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sigs" ContentType="application/vnd.openxmlformats-package.digital-signature-origin"/>
  <Default Extension="jpg" ContentType="image/jpeg"/>
  <Override PartName="/ppt/presentation.xml" ContentType="application/vnd.openxmlformats-officedocument.presentationml.presentation.main+xml"/>
  <Override PartName="/ppt/slides/slide39.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3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1.xml" ContentType="application/vnd.openxmlformats-officedocument.presentationml.slide+xml"/>
  <Override PartName="/ppt/slides/slide40.xml" ContentType="application/vnd.openxmlformats-officedocument.presentationml.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6.xml" ContentType="application/vnd.openxmlformats-officedocument.presentationml.notesSlide+xml"/>
  <Override PartName="/ppt/notesSlides/notesSlide30.xml" ContentType="application/vnd.openxmlformats-officedocument.presentationml.notesSlide+xml"/>
  <Override PartName="/ppt/slideMasters/slideMaster2.xml" ContentType="application/vnd.openxmlformats-officedocument.presentationml.slideMaster+xml"/>
  <Override PartName="/ppt/notesSlides/notesSlide31.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9.xml" ContentType="application/vnd.openxmlformats-officedocument.presentationml.notesSlide+xml"/>
  <Override PartName="/ppt/notesSlides/notesSlide26.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22.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_xmlsignatures/sig1.xml" ContentType="application/vnd.openxmlformats-package.digital-signature-xmlsignatur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package/2006/relationships/digital-signature/origin" Target="_xmlsignatures/origin.sigs"/><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80"/>
  </p:notesMasterIdLst>
  <p:sldIdLst>
    <p:sldId id="324" r:id="rId3"/>
    <p:sldId id="322" r:id="rId4"/>
    <p:sldId id="323" r:id="rId5"/>
    <p:sldId id="295" r:id="rId6"/>
    <p:sldId id="314" r:id="rId7"/>
    <p:sldId id="387" r:id="rId8"/>
    <p:sldId id="391" r:id="rId9"/>
    <p:sldId id="389" r:id="rId10"/>
    <p:sldId id="392" r:id="rId11"/>
    <p:sldId id="388" r:id="rId12"/>
    <p:sldId id="298" r:id="rId13"/>
    <p:sldId id="395" r:id="rId14"/>
    <p:sldId id="393" r:id="rId15"/>
    <p:sldId id="303" r:id="rId16"/>
    <p:sldId id="396" r:id="rId17"/>
    <p:sldId id="313" r:id="rId18"/>
    <p:sldId id="284" r:id="rId19"/>
    <p:sldId id="300" r:id="rId20"/>
    <p:sldId id="397" r:id="rId21"/>
    <p:sldId id="398" r:id="rId22"/>
    <p:sldId id="399" r:id="rId23"/>
    <p:sldId id="400" r:id="rId24"/>
    <p:sldId id="401" r:id="rId25"/>
    <p:sldId id="316" r:id="rId26"/>
    <p:sldId id="318" r:id="rId27"/>
    <p:sldId id="379" r:id="rId28"/>
    <p:sldId id="325" r:id="rId29"/>
    <p:sldId id="326" r:id="rId30"/>
    <p:sldId id="327" r:id="rId31"/>
    <p:sldId id="328" r:id="rId32"/>
    <p:sldId id="329" r:id="rId33"/>
    <p:sldId id="330" r:id="rId34"/>
    <p:sldId id="331" r:id="rId35"/>
    <p:sldId id="332" r:id="rId36"/>
    <p:sldId id="333" r:id="rId37"/>
    <p:sldId id="334" r:id="rId38"/>
    <p:sldId id="335" r:id="rId39"/>
    <p:sldId id="336" r:id="rId40"/>
    <p:sldId id="337" r:id="rId41"/>
    <p:sldId id="338" r:id="rId42"/>
    <p:sldId id="339" r:id="rId43"/>
    <p:sldId id="340" r:id="rId44"/>
    <p:sldId id="341" r:id="rId45"/>
    <p:sldId id="342" r:id="rId46"/>
    <p:sldId id="343" r:id="rId47"/>
    <p:sldId id="344" r:id="rId48"/>
    <p:sldId id="345" r:id="rId49"/>
    <p:sldId id="346" r:id="rId50"/>
    <p:sldId id="347" r:id="rId51"/>
    <p:sldId id="382" r:id="rId52"/>
    <p:sldId id="348" r:id="rId53"/>
    <p:sldId id="349" r:id="rId54"/>
    <p:sldId id="351" r:id="rId55"/>
    <p:sldId id="352" r:id="rId56"/>
    <p:sldId id="353" r:id="rId57"/>
    <p:sldId id="354" r:id="rId58"/>
    <p:sldId id="355" r:id="rId59"/>
    <p:sldId id="356" r:id="rId60"/>
    <p:sldId id="357" r:id="rId61"/>
    <p:sldId id="359" r:id="rId62"/>
    <p:sldId id="361" r:id="rId63"/>
    <p:sldId id="363" r:id="rId64"/>
    <p:sldId id="364" r:id="rId65"/>
    <p:sldId id="365" r:id="rId66"/>
    <p:sldId id="367" r:id="rId67"/>
    <p:sldId id="368" r:id="rId68"/>
    <p:sldId id="369" r:id="rId69"/>
    <p:sldId id="370" r:id="rId70"/>
    <p:sldId id="383" r:id="rId71"/>
    <p:sldId id="371" r:id="rId72"/>
    <p:sldId id="373" r:id="rId73"/>
    <p:sldId id="374" r:id="rId74"/>
    <p:sldId id="375" r:id="rId75"/>
    <p:sldId id="385" r:id="rId76"/>
    <p:sldId id="377" r:id="rId77"/>
    <p:sldId id="378" r:id="rId78"/>
    <p:sldId id="380" r:id="rId79"/>
  </p:sldIdLst>
  <p:sldSz cx="9144000" cy="5143500" type="screen16x9"/>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54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ore, Madison (AGR)" initials="MM(" lastIdx="18" clrIdx="0">
    <p:extLst>
      <p:ext uri="{19B8F6BF-5375-455C-9EA6-DF929625EA0E}">
        <p15:presenceInfo xmlns:p15="http://schemas.microsoft.com/office/powerpoint/2012/main" userId="S-1-5-21-1844237615-1844823847-839522115-1334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D45F37"/>
    <a:srgbClr val="1F4C63"/>
    <a:srgbClr val="D0E3EA"/>
    <a:srgbClr val="E9F1F5"/>
    <a:srgbClr val="FBB401"/>
    <a:srgbClr val="CFAD21"/>
    <a:srgbClr val="FBCA01"/>
    <a:srgbClr val="E6BE0E"/>
    <a:srgbClr val="ACCF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85" autoAdjust="0"/>
    <p:restoredTop sz="93735" autoAdjust="0"/>
  </p:normalViewPr>
  <p:slideViewPr>
    <p:cSldViewPr>
      <p:cViewPr varScale="1">
        <p:scale>
          <a:sx n="109" d="100"/>
          <a:sy n="109" d="100"/>
        </p:scale>
        <p:origin x="144" y="77"/>
      </p:cViewPr>
      <p:guideLst>
        <p:guide orient="horz" pos="1620"/>
        <p:guide pos="54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id-ID"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anose="020F0502020204030204" pitchFamily="34" charset="0"/>
              </a:defRPr>
            </a:lvl1pPr>
          </a:lstStyle>
          <a:p>
            <a:fld id="{A310B636-BF0D-4C27-B4B8-8CB34996087A}" type="datetimeFigureOut">
              <a:rPr lang="id-ID" smtClean="0"/>
              <a:pPr/>
              <a:t>24/07/2020</a:t>
            </a:fld>
            <a:endParaRPr lang="id-ID"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d-ID"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id-ID"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B7DC915C-692A-4AB2-9B12-372CFCA4DD79}" type="slidenum">
              <a:rPr lang="id-ID" smtClean="0"/>
              <a:pPr/>
              <a:t>‹#›</a:t>
            </a:fld>
            <a:endParaRPr lang="id-ID" dirty="0"/>
          </a:p>
        </p:txBody>
      </p:sp>
    </p:spTree>
    <p:extLst>
      <p:ext uri="{BB962C8B-B14F-4D97-AF65-F5344CB8AC3E}">
        <p14:creationId xmlns:p14="http://schemas.microsoft.com/office/powerpoint/2010/main" val="3818652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DC915C-692A-4AB2-9B12-372CFCA4DD79}" type="slidenum">
              <a:rPr lang="id-ID" smtClean="0"/>
              <a:pPr/>
              <a:t>1</a:t>
            </a:fld>
            <a:endParaRPr lang="id-ID" dirty="0"/>
          </a:p>
        </p:txBody>
      </p:sp>
    </p:spTree>
    <p:extLst>
      <p:ext uri="{BB962C8B-B14F-4D97-AF65-F5344CB8AC3E}">
        <p14:creationId xmlns:p14="http://schemas.microsoft.com/office/powerpoint/2010/main" val="3896883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DC915C-692A-4AB2-9B12-372CFCA4DD79}" type="slidenum">
              <a:rPr lang="id-ID" smtClean="0"/>
              <a:pPr/>
              <a:t>10</a:t>
            </a:fld>
            <a:endParaRPr lang="id-ID" dirty="0"/>
          </a:p>
        </p:txBody>
      </p:sp>
    </p:spTree>
    <p:extLst>
      <p:ext uri="{BB962C8B-B14F-4D97-AF65-F5344CB8AC3E}">
        <p14:creationId xmlns:p14="http://schemas.microsoft.com/office/powerpoint/2010/main" val="1674511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7DC915C-692A-4AB2-9B12-372CFCA4DD79}" type="slidenum">
              <a:rPr lang="id-ID" smtClean="0"/>
              <a:pPr/>
              <a:t>11</a:t>
            </a:fld>
            <a:endParaRPr lang="id-ID" dirty="0"/>
          </a:p>
        </p:txBody>
      </p:sp>
    </p:spTree>
    <p:extLst>
      <p:ext uri="{BB962C8B-B14F-4D97-AF65-F5344CB8AC3E}">
        <p14:creationId xmlns:p14="http://schemas.microsoft.com/office/powerpoint/2010/main" val="1810898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B7DC915C-692A-4AB2-9B12-372CFCA4DD79}" type="slidenum">
              <a:rPr lang="id-ID" smtClean="0"/>
              <a:pPr/>
              <a:t>12</a:t>
            </a:fld>
            <a:endParaRPr lang="id-ID" dirty="0"/>
          </a:p>
        </p:txBody>
      </p:sp>
    </p:spTree>
    <p:extLst>
      <p:ext uri="{BB962C8B-B14F-4D97-AF65-F5344CB8AC3E}">
        <p14:creationId xmlns:p14="http://schemas.microsoft.com/office/powerpoint/2010/main" val="1695943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B7DC915C-692A-4AB2-9B12-372CFCA4DD79}" type="slidenum">
              <a:rPr lang="id-ID" smtClean="0"/>
              <a:pPr/>
              <a:t>13</a:t>
            </a:fld>
            <a:endParaRPr lang="id-ID" dirty="0"/>
          </a:p>
        </p:txBody>
      </p:sp>
    </p:spTree>
    <p:extLst>
      <p:ext uri="{BB962C8B-B14F-4D97-AF65-F5344CB8AC3E}">
        <p14:creationId xmlns:p14="http://schemas.microsoft.com/office/powerpoint/2010/main" val="3095026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7DC915C-692A-4AB2-9B12-372CFCA4DD79}" type="slidenum">
              <a:rPr lang="id-ID" smtClean="0"/>
              <a:pPr/>
              <a:t>14</a:t>
            </a:fld>
            <a:endParaRPr lang="id-ID" dirty="0"/>
          </a:p>
        </p:txBody>
      </p:sp>
    </p:spTree>
    <p:extLst>
      <p:ext uri="{BB962C8B-B14F-4D97-AF65-F5344CB8AC3E}">
        <p14:creationId xmlns:p14="http://schemas.microsoft.com/office/powerpoint/2010/main" val="1810898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DC915C-692A-4AB2-9B12-372CFCA4DD79}" type="slidenum">
              <a:rPr lang="id-ID" smtClean="0"/>
              <a:pPr/>
              <a:t>15</a:t>
            </a:fld>
            <a:endParaRPr lang="id-ID" dirty="0"/>
          </a:p>
        </p:txBody>
      </p:sp>
    </p:spTree>
    <p:extLst>
      <p:ext uri="{BB962C8B-B14F-4D97-AF65-F5344CB8AC3E}">
        <p14:creationId xmlns:p14="http://schemas.microsoft.com/office/powerpoint/2010/main" val="2664625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DC915C-692A-4AB2-9B12-372CFCA4DD79}" type="slidenum">
              <a:rPr lang="id-ID" smtClean="0"/>
              <a:pPr/>
              <a:t>16</a:t>
            </a:fld>
            <a:endParaRPr lang="id-ID" dirty="0"/>
          </a:p>
        </p:txBody>
      </p:sp>
    </p:spTree>
    <p:extLst>
      <p:ext uri="{BB962C8B-B14F-4D97-AF65-F5344CB8AC3E}">
        <p14:creationId xmlns:p14="http://schemas.microsoft.com/office/powerpoint/2010/main" val="4149590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DC915C-692A-4AB2-9B12-372CFCA4DD79}" type="slidenum">
              <a:rPr lang="id-ID" smtClean="0"/>
              <a:pPr/>
              <a:t>17</a:t>
            </a:fld>
            <a:endParaRPr lang="id-ID" dirty="0"/>
          </a:p>
        </p:txBody>
      </p:sp>
    </p:spTree>
    <p:extLst>
      <p:ext uri="{BB962C8B-B14F-4D97-AF65-F5344CB8AC3E}">
        <p14:creationId xmlns:p14="http://schemas.microsoft.com/office/powerpoint/2010/main" val="1041309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DC915C-692A-4AB2-9B12-372CFCA4DD79}" type="slidenum">
              <a:rPr lang="id-ID" smtClean="0"/>
              <a:pPr/>
              <a:t>18</a:t>
            </a:fld>
            <a:endParaRPr lang="id-ID" dirty="0"/>
          </a:p>
        </p:txBody>
      </p:sp>
    </p:spTree>
    <p:extLst>
      <p:ext uri="{BB962C8B-B14F-4D97-AF65-F5344CB8AC3E}">
        <p14:creationId xmlns:p14="http://schemas.microsoft.com/office/powerpoint/2010/main" val="3110446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DC915C-692A-4AB2-9B12-372CFCA4DD79}" type="slidenum">
              <a:rPr lang="id-ID" smtClean="0"/>
              <a:pPr/>
              <a:t>19</a:t>
            </a:fld>
            <a:endParaRPr lang="id-ID" dirty="0"/>
          </a:p>
        </p:txBody>
      </p:sp>
    </p:spTree>
    <p:extLst>
      <p:ext uri="{BB962C8B-B14F-4D97-AF65-F5344CB8AC3E}">
        <p14:creationId xmlns:p14="http://schemas.microsoft.com/office/powerpoint/2010/main" val="2673475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DC915C-692A-4AB2-9B12-372CFCA4DD79}" type="slidenum">
              <a:rPr lang="id-ID" smtClean="0"/>
              <a:pPr/>
              <a:t>2</a:t>
            </a:fld>
            <a:endParaRPr lang="id-ID" dirty="0"/>
          </a:p>
        </p:txBody>
      </p:sp>
    </p:spTree>
    <p:extLst>
      <p:ext uri="{BB962C8B-B14F-4D97-AF65-F5344CB8AC3E}">
        <p14:creationId xmlns:p14="http://schemas.microsoft.com/office/powerpoint/2010/main" val="573025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DC915C-692A-4AB2-9B12-372CFCA4DD79}" type="slidenum">
              <a:rPr lang="id-ID" smtClean="0"/>
              <a:pPr/>
              <a:t>20</a:t>
            </a:fld>
            <a:endParaRPr lang="id-ID" dirty="0"/>
          </a:p>
        </p:txBody>
      </p:sp>
    </p:spTree>
    <p:extLst>
      <p:ext uri="{BB962C8B-B14F-4D97-AF65-F5344CB8AC3E}">
        <p14:creationId xmlns:p14="http://schemas.microsoft.com/office/powerpoint/2010/main" val="2134818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Calibri" panose="020F05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B7DC915C-692A-4AB2-9B12-372CFCA4DD79}" type="slidenum">
              <a:rPr lang="id-ID" smtClean="0"/>
              <a:pPr/>
              <a:t>21</a:t>
            </a:fld>
            <a:endParaRPr lang="id-ID" dirty="0"/>
          </a:p>
        </p:txBody>
      </p:sp>
    </p:spTree>
    <p:extLst>
      <p:ext uri="{BB962C8B-B14F-4D97-AF65-F5344CB8AC3E}">
        <p14:creationId xmlns:p14="http://schemas.microsoft.com/office/powerpoint/2010/main" val="2434796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DC915C-692A-4AB2-9B12-372CFCA4DD79}" type="slidenum">
              <a:rPr lang="id-ID" smtClean="0"/>
              <a:pPr/>
              <a:t>22</a:t>
            </a:fld>
            <a:endParaRPr lang="id-ID" dirty="0"/>
          </a:p>
        </p:txBody>
      </p:sp>
    </p:spTree>
    <p:extLst>
      <p:ext uri="{BB962C8B-B14F-4D97-AF65-F5344CB8AC3E}">
        <p14:creationId xmlns:p14="http://schemas.microsoft.com/office/powerpoint/2010/main" val="1541062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DC915C-692A-4AB2-9B12-372CFCA4DD79}" type="slidenum">
              <a:rPr lang="id-ID" smtClean="0"/>
              <a:pPr/>
              <a:t>23</a:t>
            </a:fld>
            <a:endParaRPr lang="id-ID" dirty="0"/>
          </a:p>
        </p:txBody>
      </p:sp>
    </p:spTree>
    <p:extLst>
      <p:ext uri="{BB962C8B-B14F-4D97-AF65-F5344CB8AC3E}">
        <p14:creationId xmlns:p14="http://schemas.microsoft.com/office/powerpoint/2010/main" val="1422543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DC915C-692A-4AB2-9B12-372CFCA4DD79}" type="slidenum">
              <a:rPr lang="id-ID" smtClean="0"/>
              <a:pPr/>
              <a:t>24</a:t>
            </a:fld>
            <a:endParaRPr lang="id-ID" dirty="0"/>
          </a:p>
        </p:txBody>
      </p:sp>
    </p:spTree>
    <p:extLst>
      <p:ext uri="{BB962C8B-B14F-4D97-AF65-F5344CB8AC3E}">
        <p14:creationId xmlns:p14="http://schemas.microsoft.com/office/powerpoint/2010/main" val="1810898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DC915C-692A-4AB2-9B12-372CFCA4DD79}" type="slidenum">
              <a:rPr lang="id-ID" smtClean="0"/>
              <a:pPr/>
              <a:t>25</a:t>
            </a:fld>
            <a:endParaRPr lang="id-ID" dirty="0"/>
          </a:p>
        </p:txBody>
      </p:sp>
    </p:spTree>
    <p:extLst>
      <p:ext uri="{BB962C8B-B14F-4D97-AF65-F5344CB8AC3E}">
        <p14:creationId xmlns:p14="http://schemas.microsoft.com/office/powerpoint/2010/main" val="1810898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DC915C-692A-4AB2-9B12-372CFCA4DD79}" type="slidenum">
              <a:rPr lang="id-ID" smtClean="0"/>
              <a:pPr/>
              <a:t>27</a:t>
            </a:fld>
            <a:endParaRPr lang="id-ID" dirty="0"/>
          </a:p>
        </p:txBody>
      </p:sp>
    </p:spTree>
    <p:extLst>
      <p:ext uri="{BB962C8B-B14F-4D97-AF65-F5344CB8AC3E}">
        <p14:creationId xmlns:p14="http://schemas.microsoft.com/office/powerpoint/2010/main" val="16804206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DC915C-692A-4AB2-9B12-372CFCA4DD79}" type="slidenum">
              <a:rPr lang="id-ID" smtClean="0"/>
              <a:pPr/>
              <a:t>29</a:t>
            </a:fld>
            <a:endParaRPr lang="id-ID" dirty="0"/>
          </a:p>
        </p:txBody>
      </p:sp>
    </p:spTree>
    <p:extLst>
      <p:ext uri="{BB962C8B-B14F-4D97-AF65-F5344CB8AC3E}">
        <p14:creationId xmlns:p14="http://schemas.microsoft.com/office/powerpoint/2010/main" val="454142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DC915C-692A-4AB2-9B12-372CFCA4DD79}" type="slidenum">
              <a:rPr lang="id-ID" smtClean="0"/>
              <a:pPr/>
              <a:t>31</a:t>
            </a:fld>
            <a:endParaRPr lang="id-ID" dirty="0"/>
          </a:p>
        </p:txBody>
      </p:sp>
    </p:spTree>
    <p:extLst>
      <p:ext uri="{BB962C8B-B14F-4D97-AF65-F5344CB8AC3E}">
        <p14:creationId xmlns:p14="http://schemas.microsoft.com/office/powerpoint/2010/main" val="38586401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DC915C-692A-4AB2-9B12-372CFCA4DD79}" type="slidenum">
              <a:rPr lang="id-ID" smtClean="0"/>
              <a:pPr/>
              <a:t>43</a:t>
            </a:fld>
            <a:endParaRPr lang="id-ID" dirty="0"/>
          </a:p>
        </p:txBody>
      </p:sp>
    </p:spTree>
    <p:extLst>
      <p:ext uri="{BB962C8B-B14F-4D97-AF65-F5344CB8AC3E}">
        <p14:creationId xmlns:p14="http://schemas.microsoft.com/office/powerpoint/2010/main" val="594407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baseline="0" dirty="0" smtClean="0"/>
          </a:p>
        </p:txBody>
      </p:sp>
      <p:sp>
        <p:nvSpPr>
          <p:cNvPr id="4" name="Slide Number Placeholder 3"/>
          <p:cNvSpPr>
            <a:spLocks noGrp="1"/>
          </p:cNvSpPr>
          <p:nvPr>
            <p:ph type="sldNum" sz="quarter" idx="10"/>
          </p:nvPr>
        </p:nvSpPr>
        <p:spPr/>
        <p:txBody>
          <a:bodyPr/>
          <a:lstStyle/>
          <a:p>
            <a:fld id="{B7DC915C-692A-4AB2-9B12-372CFCA4DD79}" type="slidenum">
              <a:rPr lang="id-ID" smtClean="0"/>
              <a:pPr/>
              <a:t>3</a:t>
            </a:fld>
            <a:endParaRPr lang="id-ID" dirty="0"/>
          </a:p>
        </p:txBody>
      </p:sp>
    </p:spTree>
    <p:extLst>
      <p:ext uri="{BB962C8B-B14F-4D97-AF65-F5344CB8AC3E}">
        <p14:creationId xmlns:p14="http://schemas.microsoft.com/office/powerpoint/2010/main" val="28037580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DC915C-692A-4AB2-9B12-372CFCA4DD79}" type="slidenum">
              <a:rPr lang="id-ID" smtClean="0"/>
              <a:pPr/>
              <a:t>47</a:t>
            </a:fld>
            <a:endParaRPr lang="id-ID" dirty="0"/>
          </a:p>
        </p:txBody>
      </p:sp>
    </p:spTree>
    <p:extLst>
      <p:ext uri="{BB962C8B-B14F-4D97-AF65-F5344CB8AC3E}">
        <p14:creationId xmlns:p14="http://schemas.microsoft.com/office/powerpoint/2010/main" val="5859841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B7DC915C-692A-4AB2-9B12-372CFCA4DD79}" type="slidenum">
              <a:rPr lang="id-ID" smtClean="0"/>
              <a:pPr/>
              <a:t>49</a:t>
            </a:fld>
            <a:endParaRPr lang="id-ID" dirty="0"/>
          </a:p>
        </p:txBody>
      </p:sp>
    </p:spTree>
    <p:extLst>
      <p:ext uri="{BB962C8B-B14F-4D97-AF65-F5344CB8AC3E}">
        <p14:creationId xmlns:p14="http://schemas.microsoft.com/office/powerpoint/2010/main" val="2017432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i="1" dirty="0"/>
          </a:p>
        </p:txBody>
      </p:sp>
      <p:sp>
        <p:nvSpPr>
          <p:cNvPr id="4" name="Slide Number Placeholder 3"/>
          <p:cNvSpPr>
            <a:spLocks noGrp="1"/>
          </p:cNvSpPr>
          <p:nvPr>
            <p:ph type="sldNum" sz="quarter" idx="10"/>
          </p:nvPr>
        </p:nvSpPr>
        <p:spPr/>
        <p:txBody>
          <a:bodyPr/>
          <a:lstStyle/>
          <a:p>
            <a:fld id="{B7DC915C-692A-4AB2-9B12-372CFCA4DD79}" type="slidenum">
              <a:rPr lang="id-ID" smtClean="0"/>
              <a:pPr/>
              <a:t>4</a:t>
            </a:fld>
            <a:endParaRPr lang="id-ID" dirty="0"/>
          </a:p>
        </p:txBody>
      </p:sp>
    </p:spTree>
    <p:extLst>
      <p:ext uri="{BB962C8B-B14F-4D97-AF65-F5344CB8AC3E}">
        <p14:creationId xmlns:p14="http://schemas.microsoft.com/office/powerpoint/2010/main" val="920551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fld id="{B7DC915C-692A-4AB2-9B12-372CFCA4DD79}" type="slidenum">
              <a:rPr lang="id-ID" smtClean="0"/>
              <a:pPr/>
              <a:t>5</a:t>
            </a:fld>
            <a:endParaRPr lang="id-ID" dirty="0"/>
          </a:p>
        </p:txBody>
      </p:sp>
    </p:spTree>
    <p:extLst>
      <p:ext uri="{BB962C8B-B14F-4D97-AF65-F5344CB8AC3E}">
        <p14:creationId xmlns:p14="http://schemas.microsoft.com/office/powerpoint/2010/main" val="1250800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DC915C-692A-4AB2-9B12-372CFCA4DD79}" type="slidenum">
              <a:rPr lang="id-ID" smtClean="0"/>
              <a:pPr/>
              <a:t>6</a:t>
            </a:fld>
            <a:endParaRPr lang="id-ID" dirty="0"/>
          </a:p>
        </p:txBody>
      </p:sp>
    </p:spTree>
    <p:extLst>
      <p:ext uri="{BB962C8B-B14F-4D97-AF65-F5344CB8AC3E}">
        <p14:creationId xmlns:p14="http://schemas.microsoft.com/office/powerpoint/2010/main" val="3355594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7DC915C-692A-4AB2-9B12-372CFCA4DD79}" type="slidenum">
              <a:rPr lang="id-ID" smtClean="0"/>
              <a:pPr/>
              <a:t>7</a:t>
            </a:fld>
            <a:endParaRPr lang="id-ID" dirty="0"/>
          </a:p>
        </p:txBody>
      </p:sp>
    </p:spTree>
    <p:extLst>
      <p:ext uri="{BB962C8B-B14F-4D97-AF65-F5344CB8AC3E}">
        <p14:creationId xmlns:p14="http://schemas.microsoft.com/office/powerpoint/2010/main" val="2374135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DC915C-692A-4AB2-9B12-372CFCA4DD79}" type="slidenum">
              <a:rPr lang="id-ID" smtClean="0"/>
              <a:pPr/>
              <a:t>8</a:t>
            </a:fld>
            <a:endParaRPr lang="id-ID" dirty="0"/>
          </a:p>
        </p:txBody>
      </p:sp>
    </p:spTree>
    <p:extLst>
      <p:ext uri="{BB962C8B-B14F-4D97-AF65-F5344CB8AC3E}">
        <p14:creationId xmlns:p14="http://schemas.microsoft.com/office/powerpoint/2010/main" val="3356833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DC915C-692A-4AB2-9B12-372CFCA4DD79}" type="slidenum">
              <a:rPr lang="id-ID" smtClean="0"/>
              <a:pPr/>
              <a:t>9</a:t>
            </a:fld>
            <a:endParaRPr lang="id-ID" dirty="0"/>
          </a:p>
        </p:txBody>
      </p:sp>
    </p:spTree>
    <p:extLst>
      <p:ext uri="{BB962C8B-B14F-4D97-AF65-F5344CB8AC3E}">
        <p14:creationId xmlns:p14="http://schemas.microsoft.com/office/powerpoint/2010/main" val="2603390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lvl1pPr>
              <a:defRPr>
                <a:latin typeface="Calibri" panose="020F0502020204030204" pitchFamily="34" charset="0"/>
              </a:defRPr>
            </a:lvl1pPr>
          </a:lstStyle>
          <a:p>
            <a:r>
              <a:rPr lang="en-US" smtClean="0"/>
              <a:t>Click to edit Master title style</a:t>
            </a:r>
            <a:endParaRPr lang="id-ID"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dirty="0"/>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67B06F3F-0EB0-40C7-A0B0-D9F95977CCC0}" type="datetimeFigureOut">
              <a:rPr lang="id-ID" smtClean="0"/>
              <a:pPr/>
              <a:t>24/07/2020</a:t>
            </a:fld>
            <a:endParaRPr lang="id-ID"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id-ID"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87FF3BB8-C915-47ED-9B9E-A758672D3CB8}" type="slidenum">
              <a:rPr lang="id-ID" smtClean="0"/>
              <a:pPr/>
              <a:t>‹#›</a:t>
            </a:fld>
            <a:endParaRPr lang="id-ID"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smtClean="0"/>
              <a:t>Click to edit Master title style</a:t>
            </a:r>
            <a:endParaRPr lang="id-ID" dirty="0"/>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dirty="0"/>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67B06F3F-0EB0-40C7-A0B0-D9F95977CCC0}" type="datetimeFigureOut">
              <a:rPr lang="id-ID" smtClean="0"/>
              <a:pPr/>
              <a:t>24/07/2020</a:t>
            </a:fld>
            <a:endParaRPr lang="id-ID"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id-ID"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87FF3BB8-C915-47ED-9B9E-A758672D3CB8}" type="slidenum">
              <a:rPr lang="id-ID" smtClean="0"/>
              <a:pPr/>
              <a:t>‹#›</a:t>
            </a:fld>
            <a:endParaRPr lang="id-ID"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lvl1pPr>
              <a:defRPr>
                <a:latin typeface="Calibri" panose="020F0502020204030204" pitchFamily="34" charset="0"/>
              </a:defRPr>
            </a:lvl1pPr>
          </a:lstStyle>
          <a:p>
            <a:r>
              <a:rPr lang="en-US" smtClean="0"/>
              <a:t>Click to edit Master title style</a:t>
            </a:r>
            <a:endParaRPr lang="id-ID" dirty="0"/>
          </a:p>
        </p:txBody>
      </p:sp>
      <p:sp>
        <p:nvSpPr>
          <p:cNvPr id="3" name="Vertical Text Placeholder 2"/>
          <p:cNvSpPr>
            <a:spLocks noGrp="1"/>
          </p:cNvSpPr>
          <p:nvPr>
            <p:ph type="body" orient="vert" idx="1"/>
          </p:nvPr>
        </p:nvSpPr>
        <p:spPr>
          <a:xfrm>
            <a:off x="457200" y="205980"/>
            <a:ext cx="6019800" cy="4388644"/>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dirty="0"/>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67B06F3F-0EB0-40C7-A0B0-D9F95977CCC0}" type="datetimeFigureOut">
              <a:rPr lang="id-ID" smtClean="0"/>
              <a:pPr/>
              <a:t>24/07/2020</a:t>
            </a:fld>
            <a:endParaRPr lang="id-ID"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id-ID"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87FF3BB8-C915-47ED-9B9E-A758672D3CB8}" type="slidenum">
              <a:rPr lang="id-ID" smtClean="0"/>
              <a:pPr/>
              <a:t>‹#›</a:t>
            </a:fld>
            <a:endParaRPr lang="id-ID"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703015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smtClean="0"/>
              <a:t>Click to edit Master text styles</a:t>
            </a:r>
          </a:p>
        </p:txBody>
      </p:sp>
    </p:spTree>
    <p:extLst>
      <p:ext uri="{BB962C8B-B14F-4D97-AF65-F5344CB8AC3E}">
        <p14:creationId xmlns:p14="http://schemas.microsoft.com/office/powerpoint/2010/main" val="1153518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smtClean="0">
                          <a:solidFill>
                            <a:schemeClr val="bg1"/>
                          </a:solidFill>
                          <a:latin typeface="Arial"/>
                          <a:cs typeface="Arial"/>
                        </a:rPr>
                        <a:t>Answer Choices</a:t>
                      </a:r>
                      <a:endParaRPr lang="en-US" sz="1100" dirty="0">
                        <a:solidFill>
                          <a:schemeClr val="bg1"/>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smtClean="0">
                          <a:solidFill>
                            <a:schemeClr val="bg1"/>
                          </a:solidFill>
                          <a:latin typeface="Arial"/>
                          <a:cs typeface="Arial"/>
                        </a:rPr>
                        <a:t>Responses</a:t>
                      </a:r>
                      <a:endParaRPr lang="en-US" sz="1100" dirty="0">
                        <a:solidFill>
                          <a:schemeClr val="bg1"/>
                        </a:solidFill>
                        <a:latin typeface="Arial"/>
                        <a:cs typeface="Arial"/>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smtClean="0">
                          <a:solidFill>
                            <a:schemeClr val="tx1"/>
                          </a:solidFill>
                          <a:latin typeface="Arial"/>
                          <a:cs typeface="Arial"/>
                        </a:rPr>
                        <a:t>Less than one year</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10.00%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10</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smtClean="0">
                          <a:solidFill>
                            <a:schemeClr val="tx1"/>
                          </a:solidFill>
                          <a:latin typeface="Arial"/>
                          <a:cs typeface="Arial"/>
                        </a:rPr>
                        <a:t>1 to 3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10.00%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10</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smtClean="0">
                          <a:solidFill>
                            <a:schemeClr val="tx1"/>
                          </a:solidFill>
                          <a:latin typeface="Arial"/>
                          <a:cs typeface="Arial"/>
                        </a:rPr>
                        <a:t>3 to 5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25.00%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25</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smtClean="0">
                          <a:solidFill>
                            <a:schemeClr val="tx1"/>
                          </a:solidFill>
                          <a:latin typeface="Arial"/>
                          <a:cs typeface="Arial"/>
                        </a:rPr>
                        <a:t>5 to 7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15.00%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15</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smtClean="0">
                          <a:solidFill>
                            <a:schemeClr val="tx1"/>
                          </a:solidFill>
                          <a:latin typeface="Arial"/>
                          <a:cs typeface="Arial"/>
                        </a:rPr>
                        <a:t>More than seven</a:t>
                      </a:r>
                      <a:r>
                        <a:rPr lang="en-US" sz="1050" baseline="0" dirty="0" smtClean="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smtClean="0">
                          <a:solidFill>
                            <a:schemeClr val="tx1"/>
                          </a:solidFill>
                          <a:latin typeface="Arial"/>
                          <a:cs typeface="Arial"/>
                        </a:rPr>
                        <a:t>40.00%</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smtClean="0">
                          <a:solidFill>
                            <a:schemeClr val="tx1"/>
                          </a:solidFill>
                          <a:latin typeface="Arial"/>
                          <a:cs typeface="Arial"/>
                        </a:rPr>
                        <a:t>40</a:t>
                      </a:r>
                      <a:endParaRPr lang="en-US" sz="1050" dirty="0">
                        <a:solidFill>
                          <a:schemeClr val="tx1"/>
                        </a:solidFill>
                        <a:latin typeface="Arial"/>
                        <a:cs typeface="Arial"/>
                      </a:endParaRP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smtClean="0">
                          <a:solidFill>
                            <a:srgbClr val="FFFFFF"/>
                          </a:solidFill>
                          <a:latin typeface="Arial"/>
                          <a:cs typeface="Arial"/>
                        </a:rPr>
                        <a:t>Total</a:t>
                      </a:r>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smtClean="0">
                          <a:solidFill>
                            <a:srgbClr val="FFFFFF"/>
                          </a:solidFill>
                          <a:latin typeface="Arial"/>
                          <a:cs typeface="Arial"/>
                        </a:rPr>
                        <a:t>100</a:t>
                      </a:r>
                      <a:endParaRPr lang="en-US" sz="1050" dirty="0">
                        <a:solidFill>
                          <a:srgbClr val="FFFFFF"/>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smtClean="0"/>
              <a:t>Click to edit Master text styles</a:t>
            </a:r>
            <a:endParaRPr lang="en-US" dirty="0"/>
          </a:p>
        </p:txBody>
      </p:sp>
    </p:spTree>
    <p:extLst>
      <p:ext uri="{BB962C8B-B14F-4D97-AF65-F5344CB8AC3E}">
        <p14:creationId xmlns:p14="http://schemas.microsoft.com/office/powerpoint/2010/main" val="4170797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smtClean="0"/>
              <a:t>Click to edit Master title style</a:t>
            </a:r>
            <a:endParaRPr lang="id-ID"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dirty="0"/>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67B06F3F-0EB0-40C7-A0B0-D9F95977CCC0}" type="datetimeFigureOut">
              <a:rPr lang="id-ID" smtClean="0"/>
              <a:pPr/>
              <a:t>24/07/2020</a:t>
            </a:fld>
            <a:endParaRPr lang="id-ID"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id-ID"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87FF3BB8-C915-47ED-9B9E-A758672D3CB8}" type="slidenum">
              <a:rPr lang="id-ID" smtClean="0"/>
              <a:pPr/>
              <a:t>‹#›</a:t>
            </a:fld>
            <a:endParaRPr lang="id-ID"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4000" b="1" cap="all">
                <a:latin typeface="Calibri" panose="020F0502020204030204" pitchFamily="34" charset="0"/>
              </a:defRPr>
            </a:lvl1pPr>
          </a:lstStyle>
          <a:p>
            <a:r>
              <a:rPr lang="en-US" smtClean="0"/>
              <a:t>Click to edit Master title style</a:t>
            </a:r>
            <a:endParaRPr lang="id-ID"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67B06F3F-0EB0-40C7-A0B0-D9F95977CCC0}" type="datetimeFigureOut">
              <a:rPr lang="id-ID" smtClean="0"/>
              <a:pPr/>
              <a:t>24/07/2020</a:t>
            </a:fld>
            <a:endParaRPr lang="id-ID"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id-ID"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87FF3BB8-C915-47ED-9B9E-A758672D3CB8}" type="slidenum">
              <a:rPr lang="id-ID" smtClean="0"/>
              <a:pPr/>
              <a:t>‹#›</a:t>
            </a:fld>
            <a:endParaRPr lang="id-ID"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smtClean="0"/>
              <a:t>Click to edit Master title style</a:t>
            </a:r>
            <a:endParaRPr lang="id-ID" dirty="0"/>
          </a:p>
        </p:txBody>
      </p:sp>
      <p:sp>
        <p:nvSpPr>
          <p:cNvPr id="3" name="Content Placeholder 2"/>
          <p:cNvSpPr>
            <a:spLocks noGrp="1"/>
          </p:cNvSpPr>
          <p:nvPr>
            <p:ph sz="half" idx="1"/>
          </p:nvPr>
        </p:nvSpPr>
        <p:spPr>
          <a:xfrm>
            <a:off x="457200" y="1200151"/>
            <a:ext cx="4038600" cy="3394472"/>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dirty="0"/>
          </a:p>
        </p:txBody>
      </p:sp>
      <p:sp>
        <p:nvSpPr>
          <p:cNvPr id="4" name="Content Placeholder 3"/>
          <p:cNvSpPr>
            <a:spLocks noGrp="1"/>
          </p:cNvSpPr>
          <p:nvPr>
            <p:ph sz="half" idx="2"/>
          </p:nvPr>
        </p:nvSpPr>
        <p:spPr>
          <a:xfrm>
            <a:off x="4648200" y="1200151"/>
            <a:ext cx="4038600" cy="3394472"/>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dirty="0"/>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67B06F3F-0EB0-40C7-A0B0-D9F95977CCC0}" type="datetimeFigureOut">
              <a:rPr lang="id-ID" smtClean="0"/>
              <a:pPr/>
              <a:t>24/07/2020</a:t>
            </a:fld>
            <a:endParaRPr lang="id-ID"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id-ID"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87FF3BB8-C915-47ED-9B9E-A758672D3CB8}" type="slidenum">
              <a:rPr lang="id-ID" smtClean="0"/>
              <a:pPr/>
              <a:t>‹#›</a:t>
            </a:fld>
            <a:endParaRPr lang="id-ID"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smtClean="0"/>
              <a:t>Click to edit Master title style</a:t>
            </a:r>
            <a:endParaRPr lang="id-ID"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dirty="0"/>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dirty="0"/>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67B06F3F-0EB0-40C7-A0B0-D9F95977CCC0}" type="datetimeFigureOut">
              <a:rPr lang="id-ID" smtClean="0"/>
              <a:pPr/>
              <a:t>24/07/2020</a:t>
            </a:fld>
            <a:endParaRPr lang="id-ID"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id-ID"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87FF3BB8-C915-47ED-9B9E-A758672D3CB8}" type="slidenum">
              <a:rPr lang="id-ID" smtClean="0"/>
              <a:pPr/>
              <a:t>‹#›</a:t>
            </a:fld>
            <a:endParaRPr lang="id-ID"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smtClean="0"/>
              <a:t>Click to edit Master title style</a:t>
            </a:r>
            <a:endParaRPr lang="id-ID" dirty="0"/>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67B06F3F-0EB0-40C7-A0B0-D9F95977CCC0}" type="datetimeFigureOut">
              <a:rPr lang="id-ID" smtClean="0"/>
              <a:pPr/>
              <a:t>24/07/2020</a:t>
            </a:fld>
            <a:endParaRPr lang="id-ID"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id-ID"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87FF3BB8-C915-47ED-9B9E-A758672D3CB8}" type="slidenum">
              <a:rPr lang="id-ID" smtClean="0"/>
              <a:pPr/>
              <a:t>‹#›</a:t>
            </a:fld>
            <a:endParaRPr lang="id-ID"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67B06F3F-0EB0-40C7-A0B0-D9F95977CCC0}" type="datetimeFigureOut">
              <a:rPr lang="id-ID" smtClean="0"/>
              <a:pPr/>
              <a:t>24/07/2020</a:t>
            </a:fld>
            <a:endParaRPr lang="id-ID"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id-ID"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87FF3BB8-C915-47ED-9B9E-A758672D3CB8}" type="slidenum">
              <a:rPr lang="id-ID" smtClean="0"/>
              <a:pPr/>
              <a:t>‹#›</a:t>
            </a:fld>
            <a:endParaRPr lang="id-ID"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atin typeface="Calibri" panose="020F0502020204030204" pitchFamily="34" charset="0"/>
              </a:defRPr>
            </a:lvl1pPr>
          </a:lstStyle>
          <a:p>
            <a:r>
              <a:rPr lang="en-US" smtClean="0"/>
              <a:t>Click to edit Master title style</a:t>
            </a:r>
            <a:endParaRPr lang="id-ID" dirty="0"/>
          </a:p>
        </p:txBody>
      </p:sp>
      <p:sp>
        <p:nvSpPr>
          <p:cNvPr id="3" name="Content Placeholder 2"/>
          <p:cNvSpPr>
            <a:spLocks noGrp="1"/>
          </p:cNvSpPr>
          <p:nvPr>
            <p:ph idx="1"/>
          </p:nvPr>
        </p:nvSpPr>
        <p:spPr>
          <a:xfrm>
            <a:off x="3575050" y="204789"/>
            <a:ext cx="5111750" cy="4389835"/>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dirty="0"/>
          </a:p>
        </p:txBody>
      </p:sp>
      <p:sp>
        <p:nvSpPr>
          <p:cNvPr id="4" name="Text Placeholder 3"/>
          <p:cNvSpPr>
            <a:spLocks noGrp="1"/>
          </p:cNvSpPr>
          <p:nvPr>
            <p:ph type="body" sz="half" idx="2"/>
          </p:nvPr>
        </p:nvSpPr>
        <p:spPr>
          <a:xfrm>
            <a:off x="457204" y="1076328"/>
            <a:ext cx="3008313" cy="3518297"/>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67B06F3F-0EB0-40C7-A0B0-D9F95977CCC0}" type="datetimeFigureOut">
              <a:rPr lang="id-ID" smtClean="0"/>
              <a:pPr/>
              <a:t>24/07/2020</a:t>
            </a:fld>
            <a:endParaRPr lang="id-ID"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id-ID"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87FF3BB8-C915-47ED-9B9E-A758672D3CB8}" type="slidenum">
              <a:rPr lang="id-ID" smtClean="0"/>
              <a:pPr/>
              <a:t>‹#›</a:t>
            </a:fld>
            <a:endParaRPr lang="id-ID"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5"/>
          </a:xfrm>
        </p:spPr>
        <p:txBody>
          <a:bodyPr anchor="b"/>
          <a:lstStyle>
            <a:lvl1pPr algn="l">
              <a:defRPr sz="2000" b="1">
                <a:latin typeface="Calibri" panose="020F0502020204030204" pitchFamily="34" charset="0"/>
              </a:defRPr>
            </a:lvl1pPr>
          </a:lstStyle>
          <a:p>
            <a:r>
              <a:rPr lang="en-US" smtClean="0"/>
              <a:t>Click to edit Master title style</a:t>
            </a:r>
            <a:endParaRPr lang="id-ID"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67B06F3F-0EB0-40C7-A0B0-D9F95977CCC0}" type="datetimeFigureOut">
              <a:rPr lang="id-ID" smtClean="0"/>
              <a:pPr/>
              <a:t>24/07/2020</a:t>
            </a:fld>
            <a:endParaRPr lang="id-ID"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id-ID"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87FF3BB8-C915-47ED-9B9E-A758672D3CB8}" type="slidenum">
              <a:rPr lang="id-ID" smtClean="0"/>
              <a:pPr/>
              <a:t>‹#›</a:t>
            </a:fld>
            <a:endParaRPr lang="id-ID"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id-ID"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67B06F3F-0EB0-40C7-A0B0-D9F95977CCC0}" type="datetimeFigureOut">
              <a:rPr lang="id-ID" smtClean="0"/>
              <a:pPr/>
              <a:t>24/07/2020</a:t>
            </a:fld>
            <a:endParaRPr lang="id-ID"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id-ID"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87FF3BB8-C915-47ED-9B9E-A758672D3CB8}" type="slidenum">
              <a:rPr lang="id-ID" smtClean="0"/>
              <a:pPr/>
              <a:t>‹#›</a:t>
            </a:fld>
            <a:endParaRPr lang="id-ID"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11688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64.xml"/><Relationship Id="rId4" Type="http://schemas.openxmlformats.org/officeDocument/2006/relationships/slide" Target="slide6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hyperlink" Target="https://www.sba.gov/funding-programs/loans/coronavirus-relief-options/paycheck-protection-progra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BKf9grhwcuw&amp;feature=youtu.b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2.png"/><Relationship Id="rId4" Type="http://schemas.openxmlformats.org/officeDocument/2006/relationships/hyperlink" Target="https://www.sba.gov/funding-programs/loans/coronavirus-relief-options/economic-injury-disaster-loan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farmers.gov/cfap"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hyperlink" Target="http://www.farmers.gov/cfap/specialty"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farmers.gov/sites/default/files/documents/EQIP%20-%20Emergency%20Animal%20Mortality%20Management%20Factsheet%20-%20All%20Livestock.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www.flaginc.org/" TargetMode="External"/><Relationship Id="rId7"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agr.wa.gov/departments/business-and-marketing-support/small-farm/covid-19-resources" TargetMode="External"/><Relationship Id="rId4" Type="http://schemas.openxmlformats.org/officeDocument/2006/relationships/hyperlink" Target="https://sustainableagriculture.net/our-work/nsac-response-to-covid-19/cfap-101-for-producers/" TargetMode="External"/><Relationship Id="rId9"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mailto:LRaymond@agr.wa.gov" TargetMode="External"/><Relationship Id="rId5" Type="http://schemas.openxmlformats.org/officeDocument/2006/relationships/hyperlink" Target="mailto:MMoore@agr.wa.gov" TargetMode="Externa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slide" Target="slide5.xml"/></Relationships>
</file>

<file path=ppt/slides/_rels/slide2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slide" Target="slide5.xml"/></Relationships>
</file>

<file path=ppt/slides/_rels/slide3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slide" Target="slide5.xml"/></Relationships>
</file>

<file path=ppt/slides/_rels/slide4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slide" Target="slide5.xml"/></Relationships>
</file>

<file path=ppt/slides/_rels/slide4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slide" Target="slide27.xml"/><Relationship Id="rId7" Type="http://schemas.openxmlformats.org/officeDocument/2006/relationships/slide" Target="slide4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43.xml"/><Relationship Id="rId5" Type="http://schemas.openxmlformats.org/officeDocument/2006/relationships/slide" Target="slide31.xml"/><Relationship Id="rId10" Type="http://schemas.openxmlformats.org/officeDocument/2006/relationships/image" Target="../media/image2.png"/><Relationship Id="rId4" Type="http://schemas.openxmlformats.org/officeDocument/2006/relationships/slide" Target="slide29.xml"/><Relationship Id="rId9" Type="http://schemas.openxmlformats.org/officeDocument/2006/relationships/slide" Target="slide76.xml"/></Relationships>
</file>

<file path=ppt/slides/_rels/slide5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44.emf"/><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45.emf"/><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2.xml"/><Relationship Id="rId4" Type="http://schemas.openxmlformats.org/officeDocument/2006/relationships/slide" Target="slide7.xml"/></Relationships>
</file>

<file path=ppt/slides/_rels/slide5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 Target="slide8.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2.xml"/><Relationship Id="rId4" Type="http://schemas.openxmlformats.org/officeDocument/2006/relationships/slide" Target="slide8.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33.xml"/><Relationship Id="rId7" Type="http://schemas.openxmlformats.org/officeDocument/2006/relationships/slide" Target="slide4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39.xml"/><Relationship Id="rId5" Type="http://schemas.openxmlformats.org/officeDocument/2006/relationships/slide" Target="slide37.xml"/><Relationship Id="rId4" Type="http://schemas.openxmlformats.org/officeDocument/2006/relationships/slide" Target="slide35.xml"/></Relationships>
</file>

<file path=ppt/slides/_rels/slide6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2.xml"/><Relationship Id="rId4" Type="http://schemas.openxmlformats.org/officeDocument/2006/relationships/slide" Target="slide10.xml"/></Relationships>
</file>

<file path=ppt/slides/_rels/slide6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 Target="slide9.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2.xml"/><Relationship Id="rId4" Type="http://schemas.openxmlformats.org/officeDocument/2006/relationships/slide" Target="slide9.xml"/></Relationships>
</file>

<file path=ppt/slides/_rels/slide6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65.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49.xml"/><Relationship Id="rId7" Type="http://schemas.openxmlformats.org/officeDocument/2006/relationships/slide" Target="slide7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67.xml"/><Relationship Id="rId5" Type="http://schemas.openxmlformats.org/officeDocument/2006/relationships/slide" Target="slide65.xml"/><Relationship Id="rId4" Type="http://schemas.openxmlformats.org/officeDocument/2006/relationships/slide" Target="slide52.xml"/></Relationships>
</file>

<file path=ppt/slides/_rels/slide7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2.xml"/><Relationship Id="rId4" Type="http://schemas.openxmlformats.org/officeDocument/2006/relationships/slide" Target="slide7.xml"/></Relationships>
</file>

<file path=ppt/slides/_rels/slide7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70.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2.xml"/><Relationship Id="rId4" Type="http://schemas.openxmlformats.org/officeDocument/2006/relationships/slide" Target="slide9.xml"/></Relationships>
</file>

<file path=ppt/slides/_rels/slide7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 Target="slide9.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53.xml"/><Relationship Id="rId7" Type="http://schemas.openxmlformats.org/officeDocument/2006/relationships/slide" Target="slide6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60.xml"/><Relationship Id="rId5" Type="http://schemas.openxmlformats.org/officeDocument/2006/relationships/slide" Target="slide59.xml"/><Relationship Id="rId4" Type="http://schemas.openxmlformats.org/officeDocument/2006/relationships/slide" Target="slide55.xml"/></Relationships>
</file>

<file path=ppt/slides/_rels/slide9.xml.rels><?xml version="1.0" encoding="UTF-8" standalone="yes"?>
<Relationships xmlns="http://schemas.openxmlformats.org/package/2006/relationships"><Relationship Id="rId3" Type="http://schemas.openxmlformats.org/officeDocument/2006/relationships/slide" Target="slide71.xml"/><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74.xml"/><Relationship Id="rId5" Type="http://schemas.openxmlformats.org/officeDocument/2006/relationships/slide" Target="slide73.xml"/><Relationship Id="rId4" Type="http://schemas.openxmlformats.org/officeDocument/2006/relationships/slide" Target="slide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rgbClr val="1F4C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800601" y="4020312"/>
            <a:ext cx="4038600" cy="685800"/>
          </a:xfrm>
          <a:noFill/>
        </p:spPr>
        <p:txBody>
          <a:bodyPr anchor="t" anchorCtr="0">
            <a:noAutofit/>
          </a:bodyPr>
          <a:lstStyle/>
          <a:p>
            <a:pPr algn="l">
              <a:spcBef>
                <a:spcPts val="1200"/>
              </a:spcBef>
              <a:tabLst>
                <a:tab pos="112713" algn="l"/>
              </a:tabLst>
            </a:pPr>
            <a:r>
              <a:rPr lang="en-US" sz="2000" b="1" kern="100" dirty="0" err="1" smtClean="0">
                <a:solidFill>
                  <a:schemeClr val="bg1"/>
                </a:solidFill>
              </a:rPr>
              <a:t>Madi</a:t>
            </a:r>
            <a:r>
              <a:rPr lang="en-US" sz="2000" b="1" kern="100" dirty="0" smtClean="0">
                <a:solidFill>
                  <a:schemeClr val="bg1"/>
                </a:solidFill>
              </a:rPr>
              <a:t> Moore, </a:t>
            </a:r>
            <a:r>
              <a:rPr lang="en-US" sz="2000" kern="100" dirty="0" smtClean="0">
                <a:solidFill>
                  <a:schemeClr val="bg1"/>
                </a:solidFill>
              </a:rPr>
              <a:t>Agricultural Economist</a:t>
            </a:r>
            <a:br>
              <a:rPr lang="en-US" sz="2000" kern="100" dirty="0" smtClean="0">
                <a:solidFill>
                  <a:schemeClr val="bg1"/>
                </a:solidFill>
              </a:rPr>
            </a:br>
            <a:r>
              <a:rPr lang="en-US" sz="2000" kern="100" dirty="0" smtClean="0">
                <a:solidFill>
                  <a:schemeClr val="bg1"/>
                </a:solidFill>
              </a:rPr>
              <a:t>MMoore@agr.wa.gov</a:t>
            </a:r>
            <a:br>
              <a:rPr lang="en-US" sz="2000" kern="100" dirty="0" smtClean="0">
                <a:solidFill>
                  <a:schemeClr val="bg1"/>
                </a:solidFill>
              </a:rPr>
            </a:br>
            <a:endParaRPr lang="id-ID" sz="2000" kern="100" dirty="0">
              <a:solidFill>
                <a:schemeClr val="bg1"/>
              </a:solidFill>
            </a:endParaRPr>
          </a:p>
        </p:txBody>
      </p:sp>
      <p:sp>
        <p:nvSpPr>
          <p:cNvPr id="10" name="Title 1"/>
          <p:cNvSpPr txBox="1">
            <a:spLocks/>
          </p:cNvSpPr>
          <p:nvPr/>
        </p:nvSpPr>
        <p:spPr>
          <a:xfrm>
            <a:off x="952500" y="752856"/>
            <a:ext cx="6705600" cy="2514600"/>
          </a:xfrm>
          <a:prstGeom prst="rect">
            <a:avLst/>
          </a:prstGeom>
          <a:noFill/>
          <a:effectLst/>
        </p:spPr>
        <p:txBody>
          <a:bodyPr vert="horz" lIns="91440" tIns="45720" rIns="91440" bIns="45720" rtlCol="0" anchor="ctr">
            <a:noAutofit/>
          </a:bodyPr>
          <a:lstStyle/>
          <a:p>
            <a:pPr lvl="0">
              <a:spcBef>
                <a:spcPct val="0"/>
              </a:spcBef>
              <a:defRPr/>
            </a:pPr>
            <a:endParaRPr lang="en-US" sz="3600" b="1" kern="100" dirty="0">
              <a:solidFill>
                <a:schemeClr val="bg1"/>
              </a:solidFill>
              <a:latin typeface="Cambria" panose="02040503050406030204" pitchFamily="18" charset="0"/>
              <a:ea typeface="+mj-ea"/>
              <a:cs typeface="Microsoft Sans Serif" panose="020B0604020202020204" pitchFamily="34" charset="0"/>
            </a:endParaRPr>
          </a:p>
          <a:p>
            <a:pPr lvl="0">
              <a:spcBef>
                <a:spcPct val="0"/>
              </a:spcBef>
              <a:defRPr/>
            </a:pPr>
            <a:r>
              <a:rPr lang="en-US" sz="3600" b="1" kern="100" dirty="0">
                <a:solidFill>
                  <a:schemeClr val="bg1"/>
                </a:solidFill>
                <a:latin typeface="Cambria" panose="02040503050406030204" pitchFamily="18" charset="0"/>
                <a:ea typeface="+mj-ea"/>
                <a:cs typeface="Microsoft Sans Serif" panose="020B0604020202020204" pitchFamily="34" charset="0"/>
              </a:rPr>
              <a:t>Washington State Agricultural Producer </a:t>
            </a:r>
            <a:r>
              <a:rPr lang="en-US" sz="3600" b="1" kern="100" dirty="0" smtClean="0">
                <a:solidFill>
                  <a:schemeClr val="bg1"/>
                </a:solidFill>
                <a:latin typeface="Cambria" panose="02040503050406030204" pitchFamily="18" charset="0"/>
                <a:ea typeface="+mj-ea"/>
                <a:cs typeface="Microsoft Sans Serif" panose="020B0604020202020204" pitchFamily="34" charset="0"/>
              </a:rPr>
              <a:t>COVID-19 </a:t>
            </a:r>
            <a:r>
              <a:rPr lang="en-US" sz="3600" b="1" kern="100" dirty="0">
                <a:solidFill>
                  <a:schemeClr val="bg1"/>
                </a:solidFill>
                <a:latin typeface="Cambria" panose="02040503050406030204" pitchFamily="18" charset="0"/>
                <a:ea typeface="+mj-ea"/>
                <a:cs typeface="Microsoft Sans Serif" panose="020B0604020202020204" pitchFamily="34" charset="0"/>
              </a:rPr>
              <a:t>Economic Impact Survey</a:t>
            </a:r>
          </a:p>
          <a:p>
            <a:pPr>
              <a:spcBef>
                <a:spcPct val="0"/>
              </a:spcBef>
              <a:defRPr/>
            </a:pPr>
            <a:r>
              <a:rPr lang="en-US" sz="2800" kern="100" dirty="0" smtClean="0">
                <a:solidFill>
                  <a:schemeClr val="bg1"/>
                </a:solidFill>
                <a:latin typeface="Cambria" panose="02040503050406030204" pitchFamily="18" charset="0"/>
                <a:cs typeface="Microsoft Sans Serif" panose="020B0604020202020204" pitchFamily="34" charset="0"/>
              </a:rPr>
              <a:t>WSDA Regional Markets Program</a:t>
            </a:r>
          </a:p>
          <a:p>
            <a:pPr>
              <a:spcBef>
                <a:spcPct val="0"/>
              </a:spcBef>
              <a:defRPr/>
            </a:pPr>
            <a:endParaRPr lang="en-US" sz="3200" i="1" kern="100" dirty="0">
              <a:solidFill>
                <a:schemeClr val="bg1"/>
              </a:solidFill>
              <a:latin typeface="Sylfaen" panose="010A0502050306030303" pitchFamily="18" charset="0"/>
              <a:cs typeface="Arial" pitchFamily="34" charset="0"/>
            </a:endParaRPr>
          </a:p>
        </p:txBody>
      </p:sp>
      <p:sp>
        <p:nvSpPr>
          <p:cNvPr id="28" name="L-Shape 27"/>
          <p:cNvSpPr/>
          <p:nvPr/>
        </p:nvSpPr>
        <p:spPr>
          <a:xfrm flipV="1">
            <a:off x="762000" y="819150"/>
            <a:ext cx="381000" cy="381000"/>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sp>
        <p:nvSpPr>
          <p:cNvPr id="29" name="L-Shape 28"/>
          <p:cNvSpPr/>
          <p:nvPr/>
        </p:nvSpPr>
        <p:spPr>
          <a:xfrm rot="16200000" flipV="1">
            <a:off x="762000" y="2876550"/>
            <a:ext cx="381000" cy="381000"/>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cxnSp>
        <p:nvCxnSpPr>
          <p:cNvPr id="8" name="Straight Connector 7"/>
          <p:cNvCxnSpPr/>
          <p:nvPr/>
        </p:nvCxnSpPr>
        <p:spPr>
          <a:xfrm>
            <a:off x="1143000" y="2647950"/>
            <a:ext cx="48387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392959"/>
            <a:ext cx="2487168" cy="614883"/>
          </a:xfrm>
          <a:prstGeom prst="rect">
            <a:avLst/>
          </a:prstGeom>
        </p:spPr>
      </p:pic>
    </p:spTree>
    <p:extLst>
      <p:ext uri="{BB962C8B-B14F-4D97-AF65-F5344CB8AC3E}">
        <p14:creationId xmlns:p14="http://schemas.microsoft.com/office/powerpoint/2010/main" val="2076890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28600" y="72420"/>
            <a:ext cx="8842011" cy="523220"/>
          </a:xfrm>
          <a:prstGeom prst="rect">
            <a:avLst/>
          </a:prstGeom>
          <a:noFill/>
        </p:spPr>
        <p:txBody>
          <a:bodyPr wrap="square" rtlCol="0">
            <a:spAutoFit/>
          </a:bodyPr>
          <a:lstStyle/>
          <a:p>
            <a:r>
              <a:rPr lang="en-US" sz="2800" b="1" kern="100" dirty="0" smtClean="0">
                <a:solidFill>
                  <a:srgbClr val="1F4C63"/>
                </a:solidFill>
                <a:latin typeface="Cambria" panose="02040503050406030204" pitchFamily="18" charset="0"/>
                <a:ea typeface="+mj-ea"/>
                <a:cs typeface="Microsoft Sans Serif" panose="020B0604020202020204" pitchFamily="34" charset="0"/>
              </a:rPr>
              <a:t>Survey Questions</a:t>
            </a:r>
            <a:endParaRPr lang="en-US" sz="2800" b="1" kern="100" dirty="0">
              <a:solidFill>
                <a:srgbClr val="1F4C63"/>
              </a:solidFill>
              <a:latin typeface="Cambria" panose="02040503050406030204" pitchFamily="18" charset="0"/>
              <a:ea typeface="+mj-ea"/>
              <a:cs typeface="Microsoft Sans Serif" panose="020B0604020202020204" pitchFamily="34" charset="0"/>
            </a:endParaRPr>
          </a:p>
        </p:txBody>
      </p:sp>
      <p:sp>
        <p:nvSpPr>
          <p:cNvPr id="9" name="L-Shape 8"/>
          <p:cNvSpPr/>
          <p:nvPr/>
        </p:nvSpPr>
        <p:spPr>
          <a:xfrm flipV="1">
            <a:off x="228600" y="666750"/>
            <a:ext cx="192302" cy="192302"/>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sp>
        <p:nvSpPr>
          <p:cNvPr id="10" name="L-Shape 9"/>
          <p:cNvSpPr/>
          <p:nvPr/>
        </p:nvSpPr>
        <p:spPr>
          <a:xfrm rot="16200000" flipV="1">
            <a:off x="228600" y="4741648"/>
            <a:ext cx="192302" cy="192302"/>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sp>
        <p:nvSpPr>
          <p:cNvPr id="7" name="Title 1"/>
          <p:cNvSpPr txBox="1">
            <a:spLocks/>
          </p:cNvSpPr>
          <p:nvPr/>
        </p:nvSpPr>
        <p:spPr>
          <a:xfrm>
            <a:off x="420902" y="811402"/>
            <a:ext cx="8130988" cy="3451071"/>
          </a:xfrm>
          <a:prstGeom prst="rect">
            <a:avLst/>
          </a:prstGeom>
        </p:spPr>
        <p:txBody>
          <a:bodyPr vert="horz" lIns="91440" tIns="45720" rIns="91440" bIns="45720" rtlCol="0" anchor="t" anchorCtr="0">
            <a:noAutofit/>
          </a:bodyPr>
          <a:lstStyle/>
          <a:p>
            <a:pPr>
              <a:lnSpc>
                <a:spcPct val="95000"/>
              </a:lnSpc>
              <a:spcBef>
                <a:spcPct val="0"/>
              </a:spcBef>
              <a:spcAft>
                <a:spcPts val="300"/>
              </a:spcAft>
              <a:buClr>
                <a:srgbClr val="D45F37"/>
              </a:buClr>
              <a:defRPr/>
            </a:pPr>
            <a:r>
              <a:rPr lang="en-US" sz="2200" b="1" dirty="0" smtClean="0">
                <a:solidFill>
                  <a:schemeClr val="tx1">
                    <a:lumMod val="75000"/>
                    <a:lumOff val="25000"/>
                  </a:schemeClr>
                </a:solidFill>
                <a:latin typeface="Calibri" panose="020F0502020204030204" pitchFamily="34" charset="0"/>
              </a:rPr>
              <a:t>Market </a:t>
            </a:r>
            <a:r>
              <a:rPr lang="en-US" sz="2200" b="1" dirty="0">
                <a:solidFill>
                  <a:schemeClr val="tx1">
                    <a:lumMod val="75000"/>
                    <a:lumOff val="25000"/>
                  </a:schemeClr>
                </a:solidFill>
                <a:latin typeface="Calibri" panose="020F0502020204030204" pitchFamily="34" charset="0"/>
              </a:rPr>
              <a:t>disruptions prior to January 1, </a:t>
            </a:r>
            <a:r>
              <a:rPr lang="en-US" sz="2200" b="1" dirty="0" smtClean="0">
                <a:solidFill>
                  <a:schemeClr val="tx1">
                    <a:lumMod val="75000"/>
                    <a:lumOff val="25000"/>
                  </a:schemeClr>
                </a:solidFill>
                <a:latin typeface="Calibri" panose="020F0502020204030204" pitchFamily="34" charset="0"/>
              </a:rPr>
              <a:t>2020</a:t>
            </a:r>
          </a:p>
          <a:p>
            <a:pPr>
              <a:lnSpc>
                <a:spcPct val="95000"/>
              </a:lnSpc>
              <a:spcBef>
                <a:spcPct val="0"/>
              </a:spcBef>
              <a:spcAft>
                <a:spcPts val="300"/>
              </a:spcAft>
              <a:buClr>
                <a:srgbClr val="D45F37"/>
              </a:buClr>
              <a:defRPr/>
            </a:pPr>
            <a:endParaRPr lang="en-US" sz="2200" b="1" dirty="0">
              <a:solidFill>
                <a:schemeClr val="tx1">
                  <a:lumMod val="75000"/>
                  <a:lumOff val="25000"/>
                </a:schemeClr>
              </a:solidFill>
              <a:latin typeface="Calibri" panose="020F0502020204030204" pitchFamily="34" charset="0"/>
            </a:endParaRPr>
          </a:p>
          <a:p>
            <a:pPr marL="573088" indent="-341313">
              <a:lnSpc>
                <a:spcPct val="95000"/>
              </a:lnSpc>
              <a:spcBef>
                <a:spcPct val="0"/>
              </a:spcBef>
              <a:spcAft>
                <a:spcPts val="600"/>
              </a:spcAft>
              <a:buClr>
                <a:srgbClr val="D45F37"/>
              </a:buClr>
              <a:buFont typeface="+mj-lt"/>
              <a:buAutoNum type="arabicPeriod"/>
              <a:defRPr/>
            </a:pPr>
            <a:r>
              <a:rPr lang="en-US" sz="2000" dirty="0">
                <a:solidFill>
                  <a:prstClr val="black"/>
                </a:solidFill>
                <a:hlinkClick r:id="rId3" action="ppaction://hlinksldjump"/>
              </a:rPr>
              <a:t>Were you experiencing market disruptions prior to COVID-19 (before January 1, 2020)? For example, was your business impacted by tariff-related disruptions?</a:t>
            </a:r>
            <a:endParaRPr lang="en-US" sz="2000" dirty="0">
              <a:solidFill>
                <a:prstClr val="black"/>
              </a:solidFill>
            </a:endParaRPr>
          </a:p>
          <a:p>
            <a:pPr marL="231775">
              <a:lnSpc>
                <a:spcPct val="95000"/>
              </a:lnSpc>
              <a:spcBef>
                <a:spcPct val="0"/>
              </a:spcBef>
              <a:spcAft>
                <a:spcPts val="600"/>
              </a:spcAft>
              <a:buClr>
                <a:srgbClr val="D45F37"/>
              </a:buClr>
              <a:defRPr/>
            </a:pPr>
            <a:endParaRPr lang="en-US" sz="2000" dirty="0"/>
          </a:p>
          <a:p>
            <a:pPr>
              <a:lnSpc>
                <a:spcPct val="95000"/>
              </a:lnSpc>
              <a:spcBef>
                <a:spcPct val="0"/>
              </a:spcBef>
              <a:spcAft>
                <a:spcPts val="300"/>
              </a:spcAft>
              <a:buClr>
                <a:srgbClr val="D45F37"/>
              </a:buClr>
              <a:defRPr/>
            </a:pPr>
            <a:r>
              <a:rPr lang="en-US" sz="2200" b="1" dirty="0">
                <a:solidFill>
                  <a:schemeClr val="tx1">
                    <a:lumMod val="75000"/>
                    <a:lumOff val="25000"/>
                  </a:schemeClr>
                </a:solidFill>
                <a:latin typeface="Calibri" panose="020F0502020204030204" pitchFamily="34" charset="0"/>
                <a:ea typeface="+mj-ea"/>
                <a:cs typeface="+mj-cs"/>
              </a:rPr>
              <a:t>Covid-19 </a:t>
            </a:r>
            <a:r>
              <a:rPr lang="en-US" sz="2200" b="1" dirty="0" smtClean="0">
                <a:solidFill>
                  <a:schemeClr val="tx1">
                    <a:lumMod val="75000"/>
                    <a:lumOff val="25000"/>
                  </a:schemeClr>
                </a:solidFill>
                <a:latin typeface="Calibri" panose="020F0502020204030204" pitchFamily="34" charset="0"/>
                <a:ea typeface="+mj-ea"/>
                <a:cs typeface="+mj-cs"/>
              </a:rPr>
              <a:t>Relief</a:t>
            </a:r>
          </a:p>
          <a:p>
            <a:pPr>
              <a:lnSpc>
                <a:spcPct val="95000"/>
              </a:lnSpc>
              <a:spcBef>
                <a:spcPct val="0"/>
              </a:spcBef>
              <a:spcAft>
                <a:spcPts val="300"/>
              </a:spcAft>
              <a:buClr>
                <a:srgbClr val="D45F37"/>
              </a:buClr>
              <a:defRPr/>
            </a:pPr>
            <a:endParaRPr lang="en-US" sz="2200" b="1" dirty="0">
              <a:solidFill>
                <a:schemeClr val="tx1">
                  <a:lumMod val="75000"/>
                  <a:lumOff val="25000"/>
                </a:schemeClr>
              </a:solidFill>
              <a:latin typeface="Calibri" panose="020F0502020204030204" pitchFamily="34" charset="0"/>
              <a:ea typeface="+mj-ea"/>
              <a:cs typeface="+mj-cs"/>
            </a:endParaRPr>
          </a:p>
          <a:p>
            <a:pPr marL="573088" indent="-341313">
              <a:lnSpc>
                <a:spcPct val="95000"/>
              </a:lnSpc>
              <a:spcBef>
                <a:spcPct val="0"/>
              </a:spcBef>
              <a:spcAft>
                <a:spcPts val="600"/>
              </a:spcAft>
              <a:buClr>
                <a:srgbClr val="D45F37"/>
              </a:buClr>
              <a:buFont typeface="+mj-lt"/>
              <a:buAutoNum type="arabicPeriod"/>
              <a:defRPr/>
            </a:pPr>
            <a:r>
              <a:rPr lang="en-US" sz="2000" dirty="0" smtClean="0">
                <a:hlinkClick r:id="rId4" action="ppaction://hlinksldjump"/>
              </a:rPr>
              <a:t>Have </a:t>
            </a:r>
            <a:r>
              <a:rPr lang="en-US" sz="2000" dirty="0">
                <a:hlinkClick r:id="rId4" action="ppaction://hlinksldjump"/>
              </a:rPr>
              <a:t>you applied for any of these Coronavirus Relief Programs? If yes, what is the current status of that application?</a:t>
            </a:r>
            <a:endParaRPr lang="en-US" sz="2000" dirty="0"/>
          </a:p>
          <a:p>
            <a:pPr marL="573088" indent="-341313">
              <a:lnSpc>
                <a:spcPct val="95000"/>
              </a:lnSpc>
              <a:spcBef>
                <a:spcPct val="0"/>
              </a:spcBef>
              <a:spcAft>
                <a:spcPts val="600"/>
              </a:spcAft>
              <a:buClr>
                <a:srgbClr val="D45F37"/>
              </a:buClr>
              <a:buFont typeface="+mj-lt"/>
              <a:buAutoNum type="arabicPeriod"/>
              <a:defRPr/>
            </a:pPr>
            <a:r>
              <a:rPr lang="en-US" sz="2000" dirty="0">
                <a:hlinkClick r:id="rId5" action="ppaction://hlinksldjump"/>
              </a:rPr>
              <a:t>Have you received any other COVID-19 relief?</a:t>
            </a:r>
            <a:endParaRPr lang="en-US" sz="2000" dirty="0"/>
          </a:p>
          <a:p>
            <a:pPr marR="0" lvl="0" indent="230188" algn="l" defTabSz="914400" rtl="0" eaLnBrk="1" fontAlgn="auto" latinLnBrk="0" hangingPunct="1">
              <a:spcBef>
                <a:spcPct val="0"/>
              </a:spcBef>
              <a:spcAft>
                <a:spcPts val="0"/>
              </a:spcAft>
              <a:buClr>
                <a:srgbClr val="D45F37"/>
              </a:buClr>
              <a:buSzTx/>
              <a:tabLst>
                <a:tab pos="230188" algn="l"/>
              </a:tabLst>
              <a:defRPr/>
            </a:pPr>
            <a:endParaRPr kumimoji="0" lang="en-US" sz="2400" i="0" u="none" strike="noStrike" kern="1200" cap="none" spc="0" normalizeH="0" dirty="0" smtClean="0">
              <a:ln>
                <a:noFill/>
              </a:ln>
              <a:solidFill>
                <a:schemeClr val="tx1">
                  <a:lumMod val="75000"/>
                  <a:lumOff val="25000"/>
                </a:schemeClr>
              </a:solidFill>
              <a:effectLst/>
              <a:uLnTx/>
              <a:uFillTx/>
              <a:latin typeface="Calibri" panose="020F0502020204030204" pitchFamily="34" charset="0"/>
              <a:ea typeface="+mj-ea"/>
              <a:cs typeface="+mj-cs"/>
            </a:endParaRP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48600" y="133903"/>
            <a:ext cx="1048870" cy="439527"/>
          </a:xfrm>
          <a:prstGeom prst="rect">
            <a:avLst/>
          </a:prstGeom>
        </p:spPr>
      </p:pic>
    </p:spTree>
    <p:extLst>
      <p:ext uri="{BB962C8B-B14F-4D97-AF65-F5344CB8AC3E}">
        <p14:creationId xmlns:p14="http://schemas.microsoft.com/office/powerpoint/2010/main" val="3529853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28600" y="742950"/>
            <a:ext cx="8686800" cy="419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sp>
        <p:nvSpPr>
          <p:cNvPr id="15" name="TextBox 14"/>
          <p:cNvSpPr txBox="1"/>
          <p:nvPr/>
        </p:nvSpPr>
        <p:spPr>
          <a:xfrm>
            <a:off x="228600" y="92057"/>
            <a:ext cx="8842011" cy="523220"/>
          </a:xfrm>
          <a:prstGeom prst="rect">
            <a:avLst/>
          </a:prstGeom>
          <a:noFill/>
        </p:spPr>
        <p:txBody>
          <a:bodyPr wrap="square" rtlCol="0">
            <a:spAutoFit/>
          </a:bodyPr>
          <a:lstStyle/>
          <a:p>
            <a:r>
              <a:rPr lang="en-US" sz="2800" b="1" kern="100" dirty="0" smtClean="0">
                <a:solidFill>
                  <a:srgbClr val="1F4C63"/>
                </a:solidFill>
                <a:latin typeface="Cambria" panose="02040503050406030204" pitchFamily="18" charset="0"/>
                <a:ea typeface="+mj-ea"/>
                <a:cs typeface="Microsoft Sans Serif" panose="020B0604020202020204" pitchFamily="34" charset="0"/>
              </a:rPr>
              <a:t>Small </a:t>
            </a:r>
            <a:r>
              <a:rPr lang="en-US" sz="2800" b="1" kern="100" dirty="0">
                <a:solidFill>
                  <a:srgbClr val="1F4C63"/>
                </a:solidFill>
                <a:latin typeface="Cambria" panose="02040503050406030204" pitchFamily="18" charset="0"/>
                <a:ea typeface="+mj-ea"/>
                <a:cs typeface="Microsoft Sans Serif" panose="020B0604020202020204" pitchFamily="34" charset="0"/>
              </a:rPr>
              <a:t>a</a:t>
            </a:r>
            <a:r>
              <a:rPr lang="en-US" sz="2800" b="1" kern="100" dirty="0" smtClean="0">
                <a:solidFill>
                  <a:srgbClr val="1F4C63"/>
                </a:solidFill>
                <a:latin typeface="Cambria" panose="02040503050406030204" pitchFamily="18" charset="0"/>
                <a:ea typeface="+mj-ea"/>
                <a:cs typeface="Microsoft Sans Serif" panose="020B0604020202020204" pitchFamily="34" charset="0"/>
              </a:rPr>
              <a:t>nd Locally-Marketing Farms: Insights</a:t>
            </a:r>
          </a:p>
        </p:txBody>
      </p:sp>
      <p:sp>
        <p:nvSpPr>
          <p:cNvPr id="14" name="Title 1"/>
          <p:cNvSpPr txBox="1">
            <a:spLocks/>
          </p:cNvSpPr>
          <p:nvPr/>
        </p:nvSpPr>
        <p:spPr>
          <a:xfrm>
            <a:off x="381000" y="890801"/>
            <a:ext cx="8567528" cy="3754695"/>
          </a:xfrm>
          <a:prstGeom prst="rect">
            <a:avLst/>
          </a:prstGeom>
        </p:spPr>
        <p:txBody>
          <a:bodyPr vert="horz" lIns="91440" tIns="45720" rIns="91440" bIns="45720" rtlCol="0" anchor="t" anchorCtr="0">
            <a:noAutofit/>
          </a:bodyPr>
          <a:lstStyle/>
          <a:p>
            <a:pPr>
              <a:lnSpc>
                <a:spcPct val="95000"/>
              </a:lnSpc>
              <a:spcBef>
                <a:spcPct val="0"/>
              </a:spcBef>
              <a:buClr>
                <a:srgbClr val="D45F37"/>
              </a:buClr>
              <a:defRPr/>
            </a:pPr>
            <a:r>
              <a:rPr lang="en-US" sz="2000" dirty="0" smtClean="0">
                <a:solidFill>
                  <a:schemeClr val="tx1">
                    <a:lumMod val="75000"/>
                    <a:lumOff val="25000"/>
                  </a:schemeClr>
                </a:solidFill>
                <a:latin typeface="Calibri" panose="020F0502020204030204" pitchFamily="34" charset="0"/>
              </a:rPr>
              <a:t>We </a:t>
            </a:r>
            <a:r>
              <a:rPr lang="en-US" sz="2000" dirty="0">
                <a:solidFill>
                  <a:schemeClr val="tx1">
                    <a:lumMod val="75000"/>
                    <a:lumOff val="25000"/>
                  </a:schemeClr>
                </a:solidFill>
                <a:latin typeface="Calibri" panose="020F0502020204030204" pitchFamily="34" charset="0"/>
              </a:rPr>
              <a:t>identify and analyze “small farms” according to the USDA definition of farms with a  gross average revenue of less than </a:t>
            </a:r>
            <a:r>
              <a:rPr lang="en-US" sz="2000" b="1" dirty="0">
                <a:solidFill>
                  <a:schemeClr val="tx1">
                    <a:lumMod val="75000"/>
                    <a:lumOff val="25000"/>
                  </a:schemeClr>
                </a:solidFill>
                <a:latin typeface="Calibri" panose="020F0502020204030204" pitchFamily="34" charset="0"/>
              </a:rPr>
              <a:t>$250k/ year</a:t>
            </a:r>
            <a:r>
              <a:rPr lang="en-US" sz="2000" b="1" dirty="0" smtClean="0">
                <a:solidFill>
                  <a:schemeClr val="tx1">
                    <a:lumMod val="75000"/>
                    <a:lumOff val="25000"/>
                  </a:schemeClr>
                </a:solidFill>
                <a:latin typeface="Calibri" panose="020F0502020204030204" pitchFamily="34" charset="0"/>
              </a:rPr>
              <a:t>.</a:t>
            </a:r>
          </a:p>
          <a:p>
            <a:pPr>
              <a:lnSpc>
                <a:spcPct val="95000"/>
              </a:lnSpc>
              <a:spcBef>
                <a:spcPct val="0"/>
              </a:spcBef>
              <a:buClr>
                <a:srgbClr val="D45F37"/>
              </a:buClr>
              <a:defRPr/>
            </a:pPr>
            <a:endParaRPr lang="en-US" sz="2000" dirty="0">
              <a:solidFill>
                <a:schemeClr val="tx1">
                  <a:lumMod val="75000"/>
                  <a:lumOff val="25000"/>
                </a:schemeClr>
              </a:solidFill>
              <a:latin typeface="Calibri" panose="020F0502020204030204" pitchFamily="34" charset="0"/>
            </a:endParaRPr>
          </a:p>
          <a:p>
            <a:pPr marL="685800" lvl="1" indent="-228600">
              <a:lnSpc>
                <a:spcPct val="95000"/>
              </a:lnSpc>
              <a:spcBef>
                <a:spcPct val="0"/>
              </a:spcBef>
              <a:buClr>
                <a:srgbClr val="D45F37"/>
              </a:buClr>
              <a:buFont typeface="Arial" panose="020B0604020202020204" pitchFamily="34" charset="0"/>
              <a:buChar char="•"/>
              <a:defRPr/>
            </a:pPr>
            <a:r>
              <a:rPr lang="en-US" sz="2000" b="1" dirty="0">
                <a:solidFill>
                  <a:schemeClr val="tx1">
                    <a:lumMod val="75000"/>
                    <a:lumOff val="25000"/>
                  </a:schemeClr>
                </a:solidFill>
                <a:latin typeface="Calibri" panose="020F0502020204030204" pitchFamily="34" charset="0"/>
              </a:rPr>
              <a:t>331</a:t>
            </a:r>
            <a:r>
              <a:rPr lang="en-US" sz="2000" dirty="0">
                <a:solidFill>
                  <a:schemeClr val="tx1">
                    <a:lumMod val="75000"/>
                    <a:lumOff val="25000"/>
                  </a:schemeClr>
                </a:solidFill>
                <a:latin typeface="Calibri" panose="020F0502020204030204" pitchFamily="34" charset="0"/>
              </a:rPr>
              <a:t> respondents who both farm or ranch and have a gross annual revenue of less than </a:t>
            </a:r>
            <a:r>
              <a:rPr lang="en-US" sz="2000" b="1" dirty="0">
                <a:solidFill>
                  <a:schemeClr val="tx1">
                    <a:lumMod val="75000"/>
                    <a:lumOff val="25000"/>
                  </a:schemeClr>
                </a:solidFill>
                <a:latin typeface="Calibri" panose="020F0502020204030204" pitchFamily="34" charset="0"/>
              </a:rPr>
              <a:t>$250,000/ year. </a:t>
            </a:r>
            <a:endParaRPr lang="en-US" sz="2000" b="1" dirty="0" smtClean="0">
              <a:solidFill>
                <a:schemeClr val="tx1">
                  <a:lumMod val="75000"/>
                  <a:lumOff val="25000"/>
                </a:schemeClr>
              </a:solidFill>
              <a:latin typeface="Calibri" panose="020F0502020204030204" pitchFamily="34" charset="0"/>
            </a:endParaRPr>
          </a:p>
          <a:p>
            <a:pPr marL="685800" lvl="1" indent="-228600">
              <a:lnSpc>
                <a:spcPct val="95000"/>
              </a:lnSpc>
              <a:spcBef>
                <a:spcPct val="0"/>
              </a:spcBef>
              <a:buClr>
                <a:srgbClr val="D45F37"/>
              </a:buClr>
              <a:buFont typeface="Arial" panose="020B0604020202020204" pitchFamily="34" charset="0"/>
              <a:buChar char="•"/>
              <a:defRPr/>
            </a:pPr>
            <a:endParaRPr lang="en-US" sz="2000" b="1" dirty="0" smtClean="0">
              <a:solidFill>
                <a:schemeClr val="tx1">
                  <a:lumMod val="75000"/>
                  <a:lumOff val="25000"/>
                </a:schemeClr>
              </a:solidFill>
              <a:latin typeface="Calibri" panose="020F0502020204030204" pitchFamily="34" charset="0"/>
            </a:endParaRPr>
          </a:p>
          <a:p>
            <a:pPr>
              <a:lnSpc>
                <a:spcPct val="95000"/>
              </a:lnSpc>
              <a:spcBef>
                <a:spcPct val="0"/>
              </a:spcBef>
              <a:buClr>
                <a:srgbClr val="D45F37"/>
              </a:buClr>
              <a:defRPr/>
            </a:pPr>
            <a:r>
              <a:rPr lang="en-US" sz="2000" b="1" dirty="0" smtClean="0">
                <a:solidFill>
                  <a:schemeClr val="tx1">
                    <a:lumMod val="75000"/>
                    <a:lumOff val="25000"/>
                  </a:schemeClr>
                </a:solidFill>
                <a:latin typeface="Calibri" panose="020F0502020204030204" pitchFamily="34" charset="0"/>
              </a:rPr>
              <a:t>			             	Small Farm Characterization:</a:t>
            </a:r>
          </a:p>
          <a:p>
            <a:pPr marL="4000500" lvl="8" indent="-342900">
              <a:lnSpc>
                <a:spcPct val="95000"/>
              </a:lnSpc>
              <a:spcBef>
                <a:spcPct val="0"/>
              </a:spcBef>
              <a:buClr>
                <a:srgbClr val="D45F37"/>
              </a:buClr>
              <a:buFont typeface="Arial" panose="020B0604020202020204" pitchFamily="34" charset="0"/>
              <a:buChar char="•"/>
              <a:defRPr/>
            </a:pPr>
            <a:r>
              <a:rPr lang="en-US" sz="2000" dirty="0" smtClean="0">
                <a:solidFill>
                  <a:schemeClr val="tx1">
                    <a:lumMod val="75000"/>
                    <a:lumOff val="25000"/>
                  </a:schemeClr>
                </a:solidFill>
                <a:latin typeface="Calibri" panose="020F0502020204030204" pitchFamily="34" charset="0"/>
              </a:rPr>
              <a:t>65</a:t>
            </a:r>
            <a:r>
              <a:rPr lang="en-US" sz="2000" dirty="0">
                <a:solidFill>
                  <a:schemeClr val="tx1">
                    <a:lumMod val="75000"/>
                    <a:lumOff val="25000"/>
                  </a:schemeClr>
                </a:solidFill>
                <a:latin typeface="Calibri" panose="020F0502020204030204" pitchFamily="34" charset="0"/>
              </a:rPr>
              <a:t>% of small farms produce on </a:t>
            </a:r>
            <a:r>
              <a:rPr lang="en-US" sz="2000" b="1" u="sng" dirty="0">
                <a:solidFill>
                  <a:schemeClr val="tx1">
                    <a:lumMod val="75000"/>
                    <a:lumOff val="25000"/>
                  </a:schemeClr>
                </a:solidFill>
                <a:latin typeface="Calibri" panose="020F0502020204030204" pitchFamily="34" charset="0"/>
              </a:rPr>
              <a:t>50 acres or </a:t>
            </a:r>
            <a:r>
              <a:rPr lang="en-US" sz="2000" b="1" u="sng" dirty="0" smtClean="0">
                <a:solidFill>
                  <a:schemeClr val="tx1">
                    <a:lumMod val="75000"/>
                    <a:lumOff val="25000"/>
                  </a:schemeClr>
                </a:solidFill>
                <a:latin typeface="Calibri" panose="020F0502020204030204" pitchFamily="34" charset="0"/>
              </a:rPr>
              <a:t>less</a:t>
            </a:r>
          </a:p>
          <a:p>
            <a:pPr marL="4000500" lvl="8" indent="-342900">
              <a:lnSpc>
                <a:spcPct val="95000"/>
              </a:lnSpc>
              <a:spcBef>
                <a:spcPct val="0"/>
              </a:spcBef>
              <a:buClr>
                <a:srgbClr val="D45F37"/>
              </a:buClr>
              <a:buFont typeface="Arial" panose="020B0604020202020204" pitchFamily="34" charset="0"/>
              <a:buChar char="•"/>
              <a:defRPr/>
            </a:pPr>
            <a:r>
              <a:rPr lang="en-US" sz="2000" dirty="0" smtClean="0">
                <a:solidFill>
                  <a:schemeClr val="tx1">
                    <a:lumMod val="75000"/>
                    <a:lumOff val="25000"/>
                  </a:schemeClr>
                </a:solidFill>
                <a:latin typeface="Calibri" panose="020F0502020204030204" pitchFamily="34" charset="0"/>
              </a:rPr>
              <a:t>81</a:t>
            </a:r>
            <a:r>
              <a:rPr lang="en-US" sz="2000" dirty="0">
                <a:solidFill>
                  <a:schemeClr val="tx1">
                    <a:lumMod val="75000"/>
                    <a:lumOff val="25000"/>
                  </a:schemeClr>
                </a:solidFill>
                <a:latin typeface="Calibri" panose="020F0502020204030204" pitchFamily="34" charset="0"/>
              </a:rPr>
              <a:t>% sell product </a:t>
            </a:r>
            <a:r>
              <a:rPr lang="en-US" sz="2000" b="1" u="sng" dirty="0" smtClean="0">
                <a:solidFill>
                  <a:schemeClr val="tx1">
                    <a:lumMod val="75000"/>
                    <a:lumOff val="25000"/>
                  </a:schemeClr>
                </a:solidFill>
                <a:latin typeface="Calibri" panose="020F0502020204030204" pitchFamily="34" charset="0"/>
              </a:rPr>
              <a:t>regionally</a:t>
            </a:r>
          </a:p>
          <a:p>
            <a:pPr marL="4000500" lvl="8" indent="-342900">
              <a:lnSpc>
                <a:spcPct val="95000"/>
              </a:lnSpc>
              <a:spcBef>
                <a:spcPct val="0"/>
              </a:spcBef>
              <a:buClr>
                <a:srgbClr val="D45F37"/>
              </a:buClr>
              <a:buFont typeface="Arial" panose="020B0604020202020204" pitchFamily="34" charset="0"/>
              <a:buChar char="•"/>
              <a:defRPr/>
            </a:pPr>
            <a:r>
              <a:rPr lang="en-US" sz="2000" dirty="0" smtClean="0">
                <a:solidFill>
                  <a:schemeClr val="tx1">
                    <a:lumMod val="75000"/>
                    <a:lumOff val="25000"/>
                  </a:schemeClr>
                </a:solidFill>
                <a:latin typeface="Calibri" panose="020F0502020204030204" pitchFamily="34" charset="0"/>
              </a:rPr>
              <a:t>Responses from almost every county in the state</a:t>
            </a:r>
            <a:endParaRPr lang="en-US" sz="2000" dirty="0">
              <a:solidFill>
                <a:schemeClr val="tx1">
                  <a:lumMod val="75000"/>
                  <a:lumOff val="25000"/>
                </a:schemeClr>
              </a:solidFill>
              <a:latin typeface="Calibri" panose="020F0502020204030204" pitchFamily="34" charset="0"/>
            </a:endParaRPr>
          </a:p>
          <a:p>
            <a:pPr marL="800100" lvl="1" indent="-342900">
              <a:lnSpc>
                <a:spcPct val="95000"/>
              </a:lnSpc>
              <a:spcBef>
                <a:spcPct val="0"/>
              </a:spcBef>
              <a:buClr>
                <a:srgbClr val="D45F37"/>
              </a:buClr>
              <a:buFont typeface="Arial" panose="020B0604020202020204" pitchFamily="34" charset="0"/>
              <a:buChar char="•"/>
              <a:defRPr/>
            </a:pPr>
            <a:endParaRPr lang="en-US" sz="2000" b="1" u="sng" dirty="0" smtClean="0">
              <a:solidFill>
                <a:schemeClr val="tx1">
                  <a:lumMod val="75000"/>
                  <a:lumOff val="25000"/>
                </a:schemeClr>
              </a:solidFill>
              <a:latin typeface="Calibri" panose="020F0502020204030204" pitchFamily="34" charset="0"/>
            </a:endParaRPr>
          </a:p>
        </p:txBody>
      </p:sp>
      <p:sp>
        <p:nvSpPr>
          <p:cNvPr id="9" name="L-Shape 8"/>
          <p:cNvSpPr/>
          <p:nvPr/>
        </p:nvSpPr>
        <p:spPr>
          <a:xfrm flipV="1">
            <a:off x="215900" y="698500"/>
            <a:ext cx="192302" cy="192302"/>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sp>
        <p:nvSpPr>
          <p:cNvPr id="10" name="L-Shape 9"/>
          <p:cNvSpPr/>
          <p:nvPr/>
        </p:nvSpPr>
        <p:spPr>
          <a:xfrm rot="16200000" flipV="1">
            <a:off x="228600" y="4741648"/>
            <a:ext cx="192302" cy="192302"/>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133903"/>
            <a:ext cx="1048870" cy="439527"/>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539" y="2500285"/>
            <a:ext cx="3657600" cy="2437806"/>
          </a:xfrm>
          <a:prstGeom prst="rect">
            <a:avLst/>
          </a:prstGeom>
        </p:spPr>
      </p:pic>
    </p:spTree>
    <p:extLst>
      <p:ext uri="{BB962C8B-B14F-4D97-AF65-F5344CB8AC3E}">
        <p14:creationId xmlns:p14="http://schemas.microsoft.com/office/powerpoint/2010/main" val="861813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86651" y="890801"/>
            <a:ext cx="8686800" cy="4094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sp>
        <p:nvSpPr>
          <p:cNvPr id="14" name="Title 1"/>
          <p:cNvSpPr txBox="1">
            <a:spLocks/>
          </p:cNvSpPr>
          <p:nvPr/>
        </p:nvSpPr>
        <p:spPr>
          <a:xfrm>
            <a:off x="374066" y="1026455"/>
            <a:ext cx="8341033" cy="3715193"/>
          </a:xfrm>
          <a:prstGeom prst="rect">
            <a:avLst/>
          </a:prstGeom>
        </p:spPr>
        <p:txBody>
          <a:bodyPr vert="horz" lIns="91440" tIns="45720" rIns="91440" bIns="45720" rtlCol="0" anchor="t" anchorCtr="0">
            <a:noAutofit/>
          </a:bodyPr>
          <a:lstStyle/>
          <a:p>
            <a:r>
              <a:rPr lang="en-US" sz="2000" b="1" dirty="0">
                <a:solidFill>
                  <a:schemeClr val="tx1">
                    <a:lumMod val="75000"/>
                    <a:lumOff val="25000"/>
                  </a:schemeClr>
                </a:solidFill>
                <a:latin typeface="Calibri" panose="020F0502020204030204" pitchFamily="34" charset="0"/>
              </a:rPr>
              <a:t>Top Marketing </a:t>
            </a:r>
            <a:r>
              <a:rPr lang="en-US" sz="2000" b="1" dirty="0" smtClean="0">
                <a:solidFill>
                  <a:schemeClr val="tx1">
                    <a:lumMod val="75000"/>
                    <a:lumOff val="25000"/>
                  </a:schemeClr>
                </a:solidFill>
                <a:latin typeface="Calibri" panose="020F0502020204030204" pitchFamily="34" charset="0"/>
              </a:rPr>
              <a:t>channels (% who sell in given market): </a:t>
            </a:r>
            <a:endParaRPr lang="en-US" sz="2000" b="1" dirty="0" smtClean="0">
              <a:solidFill>
                <a:schemeClr val="tx1">
                  <a:lumMod val="75000"/>
                  <a:lumOff val="25000"/>
                </a:schemeClr>
              </a:solidFill>
              <a:latin typeface="Calibri" panose="020F0502020204030204" pitchFamily="34" charset="0"/>
            </a:endParaRPr>
          </a:p>
          <a:p>
            <a:endParaRPr lang="en-US" sz="2000" b="1" dirty="0">
              <a:solidFill>
                <a:schemeClr val="tx1">
                  <a:lumMod val="75000"/>
                  <a:lumOff val="25000"/>
                </a:schemeClr>
              </a:solidFill>
              <a:latin typeface="Calibri" panose="020F0502020204030204" pitchFamily="34" charset="0"/>
            </a:endParaRPr>
          </a:p>
          <a:p>
            <a:pPr marL="685800" lvl="1" indent="-228600">
              <a:lnSpc>
                <a:spcPct val="95000"/>
              </a:lnSpc>
              <a:spcBef>
                <a:spcPct val="0"/>
              </a:spcBef>
              <a:buClr>
                <a:srgbClr val="D45F37"/>
              </a:buClr>
              <a:buFont typeface="Arial" panose="020B0604020202020204" pitchFamily="34" charset="0"/>
              <a:buChar char="•"/>
              <a:defRPr/>
            </a:pPr>
            <a:r>
              <a:rPr lang="en-US" sz="2000" dirty="0" smtClean="0">
                <a:solidFill>
                  <a:schemeClr val="tx1">
                    <a:lumMod val="75000"/>
                    <a:lumOff val="25000"/>
                  </a:schemeClr>
                </a:solidFill>
                <a:latin typeface="Calibri" panose="020F0502020204030204" pitchFamily="34" charset="0"/>
              </a:rPr>
              <a:t>On-farm sales (58%)</a:t>
            </a:r>
            <a:endParaRPr lang="en-US" sz="2000" dirty="0">
              <a:solidFill>
                <a:schemeClr val="tx1">
                  <a:lumMod val="75000"/>
                  <a:lumOff val="25000"/>
                </a:schemeClr>
              </a:solidFill>
              <a:latin typeface="Calibri" panose="020F0502020204030204" pitchFamily="34" charset="0"/>
            </a:endParaRPr>
          </a:p>
          <a:p>
            <a:pPr marL="685800" lvl="1" indent="-228600">
              <a:lnSpc>
                <a:spcPct val="95000"/>
              </a:lnSpc>
              <a:spcBef>
                <a:spcPct val="0"/>
              </a:spcBef>
              <a:buClr>
                <a:srgbClr val="D45F37"/>
              </a:buClr>
              <a:buFont typeface="Arial" panose="020B0604020202020204" pitchFamily="34" charset="0"/>
              <a:buChar char="•"/>
              <a:defRPr/>
            </a:pPr>
            <a:r>
              <a:rPr lang="en-US" sz="2000" dirty="0">
                <a:solidFill>
                  <a:schemeClr val="tx1">
                    <a:lumMod val="75000"/>
                    <a:lumOff val="25000"/>
                  </a:schemeClr>
                </a:solidFill>
                <a:latin typeface="Calibri" panose="020F0502020204030204" pitchFamily="34" charset="0"/>
              </a:rPr>
              <a:t>Farmers markets </a:t>
            </a:r>
            <a:r>
              <a:rPr lang="en-US" sz="2000" dirty="0" smtClean="0">
                <a:solidFill>
                  <a:schemeClr val="tx1">
                    <a:lumMod val="75000"/>
                    <a:lumOff val="25000"/>
                  </a:schemeClr>
                </a:solidFill>
                <a:latin typeface="Calibri" panose="020F0502020204030204" pitchFamily="34" charset="0"/>
              </a:rPr>
              <a:t>(37%)</a:t>
            </a:r>
            <a:endParaRPr lang="en-US" sz="2000" dirty="0">
              <a:solidFill>
                <a:schemeClr val="tx1">
                  <a:lumMod val="75000"/>
                  <a:lumOff val="25000"/>
                </a:schemeClr>
              </a:solidFill>
              <a:latin typeface="Calibri" panose="020F0502020204030204" pitchFamily="34" charset="0"/>
            </a:endParaRPr>
          </a:p>
          <a:p>
            <a:pPr marL="685800" lvl="1" indent="-228600">
              <a:lnSpc>
                <a:spcPct val="95000"/>
              </a:lnSpc>
              <a:spcBef>
                <a:spcPct val="0"/>
              </a:spcBef>
              <a:buClr>
                <a:srgbClr val="D45F37"/>
              </a:buClr>
              <a:buFont typeface="Arial" panose="020B0604020202020204" pitchFamily="34" charset="0"/>
              <a:buChar char="•"/>
              <a:defRPr/>
            </a:pPr>
            <a:r>
              <a:rPr lang="en-US" sz="2000" dirty="0" smtClean="0">
                <a:solidFill>
                  <a:schemeClr val="tx1">
                    <a:lumMod val="75000"/>
                    <a:lumOff val="25000"/>
                  </a:schemeClr>
                </a:solidFill>
                <a:latin typeface="Calibri" panose="020F0502020204030204" pitchFamily="34" charset="0"/>
              </a:rPr>
              <a:t>Wholesale, distributor, broker, packer (30%)</a:t>
            </a:r>
            <a:endParaRPr lang="en-US" sz="2000" dirty="0">
              <a:solidFill>
                <a:schemeClr val="tx1">
                  <a:lumMod val="75000"/>
                  <a:lumOff val="25000"/>
                </a:schemeClr>
              </a:solidFill>
              <a:latin typeface="Calibri" panose="020F0502020204030204" pitchFamily="34" charset="0"/>
            </a:endParaRPr>
          </a:p>
          <a:p>
            <a:endParaRPr lang="en-US" sz="2000" dirty="0" smtClean="0">
              <a:solidFill>
                <a:schemeClr val="tx1">
                  <a:lumMod val="75000"/>
                  <a:lumOff val="25000"/>
                </a:schemeClr>
              </a:solidFill>
              <a:latin typeface="Calibri" panose="020F0502020204030204" pitchFamily="34" charset="0"/>
            </a:endParaRPr>
          </a:p>
          <a:p>
            <a:r>
              <a:rPr lang="en-US" sz="2000" b="1" dirty="0" smtClean="0">
                <a:solidFill>
                  <a:schemeClr val="tx1">
                    <a:lumMod val="75000"/>
                    <a:lumOff val="25000"/>
                  </a:schemeClr>
                </a:solidFill>
                <a:latin typeface="Calibri" panose="020F0502020204030204" pitchFamily="34" charset="0"/>
              </a:rPr>
              <a:t>A majority of producer’s losses occurred in these top marketing channels</a:t>
            </a:r>
            <a:r>
              <a:rPr lang="en-US" b="1" dirty="0" smtClean="0"/>
              <a:t>:</a:t>
            </a:r>
          </a:p>
          <a:p>
            <a:r>
              <a:rPr lang="en-US" dirty="0"/>
              <a:t> </a:t>
            </a:r>
            <a:endParaRPr lang="en-US" dirty="0">
              <a:effectLst/>
            </a:endParaRPr>
          </a:p>
        </p:txBody>
      </p:sp>
      <p:sp>
        <p:nvSpPr>
          <p:cNvPr id="9" name="L-Shape 8"/>
          <p:cNvSpPr/>
          <p:nvPr/>
        </p:nvSpPr>
        <p:spPr>
          <a:xfrm flipV="1">
            <a:off x="181764" y="841413"/>
            <a:ext cx="192302" cy="192302"/>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sp>
        <p:nvSpPr>
          <p:cNvPr id="10" name="L-Shape 9"/>
          <p:cNvSpPr/>
          <p:nvPr/>
        </p:nvSpPr>
        <p:spPr>
          <a:xfrm rot="16200000" flipV="1">
            <a:off x="242877" y="4793348"/>
            <a:ext cx="192302" cy="192302"/>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133903"/>
            <a:ext cx="1048870" cy="439527"/>
          </a:xfrm>
          <a:prstGeom prst="rect">
            <a:avLst/>
          </a:prstGeom>
        </p:spPr>
      </p:pic>
      <p:sp>
        <p:nvSpPr>
          <p:cNvPr id="11" name="TextBox 10"/>
          <p:cNvSpPr txBox="1"/>
          <p:nvPr/>
        </p:nvSpPr>
        <p:spPr>
          <a:xfrm>
            <a:off x="242878" y="-63305"/>
            <a:ext cx="8994636" cy="892552"/>
          </a:xfrm>
          <a:prstGeom prst="rect">
            <a:avLst/>
          </a:prstGeom>
          <a:noFill/>
        </p:spPr>
        <p:txBody>
          <a:bodyPr wrap="square" rtlCol="0">
            <a:spAutoFit/>
          </a:bodyPr>
          <a:lstStyle/>
          <a:p>
            <a:r>
              <a:rPr lang="en-US" sz="2800" b="1" kern="100" dirty="0">
                <a:solidFill>
                  <a:srgbClr val="1F4C63"/>
                </a:solidFill>
                <a:latin typeface="Cambria" panose="02040503050406030204" pitchFamily="18" charset="0"/>
                <a:cs typeface="Microsoft Sans Serif" panose="020B0604020202020204" pitchFamily="34" charset="0"/>
              </a:rPr>
              <a:t>Small </a:t>
            </a:r>
            <a:r>
              <a:rPr lang="en-US" sz="2800" b="1" kern="100" dirty="0" smtClean="0">
                <a:solidFill>
                  <a:srgbClr val="1F4C63"/>
                </a:solidFill>
                <a:latin typeface="Cambria" panose="02040503050406030204" pitchFamily="18" charset="0"/>
                <a:cs typeface="Microsoft Sans Serif" panose="020B0604020202020204" pitchFamily="34" charset="0"/>
              </a:rPr>
              <a:t>and Locally-Marketing Farms: Insights</a:t>
            </a:r>
            <a:endParaRPr lang="en-US" sz="2800" b="1" kern="100" dirty="0">
              <a:solidFill>
                <a:srgbClr val="1F4C63"/>
              </a:solidFill>
              <a:latin typeface="Cambria" panose="02040503050406030204" pitchFamily="18" charset="0"/>
              <a:cs typeface="Microsoft Sans Serif" panose="020B0604020202020204" pitchFamily="34" charset="0"/>
            </a:endParaRPr>
          </a:p>
          <a:p>
            <a:r>
              <a:rPr lang="en-US" sz="2400" kern="100" dirty="0" smtClean="0">
                <a:solidFill>
                  <a:srgbClr val="1F4C63"/>
                </a:solidFill>
                <a:latin typeface="Cambria" panose="02040503050406030204" pitchFamily="18" charset="0"/>
                <a:ea typeface="+mj-ea"/>
                <a:cs typeface="Microsoft Sans Serif" panose="020B0604020202020204" pitchFamily="34" charset="0"/>
              </a:rPr>
              <a:t>Relief and Marketing Channels</a:t>
            </a:r>
            <a:endParaRPr lang="en-US" sz="2400" kern="100" dirty="0">
              <a:solidFill>
                <a:srgbClr val="1F4C63"/>
              </a:solidFill>
              <a:latin typeface="Cambria" panose="02040503050406030204" pitchFamily="18" charset="0"/>
              <a:ea typeface="+mj-ea"/>
              <a:cs typeface="Microsoft Sans Serif"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606929357"/>
              </p:ext>
            </p:extLst>
          </p:nvPr>
        </p:nvGraphicFramePr>
        <p:xfrm>
          <a:off x="1066800" y="3231562"/>
          <a:ext cx="6930073" cy="1620333"/>
        </p:xfrm>
        <a:graphic>
          <a:graphicData uri="http://schemas.openxmlformats.org/drawingml/2006/table">
            <a:tbl>
              <a:tblPr firstRow="1" bandRow="1">
                <a:tableStyleId>{5C22544A-7EE6-4342-B048-85BDC9FD1C3A}</a:tableStyleId>
              </a:tblPr>
              <a:tblGrid>
                <a:gridCol w="2493538">
                  <a:extLst>
                    <a:ext uri="{9D8B030D-6E8A-4147-A177-3AD203B41FA5}">
                      <a16:colId xmlns:a16="http://schemas.microsoft.com/office/drawing/2014/main" val="1317067365"/>
                    </a:ext>
                  </a:extLst>
                </a:gridCol>
                <a:gridCol w="4436535">
                  <a:extLst>
                    <a:ext uri="{9D8B030D-6E8A-4147-A177-3AD203B41FA5}">
                      <a16:colId xmlns:a16="http://schemas.microsoft.com/office/drawing/2014/main" val="1596621689"/>
                    </a:ext>
                  </a:extLst>
                </a:gridCol>
              </a:tblGrid>
              <a:tr h="548640">
                <a:tc>
                  <a:txBody>
                    <a:bodyPr/>
                    <a:lstStyle/>
                    <a:p>
                      <a:pPr marL="0" algn="l" defTabSz="914400" rtl="0" eaLnBrk="1" fontAlgn="b" latinLnBrk="0" hangingPunct="1"/>
                      <a:r>
                        <a:rPr lang="en-US" sz="1800" kern="1200" dirty="0">
                          <a:solidFill>
                            <a:schemeClr val="bg1"/>
                          </a:solidFill>
                          <a:latin typeface="+mn-lt"/>
                          <a:ea typeface="+mn-ea"/>
                          <a:cs typeface="+mn-cs"/>
                        </a:rPr>
                        <a:t>Marketing Channels</a:t>
                      </a:r>
                    </a:p>
                  </a:txBody>
                  <a:tcPr marL="0" marR="0" marT="0" marB="0" anchor="b"/>
                </a:tc>
                <a:tc>
                  <a:txBody>
                    <a:bodyPr/>
                    <a:lstStyle/>
                    <a:p>
                      <a:pPr marL="0" algn="l" defTabSz="914400" rtl="0" eaLnBrk="1" fontAlgn="b" latinLnBrk="0" hangingPunct="1"/>
                      <a:r>
                        <a:rPr lang="en-US" sz="1800" kern="1200" dirty="0">
                          <a:solidFill>
                            <a:schemeClr val="bg1"/>
                          </a:solidFill>
                          <a:latin typeface="+mn-lt"/>
                          <a:ea typeface="+mn-ea"/>
                          <a:cs typeface="+mn-cs"/>
                        </a:rPr>
                        <a:t>Percent of who lost revenue in given marketing channel (Jan 1 - </a:t>
                      </a:r>
                      <a:r>
                        <a:rPr lang="en-US" sz="1800" kern="1200" dirty="0" smtClean="0">
                          <a:solidFill>
                            <a:schemeClr val="bg1"/>
                          </a:solidFill>
                          <a:latin typeface="+mn-lt"/>
                          <a:ea typeface="+mn-ea"/>
                          <a:cs typeface="+mn-cs"/>
                        </a:rPr>
                        <a:t>April 15)</a:t>
                      </a:r>
                      <a:endParaRPr lang="en-US" sz="1800" kern="1200" dirty="0">
                        <a:solidFill>
                          <a:schemeClr val="bg1"/>
                        </a:solidFill>
                        <a:latin typeface="+mn-lt"/>
                        <a:ea typeface="+mn-ea"/>
                        <a:cs typeface="+mn-cs"/>
                      </a:endParaRPr>
                    </a:p>
                  </a:txBody>
                  <a:tcPr marL="0" marR="0" marT="0" marB="0" anchor="b"/>
                </a:tc>
                <a:extLst>
                  <a:ext uri="{0D108BD9-81ED-4DB2-BD59-A6C34878D82A}">
                    <a16:rowId xmlns:a16="http://schemas.microsoft.com/office/drawing/2014/main" val="2067920806"/>
                  </a:ext>
                </a:extLst>
              </a:tr>
              <a:tr h="357231">
                <a:tc>
                  <a:txBody>
                    <a:bodyPr/>
                    <a:lstStyle/>
                    <a:p>
                      <a:pPr marL="0" algn="l" defTabSz="914400" rtl="0" eaLnBrk="1" fontAlgn="b" latinLnBrk="0" hangingPunct="1"/>
                      <a:r>
                        <a:rPr lang="en-US" sz="1800" kern="1200" dirty="0" smtClean="0">
                          <a:solidFill>
                            <a:schemeClr val="dk1"/>
                          </a:solidFill>
                          <a:latin typeface="+mn-lt"/>
                          <a:ea typeface="+mn-ea"/>
                          <a:cs typeface="+mn-cs"/>
                        </a:rPr>
                        <a:t>On-Farm </a:t>
                      </a:r>
                      <a:r>
                        <a:rPr lang="en-US" sz="1800" kern="1200" dirty="0">
                          <a:solidFill>
                            <a:schemeClr val="dk1"/>
                          </a:solidFill>
                          <a:latin typeface="+mn-lt"/>
                          <a:ea typeface="+mn-ea"/>
                          <a:cs typeface="+mn-cs"/>
                        </a:rPr>
                        <a:t>Sales</a:t>
                      </a:r>
                    </a:p>
                  </a:txBody>
                  <a:tcPr marL="0" marR="0" marT="0" marB="0" anchor="b"/>
                </a:tc>
                <a:tc>
                  <a:txBody>
                    <a:bodyPr/>
                    <a:lstStyle/>
                    <a:p>
                      <a:pPr marL="0" algn="l" defTabSz="914400" rtl="0" eaLnBrk="1" fontAlgn="b" latinLnBrk="0" hangingPunct="1"/>
                      <a:r>
                        <a:rPr lang="en-US" sz="1800" kern="1200" dirty="0">
                          <a:solidFill>
                            <a:schemeClr val="dk1"/>
                          </a:solidFill>
                          <a:latin typeface="+mn-lt"/>
                          <a:ea typeface="+mn-ea"/>
                          <a:cs typeface="+mn-cs"/>
                        </a:rPr>
                        <a:t>44%</a:t>
                      </a:r>
                    </a:p>
                  </a:txBody>
                  <a:tcPr marL="0" marR="0" marT="0" marB="0" anchor="b"/>
                </a:tc>
                <a:extLst>
                  <a:ext uri="{0D108BD9-81ED-4DB2-BD59-A6C34878D82A}">
                    <a16:rowId xmlns:a16="http://schemas.microsoft.com/office/drawing/2014/main" val="3059446469"/>
                  </a:ext>
                </a:extLst>
              </a:tr>
              <a:tr h="357231">
                <a:tc>
                  <a:txBody>
                    <a:bodyPr/>
                    <a:lstStyle/>
                    <a:p>
                      <a:pPr marL="0" algn="l" defTabSz="914400" rtl="0" eaLnBrk="1" fontAlgn="b" latinLnBrk="0" hangingPunct="1"/>
                      <a:r>
                        <a:rPr lang="en-US" sz="1800" kern="1200" dirty="0">
                          <a:solidFill>
                            <a:schemeClr val="dk1"/>
                          </a:solidFill>
                          <a:latin typeface="+mn-lt"/>
                          <a:ea typeface="+mn-ea"/>
                          <a:cs typeface="+mn-cs"/>
                        </a:rPr>
                        <a:t>Farmers Markets</a:t>
                      </a:r>
                    </a:p>
                  </a:txBody>
                  <a:tcPr marL="0" marR="0" marT="0" marB="0" anchor="b"/>
                </a:tc>
                <a:tc>
                  <a:txBody>
                    <a:bodyPr/>
                    <a:lstStyle/>
                    <a:p>
                      <a:pPr marL="0" algn="l" defTabSz="914400" rtl="0" eaLnBrk="1" fontAlgn="b" latinLnBrk="0" hangingPunct="1"/>
                      <a:r>
                        <a:rPr lang="en-US" sz="1800" kern="1200" dirty="0">
                          <a:solidFill>
                            <a:schemeClr val="dk1"/>
                          </a:solidFill>
                          <a:latin typeface="+mn-lt"/>
                          <a:ea typeface="+mn-ea"/>
                          <a:cs typeface="+mn-cs"/>
                        </a:rPr>
                        <a:t>38%</a:t>
                      </a:r>
                    </a:p>
                  </a:txBody>
                  <a:tcPr marL="0" marR="0" marT="0" marB="0" anchor="b"/>
                </a:tc>
                <a:extLst>
                  <a:ext uri="{0D108BD9-81ED-4DB2-BD59-A6C34878D82A}">
                    <a16:rowId xmlns:a16="http://schemas.microsoft.com/office/drawing/2014/main" val="1508531356"/>
                  </a:ext>
                </a:extLst>
              </a:tr>
              <a:tr h="357231">
                <a:tc>
                  <a:txBody>
                    <a:bodyPr/>
                    <a:lstStyle/>
                    <a:p>
                      <a:pPr marL="0" algn="l" defTabSz="914400" rtl="0" eaLnBrk="1" fontAlgn="b" latinLnBrk="0" hangingPunct="1"/>
                      <a:r>
                        <a:rPr lang="en-US" sz="1800" kern="1200" dirty="0">
                          <a:solidFill>
                            <a:schemeClr val="dk1"/>
                          </a:solidFill>
                          <a:latin typeface="+mn-lt"/>
                          <a:ea typeface="+mn-ea"/>
                          <a:cs typeface="+mn-cs"/>
                        </a:rPr>
                        <a:t>Direct to </a:t>
                      </a:r>
                      <a:r>
                        <a:rPr lang="en-US" sz="1800" kern="1200" dirty="0" smtClean="0">
                          <a:solidFill>
                            <a:schemeClr val="dk1"/>
                          </a:solidFill>
                          <a:latin typeface="+mn-lt"/>
                          <a:ea typeface="+mn-ea"/>
                          <a:cs typeface="+mn-cs"/>
                        </a:rPr>
                        <a:t>Restaurants</a:t>
                      </a:r>
                      <a:endParaRPr lang="en-US" sz="1800" kern="1200" dirty="0">
                        <a:solidFill>
                          <a:schemeClr val="dk1"/>
                        </a:solidFill>
                        <a:latin typeface="+mn-lt"/>
                        <a:ea typeface="+mn-ea"/>
                        <a:cs typeface="+mn-cs"/>
                      </a:endParaRPr>
                    </a:p>
                  </a:txBody>
                  <a:tcPr marL="0" marR="0" marT="0" marB="0" anchor="b"/>
                </a:tc>
                <a:tc>
                  <a:txBody>
                    <a:bodyPr/>
                    <a:lstStyle/>
                    <a:p>
                      <a:pPr marL="0" algn="l" defTabSz="914400" rtl="0" eaLnBrk="1" fontAlgn="b" latinLnBrk="0" hangingPunct="1"/>
                      <a:r>
                        <a:rPr lang="en-US" sz="1800" kern="1200" dirty="0">
                          <a:solidFill>
                            <a:schemeClr val="dk1"/>
                          </a:solidFill>
                          <a:latin typeface="+mn-lt"/>
                          <a:ea typeface="+mn-ea"/>
                          <a:cs typeface="+mn-cs"/>
                        </a:rPr>
                        <a:t>35%</a:t>
                      </a:r>
                    </a:p>
                  </a:txBody>
                  <a:tcPr marL="0" marR="0" marT="0" marB="0" anchor="b"/>
                </a:tc>
                <a:extLst>
                  <a:ext uri="{0D108BD9-81ED-4DB2-BD59-A6C34878D82A}">
                    <a16:rowId xmlns:a16="http://schemas.microsoft.com/office/drawing/2014/main" val="2137336275"/>
                  </a:ext>
                </a:extLst>
              </a:tr>
            </a:tbl>
          </a:graphicData>
        </a:graphic>
      </p:graphicFrame>
    </p:spTree>
    <p:extLst>
      <p:ext uri="{BB962C8B-B14F-4D97-AF65-F5344CB8AC3E}">
        <p14:creationId xmlns:p14="http://schemas.microsoft.com/office/powerpoint/2010/main" val="3879163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584111" y="890802"/>
            <a:ext cx="8130988" cy="3850846"/>
          </a:xfrm>
          <a:prstGeom prst="rect">
            <a:avLst/>
          </a:prstGeom>
        </p:spPr>
        <p:txBody>
          <a:bodyPr vert="horz" lIns="91440" tIns="45720" rIns="91440" bIns="45720" rtlCol="0" anchor="t" anchorCtr="0">
            <a:noAutofit/>
          </a:bodyPr>
          <a:lstStyle/>
          <a:p>
            <a:r>
              <a:rPr lang="en-US" dirty="0"/>
              <a:t> </a:t>
            </a:r>
            <a:endParaRPr lang="en-US" dirty="0">
              <a:effectLs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0"/>
            <a:ext cx="914400" cy="383178"/>
          </a:xfrm>
          <a:prstGeom prst="rect">
            <a:avLst/>
          </a:prstGeom>
        </p:spPr>
      </p:pic>
      <p:sp>
        <p:nvSpPr>
          <p:cNvPr id="11" name="TextBox 10"/>
          <p:cNvSpPr txBox="1"/>
          <p:nvPr/>
        </p:nvSpPr>
        <p:spPr>
          <a:xfrm>
            <a:off x="381001" y="-56190"/>
            <a:ext cx="7467600" cy="523220"/>
          </a:xfrm>
          <a:prstGeom prst="rect">
            <a:avLst/>
          </a:prstGeom>
          <a:noFill/>
        </p:spPr>
        <p:txBody>
          <a:bodyPr wrap="square" rtlCol="0">
            <a:spAutoFit/>
          </a:bodyPr>
          <a:lstStyle/>
          <a:p>
            <a:r>
              <a:rPr lang="en-US" sz="2800" b="1" kern="100" dirty="0">
                <a:solidFill>
                  <a:srgbClr val="1F4C63"/>
                </a:solidFill>
                <a:latin typeface="Cambria" panose="02040503050406030204" pitchFamily="18" charset="0"/>
                <a:cs typeface="Microsoft Sans Serif" panose="020B0604020202020204" pitchFamily="34" charset="0"/>
              </a:rPr>
              <a:t>Small </a:t>
            </a:r>
            <a:r>
              <a:rPr lang="en-US" sz="2800" b="1" kern="100" dirty="0" smtClean="0">
                <a:solidFill>
                  <a:srgbClr val="1F4C63"/>
                </a:solidFill>
                <a:latin typeface="Cambria" panose="02040503050406030204" pitchFamily="18" charset="0"/>
                <a:cs typeface="Microsoft Sans Serif" panose="020B0604020202020204" pitchFamily="34" charset="0"/>
              </a:rPr>
              <a:t>and Locally-Marketing Farms: Insights</a:t>
            </a:r>
            <a:endParaRPr lang="en-US" sz="2800" b="1" kern="100" dirty="0">
              <a:solidFill>
                <a:srgbClr val="1F4C63"/>
              </a:solidFill>
              <a:latin typeface="Cambria" panose="02040503050406030204" pitchFamily="18" charset="0"/>
              <a:cs typeface="Microsoft Sans Serif" panose="020B0604020202020204" pitchFamily="34" charset="0"/>
            </a:endParaRPr>
          </a:p>
        </p:txBody>
      </p:sp>
      <p:pic>
        <p:nvPicPr>
          <p:cNvPr id="12" name="Content Placeholder 3"/>
          <p:cNvPicPr>
            <a:picLocks noGrp="1" noChangeAspect="1"/>
          </p:cNvPicPr>
          <p:nvPr>
            <p:ph idx="1"/>
          </p:nvPr>
        </p:nvPicPr>
        <p:blipFill>
          <a:blip r:embed="rId4"/>
          <a:stretch>
            <a:fillRect/>
          </a:stretch>
        </p:blipFill>
        <p:spPr>
          <a:xfrm>
            <a:off x="1600200" y="441402"/>
            <a:ext cx="5486400" cy="4691154"/>
          </a:xfrm>
          <a:prstGeom prst="rect">
            <a:avLst/>
          </a:prstGeom>
        </p:spPr>
      </p:pic>
    </p:spTree>
    <p:extLst>
      <p:ext uri="{BB962C8B-B14F-4D97-AF65-F5344CB8AC3E}">
        <p14:creationId xmlns:p14="http://schemas.microsoft.com/office/powerpoint/2010/main" val="1242203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28600" y="1123950"/>
            <a:ext cx="8686800" cy="3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id-ID" dirty="0">
              <a:latin typeface="Calibri" panose="020F0502020204030204" pitchFamily="34" charset="0"/>
            </a:endParaRPr>
          </a:p>
        </p:txBody>
      </p:sp>
      <p:sp>
        <p:nvSpPr>
          <p:cNvPr id="15" name="TextBox 14"/>
          <p:cNvSpPr txBox="1"/>
          <p:nvPr/>
        </p:nvSpPr>
        <p:spPr>
          <a:xfrm>
            <a:off x="228600" y="114700"/>
            <a:ext cx="8842011" cy="892552"/>
          </a:xfrm>
          <a:prstGeom prst="rect">
            <a:avLst/>
          </a:prstGeom>
          <a:noFill/>
        </p:spPr>
        <p:txBody>
          <a:bodyPr wrap="square" rtlCol="0">
            <a:spAutoFit/>
          </a:bodyPr>
          <a:lstStyle/>
          <a:p>
            <a:r>
              <a:rPr lang="en-US" sz="2800" b="1" kern="100" dirty="0">
                <a:solidFill>
                  <a:srgbClr val="1F4C63"/>
                </a:solidFill>
                <a:latin typeface="Cambria" panose="02040503050406030204" pitchFamily="18" charset="0"/>
                <a:cs typeface="Microsoft Sans Serif" panose="020B0604020202020204" pitchFamily="34" charset="0"/>
              </a:rPr>
              <a:t>Small and Locally-Marketing Farms: Insights</a:t>
            </a:r>
          </a:p>
          <a:p>
            <a:r>
              <a:rPr lang="en-US" sz="2400" kern="100" dirty="0" smtClean="0">
                <a:solidFill>
                  <a:srgbClr val="1F4C63"/>
                </a:solidFill>
                <a:latin typeface="Cambria" panose="02040503050406030204" pitchFamily="18" charset="0"/>
                <a:ea typeface="+mj-ea"/>
                <a:cs typeface="Microsoft Sans Serif" panose="020B0604020202020204" pitchFamily="34" charset="0"/>
              </a:rPr>
              <a:t>Challenges</a:t>
            </a:r>
            <a:endParaRPr lang="en-US" sz="2400" kern="100" dirty="0">
              <a:solidFill>
                <a:srgbClr val="1F4C63"/>
              </a:solidFill>
              <a:latin typeface="Cambria" panose="02040503050406030204" pitchFamily="18" charset="0"/>
              <a:ea typeface="+mj-ea"/>
              <a:cs typeface="Microsoft Sans Serif" panose="020B0604020202020204" pitchFamily="34" charset="0"/>
            </a:endParaRPr>
          </a:p>
        </p:txBody>
      </p:sp>
      <p:sp>
        <p:nvSpPr>
          <p:cNvPr id="14" name="Title 1"/>
          <p:cNvSpPr txBox="1">
            <a:spLocks/>
          </p:cNvSpPr>
          <p:nvPr/>
        </p:nvSpPr>
        <p:spPr>
          <a:xfrm>
            <a:off x="457200" y="1482099"/>
            <a:ext cx="7772400" cy="3451071"/>
          </a:xfrm>
          <a:prstGeom prst="rect">
            <a:avLst/>
          </a:prstGeom>
        </p:spPr>
        <p:txBody>
          <a:bodyPr vert="horz" lIns="91440" tIns="45720" rIns="91440" bIns="45720" rtlCol="0" anchor="t" anchorCtr="0">
            <a:noAutofit/>
          </a:bodyPr>
          <a:lstStyle/>
          <a:p>
            <a:pPr marR="0" lvl="0" indent="230188" algn="l" defTabSz="914400" rtl="0" eaLnBrk="1" fontAlgn="auto" latinLnBrk="0" hangingPunct="1">
              <a:spcBef>
                <a:spcPct val="0"/>
              </a:spcBef>
              <a:spcAft>
                <a:spcPts val="0"/>
              </a:spcAft>
              <a:buClr>
                <a:srgbClr val="D45F37"/>
              </a:buClr>
              <a:buSzTx/>
              <a:tabLst>
                <a:tab pos="230188" algn="l"/>
              </a:tabLst>
              <a:defRPr/>
            </a:pPr>
            <a:endParaRPr lang="en-US" sz="2400" noProof="0" dirty="0" smtClean="0">
              <a:solidFill>
                <a:schemeClr val="tx1">
                  <a:lumMod val="75000"/>
                  <a:lumOff val="25000"/>
                </a:schemeClr>
              </a:solidFill>
              <a:latin typeface="Calibri" panose="020F0502020204030204" pitchFamily="34" charset="0"/>
              <a:ea typeface="+mj-ea"/>
              <a:cs typeface="+mj-cs"/>
            </a:endParaRPr>
          </a:p>
          <a:p>
            <a:pPr marR="0" lvl="0" indent="230188" algn="l" defTabSz="914400" rtl="0" eaLnBrk="1" fontAlgn="auto" latinLnBrk="0" hangingPunct="1">
              <a:spcBef>
                <a:spcPct val="0"/>
              </a:spcBef>
              <a:spcAft>
                <a:spcPts val="0"/>
              </a:spcAft>
              <a:buClr>
                <a:srgbClr val="D45F37"/>
              </a:buClr>
              <a:buSzTx/>
              <a:tabLst>
                <a:tab pos="230188" algn="l"/>
              </a:tabLst>
              <a:defRPr/>
            </a:pPr>
            <a:endParaRPr kumimoji="0" lang="en-US" sz="2400" i="0" u="none" strike="noStrike" kern="1200" cap="none" spc="0" normalizeH="0" dirty="0" smtClean="0">
              <a:ln>
                <a:noFill/>
              </a:ln>
              <a:solidFill>
                <a:schemeClr val="tx1">
                  <a:lumMod val="75000"/>
                  <a:lumOff val="25000"/>
                </a:schemeClr>
              </a:solidFill>
              <a:effectLst/>
              <a:uLnTx/>
              <a:uFillTx/>
              <a:latin typeface="Calibri" panose="020F0502020204030204" pitchFamily="34" charset="0"/>
              <a:ea typeface="+mj-ea"/>
              <a:cs typeface="+mj-cs"/>
            </a:endParaRPr>
          </a:p>
        </p:txBody>
      </p:sp>
      <p:sp>
        <p:nvSpPr>
          <p:cNvPr id="8" name="L-Shape 7"/>
          <p:cNvSpPr/>
          <p:nvPr/>
        </p:nvSpPr>
        <p:spPr>
          <a:xfrm flipV="1">
            <a:off x="228600" y="1123950"/>
            <a:ext cx="192302" cy="192302"/>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sp>
        <p:nvSpPr>
          <p:cNvPr id="11" name="L-Shape 10"/>
          <p:cNvSpPr/>
          <p:nvPr/>
        </p:nvSpPr>
        <p:spPr>
          <a:xfrm rot="16200000" flipV="1">
            <a:off x="228600" y="4741648"/>
            <a:ext cx="192302" cy="192302"/>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133903"/>
            <a:ext cx="1048870" cy="439527"/>
          </a:xfrm>
          <a:prstGeom prst="rect">
            <a:avLst/>
          </a:prstGeom>
        </p:spPr>
      </p:pic>
      <p:sp>
        <p:nvSpPr>
          <p:cNvPr id="12" name="Title 1"/>
          <p:cNvSpPr txBox="1">
            <a:spLocks/>
          </p:cNvSpPr>
          <p:nvPr/>
        </p:nvSpPr>
        <p:spPr>
          <a:xfrm>
            <a:off x="600705" y="1220101"/>
            <a:ext cx="2844889" cy="3850846"/>
          </a:xfrm>
          <a:prstGeom prst="rect">
            <a:avLst/>
          </a:prstGeom>
        </p:spPr>
        <p:txBody>
          <a:bodyPr vert="horz" lIns="91440" tIns="45720" rIns="91440" bIns="45720" rtlCol="0" anchor="t" anchorCtr="0">
            <a:noAutofit/>
          </a:bodyPr>
          <a:lstStyle/>
          <a:p>
            <a:endParaRPr lang="en-US" dirty="0"/>
          </a:p>
        </p:txBody>
      </p:sp>
      <p:sp>
        <p:nvSpPr>
          <p:cNvPr id="3" name="TextBox 2"/>
          <p:cNvSpPr txBox="1"/>
          <p:nvPr/>
        </p:nvSpPr>
        <p:spPr>
          <a:xfrm>
            <a:off x="416606" y="1173679"/>
            <a:ext cx="8117794" cy="2970044"/>
          </a:xfrm>
          <a:prstGeom prst="rect">
            <a:avLst/>
          </a:prstGeom>
          <a:noFill/>
        </p:spPr>
        <p:txBody>
          <a:bodyPr wrap="square" rtlCol="0">
            <a:spAutoFit/>
          </a:bodyPr>
          <a:lstStyle/>
          <a:p>
            <a:pPr>
              <a:lnSpc>
                <a:spcPct val="95000"/>
              </a:lnSpc>
              <a:spcBef>
                <a:spcPct val="0"/>
              </a:spcBef>
              <a:buClr>
                <a:srgbClr val="D45F37"/>
              </a:buClr>
              <a:defRPr/>
            </a:pPr>
            <a:r>
              <a:rPr lang="en-US" dirty="0">
                <a:solidFill>
                  <a:schemeClr val="tx1">
                    <a:lumMod val="75000"/>
                    <a:lumOff val="25000"/>
                  </a:schemeClr>
                </a:solidFill>
                <a:latin typeface="Calibri" panose="020F0502020204030204" pitchFamily="34" charset="0"/>
              </a:rPr>
              <a:t>The </a:t>
            </a:r>
            <a:r>
              <a:rPr lang="en-US" b="1" u="sng" dirty="0">
                <a:solidFill>
                  <a:schemeClr val="tx1">
                    <a:lumMod val="75000"/>
                    <a:lumOff val="25000"/>
                  </a:schemeClr>
                </a:solidFill>
                <a:latin typeface="Calibri" panose="020F0502020204030204" pitchFamily="34" charset="0"/>
              </a:rPr>
              <a:t>TOP FIVE </a:t>
            </a:r>
            <a:r>
              <a:rPr lang="en-US" dirty="0">
                <a:solidFill>
                  <a:schemeClr val="tx1">
                    <a:lumMod val="75000"/>
                    <a:lumOff val="25000"/>
                  </a:schemeClr>
                </a:solidFill>
                <a:latin typeface="Calibri" panose="020F0502020204030204" pitchFamily="34" charset="0"/>
              </a:rPr>
              <a:t>reported challenges due to COVID-19 </a:t>
            </a:r>
            <a:r>
              <a:rPr lang="en-US" dirty="0" smtClean="0">
                <a:solidFill>
                  <a:schemeClr val="tx1">
                    <a:lumMod val="75000"/>
                    <a:lumOff val="25000"/>
                  </a:schemeClr>
                </a:solidFill>
                <a:latin typeface="Calibri" panose="020F0502020204030204" pitchFamily="34" charset="0"/>
              </a:rPr>
              <a:t>are (at the time of the survey):</a:t>
            </a:r>
            <a:endParaRPr lang="en-US" dirty="0">
              <a:solidFill>
                <a:schemeClr val="tx1">
                  <a:lumMod val="75000"/>
                  <a:lumOff val="25000"/>
                </a:schemeClr>
              </a:solidFill>
              <a:latin typeface="Calibri" panose="020F0502020204030204" pitchFamily="34" charset="0"/>
            </a:endParaRPr>
          </a:p>
          <a:p>
            <a:r>
              <a:rPr lang="en-US" sz="1600" dirty="0"/>
              <a:t> </a:t>
            </a:r>
          </a:p>
          <a:p>
            <a:pPr marL="228600" indent="-228600">
              <a:lnSpc>
                <a:spcPct val="95000"/>
              </a:lnSpc>
              <a:spcBef>
                <a:spcPct val="0"/>
              </a:spcBef>
              <a:buClr>
                <a:srgbClr val="D45F37"/>
              </a:buClr>
              <a:buFont typeface="Arial" panose="020B0604020202020204" pitchFamily="34" charset="0"/>
              <a:buChar char="•"/>
              <a:defRPr/>
            </a:pPr>
            <a:r>
              <a:rPr lang="en-US" dirty="0">
                <a:solidFill>
                  <a:schemeClr val="tx1">
                    <a:lumMod val="75000"/>
                    <a:lumOff val="25000"/>
                  </a:schemeClr>
                </a:solidFill>
                <a:latin typeface="Calibri" panose="020F0502020204030204" pitchFamily="34" charset="0"/>
              </a:rPr>
              <a:t>Closed market distribution and sales </a:t>
            </a:r>
            <a:r>
              <a:rPr lang="en-US" dirty="0" smtClean="0">
                <a:solidFill>
                  <a:schemeClr val="tx1">
                    <a:lumMod val="75000"/>
                    <a:lumOff val="25000"/>
                  </a:schemeClr>
                </a:solidFill>
                <a:latin typeface="Calibri" panose="020F0502020204030204" pitchFamily="34" charset="0"/>
              </a:rPr>
              <a:t>channels</a:t>
            </a:r>
          </a:p>
          <a:p>
            <a:pPr marL="228600" indent="-228600">
              <a:lnSpc>
                <a:spcPct val="95000"/>
              </a:lnSpc>
              <a:spcBef>
                <a:spcPct val="0"/>
              </a:spcBef>
              <a:buClr>
                <a:srgbClr val="D45F37"/>
              </a:buClr>
              <a:buFont typeface="Arial" panose="020B0604020202020204" pitchFamily="34" charset="0"/>
              <a:buChar char="•"/>
              <a:defRPr/>
            </a:pPr>
            <a:endParaRPr lang="en-US" dirty="0">
              <a:solidFill>
                <a:schemeClr val="tx1">
                  <a:lumMod val="75000"/>
                  <a:lumOff val="25000"/>
                </a:schemeClr>
              </a:solidFill>
              <a:latin typeface="Calibri" panose="020F0502020204030204" pitchFamily="34" charset="0"/>
            </a:endParaRPr>
          </a:p>
          <a:p>
            <a:pPr marL="228600" lvl="0" indent="-228600">
              <a:lnSpc>
                <a:spcPct val="95000"/>
              </a:lnSpc>
              <a:spcBef>
                <a:spcPct val="0"/>
              </a:spcBef>
              <a:buClr>
                <a:srgbClr val="D45F37"/>
              </a:buClr>
              <a:buFont typeface="Arial" panose="020B0604020202020204" pitchFamily="34" charset="0"/>
              <a:buChar char="•"/>
              <a:defRPr/>
            </a:pPr>
            <a:r>
              <a:rPr lang="en-US" dirty="0">
                <a:solidFill>
                  <a:schemeClr val="tx1">
                    <a:lumMod val="75000"/>
                    <a:lumOff val="25000"/>
                  </a:schemeClr>
                </a:solidFill>
                <a:latin typeface="Calibri" panose="020F0502020204030204" pitchFamily="34" charset="0"/>
              </a:rPr>
              <a:t>Cash flow </a:t>
            </a:r>
            <a:r>
              <a:rPr lang="en-US" dirty="0" smtClean="0">
                <a:solidFill>
                  <a:schemeClr val="tx1">
                    <a:lumMod val="75000"/>
                    <a:lumOff val="25000"/>
                  </a:schemeClr>
                </a:solidFill>
                <a:latin typeface="Calibri" panose="020F0502020204030204" pitchFamily="34" charset="0"/>
              </a:rPr>
              <a:t>issues</a:t>
            </a:r>
          </a:p>
          <a:p>
            <a:pPr marL="228600" lvl="0" indent="-228600">
              <a:lnSpc>
                <a:spcPct val="95000"/>
              </a:lnSpc>
              <a:spcBef>
                <a:spcPct val="0"/>
              </a:spcBef>
              <a:buClr>
                <a:srgbClr val="D45F37"/>
              </a:buClr>
              <a:buFont typeface="Arial" panose="020B0604020202020204" pitchFamily="34" charset="0"/>
              <a:buChar char="•"/>
              <a:defRPr/>
            </a:pPr>
            <a:endParaRPr lang="en-US" dirty="0">
              <a:solidFill>
                <a:schemeClr val="tx1">
                  <a:lumMod val="75000"/>
                  <a:lumOff val="25000"/>
                </a:schemeClr>
              </a:solidFill>
              <a:latin typeface="Calibri" panose="020F0502020204030204" pitchFamily="34" charset="0"/>
            </a:endParaRPr>
          </a:p>
          <a:p>
            <a:pPr marL="228600" indent="-228600">
              <a:lnSpc>
                <a:spcPct val="95000"/>
              </a:lnSpc>
              <a:spcBef>
                <a:spcPct val="0"/>
              </a:spcBef>
              <a:buClr>
                <a:srgbClr val="D45F37"/>
              </a:buClr>
              <a:buFont typeface="Arial" panose="020B0604020202020204" pitchFamily="34" charset="0"/>
              <a:buChar char="•"/>
              <a:defRPr/>
            </a:pPr>
            <a:r>
              <a:rPr lang="en-US" dirty="0">
                <a:solidFill>
                  <a:schemeClr val="tx1">
                    <a:lumMod val="75000"/>
                    <a:lumOff val="25000"/>
                  </a:schemeClr>
                </a:solidFill>
                <a:latin typeface="Calibri" panose="020F0502020204030204" pitchFamily="34" charset="0"/>
              </a:rPr>
              <a:t>Increases in operating costs </a:t>
            </a:r>
            <a:r>
              <a:rPr lang="en-US" dirty="0" smtClean="0">
                <a:solidFill>
                  <a:schemeClr val="tx1">
                    <a:lumMod val="75000"/>
                    <a:lumOff val="25000"/>
                  </a:schemeClr>
                </a:solidFill>
                <a:latin typeface="Calibri" panose="020F0502020204030204" pitchFamily="34" charset="0"/>
              </a:rPr>
              <a:t>and </a:t>
            </a:r>
            <a:r>
              <a:rPr lang="en-US" dirty="0">
                <a:solidFill>
                  <a:schemeClr val="tx1">
                    <a:lumMod val="75000"/>
                    <a:lumOff val="25000"/>
                  </a:schemeClr>
                </a:solidFill>
                <a:latin typeface="Calibri" panose="020F0502020204030204" pitchFamily="34" charset="0"/>
              </a:rPr>
              <a:t>input </a:t>
            </a:r>
            <a:r>
              <a:rPr lang="en-US" dirty="0" smtClean="0">
                <a:solidFill>
                  <a:schemeClr val="tx1">
                    <a:lumMod val="75000"/>
                    <a:lumOff val="25000"/>
                  </a:schemeClr>
                </a:solidFill>
                <a:latin typeface="Calibri" panose="020F0502020204030204" pitchFamily="34" charset="0"/>
              </a:rPr>
              <a:t>costs</a:t>
            </a:r>
          </a:p>
          <a:p>
            <a:pPr marL="228600" indent="-228600">
              <a:lnSpc>
                <a:spcPct val="95000"/>
              </a:lnSpc>
              <a:spcBef>
                <a:spcPct val="0"/>
              </a:spcBef>
              <a:buClr>
                <a:srgbClr val="D45F37"/>
              </a:buClr>
              <a:buFont typeface="Arial" panose="020B0604020202020204" pitchFamily="34" charset="0"/>
              <a:buChar char="•"/>
              <a:defRPr/>
            </a:pPr>
            <a:endParaRPr lang="en-US" dirty="0">
              <a:solidFill>
                <a:schemeClr val="tx1">
                  <a:lumMod val="75000"/>
                  <a:lumOff val="25000"/>
                </a:schemeClr>
              </a:solidFill>
              <a:latin typeface="Calibri" panose="020F0502020204030204" pitchFamily="34" charset="0"/>
            </a:endParaRPr>
          </a:p>
          <a:p>
            <a:pPr marL="228600" lvl="0" indent="-228600">
              <a:lnSpc>
                <a:spcPct val="95000"/>
              </a:lnSpc>
              <a:spcBef>
                <a:spcPct val="0"/>
              </a:spcBef>
              <a:buClr>
                <a:srgbClr val="D45F37"/>
              </a:buClr>
              <a:buFont typeface="Arial" panose="020B0604020202020204" pitchFamily="34" charset="0"/>
              <a:buChar char="•"/>
              <a:defRPr/>
            </a:pPr>
            <a:r>
              <a:rPr lang="en-US" dirty="0">
                <a:solidFill>
                  <a:schemeClr val="tx1">
                    <a:lumMod val="75000"/>
                    <a:lumOff val="25000"/>
                  </a:schemeClr>
                </a:solidFill>
                <a:latin typeface="Calibri" panose="020F0502020204030204" pitchFamily="34" charset="0"/>
              </a:rPr>
              <a:t>Inability to pay one’s </a:t>
            </a:r>
            <a:r>
              <a:rPr lang="en-US" dirty="0" smtClean="0">
                <a:solidFill>
                  <a:schemeClr val="tx1">
                    <a:lumMod val="75000"/>
                    <a:lumOff val="25000"/>
                  </a:schemeClr>
                </a:solidFill>
                <a:latin typeface="Calibri" panose="020F0502020204030204" pitchFamily="34" charset="0"/>
              </a:rPr>
              <a:t>self</a:t>
            </a:r>
          </a:p>
          <a:p>
            <a:pPr lvl="0">
              <a:lnSpc>
                <a:spcPct val="95000"/>
              </a:lnSpc>
              <a:spcBef>
                <a:spcPct val="0"/>
              </a:spcBef>
              <a:buClr>
                <a:srgbClr val="D45F37"/>
              </a:buClr>
              <a:defRPr/>
            </a:pPr>
            <a:endParaRPr lang="en-US" dirty="0">
              <a:solidFill>
                <a:schemeClr val="tx1">
                  <a:lumMod val="75000"/>
                  <a:lumOff val="25000"/>
                </a:schemeClr>
              </a:solidFill>
              <a:latin typeface="Calibri" panose="020F0502020204030204" pitchFamily="34" charset="0"/>
            </a:endParaRPr>
          </a:p>
          <a:p>
            <a:pPr marL="228600" indent="-228600">
              <a:lnSpc>
                <a:spcPct val="95000"/>
              </a:lnSpc>
              <a:spcBef>
                <a:spcPct val="0"/>
              </a:spcBef>
              <a:buClr>
                <a:srgbClr val="D45F37"/>
              </a:buClr>
              <a:buFont typeface="Arial" panose="020B0604020202020204" pitchFamily="34" charset="0"/>
              <a:buChar char="•"/>
              <a:defRPr/>
            </a:pPr>
            <a:r>
              <a:rPr lang="en-US" dirty="0">
                <a:solidFill>
                  <a:schemeClr val="tx1">
                    <a:lumMod val="75000"/>
                    <a:lumOff val="25000"/>
                  </a:schemeClr>
                </a:solidFill>
                <a:latin typeface="Calibri" panose="020F0502020204030204" pitchFamily="34" charset="0"/>
              </a:rPr>
              <a:t>Lost sales contracts</a:t>
            </a:r>
          </a:p>
        </p:txBody>
      </p:sp>
      <p:sp>
        <p:nvSpPr>
          <p:cNvPr id="10" name="Rectangle 9"/>
          <p:cNvSpPr/>
          <p:nvPr/>
        </p:nvSpPr>
        <p:spPr>
          <a:xfrm>
            <a:off x="5105400" y="1482099"/>
            <a:ext cx="3810000" cy="3451851"/>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8681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28600" y="1123950"/>
            <a:ext cx="8686800" cy="3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id-ID" dirty="0">
              <a:latin typeface="Calibri" panose="020F0502020204030204" pitchFamily="34" charset="0"/>
            </a:endParaRPr>
          </a:p>
        </p:txBody>
      </p:sp>
      <p:sp>
        <p:nvSpPr>
          <p:cNvPr id="15" name="TextBox 14"/>
          <p:cNvSpPr txBox="1"/>
          <p:nvPr/>
        </p:nvSpPr>
        <p:spPr>
          <a:xfrm>
            <a:off x="228600" y="114700"/>
            <a:ext cx="8842011" cy="892552"/>
          </a:xfrm>
          <a:prstGeom prst="rect">
            <a:avLst/>
          </a:prstGeom>
          <a:noFill/>
        </p:spPr>
        <p:txBody>
          <a:bodyPr wrap="square" rtlCol="0">
            <a:spAutoFit/>
          </a:bodyPr>
          <a:lstStyle/>
          <a:p>
            <a:r>
              <a:rPr lang="en-US" sz="2800" b="1" kern="100" dirty="0">
                <a:solidFill>
                  <a:srgbClr val="1F4C63"/>
                </a:solidFill>
                <a:latin typeface="Cambria" panose="02040503050406030204" pitchFamily="18" charset="0"/>
                <a:cs typeface="Microsoft Sans Serif" panose="020B0604020202020204" pitchFamily="34" charset="0"/>
              </a:rPr>
              <a:t>Small and Locally-Marketing Farms: Insights</a:t>
            </a:r>
          </a:p>
          <a:p>
            <a:r>
              <a:rPr lang="en-US" sz="2400" kern="100" dirty="0" smtClean="0">
                <a:solidFill>
                  <a:srgbClr val="1F4C63"/>
                </a:solidFill>
                <a:latin typeface="Cambria" panose="02040503050406030204" pitchFamily="18" charset="0"/>
                <a:ea typeface="+mj-ea"/>
                <a:cs typeface="Microsoft Sans Serif" panose="020B0604020202020204" pitchFamily="34" charset="0"/>
              </a:rPr>
              <a:t>COVID Relief </a:t>
            </a:r>
            <a:endParaRPr lang="en-US" sz="2400" kern="100" dirty="0">
              <a:solidFill>
                <a:srgbClr val="1F4C63"/>
              </a:solidFill>
              <a:latin typeface="Cambria" panose="02040503050406030204" pitchFamily="18" charset="0"/>
              <a:ea typeface="+mj-ea"/>
              <a:cs typeface="Microsoft Sans Serif" panose="020B0604020202020204" pitchFamily="34" charset="0"/>
            </a:endParaRPr>
          </a:p>
        </p:txBody>
      </p:sp>
      <p:sp>
        <p:nvSpPr>
          <p:cNvPr id="14" name="Title 1"/>
          <p:cNvSpPr txBox="1">
            <a:spLocks/>
          </p:cNvSpPr>
          <p:nvPr/>
        </p:nvSpPr>
        <p:spPr>
          <a:xfrm>
            <a:off x="457200" y="1482099"/>
            <a:ext cx="7772400" cy="3451071"/>
          </a:xfrm>
          <a:prstGeom prst="rect">
            <a:avLst/>
          </a:prstGeom>
        </p:spPr>
        <p:txBody>
          <a:bodyPr vert="horz" lIns="91440" tIns="45720" rIns="91440" bIns="45720" rtlCol="0" anchor="t" anchorCtr="0">
            <a:noAutofit/>
          </a:bodyPr>
          <a:lstStyle/>
          <a:p>
            <a:pPr marR="0" lvl="0" indent="230188" algn="l" defTabSz="914400" rtl="0" eaLnBrk="1" fontAlgn="auto" latinLnBrk="0" hangingPunct="1">
              <a:spcBef>
                <a:spcPct val="0"/>
              </a:spcBef>
              <a:spcAft>
                <a:spcPts val="0"/>
              </a:spcAft>
              <a:buClr>
                <a:srgbClr val="D45F37"/>
              </a:buClr>
              <a:buSzTx/>
              <a:tabLst>
                <a:tab pos="230188" algn="l"/>
              </a:tabLst>
              <a:defRPr/>
            </a:pPr>
            <a:endParaRPr lang="en-US" sz="2400" noProof="0" dirty="0" smtClean="0">
              <a:solidFill>
                <a:schemeClr val="tx1">
                  <a:lumMod val="75000"/>
                  <a:lumOff val="25000"/>
                </a:schemeClr>
              </a:solidFill>
              <a:latin typeface="Calibri" panose="020F0502020204030204" pitchFamily="34" charset="0"/>
              <a:ea typeface="+mj-ea"/>
              <a:cs typeface="+mj-cs"/>
            </a:endParaRPr>
          </a:p>
          <a:p>
            <a:pPr marR="0" lvl="0" indent="230188" algn="l" defTabSz="914400" rtl="0" eaLnBrk="1" fontAlgn="auto" latinLnBrk="0" hangingPunct="1">
              <a:spcBef>
                <a:spcPct val="0"/>
              </a:spcBef>
              <a:spcAft>
                <a:spcPts val="0"/>
              </a:spcAft>
              <a:buClr>
                <a:srgbClr val="D45F37"/>
              </a:buClr>
              <a:buSzTx/>
              <a:tabLst>
                <a:tab pos="230188" algn="l"/>
              </a:tabLst>
              <a:defRPr/>
            </a:pPr>
            <a:endParaRPr kumimoji="0" lang="en-US" sz="2400" i="0" u="none" strike="noStrike" kern="1200" cap="none" spc="0" normalizeH="0" dirty="0" smtClean="0">
              <a:ln>
                <a:noFill/>
              </a:ln>
              <a:solidFill>
                <a:schemeClr val="tx1">
                  <a:lumMod val="75000"/>
                  <a:lumOff val="25000"/>
                </a:schemeClr>
              </a:solidFill>
              <a:effectLst/>
              <a:uLnTx/>
              <a:uFillTx/>
              <a:latin typeface="Calibri" panose="020F0502020204030204" pitchFamily="34" charset="0"/>
              <a:ea typeface="+mj-ea"/>
              <a:cs typeface="+mj-cs"/>
            </a:endParaRPr>
          </a:p>
        </p:txBody>
      </p:sp>
      <p:sp>
        <p:nvSpPr>
          <p:cNvPr id="8" name="L-Shape 7"/>
          <p:cNvSpPr/>
          <p:nvPr/>
        </p:nvSpPr>
        <p:spPr>
          <a:xfrm flipV="1">
            <a:off x="228600" y="1123950"/>
            <a:ext cx="192302" cy="192302"/>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sp>
        <p:nvSpPr>
          <p:cNvPr id="11" name="L-Shape 10"/>
          <p:cNvSpPr/>
          <p:nvPr/>
        </p:nvSpPr>
        <p:spPr>
          <a:xfrm rot="16200000" flipV="1">
            <a:off x="228600" y="4741648"/>
            <a:ext cx="192302" cy="192302"/>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133903"/>
            <a:ext cx="1048870" cy="439527"/>
          </a:xfrm>
          <a:prstGeom prst="rect">
            <a:avLst/>
          </a:prstGeom>
        </p:spPr>
      </p:pic>
      <p:sp>
        <p:nvSpPr>
          <p:cNvPr id="12" name="Title 1"/>
          <p:cNvSpPr txBox="1">
            <a:spLocks/>
          </p:cNvSpPr>
          <p:nvPr/>
        </p:nvSpPr>
        <p:spPr>
          <a:xfrm>
            <a:off x="600705" y="1220101"/>
            <a:ext cx="2844889" cy="3850846"/>
          </a:xfrm>
          <a:prstGeom prst="rect">
            <a:avLst/>
          </a:prstGeom>
        </p:spPr>
        <p:txBody>
          <a:bodyPr vert="horz" lIns="91440" tIns="45720" rIns="91440" bIns="45720" rtlCol="0" anchor="t" anchorCtr="0">
            <a:noAutofit/>
          </a:bodyPr>
          <a:lstStyle/>
          <a:p>
            <a:endParaRPr lang="en-US" dirty="0"/>
          </a:p>
        </p:txBody>
      </p:sp>
      <p:sp>
        <p:nvSpPr>
          <p:cNvPr id="3" name="TextBox 2"/>
          <p:cNvSpPr txBox="1"/>
          <p:nvPr/>
        </p:nvSpPr>
        <p:spPr>
          <a:xfrm>
            <a:off x="457200" y="1494397"/>
            <a:ext cx="3689939" cy="2723823"/>
          </a:xfrm>
          <a:prstGeom prst="rect">
            <a:avLst/>
          </a:prstGeom>
          <a:noFill/>
        </p:spPr>
        <p:txBody>
          <a:bodyPr wrap="square" rtlCol="0">
            <a:spAutoFit/>
          </a:bodyPr>
          <a:lstStyle/>
          <a:p>
            <a:pPr>
              <a:lnSpc>
                <a:spcPct val="95000"/>
              </a:lnSpc>
              <a:spcBef>
                <a:spcPct val="0"/>
              </a:spcBef>
              <a:buClr>
                <a:srgbClr val="D45F37"/>
              </a:buClr>
              <a:defRPr/>
            </a:pPr>
            <a:r>
              <a:rPr lang="en-US" sz="2000" b="1" dirty="0">
                <a:solidFill>
                  <a:schemeClr val="tx1">
                    <a:lumMod val="75000"/>
                    <a:lumOff val="25000"/>
                  </a:schemeClr>
                </a:solidFill>
                <a:latin typeface="Calibri" panose="020F0502020204030204" pitchFamily="34" charset="0"/>
              </a:rPr>
              <a:t>At the time of the </a:t>
            </a:r>
            <a:r>
              <a:rPr lang="en-US" sz="2000" b="1" dirty="0" smtClean="0">
                <a:solidFill>
                  <a:schemeClr val="tx1">
                    <a:lumMod val="75000"/>
                    <a:lumOff val="25000"/>
                  </a:schemeClr>
                </a:solidFill>
                <a:latin typeface="Calibri" panose="020F0502020204030204" pitchFamily="34" charset="0"/>
              </a:rPr>
              <a:t>survey:</a:t>
            </a:r>
          </a:p>
          <a:p>
            <a:pPr>
              <a:lnSpc>
                <a:spcPct val="95000"/>
              </a:lnSpc>
              <a:spcBef>
                <a:spcPct val="0"/>
              </a:spcBef>
              <a:buClr>
                <a:srgbClr val="D45F37"/>
              </a:buClr>
              <a:defRPr/>
            </a:pPr>
            <a:endParaRPr lang="en-US" sz="2000" b="1" dirty="0" smtClean="0">
              <a:solidFill>
                <a:schemeClr val="tx1">
                  <a:lumMod val="75000"/>
                  <a:lumOff val="25000"/>
                </a:schemeClr>
              </a:solidFill>
              <a:latin typeface="Calibri" panose="020F0502020204030204" pitchFamily="34" charset="0"/>
            </a:endParaRPr>
          </a:p>
          <a:p>
            <a:pPr marL="342900" indent="-342900">
              <a:lnSpc>
                <a:spcPct val="95000"/>
              </a:lnSpc>
              <a:spcBef>
                <a:spcPct val="0"/>
              </a:spcBef>
              <a:buClr>
                <a:srgbClr val="D45F37"/>
              </a:buClr>
              <a:buFont typeface="Arial" panose="020B0604020202020204" pitchFamily="34" charset="0"/>
              <a:buChar char="•"/>
              <a:defRPr/>
            </a:pPr>
            <a:r>
              <a:rPr lang="en-US" sz="2000" b="1" dirty="0" smtClean="0">
                <a:solidFill>
                  <a:schemeClr val="tx1">
                    <a:lumMod val="75000"/>
                    <a:lumOff val="25000"/>
                  </a:schemeClr>
                </a:solidFill>
                <a:latin typeface="Calibri" panose="020F0502020204030204" pitchFamily="34" charset="0"/>
              </a:rPr>
              <a:t>80 </a:t>
            </a:r>
            <a:r>
              <a:rPr lang="en-US" sz="2000" b="1" dirty="0">
                <a:solidFill>
                  <a:schemeClr val="tx1">
                    <a:lumMod val="75000"/>
                    <a:lumOff val="25000"/>
                  </a:schemeClr>
                </a:solidFill>
                <a:latin typeface="Calibri" panose="020F0502020204030204" pitchFamily="34" charset="0"/>
              </a:rPr>
              <a:t>- 90% </a:t>
            </a:r>
            <a:r>
              <a:rPr lang="en-US" sz="2000" dirty="0">
                <a:solidFill>
                  <a:schemeClr val="tx1">
                    <a:lumMod val="75000"/>
                    <a:lumOff val="25000"/>
                  </a:schemeClr>
                </a:solidFill>
                <a:latin typeface="Calibri" panose="020F0502020204030204" pitchFamily="34" charset="0"/>
              </a:rPr>
              <a:t>of small farms </a:t>
            </a:r>
            <a:r>
              <a:rPr lang="en-US" sz="2000" dirty="0" smtClean="0">
                <a:solidFill>
                  <a:schemeClr val="tx1">
                    <a:lumMod val="75000"/>
                    <a:lumOff val="25000"/>
                  </a:schemeClr>
                </a:solidFill>
                <a:latin typeface="Calibri" panose="020F0502020204030204" pitchFamily="34" charset="0"/>
              </a:rPr>
              <a:t>had </a:t>
            </a:r>
            <a:r>
              <a:rPr lang="en-US" sz="2000" b="1" dirty="0">
                <a:solidFill>
                  <a:schemeClr val="tx1">
                    <a:lumMod val="75000"/>
                    <a:lumOff val="25000"/>
                  </a:schemeClr>
                </a:solidFill>
                <a:latin typeface="Calibri" panose="020F0502020204030204" pitchFamily="34" charset="0"/>
              </a:rPr>
              <a:t>NOT APPLIED </a:t>
            </a:r>
            <a:r>
              <a:rPr lang="en-US" sz="2000" dirty="0">
                <a:solidFill>
                  <a:schemeClr val="tx1">
                    <a:lumMod val="75000"/>
                    <a:lumOff val="25000"/>
                  </a:schemeClr>
                </a:solidFill>
                <a:latin typeface="Calibri" panose="020F0502020204030204" pitchFamily="34" charset="0"/>
              </a:rPr>
              <a:t>for Coronavirus Relief Programs </a:t>
            </a:r>
            <a:endParaRPr lang="en-US" sz="2000" dirty="0" smtClean="0">
              <a:solidFill>
                <a:schemeClr val="tx1">
                  <a:lumMod val="75000"/>
                  <a:lumOff val="25000"/>
                </a:schemeClr>
              </a:solidFill>
              <a:latin typeface="Calibri" panose="020F0502020204030204" pitchFamily="34" charset="0"/>
            </a:endParaRPr>
          </a:p>
          <a:p>
            <a:pPr>
              <a:lnSpc>
                <a:spcPct val="95000"/>
              </a:lnSpc>
              <a:spcBef>
                <a:spcPct val="0"/>
              </a:spcBef>
              <a:buClr>
                <a:srgbClr val="D45F37"/>
              </a:buClr>
              <a:defRPr/>
            </a:pPr>
            <a:endParaRPr lang="en-US" sz="2000" b="1" dirty="0">
              <a:solidFill>
                <a:schemeClr val="tx1">
                  <a:lumMod val="75000"/>
                  <a:lumOff val="25000"/>
                </a:schemeClr>
              </a:solidFill>
              <a:latin typeface="Calibri" panose="020F0502020204030204" pitchFamily="34" charset="0"/>
            </a:endParaRPr>
          </a:p>
          <a:p>
            <a:pPr marL="342900" indent="-342900">
              <a:lnSpc>
                <a:spcPct val="95000"/>
              </a:lnSpc>
              <a:spcBef>
                <a:spcPct val="0"/>
              </a:spcBef>
              <a:buClr>
                <a:srgbClr val="D45F37"/>
              </a:buClr>
              <a:buFont typeface="Arial" panose="020B0604020202020204" pitchFamily="34" charset="0"/>
              <a:buChar char="•"/>
              <a:defRPr/>
            </a:pPr>
            <a:r>
              <a:rPr lang="en-US" sz="2000" dirty="0">
                <a:solidFill>
                  <a:schemeClr val="tx1">
                    <a:lumMod val="75000"/>
                    <a:lumOff val="25000"/>
                  </a:schemeClr>
                </a:solidFill>
                <a:latin typeface="Calibri" panose="020F0502020204030204" pitchFamily="34" charset="0"/>
              </a:rPr>
              <a:t>M</a:t>
            </a:r>
            <a:r>
              <a:rPr lang="en-US" sz="2000" dirty="0" smtClean="0">
                <a:solidFill>
                  <a:schemeClr val="tx1">
                    <a:lumMod val="75000"/>
                    <a:lumOff val="25000"/>
                  </a:schemeClr>
                </a:solidFill>
                <a:latin typeface="Calibri" panose="020F0502020204030204" pitchFamily="34" charset="0"/>
              </a:rPr>
              <a:t>ost </a:t>
            </a:r>
            <a:r>
              <a:rPr lang="en-US" sz="2000" dirty="0">
                <a:solidFill>
                  <a:schemeClr val="tx1">
                    <a:lumMod val="75000"/>
                    <a:lumOff val="25000"/>
                  </a:schemeClr>
                </a:solidFill>
                <a:latin typeface="Calibri" panose="020F0502020204030204" pitchFamily="34" charset="0"/>
              </a:rPr>
              <a:t>federal support </a:t>
            </a:r>
            <a:r>
              <a:rPr lang="en-US" sz="2000" dirty="0" smtClean="0">
                <a:solidFill>
                  <a:schemeClr val="tx1">
                    <a:lumMod val="75000"/>
                    <a:lumOff val="25000"/>
                  </a:schemeClr>
                </a:solidFill>
                <a:latin typeface="Calibri" panose="020F0502020204030204" pitchFamily="34" charset="0"/>
              </a:rPr>
              <a:t>had </a:t>
            </a:r>
            <a:r>
              <a:rPr lang="en-US" sz="2000" dirty="0">
                <a:solidFill>
                  <a:schemeClr val="tx1">
                    <a:lumMod val="75000"/>
                    <a:lumOff val="25000"/>
                  </a:schemeClr>
                </a:solidFill>
                <a:latin typeface="Calibri" panose="020F0502020204030204" pitchFamily="34" charset="0"/>
              </a:rPr>
              <a:t>come through the </a:t>
            </a:r>
            <a:r>
              <a:rPr lang="en-US" sz="2000" b="1" dirty="0">
                <a:solidFill>
                  <a:schemeClr val="tx1">
                    <a:lumMod val="75000"/>
                    <a:lumOff val="25000"/>
                  </a:schemeClr>
                </a:solidFill>
                <a:latin typeface="Calibri" panose="020F0502020204030204" pitchFamily="34" charset="0"/>
              </a:rPr>
              <a:t>SBA - Paycheck Protection Program</a:t>
            </a:r>
          </a:p>
        </p:txBody>
      </p:sp>
      <p:pic>
        <p:nvPicPr>
          <p:cNvPr id="13" name="Picture 12" descr="C:\Users\mmoore\Documents\COVID-19\Survey\SurveyData_Results\Full_Reults_SmallFarms_Q20.png"/>
          <p:cNvPicPr/>
          <p:nvPr/>
        </p:nvPicPr>
        <p:blipFill rotWithShape="1">
          <a:blip r:embed="rId4">
            <a:extLst>
              <a:ext uri="{28A0092B-C50C-407E-A947-70E740481C1C}">
                <a14:useLocalDpi xmlns:a14="http://schemas.microsoft.com/office/drawing/2010/main" val="0"/>
              </a:ext>
            </a:extLst>
          </a:blip>
          <a:srcRect l="8333"/>
          <a:stretch/>
        </p:blipFill>
        <p:spPr bwMode="auto">
          <a:xfrm>
            <a:off x="4142843" y="1145104"/>
            <a:ext cx="4808855" cy="371264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756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28600" y="19050"/>
            <a:ext cx="9008913" cy="892552"/>
          </a:xfrm>
          <a:prstGeom prst="rect">
            <a:avLst/>
          </a:prstGeom>
          <a:noFill/>
        </p:spPr>
        <p:txBody>
          <a:bodyPr wrap="square" rtlCol="0">
            <a:spAutoFit/>
          </a:bodyPr>
          <a:lstStyle/>
          <a:p>
            <a:r>
              <a:rPr lang="en-US" sz="2800" b="1" kern="100" dirty="0">
                <a:solidFill>
                  <a:srgbClr val="1F4C63"/>
                </a:solidFill>
                <a:latin typeface="Cambria" panose="02040503050406030204" pitchFamily="18" charset="0"/>
                <a:cs typeface="Microsoft Sans Serif" panose="020B0604020202020204" pitchFamily="34" charset="0"/>
              </a:rPr>
              <a:t>Small and Locally-Marketing Farms: Insights</a:t>
            </a:r>
          </a:p>
          <a:p>
            <a:r>
              <a:rPr lang="en-US" sz="2400" kern="100" dirty="0" smtClean="0">
                <a:solidFill>
                  <a:srgbClr val="1F4C63"/>
                </a:solidFill>
                <a:latin typeface="Cambria" panose="02040503050406030204" pitchFamily="18" charset="0"/>
                <a:cs typeface="Microsoft Sans Serif" panose="020B0604020202020204" pitchFamily="34" charset="0"/>
              </a:rPr>
              <a:t>Long-Run Concerns</a:t>
            </a:r>
            <a:endParaRPr lang="en-US" sz="2400" kern="100" dirty="0">
              <a:solidFill>
                <a:srgbClr val="1F4C63"/>
              </a:solidFill>
              <a:latin typeface="Cambria" panose="02040503050406030204" pitchFamily="18" charset="0"/>
              <a:cs typeface="Microsoft Sans Serif" panose="020B0604020202020204" pitchFamily="34" charset="0"/>
            </a:endParaRPr>
          </a:p>
        </p:txBody>
      </p:sp>
      <p:sp>
        <p:nvSpPr>
          <p:cNvPr id="11" name="Rectangle 10"/>
          <p:cNvSpPr/>
          <p:nvPr/>
        </p:nvSpPr>
        <p:spPr>
          <a:xfrm>
            <a:off x="228600" y="911602"/>
            <a:ext cx="8435788" cy="4022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sp>
        <p:nvSpPr>
          <p:cNvPr id="12" name="L-Shape 11"/>
          <p:cNvSpPr/>
          <p:nvPr/>
        </p:nvSpPr>
        <p:spPr>
          <a:xfrm flipV="1">
            <a:off x="237696" y="887505"/>
            <a:ext cx="192302" cy="192302"/>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sp>
        <p:nvSpPr>
          <p:cNvPr id="13" name="L-Shape 12"/>
          <p:cNvSpPr/>
          <p:nvPr/>
        </p:nvSpPr>
        <p:spPr>
          <a:xfrm rot="16200000" flipV="1">
            <a:off x="228600" y="4741648"/>
            <a:ext cx="192302" cy="192302"/>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sp>
        <p:nvSpPr>
          <p:cNvPr id="14" name="Title 1"/>
          <p:cNvSpPr txBox="1">
            <a:spLocks/>
          </p:cNvSpPr>
          <p:nvPr/>
        </p:nvSpPr>
        <p:spPr>
          <a:xfrm>
            <a:off x="420902" y="1079807"/>
            <a:ext cx="7969843" cy="3850042"/>
          </a:xfrm>
          <a:prstGeom prst="rect">
            <a:avLst/>
          </a:prstGeom>
        </p:spPr>
        <p:txBody>
          <a:bodyPr vert="horz" lIns="91440" tIns="45720" rIns="91440" bIns="45720" rtlCol="0" anchor="t" anchorCtr="0">
            <a:noAutofit/>
          </a:bodyPr>
          <a:lstStyle/>
          <a:p>
            <a:r>
              <a:rPr lang="en-US" sz="2000" b="1" u="sng" dirty="0"/>
              <a:t>2/3</a:t>
            </a:r>
            <a:r>
              <a:rPr lang="en-US" sz="2000" dirty="0"/>
              <a:t> of small farms are concerned about the </a:t>
            </a:r>
            <a:r>
              <a:rPr lang="en-US" sz="2000" b="1" dirty="0"/>
              <a:t>long-run impacts</a:t>
            </a:r>
            <a:r>
              <a:rPr lang="en-US" sz="2000" dirty="0"/>
              <a:t> of the COVID-19 pandemic.</a:t>
            </a:r>
          </a:p>
          <a:p>
            <a:endParaRPr lang="en-US" sz="2000" dirty="0" smtClean="0"/>
          </a:p>
          <a:p>
            <a:r>
              <a:rPr lang="en-US" sz="2000" dirty="0" smtClean="0"/>
              <a:t>Producers </a:t>
            </a:r>
            <a:r>
              <a:rPr lang="en-US" sz="2000" dirty="0"/>
              <a:t>stated these </a:t>
            </a:r>
            <a:r>
              <a:rPr lang="en-US" b="1" u="sng" dirty="0"/>
              <a:t>TOP CONCERNS</a:t>
            </a:r>
            <a:r>
              <a:rPr lang="en-US" dirty="0"/>
              <a:t> regarding the future</a:t>
            </a:r>
            <a:r>
              <a:rPr lang="en-US" sz="2000" dirty="0" smtClean="0"/>
              <a:t>:</a:t>
            </a:r>
          </a:p>
          <a:p>
            <a:pPr>
              <a:lnSpc>
                <a:spcPct val="95000"/>
              </a:lnSpc>
              <a:spcBef>
                <a:spcPct val="0"/>
              </a:spcBef>
              <a:buClr>
                <a:srgbClr val="D45F37"/>
              </a:buClr>
              <a:defRPr/>
            </a:pPr>
            <a:endParaRPr lang="en-US" sz="2000" b="1" dirty="0">
              <a:solidFill>
                <a:schemeClr val="tx1">
                  <a:lumMod val="75000"/>
                  <a:lumOff val="25000"/>
                </a:schemeClr>
              </a:solidFill>
              <a:latin typeface="Calibri" panose="020F0502020204030204" pitchFamily="34" charset="0"/>
            </a:endParaRPr>
          </a:p>
          <a:p>
            <a:pPr marL="342900" indent="-342900">
              <a:lnSpc>
                <a:spcPct val="95000"/>
              </a:lnSpc>
              <a:spcBef>
                <a:spcPct val="0"/>
              </a:spcBef>
              <a:buClr>
                <a:srgbClr val="D45F37"/>
              </a:buClr>
              <a:buFont typeface="Arial" panose="020B0604020202020204" pitchFamily="34" charset="0"/>
              <a:buChar char="•"/>
              <a:defRPr/>
            </a:pPr>
            <a:r>
              <a:rPr lang="en-US" dirty="0" smtClean="0">
                <a:solidFill>
                  <a:schemeClr val="tx1">
                    <a:lumMod val="75000"/>
                    <a:lumOff val="25000"/>
                  </a:schemeClr>
                </a:solidFill>
                <a:latin typeface="Calibri" panose="020F0502020204030204" pitchFamily="34" charset="0"/>
              </a:rPr>
              <a:t>Uncertainty</a:t>
            </a:r>
          </a:p>
          <a:p>
            <a:pPr marL="342900" indent="-342900">
              <a:lnSpc>
                <a:spcPct val="95000"/>
              </a:lnSpc>
              <a:spcBef>
                <a:spcPct val="0"/>
              </a:spcBef>
              <a:buClr>
                <a:srgbClr val="D45F37"/>
              </a:buClr>
              <a:buFont typeface="Arial" panose="020B0604020202020204" pitchFamily="34" charset="0"/>
              <a:buChar char="•"/>
              <a:defRPr/>
            </a:pPr>
            <a:r>
              <a:rPr lang="en-US" dirty="0" smtClean="0">
                <a:solidFill>
                  <a:schemeClr val="tx1">
                    <a:lumMod val="75000"/>
                    <a:lumOff val="25000"/>
                  </a:schemeClr>
                </a:solidFill>
                <a:latin typeface="Calibri" panose="020F0502020204030204" pitchFamily="34" charset="0"/>
              </a:rPr>
              <a:t>Market closures</a:t>
            </a:r>
          </a:p>
          <a:p>
            <a:pPr marL="342900" indent="-342900">
              <a:lnSpc>
                <a:spcPct val="95000"/>
              </a:lnSpc>
              <a:spcBef>
                <a:spcPct val="0"/>
              </a:spcBef>
              <a:buClr>
                <a:srgbClr val="D45F37"/>
              </a:buClr>
              <a:buFont typeface="Arial" panose="020B0604020202020204" pitchFamily="34" charset="0"/>
              <a:buChar char="•"/>
              <a:defRPr/>
            </a:pPr>
            <a:r>
              <a:rPr lang="en-US" dirty="0" smtClean="0">
                <a:solidFill>
                  <a:schemeClr val="tx1">
                    <a:lumMod val="75000"/>
                    <a:lumOff val="25000"/>
                  </a:schemeClr>
                </a:solidFill>
                <a:latin typeface="Calibri" panose="020F0502020204030204" pitchFamily="34" charset="0"/>
              </a:rPr>
              <a:t>Costs</a:t>
            </a:r>
          </a:p>
          <a:p>
            <a:pPr marL="342900" indent="-342900">
              <a:lnSpc>
                <a:spcPct val="95000"/>
              </a:lnSpc>
              <a:spcBef>
                <a:spcPct val="0"/>
              </a:spcBef>
              <a:buClr>
                <a:srgbClr val="D45F37"/>
              </a:buClr>
              <a:buFont typeface="Arial" panose="020B0604020202020204" pitchFamily="34" charset="0"/>
              <a:buChar char="•"/>
              <a:defRPr/>
            </a:pPr>
            <a:r>
              <a:rPr lang="en-US" dirty="0" smtClean="0">
                <a:solidFill>
                  <a:schemeClr val="tx1">
                    <a:lumMod val="75000"/>
                    <a:lumOff val="25000"/>
                  </a:schemeClr>
                </a:solidFill>
                <a:latin typeface="Calibri" panose="020F0502020204030204" pitchFamily="34" charset="0"/>
              </a:rPr>
              <a:t>Loss of customer base</a:t>
            </a:r>
          </a:p>
          <a:p>
            <a:pPr marL="342900" indent="-342900">
              <a:lnSpc>
                <a:spcPct val="95000"/>
              </a:lnSpc>
              <a:spcBef>
                <a:spcPct val="0"/>
              </a:spcBef>
              <a:buClr>
                <a:srgbClr val="D45F37"/>
              </a:buClr>
              <a:buFont typeface="Arial" panose="020B0604020202020204" pitchFamily="34" charset="0"/>
              <a:buChar char="•"/>
              <a:defRPr/>
            </a:pPr>
            <a:r>
              <a:rPr lang="en-US" dirty="0" smtClean="0"/>
              <a:t>Decreases </a:t>
            </a:r>
            <a:r>
              <a:rPr lang="en-US" dirty="0"/>
              <a:t>in tourism and large events </a:t>
            </a:r>
            <a:endParaRPr lang="en-US" dirty="0" smtClean="0">
              <a:solidFill>
                <a:schemeClr val="tx1">
                  <a:lumMod val="75000"/>
                  <a:lumOff val="25000"/>
                </a:schemeClr>
              </a:solidFill>
              <a:latin typeface="Calibri" panose="020F0502020204030204" pitchFamily="34" charset="0"/>
              <a:ea typeface="+mj-ea"/>
              <a:cs typeface="+mj-cs"/>
            </a:endParaRPr>
          </a:p>
          <a:p>
            <a:pPr marL="342900" indent="-342900">
              <a:lnSpc>
                <a:spcPct val="95000"/>
              </a:lnSpc>
              <a:spcBef>
                <a:spcPct val="0"/>
              </a:spcBef>
              <a:buClr>
                <a:srgbClr val="D45F37"/>
              </a:buClr>
              <a:buFont typeface="Arial" panose="020B0604020202020204" pitchFamily="34" charset="0"/>
              <a:buChar char="•"/>
              <a:defRPr/>
            </a:pPr>
            <a:endParaRPr lang="en-US" sz="2000" dirty="0">
              <a:solidFill>
                <a:schemeClr val="tx1">
                  <a:lumMod val="75000"/>
                  <a:lumOff val="25000"/>
                </a:schemeClr>
              </a:solidFill>
              <a:latin typeface="Calibri" panose="020F0502020204030204" pitchFamily="34" charset="0"/>
            </a:endParaRPr>
          </a:p>
          <a:p>
            <a:pPr>
              <a:lnSpc>
                <a:spcPct val="85000"/>
              </a:lnSpc>
              <a:spcBef>
                <a:spcPct val="0"/>
              </a:spcBef>
              <a:buClr>
                <a:srgbClr val="D45F37"/>
              </a:buClr>
              <a:defRPr/>
            </a:pPr>
            <a:r>
              <a:rPr lang="en-US" sz="2000" dirty="0" smtClean="0">
                <a:solidFill>
                  <a:schemeClr val="tx1">
                    <a:lumMod val="75000"/>
                    <a:lumOff val="25000"/>
                  </a:schemeClr>
                </a:solidFill>
                <a:latin typeface="Calibri" panose="020F0502020204030204" pitchFamily="34" charset="0"/>
                <a:ea typeface="+mj-ea"/>
                <a:cs typeface="+mj-cs"/>
              </a:rPr>
              <a:t> </a:t>
            </a:r>
            <a:endParaRPr lang="en-US" sz="2000" dirty="0">
              <a:solidFill>
                <a:schemeClr val="tx1">
                  <a:lumMod val="75000"/>
                  <a:lumOff val="25000"/>
                </a:schemeClr>
              </a:solidFill>
              <a:latin typeface="Calibri" panose="020F0502020204030204" pitchFamily="34" charset="0"/>
              <a:ea typeface="+mj-ea"/>
              <a:cs typeface="+mj-cs"/>
            </a:endParaRPr>
          </a:p>
          <a:p>
            <a:pPr marR="0" lvl="0" indent="230188" algn="l" defTabSz="914400" rtl="0" eaLnBrk="1" fontAlgn="auto" latinLnBrk="0" hangingPunct="1">
              <a:spcBef>
                <a:spcPct val="0"/>
              </a:spcBef>
              <a:spcAft>
                <a:spcPts val="0"/>
              </a:spcAft>
              <a:buClr>
                <a:srgbClr val="D45F37"/>
              </a:buClr>
              <a:buSzTx/>
              <a:tabLst>
                <a:tab pos="230188" algn="l"/>
              </a:tabLst>
              <a:defRPr/>
            </a:pPr>
            <a:endParaRPr lang="en-US" sz="2400" noProof="0" dirty="0" smtClean="0">
              <a:solidFill>
                <a:schemeClr val="tx1">
                  <a:lumMod val="75000"/>
                  <a:lumOff val="25000"/>
                </a:schemeClr>
              </a:solidFill>
              <a:latin typeface="Calibri" panose="020F0502020204030204" pitchFamily="34" charset="0"/>
              <a:ea typeface="+mj-ea"/>
              <a:cs typeface="+mj-cs"/>
            </a:endParaRPr>
          </a:p>
          <a:p>
            <a:pPr marR="0" lvl="0" indent="230188" algn="l" defTabSz="914400" rtl="0" eaLnBrk="1" fontAlgn="auto" latinLnBrk="0" hangingPunct="1">
              <a:spcBef>
                <a:spcPct val="0"/>
              </a:spcBef>
              <a:spcAft>
                <a:spcPts val="0"/>
              </a:spcAft>
              <a:buClr>
                <a:srgbClr val="D45F37"/>
              </a:buClr>
              <a:buSzTx/>
              <a:tabLst>
                <a:tab pos="230188" algn="l"/>
              </a:tabLst>
              <a:defRPr/>
            </a:pPr>
            <a:endParaRPr kumimoji="0" lang="en-US" sz="2400" i="0" u="none" strike="noStrike" kern="1200" cap="none" spc="0" normalizeH="0" dirty="0" smtClean="0">
              <a:ln>
                <a:noFill/>
              </a:ln>
              <a:solidFill>
                <a:schemeClr val="tx1">
                  <a:lumMod val="75000"/>
                  <a:lumOff val="25000"/>
                </a:schemeClr>
              </a:solidFill>
              <a:effectLst/>
              <a:uLnTx/>
              <a:uFillTx/>
              <a:latin typeface="Calibri" panose="020F0502020204030204" pitchFamily="34" charset="0"/>
              <a:ea typeface="+mj-ea"/>
              <a:cs typeface="+mj-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133903"/>
            <a:ext cx="1048870" cy="439527"/>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3219" y="2419350"/>
            <a:ext cx="4001169" cy="2510499"/>
          </a:xfrm>
          <a:prstGeom prst="rect">
            <a:avLst/>
          </a:prstGeom>
        </p:spPr>
      </p:pic>
    </p:spTree>
    <p:extLst>
      <p:ext uri="{BB962C8B-B14F-4D97-AF65-F5344CB8AC3E}">
        <p14:creationId xmlns:p14="http://schemas.microsoft.com/office/powerpoint/2010/main" val="2845112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L-Shape 51"/>
          <p:cNvSpPr/>
          <p:nvPr/>
        </p:nvSpPr>
        <p:spPr>
          <a:xfrm flipV="1">
            <a:off x="228600" y="209550"/>
            <a:ext cx="192302" cy="192302"/>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sp>
        <p:nvSpPr>
          <p:cNvPr id="53" name="L-Shape 52"/>
          <p:cNvSpPr/>
          <p:nvPr/>
        </p:nvSpPr>
        <p:spPr>
          <a:xfrm rot="16200000" flipV="1">
            <a:off x="228600" y="4741648"/>
            <a:ext cx="192302" cy="192302"/>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sp>
        <p:nvSpPr>
          <p:cNvPr id="46" name="TextBox 45"/>
          <p:cNvSpPr txBox="1"/>
          <p:nvPr/>
        </p:nvSpPr>
        <p:spPr>
          <a:xfrm>
            <a:off x="264367" y="1241377"/>
            <a:ext cx="8686800" cy="2585323"/>
          </a:xfrm>
          <a:prstGeom prst="rect">
            <a:avLst/>
          </a:prstGeom>
          <a:noFill/>
        </p:spPr>
        <p:txBody>
          <a:bodyPr wrap="square" rtlCol="0">
            <a:spAutoFit/>
          </a:bodyPr>
          <a:lstStyle/>
          <a:p>
            <a:pPr algn="ctr"/>
            <a:r>
              <a:rPr lang="en-US" sz="5400" b="1" kern="100" dirty="0" smtClean="0">
                <a:solidFill>
                  <a:srgbClr val="1F4C63"/>
                </a:solidFill>
                <a:latin typeface="Cambria" panose="02040503050406030204" pitchFamily="18" charset="0"/>
                <a:ea typeface="+mj-ea"/>
                <a:cs typeface="Microsoft Sans Serif" panose="020B0604020202020204" pitchFamily="34" charset="0"/>
              </a:rPr>
              <a:t>Questions?</a:t>
            </a:r>
          </a:p>
          <a:p>
            <a:pPr algn="ctr"/>
            <a:r>
              <a:rPr lang="en-US" sz="5400" b="1" kern="100" dirty="0" smtClean="0">
                <a:solidFill>
                  <a:srgbClr val="1F4C63"/>
                </a:solidFill>
                <a:latin typeface="Cambria" panose="02040503050406030204" pitchFamily="18" charset="0"/>
                <a:ea typeface="+mj-ea"/>
                <a:cs typeface="Microsoft Sans Serif" panose="020B0604020202020204" pitchFamily="34" charset="0"/>
              </a:rPr>
              <a:t>or</a:t>
            </a:r>
          </a:p>
          <a:p>
            <a:pPr algn="ctr"/>
            <a:r>
              <a:rPr lang="en-US" sz="5400" b="1" kern="100" dirty="0" smtClean="0">
                <a:solidFill>
                  <a:srgbClr val="1F4C63"/>
                </a:solidFill>
                <a:latin typeface="Cambria" panose="02040503050406030204" pitchFamily="18" charset="0"/>
                <a:ea typeface="+mj-ea"/>
                <a:cs typeface="Microsoft Sans Serif" panose="020B0604020202020204" pitchFamily="34" charset="0"/>
              </a:rPr>
              <a:t>Discussion?</a:t>
            </a:r>
            <a:endParaRPr lang="en-US" sz="5400" b="1" kern="100" dirty="0">
              <a:solidFill>
                <a:srgbClr val="1F4C63"/>
              </a:solidFill>
              <a:latin typeface="Cambria" panose="02040503050406030204" pitchFamily="18" charset="0"/>
              <a:ea typeface="+mj-ea"/>
              <a:cs typeface="Microsoft Sans Serif"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28600" y="666750"/>
            <a:ext cx="8686800" cy="42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003366"/>
              </a:solidFill>
              <a:latin typeface="Calibri" panose="020F0502020204030204" pitchFamily="34" charset="0"/>
            </a:endParaRPr>
          </a:p>
        </p:txBody>
      </p:sp>
      <p:sp>
        <p:nvSpPr>
          <p:cNvPr id="15" name="TextBox 14"/>
          <p:cNvSpPr txBox="1"/>
          <p:nvPr/>
        </p:nvSpPr>
        <p:spPr>
          <a:xfrm>
            <a:off x="228600" y="92057"/>
            <a:ext cx="8842011" cy="523220"/>
          </a:xfrm>
          <a:prstGeom prst="rect">
            <a:avLst/>
          </a:prstGeom>
          <a:noFill/>
        </p:spPr>
        <p:txBody>
          <a:bodyPr wrap="square" rtlCol="0">
            <a:spAutoFit/>
          </a:bodyPr>
          <a:lstStyle/>
          <a:p>
            <a:r>
              <a:rPr lang="en-US" sz="2800" b="1" kern="100" dirty="0" smtClean="0">
                <a:solidFill>
                  <a:srgbClr val="1F4C63"/>
                </a:solidFill>
                <a:latin typeface="Cambria" panose="02040503050406030204" pitchFamily="18" charset="0"/>
                <a:ea typeface="+mj-ea"/>
                <a:cs typeface="Microsoft Sans Serif" panose="020B0604020202020204" pitchFamily="34" charset="0"/>
              </a:rPr>
              <a:t>Next Steps</a:t>
            </a:r>
            <a:endParaRPr lang="en-US" sz="2800" b="1" kern="100" dirty="0">
              <a:solidFill>
                <a:srgbClr val="1F4C63"/>
              </a:solidFill>
              <a:latin typeface="Cambria" panose="02040503050406030204" pitchFamily="18" charset="0"/>
              <a:ea typeface="+mj-ea"/>
              <a:cs typeface="Microsoft Sans Serif" panose="020B0604020202020204" pitchFamily="34" charset="0"/>
            </a:endParaRPr>
          </a:p>
        </p:txBody>
      </p:sp>
      <p:sp>
        <p:nvSpPr>
          <p:cNvPr id="14" name="Title 1"/>
          <p:cNvSpPr txBox="1">
            <a:spLocks/>
          </p:cNvSpPr>
          <p:nvPr/>
        </p:nvSpPr>
        <p:spPr>
          <a:xfrm>
            <a:off x="457200" y="1123950"/>
            <a:ext cx="5562600" cy="3726176"/>
          </a:xfrm>
          <a:prstGeom prst="rect">
            <a:avLst/>
          </a:prstGeom>
        </p:spPr>
        <p:txBody>
          <a:bodyPr vert="horz" lIns="91440" tIns="45720" rIns="91440" bIns="45720" rtlCol="0" anchor="t" anchorCtr="0">
            <a:noAutofit/>
          </a:bodyPr>
          <a:lstStyle/>
          <a:p>
            <a:pPr marL="342900" marR="0" lvl="0" indent="-342900" algn="l" defTabSz="914400" rtl="0" eaLnBrk="1" fontAlgn="auto" latinLnBrk="0" hangingPunct="1">
              <a:spcBef>
                <a:spcPct val="0"/>
              </a:spcBef>
              <a:spcAft>
                <a:spcPts val="0"/>
              </a:spcAft>
              <a:buClr>
                <a:srgbClr val="D45F37"/>
              </a:buClr>
              <a:buSzTx/>
              <a:buFont typeface="Arial" panose="020B0604020202020204" pitchFamily="34" charset="0"/>
              <a:buChar char="•"/>
              <a:tabLst>
                <a:tab pos="230188" algn="l"/>
              </a:tabLst>
              <a:defRPr/>
            </a:pPr>
            <a:r>
              <a:rPr lang="en-US" sz="2000" dirty="0" smtClean="0">
                <a:solidFill>
                  <a:schemeClr val="tx1">
                    <a:lumMod val="75000"/>
                    <a:lumOff val="25000"/>
                  </a:schemeClr>
                </a:solidFill>
                <a:latin typeface="Calibri" panose="020F0502020204030204" pitchFamily="34" charset="0"/>
                <a:ea typeface="+mj-ea"/>
                <a:cs typeface="+mj-cs"/>
              </a:rPr>
              <a:t>This survey is part of an ongoing effort by the WSDA to better understand our regional food system.</a:t>
            </a:r>
          </a:p>
          <a:p>
            <a:pPr marR="0" lvl="0" algn="l" defTabSz="914400" rtl="0" eaLnBrk="1" fontAlgn="auto" latinLnBrk="0" hangingPunct="1">
              <a:spcBef>
                <a:spcPct val="0"/>
              </a:spcBef>
              <a:spcAft>
                <a:spcPts val="0"/>
              </a:spcAft>
              <a:buClr>
                <a:srgbClr val="D45F37"/>
              </a:buClr>
              <a:buSzTx/>
              <a:tabLst>
                <a:tab pos="230188" algn="l"/>
              </a:tabLst>
              <a:defRPr/>
            </a:pPr>
            <a:endParaRPr lang="en-US" sz="2000" dirty="0" smtClean="0">
              <a:solidFill>
                <a:schemeClr val="tx1">
                  <a:lumMod val="75000"/>
                  <a:lumOff val="25000"/>
                </a:schemeClr>
              </a:solidFill>
              <a:latin typeface="Calibri" panose="020F0502020204030204" pitchFamily="34" charset="0"/>
              <a:ea typeface="+mj-ea"/>
              <a:cs typeface="+mj-cs"/>
            </a:endParaRPr>
          </a:p>
          <a:p>
            <a:pPr marL="342900" marR="0" lvl="0" indent="-342900" algn="l" defTabSz="914400" rtl="0" eaLnBrk="1" fontAlgn="auto" latinLnBrk="0" hangingPunct="1">
              <a:spcBef>
                <a:spcPct val="0"/>
              </a:spcBef>
              <a:spcAft>
                <a:spcPts val="0"/>
              </a:spcAft>
              <a:buClr>
                <a:srgbClr val="D45F37"/>
              </a:buClr>
              <a:buSzTx/>
              <a:buFont typeface="Arial" panose="020B0604020202020204" pitchFamily="34" charset="0"/>
              <a:buChar char="•"/>
              <a:tabLst>
                <a:tab pos="230188" algn="l"/>
              </a:tabLst>
              <a:defRPr/>
            </a:pPr>
            <a:r>
              <a:rPr lang="en-US" sz="2000" noProof="0" dirty="0" smtClean="0">
                <a:solidFill>
                  <a:schemeClr val="tx1">
                    <a:lumMod val="75000"/>
                    <a:lumOff val="25000"/>
                  </a:schemeClr>
                </a:solidFill>
                <a:latin typeface="Calibri" panose="020F0502020204030204" pitchFamily="34" charset="0"/>
                <a:ea typeface="+mj-ea"/>
                <a:cs typeface="+mj-cs"/>
              </a:rPr>
              <a:t>We are using this survey to collaborate with a graduate student at the University of Washington as to better understand resilience.</a:t>
            </a:r>
          </a:p>
          <a:p>
            <a:pPr marR="0" lvl="0" algn="l" defTabSz="914400" rtl="0" eaLnBrk="1" fontAlgn="auto" latinLnBrk="0" hangingPunct="1">
              <a:spcBef>
                <a:spcPct val="0"/>
              </a:spcBef>
              <a:spcAft>
                <a:spcPts val="0"/>
              </a:spcAft>
              <a:buClr>
                <a:srgbClr val="D45F37"/>
              </a:buClr>
              <a:buSzTx/>
              <a:tabLst>
                <a:tab pos="230188" algn="l"/>
              </a:tabLst>
              <a:defRPr/>
            </a:pPr>
            <a:endParaRPr lang="en-US" sz="2000" noProof="0" dirty="0" smtClean="0">
              <a:solidFill>
                <a:schemeClr val="tx1">
                  <a:lumMod val="75000"/>
                  <a:lumOff val="25000"/>
                </a:schemeClr>
              </a:solidFill>
              <a:latin typeface="Calibri" panose="020F0502020204030204" pitchFamily="34" charset="0"/>
              <a:ea typeface="+mj-ea"/>
              <a:cs typeface="+mj-cs"/>
            </a:endParaRPr>
          </a:p>
          <a:p>
            <a:pPr marR="0" lvl="0" algn="l" defTabSz="914400" rtl="0" eaLnBrk="1" fontAlgn="auto" latinLnBrk="0" hangingPunct="1">
              <a:spcBef>
                <a:spcPct val="0"/>
              </a:spcBef>
              <a:spcAft>
                <a:spcPts val="0"/>
              </a:spcAft>
              <a:buClr>
                <a:srgbClr val="D45F37"/>
              </a:buClr>
              <a:buSzTx/>
              <a:tabLst>
                <a:tab pos="230188" algn="l"/>
              </a:tabLst>
              <a:defRPr/>
            </a:pPr>
            <a:endParaRPr lang="en-US" sz="2000" noProof="0" dirty="0" smtClean="0">
              <a:solidFill>
                <a:schemeClr val="tx1">
                  <a:lumMod val="75000"/>
                  <a:lumOff val="25000"/>
                </a:schemeClr>
              </a:solidFill>
              <a:latin typeface="Calibri" panose="020F0502020204030204" pitchFamily="34" charset="0"/>
              <a:ea typeface="+mj-ea"/>
              <a:cs typeface="+mj-cs"/>
            </a:endParaRPr>
          </a:p>
          <a:p>
            <a:pPr marR="0" lvl="0" algn="r" defTabSz="914400" rtl="0" eaLnBrk="1" fontAlgn="auto" latinLnBrk="0" hangingPunct="1">
              <a:spcBef>
                <a:spcPct val="0"/>
              </a:spcBef>
              <a:spcAft>
                <a:spcPts val="0"/>
              </a:spcAft>
              <a:buClr>
                <a:srgbClr val="D45F37"/>
              </a:buClr>
              <a:buSzTx/>
              <a:tabLst>
                <a:tab pos="230188" algn="l"/>
              </a:tabLst>
              <a:defRPr/>
            </a:pPr>
            <a:r>
              <a:rPr lang="en-US" sz="2000" b="1" i="1" dirty="0" smtClean="0">
                <a:solidFill>
                  <a:schemeClr val="tx1">
                    <a:lumMod val="75000"/>
                    <a:lumOff val="25000"/>
                  </a:schemeClr>
                </a:solidFill>
                <a:latin typeface="Calibri" panose="020F0502020204030204" pitchFamily="34" charset="0"/>
                <a:ea typeface="+mj-ea"/>
                <a:cs typeface="+mj-cs"/>
              </a:rPr>
              <a:t>If this data is of interest to you, please reach out!</a:t>
            </a:r>
            <a:endParaRPr lang="en-US" sz="2000" b="1" i="1" noProof="0" dirty="0" smtClean="0">
              <a:solidFill>
                <a:schemeClr val="tx1">
                  <a:lumMod val="75000"/>
                  <a:lumOff val="25000"/>
                </a:schemeClr>
              </a:solidFill>
              <a:latin typeface="Calibri" panose="020F0502020204030204" pitchFamily="34" charset="0"/>
              <a:ea typeface="+mj-ea"/>
              <a:cs typeface="+mj-cs"/>
            </a:endParaRPr>
          </a:p>
          <a:p>
            <a:pPr marR="0" lvl="0" indent="230188" algn="l" defTabSz="914400" rtl="0" eaLnBrk="1" fontAlgn="auto" latinLnBrk="0" hangingPunct="1">
              <a:spcBef>
                <a:spcPct val="0"/>
              </a:spcBef>
              <a:spcAft>
                <a:spcPts val="0"/>
              </a:spcAft>
              <a:buClr>
                <a:srgbClr val="D45F37"/>
              </a:buClr>
              <a:buSzTx/>
              <a:tabLst>
                <a:tab pos="230188" algn="l"/>
              </a:tabLst>
              <a:defRPr/>
            </a:pPr>
            <a:endParaRPr kumimoji="0" lang="en-US" sz="2400" i="0" u="none" strike="noStrike" kern="1200" cap="none" spc="0" normalizeH="0" dirty="0" smtClean="0">
              <a:ln>
                <a:noFill/>
              </a:ln>
              <a:solidFill>
                <a:schemeClr val="tx1">
                  <a:lumMod val="75000"/>
                  <a:lumOff val="25000"/>
                </a:schemeClr>
              </a:solidFill>
              <a:effectLst/>
              <a:uLnTx/>
              <a:uFillTx/>
              <a:latin typeface="Calibri" panose="020F0502020204030204" pitchFamily="34" charset="0"/>
              <a:ea typeface="+mj-ea"/>
              <a:cs typeface="+mj-cs"/>
            </a:endParaRPr>
          </a:p>
        </p:txBody>
      </p:sp>
      <p:sp>
        <p:nvSpPr>
          <p:cNvPr id="9" name="L-Shape 8"/>
          <p:cNvSpPr/>
          <p:nvPr/>
        </p:nvSpPr>
        <p:spPr>
          <a:xfrm flipV="1">
            <a:off x="228600" y="666750"/>
            <a:ext cx="192302" cy="192302"/>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sp>
        <p:nvSpPr>
          <p:cNvPr id="10" name="L-Shape 9"/>
          <p:cNvSpPr/>
          <p:nvPr/>
        </p:nvSpPr>
        <p:spPr>
          <a:xfrm rot="16200000" flipV="1">
            <a:off x="228600" y="4741648"/>
            <a:ext cx="192302" cy="192302"/>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133903"/>
            <a:ext cx="1048870" cy="439527"/>
          </a:xfrm>
          <a:prstGeom prst="rect">
            <a:avLst/>
          </a:prstGeom>
        </p:spPr>
      </p:pic>
      <p:sp>
        <p:nvSpPr>
          <p:cNvPr id="16" name="Rectangle 15"/>
          <p:cNvSpPr/>
          <p:nvPr/>
        </p:nvSpPr>
        <p:spPr>
          <a:xfrm>
            <a:off x="6065171" y="2813743"/>
            <a:ext cx="2877451" cy="2120207"/>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065171" y="666749"/>
            <a:ext cx="2877451" cy="214699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99450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28600" y="666750"/>
            <a:ext cx="8686800" cy="42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003366"/>
              </a:solidFill>
              <a:latin typeface="Calibri" panose="020F0502020204030204" pitchFamily="34" charset="0"/>
            </a:endParaRPr>
          </a:p>
        </p:txBody>
      </p:sp>
      <p:sp>
        <p:nvSpPr>
          <p:cNvPr id="15" name="TextBox 14"/>
          <p:cNvSpPr txBox="1"/>
          <p:nvPr/>
        </p:nvSpPr>
        <p:spPr>
          <a:xfrm>
            <a:off x="228600" y="92057"/>
            <a:ext cx="8842011" cy="523220"/>
          </a:xfrm>
          <a:prstGeom prst="rect">
            <a:avLst/>
          </a:prstGeom>
          <a:noFill/>
        </p:spPr>
        <p:txBody>
          <a:bodyPr wrap="square" rtlCol="0">
            <a:spAutoFit/>
          </a:bodyPr>
          <a:lstStyle/>
          <a:p>
            <a:r>
              <a:rPr lang="en-US" sz="2800" b="1" kern="100" dirty="0">
                <a:solidFill>
                  <a:srgbClr val="1F4C63"/>
                </a:solidFill>
                <a:latin typeface="Cambria" panose="02040503050406030204" pitchFamily="18" charset="0"/>
                <a:cs typeface="Microsoft Sans Serif" panose="020B0604020202020204" pitchFamily="34" charset="0"/>
              </a:rPr>
              <a:t>COVID </a:t>
            </a:r>
            <a:r>
              <a:rPr lang="en-US" sz="2800" b="1" kern="100" dirty="0" smtClean="0">
                <a:solidFill>
                  <a:srgbClr val="1F4C63"/>
                </a:solidFill>
                <a:latin typeface="Cambria" panose="02040503050406030204" pitchFamily="18" charset="0"/>
                <a:cs typeface="Microsoft Sans Serif" panose="020B0604020202020204" pitchFamily="34" charset="0"/>
              </a:rPr>
              <a:t>Federal Economic </a:t>
            </a:r>
            <a:r>
              <a:rPr lang="en-US" sz="2800" b="1" kern="100" dirty="0">
                <a:solidFill>
                  <a:srgbClr val="1F4C63"/>
                </a:solidFill>
                <a:latin typeface="Cambria" panose="02040503050406030204" pitchFamily="18" charset="0"/>
                <a:cs typeface="Microsoft Sans Serif" panose="020B0604020202020204" pitchFamily="34" charset="0"/>
              </a:rPr>
              <a:t>Relief: </a:t>
            </a:r>
            <a:r>
              <a:rPr lang="en-US" sz="2800" b="1" kern="100" dirty="0" smtClean="0">
                <a:solidFill>
                  <a:srgbClr val="1F4C63"/>
                </a:solidFill>
                <a:latin typeface="Cambria" panose="02040503050406030204" pitchFamily="18" charset="0"/>
                <a:cs typeface="Microsoft Sans Serif" panose="020B0604020202020204" pitchFamily="34" charset="0"/>
              </a:rPr>
              <a:t>  </a:t>
            </a:r>
            <a:r>
              <a:rPr lang="en-US" sz="2800" kern="100" dirty="0" smtClean="0">
                <a:solidFill>
                  <a:srgbClr val="1F4C63"/>
                </a:solidFill>
                <a:latin typeface="Cambria" panose="02040503050406030204" pitchFamily="18" charset="0"/>
                <a:cs typeface="Microsoft Sans Serif" panose="020B0604020202020204" pitchFamily="34" charset="0"/>
              </a:rPr>
              <a:t>SBA </a:t>
            </a:r>
            <a:r>
              <a:rPr lang="en-US" sz="2800" kern="100" dirty="0" err="1" smtClean="0">
                <a:solidFill>
                  <a:srgbClr val="1F4C63"/>
                </a:solidFill>
                <a:latin typeface="Cambria" panose="02040503050406030204" pitchFamily="18" charset="0"/>
                <a:cs typeface="Microsoft Sans Serif" panose="020B0604020202020204" pitchFamily="34" charset="0"/>
              </a:rPr>
              <a:t>Progams</a:t>
            </a:r>
            <a:endParaRPr lang="en-US" sz="2800" kern="100" dirty="0">
              <a:solidFill>
                <a:srgbClr val="1F4C63"/>
              </a:solidFill>
              <a:latin typeface="Cambria" panose="02040503050406030204" pitchFamily="18" charset="0"/>
              <a:cs typeface="Microsoft Sans Serif" panose="020B0604020202020204" pitchFamily="34" charset="0"/>
            </a:endParaRPr>
          </a:p>
        </p:txBody>
      </p:sp>
      <p:sp>
        <p:nvSpPr>
          <p:cNvPr id="14" name="Title 1"/>
          <p:cNvSpPr txBox="1">
            <a:spLocks/>
          </p:cNvSpPr>
          <p:nvPr/>
        </p:nvSpPr>
        <p:spPr>
          <a:xfrm>
            <a:off x="457200" y="859052"/>
            <a:ext cx="8534400" cy="3991073"/>
          </a:xfrm>
          <a:prstGeom prst="rect">
            <a:avLst/>
          </a:prstGeom>
        </p:spPr>
        <p:txBody>
          <a:bodyPr vert="horz" lIns="91440" tIns="45720" rIns="91440" bIns="45720" rtlCol="0" anchor="t" anchorCtr="0">
            <a:noAutofit/>
          </a:bodyPr>
          <a:lstStyle/>
          <a:p>
            <a:pPr marR="0" lvl="0" algn="l" defTabSz="914400" rtl="0" eaLnBrk="1" fontAlgn="auto" latinLnBrk="0" hangingPunct="1">
              <a:spcBef>
                <a:spcPct val="0"/>
              </a:spcBef>
              <a:spcAft>
                <a:spcPts val="0"/>
              </a:spcAft>
              <a:buClr>
                <a:srgbClr val="D45F37"/>
              </a:buClr>
              <a:buSzTx/>
              <a:tabLst>
                <a:tab pos="230188" algn="l"/>
              </a:tabLst>
              <a:defRPr/>
            </a:pPr>
            <a:r>
              <a:rPr lang="en-US" sz="2400" b="1" dirty="0" smtClean="0">
                <a:solidFill>
                  <a:schemeClr val="tx1">
                    <a:lumMod val="75000"/>
                    <a:lumOff val="25000"/>
                  </a:schemeClr>
                </a:solidFill>
                <a:latin typeface="Calibri" panose="020F0502020204030204" pitchFamily="34" charset="0"/>
                <a:ea typeface="+mj-ea"/>
                <a:cs typeface="+mj-cs"/>
              </a:rPr>
              <a:t>Small Business Administration – </a:t>
            </a:r>
          </a:p>
          <a:p>
            <a:pPr marR="0" lvl="0" algn="l" defTabSz="914400" rtl="0" eaLnBrk="1" fontAlgn="auto" latinLnBrk="0" hangingPunct="1">
              <a:spcBef>
                <a:spcPct val="0"/>
              </a:spcBef>
              <a:spcAft>
                <a:spcPts val="0"/>
              </a:spcAft>
              <a:buClr>
                <a:srgbClr val="D45F37"/>
              </a:buClr>
              <a:buSzTx/>
              <a:tabLst>
                <a:tab pos="230188" algn="l"/>
              </a:tabLst>
              <a:defRPr/>
            </a:pPr>
            <a:r>
              <a:rPr lang="en-US" sz="2400" b="1" dirty="0" smtClean="0">
                <a:solidFill>
                  <a:schemeClr val="tx1">
                    <a:lumMod val="75000"/>
                    <a:lumOff val="25000"/>
                  </a:schemeClr>
                </a:solidFill>
                <a:latin typeface="Calibri" panose="020F0502020204030204" pitchFamily="34" charset="0"/>
                <a:ea typeface="+mj-ea"/>
                <a:cs typeface="+mj-cs"/>
              </a:rPr>
              <a:t>Payroll Protection Program (PPP)</a:t>
            </a:r>
          </a:p>
          <a:p>
            <a:pPr marR="0" lvl="0" algn="l" defTabSz="914400" rtl="0" eaLnBrk="1" fontAlgn="auto" latinLnBrk="0" hangingPunct="1">
              <a:spcBef>
                <a:spcPct val="0"/>
              </a:spcBef>
              <a:spcAft>
                <a:spcPts val="0"/>
              </a:spcAft>
              <a:buClr>
                <a:srgbClr val="D45F37"/>
              </a:buClr>
              <a:buSzTx/>
              <a:tabLst>
                <a:tab pos="230188" algn="l"/>
              </a:tabLst>
              <a:defRPr/>
            </a:pPr>
            <a:r>
              <a:rPr lang="en-US" sz="1400" dirty="0" smtClean="0">
                <a:hlinkClick r:id="rId3"/>
              </a:rPr>
              <a:t>https</a:t>
            </a:r>
            <a:r>
              <a:rPr lang="en-US" sz="1400" dirty="0">
                <a:hlinkClick r:id="rId3"/>
              </a:rPr>
              <a:t>://www.sba.gov/funding-programs/loans/coronavirus-relief-options/paycheck-protection-program</a:t>
            </a:r>
            <a:endParaRPr lang="en-US" sz="1400" b="1" dirty="0" smtClean="0">
              <a:solidFill>
                <a:schemeClr val="tx1">
                  <a:lumMod val="75000"/>
                  <a:lumOff val="25000"/>
                </a:schemeClr>
              </a:solidFill>
              <a:latin typeface="Calibri" panose="020F0502020204030204" pitchFamily="34" charset="0"/>
              <a:ea typeface="+mj-ea"/>
              <a:cs typeface="+mj-cs"/>
            </a:endParaRPr>
          </a:p>
          <a:p>
            <a:pPr marL="800100" lvl="1" indent="-342900">
              <a:spcBef>
                <a:spcPct val="0"/>
              </a:spcBef>
              <a:buClr>
                <a:srgbClr val="D45F37"/>
              </a:buClr>
              <a:buFont typeface="Arial" panose="020B0604020202020204" pitchFamily="34" charset="0"/>
              <a:buChar char="•"/>
              <a:tabLst>
                <a:tab pos="230188" algn="l"/>
              </a:tabLst>
              <a:defRPr/>
            </a:pPr>
            <a:endParaRPr lang="en-US" sz="2000" dirty="0" smtClean="0">
              <a:solidFill>
                <a:schemeClr val="tx1">
                  <a:lumMod val="75000"/>
                  <a:lumOff val="25000"/>
                </a:schemeClr>
              </a:solidFill>
              <a:latin typeface="Calibri" panose="020F0502020204030204" pitchFamily="34" charset="0"/>
              <a:ea typeface="+mj-ea"/>
              <a:cs typeface="+mj-cs"/>
            </a:endParaRPr>
          </a:p>
          <a:p>
            <a:pPr marL="2628900" lvl="5" indent="-342900">
              <a:spcBef>
                <a:spcPct val="0"/>
              </a:spcBef>
              <a:buClr>
                <a:srgbClr val="D45F37"/>
              </a:buClr>
              <a:buFont typeface="Arial" panose="020B0604020202020204" pitchFamily="34" charset="0"/>
              <a:buChar char="•"/>
              <a:tabLst>
                <a:tab pos="230188" algn="l"/>
              </a:tabLst>
              <a:defRPr/>
            </a:pPr>
            <a:r>
              <a:rPr lang="en-US" sz="2000" dirty="0" smtClean="0">
                <a:solidFill>
                  <a:schemeClr val="tx1">
                    <a:lumMod val="75000"/>
                    <a:lumOff val="25000"/>
                  </a:schemeClr>
                </a:solidFill>
                <a:latin typeface="Calibri" panose="020F0502020204030204" pitchFamily="34" charset="0"/>
                <a:ea typeface="+mj-ea"/>
                <a:cs typeface="+mj-cs"/>
              </a:rPr>
              <a:t>Self-employed; need to demonstrate income</a:t>
            </a:r>
          </a:p>
          <a:p>
            <a:pPr marL="2628900" lvl="5" indent="-342900">
              <a:spcBef>
                <a:spcPct val="0"/>
              </a:spcBef>
              <a:buClr>
                <a:srgbClr val="D45F37"/>
              </a:buClr>
              <a:buFont typeface="Arial" panose="020B0604020202020204" pitchFamily="34" charset="0"/>
              <a:buChar char="•"/>
              <a:tabLst>
                <a:tab pos="230188" algn="l"/>
              </a:tabLst>
              <a:defRPr/>
            </a:pPr>
            <a:r>
              <a:rPr lang="en-US" sz="2000" dirty="0" smtClean="0">
                <a:solidFill>
                  <a:schemeClr val="tx1">
                    <a:lumMod val="75000"/>
                    <a:lumOff val="25000"/>
                  </a:schemeClr>
                </a:solidFill>
                <a:latin typeface="Calibri" panose="020F0502020204030204" pitchFamily="34" charset="0"/>
                <a:ea typeface="+mj-ea"/>
                <a:cs typeface="+mj-cs"/>
              </a:rPr>
              <a:t>Need to show net farm profit</a:t>
            </a:r>
          </a:p>
          <a:p>
            <a:pPr marL="2628900" lvl="5" indent="-342900">
              <a:spcBef>
                <a:spcPct val="0"/>
              </a:spcBef>
              <a:buClr>
                <a:srgbClr val="D45F37"/>
              </a:buClr>
              <a:buFont typeface="Arial" panose="020B0604020202020204" pitchFamily="34" charset="0"/>
              <a:buChar char="•"/>
              <a:tabLst>
                <a:tab pos="230188" algn="l"/>
              </a:tabLst>
              <a:defRPr/>
            </a:pPr>
            <a:r>
              <a:rPr lang="en-US" sz="2000" dirty="0" smtClean="0">
                <a:solidFill>
                  <a:schemeClr val="tx1">
                    <a:lumMod val="75000"/>
                    <a:lumOff val="25000"/>
                  </a:schemeClr>
                </a:solidFill>
                <a:latin typeface="Calibri" panose="020F0502020204030204" pitchFamily="34" charset="0"/>
                <a:ea typeface="+mj-ea"/>
                <a:cs typeface="+mj-cs"/>
              </a:rPr>
              <a:t>Up to 100% forgiven</a:t>
            </a:r>
          </a:p>
          <a:p>
            <a:pPr marL="2628900" lvl="5" indent="-342900">
              <a:spcBef>
                <a:spcPct val="0"/>
              </a:spcBef>
              <a:buClr>
                <a:srgbClr val="D45F37"/>
              </a:buClr>
              <a:buFont typeface="Arial" panose="020B0604020202020204" pitchFamily="34" charset="0"/>
              <a:buChar char="•"/>
              <a:tabLst>
                <a:tab pos="230188" algn="l"/>
              </a:tabLst>
              <a:defRPr/>
            </a:pPr>
            <a:r>
              <a:rPr lang="en-US" sz="2000" dirty="0" smtClean="0">
                <a:solidFill>
                  <a:schemeClr val="tx1">
                    <a:lumMod val="75000"/>
                    <a:lumOff val="25000"/>
                  </a:schemeClr>
                </a:solidFill>
                <a:latin typeface="Calibri" panose="020F0502020204030204" pitchFamily="34" charset="0"/>
                <a:ea typeface="+mj-ea"/>
                <a:cs typeface="+mj-cs"/>
              </a:rPr>
              <a:t>24 weeks to spend loan</a:t>
            </a:r>
          </a:p>
          <a:p>
            <a:pPr marL="2628900" lvl="5" indent="-342900">
              <a:spcBef>
                <a:spcPct val="0"/>
              </a:spcBef>
              <a:buClr>
                <a:srgbClr val="D45F37"/>
              </a:buClr>
              <a:buFont typeface="Arial" panose="020B0604020202020204" pitchFamily="34" charset="0"/>
              <a:buChar char="•"/>
              <a:tabLst>
                <a:tab pos="230188" algn="l"/>
              </a:tabLst>
              <a:defRPr/>
            </a:pPr>
            <a:r>
              <a:rPr lang="en-US" sz="2000" dirty="0">
                <a:solidFill>
                  <a:schemeClr val="tx1">
                    <a:lumMod val="75000"/>
                    <a:lumOff val="25000"/>
                  </a:schemeClr>
                </a:solidFill>
                <a:latin typeface="Calibri" panose="020F0502020204030204" pitchFamily="34" charset="0"/>
              </a:rPr>
              <a:t>Open through August 8, 2020</a:t>
            </a:r>
          </a:p>
          <a:p>
            <a:pPr marL="2628900" lvl="5" indent="-342900">
              <a:spcBef>
                <a:spcPct val="0"/>
              </a:spcBef>
              <a:buClr>
                <a:srgbClr val="D45F37"/>
              </a:buClr>
              <a:buFont typeface="Arial" panose="020B0604020202020204" pitchFamily="34" charset="0"/>
              <a:buChar char="•"/>
              <a:tabLst>
                <a:tab pos="230188" algn="l"/>
              </a:tabLst>
              <a:defRPr/>
            </a:pPr>
            <a:r>
              <a:rPr lang="en-US" sz="2000" dirty="0" smtClean="0">
                <a:solidFill>
                  <a:schemeClr val="tx1">
                    <a:lumMod val="75000"/>
                    <a:lumOff val="25000"/>
                  </a:schemeClr>
                </a:solidFill>
                <a:latin typeface="Calibri" panose="020F0502020204030204" pitchFamily="34" charset="0"/>
                <a:ea typeface="+mj-ea"/>
                <a:cs typeface="+mj-cs"/>
              </a:rPr>
              <a:t>Apply via bank, other lender</a:t>
            </a:r>
          </a:p>
          <a:p>
            <a:pPr lvl="1">
              <a:spcBef>
                <a:spcPct val="0"/>
              </a:spcBef>
              <a:buClr>
                <a:srgbClr val="D45F37"/>
              </a:buClr>
              <a:tabLst>
                <a:tab pos="230188" algn="l"/>
              </a:tabLst>
              <a:defRPr/>
            </a:pPr>
            <a:endParaRPr lang="en-US" sz="2000" i="1" dirty="0" smtClean="0">
              <a:solidFill>
                <a:schemeClr val="tx1">
                  <a:lumMod val="75000"/>
                  <a:lumOff val="25000"/>
                </a:schemeClr>
              </a:solidFill>
              <a:latin typeface="Calibri" panose="020F0502020204030204" pitchFamily="34" charset="0"/>
              <a:ea typeface="+mj-ea"/>
              <a:cs typeface="+mj-cs"/>
            </a:endParaRPr>
          </a:p>
          <a:p>
            <a:pPr lvl="1">
              <a:spcBef>
                <a:spcPct val="0"/>
              </a:spcBef>
              <a:buClr>
                <a:srgbClr val="D45F37"/>
              </a:buClr>
              <a:tabLst>
                <a:tab pos="230188" algn="l"/>
              </a:tabLst>
              <a:defRPr/>
            </a:pPr>
            <a:endParaRPr lang="en-US" sz="1100" i="1" dirty="0" smtClean="0">
              <a:solidFill>
                <a:schemeClr val="tx1">
                  <a:lumMod val="75000"/>
                  <a:lumOff val="25000"/>
                </a:schemeClr>
              </a:solidFill>
              <a:latin typeface="Calibri" panose="020F0502020204030204" pitchFamily="34" charset="0"/>
              <a:ea typeface="+mj-ea"/>
              <a:cs typeface="+mj-cs"/>
            </a:endParaRPr>
          </a:p>
          <a:p>
            <a:pPr lvl="1">
              <a:spcBef>
                <a:spcPct val="0"/>
              </a:spcBef>
              <a:buClr>
                <a:srgbClr val="D45F37"/>
              </a:buClr>
              <a:tabLst>
                <a:tab pos="230188" algn="l"/>
              </a:tabLst>
              <a:defRPr/>
            </a:pPr>
            <a:r>
              <a:rPr lang="en-US" sz="2000" i="1" dirty="0" smtClean="0">
                <a:solidFill>
                  <a:schemeClr val="tx1">
                    <a:lumMod val="75000"/>
                    <a:lumOff val="25000"/>
                  </a:schemeClr>
                </a:solidFill>
                <a:latin typeface="Calibri" panose="020F0502020204030204" pitchFamily="34" charset="0"/>
                <a:ea typeface="+mj-ea"/>
                <a:cs typeface="+mj-cs"/>
              </a:rPr>
              <a:t>	 See the FLAG guide for details and updates and ongoing changes.</a:t>
            </a:r>
          </a:p>
          <a:p>
            <a:pPr marR="0" lvl="0" indent="230188" algn="l" defTabSz="914400" rtl="0" eaLnBrk="1" fontAlgn="auto" latinLnBrk="0" hangingPunct="1">
              <a:spcBef>
                <a:spcPct val="0"/>
              </a:spcBef>
              <a:spcAft>
                <a:spcPts val="0"/>
              </a:spcAft>
              <a:buClr>
                <a:srgbClr val="D45F37"/>
              </a:buClr>
              <a:buSzTx/>
              <a:tabLst>
                <a:tab pos="230188" algn="l"/>
              </a:tabLst>
              <a:defRPr/>
            </a:pPr>
            <a:endParaRPr kumimoji="0" lang="en-US" sz="2400" i="0" u="none" strike="noStrike" kern="1200" cap="none" spc="0" normalizeH="0" dirty="0" smtClean="0">
              <a:ln>
                <a:noFill/>
              </a:ln>
              <a:solidFill>
                <a:schemeClr val="tx1">
                  <a:lumMod val="75000"/>
                  <a:lumOff val="25000"/>
                </a:schemeClr>
              </a:solidFill>
              <a:effectLst/>
              <a:uLnTx/>
              <a:uFillTx/>
              <a:latin typeface="Calibri" panose="020F0502020204030204" pitchFamily="34" charset="0"/>
              <a:ea typeface="+mj-ea"/>
              <a:cs typeface="+mj-cs"/>
            </a:endParaRPr>
          </a:p>
        </p:txBody>
      </p:sp>
      <p:sp>
        <p:nvSpPr>
          <p:cNvPr id="9" name="L-Shape 8"/>
          <p:cNvSpPr/>
          <p:nvPr/>
        </p:nvSpPr>
        <p:spPr>
          <a:xfrm flipV="1">
            <a:off x="228600" y="666750"/>
            <a:ext cx="192302" cy="192302"/>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sp>
        <p:nvSpPr>
          <p:cNvPr id="10" name="L-Shape 9"/>
          <p:cNvSpPr/>
          <p:nvPr/>
        </p:nvSpPr>
        <p:spPr>
          <a:xfrm rot="16200000" flipV="1">
            <a:off x="228600" y="4741648"/>
            <a:ext cx="192302" cy="192302"/>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600" y="133903"/>
            <a:ext cx="1048870" cy="439527"/>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29295" r="-1010"/>
          <a:stretch/>
        </p:blipFill>
        <p:spPr>
          <a:xfrm>
            <a:off x="228600" y="2114550"/>
            <a:ext cx="2438400" cy="2133600"/>
          </a:xfrm>
          <a:prstGeom prst="rect">
            <a:avLst/>
          </a:prstGeom>
        </p:spPr>
      </p:pic>
    </p:spTree>
    <p:extLst>
      <p:ext uri="{BB962C8B-B14F-4D97-AF65-F5344CB8AC3E}">
        <p14:creationId xmlns:p14="http://schemas.microsoft.com/office/powerpoint/2010/main" val="3760405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28600" y="92057"/>
            <a:ext cx="8842011" cy="523220"/>
          </a:xfrm>
          <a:prstGeom prst="rect">
            <a:avLst/>
          </a:prstGeom>
          <a:noFill/>
        </p:spPr>
        <p:txBody>
          <a:bodyPr wrap="square" rtlCol="0">
            <a:spAutoFit/>
          </a:bodyPr>
          <a:lstStyle/>
          <a:p>
            <a:r>
              <a:rPr lang="en-US" sz="2800" b="1" kern="100" dirty="0" smtClean="0">
                <a:solidFill>
                  <a:srgbClr val="1F4C63"/>
                </a:solidFill>
                <a:latin typeface="Cambria" panose="02040503050406030204" pitchFamily="18" charset="0"/>
                <a:ea typeface="+mj-ea"/>
                <a:cs typeface="Microsoft Sans Serif" panose="020B0604020202020204" pitchFamily="34" charset="0"/>
              </a:rPr>
              <a:t>Agenda</a:t>
            </a:r>
            <a:endParaRPr lang="en-US" sz="2800" b="1" kern="100" dirty="0">
              <a:solidFill>
                <a:srgbClr val="1F4C63"/>
              </a:solidFill>
              <a:latin typeface="Cambria" panose="02040503050406030204" pitchFamily="18" charset="0"/>
              <a:ea typeface="+mj-ea"/>
              <a:cs typeface="Microsoft Sans Serif"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133903"/>
            <a:ext cx="1048870" cy="439527"/>
          </a:xfrm>
          <a:prstGeom prst="rect">
            <a:avLst/>
          </a:prstGeom>
        </p:spPr>
      </p:pic>
      <p:sp>
        <p:nvSpPr>
          <p:cNvPr id="9" name="Rectangle 8"/>
          <p:cNvSpPr/>
          <p:nvPr/>
        </p:nvSpPr>
        <p:spPr>
          <a:xfrm>
            <a:off x="350655" y="719525"/>
            <a:ext cx="7924800" cy="384721"/>
          </a:xfrm>
          <a:prstGeom prst="rect">
            <a:avLst/>
          </a:prstGeom>
        </p:spPr>
        <p:txBody>
          <a:bodyPr wrap="square">
            <a:spAutoFit/>
          </a:bodyPr>
          <a:lstStyle/>
          <a:p>
            <a:pPr>
              <a:lnSpc>
                <a:spcPct val="95000"/>
              </a:lnSpc>
              <a:spcBef>
                <a:spcPct val="0"/>
              </a:spcBef>
              <a:buClr>
                <a:srgbClr val="D45F37"/>
              </a:buClr>
              <a:defRPr/>
            </a:pPr>
            <a:r>
              <a:rPr lang="en-US" sz="2000" i="1" dirty="0">
                <a:solidFill>
                  <a:schemeClr val="tx1">
                    <a:lumMod val="75000"/>
                    <a:lumOff val="25000"/>
                  </a:schemeClr>
                </a:solidFill>
                <a:latin typeface="Calibri" panose="020F0502020204030204" pitchFamily="34" charset="0"/>
              </a:rPr>
              <a:t>Washington State Agricultural Producer COVID-19 Economic Impact </a:t>
            </a:r>
            <a:r>
              <a:rPr lang="en-US" sz="2000" i="1" dirty="0" smtClean="0">
                <a:solidFill>
                  <a:schemeClr val="tx1">
                    <a:lumMod val="75000"/>
                    <a:lumOff val="25000"/>
                  </a:schemeClr>
                </a:solidFill>
                <a:latin typeface="Calibri" panose="020F0502020204030204" pitchFamily="34" charset="0"/>
              </a:rPr>
              <a:t>Survey</a:t>
            </a:r>
            <a:endParaRPr lang="en-US" sz="2000" i="1" dirty="0">
              <a:solidFill>
                <a:schemeClr val="tx1">
                  <a:lumMod val="75000"/>
                  <a:lumOff val="25000"/>
                </a:schemeClr>
              </a:solidFill>
              <a:latin typeface="Calibri" panose="020F0502020204030204" pitchFamily="34" charset="0"/>
            </a:endParaRPr>
          </a:p>
        </p:txBody>
      </p:sp>
      <p:sp>
        <p:nvSpPr>
          <p:cNvPr id="10" name="Rectangle 9"/>
          <p:cNvSpPr/>
          <p:nvPr/>
        </p:nvSpPr>
        <p:spPr>
          <a:xfrm>
            <a:off x="463366" y="1289910"/>
            <a:ext cx="7303905" cy="3410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sp>
        <p:nvSpPr>
          <p:cNvPr id="11" name="Title 1"/>
          <p:cNvSpPr txBox="1">
            <a:spLocks/>
          </p:cNvSpPr>
          <p:nvPr/>
        </p:nvSpPr>
        <p:spPr>
          <a:xfrm>
            <a:off x="2424911" y="1483747"/>
            <a:ext cx="5715000" cy="3150498"/>
          </a:xfrm>
          <a:prstGeom prst="rect">
            <a:avLst/>
          </a:prstGeom>
        </p:spPr>
        <p:txBody>
          <a:bodyPr vert="horz" lIns="91440" tIns="45720" rIns="91440" bIns="45720" rtlCol="0" anchor="t" anchorCtr="0">
            <a:noAutofit/>
          </a:bodyPr>
          <a:lstStyle/>
          <a:p>
            <a:pPr>
              <a:spcBef>
                <a:spcPct val="0"/>
              </a:spcBef>
              <a:buClr>
                <a:srgbClr val="FBCA01"/>
              </a:buClr>
              <a:tabLst>
                <a:tab pos="230188" algn="l"/>
              </a:tabLst>
              <a:defRPr/>
            </a:pPr>
            <a:r>
              <a:rPr lang="en-US" sz="1600" dirty="0">
                <a:solidFill>
                  <a:schemeClr val="tx1">
                    <a:lumMod val="75000"/>
                    <a:lumOff val="25000"/>
                  </a:schemeClr>
                </a:solidFill>
                <a:latin typeface="Calibri" panose="020F0502020204030204" pitchFamily="34" charset="0"/>
              </a:rPr>
              <a:t>O</a:t>
            </a:r>
            <a:r>
              <a:rPr lang="en-US" sz="1600" dirty="0" smtClean="0">
                <a:solidFill>
                  <a:schemeClr val="tx1">
                    <a:lumMod val="75000"/>
                    <a:lumOff val="25000"/>
                  </a:schemeClr>
                </a:solidFill>
                <a:latin typeface="Calibri" panose="020F0502020204030204" pitchFamily="34" charset="0"/>
              </a:rPr>
              <a:t>verview of </a:t>
            </a:r>
            <a:r>
              <a:rPr lang="en-US" sz="1600" b="1" i="1" dirty="0" smtClean="0">
                <a:solidFill>
                  <a:schemeClr val="tx1">
                    <a:lumMod val="75000"/>
                    <a:lumOff val="25000"/>
                  </a:schemeClr>
                </a:solidFill>
                <a:latin typeface="Calibri" panose="020F0502020204030204" pitchFamily="34" charset="0"/>
              </a:rPr>
              <a:t>why, when, and how </a:t>
            </a:r>
            <a:r>
              <a:rPr lang="en-US" sz="1600" dirty="0" smtClean="0">
                <a:solidFill>
                  <a:schemeClr val="tx1">
                    <a:lumMod val="75000"/>
                    <a:lumOff val="25000"/>
                  </a:schemeClr>
                </a:solidFill>
                <a:latin typeface="Calibri" panose="020F0502020204030204" pitchFamily="34" charset="0"/>
              </a:rPr>
              <a:t>the WSDA conducted an </a:t>
            </a:r>
            <a:r>
              <a:rPr lang="en-US" sz="1600" dirty="0">
                <a:solidFill>
                  <a:schemeClr val="tx1">
                    <a:lumMod val="75000"/>
                    <a:lumOff val="25000"/>
                  </a:schemeClr>
                </a:solidFill>
                <a:latin typeface="Calibri" panose="020F0502020204030204" pitchFamily="34" charset="0"/>
              </a:rPr>
              <a:t>e</a:t>
            </a:r>
            <a:r>
              <a:rPr lang="en-US" sz="1600" dirty="0" smtClean="0">
                <a:solidFill>
                  <a:schemeClr val="tx1">
                    <a:lumMod val="75000"/>
                    <a:lumOff val="25000"/>
                  </a:schemeClr>
                </a:solidFill>
                <a:latin typeface="Calibri" panose="020F0502020204030204" pitchFamily="34" charset="0"/>
              </a:rPr>
              <a:t>conomic impact </a:t>
            </a:r>
            <a:r>
              <a:rPr lang="en-US" sz="1600" dirty="0">
                <a:solidFill>
                  <a:schemeClr val="tx1">
                    <a:lumMod val="75000"/>
                    <a:lumOff val="25000"/>
                  </a:schemeClr>
                </a:solidFill>
                <a:latin typeface="Calibri" panose="020F0502020204030204" pitchFamily="34" charset="0"/>
              </a:rPr>
              <a:t>s</a:t>
            </a:r>
            <a:r>
              <a:rPr lang="en-US" sz="1600" dirty="0" smtClean="0">
                <a:solidFill>
                  <a:schemeClr val="tx1">
                    <a:lumMod val="75000"/>
                    <a:lumOff val="25000"/>
                  </a:schemeClr>
                </a:solidFill>
                <a:latin typeface="Calibri" panose="020F0502020204030204" pitchFamily="34" charset="0"/>
              </a:rPr>
              <a:t>urvey.</a:t>
            </a:r>
          </a:p>
          <a:p>
            <a:pPr>
              <a:spcBef>
                <a:spcPct val="0"/>
              </a:spcBef>
              <a:buClr>
                <a:srgbClr val="FBCA01"/>
              </a:buClr>
              <a:tabLst>
                <a:tab pos="230188" algn="l"/>
              </a:tabLst>
              <a:defRPr/>
            </a:pPr>
            <a:endParaRPr lang="en-US" sz="1600" dirty="0">
              <a:solidFill>
                <a:schemeClr val="tx1">
                  <a:lumMod val="75000"/>
                  <a:lumOff val="25000"/>
                </a:schemeClr>
              </a:solidFill>
              <a:latin typeface="Calibri" panose="020F0502020204030204" pitchFamily="34" charset="0"/>
              <a:ea typeface="+mj-ea"/>
              <a:cs typeface="+mj-cs"/>
            </a:endParaRPr>
          </a:p>
          <a:p>
            <a:pPr>
              <a:spcBef>
                <a:spcPts val="600"/>
              </a:spcBef>
              <a:buClr>
                <a:srgbClr val="FBCA01"/>
              </a:buClr>
              <a:tabLst>
                <a:tab pos="230188" algn="l"/>
              </a:tabLst>
              <a:defRPr/>
            </a:pPr>
            <a:r>
              <a:rPr lang="en-US" sz="1600" dirty="0" smtClean="0">
                <a:solidFill>
                  <a:schemeClr val="tx1">
                    <a:lumMod val="75000"/>
                    <a:lumOff val="25000"/>
                  </a:schemeClr>
                </a:solidFill>
                <a:latin typeface="Calibri" panose="020F0502020204030204" pitchFamily="34" charset="0"/>
              </a:rPr>
              <a:t>Review of the survey </a:t>
            </a:r>
            <a:r>
              <a:rPr lang="en-US" sz="1600" b="1" i="1" dirty="0" smtClean="0">
                <a:solidFill>
                  <a:schemeClr val="tx1">
                    <a:lumMod val="75000"/>
                    <a:lumOff val="25000"/>
                  </a:schemeClr>
                </a:solidFill>
                <a:latin typeface="Calibri" panose="020F0502020204030204" pitchFamily="34" charset="0"/>
              </a:rPr>
              <a:t>questions and results</a:t>
            </a:r>
            <a:r>
              <a:rPr lang="en-US" sz="1600" dirty="0" smtClean="0">
                <a:solidFill>
                  <a:schemeClr val="tx1">
                    <a:lumMod val="75000"/>
                    <a:lumOff val="25000"/>
                  </a:schemeClr>
                </a:solidFill>
                <a:latin typeface="Calibri" panose="020F0502020204030204" pitchFamily="34" charset="0"/>
              </a:rPr>
              <a:t>.</a:t>
            </a:r>
          </a:p>
          <a:p>
            <a:pPr>
              <a:spcBef>
                <a:spcPts val="600"/>
              </a:spcBef>
              <a:buClr>
                <a:srgbClr val="FBCA01"/>
              </a:buClr>
              <a:tabLst>
                <a:tab pos="230188" algn="l"/>
              </a:tabLst>
              <a:defRPr/>
            </a:pPr>
            <a:endParaRPr lang="en-US" sz="1600" b="1" i="1" dirty="0" smtClean="0">
              <a:solidFill>
                <a:schemeClr val="tx1">
                  <a:lumMod val="75000"/>
                  <a:lumOff val="25000"/>
                </a:schemeClr>
              </a:solidFill>
              <a:latin typeface="Calibri" panose="020F0502020204030204" pitchFamily="34" charset="0"/>
            </a:endParaRPr>
          </a:p>
          <a:p>
            <a:pPr>
              <a:spcBef>
                <a:spcPts val="600"/>
              </a:spcBef>
              <a:buClr>
                <a:srgbClr val="FBCA01"/>
              </a:buClr>
              <a:tabLst>
                <a:tab pos="230188" algn="l"/>
              </a:tabLst>
              <a:defRPr/>
            </a:pPr>
            <a:r>
              <a:rPr lang="en-US" sz="1600" b="1" i="1" dirty="0" smtClean="0">
                <a:solidFill>
                  <a:schemeClr val="tx1">
                    <a:lumMod val="75000"/>
                    <a:lumOff val="25000"/>
                  </a:schemeClr>
                </a:solidFill>
                <a:latin typeface="Calibri" panose="020F0502020204030204" pitchFamily="34" charset="0"/>
              </a:rPr>
              <a:t>Questions</a:t>
            </a:r>
            <a:r>
              <a:rPr lang="en-US" sz="1600" dirty="0" smtClean="0">
                <a:solidFill>
                  <a:schemeClr val="tx1">
                    <a:lumMod val="75000"/>
                    <a:lumOff val="25000"/>
                  </a:schemeClr>
                </a:solidFill>
                <a:latin typeface="Calibri" panose="020F0502020204030204" pitchFamily="34" charset="0"/>
              </a:rPr>
              <a:t> about the survey and </a:t>
            </a:r>
            <a:r>
              <a:rPr lang="en-US" sz="1600" b="1" i="1" dirty="0" smtClean="0">
                <a:solidFill>
                  <a:schemeClr val="tx1">
                    <a:lumMod val="75000"/>
                    <a:lumOff val="25000"/>
                  </a:schemeClr>
                </a:solidFill>
                <a:latin typeface="Calibri" panose="020F0502020204030204" pitchFamily="34" charset="0"/>
              </a:rPr>
              <a:t>discussion.</a:t>
            </a:r>
            <a:endParaRPr lang="en-US" sz="1600" b="1" i="1" dirty="0">
              <a:solidFill>
                <a:schemeClr val="tx1">
                  <a:lumMod val="75000"/>
                  <a:lumOff val="25000"/>
                </a:schemeClr>
              </a:solidFill>
              <a:latin typeface="Calibri" panose="020F0502020204030204" pitchFamily="34" charset="0"/>
            </a:endParaRPr>
          </a:p>
          <a:p>
            <a:pPr>
              <a:spcBef>
                <a:spcPts val="600"/>
              </a:spcBef>
              <a:buClr>
                <a:srgbClr val="FBCA01"/>
              </a:buClr>
              <a:tabLst>
                <a:tab pos="230188" algn="l"/>
              </a:tabLst>
              <a:defRPr/>
            </a:pPr>
            <a:endParaRPr lang="en-US" sz="1600" dirty="0">
              <a:solidFill>
                <a:schemeClr val="tx1">
                  <a:lumMod val="75000"/>
                  <a:lumOff val="25000"/>
                </a:schemeClr>
              </a:solidFill>
              <a:latin typeface="Calibri" panose="020F0502020204030204" pitchFamily="34" charset="0"/>
            </a:endParaRPr>
          </a:p>
          <a:p>
            <a:pPr>
              <a:spcBef>
                <a:spcPts val="600"/>
              </a:spcBef>
              <a:buClr>
                <a:srgbClr val="FBCA01"/>
              </a:buClr>
              <a:tabLst>
                <a:tab pos="230188" algn="l"/>
              </a:tabLst>
              <a:defRPr/>
            </a:pPr>
            <a:r>
              <a:rPr lang="en-US" sz="1600" dirty="0" smtClean="0">
                <a:solidFill>
                  <a:schemeClr val="tx1">
                    <a:lumMod val="75000"/>
                    <a:lumOff val="25000"/>
                  </a:schemeClr>
                </a:solidFill>
                <a:latin typeface="Calibri" panose="020F0502020204030204" pitchFamily="34" charset="0"/>
                <a:ea typeface="+mj-ea"/>
                <a:cs typeface="+mj-cs"/>
              </a:rPr>
              <a:t>Survey </a:t>
            </a:r>
            <a:r>
              <a:rPr lang="en-US" sz="1600" b="1" i="1" dirty="0" smtClean="0">
                <a:solidFill>
                  <a:schemeClr val="tx1">
                    <a:lumMod val="75000"/>
                    <a:lumOff val="25000"/>
                  </a:schemeClr>
                </a:solidFill>
                <a:latin typeface="Calibri" panose="020F0502020204030204" pitchFamily="34" charset="0"/>
                <a:ea typeface="+mj-ea"/>
                <a:cs typeface="+mj-cs"/>
              </a:rPr>
              <a:t>data availability, ongoing and future work. </a:t>
            </a:r>
          </a:p>
          <a:p>
            <a:pPr>
              <a:spcBef>
                <a:spcPts val="600"/>
              </a:spcBef>
              <a:buClr>
                <a:srgbClr val="FBCA01"/>
              </a:buClr>
              <a:tabLst>
                <a:tab pos="230188" algn="l"/>
              </a:tabLst>
              <a:defRPr/>
            </a:pPr>
            <a:endParaRPr lang="en-US" sz="1600" b="1" i="1" dirty="0">
              <a:solidFill>
                <a:schemeClr val="tx1">
                  <a:lumMod val="75000"/>
                  <a:lumOff val="25000"/>
                </a:schemeClr>
              </a:solidFill>
              <a:latin typeface="Calibri" panose="020F0502020204030204" pitchFamily="34" charset="0"/>
              <a:ea typeface="+mj-ea"/>
              <a:cs typeface="+mj-cs"/>
            </a:endParaRPr>
          </a:p>
          <a:p>
            <a:pPr>
              <a:spcBef>
                <a:spcPts val="600"/>
              </a:spcBef>
              <a:buClr>
                <a:srgbClr val="FBCA01"/>
              </a:buClr>
              <a:tabLst>
                <a:tab pos="230188" algn="l"/>
              </a:tabLst>
              <a:defRPr/>
            </a:pPr>
            <a:r>
              <a:rPr lang="en-US" sz="1600" dirty="0" smtClean="0">
                <a:solidFill>
                  <a:schemeClr val="tx1">
                    <a:lumMod val="75000"/>
                    <a:lumOff val="25000"/>
                  </a:schemeClr>
                </a:solidFill>
                <a:latin typeface="Calibri" panose="020F0502020204030204" pitchFamily="34" charset="0"/>
                <a:ea typeface="+mj-ea"/>
                <a:cs typeface="+mj-cs"/>
              </a:rPr>
              <a:t>Current happenings in </a:t>
            </a:r>
            <a:r>
              <a:rPr lang="en-US" sz="1600" b="1" i="1" dirty="0" smtClean="0">
                <a:solidFill>
                  <a:schemeClr val="tx1">
                    <a:lumMod val="75000"/>
                    <a:lumOff val="25000"/>
                  </a:schemeClr>
                </a:solidFill>
                <a:latin typeface="Calibri" panose="020F0502020204030204" pitchFamily="34" charset="0"/>
                <a:ea typeface="+mj-ea"/>
                <a:cs typeface="+mj-cs"/>
              </a:rPr>
              <a:t>federal economic relief.</a:t>
            </a:r>
          </a:p>
          <a:p>
            <a:pPr>
              <a:spcBef>
                <a:spcPct val="0"/>
              </a:spcBef>
              <a:buClr>
                <a:srgbClr val="FBCA01"/>
              </a:buClr>
              <a:tabLst>
                <a:tab pos="230188" algn="l"/>
              </a:tabLst>
              <a:defRPr/>
            </a:pPr>
            <a:endParaRPr lang="en-US" sz="1600" b="1" i="1" dirty="0">
              <a:solidFill>
                <a:schemeClr val="tx1">
                  <a:lumMod val="75000"/>
                  <a:lumOff val="25000"/>
                </a:schemeClr>
              </a:solidFill>
              <a:latin typeface="Calibri" panose="020F0502020204030204" pitchFamily="34" charset="0"/>
              <a:ea typeface="+mj-ea"/>
              <a:cs typeface="+mj-cs"/>
            </a:endParaRPr>
          </a:p>
        </p:txBody>
      </p:sp>
      <p:sp>
        <p:nvSpPr>
          <p:cNvPr id="13" name="Chevron 12"/>
          <p:cNvSpPr/>
          <p:nvPr/>
        </p:nvSpPr>
        <p:spPr>
          <a:xfrm>
            <a:off x="524987" y="3509828"/>
            <a:ext cx="1828800" cy="409626"/>
          </a:xfrm>
          <a:prstGeom prst="chevron">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alibri" pitchFamily="34" charset="0"/>
              </a:rPr>
              <a:t>What Next?</a:t>
            </a:r>
            <a:endParaRPr lang="id-ID" b="1" dirty="0">
              <a:solidFill>
                <a:schemeClr val="bg1"/>
              </a:solidFill>
              <a:latin typeface="Calibri" pitchFamily="34" charset="0"/>
            </a:endParaRPr>
          </a:p>
        </p:txBody>
      </p:sp>
      <p:sp>
        <p:nvSpPr>
          <p:cNvPr id="19" name="Chevron 18"/>
          <p:cNvSpPr/>
          <p:nvPr/>
        </p:nvSpPr>
        <p:spPr>
          <a:xfrm>
            <a:off x="514309" y="2241852"/>
            <a:ext cx="1828800" cy="459586"/>
          </a:xfrm>
          <a:prstGeom prst="chevron">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alibri" pitchFamily="34" charset="0"/>
              </a:rPr>
              <a:t>The Survey</a:t>
            </a:r>
            <a:endParaRPr lang="id-ID" b="1" dirty="0">
              <a:solidFill>
                <a:schemeClr val="bg1"/>
              </a:solidFill>
              <a:latin typeface="Calibri" pitchFamily="34" charset="0"/>
            </a:endParaRPr>
          </a:p>
        </p:txBody>
      </p:sp>
      <p:sp>
        <p:nvSpPr>
          <p:cNvPr id="21" name="Chevron 20"/>
          <p:cNvSpPr/>
          <p:nvPr/>
        </p:nvSpPr>
        <p:spPr>
          <a:xfrm>
            <a:off x="510991" y="1584725"/>
            <a:ext cx="1828800" cy="436405"/>
          </a:xfrm>
          <a:prstGeom prst="chevron">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alibri" pitchFamily="34" charset="0"/>
              </a:rPr>
              <a:t>Background</a:t>
            </a:r>
            <a:endParaRPr lang="id-ID" b="1" dirty="0">
              <a:solidFill>
                <a:schemeClr val="bg1"/>
              </a:solidFill>
              <a:latin typeface="Calibri" pitchFamily="34" charset="0"/>
            </a:endParaRPr>
          </a:p>
        </p:txBody>
      </p:sp>
      <p:cxnSp>
        <p:nvCxnSpPr>
          <p:cNvPr id="22" name="Straight Connector 21"/>
          <p:cNvCxnSpPr/>
          <p:nvPr/>
        </p:nvCxnSpPr>
        <p:spPr>
          <a:xfrm>
            <a:off x="510991" y="2114550"/>
            <a:ext cx="7239000" cy="0"/>
          </a:xfrm>
          <a:prstGeom prst="line">
            <a:avLst/>
          </a:prstGeom>
          <a:ln>
            <a:solidFill>
              <a:srgbClr val="EBEBEB"/>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67536" y="2707065"/>
            <a:ext cx="7239000" cy="10939"/>
          </a:xfrm>
          <a:prstGeom prst="line">
            <a:avLst/>
          </a:prstGeom>
          <a:ln>
            <a:solidFill>
              <a:srgbClr val="EBEBEB"/>
            </a:solidFill>
            <a:prstDash val="dash"/>
          </a:ln>
        </p:spPr>
        <p:style>
          <a:lnRef idx="1">
            <a:schemeClr val="accent1"/>
          </a:lnRef>
          <a:fillRef idx="0">
            <a:schemeClr val="accent1"/>
          </a:fillRef>
          <a:effectRef idx="0">
            <a:schemeClr val="accent1"/>
          </a:effectRef>
          <a:fontRef idx="minor">
            <a:schemeClr val="tx1"/>
          </a:fontRef>
        </p:style>
      </p:cxnSp>
      <p:sp>
        <p:nvSpPr>
          <p:cNvPr id="14" name="Chevron 13"/>
          <p:cNvSpPr/>
          <p:nvPr/>
        </p:nvSpPr>
        <p:spPr>
          <a:xfrm>
            <a:off x="524987" y="2869157"/>
            <a:ext cx="1828800" cy="434276"/>
          </a:xfrm>
          <a:prstGeom prst="chevron">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Calibri" pitchFamily="34" charset="0"/>
              </a:rPr>
              <a:t>Discussion</a:t>
            </a:r>
            <a:endParaRPr lang="id-ID" b="1" dirty="0">
              <a:solidFill>
                <a:schemeClr val="bg1"/>
              </a:solidFill>
              <a:latin typeface="Calibri" pitchFamily="34" charset="0"/>
            </a:endParaRPr>
          </a:p>
        </p:txBody>
      </p:sp>
      <p:sp>
        <p:nvSpPr>
          <p:cNvPr id="16" name="Chevron 15"/>
          <p:cNvSpPr/>
          <p:nvPr/>
        </p:nvSpPr>
        <p:spPr>
          <a:xfrm>
            <a:off x="542562" y="4110753"/>
            <a:ext cx="1832118" cy="442198"/>
          </a:xfrm>
          <a:prstGeom prst="chevron">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Calibri" pitchFamily="34" charset="0"/>
              </a:rPr>
              <a:t>Econ. Relief Programs</a:t>
            </a:r>
            <a:endParaRPr lang="id-ID" sz="1400" b="1" dirty="0">
              <a:solidFill>
                <a:schemeClr val="bg1"/>
              </a:solidFill>
              <a:latin typeface="Calibri" pitchFamily="34" charset="0"/>
            </a:endParaRPr>
          </a:p>
        </p:txBody>
      </p:sp>
      <p:cxnSp>
        <p:nvCxnSpPr>
          <p:cNvPr id="17" name="Straight Connector 16"/>
          <p:cNvCxnSpPr/>
          <p:nvPr/>
        </p:nvCxnSpPr>
        <p:spPr>
          <a:xfrm>
            <a:off x="567536" y="3401161"/>
            <a:ext cx="7239000" cy="10939"/>
          </a:xfrm>
          <a:prstGeom prst="line">
            <a:avLst/>
          </a:prstGeom>
          <a:ln>
            <a:solidFill>
              <a:srgbClr val="EBEBEB"/>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24987" y="4009634"/>
            <a:ext cx="7239000" cy="10939"/>
          </a:xfrm>
          <a:prstGeom prst="line">
            <a:avLst/>
          </a:prstGeom>
          <a:ln>
            <a:solidFill>
              <a:srgbClr val="EBEBEB"/>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59912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28600" y="666750"/>
            <a:ext cx="8686800" cy="42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003366"/>
              </a:solidFill>
              <a:latin typeface="Calibri" panose="020F0502020204030204" pitchFamily="34" charset="0"/>
            </a:endParaRPr>
          </a:p>
        </p:txBody>
      </p:sp>
      <p:sp>
        <p:nvSpPr>
          <p:cNvPr id="15" name="TextBox 14"/>
          <p:cNvSpPr txBox="1"/>
          <p:nvPr/>
        </p:nvSpPr>
        <p:spPr>
          <a:xfrm>
            <a:off x="236706" y="116135"/>
            <a:ext cx="8842011" cy="523220"/>
          </a:xfrm>
          <a:prstGeom prst="rect">
            <a:avLst/>
          </a:prstGeom>
          <a:noFill/>
        </p:spPr>
        <p:txBody>
          <a:bodyPr wrap="square" rtlCol="0">
            <a:spAutoFit/>
          </a:bodyPr>
          <a:lstStyle/>
          <a:p>
            <a:r>
              <a:rPr lang="en-US" sz="2800" b="1" kern="100" dirty="0">
                <a:solidFill>
                  <a:srgbClr val="1F4C63"/>
                </a:solidFill>
                <a:latin typeface="Cambria" panose="02040503050406030204" pitchFamily="18" charset="0"/>
                <a:cs typeface="Microsoft Sans Serif" panose="020B0604020202020204" pitchFamily="34" charset="0"/>
              </a:rPr>
              <a:t>COVID </a:t>
            </a:r>
            <a:r>
              <a:rPr lang="en-US" sz="2800" b="1" kern="100" dirty="0" smtClean="0">
                <a:solidFill>
                  <a:srgbClr val="1F4C63"/>
                </a:solidFill>
                <a:latin typeface="Cambria" panose="02040503050406030204" pitchFamily="18" charset="0"/>
                <a:cs typeface="Microsoft Sans Serif" panose="020B0604020202020204" pitchFamily="34" charset="0"/>
              </a:rPr>
              <a:t>Federal Economic </a:t>
            </a:r>
            <a:r>
              <a:rPr lang="en-US" sz="2800" b="1" kern="100" dirty="0">
                <a:solidFill>
                  <a:srgbClr val="1F4C63"/>
                </a:solidFill>
                <a:latin typeface="Cambria" panose="02040503050406030204" pitchFamily="18" charset="0"/>
                <a:cs typeface="Microsoft Sans Serif" panose="020B0604020202020204" pitchFamily="34" charset="0"/>
              </a:rPr>
              <a:t>Relief: </a:t>
            </a:r>
            <a:r>
              <a:rPr lang="en-US" sz="2800" b="1" kern="100" dirty="0" smtClean="0">
                <a:solidFill>
                  <a:srgbClr val="1F4C63"/>
                </a:solidFill>
                <a:latin typeface="Cambria" panose="02040503050406030204" pitchFamily="18" charset="0"/>
                <a:cs typeface="Microsoft Sans Serif" panose="020B0604020202020204" pitchFamily="34" charset="0"/>
              </a:rPr>
              <a:t> </a:t>
            </a:r>
            <a:r>
              <a:rPr lang="en-US" sz="2800" kern="100" dirty="0" smtClean="0">
                <a:solidFill>
                  <a:srgbClr val="1F4C63"/>
                </a:solidFill>
                <a:latin typeface="Cambria" panose="02040503050406030204" pitchFamily="18" charset="0"/>
                <a:cs typeface="Microsoft Sans Serif" panose="020B0604020202020204" pitchFamily="34" charset="0"/>
              </a:rPr>
              <a:t>SBA Programs</a:t>
            </a:r>
            <a:endParaRPr lang="en-US" sz="2800" kern="100" dirty="0">
              <a:solidFill>
                <a:srgbClr val="1F4C63"/>
              </a:solidFill>
              <a:latin typeface="Cambria" panose="02040503050406030204" pitchFamily="18" charset="0"/>
              <a:cs typeface="Microsoft Sans Serif" panose="020B0604020202020204" pitchFamily="34" charset="0"/>
            </a:endParaRPr>
          </a:p>
        </p:txBody>
      </p:sp>
      <p:sp>
        <p:nvSpPr>
          <p:cNvPr id="14" name="Title 1"/>
          <p:cNvSpPr txBox="1">
            <a:spLocks/>
          </p:cNvSpPr>
          <p:nvPr/>
        </p:nvSpPr>
        <p:spPr>
          <a:xfrm>
            <a:off x="381000" y="859052"/>
            <a:ext cx="8458200" cy="3991073"/>
          </a:xfrm>
          <a:prstGeom prst="rect">
            <a:avLst/>
          </a:prstGeom>
        </p:spPr>
        <p:txBody>
          <a:bodyPr vert="horz" lIns="91440" tIns="45720" rIns="91440" bIns="45720" rtlCol="0" anchor="t" anchorCtr="0">
            <a:noAutofit/>
          </a:bodyPr>
          <a:lstStyle/>
          <a:p>
            <a:pPr marR="0" lvl="0" algn="l" defTabSz="914400" rtl="0" eaLnBrk="1" fontAlgn="auto" latinLnBrk="0" hangingPunct="1">
              <a:spcBef>
                <a:spcPct val="0"/>
              </a:spcBef>
              <a:spcAft>
                <a:spcPts val="0"/>
              </a:spcAft>
              <a:buClr>
                <a:srgbClr val="D45F37"/>
              </a:buClr>
              <a:buSzTx/>
              <a:tabLst>
                <a:tab pos="230188" algn="l"/>
              </a:tabLst>
              <a:defRPr/>
            </a:pPr>
            <a:r>
              <a:rPr lang="en-US" sz="2400" b="1" dirty="0" smtClean="0">
                <a:solidFill>
                  <a:schemeClr val="tx1">
                    <a:lumMod val="75000"/>
                    <a:lumOff val="25000"/>
                  </a:schemeClr>
                </a:solidFill>
                <a:latin typeface="Calibri" panose="020F0502020204030204" pitchFamily="34" charset="0"/>
                <a:ea typeface="+mj-ea"/>
                <a:cs typeface="+mj-cs"/>
              </a:rPr>
              <a:t>Small Business Administration -</a:t>
            </a:r>
            <a:endParaRPr lang="en-US" sz="1200" dirty="0" smtClean="0">
              <a:solidFill>
                <a:schemeClr val="tx1">
                  <a:lumMod val="75000"/>
                  <a:lumOff val="25000"/>
                </a:schemeClr>
              </a:solidFill>
              <a:latin typeface="Calibri" panose="020F0502020204030204" pitchFamily="34" charset="0"/>
              <a:ea typeface="+mj-ea"/>
              <a:cs typeface="+mj-cs"/>
            </a:endParaRPr>
          </a:p>
          <a:p>
            <a:pPr lvl="0">
              <a:spcBef>
                <a:spcPct val="0"/>
              </a:spcBef>
              <a:buClr>
                <a:srgbClr val="D45F37"/>
              </a:buClr>
              <a:tabLst>
                <a:tab pos="230188" algn="l"/>
              </a:tabLst>
              <a:defRPr/>
            </a:pPr>
            <a:r>
              <a:rPr lang="en-US" sz="2400" b="1" dirty="0">
                <a:solidFill>
                  <a:schemeClr val="tx1">
                    <a:lumMod val="75000"/>
                    <a:lumOff val="25000"/>
                  </a:schemeClr>
                </a:solidFill>
                <a:latin typeface="Calibri" panose="020F0502020204030204" pitchFamily="34" charset="0"/>
              </a:rPr>
              <a:t>Economic Injury and Disaster </a:t>
            </a:r>
            <a:r>
              <a:rPr lang="en-US" sz="2400" b="1" dirty="0" smtClean="0">
                <a:solidFill>
                  <a:schemeClr val="tx1">
                    <a:lumMod val="75000"/>
                    <a:lumOff val="25000"/>
                  </a:schemeClr>
                </a:solidFill>
                <a:latin typeface="Calibri" panose="020F0502020204030204" pitchFamily="34" charset="0"/>
              </a:rPr>
              <a:t>Loan/grant </a:t>
            </a:r>
            <a:r>
              <a:rPr lang="en-US" sz="2400" b="1" dirty="0">
                <a:solidFill>
                  <a:schemeClr val="tx1">
                    <a:lumMod val="75000"/>
                    <a:lumOff val="25000"/>
                  </a:schemeClr>
                </a:solidFill>
                <a:latin typeface="Calibri" panose="020F0502020204030204" pitchFamily="34" charset="0"/>
              </a:rPr>
              <a:t>(</a:t>
            </a:r>
            <a:r>
              <a:rPr lang="en-US" sz="2400" b="1" dirty="0" smtClean="0">
                <a:solidFill>
                  <a:schemeClr val="tx1">
                    <a:lumMod val="75000"/>
                    <a:lumOff val="25000"/>
                  </a:schemeClr>
                </a:solidFill>
                <a:latin typeface="Calibri" panose="020F0502020204030204" pitchFamily="34" charset="0"/>
              </a:rPr>
              <a:t>EIDL)*</a:t>
            </a:r>
          </a:p>
          <a:p>
            <a:pPr lvl="0">
              <a:spcBef>
                <a:spcPct val="0"/>
              </a:spcBef>
              <a:buClr>
                <a:srgbClr val="D45F37"/>
              </a:buClr>
              <a:tabLst>
                <a:tab pos="230188" algn="l"/>
              </a:tabLst>
              <a:defRPr/>
            </a:pPr>
            <a:endParaRPr lang="en-US" sz="1400" b="1" dirty="0">
              <a:solidFill>
                <a:schemeClr val="tx1">
                  <a:lumMod val="75000"/>
                  <a:lumOff val="25000"/>
                </a:schemeClr>
              </a:solidFill>
              <a:latin typeface="Calibri" panose="020F0502020204030204" pitchFamily="34" charset="0"/>
            </a:endParaRPr>
          </a:p>
          <a:p>
            <a:pPr marL="800100" lvl="1" indent="-342900">
              <a:spcBef>
                <a:spcPct val="0"/>
              </a:spcBef>
              <a:buClr>
                <a:srgbClr val="D45F37"/>
              </a:buClr>
              <a:buFont typeface="Arial" panose="020B0604020202020204" pitchFamily="34" charset="0"/>
              <a:buChar char="•"/>
              <a:tabLst>
                <a:tab pos="230188" algn="l"/>
              </a:tabLst>
              <a:defRPr/>
            </a:pPr>
            <a:r>
              <a:rPr lang="en-US" sz="2000" dirty="0" smtClean="0">
                <a:solidFill>
                  <a:schemeClr val="tx1">
                    <a:lumMod val="75000"/>
                    <a:lumOff val="25000"/>
                  </a:schemeClr>
                </a:solidFill>
                <a:latin typeface="Calibri" panose="020F0502020204030204" pitchFamily="34" charset="0"/>
                <a:ea typeface="+mj-ea"/>
                <a:cs typeface="+mj-cs"/>
              </a:rPr>
              <a:t>Deadline is Dec. 31, 2021;  Funds are still available</a:t>
            </a:r>
          </a:p>
          <a:p>
            <a:pPr marL="800100" lvl="1" indent="-342900">
              <a:spcBef>
                <a:spcPct val="0"/>
              </a:spcBef>
              <a:buClr>
                <a:srgbClr val="D45F37"/>
              </a:buClr>
              <a:buFont typeface="Arial" panose="020B0604020202020204" pitchFamily="34" charset="0"/>
              <a:buChar char="•"/>
              <a:tabLst>
                <a:tab pos="230188" algn="l"/>
              </a:tabLst>
              <a:defRPr/>
            </a:pPr>
            <a:r>
              <a:rPr lang="en-US" sz="2000" dirty="0" smtClean="0">
                <a:solidFill>
                  <a:schemeClr val="tx1">
                    <a:lumMod val="75000"/>
                    <a:lumOff val="25000"/>
                  </a:schemeClr>
                </a:solidFill>
                <a:latin typeface="Calibri" panose="020F0502020204030204" pitchFamily="34" charset="0"/>
                <a:ea typeface="+mj-ea"/>
                <a:cs typeface="+mj-cs"/>
              </a:rPr>
              <a:t>Up to $10,000 grant (1K per FTE calculation, self employed OK)</a:t>
            </a:r>
          </a:p>
          <a:p>
            <a:pPr marL="800100" lvl="1" indent="-342900">
              <a:spcBef>
                <a:spcPct val="0"/>
              </a:spcBef>
              <a:buClr>
                <a:srgbClr val="D45F37"/>
              </a:buClr>
              <a:buFont typeface="Arial" panose="020B0604020202020204" pitchFamily="34" charset="0"/>
              <a:buChar char="•"/>
              <a:tabLst>
                <a:tab pos="230188" algn="l"/>
              </a:tabLst>
              <a:defRPr/>
            </a:pPr>
            <a:r>
              <a:rPr lang="en-US" sz="2000" dirty="0" smtClean="0">
                <a:solidFill>
                  <a:schemeClr val="tx1">
                    <a:lumMod val="75000"/>
                    <a:lumOff val="25000"/>
                  </a:schemeClr>
                </a:solidFill>
                <a:latin typeface="Calibri" panose="020F0502020204030204" pitchFamily="34" charset="0"/>
                <a:ea typeface="+mj-ea"/>
                <a:cs typeface="+mj-cs"/>
              </a:rPr>
              <a:t>Need to apply for the loan to get the grant BUT...don’t need to be found eligible nor accept loan at any level to get the grant portion</a:t>
            </a:r>
          </a:p>
          <a:p>
            <a:pPr marL="800100" lvl="1" indent="-342900">
              <a:spcBef>
                <a:spcPct val="0"/>
              </a:spcBef>
              <a:buClr>
                <a:srgbClr val="D45F37"/>
              </a:buClr>
              <a:buFont typeface="Arial" panose="020B0604020202020204" pitchFamily="34" charset="0"/>
              <a:buChar char="•"/>
              <a:tabLst>
                <a:tab pos="230188" algn="l"/>
              </a:tabLst>
              <a:defRPr/>
            </a:pPr>
            <a:r>
              <a:rPr lang="en-US" sz="2000" dirty="0" smtClean="0">
                <a:solidFill>
                  <a:schemeClr val="tx1">
                    <a:lumMod val="75000"/>
                    <a:lumOff val="25000"/>
                  </a:schemeClr>
                </a:solidFill>
                <a:latin typeface="Calibri" panose="020F0502020204030204" pitchFamily="34" charset="0"/>
                <a:ea typeface="+mj-ea"/>
                <a:cs typeface="+mj-cs"/>
              </a:rPr>
              <a:t>30 year loan, 3.75% interest rate (2.75% for non-profits), </a:t>
            </a:r>
          </a:p>
          <a:p>
            <a:pPr marL="800100" lvl="1" indent="-342900">
              <a:spcBef>
                <a:spcPct val="0"/>
              </a:spcBef>
              <a:buClr>
                <a:srgbClr val="D45F37"/>
              </a:buClr>
              <a:buFont typeface="Arial" panose="020B0604020202020204" pitchFamily="34" charset="0"/>
              <a:buChar char="•"/>
              <a:tabLst>
                <a:tab pos="230188" algn="l"/>
              </a:tabLst>
              <a:defRPr/>
            </a:pPr>
            <a:r>
              <a:rPr lang="en-US" sz="2000" dirty="0" smtClean="0">
                <a:solidFill>
                  <a:schemeClr val="tx1">
                    <a:lumMod val="75000"/>
                    <a:lumOff val="25000"/>
                  </a:schemeClr>
                </a:solidFill>
                <a:latin typeface="Calibri" panose="020F0502020204030204" pitchFamily="34" charset="0"/>
                <a:ea typeface="+mj-ea"/>
                <a:cs typeface="+mj-cs"/>
              </a:rPr>
              <a:t>IATC video:  How to apply as an ag enterprise </a:t>
            </a:r>
            <a:r>
              <a:rPr lang="en-US" u="sng" dirty="0" smtClean="0">
                <a:hlinkClick r:id="rId3"/>
              </a:rPr>
              <a:t>https</a:t>
            </a:r>
            <a:r>
              <a:rPr lang="en-US" u="sng" dirty="0">
                <a:hlinkClick r:id="rId3"/>
              </a:rPr>
              <a:t>://www.youtube.com/watch?v=BKf9grhwcuw&amp;feature=youtu.be</a:t>
            </a:r>
            <a:r>
              <a:rPr lang="en-US" dirty="0"/>
              <a:t> </a:t>
            </a:r>
            <a:endParaRPr lang="en-US" sz="2400" dirty="0">
              <a:solidFill>
                <a:schemeClr val="tx1">
                  <a:lumMod val="75000"/>
                  <a:lumOff val="25000"/>
                </a:schemeClr>
              </a:solidFill>
              <a:latin typeface="Calibri" panose="020F0502020204030204" pitchFamily="34" charset="0"/>
              <a:ea typeface="+mj-ea"/>
              <a:cs typeface="+mj-cs"/>
            </a:endParaRPr>
          </a:p>
          <a:p>
            <a:pPr lvl="1">
              <a:spcBef>
                <a:spcPct val="0"/>
              </a:spcBef>
              <a:buClr>
                <a:srgbClr val="D45F37"/>
              </a:buClr>
              <a:tabLst>
                <a:tab pos="230188" algn="l"/>
              </a:tabLst>
              <a:defRPr/>
            </a:pPr>
            <a:endParaRPr kumimoji="0" lang="en-US" sz="1200" i="0" u="none" strike="noStrike" kern="1200" cap="none" spc="0" normalizeH="0" dirty="0" smtClean="0">
              <a:ln>
                <a:noFill/>
              </a:ln>
              <a:solidFill>
                <a:schemeClr val="tx1">
                  <a:lumMod val="75000"/>
                  <a:lumOff val="25000"/>
                </a:schemeClr>
              </a:solidFill>
              <a:effectLst/>
              <a:uLnTx/>
              <a:uFillTx/>
              <a:latin typeface="Calibri" panose="020F0502020204030204" pitchFamily="34" charset="0"/>
              <a:ea typeface="+mj-ea"/>
              <a:cs typeface="+mj-cs"/>
            </a:endParaRPr>
          </a:p>
          <a:p>
            <a:pPr lvl="1">
              <a:spcBef>
                <a:spcPct val="0"/>
              </a:spcBef>
              <a:buClr>
                <a:srgbClr val="D45F37"/>
              </a:buClr>
              <a:tabLst>
                <a:tab pos="230188" algn="l"/>
              </a:tabLst>
              <a:defRPr/>
            </a:pPr>
            <a:r>
              <a:rPr kumimoji="0" lang="en-US" sz="2000" i="1" u="none" strike="noStrike" kern="1200" cap="none" spc="0" normalizeH="0" dirty="0" smtClean="0">
                <a:ln>
                  <a:noFill/>
                </a:ln>
                <a:solidFill>
                  <a:schemeClr val="tx1">
                    <a:lumMod val="75000"/>
                    <a:lumOff val="25000"/>
                  </a:schemeClr>
                </a:solidFill>
                <a:effectLst/>
                <a:uLnTx/>
                <a:uFillTx/>
                <a:latin typeface="Calibri" panose="020F0502020204030204" pitchFamily="34" charset="0"/>
                <a:ea typeface="+mj-ea"/>
                <a:cs typeface="+mj-cs"/>
              </a:rPr>
              <a:t>See FLAG COVID 19 Guides for more details.</a:t>
            </a:r>
          </a:p>
          <a:p>
            <a:pPr lvl="1">
              <a:spcBef>
                <a:spcPct val="0"/>
              </a:spcBef>
              <a:buClr>
                <a:srgbClr val="D45F37"/>
              </a:buClr>
              <a:tabLst>
                <a:tab pos="230188" algn="l"/>
              </a:tabLst>
              <a:defRPr/>
            </a:pPr>
            <a:endParaRPr kumimoji="0" lang="en-US" sz="2000" i="1" u="none" strike="noStrike" kern="1200" cap="none" spc="0" normalizeH="0" dirty="0" smtClean="0">
              <a:ln>
                <a:noFill/>
              </a:ln>
              <a:solidFill>
                <a:schemeClr val="tx1">
                  <a:lumMod val="75000"/>
                  <a:lumOff val="25000"/>
                </a:schemeClr>
              </a:solidFill>
              <a:effectLst/>
              <a:uLnTx/>
              <a:uFillTx/>
              <a:latin typeface="Calibri" panose="020F0502020204030204" pitchFamily="34" charset="0"/>
              <a:ea typeface="+mj-ea"/>
              <a:cs typeface="+mj-cs"/>
            </a:endParaRPr>
          </a:p>
          <a:p>
            <a:pPr lvl="1">
              <a:spcBef>
                <a:spcPct val="0"/>
              </a:spcBef>
              <a:buClr>
                <a:srgbClr val="D45F37"/>
              </a:buClr>
              <a:tabLst>
                <a:tab pos="230188" algn="l"/>
              </a:tabLst>
              <a:defRPr/>
            </a:pPr>
            <a:r>
              <a:rPr lang="en-US" sz="1200" dirty="0" smtClean="0">
                <a:hlinkClick r:id="rId4"/>
              </a:rPr>
              <a:t>*https</a:t>
            </a:r>
            <a:r>
              <a:rPr lang="en-US" sz="1200" dirty="0">
                <a:hlinkClick r:id="rId4"/>
              </a:rPr>
              <a:t>://www.sba.gov/funding-programs/loans/coronavirus-relief-options/economic-injury-disaster-loans</a:t>
            </a:r>
            <a:endParaRPr lang="en-US" sz="1200" dirty="0"/>
          </a:p>
          <a:p>
            <a:pPr lvl="1">
              <a:spcBef>
                <a:spcPct val="0"/>
              </a:spcBef>
              <a:buClr>
                <a:srgbClr val="D45F37"/>
              </a:buClr>
              <a:tabLst>
                <a:tab pos="230188" algn="l"/>
              </a:tabLst>
              <a:defRPr/>
            </a:pPr>
            <a:endParaRPr kumimoji="0" lang="en-US" sz="2000" i="0" u="none" strike="noStrike" kern="1200" cap="none" spc="0" normalizeH="0" dirty="0" smtClean="0">
              <a:ln>
                <a:noFill/>
              </a:ln>
              <a:solidFill>
                <a:schemeClr val="tx1">
                  <a:lumMod val="75000"/>
                  <a:lumOff val="25000"/>
                </a:schemeClr>
              </a:solidFill>
              <a:effectLst/>
              <a:uLnTx/>
              <a:uFillTx/>
              <a:latin typeface="Calibri" panose="020F0502020204030204" pitchFamily="34" charset="0"/>
              <a:ea typeface="+mj-ea"/>
              <a:cs typeface="+mj-cs"/>
            </a:endParaRPr>
          </a:p>
        </p:txBody>
      </p:sp>
      <p:sp>
        <p:nvSpPr>
          <p:cNvPr id="9" name="L-Shape 8"/>
          <p:cNvSpPr/>
          <p:nvPr/>
        </p:nvSpPr>
        <p:spPr>
          <a:xfrm flipV="1">
            <a:off x="228600" y="666750"/>
            <a:ext cx="192302" cy="192302"/>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sp>
        <p:nvSpPr>
          <p:cNvPr id="10" name="L-Shape 9"/>
          <p:cNvSpPr/>
          <p:nvPr/>
        </p:nvSpPr>
        <p:spPr>
          <a:xfrm rot="16200000" flipV="1">
            <a:off x="228600" y="4741648"/>
            <a:ext cx="192302" cy="192302"/>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8600" y="133903"/>
            <a:ext cx="1048870" cy="439527"/>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20941" t="30236" b="7593"/>
          <a:stretch/>
        </p:blipFill>
        <p:spPr>
          <a:xfrm>
            <a:off x="6781799" y="638139"/>
            <a:ext cx="2115671" cy="1247811"/>
          </a:xfrm>
          <a:prstGeom prst="rect">
            <a:avLst/>
          </a:prstGeom>
        </p:spPr>
      </p:pic>
    </p:spTree>
    <p:extLst>
      <p:ext uri="{BB962C8B-B14F-4D97-AF65-F5344CB8AC3E}">
        <p14:creationId xmlns:p14="http://schemas.microsoft.com/office/powerpoint/2010/main" val="19802726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28600" y="666750"/>
            <a:ext cx="8686800" cy="42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003366"/>
              </a:solidFill>
              <a:latin typeface="Calibri" panose="020F0502020204030204" pitchFamily="34" charset="0"/>
            </a:endParaRPr>
          </a:p>
        </p:txBody>
      </p:sp>
      <p:sp>
        <p:nvSpPr>
          <p:cNvPr id="15" name="TextBox 14"/>
          <p:cNvSpPr txBox="1"/>
          <p:nvPr/>
        </p:nvSpPr>
        <p:spPr>
          <a:xfrm>
            <a:off x="228600" y="92057"/>
            <a:ext cx="8842011" cy="523220"/>
          </a:xfrm>
          <a:prstGeom prst="rect">
            <a:avLst/>
          </a:prstGeom>
          <a:noFill/>
        </p:spPr>
        <p:txBody>
          <a:bodyPr wrap="square" rtlCol="0">
            <a:spAutoFit/>
          </a:bodyPr>
          <a:lstStyle/>
          <a:p>
            <a:r>
              <a:rPr lang="en-US" sz="2800" b="1" kern="100" dirty="0">
                <a:solidFill>
                  <a:srgbClr val="1F4C63"/>
                </a:solidFill>
                <a:latin typeface="Cambria" panose="02040503050406030204" pitchFamily="18" charset="0"/>
                <a:cs typeface="Microsoft Sans Serif" panose="020B0604020202020204" pitchFamily="34" charset="0"/>
              </a:rPr>
              <a:t>COVID </a:t>
            </a:r>
            <a:r>
              <a:rPr lang="en-US" sz="2800" b="1" kern="100" dirty="0" smtClean="0">
                <a:solidFill>
                  <a:srgbClr val="1F4C63"/>
                </a:solidFill>
                <a:latin typeface="Cambria" panose="02040503050406030204" pitchFamily="18" charset="0"/>
                <a:cs typeface="Microsoft Sans Serif" panose="020B0604020202020204" pitchFamily="34" charset="0"/>
              </a:rPr>
              <a:t>Federal Economic </a:t>
            </a:r>
            <a:r>
              <a:rPr lang="en-US" sz="2800" b="1" kern="100" dirty="0">
                <a:solidFill>
                  <a:srgbClr val="1F4C63"/>
                </a:solidFill>
                <a:latin typeface="Cambria" panose="02040503050406030204" pitchFamily="18" charset="0"/>
                <a:cs typeface="Microsoft Sans Serif" panose="020B0604020202020204" pitchFamily="34" charset="0"/>
              </a:rPr>
              <a:t>Relief: </a:t>
            </a:r>
            <a:r>
              <a:rPr lang="en-US" sz="2800" kern="100" dirty="0" smtClean="0">
                <a:solidFill>
                  <a:srgbClr val="1F4C63"/>
                </a:solidFill>
                <a:latin typeface="Cambria" panose="02040503050406030204" pitchFamily="18" charset="0"/>
                <a:cs typeface="Microsoft Sans Serif" panose="020B0604020202020204" pitchFamily="34" charset="0"/>
              </a:rPr>
              <a:t>USDA Programs</a:t>
            </a:r>
            <a:endParaRPr lang="en-US" sz="2800" kern="100" dirty="0">
              <a:solidFill>
                <a:srgbClr val="1F4C63"/>
              </a:solidFill>
              <a:latin typeface="Cambria" panose="02040503050406030204" pitchFamily="18" charset="0"/>
              <a:cs typeface="Microsoft Sans Serif" panose="020B0604020202020204" pitchFamily="34" charset="0"/>
            </a:endParaRPr>
          </a:p>
        </p:txBody>
      </p:sp>
      <p:sp>
        <p:nvSpPr>
          <p:cNvPr id="14" name="Title 1"/>
          <p:cNvSpPr txBox="1">
            <a:spLocks/>
          </p:cNvSpPr>
          <p:nvPr/>
        </p:nvSpPr>
        <p:spPr>
          <a:xfrm>
            <a:off x="457199" y="895350"/>
            <a:ext cx="8443609" cy="3954775"/>
          </a:xfrm>
          <a:prstGeom prst="rect">
            <a:avLst/>
          </a:prstGeom>
        </p:spPr>
        <p:txBody>
          <a:bodyPr vert="horz" lIns="91440" tIns="45720" rIns="91440" bIns="45720" rtlCol="0" anchor="t" anchorCtr="0">
            <a:noAutofit/>
          </a:bodyPr>
          <a:lstStyle/>
          <a:p>
            <a:pPr marR="0" lvl="0" algn="l" defTabSz="914400" rtl="0" eaLnBrk="1" fontAlgn="auto" latinLnBrk="0" hangingPunct="1">
              <a:spcBef>
                <a:spcPct val="0"/>
              </a:spcBef>
              <a:spcAft>
                <a:spcPts val="0"/>
              </a:spcAft>
              <a:buClr>
                <a:srgbClr val="D45F37"/>
              </a:buClr>
              <a:buSzTx/>
              <a:tabLst>
                <a:tab pos="230188" algn="l"/>
              </a:tabLst>
              <a:defRPr/>
            </a:pPr>
            <a:r>
              <a:rPr lang="en-US" sz="2400" b="1" dirty="0" smtClean="0">
                <a:solidFill>
                  <a:schemeClr val="tx1">
                    <a:lumMod val="75000"/>
                    <a:lumOff val="25000"/>
                  </a:schemeClr>
                </a:solidFill>
                <a:latin typeface="Calibri" panose="020F0502020204030204" pitchFamily="34" charset="0"/>
                <a:ea typeface="+mj-ea"/>
                <a:cs typeface="+mj-cs"/>
              </a:rPr>
              <a:t>USDA Coronavirus Food Access Programs (CFAP)</a:t>
            </a:r>
            <a:endParaRPr lang="en-US" sz="1200" b="1" dirty="0" smtClean="0">
              <a:solidFill>
                <a:schemeClr val="tx1">
                  <a:lumMod val="75000"/>
                  <a:lumOff val="25000"/>
                </a:schemeClr>
              </a:solidFill>
              <a:latin typeface="Calibri" panose="020F0502020204030204" pitchFamily="34" charset="0"/>
              <a:ea typeface="+mj-ea"/>
              <a:cs typeface="+mj-cs"/>
            </a:endParaRPr>
          </a:p>
          <a:p>
            <a:pPr lvl="0">
              <a:spcBef>
                <a:spcPct val="0"/>
              </a:spcBef>
              <a:buClr>
                <a:srgbClr val="D45F37"/>
              </a:buClr>
              <a:tabLst>
                <a:tab pos="230188" algn="l"/>
              </a:tabLst>
              <a:defRPr/>
            </a:pPr>
            <a:r>
              <a:rPr lang="en-US" sz="2400" b="1" dirty="0" smtClean="0">
                <a:solidFill>
                  <a:schemeClr val="tx1">
                    <a:lumMod val="75000"/>
                    <a:lumOff val="25000"/>
                  </a:schemeClr>
                </a:solidFill>
                <a:latin typeface="Calibri" panose="020F0502020204030204" pitchFamily="34" charset="0"/>
                <a:ea typeface="+mj-ea"/>
                <a:cs typeface="+mj-cs"/>
              </a:rPr>
              <a:t>CFAP Direct Payments, </a:t>
            </a:r>
            <a:r>
              <a:rPr lang="en-US" sz="1600" dirty="0">
                <a:hlinkClick r:id="rId3"/>
              </a:rPr>
              <a:t>https://</a:t>
            </a:r>
            <a:r>
              <a:rPr lang="en-US" sz="1600" dirty="0" smtClean="0">
                <a:hlinkClick r:id="rId3"/>
              </a:rPr>
              <a:t>www.farmers.gov/cfap</a:t>
            </a:r>
            <a:endParaRPr lang="en-US" sz="1600" dirty="0" smtClean="0"/>
          </a:p>
          <a:p>
            <a:pPr lvl="0">
              <a:spcBef>
                <a:spcPct val="0"/>
              </a:spcBef>
              <a:buClr>
                <a:srgbClr val="D45F37"/>
              </a:buClr>
              <a:tabLst>
                <a:tab pos="230188" algn="l"/>
              </a:tabLst>
              <a:defRPr/>
            </a:pPr>
            <a:endParaRPr lang="en-US" sz="1100" dirty="0" smtClean="0">
              <a:solidFill>
                <a:schemeClr val="tx1">
                  <a:lumMod val="75000"/>
                  <a:lumOff val="25000"/>
                </a:schemeClr>
              </a:solidFill>
              <a:latin typeface="Calibri" panose="020F0502020204030204" pitchFamily="34" charset="0"/>
            </a:endParaRPr>
          </a:p>
          <a:p>
            <a:pPr marL="342900" lvl="0" indent="-342900">
              <a:spcBef>
                <a:spcPct val="0"/>
              </a:spcBef>
              <a:buClr>
                <a:srgbClr val="D45F37"/>
              </a:buClr>
              <a:buFont typeface="Arial" panose="020B0604020202020204" pitchFamily="34" charset="0"/>
              <a:buChar char="•"/>
              <a:tabLst>
                <a:tab pos="230188" algn="l"/>
              </a:tabLst>
              <a:defRPr/>
            </a:pPr>
            <a:r>
              <a:rPr lang="en-US" sz="2000" dirty="0" smtClean="0">
                <a:solidFill>
                  <a:schemeClr val="tx1">
                    <a:lumMod val="75000"/>
                    <a:lumOff val="25000"/>
                  </a:schemeClr>
                </a:solidFill>
                <a:latin typeface="Calibri" panose="020F0502020204030204" pitchFamily="34" charset="0"/>
              </a:rPr>
              <a:t>Open </a:t>
            </a:r>
            <a:r>
              <a:rPr lang="en-US" sz="2000" dirty="0">
                <a:solidFill>
                  <a:schemeClr val="tx1">
                    <a:lumMod val="75000"/>
                    <a:lumOff val="25000"/>
                  </a:schemeClr>
                </a:solidFill>
                <a:latin typeface="Calibri" panose="020F0502020204030204" pitchFamily="34" charset="0"/>
              </a:rPr>
              <a:t>through August, </a:t>
            </a:r>
            <a:r>
              <a:rPr lang="en-US" sz="2000" dirty="0" smtClean="0">
                <a:solidFill>
                  <a:schemeClr val="tx1">
                    <a:lumMod val="75000"/>
                    <a:lumOff val="25000"/>
                  </a:schemeClr>
                </a:solidFill>
                <a:latin typeface="Calibri" panose="020F0502020204030204" pitchFamily="34" charset="0"/>
              </a:rPr>
              <a:t>2020</a:t>
            </a:r>
            <a:endParaRPr lang="en-US" sz="2000" dirty="0">
              <a:solidFill>
                <a:schemeClr val="tx1">
                  <a:lumMod val="75000"/>
                  <a:lumOff val="25000"/>
                </a:schemeClr>
              </a:solidFill>
              <a:latin typeface="Calibri" panose="020F0502020204030204" pitchFamily="34" charset="0"/>
            </a:endParaRPr>
          </a:p>
          <a:p>
            <a:pPr marL="342900" indent="-342900">
              <a:spcBef>
                <a:spcPct val="0"/>
              </a:spcBef>
              <a:buClr>
                <a:srgbClr val="D45F37"/>
              </a:buClr>
              <a:buFont typeface="Arial" panose="020B0604020202020204" pitchFamily="34" charset="0"/>
              <a:buChar char="•"/>
              <a:tabLst>
                <a:tab pos="230188" algn="l"/>
              </a:tabLst>
              <a:defRPr/>
            </a:pPr>
            <a:r>
              <a:rPr lang="en-US" sz="2000" dirty="0" smtClean="0">
                <a:solidFill>
                  <a:schemeClr val="tx1">
                    <a:lumMod val="75000"/>
                    <a:lumOff val="25000"/>
                  </a:schemeClr>
                </a:solidFill>
                <a:latin typeface="Calibri" panose="020F0502020204030204" pitchFamily="34" charset="0"/>
              </a:rPr>
              <a:t>Payment </a:t>
            </a:r>
            <a:r>
              <a:rPr lang="en-US" sz="2000" dirty="0">
                <a:solidFill>
                  <a:schemeClr val="tx1">
                    <a:lumMod val="75000"/>
                    <a:lumOff val="25000"/>
                  </a:schemeClr>
                </a:solidFill>
                <a:latin typeface="Calibri" panose="020F0502020204030204" pitchFamily="34" charset="0"/>
              </a:rPr>
              <a:t>is based on USDA assessed </a:t>
            </a:r>
            <a:r>
              <a:rPr lang="en-US" sz="2000" dirty="0" smtClean="0">
                <a:solidFill>
                  <a:schemeClr val="tx1">
                    <a:lumMod val="75000"/>
                    <a:lumOff val="25000"/>
                  </a:schemeClr>
                </a:solidFill>
                <a:latin typeface="Calibri" panose="020F0502020204030204" pitchFamily="34" charset="0"/>
              </a:rPr>
              <a:t>drop in commodity price </a:t>
            </a:r>
            <a:endParaRPr lang="en-US" sz="2000" dirty="0">
              <a:solidFill>
                <a:schemeClr val="tx1">
                  <a:lumMod val="75000"/>
                  <a:lumOff val="25000"/>
                </a:schemeClr>
              </a:solidFill>
              <a:latin typeface="Calibri" panose="020F0502020204030204" pitchFamily="34" charset="0"/>
            </a:endParaRPr>
          </a:p>
          <a:p>
            <a:pPr marL="342900" indent="-342900">
              <a:spcBef>
                <a:spcPct val="0"/>
              </a:spcBef>
              <a:buClr>
                <a:srgbClr val="D45F37"/>
              </a:buClr>
              <a:buFont typeface="Arial" panose="020B0604020202020204" pitchFamily="34" charset="0"/>
              <a:buChar char="•"/>
              <a:tabLst>
                <a:tab pos="230188" algn="l"/>
              </a:tabLst>
              <a:defRPr/>
            </a:pPr>
            <a:r>
              <a:rPr lang="en-US" sz="2000" dirty="0" smtClean="0">
                <a:solidFill>
                  <a:schemeClr val="tx1">
                    <a:lumMod val="75000"/>
                    <a:lumOff val="25000"/>
                  </a:schemeClr>
                </a:solidFill>
                <a:latin typeface="Calibri" panose="020F0502020204030204" pitchFamily="34" charset="0"/>
              </a:rPr>
              <a:t>Apply </a:t>
            </a:r>
            <a:r>
              <a:rPr lang="en-US" sz="2000" dirty="0">
                <a:solidFill>
                  <a:schemeClr val="tx1">
                    <a:lumMod val="75000"/>
                    <a:lumOff val="25000"/>
                  </a:schemeClr>
                </a:solidFill>
                <a:latin typeface="Calibri" panose="020F0502020204030204" pitchFamily="34" charset="0"/>
              </a:rPr>
              <a:t>via </a:t>
            </a:r>
            <a:r>
              <a:rPr lang="en-US" sz="2000" dirty="0" smtClean="0">
                <a:solidFill>
                  <a:schemeClr val="tx1">
                    <a:lumMod val="75000"/>
                    <a:lumOff val="25000"/>
                  </a:schemeClr>
                </a:solidFill>
                <a:latin typeface="Calibri" panose="020F0502020204030204" pitchFamily="34" charset="0"/>
              </a:rPr>
              <a:t>FSA – Producers should get receipt for service provision.</a:t>
            </a:r>
          </a:p>
          <a:p>
            <a:pPr marL="342900" indent="-342900">
              <a:spcBef>
                <a:spcPct val="0"/>
              </a:spcBef>
              <a:buClr>
                <a:srgbClr val="D45F37"/>
              </a:buClr>
              <a:buFont typeface="Arial" panose="020B0604020202020204" pitchFamily="34" charset="0"/>
              <a:buChar char="•"/>
              <a:tabLst>
                <a:tab pos="230188" algn="l"/>
              </a:tabLst>
              <a:defRPr/>
            </a:pPr>
            <a:r>
              <a:rPr lang="en-US" sz="2000" dirty="0" smtClean="0">
                <a:solidFill>
                  <a:schemeClr val="tx1">
                    <a:lumMod val="75000"/>
                    <a:lumOff val="25000"/>
                  </a:schemeClr>
                </a:solidFill>
                <a:latin typeface="Calibri" panose="020F0502020204030204" pitchFamily="34" charset="0"/>
              </a:rPr>
              <a:t>Phone translation available.</a:t>
            </a:r>
            <a:endParaRPr lang="en-US" sz="2000" dirty="0">
              <a:solidFill>
                <a:schemeClr val="tx1">
                  <a:lumMod val="75000"/>
                  <a:lumOff val="25000"/>
                </a:schemeClr>
              </a:solidFill>
              <a:latin typeface="Calibri" panose="020F0502020204030204" pitchFamily="34" charset="0"/>
            </a:endParaRPr>
          </a:p>
          <a:p>
            <a:pPr marL="342900" indent="-342900">
              <a:spcBef>
                <a:spcPct val="0"/>
              </a:spcBef>
              <a:buClr>
                <a:srgbClr val="D45F37"/>
              </a:buClr>
              <a:buFont typeface="Arial" panose="020B0604020202020204" pitchFamily="34" charset="0"/>
              <a:buChar char="•"/>
              <a:tabLst>
                <a:tab pos="230188" algn="l"/>
              </a:tabLst>
              <a:defRPr/>
            </a:pPr>
            <a:r>
              <a:rPr lang="en-US" sz="2000" dirty="0" smtClean="0">
                <a:solidFill>
                  <a:schemeClr val="tx1">
                    <a:lumMod val="75000"/>
                    <a:lumOff val="25000"/>
                  </a:schemeClr>
                </a:solidFill>
                <a:latin typeface="Calibri" panose="020F0502020204030204" pitchFamily="34" charset="0"/>
              </a:rPr>
              <a:t>D</a:t>
            </a:r>
            <a:r>
              <a:rPr lang="en-US" sz="2000" noProof="0" dirty="0" err="1" smtClean="0">
                <a:solidFill>
                  <a:schemeClr val="tx1">
                    <a:lumMod val="75000"/>
                    <a:lumOff val="25000"/>
                  </a:schemeClr>
                </a:solidFill>
                <a:latin typeface="Calibri" panose="020F0502020204030204" pitchFamily="34" charset="0"/>
              </a:rPr>
              <a:t>etails</a:t>
            </a:r>
            <a:r>
              <a:rPr lang="en-US" sz="2000" noProof="0" dirty="0" smtClean="0">
                <a:solidFill>
                  <a:schemeClr val="tx1">
                    <a:lumMod val="75000"/>
                    <a:lumOff val="25000"/>
                  </a:schemeClr>
                </a:solidFill>
                <a:latin typeface="Calibri" panose="020F0502020204030204" pitchFamily="34" charset="0"/>
              </a:rPr>
              <a:t> and crop eligibility continue changing; </a:t>
            </a:r>
            <a:r>
              <a:rPr lang="en-US" sz="1600" u="sng" dirty="0" smtClean="0">
                <a:hlinkClick r:id="rId4"/>
              </a:rPr>
              <a:t>www.farmers.gov/cfap/specialty</a:t>
            </a:r>
            <a:r>
              <a:rPr lang="en-US" sz="1600" dirty="0" smtClean="0"/>
              <a:t> </a:t>
            </a:r>
          </a:p>
          <a:p>
            <a:pPr marL="342900" indent="-342900">
              <a:spcBef>
                <a:spcPct val="0"/>
              </a:spcBef>
              <a:buClr>
                <a:srgbClr val="D45F37"/>
              </a:buClr>
              <a:buFont typeface="Arial" panose="020B0604020202020204" pitchFamily="34" charset="0"/>
              <a:buChar char="•"/>
              <a:tabLst>
                <a:tab pos="230188" algn="l"/>
              </a:tabLst>
              <a:defRPr/>
            </a:pPr>
            <a:r>
              <a:rPr lang="en-US" sz="2000" dirty="0" smtClean="0">
                <a:solidFill>
                  <a:schemeClr val="tx1">
                    <a:lumMod val="75000"/>
                    <a:lumOff val="25000"/>
                  </a:schemeClr>
                </a:solidFill>
                <a:latin typeface="Calibri" panose="020F0502020204030204" pitchFamily="34" charset="0"/>
              </a:rPr>
              <a:t>Producers self-determine. USDA approves, adjusts, </a:t>
            </a:r>
          </a:p>
          <a:p>
            <a:pPr>
              <a:spcBef>
                <a:spcPct val="0"/>
              </a:spcBef>
              <a:buClr>
                <a:srgbClr val="D45F37"/>
              </a:buClr>
              <a:tabLst>
                <a:tab pos="230188" algn="l"/>
              </a:tabLst>
              <a:defRPr/>
            </a:pPr>
            <a:r>
              <a:rPr lang="en-US" sz="2000" dirty="0" smtClean="0">
                <a:solidFill>
                  <a:schemeClr val="tx1">
                    <a:lumMod val="75000"/>
                    <a:lumOff val="25000"/>
                  </a:schemeClr>
                </a:solidFill>
                <a:latin typeface="Calibri" panose="020F0502020204030204" pitchFamily="34" charset="0"/>
              </a:rPr>
              <a:t>       or denies. May request follow up with questions or </a:t>
            </a:r>
          </a:p>
          <a:p>
            <a:pPr>
              <a:spcBef>
                <a:spcPct val="0"/>
              </a:spcBef>
              <a:buClr>
                <a:srgbClr val="D45F37"/>
              </a:buClr>
              <a:tabLst>
                <a:tab pos="230188" algn="l"/>
              </a:tabLst>
              <a:defRPr/>
            </a:pPr>
            <a:r>
              <a:rPr lang="en-US" sz="2000" dirty="0" smtClean="0">
                <a:solidFill>
                  <a:schemeClr val="tx1">
                    <a:lumMod val="75000"/>
                    <a:lumOff val="25000"/>
                  </a:schemeClr>
                </a:solidFill>
                <a:latin typeface="Calibri" panose="020F0502020204030204" pitchFamily="34" charset="0"/>
              </a:rPr>
              <a:t>       request documentation.</a:t>
            </a:r>
          </a:p>
          <a:p>
            <a:pPr>
              <a:spcBef>
                <a:spcPct val="0"/>
              </a:spcBef>
              <a:buClr>
                <a:srgbClr val="D45F37"/>
              </a:buClr>
              <a:tabLst>
                <a:tab pos="230188" algn="l"/>
              </a:tabLst>
              <a:defRPr/>
            </a:pPr>
            <a:endParaRPr lang="en-US" sz="800" i="1" dirty="0">
              <a:solidFill>
                <a:schemeClr val="tx1">
                  <a:lumMod val="75000"/>
                  <a:lumOff val="25000"/>
                </a:schemeClr>
              </a:solidFill>
              <a:latin typeface="Calibri" panose="020F0502020204030204" pitchFamily="34" charset="0"/>
            </a:endParaRPr>
          </a:p>
          <a:p>
            <a:pPr>
              <a:spcBef>
                <a:spcPct val="0"/>
              </a:spcBef>
              <a:buClr>
                <a:srgbClr val="D45F37"/>
              </a:buClr>
              <a:tabLst>
                <a:tab pos="230188" algn="l"/>
              </a:tabLst>
              <a:defRPr/>
            </a:pPr>
            <a:r>
              <a:rPr lang="en-US" sz="2000" i="1" dirty="0" smtClean="0">
                <a:solidFill>
                  <a:schemeClr val="tx1">
                    <a:lumMod val="75000"/>
                    <a:lumOff val="25000"/>
                  </a:schemeClr>
                </a:solidFill>
                <a:latin typeface="Calibri" panose="020F0502020204030204" pitchFamily="34" charset="0"/>
              </a:rPr>
              <a:t>FLAG and NSAC have guide resources. NSAC is tracking small farm access issues.</a:t>
            </a:r>
            <a:endParaRPr lang="en-US" sz="2000" i="1" dirty="0" smtClean="0"/>
          </a:p>
          <a:p>
            <a:pPr marL="342900" indent="-342900">
              <a:spcBef>
                <a:spcPct val="0"/>
              </a:spcBef>
              <a:buClr>
                <a:srgbClr val="D45F37"/>
              </a:buClr>
              <a:buFont typeface="Arial" panose="020B0604020202020204" pitchFamily="34" charset="0"/>
              <a:buChar char="•"/>
              <a:tabLst>
                <a:tab pos="230188" algn="l"/>
              </a:tabLst>
              <a:defRPr/>
            </a:pPr>
            <a:endParaRPr lang="en-US" sz="2000" dirty="0" smtClean="0">
              <a:solidFill>
                <a:schemeClr val="tx1">
                  <a:lumMod val="75000"/>
                  <a:lumOff val="25000"/>
                </a:schemeClr>
              </a:solidFill>
              <a:latin typeface="Calibri" panose="020F0502020204030204" pitchFamily="34" charset="0"/>
            </a:endParaRPr>
          </a:p>
          <a:p>
            <a:pPr marL="342900" indent="-342900">
              <a:spcBef>
                <a:spcPct val="0"/>
              </a:spcBef>
              <a:buClr>
                <a:srgbClr val="D45F37"/>
              </a:buClr>
              <a:buFont typeface="Arial" panose="020B0604020202020204" pitchFamily="34" charset="0"/>
              <a:buChar char="•"/>
              <a:tabLst>
                <a:tab pos="230188" algn="l"/>
              </a:tabLst>
              <a:defRPr/>
            </a:pPr>
            <a:endParaRPr lang="en-US" sz="2000" dirty="0">
              <a:solidFill>
                <a:schemeClr val="tx1">
                  <a:lumMod val="75000"/>
                  <a:lumOff val="25000"/>
                </a:schemeClr>
              </a:solidFill>
              <a:latin typeface="Calibri" panose="020F0502020204030204" pitchFamily="34" charset="0"/>
            </a:endParaRPr>
          </a:p>
          <a:p>
            <a:pPr lvl="1">
              <a:spcBef>
                <a:spcPct val="0"/>
              </a:spcBef>
              <a:buClr>
                <a:srgbClr val="D45F37"/>
              </a:buClr>
              <a:tabLst>
                <a:tab pos="230188" algn="l"/>
              </a:tabLst>
              <a:defRPr/>
            </a:pPr>
            <a:endParaRPr lang="en-US" sz="2000" noProof="0" dirty="0" smtClean="0">
              <a:solidFill>
                <a:schemeClr val="tx1">
                  <a:lumMod val="75000"/>
                  <a:lumOff val="25000"/>
                </a:schemeClr>
              </a:solidFill>
              <a:latin typeface="Calibri" panose="020F0502020204030204" pitchFamily="34" charset="0"/>
              <a:ea typeface="+mj-ea"/>
              <a:cs typeface="+mj-cs"/>
            </a:endParaRPr>
          </a:p>
          <a:p>
            <a:pPr marR="0" lvl="0" indent="230188" algn="l" defTabSz="914400" rtl="0" eaLnBrk="1" fontAlgn="auto" latinLnBrk="0" hangingPunct="1">
              <a:spcBef>
                <a:spcPct val="0"/>
              </a:spcBef>
              <a:spcAft>
                <a:spcPts val="0"/>
              </a:spcAft>
              <a:buClr>
                <a:srgbClr val="D45F37"/>
              </a:buClr>
              <a:buSzTx/>
              <a:tabLst>
                <a:tab pos="230188" algn="l"/>
              </a:tabLst>
              <a:defRPr/>
            </a:pPr>
            <a:endParaRPr kumimoji="0" lang="en-US" sz="2000" i="0" u="none" strike="noStrike" kern="1200" cap="none" spc="0" normalizeH="0" dirty="0" smtClean="0">
              <a:ln>
                <a:noFill/>
              </a:ln>
              <a:solidFill>
                <a:schemeClr val="tx1">
                  <a:lumMod val="75000"/>
                  <a:lumOff val="25000"/>
                </a:schemeClr>
              </a:solidFill>
              <a:effectLst/>
              <a:uLnTx/>
              <a:uFillTx/>
              <a:latin typeface="Calibri" panose="020F0502020204030204" pitchFamily="34" charset="0"/>
              <a:ea typeface="+mj-ea"/>
              <a:cs typeface="+mj-cs"/>
            </a:endParaRPr>
          </a:p>
        </p:txBody>
      </p:sp>
      <p:sp>
        <p:nvSpPr>
          <p:cNvPr id="9" name="L-Shape 8"/>
          <p:cNvSpPr/>
          <p:nvPr/>
        </p:nvSpPr>
        <p:spPr>
          <a:xfrm flipV="1">
            <a:off x="228600" y="666750"/>
            <a:ext cx="192302" cy="192302"/>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sp>
        <p:nvSpPr>
          <p:cNvPr id="10" name="L-Shape 9"/>
          <p:cNvSpPr/>
          <p:nvPr/>
        </p:nvSpPr>
        <p:spPr>
          <a:xfrm rot="16200000" flipV="1">
            <a:off x="228600" y="4741648"/>
            <a:ext cx="192302" cy="192302"/>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7519" y="133903"/>
            <a:ext cx="1048870" cy="439527"/>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9874" y="657123"/>
            <a:ext cx="2226875" cy="1457427"/>
          </a:xfrm>
          <a:prstGeom prst="rect">
            <a:avLst/>
          </a:prstGeom>
        </p:spPr>
      </p:pic>
    </p:spTree>
    <p:extLst>
      <p:ext uri="{BB962C8B-B14F-4D97-AF65-F5344CB8AC3E}">
        <p14:creationId xmlns:p14="http://schemas.microsoft.com/office/powerpoint/2010/main" val="36912919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28600" y="666750"/>
            <a:ext cx="8686800" cy="42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003366"/>
              </a:solidFill>
              <a:latin typeface="Calibri" panose="020F0502020204030204" pitchFamily="34" charset="0"/>
            </a:endParaRPr>
          </a:p>
        </p:txBody>
      </p:sp>
      <p:sp>
        <p:nvSpPr>
          <p:cNvPr id="15" name="TextBox 14"/>
          <p:cNvSpPr txBox="1"/>
          <p:nvPr/>
        </p:nvSpPr>
        <p:spPr>
          <a:xfrm>
            <a:off x="228600" y="92057"/>
            <a:ext cx="8842011" cy="523220"/>
          </a:xfrm>
          <a:prstGeom prst="rect">
            <a:avLst/>
          </a:prstGeom>
          <a:noFill/>
        </p:spPr>
        <p:txBody>
          <a:bodyPr wrap="square" rtlCol="0">
            <a:spAutoFit/>
          </a:bodyPr>
          <a:lstStyle/>
          <a:p>
            <a:r>
              <a:rPr lang="en-US" sz="2800" b="1" kern="100" dirty="0">
                <a:solidFill>
                  <a:srgbClr val="1F4C63"/>
                </a:solidFill>
                <a:latin typeface="Cambria" panose="02040503050406030204" pitchFamily="18" charset="0"/>
                <a:cs typeface="Microsoft Sans Serif" panose="020B0604020202020204" pitchFamily="34" charset="0"/>
              </a:rPr>
              <a:t>COVID </a:t>
            </a:r>
            <a:r>
              <a:rPr lang="en-US" sz="2800" b="1" kern="100" dirty="0" smtClean="0">
                <a:solidFill>
                  <a:srgbClr val="1F4C63"/>
                </a:solidFill>
                <a:latin typeface="Cambria" panose="02040503050406030204" pitchFamily="18" charset="0"/>
                <a:cs typeface="Microsoft Sans Serif" panose="020B0604020202020204" pitchFamily="34" charset="0"/>
              </a:rPr>
              <a:t>Economic Relief: Other programs</a:t>
            </a:r>
            <a:endParaRPr lang="en-US" sz="2800" kern="100" dirty="0">
              <a:solidFill>
                <a:srgbClr val="1F4C63"/>
              </a:solidFill>
              <a:latin typeface="Cambria" panose="02040503050406030204" pitchFamily="18" charset="0"/>
              <a:cs typeface="Microsoft Sans Serif" panose="020B0604020202020204" pitchFamily="34" charset="0"/>
            </a:endParaRPr>
          </a:p>
        </p:txBody>
      </p:sp>
      <p:sp>
        <p:nvSpPr>
          <p:cNvPr id="14" name="Title 1"/>
          <p:cNvSpPr txBox="1">
            <a:spLocks/>
          </p:cNvSpPr>
          <p:nvPr/>
        </p:nvSpPr>
        <p:spPr>
          <a:xfrm>
            <a:off x="457200" y="895350"/>
            <a:ext cx="5562600" cy="3954775"/>
          </a:xfrm>
          <a:prstGeom prst="rect">
            <a:avLst/>
          </a:prstGeom>
        </p:spPr>
        <p:txBody>
          <a:bodyPr vert="horz" lIns="91440" tIns="45720" rIns="91440" bIns="45720" rtlCol="0" anchor="t" anchorCtr="0">
            <a:noAutofit/>
          </a:bodyPr>
          <a:lstStyle/>
          <a:p>
            <a:pPr marL="342900" marR="0" lvl="0" indent="-342900" algn="l" defTabSz="914400" rtl="0" eaLnBrk="1" fontAlgn="auto" latinLnBrk="0" hangingPunct="1">
              <a:spcBef>
                <a:spcPct val="0"/>
              </a:spcBef>
              <a:spcAft>
                <a:spcPts val="0"/>
              </a:spcAft>
              <a:buClr>
                <a:srgbClr val="D45F37"/>
              </a:buClr>
              <a:buSzTx/>
              <a:buFont typeface="Arial" panose="020B0604020202020204" pitchFamily="34" charset="0"/>
              <a:buChar char="•"/>
              <a:tabLst>
                <a:tab pos="230188" algn="l"/>
              </a:tabLst>
              <a:defRPr/>
            </a:pPr>
            <a:r>
              <a:rPr lang="en-US" sz="2000" b="1" dirty="0" smtClean="0">
                <a:solidFill>
                  <a:schemeClr val="tx1">
                    <a:lumMod val="75000"/>
                    <a:lumOff val="25000"/>
                  </a:schemeClr>
                </a:solidFill>
                <a:latin typeface="Calibri" panose="020F0502020204030204" pitchFamily="34" charset="0"/>
                <a:ea typeface="+mj-ea"/>
                <a:cs typeface="+mj-cs"/>
              </a:rPr>
              <a:t>FSA Disaster Set Aside Program </a:t>
            </a:r>
            <a:r>
              <a:rPr lang="en-US" sz="2000" dirty="0" smtClean="0">
                <a:solidFill>
                  <a:schemeClr val="tx1">
                    <a:lumMod val="75000"/>
                    <a:lumOff val="25000"/>
                  </a:schemeClr>
                </a:solidFill>
                <a:latin typeface="Calibri" panose="020F0502020204030204" pitchFamily="34" charset="0"/>
                <a:ea typeface="+mj-ea"/>
                <a:cs typeface="+mj-cs"/>
              </a:rPr>
              <a:t>allows FSA loan borrowers to move this year’s payment to end of loan period.</a:t>
            </a:r>
            <a:endParaRPr lang="en-US" sz="2000" noProof="0" dirty="0" smtClean="0">
              <a:solidFill>
                <a:schemeClr val="tx1">
                  <a:lumMod val="75000"/>
                  <a:lumOff val="25000"/>
                </a:schemeClr>
              </a:solidFill>
              <a:latin typeface="Calibri" panose="020F0502020204030204" pitchFamily="34" charset="0"/>
              <a:ea typeface="+mj-ea"/>
              <a:cs typeface="+mj-cs"/>
            </a:endParaRPr>
          </a:p>
          <a:p>
            <a:pPr marR="0" lvl="0" algn="l" defTabSz="914400" rtl="0" eaLnBrk="1" fontAlgn="auto" latinLnBrk="0" hangingPunct="1">
              <a:spcBef>
                <a:spcPct val="0"/>
              </a:spcBef>
              <a:spcAft>
                <a:spcPts val="0"/>
              </a:spcAft>
              <a:buClr>
                <a:srgbClr val="D45F37"/>
              </a:buClr>
              <a:buSzTx/>
              <a:tabLst>
                <a:tab pos="230188" algn="l"/>
              </a:tabLst>
              <a:defRPr/>
            </a:pPr>
            <a:endParaRPr lang="en-US" sz="2000" noProof="0" dirty="0" smtClean="0">
              <a:solidFill>
                <a:schemeClr val="tx1">
                  <a:lumMod val="75000"/>
                  <a:lumOff val="25000"/>
                </a:schemeClr>
              </a:solidFill>
              <a:latin typeface="Calibri" panose="020F0502020204030204" pitchFamily="34" charset="0"/>
              <a:ea typeface="+mj-ea"/>
              <a:cs typeface="+mj-cs"/>
            </a:endParaRPr>
          </a:p>
          <a:p>
            <a:pPr marL="342900" marR="0" lvl="0" indent="-342900" algn="l" defTabSz="914400" rtl="0" eaLnBrk="1" fontAlgn="auto" latinLnBrk="0" hangingPunct="1">
              <a:spcBef>
                <a:spcPct val="0"/>
              </a:spcBef>
              <a:spcAft>
                <a:spcPts val="0"/>
              </a:spcAft>
              <a:buClr>
                <a:srgbClr val="D45F37"/>
              </a:buClr>
              <a:buSzTx/>
              <a:buFont typeface="Arial" panose="020B0604020202020204" pitchFamily="34" charset="0"/>
              <a:buChar char="•"/>
              <a:tabLst>
                <a:tab pos="230188" algn="l"/>
              </a:tabLst>
              <a:defRPr/>
            </a:pPr>
            <a:r>
              <a:rPr lang="en-US" sz="2000" b="1" dirty="0" smtClean="0">
                <a:solidFill>
                  <a:schemeClr val="tx1">
                    <a:lumMod val="75000"/>
                    <a:lumOff val="25000"/>
                  </a:schemeClr>
                </a:solidFill>
                <a:latin typeface="Calibri" panose="020F0502020204030204" pitchFamily="34" charset="0"/>
                <a:ea typeface="+mj-ea"/>
                <a:cs typeface="+mj-cs"/>
              </a:rPr>
              <a:t>EQIP Emergency Animal Mortality Management </a:t>
            </a:r>
            <a:r>
              <a:rPr lang="en-US" sz="2000" dirty="0" smtClean="0">
                <a:solidFill>
                  <a:schemeClr val="tx1">
                    <a:lumMod val="75000"/>
                    <a:lumOff val="25000"/>
                  </a:schemeClr>
                </a:solidFill>
                <a:latin typeface="Calibri" panose="020F0502020204030204" pitchFamily="34" charset="0"/>
                <a:ea typeface="+mj-ea"/>
                <a:cs typeface="+mj-cs"/>
              </a:rPr>
              <a:t>offers funds for safe livestock disposal </a:t>
            </a:r>
            <a:r>
              <a:rPr lang="en-US" sz="1200" dirty="0" smtClean="0">
                <a:hlinkClick r:id="rId3"/>
              </a:rPr>
              <a:t>https</a:t>
            </a:r>
            <a:r>
              <a:rPr lang="en-US" sz="1200" dirty="0">
                <a:hlinkClick r:id="rId3"/>
              </a:rPr>
              <a:t>://www.farmers.gov/sites/default/files/documents/EQIP%20-%20Emergency%20Animal%20Mortality%20Management%20Factsheet%20-%</a:t>
            </a:r>
            <a:r>
              <a:rPr lang="en-US" sz="1200" dirty="0" smtClean="0">
                <a:hlinkClick r:id="rId3"/>
              </a:rPr>
              <a:t>20All%20Livestock.pdf</a:t>
            </a:r>
            <a:endParaRPr lang="en-US" sz="1200" dirty="0" smtClean="0"/>
          </a:p>
          <a:p>
            <a:pPr lvl="0">
              <a:spcBef>
                <a:spcPct val="0"/>
              </a:spcBef>
              <a:buClr>
                <a:srgbClr val="D45F37"/>
              </a:buClr>
              <a:tabLst>
                <a:tab pos="230188" algn="l"/>
              </a:tabLst>
              <a:defRPr/>
            </a:pPr>
            <a:endParaRPr lang="en-US" sz="2000" dirty="0">
              <a:solidFill>
                <a:schemeClr val="tx1">
                  <a:lumMod val="75000"/>
                  <a:lumOff val="25000"/>
                </a:schemeClr>
              </a:solidFill>
              <a:latin typeface="Calibri" panose="020F0502020204030204" pitchFamily="34" charset="0"/>
            </a:endParaRPr>
          </a:p>
          <a:p>
            <a:pPr marL="342900" lvl="0" indent="-342900">
              <a:spcBef>
                <a:spcPct val="0"/>
              </a:spcBef>
              <a:buClr>
                <a:srgbClr val="D45F37"/>
              </a:buClr>
              <a:buFont typeface="Arial" panose="020B0604020202020204" pitchFamily="34" charset="0"/>
              <a:buChar char="•"/>
              <a:tabLst>
                <a:tab pos="230188" algn="l"/>
              </a:tabLst>
              <a:defRPr/>
            </a:pPr>
            <a:r>
              <a:rPr lang="en-US" sz="2000" b="1" dirty="0" smtClean="0">
                <a:solidFill>
                  <a:schemeClr val="tx1">
                    <a:lumMod val="75000"/>
                    <a:lumOff val="25000"/>
                  </a:schemeClr>
                </a:solidFill>
                <a:latin typeface="Calibri" panose="020F0502020204030204" pitchFamily="34" charset="0"/>
              </a:rPr>
              <a:t>County CARES Act funded programs</a:t>
            </a:r>
          </a:p>
          <a:p>
            <a:pPr marL="800100" lvl="1" indent="-342900">
              <a:spcBef>
                <a:spcPct val="0"/>
              </a:spcBef>
              <a:buClr>
                <a:srgbClr val="D45F37"/>
              </a:buClr>
              <a:buFont typeface="Arial" panose="020B0604020202020204" pitchFamily="34" charset="0"/>
              <a:buChar char="•"/>
              <a:tabLst>
                <a:tab pos="230188" algn="l"/>
              </a:tabLst>
              <a:defRPr/>
            </a:pPr>
            <a:r>
              <a:rPr lang="en-US" sz="2000" noProof="0" dirty="0" smtClean="0">
                <a:solidFill>
                  <a:schemeClr val="tx1">
                    <a:lumMod val="75000"/>
                    <a:lumOff val="25000"/>
                  </a:schemeClr>
                </a:solidFill>
                <a:latin typeface="Calibri" panose="020F0502020204030204" pitchFamily="34" charset="0"/>
                <a:ea typeface="+mj-ea"/>
                <a:cs typeface="+mj-cs"/>
              </a:rPr>
              <a:t>PPE</a:t>
            </a:r>
          </a:p>
          <a:p>
            <a:pPr marL="800100" lvl="1" indent="-342900">
              <a:spcBef>
                <a:spcPct val="0"/>
              </a:spcBef>
              <a:buClr>
                <a:srgbClr val="D45F37"/>
              </a:buClr>
              <a:buFont typeface="Arial" panose="020B0604020202020204" pitchFamily="34" charset="0"/>
              <a:buChar char="•"/>
              <a:tabLst>
                <a:tab pos="230188" algn="l"/>
              </a:tabLst>
              <a:defRPr/>
            </a:pPr>
            <a:r>
              <a:rPr lang="en-US" sz="2000" dirty="0" smtClean="0">
                <a:solidFill>
                  <a:schemeClr val="tx1">
                    <a:lumMod val="75000"/>
                    <a:lumOff val="25000"/>
                  </a:schemeClr>
                </a:solidFill>
                <a:latin typeface="Calibri" panose="020F0502020204030204" pitchFamily="34" charset="0"/>
                <a:ea typeface="+mj-ea"/>
                <a:cs typeface="+mj-cs"/>
              </a:rPr>
              <a:t>Grants</a:t>
            </a:r>
          </a:p>
          <a:p>
            <a:pPr marL="800100" lvl="1" indent="-342900">
              <a:spcBef>
                <a:spcPct val="0"/>
              </a:spcBef>
              <a:buClr>
                <a:srgbClr val="D45F37"/>
              </a:buClr>
              <a:buFont typeface="Arial" panose="020B0604020202020204" pitchFamily="34" charset="0"/>
              <a:buChar char="•"/>
              <a:tabLst>
                <a:tab pos="230188" algn="l"/>
              </a:tabLst>
              <a:defRPr/>
            </a:pPr>
            <a:r>
              <a:rPr lang="en-US" sz="2000" noProof="0" dirty="0" smtClean="0">
                <a:solidFill>
                  <a:schemeClr val="tx1">
                    <a:lumMod val="75000"/>
                    <a:lumOff val="25000"/>
                  </a:schemeClr>
                </a:solidFill>
                <a:latin typeface="Calibri" panose="020F0502020204030204" pitchFamily="34" charset="0"/>
                <a:ea typeface="+mj-ea"/>
                <a:cs typeface="+mj-cs"/>
              </a:rPr>
              <a:t>Business Support/Relief</a:t>
            </a:r>
          </a:p>
          <a:p>
            <a:pPr marR="0" lvl="0" indent="230188" algn="l" defTabSz="914400" rtl="0" eaLnBrk="1" fontAlgn="auto" latinLnBrk="0" hangingPunct="1">
              <a:spcBef>
                <a:spcPct val="0"/>
              </a:spcBef>
              <a:spcAft>
                <a:spcPts val="0"/>
              </a:spcAft>
              <a:buClr>
                <a:srgbClr val="D45F37"/>
              </a:buClr>
              <a:buSzTx/>
              <a:tabLst>
                <a:tab pos="230188" algn="l"/>
              </a:tabLst>
              <a:defRPr/>
            </a:pPr>
            <a:endParaRPr kumimoji="0" lang="en-US" sz="2400" i="0" u="none" strike="noStrike" kern="1200" cap="none" spc="0" normalizeH="0" dirty="0" smtClean="0">
              <a:ln>
                <a:noFill/>
              </a:ln>
              <a:solidFill>
                <a:schemeClr val="tx1">
                  <a:lumMod val="75000"/>
                  <a:lumOff val="25000"/>
                </a:schemeClr>
              </a:solidFill>
              <a:effectLst/>
              <a:uLnTx/>
              <a:uFillTx/>
              <a:latin typeface="Calibri" panose="020F0502020204030204" pitchFamily="34" charset="0"/>
              <a:ea typeface="+mj-ea"/>
              <a:cs typeface="+mj-cs"/>
            </a:endParaRPr>
          </a:p>
        </p:txBody>
      </p:sp>
      <p:sp>
        <p:nvSpPr>
          <p:cNvPr id="9" name="L-Shape 8"/>
          <p:cNvSpPr/>
          <p:nvPr/>
        </p:nvSpPr>
        <p:spPr>
          <a:xfrm flipV="1">
            <a:off x="228600" y="666750"/>
            <a:ext cx="192302" cy="192302"/>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sp>
        <p:nvSpPr>
          <p:cNvPr id="10" name="L-Shape 9"/>
          <p:cNvSpPr/>
          <p:nvPr/>
        </p:nvSpPr>
        <p:spPr>
          <a:xfrm rot="16200000" flipV="1">
            <a:off x="228600" y="4741648"/>
            <a:ext cx="192302" cy="192302"/>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600" y="133903"/>
            <a:ext cx="1048870" cy="439527"/>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1272" t="15010" r="1710" b="6891"/>
          <a:stretch/>
        </p:blipFill>
        <p:spPr>
          <a:xfrm rot="5400000">
            <a:off x="5445822" y="1469432"/>
            <a:ext cx="4299420" cy="2610362"/>
          </a:xfrm>
          <a:prstGeom prst="rect">
            <a:avLst/>
          </a:prstGeom>
        </p:spPr>
      </p:pic>
    </p:spTree>
    <p:extLst>
      <p:ext uri="{BB962C8B-B14F-4D97-AF65-F5344CB8AC3E}">
        <p14:creationId xmlns:p14="http://schemas.microsoft.com/office/powerpoint/2010/main" val="37490513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28600" y="666750"/>
            <a:ext cx="8686800" cy="42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003366"/>
              </a:solidFill>
              <a:latin typeface="Calibri" panose="020F0502020204030204" pitchFamily="34" charset="0"/>
            </a:endParaRPr>
          </a:p>
        </p:txBody>
      </p:sp>
      <p:sp>
        <p:nvSpPr>
          <p:cNvPr id="15" name="TextBox 14"/>
          <p:cNvSpPr txBox="1"/>
          <p:nvPr/>
        </p:nvSpPr>
        <p:spPr>
          <a:xfrm>
            <a:off x="228600" y="92056"/>
            <a:ext cx="8842011" cy="523220"/>
          </a:xfrm>
          <a:prstGeom prst="rect">
            <a:avLst/>
          </a:prstGeom>
          <a:noFill/>
        </p:spPr>
        <p:txBody>
          <a:bodyPr wrap="square" rtlCol="0">
            <a:spAutoFit/>
          </a:bodyPr>
          <a:lstStyle/>
          <a:p>
            <a:r>
              <a:rPr lang="en-US" sz="2800" b="1" kern="100" dirty="0">
                <a:solidFill>
                  <a:srgbClr val="1F4C63"/>
                </a:solidFill>
                <a:latin typeface="Cambria" panose="02040503050406030204" pitchFamily="18" charset="0"/>
                <a:cs typeface="Microsoft Sans Serif" panose="020B0604020202020204" pitchFamily="34" charset="0"/>
              </a:rPr>
              <a:t>COVID </a:t>
            </a:r>
            <a:r>
              <a:rPr lang="en-US" sz="2800" b="1" kern="100" dirty="0" smtClean="0">
                <a:solidFill>
                  <a:srgbClr val="1F4C63"/>
                </a:solidFill>
                <a:latin typeface="Cambria" panose="02040503050406030204" pitchFamily="18" charset="0"/>
                <a:cs typeface="Microsoft Sans Serif" panose="020B0604020202020204" pitchFamily="34" charset="0"/>
              </a:rPr>
              <a:t>Federal Relief: Helpful Information</a:t>
            </a:r>
            <a:endParaRPr lang="en-US" sz="2800" kern="100" dirty="0">
              <a:solidFill>
                <a:srgbClr val="1F4C63"/>
              </a:solidFill>
              <a:latin typeface="Cambria" panose="02040503050406030204" pitchFamily="18" charset="0"/>
              <a:cs typeface="Microsoft Sans Serif" panose="020B0604020202020204" pitchFamily="34" charset="0"/>
            </a:endParaRPr>
          </a:p>
        </p:txBody>
      </p:sp>
      <p:sp>
        <p:nvSpPr>
          <p:cNvPr id="14" name="Title 1"/>
          <p:cNvSpPr txBox="1">
            <a:spLocks/>
          </p:cNvSpPr>
          <p:nvPr/>
        </p:nvSpPr>
        <p:spPr>
          <a:xfrm>
            <a:off x="1447800" y="895350"/>
            <a:ext cx="7449670" cy="4038600"/>
          </a:xfrm>
          <a:prstGeom prst="rect">
            <a:avLst/>
          </a:prstGeom>
        </p:spPr>
        <p:txBody>
          <a:bodyPr vert="horz" lIns="91440" tIns="45720" rIns="91440" bIns="45720" rtlCol="0" anchor="t" anchorCtr="0">
            <a:noAutofit/>
          </a:bodyPr>
          <a:lstStyle/>
          <a:p>
            <a:pPr lvl="0">
              <a:spcBef>
                <a:spcPct val="0"/>
              </a:spcBef>
              <a:buClr>
                <a:srgbClr val="D45F37"/>
              </a:buClr>
              <a:tabLst>
                <a:tab pos="230188" algn="l"/>
              </a:tabLst>
              <a:defRPr/>
            </a:pPr>
            <a:r>
              <a:rPr lang="en-US" sz="2400" b="1" dirty="0" smtClean="0">
                <a:solidFill>
                  <a:schemeClr val="tx1">
                    <a:lumMod val="75000"/>
                    <a:lumOff val="25000"/>
                  </a:schemeClr>
                </a:solidFill>
                <a:latin typeface="Calibri" panose="020F0502020204030204" pitchFamily="34" charset="0"/>
              </a:rPr>
              <a:t>Farmers Legal Action Group (FLAG)  </a:t>
            </a:r>
            <a:r>
              <a:rPr lang="en-US" sz="2000" dirty="0" smtClean="0">
                <a:hlinkClick r:id="rId3"/>
              </a:rPr>
              <a:t>www.flaginc.org/</a:t>
            </a:r>
            <a:endParaRPr lang="en-US" sz="2000" dirty="0" smtClean="0"/>
          </a:p>
          <a:p>
            <a:pPr marL="1257300" lvl="2" indent="-342900">
              <a:spcBef>
                <a:spcPct val="0"/>
              </a:spcBef>
              <a:buClr>
                <a:srgbClr val="D45F37"/>
              </a:buClr>
              <a:buFont typeface="Arial" panose="020B0604020202020204" pitchFamily="34" charset="0"/>
              <a:buChar char="•"/>
              <a:tabLst>
                <a:tab pos="230188" algn="l"/>
              </a:tabLst>
              <a:defRPr/>
            </a:pPr>
            <a:r>
              <a:rPr lang="en-US" sz="2000" i="1" dirty="0" smtClean="0">
                <a:solidFill>
                  <a:schemeClr val="tx1">
                    <a:lumMod val="75000"/>
                    <a:lumOff val="25000"/>
                  </a:schemeClr>
                </a:solidFill>
                <a:latin typeface="Calibri" panose="020F0502020204030204" pitchFamily="34" charset="0"/>
              </a:rPr>
              <a:t>“</a:t>
            </a:r>
            <a:r>
              <a:rPr lang="en-US" sz="2000" i="1" dirty="0">
                <a:solidFill>
                  <a:schemeClr val="tx1">
                    <a:lumMod val="75000"/>
                    <a:lumOff val="25000"/>
                  </a:schemeClr>
                </a:solidFill>
                <a:latin typeface="Calibri" panose="020F0502020204030204" pitchFamily="34" charset="0"/>
              </a:rPr>
              <a:t>Navigating </a:t>
            </a:r>
            <a:r>
              <a:rPr lang="en-US" sz="2000" i="1" dirty="0" smtClean="0">
                <a:solidFill>
                  <a:schemeClr val="tx1">
                    <a:lumMod val="75000"/>
                    <a:lumOff val="25000"/>
                  </a:schemeClr>
                </a:solidFill>
                <a:latin typeface="Calibri" panose="020F0502020204030204" pitchFamily="34" charset="0"/>
              </a:rPr>
              <a:t>COVID-19 Relief for Farmers” </a:t>
            </a:r>
            <a:r>
              <a:rPr lang="en-US" sz="2000" dirty="0" smtClean="0">
                <a:solidFill>
                  <a:schemeClr val="tx1">
                    <a:lumMod val="75000"/>
                    <a:lumOff val="25000"/>
                  </a:schemeClr>
                </a:solidFill>
                <a:latin typeface="Calibri" panose="020F0502020204030204" pitchFamily="34" charset="0"/>
              </a:rPr>
              <a:t>produced with partners. </a:t>
            </a:r>
          </a:p>
          <a:p>
            <a:pPr marL="1257300" lvl="2" indent="-342900">
              <a:spcBef>
                <a:spcPct val="0"/>
              </a:spcBef>
              <a:buClr>
                <a:srgbClr val="D45F37"/>
              </a:buClr>
              <a:buFont typeface="Arial" panose="020B0604020202020204" pitchFamily="34" charset="0"/>
              <a:buChar char="•"/>
              <a:tabLst>
                <a:tab pos="230188" algn="l"/>
              </a:tabLst>
              <a:defRPr/>
            </a:pPr>
            <a:r>
              <a:rPr lang="en-US" sz="2000" dirty="0" smtClean="0">
                <a:solidFill>
                  <a:schemeClr val="tx1">
                    <a:lumMod val="75000"/>
                    <a:lumOff val="25000"/>
                  </a:schemeClr>
                </a:solidFill>
                <a:latin typeface="Calibri" panose="020F0502020204030204" pitchFamily="34" charset="0"/>
              </a:rPr>
              <a:t>Plus many other resources</a:t>
            </a:r>
          </a:p>
          <a:p>
            <a:pPr lvl="0">
              <a:spcBef>
                <a:spcPct val="0"/>
              </a:spcBef>
              <a:buClr>
                <a:srgbClr val="D45F37"/>
              </a:buClr>
              <a:tabLst>
                <a:tab pos="230188" algn="l"/>
              </a:tabLst>
              <a:defRPr/>
            </a:pPr>
            <a:endParaRPr lang="en-US" dirty="0">
              <a:solidFill>
                <a:schemeClr val="tx1">
                  <a:lumMod val="75000"/>
                  <a:lumOff val="25000"/>
                </a:schemeClr>
              </a:solidFill>
              <a:latin typeface="Calibri" panose="020F0502020204030204" pitchFamily="34" charset="0"/>
            </a:endParaRPr>
          </a:p>
          <a:p>
            <a:pPr lvl="0">
              <a:spcBef>
                <a:spcPct val="0"/>
              </a:spcBef>
              <a:buClr>
                <a:srgbClr val="D45F37"/>
              </a:buClr>
              <a:tabLst>
                <a:tab pos="230188" algn="l"/>
              </a:tabLst>
              <a:defRPr/>
            </a:pPr>
            <a:r>
              <a:rPr lang="en-US" sz="2400" b="1" dirty="0" smtClean="0">
                <a:solidFill>
                  <a:schemeClr val="tx1">
                    <a:lumMod val="75000"/>
                    <a:lumOff val="25000"/>
                  </a:schemeClr>
                </a:solidFill>
                <a:latin typeface="Calibri" panose="020F0502020204030204" pitchFamily="34" charset="0"/>
              </a:rPr>
              <a:t>National Sustainable Agriculture Coalition (NSAC)</a:t>
            </a:r>
            <a:endParaRPr lang="en-US" sz="2000" b="1" dirty="0" smtClean="0">
              <a:solidFill>
                <a:schemeClr val="tx1">
                  <a:lumMod val="75000"/>
                  <a:lumOff val="25000"/>
                </a:schemeClr>
              </a:solidFill>
              <a:latin typeface="Calibri" panose="020F0502020204030204" pitchFamily="34" charset="0"/>
            </a:endParaRPr>
          </a:p>
          <a:p>
            <a:pPr marL="1714500" lvl="3" indent="-342900">
              <a:spcBef>
                <a:spcPct val="0"/>
              </a:spcBef>
              <a:buClr>
                <a:srgbClr val="D45F37"/>
              </a:buClr>
              <a:buFont typeface="Arial" panose="020B0604020202020204" pitchFamily="34" charset="0"/>
              <a:buChar char="•"/>
              <a:tabLst>
                <a:tab pos="230188" algn="l"/>
              </a:tabLst>
              <a:defRPr/>
            </a:pPr>
            <a:r>
              <a:rPr lang="en-US" sz="2000" dirty="0" smtClean="0">
                <a:solidFill>
                  <a:schemeClr val="tx1">
                    <a:lumMod val="75000"/>
                    <a:lumOff val="25000"/>
                  </a:schemeClr>
                </a:solidFill>
                <a:latin typeface="Calibri" panose="020F0502020204030204" pitchFamily="34" charset="0"/>
              </a:rPr>
              <a:t>“</a:t>
            </a:r>
            <a:r>
              <a:rPr lang="en-US" sz="2000" i="1" dirty="0" smtClean="0">
                <a:solidFill>
                  <a:schemeClr val="tx1">
                    <a:lumMod val="75000"/>
                    <a:lumOff val="25000"/>
                  </a:schemeClr>
                </a:solidFill>
                <a:latin typeface="Calibri" panose="020F0502020204030204" pitchFamily="34" charset="0"/>
              </a:rPr>
              <a:t>CFAP 101 for Producers</a:t>
            </a:r>
            <a:r>
              <a:rPr lang="en-US" sz="2000" dirty="0" smtClean="0">
                <a:solidFill>
                  <a:schemeClr val="tx1">
                    <a:lumMod val="75000"/>
                    <a:lumOff val="25000"/>
                  </a:schemeClr>
                </a:solidFill>
                <a:latin typeface="Calibri" panose="020F0502020204030204" pitchFamily="34" charset="0"/>
              </a:rPr>
              <a:t>”, </a:t>
            </a:r>
            <a:r>
              <a:rPr lang="en-US" sz="1400" dirty="0" smtClean="0">
                <a:hlinkClick r:id="rId4"/>
              </a:rPr>
              <a:t>https</a:t>
            </a:r>
            <a:r>
              <a:rPr lang="en-US" sz="1400" dirty="0">
                <a:hlinkClick r:id="rId4"/>
              </a:rPr>
              <a:t>://</a:t>
            </a:r>
            <a:r>
              <a:rPr lang="en-US" sz="1400" dirty="0" smtClean="0">
                <a:hlinkClick r:id="rId4"/>
              </a:rPr>
              <a:t>sustainableagriculture.net/our-work/nsac-response-to-covid-19/cfap-101-for-producers/</a:t>
            </a:r>
            <a:endParaRPr lang="en-US" sz="1400" dirty="0" smtClean="0"/>
          </a:p>
          <a:p>
            <a:pPr lvl="0">
              <a:spcBef>
                <a:spcPct val="0"/>
              </a:spcBef>
              <a:buClr>
                <a:srgbClr val="D45F37"/>
              </a:buClr>
              <a:tabLst>
                <a:tab pos="230188" algn="l"/>
              </a:tabLst>
              <a:defRPr/>
            </a:pPr>
            <a:endParaRPr lang="en-US" sz="1400" dirty="0">
              <a:solidFill>
                <a:schemeClr val="tx1">
                  <a:lumMod val="75000"/>
                  <a:lumOff val="25000"/>
                </a:schemeClr>
              </a:solidFill>
              <a:latin typeface="Calibri" panose="020F0502020204030204" pitchFamily="34" charset="0"/>
            </a:endParaRPr>
          </a:p>
          <a:p>
            <a:pPr lvl="0">
              <a:spcBef>
                <a:spcPct val="0"/>
              </a:spcBef>
              <a:buClr>
                <a:srgbClr val="D45F37"/>
              </a:buClr>
              <a:tabLst>
                <a:tab pos="230188" algn="l"/>
              </a:tabLst>
              <a:defRPr/>
            </a:pPr>
            <a:r>
              <a:rPr lang="en-US" sz="2400" b="1" dirty="0" smtClean="0">
                <a:solidFill>
                  <a:schemeClr val="tx1">
                    <a:lumMod val="75000"/>
                    <a:lumOff val="25000"/>
                  </a:schemeClr>
                </a:solidFill>
                <a:latin typeface="Calibri" panose="020F0502020204030204" pitchFamily="34" charset="0"/>
              </a:rPr>
              <a:t>WSDA Regional Markets web page </a:t>
            </a:r>
          </a:p>
          <a:p>
            <a:pPr marL="1714500" lvl="3" indent="-342900">
              <a:spcBef>
                <a:spcPct val="0"/>
              </a:spcBef>
              <a:buClr>
                <a:srgbClr val="D45F37"/>
              </a:buClr>
              <a:buFont typeface="Arial" panose="020B0604020202020204" pitchFamily="34" charset="0"/>
              <a:buChar char="•"/>
              <a:tabLst>
                <a:tab pos="230188" algn="l"/>
              </a:tabLst>
              <a:defRPr/>
            </a:pPr>
            <a:r>
              <a:rPr lang="en-US" sz="2000" dirty="0" smtClean="0">
                <a:solidFill>
                  <a:schemeClr val="tx1">
                    <a:lumMod val="75000"/>
                    <a:lumOff val="25000"/>
                  </a:schemeClr>
                </a:solidFill>
                <a:latin typeface="Calibri" panose="020F0502020204030204" pitchFamily="34" charset="0"/>
              </a:rPr>
              <a:t>COVID-19 Resources for Small and Direct Marketing Farms,</a:t>
            </a:r>
            <a:r>
              <a:rPr lang="en-US" sz="2000" dirty="0" smtClean="0">
                <a:solidFill>
                  <a:schemeClr val="tx1">
                    <a:lumMod val="75000"/>
                    <a:lumOff val="25000"/>
                  </a:schemeClr>
                </a:solidFill>
                <a:latin typeface="Calibri" panose="020F0502020204030204" pitchFamily="34" charset="0"/>
                <a:ea typeface="+mj-ea"/>
                <a:cs typeface="+mj-cs"/>
              </a:rPr>
              <a:t>   </a:t>
            </a:r>
            <a:r>
              <a:rPr lang="en-US" sz="1400" dirty="0" smtClean="0">
                <a:hlinkClick r:id="rId5"/>
              </a:rPr>
              <a:t>agr.wa.gov/departments/business-and-marketing-support/small-farm/covid-19-resources</a:t>
            </a:r>
            <a:endParaRPr kumimoji="0" lang="en-US" sz="1400" i="0" u="none" strike="noStrike" kern="1200" cap="none" spc="0" normalizeH="0" dirty="0" smtClean="0">
              <a:ln>
                <a:noFill/>
              </a:ln>
              <a:solidFill>
                <a:schemeClr val="tx1">
                  <a:lumMod val="75000"/>
                  <a:lumOff val="25000"/>
                </a:schemeClr>
              </a:solidFill>
              <a:effectLst/>
              <a:uLnTx/>
              <a:uFillTx/>
              <a:latin typeface="Calibri" panose="020F0502020204030204" pitchFamily="34" charset="0"/>
              <a:ea typeface="+mj-ea"/>
              <a:cs typeface="+mj-cs"/>
            </a:endParaRPr>
          </a:p>
        </p:txBody>
      </p:sp>
      <p:sp>
        <p:nvSpPr>
          <p:cNvPr id="9" name="L-Shape 8"/>
          <p:cNvSpPr/>
          <p:nvPr/>
        </p:nvSpPr>
        <p:spPr>
          <a:xfrm flipV="1">
            <a:off x="228600" y="666750"/>
            <a:ext cx="192302" cy="192302"/>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sp>
        <p:nvSpPr>
          <p:cNvPr id="10" name="L-Shape 9"/>
          <p:cNvSpPr/>
          <p:nvPr/>
        </p:nvSpPr>
        <p:spPr>
          <a:xfrm rot="16200000" flipV="1">
            <a:off x="228600" y="4741648"/>
            <a:ext cx="192302" cy="192302"/>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48600" y="133903"/>
            <a:ext cx="1048870" cy="439527"/>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8929" y="968156"/>
            <a:ext cx="850845" cy="743496"/>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1026" y="2776470"/>
            <a:ext cx="2200316" cy="531944"/>
          </a:xfrm>
          <a:prstGeom prst="rect">
            <a:avLst/>
          </a:prstGeom>
        </p:spPr>
      </p:pic>
      <p:pic>
        <p:nvPicPr>
          <p:cNvPr id="4" name="Picture 3"/>
          <p:cNvPicPr>
            <a:picLocks noChangeAspect="1"/>
          </p:cNvPicPr>
          <p:nvPr/>
        </p:nvPicPr>
        <p:blipFill rotWithShape="1">
          <a:blip r:embed="rId9" cstate="print">
            <a:extLst>
              <a:ext uri="{28A0092B-C50C-407E-A947-70E740481C1C}">
                <a14:useLocalDpi xmlns:a14="http://schemas.microsoft.com/office/drawing/2010/main" val="0"/>
              </a:ext>
            </a:extLst>
          </a:blip>
          <a:srcRect b="22757"/>
          <a:stretch/>
        </p:blipFill>
        <p:spPr>
          <a:xfrm>
            <a:off x="311639" y="4013553"/>
            <a:ext cx="2232742" cy="468239"/>
          </a:xfrm>
          <a:prstGeom prst="rect">
            <a:avLst/>
          </a:prstGeom>
        </p:spPr>
      </p:pic>
    </p:spTree>
    <p:extLst>
      <p:ext uri="{BB962C8B-B14F-4D97-AF65-F5344CB8AC3E}">
        <p14:creationId xmlns:p14="http://schemas.microsoft.com/office/powerpoint/2010/main" val="36923606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761780"/>
            <a:ext cx="8686800" cy="42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sp>
        <p:nvSpPr>
          <p:cNvPr id="15" name="TextBox 14"/>
          <p:cNvSpPr txBox="1"/>
          <p:nvPr/>
        </p:nvSpPr>
        <p:spPr>
          <a:xfrm>
            <a:off x="228600" y="92057"/>
            <a:ext cx="8842011" cy="523220"/>
          </a:xfrm>
          <a:prstGeom prst="rect">
            <a:avLst/>
          </a:prstGeom>
          <a:noFill/>
        </p:spPr>
        <p:txBody>
          <a:bodyPr wrap="square" rtlCol="0">
            <a:spAutoFit/>
          </a:bodyPr>
          <a:lstStyle/>
          <a:p>
            <a:r>
              <a:rPr lang="en-US" sz="2800" b="1" kern="100" dirty="0" smtClean="0">
                <a:solidFill>
                  <a:srgbClr val="1F4C63"/>
                </a:solidFill>
                <a:latin typeface="Cambria" panose="02040503050406030204" pitchFamily="18" charset="0"/>
                <a:ea typeface="+mj-ea"/>
                <a:cs typeface="Microsoft Sans Serif" panose="020B0604020202020204" pitchFamily="34" charset="0"/>
              </a:rPr>
              <a:t>Contact Us</a:t>
            </a:r>
          </a:p>
        </p:txBody>
      </p:sp>
      <p:sp>
        <p:nvSpPr>
          <p:cNvPr id="9" name="L-Shape 8"/>
          <p:cNvSpPr/>
          <p:nvPr/>
        </p:nvSpPr>
        <p:spPr>
          <a:xfrm flipV="1">
            <a:off x="228600" y="665629"/>
            <a:ext cx="192302" cy="192302"/>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sp>
        <p:nvSpPr>
          <p:cNvPr id="10" name="L-Shape 9"/>
          <p:cNvSpPr/>
          <p:nvPr/>
        </p:nvSpPr>
        <p:spPr>
          <a:xfrm rot="16200000" flipV="1">
            <a:off x="228600" y="4741648"/>
            <a:ext cx="192302" cy="192302"/>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133903"/>
            <a:ext cx="1048870" cy="439527"/>
          </a:xfrm>
          <a:prstGeom prst="rect">
            <a:avLst/>
          </a:prstGeom>
        </p:spPr>
      </p:pic>
      <p:grpSp>
        <p:nvGrpSpPr>
          <p:cNvPr id="11" name="Group 10"/>
          <p:cNvGrpSpPr/>
          <p:nvPr/>
        </p:nvGrpSpPr>
        <p:grpSpPr>
          <a:xfrm>
            <a:off x="1454328" y="2457450"/>
            <a:ext cx="2762250" cy="647700"/>
            <a:chOff x="1676400" y="2266950"/>
            <a:chExt cx="2762250" cy="647700"/>
          </a:xfrm>
        </p:grpSpPr>
        <p:sp>
          <p:nvSpPr>
            <p:cNvPr id="12" name="Oval 11"/>
            <p:cNvSpPr/>
            <p:nvPr/>
          </p:nvSpPr>
          <p:spPr>
            <a:xfrm>
              <a:off x="1676400" y="2266950"/>
              <a:ext cx="609600" cy="609600"/>
            </a:xfrm>
            <a:prstGeom prst="ellipse">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grpSp>
          <p:nvGrpSpPr>
            <p:cNvPr id="13" name="Group 16"/>
            <p:cNvGrpSpPr/>
            <p:nvPr/>
          </p:nvGrpSpPr>
          <p:grpSpPr>
            <a:xfrm>
              <a:off x="2305050" y="2343150"/>
              <a:ext cx="2133600" cy="571500"/>
              <a:chOff x="1828800" y="1885951"/>
              <a:chExt cx="2133600" cy="571500"/>
            </a:xfrm>
          </p:grpSpPr>
          <p:sp>
            <p:nvSpPr>
              <p:cNvPr id="17" name="Title 1"/>
              <p:cNvSpPr txBox="1">
                <a:spLocks/>
              </p:cNvSpPr>
              <p:nvPr/>
            </p:nvSpPr>
            <p:spPr>
              <a:xfrm>
                <a:off x="1828800" y="1885951"/>
                <a:ext cx="2133600" cy="304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200" b="1" dirty="0">
                    <a:solidFill>
                      <a:srgbClr val="1F4C63"/>
                    </a:solidFill>
                    <a:latin typeface="Calibri" panose="020F0502020204030204" pitchFamily="34" charset="0"/>
                    <a:ea typeface="+mj-ea"/>
                    <a:cs typeface="+mj-cs"/>
                  </a:rPr>
                  <a:t>TWITTER</a:t>
                </a:r>
                <a:endParaRPr lang="id-ID" sz="2200" b="1" dirty="0">
                  <a:solidFill>
                    <a:srgbClr val="1F4C63"/>
                  </a:solidFill>
                  <a:latin typeface="Calibri" panose="020F0502020204030204" pitchFamily="34" charset="0"/>
                  <a:ea typeface="+mj-ea"/>
                  <a:cs typeface="+mj-cs"/>
                </a:endParaRPr>
              </a:p>
            </p:txBody>
          </p:sp>
          <p:sp>
            <p:nvSpPr>
              <p:cNvPr id="18" name="Title 1"/>
              <p:cNvSpPr txBox="1">
                <a:spLocks/>
              </p:cNvSpPr>
              <p:nvPr/>
            </p:nvSpPr>
            <p:spPr>
              <a:xfrm>
                <a:off x="1828800" y="2152651"/>
                <a:ext cx="2133600" cy="304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d-ID" b="0" i="0" u="none" strike="noStrike" kern="1200" cap="none" spc="0" normalizeH="0" baseline="0" noProof="0" dirty="0" smtClean="0">
                    <a:ln>
                      <a:noFill/>
                    </a:ln>
                    <a:solidFill>
                      <a:schemeClr val="tx1">
                        <a:lumMod val="75000"/>
                        <a:lumOff val="25000"/>
                      </a:schemeClr>
                    </a:solidFill>
                    <a:effectLst/>
                    <a:uLnTx/>
                    <a:uFillTx/>
                    <a:latin typeface="Calibri" panose="020F0502020204030204" pitchFamily="34" charset="0"/>
                    <a:ea typeface="+mj-ea"/>
                    <a:cs typeface="+mj-cs"/>
                  </a:rPr>
                  <a:t>@</a:t>
                </a:r>
                <a:r>
                  <a:rPr lang="en-US" dirty="0" err="1" smtClean="0">
                    <a:solidFill>
                      <a:schemeClr val="tx1">
                        <a:lumMod val="75000"/>
                        <a:lumOff val="25000"/>
                      </a:schemeClr>
                    </a:solidFill>
                    <a:latin typeface="Calibri" panose="020F0502020204030204" pitchFamily="34" charset="0"/>
                    <a:ea typeface="+mj-ea"/>
                    <a:cs typeface="+mj-cs"/>
                  </a:rPr>
                  <a:t>WSDAgov</a:t>
                </a:r>
                <a:endParaRPr kumimoji="0" lang="id-ID" b="0" i="0" u="none" strike="noStrike" kern="1200" cap="none" spc="0" normalizeH="0" baseline="0" noProof="0" dirty="0" smtClean="0">
                  <a:ln>
                    <a:noFill/>
                  </a:ln>
                  <a:solidFill>
                    <a:schemeClr val="tx1">
                      <a:lumMod val="75000"/>
                      <a:lumOff val="25000"/>
                    </a:schemeClr>
                  </a:solidFill>
                  <a:effectLst/>
                  <a:uLnTx/>
                  <a:uFillTx/>
                  <a:latin typeface="Calibri" panose="020F0502020204030204" pitchFamily="34" charset="0"/>
                  <a:ea typeface="+mj-ea"/>
                  <a:cs typeface="+mj-cs"/>
                </a:endParaRPr>
              </a:p>
            </p:txBody>
          </p:sp>
        </p:grpSp>
        <p:pic>
          <p:nvPicPr>
            <p:cNvPr id="16" name="Picture 15" descr="icon-05.png"/>
            <p:cNvPicPr>
              <a:picLocks noChangeAspect="1"/>
            </p:cNvPicPr>
            <p:nvPr/>
          </p:nvPicPr>
          <p:blipFill>
            <a:blip r:embed="rId4" cstate="screen"/>
            <a:stretch>
              <a:fillRect/>
            </a:stretch>
          </p:blipFill>
          <p:spPr>
            <a:xfrm>
              <a:off x="1752600" y="2343150"/>
              <a:ext cx="457200" cy="457200"/>
            </a:xfrm>
            <a:prstGeom prst="rect">
              <a:avLst/>
            </a:prstGeom>
          </p:spPr>
        </p:pic>
      </p:grpSp>
      <p:grpSp>
        <p:nvGrpSpPr>
          <p:cNvPr id="25" name="Group 24"/>
          <p:cNvGrpSpPr/>
          <p:nvPr/>
        </p:nvGrpSpPr>
        <p:grpSpPr>
          <a:xfrm>
            <a:off x="1446771" y="1543050"/>
            <a:ext cx="2762250" cy="647700"/>
            <a:chOff x="1676400" y="2266950"/>
            <a:chExt cx="2762250" cy="647700"/>
          </a:xfrm>
        </p:grpSpPr>
        <p:sp>
          <p:nvSpPr>
            <p:cNvPr id="26" name="Oval 25"/>
            <p:cNvSpPr/>
            <p:nvPr/>
          </p:nvSpPr>
          <p:spPr>
            <a:xfrm>
              <a:off x="1676400" y="2266950"/>
              <a:ext cx="609600" cy="609600"/>
            </a:xfrm>
            <a:prstGeom prst="ellipse">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D45F37"/>
                </a:solidFill>
                <a:latin typeface="Calibri" panose="020F0502020204030204" pitchFamily="34" charset="0"/>
              </a:endParaRPr>
            </a:p>
          </p:txBody>
        </p:sp>
        <p:grpSp>
          <p:nvGrpSpPr>
            <p:cNvPr id="27" name="Group 16"/>
            <p:cNvGrpSpPr/>
            <p:nvPr/>
          </p:nvGrpSpPr>
          <p:grpSpPr>
            <a:xfrm>
              <a:off x="2305050" y="2343150"/>
              <a:ext cx="2133600" cy="571500"/>
              <a:chOff x="1828800" y="1885951"/>
              <a:chExt cx="2133600" cy="571500"/>
            </a:xfrm>
          </p:grpSpPr>
          <p:sp>
            <p:nvSpPr>
              <p:cNvPr id="28" name="Title 1"/>
              <p:cNvSpPr txBox="1">
                <a:spLocks/>
              </p:cNvSpPr>
              <p:nvPr/>
            </p:nvSpPr>
            <p:spPr>
              <a:xfrm>
                <a:off x="1828800" y="1885951"/>
                <a:ext cx="2133600" cy="304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200" b="1" dirty="0" smtClean="0">
                    <a:solidFill>
                      <a:srgbClr val="1F4C63"/>
                    </a:solidFill>
                    <a:latin typeface="Calibri" panose="020F0502020204030204" pitchFamily="34" charset="0"/>
                    <a:ea typeface="+mj-ea"/>
                    <a:cs typeface="+mj-cs"/>
                  </a:rPr>
                  <a:t>WEB</a:t>
                </a:r>
                <a:endParaRPr kumimoji="0" lang="id-ID" sz="2200" b="1" i="0" u="none" strike="noStrike" kern="1200" cap="none" spc="0" normalizeH="0" baseline="0" noProof="0" dirty="0" smtClean="0">
                  <a:ln>
                    <a:noFill/>
                  </a:ln>
                  <a:solidFill>
                    <a:srgbClr val="1F4C63"/>
                  </a:solidFill>
                  <a:effectLst/>
                  <a:uLnTx/>
                  <a:uFillTx/>
                  <a:latin typeface="Calibri" panose="020F0502020204030204" pitchFamily="34" charset="0"/>
                  <a:ea typeface="+mj-ea"/>
                  <a:cs typeface="+mj-cs"/>
                </a:endParaRPr>
              </a:p>
            </p:txBody>
          </p:sp>
          <p:sp>
            <p:nvSpPr>
              <p:cNvPr id="29" name="Title 1"/>
              <p:cNvSpPr txBox="1">
                <a:spLocks/>
              </p:cNvSpPr>
              <p:nvPr/>
            </p:nvSpPr>
            <p:spPr>
              <a:xfrm>
                <a:off x="1828800" y="2152651"/>
                <a:ext cx="2133600" cy="304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solidFill>
                      <a:schemeClr val="tx1">
                        <a:lumMod val="75000"/>
                        <a:lumOff val="25000"/>
                      </a:schemeClr>
                    </a:solidFill>
                    <a:latin typeface="Calibri" panose="020F0502020204030204" pitchFamily="34" charset="0"/>
                    <a:ea typeface="+mj-ea"/>
                    <a:cs typeface="+mj-cs"/>
                  </a:rPr>
                  <a:t>a</a:t>
                </a:r>
                <a:r>
                  <a:rPr kumimoji="0" lang="en-US" b="0" i="0" u="none" strike="noStrike" kern="1200" cap="none" spc="0" normalizeH="0" baseline="0" noProof="0" dirty="0" smtClean="0">
                    <a:ln>
                      <a:noFill/>
                    </a:ln>
                    <a:solidFill>
                      <a:schemeClr val="tx1">
                        <a:lumMod val="75000"/>
                        <a:lumOff val="25000"/>
                      </a:schemeClr>
                    </a:solidFill>
                    <a:effectLst/>
                    <a:uLnTx/>
                    <a:uFillTx/>
                    <a:latin typeface="Calibri" panose="020F0502020204030204" pitchFamily="34" charset="0"/>
                    <a:ea typeface="+mj-ea"/>
                    <a:cs typeface="+mj-cs"/>
                  </a:rPr>
                  <a:t>gr.wa.gov</a:t>
                </a:r>
                <a:endParaRPr kumimoji="0" lang="id-ID" b="0" i="0" u="none" strike="noStrike" kern="1200" cap="none" spc="0" normalizeH="0" baseline="0" noProof="0" dirty="0" smtClean="0">
                  <a:ln>
                    <a:noFill/>
                  </a:ln>
                  <a:solidFill>
                    <a:schemeClr val="tx1">
                      <a:lumMod val="75000"/>
                      <a:lumOff val="25000"/>
                    </a:schemeClr>
                  </a:solidFill>
                  <a:effectLst/>
                  <a:uLnTx/>
                  <a:uFillTx/>
                  <a:latin typeface="Calibri" panose="020F0502020204030204" pitchFamily="34" charset="0"/>
                  <a:ea typeface="+mj-ea"/>
                  <a:cs typeface="+mj-cs"/>
                </a:endParaRPr>
              </a:p>
            </p:txBody>
          </p:sp>
        </p:grpSp>
      </p:grpSp>
      <p:grpSp>
        <p:nvGrpSpPr>
          <p:cNvPr id="40" name="Group 39"/>
          <p:cNvGrpSpPr/>
          <p:nvPr/>
        </p:nvGrpSpPr>
        <p:grpSpPr>
          <a:xfrm>
            <a:off x="4502328" y="1421812"/>
            <a:ext cx="3727272" cy="1569038"/>
            <a:chOff x="1676400" y="2231128"/>
            <a:chExt cx="2762250" cy="683522"/>
          </a:xfrm>
        </p:grpSpPr>
        <p:sp>
          <p:nvSpPr>
            <p:cNvPr id="41" name="Oval 40"/>
            <p:cNvSpPr/>
            <p:nvPr/>
          </p:nvSpPr>
          <p:spPr>
            <a:xfrm>
              <a:off x="1676400" y="2266950"/>
              <a:ext cx="606434" cy="310864"/>
            </a:xfrm>
            <a:prstGeom prst="ellipse">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grpSp>
          <p:nvGrpSpPr>
            <p:cNvPr id="42" name="Group 16"/>
            <p:cNvGrpSpPr/>
            <p:nvPr/>
          </p:nvGrpSpPr>
          <p:grpSpPr>
            <a:xfrm>
              <a:off x="2282834" y="2231128"/>
              <a:ext cx="2155816" cy="683522"/>
              <a:chOff x="1806584" y="1773929"/>
              <a:chExt cx="2155816" cy="683522"/>
            </a:xfrm>
          </p:grpSpPr>
          <p:sp>
            <p:nvSpPr>
              <p:cNvPr id="43" name="Title 1"/>
              <p:cNvSpPr txBox="1">
                <a:spLocks/>
              </p:cNvSpPr>
              <p:nvPr/>
            </p:nvSpPr>
            <p:spPr>
              <a:xfrm>
                <a:off x="1806584" y="1773929"/>
                <a:ext cx="2133600" cy="25788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200" b="1" dirty="0">
                    <a:solidFill>
                      <a:srgbClr val="1F4C63"/>
                    </a:solidFill>
                    <a:latin typeface="Calibri" panose="020F0502020204030204" pitchFamily="34" charset="0"/>
                    <a:ea typeface="+mj-ea"/>
                    <a:cs typeface="+mj-cs"/>
                  </a:rPr>
                  <a:t>EMAIL</a:t>
                </a:r>
                <a:endParaRPr lang="id-ID" sz="2200" b="1" dirty="0">
                  <a:solidFill>
                    <a:srgbClr val="1F4C63"/>
                  </a:solidFill>
                  <a:latin typeface="Calibri" panose="020F0502020204030204" pitchFamily="34" charset="0"/>
                  <a:ea typeface="+mj-ea"/>
                  <a:cs typeface="+mj-cs"/>
                </a:endParaRPr>
              </a:p>
            </p:txBody>
          </p:sp>
          <p:sp>
            <p:nvSpPr>
              <p:cNvPr id="44" name="Title 1"/>
              <p:cNvSpPr txBox="1">
                <a:spLocks/>
              </p:cNvSpPr>
              <p:nvPr/>
            </p:nvSpPr>
            <p:spPr>
              <a:xfrm>
                <a:off x="1865964" y="2013794"/>
                <a:ext cx="2096436" cy="443657"/>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err="1" smtClean="0">
                    <a:solidFill>
                      <a:schemeClr val="tx1">
                        <a:lumMod val="75000"/>
                        <a:lumOff val="25000"/>
                      </a:schemeClr>
                    </a:solidFill>
                    <a:latin typeface="Calibri" panose="020F0502020204030204" pitchFamily="34" charset="0"/>
                    <a:ea typeface="+mj-ea"/>
                    <a:cs typeface="+mj-cs"/>
                    <a:hlinkClick r:id="rId5"/>
                  </a:rPr>
                  <a:t>MMoore@a</a:t>
                </a:r>
                <a:r>
                  <a:rPr kumimoji="0" lang="en-US" b="0" i="0" u="none" strike="noStrike" kern="1200" cap="none" spc="0" normalizeH="0" baseline="0" noProof="0" dirty="0" smtClean="0">
                    <a:ln>
                      <a:noFill/>
                    </a:ln>
                    <a:solidFill>
                      <a:schemeClr val="tx1">
                        <a:lumMod val="75000"/>
                        <a:lumOff val="25000"/>
                      </a:schemeClr>
                    </a:solidFill>
                    <a:effectLst/>
                    <a:uLnTx/>
                    <a:uFillTx/>
                    <a:latin typeface="Calibri" panose="020F0502020204030204" pitchFamily="34" charset="0"/>
                    <a:ea typeface="+mj-ea"/>
                    <a:cs typeface="+mj-cs"/>
                    <a:hlinkClick r:id="rId5"/>
                  </a:rPr>
                  <a:t>gr.wa.gov</a:t>
                </a:r>
                <a:endParaRPr kumimoji="0" lang="en-US" b="0" i="0" u="none" strike="noStrike" kern="1200" cap="none" spc="0" normalizeH="0" baseline="0" noProof="0" dirty="0" smtClean="0">
                  <a:ln>
                    <a:noFill/>
                  </a:ln>
                  <a:solidFill>
                    <a:schemeClr val="tx1">
                      <a:lumMod val="75000"/>
                      <a:lumOff val="25000"/>
                    </a:schemeClr>
                  </a:solidFill>
                  <a:effectLst/>
                  <a:uLnTx/>
                  <a:uFillTx/>
                  <a:latin typeface="Calibri" panose="020F0502020204030204" pitchFamily="34" charset="0"/>
                  <a:ea typeface="+mj-ea"/>
                  <a:cs typeface="+mj-cs"/>
                </a:endParaRPr>
              </a:p>
              <a:p>
                <a:pPr lvl="0">
                  <a:spcBef>
                    <a:spcPct val="0"/>
                  </a:spcBef>
                  <a:defRPr/>
                </a:pPr>
                <a:endParaRPr lang="en-US" dirty="0" smtClean="0">
                  <a:solidFill>
                    <a:schemeClr val="tx1">
                      <a:lumMod val="75000"/>
                      <a:lumOff val="25000"/>
                    </a:schemeClr>
                  </a:solidFill>
                  <a:latin typeface="Calibri" panose="020F0502020204030204" pitchFamily="34" charset="0"/>
                  <a:ea typeface="+mj-ea"/>
                  <a:cs typeface="+mj-cs"/>
                  <a:hlinkClick r:id="rId6"/>
                </a:endParaRPr>
              </a:p>
              <a:p>
                <a:pPr lvl="0">
                  <a:spcBef>
                    <a:spcPct val="0"/>
                  </a:spcBef>
                  <a:defRPr/>
                </a:pPr>
                <a:r>
                  <a:rPr lang="id-ID" dirty="0" smtClean="0">
                    <a:solidFill>
                      <a:schemeClr val="tx1">
                        <a:lumMod val="75000"/>
                        <a:lumOff val="25000"/>
                      </a:schemeClr>
                    </a:solidFill>
                    <a:latin typeface="Calibri" panose="020F0502020204030204" pitchFamily="34" charset="0"/>
                    <a:ea typeface="+mj-ea"/>
                    <a:cs typeface="+mj-cs"/>
                    <a:hlinkClick r:id="rId6"/>
                  </a:rPr>
                  <a:t>LRaymond@agr.wa.gov</a:t>
                </a:r>
                <a:r>
                  <a:rPr lang="en-US" dirty="0" smtClean="0">
                    <a:solidFill>
                      <a:schemeClr val="tx1">
                        <a:lumMod val="75000"/>
                        <a:lumOff val="25000"/>
                      </a:schemeClr>
                    </a:solidFill>
                    <a:latin typeface="Calibri" panose="020F0502020204030204" pitchFamily="34" charset="0"/>
                    <a:ea typeface="+mj-ea"/>
                    <a:cs typeface="+mj-cs"/>
                  </a:rPr>
                  <a:t> </a:t>
                </a:r>
                <a:endParaRPr kumimoji="0" lang="id-ID" b="0" i="0" u="none" strike="noStrike" kern="1200" cap="none" spc="0" normalizeH="0" baseline="0" noProof="0" dirty="0" smtClean="0">
                  <a:ln>
                    <a:noFill/>
                  </a:ln>
                  <a:solidFill>
                    <a:schemeClr val="tx1">
                      <a:lumMod val="75000"/>
                      <a:lumOff val="25000"/>
                    </a:schemeClr>
                  </a:solidFill>
                  <a:effectLst/>
                  <a:uLnTx/>
                  <a:uFillTx/>
                  <a:latin typeface="Calibri" panose="020F0502020204030204" pitchFamily="34" charset="0"/>
                  <a:ea typeface="+mj-ea"/>
                  <a:cs typeface="+mj-cs"/>
                </a:endParaRPr>
              </a:p>
            </p:txBody>
          </p:sp>
        </p:grpSp>
      </p:grpSp>
      <p:sp>
        <p:nvSpPr>
          <p:cNvPr id="45" name="Freeform 44"/>
          <p:cNvSpPr>
            <a:spLocks/>
          </p:cNvSpPr>
          <p:nvPr/>
        </p:nvSpPr>
        <p:spPr bwMode="auto">
          <a:xfrm>
            <a:off x="1654835" y="1695450"/>
            <a:ext cx="209521" cy="318350"/>
          </a:xfrm>
          <a:custGeom>
            <a:avLst/>
            <a:gdLst>
              <a:gd name="T0" fmla="*/ 398 w 412"/>
              <a:gd name="T1" fmla="*/ 226 h 626"/>
              <a:gd name="T2" fmla="*/ 398 w 412"/>
              <a:gd name="T3" fmla="*/ 226 h 626"/>
              <a:gd name="T4" fmla="*/ 404 w 412"/>
              <a:gd name="T5" fmla="*/ 220 h 626"/>
              <a:gd name="T6" fmla="*/ 406 w 412"/>
              <a:gd name="T7" fmla="*/ 214 h 626"/>
              <a:gd name="T8" fmla="*/ 404 w 412"/>
              <a:gd name="T9" fmla="*/ 208 h 626"/>
              <a:gd name="T10" fmla="*/ 398 w 412"/>
              <a:gd name="T11" fmla="*/ 204 h 626"/>
              <a:gd name="T12" fmla="*/ 30 w 412"/>
              <a:gd name="T13" fmla="*/ 2 h 626"/>
              <a:gd name="T14" fmla="*/ 30 w 412"/>
              <a:gd name="T15" fmla="*/ 2 h 626"/>
              <a:gd name="T16" fmla="*/ 22 w 412"/>
              <a:gd name="T17" fmla="*/ 0 h 626"/>
              <a:gd name="T18" fmla="*/ 14 w 412"/>
              <a:gd name="T19" fmla="*/ 2 h 626"/>
              <a:gd name="T20" fmla="*/ 10 w 412"/>
              <a:gd name="T21" fmla="*/ 6 h 626"/>
              <a:gd name="T22" fmla="*/ 8 w 412"/>
              <a:gd name="T23" fmla="*/ 16 h 626"/>
              <a:gd name="T24" fmla="*/ 0 w 412"/>
              <a:gd name="T25" fmla="*/ 434 h 626"/>
              <a:gd name="T26" fmla="*/ 0 w 412"/>
              <a:gd name="T27" fmla="*/ 434 h 626"/>
              <a:gd name="T28" fmla="*/ 0 w 412"/>
              <a:gd name="T29" fmla="*/ 442 h 626"/>
              <a:gd name="T30" fmla="*/ 4 w 412"/>
              <a:gd name="T31" fmla="*/ 448 h 626"/>
              <a:gd name="T32" fmla="*/ 12 w 412"/>
              <a:gd name="T33" fmla="*/ 448 h 626"/>
              <a:gd name="T34" fmla="*/ 20 w 412"/>
              <a:gd name="T35" fmla="*/ 446 h 626"/>
              <a:gd name="T36" fmla="*/ 128 w 412"/>
              <a:gd name="T37" fmla="*/ 382 h 626"/>
              <a:gd name="T38" fmla="*/ 128 w 412"/>
              <a:gd name="T39" fmla="*/ 382 h 626"/>
              <a:gd name="T40" fmla="*/ 138 w 412"/>
              <a:gd name="T41" fmla="*/ 380 h 626"/>
              <a:gd name="T42" fmla="*/ 146 w 412"/>
              <a:gd name="T43" fmla="*/ 380 h 626"/>
              <a:gd name="T44" fmla="*/ 154 w 412"/>
              <a:gd name="T45" fmla="*/ 384 h 626"/>
              <a:gd name="T46" fmla="*/ 160 w 412"/>
              <a:gd name="T47" fmla="*/ 392 h 626"/>
              <a:gd name="T48" fmla="*/ 290 w 412"/>
              <a:gd name="T49" fmla="*/ 614 h 626"/>
              <a:gd name="T50" fmla="*/ 290 w 412"/>
              <a:gd name="T51" fmla="*/ 614 h 626"/>
              <a:gd name="T52" fmla="*/ 296 w 412"/>
              <a:gd name="T53" fmla="*/ 620 h 626"/>
              <a:gd name="T54" fmla="*/ 304 w 412"/>
              <a:gd name="T55" fmla="*/ 624 h 626"/>
              <a:gd name="T56" fmla="*/ 314 w 412"/>
              <a:gd name="T57" fmla="*/ 626 h 626"/>
              <a:gd name="T58" fmla="*/ 322 w 412"/>
              <a:gd name="T59" fmla="*/ 622 h 626"/>
              <a:gd name="T60" fmla="*/ 400 w 412"/>
              <a:gd name="T61" fmla="*/ 576 h 626"/>
              <a:gd name="T62" fmla="*/ 400 w 412"/>
              <a:gd name="T63" fmla="*/ 576 h 626"/>
              <a:gd name="T64" fmla="*/ 408 w 412"/>
              <a:gd name="T65" fmla="*/ 570 h 626"/>
              <a:gd name="T66" fmla="*/ 412 w 412"/>
              <a:gd name="T67" fmla="*/ 562 h 626"/>
              <a:gd name="T68" fmla="*/ 412 w 412"/>
              <a:gd name="T69" fmla="*/ 554 h 626"/>
              <a:gd name="T70" fmla="*/ 410 w 412"/>
              <a:gd name="T71" fmla="*/ 544 h 626"/>
              <a:gd name="T72" fmla="*/ 280 w 412"/>
              <a:gd name="T73" fmla="*/ 322 h 626"/>
              <a:gd name="T74" fmla="*/ 280 w 412"/>
              <a:gd name="T75" fmla="*/ 322 h 626"/>
              <a:gd name="T76" fmla="*/ 278 w 412"/>
              <a:gd name="T77" fmla="*/ 314 h 626"/>
              <a:gd name="T78" fmla="*/ 278 w 412"/>
              <a:gd name="T79" fmla="*/ 304 h 626"/>
              <a:gd name="T80" fmla="*/ 282 w 412"/>
              <a:gd name="T81" fmla="*/ 296 h 626"/>
              <a:gd name="T82" fmla="*/ 290 w 412"/>
              <a:gd name="T83" fmla="*/ 290 h 626"/>
              <a:gd name="T84" fmla="*/ 398 w 412"/>
              <a:gd name="T85" fmla="*/ 22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626">
                <a:moveTo>
                  <a:pt x="398" y="226"/>
                </a:moveTo>
                <a:lnTo>
                  <a:pt x="398" y="226"/>
                </a:lnTo>
                <a:lnTo>
                  <a:pt x="404" y="220"/>
                </a:lnTo>
                <a:lnTo>
                  <a:pt x="406" y="214"/>
                </a:lnTo>
                <a:lnTo>
                  <a:pt x="404" y="208"/>
                </a:lnTo>
                <a:lnTo>
                  <a:pt x="398" y="204"/>
                </a:lnTo>
                <a:lnTo>
                  <a:pt x="30" y="2"/>
                </a:lnTo>
                <a:lnTo>
                  <a:pt x="30" y="2"/>
                </a:lnTo>
                <a:lnTo>
                  <a:pt x="22" y="0"/>
                </a:lnTo>
                <a:lnTo>
                  <a:pt x="14" y="2"/>
                </a:lnTo>
                <a:lnTo>
                  <a:pt x="10" y="6"/>
                </a:lnTo>
                <a:lnTo>
                  <a:pt x="8" y="16"/>
                </a:lnTo>
                <a:lnTo>
                  <a:pt x="0" y="434"/>
                </a:lnTo>
                <a:lnTo>
                  <a:pt x="0" y="434"/>
                </a:lnTo>
                <a:lnTo>
                  <a:pt x="0" y="442"/>
                </a:lnTo>
                <a:lnTo>
                  <a:pt x="4" y="448"/>
                </a:lnTo>
                <a:lnTo>
                  <a:pt x="12" y="448"/>
                </a:lnTo>
                <a:lnTo>
                  <a:pt x="20" y="446"/>
                </a:lnTo>
                <a:lnTo>
                  <a:pt x="128" y="382"/>
                </a:lnTo>
                <a:lnTo>
                  <a:pt x="128" y="382"/>
                </a:lnTo>
                <a:lnTo>
                  <a:pt x="138" y="380"/>
                </a:lnTo>
                <a:lnTo>
                  <a:pt x="146" y="380"/>
                </a:lnTo>
                <a:lnTo>
                  <a:pt x="154" y="384"/>
                </a:lnTo>
                <a:lnTo>
                  <a:pt x="160" y="392"/>
                </a:lnTo>
                <a:lnTo>
                  <a:pt x="290" y="614"/>
                </a:lnTo>
                <a:lnTo>
                  <a:pt x="290" y="614"/>
                </a:lnTo>
                <a:lnTo>
                  <a:pt x="296" y="620"/>
                </a:lnTo>
                <a:lnTo>
                  <a:pt x="304" y="624"/>
                </a:lnTo>
                <a:lnTo>
                  <a:pt x="314" y="626"/>
                </a:lnTo>
                <a:lnTo>
                  <a:pt x="322" y="622"/>
                </a:lnTo>
                <a:lnTo>
                  <a:pt x="400" y="576"/>
                </a:lnTo>
                <a:lnTo>
                  <a:pt x="400" y="576"/>
                </a:lnTo>
                <a:lnTo>
                  <a:pt x="408" y="570"/>
                </a:lnTo>
                <a:lnTo>
                  <a:pt x="412" y="562"/>
                </a:lnTo>
                <a:lnTo>
                  <a:pt x="412" y="554"/>
                </a:lnTo>
                <a:lnTo>
                  <a:pt x="410" y="544"/>
                </a:lnTo>
                <a:lnTo>
                  <a:pt x="280" y="322"/>
                </a:lnTo>
                <a:lnTo>
                  <a:pt x="280" y="322"/>
                </a:lnTo>
                <a:lnTo>
                  <a:pt x="278" y="314"/>
                </a:lnTo>
                <a:lnTo>
                  <a:pt x="278" y="304"/>
                </a:lnTo>
                <a:lnTo>
                  <a:pt x="282" y="296"/>
                </a:lnTo>
                <a:lnTo>
                  <a:pt x="290" y="290"/>
                </a:lnTo>
                <a:lnTo>
                  <a:pt x="398" y="22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6" name="Freeform 45"/>
          <p:cNvSpPr>
            <a:spLocks noEditPoints="1"/>
          </p:cNvSpPr>
          <p:nvPr/>
        </p:nvSpPr>
        <p:spPr bwMode="auto">
          <a:xfrm>
            <a:off x="4717441" y="1695450"/>
            <a:ext cx="321260" cy="276977"/>
          </a:xfrm>
          <a:custGeom>
            <a:avLst/>
            <a:gdLst>
              <a:gd name="T0" fmla="*/ 0 w 240"/>
              <a:gd name="T1" fmla="*/ 0 h 168"/>
              <a:gd name="T2" fmla="*/ 0 w 240"/>
              <a:gd name="T3" fmla="*/ 168 h 168"/>
              <a:gd name="T4" fmla="*/ 240 w 240"/>
              <a:gd name="T5" fmla="*/ 168 h 168"/>
              <a:gd name="T6" fmla="*/ 240 w 240"/>
              <a:gd name="T7" fmla="*/ 0 h 168"/>
              <a:gd name="T8" fmla="*/ 0 w 240"/>
              <a:gd name="T9" fmla="*/ 0 h 168"/>
              <a:gd name="T10" fmla="*/ 232 w 240"/>
              <a:gd name="T11" fmla="*/ 16 h 168"/>
              <a:gd name="T12" fmla="*/ 156 w 240"/>
              <a:gd name="T13" fmla="*/ 82 h 168"/>
              <a:gd name="T14" fmla="*/ 232 w 240"/>
              <a:gd name="T15" fmla="*/ 152 h 168"/>
              <a:gd name="T16" fmla="*/ 232 w 240"/>
              <a:gd name="T17" fmla="*/ 160 h 168"/>
              <a:gd name="T18" fmla="*/ 146 w 240"/>
              <a:gd name="T19" fmla="*/ 90 h 168"/>
              <a:gd name="T20" fmla="*/ 120 w 240"/>
              <a:gd name="T21" fmla="*/ 112 h 168"/>
              <a:gd name="T22" fmla="*/ 94 w 240"/>
              <a:gd name="T23" fmla="*/ 90 h 168"/>
              <a:gd name="T24" fmla="*/ 8 w 240"/>
              <a:gd name="T25" fmla="*/ 160 h 168"/>
              <a:gd name="T26" fmla="*/ 8 w 240"/>
              <a:gd name="T27" fmla="*/ 152 h 168"/>
              <a:gd name="T28" fmla="*/ 86 w 240"/>
              <a:gd name="T29" fmla="*/ 82 h 168"/>
              <a:gd name="T30" fmla="*/ 8 w 240"/>
              <a:gd name="T31" fmla="*/ 16 h 168"/>
              <a:gd name="T32" fmla="*/ 8 w 240"/>
              <a:gd name="T33" fmla="*/ 8 h 168"/>
              <a:gd name="T34" fmla="*/ 120 w 240"/>
              <a:gd name="T35" fmla="*/ 88 h 168"/>
              <a:gd name="T36" fmla="*/ 232 w 240"/>
              <a:gd name="T37" fmla="*/ 8 h 168"/>
              <a:gd name="T38" fmla="*/ 232 w 240"/>
              <a:gd name="T39" fmla="*/ 1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68">
                <a:moveTo>
                  <a:pt x="0" y="0"/>
                </a:moveTo>
                <a:lnTo>
                  <a:pt x="0" y="168"/>
                </a:lnTo>
                <a:lnTo>
                  <a:pt x="240" y="168"/>
                </a:lnTo>
                <a:lnTo>
                  <a:pt x="240" y="0"/>
                </a:lnTo>
                <a:lnTo>
                  <a:pt x="0" y="0"/>
                </a:lnTo>
                <a:close/>
                <a:moveTo>
                  <a:pt x="232" y="16"/>
                </a:moveTo>
                <a:lnTo>
                  <a:pt x="156" y="82"/>
                </a:lnTo>
                <a:lnTo>
                  <a:pt x="232" y="152"/>
                </a:lnTo>
                <a:lnTo>
                  <a:pt x="232" y="160"/>
                </a:lnTo>
                <a:lnTo>
                  <a:pt x="146" y="90"/>
                </a:lnTo>
                <a:lnTo>
                  <a:pt x="120" y="112"/>
                </a:lnTo>
                <a:lnTo>
                  <a:pt x="94" y="90"/>
                </a:lnTo>
                <a:lnTo>
                  <a:pt x="8" y="160"/>
                </a:lnTo>
                <a:lnTo>
                  <a:pt x="8" y="152"/>
                </a:lnTo>
                <a:lnTo>
                  <a:pt x="86" y="82"/>
                </a:lnTo>
                <a:lnTo>
                  <a:pt x="8" y="16"/>
                </a:lnTo>
                <a:lnTo>
                  <a:pt x="8" y="8"/>
                </a:lnTo>
                <a:lnTo>
                  <a:pt x="120" y="88"/>
                </a:lnTo>
                <a:lnTo>
                  <a:pt x="232" y="8"/>
                </a:lnTo>
                <a:lnTo>
                  <a:pt x="232"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7" name="Freeform 46"/>
          <p:cNvSpPr>
            <a:spLocks noEditPoints="1"/>
          </p:cNvSpPr>
          <p:nvPr/>
        </p:nvSpPr>
        <p:spPr bwMode="auto">
          <a:xfrm>
            <a:off x="4650794" y="3477437"/>
            <a:ext cx="329486" cy="423757"/>
          </a:xfrm>
          <a:custGeom>
            <a:avLst/>
            <a:gdLst>
              <a:gd name="T0" fmla="*/ 170 w 536"/>
              <a:gd name="T1" fmla="*/ 228 h 650"/>
              <a:gd name="T2" fmla="*/ 204 w 536"/>
              <a:gd name="T3" fmla="*/ 240 h 650"/>
              <a:gd name="T4" fmla="*/ 244 w 536"/>
              <a:gd name="T5" fmla="*/ 220 h 650"/>
              <a:gd name="T6" fmla="*/ 250 w 536"/>
              <a:gd name="T7" fmla="*/ 92 h 650"/>
              <a:gd name="T8" fmla="*/ 224 w 536"/>
              <a:gd name="T9" fmla="*/ 60 h 650"/>
              <a:gd name="T10" fmla="*/ 178 w 536"/>
              <a:gd name="T11" fmla="*/ 64 h 650"/>
              <a:gd name="T12" fmla="*/ 158 w 536"/>
              <a:gd name="T13" fmla="*/ 102 h 650"/>
              <a:gd name="T14" fmla="*/ 194 w 536"/>
              <a:gd name="T15" fmla="*/ 90 h 650"/>
              <a:gd name="T16" fmla="*/ 214 w 536"/>
              <a:gd name="T17" fmla="*/ 90 h 650"/>
              <a:gd name="T18" fmla="*/ 214 w 536"/>
              <a:gd name="T19" fmla="*/ 206 h 650"/>
              <a:gd name="T20" fmla="*/ 194 w 536"/>
              <a:gd name="T21" fmla="*/ 206 h 650"/>
              <a:gd name="T22" fmla="*/ 116 w 536"/>
              <a:gd name="T23" fmla="*/ 236 h 650"/>
              <a:gd name="T24" fmla="*/ 72 w 536"/>
              <a:gd name="T25" fmla="*/ 0 h 650"/>
              <a:gd name="T26" fmla="*/ 310 w 536"/>
              <a:gd name="T27" fmla="*/ 238 h 650"/>
              <a:gd name="T28" fmla="*/ 372 w 536"/>
              <a:gd name="T29" fmla="*/ 236 h 650"/>
              <a:gd name="T30" fmla="*/ 330 w 536"/>
              <a:gd name="T31" fmla="*/ 204 h 650"/>
              <a:gd name="T32" fmla="*/ 314 w 536"/>
              <a:gd name="T33" fmla="*/ 204 h 650"/>
              <a:gd name="T34" fmla="*/ 278 w 536"/>
              <a:gd name="T35" fmla="*/ 208 h 650"/>
              <a:gd name="T36" fmla="*/ 302 w 536"/>
              <a:gd name="T37" fmla="*/ 238 h 650"/>
              <a:gd name="T38" fmla="*/ 510 w 536"/>
              <a:gd name="T39" fmla="*/ 314 h 650"/>
              <a:gd name="T40" fmla="*/ 362 w 536"/>
              <a:gd name="T41" fmla="*/ 290 h 650"/>
              <a:gd name="T42" fmla="*/ 66 w 536"/>
              <a:gd name="T43" fmla="*/ 294 h 650"/>
              <a:gd name="T44" fmla="*/ 6 w 536"/>
              <a:gd name="T45" fmla="*/ 354 h 650"/>
              <a:gd name="T46" fmla="*/ 2 w 536"/>
              <a:gd name="T47" fmla="*/ 518 h 650"/>
              <a:gd name="T48" fmla="*/ 26 w 536"/>
              <a:gd name="T49" fmla="*/ 624 h 650"/>
              <a:gd name="T50" fmla="*/ 174 w 536"/>
              <a:gd name="T51" fmla="*/ 648 h 650"/>
              <a:gd name="T52" fmla="*/ 470 w 536"/>
              <a:gd name="T53" fmla="*/ 644 h 650"/>
              <a:gd name="T54" fmla="*/ 530 w 536"/>
              <a:gd name="T55" fmla="*/ 584 h 650"/>
              <a:gd name="T56" fmla="*/ 536 w 536"/>
              <a:gd name="T57" fmla="*/ 418 h 650"/>
              <a:gd name="T58" fmla="*/ 42 w 536"/>
              <a:gd name="T59" fmla="*/ 382 h 650"/>
              <a:gd name="T60" fmla="*/ 246 w 536"/>
              <a:gd name="T61" fmla="*/ 584 h 650"/>
              <a:gd name="T62" fmla="*/ 196 w 536"/>
              <a:gd name="T63" fmla="*/ 580 h 650"/>
              <a:gd name="T64" fmla="*/ 160 w 536"/>
              <a:gd name="T65" fmla="*/ 578 h 650"/>
              <a:gd name="T66" fmla="*/ 186 w 536"/>
              <a:gd name="T67" fmla="*/ 544 h 650"/>
              <a:gd name="T68" fmla="*/ 196 w 536"/>
              <a:gd name="T69" fmla="*/ 554 h 650"/>
              <a:gd name="T70" fmla="*/ 246 w 536"/>
              <a:gd name="T71" fmla="*/ 410 h 650"/>
              <a:gd name="T72" fmla="*/ 364 w 536"/>
              <a:gd name="T73" fmla="*/ 576 h 650"/>
              <a:gd name="T74" fmla="*/ 342 w 536"/>
              <a:gd name="T75" fmla="*/ 586 h 650"/>
              <a:gd name="T76" fmla="*/ 312 w 536"/>
              <a:gd name="T77" fmla="*/ 584 h 650"/>
              <a:gd name="T78" fmla="*/ 318 w 536"/>
              <a:gd name="T79" fmla="*/ 416 h 650"/>
              <a:gd name="T80" fmla="*/ 348 w 536"/>
              <a:gd name="T81" fmla="*/ 408 h 650"/>
              <a:gd name="T82" fmla="*/ 370 w 536"/>
              <a:gd name="T83" fmla="*/ 432 h 650"/>
              <a:gd name="T84" fmla="*/ 430 w 536"/>
              <a:gd name="T85" fmla="*/ 534 h 650"/>
              <a:gd name="T86" fmla="*/ 444 w 536"/>
              <a:gd name="T87" fmla="*/ 558 h 650"/>
              <a:gd name="T88" fmla="*/ 458 w 536"/>
              <a:gd name="T89" fmla="*/ 522 h 650"/>
              <a:gd name="T90" fmla="*/ 484 w 536"/>
              <a:gd name="T91" fmla="*/ 568 h 650"/>
              <a:gd name="T92" fmla="*/ 444 w 536"/>
              <a:gd name="T93" fmla="*/ 588 h 650"/>
              <a:gd name="T94" fmla="*/ 408 w 536"/>
              <a:gd name="T95" fmla="*/ 574 h 650"/>
              <a:gd name="T96" fmla="*/ 396 w 536"/>
              <a:gd name="T97" fmla="*/ 456 h 650"/>
              <a:gd name="T98" fmla="*/ 418 w 536"/>
              <a:gd name="T99" fmla="*/ 412 h 650"/>
              <a:gd name="T100" fmla="*/ 466 w 536"/>
              <a:gd name="T101" fmla="*/ 408 h 650"/>
              <a:gd name="T102" fmla="*/ 492 w 536"/>
              <a:gd name="T103" fmla="*/ 444 h 650"/>
              <a:gd name="T104" fmla="*/ 434 w 536"/>
              <a:gd name="T105" fmla="*/ 440 h 650"/>
              <a:gd name="T106" fmla="*/ 458 w 536"/>
              <a:gd name="T107" fmla="*/ 456 h 650"/>
              <a:gd name="T108" fmla="*/ 444 w 536"/>
              <a:gd name="T109" fmla="*/ 436 h 650"/>
              <a:gd name="T110" fmla="*/ 312 w 536"/>
              <a:gd name="T111" fmla="*/ 442 h 650"/>
              <a:gd name="T112" fmla="*/ 326 w 536"/>
              <a:gd name="T113" fmla="*/ 558 h 650"/>
              <a:gd name="T114" fmla="*/ 338 w 536"/>
              <a:gd name="T115" fmla="*/ 452 h 650"/>
              <a:gd name="T116" fmla="*/ 324 w 536"/>
              <a:gd name="T117" fmla="*/ 434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6" h="650">
                <a:moveTo>
                  <a:pt x="158" y="192"/>
                </a:moveTo>
                <a:lnTo>
                  <a:pt x="158" y="192"/>
                </a:lnTo>
                <a:lnTo>
                  <a:pt x="158" y="202"/>
                </a:lnTo>
                <a:lnTo>
                  <a:pt x="160" y="212"/>
                </a:lnTo>
                <a:lnTo>
                  <a:pt x="164" y="220"/>
                </a:lnTo>
                <a:lnTo>
                  <a:pt x="170" y="228"/>
                </a:lnTo>
                <a:lnTo>
                  <a:pt x="170" y="228"/>
                </a:lnTo>
                <a:lnTo>
                  <a:pt x="176" y="232"/>
                </a:lnTo>
                <a:lnTo>
                  <a:pt x="184" y="238"/>
                </a:lnTo>
                <a:lnTo>
                  <a:pt x="194" y="240"/>
                </a:lnTo>
                <a:lnTo>
                  <a:pt x="204" y="240"/>
                </a:lnTo>
                <a:lnTo>
                  <a:pt x="204" y="240"/>
                </a:lnTo>
                <a:lnTo>
                  <a:pt x="214" y="240"/>
                </a:lnTo>
                <a:lnTo>
                  <a:pt x="224" y="238"/>
                </a:lnTo>
                <a:lnTo>
                  <a:pt x="232" y="234"/>
                </a:lnTo>
                <a:lnTo>
                  <a:pt x="238" y="228"/>
                </a:lnTo>
                <a:lnTo>
                  <a:pt x="238" y="228"/>
                </a:lnTo>
                <a:lnTo>
                  <a:pt x="244" y="220"/>
                </a:lnTo>
                <a:lnTo>
                  <a:pt x="248" y="212"/>
                </a:lnTo>
                <a:lnTo>
                  <a:pt x="250" y="204"/>
                </a:lnTo>
                <a:lnTo>
                  <a:pt x="252" y="192"/>
                </a:lnTo>
                <a:lnTo>
                  <a:pt x="252" y="102"/>
                </a:lnTo>
                <a:lnTo>
                  <a:pt x="252" y="102"/>
                </a:lnTo>
                <a:lnTo>
                  <a:pt x="250" y="92"/>
                </a:lnTo>
                <a:lnTo>
                  <a:pt x="248" y="84"/>
                </a:lnTo>
                <a:lnTo>
                  <a:pt x="244" y="76"/>
                </a:lnTo>
                <a:lnTo>
                  <a:pt x="238" y="70"/>
                </a:lnTo>
                <a:lnTo>
                  <a:pt x="238" y="70"/>
                </a:lnTo>
                <a:lnTo>
                  <a:pt x="232" y="64"/>
                </a:lnTo>
                <a:lnTo>
                  <a:pt x="224" y="60"/>
                </a:lnTo>
                <a:lnTo>
                  <a:pt x="216" y="58"/>
                </a:lnTo>
                <a:lnTo>
                  <a:pt x="206" y="56"/>
                </a:lnTo>
                <a:lnTo>
                  <a:pt x="206" y="56"/>
                </a:lnTo>
                <a:lnTo>
                  <a:pt x="194" y="58"/>
                </a:lnTo>
                <a:lnTo>
                  <a:pt x="186" y="60"/>
                </a:lnTo>
                <a:lnTo>
                  <a:pt x="178" y="64"/>
                </a:lnTo>
                <a:lnTo>
                  <a:pt x="170" y="68"/>
                </a:lnTo>
                <a:lnTo>
                  <a:pt x="170" y="68"/>
                </a:lnTo>
                <a:lnTo>
                  <a:pt x="164" y="76"/>
                </a:lnTo>
                <a:lnTo>
                  <a:pt x="160" y="82"/>
                </a:lnTo>
                <a:lnTo>
                  <a:pt x="158" y="92"/>
                </a:lnTo>
                <a:lnTo>
                  <a:pt x="158" y="102"/>
                </a:lnTo>
                <a:lnTo>
                  <a:pt x="158" y="192"/>
                </a:lnTo>
                <a:close/>
                <a:moveTo>
                  <a:pt x="190" y="100"/>
                </a:moveTo>
                <a:lnTo>
                  <a:pt x="190" y="100"/>
                </a:lnTo>
                <a:lnTo>
                  <a:pt x="192" y="94"/>
                </a:lnTo>
                <a:lnTo>
                  <a:pt x="194" y="90"/>
                </a:lnTo>
                <a:lnTo>
                  <a:pt x="194" y="90"/>
                </a:lnTo>
                <a:lnTo>
                  <a:pt x="198" y="88"/>
                </a:lnTo>
                <a:lnTo>
                  <a:pt x="204" y="88"/>
                </a:lnTo>
                <a:lnTo>
                  <a:pt x="204" y="88"/>
                </a:lnTo>
                <a:lnTo>
                  <a:pt x="210" y="88"/>
                </a:lnTo>
                <a:lnTo>
                  <a:pt x="214" y="90"/>
                </a:lnTo>
                <a:lnTo>
                  <a:pt x="214" y="90"/>
                </a:lnTo>
                <a:lnTo>
                  <a:pt x="218" y="94"/>
                </a:lnTo>
                <a:lnTo>
                  <a:pt x="218" y="100"/>
                </a:lnTo>
                <a:lnTo>
                  <a:pt x="218" y="196"/>
                </a:lnTo>
                <a:lnTo>
                  <a:pt x="218" y="196"/>
                </a:lnTo>
                <a:lnTo>
                  <a:pt x="218" y="202"/>
                </a:lnTo>
                <a:lnTo>
                  <a:pt x="214" y="206"/>
                </a:lnTo>
                <a:lnTo>
                  <a:pt x="214" y="206"/>
                </a:lnTo>
                <a:lnTo>
                  <a:pt x="210" y="210"/>
                </a:lnTo>
                <a:lnTo>
                  <a:pt x="204" y="210"/>
                </a:lnTo>
                <a:lnTo>
                  <a:pt x="204" y="210"/>
                </a:lnTo>
                <a:lnTo>
                  <a:pt x="198" y="210"/>
                </a:lnTo>
                <a:lnTo>
                  <a:pt x="194" y="206"/>
                </a:lnTo>
                <a:lnTo>
                  <a:pt x="194" y="206"/>
                </a:lnTo>
                <a:lnTo>
                  <a:pt x="192" y="202"/>
                </a:lnTo>
                <a:lnTo>
                  <a:pt x="190" y="196"/>
                </a:lnTo>
                <a:lnTo>
                  <a:pt x="190" y="100"/>
                </a:lnTo>
                <a:close/>
                <a:moveTo>
                  <a:pt x="80" y="236"/>
                </a:moveTo>
                <a:lnTo>
                  <a:pt x="116" y="236"/>
                </a:lnTo>
                <a:lnTo>
                  <a:pt x="116" y="138"/>
                </a:lnTo>
                <a:lnTo>
                  <a:pt x="158" y="0"/>
                </a:lnTo>
                <a:lnTo>
                  <a:pt x="122" y="0"/>
                </a:lnTo>
                <a:lnTo>
                  <a:pt x="98" y="94"/>
                </a:lnTo>
                <a:lnTo>
                  <a:pt x="96" y="94"/>
                </a:lnTo>
                <a:lnTo>
                  <a:pt x="72" y="0"/>
                </a:lnTo>
                <a:lnTo>
                  <a:pt x="36" y="0"/>
                </a:lnTo>
                <a:lnTo>
                  <a:pt x="80" y="142"/>
                </a:lnTo>
                <a:lnTo>
                  <a:pt x="80" y="236"/>
                </a:lnTo>
                <a:close/>
                <a:moveTo>
                  <a:pt x="302" y="238"/>
                </a:moveTo>
                <a:lnTo>
                  <a:pt x="302" y="238"/>
                </a:lnTo>
                <a:lnTo>
                  <a:pt x="310" y="238"/>
                </a:lnTo>
                <a:lnTo>
                  <a:pt x="320" y="232"/>
                </a:lnTo>
                <a:lnTo>
                  <a:pt x="320" y="232"/>
                </a:lnTo>
                <a:lnTo>
                  <a:pt x="330" y="226"/>
                </a:lnTo>
                <a:lnTo>
                  <a:pt x="340" y="216"/>
                </a:lnTo>
                <a:lnTo>
                  <a:pt x="340" y="236"/>
                </a:lnTo>
                <a:lnTo>
                  <a:pt x="372" y="236"/>
                </a:lnTo>
                <a:lnTo>
                  <a:pt x="372" y="62"/>
                </a:lnTo>
                <a:lnTo>
                  <a:pt x="340" y="62"/>
                </a:lnTo>
                <a:lnTo>
                  <a:pt x="340" y="194"/>
                </a:lnTo>
                <a:lnTo>
                  <a:pt x="340" y="194"/>
                </a:lnTo>
                <a:lnTo>
                  <a:pt x="330" y="204"/>
                </a:lnTo>
                <a:lnTo>
                  <a:pt x="330" y="204"/>
                </a:lnTo>
                <a:lnTo>
                  <a:pt x="324" y="206"/>
                </a:lnTo>
                <a:lnTo>
                  <a:pt x="320" y="206"/>
                </a:lnTo>
                <a:lnTo>
                  <a:pt x="320" y="206"/>
                </a:lnTo>
                <a:lnTo>
                  <a:pt x="316" y="206"/>
                </a:lnTo>
                <a:lnTo>
                  <a:pt x="314" y="204"/>
                </a:lnTo>
                <a:lnTo>
                  <a:pt x="314" y="204"/>
                </a:lnTo>
                <a:lnTo>
                  <a:pt x="312" y="200"/>
                </a:lnTo>
                <a:lnTo>
                  <a:pt x="312" y="196"/>
                </a:lnTo>
                <a:lnTo>
                  <a:pt x="312" y="62"/>
                </a:lnTo>
                <a:lnTo>
                  <a:pt x="278" y="62"/>
                </a:lnTo>
                <a:lnTo>
                  <a:pt x="278" y="208"/>
                </a:lnTo>
                <a:lnTo>
                  <a:pt x="278" y="208"/>
                </a:lnTo>
                <a:lnTo>
                  <a:pt x="280" y="220"/>
                </a:lnTo>
                <a:lnTo>
                  <a:pt x="284" y="230"/>
                </a:lnTo>
                <a:lnTo>
                  <a:pt x="284" y="230"/>
                </a:lnTo>
                <a:lnTo>
                  <a:pt x="292" y="236"/>
                </a:lnTo>
                <a:lnTo>
                  <a:pt x="302" y="238"/>
                </a:lnTo>
                <a:lnTo>
                  <a:pt x="302" y="238"/>
                </a:lnTo>
                <a:close/>
                <a:moveTo>
                  <a:pt x="532" y="368"/>
                </a:moveTo>
                <a:lnTo>
                  <a:pt x="532" y="368"/>
                </a:lnTo>
                <a:lnTo>
                  <a:pt x="530" y="354"/>
                </a:lnTo>
                <a:lnTo>
                  <a:pt x="526" y="338"/>
                </a:lnTo>
                <a:lnTo>
                  <a:pt x="520" y="326"/>
                </a:lnTo>
                <a:lnTo>
                  <a:pt x="510" y="314"/>
                </a:lnTo>
                <a:lnTo>
                  <a:pt x="498" y="306"/>
                </a:lnTo>
                <a:lnTo>
                  <a:pt x="486" y="298"/>
                </a:lnTo>
                <a:lnTo>
                  <a:pt x="470" y="294"/>
                </a:lnTo>
                <a:lnTo>
                  <a:pt x="456" y="292"/>
                </a:lnTo>
                <a:lnTo>
                  <a:pt x="456" y="292"/>
                </a:lnTo>
                <a:lnTo>
                  <a:pt x="362" y="290"/>
                </a:lnTo>
                <a:lnTo>
                  <a:pt x="268" y="288"/>
                </a:lnTo>
                <a:lnTo>
                  <a:pt x="268" y="288"/>
                </a:lnTo>
                <a:lnTo>
                  <a:pt x="174" y="290"/>
                </a:lnTo>
                <a:lnTo>
                  <a:pt x="82" y="292"/>
                </a:lnTo>
                <a:lnTo>
                  <a:pt x="82" y="292"/>
                </a:lnTo>
                <a:lnTo>
                  <a:pt x="66" y="294"/>
                </a:lnTo>
                <a:lnTo>
                  <a:pt x="52" y="298"/>
                </a:lnTo>
                <a:lnTo>
                  <a:pt x="38" y="306"/>
                </a:lnTo>
                <a:lnTo>
                  <a:pt x="26" y="314"/>
                </a:lnTo>
                <a:lnTo>
                  <a:pt x="18" y="326"/>
                </a:lnTo>
                <a:lnTo>
                  <a:pt x="10" y="338"/>
                </a:lnTo>
                <a:lnTo>
                  <a:pt x="6" y="354"/>
                </a:lnTo>
                <a:lnTo>
                  <a:pt x="4" y="368"/>
                </a:lnTo>
                <a:lnTo>
                  <a:pt x="4" y="368"/>
                </a:lnTo>
                <a:lnTo>
                  <a:pt x="2" y="418"/>
                </a:lnTo>
                <a:lnTo>
                  <a:pt x="0" y="468"/>
                </a:lnTo>
                <a:lnTo>
                  <a:pt x="0" y="468"/>
                </a:lnTo>
                <a:lnTo>
                  <a:pt x="2" y="518"/>
                </a:lnTo>
                <a:lnTo>
                  <a:pt x="4" y="570"/>
                </a:lnTo>
                <a:lnTo>
                  <a:pt x="4" y="570"/>
                </a:lnTo>
                <a:lnTo>
                  <a:pt x="6" y="584"/>
                </a:lnTo>
                <a:lnTo>
                  <a:pt x="10" y="598"/>
                </a:lnTo>
                <a:lnTo>
                  <a:pt x="18" y="612"/>
                </a:lnTo>
                <a:lnTo>
                  <a:pt x="26" y="624"/>
                </a:lnTo>
                <a:lnTo>
                  <a:pt x="38" y="632"/>
                </a:lnTo>
                <a:lnTo>
                  <a:pt x="52" y="640"/>
                </a:lnTo>
                <a:lnTo>
                  <a:pt x="66" y="644"/>
                </a:lnTo>
                <a:lnTo>
                  <a:pt x="82" y="646"/>
                </a:lnTo>
                <a:lnTo>
                  <a:pt x="82" y="646"/>
                </a:lnTo>
                <a:lnTo>
                  <a:pt x="174" y="648"/>
                </a:lnTo>
                <a:lnTo>
                  <a:pt x="268" y="650"/>
                </a:lnTo>
                <a:lnTo>
                  <a:pt x="268" y="650"/>
                </a:lnTo>
                <a:lnTo>
                  <a:pt x="362" y="648"/>
                </a:lnTo>
                <a:lnTo>
                  <a:pt x="456" y="646"/>
                </a:lnTo>
                <a:lnTo>
                  <a:pt x="456" y="646"/>
                </a:lnTo>
                <a:lnTo>
                  <a:pt x="470" y="644"/>
                </a:lnTo>
                <a:lnTo>
                  <a:pt x="486" y="640"/>
                </a:lnTo>
                <a:lnTo>
                  <a:pt x="498" y="632"/>
                </a:lnTo>
                <a:lnTo>
                  <a:pt x="510" y="624"/>
                </a:lnTo>
                <a:lnTo>
                  <a:pt x="520" y="612"/>
                </a:lnTo>
                <a:lnTo>
                  <a:pt x="526" y="598"/>
                </a:lnTo>
                <a:lnTo>
                  <a:pt x="530" y="584"/>
                </a:lnTo>
                <a:lnTo>
                  <a:pt x="532" y="570"/>
                </a:lnTo>
                <a:lnTo>
                  <a:pt x="532" y="570"/>
                </a:lnTo>
                <a:lnTo>
                  <a:pt x="536" y="518"/>
                </a:lnTo>
                <a:lnTo>
                  <a:pt x="536" y="468"/>
                </a:lnTo>
                <a:lnTo>
                  <a:pt x="536" y="468"/>
                </a:lnTo>
                <a:lnTo>
                  <a:pt x="536" y="418"/>
                </a:lnTo>
                <a:lnTo>
                  <a:pt x="532" y="368"/>
                </a:lnTo>
                <a:lnTo>
                  <a:pt x="532" y="368"/>
                </a:lnTo>
                <a:close/>
                <a:moveTo>
                  <a:pt x="116" y="584"/>
                </a:moveTo>
                <a:lnTo>
                  <a:pt x="80" y="584"/>
                </a:lnTo>
                <a:lnTo>
                  <a:pt x="80" y="382"/>
                </a:lnTo>
                <a:lnTo>
                  <a:pt x="42" y="382"/>
                </a:lnTo>
                <a:lnTo>
                  <a:pt x="42" y="346"/>
                </a:lnTo>
                <a:lnTo>
                  <a:pt x="154" y="346"/>
                </a:lnTo>
                <a:lnTo>
                  <a:pt x="154" y="382"/>
                </a:lnTo>
                <a:lnTo>
                  <a:pt x="116" y="382"/>
                </a:lnTo>
                <a:lnTo>
                  <a:pt x="116" y="584"/>
                </a:lnTo>
                <a:close/>
                <a:moveTo>
                  <a:pt x="246" y="584"/>
                </a:moveTo>
                <a:lnTo>
                  <a:pt x="214" y="584"/>
                </a:lnTo>
                <a:lnTo>
                  <a:pt x="214" y="564"/>
                </a:lnTo>
                <a:lnTo>
                  <a:pt x="214" y="564"/>
                </a:lnTo>
                <a:lnTo>
                  <a:pt x="206" y="574"/>
                </a:lnTo>
                <a:lnTo>
                  <a:pt x="196" y="580"/>
                </a:lnTo>
                <a:lnTo>
                  <a:pt x="196" y="580"/>
                </a:lnTo>
                <a:lnTo>
                  <a:pt x="186" y="584"/>
                </a:lnTo>
                <a:lnTo>
                  <a:pt x="176" y="586"/>
                </a:lnTo>
                <a:lnTo>
                  <a:pt x="176" y="586"/>
                </a:lnTo>
                <a:lnTo>
                  <a:pt x="166" y="584"/>
                </a:lnTo>
                <a:lnTo>
                  <a:pt x="160" y="578"/>
                </a:lnTo>
                <a:lnTo>
                  <a:pt x="160" y="578"/>
                </a:lnTo>
                <a:lnTo>
                  <a:pt x="156" y="568"/>
                </a:lnTo>
                <a:lnTo>
                  <a:pt x="154" y="556"/>
                </a:lnTo>
                <a:lnTo>
                  <a:pt x="154" y="410"/>
                </a:lnTo>
                <a:lnTo>
                  <a:pt x="186" y="410"/>
                </a:lnTo>
                <a:lnTo>
                  <a:pt x="186" y="544"/>
                </a:lnTo>
                <a:lnTo>
                  <a:pt x="186" y="544"/>
                </a:lnTo>
                <a:lnTo>
                  <a:pt x="186" y="548"/>
                </a:lnTo>
                <a:lnTo>
                  <a:pt x="188" y="552"/>
                </a:lnTo>
                <a:lnTo>
                  <a:pt x="188" y="552"/>
                </a:lnTo>
                <a:lnTo>
                  <a:pt x="192" y="554"/>
                </a:lnTo>
                <a:lnTo>
                  <a:pt x="196" y="554"/>
                </a:lnTo>
                <a:lnTo>
                  <a:pt x="196" y="554"/>
                </a:lnTo>
                <a:lnTo>
                  <a:pt x="200" y="554"/>
                </a:lnTo>
                <a:lnTo>
                  <a:pt x="204" y="552"/>
                </a:lnTo>
                <a:lnTo>
                  <a:pt x="204" y="552"/>
                </a:lnTo>
                <a:lnTo>
                  <a:pt x="214" y="542"/>
                </a:lnTo>
                <a:lnTo>
                  <a:pt x="214" y="410"/>
                </a:lnTo>
                <a:lnTo>
                  <a:pt x="246" y="410"/>
                </a:lnTo>
                <a:lnTo>
                  <a:pt x="246" y="584"/>
                </a:lnTo>
                <a:close/>
                <a:moveTo>
                  <a:pt x="372" y="548"/>
                </a:moveTo>
                <a:lnTo>
                  <a:pt x="372" y="548"/>
                </a:lnTo>
                <a:lnTo>
                  <a:pt x="370" y="564"/>
                </a:lnTo>
                <a:lnTo>
                  <a:pt x="368" y="570"/>
                </a:lnTo>
                <a:lnTo>
                  <a:pt x="364" y="576"/>
                </a:lnTo>
                <a:lnTo>
                  <a:pt x="364" y="576"/>
                </a:lnTo>
                <a:lnTo>
                  <a:pt x="360" y="580"/>
                </a:lnTo>
                <a:lnTo>
                  <a:pt x="354" y="584"/>
                </a:lnTo>
                <a:lnTo>
                  <a:pt x="348" y="586"/>
                </a:lnTo>
                <a:lnTo>
                  <a:pt x="342" y="586"/>
                </a:lnTo>
                <a:lnTo>
                  <a:pt x="342" y="586"/>
                </a:lnTo>
                <a:lnTo>
                  <a:pt x="334" y="586"/>
                </a:lnTo>
                <a:lnTo>
                  <a:pt x="326" y="582"/>
                </a:lnTo>
                <a:lnTo>
                  <a:pt x="326" y="582"/>
                </a:lnTo>
                <a:lnTo>
                  <a:pt x="318" y="578"/>
                </a:lnTo>
                <a:lnTo>
                  <a:pt x="312" y="570"/>
                </a:lnTo>
                <a:lnTo>
                  <a:pt x="312" y="584"/>
                </a:lnTo>
                <a:lnTo>
                  <a:pt x="278" y="584"/>
                </a:lnTo>
                <a:lnTo>
                  <a:pt x="278" y="346"/>
                </a:lnTo>
                <a:lnTo>
                  <a:pt x="312" y="346"/>
                </a:lnTo>
                <a:lnTo>
                  <a:pt x="312" y="424"/>
                </a:lnTo>
                <a:lnTo>
                  <a:pt x="312" y="424"/>
                </a:lnTo>
                <a:lnTo>
                  <a:pt x="318" y="416"/>
                </a:lnTo>
                <a:lnTo>
                  <a:pt x="326" y="412"/>
                </a:lnTo>
                <a:lnTo>
                  <a:pt x="326" y="412"/>
                </a:lnTo>
                <a:lnTo>
                  <a:pt x="332" y="408"/>
                </a:lnTo>
                <a:lnTo>
                  <a:pt x="340" y="406"/>
                </a:lnTo>
                <a:lnTo>
                  <a:pt x="340" y="406"/>
                </a:lnTo>
                <a:lnTo>
                  <a:pt x="348" y="408"/>
                </a:lnTo>
                <a:lnTo>
                  <a:pt x="354" y="410"/>
                </a:lnTo>
                <a:lnTo>
                  <a:pt x="360" y="414"/>
                </a:lnTo>
                <a:lnTo>
                  <a:pt x="364" y="418"/>
                </a:lnTo>
                <a:lnTo>
                  <a:pt x="364" y="418"/>
                </a:lnTo>
                <a:lnTo>
                  <a:pt x="368" y="424"/>
                </a:lnTo>
                <a:lnTo>
                  <a:pt x="370" y="432"/>
                </a:lnTo>
                <a:lnTo>
                  <a:pt x="372" y="450"/>
                </a:lnTo>
                <a:lnTo>
                  <a:pt x="372" y="548"/>
                </a:lnTo>
                <a:close/>
                <a:moveTo>
                  <a:pt x="492" y="500"/>
                </a:moveTo>
                <a:lnTo>
                  <a:pt x="430" y="500"/>
                </a:lnTo>
                <a:lnTo>
                  <a:pt x="430" y="534"/>
                </a:lnTo>
                <a:lnTo>
                  <a:pt x="430" y="534"/>
                </a:lnTo>
                <a:lnTo>
                  <a:pt x="430" y="546"/>
                </a:lnTo>
                <a:lnTo>
                  <a:pt x="432" y="552"/>
                </a:lnTo>
                <a:lnTo>
                  <a:pt x="432" y="552"/>
                </a:lnTo>
                <a:lnTo>
                  <a:pt x="438" y="556"/>
                </a:lnTo>
                <a:lnTo>
                  <a:pt x="444" y="558"/>
                </a:lnTo>
                <a:lnTo>
                  <a:pt x="444" y="558"/>
                </a:lnTo>
                <a:lnTo>
                  <a:pt x="450" y="556"/>
                </a:lnTo>
                <a:lnTo>
                  <a:pt x="456" y="554"/>
                </a:lnTo>
                <a:lnTo>
                  <a:pt x="456" y="554"/>
                </a:lnTo>
                <a:lnTo>
                  <a:pt x="458" y="546"/>
                </a:lnTo>
                <a:lnTo>
                  <a:pt x="458" y="534"/>
                </a:lnTo>
                <a:lnTo>
                  <a:pt x="458" y="522"/>
                </a:lnTo>
                <a:lnTo>
                  <a:pt x="492" y="522"/>
                </a:lnTo>
                <a:lnTo>
                  <a:pt x="492" y="534"/>
                </a:lnTo>
                <a:lnTo>
                  <a:pt x="492" y="534"/>
                </a:lnTo>
                <a:lnTo>
                  <a:pt x="492" y="548"/>
                </a:lnTo>
                <a:lnTo>
                  <a:pt x="488" y="558"/>
                </a:lnTo>
                <a:lnTo>
                  <a:pt x="484" y="568"/>
                </a:lnTo>
                <a:lnTo>
                  <a:pt x="480" y="574"/>
                </a:lnTo>
                <a:lnTo>
                  <a:pt x="480" y="574"/>
                </a:lnTo>
                <a:lnTo>
                  <a:pt x="472" y="580"/>
                </a:lnTo>
                <a:lnTo>
                  <a:pt x="464" y="586"/>
                </a:lnTo>
                <a:lnTo>
                  <a:pt x="454" y="588"/>
                </a:lnTo>
                <a:lnTo>
                  <a:pt x="444" y="588"/>
                </a:lnTo>
                <a:lnTo>
                  <a:pt x="444" y="588"/>
                </a:lnTo>
                <a:lnTo>
                  <a:pt x="432" y="588"/>
                </a:lnTo>
                <a:lnTo>
                  <a:pt x="424" y="584"/>
                </a:lnTo>
                <a:lnTo>
                  <a:pt x="416" y="580"/>
                </a:lnTo>
                <a:lnTo>
                  <a:pt x="408" y="574"/>
                </a:lnTo>
                <a:lnTo>
                  <a:pt x="408" y="574"/>
                </a:lnTo>
                <a:lnTo>
                  <a:pt x="404" y="566"/>
                </a:lnTo>
                <a:lnTo>
                  <a:pt x="400" y="558"/>
                </a:lnTo>
                <a:lnTo>
                  <a:pt x="398" y="546"/>
                </a:lnTo>
                <a:lnTo>
                  <a:pt x="396" y="534"/>
                </a:lnTo>
                <a:lnTo>
                  <a:pt x="396" y="456"/>
                </a:lnTo>
                <a:lnTo>
                  <a:pt x="396" y="456"/>
                </a:lnTo>
                <a:lnTo>
                  <a:pt x="398" y="446"/>
                </a:lnTo>
                <a:lnTo>
                  <a:pt x="400" y="436"/>
                </a:lnTo>
                <a:lnTo>
                  <a:pt x="404" y="426"/>
                </a:lnTo>
                <a:lnTo>
                  <a:pt x="410" y="420"/>
                </a:lnTo>
                <a:lnTo>
                  <a:pt x="410" y="420"/>
                </a:lnTo>
                <a:lnTo>
                  <a:pt x="418" y="412"/>
                </a:lnTo>
                <a:lnTo>
                  <a:pt x="426" y="408"/>
                </a:lnTo>
                <a:lnTo>
                  <a:pt x="436" y="406"/>
                </a:lnTo>
                <a:lnTo>
                  <a:pt x="446" y="404"/>
                </a:lnTo>
                <a:lnTo>
                  <a:pt x="446" y="404"/>
                </a:lnTo>
                <a:lnTo>
                  <a:pt x="456" y="406"/>
                </a:lnTo>
                <a:lnTo>
                  <a:pt x="466" y="408"/>
                </a:lnTo>
                <a:lnTo>
                  <a:pt x="474" y="412"/>
                </a:lnTo>
                <a:lnTo>
                  <a:pt x="480" y="418"/>
                </a:lnTo>
                <a:lnTo>
                  <a:pt x="480" y="418"/>
                </a:lnTo>
                <a:lnTo>
                  <a:pt x="486" y="426"/>
                </a:lnTo>
                <a:lnTo>
                  <a:pt x="488" y="434"/>
                </a:lnTo>
                <a:lnTo>
                  <a:pt x="492" y="444"/>
                </a:lnTo>
                <a:lnTo>
                  <a:pt x="492" y="456"/>
                </a:lnTo>
                <a:lnTo>
                  <a:pt x="492" y="500"/>
                </a:lnTo>
                <a:close/>
                <a:moveTo>
                  <a:pt x="444" y="436"/>
                </a:moveTo>
                <a:lnTo>
                  <a:pt x="444" y="436"/>
                </a:lnTo>
                <a:lnTo>
                  <a:pt x="438" y="436"/>
                </a:lnTo>
                <a:lnTo>
                  <a:pt x="434" y="440"/>
                </a:lnTo>
                <a:lnTo>
                  <a:pt x="434" y="440"/>
                </a:lnTo>
                <a:lnTo>
                  <a:pt x="430" y="446"/>
                </a:lnTo>
                <a:lnTo>
                  <a:pt x="430" y="456"/>
                </a:lnTo>
                <a:lnTo>
                  <a:pt x="430" y="474"/>
                </a:lnTo>
                <a:lnTo>
                  <a:pt x="458" y="474"/>
                </a:lnTo>
                <a:lnTo>
                  <a:pt x="458" y="456"/>
                </a:lnTo>
                <a:lnTo>
                  <a:pt x="458" y="456"/>
                </a:lnTo>
                <a:lnTo>
                  <a:pt x="458" y="446"/>
                </a:lnTo>
                <a:lnTo>
                  <a:pt x="456" y="440"/>
                </a:lnTo>
                <a:lnTo>
                  <a:pt x="456" y="440"/>
                </a:lnTo>
                <a:lnTo>
                  <a:pt x="450" y="436"/>
                </a:lnTo>
                <a:lnTo>
                  <a:pt x="444" y="436"/>
                </a:lnTo>
                <a:lnTo>
                  <a:pt x="444" y="436"/>
                </a:lnTo>
                <a:close/>
                <a:moveTo>
                  <a:pt x="324" y="434"/>
                </a:moveTo>
                <a:lnTo>
                  <a:pt x="324" y="434"/>
                </a:lnTo>
                <a:lnTo>
                  <a:pt x="318" y="436"/>
                </a:lnTo>
                <a:lnTo>
                  <a:pt x="318" y="436"/>
                </a:lnTo>
                <a:lnTo>
                  <a:pt x="312" y="442"/>
                </a:lnTo>
                <a:lnTo>
                  <a:pt x="312" y="550"/>
                </a:lnTo>
                <a:lnTo>
                  <a:pt x="312" y="550"/>
                </a:lnTo>
                <a:lnTo>
                  <a:pt x="318" y="556"/>
                </a:lnTo>
                <a:lnTo>
                  <a:pt x="318" y="556"/>
                </a:lnTo>
                <a:lnTo>
                  <a:pt x="326" y="558"/>
                </a:lnTo>
                <a:lnTo>
                  <a:pt x="326" y="558"/>
                </a:lnTo>
                <a:lnTo>
                  <a:pt x="332" y="558"/>
                </a:lnTo>
                <a:lnTo>
                  <a:pt x="336" y="554"/>
                </a:lnTo>
                <a:lnTo>
                  <a:pt x="336" y="554"/>
                </a:lnTo>
                <a:lnTo>
                  <a:pt x="338" y="550"/>
                </a:lnTo>
                <a:lnTo>
                  <a:pt x="338" y="542"/>
                </a:lnTo>
                <a:lnTo>
                  <a:pt x="338" y="452"/>
                </a:lnTo>
                <a:lnTo>
                  <a:pt x="338" y="452"/>
                </a:lnTo>
                <a:lnTo>
                  <a:pt x="338" y="444"/>
                </a:lnTo>
                <a:lnTo>
                  <a:pt x="334" y="440"/>
                </a:lnTo>
                <a:lnTo>
                  <a:pt x="334" y="440"/>
                </a:lnTo>
                <a:lnTo>
                  <a:pt x="330" y="436"/>
                </a:lnTo>
                <a:lnTo>
                  <a:pt x="324" y="434"/>
                </a:lnTo>
                <a:lnTo>
                  <a:pt x="324" y="434"/>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8" name="Freeform 47"/>
          <p:cNvSpPr>
            <a:spLocks noEditPoints="1"/>
          </p:cNvSpPr>
          <p:nvPr/>
        </p:nvSpPr>
        <p:spPr bwMode="auto">
          <a:xfrm>
            <a:off x="1624248" y="3463329"/>
            <a:ext cx="246007" cy="452427"/>
          </a:xfrm>
          <a:custGeom>
            <a:avLst/>
            <a:gdLst>
              <a:gd name="T0" fmla="*/ 36 w 348"/>
              <a:gd name="T1" fmla="*/ 0 h 640"/>
              <a:gd name="T2" fmla="*/ 28 w 348"/>
              <a:gd name="T3" fmla="*/ 0 h 640"/>
              <a:gd name="T4" fmla="*/ 16 w 348"/>
              <a:gd name="T5" fmla="*/ 6 h 640"/>
              <a:gd name="T6" fmla="*/ 6 w 348"/>
              <a:gd name="T7" fmla="*/ 14 h 640"/>
              <a:gd name="T8" fmla="*/ 0 w 348"/>
              <a:gd name="T9" fmla="*/ 28 h 640"/>
              <a:gd name="T10" fmla="*/ 0 w 348"/>
              <a:gd name="T11" fmla="*/ 604 h 640"/>
              <a:gd name="T12" fmla="*/ 0 w 348"/>
              <a:gd name="T13" fmla="*/ 612 h 640"/>
              <a:gd name="T14" fmla="*/ 6 w 348"/>
              <a:gd name="T15" fmla="*/ 624 h 640"/>
              <a:gd name="T16" fmla="*/ 16 w 348"/>
              <a:gd name="T17" fmla="*/ 634 h 640"/>
              <a:gd name="T18" fmla="*/ 28 w 348"/>
              <a:gd name="T19" fmla="*/ 638 h 640"/>
              <a:gd name="T20" fmla="*/ 312 w 348"/>
              <a:gd name="T21" fmla="*/ 640 h 640"/>
              <a:gd name="T22" fmla="*/ 320 w 348"/>
              <a:gd name="T23" fmla="*/ 638 h 640"/>
              <a:gd name="T24" fmla="*/ 332 w 348"/>
              <a:gd name="T25" fmla="*/ 634 h 640"/>
              <a:gd name="T26" fmla="*/ 342 w 348"/>
              <a:gd name="T27" fmla="*/ 624 h 640"/>
              <a:gd name="T28" fmla="*/ 346 w 348"/>
              <a:gd name="T29" fmla="*/ 612 h 640"/>
              <a:gd name="T30" fmla="*/ 348 w 348"/>
              <a:gd name="T31" fmla="*/ 34 h 640"/>
              <a:gd name="T32" fmla="*/ 346 w 348"/>
              <a:gd name="T33" fmla="*/ 28 h 640"/>
              <a:gd name="T34" fmla="*/ 342 w 348"/>
              <a:gd name="T35" fmla="*/ 14 h 640"/>
              <a:gd name="T36" fmla="*/ 332 w 348"/>
              <a:gd name="T37" fmla="*/ 6 h 640"/>
              <a:gd name="T38" fmla="*/ 320 w 348"/>
              <a:gd name="T39" fmla="*/ 0 h 640"/>
              <a:gd name="T40" fmla="*/ 312 w 348"/>
              <a:gd name="T41" fmla="*/ 0 h 640"/>
              <a:gd name="T42" fmla="*/ 218 w 348"/>
              <a:gd name="T43" fmla="*/ 34 h 640"/>
              <a:gd name="T44" fmla="*/ 222 w 348"/>
              <a:gd name="T45" fmla="*/ 34 h 640"/>
              <a:gd name="T46" fmla="*/ 228 w 348"/>
              <a:gd name="T47" fmla="*/ 40 h 640"/>
              <a:gd name="T48" fmla="*/ 228 w 348"/>
              <a:gd name="T49" fmla="*/ 44 h 640"/>
              <a:gd name="T50" fmla="*/ 224 w 348"/>
              <a:gd name="T51" fmla="*/ 50 h 640"/>
              <a:gd name="T52" fmla="*/ 218 w 348"/>
              <a:gd name="T53" fmla="*/ 54 h 640"/>
              <a:gd name="T54" fmla="*/ 130 w 348"/>
              <a:gd name="T55" fmla="*/ 54 h 640"/>
              <a:gd name="T56" fmla="*/ 122 w 348"/>
              <a:gd name="T57" fmla="*/ 50 h 640"/>
              <a:gd name="T58" fmla="*/ 120 w 348"/>
              <a:gd name="T59" fmla="*/ 44 h 640"/>
              <a:gd name="T60" fmla="*/ 120 w 348"/>
              <a:gd name="T61" fmla="*/ 40 h 640"/>
              <a:gd name="T62" fmla="*/ 126 w 348"/>
              <a:gd name="T63" fmla="*/ 34 h 640"/>
              <a:gd name="T64" fmla="*/ 130 w 348"/>
              <a:gd name="T65" fmla="*/ 34 h 640"/>
              <a:gd name="T66" fmla="*/ 174 w 348"/>
              <a:gd name="T67" fmla="*/ 624 h 640"/>
              <a:gd name="T68" fmla="*/ 162 w 348"/>
              <a:gd name="T69" fmla="*/ 622 h 640"/>
              <a:gd name="T70" fmla="*/ 146 w 348"/>
              <a:gd name="T71" fmla="*/ 606 h 640"/>
              <a:gd name="T72" fmla="*/ 144 w 348"/>
              <a:gd name="T73" fmla="*/ 594 h 640"/>
              <a:gd name="T74" fmla="*/ 144 w 348"/>
              <a:gd name="T75" fmla="*/ 588 h 640"/>
              <a:gd name="T76" fmla="*/ 152 w 348"/>
              <a:gd name="T77" fmla="*/ 572 h 640"/>
              <a:gd name="T78" fmla="*/ 168 w 348"/>
              <a:gd name="T79" fmla="*/ 564 h 640"/>
              <a:gd name="T80" fmla="*/ 174 w 348"/>
              <a:gd name="T81" fmla="*/ 564 h 640"/>
              <a:gd name="T82" fmla="*/ 186 w 348"/>
              <a:gd name="T83" fmla="*/ 566 h 640"/>
              <a:gd name="T84" fmla="*/ 202 w 348"/>
              <a:gd name="T85" fmla="*/ 582 h 640"/>
              <a:gd name="T86" fmla="*/ 204 w 348"/>
              <a:gd name="T87" fmla="*/ 594 h 640"/>
              <a:gd name="T88" fmla="*/ 204 w 348"/>
              <a:gd name="T89" fmla="*/ 600 h 640"/>
              <a:gd name="T90" fmla="*/ 194 w 348"/>
              <a:gd name="T91" fmla="*/ 616 h 640"/>
              <a:gd name="T92" fmla="*/ 180 w 348"/>
              <a:gd name="T93" fmla="*/ 624 h 640"/>
              <a:gd name="T94" fmla="*/ 174 w 348"/>
              <a:gd name="T95" fmla="*/ 624 h 640"/>
              <a:gd name="T96" fmla="*/ 18 w 348"/>
              <a:gd name="T97" fmla="*/ 552 h 640"/>
              <a:gd name="T98" fmla="*/ 330 w 348"/>
              <a:gd name="T99" fmla="*/ 88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8" h="640">
                <a:moveTo>
                  <a:pt x="312" y="0"/>
                </a:moveTo>
                <a:lnTo>
                  <a:pt x="36" y="0"/>
                </a:lnTo>
                <a:lnTo>
                  <a:pt x="36" y="0"/>
                </a:lnTo>
                <a:lnTo>
                  <a:pt x="28" y="0"/>
                </a:lnTo>
                <a:lnTo>
                  <a:pt x="22" y="2"/>
                </a:lnTo>
                <a:lnTo>
                  <a:pt x="16" y="6"/>
                </a:lnTo>
                <a:lnTo>
                  <a:pt x="10" y="10"/>
                </a:lnTo>
                <a:lnTo>
                  <a:pt x="6" y="14"/>
                </a:lnTo>
                <a:lnTo>
                  <a:pt x="2" y="20"/>
                </a:lnTo>
                <a:lnTo>
                  <a:pt x="0" y="28"/>
                </a:lnTo>
                <a:lnTo>
                  <a:pt x="0" y="34"/>
                </a:lnTo>
                <a:lnTo>
                  <a:pt x="0" y="604"/>
                </a:lnTo>
                <a:lnTo>
                  <a:pt x="0" y="604"/>
                </a:lnTo>
                <a:lnTo>
                  <a:pt x="0" y="612"/>
                </a:lnTo>
                <a:lnTo>
                  <a:pt x="2" y="618"/>
                </a:lnTo>
                <a:lnTo>
                  <a:pt x="6" y="624"/>
                </a:lnTo>
                <a:lnTo>
                  <a:pt x="10" y="628"/>
                </a:lnTo>
                <a:lnTo>
                  <a:pt x="16" y="634"/>
                </a:lnTo>
                <a:lnTo>
                  <a:pt x="22" y="636"/>
                </a:lnTo>
                <a:lnTo>
                  <a:pt x="28" y="638"/>
                </a:lnTo>
                <a:lnTo>
                  <a:pt x="36" y="640"/>
                </a:lnTo>
                <a:lnTo>
                  <a:pt x="312" y="640"/>
                </a:lnTo>
                <a:lnTo>
                  <a:pt x="312" y="640"/>
                </a:lnTo>
                <a:lnTo>
                  <a:pt x="320" y="638"/>
                </a:lnTo>
                <a:lnTo>
                  <a:pt x="326" y="636"/>
                </a:lnTo>
                <a:lnTo>
                  <a:pt x="332" y="634"/>
                </a:lnTo>
                <a:lnTo>
                  <a:pt x="338" y="628"/>
                </a:lnTo>
                <a:lnTo>
                  <a:pt x="342" y="624"/>
                </a:lnTo>
                <a:lnTo>
                  <a:pt x="344" y="618"/>
                </a:lnTo>
                <a:lnTo>
                  <a:pt x="346" y="612"/>
                </a:lnTo>
                <a:lnTo>
                  <a:pt x="348" y="604"/>
                </a:lnTo>
                <a:lnTo>
                  <a:pt x="348" y="34"/>
                </a:lnTo>
                <a:lnTo>
                  <a:pt x="348" y="34"/>
                </a:lnTo>
                <a:lnTo>
                  <a:pt x="346" y="28"/>
                </a:lnTo>
                <a:lnTo>
                  <a:pt x="344" y="20"/>
                </a:lnTo>
                <a:lnTo>
                  <a:pt x="342" y="14"/>
                </a:lnTo>
                <a:lnTo>
                  <a:pt x="338" y="10"/>
                </a:lnTo>
                <a:lnTo>
                  <a:pt x="332" y="6"/>
                </a:lnTo>
                <a:lnTo>
                  <a:pt x="326" y="2"/>
                </a:lnTo>
                <a:lnTo>
                  <a:pt x="320" y="0"/>
                </a:lnTo>
                <a:lnTo>
                  <a:pt x="312" y="0"/>
                </a:lnTo>
                <a:lnTo>
                  <a:pt x="312" y="0"/>
                </a:lnTo>
                <a:close/>
                <a:moveTo>
                  <a:pt x="130" y="34"/>
                </a:moveTo>
                <a:lnTo>
                  <a:pt x="218" y="34"/>
                </a:lnTo>
                <a:lnTo>
                  <a:pt x="218" y="34"/>
                </a:lnTo>
                <a:lnTo>
                  <a:pt x="222" y="34"/>
                </a:lnTo>
                <a:lnTo>
                  <a:pt x="224" y="36"/>
                </a:lnTo>
                <a:lnTo>
                  <a:pt x="228" y="40"/>
                </a:lnTo>
                <a:lnTo>
                  <a:pt x="228" y="44"/>
                </a:lnTo>
                <a:lnTo>
                  <a:pt x="228" y="44"/>
                </a:lnTo>
                <a:lnTo>
                  <a:pt x="228" y="48"/>
                </a:lnTo>
                <a:lnTo>
                  <a:pt x="224" y="50"/>
                </a:lnTo>
                <a:lnTo>
                  <a:pt x="222" y="54"/>
                </a:lnTo>
                <a:lnTo>
                  <a:pt x="218" y="54"/>
                </a:lnTo>
                <a:lnTo>
                  <a:pt x="130" y="54"/>
                </a:lnTo>
                <a:lnTo>
                  <a:pt x="130" y="54"/>
                </a:lnTo>
                <a:lnTo>
                  <a:pt x="126" y="54"/>
                </a:lnTo>
                <a:lnTo>
                  <a:pt x="122" y="50"/>
                </a:lnTo>
                <a:lnTo>
                  <a:pt x="120" y="48"/>
                </a:lnTo>
                <a:lnTo>
                  <a:pt x="120" y="44"/>
                </a:lnTo>
                <a:lnTo>
                  <a:pt x="120" y="44"/>
                </a:lnTo>
                <a:lnTo>
                  <a:pt x="120" y="40"/>
                </a:lnTo>
                <a:lnTo>
                  <a:pt x="122" y="36"/>
                </a:lnTo>
                <a:lnTo>
                  <a:pt x="126" y="34"/>
                </a:lnTo>
                <a:lnTo>
                  <a:pt x="130" y="34"/>
                </a:lnTo>
                <a:lnTo>
                  <a:pt x="130" y="34"/>
                </a:lnTo>
                <a:close/>
                <a:moveTo>
                  <a:pt x="174" y="624"/>
                </a:moveTo>
                <a:lnTo>
                  <a:pt x="174" y="624"/>
                </a:lnTo>
                <a:lnTo>
                  <a:pt x="168" y="624"/>
                </a:lnTo>
                <a:lnTo>
                  <a:pt x="162" y="622"/>
                </a:lnTo>
                <a:lnTo>
                  <a:pt x="152" y="616"/>
                </a:lnTo>
                <a:lnTo>
                  <a:pt x="146" y="606"/>
                </a:lnTo>
                <a:lnTo>
                  <a:pt x="144" y="600"/>
                </a:lnTo>
                <a:lnTo>
                  <a:pt x="144" y="594"/>
                </a:lnTo>
                <a:lnTo>
                  <a:pt x="144" y="594"/>
                </a:lnTo>
                <a:lnTo>
                  <a:pt x="144" y="588"/>
                </a:lnTo>
                <a:lnTo>
                  <a:pt x="146" y="582"/>
                </a:lnTo>
                <a:lnTo>
                  <a:pt x="152" y="572"/>
                </a:lnTo>
                <a:lnTo>
                  <a:pt x="162" y="566"/>
                </a:lnTo>
                <a:lnTo>
                  <a:pt x="168" y="564"/>
                </a:lnTo>
                <a:lnTo>
                  <a:pt x="174" y="564"/>
                </a:lnTo>
                <a:lnTo>
                  <a:pt x="174" y="564"/>
                </a:lnTo>
                <a:lnTo>
                  <a:pt x="180" y="564"/>
                </a:lnTo>
                <a:lnTo>
                  <a:pt x="186" y="566"/>
                </a:lnTo>
                <a:lnTo>
                  <a:pt x="194" y="572"/>
                </a:lnTo>
                <a:lnTo>
                  <a:pt x="202" y="582"/>
                </a:lnTo>
                <a:lnTo>
                  <a:pt x="204" y="588"/>
                </a:lnTo>
                <a:lnTo>
                  <a:pt x="204" y="594"/>
                </a:lnTo>
                <a:lnTo>
                  <a:pt x="204" y="594"/>
                </a:lnTo>
                <a:lnTo>
                  <a:pt x="204" y="600"/>
                </a:lnTo>
                <a:lnTo>
                  <a:pt x="202" y="606"/>
                </a:lnTo>
                <a:lnTo>
                  <a:pt x="194" y="616"/>
                </a:lnTo>
                <a:lnTo>
                  <a:pt x="186" y="622"/>
                </a:lnTo>
                <a:lnTo>
                  <a:pt x="180" y="624"/>
                </a:lnTo>
                <a:lnTo>
                  <a:pt x="174" y="624"/>
                </a:lnTo>
                <a:lnTo>
                  <a:pt x="174" y="624"/>
                </a:lnTo>
                <a:close/>
                <a:moveTo>
                  <a:pt x="330" y="552"/>
                </a:moveTo>
                <a:lnTo>
                  <a:pt x="18" y="552"/>
                </a:lnTo>
                <a:lnTo>
                  <a:pt x="18" y="88"/>
                </a:lnTo>
                <a:lnTo>
                  <a:pt x="330" y="88"/>
                </a:lnTo>
                <a:lnTo>
                  <a:pt x="330" y="55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9" name="Title 1"/>
          <p:cNvSpPr txBox="1">
            <a:spLocks/>
          </p:cNvSpPr>
          <p:nvPr/>
        </p:nvSpPr>
        <p:spPr>
          <a:xfrm>
            <a:off x="588035" y="4629150"/>
            <a:ext cx="8251166" cy="3048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1100" dirty="0" smtClean="0">
                <a:solidFill>
                  <a:schemeClr val="tx1">
                    <a:lumMod val="75000"/>
                    <a:lumOff val="25000"/>
                  </a:schemeClr>
                </a:solidFill>
                <a:latin typeface="Calibri" panose="020F0502020204030204" pitchFamily="34" charset="0"/>
                <a:ea typeface="+mj-ea"/>
                <a:cs typeface="+mj-cs"/>
              </a:rPr>
              <a:t>Images used in this presentation may not be reused without explicit written permission from the WSDA Communications Office</a:t>
            </a:r>
            <a:endParaRPr kumimoji="0" lang="id-ID" sz="1100" b="0" i="0" u="none" strike="noStrike" kern="1200" cap="none" spc="0" normalizeH="0" baseline="0" noProof="0" dirty="0" smtClean="0">
              <a:ln>
                <a:noFill/>
              </a:ln>
              <a:solidFill>
                <a:schemeClr val="tx1">
                  <a:lumMod val="75000"/>
                  <a:lumOff val="25000"/>
                </a:schemeClr>
              </a:solidFill>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17351604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228600" y="665629"/>
            <a:ext cx="8686800" cy="4267199"/>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p>
          <a:p>
            <a:pPr algn="ctr"/>
            <a:endParaRPr lang="en-US" dirty="0"/>
          </a:p>
          <a:p>
            <a:pPr algn="ctr"/>
            <a:endParaRPr lang="en-US" dirty="0" smtClean="0"/>
          </a:p>
          <a:p>
            <a:pPr algn="ctr"/>
            <a:endParaRPr lang="en-US" dirty="0"/>
          </a:p>
          <a:p>
            <a:pPr algn="ctr"/>
            <a:r>
              <a:rPr lang="en-US" dirty="0" smtClean="0"/>
              <a:t>Image</a:t>
            </a:r>
            <a:endParaRPr lang="en-US" dirty="0"/>
          </a:p>
        </p:txBody>
      </p:sp>
      <p:sp>
        <p:nvSpPr>
          <p:cNvPr id="9" name="Rectangle 8"/>
          <p:cNvSpPr/>
          <p:nvPr/>
        </p:nvSpPr>
        <p:spPr>
          <a:xfrm>
            <a:off x="1732429" y="895350"/>
            <a:ext cx="6078070" cy="38862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14400" y="1575712"/>
            <a:ext cx="8842011" cy="523220"/>
          </a:xfrm>
          <a:prstGeom prst="rect">
            <a:avLst/>
          </a:prstGeom>
          <a:noFill/>
        </p:spPr>
        <p:txBody>
          <a:bodyPr wrap="square" rtlCol="0">
            <a:spAutoFit/>
          </a:bodyPr>
          <a:lstStyle/>
          <a:p>
            <a:r>
              <a:rPr lang="en-US" sz="2800" b="1" kern="100" dirty="0" smtClean="0">
                <a:solidFill>
                  <a:srgbClr val="1F4C63"/>
                </a:solidFill>
                <a:latin typeface="Cambria" panose="02040503050406030204" pitchFamily="18" charset="0"/>
                <a:ea typeface="+mj-ea"/>
                <a:cs typeface="Microsoft Sans Serif" panose="020B0604020202020204" pitchFamily="34" charset="0"/>
              </a:rPr>
              <a:t>Thank You</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600" y="133903"/>
            <a:ext cx="1048870" cy="439527"/>
          </a:xfrm>
          <a:prstGeom prst="rect">
            <a:avLst/>
          </a:prstGeom>
        </p:spPr>
      </p:pic>
      <p:sp>
        <p:nvSpPr>
          <p:cNvPr id="52" name="L-Shape 51"/>
          <p:cNvSpPr/>
          <p:nvPr/>
        </p:nvSpPr>
        <p:spPr>
          <a:xfrm flipV="1">
            <a:off x="1732429" y="895350"/>
            <a:ext cx="381000" cy="381000"/>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sp>
        <p:nvSpPr>
          <p:cNvPr id="53" name="L-Shape 52"/>
          <p:cNvSpPr/>
          <p:nvPr/>
        </p:nvSpPr>
        <p:spPr>
          <a:xfrm rot="10800000" flipV="1">
            <a:off x="7467600" y="4436967"/>
            <a:ext cx="381000" cy="381000"/>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spTree>
    <p:extLst>
      <p:ext uri="{BB962C8B-B14F-4D97-AF65-F5344CB8AC3E}">
        <p14:creationId xmlns:p14="http://schemas.microsoft.com/office/powerpoint/2010/main" val="1485998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1809750"/>
            <a:ext cx="4572000" cy="457200"/>
          </a:xfrm>
        </p:spPr>
        <p:txBody>
          <a:bodyPr>
            <a:normAutofit fontScale="90000"/>
          </a:bodyPr>
          <a:lstStyle/>
          <a:p>
            <a:r>
              <a:rPr lang="en-US" sz="2800" kern="100" dirty="0">
                <a:solidFill>
                  <a:srgbClr val="1F4C63"/>
                </a:solidFill>
                <a:latin typeface="Cambria" panose="02040503050406030204" pitchFamily="18" charset="0"/>
                <a:cs typeface="Microsoft Sans Serif" panose="020B0604020202020204" pitchFamily="34" charset="0"/>
              </a:rPr>
              <a:t>Survey </a:t>
            </a:r>
            <a:r>
              <a:rPr lang="en-US" sz="2800" kern="100" dirty="0" smtClean="0">
                <a:solidFill>
                  <a:srgbClr val="1F4C63"/>
                </a:solidFill>
                <a:latin typeface="Cambria" panose="02040503050406030204" pitchFamily="18" charset="0"/>
                <a:cs typeface="Microsoft Sans Serif" panose="020B0604020202020204" pitchFamily="34" charset="0"/>
              </a:rPr>
              <a:t>Responses</a:t>
            </a:r>
            <a:endParaRPr lang="en-US" sz="2800" kern="100" dirty="0">
              <a:solidFill>
                <a:srgbClr val="1F4C63"/>
              </a:solidFill>
              <a:latin typeface="Cambria" panose="02040503050406030204" pitchFamily="18" charset="0"/>
              <a:cs typeface="Microsoft Sans Serif" panose="020B0604020202020204" pitchFamily="34" charset="0"/>
            </a:endParaRPr>
          </a:p>
        </p:txBody>
      </p:sp>
    </p:spTree>
    <p:extLst>
      <p:ext uri="{BB962C8B-B14F-4D97-AF65-F5344CB8AC3E}">
        <p14:creationId xmlns:p14="http://schemas.microsoft.com/office/powerpoint/2010/main" val="8359560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42950"/>
            <a:ext cx="3466264" cy="1981200"/>
          </a:xfrm>
        </p:spPr>
        <p:txBody>
          <a:bodyPr>
            <a:noAutofit/>
          </a:bodyPr>
          <a:lstStyle/>
          <a:p>
            <a:pPr defTabSz="914400"/>
            <a:r>
              <a:rPr sz="2400" kern="100" dirty="0">
                <a:solidFill>
                  <a:srgbClr val="1F4C63"/>
                </a:solidFill>
                <a:latin typeface="Cambria" panose="02040503050406030204" pitchFamily="18" charset="0"/>
                <a:cs typeface="Microsoft Sans Serif" panose="020B0604020202020204" pitchFamily="34" charset="0"/>
              </a:rPr>
              <a:t>Q1: Which activities does your agricultural business regularly/ primarily perform? (Check all that apply)</a:t>
            </a:r>
          </a:p>
        </p:txBody>
      </p:sp>
      <p:sp>
        <p:nvSpPr>
          <p:cNvPr id="3" name="Content Placeholder 2"/>
          <p:cNvSpPr>
            <a:spLocks noGrp="1"/>
          </p:cNvSpPr>
          <p:nvPr>
            <p:ph idx="1"/>
          </p:nvPr>
        </p:nvSpPr>
        <p:spPr>
          <a:xfrm>
            <a:off x="381000" y="2876550"/>
            <a:ext cx="5332506" cy="249144"/>
          </a:xfrm>
        </p:spPr>
        <p:txBody>
          <a:bodyPr/>
          <a:lstStyle/>
          <a:p>
            <a:r>
              <a:rPr dirty="0"/>
              <a:t>Answered: 789    Skipped: 0</a:t>
            </a:r>
          </a:p>
        </p:txBody>
      </p:sp>
      <p:pic>
        <p:nvPicPr>
          <p:cNvPr id="4" name="Picture 3" descr="chart4586282970.png"/>
          <p:cNvPicPr>
            <a:picLocks noChangeAspect="1"/>
          </p:cNvPicPr>
          <p:nvPr/>
        </p:nvPicPr>
        <p:blipFill rotWithShape="1">
          <a:blip r:embed="rId3"/>
          <a:srcRect b="2558"/>
          <a:stretch/>
        </p:blipFill>
        <p:spPr>
          <a:xfrm>
            <a:off x="4648200" y="1"/>
            <a:ext cx="4495800" cy="5162550"/>
          </a:xfrm>
          <a:prstGeom prst="rect">
            <a:avLst/>
          </a:prstGeom>
        </p:spPr>
      </p:pic>
      <p:sp>
        <p:nvSpPr>
          <p:cNvPr id="5" name="TextBox 4"/>
          <p:cNvSpPr txBox="1"/>
          <p:nvPr/>
        </p:nvSpPr>
        <p:spPr>
          <a:xfrm>
            <a:off x="132932" y="4774168"/>
            <a:ext cx="1905000" cy="369332"/>
          </a:xfrm>
          <a:prstGeom prst="rect">
            <a:avLst/>
          </a:prstGeom>
          <a:noFill/>
        </p:spPr>
        <p:txBody>
          <a:bodyPr wrap="square" rtlCol="0">
            <a:spAutoFit/>
          </a:bodyPr>
          <a:lstStyle/>
          <a:p>
            <a:r>
              <a:rPr lang="en-US" dirty="0" smtClean="0">
                <a:hlinkClick r:id="rId4" action="ppaction://hlinksldjump"/>
              </a:rPr>
              <a:t>Back</a:t>
            </a:r>
            <a:endParaRPr lang="en-US" dirty="0"/>
          </a:p>
        </p:txBody>
      </p:sp>
    </p:spTree>
    <p:extLst>
      <p:ext uri="{BB962C8B-B14F-4D97-AF65-F5344CB8AC3E}">
        <p14:creationId xmlns:p14="http://schemas.microsoft.com/office/powerpoint/2010/main" val="35043643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4586282970.png"/>
          <p:cNvPicPr>
            <a:picLocks noChangeAspect="1"/>
          </p:cNvPicPr>
          <p:nvPr/>
        </p:nvPicPr>
        <p:blipFill>
          <a:blip r:embed="rId2"/>
          <a:stretch>
            <a:fillRect/>
          </a:stretch>
        </p:blipFill>
        <p:spPr>
          <a:xfrm>
            <a:off x="1365257" y="343990"/>
            <a:ext cx="5791200" cy="4455519"/>
          </a:xfrm>
          <a:prstGeom prst="rect">
            <a:avLst/>
          </a:prstGeom>
        </p:spPr>
      </p:pic>
      <p:sp>
        <p:nvSpPr>
          <p:cNvPr id="7" name="Rectangle 6"/>
          <p:cNvSpPr/>
          <p:nvPr/>
        </p:nvSpPr>
        <p:spPr>
          <a:xfrm>
            <a:off x="152400" y="4774168"/>
            <a:ext cx="622286" cy="369332"/>
          </a:xfrm>
          <a:prstGeom prst="rect">
            <a:avLst/>
          </a:prstGeom>
        </p:spPr>
        <p:txBody>
          <a:bodyPr wrap="none">
            <a:spAutoFit/>
          </a:bodyPr>
          <a:lstStyle/>
          <a:p>
            <a:r>
              <a:rPr lang="en-US" dirty="0">
                <a:hlinkClick r:id="rId3" action="ppaction://hlinksldjump"/>
              </a:rPr>
              <a:t>Back</a:t>
            </a:r>
            <a:endParaRPr lang="en-US" dirty="0"/>
          </a:p>
        </p:txBody>
      </p:sp>
    </p:spTree>
    <p:extLst>
      <p:ext uri="{BB962C8B-B14F-4D97-AF65-F5344CB8AC3E}">
        <p14:creationId xmlns:p14="http://schemas.microsoft.com/office/powerpoint/2010/main" val="32406938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6" y="723900"/>
            <a:ext cx="3629417" cy="914400"/>
          </a:xfrm>
        </p:spPr>
        <p:txBody>
          <a:bodyPr>
            <a:normAutofit/>
          </a:bodyPr>
          <a:lstStyle/>
          <a:p>
            <a:r>
              <a:rPr sz="1800" kern="100" dirty="0">
                <a:solidFill>
                  <a:srgbClr val="1F4C63"/>
                </a:solidFill>
                <a:latin typeface="Cambria" panose="02040503050406030204" pitchFamily="18" charset="0"/>
                <a:cs typeface="Microsoft Sans Serif" panose="020B0604020202020204" pitchFamily="34" charset="0"/>
              </a:rPr>
              <a:t>Q2: What does your farm produce? (Check all that apply)</a:t>
            </a:r>
          </a:p>
        </p:txBody>
      </p:sp>
      <p:sp>
        <p:nvSpPr>
          <p:cNvPr id="3" name="Content Placeholder 2"/>
          <p:cNvSpPr>
            <a:spLocks noGrp="1"/>
          </p:cNvSpPr>
          <p:nvPr>
            <p:ph idx="1"/>
          </p:nvPr>
        </p:nvSpPr>
        <p:spPr>
          <a:xfrm>
            <a:off x="115136" y="1809750"/>
            <a:ext cx="5332506" cy="249144"/>
          </a:xfrm>
        </p:spPr>
        <p:txBody>
          <a:bodyPr/>
          <a:lstStyle/>
          <a:p>
            <a:r>
              <a:rPr dirty="0"/>
              <a:t>Answered: 654    Skipped: 135</a:t>
            </a:r>
          </a:p>
        </p:txBody>
      </p:sp>
      <p:pic>
        <p:nvPicPr>
          <p:cNvPr id="4" name="Picture 3" descr="chart4586282980.png"/>
          <p:cNvPicPr>
            <a:picLocks noChangeAspect="1"/>
          </p:cNvPicPr>
          <p:nvPr/>
        </p:nvPicPr>
        <p:blipFill rotWithShape="1">
          <a:blip r:embed="rId3"/>
          <a:srcRect r="42220" b="52399"/>
          <a:stretch/>
        </p:blipFill>
        <p:spPr>
          <a:xfrm>
            <a:off x="3429000" y="11431"/>
            <a:ext cx="2751444" cy="4770119"/>
          </a:xfrm>
          <a:prstGeom prst="rect">
            <a:avLst/>
          </a:prstGeom>
        </p:spPr>
      </p:pic>
      <p:pic>
        <p:nvPicPr>
          <p:cNvPr id="7" name="Picture 6" descr="chart4586282980.png"/>
          <p:cNvPicPr>
            <a:picLocks noChangeAspect="1"/>
          </p:cNvPicPr>
          <p:nvPr/>
        </p:nvPicPr>
        <p:blipFill rotWithShape="1">
          <a:blip r:embed="rId3"/>
          <a:srcRect l="5657" t="48115" r="50505" b="4430"/>
          <a:stretch/>
        </p:blipFill>
        <p:spPr>
          <a:xfrm>
            <a:off x="6399306" y="11431"/>
            <a:ext cx="2439894" cy="4848304"/>
          </a:xfrm>
          <a:prstGeom prst="rect">
            <a:avLst/>
          </a:prstGeom>
        </p:spPr>
      </p:pic>
      <p:sp>
        <p:nvSpPr>
          <p:cNvPr id="8" name="TextBox 7"/>
          <p:cNvSpPr txBox="1"/>
          <p:nvPr/>
        </p:nvSpPr>
        <p:spPr>
          <a:xfrm>
            <a:off x="132932" y="4774168"/>
            <a:ext cx="1905000" cy="369332"/>
          </a:xfrm>
          <a:prstGeom prst="rect">
            <a:avLst/>
          </a:prstGeom>
          <a:noFill/>
        </p:spPr>
        <p:txBody>
          <a:bodyPr wrap="square" rtlCol="0">
            <a:spAutoFit/>
          </a:bodyPr>
          <a:lstStyle/>
          <a:p>
            <a:r>
              <a:rPr lang="en-US" dirty="0" smtClean="0">
                <a:hlinkClick r:id="rId4" action="ppaction://hlinksldjump"/>
              </a:rPr>
              <a:t>Back</a:t>
            </a:r>
            <a:endParaRPr lang="en-US" dirty="0"/>
          </a:p>
        </p:txBody>
      </p:sp>
    </p:spTree>
    <p:extLst>
      <p:ext uri="{BB962C8B-B14F-4D97-AF65-F5344CB8AC3E}">
        <p14:creationId xmlns:p14="http://schemas.microsoft.com/office/powerpoint/2010/main" val="242443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97971" y="666750"/>
            <a:ext cx="8686799" cy="42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sp>
        <p:nvSpPr>
          <p:cNvPr id="15" name="TextBox 14"/>
          <p:cNvSpPr txBox="1"/>
          <p:nvPr/>
        </p:nvSpPr>
        <p:spPr>
          <a:xfrm>
            <a:off x="408202" y="77465"/>
            <a:ext cx="8842011" cy="523220"/>
          </a:xfrm>
          <a:prstGeom prst="rect">
            <a:avLst/>
          </a:prstGeom>
          <a:noFill/>
        </p:spPr>
        <p:txBody>
          <a:bodyPr wrap="square" rtlCol="0">
            <a:spAutoFit/>
          </a:bodyPr>
          <a:lstStyle/>
          <a:p>
            <a:r>
              <a:rPr lang="en-US" sz="2800" b="1" kern="100" dirty="0" smtClean="0">
                <a:solidFill>
                  <a:srgbClr val="1F4C63"/>
                </a:solidFill>
                <a:latin typeface="Cambria" panose="02040503050406030204" pitchFamily="18" charset="0"/>
                <a:cs typeface="Microsoft Sans Serif" panose="020B0604020202020204" pitchFamily="34" charset="0"/>
              </a:rPr>
              <a:t>Background</a:t>
            </a:r>
            <a:endParaRPr lang="en-US" sz="2800" b="1" kern="100" dirty="0">
              <a:solidFill>
                <a:srgbClr val="1F4C63"/>
              </a:solidFill>
              <a:latin typeface="Cambria" panose="02040503050406030204" pitchFamily="18" charset="0"/>
              <a:ea typeface="+mj-ea"/>
              <a:cs typeface="Microsoft Sans Serif" panose="020B0604020202020204" pitchFamily="34" charset="0"/>
            </a:endParaRPr>
          </a:p>
        </p:txBody>
      </p:sp>
      <p:sp>
        <p:nvSpPr>
          <p:cNvPr id="14" name="Title 1"/>
          <p:cNvSpPr txBox="1">
            <a:spLocks/>
          </p:cNvSpPr>
          <p:nvPr/>
        </p:nvSpPr>
        <p:spPr>
          <a:xfrm>
            <a:off x="304800" y="567080"/>
            <a:ext cx="8381999" cy="3856960"/>
          </a:xfrm>
          <a:prstGeom prst="rect">
            <a:avLst/>
          </a:prstGeom>
        </p:spPr>
        <p:txBody>
          <a:bodyPr vert="horz" lIns="91440" tIns="45720" rIns="91440" bIns="45720" rtlCol="0" anchor="t" anchorCtr="0">
            <a:noAutofit/>
          </a:bodyPr>
          <a:lstStyle/>
          <a:p>
            <a:pPr>
              <a:lnSpc>
                <a:spcPct val="95000"/>
              </a:lnSpc>
              <a:spcBef>
                <a:spcPct val="0"/>
              </a:spcBef>
              <a:buClr>
                <a:srgbClr val="D45F37"/>
              </a:buClr>
              <a:defRPr/>
            </a:pPr>
            <a:endParaRPr lang="en-US" sz="2000" dirty="0">
              <a:solidFill>
                <a:srgbClr val="003366"/>
              </a:solidFill>
              <a:latin typeface="Calibri" panose="020F0502020204030204" pitchFamily="34" charset="0"/>
              <a:ea typeface="+mj-ea"/>
              <a:cs typeface="+mj-cs"/>
            </a:endParaRPr>
          </a:p>
          <a:p>
            <a:pPr algn="ctr">
              <a:lnSpc>
                <a:spcPct val="95000"/>
              </a:lnSpc>
              <a:spcBef>
                <a:spcPct val="0"/>
              </a:spcBef>
              <a:buClr>
                <a:srgbClr val="D45F37"/>
              </a:buClr>
              <a:defRPr/>
            </a:pPr>
            <a:r>
              <a:rPr lang="en-US" sz="2000" i="1" dirty="0">
                <a:solidFill>
                  <a:srgbClr val="003366"/>
                </a:solidFill>
                <a:latin typeface="Calibri" panose="020F0502020204030204" pitchFamily="34" charset="0"/>
              </a:rPr>
              <a:t>89% of all farms in Washington are considered “small </a:t>
            </a:r>
            <a:r>
              <a:rPr lang="en-US" sz="2000" i="1" dirty="0" smtClean="0">
                <a:solidFill>
                  <a:srgbClr val="003366"/>
                </a:solidFill>
                <a:latin typeface="Calibri" panose="020F0502020204030204" pitchFamily="34" charset="0"/>
              </a:rPr>
              <a:t>farms” </a:t>
            </a:r>
            <a:endParaRPr lang="en-US" sz="2000" i="1" dirty="0">
              <a:solidFill>
                <a:srgbClr val="003366"/>
              </a:solidFill>
              <a:latin typeface="Calibri" panose="020F0502020204030204" pitchFamily="34" charset="0"/>
            </a:endParaRPr>
          </a:p>
          <a:p>
            <a:pPr algn="ctr">
              <a:lnSpc>
                <a:spcPct val="95000"/>
              </a:lnSpc>
              <a:spcBef>
                <a:spcPct val="0"/>
              </a:spcBef>
              <a:buClr>
                <a:srgbClr val="D45F37"/>
              </a:buClr>
              <a:defRPr/>
            </a:pPr>
            <a:endParaRPr lang="en-US" sz="2000" i="1" dirty="0">
              <a:solidFill>
                <a:srgbClr val="003366"/>
              </a:solidFill>
              <a:latin typeface="Calibri" panose="020F0502020204030204" pitchFamily="34" charset="0"/>
            </a:endParaRPr>
          </a:p>
          <a:p>
            <a:pPr algn="ctr">
              <a:lnSpc>
                <a:spcPct val="95000"/>
              </a:lnSpc>
              <a:spcBef>
                <a:spcPct val="0"/>
              </a:spcBef>
              <a:buClr>
                <a:srgbClr val="D45F37"/>
              </a:buClr>
              <a:defRPr/>
            </a:pPr>
            <a:r>
              <a:rPr lang="en-US" sz="2000" i="1" dirty="0">
                <a:solidFill>
                  <a:srgbClr val="003366"/>
                </a:solidFill>
                <a:latin typeface="Calibri" panose="020F0502020204030204" pitchFamily="34" charset="0"/>
              </a:rPr>
              <a:t>In 2017, small farms accounted for 6.3% of total agricultural value in WA </a:t>
            </a:r>
            <a:r>
              <a:rPr lang="en-US" sz="2000" i="1" dirty="0" smtClean="0">
                <a:solidFill>
                  <a:srgbClr val="003366"/>
                </a:solidFill>
                <a:latin typeface="Calibri" panose="020F0502020204030204" pitchFamily="34" charset="0"/>
              </a:rPr>
              <a:t>State</a:t>
            </a:r>
            <a:r>
              <a:rPr lang="en-US" sz="2000" i="1" baseline="30000" dirty="0" smtClean="0">
                <a:solidFill>
                  <a:srgbClr val="003366"/>
                </a:solidFill>
                <a:latin typeface="Calibri" panose="020F0502020204030204" pitchFamily="34" charset="0"/>
              </a:rPr>
              <a:t>1</a:t>
            </a:r>
            <a:endParaRPr lang="en-US" sz="2000" i="1" dirty="0">
              <a:solidFill>
                <a:srgbClr val="003366"/>
              </a:solidFill>
              <a:latin typeface="Calibri" panose="020F0502020204030204" pitchFamily="34" charset="0"/>
            </a:endParaRPr>
          </a:p>
          <a:p>
            <a:pPr>
              <a:lnSpc>
                <a:spcPct val="95000"/>
              </a:lnSpc>
              <a:spcBef>
                <a:spcPct val="0"/>
              </a:spcBef>
              <a:buClr>
                <a:srgbClr val="D45F37"/>
              </a:buClr>
              <a:defRPr/>
            </a:pPr>
            <a:endParaRPr lang="en-US" sz="2000" b="1" dirty="0" smtClean="0">
              <a:solidFill>
                <a:schemeClr val="tx1">
                  <a:lumMod val="75000"/>
                  <a:lumOff val="25000"/>
                </a:schemeClr>
              </a:solidFill>
              <a:latin typeface="Calibri" panose="020F0502020204030204" pitchFamily="34" charset="0"/>
              <a:ea typeface="+mj-ea"/>
              <a:cs typeface="+mj-cs"/>
            </a:endParaRPr>
          </a:p>
          <a:p>
            <a:pPr>
              <a:lnSpc>
                <a:spcPct val="95000"/>
              </a:lnSpc>
              <a:spcBef>
                <a:spcPct val="0"/>
              </a:spcBef>
              <a:buClr>
                <a:srgbClr val="D45F37"/>
              </a:buClr>
              <a:defRPr/>
            </a:pPr>
            <a:endParaRPr lang="en-US" sz="2000" b="1" dirty="0">
              <a:solidFill>
                <a:schemeClr val="tx1">
                  <a:lumMod val="75000"/>
                  <a:lumOff val="25000"/>
                </a:schemeClr>
              </a:solidFill>
              <a:latin typeface="Calibri" panose="020F0502020204030204" pitchFamily="34" charset="0"/>
              <a:ea typeface="+mj-ea"/>
              <a:cs typeface="+mj-cs"/>
            </a:endParaRPr>
          </a:p>
          <a:p>
            <a:pPr>
              <a:lnSpc>
                <a:spcPct val="95000"/>
              </a:lnSpc>
              <a:spcBef>
                <a:spcPct val="0"/>
              </a:spcBef>
              <a:buClr>
                <a:srgbClr val="D45F37"/>
              </a:buClr>
              <a:defRPr/>
            </a:pPr>
            <a:r>
              <a:rPr lang="en-US" sz="2000" b="1" dirty="0" smtClean="0">
                <a:solidFill>
                  <a:schemeClr val="tx1">
                    <a:lumMod val="75000"/>
                    <a:lumOff val="25000"/>
                  </a:schemeClr>
                </a:solidFill>
                <a:latin typeface="Calibri" panose="020F0502020204030204" pitchFamily="34" charset="0"/>
                <a:ea typeface="+mj-ea"/>
                <a:cs typeface="+mj-cs"/>
              </a:rPr>
              <a:t>Why: </a:t>
            </a:r>
            <a:r>
              <a:rPr lang="en-US" sz="2000" dirty="0" smtClean="0">
                <a:solidFill>
                  <a:schemeClr val="tx1">
                    <a:lumMod val="75000"/>
                    <a:lumOff val="25000"/>
                  </a:schemeClr>
                </a:solidFill>
                <a:latin typeface="Calibri" panose="020F0502020204030204" pitchFamily="34" charset="0"/>
                <a:ea typeface="+mj-ea"/>
                <a:cs typeface="+mj-cs"/>
              </a:rPr>
              <a:t>Understand the </a:t>
            </a:r>
            <a:r>
              <a:rPr lang="en-US" sz="2000" dirty="0">
                <a:solidFill>
                  <a:schemeClr val="tx1">
                    <a:lumMod val="75000"/>
                    <a:lumOff val="25000"/>
                  </a:schemeClr>
                </a:solidFill>
                <a:latin typeface="Calibri" panose="020F0502020204030204" pitchFamily="34" charset="0"/>
                <a:ea typeface="+mj-ea"/>
                <a:cs typeface="+mj-cs"/>
              </a:rPr>
              <a:t>impacts of COVID-19 on farmers, ranchers, aquaculture and others within Washington State’s agricultural community </a:t>
            </a:r>
            <a:endParaRPr lang="en-US" sz="2000" dirty="0" smtClean="0">
              <a:solidFill>
                <a:schemeClr val="tx1">
                  <a:lumMod val="75000"/>
                  <a:lumOff val="25000"/>
                </a:schemeClr>
              </a:solidFill>
              <a:latin typeface="Calibri" panose="020F0502020204030204" pitchFamily="34" charset="0"/>
              <a:ea typeface="+mj-ea"/>
              <a:cs typeface="+mj-cs"/>
            </a:endParaRPr>
          </a:p>
          <a:p>
            <a:pPr>
              <a:lnSpc>
                <a:spcPct val="95000"/>
              </a:lnSpc>
              <a:spcBef>
                <a:spcPct val="0"/>
              </a:spcBef>
              <a:buClr>
                <a:srgbClr val="D45F37"/>
              </a:buClr>
              <a:defRPr/>
            </a:pPr>
            <a:endParaRPr lang="en-US" sz="2000" dirty="0">
              <a:solidFill>
                <a:schemeClr val="tx1">
                  <a:lumMod val="75000"/>
                  <a:lumOff val="25000"/>
                </a:schemeClr>
              </a:solidFill>
              <a:latin typeface="Calibri" panose="020F0502020204030204" pitchFamily="34" charset="0"/>
              <a:ea typeface="+mj-ea"/>
              <a:cs typeface="+mj-cs"/>
            </a:endParaRPr>
          </a:p>
          <a:p>
            <a:pPr>
              <a:lnSpc>
                <a:spcPct val="95000"/>
              </a:lnSpc>
              <a:spcBef>
                <a:spcPct val="0"/>
              </a:spcBef>
              <a:buClr>
                <a:srgbClr val="D45F37"/>
              </a:buClr>
              <a:defRPr/>
            </a:pPr>
            <a:r>
              <a:rPr lang="en-US" sz="2000" b="1" dirty="0" smtClean="0">
                <a:solidFill>
                  <a:schemeClr val="tx1">
                    <a:lumMod val="75000"/>
                    <a:lumOff val="25000"/>
                  </a:schemeClr>
                </a:solidFill>
                <a:latin typeface="Calibri" panose="020F0502020204030204" pitchFamily="34" charset="0"/>
                <a:ea typeface="+mj-ea"/>
                <a:cs typeface="+mj-cs"/>
              </a:rPr>
              <a:t>Focus</a:t>
            </a:r>
            <a:r>
              <a:rPr lang="en-US" sz="2000" b="1" dirty="0">
                <a:solidFill>
                  <a:schemeClr val="tx1">
                    <a:lumMod val="75000"/>
                    <a:lumOff val="25000"/>
                  </a:schemeClr>
                </a:solidFill>
                <a:latin typeface="Calibri" panose="020F0502020204030204" pitchFamily="34" charset="0"/>
                <a:ea typeface="+mj-ea"/>
                <a:cs typeface="+mj-cs"/>
              </a:rPr>
              <a:t>: </a:t>
            </a:r>
            <a:r>
              <a:rPr lang="en-US" sz="2000" dirty="0" smtClean="0">
                <a:solidFill>
                  <a:schemeClr val="tx1">
                    <a:lumMod val="75000"/>
                    <a:lumOff val="25000"/>
                  </a:schemeClr>
                </a:solidFill>
                <a:latin typeface="Calibri" panose="020F0502020204030204" pitchFamily="34" charset="0"/>
                <a:ea typeface="+mj-ea"/>
                <a:cs typeface="+mj-cs"/>
              </a:rPr>
              <a:t>Small</a:t>
            </a:r>
            <a:r>
              <a:rPr lang="en-US" sz="2000" dirty="0">
                <a:solidFill>
                  <a:schemeClr val="tx1">
                    <a:lumMod val="75000"/>
                    <a:lumOff val="25000"/>
                  </a:schemeClr>
                </a:solidFill>
                <a:latin typeface="Calibri" panose="020F0502020204030204" pitchFamily="34" charset="0"/>
                <a:ea typeface="+mj-ea"/>
                <a:cs typeface="+mj-cs"/>
              </a:rPr>
              <a:t>, mid-sized, regional, local and aquaculture </a:t>
            </a:r>
            <a:r>
              <a:rPr lang="en-US" sz="2000" dirty="0" smtClean="0">
                <a:solidFill>
                  <a:schemeClr val="tx1">
                    <a:lumMod val="75000"/>
                    <a:lumOff val="25000"/>
                  </a:schemeClr>
                </a:solidFill>
                <a:latin typeface="Calibri" panose="020F0502020204030204" pitchFamily="34" charset="0"/>
                <a:ea typeface="+mj-ea"/>
                <a:cs typeface="+mj-cs"/>
              </a:rPr>
              <a:t>producers </a:t>
            </a:r>
            <a:r>
              <a:rPr lang="en-US" dirty="0" smtClean="0">
                <a:solidFill>
                  <a:schemeClr val="tx1">
                    <a:lumMod val="75000"/>
                    <a:lumOff val="25000"/>
                  </a:schemeClr>
                </a:solidFill>
                <a:latin typeface="Calibri" panose="020F0502020204030204" pitchFamily="34" charset="0"/>
                <a:ea typeface="+mj-ea"/>
                <a:cs typeface="+mj-cs"/>
              </a:rPr>
              <a:t/>
            </a:r>
            <a:br>
              <a:rPr lang="en-US" dirty="0" smtClean="0">
                <a:solidFill>
                  <a:schemeClr val="tx1">
                    <a:lumMod val="75000"/>
                    <a:lumOff val="25000"/>
                  </a:schemeClr>
                </a:solidFill>
                <a:latin typeface="Calibri" panose="020F0502020204030204" pitchFamily="34" charset="0"/>
                <a:ea typeface="+mj-ea"/>
                <a:cs typeface="+mj-cs"/>
              </a:rPr>
            </a:br>
            <a:endParaRPr lang="en-US" dirty="0" smtClean="0">
              <a:solidFill>
                <a:schemeClr val="tx1">
                  <a:lumMod val="75000"/>
                  <a:lumOff val="25000"/>
                </a:schemeClr>
              </a:solidFill>
              <a:latin typeface="Calibri" panose="020F0502020204030204" pitchFamily="34" charset="0"/>
              <a:ea typeface="+mj-ea"/>
              <a:cs typeface="+mj-cs"/>
            </a:endParaRPr>
          </a:p>
          <a:p>
            <a:pPr marL="228600" indent="-228600">
              <a:lnSpc>
                <a:spcPct val="95000"/>
              </a:lnSpc>
              <a:spcBef>
                <a:spcPct val="0"/>
              </a:spcBef>
              <a:buClr>
                <a:srgbClr val="D45F37"/>
              </a:buClr>
              <a:buFont typeface="Arial" panose="020B0604020202020204" pitchFamily="34" charset="0"/>
              <a:buChar char="•"/>
              <a:defRPr/>
            </a:pPr>
            <a:r>
              <a:rPr lang="en-US" sz="2000" dirty="0" smtClean="0">
                <a:solidFill>
                  <a:schemeClr val="tx1">
                    <a:lumMod val="75000"/>
                    <a:lumOff val="25000"/>
                  </a:schemeClr>
                </a:solidFill>
                <a:latin typeface="Calibri" panose="020F0502020204030204" pitchFamily="34" charset="0"/>
              </a:rPr>
              <a:t>Use results alongside the </a:t>
            </a:r>
            <a:r>
              <a:rPr lang="en-US" sz="2000" b="1" dirty="0" smtClean="0">
                <a:solidFill>
                  <a:schemeClr val="tx1">
                    <a:lumMod val="75000"/>
                    <a:lumOff val="25000"/>
                  </a:schemeClr>
                </a:solidFill>
                <a:latin typeface="Calibri" panose="020F0502020204030204" pitchFamily="34" charset="0"/>
              </a:rPr>
              <a:t>Director’s stakeholder outreach to commissions</a:t>
            </a:r>
            <a:r>
              <a:rPr lang="en-US" sz="2000" dirty="0" smtClean="0">
                <a:solidFill>
                  <a:schemeClr val="tx1">
                    <a:lumMod val="75000"/>
                    <a:lumOff val="25000"/>
                  </a:schemeClr>
                </a:solidFill>
                <a:latin typeface="Calibri" panose="020F0502020204030204" pitchFamily="34" charset="0"/>
              </a:rPr>
              <a:t> </a:t>
            </a:r>
            <a:br>
              <a:rPr lang="en-US" sz="2000" dirty="0" smtClean="0">
                <a:solidFill>
                  <a:schemeClr val="tx1">
                    <a:lumMod val="75000"/>
                    <a:lumOff val="25000"/>
                  </a:schemeClr>
                </a:solidFill>
                <a:latin typeface="Calibri" panose="020F0502020204030204" pitchFamily="34" charset="0"/>
              </a:rPr>
            </a:br>
            <a:endParaRPr lang="en-US" sz="2000" dirty="0" smtClean="0">
              <a:solidFill>
                <a:schemeClr val="tx1">
                  <a:lumMod val="75000"/>
                  <a:lumOff val="25000"/>
                </a:schemeClr>
              </a:solidFill>
              <a:latin typeface="Calibri" panose="020F0502020204030204" pitchFamily="34" charset="0"/>
            </a:endParaRPr>
          </a:p>
          <a:p>
            <a:pPr marL="228600" indent="-228600">
              <a:lnSpc>
                <a:spcPct val="95000"/>
              </a:lnSpc>
              <a:spcBef>
                <a:spcPct val="0"/>
              </a:spcBef>
              <a:buClr>
                <a:srgbClr val="D45F37"/>
              </a:buClr>
              <a:buFont typeface="Arial" panose="020B0604020202020204" pitchFamily="34" charset="0"/>
              <a:buChar char="•"/>
              <a:defRPr/>
            </a:pPr>
            <a:endParaRPr lang="en-US" sz="2000" dirty="0" smtClean="0">
              <a:solidFill>
                <a:schemeClr val="tx1">
                  <a:lumMod val="75000"/>
                  <a:lumOff val="25000"/>
                </a:schemeClr>
              </a:solidFill>
              <a:latin typeface="Calibri" panose="020F0502020204030204" pitchFamily="34" charset="0"/>
            </a:endParaRPr>
          </a:p>
          <a:p>
            <a:pPr marR="0" lvl="0" indent="230188" algn="l" defTabSz="914400" rtl="0" eaLnBrk="1" fontAlgn="auto" latinLnBrk="0" hangingPunct="1">
              <a:spcBef>
                <a:spcPct val="0"/>
              </a:spcBef>
              <a:spcAft>
                <a:spcPts val="0"/>
              </a:spcAft>
              <a:buClr>
                <a:srgbClr val="D45F37"/>
              </a:buClr>
              <a:buSzTx/>
              <a:tabLst>
                <a:tab pos="230188" algn="l"/>
              </a:tabLst>
              <a:defRPr/>
            </a:pPr>
            <a:endParaRPr kumimoji="0" lang="en-US" sz="2400" i="0" u="none" strike="noStrike" kern="1200" cap="none" spc="0" normalizeH="0" dirty="0" smtClean="0">
              <a:ln>
                <a:noFill/>
              </a:ln>
              <a:solidFill>
                <a:schemeClr val="tx1">
                  <a:lumMod val="75000"/>
                  <a:lumOff val="25000"/>
                </a:schemeClr>
              </a:solidFill>
              <a:effectLst/>
              <a:uLnTx/>
              <a:uFillTx/>
              <a:latin typeface="Calibri" panose="020F0502020204030204" pitchFamily="34" charset="0"/>
              <a:ea typeface="+mj-ea"/>
              <a:cs typeface="+mj-cs"/>
            </a:endParaRPr>
          </a:p>
        </p:txBody>
      </p:sp>
      <p:sp>
        <p:nvSpPr>
          <p:cNvPr id="16" name="L-Shape 15"/>
          <p:cNvSpPr/>
          <p:nvPr/>
        </p:nvSpPr>
        <p:spPr>
          <a:xfrm flipV="1">
            <a:off x="228600" y="666750"/>
            <a:ext cx="192302" cy="192302"/>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sp>
        <p:nvSpPr>
          <p:cNvPr id="18" name="L-Shape 17"/>
          <p:cNvSpPr/>
          <p:nvPr/>
        </p:nvSpPr>
        <p:spPr>
          <a:xfrm rot="16200000" flipV="1">
            <a:off x="228600" y="4741648"/>
            <a:ext cx="192302" cy="192302"/>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133903"/>
            <a:ext cx="1048870" cy="439527"/>
          </a:xfrm>
          <a:prstGeom prst="rect">
            <a:avLst/>
          </a:prstGeom>
        </p:spPr>
      </p:pic>
      <p:sp>
        <p:nvSpPr>
          <p:cNvPr id="3" name="TextBox 2"/>
          <p:cNvSpPr txBox="1"/>
          <p:nvPr/>
        </p:nvSpPr>
        <p:spPr>
          <a:xfrm>
            <a:off x="420902" y="4451294"/>
            <a:ext cx="8538575" cy="430887"/>
          </a:xfrm>
          <a:prstGeom prst="rect">
            <a:avLst/>
          </a:prstGeom>
          <a:noFill/>
        </p:spPr>
        <p:txBody>
          <a:bodyPr wrap="square" rtlCol="0">
            <a:spAutoFit/>
          </a:bodyPr>
          <a:lstStyle/>
          <a:p>
            <a:r>
              <a:rPr lang="en-US" sz="1100" dirty="0"/>
              <a:t> </a:t>
            </a:r>
          </a:p>
          <a:p>
            <a:r>
              <a:rPr lang="en-US" sz="1100" dirty="0" smtClean="0"/>
              <a:t>1.  USDA</a:t>
            </a:r>
            <a:r>
              <a:rPr lang="en-US" sz="1100" dirty="0"/>
              <a:t>, NASS. Summary of Market Value of Agricultural Products Sold: 2017. </a:t>
            </a:r>
            <a:r>
              <a:rPr lang="en-US" sz="1100" i="1" dirty="0"/>
              <a:t>Table 72. 2017 Census of Agriculture – State Data.</a:t>
            </a:r>
            <a:r>
              <a:rPr lang="en-US" sz="1100" dirty="0"/>
              <a:t> </a:t>
            </a:r>
          </a:p>
        </p:txBody>
      </p:sp>
    </p:spTree>
    <p:extLst>
      <p:ext uri="{BB962C8B-B14F-4D97-AF65-F5344CB8AC3E}">
        <p14:creationId xmlns:p14="http://schemas.microsoft.com/office/powerpoint/2010/main" val="14631853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4586282980.png"/>
          <p:cNvPicPr>
            <a:picLocks noChangeAspect="1"/>
          </p:cNvPicPr>
          <p:nvPr/>
        </p:nvPicPr>
        <p:blipFill>
          <a:blip r:embed="rId2"/>
          <a:stretch>
            <a:fillRect/>
          </a:stretch>
        </p:blipFill>
        <p:spPr>
          <a:xfrm>
            <a:off x="2362200" y="0"/>
            <a:ext cx="3753366" cy="5143500"/>
          </a:xfrm>
          <a:prstGeom prst="rect">
            <a:avLst/>
          </a:prstGeom>
        </p:spPr>
      </p:pic>
      <p:sp>
        <p:nvSpPr>
          <p:cNvPr id="8" name="TextBox 7"/>
          <p:cNvSpPr txBox="1"/>
          <p:nvPr/>
        </p:nvSpPr>
        <p:spPr>
          <a:xfrm>
            <a:off x="132932" y="4774168"/>
            <a:ext cx="1905000" cy="369332"/>
          </a:xfrm>
          <a:prstGeom prst="rect">
            <a:avLst/>
          </a:prstGeom>
          <a:noFill/>
        </p:spPr>
        <p:txBody>
          <a:bodyPr wrap="square" rtlCol="0">
            <a:spAutoFit/>
          </a:bodyPr>
          <a:lstStyle/>
          <a:p>
            <a:r>
              <a:rPr lang="en-US" dirty="0" smtClean="0">
                <a:hlinkClick r:id="rId3" action="ppaction://hlinksldjump"/>
              </a:rPr>
              <a:t>Back</a:t>
            </a:r>
            <a:endParaRPr lang="en-US" dirty="0"/>
          </a:p>
        </p:txBody>
      </p:sp>
    </p:spTree>
    <p:extLst>
      <p:ext uri="{BB962C8B-B14F-4D97-AF65-F5344CB8AC3E}">
        <p14:creationId xmlns:p14="http://schemas.microsoft.com/office/powerpoint/2010/main" val="9414955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1800" kern="100" dirty="0">
                <a:solidFill>
                  <a:srgbClr val="1F4C63"/>
                </a:solidFill>
                <a:latin typeface="Cambria" panose="02040503050406030204" pitchFamily="18" charset="0"/>
                <a:cs typeface="Microsoft Sans Serif" panose="020B0604020202020204" pitchFamily="34" charset="0"/>
              </a:rPr>
              <a:t>Q3: What is your farm's gross annual revenue in a normal year?</a:t>
            </a:r>
          </a:p>
        </p:txBody>
      </p:sp>
      <p:sp>
        <p:nvSpPr>
          <p:cNvPr id="3" name="Content Placeholder 2"/>
          <p:cNvSpPr>
            <a:spLocks noGrp="1"/>
          </p:cNvSpPr>
          <p:nvPr>
            <p:ph idx="1"/>
          </p:nvPr>
        </p:nvSpPr>
        <p:spPr>
          <a:xfrm>
            <a:off x="228600" y="862428"/>
            <a:ext cx="5332506" cy="249144"/>
          </a:xfrm>
        </p:spPr>
        <p:txBody>
          <a:bodyPr/>
          <a:lstStyle/>
          <a:p>
            <a:r>
              <a:t>Answered: 644    Skipped: 145</a:t>
            </a:r>
          </a:p>
        </p:txBody>
      </p:sp>
      <p:pic>
        <p:nvPicPr>
          <p:cNvPr id="4" name="Picture 3" descr="chart4586283010.png"/>
          <p:cNvPicPr>
            <a:picLocks noChangeAspect="1"/>
          </p:cNvPicPr>
          <p:nvPr/>
        </p:nvPicPr>
        <p:blipFill>
          <a:blip r:embed="rId3"/>
          <a:stretch>
            <a:fillRect/>
          </a:stretch>
        </p:blipFill>
        <p:spPr>
          <a:xfrm>
            <a:off x="1371599" y="1249347"/>
            <a:ext cx="5971817" cy="3217141"/>
          </a:xfrm>
          <a:prstGeom prst="rect">
            <a:avLst/>
          </a:prstGeom>
        </p:spPr>
      </p:pic>
      <p:sp>
        <p:nvSpPr>
          <p:cNvPr id="5" name="TextBox 4"/>
          <p:cNvSpPr txBox="1"/>
          <p:nvPr/>
        </p:nvSpPr>
        <p:spPr>
          <a:xfrm>
            <a:off x="132932" y="4774168"/>
            <a:ext cx="1905000" cy="369332"/>
          </a:xfrm>
          <a:prstGeom prst="rect">
            <a:avLst/>
          </a:prstGeom>
          <a:noFill/>
        </p:spPr>
        <p:txBody>
          <a:bodyPr wrap="square" rtlCol="0">
            <a:spAutoFit/>
          </a:bodyPr>
          <a:lstStyle/>
          <a:p>
            <a:r>
              <a:rPr lang="en-US" dirty="0" smtClean="0">
                <a:hlinkClick r:id="rId4" action="ppaction://hlinksldjump"/>
              </a:rPr>
              <a:t>Back</a:t>
            </a:r>
            <a:endParaRPr lang="en-US" dirty="0"/>
          </a:p>
        </p:txBody>
      </p:sp>
    </p:spTree>
    <p:extLst>
      <p:ext uri="{BB962C8B-B14F-4D97-AF65-F5344CB8AC3E}">
        <p14:creationId xmlns:p14="http://schemas.microsoft.com/office/powerpoint/2010/main" val="15964736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4586283010.png"/>
          <p:cNvPicPr>
            <a:picLocks noChangeAspect="1"/>
          </p:cNvPicPr>
          <p:nvPr/>
        </p:nvPicPr>
        <p:blipFill rotWithShape="1">
          <a:blip r:embed="rId2"/>
          <a:srcRect b="18463"/>
          <a:stretch/>
        </p:blipFill>
        <p:spPr>
          <a:xfrm>
            <a:off x="1600200" y="895350"/>
            <a:ext cx="6110230" cy="3581400"/>
          </a:xfrm>
          <a:prstGeom prst="rect">
            <a:avLst/>
          </a:prstGeom>
        </p:spPr>
      </p:pic>
      <p:sp>
        <p:nvSpPr>
          <p:cNvPr id="7" name="TextBox 6"/>
          <p:cNvSpPr txBox="1"/>
          <p:nvPr/>
        </p:nvSpPr>
        <p:spPr>
          <a:xfrm>
            <a:off x="132932" y="4774168"/>
            <a:ext cx="1905000" cy="369332"/>
          </a:xfrm>
          <a:prstGeom prst="rect">
            <a:avLst/>
          </a:prstGeom>
          <a:noFill/>
        </p:spPr>
        <p:txBody>
          <a:bodyPr wrap="square" rtlCol="0">
            <a:spAutoFit/>
          </a:bodyPr>
          <a:lstStyle/>
          <a:p>
            <a:r>
              <a:rPr lang="en-US" dirty="0" smtClean="0">
                <a:hlinkClick r:id="rId3" action="ppaction://hlinksldjump"/>
              </a:rPr>
              <a:t>Back</a:t>
            </a:r>
            <a:endParaRPr lang="en-US" dirty="0"/>
          </a:p>
        </p:txBody>
      </p:sp>
    </p:spTree>
    <p:extLst>
      <p:ext uri="{BB962C8B-B14F-4D97-AF65-F5344CB8AC3E}">
        <p14:creationId xmlns:p14="http://schemas.microsoft.com/office/powerpoint/2010/main" val="4104128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616" y="285750"/>
            <a:ext cx="3542464" cy="1447799"/>
          </a:xfrm>
        </p:spPr>
        <p:txBody>
          <a:bodyPr>
            <a:noAutofit/>
          </a:bodyPr>
          <a:lstStyle/>
          <a:p>
            <a:r>
              <a:rPr sz="1800" kern="100" dirty="0">
                <a:solidFill>
                  <a:srgbClr val="1F4C63"/>
                </a:solidFill>
                <a:latin typeface="Cambria" panose="02040503050406030204" pitchFamily="18" charset="0"/>
                <a:cs typeface="Microsoft Sans Serif" panose="020B0604020202020204" pitchFamily="34" charset="0"/>
              </a:rPr>
              <a:t>Q4: What types of aquaculture do you raise/harvest/produce? (Check all that apply)</a:t>
            </a:r>
          </a:p>
        </p:txBody>
      </p:sp>
      <p:sp>
        <p:nvSpPr>
          <p:cNvPr id="3" name="Content Placeholder 2"/>
          <p:cNvSpPr>
            <a:spLocks noGrp="1"/>
          </p:cNvSpPr>
          <p:nvPr>
            <p:ph idx="1"/>
          </p:nvPr>
        </p:nvSpPr>
        <p:spPr>
          <a:xfrm>
            <a:off x="160856" y="1950719"/>
            <a:ext cx="5332506" cy="249144"/>
          </a:xfrm>
        </p:spPr>
        <p:txBody>
          <a:bodyPr/>
          <a:lstStyle/>
          <a:p>
            <a:r>
              <a:rPr dirty="0"/>
              <a:t>Answered: 55    Skipped: 734</a:t>
            </a:r>
          </a:p>
        </p:txBody>
      </p:sp>
      <p:pic>
        <p:nvPicPr>
          <p:cNvPr id="4" name="Picture 3" descr="chart4586850140.png"/>
          <p:cNvPicPr>
            <a:picLocks noChangeAspect="1"/>
          </p:cNvPicPr>
          <p:nvPr/>
        </p:nvPicPr>
        <p:blipFill rotWithShape="1">
          <a:blip r:embed="rId2"/>
          <a:srcRect b="1836"/>
          <a:stretch/>
        </p:blipFill>
        <p:spPr>
          <a:xfrm>
            <a:off x="3657600" y="68580"/>
            <a:ext cx="4724400" cy="5074920"/>
          </a:xfrm>
          <a:prstGeom prst="rect">
            <a:avLst/>
          </a:prstGeom>
        </p:spPr>
      </p:pic>
      <p:sp>
        <p:nvSpPr>
          <p:cNvPr id="5" name="TextBox 4"/>
          <p:cNvSpPr txBox="1"/>
          <p:nvPr/>
        </p:nvSpPr>
        <p:spPr>
          <a:xfrm>
            <a:off x="145616" y="4805918"/>
            <a:ext cx="762000" cy="369332"/>
          </a:xfrm>
          <a:prstGeom prst="rect">
            <a:avLst/>
          </a:prstGeom>
          <a:noFill/>
        </p:spPr>
        <p:txBody>
          <a:bodyPr wrap="square" rtlCol="0">
            <a:spAutoFit/>
          </a:bodyPr>
          <a:lstStyle/>
          <a:p>
            <a:r>
              <a:rPr lang="en-US" dirty="0" smtClean="0">
                <a:hlinkClick r:id="rId3" action="ppaction://hlinksldjump"/>
              </a:rPr>
              <a:t>Back</a:t>
            </a:r>
            <a:endParaRPr lang="en-US" dirty="0"/>
          </a:p>
        </p:txBody>
      </p:sp>
    </p:spTree>
    <p:extLst>
      <p:ext uri="{BB962C8B-B14F-4D97-AF65-F5344CB8AC3E}">
        <p14:creationId xmlns:p14="http://schemas.microsoft.com/office/powerpoint/2010/main" val="21385065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4586850140.png"/>
          <p:cNvPicPr>
            <a:picLocks noChangeAspect="1"/>
          </p:cNvPicPr>
          <p:nvPr/>
        </p:nvPicPr>
        <p:blipFill>
          <a:blip r:embed="rId2"/>
          <a:stretch>
            <a:fillRect/>
          </a:stretch>
        </p:blipFill>
        <p:spPr>
          <a:xfrm>
            <a:off x="1676400" y="666750"/>
            <a:ext cx="5791200" cy="4153285"/>
          </a:xfrm>
          <a:prstGeom prst="rect">
            <a:avLst/>
          </a:prstGeom>
        </p:spPr>
      </p:pic>
      <p:sp>
        <p:nvSpPr>
          <p:cNvPr id="7" name="TextBox 6"/>
          <p:cNvSpPr txBox="1"/>
          <p:nvPr/>
        </p:nvSpPr>
        <p:spPr>
          <a:xfrm>
            <a:off x="145616" y="4805918"/>
            <a:ext cx="762000" cy="369332"/>
          </a:xfrm>
          <a:prstGeom prst="rect">
            <a:avLst/>
          </a:prstGeom>
          <a:noFill/>
        </p:spPr>
        <p:txBody>
          <a:bodyPr wrap="square" rtlCol="0">
            <a:spAutoFit/>
          </a:bodyPr>
          <a:lstStyle/>
          <a:p>
            <a:r>
              <a:rPr lang="en-US" dirty="0" smtClean="0">
                <a:hlinkClick r:id="rId3" action="ppaction://hlinksldjump"/>
              </a:rPr>
              <a:t>Back</a:t>
            </a:r>
            <a:endParaRPr lang="en-US" dirty="0"/>
          </a:p>
        </p:txBody>
      </p:sp>
    </p:spTree>
    <p:extLst>
      <p:ext uri="{BB962C8B-B14F-4D97-AF65-F5344CB8AC3E}">
        <p14:creationId xmlns:p14="http://schemas.microsoft.com/office/powerpoint/2010/main" val="3085793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1800" kern="100" dirty="0">
                <a:solidFill>
                  <a:srgbClr val="1F4C63"/>
                </a:solidFill>
                <a:latin typeface="Cambria" panose="02040503050406030204" pitchFamily="18" charset="0"/>
                <a:cs typeface="Microsoft Sans Serif" panose="020B0604020202020204" pitchFamily="34" charset="0"/>
              </a:rPr>
              <a:t>Q5: Does your business produce seed?</a:t>
            </a:r>
          </a:p>
        </p:txBody>
      </p:sp>
      <p:sp>
        <p:nvSpPr>
          <p:cNvPr id="3" name="Content Placeholder 2"/>
          <p:cNvSpPr>
            <a:spLocks noGrp="1"/>
          </p:cNvSpPr>
          <p:nvPr>
            <p:ph idx="1"/>
          </p:nvPr>
        </p:nvSpPr>
        <p:spPr/>
        <p:txBody>
          <a:bodyPr/>
          <a:lstStyle/>
          <a:p>
            <a:r>
              <a:t>Answered: 55    Skipped: 734</a:t>
            </a:r>
          </a:p>
        </p:txBody>
      </p:sp>
      <p:pic>
        <p:nvPicPr>
          <p:cNvPr id="4" name="Picture 3" descr="chart4612091020.png"/>
          <p:cNvPicPr>
            <a:picLocks noChangeAspect="1"/>
          </p:cNvPicPr>
          <p:nvPr/>
        </p:nvPicPr>
        <p:blipFill>
          <a:blip r:embed="rId2"/>
          <a:stretch>
            <a:fillRect/>
          </a:stretch>
        </p:blipFill>
        <p:spPr>
          <a:xfrm>
            <a:off x="1295400" y="985793"/>
            <a:ext cx="6341742" cy="3416427"/>
          </a:xfrm>
          <a:prstGeom prst="rect">
            <a:avLst/>
          </a:prstGeom>
        </p:spPr>
      </p:pic>
      <p:sp>
        <p:nvSpPr>
          <p:cNvPr id="5" name="TextBox 4"/>
          <p:cNvSpPr txBox="1"/>
          <p:nvPr/>
        </p:nvSpPr>
        <p:spPr>
          <a:xfrm>
            <a:off x="145616" y="4805918"/>
            <a:ext cx="762000" cy="369332"/>
          </a:xfrm>
          <a:prstGeom prst="rect">
            <a:avLst/>
          </a:prstGeom>
          <a:noFill/>
        </p:spPr>
        <p:txBody>
          <a:bodyPr wrap="square" rtlCol="0">
            <a:spAutoFit/>
          </a:bodyPr>
          <a:lstStyle/>
          <a:p>
            <a:r>
              <a:rPr lang="en-US" dirty="0" smtClean="0">
                <a:hlinkClick r:id="rId3" action="ppaction://hlinksldjump"/>
              </a:rPr>
              <a:t>Back</a:t>
            </a:r>
            <a:endParaRPr lang="en-US" dirty="0"/>
          </a:p>
        </p:txBody>
      </p:sp>
    </p:spTree>
    <p:extLst>
      <p:ext uri="{BB962C8B-B14F-4D97-AF65-F5344CB8AC3E}">
        <p14:creationId xmlns:p14="http://schemas.microsoft.com/office/powerpoint/2010/main" val="29957694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4612091020.png"/>
          <p:cNvPicPr>
            <a:picLocks noChangeAspect="1"/>
          </p:cNvPicPr>
          <p:nvPr/>
        </p:nvPicPr>
        <p:blipFill>
          <a:blip r:embed="rId2"/>
          <a:stretch>
            <a:fillRect/>
          </a:stretch>
        </p:blipFill>
        <p:spPr>
          <a:xfrm>
            <a:off x="1219200" y="1504950"/>
            <a:ext cx="6632975" cy="1987659"/>
          </a:xfrm>
          <a:prstGeom prst="rect">
            <a:avLst/>
          </a:prstGeom>
        </p:spPr>
      </p:pic>
      <p:sp>
        <p:nvSpPr>
          <p:cNvPr id="7" name="TextBox 6"/>
          <p:cNvSpPr txBox="1"/>
          <p:nvPr/>
        </p:nvSpPr>
        <p:spPr>
          <a:xfrm>
            <a:off x="145616" y="4805918"/>
            <a:ext cx="762000" cy="369332"/>
          </a:xfrm>
          <a:prstGeom prst="rect">
            <a:avLst/>
          </a:prstGeom>
          <a:noFill/>
        </p:spPr>
        <p:txBody>
          <a:bodyPr wrap="square" rtlCol="0">
            <a:spAutoFit/>
          </a:bodyPr>
          <a:lstStyle/>
          <a:p>
            <a:r>
              <a:rPr lang="en-US" dirty="0" smtClean="0">
                <a:hlinkClick r:id="rId3" action="ppaction://hlinksldjump"/>
              </a:rPr>
              <a:t>Back</a:t>
            </a:r>
            <a:endParaRPr lang="en-US" dirty="0"/>
          </a:p>
        </p:txBody>
      </p:sp>
    </p:spTree>
    <p:extLst>
      <p:ext uri="{BB962C8B-B14F-4D97-AF65-F5344CB8AC3E}">
        <p14:creationId xmlns:p14="http://schemas.microsoft.com/office/powerpoint/2010/main" val="24480303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1800" kern="100" dirty="0">
                <a:solidFill>
                  <a:srgbClr val="1F4C63"/>
                </a:solidFill>
                <a:latin typeface="Cambria" panose="02040503050406030204" pitchFamily="18" charset="0"/>
                <a:cs typeface="Microsoft Sans Serif" panose="020B0604020202020204" pitchFamily="34" charset="0"/>
              </a:rPr>
              <a:t>Q6: In a normal year, what percent of your annual gross revenue is used to purchase seed?</a:t>
            </a:r>
          </a:p>
        </p:txBody>
      </p:sp>
      <p:sp>
        <p:nvSpPr>
          <p:cNvPr id="3" name="Content Placeholder 2"/>
          <p:cNvSpPr>
            <a:spLocks noGrp="1"/>
          </p:cNvSpPr>
          <p:nvPr>
            <p:ph idx="1"/>
          </p:nvPr>
        </p:nvSpPr>
        <p:spPr/>
        <p:txBody>
          <a:bodyPr/>
          <a:lstStyle/>
          <a:p>
            <a:r>
              <a:t>Answered: 52    Skipped: 737</a:t>
            </a:r>
          </a:p>
        </p:txBody>
      </p:sp>
      <p:pic>
        <p:nvPicPr>
          <p:cNvPr id="4" name="Picture 3" descr="chart4613852840.png"/>
          <p:cNvPicPr>
            <a:picLocks noChangeAspect="1"/>
          </p:cNvPicPr>
          <p:nvPr/>
        </p:nvPicPr>
        <p:blipFill rotWithShape="1">
          <a:blip r:embed="rId2"/>
          <a:srcRect l="6475"/>
          <a:stretch/>
        </p:blipFill>
        <p:spPr>
          <a:xfrm>
            <a:off x="1981200" y="872651"/>
            <a:ext cx="5334000" cy="3936606"/>
          </a:xfrm>
          <a:prstGeom prst="rect">
            <a:avLst/>
          </a:prstGeom>
        </p:spPr>
      </p:pic>
      <p:sp>
        <p:nvSpPr>
          <p:cNvPr id="5" name="TextBox 4"/>
          <p:cNvSpPr txBox="1"/>
          <p:nvPr/>
        </p:nvSpPr>
        <p:spPr>
          <a:xfrm>
            <a:off x="145616" y="4805918"/>
            <a:ext cx="762000" cy="369332"/>
          </a:xfrm>
          <a:prstGeom prst="rect">
            <a:avLst/>
          </a:prstGeom>
          <a:noFill/>
        </p:spPr>
        <p:txBody>
          <a:bodyPr wrap="square" rtlCol="0">
            <a:spAutoFit/>
          </a:bodyPr>
          <a:lstStyle/>
          <a:p>
            <a:r>
              <a:rPr lang="en-US" dirty="0" smtClean="0">
                <a:hlinkClick r:id="rId3" action="ppaction://hlinksldjump"/>
              </a:rPr>
              <a:t>Back</a:t>
            </a:r>
            <a:endParaRPr lang="en-US" dirty="0"/>
          </a:p>
        </p:txBody>
      </p:sp>
    </p:spTree>
    <p:extLst>
      <p:ext uri="{BB962C8B-B14F-4D97-AF65-F5344CB8AC3E}">
        <p14:creationId xmlns:p14="http://schemas.microsoft.com/office/powerpoint/2010/main" val="29452983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4613852840.png"/>
          <p:cNvPicPr>
            <a:picLocks noChangeAspect="1"/>
          </p:cNvPicPr>
          <p:nvPr/>
        </p:nvPicPr>
        <p:blipFill>
          <a:blip r:embed="rId2"/>
          <a:stretch>
            <a:fillRect/>
          </a:stretch>
        </p:blipFill>
        <p:spPr>
          <a:xfrm>
            <a:off x="1371600" y="1200150"/>
            <a:ext cx="6600827" cy="2667000"/>
          </a:xfrm>
          <a:prstGeom prst="rect">
            <a:avLst/>
          </a:prstGeom>
        </p:spPr>
      </p:pic>
      <p:sp>
        <p:nvSpPr>
          <p:cNvPr id="7" name="TextBox 6"/>
          <p:cNvSpPr txBox="1"/>
          <p:nvPr/>
        </p:nvSpPr>
        <p:spPr>
          <a:xfrm>
            <a:off x="145616" y="4805918"/>
            <a:ext cx="762000" cy="369332"/>
          </a:xfrm>
          <a:prstGeom prst="rect">
            <a:avLst/>
          </a:prstGeom>
          <a:noFill/>
        </p:spPr>
        <p:txBody>
          <a:bodyPr wrap="square" rtlCol="0">
            <a:spAutoFit/>
          </a:bodyPr>
          <a:lstStyle/>
          <a:p>
            <a:r>
              <a:rPr lang="en-US" dirty="0" smtClean="0">
                <a:hlinkClick r:id="rId3" action="ppaction://hlinksldjump"/>
              </a:rPr>
              <a:t>Back</a:t>
            </a:r>
            <a:endParaRPr lang="en-US" dirty="0"/>
          </a:p>
        </p:txBody>
      </p:sp>
    </p:spTree>
    <p:extLst>
      <p:ext uri="{BB962C8B-B14F-4D97-AF65-F5344CB8AC3E}">
        <p14:creationId xmlns:p14="http://schemas.microsoft.com/office/powerpoint/2010/main" val="32707947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1800" kern="100" dirty="0">
                <a:solidFill>
                  <a:srgbClr val="1F4C63"/>
                </a:solidFill>
                <a:latin typeface="Cambria" panose="02040503050406030204" pitchFamily="18" charset="0"/>
                <a:cs typeface="Microsoft Sans Serif" panose="020B0604020202020204" pitchFamily="34" charset="0"/>
              </a:rPr>
              <a:t>Q7: What license does your business have? (Check all that apply)</a:t>
            </a:r>
          </a:p>
        </p:txBody>
      </p:sp>
      <p:sp>
        <p:nvSpPr>
          <p:cNvPr id="3" name="Content Placeholder 2"/>
          <p:cNvSpPr>
            <a:spLocks noGrp="1"/>
          </p:cNvSpPr>
          <p:nvPr>
            <p:ph idx="1"/>
          </p:nvPr>
        </p:nvSpPr>
        <p:spPr/>
        <p:txBody>
          <a:bodyPr/>
          <a:lstStyle/>
          <a:p>
            <a:r>
              <a:rPr dirty="0"/>
              <a:t>Answered: 50    Skipped: 739</a:t>
            </a:r>
          </a:p>
        </p:txBody>
      </p:sp>
      <p:pic>
        <p:nvPicPr>
          <p:cNvPr id="4" name="Picture 3" descr="chart4599573950.png"/>
          <p:cNvPicPr>
            <a:picLocks noChangeAspect="1"/>
          </p:cNvPicPr>
          <p:nvPr/>
        </p:nvPicPr>
        <p:blipFill>
          <a:blip r:embed="rId2"/>
          <a:stretch>
            <a:fillRect/>
          </a:stretch>
        </p:blipFill>
        <p:spPr>
          <a:xfrm>
            <a:off x="1219200" y="1504950"/>
            <a:ext cx="6417942" cy="3133339"/>
          </a:xfrm>
          <a:prstGeom prst="rect">
            <a:avLst/>
          </a:prstGeom>
        </p:spPr>
      </p:pic>
      <p:sp>
        <p:nvSpPr>
          <p:cNvPr id="5" name="TextBox 4"/>
          <p:cNvSpPr txBox="1"/>
          <p:nvPr/>
        </p:nvSpPr>
        <p:spPr>
          <a:xfrm>
            <a:off x="145616" y="4805918"/>
            <a:ext cx="762000" cy="369332"/>
          </a:xfrm>
          <a:prstGeom prst="rect">
            <a:avLst/>
          </a:prstGeom>
          <a:noFill/>
        </p:spPr>
        <p:txBody>
          <a:bodyPr wrap="square" rtlCol="0">
            <a:spAutoFit/>
          </a:bodyPr>
          <a:lstStyle/>
          <a:p>
            <a:r>
              <a:rPr lang="en-US" dirty="0" smtClean="0">
                <a:hlinkClick r:id="rId3" action="ppaction://hlinksldjump"/>
              </a:rPr>
              <a:t>Back</a:t>
            </a:r>
            <a:endParaRPr lang="en-US" dirty="0"/>
          </a:p>
        </p:txBody>
      </p:sp>
    </p:spTree>
    <p:extLst>
      <p:ext uri="{BB962C8B-B14F-4D97-AF65-F5344CB8AC3E}">
        <p14:creationId xmlns:p14="http://schemas.microsoft.com/office/powerpoint/2010/main" val="4104617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28600" y="666750"/>
            <a:ext cx="8686800" cy="42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sp>
        <p:nvSpPr>
          <p:cNvPr id="15" name="TextBox 14"/>
          <p:cNvSpPr txBox="1"/>
          <p:nvPr/>
        </p:nvSpPr>
        <p:spPr>
          <a:xfrm>
            <a:off x="381001" y="92057"/>
            <a:ext cx="8689610" cy="523220"/>
          </a:xfrm>
          <a:prstGeom prst="rect">
            <a:avLst/>
          </a:prstGeom>
          <a:noFill/>
        </p:spPr>
        <p:txBody>
          <a:bodyPr wrap="square" rtlCol="0">
            <a:spAutoFit/>
          </a:bodyPr>
          <a:lstStyle/>
          <a:p>
            <a:r>
              <a:rPr lang="en-US" sz="2800" b="1" kern="100" dirty="0" smtClean="0">
                <a:solidFill>
                  <a:srgbClr val="1F4C63"/>
                </a:solidFill>
                <a:latin typeface="Cambria" panose="02040503050406030204" pitchFamily="18" charset="0"/>
                <a:ea typeface="+mj-ea"/>
                <a:cs typeface="Microsoft Sans Serif" panose="020B0604020202020204" pitchFamily="34" charset="0"/>
              </a:rPr>
              <a:t>Background</a:t>
            </a:r>
            <a:endParaRPr lang="en-US" sz="2800" b="1" kern="100" dirty="0">
              <a:solidFill>
                <a:srgbClr val="1F4C63"/>
              </a:solidFill>
              <a:latin typeface="Cambria" panose="02040503050406030204" pitchFamily="18" charset="0"/>
              <a:ea typeface="+mj-ea"/>
              <a:cs typeface="Microsoft Sans Serif" panose="020B0604020202020204" pitchFamily="34" charset="0"/>
            </a:endParaRPr>
          </a:p>
        </p:txBody>
      </p:sp>
      <p:sp>
        <p:nvSpPr>
          <p:cNvPr id="14" name="Title 1"/>
          <p:cNvSpPr txBox="1">
            <a:spLocks/>
          </p:cNvSpPr>
          <p:nvPr/>
        </p:nvSpPr>
        <p:spPr>
          <a:xfrm>
            <a:off x="3124200" y="859053"/>
            <a:ext cx="5715000" cy="3832740"/>
          </a:xfrm>
          <a:prstGeom prst="rect">
            <a:avLst/>
          </a:prstGeom>
        </p:spPr>
        <p:txBody>
          <a:bodyPr vert="horz" lIns="91440" tIns="45720" rIns="91440" bIns="45720" rtlCol="0" anchor="t" anchorCtr="0">
            <a:noAutofit/>
          </a:bodyPr>
          <a:lstStyle/>
          <a:p>
            <a:pPr>
              <a:lnSpc>
                <a:spcPct val="95000"/>
              </a:lnSpc>
              <a:spcBef>
                <a:spcPct val="0"/>
              </a:spcBef>
              <a:buClr>
                <a:srgbClr val="D45F37"/>
              </a:buClr>
              <a:defRPr/>
            </a:pPr>
            <a:r>
              <a:rPr lang="en-US" sz="2000" b="1" dirty="0" smtClean="0">
                <a:solidFill>
                  <a:schemeClr val="tx1">
                    <a:lumMod val="75000"/>
                    <a:lumOff val="25000"/>
                  </a:schemeClr>
                </a:solidFill>
                <a:latin typeface="Calibri" panose="020F0502020204030204" pitchFamily="34" charset="0"/>
                <a:ea typeface="+mj-ea"/>
                <a:cs typeface="+mj-cs"/>
              </a:rPr>
              <a:t>When</a:t>
            </a:r>
            <a:r>
              <a:rPr lang="en-US" sz="2000" dirty="0" smtClean="0">
                <a:solidFill>
                  <a:schemeClr val="tx1">
                    <a:lumMod val="75000"/>
                    <a:lumOff val="25000"/>
                  </a:schemeClr>
                </a:solidFill>
                <a:latin typeface="Calibri" panose="020F0502020204030204" pitchFamily="34" charset="0"/>
                <a:ea typeface="+mj-ea"/>
                <a:cs typeface="+mj-cs"/>
              </a:rPr>
              <a:t>: Survey conducted between May 4</a:t>
            </a:r>
            <a:r>
              <a:rPr lang="en-US" sz="2000" baseline="30000" dirty="0" smtClean="0">
                <a:solidFill>
                  <a:schemeClr val="tx1">
                    <a:lumMod val="75000"/>
                    <a:lumOff val="25000"/>
                  </a:schemeClr>
                </a:solidFill>
                <a:latin typeface="Calibri" panose="020F0502020204030204" pitchFamily="34" charset="0"/>
                <a:ea typeface="+mj-ea"/>
                <a:cs typeface="+mj-cs"/>
              </a:rPr>
              <a:t>th</a:t>
            </a:r>
            <a:r>
              <a:rPr lang="en-US" sz="2000" dirty="0" smtClean="0">
                <a:solidFill>
                  <a:schemeClr val="tx1">
                    <a:lumMod val="75000"/>
                    <a:lumOff val="25000"/>
                  </a:schemeClr>
                </a:solidFill>
                <a:latin typeface="Calibri" panose="020F0502020204030204" pitchFamily="34" charset="0"/>
                <a:ea typeface="+mj-ea"/>
                <a:cs typeface="+mj-cs"/>
              </a:rPr>
              <a:t> and May 14</a:t>
            </a:r>
            <a:r>
              <a:rPr lang="en-US" sz="2000" baseline="30000" dirty="0" smtClean="0">
                <a:solidFill>
                  <a:schemeClr val="tx1">
                    <a:lumMod val="75000"/>
                    <a:lumOff val="25000"/>
                  </a:schemeClr>
                </a:solidFill>
                <a:latin typeface="Calibri" panose="020F0502020204030204" pitchFamily="34" charset="0"/>
                <a:ea typeface="+mj-ea"/>
                <a:cs typeface="+mj-cs"/>
              </a:rPr>
              <a:t>th</a:t>
            </a:r>
            <a:endParaRPr lang="en-US" sz="2000" dirty="0" smtClean="0">
              <a:solidFill>
                <a:schemeClr val="tx1">
                  <a:lumMod val="75000"/>
                  <a:lumOff val="25000"/>
                </a:schemeClr>
              </a:solidFill>
              <a:latin typeface="Calibri" panose="020F0502020204030204" pitchFamily="34" charset="0"/>
              <a:ea typeface="+mj-ea"/>
              <a:cs typeface="+mj-cs"/>
            </a:endParaRPr>
          </a:p>
          <a:p>
            <a:pPr>
              <a:lnSpc>
                <a:spcPct val="95000"/>
              </a:lnSpc>
              <a:spcBef>
                <a:spcPct val="0"/>
              </a:spcBef>
              <a:buClr>
                <a:srgbClr val="D45F37"/>
              </a:buClr>
              <a:defRPr/>
            </a:pPr>
            <a:endParaRPr lang="en-US" sz="2000" dirty="0" smtClean="0">
              <a:solidFill>
                <a:schemeClr val="tx1">
                  <a:lumMod val="75000"/>
                  <a:lumOff val="25000"/>
                </a:schemeClr>
              </a:solidFill>
              <a:latin typeface="Calibri" panose="020F0502020204030204" pitchFamily="34" charset="0"/>
              <a:ea typeface="+mj-ea"/>
              <a:cs typeface="+mj-cs"/>
            </a:endParaRPr>
          </a:p>
          <a:p>
            <a:pPr>
              <a:lnSpc>
                <a:spcPct val="95000"/>
              </a:lnSpc>
              <a:spcBef>
                <a:spcPct val="0"/>
              </a:spcBef>
              <a:buClr>
                <a:srgbClr val="D45F37"/>
              </a:buClr>
              <a:defRPr/>
            </a:pPr>
            <a:r>
              <a:rPr lang="en-US" sz="2000" b="1" dirty="0" smtClean="0">
                <a:solidFill>
                  <a:schemeClr val="tx1">
                    <a:lumMod val="75000"/>
                    <a:lumOff val="25000"/>
                  </a:schemeClr>
                </a:solidFill>
                <a:latin typeface="Calibri" panose="020F0502020204030204" pitchFamily="34" charset="0"/>
                <a:ea typeface="+mj-ea"/>
                <a:cs typeface="+mj-cs"/>
              </a:rPr>
              <a:t>Survey Time frame</a:t>
            </a:r>
            <a:r>
              <a:rPr lang="en-US" sz="2000" dirty="0" smtClean="0">
                <a:solidFill>
                  <a:schemeClr val="tx1">
                    <a:lumMod val="75000"/>
                    <a:lumOff val="25000"/>
                  </a:schemeClr>
                </a:solidFill>
                <a:latin typeface="Calibri" panose="020F0502020204030204" pitchFamily="34" charset="0"/>
                <a:ea typeface="+mj-ea"/>
                <a:cs typeface="+mj-cs"/>
              </a:rPr>
              <a:t>: </a:t>
            </a:r>
          </a:p>
          <a:p>
            <a:pPr marL="685800" lvl="1" indent="-228600">
              <a:lnSpc>
                <a:spcPct val="95000"/>
              </a:lnSpc>
              <a:spcBef>
                <a:spcPct val="0"/>
              </a:spcBef>
              <a:buClr>
                <a:srgbClr val="D45F37"/>
              </a:buClr>
              <a:buFont typeface="Arial" panose="020B0604020202020204" pitchFamily="34" charset="0"/>
              <a:buChar char="•"/>
              <a:defRPr/>
            </a:pPr>
            <a:r>
              <a:rPr lang="en-US" sz="2000" dirty="0" smtClean="0">
                <a:solidFill>
                  <a:schemeClr val="tx1">
                    <a:lumMod val="75000"/>
                    <a:lumOff val="25000"/>
                  </a:schemeClr>
                </a:solidFill>
                <a:latin typeface="Calibri" panose="020F0502020204030204" pitchFamily="34" charset="0"/>
                <a:ea typeface="+mj-ea"/>
                <a:cs typeface="+mj-cs"/>
              </a:rPr>
              <a:t>Pre – pandemic (prior to January 1, 2020)</a:t>
            </a:r>
          </a:p>
          <a:p>
            <a:pPr marL="685800" lvl="1" indent="-228600">
              <a:lnSpc>
                <a:spcPct val="95000"/>
              </a:lnSpc>
              <a:spcBef>
                <a:spcPct val="0"/>
              </a:spcBef>
              <a:buClr>
                <a:srgbClr val="D45F37"/>
              </a:buClr>
              <a:buFont typeface="Arial" panose="020B0604020202020204" pitchFamily="34" charset="0"/>
              <a:buChar char="•"/>
              <a:defRPr/>
            </a:pPr>
            <a:r>
              <a:rPr lang="en-US" sz="2000" dirty="0" smtClean="0">
                <a:solidFill>
                  <a:schemeClr val="tx1">
                    <a:lumMod val="75000"/>
                    <a:lumOff val="25000"/>
                  </a:schemeClr>
                </a:solidFill>
                <a:latin typeface="Calibri" panose="020F0502020204030204" pitchFamily="34" charset="0"/>
                <a:ea typeface="+mj-ea"/>
                <a:cs typeface="+mj-cs"/>
              </a:rPr>
              <a:t>January 1</a:t>
            </a:r>
            <a:r>
              <a:rPr lang="en-US" sz="2000" baseline="30000" dirty="0" smtClean="0">
                <a:solidFill>
                  <a:schemeClr val="tx1">
                    <a:lumMod val="75000"/>
                    <a:lumOff val="25000"/>
                  </a:schemeClr>
                </a:solidFill>
                <a:latin typeface="Calibri" panose="020F0502020204030204" pitchFamily="34" charset="0"/>
                <a:ea typeface="+mj-ea"/>
                <a:cs typeface="+mj-cs"/>
              </a:rPr>
              <a:t>st</a:t>
            </a:r>
            <a:r>
              <a:rPr lang="en-US" sz="2000" dirty="0">
                <a:solidFill>
                  <a:schemeClr val="tx1">
                    <a:lumMod val="75000"/>
                    <a:lumOff val="25000"/>
                  </a:schemeClr>
                </a:solidFill>
                <a:latin typeface="Calibri" panose="020F0502020204030204" pitchFamily="34" charset="0"/>
                <a:ea typeface="+mj-ea"/>
                <a:cs typeface="+mj-cs"/>
              </a:rPr>
              <a:t> </a:t>
            </a:r>
            <a:r>
              <a:rPr lang="en-US" sz="2000" dirty="0" smtClean="0">
                <a:solidFill>
                  <a:schemeClr val="tx1">
                    <a:lumMod val="75000"/>
                    <a:lumOff val="25000"/>
                  </a:schemeClr>
                </a:solidFill>
                <a:latin typeface="Calibri" panose="020F0502020204030204" pitchFamily="34" charset="0"/>
                <a:ea typeface="+mj-ea"/>
                <a:cs typeface="+mj-cs"/>
              </a:rPr>
              <a:t>– April 15</a:t>
            </a:r>
            <a:r>
              <a:rPr lang="en-US" sz="2000" baseline="30000" dirty="0" smtClean="0">
                <a:solidFill>
                  <a:schemeClr val="tx1">
                    <a:lumMod val="75000"/>
                    <a:lumOff val="25000"/>
                  </a:schemeClr>
                </a:solidFill>
                <a:latin typeface="Calibri" panose="020F0502020204030204" pitchFamily="34" charset="0"/>
                <a:ea typeface="+mj-ea"/>
                <a:cs typeface="+mj-cs"/>
              </a:rPr>
              <a:t>th</a:t>
            </a:r>
            <a:r>
              <a:rPr lang="en-US" sz="2000" dirty="0" smtClean="0">
                <a:solidFill>
                  <a:schemeClr val="tx1">
                    <a:lumMod val="75000"/>
                    <a:lumOff val="25000"/>
                  </a:schemeClr>
                </a:solidFill>
                <a:latin typeface="Calibri" panose="020F0502020204030204" pitchFamily="34" charset="0"/>
                <a:ea typeface="+mj-ea"/>
                <a:cs typeface="+mj-cs"/>
              </a:rPr>
              <a:t>, 2020</a:t>
            </a:r>
          </a:p>
          <a:p>
            <a:pPr marL="685800" lvl="1" indent="-228600">
              <a:lnSpc>
                <a:spcPct val="95000"/>
              </a:lnSpc>
              <a:spcBef>
                <a:spcPct val="0"/>
              </a:spcBef>
              <a:buClr>
                <a:srgbClr val="D45F37"/>
              </a:buClr>
              <a:buFont typeface="Arial" panose="020B0604020202020204" pitchFamily="34" charset="0"/>
              <a:buChar char="•"/>
              <a:defRPr/>
            </a:pPr>
            <a:r>
              <a:rPr lang="en-US" sz="2000" dirty="0" smtClean="0">
                <a:solidFill>
                  <a:schemeClr val="tx1">
                    <a:lumMod val="75000"/>
                    <a:lumOff val="25000"/>
                  </a:schemeClr>
                </a:solidFill>
                <a:latin typeface="Calibri" panose="020F0502020204030204" pitchFamily="34" charset="0"/>
                <a:ea typeface="+mj-ea"/>
                <a:cs typeface="+mj-cs"/>
              </a:rPr>
              <a:t>After April 15</a:t>
            </a:r>
            <a:r>
              <a:rPr lang="en-US" sz="2000" baseline="30000" dirty="0" smtClean="0">
                <a:solidFill>
                  <a:schemeClr val="tx1">
                    <a:lumMod val="75000"/>
                    <a:lumOff val="25000"/>
                  </a:schemeClr>
                </a:solidFill>
                <a:latin typeface="Calibri" panose="020F0502020204030204" pitchFamily="34" charset="0"/>
                <a:ea typeface="+mj-ea"/>
                <a:cs typeface="+mj-cs"/>
              </a:rPr>
              <a:t>th</a:t>
            </a:r>
            <a:r>
              <a:rPr lang="en-US" sz="2000" dirty="0" smtClean="0">
                <a:solidFill>
                  <a:schemeClr val="tx1">
                    <a:lumMod val="75000"/>
                    <a:lumOff val="25000"/>
                  </a:schemeClr>
                </a:solidFill>
                <a:latin typeface="Calibri" panose="020F0502020204030204" pitchFamily="34" charset="0"/>
                <a:ea typeface="+mj-ea"/>
                <a:cs typeface="+mj-cs"/>
              </a:rPr>
              <a:t> (projections) </a:t>
            </a:r>
          </a:p>
          <a:p>
            <a:pPr marL="685800" lvl="1" indent="-228600">
              <a:lnSpc>
                <a:spcPct val="95000"/>
              </a:lnSpc>
              <a:spcBef>
                <a:spcPct val="0"/>
              </a:spcBef>
              <a:buClr>
                <a:srgbClr val="D45F37"/>
              </a:buClr>
              <a:buFont typeface="Arial" panose="020B0604020202020204" pitchFamily="34" charset="0"/>
              <a:buChar char="•"/>
              <a:defRPr/>
            </a:pPr>
            <a:endParaRPr lang="en-US" sz="2000" dirty="0">
              <a:solidFill>
                <a:schemeClr val="tx1">
                  <a:lumMod val="75000"/>
                  <a:lumOff val="25000"/>
                </a:schemeClr>
              </a:solidFill>
              <a:latin typeface="Calibri" panose="020F0502020204030204" pitchFamily="34" charset="0"/>
              <a:ea typeface="+mj-ea"/>
              <a:cs typeface="+mj-cs"/>
            </a:endParaRPr>
          </a:p>
          <a:p>
            <a:pPr>
              <a:lnSpc>
                <a:spcPct val="95000"/>
              </a:lnSpc>
              <a:spcBef>
                <a:spcPct val="0"/>
              </a:spcBef>
              <a:buClr>
                <a:srgbClr val="D45F37"/>
              </a:buClr>
              <a:defRPr/>
            </a:pPr>
            <a:r>
              <a:rPr lang="en-US" sz="2000" b="1" dirty="0" smtClean="0">
                <a:solidFill>
                  <a:schemeClr val="tx1">
                    <a:lumMod val="75000"/>
                    <a:lumOff val="25000"/>
                  </a:schemeClr>
                </a:solidFill>
                <a:latin typeface="Calibri" panose="020F0502020204030204" pitchFamily="34" charset="0"/>
                <a:ea typeface="+mj-ea"/>
                <a:cs typeface="+mj-cs"/>
              </a:rPr>
              <a:t>How: </a:t>
            </a:r>
            <a:r>
              <a:rPr lang="en-US" sz="2000" dirty="0" smtClean="0">
                <a:solidFill>
                  <a:schemeClr val="tx1">
                    <a:lumMod val="75000"/>
                    <a:lumOff val="25000"/>
                  </a:schemeClr>
                </a:solidFill>
                <a:latin typeface="Calibri" panose="020F0502020204030204" pitchFamily="34" charset="0"/>
                <a:ea typeface="+mj-ea"/>
                <a:cs typeface="+mj-cs"/>
              </a:rPr>
              <a:t>Survey link released via various public </a:t>
            </a:r>
            <a:r>
              <a:rPr lang="en-US" sz="2000" dirty="0" err="1" smtClean="0">
                <a:solidFill>
                  <a:schemeClr val="tx1">
                    <a:lumMod val="75000"/>
                    <a:lumOff val="25000"/>
                  </a:schemeClr>
                </a:solidFill>
                <a:latin typeface="Calibri" panose="020F0502020204030204" pitchFamily="34" charset="0"/>
                <a:ea typeface="+mj-ea"/>
                <a:cs typeface="+mj-cs"/>
              </a:rPr>
              <a:t>ListServs</a:t>
            </a:r>
            <a:endParaRPr lang="en-US" sz="2000" dirty="0" smtClean="0">
              <a:solidFill>
                <a:schemeClr val="tx1">
                  <a:lumMod val="75000"/>
                  <a:lumOff val="25000"/>
                </a:schemeClr>
              </a:solidFill>
              <a:latin typeface="Calibri" panose="020F0502020204030204" pitchFamily="34" charset="0"/>
              <a:ea typeface="+mj-ea"/>
              <a:cs typeface="+mj-cs"/>
            </a:endParaRPr>
          </a:p>
          <a:p>
            <a:pPr algn="ctr">
              <a:lnSpc>
                <a:spcPct val="95000"/>
              </a:lnSpc>
              <a:spcBef>
                <a:spcPct val="0"/>
              </a:spcBef>
              <a:buClr>
                <a:srgbClr val="D45F37"/>
              </a:buClr>
              <a:defRPr/>
            </a:pPr>
            <a:r>
              <a:rPr lang="en-US" sz="2000" i="1" dirty="0" smtClean="0">
                <a:solidFill>
                  <a:schemeClr val="tx1">
                    <a:lumMod val="75000"/>
                    <a:lumOff val="25000"/>
                  </a:schemeClr>
                </a:solidFill>
                <a:latin typeface="Calibri" panose="020F0502020204030204" pitchFamily="34" charset="0"/>
                <a:ea typeface="+mj-ea"/>
                <a:cs typeface="+mj-cs"/>
              </a:rPr>
              <a:t>THANK YOU FOR HELPING PROMOTE IT!</a:t>
            </a:r>
            <a:endParaRPr lang="en-US" sz="2400" i="1" dirty="0">
              <a:solidFill>
                <a:schemeClr val="tx1">
                  <a:lumMod val="75000"/>
                  <a:lumOff val="25000"/>
                </a:schemeClr>
              </a:solidFill>
              <a:latin typeface="Calibri" panose="020F0502020204030204" pitchFamily="34" charset="0"/>
              <a:ea typeface="+mj-ea"/>
              <a:cs typeface="+mj-cs"/>
            </a:endParaRPr>
          </a:p>
          <a:p>
            <a:pPr>
              <a:lnSpc>
                <a:spcPct val="95000"/>
              </a:lnSpc>
              <a:spcBef>
                <a:spcPct val="0"/>
              </a:spcBef>
              <a:buClr>
                <a:srgbClr val="D45F37"/>
              </a:buClr>
              <a:defRPr/>
            </a:pPr>
            <a:endParaRPr lang="en-US" sz="2400" dirty="0" smtClean="0">
              <a:solidFill>
                <a:schemeClr val="tx1">
                  <a:lumMod val="75000"/>
                  <a:lumOff val="25000"/>
                </a:schemeClr>
              </a:solidFill>
              <a:latin typeface="Calibri" panose="020F0502020204030204" pitchFamily="34" charset="0"/>
              <a:ea typeface="+mj-ea"/>
              <a:cs typeface="+mj-cs"/>
            </a:endParaRPr>
          </a:p>
          <a:p>
            <a:pPr>
              <a:lnSpc>
                <a:spcPct val="95000"/>
              </a:lnSpc>
              <a:spcBef>
                <a:spcPct val="0"/>
              </a:spcBef>
              <a:buClr>
                <a:srgbClr val="D45F37"/>
              </a:buClr>
              <a:defRPr/>
            </a:pPr>
            <a:r>
              <a:rPr lang="en-US" sz="2000" b="1" dirty="0" smtClean="0">
                <a:solidFill>
                  <a:schemeClr val="tx1">
                    <a:lumMod val="75000"/>
                    <a:lumOff val="25000"/>
                  </a:schemeClr>
                </a:solidFill>
                <a:latin typeface="Calibri" panose="020F0502020204030204" pitchFamily="34" charset="0"/>
                <a:ea typeface="+mj-ea"/>
                <a:cs typeface="+mj-cs"/>
              </a:rPr>
              <a:t>Response Rate: </a:t>
            </a:r>
            <a:r>
              <a:rPr lang="en-US" sz="2000" dirty="0" smtClean="0">
                <a:solidFill>
                  <a:schemeClr val="tx1">
                    <a:lumMod val="75000"/>
                    <a:lumOff val="25000"/>
                  </a:schemeClr>
                </a:solidFill>
                <a:latin typeface="Calibri" panose="020F0502020204030204" pitchFamily="34" charset="0"/>
                <a:ea typeface="+mj-ea"/>
                <a:cs typeface="+mj-cs"/>
              </a:rPr>
              <a:t>789 </a:t>
            </a:r>
            <a:r>
              <a:rPr lang="en-US" sz="2000" dirty="0">
                <a:solidFill>
                  <a:schemeClr val="tx1">
                    <a:lumMod val="75000"/>
                    <a:lumOff val="25000"/>
                  </a:schemeClr>
                </a:solidFill>
                <a:latin typeface="Calibri" panose="020F0502020204030204" pitchFamily="34" charset="0"/>
                <a:ea typeface="+mj-ea"/>
                <a:cs typeface="+mj-cs"/>
              </a:rPr>
              <a:t>respondents total</a:t>
            </a:r>
          </a:p>
          <a:p>
            <a:pPr marR="0" lvl="0" indent="230188" algn="l" defTabSz="914400" rtl="0" eaLnBrk="1" fontAlgn="auto" latinLnBrk="0" hangingPunct="1">
              <a:spcBef>
                <a:spcPct val="0"/>
              </a:spcBef>
              <a:spcAft>
                <a:spcPts val="0"/>
              </a:spcAft>
              <a:buClr>
                <a:srgbClr val="D45F37"/>
              </a:buClr>
              <a:buSzTx/>
              <a:tabLst>
                <a:tab pos="230188" algn="l"/>
              </a:tabLst>
              <a:defRPr/>
            </a:pPr>
            <a:endParaRPr kumimoji="0" lang="en-US" sz="2400" i="0" u="none" strike="noStrike" kern="1200" cap="none" spc="0" normalizeH="0" dirty="0" smtClean="0">
              <a:ln>
                <a:noFill/>
              </a:ln>
              <a:solidFill>
                <a:schemeClr val="tx1">
                  <a:lumMod val="75000"/>
                  <a:lumOff val="25000"/>
                </a:schemeClr>
              </a:solidFill>
              <a:effectLst/>
              <a:uLnTx/>
              <a:uFillTx/>
              <a:latin typeface="Calibri" panose="020F0502020204030204" pitchFamily="34" charset="0"/>
              <a:ea typeface="+mj-ea"/>
              <a:cs typeface="+mj-cs"/>
            </a:endParaRPr>
          </a:p>
        </p:txBody>
      </p:sp>
      <p:sp>
        <p:nvSpPr>
          <p:cNvPr id="16" name="L-Shape 15"/>
          <p:cNvSpPr/>
          <p:nvPr/>
        </p:nvSpPr>
        <p:spPr>
          <a:xfrm rot="10800000" flipV="1">
            <a:off x="8727581" y="4741648"/>
            <a:ext cx="192302" cy="192302"/>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sp>
        <p:nvSpPr>
          <p:cNvPr id="18" name="L-Shape 17"/>
          <p:cNvSpPr/>
          <p:nvPr/>
        </p:nvSpPr>
        <p:spPr>
          <a:xfrm rot="5400000" flipV="1">
            <a:off x="8723098" y="666751"/>
            <a:ext cx="192302" cy="192302"/>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sp>
        <p:nvSpPr>
          <p:cNvPr id="12" name="Rectangle 11"/>
          <p:cNvSpPr/>
          <p:nvPr/>
        </p:nvSpPr>
        <p:spPr>
          <a:xfrm>
            <a:off x="224118" y="666750"/>
            <a:ext cx="2823882" cy="4267200"/>
          </a:xfrm>
          <a:prstGeom prst="rect">
            <a:avLst/>
          </a:prstGeom>
          <a:solidFill>
            <a:srgbClr val="D0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Image(s)</a:t>
            </a:r>
            <a:endParaRPr lang="en-US" dirty="0"/>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133903"/>
            <a:ext cx="1048870" cy="43952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751" y="666750"/>
            <a:ext cx="2843250" cy="141547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234" y="1859588"/>
            <a:ext cx="2838766" cy="1352550"/>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 y="3181350"/>
            <a:ext cx="2819400" cy="1752601"/>
          </a:xfrm>
          <a:prstGeom prst="rect">
            <a:avLst/>
          </a:prstGeom>
        </p:spPr>
      </p:pic>
    </p:spTree>
    <p:extLst>
      <p:ext uri="{BB962C8B-B14F-4D97-AF65-F5344CB8AC3E}">
        <p14:creationId xmlns:p14="http://schemas.microsoft.com/office/powerpoint/2010/main" val="24439342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4599573950.png"/>
          <p:cNvPicPr>
            <a:picLocks noChangeAspect="1"/>
          </p:cNvPicPr>
          <p:nvPr/>
        </p:nvPicPr>
        <p:blipFill>
          <a:blip r:embed="rId2"/>
          <a:stretch>
            <a:fillRect/>
          </a:stretch>
        </p:blipFill>
        <p:spPr>
          <a:xfrm>
            <a:off x="609600" y="1428750"/>
            <a:ext cx="8031764" cy="1987659"/>
          </a:xfrm>
          <a:prstGeom prst="rect">
            <a:avLst/>
          </a:prstGeom>
        </p:spPr>
      </p:pic>
      <p:sp>
        <p:nvSpPr>
          <p:cNvPr id="7" name="TextBox 6"/>
          <p:cNvSpPr txBox="1"/>
          <p:nvPr/>
        </p:nvSpPr>
        <p:spPr>
          <a:xfrm>
            <a:off x="145616" y="4805918"/>
            <a:ext cx="762000" cy="369332"/>
          </a:xfrm>
          <a:prstGeom prst="rect">
            <a:avLst/>
          </a:prstGeom>
          <a:noFill/>
        </p:spPr>
        <p:txBody>
          <a:bodyPr wrap="square" rtlCol="0">
            <a:spAutoFit/>
          </a:bodyPr>
          <a:lstStyle/>
          <a:p>
            <a:r>
              <a:rPr lang="en-US" dirty="0" smtClean="0">
                <a:hlinkClick r:id="rId3" action="ppaction://hlinksldjump"/>
              </a:rPr>
              <a:t>Back</a:t>
            </a:r>
            <a:endParaRPr lang="en-US" dirty="0"/>
          </a:p>
        </p:txBody>
      </p:sp>
    </p:spTree>
    <p:extLst>
      <p:ext uri="{BB962C8B-B14F-4D97-AF65-F5344CB8AC3E}">
        <p14:creationId xmlns:p14="http://schemas.microsoft.com/office/powerpoint/2010/main" val="16611918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1800" kern="100" dirty="0">
                <a:solidFill>
                  <a:srgbClr val="1F4C63"/>
                </a:solidFill>
                <a:latin typeface="Cambria" panose="02040503050406030204" pitchFamily="18" charset="0"/>
                <a:cs typeface="Microsoft Sans Serif" panose="020B0604020202020204" pitchFamily="34" charset="0"/>
              </a:rPr>
              <a:t>Q8: What is your farm's gross annual revenue in a normal year?</a:t>
            </a:r>
          </a:p>
        </p:txBody>
      </p:sp>
      <p:sp>
        <p:nvSpPr>
          <p:cNvPr id="3" name="Content Placeholder 2"/>
          <p:cNvSpPr>
            <a:spLocks noGrp="1"/>
          </p:cNvSpPr>
          <p:nvPr>
            <p:ph idx="1"/>
          </p:nvPr>
        </p:nvSpPr>
        <p:spPr/>
        <p:txBody>
          <a:bodyPr/>
          <a:lstStyle/>
          <a:p>
            <a:r>
              <a:rPr dirty="0"/>
              <a:t>Answered: 54    Skipped: 735</a:t>
            </a:r>
          </a:p>
        </p:txBody>
      </p:sp>
      <p:pic>
        <p:nvPicPr>
          <p:cNvPr id="4" name="Picture 3" descr="chart4591611390.png"/>
          <p:cNvPicPr>
            <a:picLocks noChangeAspect="1"/>
          </p:cNvPicPr>
          <p:nvPr/>
        </p:nvPicPr>
        <p:blipFill>
          <a:blip r:embed="rId2"/>
          <a:stretch>
            <a:fillRect/>
          </a:stretch>
        </p:blipFill>
        <p:spPr>
          <a:xfrm>
            <a:off x="1143000" y="1200150"/>
            <a:ext cx="6265542" cy="3375376"/>
          </a:xfrm>
          <a:prstGeom prst="rect">
            <a:avLst/>
          </a:prstGeom>
        </p:spPr>
      </p:pic>
      <p:sp>
        <p:nvSpPr>
          <p:cNvPr id="5" name="TextBox 4"/>
          <p:cNvSpPr txBox="1"/>
          <p:nvPr/>
        </p:nvSpPr>
        <p:spPr>
          <a:xfrm>
            <a:off x="145616" y="4805918"/>
            <a:ext cx="762000" cy="369332"/>
          </a:xfrm>
          <a:prstGeom prst="rect">
            <a:avLst/>
          </a:prstGeom>
          <a:noFill/>
        </p:spPr>
        <p:txBody>
          <a:bodyPr wrap="square" rtlCol="0">
            <a:spAutoFit/>
          </a:bodyPr>
          <a:lstStyle/>
          <a:p>
            <a:r>
              <a:rPr lang="en-US" dirty="0" smtClean="0">
                <a:hlinkClick r:id="rId3" action="ppaction://hlinksldjump"/>
              </a:rPr>
              <a:t>Back</a:t>
            </a:r>
            <a:endParaRPr lang="en-US" dirty="0"/>
          </a:p>
        </p:txBody>
      </p:sp>
    </p:spTree>
    <p:extLst>
      <p:ext uri="{BB962C8B-B14F-4D97-AF65-F5344CB8AC3E}">
        <p14:creationId xmlns:p14="http://schemas.microsoft.com/office/powerpoint/2010/main" val="7136027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4591611390.png"/>
          <p:cNvPicPr>
            <a:picLocks noChangeAspect="1"/>
          </p:cNvPicPr>
          <p:nvPr/>
        </p:nvPicPr>
        <p:blipFill>
          <a:blip r:embed="rId2"/>
          <a:stretch>
            <a:fillRect/>
          </a:stretch>
        </p:blipFill>
        <p:spPr>
          <a:xfrm>
            <a:off x="1219200" y="895350"/>
            <a:ext cx="6524368" cy="3657600"/>
          </a:xfrm>
          <a:prstGeom prst="rect">
            <a:avLst/>
          </a:prstGeom>
        </p:spPr>
      </p:pic>
      <p:sp>
        <p:nvSpPr>
          <p:cNvPr id="7" name="TextBox 6"/>
          <p:cNvSpPr txBox="1"/>
          <p:nvPr/>
        </p:nvSpPr>
        <p:spPr>
          <a:xfrm>
            <a:off x="145616" y="4805918"/>
            <a:ext cx="762000" cy="369332"/>
          </a:xfrm>
          <a:prstGeom prst="rect">
            <a:avLst/>
          </a:prstGeom>
          <a:noFill/>
        </p:spPr>
        <p:txBody>
          <a:bodyPr wrap="square" rtlCol="0">
            <a:spAutoFit/>
          </a:bodyPr>
          <a:lstStyle/>
          <a:p>
            <a:r>
              <a:rPr lang="en-US" dirty="0" smtClean="0">
                <a:hlinkClick r:id="rId3" action="ppaction://hlinksldjump"/>
              </a:rPr>
              <a:t>Back</a:t>
            </a:r>
            <a:endParaRPr lang="en-US" dirty="0"/>
          </a:p>
        </p:txBody>
      </p:sp>
    </p:spTree>
    <p:extLst>
      <p:ext uri="{BB962C8B-B14F-4D97-AF65-F5344CB8AC3E}">
        <p14:creationId xmlns:p14="http://schemas.microsoft.com/office/powerpoint/2010/main" val="27350557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19150"/>
            <a:ext cx="3847264" cy="762000"/>
          </a:xfrm>
        </p:spPr>
        <p:txBody>
          <a:bodyPr>
            <a:normAutofit/>
          </a:bodyPr>
          <a:lstStyle/>
          <a:p>
            <a:r>
              <a:rPr sz="1800" kern="100" dirty="0">
                <a:solidFill>
                  <a:srgbClr val="1F4C63"/>
                </a:solidFill>
                <a:latin typeface="Cambria" panose="02040503050406030204" pitchFamily="18" charset="0"/>
                <a:cs typeface="Microsoft Sans Serif" panose="020B0604020202020204" pitchFamily="34" charset="0"/>
              </a:rPr>
              <a:t>Q9: How many acres do you actively farm?</a:t>
            </a:r>
          </a:p>
        </p:txBody>
      </p:sp>
      <p:sp>
        <p:nvSpPr>
          <p:cNvPr id="3" name="Content Placeholder 2"/>
          <p:cNvSpPr>
            <a:spLocks noGrp="1"/>
          </p:cNvSpPr>
          <p:nvPr>
            <p:ph idx="1"/>
          </p:nvPr>
        </p:nvSpPr>
        <p:spPr>
          <a:xfrm>
            <a:off x="228600" y="1733550"/>
            <a:ext cx="5332506" cy="249144"/>
          </a:xfrm>
        </p:spPr>
        <p:txBody>
          <a:bodyPr/>
          <a:lstStyle/>
          <a:p>
            <a:r>
              <a:rPr dirty="0"/>
              <a:t>Answered: 647    Skipped: 142</a:t>
            </a:r>
          </a:p>
        </p:txBody>
      </p:sp>
      <p:pic>
        <p:nvPicPr>
          <p:cNvPr id="4" name="Picture 3" descr="chart4586283000.png"/>
          <p:cNvPicPr>
            <a:picLocks noChangeAspect="1"/>
          </p:cNvPicPr>
          <p:nvPr/>
        </p:nvPicPr>
        <p:blipFill>
          <a:blip r:embed="rId3"/>
          <a:stretch>
            <a:fillRect/>
          </a:stretch>
        </p:blipFill>
        <p:spPr>
          <a:xfrm>
            <a:off x="4533900" y="154663"/>
            <a:ext cx="4572000" cy="5003031"/>
          </a:xfrm>
          <a:prstGeom prst="rect">
            <a:avLst/>
          </a:prstGeom>
        </p:spPr>
      </p:pic>
      <p:sp>
        <p:nvSpPr>
          <p:cNvPr id="5" name="TextBox 4"/>
          <p:cNvSpPr txBox="1"/>
          <p:nvPr/>
        </p:nvSpPr>
        <p:spPr>
          <a:xfrm>
            <a:off x="132932" y="4774168"/>
            <a:ext cx="1905000" cy="369332"/>
          </a:xfrm>
          <a:prstGeom prst="rect">
            <a:avLst/>
          </a:prstGeom>
          <a:noFill/>
        </p:spPr>
        <p:txBody>
          <a:bodyPr wrap="square" rtlCol="0">
            <a:spAutoFit/>
          </a:bodyPr>
          <a:lstStyle/>
          <a:p>
            <a:r>
              <a:rPr lang="en-US" dirty="0" smtClean="0">
                <a:hlinkClick r:id="rId4" action="ppaction://hlinksldjump"/>
              </a:rPr>
              <a:t>Back</a:t>
            </a:r>
            <a:endParaRPr lang="en-US" dirty="0"/>
          </a:p>
        </p:txBody>
      </p:sp>
    </p:spTree>
    <p:extLst>
      <p:ext uri="{BB962C8B-B14F-4D97-AF65-F5344CB8AC3E}">
        <p14:creationId xmlns:p14="http://schemas.microsoft.com/office/powerpoint/2010/main" val="35067778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4586283000.png"/>
          <p:cNvPicPr>
            <a:picLocks noChangeAspect="1"/>
          </p:cNvPicPr>
          <p:nvPr/>
        </p:nvPicPr>
        <p:blipFill>
          <a:blip r:embed="rId2"/>
          <a:stretch>
            <a:fillRect/>
          </a:stretch>
        </p:blipFill>
        <p:spPr>
          <a:xfrm>
            <a:off x="1676400" y="742950"/>
            <a:ext cx="5638800" cy="4043988"/>
          </a:xfrm>
          <a:prstGeom prst="rect">
            <a:avLst/>
          </a:prstGeom>
        </p:spPr>
      </p:pic>
      <p:sp>
        <p:nvSpPr>
          <p:cNvPr id="7" name="TextBox 6"/>
          <p:cNvSpPr txBox="1"/>
          <p:nvPr/>
        </p:nvSpPr>
        <p:spPr>
          <a:xfrm>
            <a:off x="132932" y="4774168"/>
            <a:ext cx="1905000" cy="369332"/>
          </a:xfrm>
          <a:prstGeom prst="rect">
            <a:avLst/>
          </a:prstGeom>
          <a:noFill/>
        </p:spPr>
        <p:txBody>
          <a:bodyPr wrap="square" rtlCol="0">
            <a:spAutoFit/>
          </a:bodyPr>
          <a:lstStyle/>
          <a:p>
            <a:r>
              <a:rPr lang="en-US" dirty="0" smtClean="0">
                <a:hlinkClick r:id="rId3" action="ppaction://hlinksldjump"/>
              </a:rPr>
              <a:t>Back</a:t>
            </a:r>
            <a:endParaRPr lang="en-US" dirty="0"/>
          </a:p>
        </p:txBody>
      </p:sp>
    </p:spTree>
    <p:extLst>
      <p:ext uri="{BB962C8B-B14F-4D97-AF65-F5344CB8AC3E}">
        <p14:creationId xmlns:p14="http://schemas.microsoft.com/office/powerpoint/2010/main" val="2996893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6" y="333380"/>
            <a:ext cx="2932864" cy="1552569"/>
          </a:xfrm>
        </p:spPr>
        <p:txBody>
          <a:bodyPr>
            <a:normAutofit/>
          </a:bodyPr>
          <a:lstStyle/>
          <a:p>
            <a:r>
              <a:rPr sz="1800" kern="100" dirty="0">
                <a:solidFill>
                  <a:srgbClr val="1F4C63"/>
                </a:solidFill>
                <a:latin typeface="Cambria" panose="02040503050406030204" pitchFamily="18" charset="0"/>
                <a:cs typeface="Microsoft Sans Serif" panose="020B0604020202020204" pitchFamily="34" charset="0"/>
              </a:rPr>
              <a:t>Q10: What county is your business located in? (Check all that apply)</a:t>
            </a:r>
          </a:p>
        </p:txBody>
      </p:sp>
      <p:sp>
        <p:nvSpPr>
          <p:cNvPr id="3" name="Content Placeholder 2"/>
          <p:cNvSpPr>
            <a:spLocks noGrp="1"/>
          </p:cNvSpPr>
          <p:nvPr>
            <p:ph idx="1"/>
          </p:nvPr>
        </p:nvSpPr>
        <p:spPr>
          <a:xfrm>
            <a:off x="30480" y="2040074"/>
            <a:ext cx="5332506" cy="249144"/>
          </a:xfrm>
        </p:spPr>
        <p:txBody>
          <a:bodyPr/>
          <a:lstStyle/>
          <a:p>
            <a:r>
              <a:rPr dirty="0"/>
              <a:t>Answered: 646    Skipped: 143</a:t>
            </a:r>
          </a:p>
        </p:txBody>
      </p:sp>
      <p:pic>
        <p:nvPicPr>
          <p:cNvPr id="5" name="Picture 4" descr="table4586283030.png"/>
          <p:cNvPicPr>
            <a:picLocks noChangeAspect="1"/>
          </p:cNvPicPr>
          <p:nvPr/>
        </p:nvPicPr>
        <p:blipFill rotWithShape="1">
          <a:blip r:embed="rId2"/>
          <a:srcRect b="53712"/>
          <a:stretch/>
        </p:blipFill>
        <p:spPr>
          <a:xfrm>
            <a:off x="3505200" y="1"/>
            <a:ext cx="5167980" cy="5086350"/>
          </a:xfrm>
          <a:prstGeom prst="rect">
            <a:avLst/>
          </a:prstGeom>
        </p:spPr>
      </p:pic>
      <p:sp>
        <p:nvSpPr>
          <p:cNvPr id="6" name="TextBox 5"/>
          <p:cNvSpPr txBox="1"/>
          <p:nvPr/>
        </p:nvSpPr>
        <p:spPr>
          <a:xfrm>
            <a:off x="132932" y="4774168"/>
            <a:ext cx="1905000" cy="369332"/>
          </a:xfrm>
          <a:prstGeom prst="rect">
            <a:avLst/>
          </a:prstGeom>
          <a:noFill/>
        </p:spPr>
        <p:txBody>
          <a:bodyPr wrap="square" rtlCol="0">
            <a:spAutoFit/>
          </a:bodyPr>
          <a:lstStyle/>
          <a:p>
            <a:r>
              <a:rPr lang="en-US" dirty="0" smtClean="0">
                <a:hlinkClick r:id="rId3" action="ppaction://hlinksldjump"/>
              </a:rPr>
              <a:t>Back</a:t>
            </a:r>
            <a:endParaRPr lang="en-US" dirty="0"/>
          </a:p>
        </p:txBody>
      </p:sp>
    </p:spTree>
    <p:extLst>
      <p:ext uri="{BB962C8B-B14F-4D97-AF65-F5344CB8AC3E}">
        <p14:creationId xmlns:p14="http://schemas.microsoft.com/office/powerpoint/2010/main" val="31993425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4586283030.png"/>
          <p:cNvPicPr>
            <a:picLocks noChangeAspect="1"/>
          </p:cNvPicPr>
          <p:nvPr/>
        </p:nvPicPr>
        <p:blipFill rotWithShape="1">
          <a:blip r:embed="rId2"/>
          <a:srcRect t="46389"/>
          <a:stretch/>
        </p:blipFill>
        <p:spPr>
          <a:xfrm>
            <a:off x="1981200" y="0"/>
            <a:ext cx="4572000" cy="5211618"/>
          </a:xfrm>
          <a:prstGeom prst="rect">
            <a:avLst/>
          </a:prstGeom>
        </p:spPr>
      </p:pic>
      <p:sp>
        <p:nvSpPr>
          <p:cNvPr id="7" name="TextBox 6"/>
          <p:cNvSpPr txBox="1"/>
          <p:nvPr/>
        </p:nvSpPr>
        <p:spPr>
          <a:xfrm>
            <a:off x="132932" y="4774168"/>
            <a:ext cx="1905000" cy="369332"/>
          </a:xfrm>
          <a:prstGeom prst="rect">
            <a:avLst/>
          </a:prstGeom>
          <a:noFill/>
        </p:spPr>
        <p:txBody>
          <a:bodyPr wrap="square" rtlCol="0">
            <a:spAutoFit/>
          </a:bodyPr>
          <a:lstStyle/>
          <a:p>
            <a:r>
              <a:rPr lang="en-US" dirty="0" smtClean="0">
                <a:hlinkClick r:id="rId3" action="ppaction://hlinksldjump"/>
              </a:rPr>
              <a:t>Back</a:t>
            </a:r>
            <a:endParaRPr lang="en-US" dirty="0"/>
          </a:p>
        </p:txBody>
      </p:sp>
    </p:spTree>
    <p:extLst>
      <p:ext uri="{BB962C8B-B14F-4D97-AF65-F5344CB8AC3E}">
        <p14:creationId xmlns:p14="http://schemas.microsoft.com/office/powerpoint/2010/main" val="36627057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1800" kern="100" dirty="0">
                <a:solidFill>
                  <a:srgbClr val="1F4C63"/>
                </a:solidFill>
                <a:latin typeface="Cambria" panose="02040503050406030204" pitchFamily="18" charset="0"/>
                <a:cs typeface="Microsoft Sans Serif" panose="020B0604020202020204" pitchFamily="34" charset="0"/>
              </a:rPr>
              <a:t>Q11: Where do you sell products geographically? (Check all that apply)</a:t>
            </a:r>
          </a:p>
        </p:txBody>
      </p:sp>
      <p:sp>
        <p:nvSpPr>
          <p:cNvPr id="3" name="Content Placeholder 2"/>
          <p:cNvSpPr>
            <a:spLocks noGrp="1"/>
          </p:cNvSpPr>
          <p:nvPr>
            <p:ph idx="1"/>
          </p:nvPr>
        </p:nvSpPr>
        <p:spPr/>
        <p:txBody>
          <a:bodyPr/>
          <a:lstStyle/>
          <a:p>
            <a:r>
              <a:rPr dirty="0"/>
              <a:t>Answered: 640    Skipped: 149</a:t>
            </a:r>
          </a:p>
        </p:txBody>
      </p:sp>
      <p:pic>
        <p:nvPicPr>
          <p:cNvPr id="4" name="Picture 3" descr="chart4586283040.png"/>
          <p:cNvPicPr>
            <a:picLocks noChangeAspect="1"/>
          </p:cNvPicPr>
          <p:nvPr/>
        </p:nvPicPr>
        <p:blipFill rotWithShape="1">
          <a:blip r:embed="rId3"/>
          <a:srcRect b="4742"/>
          <a:stretch/>
        </p:blipFill>
        <p:spPr>
          <a:xfrm>
            <a:off x="1143000" y="952575"/>
            <a:ext cx="6324600" cy="3752775"/>
          </a:xfrm>
          <a:prstGeom prst="rect">
            <a:avLst/>
          </a:prstGeom>
        </p:spPr>
      </p:pic>
      <p:sp>
        <p:nvSpPr>
          <p:cNvPr id="5" name="TextBox 4"/>
          <p:cNvSpPr txBox="1"/>
          <p:nvPr/>
        </p:nvSpPr>
        <p:spPr>
          <a:xfrm>
            <a:off x="132932" y="4774168"/>
            <a:ext cx="1905000" cy="369332"/>
          </a:xfrm>
          <a:prstGeom prst="rect">
            <a:avLst/>
          </a:prstGeom>
          <a:noFill/>
        </p:spPr>
        <p:txBody>
          <a:bodyPr wrap="square" rtlCol="0">
            <a:spAutoFit/>
          </a:bodyPr>
          <a:lstStyle/>
          <a:p>
            <a:r>
              <a:rPr lang="en-US" dirty="0" smtClean="0">
                <a:hlinkClick r:id="rId4" action="ppaction://hlinksldjump"/>
              </a:rPr>
              <a:t>Back</a:t>
            </a:r>
            <a:endParaRPr lang="en-US" dirty="0"/>
          </a:p>
        </p:txBody>
      </p:sp>
    </p:spTree>
    <p:extLst>
      <p:ext uri="{BB962C8B-B14F-4D97-AF65-F5344CB8AC3E}">
        <p14:creationId xmlns:p14="http://schemas.microsoft.com/office/powerpoint/2010/main" val="7378206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4586283040.png"/>
          <p:cNvPicPr>
            <a:picLocks noChangeAspect="1"/>
          </p:cNvPicPr>
          <p:nvPr/>
        </p:nvPicPr>
        <p:blipFill>
          <a:blip r:embed="rId2"/>
          <a:stretch>
            <a:fillRect/>
          </a:stretch>
        </p:blipFill>
        <p:spPr>
          <a:xfrm>
            <a:off x="914400" y="1352550"/>
            <a:ext cx="7141546" cy="2140059"/>
          </a:xfrm>
          <a:prstGeom prst="rect">
            <a:avLst/>
          </a:prstGeom>
        </p:spPr>
      </p:pic>
      <p:sp>
        <p:nvSpPr>
          <p:cNvPr id="7" name="TextBox 6"/>
          <p:cNvSpPr txBox="1"/>
          <p:nvPr/>
        </p:nvSpPr>
        <p:spPr>
          <a:xfrm>
            <a:off x="132932" y="4774168"/>
            <a:ext cx="1905000" cy="369332"/>
          </a:xfrm>
          <a:prstGeom prst="rect">
            <a:avLst/>
          </a:prstGeom>
          <a:noFill/>
        </p:spPr>
        <p:txBody>
          <a:bodyPr wrap="square" rtlCol="0">
            <a:spAutoFit/>
          </a:bodyPr>
          <a:lstStyle/>
          <a:p>
            <a:r>
              <a:rPr lang="en-US" dirty="0" smtClean="0">
                <a:hlinkClick r:id="rId3" action="ppaction://hlinksldjump"/>
              </a:rPr>
              <a:t>Back</a:t>
            </a:r>
            <a:endParaRPr lang="en-US" dirty="0"/>
          </a:p>
        </p:txBody>
      </p:sp>
    </p:spTree>
    <p:extLst>
      <p:ext uri="{BB962C8B-B14F-4D97-AF65-F5344CB8AC3E}">
        <p14:creationId xmlns:p14="http://schemas.microsoft.com/office/powerpoint/2010/main" val="25766507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17433"/>
            <a:ext cx="3313864" cy="2314569"/>
          </a:xfrm>
        </p:spPr>
        <p:txBody>
          <a:bodyPr>
            <a:noAutofit/>
          </a:bodyPr>
          <a:lstStyle/>
          <a:p>
            <a:r>
              <a:rPr sz="1800" kern="100" dirty="0">
                <a:solidFill>
                  <a:srgbClr val="1F4C63"/>
                </a:solidFill>
                <a:latin typeface="Cambria" panose="02040503050406030204" pitchFamily="18" charset="0"/>
                <a:cs typeface="Microsoft Sans Serif" panose="020B0604020202020204" pitchFamily="34" charset="0"/>
              </a:rPr>
              <a:t>Q12: How does your business normally sell its products? Please estimate the percent of your total annual gross sales by marketing channel. Your responses should total 100. Please do not include percent signs.</a:t>
            </a:r>
          </a:p>
        </p:txBody>
      </p:sp>
      <p:sp>
        <p:nvSpPr>
          <p:cNvPr id="3" name="Content Placeholder 2"/>
          <p:cNvSpPr>
            <a:spLocks noGrp="1"/>
          </p:cNvSpPr>
          <p:nvPr>
            <p:ph idx="1"/>
          </p:nvPr>
        </p:nvSpPr>
        <p:spPr>
          <a:xfrm>
            <a:off x="152400" y="3181350"/>
            <a:ext cx="5332506" cy="249144"/>
          </a:xfrm>
        </p:spPr>
        <p:txBody>
          <a:bodyPr/>
          <a:lstStyle/>
          <a:p>
            <a:r>
              <a:t>Answered: 613    Skipped: 176</a:t>
            </a:r>
          </a:p>
        </p:txBody>
      </p:sp>
      <p:pic>
        <p:nvPicPr>
          <p:cNvPr id="5" name="Picture 4"/>
          <p:cNvPicPr/>
          <p:nvPr/>
        </p:nvPicPr>
        <p:blipFill rotWithShape="1">
          <a:blip r:embed="rId3">
            <a:extLst>
              <a:ext uri="{28A0092B-C50C-407E-A947-70E740481C1C}">
                <a14:useLocalDpi xmlns:a14="http://schemas.microsoft.com/office/drawing/2010/main" val="0"/>
              </a:ext>
            </a:extLst>
          </a:blip>
          <a:srcRect t="24936"/>
          <a:stretch/>
        </p:blipFill>
        <p:spPr bwMode="auto">
          <a:xfrm>
            <a:off x="3352800" y="819150"/>
            <a:ext cx="5765800" cy="3581400"/>
          </a:xfrm>
          <a:prstGeom prst="rect">
            <a:avLst/>
          </a:prstGeom>
          <a:noFill/>
        </p:spPr>
      </p:pic>
      <p:sp>
        <p:nvSpPr>
          <p:cNvPr id="6" name="TextBox 5"/>
          <p:cNvSpPr txBox="1"/>
          <p:nvPr/>
        </p:nvSpPr>
        <p:spPr>
          <a:xfrm>
            <a:off x="115136" y="4762500"/>
            <a:ext cx="838200" cy="381000"/>
          </a:xfrm>
          <a:prstGeom prst="rect">
            <a:avLst/>
          </a:prstGeom>
          <a:noFill/>
        </p:spPr>
        <p:txBody>
          <a:bodyPr wrap="square" rtlCol="0">
            <a:spAutoFit/>
          </a:bodyPr>
          <a:lstStyle/>
          <a:p>
            <a:r>
              <a:rPr lang="en-US" dirty="0" smtClean="0">
                <a:hlinkClick r:id="rId4" action="ppaction://hlinksldjump"/>
              </a:rPr>
              <a:t>Back</a:t>
            </a:r>
            <a:endParaRPr lang="en-US" dirty="0"/>
          </a:p>
        </p:txBody>
      </p:sp>
    </p:spTree>
    <p:extLst>
      <p:ext uri="{BB962C8B-B14F-4D97-AF65-F5344CB8AC3E}">
        <p14:creationId xmlns:p14="http://schemas.microsoft.com/office/powerpoint/2010/main" val="3079446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28600" y="72420"/>
            <a:ext cx="8842011" cy="523220"/>
          </a:xfrm>
          <a:prstGeom prst="rect">
            <a:avLst/>
          </a:prstGeom>
          <a:noFill/>
        </p:spPr>
        <p:txBody>
          <a:bodyPr wrap="square" rtlCol="0">
            <a:spAutoFit/>
          </a:bodyPr>
          <a:lstStyle/>
          <a:p>
            <a:r>
              <a:rPr lang="en-US" sz="2800" b="1" kern="100" dirty="0" smtClean="0">
                <a:solidFill>
                  <a:srgbClr val="1F4C63"/>
                </a:solidFill>
                <a:latin typeface="Cambria" panose="02040503050406030204" pitchFamily="18" charset="0"/>
                <a:ea typeface="+mj-ea"/>
                <a:cs typeface="Microsoft Sans Serif" panose="020B0604020202020204" pitchFamily="34" charset="0"/>
              </a:rPr>
              <a:t>Survey Questions</a:t>
            </a:r>
            <a:endParaRPr lang="en-US" sz="2800" b="1" kern="100" dirty="0">
              <a:solidFill>
                <a:srgbClr val="1F4C63"/>
              </a:solidFill>
              <a:latin typeface="Cambria" panose="02040503050406030204" pitchFamily="18" charset="0"/>
              <a:ea typeface="+mj-ea"/>
              <a:cs typeface="Microsoft Sans Serif" panose="020B0604020202020204" pitchFamily="34" charset="0"/>
            </a:endParaRPr>
          </a:p>
        </p:txBody>
      </p:sp>
      <p:sp>
        <p:nvSpPr>
          <p:cNvPr id="9" name="L-Shape 8"/>
          <p:cNvSpPr/>
          <p:nvPr/>
        </p:nvSpPr>
        <p:spPr>
          <a:xfrm flipV="1">
            <a:off x="228600" y="666750"/>
            <a:ext cx="192302" cy="192302"/>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sp>
        <p:nvSpPr>
          <p:cNvPr id="10" name="L-Shape 9"/>
          <p:cNvSpPr/>
          <p:nvPr/>
        </p:nvSpPr>
        <p:spPr>
          <a:xfrm rot="16200000" flipV="1">
            <a:off x="228600" y="4741648"/>
            <a:ext cx="192302" cy="192302"/>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sp>
        <p:nvSpPr>
          <p:cNvPr id="7" name="Title 1"/>
          <p:cNvSpPr txBox="1">
            <a:spLocks/>
          </p:cNvSpPr>
          <p:nvPr/>
        </p:nvSpPr>
        <p:spPr>
          <a:xfrm>
            <a:off x="533400" y="819150"/>
            <a:ext cx="8130988" cy="3451071"/>
          </a:xfrm>
          <a:prstGeom prst="rect">
            <a:avLst/>
          </a:prstGeom>
        </p:spPr>
        <p:txBody>
          <a:bodyPr vert="horz" lIns="91440" tIns="45720" rIns="91440" bIns="45720" rtlCol="0" anchor="t" anchorCtr="0">
            <a:noAutofit/>
          </a:bodyPr>
          <a:lstStyle/>
          <a:p>
            <a:pPr>
              <a:lnSpc>
                <a:spcPct val="95000"/>
              </a:lnSpc>
              <a:spcBef>
                <a:spcPct val="0"/>
              </a:spcBef>
              <a:spcAft>
                <a:spcPts val="300"/>
              </a:spcAft>
              <a:buClr>
                <a:srgbClr val="D45F37"/>
              </a:buClr>
              <a:defRPr/>
            </a:pPr>
            <a:r>
              <a:rPr lang="en-US" sz="2200" b="1" dirty="0" smtClean="0">
                <a:solidFill>
                  <a:schemeClr val="tx1">
                    <a:lumMod val="75000"/>
                    <a:lumOff val="25000"/>
                  </a:schemeClr>
                </a:solidFill>
                <a:latin typeface="Calibri" panose="020F0502020204030204" pitchFamily="34" charset="0"/>
                <a:ea typeface="+mj-ea"/>
                <a:cs typeface="+mj-cs"/>
              </a:rPr>
              <a:t>Background:</a:t>
            </a:r>
            <a:endParaRPr lang="en-US" sz="2200" dirty="0" smtClean="0">
              <a:solidFill>
                <a:schemeClr val="tx1">
                  <a:lumMod val="75000"/>
                  <a:lumOff val="25000"/>
                </a:schemeClr>
              </a:solidFill>
              <a:latin typeface="Calibri" panose="020F0502020204030204" pitchFamily="34" charset="0"/>
              <a:ea typeface="+mj-ea"/>
              <a:cs typeface="+mj-cs"/>
            </a:endParaRPr>
          </a:p>
          <a:p>
            <a:pPr marL="573088" indent="-341313">
              <a:lnSpc>
                <a:spcPct val="95000"/>
              </a:lnSpc>
              <a:spcBef>
                <a:spcPct val="0"/>
              </a:spcBef>
              <a:spcAft>
                <a:spcPts val="600"/>
              </a:spcAft>
              <a:buClr>
                <a:srgbClr val="D45F37"/>
              </a:buClr>
              <a:buFont typeface="+mj-lt"/>
              <a:buAutoNum type="arabicPeriod"/>
              <a:defRPr/>
            </a:pPr>
            <a:endParaRPr lang="en-US" sz="1100" dirty="0">
              <a:solidFill>
                <a:schemeClr val="tx1">
                  <a:lumMod val="75000"/>
                  <a:lumOff val="25000"/>
                </a:schemeClr>
              </a:solidFill>
              <a:latin typeface="Calibri" panose="020F0502020204030204" pitchFamily="34" charset="0"/>
              <a:ea typeface="+mj-ea"/>
              <a:cs typeface="+mj-cs"/>
              <a:hlinkClick r:id="rId3" action="ppaction://hlinksldjump"/>
            </a:endParaRPr>
          </a:p>
          <a:p>
            <a:pPr marL="573088" indent="-341313">
              <a:lnSpc>
                <a:spcPct val="95000"/>
              </a:lnSpc>
              <a:spcBef>
                <a:spcPct val="0"/>
              </a:spcBef>
              <a:spcAft>
                <a:spcPts val="600"/>
              </a:spcAft>
              <a:buClr>
                <a:srgbClr val="D45F37"/>
              </a:buClr>
              <a:buFont typeface="+mj-lt"/>
              <a:buAutoNum type="arabicPeriod"/>
              <a:defRPr/>
            </a:pPr>
            <a:r>
              <a:rPr lang="en-US" sz="2000" dirty="0" smtClean="0">
                <a:hlinkClick r:id="rId3" action="ppaction://hlinksldjump"/>
              </a:rPr>
              <a:t>Which activities does your agricultural business regularly/ primarily perform?</a:t>
            </a:r>
            <a:endParaRPr lang="en-US" sz="2000" dirty="0" smtClean="0">
              <a:hlinkClick r:id="rId4" action="ppaction://hlinksldjump"/>
            </a:endParaRPr>
          </a:p>
          <a:p>
            <a:pPr marL="573088" indent="-341313">
              <a:lnSpc>
                <a:spcPct val="95000"/>
              </a:lnSpc>
              <a:spcBef>
                <a:spcPct val="0"/>
              </a:spcBef>
              <a:spcAft>
                <a:spcPts val="600"/>
              </a:spcAft>
              <a:buClr>
                <a:srgbClr val="D45F37"/>
              </a:buClr>
              <a:buFont typeface="+mj-lt"/>
              <a:buAutoNum type="arabicPeriod"/>
              <a:defRPr/>
            </a:pPr>
            <a:r>
              <a:rPr lang="en-US" sz="2000" dirty="0" smtClean="0">
                <a:hlinkClick r:id="rId4" action="ppaction://hlinksldjump"/>
              </a:rPr>
              <a:t>What </a:t>
            </a:r>
            <a:r>
              <a:rPr lang="en-US" sz="2000" dirty="0">
                <a:hlinkClick r:id="rId4" action="ppaction://hlinksldjump"/>
              </a:rPr>
              <a:t>does your farm produce? </a:t>
            </a:r>
            <a:endParaRPr lang="en-US" sz="2000" dirty="0" smtClean="0"/>
          </a:p>
          <a:p>
            <a:pPr marL="573088" indent="-341313">
              <a:lnSpc>
                <a:spcPct val="95000"/>
              </a:lnSpc>
              <a:spcBef>
                <a:spcPct val="0"/>
              </a:spcBef>
              <a:spcAft>
                <a:spcPts val="600"/>
              </a:spcAft>
              <a:buClr>
                <a:srgbClr val="D45F37"/>
              </a:buClr>
              <a:buFont typeface="+mj-lt"/>
              <a:buAutoNum type="arabicPeriod"/>
              <a:defRPr/>
            </a:pPr>
            <a:r>
              <a:rPr lang="en-US" sz="2000" dirty="0" smtClean="0">
                <a:hlinkClick r:id="rId5" action="ppaction://hlinksldjump"/>
              </a:rPr>
              <a:t>What </a:t>
            </a:r>
            <a:r>
              <a:rPr lang="en-US" sz="2000" dirty="0">
                <a:hlinkClick r:id="rId5" action="ppaction://hlinksldjump"/>
              </a:rPr>
              <a:t>is your farm's gross annual revenue in a normal year?</a:t>
            </a:r>
            <a:endParaRPr lang="en-US" sz="2000" dirty="0"/>
          </a:p>
          <a:p>
            <a:pPr marL="573088" indent="-341313">
              <a:lnSpc>
                <a:spcPct val="95000"/>
              </a:lnSpc>
              <a:spcBef>
                <a:spcPct val="0"/>
              </a:spcBef>
              <a:spcAft>
                <a:spcPts val="600"/>
              </a:spcAft>
              <a:buClr>
                <a:srgbClr val="D45F37"/>
              </a:buClr>
              <a:buFont typeface="+mj-lt"/>
              <a:buAutoNum type="arabicPeriod"/>
              <a:defRPr/>
            </a:pPr>
            <a:r>
              <a:rPr lang="en-US" sz="2000" dirty="0" smtClean="0">
                <a:hlinkClick r:id="rId6" action="ppaction://hlinksldjump"/>
              </a:rPr>
              <a:t>How </a:t>
            </a:r>
            <a:r>
              <a:rPr lang="en-US" sz="2000" dirty="0">
                <a:hlinkClick r:id="rId6" action="ppaction://hlinksldjump"/>
              </a:rPr>
              <a:t>many acres do you actively farm?</a:t>
            </a:r>
            <a:endParaRPr lang="en-US" sz="2000" dirty="0"/>
          </a:p>
          <a:p>
            <a:pPr marL="573088" indent="-341313">
              <a:lnSpc>
                <a:spcPct val="95000"/>
              </a:lnSpc>
              <a:spcBef>
                <a:spcPct val="0"/>
              </a:spcBef>
              <a:spcAft>
                <a:spcPts val="600"/>
              </a:spcAft>
              <a:buClr>
                <a:srgbClr val="D45F37"/>
              </a:buClr>
              <a:buFont typeface="+mj-lt"/>
              <a:buAutoNum type="arabicPeriod"/>
              <a:defRPr/>
            </a:pPr>
            <a:r>
              <a:rPr lang="en-US" sz="2000" dirty="0" smtClean="0">
                <a:hlinkClick r:id="rId7" action="ppaction://hlinksldjump"/>
              </a:rPr>
              <a:t>What </a:t>
            </a:r>
            <a:r>
              <a:rPr lang="en-US" sz="2000" dirty="0">
                <a:hlinkClick r:id="rId7" action="ppaction://hlinksldjump"/>
              </a:rPr>
              <a:t>county is your business located in? </a:t>
            </a:r>
            <a:endParaRPr lang="en-US" sz="2000" dirty="0"/>
          </a:p>
          <a:p>
            <a:pPr marL="573088" indent="-341313">
              <a:lnSpc>
                <a:spcPct val="95000"/>
              </a:lnSpc>
              <a:spcBef>
                <a:spcPct val="0"/>
              </a:spcBef>
              <a:spcAft>
                <a:spcPts val="600"/>
              </a:spcAft>
              <a:buClr>
                <a:srgbClr val="D45F37"/>
              </a:buClr>
              <a:buFont typeface="+mj-lt"/>
              <a:buAutoNum type="arabicPeriod"/>
              <a:defRPr/>
            </a:pPr>
            <a:r>
              <a:rPr lang="en-US" sz="2000" dirty="0" smtClean="0">
                <a:hlinkClick r:id="rId8" action="ppaction://hlinksldjump"/>
              </a:rPr>
              <a:t>Where </a:t>
            </a:r>
            <a:r>
              <a:rPr lang="en-US" sz="2000" dirty="0">
                <a:hlinkClick r:id="rId8" action="ppaction://hlinksldjump"/>
              </a:rPr>
              <a:t>do you sell products geographically? </a:t>
            </a:r>
            <a:endParaRPr lang="en-US" sz="2000" dirty="0" smtClean="0"/>
          </a:p>
          <a:p>
            <a:pPr marL="573088" indent="-341313">
              <a:lnSpc>
                <a:spcPct val="95000"/>
              </a:lnSpc>
              <a:spcBef>
                <a:spcPct val="0"/>
              </a:spcBef>
              <a:spcAft>
                <a:spcPts val="600"/>
              </a:spcAft>
              <a:buClr>
                <a:srgbClr val="D45F37"/>
              </a:buClr>
              <a:buFont typeface="+mj-lt"/>
              <a:buAutoNum type="arabicPeriod"/>
              <a:defRPr/>
            </a:pPr>
            <a:r>
              <a:rPr lang="en-US" sz="2000" dirty="0" smtClean="0">
                <a:hlinkClick r:id="rId9" action="ppaction://hlinksldjump"/>
              </a:rPr>
              <a:t>Are you...(demographic identifier)? </a:t>
            </a:r>
            <a:endParaRPr lang="en-US" sz="2000" dirty="0"/>
          </a:p>
          <a:p>
            <a:pPr marL="573088" indent="-341313">
              <a:lnSpc>
                <a:spcPct val="95000"/>
              </a:lnSpc>
              <a:spcBef>
                <a:spcPct val="0"/>
              </a:spcBef>
              <a:spcAft>
                <a:spcPts val="600"/>
              </a:spcAft>
              <a:buClr>
                <a:srgbClr val="D45F37"/>
              </a:buClr>
              <a:buFont typeface="+mj-lt"/>
              <a:buAutoNum type="arabicPeriod"/>
              <a:defRPr/>
            </a:pPr>
            <a:endParaRPr lang="en-US" sz="2000" dirty="0">
              <a:solidFill>
                <a:schemeClr val="tx1">
                  <a:lumMod val="75000"/>
                  <a:lumOff val="25000"/>
                </a:schemeClr>
              </a:solidFill>
              <a:latin typeface="Calibri" panose="020F0502020204030204" pitchFamily="34" charset="0"/>
              <a:ea typeface="+mj-ea"/>
              <a:cs typeface="+mj-cs"/>
            </a:endParaRPr>
          </a:p>
          <a:p>
            <a:pPr>
              <a:lnSpc>
                <a:spcPct val="95000"/>
              </a:lnSpc>
              <a:spcBef>
                <a:spcPct val="0"/>
              </a:spcBef>
              <a:buClr>
                <a:srgbClr val="D45F37"/>
              </a:buClr>
              <a:defRPr/>
            </a:pPr>
            <a:endParaRPr lang="en-US" sz="2000" dirty="0">
              <a:solidFill>
                <a:schemeClr val="tx1">
                  <a:lumMod val="75000"/>
                  <a:lumOff val="25000"/>
                </a:schemeClr>
              </a:solidFill>
              <a:latin typeface="Calibri" panose="020F0502020204030204" pitchFamily="34" charset="0"/>
              <a:ea typeface="+mj-ea"/>
              <a:cs typeface="+mj-cs"/>
            </a:endParaRPr>
          </a:p>
          <a:p>
            <a:pPr>
              <a:lnSpc>
                <a:spcPct val="85000"/>
              </a:lnSpc>
              <a:spcBef>
                <a:spcPct val="0"/>
              </a:spcBef>
              <a:buClr>
                <a:srgbClr val="D45F37"/>
              </a:buClr>
              <a:defRPr/>
            </a:pPr>
            <a:r>
              <a:rPr lang="en-US" sz="2000" dirty="0" smtClean="0">
                <a:solidFill>
                  <a:schemeClr val="tx1">
                    <a:lumMod val="75000"/>
                    <a:lumOff val="25000"/>
                  </a:schemeClr>
                </a:solidFill>
                <a:latin typeface="Calibri" panose="020F0502020204030204" pitchFamily="34" charset="0"/>
                <a:ea typeface="+mj-ea"/>
                <a:cs typeface="+mj-cs"/>
              </a:rPr>
              <a:t> </a:t>
            </a:r>
            <a:endParaRPr lang="en-US" sz="2000" dirty="0">
              <a:solidFill>
                <a:schemeClr val="tx1">
                  <a:lumMod val="75000"/>
                  <a:lumOff val="25000"/>
                </a:schemeClr>
              </a:solidFill>
              <a:latin typeface="Calibri" panose="020F0502020204030204" pitchFamily="34" charset="0"/>
              <a:ea typeface="+mj-ea"/>
              <a:cs typeface="+mj-cs"/>
            </a:endParaRPr>
          </a:p>
          <a:p>
            <a:pPr marR="0" lvl="0" indent="230188" algn="l" defTabSz="914400" rtl="0" eaLnBrk="1" fontAlgn="auto" latinLnBrk="0" hangingPunct="1">
              <a:spcBef>
                <a:spcPct val="0"/>
              </a:spcBef>
              <a:spcAft>
                <a:spcPts val="0"/>
              </a:spcAft>
              <a:buClr>
                <a:srgbClr val="D45F37"/>
              </a:buClr>
              <a:buSzTx/>
              <a:tabLst>
                <a:tab pos="230188" algn="l"/>
              </a:tabLst>
              <a:defRPr/>
            </a:pPr>
            <a:endParaRPr lang="en-US" sz="2400" noProof="0" dirty="0" smtClean="0">
              <a:solidFill>
                <a:schemeClr val="tx1">
                  <a:lumMod val="75000"/>
                  <a:lumOff val="25000"/>
                </a:schemeClr>
              </a:solidFill>
              <a:latin typeface="Calibri" panose="020F0502020204030204" pitchFamily="34" charset="0"/>
              <a:ea typeface="+mj-ea"/>
              <a:cs typeface="+mj-cs"/>
            </a:endParaRPr>
          </a:p>
          <a:p>
            <a:pPr marR="0" lvl="0" indent="230188" algn="l" defTabSz="914400" rtl="0" eaLnBrk="1" fontAlgn="auto" latinLnBrk="0" hangingPunct="1">
              <a:spcBef>
                <a:spcPct val="0"/>
              </a:spcBef>
              <a:spcAft>
                <a:spcPts val="0"/>
              </a:spcAft>
              <a:buClr>
                <a:srgbClr val="D45F37"/>
              </a:buClr>
              <a:buSzTx/>
              <a:tabLst>
                <a:tab pos="230188" algn="l"/>
              </a:tabLst>
              <a:defRPr/>
            </a:pPr>
            <a:endParaRPr kumimoji="0" lang="en-US" sz="2400" i="0" u="none" strike="noStrike" kern="1200" cap="none" spc="0" normalizeH="0" dirty="0" smtClean="0">
              <a:ln>
                <a:noFill/>
              </a:ln>
              <a:solidFill>
                <a:schemeClr val="tx1">
                  <a:lumMod val="75000"/>
                  <a:lumOff val="25000"/>
                </a:schemeClr>
              </a:solidFill>
              <a:effectLst/>
              <a:uLnTx/>
              <a:uFillTx/>
              <a:latin typeface="Calibri" panose="020F0502020204030204" pitchFamily="34" charset="0"/>
              <a:ea typeface="+mj-ea"/>
              <a:cs typeface="+mj-cs"/>
            </a:endParaRPr>
          </a:p>
        </p:txBody>
      </p:sp>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48600" y="133903"/>
            <a:ext cx="1048870" cy="439527"/>
          </a:xfrm>
          <a:prstGeom prst="rect">
            <a:avLst/>
          </a:prstGeom>
        </p:spPr>
      </p:pic>
    </p:spTree>
    <p:extLst>
      <p:ext uri="{BB962C8B-B14F-4D97-AF65-F5344CB8AC3E}">
        <p14:creationId xmlns:p14="http://schemas.microsoft.com/office/powerpoint/2010/main" val="14661258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600200" y="895350"/>
            <a:ext cx="6059424" cy="3305556"/>
          </a:xfrm>
          <a:prstGeom prst="rect">
            <a:avLst/>
          </a:prstGeom>
        </p:spPr>
      </p:pic>
      <p:sp>
        <p:nvSpPr>
          <p:cNvPr id="3" name="TextBox 2"/>
          <p:cNvSpPr txBox="1"/>
          <p:nvPr/>
        </p:nvSpPr>
        <p:spPr>
          <a:xfrm>
            <a:off x="115136" y="4762500"/>
            <a:ext cx="838200" cy="381000"/>
          </a:xfrm>
          <a:prstGeom prst="rect">
            <a:avLst/>
          </a:prstGeom>
          <a:noFill/>
        </p:spPr>
        <p:txBody>
          <a:bodyPr wrap="square" rtlCol="0">
            <a:spAutoFit/>
          </a:bodyPr>
          <a:lstStyle/>
          <a:p>
            <a:r>
              <a:rPr lang="en-US" dirty="0" smtClean="0">
                <a:hlinkClick r:id="rId3" action="ppaction://hlinksldjump"/>
              </a:rPr>
              <a:t>Back</a:t>
            </a:r>
            <a:endParaRPr lang="en-US" dirty="0"/>
          </a:p>
        </p:txBody>
      </p:sp>
    </p:spTree>
    <p:extLst>
      <p:ext uri="{BB962C8B-B14F-4D97-AF65-F5344CB8AC3E}">
        <p14:creationId xmlns:p14="http://schemas.microsoft.com/office/powerpoint/2010/main" val="36670963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603248" y="836676"/>
            <a:ext cx="5937504" cy="3470148"/>
          </a:xfrm>
          <a:prstGeom prst="rect">
            <a:avLst/>
          </a:prstGeom>
        </p:spPr>
      </p:pic>
      <p:sp>
        <p:nvSpPr>
          <p:cNvPr id="13" name="TextBox 12"/>
          <p:cNvSpPr txBox="1"/>
          <p:nvPr/>
        </p:nvSpPr>
        <p:spPr>
          <a:xfrm>
            <a:off x="115136" y="4762500"/>
            <a:ext cx="838200" cy="381000"/>
          </a:xfrm>
          <a:prstGeom prst="rect">
            <a:avLst/>
          </a:prstGeom>
          <a:noFill/>
        </p:spPr>
        <p:txBody>
          <a:bodyPr wrap="square" rtlCol="0">
            <a:spAutoFit/>
          </a:bodyPr>
          <a:lstStyle/>
          <a:p>
            <a:r>
              <a:rPr lang="en-US" dirty="0" smtClean="0">
                <a:hlinkClick r:id="rId3" action="ppaction://hlinksldjump"/>
              </a:rPr>
              <a:t>Back</a:t>
            </a:r>
            <a:endParaRPr lang="en-US" dirty="0"/>
          </a:p>
        </p:txBody>
      </p:sp>
    </p:spTree>
    <p:extLst>
      <p:ext uri="{BB962C8B-B14F-4D97-AF65-F5344CB8AC3E}">
        <p14:creationId xmlns:p14="http://schemas.microsoft.com/office/powerpoint/2010/main" val="36338452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1800" kern="100" dirty="0">
                <a:solidFill>
                  <a:srgbClr val="1F4C63"/>
                </a:solidFill>
                <a:latin typeface="Cambria" panose="02040503050406030204" pitchFamily="18" charset="0"/>
                <a:cs typeface="Microsoft Sans Serif" panose="020B0604020202020204" pitchFamily="34" charset="0"/>
              </a:rPr>
              <a:t>Q13: Does your business sell any product via a food hub?</a:t>
            </a:r>
          </a:p>
        </p:txBody>
      </p:sp>
      <p:sp>
        <p:nvSpPr>
          <p:cNvPr id="3" name="Content Placeholder 2"/>
          <p:cNvSpPr>
            <a:spLocks noGrp="1"/>
          </p:cNvSpPr>
          <p:nvPr>
            <p:ph idx="1"/>
          </p:nvPr>
        </p:nvSpPr>
        <p:spPr/>
        <p:txBody>
          <a:bodyPr/>
          <a:lstStyle/>
          <a:p>
            <a:r>
              <a:t>Answered: 640    Skipped: 149</a:t>
            </a:r>
          </a:p>
        </p:txBody>
      </p:sp>
      <p:pic>
        <p:nvPicPr>
          <p:cNvPr id="4" name="Picture 3" descr="chart4614241220.png"/>
          <p:cNvPicPr>
            <a:picLocks noChangeAspect="1"/>
          </p:cNvPicPr>
          <p:nvPr/>
        </p:nvPicPr>
        <p:blipFill>
          <a:blip r:embed="rId2"/>
          <a:stretch>
            <a:fillRect/>
          </a:stretch>
        </p:blipFill>
        <p:spPr>
          <a:xfrm>
            <a:off x="1375596" y="985793"/>
            <a:ext cx="5990036" cy="2521059"/>
          </a:xfrm>
          <a:prstGeom prst="rect">
            <a:avLst/>
          </a:prstGeom>
        </p:spPr>
      </p:pic>
      <p:pic>
        <p:nvPicPr>
          <p:cNvPr id="5" name="Picture 4" descr="table4614241220.png"/>
          <p:cNvPicPr>
            <a:picLocks noChangeAspect="1"/>
          </p:cNvPicPr>
          <p:nvPr/>
        </p:nvPicPr>
        <p:blipFill>
          <a:blip r:embed="rId3"/>
          <a:stretch>
            <a:fillRect/>
          </a:stretch>
        </p:blipFill>
        <p:spPr>
          <a:xfrm>
            <a:off x="1676400" y="3645009"/>
            <a:ext cx="5388428" cy="1052285"/>
          </a:xfrm>
          <a:prstGeom prst="rect">
            <a:avLst/>
          </a:prstGeom>
        </p:spPr>
      </p:pic>
      <p:sp>
        <p:nvSpPr>
          <p:cNvPr id="6" name="TextBox 5"/>
          <p:cNvSpPr txBox="1"/>
          <p:nvPr/>
        </p:nvSpPr>
        <p:spPr>
          <a:xfrm>
            <a:off x="115136" y="4762500"/>
            <a:ext cx="838200" cy="381000"/>
          </a:xfrm>
          <a:prstGeom prst="rect">
            <a:avLst/>
          </a:prstGeom>
          <a:noFill/>
        </p:spPr>
        <p:txBody>
          <a:bodyPr wrap="square" rtlCol="0">
            <a:spAutoFit/>
          </a:bodyPr>
          <a:lstStyle/>
          <a:p>
            <a:r>
              <a:rPr lang="en-US" dirty="0" smtClean="0">
                <a:hlinkClick r:id="rId4" action="ppaction://hlinksldjump"/>
              </a:rPr>
              <a:t>Back</a:t>
            </a:r>
            <a:endParaRPr lang="en-US" dirty="0"/>
          </a:p>
        </p:txBody>
      </p:sp>
    </p:spTree>
    <p:extLst>
      <p:ext uri="{BB962C8B-B14F-4D97-AF65-F5344CB8AC3E}">
        <p14:creationId xmlns:p14="http://schemas.microsoft.com/office/powerpoint/2010/main" val="39782907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04122"/>
            <a:ext cx="3542464" cy="1658103"/>
          </a:xfrm>
        </p:spPr>
        <p:txBody>
          <a:bodyPr>
            <a:noAutofit/>
          </a:bodyPr>
          <a:lstStyle/>
          <a:p>
            <a:r>
              <a:rPr sz="1800" kern="100" dirty="0">
                <a:solidFill>
                  <a:srgbClr val="1F4C63"/>
                </a:solidFill>
                <a:latin typeface="Cambria" panose="02040503050406030204" pitchFamily="18" charset="0"/>
                <a:cs typeface="Microsoft Sans Serif" panose="020B0604020202020204" pitchFamily="34" charset="0"/>
              </a:rPr>
              <a:t>Q14: Please estimate your business's gross revenue loss (in dollars) between January 1, 2020 and April 15, 2020 due to disruptions caused by the COVID-19 pandemic?</a:t>
            </a:r>
          </a:p>
        </p:txBody>
      </p:sp>
      <p:sp>
        <p:nvSpPr>
          <p:cNvPr id="3" name="Content Placeholder 2"/>
          <p:cNvSpPr>
            <a:spLocks noGrp="1"/>
          </p:cNvSpPr>
          <p:nvPr>
            <p:ph idx="1"/>
          </p:nvPr>
        </p:nvSpPr>
        <p:spPr>
          <a:xfrm>
            <a:off x="228600" y="2724150"/>
            <a:ext cx="5332506" cy="249144"/>
          </a:xfrm>
        </p:spPr>
        <p:txBody>
          <a:bodyPr/>
          <a:lstStyle/>
          <a:p>
            <a:r>
              <a:rPr dirty="0"/>
              <a:t>Answered: 581    Skipped: 208</a:t>
            </a:r>
          </a:p>
        </p:txBody>
      </p:sp>
      <p:pic>
        <p:nvPicPr>
          <p:cNvPr id="4" name="Picture 3" descr="chart4586283330.png"/>
          <p:cNvPicPr>
            <a:picLocks noChangeAspect="1"/>
          </p:cNvPicPr>
          <p:nvPr/>
        </p:nvPicPr>
        <p:blipFill>
          <a:blip r:embed="rId2"/>
          <a:stretch>
            <a:fillRect/>
          </a:stretch>
        </p:blipFill>
        <p:spPr>
          <a:xfrm>
            <a:off x="4267200" y="0"/>
            <a:ext cx="4671353" cy="5111750"/>
          </a:xfrm>
          <a:prstGeom prst="rect">
            <a:avLst/>
          </a:prstGeom>
        </p:spPr>
      </p:pic>
      <p:sp>
        <p:nvSpPr>
          <p:cNvPr id="6" name="TextBox 5"/>
          <p:cNvSpPr txBox="1"/>
          <p:nvPr/>
        </p:nvSpPr>
        <p:spPr>
          <a:xfrm>
            <a:off x="152400" y="4774168"/>
            <a:ext cx="1143000" cy="369332"/>
          </a:xfrm>
          <a:prstGeom prst="rect">
            <a:avLst/>
          </a:prstGeom>
          <a:noFill/>
        </p:spPr>
        <p:txBody>
          <a:bodyPr wrap="square" rtlCol="0">
            <a:spAutoFit/>
          </a:bodyPr>
          <a:lstStyle/>
          <a:p>
            <a:r>
              <a:rPr lang="en-US" dirty="0" smtClean="0">
                <a:hlinkClick r:id="rId3" action="ppaction://hlinksldjump"/>
              </a:rPr>
              <a:t>Back</a:t>
            </a:r>
            <a:endParaRPr lang="en-US" dirty="0"/>
          </a:p>
        </p:txBody>
      </p:sp>
    </p:spTree>
    <p:extLst>
      <p:ext uri="{BB962C8B-B14F-4D97-AF65-F5344CB8AC3E}">
        <p14:creationId xmlns:p14="http://schemas.microsoft.com/office/powerpoint/2010/main" val="24533227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4586283330.png"/>
          <p:cNvPicPr>
            <a:picLocks noChangeAspect="1"/>
          </p:cNvPicPr>
          <p:nvPr/>
        </p:nvPicPr>
        <p:blipFill>
          <a:blip r:embed="rId2"/>
          <a:stretch>
            <a:fillRect/>
          </a:stretch>
        </p:blipFill>
        <p:spPr>
          <a:xfrm>
            <a:off x="1295400" y="285750"/>
            <a:ext cx="6587544" cy="4724400"/>
          </a:xfrm>
          <a:prstGeom prst="rect">
            <a:avLst/>
          </a:prstGeom>
        </p:spPr>
      </p:pic>
      <p:sp>
        <p:nvSpPr>
          <p:cNvPr id="7" name="TextBox 6"/>
          <p:cNvSpPr txBox="1"/>
          <p:nvPr/>
        </p:nvSpPr>
        <p:spPr>
          <a:xfrm>
            <a:off x="152400" y="4774168"/>
            <a:ext cx="1143000" cy="369332"/>
          </a:xfrm>
          <a:prstGeom prst="rect">
            <a:avLst/>
          </a:prstGeom>
          <a:noFill/>
        </p:spPr>
        <p:txBody>
          <a:bodyPr wrap="square" rtlCol="0">
            <a:spAutoFit/>
          </a:bodyPr>
          <a:lstStyle/>
          <a:p>
            <a:r>
              <a:rPr lang="en-US" dirty="0" smtClean="0">
                <a:hlinkClick r:id="rId3" action="ppaction://hlinksldjump"/>
              </a:rPr>
              <a:t>Back</a:t>
            </a:r>
            <a:endParaRPr lang="en-US" dirty="0"/>
          </a:p>
        </p:txBody>
      </p:sp>
    </p:spTree>
    <p:extLst>
      <p:ext uri="{BB962C8B-B14F-4D97-AF65-F5344CB8AC3E}">
        <p14:creationId xmlns:p14="http://schemas.microsoft.com/office/powerpoint/2010/main" val="20671111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1800" kern="100" dirty="0">
                <a:solidFill>
                  <a:srgbClr val="1F4C63"/>
                </a:solidFill>
                <a:latin typeface="Cambria" panose="02040503050406030204" pitchFamily="18" charset="0"/>
                <a:cs typeface="Microsoft Sans Serif" panose="020B0604020202020204" pitchFamily="34" charset="0"/>
              </a:rPr>
              <a:t>Q15: Of that estimated gross revenue loss, how does that loss break down by marketing channel? Please type the dollar amount. Do not use dollar signs.</a:t>
            </a:r>
          </a:p>
        </p:txBody>
      </p:sp>
      <p:sp>
        <p:nvSpPr>
          <p:cNvPr id="3" name="Content Placeholder 2"/>
          <p:cNvSpPr>
            <a:spLocks noGrp="1"/>
          </p:cNvSpPr>
          <p:nvPr>
            <p:ph idx="1"/>
          </p:nvPr>
        </p:nvSpPr>
        <p:spPr/>
        <p:txBody>
          <a:bodyPr/>
          <a:lstStyle/>
          <a:p>
            <a:r>
              <a:rPr dirty="0"/>
              <a:t>Answered: 394    Skipped: 395</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85793"/>
            <a:ext cx="6398260" cy="3867150"/>
          </a:xfrm>
          <a:prstGeom prst="rect">
            <a:avLst/>
          </a:prstGeom>
          <a:noFill/>
        </p:spPr>
      </p:pic>
      <p:sp>
        <p:nvSpPr>
          <p:cNvPr id="7" name="TextBox 6"/>
          <p:cNvSpPr txBox="1"/>
          <p:nvPr/>
        </p:nvSpPr>
        <p:spPr>
          <a:xfrm>
            <a:off x="152400" y="4774168"/>
            <a:ext cx="1143000" cy="369332"/>
          </a:xfrm>
          <a:prstGeom prst="rect">
            <a:avLst/>
          </a:prstGeom>
          <a:noFill/>
        </p:spPr>
        <p:txBody>
          <a:bodyPr wrap="square" rtlCol="0">
            <a:spAutoFit/>
          </a:bodyPr>
          <a:lstStyle/>
          <a:p>
            <a:r>
              <a:rPr lang="en-US" dirty="0" smtClean="0">
                <a:hlinkClick r:id="rId3" action="ppaction://hlinksldjump"/>
              </a:rPr>
              <a:t>Back</a:t>
            </a:r>
            <a:endParaRPr lang="en-US" dirty="0"/>
          </a:p>
        </p:txBody>
      </p:sp>
    </p:spTree>
    <p:extLst>
      <p:ext uri="{BB962C8B-B14F-4D97-AF65-F5344CB8AC3E}">
        <p14:creationId xmlns:p14="http://schemas.microsoft.com/office/powerpoint/2010/main" val="30145117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52400" y="4774168"/>
            <a:ext cx="1143000" cy="369332"/>
          </a:xfrm>
          <a:prstGeom prst="rect">
            <a:avLst/>
          </a:prstGeom>
          <a:noFill/>
        </p:spPr>
        <p:txBody>
          <a:bodyPr wrap="square" rtlCol="0">
            <a:spAutoFit/>
          </a:bodyPr>
          <a:lstStyle/>
          <a:p>
            <a:r>
              <a:rPr lang="en-US" dirty="0" smtClean="0">
                <a:hlinkClick r:id="rId2" action="ppaction://hlinksldjump"/>
              </a:rPr>
              <a:t>Back</a:t>
            </a:r>
            <a:endParaRPr lang="en-US" dirty="0"/>
          </a:p>
        </p:txBody>
      </p:sp>
      <p:pic>
        <p:nvPicPr>
          <p:cNvPr id="2" name="Picture 1"/>
          <p:cNvPicPr>
            <a:picLocks noChangeAspect="1"/>
          </p:cNvPicPr>
          <p:nvPr/>
        </p:nvPicPr>
        <p:blipFill>
          <a:blip r:embed="rId3"/>
          <a:stretch>
            <a:fillRect/>
          </a:stretch>
        </p:blipFill>
        <p:spPr>
          <a:xfrm>
            <a:off x="1219200" y="819150"/>
            <a:ext cx="6810375" cy="3790950"/>
          </a:xfrm>
          <a:prstGeom prst="rect">
            <a:avLst/>
          </a:prstGeom>
        </p:spPr>
      </p:pic>
    </p:spTree>
    <p:extLst>
      <p:ext uri="{BB962C8B-B14F-4D97-AF65-F5344CB8AC3E}">
        <p14:creationId xmlns:p14="http://schemas.microsoft.com/office/powerpoint/2010/main" val="38810295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906866"/>
            <a:ext cx="3721100" cy="2034058"/>
          </a:xfrm>
        </p:spPr>
        <p:txBody>
          <a:bodyPr>
            <a:noAutofit/>
          </a:bodyPr>
          <a:lstStyle/>
          <a:p>
            <a:r>
              <a:rPr sz="1800" kern="100" dirty="0">
                <a:solidFill>
                  <a:srgbClr val="1F4C63"/>
                </a:solidFill>
                <a:latin typeface="Cambria" panose="02040503050406030204" pitchFamily="18" charset="0"/>
                <a:cs typeface="Microsoft Sans Serif" panose="020B0604020202020204" pitchFamily="34" charset="0"/>
              </a:rPr>
              <a:t>Q16: How much do you anticipate your business will lose in gross revenue between April 16, 2020 and December 31, 2020? Please estimate that loss as a percent of your gross revenue for the same period in a normal year.</a:t>
            </a:r>
          </a:p>
        </p:txBody>
      </p:sp>
      <p:sp>
        <p:nvSpPr>
          <p:cNvPr id="3" name="Content Placeholder 2"/>
          <p:cNvSpPr>
            <a:spLocks noGrp="1"/>
          </p:cNvSpPr>
          <p:nvPr>
            <p:ph idx="1"/>
          </p:nvPr>
        </p:nvSpPr>
        <p:spPr>
          <a:xfrm>
            <a:off x="152400" y="2940924"/>
            <a:ext cx="2895600" cy="469026"/>
          </a:xfrm>
        </p:spPr>
        <p:txBody>
          <a:bodyPr/>
          <a:lstStyle/>
          <a:p>
            <a:r>
              <a:rPr dirty="0"/>
              <a:t>Answered: 536    Skipped: 253</a:t>
            </a:r>
          </a:p>
        </p:txBody>
      </p:sp>
      <p:pic>
        <p:nvPicPr>
          <p:cNvPr id="4" name="Picture 3" descr="chart4606434350.png"/>
          <p:cNvPicPr>
            <a:picLocks noChangeAspect="1"/>
          </p:cNvPicPr>
          <p:nvPr/>
        </p:nvPicPr>
        <p:blipFill rotWithShape="1">
          <a:blip r:embed="rId2"/>
          <a:srcRect l="5822" r="19708" b="3707"/>
          <a:stretch/>
        </p:blipFill>
        <p:spPr>
          <a:xfrm>
            <a:off x="4495800" y="850590"/>
            <a:ext cx="4267200" cy="3919268"/>
          </a:xfrm>
          <a:prstGeom prst="rect">
            <a:avLst/>
          </a:prstGeom>
        </p:spPr>
      </p:pic>
      <p:sp>
        <p:nvSpPr>
          <p:cNvPr id="5" name="TextBox 4"/>
          <p:cNvSpPr txBox="1"/>
          <p:nvPr/>
        </p:nvSpPr>
        <p:spPr>
          <a:xfrm>
            <a:off x="171868" y="4774168"/>
            <a:ext cx="1143000" cy="369332"/>
          </a:xfrm>
          <a:prstGeom prst="rect">
            <a:avLst/>
          </a:prstGeom>
          <a:noFill/>
        </p:spPr>
        <p:txBody>
          <a:bodyPr wrap="square" rtlCol="0">
            <a:spAutoFit/>
          </a:bodyPr>
          <a:lstStyle/>
          <a:p>
            <a:r>
              <a:rPr lang="en-US" dirty="0" smtClean="0">
                <a:hlinkClick r:id="rId3" action="ppaction://hlinksldjump"/>
              </a:rPr>
              <a:t>Back</a:t>
            </a:r>
            <a:endParaRPr lang="en-US" dirty="0"/>
          </a:p>
        </p:txBody>
      </p:sp>
    </p:spTree>
    <p:extLst>
      <p:ext uri="{BB962C8B-B14F-4D97-AF65-F5344CB8AC3E}">
        <p14:creationId xmlns:p14="http://schemas.microsoft.com/office/powerpoint/2010/main" val="12747633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4606434350.png"/>
          <p:cNvPicPr>
            <a:picLocks noChangeAspect="1"/>
          </p:cNvPicPr>
          <p:nvPr/>
        </p:nvPicPr>
        <p:blipFill>
          <a:blip r:embed="rId2"/>
          <a:stretch>
            <a:fillRect/>
          </a:stretch>
        </p:blipFill>
        <p:spPr>
          <a:xfrm>
            <a:off x="1295400" y="1200150"/>
            <a:ext cx="6570342" cy="2654683"/>
          </a:xfrm>
          <a:prstGeom prst="rect">
            <a:avLst/>
          </a:prstGeom>
        </p:spPr>
      </p:pic>
      <p:sp>
        <p:nvSpPr>
          <p:cNvPr id="7" name="TextBox 6"/>
          <p:cNvSpPr txBox="1"/>
          <p:nvPr/>
        </p:nvSpPr>
        <p:spPr>
          <a:xfrm>
            <a:off x="171868" y="4774168"/>
            <a:ext cx="1143000" cy="369332"/>
          </a:xfrm>
          <a:prstGeom prst="rect">
            <a:avLst/>
          </a:prstGeom>
          <a:noFill/>
        </p:spPr>
        <p:txBody>
          <a:bodyPr wrap="square" rtlCol="0">
            <a:spAutoFit/>
          </a:bodyPr>
          <a:lstStyle/>
          <a:p>
            <a:r>
              <a:rPr lang="en-US" dirty="0" smtClean="0">
                <a:hlinkClick r:id="rId3" action="ppaction://hlinksldjump"/>
              </a:rPr>
              <a:t>Back</a:t>
            </a:r>
            <a:endParaRPr lang="en-US" dirty="0"/>
          </a:p>
        </p:txBody>
      </p:sp>
    </p:spTree>
    <p:extLst>
      <p:ext uri="{BB962C8B-B14F-4D97-AF65-F5344CB8AC3E}">
        <p14:creationId xmlns:p14="http://schemas.microsoft.com/office/powerpoint/2010/main" val="7554495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1800" kern="100" dirty="0">
                <a:solidFill>
                  <a:srgbClr val="1F4C63"/>
                </a:solidFill>
                <a:latin typeface="Cambria" panose="02040503050406030204" pitchFamily="18" charset="0"/>
                <a:cs typeface="Microsoft Sans Serif" panose="020B0604020202020204" pitchFamily="34" charset="0"/>
              </a:rPr>
              <a:t>Q17: Have you experienced increased demand in any marketing channels?</a:t>
            </a:r>
          </a:p>
        </p:txBody>
      </p:sp>
      <p:sp>
        <p:nvSpPr>
          <p:cNvPr id="3" name="Content Placeholder 2"/>
          <p:cNvSpPr>
            <a:spLocks noGrp="1"/>
          </p:cNvSpPr>
          <p:nvPr>
            <p:ph idx="1"/>
          </p:nvPr>
        </p:nvSpPr>
        <p:spPr/>
        <p:txBody>
          <a:bodyPr/>
          <a:lstStyle/>
          <a:p>
            <a:r>
              <a:rPr dirty="0"/>
              <a:t>Answered: 574    Skipped: 215</a:t>
            </a:r>
          </a:p>
        </p:txBody>
      </p:sp>
      <p:pic>
        <p:nvPicPr>
          <p:cNvPr id="4" name="Picture 3" descr="chart4601718430.png"/>
          <p:cNvPicPr>
            <a:picLocks noChangeAspect="1"/>
          </p:cNvPicPr>
          <p:nvPr/>
        </p:nvPicPr>
        <p:blipFill>
          <a:blip r:embed="rId2"/>
          <a:stretch>
            <a:fillRect/>
          </a:stretch>
        </p:blipFill>
        <p:spPr>
          <a:xfrm>
            <a:off x="1695043" y="1103519"/>
            <a:ext cx="5655942" cy="2380447"/>
          </a:xfrm>
          <a:prstGeom prst="rect">
            <a:avLst/>
          </a:prstGeom>
        </p:spPr>
      </p:pic>
      <p:pic>
        <p:nvPicPr>
          <p:cNvPr id="5" name="Picture 4" descr="table4601718430.png"/>
          <p:cNvPicPr>
            <a:picLocks noChangeAspect="1"/>
          </p:cNvPicPr>
          <p:nvPr/>
        </p:nvPicPr>
        <p:blipFill>
          <a:blip r:embed="rId3"/>
          <a:stretch>
            <a:fillRect/>
          </a:stretch>
        </p:blipFill>
        <p:spPr>
          <a:xfrm>
            <a:off x="1828800" y="3657722"/>
            <a:ext cx="5388428" cy="1052285"/>
          </a:xfrm>
          <a:prstGeom prst="rect">
            <a:avLst/>
          </a:prstGeom>
        </p:spPr>
      </p:pic>
      <p:sp>
        <p:nvSpPr>
          <p:cNvPr id="6" name="TextBox 5"/>
          <p:cNvSpPr txBox="1"/>
          <p:nvPr/>
        </p:nvSpPr>
        <p:spPr>
          <a:xfrm>
            <a:off x="152400" y="4774168"/>
            <a:ext cx="1143000" cy="369332"/>
          </a:xfrm>
          <a:prstGeom prst="rect">
            <a:avLst/>
          </a:prstGeom>
          <a:noFill/>
        </p:spPr>
        <p:txBody>
          <a:bodyPr wrap="square" rtlCol="0">
            <a:spAutoFit/>
          </a:bodyPr>
          <a:lstStyle/>
          <a:p>
            <a:r>
              <a:rPr lang="en-US" dirty="0" smtClean="0">
                <a:hlinkClick r:id="rId4" action="ppaction://hlinksldjump"/>
              </a:rPr>
              <a:t>Back</a:t>
            </a:r>
            <a:endParaRPr lang="en-US" dirty="0"/>
          </a:p>
        </p:txBody>
      </p:sp>
    </p:spTree>
    <p:extLst>
      <p:ext uri="{BB962C8B-B14F-4D97-AF65-F5344CB8AC3E}">
        <p14:creationId xmlns:p14="http://schemas.microsoft.com/office/powerpoint/2010/main" val="1750577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28600" y="72420"/>
            <a:ext cx="8842011" cy="523220"/>
          </a:xfrm>
          <a:prstGeom prst="rect">
            <a:avLst/>
          </a:prstGeom>
          <a:noFill/>
        </p:spPr>
        <p:txBody>
          <a:bodyPr wrap="square" rtlCol="0">
            <a:spAutoFit/>
          </a:bodyPr>
          <a:lstStyle/>
          <a:p>
            <a:r>
              <a:rPr lang="en-US" sz="2800" b="1" kern="100" dirty="0" smtClean="0">
                <a:solidFill>
                  <a:srgbClr val="1F4C63"/>
                </a:solidFill>
                <a:latin typeface="Cambria" panose="02040503050406030204" pitchFamily="18" charset="0"/>
                <a:ea typeface="+mj-ea"/>
                <a:cs typeface="Microsoft Sans Serif" panose="020B0604020202020204" pitchFamily="34" charset="0"/>
              </a:rPr>
              <a:t>Survey Questions</a:t>
            </a:r>
            <a:endParaRPr lang="en-US" sz="2800" b="1" kern="100" dirty="0">
              <a:solidFill>
                <a:srgbClr val="1F4C63"/>
              </a:solidFill>
              <a:latin typeface="Cambria" panose="02040503050406030204" pitchFamily="18" charset="0"/>
              <a:ea typeface="+mj-ea"/>
              <a:cs typeface="Microsoft Sans Serif" panose="020B0604020202020204" pitchFamily="34" charset="0"/>
            </a:endParaRPr>
          </a:p>
        </p:txBody>
      </p:sp>
      <p:sp>
        <p:nvSpPr>
          <p:cNvPr id="9" name="L-Shape 8"/>
          <p:cNvSpPr/>
          <p:nvPr/>
        </p:nvSpPr>
        <p:spPr>
          <a:xfrm flipV="1">
            <a:off x="228600" y="666750"/>
            <a:ext cx="192302" cy="192302"/>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sp>
        <p:nvSpPr>
          <p:cNvPr id="10" name="L-Shape 9"/>
          <p:cNvSpPr/>
          <p:nvPr/>
        </p:nvSpPr>
        <p:spPr>
          <a:xfrm rot="16200000" flipV="1">
            <a:off x="228600" y="4741648"/>
            <a:ext cx="192302" cy="192302"/>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sp>
        <p:nvSpPr>
          <p:cNvPr id="7" name="Title 1"/>
          <p:cNvSpPr txBox="1">
            <a:spLocks/>
          </p:cNvSpPr>
          <p:nvPr/>
        </p:nvSpPr>
        <p:spPr>
          <a:xfrm>
            <a:off x="584111" y="971550"/>
            <a:ext cx="8130988" cy="3451071"/>
          </a:xfrm>
          <a:prstGeom prst="rect">
            <a:avLst/>
          </a:prstGeom>
        </p:spPr>
        <p:txBody>
          <a:bodyPr vert="horz" lIns="91440" tIns="45720" rIns="91440" bIns="45720" rtlCol="0" anchor="t" anchorCtr="0">
            <a:noAutofit/>
          </a:bodyPr>
          <a:lstStyle/>
          <a:p>
            <a:pPr>
              <a:lnSpc>
                <a:spcPct val="95000"/>
              </a:lnSpc>
              <a:spcBef>
                <a:spcPct val="0"/>
              </a:spcBef>
              <a:spcAft>
                <a:spcPts val="300"/>
              </a:spcAft>
              <a:buClr>
                <a:srgbClr val="D45F37"/>
              </a:buClr>
              <a:defRPr/>
            </a:pPr>
            <a:r>
              <a:rPr lang="en-US" sz="2200" b="1" dirty="0" smtClean="0">
                <a:solidFill>
                  <a:schemeClr val="tx1">
                    <a:lumMod val="75000"/>
                    <a:lumOff val="25000"/>
                  </a:schemeClr>
                </a:solidFill>
                <a:latin typeface="Calibri" panose="020F0502020204030204" pitchFamily="34" charset="0"/>
                <a:ea typeface="+mj-ea"/>
                <a:cs typeface="+mj-cs"/>
              </a:rPr>
              <a:t>Aquaculture Specific:</a:t>
            </a:r>
          </a:p>
          <a:p>
            <a:pPr>
              <a:lnSpc>
                <a:spcPct val="95000"/>
              </a:lnSpc>
              <a:spcBef>
                <a:spcPct val="0"/>
              </a:spcBef>
              <a:spcAft>
                <a:spcPts val="300"/>
              </a:spcAft>
              <a:buClr>
                <a:srgbClr val="D45F37"/>
              </a:buClr>
              <a:defRPr/>
            </a:pPr>
            <a:endParaRPr lang="en-US" sz="2200" b="1" dirty="0">
              <a:solidFill>
                <a:schemeClr val="tx1">
                  <a:lumMod val="75000"/>
                  <a:lumOff val="25000"/>
                </a:schemeClr>
              </a:solidFill>
              <a:latin typeface="Calibri" panose="020F0502020204030204" pitchFamily="34" charset="0"/>
              <a:ea typeface="+mj-ea"/>
              <a:cs typeface="+mj-cs"/>
            </a:endParaRPr>
          </a:p>
          <a:p>
            <a:pPr marL="573088" indent="-341313">
              <a:lnSpc>
                <a:spcPct val="95000"/>
              </a:lnSpc>
              <a:spcBef>
                <a:spcPct val="0"/>
              </a:spcBef>
              <a:spcAft>
                <a:spcPts val="600"/>
              </a:spcAft>
              <a:buClr>
                <a:srgbClr val="D45F37"/>
              </a:buClr>
              <a:buFont typeface="+mj-lt"/>
              <a:buAutoNum type="arabicPeriod"/>
              <a:defRPr/>
            </a:pPr>
            <a:r>
              <a:rPr lang="en-US" sz="2000" dirty="0" smtClean="0">
                <a:hlinkClick r:id="rId3" action="ppaction://hlinksldjump"/>
              </a:rPr>
              <a:t>What </a:t>
            </a:r>
            <a:r>
              <a:rPr lang="en-US" sz="2000" dirty="0">
                <a:hlinkClick r:id="rId3" action="ppaction://hlinksldjump"/>
              </a:rPr>
              <a:t>types of aquaculture do you raise/harvest/produce? </a:t>
            </a:r>
            <a:endParaRPr lang="en-US" sz="2000" dirty="0" smtClean="0"/>
          </a:p>
          <a:p>
            <a:pPr marL="573088" indent="-341313">
              <a:lnSpc>
                <a:spcPct val="95000"/>
              </a:lnSpc>
              <a:spcBef>
                <a:spcPct val="0"/>
              </a:spcBef>
              <a:spcAft>
                <a:spcPts val="600"/>
              </a:spcAft>
              <a:buClr>
                <a:srgbClr val="D45F37"/>
              </a:buClr>
              <a:buFont typeface="+mj-lt"/>
              <a:buAutoNum type="arabicPeriod"/>
              <a:defRPr/>
            </a:pPr>
            <a:r>
              <a:rPr lang="en-US" sz="2000" dirty="0" smtClean="0">
                <a:hlinkClick r:id="rId4" action="ppaction://hlinksldjump"/>
              </a:rPr>
              <a:t>Does </a:t>
            </a:r>
            <a:r>
              <a:rPr lang="en-US" sz="2000" dirty="0">
                <a:hlinkClick r:id="rId4" action="ppaction://hlinksldjump"/>
              </a:rPr>
              <a:t>your (aquaculture) business produce seed</a:t>
            </a:r>
            <a:r>
              <a:rPr lang="en-US" sz="2000" dirty="0" smtClean="0">
                <a:hlinkClick r:id="rId4" action="ppaction://hlinksldjump"/>
              </a:rPr>
              <a:t>?</a:t>
            </a:r>
            <a:endParaRPr lang="en-US" sz="2000" dirty="0" smtClean="0"/>
          </a:p>
          <a:p>
            <a:pPr marL="573088" indent="-341313">
              <a:lnSpc>
                <a:spcPct val="95000"/>
              </a:lnSpc>
              <a:spcBef>
                <a:spcPct val="0"/>
              </a:spcBef>
              <a:spcAft>
                <a:spcPts val="600"/>
              </a:spcAft>
              <a:buClr>
                <a:srgbClr val="D45F37"/>
              </a:buClr>
              <a:buFont typeface="+mj-lt"/>
              <a:buAutoNum type="arabicPeriod"/>
              <a:defRPr/>
            </a:pPr>
            <a:r>
              <a:rPr lang="en-US" sz="2000" dirty="0">
                <a:hlinkClick r:id="rId5" action="ppaction://hlinksldjump"/>
              </a:rPr>
              <a:t>In a normal year, what percent of your (aquaculture businesses) annual gross revenue is used to purchase seed?</a:t>
            </a:r>
            <a:endParaRPr lang="en-US" sz="2000" dirty="0"/>
          </a:p>
          <a:p>
            <a:pPr marL="573088" indent="-341313">
              <a:lnSpc>
                <a:spcPct val="95000"/>
              </a:lnSpc>
              <a:spcBef>
                <a:spcPct val="0"/>
              </a:spcBef>
              <a:spcAft>
                <a:spcPts val="600"/>
              </a:spcAft>
              <a:buClr>
                <a:srgbClr val="D45F37"/>
              </a:buClr>
              <a:buFont typeface="+mj-lt"/>
              <a:buAutoNum type="arabicPeriod"/>
              <a:defRPr/>
            </a:pPr>
            <a:r>
              <a:rPr lang="en-US" sz="2000" dirty="0">
                <a:hlinkClick r:id="rId6" action="ppaction://hlinksldjump"/>
              </a:rPr>
              <a:t>What license does your (aquaculture) business have? </a:t>
            </a:r>
            <a:endParaRPr lang="en-US" sz="2000" dirty="0"/>
          </a:p>
          <a:p>
            <a:pPr marL="573088" indent="-341313">
              <a:lnSpc>
                <a:spcPct val="95000"/>
              </a:lnSpc>
              <a:spcBef>
                <a:spcPct val="0"/>
              </a:spcBef>
              <a:spcAft>
                <a:spcPts val="600"/>
              </a:spcAft>
              <a:buClr>
                <a:srgbClr val="D45F37"/>
              </a:buClr>
              <a:buFont typeface="+mj-lt"/>
              <a:buAutoNum type="arabicPeriod"/>
              <a:defRPr/>
            </a:pPr>
            <a:r>
              <a:rPr lang="en-US" sz="2000" dirty="0">
                <a:hlinkClick r:id="rId7" action="ppaction://hlinksldjump"/>
              </a:rPr>
              <a:t>What is your (aquaculture) farm's gross annual revenue in a normal year?</a:t>
            </a:r>
            <a:endParaRPr lang="en-US" sz="2000" dirty="0"/>
          </a:p>
          <a:p>
            <a:pPr>
              <a:lnSpc>
                <a:spcPct val="85000"/>
              </a:lnSpc>
              <a:spcBef>
                <a:spcPct val="0"/>
              </a:spcBef>
              <a:buClr>
                <a:srgbClr val="D45F37"/>
              </a:buClr>
              <a:defRPr/>
            </a:pPr>
            <a:r>
              <a:rPr lang="en-US" sz="2000" dirty="0" smtClean="0">
                <a:solidFill>
                  <a:schemeClr val="tx1">
                    <a:lumMod val="75000"/>
                    <a:lumOff val="25000"/>
                  </a:schemeClr>
                </a:solidFill>
                <a:latin typeface="Calibri" panose="020F0502020204030204" pitchFamily="34" charset="0"/>
                <a:ea typeface="+mj-ea"/>
                <a:cs typeface="+mj-cs"/>
              </a:rPr>
              <a:t> </a:t>
            </a:r>
            <a:endParaRPr lang="en-US" sz="2000" dirty="0">
              <a:solidFill>
                <a:schemeClr val="tx1">
                  <a:lumMod val="75000"/>
                  <a:lumOff val="25000"/>
                </a:schemeClr>
              </a:solidFill>
              <a:latin typeface="Calibri" panose="020F0502020204030204" pitchFamily="34" charset="0"/>
              <a:ea typeface="+mj-ea"/>
              <a:cs typeface="+mj-cs"/>
            </a:endParaRPr>
          </a:p>
          <a:p>
            <a:pPr marR="0" lvl="0" indent="230188" algn="l" defTabSz="914400" rtl="0" eaLnBrk="1" fontAlgn="auto" latinLnBrk="0" hangingPunct="1">
              <a:spcBef>
                <a:spcPct val="0"/>
              </a:spcBef>
              <a:spcAft>
                <a:spcPts val="0"/>
              </a:spcAft>
              <a:buClr>
                <a:srgbClr val="D45F37"/>
              </a:buClr>
              <a:buSzTx/>
              <a:tabLst>
                <a:tab pos="230188" algn="l"/>
              </a:tabLst>
              <a:defRPr/>
            </a:pPr>
            <a:endParaRPr lang="en-US" sz="2400" noProof="0" dirty="0" smtClean="0">
              <a:solidFill>
                <a:schemeClr val="tx1">
                  <a:lumMod val="75000"/>
                  <a:lumOff val="25000"/>
                </a:schemeClr>
              </a:solidFill>
              <a:latin typeface="Calibri" panose="020F0502020204030204" pitchFamily="34" charset="0"/>
              <a:ea typeface="+mj-ea"/>
              <a:cs typeface="+mj-cs"/>
            </a:endParaRPr>
          </a:p>
          <a:p>
            <a:pPr marR="0" lvl="0" indent="230188" algn="l" defTabSz="914400" rtl="0" eaLnBrk="1" fontAlgn="auto" latinLnBrk="0" hangingPunct="1">
              <a:spcBef>
                <a:spcPct val="0"/>
              </a:spcBef>
              <a:spcAft>
                <a:spcPts val="0"/>
              </a:spcAft>
              <a:buClr>
                <a:srgbClr val="D45F37"/>
              </a:buClr>
              <a:buSzTx/>
              <a:tabLst>
                <a:tab pos="230188" algn="l"/>
              </a:tabLst>
              <a:defRPr/>
            </a:pPr>
            <a:endParaRPr kumimoji="0" lang="en-US" sz="2400" i="0" u="none" strike="noStrike" kern="1200" cap="none" spc="0" normalizeH="0" dirty="0" smtClean="0">
              <a:ln>
                <a:noFill/>
              </a:ln>
              <a:solidFill>
                <a:schemeClr val="tx1">
                  <a:lumMod val="75000"/>
                  <a:lumOff val="25000"/>
                </a:schemeClr>
              </a:solidFill>
              <a:effectLst/>
              <a:uLnTx/>
              <a:uFillTx/>
              <a:latin typeface="Calibri" panose="020F0502020204030204" pitchFamily="34" charset="0"/>
              <a:ea typeface="+mj-ea"/>
              <a:cs typeface="+mj-cs"/>
            </a:endParaRPr>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48600" y="133903"/>
            <a:ext cx="1048870" cy="439527"/>
          </a:xfrm>
          <a:prstGeom prst="rect">
            <a:avLst/>
          </a:prstGeom>
        </p:spPr>
      </p:pic>
    </p:spTree>
    <p:extLst>
      <p:ext uri="{BB962C8B-B14F-4D97-AF65-F5344CB8AC3E}">
        <p14:creationId xmlns:p14="http://schemas.microsoft.com/office/powerpoint/2010/main" val="33464519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868" y="514350"/>
            <a:ext cx="3466264" cy="1447799"/>
          </a:xfrm>
        </p:spPr>
        <p:txBody>
          <a:bodyPr>
            <a:noAutofit/>
          </a:bodyPr>
          <a:lstStyle/>
          <a:p>
            <a:r>
              <a:rPr sz="1800" kern="100" dirty="0">
                <a:solidFill>
                  <a:srgbClr val="1F4C63"/>
                </a:solidFill>
                <a:latin typeface="Cambria" panose="02040503050406030204" pitchFamily="18" charset="0"/>
                <a:cs typeface="Microsoft Sans Serif" panose="020B0604020202020204" pitchFamily="34" charset="0"/>
              </a:rPr>
              <a:t>Q18: Is your business currently experiencing challenges due to the COVID-19 pandemic? (Check all that apply)</a:t>
            </a:r>
          </a:p>
        </p:txBody>
      </p:sp>
      <p:sp>
        <p:nvSpPr>
          <p:cNvPr id="3" name="Content Placeholder 2"/>
          <p:cNvSpPr>
            <a:spLocks noGrp="1"/>
          </p:cNvSpPr>
          <p:nvPr>
            <p:ph idx="1"/>
          </p:nvPr>
        </p:nvSpPr>
        <p:spPr>
          <a:xfrm>
            <a:off x="197268" y="2114550"/>
            <a:ext cx="5332506" cy="249144"/>
          </a:xfrm>
        </p:spPr>
        <p:txBody>
          <a:bodyPr/>
          <a:lstStyle/>
          <a:p>
            <a:r>
              <a:rPr dirty="0"/>
              <a:t>Answered: 557    Skipped: 232</a:t>
            </a:r>
          </a:p>
        </p:txBody>
      </p:sp>
      <p:pic>
        <p:nvPicPr>
          <p:cNvPr id="5" name="Picture 4" descr="table4601782900.png"/>
          <p:cNvPicPr>
            <a:picLocks noChangeAspect="1"/>
          </p:cNvPicPr>
          <p:nvPr/>
        </p:nvPicPr>
        <p:blipFill>
          <a:blip r:embed="rId2"/>
          <a:stretch>
            <a:fillRect/>
          </a:stretch>
        </p:blipFill>
        <p:spPr>
          <a:xfrm>
            <a:off x="4038600" y="0"/>
            <a:ext cx="4330700" cy="5147263"/>
          </a:xfrm>
          <a:prstGeom prst="rect">
            <a:avLst/>
          </a:prstGeom>
        </p:spPr>
      </p:pic>
      <p:sp>
        <p:nvSpPr>
          <p:cNvPr id="7" name="TextBox 6"/>
          <p:cNvSpPr txBox="1"/>
          <p:nvPr/>
        </p:nvSpPr>
        <p:spPr>
          <a:xfrm>
            <a:off x="152400" y="4774168"/>
            <a:ext cx="1143000" cy="369332"/>
          </a:xfrm>
          <a:prstGeom prst="rect">
            <a:avLst/>
          </a:prstGeom>
          <a:noFill/>
        </p:spPr>
        <p:txBody>
          <a:bodyPr wrap="square" rtlCol="0">
            <a:spAutoFit/>
          </a:bodyPr>
          <a:lstStyle/>
          <a:p>
            <a:r>
              <a:rPr lang="en-US" dirty="0" smtClean="0">
                <a:hlinkClick r:id="rId3" action="ppaction://hlinksldjump"/>
              </a:rPr>
              <a:t>Back</a:t>
            </a:r>
            <a:endParaRPr lang="en-US" dirty="0"/>
          </a:p>
        </p:txBody>
      </p:sp>
    </p:spTree>
    <p:extLst>
      <p:ext uri="{BB962C8B-B14F-4D97-AF65-F5344CB8AC3E}">
        <p14:creationId xmlns:p14="http://schemas.microsoft.com/office/powerpoint/2010/main" val="14227033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36" y="28969"/>
            <a:ext cx="8952664" cy="721521"/>
          </a:xfrm>
        </p:spPr>
        <p:txBody>
          <a:bodyPr>
            <a:noAutofit/>
          </a:bodyPr>
          <a:lstStyle/>
          <a:p>
            <a:r>
              <a:rPr sz="1800" kern="100" dirty="0">
                <a:solidFill>
                  <a:srgbClr val="1F4C63"/>
                </a:solidFill>
                <a:latin typeface="Cambria" panose="02040503050406030204" pitchFamily="18" charset="0"/>
                <a:cs typeface="Microsoft Sans Serif" panose="020B0604020202020204" pitchFamily="34" charset="0"/>
              </a:rPr>
              <a:t>Q19: Were you experiencing market disruptions prior to COVID-19 (before January 1, 2020)? For example, was your business impacted by tariff-related disruptions?</a:t>
            </a:r>
          </a:p>
        </p:txBody>
      </p:sp>
      <p:sp>
        <p:nvSpPr>
          <p:cNvPr id="3" name="Content Placeholder 2"/>
          <p:cNvSpPr>
            <a:spLocks noGrp="1"/>
          </p:cNvSpPr>
          <p:nvPr>
            <p:ph idx="1"/>
          </p:nvPr>
        </p:nvSpPr>
        <p:spPr/>
        <p:txBody>
          <a:bodyPr/>
          <a:lstStyle/>
          <a:p>
            <a:r>
              <a:rPr dirty="0"/>
              <a:t>Answered: 564    Skipped: 225</a:t>
            </a:r>
          </a:p>
        </p:txBody>
      </p:sp>
      <p:pic>
        <p:nvPicPr>
          <p:cNvPr id="4" name="Picture 3" descr="chart4586283260.png"/>
          <p:cNvPicPr>
            <a:picLocks noChangeAspect="1"/>
          </p:cNvPicPr>
          <p:nvPr/>
        </p:nvPicPr>
        <p:blipFill>
          <a:blip r:embed="rId2"/>
          <a:stretch>
            <a:fillRect/>
          </a:stretch>
        </p:blipFill>
        <p:spPr>
          <a:xfrm>
            <a:off x="1918447" y="1084317"/>
            <a:ext cx="5388428" cy="2267857"/>
          </a:xfrm>
          <a:prstGeom prst="rect">
            <a:avLst/>
          </a:prstGeom>
        </p:spPr>
      </p:pic>
      <p:pic>
        <p:nvPicPr>
          <p:cNvPr id="5" name="Picture 4" descr="table4586283260.png"/>
          <p:cNvPicPr>
            <a:picLocks noChangeAspect="1"/>
          </p:cNvPicPr>
          <p:nvPr/>
        </p:nvPicPr>
        <p:blipFill>
          <a:blip r:embed="rId3"/>
          <a:stretch>
            <a:fillRect/>
          </a:stretch>
        </p:blipFill>
        <p:spPr>
          <a:xfrm>
            <a:off x="1905000" y="3679278"/>
            <a:ext cx="5388428" cy="1052285"/>
          </a:xfrm>
          <a:prstGeom prst="rect">
            <a:avLst/>
          </a:prstGeom>
        </p:spPr>
      </p:pic>
      <p:sp>
        <p:nvSpPr>
          <p:cNvPr id="6" name="TextBox 5"/>
          <p:cNvSpPr txBox="1"/>
          <p:nvPr/>
        </p:nvSpPr>
        <p:spPr>
          <a:xfrm>
            <a:off x="115136" y="4774168"/>
            <a:ext cx="799264" cy="369332"/>
          </a:xfrm>
          <a:prstGeom prst="rect">
            <a:avLst/>
          </a:prstGeom>
          <a:noFill/>
        </p:spPr>
        <p:txBody>
          <a:bodyPr wrap="square" rtlCol="0">
            <a:spAutoFit/>
          </a:bodyPr>
          <a:lstStyle/>
          <a:p>
            <a:r>
              <a:rPr lang="en-US" dirty="0" smtClean="0">
                <a:hlinkClick r:id="rId4" action="ppaction://hlinksldjump"/>
              </a:rPr>
              <a:t>Back</a:t>
            </a:r>
            <a:endParaRPr lang="en-US" dirty="0"/>
          </a:p>
        </p:txBody>
      </p:sp>
    </p:spTree>
    <p:extLst>
      <p:ext uri="{BB962C8B-B14F-4D97-AF65-F5344CB8AC3E}">
        <p14:creationId xmlns:p14="http://schemas.microsoft.com/office/powerpoint/2010/main" val="41331966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1800" kern="100" dirty="0">
                <a:solidFill>
                  <a:srgbClr val="1F4C63"/>
                </a:solidFill>
                <a:latin typeface="Cambria" panose="02040503050406030204" pitchFamily="18" charset="0"/>
                <a:cs typeface="Microsoft Sans Serif" panose="020B0604020202020204" pitchFamily="34" charset="0"/>
              </a:rPr>
              <a:t>Q20: Have you applied for any of these Coronavirus Relief Programs? If yes, what is the current status of that application?</a:t>
            </a:r>
          </a:p>
        </p:txBody>
      </p:sp>
      <p:sp>
        <p:nvSpPr>
          <p:cNvPr id="3" name="Content Placeholder 2"/>
          <p:cNvSpPr>
            <a:spLocks noGrp="1"/>
          </p:cNvSpPr>
          <p:nvPr>
            <p:ph idx="1"/>
          </p:nvPr>
        </p:nvSpPr>
        <p:spPr/>
        <p:txBody>
          <a:bodyPr/>
          <a:lstStyle/>
          <a:p>
            <a:r>
              <a:t>Answered: 558    Skipped: 231</a:t>
            </a:r>
          </a:p>
        </p:txBody>
      </p:sp>
      <p:sp>
        <p:nvSpPr>
          <p:cNvPr id="5" name="TextBox 4"/>
          <p:cNvSpPr txBox="1"/>
          <p:nvPr/>
        </p:nvSpPr>
        <p:spPr>
          <a:xfrm>
            <a:off x="171868" y="4774168"/>
            <a:ext cx="1143000" cy="369332"/>
          </a:xfrm>
          <a:prstGeom prst="rect">
            <a:avLst/>
          </a:prstGeom>
          <a:noFill/>
        </p:spPr>
        <p:txBody>
          <a:bodyPr wrap="square" rtlCol="0">
            <a:spAutoFit/>
          </a:bodyPr>
          <a:lstStyle/>
          <a:p>
            <a:r>
              <a:rPr lang="en-US" dirty="0" smtClean="0">
                <a:hlinkClick r:id="rId2" action="ppaction://hlinksldjump"/>
              </a:rPr>
              <a:t>Back</a:t>
            </a:r>
            <a:endParaRPr lang="en-US" dirty="0"/>
          </a:p>
        </p:txBody>
      </p:sp>
      <p:pic>
        <p:nvPicPr>
          <p:cNvPr id="6" name="Picture 5"/>
          <p:cNvPicPr>
            <a:picLocks noChangeAspect="1"/>
          </p:cNvPicPr>
          <p:nvPr/>
        </p:nvPicPr>
        <p:blipFill>
          <a:blip r:embed="rId3"/>
          <a:stretch>
            <a:fillRect/>
          </a:stretch>
        </p:blipFill>
        <p:spPr>
          <a:xfrm>
            <a:off x="1600200" y="913068"/>
            <a:ext cx="6324600" cy="3933825"/>
          </a:xfrm>
          <a:prstGeom prst="rect">
            <a:avLst/>
          </a:prstGeom>
        </p:spPr>
      </p:pic>
    </p:spTree>
    <p:extLst>
      <p:ext uri="{BB962C8B-B14F-4D97-AF65-F5344CB8AC3E}">
        <p14:creationId xmlns:p14="http://schemas.microsoft.com/office/powerpoint/2010/main" val="39736100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4586283340.png"/>
          <p:cNvPicPr>
            <a:picLocks noChangeAspect="1"/>
          </p:cNvPicPr>
          <p:nvPr/>
        </p:nvPicPr>
        <p:blipFill>
          <a:blip r:embed="rId2"/>
          <a:stretch>
            <a:fillRect/>
          </a:stretch>
        </p:blipFill>
        <p:spPr>
          <a:xfrm>
            <a:off x="1676400" y="1029539"/>
            <a:ext cx="5470071" cy="3728357"/>
          </a:xfrm>
          <a:prstGeom prst="rect">
            <a:avLst/>
          </a:prstGeom>
        </p:spPr>
      </p:pic>
      <p:sp>
        <p:nvSpPr>
          <p:cNvPr id="5" name="TextBox 4"/>
          <p:cNvSpPr txBox="1"/>
          <p:nvPr/>
        </p:nvSpPr>
        <p:spPr>
          <a:xfrm>
            <a:off x="171868" y="4774168"/>
            <a:ext cx="1143000" cy="369332"/>
          </a:xfrm>
          <a:prstGeom prst="rect">
            <a:avLst/>
          </a:prstGeom>
          <a:noFill/>
        </p:spPr>
        <p:txBody>
          <a:bodyPr wrap="square" rtlCol="0">
            <a:spAutoFit/>
          </a:bodyPr>
          <a:lstStyle/>
          <a:p>
            <a:r>
              <a:rPr lang="en-US" dirty="0" smtClean="0">
                <a:hlinkClick r:id="rId3" action="ppaction://hlinksldjump"/>
              </a:rPr>
              <a:t>Back</a:t>
            </a:r>
            <a:endParaRPr lang="en-US" dirty="0"/>
          </a:p>
        </p:txBody>
      </p:sp>
    </p:spTree>
    <p:extLst>
      <p:ext uri="{BB962C8B-B14F-4D97-AF65-F5344CB8AC3E}">
        <p14:creationId xmlns:p14="http://schemas.microsoft.com/office/powerpoint/2010/main" val="34475659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1800" kern="100" dirty="0">
                <a:solidFill>
                  <a:srgbClr val="1F4C63"/>
                </a:solidFill>
                <a:latin typeface="Cambria" panose="02040503050406030204" pitchFamily="18" charset="0"/>
                <a:cs typeface="Microsoft Sans Serif" panose="020B0604020202020204" pitchFamily="34" charset="0"/>
              </a:rPr>
              <a:t>Q21: Have you received any other COVID-19 relief?</a:t>
            </a:r>
          </a:p>
        </p:txBody>
      </p:sp>
      <p:sp>
        <p:nvSpPr>
          <p:cNvPr id="3" name="Content Placeholder 2"/>
          <p:cNvSpPr>
            <a:spLocks noGrp="1"/>
          </p:cNvSpPr>
          <p:nvPr>
            <p:ph idx="1"/>
          </p:nvPr>
        </p:nvSpPr>
        <p:spPr/>
        <p:txBody>
          <a:bodyPr/>
          <a:lstStyle/>
          <a:p>
            <a:r>
              <a:rPr dirty="0"/>
              <a:t>Answered: 559    Skipped: 230</a:t>
            </a:r>
          </a:p>
        </p:txBody>
      </p:sp>
      <p:pic>
        <p:nvPicPr>
          <p:cNvPr id="4" name="Picture 3" descr="chart4601999190.png"/>
          <p:cNvPicPr>
            <a:picLocks noChangeAspect="1"/>
          </p:cNvPicPr>
          <p:nvPr/>
        </p:nvPicPr>
        <p:blipFill>
          <a:blip r:embed="rId2"/>
          <a:stretch>
            <a:fillRect/>
          </a:stretch>
        </p:blipFill>
        <p:spPr>
          <a:xfrm>
            <a:off x="1535722" y="1010189"/>
            <a:ext cx="5388428" cy="2267857"/>
          </a:xfrm>
          <a:prstGeom prst="rect">
            <a:avLst/>
          </a:prstGeom>
        </p:spPr>
      </p:pic>
      <p:pic>
        <p:nvPicPr>
          <p:cNvPr id="5" name="Picture 4" descr="table4601999190.png"/>
          <p:cNvPicPr>
            <a:picLocks noChangeAspect="1"/>
          </p:cNvPicPr>
          <p:nvPr/>
        </p:nvPicPr>
        <p:blipFill>
          <a:blip r:embed="rId3"/>
          <a:stretch>
            <a:fillRect/>
          </a:stretch>
        </p:blipFill>
        <p:spPr>
          <a:xfrm>
            <a:off x="1535722" y="3557979"/>
            <a:ext cx="5388428" cy="1052285"/>
          </a:xfrm>
          <a:prstGeom prst="rect">
            <a:avLst/>
          </a:prstGeom>
        </p:spPr>
      </p:pic>
      <p:sp>
        <p:nvSpPr>
          <p:cNvPr id="6" name="TextBox 5"/>
          <p:cNvSpPr txBox="1"/>
          <p:nvPr/>
        </p:nvSpPr>
        <p:spPr>
          <a:xfrm>
            <a:off x="171868" y="4774168"/>
            <a:ext cx="1143000" cy="369332"/>
          </a:xfrm>
          <a:prstGeom prst="rect">
            <a:avLst/>
          </a:prstGeom>
          <a:noFill/>
        </p:spPr>
        <p:txBody>
          <a:bodyPr wrap="square" rtlCol="0">
            <a:spAutoFit/>
          </a:bodyPr>
          <a:lstStyle/>
          <a:p>
            <a:r>
              <a:rPr lang="en-US" dirty="0" smtClean="0">
                <a:hlinkClick r:id="rId4" action="ppaction://hlinksldjump"/>
              </a:rPr>
              <a:t>Back</a:t>
            </a:r>
            <a:endParaRPr lang="en-US" dirty="0"/>
          </a:p>
        </p:txBody>
      </p:sp>
    </p:spTree>
    <p:extLst>
      <p:ext uri="{BB962C8B-B14F-4D97-AF65-F5344CB8AC3E}">
        <p14:creationId xmlns:p14="http://schemas.microsoft.com/office/powerpoint/2010/main" val="14227866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1800" kern="100" dirty="0">
                <a:solidFill>
                  <a:srgbClr val="1F4C63"/>
                </a:solidFill>
                <a:latin typeface="Cambria" panose="02040503050406030204" pitchFamily="18" charset="0"/>
                <a:cs typeface="Microsoft Sans Serif" panose="020B0604020202020204" pitchFamily="34" charset="0"/>
              </a:rPr>
              <a:t>Q22: In a normal year, how many people do you employ, year round?</a:t>
            </a:r>
          </a:p>
        </p:txBody>
      </p:sp>
      <p:sp>
        <p:nvSpPr>
          <p:cNvPr id="3" name="Content Placeholder 2"/>
          <p:cNvSpPr>
            <a:spLocks noGrp="1"/>
          </p:cNvSpPr>
          <p:nvPr>
            <p:ph idx="1"/>
          </p:nvPr>
        </p:nvSpPr>
        <p:spPr/>
        <p:txBody>
          <a:bodyPr/>
          <a:lstStyle/>
          <a:p>
            <a:r>
              <a:rPr dirty="0"/>
              <a:t>Answered: 551    Skipped: 238</a:t>
            </a:r>
          </a:p>
        </p:txBody>
      </p:sp>
      <p:pic>
        <p:nvPicPr>
          <p:cNvPr id="4" name="Picture 3" descr="chart4586283280.png"/>
          <p:cNvPicPr>
            <a:picLocks noChangeAspect="1"/>
          </p:cNvPicPr>
          <p:nvPr/>
        </p:nvPicPr>
        <p:blipFill>
          <a:blip r:embed="rId2"/>
          <a:stretch>
            <a:fillRect/>
          </a:stretch>
        </p:blipFill>
        <p:spPr>
          <a:xfrm>
            <a:off x="1371600" y="1123950"/>
            <a:ext cx="6113142" cy="3293275"/>
          </a:xfrm>
          <a:prstGeom prst="rect">
            <a:avLst/>
          </a:prstGeom>
        </p:spPr>
      </p:pic>
      <p:sp>
        <p:nvSpPr>
          <p:cNvPr id="5" name="TextBox 4"/>
          <p:cNvSpPr txBox="1"/>
          <p:nvPr/>
        </p:nvSpPr>
        <p:spPr>
          <a:xfrm>
            <a:off x="115136" y="4762500"/>
            <a:ext cx="838200" cy="381000"/>
          </a:xfrm>
          <a:prstGeom prst="rect">
            <a:avLst/>
          </a:prstGeom>
          <a:noFill/>
        </p:spPr>
        <p:txBody>
          <a:bodyPr wrap="square" rtlCol="0">
            <a:spAutoFit/>
          </a:bodyPr>
          <a:lstStyle/>
          <a:p>
            <a:r>
              <a:rPr lang="en-US" dirty="0" smtClean="0">
                <a:hlinkClick r:id="rId3" action="ppaction://hlinksldjump"/>
              </a:rPr>
              <a:t>Back</a:t>
            </a:r>
            <a:endParaRPr lang="en-US" dirty="0"/>
          </a:p>
        </p:txBody>
      </p:sp>
    </p:spTree>
    <p:extLst>
      <p:ext uri="{BB962C8B-B14F-4D97-AF65-F5344CB8AC3E}">
        <p14:creationId xmlns:p14="http://schemas.microsoft.com/office/powerpoint/2010/main" val="41127474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4586283280.png"/>
          <p:cNvPicPr>
            <a:picLocks noChangeAspect="1"/>
          </p:cNvPicPr>
          <p:nvPr/>
        </p:nvPicPr>
        <p:blipFill>
          <a:blip r:embed="rId2"/>
          <a:stretch>
            <a:fillRect/>
          </a:stretch>
        </p:blipFill>
        <p:spPr>
          <a:xfrm>
            <a:off x="1066800" y="1047750"/>
            <a:ext cx="6894334" cy="3505200"/>
          </a:xfrm>
          <a:prstGeom prst="rect">
            <a:avLst/>
          </a:prstGeom>
        </p:spPr>
      </p:pic>
      <p:sp>
        <p:nvSpPr>
          <p:cNvPr id="7" name="TextBox 6"/>
          <p:cNvSpPr txBox="1"/>
          <p:nvPr/>
        </p:nvSpPr>
        <p:spPr>
          <a:xfrm>
            <a:off x="115136" y="4762500"/>
            <a:ext cx="838200" cy="381000"/>
          </a:xfrm>
          <a:prstGeom prst="rect">
            <a:avLst/>
          </a:prstGeom>
          <a:noFill/>
        </p:spPr>
        <p:txBody>
          <a:bodyPr wrap="square" rtlCol="0">
            <a:spAutoFit/>
          </a:bodyPr>
          <a:lstStyle/>
          <a:p>
            <a:r>
              <a:rPr lang="en-US" dirty="0" smtClean="0">
                <a:hlinkClick r:id="rId3" action="ppaction://hlinksldjump"/>
              </a:rPr>
              <a:t>Back</a:t>
            </a:r>
            <a:endParaRPr lang="en-US" dirty="0"/>
          </a:p>
        </p:txBody>
      </p:sp>
    </p:spTree>
    <p:extLst>
      <p:ext uri="{BB962C8B-B14F-4D97-AF65-F5344CB8AC3E}">
        <p14:creationId xmlns:p14="http://schemas.microsoft.com/office/powerpoint/2010/main" val="13783136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1800" kern="100" dirty="0">
                <a:solidFill>
                  <a:srgbClr val="1F4C63"/>
                </a:solidFill>
                <a:latin typeface="Cambria" panose="02040503050406030204" pitchFamily="18" charset="0"/>
                <a:cs typeface="Microsoft Sans Serif" panose="020B0604020202020204" pitchFamily="34" charset="0"/>
              </a:rPr>
              <a:t>Q23: In a normal year, how many people do you employ as seasonal workers?</a:t>
            </a:r>
          </a:p>
        </p:txBody>
      </p:sp>
      <p:sp>
        <p:nvSpPr>
          <p:cNvPr id="3" name="Content Placeholder 2"/>
          <p:cNvSpPr>
            <a:spLocks noGrp="1"/>
          </p:cNvSpPr>
          <p:nvPr>
            <p:ph idx="1"/>
          </p:nvPr>
        </p:nvSpPr>
        <p:spPr/>
        <p:txBody>
          <a:bodyPr/>
          <a:lstStyle/>
          <a:p>
            <a:r>
              <a:rPr dirty="0"/>
              <a:t>Answered: 547    Skipped: 242</a:t>
            </a:r>
          </a:p>
        </p:txBody>
      </p:sp>
      <p:pic>
        <p:nvPicPr>
          <p:cNvPr id="4" name="Picture 3" descr="chart4586283300.png"/>
          <p:cNvPicPr>
            <a:picLocks noChangeAspect="1"/>
          </p:cNvPicPr>
          <p:nvPr/>
        </p:nvPicPr>
        <p:blipFill>
          <a:blip r:embed="rId2"/>
          <a:stretch>
            <a:fillRect/>
          </a:stretch>
        </p:blipFill>
        <p:spPr>
          <a:xfrm>
            <a:off x="1219200" y="1200150"/>
            <a:ext cx="5884542" cy="3170124"/>
          </a:xfrm>
          <a:prstGeom prst="rect">
            <a:avLst/>
          </a:prstGeom>
        </p:spPr>
      </p:pic>
      <p:sp>
        <p:nvSpPr>
          <p:cNvPr id="5" name="TextBox 4"/>
          <p:cNvSpPr txBox="1"/>
          <p:nvPr/>
        </p:nvSpPr>
        <p:spPr>
          <a:xfrm>
            <a:off x="115136" y="4762500"/>
            <a:ext cx="838200" cy="381000"/>
          </a:xfrm>
          <a:prstGeom prst="rect">
            <a:avLst/>
          </a:prstGeom>
          <a:noFill/>
        </p:spPr>
        <p:txBody>
          <a:bodyPr wrap="square" rtlCol="0">
            <a:spAutoFit/>
          </a:bodyPr>
          <a:lstStyle/>
          <a:p>
            <a:r>
              <a:rPr lang="en-US" dirty="0" smtClean="0">
                <a:hlinkClick r:id="rId3" action="ppaction://hlinksldjump"/>
              </a:rPr>
              <a:t>Back</a:t>
            </a:r>
            <a:endParaRPr lang="en-US" dirty="0"/>
          </a:p>
        </p:txBody>
      </p:sp>
    </p:spTree>
    <p:extLst>
      <p:ext uri="{BB962C8B-B14F-4D97-AF65-F5344CB8AC3E}">
        <p14:creationId xmlns:p14="http://schemas.microsoft.com/office/powerpoint/2010/main" val="320256801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4586283300.png"/>
          <p:cNvPicPr>
            <a:picLocks noChangeAspect="1"/>
          </p:cNvPicPr>
          <p:nvPr/>
        </p:nvPicPr>
        <p:blipFill>
          <a:blip r:embed="rId2"/>
          <a:stretch>
            <a:fillRect/>
          </a:stretch>
        </p:blipFill>
        <p:spPr>
          <a:xfrm>
            <a:off x="1219200" y="971550"/>
            <a:ext cx="6594580" cy="3352800"/>
          </a:xfrm>
          <a:prstGeom prst="rect">
            <a:avLst/>
          </a:prstGeom>
        </p:spPr>
      </p:pic>
      <p:sp>
        <p:nvSpPr>
          <p:cNvPr id="7" name="TextBox 6"/>
          <p:cNvSpPr txBox="1"/>
          <p:nvPr/>
        </p:nvSpPr>
        <p:spPr>
          <a:xfrm>
            <a:off x="115136" y="4762500"/>
            <a:ext cx="838200" cy="381000"/>
          </a:xfrm>
          <a:prstGeom prst="rect">
            <a:avLst/>
          </a:prstGeom>
          <a:noFill/>
        </p:spPr>
        <p:txBody>
          <a:bodyPr wrap="square" rtlCol="0">
            <a:spAutoFit/>
          </a:bodyPr>
          <a:lstStyle/>
          <a:p>
            <a:r>
              <a:rPr lang="en-US" dirty="0" smtClean="0">
                <a:hlinkClick r:id="rId3" action="ppaction://hlinksldjump"/>
              </a:rPr>
              <a:t>Back</a:t>
            </a:r>
            <a:endParaRPr lang="en-US" dirty="0"/>
          </a:p>
        </p:txBody>
      </p:sp>
    </p:spTree>
    <p:extLst>
      <p:ext uri="{BB962C8B-B14F-4D97-AF65-F5344CB8AC3E}">
        <p14:creationId xmlns:p14="http://schemas.microsoft.com/office/powerpoint/2010/main" val="32581289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prstGeom prst="rect">
            <a:avLst/>
          </a:prstGeom>
        </p:spPr>
        <p:txBody>
          <a:bodyPr vert="horz" wrap="square" lIns="91440" tIns="45720" rIns="91440" bIns="45720" rtlCol="0" anchor="b">
            <a:noAutofit/>
          </a:bodyPr>
          <a:lstStyle/>
          <a:p>
            <a:pPr marL="0" marR="0">
              <a:spcAft>
                <a:spcPts val="0"/>
              </a:spcAft>
            </a:pPr>
            <a:r>
              <a:rPr lang="en-US" sz="1800" kern="100" dirty="0">
                <a:solidFill>
                  <a:srgbClr val="1F4C63"/>
                </a:solidFill>
                <a:latin typeface="Cambria" panose="02040503050406030204" pitchFamily="18" charset="0"/>
                <a:cs typeface="Microsoft Sans Serif" panose="020B0604020202020204" pitchFamily="34" charset="0"/>
              </a:rPr>
              <a:t>Q24: How many people has your business had to lay-off, furlough, reduce hours, or not hire due to the CCOVID19 pandemic? </a:t>
            </a:r>
          </a:p>
        </p:txBody>
      </p:sp>
      <p:sp>
        <p:nvSpPr>
          <p:cNvPr id="5" name="Content Placeholder 2"/>
          <p:cNvSpPr>
            <a:spLocks noGrp="1"/>
          </p:cNvSpPr>
          <p:nvPr>
            <p:ph type="body" sz="quarter" idx="13"/>
          </p:nvPr>
        </p:nvSpPr>
        <p:spPr>
          <a:xfrm>
            <a:off x="115136" y="738563"/>
            <a:ext cx="3887787" cy="261938"/>
          </a:xfrm>
          <a:prstGeom prst="rect">
            <a:avLst/>
          </a:prstGeom>
        </p:spPr>
        <p:txBody>
          <a:bodyPr vert="horz" lIns="91440" tIns="45720" rIns="91440" bIns="45720" rtlCol="0">
            <a:noAutofit/>
          </a:bodyPr>
          <a:lstStyle/>
          <a:p>
            <a:pPr marL="0" marR="0">
              <a:spcBef>
                <a:spcPts val="24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rPr>
              <a:t>Answered: 500   Skipped: 289</a:t>
            </a:r>
            <a:endParaRPr lang="en-US" sz="1200" dirty="0">
              <a:effectLst/>
              <a:latin typeface="Times New Roman" panose="02020603050405020304" pitchFamily="18" charset="0"/>
              <a:ea typeface="Times New Roman" panose="02020603050405020304" pitchFamily="18" charset="0"/>
            </a:endParaRPr>
          </a:p>
        </p:txBody>
      </p:sp>
      <p:pic>
        <p:nvPicPr>
          <p:cNvPr id="6" name="Picture 5"/>
          <p:cNvPicPr/>
          <p:nvPr/>
        </p:nvPicPr>
        <p:blipFill rotWithShape="1">
          <a:blip r:embed="rId2">
            <a:extLst>
              <a:ext uri="{28A0092B-C50C-407E-A947-70E740481C1C}">
                <a14:useLocalDpi xmlns:a14="http://schemas.microsoft.com/office/drawing/2010/main" val="0"/>
              </a:ext>
            </a:extLst>
          </a:blip>
          <a:srcRect l="7261" t="13585" r="7836"/>
          <a:stretch/>
        </p:blipFill>
        <p:spPr bwMode="auto">
          <a:xfrm>
            <a:off x="1447800" y="1276350"/>
            <a:ext cx="6197600" cy="3123565"/>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152400" y="4774168"/>
            <a:ext cx="1143000" cy="369332"/>
          </a:xfrm>
          <a:prstGeom prst="rect">
            <a:avLst/>
          </a:prstGeom>
          <a:noFill/>
        </p:spPr>
        <p:txBody>
          <a:bodyPr wrap="square" rtlCol="0">
            <a:spAutoFit/>
          </a:bodyPr>
          <a:lstStyle/>
          <a:p>
            <a:r>
              <a:rPr lang="en-US" dirty="0" smtClean="0">
                <a:hlinkClick r:id="rId3" action="ppaction://hlinksldjump"/>
              </a:rPr>
              <a:t>Back</a:t>
            </a:r>
            <a:endParaRPr lang="en-US" dirty="0"/>
          </a:p>
        </p:txBody>
      </p:sp>
    </p:spTree>
    <p:extLst>
      <p:ext uri="{BB962C8B-B14F-4D97-AF65-F5344CB8AC3E}">
        <p14:creationId xmlns:p14="http://schemas.microsoft.com/office/powerpoint/2010/main" val="2708428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28600" y="72420"/>
            <a:ext cx="8842011" cy="523220"/>
          </a:xfrm>
          <a:prstGeom prst="rect">
            <a:avLst/>
          </a:prstGeom>
          <a:noFill/>
        </p:spPr>
        <p:txBody>
          <a:bodyPr wrap="square" rtlCol="0">
            <a:spAutoFit/>
          </a:bodyPr>
          <a:lstStyle/>
          <a:p>
            <a:r>
              <a:rPr lang="en-US" sz="2800" b="1" kern="100" dirty="0" smtClean="0">
                <a:solidFill>
                  <a:srgbClr val="1F4C63"/>
                </a:solidFill>
                <a:latin typeface="Cambria" panose="02040503050406030204" pitchFamily="18" charset="0"/>
                <a:ea typeface="+mj-ea"/>
                <a:cs typeface="Microsoft Sans Serif" panose="020B0604020202020204" pitchFamily="34" charset="0"/>
              </a:rPr>
              <a:t>Survey Questions</a:t>
            </a:r>
            <a:endParaRPr lang="en-US" sz="2800" b="1" kern="100" dirty="0">
              <a:solidFill>
                <a:srgbClr val="1F4C63"/>
              </a:solidFill>
              <a:latin typeface="Cambria" panose="02040503050406030204" pitchFamily="18" charset="0"/>
              <a:ea typeface="+mj-ea"/>
              <a:cs typeface="Microsoft Sans Serif" panose="020B0604020202020204" pitchFamily="34" charset="0"/>
            </a:endParaRPr>
          </a:p>
        </p:txBody>
      </p:sp>
      <p:sp>
        <p:nvSpPr>
          <p:cNvPr id="9" name="L-Shape 8"/>
          <p:cNvSpPr/>
          <p:nvPr/>
        </p:nvSpPr>
        <p:spPr>
          <a:xfrm flipV="1">
            <a:off x="228600" y="666750"/>
            <a:ext cx="192302" cy="192302"/>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sp>
        <p:nvSpPr>
          <p:cNvPr id="10" name="L-Shape 9"/>
          <p:cNvSpPr/>
          <p:nvPr/>
        </p:nvSpPr>
        <p:spPr>
          <a:xfrm rot="16200000" flipV="1">
            <a:off x="228600" y="4741648"/>
            <a:ext cx="192302" cy="192302"/>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sp>
        <p:nvSpPr>
          <p:cNvPr id="7" name="Title 1"/>
          <p:cNvSpPr txBox="1">
            <a:spLocks/>
          </p:cNvSpPr>
          <p:nvPr/>
        </p:nvSpPr>
        <p:spPr>
          <a:xfrm>
            <a:off x="446842" y="843874"/>
            <a:ext cx="8130988" cy="3982351"/>
          </a:xfrm>
          <a:prstGeom prst="rect">
            <a:avLst/>
          </a:prstGeom>
        </p:spPr>
        <p:txBody>
          <a:bodyPr vert="horz" lIns="91440" tIns="45720" rIns="91440" bIns="45720" rtlCol="0" anchor="t" anchorCtr="0">
            <a:noAutofit/>
          </a:bodyPr>
          <a:lstStyle/>
          <a:p>
            <a:pPr>
              <a:lnSpc>
                <a:spcPct val="95000"/>
              </a:lnSpc>
              <a:spcBef>
                <a:spcPct val="0"/>
              </a:spcBef>
              <a:spcAft>
                <a:spcPts val="300"/>
              </a:spcAft>
              <a:buClr>
                <a:srgbClr val="D45F37"/>
              </a:buClr>
              <a:defRPr/>
            </a:pPr>
            <a:r>
              <a:rPr lang="en-US" sz="2200" b="1" dirty="0">
                <a:solidFill>
                  <a:schemeClr val="tx1">
                    <a:lumMod val="75000"/>
                    <a:lumOff val="25000"/>
                  </a:schemeClr>
                </a:solidFill>
                <a:latin typeface="Calibri" panose="020F0502020204030204" pitchFamily="34" charset="0"/>
                <a:ea typeface="+mj-ea"/>
                <a:cs typeface="+mj-cs"/>
              </a:rPr>
              <a:t>Marketing Channels</a:t>
            </a:r>
          </a:p>
          <a:p>
            <a:pPr marL="573088" indent="-341313">
              <a:lnSpc>
                <a:spcPct val="95000"/>
              </a:lnSpc>
              <a:spcBef>
                <a:spcPct val="0"/>
              </a:spcBef>
              <a:spcAft>
                <a:spcPts val="600"/>
              </a:spcAft>
              <a:buClr>
                <a:srgbClr val="D45F37"/>
              </a:buClr>
              <a:buFont typeface="+mj-lt"/>
              <a:buAutoNum type="arabicPeriod"/>
              <a:defRPr/>
            </a:pPr>
            <a:r>
              <a:rPr lang="en-US" sz="2000" dirty="0" smtClean="0">
                <a:solidFill>
                  <a:schemeClr val="tx1">
                    <a:lumMod val="75000"/>
                    <a:lumOff val="25000"/>
                  </a:schemeClr>
                </a:solidFill>
                <a:latin typeface="Calibri" panose="020F0502020204030204" pitchFamily="34" charset="0"/>
                <a:ea typeface="+mj-ea"/>
                <a:cs typeface="+mj-cs"/>
                <a:hlinkClick r:id="rId3" action="ppaction://hlinksldjump"/>
              </a:rPr>
              <a:t>How </a:t>
            </a:r>
            <a:r>
              <a:rPr lang="en-US" sz="2000" dirty="0">
                <a:solidFill>
                  <a:schemeClr val="tx1">
                    <a:lumMod val="75000"/>
                    <a:lumOff val="25000"/>
                  </a:schemeClr>
                </a:solidFill>
                <a:latin typeface="Calibri" panose="020F0502020204030204" pitchFamily="34" charset="0"/>
                <a:ea typeface="+mj-ea"/>
                <a:cs typeface="+mj-cs"/>
                <a:hlinkClick r:id="rId3" action="ppaction://hlinksldjump"/>
              </a:rPr>
              <a:t>does your business normally sell its products? Please estimate the percent of your total annual gross sales by marketing channel. </a:t>
            </a:r>
            <a:endParaRPr lang="en-US" sz="2000" dirty="0">
              <a:solidFill>
                <a:schemeClr val="tx1">
                  <a:lumMod val="75000"/>
                  <a:lumOff val="25000"/>
                </a:schemeClr>
              </a:solidFill>
              <a:latin typeface="Calibri" panose="020F0502020204030204" pitchFamily="34" charset="0"/>
              <a:ea typeface="+mj-ea"/>
              <a:cs typeface="+mj-cs"/>
            </a:endParaRPr>
          </a:p>
          <a:p>
            <a:pPr marL="573088" indent="-341313">
              <a:lnSpc>
                <a:spcPct val="95000"/>
              </a:lnSpc>
              <a:spcBef>
                <a:spcPct val="0"/>
              </a:spcBef>
              <a:spcAft>
                <a:spcPts val="600"/>
              </a:spcAft>
              <a:buClr>
                <a:srgbClr val="D45F37"/>
              </a:buClr>
              <a:buFont typeface="+mj-lt"/>
              <a:buAutoNum type="arabicPeriod"/>
              <a:defRPr/>
            </a:pPr>
            <a:r>
              <a:rPr lang="en-US" sz="2000" dirty="0">
                <a:solidFill>
                  <a:schemeClr val="tx1">
                    <a:lumMod val="75000"/>
                    <a:lumOff val="25000"/>
                  </a:schemeClr>
                </a:solidFill>
                <a:latin typeface="Calibri" panose="020F0502020204030204" pitchFamily="34" charset="0"/>
                <a:ea typeface="+mj-ea"/>
                <a:cs typeface="+mj-cs"/>
                <a:hlinkClick r:id="rId4" action="ppaction://hlinksldjump"/>
              </a:rPr>
              <a:t>Does your business sell any product via a food hub?</a:t>
            </a:r>
            <a:endParaRPr lang="en-US" sz="2000" dirty="0">
              <a:solidFill>
                <a:schemeClr val="tx1">
                  <a:lumMod val="75000"/>
                  <a:lumOff val="25000"/>
                </a:schemeClr>
              </a:solidFill>
              <a:latin typeface="Calibri" panose="020F0502020204030204" pitchFamily="34" charset="0"/>
              <a:ea typeface="+mj-ea"/>
              <a:cs typeface="+mj-cs"/>
            </a:endParaRPr>
          </a:p>
          <a:p>
            <a:pPr>
              <a:lnSpc>
                <a:spcPct val="95000"/>
              </a:lnSpc>
              <a:spcBef>
                <a:spcPct val="0"/>
              </a:spcBef>
              <a:spcAft>
                <a:spcPts val="300"/>
              </a:spcAft>
              <a:buClr>
                <a:srgbClr val="D45F37"/>
              </a:buClr>
              <a:defRPr/>
            </a:pPr>
            <a:endParaRPr lang="en-US" sz="2200" b="1" dirty="0">
              <a:solidFill>
                <a:schemeClr val="tx1">
                  <a:lumMod val="75000"/>
                  <a:lumOff val="25000"/>
                </a:schemeClr>
              </a:solidFill>
              <a:latin typeface="Calibri" panose="020F0502020204030204" pitchFamily="34" charset="0"/>
              <a:ea typeface="+mj-ea"/>
              <a:cs typeface="+mj-cs"/>
            </a:endParaRPr>
          </a:p>
          <a:p>
            <a:pPr>
              <a:lnSpc>
                <a:spcPct val="95000"/>
              </a:lnSpc>
              <a:spcBef>
                <a:spcPct val="0"/>
              </a:spcBef>
              <a:spcAft>
                <a:spcPts val="300"/>
              </a:spcAft>
              <a:buClr>
                <a:srgbClr val="D45F37"/>
              </a:buClr>
              <a:defRPr/>
            </a:pPr>
            <a:r>
              <a:rPr lang="en-US" sz="2200" b="1" dirty="0" smtClean="0">
                <a:solidFill>
                  <a:schemeClr val="tx1">
                    <a:lumMod val="75000"/>
                    <a:lumOff val="25000"/>
                  </a:schemeClr>
                </a:solidFill>
                <a:latin typeface="Calibri" panose="020F0502020204030204" pitchFamily="34" charset="0"/>
                <a:ea typeface="+mj-ea"/>
                <a:cs typeface="+mj-cs"/>
              </a:rPr>
              <a:t>Employment</a:t>
            </a:r>
            <a:endParaRPr lang="en-US" sz="2200" dirty="0" smtClean="0">
              <a:solidFill>
                <a:schemeClr val="tx1">
                  <a:lumMod val="75000"/>
                  <a:lumOff val="25000"/>
                </a:schemeClr>
              </a:solidFill>
              <a:latin typeface="Calibri" panose="020F0502020204030204" pitchFamily="34" charset="0"/>
              <a:ea typeface="+mj-ea"/>
              <a:cs typeface="+mj-cs"/>
            </a:endParaRPr>
          </a:p>
          <a:p>
            <a:pPr marL="573088" lvl="0" indent="-341313">
              <a:lnSpc>
                <a:spcPct val="95000"/>
              </a:lnSpc>
              <a:spcBef>
                <a:spcPct val="0"/>
              </a:spcBef>
              <a:spcAft>
                <a:spcPts val="600"/>
              </a:spcAft>
              <a:buClr>
                <a:srgbClr val="D45F37"/>
              </a:buClr>
              <a:buFont typeface="+mj-lt"/>
              <a:buAutoNum type="arabicPeriod"/>
              <a:defRPr/>
            </a:pPr>
            <a:r>
              <a:rPr lang="en-US" sz="2000" dirty="0" smtClean="0">
                <a:solidFill>
                  <a:prstClr val="black"/>
                </a:solidFill>
                <a:hlinkClick r:id="rId5" action="ppaction://hlinksldjump"/>
              </a:rPr>
              <a:t>In a normal year, how many people do you employ, year round?</a:t>
            </a:r>
            <a:endParaRPr lang="en-US" sz="2000" dirty="0" smtClean="0">
              <a:solidFill>
                <a:prstClr val="black"/>
              </a:solidFill>
            </a:endParaRPr>
          </a:p>
          <a:p>
            <a:pPr marL="573088" lvl="0" indent="-341313">
              <a:lnSpc>
                <a:spcPct val="95000"/>
              </a:lnSpc>
              <a:spcBef>
                <a:spcPct val="0"/>
              </a:spcBef>
              <a:spcAft>
                <a:spcPts val="600"/>
              </a:spcAft>
              <a:buClr>
                <a:srgbClr val="D45F37"/>
              </a:buClr>
              <a:buFont typeface="+mj-lt"/>
              <a:buAutoNum type="arabicPeriod"/>
              <a:defRPr/>
            </a:pPr>
            <a:r>
              <a:rPr lang="en-US" sz="2000" dirty="0" smtClean="0">
                <a:solidFill>
                  <a:schemeClr val="tx1">
                    <a:lumMod val="75000"/>
                    <a:lumOff val="25000"/>
                  </a:schemeClr>
                </a:solidFill>
                <a:latin typeface="Calibri" panose="020F0502020204030204" pitchFamily="34" charset="0"/>
                <a:ea typeface="+mj-ea"/>
                <a:cs typeface="+mj-cs"/>
                <a:hlinkClick r:id="rId6" action="ppaction://hlinksldjump"/>
              </a:rPr>
              <a:t>In a normal year, how many people do you employ as seasonal workers?</a:t>
            </a:r>
            <a:endParaRPr lang="en-US" sz="2000" dirty="0" smtClean="0">
              <a:solidFill>
                <a:schemeClr val="tx1">
                  <a:lumMod val="75000"/>
                  <a:lumOff val="25000"/>
                </a:schemeClr>
              </a:solidFill>
              <a:latin typeface="Calibri" panose="020F0502020204030204" pitchFamily="34" charset="0"/>
              <a:ea typeface="+mj-ea"/>
              <a:cs typeface="+mj-cs"/>
            </a:endParaRPr>
          </a:p>
          <a:p>
            <a:pPr marL="573088" lvl="0" indent="-341313">
              <a:lnSpc>
                <a:spcPct val="95000"/>
              </a:lnSpc>
              <a:spcBef>
                <a:spcPct val="0"/>
              </a:spcBef>
              <a:spcAft>
                <a:spcPts val="600"/>
              </a:spcAft>
              <a:buClr>
                <a:srgbClr val="D45F37"/>
              </a:buClr>
              <a:buFont typeface="+mj-lt"/>
              <a:buAutoNum type="arabicPeriod"/>
              <a:defRPr/>
            </a:pPr>
            <a:r>
              <a:rPr lang="en-US" sz="2000" dirty="0" smtClean="0">
                <a:solidFill>
                  <a:schemeClr val="tx1">
                    <a:lumMod val="75000"/>
                    <a:lumOff val="25000"/>
                  </a:schemeClr>
                </a:solidFill>
                <a:latin typeface="Calibri" panose="020F0502020204030204" pitchFamily="34" charset="0"/>
                <a:ea typeface="+mj-ea"/>
                <a:cs typeface="+mj-cs"/>
                <a:hlinkClick r:id="rId7" action="ppaction://hlinksldjump"/>
              </a:rPr>
              <a:t>Does your farm utilize H-2A Temporary Agricultural Workers?</a:t>
            </a:r>
            <a:endParaRPr lang="en-US" sz="2000" dirty="0">
              <a:solidFill>
                <a:schemeClr val="tx1">
                  <a:lumMod val="75000"/>
                  <a:lumOff val="25000"/>
                </a:schemeClr>
              </a:solidFill>
              <a:latin typeface="Calibri" panose="020F0502020204030204" pitchFamily="34" charset="0"/>
              <a:ea typeface="+mj-ea"/>
              <a:cs typeface="+mj-cs"/>
            </a:endParaRPr>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48600" y="133903"/>
            <a:ext cx="1048870" cy="439527"/>
          </a:xfrm>
          <a:prstGeom prst="rect">
            <a:avLst/>
          </a:prstGeom>
        </p:spPr>
      </p:pic>
    </p:spTree>
    <p:extLst>
      <p:ext uri="{BB962C8B-B14F-4D97-AF65-F5344CB8AC3E}">
        <p14:creationId xmlns:p14="http://schemas.microsoft.com/office/powerpoint/2010/main" val="152456183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1800" kern="100" dirty="0">
                <a:solidFill>
                  <a:srgbClr val="1F4C63"/>
                </a:solidFill>
                <a:latin typeface="Cambria" panose="02040503050406030204" pitchFamily="18" charset="0"/>
                <a:cs typeface="Microsoft Sans Serif" panose="020B0604020202020204" pitchFamily="34" charset="0"/>
              </a:rPr>
              <a:t>Q25: Does your farm utilize H-2A Temporary Agricultural Workers?</a:t>
            </a:r>
          </a:p>
        </p:txBody>
      </p:sp>
      <p:sp>
        <p:nvSpPr>
          <p:cNvPr id="3" name="Content Placeholder 2"/>
          <p:cNvSpPr>
            <a:spLocks noGrp="1"/>
          </p:cNvSpPr>
          <p:nvPr>
            <p:ph idx="1"/>
          </p:nvPr>
        </p:nvSpPr>
        <p:spPr/>
        <p:txBody>
          <a:bodyPr/>
          <a:lstStyle/>
          <a:p>
            <a:r>
              <a:rPr dirty="0"/>
              <a:t>Answered: 553    Skipped: 236</a:t>
            </a:r>
          </a:p>
        </p:txBody>
      </p:sp>
      <p:pic>
        <p:nvPicPr>
          <p:cNvPr id="4" name="Picture 3" descr="chart4586283310.png"/>
          <p:cNvPicPr>
            <a:picLocks noChangeAspect="1"/>
          </p:cNvPicPr>
          <p:nvPr/>
        </p:nvPicPr>
        <p:blipFill>
          <a:blip r:embed="rId2"/>
          <a:stretch>
            <a:fillRect/>
          </a:stretch>
        </p:blipFill>
        <p:spPr>
          <a:xfrm>
            <a:off x="1676400" y="1040764"/>
            <a:ext cx="5388428" cy="2267857"/>
          </a:xfrm>
          <a:prstGeom prst="rect">
            <a:avLst/>
          </a:prstGeom>
        </p:spPr>
      </p:pic>
      <p:pic>
        <p:nvPicPr>
          <p:cNvPr id="5" name="Picture 4" descr="table4586283310.png"/>
          <p:cNvPicPr>
            <a:picLocks noChangeAspect="1"/>
          </p:cNvPicPr>
          <p:nvPr/>
        </p:nvPicPr>
        <p:blipFill>
          <a:blip r:embed="rId3"/>
          <a:stretch>
            <a:fillRect/>
          </a:stretch>
        </p:blipFill>
        <p:spPr>
          <a:xfrm>
            <a:off x="1676400" y="3569761"/>
            <a:ext cx="5388428" cy="1052285"/>
          </a:xfrm>
          <a:prstGeom prst="rect">
            <a:avLst/>
          </a:prstGeom>
        </p:spPr>
      </p:pic>
      <p:sp>
        <p:nvSpPr>
          <p:cNvPr id="6" name="TextBox 5"/>
          <p:cNvSpPr txBox="1"/>
          <p:nvPr/>
        </p:nvSpPr>
        <p:spPr>
          <a:xfrm>
            <a:off x="115136" y="4762500"/>
            <a:ext cx="838200" cy="381000"/>
          </a:xfrm>
          <a:prstGeom prst="rect">
            <a:avLst/>
          </a:prstGeom>
          <a:noFill/>
        </p:spPr>
        <p:txBody>
          <a:bodyPr wrap="square" rtlCol="0">
            <a:spAutoFit/>
          </a:bodyPr>
          <a:lstStyle/>
          <a:p>
            <a:r>
              <a:rPr lang="en-US" dirty="0" smtClean="0">
                <a:hlinkClick r:id="rId4" action="ppaction://hlinksldjump"/>
              </a:rPr>
              <a:t>Back</a:t>
            </a:r>
            <a:endParaRPr lang="en-US" dirty="0"/>
          </a:p>
        </p:txBody>
      </p:sp>
    </p:spTree>
    <p:extLst>
      <p:ext uri="{BB962C8B-B14F-4D97-AF65-F5344CB8AC3E}">
        <p14:creationId xmlns:p14="http://schemas.microsoft.com/office/powerpoint/2010/main" val="610000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568" y="801593"/>
            <a:ext cx="4184232" cy="1734303"/>
          </a:xfrm>
        </p:spPr>
        <p:txBody>
          <a:bodyPr>
            <a:noAutofit/>
          </a:bodyPr>
          <a:lstStyle/>
          <a:p>
            <a:r>
              <a:rPr sz="1800" kern="100" dirty="0">
                <a:solidFill>
                  <a:srgbClr val="1F4C63"/>
                </a:solidFill>
                <a:latin typeface="Cambria" panose="02040503050406030204" pitchFamily="18" charset="0"/>
                <a:cs typeface="Microsoft Sans Serif" panose="020B0604020202020204" pitchFamily="34" charset="0"/>
              </a:rPr>
              <a:t>Q26: Looking to the season ahead, what do you anticipate your number of employees will look like? Please approximate from 0% of normal number of employees to 100% of normal number of employees.</a:t>
            </a:r>
          </a:p>
        </p:txBody>
      </p:sp>
      <p:sp>
        <p:nvSpPr>
          <p:cNvPr id="3" name="Content Placeholder 2"/>
          <p:cNvSpPr>
            <a:spLocks noGrp="1"/>
          </p:cNvSpPr>
          <p:nvPr>
            <p:ph idx="1"/>
          </p:nvPr>
        </p:nvSpPr>
        <p:spPr>
          <a:xfrm>
            <a:off x="184568" y="2535896"/>
            <a:ext cx="5332506" cy="249144"/>
          </a:xfrm>
        </p:spPr>
        <p:txBody>
          <a:bodyPr/>
          <a:lstStyle/>
          <a:p>
            <a:r>
              <a:rPr dirty="0"/>
              <a:t>Answered: 533    Skipped: 256</a:t>
            </a:r>
          </a:p>
        </p:txBody>
      </p:sp>
      <p:pic>
        <p:nvPicPr>
          <p:cNvPr id="4" name="Picture 3" descr="chart4605767410.png"/>
          <p:cNvPicPr>
            <a:picLocks noChangeAspect="1"/>
          </p:cNvPicPr>
          <p:nvPr/>
        </p:nvPicPr>
        <p:blipFill rotWithShape="1">
          <a:blip r:embed="rId2"/>
          <a:srcRect l="5822" r="21414"/>
          <a:stretch/>
        </p:blipFill>
        <p:spPr>
          <a:xfrm>
            <a:off x="4419600" y="514350"/>
            <a:ext cx="4419600" cy="4314371"/>
          </a:xfrm>
          <a:prstGeom prst="rect">
            <a:avLst/>
          </a:prstGeom>
        </p:spPr>
      </p:pic>
      <p:sp>
        <p:nvSpPr>
          <p:cNvPr id="5" name="TextBox 4"/>
          <p:cNvSpPr txBox="1"/>
          <p:nvPr/>
        </p:nvSpPr>
        <p:spPr>
          <a:xfrm>
            <a:off x="171868" y="4774168"/>
            <a:ext cx="1143000" cy="369332"/>
          </a:xfrm>
          <a:prstGeom prst="rect">
            <a:avLst/>
          </a:prstGeom>
          <a:noFill/>
        </p:spPr>
        <p:txBody>
          <a:bodyPr wrap="square" rtlCol="0">
            <a:spAutoFit/>
          </a:bodyPr>
          <a:lstStyle/>
          <a:p>
            <a:r>
              <a:rPr lang="en-US" dirty="0" smtClean="0">
                <a:hlinkClick r:id="rId3" action="ppaction://hlinksldjump"/>
              </a:rPr>
              <a:t>Back</a:t>
            </a:r>
            <a:endParaRPr lang="en-US" dirty="0"/>
          </a:p>
        </p:txBody>
      </p:sp>
    </p:spTree>
    <p:extLst>
      <p:ext uri="{BB962C8B-B14F-4D97-AF65-F5344CB8AC3E}">
        <p14:creationId xmlns:p14="http://schemas.microsoft.com/office/powerpoint/2010/main" val="39766084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4605767410.png"/>
          <p:cNvPicPr>
            <a:picLocks noChangeAspect="1"/>
          </p:cNvPicPr>
          <p:nvPr/>
        </p:nvPicPr>
        <p:blipFill>
          <a:blip r:embed="rId2"/>
          <a:stretch>
            <a:fillRect/>
          </a:stretch>
        </p:blipFill>
        <p:spPr>
          <a:xfrm>
            <a:off x="1524000" y="1200150"/>
            <a:ext cx="6035042" cy="2438400"/>
          </a:xfrm>
          <a:prstGeom prst="rect">
            <a:avLst/>
          </a:prstGeom>
        </p:spPr>
      </p:pic>
      <p:sp>
        <p:nvSpPr>
          <p:cNvPr id="7" name="TextBox 6"/>
          <p:cNvSpPr txBox="1"/>
          <p:nvPr/>
        </p:nvSpPr>
        <p:spPr>
          <a:xfrm>
            <a:off x="171868" y="4774168"/>
            <a:ext cx="1143000" cy="369332"/>
          </a:xfrm>
          <a:prstGeom prst="rect">
            <a:avLst/>
          </a:prstGeom>
          <a:noFill/>
        </p:spPr>
        <p:txBody>
          <a:bodyPr wrap="square" rtlCol="0">
            <a:spAutoFit/>
          </a:bodyPr>
          <a:lstStyle/>
          <a:p>
            <a:r>
              <a:rPr lang="en-US" dirty="0" smtClean="0">
                <a:hlinkClick r:id="rId3" action="ppaction://hlinksldjump"/>
              </a:rPr>
              <a:t>Back</a:t>
            </a:r>
            <a:endParaRPr lang="en-US" dirty="0"/>
          </a:p>
        </p:txBody>
      </p:sp>
    </p:spTree>
    <p:extLst>
      <p:ext uri="{BB962C8B-B14F-4D97-AF65-F5344CB8AC3E}">
        <p14:creationId xmlns:p14="http://schemas.microsoft.com/office/powerpoint/2010/main" val="9432312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1800" kern="100" dirty="0">
                <a:solidFill>
                  <a:srgbClr val="1F4C63"/>
                </a:solidFill>
                <a:latin typeface="Cambria" panose="02040503050406030204" pitchFamily="18" charset="0"/>
                <a:cs typeface="Microsoft Sans Serif" panose="020B0604020202020204" pitchFamily="34" charset="0"/>
              </a:rPr>
              <a:t>Q27: Are you concerned about longer-term impacts to your business or your sector due to the COVID-19 pandemic?</a:t>
            </a:r>
          </a:p>
        </p:txBody>
      </p:sp>
      <p:sp>
        <p:nvSpPr>
          <p:cNvPr id="3" name="Content Placeholder 2"/>
          <p:cNvSpPr>
            <a:spLocks noGrp="1"/>
          </p:cNvSpPr>
          <p:nvPr>
            <p:ph idx="1"/>
          </p:nvPr>
        </p:nvSpPr>
        <p:spPr/>
        <p:txBody>
          <a:bodyPr/>
          <a:lstStyle/>
          <a:p>
            <a:r>
              <a:rPr dirty="0"/>
              <a:t>Answered: 539    Skipped: 250</a:t>
            </a:r>
          </a:p>
        </p:txBody>
      </p:sp>
      <p:pic>
        <p:nvPicPr>
          <p:cNvPr id="4" name="Picture 3" descr="chart4600061490.png"/>
          <p:cNvPicPr>
            <a:picLocks noChangeAspect="1"/>
          </p:cNvPicPr>
          <p:nvPr/>
        </p:nvPicPr>
        <p:blipFill>
          <a:blip r:embed="rId2"/>
          <a:stretch>
            <a:fillRect/>
          </a:stretch>
        </p:blipFill>
        <p:spPr>
          <a:xfrm>
            <a:off x="1676400" y="985793"/>
            <a:ext cx="5388428" cy="2267857"/>
          </a:xfrm>
          <a:prstGeom prst="rect">
            <a:avLst/>
          </a:prstGeom>
        </p:spPr>
      </p:pic>
      <p:pic>
        <p:nvPicPr>
          <p:cNvPr id="5" name="Picture 4" descr="table4600061490.png"/>
          <p:cNvPicPr>
            <a:picLocks noChangeAspect="1"/>
          </p:cNvPicPr>
          <p:nvPr/>
        </p:nvPicPr>
        <p:blipFill>
          <a:blip r:embed="rId3"/>
          <a:stretch>
            <a:fillRect/>
          </a:stretch>
        </p:blipFill>
        <p:spPr>
          <a:xfrm>
            <a:off x="1676400" y="3570532"/>
            <a:ext cx="5388428" cy="1052285"/>
          </a:xfrm>
          <a:prstGeom prst="rect">
            <a:avLst/>
          </a:prstGeom>
        </p:spPr>
      </p:pic>
      <p:sp>
        <p:nvSpPr>
          <p:cNvPr id="6" name="TextBox 5"/>
          <p:cNvSpPr txBox="1"/>
          <p:nvPr/>
        </p:nvSpPr>
        <p:spPr>
          <a:xfrm>
            <a:off x="171868" y="4774168"/>
            <a:ext cx="1143000" cy="369332"/>
          </a:xfrm>
          <a:prstGeom prst="rect">
            <a:avLst/>
          </a:prstGeom>
          <a:noFill/>
        </p:spPr>
        <p:txBody>
          <a:bodyPr wrap="square" rtlCol="0">
            <a:spAutoFit/>
          </a:bodyPr>
          <a:lstStyle/>
          <a:p>
            <a:r>
              <a:rPr lang="en-US" dirty="0" smtClean="0">
                <a:hlinkClick r:id="rId4" action="ppaction://hlinksldjump"/>
              </a:rPr>
              <a:t>Back</a:t>
            </a:r>
            <a:endParaRPr lang="en-US" dirty="0"/>
          </a:p>
        </p:txBody>
      </p:sp>
    </p:spTree>
    <p:extLst>
      <p:ext uri="{BB962C8B-B14F-4D97-AF65-F5344CB8AC3E}">
        <p14:creationId xmlns:p14="http://schemas.microsoft.com/office/powerpoint/2010/main" val="20668152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6" y="0"/>
            <a:ext cx="8800264" cy="724653"/>
          </a:xfrm>
        </p:spPr>
        <p:txBody>
          <a:bodyPr>
            <a:noAutofit/>
          </a:bodyPr>
          <a:lstStyle/>
          <a:p>
            <a:r>
              <a:rPr lang="en-US" sz="1800" kern="100" dirty="0">
                <a:solidFill>
                  <a:srgbClr val="1F4C63"/>
                </a:solidFill>
                <a:latin typeface="Cambria" panose="02040503050406030204" pitchFamily="18" charset="0"/>
                <a:cs typeface="Microsoft Sans Serif" panose="020B0604020202020204" pitchFamily="34" charset="0"/>
              </a:rPr>
              <a:t>Q28: Please tell us other agricultural, food and agribusiness related concerns you have about the current COVID-19 pandemic related to your agricultural business.</a:t>
            </a:r>
          </a:p>
        </p:txBody>
      </p:sp>
      <p:sp>
        <p:nvSpPr>
          <p:cNvPr id="3" name="Text Placeholder 2"/>
          <p:cNvSpPr>
            <a:spLocks noGrp="1"/>
          </p:cNvSpPr>
          <p:nvPr>
            <p:ph type="body" sz="quarter" idx="13"/>
          </p:nvPr>
        </p:nvSpPr>
        <p:spPr/>
        <p:txBody>
          <a:bodyPr/>
          <a:lstStyle/>
          <a:p>
            <a:r>
              <a:rPr lang="en-US" dirty="0"/>
              <a:t>Answered: 306    Skipped: 483</a:t>
            </a:r>
          </a:p>
          <a:p>
            <a:endParaRPr lang="en-US" dirty="0"/>
          </a:p>
        </p:txBody>
      </p:sp>
      <p:sp>
        <p:nvSpPr>
          <p:cNvPr id="4" name="TextBox 3"/>
          <p:cNvSpPr txBox="1"/>
          <p:nvPr/>
        </p:nvSpPr>
        <p:spPr>
          <a:xfrm>
            <a:off x="171868" y="4774168"/>
            <a:ext cx="1143000" cy="369332"/>
          </a:xfrm>
          <a:prstGeom prst="rect">
            <a:avLst/>
          </a:prstGeom>
          <a:noFill/>
        </p:spPr>
        <p:txBody>
          <a:bodyPr wrap="square" rtlCol="0">
            <a:spAutoFit/>
          </a:bodyPr>
          <a:lstStyle/>
          <a:p>
            <a:r>
              <a:rPr lang="en-US" dirty="0" smtClean="0">
                <a:hlinkClick r:id="rId2" action="ppaction://hlinksldjump"/>
              </a:rPr>
              <a:t>Back</a:t>
            </a:r>
            <a:endParaRPr lang="en-US" dirty="0"/>
          </a:p>
        </p:txBody>
      </p:sp>
      <p:pic>
        <p:nvPicPr>
          <p:cNvPr id="5" name="Picture 4"/>
          <p:cNvPicPr>
            <a:picLocks noChangeAspect="1"/>
          </p:cNvPicPr>
          <p:nvPr/>
        </p:nvPicPr>
        <p:blipFill>
          <a:blip r:embed="rId3"/>
          <a:stretch>
            <a:fillRect/>
          </a:stretch>
        </p:blipFill>
        <p:spPr>
          <a:xfrm>
            <a:off x="1752600" y="1023938"/>
            <a:ext cx="5457825" cy="3736889"/>
          </a:xfrm>
          <a:prstGeom prst="rect">
            <a:avLst/>
          </a:prstGeom>
        </p:spPr>
      </p:pic>
    </p:spTree>
    <p:extLst>
      <p:ext uri="{BB962C8B-B14F-4D97-AF65-F5344CB8AC3E}">
        <p14:creationId xmlns:p14="http://schemas.microsoft.com/office/powerpoint/2010/main" val="65923380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504" y="742950"/>
            <a:ext cx="3313864" cy="761999"/>
          </a:xfrm>
        </p:spPr>
        <p:txBody>
          <a:bodyPr>
            <a:normAutofit/>
          </a:bodyPr>
          <a:lstStyle/>
          <a:p>
            <a:r>
              <a:rPr sz="1800" kern="100" dirty="0">
                <a:solidFill>
                  <a:srgbClr val="1F4C63"/>
                </a:solidFill>
                <a:latin typeface="Cambria" panose="02040503050406030204" pitchFamily="18" charset="0"/>
                <a:cs typeface="Microsoft Sans Serif" panose="020B0604020202020204" pitchFamily="34" charset="0"/>
              </a:rPr>
              <a:t>Q29: Are you (check all that apply):</a:t>
            </a:r>
          </a:p>
        </p:txBody>
      </p:sp>
      <p:sp>
        <p:nvSpPr>
          <p:cNvPr id="3" name="Content Placeholder 2"/>
          <p:cNvSpPr>
            <a:spLocks noGrp="1"/>
          </p:cNvSpPr>
          <p:nvPr>
            <p:ph idx="1"/>
          </p:nvPr>
        </p:nvSpPr>
        <p:spPr>
          <a:xfrm>
            <a:off x="304800" y="1581150"/>
            <a:ext cx="5332506" cy="249144"/>
          </a:xfrm>
        </p:spPr>
        <p:txBody>
          <a:bodyPr/>
          <a:lstStyle/>
          <a:p>
            <a:r>
              <a:rPr dirty="0"/>
              <a:t>Answered: 543    Skipped: 246</a:t>
            </a:r>
          </a:p>
        </p:txBody>
      </p:sp>
      <p:pic>
        <p:nvPicPr>
          <p:cNvPr id="4" name="Picture 3" descr="chart4586283020.png"/>
          <p:cNvPicPr>
            <a:picLocks noChangeAspect="1"/>
          </p:cNvPicPr>
          <p:nvPr/>
        </p:nvPicPr>
        <p:blipFill>
          <a:blip r:embed="rId2"/>
          <a:stretch>
            <a:fillRect/>
          </a:stretch>
        </p:blipFill>
        <p:spPr>
          <a:xfrm>
            <a:off x="3810000" y="0"/>
            <a:ext cx="4700368" cy="5143500"/>
          </a:xfrm>
          <a:prstGeom prst="rect">
            <a:avLst/>
          </a:prstGeom>
        </p:spPr>
      </p:pic>
      <p:sp>
        <p:nvSpPr>
          <p:cNvPr id="5" name="TextBox 4"/>
          <p:cNvSpPr txBox="1"/>
          <p:nvPr/>
        </p:nvSpPr>
        <p:spPr>
          <a:xfrm>
            <a:off x="132932" y="4774168"/>
            <a:ext cx="1905000" cy="369332"/>
          </a:xfrm>
          <a:prstGeom prst="rect">
            <a:avLst/>
          </a:prstGeom>
          <a:noFill/>
        </p:spPr>
        <p:txBody>
          <a:bodyPr wrap="square" rtlCol="0">
            <a:spAutoFit/>
          </a:bodyPr>
          <a:lstStyle/>
          <a:p>
            <a:r>
              <a:rPr lang="en-US" dirty="0" smtClean="0">
                <a:hlinkClick r:id="rId3" action="ppaction://hlinksldjump"/>
              </a:rPr>
              <a:t>Back</a:t>
            </a:r>
            <a:endParaRPr lang="en-US" dirty="0"/>
          </a:p>
        </p:txBody>
      </p:sp>
    </p:spTree>
    <p:extLst>
      <p:ext uri="{BB962C8B-B14F-4D97-AF65-F5344CB8AC3E}">
        <p14:creationId xmlns:p14="http://schemas.microsoft.com/office/powerpoint/2010/main" val="53638501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Q29: Are you (check all that apply):</a:t>
            </a:r>
          </a:p>
        </p:txBody>
      </p:sp>
      <p:sp>
        <p:nvSpPr>
          <p:cNvPr id="3" name="Content Placeholder 2"/>
          <p:cNvSpPr>
            <a:spLocks noGrp="1"/>
          </p:cNvSpPr>
          <p:nvPr>
            <p:ph idx="1"/>
          </p:nvPr>
        </p:nvSpPr>
        <p:spPr/>
        <p:txBody>
          <a:bodyPr/>
          <a:lstStyle/>
          <a:p>
            <a:r>
              <a:t>Answered: 543    Skipped: 246</a:t>
            </a:r>
          </a:p>
        </p:txBody>
      </p:sp>
      <p:pic>
        <p:nvPicPr>
          <p:cNvPr id="4" name="Picture 3" descr="table4586283020.png"/>
          <p:cNvPicPr>
            <a:picLocks noChangeAspect="1"/>
          </p:cNvPicPr>
          <p:nvPr/>
        </p:nvPicPr>
        <p:blipFill>
          <a:blip r:embed="rId2"/>
          <a:stretch>
            <a:fillRect/>
          </a:stretch>
        </p:blipFill>
        <p:spPr>
          <a:xfrm>
            <a:off x="2037932" y="861221"/>
            <a:ext cx="5388428" cy="3864428"/>
          </a:xfrm>
          <a:prstGeom prst="rect">
            <a:avLst/>
          </a:prstGeom>
        </p:spPr>
      </p:pic>
      <p:sp>
        <p:nvSpPr>
          <p:cNvPr id="5" name="TextBox 4"/>
          <p:cNvSpPr txBox="1"/>
          <p:nvPr/>
        </p:nvSpPr>
        <p:spPr>
          <a:xfrm>
            <a:off x="132932" y="4774168"/>
            <a:ext cx="1905000" cy="369332"/>
          </a:xfrm>
          <a:prstGeom prst="rect">
            <a:avLst/>
          </a:prstGeom>
          <a:noFill/>
        </p:spPr>
        <p:txBody>
          <a:bodyPr wrap="square" rtlCol="0">
            <a:spAutoFit/>
          </a:bodyPr>
          <a:lstStyle/>
          <a:p>
            <a:r>
              <a:rPr lang="en-US" dirty="0" smtClean="0">
                <a:hlinkClick r:id="rId3" action="ppaction://hlinksldjump"/>
              </a:rPr>
              <a:t>Back</a:t>
            </a:r>
            <a:endParaRPr lang="en-US" dirty="0"/>
          </a:p>
        </p:txBody>
      </p:sp>
    </p:spTree>
    <p:extLst>
      <p:ext uri="{BB962C8B-B14F-4D97-AF65-F5344CB8AC3E}">
        <p14:creationId xmlns:p14="http://schemas.microsoft.com/office/powerpoint/2010/main" val="123758841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3675" y="2343150"/>
            <a:ext cx="1408864" cy="390519"/>
          </a:xfrm>
        </p:spPr>
        <p:txBody>
          <a:bodyPr>
            <a:normAutofit fontScale="90000"/>
          </a:bodyPr>
          <a:lstStyle/>
          <a:p>
            <a:r>
              <a:rPr lang="en-US" dirty="0" smtClean="0"/>
              <a:t>BLANK</a:t>
            </a:r>
            <a:endParaRPr lang="en-US" dirty="0"/>
          </a:p>
        </p:txBody>
      </p:sp>
    </p:spTree>
    <p:extLst>
      <p:ext uri="{BB962C8B-B14F-4D97-AF65-F5344CB8AC3E}">
        <p14:creationId xmlns:p14="http://schemas.microsoft.com/office/powerpoint/2010/main" val="1647269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28600" y="72420"/>
            <a:ext cx="8842011" cy="523220"/>
          </a:xfrm>
          <a:prstGeom prst="rect">
            <a:avLst/>
          </a:prstGeom>
          <a:noFill/>
        </p:spPr>
        <p:txBody>
          <a:bodyPr wrap="square" rtlCol="0">
            <a:spAutoFit/>
          </a:bodyPr>
          <a:lstStyle/>
          <a:p>
            <a:r>
              <a:rPr lang="en-US" sz="2800" b="1" kern="100" dirty="0" smtClean="0">
                <a:solidFill>
                  <a:srgbClr val="1F4C63"/>
                </a:solidFill>
                <a:latin typeface="Cambria" panose="02040503050406030204" pitchFamily="18" charset="0"/>
                <a:ea typeface="+mj-ea"/>
                <a:cs typeface="Microsoft Sans Serif" panose="020B0604020202020204" pitchFamily="34" charset="0"/>
              </a:rPr>
              <a:t>Survey Questions</a:t>
            </a:r>
            <a:endParaRPr lang="en-US" sz="2800" b="1" kern="100" dirty="0">
              <a:solidFill>
                <a:srgbClr val="1F4C63"/>
              </a:solidFill>
              <a:latin typeface="Cambria" panose="02040503050406030204" pitchFamily="18" charset="0"/>
              <a:ea typeface="+mj-ea"/>
              <a:cs typeface="Microsoft Sans Serif" panose="020B0604020202020204" pitchFamily="34" charset="0"/>
            </a:endParaRPr>
          </a:p>
        </p:txBody>
      </p:sp>
      <p:sp>
        <p:nvSpPr>
          <p:cNvPr id="9" name="L-Shape 8"/>
          <p:cNvSpPr/>
          <p:nvPr/>
        </p:nvSpPr>
        <p:spPr>
          <a:xfrm flipV="1">
            <a:off x="228600" y="666750"/>
            <a:ext cx="192302" cy="192302"/>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sp>
        <p:nvSpPr>
          <p:cNvPr id="10" name="L-Shape 9"/>
          <p:cNvSpPr/>
          <p:nvPr/>
        </p:nvSpPr>
        <p:spPr>
          <a:xfrm rot="16200000" flipV="1">
            <a:off x="228600" y="4761599"/>
            <a:ext cx="192302" cy="192302"/>
          </a:xfrm>
          <a:prstGeom prst="corner">
            <a:avLst>
              <a:gd name="adj1" fmla="val 18604"/>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sp>
        <p:nvSpPr>
          <p:cNvPr id="7" name="Title 1"/>
          <p:cNvSpPr txBox="1">
            <a:spLocks/>
          </p:cNvSpPr>
          <p:nvPr/>
        </p:nvSpPr>
        <p:spPr>
          <a:xfrm>
            <a:off x="304800" y="855448"/>
            <a:ext cx="8247090" cy="4002302"/>
          </a:xfrm>
          <a:prstGeom prst="rect">
            <a:avLst/>
          </a:prstGeom>
        </p:spPr>
        <p:txBody>
          <a:bodyPr vert="horz" lIns="91440" tIns="45720" rIns="91440" bIns="45720" rtlCol="0" anchor="t" anchorCtr="0">
            <a:noAutofit/>
          </a:bodyPr>
          <a:lstStyle/>
          <a:p>
            <a:pPr>
              <a:lnSpc>
                <a:spcPct val="95000"/>
              </a:lnSpc>
              <a:spcBef>
                <a:spcPct val="0"/>
              </a:spcBef>
              <a:spcAft>
                <a:spcPts val="300"/>
              </a:spcAft>
              <a:buClr>
                <a:srgbClr val="D45F37"/>
              </a:buClr>
              <a:defRPr/>
            </a:pPr>
            <a:r>
              <a:rPr lang="en-US" sz="2200" b="1" dirty="0" smtClean="0">
                <a:solidFill>
                  <a:schemeClr val="tx1">
                    <a:lumMod val="75000"/>
                    <a:lumOff val="25000"/>
                  </a:schemeClr>
                </a:solidFill>
                <a:latin typeface="Calibri" panose="020F0502020204030204" pitchFamily="34" charset="0"/>
                <a:ea typeface="+mj-ea"/>
                <a:cs typeface="+mj-cs"/>
              </a:rPr>
              <a:t>Impacts between January 1 and April 15, 2020</a:t>
            </a:r>
          </a:p>
          <a:p>
            <a:pPr>
              <a:lnSpc>
                <a:spcPct val="95000"/>
              </a:lnSpc>
              <a:spcBef>
                <a:spcPct val="0"/>
              </a:spcBef>
              <a:spcAft>
                <a:spcPts val="300"/>
              </a:spcAft>
              <a:buClr>
                <a:srgbClr val="D45F37"/>
              </a:buClr>
              <a:defRPr/>
            </a:pPr>
            <a:endParaRPr lang="en-US" sz="2200" dirty="0">
              <a:solidFill>
                <a:schemeClr val="tx1">
                  <a:lumMod val="75000"/>
                  <a:lumOff val="25000"/>
                </a:schemeClr>
              </a:solidFill>
              <a:latin typeface="Calibri" panose="020F0502020204030204" pitchFamily="34" charset="0"/>
              <a:ea typeface="+mj-ea"/>
              <a:cs typeface="+mj-cs"/>
            </a:endParaRPr>
          </a:p>
          <a:p>
            <a:pPr marL="573088" indent="-341313">
              <a:lnSpc>
                <a:spcPct val="95000"/>
              </a:lnSpc>
              <a:spcBef>
                <a:spcPct val="0"/>
              </a:spcBef>
              <a:spcAft>
                <a:spcPts val="600"/>
              </a:spcAft>
              <a:buClr>
                <a:srgbClr val="D45F37"/>
              </a:buClr>
              <a:buFont typeface="+mj-lt"/>
              <a:buAutoNum type="arabicPeriod"/>
              <a:defRPr/>
            </a:pPr>
            <a:r>
              <a:rPr lang="en-US" sz="2000" dirty="0" smtClean="0">
                <a:hlinkClick r:id="rId3" action="ppaction://hlinksldjump"/>
              </a:rPr>
              <a:t>Please </a:t>
            </a:r>
            <a:r>
              <a:rPr lang="en-US" sz="2000" dirty="0">
                <a:hlinkClick r:id="rId3" action="ppaction://hlinksldjump"/>
              </a:rPr>
              <a:t>estimate your business's gross revenue loss (in dollars) between January 1, 2020 and April 15, 2020 due to disruptions caused by the COVID-19 pandemic</a:t>
            </a:r>
            <a:r>
              <a:rPr lang="en-US" sz="2000" dirty="0" smtClean="0">
                <a:hlinkClick r:id="rId3" action="ppaction://hlinksldjump"/>
              </a:rPr>
              <a:t>?</a:t>
            </a:r>
            <a:endParaRPr lang="en-US" sz="2000" dirty="0" smtClean="0"/>
          </a:p>
          <a:p>
            <a:pPr marL="573088" indent="-341313">
              <a:lnSpc>
                <a:spcPct val="95000"/>
              </a:lnSpc>
              <a:spcBef>
                <a:spcPct val="0"/>
              </a:spcBef>
              <a:spcAft>
                <a:spcPts val="600"/>
              </a:spcAft>
              <a:buClr>
                <a:srgbClr val="D45F37"/>
              </a:buClr>
              <a:buFont typeface="+mj-lt"/>
              <a:buAutoNum type="arabicPeriod"/>
              <a:defRPr/>
            </a:pPr>
            <a:r>
              <a:rPr lang="en-US" sz="2000" dirty="0" smtClean="0">
                <a:hlinkClick r:id="rId4" action="ppaction://hlinksldjump"/>
              </a:rPr>
              <a:t>Of </a:t>
            </a:r>
            <a:r>
              <a:rPr lang="en-US" sz="2000" dirty="0">
                <a:hlinkClick r:id="rId4" action="ppaction://hlinksldjump"/>
              </a:rPr>
              <a:t>that estimated gross revenue loss, how does that loss break down by marketing channel? </a:t>
            </a:r>
            <a:endParaRPr lang="en-US" sz="2000" dirty="0" smtClean="0"/>
          </a:p>
          <a:p>
            <a:pPr marL="573088" indent="-341313">
              <a:lnSpc>
                <a:spcPct val="95000"/>
              </a:lnSpc>
              <a:spcBef>
                <a:spcPct val="0"/>
              </a:spcBef>
              <a:spcAft>
                <a:spcPts val="600"/>
              </a:spcAft>
              <a:buClr>
                <a:srgbClr val="D45F37"/>
              </a:buClr>
              <a:buFont typeface="+mj-lt"/>
              <a:buAutoNum type="arabicPeriod"/>
              <a:defRPr/>
            </a:pPr>
            <a:r>
              <a:rPr lang="en-US" sz="2000" dirty="0">
                <a:hlinkClick r:id="rId5" action="ppaction://hlinksldjump"/>
              </a:rPr>
              <a:t>Have you experienced increased demand in any marketing channels?</a:t>
            </a:r>
            <a:endParaRPr lang="en-US" sz="2000" dirty="0"/>
          </a:p>
          <a:p>
            <a:pPr marL="573088" indent="-341313">
              <a:lnSpc>
                <a:spcPct val="95000"/>
              </a:lnSpc>
              <a:spcBef>
                <a:spcPct val="0"/>
              </a:spcBef>
              <a:spcAft>
                <a:spcPts val="600"/>
              </a:spcAft>
              <a:buClr>
                <a:srgbClr val="D45F37"/>
              </a:buClr>
              <a:buFont typeface="+mj-lt"/>
              <a:buAutoNum type="arabicPeriod"/>
              <a:defRPr/>
            </a:pPr>
            <a:r>
              <a:rPr lang="en-US" sz="2000" dirty="0" smtClean="0">
                <a:hlinkClick r:id="rId6" action="ppaction://hlinksldjump"/>
              </a:rPr>
              <a:t>Is </a:t>
            </a:r>
            <a:r>
              <a:rPr lang="en-US" sz="2000" dirty="0">
                <a:hlinkClick r:id="rId6" action="ppaction://hlinksldjump"/>
              </a:rPr>
              <a:t>your business currently experiencing challenges due to the COVID-19 pandemic? </a:t>
            </a:r>
            <a:endParaRPr lang="en-US" sz="2000" dirty="0" smtClean="0"/>
          </a:p>
          <a:p>
            <a:pPr marL="573088" indent="-341313">
              <a:lnSpc>
                <a:spcPct val="95000"/>
              </a:lnSpc>
              <a:spcBef>
                <a:spcPct val="0"/>
              </a:spcBef>
              <a:spcAft>
                <a:spcPts val="600"/>
              </a:spcAft>
              <a:buClr>
                <a:srgbClr val="D45F37"/>
              </a:buClr>
              <a:buFont typeface="+mj-lt"/>
              <a:buAutoNum type="arabicPeriod"/>
              <a:defRPr/>
            </a:pPr>
            <a:r>
              <a:rPr lang="en-US" sz="2000" dirty="0" smtClean="0">
                <a:solidFill>
                  <a:schemeClr val="tx1">
                    <a:lumMod val="75000"/>
                    <a:lumOff val="25000"/>
                  </a:schemeClr>
                </a:solidFill>
                <a:latin typeface="Calibri" panose="020F0502020204030204" pitchFamily="34" charset="0"/>
                <a:hlinkClick r:id="rId7" action="ppaction://hlinksldjump"/>
              </a:rPr>
              <a:t>How many people has your business had to lay-off, furlough, reduce hours, or not hire due to the COVID-19 pandemic? </a:t>
            </a:r>
            <a:endParaRPr lang="en-US" sz="2000" dirty="0" smtClean="0">
              <a:solidFill>
                <a:schemeClr val="tx1">
                  <a:lumMod val="75000"/>
                  <a:lumOff val="25000"/>
                </a:schemeClr>
              </a:solidFill>
              <a:latin typeface="Calibri" panose="020F0502020204030204" pitchFamily="34" charset="0"/>
            </a:endParaRPr>
          </a:p>
          <a:p>
            <a:pPr marL="231775">
              <a:lnSpc>
                <a:spcPct val="95000"/>
              </a:lnSpc>
              <a:spcBef>
                <a:spcPct val="0"/>
              </a:spcBef>
              <a:spcAft>
                <a:spcPts val="600"/>
              </a:spcAft>
              <a:buClr>
                <a:srgbClr val="D45F37"/>
              </a:buClr>
              <a:defRPr/>
            </a:pPr>
            <a:endParaRPr lang="en-US" sz="2000" dirty="0"/>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48600" y="133903"/>
            <a:ext cx="1048870" cy="439527"/>
          </a:xfrm>
          <a:prstGeom prst="rect">
            <a:avLst/>
          </a:prstGeom>
        </p:spPr>
      </p:pic>
    </p:spTree>
    <p:extLst>
      <p:ext uri="{BB962C8B-B14F-4D97-AF65-F5344CB8AC3E}">
        <p14:creationId xmlns:p14="http://schemas.microsoft.com/office/powerpoint/2010/main" val="1273364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28600" y="72420"/>
            <a:ext cx="8842011" cy="523220"/>
          </a:xfrm>
          <a:prstGeom prst="rect">
            <a:avLst/>
          </a:prstGeom>
          <a:noFill/>
        </p:spPr>
        <p:txBody>
          <a:bodyPr wrap="square" rtlCol="0">
            <a:spAutoFit/>
          </a:bodyPr>
          <a:lstStyle/>
          <a:p>
            <a:r>
              <a:rPr lang="en-US" sz="2800" b="1" kern="100" dirty="0" smtClean="0">
                <a:solidFill>
                  <a:srgbClr val="1F4C63"/>
                </a:solidFill>
                <a:latin typeface="Cambria" panose="02040503050406030204" pitchFamily="18" charset="0"/>
                <a:ea typeface="+mj-ea"/>
                <a:cs typeface="Microsoft Sans Serif" panose="020B0604020202020204" pitchFamily="34" charset="0"/>
              </a:rPr>
              <a:t>Survey Questions</a:t>
            </a:r>
            <a:endParaRPr lang="en-US" sz="2800" b="1" kern="100" dirty="0">
              <a:solidFill>
                <a:srgbClr val="1F4C63"/>
              </a:solidFill>
              <a:latin typeface="Cambria" panose="02040503050406030204" pitchFamily="18" charset="0"/>
              <a:ea typeface="+mj-ea"/>
              <a:cs typeface="Microsoft Sans Serif" panose="020B0604020202020204" pitchFamily="34" charset="0"/>
            </a:endParaRPr>
          </a:p>
        </p:txBody>
      </p:sp>
      <p:sp>
        <p:nvSpPr>
          <p:cNvPr id="9" name="L-Shape 8"/>
          <p:cNvSpPr/>
          <p:nvPr/>
        </p:nvSpPr>
        <p:spPr>
          <a:xfrm flipV="1">
            <a:off x="228600" y="666750"/>
            <a:ext cx="192302" cy="192302"/>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sp>
        <p:nvSpPr>
          <p:cNvPr id="10" name="L-Shape 9"/>
          <p:cNvSpPr/>
          <p:nvPr/>
        </p:nvSpPr>
        <p:spPr>
          <a:xfrm rot="16200000" flipV="1">
            <a:off x="228600" y="4741648"/>
            <a:ext cx="192302" cy="192302"/>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Calibri" panose="020F0502020204030204" pitchFamily="34" charset="0"/>
            </a:endParaRPr>
          </a:p>
        </p:txBody>
      </p:sp>
      <p:sp>
        <p:nvSpPr>
          <p:cNvPr id="7" name="Title 1"/>
          <p:cNvSpPr txBox="1">
            <a:spLocks/>
          </p:cNvSpPr>
          <p:nvPr/>
        </p:nvSpPr>
        <p:spPr>
          <a:xfrm>
            <a:off x="420902" y="870806"/>
            <a:ext cx="8130988" cy="3834544"/>
          </a:xfrm>
          <a:prstGeom prst="rect">
            <a:avLst/>
          </a:prstGeom>
        </p:spPr>
        <p:txBody>
          <a:bodyPr vert="horz" lIns="91440" tIns="45720" rIns="91440" bIns="45720" rtlCol="0" anchor="t" anchorCtr="0">
            <a:noAutofit/>
          </a:bodyPr>
          <a:lstStyle/>
          <a:p>
            <a:pPr>
              <a:lnSpc>
                <a:spcPct val="95000"/>
              </a:lnSpc>
              <a:spcBef>
                <a:spcPct val="0"/>
              </a:spcBef>
              <a:spcAft>
                <a:spcPts val="300"/>
              </a:spcAft>
              <a:buClr>
                <a:srgbClr val="D45F37"/>
              </a:buClr>
              <a:defRPr/>
            </a:pPr>
            <a:r>
              <a:rPr lang="en-US" sz="2200" b="1" dirty="0" smtClean="0">
                <a:solidFill>
                  <a:schemeClr val="tx1">
                    <a:lumMod val="75000"/>
                    <a:lumOff val="25000"/>
                  </a:schemeClr>
                </a:solidFill>
                <a:latin typeface="Calibri" panose="020F0502020204030204" pitchFamily="34" charset="0"/>
                <a:ea typeface="+mj-ea"/>
                <a:cs typeface="+mj-cs"/>
              </a:rPr>
              <a:t>Estimated Impacts (April 16</a:t>
            </a:r>
            <a:r>
              <a:rPr lang="en-US" sz="2200" b="1" baseline="30000" dirty="0" smtClean="0">
                <a:solidFill>
                  <a:schemeClr val="tx1">
                    <a:lumMod val="75000"/>
                    <a:lumOff val="25000"/>
                  </a:schemeClr>
                </a:solidFill>
                <a:latin typeface="Calibri" panose="020F0502020204030204" pitchFamily="34" charset="0"/>
                <a:ea typeface="+mj-ea"/>
                <a:cs typeface="+mj-cs"/>
              </a:rPr>
              <a:t>th</a:t>
            </a:r>
            <a:r>
              <a:rPr lang="en-US" sz="2200" b="1" dirty="0" smtClean="0">
                <a:solidFill>
                  <a:schemeClr val="tx1">
                    <a:lumMod val="75000"/>
                    <a:lumOff val="25000"/>
                  </a:schemeClr>
                </a:solidFill>
                <a:latin typeface="Calibri" panose="020F0502020204030204" pitchFamily="34" charset="0"/>
                <a:ea typeface="+mj-ea"/>
                <a:cs typeface="+mj-cs"/>
              </a:rPr>
              <a:t> – December 31)</a:t>
            </a:r>
          </a:p>
          <a:p>
            <a:pPr>
              <a:lnSpc>
                <a:spcPct val="95000"/>
              </a:lnSpc>
              <a:spcBef>
                <a:spcPct val="0"/>
              </a:spcBef>
              <a:spcAft>
                <a:spcPts val="300"/>
              </a:spcAft>
              <a:buClr>
                <a:srgbClr val="D45F37"/>
              </a:buClr>
              <a:defRPr/>
            </a:pPr>
            <a:endParaRPr lang="en-US" sz="2200" b="1" dirty="0">
              <a:solidFill>
                <a:schemeClr val="tx1">
                  <a:lumMod val="75000"/>
                  <a:lumOff val="25000"/>
                </a:schemeClr>
              </a:solidFill>
              <a:latin typeface="Calibri" panose="020F0502020204030204" pitchFamily="34" charset="0"/>
              <a:ea typeface="+mj-ea"/>
              <a:cs typeface="+mj-cs"/>
            </a:endParaRPr>
          </a:p>
          <a:p>
            <a:pPr marL="573088" indent="-341313">
              <a:lnSpc>
                <a:spcPct val="95000"/>
              </a:lnSpc>
              <a:spcBef>
                <a:spcPct val="0"/>
              </a:spcBef>
              <a:spcAft>
                <a:spcPts val="600"/>
              </a:spcAft>
              <a:buClr>
                <a:srgbClr val="D45F37"/>
              </a:buClr>
              <a:buFont typeface="+mj-lt"/>
              <a:buAutoNum type="arabicPeriod"/>
              <a:defRPr/>
            </a:pPr>
            <a:r>
              <a:rPr lang="en-US" sz="2000" dirty="0">
                <a:hlinkClick r:id="rId3" action="ppaction://hlinksldjump"/>
              </a:rPr>
              <a:t>Looking to the season ahead, what do you anticipate your number of employees will look like? </a:t>
            </a:r>
            <a:endParaRPr lang="en-US" sz="2000" dirty="0"/>
          </a:p>
          <a:p>
            <a:pPr marL="573088" indent="-341313">
              <a:lnSpc>
                <a:spcPct val="95000"/>
              </a:lnSpc>
              <a:spcBef>
                <a:spcPct val="0"/>
              </a:spcBef>
              <a:spcAft>
                <a:spcPts val="600"/>
              </a:spcAft>
              <a:buClr>
                <a:srgbClr val="D45F37"/>
              </a:buClr>
              <a:buFont typeface="+mj-lt"/>
              <a:buAutoNum type="arabicPeriod"/>
              <a:defRPr/>
            </a:pPr>
            <a:r>
              <a:rPr lang="en-US" sz="2000" dirty="0" smtClean="0">
                <a:hlinkClick r:id="rId4" action="ppaction://hlinksldjump"/>
              </a:rPr>
              <a:t>How </a:t>
            </a:r>
            <a:r>
              <a:rPr lang="en-US" sz="2000" dirty="0">
                <a:hlinkClick r:id="rId4" action="ppaction://hlinksldjump"/>
              </a:rPr>
              <a:t>much do you anticipate your business will lose in gross revenue between April 16, 2020 and December 31, 2020? </a:t>
            </a:r>
            <a:endParaRPr lang="en-US" sz="2000" dirty="0" smtClean="0"/>
          </a:p>
          <a:p>
            <a:pPr marL="573088" indent="-341313">
              <a:lnSpc>
                <a:spcPct val="95000"/>
              </a:lnSpc>
              <a:spcBef>
                <a:spcPct val="0"/>
              </a:spcBef>
              <a:spcAft>
                <a:spcPts val="600"/>
              </a:spcAft>
              <a:buClr>
                <a:srgbClr val="D45F37"/>
              </a:buClr>
              <a:buFont typeface="+mj-lt"/>
              <a:buAutoNum type="arabicPeriod"/>
              <a:defRPr/>
            </a:pPr>
            <a:r>
              <a:rPr lang="en-US" sz="2000" dirty="0" smtClean="0">
                <a:hlinkClick r:id="rId5" action="ppaction://hlinksldjump"/>
              </a:rPr>
              <a:t>Are </a:t>
            </a:r>
            <a:r>
              <a:rPr lang="en-US" sz="2000" dirty="0">
                <a:hlinkClick r:id="rId5" action="ppaction://hlinksldjump"/>
              </a:rPr>
              <a:t>you concerned about longer-term impacts to your business or your sector due to the COVID-19 pandemic</a:t>
            </a:r>
            <a:r>
              <a:rPr lang="en-US" sz="2000" dirty="0" smtClean="0">
                <a:hlinkClick r:id="rId5" action="ppaction://hlinksldjump"/>
              </a:rPr>
              <a:t>?</a:t>
            </a:r>
            <a:endParaRPr lang="en-US" sz="2000" dirty="0" smtClean="0"/>
          </a:p>
          <a:p>
            <a:pPr marL="573088" indent="-341313">
              <a:lnSpc>
                <a:spcPct val="95000"/>
              </a:lnSpc>
              <a:spcBef>
                <a:spcPct val="0"/>
              </a:spcBef>
              <a:spcAft>
                <a:spcPts val="600"/>
              </a:spcAft>
              <a:buClr>
                <a:srgbClr val="D45F37"/>
              </a:buClr>
              <a:buFont typeface="+mj-lt"/>
              <a:buAutoNum type="arabicPeriod"/>
              <a:defRPr/>
            </a:pPr>
            <a:r>
              <a:rPr lang="en-US" sz="2000" dirty="0" smtClean="0">
                <a:hlinkClick r:id="rId6" action="ppaction://hlinksldjump"/>
              </a:rPr>
              <a:t>Please </a:t>
            </a:r>
            <a:r>
              <a:rPr lang="en-US" sz="2000" dirty="0">
                <a:hlinkClick r:id="rId6" action="ppaction://hlinksldjump"/>
              </a:rPr>
              <a:t>tell us other agricultural, food and agribusiness related concerns you have about the current COVID-19 pandemic related to your agricultural business.</a:t>
            </a:r>
            <a:endParaRPr lang="en-US" sz="2000" dirty="0" smtClean="0"/>
          </a:p>
          <a:p>
            <a:pPr marL="573088" indent="-341313">
              <a:lnSpc>
                <a:spcPct val="95000"/>
              </a:lnSpc>
              <a:spcBef>
                <a:spcPct val="0"/>
              </a:spcBef>
              <a:spcAft>
                <a:spcPts val="600"/>
              </a:spcAft>
              <a:buClr>
                <a:srgbClr val="D45F37"/>
              </a:buClr>
              <a:buFont typeface="+mj-lt"/>
              <a:buAutoNum type="arabicPeriod"/>
              <a:defRPr/>
            </a:pPr>
            <a:endParaRPr lang="en-US" sz="2000" dirty="0"/>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8600" y="133903"/>
            <a:ext cx="1048870" cy="439527"/>
          </a:xfrm>
          <a:prstGeom prst="rect">
            <a:avLst/>
          </a:prstGeom>
        </p:spPr>
      </p:pic>
    </p:spTree>
    <p:extLst>
      <p:ext uri="{BB962C8B-B14F-4D97-AF65-F5344CB8AC3E}">
        <p14:creationId xmlns:p14="http://schemas.microsoft.com/office/powerpoint/2010/main" val="942851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WSDA-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_xmlsignatures/_rels/origin.sigs.rels><?xml version="1.0" encoding="UTF-8" standalone="yes"?>
<Relationships xmlns="http://schemas.openxmlformats.org/package/2006/relationships"><Relationship Id="rId1" Type="http://schemas.openxmlformats.org/package/2006/relationships/digital-signature/signature" Target="sig1.xml"/></Relationships>
</file>

<file path=_xmlsignatures/sig1.xml><?xml version="1.0" encoding="utf-8"?>
<Signature xmlns="http://www.w3.org/2000/09/xmldsig#" Id="idPackageSignature">
  <SignedInfo>
    <CanonicalizationMethod Algorithm="http://www.w3.org/TR/2001/REC-xml-c14n-20010315"/>
    <SignatureMethod Algorithm="http://www.w3.org/2001/04/xmldsig-more#rsa-sha256"/>
    <Reference Type="http://www.w3.org/2000/09/xmldsig#Object" URI="#idPackageObject">
      <DigestMethod Algorithm="http://www.w3.org/2001/04/xmlenc#sha256"/>
      <DigestValue>OpnifH849gjobhAY9GvnJOhj3KMupzz0tHgJTVm1ElQ=</DigestValue>
    </Reference>
    <Reference Type="http://www.w3.org/2000/09/xmldsig#Object" URI="#idOfficeObject">
      <DigestMethod Algorithm="http://www.w3.org/2001/04/xmlenc#sha256"/>
      <DigestValue>m1bt7UbGGSALzBwpZw0uWgQF2nJr2dJQzK+bx2PrfxY=</DigestValue>
    </Reference>
    <Reference Type="http://uri.etsi.org/01903#SignedProperties" URI="#idSignedProperties">
      <Transforms>
        <Transform Algorithm="http://www.w3.org/TR/2001/REC-xml-c14n-20010315"/>
      </Transforms>
      <DigestMethod Algorithm="http://www.w3.org/2001/04/xmlenc#sha256"/>
      <DigestValue>5Y+VP1K0bIJL7W8NMHXXFdHXt0YZnpRsMxb5IkNmj6o=</DigestValue>
    </Reference>
  </SignedInfo>
  <SignatureValue>QlvpkBU8ipTb7Q7KnWWyF2sP6ksmXoEaHRzVCt1u//Gruka901m6e9VODnCpjbFQGjAvmwFZvr1q
MNpxMCFZHaj/s/JVN3kKZCvmjSF72tJX7zIXVpE5OEYJUkbZWBS1x3hbjxR5JX7WL4Zjpe6ztfMU
dfwkBw/V6NtU+vqN+xNl/kZd6cyt1r/hsdUcVs1Euv0Lsx4HmammRRhNMLuAHYZ1lYVM0konuOIY
T3/q9Y/MAVNSvLzgcIu+QafHDY8necsgT6QqRXXw45YccJINPKnIorAUkdzxbQoplgmzGvSQWuF8
UKwjY0i0pxAfPgk9itt81Vde9xhkJGY5xtqKxw==</SignatureValue>
  <KeyInfo>
    <X509Data>
      <X509Certificate>MIIHYDCCBUigAwIBAgITdgARojiHsOX5917X+gAAABGiODANBgkqhkiG9w0BAQsFADA7MRMwEQYKCZImiZPyLGQBGRYDbGNsMRIwEAYKCZImiZPyLGQBGRYCd2ExEDAOBgNVBAMTB1dBIENBMDEwHhcNMjAwMjE0MTYyMjA2WhcNMjEwMjEzMTYyMjA2WjCB8zETMBEGCgmSJomT8ixkARkWA2xjbDESMBAGCgmSJomT8ixkARkWAndhMRMwEQYKCZImiZPyLGQBGRYDc3N2MSgwJgYDVQQLEx9BR1IgLSBEZXBhcnRtZW50IG9mIEFncmljdWx0dXJlMRkwFwYDVQQLExBEaXJlY3RvcnMgT2ZmaWNlMR0wGwYDVQQLExRFeGVjdXRpdmUgYW5kIFBvbGljeTEOMAwGA1UECxMFVXNlcnMxHTAbBgNVBAMTFE1vb3JlLCBNYWRpc29uIChBR1IpMSAwHgYJKoZIhvcNAQkBFhFNTW9vcmVAYWdyLndhLmdvdjCCASIwDQYJKoZIhvcNAQEBBQADggEPADCCAQoCggEBAOT1vfGbvjDmOfzl8ZmAK9GckWu18pye/ED05fqDfVIrWc0GOZSxcPbkDd423m8daP5GRlDKMBn51o8kEx74XejNJQ5asD4yGU4wShobS7uaz80b1MxTaKWQniVAmLjwmabqeSBuK9gUubwtQaani1Zcihcx2NfuEhubQHlfhPCMpaWFZBF4YSFvZ0r+9YouK4ItLFWTJw94InajyP5reQJLdXY/pMBMpOxP2g+ryNOoIFtIkwNqwAh6A+PO7UNrZqAZ7uJPyw4CyNBE0F3mHVouw3PG+mujDpcRYc+WLMXyCF/uaKS5DwuCrNWIDiuVDfDjNKig1wuexJdA23GCp90CAwEAAaOCAqIwggKeMD8GCSsGAQQBgjcVBwQyMDAGJysGAQQBgjcVCIeqlk2FlM0egpmFCYf57E2BrrJwgVmGqehqhKObQAIBZAICAO0wKQYDVR0lBCIwIAYIKwYBBQUHAwIGCCsGAQUFBwMEBgorBgEEAYI3CgMEMA4GA1UdDwEB/wQEAwIFoDA1BgkrBgEEAYI3FQoEKDAmMAoGCCsGAQUFBwMCMAoGCCsGAQUFBwMEMAwGCisGAQQBgjcKAwQwRAYJKoZIhvcNAQkPBDcwNTAOBggqhkiG9w0DAgICAIAwDgYIKoZIhvcNAwQCAgCAMAcGBSsOAwIHMAoGCCqGSIb3DQMHMB0GA1UdDgQWBBSyYqwWsofdcjROAM7MKnQBRoZ2CzAfBgNVHSMEGDAWgBRvv693Tpf2prRDpx3lmvd2ZM+6tjBtBgNVHR8EZjBkMGKgYKBehi1odHRwOi8vY3Jsb2x5LndhdGVjaC53YS5nb3YvcGtpL1dBJTIwQ0EwMS5jcmyGLWh0dHA6Ly9jcmxxY3kud2F0ZWNoLndhLmdvdi9wa2kvV0ElMjBDQTAxLmNybDCBsgYIKwYBBQUHAQEEgaUwgaIwKgYIKwYBBQUHMAGGHmh0dHA6Ly9vY3NwLndhdGVjaC53YS5nb3Yvb2NzcDA5BggrBgEFBQcwAoYtaHR0cDovL2NybG9seS53YXRlY2gud2EuZ292L3BraS9XQSUyMENBMDEuY3J0MDkGCCsGAQUFBzAChi1odHRwOi8vY3JscWN5LndhdGVjaC53YS5nb3YvcGtpL1dBJTIwQ0EwMS5jcnQwPwYDVR0RBDgwNqAhBgorBgEEAYI3FAIDoBMMEU1Nb29yZUBhZ3Iud2EuZ292gRFNTW9vcmVAYWdyLndhLmdvdjANBgkqhkiG9w0BAQsFAAOCAgEAnX3CN/cx1d+MHae/RG6M8VHEj4zq1M9lWfKzrflPcCdp8dLgR/8/Zu3VKDG/dYePWA3x4kLyevzvHqY05I2m45LXpAfgqmeMdg5pf0a+lbLj3Ib9+9p8/543xALhQ6U7MxmvhpXq+61FQwMp4vZhzsPi4fitixqRvsS4p045RlWFRqi0zgxKjbnUfYKVC/yTAthzgxpmDyhZ8nr6MtYAPjuMGHlxMgP7s+7c/X+0Cw/xywGCR+TnWhQlsLe6eeHgx9xRVTrprXNq37I57AGqHRRvCS9jM0G1CG0Liao1QGeiXMqV950P8cXaCf9f3M6H/naNX0OBm7t9Eb1tfKwoLEfDgQEkzUmrG7oPj0HemaimexP/UOyEzTB3UpYgyYoFPh7uAmxv2Mdw/Qv3KlXQpxKtL4hcXztUHOZDPPxNxGDn4/RHfnyVKC6Lhlsw51VCdTFK95Lc9U1P7IRokTMEsZQdM3ZPG1ozIoyxaFu3xA8fcsBWwR19UZ3F1kHpsl2c+eLJ4mJdP02IJ1T6AiIvvMaHXZVfBKIpDipb3VxX2zWP9GtjPeik7J3E1T+icEZRgh9G/1c8raelHcOPZIbuPCjsr6/l5IsDKQ/RmgsCtDOrVci3IeQc7sKlnlDt5EAnSbQmQ+raDzcuaOHa5w56btGwlXYDC4OYuu1pFFgdjoY=</X509Certificate>
    </X509Data>
  </KeyInfo>
  <Object Id="idPackageObject">
    <Manifest>
      <Reference URI="/_rels/.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ZA0yc/xO3JTsFCHnkGRYT0tE9b7806O9EDnxF1WjyYo=</DigestValue>
      </Reference>
      <Reference URI="/ppt/_rels/presentation.xml.rels?ContentType=application/vnd.openxmlformats-package.relationships+xml">
        <Transforms>
          <Transform Algorithm="http://schemas.openxmlformats.org/package/2006/RelationshipTransform">
            <mdssi:RelationshipReference xmlns:mdssi="http://schemas.openxmlformats.org/package/2006/digital-signature" SourceId="rId26"/>
            <mdssi:RelationshipReference xmlns:mdssi="http://schemas.openxmlformats.org/package/2006/digital-signature" SourceId="rId39"/>
            <mdssi:RelationshipReference xmlns:mdssi="http://schemas.openxmlformats.org/package/2006/digital-signature" SourceId="rId21"/>
            <mdssi:RelationshipReference xmlns:mdssi="http://schemas.openxmlformats.org/package/2006/digital-signature" SourceId="rId34"/>
            <mdssi:RelationshipReference xmlns:mdssi="http://schemas.openxmlformats.org/package/2006/digital-signature" SourceId="rId42"/>
            <mdssi:RelationshipReference xmlns:mdssi="http://schemas.openxmlformats.org/package/2006/digital-signature" SourceId="rId47"/>
            <mdssi:RelationshipReference xmlns:mdssi="http://schemas.openxmlformats.org/package/2006/digital-signature" SourceId="rId50"/>
            <mdssi:RelationshipReference xmlns:mdssi="http://schemas.openxmlformats.org/package/2006/digital-signature" SourceId="rId55"/>
            <mdssi:RelationshipReference xmlns:mdssi="http://schemas.openxmlformats.org/package/2006/digital-signature" SourceId="rId63"/>
            <mdssi:RelationshipReference xmlns:mdssi="http://schemas.openxmlformats.org/package/2006/digital-signature" SourceId="rId68"/>
            <mdssi:RelationshipReference xmlns:mdssi="http://schemas.openxmlformats.org/package/2006/digital-signature" SourceId="rId76"/>
            <mdssi:RelationshipReference xmlns:mdssi="http://schemas.openxmlformats.org/package/2006/digital-signature" SourceId="rId84"/>
            <mdssi:RelationshipReference xmlns:mdssi="http://schemas.openxmlformats.org/package/2006/digital-signature" SourceId="rId7"/>
            <mdssi:RelationshipReference xmlns:mdssi="http://schemas.openxmlformats.org/package/2006/digital-signature" SourceId="rId71"/>
            <mdssi:RelationshipReference xmlns:mdssi="http://schemas.openxmlformats.org/package/2006/digital-signature" SourceId="rId2"/>
            <mdssi:RelationshipReference xmlns:mdssi="http://schemas.openxmlformats.org/package/2006/digital-signature" SourceId="rId16"/>
            <mdssi:RelationshipReference xmlns:mdssi="http://schemas.openxmlformats.org/package/2006/digital-signature" SourceId="rId29"/>
            <mdssi:RelationshipReference xmlns:mdssi="http://schemas.openxmlformats.org/package/2006/digital-signature" SourceId="rId11"/>
            <mdssi:RelationshipReference xmlns:mdssi="http://schemas.openxmlformats.org/package/2006/digital-signature" SourceId="rId24"/>
            <mdssi:RelationshipReference xmlns:mdssi="http://schemas.openxmlformats.org/package/2006/digital-signature" SourceId="rId32"/>
            <mdssi:RelationshipReference xmlns:mdssi="http://schemas.openxmlformats.org/package/2006/digital-signature" SourceId="rId37"/>
            <mdssi:RelationshipReference xmlns:mdssi="http://schemas.openxmlformats.org/package/2006/digital-signature" SourceId="rId40"/>
            <mdssi:RelationshipReference xmlns:mdssi="http://schemas.openxmlformats.org/package/2006/digital-signature" SourceId="rId45"/>
            <mdssi:RelationshipReference xmlns:mdssi="http://schemas.openxmlformats.org/package/2006/digital-signature" SourceId="rId53"/>
            <mdssi:RelationshipReference xmlns:mdssi="http://schemas.openxmlformats.org/package/2006/digital-signature" SourceId="rId58"/>
            <mdssi:RelationshipReference xmlns:mdssi="http://schemas.openxmlformats.org/package/2006/digital-signature" SourceId="rId66"/>
            <mdssi:RelationshipReference xmlns:mdssi="http://schemas.openxmlformats.org/package/2006/digital-signature" SourceId="rId74"/>
            <mdssi:RelationshipReference xmlns:mdssi="http://schemas.openxmlformats.org/package/2006/digital-signature" SourceId="rId79"/>
            <mdssi:RelationshipReference xmlns:mdssi="http://schemas.openxmlformats.org/package/2006/digital-signature" SourceId="rId5"/>
            <mdssi:RelationshipReference xmlns:mdssi="http://schemas.openxmlformats.org/package/2006/digital-signature" SourceId="rId61"/>
            <mdssi:RelationshipReference xmlns:mdssi="http://schemas.openxmlformats.org/package/2006/digital-signature" SourceId="rId82"/>
            <mdssi:RelationshipReference xmlns:mdssi="http://schemas.openxmlformats.org/package/2006/digital-signature" SourceId="rId19"/>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14"/>
            <mdssi:RelationshipReference xmlns:mdssi="http://schemas.openxmlformats.org/package/2006/digital-signature" SourceId="rId22"/>
            <mdssi:RelationshipReference xmlns:mdssi="http://schemas.openxmlformats.org/package/2006/digital-signature" SourceId="rId27"/>
            <mdssi:RelationshipReference xmlns:mdssi="http://schemas.openxmlformats.org/package/2006/digital-signature" SourceId="rId30"/>
            <mdssi:RelationshipReference xmlns:mdssi="http://schemas.openxmlformats.org/package/2006/digital-signature" SourceId="rId35"/>
            <mdssi:RelationshipReference xmlns:mdssi="http://schemas.openxmlformats.org/package/2006/digital-signature" SourceId="rId43"/>
            <mdssi:RelationshipReference xmlns:mdssi="http://schemas.openxmlformats.org/package/2006/digital-signature" SourceId="rId48"/>
            <mdssi:RelationshipReference xmlns:mdssi="http://schemas.openxmlformats.org/package/2006/digital-signature" SourceId="rId56"/>
            <mdssi:RelationshipReference xmlns:mdssi="http://schemas.openxmlformats.org/package/2006/digital-signature" SourceId="rId64"/>
            <mdssi:RelationshipReference xmlns:mdssi="http://schemas.openxmlformats.org/package/2006/digital-signature" SourceId="rId69"/>
            <mdssi:RelationshipReference xmlns:mdssi="http://schemas.openxmlformats.org/package/2006/digital-signature" SourceId="rId77"/>
            <mdssi:RelationshipReference xmlns:mdssi="http://schemas.openxmlformats.org/package/2006/digital-signature" SourceId="rId8"/>
            <mdssi:RelationshipReference xmlns:mdssi="http://schemas.openxmlformats.org/package/2006/digital-signature" SourceId="rId51"/>
            <mdssi:RelationshipReference xmlns:mdssi="http://schemas.openxmlformats.org/package/2006/digital-signature" SourceId="rId72"/>
            <mdssi:RelationshipReference xmlns:mdssi="http://schemas.openxmlformats.org/package/2006/digital-signature" SourceId="rId80"/>
            <mdssi:RelationshipReference xmlns:mdssi="http://schemas.openxmlformats.org/package/2006/digital-signature" SourceId="rId85"/>
            <mdssi:RelationshipReference xmlns:mdssi="http://schemas.openxmlformats.org/package/2006/digital-signature" SourceId="rId3"/>
            <mdssi:RelationshipReference xmlns:mdssi="http://schemas.openxmlformats.org/package/2006/digital-signature" SourceId="rId12"/>
            <mdssi:RelationshipReference xmlns:mdssi="http://schemas.openxmlformats.org/package/2006/digital-signature" SourceId="rId17"/>
            <mdssi:RelationshipReference xmlns:mdssi="http://schemas.openxmlformats.org/package/2006/digital-signature" SourceId="rId25"/>
            <mdssi:RelationshipReference xmlns:mdssi="http://schemas.openxmlformats.org/package/2006/digital-signature" SourceId="rId33"/>
            <mdssi:RelationshipReference xmlns:mdssi="http://schemas.openxmlformats.org/package/2006/digital-signature" SourceId="rId38"/>
            <mdssi:RelationshipReference xmlns:mdssi="http://schemas.openxmlformats.org/package/2006/digital-signature" SourceId="rId46"/>
            <mdssi:RelationshipReference xmlns:mdssi="http://schemas.openxmlformats.org/package/2006/digital-signature" SourceId="rId59"/>
            <mdssi:RelationshipReference xmlns:mdssi="http://schemas.openxmlformats.org/package/2006/digital-signature" SourceId="rId67"/>
            <mdssi:RelationshipReference xmlns:mdssi="http://schemas.openxmlformats.org/package/2006/digital-signature" SourceId="rId20"/>
            <mdssi:RelationshipReference xmlns:mdssi="http://schemas.openxmlformats.org/package/2006/digital-signature" SourceId="rId41"/>
            <mdssi:RelationshipReference xmlns:mdssi="http://schemas.openxmlformats.org/package/2006/digital-signature" SourceId="rId54"/>
            <mdssi:RelationshipReference xmlns:mdssi="http://schemas.openxmlformats.org/package/2006/digital-signature" SourceId="rId62"/>
            <mdssi:RelationshipReference xmlns:mdssi="http://schemas.openxmlformats.org/package/2006/digital-signature" SourceId="rId70"/>
            <mdssi:RelationshipReference xmlns:mdssi="http://schemas.openxmlformats.org/package/2006/digital-signature" SourceId="rId75"/>
            <mdssi:RelationshipReference xmlns:mdssi="http://schemas.openxmlformats.org/package/2006/digital-signature" SourceId="rId83"/>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15"/>
            <mdssi:RelationshipReference xmlns:mdssi="http://schemas.openxmlformats.org/package/2006/digital-signature" SourceId="rId23"/>
            <mdssi:RelationshipReference xmlns:mdssi="http://schemas.openxmlformats.org/package/2006/digital-signature" SourceId="rId28"/>
            <mdssi:RelationshipReference xmlns:mdssi="http://schemas.openxmlformats.org/package/2006/digital-signature" SourceId="rId36"/>
            <mdssi:RelationshipReference xmlns:mdssi="http://schemas.openxmlformats.org/package/2006/digital-signature" SourceId="rId49"/>
            <mdssi:RelationshipReference xmlns:mdssi="http://schemas.openxmlformats.org/package/2006/digital-signature" SourceId="rId57"/>
            <mdssi:RelationshipReference xmlns:mdssi="http://schemas.openxmlformats.org/package/2006/digital-signature" SourceId="rId10"/>
            <mdssi:RelationshipReference xmlns:mdssi="http://schemas.openxmlformats.org/package/2006/digital-signature" SourceId="rId31"/>
            <mdssi:RelationshipReference xmlns:mdssi="http://schemas.openxmlformats.org/package/2006/digital-signature" SourceId="rId44"/>
            <mdssi:RelationshipReference xmlns:mdssi="http://schemas.openxmlformats.org/package/2006/digital-signature" SourceId="rId52"/>
            <mdssi:RelationshipReference xmlns:mdssi="http://schemas.openxmlformats.org/package/2006/digital-signature" SourceId="rId60"/>
            <mdssi:RelationshipReference xmlns:mdssi="http://schemas.openxmlformats.org/package/2006/digital-signature" SourceId="rId65"/>
            <mdssi:RelationshipReference xmlns:mdssi="http://schemas.openxmlformats.org/package/2006/digital-signature" SourceId="rId73"/>
            <mdssi:RelationshipReference xmlns:mdssi="http://schemas.openxmlformats.org/package/2006/digital-signature" SourceId="rId78"/>
            <mdssi:RelationshipReference xmlns:mdssi="http://schemas.openxmlformats.org/package/2006/digital-signature" SourceId="rId81"/>
            <mdssi:RelationshipReference xmlns:mdssi="http://schemas.openxmlformats.org/package/2006/digital-signature" SourceId="rId13"/>
            <mdssi:RelationshipReference xmlns:mdssi="http://schemas.openxmlformats.org/package/2006/digital-signature" SourceId="rId18"/>
          </Transform>
          <Transform Algorithm="http://www.w3.org/TR/2001/REC-xml-c14n-20010315"/>
        </Transforms>
        <DigestMethod Algorithm="http://www.w3.org/2001/04/xmlenc#sha256"/>
        <DigestValue>AxDs9CeDjRAXWfWHC0iBslQmOxOykQiLjVNigMesOSs=</DigestValue>
      </Reference>
      <Reference URI="/ppt/commentAuthors.xml?ContentType=application/vnd.openxmlformats-officedocument.presentationml.commentAuthors+xml">
        <DigestMethod Algorithm="http://www.w3.org/2001/04/xmlenc#sha256"/>
        <DigestValue>Hf2z83qEqbf4P5LaXr4DJX36DoGIwcM0uMSlx6rtIpE=</DigestValue>
      </Reference>
      <Reference URI="/ppt/media/image1.png?ContentType=image/png">
        <DigestMethod Algorithm="http://www.w3.org/2001/04/xmlenc#sha256"/>
        <DigestValue>Dx0yo1Nv2t5N0ZymL5CMN/TDvynS2Mq0a1S2hbJ/+F0=</DigestValue>
      </Reference>
      <Reference URI="/ppt/media/image10.jpeg?ContentType=image/jpeg">
        <DigestMethod Algorithm="http://www.w3.org/2001/04/xmlenc#sha256"/>
        <DigestValue>xCOkO4Pq1Oc+jYz5qoKIB9sM1RehubN4on19dNgDuHQ=</DigestValue>
      </Reference>
      <Reference URI="/ppt/media/image11.jpg?ContentType=image/jpeg">
        <DigestMethod Algorithm="http://www.w3.org/2001/04/xmlenc#sha256"/>
        <DigestValue>UplOQk88xWcWCAmc3HKbG8WZHFdWsJrnlFiptbhG/Ks=</DigestValue>
      </Reference>
      <Reference URI="/ppt/media/image12.jpg?ContentType=image/jpeg">
        <DigestMethod Algorithm="http://www.w3.org/2001/04/xmlenc#sha256"/>
        <DigestValue>Bl1dYNxUnAMSxuikOVEiivQtJ0QRacmp/2ow2Cm1eN0=</DigestValue>
      </Reference>
      <Reference URI="/ppt/media/image13.jpg?ContentType=image/jpeg">
        <DigestMethod Algorithm="http://www.w3.org/2001/04/xmlenc#sha256"/>
        <DigestValue>utRcCwtX+uLXK3CuMsrg+R32qzdVYRMpRD1sg4W70N0=</DigestValue>
      </Reference>
      <Reference URI="/ppt/media/image14.jpeg?ContentType=image/jpeg">
        <DigestMethod Algorithm="http://www.w3.org/2001/04/xmlenc#sha256"/>
        <DigestValue>8Z6U+lka5Dwa4meiIgOaL6BT+x4h8cROJrDg4TqKUqM=</DigestValue>
      </Reference>
      <Reference URI="/ppt/media/image15.png?ContentType=image/png">
        <DigestMethod Algorithm="http://www.w3.org/2001/04/xmlenc#sha256"/>
        <DigestValue>T6+SImbsO+TATwa8BYfY8nJUGM9UE9bfAxdHc+9WIKo=</DigestValue>
      </Reference>
      <Reference URI="/ppt/media/image16.jpeg?ContentType=image/jpeg">
        <DigestMethod Algorithm="http://www.w3.org/2001/04/xmlenc#sha256"/>
        <DigestValue>P8lTBjvwnx+8zJa1G4l2qjA2TxlT2hxTSjgGLL8tCM0=</DigestValue>
      </Reference>
      <Reference URI="/ppt/media/image17.PNG?ContentType=image/png">
        <DigestMethod Algorithm="http://www.w3.org/2001/04/xmlenc#sha256"/>
        <DigestValue>NOcwyBDK6t5FWkBw8q9tiJbXXDE1QvQfopnP8fSvhcE=</DigestValue>
      </Reference>
      <Reference URI="/ppt/media/image18.PNG?ContentType=image/png">
        <DigestMethod Algorithm="http://www.w3.org/2001/04/xmlenc#sha256"/>
        <DigestValue>1Gq6h6kL8X7fu9HssI6uxLxIaRuzqNMJszCtNdesQVM=</DigestValue>
      </Reference>
      <Reference URI="/ppt/media/image19.png?ContentType=image/png">
        <DigestMethod Algorithm="http://www.w3.org/2001/04/xmlenc#sha256"/>
        <DigestValue>sIs/3MKhN+5HUOKzEd5fZ0Fy9Tk1o3PJXi5jdrJXiAk=</DigestValue>
      </Reference>
      <Reference URI="/ppt/media/image2.png?ContentType=image/png">
        <DigestMethod Algorithm="http://www.w3.org/2001/04/xmlenc#sha256"/>
        <DigestValue>cDTrgpOVuclNtS5vZrTqVVzQ+BVHsF6Ln+TzMLMFA/k=</DigestValue>
      </Reference>
      <Reference URI="/ppt/media/image20.png?ContentType=image/png">
        <DigestMethod Algorithm="http://www.w3.org/2001/04/xmlenc#sha256"/>
        <DigestValue>/5NCMUGCMaKVO4g4Qtf09+ELJuoKIk5p3qnYHgc1fkg=</DigestValue>
      </Reference>
      <Reference URI="/ppt/media/image21.jpg?ContentType=image/jpeg">
        <DigestMethod Algorithm="http://www.w3.org/2001/04/xmlenc#sha256"/>
        <DigestValue>Xbx+KYouIS71NbP1PsgRso7l41qCoPWFIQMIm81Fwf0=</DigestValue>
      </Reference>
      <Reference URI="/ppt/media/image22.png?ContentType=image/png">
        <DigestMethod Algorithm="http://www.w3.org/2001/04/xmlenc#sha256"/>
        <DigestValue>CmdS17EWr0w+5L531onSXzCzmhnDN+NevqA03i8So4k=</DigestValue>
      </Reference>
      <Reference URI="/ppt/media/image23.png?ContentType=image/png">
        <DigestMethod Algorithm="http://www.w3.org/2001/04/xmlenc#sha256"/>
        <DigestValue>x7MfyHRXK+K029sIQY7D53TUInKDSdv2mWRwd4Eod6Q=</DigestValue>
      </Reference>
      <Reference URI="/ppt/media/image24.png?ContentType=image/png">
        <DigestMethod Algorithm="http://www.w3.org/2001/04/xmlenc#sha256"/>
        <DigestValue>7kjdR7h0LY7afoL/kFqt92Fn4htGnBQ1kSfAijud0E4=</DigestValue>
      </Reference>
      <Reference URI="/ppt/media/image25.png?ContentType=image/png">
        <DigestMethod Algorithm="http://www.w3.org/2001/04/xmlenc#sha256"/>
        <DigestValue>1svJEG12CdyZOEV79GD3RRmJuAYA0ZjdQrvrL2RAkvc=</DigestValue>
      </Reference>
      <Reference URI="/ppt/media/image26.png?ContentType=image/png">
        <DigestMethod Algorithm="http://www.w3.org/2001/04/xmlenc#sha256"/>
        <DigestValue>8bZ+ossCQqAWBapEIJ8Qyc9YATx00RY/lIBYcUdKS78=</DigestValue>
      </Reference>
      <Reference URI="/ppt/media/image27.png?ContentType=image/png">
        <DigestMethod Algorithm="http://www.w3.org/2001/04/xmlenc#sha256"/>
        <DigestValue>B1qBAG13rL8wCASkXWuJQiD1HNW/npX1LvVj4udi9u4=</DigestValue>
      </Reference>
      <Reference URI="/ppt/media/image28.png?ContentType=image/png">
        <DigestMethod Algorithm="http://www.w3.org/2001/04/xmlenc#sha256"/>
        <DigestValue>GO8DPjGTjavSr8GeOkYAQgiqv6XQNLoHzT5zhbBPVKY=</DigestValue>
      </Reference>
      <Reference URI="/ppt/media/image29.png?ContentType=image/png">
        <DigestMethod Algorithm="http://www.w3.org/2001/04/xmlenc#sha256"/>
        <DigestValue>RUntFLL2IFoT5Nb7LBekVclY422SpBrPGHSD4sURwig=</DigestValue>
      </Reference>
      <Reference URI="/ppt/media/image3.jpeg?ContentType=image/jpeg">
        <DigestMethod Algorithm="http://www.w3.org/2001/04/xmlenc#sha256"/>
        <DigestValue>zrq9p4C8siOwP/Hz5CaDjkH+27CQquUOsMT/lJKtavU=</DigestValue>
      </Reference>
      <Reference URI="/ppt/media/image30.png?ContentType=image/png">
        <DigestMethod Algorithm="http://www.w3.org/2001/04/xmlenc#sha256"/>
        <DigestValue>QQyoBKohTY/8XZ7OjPIZT0TskuoLb/A+HjmPf/yfjLY=</DigestValue>
      </Reference>
      <Reference URI="/ppt/media/image31.png?ContentType=image/png">
        <DigestMethod Algorithm="http://www.w3.org/2001/04/xmlenc#sha256"/>
        <DigestValue>cOZuDtPMUe2IX4j0vCGmP1eDsezM3rcsLuIhrWmgkCw=</DigestValue>
      </Reference>
      <Reference URI="/ppt/media/image32.png?ContentType=image/png">
        <DigestMethod Algorithm="http://www.w3.org/2001/04/xmlenc#sha256"/>
        <DigestValue>DirkDPX6LcNAOGSWHImxeRYBa+XmyOb2PlYDjHVPt/k=</DigestValue>
      </Reference>
      <Reference URI="/ppt/media/image33.png?ContentType=image/png">
        <DigestMethod Algorithm="http://www.w3.org/2001/04/xmlenc#sha256"/>
        <DigestValue>qO1xqf/MsD3NfXVB+U3IAGyTAr2EjalCb5O7+aMyJoA=</DigestValue>
      </Reference>
      <Reference URI="/ppt/media/image34.png?ContentType=image/png">
        <DigestMethod Algorithm="http://www.w3.org/2001/04/xmlenc#sha256"/>
        <DigestValue>S7sf42rqtdRU38Mi5byj5bEKFhRn5oGboedVcbW+ASk=</DigestValue>
      </Reference>
      <Reference URI="/ppt/media/image35.png?ContentType=image/png">
        <DigestMethod Algorithm="http://www.w3.org/2001/04/xmlenc#sha256"/>
        <DigestValue>o6uaal+j8mY2Oi1VPwJ/lbaN2ViSvjB9NSyEnCba3Vo=</DigestValue>
      </Reference>
      <Reference URI="/ppt/media/image36.png?ContentType=image/png">
        <DigestMethod Algorithm="http://www.w3.org/2001/04/xmlenc#sha256"/>
        <DigestValue>ClNDcNRxV7b/xaLdcXi8smde9sCKQJAzWb7bTRA98Ys=</DigestValue>
      </Reference>
      <Reference URI="/ppt/media/image37.png?ContentType=image/png">
        <DigestMethod Algorithm="http://www.w3.org/2001/04/xmlenc#sha256"/>
        <DigestValue>rhz7uSjuzRLT7WMJLRz+9TWe6qDtyWQAej9EZaC5z1c=</DigestValue>
      </Reference>
      <Reference URI="/ppt/media/image38.png?ContentType=image/png">
        <DigestMethod Algorithm="http://www.w3.org/2001/04/xmlenc#sha256"/>
        <DigestValue>nPTV5feuHkdq3OPt/rxqlh3jduoEL8Re3jKrWu23j5s=</DigestValue>
      </Reference>
      <Reference URI="/ppt/media/image39.png?ContentType=image/png">
        <DigestMethod Algorithm="http://www.w3.org/2001/04/xmlenc#sha256"/>
        <DigestValue>h1lLupPZXEH4ew4He0tIvT0x0aiFj7wpAJw+2dGpB+0=</DigestValue>
      </Reference>
      <Reference URI="/ppt/media/image4.jpeg?ContentType=image/jpeg">
        <DigestMethod Algorithm="http://www.w3.org/2001/04/xmlenc#sha256"/>
        <DigestValue>2ZCRzNeOVLt18un3iPfKoZJngA6SdKNhcddM27Q0T+A=</DigestValue>
      </Reference>
      <Reference URI="/ppt/media/image40.png?ContentType=image/png">
        <DigestMethod Algorithm="http://www.w3.org/2001/04/xmlenc#sha256"/>
        <DigestValue>i0dddMqLYExAF7Dk7AMKqKHJWVIeelEYWrCnQrXXXyg=</DigestValue>
      </Reference>
      <Reference URI="/ppt/media/image41.png?ContentType=image/png">
        <DigestMethod Algorithm="http://www.w3.org/2001/04/xmlenc#sha256"/>
        <DigestValue>lFl3pn+Z4kKDPuGQo2JHJHl+oxiMcp86y/foyYU2mC4=</DigestValue>
      </Reference>
      <Reference URI="/ppt/media/image42.png?ContentType=image/png">
        <DigestMethod Algorithm="http://www.w3.org/2001/04/xmlenc#sha256"/>
        <DigestValue>Stom81pcKtGfWTQT6xfX33osQwME9A5okKXlpW41ZwU=</DigestValue>
      </Reference>
      <Reference URI="/ppt/media/image43.png?ContentType=image/png">
        <DigestMethod Algorithm="http://www.w3.org/2001/04/xmlenc#sha256"/>
        <DigestValue>YlfUjWQPYSt5EBxyz9UxdiVvbpXqt84+fP2YuuQk/EM=</DigestValue>
      </Reference>
      <Reference URI="/ppt/media/image44.emf?ContentType=image/x-emf">
        <DigestMethod Algorithm="http://www.w3.org/2001/04/xmlenc#sha256"/>
        <DigestValue>E+7La1Etsrjr+CyVhy/bFXy9y8aPJarOxvPDa1gipJg=</DigestValue>
      </Reference>
      <Reference URI="/ppt/media/image45.emf?ContentType=image/x-emf">
        <DigestMethod Algorithm="http://www.w3.org/2001/04/xmlenc#sha256"/>
        <DigestValue>XsSEisNp38LYQNVPfYdsvN7FTgmx2p91nKXZfnPUe4A=</DigestValue>
      </Reference>
      <Reference URI="/ppt/media/image46.png?ContentType=image/png">
        <DigestMethod Algorithm="http://www.w3.org/2001/04/xmlenc#sha256"/>
        <DigestValue>0bv9ERAPyV90FN5J4Pf0CCdzA5QU3lYeYC4GZGEn56k=</DigestValue>
      </Reference>
      <Reference URI="/ppt/media/image47.png?ContentType=image/png">
        <DigestMethod Algorithm="http://www.w3.org/2001/04/xmlenc#sha256"/>
        <DigestValue>hVse3g7JQKpNUzXLXlvTIDtirNXtIkn8N4l26jZOIr0=</DigestValue>
      </Reference>
      <Reference URI="/ppt/media/image48.png?ContentType=image/png">
        <DigestMethod Algorithm="http://www.w3.org/2001/04/xmlenc#sha256"/>
        <DigestValue>A6vyZ7bQmM0+aKpdMio34gr0mZL/5frUNpyVMWXxVVA=</DigestValue>
      </Reference>
      <Reference URI="/ppt/media/image49.png?ContentType=image/png">
        <DigestMethod Algorithm="http://www.w3.org/2001/04/xmlenc#sha256"/>
        <DigestValue>7QCGHICASdq8MvIWOD3/LmBtMqO16gZ7981Vwu/r4X0=</DigestValue>
      </Reference>
      <Reference URI="/ppt/media/image5.jpeg?ContentType=image/jpeg">
        <DigestMethod Algorithm="http://www.w3.org/2001/04/xmlenc#sha256"/>
        <DigestValue>NEoFAlMGzAGlCRzfj9c+9wV8+c5kZb77xfjeNW7JhUU=</DigestValue>
      </Reference>
      <Reference URI="/ppt/media/image50.png?ContentType=image/png">
        <DigestMethod Algorithm="http://www.w3.org/2001/04/xmlenc#sha256"/>
        <DigestValue>4x1rk7yj/zPg5bPVkIIj07xwdO2/r8/f95dqanljlms=</DigestValue>
      </Reference>
      <Reference URI="/ppt/media/image51.png?ContentType=image/png">
        <DigestMethod Algorithm="http://www.w3.org/2001/04/xmlenc#sha256"/>
        <DigestValue>9TIKeND6cIAP2NRA5Pk/LbhuPGfX8Csb9ZLUGDJwiDM=</DigestValue>
      </Reference>
      <Reference URI="/ppt/media/image52.png?ContentType=image/png">
        <DigestMethod Algorithm="http://www.w3.org/2001/04/xmlenc#sha256"/>
        <DigestValue>VafkhR2ZyFBhdkOdWcNHrQkGmriXwl2CDEDiZkvkGgk=</DigestValue>
      </Reference>
      <Reference URI="/ppt/media/image53.png?ContentType=image/png">
        <DigestMethod Algorithm="http://www.w3.org/2001/04/xmlenc#sha256"/>
        <DigestValue>7kXE2o0JQZhnFsxPA0eN1n66hifP6SmCvBvG0w86CEA=</DigestValue>
      </Reference>
      <Reference URI="/ppt/media/image54.png?ContentType=image/png">
        <DigestMethod Algorithm="http://www.w3.org/2001/04/xmlenc#sha256"/>
        <DigestValue>vaFQarBXJdYut68Pgs8/HuGGRWZA5Udm70pV6v2xn5I=</DigestValue>
      </Reference>
      <Reference URI="/ppt/media/image55.png?ContentType=image/png">
        <DigestMethod Algorithm="http://www.w3.org/2001/04/xmlenc#sha256"/>
        <DigestValue>Cw+fnakw9+YdcI2tQPwSi3m/40r8rm4WhvhQbWCY7pA=</DigestValue>
      </Reference>
      <Reference URI="/ppt/media/image56.png?ContentType=image/png">
        <DigestMethod Algorithm="http://www.w3.org/2001/04/xmlenc#sha256"/>
        <DigestValue>0ZhwgxnWLgBaRSxdZ0EZoldV1grqlktvETyWaf0kzIA=</DigestValue>
      </Reference>
      <Reference URI="/ppt/media/image57.png?ContentType=image/png">
        <DigestMethod Algorithm="http://www.w3.org/2001/04/xmlenc#sha256"/>
        <DigestValue>V932aIEhAP7JLuI5QtSB4//adRp163LU7+9bj1BokfQ=</DigestValue>
      </Reference>
      <Reference URI="/ppt/media/image58.png?ContentType=image/png">
        <DigestMethod Algorithm="http://www.w3.org/2001/04/xmlenc#sha256"/>
        <DigestValue>+OrsBDXFHRk5LyGrfKYpAZMQlhxNLLOIUoepHYzUalo=</DigestValue>
      </Reference>
      <Reference URI="/ppt/media/image59.png?ContentType=image/png">
        <DigestMethod Algorithm="http://www.w3.org/2001/04/xmlenc#sha256"/>
        <DigestValue>DG7mFZ3OFnqeloeyNHvEii1eNv2n/9BiqCLy3Qc+FLo=</DigestValue>
      </Reference>
      <Reference URI="/ppt/media/image6.jpeg?ContentType=image/jpeg">
        <DigestMethod Algorithm="http://www.w3.org/2001/04/xmlenc#sha256"/>
        <DigestValue>GePVRXY3BXkj3EVwbT07lt61KbR871739EnmdoUpadk=</DigestValue>
      </Reference>
      <Reference URI="/ppt/media/image60.png?ContentType=image/png">
        <DigestMethod Algorithm="http://www.w3.org/2001/04/xmlenc#sha256"/>
        <DigestValue>WGj51YPvs4tB8+8B5k40FsJELDLpXnISpGNfMR8d0uM=</DigestValue>
      </Reference>
      <Reference URI="/ppt/media/image61.png?ContentType=image/png">
        <DigestMethod Algorithm="http://www.w3.org/2001/04/xmlenc#sha256"/>
        <DigestValue>3UjcMH0mmSykca6dw/VevNN0AmpKAWAt4n2a3rmY7xw=</DigestValue>
      </Reference>
      <Reference URI="/ppt/media/image62.png?ContentType=image/png">
        <DigestMethod Algorithm="http://www.w3.org/2001/04/xmlenc#sha256"/>
        <DigestValue>Cf2ihT7C/7+ZuWzT8XtPD7RZGsw1XWZkyIrvUXrK/OM=</DigestValue>
      </Reference>
      <Reference URI="/ppt/media/image63.png?ContentType=image/png">
        <DigestMethod Algorithm="http://www.w3.org/2001/04/xmlenc#sha256"/>
        <DigestValue>/Aa1QGRFrtGGfWm0V/JwID0iHLfKT6Tpw0rQPMcpJb4=</DigestValue>
      </Reference>
      <Reference URI="/ppt/media/image64.png?ContentType=image/png">
        <DigestMethod Algorithm="http://www.w3.org/2001/04/xmlenc#sha256"/>
        <DigestValue>vL/22rxklrCDWpKLgWcWvf9g1AIBzJLbVRup/wZyBsE=</DigestValue>
      </Reference>
      <Reference URI="/ppt/media/image65.png?ContentType=image/png">
        <DigestMethod Algorithm="http://www.w3.org/2001/04/xmlenc#sha256"/>
        <DigestValue>ok03AZS6KTM5KKZ770pTYMylK74kuDhMT+2XZsfh/tw=</DigestValue>
      </Reference>
      <Reference URI="/ppt/media/image66.png?ContentType=image/png">
        <DigestMethod Algorithm="http://www.w3.org/2001/04/xmlenc#sha256"/>
        <DigestValue>070VVbTUvu6MArDjW2cHmLfeF2X9ygMh+/UaZJnSD4o=</DigestValue>
      </Reference>
      <Reference URI="/ppt/media/image67.png?ContentType=image/png">
        <DigestMethod Algorithm="http://www.w3.org/2001/04/xmlenc#sha256"/>
        <DigestValue>Lvfy6sGBtsWm0ETJ3z/BRNyTDxupVIKqnVVuewlSu8k=</DigestValue>
      </Reference>
      <Reference URI="/ppt/media/image68.png?ContentType=image/png">
        <DigestMethod Algorithm="http://www.w3.org/2001/04/xmlenc#sha256"/>
        <DigestValue>KwGGY29QqrOVy0vBa8Vdxi2k1x3xXDwKnH9pW/5MnzQ=</DigestValue>
      </Reference>
      <Reference URI="/ppt/media/image69.png?ContentType=image/png">
        <DigestMethod Algorithm="http://www.w3.org/2001/04/xmlenc#sha256"/>
        <DigestValue>80zInyqCX+fL2+KzHu2SkYT1QMyAhAWwpHI8qOuVOp4=</DigestValue>
      </Reference>
      <Reference URI="/ppt/media/image7.png?ContentType=image/png">
        <DigestMethod Algorithm="http://www.w3.org/2001/04/xmlenc#sha256"/>
        <DigestValue>JM04tOn0o7bbTDTnp/XvzIkuNQXD/K7Fuh7oJ09HYoM=</DigestValue>
      </Reference>
      <Reference URI="/ppt/media/image70.png?ContentType=image/png">
        <DigestMethod Algorithm="http://www.w3.org/2001/04/xmlenc#sha256"/>
        <DigestValue>EmHkJSE4OwqoPL9R3XPAne2I4QnaYK4OHf2Kz+sxw8A=</DigestValue>
      </Reference>
      <Reference URI="/ppt/media/image71.png?ContentType=image/png">
        <DigestMethod Algorithm="http://www.w3.org/2001/04/xmlenc#sha256"/>
        <DigestValue>wSAKKyk57eKlKo9QPuqDJd018JQ2vFSyG6OTrjMRiR4=</DigestValue>
      </Reference>
      <Reference URI="/ppt/media/image72.png?ContentType=image/png">
        <DigestMethod Algorithm="http://www.w3.org/2001/04/xmlenc#sha256"/>
        <DigestValue>xB+a9hNWrpYgLsXq6NBHOcwiLORgUVJJSO1wDse3EnY=</DigestValue>
      </Reference>
      <Reference URI="/ppt/media/image73.png?ContentType=image/png">
        <DigestMethod Algorithm="http://www.w3.org/2001/04/xmlenc#sha256"/>
        <DigestValue>D0aV9XmAwk2wD4PLgWuwtBXNiJRgmoGbrE6KCIEE2VU=</DigestValue>
      </Reference>
      <Reference URI="/ppt/media/image74.png?ContentType=image/png">
        <DigestMethod Algorithm="http://www.w3.org/2001/04/xmlenc#sha256"/>
        <DigestValue>dHQKLrPTsPga9AlcVKzL/V6eTh2/wKQ+OO8smr6SJhs=</DigestValue>
      </Reference>
      <Reference URI="/ppt/media/image75.png?ContentType=image/png">
        <DigestMethod Algorithm="http://www.w3.org/2001/04/xmlenc#sha256"/>
        <DigestValue>CpDfYOUjOu3uBSeo81zTnwK/RM2fJlMdT84XY179dqE=</DigestValue>
      </Reference>
      <Reference URI="/ppt/media/image76.png?ContentType=image/png">
        <DigestMethod Algorithm="http://www.w3.org/2001/04/xmlenc#sha256"/>
        <DigestValue>v4pYivS++WzGCzgMgwqHAlVYlMZj8i7s/6Id2TTRVoY=</DigestValue>
      </Reference>
      <Reference URI="/ppt/media/image8.jpg?ContentType=image/jpeg">
        <DigestMethod Algorithm="http://www.w3.org/2001/04/xmlenc#sha256"/>
        <DigestValue>gVlfQF/8O9r3D9PbLlf/70lqHBiYpfyhm0P+5IiHDc4=</DigestValue>
      </Reference>
      <Reference URI="/ppt/media/image9.png?ContentType=image/png">
        <DigestMethod Algorithm="http://www.w3.org/2001/04/xmlenc#sha256"/>
        <DigestValue>KFFAogL83AvRSsX1cjb0rvd7oF5Vkns4pOuVEe9lVb8=</DigestValue>
      </Reference>
      <Reference URI="/ppt/notesMasters/_rels/notesMaster1.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VgNGZLFGoRxv04fViwPY4GatfzqYLBSCTL6MDtoY7yY=</DigestValue>
      </Reference>
      <Reference URI="/ppt/notesMasters/notesMaster1.xml?ContentType=application/vnd.openxmlformats-officedocument.presentationml.notesMaster+xml">
        <DigestMethod Algorithm="http://www.w3.org/2001/04/xmlenc#sha256"/>
        <DigestValue>kS6LvfzoLauQaRL7emxmLN0d5CR+DfwEDVEuC4c07H0=</DigestValue>
      </Reference>
      <Reference URI="/ppt/notesSlides/_rels/notesSlide1.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EeS/XBqpLAllF55eGQWaUomRkiQmZbvjHd/xP4rD1Jg=</DigestValue>
      </Reference>
      <Reference URI="/ppt/notesSlides/_rels/notesSlide10.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t4SrMhMGRArfvjxb5hkqoXSGY/GrV7viGGNv3Y3DvzA=</DigestValue>
      </Reference>
      <Reference URI="/ppt/notesSlides/_rels/notesSlide11.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LJD9r9ApfNJxBHgU6wW19C3I+pz+O9CG3OLlv5yKNCA=</DigestValue>
      </Reference>
      <Reference URI="/ppt/notesSlides/_rels/notesSlide12.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MtZtQSBebPm6D6W+ToEUhPQ2i5YEmsBx/1d5A5K47/A=</DigestValue>
      </Reference>
      <Reference URI="/ppt/notesSlides/_rels/notesSlide13.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5ml6lPEfIXKvIooNILmulborvv6c8/pTdR+GFfG2gyM=</DigestValue>
      </Reference>
      <Reference URI="/ppt/notesSlides/_rels/notesSlide14.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VLNaV+o50gKe0P8OXoiV/yuPNjkOUq1P2pyCC1Esrx4=</DigestValue>
      </Reference>
      <Reference URI="/ppt/notesSlides/_rels/notesSlide15.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mUGCtgSVj6b7Yos8oVJ3z2wQZIq9nWG+dUNxGmSKwQI=</DigestValue>
      </Reference>
      <Reference URI="/ppt/notesSlides/_rels/notesSlide16.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07i/d5H+TMjpFUtOZ/iIQpNGCMBVMmmn0IlYjlcaDUU=</DigestValue>
      </Reference>
      <Reference URI="/ppt/notesSlides/_rels/notesSlide17.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3Vu5lrpp3Q5f39dXJxCFCbwRWfIoL59w8wNTMNWxeUo=</DigestValue>
      </Reference>
      <Reference URI="/ppt/notesSlides/_rels/notesSlide18.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qAhTmNYwx+xyN/dLaEnpwBTY9AcU4mu8++Nzi6LHk1s=</DigestValue>
      </Reference>
      <Reference URI="/ppt/notesSlides/_rels/notesSlide19.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YzaJgsaDgvGhRaFSb1E695U4ltDTfniBUm7Gddzjibo=</DigestValue>
      </Reference>
      <Reference URI="/ppt/notesSlides/_rels/notesSlide2.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4LhxDTPvfXb9ydVFieuQdFYk+yT9fHUWrCKWprtpvCY=</DigestValue>
      </Reference>
      <Reference URI="/ppt/notesSlides/_rels/notesSlide20.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TBfn2h3Vn35SKPsDVnRgGPHEQMcPhXmGFa99ta03Y18=</DigestValue>
      </Reference>
      <Reference URI="/ppt/notesSlides/_rels/notesSlide21.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ihQ5+dt5OgH17TLYuLPbLMQBxOLXhES5/k4M9Hvj6Bs=</DigestValue>
      </Reference>
      <Reference URI="/ppt/notesSlides/_rels/notesSlide22.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obFBTCb2NB7OwPiwEKSRyXTjRUCdV3fdwlW20G5Dc6A=</DigestValue>
      </Reference>
      <Reference URI="/ppt/notesSlides/_rels/notesSlide23.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59/QlG4BApfFQsDhnWqTssSirjBCTRsXzfuSC5EL4Fc=</DigestValue>
      </Reference>
      <Reference URI="/ppt/notesSlides/_rels/notesSlide24.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ERoXCVgJoyK9NbTaKKj3j3lsJjOewjQj0Hpaq3mW1lc=</DigestValue>
      </Reference>
      <Reference URI="/ppt/notesSlides/_rels/notesSlide25.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jFniGvVtA0NSLNI24q2r1LBr6WcXEvqP9rRbsxiSG+M=</DigestValue>
      </Reference>
      <Reference URI="/ppt/notesSlides/_rels/notesSlide26.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D8tyBQjvU+Q5thsQmy3m+/ofh38IpbSB5zSCD0wa9Zk=</DigestValue>
      </Reference>
      <Reference URI="/ppt/notesSlides/_rels/notesSlide27.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i+FrAvxhHT3cCNFbBxD2H3L57k+hxd67gErQe5vuJ6U=</DigestValue>
      </Reference>
      <Reference URI="/ppt/notesSlides/_rels/notesSlide28.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WFHvhRmtKCpfkeSadLvgekzdbahW5E/SVw/MPVz6XAA=</DigestValue>
      </Reference>
      <Reference URI="/ppt/notesSlides/_rels/notesSlide29.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vlr//nh5BtCUA7clENSm3vgzgOYZNeRG2nepOLezqhE=</DigestValue>
      </Reference>
      <Reference URI="/ppt/notesSlides/_rels/notesSlide3.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9wTHvE6ZN/xvJrAG6D1pCq6vnFSQ4LhGR6Qfw5OsLF8=</DigestValue>
      </Reference>
      <Reference URI="/ppt/notesSlides/_rels/notesSlide30.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cbrUUvika9gWINLynlrLApo6ZISHi/KX5BbDO8wdzGc=</DigestValue>
      </Reference>
      <Reference URI="/ppt/notesSlides/_rels/notesSlide31.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CIL0dELDC7D4QY1HRqMteTpXoSEXER5zc3hvMaG39kk=</DigestValue>
      </Reference>
      <Reference URI="/ppt/notesSlides/_rels/notesSlide4.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AgAgNVMcvWd5J7b5DC+SX7VqNVGiqM5+3R55bsMMkm4=</DigestValue>
      </Reference>
      <Reference URI="/ppt/notesSlides/_rels/notesSlide5.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Qbx2/kUayG2sCMVMUwisSjX4qdyqAkLD84NiRqLoxLo=</DigestValue>
      </Reference>
      <Reference URI="/ppt/notesSlides/_rels/notesSlide6.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YK8FxVa1xWFgO62UR8D0Bkb7JpzP+2+6Tgu117aVP8Q=</DigestValue>
      </Reference>
      <Reference URI="/ppt/notesSlides/_rels/notesSlide7.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Jlylh7j4/cTmIDMP3aOpMgUeDyTZLdst5XVax+AWNWI=</DigestValue>
      </Reference>
      <Reference URI="/ppt/notesSlides/_rels/notesSlide8.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QnksgCoEn+kNlfsDtZNCvnOpdRQA8EFa433/xc5jmhU=</DigestValue>
      </Reference>
      <Reference URI="/ppt/notesSlides/_rels/notesSlide9.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vxrj2MU/FQYGDSpoOIJiD+wrhH3ySJct3C+lC2ORnNk=</DigestValue>
      </Reference>
      <Reference URI="/ppt/notesSlides/notesSlide1.xml?ContentType=application/vnd.openxmlformats-officedocument.presentationml.notesSlide+xml">
        <DigestMethod Algorithm="http://www.w3.org/2001/04/xmlenc#sha256"/>
        <DigestValue>wiECvpoPsTLM9IkQ1mGbs6rLeaVF858DqeyAPiUdXcw=</DigestValue>
      </Reference>
      <Reference URI="/ppt/notesSlides/notesSlide10.xml?ContentType=application/vnd.openxmlformats-officedocument.presentationml.notesSlide+xml">
        <DigestMethod Algorithm="http://www.w3.org/2001/04/xmlenc#sha256"/>
        <DigestValue>EFUjnaEe12U3Rv5vqs+s1eWr+5FnrJuhe64GrJaxF3Y=</DigestValue>
      </Reference>
      <Reference URI="/ppt/notesSlides/notesSlide11.xml?ContentType=application/vnd.openxmlformats-officedocument.presentationml.notesSlide+xml">
        <DigestMethod Algorithm="http://www.w3.org/2001/04/xmlenc#sha256"/>
        <DigestValue>m18DliM8L7ekA7pwfDZtE3rd9tdUnsOIb3I4pwHCPRQ=</DigestValue>
      </Reference>
      <Reference URI="/ppt/notesSlides/notesSlide12.xml?ContentType=application/vnd.openxmlformats-officedocument.presentationml.notesSlide+xml">
        <DigestMethod Algorithm="http://www.w3.org/2001/04/xmlenc#sha256"/>
        <DigestValue>2636X3Mt8E97CaGk9Gs2wgIST/3XfhXbVFvbfzxyXWE=</DigestValue>
      </Reference>
      <Reference URI="/ppt/notesSlides/notesSlide13.xml?ContentType=application/vnd.openxmlformats-officedocument.presentationml.notesSlide+xml">
        <DigestMethod Algorithm="http://www.w3.org/2001/04/xmlenc#sha256"/>
        <DigestValue>JMwG1sjdRH53OP7TOFgTaJihBRZAC5FWNuGSiggKNj0=</DigestValue>
      </Reference>
      <Reference URI="/ppt/notesSlides/notesSlide14.xml?ContentType=application/vnd.openxmlformats-officedocument.presentationml.notesSlide+xml">
        <DigestMethod Algorithm="http://www.w3.org/2001/04/xmlenc#sha256"/>
        <DigestValue>cEXWA2mf+kYD24M9acewHFnNIQPPUDyOhnFVaCf6LDY=</DigestValue>
      </Reference>
      <Reference URI="/ppt/notesSlides/notesSlide15.xml?ContentType=application/vnd.openxmlformats-officedocument.presentationml.notesSlide+xml">
        <DigestMethod Algorithm="http://www.w3.org/2001/04/xmlenc#sha256"/>
        <DigestValue>/+4E1i7teq5pSRpqFeh3SeXeZJBvgj3nX3GZ9oVLmkE=</DigestValue>
      </Reference>
      <Reference URI="/ppt/notesSlides/notesSlide16.xml?ContentType=application/vnd.openxmlformats-officedocument.presentationml.notesSlide+xml">
        <DigestMethod Algorithm="http://www.w3.org/2001/04/xmlenc#sha256"/>
        <DigestValue>vwgh7Xfm0WD28D/pZv6CshQUeFefXqEQkGLs4SrmScY=</DigestValue>
      </Reference>
      <Reference URI="/ppt/notesSlides/notesSlide17.xml?ContentType=application/vnd.openxmlformats-officedocument.presentationml.notesSlide+xml">
        <DigestMethod Algorithm="http://www.w3.org/2001/04/xmlenc#sha256"/>
        <DigestValue>W6OW0C5bJXYj8A2LGj+AJQ/X5vmWNsBTYH8X5cTDgi8=</DigestValue>
      </Reference>
      <Reference URI="/ppt/notesSlides/notesSlide18.xml?ContentType=application/vnd.openxmlformats-officedocument.presentationml.notesSlide+xml">
        <DigestMethod Algorithm="http://www.w3.org/2001/04/xmlenc#sha256"/>
        <DigestValue>vluE3ds/CKZmuZ+n1KNESGm+XMwUBinJy8g1x/qfweA=</DigestValue>
      </Reference>
      <Reference URI="/ppt/notesSlides/notesSlide19.xml?ContentType=application/vnd.openxmlformats-officedocument.presentationml.notesSlide+xml">
        <DigestMethod Algorithm="http://www.w3.org/2001/04/xmlenc#sha256"/>
        <DigestValue>hh/e4hxar3MjLRwED35N0AP7rM/i7uwb1mHDs9pAjBg=</DigestValue>
      </Reference>
      <Reference URI="/ppt/notesSlides/notesSlide2.xml?ContentType=application/vnd.openxmlformats-officedocument.presentationml.notesSlide+xml">
        <DigestMethod Algorithm="http://www.w3.org/2001/04/xmlenc#sha256"/>
        <DigestValue>89ljdLy+Agz3jJL9zORrOKGXrU9T7wJwIXHuSVHNnnQ=</DigestValue>
      </Reference>
      <Reference URI="/ppt/notesSlides/notesSlide20.xml?ContentType=application/vnd.openxmlformats-officedocument.presentationml.notesSlide+xml">
        <DigestMethod Algorithm="http://www.w3.org/2001/04/xmlenc#sha256"/>
        <DigestValue>idQXSU6ryoiT4sT4nhwFAYoUyN0AGoH0HC2EDBReJpo=</DigestValue>
      </Reference>
      <Reference URI="/ppt/notesSlides/notesSlide21.xml?ContentType=application/vnd.openxmlformats-officedocument.presentationml.notesSlide+xml">
        <DigestMethod Algorithm="http://www.w3.org/2001/04/xmlenc#sha256"/>
        <DigestValue>kgg3eNHYHYBDfTmwOCNZI8mNmpw33ThsnDY/LQZBzog=</DigestValue>
      </Reference>
      <Reference URI="/ppt/notesSlides/notesSlide22.xml?ContentType=application/vnd.openxmlformats-officedocument.presentationml.notesSlide+xml">
        <DigestMethod Algorithm="http://www.w3.org/2001/04/xmlenc#sha256"/>
        <DigestValue>3glOgoktjo4raaWq892AzUWgQL6hR4UyNoV5pEqrMTY=</DigestValue>
      </Reference>
      <Reference URI="/ppt/notesSlides/notesSlide23.xml?ContentType=application/vnd.openxmlformats-officedocument.presentationml.notesSlide+xml">
        <DigestMethod Algorithm="http://www.w3.org/2001/04/xmlenc#sha256"/>
        <DigestValue>x1j9h2xDwLYmWaESTZHjHA6WA50GuRUj33wChem+NdQ=</DigestValue>
      </Reference>
      <Reference URI="/ppt/notesSlides/notesSlide24.xml?ContentType=application/vnd.openxmlformats-officedocument.presentationml.notesSlide+xml">
        <DigestMethod Algorithm="http://www.w3.org/2001/04/xmlenc#sha256"/>
        <DigestValue>U+UcymU1UedF6kTlRYIChh4RlsOtY+MScWiYANtwZ6U=</DigestValue>
      </Reference>
      <Reference URI="/ppt/notesSlides/notesSlide25.xml?ContentType=application/vnd.openxmlformats-officedocument.presentationml.notesSlide+xml">
        <DigestMethod Algorithm="http://www.w3.org/2001/04/xmlenc#sha256"/>
        <DigestValue>B+wtCeHVJucyj5zMtYk5BCsc6hq/ZRLyH5b+nD8ykqg=</DigestValue>
      </Reference>
      <Reference URI="/ppt/notesSlides/notesSlide26.xml?ContentType=application/vnd.openxmlformats-officedocument.presentationml.notesSlide+xml">
        <DigestMethod Algorithm="http://www.w3.org/2001/04/xmlenc#sha256"/>
        <DigestValue>c2Q+qpDgpFfDKQtXNjCnMl233cE3DyHj9xlEn74l1xQ=</DigestValue>
      </Reference>
      <Reference URI="/ppt/notesSlides/notesSlide27.xml?ContentType=application/vnd.openxmlformats-officedocument.presentationml.notesSlide+xml">
        <DigestMethod Algorithm="http://www.w3.org/2001/04/xmlenc#sha256"/>
        <DigestValue>SDhrLcxWem0G/Knnyc36NDedo3USGSte4ugcyKPnbd8=</DigestValue>
      </Reference>
      <Reference URI="/ppt/notesSlides/notesSlide28.xml?ContentType=application/vnd.openxmlformats-officedocument.presentationml.notesSlide+xml">
        <DigestMethod Algorithm="http://www.w3.org/2001/04/xmlenc#sha256"/>
        <DigestValue>r74pQVAJcQRRDMBEtsvf6T2uk4f4vZUUuv0C8w0tD+o=</DigestValue>
      </Reference>
      <Reference URI="/ppt/notesSlides/notesSlide29.xml?ContentType=application/vnd.openxmlformats-officedocument.presentationml.notesSlide+xml">
        <DigestMethod Algorithm="http://www.w3.org/2001/04/xmlenc#sha256"/>
        <DigestValue>USJgxOytDJiQVYDaFSJ0Y0KqrLkUHeW18j9NFzHzkL8=</DigestValue>
      </Reference>
      <Reference URI="/ppt/notesSlides/notesSlide3.xml?ContentType=application/vnd.openxmlformats-officedocument.presentationml.notesSlide+xml">
        <DigestMethod Algorithm="http://www.w3.org/2001/04/xmlenc#sha256"/>
        <DigestValue>qfg5k/OmOCtDUuu//Jj1xspt6C7tfi8vM2OZ+/1FGG0=</DigestValue>
      </Reference>
      <Reference URI="/ppt/notesSlides/notesSlide30.xml?ContentType=application/vnd.openxmlformats-officedocument.presentationml.notesSlide+xml">
        <DigestMethod Algorithm="http://www.w3.org/2001/04/xmlenc#sha256"/>
        <DigestValue>gTkfRcnyhc+p8wIVuUI3k64OCKsUMvPgJS55QuosNvQ=</DigestValue>
      </Reference>
      <Reference URI="/ppt/notesSlides/notesSlide31.xml?ContentType=application/vnd.openxmlformats-officedocument.presentationml.notesSlide+xml">
        <DigestMethod Algorithm="http://www.w3.org/2001/04/xmlenc#sha256"/>
        <DigestValue>LJ43oxKxEGF3duFJeRh5U/L1eljd1XXRRAAFkYNiRv4=</DigestValue>
      </Reference>
      <Reference URI="/ppt/notesSlides/notesSlide4.xml?ContentType=application/vnd.openxmlformats-officedocument.presentationml.notesSlide+xml">
        <DigestMethod Algorithm="http://www.w3.org/2001/04/xmlenc#sha256"/>
        <DigestValue>VKvNGntoVhIaTApJl1BIt9Tm0z4kClOybTTNwylx33M=</DigestValue>
      </Reference>
      <Reference URI="/ppt/notesSlides/notesSlide5.xml?ContentType=application/vnd.openxmlformats-officedocument.presentationml.notesSlide+xml">
        <DigestMethod Algorithm="http://www.w3.org/2001/04/xmlenc#sha256"/>
        <DigestValue>fUwtb5KLurdBbS291Q/N4NZz1ycINf1u0aqpj0yFO9g=</DigestValue>
      </Reference>
      <Reference URI="/ppt/notesSlides/notesSlide6.xml?ContentType=application/vnd.openxmlformats-officedocument.presentationml.notesSlide+xml">
        <DigestMethod Algorithm="http://www.w3.org/2001/04/xmlenc#sha256"/>
        <DigestValue>4QHpskvfJ4SgeQwysEeP09O6rZ7eBpaIbp8vxW/17vg=</DigestValue>
      </Reference>
      <Reference URI="/ppt/notesSlides/notesSlide7.xml?ContentType=application/vnd.openxmlformats-officedocument.presentationml.notesSlide+xml">
        <DigestMethod Algorithm="http://www.w3.org/2001/04/xmlenc#sha256"/>
        <DigestValue>iwoOX+3VISs7sFDBJkJ+ACwQYlaEpOX8zGCZjSE1hT8=</DigestValue>
      </Reference>
      <Reference URI="/ppt/notesSlides/notesSlide8.xml?ContentType=application/vnd.openxmlformats-officedocument.presentationml.notesSlide+xml">
        <DigestMethod Algorithm="http://www.w3.org/2001/04/xmlenc#sha256"/>
        <DigestValue>cFDdvYO/28oPpOLnQbf3YGWKKkiHj9fq48/U/gOE7og=</DigestValue>
      </Reference>
      <Reference URI="/ppt/notesSlides/notesSlide9.xml?ContentType=application/vnd.openxmlformats-officedocument.presentationml.notesSlide+xml">
        <DigestMethod Algorithm="http://www.w3.org/2001/04/xmlenc#sha256"/>
        <DigestValue>Pd/nKFqF6uNkIF7wtPXdRXtegSRmToqtdZN7lr+d52c=</DigestValue>
      </Reference>
      <Reference URI="/ppt/presentation.xml?ContentType=application/vnd.openxmlformats-officedocument.presentationml.presentation.main+xml">
        <DigestMethod Algorithm="http://www.w3.org/2001/04/xmlenc#sha256"/>
        <DigestValue>6ivNmQBVGLov93QL1kM+h5kqcvo3ivzLYmldFAhKuTc=</DigestValue>
      </Reference>
      <Reference URI="/ppt/presProps.xml?ContentType=application/vnd.openxmlformats-officedocument.presentationml.presProps+xml">
        <DigestMethod Algorithm="http://www.w3.org/2001/04/xmlenc#sha256"/>
        <DigestValue>aO7pF37JrwYce05e/SU9WwlpS/YnlvLOXRY/sJFIfR0=</DigestValue>
      </Reference>
      <Reference URI="/ppt/slideLayouts/_rels/slideLayout1.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10.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11.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12.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13.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14.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2.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3.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4.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5.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6.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7.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8.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9.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slideLayout1.xml?ContentType=application/vnd.openxmlformats-officedocument.presentationml.slideLayout+xml">
        <DigestMethod Algorithm="http://www.w3.org/2001/04/xmlenc#sha256"/>
        <DigestValue>GBC26rND7ywrEkWb6Jbp8eCpKyTYc66EJOsaE6Of61Q=</DigestValue>
      </Reference>
      <Reference URI="/ppt/slideLayouts/slideLayout10.xml?ContentType=application/vnd.openxmlformats-officedocument.presentationml.slideLayout+xml">
        <DigestMethod Algorithm="http://www.w3.org/2001/04/xmlenc#sha256"/>
        <DigestValue>+fcmCijXvcieKEE5kJ5qSiUvwYPJoOi0ra3gQWDofL4=</DigestValue>
      </Reference>
      <Reference URI="/ppt/slideLayouts/slideLayout11.xml?ContentType=application/vnd.openxmlformats-officedocument.presentationml.slideLayout+xml">
        <DigestMethod Algorithm="http://www.w3.org/2001/04/xmlenc#sha256"/>
        <DigestValue>HZxrFa5plHP4aEa+bcui+9/bxECdN0cm7cruwhbQDnU=</DigestValue>
      </Reference>
      <Reference URI="/ppt/slideLayouts/slideLayout12.xml?ContentType=application/vnd.openxmlformats-officedocument.presentationml.slideLayout+xml">
        <DigestMethod Algorithm="http://www.w3.org/2001/04/xmlenc#sha256"/>
        <DigestValue>S/k3kJWutEFXVuG9jfGi0o/KGOq+cwXefbquNor4itw=</DigestValue>
      </Reference>
      <Reference URI="/ppt/slideLayouts/slideLayout13.xml?ContentType=application/vnd.openxmlformats-officedocument.presentationml.slideLayout+xml">
        <DigestMethod Algorithm="http://www.w3.org/2001/04/xmlenc#sha256"/>
        <DigestValue>XAgSSiULW+uH3suEp202pht6LmM9toWEFu7RQfUBwBU=</DigestValue>
      </Reference>
      <Reference URI="/ppt/slideLayouts/slideLayout14.xml?ContentType=application/vnd.openxmlformats-officedocument.presentationml.slideLayout+xml">
        <DigestMethod Algorithm="http://www.w3.org/2001/04/xmlenc#sha256"/>
        <DigestValue>ZwXWLQUgpAHdLjFox0+O69TRb8t9NfNBKGSl9uVyiwA=</DigestValue>
      </Reference>
      <Reference URI="/ppt/slideLayouts/slideLayout2.xml?ContentType=application/vnd.openxmlformats-officedocument.presentationml.slideLayout+xml">
        <DigestMethod Algorithm="http://www.w3.org/2001/04/xmlenc#sha256"/>
        <DigestValue>lHdKRJZiI6Ux6CSyVhTTOQE6n4joS3A4EVggdb+Mphw=</DigestValue>
      </Reference>
      <Reference URI="/ppt/slideLayouts/slideLayout3.xml?ContentType=application/vnd.openxmlformats-officedocument.presentationml.slideLayout+xml">
        <DigestMethod Algorithm="http://www.w3.org/2001/04/xmlenc#sha256"/>
        <DigestValue>VfOBTLkTP14J3fsUgYyTjH821WLEKM6Y1gs8YvNn7Go=</DigestValue>
      </Reference>
      <Reference URI="/ppt/slideLayouts/slideLayout4.xml?ContentType=application/vnd.openxmlformats-officedocument.presentationml.slideLayout+xml">
        <DigestMethod Algorithm="http://www.w3.org/2001/04/xmlenc#sha256"/>
        <DigestValue>QbQ0CoWEE5JZ8HZN0bfjTsaa0je2eh02+dclVHGFJh0=</DigestValue>
      </Reference>
      <Reference URI="/ppt/slideLayouts/slideLayout5.xml?ContentType=application/vnd.openxmlformats-officedocument.presentationml.slideLayout+xml">
        <DigestMethod Algorithm="http://www.w3.org/2001/04/xmlenc#sha256"/>
        <DigestValue>neliQkYAyuEaFnhIb11AnggrKk1wraJNn4xQMz+5xpM=</DigestValue>
      </Reference>
      <Reference URI="/ppt/slideLayouts/slideLayout6.xml?ContentType=application/vnd.openxmlformats-officedocument.presentationml.slideLayout+xml">
        <DigestMethod Algorithm="http://www.w3.org/2001/04/xmlenc#sha256"/>
        <DigestValue>ItVi+NnX0fXpF3rdwsV7EEnJEQJEsgk5+3MNpqD708g=</DigestValue>
      </Reference>
      <Reference URI="/ppt/slideLayouts/slideLayout7.xml?ContentType=application/vnd.openxmlformats-officedocument.presentationml.slideLayout+xml">
        <DigestMethod Algorithm="http://www.w3.org/2001/04/xmlenc#sha256"/>
        <DigestValue>IVdlx8fGQrHPUsOa/0i448jdetaOKr1ktTHEiS24bRs=</DigestValue>
      </Reference>
      <Reference URI="/ppt/slideLayouts/slideLayout8.xml?ContentType=application/vnd.openxmlformats-officedocument.presentationml.slideLayout+xml">
        <DigestMethod Algorithm="http://www.w3.org/2001/04/xmlenc#sha256"/>
        <DigestValue>IfrD30ngP28pqpZgH3gayJqeGXldorMaKmL0VTkBvmo=</DigestValue>
      </Reference>
      <Reference URI="/ppt/slideLayouts/slideLayout9.xml?ContentType=application/vnd.openxmlformats-officedocument.presentationml.slideLayout+xml">
        <DigestMethod Algorithm="http://www.w3.org/2001/04/xmlenc#sha256"/>
        <DigestValue>nXXQnYsDVptRK3zweRYXf/u/+c83aQVzMlVzdCJWRbo=</DigestValue>
      </Reference>
      <Reference URI="/ppt/slideMasters/_rels/slideMaster1.xml.rels?ContentType=application/vnd.openxmlformats-package.relationships+xml">
        <Transforms>
          <Transform Algorithm="http://schemas.openxmlformats.org/package/2006/RelationshipTransform">
            <mdssi:RelationshipReference xmlns:mdssi="http://schemas.openxmlformats.org/package/2006/digital-signature" SourceId="rId12"/>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11"/>
            <mdssi:RelationshipReference xmlns:mdssi="http://schemas.openxmlformats.org/package/2006/digital-signature" SourceId="rId5"/>
            <mdssi:RelationshipReference xmlns:mdssi="http://schemas.openxmlformats.org/package/2006/digital-signature" SourceId="rId10"/>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8"/>
            <mdssi:RelationshipReference xmlns:mdssi="http://schemas.openxmlformats.org/package/2006/digital-signature" SourceId="rId3"/>
            <mdssi:RelationshipReference xmlns:mdssi="http://schemas.openxmlformats.org/package/2006/digital-signature" SourceId="rId7"/>
          </Transform>
          <Transform Algorithm="http://www.w3.org/TR/2001/REC-xml-c14n-20010315"/>
        </Transforms>
        <DigestMethod Algorithm="http://www.w3.org/2001/04/xmlenc#sha256"/>
        <DigestValue>tSNfd+My+BfmzQxLC9EAQHv1RK/2+tNcci+9hfcJUEE=</DigestValue>
      </Reference>
      <Reference URI="/ppt/slideMasters/_rels/slideMaster2.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4"/>
          </Transform>
          <Transform Algorithm="http://www.w3.org/TR/2001/REC-xml-c14n-20010315"/>
        </Transforms>
        <DigestMethod Algorithm="http://www.w3.org/2001/04/xmlenc#sha256"/>
        <DigestValue>UF+iBX3y2eED8Dr3uoR/XHfDNdCJVp48FVmPswZqoq8=</DigestValue>
      </Reference>
      <Reference URI="/ppt/slideMasters/slideMaster1.xml?ContentType=application/vnd.openxmlformats-officedocument.presentationml.slideMaster+xml">
        <DigestMethod Algorithm="http://www.w3.org/2001/04/xmlenc#sha256"/>
        <DigestValue>ZEzObKoQyBg+8CEBPaq0OxzxUTvQwS0llLqfkkpm7hU=</DigestValue>
      </Reference>
      <Reference URI="/ppt/slideMasters/slideMaster2.xml?ContentType=application/vnd.openxmlformats-officedocument.presentationml.slideMaster+xml">
        <DigestMethod Algorithm="http://www.w3.org/2001/04/xmlenc#sha256"/>
        <DigestValue>TJcApuYZEPBt9KWfjdLWRIL9YARA0ZanSkt+cOzryzM=</DigestValue>
      </Reference>
      <Reference URI="/ppt/slides/_rels/slide1.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Ca07CjsA628xE4Js5o0Itk6QzKcbu/qZYf5P/CQ7fQc=</DigestValue>
      </Reference>
      <Reference URI="/ppt/slides/_rels/slide10.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mw2DfYYDu5/R2nz+EbiQgswal/qjsySFfYNoqr876LE=</DigestValue>
      </Reference>
      <Reference URI="/ppt/slides/_rels/slide11.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4"/>
            <mdssi:RelationshipReference xmlns:mdssi="http://schemas.openxmlformats.org/package/2006/digital-signature" SourceId="rId3"/>
          </Transform>
          <Transform Algorithm="http://www.w3.org/TR/2001/REC-xml-c14n-20010315"/>
        </Transforms>
        <DigestMethod Algorithm="http://www.w3.org/2001/04/xmlenc#sha256"/>
        <DigestValue>g/M75BZjLrWDYlMI0ZZUkLkfxgi7u315w5+XP9zIjmo=</DigestValue>
      </Reference>
      <Reference URI="/ppt/slides/_rels/slide12.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2ouMGXyJXqYL+anXZJKFZIfwYdVjhHLDsvnyeKCtZqg=</DigestValue>
      </Reference>
      <Reference URI="/ppt/slides/_rels/slide13.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z+081m457Xx0vcrTpPkEZ2Dyc2C0cjPpyhewMQRgSx0=</DigestValue>
      </Reference>
      <Reference URI="/ppt/slides/_rels/slide14.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4"/>
            <mdssi:RelationshipReference xmlns:mdssi="http://schemas.openxmlformats.org/package/2006/digital-signature" SourceId="rId3"/>
          </Transform>
          <Transform Algorithm="http://www.w3.org/TR/2001/REC-xml-c14n-20010315"/>
        </Transforms>
        <DigestMethod Algorithm="http://www.w3.org/2001/04/xmlenc#sha256"/>
        <DigestValue>IxwIC0MwDRqKPYK4FLZR430K9ZDS+eUhODr4lqHsghI=</DigestValue>
      </Reference>
      <Reference URI="/ppt/slides/_rels/slide15.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4"/>
          </Transform>
          <Transform Algorithm="http://www.w3.org/TR/2001/REC-xml-c14n-20010315"/>
        </Transforms>
        <DigestMethod Algorithm="http://www.w3.org/2001/04/xmlenc#sha256"/>
        <DigestValue>qlqzsa5K0rTR1f4YTLwROubPcVnqSHGCqvw0xBqgpWs=</DigestValue>
      </Reference>
      <Reference URI="/ppt/slides/_rels/slide16.xml.rels?ContentType=application/vnd.openxmlformats-package.relationships+xml">
        <Transforms>
          <Transform Algorithm="http://schemas.openxmlformats.org/package/2006/RelationshipTransform">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+mhPh6SZ4H8+ls1cR4bRgNhWNVXSLZLvMPnsR+1PpQs=</DigestValue>
      </Reference>
      <Reference URI="/ppt/slides/_rels/slide17.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zx/f1pvMMIVE9YNzFC4pNIQoLY9gL69fYHFVkUIMNq8=</DigestValue>
      </Reference>
      <Reference URI="/ppt/slides/_rels/slide18.xml.rels?ContentType=application/vnd.openxmlformats-package.relationships+xml">
        <Transforms>
          <Transform Algorithm="http://schemas.openxmlformats.org/package/2006/RelationshipTransform">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5"/>
          </Transform>
          <Transform Algorithm="http://www.w3.org/TR/2001/REC-xml-c14n-20010315"/>
        </Transforms>
        <DigestMethod Algorithm="http://www.w3.org/2001/04/xmlenc#sha256"/>
        <DigestValue>epK+crTgEydgQcTr2FsnMpNIFu8shu1AVj+LfRRp/bA=</DigestValue>
      </Reference>
      <Reference URI="/ppt/slides/_rels/slide19.xml.rels?ContentType=application/vnd.openxmlformats-package.relationships+xml">
        <Transforms>
          <Transform Algorithm="http://schemas.openxmlformats.org/package/2006/RelationshipTransform">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H+pH608BeXyNjWuw0Qzn7ayNO6UIHCfK+z7CGdW5KK8=</DigestValue>
      </Reference>
      <Reference URI="/ppt/slides/_rels/slide2.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PnDiMXfG02S0WhykOMCOWIP/K80Rljhd4MtkQdljjvc=</DigestValue>
      </Reference>
      <Reference URI="/ppt/slides/_rels/slide20.xml.rels?ContentType=application/vnd.openxmlformats-package.relationships+xml">
        <Transforms>
          <Transform Algorithm="http://schemas.openxmlformats.org/package/2006/RelationshipTransform">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SY8QKYG1/9G82azUlJXWcipCCI/nUZGkNP1+Df/Vmng=</DigestValue>
      </Reference>
      <Reference URI="/ppt/slides/_rels/slide21.xml.rels?ContentType=application/vnd.openxmlformats-package.relationships+xml">
        <Transforms>
          <Transform Algorithm="http://schemas.openxmlformats.org/package/2006/RelationshipTransform">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Transform>
          <Transform Algorithm="http://www.w3.org/TR/2001/REC-xml-c14n-20010315"/>
        </Transforms>
        <DigestMethod Algorithm="http://www.w3.org/2001/04/xmlenc#sha256"/>
        <DigestValue>zbuJrKIrjCNrHN7Ars/sFJJS74lXuc3/RO7u73GQ+Ns=</DigestValue>
      </Reference>
      <Reference URI="/ppt/slides/_rels/slide22.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5"/>
            <mdssi:RelationshipReference xmlns:mdssi="http://schemas.openxmlformats.org/package/2006/digital-signature" SourceId="rId4"/>
          </Transform>
          <Transform Algorithm="http://www.w3.org/TR/2001/REC-xml-c14n-20010315"/>
        </Transforms>
        <DigestMethod Algorithm="http://www.w3.org/2001/04/xmlenc#sha256"/>
        <DigestValue>MOKasFiA+wI3JbZPvv/GcX8kjIu7VXsshD03otYBqpI=</DigestValue>
      </Reference>
      <Reference URI="/ppt/slides/_rels/slide23.xml.rels?ContentType=application/vnd.openxmlformats-package.relationships+xml">
        <Transforms>
          <Transform Algorithm="http://schemas.openxmlformats.org/package/2006/RelationshipTransform">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8"/>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uJr3E4bkHLCZ4QNc1HeCjfRoKKzlCEagog8iKjUks70=</DigestValue>
      </Reference>
      <Reference URI="/ppt/slides/_rels/slide24.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Transform>
          <Transform Algorithm="http://www.w3.org/TR/2001/REC-xml-c14n-20010315"/>
        </Transforms>
        <DigestMethod Algorithm="http://www.w3.org/2001/04/xmlenc#sha256"/>
        <DigestValue>+Ppy0T3H6v7f80fQaJzn3/8DARjWea/k8G4KRJg4bbs=</DigestValue>
      </Reference>
      <Reference URI="/ppt/slides/_rels/slide25.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m4RbtvOtV6fbxV1icFdk/7oYB+Ere+mmzLK4sgvwbi4=</DigestValue>
      </Reference>
      <Reference URI="/ppt/slides/_rels/slide26.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Tawa6970fwF/h9vhmG0P0TUX6kmk+HndlnpJxsjRnQo=</DigestValue>
      </Reference>
      <Reference URI="/ppt/slides/_rels/slide27.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4"/>
          </Transform>
          <Transform Algorithm="http://www.w3.org/TR/2001/REC-xml-c14n-20010315"/>
        </Transforms>
        <DigestMethod Algorithm="http://www.w3.org/2001/04/xmlenc#sha256"/>
        <DigestValue>14UUZvIu+Udy26Sm6P52ASn7IgsGxjqYMjSTl7JjeQk=</DigestValue>
      </Reference>
      <Reference URI="/ppt/slides/_rels/slide28.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BLTk6c4DN7yhN4r61bK2Ha4MEOcuqwkIPQDo4gi5y/w=</DigestValue>
      </Reference>
      <Reference URI="/ppt/slides/_rels/slide29.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4"/>
          </Transform>
          <Transform Algorithm="http://www.w3.org/TR/2001/REC-xml-c14n-20010315"/>
        </Transforms>
        <DigestMethod Algorithm="http://www.w3.org/2001/04/xmlenc#sha256"/>
        <DigestValue>RhSyG0szzj5YvAawlB7+UPt7dmpPLi87cfwbedYAbzk=</DigestValue>
      </Reference>
      <Reference URI="/ppt/slides/_rels/slide3.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kZaF+nQL1sf/4kA3gKD/mgLOqVWewZEcXaymnnF2RrY=</DigestValue>
      </Reference>
      <Reference URI="/ppt/slides/_rels/slide30.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3"/>
          </Transform>
          <Transform Algorithm="http://www.w3.org/TR/2001/REC-xml-c14n-20010315"/>
        </Transforms>
        <DigestMethod Algorithm="http://www.w3.org/2001/04/xmlenc#sha256"/>
        <DigestValue>a+aXMJ94eDnKA01ZrXzCfO2l+QZSi1+r4cs/S9D+NBE=</DigestValue>
      </Reference>
      <Reference URI="/ppt/slides/_rels/slide31.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4"/>
          </Transform>
          <Transform Algorithm="http://www.w3.org/TR/2001/REC-xml-c14n-20010315"/>
        </Transforms>
        <DigestMethod Algorithm="http://www.w3.org/2001/04/xmlenc#sha256"/>
        <DigestValue>hK4acT6NX+0Avmj66lVI/a9YUtxn8W3Lshz2hiegq2g=</DigestValue>
      </Reference>
      <Reference URI="/ppt/slides/_rels/slide32.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3"/>
          </Transform>
          <Transform Algorithm="http://www.w3.org/TR/2001/REC-xml-c14n-20010315"/>
        </Transforms>
        <DigestMethod Algorithm="http://www.w3.org/2001/04/xmlenc#sha256"/>
        <DigestValue>6rXQyUPhRaGWps+o+tQkHYqkuC7X5bcTAs7ZrErHpbU=</DigestValue>
      </Reference>
      <Reference URI="/ppt/slides/_rels/slide33.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gL2i5eEl0PvPGri/934/RB0A6hAa4tosctSNRdk3dDA=</DigestValue>
      </Reference>
      <Reference URI="/ppt/slides/_rels/slide34.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ena/yEWd/Jr/u08Uc+dQ1Yk6GlnL8eLKea9AIEH5efo=</DigestValue>
      </Reference>
      <Reference URI="/ppt/slides/_rels/slide35.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3"/>
          </Transform>
          <Transform Algorithm="http://www.w3.org/TR/2001/REC-xml-c14n-20010315"/>
        </Transforms>
        <DigestMethod Algorithm="http://www.w3.org/2001/04/xmlenc#sha256"/>
        <DigestValue>9SJzZKRFs10KT8mqaFhXyWLJu6hS1J8FEXQuGVX4lcA=</DigestValue>
      </Reference>
      <Reference URI="/ppt/slides/_rels/slide36.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bFG4XypYuzRi1WF2vT/R/wJO9BRvww3Pm/KlG3xfSi0=</DigestValue>
      </Reference>
      <Reference URI="/ppt/slides/_rels/slide37.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9myZYm5GTP+p0uFAiNABnGmUs0jX0n02oZN952UmWdU=</DigestValue>
      </Reference>
      <Reference URI="/ppt/slides/_rels/slide38.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3"/>
          </Transform>
          <Transform Algorithm="http://www.w3.org/TR/2001/REC-xml-c14n-20010315"/>
        </Transforms>
        <DigestMethod Algorithm="http://www.w3.org/2001/04/xmlenc#sha256"/>
        <DigestValue>o4F66KvmBp6kkC6xIbskuUdRs8wGriymGJ9S8sScX+w=</DigestValue>
      </Reference>
      <Reference URI="/ppt/slides/_rels/slide39.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6NtONdX6YAjsZZ0Xso5WIRYnS4a1M/4jWztLyI5py8s=</DigestValue>
      </Reference>
      <Reference URI="/ppt/slides/_rels/slide4.xml.rels?ContentType=application/vnd.openxmlformats-package.relationships+xml">
        <Transforms>
          <Transform Algorithm="http://schemas.openxmlformats.org/package/2006/RelationshipTransform">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Transform>
          <Transform Algorithm="http://www.w3.org/TR/2001/REC-xml-c14n-20010315"/>
        </Transforms>
        <DigestMethod Algorithm="http://www.w3.org/2001/04/xmlenc#sha256"/>
        <DigestValue>3icnZsJlzM+yJdHNK08/ANontmyqrrr0kMMaBueryxs=</DigestValue>
      </Reference>
      <Reference URI="/ppt/slides/_rels/slide40.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3"/>
          </Transform>
          <Transform Algorithm="http://www.w3.org/TR/2001/REC-xml-c14n-20010315"/>
        </Transforms>
        <DigestMethod Algorithm="http://www.w3.org/2001/04/xmlenc#sha256"/>
        <DigestValue>H2Imx1QP2QEYPbpJWE4KW3oKl6+anLjNKOTP9XC8lI0=</DigestValue>
      </Reference>
      <Reference URI="/ppt/slides/_rels/slide41.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sq8p8ovJGg5uamjx8cJT3QTUPBu15wbh7d2E51oGs7Y=</DigestValue>
      </Reference>
      <Reference URI="/ppt/slides/_rels/slide42.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1el0ZaJHxKEZsjovd5jWJ7ybqyrPTopUlenOE67+oMc=</DigestValue>
      </Reference>
      <Reference URI="/ppt/slides/_rels/slide43.xml.rels?ContentType=application/vnd.openxmlformats-package.relationships+xml">
        <Transforms>
          <Transform Algorithm="http://schemas.openxmlformats.org/package/2006/RelationshipTransform">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2wjNCkSIhuc6Md1UjebVGFFVA7mJqsrTE4QgYiqlGT8=</DigestValue>
      </Reference>
      <Reference URI="/ppt/slides/_rels/slide44.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MrJLkjaP/7UHZ5AqTa0p1ebcqy3/7DyTzFQ9caZG2A8=</DigestValue>
      </Reference>
      <Reference URI="/ppt/slides/_rels/slide45.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a22Kuu+KH0BOhOapTi3r3jVnvR1X3C5BDUpzueKSIfI=</DigestValue>
      </Reference>
      <Reference URI="/ppt/slides/_rels/slide46.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3"/>
          </Transform>
          <Transform Algorithm="http://www.w3.org/TR/2001/REC-xml-c14n-20010315"/>
        </Transforms>
        <DigestMethod Algorithm="http://www.w3.org/2001/04/xmlenc#sha256"/>
        <DigestValue>a22Kuu+KH0BOhOapTi3r3jVnvR1X3C5BDUpzueKSIfI=</DigestValue>
      </Reference>
      <Reference URI="/ppt/slides/_rels/slide47.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4"/>
          </Transform>
          <Transform Algorithm="http://www.w3.org/TR/2001/REC-xml-c14n-20010315"/>
        </Transforms>
        <DigestMethod Algorithm="http://www.w3.org/2001/04/xmlenc#sha256"/>
        <DigestValue>JaInHc0aop64QQfLdB8+OqhxQe4As4gUy1xGX5sj6SE=</DigestValue>
      </Reference>
      <Reference URI="/ppt/slides/_rels/slide48.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YQ5RMBeDFCc+oNd2lE/rWg8bAowctx2Xl/U/5DFZHu0=</DigestValue>
      </Reference>
      <Reference URI="/ppt/slides/_rels/slide49.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bmtP+T23VGhQ1zFszaUQkAugoI7BRpXr6VeSaa5nGKA=</DigestValue>
      </Reference>
      <Reference URI="/ppt/slides/_rels/slide5.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10"/>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8"/>
            <mdssi:RelationshipReference xmlns:mdssi="http://schemas.openxmlformats.org/package/2006/digital-signature" SourceId="rId3"/>
            <mdssi:RelationshipReference xmlns:mdssi="http://schemas.openxmlformats.org/package/2006/digital-signature" SourceId="rId7"/>
          </Transform>
          <Transform Algorithm="http://www.w3.org/TR/2001/REC-xml-c14n-20010315"/>
        </Transforms>
        <DigestMethod Algorithm="http://www.w3.org/2001/04/xmlenc#sha256"/>
        <DigestValue>CL8gVqUDRwN6jG0Nz41/xApl4RV50pZbhux7UVE2fWY=</DigestValue>
      </Reference>
      <Reference URI="/ppt/slides/_rels/slide50.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3"/>
          </Transform>
          <Transform Algorithm="http://www.w3.org/TR/2001/REC-xml-c14n-20010315"/>
        </Transforms>
        <DigestMethod Algorithm="http://www.w3.org/2001/04/xmlenc#sha256"/>
        <DigestValue>YlQUdVMkyDJDzrJ3h/H0mlUhQh38o66+ONYEwTR/p3Q=</DigestValue>
      </Reference>
      <Reference URI="/ppt/slides/_rels/slide51.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sEjNzXKS//ubtge8P08PBClWXaLUKrqK2jlJjWn3LBI=</DigestValue>
      </Reference>
      <Reference URI="/ppt/slides/_rels/slide52.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4"/>
            <mdssi:RelationshipReference xmlns:mdssi="http://schemas.openxmlformats.org/package/2006/digital-signature" SourceId="rId3"/>
          </Transform>
          <Transform Algorithm="http://www.w3.org/TR/2001/REC-xml-c14n-20010315"/>
        </Transforms>
        <DigestMethod Algorithm="http://www.w3.org/2001/04/xmlenc#sha256"/>
        <DigestValue>vM9d4Yo94rmA/NL4ttjf+o4rC2gjpW04X7u87Ulxt7Y=</DigestValue>
      </Reference>
      <Reference URI="/ppt/slides/_rels/slide53.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3"/>
          </Transform>
          <Transform Algorithm="http://www.w3.org/TR/2001/REC-xml-c14n-20010315"/>
        </Transforms>
        <DigestMethod Algorithm="http://www.w3.org/2001/04/xmlenc#sha256"/>
        <DigestValue>AlIGskz8anWttbxRWvRGg1dmVokuGDeM5mXmsi/F0C8=</DigestValue>
      </Reference>
      <Reference URI="/ppt/slides/_rels/slide54.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6BM0UX5h9hknheJjLDPkIqfSJogWIrnbWjBU6fez7aM=</DigestValue>
      </Reference>
      <Reference URI="/ppt/slides/_rels/slide55.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0gnqiwcVpCDfFz7YV3KyXEwIonfggrxqtNNg9Is6aYw=</DigestValue>
      </Reference>
      <Reference URI="/ppt/slides/_rels/slide56.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3"/>
          </Transform>
          <Transform Algorithm="http://www.w3.org/TR/2001/REC-xml-c14n-20010315"/>
        </Transforms>
        <DigestMethod Algorithm="http://www.w3.org/2001/04/xmlenc#sha256"/>
        <DigestValue>BC9poqzvcrxZYXkYXQh6k+a1Zk8X0gzDjLkSJXaeDeI=</DigestValue>
      </Reference>
      <Reference URI="/ppt/slides/_rels/slide57.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Cej1gaM6CUlM+cRBdzWt8KW/9UaAe7/mjgXRCCxBYDE=</DigestValue>
      </Reference>
      <Reference URI="/ppt/slides/_rels/slide58.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Pp0OGwVAaD74dG9EUW0eGtE4NQO4+e++gGMmKbI1ypo=</DigestValue>
      </Reference>
      <Reference URI="/ppt/slides/_rels/slide59.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4"/>
            <mdssi:RelationshipReference xmlns:mdssi="http://schemas.openxmlformats.org/package/2006/digital-signature" SourceId="rId3"/>
          </Transform>
          <Transform Algorithm="http://www.w3.org/TR/2001/REC-xml-c14n-20010315"/>
        </Transforms>
        <DigestMethod Algorithm="http://www.w3.org/2001/04/xmlenc#sha256"/>
        <DigestValue>Rcy5W5gZJOrZtFA7kmL1nWw939LyVowg1ZJJdwHsjX0=</DigestValue>
      </Reference>
      <Reference URI="/ppt/slides/_rels/slide6.xml.rels?ContentType=application/vnd.openxmlformats-package.relationships+xml">
        <Transforms>
          <Transform Algorithm="http://schemas.openxmlformats.org/package/2006/RelationshipTransform">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8"/>
            <mdssi:RelationshipReference xmlns:mdssi="http://schemas.openxmlformats.org/package/2006/digital-signature" SourceId="rId3"/>
          </Transform>
          <Transform Algorithm="http://www.w3.org/TR/2001/REC-xml-c14n-20010315"/>
        </Transforms>
        <DigestMethod Algorithm="http://www.w3.org/2001/04/xmlenc#sha256"/>
        <DigestValue>VyC92tsigEVR6XMGJDi/E198HMjxfdiktyjz9WSuuuo=</DigestValue>
      </Reference>
      <Reference URI="/ppt/slides/_rels/slide60.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PWRMgmJO2U0B9Gvl59XWlUU5kvzGPSGiL/VO/Uaqt/k=</DigestValue>
      </Reference>
      <Reference URI="/ppt/slides/_rels/slide61.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4"/>
            <mdssi:RelationshipReference xmlns:mdssi="http://schemas.openxmlformats.org/package/2006/digital-signature" SourceId="rId3"/>
          </Transform>
          <Transform Algorithm="http://www.w3.org/TR/2001/REC-xml-c14n-20010315"/>
        </Transforms>
        <DigestMethod Algorithm="http://www.w3.org/2001/04/xmlenc#sha256"/>
        <DigestValue>rE5UpZRrMDpP08cD3Y7/4LRcwx720BvUo36FHC8P+ng=</DigestValue>
      </Reference>
      <Reference URI="/ppt/slides/_rels/slide62.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G2NDZsVmk5B5MXoIjOUF1DY+5x81sMd3qxNsMI137HA=</DigestValue>
      </Reference>
      <Reference URI="/ppt/slides/_rels/slide63.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3fhwSL2ffBM0R5DaEzLtt4gdhR/fXgYO3ml5h5TrW9I=</DigestValue>
      </Reference>
      <Reference URI="/ppt/slides/_rels/slide64.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4"/>
          </Transform>
          <Transform Algorithm="http://www.w3.org/TR/2001/REC-xml-c14n-20010315"/>
        </Transforms>
        <DigestMethod Algorithm="http://www.w3.org/2001/04/xmlenc#sha256"/>
        <DigestValue>YFHr6d2SDQzRoOB1xaVfdJXOdG9n5q2h5EN+glAfTTg=</DigestValue>
      </Reference>
      <Reference URI="/ppt/slides/_rels/slide65.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bi5R/B9ZuzztWCCfFXwkn4/SkjVqAvtU1D1MpJESbC8=</DigestValue>
      </Reference>
      <Reference URI="/ppt/slides/_rels/slide66.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K73C9zJpXVoHJbcrVkL0xOlXqwDWSyYSinpiFGc3OG0=</DigestValue>
      </Reference>
      <Reference URI="/ppt/slides/_rels/slide67.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3"/>
          </Transform>
          <Transform Algorithm="http://www.w3.org/TR/2001/REC-xml-c14n-20010315"/>
        </Transforms>
        <DigestMethod Algorithm="http://www.w3.org/2001/04/xmlenc#sha256"/>
        <DigestValue>MilK96+uhu9iAw2SbVseGmo9rPbAFgz5MzAIBFX3MSw=</DigestValue>
      </Reference>
      <Reference URI="/ppt/slides/_rels/slide68.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mwCTYtw3VfbOjh7EH4ehNimberJkzhWMORX9aSsNktU=</DigestValue>
      </Reference>
      <Reference URI="/ppt/slides/_rels/slide69.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9XnxIKxVY5PICF6731w6nuqkEvGZcPc/z3MUtbIsa3A=</DigestValue>
      </Reference>
      <Reference URI="/ppt/slides/_rels/slide7.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8"/>
          </Transform>
          <Transform Algorithm="http://www.w3.org/TR/2001/REC-xml-c14n-20010315"/>
        </Transforms>
        <DigestMethod Algorithm="http://www.w3.org/2001/04/xmlenc#sha256"/>
        <DigestValue>XB6GKtahnzJWBa+2oQKGj4porkB6s2Sz394j1N0ZZrY=</DigestValue>
      </Reference>
      <Reference URI="/ppt/slides/_rels/slide70.xml.rels?ContentType=application/vnd.openxmlformats-package.relationships+xml">
        <Transforms>
          <Transform Algorithm="http://schemas.openxmlformats.org/package/2006/RelationshipTransform">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Iz4Gb1lpfOBDGnzxQKU+W/lltHSgBxk6sTd9DiV56kI=</DigestValue>
      </Reference>
      <Reference URI="/ppt/slides/_rels/slide71.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3"/>
          </Transform>
          <Transform Algorithm="http://www.w3.org/TR/2001/REC-xml-c14n-20010315"/>
        </Transforms>
        <DigestMethod Algorithm="http://www.w3.org/2001/04/xmlenc#sha256"/>
        <DigestValue>JgRa6nb5iqjcsV31JspaxBTcK9MCUZgfFPRNG7pI1W0=</DigestValue>
      </Reference>
      <Reference URI="/ppt/slides/_rels/slide72.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rcSg9HQFortA4ILQZIMnAbFjPhv+zmYB7QAIK0nurjM=</DigestValue>
      </Reference>
      <Reference URI="/ppt/slides/_rels/slide73.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+WGvODGbSHyOytPZ3AbX+OFwdg4ts7kLmFDShScgTdc=</DigestValue>
      </Reference>
      <Reference URI="/ppt/slides/_rels/slide74.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3"/>
          </Transform>
          <Transform Algorithm="http://www.w3.org/TR/2001/REC-xml-c14n-20010315"/>
        </Transforms>
        <DigestMethod Algorithm="http://www.w3.org/2001/04/xmlenc#sha256"/>
        <DigestValue>9xzi47GyT5Uv3ALxYQCy4uRkS6spvvpoMmCja9kJhcU=</DigestValue>
      </Reference>
      <Reference URI="/ppt/slides/_rels/slide75.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/TlVo8UeSaOF7fSuJWXQaUPIbiCoOmoNoie+3/S8dAI=</DigestValue>
      </Reference>
      <Reference URI="/ppt/slides/_rels/slide76.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RorxO/6fUGELYMfw5tZF85P6ZkbYYr2bv3LWSL7QbxU=</DigestValue>
      </Reference>
      <Reference URI="/ppt/slides/_rels/slide77.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Tawa6970fwF/h9vhmG0P0TUX6kmk+HndlnpJxsjRnQo=</DigestValue>
      </Reference>
      <Reference URI="/ppt/slides/_rels/slide8.xml.rels?ContentType=application/vnd.openxmlformats-package.relationships+xml">
        <Transforms>
          <Transform Algorithm="http://schemas.openxmlformats.org/package/2006/RelationshipTransform">
            <mdssi:RelationshipReference xmlns:mdssi="http://schemas.openxmlformats.org/package/2006/digital-signature" SourceId="rId8"/>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Transform>
          <Transform Algorithm="http://www.w3.org/TR/2001/REC-xml-c14n-20010315"/>
        </Transforms>
        <DigestMethod Algorithm="http://www.w3.org/2001/04/xmlenc#sha256"/>
        <DigestValue>kadNDFU0UQgXzYIQGIDlsBH/vB9mdVx5Lu3CVK4VoC4=</DigestValue>
      </Reference>
      <Reference URI="/ppt/slides/_rels/slide9.xml.rels?ContentType=application/vnd.openxmlformats-package.relationships+xml">
        <Transforms>
          <Transform Algorithm="http://schemas.openxmlformats.org/package/2006/RelationshipTransform">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Transform>
          <Transform Algorithm="http://www.w3.org/TR/2001/REC-xml-c14n-20010315"/>
        </Transforms>
        <DigestMethod Algorithm="http://www.w3.org/2001/04/xmlenc#sha256"/>
        <DigestValue>RReWp0Rlp1CXANN2h9kUX+lTtjMkKbWYCmWgubSbUHA=</DigestValue>
      </Reference>
      <Reference URI="/ppt/slides/slide1.xml?ContentType=application/vnd.openxmlformats-officedocument.presentationml.slide+xml">
        <DigestMethod Algorithm="http://www.w3.org/2001/04/xmlenc#sha256"/>
        <DigestValue>8dbVBGpbXjCLnyTOAZs6KsbX/8nMo3AquTNzllfM/Pk=</DigestValue>
      </Reference>
      <Reference URI="/ppt/slides/slide10.xml?ContentType=application/vnd.openxmlformats-officedocument.presentationml.slide+xml">
        <DigestMethod Algorithm="http://www.w3.org/2001/04/xmlenc#sha256"/>
        <DigestValue>k8x82CDWv80YRJw68dyWa07cAZRrXBpmTpopvQGbwww=</DigestValue>
      </Reference>
      <Reference URI="/ppt/slides/slide11.xml?ContentType=application/vnd.openxmlformats-officedocument.presentationml.slide+xml">
        <DigestMethod Algorithm="http://www.w3.org/2001/04/xmlenc#sha256"/>
        <DigestValue>TOJGj3/EX/IPO1GlG0kdWf0B9am402q9Nq6ciOzppSk=</DigestValue>
      </Reference>
      <Reference URI="/ppt/slides/slide12.xml?ContentType=application/vnd.openxmlformats-officedocument.presentationml.slide+xml">
        <DigestMethod Algorithm="http://www.w3.org/2001/04/xmlenc#sha256"/>
        <DigestValue>oGmkWw2KiXcSXmAtK//lPnxgehtrh6ADeBfcJOaexQQ=</DigestValue>
      </Reference>
      <Reference URI="/ppt/slides/slide13.xml?ContentType=application/vnd.openxmlformats-officedocument.presentationml.slide+xml">
        <DigestMethod Algorithm="http://www.w3.org/2001/04/xmlenc#sha256"/>
        <DigestValue>WcfnFoG/MPh5LrTfQ+rJw0TJCoSw/o5KgBX6uKuGO0Q=</DigestValue>
      </Reference>
      <Reference URI="/ppt/slides/slide14.xml?ContentType=application/vnd.openxmlformats-officedocument.presentationml.slide+xml">
        <DigestMethod Algorithm="http://www.w3.org/2001/04/xmlenc#sha256"/>
        <DigestValue>8nuQ+SClljBCTiqNKBcLA0/Y3ot1TaTMFflziGisZtY=</DigestValue>
      </Reference>
      <Reference URI="/ppt/slides/slide15.xml?ContentType=application/vnd.openxmlformats-officedocument.presentationml.slide+xml">
        <DigestMethod Algorithm="http://www.w3.org/2001/04/xmlenc#sha256"/>
        <DigestValue>sxKKGzUBYumFx9e6Kk30LLzrIuJ8L67KqSzFIsyUP44=</DigestValue>
      </Reference>
      <Reference URI="/ppt/slides/slide16.xml?ContentType=application/vnd.openxmlformats-officedocument.presentationml.slide+xml">
        <DigestMethod Algorithm="http://www.w3.org/2001/04/xmlenc#sha256"/>
        <DigestValue>pHKWrNRNmv3LQje9IeJ5hwkJCCLahy+OhffI0EXSZPU=</DigestValue>
      </Reference>
      <Reference URI="/ppt/slides/slide17.xml?ContentType=application/vnd.openxmlformats-officedocument.presentationml.slide+xml">
        <DigestMethod Algorithm="http://www.w3.org/2001/04/xmlenc#sha256"/>
        <DigestValue>DNe0me4P9nwOXYocqGStPh441nibIXvS4iwSE4MXVYA=</DigestValue>
      </Reference>
      <Reference URI="/ppt/slides/slide18.xml?ContentType=application/vnd.openxmlformats-officedocument.presentationml.slide+xml">
        <DigestMethod Algorithm="http://www.w3.org/2001/04/xmlenc#sha256"/>
        <DigestValue>W7IYVeD2vm2r0iG8NoOBkVI4ZsdLrEuFDblxf+Y5Hsg=</DigestValue>
      </Reference>
      <Reference URI="/ppt/slides/slide19.xml?ContentType=application/vnd.openxmlformats-officedocument.presentationml.slide+xml">
        <DigestMethod Algorithm="http://www.w3.org/2001/04/xmlenc#sha256"/>
        <DigestValue>DWN18OOmwqhvjyLALQcqk8m3R3RvN/oVloqvkhnxPSU=</DigestValue>
      </Reference>
      <Reference URI="/ppt/slides/slide2.xml?ContentType=application/vnd.openxmlformats-officedocument.presentationml.slide+xml">
        <DigestMethod Algorithm="http://www.w3.org/2001/04/xmlenc#sha256"/>
        <DigestValue>4qw86ns0miI5yx0fwSXaLwcDL8AJgfOK1tl8u3YzSaQ=</DigestValue>
      </Reference>
      <Reference URI="/ppt/slides/slide20.xml?ContentType=application/vnd.openxmlformats-officedocument.presentationml.slide+xml">
        <DigestMethod Algorithm="http://www.w3.org/2001/04/xmlenc#sha256"/>
        <DigestValue>kfD2LlVCY19l3ZCvQXLCWu6n7jwFrPYdilLfSy7gBus=</DigestValue>
      </Reference>
      <Reference URI="/ppt/slides/slide21.xml?ContentType=application/vnd.openxmlformats-officedocument.presentationml.slide+xml">
        <DigestMethod Algorithm="http://www.w3.org/2001/04/xmlenc#sha256"/>
        <DigestValue>yRpnlS6Nv4+iePEkwOM7kZyQSQ8RTdmvdskZ/Wl3ZyY=</DigestValue>
      </Reference>
      <Reference URI="/ppt/slides/slide22.xml?ContentType=application/vnd.openxmlformats-officedocument.presentationml.slide+xml">
        <DigestMethod Algorithm="http://www.w3.org/2001/04/xmlenc#sha256"/>
        <DigestValue>lZ3CePRi7mT+/r7oLOYqPOj90sEerXVnWjdPKqdN/JU=</DigestValue>
      </Reference>
      <Reference URI="/ppt/slides/slide23.xml?ContentType=application/vnd.openxmlformats-officedocument.presentationml.slide+xml">
        <DigestMethod Algorithm="http://www.w3.org/2001/04/xmlenc#sha256"/>
        <DigestValue>7XGdUKKyK0Tg9YTLvCWKuIZgoD09XMd3aCUnkZ8FUd0=</DigestValue>
      </Reference>
      <Reference URI="/ppt/slides/slide24.xml?ContentType=application/vnd.openxmlformats-officedocument.presentationml.slide+xml">
        <DigestMethod Algorithm="http://www.w3.org/2001/04/xmlenc#sha256"/>
        <DigestValue>iZaMYhfMDjyldBHtIEtfNBQb3fkP35MwjlS8FqNQflw=</DigestValue>
      </Reference>
      <Reference URI="/ppt/slides/slide25.xml?ContentType=application/vnd.openxmlformats-officedocument.presentationml.slide+xml">
        <DigestMethod Algorithm="http://www.w3.org/2001/04/xmlenc#sha256"/>
        <DigestValue>3uqrYqZnNc0q6Yc3rX6nim5wVm4ILCufHqdu3i8yorg=</DigestValue>
      </Reference>
      <Reference URI="/ppt/slides/slide26.xml?ContentType=application/vnd.openxmlformats-officedocument.presentationml.slide+xml">
        <DigestMethod Algorithm="http://www.w3.org/2001/04/xmlenc#sha256"/>
        <DigestValue>4x9VLjAAQ9JlYVjXADjgGW0cTk8+Mj1oVhxyezxQMkM=</DigestValue>
      </Reference>
      <Reference URI="/ppt/slides/slide27.xml?ContentType=application/vnd.openxmlformats-officedocument.presentationml.slide+xml">
        <DigestMethod Algorithm="http://www.w3.org/2001/04/xmlenc#sha256"/>
        <DigestValue>zAiJVvqjQBlolYLgYZSRUImC0O+4B0OY+CnYsk97kGs=</DigestValue>
      </Reference>
      <Reference URI="/ppt/slides/slide28.xml?ContentType=application/vnd.openxmlformats-officedocument.presentationml.slide+xml">
        <DigestMethod Algorithm="http://www.w3.org/2001/04/xmlenc#sha256"/>
        <DigestValue>qyczjBrn2QpxS2Q2OkB8i8ZUbGRGUw5CW3VQf9rMQNM=</DigestValue>
      </Reference>
      <Reference URI="/ppt/slides/slide29.xml?ContentType=application/vnd.openxmlformats-officedocument.presentationml.slide+xml">
        <DigestMethod Algorithm="http://www.w3.org/2001/04/xmlenc#sha256"/>
        <DigestValue>KFNWNmaooGCgJt8KdAzooh9G42Ty7SPNnEHxqSfcCJY=</DigestValue>
      </Reference>
      <Reference URI="/ppt/slides/slide3.xml?ContentType=application/vnd.openxmlformats-officedocument.presentationml.slide+xml">
        <DigestMethod Algorithm="http://www.w3.org/2001/04/xmlenc#sha256"/>
        <DigestValue>nRQQ2fmuaFh9VjHlAm+TxPYbdETxobPnlQn/Cw8PLz4=</DigestValue>
      </Reference>
      <Reference URI="/ppt/slides/slide30.xml?ContentType=application/vnd.openxmlformats-officedocument.presentationml.slide+xml">
        <DigestMethod Algorithm="http://www.w3.org/2001/04/xmlenc#sha256"/>
        <DigestValue>I7481aw8C/zVbKvsAdodRKaGNSg2kGwQRcuslVfsqKA=</DigestValue>
      </Reference>
      <Reference URI="/ppt/slides/slide31.xml?ContentType=application/vnd.openxmlformats-officedocument.presentationml.slide+xml">
        <DigestMethod Algorithm="http://www.w3.org/2001/04/xmlenc#sha256"/>
        <DigestValue>ZHt4fMqbrTPdfLw0vFB6Qsyz7CsX/VBpo7dJNd7Hasc=</DigestValue>
      </Reference>
      <Reference URI="/ppt/slides/slide32.xml?ContentType=application/vnd.openxmlformats-officedocument.presentationml.slide+xml">
        <DigestMethod Algorithm="http://www.w3.org/2001/04/xmlenc#sha256"/>
        <DigestValue>+bxlgLs14K1P3qPWDXIRAkuFE84nEpCIXPfXNwMr2ko=</DigestValue>
      </Reference>
      <Reference URI="/ppt/slides/slide33.xml?ContentType=application/vnd.openxmlformats-officedocument.presentationml.slide+xml">
        <DigestMethod Algorithm="http://www.w3.org/2001/04/xmlenc#sha256"/>
        <DigestValue>GW8q1GtWBNAOQ3s8MiRQ8xFQA2v14S+Ez/UYklGwx/g=</DigestValue>
      </Reference>
      <Reference URI="/ppt/slides/slide34.xml?ContentType=application/vnd.openxmlformats-officedocument.presentationml.slide+xml">
        <DigestMethod Algorithm="http://www.w3.org/2001/04/xmlenc#sha256"/>
        <DigestValue>xBRqf3xh4+4hejtgLLNn/rryTUngjcSNn4SFJrf1tBQ=</DigestValue>
      </Reference>
      <Reference URI="/ppt/slides/slide35.xml?ContentType=application/vnd.openxmlformats-officedocument.presentationml.slide+xml">
        <DigestMethod Algorithm="http://www.w3.org/2001/04/xmlenc#sha256"/>
        <DigestValue>cFq5YyfnCLMzKCKfks6fxOnMJThN5cGxWSdra/kBly8=</DigestValue>
      </Reference>
      <Reference URI="/ppt/slides/slide36.xml?ContentType=application/vnd.openxmlformats-officedocument.presentationml.slide+xml">
        <DigestMethod Algorithm="http://www.w3.org/2001/04/xmlenc#sha256"/>
        <DigestValue>CuRc1EJUXe2RiOsPL28CVV+DnqPrDOrlI37Jvplc78Y=</DigestValue>
      </Reference>
      <Reference URI="/ppt/slides/slide37.xml?ContentType=application/vnd.openxmlformats-officedocument.presentationml.slide+xml">
        <DigestMethod Algorithm="http://www.w3.org/2001/04/xmlenc#sha256"/>
        <DigestValue>HkhAY8RVSEImGpjUVxBmiNZc5DYUd4l2oM4sQJJQvm0=</DigestValue>
      </Reference>
      <Reference URI="/ppt/slides/slide38.xml?ContentType=application/vnd.openxmlformats-officedocument.presentationml.slide+xml">
        <DigestMethod Algorithm="http://www.w3.org/2001/04/xmlenc#sha256"/>
        <DigestValue>MLr+ePrcNtwEy4yFplk8R+8VKAe/9x0JZMKSey7RpDk=</DigestValue>
      </Reference>
      <Reference URI="/ppt/slides/slide39.xml?ContentType=application/vnd.openxmlformats-officedocument.presentationml.slide+xml">
        <DigestMethod Algorithm="http://www.w3.org/2001/04/xmlenc#sha256"/>
        <DigestValue>g3EKVkD8bv339oVBzlS1VW6WiFwp9jkUyKmC9k9/wI4=</DigestValue>
      </Reference>
      <Reference URI="/ppt/slides/slide4.xml?ContentType=application/vnd.openxmlformats-officedocument.presentationml.slide+xml">
        <DigestMethod Algorithm="http://www.w3.org/2001/04/xmlenc#sha256"/>
        <DigestValue>9M9dbnEn0cG3hpEiVoXgwxTx4/WYthJCScnqCd/8OAM=</DigestValue>
      </Reference>
      <Reference URI="/ppt/slides/slide40.xml?ContentType=application/vnd.openxmlformats-officedocument.presentationml.slide+xml">
        <DigestMethod Algorithm="http://www.w3.org/2001/04/xmlenc#sha256"/>
        <DigestValue>hZKsyorm3YJ/rXFx/rOmrfXExNzfLkDVfslKmnXzfc0=</DigestValue>
      </Reference>
      <Reference URI="/ppt/slides/slide41.xml?ContentType=application/vnd.openxmlformats-officedocument.presentationml.slide+xml">
        <DigestMethod Algorithm="http://www.w3.org/2001/04/xmlenc#sha256"/>
        <DigestValue>T1PvF576XqVOsNq0kflO49ZzuSOrAFhZIg8CNctD2as=</DigestValue>
      </Reference>
      <Reference URI="/ppt/slides/slide42.xml?ContentType=application/vnd.openxmlformats-officedocument.presentationml.slide+xml">
        <DigestMethod Algorithm="http://www.w3.org/2001/04/xmlenc#sha256"/>
        <DigestValue>ahYM6YqxTwXJSd6hdOuKiJpZ8umDO1RmCLO3VW+kfVg=</DigestValue>
      </Reference>
      <Reference URI="/ppt/slides/slide43.xml?ContentType=application/vnd.openxmlformats-officedocument.presentationml.slide+xml">
        <DigestMethod Algorithm="http://www.w3.org/2001/04/xmlenc#sha256"/>
        <DigestValue>ihUlol3DYUywOTwLiQuudgTAk6qnbwwZQtDE7Z8bZ+o=</DigestValue>
      </Reference>
      <Reference URI="/ppt/slides/slide44.xml?ContentType=application/vnd.openxmlformats-officedocument.presentationml.slide+xml">
        <DigestMethod Algorithm="http://www.w3.org/2001/04/xmlenc#sha256"/>
        <DigestValue>j0b3N32ArI+paWq5HIVq0HczubctxhYhPeM28p9KJyg=</DigestValue>
      </Reference>
      <Reference URI="/ppt/slides/slide45.xml?ContentType=application/vnd.openxmlformats-officedocument.presentationml.slide+xml">
        <DigestMethod Algorithm="http://www.w3.org/2001/04/xmlenc#sha256"/>
        <DigestValue>QfzG/XkQw8DG0y+qb3cTG2IDVhoBVqevUq8IScIxYuE=</DigestValue>
      </Reference>
      <Reference URI="/ppt/slides/slide46.xml?ContentType=application/vnd.openxmlformats-officedocument.presentationml.slide+xml">
        <DigestMethod Algorithm="http://www.w3.org/2001/04/xmlenc#sha256"/>
        <DigestValue>2MabOeuXH3Clks/xuxrQhoRf2vXHXGU7gGyZvRBB+6c=</DigestValue>
      </Reference>
      <Reference URI="/ppt/slides/slide47.xml?ContentType=application/vnd.openxmlformats-officedocument.presentationml.slide+xml">
        <DigestMethod Algorithm="http://www.w3.org/2001/04/xmlenc#sha256"/>
        <DigestValue>iwPnA9nGOuYNAV1XfUAv6Kr9f1RQvskIP90fyBTJxtk=</DigestValue>
      </Reference>
      <Reference URI="/ppt/slides/slide48.xml?ContentType=application/vnd.openxmlformats-officedocument.presentationml.slide+xml">
        <DigestMethod Algorithm="http://www.w3.org/2001/04/xmlenc#sha256"/>
        <DigestValue>VGmsJhVRkfYT8dP6GzrW9fj2Qcd1lu9wwbX+s32gLcg=</DigestValue>
      </Reference>
      <Reference URI="/ppt/slides/slide49.xml?ContentType=application/vnd.openxmlformats-officedocument.presentationml.slide+xml">
        <DigestMethod Algorithm="http://www.w3.org/2001/04/xmlenc#sha256"/>
        <DigestValue>W3DJXZqCuaErpJbXncnncCAhaRdG+/KJ8Xr3L77EeG8=</DigestValue>
      </Reference>
      <Reference URI="/ppt/slides/slide5.xml?ContentType=application/vnd.openxmlformats-officedocument.presentationml.slide+xml">
        <DigestMethod Algorithm="http://www.w3.org/2001/04/xmlenc#sha256"/>
        <DigestValue>aqBs9fw+sexOmFUwE+/IKJ3kOG1n6vuiM0AlRDSWJ2Q=</DigestValue>
      </Reference>
      <Reference URI="/ppt/slides/slide50.xml?ContentType=application/vnd.openxmlformats-officedocument.presentationml.slide+xml">
        <DigestMethod Algorithm="http://www.w3.org/2001/04/xmlenc#sha256"/>
        <DigestValue>Gm3P071pf3HRbLhbUgUR9WEPMkD2ySmfmALHrSuS6wI=</DigestValue>
      </Reference>
      <Reference URI="/ppt/slides/slide51.xml?ContentType=application/vnd.openxmlformats-officedocument.presentationml.slide+xml">
        <DigestMethod Algorithm="http://www.w3.org/2001/04/xmlenc#sha256"/>
        <DigestValue>6zhqvuHPfjoiAf5lk1JG/HixNihBMlK3BsSurzF3cts=</DigestValue>
      </Reference>
      <Reference URI="/ppt/slides/slide52.xml?ContentType=application/vnd.openxmlformats-officedocument.presentationml.slide+xml">
        <DigestMethod Algorithm="http://www.w3.org/2001/04/xmlenc#sha256"/>
        <DigestValue>Ys6+7IN6V+95JypaxBmtfbRR4yyJ9sthZbCdUJkK/dk=</DigestValue>
      </Reference>
      <Reference URI="/ppt/slides/slide53.xml?ContentType=application/vnd.openxmlformats-officedocument.presentationml.slide+xml">
        <DigestMethod Algorithm="http://www.w3.org/2001/04/xmlenc#sha256"/>
        <DigestValue>9o2V52alhe5nPLUqfQHm+HTkMv3IAIYSiN7T+aAMP/I=</DigestValue>
      </Reference>
      <Reference URI="/ppt/slides/slide54.xml?ContentType=application/vnd.openxmlformats-officedocument.presentationml.slide+xml">
        <DigestMethod Algorithm="http://www.w3.org/2001/04/xmlenc#sha256"/>
        <DigestValue>ratOwrLJAjx8/VYQ3JVQjE/8MUYP3IB743Lw2lroieA=</DigestValue>
      </Reference>
      <Reference URI="/ppt/slides/slide55.xml?ContentType=application/vnd.openxmlformats-officedocument.presentationml.slide+xml">
        <DigestMethod Algorithm="http://www.w3.org/2001/04/xmlenc#sha256"/>
        <DigestValue>XFqcPKIOIrqBP+eqgxVl2XJlMrOY2oN90cS0qWY1T5E=</DigestValue>
      </Reference>
      <Reference URI="/ppt/slides/slide56.xml?ContentType=application/vnd.openxmlformats-officedocument.presentationml.slide+xml">
        <DigestMethod Algorithm="http://www.w3.org/2001/04/xmlenc#sha256"/>
        <DigestValue>ajl0fzyQ9BuNVOC2c+q6We+zo0iPlkCjwEsCmOTfGe4=</DigestValue>
      </Reference>
      <Reference URI="/ppt/slides/slide57.xml?ContentType=application/vnd.openxmlformats-officedocument.presentationml.slide+xml">
        <DigestMethod Algorithm="http://www.w3.org/2001/04/xmlenc#sha256"/>
        <DigestValue>jxb8TjjAzErWCbBEUQPm0whtQ7dBQd4JcIgfY+H5ONs=</DigestValue>
      </Reference>
      <Reference URI="/ppt/slides/slide58.xml?ContentType=application/vnd.openxmlformats-officedocument.presentationml.slide+xml">
        <DigestMethod Algorithm="http://www.w3.org/2001/04/xmlenc#sha256"/>
        <DigestValue>KVlQzD/7cXILZQBIDJ3pCPxYEMCrDRE+Rz/cQ0srEHI=</DigestValue>
      </Reference>
      <Reference URI="/ppt/slides/slide59.xml?ContentType=application/vnd.openxmlformats-officedocument.presentationml.slide+xml">
        <DigestMethod Algorithm="http://www.w3.org/2001/04/xmlenc#sha256"/>
        <DigestValue>rnSAEaKkBrdAd9Jm1KwOtTT6YGRmgiAbDw1pwaMV7aw=</DigestValue>
      </Reference>
      <Reference URI="/ppt/slides/slide6.xml?ContentType=application/vnd.openxmlformats-officedocument.presentationml.slide+xml">
        <DigestMethod Algorithm="http://www.w3.org/2001/04/xmlenc#sha256"/>
        <DigestValue>cSkEdHAwV0fat5uxg0Qh6aXH+jGt5itlIT1MS/w4M6E=</DigestValue>
      </Reference>
      <Reference URI="/ppt/slides/slide60.xml?ContentType=application/vnd.openxmlformats-officedocument.presentationml.slide+xml">
        <DigestMethod Algorithm="http://www.w3.org/2001/04/xmlenc#sha256"/>
        <DigestValue>Ne9e4yBtMMVMNdKMwPYqg2KbGIig1MHZe9tflEfU2b8=</DigestValue>
      </Reference>
      <Reference URI="/ppt/slides/slide61.xml?ContentType=application/vnd.openxmlformats-officedocument.presentationml.slide+xml">
        <DigestMethod Algorithm="http://www.w3.org/2001/04/xmlenc#sha256"/>
        <DigestValue>yvw993FGnoXx6BOMGf/oXzRk0ZU/aDRXOI20VH6EjS4=</DigestValue>
      </Reference>
      <Reference URI="/ppt/slides/slide62.xml?ContentType=application/vnd.openxmlformats-officedocument.presentationml.slide+xml">
        <DigestMethod Algorithm="http://www.w3.org/2001/04/xmlenc#sha256"/>
        <DigestValue>W73iOpQI3x3AfQQTRL/YbzsMAvPd97ikgtNxKsyxWhw=</DigestValue>
      </Reference>
      <Reference URI="/ppt/slides/slide63.xml?ContentType=application/vnd.openxmlformats-officedocument.presentationml.slide+xml">
        <DigestMethod Algorithm="http://www.w3.org/2001/04/xmlenc#sha256"/>
        <DigestValue>vwE0qK26xYiMh7vOL1/4s0roZU1/a0ii9z2+Quberxk=</DigestValue>
      </Reference>
      <Reference URI="/ppt/slides/slide64.xml?ContentType=application/vnd.openxmlformats-officedocument.presentationml.slide+xml">
        <DigestMethod Algorithm="http://www.w3.org/2001/04/xmlenc#sha256"/>
        <DigestValue>lsXP4Vb8OlyketHaTl36IDmo4RNIxvb5k60Nv7Bp6Sc=</DigestValue>
      </Reference>
      <Reference URI="/ppt/slides/slide65.xml?ContentType=application/vnd.openxmlformats-officedocument.presentationml.slide+xml">
        <DigestMethod Algorithm="http://www.w3.org/2001/04/xmlenc#sha256"/>
        <DigestValue>1kADJ811PTyNtD36tMtV5HT3+00proFenc3iJ9KL8OE=</DigestValue>
      </Reference>
      <Reference URI="/ppt/slides/slide66.xml?ContentType=application/vnd.openxmlformats-officedocument.presentationml.slide+xml">
        <DigestMethod Algorithm="http://www.w3.org/2001/04/xmlenc#sha256"/>
        <DigestValue>mHuDgna74ajfSY5idvs3fGoloVJgn2fqSSuh50dVelw=</DigestValue>
      </Reference>
      <Reference URI="/ppt/slides/slide67.xml?ContentType=application/vnd.openxmlformats-officedocument.presentationml.slide+xml">
        <DigestMethod Algorithm="http://www.w3.org/2001/04/xmlenc#sha256"/>
        <DigestValue>vvm7kbVSITRjUvb6G0H9qt90YXmuKkFe2thvkgkOXD0=</DigestValue>
      </Reference>
      <Reference URI="/ppt/slides/slide68.xml?ContentType=application/vnd.openxmlformats-officedocument.presentationml.slide+xml">
        <DigestMethod Algorithm="http://www.w3.org/2001/04/xmlenc#sha256"/>
        <DigestValue>k2KEaHPodTd4P1kT/BimRDvzV+aVru98XygkpoJz6tY=</DigestValue>
      </Reference>
      <Reference URI="/ppt/slides/slide69.xml?ContentType=application/vnd.openxmlformats-officedocument.presentationml.slide+xml">
        <DigestMethod Algorithm="http://www.w3.org/2001/04/xmlenc#sha256"/>
        <DigestValue>EybB31s6P5QAJtSWC0P7Cbg82Yn4pQzPKyxIXGYzTEc=</DigestValue>
      </Reference>
      <Reference URI="/ppt/slides/slide7.xml?ContentType=application/vnd.openxmlformats-officedocument.presentationml.slide+xml">
        <DigestMethod Algorithm="http://www.w3.org/2001/04/xmlenc#sha256"/>
        <DigestValue>Vfz2xMZf9wFtVZv1+AFfQNAJqoZJ98gojj5ZrdG/9gc=</DigestValue>
      </Reference>
      <Reference URI="/ppt/slides/slide70.xml?ContentType=application/vnd.openxmlformats-officedocument.presentationml.slide+xml">
        <DigestMethod Algorithm="http://www.w3.org/2001/04/xmlenc#sha256"/>
        <DigestValue>gLPf/JBWEMb0gHESWwHFUiP6/w8DOhoyQZeZBc9U8MY=</DigestValue>
      </Reference>
      <Reference URI="/ppt/slides/slide71.xml?ContentType=application/vnd.openxmlformats-officedocument.presentationml.slide+xml">
        <DigestMethod Algorithm="http://www.w3.org/2001/04/xmlenc#sha256"/>
        <DigestValue>mN1tHSoIHGD1s9mv8Tv0NmpLqS8NeGWbJ3z5DejYZZM=</DigestValue>
      </Reference>
      <Reference URI="/ppt/slides/slide72.xml?ContentType=application/vnd.openxmlformats-officedocument.presentationml.slide+xml">
        <DigestMethod Algorithm="http://www.w3.org/2001/04/xmlenc#sha256"/>
        <DigestValue>hpyQ3jQpAcWLOH2xu/xM8vpDD/tnKpR/GH7ApSufpw0=</DigestValue>
      </Reference>
      <Reference URI="/ppt/slides/slide73.xml?ContentType=application/vnd.openxmlformats-officedocument.presentationml.slide+xml">
        <DigestMethod Algorithm="http://www.w3.org/2001/04/xmlenc#sha256"/>
        <DigestValue>x3cDqcuV2QJ5IBXMMJWoZv3ecRCPgyAcngnytkoDrcY=</DigestValue>
      </Reference>
      <Reference URI="/ppt/slides/slide74.xml?ContentType=application/vnd.openxmlformats-officedocument.presentationml.slide+xml">
        <DigestMethod Algorithm="http://www.w3.org/2001/04/xmlenc#sha256"/>
        <DigestValue>VYWJwqgVZCYoPChviuQcjnaTD55yVTn+wXTUaWIenFM=</DigestValue>
      </Reference>
      <Reference URI="/ppt/slides/slide75.xml?ContentType=application/vnd.openxmlformats-officedocument.presentationml.slide+xml">
        <DigestMethod Algorithm="http://www.w3.org/2001/04/xmlenc#sha256"/>
        <DigestValue>66R7r5bE9j/cKwSPzxQlPrPCZOViKpgji/AWghBCmXE=</DigestValue>
      </Reference>
      <Reference URI="/ppt/slides/slide76.xml?ContentType=application/vnd.openxmlformats-officedocument.presentationml.slide+xml">
        <DigestMethod Algorithm="http://www.w3.org/2001/04/xmlenc#sha256"/>
        <DigestValue>8fEf7uTemb1HGL0KO7CF4MLP5DzEikvN3jjzGNe1CXw=</DigestValue>
      </Reference>
      <Reference URI="/ppt/slides/slide77.xml?ContentType=application/vnd.openxmlformats-officedocument.presentationml.slide+xml">
        <DigestMethod Algorithm="http://www.w3.org/2001/04/xmlenc#sha256"/>
        <DigestValue>On31wuL6uh+d6P4kfpnTeukLZvVsl7WVdmZZl+nAjVI=</DigestValue>
      </Reference>
      <Reference URI="/ppt/slides/slide8.xml?ContentType=application/vnd.openxmlformats-officedocument.presentationml.slide+xml">
        <DigestMethod Algorithm="http://www.w3.org/2001/04/xmlenc#sha256"/>
        <DigestValue>A1Aej7IzOS1kme0NeD8YDo6FsD6lecGZeNeW9k33fJo=</DigestValue>
      </Reference>
      <Reference URI="/ppt/slides/slide9.xml?ContentType=application/vnd.openxmlformats-officedocument.presentationml.slide+xml">
        <DigestMethod Algorithm="http://www.w3.org/2001/04/xmlenc#sha256"/>
        <DigestValue>7cL73f55Um5tQ8hBbjxAZ187RyaaZ9Sx85l8hNtRDhM=</DigestValue>
      </Reference>
      <Reference URI="/ppt/tableStyles.xml?ContentType=application/vnd.openxmlformats-officedocument.presentationml.tableStyles+xml">
        <DigestMethod Algorithm="http://www.w3.org/2001/04/xmlenc#sha256"/>
        <DigestValue>WNfGtaKqvG9H233X/42gR6F2Xm4pkpHkRbBNLDNig1I=</DigestValue>
      </Reference>
      <Reference URI="/ppt/theme/theme1.xml?ContentType=application/vnd.openxmlformats-officedocument.theme+xml">
        <DigestMethod Algorithm="http://www.w3.org/2001/04/xmlenc#sha256"/>
        <DigestValue>msHd4uD64oyoxni2yT/RMQPxicNxK8XgplG9FSga6no=</DigestValue>
      </Reference>
      <Reference URI="/ppt/theme/theme2.xml?ContentType=application/vnd.openxmlformats-officedocument.theme+xml">
        <DigestMethod Algorithm="http://www.w3.org/2001/04/xmlenc#sha256"/>
        <DigestValue>2y+rZN2Cq95FcCm6WBTAu5gHZVr3C3zNtH/qxDq5vq8=</DigestValue>
      </Reference>
      <Reference URI="/ppt/theme/theme3.xml?ContentType=application/vnd.openxmlformats-officedocument.theme+xml">
        <DigestMethod Algorithm="http://www.w3.org/2001/04/xmlenc#sha256"/>
        <DigestValue>YX9Ay3f0aryBwGT++rZA+EYg68nibE6UqyxPjUGVKGI=</DigestValue>
      </Reference>
      <Reference URI="/ppt/viewProps.xml?ContentType=application/vnd.openxmlformats-officedocument.presentationml.viewProps+xml">
        <DigestMethod Algorithm="http://www.w3.org/2001/04/xmlenc#sha256"/>
        <DigestValue>3WAJ2zFA02Mp7cyIh/iGuKliMxbK/Gg1/LSZqfd07Mw=</DigestValue>
      </Reference>
    </Manifest>
    <SignatureProperties>
      <SignatureProperty Id="idSignatureTime" Target="#idPackageSignature">
        <mdssi:SignatureTime xmlns:mdssi="http://schemas.openxmlformats.org/package/2006/digital-signature">
          <mdssi:Format>YYYY-MM-DDThh:mm:ssTZD</mdssi:Format>
          <mdssi:Value>2020-07-24T18:52:14Z</mdssi:Value>
        </mdssi:SignatureTime>
      </SignatureProperty>
    </SignatureProperties>
  </Object>
  <Object Id="idOfficeObject">
    <SignatureProperties>
      <SignatureProperty Id="idOfficeV1Details" Target="#idPackageSignature">
        <SignatureInfoV1 xmlns="http://schemas.microsoft.com/office/2006/digsig">
          <SetupID/>
          <SignatureText/>
          <SignatureImage/>
          <SignatureComments>WSDA collected infromation and insight</SignatureComments>
          <WindowsVersion>10.0</WindowsVersion>
          <OfficeVersion>16.0</OfficeVersion>
          <ApplicationVersion>16.0</ApplicationVersion>
          <Monitors>1</Monitors>
          <HorizontalResolution>1920</HorizontalResolution>
          <VerticalResolution>1080</VerticalResolution>
          <ColorDepth>32</ColorDepth>
          <SignatureProviderId>{00000000-0000-0000-0000-000000000000}</SignatureProviderId>
          <SignatureProviderUrl/>
          <SignatureProviderDetails>9</SignatureProviderDetails>
          <SignatureType>1</SignatureType>
        </SignatureInfoV1>
      </SignatureProperty>
    </SignatureProperties>
  </Object>
  <Object>
    <xd:QualifyingProperties xmlns:xd="http://uri.etsi.org/01903/v1.3.2#" Target="#idPackageSignature">
      <xd:SignedProperties Id="idSignedProperties">
        <xd:SignedSignatureProperties>
          <xd:SigningTime>2020-07-24T18:52:14Z</xd:SigningTime>
          <xd:SigningCertificate>
            <xd:Cert>
              <xd:CertDigest>
                <DigestMethod Algorithm="http://www.w3.org/2001/04/xmlenc#sha256"/>
                <DigestValue>ktomWDgvEv/NhgeRynRzSl9WFmozhVEiXBk9050JZTo=</DigestValue>
              </xd:CertDigest>
              <xd:IssuerSerial>
                <X509IssuerName>CN=WA CA01, DC=wa, DC=lcl</X509IssuerName>
                <X509SerialNumber>2631493933855307268516768829435960496151962168</X509SerialNumber>
              </xd:IssuerSerial>
            </xd:Cert>
          </xd:SigningCertificate>
          <xd:SignaturePolicyIdentifier>
            <xd:SignaturePolicyImplied/>
          </xd:SignaturePolicyIdentifier>
        </xd:SignedSignatureProperties>
        <xd:SignedDataObjectProperties>
          <xd:CommitmentTypeIndication>
            <xd:CommitmentTypeId>
              <xd:Identifier>http://uri.etsi.org/01903/v1.2.2#ProofOfOrigin</xd:Identifier>
              <xd:Description>Created and approved this document</xd:Description>
            </xd:CommitmentTypeId>
            <xd:AllSignedDataObjects/>
            <xd:CommitmentTypeQualifiers>
              <xd:CommitmentTypeQualifier>WSDA collected infromation and insight</xd:CommitmentTypeQualifier>
            </xd:CommitmentTypeQualifiers>
          </xd:CommitmentTypeIndication>
        </xd:SignedDataObjectProperties>
      </xd:SignedProperties>
      <xd:UnsignedProperties>
        <xd:UnsignedSignatureProperties>
          <xd:CertificateValues>
            <xd:EncapsulatedX509Certificate>MIIGgjCCBGqgAwIBAgITfAAAAAUZrsklu3nw3wAAAAAABTANBgkqhkiG9w0BAQsFADAVMRMwEQYDVQQDEwpXQSBST09UIENBMB4XDTE2MDExMjE5MTI0N1oXDTI2MDExMjE5MjI0N1owOzETMBEGCgmSJomT8ixkARkWA2xjbDESMBAGCgmSJomT8ixkARkWAndhMRAwDgYDVQQDEwdXQSBDQTAxMIICIjANBgkqhkiG9w0BAQEFAAOCAg8AMIICCgKCAgEAt6oDcY9Y1CIGNFwrOdEu2jycSA6teXIB7qNxSYmiwypqoYVrFS6+37mtuqtXLcFaWXEa8jdgBdunMQhcCGr2+Tn0HztEvS1JCZA7naR69SJX22hsJF3x/sU/apZNzNrG2YyhXyrg+Kr0Quwc8NqhavJAE1azYbqG5vRrpeI4esxV02SsvO0Vj05zJKTNAwWI3l631+mc1wwKX7SeANCIS9wkpHp3sCMQzwTzcba6xY2xT7SL8YbjTLyCxpKHOy7vg9/DvpDrfNEHUcy9HnU5h/2dfmt+SWHVFXVemP9GtCGpzJylOKemhbZiwkqDjLlPWKZhwqiF5v3yF9/zc4JpcoVrLZjcbsTtBPG6aiMR70xMxUKIRL8Tuv83J39P4SNTYJk15je3DjOlNMbRR8dzmKctUTQPoHrBErdtFCNEo7H3iK9yE6pP7HJo1r/f57HYu43IeHwoHKtE0sCZtq14F+/BAMqdR02YPT1XaVp/tO13BpYvZTcAaxe++AWKy9mPFSmBO52jk+4wUyYqxwQPfz3DsLg9Oy9LnYTpDPM0O3VtyCQ2dv6PeLNF4BzJen/J7LLkQicIyPAO8Wb4prUALw4MFm1AO9B1DA4HKen4fXPrxZ/EZcKwix90T2Jd5fhUO+jBaEX/lWBMT4zju/GRUwyzRBd3mcJ01tXYrUIlxNMCAwEAAaOCAaMwggGfMBAGCSsGAQQBgjcVAQQDAgEAMB0GA1UdDgQWBBRvv693Tpf2prRDpx3lmvd2ZM+6tjCBlQYDVR0gBIGNMIGKMIGHBgkrBgEEAYKEcwIwejA7BggrBgEFBQcCARYvaHR0cDovL2NybHByaS53YXRlY2gud2EuZ292L3BvbGljeS9XQUNQQ1BTLnBkZgAwOwYIKwYBBQUHAgEWL2h0dHA6Ly9jcmxzZWMud2F0ZWNoLndhLmdvdi9wb2xpY3kvV0FDUENQUy5wZGYAMBkGCSsGAQQBgjcUAgQMHgoAUwB1AGIAQwBBMAsGA1UdDwQEAwIBhjASBgNVHRMBAf8ECDAGAQH/AgEAMB8GA1UdIwQYMBaAFM/TLnwQlxj7Z7oPYd/qkT5roomWMHcGA1UdHwRwMG4wbKBqoGiGMmh0dHA6Ly9jcmxwcmkud2F0ZWNoLndhLmdvdi9wa2kvV0ElMjBST09UJTIwQ0EuY3JshjJodHRwOi8vY3Jsc2VjLndhdGVjaC53YS5nb3YvcGtpL1dBJTIwUk9PVCUyMENBLmNybDANBgkqhkiG9w0BAQsFAAOCAgEAaUpZEd/6tm7G0nXLkLx95fFVkskm7j+9Tp/fpHHiW8MrCcs3q7gR+po1GB/DCnE49JKFKmpgv9iqmy5hhNzQlAZmlzCRDO06mbsCtynkTd8D5OSP28Fe1yp+P7tOOcr54dhpzljWv6G3/O4dNkUqKbG0R+lIw7NG5u+fcQSr0UU+FZAcZDZuK+oCgfj1LZA1sw/xSypTEcc0C/6ZXqHAecODLCroEhYhrC8ogjaCnROcJQXQ6Fdu1Lq4ziTrl9XitHX/KoubaS1TfvGmlP19EMqpjvuA6At/HbIplC5GKg9jBytrcSFVTCIJ0/XnhebooZGDnb+vL0t1e0WU7NG3+1sihSiSxvQcAUmWSRsQDRtlHlc+ey9EN+q56Jq1Y/cWYIvFuIau+M0Tv31Piowqu9JeKSNF6AdT9ln199JQX5rFI0/68g/BjiokDeQn2z8Y3gxEfG8vWg9I5G0OnnThhTUfWlnMkflQ7xBD86htvEoj9CWCKIidXDUFISbmRPqn6wX/XPXc0R8nhN3MH9FCKcXSeV8DF+U2SH+wijSfQgBpGUaNVaiZAservMLVojuvAu9M1Xq74s2GPb2OrocG0TseWw+cieLcrT3G/O7WZEBZPtRAj+sXelL2W+/6pzCO+yLDuVLO5jzA6PGq/7nszRwZndvLvqFF7XlkXtSXa40=</xd:EncapsulatedX509Certificate>
            <xd:EncapsulatedX509Certificate>MIIFojCCA4qgAwIBAgIQN6qM6XhMu5BA26xyVKqBKzANBgkqhkiG9w0BAQsFADAVMRMwEQYDVQQDEwpXQSBST09UIENBMB4XDTE2MDExMjE4Mjg0M1oXDTQxMDExMjE4Mjg0M1owFTETMBEGA1UEAxMKV0EgUk9PVCBDQTCCAiIwDQYJKoZIhvcNAQEBBQADggIPADCCAgoCggIBAL3gF0GkZw8w8MrjiNsI4VqOi7f4y5E1hQ3PTaLx/VLfo3AvfNyD6BddkI/sIOAgfpblIWTYH+YaQp0RwD6t1n5WW9oOQG4PLnY4PCCQYMGmGToc264JxloDBw3xhIDNCa4s1OtQntb0kkw2l0bQSxXZ+mxmYkoRQVw9SLeZ0QEXqwOAATVK1ePD9FEO+xmGn9v0X/EQB47imKUrxJLmMGCwlrgUDj7J/OI0zWe4DTdFI+WU7jS7E3+HSHIVsMUzJE0qSBjqG1aFprgQiN+hv1zia2FtCKVEZ/z1zHBTX6K2MaqG77uAhCmHnHKhxc4SRaBxECne9N22EtKSXUYJXTCPkXVhw7LbQLwzctoEUKRSrPzCQMYjs4YehtkmL/a9Nyla2oEEh1+OF4rH7O6ErUbldc8CCYkK7SUGEs/fCBlCmG5qh0OGHGSJKPJEr2gfMq4Xc0fyyo0et88ePzN1XRMN5lb1FxKOYrIfX+v/CDoYXIAfyVrbBJko9YMw+sxlishf+SeQ+IG+SM/fjEaC8QXdGPya7+CugZcEyD7UmT+MfBDbbpfhoK+qLaIIOf2PfjOaokuVNVKcOumVVR3vj8ZdemxMDnilJT96QwEMcMltBh5xASHFLg/smUJg5XX56uUAk6QubSdT/199gf39iySorzEkZfofUbc+sSjnLsGDAgMBAAGjge0wgeowCwYDVR0PBAQDAgGGMBIGA1UdEwEB/wQIMAYBAf8CAQEwHQYDVR0OBBYEFM/TLnwQlxj7Z7oPYd/qkT5roomWMBAGCSsGAQQBgjcVAQQDAgEAMIGVBgNVHSAEgY0wgYowgYcGCSsGAQQBgoRzAjB6MDsGCCsGAQUFBwIBFi9odHRwOi8vY3JscHJpLndhdGVjaC53YS5nb3YvcG9saWN5L1dBQ1BDUFMucGRmADA7BggrBgEFBQcCARYvaHR0cDovL2NybHNlYy53YXRlY2gud2EuZ292L3BvbGljeS9XQUNQQ1BTLnBkZgAwDQYJKoZIhvcNAQELBQADggIBADCHRLDC4JuW41dpNad9vcxT984ql3OuDZBYutBgXW/+i/Id+b/Che/U4YDiq1/pnKQMElEOWxFqYdOXAj7xcCVdMDXmXve24oz9fLpR9Pi48fvXxTCnqVAtuu3KLN2oF0oj/TGl+tSFg4VzB0MR9dz6NJyEzNu9MQB7wzWWR6zsRPIJWdZ9LL6ORSwDp3YiBEgbMFbIlkPAXq28TILNlrVLD7BS65qNLH98QfZvlTkd4lWE6ZjU0f/zCLxw1/EtWu2ZMRSYq+ykNbfbLJfsk0c9E4xpZSE0vEjci7CDgTE4RBWQnHmZRQKu9MVOiVwRLmYCRxoLMsDTddmETUQryjMpIDmtxjHxjIpbvX50oEvfZ/K3ADhskPCLZkldLX+SHTAHX5ygfIn4DrdytJtFzQRE7stpPXRJSL63t88HkkhaKrsUZ3UdpGWyR1X/BiwCLJ66CPL2XHCPKS5oDUgA/FE+jfWFmbLcJsqpLszqMdRcpNEIQ/04QQr8TO02GgHO5UnDHU0Xc/LdWqeF0iXKDGp8bZsTg3BYT9NKsRvGw1sFsJrTaThOY3AoKU4aNGwIxusF0VVRs/YDVGxsN6UmQfR4Rja6+ZS3oGZdaQCU0zKebVRIe6nSo5DAwZhXv9mtGzHIAwGTFy9em6FH/oiWhVKgq3XY4F8tvIz9iajUqyTe</xd:EncapsulatedX509Certificate>
          </xd:CertificateValues>
        </xd:UnsignedSignatureProperties>
      </xd:UnsignedProperties>
    </xd:QualifyingProperties>
  </Object>
</Signature>
</file>

<file path=docProps/app.xml><?xml version="1.0" encoding="utf-8"?>
<Properties xmlns="http://schemas.openxmlformats.org/officeDocument/2006/extended-properties" xmlns:vt="http://schemas.openxmlformats.org/officeDocument/2006/docPropsVTypes">
  <Template>WSDA-Default</Template>
  <TotalTime>16921</TotalTime>
  <Words>2390</Words>
  <Application>Microsoft Office PowerPoint</Application>
  <PresentationFormat>On-screen Show (16:9)</PresentationFormat>
  <Paragraphs>394</Paragraphs>
  <Slides>77</Slides>
  <Notes>31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77</vt:i4>
      </vt:variant>
    </vt:vector>
  </HeadingPairs>
  <TitlesOfParts>
    <vt:vector size="85" baseType="lpstr">
      <vt:lpstr>Arial</vt:lpstr>
      <vt:lpstr>Calibri</vt:lpstr>
      <vt:lpstr>Cambria</vt:lpstr>
      <vt:lpstr>Microsoft Sans Serif</vt:lpstr>
      <vt:lpstr>Sylfaen</vt:lpstr>
      <vt:lpstr>Times New Roman</vt:lpstr>
      <vt:lpstr>WSDA-Default</vt:lpstr>
      <vt:lpstr>Data slides</vt:lpstr>
      <vt:lpstr>Madi Moore, Agricultural Economist MMoore@agr.wa.gov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Survey Responses</vt:lpstr>
      <vt:lpstr>Q1: Which activities does your agricultural business regularly/ primarily perform? (Check all that apply)</vt:lpstr>
      <vt:lpstr>PowerPoint Presentation</vt:lpstr>
      <vt:lpstr>Q2: What does your farm produce? (Check all that apply)</vt:lpstr>
      <vt:lpstr>PowerPoint Presentation</vt:lpstr>
      <vt:lpstr>Q3: What is your farm's gross annual revenue in a normal year?</vt:lpstr>
      <vt:lpstr>PowerPoint Presentation</vt:lpstr>
      <vt:lpstr>Q4: What types of aquaculture do you raise/harvest/produce? (Check all that apply)</vt:lpstr>
      <vt:lpstr>PowerPoint Presentation</vt:lpstr>
      <vt:lpstr>Q5: Does your business produce seed?</vt:lpstr>
      <vt:lpstr>PowerPoint Presentation</vt:lpstr>
      <vt:lpstr>Q6: In a normal year, what percent of your annual gross revenue is used to purchase seed?</vt:lpstr>
      <vt:lpstr>PowerPoint Presentation</vt:lpstr>
      <vt:lpstr>Q7: What license does your business have? (Check all that apply)</vt:lpstr>
      <vt:lpstr>PowerPoint Presentation</vt:lpstr>
      <vt:lpstr>Q8: What is your farm's gross annual revenue in a normal year?</vt:lpstr>
      <vt:lpstr>PowerPoint Presentation</vt:lpstr>
      <vt:lpstr>Q9: How many acres do you actively farm?</vt:lpstr>
      <vt:lpstr>PowerPoint Presentation</vt:lpstr>
      <vt:lpstr>Q10: What county is your business located in? (Check all that apply)</vt:lpstr>
      <vt:lpstr>PowerPoint Presentation</vt:lpstr>
      <vt:lpstr>Q11: Where do you sell products geographically? (Check all that apply)</vt:lpstr>
      <vt:lpstr>PowerPoint Presentation</vt:lpstr>
      <vt:lpstr>Q12: How does your business normally sell its products? Please estimate the percent of your total annual gross sales by marketing channel. Your responses should total 100. Please do not include percent signs.</vt:lpstr>
      <vt:lpstr>PowerPoint Presentation</vt:lpstr>
      <vt:lpstr>PowerPoint Presentation</vt:lpstr>
      <vt:lpstr>Q13: Does your business sell any product via a food hub?</vt:lpstr>
      <vt:lpstr>Q14: Please estimate your business's gross revenue loss (in dollars) between January 1, 2020 and April 15, 2020 due to disruptions caused by the COVID-19 pandemic?</vt:lpstr>
      <vt:lpstr>PowerPoint Presentation</vt:lpstr>
      <vt:lpstr>Q15: Of that estimated gross revenue loss, how does that loss break down by marketing channel? Please type the dollar amount. Do not use dollar signs.</vt:lpstr>
      <vt:lpstr>PowerPoint Presentation</vt:lpstr>
      <vt:lpstr>Q16: How much do you anticipate your business will lose in gross revenue between April 16, 2020 and December 31, 2020? Please estimate that loss as a percent of your gross revenue for the same period in a normal year.</vt:lpstr>
      <vt:lpstr>PowerPoint Presentation</vt:lpstr>
      <vt:lpstr>Q17: Have you experienced increased demand in any marketing channels?</vt:lpstr>
      <vt:lpstr>Q18: Is your business currently experiencing challenges due to the COVID-19 pandemic? (Check all that apply)</vt:lpstr>
      <vt:lpstr>Q19: Were you experiencing market disruptions prior to COVID-19 (before January 1, 2020)? For example, was your business impacted by tariff-related disruptions?</vt:lpstr>
      <vt:lpstr>Q20: Have you applied for any of these Coronavirus Relief Programs? If yes, what is the current status of that application?</vt:lpstr>
      <vt:lpstr>PowerPoint Presentation</vt:lpstr>
      <vt:lpstr>Q21: Have you received any other COVID-19 relief?</vt:lpstr>
      <vt:lpstr>Q22: In a normal year, how many people do you employ, year round?</vt:lpstr>
      <vt:lpstr>PowerPoint Presentation</vt:lpstr>
      <vt:lpstr>Q23: In a normal year, how many people do you employ as seasonal workers?</vt:lpstr>
      <vt:lpstr>PowerPoint Presentation</vt:lpstr>
      <vt:lpstr>Q24: How many people has your business had to lay-off, furlough, reduce hours, or not hire due to the CCOVID19 pandemic? </vt:lpstr>
      <vt:lpstr>Q25: Does your farm utilize H-2A Temporary Agricultural Workers?</vt:lpstr>
      <vt:lpstr>Q26: Looking to the season ahead, what do you anticipate your number of employees will look like? Please approximate from 0% of normal number of employees to 100% of normal number of employees.</vt:lpstr>
      <vt:lpstr>PowerPoint Presentation</vt:lpstr>
      <vt:lpstr>Q27: Are you concerned about longer-term impacts to your business or your sector due to the COVID-19 pandemic?</vt:lpstr>
      <vt:lpstr>Q28: Please tell us other agricultural, food and agribusiness related concerns you have about the current COVID-19 pandemic related to your agricultural business.</vt:lpstr>
      <vt:lpstr>Q29: Are you (check all that apply):</vt:lpstr>
      <vt:lpstr>Q29: Are you (check all that apply):</vt:lpstr>
      <vt:lpstr>BLANK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EXXO CORP</dc:title>
  <dc:creator>user</dc:creator>
  <cp:lastModifiedBy>Moore, Madison (AGR)</cp:lastModifiedBy>
  <cp:revision>508</cp:revision>
  <dcterms:created xsi:type="dcterms:W3CDTF">2013-10-08T14:55:45Z</dcterms:created>
  <dcterms:modified xsi:type="dcterms:W3CDTF">2020-07-24T18:50:58Z</dcterms:modified>
</cp:coreProperties>
</file>