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0321"/>
    <a:srgbClr val="A805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8" autoAdjust="0"/>
    <p:restoredTop sz="94660"/>
  </p:normalViewPr>
  <p:slideViewPr>
    <p:cSldViewPr snapToGrid="0">
      <p:cViewPr varScale="1">
        <p:scale>
          <a:sx n="76" d="100"/>
          <a:sy n="76" d="100"/>
        </p:scale>
        <p:origin x="2078"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70F3B52-8842-4A39-967C-BA0C55DC9646}" type="datetimeFigureOut">
              <a:rPr lang="en-US" smtClean="0"/>
              <a:t>10/28/2016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67D24-B482-417C-9568-4E31A37B9CF2}" type="slidenum">
              <a:rPr lang="en-US" smtClean="0"/>
              <a:t>‹#›</a:t>
            </a:fld>
            <a:endParaRPr lang="en-US"/>
          </a:p>
        </p:txBody>
      </p:sp>
    </p:spTree>
    <p:extLst>
      <p:ext uri="{BB962C8B-B14F-4D97-AF65-F5344CB8AC3E}">
        <p14:creationId xmlns:p14="http://schemas.microsoft.com/office/powerpoint/2010/main" val="1699818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70F3B52-8842-4A39-967C-BA0C55DC9646}" type="datetimeFigureOut">
              <a:rPr lang="en-US" smtClean="0"/>
              <a:t>10/28/2016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67D24-B482-417C-9568-4E31A37B9CF2}" type="slidenum">
              <a:rPr lang="en-US" smtClean="0"/>
              <a:t>‹#›</a:t>
            </a:fld>
            <a:endParaRPr lang="en-US"/>
          </a:p>
        </p:txBody>
      </p:sp>
    </p:spTree>
    <p:extLst>
      <p:ext uri="{BB962C8B-B14F-4D97-AF65-F5344CB8AC3E}">
        <p14:creationId xmlns:p14="http://schemas.microsoft.com/office/powerpoint/2010/main" val="2672600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70F3B52-8842-4A39-967C-BA0C55DC9646}" type="datetimeFigureOut">
              <a:rPr lang="en-US" smtClean="0"/>
              <a:t>10/28/2016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67D24-B482-417C-9568-4E31A37B9CF2}" type="slidenum">
              <a:rPr lang="en-US" smtClean="0"/>
              <a:t>‹#›</a:t>
            </a:fld>
            <a:endParaRPr lang="en-US"/>
          </a:p>
        </p:txBody>
      </p:sp>
    </p:spTree>
    <p:extLst>
      <p:ext uri="{BB962C8B-B14F-4D97-AF65-F5344CB8AC3E}">
        <p14:creationId xmlns:p14="http://schemas.microsoft.com/office/powerpoint/2010/main" val="19002850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70F3B52-8842-4A39-967C-BA0C55DC9646}" type="datetimeFigureOut">
              <a:rPr lang="en-US" smtClean="0"/>
              <a:t>10/28/2016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67D24-B482-417C-9568-4E31A37B9CF2}" type="slidenum">
              <a:rPr lang="en-US" smtClean="0"/>
              <a:t>‹#›</a:t>
            </a:fld>
            <a:endParaRPr lang="en-US"/>
          </a:p>
        </p:txBody>
      </p:sp>
    </p:spTree>
    <p:extLst>
      <p:ext uri="{BB962C8B-B14F-4D97-AF65-F5344CB8AC3E}">
        <p14:creationId xmlns:p14="http://schemas.microsoft.com/office/powerpoint/2010/main" val="1576713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70F3B52-8842-4A39-967C-BA0C55DC9646}" type="datetimeFigureOut">
              <a:rPr lang="en-US" smtClean="0"/>
              <a:t>10/28/2016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67D24-B482-417C-9568-4E31A37B9CF2}" type="slidenum">
              <a:rPr lang="en-US" smtClean="0"/>
              <a:t>‹#›</a:t>
            </a:fld>
            <a:endParaRPr lang="en-US"/>
          </a:p>
        </p:txBody>
      </p:sp>
    </p:spTree>
    <p:extLst>
      <p:ext uri="{BB962C8B-B14F-4D97-AF65-F5344CB8AC3E}">
        <p14:creationId xmlns:p14="http://schemas.microsoft.com/office/powerpoint/2010/main" val="1811821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70F3B52-8842-4A39-967C-BA0C55DC9646}" type="datetimeFigureOut">
              <a:rPr lang="en-US" smtClean="0"/>
              <a:t>10/28/2016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C67D24-B482-417C-9568-4E31A37B9CF2}" type="slidenum">
              <a:rPr lang="en-US" smtClean="0"/>
              <a:t>‹#›</a:t>
            </a:fld>
            <a:endParaRPr lang="en-US"/>
          </a:p>
        </p:txBody>
      </p:sp>
    </p:spTree>
    <p:extLst>
      <p:ext uri="{BB962C8B-B14F-4D97-AF65-F5344CB8AC3E}">
        <p14:creationId xmlns:p14="http://schemas.microsoft.com/office/powerpoint/2010/main" val="3969182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70F3B52-8842-4A39-967C-BA0C55DC9646}" type="datetimeFigureOut">
              <a:rPr lang="en-US" smtClean="0"/>
              <a:t>10/28/2016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C67D24-B482-417C-9568-4E31A37B9CF2}" type="slidenum">
              <a:rPr lang="en-US" smtClean="0"/>
              <a:t>‹#›</a:t>
            </a:fld>
            <a:endParaRPr lang="en-US"/>
          </a:p>
        </p:txBody>
      </p:sp>
    </p:spTree>
    <p:extLst>
      <p:ext uri="{BB962C8B-B14F-4D97-AF65-F5344CB8AC3E}">
        <p14:creationId xmlns:p14="http://schemas.microsoft.com/office/powerpoint/2010/main" val="4111508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70F3B52-8842-4A39-967C-BA0C55DC9646}" type="datetimeFigureOut">
              <a:rPr lang="en-US" smtClean="0"/>
              <a:t>10/28/2016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C67D24-B482-417C-9568-4E31A37B9CF2}" type="slidenum">
              <a:rPr lang="en-US" smtClean="0"/>
              <a:t>‹#›</a:t>
            </a:fld>
            <a:endParaRPr lang="en-US"/>
          </a:p>
        </p:txBody>
      </p:sp>
    </p:spTree>
    <p:extLst>
      <p:ext uri="{BB962C8B-B14F-4D97-AF65-F5344CB8AC3E}">
        <p14:creationId xmlns:p14="http://schemas.microsoft.com/office/powerpoint/2010/main" val="1857606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0F3B52-8842-4A39-967C-BA0C55DC9646}" type="datetimeFigureOut">
              <a:rPr lang="en-US" smtClean="0"/>
              <a:t>10/28/2016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C67D24-B482-417C-9568-4E31A37B9CF2}" type="slidenum">
              <a:rPr lang="en-US" smtClean="0"/>
              <a:t>‹#›</a:t>
            </a:fld>
            <a:endParaRPr lang="en-US"/>
          </a:p>
        </p:txBody>
      </p:sp>
    </p:spTree>
    <p:extLst>
      <p:ext uri="{BB962C8B-B14F-4D97-AF65-F5344CB8AC3E}">
        <p14:creationId xmlns:p14="http://schemas.microsoft.com/office/powerpoint/2010/main" val="2583297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0F3B52-8842-4A39-967C-BA0C55DC9646}" type="datetimeFigureOut">
              <a:rPr lang="en-US" smtClean="0"/>
              <a:t>10/28/2016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C67D24-B482-417C-9568-4E31A37B9CF2}" type="slidenum">
              <a:rPr lang="en-US" smtClean="0"/>
              <a:t>‹#›</a:t>
            </a:fld>
            <a:endParaRPr lang="en-US"/>
          </a:p>
        </p:txBody>
      </p:sp>
    </p:spTree>
    <p:extLst>
      <p:ext uri="{BB962C8B-B14F-4D97-AF65-F5344CB8AC3E}">
        <p14:creationId xmlns:p14="http://schemas.microsoft.com/office/powerpoint/2010/main" val="3254898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0F3B52-8842-4A39-967C-BA0C55DC9646}" type="datetimeFigureOut">
              <a:rPr lang="en-US" smtClean="0"/>
              <a:t>10/28/2016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C67D24-B482-417C-9568-4E31A37B9CF2}" type="slidenum">
              <a:rPr lang="en-US" smtClean="0"/>
              <a:t>‹#›</a:t>
            </a:fld>
            <a:endParaRPr lang="en-US"/>
          </a:p>
        </p:txBody>
      </p:sp>
    </p:spTree>
    <p:extLst>
      <p:ext uri="{BB962C8B-B14F-4D97-AF65-F5344CB8AC3E}">
        <p14:creationId xmlns:p14="http://schemas.microsoft.com/office/powerpoint/2010/main" val="32979058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A70F3B52-8842-4A39-967C-BA0C55DC9646}" type="datetimeFigureOut">
              <a:rPr lang="en-US" smtClean="0"/>
              <a:t>10/28/2016</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36C67D24-B482-417C-9568-4E31A37B9CF2}" type="slidenum">
              <a:rPr lang="en-US" smtClean="0"/>
              <a:t>‹#›</a:t>
            </a:fld>
            <a:endParaRPr lang="en-US"/>
          </a:p>
        </p:txBody>
      </p:sp>
    </p:spTree>
    <p:extLst>
      <p:ext uri="{BB962C8B-B14F-4D97-AF65-F5344CB8AC3E}">
        <p14:creationId xmlns:p14="http://schemas.microsoft.com/office/powerpoint/2010/main" val="30614114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2400" y="133350"/>
            <a:ext cx="6553200" cy="8858250"/>
          </a:xfrm>
          <a:prstGeom prst="rect">
            <a:avLst/>
          </a:prstGeom>
          <a:solidFill>
            <a:srgbClr val="A805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23850" y="304800"/>
            <a:ext cx="6210300" cy="1138086"/>
          </a:xfrm>
          <a:prstGeom prst="rect">
            <a:avLst/>
          </a:prstGeom>
          <a:solidFill>
            <a:schemeClr val="bg1"/>
          </a:solidFill>
          <a:ln w="508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373778" y="356301"/>
            <a:ext cx="3040936" cy="1015663"/>
          </a:xfrm>
          <a:prstGeom prst="rect">
            <a:avLst/>
          </a:prstGeom>
          <a:noFill/>
        </p:spPr>
        <p:txBody>
          <a:bodyPr wrap="square" rtlCol="0">
            <a:spAutoFit/>
          </a:bodyPr>
          <a:lstStyle/>
          <a:p>
            <a:r>
              <a:rPr lang="en-US" sz="2000" dirty="0" smtClean="0"/>
              <a:t>Center for Environmental Research, Education and Outreach</a:t>
            </a:r>
            <a:endParaRPr lang="en-US" sz="2800" dirty="0"/>
          </a:p>
        </p:txBody>
      </p:sp>
      <p:grpSp>
        <p:nvGrpSpPr>
          <p:cNvPr id="45" name="Group 44"/>
          <p:cNvGrpSpPr/>
          <p:nvPr/>
        </p:nvGrpSpPr>
        <p:grpSpPr>
          <a:xfrm>
            <a:off x="323850" y="1655686"/>
            <a:ext cx="6210300" cy="6982541"/>
            <a:chOff x="323850" y="1718550"/>
            <a:chExt cx="6210300" cy="3221750"/>
          </a:xfrm>
        </p:grpSpPr>
        <p:sp>
          <p:nvSpPr>
            <p:cNvPr id="8" name="Rectangle 7"/>
            <p:cNvSpPr/>
            <p:nvPr/>
          </p:nvSpPr>
          <p:spPr>
            <a:xfrm>
              <a:off x="323850" y="1718550"/>
              <a:ext cx="6210300" cy="3221750"/>
            </a:xfrm>
            <a:prstGeom prst="rect">
              <a:avLst/>
            </a:prstGeom>
            <a:solidFill>
              <a:schemeClr val="bg1"/>
            </a:solidFill>
            <a:ln w="508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p:cNvSpPr txBox="1"/>
            <p:nvPr/>
          </p:nvSpPr>
          <p:spPr>
            <a:xfrm>
              <a:off x="430029" y="1739956"/>
              <a:ext cx="6035404" cy="383423"/>
            </a:xfrm>
            <a:prstGeom prst="rect">
              <a:avLst/>
            </a:prstGeom>
            <a:noFill/>
          </p:spPr>
          <p:txBody>
            <a:bodyPr wrap="square" rtlCol="0">
              <a:spAutoFit/>
            </a:bodyPr>
            <a:lstStyle/>
            <a:p>
              <a:pPr algn="ctr"/>
              <a:r>
                <a:rPr lang="en-US" sz="2400" b="1" dirty="0"/>
                <a:t>Materials at the Nanoscale: Opportunities and Challenges for Sustainable Environment</a:t>
              </a:r>
              <a:endParaRPr lang="en-US" sz="2400" dirty="0"/>
            </a:p>
          </p:txBody>
        </p:sp>
        <p:sp>
          <p:nvSpPr>
            <p:cNvPr id="12" name="Rectangle 11"/>
            <p:cNvSpPr/>
            <p:nvPr/>
          </p:nvSpPr>
          <p:spPr>
            <a:xfrm>
              <a:off x="430029" y="2480658"/>
              <a:ext cx="6035405" cy="1576293"/>
            </a:xfrm>
            <a:prstGeom prst="rect">
              <a:avLst/>
            </a:prstGeom>
          </p:spPr>
          <p:txBody>
            <a:bodyPr wrap="square">
              <a:spAutoFit/>
            </a:bodyPr>
            <a:lstStyle/>
            <a:p>
              <a:pPr algn="just"/>
              <a:r>
                <a:rPr lang="en-US" sz="1200" dirty="0"/>
                <a:t>Providing an adequate supply of potable water is one of the grand challenges in the current century due to climate change, population and industrial growth. Sustainable, and energy efficient water treatment technologies are needed to combat </a:t>
              </a:r>
              <a:r>
                <a:rPr lang="en-US" sz="1200" dirty="0" smtClean="0"/>
                <a:t>global </a:t>
              </a:r>
              <a:r>
                <a:rPr lang="en-US" sz="1200" dirty="0"/>
                <a:t>challenges in water sustainability. The ever expanding development of nanotechnology is creating exciting opportunities for novel environmental applications with tremendous potential for sustainable solutions to these challenges. Growing areas for the application of nanotechnology are water reuse, membrane, water quality monitoring, and remediation.  Furthermore, as industry embraces nanotechnology, aquatic ecosystems face unknown consequences from the introduction of these nanoscale materials into the environment. In this seminar, opportunities and challenges of nanomaterials for sustainable environment will be discussed. The focus of this seminar will be on two dimensional nanomaterials, particularly graphene.  Graphene nanomaterials are considered for numerous applications in the electronic, medical, energy, and environmental sectors, including as membranes, catalysts, and coatings, where these materials are highly susceptible to degradation by sunlight and disinfectants.  In this seminar, environmental degradation mechanisms of graphene materials will be discussed. Applications of two dimensional materials for antifouling membranes and removal of emerging pollutants (hexavalent chromium and </a:t>
              </a:r>
              <a:r>
                <a:rPr lang="en-US" sz="1200" dirty="0" err="1"/>
                <a:t>perfluorooctanoic</a:t>
              </a:r>
              <a:r>
                <a:rPr lang="en-US" sz="1200" dirty="0"/>
                <a:t> acid) will also be presented. </a:t>
              </a:r>
            </a:p>
            <a:p>
              <a:pPr algn="just"/>
              <a:r>
                <a:rPr lang="en-US" sz="1200" dirty="0" smtClean="0"/>
                <a:t>.</a:t>
              </a:r>
              <a:endParaRPr lang="en-US" sz="1200" dirty="0">
                <a:effectLst/>
              </a:endParaRPr>
            </a:p>
          </p:txBody>
        </p:sp>
        <p:sp>
          <p:nvSpPr>
            <p:cNvPr id="36" name="TextBox 35"/>
            <p:cNvSpPr txBox="1"/>
            <p:nvPr/>
          </p:nvSpPr>
          <p:spPr>
            <a:xfrm>
              <a:off x="2429569" y="3971175"/>
              <a:ext cx="4004748" cy="901753"/>
            </a:xfrm>
            <a:prstGeom prst="rect">
              <a:avLst/>
            </a:prstGeom>
            <a:noFill/>
          </p:spPr>
          <p:txBody>
            <a:bodyPr wrap="square" rtlCol="0">
              <a:spAutoFit/>
            </a:bodyPr>
            <a:lstStyle/>
            <a:p>
              <a:pPr algn="just"/>
              <a:r>
                <a:rPr lang="en-US" sz="1100" i="1" dirty="0" smtClean="0"/>
                <a:t>Dr. Chowdhury is an Assistant Professor in the Civil &amp; Environmental Engineering Department at WSU.  He received his PhD in Chemical and Environmental Engineering from UC-Riverside and was a post-doctoral research in the USEPA ORD National Exposer Research Laboratory (NERL) in Athens, GA. </a:t>
              </a:r>
              <a:r>
                <a:rPr lang="en-US" sz="1100" i="1" dirty="0"/>
                <a:t>His research focuses on environmental applications and implications of nanotechnology in the context of water </a:t>
              </a:r>
              <a:r>
                <a:rPr lang="en-US" sz="1100" i="1" dirty="0" smtClean="0"/>
                <a:t>infrastructure</a:t>
              </a:r>
              <a:r>
                <a:rPr lang="en-US" sz="1100" i="1" dirty="0"/>
                <a:t>, food-energy-water nexus, and climate change. </a:t>
              </a:r>
              <a:r>
                <a:rPr lang="en-US" sz="1100" i="1" dirty="0" smtClean="0"/>
                <a:t>This includes looking </a:t>
              </a:r>
              <a:r>
                <a:rPr lang="en-US" sz="1100" i="1" dirty="0"/>
                <a:t>at the fate, transport, and removal of emerging contaminants in water, soil, and sediment as well as water quality and treatment, nanoscale surface interactions, and </a:t>
              </a:r>
              <a:r>
                <a:rPr lang="en-US" sz="1100" i="1" dirty="0" err="1"/>
                <a:t>stormwater</a:t>
              </a:r>
              <a:r>
                <a:rPr lang="en-US" sz="1100" i="1" dirty="0"/>
                <a:t> management.</a:t>
              </a:r>
            </a:p>
          </p:txBody>
        </p:sp>
        <p:sp>
          <p:nvSpPr>
            <p:cNvPr id="37" name="TextBox 36"/>
            <p:cNvSpPr txBox="1"/>
            <p:nvPr/>
          </p:nvSpPr>
          <p:spPr>
            <a:xfrm>
              <a:off x="435785" y="2317348"/>
              <a:ext cx="6004336" cy="170410"/>
            </a:xfrm>
            <a:prstGeom prst="rect">
              <a:avLst/>
            </a:prstGeom>
            <a:noFill/>
            <a:ln w="44450">
              <a:noFill/>
            </a:ln>
          </p:spPr>
          <p:txBody>
            <a:bodyPr wrap="none" rtlCol="0">
              <a:spAutoFit/>
            </a:bodyPr>
            <a:lstStyle/>
            <a:p>
              <a:r>
                <a:rPr lang="en-US" b="1" dirty="0" smtClean="0">
                  <a:solidFill>
                    <a:srgbClr val="6D0321"/>
                  </a:solidFill>
                  <a:effectLst>
                    <a:outerShdw blurRad="25400" dist="25400" dir="16200000" rotWithShape="0">
                      <a:prstClr val="black">
                        <a:alpha val="60000"/>
                      </a:prstClr>
                    </a:outerShdw>
                  </a:effectLst>
                </a:rPr>
                <a:t>Wed. Nov 2, 2016 | 3:10 pm | PACCAR </a:t>
              </a:r>
              <a:r>
                <a:rPr lang="en-US" b="1" dirty="0" err="1" smtClean="0">
                  <a:solidFill>
                    <a:srgbClr val="6D0321"/>
                  </a:solidFill>
                  <a:effectLst>
                    <a:outerShdw blurRad="25400" dist="25400" dir="16200000" rotWithShape="0">
                      <a:prstClr val="black">
                        <a:alpha val="60000"/>
                      </a:prstClr>
                    </a:outerShdw>
                  </a:effectLst>
                </a:rPr>
                <a:t>Bldg</a:t>
              </a:r>
              <a:r>
                <a:rPr lang="en-US" b="1" dirty="0">
                  <a:solidFill>
                    <a:srgbClr val="6D0321"/>
                  </a:solidFill>
                  <a:effectLst>
                    <a:outerShdw blurRad="25400" dist="25400" dir="16200000" rotWithShape="0">
                      <a:prstClr val="black">
                        <a:alpha val="60000"/>
                      </a:prstClr>
                    </a:outerShdw>
                  </a:effectLst>
                </a:rPr>
                <a:t> </a:t>
              </a:r>
              <a:r>
                <a:rPr lang="en-US" b="1" dirty="0" smtClean="0">
                  <a:solidFill>
                    <a:srgbClr val="6D0321"/>
                  </a:solidFill>
                  <a:effectLst>
                    <a:outerShdw blurRad="25400" dist="25400" dir="16200000" rotWithShape="0">
                      <a:prstClr val="black">
                        <a:alpha val="60000"/>
                      </a:prstClr>
                    </a:outerShdw>
                  </a:effectLst>
                </a:rPr>
                <a:t>(PETB) Room 202</a:t>
              </a:r>
            </a:p>
          </p:txBody>
        </p:sp>
      </p:gr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87327" y="1020474"/>
            <a:ext cx="966341" cy="269176"/>
          </a:xfrm>
          <a:prstGeom prst="rect">
            <a:avLst/>
          </a:prstGeom>
        </p:spPr>
      </p:pic>
      <p:sp>
        <p:nvSpPr>
          <p:cNvPr id="30" name="TextBox 29"/>
          <p:cNvSpPr txBox="1"/>
          <p:nvPr/>
        </p:nvSpPr>
        <p:spPr>
          <a:xfrm>
            <a:off x="3186114" y="295063"/>
            <a:ext cx="3279319" cy="1077218"/>
          </a:xfrm>
          <a:prstGeom prst="rect">
            <a:avLst/>
          </a:prstGeom>
          <a:noFill/>
        </p:spPr>
        <p:txBody>
          <a:bodyPr wrap="square" rtlCol="0">
            <a:spAutoFit/>
          </a:bodyPr>
          <a:lstStyle/>
          <a:p>
            <a:pPr algn="ctr"/>
            <a:r>
              <a:rPr lang="en-US" sz="3200" dirty="0" smtClean="0"/>
              <a:t>Seminar Series</a:t>
            </a:r>
          </a:p>
          <a:p>
            <a:pPr algn="ctr"/>
            <a:r>
              <a:rPr lang="en-US" sz="3200" i="1" dirty="0" smtClean="0"/>
              <a:t>Fall 2016</a:t>
            </a:r>
            <a:endParaRPr lang="en-US" sz="3200" i="1" dirty="0"/>
          </a:p>
        </p:txBody>
      </p:sp>
      <p:sp>
        <p:nvSpPr>
          <p:cNvPr id="4" name="TextBox 3"/>
          <p:cNvSpPr txBox="1"/>
          <p:nvPr/>
        </p:nvSpPr>
        <p:spPr>
          <a:xfrm>
            <a:off x="455341" y="2566302"/>
            <a:ext cx="5984780" cy="353943"/>
          </a:xfrm>
          <a:prstGeom prst="rect">
            <a:avLst/>
          </a:prstGeom>
          <a:noFill/>
        </p:spPr>
        <p:txBody>
          <a:bodyPr wrap="none" rtlCol="0">
            <a:spAutoFit/>
          </a:bodyPr>
          <a:lstStyle/>
          <a:p>
            <a:r>
              <a:rPr lang="en-US" sz="1700" b="1" dirty="0"/>
              <a:t>Dr. </a:t>
            </a:r>
            <a:r>
              <a:rPr lang="en-US" sz="1700" b="1" dirty="0" smtClean="0"/>
              <a:t>Indranil Chowdhury, </a:t>
            </a:r>
            <a:r>
              <a:rPr lang="en-US" sz="1700" b="1" i="1" dirty="0" smtClean="0"/>
              <a:t>Civil &amp; Environmental Engineering, WSU</a:t>
            </a:r>
            <a:endParaRPr lang="en-US" sz="1700" b="1" i="1" dirty="0"/>
          </a:p>
        </p:txBody>
      </p:sp>
      <p:pic>
        <p:nvPicPr>
          <p:cNvPr id="1026" name="Picture 2" descr="Dr. Indranil Chowdhur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502" y="6582027"/>
            <a:ext cx="1885950" cy="1885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38527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192</TotalTime>
  <Words>385</Words>
  <Application>Microsoft Office PowerPoint</Application>
  <PresentationFormat>Letter Paper (8.5x11 in)</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Padowski, Julie</dc:creator>
  <cp:lastModifiedBy>McCabe, Jacqueline Richey</cp:lastModifiedBy>
  <cp:revision>25</cp:revision>
  <dcterms:created xsi:type="dcterms:W3CDTF">2015-09-29T20:01:58Z</dcterms:created>
  <dcterms:modified xsi:type="dcterms:W3CDTF">2016-10-28T19:13:39Z</dcterms:modified>
</cp:coreProperties>
</file>