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270" r:id="rId2"/>
  </p:sldMasterIdLst>
  <p:notesMasterIdLst>
    <p:notesMasterId r:id="rId20"/>
  </p:notesMasterIdLst>
  <p:handoutMasterIdLst>
    <p:handoutMasterId r:id="rId21"/>
  </p:handoutMasterIdLst>
  <p:sldIdLst>
    <p:sldId id="312" r:id="rId3"/>
    <p:sldId id="347" r:id="rId4"/>
    <p:sldId id="350" r:id="rId5"/>
    <p:sldId id="356" r:id="rId6"/>
    <p:sldId id="363" r:id="rId7"/>
    <p:sldId id="315" r:id="rId8"/>
    <p:sldId id="358" r:id="rId9"/>
    <p:sldId id="365" r:id="rId10"/>
    <p:sldId id="366" r:id="rId11"/>
    <p:sldId id="367" r:id="rId12"/>
    <p:sldId id="373" r:id="rId13"/>
    <p:sldId id="364" r:id="rId14"/>
    <p:sldId id="370" r:id="rId15"/>
    <p:sldId id="374" r:id="rId16"/>
    <p:sldId id="371" r:id="rId17"/>
    <p:sldId id="372" r:id="rId18"/>
    <p:sldId id="327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34">
          <p15:clr>
            <a:srgbClr val="A4A3A4"/>
          </p15:clr>
        </p15:guide>
        <p15:guide id="2" orient="horz" pos="660">
          <p15:clr>
            <a:srgbClr val="A4A3A4"/>
          </p15:clr>
        </p15:guide>
        <p15:guide id="3" pos="2015">
          <p15:clr>
            <a:srgbClr val="A4A3A4"/>
          </p15:clr>
        </p15:guide>
        <p15:guide id="4" pos="3907">
          <p15:clr>
            <a:srgbClr val="A4A3A4"/>
          </p15:clr>
        </p15:guide>
        <p15:guide id="5" pos="3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C30"/>
    <a:srgbClr val="EAEAEA"/>
    <a:srgbClr val="DBCEAC"/>
    <a:srgbClr val="3CB6CE"/>
    <a:srgbClr val="B6BF00"/>
    <a:srgbClr val="EC7A00"/>
    <a:srgbClr val="003C69"/>
    <a:srgbClr val="4523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7674" autoAdjust="0"/>
  </p:normalViewPr>
  <p:slideViewPr>
    <p:cSldViewPr snapToGrid="0">
      <p:cViewPr varScale="1">
        <p:scale>
          <a:sx n="112" d="100"/>
          <a:sy n="112" d="100"/>
        </p:scale>
        <p:origin x="1644" y="216"/>
      </p:cViewPr>
      <p:guideLst>
        <p:guide orient="horz" pos="1534"/>
        <p:guide orient="horz" pos="660"/>
        <p:guide pos="2015"/>
        <p:guide pos="3907"/>
        <p:guide pos="3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3564" y="-11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930525" y="0"/>
            <a:ext cx="33004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t" anchorCtr="0" compatLnSpc="1">
            <a:prstTxWarp prst="textNoShape">
              <a:avLst/>
            </a:prstTxWarp>
          </a:bodyPr>
          <a:lstStyle>
            <a:lvl1pPr defTabSz="923817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242050" y="0"/>
            <a:ext cx="7667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t" anchorCtr="0" compatLnSpc="1">
            <a:prstTxWarp prst="textNoShape">
              <a:avLst/>
            </a:prstTxWarp>
          </a:bodyPr>
          <a:lstStyle>
            <a:lvl1pPr algn="r" defTabSz="923817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57579F-7C42-41CF-9A67-A9EDB2E2AF3B}" type="datetime1">
              <a:rPr lang="en-US"/>
              <a:pPr>
                <a:defRPr/>
              </a:pPr>
              <a:t>11/11/2016</a:t>
            </a:fld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8088"/>
            <a:ext cx="30368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b" anchorCtr="0" compatLnSpc="1">
            <a:prstTxWarp prst="textNoShape">
              <a:avLst/>
            </a:prstTxWarp>
          </a:bodyPr>
          <a:lstStyle>
            <a:lvl1pPr defTabSz="923817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8088"/>
            <a:ext cx="30368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EFCD4F3E-6B65-4971-8AC7-08686DE5DAC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11113"/>
            <a:ext cx="2833688" cy="461962"/>
          </a:xfrm>
          <a:prstGeom prst="rect">
            <a:avLst/>
          </a:prstGeom>
          <a:noFill/>
        </p:spPr>
        <p:txBody>
          <a:bodyPr lIns="91649" tIns="45825" rIns="91649" bIns="45825">
            <a:spAutoFit/>
          </a:bodyPr>
          <a:lstStyle/>
          <a:p>
            <a:pPr>
              <a:defRPr/>
            </a:pPr>
            <a:r>
              <a:rPr lang="en-US" sz="1200" spc="3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WASHINGTON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5750917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t" anchorCtr="0" compatLnSpc="1">
            <a:prstTxWarp prst="textNoShape">
              <a:avLst/>
            </a:prstTxWarp>
          </a:bodyPr>
          <a:lstStyle>
            <a:lvl1pPr defTabSz="923817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t" anchorCtr="0" compatLnSpc="1">
            <a:prstTxWarp prst="textNoShape">
              <a:avLst/>
            </a:prstTxWarp>
          </a:bodyPr>
          <a:lstStyle>
            <a:lvl1pPr algn="r" defTabSz="923817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FB6D853-92A4-47B9-9CB5-47884C0AA8A8}" type="datetime1">
              <a:rPr lang="en-US"/>
              <a:pPr>
                <a:defRPr/>
              </a:pPr>
              <a:t>11/11/2016</a:t>
            </a:fld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46613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8088"/>
            <a:ext cx="30368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b" anchorCtr="0" compatLnSpc="1">
            <a:prstTxWarp prst="textNoShape">
              <a:avLst/>
            </a:prstTxWarp>
          </a:bodyPr>
          <a:lstStyle>
            <a:lvl1pPr defTabSz="923817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8088"/>
            <a:ext cx="30368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6" rIns="92291" bIns="46146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0A9D6028-0EBF-492C-B38D-471EA5EE84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544751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nnect.wsu.edu/owa/redir.aspx?C=9Oyog49tZlQn8FG56Q5q8vc_um7ZmSCOATtLhVaAu9WxowcpTwrUCA..&amp;URL=https%3a%2f%2furldefense.proofpoint.com%2fv2%2furl%3fu%3dhttps-3A__www.washingtonpost.com_news_education_wp_2016_10_17_nations-2Dhigh-2Dschool-2Dgraduation-2Drate-2Dreaches-2Dnew-2Drecord-2Dhigh_%26d%3dDQMFAg%26c%3dC3yme8gMkxg_ihJNXS06ZyWk4EJm8LdrrvxQb-Je7sw%26r%3d0X9fKM6stopkKvPXrYkpQytSAzES1PT3Ma-6yxKj1xY%26m%3d-d_BKc3sSriV_19IPCIp3XijoUDZ6ClS_AhKOYscAgw%26s%3dGpQeA8imaedg61IwVl8roxQl5Y5BIpMHeFZrAA8dH_I%26e%3d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6C3C7F-0E3E-40B2-A1AE-B938D84C32B1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20483" name="Rectangle 3"/>
          <p:cNvSpPr txBox="1">
            <a:spLocks noGrp="1" noChangeArrowheads="1"/>
          </p:cNvSpPr>
          <p:nvPr/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9" tIns="45285" rIns="90569" bIns="45285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2FC9024-182C-41FC-A32F-E9680154DA01}" type="datetime1">
              <a:rPr lang="en-US" altLang="en-US"/>
              <a:pPr algn="r" eaLnBrk="1" hangingPunct="1">
                <a:spcBef>
                  <a:spcPct val="0"/>
                </a:spcBef>
              </a:pPr>
              <a:t>11/11/2016</a:t>
            </a:fld>
            <a:endParaRPr lang="en-US" altLang="en-US"/>
          </a:p>
        </p:txBody>
      </p:sp>
      <p:sp>
        <p:nvSpPr>
          <p:cNvPr id="20484" name="Rectangle 6"/>
          <p:cNvSpPr txBox="1">
            <a:spLocks noGrp="1" noChangeArrowheads="1"/>
          </p:cNvSpPr>
          <p:nvPr/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9" tIns="45285" rIns="90569" bIns="45285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Template D Plain-white-dark</a:t>
            </a:r>
          </a:p>
        </p:txBody>
      </p:sp>
      <p:sp>
        <p:nvSpPr>
          <p:cNvPr id="20485" name="Rectangle 7"/>
          <p:cNvSpPr txBox="1">
            <a:spLocks noGrp="1" noChangeArrowheads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9" tIns="45285" rIns="90569" bIns="45285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3C83D67-938F-4310-A46A-7EC5216905DB}" type="slidenum">
              <a:rPr lang="en-US" altLang="en-US"/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204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698500"/>
            <a:ext cx="4646612" cy="3486150"/>
          </a:xfrm>
          <a:ln/>
        </p:spPr>
      </p:sp>
      <p:sp>
        <p:nvSpPr>
          <p:cNvPr id="204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4838"/>
            <a:ext cx="5610225" cy="4183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9" tIns="45285" rIns="90569" bIns="45285"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098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</a:pPr>
            <a:fld id="{E424335A-51D5-4E68-B173-6CFA926128C3}" type="slidenum">
              <a:rPr lang="en-US" altLang="en-US">
                <a:latin typeface="Times New Roman" panose="02020603050405020304" pitchFamily="18" charset="0"/>
              </a:rPr>
              <a:pPr defTabSz="914400" eaLnBrk="1" hangingPunct="1">
                <a:spcBef>
                  <a:spcPct val="0"/>
                </a:spcBef>
              </a:pPr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954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</a:pPr>
            <a:fld id="{F7B6B140-7867-433C-A6FA-7888E45A0D25}" type="slidenum">
              <a:rPr lang="en-US" altLang="en-US">
                <a:latin typeface="Times New Roman" panose="02020603050405020304" pitchFamily="18" charset="0"/>
              </a:rPr>
              <a:pPr defTabSz="914400" eaLnBrk="1" hangingPunct="1">
                <a:spcBef>
                  <a:spcPct val="0"/>
                </a:spcBef>
              </a:pPr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4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</a:pPr>
            <a:fld id="{2662B018-0C8C-482C-AD0C-F9833C4F76B9}" type="slidenum">
              <a:rPr lang="en-US" altLang="en-US">
                <a:latin typeface="Times New Roman" panose="02020603050405020304" pitchFamily="18" charset="0"/>
              </a:rPr>
              <a:pPr defTabSz="914400"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97188" y="525463"/>
            <a:ext cx="3506787" cy="26289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3330575"/>
            <a:ext cx="7435850" cy="3154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740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https://www.washingtonpost.com/news/education/wp/2016/10/17/nations-high-school-graduation-rate-reaches-new-record-high/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B6D853-92A4-47B9-9CB5-47884C0AA8A8}" type="datetime1">
              <a:rPr lang="en-US" smtClean="0"/>
              <a:pPr>
                <a:defRPr/>
              </a:pPr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D6028-0EBF-492C-B38D-471EA5EE84F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170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8FAB53-960D-457C-A12C-753AF99BE4BB}" type="slidenum">
              <a:rPr lang="en-US" altLang="en-US"/>
              <a:pPr eaLnBrk="1" hangingPunct="1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65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109790-A74A-4EB1-A6F2-4EA7AB9B2D72}" type="slidenum">
              <a:rPr lang="en-US" altLang="en-US"/>
              <a:pPr eaLnBrk="1" hangingPunct="1"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786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E92FBA5-858D-4A75-92DE-32200176BBC9}" type="slidenum">
              <a:rPr lang="en-US" altLang="en-US"/>
              <a:pPr eaLnBrk="1" hangingPunct="1"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51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4156050-153E-436C-9594-D06020CAD96F}" type="slidenum">
              <a:rPr lang="en-US" altLang="en-US"/>
              <a:pPr eaLnBrk="1" hangingPunct="1"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121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D08DA3-6AE8-4390-96C1-ADAB820A31AA}" type="slidenum">
              <a:rPr lang="en-US" altLang="en-US"/>
              <a:pPr eaLnBrk="1" hangingPunct="1"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816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416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8238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3850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9463" indent="-227013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66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38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10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8263" indent="-227013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D08DA3-6AE8-4390-96C1-ADAB820A31AA}" type="slidenum">
              <a:rPr lang="en-US" altLang="en-US"/>
              <a:pPr eaLnBrk="1" hangingPunct="1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209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t="25705" r="20018" b="25449"/>
          <a:stretch>
            <a:fillRect/>
          </a:stretch>
        </p:blipFill>
        <p:spPr bwMode="auto">
          <a:xfrm>
            <a:off x="0" y="0"/>
            <a:ext cx="4857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1047750"/>
            <a:ext cx="485775" cy="5810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 bwMode="invGray">
          <a:xfrm>
            <a:off x="484093" y="2122098"/>
            <a:ext cx="8659903" cy="424732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 bwMode="invGray">
          <a:xfrm>
            <a:off x="484093" y="2754909"/>
            <a:ext cx="8659904" cy="430887"/>
          </a:xfrm>
        </p:spPr>
        <p:txBody>
          <a:bodyPr rIns="0"/>
          <a:lstStyle>
            <a:lvl1pPr marL="0" indent="0" algn="ctr">
              <a:buFont typeface="Arial" pitchFamily="34" charset="0"/>
              <a:buNone/>
              <a:defRPr sz="2200" b="0">
                <a:solidFill>
                  <a:schemeClr val="bg2">
                    <a:lumMod val="50000"/>
                    <a:lumOff val="50000"/>
                  </a:schemeClr>
                </a:solidFill>
                <a:effectLst/>
                <a:latin typeface="Lucida Sans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dt" sz="half" idx="10"/>
          </p:nvPr>
        </p:nvSpPr>
        <p:spPr>
          <a:xfrm>
            <a:off x="484188" y="6381750"/>
            <a:ext cx="1550987" cy="47625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ftr" sz="quarter" idx="11"/>
          </p:nvPr>
        </p:nvSpPr>
        <p:spPr>
          <a:xfrm>
            <a:off x="2066925" y="6381750"/>
            <a:ext cx="6100763" cy="476250"/>
          </a:xfrm>
        </p:spPr>
        <p:txBody>
          <a:bodyPr anchorCtr="1"/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 userDrawn="1">
            <p:ph type="sldNum" sz="quarter" idx="12"/>
          </p:nvPr>
        </p:nvSpPr>
        <p:spPr>
          <a:xfrm>
            <a:off x="8169275" y="6381750"/>
            <a:ext cx="974725" cy="476250"/>
          </a:xfrm>
        </p:spPr>
        <p:txBody>
          <a:bodyPr/>
          <a:lstStyle>
            <a:lvl1pPr>
              <a:defRPr/>
            </a:lvl1pPr>
          </a:lstStyle>
          <a:p>
            <a:fld id="{13A6F275-3DB9-4BC2-B047-EBF506E287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2161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F275-3DB9-4BC2-B047-EBF506E2873D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26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t="25705" r="20018" b="25449"/>
          <a:stretch>
            <a:fillRect/>
          </a:stretch>
        </p:blipFill>
        <p:spPr bwMode="auto">
          <a:xfrm>
            <a:off x="0" y="0"/>
            <a:ext cx="4857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 userDrawn="1"/>
        </p:nvSpPr>
        <p:spPr>
          <a:xfrm>
            <a:off x="0" y="1047750"/>
            <a:ext cx="485775" cy="5810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0EA6-E5EF-4B7F-8841-F2B8FD4DB6E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390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DEF29-30E3-47BF-B14E-847023EC62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722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3034B-77AF-4FC1-BE8D-696007C7A6C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15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2F9A-AF12-4117-9144-E2044839D55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788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08A5-4B68-4A23-B204-61581F1074F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690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492BD-83F5-4305-A78E-1F054EC5CE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561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F44A-D3BD-410A-AA34-B0274044E45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545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F314-463A-4DE5-8A0B-121906744F8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4999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9834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778" y="734315"/>
            <a:ext cx="8652222" cy="424732"/>
          </a:xfrm>
        </p:spPr>
        <p:txBody>
          <a:bodyPr/>
          <a:lstStyle>
            <a:lvl1pPr algn="ctr">
              <a:defRPr sz="2400">
                <a:latin typeface="Lucida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1599412"/>
          </a:xfrm>
        </p:spPr>
        <p:txBody>
          <a:bodyPr lIns="457200" rIns="457200"/>
          <a:lstStyle>
            <a:lvl1pPr marL="344488" indent="-179388">
              <a:spcBef>
                <a:spcPts val="1200"/>
              </a:spcBef>
              <a:buSzPct val="100000"/>
              <a:buFont typeface="Arial" pitchFamily="34" charset="0"/>
              <a:buChar char="•"/>
              <a:defRPr sz="2000" b="0"/>
            </a:lvl1pPr>
            <a:lvl2pPr marL="509588" indent="-165100">
              <a:spcBef>
                <a:spcPts val="400"/>
              </a:spcBef>
              <a:buSzPct val="75000"/>
              <a:buFont typeface="Wingdings" pitchFamily="2" charset="2"/>
              <a:buChar char="§"/>
              <a:defRPr sz="1800"/>
            </a:lvl2pPr>
            <a:lvl3pPr marL="795337" indent="-219456">
              <a:spcBef>
                <a:spcPts val="400"/>
              </a:spcBef>
              <a:buSzPct val="100000"/>
              <a:buFont typeface="Arial" panose="020B0604020202020204" pitchFamily="34" charset="0"/>
              <a:buChar char="•"/>
              <a:defRPr sz="1800"/>
            </a:lvl3pPr>
            <a:lvl4pPr marL="914400" indent="-165100">
              <a:spcBef>
                <a:spcPts val="400"/>
              </a:spcBef>
              <a:buSzPct val="100000"/>
              <a:buFont typeface="Arial" pitchFamily="34" charset="0"/>
              <a:buChar char="•"/>
              <a:defRPr sz="1600"/>
            </a:lvl4pPr>
            <a:lvl5pPr marL="1079500" indent="-165100">
              <a:spcBef>
                <a:spcPts val="400"/>
              </a:spcBef>
              <a:buSzPct val="100000"/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060EA6-E5EF-4B7F-8841-F2B8FD4DB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209307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3402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511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7537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549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6447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087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91778" y="344837"/>
            <a:ext cx="8652222" cy="369332"/>
          </a:xfrm>
        </p:spPr>
        <p:txBody>
          <a:bodyPr/>
          <a:lstStyle>
            <a:lvl1pPr algn="ctr">
              <a:lnSpc>
                <a:spcPct val="100000"/>
              </a:lnSpc>
              <a:defRPr sz="18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91778" y="709196"/>
            <a:ext cx="8652222" cy="338554"/>
          </a:xfrm>
        </p:spPr>
        <p:txBody>
          <a:bodyPr rIns="0"/>
          <a:lstStyle>
            <a:lvl1pPr marL="0" indent="0" algn="ctr">
              <a:buFontTx/>
              <a:buNone/>
              <a:defRPr sz="1600" b="0">
                <a:solidFill>
                  <a:schemeClr val="bg2">
                    <a:lumMod val="50000"/>
                    <a:lumOff val="50000"/>
                  </a:schemeClr>
                </a:solidFill>
                <a:effectLst/>
                <a:latin typeface="Lucida Sans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DEF29-30E3-47BF-B14E-847023EC62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0135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677600"/>
            <a:ext cx="8659907" cy="48013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575" y="1790759"/>
            <a:ext cx="4002321" cy="2062103"/>
          </a:xfrm>
        </p:spPr>
        <p:txBody>
          <a:bodyPr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295" y="1790759"/>
            <a:ext cx="3969948" cy="2062103"/>
          </a:xfrm>
        </p:spPr>
        <p:txBody>
          <a:bodyPr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33034B-77AF-4FC1-BE8D-696007C7A6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3076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2879"/>
            <a:ext cx="8686800" cy="4801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22" y="1681734"/>
            <a:ext cx="4040188" cy="36933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721" y="2136455"/>
            <a:ext cx="4040188" cy="1806648"/>
          </a:xfrm>
        </p:spPr>
        <p:txBody>
          <a:bodyPr/>
          <a:lstStyle>
            <a:lvl1pPr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5547" y="1681734"/>
            <a:ext cx="4041775" cy="36933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5546" y="2136455"/>
            <a:ext cx="4041775" cy="1806648"/>
          </a:xfrm>
        </p:spPr>
        <p:txBody>
          <a:bodyPr/>
          <a:lstStyle>
            <a:lvl1pPr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212F9A-AF12-4117-9144-E2044839D5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82556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726" y="2081092"/>
            <a:ext cx="8675274" cy="48013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A08A5-4B68-4A23-B204-61581F1074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55843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492BD-83F5-4305-A78E-1F054EC5CE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281491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64633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1851276"/>
          </a:xfrm>
        </p:spPr>
        <p:txBody>
          <a:bodyPr/>
          <a:lstStyle>
            <a:lvl1pPr marL="165100" indent="-165100">
              <a:buSzPct val="125000"/>
              <a:buFont typeface="Arial" pitchFamily="34" charset="0"/>
              <a:buChar char="•"/>
              <a:defRPr lang="en-US" sz="24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457200" indent="-165100" defTabSz="914400"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974725" indent="-180975">
              <a:buSzPct val="125000"/>
              <a:buFont typeface="Arial" pitchFamily="34" charset="0"/>
              <a:buChar char="•"/>
              <a:defRPr lang="en-US" sz="20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D7F44A-D3BD-410A-AA34-B0274044E4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69249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423007"/>
            <a:ext cx="5486400" cy="36933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66801"/>
            <a:ext cx="54864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2FF314-463A-4DE5-8A0B-121906744F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72067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1454150" y="1490663"/>
            <a:ext cx="671988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84188" y="731838"/>
            <a:ext cx="86598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0" tIns="45720" rIns="457200" bIns="45720" numCol="1" anchor="b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84188" y="6438900"/>
            <a:ext cx="12525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bg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736725" y="6438900"/>
            <a:ext cx="6153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bg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7899400" y="6438900"/>
            <a:ext cx="1244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0FF54005-9A22-4031-957D-44E77B69E82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0" y="1047750"/>
            <a:ext cx="485775" cy="5810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485775" cy="1047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40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marL="165100" indent="-165100" algn="l" rtl="0" eaLnBrk="0" fontAlgn="base" hangingPunct="0">
        <a:spcBef>
          <a:spcPct val="25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000" dirty="0">
          <a:solidFill>
            <a:schemeClr val="bg2"/>
          </a:solidFill>
          <a:latin typeface="Lucida Sans" pitchFamily="34" charset="0"/>
          <a:ea typeface="+mn-ea"/>
          <a:cs typeface="+mn-cs"/>
        </a:defRPr>
      </a:lvl1pPr>
      <a:lvl2pPr marL="344488" indent="-179388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itchFamily="34" charset="0"/>
        <a:buChar char="•"/>
        <a:defRPr lang="en-US" dirty="0">
          <a:solidFill>
            <a:schemeClr val="bg2"/>
          </a:solidFill>
          <a:latin typeface="Lucida Sans" pitchFamily="34" charset="0"/>
          <a:ea typeface="+mn-ea"/>
          <a:cs typeface="+mn-cs"/>
        </a:defRPr>
      </a:lvl2pPr>
      <a:lvl3pPr marL="509588" indent="-165100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itchFamily="34" charset="0"/>
        <a:buChar char="•"/>
        <a:defRPr lang="en-US" dirty="0">
          <a:solidFill>
            <a:schemeClr val="bg2"/>
          </a:solidFill>
          <a:latin typeface="Lucida Sans" pitchFamily="34" charset="0"/>
          <a:ea typeface="+mn-ea"/>
          <a:cs typeface="+mn-cs"/>
        </a:defRPr>
      </a:lvl3pPr>
      <a:lvl4pPr marL="688975" indent="-179388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itchFamily="34" charset="0"/>
        <a:buChar char="•"/>
        <a:defRPr lang="en-US" sz="1600" dirty="0">
          <a:solidFill>
            <a:schemeClr val="bg2"/>
          </a:solidFill>
          <a:latin typeface="Lucida Sans" pitchFamily="34" charset="0"/>
          <a:ea typeface="+mn-ea"/>
          <a:cs typeface="+mn-cs"/>
        </a:defRPr>
      </a:lvl4pPr>
      <a:lvl5pPr marL="854075" indent="-165100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itchFamily="34" charset="0"/>
        <a:buChar char="•"/>
        <a:defRPr lang="en-US" sz="1600" dirty="0">
          <a:solidFill>
            <a:schemeClr val="bg2"/>
          </a:solidFill>
          <a:latin typeface="Lucida Sans" pitchFamily="34" charset="0"/>
          <a:ea typeface="+mn-ea"/>
          <a:cs typeface="+mn-cs"/>
        </a:defRPr>
      </a:lvl5pPr>
      <a:lvl6pPr marL="11414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15986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20558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25130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F54005-9A22-4031-957D-44E77B69E8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46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  <p:sldLayoutId id="2147484272" r:id="rId2"/>
    <p:sldLayoutId id="2147484273" r:id="rId3"/>
    <p:sldLayoutId id="2147484274" r:id="rId4"/>
    <p:sldLayoutId id="2147484275" r:id="rId5"/>
    <p:sldLayoutId id="2147484276" r:id="rId6"/>
    <p:sldLayoutId id="2147484277" r:id="rId7"/>
    <p:sldLayoutId id="2147484278" r:id="rId8"/>
    <p:sldLayoutId id="2147484279" r:id="rId9"/>
    <p:sldLayoutId id="2147484280" r:id="rId10"/>
    <p:sldLayoutId id="2147484281" r:id="rId11"/>
    <p:sldLayoutId id="2147484282" r:id="rId12"/>
    <p:sldLayoutId id="2147484283" r:id="rId13"/>
    <p:sldLayoutId id="2147484284" r:id="rId14"/>
    <p:sldLayoutId id="2147484285" r:id="rId15"/>
    <p:sldLayoutId id="21474842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9"/>
          <p:cNvSpPr>
            <a:spLocks noGrp="1" noChangeArrowheads="1"/>
          </p:cNvSpPr>
          <p:nvPr>
            <p:ph type="ctrTitle" idx="4294967295"/>
          </p:nvPr>
        </p:nvSpPr>
        <p:spPr>
          <a:xfrm>
            <a:off x="1003300" y="5802313"/>
            <a:ext cx="2261193" cy="646112"/>
          </a:xfrm>
        </p:spPr>
        <p:txBody>
          <a:bodyPr>
            <a:normAutofit fontScale="90000"/>
          </a:bodyPr>
          <a:lstStyle/>
          <a:p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Brian Dixon, 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M.B.A</a:t>
            </a:r>
            <a:b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</a:br>
            <a:r>
              <a:rPr lang="en-US" alt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Washington State University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/>
            </a:r>
            <a:b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</a:br>
            <a:r>
              <a:rPr lang="en-US" alt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Assistant </a:t>
            </a:r>
            <a:r>
              <a:rPr lang="en-US" alt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Vice President</a:t>
            </a:r>
            <a:br>
              <a:rPr lang="en-US" alt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</a:br>
            <a:r>
              <a:rPr lang="en-US" altLang="en-US" sz="13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Student Financial Services</a:t>
            </a:r>
          </a:p>
        </p:txBody>
      </p:sp>
      <p:pic>
        <p:nvPicPr>
          <p:cNvPr id="3075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47" b="43541"/>
          <a:stretch/>
        </p:blipFill>
        <p:spPr bwMode="auto">
          <a:xfrm>
            <a:off x="405103" y="5802313"/>
            <a:ext cx="598197" cy="79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5103" y="3993244"/>
            <a:ext cx="66230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Financial Aid </a:t>
            </a:r>
            <a:r>
              <a:rPr lang="en-US" alt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Federal and State Updates 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Session</a:t>
            </a:r>
          </a:p>
        </p:txBody>
      </p:sp>
      <p:sp>
        <p:nvSpPr>
          <p:cNvPr id="5" name="Rectangle 19"/>
          <p:cNvSpPr txBox="1">
            <a:spLocks noChangeArrowheads="1"/>
          </p:cNvSpPr>
          <p:nvPr/>
        </p:nvSpPr>
        <p:spPr>
          <a:xfrm>
            <a:off x="4349809" y="5802313"/>
            <a:ext cx="2580831" cy="9995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en-US" sz="6400" dirty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Johanna Dwyer, </a:t>
            </a:r>
            <a:r>
              <a:rPr lang="en-US" altLang="en-US" sz="6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M.B.A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/>
            </a:r>
            <a:b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</a:br>
            <a:r>
              <a:rPr lang="en-US" alt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South Puget Sounds Community College</a:t>
            </a:r>
            <a:br>
              <a:rPr lang="en-US" alt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</a:br>
            <a:r>
              <a:rPr lang="en-US" alt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Dean of St</a:t>
            </a:r>
            <a:r>
              <a:rPr lang="en-US" altLang="en-US" sz="4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TC Stone Serif"/>
              </a:rPr>
              <a:t>udent Financial Services</a:t>
            </a:r>
            <a:endParaRPr lang="en-US" altLang="en-US" sz="4800" i="1" dirty="0" smtClean="0">
              <a:solidFill>
                <a:schemeClr val="tx1">
                  <a:lumMod val="75000"/>
                  <a:lumOff val="25000"/>
                </a:schemeClr>
              </a:solidFill>
              <a:latin typeface="ITC Stone Serif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" r="5574" b="18006"/>
          <a:stretch/>
        </p:blipFill>
        <p:spPr>
          <a:xfrm>
            <a:off x="3418135" y="5879225"/>
            <a:ext cx="931674" cy="717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060378" y="363835"/>
            <a:ext cx="6160820" cy="591820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defRPr/>
            </a:pPr>
            <a:endParaRPr altLang="en-US" sz="2400" dirty="0" smtClean="0"/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600" dirty="0"/>
              <a:t>These final regulations put in place a borrower defense process that is easier to understand and more accessible for </a:t>
            </a:r>
            <a:r>
              <a:rPr lang="en-US" altLang="en-US" sz="3600" dirty="0" smtClean="0"/>
              <a:t>borrowers.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600" dirty="0"/>
              <a:t>F</a:t>
            </a:r>
            <a:r>
              <a:rPr lang="en-US" altLang="en-US" sz="3600" dirty="0" smtClean="0"/>
              <a:t>acilitates </a:t>
            </a:r>
            <a:r>
              <a:rPr lang="en-US" altLang="en-US" sz="3600" dirty="0"/>
              <a:t>collection and review of evidence for resolving claims; and that ensures claims are processed more efficiently, transparently, and fairly. </a:t>
            </a:r>
            <a:endParaRPr lang="en-US" altLang="en-US" sz="3600" dirty="0" smtClean="0"/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600" dirty="0" smtClean="0"/>
              <a:t>The </a:t>
            </a:r>
            <a:r>
              <a:rPr lang="en-US" altLang="en-US" sz="3600" dirty="0"/>
              <a:t>regulations replace a complicated, uneven, and burdensome standard for assessing claims that is based on the application of various State laws with a new Federal standard that will make relief available when there is: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600" dirty="0" smtClean="0"/>
              <a:t> A </a:t>
            </a:r>
            <a:r>
              <a:rPr lang="en-US" altLang="en-US" sz="3600" dirty="0"/>
              <a:t>breach of contractual promises between a school and its </a:t>
            </a:r>
            <a:r>
              <a:rPr lang="en-US" altLang="en-US" sz="3600" dirty="0" smtClean="0"/>
              <a:t>students;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600" dirty="0" smtClean="0"/>
              <a:t>State </a:t>
            </a:r>
            <a:r>
              <a:rPr lang="en-US" altLang="en-US" sz="3600" dirty="0"/>
              <a:t>or Federal court judgments against a school related to the loan or the educational services for which the loan was made; </a:t>
            </a:r>
            <a:r>
              <a:rPr lang="en-US" altLang="en-US" sz="3600" dirty="0" smtClean="0"/>
              <a:t>or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600" dirty="0" smtClean="0"/>
              <a:t>A </a:t>
            </a:r>
            <a:r>
              <a:rPr lang="en-US" altLang="en-US" sz="3600" dirty="0"/>
              <a:t>substantial misrepresentation by the school about the nature of the educational program, the nature of financial charges, or the employability of graduates. </a:t>
            </a:r>
            <a:endParaRPr altLang="en-US" sz="3600" dirty="0"/>
          </a:p>
          <a:p>
            <a:pPr marL="165100" indent="0" eaLnBrk="1" hangingPunct="1">
              <a:buFont typeface="Arial" pitchFamily="34" charset="0"/>
              <a:buNone/>
              <a:defRPr/>
            </a:pPr>
            <a:endParaRPr altLang="en-US" sz="2400" dirty="0"/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051808" y="2475783"/>
            <a:ext cx="59608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BORROWER DEFENSE REGULATIONS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376572" y="261285"/>
            <a:ext cx="6160820" cy="5918200"/>
          </a:xfrm>
        </p:spPr>
        <p:txBody>
          <a:bodyPr/>
          <a:lstStyle/>
          <a:p>
            <a:pPr eaLnBrk="1" hangingPunct="1">
              <a:defRPr/>
            </a:pPr>
            <a:endParaRPr altLang="en-US" sz="2400" dirty="0" smtClean="0"/>
          </a:p>
          <a:p>
            <a:pPr lvl="1"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200" dirty="0" smtClean="0"/>
              <a:t>Campus Based Aid Programs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3000" dirty="0" smtClean="0"/>
              <a:t>SEOG, PERKINS Loan, Federal Work Study</a:t>
            </a:r>
          </a:p>
          <a:p>
            <a:pPr lvl="1"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3200" dirty="0" smtClean="0"/>
              <a:t>Competency-based </a:t>
            </a:r>
            <a:r>
              <a:rPr altLang="en-US" sz="3200" dirty="0" smtClean="0"/>
              <a:t>education</a:t>
            </a:r>
          </a:p>
          <a:p>
            <a:pPr lvl="2"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2400" dirty="0" smtClean="0"/>
              <a:t>Flexible Option program</a:t>
            </a:r>
          </a:p>
          <a:p>
            <a:pPr lvl="1"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3200" dirty="0" smtClean="0"/>
              <a:t>Streamline Administrative Burden for </a:t>
            </a:r>
            <a:r>
              <a:rPr lang="en-US" altLang="en-US" sz="3200" dirty="0" smtClean="0"/>
              <a:t>Institutions</a:t>
            </a:r>
            <a:endParaRPr altLang="en-US" sz="3200" dirty="0" smtClean="0"/>
          </a:p>
          <a:p>
            <a:pPr lvl="1"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3200" dirty="0" smtClean="0"/>
              <a:t>Comprehensive Approach to Title IV Aid Reforms </a:t>
            </a:r>
          </a:p>
          <a:p>
            <a:pPr lvl="1" eaLnBrk="1" hangingPunct="1">
              <a:defRPr/>
            </a:pPr>
            <a:endParaRPr altLang="en-US" dirty="0"/>
          </a:p>
          <a:p>
            <a:pPr marL="165100" indent="0" eaLnBrk="1" hangingPunct="1">
              <a:buFont typeface="Arial" pitchFamily="34" charset="0"/>
              <a:buNone/>
              <a:defRPr/>
            </a:pPr>
            <a:endParaRPr altLang="en-US" sz="2400" dirty="0"/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111629" y="2265865"/>
            <a:ext cx="596085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REAUTHORIZATION OF HEA</a:t>
            </a:r>
          </a:p>
        </p:txBody>
      </p:sp>
    </p:spTree>
    <p:extLst>
      <p:ext uri="{BB962C8B-B14F-4D97-AF65-F5344CB8AC3E}">
        <p14:creationId xmlns:p14="http://schemas.microsoft.com/office/powerpoint/2010/main" val="1292635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1229943" y="2363893"/>
            <a:ext cx="658945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5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  <a:latin typeface="Lucida Sans" panose="020B0602030504020204" pitchFamily="34" charset="0"/>
              </a:defRPr>
            </a:lvl1pPr>
            <a:lvl2pPr marL="742950" indent="-28575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2pPr>
            <a:lvl3pPr marL="11430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3pPr>
            <a:lvl4pPr marL="16002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4pPr>
            <a:lvl5pPr marL="20574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9pPr>
          </a:lstStyle>
          <a:p>
            <a:pPr>
              <a:buClr>
                <a:schemeClr val="accent2"/>
              </a:buClr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</a:t>
            </a: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</a:t>
            </a:r>
            <a:endParaRPr lang="en-US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Clr>
                <a:schemeClr val="accent2"/>
              </a:buClr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Work Study</a:t>
            </a:r>
          </a:p>
          <a:p>
            <a:pPr>
              <a:buClr>
                <a:schemeClr val="accent2"/>
              </a:buClr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Tuition/Aid Allocation Timeline</a:t>
            </a: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black">
          <a:xfrm rot="16200000">
            <a:off x="-2873717" y="2989277"/>
            <a:ext cx="6746904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ISSUES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161130" y="299018"/>
            <a:ext cx="6179708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5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  <a:latin typeface="Lucida Sans" panose="020B0602030504020204" pitchFamily="34" charset="0"/>
              </a:defRPr>
            </a:lvl1pPr>
            <a:lvl2pPr marL="742950" indent="-28575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2pPr>
            <a:lvl3pPr marL="11430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3pPr>
            <a:lvl4pPr marL="16002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4pPr>
            <a:lvl5pPr marL="20574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9pPr>
          </a:lstStyle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Need Grant accounted for 90 percent of all state aid provided to college students in Washington in 2013-14.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More than a third of students statewide receive Federal Pell Grant and/or State Need Grant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Nearly 1 in 3 students that were State Need Grant eligible went </a:t>
            </a:r>
            <a:r>
              <a:rPr lang="en-US" altLang="en-US" sz="2400" b="1" dirty="0" smtClean="0">
                <a:solidFill>
                  <a:schemeClr val="accent2"/>
                </a:solidFill>
              </a:rPr>
              <a:t>unserved</a:t>
            </a: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state wide.  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Eligible middle-income students are less likely to receive the grant due to a lack of state funds.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Services the needs of non traditional students like veterans and students with families</a:t>
            </a:r>
            <a:endParaRPr lang="en-US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black">
          <a:xfrm rot="16200000">
            <a:off x="-2719933" y="2688680"/>
            <a:ext cx="6858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NEED GRANT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297863" y="991228"/>
            <a:ext cx="6179708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5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  <a:latin typeface="Lucida Sans" panose="020B0602030504020204" pitchFamily="34" charset="0"/>
              </a:defRPr>
            </a:lvl1pPr>
            <a:lvl2pPr marL="742950" indent="-28575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2pPr>
            <a:lvl3pPr marL="11430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3pPr>
            <a:lvl4pPr marL="16002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4pPr>
            <a:lvl5pPr marL="20574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9pPr>
          </a:lstStyle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Work Study allows students to develop valuable experience and career connections while employers have access to a well-educated workforce at a reduced-cost.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indicates that students who work between 10 and 19 hours per week tend to persist in their degree programs at higher rates than other financially needy students.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tudents and employer demand for State Work Study exceeded program resources.</a:t>
            </a: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black">
          <a:xfrm rot="16200000">
            <a:off x="-2745570" y="2856273"/>
            <a:ext cx="6858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WORK STUDY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05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1912024" y="1016453"/>
            <a:ext cx="5574091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5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  <a:latin typeface="Lucida Sans" panose="020B0602030504020204" pitchFamily="34" charset="0"/>
              </a:defRPr>
            </a:lvl1pPr>
            <a:lvl2pPr marL="742950" indent="-28575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2pPr>
            <a:lvl3pPr marL="11430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latin typeface="Lucida Sans" panose="020B0602030504020204" pitchFamily="34" charset="0"/>
              </a:defRPr>
            </a:lvl3pPr>
            <a:lvl4pPr marL="16002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4pPr>
            <a:lvl5pPr marL="2057400" indent="-228600" eaLnBrk="0" hangingPunct="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Lucida Sans" panose="020B0602030504020204" pitchFamily="34" charset="0"/>
              </a:defRPr>
            </a:lvl9pPr>
          </a:lstStyle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Goal of early FAFSA/WASFA to aligning aid resources and cost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Delays in the state budget process create uncertainty for institutions, students, and parents.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Institutions to 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provide earlier financial aid </a:t>
            </a: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awards for students and families</a:t>
            </a:r>
          </a:p>
          <a:p>
            <a:pPr eaLnBrk="1" hangingPunct="1">
              <a:buClr>
                <a:schemeClr val="accent2"/>
              </a:buClr>
            </a:pP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Washington 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 </a:t>
            </a:r>
            <a:r>
              <a:rPr lang="en-US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institutions to compete nationally for Washington Students.</a:t>
            </a:r>
            <a:endParaRPr lang="en-US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530809" y="2509171"/>
            <a:ext cx="6858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TUITION/FUNDING POLICY TIMELINE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814543" y="541604"/>
            <a:ext cx="5141734" cy="61796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Tuition Payment </a:t>
            </a:r>
            <a:r>
              <a:rPr altLang="en-US" sz="2400" dirty="0" smtClean="0"/>
              <a:t>Plans </a:t>
            </a:r>
            <a:endParaRPr lang="en-US" altLang="en-U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Expanded </a:t>
            </a:r>
            <a:r>
              <a:rPr altLang="en-US" sz="2400" dirty="0" smtClean="0"/>
              <a:t>Scholarship Search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More </a:t>
            </a:r>
            <a:r>
              <a:rPr altLang="en-US" sz="2400" dirty="0" smtClean="0"/>
              <a:t>Private Scholarship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Financial literacy Resources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altLang="en-US" sz="2200" dirty="0" smtClean="0"/>
              <a:t> understand loans, debt, repayment rules and options.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altLang="en-US" sz="2200" dirty="0" smtClean="0"/>
              <a:t>Communications on cumulative debt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Comprehensive career counseling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altLang="en-US" sz="2400" dirty="0" smtClean="0"/>
              <a:t>Some majors more costly than others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Increased grant </a:t>
            </a:r>
            <a:r>
              <a:rPr altLang="en-US" sz="2400" dirty="0" smtClean="0"/>
              <a:t>initiatives</a:t>
            </a:r>
            <a:endParaRPr altLang="en-US" sz="2400" dirty="0" smtClean="0"/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black">
          <a:xfrm rot="16200000">
            <a:off x="-2436805" y="2569161"/>
            <a:ext cx="68580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INSTITUTIONAL DEBT REDUCTION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035606" y="329725"/>
            <a:ext cx="5006129" cy="61436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Stay informed on opportunities, deadlines, and </a:t>
            </a:r>
            <a:r>
              <a:rPr altLang="en-US" sz="2400" dirty="0" smtClean="0"/>
              <a:t>announcements </a:t>
            </a:r>
            <a:endParaRPr altLang="en-U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Apply for scholarships!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Budget - make a plan and stick to it!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Borrow what you need - understand loans, debt, your repayment rules and options.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Don’t forget to factor in your career choice.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altLang="en-US" sz="2400" dirty="0" smtClean="0"/>
              <a:t>Some majors more costly than others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altLang="en-US" sz="2400" dirty="0" smtClean="0"/>
              <a:t>Appeals and Changes in Financial Situation</a:t>
            </a:r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051806" y="2552863"/>
            <a:ext cx="609758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TIPS FOR FINANCIAL AID STUDENTS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2047" y="795300"/>
            <a:ext cx="67731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Removing financial barriers and providing access for students by effectively managing and advocating for the continued investment of federal, state, institutional and private resources;</a:t>
            </a:r>
          </a:p>
          <a:p>
            <a:pPr eaLnBrk="0" hangingPunct="0"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cs"/>
            </a:endParaRP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Recognizing innovative awarding strategies to help recruit, retain, and graduate a diverse and talented student body; and</a:t>
            </a:r>
          </a:p>
          <a:p>
            <a:pPr eaLnBrk="0" hangingPunct="0"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cs"/>
            </a:endParaRP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Resourcing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cs"/>
              </a:rPr>
              <a:t>students with the financial knowledge that will allow them to contribute to the enhancement of state, national, and global communities.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+mn-cs"/>
            </a:endParaRP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black">
          <a:xfrm rot="16200000">
            <a:off x="-3041129" y="2891000"/>
            <a:ext cx="6858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OUR ROLE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468258" y="1428750"/>
            <a:ext cx="6347859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5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 sz="2000">
                <a:solidFill>
                  <a:schemeClr val="bg2"/>
                </a:solidFill>
                <a:latin typeface="Lucida Sans" pitchFamily="34" charset="0"/>
              </a:defRPr>
            </a:lvl1pPr>
            <a:lvl2pPr marL="742950" indent="-28575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>
                <a:solidFill>
                  <a:schemeClr val="bg2"/>
                </a:solidFill>
                <a:latin typeface="Lucida Sans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>
                <a:solidFill>
                  <a:schemeClr val="bg2"/>
                </a:solidFill>
                <a:latin typeface="Lucida Sans" pitchFamily="34" charset="0"/>
              </a:defRPr>
            </a:lvl3pPr>
            <a:lvl4pPr marL="1600200" indent="-22860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4pPr>
            <a:lvl5pPr marL="2057400" indent="-22860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9pPr>
          </a:lstStyle>
          <a:p>
            <a:pPr marL="342900" indent="-342900">
              <a:spcBef>
                <a:spcPct val="0"/>
              </a:spcBef>
              <a:buClr>
                <a:schemeClr val="accent3"/>
              </a:buClr>
              <a:buSzTx/>
              <a:defRPr/>
            </a:pP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Stagnant earnings for low-/middle-income families</a:t>
            </a:r>
          </a:p>
          <a:p>
            <a:pPr marL="342900" indent="-342900">
              <a:spcBef>
                <a:spcPct val="0"/>
              </a:spcBef>
              <a:buClr>
                <a:schemeClr val="accent3"/>
              </a:buClr>
              <a:buSzTx/>
              <a:defRPr/>
            </a:pP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A permanently higher median unmet need of freshmen </a:t>
            </a:r>
          </a:p>
          <a:p>
            <a:pPr marL="342900" indent="-342900">
              <a:spcBef>
                <a:spcPct val="0"/>
              </a:spcBef>
              <a:buClr>
                <a:schemeClr val="accent3"/>
              </a:buClr>
              <a:buSzTx/>
              <a:defRPr/>
            </a:pP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Rising </a:t>
            </a: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health insurance costs for needy students</a:t>
            </a:r>
          </a:p>
          <a:p>
            <a:pPr marL="342900" indent="-342900">
              <a:spcBef>
                <a:spcPct val="0"/>
              </a:spcBef>
              <a:buClr>
                <a:schemeClr val="accent3"/>
              </a:buClr>
              <a:buSzTx/>
              <a:defRPr/>
            </a:pP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Increasing high </a:t>
            </a: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s</a:t>
            </a: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chool </a:t>
            </a: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graduation rates for both the Washington State and the U.S.</a:t>
            </a:r>
          </a:p>
          <a:p>
            <a:pPr marL="342900" indent="-342900">
              <a:spcBef>
                <a:spcPct val="0"/>
              </a:spcBef>
              <a:buClr>
                <a:schemeClr val="accent3"/>
              </a:buClr>
              <a:buSzTx/>
              <a:defRPr/>
            </a:pP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Fluctuations in 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state and federal </a:t>
            </a:r>
            <a:r>
              <a:rPr lang="en-US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+mn-cs"/>
              </a:rPr>
              <a:t>funding policies</a:t>
            </a:r>
            <a:endParaRPr lang="en-US" alt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black">
          <a:xfrm rot="16200000">
            <a:off x="-2303643" y="2747106"/>
            <a:ext cx="6097588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INCREASED AFFORDABILITY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https://www.edvisors.com/media/images/award-letter-images/net-cost-breakdow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726" y="633753"/>
            <a:ext cx="4268788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226729" y="2396556"/>
            <a:ext cx="609758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AID PACKAGE MAKEUP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1432891" y="1551700"/>
            <a:ext cx="536956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5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 sz="2000">
                <a:solidFill>
                  <a:schemeClr val="bg2"/>
                </a:solidFill>
                <a:latin typeface="Lucida Sans" pitchFamily="34" charset="0"/>
              </a:defRPr>
            </a:lvl1pPr>
            <a:lvl2pPr marL="742950" indent="-28575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>
                <a:solidFill>
                  <a:schemeClr val="bg2"/>
                </a:solidFill>
                <a:latin typeface="Lucida Sans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>
                <a:solidFill>
                  <a:schemeClr val="bg2"/>
                </a:solidFill>
                <a:latin typeface="Lucida Sans" pitchFamily="34" charset="0"/>
              </a:defRPr>
            </a:lvl3pPr>
            <a:lvl4pPr marL="1600200" indent="-22860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4pPr>
            <a:lvl5pPr marL="2057400" indent="-228600">
              <a:lnSpc>
                <a:spcPct val="95000"/>
              </a:lnSpc>
              <a:spcBef>
                <a:spcPct val="10000"/>
              </a:spcBef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sz="1600">
                <a:solidFill>
                  <a:schemeClr val="bg2"/>
                </a:solidFill>
                <a:latin typeface="Lucida Sans" pitchFamily="34" charset="0"/>
              </a:defRPr>
            </a:lvl9pPr>
          </a:lstStyle>
          <a:p>
            <a:pPr eaLnBrk="0" hangingPunct="0">
              <a:buClr>
                <a:schemeClr val="accent2"/>
              </a:buClr>
              <a:defRPr/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n-cs"/>
              </a:rPr>
              <a:t> Early FAFSA</a:t>
            </a:r>
          </a:p>
          <a:p>
            <a:pPr eaLnBrk="0" hangingPunct="0">
              <a:buClr>
                <a:schemeClr val="accent2"/>
              </a:buClr>
              <a:defRPr/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n-cs"/>
              </a:rPr>
              <a:t> Extension of Perkins Loan</a:t>
            </a:r>
          </a:p>
          <a:p>
            <a:pPr eaLnBrk="0" hangingPunct="0">
              <a:buClr>
                <a:schemeClr val="accent2"/>
              </a:buClr>
              <a:defRPr/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n-cs"/>
              </a:rPr>
              <a:t> Pell Grant Funding</a:t>
            </a:r>
          </a:p>
          <a:p>
            <a:pPr eaLnBrk="0" hangingPunct="0">
              <a:buClr>
                <a:schemeClr val="accent2"/>
              </a:buClr>
              <a:defRPr/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n-cs"/>
              </a:rPr>
              <a:t> Borrower Defense Act</a:t>
            </a:r>
          </a:p>
          <a:p>
            <a:pPr eaLnBrk="0" hangingPunct="0">
              <a:buClr>
                <a:schemeClr val="accent2"/>
              </a:buClr>
              <a:defRPr/>
            </a:pP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n-cs"/>
              </a:rPr>
              <a:t> Reauthorization of HEA</a:t>
            </a:r>
            <a:endParaRPr lang="en-US" alt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black">
          <a:xfrm rot="16200000">
            <a:off x="-2852352" y="2950819"/>
            <a:ext cx="6858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ISSUES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683460" y="875633"/>
            <a:ext cx="4384053" cy="5816600"/>
          </a:xfrm>
        </p:spPr>
        <p:txBody>
          <a:bodyPr/>
          <a:lstStyle/>
          <a:p>
            <a:pPr marL="165100" indent="0" eaLnBrk="1" hangingPunct="1">
              <a:buFont typeface="Arial" pitchFamily="34" charset="0"/>
              <a:buNone/>
              <a:defRPr/>
            </a:pPr>
            <a:endParaRPr altLang="en-US" sz="2400" dirty="0"/>
          </a:p>
          <a:p>
            <a:pPr marL="0" indent="0">
              <a:buFont typeface="Arial" pitchFamily="34" charset="0"/>
              <a:buNone/>
              <a:defRPr/>
            </a:pPr>
            <a:r>
              <a:rPr sz="2400" dirty="0"/>
              <a:t>In September of 2015,                          President Obama passed an executive action that will allow students to use </a:t>
            </a:r>
            <a:r>
              <a:rPr sz="2400" dirty="0">
                <a:solidFill>
                  <a:schemeClr val="accent2"/>
                </a:solidFill>
              </a:rPr>
              <a:t>Prior-Prior </a:t>
            </a:r>
            <a:r>
              <a:rPr sz="2400" dirty="0" smtClean="0">
                <a:solidFill>
                  <a:schemeClr val="accent2"/>
                </a:solidFill>
              </a:rPr>
              <a:t>Year </a:t>
            </a:r>
            <a:r>
              <a:rPr sz="2400" dirty="0" smtClean="0"/>
              <a:t>(PPY</a:t>
            </a:r>
            <a:r>
              <a:rPr sz="2400" dirty="0"/>
              <a:t>) tax information to complete the FAFSA and WASFA in preparation for the 2017-2018 Academic Year.</a:t>
            </a:r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496186" y="2651967"/>
            <a:ext cx="60975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EARLY FAFSA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196" name="Picture 2" descr="http://www.silentthundermodels.com/wall_plaques/images/PS14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38" y="1386911"/>
            <a:ext cx="2963862" cy="434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163059" y="350496"/>
            <a:ext cx="6374332" cy="5637213"/>
          </a:xfrm>
        </p:spPr>
        <p:txBody>
          <a:bodyPr/>
          <a:lstStyle/>
          <a:p>
            <a:pPr marL="165100" indent="0" eaLnBrk="1" hangingPunct="1">
              <a:buFont typeface="Arial" pitchFamily="34" charset="0"/>
              <a:buNone/>
              <a:defRPr/>
            </a:pPr>
            <a:endParaRPr altLang="en-US" sz="2400" dirty="0"/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sz="2200" dirty="0"/>
              <a:t>Students will no longer need to estimate income, since prior-prior year income will be used on the FAFSA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sz="2200" dirty="0"/>
              <a:t>Admission Application timeline will match Financial Aid Deadlines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sz="2200" dirty="0"/>
              <a:t>2017-18 FAFSA can be completed/submitted as early as October 1</a:t>
            </a:r>
            <a:r>
              <a:rPr sz="2200" baseline="30000" dirty="0"/>
              <a:t>st</a:t>
            </a:r>
            <a:r>
              <a:rPr sz="2200" dirty="0"/>
              <a:t>, 2017 using 2015 federal tax data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sz="2200" dirty="0"/>
              <a:t>Financial aid packages will be developed &amp; delivered earlier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sz="2200" dirty="0"/>
              <a:t>Families will have more time to prepare for meeting college costs</a:t>
            </a:r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453459" y="2886324"/>
            <a:ext cx="60975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EARLY FAFSA</a:t>
            </a:r>
            <a:endParaRPr altLang="en-US" sz="4400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957953" y="752476"/>
            <a:ext cx="5288882" cy="5354638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2400" dirty="0"/>
              <a:t>The Perkins loan program is scheduled to end after September 2017 if Congress doesn’t take action.</a:t>
            </a:r>
          </a:p>
          <a:p>
            <a:pPr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2400" dirty="0"/>
              <a:t>Two year extension granted in December 2015.</a:t>
            </a:r>
          </a:p>
          <a:p>
            <a:pPr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2400" dirty="0"/>
              <a:t>If this program is eliminated, future students will not be able to receive these loans that have favorable interest rates, repayment requirements, and loan forgiveness options.</a:t>
            </a:r>
          </a:p>
          <a:p>
            <a:pPr marL="165100" indent="0" eaLnBrk="1" hangingPunct="1">
              <a:buFont typeface="Arial" pitchFamily="34" charset="0"/>
              <a:buNone/>
              <a:defRPr/>
            </a:pPr>
            <a:endParaRPr altLang="en-US" sz="2400" dirty="0"/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188539" y="2335213"/>
            <a:ext cx="609758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EXTENSION OF FEDERAL PERKINS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453749" y="1007329"/>
            <a:ext cx="5596531" cy="4400550"/>
          </a:xfrm>
        </p:spPr>
        <p:txBody>
          <a:bodyPr/>
          <a:lstStyle/>
          <a:p>
            <a:pPr eaLnBrk="1" hangingPunct="1">
              <a:defRPr/>
            </a:pPr>
            <a:endParaRPr altLang="en-US" sz="2400" dirty="0" smtClean="0"/>
          </a:p>
          <a:p>
            <a:pPr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2400" dirty="0" smtClean="0"/>
              <a:t>Maximum Pell Grant award increased by $40 in 2016-17</a:t>
            </a:r>
            <a:endParaRPr altLang="en-US" sz="2400" dirty="0"/>
          </a:p>
          <a:p>
            <a:pPr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altLang="en-US" sz="2400" dirty="0" smtClean="0"/>
              <a:t>The Federal Pell Grant program is critical, especially for students and families who rely on need based aid</a:t>
            </a:r>
          </a:p>
          <a:p>
            <a:pPr eaLnBrk="1" hangingPunct="1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/>
              <a:t>Possible </a:t>
            </a:r>
            <a:r>
              <a:rPr altLang="en-US" sz="2400" dirty="0" smtClean="0"/>
              <a:t>Year </a:t>
            </a:r>
            <a:r>
              <a:rPr altLang="en-US" sz="2400" dirty="0" smtClean="0"/>
              <a:t>around Pell option to provide flexibility to accelerate degree competition.</a:t>
            </a:r>
            <a:endParaRPr altLang="en-US" sz="2400" dirty="0"/>
          </a:p>
          <a:p>
            <a:pPr marL="165100" indent="0" eaLnBrk="1" hangingPunct="1">
              <a:buFont typeface="Arial" pitchFamily="34" charset="0"/>
              <a:buNone/>
              <a:defRPr/>
            </a:pPr>
            <a:endParaRPr altLang="en-US" sz="2400" dirty="0"/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black">
          <a:xfrm rot="16200000">
            <a:off x="-2316726" y="2822884"/>
            <a:ext cx="60975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marL="165100" indent="-1651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anose="020B0604020202020204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344488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 marL="509588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688975" indent="-179388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 marL="854075" indent="-165100" algn="l" rtl="0" eaLnBrk="0" fontAlgn="base" hangingPunct="0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rgbClr val="C60C30"/>
              </a:buClr>
              <a:buSzPct val="100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 marL="11414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5986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0558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513013" indent="22225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ct val="5000"/>
              </a:spcBef>
              <a:buFont typeface="Arial" panose="020B0604020202020204" pitchFamily="34" charset="0"/>
              <a:buNone/>
              <a:defRPr/>
            </a:pP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</a:t>
            </a:r>
            <a:r>
              <a:rPr altLang="en-US" sz="4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PELL GRANT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brand 2014">
      <a:dk1>
        <a:srgbClr val="000000"/>
      </a:dk1>
      <a:lt1>
        <a:srgbClr val="FFFFFF"/>
      </a:lt1>
      <a:dk2>
        <a:srgbClr val="B67233"/>
      </a:dk2>
      <a:lt2>
        <a:srgbClr val="EDDCCC"/>
      </a:lt2>
      <a:accent1>
        <a:srgbClr val="981E32"/>
      </a:accent1>
      <a:accent2>
        <a:srgbClr val="5E6A71"/>
      </a:accent2>
      <a:accent3>
        <a:srgbClr val="C60C30"/>
      </a:accent3>
      <a:accent4>
        <a:srgbClr val="C69214"/>
      </a:accent4>
      <a:accent5>
        <a:srgbClr val="4F868E"/>
      </a:accent5>
      <a:accent6>
        <a:srgbClr val="8F7E35"/>
      </a:accent6>
      <a:hlink>
        <a:srgbClr val="C60C30"/>
      </a:hlink>
      <a:folHlink>
        <a:srgbClr val="5E6A7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003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AAA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0033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99"/>
        </a:dk2>
        <a:lt2>
          <a:srgbClr val="FFFFFF"/>
        </a:lt2>
        <a:accent1>
          <a:srgbClr val="CC0033"/>
        </a:accent1>
        <a:accent2>
          <a:srgbClr val="000099"/>
        </a:accent2>
        <a:accent3>
          <a:srgbClr val="AAAACA"/>
        </a:accent3>
        <a:accent4>
          <a:srgbClr val="DADADA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9999"/>
        </a:dk2>
        <a:lt2>
          <a:srgbClr val="FFFFFF"/>
        </a:lt2>
        <a:accent1>
          <a:srgbClr val="CC0033"/>
        </a:accent1>
        <a:accent2>
          <a:srgbClr val="000099"/>
        </a:accent2>
        <a:accent3>
          <a:srgbClr val="AACACA"/>
        </a:accent3>
        <a:accent4>
          <a:srgbClr val="DADADA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ace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12127</TotalTime>
  <Words>894</Words>
  <Application>Microsoft Office PowerPoint</Application>
  <PresentationFormat>On-screen Show (4:3)</PresentationFormat>
  <Paragraphs>110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Lucida Sans</vt:lpstr>
      <vt:lpstr>Times New Roman</vt:lpstr>
      <vt:lpstr>ITC Stone Serif</vt:lpstr>
      <vt:lpstr>Wingdings</vt:lpstr>
      <vt:lpstr>Default Design</vt:lpstr>
      <vt:lpstr>Facet</vt:lpstr>
      <vt:lpstr>Brian Dixon, M.B.A Washington State University Assistant Vice President Student Financial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Washington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Marketing</dc:creator>
  <cp:lastModifiedBy>Brian Dixon</cp:lastModifiedBy>
  <cp:revision>413</cp:revision>
  <cp:lastPrinted>2016-05-12T15:44:08Z</cp:lastPrinted>
  <dcterms:created xsi:type="dcterms:W3CDTF">2001-10-04T20:08:10Z</dcterms:created>
  <dcterms:modified xsi:type="dcterms:W3CDTF">2016-11-11T19:45:23Z</dcterms:modified>
</cp:coreProperties>
</file>