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1" autoAdjust="0"/>
    <p:restoredTop sz="94660"/>
  </p:normalViewPr>
  <p:slideViewPr>
    <p:cSldViewPr snapToGrid="0">
      <p:cViewPr varScale="1">
        <p:scale>
          <a:sx n="159" d="100"/>
          <a:sy n="159" d="100"/>
        </p:scale>
        <p:origin x="15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Ji Yun" userId="63755024-98f9-44ae-88b7-7b497a1c2cc8" providerId="ADAL" clId="{C7C6026D-BDB6-41D5-8832-3D155F9DD25D}"/>
    <pc:docChg chg="modSld">
      <pc:chgData name="Lee, Ji Yun" userId="63755024-98f9-44ae-88b7-7b497a1c2cc8" providerId="ADAL" clId="{C7C6026D-BDB6-41D5-8832-3D155F9DD25D}" dt="2023-03-16T15:56:20.470" v="1" actId="14100"/>
      <pc:docMkLst>
        <pc:docMk/>
      </pc:docMkLst>
      <pc:sldChg chg="modSp mod">
        <pc:chgData name="Lee, Ji Yun" userId="63755024-98f9-44ae-88b7-7b497a1c2cc8" providerId="ADAL" clId="{C7C6026D-BDB6-41D5-8832-3D155F9DD25D}" dt="2023-03-16T15:56:20.470" v="1" actId="14100"/>
        <pc:sldMkLst>
          <pc:docMk/>
          <pc:sldMk cId="787660373" sldId="258"/>
        </pc:sldMkLst>
        <pc:spChg chg="mod">
          <ac:chgData name="Lee, Ji Yun" userId="63755024-98f9-44ae-88b7-7b497a1c2cc8" providerId="ADAL" clId="{C7C6026D-BDB6-41D5-8832-3D155F9DD25D}" dt="2023-03-16T15:56:11.774" v="0" actId="123"/>
          <ac:spMkLst>
            <pc:docMk/>
            <pc:sldMk cId="787660373" sldId="258"/>
            <ac:spMk id="5" creationId="{631AEB84-C6B5-E8E2-6C62-8665501C04CB}"/>
          </ac:spMkLst>
        </pc:spChg>
        <pc:picChg chg="mod">
          <ac:chgData name="Lee, Ji Yun" userId="63755024-98f9-44ae-88b7-7b497a1c2cc8" providerId="ADAL" clId="{C7C6026D-BDB6-41D5-8832-3D155F9DD25D}" dt="2023-03-16T15:56:20.470" v="1" actId="14100"/>
          <ac:picMkLst>
            <pc:docMk/>
            <pc:sldMk cId="787660373" sldId="258"/>
            <ac:picMk id="4" creationId="{8C4D0C9D-CAAA-3AEF-7425-B96E8F130A0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A6795-1B61-D7C7-FE62-51EF32BC48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EE1CFC7-5847-0CCF-04B3-C82AC377B5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075F3B-BB31-569F-CEFE-56B0904F8BD4}"/>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66A80569-9EED-9B57-33E2-E9346C865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0B93F-DDDF-F3D1-AFF8-6830FE9BCF43}"/>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2205176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783D4-4A74-5466-05E6-78344772EB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E14352-4110-FF25-2DFB-BB3CEEB987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1022DB-6D0B-57D4-B057-1CA1E0B8F3E1}"/>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37B4B2D9-19F4-E79E-F4C7-1EA9DF63E5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2D47F7-F031-3A24-4680-E083AF373FAE}"/>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3353420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83ADB4-7BE6-9FB9-593C-11B4B2B015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429661-AD58-D7AB-18A3-AD0FB98EA1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4D9B01-9149-85B6-F1B0-13907FAB0D1F}"/>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D99DEECF-3D80-5FA5-F490-7D4DFE5D21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11CA3-9A58-FE7F-F415-1E53A3FF5651}"/>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2018568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11CED-6096-ECC2-4D1A-44C65CCC9D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5CD031-D2C8-51AA-87E8-A8886AFC7D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6944D5-81A9-D9DE-623F-B4D49C173ED8}"/>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F8409F47-000E-D266-69D1-FC06AC284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350C-5C55-DAF7-5284-D6DE11871816}"/>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915890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D674-98E5-AA86-088B-AEEB79ABA1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E3AE85-DCBB-18BA-112D-03A3C5426E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CFAA37-ED05-8298-D57C-44C6A5EF04DF}"/>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8ED2F019-E700-E5DF-E8F6-4DF7DAA37C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645AD-825A-8785-146D-52A2415AB86D}"/>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48115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E0808-C934-ED7E-14F1-8FD272060A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DC2612-A257-37FE-5498-609A29B64E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9027FB-BCBC-64CD-0303-547FABB2C4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F1EA01-736B-6AC2-964C-B97D8D94FA7C}"/>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6" name="Footer Placeholder 5">
            <a:extLst>
              <a:ext uri="{FF2B5EF4-FFF2-40B4-BE49-F238E27FC236}">
                <a16:creationId xmlns:a16="http://schemas.microsoft.com/office/drawing/2014/main" id="{4B514A4C-FEF0-61D5-F953-E09437FEA9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B79B39-9C9C-FE0B-1D94-84C37BC95C04}"/>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1653776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3F165-6CD1-E082-9B91-F14111853A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68DDB1-2845-79C4-5603-B8C7A7CCE5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52CA00-42BC-DD99-1D44-B809436C03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9B3395-BC16-DEB3-7C0B-73DCE572C7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1A009A-7645-82F7-3DE5-A6185E810B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4B14C5-7516-3D4D-6308-9C0D4A37B784}"/>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8" name="Footer Placeholder 7">
            <a:extLst>
              <a:ext uri="{FF2B5EF4-FFF2-40B4-BE49-F238E27FC236}">
                <a16:creationId xmlns:a16="http://schemas.microsoft.com/office/drawing/2014/main" id="{10F05A88-14B9-D990-A281-CE9B0C069C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04BAED-DA39-8927-4664-205CA1487322}"/>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2203976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B6F6-77A7-CCEA-7B54-BC8492A3FD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06F109-C3F6-A448-A213-4E01C98EE025}"/>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4" name="Footer Placeholder 3">
            <a:extLst>
              <a:ext uri="{FF2B5EF4-FFF2-40B4-BE49-F238E27FC236}">
                <a16:creationId xmlns:a16="http://schemas.microsoft.com/office/drawing/2014/main" id="{3F1C6EA8-D62A-E69C-4C41-15751ED1B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93FBFC-E888-154A-F40B-BF23E7D83AEE}"/>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460845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CDF214-139B-CA78-5623-CA6A4FB24E24}"/>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3" name="Footer Placeholder 2">
            <a:extLst>
              <a:ext uri="{FF2B5EF4-FFF2-40B4-BE49-F238E27FC236}">
                <a16:creationId xmlns:a16="http://schemas.microsoft.com/office/drawing/2014/main" id="{C5F085A6-2F43-B739-4C10-BB7BBDD7C1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E6BE0B-989F-DE06-A3A6-0ED41AF0A9B3}"/>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2960287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2953F-A30C-E15C-C27A-8674FA554E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313390-390E-502A-3DF2-CAE11E2CB2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200560-9EE1-BEFE-2C4F-4F94BF5AD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7C40E2-78EB-6F6C-9ED9-4E78A30D75BA}"/>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6" name="Footer Placeholder 5">
            <a:extLst>
              <a:ext uri="{FF2B5EF4-FFF2-40B4-BE49-F238E27FC236}">
                <a16:creationId xmlns:a16="http://schemas.microsoft.com/office/drawing/2014/main" id="{FE9B5128-55DC-8C53-CCA5-1B69AF57D8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5AC222-DFD4-12AB-03D0-C953179D75FE}"/>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835170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26C1C-F325-3526-2003-FE965B51F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E8E55C-58EE-5B2C-0BFB-86A783026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299E75-05BA-2512-F687-6FA127E101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6B7428-2A8E-5454-C8A6-76B10D04DA91}"/>
              </a:ext>
            </a:extLst>
          </p:cNvPr>
          <p:cNvSpPr>
            <a:spLocks noGrp="1"/>
          </p:cNvSpPr>
          <p:nvPr>
            <p:ph type="dt" sz="half" idx="10"/>
          </p:nvPr>
        </p:nvSpPr>
        <p:spPr/>
        <p:txBody>
          <a:bodyPr/>
          <a:lstStyle/>
          <a:p>
            <a:fld id="{F9572072-C06E-4575-8ABC-CC2662B0F8FA}" type="datetimeFigureOut">
              <a:rPr lang="en-US" smtClean="0"/>
              <a:t>3/16/2023</a:t>
            </a:fld>
            <a:endParaRPr lang="en-US"/>
          </a:p>
        </p:txBody>
      </p:sp>
      <p:sp>
        <p:nvSpPr>
          <p:cNvPr id="6" name="Footer Placeholder 5">
            <a:extLst>
              <a:ext uri="{FF2B5EF4-FFF2-40B4-BE49-F238E27FC236}">
                <a16:creationId xmlns:a16="http://schemas.microsoft.com/office/drawing/2014/main" id="{4C502C54-4B6B-FF7C-BA8A-CA82E02461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E5F941-16F4-6675-083F-A012EC15FF9F}"/>
              </a:ext>
            </a:extLst>
          </p:cNvPr>
          <p:cNvSpPr>
            <a:spLocks noGrp="1"/>
          </p:cNvSpPr>
          <p:nvPr>
            <p:ph type="sldNum" sz="quarter" idx="12"/>
          </p:nvPr>
        </p:nvSpPr>
        <p:spPr/>
        <p:txBody>
          <a:bodyPr/>
          <a:lstStyle/>
          <a:p>
            <a:fld id="{B232D2E8-49AC-4514-AD61-746CB43D730B}" type="slidenum">
              <a:rPr lang="en-US" smtClean="0"/>
              <a:t>‹#›</a:t>
            </a:fld>
            <a:endParaRPr lang="en-US"/>
          </a:p>
        </p:txBody>
      </p:sp>
    </p:spTree>
    <p:extLst>
      <p:ext uri="{BB962C8B-B14F-4D97-AF65-F5344CB8AC3E}">
        <p14:creationId xmlns:p14="http://schemas.microsoft.com/office/powerpoint/2010/main" val="603897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49876A-B135-152B-F8BA-352020A333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3AB5E4-8797-4811-86F4-2A4B85A3FB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0C738-B754-CBCF-A837-70B7FB59C8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72072-C06E-4575-8ABC-CC2662B0F8FA}" type="datetimeFigureOut">
              <a:rPr lang="en-US" smtClean="0"/>
              <a:t>3/16/2023</a:t>
            </a:fld>
            <a:endParaRPr lang="en-US"/>
          </a:p>
        </p:txBody>
      </p:sp>
      <p:sp>
        <p:nvSpPr>
          <p:cNvPr id="5" name="Footer Placeholder 4">
            <a:extLst>
              <a:ext uri="{FF2B5EF4-FFF2-40B4-BE49-F238E27FC236}">
                <a16:creationId xmlns:a16="http://schemas.microsoft.com/office/drawing/2014/main" id="{26EDE753-8466-2737-31D3-7CA5EF3CF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B9484D-DE29-66C0-9282-2433A74EF0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2D2E8-49AC-4514-AD61-746CB43D730B}" type="slidenum">
              <a:rPr lang="en-US" smtClean="0"/>
              <a:t>‹#›</a:t>
            </a:fld>
            <a:endParaRPr lang="en-US"/>
          </a:p>
        </p:txBody>
      </p:sp>
    </p:spTree>
    <p:extLst>
      <p:ext uri="{BB962C8B-B14F-4D97-AF65-F5344CB8AC3E}">
        <p14:creationId xmlns:p14="http://schemas.microsoft.com/office/powerpoint/2010/main" val="4073657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92DE3-A924-C78F-A6BB-178898D0962E}"/>
              </a:ext>
            </a:extLst>
          </p:cNvPr>
          <p:cNvSpPr>
            <a:spLocks noGrp="1"/>
          </p:cNvSpPr>
          <p:nvPr>
            <p:ph type="title"/>
          </p:nvPr>
        </p:nvSpPr>
        <p:spPr/>
        <p:txBody>
          <a:bodyPr>
            <a:noAutofit/>
          </a:bodyPr>
          <a:lstStyle/>
          <a:p>
            <a:pPr algn="ctr"/>
            <a:r>
              <a:rPr lang="en-US" sz="3600" b="1" dirty="0">
                <a:latin typeface="+mn-lt"/>
              </a:rPr>
              <a:t>Life-cycle Fire Performance Assessment and Enhancement of Reinforced Concrete Bridges in Chloride-laden Environments</a:t>
            </a:r>
          </a:p>
        </p:txBody>
      </p:sp>
      <p:sp>
        <p:nvSpPr>
          <p:cNvPr id="3" name="Content Placeholder 2">
            <a:extLst>
              <a:ext uri="{FF2B5EF4-FFF2-40B4-BE49-F238E27FC236}">
                <a16:creationId xmlns:a16="http://schemas.microsoft.com/office/drawing/2014/main" id="{B3B8AE57-8F5A-8AA6-FE86-88EE093C0BDC}"/>
              </a:ext>
            </a:extLst>
          </p:cNvPr>
          <p:cNvSpPr>
            <a:spLocks noGrp="1"/>
          </p:cNvSpPr>
          <p:nvPr>
            <p:ph idx="1"/>
          </p:nvPr>
        </p:nvSpPr>
        <p:spPr>
          <a:xfrm>
            <a:off x="928437" y="1888958"/>
            <a:ext cx="10515600" cy="812131"/>
          </a:xfrm>
        </p:spPr>
        <p:txBody>
          <a:bodyPr>
            <a:normAutofit lnSpcReduction="10000"/>
          </a:bodyPr>
          <a:lstStyle/>
          <a:p>
            <a:pPr marL="0" indent="0" algn="ctr">
              <a:lnSpc>
                <a:spcPct val="100000"/>
              </a:lnSpc>
              <a:buNone/>
            </a:pPr>
            <a:r>
              <a:rPr lang="en-US" sz="2000" b="1" dirty="0"/>
              <a:t>Ji Yun Lee &amp; Xianming Shi</a:t>
            </a:r>
          </a:p>
          <a:p>
            <a:pPr marL="0" indent="0" algn="ctr">
              <a:lnSpc>
                <a:spcPct val="100000"/>
              </a:lnSpc>
              <a:buNone/>
            </a:pPr>
            <a:r>
              <a:rPr lang="en-US" sz="2000" b="1" dirty="0"/>
              <a:t>Washington State University</a:t>
            </a:r>
          </a:p>
        </p:txBody>
      </p:sp>
      <p:sp>
        <p:nvSpPr>
          <p:cNvPr id="4" name="Content Placeholder 2">
            <a:extLst>
              <a:ext uri="{FF2B5EF4-FFF2-40B4-BE49-F238E27FC236}">
                <a16:creationId xmlns:a16="http://schemas.microsoft.com/office/drawing/2014/main" id="{2C710B0B-7CDD-314E-62BF-F92FE43A08A8}"/>
              </a:ext>
            </a:extLst>
          </p:cNvPr>
          <p:cNvSpPr txBox="1">
            <a:spLocks/>
          </p:cNvSpPr>
          <p:nvPr/>
        </p:nvSpPr>
        <p:spPr>
          <a:xfrm>
            <a:off x="764005" y="2899359"/>
            <a:ext cx="6226342" cy="351347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n-US" sz="1800" dirty="0"/>
              <a:t>Bridge fires have increased with the growing use and transportation of highly flammable liquids and large-size batteries, the rise of extreme weather events due to climate change (e.g., droughts and heatwaves), and the use of new construction materials that have not been adequately tested for fire resistance. </a:t>
            </a:r>
          </a:p>
          <a:p>
            <a:pPr algn="just">
              <a:lnSpc>
                <a:spcPct val="100000"/>
              </a:lnSpc>
            </a:pPr>
            <a:r>
              <a:rPr lang="en-US" sz="1800" dirty="0"/>
              <a:t>Chloride-induced deterioration may reduce the fire resistance of a reinforced-concrete (RC) bridge and increase the risk of collapse. </a:t>
            </a:r>
          </a:p>
          <a:p>
            <a:pPr algn="just">
              <a:lnSpc>
                <a:spcPct val="100000"/>
              </a:lnSpc>
            </a:pPr>
            <a:r>
              <a:rPr lang="en-US" sz="1800" dirty="0"/>
              <a:t>Time-dependent performance of reinforced concrete bridges under the combined effects of fire and corrosion, especially under climate change, has not been extensively studied. </a:t>
            </a:r>
          </a:p>
        </p:txBody>
      </p:sp>
      <p:pic>
        <p:nvPicPr>
          <p:cNvPr id="5" name="Picture 4">
            <a:extLst>
              <a:ext uri="{FF2B5EF4-FFF2-40B4-BE49-F238E27FC236}">
                <a16:creationId xmlns:a16="http://schemas.microsoft.com/office/drawing/2014/main" id="{341F6989-C44E-1BC1-73C3-08682BA1EB2F}"/>
              </a:ext>
            </a:extLst>
          </p:cNvPr>
          <p:cNvPicPr>
            <a:picLocks noChangeAspect="1"/>
          </p:cNvPicPr>
          <p:nvPr/>
        </p:nvPicPr>
        <p:blipFill>
          <a:blip r:embed="rId2"/>
          <a:stretch>
            <a:fillRect/>
          </a:stretch>
        </p:blipFill>
        <p:spPr>
          <a:xfrm>
            <a:off x="7157685" y="3139990"/>
            <a:ext cx="4799650" cy="2701341"/>
          </a:xfrm>
          <a:prstGeom prst="rect">
            <a:avLst/>
          </a:prstGeom>
        </p:spPr>
      </p:pic>
      <p:sp>
        <p:nvSpPr>
          <p:cNvPr id="7" name="TextBox 6">
            <a:extLst>
              <a:ext uri="{FF2B5EF4-FFF2-40B4-BE49-F238E27FC236}">
                <a16:creationId xmlns:a16="http://schemas.microsoft.com/office/drawing/2014/main" id="{3DAD2AF5-A44C-E467-1FF1-D116A2BD77E6}"/>
              </a:ext>
            </a:extLst>
          </p:cNvPr>
          <p:cNvSpPr txBox="1"/>
          <p:nvPr/>
        </p:nvSpPr>
        <p:spPr>
          <a:xfrm>
            <a:off x="5684921" y="6611102"/>
            <a:ext cx="6570745" cy="215444"/>
          </a:xfrm>
          <a:prstGeom prst="rect">
            <a:avLst/>
          </a:prstGeom>
          <a:noFill/>
        </p:spPr>
        <p:txBody>
          <a:bodyPr wrap="square">
            <a:spAutoFit/>
          </a:bodyPr>
          <a:lstStyle/>
          <a:p>
            <a:r>
              <a:rPr lang="en-US" sz="800" dirty="0"/>
              <a:t>Image source: https://i.cbc.ca/1.3509125.1459188523!/fileImage/httpImage/image.jpg_gen/derivatives/16x9_780/porcupine-plain-train-bridge-fire.jpg</a:t>
            </a:r>
          </a:p>
        </p:txBody>
      </p:sp>
    </p:spTree>
    <p:extLst>
      <p:ext uri="{BB962C8B-B14F-4D97-AF65-F5344CB8AC3E}">
        <p14:creationId xmlns:p14="http://schemas.microsoft.com/office/powerpoint/2010/main" val="29100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51CB-80FC-1A62-030F-064D6502C067}"/>
              </a:ext>
            </a:extLst>
          </p:cNvPr>
          <p:cNvSpPr>
            <a:spLocks noGrp="1"/>
          </p:cNvSpPr>
          <p:nvPr>
            <p:ph type="title"/>
          </p:nvPr>
        </p:nvSpPr>
        <p:spPr>
          <a:xfrm>
            <a:off x="838200" y="365126"/>
            <a:ext cx="10515600" cy="795922"/>
          </a:xfrm>
        </p:spPr>
        <p:txBody>
          <a:bodyPr>
            <a:normAutofit/>
          </a:bodyPr>
          <a:lstStyle/>
          <a:p>
            <a:pPr algn="ctr"/>
            <a:r>
              <a:rPr lang="en-US" sz="3600" b="1" dirty="0">
                <a:latin typeface="+mn-lt"/>
              </a:rPr>
              <a:t>Project Goal and Tasks</a:t>
            </a:r>
          </a:p>
        </p:txBody>
      </p:sp>
      <p:sp>
        <p:nvSpPr>
          <p:cNvPr id="3" name="Content Placeholder 2">
            <a:extLst>
              <a:ext uri="{FF2B5EF4-FFF2-40B4-BE49-F238E27FC236}">
                <a16:creationId xmlns:a16="http://schemas.microsoft.com/office/drawing/2014/main" id="{97F6B009-89BE-62E4-2614-BF7D08BE3F55}"/>
              </a:ext>
            </a:extLst>
          </p:cNvPr>
          <p:cNvSpPr>
            <a:spLocks noGrp="1"/>
          </p:cNvSpPr>
          <p:nvPr>
            <p:ph idx="1"/>
          </p:nvPr>
        </p:nvSpPr>
        <p:spPr>
          <a:xfrm>
            <a:off x="838200" y="1602072"/>
            <a:ext cx="10515600" cy="938463"/>
          </a:xfrm>
        </p:spPr>
        <p:txBody>
          <a:bodyPr>
            <a:normAutofit/>
          </a:bodyPr>
          <a:lstStyle/>
          <a:p>
            <a:r>
              <a:rPr lang="en-US" sz="2400" dirty="0"/>
              <a:t>Goal: Assess and enhance the life-cycle fire performance of RC bridges in chloride-laden environments </a:t>
            </a:r>
          </a:p>
        </p:txBody>
      </p:sp>
      <p:pic>
        <p:nvPicPr>
          <p:cNvPr id="4" name="Picture 3">
            <a:extLst>
              <a:ext uri="{FF2B5EF4-FFF2-40B4-BE49-F238E27FC236}">
                <a16:creationId xmlns:a16="http://schemas.microsoft.com/office/drawing/2014/main" id="{8C4D0C9D-CAAA-3AEF-7425-B96E8F130A0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2447" y="2981559"/>
            <a:ext cx="4570298" cy="2877820"/>
          </a:xfrm>
          <a:prstGeom prst="rect">
            <a:avLst/>
          </a:prstGeom>
          <a:noFill/>
        </p:spPr>
      </p:pic>
      <p:sp>
        <p:nvSpPr>
          <p:cNvPr id="5" name="Content Placeholder 2">
            <a:extLst>
              <a:ext uri="{FF2B5EF4-FFF2-40B4-BE49-F238E27FC236}">
                <a16:creationId xmlns:a16="http://schemas.microsoft.com/office/drawing/2014/main" id="{631AEB84-C6B5-E8E2-6C62-8665501C04CB}"/>
              </a:ext>
            </a:extLst>
          </p:cNvPr>
          <p:cNvSpPr txBox="1">
            <a:spLocks/>
          </p:cNvSpPr>
          <p:nvPr/>
        </p:nvSpPr>
        <p:spPr>
          <a:xfrm>
            <a:off x="838200" y="2404043"/>
            <a:ext cx="6296526" cy="40888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Tasks</a:t>
            </a:r>
          </a:p>
          <a:p>
            <a:pPr marL="274320" indent="-274320" algn="just">
              <a:buNone/>
            </a:pPr>
            <a:r>
              <a:rPr lang="en-US" sz="2000" dirty="0"/>
              <a:t>   1. Assess the time-dependent fire performance of reinforced ordinary Portland cement concrete (OPCC) and fly-ash-based geopolymer concrete (GPC) bridges in chloride-laden environments through experiments and numerical simulations</a:t>
            </a:r>
          </a:p>
          <a:p>
            <a:pPr marL="274320" indent="-274320" algn="just">
              <a:buNone/>
            </a:pPr>
            <a:r>
              <a:rPr lang="en-US" sz="2000" dirty="0"/>
              <a:t>2. Quantify the life-cycle performance of two types of RC bridges under deep uncertainties</a:t>
            </a:r>
          </a:p>
          <a:p>
            <a:pPr marL="274320" indent="-274320" algn="just">
              <a:buNone/>
            </a:pPr>
            <a:r>
              <a:rPr lang="en-US" sz="2000" dirty="0"/>
              <a:t>3. Develop a dynamic rolling-horizon approach that can dynamically optimize the maintenance schedule, aimed at enhancing the long-term fire performance of both types of RC bridges</a:t>
            </a:r>
          </a:p>
        </p:txBody>
      </p:sp>
    </p:spTree>
    <p:extLst>
      <p:ext uri="{BB962C8B-B14F-4D97-AF65-F5344CB8AC3E}">
        <p14:creationId xmlns:p14="http://schemas.microsoft.com/office/powerpoint/2010/main" val="787660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249</Words>
  <Application>Microsoft Office PowerPoint</Application>
  <PresentationFormat>Widescreen</PresentationFormat>
  <Paragraphs>13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Life-cycle Fire Performance Assessment and Enhancement of Reinforced Concrete Bridges in Chloride-laden Environments</vt:lpstr>
      <vt:lpstr>Project Goal and Tasks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Life-cycle Fire Performance Assessment and Enhancement of Reinforced Concrete Bridges in Chloride-laden Environments</dc:title>
  <dc:creator>Lee, Ji Yun</dc:creator>
  <cp:lastModifiedBy>Lee, Ji Yun</cp:lastModifiedBy>
  <cp:revision>1</cp:revision>
  <dcterms:created xsi:type="dcterms:W3CDTF">2023-03-16T15:25:26Z</dcterms:created>
  <dcterms:modified xsi:type="dcterms:W3CDTF">2023-03-16T15:56:20Z</dcterms:modified>
</cp:coreProperties>
</file>