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97" r:id="rId2"/>
    <p:sldId id="786" r:id="rId3"/>
    <p:sldId id="799" r:id="rId4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pos="2015">
          <p15:clr>
            <a:srgbClr val="A4A3A4"/>
          </p15:clr>
        </p15:guide>
        <p15:guide id="4" pos="3907">
          <p15:clr>
            <a:srgbClr val="A4A3A4"/>
          </p15:clr>
        </p15:guide>
        <p15:guide id="5" pos="3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A00"/>
    <a:srgbClr val="003C69"/>
    <a:srgbClr val="C60C30"/>
    <a:srgbClr val="EAEAEA"/>
    <a:srgbClr val="DBCEAC"/>
    <a:srgbClr val="3CB6CE"/>
    <a:srgbClr val="B6BF00"/>
    <a:srgbClr val="452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70" autoAdjust="0"/>
    <p:restoredTop sz="86396" autoAdjust="0"/>
  </p:normalViewPr>
  <p:slideViewPr>
    <p:cSldViewPr snapToGrid="0">
      <p:cViewPr varScale="1">
        <p:scale>
          <a:sx n="84" d="100"/>
          <a:sy n="84" d="100"/>
        </p:scale>
        <p:origin x="63" y="276"/>
      </p:cViewPr>
      <p:guideLst>
        <p:guide orient="horz" pos="1534"/>
        <p:guide orient="horz" pos="660"/>
        <p:guide pos="2015"/>
        <p:guide pos="3907"/>
        <p:guide pos="3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1482" y="84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13616" y="0"/>
            <a:ext cx="4520238" cy="36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4" tIns="47867" rIns="95734" bIns="47867" numCol="1" anchor="t" anchorCtr="0" compatLnSpc="1">
            <a:prstTxWarp prst="textNoShape">
              <a:avLst/>
            </a:prstTxWarp>
          </a:bodyPr>
          <a:lstStyle>
            <a:lvl1pPr defTabSz="956741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548609" y="0"/>
            <a:ext cx="1050952" cy="36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4" tIns="47867" rIns="95734" bIns="47867" numCol="1" anchor="t" anchorCtr="0" compatLnSpc="1">
            <a:prstTxWarp prst="textNoShape">
              <a:avLst/>
            </a:prstTxWarp>
          </a:bodyPr>
          <a:lstStyle>
            <a:lvl1pPr algn="r" defTabSz="956741" eaLnBrk="1" hangingPunct="1">
              <a:defRPr sz="1200"/>
            </a:lvl1pPr>
          </a:lstStyle>
          <a:p>
            <a:pPr>
              <a:defRPr/>
            </a:pPr>
            <a:fld id="{6D6D9A02-79D5-4F47-AB26-C5E91EADCA77}" type="datetime1">
              <a:rPr lang="en-US" altLang="zh-CN" smtClean="0"/>
              <a:t>2/23/2022</a:t>
            </a:fld>
            <a:endParaRPr lang="en-US" altLang="zh-CN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386" y="6947452"/>
            <a:ext cx="4161176" cy="36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4" tIns="47867" rIns="95734" bIns="47867" numCol="1" anchor="b" anchorCtr="0" compatLnSpc="1">
            <a:prstTxWarp prst="textNoShape">
              <a:avLst/>
            </a:prstTxWarp>
          </a:bodyPr>
          <a:lstStyle>
            <a:lvl1pPr algn="r" defTabSz="956741" eaLnBrk="1" hangingPunct="1">
              <a:defRPr sz="1200"/>
            </a:lvl1pPr>
          </a:lstStyle>
          <a:p>
            <a:pPr>
              <a:defRPr/>
            </a:pPr>
            <a:fld id="{70D4D40E-E40F-4DCF-BAD9-57FD00CCC5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TextBox 1"/>
          <p:cNvSpPr txBox="1"/>
          <p:nvPr/>
        </p:nvSpPr>
        <p:spPr>
          <a:xfrm>
            <a:off x="1" y="8283"/>
            <a:ext cx="3880813" cy="289891"/>
          </a:xfrm>
          <a:prstGeom prst="rect">
            <a:avLst/>
          </a:prstGeom>
          <a:noFill/>
        </p:spPr>
        <p:txBody>
          <a:bodyPr lIns="95069" tIns="47534" rIns="95069" bIns="47534">
            <a:spAutoFit/>
          </a:bodyPr>
          <a:lstStyle/>
          <a:p>
            <a:pPr eaLnBrk="1" hangingPunct="1">
              <a:defRPr/>
            </a:pPr>
            <a:r>
              <a:rPr lang="en-US" sz="1200" spc="3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2840675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537" cy="36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4" tIns="47867" rIns="95734" bIns="47867" numCol="1" anchor="t" anchorCtr="0" compatLnSpc="1">
            <a:prstTxWarp prst="textNoShape">
              <a:avLst/>
            </a:prstTxWarp>
          </a:bodyPr>
          <a:lstStyle>
            <a:lvl1pPr defTabSz="956741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386" y="0"/>
            <a:ext cx="4161176" cy="36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4" tIns="47867" rIns="95734" bIns="47867" numCol="1" anchor="t" anchorCtr="0" compatLnSpc="1">
            <a:prstTxWarp prst="textNoShape">
              <a:avLst/>
            </a:prstTxWarp>
          </a:bodyPr>
          <a:lstStyle>
            <a:lvl1pPr algn="r" defTabSz="956741" eaLnBrk="1" hangingPunct="1">
              <a:defRPr sz="1200"/>
            </a:lvl1pPr>
          </a:lstStyle>
          <a:p>
            <a:pPr>
              <a:defRPr/>
            </a:pPr>
            <a:fld id="{466A2090-DBFB-41FA-94F6-8AFC86E78D59}" type="datetime1">
              <a:rPr lang="en-US" altLang="zh-CN" smtClean="0"/>
              <a:t>2/23/2022</a:t>
            </a:fld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4975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776" y="3475383"/>
            <a:ext cx="7679648" cy="328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4" tIns="47867" rIns="95734" bIns="478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386" y="6947452"/>
            <a:ext cx="4161176" cy="36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4" tIns="47867" rIns="95734" bIns="47867" numCol="1" anchor="b" anchorCtr="0" compatLnSpc="1">
            <a:prstTxWarp prst="textNoShape">
              <a:avLst/>
            </a:prstTxWarp>
          </a:bodyPr>
          <a:lstStyle>
            <a:lvl1pPr algn="r" defTabSz="956741" eaLnBrk="1" hangingPunct="1">
              <a:defRPr sz="1200"/>
            </a:lvl1pPr>
          </a:lstStyle>
          <a:p>
            <a:pPr>
              <a:defRPr/>
            </a:pPr>
            <a:fld id="{7CC86A15-AE5C-4912-B922-63CC3143D3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62051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66A2090-DBFB-41FA-94F6-8AFC86E78D59}" type="datetime1">
              <a:rPr lang="en-US" altLang="zh-CN" smtClean="0"/>
              <a:t>2/23/2022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C86A15-AE5C-4912-B922-63CC3143D3AC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2281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EB13B2-7601-494B-B2EF-FE316B280721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512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539" indent="-29047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468" indent="-231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124" indent="-231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192" indent="-231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326" indent="-231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459" indent="-231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6592" indent="-231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725" indent="-231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0B5372-1D05-4DE3-81CC-D366E7ABD6A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83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0" y="833438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1" y="2392432"/>
            <a:ext cx="9143996" cy="424732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0" y="3025243"/>
            <a:ext cx="9143997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5C462-3A31-44F8-AA64-43988DD4F6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18639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3543"/>
            <a:ext cx="9144000" cy="424732"/>
          </a:xfrm>
        </p:spPr>
        <p:txBody>
          <a:bodyPr/>
          <a:lstStyle>
            <a:lvl1pPr>
              <a:defRPr sz="24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082" y="2287148"/>
            <a:ext cx="7651836" cy="1688667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200" b="0"/>
            </a:lvl1pPr>
            <a:lvl2pPr marL="509588" indent="-165100">
              <a:spcBef>
                <a:spcPts val="400"/>
              </a:spcBef>
              <a:buSzPct val="75000"/>
              <a:buFont typeface="Lucida Sans" panose="020B0602030504020204" pitchFamily="34" charset="0"/>
              <a:buChar char="–"/>
              <a:defRPr sz="20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914400" indent="-165100">
              <a:spcBef>
                <a:spcPts val="400"/>
              </a:spcBef>
              <a:buSzPct val="100000"/>
              <a:buFont typeface="Lucida Sans" panose="020B0602030504020204" pitchFamily="34" charset="0"/>
              <a:buChar char="–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3B9FC-CAA4-4BCC-92E0-BBF69A8E3A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61142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5889" y="998506"/>
            <a:ext cx="8652222" cy="461665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5889" y="1496679"/>
            <a:ext cx="8652222" cy="430887"/>
          </a:xfrm>
        </p:spPr>
        <p:txBody>
          <a:bodyPr rIns="0"/>
          <a:lstStyle>
            <a:lvl1pPr marL="0" indent="0" algn="ctr">
              <a:buFontTx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CEFDF-C5B2-44B4-8925-66180F21D4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16736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8389"/>
            <a:ext cx="9144001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47" y="2275788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667" y="2275788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CCEAC-9CB9-4E5A-B810-64FB2C09BE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13884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3081"/>
            <a:ext cx="91440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45" y="2166763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44" y="2621484"/>
            <a:ext cx="4040188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870" y="2166763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869" y="2621484"/>
            <a:ext cx="4041775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B8160-572C-4DD4-823C-C239521BBF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98893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1092"/>
            <a:ext cx="9144000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EE8E7-4D17-4740-AF7D-524F584565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74732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B221E-279C-4161-8007-3173EA8645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70138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70318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0319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32368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35A61-1C0B-4B3C-BD73-6E779932C9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28337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3220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6CB3C-5B0C-402D-B2F4-B215E75BB2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6562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EAEAEA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 bwMode="gray">
          <a:xfrm flipH="1">
            <a:off x="0" y="0"/>
            <a:ext cx="9144000" cy="61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914400" y="2298700"/>
            <a:ext cx="731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0" y="1512888"/>
            <a:ext cx="9144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2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D7D5E19-01DE-4E62-BC45-60BE0581EC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032" name="Picture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36948" r="17580" b="36948"/>
          <a:stretch>
            <a:fillRect/>
          </a:stretch>
        </p:blipFill>
        <p:spPr bwMode="auto">
          <a:xfrm>
            <a:off x="0" y="-1588"/>
            <a:ext cx="569913" cy="6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-17463" y="625475"/>
            <a:ext cx="916146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1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200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0742" y="852104"/>
            <a:ext cx="4043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Upcycling </a:t>
            </a:r>
            <a:r>
              <a:rPr lang="en-US" sz="2000" b="1" dirty="0">
                <a:solidFill>
                  <a:srgbClr val="00B050"/>
                </a:solidFill>
              </a:rPr>
              <a:t>agro wastes as additives for sustainable roadway anti-icing operations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61053" y="2197903"/>
            <a:ext cx="4066525" cy="894979"/>
          </a:xfrm>
          <a:prstGeom prst="rect">
            <a:avLst/>
          </a:prstGeom>
        </p:spPr>
        <p:txBody>
          <a:bodyPr>
            <a:normAutofit/>
          </a:bodyPr>
          <a:lstStyle>
            <a:lvl1pPr marL="165100" indent="-1651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344488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22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 marL="509588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688975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 marL="854075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1400" kern="0" dirty="0" smtClean="0">
                <a:solidFill>
                  <a:srgbClr val="002060"/>
                </a:solidFill>
                <a:latin typeface="+mj-lt"/>
              </a:rPr>
              <a:t>Xianming Shi, Ph.D., P.E., F. ASCE</a:t>
            </a:r>
          </a:p>
          <a:p>
            <a:pPr marL="0" indent="0" algn="ctr" eaLnBrk="1" hangingPunct="1">
              <a:buNone/>
            </a:pPr>
            <a:r>
              <a:rPr lang="en-US" altLang="en-US" sz="1400" kern="0" dirty="0" smtClean="0">
                <a:latin typeface="+mj-lt"/>
              </a:rPr>
              <a:t>Professor, </a:t>
            </a:r>
            <a:r>
              <a:rPr lang="en-US" altLang="en-US" sz="1400" kern="0" dirty="0" smtClean="0">
                <a:latin typeface="+mj-lt"/>
              </a:rPr>
              <a:t>Civil </a:t>
            </a:r>
            <a:r>
              <a:rPr lang="en-US" altLang="en-US" sz="1400" kern="0" dirty="0" smtClean="0">
                <a:latin typeface="+mj-lt"/>
              </a:rPr>
              <a:t>&amp; Environmental Engineering</a:t>
            </a:r>
          </a:p>
          <a:p>
            <a:pPr marL="0" indent="0" algn="ctr" eaLnBrk="1" hangingPunct="1">
              <a:buNone/>
            </a:pPr>
            <a:r>
              <a:rPr lang="en-US" altLang="en-US" sz="1400" kern="0" dirty="0" smtClean="0">
                <a:latin typeface="+mj-lt"/>
              </a:rPr>
              <a:t>Washington State University, </a:t>
            </a:r>
            <a:r>
              <a:rPr lang="en-US" altLang="en-US" sz="1400" kern="0" dirty="0" smtClean="0">
                <a:latin typeface="+mj-lt"/>
              </a:rPr>
              <a:t>Pullman</a:t>
            </a:r>
            <a:endParaRPr lang="en-US" altLang="en-US" sz="1400" kern="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2" descr="Sustainable Winter Road Ope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586" y="1060426"/>
            <a:ext cx="3200400" cy="481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SU cougar logo.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4" y="3218957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83" y="5173832"/>
            <a:ext cx="3657600" cy="105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6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beet juic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4" y="2693111"/>
            <a:ext cx="1987472" cy="132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57753" y="4046395"/>
            <a:ext cx="12508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doctoroz.com</a:t>
            </a:r>
            <a:endParaRPr lang="en-US" sz="10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3534" y="2693111"/>
            <a:ext cx="1882604" cy="1258205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85934" y="2650672"/>
            <a:ext cx="1820204" cy="136742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05" y="49876"/>
            <a:ext cx="6876288" cy="670756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5407" y="38792"/>
            <a:ext cx="3619789" cy="798023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1800" kern="0" dirty="0" smtClean="0">
                <a:solidFill>
                  <a:schemeClr val="tx1"/>
                </a:solidFill>
                <a:latin typeface="+mj-lt"/>
              </a:rPr>
              <a:t>Cougar Cage: Furthering this WSU-patented technology</a:t>
            </a:r>
          </a:p>
        </p:txBody>
      </p:sp>
    </p:spTree>
    <p:extLst>
      <p:ext uri="{BB962C8B-B14F-4D97-AF65-F5344CB8AC3E}">
        <p14:creationId xmlns:p14="http://schemas.microsoft.com/office/powerpoint/2010/main" val="3024735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97709" y="67221"/>
            <a:ext cx="5953194" cy="46749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Vision</a:t>
            </a:r>
          </a:p>
        </p:txBody>
      </p:sp>
      <p:pic>
        <p:nvPicPr>
          <p:cNvPr id="8" name="Picture 2" descr="WinterMaintenanceInnovation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55" y="103976"/>
            <a:ext cx="2145682" cy="20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36880" y="4099519"/>
            <a:ext cx="6907119" cy="1169551"/>
          </a:xfrm>
        </p:spPr>
        <p:txBody>
          <a:bodyPr/>
          <a:lstStyle/>
          <a:p>
            <a:pPr marL="344488" lvl="1" indent="0" eaLnBrk="1" hangingPunct="1">
              <a:lnSpc>
                <a:spcPts val="2800"/>
              </a:lnSpc>
              <a:spcBef>
                <a:spcPts val="1200"/>
              </a:spcBef>
              <a:buNone/>
            </a:pPr>
            <a:r>
              <a:rPr lang="en-US" dirty="0" smtClean="0">
                <a:latin typeface="+mj-lt"/>
              </a:rPr>
              <a:t>In </a:t>
            </a:r>
            <a:r>
              <a:rPr lang="en-US" dirty="0">
                <a:latin typeface="+mj-lt"/>
              </a:rPr>
              <a:t>Washington State, </a:t>
            </a:r>
            <a:r>
              <a:rPr lang="en-US" dirty="0" smtClean="0">
                <a:latin typeface="+mj-lt"/>
              </a:rPr>
              <a:t>~20,000 </a:t>
            </a:r>
            <a:r>
              <a:rPr lang="en-US" i="1" dirty="0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of grape pomace </a:t>
            </a:r>
            <a:r>
              <a:rPr lang="en-US" dirty="0" smtClean="0">
                <a:latin typeface="+mj-lt"/>
              </a:rPr>
              <a:t>+ </a:t>
            </a:r>
            <a:r>
              <a:rPr lang="en-US" dirty="0">
                <a:latin typeface="+mj-lt"/>
              </a:rPr>
              <a:t>30,000 </a:t>
            </a:r>
            <a:r>
              <a:rPr lang="en-US" i="1" dirty="0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of apple </a:t>
            </a:r>
            <a:r>
              <a:rPr lang="en-US" dirty="0" smtClean="0">
                <a:latin typeface="+mj-lt"/>
              </a:rPr>
              <a:t>pomace; ~1,800 </a:t>
            </a:r>
            <a:r>
              <a:rPr lang="en-US" i="1" dirty="0" smtClean="0">
                <a:latin typeface="+mj-lt"/>
              </a:rPr>
              <a:t>t </a:t>
            </a:r>
            <a:r>
              <a:rPr lang="en-US" dirty="0" smtClean="0">
                <a:latin typeface="+mj-lt"/>
              </a:rPr>
              <a:t>of fish waste per year</a:t>
            </a:r>
            <a:r>
              <a:rPr lang="en-US" dirty="0">
                <a:latin typeface="+mj-lt"/>
              </a:rPr>
              <a:t>.</a:t>
            </a:r>
            <a:endParaRPr lang="en-US" alt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86" y="774237"/>
            <a:ext cx="6719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100" dirty="0" smtClean="0">
                <a:solidFill>
                  <a:srgbClr val="002060"/>
                </a:solidFill>
                <a:latin typeface="+mn-lt"/>
              </a:rPr>
              <a:t>Our </a:t>
            </a:r>
            <a:r>
              <a:rPr lang="en-US" sz="2100" dirty="0">
                <a:solidFill>
                  <a:srgbClr val="002060"/>
                </a:solidFill>
                <a:latin typeface="+mn-lt"/>
              </a:rPr>
              <a:t>products will reduce </a:t>
            </a:r>
            <a:r>
              <a:rPr lang="en-US" sz="2100" dirty="0" smtClean="0">
                <a:solidFill>
                  <a:srgbClr val="002060"/>
                </a:solidFill>
                <a:latin typeface="+mn-lt"/>
              </a:rPr>
              <a:t>chloride loading </a:t>
            </a:r>
            <a:r>
              <a:rPr lang="en-US" sz="2100" dirty="0">
                <a:solidFill>
                  <a:srgbClr val="002060"/>
                </a:solidFill>
                <a:latin typeface="+mn-lt"/>
              </a:rPr>
              <a:t>by </a:t>
            </a:r>
            <a:r>
              <a:rPr lang="en-US" sz="2100" b="1" dirty="0">
                <a:solidFill>
                  <a:srgbClr val="002060"/>
                </a:solidFill>
                <a:latin typeface="+mn-lt"/>
              </a:rPr>
              <a:t>at least 20% </a:t>
            </a:r>
            <a:r>
              <a:rPr lang="en-US" sz="2100" dirty="0">
                <a:solidFill>
                  <a:srgbClr val="002060"/>
                </a:solidFill>
                <a:latin typeface="+mn-lt"/>
              </a:rPr>
              <a:t>while achieving </a:t>
            </a:r>
            <a:r>
              <a:rPr lang="en-US" sz="2100" b="1" dirty="0">
                <a:solidFill>
                  <a:srgbClr val="002060"/>
                </a:solidFill>
                <a:latin typeface="+mn-lt"/>
              </a:rPr>
              <a:t>better overall </a:t>
            </a:r>
            <a:r>
              <a:rPr lang="en-US" sz="2100" b="1" dirty="0" smtClean="0">
                <a:solidFill>
                  <a:srgbClr val="002060"/>
                </a:solidFill>
                <a:latin typeface="+mn-lt"/>
              </a:rPr>
              <a:t>performance </a:t>
            </a:r>
            <a:r>
              <a:rPr lang="en-US" sz="2100" dirty="0" smtClean="0">
                <a:solidFill>
                  <a:srgbClr val="002060"/>
                </a:solidFill>
                <a:latin typeface="+mn-lt"/>
              </a:rPr>
              <a:t>vs. </a:t>
            </a:r>
            <a:r>
              <a:rPr lang="en-US" sz="2100" dirty="0">
                <a:solidFill>
                  <a:srgbClr val="002060"/>
                </a:solidFill>
                <a:latin typeface="+mn-lt"/>
              </a:rPr>
              <a:t>beet juice/salt brine blends (and salt brine).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10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100" dirty="0">
                <a:solidFill>
                  <a:srgbClr val="002060"/>
                </a:solidFill>
                <a:latin typeface="+mn-lt"/>
              </a:rPr>
              <a:t>T</a:t>
            </a:r>
            <a:r>
              <a:rPr lang="en-US" sz="2100" dirty="0" smtClean="0">
                <a:solidFill>
                  <a:srgbClr val="002060"/>
                </a:solidFill>
                <a:latin typeface="+mn-lt"/>
              </a:rPr>
              <a:t>hey </a:t>
            </a:r>
            <a:r>
              <a:rPr lang="en-US" sz="2100" dirty="0">
                <a:solidFill>
                  <a:srgbClr val="002060"/>
                </a:solidFill>
                <a:latin typeface="+mn-lt"/>
              </a:rPr>
              <a:t>will feature </a:t>
            </a:r>
            <a:r>
              <a:rPr lang="en-US" sz="2100" b="1" dirty="0">
                <a:solidFill>
                  <a:srgbClr val="00B050"/>
                </a:solidFill>
                <a:latin typeface="+mn-lt"/>
              </a:rPr>
              <a:t>greatly reduced oxygen demand </a:t>
            </a:r>
            <a:r>
              <a:rPr lang="en-US" sz="2100" dirty="0">
                <a:solidFill>
                  <a:srgbClr val="002060"/>
                </a:solidFill>
                <a:latin typeface="+mn-lt"/>
              </a:rPr>
              <a:t>and aquatic toxicity (</a:t>
            </a:r>
            <a:r>
              <a:rPr lang="en-US" sz="2100" i="1" dirty="0">
                <a:solidFill>
                  <a:srgbClr val="002060"/>
                </a:solidFill>
                <a:latin typeface="+mn-lt"/>
              </a:rPr>
              <a:t>key differentiator</a:t>
            </a:r>
            <a:r>
              <a:rPr lang="en-US" sz="2100" dirty="0">
                <a:solidFill>
                  <a:srgbClr val="002060"/>
                </a:solidFill>
                <a:latin typeface="+mn-lt"/>
              </a:rPr>
              <a:t>).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3B9FC-CAA4-4BCC-92E0-BBF69A8E3AAE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37" y="3527532"/>
            <a:ext cx="2743200" cy="2681021"/>
          </a:xfrm>
          <a:prstGeom prst="rect">
            <a:avLst/>
          </a:prstGeom>
        </p:spPr>
      </p:pic>
      <p:pic>
        <p:nvPicPr>
          <p:cNvPr id="14" name="Picture 2" descr="https://encrypted-tbn2.gstatic.com/images?q=tbn:ANd9GcTxvftlFmJLoqJdW7tLFBDPSH0CzmbdQRR1D8j4Nx0OatcNFKMG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52" y="2478744"/>
            <a:ext cx="2214147" cy="152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7170661" y="3632906"/>
            <a:ext cx="14574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Arial" panose="020B0604020202020204" pitchFamily="34" charset="0"/>
              </a:rPr>
              <a:t>www.ci.bellevue.wa.us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91452" y="5554902"/>
            <a:ext cx="5448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j-lt"/>
              </a:rPr>
              <a:t>Cougar Cage $48K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+ National UTC TriDurLE $48K:</a:t>
            </a:r>
          </a:p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11/1/2021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– 12/31/2022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377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39191</TotalTime>
  <Words>127</Words>
  <Application>Microsoft Office PowerPoint</Application>
  <PresentationFormat>On-screen Show (4:3)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宋体</vt:lpstr>
      <vt:lpstr>Arial</vt:lpstr>
      <vt:lpstr>Lucida Sans</vt:lpstr>
      <vt:lpstr>Times New Roman</vt:lpstr>
      <vt:lpstr>Wingdings</vt:lpstr>
      <vt:lpstr>Default Design</vt:lpstr>
      <vt:lpstr>PowerPoint Presentation</vt:lpstr>
      <vt:lpstr>PowerPoint Presentation</vt:lpstr>
      <vt:lpstr>Vision</vt:lpstr>
    </vt:vector>
  </TitlesOfParts>
  <Company>Washington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Xianming Shi</cp:lastModifiedBy>
  <cp:revision>1240</cp:revision>
  <cp:lastPrinted>2019-06-22T09:22:42Z</cp:lastPrinted>
  <dcterms:created xsi:type="dcterms:W3CDTF">2001-10-04T20:08:10Z</dcterms:created>
  <dcterms:modified xsi:type="dcterms:W3CDTF">2022-02-23T22:36:18Z</dcterms:modified>
</cp:coreProperties>
</file>