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92233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4">
          <p15:clr>
            <a:srgbClr val="A4A3A4"/>
          </p15:clr>
        </p15:guide>
        <p15:guide id="2" orient="horz" pos="660">
          <p15:clr>
            <a:srgbClr val="A4A3A4"/>
          </p15:clr>
        </p15:guide>
        <p15:guide id="3" pos="2015">
          <p15:clr>
            <a:srgbClr val="A4A3A4"/>
          </p15:clr>
        </p15:guide>
        <p15:guide id="4" pos="3907">
          <p15:clr>
            <a:srgbClr val="A4A3A4"/>
          </p15:clr>
        </p15:guide>
        <p15:guide id="5" pos="3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ng fan" initials="lf" lastIdx="1" clrIdx="0">
    <p:extLst>
      <p:ext uri="{19B8F6BF-5375-455C-9EA6-DF929625EA0E}">
        <p15:presenceInfo xmlns:p15="http://schemas.microsoft.com/office/powerpoint/2012/main" userId="ae0b3e056bb99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92B"/>
    <a:srgbClr val="C60C30"/>
    <a:srgbClr val="EE3052"/>
    <a:srgbClr val="EAEAEA"/>
    <a:srgbClr val="DBCEAC"/>
    <a:srgbClr val="3CB6CE"/>
    <a:srgbClr val="B6BF00"/>
    <a:srgbClr val="EC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44" autoAdjust="0"/>
    <p:restoredTop sz="86776" autoAdjust="0"/>
  </p:normalViewPr>
  <p:slideViewPr>
    <p:cSldViewPr snapToGrid="0">
      <p:cViewPr varScale="1">
        <p:scale>
          <a:sx n="96" d="100"/>
          <a:sy n="96" d="100"/>
        </p:scale>
        <p:origin x="1233" y="48"/>
      </p:cViewPr>
      <p:guideLst>
        <p:guide orient="horz" pos="1534"/>
        <p:guide orient="horz" pos="660"/>
        <p:guide pos="2015"/>
        <p:guide pos="3907"/>
        <p:guide pos="306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004" y="-96"/>
      </p:cViewPr>
      <p:guideLst>
        <p:guide orient="horz" pos="2208"/>
        <p:guide pos="29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5673" y="0"/>
            <a:ext cx="434235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8212206" y="0"/>
            <a:ext cx="100959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F14CDA5-A47F-4841-916A-1A1C37BBFD2E}" type="datetime1">
              <a:rPr lang="en-US"/>
              <a:pPr>
                <a:defRPr/>
              </a:pPr>
              <a:t>6/30/2021</a:t>
            </a:fld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35BF5387-F617-9348-B3CB-49FBC5AC5A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TextBox 1"/>
          <p:cNvSpPr txBox="1"/>
          <p:nvPr/>
        </p:nvSpPr>
        <p:spPr>
          <a:xfrm>
            <a:off x="1" y="7938"/>
            <a:ext cx="3728096" cy="277812"/>
          </a:xfrm>
          <a:prstGeom prst="rect">
            <a:avLst/>
          </a:prstGeom>
          <a:noFill/>
        </p:spPr>
        <p:txBody>
          <a:bodyPr lIns="91650" tIns="45825" rIns="91650" bIns="45825">
            <a:spAutoFit/>
          </a:bodyPr>
          <a:lstStyle/>
          <a:p>
            <a:pPr eaLnBrk="1" hangingPunct="1">
              <a:defRPr/>
            </a:pPr>
            <a:r>
              <a:rPr lang="en-US" sz="1200" spc="3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5851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4375" y="0"/>
            <a:ext cx="399742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ECD892-24FC-B948-88F3-AF2668C0C3D5}" type="datetime1">
              <a:rPr lang="en-US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2263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968" y="3330576"/>
            <a:ext cx="737744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E4CCF20C-BF0B-2B47-8395-55BBB2A9E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4ECD892-24FC-B948-88F3-AF2668C0C3D5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CCF20C-BF0B-2B47-8395-55BBB2A9E9E3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964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01FAE-7145-4C73-987A-D3E97D453A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11"/>
          <p:cNvCxnSpPr/>
          <p:nvPr userDrawn="1"/>
        </p:nvCxnSpPr>
        <p:spPr>
          <a:xfrm>
            <a:off x="0" y="833438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 bwMode="invGray">
          <a:xfrm>
            <a:off x="1" y="2392432"/>
            <a:ext cx="9143996" cy="424732"/>
          </a:xfrm>
        </p:spPr>
        <p:txBody>
          <a:bodyPr anchorCtr="0"/>
          <a:lstStyle>
            <a:lvl1pPr algn="ctr"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0" y="3025243"/>
            <a:ext cx="9143997" cy="430887"/>
          </a:xfrm>
        </p:spPr>
        <p:txBody>
          <a:bodyPr rIns="0" anchorCtr="0"/>
          <a:lstStyle>
            <a:lvl1pPr marL="0" indent="0" algn="ctr">
              <a:buFont typeface="Arial" pitchFamily="34" charset="0"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12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484188" y="6381750"/>
            <a:ext cx="1550987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2066925" y="6381750"/>
            <a:ext cx="6100763" cy="476250"/>
          </a:xfrm>
        </p:spPr>
        <p:txBody>
          <a:bodyPr anchorCtr="1"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169275" y="6381750"/>
            <a:ext cx="9747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1933B-0884-D642-8581-4927E0064E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370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13543"/>
            <a:ext cx="9144000" cy="424732"/>
          </a:xfrm>
        </p:spPr>
        <p:txBody>
          <a:bodyPr/>
          <a:lstStyle>
            <a:lvl1pPr>
              <a:defRPr sz="2400">
                <a:latin typeface="Lucida San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082" y="2287148"/>
            <a:ext cx="7651836" cy="1688667"/>
          </a:xfrm>
        </p:spPr>
        <p:txBody>
          <a:bodyPr lIns="457200" rIns="457200"/>
          <a:lstStyle>
            <a:lvl1pPr marL="344488" indent="-179388">
              <a:spcBef>
                <a:spcPts val="1200"/>
              </a:spcBef>
              <a:buSzPct val="100000"/>
              <a:buFont typeface="Arial" pitchFamily="34" charset="0"/>
              <a:buChar char="•"/>
              <a:defRPr sz="2200" b="0"/>
            </a:lvl1pPr>
            <a:lvl2pPr marL="509588" indent="-165100">
              <a:spcBef>
                <a:spcPts val="400"/>
              </a:spcBef>
              <a:buSzPct val="75000"/>
              <a:buFont typeface="Lucida Sans" panose="020B0602030504020204" pitchFamily="34" charset="0"/>
              <a:buChar char="–"/>
              <a:defRPr sz="2000"/>
            </a:lvl2pPr>
            <a:lvl3pPr marL="795337" indent="-219456">
              <a:spcBef>
                <a:spcPts val="400"/>
              </a:spcBef>
              <a:buSzPct val="100000"/>
              <a:buFont typeface="Arial" panose="020B0604020202020204" pitchFamily="34" charset="0"/>
              <a:buChar char="•"/>
              <a:defRPr sz="1800"/>
            </a:lvl3pPr>
            <a:lvl4pPr marL="914400" indent="-165100">
              <a:spcBef>
                <a:spcPts val="400"/>
              </a:spcBef>
              <a:buSzPct val="100000"/>
              <a:buFont typeface="Lucida Sans" panose="020B0602030504020204" pitchFamily="34" charset="0"/>
              <a:buChar char="–"/>
              <a:defRPr sz="1600"/>
            </a:lvl4pPr>
            <a:lvl5pPr marL="10795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38B30-6C2B-DA4C-B8F8-BE90F52B1E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17713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5889" y="998506"/>
            <a:ext cx="8652222" cy="461665"/>
          </a:xfrm>
        </p:spPr>
        <p:txBody>
          <a:bodyPr/>
          <a:lstStyle>
            <a:lvl1pPr algn="ctr">
              <a:lnSpc>
                <a:spcPct val="100000"/>
              </a:lnSpc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5889" y="1496679"/>
            <a:ext cx="8652222" cy="430887"/>
          </a:xfrm>
        </p:spPr>
        <p:txBody>
          <a:bodyPr rIns="0"/>
          <a:lstStyle>
            <a:lvl1pPr marL="0" indent="0" algn="ctr">
              <a:buFontTx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7E076-9100-2845-BFE3-6A4384E63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16362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8389"/>
            <a:ext cx="9144001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47" y="2275788"/>
            <a:ext cx="4002321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667" y="2275788"/>
            <a:ext cx="3969948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7BF1F-F68C-C545-AEBF-A46CDAF62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64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03081"/>
            <a:ext cx="9144000" cy="4801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45" y="2166763"/>
            <a:ext cx="4040188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44" y="2621484"/>
            <a:ext cx="4040188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0870" y="2166763"/>
            <a:ext cx="4041775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869" y="2621484"/>
            <a:ext cx="4041775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B064-A1F2-624B-BEF5-C1C06B9BC4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4936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81092"/>
            <a:ext cx="9144000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D7B53-2333-CC4C-9C60-62014FC3FB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5429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90B2-6FEF-FC48-BA06-37C8635E8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90407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370318"/>
            <a:ext cx="3008313" cy="64633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0319"/>
            <a:ext cx="5111751" cy="1851276"/>
          </a:xfrm>
        </p:spPr>
        <p:txBody>
          <a:bodyPr/>
          <a:lstStyle>
            <a:lvl1pPr marL="165100" indent="-165100">
              <a:buSzPct val="125000"/>
              <a:buFont typeface="Arial" pitchFamily="34" charset="0"/>
              <a:buChar char="•"/>
              <a:defRPr lang="en-US" sz="24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 marL="457200" indent="-165100" defTabSz="914400"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 marL="974725" indent="-180975">
              <a:buSzPct val="125000"/>
              <a:buFont typeface="Arial" pitchFamily="34" charset="0"/>
              <a:buChar char="•"/>
              <a:defRPr lang="en-US" sz="20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532368"/>
            <a:ext cx="3008313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A36A-E5B9-7442-B16B-F2611483A1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9555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23007"/>
            <a:ext cx="5486400" cy="36933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3220"/>
            <a:ext cx="54864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66801"/>
            <a:ext cx="54864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BC1E-0E5E-6944-B882-A6282C4364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8505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tx1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 flipH="1">
            <a:off x="0" y="0"/>
            <a:ext cx="9144000" cy="611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914400" y="2298700"/>
            <a:ext cx="7315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0" y="1512888"/>
            <a:ext cx="9144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200" tIns="45720" rIns="45720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2"/>
          </p:nvPr>
        </p:nvSpPr>
        <p:spPr bwMode="black">
          <a:xfrm>
            <a:off x="484188" y="6438900"/>
            <a:ext cx="12525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3"/>
          </p:nvPr>
        </p:nvSpPr>
        <p:spPr bwMode="black">
          <a:xfrm>
            <a:off x="1736725" y="6438900"/>
            <a:ext cx="6153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 userDrawn="1">
            <p:ph type="sldNum" sz="quarter" idx="4"/>
          </p:nvPr>
        </p:nvSpPr>
        <p:spPr bwMode="black">
          <a:xfrm>
            <a:off x="7899400" y="6438900"/>
            <a:ext cx="124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9B35653-6DB8-7F4B-AFEB-66E37E535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36948" r="17580" b="36948"/>
          <a:stretch>
            <a:fillRect/>
          </a:stretch>
        </p:blipFill>
        <p:spPr bwMode="auto">
          <a:xfrm>
            <a:off x="0" y="-1588"/>
            <a:ext cx="569913" cy="61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-17463" y="625475"/>
            <a:ext cx="916146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91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165100" indent="-165100" algn="l" rtl="0" eaLnBrk="0" fontAlgn="base" hangingPunct="0">
        <a:spcBef>
          <a:spcPct val="25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400" dirty="0">
          <a:solidFill>
            <a:schemeClr val="bg2"/>
          </a:solidFill>
          <a:latin typeface="Lucida Sans" pitchFamily="34" charset="0"/>
          <a:ea typeface="+mn-ea"/>
          <a:cs typeface="+mn-cs"/>
        </a:defRPr>
      </a:lvl1pPr>
      <a:lvl2pPr marL="344488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sz="2200" dirty="0">
          <a:solidFill>
            <a:schemeClr val="bg2"/>
          </a:solidFill>
          <a:latin typeface="Lucida Sans" pitchFamily="34" charset="0"/>
          <a:ea typeface="+mn-ea"/>
          <a:cs typeface="+mn-cs"/>
        </a:defRPr>
      </a:lvl2pPr>
      <a:lvl3pPr marL="509588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000" dirty="0">
          <a:solidFill>
            <a:schemeClr val="bg2"/>
          </a:solidFill>
          <a:latin typeface="Lucida Sans" pitchFamily="34" charset="0"/>
          <a:ea typeface="+mn-ea"/>
          <a:cs typeface="+mn-cs"/>
        </a:defRPr>
      </a:lvl3pPr>
      <a:lvl4pPr marL="688975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dirty="0">
          <a:solidFill>
            <a:schemeClr val="bg2"/>
          </a:solidFill>
          <a:latin typeface="Lucida Sans" pitchFamily="34" charset="0"/>
          <a:ea typeface="+mn-ea"/>
          <a:cs typeface="+mn-cs"/>
        </a:defRPr>
      </a:lvl4pPr>
      <a:lvl5pPr marL="854075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1600" dirty="0">
          <a:solidFill>
            <a:schemeClr val="bg2"/>
          </a:solidFill>
          <a:latin typeface="Lucida Sans" pitchFamily="34" charset="0"/>
          <a:ea typeface="+mn-ea"/>
          <a:cs typeface="+mn-cs"/>
        </a:defRPr>
      </a:lvl5pPr>
      <a:lvl6pPr marL="11414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15986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0558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25130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841" y="828431"/>
            <a:ext cx="8780318" cy="1005339"/>
          </a:xfrm>
        </p:spPr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Developing Enhanced Performance Curves for ITD Asphalt </a:t>
            </a:r>
            <a:r>
              <a:rPr lang="en-US" dirty="0" smtClean="0"/>
              <a:t>Pavements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558357-2BE1-4EBE-9DED-EF23C95410DE}"/>
              </a:ext>
            </a:extLst>
          </p:cNvPr>
          <p:cNvSpPr txBox="1"/>
          <p:nvPr/>
        </p:nvSpPr>
        <p:spPr>
          <a:xfrm>
            <a:off x="556591" y="1968669"/>
            <a:ext cx="79413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Xianming Shi, Ph.D., P.E</a:t>
            </a:r>
            <a:r>
              <a:rPr lang="en-US" b="1" dirty="0" smtClean="0">
                <a:solidFill>
                  <a:schemeClr val="bg2"/>
                </a:solidFill>
              </a:rPr>
              <a:t>., F. ASCE</a:t>
            </a:r>
          </a:p>
          <a:p>
            <a:pPr algn="ctr"/>
            <a:r>
              <a:rPr lang="en-US" b="1" dirty="0" smtClean="0">
                <a:solidFill>
                  <a:schemeClr val="bg2"/>
                </a:solidFill>
              </a:rPr>
              <a:t>Washington State University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65931" y="2952644"/>
            <a:ext cx="5191869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ITD </a:t>
            </a:r>
            <a:r>
              <a:rPr lang="en-US" sz="2100" dirty="0">
                <a:solidFill>
                  <a:schemeClr val="bg2"/>
                </a:solidFill>
              </a:rPr>
              <a:t>has </a:t>
            </a:r>
            <a:r>
              <a:rPr lang="en-US" sz="2100" dirty="0" smtClean="0">
                <a:solidFill>
                  <a:schemeClr val="bg2"/>
                </a:solidFill>
              </a:rPr>
              <a:t>identified </a:t>
            </a:r>
            <a:r>
              <a:rPr lang="en-US" sz="2100" dirty="0">
                <a:solidFill>
                  <a:schemeClr val="bg2"/>
                </a:solidFill>
              </a:rPr>
              <a:t>an </a:t>
            </a:r>
            <a:r>
              <a:rPr lang="en-US" sz="2100" b="1" dirty="0">
                <a:solidFill>
                  <a:srgbClr val="00B050"/>
                </a:solidFill>
              </a:rPr>
              <a:t>urgent need </a:t>
            </a:r>
            <a:r>
              <a:rPr lang="en-US" sz="2100" dirty="0">
                <a:solidFill>
                  <a:schemeClr val="bg2"/>
                </a:solidFill>
              </a:rPr>
              <a:t>to refine the performance </a:t>
            </a:r>
            <a:r>
              <a:rPr lang="en-US" sz="2100" dirty="0" smtClean="0">
                <a:solidFill>
                  <a:schemeClr val="bg2"/>
                </a:solidFill>
              </a:rPr>
              <a:t>curves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The current approach of </a:t>
            </a:r>
            <a:r>
              <a:rPr lang="en-US" sz="2100" i="1" dirty="0" smtClean="0">
                <a:solidFill>
                  <a:srgbClr val="FF0000"/>
                </a:solidFill>
              </a:rPr>
              <a:t>time-series </a:t>
            </a:r>
            <a:r>
              <a:rPr lang="en-US" sz="2100" i="1" dirty="0">
                <a:solidFill>
                  <a:srgbClr val="FF0000"/>
                </a:solidFill>
              </a:rPr>
              <a:t>forecasting</a:t>
            </a:r>
            <a:r>
              <a:rPr lang="en-US" sz="2100" dirty="0">
                <a:solidFill>
                  <a:schemeClr val="bg2"/>
                </a:solidFill>
              </a:rPr>
              <a:t> </a:t>
            </a:r>
            <a:r>
              <a:rPr lang="en-US" sz="2100" dirty="0" smtClean="0">
                <a:solidFill>
                  <a:schemeClr val="bg2"/>
                </a:solidFill>
              </a:rPr>
              <a:t>often </a:t>
            </a:r>
            <a:r>
              <a:rPr lang="en-US" sz="2100" dirty="0">
                <a:solidFill>
                  <a:schemeClr val="bg2"/>
                </a:solidFill>
              </a:rPr>
              <a:t>fails to account for the highly nonlinear, dynamic nature of pavement deterioration </a:t>
            </a:r>
            <a:r>
              <a:rPr lang="en-US" sz="2100" dirty="0" smtClean="0">
                <a:solidFill>
                  <a:schemeClr val="bg2"/>
                </a:solidFill>
              </a:rPr>
              <a:t>mechanisms, complexities </a:t>
            </a:r>
            <a:r>
              <a:rPr lang="en-US" sz="2100" dirty="0">
                <a:solidFill>
                  <a:schemeClr val="bg2"/>
                </a:solidFill>
              </a:rPr>
              <a:t>in the design, materials selection, construction features, M&amp;R history, etc. </a:t>
            </a:r>
            <a:endParaRPr lang="en-US" sz="2100" dirty="0">
              <a:solidFill>
                <a:schemeClr val="bg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445526" y="38215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03C15B-3183-4C17-9065-EE5F1F2E6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100" y="0"/>
            <a:ext cx="911296" cy="8696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8896" y="2902226"/>
            <a:ext cx="4065104" cy="320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1495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4D92362D-EFC3-4DD2-90C5-DA1227714EF8}"/>
              </a:ext>
            </a:extLst>
          </p:cNvPr>
          <p:cNvSpPr txBox="1"/>
          <p:nvPr/>
        </p:nvSpPr>
        <p:spPr>
          <a:xfrm>
            <a:off x="2410049" y="44592"/>
            <a:ext cx="56456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Project Goal and Objectives</a:t>
            </a:r>
            <a:endParaRPr lang="en-US" sz="2600" b="1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-144118" y="852333"/>
            <a:ext cx="9144000" cy="4874663"/>
          </a:xfrm>
        </p:spPr>
        <p:txBody>
          <a:bodyPr>
            <a:noAutofit/>
          </a:bodyPr>
          <a:lstStyle/>
          <a:p>
            <a:r>
              <a:rPr lang="en-US" b="1" i="1" dirty="0">
                <a:latin typeface="+mj-lt"/>
              </a:rPr>
              <a:t>Goal: </a:t>
            </a:r>
            <a:r>
              <a:rPr lang="en-US" dirty="0">
                <a:latin typeface="+mj-lt"/>
              </a:rPr>
              <a:t>develop reliable and realistic and 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enhanced performance curves</a:t>
            </a:r>
            <a:r>
              <a:rPr lang="en-US" dirty="0">
                <a:latin typeface="+mj-lt"/>
              </a:rPr>
              <a:t> for ITD asphalt pavements by mining the historical data</a:t>
            </a:r>
          </a:p>
          <a:p>
            <a:pPr>
              <a:spcBef>
                <a:spcPts val="2400"/>
              </a:spcBef>
            </a:pPr>
            <a:r>
              <a:rPr lang="en-US" b="1" i="1" dirty="0">
                <a:latin typeface="+mj-lt"/>
              </a:rPr>
              <a:t>Objectives:</a:t>
            </a:r>
          </a:p>
          <a:p>
            <a:pPr marL="165100" indent="0">
              <a:buNone/>
            </a:pPr>
            <a:r>
              <a:rPr lang="en-US" dirty="0">
                <a:latin typeface="+mj-lt"/>
              </a:rPr>
              <a:t>1) </a:t>
            </a:r>
            <a:r>
              <a:rPr lang="en-US" b="1" dirty="0">
                <a:latin typeface="+mj-lt"/>
              </a:rPr>
              <a:t>identify </a:t>
            </a:r>
            <a:r>
              <a:rPr lang="en-US" dirty="0">
                <a:latin typeface="+mj-lt"/>
              </a:rPr>
              <a:t>the appropriate parameters and additional criteria to use in the enhanced asphalt performance curves</a:t>
            </a:r>
          </a:p>
          <a:p>
            <a:pPr marL="165100" indent="0">
              <a:buNone/>
            </a:pPr>
            <a:r>
              <a:rPr lang="en-US" dirty="0">
                <a:latin typeface="+mj-lt"/>
              </a:rPr>
              <a:t>2) </a:t>
            </a:r>
            <a:r>
              <a:rPr lang="en-US" b="1" dirty="0">
                <a:latin typeface="+mj-lt"/>
              </a:rPr>
              <a:t>develop &amp; calibrate </a:t>
            </a:r>
            <a:r>
              <a:rPr lang="en-US" i="1" dirty="0">
                <a:solidFill>
                  <a:srgbClr val="00B050"/>
                </a:solidFill>
                <a:latin typeface="+mj-lt"/>
              </a:rPr>
              <a:t>distress-specific models </a:t>
            </a:r>
            <a:r>
              <a:rPr lang="en-US" dirty="0">
                <a:latin typeface="+mj-lt"/>
              </a:rPr>
              <a:t>for forecasting future pavement conditions, for both new and rehabilitated asphalt pavements</a:t>
            </a:r>
          </a:p>
          <a:p>
            <a:pPr marL="165100" indent="0">
              <a:buNone/>
            </a:pPr>
            <a:r>
              <a:rPr lang="en-US" dirty="0">
                <a:latin typeface="+mj-lt"/>
              </a:rPr>
              <a:t>3) </a:t>
            </a:r>
            <a:r>
              <a:rPr lang="en-US" b="1" dirty="0">
                <a:latin typeface="+mj-lt"/>
              </a:rPr>
              <a:t>validate</a:t>
            </a:r>
            <a:r>
              <a:rPr lang="en-US" dirty="0">
                <a:latin typeface="+mj-lt"/>
              </a:rPr>
              <a:t> existing and enhanced curves using historical performance data. </a:t>
            </a:r>
          </a:p>
        </p:txBody>
      </p:sp>
      <p:pic>
        <p:nvPicPr>
          <p:cNvPr id="8" name="Picture 2" descr="Artificial neural network architecture (ANN i-h 1-h 2-h n-o). | Download  Scientific Diagram">
            <a:extLst>
              <a:ext uri="{FF2B5EF4-FFF2-40B4-BE49-F238E27FC236}">
                <a16:creationId xmlns:a16="http://schemas.microsoft.com/office/drawing/2014/main" id="{BAD44AC9-6515-439C-AAC0-C92146807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400" y="4801776"/>
            <a:ext cx="3289081" cy="192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021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WSU Brand HEX">
      <a:dk1>
        <a:srgbClr val="000000"/>
      </a:dk1>
      <a:lt1>
        <a:srgbClr val="FFFFFF"/>
      </a:lt1>
      <a:dk2>
        <a:srgbClr val="003C69"/>
      </a:dk2>
      <a:lt2>
        <a:srgbClr val="DBCEAC"/>
      </a:lt2>
      <a:accent1>
        <a:srgbClr val="981E32"/>
      </a:accent1>
      <a:accent2>
        <a:srgbClr val="5E6A71"/>
      </a:accent2>
      <a:accent3>
        <a:srgbClr val="C60C30"/>
      </a:accent3>
      <a:accent4>
        <a:srgbClr val="EC7A08"/>
      </a:accent4>
      <a:accent5>
        <a:srgbClr val="3CB6CE"/>
      </a:accent5>
      <a:accent6>
        <a:srgbClr val="B6BF00"/>
      </a:accent6>
      <a:hlink>
        <a:srgbClr val="452325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A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99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C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17652</TotalTime>
  <Words>151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Lucida Sans</vt:lpstr>
      <vt:lpstr>Times New Roman</vt:lpstr>
      <vt:lpstr>Default Design</vt:lpstr>
      <vt:lpstr> Developing Enhanced Performance Curves for ITD Asphalt Pavements</vt:lpstr>
      <vt:lpstr>PowerPoint Presentation</vt:lpstr>
    </vt:vector>
  </TitlesOfParts>
  <Company>Washington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Marketing</dc:creator>
  <cp:lastModifiedBy>Xianming Shi</cp:lastModifiedBy>
  <cp:revision>824</cp:revision>
  <cp:lastPrinted>2020-02-09T23:18:33Z</cp:lastPrinted>
  <dcterms:created xsi:type="dcterms:W3CDTF">2001-10-04T20:08:10Z</dcterms:created>
  <dcterms:modified xsi:type="dcterms:W3CDTF">2021-06-30T16:50:52Z</dcterms:modified>
</cp:coreProperties>
</file>