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92233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4">
          <p15:clr>
            <a:srgbClr val="A4A3A4"/>
          </p15:clr>
        </p15:guide>
        <p15:guide id="2" orient="horz" pos="660">
          <p15:clr>
            <a:srgbClr val="A4A3A4"/>
          </p15:clr>
        </p15:guide>
        <p15:guide id="3" pos="2015">
          <p15:clr>
            <a:srgbClr val="A4A3A4"/>
          </p15:clr>
        </p15:guide>
        <p15:guide id="4" pos="3907">
          <p15:clr>
            <a:srgbClr val="A4A3A4"/>
          </p15:clr>
        </p15:guide>
        <p15:guide id="5" pos="3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0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ang fan" initials="lf" lastIdx="1" clrIdx="0">
    <p:extLst>
      <p:ext uri="{19B8F6BF-5375-455C-9EA6-DF929625EA0E}">
        <p15:presenceInfo xmlns:p15="http://schemas.microsoft.com/office/powerpoint/2012/main" userId="ae0b3e056bb99bc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192B"/>
    <a:srgbClr val="C60C30"/>
    <a:srgbClr val="EE3052"/>
    <a:srgbClr val="EAEAEA"/>
    <a:srgbClr val="DBCEAC"/>
    <a:srgbClr val="3CB6CE"/>
    <a:srgbClr val="B6BF00"/>
    <a:srgbClr val="EC7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4" autoAdjust="0"/>
    <p:restoredTop sz="86776" autoAdjust="0"/>
  </p:normalViewPr>
  <p:slideViewPr>
    <p:cSldViewPr snapToGrid="0">
      <p:cViewPr varScale="1">
        <p:scale>
          <a:sx n="107" d="100"/>
          <a:sy n="107" d="100"/>
        </p:scale>
        <p:origin x="2076" y="102"/>
      </p:cViewPr>
      <p:guideLst>
        <p:guide orient="horz" pos="1534"/>
        <p:guide orient="horz" pos="660"/>
        <p:guide pos="2015"/>
        <p:guide pos="3907"/>
        <p:guide pos="306"/>
      </p:guideLst>
    </p:cSldViewPr>
  </p:slideViewPr>
  <p:notesTextViewPr>
    <p:cViewPr>
      <p:scale>
        <a:sx n="95" d="100"/>
        <a:sy n="95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-2004" y="-96"/>
      </p:cViewPr>
      <p:guideLst>
        <p:guide orient="horz" pos="2208"/>
        <p:guide pos="29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55673" y="0"/>
            <a:ext cx="434235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8212206" y="0"/>
            <a:ext cx="100959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algn="r"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F14CDA5-A47F-4841-916A-1A1C37BBFD2E}" type="datetime1">
              <a:rPr lang="en-US"/>
              <a:pPr>
                <a:defRPr/>
              </a:pPr>
              <a:t>5/16/2021</a:t>
            </a:fld>
            <a:endParaRPr lang="en-US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3995851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24375" y="6657975"/>
            <a:ext cx="3997426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35BF5387-F617-9348-B3CB-49FBC5AC5A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TextBox 1"/>
          <p:cNvSpPr txBox="1"/>
          <p:nvPr/>
        </p:nvSpPr>
        <p:spPr>
          <a:xfrm>
            <a:off x="1" y="7938"/>
            <a:ext cx="3728096" cy="277812"/>
          </a:xfrm>
          <a:prstGeom prst="rect">
            <a:avLst/>
          </a:prstGeom>
          <a:noFill/>
        </p:spPr>
        <p:txBody>
          <a:bodyPr lIns="91650" tIns="45825" rIns="91650" bIns="45825">
            <a:spAutoFit/>
          </a:bodyPr>
          <a:lstStyle/>
          <a:p>
            <a:pPr eaLnBrk="1" hangingPunct="1">
              <a:defRPr/>
            </a:pPr>
            <a:r>
              <a:rPr lang="en-US" sz="1200" spc="3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WASHINGTON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95851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4375" y="0"/>
            <a:ext cx="3997426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algn="r"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4ECD892-24FC-B948-88F3-AF2668C0C3D5}" type="datetime1">
              <a:rPr lang="en-US"/>
              <a:pPr>
                <a:defRPr/>
              </a:pPr>
              <a:t>5/16/2021</a:t>
            </a:fld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2263" y="527050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2968" y="3330576"/>
            <a:ext cx="737744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7975"/>
            <a:ext cx="3995851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24375" y="6657975"/>
            <a:ext cx="3997426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E4CCF20C-BF0B-2B47-8395-55BBB2A9E9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64ECD892-24FC-B948-88F3-AF2668C0C3D5}" type="datetime1">
              <a:rPr lang="en-US" smtClean="0"/>
              <a:pPr>
                <a:defRPr/>
              </a:pPr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CCF20C-BF0B-2B47-8395-55BBB2A9E9E3}" type="slidenum">
              <a:rPr lang="en-US" altLang="zh-CN" smtClean="0"/>
              <a:pPr>
                <a:defRPr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9964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01FAE-7145-4C73-987A-D3E97D453A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10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11"/>
          <p:cNvCxnSpPr/>
          <p:nvPr userDrawn="1"/>
        </p:nvCxnSpPr>
        <p:spPr>
          <a:xfrm>
            <a:off x="0" y="833438"/>
            <a:ext cx="9144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 bwMode="invGray">
          <a:xfrm>
            <a:off x="1" y="2392432"/>
            <a:ext cx="9143996" cy="424732"/>
          </a:xfrm>
        </p:spPr>
        <p:txBody>
          <a:bodyPr anchorCtr="0"/>
          <a:lstStyle>
            <a:lvl1pPr algn="ctr">
              <a:defRPr sz="2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0" y="3025243"/>
            <a:ext cx="9143997" cy="430887"/>
          </a:xfrm>
        </p:spPr>
        <p:txBody>
          <a:bodyPr rIns="0" anchorCtr="0"/>
          <a:lstStyle>
            <a:lvl1pPr marL="0" indent="0" algn="ctr">
              <a:buFont typeface="Arial" pitchFamily="34" charset="0"/>
              <a:buNone/>
              <a:defRPr sz="2200" b="0">
                <a:solidFill>
                  <a:schemeClr val="accent1"/>
                </a:solidFill>
                <a:effectLst/>
                <a:latin typeface="Lucida Sans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12"/>
          <p:cNvSpPr>
            <a:spLocks noGrp="1" noChangeArrowheads="1"/>
          </p:cNvSpPr>
          <p:nvPr userDrawn="1">
            <p:ph type="dt" sz="half" idx="10"/>
          </p:nvPr>
        </p:nvSpPr>
        <p:spPr>
          <a:xfrm>
            <a:off x="484188" y="6381750"/>
            <a:ext cx="1550987" cy="47625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 userDrawn="1">
            <p:ph type="ftr" sz="quarter" idx="11"/>
          </p:nvPr>
        </p:nvSpPr>
        <p:spPr>
          <a:xfrm>
            <a:off x="2066925" y="6381750"/>
            <a:ext cx="6100763" cy="476250"/>
          </a:xfrm>
        </p:spPr>
        <p:txBody>
          <a:bodyPr anchorCtr="1"/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8169275" y="6381750"/>
            <a:ext cx="9747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1933B-0884-D642-8581-4927E0064E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24370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13543"/>
            <a:ext cx="9144000" cy="424732"/>
          </a:xfrm>
        </p:spPr>
        <p:txBody>
          <a:bodyPr/>
          <a:lstStyle>
            <a:lvl1pPr>
              <a:defRPr sz="2400">
                <a:latin typeface="Lucida San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082" y="2287148"/>
            <a:ext cx="7651836" cy="1688667"/>
          </a:xfrm>
        </p:spPr>
        <p:txBody>
          <a:bodyPr lIns="457200" rIns="457200"/>
          <a:lstStyle>
            <a:lvl1pPr marL="344488" indent="-179388">
              <a:spcBef>
                <a:spcPts val="1200"/>
              </a:spcBef>
              <a:buSzPct val="100000"/>
              <a:buFont typeface="Arial" pitchFamily="34" charset="0"/>
              <a:buChar char="•"/>
              <a:defRPr sz="2200" b="0"/>
            </a:lvl1pPr>
            <a:lvl2pPr marL="509588" indent="-165100">
              <a:spcBef>
                <a:spcPts val="400"/>
              </a:spcBef>
              <a:buSzPct val="75000"/>
              <a:buFont typeface="Lucida Sans" panose="020B0602030504020204" pitchFamily="34" charset="0"/>
              <a:buChar char="–"/>
              <a:defRPr sz="2000"/>
            </a:lvl2pPr>
            <a:lvl3pPr marL="795337" indent="-219456">
              <a:spcBef>
                <a:spcPts val="400"/>
              </a:spcBef>
              <a:buSzPct val="100000"/>
              <a:buFont typeface="Arial" panose="020B0604020202020204" pitchFamily="34" charset="0"/>
              <a:buChar char="•"/>
              <a:defRPr sz="1800"/>
            </a:lvl3pPr>
            <a:lvl4pPr marL="914400" indent="-165100">
              <a:spcBef>
                <a:spcPts val="400"/>
              </a:spcBef>
              <a:buSzPct val="100000"/>
              <a:buFont typeface="Lucida Sans" panose="020B0602030504020204" pitchFamily="34" charset="0"/>
              <a:buChar char="–"/>
              <a:defRPr sz="1600"/>
            </a:lvl4pPr>
            <a:lvl5pPr marL="1079500" indent="-165100">
              <a:spcBef>
                <a:spcPts val="400"/>
              </a:spcBef>
              <a:buSzPct val="100000"/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38B30-6C2B-DA4C-B8F8-BE90F52B1E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317713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45889" y="998506"/>
            <a:ext cx="8652222" cy="461665"/>
          </a:xfrm>
        </p:spPr>
        <p:txBody>
          <a:bodyPr/>
          <a:lstStyle>
            <a:lvl1pPr algn="ctr">
              <a:lnSpc>
                <a:spcPct val="100000"/>
              </a:lnSpc>
              <a:defRPr sz="2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45889" y="1496679"/>
            <a:ext cx="8652222" cy="430887"/>
          </a:xfrm>
        </p:spPr>
        <p:txBody>
          <a:bodyPr rIns="0"/>
          <a:lstStyle>
            <a:lvl1pPr marL="0" indent="0" algn="ctr">
              <a:buFontTx/>
              <a:buNone/>
              <a:defRPr sz="2200" b="0">
                <a:solidFill>
                  <a:schemeClr val="accent1"/>
                </a:solidFill>
                <a:effectLst/>
                <a:latin typeface="Lucida Sans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7E076-9100-2845-BFE3-6A4384E63B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516362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8389"/>
            <a:ext cx="9144001" cy="48013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47" y="2275788"/>
            <a:ext cx="4002321" cy="2062103"/>
          </a:xfrm>
        </p:spPr>
        <p:txBody>
          <a:bodyPr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20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667" y="2275788"/>
            <a:ext cx="3969948" cy="2062103"/>
          </a:xfrm>
        </p:spPr>
        <p:txBody>
          <a:bodyPr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20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7BF1F-F68C-C545-AEBF-A46CDAF622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264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03081"/>
            <a:ext cx="9144000" cy="4801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045" y="2166763"/>
            <a:ext cx="4040188" cy="36933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44" y="2621484"/>
            <a:ext cx="4040188" cy="1338828"/>
          </a:xfrm>
        </p:spPr>
        <p:txBody>
          <a:bodyPr/>
          <a:lstStyle>
            <a:lvl1pPr>
              <a:defRPr lang="en-US" sz="18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defRPr lang="en-US" sz="14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defRPr lang="en-US" sz="14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0870" y="2166763"/>
            <a:ext cx="4041775" cy="36933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869" y="2621484"/>
            <a:ext cx="4041775" cy="1338828"/>
          </a:xfrm>
        </p:spPr>
        <p:txBody>
          <a:bodyPr/>
          <a:lstStyle>
            <a:lvl1pPr>
              <a:defRPr lang="en-US" sz="18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defRPr lang="en-US" sz="14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defRPr lang="en-US" sz="14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4B064-A1F2-624B-BEF5-C1C06B9BC4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44936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81092"/>
            <a:ext cx="9144000" cy="48013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D7B53-2333-CC4C-9C60-62014FC3FB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254297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190B2-6FEF-FC48-BA06-37C8635E8F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904079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370318"/>
            <a:ext cx="3008313" cy="64633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0319"/>
            <a:ext cx="5111751" cy="1851276"/>
          </a:xfrm>
        </p:spPr>
        <p:txBody>
          <a:bodyPr/>
          <a:lstStyle>
            <a:lvl1pPr marL="165100" indent="-165100">
              <a:buSzPct val="125000"/>
              <a:buFont typeface="Arial" pitchFamily="34" charset="0"/>
              <a:buChar char="•"/>
              <a:defRPr lang="en-US" sz="24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 marL="457200" indent="-165100" defTabSz="914400">
              <a:buSzPct val="125000"/>
              <a:buFont typeface="Arial" pitchFamily="34" charset="0"/>
              <a:buChar char="•"/>
              <a:defRPr lang="en-US" sz="22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buSzPct val="125000"/>
              <a:buFont typeface="Arial" pitchFamily="34" charset="0"/>
              <a:buChar char="•"/>
              <a:defRPr lang="en-US" sz="22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 marL="974725" indent="-180975">
              <a:buSzPct val="125000"/>
              <a:buFont typeface="Arial" pitchFamily="34" charset="0"/>
              <a:buChar char="•"/>
              <a:defRPr lang="en-US" sz="20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buSzPct val="125000"/>
              <a:buFont typeface="Arial" pitchFamily="34" charset="0"/>
              <a:buChar char="•"/>
              <a:defRPr lang="en-US" sz="20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532368"/>
            <a:ext cx="3008313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2A36A-E5B9-7442-B16B-F2611483A1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795557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423007"/>
            <a:ext cx="5486400" cy="36933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93220"/>
            <a:ext cx="54864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66801"/>
            <a:ext cx="54864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1BC1E-0E5E-6944-B882-A6282C4364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285053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tx1"/>
            </a:gs>
            <a:gs pos="100000">
              <a:srgbClr val="EAEA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 bwMode="gray">
          <a:xfrm flipH="1">
            <a:off x="0" y="0"/>
            <a:ext cx="9144000" cy="6111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914400" y="2298700"/>
            <a:ext cx="73152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0" y="1512888"/>
            <a:ext cx="91440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57200" tIns="45720" rIns="457200" bIns="45720" numCol="1" anchor="b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 userDrawn="1">
            <p:ph type="dt" sz="half" idx="2"/>
          </p:nvPr>
        </p:nvSpPr>
        <p:spPr bwMode="black">
          <a:xfrm>
            <a:off x="484188" y="6438900"/>
            <a:ext cx="12525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 userDrawn="1">
            <p:ph type="ftr" sz="quarter" idx="3"/>
          </p:nvPr>
        </p:nvSpPr>
        <p:spPr bwMode="black">
          <a:xfrm>
            <a:off x="1736725" y="6438900"/>
            <a:ext cx="6153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 userDrawn="1">
            <p:ph type="sldNum" sz="quarter" idx="4"/>
          </p:nvPr>
        </p:nvSpPr>
        <p:spPr bwMode="black">
          <a:xfrm>
            <a:off x="7899400" y="6438900"/>
            <a:ext cx="1244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9B35653-6DB8-7F4B-AFEB-66E37E5359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2" name="Picture 4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81" t="36948" r="17580" b="36948"/>
          <a:stretch>
            <a:fillRect/>
          </a:stretch>
        </p:blipFill>
        <p:spPr bwMode="auto">
          <a:xfrm>
            <a:off x="0" y="-1588"/>
            <a:ext cx="569913" cy="612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 userDrawn="1"/>
        </p:nvCxnSpPr>
        <p:spPr>
          <a:xfrm>
            <a:off x="-17463" y="625475"/>
            <a:ext cx="916146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91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</p:sldLayoutIdLst>
  <p:transition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9pPr>
    </p:titleStyle>
    <p:bodyStyle>
      <a:lvl1pPr marL="165100" indent="-165100" algn="l" rtl="0" eaLnBrk="0" fontAlgn="base" hangingPunct="0">
        <a:spcBef>
          <a:spcPct val="25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2400" dirty="0">
          <a:solidFill>
            <a:schemeClr val="bg2"/>
          </a:solidFill>
          <a:latin typeface="Lucida Sans" pitchFamily="34" charset="0"/>
          <a:ea typeface="+mn-ea"/>
          <a:cs typeface="+mn-cs"/>
        </a:defRPr>
      </a:lvl1pPr>
      <a:lvl2pPr marL="344488" indent="-179388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Lucida Sans" charset="0"/>
        <a:buChar char="–"/>
        <a:defRPr lang="en-US" sz="2200" dirty="0">
          <a:solidFill>
            <a:schemeClr val="bg2"/>
          </a:solidFill>
          <a:latin typeface="Lucida Sans" pitchFamily="34" charset="0"/>
          <a:ea typeface="+mn-ea"/>
          <a:cs typeface="+mn-cs"/>
        </a:defRPr>
      </a:lvl2pPr>
      <a:lvl3pPr marL="509588" indent="-1651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2000" dirty="0">
          <a:solidFill>
            <a:schemeClr val="bg2"/>
          </a:solidFill>
          <a:latin typeface="Lucida Sans" pitchFamily="34" charset="0"/>
          <a:ea typeface="+mn-ea"/>
          <a:cs typeface="+mn-cs"/>
        </a:defRPr>
      </a:lvl3pPr>
      <a:lvl4pPr marL="688975" indent="-179388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Lucida Sans" charset="0"/>
        <a:buChar char="–"/>
        <a:defRPr lang="en-US" dirty="0">
          <a:solidFill>
            <a:schemeClr val="bg2"/>
          </a:solidFill>
          <a:latin typeface="Lucida Sans" pitchFamily="34" charset="0"/>
          <a:ea typeface="+mn-ea"/>
          <a:cs typeface="+mn-cs"/>
        </a:defRPr>
      </a:lvl4pPr>
      <a:lvl5pPr marL="854075" indent="-1651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1600" dirty="0">
          <a:solidFill>
            <a:schemeClr val="bg2"/>
          </a:solidFill>
          <a:latin typeface="Lucida Sans" pitchFamily="34" charset="0"/>
          <a:ea typeface="+mn-ea"/>
          <a:cs typeface="+mn-cs"/>
        </a:defRPr>
      </a:lvl5pPr>
      <a:lvl6pPr marL="11414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15986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20558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25130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841" y="828431"/>
            <a:ext cx="8780318" cy="1345695"/>
          </a:xfrm>
        </p:spPr>
        <p:txBody>
          <a:bodyPr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US" altLang="zh-CN" b="1" kern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Design of Fly Ash-Based Geopolymer Concrete-Filled FRP Tube Composite for Highly Durable and Environmentally Friendly Infrastructure</a:t>
            </a:r>
            <a:endParaRPr lang="zh-CN" altLang="zh-CN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D80E3D-6ED8-4274-B003-86923D12B3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997089"/>
              </p:ext>
            </p:extLst>
          </p:nvPr>
        </p:nvGraphicFramePr>
        <p:xfrm>
          <a:off x="332244" y="3433482"/>
          <a:ext cx="8479454" cy="23929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9031">
                  <a:extLst>
                    <a:ext uri="{9D8B030D-6E8A-4147-A177-3AD203B41FA5}">
                      <a16:colId xmlns:a16="http://schemas.microsoft.com/office/drawing/2014/main" val="2462891628"/>
                    </a:ext>
                  </a:extLst>
                </a:gridCol>
                <a:gridCol w="1467681">
                  <a:extLst>
                    <a:ext uri="{9D8B030D-6E8A-4147-A177-3AD203B41FA5}">
                      <a16:colId xmlns:a16="http://schemas.microsoft.com/office/drawing/2014/main" val="2839909230"/>
                    </a:ext>
                  </a:extLst>
                </a:gridCol>
                <a:gridCol w="1468531">
                  <a:extLst>
                    <a:ext uri="{9D8B030D-6E8A-4147-A177-3AD203B41FA5}">
                      <a16:colId xmlns:a16="http://schemas.microsoft.com/office/drawing/2014/main" val="3827167095"/>
                    </a:ext>
                  </a:extLst>
                </a:gridCol>
                <a:gridCol w="1495496">
                  <a:extLst>
                    <a:ext uri="{9D8B030D-6E8A-4147-A177-3AD203B41FA5}">
                      <a16:colId xmlns:a16="http://schemas.microsoft.com/office/drawing/2014/main" val="3163257813"/>
                    </a:ext>
                  </a:extLst>
                </a:gridCol>
                <a:gridCol w="1418715">
                  <a:extLst>
                    <a:ext uri="{9D8B030D-6E8A-4147-A177-3AD203B41FA5}">
                      <a16:colId xmlns:a16="http://schemas.microsoft.com/office/drawing/2014/main" val="305667711"/>
                    </a:ext>
                  </a:extLst>
                </a:gridCol>
              </a:tblGrid>
              <a:tr h="2141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OPCC-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Steel tube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OPCC-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FRP tube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GPRC-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Steel tube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GPRC-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FRP tube</a:t>
                      </a:r>
                    </a:p>
                  </a:txBody>
                  <a:tcPr marL="65782" marR="65782" marT="0" marB="0"/>
                </a:tc>
                <a:extLst>
                  <a:ext uri="{0D108BD9-81ED-4DB2-BD59-A6C34878D82A}">
                    <a16:rowId xmlns:a16="http://schemas.microsoft.com/office/drawing/2014/main" val="1146817488"/>
                  </a:ext>
                </a:extLst>
              </a:tr>
              <a:tr h="8567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</a:rPr>
                        <a:t>Mixture components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5782" marR="6578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</a:rPr>
                        <a:t>Cement, water, aggregate,</a:t>
                      </a:r>
                      <a:r>
                        <a:rPr lang="en-US" altLang="zh-CN" sz="1400" dirty="0">
                          <a:effectLst/>
                        </a:rPr>
                        <a:t> steel tube,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b="1" dirty="0">
                          <a:effectLst/>
                        </a:rPr>
                        <a:t>expanding agent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</a:rPr>
                        <a:t>Cement, water, aggregate, FRP tube, </a:t>
                      </a:r>
                      <a:r>
                        <a:rPr lang="en-US" altLang="zh-CN" sz="1400" b="1" dirty="0">
                          <a:effectLst/>
                        </a:rPr>
                        <a:t>expanding agent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0" dirty="0">
                          <a:effectLst/>
                        </a:rPr>
                        <a:t>Fly ash, water activators,</a:t>
                      </a:r>
                      <a:r>
                        <a:rPr lang="en-US" altLang="zh-CN" sz="1400" dirty="0">
                          <a:effectLst/>
                        </a:rPr>
                        <a:t> steel tube,</a:t>
                      </a:r>
                      <a:r>
                        <a:rPr lang="en-US" sz="1400" b="0" dirty="0">
                          <a:effectLst/>
                        </a:rPr>
                        <a:t> aggregate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altLang="zh-CN" sz="1400" b="0" dirty="0">
                          <a:effectLst/>
                        </a:rPr>
                        <a:t>Fly ash, water activators, FRP tube, aggregate</a:t>
                      </a:r>
                    </a:p>
                  </a:txBody>
                  <a:tcPr marL="65782" marR="65782" marT="0" marB="0"/>
                </a:tc>
                <a:extLst>
                  <a:ext uri="{0D108BD9-81ED-4DB2-BD59-A6C34878D82A}">
                    <a16:rowId xmlns:a16="http://schemas.microsoft.com/office/drawing/2014/main" val="2798030065"/>
                  </a:ext>
                </a:extLst>
              </a:tr>
              <a:tr h="20989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</a:rPr>
                        <a:t>Compressive strength (MPa)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60-100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40-100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60-100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50-100</a:t>
                      </a:r>
                    </a:p>
                  </a:txBody>
                  <a:tcPr marL="65782" marR="65782" marT="0" marB="0"/>
                </a:tc>
                <a:extLst>
                  <a:ext uri="{0D108BD9-81ED-4DB2-BD59-A6C34878D82A}">
                    <a16:rowId xmlns:a16="http://schemas.microsoft.com/office/drawing/2014/main" val="3557723785"/>
                  </a:ext>
                </a:extLst>
              </a:tr>
              <a:tr h="2141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Fire-resistance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altLang="zh-CN" sz="1400" dirty="0">
                          <a:effectLst/>
                          <a:latin typeface="+mn-ea"/>
                          <a:ea typeface="+mn-ea"/>
                        </a:rPr>
                        <a:t>high</a:t>
                      </a:r>
                      <a:endParaRPr lang="en-US" sz="14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  <a:defRPr/>
                      </a:pPr>
                      <a:r>
                        <a:rPr lang="en-US" altLang="zh-CN" sz="1400" dirty="0">
                          <a:effectLst/>
                          <a:latin typeface="+mn-ea"/>
                          <a:ea typeface="+mn-ea"/>
                        </a:rPr>
                        <a:t>high</a:t>
                      </a:r>
                      <a:endParaRPr lang="en-US" sz="14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  <a:defRPr/>
                      </a:pPr>
                      <a:r>
                        <a:rPr lang="en-US" altLang="zh-CN" sz="1400" dirty="0">
                          <a:effectLst/>
                          <a:latin typeface="+mn-ea"/>
                          <a:ea typeface="+mn-ea"/>
                        </a:rPr>
                        <a:t>high</a:t>
                      </a:r>
                      <a:endParaRPr lang="en-US" sz="14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  <a:defRPr/>
                      </a:pPr>
                      <a:r>
                        <a:rPr lang="en-US" altLang="zh-CN" sz="1400" dirty="0">
                          <a:effectLst/>
                          <a:latin typeface="+mn-ea"/>
                          <a:ea typeface="+mn-ea"/>
                        </a:rPr>
                        <a:t>high</a:t>
                      </a:r>
                    </a:p>
                  </a:txBody>
                  <a:tcPr marL="65782" marR="65782" marT="0" marB="0"/>
                </a:tc>
                <a:extLst>
                  <a:ext uri="{0D108BD9-81ED-4DB2-BD59-A6C34878D82A}">
                    <a16:rowId xmlns:a16="http://schemas.microsoft.com/office/drawing/2014/main" val="4141660283"/>
                  </a:ext>
                </a:extLst>
              </a:tr>
              <a:tr h="2141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altLang="zh-CN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Buckling resistance</a:t>
                      </a: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  <a:defRPr/>
                      </a:pPr>
                      <a:r>
                        <a:rPr lang="en-US" altLang="zh-CN" sz="1400" dirty="0">
                          <a:effectLst/>
                          <a:latin typeface="+mn-ea"/>
                          <a:ea typeface="+mn-ea"/>
                        </a:rPr>
                        <a:t>high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  <a:defRPr/>
                      </a:pPr>
                      <a:r>
                        <a:rPr lang="en-US" sz="1400" dirty="0">
                          <a:effectLst/>
                          <a:latin typeface="+mn-ea"/>
                          <a:ea typeface="+mn-ea"/>
                        </a:rPr>
                        <a:t>high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  <a:defRPr/>
                      </a:pPr>
                      <a:r>
                        <a:rPr lang="en-US" altLang="zh-CN" sz="1400" dirty="0">
                          <a:effectLst/>
                          <a:latin typeface="+mn-ea"/>
                          <a:ea typeface="+mn-ea"/>
                        </a:rPr>
                        <a:t>high</a:t>
                      </a:r>
                      <a:endParaRPr lang="en-US" sz="14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  <a:defRPr/>
                      </a:pPr>
                      <a:r>
                        <a:rPr lang="en-US" altLang="zh-CN" sz="1400" dirty="0">
                          <a:effectLst/>
                          <a:latin typeface="+mn-ea"/>
                          <a:ea typeface="+mn-ea"/>
                        </a:rPr>
                        <a:t>high</a:t>
                      </a:r>
                    </a:p>
                  </a:txBody>
                  <a:tcPr marL="65782" marR="65782" marT="0" marB="0"/>
                </a:tc>
                <a:extLst>
                  <a:ext uri="{0D108BD9-81ED-4DB2-BD59-A6C34878D82A}">
                    <a16:rowId xmlns:a16="http://schemas.microsoft.com/office/drawing/2014/main" val="3856269022"/>
                  </a:ext>
                </a:extLst>
              </a:tr>
              <a:tr h="25361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</a:rPr>
                        <a:t>Hauling and storage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  <a:latin typeface="+mn-ea"/>
                          <a:ea typeface="+mn-ea"/>
                        </a:rPr>
                        <a:t>Difficult 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altLang="zh-CN" sz="1400" dirty="0">
                          <a:effectLst/>
                          <a:latin typeface="+mn-ea"/>
                          <a:ea typeface="+mn-ea"/>
                        </a:rPr>
                        <a:t>Easy 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0" dirty="0">
                          <a:effectLst/>
                          <a:latin typeface="+mn-ea"/>
                          <a:ea typeface="+mn-ea"/>
                        </a:rPr>
                        <a:t>Difficult 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  <a:latin typeface="+mn-ea"/>
                          <a:ea typeface="+mn-ea"/>
                        </a:rPr>
                        <a:t>Easy</a:t>
                      </a:r>
                    </a:p>
                  </a:txBody>
                  <a:tcPr marL="65782" marR="65782" marT="0" marB="0"/>
                </a:tc>
                <a:extLst>
                  <a:ext uri="{0D108BD9-81ED-4DB2-BD59-A6C34878D82A}">
                    <a16:rowId xmlns:a16="http://schemas.microsoft.com/office/drawing/2014/main" val="3725319215"/>
                  </a:ext>
                </a:extLst>
              </a:tr>
              <a:tr h="2141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</a:rPr>
                        <a:t>Corrosion resistance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  <a:latin typeface="+mn-ea"/>
                          <a:ea typeface="+mn-ea"/>
                        </a:rPr>
                        <a:t>Low 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  <a:latin typeface="+mn-ea"/>
                          <a:ea typeface="+mn-ea"/>
                        </a:rPr>
                        <a:t>/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b="0" dirty="0">
                          <a:effectLst/>
                          <a:latin typeface="+mn-ea"/>
                          <a:ea typeface="+mn-ea"/>
                        </a:rPr>
                        <a:t>Low </a:t>
                      </a:r>
                    </a:p>
                  </a:txBody>
                  <a:tcPr marL="65782" marR="65782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955040" algn="r"/>
                          <a:tab pos="0" algn="l"/>
                          <a:tab pos="457200" algn="l"/>
                          <a:tab pos="1810385" algn="l"/>
                          <a:tab pos="3168015" algn="r"/>
                        </a:tabLst>
                      </a:pPr>
                      <a:r>
                        <a:rPr lang="en-US" sz="1400" dirty="0">
                          <a:effectLst/>
                          <a:latin typeface="+mn-ea"/>
                          <a:ea typeface="+mn-ea"/>
                        </a:rPr>
                        <a:t>/</a:t>
                      </a:r>
                    </a:p>
                  </a:txBody>
                  <a:tcPr marL="65782" marR="65782" marT="0" marB="0"/>
                </a:tc>
                <a:extLst>
                  <a:ext uri="{0D108BD9-81ED-4DB2-BD59-A6C34878D82A}">
                    <a16:rowId xmlns:a16="http://schemas.microsoft.com/office/drawing/2014/main" val="301370603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4558357-2BE1-4EBE-9DED-EF23C95410DE}"/>
              </a:ext>
            </a:extLst>
          </p:cNvPr>
          <p:cNvSpPr txBox="1"/>
          <p:nvPr/>
        </p:nvSpPr>
        <p:spPr>
          <a:xfrm>
            <a:off x="1607038" y="2261297"/>
            <a:ext cx="59299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Xianming Shi, Ph.D., P.E.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F0CD58-6EFF-49D0-BC3C-1784C88EF20E}"/>
              </a:ext>
            </a:extLst>
          </p:cNvPr>
          <p:cNvSpPr txBox="1"/>
          <p:nvPr/>
        </p:nvSpPr>
        <p:spPr>
          <a:xfrm>
            <a:off x="2846524" y="2599153"/>
            <a:ext cx="39682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2"/>
                </a:solidFill>
              </a:rPr>
              <a:t>Washington State University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075253F6-896E-42E7-9C2C-AAB4551CC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302" y="3093700"/>
            <a:ext cx="826462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</a:pPr>
            <a:r>
              <a:rPr kumimoji="0" lang="en-US" altLang="zh-CN" sz="1400" b="1" i="0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cs typeface="Times New Roman" panose="02020603050405020304" pitchFamily="18" charset="0"/>
              </a:rPr>
              <a:t>Comparison between OPCC-steel tube, OPCC-FRP tube, GPRC-steel tube, and GPRC-FRP tube</a:t>
            </a:r>
            <a:endParaRPr kumimoji="0" lang="en-US" altLang="zh-CN" sz="800" b="1" i="0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+mn-ea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38704E7-E7B9-4088-B785-8D4837A2D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10" y="5931220"/>
            <a:ext cx="85953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55675" algn="r"/>
                <a:tab pos="0" algn="l"/>
                <a:tab pos="457200" algn="l"/>
                <a:tab pos="1809750" algn="l"/>
                <a:tab pos="3168650" algn="r"/>
              </a:tabLst>
            </a:pPr>
            <a:r>
              <a:rPr kumimoji="0" lang="en-US" altLang="zh-CN" sz="1400" b="1" i="0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ea"/>
                <a:cs typeface="Times New Roman" panose="02020603050405020304" pitchFamily="18" charset="0"/>
              </a:rPr>
              <a:t>Note: The variance of compressive strength of OPC/GPR concrete-tube composites mainly </a:t>
            </a:r>
            <a:r>
              <a:rPr lang="en-US" altLang="zh-CN" sz="1400" b="1" dirty="0">
                <a:solidFill>
                  <a:schemeClr val="bg2"/>
                </a:solidFill>
                <a:latin typeface="+mn-ea"/>
                <a:cs typeface="Times New Roman" panose="02020603050405020304" pitchFamily="18" charset="0"/>
              </a:rPr>
              <a:t>depend on the different strength of core filling materials.</a:t>
            </a:r>
            <a:endParaRPr kumimoji="0" lang="en-US" altLang="zh-CN" sz="800" b="1" i="0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3014955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218C7340-AFFB-4F3E-B8A3-D4194E86C8E7}"/>
              </a:ext>
            </a:extLst>
          </p:cNvPr>
          <p:cNvSpPr/>
          <p:nvPr/>
        </p:nvSpPr>
        <p:spPr>
          <a:xfrm>
            <a:off x="7524884" y="3289007"/>
            <a:ext cx="1571697" cy="12082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Sustainable and durable infrastructure</a:t>
            </a:r>
          </a:p>
        </p:txBody>
      </p:sp>
      <p:sp>
        <p:nvSpPr>
          <p:cNvPr id="37" name="Callout: Right Arrow 36">
            <a:extLst>
              <a:ext uri="{FF2B5EF4-FFF2-40B4-BE49-F238E27FC236}">
                <a16:creationId xmlns:a16="http://schemas.microsoft.com/office/drawing/2014/main" id="{BB66D77A-10F5-4C6E-AC2D-8783D83912CF}"/>
              </a:ext>
            </a:extLst>
          </p:cNvPr>
          <p:cNvSpPr/>
          <p:nvPr/>
        </p:nvSpPr>
        <p:spPr>
          <a:xfrm>
            <a:off x="4974456" y="2127421"/>
            <a:ext cx="2495807" cy="3620365"/>
          </a:xfrm>
          <a:prstGeom prst="rightArrowCallout">
            <a:avLst>
              <a:gd name="adj1" fmla="val 10757"/>
              <a:gd name="adj2" fmla="val 26470"/>
              <a:gd name="adj3" fmla="val 8966"/>
              <a:gd name="adj4" fmla="val 7989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A5C9C4B-FCBD-493C-A04D-C37BADFDB75A}"/>
              </a:ext>
            </a:extLst>
          </p:cNvPr>
          <p:cNvGrpSpPr/>
          <p:nvPr/>
        </p:nvGrpSpPr>
        <p:grpSpPr>
          <a:xfrm>
            <a:off x="106352" y="1365443"/>
            <a:ext cx="3183695" cy="5231729"/>
            <a:chOff x="105039" y="1871778"/>
            <a:chExt cx="3081548" cy="443465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556D1F-8D57-4BC9-9251-1A45B9B87237}"/>
                </a:ext>
              </a:extLst>
            </p:cNvPr>
            <p:cNvSpPr/>
            <p:nvPr/>
          </p:nvSpPr>
          <p:spPr>
            <a:xfrm>
              <a:off x="105039" y="1871778"/>
              <a:ext cx="2491092" cy="8410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Geopolymer binder, including fly ash, silica fume, water glass, </a:t>
              </a:r>
              <a:r>
                <a:rPr lang="en-US" sz="1600" dirty="0" err="1"/>
                <a:t>triisopropanolamine</a:t>
              </a:r>
              <a:r>
                <a:rPr lang="en-US" sz="1600" dirty="0"/>
                <a:t>.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7D57AFF-1594-432D-99ED-CA7B9DD9A316}"/>
                </a:ext>
              </a:extLst>
            </p:cNvPr>
            <p:cNvSpPr/>
            <p:nvPr/>
          </p:nvSpPr>
          <p:spPr>
            <a:xfrm>
              <a:off x="105039" y="4014369"/>
              <a:ext cx="2491095" cy="73933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A small dosage of graphene oxide used to enhance microstructure 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758256F-E31D-4D7E-BA7C-351073B7FF53}"/>
                </a:ext>
              </a:extLst>
            </p:cNvPr>
            <p:cNvSpPr/>
            <p:nvPr/>
          </p:nvSpPr>
          <p:spPr>
            <a:xfrm>
              <a:off x="112420" y="2808885"/>
              <a:ext cx="2478839" cy="4272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Fine/coarse aggregate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FE21599-24EE-4D4C-B839-E9A3DF2BAEA6}"/>
                </a:ext>
              </a:extLst>
            </p:cNvPr>
            <p:cNvSpPr/>
            <p:nvPr/>
          </p:nvSpPr>
          <p:spPr>
            <a:xfrm>
              <a:off x="105039" y="4838009"/>
              <a:ext cx="2491092" cy="73933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Lime and sodium sulfate used to adjust volume expansion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BC3BDB6-CC26-41AF-8C2E-4A82FC7DA6D7}"/>
                </a:ext>
              </a:extLst>
            </p:cNvPr>
            <p:cNvSpPr/>
            <p:nvPr/>
          </p:nvSpPr>
          <p:spPr>
            <a:xfrm>
              <a:off x="105207" y="5668848"/>
              <a:ext cx="2505515" cy="6375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Treated rubber powder used to improve damping property</a:t>
              </a:r>
            </a:p>
          </p:txBody>
        </p:sp>
        <p:sp>
          <p:nvSpPr>
            <p:cNvPr id="39" name="Callout: Right Arrow 38">
              <a:extLst>
                <a:ext uri="{FF2B5EF4-FFF2-40B4-BE49-F238E27FC236}">
                  <a16:creationId xmlns:a16="http://schemas.microsoft.com/office/drawing/2014/main" id="{500FC94A-A63E-4CE5-90CC-41C38E68B43C}"/>
                </a:ext>
              </a:extLst>
            </p:cNvPr>
            <p:cNvSpPr/>
            <p:nvPr/>
          </p:nvSpPr>
          <p:spPr>
            <a:xfrm>
              <a:off x="105039" y="1871778"/>
              <a:ext cx="3081548" cy="4427779"/>
            </a:xfrm>
            <a:prstGeom prst="rightArrowCallout">
              <a:avLst>
                <a:gd name="adj1" fmla="val 12191"/>
                <a:gd name="adj2" fmla="val 23635"/>
                <a:gd name="adj3" fmla="val 6855"/>
                <a:gd name="adj4" fmla="val 80987"/>
              </a:avLst>
            </a:prstGeom>
            <a:noFill/>
            <a:ln>
              <a:solidFill>
                <a:srgbClr val="7B192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4D92362D-EFC3-4DD2-90C5-DA1227714EF8}"/>
              </a:ext>
            </a:extLst>
          </p:cNvPr>
          <p:cNvSpPr txBox="1"/>
          <p:nvPr/>
        </p:nvSpPr>
        <p:spPr>
          <a:xfrm>
            <a:off x="205539" y="842223"/>
            <a:ext cx="4321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/>
                </a:solidFill>
              </a:rPr>
              <a:t>Research Plan and Goal</a:t>
            </a:r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04C8BBFB-A2A7-4729-A086-EC7FBB673137}"/>
              </a:ext>
            </a:extLst>
          </p:cNvPr>
          <p:cNvSpPr/>
          <p:nvPr/>
        </p:nvSpPr>
        <p:spPr>
          <a:xfrm>
            <a:off x="113938" y="3083003"/>
            <a:ext cx="2573667" cy="689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FRP tube used to restrict GPR concrete and improve it strength </a:t>
            </a:r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93CAECFB-423E-4AD3-A99E-05D8F165B54B}"/>
              </a:ext>
            </a:extLst>
          </p:cNvPr>
          <p:cNvSpPr/>
          <p:nvPr/>
        </p:nvSpPr>
        <p:spPr>
          <a:xfrm>
            <a:off x="4974455" y="2128168"/>
            <a:ext cx="1981199" cy="685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Mechanical properties</a:t>
            </a:r>
          </a:p>
        </p:txBody>
      </p:sp>
      <p:sp>
        <p:nvSpPr>
          <p:cNvPr id="2" name="箭头: 下 1">
            <a:extLst>
              <a:ext uri="{FF2B5EF4-FFF2-40B4-BE49-F238E27FC236}">
                <a16:creationId xmlns:a16="http://schemas.microsoft.com/office/drawing/2014/main" id="{B2BCE4B8-F89D-4F79-B106-2ECA6CCD77E0}"/>
              </a:ext>
            </a:extLst>
          </p:cNvPr>
          <p:cNvSpPr/>
          <p:nvPr/>
        </p:nvSpPr>
        <p:spPr>
          <a:xfrm rot="16200000">
            <a:off x="4407468" y="3825171"/>
            <a:ext cx="731518" cy="293216"/>
          </a:xfrm>
          <a:prstGeom prst="downArrow">
            <a:avLst>
              <a:gd name="adj1" fmla="val 50000"/>
              <a:gd name="adj2" fmla="val 55549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2261C674-F9D3-47BC-B95A-1ABD796F345D}"/>
              </a:ext>
            </a:extLst>
          </p:cNvPr>
          <p:cNvSpPr/>
          <p:nvPr/>
        </p:nvSpPr>
        <p:spPr>
          <a:xfrm>
            <a:off x="4974455" y="3113248"/>
            <a:ext cx="1981199" cy="685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Durability performance</a:t>
            </a: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168DBF3B-E32E-438B-837F-53B9A0EE838D}"/>
              </a:ext>
            </a:extLst>
          </p:cNvPr>
          <p:cNvSpPr/>
          <p:nvPr/>
        </p:nvSpPr>
        <p:spPr>
          <a:xfrm>
            <a:off x="4981107" y="4067568"/>
            <a:ext cx="1981199" cy="685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Damping </a:t>
            </a:r>
          </a:p>
          <a:p>
            <a:pPr algn="ctr"/>
            <a:r>
              <a:rPr lang="en-US" sz="1600" dirty="0"/>
              <a:t>properties</a:t>
            </a:r>
          </a:p>
        </p:txBody>
      </p:sp>
      <p:sp>
        <p:nvSpPr>
          <p:cNvPr id="28" name="Rectangle 9">
            <a:extLst>
              <a:ext uri="{FF2B5EF4-FFF2-40B4-BE49-F238E27FC236}">
                <a16:creationId xmlns:a16="http://schemas.microsoft.com/office/drawing/2014/main" id="{6A42D973-489F-486A-83FD-19982740CDDD}"/>
              </a:ext>
            </a:extLst>
          </p:cNvPr>
          <p:cNvSpPr/>
          <p:nvPr/>
        </p:nvSpPr>
        <p:spPr>
          <a:xfrm>
            <a:off x="4981107" y="5062156"/>
            <a:ext cx="1981199" cy="685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Numerical </a:t>
            </a:r>
          </a:p>
          <a:p>
            <a:pPr algn="ctr"/>
            <a:r>
              <a:rPr lang="en-US" sz="1600" dirty="0"/>
              <a:t>simulation</a:t>
            </a:r>
          </a:p>
        </p:txBody>
      </p:sp>
      <p:sp>
        <p:nvSpPr>
          <p:cNvPr id="29" name="Rectangle: Rounded Corners 32">
            <a:extLst>
              <a:ext uri="{FF2B5EF4-FFF2-40B4-BE49-F238E27FC236}">
                <a16:creationId xmlns:a16="http://schemas.microsoft.com/office/drawing/2014/main" id="{03DCF5D0-1B44-42EC-BA80-2E998865B41B}"/>
              </a:ext>
            </a:extLst>
          </p:cNvPr>
          <p:cNvSpPr/>
          <p:nvPr/>
        </p:nvSpPr>
        <p:spPr>
          <a:xfrm>
            <a:off x="3319935" y="3334318"/>
            <a:ext cx="1252065" cy="1274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GPRC-</a:t>
            </a:r>
          </a:p>
          <a:p>
            <a:pPr algn="ctr"/>
            <a:r>
              <a:rPr lang="en-US" sz="1600" dirty="0"/>
              <a:t>FRP tube-</a:t>
            </a:r>
          </a:p>
          <a:p>
            <a:pPr algn="ctr"/>
            <a:r>
              <a:rPr lang="en-US" sz="1600" dirty="0"/>
              <a:t>composite</a:t>
            </a:r>
          </a:p>
        </p:txBody>
      </p:sp>
    </p:spTree>
    <p:extLst>
      <p:ext uri="{BB962C8B-B14F-4D97-AF65-F5344CB8AC3E}">
        <p14:creationId xmlns:p14="http://schemas.microsoft.com/office/powerpoint/2010/main" val="254002168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WSU Brand HEX">
      <a:dk1>
        <a:srgbClr val="000000"/>
      </a:dk1>
      <a:lt1>
        <a:srgbClr val="FFFFFF"/>
      </a:lt1>
      <a:dk2>
        <a:srgbClr val="003C69"/>
      </a:dk2>
      <a:lt2>
        <a:srgbClr val="DBCEAC"/>
      </a:lt2>
      <a:accent1>
        <a:srgbClr val="981E32"/>
      </a:accent1>
      <a:accent2>
        <a:srgbClr val="5E6A71"/>
      </a:accent2>
      <a:accent3>
        <a:srgbClr val="C60C30"/>
      </a:accent3>
      <a:accent4>
        <a:srgbClr val="EC7A08"/>
      </a:accent4>
      <a:accent5>
        <a:srgbClr val="3CB6CE"/>
      </a:accent5>
      <a:accent6>
        <a:srgbClr val="B6BF00"/>
      </a:accent6>
      <a:hlink>
        <a:srgbClr val="452325"/>
      </a:hlink>
      <a:folHlink>
        <a:srgbClr val="FF00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003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AAA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0033"/>
        </a:accent1>
        <a:accent2>
          <a:srgbClr val="000099"/>
        </a:accent2>
        <a:accent3>
          <a:srgbClr val="FFFFFF"/>
        </a:accent3>
        <a:accent4>
          <a:srgbClr val="000000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99"/>
        </a:dk2>
        <a:lt2>
          <a:srgbClr val="FFFFFF"/>
        </a:lt2>
        <a:accent1>
          <a:srgbClr val="CC0033"/>
        </a:accent1>
        <a:accent2>
          <a:srgbClr val="000099"/>
        </a:accent2>
        <a:accent3>
          <a:srgbClr val="AAAACA"/>
        </a:accent3>
        <a:accent4>
          <a:srgbClr val="DADADA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009999"/>
        </a:dk2>
        <a:lt2>
          <a:srgbClr val="FFFFFF"/>
        </a:lt2>
        <a:accent1>
          <a:srgbClr val="CC0033"/>
        </a:accent1>
        <a:accent2>
          <a:srgbClr val="000099"/>
        </a:accent2>
        <a:accent3>
          <a:srgbClr val="AACACA"/>
        </a:accent3>
        <a:accent4>
          <a:srgbClr val="DADADA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17735</TotalTime>
  <Words>241</Words>
  <Application>Microsoft Office PowerPoint</Application>
  <PresentationFormat>全屏显示(4:3)</PresentationFormat>
  <Paragraphs>65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Arial</vt:lpstr>
      <vt:lpstr>Calibri</vt:lpstr>
      <vt:lpstr>Lucida Sans</vt:lpstr>
      <vt:lpstr>Times New Roman</vt:lpstr>
      <vt:lpstr>Default Design</vt:lpstr>
      <vt:lpstr>Design of Fly Ash-Based Geopolymer Concrete-Filled FRP Tube Composite for Highly Durable and Environmentally Friendly Infrastructure</vt:lpstr>
      <vt:lpstr>PowerPoint 演示文稿</vt:lpstr>
    </vt:vector>
  </TitlesOfParts>
  <Company>Washington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Marketing</dc:creator>
  <cp:lastModifiedBy>Li, Zhipeng</cp:lastModifiedBy>
  <cp:revision>827</cp:revision>
  <cp:lastPrinted>2020-02-09T23:18:33Z</cp:lastPrinted>
  <dcterms:created xsi:type="dcterms:W3CDTF">2001-10-04T20:08:10Z</dcterms:created>
  <dcterms:modified xsi:type="dcterms:W3CDTF">2021-05-16T22:33:59Z</dcterms:modified>
</cp:coreProperties>
</file>