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511" r:id="rId2"/>
    <p:sldId id="512" r:id="rId3"/>
    <p:sldId id="480" r:id="rId4"/>
    <p:sldId id="1751" r:id="rId5"/>
    <p:sldId id="1752" r:id="rId6"/>
    <p:sldId id="1750" r:id="rId7"/>
    <p:sldId id="1749" r:id="rId8"/>
    <p:sldId id="1755" r:id="rId9"/>
    <p:sldId id="482" r:id="rId10"/>
    <p:sldId id="493" r:id="rId11"/>
    <p:sldId id="499" r:id="rId12"/>
    <p:sldId id="1754" r:id="rId13"/>
    <p:sldId id="496" r:id="rId14"/>
    <p:sldId id="498" r:id="rId15"/>
    <p:sldId id="503" r:id="rId16"/>
    <p:sldId id="502" r:id="rId17"/>
    <p:sldId id="1756" r:id="rId18"/>
    <p:sldId id="509" r:id="rId19"/>
    <p:sldId id="508" r:id="rId20"/>
    <p:sldId id="474" r:id="rId21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4" userDrawn="1">
          <p15:clr>
            <a:srgbClr val="A4A3A4"/>
          </p15:clr>
        </p15:guide>
        <p15:guide id="2" orient="horz" pos="660" userDrawn="1">
          <p15:clr>
            <a:srgbClr val="A4A3A4"/>
          </p15:clr>
        </p15:guide>
        <p15:guide id="3" pos="2687" userDrawn="1">
          <p15:clr>
            <a:srgbClr val="A4A3A4"/>
          </p15:clr>
        </p15:guide>
        <p15:guide id="4" pos="5209" userDrawn="1">
          <p15:clr>
            <a:srgbClr val="A4A3A4"/>
          </p15:clr>
        </p15:guide>
        <p15:guide id="5" pos="4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1E32"/>
    <a:srgbClr val="5E6A71"/>
    <a:srgbClr val="B67233"/>
    <a:srgbClr val="4F868E"/>
    <a:srgbClr val="0000CC"/>
    <a:srgbClr val="050416"/>
    <a:srgbClr val="090119"/>
    <a:srgbClr val="0D0D0D"/>
    <a:srgbClr val="B6BCBF"/>
    <a:srgbClr val="DDCC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13" autoAdjust="0"/>
    <p:restoredTop sz="86395" autoAdjust="0"/>
  </p:normalViewPr>
  <p:slideViewPr>
    <p:cSldViewPr snapToGrid="0">
      <p:cViewPr varScale="1">
        <p:scale>
          <a:sx n="73" d="100"/>
          <a:sy n="73" d="100"/>
        </p:scale>
        <p:origin x="108" y="504"/>
      </p:cViewPr>
      <p:guideLst>
        <p:guide orient="horz" pos="1534"/>
        <p:guide orient="horz" pos="660"/>
        <p:guide pos="2687"/>
        <p:guide pos="5209"/>
        <p:guide pos="4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235" y="4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martin.USTUR\iCloudDrive\Documents\HPS2021\activities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martin.USTUR\iCloudDrive\Documents\HPS2021\doses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activities!$A$2:$B$6</cx:f>
        <cx:lvl ptCount="5">
          <cx:pt idx="0">Liver: 661±11 Bq</cx:pt>
          <cx:pt idx="1">Other Soft Tissues: 120±4 Bq</cx:pt>
          <cx:pt idx="2">Skeleton: 700±3 Bq</cx:pt>
          <cx:pt idx="3">Lungs: 181±3 Bq</cx:pt>
          <cx:pt idx="4">LNTH: 101±1 Bq</cx:pt>
        </cx:lvl>
        <cx:lvl ptCount="5">
          <cx:pt idx="0">Systemic</cx:pt>
          <cx:pt idx="1">Systemic</cx:pt>
          <cx:pt idx="2">Systemic</cx:pt>
          <cx:pt idx="3">Respiratory</cx:pt>
          <cx:pt idx="4">Respiratory</cx:pt>
        </cx:lvl>
      </cx:strDim>
      <cx:numDim type="size">
        <cx:f>activities!$C$2:$C$6</cx:f>
        <cx:lvl ptCount="5" formatCode="General">
          <cx:pt idx="0">661</cx:pt>
          <cx:pt idx="1">120</cx:pt>
          <cx:pt idx="2">700</cx:pt>
          <cx:pt idx="3">181</cx:pt>
          <cx:pt idx="4">101</cx:pt>
        </cx:lvl>
      </cx:numDim>
    </cx:data>
  </cx:chartData>
  <cx:chart>
    <cx:plotArea>
      <cx:plotAreaRegion>
        <cx:series layoutId="treemap" uniqueId="{F71558F9-F26A-4504-AD1E-0C9748E3E891}">
          <cx:dataLabels pos="inEnd">
            <cx:txPr>
              <a:bodyPr vertOverflow="overflow" horzOverflow="overflow" wrap="square" lIns="0" tIns="0" rIns="0" bIns="0"/>
              <a:lstStyle/>
              <a:p>
                <a:pPr algn="ctr" rtl="0">
                  <a:defRPr sz="1800" b="0" i="0">
                    <a:solidFill>
                      <a:srgbClr val="FFFFFF"/>
                    </a:solidFill>
                    <a:latin typeface="ITC Stone Serif Std Medium" panose="02040602060506020304" pitchFamily="18" charset="0"/>
                    <a:ea typeface="ITC Stone Serif Std Medium" panose="02040602060506020304" pitchFamily="18" charset="0"/>
                    <a:cs typeface="ITC Stone Serif Std Medium" panose="02040602060506020304" pitchFamily="18" charset="0"/>
                  </a:defRPr>
                </a:pPr>
                <a:endParaRPr lang="en-US" sz="1800" b="0">
                  <a:latin typeface="ITC Stone Serif Std Medium" panose="02040602060506020304" pitchFamily="18" charset="0"/>
                  <a:cs typeface="Times New Roman" panose="02020603050405020304" pitchFamily="18" charset="0"/>
                </a:endParaRPr>
              </a:p>
            </cx:txPr>
            <cx:visibility seriesName="0" categoryName="1" value="0"/>
            <cx:dataLabel idx="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/>
                  </a:pPr>
                  <a:r>
                    <a:rPr lang="en-US" sz="1800" b="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Systemic</a:t>
                  </a:r>
                </a:p>
              </cx:txPr>
            </cx:dataLabel>
            <cx:dataLabel idx="1">
              <cx:txPr>
                <a:bodyPr vertOverflow="overflow" horzOverflow="overflow" wrap="square" lIns="0" tIns="0" rIns="0" bIns="0"/>
                <a:lstStyle/>
                <a:p>
                  <a:pPr algn="ctr" rtl="0">
                    <a:defRPr/>
                  </a:pPr>
                  <a:r>
                    <a:rPr lang="en-US" sz="1800" b="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Liver: 661±11 Bq</a:t>
                  </a:r>
                </a:p>
              </cx:txPr>
            </cx:dataLabel>
            <cx:dataLabel idx="2">
              <cx:txPr>
                <a:bodyPr vertOverflow="overflow" horzOverflow="overflow" wrap="square" lIns="0" tIns="0" rIns="0" bIns="0"/>
                <a:lstStyle/>
                <a:p>
                  <a:pPr algn="ctr" rtl="0">
                    <a:defRPr/>
                  </a:pPr>
                  <a:r>
                    <a:rPr lang="en-US" sz="1800" b="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Other Soft Tissues: 120±4 Bq</a:t>
                  </a:r>
                </a:p>
              </cx:txPr>
            </cx:dataLabel>
            <cx:dataLabel idx="3">
              <cx:txPr>
                <a:bodyPr vertOverflow="overflow" horzOverflow="overflow" wrap="square" lIns="0" tIns="0" rIns="0" bIns="0"/>
                <a:lstStyle/>
                <a:p>
                  <a:pPr algn="ctr" rtl="0">
                    <a:defRPr/>
                  </a:pPr>
                  <a:r>
                    <a:rPr lang="en-US" sz="1800" b="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Skeleton: 700±3 Bq</a:t>
                  </a:r>
                </a:p>
              </cx:txPr>
            </cx:dataLabel>
            <cx:dataLabel idx="4">
              <cx:txPr>
                <a:bodyPr vertOverflow="overflow" horzOverflow="overflow" wrap="square" lIns="0" tIns="0" rIns="0" bIns="0"/>
                <a:lstStyle/>
                <a:p>
                  <a:pPr algn="ctr" rtl="0">
                    <a:defRPr/>
                  </a:pPr>
                  <a:r>
                    <a:rPr lang="en-US" sz="1800" b="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Respiratory</a:t>
                  </a:r>
                </a:p>
              </cx:txPr>
            </cx:dataLabel>
            <cx:dataLabel idx="5">
              <cx:txPr>
                <a:bodyPr vertOverflow="overflow" horzOverflow="overflow" wrap="square" lIns="0" tIns="0" rIns="0" bIns="0"/>
                <a:lstStyle/>
                <a:p>
                  <a:pPr algn="ctr" rtl="0">
                    <a:defRPr/>
                  </a:pPr>
                  <a:r>
                    <a:rPr lang="en-US" sz="1800" b="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Lungs: 181±3 Bq</a:t>
                  </a:r>
                </a:p>
              </cx:txPr>
              <cx:visibility seriesName="0" categoryName="1" value="0"/>
              <cx:separator>, </cx:separator>
            </cx:dataLabel>
            <cx:dataLabel idx="6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1800" b="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LNTH: 101±1 Bq</a:t>
                  </a:r>
                </a:p>
              </cx:txPr>
            </cx:dataLabel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Sheet5!$A$35:$B$64</cx:f>
        <cx:lvl ptCount="30">
          <cx:pt idx="0">R-marrow        0.084 Sv</cx:pt>
          <cx:pt idx="1">Breast 0.008 Sv</cx:pt>
          <cx:pt idx="2">Colon 0.006 Sv</cx:pt>
          <cx:pt idx="3">Lungs 0.162 Sv</cx:pt>
          <cx:pt idx="4">St-stem 0.007 Sv</cx:pt>
          <cx:pt idx="5">Remainder 0.011 Sv</cx:pt>
          <cx:pt idx="6">Gonads 0.036 Sv</cx:pt>
          <cx:pt idx="7">UB-wall 0.003 Sv</cx:pt>
          <cx:pt idx="8">Oesophagus 0.002 Sv</cx:pt>
          <cx:pt idx="9">Liver 0.328 Sv</cx:pt>
          <cx:pt idx="10">Thyroid 0.002 Sv</cx:pt>
          <cx:pt idx="11">Endost-BS 0.064 Sv</cx:pt>
          <cx:pt idx="12">Brain 0.007 Sv</cx:pt>
          <cx:pt idx="13">S-glands 0.007 Sv</cx:pt>
          <cx:pt idx="14">Skin 0.007 Sv</cx:pt>
          <cx:pt idx="15">R-marrow 0.001 Sv</cx:pt>
          <cx:pt idx="16">Breast 0.000 Sv</cx:pt>
          <cx:pt idx="17">Colon 0.000 Sv</cx:pt>
          <cx:pt idx="18">Lungs 0.288 Sv</cx:pt>
          <cx:pt idx="19">St-stem 0.000 Sv</cx:pt>
          <cx:pt idx="20">Remainder 0.085 Sv</cx:pt>
          <cx:pt idx="21">Gonads 0.001 Sv</cx:pt>
          <cx:pt idx="22">UB-wall 0.000 Sv</cx:pt>
          <cx:pt idx="23">Oesophagus 0.000 Sv</cx:pt>
          <cx:pt idx="24">Liver 0.005 Sv</cx:pt>
          <cx:pt idx="25">Thyroid 0.000 Sv</cx:pt>
          <cx:pt idx="26">Endost-BS 0.001 Sv</cx:pt>
          <cx:pt idx="27">Brain 0.000 Sv</cx:pt>
          <cx:pt idx="28">S-glands 0.000 Sv</cx:pt>
          <cx:pt idx="29">Skin 0.000 Sv</cx:pt>
        </cx:lvl>
        <cx:lvl ptCount="30">
          <cx:pt idx="0">Pu-Nitrate</cx:pt>
          <cx:pt idx="1">Pu-Nitrate</cx:pt>
          <cx:pt idx="2">Pu-Nitrate</cx:pt>
          <cx:pt idx="3">Pu-Nitrate</cx:pt>
          <cx:pt idx="4">Pu-Nitrate</cx:pt>
          <cx:pt idx="5">Pu-Nitrate</cx:pt>
          <cx:pt idx="6">Pu-Nitrate</cx:pt>
          <cx:pt idx="7">Pu-Nitrate</cx:pt>
          <cx:pt idx="8">Pu-Nitrate</cx:pt>
          <cx:pt idx="9">Pu-Nitrate</cx:pt>
          <cx:pt idx="10">Pu-Nitrate</cx:pt>
          <cx:pt idx="11">Pu-Nitrate</cx:pt>
          <cx:pt idx="12">Pu-Nitrate</cx:pt>
          <cx:pt idx="13">Pu-Nitrate</cx:pt>
          <cx:pt idx="14">Pu-Nitrate</cx:pt>
          <cx:pt idx="15">PuO2</cx:pt>
          <cx:pt idx="16">PuO2</cx:pt>
          <cx:pt idx="17">PuO2</cx:pt>
          <cx:pt idx="18">PuO2</cx:pt>
          <cx:pt idx="19">PuO2</cx:pt>
          <cx:pt idx="20">PuO2</cx:pt>
          <cx:pt idx="21">PuO2</cx:pt>
          <cx:pt idx="22">PuO2</cx:pt>
          <cx:pt idx="23">PuO2</cx:pt>
          <cx:pt idx="24">PuO2</cx:pt>
          <cx:pt idx="25">PuO2</cx:pt>
          <cx:pt idx="26">PuO2</cx:pt>
          <cx:pt idx="27">PuO2</cx:pt>
          <cx:pt idx="28">PuO2</cx:pt>
          <cx:pt idx="29">PuO2</cx:pt>
        </cx:lvl>
      </cx:strDim>
      <cx:numDim type="size">
        <cx:f>Sheet5!$C$35:$C$64</cx:f>
        <cx:lvl ptCount="30" formatCode="General">
          <cx:pt idx="0">0.083759999999999987</cx:pt>
          <cx:pt idx="1">0.007980000000000001</cx:pt>
          <cx:pt idx="2">0.0063839999999999991</cx:pt>
          <cx:pt idx="3">0.16200000000000001</cx:pt>
          <cx:pt idx="4">0.0065639999999999995</cx:pt>
          <cx:pt idx="5">0.011316</cx:pt>
          <cx:pt idx="6">0.036000000000000004</cx:pt>
          <cx:pt idx="7">0.0027200000000000002</cx:pt>
          <cx:pt idx="8">0.0021879999999999998</cx:pt>
          <cx:pt idx="9">0.3276</cx:pt>
          <cx:pt idx="10">0.002408</cx:pt>
          <cx:pt idx="11">0.064200000000000007</cx:pt>
          <cx:pt idx="12">0.0066600000000000001</cx:pt>
          <cx:pt idx="13">0.0066500000000000005</cx:pt>
          <cx:pt idx="14">0.0066300000000000005</cx:pt>
          <cx:pt idx="15">0.0014040000000000001</cx:pt>
          <cx:pt idx="16">0.00011628</cx:pt>
          <cx:pt idx="17">9.3479999999999993e-05</cx:pt>
          <cx:pt idx="18">0.28799999999999998</cx:pt>
          <cx:pt idx="19">9.6000000000000002e-05</cx:pt>
          <cx:pt idx="20">0.085079999999999989</cx:pt>
          <cx:pt idx="21">0.00058319999999999997</cx:pt>
          <cx:pt idx="22">3.96e-05</cx:pt>
          <cx:pt idx="23">3.2480000000000001e-05</cx:pt>
          <cx:pt idx="24">0.0049199999999999999</cx:pt>
          <cx:pt idx="25">3.5720000000000004e-05</cx:pt>
          <cx:pt idx="26">0.0010199999999999999</cx:pt>
          <cx:pt idx="27">9.6900000000000004e-06</cx:pt>
          <cx:pt idx="28">9.6800000000000005e-06</cx:pt>
          <cx:pt idx="29">9.6500000000000008e-06</cx:pt>
        </cx:lvl>
      </cx:numDim>
    </cx:data>
  </cx:chartData>
  <cx:chart>
    <cx:plotArea>
      <cx:plotAreaRegion>
        <cx:series layoutId="treemap" uniqueId="{7CB6DBB4-E705-4415-82B7-F9C2E213C1FD}">
          <cx:dataLabels pos="inEnd">
            <cx:txPr>
              <a:bodyPr vertOverflow="overflow" horzOverflow="overflow" wrap="square" lIns="0" tIns="0" rIns="0" bIns="0"/>
              <a:lstStyle/>
              <a:p>
                <a:pPr algn="ctr" rtl="0">
                  <a:defRPr sz="1400" b="0" i="0">
                    <a:solidFill>
                      <a:srgbClr val="FFFFFF"/>
                    </a:solidFill>
                    <a:latin typeface="ITC Stone Serif Std Medium" panose="02040602060506020304" pitchFamily="18" charset="0"/>
                    <a:ea typeface="ITC Stone Serif Std Medium" panose="02040602060506020304" pitchFamily="18" charset="0"/>
                    <a:cs typeface="ITC Stone Serif Std Medium" panose="02040602060506020304" pitchFamily="18" charset="0"/>
                  </a:defRPr>
                </a:pPr>
                <a:endParaRPr lang="en-US" sz="1400">
                  <a:latin typeface="ITC Stone Serif Std Medium" panose="02040602060506020304" pitchFamily="18" charset="0"/>
                  <a:cs typeface="Times New Roman" panose="02020603050405020304" pitchFamily="18" charset="0"/>
                </a:endParaRPr>
              </a:p>
            </cx:txPr>
            <cx:visibility seriesName="0" categoryName="1" value="0"/>
            <cx:separator>, </cx:separator>
            <cx:dataLabel idx="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3200" b="1"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3200" b="1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Pu-Nitrate</a:t>
                  </a:r>
                </a:p>
              </cx:txPr>
            </cx:dataLabel>
            <cx:dataLabel idx="1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140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R-marrow        0.084 Sv</a:t>
                  </a:r>
                </a:p>
              </cx:txPr>
            </cx:dataLabel>
            <cx:dataLabel idx="4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2400"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240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Lungs 0.162 Sv</a:t>
                  </a:r>
                </a:p>
              </cx:txPr>
            </cx:dataLabel>
            <cx:dataLabel idx="7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140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Gonads 0.036 Sv</a:t>
                  </a:r>
                </a:p>
              </cx:txPr>
            </cx:dataLabel>
            <cx:dataLabel idx="1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2400"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240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Liver 0.328 Sv</a:t>
                  </a:r>
                </a:p>
              </cx:txPr>
            </cx:dataLabel>
            <cx:dataLabel idx="12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140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Endost-BS 0.064 Sv</a:t>
                  </a:r>
                </a:p>
              </cx:txPr>
            </cx:dataLabel>
            <cx:dataLabel idx="2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2400"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240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Lungs 0.288 Sv</a:t>
                  </a:r>
                </a:p>
              </cx:txPr>
            </cx:dataLabel>
            <cx:dataLabel idx="22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2000">
                      <a:latin typeface="ITC Stone Serif Std Medium" panose="02040602060506020304" pitchFamily="18" charset="0"/>
                      <a:ea typeface="ITC Stone Serif Std Medium" panose="02040602060506020304" pitchFamily="18" charset="0"/>
                      <a:cs typeface="ITC Stone Serif Std Medium" panose="02040602060506020304" pitchFamily="18" charset="0"/>
                    </a:defRPr>
                  </a:pPr>
                  <a:r>
                    <a:rPr lang="en-US" sz="2000">
                      <a:latin typeface="ITC Stone Serif Std Medium" panose="02040602060506020304" pitchFamily="18" charset="0"/>
                      <a:cs typeface="Times New Roman" panose="02020603050405020304" pitchFamily="18" charset="0"/>
                    </a:rPr>
                    <a:t>Remainder 0.085 Sv</a:t>
                  </a:r>
                </a:p>
              </cx:txPr>
            </cx:dataLabel>
            <cx:dataLabelHidden idx="2"/>
            <cx:dataLabelHidden idx="3"/>
            <cx:dataLabelHidden idx="5"/>
            <cx:dataLabelHidden idx="6"/>
            <cx:dataLabelHidden idx="8"/>
            <cx:dataLabelHidden idx="9"/>
            <cx:dataLabelHidden idx="11"/>
            <cx:dataLabelHidden idx="13"/>
            <cx:dataLabelHidden idx="14"/>
            <cx:dataLabelHidden idx="15"/>
            <cx:dataLabelHidden idx="16"/>
            <cx:dataLabelHidden idx="17"/>
            <cx:dataLabelHidden idx="23"/>
            <cx:dataLabelHidden idx="26"/>
            <cx:dataLabelHidden idx="28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92060-3336-4C7B-BA01-E0F291455093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B1E86D-0E55-42E4-AB25-B935D7806417}">
      <dgm:prSet phldrT="[Text]" custT="1"/>
      <dgm:spPr/>
      <dgm:t>
        <a:bodyPr/>
        <a:lstStyle/>
        <a:p>
          <a:r>
            <a:rPr lang="en-US" sz="2400" b="0" dirty="0">
              <a:latin typeface="ITC Stone Serif Std Medium" panose="02040602060506020304" pitchFamily="18" charset="0"/>
              <a:cs typeface="Times New Roman" panose="02020603050405020304" pitchFamily="18" charset="0"/>
            </a:rPr>
            <a:t>USTUR data</a:t>
          </a:r>
        </a:p>
      </dgm:t>
    </dgm:pt>
    <dgm:pt modelId="{8EB646FE-ABC5-4CF7-8984-C9D2AB4D11D4}" type="parTrans" cxnId="{115E8E26-8952-49AB-B5FE-A8E660C434B9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03F13EEC-0D46-429F-91DC-2247E78B4685}" type="sibTrans" cxnId="{115E8E26-8952-49AB-B5FE-A8E660C434B9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77C3B1CB-A54B-4C3D-AF9E-D786EE38780F}">
      <dgm:prSet phldrT="[Text]" custT="1"/>
      <dgm:spPr/>
      <dgm:t>
        <a:bodyPr/>
        <a:lstStyle/>
        <a:p>
          <a:pPr algn="l"/>
          <a:r>
            <a:rPr lang="en-US" sz="24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Work history</a:t>
          </a:r>
          <a:endParaRPr lang="en-US" sz="2400" i="1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gm:t>
    </dgm:pt>
    <dgm:pt modelId="{81F0239C-BB7D-4DBE-B8BE-22D4762FB1DB}" type="parTrans" cxnId="{2A0A4D62-4127-4DCF-A59F-1103A04ABF9B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C39A053A-3BDF-4CB9-B4FB-3AF1946699DD}" type="sibTrans" cxnId="{2A0A4D62-4127-4DCF-A59F-1103A04ABF9B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7B319304-48AC-4F67-9183-8F2EADEB758E}">
      <dgm:prSet phldrT="[Text]" custT="1"/>
      <dgm:spPr/>
      <dgm:t>
        <a:bodyPr/>
        <a:lstStyle/>
        <a:p>
          <a:pPr algn="l"/>
          <a:r>
            <a:rPr lang="en-US" sz="24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Medical records</a:t>
          </a:r>
          <a:endParaRPr lang="en-US" sz="2400" i="1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gm:t>
    </dgm:pt>
    <dgm:pt modelId="{CF17BEF4-D538-4518-ACED-BC4E0B198F34}" type="parTrans" cxnId="{16ECA93E-0C1D-4DE6-855E-0AD6AE0594EA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DD268081-D275-4D35-9C88-4BFD14B30020}" type="sibTrans" cxnId="{16ECA93E-0C1D-4DE6-855E-0AD6AE0594EA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618ACE66-A0C7-40E9-A90B-7DA1E1F4715A}">
      <dgm:prSet phldrT="[Text]" custT="1"/>
      <dgm:spPr/>
      <dgm:t>
        <a:bodyPr lIns="182880" rIns="182880"/>
        <a:lstStyle/>
        <a:p>
          <a:pPr algn="l"/>
          <a:r>
            <a:rPr lang="en-US" sz="24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Bioassay measurements</a:t>
          </a:r>
          <a:endParaRPr lang="en-US" sz="2400" i="1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gm:t>
    </dgm:pt>
    <dgm:pt modelId="{88F835A6-EC03-4B63-847D-4C69728A6E57}" type="parTrans" cxnId="{4C55CCCC-984A-4017-B445-83DE7200EC91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4954ED7B-A9DD-47EB-848B-D3C1F5BAF79C}" type="sibTrans" cxnId="{4C55CCCC-984A-4017-B445-83DE7200EC91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4A3F4C4A-311A-43BB-B42E-EF8DCD9D66A7}">
      <dgm:prSet phldrT="[Text]" custT="1"/>
      <dgm:spPr/>
      <dgm:t>
        <a:bodyPr lIns="182880" rIns="0"/>
        <a:lstStyle/>
        <a:p>
          <a:pPr algn="l"/>
          <a:r>
            <a:rPr lang="en-US" sz="24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Tissue analysis results (Pu, Am, U)</a:t>
          </a:r>
          <a:endParaRPr lang="en-US" sz="2400" i="1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gm:t>
    </dgm:pt>
    <dgm:pt modelId="{0995B00C-DBA3-4FA6-8742-3402FBBAA350}" type="parTrans" cxnId="{0A548307-F37E-44B6-BD9C-B01548B0FDAF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EB121EE3-DAB9-4F3D-A794-4D704FA9E1AE}" type="sibTrans" cxnId="{0A548307-F37E-44B6-BD9C-B01548B0FDAF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70744FE3-BC93-49C6-832C-21B71F05DAAF}">
      <dgm:prSet phldrT="[Text]" custT="1"/>
      <dgm:spPr/>
      <dgm:t>
        <a:bodyPr/>
        <a:lstStyle/>
        <a:p>
          <a:pPr algn="l"/>
          <a:r>
            <a:rPr lang="en-US" sz="2400" i="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Radiation exposure records</a:t>
          </a:r>
        </a:p>
      </dgm:t>
    </dgm:pt>
    <dgm:pt modelId="{2341CB11-7412-4796-B2C0-603030EB3A22}" type="parTrans" cxnId="{E391757B-C5C3-43EA-893B-13B867EBD497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126E40CA-FFA9-4F27-85C0-1D270AE6677D}" type="sibTrans" cxnId="{E391757B-C5C3-43EA-893B-13B867EBD497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92C0C114-A3AB-4B17-940D-8DCD7ECCF19B}">
      <dgm:prSet phldrT="[Text]" custT="1"/>
      <dgm:spPr/>
      <dgm:t>
        <a:bodyPr/>
        <a:lstStyle/>
        <a:p>
          <a:pPr algn="l"/>
          <a:r>
            <a:rPr lang="en-US" sz="2400" i="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Chemical exposure records</a:t>
          </a:r>
          <a:r>
            <a:rPr lang="en-US" sz="2400" i="0" baseline="30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†</a:t>
          </a:r>
        </a:p>
      </dgm:t>
    </dgm:pt>
    <dgm:pt modelId="{3DC23B3A-EEED-4A34-97BA-04C2459FAEB7}" type="parTrans" cxnId="{B2BC18B9-2412-47D4-99B7-DF0AE01786DC}">
      <dgm:prSet/>
      <dgm:spPr/>
      <dgm:t>
        <a:bodyPr/>
        <a:lstStyle/>
        <a:p>
          <a:endParaRPr lang="en-US"/>
        </a:p>
      </dgm:t>
    </dgm:pt>
    <dgm:pt modelId="{12F76E2D-6D93-46D3-858A-CE016146E2F0}" type="sibTrans" cxnId="{B2BC18B9-2412-47D4-99B7-DF0AE01786DC}">
      <dgm:prSet/>
      <dgm:spPr/>
      <dgm:t>
        <a:bodyPr/>
        <a:lstStyle/>
        <a:p>
          <a:endParaRPr lang="en-US"/>
        </a:p>
      </dgm:t>
    </dgm:pt>
    <dgm:pt modelId="{F75399EF-8FEF-44F5-94CB-66455D0AB777}">
      <dgm:prSet phldrT="[Text]" custT="1"/>
      <dgm:spPr/>
      <dgm:t>
        <a:bodyPr/>
        <a:lstStyle/>
        <a:p>
          <a:pPr algn="l"/>
          <a:r>
            <a:rPr lang="en-US" sz="2400" i="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Smoking</a:t>
          </a:r>
          <a:r>
            <a:rPr lang="en-US" sz="2400" i="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i="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history</a:t>
          </a:r>
          <a:r>
            <a:rPr lang="en-US" sz="2400" i="0" baseline="30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†</a:t>
          </a:r>
        </a:p>
      </dgm:t>
    </dgm:pt>
    <dgm:pt modelId="{DD2CE44B-E575-4B5E-A068-09F7182A35FD}" type="parTrans" cxnId="{2DA439AE-AD6B-4537-9337-E86BA5D15D18}">
      <dgm:prSet/>
      <dgm:spPr/>
      <dgm:t>
        <a:bodyPr/>
        <a:lstStyle/>
        <a:p>
          <a:endParaRPr lang="en-US"/>
        </a:p>
      </dgm:t>
    </dgm:pt>
    <dgm:pt modelId="{24759B78-7F93-4041-8812-66A8E2552A02}" type="sibTrans" cxnId="{2DA439AE-AD6B-4537-9337-E86BA5D15D18}">
      <dgm:prSet/>
      <dgm:spPr/>
      <dgm:t>
        <a:bodyPr/>
        <a:lstStyle/>
        <a:p>
          <a:endParaRPr lang="en-US"/>
        </a:p>
      </dgm:t>
    </dgm:pt>
    <dgm:pt modelId="{586ADFBB-3FC6-42F4-837F-7549B62F21B0}" type="pres">
      <dgm:prSet presAssocID="{17492060-3336-4C7B-BA01-E0F291455093}" presName="Name0" presStyleCnt="0">
        <dgm:presLayoutVars>
          <dgm:chMax val="7"/>
          <dgm:dir/>
          <dgm:animOne val="branch"/>
        </dgm:presLayoutVars>
      </dgm:prSet>
      <dgm:spPr/>
    </dgm:pt>
    <dgm:pt modelId="{D6300DA6-A697-4762-9314-4C54EC895902}" type="pres">
      <dgm:prSet presAssocID="{23B1E86D-0E55-42E4-AB25-B935D7806417}" presName="parTx1" presStyleLbl="node1" presStyleIdx="0" presStyleCnt="1" custScaleX="31832" custScaleY="31876"/>
      <dgm:spPr/>
    </dgm:pt>
    <dgm:pt modelId="{6AEF9761-C1D7-496D-B7BA-F3A3609FC5E0}" type="pres">
      <dgm:prSet presAssocID="{23B1E86D-0E55-42E4-AB25-B935D7806417}" presName="spPre1" presStyleCnt="0"/>
      <dgm:spPr/>
    </dgm:pt>
    <dgm:pt modelId="{3A74C454-20F9-4007-B075-2D97AB748FBD}" type="pres">
      <dgm:prSet presAssocID="{23B1E86D-0E55-42E4-AB25-B935D7806417}" presName="chLin1" presStyleCnt="0"/>
      <dgm:spPr/>
    </dgm:pt>
    <dgm:pt modelId="{D7E5C6A5-8122-4BE5-9155-472A237BC6C3}" type="pres">
      <dgm:prSet presAssocID="{81F0239C-BB7D-4DBE-B8BE-22D4762FB1DB}" presName="Name11" presStyleLbl="parChTrans1D1" presStyleIdx="0" presStyleCnt="14"/>
      <dgm:spPr/>
    </dgm:pt>
    <dgm:pt modelId="{6E0F8B5C-5E18-4DD3-99B4-15B0A1F98DFE}" type="pres">
      <dgm:prSet presAssocID="{77C3B1CB-A54B-4C3D-AF9E-D786EE38780F}" presName="txAndLines1" presStyleCnt="0"/>
      <dgm:spPr/>
    </dgm:pt>
    <dgm:pt modelId="{70BA5A98-4AD5-48DB-A65D-01B536B6E0EE}" type="pres">
      <dgm:prSet presAssocID="{77C3B1CB-A54B-4C3D-AF9E-D786EE38780F}" presName="anchor1" presStyleCnt="0"/>
      <dgm:spPr/>
    </dgm:pt>
    <dgm:pt modelId="{CCC16CB0-32D8-438F-8D52-83AFE9BA0F2A}" type="pres">
      <dgm:prSet presAssocID="{77C3B1CB-A54B-4C3D-AF9E-D786EE38780F}" presName="backup1" presStyleCnt="0"/>
      <dgm:spPr/>
    </dgm:pt>
    <dgm:pt modelId="{27EE141C-8B94-4377-AF31-F4C3AF13F2F5}" type="pres">
      <dgm:prSet presAssocID="{77C3B1CB-A54B-4C3D-AF9E-D786EE38780F}" presName="preLine1" presStyleLbl="parChTrans1D1" presStyleIdx="1" presStyleCnt="14"/>
      <dgm:spPr/>
    </dgm:pt>
    <dgm:pt modelId="{7057141D-633B-4293-878D-AD90F1BC0730}" type="pres">
      <dgm:prSet presAssocID="{77C3B1CB-A54B-4C3D-AF9E-D786EE38780F}" presName="desTx1" presStyleLbl="revTx" presStyleIdx="0" presStyleCnt="0">
        <dgm:presLayoutVars>
          <dgm:bulletEnabled val="1"/>
        </dgm:presLayoutVars>
      </dgm:prSet>
      <dgm:spPr/>
    </dgm:pt>
    <dgm:pt modelId="{2D9744BA-90C9-4BBC-AE0E-A545DA6D15F6}" type="pres">
      <dgm:prSet presAssocID="{CF17BEF4-D538-4518-ACED-BC4E0B198F34}" presName="Name11" presStyleLbl="parChTrans1D1" presStyleIdx="2" presStyleCnt="14"/>
      <dgm:spPr/>
    </dgm:pt>
    <dgm:pt modelId="{776F3C80-5ECC-4D7E-B3F8-42C6E85ECEAA}" type="pres">
      <dgm:prSet presAssocID="{7B319304-48AC-4F67-9183-8F2EADEB758E}" presName="txAndLines1" presStyleCnt="0"/>
      <dgm:spPr/>
    </dgm:pt>
    <dgm:pt modelId="{F2B267A4-3A7B-4BBA-A60A-66D3CDF470A3}" type="pres">
      <dgm:prSet presAssocID="{7B319304-48AC-4F67-9183-8F2EADEB758E}" presName="anchor1" presStyleCnt="0"/>
      <dgm:spPr/>
    </dgm:pt>
    <dgm:pt modelId="{8537493E-0652-487F-9C47-2519EA5C1722}" type="pres">
      <dgm:prSet presAssocID="{7B319304-48AC-4F67-9183-8F2EADEB758E}" presName="backup1" presStyleCnt="0"/>
      <dgm:spPr/>
    </dgm:pt>
    <dgm:pt modelId="{4CA6C0D9-489C-4045-ADF7-D4D1E0AEFB34}" type="pres">
      <dgm:prSet presAssocID="{7B319304-48AC-4F67-9183-8F2EADEB758E}" presName="preLine1" presStyleLbl="parChTrans1D1" presStyleIdx="3" presStyleCnt="14"/>
      <dgm:spPr/>
    </dgm:pt>
    <dgm:pt modelId="{29E8E26F-2B3D-4C76-BE0E-E78C294B8CB4}" type="pres">
      <dgm:prSet presAssocID="{7B319304-48AC-4F67-9183-8F2EADEB758E}" presName="desTx1" presStyleLbl="revTx" presStyleIdx="0" presStyleCnt="0">
        <dgm:presLayoutVars>
          <dgm:bulletEnabled val="1"/>
        </dgm:presLayoutVars>
      </dgm:prSet>
      <dgm:spPr/>
    </dgm:pt>
    <dgm:pt modelId="{6E5E6752-2A4A-4FA0-92C7-DF48D7A1B721}" type="pres">
      <dgm:prSet presAssocID="{DD2CE44B-E575-4B5E-A068-09F7182A35FD}" presName="Name11" presStyleLbl="parChTrans1D1" presStyleIdx="4" presStyleCnt="14"/>
      <dgm:spPr/>
    </dgm:pt>
    <dgm:pt modelId="{2B950984-7DFF-4CEF-A5ED-4669015574CB}" type="pres">
      <dgm:prSet presAssocID="{F75399EF-8FEF-44F5-94CB-66455D0AB777}" presName="txAndLines1" presStyleCnt="0"/>
      <dgm:spPr/>
    </dgm:pt>
    <dgm:pt modelId="{0456287B-5DDE-4E1D-ACCA-B7B870D6DC4F}" type="pres">
      <dgm:prSet presAssocID="{F75399EF-8FEF-44F5-94CB-66455D0AB777}" presName="anchor1" presStyleCnt="0"/>
      <dgm:spPr/>
    </dgm:pt>
    <dgm:pt modelId="{199B0757-319C-4E44-A711-8B351F43E641}" type="pres">
      <dgm:prSet presAssocID="{F75399EF-8FEF-44F5-94CB-66455D0AB777}" presName="backup1" presStyleCnt="0"/>
      <dgm:spPr/>
    </dgm:pt>
    <dgm:pt modelId="{BA0FB7D0-8B64-438F-8087-A2E7C88383AF}" type="pres">
      <dgm:prSet presAssocID="{F75399EF-8FEF-44F5-94CB-66455D0AB777}" presName="preLine1" presStyleLbl="parChTrans1D1" presStyleIdx="5" presStyleCnt="14"/>
      <dgm:spPr/>
    </dgm:pt>
    <dgm:pt modelId="{B8FA8025-9EAF-4FF3-9F0E-2316ECD98A8B}" type="pres">
      <dgm:prSet presAssocID="{F75399EF-8FEF-44F5-94CB-66455D0AB777}" presName="desTx1" presStyleLbl="revTx" presStyleIdx="0" presStyleCnt="0">
        <dgm:presLayoutVars>
          <dgm:bulletEnabled val="1"/>
        </dgm:presLayoutVars>
      </dgm:prSet>
      <dgm:spPr/>
    </dgm:pt>
    <dgm:pt modelId="{D23695EF-FCA4-4DB0-934E-F0F2C0F41C6F}" type="pres">
      <dgm:prSet presAssocID="{3DC23B3A-EEED-4A34-97BA-04C2459FAEB7}" presName="Name11" presStyleLbl="parChTrans1D1" presStyleIdx="6" presStyleCnt="14"/>
      <dgm:spPr/>
    </dgm:pt>
    <dgm:pt modelId="{9CC2B47E-8BF7-4353-8190-CC1875FA5127}" type="pres">
      <dgm:prSet presAssocID="{92C0C114-A3AB-4B17-940D-8DCD7ECCF19B}" presName="txAndLines1" presStyleCnt="0"/>
      <dgm:spPr/>
    </dgm:pt>
    <dgm:pt modelId="{347C17A1-550B-46BA-A1E9-1B8FD28E401D}" type="pres">
      <dgm:prSet presAssocID="{92C0C114-A3AB-4B17-940D-8DCD7ECCF19B}" presName="anchor1" presStyleCnt="0"/>
      <dgm:spPr/>
    </dgm:pt>
    <dgm:pt modelId="{A2977D39-AE1E-42C0-8347-82E623D12846}" type="pres">
      <dgm:prSet presAssocID="{92C0C114-A3AB-4B17-940D-8DCD7ECCF19B}" presName="backup1" presStyleCnt="0"/>
      <dgm:spPr/>
    </dgm:pt>
    <dgm:pt modelId="{AE4217E7-4D51-4212-B15A-CFE9B7307A99}" type="pres">
      <dgm:prSet presAssocID="{92C0C114-A3AB-4B17-940D-8DCD7ECCF19B}" presName="preLine1" presStyleLbl="parChTrans1D1" presStyleIdx="7" presStyleCnt="14"/>
      <dgm:spPr/>
    </dgm:pt>
    <dgm:pt modelId="{1C92C3B8-DE1E-45AE-9B92-521239EB183C}" type="pres">
      <dgm:prSet presAssocID="{92C0C114-A3AB-4B17-940D-8DCD7ECCF19B}" presName="desTx1" presStyleLbl="revTx" presStyleIdx="0" presStyleCnt="0">
        <dgm:presLayoutVars>
          <dgm:bulletEnabled val="1"/>
        </dgm:presLayoutVars>
      </dgm:prSet>
      <dgm:spPr/>
    </dgm:pt>
    <dgm:pt modelId="{CDE8EB5C-EA96-4346-98CC-0CC048D44F64}" type="pres">
      <dgm:prSet presAssocID="{2341CB11-7412-4796-B2C0-603030EB3A22}" presName="Name11" presStyleLbl="parChTrans1D1" presStyleIdx="8" presStyleCnt="14"/>
      <dgm:spPr/>
    </dgm:pt>
    <dgm:pt modelId="{CB94D15F-FEB3-478F-892C-765CE5A3EA18}" type="pres">
      <dgm:prSet presAssocID="{70744FE3-BC93-49C6-832C-21B71F05DAAF}" presName="txAndLines1" presStyleCnt="0"/>
      <dgm:spPr/>
    </dgm:pt>
    <dgm:pt modelId="{10B1F5A3-1090-40D9-970B-129B7E5B7C97}" type="pres">
      <dgm:prSet presAssocID="{70744FE3-BC93-49C6-832C-21B71F05DAAF}" presName="anchor1" presStyleCnt="0"/>
      <dgm:spPr/>
    </dgm:pt>
    <dgm:pt modelId="{C173C6D8-F450-4E50-B877-CBC709D6F8AE}" type="pres">
      <dgm:prSet presAssocID="{70744FE3-BC93-49C6-832C-21B71F05DAAF}" presName="backup1" presStyleCnt="0"/>
      <dgm:spPr/>
    </dgm:pt>
    <dgm:pt modelId="{8E21DFA4-F890-4378-8F19-B39B7C2F1562}" type="pres">
      <dgm:prSet presAssocID="{70744FE3-BC93-49C6-832C-21B71F05DAAF}" presName="preLine1" presStyleLbl="parChTrans1D1" presStyleIdx="9" presStyleCnt="14"/>
      <dgm:spPr/>
    </dgm:pt>
    <dgm:pt modelId="{D24214C8-AC1B-4097-AD87-5EBFFEBF8952}" type="pres">
      <dgm:prSet presAssocID="{70744FE3-BC93-49C6-832C-21B71F05DAAF}" presName="desTx1" presStyleLbl="revTx" presStyleIdx="0" presStyleCnt="0">
        <dgm:presLayoutVars>
          <dgm:bulletEnabled val="1"/>
        </dgm:presLayoutVars>
      </dgm:prSet>
      <dgm:spPr/>
    </dgm:pt>
    <dgm:pt modelId="{62899397-E738-4272-9D04-3456F19ED850}" type="pres">
      <dgm:prSet presAssocID="{88F835A6-EC03-4B63-847D-4C69728A6E57}" presName="Name11" presStyleLbl="parChTrans1D1" presStyleIdx="10" presStyleCnt="14"/>
      <dgm:spPr/>
    </dgm:pt>
    <dgm:pt modelId="{3F43841B-8E47-4782-8D82-B9447F556047}" type="pres">
      <dgm:prSet presAssocID="{618ACE66-A0C7-40E9-A90B-7DA1E1F4715A}" presName="txAndLines1" presStyleCnt="0"/>
      <dgm:spPr/>
    </dgm:pt>
    <dgm:pt modelId="{85408731-3D1E-45E8-869E-C981FE7E87D1}" type="pres">
      <dgm:prSet presAssocID="{618ACE66-A0C7-40E9-A90B-7DA1E1F4715A}" presName="anchor1" presStyleCnt="0"/>
      <dgm:spPr/>
    </dgm:pt>
    <dgm:pt modelId="{328B86FC-FE74-431C-A218-0A36E747A914}" type="pres">
      <dgm:prSet presAssocID="{618ACE66-A0C7-40E9-A90B-7DA1E1F4715A}" presName="backup1" presStyleCnt="0"/>
      <dgm:spPr/>
    </dgm:pt>
    <dgm:pt modelId="{FD4FA39B-A7EA-4C1B-A87A-0EFA39DFD14F}" type="pres">
      <dgm:prSet presAssocID="{618ACE66-A0C7-40E9-A90B-7DA1E1F4715A}" presName="preLine1" presStyleLbl="parChTrans1D1" presStyleIdx="11" presStyleCnt="14"/>
      <dgm:spPr/>
    </dgm:pt>
    <dgm:pt modelId="{A926FEA1-0FA8-4CFB-B941-4800E5CEE29E}" type="pres">
      <dgm:prSet presAssocID="{618ACE66-A0C7-40E9-A90B-7DA1E1F4715A}" presName="desTx1" presStyleLbl="revTx" presStyleIdx="0" presStyleCnt="0">
        <dgm:presLayoutVars>
          <dgm:bulletEnabled val="1"/>
        </dgm:presLayoutVars>
      </dgm:prSet>
      <dgm:spPr/>
    </dgm:pt>
    <dgm:pt modelId="{BCC0923A-8467-4A12-A23F-797D443690DC}" type="pres">
      <dgm:prSet presAssocID="{0995B00C-DBA3-4FA6-8742-3402FBBAA350}" presName="Name11" presStyleLbl="parChTrans1D1" presStyleIdx="12" presStyleCnt="14"/>
      <dgm:spPr/>
    </dgm:pt>
    <dgm:pt modelId="{0B6AAF2F-3208-4FDB-AF10-16D49FD8AA87}" type="pres">
      <dgm:prSet presAssocID="{4A3F4C4A-311A-43BB-B42E-EF8DCD9D66A7}" presName="txAndLines1" presStyleCnt="0"/>
      <dgm:spPr/>
    </dgm:pt>
    <dgm:pt modelId="{FD690A66-FEC2-4421-A9B3-F8EABBE5DA40}" type="pres">
      <dgm:prSet presAssocID="{4A3F4C4A-311A-43BB-B42E-EF8DCD9D66A7}" presName="anchor1" presStyleCnt="0"/>
      <dgm:spPr/>
    </dgm:pt>
    <dgm:pt modelId="{A2D4C756-1D84-4B27-9DA3-226C8A87D771}" type="pres">
      <dgm:prSet presAssocID="{4A3F4C4A-311A-43BB-B42E-EF8DCD9D66A7}" presName="backup1" presStyleCnt="0"/>
      <dgm:spPr/>
    </dgm:pt>
    <dgm:pt modelId="{8EB409AC-C2E0-423C-8BEC-CB4882153FD7}" type="pres">
      <dgm:prSet presAssocID="{4A3F4C4A-311A-43BB-B42E-EF8DCD9D66A7}" presName="preLine1" presStyleLbl="parChTrans1D1" presStyleIdx="13" presStyleCnt="14"/>
      <dgm:spPr/>
    </dgm:pt>
    <dgm:pt modelId="{A0D1DF00-72C3-483C-BA5D-AEF9BD732540}" type="pres">
      <dgm:prSet presAssocID="{4A3F4C4A-311A-43BB-B42E-EF8DCD9D66A7}" presName="desTx1" presStyleLbl="revTx" presStyleIdx="0" presStyleCnt="0">
        <dgm:presLayoutVars>
          <dgm:bulletEnabled val="1"/>
        </dgm:presLayoutVars>
      </dgm:prSet>
      <dgm:spPr/>
    </dgm:pt>
  </dgm:ptLst>
  <dgm:cxnLst>
    <dgm:cxn modelId="{0A548307-F37E-44B6-BD9C-B01548B0FDAF}" srcId="{23B1E86D-0E55-42E4-AB25-B935D7806417}" destId="{4A3F4C4A-311A-43BB-B42E-EF8DCD9D66A7}" srcOrd="6" destOrd="0" parTransId="{0995B00C-DBA3-4FA6-8742-3402FBBAA350}" sibTransId="{EB121EE3-DAB9-4F3D-A794-4D704FA9E1AE}"/>
    <dgm:cxn modelId="{115E8E26-8952-49AB-B5FE-A8E660C434B9}" srcId="{17492060-3336-4C7B-BA01-E0F291455093}" destId="{23B1E86D-0E55-42E4-AB25-B935D7806417}" srcOrd="0" destOrd="0" parTransId="{8EB646FE-ABC5-4CF7-8984-C9D2AB4D11D4}" sibTransId="{03F13EEC-0D46-429F-91DC-2247E78B4685}"/>
    <dgm:cxn modelId="{1E0A9A3E-8BE6-4532-9FC0-E11F0F40C305}" type="presOf" srcId="{70744FE3-BC93-49C6-832C-21B71F05DAAF}" destId="{D24214C8-AC1B-4097-AD87-5EBFFEBF8952}" srcOrd="0" destOrd="0" presId="urn:microsoft.com/office/officeart/2009/3/layout/SubStepProcess"/>
    <dgm:cxn modelId="{16ECA93E-0C1D-4DE6-855E-0AD6AE0594EA}" srcId="{23B1E86D-0E55-42E4-AB25-B935D7806417}" destId="{7B319304-48AC-4F67-9183-8F2EADEB758E}" srcOrd="1" destOrd="0" parTransId="{CF17BEF4-D538-4518-ACED-BC4E0B198F34}" sibTransId="{DD268081-D275-4D35-9C88-4BFD14B30020}"/>
    <dgm:cxn modelId="{2A0A4D62-4127-4DCF-A59F-1103A04ABF9B}" srcId="{23B1E86D-0E55-42E4-AB25-B935D7806417}" destId="{77C3B1CB-A54B-4C3D-AF9E-D786EE38780F}" srcOrd="0" destOrd="0" parTransId="{81F0239C-BB7D-4DBE-B8BE-22D4762FB1DB}" sibTransId="{C39A053A-3BDF-4CB9-B4FB-3AF1946699DD}"/>
    <dgm:cxn modelId="{A45BFA67-91B3-467D-BC4B-EE0024CA2F59}" type="presOf" srcId="{92C0C114-A3AB-4B17-940D-8DCD7ECCF19B}" destId="{1C92C3B8-DE1E-45AE-9B92-521239EB183C}" srcOrd="0" destOrd="0" presId="urn:microsoft.com/office/officeart/2009/3/layout/SubStepProcess"/>
    <dgm:cxn modelId="{FF0A456B-3F15-40BA-9F71-CCBA3C727492}" type="presOf" srcId="{618ACE66-A0C7-40E9-A90B-7DA1E1F4715A}" destId="{A926FEA1-0FA8-4CFB-B941-4800E5CEE29E}" srcOrd="0" destOrd="0" presId="urn:microsoft.com/office/officeart/2009/3/layout/SubStepProcess"/>
    <dgm:cxn modelId="{822C036C-A2BB-4578-84F1-A0064F8F355A}" type="presOf" srcId="{23B1E86D-0E55-42E4-AB25-B935D7806417}" destId="{D6300DA6-A697-4762-9314-4C54EC895902}" srcOrd="0" destOrd="0" presId="urn:microsoft.com/office/officeart/2009/3/layout/SubStepProcess"/>
    <dgm:cxn modelId="{E391757B-C5C3-43EA-893B-13B867EBD497}" srcId="{23B1E86D-0E55-42E4-AB25-B935D7806417}" destId="{70744FE3-BC93-49C6-832C-21B71F05DAAF}" srcOrd="4" destOrd="0" parTransId="{2341CB11-7412-4796-B2C0-603030EB3A22}" sibTransId="{126E40CA-FFA9-4F27-85C0-1D270AE6677D}"/>
    <dgm:cxn modelId="{9DFC2196-8D8D-40DB-850A-AB103F262AE3}" type="presOf" srcId="{17492060-3336-4C7B-BA01-E0F291455093}" destId="{586ADFBB-3FC6-42F4-837F-7549B62F21B0}" srcOrd="0" destOrd="0" presId="urn:microsoft.com/office/officeart/2009/3/layout/SubStepProcess"/>
    <dgm:cxn modelId="{2DA439AE-AD6B-4537-9337-E86BA5D15D18}" srcId="{23B1E86D-0E55-42E4-AB25-B935D7806417}" destId="{F75399EF-8FEF-44F5-94CB-66455D0AB777}" srcOrd="2" destOrd="0" parTransId="{DD2CE44B-E575-4B5E-A068-09F7182A35FD}" sibTransId="{24759B78-7F93-4041-8812-66A8E2552A02}"/>
    <dgm:cxn modelId="{E96150B8-0FED-4929-A138-A8AD7087A1D0}" type="presOf" srcId="{4A3F4C4A-311A-43BB-B42E-EF8DCD9D66A7}" destId="{A0D1DF00-72C3-483C-BA5D-AEF9BD732540}" srcOrd="0" destOrd="0" presId="urn:microsoft.com/office/officeart/2009/3/layout/SubStepProcess"/>
    <dgm:cxn modelId="{B2BC18B9-2412-47D4-99B7-DF0AE01786DC}" srcId="{23B1E86D-0E55-42E4-AB25-B935D7806417}" destId="{92C0C114-A3AB-4B17-940D-8DCD7ECCF19B}" srcOrd="3" destOrd="0" parTransId="{3DC23B3A-EEED-4A34-97BA-04C2459FAEB7}" sibTransId="{12F76E2D-6D93-46D3-858A-CE016146E2F0}"/>
    <dgm:cxn modelId="{727CCFC5-1A3A-4925-9464-908A29F00BE2}" type="presOf" srcId="{7B319304-48AC-4F67-9183-8F2EADEB758E}" destId="{29E8E26F-2B3D-4C76-BE0E-E78C294B8CB4}" srcOrd="0" destOrd="0" presId="urn:microsoft.com/office/officeart/2009/3/layout/SubStepProcess"/>
    <dgm:cxn modelId="{4C55CCCC-984A-4017-B445-83DE7200EC91}" srcId="{23B1E86D-0E55-42E4-AB25-B935D7806417}" destId="{618ACE66-A0C7-40E9-A90B-7DA1E1F4715A}" srcOrd="5" destOrd="0" parTransId="{88F835A6-EC03-4B63-847D-4C69728A6E57}" sibTransId="{4954ED7B-A9DD-47EB-848B-D3C1F5BAF79C}"/>
    <dgm:cxn modelId="{DE20EBCE-60BE-4036-8AF2-78890519E9C1}" type="presOf" srcId="{77C3B1CB-A54B-4C3D-AF9E-D786EE38780F}" destId="{7057141D-633B-4293-878D-AD90F1BC0730}" srcOrd="0" destOrd="0" presId="urn:microsoft.com/office/officeart/2009/3/layout/SubStepProcess"/>
    <dgm:cxn modelId="{76210CF9-4BF2-46E1-88D0-FCDAFA736E38}" type="presOf" srcId="{F75399EF-8FEF-44F5-94CB-66455D0AB777}" destId="{B8FA8025-9EAF-4FF3-9F0E-2316ECD98A8B}" srcOrd="0" destOrd="0" presId="urn:microsoft.com/office/officeart/2009/3/layout/SubStepProcess"/>
    <dgm:cxn modelId="{4454632B-9159-4975-9371-C770280EB825}" type="presParOf" srcId="{586ADFBB-3FC6-42F4-837F-7549B62F21B0}" destId="{D6300DA6-A697-4762-9314-4C54EC895902}" srcOrd="0" destOrd="0" presId="urn:microsoft.com/office/officeart/2009/3/layout/SubStepProcess"/>
    <dgm:cxn modelId="{A0A0D12D-414F-40AE-9E0D-2C2AF35FB291}" type="presParOf" srcId="{586ADFBB-3FC6-42F4-837F-7549B62F21B0}" destId="{6AEF9761-C1D7-496D-B7BA-F3A3609FC5E0}" srcOrd="1" destOrd="0" presId="urn:microsoft.com/office/officeart/2009/3/layout/SubStepProcess"/>
    <dgm:cxn modelId="{8337944E-4A16-431C-B95C-78AA8D70FD24}" type="presParOf" srcId="{586ADFBB-3FC6-42F4-837F-7549B62F21B0}" destId="{3A74C454-20F9-4007-B075-2D97AB748FBD}" srcOrd="2" destOrd="0" presId="urn:microsoft.com/office/officeart/2009/3/layout/SubStepProcess"/>
    <dgm:cxn modelId="{E419DC0F-4015-4B15-B222-AF7B9389E994}" type="presParOf" srcId="{3A74C454-20F9-4007-B075-2D97AB748FBD}" destId="{D7E5C6A5-8122-4BE5-9155-472A237BC6C3}" srcOrd="0" destOrd="0" presId="urn:microsoft.com/office/officeart/2009/3/layout/SubStepProcess"/>
    <dgm:cxn modelId="{9E217595-242A-4528-8F06-4B8A982E2F23}" type="presParOf" srcId="{3A74C454-20F9-4007-B075-2D97AB748FBD}" destId="{6E0F8B5C-5E18-4DD3-99B4-15B0A1F98DFE}" srcOrd="1" destOrd="0" presId="urn:microsoft.com/office/officeart/2009/3/layout/SubStepProcess"/>
    <dgm:cxn modelId="{EB2F0DC9-AFC7-4445-90AB-BA6CBC8573ED}" type="presParOf" srcId="{6E0F8B5C-5E18-4DD3-99B4-15B0A1F98DFE}" destId="{70BA5A98-4AD5-48DB-A65D-01B536B6E0EE}" srcOrd="0" destOrd="0" presId="urn:microsoft.com/office/officeart/2009/3/layout/SubStepProcess"/>
    <dgm:cxn modelId="{694704A9-F715-4302-BE3F-09226921D661}" type="presParOf" srcId="{6E0F8B5C-5E18-4DD3-99B4-15B0A1F98DFE}" destId="{CCC16CB0-32D8-438F-8D52-83AFE9BA0F2A}" srcOrd="1" destOrd="0" presId="urn:microsoft.com/office/officeart/2009/3/layout/SubStepProcess"/>
    <dgm:cxn modelId="{7DC3606B-3D19-4ECC-B07C-0203080F510C}" type="presParOf" srcId="{6E0F8B5C-5E18-4DD3-99B4-15B0A1F98DFE}" destId="{27EE141C-8B94-4377-AF31-F4C3AF13F2F5}" srcOrd="2" destOrd="0" presId="urn:microsoft.com/office/officeart/2009/3/layout/SubStepProcess"/>
    <dgm:cxn modelId="{D5A1739C-E276-4E8B-8F53-6D7A6346A6FD}" type="presParOf" srcId="{6E0F8B5C-5E18-4DD3-99B4-15B0A1F98DFE}" destId="{7057141D-633B-4293-878D-AD90F1BC0730}" srcOrd="3" destOrd="0" presId="urn:microsoft.com/office/officeart/2009/3/layout/SubStepProcess"/>
    <dgm:cxn modelId="{4A863BE0-B94D-49D4-9847-DD92B4F0154C}" type="presParOf" srcId="{3A74C454-20F9-4007-B075-2D97AB748FBD}" destId="{2D9744BA-90C9-4BBC-AE0E-A545DA6D15F6}" srcOrd="2" destOrd="0" presId="urn:microsoft.com/office/officeart/2009/3/layout/SubStepProcess"/>
    <dgm:cxn modelId="{B28420E3-70A9-4674-93C9-C0D3945B7AB0}" type="presParOf" srcId="{3A74C454-20F9-4007-B075-2D97AB748FBD}" destId="{776F3C80-5ECC-4D7E-B3F8-42C6E85ECEAA}" srcOrd="3" destOrd="0" presId="urn:microsoft.com/office/officeart/2009/3/layout/SubStepProcess"/>
    <dgm:cxn modelId="{DDD8D4F8-C88B-4AEC-9917-5535F29D62DD}" type="presParOf" srcId="{776F3C80-5ECC-4D7E-B3F8-42C6E85ECEAA}" destId="{F2B267A4-3A7B-4BBA-A60A-66D3CDF470A3}" srcOrd="0" destOrd="0" presId="urn:microsoft.com/office/officeart/2009/3/layout/SubStepProcess"/>
    <dgm:cxn modelId="{530A53FA-FB73-49C9-A2E1-1C60152E6913}" type="presParOf" srcId="{776F3C80-5ECC-4D7E-B3F8-42C6E85ECEAA}" destId="{8537493E-0652-487F-9C47-2519EA5C1722}" srcOrd="1" destOrd="0" presId="urn:microsoft.com/office/officeart/2009/3/layout/SubStepProcess"/>
    <dgm:cxn modelId="{949D7BB1-18C9-4A10-97A0-9E7468C844FB}" type="presParOf" srcId="{776F3C80-5ECC-4D7E-B3F8-42C6E85ECEAA}" destId="{4CA6C0D9-489C-4045-ADF7-D4D1E0AEFB34}" srcOrd="2" destOrd="0" presId="urn:microsoft.com/office/officeart/2009/3/layout/SubStepProcess"/>
    <dgm:cxn modelId="{162CB12B-A60A-4774-B5FB-25B8735B5CBE}" type="presParOf" srcId="{776F3C80-5ECC-4D7E-B3F8-42C6E85ECEAA}" destId="{29E8E26F-2B3D-4C76-BE0E-E78C294B8CB4}" srcOrd="3" destOrd="0" presId="urn:microsoft.com/office/officeart/2009/3/layout/SubStepProcess"/>
    <dgm:cxn modelId="{E74BE395-58ED-47F0-8CEB-DFCFDEC1E74B}" type="presParOf" srcId="{3A74C454-20F9-4007-B075-2D97AB748FBD}" destId="{6E5E6752-2A4A-4FA0-92C7-DF48D7A1B721}" srcOrd="4" destOrd="0" presId="urn:microsoft.com/office/officeart/2009/3/layout/SubStepProcess"/>
    <dgm:cxn modelId="{6F112225-13D6-45B0-A7E0-B39968F15F69}" type="presParOf" srcId="{3A74C454-20F9-4007-B075-2D97AB748FBD}" destId="{2B950984-7DFF-4CEF-A5ED-4669015574CB}" srcOrd="5" destOrd="0" presId="urn:microsoft.com/office/officeart/2009/3/layout/SubStepProcess"/>
    <dgm:cxn modelId="{01CCC4B6-9C27-4A03-86EC-46A78DB69739}" type="presParOf" srcId="{2B950984-7DFF-4CEF-A5ED-4669015574CB}" destId="{0456287B-5DDE-4E1D-ACCA-B7B870D6DC4F}" srcOrd="0" destOrd="0" presId="urn:microsoft.com/office/officeart/2009/3/layout/SubStepProcess"/>
    <dgm:cxn modelId="{241A38D0-6649-47A4-BD70-19BC25325337}" type="presParOf" srcId="{2B950984-7DFF-4CEF-A5ED-4669015574CB}" destId="{199B0757-319C-4E44-A711-8B351F43E641}" srcOrd="1" destOrd="0" presId="urn:microsoft.com/office/officeart/2009/3/layout/SubStepProcess"/>
    <dgm:cxn modelId="{9C1DC211-863A-4DDD-8E24-2D28B6E02CB9}" type="presParOf" srcId="{2B950984-7DFF-4CEF-A5ED-4669015574CB}" destId="{BA0FB7D0-8B64-438F-8087-A2E7C88383AF}" srcOrd="2" destOrd="0" presId="urn:microsoft.com/office/officeart/2009/3/layout/SubStepProcess"/>
    <dgm:cxn modelId="{2A376D8D-499A-431C-A6DF-B9C0D64CEF0F}" type="presParOf" srcId="{2B950984-7DFF-4CEF-A5ED-4669015574CB}" destId="{B8FA8025-9EAF-4FF3-9F0E-2316ECD98A8B}" srcOrd="3" destOrd="0" presId="urn:microsoft.com/office/officeart/2009/3/layout/SubStepProcess"/>
    <dgm:cxn modelId="{E18548A6-DE49-495A-9E16-445942167D13}" type="presParOf" srcId="{3A74C454-20F9-4007-B075-2D97AB748FBD}" destId="{D23695EF-FCA4-4DB0-934E-F0F2C0F41C6F}" srcOrd="6" destOrd="0" presId="urn:microsoft.com/office/officeart/2009/3/layout/SubStepProcess"/>
    <dgm:cxn modelId="{C9462130-CC6E-4237-812D-A8C14117CECE}" type="presParOf" srcId="{3A74C454-20F9-4007-B075-2D97AB748FBD}" destId="{9CC2B47E-8BF7-4353-8190-CC1875FA5127}" srcOrd="7" destOrd="0" presId="urn:microsoft.com/office/officeart/2009/3/layout/SubStepProcess"/>
    <dgm:cxn modelId="{EB7F33A3-FD2F-4862-88F6-DA84C3305AB6}" type="presParOf" srcId="{9CC2B47E-8BF7-4353-8190-CC1875FA5127}" destId="{347C17A1-550B-46BA-A1E9-1B8FD28E401D}" srcOrd="0" destOrd="0" presId="urn:microsoft.com/office/officeart/2009/3/layout/SubStepProcess"/>
    <dgm:cxn modelId="{BE66438F-72F4-4E18-B4A4-C1395B5B9B54}" type="presParOf" srcId="{9CC2B47E-8BF7-4353-8190-CC1875FA5127}" destId="{A2977D39-AE1E-42C0-8347-82E623D12846}" srcOrd="1" destOrd="0" presId="urn:microsoft.com/office/officeart/2009/3/layout/SubStepProcess"/>
    <dgm:cxn modelId="{2CAED3EA-5B73-44EB-96F1-D97E78067AFD}" type="presParOf" srcId="{9CC2B47E-8BF7-4353-8190-CC1875FA5127}" destId="{AE4217E7-4D51-4212-B15A-CFE9B7307A99}" srcOrd="2" destOrd="0" presId="urn:microsoft.com/office/officeart/2009/3/layout/SubStepProcess"/>
    <dgm:cxn modelId="{9920BB2B-6342-47A0-BAFA-E756927C04A5}" type="presParOf" srcId="{9CC2B47E-8BF7-4353-8190-CC1875FA5127}" destId="{1C92C3B8-DE1E-45AE-9B92-521239EB183C}" srcOrd="3" destOrd="0" presId="urn:microsoft.com/office/officeart/2009/3/layout/SubStepProcess"/>
    <dgm:cxn modelId="{8C733D0E-029F-412B-928F-78375F7FAD4E}" type="presParOf" srcId="{3A74C454-20F9-4007-B075-2D97AB748FBD}" destId="{CDE8EB5C-EA96-4346-98CC-0CC048D44F64}" srcOrd="8" destOrd="0" presId="urn:microsoft.com/office/officeart/2009/3/layout/SubStepProcess"/>
    <dgm:cxn modelId="{A118C04C-F5D3-4ABC-A17B-CF7D2A4957B5}" type="presParOf" srcId="{3A74C454-20F9-4007-B075-2D97AB748FBD}" destId="{CB94D15F-FEB3-478F-892C-765CE5A3EA18}" srcOrd="9" destOrd="0" presId="urn:microsoft.com/office/officeart/2009/3/layout/SubStepProcess"/>
    <dgm:cxn modelId="{B9D99CFC-33DE-4ABE-AB76-DC86A1FB7372}" type="presParOf" srcId="{CB94D15F-FEB3-478F-892C-765CE5A3EA18}" destId="{10B1F5A3-1090-40D9-970B-129B7E5B7C97}" srcOrd="0" destOrd="0" presId="urn:microsoft.com/office/officeart/2009/3/layout/SubStepProcess"/>
    <dgm:cxn modelId="{1DACD299-5A1D-4FBB-AE93-FA443D949DAA}" type="presParOf" srcId="{CB94D15F-FEB3-478F-892C-765CE5A3EA18}" destId="{C173C6D8-F450-4E50-B877-CBC709D6F8AE}" srcOrd="1" destOrd="0" presId="urn:microsoft.com/office/officeart/2009/3/layout/SubStepProcess"/>
    <dgm:cxn modelId="{364D1A98-87C2-4840-AE9D-999483419DDD}" type="presParOf" srcId="{CB94D15F-FEB3-478F-892C-765CE5A3EA18}" destId="{8E21DFA4-F890-4378-8F19-B39B7C2F1562}" srcOrd="2" destOrd="0" presId="urn:microsoft.com/office/officeart/2009/3/layout/SubStepProcess"/>
    <dgm:cxn modelId="{CADD4E1C-EDDE-460B-BFA0-13D99FDE88E3}" type="presParOf" srcId="{CB94D15F-FEB3-478F-892C-765CE5A3EA18}" destId="{D24214C8-AC1B-4097-AD87-5EBFFEBF8952}" srcOrd="3" destOrd="0" presId="urn:microsoft.com/office/officeart/2009/3/layout/SubStepProcess"/>
    <dgm:cxn modelId="{738C75FC-B010-40FB-BA36-42AF094B75D3}" type="presParOf" srcId="{3A74C454-20F9-4007-B075-2D97AB748FBD}" destId="{62899397-E738-4272-9D04-3456F19ED850}" srcOrd="10" destOrd="0" presId="urn:microsoft.com/office/officeart/2009/3/layout/SubStepProcess"/>
    <dgm:cxn modelId="{9BE74B18-011A-432F-906F-DD7473D0AC05}" type="presParOf" srcId="{3A74C454-20F9-4007-B075-2D97AB748FBD}" destId="{3F43841B-8E47-4782-8D82-B9447F556047}" srcOrd="11" destOrd="0" presId="urn:microsoft.com/office/officeart/2009/3/layout/SubStepProcess"/>
    <dgm:cxn modelId="{ED85E465-D02C-42AB-9BC8-BEB9BC08093D}" type="presParOf" srcId="{3F43841B-8E47-4782-8D82-B9447F556047}" destId="{85408731-3D1E-45E8-869E-C981FE7E87D1}" srcOrd="0" destOrd="0" presId="urn:microsoft.com/office/officeart/2009/3/layout/SubStepProcess"/>
    <dgm:cxn modelId="{D849C9F7-6EFF-4F05-9EF2-33647FC27430}" type="presParOf" srcId="{3F43841B-8E47-4782-8D82-B9447F556047}" destId="{328B86FC-FE74-431C-A218-0A36E747A914}" srcOrd="1" destOrd="0" presId="urn:microsoft.com/office/officeart/2009/3/layout/SubStepProcess"/>
    <dgm:cxn modelId="{413425B3-BB17-4F6F-A8FB-7B522AC9B9E5}" type="presParOf" srcId="{3F43841B-8E47-4782-8D82-B9447F556047}" destId="{FD4FA39B-A7EA-4C1B-A87A-0EFA39DFD14F}" srcOrd="2" destOrd="0" presId="urn:microsoft.com/office/officeart/2009/3/layout/SubStepProcess"/>
    <dgm:cxn modelId="{51F4A1DD-A380-424A-BA83-D1998424FF95}" type="presParOf" srcId="{3F43841B-8E47-4782-8D82-B9447F556047}" destId="{A926FEA1-0FA8-4CFB-B941-4800E5CEE29E}" srcOrd="3" destOrd="0" presId="urn:microsoft.com/office/officeart/2009/3/layout/SubStepProcess"/>
    <dgm:cxn modelId="{65B933C4-3E84-42FF-B3FF-D9E4B0F0849B}" type="presParOf" srcId="{3A74C454-20F9-4007-B075-2D97AB748FBD}" destId="{BCC0923A-8467-4A12-A23F-797D443690DC}" srcOrd="12" destOrd="0" presId="urn:microsoft.com/office/officeart/2009/3/layout/SubStepProcess"/>
    <dgm:cxn modelId="{F27DB137-9B51-4EFE-9A47-9D95E58B79CC}" type="presParOf" srcId="{3A74C454-20F9-4007-B075-2D97AB748FBD}" destId="{0B6AAF2F-3208-4FDB-AF10-16D49FD8AA87}" srcOrd="13" destOrd="0" presId="urn:microsoft.com/office/officeart/2009/3/layout/SubStepProcess"/>
    <dgm:cxn modelId="{70B6A841-EEA8-4693-9E48-24A35F77E782}" type="presParOf" srcId="{0B6AAF2F-3208-4FDB-AF10-16D49FD8AA87}" destId="{FD690A66-FEC2-4421-A9B3-F8EABBE5DA40}" srcOrd="0" destOrd="0" presId="urn:microsoft.com/office/officeart/2009/3/layout/SubStepProcess"/>
    <dgm:cxn modelId="{827B8C66-B4CC-4013-BBA8-01053CF88CFC}" type="presParOf" srcId="{0B6AAF2F-3208-4FDB-AF10-16D49FD8AA87}" destId="{A2D4C756-1D84-4B27-9DA3-226C8A87D771}" srcOrd="1" destOrd="0" presId="urn:microsoft.com/office/officeart/2009/3/layout/SubStepProcess"/>
    <dgm:cxn modelId="{0896870E-AC28-4CF9-9E93-50A7A47A8711}" type="presParOf" srcId="{0B6AAF2F-3208-4FDB-AF10-16D49FD8AA87}" destId="{8EB409AC-C2E0-423C-8BEC-CB4882153FD7}" srcOrd="2" destOrd="0" presId="urn:microsoft.com/office/officeart/2009/3/layout/SubStepProcess"/>
    <dgm:cxn modelId="{11E5772B-4F90-49DA-925C-509814ED4B6F}" type="presParOf" srcId="{0B6AAF2F-3208-4FDB-AF10-16D49FD8AA87}" destId="{A0D1DF00-72C3-483C-BA5D-AEF9BD732540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00DA6-A697-4762-9314-4C54EC895902}">
      <dsp:nvSpPr>
        <dsp:cNvPr id="0" name=""/>
        <dsp:cNvSpPr/>
      </dsp:nvSpPr>
      <dsp:spPr>
        <a:xfrm>
          <a:off x="4204" y="976671"/>
          <a:ext cx="2233519" cy="22366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ITC Stone Serif Std Medium" panose="02040602060506020304" pitchFamily="18" charset="0"/>
              <a:cs typeface="Times New Roman" panose="02020603050405020304" pitchFamily="18" charset="0"/>
            </a:rPr>
            <a:t>USTUR data</a:t>
          </a:r>
        </a:p>
      </dsp:txBody>
      <dsp:txXfrm>
        <a:off x="331295" y="1304214"/>
        <a:ext cx="1579337" cy="1581520"/>
      </dsp:txXfrm>
    </dsp:sp>
    <dsp:sp modelId="{D7E5C6A5-8122-4BE5-9155-472A237BC6C3}">
      <dsp:nvSpPr>
        <dsp:cNvPr id="0" name=""/>
        <dsp:cNvSpPr/>
      </dsp:nvSpPr>
      <dsp:spPr>
        <a:xfrm rot="18992654">
          <a:off x="2127792" y="1098741"/>
          <a:ext cx="23227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2273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E141C-8B94-4377-AF31-F4C3AF13F2F5}">
      <dsp:nvSpPr>
        <dsp:cNvPr id="0" name=""/>
        <dsp:cNvSpPr/>
      </dsp:nvSpPr>
      <dsp:spPr>
        <a:xfrm>
          <a:off x="4132201" y="299959"/>
          <a:ext cx="82014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57141D-633B-4293-878D-AD90F1BC0730}">
      <dsp:nvSpPr>
        <dsp:cNvPr id="0" name=""/>
        <dsp:cNvSpPr/>
      </dsp:nvSpPr>
      <dsp:spPr>
        <a:xfrm>
          <a:off x="4952342" y="790"/>
          <a:ext cx="5815542" cy="5983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Work history</a:t>
          </a:r>
          <a:endParaRPr lang="en-US" sz="2400" i="1" kern="1200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sp:txBody>
      <dsp:txXfrm>
        <a:off x="4952342" y="790"/>
        <a:ext cx="5815542" cy="598338"/>
      </dsp:txXfrm>
    </dsp:sp>
    <dsp:sp modelId="{2D9744BA-90C9-4BBC-AE0E-A545DA6D15F6}">
      <dsp:nvSpPr>
        <dsp:cNvPr id="0" name=""/>
        <dsp:cNvSpPr/>
      </dsp:nvSpPr>
      <dsp:spPr>
        <a:xfrm rot="19663249">
          <a:off x="2292013" y="1430819"/>
          <a:ext cx="19942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9429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6C0D9-489C-4045-ADF7-D4D1E0AEFB34}">
      <dsp:nvSpPr>
        <dsp:cNvPr id="0" name=""/>
        <dsp:cNvSpPr/>
      </dsp:nvSpPr>
      <dsp:spPr>
        <a:xfrm>
          <a:off x="4132201" y="898298"/>
          <a:ext cx="82014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E26F-2B3D-4C76-BE0E-E78C294B8CB4}">
      <dsp:nvSpPr>
        <dsp:cNvPr id="0" name=""/>
        <dsp:cNvSpPr/>
      </dsp:nvSpPr>
      <dsp:spPr>
        <a:xfrm>
          <a:off x="4952342" y="599128"/>
          <a:ext cx="5815542" cy="5983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Medical records</a:t>
          </a:r>
          <a:endParaRPr lang="en-US" sz="2400" i="1" kern="1200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sp:txBody>
      <dsp:txXfrm>
        <a:off x="4952342" y="599128"/>
        <a:ext cx="5815542" cy="598338"/>
      </dsp:txXfrm>
    </dsp:sp>
    <dsp:sp modelId="{6E5E6752-2A4A-4FA0-92C7-DF48D7A1B721}">
      <dsp:nvSpPr>
        <dsp:cNvPr id="0" name=""/>
        <dsp:cNvSpPr/>
      </dsp:nvSpPr>
      <dsp:spPr>
        <a:xfrm rot="20548331">
          <a:off x="2405068" y="1762896"/>
          <a:ext cx="17681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6818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0FB7D0-8B64-438F-8087-A2E7C88383AF}">
      <dsp:nvSpPr>
        <dsp:cNvPr id="0" name=""/>
        <dsp:cNvSpPr/>
      </dsp:nvSpPr>
      <dsp:spPr>
        <a:xfrm>
          <a:off x="4132201" y="1496636"/>
          <a:ext cx="82014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A8025-9EAF-4FF3-9F0E-2316ECD98A8B}">
      <dsp:nvSpPr>
        <dsp:cNvPr id="0" name=""/>
        <dsp:cNvSpPr/>
      </dsp:nvSpPr>
      <dsp:spPr>
        <a:xfrm>
          <a:off x="4952342" y="1197467"/>
          <a:ext cx="5815542" cy="5983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Smoking</a:t>
          </a:r>
          <a:r>
            <a:rPr lang="en-US" sz="2400" i="0" kern="12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i="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history</a:t>
          </a:r>
          <a:r>
            <a:rPr lang="en-US" sz="2400" i="0" kern="1200" baseline="30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†</a:t>
          </a:r>
        </a:p>
      </dsp:txBody>
      <dsp:txXfrm>
        <a:off x="4952342" y="1197467"/>
        <a:ext cx="5815542" cy="598338"/>
      </dsp:txXfrm>
    </dsp:sp>
    <dsp:sp modelId="{D23695EF-FCA4-4DB0-934E-F0F2C0F41C6F}">
      <dsp:nvSpPr>
        <dsp:cNvPr id="0" name=""/>
        <dsp:cNvSpPr/>
      </dsp:nvSpPr>
      <dsp:spPr>
        <a:xfrm>
          <a:off x="2446116" y="2094974"/>
          <a:ext cx="16860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608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217E7-4D51-4212-B15A-CFE9B7307A99}">
      <dsp:nvSpPr>
        <dsp:cNvPr id="0" name=""/>
        <dsp:cNvSpPr/>
      </dsp:nvSpPr>
      <dsp:spPr>
        <a:xfrm>
          <a:off x="4132201" y="2094974"/>
          <a:ext cx="82014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92C3B8-DE1E-45AE-9B92-521239EB183C}">
      <dsp:nvSpPr>
        <dsp:cNvPr id="0" name=""/>
        <dsp:cNvSpPr/>
      </dsp:nvSpPr>
      <dsp:spPr>
        <a:xfrm>
          <a:off x="4952342" y="1795805"/>
          <a:ext cx="5815542" cy="5983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Chemical exposure records</a:t>
          </a:r>
          <a:r>
            <a:rPr lang="en-US" sz="2400" i="0" kern="1200" baseline="30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†</a:t>
          </a:r>
        </a:p>
      </dsp:txBody>
      <dsp:txXfrm>
        <a:off x="4952342" y="1795805"/>
        <a:ext cx="5815542" cy="598338"/>
      </dsp:txXfrm>
    </dsp:sp>
    <dsp:sp modelId="{CDE8EB5C-EA96-4346-98CC-0CC048D44F64}">
      <dsp:nvSpPr>
        <dsp:cNvPr id="0" name=""/>
        <dsp:cNvSpPr/>
      </dsp:nvSpPr>
      <dsp:spPr>
        <a:xfrm rot="1051669">
          <a:off x="2405068" y="2427052"/>
          <a:ext cx="17681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6818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1DFA4-F890-4378-8F19-B39B7C2F1562}">
      <dsp:nvSpPr>
        <dsp:cNvPr id="0" name=""/>
        <dsp:cNvSpPr/>
      </dsp:nvSpPr>
      <dsp:spPr>
        <a:xfrm>
          <a:off x="4132201" y="2693312"/>
          <a:ext cx="82014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4214C8-AC1B-4097-AD87-5EBFFEBF8952}">
      <dsp:nvSpPr>
        <dsp:cNvPr id="0" name=""/>
        <dsp:cNvSpPr/>
      </dsp:nvSpPr>
      <dsp:spPr>
        <a:xfrm>
          <a:off x="4952342" y="2394143"/>
          <a:ext cx="5815542" cy="5983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Radiation exposure records</a:t>
          </a:r>
        </a:p>
      </dsp:txBody>
      <dsp:txXfrm>
        <a:off x="4952342" y="2394143"/>
        <a:ext cx="5815542" cy="598338"/>
      </dsp:txXfrm>
    </dsp:sp>
    <dsp:sp modelId="{62899397-E738-4272-9D04-3456F19ED850}">
      <dsp:nvSpPr>
        <dsp:cNvPr id="0" name=""/>
        <dsp:cNvSpPr/>
      </dsp:nvSpPr>
      <dsp:spPr>
        <a:xfrm rot="1936751">
          <a:off x="2292013" y="2759129"/>
          <a:ext cx="19942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9429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FA39B-A7EA-4C1B-A87A-0EFA39DFD14F}">
      <dsp:nvSpPr>
        <dsp:cNvPr id="0" name=""/>
        <dsp:cNvSpPr/>
      </dsp:nvSpPr>
      <dsp:spPr>
        <a:xfrm>
          <a:off x="4132201" y="3291650"/>
          <a:ext cx="82014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26FEA1-0FA8-4CFB-B941-4800E5CEE29E}">
      <dsp:nvSpPr>
        <dsp:cNvPr id="0" name=""/>
        <dsp:cNvSpPr/>
      </dsp:nvSpPr>
      <dsp:spPr>
        <a:xfrm>
          <a:off x="4952342" y="2992481"/>
          <a:ext cx="5815542" cy="5983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70688" rIns="182880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Bioassay measurements</a:t>
          </a:r>
          <a:endParaRPr lang="en-US" sz="2400" i="1" kern="1200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sp:txBody>
      <dsp:txXfrm>
        <a:off x="4952342" y="2992481"/>
        <a:ext cx="5815542" cy="598338"/>
      </dsp:txXfrm>
    </dsp:sp>
    <dsp:sp modelId="{BCC0923A-8467-4A12-A23F-797D443690DC}">
      <dsp:nvSpPr>
        <dsp:cNvPr id="0" name=""/>
        <dsp:cNvSpPr/>
      </dsp:nvSpPr>
      <dsp:spPr>
        <a:xfrm rot="2607346">
          <a:off x="2127792" y="3091207"/>
          <a:ext cx="23227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2273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B409AC-C2E0-423C-8BEC-CB4882153FD7}">
      <dsp:nvSpPr>
        <dsp:cNvPr id="0" name=""/>
        <dsp:cNvSpPr/>
      </dsp:nvSpPr>
      <dsp:spPr>
        <a:xfrm>
          <a:off x="4132201" y="3889989"/>
          <a:ext cx="82014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1DF00-72C3-483C-BA5D-AEF9BD732540}">
      <dsp:nvSpPr>
        <dsp:cNvPr id="0" name=""/>
        <dsp:cNvSpPr/>
      </dsp:nvSpPr>
      <dsp:spPr>
        <a:xfrm>
          <a:off x="4952342" y="3590820"/>
          <a:ext cx="5815542" cy="5983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70688" rIns="0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  <a:latin typeface="ITC Stone Serif Std Medium" panose="02040602060506020304" pitchFamily="18" charset="0"/>
              <a:cs typeface="Times New Roman" panose="02020603050405020304" pitchFamily="18" charset="0"/>
            </a:rPr>
            <a:t>Tissue analysis results (Pu, Am, U)</a:t>
          </a:r>
          <a:endParaRPr lang="en-US" sz="2400" i="1" kern="1200" dirty="0">
            <a:solidFill>
              <a:schemeClr val="bg2"/>
            </a:solidFill>
            <a:latin typeface="ITC Stone Serif Std Medium" panose="02040602060506020304" pitchFamily="18" charset="0"/>
            <a:cs typeface="Times New Roman" panose="02020603050405020304" pitchFamily="18" charset="0"/>
          </a:endParaRPr>
        </a:p>
      </dsp:txBody>
      <dsp:txXfrm>
        <a:off x="4952342" y="3590820"/>
        <a:ext cx="5815542" cy="598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970887" y="0"/>
            <a:ext cx="2260183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>
            <a:lvl1pPr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054"/>
            <a:ext cx="3037122" cy="46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dirty="0">
                <a:latin typeface="Century Gothic" panose="020B0502020202020204" pitchFamily="34" charset="0"/>
              </a:rPr>
              <a:t>Sergei Y Tolmachev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887" y="8829054"/>
            <a:ext cx="3038319" cy="46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algn="r"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fld id="{6E9E98F4-9B31-48CD-A324-3DD2C23D7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" y="10528"/>
            <a:ext cx="4054207" cy="277211"/>
          </a:xfrm>
          <a:prstGeom prst="rect">
            <a:avLst/>
          </a:prstGeom>
          <a:noFill/>
        </p:spPr>
        <p:txBody>
          <a:bodyPr wrap="square" lIns="91650" tIns="45825" rIns="91650" bIns="45825">
            <a:spAutoFit/>
          </a:bodyPr>
          <a:lstStyle/>
          <a:p>
            <a:pPr>
              <a:defRPr/>
            </a:pPr>
            <a:r>
              <a:rPr lang="en-US" sz="1200" spc="301" dirty="0">
                <a:latin typeface="Century Gothic" panose="020B0502020202020204" pitchFamily="34" charset="0"/>
                <a:cs typeface="Times New Roman" panose="02020603050405020304" pitchFamily="18" charset="0"/>
              </a:rPr>
              <a:t>USTUR, Washington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8258091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122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>
            <a:lvl1pPr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887" y="0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>
            <a:lvl1pPr algn="r"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60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519" y="4416635"/>
            <a:ext cx="5607362" cy="418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054"/>
            <a:ext cx="3037122" cy="46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887" y="8829054"/>
            <a:ext cx="3038319" cy="46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2" tIns="46146" rIns="92292" bIns="46146" numCol="1" anchor="b" anchorCtr="0" compatLnSpc="1">
            <a:prstTxWarp prst="textNoShape">
              <a:avLst/>
            </a:prstTxWarp>
          </a:bodyPr>
          <a:lstStyle>
            <a:lvl1pPr algn="r" defTabSz="923828">
              <a:defRPr sz="1200">
                <a:latin typeface="Arial" charset="0"/>
              </a:defRPr>
            </a:lvl1pPr>
          </a:lstStyle>
          <a:p>
            <a:pPr>
              <a:defRPr/>
            </a:pPr>
            <a:fld id="{5F29E618-6F04-4CA7-BC11-AFCECC96B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755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9575" y="698500"/>
            <a:ext cx="6196013" cy="348615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C4EF75-F03A-4172-AED6-83857539AA64}" type="datetime1">
              <a:rPr lang="en-US" altLang="en-US" smtClean="0"/>
              <a:t>8/18/2021</a:t>
            </a:fld>
            <a:endParaRPr lang="en-US" altLang="en-US"/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E68A2D-8372-4E62-8C3C-74FA255FCC6E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281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9575" y="698500"/>
            <a:ext cx="6196013" cy="348615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At USTUR we have a collection of unique resources starting from work history, medical records, smoking history, …</a:t>
            </a:r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223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F0B8BD-0A61-3440-9BAE-8F07D7A22BB8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8/18/2021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223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223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E68A2D-8372-4E62-8C3C-74FA255FCC6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23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929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58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9575" y="698500"/>
            <a:ext cx="6196013" cy="348615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B934EA-285F-4C99-8B1D-49F68288AD93}" type="datetime1">
              <a:rPr lang="en-US" altLang="en-US" smtClean="0"/>
              <a:t>8/18/2021</a:t>
            </a:fld>
            <a:endParaRPr lang="en-US" altLang="en-US"/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E68A2D-8372-4E62-8C3C-74FA255FCC6E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155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3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9575" y="698500"/>
            <a:ext cx="6196013" cy="348615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B934EA-285F-4C99-8B1D-49F68288AD93}" type="datetime1">
              <a:rPr lang="en-US" altLang="en-US" smtClean="0"/>
              <a:t>8/18/2021</a:t>
            </a:fld>
            <a:endParaRPr lang="en-US" altLang="en-US"/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E68A2D-8372-4E62-8C3C-74FA255FCC6E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241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9575" y="698500"/>
            <a:ext cx="6196013" cy="348615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B934EA-285F-4C99-8B1D-49F68288AD93}" type="datetime1">
              <a:rPr lang="en-US" altLang="en-US" smtClean="0"/>
              <a:t>8/18/2021</a:t>
            </a:fld>
            <a:endParaRPr lang="en-US" altLang="en-US"/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E68A2D-8372-4E62-8C3C-74FA255FCC6E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5885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8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2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02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06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61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87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59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62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84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73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Bioassay data are part of the monitoring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B822EBB-DA25-C040-962F-0C0B532E22FA}" type="datetime1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29E618-6F04-4CA7-BC11-AFCECC96BA6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749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9575" y="698500"/>
            <a:ext cx="6196013" cy="348615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048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FB6A053-D6A7-3649-A392-13554C545A9B}" type="datetime1">
              <a:rPr lang="en-US" altLang="en-US" smtClean="0"/>
              <a:t>8/18/2021</a:t>
            </a:fld>
            <a:endParaRPr lang="en-US" altLang="en-US"/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575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4588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33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0575" indent="-2286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77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49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21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9375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E68A2D-8372-4E62-8C3C-74FA255FCC6E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506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</a:p>
        </p:txBody>
      </p:sp>
      <p:sp>
        <p:nvSpPr>
          <p:cNvPr id="4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AB060-16E6-4599-A8C4-AAE8D01A9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9337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047750"/>
            <a:ext cx="647700" cy="5810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 bwMode="invGray">
          <a:xfrm>
            <a:off x="645458" y="2122098"/>
            <a:ext cx="11546537" cy="424732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 bwMode="invGray">
          <a:xfrm>
            <a:off x="645457" y="2754910"/>
            <a:ext cx="11546539" cy="461665"/>
          </a:xfrm>
        </p:spPr>
        <p:txBody>
          <a:bodyPr rIns="0"/>
          <a:lstStyle>
            <a:lvl1pPr marL="0" indent="0" algn="ctr">
              <a:buFont typeface="Arial" pitchFamily="34" charset="0"/>
              <a:buNone/>
              <a:defRPr sz="2400" b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ITC Stone Serif Std Medium" panose="02040602060506020304" pitchFamily="18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dt" sz="half" idx="10"/>
          </p:nvPr>
        </p:nvSpPr>
        <p:spPr>
          <a:xfrm>
            <a:off x="645585" y="6381750"/>
            <a:ext cx="2067983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755901" y="6381750"/>
            <a:ext cx="8134351" cy="476250"/>
          </a:xfrm>
        </p:spPr>
        <p:txBody>
          <a:bodyPr anchorCtr="1"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SAC 2021: Martin Šefl</a:t>
            </a:r>
          </a:p>
        </p:txBody>
      </p:sp>
      <p:sp>
        <p:nvSpPr>
          <p:cNvPr id="8" name="Rectangle 8"/>
          <p:cNvSpPr>
            <a:spLocks noGrp="1" noChangeArrowheads="1"/>
          </p:cNvSpPr>
          <p:nvPr userDrawn="1">
            <p:ph type="sldNum" sz="quarter" idx="12"/>
          </p:nvPr>
        </p:nvSpPr>
        <p:spPr>
          <a:xfrm>
            <a:off x="10892368" y="6381750"/>
            <a:ext cx="1299633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804AAE12-3705-42CD-83FA-5C7E04C8C5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384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274320"/>
            <a:ext cx="11536296" cy="535531"/>
          </a:xfrm>
        </p:spPr>
        <p:txBody>
          <a:bodyPr/>
          <a:lstStyle>
            <a:lvl1pPr algn="ctr">
              <a:defRPr sz="3200" b="0">
                <a:latin typeface="ITC Stone Serif Std Medium" panose="02040602060506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24" y="1280160"/>
            <a:ext cx="11546414" cy="1956433"/>
          </a:xfrm>
        </p:spPr>
        <p:txBody>
          <a:bodyPr lIns="457200" rIns="457200"/>
          <a:lstStyle>
            <a:lvl1pPr marL="344488" indent="-179388">
              <a:spcBef>
                <a:spcPts val="1200"/>
              </a:spcBef>
              <a:buSzPct val="100000"/>
              <a:buFont typeface="Arial" pitchFamily="34" charset="0"/>
              <a:buChar char="•"/>
              <a:defRPr sz="2800" b="0">
                <a:latin typeface="ITC Stone Serif Std Medium" panose="02040602060506020304" pitchFamily="18" charset="0"/>
              </a:defRPr>
            </a:lvl1pPr>
            <a:lvl2pPr marL="509588" indent="-165100">
              <a:spcBef>
                <a:spcPts val="400"/>
              </a:spcBef>
              <a:buSzPct val="75000"/>
              <a:buFont typeface="Wingdings" pitchFamily="2" charset="2"/>
              <a:buChar char="§"/>
              <a:defRPr sz="2400">
                <a:latin typeface="ITC Stone Serif Std Medium" panose="02040602060506020304" pitchFamily="18" charset="0"/>
              </a:defRPr>
            </a:lvl2pPr>
            <a:lvl3pPr marL="795337" indent="-219456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2200">
                <a:latin typeface="ITC Stone Serif Std Medium" panose="02040602060506020304" pitchFamily="18" charset="0"/>
              </a:defRPr>
            </a:lvl3pPr>
            <a:lvl4pPr marL="9144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sz="2000">
                <a:latin typeface="ITC Stone Serif Std Medium" panose="02040602060506020304" pitchFamily="18" charset="0"/>
              </a:defRPr>
            </a:lvl4pPr>
            <a:lvl5pPr marL="10795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sz="1800">
                <a:latin typeface="ITC Stone Serif Std Medium" panose="02040602060506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rgbClr val="5E6A71"/>
                </a:solidFill>
              </a:defRPr>
            </a:lvl1pPr>
          </a:lstStyle>
          <a:p>
            <a:pPr>
              <a:defRPr/>
            </a:pPr>
            <a:fld id="{89B09F25-90F4-4E6C-982F-02B067728B4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3949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55704" y="344837"/>
            <a:ext cx="11536296" cy="369332"/>
          </a:xfrm>
        </p:spPr>
        <p:txBody>
          <a:bodyPr/>
          <a:lstStyle>
            <a:lvl1pPr algn="ctr">
              <a:lnSpc>
                <a:spcPct val="100000"/>
              </a:lnSpc>
              <a:defRPr sz="18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55704" y="709196"/>
            <a:ext cx="11536296" cy="354584"/>
          </a:xfrm>
        </p:spPr>
        <p:txBody>
          <a:bodyPr rIns="0"/>
          <a:lstStyle>
            <a:lvl1pPr marL="0" indent="0" algn="ctr">
              <a:buFontTx/>
              <a:buNone/>
              <a:defRPr sz="1600" b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ITC Stone Serif Std Medium" panose="02040602060506020304" pitchFamily="18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99E70-BC02-424D-B498-55911DD37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4" descr="C:\Users\sergei\Desktop\USTUR.jpg">
            <a:extLst>
              <a:ext uri="{FF2B5EF4-FFF2-40B4-BE49-F238E27FC236}">
                <a16:creationId xmlns:a16="http://schemas.microsoft.com/office/drawing/2014/main" id="{9575C016-A796-4EBA-B0D3-0798030EAC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41A70DC1-10E3-4C35-BFD7-278B96FFDC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33935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459" y="274320"/>
            <a:ext cx="11546543" cy="4247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7434" y="1371600"/>
            <a:ext cx="5336428" cy="1969770"/>
          </a:xfrm>
        </p:spPr>
        <p:txBody>
          <a:bodyPr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400" b="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04F7D-2041-4E6E-93DB-7DDBD158C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551913" y="1371600"/>
            <a:ext cx="5336428" cy="1969770"/>
          </a:xfrm>
        </p:spPr>
        <p:txBody>
          <a:bodyPr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400" b="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EBC1AE45-4BD9-43EE-87E9-4691DFF9DE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15503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38279"/>
            <a:ext cx="11582400" cy="4247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63" y="1681734"/>
            <a:ext cx="5386917" cy="36933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6962" y="2136455"/>
            <a:ext cx="5386917" cy="1498872"/>
          </a:xfrm>
        </p:spPr>
        <p:txBody>
          <a:bodyPr/>
          <a:lstStyle>
            <a:lvl1pPr>
              <a:defRPr lang="en-US" sz="2000" b="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>
              <a:defRPr lang="en-US" sz="18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>
              <a:defRPr lang="en-US" sz="18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>
              <a:defRPr lang="en-US" sz="16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>
              <a:defRPr lang="en-US" sz="1600" dirty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0730" y="1681734"/>
            <a:ext cx="5389033" cy="36933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29" y="2136455"/>
            <a:ext cx="5389033" cy="1498872"/>
          </a:xfrm>
        </p:spPr>
        <p:txBody>
          <a:bodyPr/>
          <a:lstStyle>
            <a:lvl1pPr>
              <a:defRPr lang="en-US" sz="2000" b="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>
              <a:defRPr lang="en-US" sz="18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>
              <a:defRPr lang="en-US" sz="18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>
              <a:defRPr lang="en-US" sz="16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>
              <a:defRPr lang="en-US" sz="1600" dirty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</a:p>
        </p:txBody>
      </p:sp>
      <p:sp>
        <p:nvSpPr>
          <p:cNvPr id="9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63F74-CC40-4EA4-B296-42C35828D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4" descr="C:\Users\sergei\Desktop\USTUR.jpg">
            <a:extLst>
              <a:ext uri="{FF2B5EF4-FFF2-40B4-BE49-F238E27FC236}">
                <a16:creationId xmlns:a16="http://schemas.microsoft.com/office/drawing/2014/main" id="{F5DE48CF-250B-43E0-BA08-08127D07E7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E668D252-202E-420E-A930-EDEA4B3F58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99261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968" y="2136492"/>
            <a:ext cx="11567032" cy="4247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E8F9F-82BD-4714-95BC-834EF82F9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879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585" y="273051"/>
            <a:ext cx="4011084" cy="64633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8" cy="1851276"/>
          </a:xfrm>
        </p:spPr>
        <p:txBody>
          <a:bodyPr/>
          <a:lstStyle>
            <a:lvl1pPr marL="165100" indent="-165100">
              <a:buSzPct val="125000"/>
              <a:buFont typeface="Arial" pitchFamily="34" charset="0"/>
              <a:buChar char="•"/>
              <a:defRPr lang="en-US" sz="2400" b="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 marL="457200" indent="-165100" defTabSz="914400"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 marL="974725" indent="-180975">
              <a:buSzPct val="125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585" y="1442785"/>
            <a:ext cx="4011084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1455BF-FA84-4202-B62F-BAC82B61D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72CAA83A-A838-4BBD-A602-300A33CD0F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82705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5423007"/>
            <a:ext cx="7315200" cy="36933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584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866802"/>
            <a:ext cx="73152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SAC 2021: Martin Šefl</a:t>
            </a:r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22C76-AB8C-47EB-BF88-A3E50A44C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844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45584" y="1490664"/>
            <a:ext cx="11546416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645584" y="274321"/>
            <a:ext cx="11546416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2"/>
          </p:nvPr>
        </p:nvSpPr>
        <p:spPr bwMode="black">
          <a:xfrm>
            <a:off x="645585" y="6438900"/>
            <a:ext cx="1670049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  <a:latin typeface="ITC Stone Serif Std Medium" panose="02040602060506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3"/>
          </p:nvPr>
        </p:nvSpPr>
        <p:spPr bwMode="black">
          <a:xfrm>
            <a:off x="2315633" y="6438900"/>
            <a:ext cx="82042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ITC Stone Serif Std Medium" panose="02040602060506020304" pitchFamily="18" charset="0"/>
              </a:defRPr>
            </a:lvl1pPr>
          </a:lstStyle>
          <a:p>
            <a:pPr>
              <a:defRPr/>
            </a:pPr>
            <a:r>
              <a:rPr lang="en-US"/>
              <a:t>SAC 2021: Martin Šefl</a:t>
            </a:r>
            <a:endParaRPr lang="en-US" dirty="0"/>
          </a:p>
        </p:txBody>
      </p:sp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black">
          <a:xfrm>
            <a:off x="10532533" y="6438900"/>
            <a:ext cx="1659467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5E6A71"/>
                </a:solidFill>
                <a:latin typeface="ITC Stone Serif Std Medium" panose="02040602060506020304" pitchFamily="18" charset="0"/>
              </a:defRPr>
            </a:lvl1pPr>
          </a:lstStyle>
          <a:p>
            <a:pPr>
              <a:defRPr/>
            </a:pPr>
            <a:fld id="{6754DDAD-0EC4-4F46-BA9B-E8CA54E8930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1047750"/>
            <a:ext cx="647700" cy="5810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" y="0"/>
            <a:ext cx="647700" cy="1047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31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9" r:id="rId8"/>
    <p:sldLayoutId id="2147484230" r:id="rId9"/>
  </p:sldLayoutIdLst>
  <p:transition/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0">
          <a:solidFill>
            <a:schemeClr val="accent1"/>
          </a:solidFill>
          <a:latin typeface="ITC Stone Serif Std Medium" panose="02040602060506020304" pitchFamily="18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Lucida Sans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Lucida Sans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Lucida Sans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Lucida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274320" indent="-274320" algn="l" rtl="0" eaLnBrk="0" fontAlgn="base" hangingPunct="0">
        <a:lnSpc>
          <a:spcPct val="114000"/>
        </a:lnSpc>
        <a:spcBef>
          <a:spcPts val="0"/>
        </a:spcBef>
        <a:spcAft>
          <a:spcPct val="0"/>
        </a:spcAft>
        <a:buClr>
          <a:srgbClr val="981E32"/>
        </a:buClr>
        <a:buSzPct val="100000"/>
        <a:buFont typeface="Arial" charset="0"/>
        <a:buChar char="•"/>
        <a:defRPr lang="en-US" sz="2400" dirty="0">
          <a:solidFill>
            <a:schemeClr val="bg2"/>
          </a:solidFill>
          <a:latin typeface="ITC Stone Serif Std Medium" panose="02040602060506020304" pitchFamily="18" charset="0"/>
          <a:ea typeface="+mn-ea"/>
          <a:cs typeface="+mn-cs"/>
        </a:defRPr>
      </a:lvl1pPr>
      <a:lvl2pPr marL="548640" indent="-274320" algn="l" rtl="0" eaLnBrk="0" fontAlgn="base" hangingPunct="0">
        <a:lnSpc>
          <a:spcPct val="114000"/>
        </a:lnSpc>
        <a:spcBef>
          <a:spcPts val="0"/>
        </a:spcBef>
        <a:spcAft>
          <a:spcPct val="0"/>
        </a:spcAft>
        <a:buClr>
          <a:srgbClr val="981E32"/>
        </a:buClr>
        <a:buSzPct val="80000"/>
        <a:buFont typeface="Wingdings" panose="05000000000000000000" pitchFamily="2" charset="2"/>
        <a:buChar char="ü"/>
        <a:defRPr lang="en-US" sz="2200" dirty="0">
          <a:solidFill>
            <a:schemeClr val="bg2"/>
          </a:solidFill>
          <a:latin typeface="ITC Stone Serif Std Medium" panose="02040602060506020304" pitchFamily="18" charset="0"/>
          <a:ea typeface="+mn-ea"/>
          <a:cs typeface="+mn-cs"/>
        </a:defRPr>
      </a:lvl2pPr>
      <a:lvl3pPr marL="731520" indent="-182880" algn="l" rtl="0" eaLnBrk="0" fontAlgn="base" hangingPunct="0">
        <a:lnSpc>
          <a:spcPct val="114000"/>
        </a:lnSpc>
        <a:spcBef>
          <a:spcPts val="0"/>
        </a:spcBef>
        <a:spcAft>
          <a:spcPct val="0"/>
        </a:spcAft>
        <a:buClr>
          <a:srgbClr val="981E32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ITC Stone Serif Std Medium" panose="02040602060506020304" pitchFamily="18" charset="0"/>
          <a:ea typeface="+mn-ea"/>
          <a:cs typeface="+mn-cs"/>
        </a:defRPr>
      </a:lvl3pPr>
      <a:lvl4pPr marL="1005840" indent="-182880" algn="l" rtl="0" eaLnBrk="0" fontAlgn="base" hangingPunct="0">
        <a:lnSpc>
          <a:spcPct val="114000"/>
        </a:lnSpc>
        <a:spcBef>
          <a:spcPts val="0"/>
        </a:spcBef>
        <a:spcAft>
          <a:spcPct val="0"/>
        </a:spcAft>
        <a:buClr>
          <a:srgbClr val="981E32"/>
        </a:buClr>
        <a:buSzPct val="100000"/>
        <a:buFont typeface="Arial" charset="0"/>
        <a:buChar char="•"/>
        <a:defRPr lang="en-US" sz="1800" dirty="0">
          <a:solidFill>
            <a:schemeClr val="bg2"/>
          </a:solidFill>
          <a:latin typeface="ITC Stone Serif Std Medium" panose="02040602060506020304" pitchFamily="18" charset="0"/>
          <a:ea typeface="+mn-ea"/>
          <a:cs typeface="+mn-cs"/>
        </a:defRPr>
      </a:lvl4pPr>
      <a:lvl5pPr marL="1280160" indent="-182880" algn="l" rtl="0" eaLnBrk="0" fontAlgn="base" hangingPunct="0">
        <a:lnSpc>
          <a:spcPct val="114000"/>
        </a:lnSpc>
        <a:spcBef>
          <a:spcPts val="0"/>
        </a:spcBef>
        <a:spcAft>
          <a:spcPct val="0"/>
        </a:spcAft>
        <a:buClr>
          <a:srgbClr val="981E32"/>
        </a:buClr>
        <a:buSzPct val="100000"/>
        <a:buFont typeface="Arial" charset="0"/>
        <a:buChar char="•"/>
        <a:defRPr lang="en-US" sz="1600" dirty="0">
          <a:solidFill>
            <a:schemeClr val="bg2"/>
          </a:solidFill>
          <a:latin typeface="ITC Stone Serif Std Medium" panose="02040602060506020304" pitchFamily="18" charset="0"/>
          <a:ea typeface="+mn-ea"/>
          <a:cs typeface="+mn-cs"/>
        </a:defRPr>
      </a:lvl5pPr>
      <a:lvl6pPr marL="11414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15986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0558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25130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jpe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14/relationships/chartEx" Target="../charts/chartEx1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microsoft.com/office/2014/relationships/chartEx" Target="../charts/chartEx2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9"/>
          <p:cNvSpPr txBox="1">
            <a:spLocks noChangeArrowheads="1"/>
          </p:cNvSpPr>
          <p:nvPr/>
        </p:nvSpPr>
        <p:spPr bwMode="black">
          <a:xfrm>
            <a:off x="660904" y="2144935"/>
            <a:ext cx="11531096" cy="61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2pPr>
            <a:lvl3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3pPr>
            <a:lvl4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4pPr>
            <a:lvl5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3200" b="0" kern="0" dirty="0">
                <a:latin typeface="ITC Stone Serif Std Medium" panose="02040602060506020304" pitchFamily="18" charset="0"/>
                <a:cs typeface="Times New Roman" panose="02020603050405020304" pitchFamily="18" charset="0"/>
              </a:rPr>
              <a:t>53-year </a:t>
            </a:r>
            <a:r>
              <a:rPr lang="en-US" sz="3200" b="0" kern="0">
                <a:latin typeface="ITC Stone Serif Std Medium" panose="02040602060506020304" pitchFamily="18" charset="0"/>
                <a:cs typeface="Times New Roman" panose="02020603050405020304" pitchFamily="18" charset="0"/>
              </a:rPr>
              <a:t>Follow-up of </a:t>
            </a:r>
            <a:r>
              <a:rPr lang="en-US" sz="3200" b="0" kern="0" dirty="0">
                <a:latin typeface="ITC Stone Serif Std Medium" panose="02040602060506020304" pitchFamily="18" charset="0"/>
                <a:cs typeface="Times New Roman" panose="02020603050405020304" pitchFamily="18" charset="0"/>
              </a:rPr>
              <a:t>a Manhattan Project Worker</a:t>
            </a:r>
            <a:endParaRPr lang="en-US" altLang="en-US" sz="3200" b="0" kern="0" dirty="0">
              <a:latin typeface="ITC Stone Serif Std Medium" panose="02040602060506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0"/>
          <p:cNvSpPr txBox="1">
            <a:spLocks noChangeArrowheads="1"/>
          </p:cNvSpPr>
          <p:nvPr/>
        </p:nvSpPr>
        <p:spPr bwMode="black">
          <a:xfrm>
            <a:off x="652276" y="3269485"/>
            <a:ext cx="11531098" cy="228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0" tIns="45720" rIns="914400" bIns="45720" numCol="1" anchor="t" anchorCtr="1" compatLnSpc="1">
            <a:prstTxWarp prst="textNoShape">
              <a:avLst/>
            </a:prstTxWarp>
            <a:spAutoFit/>
          </a:bodyPr>
          <a:lstStyle>
            <a:lvl1pPr marL="344488" indent="-179388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2000" b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 marL="509588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75000"/>
              <a:buFont typeface="Wingdings" pitchFamily="2" charset="2"/>
              <a:buChar char="§"/>
              <a:defRPr lang="en-US" sz="18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 marL="795337" indent="-219456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18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914400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16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 marL="1079500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16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25000"/>
              <a:buNone/>
            </a:pPr>
            <a:r>
              <a:rPr lang="en-GB" altLang="en-US" sz="2800" kern="0" dirty="0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Martin </a:t>
            </a:r>
            <a:r>
              <a:rPr lang="cs-CZ" altLang="en-US" sz="2800" kern="0" dirty="0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Šefl, </a:t>
            </a:r>
            <a:r>
              <a:rPr lang="en-GB" altLang="en-US" sz="2800" kern="0" dirty="0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Maia Avtandilashvili</a:t>
            </a:r>
            <a:r>
              <a:rPr lang="cs-CZ" altLang="en-US" sz="2800" kern="0" dirty="0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n-US" sz="2800" kern="0" dirty="0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Sergei Y. Tolmachev</a:t>
            </a:r>
            <a:endParaRPr lang="en-GB" altLang="en-US" sz="2800" kern="0" baseline="30000" dirty="0">
              <a:solidFill>
                <a:srgbClr val="0D0D0D"/>
              </a:solidFill>
              <a:latin typeface="ITC Stone Serif Std Medium" panose="02040602060506020304" pitchFamily="18" charset="0"/>
              <a:cs typeface="Times New Roman" panose="02020603050405020304" pitchFamily="18" charset="0"/>
            </a:endParaRPr>
          </a:p>
          <a:p>
            <a:pPr marL="60325" lvl="1" indent="0" algn="ctr" eaLnBrk="1" hangingPunct="1">
              <a:lnSpc>
                <a:spcPct val="114000"/>
              </a:lnSpc>
              <a:spcBef>
                <a:spcPts val="600"/>
              </a:spcBef>
              <a:buSzPct val="125000"/>
              <a:buNone/>
            </a:pPr>
            <a:r>
              <a:rPr lang="en-US" altLang="en-US" sz="2400" dirty="0">
                <a:latin typeface="ITC Stone Serif Std Medium" panose="02040602060506020304" pitchFamily="18" charset="0"/>
                <a:cs typeface="Times New Roman" panose="02020603050405020304" pitchFamily="18" charset="0"/>
              </a:rPr>
              <a:t>United States Transuranium and Uranium Registries, </a:t>
            </a:r>
          </a:p>
          <a:p>
            <a:pPr marL="60325" lvl="1" indent="0" algn="ctr" eaLnBrk="1" hangingPunct="1">
              <a:lnSpc>
                <a:spcPct val="114000"/>
              </a:lnSpc>
              <a:spcBef>
                <a:spcPts val="600"/>
              </a:spcBef>
              <a:buSzPct val="125000"/>
              <a:buNone/>
            </a:pPr>
            <a:r>
              <a:rPr lang="en-US" altLang="en-US" sz="2400" dirty="0">
                <a:latin typeface="ITC Stone Serif Std Medium" panose="02040602060506020304" pitchFamily="18" charset="0"/>
                <a:cs typeface="Times New Roman" panose="02020603050405020304" pitchFamily="18" charset="0"/>
              </a:rPr>
              <a:t>College of Pharmacy and Pharmaceutical Sciences, </a:t>
            </a:r>
          </a:p>
          <a:p>
            <a:pPr marL="60325" lvl="1" indent="0" algn="ctr" eaLnBrk="1" hangingPunct="1">
              <a:lnSpc>
                <a:spcPct val="114000"/>
              </a:lnSpc>
              <a:spcBef>
                <a:spcPts val="600"/>
              </a:spcBef>
              <a:buSzPct val="125000"/>
              <a:buNone/>
            </a:pPr>
            <a:r>
              <a:rPr lang="en-US" altLang="en-US" sz="2400" dirty="0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Washington State University</a:t>
            </a:r>
            <a:r>
              <a:rPr lang="cs-CZ" altLang="en-US" sz="2400" dirty="0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, Richland, W</a:t>
            </a:r>
            <a:r>
              <a:rPr lang="en-US" altLang="en-US" sz="2400" dirty="0" err="1">
                <a:solidFill>
                  <a:srgbClr val="0D0D0D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ashington</a:t>
            </a:r>
            <a:endParaRPr lang="en-US" altLang="en-US" sz="2400" dirty="0">
              <a:solidFill>
                <a:srgbClr val="0D0D0D"/>
              </a:solidFill>
              <a:latin typeface="ITC Stone Serif Std Medium" panose="02040602060506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0"/>
          <p:cNvSpPr txBox="1">
            <a:spLocks noChangeArrowheads="1"/>
          </p:cNvSpPr>
          <p:nvPr/>
        </p:nvSpPr>
        <p:spPr bwMode="black">
          <a:xfrm>
            <a:off x="652278" y="292448"/>
            <a:ext cx="115310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Ctr="1">
            <a:spAutoFit/>
          </a:bodyPr>
          <a:lstStyle>
            <a:lvl1pPr marL="344488" indent="-179388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2000" b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 marL="509588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75000"/>
              <a:buFont typeface="Wingdings" pitchFamily="2" charset="2"/>
              <a:buChar char="§"/>
              <a:defRPr lang="en-US" sz="18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 marL="795337" indent="-219456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18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914400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16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 marL="1079500" indent="-165100" algn="l" rtl="0" eaLnBrk="0" fontAlgn="base" hangingPunct="0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Char char="•"/>
              <a:defRPr lang="en-US" sz="160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65100" indent="0" algn="ctr">
              <a:spcBef>
                <a:spcPts val="0"/>
              </a:spcBef>
              <a:buNone/>
              <a:defRPr/>
            </a:pPr>
            <a:r>
              <a:rPr lang="en-US" altLang="en-US" sz="2400" kern="0" dirty="0">
                <a:latin typeface="ITC Stone Serif Std Medium" panose="02040602060506020304" pitchFamily="18" charset="0"/>
                <a:cs typeface="Times New Roman" panose="02020603050405020304" pitchFamily="18" charset="0"/>
              </a:rPr>
              <a:t>Spokane, August 13, 2021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297828-7CCD-402B-988E-31F0109ABF4C}"/>
              </a:ext>
            </a:extLst>
          </p:cNvPr>
          <p:cNvGrpSpPr/>
          <p:nvPr/>
        </p:nvGrpSpPr>
        <p:grpSpPr>
          <a:xfrm>
            <a:off x="7927259" y="5651152"/>
            <a:ext cx="3752899" cy="914400"/>
            <a:chOff x="8108093" y="5826635"/>
            <a:chExt cx="3752899" cy="914400"/>
          </a:xfrm>
        </p:grpSpPr>
        <p:pic>
          <p:nvPicPr>
            <p:cNvPr id="10" name="Picture 4" descr="C:\Users\sergei\Desktop\USTUR.jpg">
              <a:extLst>
                <a:ext uri="{FF2B5EF4-FFF2-40B4-BE49-F238E27FC236}">
                  <a16:creationId xmlns:a16="http://schemas.microsoft.com/office/drawing/2014/main" id="{109F7EF1-79BF-4296-8052-A5D748C3DF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8093" y="5918075"/>
              <a:ext cx="730356" cy="73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2067" y="5826635"/>
              <a:ext cx="2828925" cy="914400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AE6FA01-2131-4693-9290-67338C5111EC}"/>
              </a:ext>
            </a:extLst>
          </p:cNvPr>
          <p:cNvSpPr/>
          <p:nvPr/>
        </p:nvSpPr>
        <p:spPr>
          <a:xfrm rot="16200000">
            <a:off x="-623879" y="5624331"/>
            <a:ext cx="18437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latin typeface="ITC Stone Serif Std Medium" panose="02040602060506020304" pitchFamily="18" charset="0"/>
              </a:rPr>
              <a:t>USTUR-0591-21A</a:t>
            </a:r>
            <a:endParaRPr lang="en-US" sz="1600" dirty="0">
              <a:latin typeface="ITC Stone Serif Std Medium" panose="02040602060506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93267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FB57-2FCD-4D40-A589-05285A04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States Transuranium and Uranium Registries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5F5E1-04A5-47BE-BE21-E2951486C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280160"/>
            <a:ext cx="11546414" cy="4773936"/>
          </a:xfrm>
        </p:spPr>
        <p:txBody>
          <a:bodyPr/>
          <a:lstStyle/>
          <a:p>
            <a:pPr marL="165100" indent="0" algn="l" fontAlgn="base">
              <a:buNone/>
            </a:pPr>
            <a:r>
              <a:rPr lang="en-US" sz="2200" b="0" i="0" dirty="0">
                <a:solidFill>
                  <a:srgbClr val="000000"/>
                </a:solidFill>
                <a:effectLst/>
              </a:rPr>
              <a:t>The USTUR’s mission is to: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</a:rPr>
              <a:t>Follow up occupationally-exposed individuals (volunteer Registrants) by studying the biokinetics (deposition, translocation, retention, and excretion) and tissue dosimetry of uranium and transuranium elements, such as </a:t>
            </a:r>
            <a:r>
              <a:rPr lang="en-US" sz="2200" b="1" i="0" dirty="0">
                <a:solidFill>
                  <a:srgbClr val="000000"/>
                </a:solidFill>
                <a:effectLst/>
              </a:rPr>
              <a:t>plutonium</a:t>
            </a:r>
            <a:r>
              <a:rPr lang="en-US" sz="2200" b="0" i="0" dirty="0">
                <a:solidFill>
                  <a:srgbClr val="000000"/>
                </a:solidFill>
                <a:effectLst/>
              </a:rPr>
              <a:t>, americium, curium, and neptunium.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</a:rPr>
              <a:t>Obtain, analyze, preserve, and make available for future research, materials from individuals who had documented intakes of uranium and transuranium elements.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</a:rPr>
              <a:t>Apply USTUR data to refine dose assessment methods in support of reliable epidemiological studies, radiation risk assessment, and regulatory standards for radiological protection of workers and general public.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C6C31-8960-4760-A70A-D8734DDEE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 descr="C:\Users\sergei\Desktop\USTUR.jpg">
            <a:extLst>
              <a:ext uri="{FF2B5EF4-FFF2-40B4-BE49-F238E27FC236}">
                <a16:creationId xmlns:a16="http://schemas.microsoft.com/office/drawing/2014/main" id="{792D1EB7-1D15-4B28-A638-892FF2F32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0E3586F4-B4E1-472A-B275-015EADB3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55454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D679FA-FCA2-47C2-A2F8-7B997210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274320"/>
            <a:ext cx="11536296" cy="535531"/>
          </a:xfr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0" baseline="0" dirty="0">
                <a:solidFill>
                  <a:schemeClr val="accent1"/>
                </a:solidFill>
                <a:effectLst/>
                <a:cs typeface="Times New Roman" panose="02020603050405020304" pitchFamily="18" charset="0"/>
              </a:rPr>
              <a:t>Unique Data Resource</a:t>
            </a:r>
            <a:endParaRPr lang="en-US" dirty="0">
              <a:effectLst/>
              <a:cs typeface="Times New Roman" panose="02020603050405020304" pitchFamily="18" charset="0"/>
            </a:endParaRPr>
          </a:p>
        </p:txBody>
      </p:sp>
      <p:pic>
        <p:nvPicPr>
          <p:cNvPr id="11" name="Picture 7" descr="C:\Users\sergei\Desktop\WSU-Pharmacy_Logos\WSU-Unit_Social-Badg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B09F25-90F4-4E6C-982F-02B067728B4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5E6A71"/>
                </a:solidFill>
                <a:effectLst/>
                <a:uLnTx/>
                <a:uFillTx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5E6A71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1D1AAFF-98E4-4139-96EA-6C381F0062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9734404"/>
              </p:ext>
            </p:extLst>
          </p:nvPr>
        </p:nvGraphicFramePr>
        <p:xfrm>
          <a:off x="1072569" y="1868271"/>
          <a:ext cx="10772089" cy="4189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3001F73-0BA9-4348-A849-0C5BB0A3C141}"/>
              </a:ext>
            </a:extLst>
          </p:cNvPr>
          <p:cNvSpPr txBox="1"/>
          <p:nvPr/>
        </p:nvSpPr>
        <p:spPr>
          <a:xfrm>
            <a:off x="1021150" y="6181411"/>
            <a:ext cx="2608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TC Stone Serif Std Medium" panose="02040602060506020304" pitchFamily="18" charset="0"/>
                <a:cs typeface="Times New Roman" panose="02020603050405020304" pitchFamily="18" charset="0"/>
              </a:rPr>
              <a:t>† - self-reported data</a:t>
            </a:r>
          </a:p>
        </p:txBody>
      </p:sp>
      <p:pic>
        <p:nvPicPr>
          <p:cNvPr id="13" name="Picture 4" descr="C:\Users\sergei\Desktop\USTUR.jpg">
            <a:extLst>
              <a:ext uri="{FF2B5EF4-FFF2-40B4-BE49-F238E27FC236}">
                <a16:creationId xmlns:a16="http://schemas.microsoft.com/office/drawing/2014/main" id="{9C7CAB0B-782D-7944-9129-E01CC42E8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242586-FC28-45A1-8043-0A9BC510DEB1}"/>
              </a:ext>
            </a:extLst>
          </p:cNvPr>
          <p:cNvSpPr txBox="1"/>
          <p:nvPr/>
        </p:nvSpPr>
        <p:spPr>
          <a:xfrm>
            <a:off x="1021150" y="1102792"/>
            <a:ext cx="7598555" cy="485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274320" eaLnBrk="0" hangingPunct="0">
              <a:lnSpc>
                <a:spcPct val="114000"/>
              </a:lnSpc>
              <a:spcBef>
                <a:spcPts val="1200"/>
              </a:spcBef>
              <a:buClr>
                <a:srgbClr val="981E32"/>
              </a:buClr>
              <a:buSzPct val="100000"/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ITC Stone Serif Std Medium" panose="02040602060506020304" pitchFamily="18" charset="0"/>
                <a:cs typeface="Times New Roman" panose="02020603050405020304" pitchFamily="18" charset="0"/>
              </a:rPr>
              <a:t>Registrant acceptance: ≥ 74 Bq systemic content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0CF3D8-DE33-4A3F-80CD-B07B6088EAA2}"/>
              </a:ext>
            </a:extLst>
          </p:cNvPr>
          <p:cNvSpPr txBox="1"/>
          <p:nvPr/>
        </p:nvSpPr>
        <p:spPr>
          <a:xfrm>
            <a:off x="8792969" y="1190531"/>
            <a:ext cx="318247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Becquerel (Bq) is a unit of radioactivity </a:t>
            </a:r>
          </a:p>
          <a:p>
            <a:r>
              <a:rPr lang="en-US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1 Bq = 1 decay per second</a:t>
            </a:r>
          </a:p>
        </p:txBody>
      </p:sp>
    </p:spTree>
    <p:extLst>
      <p:ext uri="{BB962C8B-B14F-4D97-AF65-F5344CB8AC3E}">
        <p14:creationId xmlns:p14="http://schemas.microsoft.com/office/powerpoint/2010/main" val="79257632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USTUR Registrants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391938D-1495-4808-BB6D-4F915FFE2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9029" t="21403" r="2696" b="16932"/>
          <a:stretch/>
        </p:blipFill>
        <p:spPr>
          <a:xfrm>
            <a:off x="2029596" y="1927412"/>
            <a:ext cx="8775551" cy="4937760"/>
          </a:xfr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99B63EF-02C7-4C98-9427-55552C8B1F95}"/>
              </a:ext>
            </a:extLst>
          </p:cNvPr>
          <p:cNvSpPr txBox="1">
            <a:spLocks/>
          </p:cNvSpPr>
          <p:nvPr/>
        </p:nvSpPr>
        <p:spPr bwMode="black">
          <a:xfrm>
            <a:off x="649224" y="1068855"/>
            <a:ext cx="11546414" cy="92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t" anchorCtr="1" compatLnSpc="1">
            <a:prstTxWarp prst="textNoShape">
              <a:avLst/>
            </a:prstTxWarp>
            <a:spAutoFit/>
          </a:bodyPr>
          <a:lstStyle>
            <a:lvl1pPr marL="344488" indent="-179388" algn="l" rtl="0" eaLnBrk="0" fontAlgn="base" hangingPunct="0">
              <a:lnSpc>
                <a:spcPct val="114000"/>
              </a:lnSpc>
              <a:spcBef>
                <a:spcPts val="12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800" b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 marL="509588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75000"/>
              <a:buFont typeface="Wingdings" pitchFamily="2" charset="2"/>
              <a:buChar char="§"/>
              <a:defRPr lang="en-US" sz="24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 marL="795337" indent="-219456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anose="020B0604020202020204" pitchFamily="34" charset="0"/>
              <a:buChar char="•"/>
              <a:defRPr lang="en-US" sz="22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 marL="9144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0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 marL="10795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18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>
                <a:solidFill>
                  <a:srgbClr val="000000"/>
                </a:solidFill>
              </a:rPr>
              <a:t>Partial-body: 334 (19 living)</a:t>
            </a:r>
          </a:p>
          <a:p>
            <a:r>
              <a:rPr lang="en-US" sz="2000" kern="0" dirty="0">
                <a:solidFill>
                  <a:srgbClr val="000000"/>
                </a:solidFill>
              </a:rPr>
              <a:t>Whole-body: 52 (5 living)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2D567F-48CC-40E0-A09A-6CA0B45E7107}"/>
              </a:ext>
            </a:extLst>
          </p:cNvPr>
          <p:cNvSpPr txBox="1"/>
          <p:nvPr/>
        </p:nvSpPr>
        <p:spPr>
          <a:xfrm>
            <a:off x="1290917" y="6225989"/>
            <a:ext cx="683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PB/WB</a:t>
            </a:r>
          </a:p>
        </p:txBody>
      </p:sp>
    </p:spTree>
    <p:extLst>
      <p:ext uri="{BB962C8B-B14F-4D97-AF65-F5344CB8AC3E}">
        <p14:creationId xmlns:p14="http://schemas.microsoft.com/office/powerpoint/2010/main" val="408585395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C:\Users\sergei\Desktop\WSU-Pharmacy_Logos\WSU-Unit_Social-Badg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:\Users\sergei\Desktop\USTU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5"/>
          <p:cNvSpPr txBox="1">
            <a:spLocks/>
          </p:cNvSpPr>
          <p:nvPr/>
        </p:nvSpPr>
        <p:spPr bwMode="black">
          <a:xfrm>
            <a:off x="649224" y="287429"/>
            <a:ext cx="1154015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2pPr>
            <a:lvl3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3pPr>
            <a:lvl4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4pPr>
            <a:lvl5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3200" b="0" dirty="0">
                <a:latin typeface="ITC Stone Serif Std Medium" panose="02040602060506020304" pitchFamily="18" charset="0"/>
              </a:rPr>
              <a:t>Plutonium</a:t>
            </a:r>
            <a:endParaRPr lang="en-US" sz="3200" b="0" kern="0" dirty="0">
              <a:latin typeface="ITC Stone Serif Std Medium" panose="02040602060506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00F6BB-F907-487B-9624-D102CE83DC76}"/>
              </a:ext>
            </a:extLst>
          </p:cNvPr>
          <p:cNvSpPr>
            <a:spLocks/>
          </p:cNvSpPr>
          <p:nvPr/>
        </p:nvSpPr>
        <p:spPr>
          <a:xfrm>
            <a:off x="649224" y="998331"/>
            <a:ext cx="11540149" cy="4463338"/>
          </a:xfrm>
          <a:prstGeom prst="rect">
            <a:avLst/>
          </a:prstGeom>
        </p:spPr>
        <p:txBody>
          <a:bodyPr wrap="square" lIns="457200">
            <a:spAutoFit/>
          </a:bodyPr>
          <a:lstStyle/>
          <a:p>
            <a:pPr marL="457200" indent="-274320">
              <a:lnSpc>
                <a:spcPct val="150000"/>
              </a:lnSpc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Plutonium is an artificial element discovered on December 14, 1940</a:t>
            </a:r>
          </a:p>
          <a:p>
            <a:pPr marL="457200" indent="-274320">
              <a:lnSpc>
                <a:spcPct val="150000"/>
              </a:lnSpc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Isotopes range from </a:t>
            </a:r>
            <a:r>
              <a:rPr lang="en-US" sz="2400" kern="0" baseline="300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228</a:t>
            </a: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Pu to </a:t>
            </a:r>
            <a:r>
              <a:rPr lang="en-US" sz="2400" kern="0" baseline="300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247</a:t>
            </a: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Pu</a:t>
            </a:r>
          </a:p>
          <a:p>
            <a:pPr marL="457200" indent="-274320">
              <a:lnSpc>
                <a:spcPct val="150000"/>
              </a:lnSpc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Registrants were exposed to </a:t>
            </a:r>
            <a:r>
              <a:rPr lang="en-US" sz="2400" kern="0" baseline="300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239</a:t>
            </a: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Pu (half-life 24,100 y), and </a:t>
            </a:r>
            <a:r>
              <a:rPr lang="en-US" sz="2400" kern="0" baseline="300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238</a:t>
            </a: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Pu (half-life 87.74 y) </a:t>
            </a:r>
          </a:p>
          <a:p>
            <a:pPr marL="457200" indent="-274320">
              <a:lnSpc>
                <a:spcPct val="150000"/>
              </a:lnSpc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sz="2400" kern="0" baseline="300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239</a:t>
            </a: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Pu: </a:t>
            </a:r>
          </a:p>
          <a:p>
            <a:pPr marL="914400" lvl="1" indent="-274320">
              <a:lnSpc>
                <a:spcPct val="150000"/>
              </a:lnSpc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fissile, can sustain nuclear fission – nuclear weapons</a:t>
            </a:r>
          </a:p>
          <a:p>
            <a:pPr marL="914400" lvl="1" indent="-274320">
              <a:lnSpc>
                <a:spcPct val="150000"/>
              </a:lnSpc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produced in a nuclear reactor</a:t>
            </a:r>
          </a:p>
          <a:p>
            <a:pPr marL="914400" lvl="1" indent="-274320">
              <a:lnSpc>
                <a:spcPct val="150000"/>
              </a:lnSpc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Manhattan Project – first weapon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DBEDA4-AA86-4B0C-B8CD-CB52A292F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454" y="4530540"/>
            <a:ext cx="3002056" cy="177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2D52587-92E2-402B-A54A-F45E2B88C5E2}"/>
              </a:ext>
            </a:extLst>
          </p:cNvPr>
          <p:cNvSpPr txBox="1"/>
          <p:nvPr/>
        </p:nvSpPr>
        <p:spPr>
          <a:xfrm>
            <a:off x="7375978" y="6308961"/>
            <a:ext cx="39850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en.wikipedia.org/wiki/Nuclear_weapon#/media/File:Trinity_Detonation_T&amp;B.jpg</a:t>
            </a:r>
          </a:p>
        </p:txBody>
      </p:sp>
    </p:spTree>
    <p:extLst>
      <p:ext uri="{BB962C8B-B14F-4D97-AF65-F5344CB8AC3E}">
        <p14:creationId xmlns:p14="http://schemas.microsoft.com/office/powerpoint/2010/main" val="5380861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858BE08-CF39-4B6D-9AEF-F92AAA20D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918" r="4918"/>
          <a:stretch/>
        </p:blipFill>
        <p:spPr>
          <a:xfrm>
            <a:off x="5120640" y="1137068"/>
            <a:ext cx="7040880" cy="557784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129D3-5926-460A-8352-545B7977D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2533" y="6438900"/>
            <a:ext cx="1659467" cy="419100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89B09F25-90F4-4E6C-982F-02B067728B4C}" type="slidenum">
              <a:rPr lang="en-US" smtClean="0"/>
              <a:pPr>
                <a:spcAft>
                  <a:spcPts val="600"/>
                </a:spcAft>
                <a:defRPr/>
              </a:pPr>
              <a:t>6</a:t>
            </a:fld>
            <a:endParaRPr lang="en-US"/>
          </a:p>
        </p:txBody>
      </p:sp>
      <p:pic>
        <p:nvPicPr>
          <p:cNvPr id="9" name="Picture 4" descr="C:\Users\sergei\Desktop\USTUR.jpg">
            <a:extLst>
              <a:ext uri="{FF2B5EF4-FFF2-40B4-BE49-F238E27FC236}">
                <a16:creationId xmlns:a16="http://schemas.microsoft.com/office/drawing/2014/main" id="{438FD1C9-E0B4-4257-BCD0-E288E76E1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C26FDB30-EC4D-4E20-8134-07866045C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274320"/>
            <a:ext cx="11536296" cy="535531"/>
          </a:xfr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i="0" baseline="0" dirty="0">
                <a:solidFill>
                  <a:schemeClr val="accent1"/>
                </a:solidFill>
                <a:effectLst/>
                <a:cs typeface="Times New Roman" panose="02020603050405020304" pitchFamily="18" charset="0"/>
              </a:rPr>
              <a:t>Plutonium in the World</a:t>
            </a:r>
            <a:endParaRPr lang="en-US" b="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F6536F-9963-4D3D-8C95-35535516F1C4}"/>
              </a:ext>
            </a:extLst>
          </p:cNvPr>
          <p:cNvSpPr txBox="1"/>
          <p:nvPr/>
        </p:nvSpPr>
        <p:spPr>
          <a:xfrm>
            <a:off x="6438508" y="6168784"/>
            <a:ext cx="49628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Data source http://fissilematerials.org/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45096CB-B96D-4B8A-950B-86EA63AAC854}"/>
              </a:ext>
            </a:extLst>
          </p:cNvPr>
          <p:cNvSpPr txBox="1">
            <a:spLocks/>
          </p:cNvSpPr>
          <p:nvPr/>
        </p:nvSpPr>
        <p:spPr bwMode="black">
          <a:xfrm>
            <a:off x="649224" y="1280160"/>
            <a:ext cx="4595876" cy="4658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>
            <a:lvl1pPr marL="165100" indent="-165100" algn="l" rtl="0" eaLnBrk="0" fontAlgn="base" hangingPunct="0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rgbClr val="981E32"/>
              </a:buClr>
              <a:buSzPct val="125000"/>
              <a:buFont typeface="Arial" pitchFamily="34" charset="0"/>
              <a:buChar char="•"/>
              <a:defRPr lang="en-US" sz="2400" b="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 marL="457200" indent="-165100" algn="l" defTabSz="914400" rtl="0" eaLnBrk="0" fontAlgn="base" hangingPunct="0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rgbClr val="981E32"/>
              </a:buCl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 marL="731520" indent="-182880" algn="l" rtl="0" eaLnBrk="0" fontAlgn="base" hangingPunct="0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rgbClr val="981E32"/>
              </a:buCl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 marL="974725" indent="-180975" algn="l" rtl="0" eaLnBrk="0" fontAlgn="base" hangingPunct="0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rgbClr val="981E32"/>
              </a:buClr>
              <a:buSzPct val="125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 marL="1280160" indent="-182880" algn="l" rtl="0" eaLnBrk="0" fontAlgn="base" hangingPunct="0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rgbClr val="981E32"/>
              </a:buCl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kern="0" dirty="0">
                <a:solidFill>
                  <a:srgbClr val="000000"/>
                </a:solidFill>
              </a:rPr>
              <a:t>As of beginning of 2020 global stockpile of separated plutonium was about 540 tons (metric)</a:t>
            </a:r>
          </a:p>
          <a:p>
            <a:pPr>
              <a:lnSpc>
                <a:spcPct val="150000"/>
              </a:lnSpc>
            </a:pPr>
            <a:r>
              <a:rPr lang="en-US" sz="2000" kern="0" dirty="0">
                <a:solidFill>
                  <a:srgbClr val="000000"/>
                </a:solidFill>
              </a:rPr>
              <a:t>316 tons considered civilian plutonium </a:t>
            </a:r>
          </a:p>
          <a:p>
            <a:pPr>
              <a:lnSpc>
                <a:spcPct val="150000"/>
              </a:lnSpc>
            </a:pPr>
            <a:r>
              <a:rPr lang="en-US" sz="2000" kern="0" dirty="0">
                <a:solidFill>
                  <a:srgbClr val="000000"/>
                </a:solidFill>
              </a:rPr>
              <a:t>France, Russia, UK, Japan, India, China operate reprocessing facilities separating plutonium from spent power reactor fuel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0903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C:\Users\sergei\Desktop\WSU-Pharmacy_Logos\WSU-Unit_Social-Badg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:\Users\sergei\Desktop\USTU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5"/>
          <p:cNvSpPr txBox="1">
            <a:spLocks/>
          </p:cNvSpPr>
          <p:nvPr/>
        </p:nvSpPr>
        <p:spPr bwMode="black">
          <a:xfrm>
            <a:off x="649224" y="287429"/>
            <a:ext cx="1154015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2pPr>
            <a:lvl3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3pPr>
            <a:lvl4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4pPr>
            <a:lvl5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3200" b="0" dirty="0">
                <a:latin typeface="ITC Stone Serif Std Medium" panose="02040602060506020304" pitchFamily="18" charset="0"/>
              </a:rPr>
              <a:t>Routes of intake</a:t>
            </a:r>
            <a:endParaRPr lang="en-US" sz="3200" b="0" kern="0" dirty="0">
              <a:latin typeface="ITC Stone Serif Std Medium" panose="02040602060506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D49EFA-CFA7-4223-AE16-4E37E3EE2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32" y="894732"/>
            <a:ext cx="4124047" cy="2945748"/>
          </a:xfrm>
          <a:prstGeom prst="rect">
            <a:avLst/>
          </a:prstGeom>
          <a:ln>
            <a:solidFill>
              <a:srgbClr val="981E32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5CA0F90-15BD-4C5E-8A94-CEFD282FB5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76" y="3912253"/>
            <a:ext cx="4124046" cy="2945747"/>
          </a:xfrm>
          <a:prstGeom prst="rect">
            <a:avLst/>
          </a:prstGeom>
          <a:ln>
            <a:solidFill>
              <a:srgbClr val="981E32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668EDA-F2D1-411D-A38C-8CC4DCF24C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397" y="894733"/>
            <a:ext cx="4124046" cy="2945747"/>
          </a:xfrm>
          <a:prstGeom prst="rect">
            <a:avLst/>
          </a:prstGeom>
          <a:ln>
            <a:solidFill>
              <a:srgbClr val="981E32"/>
            </a:solidFill>
          </a:ln>
        </p:spPr>
      </p:pic>
    </p:spTree>
    <p:extLst>
      <p:ext uri="{BB962C8B-B14F-4D97-AF65-F5344CB8AC3E}">
        <p14:creationId xmlns:p14="http://schemas.microsoft.com/office/powerpoint/2010/main" val="18058952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C:\Users\sergei\Desktop\WSU-Pharmacy_Logos\WSU-Unit_Social-Badg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:\Users\sergei\Desktop\USTU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5"/>
          <p:cNvSpPr txBox="1">
            <a:spLocks/>
          </p:cNvSpPr>
          <p:nvPr/>
        </p:nvSpPr>
        <p:spPr bwMode="black">
          <a:xfrm>
            <a:off x="649224" y="287429"/>
            <a:ext cx="1154015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2pPr>
            <a:lvl3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3pPr>
            <a:lvl4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4pPr>
            <a:lvl5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3200" b="0" dirty="0">
                <a:latin typeface="ITC Stone Serif Std Medium" panose="02040602060506020304" pitchFamily="18" charset="0"/>
              </a:rPr>
              <a:t>Plutonium in Human Body</a:t>
            </a:r>
            <a:endParaRPr lang="en-US" sz="3200" b="0" kern="0" dirty="0">
              <a:latin typeface="ITC Stone Serif Std Medium" panose="02040602060506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F1DE71-AC99-4429-B935-0434D6FBAC03}"/>
              </a:ext>
            </a:extLst>
          </p:cNvPr>
          <p:cNvGrpSpPr/>
          <p:nvPr/>
        </p:nvGrpSpPr>
        <p:grpSpPr>
          <a:xfrm>
            <a:off x="2828989" y="1930381"/>
            <a:ext cx="7045446" cy="4582425"/>
            <a:chOff x="4484795" y="1592629"/>
            <a:chExt cx="7045446" cy="458242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7FA64D8-DB3E-4A2C-860A-64F59AC66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565" y="1592629"/>
              <a:ext cx="4994550" cy="4582425"/>
            </a:xfrm>
            <a:prstGeom prst="rect">
              <a:avLst/>
            </a:prstGeom>
          </p:spPr>
        </p:pic>
        <p:sp>
          <p:nvSpPr>
            <p:cNvPr id="13" name="TextBox 2">
              <a:extLst>
                <a:ext uri="{FF2B5EF4-FFF2-40B4-BE49-F238E27FC236}">
                  <a16:creationId xmlns:a16="http://schemas.microsoft.com/office/drawing/2014/main" id="{E46B2852-853E-46D8-83DD-536E8DA95A93}"/>
                </a:ext>
              </a:extLst>
            </p:cNvPr>
            <p:cNvSpPr txBox="1"/>
            <p:nvPr/>
          </p:nvSpPr>
          <p:spPr>
            <a:xfrm>
              <a:off x="8638049" y="1622770"/>
              <a:ext cx="12103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2000" dirty="0">
                  <a:solidFill>
                    <a:schemeClr val="bg2"/>
                  </a:solidFill>
                  <a:latin typeface="ITC Stone Serif Std Medium" panose="02040602060506020304" pitchFamily="18" charset="0"/>
                </a:rPr>
                <a:t>Lungs</a:t>
              </a: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93EFCF60-73E9-40CF-9C2B-826CB7CA9AEB}"/>
                </a:ext>
              </a:extLst>
            </p:cNvPr>
            <p:cNvSpPr txBox="1"/>
            <p:nvPr/>
          </p:nvSpPr>
          <p:spPr>
            <a:xfrm>
              <a:off x="4484795" y="4281881"/>
              <a:ext cx="9835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2000" dirty="0">
                  <a:solidFill>
                    <a:srgbClr val="981E32"/>
                  </a:solidFill>
                  <a:latin typeface="ITC Stone Serif Std Medium" panose="02040602060506020304" pitchFamily="18" charset="0"/>
                </a:rPr>
                <a:t>Liver</a:t>
              </a: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FEB6AA9C-E578-4330-A9FE-DF4C775C17BF}"/>
                </a:ext>
              </a:extLst>
            </p:cNvPr>
            <p:cNvSpPr txBox="1"/>
            <p:nvPr/>
          </p:nvSpPr>
          <p:spPr>
            <a:xfrm>
              <a:off x="7070884" y="4127993"/>
              <a:ext cx="18477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>
                  <a:solidFill>
                    <a:schemeClr val="bg2"/>
                  </a:solidFill>
                  <a:latin typeface="ITC Stone Serif Std Medium" panose="02040602060506020304" pitchFamily="18" charset="0"/>
                </a:rPr>
                <a:t>Blood stream (systemic)</a:t>
              </a: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54322B98-F7A6-49A5-AABA-9A6B75F748C1}"/>
                </a:ext>
              </a:extLst>
            </p:cNvPr>
            <p:cNvSpPr txBox="1"/>
            <p:nvPr/>
          </p:nvSpPr>
          <p:spPr>
            <a:xfrm>
              <a:off x="10190723" y="4882414"/>
              <a:ext cx="1339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2000" dirty="0">
                  <a:solidFill>
                    <a:srgbClr val="981E32"/>
                  </a:solidFill>
                  <a:latin typeface="ITC Stone Serif Std Medium" panose="02040602060506020304" pitchFamily="18" charset="0"/>
                </a:rPr>
                <a:t>Skeleton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784F937-5541-48B2-B985-427BA8296E37}"/>
                </a:ext>
              </a:extLst>
            </p:cNvPr>
            <p:cNvSpPr/>
            <p:nvPr/>
          </p:nvSpPr>
          <p:spPr>
            <a:xfrm>
              <a:off x="4976569" y="5741242"/>
              <a:ext cx="39421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>
                  <a:solidFill>
                    <a:schemeClr val="bg2"/>
                  </a:solidFill>
                  <a:latin typeface="ITC Stone Serif Std Medium" panose="02040602060506020304" pitchFamily="18" charset="0"/>
                </a:rPr>
                <a:t>Simplified pathways for plutonium</a:t>
              </a:r>
              <a:endParaRPr lang="en-US" kern="0" dirty="0">
                <a:solidFill>
                  <a:schemeClr val="bg2"/>
                </a:solidFill>
                <a:latin typeface="ITC Stone Serif Std Medium" panose="02040602060506020304" pitchFamily="18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C00F6BB-F907-487B-9624-D102CE83DC76}"/>
              </a:ext>
            </a:extLst>
          </p:cNvPr>
          <p:cNvSpPr>
            <a:spLocks/>
          </p:cNvSpPr>
          <p:nvPr/>
        </p:nvSpPr>
        <p:spPr>
          <a:xfrm>
            <a:off x="649224" y="998331"/>
            <a:ext cx="11540149" cy="461665"/>
          </a:xfrm>
          <a:prstGeom prst="rect">
            <a:avLst/>
          </a:prstGeom>
        </p:spPr>
        <p:txBody>
          <a:bodyPr wrap="square" lIns="3200400">
            <a:spAutoFit/>
          </a:bodyPr>
          <a:lstStyle/>
          <a:p>
            <a:pPr marL="457200" indent="-274320">
              <a:buClr>
                <a:srgbClr val="981E32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Plutonium is a </a:t>
            </a:r>
            <a:r>
              <a:rPr lang="en-US" altLang="en-US" sz="2400" i="1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bone and liver seeker</a:t>
            </a:r>
            <a:endParaRPr lang="en-US" sz="2400" i="1" kern="0" dirty="0">
              <a:solidFill>
                <a:schemeClr val="bg2"/>
              </a:solidFill>
              <a:latin typeface="ITC Stone Serif Std Medium" panose="02040602060506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46821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USTUR Case 0680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7CDD00-7DBA-F148-A961-3DED725CB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280160"/>
            <a:ext cx="11546414" cy="3052374"/>
          </a:xfrm>
        </p:spPr>
        <p:txBody>
          <a:bodyPr lIns="457200" rIns="457200" anchor="t" anchorCtr="0"/>
          <a:lstStyle/>
          <a:p>
            <a:pPr marL="457200" indent="-274320"/>
            <a:r>
              <a:rPr lang="en-US" sz="2400" baseline="0" dirty="0">
                <a:cs typeface="Times New Roman" panose="02020603050405020304" pitchFamily="18" charset="0"/>
              </a:rPr>
              <a:t>One of 26 </a:t>
            </a:r>
            <a:r>
              <a:rPr lang="en-US" sz="2400" dirty="0">
                <a:cs typeface="Times New Roman" panose="02020603050405020304" pitchFamily="18" charset="0"/>
              </a:rPr>
              <a:t>Manhattan Project plutonium workers selected for medical follow-up “</a:t>
            </a:r>
            <a:r>
              <a:rPr lang="en-US" sz="2400" i="1" dirty="0">
                <a:cs typeface="Times New Roman" panose="02020603050405020304" pitchFamily="18" charset="0"/>
              </a:rPr>
              <a:t>on the basis of the amount of plutonium excreted in the urine assayed by methods available before 1950.</a:t>
            </a:r>
            <a:r>
              <a:rPr lang="en-US" sz="2400" dirty="0">
                <a:cs typeface="Times New Roman" panose="02020603050405020304" pitchFamily="18" charset="0"/>
              </a:rPr>
              <a:t>”</a:t>
            </a:r>
          </a:p>
          <a:p>
            <a:pPr marL="457200" indent="-274320"/>
            <a:r>
              <a:rPr lang="en-US" sz="2400" dirty="0">
                <a:cs typeface="Times New Roman" panose="02020603050405020304" pitchFamily="18" charset="0"/>
              </a:rPr>
              <a:t>Worked as a chemist on plutonium recovery for 18 months in 1940s</a:t>
            </a:r>
          </a:p>
          <a:p>
            <a:pPr marL="457200" indent="-274320"/>
            <a:r>
              <a:rPr lang="en-US" sz="2400" dirty="0">
                <a:cs typeface="Times New Roman" panose="02020603050405020304" pitchFamily="18" charset="0"/>
              </a:rPr>
              <a:t>Died 53 years after exposure at age 90+</a:t>
            </a:r>
          </a:p>
          <a:p>
            <a:pPr marL="457200" indent="-274320"/>
            <a:r>
              <a:rPr lang="en-US" sz="2400" baseline="0" dirty="0">
                <a:cs typeface="Times New Roman" panose="02020603050405020304" pitchFamily="18" charset="0"/>
              </a:rPr>
              <a:t>Whole-body tissue donor to the USTUR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F41EA6-08AC-46ED-89FE-C0AB76221260}"/>
              </a:ext>
            </a:extLst>
          </p:cNvPr>
          <p:cNvSpPr txBox="1"/>
          <p:nvPr/>
        </p:nvSpPr>
        <p:spPr>
          <a:xfrm>
            <a:off x="649224" y="6180207"/>
            <a:ext cx="10435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ITC Stone Serif Std Medium" panose="02040602060506020304" pitchFamily="18" charset="0"/>
              </a:rPr>
              <a:t>Voelz</a:t>
            </a:r>
            <a:r>
              <a:rPr lang="en-US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 GL, </a:t>
            </a:r>
            <a:r>
              <a:rPr lang="en-US" dirty="0" err="1">
                <a:solidFill>
                  <a:schemeClr val="bg2"/>
                </a:solidFill>
                <a:latin typeface="ITC Stone Serif Std Medium" panose="02040602060506020304" pitchFamily="18" charset="0"/>
              </a:rPr>
              <a:t>Hempelmann</a:t>
            </a:r>
            <a:r>
              <a:rPr lang="en-US" dirty="0">
                <a:solidFill>
                  <a:schemeClr val="bg2"/>
                </a:solidFill>
                <a:latin typeface="ITC Stone Serif Std Medium" panose="02040602060506020304" pitchFamily="18" charset="0"/>
              </a:rPr>
              <a:t> LH, Lawrence JNP, Moss WD. A 32-year medical follow-up Manhattan Project plutonium workers. Health Phys 37(4): 445–485; 1979. </a:t>
            </a:r>
          </a:p>
        </p:txBody>
      </p:sp>
    </p:spTree>
    <p:extLst>
      <p:ext uri="{BB962C8B-B14F-4D97-AF65-F5344CB8AC3E}">
        <p14:creationId xmlns:p14="http://schemas.microsoft.com/office/powerpoint/2010/main" val="188949337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Data: Bioassay Measurements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EC2C305-53A0-4C79-A434-91BAE96C5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343" y="1280160"/>
            <a:ext cx="11536295" cy="187378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2" anchor="t" anchorCtr="0" compatLnSpc="1">
            <a:prstTxWarp prst="textNoShape">
              <a:avLst/>
            </a:prstTxWarp>
            <a:spAutoFit/>
          </a:bodyPr>
          <a:lstStyle/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19 urine samples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1 fecal sample 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1 blood sample 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212 nasal swipes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14 chest counts &lt; MDA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31075DD-F350-44C3-9FA3-B9235FDD03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3324" y="3154292"/>
            <a:ext cx="4760085" cy="3570063"/>
          </a:xfrm>
          <a:prstGeom prst="rect">
            <a:avLst/>
          </a:prstGeom>
        </p:spPr>
      </p:pic>
      <p:pic>
        <p:nvPicPr>
          <p:cNvPr id="27" name="Picture 26" descr="Chart, scatter chart&#10;&#10;Description automatically generated">
            <a:extLst>
              <a:ext uri="{FF2B5EF4-FFF2-40B4-BE49-F238E27FC236}">
                <a16:creationId xmlns:a16="http://schemas.microsoft.com/office/drawing/2014/main" id="{350B4DE9-E1FD-4B5D-B1B5-34E5C7B630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832"/>
          <a:stretch/>
        </p:blipFill>
        <p:spPr>
          <a:xfrm>
            <a:off x="5943409" y="3154292"/>
            <a:ext cx="4958205" cy="35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2841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Data: Post-mortem Tissue Analyses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Content Placeholder 9">
                <a:extLst>
                  <a:ext uri="{FF2B5EF4-FFF2-40B4-BE49-F238E27FC236}">
                    <a16:creationId xmlns:a16="http://schemas.microsoft.com/office/drawing/2014/main" id="{A44AF51B-C272-4B1B-B9FF-8E096FCC86D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72134344"/>
                  </p:ext>
                </p:extLst>
              </p:nvPr>
            </p:nvGraphicFramePr>
            <p:xfrm>
              <a:off x="1491343" y="2310963"/>
              <a:ext cx="9636864" cy="441339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0" name="Content Placeholder 9">
                <a:extLst>
                  <a:ext uri="{FF2B5EF4-FFF2-40B4-BE49-F238E27FC236}">
                    <a16:creationId xmlns:a16="http://schemas.microsoft.com/office/drawing/2014/main" id="{A44AF51B-C272-4B1B-B9FF-8E096FCC86D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1343" y="2310963"/>
                <a:ext cx="9636864" cy="441339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24A9B24F-18DB-425A-B444-FFFBB66C93DB}"/>
              </a:ext>
            </a:extLst>
          </p:cNvPr>
          <p:cNvSpPr txBox="1">
            <a:spLocks/>
          </p:cNvSpPr>
          <p:nvPr/>
        </p:nvSpPr>
        <p:spPr bwMode="black">
          <a:xfrm>
            <a:off x="649224" y="1068855"/>
            <a:ext cx="11542776" cy="10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t" anchorCtr="0" compatLnSpc="1">
            <a:prstTxWarp prst="textNoShape">
              <a:avLst/>
            </a:prstTxWarp>
            <a:spAutoFit/>
          </a:bodyPr>
          <a:lstStyle>
            <a:lvl1pPr marL="344488" indent="-179388" algn="l" rtl="0" eaLnBrk="0" fontAlgn="base" hangingPunct="0">
              <a:lnSpc>
                <a:spcPct val="114000"/>
              </a:lnSpc>
              <a:spcBef>
                <a:spcPts val="12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800" b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 marL="509588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75000"/>
              <a:buFont typeface="Wingdings" pitchFamily="2" charset="2"/>
              <a:buChar char="§"/>
              <a:defRPr lang="en-US" sz="24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 marL="795337" indent="-219456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anose="020B0604020202020204" pitchFamily="34" charset="0"/>
              <a:buChar char="•"/>
              <a:defRPr lang="en-US" sz="22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 marL="9144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0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 marL="10795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18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274320">
              <a:spcBef>
                <a:spcPts val="0"/>
              </a:spcBef>
            </a:pPr>
            <a:r>
              <a:rPr lang="en-US" kern="0" dirty="0">
                <a:cs typeface="Times New Roman" panose="02020603050405020304" pitchFamily="18" charset="0"/>
              </a:rPr>
              <a:t>Tissues analyzed: 82 bone samples and 13 soft tissues</a:t>
            </a:r>
          </a:p>
          <a:p>
            <a:pPr marL="457200" indent="-274320"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  <a:effectLst/>
                <a:cs typeface="Times New Roman" panose="02020603050405020304" pitchFamily="18" charset="0"/>
              </a:rPr>
              <a:t>Total body: 1,765±12 Bq</a:t>
            </a:r>
            <a:endParaRPr lang="en-US" sz="2800" dirty="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92318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Biokinetic Modeling</a:t>
            </a:r>
            <a:r>
              <a:rPr lang="cs-CZ" dirty="0">
                <a:cs typeface="Times New Roman" panose="02020603050405020304" pitchFamily="18" charset="0"/>
              </a:rPr>
              <a:t>: </a:t>
            </a:r>
            <a:r>
              <a:rPr lang="en-US" dirty="0">
                <a:cs typeface="Times New Roman" panose="02020603050405020304" pitchFamily="18" charset="0"/>
              </a:rPr>
              <a:t>Compartmental Model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7CDD00-7DBA-F148-A961-3DED725CB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280160"/>
            <a:ext cx="4484094" cy="4161524"/>
          </a:xfrm>
        </p:spPr>
        <p:txBody>
          <a:bodyPr lIns="457200" rIns="457200" anchor="t" anchorCtr="0"/>
          <a:lstStyle/>
          <a:p>
            <a:pPr marL="457200" indent="-274320"/>
            <a:r>
              <a:rPr lang="en-US" sz="2400" dirty="0">
                <a:cs typeface="Times New Roman" panose="02020603050405020304" pitchFamily="18" charset="0"/>
              </a:rPr>
              <a:t>Used for modeling distribution of Pu in human body</a:t>
            </a:r>
            <a:r>
              <a:rPr lang="en-US" sz="2400" baseline="0" dirty="0">
                <a:cs typeface="Times New Roman" panose="02020603050405020304" pitchFamily="18" charset="0"/>
              </a:rPr>
              <a:t> </a:t>
            </a:r>
          </a:p>
          <a:p>
            <a:pPr marL="457200" indent="-274320"/>
            <a:r>
              <a:rPr lang="en-US" sz="2400" dirty="0">
                <a:cs typeface="Times New Roman" panose="02020603050405020304" pitchFamily="18" charset="0"/>
              </a:rPr>
              <a:t>Set of ordinary differential equations with constant coefficients</a:t>
            </a:r>
          </a:p>
          <a:p>
            <a:pPr marL="457200" indent="-274320"/>
            <a:r>
              <a:rPr lang="en-US" sz="2400" baseline="0" dirty="0">
                <a:cs typeface="Times New Roman" panose="02020603050405020304" pitchFamily="18" charset="0"/>
              </a:rPr>
              <a:t>Solvable analytically or numerically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471AE2C-7A1C-4EC9-8D8C-A3FDC2F80444}"/>
              </a:ext>
            </a:extLst>
          </p:cNvPr>
          <p:cNvGrpSpPr/>
          <p:nvPr/>
        </p:nvGrpSpPr>
        <p:grpSpPr>
          <a:xfrm>
            <a:off x="5133318" y="1068855"/>
            <a:ext cx="6842125" cy="3039894"/>
            <a:chOff x="1066800" y="1610206"/>
            <a:chExt cx="6842125" cy="3039894"/>
          </a:xfrm>
        </p:grpSpPr>
        <p:sp>
          <p:nvSpPr>
            <p:cNvPr id="57" name="Line 11">
              <a:extLst>
                <a:ext uri="{FF2B5EF4-FFF2-40B4-BE49-F238E27FC236}">
                  <a16:creationId xmlns:a16="http://schemas.microsoft.com/office/drawing/2014/main" id="{0A10A336-AD02-4709-A80B-11091B61C5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1812" y="2971800"/>
              <a:ext cx="0" cy="709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>
                <a:latin typeface="ITC Stone Serif Std Medium" panose="02040602060506020304" pitchFamily="18" charset="0"/>
              </a:endParaRPr>
            </a:p>
          </p:txBody>
        </p:sp>
        <p:grpSp>
          <p:nvGrpSpPr>
            <p:cNvPr id="58" name="Group 31">
              <a:extLst>
                <a:ext uri="{FF2B5EF4-FFF2-40B4-BE49-F238E27FC236}">
                  <a16:creationId xmlns:a16="http://schemas.microsoft.com/office/drawing/2014/main" id="{E128E02B-0E2C-45C8-BD28-8A46280FDE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800" y="1610206"/>
              <a:ext cx="6842125" cy="3039894"/>
              <a:chOff x="407988" y="1599094"/>
              <a:chExt cx="6842125" cy="3039894"/>
            </a:xfrm>
          </p:grpSpPr>
          <p:sp>
            <p:nvSpPr>
              <p:cNvPr id="59" name="Rectangle 19">
                <a:extLst>
                  <a:ext uri="{FF2B5EF4-FFF2-40B4-BE49-F238E27FC236}">
                    <a16:creationId xmlns:a16="http://schemas.microsoft.com/office/drawing/2014/main" id="{576A457F-948B-4ED2-A5A2-227E4C43A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2888" y="3113088"/>
                <a:ext cx="708025" cy="4591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defTabSz="762000">
                  <a:spcBef>
                    <a:spcPct val="50000"/>
                  </a:spcBef>
                </a:pPr>
                <a:r>
                  <a:rPr lang="en-GB" sz="2400" dirty="0">
                    <a:solidFill>
                      <a:srgbClr val="981E32"/>
                    </a:solidFill>
                    <a:latin typeface="ITC Stone Serif Std Medium" panose="02040602060506020304" pitchFamily="18" charset="0"/>
                  </a:rPr>
                  <a:t>k</a:t>
                </a:r>
                <a:r>
                  <a:rPr lang="en-GB" sz="2400" baseline="-25000" dirty="0">
                    <a:solidFill>
                      <a:srgbClr val="981E32"/>
                    </a:solidFill>
                    <a:latin typeface="ITC Stone Serif Std Medium" panose="02040602060506020304" pitchFamily="18" charset="0"/>
                  </a:rPr>
                  <a:t>3</a:t>
                </a:r>
              </a:p>
            </p:txBody>
          </p:sp>
          <p:grpSp>
            <p:nvGrpSpPr>
              <p:cNvPr id="60" name="Group 30">
                <a:extLst>
                  <a:ext uri="{FF2B5EF4-FFF2-40B4-BE49-F238E27FC236}">
                    <a16:creationId xmlns:a16="http://schemas.microsoft.com/office/drawing/2014/main" id="{931DD5BB-1652-466D-95F9-D1CF2B3795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7988" y="1599094"/>
                <a:ext cx="6842125" cy="3039894"/>
                <a:chOff x="407988" y="1599094"/>
                <a:chExt cx="6842125" cy="3039894"/>
              </a:xfrm>
            </p:grpSpPr>
            <p:sp>
              <p:nvSpPr>
                <p:cNvPr id="61" name="Rectangle 3">
                  <a:extLst>
                    <a:ext uri="{FF2B5EF4-FFF2-40B4-BE49-F238E27FC236}">
                      <a16:creationId xmlns:a16="http://schemas.microsoft.com/office/drawing/2014/main" id="{1A66F089-7CBA-4606-BB9E-AC287CC959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2150" y="2139950"/>
                  <a:ext cx="1511300" cy="825500"/>
                </a:xfrm>
                <a:prstGeom prst="rect">
                  <a:avLst/>
                </a:prstGeom>
                <a:solidFill>
                  <a:srgbClr val="5E6A7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2" name="Rectangle 4">
                  <a:extLst>
                    <a:ext uri="{FF2B5EF4-FFF2-40B4-BE49-F238E27FC236}">
                      <a16:creationId xmlns:a16="http://schemas.microsoft.com/office/drawing/2014/main" id="{C5579118-572C-4285-B434-65B38F0FF2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7350" y="2139950"/>
                  <a:ext cx="1511300" cy="825500"/>
                </a:xfrm>
                <a:prstGeom prst="rect">
                  <a:avLst/>
                </a:prstGeom>
                <a:solidFill>
                  <a:srgbClr val="5E6A7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3" name="Rectangle 5">
                  <a:extLst>
                    <a:ext uri="{FF2B5EF4-FFF2-40B4-BE49-F238E27FC236}">
                      <a16:creationId xmlns:a16="http://schemas.microsoft.com/office/drawing/2014/main" id="{8B869709-F333-4FB9-A0F5-E7A7DC62EA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2150" y="3663950"/>
                  <a:ext cx="1511300" cy="825500"/>
                </a:xfrm>
                <a:prstGeom prst="rect">
                  <a:avLst/>
                </a:prstGeom>
                <a:solidFill>
                  <a:srgbClr val="5E6A7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4" name="Rectangle 6">
                  <a:extLst>
                    <a:ext uri="{FF2B5EF4-FFF2-40B4-BE49-F238E27FC236}">
                      <a16:creationId xmlns:a16="http://schemas.microsoft.com/office/drawing/2014/main" id="{25077AE7-4653-474F-B92E-7F99CA11A7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7350" y="3663950"/>
                  <a:ext cx="1511300" cy="749300"/>
                </a:xfrm>
                <a:prstGeom prst="rect">
                  <a:avLst/>
                </a:prstGeom>
                <a:solidFill>
                  <a:srgbClr val="5E6A7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5" name="Line 7">
                  <a:extLst>
                    <a:ext uri="{FF2B5EF4-FFF2-40B4-BE49-F238E27FC236}">
                      <a16:creationId xmlns:a16="http://schemas.microsoft.com/office/drawing/2014/main" id="{86E5BD5F-706F-4A04-AEA9-DC5F9FA561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98688" y="2286000"/>
                  <a:ext cx="20050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6" name="Line 8">
                  <a:extLst>
                    <a:ext uri="{FF2B5EF4-FFF2-40B4-BE49-F238E27FC236}">
                      <a16:creationId xmlns:a16="http://schemas.microsoft.com/office/drawing/2014/main" id="{4482B776-CF2A-417A-9E32-FC4E1CA3B1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24088" y="2743200"/>
                  <a:ext cx="19542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7" name="Line 10">
                  <a:extLst>
                    <a:ext uri="{FF2B5EF4-FFF2-40B4-BE49-F238E27FC236}">
                      <a16:creationId xmlns:a16="http://schemas.microsoft.com/office/drawing/2014/main" id="{A436B479-AB1A-4CE5-A390-6ABD64845A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24088" y="4038600"/>
                  <a:ext cx="19542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8" name="Line 12">
                  <a:extLst>
                    <a:ext uri="{FF2B5EF4-FFF2-40B4-BE49-F238E27FC236}">
                      <a16:creationId xmlns:a16="http://schemas.microsoft.com/office/drawing/2014/main" id="{AB258A14-25C9-4789-984E-DA6C637201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29288" y="4038600"/>
                  <a:ext cx="7350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69" name="Line 13">
                  <a:extLst>
                    <a:ext uri="{FF2B5EF4-FFF2-40B4-BE49-F238E27FC236}">
                      <a16:creationId xmlns:a16="http://schemas.microsoft.com/office/drawing/2014/main" id="{C6226013-F651-4A2A-B54A-D317BB6820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47800" y="1970088"/>
                  <a:ext cx="0" cy="17621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70" name="Line 14">
                  <a:extLst>
                    <a:ext uri="{FF2B5EF4-FFF2-40B4-BE49-F238E27FC236}">
                      <a16:creationId xmlns:a16="http://schemas.microsoft.com/office/drawing/2014/main" id="{18611CA6-2513-47E9-B36E-5607FBAFBD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62088" y="1981200"/>
                  <a:ext cx="49260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71" name="Line 15">
                  <a:extLst>
                    <a:ext uri="{FF2B5EF4-FFF2-40B4-BE49-F238E27FC236}">
                      <a16:creationId xmlns:a16="http://schemas.microsoft.com/office/drawing/2014/main" id="{AFED372A-CB2A-446E-B07E-FC2F4DEF1B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7988" y="2590800"/>
                  <a:ext cx="176212" cy="0"/>
                </a:xfrm>
                <a:prstGeom prst="line">
                  <a:avLst/>
                </a:prstGeom>
                <a:noFill/>
                <a:ln w="1016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 sz="2200">
                    <a:solidFill>
                      <a:schemeClr val="bg2"/>
                    </a:solidFill>
                    <a:latin typeface="ITC Stone Serif Std Medium" panose="02040602060506020304" pitchFamily="18" charset="0"/>
                  </a:endParaRPr>
                </a:p>
              </p:txBody>
            </p:sp>
            <p:sp>
              <p:nvSpPr>
                <p:cNvPr id="72" name="Rectangle 17">
                  <a:extLst>
                    <a:ext uri="{FF2B5EF4-FFF2-40B4-BE49-F238E27FC236}">
                      <a16:creationId xmlns:a16="http://schemas.microsoft.com/office/drawing/2014/main" id="{9AE78198-3748-484B-BF01-467972EB47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3381" y="1993783"/>
                  <a:ext cx="5556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defTabSz="762000">
                    <a:spcBef>
                      <a:spcPct val="50000"/>
                    </a:spcBef>
                  </a:pPr>
                  <a:r>
                    <a:rPr lang="en-GB" sz="2400" dirty="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k</a:t>
                  </a:r>
                  <a:r>
                    <a:rPr lang="en-GB" sz="2400" baseline="-25000" dirty="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1</a:t>
                  </a:r>
                </a:p>
              </p:txBody>
            </p:sp>
            <p:sp>
              <p:nvSpPr>
                <p:cNvPr id="73" name="Rectangle 18">
                  <a:extLst>
                    <a:ext uri="{FF2B5EF4-FFF2-40B4-BE49-F238E27FC236}">
                      <a16:creationId xmlns:a16="http://schemas.microsoft.com/office/drawing/2014/main" id="{B70F632F-8D51-40DA-8FD0-9E41267366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0688" y="2808288"/>
                  <a:ext cx="5556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square" lIns="90488" tIns="44450" rIns="90488" bIns="44450">
                  <a:spAutoFit/>
                </a:bodyPr>
                <a:lstStyle/>
                <a:p>
                  <a:pPr defTabSz="762000">
                    <a:spcBef>
                      <a:spcPct val="50000"/>
                    </a:spcBef>
                  </a:pPr>
                  <a:r>
                    <a:rPr lang="en-GB" sz="2400" dirty="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k</a:t>
                  </a:r>
                  <a:r>
                    <a:rPr lang="en-GB" sz="2400" baseline="-25000" dirty="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2</a:t>
                  </a:r>
                </a:p>
              </p:txBody>
            </p:sp>
            <p:sp>
              <p:nvSpPr>
                <p:cNvPr id="74" name="Rectangle 20">
                  <a:extLst>
                    <a:ext uri="{FF2B5EF4-FFF2-40B4-BE49-F238E27FC236}">
                      <a16:creationId xmlns:a16="http://schemas.microsoft.com/office/drawing/2014/main" id="{3C812CCB-68F5-4152-8077-0C4B86DCF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0688" y="4179888"/>
                  <a:ext cx="6318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defTabSz="762000">
                    <a:spcBef>
                      <a:spcPct val="50000"/>
                    </a:spcBef>
                  </a:pPr>
                  <a:r>
                    <a:rPr lang="en-GB" sz="240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k</a:t>
                  </a:r>
                  <a:r>
                    <a:rPr lang="en-GB" sz="2400" baseline="-2500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4</a:t>
                  </a:r>
                </a:p>
              </p:txBody>
            </p:sp>
            <p:sp>
              <p:nvSpPr>
                <p:cNvPr id="75" name="Rectangle 21">
                  <a:extLst>
                    <a:ext uri="{FF2B5EF4-FFF2-40B4-BE49-F238E27FC236}">
                      <a16:creationId xmlns:a16="http://schemas.microsoft.com/office/drawing/2014/main" id="{4FCBC5EC-B6DF-424B-92E4-D1A79DAB2A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94488" y="3798888"/>
                  <a:ext cx="5556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defTabSz="762000">
                    <a:spcBef>
                      <a:spcPct val="50000"/>
                    </a:spcBef>
                  </a:pPr>
                  <a:r>
                    <a:rPr lang="en-GB" sz="240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k</a:t>
                  </a:r>
                  <a:r>
                    <a:rPr lang="en-GB" sz="2400" baseline="-2500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5</a:t>
                  </a:r>
                </a:p>
              </p:txBody>
            </p:sp>
            <p:sp>
              <p:nvSpPr>
                <p:cNvPr id="76" name="Rectangle 22">
                  <a:extLst>
                    <a:ext uri="{FF2B5EF4-FFF2-40B4-BE49-F238E27FC236}">
                      <a16:creationId xmlns:a16="http://schemas.microsoft.com/office/drawing/2014/main" id="{4BB9542F-51C8-49ED-9488-4234D72B08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94288" y="3189288"/>
                  <a:ext cx="6318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defTabSz="762000">
                    <a:spcBef>
                      <a:spcPct val="50000"/>
                    </a:spcBef>
                  </a:pPr>
                  <a:r>
                    <a:rPr lang="en-GB" sz="240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k</a:t>
                  </a:r>
                  <a:r>
                    <a:rPr lang="en-GB" sz="2400" baseline="-2500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6</a:t>
                  </a:r>
                </a:p>
              </p:txBody>
            </p:sp>
            <p:sp>
              <p:nvSpPr>
                <p:cNvPr id="77" name="Rectangle 23">
                  <a:extLst>
                    <a:ext uri="{FF2B5EF4-FFF2-40B4-BE49-F238E27FC236}">
                      <a16:creationId xmlns:a16="http://schemas.microsoft.com/office/drawing/2014/main" id="{F1BF0346-A841-447D-A901-606F869291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7042" y="1599094"/>
                  <a:ext cx="5556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defTabSz="762000">
                    <a:spcBef>
                      <a:spcPct val="50000"/>
                    </a:spcBef>
                  </a:pPr>
                  <a:r>
                    <a:rPr lang="en-GB" sz="2400" dirty="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k</a:t>
                  </a:r>
                  <a:r>
                    <a:rPr lang="en-GB" sz="2400" baseline="-25000" dirty="0">
                      <a:solidFill>
                        <a:srgbClr val="981E32"/>
                      </a:solidFill>
                      <a:latin typeface="ITC Stone Serif Std Medium" panose="02040602060506020304" pitchFamily="18" charset="0"/>
                    </a:rPr>
                    <a:t>7</a:t>
                  </a:r>
                </a:p>
              </p:txBody>
            </p:sp>
            <p:sp>
              <p:nvSpPr>
                <p:cNvPr id="78" name="Rectangle 24">
                  <a:extLst>
                    <a:ext uri="{FF2B5EF4-FFF2-40B4-BE49-F238E27FC236}">
                      <a16:creationId xmlns:a16="http://schemas.microsoft.com/office/drawing/2014/main" id="{3C0C853E-6EBD-426C-9FBC-EDD9016789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5110" y="2343398"/>
                  <a:ext cx="6318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algn="ctr" defTabSz="762000">
                    <a:spcBef>
                      <a:spcPct val="50000"/>
                    </a:spcBef>
                  </a:pPr>
                  <a:r>
                    <a:rPr lang="en-GB" sz="2400" dirty="0">
                      <a:latin typeface="ITC Stone Serif Std Medium" panose="02040602060506020304" pitchFamily="18" charset="0"/>
                    </a:rPr>
                    <a:t>Q</a:t>
                  </a:r>
                  <a:r>
                    <a:rPr lang="en-GB" sz="2400" baseline="-25000" dirty="0">
                      <a:latin typeface="ITC Stone Serif Std Medium" panose="02040602060506020304" pitchFamily="18" charset="0"/>
                    </a:rPr>
                    <a:t>1</a:t>
                  </a:r>
                </a:p>
              </p:txBody>
            </p:sp>
            <p:sp>
              <p:nvSpPr>
                <p:cNvPr id="79" name="Rectangle 25">
                  <a:extLst>
                    <a:ext uri="{FF2B5EF4-FFF2-40B4-BE49-F238E27FC236}">
                      <a16:creationId xmlns:a16="http://schemas.microsoft.com/office/drawing/2014/main" id="{AB41F509-B52C-437F-AB72-64B2EEFFD9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60888" y="2335009"/>
                  <a:ext cx="7080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algn="ctr" defTabSz="762000">
                    <a:spcBef>
                      <a:spcPct val="50000"/>
                    </a:spcBef>
                  </a:pPr>
                  <a:r>
                    <a:rPr lang="en-GB" sz="2400" dirty="0">
                      <a:latin typeface="ITC Stone Serif Std Medium" panose="02040602060506020304" pitchFamily="18" charset="0"/>
                    </a:rPr>
                    <a:t>Q</a:t>
                  </a:r>
                  <a:r>
                    <a:rPr lang="en-GB" sz="2400" baseline="-25000" dirty="0">
                      <a:latin typeface="ITC Stone Serif Std Medium" panose="02040602060506020304" pitchFamily="18" charset="0"/>
                    </a:rPr>
                    <a:t>2</a:t>
                  </a:r>
                </a:p>
              </p:txBody>
            </p:sp>
            <p:sp>
              <p:nvSpPr>
                <p:cNvPr id="80" name="Rectangle 26">
                  <a:extLst>
                    <a:ext uri="{FF2B5EF4-FFF2-40B4-BE49-F238E27FC236}">
                      <a16:creationId xmlns:a16="http://schemas.microsoft.com/office/drawing/2014/main" id="{E8081C0C-3120-4D52-8880-CFB34B025C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1888" y="3849921"/>
                  <a:ext cx="6318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algn="ctr" defTabSz="762000">
                    <a:spcBef>
                      <a:spcPct val="50000"/>
                    </a:spcBef>
                  </a:pPr>
                  <a:r>
                    <a:rPr lang="en-GB" sz="2400" dirty="0">
                      <a:latin typeface="ITC Stone Serif Std Medium" panose="02040602060506020304" pitchFamily="18" charset="0"/>
                    </a:rPr>
                    <a:t>Q</a:t>
                  </a:r>
                  <a:r>
                    <a:rPr lang="en-GB" sz="2400" baseline="-25000" dirty="0">
                      <a:latin typeface="ITC Stone Serif Std Medium" panose="02040602060506020304" pitchFamily="18" charset="0"/>
                    </a:rPr>
                    <a:t>3</a:t>
                  </a:r>
                </a:p>
              </p:txBody>
            </p:sp>
            <p:sp>
              <p:nvSpPr>
                <p:cNvPr id="81" name="Rectangle 27">
                  <a:extLst>
                    <a:ext uri="{FF2B5EF4-FFF2-40B4-BE49-F238E27FC236}">
                      <a16:creationId xmlns:a16="http://schemas.microsoft.com/office/drawing/2014/main" id="{1813569F-0605-4C6C-A1D5-6AD2EB2256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77666" y="3824754"/>
                  <a:ext cx="708025" cy="4591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90488" tIns="44450" rIns="90488" bIns="44450">
                  <a:spAutoFit/>
                </a:bodyPr>
                <a:lstStyle/>
                <a:p>
                  <a:pPr algn="ctr" defTabSz="762000">
                    <a:spcBef>
                      <a:spcPct val="50000"/>
                    </a:spcBef>
                  </a:pPr>
                  <a:r>
                    <a:rPr lang="en-GB" sz="2400" dirty="0">
                      <a:latin typeface="ITC Stone Serif Std Medium" panose="02040602060506020304" pitchFamily="18" charset="0"/>
                    </a:rPr>
                    <a:t>Q</a:t>
                  </a:r>
                  <a:r>
                    <a:rPr lang="en-GB" sz="2400" baseline="-25000" dirty="0">
                      <a:latin typeface="ITC Stone Serif Std Medium" panose="02040602060506020304" pitchFamily="18" charset="0"/>
                    </a:rPr>
                    <a:t>4</a:t>
                  </a:r>
                </a:p>
              </p:txBody>
            </p:sp>
          </p:grpSp>
        </p:grpSp>
        <p:sp>
          <p:nvSpPr>
            <p:cNvPr id="82" name="Down Arrow 39">
              <a:extLst>
                <a:ext uri="{FF2B5EF4-FFF2-40B4-BE49-F238E27FC236}">
                  <a16:creationId xmlns:a16="http://schemas.microsoft.com/office/drawing/2014/main" id="{4759B9DB-B459-4F04-AAE9-9B6563CEB952}"/>
                </a:ext>
              </a:extLst>
            </p:cNvPr>
            <p:cNvSpPr/>
            <p:nvPr/>
          </p:nvSpPr>
          <p:spPr>
            <a:xfrm>
              <a:off x="1891892" y="2979541"/>
              <a:ext cx="284177" cy="682938"/>
            </a:xfrm>
            <a:prstGeom prst="downArrow">
              <a:avLst>
                <a:gd name="adj1" fmla="val 50000"/>
                <a:gd name="adj2" fmla="val 97232"/>
              </a:avLst>
            </a:prstGeom>
            <a:solidFill>
              <a:srgbClr val="5E6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TC Stone Serif Std Medium" panose="02040602060506020304" pitchFamily="18" charset="0"/>
              </a:endParaRPr>
            </a:p>
          </p:txBody>
        </p:sp>
        <p:sp>
          <p:nvSpPr>
            <p:cNvPr id="83" name="Down Arrow 40">
              <a:extLst>
                <a:ext uri="{FF2B5EF4-FFF2-40B4-BE49-F238E27FC236}">
                  <a16:creationId xmlns:a16="http://schemas.microsoft.com/office/drawing/2014/main" id="{1CD5E463-9C17-473A-93D5-4DDC8D372517}"/>
                </a:ext>
              </a:extLst>
            </p:cNvPr>
            <p:cNvSpPr/>
            <p:nvPr/>
          </p:nvSpPr>
          <p:spPr>
            <a:xfrm rot="10800000">
              <a:off x="5431623" y="2983735"/>
              <a:ext cx="284177" cy="682938"/>
            </a:xfrm>
            <a:prstGeom prst="downArrow">
              <a:avLst>
                <a:gd name="adj1" fmla="val 50000"/>
                <a:gd name="adj2" fmla="val 100184"/>
              </a:avLst>
            </a:prstGeom>
            <a:solidFill>
              <a:srgbClr val="5E6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TC Stone Serif Std Medium" panose="02040602060506020304" pitchFamily="18" charset="0"/>
              </a:endParaRPr>
            </a:p>
          </p:txBody>
        </p:sp>
        <p:sp>
          <p:nvSpPr>
            <p:cNvPr id="84" name="Right Arrow 41">
              <a:extLst>
                <a:ext uri="{FF2B5EF4-FFF2-40B4-BE49-F238E27FC236}">
                  <a16:creationId xmlns:a16="http://schemas.microsoft.com/office/drawing/2014/main" id="{B44EA6A8-10BE-41D6-81A4-A52E97ABFCAA}"/>
                </a:ext>
              </a:extLst>
            </p:cNvPr>
            <p:cNvSpPr/>
            <p:nvPr/>
          </p:nvSpPr>
          <p:spPr>
            <a:xfrm>
              <a:off x="2862262" y="3976382"/>
              <a:ext cx="2000250" cy="292717"/>
            </a:xfrm>
            <a:prstGeom prst="rightArrow">
              <a:avLst>
                <a:gd name="adj1" fmla="val 50000"/>
                <a:gd name="adj2" fmla="val 107318"/>
              </a:avLst>
            </a:prstGeom>
            <a:solidFill>
              <a:srgbClr val="5E6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TC Stone Serif Std Medium" panose="02040602060506020304" pitchFamily="18" charset="0"/>
              </a:endParaRPr>
            </a:p>
          </p:txBody>
        </p:sp>
        <p:sp>
          <p:nvSpPr>
            <p:cNvPr id="85" name="Right Arrow 42">
              <a:extLst>
                <a:ext uri="{FF2B5EF4-FFF2-40B4-BE49-F238E27FC236}">
                  <a16:creationId xmlns:a16="http://schemas.microsoft.com/office/drawing/2014/main" id="{71EB5B97-F90D-43A5-BB1C-CB5AE4EF7E94}"/>
                </a:ext>
              </a:extLst>
            </p:cNvPr>
            <p:cNvSpPr/>
            <p:nvPr/>
          </p:nvSpPr>
          <p:spPr>
            <a:xfrm>
              <a:off x="2876094" y="2607953"/>
              <a:ext cx="2000250" cy="292717"/>
            </a:xfrm>
            <a:prstGeom prst="rightArrow">
              <a:avLst>
                <a:gd name="adj1" fmla="val 50000"/>
                <a:gd name="adj2" fmla="val 104452"/>
              </a:avLst>
            </a:prstGeom>
            <a:solidFill>
              <a:srgbClr val="5E6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TC Stone Serif Std Medium" panose="02040602060506020304" pitchFamily="18" charset="0"/>
              </a:endParaRPr>
            </a:p>
          </p:txBody>
        </p:sp>
        <p:sp>
          <p:nvSpPr>
            <p:cNvPr id="86" name="Right Arrow 43">
              <a:extLst>
                <a:ext uri="{FF2B5EF4-FFF2-40B4-BE49-F238E27FC236}">
                  <a16:creationId xmlns:a16="http://schemas.microsoft.com/office/drawing/2014/main" id="{04E2B587-CBF8-47AC-A204-63F25F0CF585}"/>
                </a:ext>
              </a:extLst>
            </p:cNvPr>
            <p:cNvSpPr/>
            <p:nvPr/>
          </p:nvSpPr>
          <p:spPr>
            <a:xfrm rot="10800000">
              <a:off x="2845484" y="2354510"/>
              <a:ext cx="2000250" cy="292717"/>
            </a:xfrm>
            <a:prstGeom prst="rightArrow">
              <a:avLst>
                <a:gd name="adj1" fmla="val 50000"/>
                <a:gd name="adj2" fmla="val 104452"/>
              </a:avLst>
            </a:prstGeom>
            <a:solidFill>
              <a:srgbClr val="5E6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TC Stone Serif Std Medium" panose="02040602060506020304" pitchFamily="18" charset="0"/>
              </a:endParaRPr>
            </a:p>
          </p:txBody>
        </p:sp>
        <p:sp>
          <p:nvSpPr>
            <p:cNvPr id="87" name="Right Arrow 44">
              <a:extLst>
                <a:ext uri="{FF2B5EF4-FFF2-40B4-BE49-F238E27FC236}">
                  <a16:creationId xmlns:a16="http://schemas.microsoft.com/office/drawing/2014/main" id="{6ECC4D52-9AA6-4D26-8711-D5FCECC7BD85}"/>
                </a:ext>
              </a:extLst>
            </p:cNvPr>
            <p:cNvSpPr/>
            <p:nvPr/>
          </p:nvSpPr>
          <p:spPr>
            <a:xfrm>
              <a:off x="6370148" y="3919057"/>
              <a:ext cx="936647" cy="292717"/>
            </a:xfrm>
            <a:prstGeom prst="rightArrow">
              <a:avLst>
                <a:gd name="adj1" fmla="val 50000"/>
                <a:gd name="adj2" fmla="val 101586"/>
              </a:avLst>
            </a:prstGeom>
            <a:solidFill>
              <a:srgbClr val="5E6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TC Stone Serif Std Medium" panose="02040602060506020304" pitchFamily="18" charset="0"/>
              </a:endParaRPr>
            </a:p>
          </p:txBody>
        </p:sp>
        <p:sp>
          <p:nvSpPr>
            <p:cNvPr id="88" name="Bent Arrow 45">
              <a:extLst>
                <a:ext uri="{FF2B5EF4-FFF2-40B4-BE49-F238E27FC236}">
                  <a16:creationId xmlns:a16="http://schemas.microsoft.com/office/drawing/2014/main" id="{65FC4D2C-67EA-4289-9F3D-8598FA927D74}"/>
                </a:ext>
              </a:extLst>
            </p:cNvPr>
            <p:cNvSpPr/>
            <p:nvPr/>
          </p:nvSpPr>
          <p:spPr>
            <a:xfrm>
              <a:off x="1963024" y="1610206"/>
              <a:ext cx="5160088" cy="540856"/>
            </a:xfrm>
            <a:prstGeom prst="bentArrow">
              <a:avLst>
                <a:gd name="adj1" fmla="val 25000"/>
                <a:gd name="adj2" fmla="val 30311"/>
                <a:gd name="adj3" fmla="val 46898"/>
                <a:gd name="adj4" fmla="val 43750"/>
              </a:avLst>
            </a:prstGeom>
            <a:solidFill>
              <a:srgbClr val="5E6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ITC Stone Serif Std Medium" panose="02040602060506020304" pitchFamily="18" charset="0"/>
              </a:endParaRPr>
            </a:p>
          </p:txBody>
        </p:sp>
        <p:sp>
          <p:nvSpPr>
            <p:cNvPr id="89" name="Striped Right Arrow 48">
              <a:extLst>
                <a:ext uri="{FF2B5EF4-FFF2-40B4-BE49-F238E27FC236}">
                  <a16:creationId xmlns:a16="http://schemas.microsoft.com/office/drawing/2014/main" id="{DB839796-ECFB-476E-A0CB-F82657721226}"/>
                </a:ext>
              </a:extLst>
            </p:cNvPr>
            <p:cNvSpPr/>
            <p:nvPr/>
          </p:nvSpPr>
          <p:spPr>
            <a:xfrm>
              <a:off x="1074824" y="2393261"/>
              <a:ext cx="273363" cy="370015"/>
            </a:xfrm>
            <a:prstGeom prst="stripedRightArrow">
              <a:avLst>
                <a:gd name="adj1" fmla="val 50000"/>
                <a:gd name="adj2" fmla="val 8375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TC Stone Serif Std Medium" panose="02040602060506020304" pitchFamily="18" charset="0"/>
              </a:endParaRPr>
            </a:p>
          </p:txBody>
        </p:sp>
      </p:grpSp>
      <p:sp>
        <p:nvSpPr>
          <p:cNvPr id="90" name="Content Placeholder 6">
            <a:extLst>
              <a:ext uri="{FF2B5EF4-FFF2-40B4-BE49-F238E27FC236}">
                <a16:creationId xmlns:a16="http://schemas.microsoft.com/office/drawing/2014/main" id="{960502AF-D0A2-481A-B236-9A6650E8B6F7}"/>
              </a:ext>
            </a:extLst>
          </p:cNvPr>
          <p:cNvSpPr txBox="1">
            <a:spLocks/>
          </p:cNvSpPr>
          <p:nvPr/>
        </p:nvSpPr>
        <p:spPr bwMode="black">
          <a:xfrm>
            <a:off x="5937089" y="4462548"/>
            <a:ext cx="5251184" cy="209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457200" bIns="45720" numCol="1" anchor="t" anchorCtr="0" compatLnSpc="1">
            <a:prstTxWarp prst="textNoShape">
              <a:avLst/>
            </a:prstTxWarp>
            <a:spAutoFit/>
          </a:bodyPr>
          <a:lstStyle>
            <a:lvl1pPr marL="344488" indent="-179388" algn="l" rtl="0" eaLnBrk="0" fontAlgn="base" hangingPunct="0">
              <a:lnSpc>
                <a:spcPct val="114000"/>
              </a:lnSpc>
              <a:spcBef>
                <a:spcPts val="12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800" b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 marL="509588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75000"/>
              <a:buFont typeface="Wingdings" pitchFamily="2" charset="2"/>
              <a:buChar char="§"/>
              <a:defRPr lang="en-US" sz="24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 marL="795337" indent="-219456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anose="020B0604020202020204" pitchFamily="34" charset="0"/>
              <a:buChar char="•"/>
              <a:defRPr lang="en-US" sz="22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 marL="9144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0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 marL="10795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18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17475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altLang="en-US" sz="2400" kern="0" dirty="0">
                <a:solidFill>
                  <a:srgbClr val="981E32"/>
                </a:solidFill>
              </a:rPr>
              <a:t>dQ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1</a:t>
            </a:r>
            <a:r>
              <a:rPr lang="en-US" altLang="en-US" sz="2400" kern="0" dirty="0">
                <a:solidFill>
                  <a:srgbClr val="981E32"/>
                </a:solidFill>
              </a:rPr>
              <a:t>/dt = I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0</a:t>
            </a:r>
            <a:r>
              <a:rPr lang="en-US" altLang="en-US" sz="2400" kern="0" dirty="0">
                <a:solidFill>
                  <a:srgbClr val="981E32"/>
                </a:solidFill>
              </a:rPr>
              <a:t> – (k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2</a:t>
            </a:r>
            <a:r>
              <a:rPr lang="en-US" altLang="en-US" sz="2400" kern="0" dirty="0">
                <a:solidFill>
                  <a:srgbClr val="981E32"/>
                </a:solidFill>
              </a:rPr>
              <a:t>+k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3</a:t>
            </a:r>
            <a:r>
              <a:rPr lang="en-US" altLang="en-US" sz="2400" kern="0" dirty="0">
                <a:solidFill>
                  <a:srgbClr val="981E32"/>
                </a:solidFill>
              </a:rPr>
              <a:t>+k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7</a:t>
            </a:r>
            <a:r>
              <a:rPr lang="en-US" altLang="en-US" sz="2400" kern="0" dirty="0">
                <a:solidFill>
                  <a:srgbClr val="981E32"/>
                </a:solidFill>
              </a:rPr>
              <a:t>)Q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1</a:t>
            </a:r>
            <a:r>
              <a:rPr lang="en-US" altLang="en-US" sz="2400" kern="0" dirty="0">
                <a:solidFill>
                  <a:srgbClr val="981E32"/>
                </a:solidFill>
              </a:rPr>
              <a:t> + 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1</a:t>
            </a:r>
            <a:r>
              <a:rPr lang="en-US" altLang="en-US" sz="2400" kern="0" dirty="0">
                <a:solidFill>
                  <a:srgbClr val="981E32"/>
                </a:solidFill>
              </a:rPr>
              <a:t>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2</a:t>
            </a:r>
            <a:endParaRPr lang="en-US" altLang="en-US" sz="2400" kern="0" dirty="0">
              <a:solidFill>
                <a:srgbClr val="981E32"/>
              </a:solidFill>
            </a:endParaRPr>
          </a:p>
          <a:p>
            <a:pPr marL="117475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altLang="en-US" sz="2400" kern="0" dirty="0">
                <a:solidFill>
                  <a:srgbClr val="981E32"/>
                </a:solidFill>
              </a:rPr>
              <a:t>dQ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2</a:t>
            </a:r>
            <a:r>
              <a:rPr lang="en-US" altLang="en-US" sz="2400" kern="0" dirty="0">
                <a:solidFill>
                  <a:srgbClr val="981E32"/>
                </a:solidFill>
              </a:rPr>
              <a:t>/dt = 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2</a:t>
            </a:r>
            <a:r>
              <a:rPr lang="en-US" altLang="en-US" sz="2400" kern="0" dirty="0">
                <a:solidFill>
                  <a:srgbClr val="981E32"/>
                </a:solidFill>
              </a:rPr>
              <a:t>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1 </a:t>
            </a:r>
            <a:r>
              <a:rPr lang="en-US" altLang="en-US" sz="2400" kern="0" dirty="0">
                <a:solidFill>
                  <a:srgbClr val="981E32"/>
                </a:solidFill>
              </a:rPr>
              <a:t>– 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1</a:t>
            </a:r>
            <a:r>
              <a:rPr lang="en-US" altLang="en-US" sz="2400" kern="0" dirty="0">
                <a:solidFill>
                  <a:srgbClr val="981E32"/>
                </a:solidFill>
              </a:rPr>
              <a:t>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2</a:t>
            </a:r>
            <a:r>
              <a:rPr lang="en-US" altLang="en-US" sz="2400" kern="0" dirty="0">
                <a:solidFill>
                  <a:srgbClr val="981E32"/>
                </a:solidFill>
              </a:rPr>
              <a:t> + 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6</a:t>
            </a:r>
            <a:r>
              <a:rPr lang="en-US" altLang="en-US" sz="2400" kern="0" dirty="0">
                <a:solidFill>
                  <a:srgbClr val="981E32"/>
                </a:solidFill>
              </a:rPr>
              <a:t>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4</a:t>
            </a:r>
          </a:p>
          <a:p>
            <a:pPr marL="117475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altLang="en-US" sz="2400" kern="0" dirty="0">
                <a:solidFill>
                  <a:srgbClr val="981E32"/>
                </a:solidFill>
              </a:rPr>
              <a:t>dQ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3</a:t>
            </a:r>
            <a:r>
              <a:rPr lang="en-US" altLang="en-US" sz="2400" kern="0" dirty="0">
                <a:solidFill>
                  <a:srgbClr val="981E32"/>
                </a:solidFill>
              </a:rPr>
              <a:t>/dt = 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3</a:t>
            </a:r>
            <a:r>
              <a:rPr lang="en-US" altLang="en-US" sz="2400" kern="0" dirty="0">
                <a:solidFill>
                  <a:srgbClr val="981E32"/>
                </a:solidFill>
              </a:rPr>
              <a:t>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1</a:t>
            </a:r>
            <a:r>
              <a:rPr lang="en-US" altLang="en-US" sz="2400" kern="0" dirty="0">
                <a:solidFill>
                  <a:srgbClr val="981E32"/>
                </a:solidFill>
              </a:rPr>
              <a:t> – 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4</a:t>
            </a:r>
            <a:r>
              <a:rPr lang="en-US" altLang="en-US" sz="2400" kern="0" dirty="0">
                <a:solidFill>
                  <a:srgbClr val="981E32"/>
                </a:solidFill>
              </a:rPr>
              <a:t>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3</a:t>
            </a:r>
          </a:p>
          <a:p>
            <a:pPr marL="117475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altLang="en-US" sz="2400" kern="0" dirty="0">
                <a:solidFill>
                  <a:srgbClr val="981E32"/>
                </a:solidFill>
              </a:rPr>
              <a:t>dQ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4</a:t>
            </a:r>
            <a:r>
              <a:rPr lang="en-US" altLang="en-US" sz="2400" kern="0" dirty="0">
                <a:solidFill>
                  <a:srgbClr val="981E32"/>
                </a:solidFill>
              </a:rPr>
              <a:t>/dt = 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4</a:t>
            </a:r>
            <a:r>
              <a:rPr lang="en-US" altLang="en-US" sz="2400" kern="0" dirty="0">
                <a:solidFill>
                  <a:srgbClr val="981E32"/>
                </a:solidFill>
              </a:rPr>
              <a:t>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3</a:t>
            </a:r>
            <a:r>
              <a:rPr lang="en-US" altLang="en-US" sz="2400" kern="0" dirty="0">
                <a:solidFill>
                  <a:srgbClr val="981E32"/>
                </a:solidFill>
              </a:rPr>
              <a:t> – (k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5</a:t>
            </a:r>
            <a:r>
              <a:rPr lang="en-US" altLang="en-US" sz="2400" kern="0" dirty="0">
                <a:solidFill>
                  <a:srgbClr val="981E32"/>
                </a:solidFill>
              </a:rPr>
              <a:t>+k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6</a:t>
            </a:r>
            <a:r>
              <a:rPr lang="en-US" altLang="en-US" sz="2400" kern="0" dirty="0">
                <a:solidFill>
                  <a:srgbClr val="981E32"/>
                </a:solidFill>
              </a:rPr>
              <a:t>)Q</a:t>
            </a:r>
            <a:r>
              <a:rPr lang="en-US" altLang="en-US" sz="2400" kern="0" baseline="-25000" dirty="0">
                <a:solidFill>
                  <a:srgbClr val="981E32"/>
                </a:solidFill>
              </a:rPr>
              <a:t>4</a:t>
            </a:r>
            <a:r>
              <a:rPr lang="en-US" altLang="en-US" sz="2400" kern="0" dirty="0">
                <a:solidFill>
                  <a:srgbClr val="981E32"/>
                </a:solidFill>
              </a:rPr>
              <a:t> </a:t>
            </a:r>
            <a:endParaRPr lang="en-US" altLang="en-US" sz="2400" kern="0" baseline="-25000" dirty="0">
              <a:solidFill>
                <a:srgbClr val="981E32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5C09522-F2D9-4BCC-998A-1231D2C1BEA0}"/>
              </a:ext>
            </a:extLst>
          </p:cNvPr>
          <p:cNvSpPr txBox="1"/>
          <p:nvPr/>
        </p:nvSpPr>
        <p:spPr>
          <a:xfrm>
            <a:off x="4724032" y="1791628"/>
            <a:ext cx="473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kern="0" dirty="0">
                <a:solidFill>
                  <a:srgbClr val="981E32"/>
                </a:solidFill>
                <a:latin typeface="ITC Stone Serif Std Medium" panose="02040602060506020304" pitchFamily="18" charset="0"/>
              </a:rPr>
              <a:t>I</a:t>
            </a:r>
            <a:r>
              <a:rPr lang="en-US" altLang="en-US" sz="2400" kern="0" baseline="-25000" dirty="0">
                <a:solidFill>
                  <a:srgbClr val="981E32"/>
                </a:solidFill>
                <a:latin typeface="ITC Stone Serif Std Medium" panose="02040602060506020304" pitchFamily="18" charset="0"/>
              </a:rPr>
              <a:t>0</a:t>
            </a:r>
            <a:endParaRPr lang="en-US" sz="2400" dirty="0">
              <a:latin typeface="ITC Stone Serif Std Medium" panose="02040602060506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3704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FC55F05-BD25-4268-9440-0352FDC8CC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5668813"/>
              </p:ext>
            </p:extLst>
          </p:nvPr>
        </p:nvGraphicFramePr>
        <p:xfrm>
          <a:off x="5275658" y="-1"/>
          <a:ext cx="68579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4" imgW="12062226" imgH="12062460" progId="AcroExch.Document.DC">
                  <p:embed/>
                </p:oleObj>
              </mc:Choice>
              <mc:Fallback>
                <p:oleObj name="Acrobat Document" r:id="rId4" imgW="12062226" imgH="120624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75658" y="-1"/>
                        <a:ext cx="68579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691" y="274320"/>
            <a:ext cx="4806291" cy="596901"/>
          </a:xfrm>
        </p:spPr>
        <p:txBody>
          <a:bodyPr lIns="0" rIns="0">
            <a:no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Intake Scenario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7CDD00-7DBA-F148-A961-3DED725CB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690" y="1055914"/>
            <a:ext cx="5253595" cy="4056239"/>
          </a:xfrm>
        </p:spPr>
        <p:txBody>
          <a:bodyPr lIns="274320" rIns="182880" anchor="t" anchorCtr="0"/>
          <a:lstStyle/>
          <a:p>
            <a:pPr marL="182880" indent="0">
              <a:buNone/>
            </a:pPr>
            <a:r>
              <a:rPr lang="en-US" sz="2400" dirty="0">
                <a:cs typeface="Times New Roman" panose="02020603050405020304" pitchFamily="18" charset="0"/>
              </a:rPr>
              <a:t>Chronic inhalation</a:t>
            </a:r>
          </a:p>
          <a:p>
            <a:pPr marL="548640" lvl="1" indent="-274320"/>
            <a:r>
              <a:rPr lang="en-US" dirty="0">
                <a:cs typeface="Times New Roman" panose="02020603050405020304" pitchFamily="18" charset="0"/>
              </a:rPr>
              <a:t>Pu-nitrate</a:t>
            </a:r>
          </a:p>
          <a:p>
            <a:pPr marL="548640" lvl="1" indent="-274320"/>
            <a:r>
              <a:rPr lang="en-US" dirty="0">
                <a:cs typeface="Times New Roman" panose="02020603050405020304" pitchFamily="18" charset="0"/>
              </a:rPr>
              <a:t>PuO</a:t>
            </a:r>
            <a:r>
              <a:rPr lang="en-US" baseline="-25000" dirty="0">
                <a:cs typeface="Times New Roman" panose="02020603050405020304" pitchFamily="18" charset="0"/>
              </a:rPr>
              <a:t>2</a:t>
            </a:r>
          </a:p>
          <a:p>
            <a:pPr marL="182880" indent="0">
              <a:buNone/>
            </a:pPr>
            <a:r>
              <a:rPr lang="en-US" sz="2400" dirty="0">
                <a:cs typeface="Times New Roman" panose="02020603050405020304" pitchFamily="18" charset="0"/>
              </a:rPr>
              <a:t>ICRP models</a:t>
            </a:r>
          </a:p>
          <a:p>
            <a:pPr marL="548640" lvl="1" indent="-274320"/>
            <a:r>
              <a:rPr lang="en-US" dirty="0">
                <a:cs typeface="Times New Roman" panose="02020603050405020304" pitchFamily="18" charset="0"/>
              </a:rPr>
              <a:t>130 Human Respiratory Tract</a:t>
            </a:r>
          </a:p>
          <a:p>
            <a:pPr marL="548640" lvl="1" indent="-274320"/>
            <a:r>
              <a:rPr lang="en-US" dirty="0">
                <a:cs typeface="Times New Roman" panose="02020603050405020304" pitchFamily="18" charset="0"/>
              </a:rPr>
              <a:t>100 Human Alimentary Tract</a:t>
            </a:r>
          </a:p>
          <a:p>
            <a:pPr marL="548640" lvl="1" indent="-274320"/>
            <a:r>
              <a:rPr lang="en-US" dirty="0">
                <a:cs typeface="Times New Roman" panose="02020603050405020304" pitchFamily="18" charset="0"/>
              </a:rPr>
              <a:t>141 Plutonium Systemic</a:t>
            </a:r>
            <a:endParaRPr lang="en-US" baseline="-25000" dirty="0">
              <a:cs typeface="Times New Roman" panose="02020603050405020304" pitchFamily="18" charset="0"/>
            </a:endParaRPr>
          </a:p>
          <a:p>
            <a:pPr marL="457200" indent="-274320"/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13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94410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Taurus Internal Dosimetry Software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6A4B4AD-59B3-4710-A0C2-444D28211E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40" y="863653"/>
            <a:ext cx="8730663" cy="586070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5D0CD7-31BB-440F-B5E3-C4E25C9A4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144" y="6163311"/>
            <a:ext cx="5456559" cy="544461"/>
          </a:xfrm>
        </p:spPr>
        <p:txBody>
          <a:bodyPr/>
          <a:lstStyle/>
          <a:p>
            <a:pPr marL="165100" indent="0">
              <a:buNone/>
            </a:pPr>
            <a:r>
              <a:rPr lang="en-US" dirty="0">
                <a:latin typeface="+mn-lt"/>
              </a:rPr>
              <a:t>Public Health England, UK</a:t>
            </a:r>
          </a:p>
        </p:txBody>
      </p:sp>
    </p:spTree>
    <p:extLst>
      <p:ext uri="{BB962C8B-B14F-4D97-AF65-F5344CB8AC3E}">
        <p14:creationId xmlns:p14="http://schemas.microsoft.com/office/powerpoint/2010/main" val="22596885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Results: Estimated Intake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E415FD64-8C9C-4C65-9295-F695F06F2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372" y="2556995"/>
            <a:ext cx="4745936" cy="4301005"/>
          </a:xfr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15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E0707B-2FB2-4667-864F-122761F45F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224" y="2531889"/>
            <a:ext cx="5768148" cy="4326111"/>
          </a:xfrm>
          <a:prstGeom prst="rect">
            <a:avLst/>
          </a:prstGeom>
        </p:spPr>
      </p:pic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A58659C5-B555-4DD7-B6C8-D55830A48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703030"/>
              </p:ext>
            </p:extLst>
          </p:nvPr>
        </p:nvGraphicFramePr>
        <p:xfrm>
          <a:off x="745914" y="805052"/>
          <a:ext cx="11342915" cy="170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2857">
                  <a:extLst>
                    <a:ext uri="{9D8B030D-6E8A-4147-A177-3AD203B41FA5}">
                      <a16:colId xmlns:a16="http://schemas.microsoft.com/office/drawing/2014/main" val="2936668152"/>
                    </a:ext>
                  </a:extLst>
                </a:gridCol>
                <a:gridCol w="2111829">
                  <a:extLst>
                    <a:ext uri="{9D8B030D-6E8A-4147-A177-3AD203B41FA5}">
                      <a16:colId xmlns:a16="http://schemas.microsoft.com/office/drawing/2014/main" val="2386210260"/>
                    </a:ext>
                  </a:extLst>
                </a:gridCol>
                <a:gridCol w="2509823">
                  <a:extLst>
                    <a:ext uri="{9D8B030D-6E8A-4147-A177-3AD203B41FA5}">
                      <a16:colId xmlns:a16="http://schemas.microsoft.com/office/drawing/2014/main" val="3198661515"/>
                    </a:ext>
                  </a:extLst>
                </a:gridCol>
                <a:gridCol w="2509823">
                  <a:extLst>
                    <a:ext uri="{9D8B030D-6E8A-4147-A177-3AD203B41FA5}">
                      <a16:colId xmlns:a16="http://schemas.microsoft.com/office/drawing/2014/main" val="676312479"/>
                    </a:ext>
                  </a:extLst>
                </a:gridCol>
                <a:gridCol w="2268583">
                  <a:extLst>
                    <a:ext uri="{9D8B030D-6E8A-4147-A177-3AD203B41FA5}">
                      <a16:colId xmlns:a16="http://schemas.microsoft.com/office/drawing/2014/main" val="340580323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Days </a:t>
                      </a:r>
                    </a:p>
                  </a:txBody>
                  <a:tcPr anchor="ctr">
                    <a:solidFill>
                      <a:srgbClr val="981E3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Material</a:t>
                      </a:r>
                    </a:p>
                  </a:txBody>
                  <a:tcPr anchor="ctr">
                    <a:solidFill>
                      <a:srgbClr val="981E3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Intake</a:t>
                      </a:r>
                      <a:endParaRPr lang="en-US" sz="2200" baseline="0" dirty="0">
                        <a:solidFill>
                          <a:schemeClr val="tx1"/>
                        </a:solidFill>
                        <a:latin typeface="ITC Stone Serif Std Medium" panose="02040602060506020304" pitchFamily="18" charset="77"/>
                      </a:endParaRPr>
                    </a:p>
                  </a:txBody>
                  <a:tcPr>
                    <a:solidFill>
                      <a:srgbClr val="981E3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981E3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Goodness of fit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20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χ</a:t>
                      </a:r>
                      <a:r>
                        <a:rPr lang="en-US" sz="2200" i="1" baseline="3000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2</a:t>
                      </a:r>
                      <a:r>
                        <a:rPr lang="en-US" sz="2200" i="1" baseline="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 p</a:t>
                      </a:r>
                      <a:r>
                        <a:rPr lang="en-US" sz="2200" i="0" baseline="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-value</a:t>
                      </a:r>
                    </a:p>
                  </a:txBody>
                  <a:tcPr>
                    <a:solidFill>
                      <a:srgbClr val="981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3265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981E3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981E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Rate (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Bq d</a:t>
                      </a:r>
                      <a:r>
                        <a:rPr lang="en-US" sz="2200" kern="0" baseline="3000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 –1</a:t>
                      </a:r>
                      <a:r>
                        <a:rPr lang="en-US" sz="2200" kern="0" baseline="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)</a:t>
                      </a:r>
                      <a:endParaRPr lang="en-US" sz="2200" baseline="0" dirty="0">
                        <a:solidFill>
                          <a:schemeClr val="tx1"/>
                        </a:solidFill>
                        <a:latin typeface="ITC Stone Serif Std Medium" panose="02040602060506020304" pitchFamily="18" charset="77"/>
                      </a:endParaRPr>
                    </a:p>
                  </a:txBody>
                  <a:tcPr>
                    <a:solidFill>
                      <a:srgbClr val="981E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ITC Stone Serif Std Medium" panose="02040602060506020304" pitchFamily="18" charset="77"/>
                        </a:rPr>
                        <a:t>Cumulative (Bq)</a:t>
                      </a:r>
                    </a:p>
                  </a:txBody>
                  <a:tcPr>
                    <a:solidFill>
                      <a:srgbClr val="981E3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p </a:t>
                      </a:r>
                      <a:r>
                        <a:rPr lang="en-US" sz="2000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(&gt;0.05)</a:t>
                      </a:r>
                    </a:p>
                  </a:txBody>
                  <a:tcPr>
                    <a:solidFill>
                      <a:srgbClr val="981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04356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kern="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385 – 548 </a:t>
                      </a:r>
                      <a:endParaRPr lang="en-US" sz="2200" dirty="0">
                        <a:latin typeface="ITC Stone Serif Std Medium" panose="02040602060506020304" pitchFamily="18" charset="7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kern="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Pu-nitrate</a:t>
                      </a:r>
                      <a:endParaRPr lang="en-US" sz="2200" dirty="0">
                        <a:latin typeface="ITC Stone Serif Std Medium" panose="02040602060506020304" pitchFamily="18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dec"/>
                        </a:tabLst>
                        <a:defRPr/>
                      </a:pPr>
                      <a:r>
                        <a:rPr lang="en-US" sz="2200" kern="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152.5</a:t>
                      </a:r>
                    </a:p>
                  </a:txBody>
                  <a:tcPr marR="9144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dec"/>
                        </a:tabLst>
                        <a:defRPr/>
                      </a:pPr>
                      <a:r>
                        <a:rPr lang="en-US" sz="2200" kern="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25,570</a:t>
                      </a:r>
                    </a:p>
                  </a:txBody>
                  <a:tcPr marR="914400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dec"/>
                        </a:tabLst>
                        <a:defRPr/>
                      </a:pPr>
                      <a:r>
                        <a:rPr lang="en-US" sz="2200" kern="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0.808</a:t>
                      </a:r>
                    </a:p>
                  </a:txBody>
                  <a:tcPr marR="914400" anchor="ctr"/>
                </a:tc>
                <a:extLst>
                  <a:ext uri="{0D108BD9-81ED-4DB2-BD59-A6C34878D82A}">
                    <a16:rowId xmlns:a16="http://schemas.microsoft.com/office/drawing/2014/main" val="11028014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kern="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PuO</a:t>
                      </a:r>
                      <a:r>
                        <a:rPr lang="en-US" sz="2200" kern="0" baseline="-2500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2</a:t>
                      </a:r>
                      <a:endParaRPr lang="en-US" sz="2200" dirty="0">
                        <a:latin typeface="ITC Stone Serif Std Medium" panose="02040602060506020304" pitchFamily="18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tabLst>
                          <a:tab pos="914400" algn="dec"/>
                        </a:tabLst>
                      </a:pPr>
                      <a:r>
                        <a:rPr lang="en-US" sz="2200" kern="0" dirty="0">
                          <a:latin typeface="ITC Stone Serif Std Medium" panose="02040602060506020304" pitchFamily="18" charset="77"/>
                          <a:cs typeface="Times New Roman" panose="02020603050405020304" pitchFamily="18" charset="0"/>
                        </a:rPr>
                        <a:t>42.1</a:t>
                      </a:r>
                      <a:endParaRPr lang="en-US" sz="2200" dirty="0">
                        <a:latin typeface="ITC Stone Serif Std Medium" panose="02040602060506020304" pitchFamily="18" charset="77"/>
                      </a:endParaRPr>
                    </a:p>
                  </a:txBody>
                  <a:tcPr marR="914400"/>
                </a:tc>
                <a:tc>
                  <a:txBody>
                    <a:bodyPr/>
                    <a:lstStyle/>
                    <a:p>
                      <a:pPr algn="r">
                        <a:tabLst>
                          <a:tab pos="914400" algn="dec"/>
                        </a:tabLst>
                      </a:pPr>
                      <a:r>
                        <a:rPr lang="en-US" sz="2200" dirty="0">
                          <a:latin typeface="ITC Stone Serif Std Medium" panose="02040602060506020304" pitchFamily="18" charset="77"/>
                        </a:rPr>
                        <a:t>9,485</a:t>
                      </a:r>
                    </a:p>
                  </a:txBody>
                  <a:tcPr marR="914400"/>
                </a:tc>
                <a:tc vMerge="1">
                  <a:txBody>
                    <a:bodyPr/>
                    <a:lstStyle/>
                    <a:p>
                      <a:pPr algn="r">
                        <a:tabLst>
                          <a:tab pos="914400" algn="dec"/>
                        </a:tabLst>
                      </a:pPr>
                      <a:endParaRPr lang="en-US" sz="2000" dirty="0">
                        <a:latin typeface="+mn-lt"/>
                      </a:endParaRPr>
                    </a:p>
                  </a:txBody>
                  <a:tcPr marR="914400"/>
                </a:tc>
                <a:extLst>
                  <a:ext uri="{0D108BD9-81ED-4DB2-BD59-A6C34878D82A}">
                    <a16:rowId xmlns:a16="http://schemas.microsoft.com/office/drawing/2014/main" val="3762175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51828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6C049E-0377-4CCA-A26D-9956C01CF3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0" y="997813"/>
            <a:ext cx="11934523" cy="57078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ITC Stone Serif Std Medium" panose="02040602060506020304" pitchFamily="18" charset="77"/>
                <a:cs typeface="Times New Roman" panose="02020603050405020304" pitchFamily="18" charset="0"/>
              </a:rPr>
              <a:t>Results: Plutonium Organ Distribution over Time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88038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135E7-5BD3-4F47-9F99-0DCBB6005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dose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886A8-9392-42DB-A074-749627C33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280160"/>
            <a:ext cx="11546414" cy="5193666"/>
          </a:xfrm>
        </p:spPr>
        <p:txBody>
          <a:bodyPr/>
          <a:lstStyle/>
          <a:p>
            <a:r>
              <a:rPr lang="en-US" dirty="0"/>
              <a:t>Radiation protection quantity</a:t>
            </a:r>
          </a:p>
          <a:p>
            <a:r>
              <a:rPr lang="en-US" dirty="0"/>
              <a:t>Used to compare the stochastic risk of exposure to radiation</a:t>
            </a:r>
          </a:p>
          <a:p>
            <a:r>
              <a:rPr lang="en-US" dirty="0"/>
              <a:t>Depends on:</a:t>
            </a:r>
          </a:p>
          <a:p>
            <a:pPr lvl="1"/>
            <a:r>
              <a:rPr lang="en-US" dirty="0"/>
              <a:t> energy deposited</a:t>
            </a:r>
          </a:p>
          <a:p>
            <a:pPr lvl="1"/>
            <a:r>
              <a:rPr lang="en-US" dirty="0"/>
              <a:t> type of radiation </a:t>
            </a:r>
          </a:p>
          <a:p>
            <a:pPr lvl="1"/>
            <a:r>
              <a:rPr lang="en-US" dirty="0"/>
              <a:t> radiosensitivity of irradiated tissues </a:t>
            </a:r>
          </a:p>
          <a:p>
            <a:r>
              <a:rPr lang="en-US" dirty="0"/>
              <a:t>Unit: Sievert (Sv)</a:t>
            </a:r>
          </a:p>
          <a:p>
            <a:r>
              <a:rPr lang="en-US" dirty="0"/>
              <a:t>ICRP annual effective dose limit for general public: 1 mSv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77210-01B1-4602-9EAE-83F468D00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3B5C1D5D-063B-49EC-9723-45F368A43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sergei\Desktop\USTUR.jpg">
            <a:extLst>
              <a:ext uri="{FF2B5EF4-FFF2-40B4-BE49-F238E27FC236}">
                <a16:creationId xmlns:a16="http://schemas.microsoft.com/office/drawing/2014/main" id="{D491874C-7EF1-475F-ADB4-DABC00758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30810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69F3219-F18C-4C1A-A95F-559844FA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274320"/>
            <a:ext cx="11536296" cy="535531"/>
          </a:xfrm>
        </p:spPr>
        <p:txBody>
          <a:bodyPr/>
          <a:lstStyle/>
          <a:p>
            <a:r>
              <a:rPr lang="en-US" dirty="0"/>
              <a:t>Results: Organ Contributions to Effective Dose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Chart 9">
                <a:extLst>
                  <a:ext uri="{FF2B5EF4-FFF2-40B4-BE49-F238E27FC236}">
                    <a16:creationId xmlns:a16="http://schemas.microsoft.com/office/drawing/2014/main" id="{4F12C9AC-37C3-4581-A975-8270F8C74A9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03002444"/>
                  </p:ext>
                </p:extLst>
              </p:nvPr>
            </p:nvGraphicFramePr>
            <p:xfrm>
              <a:off x="762316" y="1620032"/>
              <a:ext cx="11310112" cy="502841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0" name="Chart 9">
                <a:extLst>
                  <a:ext uri="{FF2B5EF4-FFF2-40B4-BE49-F238E27FC236}">
                    <a16:creationId xmlns:a16="http://schemas.microsoft.com/office/drawing/2014/main" id="{4F12C9AC-37C3-4581-A975-8270F8C74A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2316" y="1620032"/>
                <a:ext cx="11310112" cy="502841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780397E-7ECA-4330-B09B-3A1C687EC448}"/>
              </a:ext>
            </a:extLst>
          </p:cNvPr>
          <p:cNvSpPr txBox="1"/>
          <p:nvPr/>
        </p:nvSpPr>
        <p:spPr>
          <a:xfrm>
            <a:off x="8155277" y="1707452"/>
            <a:ext cx="11801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PuO</a:t>
            </a:r>
            <a:r>
              <a:rPr lang="en-US" sz="3200" b="1" baseline="-25000" dirty="0">
                <a:latin typeface="+mj-lt"/>
              </a:rPr>
              <a:t>2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18</a:t>
            </a:fld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B20607D6-F8F5-4CCD-B975-63FD2F44549D}"/>
              </a:ext>
            </a:extLst>
          </p:cNvPr>
          <p:cNvSpPr txBox="1">
            <a:spLocks/>
          </p:cNvSpPr>
          <p:nvPr/>
        </p:nvSpPr>
        <p:spPr bwMode="black">
          <a:xfrm>
            <a:off x="649224" y="1068855"/>
            <a:ext cx="11542776" cy="55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t" anchorCtr="0" compatLnSpc="1">
            <a:prstTxWarp prst="textNoShape">
              <a:avLst/>
            </a:prstTxWarp>
            <a:spAutoFit/>
          </a:bodyPr>
          <a:lstStyle>
            <a:lvl1pPr marL="344488" indent="-179388" algn="l" rtl="0" eaLnBrk="0" fontAlgn="base" hangingPunct="0">
              <a:lnSpc>
                <a:spcPct val="114000"/>
              </a:lnSpc>
              <a:spcBef>
                <a:spcPts val="12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800" b="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1pPr>
            <a:lvl2pPr marL="509588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75000"/>
              <a:buFont typeface="Wingdings" pitchFamily="2" charset="2"/>
              <a:buChar char="§"/>
              <a:defRPr lang="en-US" sz="24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2pPr>
            <a:lvl3pPr marL="795337" indent="-219456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anose="020B0604020202020204" pitchFamily="34" charset="0"/>
              <a:buChar char="•"/>
              <a:defRPr lang="en-US" sz="22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3pPr>
            <a:lvl4pPr marL="9144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20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4pPr>
            <a:lvl5pPr marL="1079500" indent="-165100" algn="l" rtl="0" eaLnBrk="0" fontAlgn="base" hangingPunct="0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rgbClr val="981E32"/>
              </a:buClr>
              <a:buSzPct val="100000"/>
              <a:buFont typeface="Arial" pitchFamily="34" charset="0"/>
              <a:buChar char="•"/>
              <a:defRPr lang="en-US" sz="1800">
                <a:solidFill>
                  <a:schemeClr val="bg2"/>
                </a:solidFill>
                <a:latin typeface="ITC Stone Serif Std Medium" panose="02040602060506020304" pitchFamily="18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274320">
              <a:spcBef>
                <a:spcPts val="0"/>
              </a:spcBef>
            </a:pPr>
            <a:r>
              <a:rPr lang="en-US" kern="0" dirty="0">
                <a:cs typeface="Times New Roman" panose="02020603050405020304" pitchFamily="18" charset="0"/>
              </a:rPr>
              <a:t>Committed effective dose: 1.22 Sv</a:t>
            </a:r>
            <a:endParaRPr lang="en-US" sz="2800" dirty="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2254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E39DD-E434-924A-853A-973A326E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7CDD00-7DBA-F148-A961-3DED725CB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691" y="972540"/>
            <a:ext cx="11546414" cy="4605300"/>
          </a:xfrm>
        </p:spPr>
        <p:txBody>
          <a:bodyPr lIns="457200" rIns="457200" anchor="t" anchorCtr="0"/>
          <a:lstStyle/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ICRP reference biokinetic models adequately described the long-term plutonium retention and excretion for this individual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Chronic inhalation of 78% Pu-Nitrate and 22% PuO</a:t>
            </a:r>
            <a:r>
              <a:rPr lang="en-US" baseline="-25000" dirty="0">
                <a:cs typeface="Times New Roman" panose="02020603050405020304" pitchFamily="18" charset="0"/>
              </a:rPr>
              <a:t>2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53 years post intake total body activity: 1,765 Bq 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Total body distribution: systemic organs 84%, respiratory tract 16%</a:t>
            </a:r>
          </a:p>
          <a:p>
            <a:pPr marL="457200" indent="-274320"/>
            <a:r>
              <a:rPr lang="en-US" dirty="0">
                <a:cs typeface="Times New Roman" panose="02020603050405020304" pitchFamily="18" charset="0"/>
              </a:rPr>
              <a:t>Systemic distribution: skeleton 47%, liver 45%, other 8%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D398530-0405-7742-A2AE-CF7E0ED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505425A0-44BE-8745-94CF-508F5C9DB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sergei\Desktop\USTUR.jpg">
            <a:extLst>
              <a:ext uri="{FF2B5EF4-FFF2-40B4-BE49-F238E27FC236}">
                <a16:creationId xmlns:a16="http://schemas.microsoft.com/office/drawing/2014/main" id="{8E13B45E-CD1E-BB4A-B4E4-1844B8862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9896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2CBE12-BF73-4C5B-930D-23A50C2AD62F}"/>
              </a:ext>
            </a:extLst>
          </p:cNvPr>
          <p:cNvSpPr txBox="1"/>
          <p:nvPr/>
        </p:nvSpPr>
        <p:spPr>
          <a:xfrm>
            <a:off x="1178499" y="5961821"/>
            <a:ext cx="10240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  <a:latin typeface="ITC Stone Serif Std Medium" panose="02040602060506020304" pitchFamily="18" charset="77"/>
              </a:rPr>
              <a:t>Šefl, M, Avtandilashvili, M, Tolmachev, SY. Inhalation of Soluble Plutonium: 53-year Follow-up of Manhattan Project Worker, Health Physics 2021:120(6); 661-670.</a:t>
            </a:r>
          </a:p>
        </p:txBody>
      </p:sp>
    </p:spTree>
    <p:extLst>
      <p:ext uri="{BB962C8B-B14F-4D97-AF65-F5344CB8AC3E}">
        <p14:creationId xmlns:p14="http://schemas.microsoft.com/office/powerpoint/2010/main" val="241200624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9F25-90F4-4E6C-982F-02B067728B4C}" type="slidenum">
              <a:rPr lang="en-US" smtClean="0">
                <a:cs typeface="Times New Roman" panose="02020603050405020304" pitchFamily="18" charset="0"/>
              </a:rPr>
              <a:pPr>
                <a:defRPr/>
              </a:pPr>
              <a:t>20</a:t>
            </a:fld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5" name="Picture 7" descr="C:\Users\sergei\Desktop\WSU-Pharmacy_Logos\WSU-Unit_Social-Badge.png">
            <a:extLst>
              <a:ext uri="{FF2B5EF4-FFF2-40B4-BE49-F238E27FC236}">
                <a16:creationId xmlns:a16="http://schemas.microsoft.com/office/drawing/2014/main" id="{912E2C3C-E68A-8943-ABE5-2C0CAC117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575757"/>
              </a:clrFrom>
              <a:clrTo>
                <a:srgbClr val="57575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" y="152372"/>
            <a:ext cx="59690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sergei\Desktop\USTUR.jpg">
            <a:extLst>
              <a:ext uri="{FF2B5EF4-FFF2-40B4-BE49-F238E27FC236}">
                <a16:creationId xmlns:a16="http://schemas.microsoft.com/office/drawing/2014/main" id="{65D13353-14BA-9B41-B876-2C7482D32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49" y="6170064"/>
            <a:ext cx="543594" cy="54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ABE6D1B3-2722-4BAA-B881-6D2CE62A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274320"/>
            <a:ext cx="11536296" cy="535531"/>
          </a:xfrm>
        </p:spPr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Acknowledgements</a:t>
            </a:r>
          </a:p>
        </p:txBody>
      </p:sp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BC0AF59C-E885-4B34-8239-06CB38888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008001"/>
            <a:ext cx="11546414" cy="4974054"/>
          </a:xfrm>
        </p:spPr>
        <p:txBody>
          <a:bodyPr lIns="457200" rIns="457200" anchor="t" anchorCtr="0"/>
          <a:lstStyle/>
          <a:p>
            <a:pPr marL="182880" indent="0" algn="ctr">
              <a:buNone/>
            </a:pPr>
            <a:r>
              <a:rPr lang="en-US" sz="2400" dirty="0">
                <a:cs typeface="Times New Roman" panose="02020603050405020304" pitchFamily="18" charset="0"/>
              </a:rPr>
              <a:t>Internal Dosimetry Group, Public Health England, UK</a:t>
            </a:r>
          </a:p>
          <a:p>
            <a:pPr marL="182880" indent="0" algn="ctr">
              <a:buNone/>
            </a:pPr>
            <a:r>
              <a:rPr lang="en-US" sz="2400" dirty="0">
                <a:cs typeface="Times New Roman" panose="02020603050405020304" pitchFamily="18" charset="0"/>
              </a:rPr>
              <a:t>Anthony Riddell, Demetrio Gregoratto, Public Health England, UK</a:t>
            </a:r>
          </a:p>
          <a:p>
            <a:pPr marL="182880" indent="0" algn="ctr">
              <a:buNone/>
            </a:pPr>
            <a:r>
              <a:rPr lang="en-US" sz="2400" dirty="0">
                <a:cs typeface="Times New Roman" panose="02020603050405020304" pitchFamily="18" charset="0"/>
              </a:rPr>
              <a:t>The USTUR is funded by US DOE, Office of Domestic and International Health Studies (AU-13), under grant award DE-HS0000073 to </a:t>
            </a:r>
            <a:br>
              <a:rPr lang="en-US" sz="2400" dirty="0">
                <a:cs typeface="Times New Roman" panose="02020603050405020304" pitchFamily="18" charset="0"/>
              </a:rPr>
            </a:br>
            <a:r>
              <a:rPr lang="en-US" sz="2400" dirty="0">
                <a:cs typeface="Times New Roman" panose="02020603050405020304" pitchFamily="18" charset="0"/>
              </a:rPr>
              <a:t>College of Pharmacy and Pharmaceutical Sciences at Washington State University </a:t>
            </a:r>
          </a:p>
          <a:p>
            <a:pPr marL="182880" indent="0" algn="ctr">
              <a:buNone/>
            </a:pPr>
            <a:r>
              <a:rPr lang="en-US" altLang="en-US" sz="4400" b="1" dirty="0">
                <a:solidFill>
                  <a:srgbClr val="981E32"/>
                </a:solidFill>
                <a:cs typeface="Times New Roman" panose="02020603050405020304" pitchFamily="18" charset="0"/>
              </a:rPr>
              <a:t>Thank you!</a:t>
            </a:r>
          </a:p>
          <a:p>
            <a:pPr marL="182880" indent="0" algn="ctr">
              <a:buNone/>
            </a:pPr>
            <a:endParaRPr lang="en-US" sz="2400" dirty="0">
              <a:cs typeface="Times New Roman" panose="02020603050405020304" pitchFamily="18" charset="0"/>
            </a:endParaRPr>
          </a:p>
          <a:p>
            <a:pPr marL="182880" indent="0" algn="ctr">
              <a:buNone/>
            </a:pPr>
            <a:r>
              <a:rPr lang="en-US" sz="2400" dirty="0">
                <a:cs typeface="Times New Roman" panose="02020603050405020304" pitchFamily="18" charset="0"/>
              </a:rPr>
              <a:t>martin.sefl@wsu.edu</a:t>
            </a:r>
          </a:p>
        </p:txBody>
      </p:sp>
    </p:spTree>
    <p:extLst>
      <p:ext uri="{BB962C8B-B14F-4D97-AF65-F5344CB8AC3E}">
        <p14:creationId xmlns:p14="http://schemas.microsoft.com/office/powerpoint/2010/main" val="335933343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brand 2014">
      <a:dk1>
        <a:srgbClr val="000000"/>
      </a:dk1>
      <a:lt1>
        <a:srgbClr val="FFFFFF"/>
      </a:lt1>
      <a:dk2>
        <a:srgbClr val="B67233"/>
      </a:dk2>
      <a:lt2>
        <a:srgbClr val="EDDCCC"/>
      </a:lt2>
      <a:accent1>
        <a:srgbClr val="981E32"/>
      </a:accent1>
      <a:accent2>
        <a:srgbClr val="5E6A71"/>
      </a:accent2>
      <a:accent3>
        <a:srgbClr val="C60C30"/>
      </a:accent3>
      <a:accent4>
        <a:srgbClr val="C69214"/>
      </a:accent4>
      <a:accent5>
        <a:srgbClr val="4F868E"/>
      </a:accent5>
      <a:accent6>
        <a:srgbClr val="8F7E35"/>
      </a:accent6>
      <a:hlink>
        <a:srgbClr val="C60C30"/>
      </a:hlink>
      <a:folHlink>
        <a:srgbClr val="5E6A71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A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99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C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1061</Words>
  <Application>Microsoft Office PowerPoint</Application>
  <PresentationFormat>Widescreen</PresentationFormat>
  <Paragraphs>208</Paragraphs>
  <Slides>20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Century Gothic</vt:lpstr>
      <vt:lpstr>ITC Stone Serif Std Medium</vt:lpstr>
      <vt:lpstr>Lucida Sans</vt:lpstr>
      <vt:lpstr>Times New Roman</vt:lpstr>
      <vt:lpstr>Wingdings</vt:lpstr>
      <vt:lpstr>Default Design</vt:lpstr>
      <vt:lpstr>Acrobat Document</vt:lpstr>
      <vt:lpstr>PowerPoint Presentation</vt:lpstr>
      <vt:lpstr>United States Transuranium and Uranium Registries</vt:lpstr>
      <vt:lpstr>Unique Data Resource</vt:lpstr>
      <vt:lpstr>USTUR Registrants</vt:lpstr>
      <vt:lpstr>PowerPoint Presentation</vt:lpstr>
      <vt:lpstr>Plutonium in the World</vt:lpstr>
      <vt:lpstr>PowerPoint Presentation</vt:lpstr>
      <vt:lpstr>PowerPoint Presentation</vt:lpstr>
      <vt:lpstr>USTUR Case 0680</vt:lpstr>
      <vt:lpstr>Data: Bioassay Measurements</vt:lpstr>
      <vt:lpstr>Data: Post-mortem Tissue Analyses</vt:lpstr>
      <vt:lpstr>Biokinetic Modeling: Compartmental Model</vt:lpstr>
      <vt:lpstr>Intake Scenario </vt:lpstr>
      <vt:lpstr>Taurus Internal Dosimetry Software</vt:lpstr>
      <vt:lpstr>Results: Estimated Intake</vt:lpstr>
      <vt:lpstr>Results: Plutonium Organ Distribution over Time</vt:lpstr>
      <vt:lpstr>Effective dose</vt:lpstr>
      <vt:lpstr>Results: Organ Contributions to Effective Dose</vt:lpstr>
      <vt:lpstr>Summary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</cp:revision>
  <dcterms:created xsi:type="dcterms:W3CDTF">2018-07-10T23:43:55Z</dcterms:created>
  <dcterms:modified xsi:type="dcterms:W3CDTF">2021-08-18T18:45:28Z</dcterms:modified>
</cp:coreProperties>
</file>