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3" pos="144" userDrawn="1">
          <p15:clr>
            <a:srgbClr val="A4A3A4"/>
          </p15:clr>
        </p15:guide>
        <p15:guide id="4" pos="6192" userDrawn="1">
          <p15:clr>
            <a:srgbClr val="A4A3A4"/>
          </p15:clr>
        </p15:guide>
        <p15:guide id="5" pos="3024" userDrawn="1">
          <p15:clr>
            <a:srgbClr val="A4A3A4"/>
          </p15:clr>
        </p15:guide>
        <p15:guide id="6" orient="horz" pos="144" userDrawn="1">
          <p15:clr>
            <a:srgbClr val="A4A3A4"/>
          </p15:clr>
        </p15:guide>
        <p15:guide id="7" orient="horz" pos="4752" userDrawn="1">
          <p15:clr>
            <a:srgbClr val="A4A3A4"/>
          </p15:clr>
        </p15:guide>
        <p15:guide id="8" pos="33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BD"/>
    <a:srgbClr val="238C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9E0A5C-D4FC-4244-AEA6-590A0C06CE94}" v="2" dt="2022-06-13T14:44:13.6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56"/>
    <p:restoredTop sz="94694"/>
  </p:normalViewPr>
  <p:slideViewPr>
    <p:cSldViewPr snapToGrid="0" snapToObjects="1" showGuides="1">
      <p:cViewPr varScale="1">
        <p:scale>
          <a:sx n="96" d="100"/>
          <a:sy n="96" d="100"/>
        </p:scale>
        <p:origin x="2310" y="78"/>
      </p:cViewPr>
      <p:guideLst>
        <p:guide orient="horz" pos="2448"/>
        <p:guide pos="144"/>
        <p:guide pos="6192"/>
        <p:guide pos="3024"/>
        <p:guide orient="horz" pos="144"/>
        <p:guide orient="horz" pos="4752"/>
        <p:guide pos="33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upp, Courtney" userId="780cbb38-051b-4671-be54-23af13d232ad" providerId="ADAL" clId="{F29E0A5C-D4FC-4244-AEA6-590A0C06CE94}"/>
    <pc:docChg chg="modSld">
      <pc:chgData name="Schupp, Courtney" userId="780cbb38-051b-4671-be54-23af13d232ad" providerId="ADAL" clId="{F29E0A5C-D4FC-4244-AEA6-590A0C06CE94}" dt="2022-06-13T14:45:20.042" v="39" actId="114"/>
      <pc:docMkLst>
        <pc:docMk/>
      </pc:docMkLst>
      <pc:sldChg chg="modSp mod">
        <pc:chgData name="Schupp, Courtney" userId="780cbb38-051b-4671-be54-23af13d232ad" providerId="ADAL" clId="{F29E0A5C-D4FC-4244-AEA6-590A0C06CE94}" dt="2022-06-13T14:45:20.042" v="39" actId="114"/>
        <pc:sldMkLst>
          <pc:docMk/>
          <pc:sldMk cId="1723529549" sldId="256"/>
        </pc:sldMkLst>
        <pc:spChg chg="mod">
          <ac:chgData name="Schupp, Courtney" userId="780cbb38-051b-4671-be54-23af13d232ad" providerId="ADAL" clId="{F29E0A5C-D4FC-4244-AEA6-590A0C06CE94}" dt="2022-06-13T14:45:20.042" v="39" actId="114"/>
          <ac:spMkLst>
            <pc:docMk/>
            <pc:sldMk cId="1723529549" sldId="256"/>
            <ac:spMk id="24" creationId="{A5016CA4-B514-144D-81A7-26EB995E652E}"/>
          </ac:spMkLst>
        </pc:spChg>
        <pc:spChg chg="mod">
          <ac:chgData name="Schupp, Courtney" userId="780cbb38-051b-4671-be54-23af13d232ad" providerId="ADAL" clId="{F29E0A5C-D4FC-4244-AEA6-590A0C06CE94}" dt="2022-06-13T14:45:03.692" v="33" actId="6549"/>
          <ac:spMkLst>
            <pc:docMk/>
            <pc:sldMk cId="1723529549" sldId="256"/>
            <ac:spMk id="36" creationId="{F057CF71-F932-4E44-9CEF-C561A1E8A60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636796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9563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42537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3887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529316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DCCA6A-FFC6-9047-8814-BE2FA988E235}" type="datetimeFigureOut">
              <a:rPr lang="en-US" smtClean="0"/>
              <a:t>6/13/2022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59046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DCCA6A-FFC6-9047-8814-BE2FA988E235}" type="datetimeFigureOut">
              <a:rPr lang="en-US" smtClean="0"/>
              <a:t>6/13/2022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417930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DCCA6A-FFC6-9047-8814-BE2FA988E235}" type="datetimeFigureOut">
              <a:rPr lang="en-US" smtClean="0"/>
              <a:t>6/13/2022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409732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CCA6A-FFC6-9047-8814-BE2FA988E235}" type="datetimeFigureOut">
              <a:rPr lang="en-US" smtClean="0"/>
              <a:t>6/13/2022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91459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5DCCA6A-FFC6-9047-8814-BE2FA988E235}" type="datetimeFigureOut">
              <a:rPr lang="en-US" smtClean="0"/>
              <a:t>6/13/2022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718558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5DCCA6A-FFC6-9047-8814-BE2FA988E235}" type="datetimeFigureOut">
              <a:rPr lang="en-US" smtClean="0"/>
              <a:t>6/13/2022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65070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55DCCA6A-FFC6-9047-8814-BE2FA988E235}" type="datetimeFigureOut">
              <a:rPr lang="en-US" smtClean="0"/>
              <a:t>6/13/2022</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C1E9E12A-D261-7247-9BEB-80C47E0F65B8}" type="slidenum">
              <a:rPr lang="en-US" smtClean="0"/>
              <a:t>‹#›</a:t>
            </a:fld>
            <a:endParaRPr lang="en-US"/>
          </a:p>
        </p:txBody>
      </p:sp>
    </p:spTree>
    <p:extLst>
      <p:ext uri="{BB962C8B-B14F-4D97-AF65-F5344CB8AC3E}">
        <p14:creationId xmlns:p14="http://schemas.microsoft.com/office/powerpoint/2010/main" val="192972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CE08A0-3D07-1A4A-B155-CC8706DB480F}"/>
              </a:ext>
            </a:extLst>
          </p:cNvPr>
          <p:cNvSpPr/>
          <p:nvPr/>
        </p:nvSpPr>
        <p:spPr>
          <a:xfrm>
            <a:off x="5257800" y="690692"/>
            <a:ext cx="4572000" cy="5752289"/>
          </a:xfrm>
          <a:prstGeom prst="rect">
            <a:avLst/>
          </a:prstGeom>
          <a:noFill/>
          <a:ln w="254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Box 12">
            <a:extLst>
              <a:ext uri="{FF2B5EF4-FFF2-40B4-BE49-F238E27FC236}">
                <a16:creationId xmlns:a16="http://schemas.microsoft.com/office/drawing/2014/main" id="{BE3DB25E-1388-0243-BD4B-B30E55D26037}"/>
              </a:ext>
            </a:extLst>
          </p:cNvPr>
          <p:cNvSpPr txBox="1">
            <a:spLocks noChangeArrowheads="1"/>
          </p:cNvSpPr>
          <p:nvPr/>
        </p:nvSpPr>
        <p:spPr bwMode="auto">
          <a:xfrm>
            <a:off x="5270489" y="144111"/>
            <a:ext cx="4559311" cy="469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fontAlgn="base">
              <a:lnSpc>
                <a:spcPct val="118000"/>
              </a:lnSpc>
              <a:spcBef>
                <a:spcPts val="0"/>
              </a:spcBef>
              <a:spcAft>
                <a:spcPts val="900"/>
              </a:spcAft>
            </a:pPr>
            <a:r>
              <a:rPr lang="en-US" sz="2800" b="1" kern="1800" spc="75" dirty="0">
                <a:solidFill>
                  <a:srgbClr val="297BB3"/>
                </a:solidFill>
                <a:effectLst/>
                <a:latin typeface="Raleway" panose="020B0503030101060003" pitchFamily="34" charset="77"/>
                <a:ea typeface="Times New Roman" panose="02020603050405020304" pitchFamily="18" charset="0"/>
                <a:cs typeface="Times New Roman" panose="02020603050405020304" pitchFamily="18" charset="0"/>
              </a:rPr>
              <a:t>Three Sisters Soup</a:t>
            </a:r>
            <a:endParaRPr lang="en-US" sz="2800" b="1" kern="1400" dirty="0">
              <a:solidFill>
                <a:srgbClr val="000000"/>
              </a:solidFill>
              <a:effectLst/>
              <a:latin typeface="Raleway" panose="020B0503030101060003" pitchFamily="34" charset="77"/>
              <a:ea typeface="Times New Roman" panose="02020603050405020304" pitchFamily="18" charset="0"/>
              <a:cs typeface="Times New Roman" panose="02020603050405020304" pitchFamily="18" charset="0"/>
            </a:endParaRPr>
          </a:p>
          <a:p>
            <a:pPr marL="0" marR="0">
              <a:lnSpc>
                <a:spcPct val="118000"/>
              </a:lnSpc>
              <a:spcBef>
                <a:spcPts val="0"/>
              </a:spcBef>
              <a:spcAft>
                <a:spcPts val="600"/>
              </a:spcAft>
            </a:pPr>
            <a:r>
              <a:rPr lang="en-US" sz="2200" b="1" kern="1400" dirty="0">
                <a:solidFill>
                  <a:srgbClr val="3B618E"/>
                </a:solidFill>
                <a:effectLst/>
                <a:latin typeface="Calisto MT" panose="02040603050505030304" pitchFamily="18" charset="77"/>
                <a:ea typeface="Times New Roman" panose="02020603050405020304" pitchFamily="18" charset="0"/>
                <a:cs typeface="Times New Roman" panose="02020603050405020304" pitchFamily="18"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9" name="Text Box 11">
            <a:extLst>
              <a:ext uri="{FF2B5EF4-FFF2-40B4-BE49-F238E27FC236}">
                <a16:creationId xmlns:a16="http://schemas.microsoft.com/office/drawing/2014/main" id="{608DD975-64E0-1B47-87C7-B277EED9858D}"/>
              </a:ext>
            </a:extLst>
          </p:cNvPr>
          <p:cNvSpPr txBox="1">
            <a:spLocks noChangeArrowheads="1"/>
          </p:cNvSpPr>
          <p:nvPr/>
        </p:nvSpPr>
        <p:spPr bwMode="auto">
          <a:xfrm>
            <a:off x="5366710" y="750486"/>
            <a:ext cx="4301808" cy="30545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17375E"/>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9000"/>
              </a:lnSpc>
              <a:spcBef>
                <a:spcPts val="0"/>
              </a:spcBef>
              <a:spcAft>
                <a:spcPts val="100"/>
              </a:spcAft>
            </a:pPr>
            <a:r>
              <a:rPr lang="en-US" sz="12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rPr>
              <a:t>Ingredients</a:t>
            </a:r>
            <a:endParaRPr lang="en-US" sz="10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L="6350" indent="-6350">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latin typeface="Calibri" panose="020F0502020204030204" pitchFamily="34" charset="0"/>
                <a:ea typeface="Verdana" panose="020B0604030504040204" pitchFamily="34" charset="0"/>
                <a:cs typeface="Calibri" panose="020F0502020204030204" pitchFamily="34" charset="0"/>
              </a:rPr>
              <a:t>½</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Tablespoons vegetable oil</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¾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 diced carrot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cup chopped onion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garlic powder or 4 cloves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minced garlic</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cups diced summer or winter</a:t>
            </a:r>
            <a:r>
              <a:rPr lang="en-US" sz="1050" kern="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squash 					(fresh or frozen)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corn (fresh or frozen) or a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15-oz can (drained and 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cooked beans (any type) or a 					15-oz can (drained and</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can (15 ounces) diced tomatoes or 2 cups diced fresh</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low sodium broth (any type)</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cumin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¼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teaspoon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8000"/>
              </a:lnSpc>
              <a:spcBef>
                <a:spcPts val="0"/>
              </a:spcBef>
              <a:spcAft>
                <a:spcPts val="0"/>
              </a:spcAft>
            </a:pP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0" name="Text Box 20">
            <a:extLst>
              <a:ext uri="{FF2B5EF4-FFF2-40B4-BE49-F238E27FC236}">
                <a16:creationId xmlns:a16="http://schemas.microsoft.com/office/drawing/2014/main" id="{E7B5F69D-90A1-8548-80F0-67AF4409042C}"/>
              </a:ext>
            </a:extLst>
          </p:cNvPr>
          <p:cNvSpPr txBox="1">
            <a:spLocks noChangeArrowheads="1"/>
          </p:cNvSpPr>
          <p:nvPr/>
        </p:nvSpPr>
        <p:spPr bwMode="auto">
          <a:xfrm>
            <a:off x="5366711" y="3967251"/>
            <a:ext cx="4301808" cy="2475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8000"/>
              </a:lnSpc>
              <a:spcBef>
                <a:spcPts val="0"/>
              </a:spcBef>
              <a:spcAft>
                <a:spcPts val="0"/>
              </a:spcAft>
            </a:pPr>
            <a:r>
              <a:rPr lang="en-US" sz="1200" kern="0" spc="-15" dirty="0">
                <a:solidFill>
                  <a:srgbClr val="238C53"/>
                </a:solidFill>
                <a:effectLst/>
                <a:latin typeface="Raleway SemiBold" panose="020B0503030101060003" pitchFamily="34" charset="77"/>
                <a:ea typeface="Times New Roman" panose="02020603050405020304" pitchFamily="18" charset="0"/>
                <a:cs typeface="Calibri" panose="020F0502020204030204" pitchFamily="34" charset="0"/>
              </a:rPr>
              <a:t>Directions </a:t>
            </a:r>
            <a:endParaRPr lang="en-US" sz="1200"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Heat oil in a large pan on medium heat. Add carrot and onion and 	sauté until onions have begun to turn slightly brown,</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approximately 	8 to 10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Add garlic, squash and corn and continue to stir for another 		3 to 4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Add beans, tomatoes, broth, cumin and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4.	Allow soup to come to a boil and then turn</a:t>
            </a:r>
            <a:r>
              <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heat down to a simmer until 	all vegetables are tender to taste (15 to 30 minutes, depending on the 	vegetables used).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5.	Refrigerate leftovers within 2 hours</a:t>
            </a:r>
            <a:r>
              <a:rPr lang="en-US" sz="1050" kern="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23" name="Picture 22" descr="Three Sisters Soup Image">
            <a:extLst>
              <a:ext uri="{FF2B5EF4-FFF2-40B4-BE49-F238E27FC236}">
                <a16:creationId xmlns:a16="http://schemas.microsoft.com/office/drawing/2014/main" id="{3C539D68-2B25-C44B-8538-2E7DC7FD3DD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354169" y="835225"/>
            <a:ext cx="1339446" cy="2055468"/>
          </a:xfrm>
          <a:prstGeom prst="rect">
            <a:avLst/>
          </a:prstGeom>
          <a:noFill/>
          <a:ln>
            <a:noFill/>
          </a:ln>
        </p:spPr>
      </p:pic>
      <p:sp>
        <p:nvSpPr>
          <p:cNvPr id="24" name="Text Box 4">
            <a:extLst>
              <a:ext uri="{FF2B5EF4-FFF2-40B4-BE49-F238E27FC236}">
                <a16:creationId xmlns:a16="http://schemas.microsoft.com/office/drawing/2014/main" id="{A5016CA4-B514-144D-81A7-26EB995E652E}"/>
              </a:ext>
            </a:extLst>
          </p:cNvPr>
          <p:cNvSpPr txBox="1">
            <a:spLocks noChangeArrowheads="1"/>
          </p:cNvSpPr>
          <p:nvPr/>
        </p:nvSpPr>
        <p:spPr bwMode="auto">
          <a:xfrm>
            <a:off x="5262626" y="7208087"/>
            <a:ext cx="4567174" cy="345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C00000"/>
                </a:solidFill>
                <a:miter lim="800000"/>
                <a:headEnd/>
                <a:tailEnd/>
              </a14:hiddenLine>
            </a:ext>
            <a:ext uri="{AF507438-7753-43E0-B8FC-AC1667EBCBE1}">
              <a14:hiddenEffects xmlns:a14="http://schemas.microsoft.com/office/drawing/2010/main">
                <a:effectLst/>
              </a14:hiddenEffects>
            </a:ext>
          </a:extLst>
        </p:spPr>
        <p:txBody>
          <a:bodyPr rot="0" vert="horz" wrap="square" lIns="0" tIns="0" rIns="0" bIns="0" anchor="t" anchorCtr="0" upright="1">
            <a:noAutofit/>
          </a:bodyPr>
          <a:lstStyle/>
          <a:p>
            <a:pPr marL="0" marR="0" algn="just">
              <a:spcBef>
                <a:spcPts val="0"/>
              </a:spcBef>
            </a:pPr>
            <a:r>
              <a:rPr lang="en-US" sz="700" i="1"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This institution is an equal opportunity employer. This material was funded by USDA’S Supplemental Nutrition Assistance Program—SNAP. SNAP provides nutrition assistance to people with low income. It can help you buy nutritious foods for a better diet. To find out more, contact the DSHS Community office at 877 501 2233; or go to http://foodhelp.wa.gov.</a:t>
            </a:r>
            <a:endParaRPr lang="en-US" sz="700"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28" name="Picture 27" descr="A picture containing text, clipart&#10;&#10;Description automatically generated">
            <a:extLst>
              <a:ext uri="{FF2B5EF4-FFF2-40B4-BE49-F238E27FC236}">
                <a16:creationId xmlns:a16="http://schemas.microsoft.com/office/drawing/2014/main" id="{0B299D73-5825-644A-9643-F6DE25646BBC}"/>
              </a:ext>
            </a:extLst>
          </p:cNvPr>
          <p:cNvPicPr>
            <a:picLocks noChangeAspect="1"/>
          </p:cNvPicPr>
          <p:nvPr/>
        </p:nvPicPr>
        <p:blipFill>
          <a:blip r:embed="rId3"/>
          <a:stretch>
            <a:fillRect/>
          </a:stretch>
        </p:blipFill>
        <p:spPr>
          <a:xfrm>
            <a:off x="5388427" y="6558734"/>
            <a:ext cx="1796143" cy="291266"/>
          </a:xfrm>
          <a:prstGeom prst="rect">
            <a:avLst/>
          </a:prstGeom>
        </p:spPr>
      </p:pic>
      <p:sp>
        <p:nvSpPr>
          <p:cNvPr id="31" name="TextBox 30">
            <a:extLst>
              <a:ext uri="{FF2B5EF4-FFF2-40B4-BE49-F238E27FC236}">
                <a16:creationId xmlns:a16="http://schemas.microsoft.com/office/drawing/2014/main" id="{4FE336D4-6727-0F42-A5EF-5E2635C5432B}"/>
              </a:ext>
            </a:extLst>
          </p:cNvPr>
          <p:cNvSpPr txBox="1"/>
          <p:nvPr/>
        </p:nvSpPr>
        <p:spPr>
          <a:xfrm>
            <a:off x="5444560" y="6918093"/>
            <a:ext cx="914400" cy="215444"/>
          </a:xfrm>
          <a:prstGeom prst="rect">
            <a:avLst/>
          </a:prstGeom>
          <a:noFill/>
        </p:spPr>
        <p:txBody>
          <a:bodyPr wrap="square" lIns="0" tIns="0" rIns="0" bIns="0" rtlCol="0">
            <a:spAutoFit/>
          </a:bodyPr>
          <a:lstStyle/>
          <a:p>
            <a:r>
              <a:rPr lang="en-US" sz="1400" dirty="0">
                <a:solidFill>
                  <a:srgbClr val="0080BD"/>
                </a:solidFill>
              </a:rPr>
              <a:t>Find us on</a:t>
            </a:r>
          </a:p>
        </p:txBody>
      </p:sp>
      <p:pic>
        <p:nvPicPr>
          <p:cNvPr id="32" name="Picture 31" descr="Icon&#10;&#10;Description automatically generated">
            <a:extLst>
              <a:ext uri="{FF2B5EF4-FFF2-40B4-BE49-F238E27FC236}">
                <a16:creationId xmlns:a16="http://schemas.microsoft.com/office/drawing/2014/main" id="{EC8FE2B5-C412-1E4A-970C-E04D54CCDDF2}"/>
              </a:ext>
            </a:extLst>
          </p:cNvPr>
          <p:cNvPicPr>
            <a:picLocks noChangeAspect="1"/>
          </p:cNvPicPr>
          <p:nvPr/>
        </p:nvPicPr>
        <p:blipFill>
          <a:blip r:embed="rId4"/>
          <a:stretch>
            <a:fillRect/>
          </a:stretch>
        </p:blipFill>
        <p:spPr>
          <a:xfrm>
            <a:off x="6225252" y="6926720"/>
            <a:ext cx="221142" cy="221142"/>
          </a:xfrm>
          <a:prstGeom prst="rect">
            <a:avLst/>
          </a:prstGeom>
        </p:spPr>
      </p:pic>
      <p:sp>
        <p:nvSpPr>
          <p:cNvPr id="33" name="TextBox 32">
            <a:extLst>
              <a:ext uri="{FF2B5EF4-FFF2-40B4-BE49-F238E27FC236}">
                <a16:creationId xmlns:a16="http://schemas.microsoft.com/office/drawing/2014/main" id="{3724D54E-2F69-FE47-97E0-1C1C0457CD85}"/>
              </a:ext>
            </a:extLst>
          </p:cNvPr>
          <p:cNvSpPr txBox="1"/>
          <p:nvPr/>
        </p:nvSpPr>
        <p:spPr>
          <a:xfrm>
            <a:off x="6503564" y="6966018"/>
            <a:ext cx="1233472" cy="153888"/>
          </a:xfrm>
          <a:prstGeom prst="rect">
            <a:avLst/>
          </a:prstGeom>
          <a:noFill/>
        </p:spPr>
        <p:txBody>
          <a:bodyPr wrap="square" lIns="0" tIns="0" rIns="0" bIns="0" rtlCol="0">
            <a:spAutoFit/>
          </a:bodyPr>
          <a:lstStyle/>
          <a:p>
            <a:r>
              <a:rPr lang="en-US" sz="1000" dirty="0">
                <a:solidFill>
                  <a:schemeClr val="tx1">
                    <a:lumMod val="65000"/>
                    <a:lumOff val="35000"/>
                  </a:schemeClr>
                </a:solidFill>
              </a:rPr>
              <a:t>Facebook URL</a:t>
            </a:r>
          </a:p>
        </p:txBody>
      </p:sp>
      <p:sp>
        <p:nvSpPr>
          <p:cNvPr id="25" name="Rectangle 24">
            <a:extLst>
              <a:ext uri="{FF2B5EF4-FFF2-40B4-BE49-F238E27FC236}">
                <a16:creationId xmlns:a16="http://schemas.microsoft.com/office/drawing/2014/main" id="{54F7E4B8-129B-E040-9A21-E148DEF3D0DA}"/>
              </a:ext>
            </a:extLst>
          </p:cNvPr>
          <p:cNvSpPr/>
          <p:nvPr/>
        </p:nvSpPr>
        <p:spPr>
          <a:xfrm>
            <a:off x="7965262" y="6558734"/>
            <a:ext cx="1728353" cy="574803"/>
          </a:xfrm>
          <a:prstGeom prst="rect">
            <a:avLst/>
          </a:prstGeom>
          <a:solidFill>
            <a:schemeClr val="bg2"/>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F6697FE1-4149-5545-89D3-6864D61562B5}"/>
              </a:ext>
            </a:extLst>
          </p:cNvPr>
          <p:cNvSpPr txBox="1"/>
          <p:nvPr/>
        </p:nvSpPr>
        <p:spPr>
          <a:xfrm>
            <a:off x="7965261" y="6744623"/>
            <a:ext cx="1728354" cy="169277"/>
          </a:xfrm>
          <a:prstGeom prst="rect">
            <a:avLst/>
          </a:prstGeom>
          <a:noFill/>
        </p:spPr>
        <p:txBody>
          <a:bodyPr wrap="square" lIns="0" tIns="0" rIns="0" bIns="0" rtlCol="0">
            <a:spAutoFit/>
          </a:bodyPr>
          <a:lstStyle/>
          <a:p>
            <a:pPr algn="ctr"/>
            <a:r>
              <a:rPr lang="en-US" sz="1100" dirty="0">
                <a:solidFill>
                  <a:schemeClr val="tx1">
                    <a:lumMod val="75000"/>
                    <a:lumOff val="25000"/>
                  </a:schemeClr>
                </a:solidFill>
              </a:rPr>
              <a:t>Your agency logo</a:t>
            </a:r>
          </a:p>
        </p:txBody>
      </p:sp>
      <p:sp>
        <p:nvSpPr>
          <p:cNvPr id="27" name="Rectangle 26">
            <a:extLst>
              <a:ext uri="{FF2B5EF4-FFF2-40B4-BE49-F238E27FC236}">
                <a16:creationId xmlns:a16="http://schemas.microsoft.com/office/drawing/2014/main" id="{65FAFE4E-6D0E-6342-B80A-2A93BE408DAD}"/>
              </a:ext>
            </a:extLst>
          </p:cNvPr>
          <p:cNvSpPr/>
          <p:nvPr/>
        </p:nvSpPr>
        <p:spPr>
          <a:xfrm>
            <a:off x="230241" y="691726"/>
            <a:ext cx="4572000" cy="5752289"/>
          </a:xfrm>
          <a:prstGeom prst="rect">
            <a:avLst/>
          </a:prstGeom>
          <a:noFill/>
          <a:ln w="254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 Box 12">
            <a:extLst>
              <a:ext uri="{FF2B5EF4-FFF2-40B4-BE49-F238E27FC236}">
                <a16:creationId xmlns:a16="http://schemas.microsoft.com/office/drawing/2014/main" id="{1B7B87A3-A710-8449-B685-CD94F24ACDD9}"/>
              </a:ext>
            </a:extLst>
          </p:cNvPr>
          <p:cNvSpPr txBox="1">
            <a:spLocks noChangeArrowheads="1"/>
          </p:cNvSpPr>
          <p:nvPr/>
        </p:nvSpPr>
        <p:spPr bwMode="auto">
          <a:xfrm>
            <a:off x="228600" y="145145"/>
            <a:ext cx="4573641" cy="469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fontAlgn="base">
              <a:lnSpc>
                <a:spcPct val="118000"/>
              </a:lnSpc>
              <a:spcBef>
                <a:spcPts val="0"/>
              </a:spcBef>
              <a:spcAft>
                <a:spcPts val="900"/>
              </a:spcAft>
            </a:pPr>
            <a:r>
              <a:rPr lang="en-US" sz="2800" b="1" kern="1800" spc="75" dirty="0">
                <a:solidFill>
                  <a:srgbClr val="297BB3"/>
                </a:solidFill>
                <a:effectLst/>
                <a:latin typeface="Raleway" panose="020B0503030101060003" pitchFamily="34" charset="77"/>
                <a:ea typeface="Times New Roman" panose="02020603050405020304" pitchFamily="18" charset="0"/>
                <a:cs typeface="Times New Roman" panose="02020603050405020304" pitchFamily="18" charset="0"/>
              </a:rPr>
              <a:t>Three Sisters Soup</a:t>
            </a:r>
            <a:endParaRPr lang="en-US" sz="2800" b="1" kern="1400" dirty="0">
              <a:solidFill>
                <a:srgbClr val="000000"/>
              </a:solidFill>
              <a:effectLst/>
              <a:latin typeface="Raleway" panose="020B0503030101060003" pitchFamily="34" charset="77"/>
              <a:ea typeface="Times New Roman" panose="02020603050405020304" pitchFamily="18" charset="0"/>
              <a:cs typeface="Times New Roman" panose="02020603050405020304" pitchFamily="18" charset="0"/>
            </a:endParaRPr>
          </a:p>
          <a:p>
            <a:pPr marL="0" marR="0">
              <a:lnSpc>
                <a:spcPct val="118000"/>
              </a:lnSpc>
              <a:spcBef>
                <a:spcPts val="0"/>
              </a:spcBef>
              <a:spcAft>
                <a:spcPts val="600"/>
              </a:spcAft>
            </a:pPr>
            <a:r>
              <a:rPr lang="en-US" sz="2200" b="1" kern="1400" dirty="0">
                <a:solidFill>
                  <a:srgbClr val="3B618E"/>
                </a:solidFill>
                <a:effectLst/>
                <a:latin typeface="Calisto MT" panose="02040603050505030304" pitchFamily="18" charset="77"/>
                <a:ea typeface="Times New Roman" panose="02020603050405020304" pitchFamily="18" charset="0"/>
                <a:cs typeface="Times New Roman" panose="02020603050405020304" pitchFamily="18"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0" name="Text Box 11">
            <a:extLst>
              <a:ext uri="{FF2B5EF4-FFF2-40B4-BE49-F238E27FC236}">
                <a16:creationId xmlns:a16="http://schemas.microsoft.com/office/drawing/2014/main" id="{9A74D92E-039A-8C47-B031-6A3E7EE573DB}"/>
              </a:ext>
            </a:extLst>
          </p:cNvPr>
          <p:cNvSpPr txBox="1">
            <a:spLocks noChangeArrowheads="1"/>
          </p:cNvSpPr>
          <p:nvPr/>
        </p:nvSpPr>
        <p:spPr bwMode="auto">
          <a:xfrm>
            <a:off x="339151" y="751520"/>
            <a:ext cx="4301808" cy="30545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17375E"/>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9000"/>
              </a:lnSpc>
              <a:spcBef>
                <a:spcPts val="0"/>
              </a:spcBef>
              <a:spcAft>
                <a:spcPts val="100"/>
              </a:spcAft>
            </a:pPr>
            <a:r>
              <a:rPr lang="en-US" sz="12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rPr>
              <a:t>Ingredients</a:t>
            </a:r>
            <a:endParaRPr lang="en-US" sz="10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L="6350" indent="-6350">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latin typeface="Calibri" panose="020F0502020204030204" pitchFamily="34" charset="0"/>
                <a:ea typeface="Verdana" panose="020B0604030504040204" pitchFamily="34" charset="0"/>
                <a:cs typeface="Calibri" panose="020F0502020204030204" pitchFamily="34" charset="0"/>
              </a:rPr>
              <a:t>½</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Tablespoons vegetable oil</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¾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 diced carrot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cup chopped onion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garlic powder or 4 cloves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minced garlic</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cups diced summer or winter</a:t>
            </a:r>
            <a:r>
              <a:rPr lang="en-US" sz="1050" kern="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squash 					(fresh or frozen)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corn (fresh or frozen) or a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15-oz can (drained and 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cooked beans (any type) or a 					15-oz can (drained and</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can (15 ounces) diced tomatoes or 2 cups diced fresh</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low sodium broth (any type)</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cumin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¼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teaspoon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8000"/>
              </a:lnSpc>
              <a:spcBef>
                <a:spcPts val="0"/>
              </a:spcBef>
              <a:spcAft>
                <a:spcPts val="0"/>
              </a:spcAft>
            </a:pP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4" name="Text Box 20">
            <a:extLst>
              <a:ext uri="{FF2B5EF4-FFF2-40B4-BE49-F238E27FC236}">
                <a16:creationId xmlns:a16="http://schemas.microsoft.com/office/drawing/2014/main" id="{A6789017-B834-BD4E-BD0E-ED3A85A7BC2E}"/>
              </a:ext>
            </a:extLst>
          </p:cNvPr>
          <p:cNvSpPr txBox="1">
            <a:spLocks noChangeArrowheads="1"/>
          </p:cNvSpPr>
          <p:nvPr/>
        </p:nvSpPr>
        <p:spPr bwMode="auto">
          <a:xfrm>
            <a:off x="339152" y="3968285"/>
            <a:ext cx="4301808" cy="2475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8000"/>
              </a:lnSpc>
              <a:spcBef>
                <a:spcPts val="0"/>
              </a:spcBef>
              <a:spcAft>
                <a:spcPts val="0"/>
              </a:spcAft>
            </a:pPr>
            <a:r>
              <a:rPr lang="en-US" sz="1200" kern="0" spc="-15" dirty="0">
                <a:solidFill>
                  <a:srgbClr val="238C53"/>
                </a:solidFill>
                <a:effectLst/>
                <a:latin typeface="Raleway SemiBold" panose="020B0503030101060003" pitchFamily="34" charset="77"/>
                <a:ea typeface="Times New Roman" panose="02020603050405020304" pitchFamily="18" charset="0"/>
                <a:cs typeface="Calibri" panose="020F0502020204030204" pitchFamily="34" charset="0"/>
              </a:rPr>
              <a:t>Directions </a:t>
            </a:r>
            <a:endParaRPr lang="en-US" sz="1200"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Heat oil in a large pan on medium heat. Add carrot and onion and 	sauté until onions have begun to turn slightly brown,</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approximately 	8 to 10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Add garlic, squash and corn and continue to stir for another 		3 to 4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Add beans, tomatoes, broth, cumin and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4.	Allow soup to come to a boil and then turn</a:t>
            </a:r>
            <a:r>
              <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heat down to a simmer until 	all vegetables are tender to taste (15 to 30 minutes, depending on the 	vegetables used).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5.	Refrigerate leftovers within 2 hours</a:t>
            </a:r>
            <a:r>
              <a:rPr lang="en-US" sz="1050" kern="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35" name="Picture 34" descr="Three Sisters Soup Image">
            <a:extLst>
              <a:ext uri="{FF2B5EF4-FFF2-40B4-BE49-F238E27FC236}">
                <a16:creationId xmlns:a16="http://schemas.microsoft.com/office/drawing/2014/main" id="{03D10938-A5FD-B745-BA09-263486D6E60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26610" y="836259"/>
            <a:ext cx="1339446" cy="2055468"/>
          </a:xfrm>
          <a:prstGeom prst="rect">
            <a:avLst/>
          </a:prstGeom>
          <a:noFill/>
          <a:ln>
            <a:noFill/>
          </a:ln>
        </p:spPr>
      </p:pic>
      <p:sp>
        <p:nvSpPr>
          <p:cNvPr id="36" name="Text Box 4">
            <a:extLst>
              <a:ext uri="{FF2B5EF4-FFF2-40B4-BE49-F238E27FC236}">
                <a16:creationId xmlns:a16="http://schemas.microsoft.com/office/drawing/2014/main" id="{F057CF71-F932-4E44-9CEF-C561A1E8A60F}"/>
              </a:ext>
            </a:extLst>
          </p:cNvPr>
          <p:cNvSpPr txBox="1">
            <a:spLocks noChangeArrowheads="1"/>
          </p:cNvSpPr>
          <p:nvPr/>
        </p:nvSpPr>
        <p:spPr bwMode="auto">
          <a:xfrm>
            <a:off x="235067" y="7209121"/>
            <a:ext cx="4567174" cy="345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C00000"/>
                </a:solidFill>
                <a:miter lim="800000"/>
                <a:headEnd/>
                <a:tailEnd/>
              </a14:hiddenLine>
            </a:ext>
            <a:ext uri="{AF507438-7753-43E0-B8FC-AC1667EBCBE1}">
              <a14:hiddenEffects xmlns:a14="http://schemas.microsoft.com/office/drawing/2010/main">
                <a:effectLst/>
              </a14:hiddenEffects>
            </a:ext>
          </a:extLst>
        </p:spPr>
        <p:txBody>
          <a:bodyPr rot="0" vert="horz" wrap="square" lIns="0" tIns="0" rIns="0" bIns="0" anchor="t" anchorCtr="0" upright="1">
            <a:noAutofit/>
          </a:bodyPr>
          <a:lstStyle/>
          <a:p>
            <a:pPr marL="0" marR="0" algn="just">
              <a:spcBef>
                <a:spcPts val="0"/>
              </a:spcBef>
            </a:pPr>
            <a:r>
              <a:rPr lang="en-US" sz="700" i="1"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This institution is an equal opportunity employer. This material was funded by USDA’S Supplemental Nutrition Assistance Program—SNAP. SNAP provides nutrition assistance to people with low income. It can help you buy nutritious foods for a better diet. To find out more, contact the DSHS Community office at 877 501 2233; or go to http://foodhelp.wa.gov. </a:t>
            </a:r>
            <a:endParaRPr lang="en-US" sz="700"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37" name="Picture 36" descr="A picture containing text, clipart&#10;&#10;Description automatically generated">
            <a:extLst>
              <a:ext uri="{FF2B5EF4-FFF2-40B4-BE49-F238E27FC236}">
                <a16:creationId xmlns:a16="http://schemas.microsoft.com/office/drawing/2014/main" id="{07865BA7-0F6F-B940-89F3-B2B25BFAD75A}"/>
              </a:ext>
            </a:extLst>
          </p:cNvPr>
          <p:cNvPicPr>
            <a:picLocks noChangeAspect="1"/>
          </p:cNvPicPr>
          <p:nvPr/>
        </p:nvPicPr>
        <p:blipFill>
          <a:blip r:embed="rId3"/>
          <a:stretch>
            <a:fillRect/>
          </a:stretch>
        </p:blipFill>
        <p:spPr>
          <a:xfrm>
            <a:off x="360868" y="6559768"/>
            <a:ext cx="1796143" cy="291266"/>
          </a:xfrm>
          <a:prstGeom prst="rect">
            <a:avLst/>
          </a:prstGeom>
        </p:spPr>
      </p:pic>
      <p:sp>
        <p:nvSpPr>
          <p:cNvPr id="38" name="TextBox 37">
            <a:extLst>
              <a:ext uri="{FF2B5EF4-FFF2-40B4-BE49-F238E27FC236}">
                <a16:creationId xmlns:a16="http://schemas.microsoft.com/office/drawing/2014/main" id="{35FFA4CD-5841-4E41-A83B-E7126069D223}"/>
              </a:ext>
            </a:extLst>
          </p:cNvPr>
          <p:cNvSpPr txBox="1"/>
          <p:nvPr/>
        </p:nvSpPr>
        <p:spPr>
          <a:xfrm>
            <a:off x="417001" y="6919127"/>
            <a:ext cx="914400" cy="215444"/>
          </a:xfrm>
          <a:prstGeom prst="rect">
            <a:avLst/>
          </a:prstGeom>
          <a:noFill/>
        </p:spPr>
        <p:txBody>
          <a:bodyPr wrap="square" lIns="0" tIns="0" rIns="0" bIns="0" rtlCol="0">
            <a:spAutoFit/>
          </a:bodyPr>
          <a:lstStyle/>
          <a:p>
            <a:r>
              <a:rPr lang="en-US" sz="1400" dirty="0">
                <a:solidFill>
                  <a:srgbClr val="0080BD"/>
                </a:solidFill>
              </a:rPr>
              <a:t>Find us on</a:t>
            </a:r>
          </a:p>
        </p:txBody>
      </p:sp>
      <p:pic>
        <p:nvPicPr>
          <p:cNvPr id="39" name="Picture 38" descr="Icon&#10;&#10;Description automatically generated">
            <a:extLst>
              <a:ext uri="{FF2B5EF4-FFF2-40B4-BE49-F238E27FC236}">
                <a16:creationId xmlns:a16="http://schemas.microsoft.com/office/drawing/2014/main" id="{C9893414-F707-D148-9F9A-78B284434CB2}"/>
              </a:ext>
            </a:extLst>
          </p:cNvPr>
          <p:cNvPicPr>
            <a:picLocks noChangeAspect="1"/>
          </p:cNvPicPr>
          <p:nvPr/>
        </p:nvPicPr>
        <p:blipFill>
          <a:blip r:embed="rId4"/>
          <a:stretch>
            <a:fillRect/>
          </a:stretch>
        </p:blipFill>
        <p:spPr>
          <a:xfrm>
            <a:off x="1197693" y="6927754"/>
            <a:ext cx="221142" cy="221142"/>
          </a:xfrm>
          <a:prstGeom prst="rect">
            <a:avLst/>
          </a:prstGeom>
        </p:spPr>
      </p:pic>
      <p:sp>
        <p:nvSpPr>
          <p:cNvPr id="40" name="TextBox 39">
            <a:extLst>
              <a:ext uri="{FF2B5EF4-FFF2-40B4-BE49-F238E27FC236}">
                <a16:creationId xmlns:a16="http://schemas.microsoft.com/office/drawing/2014/main" id="{1387828B-5467-E14F-91CF-8347CF0B8EB5}"/>
              </a:ext>
            </a:extLst>
          </p:cNvPr>
          <p:cNvSpPr txBox="1"/>
          <p:nvPr/>
        </p:nvSpPr>
        <p:spPr>
          <a:xfrm>
            <a:off x="1476005" y="6967052"/>
            <a:ext cx="1233472" cy="153888"/>
          </a:xfrm>
          <a:prstGeom prst="rect">
            <a:avLst/>
          </a:prstGeom>
          <a:noFill/>
        </p:spPr>
        <p:txBody>
          <a:bodyPr wrap="square" lIns="0" tIns="0" rIns="0" bIns="0" rtlCol="0">
            <a:spAutoFit/>
          </a:bodyPr>
          <a:lstStyle/>
          <a:p>
            <a:r>
              <a:rPr lang="en-US" sz="1000" dirty="0">
                <a:solidFill>
                  <a:schemeClr val="tx1">
                    <a:lumMod val="65000"/>
                    <a:lumOff val="35000"/>
                  </a:schemeClr>
                </a:solidFill>
              </a:rPr>
              <a:t>Facebook URL</a:t>
            </a:r>
          </a:p>
        </p:txBody>
      </p:sp>
      <p:sp>
        <p:nvSpPr>
          <p:cNvPr id="41" name="Rectangle 40">
            <a:extLst>
              <a:ext uri="{FF2B5EF4-FFF2-40B4-BE49-F238E27FC236}">
                <a16:creationId xmlns:a16="http://schemas.microsoft.com/office/drawing/2014/main" id="{3CF7A96E-1F93-3A4C-9369-6E7EE3A763CE}"/>
              </a:ext>
            </a:extLst>
          </p:cNvPr>
          <p:cNvSpPr/>
          <p:nvPr/>
        </p:nvSpPr>
        <p:spPr>
          <a:xfrm>
            <a:off x="2937703" y="6559768"/>
            <a:ext cx="1728353" cy="574803"/>
          </a:xfrm>
          <a:prstGeom prst="rect">
            <a:avLst/>
          </a:prstGeom>
          <a:solidFill>
            <a:schemeClr val="bg2"/>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521A2C94-E261-CD44-B07D-506F9E71BBFE}"/>
              </a:ext>
            </a:extLst>
          </p:cNvPr>
          <p:cNvSpPr txBox="1"/>
          <p:nvPr/>
        </p:nvSpPr>
        <p:spPr>
          <a:xfrm>
            <a:off x="2937702" y="6745657"/>
            <a:ext cx="1728354" cy="169277"/>
          </a:xfrm>
          <a:prstGeom prst="rect">
            <a:avLst/>
          </a:prstGeom>
          <a:noFill/>
        </p:spPr>
        <p:txBody>
          <a:bodyPr wrap="square" lIns="0" tIns="0" rIns="0" bIns="0" rtlCol="0">
            <a:spAutoFit/>
          </a:bodyPr>
          <a:lstStyle/>
          <a:p>
            <a:pPr algn="ctr"/>
            <a:r>
              <a:rPr lang="en-US" sz="1100" dirty="0">
                <a:solidFill>
                  <a:schemeClr val="tx1">
                    <a:lumMod val="75000"/>
                    <a:lumOff val="25000"/>
                  </a:schemeClr>
                </a:solidFill>
              </a:rPr>
              <a:t>Your agency logo</a:t>
            </a:r>
          </a:p>
        </p:txBody>
      </p:sp>
    </p:spTree>
    <p:extLst>
      <p:ext uri="{BB962C8B-B14F-4D97-AF65-F5344CB8AC3E}">
        <p14:creationId xmlns:p14="http://schemas.microsoft.com/office/powerpoint/2010/main" val="17235295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4ACA9169F24741960300EE7E179CBF" ma:contentTypeVersion="13" ma:contentTypeDescription="Create a new document." ma:contentTypeScope="" ma:versionID="5c4d712b9c34376a7686c4d8db682f1e">
  <xsd:schema xmlns:xsd="http://www.w3.org/2001/XMLSchema" xmlns:xs="http://www.w3.org/2001/XMLSchema" xmlns:p="http://schemas.microsoft.com/office/2006/metadata/properties" xmlns:ns2="f676eefc-c70f-44d5-9c82-a6ac291a9a04" xmlns:ns3="8d870ad8-583b-4742-b43c-5bae179a646f" targetNamespace="http://schemas.microsoft.com/office/2006/metadata/properties" ma:root="true" ma:fieldsID="353d5f80b5a6ea4a0446f227d9127cf8" ns2:_="" ns3:_="">
    <xsd:import namespace="f676eefc-c70f-44d5-9c82-a6ac291a9a04"/>
    <xsd:import namespace="8d870ad8-583b-4742-b43c-5bae179a646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76eefc-c70f-44d5-9c82-a6ac291a9a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d870ad8-583b-4742-b43c-5bae179a646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734DE98-A7E3-4569-9BCD-0E5D0CABBD4A}"/>
</file>

<file path=customXml/itemProps2.xml><?xml version="1.0" encoding="utf-8"?>
<ds:datastoreItem xmlns:ds="http://schemas.openxmlformats.org/officeDocument/2006/customXml" ds:itemID="{80F34143-31FF-487B-BC80-58D70E0E87C3}"/>
</file>

<file path=customXml/itemProps3.xml><?xml version="1.0" encoding="utf-8"?>
<ds:datastoreItem xmlns:ds="http://schemas.openxmlformats.org/officeDocument/2006/customXml" ds:itemID="{E367BCDF-A135-45FE-8AF2-E89454F11E56}"/>
</file>

<file path=docProps/app.xml><?xml version="1.0" encoding="utf-8"?>
<Properties xmlns="http://schemas.openxmlformats.org/officeDocument/2006/extended-properties" xmlns:vt="http://schemas.openxmlformats.org/officeDocument/2006/docPropsVTypes">
  <Template>Office Theme</Template>
  <TotalTime>109</TotalTime>
  <Words>644</Words>
  <Application>Microsoft Office PowerPoint</Application>
  <PresentationFormat>Custom</PresentationFormat>
  <Paragraphs>48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Calisto MT</vt:lpstr>
      <vt:lpstr>Raleway</vt:lpstr>
      <vt:lpstr>Raleway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Steffen, Gerald Richard</dc:creator>
  <cp:lastModifiedBy>Schupp, Courtney</cp:lastModifiedBy>
  <cp:revision>11</cp:revision>
  <dcterms:created xsi:type="dcterms:W3CDTF">2021-01-19T15:59:16Z</dcterms:created>
  <dcterms:modified xsi:type="dcterms:W3CDTF">2022-06-13T14:45:23Z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0x0101005D4ACA9169F24741960300EE7E179CBF</vt:lpwstr>
  </property>
</Properties>
</file>