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08" r:id="rId5"/>
    <p:sldMasterId id="2147483730" r:id="rId6"/>
    <p:sldMasterId id="2147483740" r:id="rId7"/>
  </p:sldMasterIdLst>
  <p:notesMasterIdLst>
    <p:notesMasterId r:id="rId26"/>
  </p:notesMasterIdLst>
  <p:handoutMasterIdLst>
    <p:handoutMasterId r:id="rId27"/>
  </p:handoutMasterIdLst>
  <p:sldIdLst>
    <p:sldId id="631" r:id="rId8"/>
    <p:sldId id="660" r:id="rId9"/>
    <p:sldId id="633" r:id="rId10"/>
    <p:sldId id="656" r:id="rId11"/>
    <p:sldId id="635" r:id="rId12"/>
    <p:sldId id="659" r:id="rId13"/>
    <p:sldId id="608" r:id="rId14"/>
    <p:sldId id="657" r:id="rId15"/>
    <p:sldId id="655" r:id="rId16"/>
    <p:sldId id="640" r:id="rId17"/>
    <p:sldId id="642" r:id="rId18"/>
    <p:sldId id="643" r:id="rId19"/>
    <p:sldId id="644" r:id="rId20"/>
    <p:sldId id="649" r:id="rId21"/>
    <p:sldId id="673" r:id="rId22"/>
    <p:sldId id="664" r:id="rId23"/>
    <p:sldId id="661" r:id="rId24"/>
    <p:sldId id="662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7291C6-ADAA-4EF6-9A94-4DC60800FB1D}">
          <p14:sldIdLst>
            <p14:sldId id="631"/>
            <p14:sldId id="660"/>
            <p14:sldId id="633"/>
            <p14:sldId id="656"/>
            <p14:sldId id="635"/>
            <p14:sldId id="659"/>
            <p14:sldId id="608"/>
            <p14:sldId id="657"/>
            <p14:sldId id="655"/>
            <p14:sldId id="640"/>
            <p14:sldId id="642"/>
            <p14:sldId id="643"/>
            <p14:sldId id="644"/>
            <p14:sldId id="649"/>
            <p14:sldId id="673"/>
            <p14:sldId id="664"/>
            <p14:sldId id="661"/>
            <p14:sldId id="662"/>
          </p14:sldIdLst>
        </p14:section>
        <p14:section name="Untitled Section" id="{A2DA94E7-EEC9-4F7C-9B84-4AE2DC66699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280"/>
    <a:srgbClr val="008282"/>
    <a:srgbClr val="006666"/>
    <a:srgbClr val="996600"/>
    <a:srgbClr val="0000CC"/>
    <a:srgbClr val="0000FF"/>
    <a:srgbClr val="33CCCC"/>
    <a:srgbClr val="00FF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4FB47-A69E-4151-8ADD-18956BBB10AE}" v="20" dt="2024-08-19T22:14:13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9" autoAdjust="0"/>
    <p:restoredTop sz="93737" autoAdjust="0"/>
  </p:normalViewPr>
  <p:slideViewPr>
    <p:cSldViewPr snapToGrid="0" showGuides="1">
      <p:cViewPr varScale="1">
        <p:scale>
          <a:sx n="108" d="100"/>
          <a:sy n="108" d="100"/>
        </p:scale>
        <p:origin x="144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4119276757072E-2"/>
          <c:y val="0.12901079602320048"/>
          <c:w val="0.82869337513366392"/>
          <c:h val="0.767990604459865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7"/>
              <c:tx>
                <c:rich>
                  <a:bodyPr/>
                  <a:lstStyle/>
                  <a:p>
                    <a:fld id="{750E8816-174C-4093-BBBF-00DB8C95665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CE5-489F-A1FF-44E43AAC150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2.06</c:v>
                </c:pt>
                <c:pt idx="1">
                  <c:v>3.1</c:v>
                </c:pt>
                <c:pt idx="2">
                  <c:v>3.6</c:v>
                </c:pt>
                <c:pt idx="3">
                  <c:v>2.85</c:v>
                </c:pt>
                <c:pt idx="4">
                  <c:v>3</c:v>
                </c:pt>
                <c:pt idx="5">
                  <c:v>4.2</c:v>
                </c:pt>
                <c:pt idx="6">
                  <c:v>4.2</c:v>
                </c:pt>
                <c:pt idx="7">
                  <c:v>4.0999999999999996</c:v>
                </c:pt>
                <c:pt idx="8">
                  <c:v>4.3</c:v>
                </c:pt>
                <c:pt idx="9">
                  <c:v>3.3</c:v>
                </c:pt>
                <c:pt idx="10">
                  <c:v>2.7</c:v>
                </c:pt>
                <c:pt idx="11">
                  <c:v>2.7</c:v>
                </c:pt>
                <c:pt idx="1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18-405B-8850-507B45B97A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007808"/>
        <c:axId val="112013696"/>
      </c:barChart>
      <c:catAx>
        <c:axId val="1120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solidFill>
                  <a:schemeClr val="tx1"/>
                </a:solidFill>
              </a:defRPr>
            </a:pPr>
            <a:endParaRPr lang="en-US"/>
          </a:p>
        </c:txPr>
        <c:crossAx val="112013696"/>
        <c:crosses val="autoZero"/>
        <c:auto val="1"/>
        <c:lblAlgn val="ctr"/>
        <c:lblOffset val="100"/>
        <c:noMultiLvlLbl val="0"/>
      </c:catAx>
      <c:valAx>
        <c:axId val="112013696"/>
        <c:scaling>
          <c:orientation val="minMax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120078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81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60"/>
            <a:ext cx="3038319" cy="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81" y="8831160"/>
            <a:ext cx="3038319" cy="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C0AC7336-90DD-4314-B5E2-49A4D12DE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5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85" y="0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519" y="4416633"/>
            <a:ext cx="5607362" cy="41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85" y="8829054"/>
            <a:ext cx="3038319" cy="46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3BC9C4C3-09F9-4745-A1C1-E11B0E771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3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/>
              <a:t>Power Program at WSU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A top program in US****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Leadership in research; well funded by government and industry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Significant and sustained impact on education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Educating leaders in industry****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Power professorship program since 1973</a:t>
            </a:r>
          </a:p>
          <a:p>
            <a:pPr marL="171034" indent="-171034">
              <a:buFont typeface="Arial" pitchFamily="34" charset="0"/>
              <a:buChar char="•"/>
            </a:pPr>
            <a:r>
              <a:rPr lang="en-IE"/>
              <a:t>Professional services and conference activities </a:t>
            </a:r>
          </a:p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5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9C4C3-09F9-4745-A1C1-E11B0E771C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89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99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9ADEF-0E65-4159-B88B-26BFC836977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67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9ADEF-0E65-4159-B88B-26BFC83697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1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4" indent="-171034">
              <a:buFont typeface="Arial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9ADEF-0E65-4159-B88B-26BFC8369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1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08238" y="3224213"/>
            <a:ext cx="6735762" cy="585787"/>
          </a:xfrm>
          <a:prstGeom prst="rect">
            <a:avLst/>
          </a:prstGeom>
        </p:spPr>
        <p:txBody>
          <a:bodyPr anchorCtr="0">
            <a:sp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08238" y="3886200"/>
            <a:ext cx="6735762" cy="527050"/>
          </a:xfrm>
          <a:prstGeom prst="rect">
            <a:avLst/>
          </a:prstGeom>
        </p:spPr>
        <p:txBody>
          <a:bodyPr anchorCtr="0">
            <a:spAutoFit/>
          </a:bodyPr>
          <a:lstStyle>
            <a:lvl1pPr marL="0" indent="0">
              <a:buFontTx/>
              <a:buNone/>
              <a:defRPr sz="3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438400"/>
            <a:ext cx="9144000" cy="4419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23657-3182-4A71-9BB8-00563C74A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14400"/>
            <a:ext cx="2286000" cy="5943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14400"/>
            <a:ext cx="6705600" cy="5943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B4FE8-482E-474C-9BF9-1CA6B8085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57150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286000"/>
            <a:ext cx="28575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6581" y="4724400"/>
            <a:ext cx="28575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125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4986130"/>
            <a:ext cx="28575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0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2319131" y="-103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251" y="5714907"/>
            <a:ext cx="623734" cy="811548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57276" y="4096371"/>
            <a:ext cx="2056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August 27, 2024</a:t>
            </a:fld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BC325C-0A83-3348-82C0-252CA4FE8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6581" y="331545"/>
            <a:ext cx="2857500" cy="1164167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A4094C-BC42-754A-BCA4-3E2602455C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7276" y="6120681"/>
            <a:ext cx="1010582" cy="3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29037" y="0"/>
            <a:ext cx="54149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381000"/>
            <a:ext cx="485775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5715000"/>
            <a:ext cx="485775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14750" y="0"/>
            <a:ext cx="54292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019151" y="380999"/>
            <a:ext cx="4857750" cy="6096000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449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910263" y="0"/>
            <a:ext cx="523373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0263" y="225778"/>
            <a:ext cx="4947987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57250" y="1714500"/>
            <a:ext cx="8001000" cy="4572001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8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29037" y="0"/>
            <a:ext cx="54149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0500" y="3810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72250" y="3810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0500" y="36195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2250" y="3619500"/>
            <a:ext cx="2286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0500" y="24765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0500" y="57150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2250" y="24765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72250" y="5715000"/>
            <a:ext cx="2286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12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250" y="1912938"/>
            <a:ext cx="28575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71537" y="3644194"/>
            <a:ext cx="2857500" cy="2857500"/>
          </a:xfrm>
          <a:prstGeom prst="rect">
            <a:avLst/>
          </a:prstGeom>
        </p:spPr>
        <p:txBody>
          <a:bodyPr/>
          <a:lstStyle>
            <a:lvl1pPr>
              <a:defRPr sz="1750"/>
            </a:lvl1pPr>
            <a:lvl2pPr marL="514350" indent="-171450">
              <a:buFont typeface="Wingdings" panose="05000000000000000000" pitchFamily="2" charset="2"/>
              <a:buChar char="§"/>
              <a:defRPr sz="1500"/>
            </a:lvl2pPr>
            <a:lvl3pPr marL="857250" indent="-171450">
              <a:buFont typeface="Wingdings" panose="05000000000000000000" pitchFamily="2" charset="2"/>
              <a:buChar char="ü"/>
              <a:defRPr sz="1250"/>
            </a:lvl3pPr>
            <a:lvl4pPr>
              <a:defRPr sz="1125"/>
            </a:lvl4pPr>
            <a:lvl5pPr marL="1543050" indent="-171450">
              <a:buFont typeface="Wingdings" panose="05000000000000000000" pitchFamily="2" charset="2"/>
              <a:buChar char="§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779921" y="0"/>
            <a:ext cx="536407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44958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2286000"/>
            <a:ext cx="2543175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35814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0158" y="225778"/>
            <a:ext cx="4988092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57250" y="1828800"/>
            <a:ext cx="8001000" cy="438238"/>
          </a:xfrm>
          <a:prstGeom prst="rect">
            <a:avLst/>
          </a:prstGeom>
        </p:spPr>
        <p:txBody>
          <a:bodyPr/>
          <a:lstStyle>
            <a:lvl1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Wingdings" panose="05000000000000000000" pitchFamily="2" charset="2"/>
              <a:buChar char="ü"/>
              <a:defRPr sz="12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3840079" y="0"/>
            <a:ext cx="530392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7250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7250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6163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6163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5075" y="4217096"/>
            <a:ext cx="2543175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5075" y="1722120"/>
            <a:ext cx="2543175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12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7250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7250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86163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6163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5075" y="329946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15075" y="5791200"/>
            <a:ext cx="2543175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93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87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0079" y="225778"/>
            <a:ext cx="5018171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25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3218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3860132" y="0"/>
            <a:ext cx="528386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9631" y="6495963"/>
            <a:ext cx="1942504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79" y="6477000"/>
            <a:ext cx="7504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14600"/>
            <a:ext cx="8991600" cy="4419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2133600" cy="476250"/>
          </a:xfrm>
          <a:prstGeom prst="rect">
            <a:avLst/>
          </a:prstGeom>
          <a:ln/>
        </p:spPr>
        <p:txBody>
          <a:bodyPr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46436" y="6477000"/>
            <a:ext cx="283264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857250" y="1714500"/>
            <a:ext cx="28575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0780" y="6477000"/>
            <a:ext cx="3419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FE8EF80-8C25-4D94-9A31-B0BC62CCF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B0E790-F5F6-4433-9187-3217C5BE228D}"/>
              </a:ext>
            </a:extLst>
          </p:cNvPr>
          <p:cNvCxnSpPr/>
          <p:nvPr userDrawn="1"/>
        </p:nvCxnSpPr>
        <p:spPr>
          <a:xfrm>
            <a:off x="0" y="833438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 bwMode="invGray">
          <a:xfrm>
            <a:off x="1" y="2392432"/>
            <a:ext cx="9143996" cy="424732"/>
          </a:xfrm>
        </p:spPr>
        <p:txBody>
          <a:bodyPr anchorCtr="0"/>
          <a:lstStyle>
            <a:lvl1pPr algn="ctr"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 bwMode="invGray">
          <a:xfrm>
            <a:off x="0" y="3025243"/>
            <a:ext cx="9143997" cy="430887"/>
          </a:xfrm>
        </p:spPr>
        <p:txBody>
          <a:bodyPr rIns="0" anchorCtr="0"/>
          <a:lstStyle>
            <a:lvl1pPr marL="0" indent="0" algn="ctr">
              <a:buFont typeface="Arial" pitchFamily="34" charset="0"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230EC2-3921-4EEB-B5EF-0C5490172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84188" y="6381750"/>
            <a:ext cx="1550987" cy="47625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F85A8C-71CD-4755-B1FD-D39EF4E50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066925" y="6381750"/>
            <a:ext cx="6100763" cy="476250"/>
          </a:xfrm>
        </p:spPr>
        <p:txBody>
          <a:bodyPr anchorCtr="1"/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885896-2B7C-458B-AAF8-4AF2D3ED9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69275" y="6381750"/>
            <a:ext cx="9747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054168-4A0D-4DDE-BCF5-A734CF7D3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110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3543"/>
            <a:ext cx="9144000" cy="424732"/>
          </a:xfrm>
        </p:spPr>
        <p:txBody>
          <a:bodyPr/>
          <a:lstStyle>
            <a:lvl1pPr>
              <a:defRPr sz="2400">
                <a:latin typeface="Lucida Sans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082" y="2287148"/>
            <a:ext cx="7651836" cy="1688667"/>
          </a:xfrm>
        </p:spPr>
        <p:txBody>
          <a:bodyPr lIns="457200" rIns="457200"/>
          <a:lstStyle>
            <a:lvl1pPr marL="344488" indent="-179388">
              <a:spcBef>
                <a:spcPts val="1200"/>
              </a:spcBef>
              <a:buSzPct val="100000"/>
              <a:buFont typeface="Arial" pitchFamily="34" charset="0"/>
              <a:buChar char="•"/>
              <a:defRPr sz="2200" b="0"/>
            </a:lvl1pPr>
            <a:lvl2pPr marL="509588" indent="-165100">
              <a:spcBef>
                <a:spcPts val="400"/>
              </a:spcBef>
              <a:buSzPct val="75000"/>
              <a:buFont typeface="Lucida Sans" panose="020B0602030504020204" pitchFamily="34" charset="0"/>
              <a:buChar char="–"/>
              <a:defRPr sz="2000"/>
            </a:lvl2pPr>
            <a:lvl3pPr marL="795337" indent="-219456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 sz="1800"/>
            </a:lvl3pPr>
            <a:lvl4pPr marL="914400" indent="-165100">
              <a:spcBef>
                <a:spcPts val="400"/>
              </a:spcBef>
              <a:buSzPct val="100000"/>
              <a:buFont typeface="Lucida Sans" panose="020B0602030504020204" pitchFamily="34" charset="0"/>
              <a:buChar char="–"/>
              <a:defRPr sz="1600"/>
            </a:lvl4pPr>
            <a:lvl5pPr marL="1079500" indent="-165100">
              <a:spcBef>
                <a:spcPts val="400"/>
              </a:spcBef>
              <a:buSzPct val="100000"/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ADFA54-4813-4042-A0C3-B3926445DD7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3EF8D-A48F-4D61-838C-D314545D6437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4D508C-8D91-40A6-8E3A-F3FA3C88891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1BA5C-DAAD-4D8B-94AD-FE37EA895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78333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5889" y="998506"/>
            <a:ext cx="8652222" cy="461665"/>
          </a:xfrm>
        </p:spPr>
        <p:txBody>
          <a:bodyPr/>
          <a:lstStyle>
            <a:lvl1pPr algn="ctr">
              <a:lnSpc>
                <a:spcPct val="100000"/>
              </a:lnSpc>
              <a:defRPr sz="2400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5889" y="1496679"/>
            <a:ext cx="8652222" cy="430887"/>
          </a:xfrm>
        </p:spPr>
        <p:txBody>
          <a:bodyPr rIns="0"/>
          <a:lstStyle>
            <a:lvl1pPr marL="0" indent="0" algn="ctr">
              <a:buFontTx/>
              <a:buNone/>
              <a:defRPr sz="2200" b="0">
                <a:solidFill>
                  <a:schemeClr val="accent1"/>
                </a:solidFill>
                <a:effectLst/>
                <a:latin typeface="Lucida Sans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D8FEA7-DEE7-4E3E-97BD-48D425100587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150D72-3FF6-4788-BB28-8FCE4B97A2F9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0A517-E803-4B55-91C9-9F9F3E820518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CC02D-9357-47D1-A54F-CAB3817B77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8450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8389"/>
            <a:ext cx="9144001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47" y="2275788"/>
            <a:ext cx="4002321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667" y="2275788"/>
            <a:ext cx="3969948" cy="2062103"/>
          </a:xfrm>
        </p:spPr>
        <p:txBody>
          <a:bodyPr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20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8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5000"/>
              <a:buFont typeface="Arial" pitchFamily="34" charset="0"/>
              <a:buChar char="•"/>
              <a:defRPr lang="en-US" sz="16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1572E4-5418-4C5D-A854-FC6FDAA256E2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AF9F1-CBA1-46DC-8807-2ED4217C9440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2AB36-F824-46DE-9A9F-8D3EEE034EAC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915B-A803-4289-8A17-2F52AFD05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3929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3081"/>
            <a:ext cx="9144000" cy="48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45" y="2166763"/>
            <a:ext cx="4040188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44" y="2621484"/>
            <a:ext cx="4040188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870" y="2166763"/>
            <a:ext cx="4041775" cy="36933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0869" y="2621484"/>
            <a:ext cx="4041775" cy="1338828"/>
          </a:xfrm>
        </p:spPr>
        <p:txBody>
          <a:bodyPr/>
          <a:lstStyle>
            <a:lvl1pPr>
              <a:defRPr lang="en-US" sz="18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defRPr lang="en-US" sz="16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>
              <a:defRPr lang="en-US" sz="14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defRPr lang="en-US" sz="14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9D7E22-95A9-4264-BB12-AA37EEF54220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36E7B8-9AF4-47BA-A6A5-2C4C16379E32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1C4806-F1AD-4EB7-ACB7-A7F686E0D47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0EF5-29A4-4AA0-AF33-2079657805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5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1092"/>
            <a:ext cx="9144000" cy="4801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E539AC-EB2F-4A15-ADA7-C852974669C3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4E758E-D27D-4042-A47C-0F1AF4EF4EA1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19E52E-445F-4E9E-8861-75C513FD5E88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7B144-77BD-4887-83CD-435E858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3219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5D958C-C4F9-4E1C-98D7-452FF8DF346F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79A149-1B7D-4CA9-9BE9-CC4272B12934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5A5C12-A8E3-451B-A274-2E8711472340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C8C06-BF47-4378-AC2A-B84CAF49C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3895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70318"/>
            <a:ext cx="3008313" cy="64633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0319"/>
            <a:ext cx="5111751" cy="1851276"/>
          </a:xfrm>
        </p:spPr>
        <p:txBody>
          <a:bodyPr/>
          <a:lstStyle>
            <a:lvl1pPr marL="165100" indent="-165100">
              <a:buSzPct val="125000"/>
              <a:buFont typeface="Arial" pitchFamily="34" charset="0"/>
              <a:buChar char="•"/>
              <a:defRPr lang="en-US" sz="2400" b="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indent="-165100" defTabSz="914400"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2pPr>
            <a:lvl3pPr>
              <a:buSzPct val="125000"/>
              <a:buFont typeface="Arial" pitchFamily="34" charset="0"/>
              <a:buChar char="•"/>
              <a:defRPr lang="en-US" sz="22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3pPr>
            <a:lvl4pPr marL="974725" indent="-180975">
              <a:buSzPct val="125000"/>
              <a:buFont typeface="Arial" pitchFamily="34" charset="0"/>
              <a:buChar char="•"/>
              <a:defRPr lang="en-US" sz="2000" dirty="0" smtClean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4pPr>
            <a:lvl5pPr>
              <a:buSzPct val="125000"/>
              <a:buFont typeface="Arial" pitchFamily="34" charset="0"/>
              <a:buChar char="•"/>
              <a:defRPr lang="en-US" sz="2000" dirty="0">
                <a:solidFill>
                  <a:schemeClr val="bg2"/>
                </a:solidFill>
                <a:latin typeface="Lucida Sans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532368"/>
            <a:ext cx="3008313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237D47-07AB-4E89-90A5-9B47EA0B6398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C16E3-33EC-49F3-9838-C875276D282E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D02E2-FEC7-4336-BEBF-B09BB2918D72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47E54-A9C7-4BC2-B76E-350233BCE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050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23007"/>
            <a:ext cx="5486400" cy="36933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3220"/>
            <a:ext cx="54864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6801"/>
            <a:ext cx="54864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FA3E-9EA1-4F3E-B0E2-1749D1FC8CEB}"/>
              </a:ext>
            </a:extLst>
          </p:cNvPr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7B8BC-8BE2-41BC-B93C-11AB13412818}"/>
              </a:ext>
            </a:extLst>
          </p:cNvPr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8DB7C-6CAE-42D2-9D19-46819D3588EF}"/>
              </a:ext>
            </a:extLst>
          </p:cNvPr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0DCD-DC15-487C-BFD4-9C28D51D12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8426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57600" y="6239933"/>
            <a:ext cx="2133600" cy="47625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7AD2D08-0A8B-4D8B-8FA2-E2079C3F2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 </a:t>
            </a:r>
            <a:r>
              <a:rPr lang="en-US" dirty="0" err="1"/>
              <a:t>Name(S</a:t>
            </a:r>
            <a:r>
              <a:rPr lang="en-US" dirty="0"/>
              <a:t>)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4320" y="6400800"/>
            <a:ext cx="825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37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602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855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083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899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15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68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582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277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518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438400"/>
            <a:ext cx="4495800" cy="441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4495800" cy="441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C5D45-08D5-42A7-872B-9737C074C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147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7285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668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69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5497-42D8-4206-8D6A-5B3881E2C63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744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867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7684" y="1641231"/>
            <a:ext cx="8120618" cy="453096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1500">
                <a:latin typeface="Arial"/>
                <a:cs typeface="Arial"/>
              </a:defRPr>
            </a:lvl1pPr>
            <a:lvl2pPr marL="557213" indent="-214313">
              <a:buSzPct val="100000"/>
              <a:buFontTx/>
              <a:buBlip>
                <a:blip r:embed="rId3"/>
              </a:buBlip>
              <a:defRPr sz="1350">
                <a:latin typeface="Arial"/>
                <a:cs typeface="Arial"/>
              </a:defRPr>
            </a:lvl2pPr>
            <a:lvl3pPr marL="857250" indent="-171450">
              <a:buSzPct val="100000"/>
              <a:buFontTx/>
              <a:buBlip>
                <a:blip r:embed="rId4"/>
              </a:buBlip>
              <a:defRPr sz="1200">
                <a:latin typeface="Arial"/>
                <a:cs typeface="Arial"/>
              </a:defRPr>
            </a:lvl3pPr>
            <a:lvl4pPr marL="1200150" indent="-171450">
              <a:buSzPct val="100000"/>
              <a:buFontTx/>
              <a:buBlip>
                <a:blip r:embed="rId5"/>
              </a:buBlip>
              <a:defRPr sz="1050">
                <a:latin typeface="Arial"/>
                <a:cs typeface="Arial"/>
              </a:defRPr>
            </a:lvl4pPr>
            <a:lvl5pPr marL="1543050" indent="-171450">
              <a:buSzPct val="100000"/>
              <a:buFontTx/>
              <a:buBlip>
                <a:blip r:embed="rId2"/>
              </a:buBlip>
              <a:defRPr sz="1050">
                <a:latin typeface="Arial"/>
                <a:cs typeface="Arial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7421" y="6356351"/>
            <a:ext cx="2743914" cy="365125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defRPr sz="675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97715" y="6356351"/>
            <a:ext cx="6945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A4BB3-E848-5A44-82DF-322201952CD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84" y="682236"/>
            <a:ext cx="5525569" cy="30777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3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8C1F-CF26-490D-A776-6EE2931D0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3914-C60B-4796-B21E-89FB8C877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7A8E5-DFCE-4812-B637-4A654B1E4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84E3-443E-4E17-9547-0F7EA195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49774" y="6181742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F6AB-EEBE-429A-B13C-3A564A795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D8D8D8">
                <a:lumMod val="49000"/>
                <a:lumOff val="51000"/>
              </a:srgb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A8D0072F-CB2D-4356-97EA-61353B42E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438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24A7174E-FEE7-49B4-BC64-78152898FE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4EF7DA4-FCF0-43A9-95E6-9578FD40B0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9774" y="618174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D97308B-7470-40A9-B86A-8C0EA8040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EC0B95-0DD3-4B90-B141-EBA328986FD8}"/>
              </a:ext>
            </a:extLst>
          </p:cNvPr>
          <p:cNvSpPr/>
          <p:nvPr userDrawn="1"/>
        </p:nvSpPr>
        <p:spPr>
          <a:xfrm>
            <a:off x="7486" y="-91828"/>
            <a:ext cx="9136514" cy="1255568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C0F6F-7036-7682-9FF3-962DF2B7E9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2138" y="-50075"/>
            <a:ext cx="1649880" cy="164220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B9B9A2E-41EE-7D76-D085-9BFEEB1D87F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49387" y="135032"/>
            <a:ext cx="752475" cy="7524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44475" indent="-24447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125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517525" indent="-2714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itchFamily="2" charset="2"/>
        <a:buChar char="§"/>
        <a:defRPr sz="2800" b="1">
          <a:solidFill>
            <a:schemeClr val="tx1"/>
          </a:solidFill>
          <a:latin typeface="+mn-lt"/>
        </a:defRPr>
      </a:lvl2pPr>
      <a:lvl3pPr marL="701675" indent="-1825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930275" indent="-22701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1112838" indent="-180975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5pPr>
      <a:lvl6pPr marL="15700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6pPr>
      <a:lvl7pPr marL="20272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7pPr>
      <a:lvl8pPr marL="24844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8pPr>
      <a:lvl9pPr marL="29416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57150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149" y="6356615"/>
            <a:ext cx="3085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028520-F490-AC41-AEA3-C4E0252A4F2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56581" y="331545"/>
            <a:ext cx="2857500" cy="116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EAEAEA"/>
            </a:gs>
            <a:gs pos="100000">
              <a:schemeClr val="tx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74B1D7C-E330-44EE-B1CF-340A8D58F684}"/>
              </a:ext>
            </a:extLst>
          </p:cNvPr>
          <p:cNvSpPr/>
          <p:nvPr userDrawn="1"/>
        </p:nvSpPr>
        <p:spPr bwMode="gray">
          <a:xfrm flipH="1">
            <a:off x="0" y="0"/>
            <a:ext cx="9144000" cy="611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2EF9AD-CA1B-45C4-8ECE-A4F8A2C0B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black">
          <a:xfrm>
            <a:off x="914400" y="2298700"/>
            <a:ext cx="7315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F706C20B-1CDF-4CD5-BEAB-BBF4CFF84C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0" y="1512888"/>
            <a:ext cx="9144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45720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296F98-C2FA-495D-BABA-749E1DB29AB4}"/>
              </a:ext>
            </a:extLst>
          </p:cNvPr>
          <p:cNvSpPr>
            <a:spLocks noGrp="1" noChangeArrowheads="1"/>
          </p:cNvSpPr>
          <p:nvPr userDrawn="1">
            <p:ph type="dt" sz="half" idx="2"/>
          </p:nvPr>
        </p:nvSpPr>
        <p:spPr bwMode="black">
          <a:xfrm>
            <a:off x="484188" y="6438900"/>
            <a:ext cx="12525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6F034B-0AA7-41C0-9136-570C0D0AE2C2}"/>
              </a:ext>
            </a:extLst>
          </p:cNvPr>
          <p:cNvSpPr>
            <a:spLocks noGrp="1" noChangeArrowheads="1"/>
          </p:cNvSpPr>
          <p:nvPr userDrawn="1">
            <p:ph type="ftr" sz="quarter" idx="3"/>
          </p:nvPr>
        </p:nvSpPr>
        <p:spPr bwMode="black">
          <a:xfrm>
            <a:off x="1736725" y="6438900"/>
            <a:ext cx="6153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77D138F-F564-4E99-9B4C-51C75FB6E91A}"/>
              </a:ext>
            </a:extLst>
          </p:cNvPr>
          <p:cNvSpPr>
            <a:spLocks noGrp="1" noChangeArrowheads="1"/>
          </p:cNvSpPr>
          <p:nvPr userDrawn="1">
            <p:ph type="sldNum" sz="quarter" idx="4"/>
          </p:nvPr>
        </p:nvSpPr>
        <p:spPr bwMode="black">
          <a:xfrm>
            <a:off x="7899400" y="6438900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07C06D9-4DBB-4C9C-8CDB-D217153FB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4">
            <a:extLst>
              <a:ext uri="{FF2B5EF4-FFF2-40B4-BE49-F238E27FC236}">
                <a16:creationId xmlns:a16="http://schemas.microsoft.com/office/drawing/2014/main" id="{33CEEAD9-E29F-4C3E-8143-9597875F1C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t="36948" r="17580" b="36948"/>
          <a:stretch>
            <a:fillRect/>
          </a:stretch>
        </p:blipFill>
        <p:spPr bwMode="auto">
          <a:xfrm>
            <a:off x="0" y="-1588"/>
            <a:ext cx="569913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D5A49F-7AC2-42AC-8071-AD72C9012792}"/>
              </a:ext>
            </a:extLst>
          </p:cNvPr>
          <p:cNvCxnSpPr/>
          <p:nvPr userDrawn="1"/>
        </p:nvCxnSpPr>
        <p:spPr>
          <a:xfrm>
            <a:off x="-17463" y="625475"/>
            <a:ext cx="916146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790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Lucida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165100" indent="-165100" algn="l" rtl="0" eaLnBrk="0" fontAlgn="base" hangingPunct="0">
        <a:spcBef>
          <a:spcPct val="25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400" dirty="0">
          <a:solidFill>
            <a:schemeClr val="bg2"/>
          </a:solidFill>
          <a:latin typeface="Lucida Sans" pitchFamily="34" charset="0"/>
          <a:ea typeface="+mn-ea"/>
          <a:cs typeface="+mn-cs"/>
        </a:defRPr>
      </a:lvl1pPr>
      <a:lvl2pPr marL="344488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sz="2200" dirty="0">
          <a:solidFill>
            <a:schemeClr val="bg2"/>
          </a:solidFill>
          <a:latin typeface="Lucida Sans" pitchFamily="34" charset="0"/>
          <a:ea typeface="+mn-ea"/>
          <a:cs typeface="+mn-cs"/>
        </a:defRPr>
      </a:lvl2pPr>
      <a:lvl3pPr marL="509588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2000" dirty="0">
          <a:solidFill>
            <a:schemeClr val="bg2"/>
          </a:solidFill>
          <a:latin typeface="Lucida Sans" pitchFamily="34" charset="0"/>
          <a:ea typeface="+mn-ea"/>
          <a:cs typeface="+mn-cs"/>
        </a:defRPr>
      </a:lvl3pPr>
      <a:lvl4pPr marL="688975" indent="-179388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Lucida Sans" panose="020B0602030504020204" pitchFamily="34" charset="0"/>
        <a:buChar char="–"/>
        <a:defRPr lang="en-US" dirty="0">
          <a:solidFill>
            <a:schemeClr val="bg2"/>
          </a:solidFill>
          <a:latin typeface="Lucida Sans" pitchFamily="34" charset="0"/>
          <a:ea typeface="+mn-ea"/>
          <a:cs typeface="+mn-cs"/>
        </a:defRPr>
      </a:lvl4pPr>
      <a:lvl5pPr marL="854075" indent="-165100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lr>
          <a:srgbClr val="C60C30"/>
        </a:buClr>
        <a:buSzPct val="100000"/>
        <a:buFont typeface="Arial" panose="020B0604020202020204" pitchFamily="34" charset="0"/>
        <a:buChar char="•"/>
        <a:defRPr lang="en-US" sz="1600" dirty="0">
          <a:solidFill>
            <a:schemeClr val="bg2"/>
          </a:solidFill>
          <a:latin typeface="Lucida Sans" pitchFamily="34" charset="0"/>
          <a:ea typeface="+mn-ea"/>
          <a:cs typeface="+mn-cs"/>
        </a:defRPr>
      </a:lvl5pPr>
      <a:lvl6pPr marL="11414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15986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20558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2513013" indent="222250" algn="l" rtl="0" fontAlgn="base">
        <a:lnSpc>
          <a:spcPct val="95000"/>
        </a:lnSpc>
        <a:spcBef>
          <a:spcPct val="1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722D57-58D6-9447-A6D5-A97F6C35A8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70727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70727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287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Sensitive</a:t>
            </a:r>
          </a:p>
        </p:txBody>
      </p:sp>
    </p:spTree>
    <p:extLst>
      <p:ext uri="{BB962C8B-B14F-4D97-AF65-F5344CB8AC3E}">
        <p14:creationId xmlns:p14="http://schemas.microsoft.com/office/powerpoint/2010/main" val="390835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4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13401" y="107491"/>
            <a:ext cx="5226983" cy="877666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bg1"/>
                </a:solidFill>
              </a:rPr>
              <a:t>Energy Systems Innovation Center (ESIC) Update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1" y="2013856"/>
            <a:ext cx="8512627" cy="1994392"/>
          </a:xfrm>
        </p:spPr>
        <p:txBody>
          <a:bodyPr/>
          <a:lstStyle/>
          <a:p>
            <a:pPr algn="ctr" eaLnBrk="1" hangingPunct="1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Mani V. Venkatasubramanian</a:t>
            </a:r>
          </a:p>
          <a:p>
            <a:pPr algn="ctr" eaLnBrk="1" hangingPunct="1"/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Director, ESIC</a:t>
            </a:r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</p:txBody>
      </p:sp>
      <p:pic>
        <p:nvPicPr>
          <p:cNvPr id="4" name="Picture 3" descr="A logo for a university&#10;&#10;Description automatically generated">
            <a:extLst>
              <a:ext uri="{FF2B5EF4-FFF2-40B4-BE49-F238E27FC236}">
                <a16:creationId xmlns:a16="http://schemas.microsoft.com/office/drawing/2014/main" id="{5964506F-4995-8BC5-369F-1FB044754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0" y="3815332"/>
            <a:ext cx="2701648" cy="22933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633394"/>
            <a:ext cx="8915400" cy="5334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Power Education Partnership (PEP)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Annual Membership: Varies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rgbClr val="006666"/>
                </a:solidFill>
                <a:latin typeface="+mj-lt"/>
              </a:rPr>
              <a:t>Benefits – Support Power Engineering Education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Practicum 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Support for Internships/Jobs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Power Curriculum Feedback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Free booths at Fall Career Expo and IEEE Career Fair</a:t>
            </a:r>
          </a:p>
          <a:p>
            <a:pPr lvl="2" eaLnBrk="1" hangingPunct="1">
              <a:lnSpc>
                <a:spcPts val="31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Professional Development Hours for ESIC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dirty="0">
                <a:solidFill>
                  <a:srgbClr val="006666"/>
                </a:solidFill>
                <a:latin typeface="+mj-lt"/>
              </a:rPr>
              <a:t>weekly seminars</a:t>
            </a:r>
          </a:p>
          <a:p>
            <a:pPr lvl="2" eaLnBrk="1" hangingPunct="1">
              <a:lnSpc>
                <a:spcPts val="31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Optional Tutorials by Faculty Experts</a:t>
            </a:r>
          </a:p>
          <a:p>
            <a:pPr lvl="2" eaLnBrk="1" hangingPunct="1">
              <a:lnSpc>
                <a:spcPts val="31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Dedicated Industry Liaison</a:t>
            </a: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277E2-A464-41BC-9232-1A8B075FDB49}"/>
              </a:ext>
            </a:extLst>
          </p:cNvPr>
          <p:cNvSpPr txBox="1"/>
          <p:nvPr/>
        </p:nvSpPr>
        <p:spPr>
          <a:xfrm>
            <a:off x="2357514" y="243304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PEP Membership</a:t>
            </a:r>
          </a:p>
        </p:txBody>
      </p:sp>
    </p:spTree>
    <p:extLst>
      <p:ext uri="{BB962C8B-B14F-4D97-AF65-F5344CB8AC3E}">
        <p14:creationId xmlns:p14="http://schemas.microsoft.com/office/powerpoint/2010/main" val="62920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0316" y="1547250"/>
            <a:ext cx="283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ESIC PEP Members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D170D-8346-4091-8295-A7E2D45F9FB7}"/>
              </a:ext>
            </a:extLst>
          </p:cNvPr>
          <p:cNvSpPr txBox="1"/>
          <p:nvPr/>
        </p:nvSpPr>
        <p:spPr>
          <a:xfrm>
            <a:off x="2369527" y="273743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PEP Membership</a:t>
            </a:r>
          </a:p>
        </p:txBody>
      </p:sp>
      <p:pic>
        <p:nvPicPr>
          <p:cNvPr id="7" name="Picture 4" descr="Benton PUD introduces new &quot;Pay As You Go&quot; program - YakTriNews.com">
            <a:extLst>
              <a:ext uri="{FF2B5EF4-FFF2-40B4-BE49-F238E27FC236}">
                <a16:creationId xmlns:a16="http://schemas.microsoft.com/office/drawing/2014/main" id="{338D51B7-5F24-49A2-A8F7-1156927C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58" y="2619398"/>
            <a:ext cx="2118396" cy="7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rays Harbor PUD (@GHPUD) | Twitter">
            <a:extLst>
              <a:ext uri="{FF2B5EF4-FFF2-40B4-BE49-F238E27FC236}">
                <a16:creationId xmlns:a16="http://schemas.microsoft.com/office/drawing/2014/main" id="{984D9AAD-EC77-4622-BB25-AF7CF0FC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11" y="2619398"/>
            <a:ext cx="2118395" cy="7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About Us | PSC">
            <a:extLst>
              <a:ext uri="{FF2B5EF4-FFF2-40B4-BE49-F238E27FC236}">
                <a16:creationId xmlns:a16="http://schemas.microsoft.com/office/drawing/2014/main" id="{C5EB5B42-A7F7-41B2-9443-5543A864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38" y="3541996"/>
            <a:ext cx="8858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Puget Sound Energy - The Chamber Collective">
            <a:extLst>
              <a:ext uri="{FF2B5EF4-FFF2-40B4-BE49-F238E27FC236}">
                <a16:creationId xmlns:a16="http://schemas.microsoft.com/office/drawing/2014/main" id="{0F561FE0-BF9B-40BC-998D-44F126217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27778" r="-370" b="29331"/>
          <a:stretch/>
        </p:blipFill>
        <p:spPr bwMode="auto">
          <a:xfrm>
            <a:off x="3675907" y="5538435"/>
            <a:ext cx="2734404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F804BD-AB96-4C46-A989-5C05E36AA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12" y="1319565"/>
            <a:ext cx="2630589" cy="7772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F980076-5FC6-4336-B5EB-B04C102E3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85" y="4955001"/>
            <a:ext cx="1634310" cy="163431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01E2913-E276-4AC4-9712-84965BFD8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9" y="3647513"/>
            <a:ext cx="2906676" cy="4769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1AEF4C-2D11-410C-825A-C4BBF0A86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5" b="16091"/>
          <a:stretch/>
        </p:blipFill>
        <p:spPr bwMode="auto">
          <a:xfrm>
            <a:off x="859188" y="5703406"/>
            <a:ext cx="1280417" cy="8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D6E5EF7-DABA-4B96-BA5A-B54B0A993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34" y="4465965"/>
            <a:ext cx="1068195" cy="1175015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19A4C68-23B3-F5DD-FA95-71FCBD823B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0" y="4484760"/>
            <a:ext cx="1450744" cy="940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E7D2EC-AA6C-45C5-A1AA-015E7E023B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4069" y="3951976"/>
            <a:ext cx="1219827" cy="1219827"/>
          </a:xfrm>
          <a:prstGeom prst="rect">
            <a:avLst/>
          </a:prstGeom>
        </p:spPr>
      </p:pic>
      <p:pic>
        <p:nvPicPr>
          <p:cNvPr id="8" name="Picture 7" descr="A blue logo with text&#10;&#10;Description automatically generated">
            <a:extLst>
              <a:ext uri="{FF2B5EF4-FFF2-40B4-BE49-F238E27FC236}">
                <a16:creationId xmlns:a16="http://schemas.microsoft.com/office/drawing/2014/main" id="{CA093C38-118B-7E52-B90A-77328DD1BE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77" y="1342518"/>
            <a:ext cx="1122611" cy="113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83871"/>
            <a:ext cx="8382000" cy="5173886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 Research Excellence Partnership (REP)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Annual Membership: $15K</a:t>
            </a:r>
          </a:p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solidFill>
                  <a:srgbClr val="006666"/>
                </a:solidFill>
                <a:latin typeface="+mj-lt"/>
              </a:rPr>
              <a:t>Benefits - Access to ESIC research: </a:t>
            </a: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Research collaborations</a:t>
            </a:r>
          </a:p>
          <a:p>
            <a:pPr lvl="2"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6666"/>
                </a:solidFill>
                <a:latin typeface="+mj-lt"/>
              </a:rPr>
              <a:t>ESIC</a:t>
            </a:r>
            <a:r>
              <a:rPr lang="en-US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dirty="0">
                <a:solidFill>
                  <a:srgbClr val="006666"/>
                </a:solidFill>
                <a:latin typeface="+mj-lt"/>
              </a:rPr>
              <a:t>weekly seminars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Project catalog/announcements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7030A0"/>
                </a:solidFill>
                <a:latin typeface="+mj-lt"/>
              </a:rPr>
              <a:t>Research reports and papers on secure website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Invitation to be project advisors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Tutorials by faculty experts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6666"/>
                </a:solidFill>
                <a:latin typeface="+mj-lt"/>
              </a:rPr>
              <a:t>Dedicated industry liaison</a:t>
            </a:r>
          </a:p>
          <a:p>
            <a:pPr lvl="2" eaLnBrk="1" hangingPunct="1">
              <a:lnSpc>
                <a:spcPct val="100000"/>
              </a:lnSpc>
            </a:pPr>
            <a:r>
              <a:rPr lang="en-US" dirty="0">
                <a:solidFill>
                  <a:srgbClr val="0000FF"/>
                </a:solidFill>
                <a:latin typeface="+mj-lt"/>
              </a:rPr>
              <a:t>Seed projects at no overhead (no deliverables)</a:t>
            </a: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  <a:p>
            <a:pPr eaLnBrk="1" hangingPunct="1"/>
            <a:endParaRPr lang="en-US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F277E2-A464-41BC-9232-1A8B075FDB49}"/>
              </a:ext>
            </a:extLst>
          </p:cNvPr>
          <p:cNvSpPr txBox="1"/>
          <p:nvPr/>
        </p:nvSpPr>
        <p:spPr>
          <a:xfrm>
            <a:off x="2266950" y="284770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REP Membership</a:t>
            </a:r>
          </a:p>
        </p:txBody>
      </p:sp>
    </p:spTree>
    <p:extLst>
      <p:ext uri="{BB962C8B-B14F-4D97-AF65-F5344CB8AC3E}">
        <p14:creationId xmlns:p14="http://schemas.microsoft.com/office/powerpoint/2010/main" val="326019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343" y="1821550"/>
            <a:ext cx="2667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ESIC REP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Members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19DB5-33A9-47B9-B42B-9B7A99727022}"/>
              </a:ext>
            </a:extLst>
          </p:cNvPr>
          <p:cNvSpPr txBox="1"/>
          <p:nvPr/>
        </p:nvSpPr>
        <p:spPr>
          <a:xfrm>
            <a:off x="2266950" y="284770"/>
            <a:ext cx="46101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REP Membership</a:t>
            </a:r>
          </a:p>
        </p:txBody>
      </p:sp>
      <p:pic>
        <p:nvPicPr>
          <p:cNvPr id="7" name="Picture 12" descr="Pacific Northwest National Laboratory - Wikipedia">
            <a:extLst>
              <a:ext uri="{FF2B5EF4-FFF2-40B4-BE49-F238E27FC236}">
                <a16:creationId xmlns:a16="http://schemas.microsoft.com/office/drawing/2014/main" id="{84703413-5962-4B24-B2EB-84F3E826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51458"/>
            <a:ext cx="2656498" cy="113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portland+general+electric+logo – Impact NW">
            <a:extLst>
              <a:ext uri="{FF2B5EF4-FFF2-40B4-BE49-F238E27FC236}">
                <a16:creationId xmlns:a16="http://schemas.microsoft.com/office/drawing/2014/main" id="{4FA08E76-6251-459B-8F8F-E717FCAA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3" y="5377170"/>
            <a:ext cx="3366611" cy="114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Puget Sound Energy - The Chamber Collective">
            <a:extLst>
              <a:ext uri="{FF2B5EF4-FFF2-40B4-BE49-F238E27FC236}">
                <a16:creationId xmlns:a16="http://schemas.microsoft.com/office/drawing/2014/main" id="{E46F2175-3290-4381-9AA4-34456FA8E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27778" r="-370" b="29331"/>
          <a:stretch/>
        </p:blipFill>
        <p:spPr bwMode="auto">
          <a:xfrm>
            <a:off x="2917588" y="3077801"/>
            <a:ext cx="2827816" cy="80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Snohomish County PUD – 2020 Chamber Member | SVChamber">
            <a:extLst>
              <a:ext uri="{FF2B5EF4-FFF2-40B4-BE49-F238E27FC236}">
                <a16:creationId xmlns:a16="http://schemas.microsoft.com/office/drawing/2014/main" id="{AD5D674F-A960-49E3-8C75-885D6ABD0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23" y="3849620"/>
            <a:ext cx="2305794" cy="9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E77D0C0-09B0-4858-A8BB-7AFE99F7B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8" y="1480830"/>
            <a:ext cx="2630589" cy="7772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4EB0054-0595-40FE-BCF5-A407D501D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8109" y="3849620"/>
            <a:ext cx="1242384" cy="1242384"/>
          </a:xfrm>
          <a:prstGeom prst="rect">
            <a:avLst/>
          </a:prstGeom>
        </p:spPr>
      </p:pic>
      <p:pic>
        <p:nvPicPr>
          <p:cNvPr id="2050" name="Picture 2" descr="Schweitzer Engineering Laboratories - Information and distributors around  the world - Directindustry">
            <a:extLst>
              <a:ext uri="{FF2B5EF4-FFF2-40B4-BE49-F238E27FC236}">
                <a16:creationId xmlns:a16="http://schemas.microsoft.com/office/drawing/2014/main" id="{3E17B695-77FE-44F4-9AD6-D28D8461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81" y="5335476"/>
            <a:ext cx="2061139" cy="11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18E45B-629B-49F2-86B4-2AA6D211D1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488" y="4103955"/>
            <a:ext cx="1367393" cy="8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6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422" y="228711"/>
            <a:ext cx="727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PSM in Electrical Power Engineering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1676400"/>
            <a:ext cx="8077200" cy="407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Professional Science Masters (PSM) in Electrical Power Engineering (EPE)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Online degree program offered by ESIC</a:t>
            </a: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Combination of Electrical Engineering and 	Engineering Management courses</a:t>
            </a:r>
          </a:p>
          <a:p>
            <a:pPr marL="457200" marR="0" lvl="0" indent="571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Students from all over the world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28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C51AD-C9D5-5B11-05E3-3022E8A1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D4815-7599-44B9-A36D-170F0A7781D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A126A2-E90A-2632-B5DF-DF7FF5F2C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7" y="1363192"/>
            <a:ext cx="8131126" cy="5266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7FE10-6B26-1CD4-073F-C6C3B1B970A7}"/>
              </a:ext>
            </a:extLst>
          </p:cNvPr>
          <p:cNvSpPr txBox="1"/>
          <p:nvPr/>
        </p:nvSpPr>
        <p:spPr>
          <a:xfrm>
            <a:off x="1346422" y="228711"/>
            <a:ext cx="727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Spring Break Practicum</a:t>
            </a:r>
          </a:p>
        </p:txBody>
      </p:sp>
    </p:spTree>
    <p:extLst>
      <p:ext uri="{BB962C8B-B14F-4D97-AF65-F5344CB8AC3E}">
        <p14:creationId xmlns:p14="http://schemas.microsoft.com/office/powerpoint/2010/main" val="237967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24625" y="249533"/>
            <a:ext cx="5226983" cy="2086725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chemeClr val="bg1"/>
                </a:solidFill>
              </a:rPr>
              <a:t>Power Practicum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65072" y="785064"/>
            <a:ext cx="4413855" cy="3102388"/>
          </a:xfrm>
        </p:spPr>
        <p:txBody>
          <a:bodyPr/>
          <a:lstStyle/>
          <a:p>
            <a:pPr algn="ctr" eaLnBrk="1" hangingPunct="1"/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 eaLnBrk="1" hangingPunct="1"/>
            <a:r>
              <a:rPr lang="en-US" sz="3200" dirty="0">
                <a:solidFill>
                  <a:srgbClr val="C00000"/>
                </a:solidFill>
              </a:rPr>
              <a:t>2024 Practicum</a:t>
            </a:r>
          </a:p>
          <a:p>
            <a:pPr algn="ctr" eaLnBrk="1" hangingPunct="1"/>
            <a:endParaRPr lang="en-US" sz="80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US" sz="2800" dirty="0">
                <a:solidFill>
                  <a:srgbClr val="0000FF"/>
                </a:solidFill>
              </a:rPr>
              <a:t>46 Student Participants</a:t>
            </a:r>
          </a:p>
          <a:p>
            <a:pPr algn="ctr" eaLnBrk="1" hangingPunct="1"/>
            <a:r>
              <a:rPr lang="en-US" sz="2800" dirty="0">
                <a:solidFill>
                  <a:srgbClr val="0000FF"/>
                </a:solidFill>
              </a:rPr>
              <a:t>5 WSU Campuses</a:t>
            </a:r>
          </a:p>
          <a:p>
            <a:pPr algn="ctr" eaLnBrk="1" hangingPunct="1"/>
            <a:r>
              <a:rPr lang="en-US" sz="2800" dirty="0">
                <a:solidFill>
                  <a:srgbClr val="0000FF"/>
                </a:solidFill>
              </a:rPr>
              <a:t>12 Industry Hosts</a:t>
            </a:r>
          </a:p>
          <a:p>
            <a:pPr algn="ctr" eaLnBrk="1" hangingPunct="1"/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160D04-D5C9-44C8-AEF5-1EBDB0BBBE52}"/>
              </a:ext>
            </a:extLst>
          </p:cNvPr>
          <p:cNvGrpSpPr/>
          <p:nvPr/>
        </p:nvGrpSpPr>
        <p:grpSpPr>
          <a:xfrm>
            <a:off x="134792" y="1854402"/>
            <a:ext cx="2314575" cy="3856457"/>
            <a:chOff x="6194320" y="1439695"/>
            <a:chExt cx="2314575" cy="38564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7A1019-DD78-494A-9778-36F333EE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6"/>
            <a:stretch/>
          </p:blipFill>
          <p:spPr>
            <a:xfrm>
              <a:off x="6194320" y="1439695"/>
              <a:ext cx="2314575" cy="321012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5BEB5B-A6B4-4070-9BB5-FA227C8F408A}"/>
                </a:ext>
              </a:extLst>
            </p:cNvPr>
            <p:cNvSpPr txBox="1"/>
            <p:nvPr/>
          </p:nvSpPr>
          <p:spPr>
            <a:xfrm>
              <a:off x="6194320" y="4649821"/>
              <a:ext cx="2314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Power Practicum Grant County PUD March 2024 [photo credit Nathan Bucholz]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1C0560-DFDC-4623-B05F-28BAC8E97709}"/>
              </a:ext>
            </a:extLst>
          </p:cNvPr>
          <p:cNvGrpSpPr/>
          <p:nvPr/>
        </p:nvGrpSpPr>
        <p:grpSpPr>
          <a:xfrm>
            <a:off x="2713782" y="3605766"/>
            <a:ext cx="3716433" cy="3252234"/>
            <a:chOff x="2713782" y="3456564"/>
            <a:chExt cx="3716433" cy="32522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AC7291-317E-464E-9786-528EF4337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782" y="3456564"/>
              <a:ext cx="3716433" cy="27895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1141CD-6AC9-4053-B1BD-72A7474C07A9}"/>
                </a:ext>
              </a:extLst>
            </p:cNvPr>
            <p:cNvSpPr txBox="1"/>
            <p:nvPr/>
          </p:nvSpPr>
          <p:spPr>
            <a:xfrm>
              <a:off x="2713782" y="6247133"/>
              <a:ext cx="3531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Power Practicum PNNL March 2024 [photo credit [Jessica Pantoja-Garcia]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5382B5-75C4-4533-A5FD-0E626BBF9C02}"/>
              </a:ext>
            </a:extLst>
          </p:cNvPr>
          <p:cNvGrpSpPr/>
          <p:nvPr/>
        </p:nvGrpSpPr>
        <p:grpSpPr>
          <a:xfrm>
            <a:off x="6694633" y="2641392"/>
            <a:ext cx="2354055" cy="3392633"/>
            <a:chOff x="6694634" y="1679783"/>
            <a:chExt cx="2354055" cy="33926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282B562-7E69-4172-B25D-85356F0BA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82" r="24048"/>
            <a:stretch/>
          </p:blipFill>
          <p:spPr>
            <a:xfrm>
              <a:off x="6694634" y="1679783"/>
              <a:ext cx="2354055" cy="27432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393C19-776C-4D9A-85B1-BFFF6D1B8FA3}"/>
                </a:ext>
              </a:extLst>
            </p:cNvPr>
            <p:cNvSpPr txBox="1"/>
            <p:nvPr/>
          </p:nvSpPr>
          <p:spPr>
            <a:xfrm>
              <a:off x="6694634" y="4426085"/>
              <a:ext cx="2314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Power Practicum Grant County PUD March 2024 [photo credit Nathan Bucholz]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73200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454E7025-6021-C30F-3998-CDBA885C0E07}"/>
              </a:ext>
            </a:extLst>
          </p:cNvPr>
          <p:cNvSpPr txBox="1">
            <a:spLocks/>
          </p:cNvSpPr>
          <p:nvPr/>
        </p:nvSpPr>
        <p:spPr>
          <a:xfrm>
            <a:off x="7027744" y="551968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E9972E-B495-7D42-862D-914296B4CAD3}" type="slidenum">
              <a:rPr lang="en-US" sz="1800">
                <a:solidFill>
                  <a:srgbClr val="002060"/>
                </a:solidFill>
              </a:rPr>
              <a:pPr/>
              <a:t>17</a:t>
            </a:fld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262DCD9-EC48-4F08-0AAD-0DDD4AB0D16F}"/>
              </a:ext>
            </a:extLst>
          </p:cNvPr>
          <p:cNvSpPr txBox="1">
            <a:spLocks/>
          </p:cNvSpPr>
          <p:nvPr/>
        </p:nvSpPr>
        <p:spPr>
          <a:xfrm>
            <a:off x="257908" y="1861626"/>
            <a:ext cx="3198809" cy="427282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Led by Stanford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Equitable solutions for energy resilience.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$20M total funding. WSU funding at $2M.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Mani</a:t>
            </a: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, Anjan, Anamika and Noel.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Close collaboration with PNNL, </a:t>
            </a:r>
            <a:r>
              <a:rPr lang="en-US" sz="21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Avista</a:t>
            </a:r>
            <a:r>
              <a:rPr lang="en-US" sz="21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, </a:t>
            </a: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and regional Tribes.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F0841-9FB5-F76D-20F5-DE6BD9155415}"/>
              </a:ext>
            </a:extLst>
          </p:cNvPr>
          <p:cNvSpPr txBox="1"/>
          <p:nvPr/>
        </p:nvSpPr>
        <p:spPr>
          <a:xfrm>
            <a:off x="2368062" y="96427"/>
            <a:ext cx="4923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DOE Resilience Center EARNEST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DD765-0B64-0BF4-36C9-CBABA4CF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76" y="1209821"/>
            <a:ext cx="5193898" cy="2712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86D81-AF3F-7576-CC8D-2062045A3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0" r="4870"/>
          <a:stretch/>
        </p:blipFill>
        <p:spPr>
          <a:xfrm>
            <a:off x="4076240" y="4016679"/>
            <a:ext cx="4350507" cy="25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4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454E7025-6021-C30F-3998-CDBA885C0E07}"/>
              </a:ext>
            </a:extLst>
          </p:cNvPr>
          <p:cNvSpPr txBox="1">
            <a:spLocks/>
          </p:cNvSpPr>
          <p:nvPr/>
        </p:nvSpPr>
        <p:spPr>
          <a:xfrm>
            <a:off x="7027744" y="551968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E9972E-B495-7D42-862D-914296B4CAD3}" type="slidenum">
              <a:rPr lang="en-US" sz="1800">
                <a:solidFill>
                  <a:srgbClr val="002060"/>
                </a:solidFill>
              </a:rPr>
              <a:pPr/>
              <a:t>18</a:t>
            </a:fld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5262DCD9-EC48-4F08-0AAD-0DDD4AB0D16F}"/>
              </a:ext>
            </a:extLst>
          </p:cNvPr>
          <p:cNvSpPr txBox="1">
            <a:spLocks/>
          </p:cNvSpPr>
          <p:nvPr/>
        </p:nvSpPr>
        <p:spPr>
          <a:xfrm>
            <a:off x="142670" y="1701956"/>
            <a:ext cx="3179929" cy="423554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Led by WSU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Planning tools for managing uncertainties in future scenarios.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$2.4M funding. 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Mani </a:t>
            </a: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and Anjan. </a:t>
            </a:r>
          </a:p>
          <a:p>
            <a:pPr marL="257175" indent="-229500" algn="l" defTabSz="342900">
              <a:lnSpc>
                <a:spcPct val="110000"/>
              </a:lnSpc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70000"/>
              <a:buFont typeface="Wingdings 2" charset="2"/>
              <a:buChar char=""/>
              <a:defRPr/>
            </a:pPr>
            <a:r>
              <a:rPr lang="en-US" sz="21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</a:rPr>
              <a:t>Close collaboration with Iowa State University and Southwest Power Pool.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F0841-9FB5-F76D-20F5-DE6BD9155415}"/>
              </a:ext>
            </a:extLst>
          </p:cNvPr>
          <p:cNvSpPr txBox="1"/>
          <p:nvPr/>
        </p:nvSpPr>
        <p:spPr>
          <a:xfrm>
            <a:off x="2391508" y="96427"/>
            <a:ext cx="490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DOE SETO OPTIMA         Planning Tools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6F72A-93EF-8B48-E84E-09911D77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083" y="1200082"/>
            <a:ext cx="5807208" cy="3357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0B042F-20E5-BFF2-5F13-685639E4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594"/>
          <a:stretch/>
        </p:blipFill>
        <p:spPr>
          <a:xfrm>
            <a:off x="4702120" y="4491130"/>
            <a:ext cx="3162774" cy="721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6FC20-9EED-760C-2678-4C96541C7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9"/>
          <a:stretch/>
        </p:blipFill>
        <p:spPr>
          <a:xfrm>
            <a:off x="4159148" y="5430430"/>
            <a:ext cx="4295212" cy="65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7223" y="198670"/>
            <a:ext cx="4809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WSU Power Program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367" y="1702291"/>
            <a:ext cx="624285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Power Professorship program since 1973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Energy Systems Innovation Center since 2012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003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-anniversary celebration on Sep 15, 2023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recognize, honor, and thank contributions from students, faculty, alumni, and industry </a:t>
            </a:r>
          </a:p>
        </p:txBody>
      </p:sp>
      <p:pic>
        <p:nvPicPr>
          <p:cNvPr id="10" name="Picture 9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D073AD23-EDCD-D10C-DF3F-7745021C1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9" y="1555296"/>
            <a:ext cx="2373086" cy="2373086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ADC461-D11E-FCF9-EF85-079F71C75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2997"/>
          <a:stretch/>
        </p:blipFill>
        <p:spPr>
          <a:xfrm>
            <a:off x="585335" y="4150357"/>
            <a:ext cx="2623457" cy="2374245"/>
          </a:xfrm>
          <a:prstGeom prst="rect">
            <a:avLst/>
          </a:prstGeom>
        </p:spPr>
      </p:pic>
      <p:pic>
        <p:nvPicPr>
          <p:cNvPr id="18" name="Picture 17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484D4909-B0E5-5806-1855-A08506D752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r="17085"/>
          <a:stretch/>
        </p:blipFill>
        <p:spPr>
          <a:xfrm>
            <a:off x="3676412" y="4203965"/>
            <a:ext cx="2411661" cy="2328182"/>
          </a:xfrm>
          <a:prstGeom prst="rect">
            <a:avLst/>
          </a:prstGeom>
        </p:spPr>
      </p:pic>
      <p:pic>
        <p:nvPicPr>
          <p:cNvPr id="20" name="Picture 19" descr="A person holding a trophy&#10;&#10;Description automatically generated">
            <a:extLst>
              <a:ext uri="{FF2B5EF4-FFF2-40B4-BE49-F238E27FC236}">
                <a16:creationId xmlns:a16="http://schemas.microsoft.com/office/drawing/2014/main" id="{246388F7-44E4-5C3F-1AFD-25AA21EB48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5679" r="25417"/>
          <a:stretch/>
        </p:blipFill>
        <p:spPr>
          <a:xfrm>
            <a:off x="6613072" y="4211511"/>
            <a:ext cx="2133599" cy="231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8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B23358-D0F6-4074-9C20-CBB543E1900F}"/>
              </a:ext>
            </a:extLst>
          </p:cNvPr>
          <p:cNvSpPr txBox="1"/>
          <p:nvPr/>
        </p:nvSpPr>
        <p:spPr>
          <a:xfrm>
            <a:off x="336176" y="1700034"/>
            <a:ext cx="5310052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Leading the transition to affordable, sustainable and resilient electric power systems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Collaborative research, education, and outreach to solve challenges  for modern power systems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68275" marR="0" lvl="0" indent="-168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C0033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E5F61B7-EAB5-4511-9B43-237818BA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1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2" t="23433" r="16726" b="19231"/>
          <a:stretch/>
        </p:blipFill>
        <p:spPr bwMode="auto">
          <a:xfrm>
            <a:off x="5181599" y="1997907"/>
            <a:ext cx="4003222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759E7A-29A9-4E45-A112-E55CC19131A5}"/>
              </a:ext>
            </a:extLst>
          </p:cNvPr>
          <p:cNvSpPr txBox="1"/>
          <p:nvPr/>
        </p:nvSpPr>
        <p:spPr>
          <a:xfrm>
            <a:off x="1274577" y="287402"/>
            <a:ext cx="738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Systems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340459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2276256" y="1194187"/>
            <a:ext cx="4680520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Mani Venkatasubramanian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ESIC Director, Boeing Distinguished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Anjan Bose,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Regents Professor, Distinguished Professor in Power Engineering</a:t>
            </a:r>
          </a:p>
          <a:p>
            <a:pPr lvl="0">
              <a:lnSpc>
                <a:spcPct val="125000"/>
              </a:lnSpc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Noel Schulz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INEF Director, 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Professor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Robert Olsen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Professor Emeritus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Saeed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Lotfifard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Associate Professor</a:t>
            </a:r>
          </a:p>
          <a:p>
            <a:pPr lvl="0">
              <a:lnSpc>
                <a:spcPct val="125000"/>
              </a:lnSpc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Anamika Dubey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AGI Co-Director (WSU), </a:t>
            </a:r>
            <a:r>
              <a:rPr lang="en-US" dirty="0" err="1">
                <a:solidFill>
                  <a:srgbClr val="0000CC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Huie</a:t>
            </a:r>
            <a:r>
              <a:rPr lang="en-US" dirty="0">
                <a:solidFill>
                  <a:srgbClr val="0000CC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-Rogers Endowed Chair Electrical Engineering</a:t>
            </a:r>
          </a:p>
          <a:p>
            <a:pPr lvl="0">
              <a:lnSpc>
                <a:spcPct val="125000"/>
              </a:lnSpc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Milad Ebrahimi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Javier Guerrero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Clinical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Shuzeng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Xie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Clinical Assistant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Josue Campos Do Prado,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As</a:t>
            </a:r>
            <a:r>
              <a:rPr lang="en-US" sz="1800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sistan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 Professor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en-US" sz="1800" b="1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Hang Gao</a:t>
            </a:r>
            <a:r>
              <a:rPr lang="en-US" sz="1800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Assistant Professor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Wei 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996600"/>
                </a:solidFill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AGI Co-Director (PNNL), Research Professor</a:t>
            </a:r>
          </a:p>
          <a:p>
            <a:pPr lvl="0">
              <a:lnSpc>
                <a:spcPct val="125000"/>
              </a:lnSpc>
              <a:tabLst>
                <a:tab pos="4572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Kevin Schneider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, Research Professor</a:t>
            </a:r>
          </a:p>
        </p:txBody>
      </p:sp>
      <p:pic>
        <p:nvPicPr>
          <p:cNvPr id="67586" name="Picture 2" descr="http://www.ece.ucf.edu/images/people/img_lotfifard.jpg"/>
          <p:cNvPicPr>
            <a:picLocks noChangeAspect="1" noChangeArrowheads="1"/>
          </p:cNvPicPr>
          <p:nvPr/>
        </p:nvPicPr>
        <p:blipFill rotWithShape="1">
          <a:blip r:embed="rId3" cstate="print"/>
          <a:srcRect l="7387" r="8764"/>
          <a:stretch/>
        </p:blipFill>
        <p:spPr bwMode="auto">
          <a:xfrm>
            <a:off x="304800" y="2288293"/>
            <a:ext cx="934605" cy="1031673"/>
          </a:xfrm>
          <a:prstGeom prst="rect">
            <a:avLst/>
          </a:prstGeom>
          <a:noFill/>
        </p:spPr>
      </p:pic>
      <p:pic>
        <p:nvPicPr>
          <p:cNvPr id="17412" name="Picture 4" descr="http://schoolwp.eecs.wsu.edu/wp-content/uploads/Dubey_03-225x300.jpg"/>
          <p:cNvPicPr>
            <a:picLocks noChangeAspect="1" noChangeArrowheads="1"/>
          </p:cNvPicPr>
          <p:nvPr/>
        </p:nvPicPr>
        <p:blipFill rotWithShape="1">
          <a:blip r:embed="rId4" cstate="print"/>
          <a:srcRect l="4605" r="11183" b="17047"/>
          <a:stretch/>
        </p:blipFill>
        <p:spPr bwMode="auto">
          <a:xfrm>
            <a:off x="335679" y="3479042"/>
            <a:ext cx="872678" cy="1097698"/>
          </a:xfrm>
          <a:prstGeom prst="rect">
            <a:avLst/>
          </a:prstGeom>
          <a:noFill/>
        </p:spPr>
      </p:pic>
      <p:pic>
        <p:nvPicPr>
          <p:cNvPr id="9" name="Picture 8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F4E7D98-C1FE-4BDA-A279-2C70AECE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95" y="1955006"/>
            <a:ext cx="882035" cy="1158406"/>
          </a:xfrm>
          <a:prstGeom prst="rect">
            <a:avLst/>
          </a:prstGeom>
        </p:spPr>
      </p:pic>
      <p:pic>
        <p:nvPicPr>
          <p:cNvPr id="16" name="Picture 1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46DC5A6-6DC4-4590-AC6F-022DFF130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14" y="4464754"/>
            <a:ext cx="939392" cy="1233735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D28299D-D750-40A3-83DD-68663AA47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320" r="12499" b="31250"/>
          <a:stretch/>
        </p:blipFill>
        <p:spPr>
          <a:xfrm>
            <a:off x="6912392" y="3101715"/>
            <a:ext cx="1039006" cy="11036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9B737E-B09A-4D92-96DC-E90B091066D1}"/>
              </a:ext>
            </a:extLst>
          </p:cNvPr>
          <p:cNvSpPr txBox="1"/>
          <p:nvPr/>
        </p:nvSpPr>
        <p:spPr>
          <a:xfrm>
            <a:off x="2286000" y="157118"/>
            <a:ext cx="48095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Power Faculty</a:t>
            </a:r>
          </a:p>
        </p:txBody>
      </p:sp>
      <p:pic>
        <p:nvPicPr>
          <p:cNvPr id="17" name="Picture 1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602A633-FD0D-4871-84D2-1CDA1928D5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/>
        </p:blipFill>
        <p:spPr>
          <a:xfrm>
            <a:off x="8013868" y="4818237"/>
            <a:ext cx="973967" cy="1158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D11CA5-45AE-4612-8B40-8E0DB616EA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475" y="3158263"/>
            <a:ext cx="916606" cy="1074641"/>
          </a:xfrm>
          <a:prstGeom prst="rect">
            <a:avLst/>
          </a:prstGeom>
        </p:spPr>
      </p:pic>
      <p:pic>
        <p:nvPicPr>
          <p:cNvPr id="19" name="Picture 18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0EC6D97E-CFF1-46AF-BB54-D28E86FD29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72" y="1698684"/>
            <a:ext cx="847751" cy="1186852"/>
          </a:xfrm>
          <a:prstGeom prst="rect">
            <a:avLst/>
          </a:prstGeom>
        </p:spPr>
      </p:pic>
      <p:pic>
        <p:nvPicPr>
          <p:cNvPr id="25" name="Picture 2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2EC0A55-A215-4C8F-B46C-5FD2AC427A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8056" b="10042"/>
          <a:stretch/>
        </p:blipFill>
        <p:spPr>
          <a:xfrm>
            <a:off x="6967171" y="1692199"/>
            <a:ext cx="977241" cy="1158407"/>
          </a:xfrm>
          <a:prstGeom prst="rect">
            <a:avLst/>
          </a:prstGeom>
        </p:spPr>
      </p:pic>
      <p:pic>
        <p:nvPicPr>
          <p:cNvPr id="27" name="Picture 2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08B513F1-0450-48F4-8F93-405700422E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b="6529"/>
          <a:stretch/>
        </p:blipFill>
        <p:spPr>
          <a:xfrm>
            <a:off x="8044970" y="3306796"/>
            <a:ext cx="911764" cy="1103623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9C27AEE2-D3D9-DDD7-3D22-F9C891E7AE8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13538"/>
          <a:stretch/>
        </p:blipFill>
        <p:spPr>
          <a:xfrm>
            <a:off x="333764" y="4754520"/>
            <a:ext cx="882632" cy="1097698"/>
          </a:xfrm>
          <a:prstGeom prst="rect">
            <a:avLst/>
          </a:prstGeom>
        </p:spPr>
      </p:pic>
      <p:pic>
        <p:nvPicPr>
          <p:cNvPr id="3" name="Picture 2" descr="A person with blue eyes and dark hair&#10;&#10;Description automatically generated">
            <a:extLst>
              <a:ext uri="{FF2B5EF4-FFF2-40B4-BE49-F238E27FC236}">
                <a16:creationId xmlns:a16="http://schemas.microsoft.com/office/drawing/2014/main" id="{F12DE8EC-4C3D-D46D-7D94-124F4589F3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44" y="4440448"/>
            <a:ext cx="938581" cy="12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95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1.google.com/images?q=tbn:ANd9GcQRvVS_SGpGI6JzYpsZEWEt8RWEFfK2FsBKnKISETdVY-XwD7eH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67" y="1134649"/>
            <a:ext cx="9144000" cy="572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8730" y="1321683"/>
            <a:ext cx="3662389" cy="1785026"/>
          </a:xfrm>
          <a:prstGeom prst="rect">
            <a:avLst/>
          </a:prstGeom>
          <a:solidFill>
            <a:srgbClr val="3366CC">
              <a:alpha val="50196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Computer Science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Partha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Pande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 – Network-on-Chip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Behrooz Shirazi – Pervasive Computing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Diane Cook – Smart Home/Environments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Jana Doppa – Machine Learning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Assefaw Gebremedhin – Data science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Ananth Kalyanaraman – Computing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064" y="5102013"/>
            <a:ext cx="4144828" cy="1477328"/>
          </a:xfrm>
          <a:prstGeom prst="rect">
            <a:avLst/>
          </a:prstGeom>
          <a:solidFill>
            <a:srgbClr val="33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Mechanical &amp; Materials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Jacob Leachman – Hydrogen/Nuclear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Dustin McLarty – Energy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Grant Norton – Nanotechnology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Soumik Banerjee – Solar Cells, Batteries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Yuehe Lin – Batteries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064" y="4395549"/>
            <a:ext cx="3581399" cy="615553"/>
          </a:xfrm>
          <a:prstGeom prst="rect">
            <a:avLst/>
          </a:prstGeom>
          <a:solidFill>
            <a:srgbClr val="33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Chemical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Su Ha – Fuel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6110" y="5810058"/>
            <a:ext cx="3650034" cy="830997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452438" marR="0" lvl="0" indent="47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54175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Liberal Arts</a:t>
            </a:r>
          </a:p>
          <a:p>
            <a:pPr marL="735013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65417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Paul Whitney – Cognitive Behavior</a:t>
            </a:r>
          </a:p>
          <a:p>
            <a:pPr marL="735013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654175" algn="l"/>
              </a:tabLs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Christine Horne – Social Norms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1085" y="4022113"/>
            <a:ext cx="3345667" cy="615553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Economics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Alan Love – Electricity Markets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4102" y="263432"/>
            <a:ext cx="7016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ESIC Faculty in Allied Disciplines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86110" y="4762117"/>
            <a:ext cx="2737939" cy="830997"/>
          </a:xfrm>
          <a:prstGeom prst="rect">
            <a:avLst/>
          </a:prstGeom>
          <a:solidFill>
            <a:srgbClr val="3366CC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461963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Communication</a:t>
            </a:r>
          </a:p>
          <a:p>
            <a:pPr marL="747713" marR="0" lvl="0" indent="-285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EC09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Amanda Boyd – Risk Communication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B7F5D-0682-44F3-A996-3C1072597314}"/>
              </a:ext>
            </a:extLst>
          </p:cNvPr>
          <p:cNvSpPr txBox="1"/>
          <p:nvPr/>
        </p:nvSpPr>
        <p:spPr>
          <a:xfrm>
            <a:off x="213064" y="1726367"/>
            <a:ext cx="3015569" cy="1261884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Electrical Engineering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Sandip Roy – Dynamic Networks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 Pedrow – High Voltage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Hang Gao– WSU Vancouver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Xinghui Zhao – WSU Vancouver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9C7DD1-5A6F-44E4-A829-3A3EEB3A083C}"/>
              </a:ext>
            </a:extLst>
          </p:cNvPr>
          <p:cNvSpPr txBox="1"/>
          <p:nvPr/>
        </p:nvSpPr>
        <p:spPr>
          <a:xfrm>
            <a:off x="5201085" y="3246153"/>
            <a:ext cx="3345666" cy="615553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Architecture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Todd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Beyreuther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Integrated Design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4459C-C73A-4B18-AFCA-BC4A9B1B752B}"/>
              </a:ext>
            </a:extLst>
          </p:cNvPr>
          <p:cNvSpPr txBox="1"/>
          <p:nvPr/>
        </p:nvSpPr>
        <p:spPr>
          <a:xfrm>
            <a:off x="213064" y="3060958"/>
            <a:ext cx="4093824" cy="1261884"/>
          </a:xfrm>
          <a:prstGeom prst="rect">
            <a:avLst/>
          </a:prstGeom>
          <a:solidFill>
            <a:srgbClr val="3366CC">
              <a:alpha val="4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Civil &amp; Environmental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Michael Wolcott– Sustainable Infrastructures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Jennifer Adam – Water and Storage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John Petrie – Impact of Hydro Operations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Ji Yun Lee – Infrastructure resilience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4E19B-E70B-4547-B9C3-BFFA8FE09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5" y="-54157"/>
            <a:ext cx="1677880" cy="160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5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35845"/>
              </p:ext>
            </p:extLst>
          </p:nvPr>
        </p:nvGraphicFramePr>
        <p:xfrm>
          <a:off x="685800" y="1230868"/>
          <a:ext cx="8229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071" y="330458"/>
            <a:ext cx="5105400" cy="710684"/>
          </a:xfrm>
          <a:noFill/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Research</a:t>
            </a:r>
            <a:r>
              <a:rPr lang="en-US" sz="32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Expenditures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7013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$M</a:t>
            </a:r>
          </a:p>
        </p:txBody>
      </p:sp>
    </p:spTree>
    <p:extLst>
      <p:ext uri="{BB962C8B-B14F-4D97-AF65-F5344CB8AC3E}">
        <p14:creationId xmlns:p14="http://schemas.microsoft.com/office/powerpoint/2010/main" val="2437788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3804" y="291962"/>
            <a:ext cx="6300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ESIC Thrust Areas</a:t>
            </a:r>
          </a:p>
        </p:txBody>
      </p:sp>
      <p:cxnSp>
        <p:nvCxnSpPr>
          <p:cNvPr id="133" name="Straight Connector 132"/>
          <p:cNvCxnSpPr/>
          <p:nvPr/>
        </p:nvCxnSpPr>
        <p:spPr>
          <a:xfrm>
            <a:off x="0" y="1981200"/>
            <a:ext cx="0" cy="0"/>
          </a:xfrm>
          <a:prstGeom prst="line">
            <a:avLst/>
          </a:prstGeom>
          <a:ln w="3810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04038" y="1684700"/>
            <a:ext cx="7040856" cy="401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Microgrids and IBRs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Reliability and Resilience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Grid Edge/Privacy/Cybersecurity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AI and ML Applications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Workforce 2.0</a:t>
            </a:r>
          </a:p>
        </p:txBody>
      </p:sp>
      <p:sp>
        <p:nvSpPr>
          <p:cNvPr id="18" name="Explosion 2 17"/>
          <p:cNvSpPr/>
          <p:nvPr/>
        </p:nvSpPr>
        <p:spPr>
          <a:xfrm>
            <a:off x="5204484" y="4234490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xplosion 2 30"/>
          <p:cNvSpPr/>
          <p:nvPr/>
        </p:nvSpPr>
        <p:spPr>
          <a:xfrm>
            <a:off x="4732044" y="5562600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xplosion 2 31"/>
          <p:cNvSpPr/>
          <p:nvPr/>
        </p:nvSpPr>
        <p:spPr>
          <a:xfrm>
            <a:off x="5291198" y="4195642"/>
            <a:ext cx="91440" cy="76200"/>
          </a:xfrm>
          <a:prstGeom prst="irregularSeal2">
            <a:avLst/>
          </a:prstGeom>
          <a:gradFill flip="none" rotWithShape="1">
            <a:gsLst>
              <a:gs pos="0">
                <a:schemeClr val="bg1"/>
              </a:gs>
              <a:gs pos="96000">
                <a:srgbClr val="FFD53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0F1FE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59" y="840263"/>
            <a:ext cx="5997341" cy="4498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8" y="4102041"/>
            <a:ext cx="3559698" cy="2669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42658" y="5762654"/>
            <a:ext cx="556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WSU GE Smart City Testbed</a:t>
            </a:r>
          </a:p>
        </p:txBody>
      </p:sp>
    </p:spTree>
    <p:extLst>
      <p:ext uri="{BB962C8B-B14F-4D97-AF65-F5344CB8AC3E}">
        <p14:creationId xmlns:p14="http://schemas.microsoft.com/office/powerpoint/2010/main" val="101080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704" y="267115"/>
            <a:ext cx="59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ESIC Outreach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360" y="1798240"/>
            <a:ext cx="859267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conferences: WPRC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ESIC Seminars (weekly)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ESIC Scholarships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 in professional societies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 transfer – start-up companies and technology licensing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centers, e.g. </a:t>
            </a:r>
            <a:r>
              <a:rPr lang="en-US" sz="2800" b="1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PSERC, </a:t>
            </a:r>
            <a:r>
              <a:rPr lang="en-US" sz="2800" b="1" dirty="0">
                <a:solidFill>
                  <a:srgbClr val="0082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CHARGE,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EARNEST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7189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CC0033"/>
      </a:accent1>
      <a:accent2>
        <a:srgbClr val="000099"/>
      </a:accent2>
      <a:accent3>
        <a:srgbClr val="FFFFFF"/>
      </a:accent3>
      <a:accent4>
        <a:srgbClr val="000000"/>
      </a:accent4>
      <a:accent5>
        <a:srgbClr val="E2AAAD"/>
      </a:accent5>
      <a:accent6>
        <a:srgbClr val="00008A"/>
      </a:accent6>
      <a:hlink>
        <a:srgbClr val="009999"/>
      </a:hlink>
      <a:folHlink>
        <a:srgbClr val="33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2D5C"/>
        </a:accent6>
        <a:hlink>
          <a:srgbClr val="009999"/>
        </a:hlink>
        <a:folHlink>
          <a:srgbClr val="33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2D5C"/>
        </a:accent6>
        <a:hlink>
          <a:srgbClr val="006666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3.xml><?xml version="1.0" encoding="utf-8"?>
<a:theme xmlns:a="http://schemas.openxmlformats.org/drawingml/2006/main" name="2_Default Design">
  <a:themeElements>
    <a:clrScheme name="WSU Brand HEX">
      <a:dk1>
        <a:srgbClr val="000000"/>
      </a:dk1>
      <a:lt1>
        <a:srgbClr val="FFFFFF"/>
      </a:lt1>
      <a:dk2>
        <a:srgbClr val="003C69"/>
      </a:dk2>
      <a:lt2>
        <a:srgbClr val="DBCEAC"/>
      </a:lt2>
      <a:accent1>
        <a:srgbClr val="981E32"/>
      </a:accent1>
      <a:accent2>
        <a:srgbClr val="5E6A71"/>
      </a:accent2>
      <a:accent3>
        <a:srgbClr val="C60C30"/>
      </a:accent3>
      <a:accent4>
        <a:srgbClr val="EC7A08"/>
      </a:accent4>
      <a:accent5>
        <a:srgbClr val="3CB6CE"/>
      </a:accent5>
      <a:accent6>
        <a:srgbClr val="B6BF00"/>
      </a:accent6>
      <a:hlink>
        <a:srgbClr val="452325"/>
      </a:hlink>
      <a:folHlink>
        <a:srgbClr val="FF00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F68A8F6187CA41A9F40BE73C3B8665" ma:contentTypeVersion="4" ma:contentTypeDescription="Create a new document." ma:contentTypeScope="" ma:versionID="ea08e0a5e6f2e993565e64f6701e38db">
  <xsd:schema xmlns:xsd="http://www.w3.org/2001/XMLSchema" xmlns:xs="http://www.w3.org/2001/XMLSchema" xmlns:p="http://schemas.microsoft.com/office/2006/metadata/properties" xmlns:ns2="23d7dc78-ccfb-48bb-95e0-89db5786e559" targetNamespace="http://schemas.microsoft.com/office/2006/metadata/properties" ma:root="true" ma:fieldsID="adbb7aa8841d33df53df40aadca4ccd7" ns2:_="">
    <xsd:import namespace="23d7dc78-ccfb-48bb-95e0-89db5786e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7dc78-ccfb-48bb-95e0-89db5786e5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70F22C-F0BA-4077-AE1A-281C539CE8E2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29140ecd-3393-4559-a649-14a344578679"/>
    <ds:schemaRef ds:uri="http://purl.org/dc/elements/1.1/"/>
    <ds:schemaRef ds:uri="http://schemas.microsoft.com/office/infopath/2007/PartnerControls"/>
    <ds:schemaRef ds:uri="048b29e2-e056-46d7-9f03-f58d16224128"/>
  </ds:schemaRefs>
</ds:datastoreItem>
</file>

<file path=customXml/itemProps2.xml><?xml version="1.0" encoding="utf-8"?>
<ds:datastoreItem xmlns:ds="http://schemas.openxmlformats.org/officeDocument/2006/customXml" ds:itemID="{8C83442B-FCAF-412C-97EE-0F6FDB0200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015A73-C211-4495-856E-C1AFDFF92398}"/>
</file>

<file path=docProps/app.xml><?xml version="1.0" encoding="utf-8"?>
<Properties xmlns="http://schemas.openxmlformats.org/officeDocument/2006/extended-properties" xmlns:vt="http://schemas.openxmlformats.org/officeDocument/2006/docPropsVTypes">
  <TotalTime>20986</TotalTime>
  <Words>779</Words>
  <Application>Microsoft Office PowerPoint</Application>
  <PresentationFormat>On-screen Show (4:3)</PresentationFormat>
  <Paragraphs>156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Lucida Sans</vt:lpstr>
      <vt:lpstr>Times New Roman</vt:lpstr>
      <vt:lpstr>Wingdings</vt:lpstr>
      <vt:lpstr>Wingdings 2</vt:lpstr>
      <vt:lpstr>Default Design</vt:lpstr>
      <vt:lpstr>PNNL_Option_4</vt:lpstr>
      <vt:lpstr>2_Default Design</vt:lpstr>
      <vt:lpstr>PNNL Silver Theme</vt:lpstr>
      <vt:lpstr>Energy Systems Innovation Center (ESIC) Update    </vt:lpstr>
      <vt:lpstr>PowerPoint Presentation</vt:lpstr>
      <vt:lpstr>PowerPoint Presentation</vt:lpstr>
      <vt:lpstr>PowerPoint Presentation</vt:lpstr>
      <vt:lpstr>PowerPoint Presentation</vt:lpstr>
      <vt:lpstr>Research Expenditures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 Practicum    </vt:lpstr>
      <vt:lpstr>PowerPoint Presentation</vt:lpstr>
      <vt:lpstr>PowerPoint Presentation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Marketing</dc:creator>
  <cp:lastModifiedBy>Dawson, Michael D</cp:lastModifiedBy>
  <cp:revision>106</cp:revision>
  <cp:lastPrinted>2018-11-16T19:51:19Z</cp:lastPrinted>
  <dcterms:created xsi:type="dcterms:W3CDTF">2001-10-04T20:08:10Z</dcterms:created>
  <dcterms:modified xsi:type="dcterms:W3CDTF">2024-08-28T00:22:41Z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0x010100B4F68A8F6187CA41A9F40BE73C3B8665</vt:lpwstr>
  </property>
</Properties>
</file>