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44" r:id="rId5"/>
    <p:sldMasterId id="2147483742" r:id="rId6"/>
    <p:sldMasterId id="2147483746" r:id="rId7"/>
  </p:sldMasterIdLst>
  <p:notesMasterIdLst>
    <p:notesMasterId r:id="rId21"/>
  </p:notesMasterIdLst>
  <p:sldIdLst>
    <p:sldId id="383" r:id="rId8"/>
    <p:sldId id="408" r:id="rId9"/>
    <p:sldId id="385" r:id="rId10"/>
    <p:sldId id="395" r:id="rId11"/>
    <p:sldId id="397" r:id="rId12"/>
    <p:sldId id="387" r:id="rId13"/>
    <p:sldId id="391" r:id="rId14"/>
    <p:sldId id="400" r:id="rId15"/>
    <p:sldId id="398" r:id="rId16"/>
    <p:sldId id="377" r:id="rId17"/>
    <p:sldId id="363" r:id="rId18"/>
    <p:sldId id="403" r:id="rId19"/>
    <p:sldId id="40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372772-DA95-89DF-6D2B-4E060D780B5B}" name="Schulz, Noel N" initials="NS" userId="S::noel.schulz@wsu.edu::14715e9b-3bcb-403e-bceb-d4d5d895a9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32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D8F33-B1D6-4A21-98BB-C2047E5527D1}" type="datetimeFigureOut"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93811-A13C-4DF9-AF9D-837BAF99666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3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EC689-B63F-4B6D-AF6D-31DA368AC8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34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93811-A13C-4DF9-AF9D-837BAF9966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60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93811-A13C-4DF9-AF9D-837BAF9966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02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93811-A13C-4DF9-AF9D-837BAF9966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97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93811-A13C-4DF9-AF9D-837BAF9966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25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083D3-F5C3-3A4C-88FE-7E3A7F8603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90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083D3-F5C3-3A4C-88FE-7E3A7F8603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54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083D3-F5C3-3A4C-88FE-7E3A7F8603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74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083D3-F5C3-3A4C-88FE-7E3A7F8603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2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083D3-F5C3-3A4C-88FE-7E3A7F8603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35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93811-A13C-4DF9-AF9D-837BAF9966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68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93811-A13C-4DF9-AF9D-837BAF9966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67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083D3-F5C3-3A4C-88FE-7E3A7F8603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3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C65F2266-2911-4855-95EF-1A2EC6796B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362E55-0F26-4515-837B-2D2BB7E45BB9}"/>
              </a:ext>
            </a:extLst>
          </p:cNvPr>
          <p:cNvCxnSpPr/>
          <p:nvPr userDrawn="1"/>
        </p:nvCxnSpPr>
        <p:spPr>
          <a:xfrm>
            <a:off x="0" y="833438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invGray">
          <a:xfrm>
            <a:off x="1" y="2392432"/>
            <a:ext cx="12191995" cy="424732"/>
          </a:xfrm>
        </p:spPr>
        <p:txBody>
          <a:bodyPr anchorCtr="0"/>
          <a:lstStyle>
            <a:lvl1pPr algn="ctr">
              <a:defRPr sz="24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invGray">
          <a:xfrm>
            <a:off x="1" y="3025244"/>
            <a:ext cx="12191996" cy="430887"/>
          </a:xfrm>
        </p:spPr>
        <p:txBody>
          <a:bodyPr rIns="0" anchorCtr="0"/>
          <a:lstStyle>
            <a:lvl1pPr marL="0" indent="0" algn="ctr">
              <a:buFont typeface="Arial" pitchFamily="34" charset="0"/>
              <a:buNone/>
              <a:defRPr sz="2200" b="0">
                <a:solidFill>
                  <a:schemeClr val="accent1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2D96AFB-75C4-46BF-B9D8-50E269EF19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45585" y="6381750"/>
            <a:ext cx="2067983" cy="47625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C86E9A7-33C3-4DB0-81AF-19D13E8011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755901" y="6381750"/>
            <a:ext cx="8134351" cy="476250"/>
          </a:xfrm>
        </p:spPr>
        <p:txBody>
          <a:bodyPr anchorCtr="1"/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40EC7E-A95F-416C-8066-055F6D30F7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892368" y="6381750"/>
            <a:ext cx="1299633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FDA79C-24BD-472E-AF86-738B7420FF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49805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3543"/>
            <a:ext cx="12192000" cy="424732"/>
          </a:xfrm>
        </p:spPr>
        <p:txBody>
          <a:bodyPr/>
          <a:lstStyle>
            <a:lvl1pPr>
              <a:defRPr sz="2400">
                <a:latin typeface="Lucida Sans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4776" y="2287149"/>
            <a:ext cx="10202448" cy="1688667"/>
          </a:xfrm>
        </p:spPr>
        <p:txBody>
          <a:bodyPr lIns="457200" rIns="457200"/>
          <a:lstStyle>
            <a:lvl1pPr marL="344488" indent="-179388">
              <a:spcBef>
                <a:spcPts val="1200"/>
              </a:spcBef>
              <a:buSzPct val="100000"/>
              <a:buFont typeface="Arial" pitchFamily="34" charset="0"/>
              <a:buChar char="•"/>
              <a:defRPr sz="2200" b="0"/>
            </a:lvl1pPr>
            <a:lvl2pPr marL="509588" indent="-165100">
              <a:spcBef>
                <a:spcPts val="400"/>
              </a:spcBef>
              <a:buSzPct val="75000"/>
              <a:buFont typeface="Lucida Sans" panose="020B0602030504020204" pitchFamily="34" charset="0"/>
              <a:buChar char="–"/>
              <a:defRPr sz="2000"/>
            </a:lvl2pPr>
            <a:lvl3pPr marL="795337" indent="-219456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  <a:defRPr sz="1800"/>
            </a:lvl3pPr>
            <a:lvl4pPr marL="914400" indent="-165100">
              <a:spcBef>
                <a:spcPts val="400"/>
              </a:spcBef>
              <a:buSzPct val="100000"/>
              <a:buFont typeface="Lucida Sans" panose="020B0602030504020204" pitchFamily="34" charset="0"/>
              <a:buChar char="–"/>
              <a:defRPr sz="1600"/>
            </a:lvl4pPr>
            <a:lvl5pPr marL="10795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9036EB-E90E-4992-8F0F-CDA4DEB57CEF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F22D27-5B6A-4FF3-8DD4-DC041B5033E3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57EF82-37F4-4D51-BC36-3FD2E32D84D5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99646-28EF-4928-9A3F-83F5F48ECA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25895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7852" y="998507"/>
            <a:ext cx="11536296" cy="461665"/>
          </a:xfrm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7852" y="1496680"/>
            <a:ext cx="11536296" cy="430887"/>
          </a:xfrm>
        </p:spPr>
        <p:txBody>
          <a:bodyPr rIns="0"/>
          <a:lstStyle>
            <a:lvl1pPr marL="0" indent="0" algn="ctr">
              <a:buFontTx/>
              <a:buNone/>
              <a:defRPr sz="2200" b="0">
                <a:solidFill>
                  <a:schemeClr val="accent1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DFAF55-87FC-4B75-9311-2E1FEC0B68DB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4D6349-7B14-4B8E-B49D-D8352B8C3E78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01A6FD-4503-4A66-A8DB-C6945CF483F4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19FCF-37E5-49E6-BE5B-DCB37893A8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22599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83789"/>
            <a:ext cx="12192001" cy="4247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597" y="2275789"/>
            <a:ext cx="5336428" cy="1754326"/>
          </a:xfrm>
        </p:spPr>
        <p:txBody>
          <a:bodyPr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23" y="2275789"/>
            <a:ext cx="5293264" cy="1754326"/>
          </a:xfrm>
        </p:spPr>
        <p:txBody>
          <a:bodyPr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591B83-AE55-4272-B166-3FD4BF511997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48ADEE-889A-4074-90F9-7FC7A16D5CCF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7A060A-D105-456E-A9C9-3D24DCBF1936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0BF01-4381-4E11-9D5E-84CCD49CB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47597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58481"/>
            <a:ext cx="12192000" cy="42473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727" y="2166763"/>
            <a:ext cx="5386917" cy="36933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726" y="2621484"/>
            <a:ext cx="5386917" cy="1338828"/>
          </a:xfrm>
        </p:spPr>
        <p:txBody>
          <a:bodyPr/>
          <a:lstStyle>
            <a:lvl1pPr>
              <a:defRPr lang="en-US" sz="18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defRPr lang="en-US" sz="14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defRPr lang="en-US" sz="14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4494" y="2166763"/>
            <a:ext cx="5389033" cy="36933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4493" y="2621484"/>
            <a:ext cx="5389033" cy="1338828"/>
          </a:xfrm>
        </p:spPr>
        <p:txBody>
          <a:bodyPr/>
          <a:lstStyle>
            <a:lvl1pPr>
              <a:defRPr lang="en-US" sz="18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defRPr lang="en-US" sz="14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defRPr lang="en-US" sz="14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A096F8D-9156-4A56-BDEB-449773FE37B0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D0CAA6D-05DD-4D09-8646-C43B7AA49C52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CD0C7C-ABBF-47DF-8358-D2241591B11B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25839-0A1A-41AC-8062-E4ED564367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8533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6492"/>
            <a:ext cx="12192000" cy="4247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C60F54-D1D7-4B97-B176-119FD49AD23A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64C323C-F42B-466A-BCEF-395778ABA60D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0E06B07-5176-4EB7-9B92-0AEBD2FFF5CC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88883-A429-4EC4-82AB-1F3548C9D9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3044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68F44E-F6F6-417D-9B32-559C50C72FFB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08A24E-362A-4371-B2C1-2CEF71A38583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DE969F-AEC9-46AD-84FD-B97D0EE6D654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67A7F-57BB-44C4-A3B7-D8F9C4CA6A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45461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370319"/>
            <a:ext cx="4011084" cy="64633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1370319"/>
            <a:ext cx="6815668" cy="1851276"/>
          </a:xfrm>
        </p:spPr>
        <p:txBody>
          <a:bodyPr/>
          <a:lstStyle>
            <a:lvl1pPr marL="165100" indent="-165100">
              <a:buSzPct val="125000"/>
              <a:buFont typeface="Arial" pitchFamily="34" charset="0"/>
              <a:buChar char="•"/>
              <a:defRPr lang="en-US" sz="24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-165100" defTabSz="914400"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 marL="974725" indent="-180975">
              <a:buSzPct val="125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532369"/>
            <a:ext cx="4011084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0EAB2D-56C0-4F37-B8B9-9D81E9CBC038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190FF3-A932-470F-8071-FEC8CFB0758A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707CDE-8BA5-462B-ACC3-471D0AC0E9B0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7ECD5-01F3-4F9B-B4FD-E08ACED89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3249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423007"/>
            <a:ext cx="7315200" cy="36933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93221"/>
            <a:ext cx="73152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866802"/>
            <a:ext cx="73152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73450C-FAAA-4D79-9830-AAF9A7A8F905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4549B4-945C-4834-AA08-E1577159F21C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433ECF-DE6C-4B20-B16C-8E7E233DAFE1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4C419-0CC8-4640-B442-FD40BCDB52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76504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6568F7F-F0E0-46D0-960B-58B753B9B0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75" y="3005573"/>
            <a:ext cx="12111050" cy="382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88845"/>
            <a:ext cx="9144000" cy="1675397"/>
          </a:xfrm>
        </p:spPr>
        <p:txBody>
          <a:bodyPr anchor="b" anchorCtr="1">
            <a:noAutofit/>
          </a:bodyPr>
          <a:lstStyle>
            <a:lvl1pPr algn="ctr">
              <a:defRPr sz="48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21121"/>
            <a:ext cx="9144000" cy="1614337"/>
          </a:xfrm>
        </p:spPr>
        <p:txBody>
          <a:bodyPr anchor="t" anchorCtr="1">
            <a:noAutofit/>
          </a:bodyPr>
          <a:lstStyle>
            <a:lvl1pPr marL="0" indent="0" algn="l">
              <a:buNone/>
              <a:defRPr sz="3200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C8390F-A1CB-4DC5-B007-5E142B7808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38725" y="523835"/>
            <a:ext cx="2114550" cy="135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88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2A0E8-0A3C-4C80-A8D4-CE95C490B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0CE109-5A89-4D81-9324-0C840F836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C4530-5F46-42E6-B199-8082DDF40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D4BF-A19D-4C35-A158-29F157A3AC7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398D1-8818-47E1-9239-77FD7E1B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C9231-5D49-4661-B66E-B65AE4C50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114E-FB6A-4B36-B0E1-9C779322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11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EAEAEA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4A2BD20-D6BB-4BCA-B261-D138582F1414}"/>
              </a:ext>
            </a:extLst>
          </p:cNvPr>
          <p:cNvSpPr/>
          <p:nvPr userDrawn="1"/>
        </p:nvSpPr>
        <p:spPr bwMode="gray">
          <a:xfrm flipH="1">
            <a:off x="0" y="0"/>
            <a:ext cx="12192000" cy="611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pic>
        <p:nvPicPr>
          <p:cNvPr id="1027" name="Picture 4">
            <a:extLst>
              <a:ext uri="{FF2B5EF4-FFF2-40B4-BE49-F238E27FC236}">
                <a16:creationId xmlns:a16="http://schemas.microsoft.com/office/drawing/2014/main" id="{532BA28E-C893-4CB9-B1DC-EF831C9BB8F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34654" r="20833" b="36215"/>
          <a:stretch>
            <a:fillRect/>
          </a:stretch>
        </p:blipFill>
        <p:spPr bwMode="auto">
          <a:xfrm>
            <a:off x="1" y="-1588"/>
            <a:ext cx="605367" cy="6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3">
            <a:extLst>
              <a:ext uri="{FF2B5EF4-FFF2-40B4-BE49-F238E27FC236}">
                <a16:creationId xmlns:a16="http://schemas.microsoft.com/office/drawing/2014/main" id="{1327BE1C-A3E4-458F-9883-7794ACC376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1219200" y="2298700"/>
            <a:ext cx="9753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2">
            <a:extLst>
              <a:ext uri="{FF2B5EF4-FFF2-40B4-BE49-F238E27FC236}">
                <a16:creationId xmlns:a16="http://schemas.microsoft.com/office/drawing/2014/main" id="{2D9AB490-2FD3-4EE6-87E0-225772061E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0" y="1512888"/>
            <a:ext cx="121920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59B94A-8A6B-45C7-AA8C-001F8F073A60}"/>
              </a:ext>
            </a:extLst>
          </p:cNvPr>
          <p:cNvSpPr>
            <a:spLocks noGrp="1" noChangeArrowheads="1"/>
          </p:cNvSpPr>
          <p:nvPr userDrawn="1">
            <p:ph type="dt" sz="half" idx="2"/>
          </p:nvPr>
        </p:nvSpPr>
        <p:spPr bwMode="black">
          <a:xfrm>
            <a:off x="645585" y="6438900"/>
            <a:ext cx="16700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641D42-608C-4C2A-BD96-3B63C0CDF934}"/>
              </a:ext>
            </a:extLst>
          </p:cNvPr>
          <p:cNvSpPr>
            <a:spLocks noGrp="1" noChangeArrowheads="1"/>
          </p:cNvSpPr>
          <p:nvPr userDrawn="1">
            <p:ph type="ftr" sz="quarter" idx="3"/>
          </p:nvPr>
        </p:nvSpPr>
        <p:spPr bwMode="black">
          <a:xfrm>
            <a:off x="2315633" y="6438900"/>
            <a:ext cx="8204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79E6688A-0099-4F95-8F2A-B44F33389CBF}"/>
              </a:ext>
            </a:extLst>
          </p:cNvPr>
          <p:cNvSpPr>
            <a:spLocks noGrp="1" noChangeArrowheads="1"/>
          </p:cNvSpPr>
          <p:nvPr userDrawn="1">
            <p:ph type="sldNum" sz="quarter" idx="4"/>
          </p:nvPr>
        </p:nvSpPr>
        <p:spPr bwMode="black">
          <a:xfrm>
            <a:off x="10532533" y="6438900"/>
            <a:ext cx="165946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0A5C34C-75FB-45C6-8C44-8BF897EEF0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42BB00-FA07-4EA7-8430-D30EAEDBFF23}"/>
              </a:ext>
            </a:extLst>
          </p:cNvPr>
          <p:cNvCxnSpPr/>
          <p:nvPr userDrawn="1"/>
        </p:nvCxnSpPr>
        <p:spPr>
          <a:xfrm>
            <a:off x="-23283" y="611188"/>
            <a:ext cx="1221528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6962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54" r:id="rId2"/>
    <p:sldLayoutId id="2147483755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Lucida Sans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Lucida Sans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Lucida Sans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Lucida Sans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Lucida Sans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100" indent="-165100" algn="l" rtl="0" eaLnBrk="0" fontAlgn="base" hangingPunct="0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2400" dirty="0">
          <a:solidFill>
            <a:schemeClr val="bg2"/>
          </a:solidFill>
          <a:latin typeface="Lucida Sans" pitchFamily="34" charset="0"/>
          <a:ea typeface="+mn-ea"/>
          <a:cs typeface="+mn-cs"/>
        </a:defRPr>
      </a:lvl1pPr>
      <a:lvl2pPr marL="344488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Lucida Sans" panose="020B0602030504020204" pitchFamily="34" charset="0"/>
        <a:buChar char="–"/>
        <a:defRPr lang="en-US" sz="2200" dirty="0">
          <a:solidFill>
            <a:schemeClr val="bg2"/>
          </a:solidFill>
          <a:latin typeface="Lucida Sans" pitchFamily="34" charset="0"/>
          <a:ea typeface="+mn-ea"/>
          <a:cs typeface="+mn-cs"/>
        </a:defRPr>
      </a:lvl2pPr>
      <a:lvl3pPr marL="509588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2000" dirty="0">
          <a:solidFill>
            <a:schemeClr val="bg2"/>
          </a:solidFill>
          <a:latin typeface="Lucida Sans" pitchFamily="34" charset="0"/>
          <a:ea typeface="+mn-ea"/>
          <a:cs typeface="+mn-cs"/>
        </a:defRPr>
      </a:lvl3pPr>
      <a:lvl4pPr marL="688975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Lucida Sans" panose="020B0602030504020204" pitchFamily="34" charset="0"/>
        <a:buChar char="–"/>
        <a:defRPr lang="en-US" dirty="0">
          <a:solidFill>
            <a:schemeClr val="bg2"/>
          </a:solidFill>
          <a:latin typeface="Lucida Sans" pitchFamily="34" charset="0"/>
          <a:ea typeface="+mn-ea"/>
          <a:cs typeface="+mn-cs"/>
        </a:defRPr>
      </a:lvl4pPr>
      <a:lvl5pPr marL="854075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600" dirty="0">
          <a:solidFill>
            <a:schemeClr val="bg2"/>
          </a:solidFill>
          <a:latin typeface="Lucida Sans" pitchFamily="34" charset="0"/>
          <a:ea typeface="+mn-ea"/>
          <a:cs typeface="+mn-cs"/>
        </a:defRPr>
      </a:lvl5pPr>
      <a:lvl6pPr marL="11414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6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8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30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B9AA46-E27C-49B7-B52A-1D2CAB27054F}"/>
              </a:ext>
            </a:extLst>
          </p:cNvPr>
          <p:cNvSpPr/>
          <p:nvPr userDrawn="1"/>
        </p:nvSpPr>
        <p:spPr>
          <a:xfrm>
            <a:off x="-1" y="0"/>
            <a:ext cx="342901" cy="14478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404" y="355078"/>
            <a:ext cx="10063163" cy="127275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404" y="2248664"/>
            <a:ext cx="10063163" cy="35150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7CF70C8-0AEC-4AD2-AD31-2A6E9D6584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3241" y="5124324"/>
            <a:ext cx="5299579" cy="16730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0B6714-A342-46BB-9C49-060ABC6EF4F4}"/>
              </a:ext>
            </a:extLst>
          </p:cNvPr>
          <p:cNvSpPr/>
          <p:nvPr userDrawn="1"/>
        </p:nvSpPr>
        <p:spPr>
          <a:xfrm>
            <a:off x="1079404" y="1719274"/>
            <a:ext cx="18288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2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16" userDrawn="1">
          <p15:clr>
            <a:srgbClr val="F26B43"/>
          </p15:clr>
        </p15:guide>
        <p15:guide id="4" pos="672" userDrawn="1">
          <p15:clr>
            <a:srgbClr val="F26B43"/>
          </p15:clr>
        </p15:guide>
        <p15:guide id="5" pos="1122" userDrawn="1">
          <p15:clr>
            <a:srgbClr val="F26B43"/>
          </p15:clr>
        </p15:guide>
        <p15:guide id="6" pos="1575" userDrawn="1">
          <p15:clr>
            <a:srgbClr val="F26B43"/>
          </p15:clr>
        </p15:guide>
        <p15:guide id="7" pos="2028" userDrawn="1">
          <p15:clr>
            <a:srgbClr val="F26B43"/>
          </p15:clr>
        </p15:guide>
        <p15:guide id="8" pos="2481" userDrawn="1">
          <p15:clr>
            <a:srgbClr val="F26B43"/>
          </p15:clr>
        </p15:guide>
        <p15:guide id="9" pos="2934" userDrawn="1">
          <p15:clr>
            <a:srgbClr val="F26B43"/>
          </p15:clr>
        </p15:guide>
        <p15:guide id="10" pos="3387" userDrawn="1">
          <p15:clr>
            <a:srgbClr val="F26B43"/>
          </p15:clr>
        </p15:guide>
        <p15:guide id="11" pos="3840" userDrawn="1">
          <p15:clr>
            <a:srgbClr val="F26B43"/>
          </p15:clr>
        </p15:guide>
        <p15:guide id="12" pos="4293" userDrawn="1">
          <p15:clr>
            <a:srgbClr val="F26B43"/>
          </p15:clr>
        </p15:guide>
        <p15:guide id="13" pos="4746" userDrawn="1">
          <p15:clr>
            <a:srgbClr val="F26B43"/>
          </p15:clr>
        </p15:guide>
        <p15:guide id="14" pos="5199" userDrawn="1">
          <p15:clr>
            <a:srgbClr val="F26B43"/>
          </p15:clr>
        </p15:guide>
        <p15:guide id="15" pos="5652" userDrawn="1">
          <p15:clr>
            <a:srgbClr val="F26B43"/>
          </p15:clr>
        </p15:guide>
        <p15:guide id="16" pos="6105" userDrawn="1">
          <p15:clr>
            <a:srgbClr val="F26B43"/>
          </p15:clr>
        </p15:guide>
        <p15:guide id="17" pos="6558" userDrawn="1">
          <p15:clr>
            <a:srgbClr val="F26B43"/>
          </p15:clr>
        </p15:guide>
        <p15:guide id="18" pos="7011" userDrawn="1">
          <p15:clr>
            <a:srgbClr val="F26B43"/>
          </p15:clr>
        </p15:guide>
        <p15:guide id="19" pos="7464" userDrawn="1">
          <p15:clr>
            <a:srgbClr val="F26B43"/>
          </p15:clr>
        </p15:guide>
        <p15:guide id="20" orient="horz" userDrawn="1">
          <p15:clr>
            <a:srgbClr val="F26B43"/>
          </p15:clr>
        </p15:guide>
        <p15:guide id="21" orient="horz" pos="4320" userDrawn="1">
          <p15:clr>
            <a:srgbClr val="F26B43"/>
          </p15:clr>
        </p15:guide>
        <p15:guide id="22" orient="horz" pos="216" userDrawn="1">
          <p15:clr>
            <a:srgbClr val="F26B43"/>
          </p15:clr>
        </p15:guide>
        <p15:guide id="23" orient="horz" pos="696" userDrawn="1">
          <p15:clr>
            <a:srgbClr val="F26B43"/>
          </p15:clr>
        </p15:guide>
        <p15:guide id="24" orient="horz" pos="1188" userDrawn="1">
          <p15:clr>
            <a:srgbClr val="F26B43"/>
          </p15:clr>
        </p15:guide>
        <p15:guide id="25" orient="horz" pos="1674" userDrawn="1">
          <p15:clr>
            <a:srgbClr val="F26B43"/>
          </p15:clr>
        </p15:guide>
        <p15:guide id="26" orient="horz" pos="2160" userDrawn="1">
          <p15:clr>
            <a:srgbClr val="F26B43"/>
          </p15:clr>
        </p15:guide>
        <p15:guide id="27" orient="horz" pos="2646" userDrawn="1">
          <p15:clr>
            <a:srgbClr val="F26B43"/>
          </p15:clr>
        </p15:guide>
        <p15:guide id="28" orient="horz" pos="3132" userDrawn="1">
          <p15:clr>
            <a:srgbClr val="F26B43"/>
          </p15:clr>
        </p15:guide>
        <p15:guide id="29" orient="horz" pos="3618" userDrawn="1">
          <p15:clr>
            <a:srgbClr val="F26B43"/>
          </p15:clr>
        </p15:guide>
        <p15:guide id="30" orient="horz" pos="410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F29BEF-21B8-425D-8FC4-B52D5FEDD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21E1E-A368-4C92-A7B7-4A8D8B4EA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727DB-A423-41E8-82D6-FA4CC405D9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4D4BF-A19D-4C35-A158-29F157A3AC7B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19CA6-09D7-4658-89BD-96C9006B1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7BEDD-5F8E-407B-B439-50B018333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9114E-FB6A-4B36-B0E1-9C779322A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tricities.wsu.edu/inef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Relationship Id="rId9" Type="http://schemas.openxmlformats.org/officeDocument/2006/relationships/hyperlink" Target="mailto:tricities.inef@wsu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sus.gov/programs-surveys/acs/data.htm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11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EB730-B0DA-4A8F-A335-22B9758D3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695" y="2346681"/>
            <a:ext cx="10626570" cy="1675397"/>
          </a:xfrm>
        </p:spPr>
        <p:txBody>
          <a:bodyPr anchor="ctr"/>
          <a:lstStyle/>
          <a:p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WSU’s Institute for Northwest Energy Futures</a:t>
            </a:r>
            <a:r>
              <a:rPr lang="en-US" sz="3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- 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Developing A Systems Approach to</a:t>
            </a:r>
            <a:r>
              <a:rPr lang="en-US" sz="3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br>
              <a:rPr lang="en-US" sz="3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Clean Energy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7043BC-A371-36D1-CA0E-F05E89A0F925}"/>
              </a:ext>
            </a:extLst>
          </p:cNvPr>
          <p:cNvSpPr>
            <a:spLocks noGrp="1" noChangeArrowheads="1"/>
          </p:cNvSpPr>
          <p:nvPr/>
        </p:nvSpPr>
        <p:spPr bwMode="invGray">
          <a:xfrm>
            <a:off x="3214952" y="4346124"/>
            <a:ext cx="5986553" cy="182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lnSpc>
                <a:spcPts val="2200"/>
              </a:lnSpc>
              <a:spcBef>
                <a:spcPct val="25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itchFamily="34" charset="0"/>
              <a:buNone/>
              <a:defRPr lang="en-US" sz="2933" b="0">
                <a:solidFill>
                  <a:schemeClr val="accent1"/>
                </a:solidFill>
                <a:effectLst/>
                <a:latin typeface="Lucida Sans" pitchFamily="34" charset="0"/>
                <a:ea typeface="+mn-ea"/>
                <a:cs typeface="+mn-cs"/>
              </a:defRPr>
            </a:lvl1pPr>
            <a:lvl2pPr marL="344488" indent="-179388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Lucida Sans" panose="020B0602030504020204" pitchFamily="34" charset="77"/>
              <a:buChar char="–"/>
              <a:defRPr lang="en-US" sz="20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 marL="509588" indent="-16510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anose="020B0604020202020204" pitchFamily="34" charset="0"/>
              <a:buChar char="•"/>
              <a:defRPr lang="en-US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 marL="688975" indent="-179388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Lucida Sans" panose="020B0602030504020204" pitchFamily="34" charset="77"/>
              <a:buChar char="–"/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 marL="854075" indent="-165100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anose="020B0604020202020204" pitchFamily="34" charset="0"/>
              <a:buChar char="•"/>
              <a:defRPr lang="en-US" sz="14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 marL="11414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15986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0558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25130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altLang="en-US" sz="2400">
              <a:solidFill>
                <a:schemeClr val="bg1"/>
              </a:solidFill>
            </a:endParaRPr>
          </a:p>
          <a:p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Noel Schulz</a:t>
            </a:r>
            <a:endParaRPr lang="en-US" sz="280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900" b="1">
                <a:solidFill>
                  <a:schemeClr val="bg1"/>
                </a:solidFill>
                <a:latin typeface="Arial"/>
                <a:cs typeface="Arial"/>
              </a:rPr>
              <a:t>Inaugural Director, INEF</a:t>
            </a:r>
            <a:endParaRPr lang="en-US" sz="190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900" b="1">
                <a:solidFill>
                  <a:schemeClr val="bg1"/>
                </a:solidFill>
                <a:latin typeface="Arial"/>
                <a:cs typeface="Arial"/>
              </a:rPr>
              <a:t>Bob Ferguson Endowed Professor</a:t>
            </a:r>
            <a:endParaRPr lang="en-US" sz="190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900" b="1">
                <a:solidFill>
                  <a:schemeClr val="bg1"/>
                </a:solidFill>
                <a:latin typeface="Arial"/>
                <a:cs typeface="Arial"/>
              </a:rPr>
              <a:t>Washington State University Tri-Cities</a:t>
            </a:r>
            <a:endParaRPr lang="en-US" sz="19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E4CE466-3DFE-04EB-14C3-A7DABFB81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5404" y="389467"/>
            <a:ext cx="8063441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89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141EF-300F-45A4-CB6C-DAEEBF14E6A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98B885-3923-82E7-7A50-56291D403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069"/>
            <a:stretch/>
          </p:blipFill>
          <p:spPr>
            <a:xfrm>
              <a:off x="0" y="0"/>
              <a:ext cx="12192000" cy="681037"/>
            </a:xfrm>
            <a:prstGeom prst="rect">
              <a:avLst/>
            </a:prstGeom>
          </p:spPr>
        </p:pic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A68CC5B8-1068-6E32-7CA9-71E19CAE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" r="94347" b="-1"/>
            <a:stretch/>
          </p:blipFill>
          <p:spPr>
            <a:xfrm>
              <a:off x="0" y="0"/>
              <a:ext cx="689212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0389AA-432A-6A68-44DF-85A490FBCC75}"/>
                </a:ext>
              </a:extLst>
            </p:cNvPr>
            <p:cNvSpPr/>
            <p:nvPr/>
          </p:nvSpPr>
          <p:spPr>
            <a:xfrm>
              <a:off x="110563" y="733388"/>
              <a:ext cx="458992" cy="2894501"/>
            </a:xfrm>
            <a:prstGeom prst="rect">
              <a:avLst/>
            </a:prstGeom>
            <a:solidFill>
              <a:srgbClr val="C30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cs typeface="Calibri"/>
              </a:endParaRPr>
            </a:p>
          </p:txBody>
        </p:sp>
      </p:grpSp>
      <p:sp>
        <p:nvSpPr>
          <p:cNvPr id="3" name="TextBox 1">
            <a:extLst>
              <a:ext uri="{FF2B5EF4-FFF2-40B4-BE49-F238E27FC236}">
                <a16:creationId xmlns:a16="http://schemas.microsoft.com/office/drawing/2014/main" id="{C8A4DFF7-0D06-50F0-2526-C03B0015108A}"/>
              </a:ext>
            </a:extLst>
          </p:cNvPr>
          <p:cNvSpPr txBox="1"/>
          <p:nvPr/>
        </p:nvSpPr>
        <p:spPr>
          <a:xfrm>
            <a:off x="720722" y="85582"/>
            <a:ext cx="115824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" b="1">
              <a:solidFill>
                <a:schemeClr val="bg1">
                  <a:lumMod val="50000"/>
                </a:schemeClr>
              </a:solidFill>
              <a:latin typeface="Arial"/>
              <a:cs typeface="Calibri"/>
            </a:endParaRPr>
          </a:p>
          <a:p>
            <a:r>
              <a:rPr lang="en-US" sz="1200" b="1" spc="300">
                <a:solidFill>
                  <a:srgbClr val="B00325"/>
                </a:solidFill>
                <a:latin typeface="Arial"/>
                <a:cs typeface="Calibri"/>
              </a:rPr>
              <a:t>INSTITUTE FOR NORTHWEST ENERGY FUTURES</a:t>
            </a:r>
            <a:endParaRPr lang="en-US" sz="1200" b="1">
              <a:solidFill>
                <a:srgbClr val="B00325"/>
              </a:solidFill>
              <a:latin typeface="Arial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316D61-2884-6DEF-DE97-ED378C0311F3}"/>
              </a:ext>
            </a:extLst>
          </p:cNvPr>
          <p:cNvSpPr/>
          <p:nvPr/>
        </p:nvSpPr>
        <p:spPr>
          <a:xfrm rot="10800000">
            <a:off x="1019354" y="1333143"/>
            <a:ext cx="5421252" cy="324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pic>
        <p:nvPicPr>
          <p:cNvPr id="12" name="Picture 11" descr="A screenshot of a black background with icons&#10;&#10;Description automatically generated">
            <a:extLst>
              <a:ext uri="{FF2B5EF4-FFF2-40B4-BE49-F238E27FC236}">
                <a16:creationId xmlns:a16="http://schemas.microsoft.com/office/drawing/2014/main" id="{E5D29741-593B-6660-C3CE-BEB9A88A4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026" y="1410508"/>
            <a:ext cx="5496911" cy="5253319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4B2BFF97-07B2-AD07-4738-EE02D773E635}"/>
              </a:ext>
            </a:extLst>
          </p:cNvPr>
          <p:cNvSpPr txBox="1">
            <a:spLocks/>
          </p:cNvSpPr>
          <p:nvPr/>
        </p:nvSpPr>
        <p:spPr>
          <a:xfrm>
            <a:off x="918309" y="853303"/>
            <a:ext cx="10515600" cy="523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rgbClr val="B00325"/>
                </a:solidFill>
                <a:latin typeface="Arial Black" panose="020B0A04020102020204" pitchFamily="34" charset="0"/>
              </a:rPr>
              <a:t>INEF Industry and Energy Community Interactions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D8F301-5422-F293-AFDD-59ADF3CE3609}"/>
              </a:ext>
            </a:extLst>
          </p:cNvPr>
          <p:cNvSpPr txBox="1"/>
          <p:nvPr/>
        </p:nvSpPr>
        <p:spPr>
          <a:xfrm rot="5400000">
            <a:off x="-2730769" y="3604657"/>
            <a:ext cx="613023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spc="300">
                <a:solidFill>
                  <a:srgbClr val="FFFFFF"/>
                </a:solidFill>
                <a:latin typeface="Arial Black"/>
                <a:cs typeface="Calibri"/>
              </a:rPr>
              <a:t>WSU TRI-CITIES</a:t>
            </a:r>
            <a:endParaRPr lang="en-US">
              <a:solidFill>
                <a:srgbClr val="000000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926D09-F6D1-2AED-C024-A1D6A1D74A3E}"/>
              </a:ext>
            </a:extLst>
          </p:cNvPr>
          <p:cNvSpPr txBox="1"/>
          <p:nvPr/>
        </p:nvSpPr>
        <p:spPr>
          <a:xfrm>
            <a:off x="769654" y="1724094"/>
            <a:ext cx="5938212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b="1" dirty="0">
                <a:latin typeface="Arial"/>
                <a:ea typeface="Calibri"/>
                <a:cs typeface="Calibri"/>
              </a:rPr>
              <a:t>INEF Industry Advisory Board </a:t>
            </a:r>
            <a:endParaRPr lang="en-US" sz="2800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800" b="1" dirty="0">
                <a:latin typeface="Arial"/>
                <a:ea typeface="Calibri"/>
                <a:cs typeface="Calibri"/>
              </a:rPr>
              <a:t>INEF Working Groups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ea typeface="Calibri"/>
                <a:cs typeface="Calibri"/>
              </a:rPr>
              <a:t>Energy sources &amp; grid – AGI, NSTI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ea typeface="Calibri"/>
                <a:cs typeface="Calibri"/>
              </a:rPr>
              <a:t>End users (i.e. Ag, Transportation (</a:t>
            </a:r>
            <a:r>
              <a:rPr lang="en-US" sz="2400" dirty="0" err="1">
                <a:latin typeface="Arial"/>
                <a:ea typeface="Calibri"/>
                <a:cs typeface="Calibri"/>
              </a:rPr>
              <a:t>BioIn</a:t>
            </a:r>
            <a:r>
              <a:rPr lang="en-US" sz="2400" dirty="0">
                <a:latin typeface="Arial"/>
                <a:ea typeface="Calibri"/>
                <a:cs typeface="Calibri"/>
              </a:rPr>
              <a:t>), Buildings)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ea typeface="Calibri"/>
                <a:cs typeface="Arial"/>
              </a:rPr>
              <a:t>Crosscutting areas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>
                <a:latin typeface="Arial"/>
                <a:ea typeface="Calibri"/>
                <a:cs typeface="Arial"/>
              </a:rPr>
              <a:t>Energy Equity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>
                <a:latin typeface="Arial"/>
                <a:ea typeface="Calibri"/>
                <a:cs typeface="Arial"/>
              </a:rPr>
              <a:t>Energy Economics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>
                <a:latin typeface="Arial"/>
                <a:ea typeface="Calibri"/>
                <a:cs typeface="Arial"/>
              </a:rPr>
              <a:t>Energy Data Analytics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>
                <a:latin typeface="Arial"/>
                <a:ea typeface="Calibri"/>
                <a:cs typeface="Arial"/>
              </a:rPr>
              <a:t>Energy Life Cycle Analysis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>
                <a:latin typeface="Arial"/>
                <a:ea typeface="Calibri"/>
                <a:cs typeface="Arial"/>
              </a:rPr>
              <a:t>Environment</a:t>
            </a:r>
            <a:r>
              <a:rPr lang="en-US" dirty="0">
                <a:ea typeface="Calibri"/>
                <a:cs typeface="Calibri"/>
              </a:rPr>
              <a:t> </a:t>
            </a:r>
          </a:p>
        </p:txBody>
      </p:sp>
    </p:spTree>
    <p:extLst>
      <p:ext uri="{BB962C8B-B14F-4D97-AF65-F5344CB8AC3E}">
        <p14:creationId xmlns:p14="http://schemas.microsoft.com/office/powerpoint/2010/main" val="2008166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141EF-300F-45A4-CB6C-DAEEBF14E6A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98B885-3923-82E7-7A50-56291D403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069"/>
            <a:stretch/>
          </p:blipFill>
          <p:spPr>
            <a:xfrm>
              <a:off x="0" y="0"/>
              <a:ext cx="12192000" cy="681037"/>
            </a:xfrm>
            <a:prstGeom prst="rect">
              <a:avLst/>
            </a:prstGeom>
          </p:spPr>
        </p:pic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A68CC5B8-1068-6E32-7CA9-71E19CAE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" r="94347" b="-1"/>
            <a:stretch/>
          </p:blipFill>
          <p:spPr>
            <a:xfrm>
              <a:off x="0" y="0"/>
              <a:ext cx="689212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0389AA-432A-6A68-44DF-85A490FBCC75}"/>
                </a:ext>
              </a:extLst>
            </p:cNvPr>
            <p:cNvSpPr/>
            <p:nvPr/>
          </p:nvSpPr>
          <p:spPr>
            <a:xfrm>
              <a:off x="110563" y="733388"/>
              <a:ext cx="458992" cy="2894501"/>
            </a:xfrm>
            <a:prstGeom prst="rect">
              <a:avLst/>
            </a:prstGeom>
            <a:solidFill>
              <a:srgbClr val="C30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cs typeface="Calibri"/>
              </a:endParaRPr>
            </a:p>
          </p:txBody>
        </p:sp>
      </p:grpSp>
      <p:sp>
        <p:nvSpPr>
          <p:cNvPr id="3" name="TextBox 1">
            <a:extLst>
              <a:ext uri="{FF2B5EF4-FFF2-40B4-BE49-F238E27FC236}">
                <a16:creationId xmlns:a16="http://schemas.microsoft.com/office/drawing/2014/main" id="{C8A4DFF7-0D06-50F0-2526-C03B0015108A}"/>
              </a:ext>
            </a:extLst>
          </p:cNvPr>
          <p:cNvSpPr txBox="1"/>
          <p:nvPr/>
        </p:nvSpPr>
        <p:spPr>
          <a:xfrm>
            <a:off x="720722" y="85582"/>
            <a:ext cx="115824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" b="1">
              <a:solidFill>
                <a:schemeClr val="bg1">
                  <a:lumMod val="50000"/>
                </a:schemeClr>
              </a:solidFill>
              <a:latin typeface="Arial"/>
              <a:cs typeface="Calibri"/>
            </a:endParaRPr>
          </a:p>
          <a:p>
            <a:r>
              <a:rPr lang="en-US" sz="1200" b="1" spc="300">
                <a:solidFill>
                  <a:srgbClr val="B00325"/>
                </a:solidFill>
                <a:latin typeface="Arial"/>
                <a:cs typeface="Calibri"/>
              </a:rPr>
              <a:t>INSTITUTE FOR NORTHWEST ENERGY FUTURES</a:t>
            </a:r>
            <a:endParaRPr lang="en-US" sz="1200" b="1">
              <a:solidFill>
                <a:srgbClr val="B00325"/>
              </a:solidFill>
              <a:latin typeface="Arial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FF1881-1B41-C993-F59F-1085B7F2D351}"/>
              </a:ext>
            </a:extLst>
          </p:cNvPr>
          <p:cNvSpPr txBox="1"/>
          <p:nvPr/>
        </p:nvSpPr>
        <p:spPr>
          <a:xfrm>
            <a:off x="983608" y="766619"/>
            <a:ext cx="10709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B00325"/>
                </a:solidFill>
                <a:latin typeface="Arial Black" panose="020B0A04020102020204" pitchFamily="34" charset="0"/>
              </a:rPr>
              <a:t>Agriculture Symbiosis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233802-D419-1679-C904-2677EDFC7843}"/>
              </a:ext>
            </a:extLst>
          </p:cNvPr>
          <p:cNvSpPr txBox="1"/>
          <p:nvPr/>
        </p:nvSpPr>
        <p:spPr>
          <a:xfrm>
            <a:off x="1037450" y="6185855"/>
            <a:ext cx="10601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Roth, R., M.P. Wolcott, G.G. </a:t>
            </a:r>
            <a:r>
              <a:rPr lang="en-US" sz="12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Yorgey</a:t>
            </a: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J.L. Male, T. Sturdevant, D. Camenzind, F. Pierobon, J. Padowski, C.E. Kruger, A. Whittemore, T. Carroll, K. Jensen, S. Moddemeyer, and A. Ybarra. 2023. Increasing the Economic Value and Sustainability of Washington’s Agricultural Sector through Industrial Symbiosis: A report to the Washington Legislature. WSU Center for Sustaining Agriculture and Natural Resources, and WSU Institute for Northwest Energy Futures, Richland, WA.</a:t>
            </a:r>
            <a:endParaRPr lang="en-US" sz="120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3393C9-D74A-78BE-F9E6-08C3632147FA}"/>
              </a:ext>
            </a:extLst>
          </p:cNvPr>
          <p:cNvSpPr txBox="1"/>
          <p:nvPr/>
        </p:nvSpPr>
        <p:spPr>
          <a:xfrm>
            <a:off x="983608" y="1475984"/>
            <a:ext cx="6142891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i="0" u="none" strike="noStrike" baseline="0" dirty="0">
                <a:solidFill>
                  <a:srgbClr val="1A1A1A"/>
                </a:solidFill>
                <a:latin typeface="Arial"/>
                <a:cs typeface="Arial"/>
              </a:rPr>
              <a:t>Agriculture Symbiosis </a:t>
            </a:r>
            <a:r>
              <a:rPr lang="en-US" sz="2000" b="0" i="0" u="none" strike="noStrike" baseline="0" dirty="0">
                <a:solidFill>
                  <a:srgbClr val="1A1A1A"/>
                </a:solidFill>
                <a:latin typeface="Arial"/>
                <a:cs typeface="Arial"/>
              </a:rPr>
              <a:t>happens when food, beverage, or farm businesses partner with each other, or with businesses from other industry sectors, to share their surplus resources – energy, water, and organic ‘wastes’ – for mutual economic benefit.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00AB9A-2665-1604-24A7-37366BF79629}"/>
              </a:ext>
            </a:extLst>
          </p:cNvPr>
          <p:cNvSpPr/>
          <p:nvPr/>
        </p:nvSpPr>
        <p:spPr>
          <a:xfrm rot="10800000">
            <a:off x="1037450" y="1325878"/>
            <a:ext cx="5421252" cy="324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51FCA5-8370-9FBD-3A09-A3D7C8561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233" y="714375"/>
            <a:ext cx="4196733" cy="5467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698728-5C42-8573-0CF1-766E0820EC4E}"/>
              </a:ext>
            </a:extLst>
          </p:cNvPr>
          <p:cNvSpPr txBox="1"/>
          <p:nvPr/>
        </p:nvSpPr>
        <p:spPr>
          <a:xfrm rot="5400000">
            <a:off x="-2730769" y="3604657"/>
            <a:ext cx="613023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spc="300">
                <a:solidFill>
                  <a:srgbClr val="FFFFFF"/>
                </a:solidFill>
                <a:latin typeface="Arial Black"/>
                <a:cs typeface="Calibri"/>
              </a:rPr>
              <a:t>WSU TRI-CITIES</a:t>
            </a:r>
            <a:endParaRPr lang="en-US">
              <a:solidFill>
                <a:srgbClr val="000000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0A631A-46C2-E76C-3084-AC9C6C5E2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222" y="3199567"/>
            <a:ext cx="5732633" cy="28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75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141EF-300F-45A4-CB6C-DAEEBF14E6A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98B885-3923-82E7-7A50-56291D403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069"/>
            <a:stretch/>
          </p:blipFill>
          <p:spPr>
            <a:xfrm>
              <a:off x="0" y="0"/>
              <a:ext cx="12192000" cy="681037"/>
            </a:xfrm>
            <a:prstGeom prst="rect">
              <a:avLst/>
            </a:prstGeom>
          </p:spPr>
        </p:pic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A68CC5B8-1068-6E32-7CA9-71E19CAE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" r="94347" b="-1"/>
            <a:stretch/>
          </p:blipFill>
          <p:spPr>
            <a:xfrm>
              <a:off x="0" y="0"/>
              <a:ext cx="689212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0389AA-432A-6A68-44DF-85A490FBCC75}"/>
                </a:ext>
              </a:extLst>
            </p:cNvPr>
            <p:cNvSpPr/>
            <p:nvPr/>
          </p:nvSpPr>
          <p:spPr>
            <a:xfrm>
              <a:off x="110563" y="733388"/>
              <a:ext cx="458992" cy="2894501"/>
            </a:xfrm>
            <a:prstGeom prst="rect">
              <a:avLst/>
            </a:prstGeom>
            <a:solidFill>
              <a:srgbClr val="C30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cs typeface="Calibri"/>
              </a:endParaRPr>
            </a:p>
          </p:txBody>
        </p:sp>
      </p:grpSp>
      <p:sp>
        <p:nvSpPr>
          <p:cNvPr id="3" name="TextBox 1">
            <a:extLst>
              <a:ext uri="{FF2B5EF4-FFF2-40B4-BE49-F238E27FC236}">
                <a16:creationId xmlns:a16="http://schemas.microsoft.com/office/drawing/2014/main" id="{C8A4DFF7-0D06-50F0-2526-C03B0015108A}"/>
              </a:ext>
            </a:extLst>
          </p:cNvPr>
          <p:cNvSpPr txBox="1"/>
          <p:nvPr/>
        </p:nvSpPr>
        <p:spPr>
          <a:xfrm>
            <a:off x="720722" y="85582"/>
            <a:ext cx="115824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" b="1">
              <a:solidFill>
                <a:schemeClr val="bg1">
                  <a:lumMod val="50000"/>
                </a:schemeClr>
              </a:solidFill>
              <a:latin typeface="Arial"/>
              <a:cs typeface="Calibri"/>
            </a:endParaRPr>
          </a:p>
          <a:p>
            <a:r>
              <a:rPr lang="en-US" sz="1200" b="1" spc="300">
                <a:solidFill>
                  <a:srgbClr val="B00325"/>
                </a:solidFill>
                <a:latin typeface="Arial"/>
                <a:cs typeface="Calibri"/>
              </a:rPr>
              <a:t>INSTITUTE FOR NORTHWEST ENERGY FUTURES</a:t>
            </a:r>
            <a:endParaRPr lang="en-US" sz="1200" b="1">
              <a:solidFill>
                <a:srgbClr val="B00325"/>
              </a:solidFill>
              <a:latin typeface="Arial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316D61-2884-6DEF-DE97-ED378C0311F3}"/>
              </a:ext>
            </a:extLst>
          </p:cNvPr>
          <p:cNvSpPr/>
          <p:nvPr/>
        </p:nvSpPr>
        <p:spPr>
          <a:xfrm rot="10800000">
            <a:off x="1019354" y="1333143"/>
            <a:ext cx="5421252" cy="324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4B2BFF97-07B2-AD07-4738-EE02D773E635}"/>
              </a:ext>
            </a:extLst>
          </p:cNvPr>
          <p:cNvSpPr txBox="1">
            <a:spLocks/>
          </p:cNvSpPr>
          <p:nvPr/>
        </p:nvSpPr>
        <p:spPr>
          <a:xfrm>
            <a:off x="918309" y="853303"/>
            <a:ext cx="10515600" cy="523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rgbClr val="B00325"/>
                </a:solidFill>
                <a:latin typeface="Arial Black"/>
              </a:rPr>
              <a:t>Topics for future collaborative assessment reports 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D8F301-5422-F293-AFDD-59ADF3CE3609}"/>
              </a:ext>
            </a:extLst>
          </p:cNvPr>
          <p:cNvSpPr txBox="1"/>
          <p:nvPr/>
        </p:nvSpPr>
        <p:spPr>
          <a:xfrm rot="5400000">
            <a:off x="-2730769" y="3604657"/>
            <a:ext cx="613023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spc="300">
                <a:solidFill>
                  <a:srgbClr val="FFFFFF"/>
                </a:solidFill>
                <a:latin typeface="Arial Black"/>
                <a:cs typeface="Calibri"/>
              </a:rPr>
              <a:t>WSU TRI-CITIES</a:t>
            </a:r>
            <a:endParaRPr lang="en-US">
              <a:solidFill>
                <a:srgbClr val="000000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81CDE6E-BBFC-29FC-398F-4927D5090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840" y="154252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>
                <a:latin typeface="Arial"/>
                <a:cs typeface="Arial"/>
              </a:rPr>
              <a:t>Food-Water-Energy Nexus in Washington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Energy-water trade off – irrigation versus hydrogeneration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Energy demand and energy use for food growth and processing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Electrifying agriculture including renewable energy</a:t>
            </a:r>
          </a:p>
          <a:p>
            <a:r>
              <a:rPr lang="en-US" sz="2400" dirty="0">
                <a:latin typeface="Arial"/>
                <a:cs typeface="Arial"/>
              </a:rPr>
              <a:t>Other suggestions</a:t>
            </a:r>
            <a:endParaRPr lang="en-US" sz="2400" dirty="0">
              <a:latin typeface="Arial"/>
              <a:ea typeface="Calibri"/>
              <a:cs typeface="Arial"/>
            </a:endParaRPr>
          </a:p>
          <a:p>
            <a:pPr lvl="1"/>
            <a:r>
              <a:rPr lang="en-US" sz="2000" dirty="0">
                <a:latin typeface="Arial"/>
                <a:cs typeface="Arial"/>
              </a:rPr>
              <a:t>Grid resilience to increased demand – Opportunity for Collaboration with AGI</a:t>
            </a:r>
            <a:endParaRPr lang="en-US" sz="2000" dirty="0">
              <a:latin typeface="Arial"/>
              <a:ea typeface="Calibri"/>
              <a:cs typeface="Arial"/>
            </a:endParaRPr>
          </a:p>
          <a:p>
            <a:pPr lvl="1"/>
            <a:r>
              <a:rPr lang="en-US" sz="2000" dirty="0">
                <a:latin typeface="Arial"/>
                <a:cs typeface="Arial"/>
              </a:rPr>
              <a:t>Water and land use in renewable energy production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1040CB-6A98-6742-452A-9308CBF85546}"/>
              </a:ext>
            </a:extLst>
          </p:cNvPr>
          <p:cNvGrpSpPr/>
          <p:nvPr/>
        </p:nvGrpSpPr>
        <p:grpSpPr>
          <a:xfrm>
            <a:off x="1241284" y="4359049"/>
            <a:ext cx="2575610" cy="2039121"/>
            <a:chOff x="660046" y="681037"/>
            <a:chExt cx="6403790" cy="538060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C04886E-620F-2F28-906C-624E4A1F89A9}"/>
                </a:ext>
              </a:extLst>
            </p:cNvPr>
            <p:cNvGrpSpPr/>
            <p:nvPr/>
          </p:nvGrpSpPr>
          <p:grpSpPr>
            <a:xfrm>
              <a:off x="799775" y="681037"/>
              <a:ext cx="5418628" cy="5359802"/>
              <a:chOff x="689212" y="-626808"/>
              <a:chExt cx="5704360" cy="562804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ABD0756-8766-D331-ABCA-54B33CF0BC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64" t="11178" r="43986" b="6756"/>
              <a:stretch/>
            </p:blipFill>
            <p:spPr>
              <a:xfrm>
                <a:off x="693318" y="-626808"/>
                <a:ext cx="5700254" cy="562804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5CBA0B2-4860-C787-0303-0D62E740D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9212" y="3998022"/>
                <a:ext cx="5700254" cy="969348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7F1EC-E422-D022-C39E-AF80DD6D6416}"/>
                </a:ext>
              </a:extLst>
            </p:cNvPr>
            <p:cNvSpPr txBox="1"/>
            <p:nvPr/>
          </p:nvSpPr>
          <p:spPr>
            <a:xfrm>
              <a:off x="660046" y="5317063"/>
              <a:ext cx="6403790" cy="74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Credit: </a:t>
              </a:r>
              <a:r>
                <a:rPr lang="en-US" err="1">
                  <a:solidFill>
                    <a:schemeClr val="bg1"/>
                  </a:solidFill>
                </a:rPr>
                <a:t>Sun’Agri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7" name="Picture 16" descr="A robotic arm picking apples from a tree&#10;&#10;Description automatically generated">
            <a:extLst>
              <a:ext uri="{FF2B5EF4-FFF2-40B4-BE49-F238E27FC236}">
                <a16:creationId xmlns:a16="http://schemas.microsoft.com/office/drawing/2014/main" id="{81F6A012-91A7-3A78-5F2E-2AF0141C0C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847" y="4359049"/>
            <a:ext cx="4011234" cy="2231238"/>
          </a:xfrm>
          <a:prstGeom prst="rect">
            <a:avLst/>
          </a:prstGeom>
        </p:spPr>
      </p:pic>
      <p:pic>
        <p:nvPicPr>
          <p:cNvPr id="19" name="Picture 18" descr="A vehicle parked next to a car&#10;&#10;Description automatically generated">
            <a:extLst>
              <a:ext uri="{FF2B5EF4-FFF2-40B4-BE49-F238E27FC236}">
                <a16:creationId xmlns:a16="http://schemas.microsoft.com/office/drawing/2014/main" id="{15D950B6-FB78-E9BA-2DF9-156438AEF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16" y="4319323"/>
            <a:ext cx="3214759" cy="24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63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141EF-300F-45A4-CB6C-DAEEBF14E6A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98B885-3923-82E7-7A50-56291D403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069"/>
            <a:stretch/>
          </p:blipFill>
          <p:spPr>
            <a:xfrm>
              <a:off x="0" y="0"/>
              <a:ext cx="12192000" cy="681037"/>
            </a:xfrm>
            <a:prstGeom prst="rect">
              <a:avLst/>
            </a:prstGeom>
          </p:spPr>
        </p:pic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A68CC5B8-1068-6E32-7CA9-71E19CAE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" r="94347" b="-1"/>
            <a:stretch/>
          </p:blipFill>
          <p:spPr>
            <a:xfrm>
              <a:off x="0" y="0"/>
              <a:ext cx="689212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0389AA-432A-6A68-44DF-85A490FBCC75}"/>
                </a:ext>
              </a:extLst>
            </p:cNvPr>
            <p:cNvSpPr/>
            <p:nvPr/>
          </p:nvSpPr>
          <p:spPr>
            <a:xfrm>
              <a:off x="110563" y="733388"/>
              <a:ext cx="458992" cy="2894501"/>
            </a:xfrm>
            <a:prstGeom prst="rect">
              <a:avLst/>
            </a:prstGeom>
            <a:solidFill>
              <a:srgbClr val="C30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cs typeface="Calibri"/>
              </a:endParaRPr>
            </a:p>
          </p:txBody>
        </p:sp>
      </p:grpSp>
      <p:sp>
        <p:nvSpPr>
          <p:cNvPr id="3" name="TextBox 1">
            <a:extLst>
              <a:ext uri="{FF2B5EF4-FFF2-40B4-BE49-F238E27FC236}">
                <a16:creationId xmlns:a16="http://schemas.microsoft.com/office/drawing/2014/main" id="{C8A4DFF7-0D06-50F0-2526-C03B0015108A}"/>
              </a:ext>
            </a:extLst>
          </p:cNvPr>
          <p:cNvSpPr txBox="1"/>
          <p:nvPr/>
        </p:nvSpPr>
        <p:spPr>
          <a:xfrm>
            <a:off x="720722" y="85582"/>
            <a:ext cx="115824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" b="1">
              <a:solidFill>
                <a:schemeClr val="bg1">
                  <a:lumMod val="50000"/>
                </a:schemeClr>
              </a:solidFill>
              <a:latin typeface="Arial"/>
              <a:cs typeface="Calibri"/>
            </a:endParaRPr>
          </a:p>
          <a:p>
            <a:r>
              <a:rPr lang="en-US" sz="1200" b="1" spc="300">
                <a:solidFill>
                  <a:srgbClr val="B00325"/>
                </a:solidFill>
                <a:latin typeface="Arial"/>
                <a:cs typeface="Calibri"/>
              </a:rPr>
              <a:t>INSTITUTE FOR NORTHWEST ENERGY FUTURES</a:t>
            </a:r>
            <a:endParaRPr lang="en-US" sz="1200" b="1">
              <a:solidFill>
                <a:srgbClr val="B00325"/>
              </a:solidFill>
              <a:latin typeface="Arial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316D61-2884-6DEF-DE97-ED378C0311F3}"/>
              </a:ext>
            </a:extLst>
          </p:cNvPr>
          <p:cNvSpPr/>
          <p:nvPr/>
        </p:nvSpPr>
        <p:spPr>
          <a:xfrm rot="10800000">
            <a:off x="1019354" y="1333143"/>
            <a:ext cx="5421252" cy="324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4B2BFF97-07B2-AD07-4738-EE02D773E635}"/>
              </a:ext>
            </a:extLst>
          </p:cNvPr>
          <p:cNvSpPr txBox="1">
            <a:spLocks/>
          </p:cNvSpPr>
          <p:nvPr/>
        </p:nvSpPr>
        <p:spPr>
          <a:xfrm>
            <a:off x="918309" y="853303"/>
            <a:ext cx="10515600" cy="5239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B00325"/>
                </a:solidFill>
                <a:latin typeface="Arial Black"/>
              </a:rPr>
              <a:t>Opportunities for Engagement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D8F301-5422-F293-AFDD-59ADF3CE3609}"/>
              </a:ext>
            </a:extLst>
          </p:cNvPr>
          <p:cNvSpPr txBox="1"/>
          <p:nvPr/>
        </p:nvSpPr>
        <p:spPr>
          <a:xfrm rot="5400000">
            <a:off x="-2730769" y="3604657"/>
            <a:ext cx="613023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spc="300">
                <a:solidFill>
                  <a:srgbClr val="FFFFFF"/>
                </a:solidFill>
                <a:latin typeface="Arial Black"/>
                <a:cs typeface="Calibri"/>
              </a:rPr>
              <a:t>WSU TRI-CITIES</a:t>
            </a:r>
            <a:endParaRPr lang="en-US">
              <a:solidFill>
                <a:srgbClr val="000000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249088-1721-7264-59B0-D1B6A29BE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106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Proxima Nova"/>
              </a:rPr>
              <a:t>Reach out to INEF about energy-related expertise across the WSU system. </a:t>
            </a:r>
          </a:p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Proxima Nova"/>
              </a:rPr>
              <a:t>Provide suggestions for our Industry Advisory Board. </a:t>
            </a:r>
          </a:p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Proxima Nova"/>
              </a:rPr>
              <a:t>Participate in our INEF Working Groups. </a:t>
            </a:r>
          </a:p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Proxima Nova"/>
              </a:rPr>
              <a:t>Help connect us with those interested in “Food-Energy-Water Nexus“. </a:t>
            </a:r>
          </a:p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Proxima Nova"/>
              </a:rPr>
              <a:t>Partner with INEF on proposals and activities. </a:t>
            </a:r>
          </a:p>
          <a:p>
            <a:pPr algn="l"/>
            <a:r>
              <a:rPr lang="en-US" sz="1800" b="0" i="0" u="none" strike="noStrike" baseline="0" dirty="0">
                <a:solidFill>
                  <a:srgbClr val="211D1E"/>
                </a:solidFill>
                <a:latin typeface="Proxima Nova"/>
              </a:rPr>
              <a:t>Ask us about opportunities to sponsor educational activities.</a:t>
            </a:r>
          </a:p>
          <a:p>
            <a:pPr algn="l"/>
            <a:endParaRPr lang="en-US" sz="1800" dirty="0">
              <a:solidFill>
                <a:srgbClr val="211D1E"/>
              </a:solidFill>
              <a:latin typeface="Proxima Nova"/>
            </a:endParaRPr>
          </a:p>
          <a:p>
            <a:pPr algn="l"/>
            <a:endParaRPr lang="en-US" sz="1800" b="1" i="0" u="none" strike="noStrike" baseline="0" dirty="0">
              <a:solidFill>
                <a:srgbClr val="211D1E"/>
              </a:solidFill>
              <a:latin typeface="Proxima Nova"/>
            </a:endParaRPr>
          </a:p>
          <a:p>
            <a:pPr algn="l"/>
            <a:endParaRPr lang="en-US" sz="1800" b="1" dirty="0">
              <a:solidFill>
                <a:srgbClr val="211D1E"/>
              </a:solidFill>
              <a:latin typeface="Proxima Nova"/>
            </a:endParaRPr>
          </a:p>
          <a:p>
            <a:pPr marL="0" indent="0" algn="l">
              <a:buNone/>
            </a:pPr>
            <a:endParaRPr lang="en-US" sz="1800" b="1" i="0" u="none" strike="noStrike" baseline="0" dirty="0">
              <a:solidFill>
                <a:srgbClr val="211D1E"/>
              </a:solidFill>
              <a:latin typeface="Proxima Nova"/>
            </a:endParaRPr>
          </a:p>
        </p:txBody>
      </p:sp>
      <p:pic>
        <p:nvPicPr>
          <p:cNvPr id="8" name="Graphic 7" descr="Email outline">
            <a:extLst>
              <a:ext uri="{FF2B5EF4-FFF2-40B4-BE49-F238E27FC236}">
                <a16:creationId xmlns:a16="http://schemas.microsoft.com/office/drawing/2014/main" id="{3120E551-FACE-085A-CAC3-0FF330DE80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1922" y="6162421"/>
            <a:ext cx="236590" cy="236590"/>
          </a:xfrm>
          <a:prstGeom prst="rect">
            <a:avLst/>
          </a:prstGeom>
        </p:spPr>
      </p:pic>
      <p:pic>
        <p:nvPicPr>
          <p:cNvPr id="12" name="Graphic 11" descr="Internet outline">
            <a:extLst>
              <a:ext uri="{FF2B5EF4-FFF2-40B4-BE49-F238E27FC236}">
                <a16:creationId xmlns:a16="http://schemas.microsoft.com/office/drawing/2014/main" id="{91C89C94-ECD0-1D43-A24F-BF44CABF7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11096" y="6070268"/>
            <a:ext cx="420897" cy="4208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8009B1-79BD-49D1-331E-80B41C388240}"/>
              </a:ext>
            </a:extLst>
          </p:cNvPr>
          <p:cNvSpPr txBox="1"/>
          <p:nvPr/>
        </p:nvSpPr>
        <p:spPr>
          <a:xfrm>
            <a:off x="1931993" y="5838620"/>
            <a:ext cx="7513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endParaRPr lang="en-US" sz="1800" b="1" i="0" u="none" strike="noStrike" baseline="0" dirty="0">
              <a:solidFill>
                <a:srgbClr val="C00000"/>
              </a:solidFill>
              <a:latin typeface="Proxima Nova Semibold"/>
            </a:endParaRPr>
          </a:p>
          <a:p>
            <a:pPr marL="0" indent="0" algn="l">
              <a:buNone/>
            </a:pPr>
            <a:r>
              <a:rPr lang="en-US" sz="1800" b="1" i="0" strike="noStrike" baseline="0" dirty="0">
                <a:solidFill>
                  <a:srgbClr val="C00000"/>
                </a:solidFill>
                <a:latin typeface="Proxima Nova Semibol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https://tricities.wsu.edu/inef/</a:t>
            </a:r>
            <a:r>
              <a:rPr lang="en-US" sz="1800" b="1" i="0" strike="noStrike" baseline="0" dirty="0">
                <a:solidFill>
                  <a:srgbClr val="C00000"/>
                </a:solidFill>
                <a:latin typeface="Proxima Nova Semibold"/>
              </a:rPr>
              <a:t>                  </a:t>
            </a:r>
            <a:r>
              <a:rPr lang="en-US" sz="1800" b="1" i="0" strike="noStrike" baseline="0" dirty="0">
                <a:solidFill>
                  <a:srgbClr val="C00000"/>
                </a:solidFill>
                <a:latin typeface="Proxima Nova Semibo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tricities.inef@wsu.edu</a:t>
            </a:r>
            <a:r>
              <a:rPr lang="en-US" sz="1800" b="1" i="0" strike="noStrike" baseline="0" dirty="0">
                <a:solidFill>
                  <a:srgbClr val="C00000"/>
                </a:solidFill>
                <a:latin typeface="Proxima Nova Semibold"/>
              </a:rPr>
              <a:t>  </a:t>
            </a:r>
            <a:endParaRPr lang="en-US" sz="1800" b="0" i="0" strike="noStrike" baseline="0" dirty="0">
              <a:solidFill>
                <a:srgbClr val="C00000"/>
              </a:solidFill>
              <a:latin typeface="Proxima Nov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142C39-09E8-EE7B-1B1D-0DF310AD497C}"/>
              </a:ext>
            </a:extLst>
          </p:cNvPr>
          <p:cNvSpPr/>
          <p:nvPr/>
        </p:nvSpPr>
        <p:spPr>
          <a:xfrm>
            <a:off x="1019354" y="4048645"/>
            <a:ext cx="10713638" cy="175432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B00325"/>
                </a:solidFill>
                <a:effectLst>
                  <a:outerShdw dist="38100" dir="2640000" algn="bl" rotWithShape="0">
                    <a:schemeClr val="bg1">
                      <a:lumMod val="50000"/>
                    </a:schemeClr>
                  </a:outerShdw>
                </a:effectLst>
              </a:rPr>
              <a:t>Many thanks to AGI Co-Directors f</a:t>
            </a:r>
            <a:r>
              <a:rPr lang="en-US" sz="5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B00325"/>
                </a:solidFill>
                <a:effectLst>
                  <a:outerShdw dist="38100" dir="2640000" algn="bl" rotWithShape="0">
                    <a:schemeClr val="bg1">
                      <a:lumMod val="50000"/>
                    </a:schemeClr>
                  </a:outerShdw>
                </a:effectLst>
              </a:rPr>
              <a:t>or </a:t>
            </a:r>
          </a:p>
          <a:p>
            <a:pPr algn="ctr"/>
            <a:r>
              <a:rPr lang="en-US" sz="5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B00325"/>
                </a:solidFill>
                <a:effectLst>
                  <a:outerShdw dist="38100" dir="2640000" algn="bl" rotWithShape="0">
                    <a:schemeClr val="bg1">
                      <a:lumMod val="50000"/>
                    </a:schemeClr>
                  </a:outerShdw>
                </a:effectLst>
              </a:rPr>
              <a:t>opportunity to share about INEF</a:t>
            </a:r>
            <a:endParaRPr lang="en-US" sz="5400" b="1" cap="none" spc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B00325"/>
              </a:solidFill>
              <a:effectLst>
                <a:outerShdw dist="38100" dir="2640000" algn="b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068E29E-CB29-7496-B6A4-75A8663288FB}"/>
              </a:ext>
            </a:extLst>
          </p:cNvPr>
          <p:cNvSpPr/>
          <p:nvPr/>
        </p:nvSpPr>
        <p:spPr>
          <a:xfrm>
            <a:off x="8911276" y="1365554"/>
            <a:ext cx="3054096" cy="2564030"/>
          </a:xfrm>
          <a:prstGeom prst="roundRect">
            <a:avLst/>
          </a:prstGeom>
          <a:solidFill>
            <a:srgbClr val="B00325"/>
          </a:solidFill>
          <a:ln>
            <a:noFill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Join us on October 2 from 4:30-6:00 pm as</a:t>
            </a:r>
          </a:p>
          <a:p>
            <a:pPr algn="ctr"/>
            <a:r>
              <a:rPr lang="en-US" dirty="0"/>
              <a:t>WSU Tri-Cities hosts ribbon-cutting and open house at our new building for INEF</a:t>
            </a:r>
          </a:p>
        </p:txBody>
      </p:sp>
    </p:spTree>
    <p:extLst>
      <p:ext uri="{BB962C8B-B14F-4D97-AF65-F5344CB8AC3E}">
        <p14:creationId xmlns:p14="http://schemas.microsoft.com/office/powerpoint/2010/main" val="302313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7CAAE3A-6036-D77D-9B28-406B669750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772D68-56C0-986F-1DEB-06BBD0348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069"/>
            <a:stretch/>
          </p:blipFill>
          <p:spPr>
            <a:xfrm>
              <a:off x="0" y="0"/>
              <a:ext cx="12192000" cy="681037"/>
            </a:xfrm>
            <a:prstGeom prst="rect">
              <a:avLst/>
            </a:prstGeom>
          </p:spPr>
        </p:pic>
        <p:pic>
          <p:nvPicPr>
            <p:cNvPr id="13" name="Content Placeholder 3">
              <a:extLst>
                <a:ext uri="{FF2B5EF4-FFF2-40B4-BE49-F238E27FC236}">
                  <a16:creationId xmlns:a16="http://schemas.microsoft.com/office/drawing/2014/main" id="{2F4664F6-FEAC-8204-4F63-1E466C14D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" r="94347" b="-1"/>
            <a:stretch/>
          </p:blipFill>
          <p:spPr>
            <a:xfrm>
              <a:off x="0" y="0"/>
              <a:ext cx="689212" cy="6858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4EF26E-491A-3BC1-E5CC-B5D321B8633A}"/>
                </a:ext>
              </a:extLst>
            </p:cNvPr>
            <p:cNvSpPr/>
            <p:nvPr/>
          </p:nvSpPr>
          <p:spPr>
            <a:xfrm>
              <a:off x="110563" y="733388"/>
              <a:ext cx="458992" cy="2894501"/>
            </a:xfrm>
            <a:prstGeom prst="rect">
              <a:avLst/>
            </a:prstGeom>
            <a:solidFill>
              <a:srgbClr val="C30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1B8D6B0-E728-C3D3-E045-1754F3AA3F6F}"/>
                </a:ext>
              </a:extLst>
            </p:cNvPr>
            <p:cNvSpPr txBox="1"/>
            <p:nvPr/>
          </p:nvSpPr>
          <p:spPr>
            <a:xfrm rot="5400000">
              <a:off x="-944573" y="2031771"/>
              <a:ext cx="2579015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 spc="300">
                  <a:solidFill>
                    <a:srgbClr val="FFFFFF"/>
                  </a:solidFill>
                  <a:latin typeface="Arial Black"/>
                  <a:cs typeface="Calibri"/>
                </a:rPr>
                <a:t>WSU TRI-CITIES</a:t>
              </a:r>
              <a:endParaRPr lang="en-US" sz="1200" spc="300">
                <a:solidFill>
                  <a:srgbClr val="FFFFFF"/>
                </a:solidFill>
                <a:latin typeface="Arial Black"/>
                <a:cs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D70F0F4-27AB-230C-9838-8F909926055B}"/>
              </a:ext>
            </a:extLst>
          </p:cNvPr>
          <p:cNvSpPr txBox="1"/>
          <p:nvPr/>
        </p:nvSpPr>
        <p:spPr>
          <a:xfrm>
            <a:off x="948248" y="783999"/>
            <a:ext cx="9037731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rgbClr val="B00325"/>
                </a:solidFill>
                <a:latin typeface="Arial Black"/>
                <a:cs typeface="Calibri"/>
              </a:rPr>
              <a:t>Institute for Northwest Energy Future (INEF) </a:t>
            </a:r>
            <a:endParaRPr lang="en-US" sz="2800">
              <a:latin typeface="Arial Black"/>
              <a:ea typeface="Calibri"/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B61EBC-45A3-43C4-7D46-88F8F2D68086}"/>
              </a:ext>
            </a:extLst>
          </p:cNvPr>
          <p:cNvSpPr/>
          <p:nvPr/>
        </p:nvSpPr>
        <p:spPr>
          <a:xfrm rot="10800000">
            <a:off x="1065974" y="1329815"/>
            <a:ext cx="5421252" cy="324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57C819-F0C3-E195-B65A-92275B44B4EE}"/>
              </a:ext>
            </a:extLst>
          </p:cNvPr>
          <p:cNvSpPr txBox="1"/>
          <p:nvPr/>
        </p:nvSpPr>
        <p:spPr>
          <a:xfrm>
            <a:off x="720722" y="85582"/>
            <a:ext cx="115824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" b="1">
              <a:solidFill>
                <a:schemeClr val="bg1">
                  <a:lumMod val="50000"/>
                </a:schemeClr>
              </a:solidFill>
              <a:latin typeface="Arial"/>
              <a:cs typeface="Calibri"/>
            </a:endParaRPr>
          </a:p>
          <a:p>
            <a:r>
              <a:rPr lang="en-US" sz="1200" b="1" spc="300">
                <a:solidFill>
                  <a:srgbClr val="B00325"/>
                </a:solidFill>
                <a:latin typeface="Arial"/>
                <a:cs typeface="Calibri"/>
              </a:rPr>
              <a:t>INSTITUTE FOR NORTHWEST ENERGY FUTURES</a:t>
            </a:r>
            <a:endParaRPr lang="en-US" sz="1200" b="1">
              <a:solidFill>
                <a:srgbClr val="B00325"/>
              </a:solidFill>
              <a:latin typeface="Arial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4318A-351D-DA02-9EA4-01F77C347AA3}"/>
              </a:ext>
            </a:extLst>
          </p:cNvPr>
          <p:cNvSpPr txBox="1"/>
          <p:nvPr/>
        </p:nvSpPr>
        <p:spPr>
          <a:xfrm>
            <a:off x="978285" y="1444392"/>
            <a:ext cx="1062388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This new WSU state-funded energy research center aims to bring together researchers, industry leaders, policymakers and communities to innovate and develop cutting-edge clean energy technologies using a systems approach. Funding includes seven new faculty, six staff and three administrative positions.</a:t>
            </a:r>
            <a:endParaRPr lang="en-US" sz="24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5" name="Picture 24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347DBA45-8E77-1F6C-E2DF-85A079C20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50" y="3880937"/>
            <a:ext cx="5676900" cy="2976313"/>
          </a:xfrm>
          <a:prstGeom prst="rect">
            <a:avLst/>
          </a:prstGeom>
        </p:spPr>
      </p:pic>
      <p:pic>
        <p:nvPicPr>
          <p:cNvPr id="26" name="Picture 25" descr="A person in a white shirt&#10;&#10;Description automatically generated">
            <a:extLst>
              <a:ext uri="{FF2B5EF4-FFF2-40B4-BE49-F238E27FC236}">
                <a16:creationId xmlns:a16="http://schemas.microsoft.com/office/drawing/2014/main" id="{F1496E12-0B24-1381-F6E0-FC41810EF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300" y="4012005"/>
            <a:ext cx="1010856" cy="15161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02B9892-29C3-C69C-32A3-BC7A2AB50C17}"/>
              </a:ext>
            </a:extLst>
          </p:cNvPr>
          <p:cNvSpPr txBox="1"/>
          <p:nvPr/>
        </p:nvSpPr>
        <p:spPr>
          <a:xfrm>
            <a:off x="6167560" y="5673787"/>
            <a:ext cx="1620253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cs typeface="Arial"/>
              </a:rPr>
              <a:t>Carmine Hanks Communications Director</a:t>
            </a:r>
            <a:endParaRPr lang="en-US" sz="1300" b="1" dirty="0">
              <a:solidFill>
                <a:schemeClr val="bg2">
                  <a:lumMod val="25000"/>
                </a:schemeClr>
              </a:solidFill>
              <a:ea typeface="Calibri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A126A4-6697-F763-A70C-C3C2AEE73423}"/>
              </a:ext>
            </a:extLst>
          </p:cNvPr>
          <p:cNvSpPr txBox="1"/>
          <p:nvPr/>
        </p:nvSpPr>
        <p:spPr>
          <a:xfrm>
            <a:off x="2461931" y="3431005"/>
            <a:ext cx="348590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B00325"/>
                </a:solidFill>
                <a:latin typeface="Arial"/>
                <a:cs typeface="Arial"/>
              </a:rPr>
              <a:t>INEF Leadership Team</a:t>
            </a:r>
          </a:p>
        </p:txBody>
      </p:sp>
      <p:pic>
        <p:nvPicPr>
          <p:cNvPr id="31" name="Picture 30" descr="A building with a parking lot&#10;&#10;Description automatically generated">
            <a:extLst>
              <a:ext uri="{FF2B5EF4-FFF2-40B4-BE49-F238E27FC236}">
                <a16:creationId xmlns:a16="http://schemas.microsoft.com/office/drawing/2014/main" id="{45B99BDD-D8E5-5250-A508-1D5480258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1473" y="4015660"/>
            <a:ext cx="4196679" cy="240330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475A7D4-66FE-A2DA-2236-83ECFD073B31}"/>
              </a:ext>
            </a:extLst>
          </p:cNvPr>
          <p:cNvSpPr txBox="1"/>
          <p:nvPr/>
        </p:nvSpPr>
        <p:spPr>
          <a:xfrm>
            <a:off x="7760942" y="3456631"/>
            <a:ext cx="453791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B00325"/>
                </a:solidFill>
                <a:latin typeface="Arial"/>
                <a:cs typeface="Arial"/>
              </a:rPr>
              <a:t>Headquartered at WSU Tri-Cities</a:t>
            </a:r>
            <a:r>
              <a:rPr lang="en-US" sz="2000">
                <a:solidFill>
                  <a:srgbClr val="2F5496"/>
                </a:solidFill>
                <a:latin typeface="Arial Black"/>
              </a:rPr>
              <a:t> </a:t>
            </a:r>
            <a:endParaRPr lang="en-US">
              <a:solidFill>
                <a:srgbClr val="2F5496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5239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7CAAE3A-6036-D77D-9B28-406B669750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772D68-56C0-986F-1DEB-06BBD0348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069"/>
            <a:stretch/>
          </p:blipFill>
          <p:spPr>
            <a:xfrm>
              <a:off x="0" y="0"/>
              <a:ext cx="12192000" cy="681037"/>
            </a:xfrm>
            <a:prstGeom prst="rect">
              <a:avLst/>
            </a:prstGeom>
          </p:spPr>
        </p:pic>
        <p:pic>
          <p:nvPicPr>
            <p:cNvPr id="13" name="Content Placeholder 3">
              <a:extLst>
                <a:ext uri="{FF2B5EF4-FFF2-40B4-BE49-F238E27FC236}">
                  <a16:creationId xmlns:a16="http://schemas.microsoft.com/office/drawing/2014/main" id="{2F4664F6-FEAC-8204-4F63-1E466C14D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" r="94347" b="-1"/>
            <a:stretch/>
          </p:blipFill>
          <p:spPr>
            <a:xfrm>
              <a:off x="0" y="0"/>
              <a:ext cx="689212" cy="6858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4EF26E-491A-3BC1-E5CC-B5D321B8633A}"/>
                </a:ext>
              </a:extLst>
            </p:cNvPr>
            <p:cNvSpPr/>
            <p:nvPr/>
          </p:nvSpPr>
          <p:spPr>
            <a:xfrm>
              <a:off x="110563" y="733388"/>
              <a:ext cx="458992" cy="2894501"/>
            </a:xfrm>
            <a:prstGeom prst="rect">
              <a:avLst/>
            </a:prstGeom>
            <a:solidFill>
              <a:srgbClr val="C30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1B8D6B0-E728-C3D3-E045-1754F3AA3F6F}"/>
                </a:ext>
              </a:extLst>
            </p:cNvPr>
            <p:cNvSpPr txBox="1"/>
            <p:nvPr/>
          </p:nvSpPr>
          <p:spPr>
            <a:xfrm rot="5400000">
              <a:off x="-944573" y="2031771"/>
              <a:ext cx="2579015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 spc="300">
                  <a:solidFill>
                    <a:srgbClr val="FFFFFF"/>
                  </a:solidFill>
                  <a:latin typeface="Arial Black"/>
                  <a:cs typeface="Calibri"/>
                </a:rPr>
                <a:t>WSU TRI-CITIES</a:t>
              </a:r>
              <a:endParaRPr lang="en-US" sz="1200" spc="300">
                <a:solidFill>
                  <a:srgbClr val="FFFFFF"/>
                </a:solidFill>
                <a:latin typeface="Arial Black"/>
                <a:cs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D70F0F4-27AB-230C-9838-8F909926055B}"/>
              </a:ext>
            </a:extLst>
          </p:cNvPr>
          <p:cNvSpPr txBox="1"/>
          <p:nvPr/>
        </p:nvSpPr>
        <p:spPr>
          <a:xfrm>
            <a:off x="948248" y="783999"/>
            <a:ext cx="5109091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rgbClr val="B00325"/>
                </a:solidFill>
                <a:latin typeface="Arial Black"/>
                <a:cs typeface="Calibri"/>
              </a:rPr>
              <a:t>INEF Vision and Strategy</a:t>
            </a:r>
            <a:endParaRPr lang="en-US" sz="2800">
              <a:latin typeface="Arial Black"/>
              <a:ea typeface="Calibri"/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B61EBC-45A3-43C4-7D46-88F8F2D68086}"/>
              </a:ext>
            </a:extLst>
          </p:cNvPr>
          <p:cNvSpPr/>
          <p:nvPr/>
        </p:nvSpPr>
        <p:spPr>
          <a:xfrm rot="10800000">
            <a:off x="1065974" y="1329815"/>
            <a:ext cx="5421252" cy="324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57C819-F0C3-E195-B65A-92275B44B4EE}"/>
              </a:ext>
            </a:extLst>
          </p:cNvPr>
          <p:cNvSpPr txBox="1"/>
          <p:nvPr/>
        </p:nvSpPr>
        <p:spPr>
          <a:xfrm>
            <a:off x="720722" y="85582"/>
            <a:ext cx="115824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" b="1">
              <a:solidFill>
                <a:schemeClr val="bg1">
                  <a:lumMod val="50000"/>
                </a:schemeClr>
              </a:solidFill>
              <a:latin typeface="Arial"/>
              <a:cs typeface="Calibri"/>
            </a:endParaRPr>
          </a:p>
          <a:p>
            <a:r>
              <a:rPr lang="en-US" sz="1200" b="1" spc="300">
                <a:solidFill>
                  <a:srgbClr val="B00325"/>
                </a:solidFill>
                <a:latin typeface="Arial"/>
                <a:cs typeface="Calibri"/>
              </a:rPr>
              <a:t>INSTITUTE FOR NORTHWEST ENERGY FUTURES</a:t>
            </a:r>
            <a:endParaRPr lang="en-US" sz="1200" b="1">
              <a:solidFill>
                <a:srgbClr val="B00325"/>
              </a:solidFill>
              <a:latin typeface="Arial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DD5D3-EC4A-F523-775C-D1BADB608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20" y="1326203"/>
            <a:ext cx="1885950" cy="1876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16E6D8-54E1-454A-8672-2ED945A6B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173" y="3156817"/>
            <a:ext cx="4343400" cy="1276350"/>
          </a:xfrm>
          <a:prstGeom prst="rect">
            <a:avLst/>
          </a:prstGeom>
        </p:spPr>
      </p:pic>
      <p:pic>
        <p:nvPicPr>
          <p:cNvPr id="8" name="Picture 7" descr="A line art of a train and windmills&#10;&#10;Description automatically generated">
            <a:extLst>
              <a:ext uri="{FF2B5EF4-FFF2-40B4-BE49-F238E27FC236}">
                <a16:creationId xmlns:a16="http://schemas.microsoft.com/office/drawing/2014/main" id="{5C0C12B2-EF57-EBB2-9D1A-9CCB05017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3354" y="4429577"/>
            <a:ext cx="5087409" cy="23230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5789FF-BA9E-A4F5-C852-7165D5E69CC1}"/>
              </a:ext>
            </a:extLst>
          </p:cNvPr>
          <p:cNvSpPr txBox="1"/>
          <p:nvPr/>
        </p:nvSpPr>
        <p:spPr>
          <a:xfrm>
            <a:off x="2789663" y="1541441"/>
            <a:ext cx="8477721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B00325"/>
                </a:solidFill>
                <a:latin typeface="Arial"/>
                <a:ea typeface="Calibri"/>
                <a:cs typeface="Calibri"/>
              </a:rPr>
              <a:t>INEF will help develop and implement roadmaps for clean energy system approach in the Tri-Cities area, Washington and beyond.</a:t>
            </a:r>
            <a:r>
              <a:rPr lang="en-US" sz="3200" dirty="0">
                <a:latin typeface="Arial"/>
                <a:ea typeface="Calibri"/>
                <a:cs typeface="Calibri"/>
              </a:rPr>
              <a:t> </a:t>
            </a:r>
            <a:endParaRPr lang="en-US" sz="3200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4634EB-4E87-C3CC-50D7-2FB3864859C3}"/>
              </a:ext>
            </a:extLst>
          </p:cNvPr>
          <p:cNvSpPr txBox="1"/>
          <p:nvPr/>
        </p:nvSpPr>
        <p:spPr>
          <a:xfrm>
            <a:off x="858435" y="3598282"/>
            <a:ext cx="5836330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Provide research support 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/>
              <a:cs typeface="Arial"/>
            </a:endParaRP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Develop needed workforce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Leverage the region’s energy hub with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/>
              <a:cs typeface="Arial"/>
            </a:endParaRPr>
          </a:p>
          <a:p>
            <a:pPr marL="914400" lvl="1" indent="-457200">
              <a:spcBef>
                <a:spcPts val="1200"/>
              </a:spcBef>
              <a:buFont typeface="Courier New"/>
              <a:buChar char="o"/>
            </a:pPr>
            <a:r>
              <a:rPr lang="en-US" sz="22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WSU’s unique research, education and extension resources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/>
              <a:cs typeface="Arial"/>
            </a:endParaRPr>
          </a:p>
          <a:p>
            <a:pPr marL="914400" lvl="1" indent="-457200">
              <a:spcBef>
                <a:spcPts val="1200"/>
              </a:spcBef>
              <a:buFont typeface="Courier New"/>
              <a:buChar char="o"/>
            </a:pPr>
            <a:r>
              <a:rPr lang="en-US" sz="22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Growing partnerships with industry and PNNL</a:t>
            </a:r>
            <a:r>
              <a:rPr lang="en-US" sz="3200" dirty="0">
                <a:latin typeface="Arial"/>
                <a:ea typeface="Calibri"/>
                <a:cs typeface="Arial"/>
              </a:rPr>
              <a:t> </a:t>
            </a:r>
            <a:endParaRPr lang="en-US" dirty="0">
              <a:ea typeface="Calibri" panose="020F0502020204030204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4318A-351D-DA02-9EA4-01F77C347AA3}"/>
              </a:ext>
            </a:extLst>
          </p:cNvPr>
          <p:cNvSpPr txBox="1"/>
          <p:nvPr/>
        </p:nvSpPr>
        <p:spPr>
          <a:xfrm>
            <a:off x="951123" y="3160771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 Black"/>
              </a:rPr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140622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7CAAE3A-6036-D77D-9B28-406B669750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772D68-56C0-986F-1DEB-06BBD0348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069"/>
            <a:stretch/>
          </p:blipFill>
          <p:spPr>
            <a:xfrm>
              <a:off x="0" y="0"/>
              <a:ext cx="12192000" cy="681037"/>
            </a:xfrm>
            <a:prstGeom prst="rect">
              <a:avLst/>
            </a:prstGeom>
          </p:spPr>
        </p:pic>
        <p:pic>
          <p:nvPicPr>
            <p:cNvPr id="13" name="Content Placeholder 3">
              <a:extLst>
                <a:ext uri="{FF2B5EF4-FFF2-40B4-BE49-F238E27FC236}">
                  <a16:creationId xmlns:a16="http://schemas.microsoft.com/office/drawing/2014/main" id="{2F4664F6-FEAC-8204-4F63-1E466C14D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" r="94347" b="-1"/>
            <a:stretch/>
          </p:blipFill>
          <p:spPr>
            <a:xfrm>
              <a:off x="0" y="0"/>
              <a:ext cx="689212" cy="6858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4EF26E-491A-3BC1-E5CC-B5D321B8633A}"/>
                </a:ext>
              </a:extLst>
            </p:cNvPr>
            <p:cNvSpPr/>
            <p:nvPr/>
          </p:nvSpPr>
          <p:spPr>
            <a:xfrm>
              <a:off x="110563" y="733388"/>
              <a:ext cx="458992" cy="2894501"/>
            </a:xfrm>
            <a:prstGeom prst="rect">
              <a:avLst/>
            </a:prstGeom>
            <a:solidFill>
              <a:srgbClr val="C30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1B8D6B0-E728-C3D3-E045-1754F3AA3F6F}"/>
                </a:ext>
              </a:extLst>
            </p:cNvPr>
            <p:cNvSpPr txBox="1"/>
            <p:nvPr/>
          </p:nvSpPr>
          <p:spPr>
            <a:xfrm rot="5400000">
              <a:off x="-944573" y="2031771"/>
              <a:ext cx="2579015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 spc="300">
                  <a:solidFill>
                    <a:srgbClr val="FFFFFF"/>
                  </a:solidFill>
                  <a:latin typeface="Arial Black"/>
                  <a:cs typeface="Calibri"/>
                </a:rPr>
                <a:t>WSU TRI-CITIES</a:t>
              </a:r>
              <a:endParaRPr lang="en-US" sz="1200" spc="300">
                <a:solidFill>
                  <a:srgbClr val="FFFFFF"/>
                </a:solidFill>
                <a:latin typeface="Arial Black"/>
                <a:cs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D70F0F4-27AB-230C-9838-8F909926055B}"/>
              </a:ext>
            </a:extLst>
          </p:cNvPr>
          <p:cNvSpPr txBox="1"/>
          <p:nvPr/>
        </p:nvSpPr>
        <p:spPr>
          <a:xfrm>
            <a:off x="948248" y="783999"/>
            <a:ext cx="8330101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B00325"/>
                </a:solidFill>
                <a:latin typeface="Arial Black"/>
                <a:cs typeface="Calibri"/>
              </a:rPr>
              <a:t>Opportunity to Leverage Tri-Cities Region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B61EBC-45A3-43C4-7D46-88F8F2D68086}"/>
              </a:ext>
            </a:extLst>
          </p:cNvPr>
          <p:cNvSpPr/>
          <p:nvPr/>
        </p:nvSpPr>
        <p:spPr>
          <a:xfrm rot="10800000">
            <a:off x="1065974" y="1329815"/>
            <a:ext cx="5421252" cy="324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57C819-F0C3-E195-B65A-92275B44B4EE}"/>
              </a:ext>
            </a:extLst>
          </p:cNvPr>
          <p:cNvSpPr txBox="1"/>
          <p:nvPr/>
        </p:nvSpPr>
        <p:spPr>
          <a:xfrm>
            <a:off x="720722" y="85582"/>
            <a:ext cx="115824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" b="1">
              <a:solidFill>
                <a:schemeClr val="bg1">
                  <a:lumMod val="50000"/>
                </a:schemeClr>
              </a:solidFill>
              <a:latin typeface="Arial"/>
              <a:cs typeface="Calibri"/>
            </a:endParaRPr>
          </a:p>
          <a:p>
            <a:r>
              <a:rPr lang="en-US" sz="1200" b="1" spc="300">
                <a:solidFill>
                  <a:srgbClr val="B00325"/>
                </a:solidFill>
                <a:latin typeface="Arial"/>
                <a:cs typeface="Calibri"/>
              </a:rPr>
              <a:t>INSTITUTE FOR NORTHWEST ENERGY FUTURES</a:t>
            </a:r>
            <a:endParaRPr lang="en-US" sz="1200" b="1">
              <a:solidFill>
                <a:srgbClr val="B00325"/>
              </a:solidFill>
              <a:latin typeface="Arial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2A925-BBEF-64E4-2A02-C608E74C9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248" y="1575450"/>
            <a:ext cx="1100654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What makes Tri-Cities unique related to clean energy</a:t>
            </a:r>
          </a:p>
          <a:p>
            <a:r>
              <a:rPr lang="en-US" sz="2800" dirty="0">
                <a:latin typeface="Arial"/>
                <a:cs typeface="Arial"/>
              </a:rPr>
              <a:t>Skilled </a:t>
            </a:r>
            <a:r>
              <a:rPr lang="en-US" dirty="0">
                <a:latin typeface="Arial"/>
                <a:cs typeface="Arial"/>
              </a:rPr>
              <a:t>energy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workforce</a:t>
            </a:r>
            <a:r>
              <a:rPr lang="en-US" sz="2800" dirty="0">
                <a:latin typeface="Arial"/>
                <a:cs typeface="Arial"/>
              </a:rPr>
              <a:t> in Tri-Cities </a:t>
            </a:r>
            <a:r>
              <a:rPr lang="en-US" dirty="0">
                <a:latin typeface="Arial"/>
                <a:cs typeface="Arial"/>
              </a:rPr>
              <a:t>area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/>
                <a:cs typeface="Arial"/>
              </a:rPr>
              <a:t>Strong public-private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partnerships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across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the energy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ecosystem</a:t>
            </a: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CD6DF8-9077-DC95-1537-8FEAA3204388}"/>
              </a:ext>
            </a:extLst>
          </p:cNvPr>
          <p:cNvSpPr txBox="1"/>
          <p:nvPr/>
        </p:nvSpPr>
        <p:spPr>
          <a:xfrm>
            <a:off x="1065974" y="6350945"/>
            <a:ext cx="356535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4472C4"/>
                </a:solidFill>
              </a:rPr>
              <a:t>Source: Northwest Power and Conservation Council</a:t>
            </a:r>
          </a:p>
        </p:txBody>
      </p:sp>
      <p:pic>
        <p:nvPicPr>
          <p:cNvPr id="6" name="Picture 5" descr="A map of the united states with many colored circles&#10;&#10;Description automatically generated">
            <a:extLst>
              <a:ext uri="{FF2B5EF4-FFF2-40B4-BE49-F238E27FC236}">
                <a16:creationId xmlns:a16="http://schemas.microsoft.com/office/drawing/2014/main" id="{CF7898DE-93E2-714F-BE1F-3D811084A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315749"/>
            <a:ext cx="4661902" cy="3118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B1866-6B7D-B8C1-B727-34E6F0C09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138" y="3095193"/>
            <a:ext cx="6266046" cy="28315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209B80-23F8-11F0-C2D1-F1C043AE0B99}"/>
              </a:ext>
            </a:extLst>
          </p:cNvPr>
          <p:cNvSpPr txBox="1"/>
          <p:nvPr/>
        </p:nvSpPr>
        <p:spPr>
          <a:xfrm>
            <a:off x="6487226" y="5877306"/>
            <a:ext cx="15568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Richland: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58% S&amp;E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C6174-8854-F0D7-C4D6-1CE3CCDECD60}"/>
              </a:ext>
            </a:extLst>
          </p:cNvPr>
          <p:cNvSpPr txBox="1"/>
          <p:nvPr/>
        </p:nvSpPr>
        <p:spPr>
          <a:xfrm>
            <a:off x="8371108" y="5871513"/>
            <a:ext cx="15568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Seattle: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52% S&amp;E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7D5C9-FBA7-A3B6-560F-4664B6A7EB83}"/>
              </a:ext>
            </a:extLst>
          </p:cNvPr>
          <p:cNvSpPr txBox="1"/>
          <p:nvPr/>
        </p:nvSpPr>
        <p:spPr>
          <a:xfrm>
            <a:off x="10075021" y="5871853"/>
            <a:ext cx="1729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United States: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46% S&amp;E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C618E-2004-28F2-C4A1-2DE68A520CD1}"/>
              </a:ext>
            </a:extLst>
          </p:cNvPr>
          <p:cNvSpPr txBox="1"/>
          <p:nvPr/>
        </p:nvSpPr>
        <p:spPr>
          <a:xfrm>
            <a:off x="6687412" y="6474055"/>
            <a:ext cx="56157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6"/>
              </a:rPr>
              <a:t>https://www.census.gov/programs-surveys/acs/data.html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6388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7CAAE3A-6036-D77D-9B28-406B669750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772D68-56C0-986F-1DEB-06BBD0348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069"/>
            <a:stretch/>
          </p:blipFill>
          <p:spPr>
            <a:xfrm>
              <a:off x="0" y="0"/>
              <a:ext cx="12192000" cy="681037"/>
            </a:xfrm>
            <a:prstGeom prst="rect">
              <a:avLst/>
            </a:prstGeom>
          </p:spPr>
        </p:pic>
        <p:pic>
          <p:nvPicPr>
            <p:cNvPr id="13" name="Content Placeholder 3">
              <a:extLst>
                <a:ext uri="{FF2B5EF4-FFF2-40B4-BE49-F238E27FC236}">
                  <a16:creationId xmlns:a16="http://schemas.microsoft.com/office/drawing/2014/main" id="{2F4664F6-FEAC-8204-4F63-1E466C14D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" r="94347" b="-1"/>
            <a:stretch/>
          </p:blipFill>
          <p:spPr>
            <a:xfrm>
              <a:off x="0" y="0"/>
              <a:ext cx="689212" cy="6858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4EF26E-491A-3BC1-E5CC-B5D321B8633A}"/>
                </a:ext>
              </a:extLst>
            </p:cNvPr>
            <p:cNvSpPr/>
            <p:nvPr/>
          </p:nvSpPr>
          <p:spPr>
            <a:xfrm>
              <a:off x="110563" y="733388"/>
              <a:ext cx="458992" cy="2894501"/>
            </a:xfrm>
            <a:prstGeom prst="rect">
              <a:avLst/>
            </a:prstGeom>
            <a:solidFill>
              <a:srgbClr val="C30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1B8D6B0-E728-C3D3-E045-1754F3AA3F6F}"/>
                </a:ext>
              </a:extLst>
            </p:cNvPr>
            <p:cNvSpPr txBox="1"/>
            <p:nvPr/>
          </p:nvSpPr>
          <p:spPr>
            <a:xfrm rot="5400000">
              <a:off x="-944573" y="2031771"/>
              <a:ext cx="2579015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 spc="300">
                  <a:solidFill>
                    <a:srgbClr val="FFFFFF"/>
                  </a:solidFill>
                  <a:latin typeface="Arial Black"/>
                  <a:cs typeface="Calibri"/>
                </a:rPr>
                <a:t>WSU TRI-CITIES</a:t>
              </a:r>
              <a:endParaRPr lang="en-US" sz="1200" spc="300">
                <a:solidFill>
                  <a:srgbClr val="FFFFFF"/>
                </a:solidFill>
                <a:latin typeface="Arial Black"/>
                <a:cs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057C819-F0C3-E195-B65A-92275B44B4EE}"/>
              </a:ext>
            </a:extLst>
          </p:cNvPr>
          <p:cNvSpPr txBox="1"/>
          <p:nvPr/>
        </p:nvSpPr>
        <p:spPr>
          <a:xfrm>
            <a:off x="720722" y="85582"/>
            <a:ext cx="115824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" b="1">
              <a:solidFill>
                <a:schemeClr val="bg1">
                  <a:lumMod val="50000"/>
                </a:schemeClr>
              </a:solidFill>
              <a:latin typeface="Arial"/>
              <a:cs typeface="Calibri"/>
            </a:endParaRPr>
          </a:p>
          <a:p>
            <a:r>
              <a:rPr lang="en-US" sz="1200" b="1" spc="300">
                <a:solidFill>
                  <a:srgbClr val="B00325"/>
                </a:solidFill>
                <a:latin typeface="Arial"/>
                <a:cs typeface="Calibri"/>
              </a:rPr>
              <a:t>INSTITUTE FOR NORTHWEST ENERGY FUTURES</a:t>
            </a:r>
            <a:endParaRPr lang="en-US" sz="1200" b="1">
              <a:solidFill>
                <a:srgbClr val="B00325"/>
              </a:solidFill>
              <a:latin typeface="Arial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36F5F6-5666-5B95-5856-5057947E7EB7}"/>
              </a:ext>
            </a:extLst>
          </p:cNvPr>
          <p:cNvSpPr/>
          <p:nvPr/>
        </p:nvSpPr>
        <p:spPr>
          <a:xfrm rot="10800000">
            <a:off x="1010556" y="1302106"/>
            <a:ext cx="5421252" cy="324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cs typeface="Calibri"/>
            </a:endParaRPr>
          </a:p>
        </p:txBody>
      </p:sp>
      <p:pic>
        <p:nvPicPr>
          <p:cNvPr id="4" name="Picture 2" descr="Pacific Northwest Hydrogen Association">
            <a:extLst>
              <a:ext uri="{FF2B5EF4-FFF2-40B4-BE49-F238E27FC236}">
                <a16:creationId xmlns:a16="http://schemas.microsoft.com/office/drawing/2014/main" id="{A1E736C3-2AB5-9414-1823-C92618CF1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880" y="4445716"/>
            <a:ext cx="1909011" cy="95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AD9ACD-BCF1-C8B3-5CE9-AD42EF68E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29" y="1544622"/>
            <a:ext cx="3345743" cy="186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E76960E-F783-0B39-3301-A5C85CA58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67" y="4736937"/>
            <a:ext cx="1494275" cy="14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C201EE-2B89-7439-55F3-8DA7E925BBB2}"/>
              </a:ext>
            </a:extLst>
          </p:cNvPr>
          <p:cNvSpPr txBox="1"/>
          <p:nvPr/>
        </p:nvSpPr>
        <p:spPr>
          <a:xfrm>
            <a:off x="8392929" y="3600554"/>
            <a:ext cx="294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US DOE Inclusive Energy Innovation Prize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93285-EAEB-4741-5BE9-DE6C3B573346}"/>
              </a:ext>
            </a:extLst>
          </p:cNvPr>
          <p:cNvSpPr txBox="1"/>
          <p:nvPr/>
        </p:nvSpPr>
        <p:spPr>
          <a:xfrm>
            <a:off x="9176133" y="5511230"/>
            <a:ext cx="2520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Pacific Northwest Hydrogen Association (PNWH2)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9A6A43-7658-719A-9E0E-999F24B9F54A}"/>
              </a:ext>
            </a:extLst>
          </p:cNvPr>
          <p:cNvSpPr txBox="1"/>
          <p:nvPr/>
        </p:nvSpPr>
        <p:spPr>
          <a:xfrm>
            <a:off x="6667347" y="4772566"/>
            <a:ext cx="22524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Joint Institutes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Advanced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Bioproducts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Nuclear Science and Technology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28C3038E-BAE7-10E7-CEA9-062DF074F979}"/>
              </a:ext>
            </a:extLst>
          </p:cNvPr>
          <p:cNvSpPr txBox="1"/>
          <p:nvPr/>
        </p:nvSpPr>
        <p:spPr>
          <a:xfrm>
            <a:off x="898943" y="796361"/>
            <a:ext cx="9930924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B00325"/>
                </a:solidFill>
                <a:latin typeface="Arial Black"/>
                <a:cs typeface="Calibri"/>
              </a:rPr>
              <a:t>Leveraging WSU Tri-Cities Existing Activities &amp; Growing Partnerships</a:t>
            </a:r>
            <a:endParaRPr lang="en-US" sz="2000" dirty="0">
              <a:ea typeface="Calibri"/>
              <a:cs typeface="Calibri"/>
            </a:endParaRPr>
          </a:p>
        </p:txBody>
      </p:sp>
      <p:pic>
        <p:nvPicPr>
          <p:cNvPr id="21" name="Picture 20" descr="A group of men standing in a room&#10;&#10;Description automatically generated">
            <a:extLst>
              <a:ext uri="{FF2B5EF4-FFF2-40B4-BE49-F238E27FC236}">
                <a16:creationId xmlns:a16="http://schemas.microsoft.com/office/drawing/2014/main" id="{B88F89C9-7477-187E-1E68-A8B9E921E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003" y="4320300"/>
            <a:ext cx="3112110" cy="18482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F1FBA02-95C1-F551-BF58-F39CF9F514C4}"/>
              </a:ext>
            </a:extLst>
          </p:cNvPr>
          <p:cNvSpPr txBox="1"/>
          <p:nvPr/>
        </p:nvSpPr>
        <p:spPr>
          <a:xfrm>
            <a:off x="964475" y="6311320"/>
            <a:ext cx="30518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Sustainable Aviation Fuel (SAF)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9DF88-F444-BBD0-3ECC-B703EEC442AA}"/>
              </a:ext>
            </a:extLst>
          </p:cNvPr>
          <p:cNvSpPr txBox="1"/>
          <p:nvPr/>
        </p:nvSpPr>
        <p:spPr>
          <a:xfrm>
            <a:off x="4929336" y="3521212"/>
            <a:ext cx="3004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Bioproducts, Sciences and Engineering Laboratory (BSEL)</a:t>
            </a:r>
          </a:p>
        </p:txBody>
      </p:sp>
      <p:pic>
        <p:nvPicPr>
          <p:cNvPr id="14" name="Picture 13" descr="BSEL">
            <a:extLst>
              <a:ext uri="{FF2B5EF4-FFF2-40B4-BE49-F238E27FC236}">
                <a16:creationId xmlns:a16="http://schemas.microsoft.com/office/drawing/2014/main" id="{E12297BD-8385-CB5A-4FB7-AB91C0B410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7501" y="1536637"/>
            <a:ext cx="2767263" cy="1864894"/>
          </a:xfrm>
          <a:prstGeom prst="rect">
            <a:avLst/>
          </a:prstGeom>
        </p:spPr>
      </p:pic>
      <p:pic>
        <p:nvPicPr>
          <p:cNvPr id="16" name="Picture 4" descr="Washington governor calls for $10M in funding for university-led clean energy institute – GeekWire">
            <a:extLst>
              <a:ext uri="{FF2B5EF4-FFF2-40B4-BE49-F238E27FC236}">
                <a16:creationId xmlns:a16="http://schemas.microsoft.com/office/drawing/2014/main" id="{3DE741FE-FAF7-6745-2A60-EF7B47CA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5" y="1632251"/>
            <a:ext cx="3803844" cy="21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pply for Financial Aid - WSU Tri-Cities">
            <a:extLst>
              <a:ext uri="{FF2B5EF4-FFF2-40B4-BE49-F238E27FC236}">
                <a16:creationId xmlns:a16="http://schemas.microsoft.com/office/drawing/2014/main" id="{2D86DCAB-E3B7-B416-0E94-F80691053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515" y="1623420"/>
            <a:ext cx="2277690" cy="51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259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7CAAE3A-6036-D77D-9B28-406B669750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772D68-56C0-986F-1DEB-06BBD0348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069"/>
            <a:stretch/>
          </p:blipFill>
          <p:spPr>
            <a:xfrm>
              <a:off x="0" y="0"/>
              <a:ext cx="12192000" cy="681037"/>
            </a:xfrm>
            <a:prstGeom prst="rect">
              <a:avLst/>
            </a:prstGeom>
          </p:spPr>
        </p:pic>
        <p:pic>
          <p:nvPicPr>
            <p:cNvPr id="13" name="Content Placeholder 3">
              <a:extLst>
                <a:ext uri="{FF2B5EF4-FFF2-40B4-BE49-F238E27FC236}">
                  <a16:creationId xmlns:a16="http://schemas.microsoft.com/office/drawing/2014/main" id="{2F4664F6-FEAC-8204-4F63-1E466C14D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" r="94347" b="-1"/>
            <a:stretch/>
          </p:blipFill>
          <p:spPr>
            <a:xfrm>
              <a:off x="0" y="0"/>
              <a:ext cx="689212" cy="6858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4EF26E-491A-3BC1-E5CC-B5D321B8633A}"/>
                </a:ext>
              </a:extLst>
            </p:cNvPr>
            <p:cNvSpPr/>
            <p:nvPr/>
          </p:nvSpPr>
          <p:spPr>
            <a:xfrm>
              <a:off x="110563" y="733388"/>
              <a:ext cx="458992" cy="2894501"/>
            </a:xfrm>
            <a:prstGeom prst="rect">
              <a:avLst/>
            </a:prstGeom>
            <a:solidFill>
              <a:srgbClr val="C30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1B8D6B0-E728-C3D3-E045-1754F3AA3F6F}"/>
                </a:ext>
              </a:extLst>
            </p:cNvPr>
            <p:cNvSpPr txBox="1"/>
            <p:nvPr/>
          </p:nvSpPr>
          <p:spPr>
            <a:xfrm rot="5400000">
              <a:off x="-944573" y="2031771"/>
              <a:ext cx="2579015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 spc="300">
                  <a:solidFill>
                    <a:srgbClr val="FFFFFF"/>
                  </a:solidFill>
                  <a:latin typeface="Arial Black"/>
                  <a:cs typeface="Calibri"/>
                </a:rPr>
                <a:t>WSU TRI-CITIES</a:t>
              </a:r>
              <a:endParaRPr lang="en-US" sz="1200" spc="300">
                <a:solidFill>
                  <a:srgbClr val="FFFFFF"/>
                </a:solidFill>
                <a:latin typeface="Arial Black"/>
                <a:cs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D70F0F4-27AB-230C-9838-8F909926055B}"/>
              </a:ext>
            </a:extLst>
          </p:cNvPr>
          <p:cNvSpPr txBox="1"/>
          <p:nvPr/>
        </p:nvSpPr>
        <p:spPr>
          <a:xfrm>
            <a:off x="948248" y="724365"/>
            <a:ext cx="1100653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B00325"/>
                </a:solidFill>
                <a:latin typeface="Arial Black"/>
                <a:cs typeface="Calibri"/>
              </a:rPr>
              <a:t>Leverage the WSU System Energy Ecosystem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B61EBC-45A3-43C4-7D46-88F8F2D68086}"/>
              </a:ext>
            </a:extLst>
          </p:cNvPr>
          <p:cNvSpPr/>
          <p:nvPr/>
        </p:nvSpPr>
        <p:spPr>
          <a:xfrm rot="10800000">
            <a:off x="1065974" y="1260242"/>
            <a:ext cx="5421252" cy="324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8779E0-2FA9-0648-AD0F-FAD4CA6284CE}"/>
              </a:ext>
            </a:extLst>
          </p:cNvPr>
          <p:cNvSpPr txBox="1"/>
          <p:nvPr/>
        </p:nvSpPr>
        <p:spPr>
          <a:xfrm>
            <a:off x="720722" y="85582"/>
            <a:ext cx="115824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" b="1">
              <a:solidFill>
                <a:schemeClr val="bg1">
                  <a:lumMod val="50000"/>
                </a:schemeClr>
              </a:solidFill>
              <a:latin typeface="Arial"/>
              <a:cs typeface="Calibri"/>
            </a:endParaRPr>
          </a:p>
          <a:p>
            <a:r>
              <a:rPr lang="en-US" sz="1200" b="1" spc="300">
                <a:solidFill>
                  <a:srgbClr val="B00325"/>
                </a:solidFill>
                <a:latin typeface="Arial"/>
                <a:cs typeface="Calibri"/>
              </a:rPr>
              <a:t>INSTITUTE FOR NORTHWEST ENERGY FUTURES</a:t>
            </a:r>
            <a:endParaRPr lang="en-US" sz="1200" b="1">
              <a:solidFill>
                <a:srgbClr val="B00325"/>
              </a:solidFill>
              <a:latin typeface="Arial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D34DA-715B-441D-7DE9-ACF63F8505A0}"/>
              </a:ext>
            </a:extLst>
          </p:cNvPr>
          <p:cNvSpPr txBox="1"/>
          <p:nvPr/>
        </p:nvSpPr>
        <p:spPr>
          <a:xfrm>
            <a:off x="1069545" y="1293798"/>
            <a:ext cx="1065069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While INEF is headquartered on the WSU Tri-Cities campus, </a:t>
            </a:r>
            <a:endParaRPr lang="en-US" sz="2800">
              <a:latin typeface="Arial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800">
                <a:latin typeface="Arial"/>
                <a:cs typeface="Arial"/>
              </a:rPr>
              <a:t>it is a WSU System initiative with activities across the state.</a:t>
            </a:r>
            <a:endParaRPr lang="en-US" sz="2800">
              <a:latin typeface="Arial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7" name="Picture 6" descr="A map of the state of washington&#10;&#10;Description automatically generated">
            <a:extLst>
              <a:ext uri="{FF2B5EF4-FFF2-40B4-BE49-F238E27FC236}">
                <a16:creationId xmlns:a16="http://schemas.microsoft.com/office/drawing/2014/main" id="{BA654A89-94D1-EAE2-7DDF-CCB7EC493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573" y="2354766"/>
            <a:ext cx="7626772" cy="45087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801B46-A8A2-DAEE-F0C7-BA0C79B1E731}"/>
              </a:ext>
            </a:extLst>
          </p:cNvPr>
          <p:cNvSpPr/>
          <p:nvPr/>
        </p:nvSpPr>
        <p:spPr>
          <a:xfrm>
            <a:off x="8495869" y="2357764"/>
            <a:ext cx="705646" cy="4502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5D13B8A9-95A9-2F7E-2774-71EAEFEB2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411" y="5545496"/>
            <a:ext cx="4549589" cy="10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24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141EF-300F-45A4-CB6C-DAEEBF14E6A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98B885-3923-82E7-7A50-56291D403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069"/>
            <a:stretch/>
          </p:blipFill>
          <p:spPr>
            <a:xfrm>
              <a:off x="0" y="0"/>
              <a:ext cx="12192000" cy="681037"/>
            </a:xfrm>
            <a:prstGeom prst="rect">
              <a:avLst/>
            </a:prstGeom>
          </p:spPr>
        </p:pic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A68CC5B8-1068-6E32-7CA9-71E19CAE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" r="94347" b="-1"/>
            <a:stretch/>
          </p:blipFill>
          <p:spPr>
            <a:xfrm>
              <a:off x="0" y="0"/>
              <a:ext cx="689212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0389AA-432A-6A68-44DF-85A490FBCC75}"/>
                </a:ext>
              </a:extLst>
            </p:cNvPr>
            <p:cNvSpPr/>
            <p:nvPr/>
          </p:nvSpPr>
          <p:spPr>
            <a:xfrm>
              <a:off x="110563" y="733388"/>
              <a:ext cx="458992" cy="2894501"/>
            </a:xfrm>
            <a:prstGeom prst="rect">
              <a:avLst/>
            </a:prstGeom>
            <a:solidFill>
              <a:srgbClr val="C30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cs typeface="Calibri"/>
              </a:endParaRPr>
            </a:p>
          </p:txBody>
        </p:sp>
      </p:grpSp>
      <p:sp>
        <p:nvSpPr>
          <p:cNvPr id="3" name="TextBox 1">
            <a:extLst>
              <a:ext uri="{FF2B5EF4-FFF2-40B4-BE49-F238E27FC236}">
                <a16:creationId xmlns:a16="http://schemas.microsoft.com/office/drawing/2014/main" id="{C8A4DFF7-0D06-50F0-2526-C03B0015108A}"/>
              </a:ext>
            </a:extLst>
          </p:cNvPr>
          <p:cNvSpPr txBox="1"/>
          <p:nvPr/>
        </p:nvSpPr>
        <p:spPr>
          <a:xfrm>
            <a:off x="720722" y="85582"/>
            <a:ext cx="115824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" b="1">
              <a:solidFill>
                <a:schemeClr val="bg1">
                  <a:lumMod val="50000"/>
                </a:schemeClr>
              </a:solidFill>
              <a:latin typeface="Arial"/>
              <a:cs typeface="Calibri"/>
            </a:endParaRPr>
          </a:p>
          <a:p>
            <a:r>
              <a:rPr lang="en-US" sz="1200" b="1" spc="300">
                <a:solidFill>
                  <a:srgbClr val="B00325"/>
                </a:solidFill>
                <a:latin typeface="Arial"/>
                <a:cs typeface="Calibri"/>
              </a:rPr>
              <a:t>INSTITUTE FOR NORTHWEST ENERGY FUTURES</a:t>
            </a:r>
            <a:endParaRPr lang="en-US" sz="1200" b="1">
              <a:solidFill>
                <a:srgbClr val="B00325"/>
              </a:solidFill>
              <a:latin typeface="Arial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279C61-D39F-2749-16A0-CFBA5156DDA8}"/>
              </a:ext>
            </a:extLst>
          </p:cNvPr>
          <p:cNvSpPr txBox="1"/>
          <p:nvPr/>
        </p:nvSpPr>
        <p:spPr>
          <a:xfrm rot="5400000">
            <a:off x="-2730769" y="3604657"/>
            <a:ext cx="613023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spc="300">
                <a:solidFill>
                  <a:srgbClr val="FFFFFF"/>
                </a:solidFill>
                <a:latin typeface="Arial Black"/>
                <a:cs typeface="Calibri"/>
              </a:rPr>
              <a:t>WSU TRI-CITIES</a:t>
            </a:r>
            <a:endParaRPr lang="en-US">
              <a:solidFill>
                <a:srgbClr val="000000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1A3B02-70C3-D8D2-EDB9-3B83A389D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4301" y="686219"/>
            <a:ext cx="997007" cy="6460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1CC7F4-53DC-A85B-557A-2A8BA0F7612E}"/>
              </a:ext>
            </a:extLst>
          </p:cNvPr>
          <p:cNvSpPr txBox="1"/>
          <p:nvPr/>
        </p:nvSpPr>
        <p:spPr>
          <a:xfrm>
            <a:off x="8953103" y="1121668"/>
            <a:ext cx="205853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</a:rPr>
              <a:t>WSU Energy Program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7BAFD9-AE8B-E2FF-DCA2-508C7B717858}"/>
              </a:ext>
            </a:extLst>
          </p:cNvPr>
          <p:cNvSpPr txBox="1"/>
          <p:nvPr/>
        </p:nvSpPr>
        <p:spPr>
          <a:xfrm>
            <a:off x="846284" y="2456957"/>
            <a:ext cx="521396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err="1">
                <a:solidFill>
                  <a:schemeClr val="accent6">
                    <a:lumMod val="75000"/>
                  </a:schemeClr>
                </a:solidFill>
              </a:rPr>
              <a:t>HYdrogen</a:t>
            </a:r>
            <a:r>
              <a:rPr lang="en-US" sz="1600" b="1">
                <a:solidFill>
                  <a:schemeClr val="accent6">
                    <a:lumMod val="75000"/>
                  </a:schemeClr>
                </a:solidFill>
              </a:rPr>
              <a:t> Properties for Energy Research Center (HYPER)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1796EC-229C-3D71-A6A4-B797A3BCC1CC}"/>
              </a:ext>
            </a:extLst>
          </p:cNvPr>
          <p:cNvSpPr txBox="1"/>
          <p:nvPr/>
        </p:nvSpPr>
        <p:spPr>
          <a:xfrm>
            <a:off x="1495926" y="1135663"/>
            <a:ext cx="159133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</a:rPr>
              <a:t>WSU Extension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EC83B5-E60F-5172-592E-16E8E7E89D4F}"/>
              </a:ext>
            </a:extLst>
          </p:cNvPr>
          <p:cNvSpPr txBox="1"/>
          <p:nvPr/>
        </p:nvSpPr>
        <p:spPr>
          <a:xfrm>
            <a:off x="1579359" y="4341323"/>
            <a:ext cx="37478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PNNL/WSU Advanced Grid Institute (AGI)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56374E-706D-54CE-3945-8A1A2C75585A}"/>
              </a:ext>
            </a:extLst>
          </p:cNvPr>
          <p:cNvSpPr txBox="1"/>
          <p:nvPr/>
        </p:nvSpPr>
        <p:spPr>
          <a:xfrm>
            <a:off x="6605772" y="4408053"/>
            <a:ext cx="523999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3">
                    <a:lumMod val="75000"/>
                  </a:schemeClr>
                </a:solidFill>
              </a:rPr>
              <a:t>PNNL/WSU Nuclear Science and Technology Institute (NSTI)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37E1DA-129A-4B06-9E90-374FD4D8FCEB}"/>
              </a:ext>
            </a:extLst>
          </p:cNvPr>
          <p:cNvSpPr txBox="1"/>
          <p:nvPr/>
        </p:nvSpPr>
        <p:spPr>
          <a:xfrm>
            <a:off x="925430" y="4863911"/>
            <a:ext cx="3824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PNNL/WSU Bioproducts Institute (</a:t>
            </a:r>
            <a:r>
              <a:rPr lang="en-US" sz="1600" b="1" err="1">
                <a:solidFill>
                  <a:schemeClr val="accent2"/>
                </a:solidFill>
              </a:rPr>
              <a:t>BioIn</a:t>
            </a:r>
            <a:r>
              <a:rPr lang="en-US" sz="16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74E61B-CFAE-3337-5DF1-9556612B9587}"/>
              </a:ext>
            </a:extLst>
          </p:cNvPr>
          <p:cNvSpPr txBox="1"/>
          <p:nvPr/>
        </p:nvSpPr>
        <p:spPr>
          <a:xfrm>
            <a:off x="6514173" y="3876080"/>
            <a:ext cx="492568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</a:rPr>
              <a:t>Bioproducts Science and Engineering Laboratory (BSEL)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DDF4F6-4E1C-9DC4-73B9-391E047803C8}"/>
              </a:ext>
            </a:extLst>
          </p:cNvPr>
          <p:cNvSpPr txBox="1"/>
          <p:nvPr/>
        </p:nvSpPr>
        <p:spPr>
          <a:xfrm>
            <a:off x="868160" y="3372858"/>
            <a:ext cx="373884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/>
              <a:t>Energy Systems Innovation Center (ESIC)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2A4A58-D6F9-E007-A904-043541BB302D}"/>
              </a:ext>
            </a:extLst>
          </p:cNvPr>
          <p:cNvSpPr txBox="1"/>
          <p:nvPr/>
        </p:nvSpPr>
        <p:spPr>
          <a:xfrm>
            <a:off x="6655211" y="2388973"/>
            <a:ext cx="43564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Joint Center for Deployment &amp; Research in Earth Abundant Materials (JCDREAM)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92A478-A201-0F4E-9079-E4CD0FAC211E}"/>
              </a:ext>
            </a:extLst>
          </p:cNvPr>
          <p:cNvSpPr txBox="1"/>
          <p:nvPr/>
        </p:nvSpPr>
        <p:spPr>
          <a:xfrm>
            <a:off x="597744" y="3871296"/>
            <a:ext cx="572841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50000"/>
                  </a:schemeClr>
                </a:solidFill>
              </a:rPr>
              <a:t>Center for Sustaining Agriculture and Natural Resources (CSANR)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6C580F-B625-16F9-33C0-51508CECFF2F}"/>
              </a:ext>
            </a:extLst>
          </p:cNvPr>
          <p:cNvSpPr txBox="1"/>
          <p:nvPr/>
        </p:nvSpPr>
        <p:spPr>
          <a:xfrm>
            <a:off x="5206383" y="4878587"/>
            <a:ext cx="492568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Integrated Design + Construction Laboratory (ID+CL)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6F751A-1218-2B1B-957E-C8B10EDF1C37}"/>
              </a:ext>
            </a:extLst>
          </p:cNvPr>
          <p:cNvSpPr txBox="1"/>
          <p:nvPr/>
        </p:nvSpPr>
        <p:spPr>
          <a:xfrm>
            <a:off x="7422930" y="1976131"/>
            <a:ext cx="389437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</a:rPr>
              <a:t>The Aviation Sustainability Center (ASCENT)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3A060F-A26E-9946-1CC7-1111BFDB1741}"/>
              </a:ext>
            </a:extLst>
          </p:cNvPr>
          <p:cNvSpPr txBox="1"/>
          <p:nvPr/>
        </p:nvSpPr>
        <p:spPr>
          <a:xfrm>
            <a:off x="8799228" y="3428509"/>
            <a:ext cx="342038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>
                    <a:lumMod val="75000"/>
                  </a:schemeClr>
                </a:solidFill>
              </a:rPr>
              <a:t>Bioenergy &amp; Bioproducts Engineering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00E117-C751-F957-8B59-EB1E064FF5D3}"/>
              </a:ext>
            </a:extLst>
          </p:cNvPr>
          <p:cNvSpPr/>
          <p:nvPr/>
        </p:nvSpPr>
        <p:spPr>
          <a:xfrm>
            <a:off x="159738" y="660629"/>
            <a:ext cx="1157570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WSU System Energy Related Activities For Research, Education and Outreach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A7CFE4-0F85-2478-CAA4-E2C7DD874D57}"/>
              </a:ext>
            </a:extLst>
          </p:cNvPr>
          <p:cNvSpPr txBox="1"/>
          <p:nvPr/>
        </p:nvSpPr>
        <p:spPr>
          <a:xfrm>
            <a:off x="3998472" y="1159696"/>
            <a:ext cx="3990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>
                    <a:lumMod val="75000"/>
                  </a:schemeClr>
                </a:solidFill>
              </a:rPr>
              <a:t>Institute for Northwest Energy Futures (INEF)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B85A43-B5DE-8474-0D43-F8EBCE0C49AB}"/>
              </a:ext>
            </a:extLst>
          </p:cNvPr>
          <p:cNvSpPr txBox="1"/>
          <p:nvPr/>
        </p:nvSpPr>
        <p:spPr>
          <a:xfrm>
            <a:off x="645917" y="1998557"/>
            <a:ext cx="209103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WSU Fusion Initiative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6930CA-892D-3109-C64A-E4EB9ECD4717}"/>
              </a:ext>
            </a:extLst>
          </p:cNvPr>
          <p:cNvSpPr txBox="1"/>
          <p:nvPr/>
        </p:nvSpPr>
        <p:spPr>
          <a:xfrm>
            <a:off x="3588142" y="1965015"/>
            <a:ext cx="27323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</a:rPr>
              <a:t>Water Research Center (WRC)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F1CB08-359A-F3EC-4131-242FF113E871}"/>
              </a:ext>
            </a:extLst>
          </p:cNvPr>
          <p:cNvSpPr txBox="1"/>
          <p:nvPr/>
        </p:nvSpPr>
        <p:spPr>
          <a:xfrm>
            <a:off x="6511922" y="5877453"/>
            <a:ext cx="41067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2"/>
                </a:solidFill>
              </a:rPr>
              <a:t>WA Oilseed Cropping Systems Project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A97906-A4FD-6FF8-9C6D-EEC2FA14DDF4}"/>
              </a:ext>
            </a:extLst>
          </p:cNvPr>
          <p:cNvSpPr txBox="1"/>
          <p:nvPr/>
        </p:nvSpPr>
        <p:spPr>
          <a:xfrm>
            <a:off x="802366" y="1549711"/>
            <a:ext cx="39909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1600" b="1" i="0" u="none" strike="noStrike">
                <a:effectLst/>
                <a:highlight>
                  <a:srgbClr val="FFFFFF"/>
                </a:highlight>
              </a:rPr>
              <a:t>Laboratory for Atmospheric Research (LAR) 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34C934-CDAF-3DD6-AEFC-DEEDDCB4619C}"/>
              </a:ext>
            </a:extLst>
          </p:cNvPr>
          <p:cNvSpPr txBox="1"/>
          <p:nvPr/>
        </p:nvSpPr>
        <p:spPr>
          <a:xfrm>
            <a:off x="720722" y="5354742"/>
            <a:ext cx="46177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1600" b="1" i="0" u="none" strike="noStrike">
                <a:solidFill>
                  <a:schemeClr val="bg1">
                    <a:lumMod val="50000"/>
                  </a:schemeClr>
                </a:solidFill>
                <a:effectLst/>
              </a:rPr>
              <a:t>Composite Materials and Engineering Center (CMEC)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F96E3B-9D35-6BF0-7FF1-7BE630E6DD60}"/>
              </a:ext>
            </a:extLst>
          </p:cNvPr>
          <p:cNvSpPr txBox="1"/>
          <p:nvPr/>
        </p:nvSpPr>
        <p:spPr>
          <a:xfrm>
            <a:off x="5597294" y="5443860"/>
            <a:ext cx="68874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t"/>
            <a:r>
              <a:rPr lang="en-US" sz="1600" b="1" i="0" u="none" strike="noStrike">
                <a:solidFill>
                  <a:schemeClr val="accent1"/>
                </a:solidFill>
                <a:effectLst/>
              </a:rPr>
              <a:t>The Consortium for Hydrogen and Renewably Generated E-Fuels (CHARGE)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3774BE-E9CD-D579-D652-2361479C7081}"/>
              </a:ext>
            </a:extLst>
          </p:cNvPr>
          <p:cNvSpPr txBox="1"/>
          <p:nvPr/>
        </p:nvSpPr>
        <p:spPr>
          <a:xfrm>
            <a:off x="5206383" y="1513530"/>
            <a:ext cx="67531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Northwest Virtual Institute for Cybersecurity Education and Research (</a:t>
            </a:r>
            <a:r>
              <a:rPr lang="en-US" sz="1600" b="1" err="1">
                <a:solidFill>
                  <a:schemeClr val="accent2"/>
                </a:solidFill>
              </a:rPr>
              <a:t>CySER</a:t>
            </a:r>
            <a:r>
              <a:rPr lang="en-US" sz="16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65FCAC-544B-3219-8494-934AD536F31C}"/>
              </a:ext>
            </a:extLst>
          </p:cNvPr>
          <p:cNvSpPr txBox="1"/>
          <p:nvPr/>
        </p:nvSpPr>
        <p:spPr>
          <a:xfrm>
            <a:off x="8810048" y="2985328"/>
            <a:ext cx="26727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/>
            <a:r>
              <a:rPr lang="en-US" sz="1600" b="1" i="0" u="none" strike="noStrike">
                <a:solidFill>
                  <a:schemeClr val="accent3">
                    <a:lumMod val="75000"/>
                  </a:schemeClr>
                </a:solidFill>
                <a:effectLst/>
              </a:rPr>
              <a:t>Nuclear Science Center (NSC)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47913D-9C5A-B47B-E547-155377E319DA}"/>
              </a:ext>
            </a:extLst>
          </p:cNvPr>
          <p:cNvSpPr txBox="1"/>
          <p:nvPr/>
        </p:nvSpPr>
        <p:spPr>
          <a:xfrm>
            <a:off x="4954336" y="2955084"/>
            <a:ext cx="33028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1600" b="1" i="0" u="none" strike="noStrike">
                <a:solidFill>
                  <a:schemeClr val="accent2"/>
                </a:solidFill>
                <a:effectLst/>
              </a:rPr>
              <a:t>Institute of Materials Research (IMR)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9E86CD-17F2-99F5-A316-EAA5B947C331}"/>
              </a:ext>
            </a:extLst>
          </p:cNvPr>
          <p:cNvSpPr txBox="1"/>
          <p:nvPr/>
        </p:nvSpPr>
        <p:spPr>
          <a:xfrm>
            <a:off x="4763761" y="3410798"/>
            <a:ext cx="45329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/>
            <a:r>
              <a:rPr lang="en-US" sz="1600" b="1" i="0" u="none" strike="noStrike">
                <a:solidFill>
                  <a:schemeClr val="accent1"/>
                </a:solidFill>
                <a:effectLst/>
              </a:rPr>
              <a:t>Pacific Northwest Hydrogen Hub (PNWH2)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173E59-188F-59E7-9D7A-D9DE1CBC0E93}"/>
              </a:ext>
            </a:extLst>
          </p:cNvPr>
          <p:cNvSpPr txBox="1"/>
          <p:nvPr/>
        </p:nvSpPr>
        <p:spPr>
          <a:xfrm>
            <a:off x="1489326" y="5867868"/>
            <a:ext cx="38956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/>
            <a:r>
              <a:rPr lang="en-US" sz="1600" b="1" i="0" u="none" strike="noStrike">
                <a:solidFill>
                  <a:schemeClr val="accent6">
                    <a:lumMod val="75000"/>
                  </a:schemeClr>
                </a:solidFill>
                <a:effectLst/>
              </a:rPr>
              <a:t>Clean Energy Ambassadors Network (CEAN)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8FF15E-94D7-0F3B-8961-C9BD7F99A56B}"/>
              </a:ext>
            </a:extLst>
          </p:cNvPr>
          <p:cNvSpPr txBox="1"/>
          <p:nvPr/>
        </p:nvSpPr>
        <p:spPr>
          <a:xfrm>
            <a:off x="655937" y="2960349"/>
            <a:ext cx="39510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/>
            <a:r>
              <a:rPr lang="en-US" sz="1600" b="1" i="0" u="none" strike="noStrike">
                <a:solidFill>
                  <a:srgbClr val="C00000"/>
                </a:solidFill>
                <a:effectLst/>
              </a:rPr>
              <a:t>Freight Policy Transportation Institute (FPTI)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DFBB89-60CC-1021-523D-3746C733FDBA}"/>
              </a:ext>
            </a:extLst>
          </p:cNvPr>
          <p:cNvSpPr txBox="1"/>
          <p:nvPr/>
        </p:nvSpPr>
        <p:spPr>
          <a:xfrm>
            <a:off x="3087262" y="6350245"/>
            <a:ext cx="63725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t"/>
            <a:r>
              <a:rPr lang="en-US" sz="1600" b="1" i="0" u="none" strike="noStrike">
                <a:solidFill>
                  <a:srgbClr val="C00000"/>
                </a:solidFill>
                <a:effectLst/>
              </a:rPr>
              <a:t>Center for Environmental Research, Education and Outreach (CEREO)</a:t>
            </a:r>
          </a:p>
        </p:txBody>
      </p:sp>
    </p:spTree>
    <p:extLst>
      <p:ext uri="{BB962C8B-B14F-4D97-AF65-F5344CB8AC3E}">
        <p14:creationId xmlns:p14="http://schemas.microsoft.com/office/powerpoint/2010/main" val="788394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141EF-300F-45A4-CB6C-DAEEBF14E6A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98B885-3923-82E7-7A50-56291D403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069"/>
            <a:stretch/>
          </p:blipFill>
          <p:spPr>
            <a:xfrm>
              <a:off x="0" y="0"/>
              <a:ext cx="12192000" cy="681037"/>
            </a:xfrm>
            <a:prstGeom prst="rect">
              <a:avLst/>
            </a:prstGeom>
          </p:spPr>
        </p:pic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A68CC5B8-1068-6E32-7CA9-71E19CAE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" r="94347" b="-1"/>
            <a:stretch/>
          </p:blipFill>
          <p:spPr>
            <a:xfrm>
              <a:off x="0" y="0"/>
              <a:ext cx="689212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0389AA-432A-6A68-44DF-85A490FBCC75}"/>
                </a:ext>
              </a:extLst>
            </p:cNvPr>
            <p:cNvSpPr/>
            <p:nvPr/>
          </p:nvSpPr>
          <p:spPr>
            <a:xfrm>
              <a:off x="110563" y="733388"/>
              <a:ext cx="458992" cy="2894501"/>
            </a:xfrm>
            <a:prstGeom prst="rect">
              <a:avLst/>
            </a:prstGeom>
            <a:solidFill>
              <a:srgbClr val="C30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cs typeface="Calibri"/>
              </a:endParaRPr>
            </a:p>
          </p:txBody>
        </p:sp>
      </p:grpSp>
      <p:sp>
        <p:nvSpPr>
          <p:cNvPr id="3" name="TextBox 1">
            <a:extLst>
              <a:ext uri="{FF2B5EF4-FFF2-40B4-BE49-F238E27FC236}">
                <a16:creationId xmlns:a16="http://schemas.microsoft.com/office/drawing/2014/main" id="{C8A4DFF7-0D06-50F0-2526-C03B0015108A}"/>
              </a:ext>
            </a:extLst>
          </p:cNvPr>
          <p:cNvSpPr txBox="1"/>
          <p:nvPr/>
        </p:nvSpPr>
        <p:spPr>
          <a:xfrm>
            <a:off x="720722" y="85582"/>
            <a:ext cx="115824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" b="1">
              <a:solidFill>
                <a:schemeClr val="bg1">
                  <a:lumMod val="50000"/>
                </a:schemeClr>
              </a:solidFill>
              <a:latin typeface="Arial"/>
              <a:cs typeface="Calibri"/>
            </a:endParaRPr>
          </a:p>
          <a:p>
            <a:r>
              <a:rPr lang="en-US" sz="1200" b="1" spc="300">
                <a:solidFill>
                  <a:srgbClr val="B00325"/>
                </a:solidFill>
                <a:latin typeface="Arial"/>
                <a:cs typeface="Calibri"/>
              </a:rPr>
              <a:t>INSTITUTE FOR NORTHWEST ENERGY FUTURES</a:t>
            </a:r>
            <a:endParaRPr lang="en-US" sz="1200" b="1">
              <a:solidFill>
                <a:srgbClr val="B00325"/>
              </a:solidFill>
              <a:latin typeface="Arial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316D61-2884-6DEF-DE97-ED378C0311F3}"/>
              </a:ext>
            </a:extLst>
          </p:cNvPr>
          <p:cNvSpPr/>
          <p:nvPr/>
        </p:nvSpPr>
        <p:spPr>
          <a:xfrm rot="10800000">
            <a:off x="1019354" y="1333143"/>
            <a:ext cx="5421252" cy="324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4B2BFF97-07B2-AD07-4738-EE02D773E635}"/>
              </a:ext>
            </a:extLst>
          </p:cNvPr>
          <p:cNvSpPr txBox="1">
            <a:spLocks/>
          </p:cNvSpPr>
          <p:nvPr/>
        </p:nvSpPr>
        <p:spPr>
          <a:xfrm>
            <a:off x="918309" y="853303"/>
            <a:ext cx="10515600" cy="523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rgbClr val="B00325"/>
                </a:solidFill>
                <a:latin typeface="Arial Black" panose="020B0A04020102020204" pitchFamily="34" charset="0"/>
              </a:rPr>
              <a:t>Key areas of WSU System Energy Related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D8F301-5422-F293-AFDD-59ADF3CE3609}"/>
              </a:ext>
            </a:extLst>
          </p:cNvPr>
          <p:cNvSpPr txBox="1"/>
          <p:nvPr/>
        </p:nvSpPr>
        <p:spPr>
          <a:xfrm rot="5400000">
            <a:off x="-2730769" y="3604657"/>
            <a:ext cx="613023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spc="300">
                <a:solidFill>
                  <a:srgbClr val="FFFFFF"/>
                </a:solidFill>
                <a:latin typeface="Arial Black"/>
                <a:cs typeface="Calibri"/>
              </a:rPr>
              <a:t>WSU TRI-CITIES</a:t>
            </a:r>
            <a:endParaRPr lang="en-US">
              <a:solidFill>
                <a:srgbClr val="000000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8FF183-FDD9-99D7-AA09-8FD5FDA47913}"/>
              </a:ext>
            </a:extLst>
          </p:cNvPr>
          <p:cNvSpPr txBox="1"/>
          <p:nvPr/>
        </p:nvSpPr>
        <p:spPr>
          <a:xfrm>
            <a:off x="1016365" y="1355128"/>
            <a:ext cx="10773833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>
                <a:latin typeface="Arial"/>
                <a:ea typeface="+mn-lt"/>
                <a:cs typeface="Times New Roman"/>
              </a:rPr>
              <a:t>Food-Energy-Water Nexus 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Arial"/>
                <a:ea typeface="+mn-lt"/>
                <a:cs typeface="Times New Roman"/>
              </a:rPr>
              <a:t>Energy and Artificial Intelligence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Arial"/>
                <a:ea typeface="+mn-lt"/>
                <a:cs typeface="Times New Roman"/>
              </a:rPr>
              <a:t>Materials Science and Engineering for energy related applications</a:t>
            </a:r>
          </a:p>
          <a:p>
            <a:endParaRPr lang="en-US">
              <a:latin typeface="Arial"/>
              <a:ea typeface="+mn-lt"/>
              <a:cs typeface="Times New Roman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Arial"/>
                <a:ea typeface="+mn-lt"/>
                <a:cs typeface="Times New Roman"/>
              </a:rPr>
              <a:t>Hydropower </a:t>
            </a:r>
            <a:endParaRPr lang="en-US">
              <a:latin typeface="Arial"/>
              <a:ea typeface="Calibri" panose="020F0502020204030204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ea typeface="+mn-lt"/>
                <a:cs typeface="Times New Roman"/>
              </a:rPr>
              <a:t>Advanced Nuclear Reactors and Fuel Cells </a:t>
            </a:r>
            <a:endParaRPr lang="en-US">
              <a:latin typeface="Arial"/>
              <a:ea typeface="Calibri" panose="020F0502020204030204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ea typeface="+mn-lt"/>
                <a:cs typeface="Times New Roman"/>
              </a:rPr>
              <a:t>Electrical Grid - Interconnections, Transmission, Distribution and Storage </a:t>
            </a:r>
            <a:endParaRPr lang="en-US">
              <a:latin typeface="Arial"/>
              <a:ea typeface="Calibri" panose="020F0502020204030204"/>
              <a:cs typeface="Times New Roman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Arial"/>
                <a:ea typeface="+mn-lt"/>
                <a:cs typeface="Times New Roman"/>
              </a:rPr>
              <a:t>Buildings/Energy Efficiency/Sustainability 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>
                <a:latin typeface="Arial"/>
                <a:ea typeface="+mn-lt"/>
                <a:cs typeface="Times New Roman"/>
              </a:rPr>
              <a:t>Federal Facilities Transition to Zero Emissions 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>
                <a:latin typeface="Arial"/>
                <a:ea typeface="+mn-lt"/>
                <a:cs typeface="Times New Roman"/>
              </a:rPr>
              <a:t>Sustainable building materials</a:t>
            </a:r>
          </a:p>
          <a:p>
            <a:pPr lvl="1"/>
            <a:endParaRPr lang="en-US">
              <a:latin typeface="Arial"/>
              <a:ea typeface="+mn-lt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ea typeface="+mn-lt"/>
                <a:cs typeface="Times New Roman"/>
              </a:rPr>
              <a:t>Low Carbon Transportation Fuels </a:t>
            </a:r>
            <a:endParaRPr lang="en-US">
              <a:latin typeface="Arial"/>
              <a:ea typeface="Calibri" panose="020F0502020204030204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Arial"/>
                <a:ea typeface="+mn-lt"/>
                <a:cs typeface="Times New Roman"/>
              </a:rPr>
              <a:t>Biofuels – feedstocks genetics and production, conversion, co-products, fuel testing </a:t>
            </a:r>
            <a:endParaRPr lang="en-US">
              <a:latin typeface="Arial"/>
              <a:ea typeface="Calibri" panose="020F0502020204030204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latin typeface="Arial"/>
                <a:ea typeface="+mn-lt"/>
                <a:cs typeface="Times New Roman"/>
              </a:rPr>
              <a:t>Hydrogen and E-Fuels production, storage, conveyance </a:t>
            </a:r>
            <a:endParaRPr lang="en-US">
              <a:latin typeface="Arial"/>
              <a:ea typeface="Calibri" panose="020F0502020204030204"/>
              <a:cs typeface="Times New Roman"/>
            </a:endParaRPr>
          </a:p>
          <a:p>
            <a:pPr lvl="1"/>
            <a:endParaRPr lang="en-US">
              <a:latin typeface="Arial"/>
              <a:ea typeface="+mn-lt"/>
              <a:cs typeface="Times New Roman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Arial"/>
                <a:ea typeface="+mn-lt"/>
                <a:cs typeface="Times New Roman"/>
              </a:rPr>
              <a:t>Logistics and Supply Chain Development and Management 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Arial"/>
                <a:ea typeface="+mn-lt"/>
                <a:cs typeface="Times New Roman"/>
              </a:rPr>
              <a:t>Energy and Carbon Policy and Economics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Arial"/>
                <a:ea typeface="+mn-lt"/>
                <a:cs typeface="Times New Roman"/>
              </a:rPr>
              <a:t>Energy Equity and Energy Justice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Arial"/>
                <a:ea typeface="+mn-lt"/>
                <a:cs typeface="Times New Roman"/>
              </a:rPr>
              <a:t>Training/Policy/Services/Community engagement</a:t>
            </a:r>
            <a:endParaRPr lang="en-US">
              <a:latin typeface="Arial"/>
            </a:endParaRPr>
          </a:p>
        </p:txBody>
      </p:sp>
      <p:pic>
        <p:nvPicPr>
          <p:cNvPr id="9" name="Picture 8" descr="A red lightning bolt in a circle&#10;&#10;Description automatically generated">
            <a:extLst>
              <a:ext uri="{FF2B5EF4-FFF2-40B4-BE49-F238E27FC236}">
                <a16:creationId xmlns:a16="http://schemas.microsoft.com/office/drawing/2014/main" id="{B716959F-E604-586E-B4B9-FEA4D3AC6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819" y="3291992"/>
            <a:ext cx="742391" cy="671793"/>
          </a:xfrm>
          <a:prstGeom prst="rect">
            <a:avLst/>
          </a:prstGeom>
        </p:spPr>
      </p:pic>
      <p:pic>
        <p:nvPicPr>
          <p:cNvPr id="13" name="Picture 12" descr="A red canister with a drop of oil&#10;&#10;Description automatically generated">
            <a:extLst>
              <a:ext uri="{FF2B5EF4-FFF2-40B4-BE49-F238E27FC236}">
                <a16:creationId xmlns:a16="http://schemas.microsoft.com/office/drawing/2014/main" id="{4BA16257-A5F8-E59F-EC40-D8B94D35A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4943" y="4468990"/>
            <a:ext cx="839321" cy="875179"/>
          </a:xfrm>
          <a:prstGeom prst="rect">
            <a:avLst/>
          </a:prstGeom>
        </p:spPr>
      </p:pic>
      <p:pic>
        <p:nvPicPr>
          <p:cNvPr id="14" name="Graphic 13" descr="Money with solid fill">
            <a:extLst>
              <a:ext uri="{FF2B5EF4-FFF2-40B4-BE49-F238E27FC236}">
                <a16:creationId xmlns:a16="http://schemas.microsoft.com/office/drawing/2014/main" id="{7E44F3D7-9876-36B0-BDEF-1397975A63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03043" y="5558682"/>
            <a:ext cx="914400" cy="914400"/>
          </a:xfrm>
          <a:prstGeom prst="rect">
            <a:avLst/>
          </a:prstGeom>
        </p:spPr>
      </p:pic>
      <p:pic>
        <p:nvPicPr>
          <p:cNvPr id="16" name="Graphic 15" descr="Illustrator with solid fill">
            <a:extLst>
              <a:ext uri="{FF2B5EF4-FFF2-40B4-BE49-F238E27FC236}">
                <a16:creationId xmlns:a16="http://schemas.microsoft.com/office/drawing/2014/main" id="{1DF9BC71-CEE0-6BCD-1246-CD4E6F3142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30619" y="1395700"/>
            <a:ext cx="914400" cy="914400"/>
          </a:xfrm>
          <a:prstGeom prst="rect">
            <a:avLst/>
          </a:prstGeom>
        </p:spPr>
      </p:pic>
      <p:pic>
        <p:nvPicPr>
          <p:cNvPr id="20" name="Graphic 19" descr="Leaky Tap with solid fill">
            <a:extLst>
              <a:ext uri="{FF2B5EF4-FFF2-40B4-BE49-F238E27FC236}">
                <a16:creationId xmlns:a16="http://schemas.microsoft.com/office/drawing/2014/main" id="{9B1C051C-DF33-2AC8-1F85-BEFB406FB0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44240" y="2637397"/>
            <a:ext cx="914400" cy="914400"/>
          </a:xfrm>
          <a:prstGeom prst="rect">
            <a:avLst/>
          </a:prstGeom>
        </p:spPr>
      </p:pic>
      <p:pic>
        <p:nvPicPr>
          <p:cNvPr id="22" name="Graphic 21" descr="Fruit bowl with solid fill">
            <a:extLst>
              <a:ext uri="{FF2B5EF4-FFF2-40B4-BE49-F238E27FC236}">
                <a16:creationId xmlns:a16="http://schemas.microsoft.com/office/drawing/2014/main" id="{0754918C-7A2B-CA6B-61A6-BC214F69D2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649830" y="2513611"/>
            <a:ext cx="914400" cy="914400"/>
          </a:xfrm>
          <a:prstGeom prst="rect">
            <a:avLst/>
          </a:prstGeom>
        </p:spPr>
      </p:pic>
      <p:pic>
        <p:nvPicPr>
          <p:cNvPr id="26" name="Graphic 25" descr="Scroll with solid fill">
            <a:extLst>
              <a:ext uri="{FF2B5EF4-FFF2-40B4-BE49-F238E27FC236}">
                <a16:creationId xmlns:a16="http://schemas.microsoft.com/office/drawing/2014/main" id="{5587CE2D-CAC0-A39E-5CDC-850232EB2E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735430" y="55586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52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7CAAE3A-6036-D77D-9B28-406B669750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772D68-56C0-986F-1DEB-06BBD0348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069"/>
            <a:stretch/>
          </p:blipFill>
          <p:spPr>
            <a:xfrm>
              <a:off x="0" y="0"/>
              <a:ext cx="12192000" cy="681037"/>
            </a:xfrm>
            <a:prstGeom prst="rect">
              <a:avLst/>
            </a:prstGeom>
          </p:spPr>
        </p:pic>
        <p:pic>
          <p:nvPicPr>
            <p:cNvPr id="13" name="Content Placeholder 3">
              <a:extLst>
                <a:ext uri="{FF2B5EF4-FFF2-40B4-BE49-F238E27FC236}">
                  <a16:creationId xmlns:a16="http://schemas.microsoft.com/office/drawing/2014/main" id="{2F4664F6-FEAC-8204-4F63-1E466C14D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" r="94347" b="-1"/>
            <a:stretch/>
          </p:blipFill>
          <p:spPr>
            <a:xfrm>
              <a:off x="0" y="0"/>
              <a:ext cx="689212" cy="6858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4EF26E-491A-3BC1-E5CC-B5D321B8633A}"/>
                </a:ext>
              </a:extLst>
            </p:cNvPr>
            <p:cNvSpPr/>
            <p:nvPr/>
          </p:nvSpPr>
          <p:spPr>
            <a:xfrm>
              <a:off x="110563" y="733388"/>
              <a:ext cx="458992" cy="2894501"/>
            </a:xfrm>
            <a:prstGeom prst="rect">
              <a:avLst/>
            </a:prstGeom>
            <a:solidFill>
              <a:srgbClr val="C30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1B8D6B0-E728-C3D3-E045-1754F3AA3F6F}"/>
                </a:ext>
              </a:extLst>
            </p:cNvPr>
            <p:cNvSpPr txBox="1"/>
            <p:nvPr/>
          </p:nvSpPr>
          <p:spPr>
            <a:xfrm rot="5400000">
              <a:off x="-944573" y="2031771"/>
              <a:ext cx="2579015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 spc="300">
                  <a:solidFill>
                    <a:srgbClr val="FFFFFF"/>
                  </a:solidFill>
                  <a:latin typeface="Arial Black"/>
                  <a:cs typeface="Calibri"/>
                </a:rPr>
                <a:t>WSU TRI-CITIES</a:t>
              </a:r>
              <a:endParaRPr lang="en-US" sz="1200" spc="300">
                <a:solidFill>
                  <a:srgbClr val="FFFFFF"/>
                </a:solidFill>
                <a:latin typeface="Arial Black"/>
                <a:cs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D70F0F4-27AB-230C-9838-8F909926055B}"/>
              </a:ext>
            </a:extLst>
          </p:cNvPr>
          <p:cNvSpPr txBox="1"/>
          <p:nvPr/>
        </p:nvSpPr>
        <p:spPr>
          <a:xfrm>
            <a:off x="1167618" y="783999"/>
            <a:ext cx="941980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rgbClr val="B00325"/>
                </a:solidFill>
                <a:latin typeface="Arial Black"/>
                <a:cs typeface="Calibri"/>
              </a:rPr>
              <a:t>INEF Activities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B61EBC-45A3-43C4-7D46-88F8F2D68086}"/>
              </a:ext>
            </a:extLst>
          </p:cNvPr>
          <p:cNvSpPr/>
          <p:nvPr/>
        </p:nvSpPr>
        <p:spPr>
          <a:xfrm rot="10800000">
            <a:off x="1065974" y="1329815"/>
            <a:ext cx="5421252" cy="324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57C819-F0C3-E195-B65A-92275B44B4EE}"/>
              </a:ext>
            </a:extLst>
          </p:cNvPr>
          <p:cNvSpPr txBox="1"/>
          <p:nvPr/>
        </p:nvSpPr>
        <p:spPr>
          <a:xfrm>
            <a:off x="720722" y="85582"/>
            <a:ext cx="115824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" b="1">
              <a:solidFill>
                <a:schemeClr val="bg1">
                  <a:lumMod val="50000"/>
                </a:schemeClr>
              </a:solidFill>
              <a:latin typeface="Arial"/>
              <a:cs typeface="Calibri"/>
            </a:endParaRPr>
          </a:p>
          <a:p>
            <a:r>
              <a:rPr lang="en-US" sz="1200" b="1" spc="300">
                <a:solidFill>
                  <a:srgbClr val="B00325"/>
                </a:solidFill>
                <a:latin typeface="Arial"/>
                <a:cs typeface="Calibri"/>
              </a:rPr>
              <a:t>INSTITUTE FOR NORTHWEST ENERGY FUTURES</a:t>
            </a:r>
            <a:endParaRPr lang="en-US" sz="1200" b="1">
              <a:solidFill>
                <a:srgbClr val="B00325"/>
              </a:solidFill>
              <a:latin typeface="Arial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07B1B7-B346-44A9-FFD3-63F6F441E137}"/>
              </a:ext>
            </a:extLst>
          </p:cNvPr>
          <p:cNvSpPr txBox="1"/>
          <p:nvPr/>
        </p:nvSpPr>
        <p:spPr>
          <a:xfrm>
            <a:off x="1065974" y="1471736"/>
            <a:ext cx="10513593" cy="55707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Coordinate, leverage and promote WSU system energy related activities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Advance Regional Energy Educational/Research Program Collaborations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Leverage existing partnerships with PNNL and regional industry partners</a:t>
            </a:r>
            <a:endParaRPr lang="en-US" sz="28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Create INEF Industry Advisory Board and topic specific Working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Coordinate Collaborative Assessment Reports across energy ecosystem topics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Agriculture Symbiosis (funded through Commerce)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Future topics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1327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WSU Brand HEX">
      <a:dk1>
        <a:srgbClr val="000000"/>
      </a:dk1>
      <a:lt1>
        <a:srgbClr val="FFFFFF"/>
      </a:lt1>
      <a:dk2>
        <a:srgbClr val="003C69"/>
      </a:dk2>
      <a:lt2>
        <a:srgbClr val="DBCEAC"/>
      </a:lt2>
      <a:accent1>
        <a:srgbClr val="981E32"/>
      </a:accent1>
      <a:accent2>
        <a:srgbClr val="5E6A71"/>
      </a:accent2>
      <a:accent3>
        <a:srgbClr val="C60C30"/>
      </a:accent3>
      <a:accent4>
        <a:srgbClr val="EC7A08"/>
      </a:accent4>
      <a:accent5>
        <a:srgbClr val="3CB6CE"/>
      </a:accent5>
      <a:accent6>
        <a:srgbClr val="B6BF00"/>
      </a:accent6>
      <a:hlink>
        <a:srgbClr val="452325"/>
      </a:hlink>
      <a:folHlink>
        <a:srgbClr val="FF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2021-Brand-8-19-21">
      <a:dk1>
        <a:srgbClr val="000000"/>
      </a:dk1>
      <a:lt1>
        <a:srgbClr val="FFFFFF"/>
      </a:lt1>
      <a:dk2>
        <a:srgbClr val="4D4D4D"/>
      </a:dk2>
      <a:lt2>
        <a:srgbClr val="A60F2D"/>
      </a:lt2>
      <a:accent1>
        <a:srgbClr val="CA1237"/>
      </a:accent1>
      <a:accent2>
        <a:srgbClr val="002D61"/>
      </a:accent2>
      <a:accent3>
        <a:srgbClr val="F3E700"/>
      </a:accent3>
      <a:accent4>
        <a:srgbClr val="FF6727"/>
      </a:accent4>
      <a:accent5>
        <a:srgbClr val="AADC24"/>
      </a:accent5>
      <a:accent6>
        <a:srgbClr val="5BC3F5"/>
      </a:accent6>
      <a:hlink>
        <a:srgbClr val="CA1237"/>
      </a:hlink>
      <a:folHlink>
        <a:srgbClr val="FF0000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6F0DA80-B0CA-A34A-9029-115B2B60716B}" vid="{F5A77281-4044-764E-A95E-1BBA15E35AB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CDCBB71193F347BAD822FA07A184E8" ma:contentTypeVersion="13" ma:contentTypeDescription="Create a new document." ma:contentTypeScope="" ma:versionID="4b3ca990133cb92797bf7769b363ec5b">
  <xsd:schema xmlns:xsd="http://www.w3.org/2001/XMLSchema" xmlns:xs="http://www.w3.org/2001/XMLSchema" xmlns:p="http://schemas.microsoft.com/office/2006/metadata/properties" xmlns:ns2="c16f5577-40d7-4d77-a74e-86f4266c0de0" xmlns:ns3="07b39a12-1df5-4177-b4fb-f4bc07ffac9e" targetNamespace="http://schemas.microsoft.com/office/2006/metadata/properties" ma:root="true" ma:fieldsID="6535b32229b5f8622eaffcd3db20dbe8" ns2:_="" ns3:_="">
    <xsd:import namespace="c16f5577-40d7-4d77-a74e-86f4266c0de0"/>
    <xsd:import namespace="07b39a12-1df5-4177-b4fb-f4bc07ffac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6f5577-40d7-4d77-a74e-86f4266c0d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1da502c-7e40-4002-9fa7-8e5645d13f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b39a12-1df5-4177-b4fb-f4bc07ffac9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6f5577-40d7-4d77-a74e-86f4266c0de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706757E-FFD5-47CD-BD89-D51744D1E4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6CA930-B84F-49D2-889A-0C7C59775BF2}">
  <ds:schemaRefs>
    <ds:schemaRef ds:uri="07b39a12-1df5-4177-b4fb-f4bc07ffac9e"/>
    <ds:schemaRef ds:uri="c16f5577-40d7-4d77-a74e-86f4266c0d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E1FB14B-C440-4162-A039-15EB767CA38A}">
  <ds:schemaRefs>
    <ds:schemaRef ds:uri="07b39a12-1df5-4177-b4fb-f4bc07ffac9e"/>
    <ds:schemaRef ds:uri="c16f5577-40d7-4d77-a74e-86f4266c0de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1813</TotalTime>
  <Words>1132</Words>
  <Application>Microsoft Office PowerPoint</Application>
  <PresentationFormat>Widescreen</PresentationFormat>
  <Paragraphs>186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Aptos</vt:lpstr>
      <vt:lpstr>Arial</vt:lpstr>
      <vt:lpstr>Arial Black</vt:lpstr>
      <vt:lpstr>Arial,Sans-Serif</vt:lpstr>
      <vt:lpstr>Calibri</vt:lpstr>
      <vt:lpstr>Calibri Light</vt:lpstr>
      <vt:lpstr>Corbel</vt:lpstr>
      <vt:lpstr>Courier New</vt:lpstr>
      <vt:lpstr>Lucida Sans</vt:lpstr>
      <vt:lpstr>Proxima Nova</vt:lpstr>
      <vt:lpstr>Proxima Nova Semibold</vt:lpstr>
      <vt:lpstr>office theme</vt:lpstr>
      <vt:lpstr>Default Design</vt:lpstr>
      <vt:lpstr>Office Theme</vt:lpstr>
      <vt:lpstr>Office Theme</vt:lpstr>
      <vt:lpstr>WSU’s Institute for Northwest Energy Futures -  Developing A Systems Approach to  Clean Energy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Yonas Demissie</dc:creator>
  <cp:lastModifiedBy>Dawson, Michael D</cp:lastModifiedBy>
  <cp:revision>3</cp:revision>
  <dcterms:created xsi:type="dcterms:W3CDTF">2023-11-30T22:19:16Z</dcterms:created>
  <dcterms:modified xsi:type="dcterms:W3CDTF">2024-08-28T00:33:02Z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0x010100ACCDCBB71193F347BAD822FA07A184E8</vt:lpwstr>
  </property>
  <property fmtid="{D5CDD505-2E9C-101B-9397-08002B2CF9AE}" pid="3" name="MediaServiceImageTags">
    <vt:lpwstr/>
  </property>
</Properties>
</file>