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48" r:id="rId4"/>
    <p:sldMasterId id="2147483659" r:id="rId5"/>
    <p:sldMasterId id="2147483671" r:id="rId6"/>
  </p:sldMasterIdLst>
  <p:notesMasterIdLst>
    <p:notesMasterId r:id="rId20"/>
  </p:notesMasterIdLst>
  <p:sldIdLst>
    <p:sldId id="328" r:id="rId7"/>
    <p:sldId id="347" r:id="rId8"/>
    <p:sldId id="274" r:id="rId9"/>
    <p:sldId id="348" r:id="rId10"/>
    <p:sldId id="275" r:id="rId11"/>
    <p:sldId id="277" r:id="rId12"/>
    <p:sldId id="329" r:id="rId13"/>
    <p:sldId id="258" r:id="rId14"/>
    <p:sldId id="356" r:id="rId15"/>
    <p:sldId id="350" r:id="rId16"/>
    <p:sldId id="352" r:id="rId17"/>
    <p:sldId id="354" r:id="rId18"/>
    <p:sldId id="35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8A2C"/>
    <a:srgbClr val="424242"/>
    <a:srgbClr val="D05E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48"/>
    <p:restoredTop sz="94719"/>
  </p:normalViewPr>
  <p:slideViewPr>
    <p:cSldViewPr snapToGrid="0">
      <p:cViewPr varScale="1">
        <p:scale>
          <a:sx n="99" d="100"/>
          <a:sy n="99" d="100"/>
        </p:scale>
        <p:origin x="96" y="15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enske.dyedov\Documents\Annual%20Report\members%20by%20section.ods"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https://emailwsu.sharepoint.com/teams/provost.wsas/Shared%20Documents/Annual%20Reports/2023/Copy%20of%202023-10-16%20WSAS%20Member%20Organizations%20for%20Renske%20(active%20+%20emeritu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lIns="0" tIns="0" rIns="0" bIns="0"/>
          <a:lstStyle/>
          <a:p>
            <a:pPr marL="0" marR="0" indent="0" algn="ctr" defTabSz="914400" fontAlgn="auto" hangingPunct="1">
              <a:lnSpc>
                <a:spcPct val="100000"/>
              </a:lnSpc>
              <a:spcBef>
                <a:spcPts val="0"/>
              </a:spcBef>
              <a:spcAft>
                <a:spcPts val="0"/>
              </a:spcAft>
              <a:tabLst/>
              <a:defRPr sz="1800" b="0" i="0" u="none" strike="noStrike" kern="1200" spc="0" baseline="0">
                <a:solidFill>
                  <a:srgbClr val="595959"/>
                </a:solidFill>
                <a:latin typeface="Roboto Medium" panose="02000000000000000000" pitchFamily="2" charset="0"/>
                <a:ea typeface="Roboto Medium" panose="02000000000000000000" pitchFamily="2" charset="0"/>
                <a:cs typeface="Roboto Medium" panose="02000000000000000000" pitchFamily="2" charset="0"/>
              </a:defRPr>
            </a:pPr>
            <a:r>
              <a:rPr lang="en-US" sz="1800" b="0" i="0" u="none" strike="noStrike" kern="1200" cap="none" spc="0" baseline="0">
                <a:solidFill>
                  <a:srgbClr val="595959"/>
                </a:solidFill>
                <a:uFillTx/>
                <a:latin typeface="Roboto Medium" panose="02000000000000000000" pitchFamily="2" charset="0"/>
                <a:ea typeface="Roboto Medium" panose="02000000000000000000" pitchFamily="2" charset="0"/>
                <a:cs typeface="Roboto Medium" panose="02000000000000000000" pitchFamily="2" charset="0"/>
              </a:rPr>
              <a:t>Member Expertise</a:t>
            </a:r>
          </a:p>
        </c:rich>
      </c:tx>
      <c:overlay val="0"/>
      <c:spPr>
        <a:noFill/>
        <a:ln>
          <a:noFill/>
        </a:ln>
      </c:spPr>
    </c:title>
    <c:autoTitleDeleted val="0"/>
    <c:plotArea>
      <c:layout/>
      <c:pieChart>
        <c:varyColors val="1"/>
        <c:ser>
          <c:idx val="0"/>
          <c:order val="0"/>
          <c:dPt>
            <c:idx val="0"/>
            <c:bubble3D val="0"/>
            <c:spPr>
              <a:solidFill>
                <a:srgbClr val="003494"/>
              </a:solidFill>
              <a:ln w="19046">
                <a:solidFill>
                  <a:srgbClr val="FFFFFF"/>
                </a:solidFill>
                <a:prstDash val="solid"/>
              </a:ln>
            </c:spPr>
            <c:extLst>
              <c:ext xmlns:c16="http://schemas.microsoft.com/office/drawing/2014/chart" uri="{C3380CC4-5D6E-409C-BE32-E72D297353CC}">
                <c16:uniqueId val="{00000001-B637-4299-8BE5-560DF190C779}"/>
              </c:ext>
            </c:extLst>
          </c:dPt>
          <c:dPt>
            <c:idx val="1"/>
            <c:bubble3D val="0"/>
            <c:spPr>
              <a:solidFill>
                <a:srgbClr val="D05E15"/>
              </a:solidFill>
              <a:ln w="19046">
                <a:solidFill>
                  <a:srgbClr val="FFFFFF"/>
                </a:solidFill>
                <a:prstDash val="solid"/>
              </a:ln>
            </c:spPr>
            <c:extLst>
              <c:ext xmlns:c16="http://schemas.microsoft.com/office/drawing/2014/chart" uri="{C3380CC4-5D6E-409C-BE32-E72D297353CC}">
                <c16:uniqueId val="{00000003-B637-4299-8BE5-560DF190C779}"/>
              </c:ext>
            </c:extLst>
          </c:dPt>
          <c:dPt>
            <c:idx val="2"/>
            <c:bubble3D val="0"/>
            <c:spPr>
              <a:solidFill>
                <a:srgbClr val="505150"/>
              </a:solidFill>
              <a:ln w="19046">
                <a:solidFill>
                  <a:srgbClr val="FFFFFF"/>
                </a:solidFill>
                <a:prstDash val="solid"/>
              </a:ln>
            </c:spPr>
            <c:extLst>
              <c:ext xmlns:c16="http://schemas.microsoft.com/office/drawing/2014/chart" uri="{C3380CC4-5D6E-409C-BE32-E72D297353CC}">
                <c16:uniqueId val="{00000005-B637-4299-8BE5-560DF190C779}"/>
              </c:ext>
            </c:extLst>
          </c:dPt>
          <c:dPt>
            <c:idx val="3"/>
            <c:bubble3D val="0"/>
            <c:spPr>
              <a:solidFill>
                <a:srgbClr val="FFC000"/>
              </a:solidFill>
              <a:ln w="19046">
                <a:solidFill>
                  <a:srgbClr val="FFFFFF"/>
                </a:solidFill>
                <a:prstDash val="solid"/>
              </a:ln>
            </c:spPr>
            <c:extLst>
              <c:ext xmlns:c16="http://schemas.microsoft.com/office/drawing/2014/chart" uri="{C3380CC4-5D6E-409C-BE32-E72D297353CC}">
                <c16:uniqueId val="{00000007-B637-4299-8BE5-560DF190C779}"/>
              </c:ext>
            </c:extLst>
          </c:dPt>
          <c:dPt>
            <c:idx val="4"/>
            <c:bubble3D val="0"/>
            <c:spPr>
              <a:solidFill>
                <a:srgbClr val="58611C"/>
              </a:solidFill>
              <a:ln w="19046">
                <a:solidFill>
                  <a:srgbClr val="FFFFFF"/>
                </a:solidFill>
                <a:prstDash val="solid"/>
              </a:ln>
            </c:spPr>
            <c:extLst>
              <c:ext xmlns:c16="http://schemas.microsoft.com/office/drawing/2014/chart" uri="{C3380CC4-5D6E-409C-BE32-E72D297353CC}">
                <c16:uniqueId val="{00000009-B637-4299-8BE5-560DF190C779}"/>
              </c:ext>
            </c:extLst>
          </c:dPt>
          <c:cat>
            <c:strRef>
              <c:f>Sheet1!$A$6:$A$10</c:f>
              <c:strCache>
                <c:ptCount val="5"/>
                <c:pt idx="0">
                  <c:v>Physical and Mathematical Sciences</c:v>
                </c:pt>
                <c:pt idx="1">
                  <c:v>Engineering and Technology</c:v>
                </c:pt>
                <c:pt idx="2">
                  <c:v>Biological Sciences</c:v>
                </c:pt>
                <c:pt idx="3">
                  <c:v>Health Sciences</c:v>
                </c:pt>
                <c:pt idx="4">
                  <c:v>Social and Behavioral Sciences</c:v>
                </c:pt>
              </c:strCache>
            </c:strRef>
          </c:cat>
          <c:val>
            <c:numRef>
              <c:f>Sheet1!$B$6:$B$10</c:f>
              <c:numCache>
                <c:formatCode>General</c:formatCode>
                <c:ptCount val="5"/>
                <c:pt idx="0">
                  <c:v>57</c:v>
                </c:pt>
                <c:pt idx="1">
                  <c:v>89</c:v>
                </c:pt>
                <c:pt idx="2">
                  <c:v>58</c:v>
                </c:pt>
                <c:pt idx="3">
                  <c:v>78</c:v>
                </c:pt>
                <c:pt idx="4">
                  <c:v>33</c:v>
                </c:pt>
              </c:numCache>
            </c:numRef>
          </c:val>
          <c:extLst>
            <c:ext xmlns:c16="http://schemas.microsoft.com/office/drawing/2014/chart" uri="{C3380CC4-5D6E-409C-BE32-E72D297353CC}">
              <c16:uniqueId val="{0000000A-B637-4299-8BE5-560DF190C779}"/>
            </c:ext>
          </c:extLst>
        </c:ser>
        <c:dLbls>
          <c:showLegendKey val="0"/>
          <c:showVal val="0"/>
          <c:showCatName val="0"/>
          <c:showSerName val="0"/>
          <c:showPercent val="0"/>
          <c:showBubbleSize val="0"/>
          <c:showLeaderLines val="1"/>
        </c:dLbls>
        <c:firstSliceAng val="360"/>
      </c:pieChart>
      <c:spPr>
        <a:noFill/>
        <a:ln>
          <a:noFill/>
        </a:ln>
      </c:spPr>
    </c:plotArea>
    <c:legend>
      <c:legendPos val="r"/>
      <c:layout>
        <c:manualLayout>
          <c:xMode val="edge"/>
          <c:yMode val="edge"/>
          <c:x val="0.59020979867768708"/>
          <c:y val="0.20448979260950881"/>
          <c:w val="0.39312359231799171"/>
          <c:h val="0.73271027812898493"/>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1400" b="0" i="0" u="none" strike="noStrike" kern="1200" baseline="0">
              <a:solidFill>
                <a:srgbClr val="595959"/>
              </a:solidFill>
              <a:latin typeface="Roboto Light" pitchFamily="2"/>
              <a:ea typeface="Roboto Light" pitchFamily="2"/>
            </a:defRPr>
          </a:pPr>
          <a:endParaRPr lang="en-US"/>
        </a:p>
      </c:txPr>
    </c:legend>
    <c:plotVisOnly val="1"/>
    <c:dispBlanksAs val="gap"/>
    <c:showDLblsOverMax val="0"/>
  </c:chart>
  <c:spPr>
    <a:solidFill>
      <a:srgbClr val="FFFFFF"/>
    </a:solidFill>
    <a:ln>
      <a:noFill/>
    </a:ln>
  </c:spPr>
  <c:txPr>
    <a:bodyPr lIns="0" tIns="0" rIns="0" bIns="0"/>
    <a:lstStyle/>
    <a:p>
      <a:pPr marL="0" marR="0" indent="0" defTabSz="914400" fontAlgn="auto" hangingPunct="1">
        <a:lnSpc>
          <a:spcPct val="100000"/>
        </a:lnSpc>
        <a:spcBef>
          <a:spcPts val="0"/>
        </a:spcBef>
        <a:spcAft>
          <a:spcPts val="0"/>
        </a:spcAft>
        <a:tabLst/>
        <a:defRPr lang="en-US" sz="900" b="0" i="0" u="none" strike="noStrike" kern="1200" baseline="0">
          <a:solidFill>
            <a:srgbClr val="000000"/>
          </a:solidFill>
          <a:latin typeface="Calibri"/>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r>
              <a:rPr lang="en-US" sz="1800">
                <a:latin typeface="Roboto Medium" panose="02000000000000000000" pitchFamily="2" charset="0"/>
                <a:ea typeface="Roboto Medium" panose="02000000000000000000" pitchFamily="2" charset="0"/>
                <a:cs typeface="Roboto Medium" panose="02000000000000000000" pitchFamily="2" charset="0"/>
              </a:rPr>
              <a:t>Member</a:t>
            </a:r>
            <a:r>
              <a:rPr lang="en-US" sz="1800" baseline="0">
                <a:latin typeface="Roboto Medium" panose="02000000000000000000" pitchFamily="2" charset="0"/>
                <a:ea typeface="Roboto Medium" panose="02000000000000000000" pitchFamily="2" charset="0"/>
                <a:cs typeface="Roboto Medium" panose="02000000000000000000" pitchFamily="2" charset="0"/>
              </a:rPr>
              <a:t> Affiliation</a:t>
            </a:r>
            <a:endParaRPr lang="en-US" sz="1800">
              <a:latin typeface="Roboto Medium" panose="02000000000000000000" pitchFamily="2" charset="0"/>
              <a:ea typeface="Roboto Medium" panose="02000000000000000000" pitchFamily="2" charset="0"/>
              <a:cs typeface="Roboto Medium" panose="02000000000000000000" pitchFamily="2" charset="0"/>
            </a:endParaRP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Roboto Medium" panose="02000000000000000000" pitchFamily="2" charset="0"/>
              <a:ea typeface="Roboto Medium" panose="02000000000000000000" pitchFamily="2" charset="0"/>
              <a:cs typeface="Roboto Medium" panose="02000000000000000000" pitchFamily="2" charset="0"/>
            </a:defRPr>
          </a:pPr>
          <a:endParaRPr lang="en-US"/>
        </a:p>
      </c:txPr>
    </c:title>
    <c:autoTitleDeleted val="0"/>
    <c:plotArea>
      <c:layout/>
      <c:pieChart>
        <c:varyColors val="1"/>
        <c:ser>
          <c:idx val="0"/>
          <c:order val="0"/>
          <c:dPt>
            <c:idx val="0"/>
            <c:bubble3D val="0"/>
            <c:spPr>
              <a:solidFill>
                <a:srgbClr val="003494"/>
              </a:solidFill>
              <a:ln w="19050">
                <a:solidFill>
                  <a:schemeClr val="lt1"/>
                </a:solidFill>
              </a:ln>
              <a:effectLst/>
            </c:spPr>
            <c:extLst>
              <c:ext xmlns:c16="http://schemas.microsoft.com/office/drawing/2014/chart" uri="{C3380CC4-5D6E-409C-BE32-E72D297353CC}">
                <c16:uniqueId val="{00000001-21F4-48A1-B1AE-367512B6337F}"/>
              </c:ext>
            </c:extLst>
          </c:dPt>
          <c:dPt>
            <c:idx val="1"/>
            <c:bubble3D val="0"/>
            <c:spPr>
              <a:solidFill>
                <a:srgbClr val="D05E15"/>
              </a:solidFill>
              <a:ln w="19050">
                <a:solidFill>
                  <a:schemeClr val="lt1"/>
                </a:solidFill>
              </a:ln>
              <a:effectLst/>
            </c:spPr>
            <c:extLst>
              <c:ext xmlns:c16="http://schemas.microsoft.com/office/drawing/2014/chart" uri="{C3380CC4-5D6E-409C-BE32-E72D297353CC}">
                <c16:uniqueId val="{00000003-21F4-48A1-B1AE-367512B6337F}"/>
              </c:ext>
            </c:extLst>
          </c:dPt>
          <c:dPt>
            <c:idx val="2"/>
            <c:bubble3D val="0"/>
            <c:spPr>
              <a:solidFill>
                <a:srgbClr val="505150"/>
              </a:solidFill>
              <a:ln w="19050">
                <a:solidFill>
                  <a:schemeClr val="lt1"/>
                </a:solidFill>
              </a:ln>
              <a:effectLst/>
            </c:spPr>
            <c:extLst>
              <c:ext xmlns:c16="http://schemas.microsoft.com/office/drawing/2014/chart" uri="{C3380CC4-5D6E-409C-BE32-E72D297353CC}">
                <c16:uniqueId val="{00000005-21F4-48A1-B1AE-367512B6337F}"/>
              </c:ext>
            </c:extLst>
          </c:dPt>
          <c:dPt>
            <c:idx val="3"/>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7-21F4-48A1-B1AE-367512B6337F}"/>
              </c:ext>
            </c:extLst>
          </c:dPt>
          <c:dPt>
            <c:idx val="4"/>
            <c:bubble3D val="0"/>
            <c:spPr>
              <a:solidFill>
                <a:srgbClr val="58611C"/>
              </a:solidFill>
              <a:ln w="19050">
                <a:solidFill>
                  <a:schemeClr val="lt1"/>
                </a:solidFill>
              </a:ln>
              <a:effectLst/>
            </c:spPr>
            <c:extLst>
              <c:ext xmlns:c16="http://schemas.microsoft.com/office/drawing/2014/chart" uri="{C3380CC4-5D6E-409C-BE32-E72D297353CC}">
                <c16:uniqueId val="{00000009-21F4-48A1-B1AE-367512B6337F}"/>
              </c:ext>
            </c:extLst>
          </c:dPt>
          <c:cat>
            <c:strRef>
              <c:f>'[Copy of 2023-10-16 WSAS Member Organizations for Renske (active + emeritus).xlsx]Members'!$A$350:$A$354</c:f>
              <c:strCache>
                <c:ptCount val="5"/>
                <c:pt idx="0">
                  <c:v>University of Washington</c:v>
                </c:pt>
                <c:pt idx="1">
                  <c:v>Washington State University</c:v>
                </c:pt>
                <c:pt idx="2">
                  <c:v>Pacific Northwest National Laboratory</c:v>
                </c:pt>
                <c:pt idx="3">
                  <c:v>Industry</c:v>
                </c:pt>
                <c:pt idx="4">
                  <c:v>Other (e.g. nonprofit, NGO academic)</c:v>
                </c:pt>
              </c:strCache>
            </c:strRef>
          </c:cat>
          <c:val>
            <c:numRef>
              <c:f>'[Copy of 2023-10-16 WSAS Member Organizations for Renske (active + emeritus).xlsx]Members'!$B$350:$B$354</c:f>
              <c:numCache>
                <c:formatCode>General</c:formatCode>
                <c:ptCount val="5"/>
                <c:pt idx="0">
                  <c:v>157</c:v>
                </c:pt>
                <c:pt idx="1">
                  <c:v>58</c:v>
                </c:pt>
                <c:pt idx="2">
                  <c:v>27</c:v>
                </c:pt>
                <c:pt idx="3">
                  <c:v>47</c:v>
                </c:pt>
                <c:pt idx="4">
                  <c:v>48</c:v>
                </c:pt>
              </c:numCache>
            </c:numRef>
          </c:val>
          <c:extLst>
            <c:ext xmlns:c16="http://schemas.microsoft.com/office/drawing/2014/chart" uri="{C3380CC4-5D6E-409C-BE32-E72D297353CC}">
              <c16:uniqueId val="{0000000A-21F4-48A1-B1AE-367512B6337F}"/>
            </c:ext>
          </c:extLst>
        </c:ser>
        <c:dLbls>
          <c:showLegendKey val="0"/>
          <c:showVal val="0"/>
          <c:showCatName val="0"/>
          <c:showSerName val="0"/>
          <c:showPercent val="0"/>
          <c:showBubbleSize val="0"/>
          <c:showLeaderLines val="1"/>
        </c:dLbls>
        <c:firstSliceAng val="0"/>
      </c:pieChart>
      <c:spPr>
        <a:noFill/>
        <a:ln>
          <a:noFill/>
        </a:ln>
        <a:effectLst/>
      </c:spPr>
    </c:plotArea>
    <c:legend>
      <c:legendPos val="r"/>
      <c:layout>
        <c:manualLayout>
          <c:xMode val="edge"/>
          <c:yMode val="edge"/>
          <c:x val="0.6239785415641339"/>
          <c:y val="0.21372747095634145"/>
          <c:w val="0.36092696142356778"/>
          <c:h val="0.7102155615188497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Roboto Light" panose="02000000000000000000" pitchFamily="2" charset="0"/>
              <a:ea typeface="Roboto Light" panose="02000000000000000000" pitchFamily="2" charset="0"/>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51D9C3-9C8E-4EB6-AF86-709C9355BDDA}" type="doc">
      <dgm:prSet loTypeId="urn:microsoft.com/office/officeart/2017/3/layout/HorizontalPathTimeline" loCatId="process" qsTypeId="urn:microsoft.com/office/officeart/2005/8/quickstyle/simple1" qsCatId="simple" csTypeId="urn:microsoft.com/office/officeart/2005/8/colors/accent1_2" csCatId="accent1" phldr="1"/>
      <dgm:spPr/>
      <dgm:t>
        <a:bodyPr/>
        <a:lstStyle/>
        <a:p>
          <a:endParaRPr lang="en-US"/>
        </a:p>
      </dgm:t>
    </dgm:pt>
    <dgm:pt modelId="{ABAF941E-A022-4441-A36F-AAF2A4F8976C}">
      <dgm:prSet custT="1"/>
      <dgm:spPr/>
      <dgm:t>
        <a:bodyPr/>
        <a:lstStyle/>
        <a:p>
          <a:pPr>
            <a:defRPr b="1"/>
          </a:pPr>
          <a:r>
            <a:rPr lang="en-US" sz="2800" b="0">
              <a:latin typeface="+mn-lt"/>
              <a:ea typeface="Roboto Medium" panose="02000000000000000000" pitchFamily="2" charset="0"/>
              <a:cs typeface="Roboto Medium" panose="02000000000000000000" pitchFamily="2" charset="0"/>
            </a:rPr>
            <a:t>2005</a:t>
          </a:r>
        </a:p>
      </dgm:t>
    </dgm:pt>
    <dgm:pt modelId="{AA48BBDB-30A0-48B9-8711-CB89A8696B55}" type="parTrans" cxnId="{6458A0E0-C94E-4046-9207-02971BC6F49B}">
      <dgm:prSet/>
      <dgm:spPr/>
      <dgm:t>
        <a:bodyPr/>
        <a:lstStyle/>
        <a:p>
          <a:endParaRPr lang="en-US"/>
        </a:p>
      </dgm:t>
    </dgm:pt>
    <dgm:pt modelId="{9222C6C9-BEB2-42FB-924C-8556D27B16D8}" type="sibTrans" cxnId="{6458A0E0-C94E-4046-9207-02971BC6F49B}">
      <dgm:prSet/>
      <dgm:spPr/>
      <dgm:t>
        <a:bodyPr/>
        <a:lstStyle/>
        <a:p>
          <a:endParaRPr lang="en-US"/>
        </a:p>
      </dgm:t>
    </dgm:pt>
    <dgm:pt modelId="{298F927C-3FD5-4F0A-90E7-7768099B6510}">
      <dgm:prSet custT="1"/>
      <dgm:spPr/>
      <dgm:t>
        <a:bodyPr/>
        <a:lstStyle/>
        <a:p>
          <a:r>
            <a:rPr lang="en-US" sz="1800">
              <a:latin typeface="Roboto Medium" panose="02000000000000000000" pitchFamily="2" charset="0"/>
              <a:ea typeface="Roboto Medium" panose="02000000000000000000" pitchFamily="2" charset="0"/>
              <a:cs typeface="Roboto Medium" panose="02000000000000000000" pitchFamily="2" charset="0"/>
            </a:rPr>
            <a:t>Establishment</a:t>
          </a:r>
        </a:p>
        <a:p>
          <a:r>
            <a:rPr lang="en-US" sz="1800"/>
            <a:t>Requested by Governor Gregoire and created by the Legislature</a:t>
          </a:r>
        </a:p>
      </dgm:t>
    </dgm:pt>
    <dgm:pt modelId="{7C43CE0F-861E-4DC2-BAB0-BF83DCC087A8}" type="parTrans" cxnId="{E5D83C4A-976B-4009-B4D9-93D5C694FC2C}">
      <dgm:prSet/>
      <dgm:spPr/>
      <dgm:t>
        <a:bodyPr/>
        <a:lstStyle/>
        <a:p>
          <a:endParaRPr lang="en-US"/>
        </a:p>
      </dgm:t>
    </dgm:pt>
    <dgm:pt modelId="{2042503A-B371-4181-97D2-84F32A9013DC}" type="sibTrans" cxnId="{E5D83C4A-976B-4009-B4D9-93D5C694FC2C}">
      <dgm:prSet/>
      <dgm:spPr/>
      <dgm:t>
        <a:bodyPr/>
        <a:lstStyle/>
        <a:p>
          <a:endParaRPr lang="en-US"/>
        </a:p>
      </dgm:t>
    </dgm:pt>
    <dgm:pt modelId="{CA16364A-DF97-43FD-A814-6A855ACC9B91}">
      <dgm:prSet custT="1"/>
      <dgm:spPr/>
      <dgm:t>
        <a:bodyPr/>
        <a:lstStyle/>
        <a:p>
          <a:r>
            <a:rPr lang="en-US" sz="1800"/>
            <a:t>Modeled in form and function after the National Academies</a:t>
          </a:r>
        </a:p>
      </dgm:t>
    </dgm:pt>
    <dgm:pt modelId="{5A0413AF-D7EB-4DF9-9894-B25576567271}" type="parTrans" cxnId="{CF3F299B-665F-4996-AA28-1550F0F6BDDA}">
      <dgm:prSet/>
      <dgm:spPr/>
      <dgm:t>
        <a:bodyPr/>
        <a:lstStyle/>
        <a:p>
          <a:endParaRPr lang="en-US"/>
        </a:p>
      </dgm:t>
    </dgm:pt>
    <dgm:pt modelId="{A27DE004-8CB1-425A-9C4B-5CC93A560F6C}" type="sibTrans" cxnId="{CF3F299B-665F-4996-AA28-1550F0F6BDDA}">
      <dgm:prSet/>
      <dgm:spPr/>
      <dgm:t>
        <a:bodyPr/>
        <a:lstStyle/>
        <a:p>
          <a:endParaRPr lang="en-US"/>
        </a:p>
      </dgm:t>
    </dgm:pt>
    <dgm:pt modelId="{F40C0DF8-F2AB-4E89-A232-543B0F6E7F0B}">
      <dgm:prSet custT="1"/>
      <dgm:spPr/>
      <dgm:t>
        <a:bodyPr/>
        <a:lstStyle/>
        <a:p>
          <a:pPr>
            <a:defRPr b="1"/>
          </a:pPr>
          <a:r>
            <a:rPr lang="en-US" sz="2800" b="0"/>
            <a:t>2008</a:t>
          </a:r>
        </a:p>
      </dgm:t>
    </dgm:pt>
    <dgm:pt modelId="{E8557F4D-EF67-48A9-AFD2-12BE1C51AE16}" type="parTrans" cxnId="{B7E4CA2D-2858-408D-B4E1-ECC769884112}">
      <dgm:prSet/>
      <dgm:spPr/>
      <dgm:t>
        <a:bodyPr/>
        <a:lstStyle/>
        <a:p>
          <a:endParaRPr lang="en-US"/>
        </a:p>
      </dgm:t>
    </dgm:pt>
    <dgm:pt modelId="{15EF03AA-05E3-4D63-BB34-41FABF24B260}" type="sibTrans" cxnId="{B7E4CA2D-2858-408D-B4E1-ECC769884112}">
      <dgm:prSet/>
      <dgm:spPr/>
      <dgm:t>
        <a:bodyPr/>
        <a:lstStyle/>
        <a:p>
          <a:endParaRPr lang="en-US"/>
        </a:p>
      </dgm:t>
    </dgm:pt>
    <dgm:pt modelId="{5CA2DCC9-7886-4B51-8A11-FC8080468BF3}">
      <dgm:prSet custT="1"/>
      <dgm:spPr/>
      <dgm:t>
        <a:bodyPr/>
        <a:lstStyle/>
        <a:p>
          <a:r>
            <a:rPr lang="en-US" sz="1800">
              <a:latin typeface="Roboto Medium" panose="02000000000000000000" pitchFamily="2" charset="0"/>
              <a:ea typeface="Roboto Medium" panose="02000000000000000000" pitchFamily="2" charset="0"/>
              <a:cs typeface="Roboto Medium" panose="02000000000000000000" pitchFamily="2" charset="0"/>
            </a:rPr>
            <a:t>Organization</a:t>
          </a:r>
        </a:p>
      </dgm:t>
    </dgm:pt>
    <dgm:pt modelId="{7B749106-65D2-46F5-8EEA-B0E34604B281}" type="parTrans" cxnId="{9525CDBF-F0BD-4B06-9637-9C65992232B1}">
      <dgm:prSet/>
      <dgm:spPr/>
      <dgm:t>
        <a:bodyPr/>
        <a:lstStyle/>
        <a:p>
          <a:endParaRPr lang="en-US"/>
        </a:p>
      </dgm:t>
    </dgm:pt>
    <dgm:pt modelId="{585EE7F2-8469-4413-9BAC-A3FC42EEDECF}" type="sibTrans" cxnId="{9525CDBF-F0BD-4B06-9637-9C65992232B1}">
      <dgm:prSet/>
      <dgm:spPr/>
      <dgm:t>
        <a:bodyPr/>
        <a:lstStyle/>
        <a:p>
          <a:endParaRPr lang="en-US"/>
        </a:p>
      </dgm:t>
    </dgm:pt>
    <dgm:pt modelId="{5F9326CC-C9AA-4802-878B-150B65255D17}">
      <dgm:prSet custT="1"/>
      <dgm:spPr/>
      <dgm:t>
        <a:bodyPr/>
        <a:lstStyle/>
        <a:p>
          <a:r>
            <a:rPr lang="en-US" sz="1800"/>
            <a:t>WSU serves as the Academy’s fiscal sponsor through an MOU</a:t>
          </a:r>
        </a:p>
      </dgm:t>
    </dgm:pt>
    <dgm:pt modelId="{19205325-C3A7-4C08-8BDE-604AC96F78EA}" type="parTrans" cxnId="{5D0D2BB5-B8A8-4CE3-9768-C3B3F39BA8C1}">
      <dgm:prSet/>
      <dgm:spPr/>
      <dgm:t>
        <a:bodyPr/>
        <a:lstStyle/>
        <a:p>
          <a:endParaRPr lang="en-US"/>
        </a:p>
      </dgm:t>
    </dgm:pt>
    <dgm:pt modelId="{887C8A75-7635-4699-9E34-EF58BA55B81B}" type="sibTrans" cxnId="{5D0D2BB5-B8A8-4CE3-9768-C3B3F39BA8C1}">
      <dgm:prSet/>
      <dgm:spPr/>
      <dgm:t>
        <a:bodyPr/>
        <a:lstStyle/>
        <a:p>
          <a:endParaRPr lang="en-US"/>
        </a:p>
      </dgm:t>
    </dgm:pt>
    <dgm:pt modelId="{F67E7A78-0D96-4F83-9DE9-FAFA9AA4503B}">
      <dgm:prSet custT="1"/>
      <dgm:spPr/>
      <dgm:t>
        <a:bodyPr/>
        <a:lstStyle/>
        <a:p>
          <a:pPr>
            <a:defRPr b="1"/>
          </a:pPr>
          <a:r>
            <a:rPr lang="en-US" sz="2800" b="0" dirty="0"/>
            <a:t>2017–2024</a:t>
          </a:r>
        </a:p>
      </dgm:t>
    </dgm:pt>
    <dgm:pt modelId="{326F6839-EF08-435C-9880-833CDB53E0A8}" type="parTrans" cxnId="{1DCB5AE9-D34F-4081-8AEA-1291A7A910CC}">
      <dgm:prSet/>
      <dgm:spPr/>
      <dgm:t>
        <a:bodyPr/>
        <a:lstStyle/>
        <a:p>
          <a:endParaRPr lang="en-US"/>
        </a:p>
      </dgm:t>
    </dgm:pt>
    <dgm:pt modelId="{8EA04863-4D38-4822-AC98-228037FC8A10}" type="sibTrans" cxnId="{1DCB5AE9-D34F-4081-8AEA-1291A7A910CC}">
      <dgm:prSet/>
      <dgm:spPr/>
      <dgm:t>
        <a:bodyPr/>
        <a:lstStyle/>
        <a:p>
          <a:endParaRPr lang="en-US"/>
        </a:p>
      </dgm:t>
    </dgm:pt>
    <dgm:pt modelId="{C6C72B58-D846-4100-B972-C500E15D641A}">
      <dgm:prSet custT="1"/>
      <dgm:spPr/>
      <dgm:t>
        <a:bodyPr/>
        <a:lstStyle/>
        <a:p>
          <a:r>
            <a:rPr lang="en-US" sz="1800">
              <a:latin typeface="Roboto Medium" panose="02000000000000000000" pitchFamily="2" charset="0"/>
              <a:ea typeface="Roboto Medium" panose="02000000000000000000" pitchFamily="2" charset="0"/>
              <a:cs typeface="Roboto Medium" panose="02000000000000000000" pitchFamily="2" charset="0"/>
            </a:rPr>
            <a:t>Period of growth</a:t>
          </a:r>
        </a:p>
      </dgm:t>
    </dgm:pt>
    <dgm:pt modelId="{1215527B-A8E8-436A-830A-41C1FFC74E60}" type="parTrans" cxnId="{80EC814B-E92A-4A1E-82C8-F86D8E345CC2}">
      <dgm:prSet/>
      <dgm:spPr/>
      <dgm:t>
        <a:bodyPr/>
        <a:lstStyle/>
        <a:p>
          <a:endParaRPr lang="en-US"/>
        </a:p>
      </dgm:t>
    </dgm:pt>
    <dgm:pt modelId="{E632BE31-271A-4604-B004-87B3A7E1FBCD}" type="sibTrans" cxnId="{80EC814B-E92A-4A1E-82C8-F86D8E345CC2}">
      <dgm:prSet/>
      <dgm:spPr/>
      <dgm:t>
        <a:bodyPr/>
        <a:lstStyle/>
        <a:p>
          <a:endParaRPr lang="en-US"/>
        </a:p>
      </dgm:t>
    </dgm:pt>
    <dgm:pt modelId="{2DB64131-E982-45A9-9A7F-F38CFA73F935}">
      <dgm:prSet custT="1"/>
      <dgm:spPr/>
      <dgm:t>
        <a:bodyPr/>
        <a:lstStyle/>
        <a:p>
          <a:r>
            <a:rPr lang="en-US" sz="1800" dirty="0"/>
            <a:t>Elected membership increased to 430+ senior scientists and engineers</a:t>
          </a:r>
        </a:p>
      </dgm:t>
    </dgm:pt>
    <dgm:pt modelId="{DDD35332-94B7-4647-B653-87464CE00724}" type="parTrans" cxnId="{B5A5BB00-5ED9-47E1-9B72-4D5A27537FC4}">
      <dgm:prSet/>
      <dgm:spPr/>
      <dgm:t>
        <a:bodyPr/>
        <a:lstStyle/>
        <a:p>
          <a:endParaRPr lang="en-US"/>
        </a:p>
      </dgm:t>
    </dgm:pt>
    <dgm:pt modelId="{B6A83938-0C8D-4A21-B917-70A61434596C}" type="sibTrans" cxnId="{B5A5BB00-5ED9-47E1-9B72-4D5A27537FC4}">
      <dgm:prSet/>
      <dgm:spPr/>
      <dgm:t>
        <a:bodyPr/>
        <a:lstStyle/>
        <a:p>
          <a:endParaRPr lang="en-US"/>
        </a:p>
      </dgm:t>
    </dgm:pt>
    <dgm:pt modelId="{C79534B8-CC67-4F27-B4BB-ABC73588DC92}">
      <dgm:prSet custT="1"/>
      <dgm:spPr/>
      <dgm:t>
        <a:bodyPr/>
        <a:lstStyle/>
        <a:p>
          <a:r>
            <a:rPr lang="en-US" sz="1800"/>
            <a:t>Initial group of 107 members – all NASEM</a:t>
          </a:r>
        </a:p>
      </dgm:t>
    </dgm:pt>
    <dgm:pt modelId="{93B25803-F6E1-4D8D-B5B0-5A621E39968C}" type="parTrans" cxnId="{33CA4E58-2BC7-4876-A497-80F9A768A702}">
      <dgm:prSet/>
      <dgm:spPr/>
      <dgm:t>
        <a:bodyPr/>
        <a:lstStyle/>
        <a:p>
          <a:endParaRPr lang="en-US"/>
        </a:p>
      </dgm:t>
    </dgm:pt>
    <dgm:pt modelId="{11362923-6449-4DD4-9CEB-4EF063E5F0D5}" type="sibTrans" cxnId="{33CA4E58-2BC7-4876-A497-80F9A768A702}">
      <dgm:prSet/>
      <dgm:spPr/>
      <dgm:t>
        <a:bodyPr/>
        <a:lstStyle/>
        <a:p>
          <a:endParaRPr lang="en-US"/>
        </a:p>
      </dgm:t>
    </dgm:pt>
    <dgm:pt modelId="{1981C19A-ED70-4807-8061-D210FCACA06E}">
      <dgm:prSet custT="1"/>
      <dgm:spPr/>
      <dgm:t>
        <a:bodyPr/>
        <a:lstStyle/>
        <a:p>
          <a:r>
            <a:rPr lang="en-US" sz="1800"/>
            <a:t>Core funding from the state increased in FY 2023</a:t>
          </a:r>
        </a:p>
      </dgm:t>
    </dgm:pt>
    <dgm:pt modelId="{264AA8A7-5353-4ED7-99FC-79E698BF3C32}" type="parTrans" cxnId="{C85A3AB8-7DC6-47F6-8F11-285964050ABC}">
      <dgm:prSet/>
      <dgm:spPr/>
      <dgm:t>
        <a:bodyPr/>
        <a:lstStyle/>
        <a:p>
          <a:endParaRPr lang="en-US"/>
        </a:p>
      </dgm:t>
    </dgm:pt>
    <dgm:pt modelId="{20180925-4F96-4C6E-9DB5-47BA1D1BA432}" type="sibTrans" cxnId="{C85A3AB8-7DC6-47F6-8F11-285964050ABC}">
      <dgm:prSet/>
      <dgm:spPr/>
      <dgm:t>
        <a:bodyPr/>
        <a:lstStyle/>
        <a:p>
          <a:endParaRPr lang="en-US"/>
        </a:p>
      </dgm:t>
    </dgm:pt>
    <dgm:pt modelId="{E1CA9991-FA26-46C3-90E4-F1284E1BCB6B}">
      <dgm:prSet custT="1"/>
      <dgm:spPr/>
      <dgm:t>
        <a:bodyPr/>
        <a:lstStyle/>
        <a:p>
          <a:r>
            <a:rPr lang="en-US" sz="1800"/>
            <a:t>WSAS forms 501(c)(3) nonprofit</a:t>
          </a:r>
        </a:p>
      </dgm:t>
    </dgm:pt>
    <dgm:pt modelId="{CC53E25B-53C0-4123-8D81-BB9738E27FAA}" type="parTrans" cxnId="{B5BF83F3-CBCE-42DC-BB2C-AFAEFDB0A7B5}">
      <dgm:prSet/>
      <dgm:spPr/>
      <dgm:t>
        <a:bodyPr/>
        <a:lstStyle/>
        <a:p>
          <a:endParaRPr lang="en-US"/>
        </a:p>
      </dgm:t>
    </dgm:pt>
    <dgm:pt modelId="{6F8A5F68-83A6-41C3-B8D7-1C7ACACBABBF}" type="sibTrans" cxnId="{B5BF83F3-CBCE-42DC-BB2C-AFAEFDB0A7B5}">
      <dgm:prSet/>
      <dgm:spPr/>
      <dgm:t>
        <a:bodyPr/>
        <a:lstStyle/>
        <a:p>
          <a:endParaRPr lang="en-US"/>
        </a:p>
      </dgm:t>
    </dgm:pt>
    <dgm:pt modelId="{33A14BE1-5639-41DD-BF07-95CAD3440463}" type="pres">
      <dgm:prSet presAssocID="{CC51D9C3-9C8E-4EB6-AF86-709C9355BDDA}" presName="root" presStyleCnt="0">
        <dgm:presLayoutVars>
          <dgm:chMax/>
          <dgm:chPref/>
          <dgm:animLvl val="lvl"/>
        </dgm:presLayoutVars>
      </dgm:prSet>
      <dgm:spPr/>
    </dgm:pt>
    <dgm:pt modelId="{9A522237-97F6-4BB5-8632-2C41CDE2983D}" type="pres">
      <dgm:prSet presAssocID="{CC51D9C3-9C8E-4EB6-AF86-709C9355BDDA}" presName="divider" presStyleLbl="node1" presStyleIdx="0" presStyleCnt="1"/>
      <dgm:spPr/>
    </dgm:pt>
    <dgm:pt modelId="{8AB56145-90B0-423D-B306-B3EDAD068AE0}" type="pres">
      <dgm:prSet presAssocID="{CC51D9C3-9C8E-4EB6-AF86-709C9355BDDA}" presName="nodes" presStyleCnt="0">
        <dgm:presLayoutVars>
          <dgm:chMax/>
          <dgm:chPref/>
          <dgm:animLvl val="lvl"/>
        </dgm:presLayoutVars>
      </dgm:prSet>
      <dgm:spPr/>
    </dgm:pt>
    <dgm:pt modelId="{85F8E9AB-450A-45B4-B581-CFFCA9337488}" type="pres">
      <dgm:prSet presAssocID="{ABAF941E-A022-4441-A36F-AAF2A4F8976C}" presName="composite" presStyleCnt="0"/>
      <dgm:spPr/>
    </dgm:pt>
    <dgm:pt modelId="{E68792B5-B0C0-49AF-AE01-CB7DDC64D19E}" type="pres">
      <dgm:prSet presAssocID="{ABAF941E-A022-4441-A36F-AAF2A4F8976C}" presName="L1TextContainer" presStyleLbl="revTx" presStyleIdx="0" presStyleCnt="3" custLinFactNeighborY="-24753">
        <dgm:presLayoutVars>
          <dgm:chMax val="1"/>
          <dgm:chPref val="1"/>
          <dgm:bulletEnabled val="1"/>
        </dgm:presLayoutVars>
      </dgm:prSet>
      <dgm:spPr/>
    </dgm:pt>
    <dgm:pt modelId="{E47B83B3-EE8B-4FB6-8B94-2348EE5D378A}" type="pres">
      <dgm:prSet presAssocID="{ABAF941E-A022-4441-A36F-AAF2A4F8976C}" presName="L2TextContainerWrapper" presStyleCnt="0">
        <dgm:presLayoutVars>
          <dgm:chMax val="0"/>
          <dgm:chPref val="0"/>
          <dgm:bulletEnabled val="1"/>
        </dgm:presLayoutVars>
      </dgm:prSet>
      <dgm:spPr/>
    </dgm:pt>
    <dgm:pt modelId="{EAE5FBFC-89B3-4887-AEB5-797C54EA1A87}" type="pres">
      <dgm:prSet presAssocID="{ABAF941E-A022-4441-A36F-AAF2A4F8976C}" presName="L2TextContainer" presStyleLbl="bgAccFollowNode1" presStyleIdx="0" presStyleCnt="3" custScaleY="126588"/>
      <dgm:spPr/>
    </dgm:pt>
    <dgm:pt modelId="{F732F188-761C-4E0C-ABC9-E85C85513C8A}" type="pres">
      <dgm:prSet presAssocID="{ABAF941E-A022-4441-A36F-AAF2A4F8976C}" presName="FlexibleEmptyPlaceHolder" presStyleCnt="0"/>
      <dgm:spPr/>
    </dgm:pt>
    <dgm:pt modelId="{C688C53C-95A0-4C02-BEC8-B3493883DBD1}" type="pres">
      <dgm:prSet presAssocID="{ABAF941E-A022-4441-A36F-AAF2A4F8976C}" presName="ConnectLine" presStyleLbl="alignNode1" presStyleIdx="0"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B3FD53B6-DC5D-4F84-AA3C-DE130E6BA96B}" type="pres">
      <dgm:prSet presAssocID="{ABAF941E-A022-4441-A36F-AAF2A4F8976C}" presName="ConnectorPoint" presStyleLbl="fgAcc1" presStyleIdx="0" presStyleCnt="3" custLinFactNeighborY="-83626"/>
      <dgm:spPr>
        <a:solidFill>
          <a:schemeClr val="lt1">
            <a:alpha val="90000"/>
            <a:hueOff val="0"/>
            <a:satOff val="0"/>
            <a:lumOff val="0"/>
            <a:alphaOff val="0"/>
          </a:schemeClr>
        </a:solidFill>
        <a:ln w="12700" cap="flat" cmpd="sng" algn="ctr">
          <a:noFill/>
          <a:prstDash val="solid"/>
          <a:miter lim="800000"/>
        </a:ln>
        <a:effectLst/>
      </dgm:spPr>
    </dgm:pt>
    <dgm:pt modelId="{1C3F8E04-2D6D-4360-8E68-7A90AE5D8F40}" type="pres">
      <dgm:prSet presAssocID="{ABAF941E-A022-4441-A36F-AAF2A4F8976C}" presName="EmptyPlaceHolder" presStyleCnt="0"/>
      <dgm:spPr/>
    </dgm:pt>
    <dgm:pt modelId="{C77B7F64-1C4D-4FD2-ACA9-A9D75306F2D8}" type="pres">
      <dgm:prSet presAssocID="{9222C6C9-BEB2-42FB-924C-8556D27B16D8}" presName="spaceBetweenRectangles" presStyleCnt="0"/>
      <dgm:spPr/>
    </dgm:pt>
    <dgm:pt modelId="{4E537C15-57EA-41B9-A542-20751C8EA9E1}" type="pres">
      <dgm:prSet presAssocID="{F40C0DF8-F2AB-4E89-A232-543B0F6E7F0B}" presName="composite" presStyleCnt="0"/>
      <dgm:spPr/>
    </dgm:pt>
    <dgm:pt modelId="{AFE37F96-490A-4F52-BAC1-4AEB88D1F768}" type="pres">
      <dgm:prSet presAssocID="{F40C0DF8-F2AB-4E89-A232-543B0F6E7F0B}" presName="L1TextContainer" presStyleLbl="revTx" presStyleIdx="1" presStyleCnt="3" custLinFactNeighborY="34918">
        <dgm:presLayoutVars>
          <dgm:chMax val="1"/>
          <dgm:chPref val="1"/>
          <dgm:bulletEnabled val="1"/>
        </dgm:presLayoutVars>
      </dgm:prSet>
      <dgm:spPr/>
    </dgm:pt>
    <dgm:pt modelId="{5783EE90-0881-4A7B-A017-CA6DC0A8C6C5}" type="pres">
      <dgm:prSet presAssocID="{F40C0DF8-F2AB-4E89-A232-543B0F6E7F0B}" presName="L2TextContainerWrapper" presStyleCnt="0">
        <dgm:presLayoutVars>
          <dgm:chMax val="0"/>
          <dgm:chPref val="0"/>
          <dgm:bulletEnabled val="1"/>
        </dgm:presLayoutVars>
      </dgm:prSet>
      <dgm:spPr/>
    </dgm:pt>
    <dgm:pt modelId="{CD5291B4-703F-4036-914D-3187E16381F0}" type="pres">
      <dgm:prSet presAssocID="{F40C0DF8-F2AB-4E89-A232-543B0F6E7F0B}" presName="L2TextContainer" presStyleLbl="bgAccFollowNode1" presStyleIdx="1" presStyleCnt="3" custScaleY="117502"/>
      <dgm:spPr/>
    </dgm:pt>
    <dgm:pt modelId="{E9E6391B-71A8-4673-95B4-C76108FE72F4}" type="pres">
      <dgm:prSet presAssocID="{F40C0DF8-F2AB-4E89-A232-543B0F6E7F0B}" presName="FlexibleEmptyPlaceHolder" presStyleCnt="0"/>
      <dgm:spPr/>
    </dgm:pt>
    <dgm:pt modelId="{CDC5D21C-7E03-41C5-B255-B04FD87FF46A}" type="pres">
      <dgm:prSet presAssocID="{F40C0DF8-F2AB-4E89-A232-543B0F6E7F0B}" presName="ConnectLine" presStyleLbl="alignNode1" presStyleIdx="1"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483D3752-E6AF-4620-9AE2-90E25E33E8DD}" type="pres">
      <dgm:prSet presAssocID="{F40C0DF8-F2AB-4E89-A232-543B0F6E7F0B}" presName="ConnectorPoint" presStyleLbl="fgAcc1" presStyleIdx="1" presStyleCnt="3" custLinFactNeighborY="55140"/>
      <dgm:spPr>
        <a:solidFill>
          <a:schemeClr val="lt1">
            <a:alpha val="90000"/>
            <a:hueOff val="0"/>
            <a:satOff val="0"/>
            <a:lumOff val="0"/>
            <a:alphaOff val="0"/>
          </a:schemeClr>
        </a:solidFill>
        <a:ln w="12700" cap="flat" cmpd="sng" algn="ctr">
          <a:noFill/>
          <a:prstDash val="solid"/>
          <a:miter lim="800000"/>
        </a:ln>
        <a:effectLst/>
      </dgm:spPr>
    </dgm:pt>
    <dgm:pt modelId="{475B1C53-14E0-4522-AE2F-080391138C67}" type="pres">
      <dgm:prSet presAssocID="{F40C0DF8-F2AB-4E89-A232-543B0F6E7F0B}" presName="EmptyPlaceHolder" presStyleCnt="0"/>
      <dgm:spPr/>
    </dgm:pt>
    <dgm:pt modelId="{464DE795-7692-4FFC-BF1A-DF8D6216B79C}" type="pres">
      <dgm:prSet presAssocID="{15EF03AA-05E3-4D63-BB34-41FABF24B260}" presName="spaceBetweenRectangles" presStyleCnt="0"/>
      <dgm:spPr/>
    </dgm:pt>
    <dgm:pt modelId="{C5FFFE61-B3D6-4B9D-9A76-36209ECDBC6C}" type="pres">
      <dgm:prSet presAssocID="{F67E7A78-0D96-4F83-9DE9-FAFA9AA4503B}" presName="composite" presStyleCnt="0"/>
      <dgm:spPr/>
    </dgm:pt>
    <dgm:pt modelId="{AA258DD0-496B-4D31-9688-E3AD00ECF19C}" type="pres">
      <dgm:prSet presAssocID="{F67E7A78-0D96-4F83-9DE9-FAFA9AA4503B}" presName="L1TextContainer" presStyleLbl="revTx" presStyleIdx="2" presStyleCnt="3" custLinFactNeighborY="-24600">
        <dgm:presLayoutVars>
          <dgm:chMax val="1"/>
          <dgm:chPref val="1"/>
          <dgm:bulletEnabled val="1"/>
        </dgm:presLayoutVars>
      </dgm:prSet>
      <dgm:spPr/>
    </dgm:pt>
    <dgm:pt modelId="{1BE17DD3-AA23-47B9-8387-2C4EC8599439}" type="pres">
      <dgm:prSet presAssocID="{F67E7A78-0D96-4F83-9DE9-FAFA9AA4503B}" presName="L2TextContainerWrapper" presStyleCnt="0">
        <dgm:presLayoutVars>
          <dgm:chMax val="0"/>
          <dgm:chPref val="0"/>
          <dgm:bulletEnabled val="1"/>
        </dgm:presLayoutVars>
      </dgm:prSet>
      <dgm:spPr/>
    </dgm:pt>
    <dgm:pt modelId="{A8F23B30-0D6F-49DF-A26C-2C4BCFFDE0C5}" type="pres">
      <dgm:prSet presAssocID="{F67E7A78-0D96-4F83-9DE9-FAFA9AA4503B}" presName="L2TextContainer" presStyleLbl="bgAccFollowNode1" presStyleIdx="2" presStyleCnt="3" custScaleY="126573" custLinFactNeighborX="7152" custLinFactNeighborY="-741"/>
      <dgm:spPr/>
    </dgm:pt>
    <dgm:pt modelId="{9B55F8AE-A1A5-465E-B6FE-8D51011FC47E}" type="pres">
      <dgm:prSet presAssocID="{F67E7A78-0D96-4F83-9DE9-FAFA9AA4503B}" presName="FlexibleEmptyPlaceHolder" presStyleCnt="0"/>
      <dgm:spPr/>
    </dgm:pt>
    <dgm:pt modelId="{3A9B94EE-BB77-4130-A743-2CEEFA144B62}" type="pres">
      <dgm:prSet presAssocID="{F67E7A78-0D96-4F83-9DE9-FAFA9AA4503B}" presName="ConnectLine" presStyleLbl="alignNode1" presStyleIdx="2" presStyleCnt="3"/>
      <dgm:spPr>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gm:spPr>
    </dgm:pt>
    <dgm:pt modelId="{95F245B8-580F-41B7-9707-00CF17D4A9AF}" type="pres">
      <dgm:prSet presAssocID="{F67E7A78-0D96-4F83-9DE9-FAFA9AA4503B}" presName="ConnectorPoint" presStyleLbl="fgAcc1" presStyleIdx="2" presStyleCnt="3" custLinFactNeighborY="-83168"/>
      <dgm:spPr>
        <a:solidFill>
          <a:schemeClr val="lt1">
            <a:alpha val="90000"/>
            <a:hueOff val="0"/>
            <a:satOff val="0"/>
            <a:lumOff val="0"/>
            <a:alphaOff val="0"/>
          </a:schemeClr>
        </a:solidFill>
        <a:ln w="12700" cap="flat" cmpd="sng" algn="ctr">
          <a:noFill/>
          <a:prstDash val="solid"/>
          <a:miter lim="800000"/>
        </a:ln>
        <a:effectLst/>
      </dgm:spPr>
    </dgm:pt>
    <dgm:pt modelId="{B7F256C9-BB40-470E-8EA3-EE8D7621659D}" type="pres">
      <dgm:prSet presAssocID="{F67E7A78-0D96-4F83-9DE9-FAFA9AA4503B}" presName="EmptyPlaceHolder" presStyleCnt="0"/>
      <dgm:spPr/>
    </dgm:pt>
  </dgm:ptLst>
  <dgm:cxnLst>
    <dgm:cxn modelId="{B5A5BB00-5ED9-47E1-9B72-4D5A27537FC4}" srcId="{F67E7A78-0D96-4F83-9DE9-FAFA9AA4503B}" destId="{2DB64131-E982-45A9-9A7F-F38CFA73F935}" srcOrd="1" destOrd="0" parTransId="{DDD35332-94B7-4647-B653-87464CE00724}" sibTransId="{B6A83938-0C8D-4A21-B917-70A61434596C}"/>
    <dgm:cxn modelId="{6A5B0F0A-F2FA-4F54-BEB8-5E3A981023C6}" type="presOf" srcId="{C6C72B58-D846-4100-B972-C500E15D641A}" destId="{A8F23B30-0D6F-49DF-A26C-2C4BCFFDE0C5}" srcOrd="0" destOrd="0" presId="urn:microsoft.com/office/officeart/2017/3/layout/HorizontalPathTimeline"/>
    <dgm:cxn modelId="{7D794313-3EA1-4F21-B2F2-4E87923B9505}" type="presOf" srcId="{E1CA9991-FA26-46C3-90E4-F1284E1BCB6B}" destId="{CD5291B4-703F-4036-914D-3187E16381F0}" srcOrd="0" destOrd="1" presId="urn:microsoft.com/office/officeart/2017/3/layout/HorizontalPathTimeline"/>
    <dgm:cxn modelId="{ACF42A19-2E5D-4449-9240-CFCC81C76D3D}" type="presOf" srcId="{CC51D9C3-9C8E-4EB6-AF86-709C9355BDDA}" destId="{33A14BE1-5639-41DD-BF07-95CAD3440463}" srcOrd="0" destOrd="0" presId="urn:microsoft.com/office/officeart/2017/3/layout/HorizontalPathTimeline"/>
    <dgm:cxn modelId="{B7E4CA2D-2858-408D-B4E1-ECC769884112}" srcId="{CC51D9C3-9C8E-4EB6-AF86-709C9355BDDA}" destId="{F40C0DF8-F2AB-4E89-A232-543B0F6E7F0B}" srcOrd="1" destOrd="0" parTransId="{E8557F4D-EF67-48A9-AFD2-12BE1C51AE16}" sibTransId="{15EF03AA-05E3-4D63-BB34-41FABF24B260}"/>
    <dgm:cxn modelId="{41ADD92F-35AA-4522-9E67-73CF9EDB5C7E}" type="presOf" srcId="{ABAF941E-A022-4441-A36F-AAF2A4F8976C}" destId="{E68792B5-B0C0-49AF-AE01-CB7DDC64D19E}" srcOrd="0" destOrd="0" presId="urn:microsoft.com/office/officeart/2017/3/layout/HorizontalPathTimeline"/>
    <dgm:cxn modelId="{E5D83C4A-976B-4009-B4D9-93D5C694FC2C}" srcId="{ABAF941E-A022-4441-A36F-AAF2A4F8976C}" destId="{298F927C-3FD5-4F0A-90E7-7768099B6510}" srcOrd="0" destOrd="0" parTransId="{7C43CE0F-861E-4DC2-BAB0-BF83DCC087A8}" sibTransId="{2042503A-B371-4181-97D2-84F32A9013DC}"/>
    <dgm:cxn modelId="{80EC814B-E92A-4A1E-82C8-F86D8E345CC2}" srcId="{F67E7A78-0D96-4F83-9DE9-FAFA9AA4503B}" destId="{C6C72B58-D846-4100-B972-C500E15D641A}" srcOrd="0" destOrd="0" parTransId="{1215527B-A8E8-436A-830A-41C1FFC74E60}" sibTransId="{E632BE31-271A-4604-B004-87B3A7E1FBCD}"/>
    <dgm:cxn modelId="{761B3A4C-D0AF-402F-BC79-D7C1483D61A8}" type="presOf" srcId="{F40C0DF8-F2AB-4E89-A232-543B0F6E7F0B}" destId="{AFE37F96-490A-4F52-BAC1-4AEB88D1F768}" srcOrd="0" destOrd="0" presId="urn:microsoft.com/office/officeart/2017/3/layout/HorizontalPathTimeline"/>
    <dgm:cxn modelId="{33CA4E58-2BC7-4876-A497-80F9A768A702}" srcId="{F40C0DF8-F2AB-4E89-A232-543B0F6E7F0B}" destId="{C79534B8-CC67-4F27-B4BB-ABC73588DC92}" srcOrd="3" destOrd="0" parTransId="{93B25803-F6E1-4D8D-B5B0-5A621E39968C}" sibTransId="{11362923-6449-4DD4-9CEB-4EF063E5F0D5}"/>
    <dgm:cxn modelId="{6C555F7E-F8B0-4CF9-AA2B-CDD571BEF72D}" type="presOf" srcId="{5CA2DCC9-7886-4B51-8A11-FC8080468BF3}" destId="{CD5291B4-703F-4036-914D-3187E16381F0}" srcOrd="0" destOrd="0" presId="urn:microsoft.com/office/officeart/2017/3/layout/HorizontalPathTimeline"/>
    <dgm:cxn modelId="{CF3F299B-665F-4996-AA28-1550F0F6BDDA}" srcId="{ABAF941E-A022-4441-A36F-AAF2A4F8976C}" destId="{CA16364A-DF97-43FD-A814-6A855ACC9B91}" srcOrd="1" destOrd="0" parTransId="{5A0413AF-D7EB-4DF9-9894-B25576567271}" sibTransId="{A27DE004-8CB1-425A-9C4B-5CC93A560F6C}"/>
    <dgm:cxn modelId="{015772A9-6FE2-4640-BD93-4D47BDAC7827}" type="presOf" srcId="{5F9326CC-C9AA-4802-878B-150B65255D17}" destId="{CD5291B4-703F-4036-914D-3187E16381F0}" srcOrd="0" destOrd="2" presId="urn:microsoft.com/office/officeart/2017/3/layout/HorizontalPathTimeline"/>
    <dgm:cxn modelId="{E45F0BAF-11AF-44B7-84BF-62EBA84F43B9}" type="presOf" srcId="{CA16364A-DF97-43FD-A814-6A855ACC9B91}" destId="{EAE5FBFC-89B3-4887-AEB5-797C54EA1A87}" srcOrd="0" destOrd="1" presId="urn:microsoft.com/office/officeart/2017/3/layout/HorizontalPathTimeline"/>
    <dgm:cxn modelId="{5631D9B3-4D6E-431B-AFD4-D13CA4205D18}" type="presOf" srcId="{F67E7A78-0D96-4F83-9DE9-FAFA9AA4503B}" destId="{AA258DD0-496B-4D31-9688-E3AD00ECF19C}" srcOrd="0" destOrd="0" presId="urn:microsoft.com/office/officeart/2017/3/layout/HorizontalPathTimeline"/>
    <dgm:cxn modelId="{5D0D2BB5-B8A8-4CE3-9768-C3B3F39BA8C1}" srcId="{F40C0DF8-F2AB-4E89-A232-543B0F6E7F0B}" destId="{5F9326CC-C9AA-4802-878B-150B65255D17}" srcOrd="2" destOrd="0" parTransId="{19205325-C3A7-4C08-8BDE-604AC96F78EA}" sibTransId="{887C8A75-7635-4699-9E34-EF58BA55B81B}"/>
    <dgm:cxn modelId="{C85A3AB8-7DC6-47F6-8F11-285964050ABC}" srcId="{F67E7A78-0D96-4F83-9DE9-FAFA9AA4503B}" destId="{1981C19A-ED70-4807-8061-D210FCACA06E}" srcOrd="2" destOrd="0" parTransId="{264AA8A7-5353-4ED7-99FC-79E698BF3C32}" sibTransId="{20180925-4F96-4C6E-9DB5-47BA1D1BA432}"/>
    <dgm:cxn modelId="{9525CDBF-F0BD-4B06-9637-9C65992232B1}" srcId="{F40C0DF8-F2AB-4E89-A232-543B0F6E7F0B}" destId="{5CA2DCC9-7886-4B51-8A11-FC8080468BF3}" srcOrd="0" destOrd="0" parTransId="{7B749106-65D2-46F5-8EEA-B0E34604B281}" sibTransId="{585EE7F2-8469-4413-9BAC-A3FC42EEDECF}"/>
    <dgm:cxn modelId="{944055D5-0A2F-406D-8B91-DE1AB6882AF8}" type="presOf" srcId="{298F927C-3FD5-4F0A-90E7-7768099B6510}" destId="{EAE5FBFC-89B3-4887-AEB5-797C54EA1A87}" srcOrd="0" destOrd="0" presId="urn:microsoft.com/office/officeart/2017/3/layout/HorizontalPathTimeline"/>
    <dgm:cxn modelId="{1A53BBDA-A40E-4747-BBE5-EE29F85AD862}" type="presOf" srcId="{C79534B8-CC67-4F27-B4BB-ABC73588DC92}" destId="{CD5291B4-703F-4036-914D-3187E16381F0}" srcOrd="0" destOrd="3" presId="urn:microsoft.com/office/officeart/2017/3/layout/HorizontalPathTimeline"/>
    <dgm:cxn modelId="{6458A0E0-C94E-4046-9207-02971BC6F49B}" srcId="{CC51D9C3-9C8E-4EB6-AF86-709C9355BDDA}" destId="{ABAF941E-A022-4441-A36F-AAF2A4F8976C}" srcOrd="0" destOrd="0" parTransId="{AA48BBDB-30A0-48B9-8711-CB89A8696B55}" sibTransId="{9222C6C9-BEB2-42FB-924C-8556D27B16D8}"/>
    <dgm:cxn modelId="{671C3AE7-9739-4E31-8C25-1FBF17360C7E}" type="presOf" srcId="{1981C19A-ED70-4807-8061-D210FCACA06E}" destId="{A8F23B30-0D6F-49DF-A26C-2C4BCFFDE0C5}" srcOrd="0" destOrd="2" presId="urn:microsoft.com/office/officeart/2017/3/layout/HorizontalPathTimeline"/>
    <dgm:cxn modelId="{1DCB5AE9-D34F-4081-8AEA-1291A7A910CC}" srcId="{CC51D9C3-9C8E-4EB6-AF86-709C9355BDDA}" destId="{F67E7A78-0D96-4F83-9DE9-FAFA9AA4503B}" srcOrd="2" destOrd="0" parTransId="{326F6839-EF08-435C-9880-833CDB53E0A8}" sibTransId="{8EA04863-4D38-4822-AC98-228037FC8A10}"/>
    <dgm:cxn modelId="{226260EC-4A95-48AA-A0E0-4EF7144F52EE}" type="presOf" srcId="{2DB64131-E982-45A9-9A7F-F38CFA73F935}" destId="{A8F23B30-0D6F-49DF-A26C-2C4BCFFDE0C5}" srcOrd="0" destOrd="1" presId="urn:microsoft.com/office/officeart/2017/3/layout/HorizontalPathTimeline"/>
    <dgm:cxn modelId="{B5BF83F3-CBCE-42DC-BB2C-AFAEFDB0A7B5}" srcId="{F40C0DF8-F2AB-4E89-A232-543B0F6E7F0B}" destId="{E1CA9991-FA26-46C3-90E4-F1284E1BCB6B}" srcOrd="1" destOrd="0" parTransId="{CC53E25B-53C0-4123-8D81-BB9738E27FAA}" sibTransId="{6F8A5F68-83A6-41C3-B8D7-1C7ACACBABBF}"/>
    <dgm:cxn modelId="{858C5786-60CC-49E6-AFFC-FA464C0DFED4}" type="presParOf" srcId="{33A14BE1-5639-41DD-BF07-95CAD3440463}" destId="{9A522237-97F6-4BB5-8632-2C41CDE2983D}" srcOrd="0" destOrd="0" presId="urn:microsoft.com/office/officeart/2017/3/layout/HorizontalPathTimeline"/>
    <dgm:cxn modelId="{16A7F14B-52A8-497A-ABE9-2AD33A2E313F}" type="presParOf" srcId="{33A14BE1-5639-41DD-BF07-95CAD3440463}" destId="{8AB56145-90B0-423D-B306-B3EDAD068AE0}" srcOrd="1" destOrd="0" presId="urn:microsoft.com/office/officeart/2017/3/layout/HorizontalPathTimeline"/>
    <dgm:cxn modelId="{CBFB1910-5A6C-4693-94AA-F842D16B3994}" type="presParOf" srcId="{8AB56145-90B0-423D-B306-B3EDAD068AE0}" destId="{85F8E9AB-450A-45B4-B581-CFFCA9337488}" srcOrd="0" destOrd="0" presId="urn:microsoft.com/office/officeart/2017/3/layout/HorizontalPathTimeline"/>
    <dgm:cxn modelId="{53D33249-080D-4804-9F5A-08315285737D}" type="presParOf" srcId="{85F8E9AB-450A-45B4-B581-CFFCA9337488}" destId="{E68792B5-B0C0-49AF-AE01-CB7DDC64D19E}" srcOrd="0" destOrd="0" presId="urn:microsoft.com/office/officeart/2017/3/layout/HorizontalPathTimeline"/>
    <dgm:cxn modelId="{3BA34575-AE42-4943-B1D6-C4DA07515876}" type="presParOf" srcId="{85F8E9AB-450A-45B4-B581-CFFCA9337488}" destId="{E47B83B3-EE8B-4FB6-8B94-2348EE5D378A}" srcOrd="1" destOrd="0" presId="urn:microsoft.com/office/officeart/2017/3/layout/HorizontalPathTimeline"/>
    <dgm:cxn modelId="{6F794DE0-68F1-444B-A986-DB00E5907FAD}" type="presParOf" srcId="{E47B83B3-EE8B-4FB6-8B94-2348EE5D378A}" destId="{EAE5FBFC-89B3-4887-AEB5-797C54EA1A87}" srcOrd="0" destOrd="0" presId="urn:microsoft.com/office/officeart/2017/3/layout/HorizontalPathTimeline"/>
    <dgm:cxn modelId="{42ECCE66-5BD0-4BF9-86A8-A229E6822021}" type="presParOf" srcId="{E47B83B3-EE8B-4FB6-8B94-2348EE5D378A}" destId="{F732F188-761C-4E0C-ABC9-E85C85513C8A}" srcOrd="1" destOrd="0" presId="urn:microsoft.com/office/officeart/2017/3/layout/HorizontalPathTimeline"/>
    <dgm:cxn modelId="{A185EEEE-A4B4-43CA-8DAE-5BE2D8B79DA6}" type="presParOf" srcId="{85F8E9AB-450A-45B4-B581-CFFCA9337488}" destId="{C688C53C-95A0-4C02-BEC8-B3493883DBD1}" srcOrd="2" destOrd="0" presId="urn:microsoft.com/office/officeart/2017/3/layout/HorizontalPathTimeline"/>
    <dgm:cxn modelId="{CE7E677F-16D9-44F8-84E0-D04F13791550}" type="presParOf" srcId="{85F8E9AB-450A-45B4-B581-CFFCA9337488}" destId="{B3FD53B6-DC5D-4F84-AA3C-DE130E6BA96B}" srcOrd="3" destOrd="0" presId="urn:microsoft.com/office/officeart/2017/3/layout/HorizontalPathTimeline"/>
    <dgm:cxn modelId="{A9687241-D2A8-4B36-8EFF-C6FF091E8A04}" type="presParOf" srcId="{85F8E9AB-450A-45B4-B581-CFFCA9337488}" destId="{1C3F8E04-2D6D-4360-8E68-7A90AE5D8F40}" srcOrd="4" destOrd="0" presId="urn:microsoft.com/office/officeart/2017/3/layout/HorizontalPathTimeline"/>
    <dgm:cxn modelId="{EAC54007-4016-44B3-96A5-27EFF3B2AB95}" type="presParOf" srcId="{8AB56145-90B0-423D-B306-B3EDAD068AE0}" destId="{C77B7F64-1C4D-4FD2-ACA9-A9D75306F2D8}" srcOrd="1" destOrd="0" presId="urn:microsoft.com/office/officeart/2017/3/layout/HorizontalPathTimeline"/>
    <dgm:cxn modelId="{1332096E-4F96-47D2-8AE9-B8041D535747}" type="presParOf" srcId="{8AB56145-90B0-423D-B306-B3EDAD068AE0}" destId="{4E537C15-57EA-41B9-A542-20751C8EA9E1}" srcOrd="2" destOrd="0" presId="urn:microsoft.com/office/officeart/2017/3/layout/HorizontalPathTimeline"/>
    <dgm:cxn modelId="{F044521B-F5FC-4D42-B471-E9091C8208F0}" type="presParOf" srcId="{4E537C15-57EA-41B9-A542-20751C8EA9E1}" destId="{AFE37F96-490A-4F52-BAC1-4AEB88D1F768}" srcOrd="0" destOrd="0" presId="urn:microsoft.com/office/officeart/2017/3/layout/HorizontalPathTimeline"/>
    <dgm:cxn modelId="{3E5F6DEE-87A7-41F6-9CF4-4096150848AB}" type="presParOf" srcId="{4E537C15-57EA-41B9-A542-20751C8EA9E1}" destId="{5783EE90-0881-4A7B-A017-CA6DC0A8C6C5}" srcOrd="1" destOrd="0" presId="urn:microsoft.com/office/officeart/2017/3/layout/HorizontalPathTimeline"/>
    <dgm:cxn modelId="{8AC46622-0D8D-44CC-A9B8-F5935E0A94E8}" type="presParOf" srcId="{5783EE90-0881-4A7B-A017-CA6DC0A8C6C5}" destId="{CD5291B4-703F-4036-914D-3187E16381F0}" srcOrd="0" destOrd="0" presId="urn:microsoft.com/office/officeart/2017/3/layout/HorizontalPathTimeline"/>
    <dgm:cxn modelId="{0B5D71AE-84D2-4DAF-B1AB-5D452487E9AE}" type="presParOf" srcId="{5783EE90-0881-4A7B-A017-CA6DC0A8C6C5}" destId="{E9E6391B-71A8-4673-95B4-C76108FE72F4}" srcOrd="1" destOrd="0" presId="urn:microsoft.com/office/officeart/2017/3/layout/HorizontalPathTimeline"/>
    <dgm:cxn modelId="{E93FDD73-3387-4482-A1D6-8DFA9E2CEFC7}" type="presParOf" srcId="{4E537C15-57EA-41B9-A542-20751C8EA9E1}" destId="{CDC5D21C-7E03-41C5-B255-B04FD87FF46A}" srcOrd="2" destOrd="0" presId="urn:microsoft.com/office/officeart/2017/3/layout/HorizontalPathTimeline"/>
    <dgm:cxn modelId="{62D64B30-EF19-4116-AEAA-1CDA600ACCE7}" type="presParOf" srcId="{4E537C15-57EA-41B9-A542-20751C8EA9E1}" destId="{483D3752-E6AF-4620-9AE2-90E25E33E8DD}" srcOrd="3" destOrd="0" presId="urn:microsoft.com/office/officeart/2017/3/layout/HorizontalPathTimeline"/>
    <dgm:cxn modelId="{7983A040-0367-4D20-A1D2-483F9DADE36A}" type="presParOf" srcId="{4E537C15-57EA-41B9-A542-20751C8EA9E1}" destId="{475B1C53-14E0-4522-AE2F-080391138C67}" srcOrd="4" destOrd="0" presId="urn:microsoft.com/office/officeart/2017/3/layout/HorizontalPathTimeline"/>
    <dgm:cxn modelId="{700A0811-7B90-486A-8F46-CCBEE3E21223}" type="presParOf" srcId="{8AB56145-90B0-423D-B306-B3EDAD068AE0}" destId="{464DE795-7692-4FFC-BF1A-DF8D6216B79C}" srcOrd="3" destOrd="0" presId="urn:microsoft.com/office/officeart/2017/3/layout/HorizontalPathTimeline"/>
    <dgm:cxn modelId="{94F85597-31E9-44DA-B8E6-4DA75D7F2CEF}" type="presParOf" srcId="{8AB56145-90B0-423D-B306-B3EDAD068AE0}" destId="{C5FFFE61-B3D6-4B9D-9A76-36209ECDBC6C}" srcOrd="4" destOrd="0" presId="urn:microsoft.com/office/officeart/2017/3/layout/HorizontalPathTimeline"/>
    <dgm:cxn modelId="{87210C5E-ADAA-447B-9191-156859F29704}" type="presParOf" srcId="{C5FFFE61-B3D6-4B9D-9A76-36209ECDBC6C}" destId="{AA258DD0-496B-4D31-9688-E3AD00ECF19C}" srcOrd="0" destOrd="0" presId="urn:microsoft.com/office/officeart/2017/3/layout/HorizontalPathTimeline"/>
    <dgm:cxn modelId="{F18AAE8C-8C44-45FA-9497-BA7197B09708}" type="presParOf" srcId="{C5FFFE61-B3D6-4B9D-9A76-36209ECDBC6C}" destId="{1BE17DD3-AA23-47B9-8387-2C4EC8599439}" srcOrd="1" destOrd="0" presId="urn:microsoft.com/office/officeart/2017/3/layout/HorizontalPathTimeline"/>
    <dgm:cxn modelId="{4DA1869C-089B-44FE-8241-DEE2E1D2B5FC}" type="presParOf" srcId="{1BE17DD3-AA23-47B9-8387-2C4EC8599439}" destId="{A8F23B30-0D6F-49DF-A26C-2C4BCFFDE0C5}" srcOrd="0" destOrd="0" presId="urn:microsoft.com/office/officeart/2017/3/layout/HorizontalPathTimeline"/>
    <dgm:cxn modelId="{775F8A81-ED92-4013-9CFB-2C1CAFB583F4}" type="presParOf" srcId="{1BE17DD3-AA23-47B9-8387-2C4EC8599439}" destId="{9B55F8AE-A1A5-465E-B6FE-8D51011FC47E}" srcOrd="1" destOrd="0" presId="urn:microsoft.com/office/officeart/2017/3/layout/HorizontalPathTimeline"/>
    <dgm:cxn modelId="{3028ED4C-0CFE-4091-81C6-32D60F55D62F}" type="presParOf" srcId="{C5FFFE61-B3D6-4B9D-9A76-36209ECDBC6C}" destId="{3A9B94EE-BB77-4130-A743-2CEEFA144B62}" srcOrd="2" destOrd="0" presId="urn:microsoft.com/office/officeart/2017/3/layout/HorizontalPathTimeline"/>
    <dgm:cxn modelId="{13692EE3-EF69-4267-A1E4-E2711DC67330}" type="presParOf" srcId="{C5FFFE61-B3D6-4B9D-9A76-36209ECDBC6C}" destId="{95F245B8-580F-41B7-9707-00CF17D4A9AF}" srcOrd="3" destOrd="0" presId="urn:microsoft.com/office/officeart/2017/3/layout/HorizontalPathTimeline"/>
    <dgm:cxn modelId="{57A532FE-19D3-44D9-8356-12249079DF57}" type="presParOf" srcId="{C5FFFE61-B3D6-4B9D-9A76-36209ECDBC6C}" destId="{B7F256C9-BB40-470E-8EA3-EE8D7621659D}"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8792B5-B0C0-49AF-AE01-CB7DDC64D19E}">
      <dsp:nvSpPr>
        <dsp:cNvPr id="0" name=""/>
        <dsp:cNvSpPr/>
      </dsp:nvSpPr>
      <dsp:spPr>
        <a:xfrm>
          <a:off x="546359" y="2570540"/>
          <a:ext cx="4246230" cy="54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244600">
            <a:lnSpc>
              <a:spcPct val="90000"/>
            </a:lnSpc>
            <a:spcBef>
              <a:spcPct val="0"/>
            </a:spcBef>
            <a:spcAft>
              <a:spcPct val="35000"/>
            </a:spcAft>
            <a:buNone/>
            <a:defRPr b="1"/>
          </a:pPr>
          <a:r>
            <a:rPr lang="en-US" sz="2800" b="0" kern="1200">
              <a:latin typeface="+mn-lt"/>
              <a:ea typeface="Roboto Medium" panose="02000000000000000000" pitchFamily="2" charset="0"/>
              <a:cs typeface="Roboto Medium" panose="02000000000000000000" pitchFamily="2" charset="0"/>
            </a:rPr>
            <a:t>2005</a:t>
          </a:r>
        </a:p>
      </dsp:txBody>
      <dsp:txXfrm>
        <a:off x="546359" y="2570540"/>
        <a:ext cx="4246230" cy="548436"/>
      </dsp:txXfrm>
    </dsp:sp>
    <dsp:sp modelId="{9A522237-97F6-4BB5-8632-2C41CDE2983D}">
      <dsp:nvSpPr>
        <dsp:cNvPr id="0" name=""/>
        <dsp:cNvSpPr/>
      </dsp:nvSpPr>
      <dsp:spPr>
        <a:xfrm>
          <a:off x="0" y="2329641"/>
          <a:ext cx="10646737" cy="19413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E5FBFC-89B3-4887-AEB5-797C54EA1A87}">
      <dsp:nvSpPr>
        <dsp:cNvPr id="0" name=""/>
        <dsp:cNvSpPr/>
      </dsp:nvSpPr>
      <dsp:spPr>
        <a:xfrm>
          <a:off x="334047" y="-100008"/>
          <a:ext cx="4670853" cy="19045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Medium" panose="02000000000000000000" pitchFamily="2" charset="0"/>
              <a:ea typeface="Roboto Medium" panose="02000000000000000000" pitchFamily="2" charset="0"/>
              <a:cs typeface="Roboto Medium" panose="02000000000000000000" pitchFamily="2" charset="0"/>
            </a:rPr>
            <a:t>Establishment</a:t>
          </a:r>
        </a:p>
        <a:p>
          <a:pPr marL="0" lvl="0" indent="0" algn="l" defTabSz="800100">
            <a:lnSpc>
              <a:spcPct val="90000"/>
            </a:lnSpc>
            <a:spcBef>
              <a:spcPct val="0"/>
            </a:spcBef>
            <a:spcAft>
              <a:spcPct val="35000"/>
            </a:spcAft>
            <a:buNone/>
          </a:pPr>
          <a:r>
            <a:rPr lang="en-US" sz="1800" kern="1200"/>
            <a:t>Requested by Governor Gregoire and created by the Legislature</a:t>
          </a:r>
        </a:p>
        <a:p>
          <a:pPr marL="0" lvl="0" indent="0" algn="l" defTabSz="800100">
            <a:lnSpc>
              <a:spcPct val="90000"/>
            </a:lnSpc>
            <a:spcBef>
              <a:spcPct val="0"/>
            </a:spcBef>
            <a:spcAft>
              <a:spcPct val="35000"/>
            </a:spcAft>
            <a:buNone/>
          </a:pPr>
          <a:r>
            <a:rPr lang="en-US" sz="1800" kern="1200"/>
            <a:t>Modeled in form and function after the National Academies</a:t>
          </a:r>
        </a:p>
      </dsp:txBody>
      <dsp:txXfrm>
        <a:off x="334047" y="-100008"/>
        <a:ext cx="4670853" cy="1904592"/>
      </dsp:txXfrm>
    </dsp:sp>
    <dsp:sp modelId="{C688C53C-95A0-4C02-BEC8-B3493883DBD1}">
      <dsp:nvSpPr>
        <dsp:cNvPr id="0" name=""/>
        <dsp:cNvSpPr/>
      </dsp:nvSpPr>
      <dsp:spPr>
        <a:xfrm>
          <a:off x="2669474" y="1604568"/>
          <a:ext cx="0" cy="825081"/>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AFE37F96-490A-4F52-BAC1-4AEB88D1F768}">
      <dsp:nvSpPr>
        <dsp:cNvPr id="0" name=""/>
        <dsp:cNvSpPr/>
      </dsp:nvSpPr>
      <dsp:spPr>
        <a:xfrm>
          <a:off x="3200253" y="1824368"/>
          <a:ext cx="4246230" cy="54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1244600">
            <a:lnSpc>
              <a:spcPct val="90000"/>
            </a:lnSpc>
            <a:spcBef>
              <a:spcPct val="0"/>
            </a:spcBef>
            <a:spcAft>
              <a:spcPct val="35000"/>
            </a:spcAft>
            <a:buNone/>
            <a:defRPr b="1"/>
          </a:pPr>
          <a:r>
            <a:rPr lang="en-US" sz="2800" b="0" kern="1200"/>
            <a:t>2008</a:t>
          </a:r>
        </a:p>
      </dsp:txBody>
      <dsp:txXfrm>
        <a:off x="3200253" y="1824368"/>
        <a:ext cx="4246230" cy="548436"/>
      </dsp:txXfrm>
    </dsp:sp>
    <dsp:sp modelId="{CD5291B4-703F-4036-914D-3187E16381F0}">
      <dsp:nvSpPr>
        <dsp:cNvPr id="0" name=""/>
        <dsp:cNvSpPr/>
      </dsp:nvSpPr>
      <dsp:spPr>
        <a:xfrm>
          <a:off x="2987941" y="3151363"/>
          <a:ext cx="4670853" cy="176788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Medium" panose="02000000000000000000" pitchFamily="2" charset="0"/>
              <a:ea typeface="Roboto Medium" panose="02000000000000000000" pitchFamily="2" charset="0"/>
              <a:cs typeface="Roboto Medium" panose="02000000000000000000" pitchFamily="2" charset="0"/>
            </a:rPr>
            <a:t>Organization</a:t>
          </a:r>
        </a:p>
        <a:p>
          <a:pPr marL="0" lvl="0" indent="0" algn="l" defTabSz="800100">
            <a:lnSpc>
              <a:spcPct val="90000"/>
            </a:lnSpc>
            <a:spcBef>
              <a:spcPct val="0"/>
            </a:spcBef>
            <a:spcAft>
              <a:spcPct val="35000"/>
            </a:spcAft>
            <a:buNone/>
          </a:pPr>
          <a:r>
            <a:rPr lang="en-US" sz="1800" kern="1200"/>
            <a:t>WSAS forms 501(c)(3) nonprofit</a:t>
          </a:r>
        </a:p>
        <a:p>
          <a:pPr marL="0" lvl="0" indent="0" algn="l" defTabSz="800100">
            <a:lnSpc>
              <a:spcPct val="90000"/>
            </a:lnSpc>
            <a:spcBef>
              <a:spcPct val="0"/>
            </a:spcBef>
            <a:spcAft>
              <a:spcPct val="35000"/>
            </a:spcAft>
            <a:buNone/>
          </a:pPr>
          <a:r>
            <a:rPr lang="en-US" sz="1800" kern="1200"/>
            <a:t>WSU serves as the Academy’s fiscal sponsor through an MOU</a:t>
          </a:r>
        </a:p>
        <a:p>
          <a:pPr marL="0" lvl="0" indent="0" algn="l" defTabSz="800100">
            <a:lnSpc>
              <a:spcPct val="90000"/>
            </a:lnSpc>
            <a:spcBef>
              <a:spcPct val="0"/>
            </a:spcBef>
            <a:spcAft>
              <a:spcPct val="35000"/>
            </a:spcAft>
            <a:buNone/>
          </a:pPr>
          <a:r>
            <a:rPr lang="en-US" sz="1800" kern="1200"/>
            <a:t>Initial group of 107 members – all NASEM</a:t>
          </a:r>
        </a:p>
      </dsp:txBody>
      <dsp:txXfrm>
        <a:off x="2987941" y="3151363"/>
        <a:ext cx="4670853" cy="1767888"/>
      </dsp:txXfrm>
    </dsp:sp>
    <dsp:sp modelId="{CDC5D21C-7E03-41C5-B255-B04FD87FF46A}">
      <dsp:nvSpPr>
        <dsp:cNvPr id="0" name=""/>
        <dsp:cNvSpPr/>
      </dsp:nvSpPr>
      <dsp:spPr>
        <a:xfrm>
          <a:off x="5323368" y="2457946"/>
          <a:ext cx="0" cy="825081"/>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B3FD53B6-DC5D-4F84-AA3C-DE130E6BA96B}">
      <dsp:nvSpPr>
        <dsp:cNvPr id="0" name=""/>
        <dsp:cNvSpPr/>
      </dsp:nvSpPr>
      <dsp:spPr>
        <a:xfrm>
          <a:off x="2608806" y="2364582"/>
          <a:ext cx="121335" cy="1213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3D3752-E6AF-4620-9AE2-90E25E33E8DD}">
      <dsp:nvSpPr>
        <dsp:cNvPr id="0" name=""/>
        <dsp:cNvSpPr/>
      </dsp:nvSpPr>
      <dsp:spPr>
        <a:xfrm>
          <a:off x="5262700" y="2367114"/>
          <a:ext cx="121335" cy="1213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A258DD0-496B-4D31-9688-E3AD00ECF19C}">
      <dsp:nvSpPr>
        <dsp:cNvPr id="0" name=""/>
        <dsp:cNvSpPr/>
      </dsp:nvSpPr>
      <dsp:spPr>
        <a:xfrm>
          <a:off x="5854147" y="2571322"/>
          <a:ext cx="4246230" cy="5484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1244600">
            <a:lnSpc>
              <a:spcPct val="90000"/>
            </a:lnSpc>
            <a:spcBef>
              <a:spcPct val="0"/>
            </a:spcBef>
            <a:spcAft>
              <a:spcPct val="35000"/>
            </a:spcAft>
            <a:buNone/>
            <a:defRPr b="1"/>
          </a:pPr>
          <a:r>
            <a:rPr lang="en-US" sz="2800" b="0" kern="1200" dirty="0"/>
            <a:t>2017–2024</a:t>
          </a:r>
        </a:p>
      </dsp:txBody>
      <dsp:txXfrm>
        <a:off x="5854147" y="2571322"/>
        <a:ext cx="4246230" cy="548436"/>
      </dsp:txXfrm>
    </dsp:sp>
    <dsp:sp modelId="{A8F23B30-0D6F-49DF-A26C-2C4BCFFDE0C5}">
      <dsp:nvSpPr>
        <dsp:cNvPr id="0" name=""/>
        <dsp:cNvSpPr/>
      </dsp:nvSpPr>
      <dsp:spPr>
        <a:xfrm>
          <a:off x="5975883" y="-99951"/>
          <a:ext cx="4670853" cy="190436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marL="0" lvl="0" indent="0" algn="l" defTabSz="800100">
            <a:lnSpc>
              <a:spcPct val="90000"/>
            </a:lnSpc>
            <a:spcBef>
              <a:spcPct val="0"/>
            </a:spcBef>
            <a:spcAft>
              <a:spcPct val="35000"/>
            </a:spcAft>
            <a:buNone/>
          </a:pPr>
          <a:r>
            <a:rPr lang="en-US" sz="1800" kern="1200">
              <a:latin typeface="Roboto Medium" panose="02000000000000000000" pitchFamily="2" charset="0"/>
              <a:ea typeface="Roboto Medium" panose="02000000000000000000" pitchFamily="2" charset="0"/>
              <a:cs typeface="Roboto Medium" panose="02000000000000000000" pitchFamily="2" charset="0"/>
            </a:rPr>
            <a:t>Period of growth</a:t>
          </a:r>
        </a:p>
        <a:p>
          <a:pPr marL="0" lvl="0" indent="0" algn="l" defTabSz="800100">
            <a:lnSpc>
              <a:spcPct val="90000"/>
            </a:lnSpc>
            <a:spcBef>
              <a:spcPct val="0"/>
            </a:spcBef>
            <a:spcAft>
              <a:spcPct val="35000"/>
            </a:spcAft>
            <a:buNone/>
          </a:pPr>
          <a:r>
            <a:rPr lang="en-US" sz="1800" kern="1200" dirty="0"/>
            <a:t>Elected membership increased to 430+ senior scientists and engineers</a:t>
          </a:r>
        </a:p>
        <a:p>
          <a:pPr marL="0" lvl="0" indent="0" algn="l" defTabSz="800100">
            <a:lnSpc>
              <a:spcPct val="90000"/>
            </a:lnSpc>
            <a:spcBef>
              <a:spcPct val="0"/>
            </a:spcBef>
            <a:spcAft>
              <a:spcPct val="35000"/>
            </a:spcAft>
            <a:buNone/>
          </a:pPr>
          <a:r>
            <a:rPr lang="en-US" sz="1800" kern="1200"/>
            <a:t>Core funding from the state increased in FY 2023</a:t>
          </a:r>
        </a:p>
      </dsp:txBody>
      <dsp:txXfrm>
        <a:off x="5975883" y="-99951"/>
        <a:ext cx="4670853" cy="1904366"/>
      </dsp:txXfrm>
    </dsp:sp>
    <dsp:sp modelId="{3A9B94EE-BB77-4130-A743-2CEEFA144B62}">
      <dsp:nvSpPr>
        <dsp:cNvPr id="0" name=""/>
        <dsp:cNvSpPr/>
      </dsp:nvSpPr>
      <dsp:spPr>
        <a:xfrm>
          <a:off x="7977262" y="1604511"/>
          <a:ext cx="0" cy="825081"/>
        </a:xfrm>
        <a:prstGeom prst="line">
          <a:avLst/>
        </a:prstGeom>
        <a:solidFill>
          <a:schemeClr val="accent1">
            <a:hueOff val="0"/>
            <a:satOff val="0"/>
            <a:lumOff val="0"/>
            <a:alphaOff val="0"/>
          </a:schemeClr>
        </a:solidFill>
        <a:ln w="6350" cap="flat" cmpd="sng" algn="ctr">
          <a:solidFill>
            <a:schemeClr val="accent1">
              <a:hueOff val="0"/>
              <a:satOff val="0"/>
              <a:lumOff val="0"/>
              <a:alphaOff val="0"/>
            </a:schemeClr>
          </a:solidFill>
          <a:prstDash val="dash"/>
          <a:miter lim="800000"/>
        </a:ln>
        <a:effectLst/>
      </dsp:spPr>
      <dsp:style>
        <a:lnRef idx="2">
          <a:scrgbClr r="0" g="0" b="0"/>
        </a:lnRef>
        <a:fillRef idx="1">
          <a:scrgbClr r="0" g="0" b="0"/>
        </a:fillRef>
        <a:effectRef idx="0">
          <a:scrgbClr r="0" g="0" b="0"/>
        </a:effectRef>
        <a:fontRef idx="minor">
          <a:schemeClr val="lt1"/>
        </a:fontRef>
      </dsp:style>
    </dsp:sp>
    <dsp:sp modelId="{95F245B8-580F-41B7-9707-00CF17D4A9AF}">
      <dsp:nvSpPr>
        <dsp:cNvPr id="0" name=""/>
        <dsp:cNvSpPr/>
      </dsp:nvSpPr>
      <dsp:spPr>
        <a:xfrm>
          <a:off x="7916594" y="2365081"/>
          <a:ext cx="121335" cy="121335"/>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A9B062D-3F6A-8537-9D28-4117C81F28DA}"/>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1pPr>
          </a:lstStyle>
          <a:p>
            <a:pPr lvl="0"/>
            <a:endParaRPr lang="en-US"/>
          </a:p>
        </p:txBody>
      </p:sp>
      <p:sp>
        <p:nvSpPr>
          <p:cNvPr id="3" name="Date Placeholder 2">
            <a:extLst>
              <a:ext uri="{FF2B5EF4-FFF2-40B4-BE49-F238E27FC236}">
                <a16:creationId xmlns:a16="http://schemas.microsoft.com/office/drawing/2014/main" id="{32550E66-6009-B939-C051-62F859D681C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1pPr>
          </a:lstStyle>
          <a:p>
            <a:pPr lvl="0"/>
            <a:fld id="{3036745B-C0C8-40EF-B835-C94E64EF0E16}" type="datetime1">
              <a:rPr lang="en-US"/>
              <a:pPr lvl="0"/>
              <a:t>8/26/2024</a:t>
            </a:fld>
            <a:endParaRPr lang="en-US"/>
          </a:p>
        </p:txBody>
      </p:sp>
      <p:sp>
        <p:nvSpPr>
          <p:cNvPr id="4" name="Slide Image Placeholder 3">
            <a:extLst>
              <a:ext uri="{FF2B5EF4-FFF2-40B4-BE49-F238E27FC236}">
                <a16:creationId xmlns:a16="http://schemas.microsoft.com/office/drawing/2014/main" id="{054AE89F-612B-75A6-88BD-33F5C3D663BC}"/>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DBC5CD4A-4B65-8393-2799-FE8FA17ACCB2}"/>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FB8A4FFE-80E1-287A-7CE1-B1350C12BD72}"/>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1pPr>
          </a:lstStyle>
          <a:p>
            <a:pPr lvl="0"/>
            <a:endParaRPr lang="en-US"/>
          </a:p>
        </p:txBody>
      </p:sp>
      <p:sp>
        <p:nvSpPr>
          <p:cNvPr id="7" name="Slide Number Placeholder 6">
            <a:extLst>
              <a:ext uri="{FF2B5EF4-FFF2-40B4-BE49-F238E27FC236}">
                <a16:creationId xmlns:a16="http://schemas.microsoft.com/office/drawing/2014/main" id="{7A53DF83-FB36-D72D-EA31-82FD33A5DF9F}"/>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1pPr>
          </a:lstStyle>
          <a:p>
            <a:pPr lvl="0"/>
            <a:fld id="{7BA084E8-1E22-48C2-A343-95D882CFC97B}" type="slidenum">
              <a:t>‹#›</a:t>
            </a:fld>
            <a:endParaRPr lang="en-US"/>
          </a:p>
        </p:txBody>
      </p:sp>
    </p:spTree>
    <p:extLst>
      <p:ext uri="{BB962C8B-B14F-4D97-AF65-F5344CB8AC3E}">
        <p14:creationId xmlns:p14="http://schemas.microsoft.com/office/powerpoint/2010/main" val="358738107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Roboto Light" pitchFamily="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pps.leg.wa.gov/documents/billdocs/2005-06/Pdf/Bills/Senate%20Passed%20Legislature/5381.PL.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7BA084E8-1E22-48C2-A343-95D882CFC97B}" type="slidenum">
              <a:rPr lang="en-US" smtClean="0"/>
              <a:t>2</a:t>
            </a:fld>
            <a:endParaRPr lang="en-US"/>
          </a:p>
        </p:txBody>
      </p:sp>
    </p:spTree>
    <p:extLst>
      <p:ext uri="{BB962C8B-B14F-4D97-AF65-F5344CB8AC3E}">
        <p14:creationId xmlns:p14="http://schemas.microsoft.com/office/powerpoint/2010/main" val="1585799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800" b="0" i="0" u="none" strike="noStrike" baseline="0" dirty="0">
                <a:solidFill>
                  <a:srgbClr val="4F504F"/>
                </a:solidFill>
                <a:latin typeface="Roboto Light" panose="02000000000000000000" pitchFamily="2" charset="0"/>
              </a:rPr>
              <a:t>The Washington State Academy of Sciences (WSAS) exists to provide expert scientific and engineering assessments to inform public policymaking and to work to increase the impact of research in Washington State. </a:t>
            </a:r>
            <a:endParaRPr lang="en-US" dirty="0"/>
          </a:p>
        </p:txBody>
      </p:sp>
      <p:sp>
        <p:nvSpPr>
          <p:cNvPr id="4" name="Slide Number Placeholder 3"/>
          <p:cNvSpPr>
            <a:spLocks noGrp="1"/>
          </p:cNvSpPr>
          <p:nvPr>
            <p:ph type="sldNum" sz="quarter" idx="5"/>
          </p:nvPr>
        </p:nvSpPr>
        <p:spPr/>
        <p:txBody>
          <a:bodyPr/>
          <a:lstStyle/>
          <a:p>
            <a:pPr lvl="0"/>
            <a:fld id="{7BA084E8-1E22-48C2-A343-95D882CFC97B}" type="slidenum">
              <a:rPr lang="en-US" smtClean="0"/>
              <a:t>3</a:t>
            </a:fld>
            <a:endParaRPr lang="en-US"/>
          </a:p>
        </p:txBody>
      </p:sp>
    </p:spTree>
    <p:extLst>
      <p:ext uri="{BB962C8B-B14F-4D97-AF65-F5344CB8AC3E}">
        <p14:creationId xmlns:p14="http://schemas.microsoft.com/office/powerpoint/2010/main" val="2970949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In 2005, Washington State Governor Christine Gregoire recognized the need for – and called for the creation of – an independent resource that state policymakers could turn to for scientific and technical advice. The Washington State Legislature took up her call, unanimously passing </a:t>
            </a:r>
            <a:r>
              <a:rPr lang="en-US" sz="1800" u="sng" kern="10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Engrossed Senate Bill 5381</a:t>
            </a:r>
            <a:r>
              <a:rPr lang="en-US" sz="1800" kern="100">
                <a:effectLst/>
                <a:latin typeface="Calibri" panose="020F0502020204030204" pitchFamily="34" charset="0"/>
                <a:ea typeface="Calibri" panose="020F0502020204030204" pitchFamily="34" charset="0"/>
                <a:cs typeface="Times New Roman" panose="02020603050405020304" pitchFamily="18" charset="0"/>
              </a:rPr>
              <a:t>. This legislation officially established the Washington State Academy of Sciences with the principal mission of providing “scientific analysis and recommendations on questions referred to the Academy by the Governor, the Governor’s designee, or the legislature.”</a:t>
            </a:r>
          </a:p>
          <a:p>
            <a:pPr marL="0" marR="0" indent="0">
              <a:lnSpc>
                <a:spcPct val="107000"/>
              </a:lnSpc>
              <a:spcBef>
                <a:spcPts val="0"/>
              </a:spcBef>
              <a:spcAft>
                <a:spcPts val="800"/>
              </a:spcAft>
              <a:buFont typeface="Arial" panose="020B0604020202020204" pitchFamily="34" charset="0"/>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An Organizing Committee, co-chaired by University of Washington President Mark Emmert and Washington State University President Lane Rawlins, developed the initial budget, articles of incorporation, and bylaws of WSAS. National Academy of Sciences members Gordon </a:t>
            </a:r>
            <a:r>
              <a:rPr lang="en-US" sz="1800" kern="100" err="1">
                <a:effectLst/>
                <a:latin typeface="Calibri" panose="020F0502020204030204" pitchFamily="34" charset="0"/>
                <a:ea typeface="Calibri" panose="020F0502020204030204" pitchFamily="34" charset="0"/>
                <a:cs typeface="Times New Roman" panose="02020603050405020304" pitchFamily="18" charset="0"/>
              </a:rPr>
              <a:t>Orians</a:t>
            </a:r>
            <a:r>
              <a:rPr lang="en-US" sz="1800" kern="100">
                <a:effectLst/>
                <a:latin typeface="Calibri" panose="020F0502020204030204" pitchFamily="34" charset="0"/>
                <a:ea typeface="Calibri" panose="020F0502020204030204" pitchFamily="34" charset="0"/>
                <a:cs typeface="Times New Roman" panose="02020603050405020304" pitchFamily="18" charset="0"/>
              </a:rPr>
              <a:t> and R. James Cook among others helped set WSAS up as a ‘working academy’ modeled in form and function after the National Academies. </a:t>
            </a:r>
          </a:p>
          <a:p>
            <a:pPr marL="0" marR="0" indent="0">
              <a:lnSpc>
                <a:spcPct val="107000"/>
              </a:lnSpc>
              <a:spcBef>
                <a:spcPts val="0"/>
              </a:spcBef>
              <a:spcAft>
                <a:spcPts val="800"/>
              </a:spcAft>
              <a:buFont typeface="Arial" panose="020B0604020202020204" pitchFamily="34" charset="0"/>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In 2008, WSAS was established as a 501(c)(3) nonprofit. Washington State University (WSU) serves as the Academy’s fiscal sponsor through a Memorandum of Understanding, though WSAS operates completely independently of WSU. Initially membership was just extended to scientists elected to NASEM. 2010 was the first year that WSAS began holding our own elections.</a:t>
            </a:r>
          </a:p>
          <a:p>
            <a:pPr marL="0" marR="0" indent="0">
              <a:lnSpc>
                <a:spcPct val="107000"/>
              </a:lnSpc>
              <a:spcBef>
                <a:spcPts val="0"/>
              </a:spcBef>
              <a:spcAft>
                <a:spcPts val="800"/>
              </a:spcAft>
              <a:buFont typeface="Arial" panose="020B0604020202020204" pitchFamily="34" charset="0"/>
              <a:buNone/>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 typeface="Arial" panose="020B0604020202020204" pitchFamily="34" charset="0"/>
              <a:buNone/>
            </a:pPr>
            <a:r>
              <a:rPr lang="en-US" sz="1800" kern="100">
                <a:effectLst/>
                <a:latin typeface="Calibri" panose="020F0502020204030204" pitchFamily="34" charset="0"/>
                <a:ea typeface="Calibri" panose="020F0502020204030204" pitchFamily="34" charset="0"/>
                <a:cs typeface="Times New Roman" panose="02020603050405020304" pitchFamily="18" charset="0"/>
              </a:rPr>
              <a:t>Over the years, WSAS has grown, and continues to grow, in our capacity to respond to the ever evolving scientific and technological information needs of Washington State. Our membership includes over 400 of the leading scientists and engineers in Washington State’s universities, national lab and industries. Thanks to an increase in our core funding from the state, we have recently expanded our staff, allowing us to have greater bandwidth to engage policymakers and other stakeholders across the state.</a:t>
            </a:r>
          </a:p>
          <a:p>
            <a:endParaRPr lang="en-US"/>
          </a:p>
        </p:txBody>
      </p:sp>
      <p:sp>
        <p:nvSpPr>
          <p:cNvPr id="4" name="Slide Number Placeholder 3"/>
          <p:cNvSpPr>
            <a:spLocks noGrp="1"/>
          </p:cNvSpPr>
          <p:nvPr>
            <p:ph type="sldNum" sz="quarter" idx="5"/>
          </p:nvPr>
        </p:nvSpPr>
        <p:spPr/>
        <p:txBody>
          <a:bodyPr/>
          <a:lstStyle/>
          <a:p>
            <a:pPr lvl="0"/>
            <a:fld id="{7BA084E8-1E22-48C2-A343-95D882CFC97B}" type="slidenum">
              <a:rPr lang="en-US" smtClean="0"/>
              <a:t>4</a:t>
            </a:fld>
            <a:endParaRPr lang="en-US"/>
          </a:p>
        </p:txBody>
      </p:sp>
    </p:spTree>
    <p:extLst>
      <p:ext uri="{BB962C8B-B14F-4D97-AF65-F5344CB8AC3E}">
        <p14:creationId xmlns:p14="http://schemas.microsoft.com/office/powerpoint/2010/main" val="7044191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Washington State Academy of Sciences (WSAS) is a nonpartisan, nonprofit organization established by the Washington State Legislature in 2005 to advise state agencies, the Legislature and the Governor on public policy issues involving science and technology. We advocate for science informing policy but not for specific policy outcomes.</a:t>
            </a:r>
          </a:p>
          <a:p>
            <a:endParaRPr lang="en-US" dirty="0"/>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Washington is among the few states in the nation served by an independent academy through which leading scientists volunteer in service to the state. Our 400+ members are nationally recognized for their scientific and technical expertise across physical sciences and mathematics, engineering and technology, biology, agriculture, health, and human behavior. </a:t>
            </a:r>
          </a:p>
          <a:p>
            <a:pPr marL="0" marR="0">
              <a:lnSpc>
                <a:spcPct val="107000"/>
              </a:lnSpc>
              <a:spcBef>
                <a:spcPts val="0"/>
              </a:spcBef>
              <a:spcAft>
                <a:spcPts val="800"/>
              </a:spcAft>
            </a:pPr>
            <a:endParaRPr lang="en-US" sz="1800" kern="10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cs typeface="Times New Roman" panose="02020603050405020304" pitchFamily="18" charset="0"/>
              </a:rPr>
              <a:t>(Pictured: 2023 inducted members – 29 in total)</a:t>
            </a:r>
            <a:endParaRPr lang="en-US" dirty="0"/>
          </a:p>
        </p:txBody>
      </p:sp>
      <p:sp>
        <p:nvSpPr>
          <p:cNvPr id="4" name="Slide Number Placeholder 3"/>
          <p:cNvSpPr>
            <a:spLocks noGrp="1"/>
          </p:cNvSpPr>
          <p:nvPr>
            <p:ph type="sldNum" sz="quarter" idx="5"/>
          </p:nvPr>
        </p:nvSpPr>
        <p:spPr/>
        <p:txBody>
          <a:bodyPr/>
          <a:lstStyle/>
          <a:p>
            <a:pPr lvl="0"/>
            <a:fld id="{7BA084E8-1E22-48C2-A343-95D882CFC97B}" type="slidenum">
              <a:rPr lang="en-US" smtClean="0"/>
              <a:t>6</a:t>
            </a:fld>
            <a:endParaRPr lang="en-US"/>
          </a:p>
        </p:txBody>
      </p:sp>
    </p:spTree>
    <p:extLst>
      <p:ext uri="{BB962C8B-B14F-4D97-AF65-F5344CB8AC3E}">
        <p14:creationId xmlns:p14="http://schemas.microsoft.com/office/powerpoint/2010/main" val="9748748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Members are distinguished researchers from:</a:t>
            </a:r>
          </a:p>
          <a:p>
            <a:pPr marL="0" lvl="0" indent="-274320">
              <a:buFont typeface="Arial" panose="020B0604020202020204" pitchFamily="34" charset="0"/>
              <a:buChar char="•"/>
            </a:pPr>
            <a:r>
              <a:rPr lang="en-US"/>
              <a:t>WA’s research universities – UW, WSU</a:t>
            </a:r>
          </a:p>
          <a:p>
            <a:pPr marL="0" lvl="0" indent="-274320">
              <a:buFont typeface="Arial" panose="020B0604020202020204" pitchFamily="34" charset="0"/>
              <a:buChar char="•"/>
            </a:pPr>
            <a:r>
              <a:rPr lang="en-US" sz="2200"/>
              <a:t>Pacific Northwest National Laboratory – US DOE/Battelle</a:t>
            </a:r>
          </a:p>
          <a:p>
            <a:pPr marL="0" lvl="0" indent="-274320">
              <a:buFont typeface="Arial" panose="020B0604020202020204" pitchFamily="34" charset="0"/>
              <a:buChar char="•"/>
            </a:pPr>
            <a:r>
              <a:rPr lang="en-US" sz="2200"/>
              <a:t>Industrial research, including the world’s leading aerospace, biotechnology, energy, information technology, and manufacturing companies (Boeing, Microsoft </a:t>
            </a:r>
            <a:r>
              <a:rPr lang="en-US" sz="2200" err="1"/>
              <a:t>etc</a:t>
            </a:r>
            <a:r>
              <a:rPr lang="en-US" sz="2200"/>
              <a:t>)</a:t>
            </a:r>
          </a:p>
          <a:p>
            <a:pPr marL="0" lvl="0" indent="-274320">
              <a:buFont typeface="Arial" panose="020B0604020202020204" pitchFamily="34" charset="0"/>
              <a:buChar char="•"/>
            </a:pPr>
            <a:r>
              <a:rPr lang="en-US" sz="2200"/>
              <a:t>Other nonprofit research institutions (such as Fred Hutch) and Foundations (Gates Foundation)</a:t>
            </a:r>
          </a:p>
          <a:p>
            <a:endParaRPr lang="en-US"/>
          </a:p>
        </p:txBody>
      </p:sp>
      <p:sp>
        <p:nvSpPr>
          <p:cNvPr id="4" name="Slide Number Placeholder 3"/>
          <p:cNvSpPr>
            <a:spLocks noGrp="1"/>
          </p:cNvSpPr>
          <p:nvPr>
            <p:ph type="sldNum" sz="quarter" idx="5"/>
          </p:nvPr>
        </p:nvSpPr>
        <p:spPr/>
        <p:txBody>
          <a:bodyPr/>
          <a:lstStyle/>
          <a:p>
            <a:pPr lvl="0"/>
            <a:fld id="{7BA084E8-1E22-48C2-A343-95D882CFC97B}" type="slidenum">
              <a:rPr lang="en-US" smtClean="0"/>
              <a:t>7</a:t>
            </a:fld>
            <a:endParaRPr lang="en-US"/>
          </a:p>
        </p:txBody>
      </p:sp>
    </p:spTree>
    <p:extLst>
      <p:ext uri="{BB962C8B-B14F-4D97-AF65-F5344CB8AC3E}">
        <p14:creationId xmlns:p14="http://schemas.microsoft.com/office/powerpoint/2010/main" val="26158989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We provide unbiased advice on science and technology issues </a:t>
            </a:r>
            <a:r>
              <a:rPr lang="en-US" sz="1800">
                <a:effectLst/>
                <a:latin typeface="Calibri" panose="020F0502020204030204" pitchFamily="34" charset="0"/>
                <a:ea typeface="Calibri" panose="020F0502020204030204" pitchFamily="34" charset="0"/>
                <a:cs typeface="Times New Roman" panose="02020603050405020304" pitchFamily="18" charset="0"/>
              </a:rPr>
              <a:t>through a variety of different mechanisms depending on the needs and timeline of the request.</a:t>
            </a:r>
          </a:p>
          <a:p>
            <a:endParaRPr lang="en-US" sz="1800">
              <a:effectLst/>
              <a:latin typeface="Calibri" panose="020F0502020204030204" pitchFamily="34" charset="0"/>
              <a:cs typeface="Times New Roman" panose="02020603050405020304" pitchFamily="18" charset="0"/>
            </a:endParaRPr>
          </a:p>
          <a:p>
            <a:pPr marL="171450" lvl="0" indent="-171450">
              <a:buFont typeface="Arial" panose="020B0604020202020204" pitchFamily="34" charset="0"/>
              <a:buChar char="•"/>
            </a:pPr>
            <a:r>
              <a:rPr lang="en-US">
                <a:solidFill>
                  <a:schemeClr val="tx1"/>
                </a:solidFill>
              </a:rPr>
              <a:t>We are mindful of role of tribal co-managers</a:t>
            </a:r>
          </a:p>
          <a:p>
            <a:pPr marL="171450" lvl="0" indent="-171450">
              <a:spcBef>
                <a:spcPts val="600"/>
              </a:spcBef>
              <a:buFont typeface="Arial" panose="020B0604020202020204" pitchFamily="34" charset="0"/>
              <a:buChar char="•"/>
            </a:pPr>
            <a:r>
              <a:rPr lang="en-US">
                <a:solidFill>
                  <a:schemeClr val="tx1"/>
                </a:solidFill>
              </a:rPr>
              <a:t>Our work aligns to the state’s legislative calendar (projects start in July)</a:t>
            </a:r>
          </a:p>
          <a:p>
            <a:pPr marL="171450" lvl="0" indent="-171450">
              <a:spcBef>
                <a:spcPts val="600"/>
              </a:spcBef>
              <a:buFont typeface="Arial" panose="020B0604020202020204" pitchFamily="34" charset="0"/>
              <a:buChar char="•"/>
            </a:pPr>
            <a:r>
              <a:rPr lang="en-US">
                <a:solidFill>
                  <a:schemeClr val="tx1"/>
                </a:solidFill>
              </a:rPr>
              <a:t>Our team is Seattle-based but we currently work almost exclusively virtually.</a:t>
            </a:r>
          </a:p>
          <a:p>
            <a:endParaRPr lang="en-US"/>
          </a:p>
        </p:txBody>
      </p:sp>
      <p:sp>
        <p:nvSpPr>
          <p:cNvPr id="4" name="Slide Number Placeholder 3"/>
          <p:cNvSpPr>
            <a:spLocks noGrp="1"/>
          </p:cNvSpPr>
          <p:nvPr>
            <p:ph type="sldNum" sz="quarter" idx="5"/>
          </p:nvPr>
        </p:nvSpPr>
        <p:spPr/>
        <p:txBody>
          <a:bodyPr/>
          <a:lstStyle/>
          <a:p>
            <a:pPr lvl="0"/>
            <a:fld id="{7BA084E8-1E22-48C2-A343-95D882CFC97B}" type="slidenum">
              <a:rPr lang="en-US" smtClean="0"/>
              <a:t>8</a:t>
            </a:fld>
            <a:endParaRPr lang="en-US"/>
          </a:p>
        </p:txBody>
      </p:sp>
    </p:spTree>
    <p:extLst>
      <p:ext uri="{BB962C8B-B14F-4D97-AF65-F5344CB8AC3E}">
        <p14:creationId xmlns:p14="http://schemas.microsoft.com/office/powerpoint/2010/main" val="35006183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u="none" strike="noStrike" baseline="0" dirty="0">
              <a:solidFill>
                <a:srgbClr val="4F504F"/>
              </a:solidFill>
              <a:latin typeface="Roboto Light" panose="02000000000000000000" pitchFamily="2"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A084E8-1E22-48C2-A343-95D882CFC97B}" type="slidenum">
              <a:rPr kumimoji="0" lang="en-US" sz="1200" b="0" i="0" u="none" strike="noStrike" kern="1200" cap="none" spc="0" normalizeH="0" baseline="0" noProof="0" smtClean="0">
                <a:ln>
                  <a:noFill/>
                </a:ln>
                <a:solidFill>
                  <a:srgbClr val="000000"/>
                </a:solidFill>
                <a:effectLst/>
                <a:uLnTx/>
                <a:uFillTx/>
                <a:latin typeface="Roboto Light" pitchFamily="2"/>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Roboto Light" pitchFamily="2"/>
              <a:ea typeface="+mn-ea"/>
              <a:cs typeface="+mn-cs"/>
            </a:endParaRPr>
          </a:p>
        </p:txBody>
      </p:sp>
    </p:spTree>
    <p:extLst>
      <p:ext uri="{BB962C8B-B14F-4D97-AF65-F5344CB8AC3E}">
        <p14:creationId xmlns:p14="http://schemas.microsoft.com/office/powerpoint/2010/main" val="17474692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Cover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C135C48-A82F-7D6A-3308-08C1A2BC7E83}"/>
              </a:ext>
            </a:extLst>
          </p:cNvPr>
          <p:cNvSpPr/>
          <p:nvPr/>
        </p:nvSpPr>
        <p:spPr>
          <a:xfrm>
            <a:off x="0" y="-10908"/>
            <a:ext cx="8050761" cy="430014"/>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3">
            <a:extLst>
              <a:ext uri="{FF2B5EF4-FFF2-40B4-BE49-F238E27FC236}">
                <a16:creationId xmlns:a16="http://schemas.microsoft.com/office/drawing/2014/main" id="{3813F2A5-8573-05DA-8FB0-27E080D22C0C}"/>
              </a:ext>
            </a:extLst>
          </p:cNvPr>
          <p:cNvPicPr>
            <a:picLocks noChangeAspect="1"/>
          </p:cNvPicPr>
          <p:nvPr/>
        </p:nvPicPr>
        <p:blipFill>
          <a:blip r:embed="rId2"/>
          <a:srcRect/>
          <a:stretch>
            <a:fillRect/>
          </a:stretch>
        </p:blipFill>
        <p:spPr>
          <a:xfrm>
            <a:off x="310511" y="1365958"/>
            <a:ext cx="8050761" cy="1564547"/>
          </a:xfrm>
          <a:prstGeom prst="rect">
            <a:avLst/>
          </a:prstGeom>
          <a:noFill/>
          <a:ln cap="flat">
            <a:noFill/>
          </a:ln>
        </p:spPr>
      </p:pic>
      <p:pic>
        <p:nvPicPr>
          <p:cNvPr id="4" name="Picture 5">
            <a:extLst>
              <a:ext uri="{FF2B5EF4-FFF2-40B4-BE49-F238E27FC236}">
                <a16:creationId xmlns:a16="http://schemas.microsoft.com/office/drawing/2014/main" id="{36B9FAF3-F1BF-B551-69A0-5AAFDC2D8EEF}"/>
              </a:ext>
            </a:extLst>
          </p:cNvPr>
          <p:cNvPicPr>
            <a:picLocks noChangeAspect="1"/>
          </p:cNvPicPr>
          <p:nvPr/>
        </p:nvPicPr>
        <p:blipFill>
          <a:blip r:embed="rId3"/>
          <a:stretch>
            <a:fillRect/>
          </a:stretch>
        </p:blipFill>
        <p:spPr>
          <a:xfrm>
            <a:off x="0" y="3429000"/>
            <a:ext cx="12191996" cy="1463040"/>
          </a:xfrm>
          <a:prstGeom prst="rect">
            <a:avLst/>
          </a:prstGeom>
          <a:noFill/>
          <a:ln cap="flat">
            <a:noFill/>
          </a:ln>
        </p:spPr>
      </p:pic>
      <p:sp>
        <p:nvSpPr>
          <p:cNvPr id="5" name="TextBox 7">
            <a:extLst>
              <a:ext uri="{FF2B5EF4-FFF2-40B4-BE49-F238E27FC236}">
                <a16:creationId xmlns:a16="http://schemas.microsoft.com/office/drawing/2014/main" id="{B2C71907-7595-16E9-1CBE-3333AEEE1A37}"/>
              </a:ext>
            </a:extLst>
          </p:cNvPr>
          <p:cNvSpPr txBox="1"/>
          <p:nvPr/>
        </p:nvSpPr>
        <p:spPr>
          <a:xfrm>
            <a:off x="647696" y="5098438"/>
            <a:ext cx="10871201" cy="710452"/>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450"/>
              </a:spcBef>
              <a:spcAft>
                <a:spcPts val="450"/>
              </a:spcAft>
              <a:buNone/>
              <a:tabLst/>
              <a:defRPr sz="1800" b="0" i="0" u="none" strike="noStrike" kern="0" cap="none" spc="0" baseline="0">
                <a:solidFill>
                  <a:srgbClr val="000000"/>
                </a:solidFill>
                <a:uFillTx/>
              </a:defRPr>
            </a:pPr>
            <a:r>
              <a:rPr lang="en-US" sz="2400" b="0" i="0" u="none" strike="noStrike" kern="1200" cap="none" spc="150" baseline="0">
                <a:solidFill>
                  <a:srgbClr val="666666"/>
                </a:solidFill>
                <a:uFillTx/>
                <a:latin typeface="Roboto Medium" pitchFamily="2"/>
                <a:ea typeface="Roboto Medium" pitchFamily="2"/>
                <a:cs typeface="Roboto Medium" pitchFamily="2"/>
              </a:rPr>
              <a:t>Science in the Service of Washington State</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728A2D"/>
              </a:solidFill>
              <a:uFillTx/>
              <a:latin typeface="Roboto Light" pitchFamily="2"/>
            </a:endParaRPr>
          </a:p>
        </p:txBody>
      </p:sp>
    </p:spTree>
    <p:extLst>
      <p:ext uri="{BB962C8B-B14F-4D97-AF65-F5344CB8AC3E}">
        <p14:creationId xmlns:p14="http://schemas.microsoft.com/office/powerpoint/2010/main" val="3708253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EF0C-4DA8-F0D0-AAA6-633644B82013}"/>
              </a:ext>
            </a:extLst>
          </p:cNvPr>
          <p:cNvSpPr txBox="1">
            <a:spLocks noGrp="1"/>
          </p:cNvSpPr>
          <p:nvPr>
            <p:ph type="title"/>
          </p:nvPr>
        </p:nvSpPr>
        <p:spPr>
          <a:xfrm>
            <a:off x="644523" y="952503"/>
            <a:ext cx="4124328" cy="876296"/>
          </a:xfrm>
        </p:spPr>
        <p:txBody>
          <a:bodyPr/>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0D9F69AF-7753-E133-2776-102CE0D76CE3}"/>
              </a:ext>
            </a:extLst>
          </p:cNvPr>
          <p:cNvSpPr txBox="1">
            <a:spLocks noGrp="1"/>
          </p:cNvSpPr>
          <p:nvPr>
            <p:ph idx="1"/>
          </p:nvPr>
        </p:nvSpPr>
        <p:spPr>
          <a:xfrm>
            <a:off x="5183184" y="987423"/>
            <a:ext cx="6383380" cy="5260972"/>
          </a:xfrm>
        </p:spPr>
        <p:txBody>
          <a:bodyPr anchorCtr="1"/>
          <a:lstStyle>
            <a:lvl1pPr marL="0" lvl="0" indent="0" algn="ctr">
              <a:buNone/>
              <a:defRPr/>
            </a:lvl1pPr>
          </a:lstStyle>
          <a:p>
            <a:pPr lvl="0"/>
            <a:r>
              <a:rPr lang="en-US"/>
              <a:t>Click to add image or graphic</a:t>
            </a:r>
          </a:p>
        </p:txBody>
      </p:sp>
      <p:sp>
        <p:nvSpPr>
          <p:cNvPr id="4" name="Text Placeholder 3">
            <a:extLst>
              <a:ext uri="{FF2B5EF4-FFF2-40B4-BE49-F238E27FC236}">
                <a16:creationId xmlns:a16="http://schemas.microsoft.com/office/drawing/2014/main" id="{B007BEDF-C9FD-A6DA-BE74-28718C0204A8}"/>
              </a:ext>
            </a:extLst>
          </p:cNvPr>
          <p:cNvSpPr txBox="1">
            <a:spLocks noGrp="1"/>
          </p:cNvSpPr>
          <p:nvPr>
            <p:ph type="body" idx="2"/>
          </p:nvPr>
        </p:nvSpPr>
        <p:spPr>
          <a:xfrm>
            <a:off x="647696" y="2082802"/>
            <a:ext cx="4124328" cy="4165604"/>
          </a:xfrm>
        </p:spPr>
        <p:txBody>
          <a:bodyPr/>
          <a:lstStyle>
            <a:lvl1pPr marL="0" lvl="0" indent="0">
              <a:buNone/>
              <a:defRPr sz="1600"/>
            </a:lvl1pPr>
          </a:lstStyle>
          <a:p>
            <a:pPr lvl="0"/>
            <a:r>
              <a:rPr lang="en-US"/>
              <a:t>Click to edit Master text styles</a:t>
            </a:r>
          </a:p>
        </p:txBody>
      </p:sp>
    </p:spTree>
    <p:extLst>
      <p:ext uri="{BB962C8B-B14F-4D97-AF65-F5344CB8AC3E}">
        <p14:creationId xmlns:p14="http://schemas.microsoft.com/office/powerpoint/2010/main" val="3874465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7D8A-B49B-480B-A9DE-21BC45EF30EE}"/>
              </a:ext>
            </a:extLst>
          </p:cNvPr>
          <p:cNvSpPr>
            <a:spLocks noGrp="1"/>
          </p:cNvSpPr>
          <p:nvPr>
            <p:ph type="title"/>
          </p:nvPr>
        </p:nvSpPr>
        <p:spPr>
          <a:xfrm>
            <a:off x="647700" y="930387"/>
            <a:ext cx="10918866" cy="593614"/>
          </a:xfrm>
        </p:spPr>
        <p:txBody>
          <a:bodyPr/>
          <a:lstStyle/>
          <a:p>
            <a:r>
              <a:rPr lang="en-US"/>
              <a:t>Click to edit Master title style</a:t>
            </a:r>
          </a:p>
        </p:txBody>
      </p:sp>
      <p:sp>
        <p:nvSpPr>
          <p:cNvPr id="17" name="Text Placeholder 16">
            <a:extLst>
              <a:ext uri="{FF2B5EF4-FFF2-40B4-BE49-F238E27FC236}">
                <a16:creationId xmlns:a16="http://schemas.microsoft.com/office/drawing/2014/main" id="{697B2AE4-CDB3-7429-E058-1E428A426CB0}"/>
              </a:ext>
            </a:extLst>
          </p:cNvPr>
          <p:cNvSpPr>
            <a:spLocks noGrp="1"/>
          </p:cNvSpPr>
          <p:nvPr>
            <p:ph type="body" sz="quarter" idx="13"/>
          </p:nvPr>
        </p:nvSpPr>
        <p:spPr>
          <a:xfrm>
            <a:off x="647700" y="1828800"/>
            <a:ext cx="10918866" cy="44196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7">
            <a:extLst>
              <a:ext uri="{FF2B5EF4-FFF2-40B4-BE49-F238E27FC236}">
                <a16:creationId xmlns:a16="http://schemas.microsoft.com/office/drawing/2014/main" id="{97C05094-EA15-6145-6618-CC9BF2537BE6}"/>
              </a:ext>
            </a:extLst>
          </p:cNvPr>
          <p:cNvSpPr>
            <a:spLocks noGrp="1"/>
          </p:cNvSpPr>
          <p:nvPr>
            <p:ph type="dt" sz="half" idx="14"/>
          </p:nvPr>
        </p:nvSpPr>
        <p:spPr/>
        <p:txBody>
          <a:bodyPr/>
          <a:lstStyle/>
          <a:p>
            <a:endParaRPr lang="en-US"/>
          </a:p>
        </p:txBody>
      </p:sp>
      <p:sp>
        <p:nvSpPr>
          <p:cNvPr id="20" name="Slide Number Placeholder 19">
            <a:extLst>
              <a:ext uri="{FF2B5EF4-FFF2-40B4-BE49-F238E27FC236}">
                <a16:creationId xmlns:a16="http://schemas.microsoft.com/office/drawing/2014/main" id="{505E0AD1-ED96-328E-C30F-C94FE742ADB7}"/>
              </a:ext>
            </a:extLst>
          </p:cNvPr>
          <p:cNvSpPr>
            <a:spLocks noGrp="1"/>
          </p:cNvSpPr>
          <p:nvPr>
            <p:ph type="sldNum" sz="quarter" idx="16"/>
          </p:nvPr>
        </p:nvSpPr>
        <p:spPr/>
        <p:txBody>
          <a:bodyPr/>
          <a:lstStyle/>
          <a:p>
            <a:fld id="{738DE211-3B4B-456C-AE47-E14FD9F683CD}" type="slidenum">
              <a:rPr lang="en-US" smtClean="0"/>
              <a:pPr/>
              <a:t>‹#›</a:t>
            </a:fld>
            <a:endParaRPr lang="en-US"/>
          </a:p>
        </p:txBody>
      </p:sp>
      <p:cxnSp>
        <p:nvCxnSpPr>
          <p:cNvPr id="5" name="Straight Connector 4">
            <a:extLst>
              <a:ext uri="{FF2B5EF4-FFF2-40B4-BE49-F238E27FC236}">
                <a16:creationId xmlns:a16="http://schemas.microsoft.com/office/drawing/2014/main" id="{6324F68B-D343-8FE9-7D75-8FDBDF1998FD}"/>
              </a:ext>
            </a:extLst>
          </p:cNvPr>
          <p:cNvCxnSpPr>
            <a:cxnSpLocks/>
          </p:cNvCxnSpPr>
          <p:nvPr userDrawn="1"/>
        </p:nvCxnSpPr>
        <p:spPr>
          <a:xfrm>
            <a:off x="636567" y="6368531"/>
            <a:ext cx="1091886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7A4397A-A3B7-4150-B10A-209468234320}"/>
              </a:ext>
            </a:extLst>
          </p:cNvPr>
          <p:cNvSpPr/>
          <p:nvPr userDrawn="1"/>
        </p:nvSpPr>
        <p:spPr>
          <a:xfrm>
            <a:off x="0" y="-10913"/>
            <a:ext cx="8050766" cy="500380"/>
          </a:xfrm>
          <a:prstGeom prst="rect">
            <a:avLst/>
          </a:prstGeom>
          <a:solidFill>
            <a:srgbClr val="728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Roboto Light" panose="02000000000000000000" pitchFamily="2" charset="0"/>
            </a:endParaRPr>
          </a:p>
        </p:txBody>
      </p:sp>
      <p:pic>
        <p:nvPicPr>
          <p:cNvPr id="7" name="Picture 6">
            <a:extLst>
              <a:ext uri="{FF2B5EF4-FFF2-40B4-BE49-F238E27FC236}">
                <a16:creationId xmlns:a16="http://schemas.microsoft.com/office/drawing/2014/main" id="{F6D435E6-B226-0802-E64A-F5EF41596E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4067" y="159268"/>
            <a:ext cx="2352633" cy="457200"/>
          </a:xfrm>
          <a:prstGeom prst="rect">
            <a:avLst/>
          </a:prstGeom>
        </p:spPr>
      </p:pic>
    </p:spTree>
    <p:extLst>
      <p:ext uri="{BB962C8B-B14F-4D97-AF65-F5344CB8AC3E}">
        <p14:creationId xmlns:p14="http://schemas.microsoft.com/office/powerpoint/2010/main" val="3628523100"/>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72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Cover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02DA28E-5610-C94B-5128-E08D55A7272D}"/>
              </a:ext>
            </a:extLst>
          </p:cNvPr>
          <p:cNvSpPr/>
          <p:nvPr/>
        </p:nvSpPr>
        <p:spPr>
          <a:xfrm>
            <a:off x="0" y="-10908"/>
            <a:ext cx="8050761" cy="430014"/>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3">
            <a:extLst>
              <a:ext uri="{FF2B5EF4-FFF2-40B4-BE49-F238E27FC236}">
                <a16:creationId xmlns:a16="http://schemas.microsoft.com/office/drawing/2014/main" id="{5F97B97F-7E07-CBD3-478A-7F666F813447}"/>
              </a:ext>
            </a:extLst>
          </p:cNvPr>
          <p:cNvPicPr>
            <a:picLocks noChangeAspect="1"/>
          </p:cNvPicPr>
          <p:nvPr/>
        </p:nvPicPr>
        <p:blipFill>
          <a:blip r:embed="rId2"/>
          <a:srcRect/>
          <a:stretch>
            <a:fillRect/>
          </a:stretch>
        </p:blipFill>
        <p:spPr>
          <a:xfrm>
            <a:off x="310511" y="1365958"/>
            <a:ext cx="8050761" cy="1564547"/>
          </a:xfrm>
          <a:prstGeom prst="rect">
            <a:avLst/>
          </a:prstGeom>
          <a:noFill/>
          <a:ln cap="flat">
            <a:noFill/>
          </a:ln>
        </p:spPr>
      </p:pic>
      <p:pic>
        <p:nvPicPr>
          <p:cNvPr id="4" name="Picture 5">
            <a:extLst>
              <a:ext uri="{FF2B5EF4-FFF2-40B4-BE49-F238E27FC236}">
                <a16:creationId xmlns:a16="http://schemas.microsoft.com/office/drawing/2014/main" id="{61ACCC4B-964C-5849-C762-CD3A49522F08}"/>
              </a:ext>
            </a:extLst>
          </p:cNvPr>
          <p:cNvPicPr>
            <a:picLocks noChangeAspect="1"/>
          </p:cNvPicPr>
          <p:nvPr/>
        </p:nvPicPr>
        <p:blipFill>
          <a:blip r:embed="rId3"/>
          <a:stretch>
            <a:fillRect/>
          </a:stretch>
        </p:blipFill>
        <p:spPr>
          <a:xfrm>
            <a:off x="0" y="3429000"/>
            <a:ext cx="12191996" cy="1463040"/>
          </a:xfrm>
          <a:prstGeom prst="rect">
            <a:avLst/>
          </a:prstGeom>
          <a:noFill/>
          <a:ln cap="flat">
            <a:noFill/>
          </a:ln>
        </p:spPr>
      </p:pic>
      <p:sp>
        <p:nvSpPr>
          <p:cNvPr id="5" name="TextBox 7">
            <a:extLst>
              <a:ext uri="{FF2B5EF4-FFF2-40B4-BE49-F238E27FC236}">
                <a16:creationId xmlns:a16="http://schemas.microsoft.com/office/drawing/2014/main" id="{6494B74C-13E3-32F7-A400-4BFBE288EA9C}"/>
              </a:ext>
            </a:extLst>
          </p:cNvPr>
          <p:cNvSpPr txBox="1"/>
          <p:nvPr/>
        </p:nvSpPr>
        <p:spPr>
          <a:xfrm>
            <a:off x="647696" y="5098438"/>
            <a:ext cx="10871201" cy="710452"/>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450"/>
              </a:spcBef>
              <a:spcAft>
                <a:spcPts val="450"/>
              </a:spcAft>
              <a:buNone/>
              <a:tabLst/>
              <a:defRPr sz="1800" b="0" i="0" u="none" strike="noStrike" kern="0" cap="none" spc="0" baseline="0">
                <a:solidFill>
                  <a:srgbClr val="000000"/>
                </a:solidFill>
                <a:uFillTx/>
              </a:defRPr>
            </a:pPr>
            <a:r>
              <a:rPr lang="en-US" sz="2400" b="0" i="0" u="none" strike="noStrike" kern="1200" cap="none" spc="150" baseline="0">
                <a:solidFill>
                  <a:srgbClr val="666666"/>
                </a:solidFill>
                <a:uFillTx/>
                <a:latin typeface="Roboto Medium" pitchFamily="2"/>
                <a:ea typeface="Roboto Medium" pitchFamily="2"/>
                <a:cs typeface="Roboto Medium" pitchFamily="2"/>
              </a:rPr>
              <a:t>Science in the Service of Washington State</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728A2D"/>
              </a:solidFill>
              <a:uFillTx/>
              <a:latin typeface="Roboto Light" pitchFamily="2"/>
            </a:endParaRPr>
          </a:p>
        </p:txBody>
      </p:sp>
    </p:spTree>
    <p:extLst>
      <p:ext uri="{BB962C8B-B14F-4D97-AF65-F5344CB8AC3E}">
        <p14:creationId xmlns:p14="http://schemas.microsoft.com/office/powerpoint/2010/main" val="27347927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_Title Slide + taglin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EE79CDF6-0B9B-058E-5771-EE6A431679D3}"/>
              </a:ext>
            </a:extLst>
          </p:cNvPr>
          <p:cNvSpPr/>
          <p:nvPr/>
        </p:nvSpPr>
        <p:spPr>
          <a:xfrm>
            <a:off x="0" y="3918752"/>
            <a:ext cx="12191996" cy="2939247"/>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4">
            <a:extLst>
              <a:ext uri="{FF2B5EF4-FFF2-40B4-BE49-F238E27FC236}">
                <a16:creationId xmlns:a16="http://schemas.microsoft.com/office/drawing/2014/main" id="{CE9FF177-8870-FFD6-90E2-77455B02C0DD}"/>
              </a:ext>
            </a:extLst>
          </p:cNvPr>
          <p:cNvPicPr>
            <a:picLocks noChangeAspect="1"/>
          </p:cNvPicPr>
          <p:nvPr/>
        </p:nvPicPr>
        <p:blipFill>
          <a:blip r:embed="rId2"/>
          <a:stretch>
            <a:fillRect/>
          </a:stretch>
        </p:blipFill>
        <p:spPr>
          <a:xfrm>
            <a:off x="0" y="2399367"/>
            <a:ext cx="12191996" cy="1463040"/>
          </a:xfrm>
          <a:prstGeom prst="rect">
            <a:avLst/>
          </a:prstGeom>
          <a:noFill/>
          <a:ln cap="flat">
            <a:noFill/>
          </a:ln>
        </p:spPr>
      </p:pic>
      <p:pic>
        <p:nvPicPr>
          <p:cNvPr id="4" name="Picture 3" descr="A black and green text&#10;&#10;Description automatically generated">
            <a:extLst>
              <a:ext uri="{FF2B5EF4-FFF2-40B4-BE49-F238E27FC236}">
                <a16:creationId xmlns:a16="http://schemas.microsoft.com/office/drawing/2014/main" id="{0CF7C4C6-ABE4-F387-038A-1B6B31CBDA4F}"/>
              </a:ext>
            </a:extLst>
          </p:cNvPr>
          <p:cNvPicPr>
            <a:picLocks noChangeAspect="1"/>
          </p:cNvPicPr>
          <p:nvPr/>
        </p:nvPicPr>
        <p:blipFill>
          <a:blip r:embed="rId3"/>
          <a:stretch>
            <a:fillRect/>
          </a:stretch>
        </p:blipFill>
        <p:spPr>
          <a:xfrm>
            <a:off x="335913" y="455608"/>
            <a:ext cx="7140650" cy="1716273"/>
          </a:xfrm>
          <a:prstGeom prst="rect">
            <a:avLst/>
          </a:prstGeom>
          <a:noFill/>
          <a:ln cap="flat">
            <a:noFill/>
          </a:ln>
        </p:spPr>
      </p:pic>
      <p:sp>
        <p:nvSpPr>
          <p:cNvPr id="5" name="Text Placeholder 9">
            <a:extLst>
              <a:ext uri="{FF2B5EF4-FFF2-40B4-BE49-F238E27FC236}">
                <a16:creationId xmlns:a16="http://schemas.microsoft.com/office/drawing/2014/main" id="{6448F91F-7D46-E492-7114-47C15F9A0C3F}"/>
              </a:ext>
            </a:extLst>
          </p:cNvPr>
          <p:cNvSpPr txBox="1">
            <a:spLocks noGrp="1"/>
          </p:cNvSpPr>
          <p:nvPr>
            <p:ph type="body" idx="4294967295"/>
          </p:nvPr>
        </p:nvSpPr>
        <p:spPr>
          <a:xfrm>
            <a:off x="851644" y="4832347"/>
            <a:ext cx="10515600" cy="860240"/>
          </a:xfrm>
        </p:spPr>
        <p:txBody>
          <a:bodyPr anchorCtr="1"/>
          <a:lstStyle>
            <a:lvl1pPr algn="ctr">
              <a:spcBef>
                <a:spcPts val="450"/>
              </a:spcBef>
              <a:defRPr sz="4800">
                <a:solidFill>
                  <a:srgbClr val="FFFFFF"/>
                </a:solidFill>
                <a:latin typeface="Bitter Medium" pitchFamily="2"/>
              </a:defRPr>
            </a:lvl1pPr>
          </a:lstStyle>
          <a:p>
            <a:pPr lvl="0"/>
            <a:r>
              <a:rPr lang="en-US"/>
              <a:t>TITLE HERE, BITTER MED 48 PT.</a:t>
            </a:r>
          </a:p>
        </p:txBody>
      </p:sp>
      <p:sp>
        <p:nvSpPr>
          <p:cNvPr id="6" name="Text Placeholder 14">
            <a:extLst>
              <a:ext uri="{FF2B5EF4-FFF2-40B4-BE49-F238E27FC236}">
                <a16:creationId xmlns:a16="http://schemas.microsoft.com/office/drawing/2014/main" id="{6A7390D6-49BB-5D75-4AC8-13B84DE04E43}"/>
              </a:ext>
            </a:extLst>
          </p:cNvPr>
          <p:cNvSpPr txBox="1">
            <a:spLocks noGrp="1"/>
          </p:cNvSpPr>
          <p:nvPr>
            <p:ph type="body" idx="4294967295"/>
          </p:nvPr>
        </p:nvSpPr>
        <p:spPr>
          <a:xfrm>
            <a:off x="851644" y="5683809"/>
            <a:ext cx="10515600" cy="403222"/>
          </a:xfrm>
        </p:spPr>
        <p:txBody>
          <a:bodyPr anchorCtr="1"/>
          <a:lstStyle>
            <a:lvl1pPr algn="ctr">
              <a:spcBef>
                <a:spcPts val="450"/>
              </a:spcBef>
              <a:defRPr sz="2200">
                <a:solidFill>
                  <a:srgbClr val="FFFFFF"/>
                </a:solidFill>
              </a:defRPr>
            </a:lvl1pPr>
          </a:lstStyle>
          <a:p>
            <a:pPr lvl="0"/>
            <a:r>
              <a:rPr lang="en-US"/>
              <a:t>SUBTITLE HERE, ROBOTO LIGHT 22 PT</a:t>
            </a:r>
          </a:p>
        </p:txBody>
      </p:sp>
    </p:spTree>
    <p:extLst>
      <p:ext uri="{BB962C8B-B14F-4D97-AF65-F5344CB8AC3E}">
        <p14:creationId xmlns:p14="http://schemas.microsoft.com/office/powerpoint/2010/main" val="1373148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63B508A-FCBA-7698-5165-EDB527024633}"/>
              </a:ext>
            </a:extLst>
          </p:cNvPr>
          <p:cNvSpPr/>
          <p:nvPr/>
        </p:nvSpPr>
        <p:spPr>
          <a:xfrm>
            <a:off x="0" y="3918752"/>
            <a:ext cx="12191996" cy="2939247"/>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11">
            <a:extLst>
              <a:ext uri="{FF2B5EF4-FFF2-40B4-BE49-F238E27FC236}">
                <a16:creationId xmlns:a16="http://schemas.microsoft.com/office/drawing/2014/main" id="{82298167-1561-41DC-6715-0B98C647A2AC}"/>
              </a:ext>
            </a:extLst>
          </p:cNvPr>
          <p:cNvPicPr>
            <a:picLocks noChangeAspect="1"/>
          </p:cNvPicPr>
          <p:nvPr/>
        </p:nvPicPr>
        <p:blipFill>
          <a:blip r:embed="rId2"/>
          <a:srcRect/>
          <a:stretch>
            <a:fillRect/>
          </a:stretch>
        </p:blipFill>
        <p:spPr>
          <a:xfrm>
            <a:off x="335913" y="908657"/>
            <a:ext cx="7051167" cy="1370292"/>
          </a:xfrm>
          <a:prstGeom prst="rect">
            <a:avLst/>
          </a:prstGeom>
          <a:noFill/>
          <a:ln cap="flat">
            <a:noFill/>
          </a:ln>
        </p:spPr>
      </p:pic>
      <p:pic>
        <p:nvPicPr>
          <p:cNvPr id="4" name="Picture 4">
            <a:extLst>
              <a:ext uri="{FF2B5EF4-FFF2-40B4-BE49-F238E27FC236}">
                <a16:creationId xmlns:a16="http://schemas.microsoft.com/office/drawing/2014/main" id="{1F06DEB5-3F53-2049-7E2E-3261C07884EA}"/>
              </a:ext>
            </a:extLst>
          </p:cNvPr>
          <p:cNvPicPr>
            <a:picLocks noChangeAspect="1"/>
          </p:cNvPicPr>
          <p:nvPr/>
        </p:nvPicPr>
        <p:blipFill>
          <a:blip r:embed="rId3"/>
          <a:stretch>
            <a:fillRect/>
          </a:stretch>
        </p:blipFill>
        <p:spPr>
          <a:xfrm>
            <a:off x="0" y="2399367"/>
            <a:ext cx="12191996" cy="1463040"/>
          </a:xfrm>
          <a:prstGeom prst="rect">
            <a:avLst/>
          </a:prstGeom>
          <a:noFill/>
          <a:ln cap="flat">
            <a:noFill/>
          </a:ln>
        </p:spPr>
      </p:pic>
      <p:sp>
        <p:nvSpPr>
          <p:cNvPr id="5" name="Text Placeholder 9">
            <a:extLst>
              <a:ext uri="{FF2B5EF4-FFF2-40B4-BE49-F238E27FC236}">
                <a16:creationId xmlns:a16="http://schemas.microsoft.com/office/drawing/2014/main" id="{A2A69C96-A200-04A7-B238-56F7DF94D0FC}"/>
              </a:ext>
            </a:extLst>
          </p:cNvPr>
          <p:cNvSpPr txBox="1">
            <a:spLocks noGrp="1"/>
          </p:cNvSpPr>
          <p:nvPr>
            <p:ph type="body" idx="4294967295"/>
          </p:nvPr>
        </p:nvSpPr>
        <p:spPr>
          <a:xfrm>
            <a:off x="851644" y="4832347"/>
            <a:ext cx="10515600" cy="860240"/>
          </a:xfrm>
        </p:spPr>
        <p:txBody>
          <a:bodyPr anchorCtr="1"/>
          <a:lstStyle>
            <a:lvl1pPr algn="ctr">
              <a:spcBef>
                <a:spcPts val="450"/>
              </a:spcBef>
              <a:defRPr sz="4800">
                <a:solidFill>
                  <a:srgbClr val="FFFFFF"/>
                </a:solidFill>
                <a:latin typeface="Bitter Medium" pitchFamily="2"/>
              </a:defRPr>
            </a:lvl1pPr>
          </a:lstStyle>
          <a:p>
            <a:pPr lvl="0"/>
            <a:r>
              <a:rPr lang="en-US"/>
              <a:t>TITLE HERE, BITTER MED 48 PT.</a:t>
            </a:r>
          </a:p>
        </p:txBody>
      </p:sp>
      <p:sp>
        <p:nvSpPr>
          <p:cNvPr id="6" name="Text Placeholder 14">
            <a:extLst>
              <a:ext uri="{FF2B5EF4-FFF2-40B4-BE49-F238E27FC236}">
                <a16:creationId xmlns:a16="http://schemas.microsoft.com/office/drawing/2014/main" id="{3A3945B7-712F-35A2-5FBF-1FF807BD9354}"/>
              </a:ext>
            </a:extLst>
          </p:cNvPr>
          <p:cNvSpPr txBox="1">
            <a:spLocks noGrp="1"/>
          </p:cNvSpPr>
          <p:nvPr>
            <p:ph type="body" idx="4294967295"/>
          </p:nvPr>
        </p:nvSpPr>
        <p:spPr>
          <a:xfrm>
            <a:off x="851644" y="5683809"/>
            <a:ext cx="10515600" cy="403222"/>
          </a:xfrm>
        </p:spPr>
        <p:txBody>
          <a:bodyPr anchorCtr="1"/>
          <a:lstStyle>
            <a:lvl1pPr algn="ctr">
              <a:spcBef>
                <a:spcPts val="450"/>
              </a:spcBef>
              <a:defRPr sz="2200">
                <a:solidFill>
                  <a:srgbClr val="FFFFFF"/>
                </a:solidFill>
              </a:defRPr>
            </a:lvl1pPr>
          </a:lstStyle>
          <a:p>
            <a:pPr lvl="0"/>
            <a:r>
              <a:rPr lang="en-US"/>
              <a:t>SUBTITLE HERE, ROBOTO LIGHT 22 PT</a:t>
            </a:r>
          </a:p>
        </p:txBody>
      </p:sp>
    </p:spTree>
    <p:extLst>
      <p:ext uri="{BB962C8B-B14F-4D97-AF65-F5344CB8AC3E}">
        <p14:creationId xmlns:p14="http://schemas.microsoft.com/office/powerpoint/2010/main" val="2147320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4FE1F85E-E3BF-DBB7-B980-A3D3232B41D3}"/>
              </a:ext>
            </a:extLst>
          </p:cNvPr>
          <p:cNvPicPr>
            <a:picLocks noChangeAspect="1"/>
          </p:cNvPicPr>
          <p:nvPr/>
        </p:nvPicPr>
        <p:blipFill>
          <a:blip r:embed="rId2"/>
          <a:srcRect/>
          <a:stretch>
            <a:fillRect/>
          </a:stretch>
        </p:blipFill>
        <p:spPr>
          <a:xfrm>
            <a:off x="7556501" y="556183"/>
            <a:ext cx="4251127" cy="826142"/>
          </a:xfrm>
          <a:prstGeom prst="rect">
            <a:avLst/>
          </a:prstGeom>
          <a:noFill/>
          <a:ln cap="flat">
            <a:noFill/>
          </a:ln>
        </p:spPr>
      </p:pic>
      <p:sp>
        <p:nvSpPr>
          <p:cNvPr id="3" name="Rectangle 6">
            <a:extLst>
              <a:ext uri="{FF2B5EF4-FFF2-40B4-BE49-F238E27FC236}">
                <a16:creationId xmlns:a16="http://schemas.microsoft.com/office/drawing/2014/main" id="{8E811C18-1885-4AD6-9FEE-79BD5A168314}"/>
              </a:ext>
            </a:extLst>
          </p:cNvPr>
          <p:cNvSpPr/>
          <p:nvPr/>
        </p:nvSpPr>
        <p:spPr>
          <a:xfrm>
            <a:off x="0" y="4637315"/>
            <a:ext cx="12191996" cy="2220684"/>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sp>
        <p:nvSpPr>
          <p:cNvPr id="4" name="Title 1">
            <a:extLst>
              <a:ext uri="{FF2B5EF4-FFF2-40B4-BE49-F238E27FC236}">
                <a16:creationId xmlns:a16="http://schemas.microsoft.com/office/drawing/2014/main" id="{A9855CA7-CFAE-3BA5-A486-41133F0984CA}"/>
              </a:ext>
            </a:extLst>
          </p:cNvPr>
          <p:cNvSpPr txBox="1">
            <a:spLocks noGrp="1"/>
          </p:cNvSpPr>
          <p:nvPr>
            <p:ph type="title"/>
          </p:nvPr>
        </p:nvSpPr>
        <p:spPr>
          <a:xfrm>
            <a:off x="647696" y="1412446"/>
            <a:ext cx="10934696" cy="1639180"/>
          </a:xfrm>
        </p:spPr>
        <p:txBody>
          <a:bodyPr anchor="b">
            <a:noAutofit/>
          </a:bodyPr>
          <a:lstStyle>
            <a:lvl1pPr>
              <a:defRPr sz="4800"/>
            </a:lvl1pPr>
          </a:lstStyle>
          <a:p>
            <a:pPr lvl="0"/>
            <a:r>
              <a:rPr lang="en-US"/>
              <a:t>TITLE HERE, BITTER MED 48 PT.</a:t>
            </a:r>
          </a:p>
        </p:txBody>
      </p:sp>
      <p:sp>
        <p:nvSpPr>
          <p:cNvPr id="5" name="Subtitle 2">
            <a:extLst>
              <a:ext uri="{FF2B5EF4-FFF2-40B4-BE49-F238E27FC236}">
                <a16:creationId xmlns:a16="http://schemas.microsoft.com/office/drawing/2014/main" id="{47B3FC81-31E6-2208-3875-9E3D1A14B478}"/>
              </a:ext>
            </a:extLst>
          </p:cNvPr>
          <p:cNvSpPr txBox="1">
            <a:spLocks noGrp="1"/>
          </p:cNvSpPr>
          <p:nvPr>
            <p:ph type="subTitle" idx="4294967295"/>
          </p:nvPr>
        </p:nvSpPr>
        <p:spPr>
          <a:xfrm>
            <a:off x="647696" y="3351669"/>
            <a:ext cx="10934696" cy="749606"/>
          </a:xfrm>
        </p:spPr>
        <p:txBody>
          <a:bodyPr/>
          <a:lstStyle>
            <a:lvl1pPr>
              <a:spcBef>
                <a:spcPts val="450"/>
              </a:spcBef>
              <a:defRPr sz="2400"/>
            </a:lvl1pPr>
          </a:lstStyle>
          <a:p>
            <a:pPr lvl="0"/>
            <a:r>
              <a:rPr lang="en-US"/>
              <a:t>SUBTITLE, ROBOTO LIGHT 24 PT.</a:t>
            </a:r>
          </a:p>
        </p:txBody>
      </p:sp>
      <p:sp>
        <p:nvSpPr>
          <p:cNvPr id="6" name="Text Placeholder 5">
            <a:extLst>
              <a:ext uri="{FF2B5EF4-FFF2-40B4-BE49-F238E27FC236}">
                <a16:creationId xmlns:a16="http://schemas.microsoft.com/office/drawing/2014/main" id="{8518F292-D3BE-3F41-7AA0-180E262FF4FC}"/>
              </a:ext>
            </a:extLst>
          </p:cNvPr>
          <p:cNvSpPr txBox="1">
            <a:spLocks noGrp="1"/>
          </p:cNvSpPr>
          <p:nvPr>
            <p:ph type="body" idx="4294967295"/>
          </p:nvPr>
        </p:nvSpPr>
        <p:spPr>
          <a:xfrm>
            <a:off x="647696" y="5269367"/>
            <a:ext cx="10934696" cy="1014490"/>
          </a:xfrm>
        </p:spPr>
        <p:txBody>
          <a:bodyPr/>
          <a:lstStyle>
            <a:lvl1pPr marL="2121">
              <a:lnSpc>
                <a:spcPts val="2265"/>
              </a:lnSpc>
              <a:spcBef>
                <a:spcPts val="0"/>
              </a:spcBef>
              <a:defRPr sz="1600">
                <a:solidFill>
                  <a:srgbClr val="FFFFFF"/>
                </a:solidFill>
              </a:defRPr>
            </a:lvl1pPr>
            <a:lvl2pPr marL="1188720" lvl="2" indent="-182880">
              <a:buClr>
                <a:srgbClr val="A6A6A6"/>
              </a:buClr>
              <a:buSzPct val="80000"/>
              <a:buFont typeface="System Font Regular"/>
              <a:buChar char="-"/>
              <a:defRPr sz="1600"/>
            </a:lvl2pPr>
          </a:lstStyle>
          <a:p>
            <a:pPr lvl="0"/>
            <a:r>
              <a:rPr lang="en-US"/>
              <a:t>Presenter Name 1</a:t>
            </a:r>
          </a:p>
          <a:p>
            <a:pPr lvl="2"/>
            <a:r>
              <a:rPr lang="en-US"/>
              <a:t>Presenter Name 2</a:t>
            </a:r>
          </a:p>
        </p:txBody>
      </p:sp>
    </p:spTree>
    <p:extLst>
      <p:ext uri="{BB962C8B-B14F-4D97-AF65-F5344CB8AC3E}">
        <p14:creationId xmlns:p14="http://schemas.microsoft.com/office/powerpoint/2010/main" val="804372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5_Title +Sub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02F48-EF2E-2473-7082-C62753DEBC5E}"/>
              </a:ext>
            </a:extLst>
          </p:cNvPr>
          <p:cNvSpPr txBox="1">
            <a:spLocks noGrp="1"/>
          </p:cNvSpPr>
          <p:nvPr>
            <p:ph type="title"/>
          </p:nvPr>
        </p:nvSpPr>
        <p:spPr>
          <a:xfrm>
            <a:off x="647696" y="930383"/>
            <a:ext cx="10934696" cy="593610"/>
          </a:xfrm>
        </p:spPr>
        <p:txBody>
          <a:bodyPr/>
          <a:lstStyle>
            <a:lvl1pPr>
              <a:defRPr/>
            </a:lvl1pPr>
          </a:lstStyle>
          <a:p>
            <a:pPr lvl="0"/>
            <a:r>
              <a:rPr lang="en-US"/>
              <a:t>Header here</a:t>
            </a:r>
          </a:p>
        </p:txBody>
      </p:sp>
      <p:sp>
        <p:nvSpPr>
          <p:cNvPr id="3" name="Text Placeholder 16">
            <a:extLst>
              <a:ext uri="{FF2B5EF4-FFF2-40B4-BE49-F238E27FC236}">
                <a16:creationId xmlns:a16="http://schemas.microsoft.com/office/drawing/2014/main" id="{EDA978D1-2AE4-5F00-506D-5821AF5322F9}"/>
              </a:ext>
            </a:extLst>
          </p:cNvPr>
          <p:cNvSpPr txBox="1">
            <a:spLocks noGrp="1"/>
          </p:cNvSpPr>
          <p:nvPr>
            <p:ph type="body" idx="4294967295"/>
          </p:nvPr>
        </p:nvSpPr>
        <p:spPr>
          <a:xfrm>
            <a:off x="647696" y="2393012"/>
            <a:ext cx="10934696" cy="3855384"/>
          </a:xfrm>
        </p:spPr>
        <p:txBody>
          <a:bodyPr/>
          <a:lstStyle>
            <a:lvl1pPr>
              <a:spcBef>
                <a:spcPts val="450"/>
              </a:spcBef>
              <a:defRPr sz="2200"/>
            </a:lvl1pPr>
            <a:lvl2pPr marL="137160">
              <a:spcBef>
                <a:spcPts val="450"/>
              </a:spcBef>
              <a:defRPr sz="2200"/>
            </a:lvl2pPr>
            <a:lvl3pPr marL="548640">
              <a:buClr>
                <a:srgbClr val="728A2D"/>
              </a:buClr>
              <a:buSzPct val="100000"/>
              <a:defRPr sz="2000"/>
            </a:lvl3pPr>
            <a:lvl4pPr marL="914400" indent="-182880">
              <a:lnSpc>
                <a:spcPct val="100000"/>
              </a:lnSpc>
              <a:spcBef>
                <a:spcPts val="150"/>
              </a:spcBef>
              <a:spcAft>
                <a:spcPts val="450"/>
              </a:spcAft>
              <a:buClr>
                <a:srgbClr val="A6A6A6"/>
              </a:buClr>
              <a:buSzPct val="80000"/>
              <a:defRPr>
                <a:solidFill>
                  <a:srgbClr val="424242"/>
                </a:solidFill>
                <a:latin typeface="Roboto Light" pitchFamily="2"/>
                <a:ea typeface="Roboto Light" pitchFamily="2"/>
                <a:cs typeface="Roboto Light" pitchFamily="2"/>
              </a:defRPr>
            </a:lvl4pPr>
            <a:lvl5pPr marL="1188720" indent="-182880">
              <a:lnSpc>
                <a:spcPct val="100000"/>
              </a:lnSpc>
              <a:spcBef>
                <a:spcPts val="150"/>
              </a:spcBef>
              <a:spcAft>
                <a:spcPts val="450"/>
              </a:spcAft>
              <a:buClr>
                <a:srgbClr val="A6A6A6"/>
              </a:buClr>
              <a:buSzPct val="80000"/>
              <a:buFont typeface="System Font Regular"/>
              <a:buChar char="-"/>
              <a:defRPr sz="1600">
                <a:solidFill>
                  <a:srgbClr val="424242"/>
                </a:solidFill>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6">
            <a:extLst>
              <a:ext uri="{FF2B5EF4-FFF2-40B4-BE49-F238E27FC236}">
                <a16:creationId xmlns:a16="http://schemas.microsoft.com/office/drawing/2014/main" id="{324B262B-5CFF-FB91-C058-87EBE58D2DC5}"/>
              </a:ext>
            </a:extLst>
          </p:cNvPr>
          <p:cNvSpPr txBox="1">
            <a:spLocks noGrp="1"/>
          </p:cNvSpPr>
          <p:nvPr>
            <p:ph type="body" idx="4294967295"/>
          </p:nvPr>
        </p:nvSpPr>
        <p:spPr>
          <a:xfrm>
            <a:off x="647696" y="1595152"/>
            <a:ext cx="10934696" cy="439835"/>
          </a:xfrm>
        </p:spPr>
        <p:txBody>
          <a:bodyPr/>
          <a:lstStyle>
            <a:lvl1pPr>
              <a:spcBef>
                <a:spcPts val="0"/>
              </a:spcBef>
              <a:spcAft>
                <a:spcPts val="0"/>
              </a:spcAft>
              <a:defRPr sz="2400" spc="30">
                <a:solidFill>
                  <a:srgbClr val="718A2C"/>
                </a:solidFill>
                <a:cs typeface="Roboto Medium" pitchFamily="2"/>
              </a:defRPr>
            </a:lvl1pPr>
          </a:lstStyle>
          <a:p>
            <a:pPr lvl="0"/>
            <a:r>
              <a:rPr lang="en-US"/>
              <a:t>Sub-header here</a:t>
            </a:r>
          </a:p>
        </p:txBody>
      </p:sp>
    </p:spTree>
    <p:extLst>
      <p:ext uri="{BB962C8B-B14F-4D97-AF65-F5344CB8AC3E}">
        <p14:creationId xmlns:p14="http://schemas.microsoft.com/office/powerpoint/2010/main" val="522383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6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D32DE-42C6-0676-63DC-9C8887DF0030}"/>
              </a:ext>
            </a:extLst>
          </p:cNvPr>
          <p:cNvSpPr txBox="1">
            <a:spLocks noGrp="1"/>
          </p:cNvSpPr>
          <p:nvPr>
            <p:ph type="title"/>
          </p:nvPr>
        </p:nvSpPr>
        <p:spPr>
          <a:xfrm>
            <a:off x="647696" y="930383"/>
            <a:ext cx="10918868" cy="593610"/>
          </a:xfrm>
        </p:spPr>
        <p:txBody>
          <a:bodyPr/>
          <a:lstStyle>
            <a:lvl1pPr>
              <a:defRPr/>
            </a:lvl1pPr>
          </a:lstStyle>
          <a:p>
            <a:pPr lvl="0"/>
            <a:r>
              <a:rPr lang="en-US"/>
              <a:t>HEADER HERE, BITTER MED 36 PT.</a:t>
            </a:r>
          </a:p>
        </p:txBody>
      </p:sp>
      <p:sp>
        <p:nvSpPr>
          <p:cNvPr id="3" name="Text Placeholder 3">
            <a:extLst>
              <a:ext uri="{FF2B5EF4-FFF2-40B4-BE49-F238E27FC236}">
                <a16:creationId xmlns:a16="http://schemas.microsoft.com/office/drawing/2014/main" id="{64E00B08-05B0-ACE7-6547-D619866F3852}"/>
              </a:ext>
            </a:extLst>
          </p:cNvPr>
          <p:cNvSpPr txBox="1">
            <a:spLocks noGrp="1"/>
          </p:cNvSpPr>
          <p:nvPr>
            <p:ph type="body" idx="4294967295"/>
          </p:nvPr>
        </p:nvSpPr>
        <p:spPr>
          <a:xfrm>
            <a:off x="647696" y="1828800"/>
            <a:ext cx="10918868" cy="4419596"/>
          </a:xfrm>
        </p:spPr>
        <p:txBody>
          <a:bodyPr/>
          <a:lstStyle>
            <a:lvl1pPr>
              <a:spcBef>
                <a:spcPts val="450"/>
              </a:spcBef>
              <a:defRPr sz="2200"/>
            </a:lvl1pPr>
            <a:lvl2pPr marL="137160">
              <a:spcBef>
                <a:spcPts val="450"/>
              </a:spcBef>
              <a:defRPr sz="2200"/>
            </a:lvl2pPr>
            <a:lvl3pPr marL="548640">
              <a:buClr>
                <a:srgbClr val="728A2D"/>
              </a:buClr>
              <a:buSzPct val="100000"/>
              <a:defRPr sz="2000"/>
            </a:lvl3pPr>
            <a:lvl4pPr marL="914400" indent="-182880">
              <a:lnSpc>
                <a:spcPct val="100000"/>
              </a:lnSpc>
              <a:spcBef>
                <a:spcPts val="150"/>
              </a:spcBef>
              <a:spcAft>
                <a:spcPts val="450"/>
              </a:spcAft>
              <a:buClr>
                <a:srgbClr val="A6A6A6"/>
              </a:buClr>
              <a:buSzPct val="80000"/>
              <a:defRPr>
                <a:solidFill>
                  <a:srgbClr val="424242"/>
                </a:solidFill>
                <a:latin typeface="Roboto Light" pitchFamily="2"/>
                <a:ea typeface="Roboto Light" pitchFamily="2"/>
                <a:cs typeface="Roboto Light" pitchFamily="2"/>
              </a:defRPr>
            </a:lvl4pPr>
            <a:lvl5pPr marL="1188720" indent="-182880">
              <a:lnSpc>
                <a:spcPct val="100000"/>
              </a:lnSpc>
              <a:spcBef>
                <a:spcPts val="150"/>
              </a:spcBef>
              <a:spcAft>
                <a:spcPts val="450"/>
              </a:spcAft>
              <a:buClr>
                <a:srgbClr val="A6A6A6"/>
              </a:buClr>
              <a:buSzPct val="80000"/>
              <a:buFont typeface="System Font Regular"/>
              <a:buChar char="-"/>
              <a:defRPr sz="1600">
                <a:solidFill>
                  <a:srgbClr val="424242"/>
                </a:solidFill>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8070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7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16D9B-7304-60F8-156B-F31F61270175}"/>
              </a:ext>
            </a:extLst>
          </p:cNvPr>
          <p:cNvSpPr txBox="1">
            <a:spLocks noGrp="1"/>
          </p:cNvSpPr>
          <p:nvPr>
            <p:ph type="title"/>
          </p:nvPr>
        </p:nvSpPr>
        <p:spPr>
          <a:xfrm>
            <a:off x="647696" y="930383"/>
            <a:ext cx="10918868" cy="593610"/>
          </a:xfrm>
        </p:spPr>
        <p:txBody>
          <a:bodyPr/>
          <a:lstStyle>
            <a:lvl1pPr>
              <a:defRPr/>
            </a:lvl1pPr>
          </a:lstStyle>
          <a:p>
            <a:pPr lvl="0"/>
            <a:r>
              <a:rPr lang="en-US"/>
              <a:t>Click to edit Master title style</a:t>
            </a:r>
          </a:p>
        </p:txBody>
      </p:sp>
      <p:sp>
        <p:nvSpPr>
          <p:cNvPr id="3" name="Text Placeholder 16">
            <a:extLst>
              <a:ext uri="{FF2B5EF4-FFF2-40B4-BE49-F238E27FC236}">
                <a16:creationId xmlns:a16="http://schemas.microsoft.com/office/drawing/2014/main" id="{0FA49B00-BDDE-C93C-0DCB-309367D1F4E3}"/>
              </a:ext>
            </a:extLst>
          </p:cNvPr>
          <p:cNvSpPr txBox="1">
            <a:spLocks noGrp="1"/>
          </p:cNvSpPr>
          <p:nvPr>
            <p:ph type="body" idx="4294967295"/>
          </p:nvPr>
        </p:nvSpPr>
        <p:spPr>
          <a:xfrm>
            <a:off x="647696" y="1828800"/>
            <a:ext cx="10918868" cy="4419596"/>
          </a:xfrm>
        </p:spPr>
        <p:txBody>
          <a:bodyPr/>
          <a:lstStyle>
            <a:lvl1pPr>
              <a:spcBef>
                <a:spcPts val="450"/>
              </a:spcBef>
              <a:defRPr sz="2200"/>
            </a:lvl1pPr>
            <a:lvl2pPr marL="137160">
              <a:spcBef>
                <a:spcPts val="450"/>
              </a:spcBef>
              <a:defRPr sz="2200"/>
            </a:lvl2pPr>
            <a:lvl3pPr marL="548640">
              <a:buClr>
                <a:srgbClr val="728A2D"/>
              </a:buClr>
              <a:buSzPct val="100000"/>
              <a:defRPr sz="2000"/>
            </a:lvl3pPr>
            <a:lvl4pPr marL="914400" indent="-182880">
              <a:lnSpc>
                <a:spcPct val="100000"/>
              </a:lnSpc>
              <a:spcBef>
                <a:spcPts val="150"/>
              </a:spcBef>
              <a:spcAft>
                <a:spcPts val="450"/>
              </a:spcAft>
              <a:buClr>
                <a:srgbClr val="A6A6A6"/>
              </a:buClr>
              <a:buSzPct val="80000"/>
              <a:defRPr>
                <a:solidFill>
                  <a:srgbClr val="424242"/>
                </a:solidFill>
                <a:latin typeface="Roboto Light" pitchFamily="2"/>
                <a:ea typeface="Roboto Light" pitchFamily="2"/>
                <a:cs typeface="Roboto Light" pitchFamily="2"/>
              </a:defRPr>
            </a:lvl4pPr>
            <a:lvl5pPr marL="1188720" indent="-182880">
              <a:lnSpc>
                <a:spcPct val="100000"/>
              </a:lnSpc>
              <a:spcBef>
                <a:spcPts val="150"/>
              </a:spcBef>
              <a:spcAft>
                <a:spcPts val="450"/>
              </a:spcAft>
              <a:buClr>
                <a:srgbClr val="A6A6A6"/>
              </a:buClr>
              <a:buSzPct val="80000"/>
              <a:buFont typeface="System Font Regular"/>
              <a:buChar char="-"/>
              <a:defRPr sz="1600">
                <a:solidFill>
                  <a:srgbClr val="424242"/>
                </a:solidFill>
                <a:latin typeface="Roboto Light" pitchFamily="2"/>
                <a:ea typeface="Roboto Light" pitchFamily="2"/>
                <a:cs typeface="Roboto Light" pitchFamily="2"/>
              </a:defRPr>
            </a:lvl5pPr>
          </a:lstStyle>
          <a:p>
            <a:pPr lvl="0"/>
            <a:r>
              <a:rPr lang="en-US"/>
              <a:t>Click to edit Master text styles</a:t>
            </a:r>
          </a:p>
          <a:p>
            <a:pPr lvl="1"/>
            <a:r>
              <a:rPr lang="en-US"/>
              <a:t>Content here</a:t>
            </a:r>
          </a:p>
          <a:p>
            <a:pPr lvl="2"/>
            <a:r>
              <a:rPr lang="en-US"/>
              <a:t>Second level</a:t>
            </a:r>
          </a:p>
          <a:p>
            <a:pPr lvl="3"/>
            <a:r>
              <a:rPr lang="en-US"/>
              <a:t>Third level</a:t>
            </a:r>
          </a:p>
          <a:p>
            <a:pPr lvl="4"/>
            <a:r>
              <a:rPr lang="en-US"/>
              <a:t>Fourth level</a:t>
            </a:r>
          </a:p>
        </p:txBody>
      </p:sp>
      <p:sp>
        <p:nvSpPr>
          <p:cNvPr id="4" name="Rectangle 5">
            <a:extLst>
              <a:ext uri="{FF2B5EF4-FFF2-40B4-BE49-F238E27FC236}">
                <a16:creationId xmlns:a16="http://schemas.microsoft.com/office/drawing/2014/main" id="{8BED174F-780A-D3A8-70E2-79FF2CF0A1BD}"/>
              </a:ext>
            </a:extLst>
          </p:cNvPr>
          <p:cNvSpPr/>
          <p:nvPr/>
        </p:nvSpPr>
        <p:spPr>
          <a:xfrm>
            <a:off x="0" y="-10908"/>
            <a:ext cx="8050761" cy="500377"/>
          </a:xfrm>
          <a:prstGeom prst="rect">
            <a:avLst/>
          </a:prstGeom>
          <a:solidFill>
            <a:srgbClr val="728A2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5" name="Picture 6">
            <a:extLst>
              <a:ext uri="{FF2B5EF4-FFF2-40B4-BE49-F238E27FC236}">
                <a16:creationId xmlns:a16="http://schemas.microsoft.com/office/drawing/2014/main" id="{49777671-DDDA-C46A-CE1A-0301CAC341DA}"/>
              </a:ext>
            </a:extLst>
          </p:cNvPr>
          <p:cNvPicPr>
            <a:picLocks noChangeAspect="1"/>
          </p:cNvPicPr>
          <p:nvPr/>
        </p:nvPicPr>
        <p:blipFill>
          <a:blip r:embed="rId2"/>
          <a:stretch>
            <a:fillRect/>
          </a:stretch>
        </p:blipFill>
        <p:spPr>
          <a:xfrm>
            <a:off x="9718206" y="62526"/>
            <a:ext cx="2352632" cy="457200"/>
          </a:xfrm>
          <a:prstGeom prst="rect">
            <a:avLst/>
          </a:prstGeom>
          <a:noFill/>
          <a:ln cap="flat">
            <a:noFill/>
          </a:ln>
        </p:spPr>
      </p:pic>
    </p:spTree>
    <p:extLst>
      <p:ext uri="{BB962C8B-B14F-4D97-AF65-F5344CB8AC3E}">
        <p14:creationId xmlns:p14="http://schemas.microsoft.com/office/powerpoint/2010/main" val="1138395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89D7-DF5B-0551-7077-5C9AF41CD64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7">
            <a:extLst>
              <a:ext uri="{FF2B5EF4-FFF2-40B4-BE49-F238E27FC236}">
                <a16:creationId xmlns:a16="http://schemas.microsoft.com/office/drawing/2014/main" id="{09C5D247-1589-A225-C76D-C1FFDFCBF13A}"/>
              </a:ext>
            </a:extLst>
          </p:cNvPr>
          <p:cNvSpPr txBox="1">
            <a:spLocks noGrp="1"/>
          </p:cNvSpPr>
          <p:nvPr>
            <p:ph idx="4294967295"/>
          </p:nvPr>
        </p:nvSpPr>
        <p:spPr>
          <a:xfrm>
            <a:off x="647696" y="1828800"/>
            <a:ext cx="5295903" cy="4419596"/>
          </a:xfrm>
        </p:spPr>
        <p:txBody>
          <a:bodyPr/>
          <a:lstStyle>
            <a:lvl1pPr>
              <a:spcBef>
                <a:spcPts val="450"/>
              </a:spcBef>
              <a:defRPr sz="2200">
                <a:latin typeface="Roboto Medium" pitchFamily="2"/>
                <a:ea typeface="Roboto Medium" pitchFamily="2"/>
                <a:cs typeface="Roboto Medium" pitchFamily="2"/>
              </a:defRPr>
            </a:lvl1pPr>
            <a:lvl2pPr marL="137160">
              <a:spcBef>
                <a:spcPts val="450"/>
              </a:spcBef>
              <a:defRPr sz="2200"/>
            </a:lvl2pPr>
            <a:lvl3pPr marL="548640">
              <a:buClr>
                <a:srgbClr val="728A2D"/>
              </a:buClr>
              <a:buSzPct val="100000"/>
              <a:defRPr sz="2000"/>
            </a:lvl3pPr>
            <a:lvl4pPr marL="914400" indent="-182880">
              <a:lnSpc>
                <a:spcPct val="100000"/>
              </a:lnSpc>
              <a:spcBef>
                <a:spcPts val="150"/>
              </a:spcBef>
              <a:spcAft>
                <a:spcPts val="450"/>
              </a:spcAft>
              <a:buClr>
                <a:srgbClr val="A6A6A6"/>
              </a:buClr>
              <a:buSzPct val="80000"/>
              <a:defRPr>
                <a:solidFill>
                  <a:srgbClr val="424242"/>
                </a:solidFill>
                <a:latin typeface="Roboto Light" pitchFamily="2"/>
                <a:ea typeface="Roboto Light" pitchFamily="2"/>
                <a:cs typeface="Roboto Light" pitchFamily="2"/>
              </a:defRPr>
            </a:lvl4pPr>
            <a:lvl5pPr marL="1188720" indent="-182880">
              <a:lnSpc>
                <a:spcPct val="100000"/>
              </a:lnSpc>
              <a:spcBef>
                <a:spcPts val="150"/>
              </a:spcBef>
              <a:spcAft>
                <a:spcPts val="450"/>
              </a:spcAft>
              <a:buClr>
                <a:srgbClr val="A6A6A6"/>
              </a:buClr>
              <a:buSzPct val="80000"/>
              <a:buFont typeface="System Font Regular"/>
              <a:buChar char="-"/>
              <a:defRPr sz="1600">
                <a:solidFill>
                  <a:srgbClr val="424242"/>
                </a:solidFill>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B6D257A0-A008-7EA1-85A9-454370CD9F2E}"/>
              </a:ext>
            </a:extLst>
          </p:cNvPr>
          <p:cNvSpPr txBox="1">
            <a:spLocks noGrp="1"/>
          </p:cNvSpPr>
          <p:nvPr>
            <p:ph idx="4294967295"/>
          </p:nvPr>
        </p:nvSpPr>
        <p:spPr>
          <a:xfrm>
            <a:off x="6248396" y="1828800"/>
            <a:ext cx="5346697" cy="4419596"/>
          </a:xfrm>
        </p:spPr>
        <p:txBody>
          <a:bodyPr/>
          <a:lstStyle>
            <a:lvl1pPr>
              <a:spcBef>
                <a:spcPts val="450"/>
              </a:spcBef>
              <a:defRPr sz="2200">
                <a:latin typeface="Roboto Medium" pitchFamily="2"/>
                <a:ea typeface="Roboto Medium" pitchFamily="2"/>
                <a:cs typeface="Roboto Medium" pitchFamily="2"/>
              </a:defRPr>
            </a:lvl1pPr>
            <a:lvl2pPr marL="137160">
              <a:spcBef>
                <a:spcPts val="450"/>
              </a:spcBef>
              <a:defRPr sz="2200"/>
            </a:lvl2pPr>
            <a:lvl3pPr marL="548640">
              <a:buClr>
                <a:srgbClr val="728A2D"/>
              </a:buClr>
              <a:buSzPct val="100000"/>
              <a:defRPr sz="2000"/>
            </a:lvl3pPr>
            <a:lvl4pPr marL="914400" indent="-182880">
              <a:lnSpc>
                <a:spcPct val="100000"/>
              </a:lnSpc>
              <a:spcBef>
                <a:spcPts val="150"/>
              </a:spcBef>
              <a:spcAft>
                <a:spcPts val="450"/>
              </a:spcAft>
              <a:buClr>
                <a:srgbClr val="A6A6A6"/>
              </a:buClr>
              <a:buSzPct val="80000"/>
              <a:defRPr>
                <a:solidFill>
                  <a:srgbClr val="424242"/>
                </a:solidFill>
                <a:latin typeface="Roboto Light" pitchFamily="2"/>
                <a:ea typeface="Roboto Light" pitchFamily="2"/>
                <a:cs typeface="Roboto Light" pitchFamily="2"/>
              </a:defRPr>
            </a:lvl4pPr>
            <a:lvl5pPr marL="1188720" indent="-182880">
              <a:lnSpc>
                <a:spcPct val="100000"/>
              </a:lnSpc>
              <a:spcBef>
                <a:spcPts val="150"/>
              </a:spcBef>
              <a:spcAft>
                <a:spcPts val="450"/>
              </a:spcAft>
              <a:buClr>
                <a:srgbClr val="A6A6A6"/>
              </a:buClr>
              <a:buSzPct val="80000"/>
              <a:buFont typeface="System Font Regular"/>
              <a:buChar char="-"/>
              <a:defRPr sz="1600">
                <a:solidFill>
                  <a:srgbClr val="424242"/>
                </a:solidFill>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8518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 taglin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71B7C13-2670-0786-6A56-E203E81DE12A}"/>
              </a:ext>
            </a:extLst>
          </p:cNvPr>
          <p:cNvSpPr/>
          <p:nvPr/>
        </p:nvSpPr>
        <p:spPr>
          <a:xfrm>
            <a:off x="0" y="3918752"/>
            <a:ext cx="12191996" cy="2939247"/>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4">
            <a:extLst>
              <a:ext uri="{FF2B5EF4-FFF2-40B4-BE49-F238E27FC236}">
                <a16:creationId xmlns:a16="http://schemas.microsoft.com/office/drawing/2014/main" id="{C6C17800-924D-21D7-3BAE-0AED39164943}"/>
              </a:ext>
            </a:extLst>
          </p:cNvPr>
          <p:cNvPicPr>
            <a:picLocks noChangeAspect="1"/>
          </p:cNvPicPr>
          <p:nvPr/>
        </p:nvPicPr>
        <p:blipFill>
          <a:blip r:embed="rId2"/>
          <a:stretch>
            <a:fillRect/>
          </a:stretch>
        </p:blipFill>
        <p:spPr>
          <a:xfrm>
            <a:off x="0" y="2399367"/>
            <a:ext cx="12191996" cy="1463040"/>
          </a:xfrm>
          <a:prstGeom prst="rect">
            <a:avLst/>
          </a:prstGeom>
          <a:noFill/>
          <a:ln cap="flat">
            <a:noFill/>
          </a:ln>
        </p:spPr>
      </p:pic>
      <p:pic>
        <p:nvPicPr>
          <p:cNvPr id="4" name="Picture 3" descr="A black and green text&#10;&#10;Description automatically generated">
            <a:extLst>
              <a:ext uri="{FF2B5EF4-FFF2-40B4-BE49-F238E27FC236}">
                <a16:creationId xmlns:a16="http://schemas.microsoft.com/office/drawing/2014/main" id="{1EFBF140-600C-E5A4-975A-7F797728A451}"/>
              </a:ext>
            </a:extLst>
          </p:cNvPr>
          <p:cNvPicPr>
            <a:picLocks noChangeAspect="1"/>
          </p:cNvPicPr>
          <p:nvPr/>
        </p:nvPicPr>
        <p:blipFill>
          <a:blip r:embed="rId3"/>
          <a:stretch>
            <a:fillRect/>
          </a:stretch>
        </p:blipFill>
        <p:spPr>
          <a:xfrm>
            <a:off x="335913" y="455608"/>
            <a:ext cx="7140650" cy="1716273"/>
          </a:xfrm>
          <a:prstGeom prst="rect">
            <a:avLst/>
          </a:prstGeom>
          <a:noFill/>
          <a:ln cap="flat">
            <a:noFill/>
          </a:ln>
        </p:spPr>
      </p:pic>
      <p:sp>
        <p:nvSpPr>
          <p:cNvPr id="5" name="Text Placeholder 9">
            <a:extLst>
              <a:ext uri="{FF2B5EF4-FFF2-40B4-BE49-F238E27FC236}">
                <a16:creationId xmlns:a16="http://schemas.microsoft.com/office/drawing/2014/main" id="{C10C5D25-5334-B441-5903-3D736851F294}"/>
              </a:ext>
            </a:extLst>
          </p:cNvPr>
          <p:cNvSpPr txBox="1">
            <a:spLocks noGrp="1"/>
          </p:cNvSpPr>
          <p:nvPr>
            <p:ph type="body" idx="4294967295"/>
          </p:nvPr>
        </p:nvSpPr>
        <p:spPr>
          <a:xfrm>
            <a:off x="851644" y="4832347"/>
            <a:ext cx="10515600" cy="860240"/>
          </a:xfrm>
        </p:spPr>
        <p:txBody>
          <a:bodyPr anchorCtr="1"/>
          <a:lstStyle>
            <a:lvl1pPr marL="0" lvl="0" indent="0" algn="ctr">
              <a:buNone/>
              <a:defRPr sz="4800">
                <a:solidFill>
                  <a:srgbClr val="FFFFFF"/>
                </a:solidFill>
                <a:latin typeface="Bitter Medium" pitchFamily="2"/>
              </a:defRPr>
            </a:lvl1pPr>
          </a:lstStyle>
          <a:p>
            <a:pPr lvl="0"/>
            <a:r>
              <a:rPr lang="en-US"/>
              <a:t>TITLE HERE, BITTER MED 48 PT.</a:t>
            </a:r>
          </a:p>
        </p:txBody>
      </p:sp>
      <p:sp>
        <p:nvSpPr>
          <p:cNvPr id="6" name="Text Placeholder 14">
            <a:extLst>
              <a:ext uri="{FF2B5EF4-FFF2-40B4-BE49-F238E27FC236}">
                <a16:creationId xmlns:a16="http://schemas.microsoft.com/office/drawing/2014/main" id="{A35EB6A9-A70A-B388-9645-6D4F5413AAE2}"/>
              </a:ext>
            </a:extLst>
          </p:cNvPr>
          <p:cNvSpPr txBox="1">
            <a:spLocks noGrp="1"/>
          </p:cNvSpPr>
          <p:nvPr>
            <p:ph type="body" idx="4294967295"/>
          </p:nvPr>
        </p:nvSpPr>
        <p:spPr>
          <a:xfrm>
            <a:off x="851644" y="5683809"/>
            <a:ext cx="10515600" cy="403222"/>
          </a:xfrm>
        </p:spPr>
        <p:txBody>
          <a:bodyPr anchorCtr="1"/>
          <a:lstStyle>
            <a:lvl1pPr marL="0" lvl="0" indent="0" algn="ctr">
              <a:buNone/>
              <a:defRPr>
                <a:solidFill>
                  <a:srgbClr val="FFFFFF"/>
                </a:solidFill>
              </a:defRPr>
            </a:lvl1pPr>
          </a:lstStyle>
          <a:p>
            <a:pPr lvl="0"/>
            <a:r>
              <a:rPr lang="en-US"/>
              <a:t>SUBTITLE HERE, ROBOTO LIGHT 22 PT</a:t>
            </a:r>
          </a:p>
        </p:txBody>
      </p:sp>
    </p:spTree>
    <p:extLst>
      <p:ext uri="{BB962C8B-B14F-4D97-AF65-F5344CB8AC3E}">
        <p14:creationId xmlns:p14="http://schemas.microsoft.com/office/powerpoint/2010/main" val="104303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28A2D"/>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F138AD2D-4C3B-CCC8-A9B9-F43EBA0D9D1B}"/>
              </a:ext>
            </a:extLst>
          </p:cNvPr>
          <p:cNvSpPr txBox="1">
            <a:spLocks noGrp="1"/>
          </p:cNvSpPr>
          <p:nvPr>
            <p:ph type="body" idx="4294967295"/>
          </p:nvPr>
        </p:nvSpPr>
        <p:spPr>
          <a:xfrm>
            <a:off x="647696" y="914400"/>
            <a:ext cx="8762996" cy="4607862"/>
          </a:xfrm>
        </p:spPr>
        <p:txBody>
          <a:bodyPr anchor="ctr">
            <a:normAutofit/>
          </a:bodyPr>
          <a:lstStyle>
            <a:lvl1pPr>
              <a:spcBef>
                <a:spcPts val="450"/>
              </a:spcBef>
              <a:defRPr sz="3200">
                <a:solidFill>
                  <a:srgbClr val="FFFFFF"/>
                </a:solidFill>
              </a:defRPr>
            </a:lvl1pPr>
            <a:lvl2pPr lvl="0">
              <a:spcBef>
                <a:spcPts val="450"/>
              </a:spcBef>
              <a:defRPr sz="3200">
                <a:solidFill>
                  <a:srgbClr val="FFFFFF"/>
                </a:solidFill>
              </a:defRPr>
            </a:lvl2pPr>
            <a:lvl3pPr marL="0" lvl="0" indent="0">
              <a:spcBef>
                <a:spcPts val="450"/>
              </a:spcBef>
              <a:buNone/>
              <a:defRPr sz="3200">
                <a:solidFill>
                  <a:srgbClr val="FFFFFF"/>
                </a:solidFill>
              </a:defRPr>
            </a:lvl3pPr>
            <a:lvl4pPr marL="0" lvl="0" indent="0">
              <a:lnSpc>
                <a:spcPct val="100000"/>
              </a:lnSpc>
              <a:spcBef>
                <a:spcPts val="450"/>
              </a:spcBef>
              <a:spcAft>
                <a:spcPts val="450"/>
              </a:spcAft>
              <a:buNone/>
              <a:defRPr sz="3200">
                <a:solidFill>
                  <a:srgbClr val="FFFFFF"/>
                </a:solidFill>
                <a:latin typeface="Roboto Light" pitchFamily="2"/>
                <a:ea typeface="Roboto Light" pitchFamily="2"/>
                <a:cs typeface="Roboto Light" pitchFamily="2"/>
              </a:defRPr>
            </a:lvl4pPr>
            <a:lvl5pPr marL="0" lvl="0" indent="0">
              <a:lnSpc>
                <a:spcPct val="100000"/>
              </a:lnSpc>
              <a:spcBef>
                <a:spcPts val="450"/>
              </a:spcBef>
              <a:spcAft>
                <a:spcPts val="450"/>
              </a:spcAft>
              <a:buNone/>
              <a:defRPr sz="3200">
                <a:solidFill>
                  <a:srgbClr val="FFFFFF"/>
                </a:solidFill>
                <a:latin typeface="Roboto Light" pitchFamily="2"/>
                <a:ea typeface="Roboto Light" pitchFamily="2"/>
                <a:cs typeface="Roboto Light" pitchFamily="2"/>
              </a:defRPr>
            </a:lvl5pPr>
            <a:lvl6pPr marL="0" marR="0" lvl="0" indent="0" fontAlgn="auto">
              <a:lnSpc>
                <a:spcPct val="100000"/>
              </a:lnSpc>
              <a:spcBef>
                <a:spcPts val="450"/>
              </a:spcBef>
              <a:spcAft>
                <a:spcPts val="450"/>
              </a:spcAft>
              <a:buNone/>
              <a:tabLst/>
              <a:defRPr lang="en-US" sz="3200" b="0" i="0" u="none" strike="noStrike" cap="none" spc="0" baseline="0">
                <a:solidFill>
                  <a:srgbClr val="FFFFFF"/>
                </a:solidFill>
                <a:uFillTx/>
                <a:latin typeface="Roboto Light" pitchFamily="2"/>
                <a:ea typeface="Roboto Light" pitchFamily="2"/>
                <a:cs typeface="Roboto Light" pitchFamily="2"/>
              </a:defRPr>
            </a:lvl6pPr>
          </a:lstStyle>
          <a:p>
            <a:pPr lvl="0"/>
            <a:r>
              <a:rPr lang="en-US"/>
              <a:t>Click to add short statement or quote</a:t>
            </a:r>
          </a:p>
          <a:p>
            <a:pPr lvl="0"/>
            <a:r>
              <a:rPr lang="en-US"/>
              <a:t>Recommended maximum 6 lines max</a:t>
            </a:r>
          </a:p>
          <a:p>
            <a:pPr lvl="0"/>
            <a:r>
              <a:rPr lang="en-US"/>
              <a:t>Line 3</a:t>
            </a:r>
          </a:p>
          <a:p>
            <a:pPr lvl="0"/>
            <a:r>
              <a:rPr lang="en-US"/>
              <a:t>Line 4</a:t>
            </a:r>
          </a:p>
          <a:p>
            <a:pPr lvl="0"/>
            <a:r>
              <a:rPr lang="en-US"/>
              <a:t>Line 5</a:t>
            </a:r>
          </a:p>
          <a:p>
            <a:pPr lvl="0"/>
            <a:r>
              <a:rPr lang="en-US"/>
              <a:t>Line 6</a:t>
            </a:r>
          </a:p>
        </p:txBody>
      </p:sp>
      <p:sp>
        <p:nvSpPr>
          <p:cNvPr id="3" name="Text Placeholder 9">
            <a:extLst>
              <a:ext uri="{FF2B5EF4-FFF2-40B4-BE49-F238E27FC236}">
                <a16:creationId xmlns:a16="http://schemas.microsoft.com/office/drawing/2014/main" id="{978DE8FC-B48D-86EA-05A7-9DA8A3D2F1FB}"/>
              </a:ext>
            </a:extLst>
          </p:cNvPr>
          <p:cNvSpPr txBox="1">
            <a:spLocks noGrp="1"/>
          </p:cNvSpPr>
          <p:nvPr>
            <p:ph type="body" idx="4294967295"/>
          </p:nvPr>
        </p:nvSpPr>
        <p:spPr>
          <a:xfrm>
            <a:off x="6248396" y="6115049"/>
            <a:ext cx="5333996" cy="419096"/>
          </a:xfrm>
        </p:spPr>
        <p:txBody>
          <a:bodyPr/>
          <a:lstStyle>
            <a:lvl1pPr algn="r">
              <a:spcBef>
                <a:spcPts val="450"/>
              </a:spcBef>
              <a:defRPr sz="1200" i="1" cap="all" spc="120">
                <a:solidFill>
                  <a:srgbClr val="FFFFFF"/>
                </a:solidFill>
                <a:latin typeface="Roboto" pitchFamily="2"/>
              </a:defRPr>
            </a:lvl1pPr>
            <a:lvl2pPr lvl="0" algn="r">
              <a:spcBef>
                <a:spcPts val="450"/>
              </a:spcBef>
              <a:defRPr sz="1200" i="1" cap="all" spc="120">
                <a:solidFill>
                  <a:srgbClr val="FFFFFF"/>
                </a:solidFill>
                <a:latin typeface="Roboto" pitchFamily="2"/>
              </a:defRPr>
            </a:lvl2pPr>
          </a:lstStyle>
          <a:p>
            <a:pPr lvl="0"/>
            <a:r>
              <a:rPr lang="en-US"/>
              <a:t>Attribution or source goes here</a:t>
            </a:r>
          </a:p>
          <a:p>
            <a:pPr lvl="0"/>
            <a:endParaRPr lang="en-US"/>
          </a:p>
        </p:txBody>
      </p:sp>
    </p:spTree>
    <p:extLst>
      <p:ext uri="{BB962C8B-B14F-4D97-AF65-F5344CB8AC3E}">
        <p14:creationId xmlns:p14="http://schemas.microsoft.com/office/powerpoint/2010/main" val="2680973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August 28, 2024</a:t>
            </a:r>
          </a:p>
        </p:txBody>
      </p:sp>
      <p:sp>
        <p:nvSpPr>
          <p:cNvPr id="6" name="Slide Number Placeholder 5"/>
          <p:cNvSpPr>
            <a:spLocks noGrp="1"/>
          </p:cNvSpPr>
          <p:nvPr>
            <p:ph type="sldNum" sz="quarter" idx="12"/>
          </p:nvPr>
        </p:nvSpPr>
        <p:spPr/>
        <p:txBody>
          <a:bodyPr/>
          <a:lstStyle/>
          <a:p>
            <a:fld id="{BF2D489C-F5B3-5149-B192-F807B53946DF}" type="slidenum">
              <a:rPr lang="en-US" smtClean="0"/>
              <a:t>‹#›</a:t>
            </a:fld>
            <a:endParaRPr lang="en-US"/>
          </a:p>
        </p:txBody>
      </p:sp>
    </p:spTree>
    <p:extLst>
      <p:ext uri="{BB962C8B-B14F-4D97-AF65-F5344CB8AC3E}">
        <p14:creationId xmlns:p14="http://schemas.microsoft.com/office/powerpoint/2010/main" val="8820570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_Cover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C135C48-A82F-7D6A-3308-08C1A2BC7E83}"/>
              </a:ext>
            </a:extLst>
          </p:cNvPr>
          <p:cNvSpPr/>
          <p:nvPr/>
        </p:nvSpPr>
        <p:spPr>
          <a:xfrm>
            <a:off x="0" y="-10908"/>
            <a:ext cx="8050761" cy="430014"/>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3">
            <a:extLst>
              <a:ext uri="{FF2B5EF4-FFF2-40B4-BE49-F238E27FC236}">
                <a16:creationId xmlns:a16="http://schemas.microsoft.com/office/drawing/2014/main" id="{3813F2A5-8573-05DA-8FB0-27E080D22C0C}"/>
              </a:ext>
            </a:extLst>
          </p:cNvPr>
          <p:cNvPicPr>
            <a:picLocks noChangeAspect="1"/>
          </p:cNvPicPr>
          <p:nvPr/>
        </p:nvPicPr>
        <p:blipFill>
          <a:blip r:embed="rId2"/>
          <a:srcRect/>
          <a:stretch>
            <a:fillRect/>
          </a:stretch>
        </p:blipFill>
        <p:spPr>
          <a:xfrm>
            <a:off x="310511" y="1365958"/>
            <a:ext cx="8050761" cy="1564547"/>
          </a:xfrm>
          <a:prstGeom prst="rect">
            <a:avLst/>
          </a:prstGeom>
          <a:noFill/>
          <a:ln cap="flat">
            <a:noFill/>
          </a:ln>
        </p:spPr>
      </p:pic>
      <p:pic>
        <p:nvPicPr>
          <p:cNvPr id="4" name="Picture 5">
            <a:extLst>
              <a:ext uri="{FF2B5EF4-FFF2-40B4-BE49-F238E27FC236}">
                <a16:creationId xmlns:a16="http://schemas.microsoft.com/office/drawing/2014/main" id="{36B9FAF3-F1BF-B551-69A0-5AAFDC2D8EEF}"/>
              </a:ext>
            </a:extLst>
          </p:cNvPr>
          <p:cNvPicPr>
            <a:picLocks noChangeAspect="1"/>
          </p:cNvPicPr>
          <p:nvPr/>
        </p:nvPicPr>
        <p:blipFill>
          <a:blip r:embed="rId3"/>
          <a:stretch>
            <a:fillRect/>
          </a:stretch>
        </p:blipFill>
        <p:spPr>
          <a:xfrm>
            <a:off x="0" y="3429000"/>
            <a:ext cx="12191996" cy="1463040"/>
          </a:xfrm>
          <a:prstGeom prst="rect">
            <a:avLst/>
          </a:prstGeom>
          <a:noFill/>
          <a:ln cap="flat">
            <a:noFill/>
          </a:ln>
        </p:spPr>
      </p:pic>
      <p:sp>
        <p:nvSpPr>
          <p:cNvPr id="5" name="TextBox 7">
            <a:extLst>
              <a:ext uri="{FF2B5EF4-FFF2-40B4-BE49-F238E27FC236}">
                <a16:creationId xmlns:a16="http://schemas.microsoft.com/office/drawing/2014/main" id="{B2C71907-7595-16E9-1CBE-3333AEEE1A37}"/>
              </a:ext>
            </a:extLst>
          </p:cNvPr>
          <p:cNvSpPr txBox="1"/>
          <p:nvPr/>
        </p:nvSpPr>
        <p:spPr>
          <a:xfrm>
            <a:off x="647696" y="5098438"/>
            <a:ext cx="10871201" cy="710452"/>
          </a:xfrm>
          <a:prstGeom prst="rect">
            <a:avLst/>
          </a:prstGeom>
          <a:noFill/>
          <a:ln cap="flat">
            <a:noFill/>
          </a:ln>
        </p:spPr>
        <p:txBody>
          <a:bodyPr vert="horz" wrap="square" lIns="0" tIns="0" rIns="0" bIns="0" anchor="t" anchorCtr="0" compatLnSpc="1">
            <a:spAutoFit/>
          </a:bodyPr>
          <a:lstStyle/>
          <a:p>
            <a:pPr marL="0" marR="0" lvl="0" indent="0" algn="r" defTabSz="914400" rtl="0" fontAlgn="auto" hangingPunct="1">
              <a:lnSpc>
                <a:spcPct val="100000"/>
              </a:lnSpc>
              <a:spcBef>
                <a:spcPts val="450"/>
              </a:spcBef>
              <a:spcAft>
                <a:spcPts val="450"/>
              </a:spcAft>
              <a:buNone/>
              <a:tabLst/>
              <a:defRPr sz="1800" b="0" i="0" u="none" strike="noStrike" kern="0" cap="none" spc="0" baseline="0">
                <a:solidFill>
                  <a:srgbClr val="000000"/>
                </a:solidFill>
                <a:uFillTx/>
              </a:defRPr>
            </a:pPr>
            <a:r>
              <a:rPr lang="en-US" sz="2400" b="0" i="0" u="none" strike="noStrike" kern="1200" cap="none" spc="150" baseline="0">
                <a:solidFill>
                  <a:srgbClr val="666666"/>
                </a:solidFill>
                <a:uFillTx/>
                <a:latin typeface="Roboto Medium" pitchFamily="2"/>
                <a:ea typeface="Roboto Medium" pitchFamily="2"/>
                <a:cs typeface="Roboto Medium" pitchFamily="2"/>
              </a:rPr>
              <a:t>Science in the Service of Washington State</a:t>
            </a:r>
          </a:p>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728A2D"/>
              </a:solidFill>
              <a:uFillTx/>
              <a:latin typeface="Roboto Light" pitchFamily="2"/>
            </a:endParaRPr>
          </a:p>
        </p:txBody>
      </p:sp>
    </p:spTree>
    <p:extLst>
      <p:ext uri="{BB962C8B-B14F-4D97-AF65-F5344CB8AC3E}">
        <p14:creationId xmlns:p14="http://schemas.microsoft.com/office/powerpoint/2010/main" val="2773523943"/>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_Title Slide + taglin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971B7C13-2670-0786-6A56-E203E81DE12A}"/>
              </a:ext>
            </a:extLst>
          </p:cNvPr>
          <p:cNvSpPr/>
          <p:nvPr/>
        </p:nvSpPr>
        <p:spPr>
          <a:xfrm>
            <a:off x="0" y="3918752"/>
            <a:ext cx="12191996" cy="2939247"/>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4">
            <a:extLst>
              <a:ext uri="{FF2B5EF4-FFF2-40B4-BE49-F238E27FC236}">
                <a16:creationId xmlns:a16="http://schemas.microsoft.com/office/drawing/2014/main" id="{C6C17800-924D-21D7-3BAE-0AED39164943}"/>
              </a:ext>
            </a:extLst>
          </p:cNvPr>
          <p:cNvPicPr>
            <a:picLocks noChangeAspect="1"/>
          </p:cNvPicPr>
          <p:nvPr/>
        </p:nvPicPr>
        <p:blipFill>
          <a:blip r:embed="rId2"/>
          <a:stretch>
            <a:fillRect/>
          </a:stretch>
        </p:blipFill>
        <p:spPr>
          <a:xfrm>
            <a:off x="0" y="2399367"/>
            <a:ext cx="12191996" cy="1463040"/>
          </a:xfrm>
          <a:prstGeom prst="rect">
            <a:avLst/>
          </a:prstGeom>
          <a:noFill/>
          <a:ln cap="flat">
            <a:noFill/>
          </a:ln>
        </p:spPr>
      </p:pic>
      <p:pic>
        <p:nvPicPr>
          <p:cNvPr id="4" name="Picture 3" descr="A black and green text&#10;&#10;Description automatically generated">
            <a:extLst>
              <a:ext uri="{FF2B5EF4-FFF2-40B4-BE49-F238E27FC236}">
                <a16:creationId xmlns:a16="http://schemas.microsoft.com/office/drawing/2014/main" id="{1EFBF140-600C-E5A4-975A-7F797728A451}"/>
              </a:ext>
            </a:extLst>
          </p:cNvPr>
          <p:cNvPicPr>
            <a:picLocks noChangeAspect="1"/>
          </p:cNvPicPr>
          <p:nvPr/>
        </p:nvPicPr>
        <p:blipFill>
          <a:blip r:embed="rId3"/>
          <a:stretch>
            <a:fillRect/>
          </a:stretch>
        </p:blipFill>
        <p:spPr>
          <a:xfrm>
            <a:off x="335913" y="455608"/>
            <a:ext cx="7140650" cy="1716273"/>
          </a:xfrm>
          <a:prstGeom prst="rect">
            <a:avLst/>
          </a:prstGeom>
          <a:noFill/>
          <a:ln cap="flat">
            <a:noFill/>
          </a:ln>
        </p:spPr>
      </p:pic>
      <p:sp>
        <p:nvSpPr>
          <p:cNvPr id="5" name="Text Placeholder 9">
            <a:extLst>
              <a:ext uri="{FF2B5EF4-FFF2-40B4-BE49-F238E27FC236}">
                <a16:creationId xmlns:a16="http://schemas.microsoft.com/office/drawing/2014/main" id="{C10C5D25-5334-B441-5903-3D736851F294}"/>
              </a:ext>
            </a:extLst>
          </p:cNvPr>
          <p:cNvSpPr txBox="1">
            <a:spLocks noGrp="1"/>
          </p:cNvSpPr>
          <p:nvPr>
            <p:ph type="body" idx="4294967295"/>
          </p:nvPr>
        </p:nvSpPr>
        <p:spPr>
          <a:xfrm>
            <a:off x="851644" y="4832347"/>
            <a:ext cx="10515600" cy="860240"/>
          </a:xfrm>
        </p:spPr>
        <p:txBody>
          <a:bodyPr anchorCtr="1"/>
          <a:lstStyle>
            <a:lvl1pPr marL="0" lvl="0" indent="0" algn="ctr">
              <a:buNone/>
              <a:defRPr sz="4800">
                <a:solidFill>
                  <a:srgbClr val="FFFFFF"/>
                </a:solidFill>
                <a:latin typeface="Bitter Medium" pitchFamily="2"/>
              </a:defRPr>
            </a:lvl1pPr>
          </a:lstStyle>
          <a:p>
            <a:pPr lvl="0"/>
            <a:r>
              <a:rPr lang="en-US"/>
              <a:t>Click to edit Master text styles</a:t>
            </a:r>
          </a:p>
        </p:txBody>
      </p:sp>
      <p:sp>
        <p:nvSpPr>
          <p:cNvPr id="6" name="Text Placeholder 14">
            <a:extLst>
              <a:ext uri="{FF2B5EF4-FFF2-40B4-BE49-F238E27FC236}">
                <a16:creationId xmlns:a16="http://schemas.microsoft.com/office/drawing/2014/main" id="{A35EB6A9-A70A-B388-9645-6D4F5413AAE2}"/>
              </a:ext>
            </a:extLst>
          </p:cNvPr>
          <p:cNvSpPr txBox="1">
            <a:spLocks noGrp="1"/>
          </p:cNvSpPr>
          <p:nvPr>
            <p:ph type="body" idx="4294967295"/>
          </p:nvPr>
        </p:nvSpPr>
        <p:spPr>
          <a:xfrm>
            <a:off x="851644" y="5683809"/>
            <a:ext cx="10515600" cy="403222"/>
          </a:xfrm>
        </p:spPr>
        <p:txBody>
          <a:bodyPr anchorCtr="1"/>
          <a:lstStyle>
            <a:lvl1pPr marL="0" lvl="0" indent="0" algn="ctr">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2408973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9FD3916-AA9E-E1E3-7CC1-96CC84785E8E}"/>
              </a:ext>
            </a:extLst>
          </p:cNvPr>
          <p:cNvSpPr/>
          <p:nvPr/>
        </p:nvSpPr>
        <p:spPr>
          <a:xfrm>
            <a:off x="0" y="3918752"/>
            <a:ext cx="12191996" cy="2939247"/>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11">
            <a:extLst>
              <a:ext uri="{FF2B5EF4-FFF2-40B4-BE49-F238E27FC236}">
                <a16:creationId xmlns:a16="http://schemas.microsoft.com/office/drawing/2014/main" id="{F93EBC05-E28C-2349-F612-85978743044D}"/>
              </a:ext>
            </a:extLst>
          </p:cNvPr>
          <p:cNvPicPr>
            <a:picLocks noChangeAspect="1"/>
          </p:cNvPicPr>
          <p:nvPr/>
        </p:nvPicPr>
        <p:blipFill>
          <a:blip r:embed="rId2"/>
          <a:srcRect/>
          <a:stretch>
            <a:fillRect/>
          </a:stretch>
        </p:blipFill>
        <p:spPr>
          <a:xfrm>
            <a:off x="335913" y="908657"/>
            <a:ext cx="7051167" cy="1370292"/>
          </a:xfrm>
          <a:prstGeom prst="rect">
            <a:avLst/>
          </a:prstGeom>
          <a:noFill/>
          <a:ln cap="flat">
            <a:noFill/>
          </a:ln>
        </p:spPr>
      </p:pic>
      <p:pic>
        <p:nvPicPr>
          <p:cNvPr id="4" name="Picture 4">
            <a:extLst>
              <a:ext uri="{FF2B5EF4-FFF2-40B4-BE49-F238E27FC236}">
                <a16:creationId xmlns:a16="http://schemas.microsoft.com/office/drawing/2014/main" id="{373C630D-B39E-C8EA-0365-1EA07FA2609E}"/>
              </a:ext>
            </a:extLst>
          </p:cNvPr>
          <p:cNvPicPr>
            <a:picLocks noChangeAspect="1"/>
          </p:cNvPicPr>
          <p:nvPr/>
        </p:nvPicPr>
        <p:blipFill>
          <a:blip r:embed="rId3"/>
          <a:stretch>
            <a:fillRect/>
          </a:stretch>
        </p:blipFill>
        <p:spPr>
          <a:xfrm>
            <a:off x="0" y="2399367"/>
            <a:ext cx="12191996" cy="1463040"/>
          </a:xfrm>
          <a:prstGeom prst="rect">
            <a:avLst/>
          </a:prstGeom>
          <a:noFill/>
          <a:ln cap="flat">
            <a:noFill/>
          </a:ln>
        </p:spPr>
      </p:pic>
      <p:sp>
        <p:nvSpPr>
          <p:cNvPr id="5" name="Text Placeholder 9">
            <a:extLst>
              <a:ext uri="{FF2B5EF4-FFF2-40B4-BE49-F238E27FC236}">
                <a16:creationId xmlns:a16="http://schemas.microsoft.com/office/drawing/2014/main" id="{B0436566-5C38-57F4-ABA8-375294558808}"/>
              </a:ext>
            </a:extLst>
          </p:cNvPr>
          <p:cNvSpPr txBox="1">
            <a:spLocks noGrp="1"/>
          </p:cNvSpPr>
          <p:nvPr>
            <p:ph type="body" idx="4294967295"/>
          </p:nvPr>
        </p:nvSpPr>
        <p:spPr>
          <a:xfrm>
            <a:off x="851644" y="4832347"/>
            <a:ext cx="10515600" cy="860240"/>
          </a:xfrm>
        </p:spPr>
        <p:txBody>
          <a:bodyPr anchorCtr="1"/>
          <a:lstStyle>
            <a:lvl1pPr marL="0" lvl="0" indent="0" algn="ctr">
              <a:buNone/>
              <a:defRPr sz="4800">
                <a:solidFill>
                  <a:srgbClr val="FFFFFF"/>
                </a:solidFill>
                <a:latin typeface="Bitter Medium" pitchFamily="2"/>
              </a:defRPr>
            </a:lvl1pPr>
          </a:lstStyle>
          <a:p>
            <a:pPr lvl="0"/>
            <a:r>
              <a:rPr lang="en-US"/>
              <a:t>Click to edit Master text styles</a:t>
            </a:r>
          </a:p>
        </p:txBody>
      </p:sp>
      <p:sp>
        <p:nvSpPr>
          <p:cNvPr id="6" name="Text Placeholder 14">
            <a:extLst>
              <a:ext uri="{FF2B5EF4-FFF2-40B4-BE49-F238E27FC236}">
                <a16:creationId xmlns:a16="http://schemas.microsoft.com/office/drawing/2014/main" id="{3ECD6AB6-0CAE-8AB2-D92C-31E50C8BCB05}"/>
              </a:ext>
            </a:extLst>
          </p:cNvPr>
          <p:cNvSpPr txBox="1">
            <a:spLocks noGrp="1"/>
          </p:cNvSpPr>
          <p:nvPr>
            <p:ph type="body" idx="4294967295"/>
          </p:nvPr>
        </p:nvSpPr>
        <p:spPr>
          <a:xfrm>
            <a:off x="851644" y="5683809"/>
            <a:ext cx="10515600" cy="403222"/>
          </a:xfrm>
        </p:spPr>
        <p:txBody>
          <a:bodyPr anchorCtr="1"/>
          <a:lstStyle>
            <a:lvl1pPr marL="0" lvl="0" indent="0" algn="ctr">
              <a:buNone/>
              <a:defRPr>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51392793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EE32772-EE98-25D2-435F-1B79FC1947F6}"/>
              </a:ext>
            </a:extLst>
          </p:cNvPr>
          <p:cNvPicPr>
            <a:picLocks noChangeAspect="1"/>
          </p:cNvPicPr>
          <p:nvPr/>
        </p:nvPicPr>
        <p:blipFill>
          <a:blip r:embed="rId2"/>
          <a:srcRect/>
          <a:stretch>
            <a:fillRect/>
          </a:stretch>
        </p:blipFill>
        <p:spPr>
          <a:xfrm>
            <a:off x="7556501" y="556183"/>
            <a:ext cx="4251127" cy="826142"/>
          </a:xfrm>
          <a:prstGeom prst="rect">
            <a:avLst/>
          </a:prstGeom>
          <a:noFill/>
          <a:ln cap="flat">
            <a:noFill/>
          </a:ln>
        </p:spPr>
      </p:pic>
      <p:sp>
        <p:nvSpPr>
          <p:cNvPr id="3" name="Rectangle 6">
            <a:extLst>
              <a:ext uri="{FF2B5EF4-FFF2-40B4-BE49-F238E27FC236}">
                <a16:creationId xmlns:a16="http://schemas.microsoft.com/office/drawing/2014/main" id="{6A8CFD2B-289D-BF62-EEFF-05DAC509FCD3}"/>
              </a:ext>
            </a:extLst>
          </p:cNvPr>
          <p:cNvSpPr/>
          <p:nvPr/>
        </p:nvSpPr>
        <p:spPr>
          <a:xfrm>
            <a:off x="0" y="4637315"/>
            <a:ext cx="12191996" cy="2220684"/>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sp>
        <p:nvSpPr>
          <p:cNvPr id="4" name="Title 1">
            <a:extLst>
              <a:ext uri="{FF2B5EF4-FFF2-40B4-BE49-F238E27FC236}">
                <a16:creationId xmlns:a16="http://schemas.microsoft.com/office/drawing/2014/main" id="{208333A2-1821-16C7-BFF2-F6646EA87EFB}"/>
              </a:ext>
            </a:extLst>
          </p:cNvPr>
          <p:cNvSpPr txBox="1">
            <a:spLocks noGrp="1"/>
          </p:cNvSpPr>
          <p:nvPr>
            <p:ph type="title"/>
          </p:nvPr>
        </p:nvSpPr>
        <p:spPr>
          <a:xfrm>
            <a:off x="647696" y="1412446"/>
            <a:ext cx="10934696" cy="1639180"/>
          </a:xfrm>
        </p:spPr>
        <p:txBody>
          <a:bodyPr anchor="b">
            <a:noAutofit/>
          </a:bodyPr>
          <a:lstStyle>
            <a:lvl1pPr>
              <a:defRPr sz="4800"/>
            </a:lvl1pPr>
          </a:lstStyle>
          <a:p>
            <a:pPr lvl="0"/>
            <a:r>
              <a:rPr lang="en-US"/>
              <a:t>Click to edit Master title style</a:t>
            </a:r>
          </a:p>
        </p:txBody>
      </p:sp>
      <p:sp>
        <p:nvSpPr>
          <p:cNvPr id="5" name="Subtitle 2">
            <a:extLst>
              <a:ext uri="{FF2B5EF4-FFF2-40B4-BE49-F238E27FC236}">
                <a16:creationId xmlns:a16="http://schemas.microsoft.com/office/drawing/2014/main" id="{A05FEA5A-928D-4420-1B30-46DAA2457CA8}"/>
              </a:ext>
            </a:extLst>
          </p:cNvPr>
          <p:cNvSpPr txBox="1">
            <a:spLocks noGrp="1"/>
          </p:cNvSpPr>
          <p:nvPr>
            <p:ph type="subTitle" idx="4294967295"/>
          </p:nvPr>
        </p:nvSpPr>
        <p:spPr>
          <a:xfrm>
            <a:off x="647696" y="3351669"/>
            <a:ext cx="10934696" cy="749606"/>
          </a:xfrm>
        </p:spPr>
        <p:txBody>
          <a:bodyPr/>
          <a:lstStyle>
            <a:lvl1pPr marL="0" lvl="0" indent="0">
              <a:buNone/>
              <a:defRPr sz="2400"/>
            </a:lvl1pPr>
          </a:lstStyle>
          <a:p>
            <a:pPr lvl="0"/>
            <a:r>
              <a:rPr lang="en-US"/>
              <a:t>Click to edit Master subtitle style</a:t>
            </a:r>
          </a:p>
        </p:txBody>
      </p:sp>
      <p:sp>
        <p:nvSpPr>
          <p:cNvPr id="6" name="Text Placeholder 5">
            <a:extLst>
              <a:ext uri="{FF2B5EF4-FFF2-40B4-BE49-F238E27FC236}">
                <a16:creationId xmlns:a16="http://schemas.microsoft.com/office/drawing/2014/main" id="{BCC54BAF-E3A8-726F-CF12-134B6F731A42}"/>
              </a:ext>
            </a:extLst>
          </p:cNvPr>
          <p:cNvSpPr txBox="1">
            <a:spLocks noGrp="1"/>
          </p:cNvSpPr>
          <p:nvPr>
            <p:ph type="body" idx="4294967295"/>
          </p:nvPr>
        </p:nvSpPr>
        <p:spPr>
          <a:xfrm>
            <a:off x="647696" y="5269367"/>
            <a:ext cx="10934696" cy="1014490"/>
          </a:xfrm>
        </p:spPr>
        <p:txBody>
          <a:bodyPr/>
          <a:lstStyle>
            <a:lvl1pPr marL="2121" lvl="0" indent="0">
              <a:lnSpc>
                <a:spcPts val="2265"/>
              </a:lnSpc>
              <a:spcBef>
                <a:spcPts val="0"/>
              </a:spcBef>
              <a:buNone/>
              <a:defRPr sz="1600">
                <a:solidFill>
                  <a:srgbClr val="FFFFFF"/>
                </a:solidFill>
              </a:defRPr>
            </a:lvl1pPr>
            <a:lvl2pPr marL="2121" indent="0">
              <a:lnSpc>
                <a:spcPts val="2265"/>
              </a:lnSpc>
              <a:spcBef>
                <a:spcPts val="0"/>
              </a:spcBef>
              <a:buNone/>
              <a:defRPr sz="1600">
                <a:solidFill>
                  <a:srgbClr val="FFFFFF"/>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268852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5_Title +Sub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F6A2B-C233-6A60-C60D-6F06454860A8}"/>
              </a:ext>
            </a:extLst>
          </p:cNvPr>
          <p:cNvSpPr txBox="1">
            <a:spLocks noGrp="1"/>
          </p:cNvSpPr>
          <p:nvPr>
            <p:ph type="title"/>
          </p:nvPr>
        </p:nvSpPr>
        <p:spPr>
          <a:xfrm>
            <a:off x="647696" y="930383"/>
            <a:ext cx="10934696" cy="593610"/>
          </a:xfrm>
        </p:spPr>
        <p:txBody>
          <a:bodyPr/>
          <a:lstStyle>
            <a:lvl1pPr>
              <a:defRPr/>
            </a:lvl1pPr>
          </a:lstStyle>
          <a:p>
            <a:pPr lvl="0"/>
            <a:r>
              <a:rPr lang="en-US"/>
              <a:t>Click to edit Master title style</a:t>
            </a:r>
          </a:p>
        </p:txBody>
      </p:sp>
      <p:sp>
        <p:nvSpPr>
          <p:cNvPr id="3" name="Text Placeholder 16">
            <a:extLst>
              <a:ext uri="{FF2B5EF4-FFF2-40B4-BE49-F238E27FC236}">
                <a16:creationId xmlns:a16="http://schemas.microsoft.com/office/drawing/2014/main" id="{EEA4060D-71EB-3AD7-7D12-B86DD7F4B1DC}"/>
              </a:ext>
            </a:extLst>
          </p:cNvPr>
          <p:cNvSpPr txBox="1">
            <a:spLocks noGrp="1"/>
          </p:cNvSpPr>
          <p:nvPr>
            <p:ph type="body" idx="4294967295"/>
          </p:nvPr>
        </p:nvSpPr>
        <p:spPr>
          <a:xfrm>
            <a:off x="647696" y="2393012"/>
            <a:ext cx="10934696" cy="3855384"/>
          </a:xfrm>
        </p:spPr>
        <p:txBody>
          <a:bodyPr/>
          <a:lstStyle>
            <a:lvl1pPr marL="0" lvl="0" indent="0">
              <a:buNone/>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6">
            <a:extLst>
              <a:ext uri="{FF2B5EF4-FFF2-40B4-BE49-F238E27FC236}">
                <a16:creationId xmlns:a16="http://schemas.microsoft.com/office/drawing/2014/main" id="{4B5A32CB-5160-9299-E444-F39139D3838E}"/>
              </a:ext>
            </a:extLst>
          </p:cNvPr>
          <p:cNvSpPr txBox="1">
            <a:spLocks noGrp="1"/>
          </p:cNvSpPr>
          <p:nvPr>
            <p:ph type="body" idx="4294967295"/>
          </p:nvPr>
        </p:nvSpPr>
        <p:spPr>
          <a:xfrm>
            <a:off x="647696" y="1595152"/>
            <a:ext cx="10934696" cy="439835"/>
          </a:xfrm>
        </p:spPr>
        <p:txBody>
          <a:bodyPr/>
          <a:lstStyle>
            <a:lvl1pPr marL="0" lvl="0" indent="0">
              <a:spcBef>
                <a:spcPts val="0"/>
              </a:spcBef>
              <a:spcAft>
                <a:spcPts val="0"/>
              </a:spcAft>
              <a:buNone/>
              <a:defRPr sz="2400" spc="30">
                <a:solidFill>
                  <a:srgbClr val="718A2C"/>
                </a:solidFill>
                <a:cs typeface="Roboto Medium" pitchFamily="2"/>
              </a:defRPr>
            </a:lvl1pPr>
          </a:lstStyle>
          <a:p>
            <a:pPr lvl="0"/>
            <a:r>
              <a:rPr lang="en-US"/>
              <a:t>Click to edit Master text styles</a:t>
            </a:r>
          </a:p>
        </p:txBody>
      </p:sp>
    </p:spTree>
    <p:extLst>
      <p:ext uri="{BB962C8B-B14F-4D97-AF65-F5344CB8AC3E}">
        <p14:creationId xmlns:p14="http://schemas.microsoft.com/office/powerpoint/2010/main" val="564029836"/>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6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0A34-94B9-284B-BFDB-BB2D593140B6}"/>
              </a:ext>
            </a:extLst>
          </p:cNvPr>
          <p:cNvSpPr txBox="1">
            <a:spLocks noGrp="1"/>
          </p:cNvSpPr>
          <p:nvPr>
            <p:ph type="title"/>
          </p:nvPr>
        </p:nvSpPr>
        <p:spPr>
          <a:xfrm>
            <a:off x="647696" y="930383"/>
            <a:ext cx="10918868" cy="593610"/>
          </a:xfrm>
        </p:spPr>
        <p:txBody>
          <a:bodyPr/>
          <a:lstStyle>
            <a:lvl1pPr>
              <a:defRPr/>
            </a:lvl1pPr>
          </a:lstStyle>
          <a:p>
            <a:pPr lvl="0"/>
            <a:r>
              <a:rPr lang="en-US"/>
              <a:t>Click to edit Master title style</a:t>
            </a:r>
          </a:p>
        </p:txBody>
      </p:sp>
      <p:sp>
        <p:nvSpPr>
          <p:cNvPr id="3" name="Text Placeholder 3">
            <a:extLst>
              <a:ext uri="{FF2B5EF4-FFF2-40B4-BE49-F238E27FC236}">
                <a16:creationId xmlns:a16="http://schemas.microsoft.com/office/drawing/2014/main" id="{CD5C68B3-339D-6FA4-EFD0-646FC72B859E}"/>
              </a:ext>
            </a:extLst>
          </p:cNvPr>
          <p:cNvSpPr txBox="1">
            <a:spLocks noGrp="1"/>
          </p:cNvSpPr>
          <p:nvPr>
            <p:ph type="body" idx="4294967295"/>
          </p:nvPr>
        </p:nvSpPr>
        <p:spPr>
          <a:xfrm>
            <a:off x="647696" y="1828800"/>
            <a:ext cx="10918868" cy="4419596"/>
          </a:xfrm>
        </p:spPr>
        <p:txBody>
          <a:bodyPr/>
          <a:lstStyle>
            <a:lvl1pPr marL="0" lvl="0" indent="0">
              <a:buNone/>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8464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7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46A1-1FB8-6792-9DD8-51D0675048CC}"/>
              </a:ext>
            </a:extLst>
          </p:cNvPr>
          <p:cNvSpPr txBox="1">
            <a:spLocks noGrp="1"/>
          </p:cNvSpPr>
          <p:nvPr>
            <p:ph type="title"/>
          </p:nvPr>
        </p:nvSpPr>
        <p:spPr>
          <a:xfrm>
            <a:off x="647696" y="930383"/>
            <a:ext cx="10918868" cy="593610"/>
          </a:xfrm>
        </p:spPr>
        <p:txBody>
          <a:bodyPr/>
          <a:lstStyle>
            <a:lvl1pPr>
              <a:defRPr/>
            </a:lvl1pPr>
          </a:lstStyle>
          <a:p>
            <a:pPr lvl="0"/>
            <a:r>
              <a:rPr lang="en-US"/>
              <a:t>Click to edit Master title style</a:t>
            </a:r>
          </a:p>
        </p:txBody>
      </p:sp>
      <p:sp>
        <p:nvSpPr>
          <p:cNvPr id="3" name="Text Placeholder 16">
            <a:extLst>
              <a:ext uri="{FF2B5EF4-FFF2-40B4-BE49-F238E27FC236}">
                <a16:creationId xmlns:a16="http://schemas.microsoft.com/office/drawing/2014/main" id="{CB881179-FEB4-23A6-971A-ED8089470200}"/>
              </a:ext>
            </a:extLst>
          </p:cNvPr>
          <p:cNvSpPr txBox="1">
            <a:spLocks noGrp="1"/>
          </p:cNvSpPr>
          <p:nvPr>
            <p:ph type="body" idx="4294967295"/>
          </p:nvPr>
        </p:nvSpPr>
        <p:spPr>
          <a:xfrm>
            <a:off x="647696" y="1828800"/>
            <a:ext cx="10918868" cy="4419596"/>
          </a:xfrm>
        </p:spPr>
        <p:txBody>
          <a:bodyPr/>
          <a:lstStyle>
            <a:lvl1pPr marL="0" lvl="0" indent="0">
              <a:buNone/>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4918DF15-5770-CD0F-E2E4-71B777C31D04}"/>
              </a:ext>
            </a:extLst>
          </p:cNvPr>
          <p:cNvSpPr/>
          <p:nvPr/>
        </p:nvSpPr>
        <p:spPr>
          <a:xfrm>
            <a:off x="0" y="-10908"/>
            <a:ext cx="8050761" cy="500377"/>
          </a:xfrm>
          <a:prstGeom prst="rect">
            <a:avLst/>
          </a:prstGeom>
          <a:solidFill>
            <a:srgbClr val="728A2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5" name="Picture 6">
            <a:extLst>
              <a:ext uri="{FF2B5EF4-FFF2-40B4-BE49-F238E27FC236}">
                <a16:creationId xmlns:a16="http://schemas.microsoft.com/office/drawing/2014/main" id="{1ECCCF17-33DD-D387-FD16-73FA08BB6A19}"/>
              </a:ext>
            </a:extLst>
          </p:cNvPr>
          <p:cNvPicPr>
            <a:picLocks noChangeAspect="1"/>
          </p:cNvPicPr>
          <p:nvPr/>
        </p:nvPicPr>
        <p:blipFill>
          <a:blip r:embed="rId2"/>
          <a:stretch>
            <a:fillRect/>
          </a:stretch>
        </p:blipFill>
        <p:spPr>
          <a:xfrm>
            <a:off x="9718206" y="62526"/>
            <a:ext cx="2352632" cy="457200"/>
          </a:xfrm>
          <a:prstGeom prst="rect">
            <a:avLst/>
          </a:prstGeom>
          <a:noFill/>
          <a:ln cap="flat">
            <a:noFill/>
          </a:ln>
        </p:spPr>
      </p:pic>
    </p:spTree>
    <p:extLst>
      <p:ext uri="{BB962C8B-B14F-4D97-AF65-F5344CB8AC3E}">
        <p14:creationId xmlns:p14="http://schemas.microsoft.com/office/powerpoint/2010/main" val="426896470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F880-279F-CDDB-4620-D86AF333F76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7">
            <a:extLst>
              <a:ext uri="{FF2B5EF4-FFF2-40B4-BE49-F238E27FC236}">
                <a16:creationId xmlns:a16="http://schemas.microsoft.com/office/drawing/2014/main" id="{150CA7D6-C43E-10F1-6122-1427B5F038F7}"/>
              </a:ext>
            </a:extLst>
          </p:cNvPr>
          <p:cNvSpPr txBox="1">
            <a:spLocks noGrp="1"/>
          </p:cNvSpPr>
          <p:nvPr>
            <p:ph idx="4294967295"/>
          </p:nvPr>
        </p:nvSpPr>
        <p:spPr>
          <a:xfrm>
            <a:off x="647696" y="1828800"/>
            <a:ext cx="5295903" cy="4419596"/>
          </a:xfrm>
        </p:spPr>
        <p:txBody>
          <a:bodyPr/>
          <a:lstStyle>
            <a:lvl1pPr marL="0" lvl="0" indent="0">
              <a:buNone/>
              <a:defRPr>
                <a:latin typeface="Roboto Medium" pitchFamily="2"/>
                <a:ea typeface="Roboto Medium" pitchFamily="2"/>
                <a:cs typeface="Roboto Medium" pitchFamily="2"/>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CAAF7D45-09E6-6307-D7F9-55142A89B264}"/>
              </a:ext>
            </a:extLst>
          </p:cNvPr>
          <p:cNvSpPr txBox="1">
            <a:spLocks noGrp="1"/>
          </p:cNvSpPr>
          <p:nvPr>
            <p:ph idx="4294967295"/>
          </p:nvPr>
        </p:nvSpPr>
        <p:spPr>
          <a:xfrm>
            <a:off x="6248396" y="1828800"/>
            <a:ext cx="5346697" cy="4419596"/>
          </a:xfrm>
        </p:spPr>
        <p:txBody>
          <a:bodyPr/>
          <a:lstStyle>
            <a:lvl1pPr marL="0" lvl="0" indent="0">
              <a:buNone/>
              <a:defRPr>
                <a:latin typeface="Roboto Medium" pitchFamily="2"/>
                <a:ea typeface="Roboto Medium" pitchFamily="2"/>
                <a:cs typeface="Roboto Medium" pitchFamily="2"/>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2544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3_Title Slide">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9FD3916-AA9E-E1E3-7CC1-96CC84785E8E}"/>
              </a:ext>
            </a:extLst>
          </p:cNvPr>
          <p:cNvSpPr/>
          <p:nvPr/>
        </p:nvSpPr>
        <p:spPr>
          <a:xfrm>
            <a:off x="0" y="3918752"/>
            <a:ext cx="12191996" cy="2939247"/>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3" name="Picture 11">
            <a:extLst>
              <a:ext uri="{FF2B5EF4-FFF2-40B4-BE49-F238E27FC236}">
                <a16:creationId xmlns:a16="http://schemas.microsoft.com/office/drawing/2014/main" id="{F93EBC05-E28C-2349-F612-85978743044D}"/>
              </a:ext>
            </a:extLst>
          </p:cNvPr>
          <p:cNvPicPr>
            <a:picLocks noChangeAspect="1"/>
          </p:cNvPicPr>
          <p:nvPr/>
        </p:nvPicPr>
        <p:blipFill>
          <a:blip r:embed="rId2"/>
          <a:srcRect/>
          <a:stretch>
            <a:fillRect/>
          </a:stretch>
        </p:blipFill>
        <p:spPr>
          <a:xfrm>
            <a:off x="335913" y="908657"/>
            <a:ext cx="7051167" cy="1370292"/>
          </a:xfrm>
          <a:prstGeom prst="rect">
            <a:avLst/>
          </a:prstGeom>
          <a:noFill/>
          <a:ln cap="flat">
            <a:noFill/>
          </a:ln>
        </p:spPr>
      </p:pic>
      <p:pic>
        <p:nvPicPr>
          <p:cNvPr id="4" name="Picture 4">
            <a:extLst>
              <a:ext uri="{FF2B5EF4-FFF2-40B4-BE49-F238E27FC236}">
                <a16:creationId xmlns:a16="http://schemas.microsoft.com/office/drawing/2014/main" id="{373C630D-B39E-C8EA-0365-1EA07FA2609E}"/>
              </a:ext>
            </a:extLst>
          </p:cNvPr>
          <p:cNvPicPr>
            <a:picLocks noChangeAspect="1"/>
          </p:cNvPicPr>
          <p:nvPr/>
        </p:nvPicPr>
        <p:blipFill>
          <a:blip r:embed="rId3"/>
          <a:stretch>
            <a:fillRect/>
          </a:stretch>
        </p:blipFill>
        <p:spPr>
          <a:xfrm>
            <a:off x="0" y="2399367"/>
            <a:ext cx="12191996" cy="1463040"/>
          </a:xfrm>
          <a:prstGeom prst="rect">
            <a:avLst/>
          </a:prstGeom>
          <a:noFill/>
          <a:ln cap="flat">
            <a:noFill/>
          </a:ln>
        </p:spPr>
      </p:pic>
      <p:sp>
        <p:nvSpPr>
          <p:cNvPr id="5" name="Text Placeholder 9">
            <a:extLst>
              <a:ext uri="{FF2B5EF4-FFF2-40B4-BE49-F238E27FC236}">
                <a16:creationId xmlns:a16="http://schemas.microsoft.com/office/drawing/2014/main" id="{B0436566-5C38-57F4-ABA8-375294558808}"/>
              </a:ext>
            </a:extLst>
          </p:cNvPr>
          <p:cNvSpPr txBox="1">
            <a:spLocks noGrp="1"/>
          </p:cNvSpPr>
          <p:nvPr>
            <p:ph type="body" idx="4294967295"/>
          </p:nvPr>
        </p:nvSpPr>
        <p:spPr>
          <a:xfrm>
            <a:off x="851644" y="4832347"/>
            <a:ext cx="10515600" cy="860240"/>
          </a:xfrm>
        </p:spPr>
        <p:txBody>
          <a:bodyPr anchorCtr="1"/>
          <a:lstStyle>
            <a:lvl1pPr marL="0" lvl="0" indent="0" algn="ctr">
              <a:buNone/>
              <a:defRPr sz="4800">
                <a:solidFill>
                  <a:srgbClr val="FFFFFF"/>
                </a:solidFill>
                <a:latin typeface="Bitter Medium" pitchFamily="2"/>
              </a:defRPr>
            </a:lvl1pPr>
          </a:lstStyle>
          <a:p>
            <a:pPr lvl="0"/>
            <a:r>
              <a:rPr lang="en-US"/>
              <a:t>TITLE HERE, BITTER MED 48 PT.</a:t>
            </a:r>
          </a:p>
        </p:txBody>
      </p:sp>
      <p:sp>
        <p:nvSpPr>
          <p:cNvPr id="6" name="Text Placeholder 14">
            <a:extLst>
              <a:ext uri="{FF2B5EF4-FFF2-40B4-BE49-F238E27FC236}">
                <a16:creationId xmlns:a16="http://schemas.microsoft.com/office/drawing/2014/main" id="{3ECD6AB6-0CAE-8AB2-D92C-31E50C8BCB05}"/>
              </a:ext>
            </a:extLst>
          </p:cNvPr>
          <p:cNvSpPr txBox="1">
            <a:spLocks noGrp="1"/>
          </p:cNvSpPr>
          <p:nvPr>
            <p:ph type="body" idx="4294967295"/>
          </p:nvPr>
        </p:nvSpPr>
        <p:spPr>
          <a:xfrm>
            <a:off x="851644" y="5683809"/>
            <a:ext cx="10515600" cy="403222"/>
          </a:xfrm>
        </p:spPr>
        <p:txBody>
          <a:bodyPr anchorCtr="1"/>
          <a:lstStyle>
            <a:lvl1pPr marL="0" lvl="0" indent="0" algn="ctr">
              <a:buNone/>
              <a:defRPr>
                <a:solidFill>
                  <a:srgbClr val="FFFFFF"/>
                </a:solidFill>
              </a:defRPr>
            </a:lvl1pPr>
          </a:lstStyle>
          <a:p>
            <a:pPr lvl="0"/>
            <a:r>
              <a:rPr lang="en-US"/>
              <a:t>SUBTITLE HERE, ROBOTO LIGHT 22 PT</a:t>
            </a:r>
          </a:p>
        </p:txBody>
      </p:sp>
    </p:spTree>
    <p:extLst>
      <p:ext uri="{BB962C8B-B14F-4D97-AF65-F5344CB8AC3E}">
        <p14:creationId xmlns:p14="http://schemas.microsoft.com/office/powerpoint/2010/main" val="37859071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28A2D"/>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0E840DAC-F3FD-54AF-55B2-19C708054AF3}"/>
              </a:ext>
            </a:extLst>
          </p:cNvPr>
          <p:cNvSpPr txBox="1">
            <a:spLocks noGrp="1"/>
          </p:cNvSpPr>
          <p:nvPr>
            <p:ph type="body" idx="4294967295"/>
          </p:nvPr>
        </p:nvSpPr>
        <p:spPr>
          <a:xfrm>
            <a:off x="647696" y="914400"/>
            <a:ext cx="8762996" cy="4607862"/>
          </a:xfrm>
        </p:spPr>
        <p:txBody>
          <a:bodyPr anchor="ctr">
            <a:normAutofit/>
          </a:bodyPr>
          <a:lstStyle>
            <a:lvl1pPr marL="0" lvl="0" indent="0">
              <a:buNone/>
              <a:defRPr sz="3200">
                <a:solidFill>
                  <a:srgbClr val="FFFFFF"/>
                </a:solidFill>
              </a:defRPr>
            </a:lvl1pPr>
            <a:lvl2pPr marL="0" lvl="0" indent="0">
              <a:spcBef>
                <a:spcPts val="450"/>
              </a:spcBef>
              <a:buNone/>
              <a:defRPr sz="3200">
                <a:solidFill>
                  <a:srgbClr val="FFFFFF"/>
                </a:solidFill>
              </a:defRPr>
            </a:lvl2pPr>
            <a:lvl3pPr marL="0" lvl="0" indent="0">
              <a:spcBef>
                <a:spcPts val="450"/>
              </a:spcBef>
              <a:buNone/>
              <a:defRPr sz="3200">
                <a:solidFill>
                  <a:srgbClr val="FFFFFF"/>
                </a:solidFill>
              </a:defRPr>
            </a:lvl3pPr>
            <a:lvl4pPr marL="0" lvl="0" indent="0">
              <a:spcBef>
                <a:spcPts val="450"/>
              </a:spcBef>
              <a:buNone/>
              <a:defRPr sz="3200">
                <a:solidFill>
                  <a:srgbClr val="FFFFFF"/>
                </a:solidFill>
              </a:defRPr>
            </a:lvl4pPr>
            <a:lvl5pPr marL="0" marR="0" lvl="0" indent="0" fontAlgn="auto">
              <a:lnSpc>
                <a:spcPct val="100000"/>
              </a:lnSpc>
              <a:spcBef>
                <a:spcPts val="450"/>
              </a:spcBef>
              <a:spcAft>
                <a:spcPts val="450"/>
              </a:spcAft>
              <a:buNone/>
              <a:tabLst/>
              <a:defRPr lang="en-US" sz="3200" b="0" i="0" u="none" strike="noStrike" cap="none" spc="0" baseline="0">
                <a:solidFill>
                  <a:srgbClr val="FFFFFF"/>
                </a:solidFill>
                <a:uFillTx/>
                <a:latin typeface="Roboto Light" pitchFamily="2"/>
                <a:ea typeface="Roboto Light" pitchFamily="2"/>
                <a:cs typeface="Roboto Light" pitchFamily="2"/>
              </a:defRPr>
            </a:lvl5pPr>
            <a:lvl6pPr marL="0" marR="0" lvl="0" indent="0" fontAlgn="auto">
              <a:lnSpc>
                <a:spcPct val="100000"/>
              </a:lnSpc>
              <a:spcBef>
                <a:spcPts val="450"/>
              </a:spcBef>
              <a:spcAft>
                <a:spcPts val="450"/>
              </a:spcAft>
              <a:buNone/>
              <a:tabLst/>
              <a:defRPr lang="en-US" sz="3200" b="0" i="0" u="none" strike="noStrike" cap="none" spc="0" baseline="0">
                <a:solidFill>
                  <a:srgbClr val="FFFFFF"/>
                </a:solidFill>
                <a:uFillTx/>
                <a:latin typeface="Roboto Light" pitchFamily="2"/>
                <a:ea typeface="Roboto Light" pitchFamily="2"/>
                <a:cs typeface="Roboto Light" pitchFamily="2"/>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9">
            <a:extLst>
              <a:ext uri="{FF2B5EF4-FFF2-40B4-BE49-F238E27FC236}">
                <a16:creationId xmlns:a16="http://schemas.microsoft.com/office/drawing/2014/main" id="{A2F0DCA0-A73A-6E18-1E49-6C864D35B518}"/>
              </a:ext>
            </a:extLst>
          </p:cNvPr>
          <p:cNvSpPr txBox="1">
            <a:spLocks noGrp="1"/>
          </p:cNvSpPr>
          <p:nvPr>
            <p:ph type="body" idx="4294967295"/>
          </p:nvPr>
        </p:nvSpPr>
        <p:spPr>
          <a:xfrm>
            <a:off x="6248396" y="6115049"/>
            <a:ext cx="5333996" cy="419096"/>
          </a:xfrm>
        </p:spPr>
        <p:txBody>
          <a:bodyPr/>
          <a:lstStyle>
            <a:lvl1pPr marL="0" lvl="0" indent="0" algn="r">
              <a:buNone/>
              <a:defRPr sz="1200" i="1" cap="all" spc="120">
                <a:solidFill>
                  <a:srgbClr val="FFFFFF"/>
                </a:solidFill>
                <a:latin typeface="Roboto" pitchFamily="2"/>
              </a:defRPr>
            </a:lvl1pPr>
            <a:lvl2pPr marL="0" lvl="0" indent="0" algn="r">
              <a:spcBef>
                <a:spcPts val="450"/>
              </a:spcBef>
              <a:buNone/>
              <a:defRPr sz="1200" i="1" cap="all" spc="120">
                <a:solidFill>
                  <a:srgbClr val="FFFFFF"/>
                </a:solidFill>
                <a:latin typeface="Roboto" pitchFamily="2"/>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44459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EEF0C-4DA8-F0D0-AAA6-633644B82013}"/>
              </a:ext>
            </a:extLst>
          </p:cNvPr>
          <p:cNvSpPr txBox="1">
            <a:spLocks noGrp="1"/>
          </p:cNvSpPr>
          <p:nvPr>
            <p:ph type="title"/>
          </p:nvPr>
        </p:nvSpPr>
        <p:spPr>
          <a:xfrm>
            <a:off x="644523" y="952503"/>
            <a:ext cx="4124328" cy="876296"/>
          </a:xfrm>
        </p:spPr>
        <p:txBody>
          <a:bodyPr/>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0D9F69AF-7753-E133-2776-102CE0D76CE3}"/>
              </a:ext>
            </a:extLst>
          </p:cNvPr>
          <p:cNvSpPr txBox="1">
            <a:spLocks noGrp="1"/>
          </p:cNvSpPr>
          <p:nvPr>
            <p:ph idx="1"/>
          </p:nvPr>
        </p:nvSpPr>
        <p:spPr>
          <a:xfrm>
            <a:off x="5183184" y="987423"/>
            <a:ext cx="6383380" cy="5260972"/>
          </a:xfrm>
        </p:spPr>
        <p:txBody>
          <a:bodyPr anchorCtr="1"/>
          <a:lstStyle>
            <a:lvl1pPr marL="0" lvl="0" indent="0" algn="ctr">
              <a:buNone/>
              <a:defRPr/>
            </a:lvl1pPr>
          </a:lstStyle>
          <a:p>
            <a:pPr lvl="0"/>
            <a:r>
              <a:rPr lang="en-US"/>
              <a:t>Click to edit Master text styles</a:t>
            </a:r>
          </a:p>
        </p:txBody>
      </p:sp>
      <p:sp>
        <p:nvSpPr>
          <p:cNvPr id="4" name="Text Placeholder 3">
            <a:extLst>
              <a:ext uri="{FF2B5EF4-FFF2-40B4-BE49-F238E27FC236}">
                <a16:creationId xmlns:a16="http://schemas.microsoft.com/office/drawing/2014/main" id="{B007BEDF-C9FD-A6DA-BE74-28718C0204A8}"/>
              </a:ext>
            </a:extLst>
          </p:cNvPr>
          <p:cNvSpPr txBox="1">
            <a:spLocks noGrp="1"/>
          </p:cNvSpPr>
          <p:nvPr>
            <p:ph type="body" idx="2"/>
          </p:nvPr>
        </p:nvSpPr>
        <p:spPr>
          <a:xfrm>
            <a:off x="647696" y="2082802"/>
            <a:ext cx="4124328" cy="4165604"/>
          </a:xfrm>
        </p:spPr>
        <p:txBody>
          <a:bodyPr/>
          <a:lstStyle>
            <a:lvl1pPr marL="0" lvl="0" indent="0">
              <a:buNone/>
              <a:defRPr sz="1600"/>
            </a:lvl1pPr>
          </a:lstStyle>
          <a:p>
            <a:pPr lvl="0"/>
            <a:r>
              <a:rPr lang="en-US"/>
              <a:t>Click to edit Master text styles</a:t>
            </a:r>
          </a:p>
        </p:txBody>
      </p:sp>
    </p:spTree>
    <p:extLst>
      <p:ext uri="{BB962C8B-B14F-4D97-AF65-F5344CB8AC3E}">
        <p14:creationId xmlns:p14="http://schemas.microsoft.com/office/powerpoint/2010/main" val="22328363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7D8A-B49B-480B-A9DE-21BC45EF30EE}"/>
              </a:ext>
            </a:extLst>
          </p:cNvPr>
          <p:cNvSpPr>
            <a:spLocks noGrp="1"/>
          </p:cNvSpPr>
          <p:nvPr>
            <p:ph type="title"/>
          </p:nvPr>
        </p:nvSpPr>
        <p:spPr>
          <a:xfrm>
            <a:off x="647700" y="930387"/>
            <a:ext cx="10918866" cy="593614"/>
          </a:xfrm>
        </p:spPr>
        <p:txBody>
          <a:bodyPr/>
          <a:lstStyle/>
          <a:p>
            <a:r>
              <a:rPr lang="en-US"/>
              <a:t>Click to edit Master title style</a:t>
            </a:r>
          </a:p>
        </p:txBody>
      </p:sp>
      <p:sp>
        <p:nvSpPr>
          <p:cNvPr id="17" name="Text Placeholder 16">
            <a:extLst>
              <a:ext uri="{FF2B5EF4-FFF2-40B4-BE49-F238E27FC236}">
                <a16:creationId xmlns:a16="http://schemas.microsoft.com/office/drawing/2014/main" id="{697B2AE4-CDB3-7429-E058-1E428A426CB0}"/>
              </a:ext>
            </a:extLst>
          </p:cNvPr>
          <p:cNvSpPr>
            <a:spLocks noGrp="1"/>
          </p:cNvSpPr>
          <p:nvPr>
            <p:ph type="body" sz="quarter" idx="13"/>
          </p:nvPr>
        </p:nvSpPr>
        <p:spPr>
          <a:xfrm>
            <a:off x="647700" y="1828800"/>
            <a:ext cx="10918866" cy="4419600"/>
          </a:xfrm>
        </p:spPr>
        <p:txBody>
          <a:bodyPr/>
          <a:lstStyle>
            <a:lvl1pPr>
              <a:defRPr>
                <a:solidFill>
                  <a:schemeClr val="accent3"/>
                </a:solidFill>
              </a:defRPr>
            </a:lvl1pPr>
            <a:lvl2pPr>
              <a:defRPr>
                <a:solidFill>
                  <a:schemeClr val="accent3"/>
                </a:solidFill>
              </a:defRPr>
            </a:lvl2pPr>
            <a:lvl3pPr>
              <a:defRPr>
                <a:solidFill>
                  <a:schemeClr val="accent3"/>
                </a:solidFill>
              </a:defRPr>
            </a:lvl3pPr>
            <a:lvl4pPr>
              <a:defRPr>
                <a:solidFill>
                  <a:schemeClr val="accent3"/>
                </a:solidFill>
              </a:defRPr>
            </a:lvl4pPr>
            <a:lvl5pPr>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Date Placeholder 17">
            <a:extLst>
              <a:ext uri="{FF2B5EF4-FFF2-40B4-BE49-F238E27FC236}">
                <a16:creationId xmlns:a16="http://schemas.microsoft.com/office/drawing/2014/main" id="{97C05094-EA15-6145-6618-CC9BF2537BE6}"/>
              </a:ext>
            </a:extLst>
          </p:cNvPr>
          <p:cNvSpPr>
            <a:spLocks noGrp="1"/>
          </p:cNvSpPr>
          <p:nvPr>
            <p:ph type="dt" sz="half" idx="14"/>
          </p:nvPr>
        </p:nvSpPr>
        <p:spPr/>
        <p:txBody>
          <a:bodyPr/>
          <a:lstStyle/>
          <a:p>
            <a:fld id="{1C46D0B6-31A2-3F43-9162-F8D37DDD0854}" type="datetime3">
              <a:rPr lang="en-US" smtClean="0"/>
              <a:t>26 August 2024</a:t>
            </a:fld>
            <a:endParaRPr lang="en-US"/>
          </a:p>
        </p:txBody>
      </p:sp>
      <p:sp>
        <p:nvSpPr>
          <p:cNvPr id="20" name="Slide Number Placeholder 19">
            <a:extLst>
              <a:ext uri="{FF2B5EF4-FFF2-40B4-BE49-F238E27FC236}">
                <a16:creationId xmlns:a16="http://schemas.microsoft.com/office/drawing/2014/main" id="{505E0AD1-ED96-328E-C30F-C94FE742ADB7}"/>
              </a:ext>
            </a:extLst>
          </p:cNvPr>
          <p:cNvSpPr>
            <a:spLocks noGrp="1"/>
          </p:cNvSpPr>
          <p:nvPr>
            <p:ph type="sldNum" sz="quarter" idx="16"/>
          </p:nvPr>
        </p:nvSpPr>
        <p:spPr/>
        <p:txBody>
          <a:bodyPr/>
          <a:lstStyle/>
          <a:p>
            <a:fld id="{738DE211-3B4B-456C-AE47-E14FD9F683CD}" type="slidenum">
              <a:rPr lang="en-US" smtClean="0"/>
              <a:pPr/>
              <a:t>‹#›</a:t>
            </a:fld>
            <a:endParaRPr lang="en-US"/>
          </a:p>
        </p:txBody>
      </p:sp>
      <p:cxnSp>
        <p:nvCxnSpPr>
          <p:cNvPr id="5" name="Straight Connector 4">
            <a:extLst>
              <a:ext uri="{FF2B5EF4-FFF2-40B4-BE49-F238E27FC236}">
                <a16:creationId xmlns:a16="http://schemas.microsoft.com/office/drawing/2014/main" id="{6324F68B-D343-8FE9-7D75-8FDBDF1998FD}"/>
              </a:ext>
            </a:extLst>
          </p:cNvPr>
          <p:cNvCxnSpPr>
            <a:cxnSpLocks/>
          </p:cNvCxnSpPr>
          <p:nvPr userDrawn="1"/>
        </p:nvCxnSpPr>
        <p:spPr>
          <a:xfrm>
            <a:off x="636567" y="6368531"/>
            <a:ext cx="10918866" cy="0"/>
          </a:xfrm>
          <a:prstGeom prst="line">
            <a:avLst/>
          </a:prstGeom>
          <a:ln w="63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7A4397A-A3B7-4150-B10A-209468234320}"/>
              </a:ext>
            </a:extLst>
          </p:cNvPr>
          <p:cNvSpPr/>
          <p:nvPr userDrawn="1"/>
        </p:nvSpPr>
        <p:spPr>
          <a:xfrm>
            <a:off x="0" y="-10913"/>
            <a:ext cx="8050766" cy="500380"/>
          </a:xfrm>
          <a:prstGeom prst="rect">
            <a:avLst/>
          </a:prstGeom>
          <a:solidFill>
            <a:srgbClr val="728A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0" i="0">
              <a:latin typeface="Roboto Light" panose="02000000000000000000" pitchFamily="2" charset="0"/>
            </a:endParaRPr>
          </a:p>
        </p:txBody>
      </p:sp>
      <p:pic>
        <p:nvPicPr>
          <p:cNvPr id="7" name="Picture 6">
            <a:extLst>
              <a:ext uri="{FF2B5EF4-FFF2-40B4-BE49-F238E27FC236}">
                <a16:creationId xmlns:a16="http://schemas.microsoft.com/office/drawing/2014/main" id="{F6D435E6-B226-0802-E64A-F5EF41596E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44067" y="159268"/>
            <a:ext cx="2352633" cy="457200"/>
          </a:xfrm>
          <a:prstGeom prst="rect">
            <a:avLst/>
          </a:prstGeom>
        </p:spPr>
      </p:pic>
    </p:spTree>
    <p:extLst>
      <p:ext uri="{BB962C8B-B14F-4D97-AF65-F5344CB8AC3E}">
        <p14:creationId xmlns:p14="http://schemas.microsoft.com/office/powerpoint/2010/main" val="1915810092"/>
      </p:ext>
    </p:extLst>
  </p:cSld>
  <p:clrMapOvr>
    <a:masterClrMapping/>
  </p:clrMapOvr>
  <p:extLst>
    <p:ext uri="{DCECCB84-F9BA-43D5-87BE-67443E8EF086}">
      <p15:sldGuideLst xmlns:p15="http://schemas.microsoft.com/office/powerpoint/2012/main">
        <p15:guide id="1" orient="horz" pos="1152">
          <p15:clr>
            <a:srgbClr val="FBAE40"/>
          </p15:clr>
        </p15:guide>
        <p15:guide id="2" orient="horz" pos="17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EE32772-EE98-25D2-435F-1B79FC1947F6}"/>
              </a:ext>
            </a:extLst>
          </p:cNvPr>
          <p:cNvPicPr>
            <a:picLocks noChangeAspect="1"/>
          </p:cNvPicPr>
          <p:nvPr/>
        </p:nvPicPr>
        <p:blipFill>
          <a:blip r:embed="rId2"/>
          <a:srcRect/>
          <a:stretch>
            <a:fillRect/>
          </a:stretch>
        </p:blipFill>
        <p:spPr>
          <a:xfrm>
            <a:off x="7556501" y="556183"/>
            <a:ext cx="4251127" cy="826142"/>
          </a:xfrm>
          <a:prstGeom prst="rect">
            <a:avLst/>
          </a:prstGeom>
          <a:noFill/>
          <a:ln cap="flat">
            <a:noFill/>
          </a:ln>
        </p:spPr>
      </p:pic>
      <p:sp>
        <p:nvSpPr>
          <p:cNvPr id="3" name="Rectangle 6">
            <a:extLst>
              <a:ext uri="{FF2B5EF4-FFF2-40B4-BE49-F238E27FC236}">
                <a16:creationId xmlns:a16="http://schemas.microsoft.com/office/drawing/2014/main" id="{6A8CFD2B-289D-BF62-EEFF-05DAC509FCD3}"/>
              </a:ext>
            </a:extLst>
          </p:cNvPr>
          <p:cNvSpPr/>
          <p:nvPr/>
        </p:nvSpPr>
        <p:spPr>
          <a:xfrm>
            <a:off x="0" y="4637315"/>
            <a:ext cx="12191996" cy="2220684"/>
          </a:xfrm>
          <a:prstGeom prst="rect">
            <a:avLst/>
          </a:prstGeom>
          <a:solidFill>
            <a:srgbClr val="718A2C"/>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sp>
        <p:nvSpPr>
          <p:cNvPr id="4" name="Title 1">
            <a:extLst>
              <a:ext uri="{FF2B5EF4-FFF2-40B4-BE49-F238E27FC236}">
                <a16:creationId xmlns:a16="http://schemas.microsoft.com/office/drawing/2014/main" id="{208333A2-1821-16C7-BFF2-F6646EA87EFB}"/>
              </a:ext>
            </a:extLst>
          </p:cNvPr>
          <p:cNvSpPr txBox="1">
            <a:spLocks noGrp="1"/>
          </p:cNvSpPr>
          <p:nvPr>
            <p:ph type="title"/>
          </p:nvPr>
        </p:nvSpPr>
        <p:spPr>
          <a:xfrm>
            <a:off x="647696" y="1412446"/>
            <a:ext cx="10934696" cy="1639180"/>
          </a:xfrm>
        </p:spPr>
        <p:txBody>
          <a:bodyPr anchor="b">
            <a:noAutofit/>
          </a:bodyPr>
          <a:lstStyle>
            <a:lvl1pPr>
              <a:defRPr sz="4800"/>
            </a:lvl1pPr>
          </a:lstStyle>
          <a:p>
            <a:pPr lvl="0"/>
            <a:r>
              <a:rPr lang="en-US"/>
              <a:t>TITLE HERE, BITTER MED 48 PT.</a:t>
            </a:r>
          </a:p>
        </p:txBody>
      </p:sp>
      <p:sp>
        <p:nvSpPr>
          <p:cNvPr id="5" name="Subtitle 2">
            <a:extLst>
              <a:ext uri="{FF2B5EF4-FFF2-40B4-BE49-F238E27FC236}">
                <a16:creationId xmlns:a16="http://schemas.microsoft.com/office/drawing/2014/main" id="{A05FEA5A-928D-4420-1B30-46DAA2457CA8}"/>
              </a:ext>
            </a:extLst>
          </p:cNvPr>
          <p:cNvSpPr txBox="1">
            <a:spLocks noGrp="1"/>
          </p:cNvSpPr>
          <p:nvPr>
            <p:ph type="subTitle" idx="4294967295"/>
          </p:nvPr>
        </p:nvSpPr>
        <p:spPr>
          <a:xfrm>
            <a:off x="647696" y="3351669"/>
            <a:ext cx="10934696" cy="749606"/>
          </a:xfrm>
        </p:spPr>
        <p:txBody>
          <a:bodyPr/>
          <a:lstStyle>
            <a:lvl1pPr marL="0" lvl="0" indent="0">
              <a:buNone/>
              <a:defRPr sz="2400"/>
            </a:lvl1pPr>
          </a:lstStyle>
          <a:p>
            <a:pPr lvl="0"/>
            <a:r>
              <a:rPr lang="en-US"/>
              <a:t>SUBTITLE, ROBOTO LIGHT 24 PT.</a:t>
            </a:r>
          </a:p>
        </p:txBody>
      </p:sp>
      <p:sp>
        <p:nvSpPr>
          <p:cNvPr id="6" name="Text Placeholder 5">
            <a:extLst>
              <a:ext uri="{FF2B5EF4-FFF2-40B4-BE49-F238E27FC236}">
                <a16:creationId xmlns:a16="http://schemas.microsoft.com/office/drawing/2014/main" id="{BCC54BAF-E3A8-726F-CF12-134B6F731A42}"/>
              </a:ext>
            </a:extLst>
          </p:cNvPr>
          <p:cNvSpPr txBox="1">
            <a:spLocks noGrp="1"/>
          </p:cNvSpPr>
          <p:nvPr>
            <p:ph type="body" idx="4294967295"/>
          </p:nvPr>
        </p:nvSpPr>
        <p:spPr>
          <a:xfrm>
            <a:off x="647696" y="5269367"/>
            <a:ext cx="10934696" cy="1014490"/>
          </a:xfrm>
        </p:spPr>
        <p:txBody>
          <a:bodyPr/>
          <a:lstStyle>
            <a:lvl1pPr marL="2121" lvl="0" indent="0">
              <a:lnSpc>
                <a:spcPts val="2265"/>
              </a:lnSpc>
              <a:spcBef>
                <a:spcPts val="0"/>
              </a:spcBef>
              <a:buNone/>
              <a:defRPr sz="1600">
                <a:solidFill>
                  <a:srgbClr val="FFFFFF"/>
                </a:solidFill>
              </a:defRPr>
            </a:lvl1pPr>
            <a:lvl2pPr marL="2121" indent="0">
              <a:lnSpc>
                <a:spcPts val="2265"/>
              </a:lnSpc>
              <a:spcBef>
                <a:spcPts val="0"/>
              </a:spcBef>
              <a:buNone/>
              <a:defRPr sz="1600">
                <a:solidFill>
                  <a:srgbClr val="FFFFFF"/>
                </a:solidFill>
              </a:defRPr>
            </a:lvl2pPr>
          </a:lstStyle>
          <a:p>
            <a:pPr lvl="0"/>
            <a:r>
              <a:rPr lang="en-US"/>
              <a:t>Presenter Name 1</a:t>
            </a:r>
          </a:p>
          <a:p>
            <a:pPr lvl="2"/>
            <a:r>
              <a:rPr lang="en-US"/>
              <a:t>Presenter Name 2</a:t>
            </a:r>
          </a:p>
        </p:txBody>
      </p:sp>
    </p:spTree>
    <p:extLst>
      <p:ext uri="{BB962C8B-B14F-4D97-AF65-F5344CB8AC3E}">
        <p14:creationId xmlns:p14="http://schemas.microsoft.com/office/powerpoint/2010/main" val="1605933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le +Sub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F6A2B-C233-6A60-C60D-6F06454860A8}"/>
              </a:ext>
            </a:extLst>
          </p:cNvPr>
          <p:cNvSpPr txBox="1">
            <a:spLocks noGrp="1"/>
          </p:cNvSpPr>
          <p:nvPr>
            <p:ph type="title"/>
          </p:nvPr>
        </p:nvSpPr>
        <p:spPr>
          <a:xfrm>
            <a:off x="647696" y="930383"/>
            <a:ext cx="10934696" cy="593610"/>
          </a:xfrm>
        </p:spPr>
        <p:txBody>
          <a:bodyPr/>
          <a:lstStyle>
            <a:lvl1pPr>
              <a:defRPr/>
            </a:lvl1pPr>
          </a:lstStyle>
          <a:p>
            <a:pPr lvl="0"/>
            <a:r>
              <a:rPr lang="en-US"/>
              <a:t>Header here</a:t>
            </a:r>
          </a:p>
        </p:txBody>
      </p:sp>
      <p:sp>
        <p:nvSpPr>
          <p:cNvPr id="3" name="Text Placeholder 16">
            <a:extLst>
              <a:ext uri="{FF2B5EF4-FFF2-40B4-BE49-F238E27FC236}">
                <a16:creationId xmlns:a16="http://schemas.microsoft.com/office/drawing/2014/main" id="{EEA4060D-71EB-3AD7-7D12-B86DD7F4B1DC}"/>
              </a:ext>
            </a:extLst>
          </p:cNvPr>
          <p:cNvSpPr txBox="1">
            <a:spLocks noGrp="1"/>
          </p:cNvSpPr>
          <p:nvPr>
            <p:ph type="body" idx="4294967295"/>
          </p:nvPr>
        </p:nvSpPr>
        <p:spPr>
          <a:xfrm>
            <a:off x="647696" y="2393012"/>
            <a:ext cx="10934696" cy="3855384"/>
          </a:xfrm>
        </p:spPr>
        <p:txBody>
          <a:bodyPr/>
          <a:lstStyle>
            <a:lvl1pPr marL="0" lvl="0" indent="0">
              <a:buNone/>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16">
            <a:extLst>
              <a:ext uri="{FF2B5EF4-FFF2-40B4-BE49-F238E27FC236}">
                <a16:creationId xmlns:a16="http://schemas.microsoft.com/office/drawing/2014/main" id="{4B5A32CB-5160-9299-E444-F39139D3838E}"/>
              </a:ext>
            </a:extLst>
          </p:cNvPr>
          <p:cNvSpPr txBox="1">
            <a:spLocks noGrp="1"/>
          </p:cNvSpPr>
          <p:nvPr>
            <p:ph type="body" idx="4294967295"/>
          </p:nvPr>
        </p:nvSpPr>
        <p:spPr>
          <a:xfrm>
            <a:off x="647696" y="1595152"/>
            <a:ext cx="10934696" cy="439835"/>
          </a:xfrm>
        </p:spPr>
        <p:txBody>
          <a:bodyPr/>
          <a:lstStyle>
            <a:lvl1pPr marL="0" lvl="0" indent="0">
              <a:spcBef>
                <a:spcPts val="0"/>
              </a:spcBef>
              <a:spcAft>
                <a:spcPts val="0"/>
              </a:spcAft>
              <a:buNone/>
              <a:defRPr sz="2400" spc="30">
                <a:solidFill>
                  <a:srgbClr val="718A2C"/>
                </a:solidFill>
                <a:cs typeface="Roboto Medium" pitchFamily="2"/>
              </a:defRPr>
            </a:lvl1pPr>
          </a:lstStyle>
          <a:p>
            <a:pPr lvl="0"/>
            <a:r>
              <a:rPr lang="en-US"/>
              <a:t>Sub-header here</a:t>
            </a:r>
          </a:p>
        </p:txBody>
      </p:sp>
    </p:spTree>
    <p:extLst>
      <p:ext uri="{BB962C8B-B14F-4D97-AF65-F5344CB8AC3E}">
        <p14:creationId xmlns:p14="http://schemas.microsoft.com/office/powerpoint/2010/main" val="53911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B0A34-94B9-284B-BFDB-BB2D593140B6}"/>
              </a:ext>
            </a:extLst>
          </p:cNvPr>
          <p:cNvSpPr txBox="1">
            <a:spLocks noGrp="1"/>
          </p:cNvSpPr>
          <p:nvPr>
            <p:ph type="title"/>
          </p:nvPr>
        </p:nvSpPr>
        <p:spPr>
          <a:xfrm>
            <a:off x="647696" y="930383"/>
            <a:ext cx="10918868" cy="593610"/>
          </a:xfrm>
        </p:spPr>
        <p:txBody>
          <a:bodyPr/>
          <a:lstStyle>
            <a:lvl1pPr>
              <a:defRPr/>
            </a:lvl1pPr>
          </a:lstStyle>
          <a:p>
            <a:pPr lvl="0"/>
            <a:r>
              <a:rPr lang="en-US"/>
              <a:t>HEADER HERE, BITTER MED 36 PT.</a:t>
            </a:r>
          </a:p>
        </p:txBody>
      </p:sp>
      <p:sp>
        <p:nvSpPr>
          <p:cNvPr id="3" name="Text Placeholder 3">
            <a:extLst>
              <a:ext uri="{FF2B5EF4-FFF2-40B4-BE49-F238E27FC236}">
                <a16:creationId xmlns:a16="http://schemas.microsoft.com/office/drawing/2014/main" id="{CD5C68B3-339D-6FA4-EFD0-646FC72B859E}"/>
              </a:ext>
            </a:extLst>
          </p:cNvPr>
          <p:cNvSpPr txBox="1">
            <a:spLocks noGrp="1"/>
          </p:cNvSpPr>
          <p:nvPr>
            <p:ph type="body" idx="4294967295"/>
          </p:nvPr>
        </p:nvSpPr>
        <p:spPr>
          <a:xfrm>
            <a:off x="647696" y="1828800"/>
            <a:ext cx="10918868" cy="4419596"/>
          </a:xfrm>
        </p:spPr>
        <p:txBody>
          <a:bodyPr/>
          <a:lstStyle>
            <a:lvl1pPr marL="0" lvl="0" indent="0">
              <a:buNone/>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437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7_Title +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46A1-1FB8-6792-9DD8-51D0675048CC}"/>
              </a:ext>
            </a:extLst>
          </p:cNvPr>
          <p:cNvSpPr txBox="1">
            <a:spLocks noGrp="1"/>
          </p:cNvSpPr>
          <p:nvPr>
            <p:ph type="title"/>
          </p:nvPr>
        </p:nvSpPr>
        <p:spPr>
          <a:xfrm>
            <a:off x="647696" y="930383"/>
            <a:ext cx="10918868" cy="593610"/>
          </a:xfrm>
        </p:spPr>
        <p:txBody>
          <a:bodyPr/>
          <a:lstStyle>
            <a:lvl1pPr>
              <a:defRPr/>
            </a:lvl1pPr>
          </a:lstStyle>
          <a:p>
            <a:pPr lvl="0"/>
            <a:r>
              <a:rPr lang="en-US"/>
              <a:t>Click to edit Master title style</a:t>
            </a:r>
          </a:p>
        </p:txBody>
      </p:sp>
      <p:sp>
        <p:nvSpPr>
          <p:cNvPr id="3" name="Text Placeholder 16">
            <a:extLst>
              <a:ext uri="{FF2B5EF4-FFF2-40B4-BE49-F238E27FC236}">
                <a16:creationId xmlns:a16="http://schemas.microsoft.com/office/drawing/2014/main" id="{CB881179-FEB4-23A6-971A-ED8089470200}"/>
              </a:ext>
            </a:extLst>
          </p:cNvPr>
          <p:cNvSpPr txBox="1">
            <a:spLocks noGrp="1"/>
          </p:cNvSpPr>
          <p:nvPr>
            <p:ph type="body" idx="4294967295"/>
          </p:nvPr>
        </p:nvSpPr>
        <p:spPr>
          <a:xfrm>
            <a:off x="647696" y="1828800"/>
            <a:ext cx="10918868" cy="4419596"/>
          </a:xfrm>
        </p:spPr>
        <p:txBody>
          <a:bodyPr/>
          <a:lstStyle>
            <a:lvl1pPr marL="0" lvl="0" indent="0">
              <a:buNone/>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Content here</a:t>
            </a:r>
          </a:p>
          <a:p>
            <a:pPr lvl="2"/>
            <a:r>
              <a:rPr lang="en-US"/>
              <a:t>Second level</a:t>
            </a:r>
          </a:p>
          <a:p>
            <a:pPr lvl="3"/>
            <a:r>
              <a:rPr lang="en-US"/>
              <a:t>Third level</a:t>
            </a:r>
          </a:p>
          <a:p>
            <a:pPr lvl="4"/>
            <a:r>
              <a:rPr lang="en-US"/>
              <a:t>Fourth level</a:t>
            </a:r>
          </a:p>
        </p:txBody>
      </p:sp>
      <p:sp>
        <p:nvSpPr>
          <p:cNvPr id="4" name="Rectangle 5">
            <a:extLst>
              <a:ext uri="{FF2B5EF4-FFF2-40B4-BE49-F238E27FC236}">
                <a16:creationId xmlns:a16="http://schemas.microsoft.com/office/drawing/2014/main" id="{4918DF15-5770-CD0F-E2E4-71B777C31D04}"/>
              </a:ext>
            </a:extLst>
          </p:cNvPr>
          <p:cNvSpPr/>
          <p:nvPr/>
        </p:nvSpPr>
        <p:spPr>
          <a:xfrm>
            <a:off x="0" y="-10908"/>
            <a:ext cx="8050761" cy="500377"/>
          </a:xfrm>
          <a:prstGeom prst="rect">
            <a:avLst/>
          </a:prstGeom>
          <a:solidFill>
            <a:srgbClr val="728A2D"/>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Roboto Light" pitchFamily="2"/>
            </a:endParaRPr>
          </a:p>
        </p:txBody>
      </p:sp>
      <p:pic>
        <p:nvPicPr>
          <p:cNvPr id="5" name="Picture 6">
            <a:extLst>
              <a:ext uri="{FF2B5EF4-FFF2-40B4-BE49-F238E27FC236}">
                <a16:creationId xmlns:a16="http://schemas.microsoft.com/office/drawing/2014/main" id="{1ECCCF17-33DD-D387-FD16-73FA08BB6A19}"/>
              </a:ext>
            </a:extLst>
          </p:cNvPr>
          <p:cNvPicPr>
            <a:picLocks noChangeAspect="1"/>
          </p:cNvPicPr>
          <p:nvPr/>
        </p:nvPicPr>
        <p:blipFill>
          <a:blip r:embed="rId2"/>
          <a:stretch>
            <a:fillRect/>
          </a:stretch>
        </p:blipFill>
        <p:spPr>
          <a:xfrm>
            <a:off x="9718206" y="62526"/>
            <a:ext cx="2352632" cy="457200"/>
          </a:xfrm>
          <a:prstGeom prst="rect">
            <a:avLst/>
          </a:prstGeom>
          <a:noFill/>
          <a:ln cap="flat">
            <a:noFill/>
          </a:ln>
        </p:spPr>
      </p:pic>
    </p:spTree>
    <p:extLst>
      <p:ext uri="{BB962C8B-B14F-4D97-AF65-F5344CB8AC3E}">
        <p14:creationId xmlns:p14="http://schemas.microsoft.com/office/powerpoint/2010/main" val="2795225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F880-279F-CDDB-4620-D86AF333F76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7">
            <a:extLst>
              <a:ext uri="{FF2B5EF4-FFF2-40B4-BE49-F238E27FC236}">
                <a16:creationId xmlns:a16="http://schemas.microsoft.com/office/drawing/2014/main" id="{150CA7D6-C43E-10F1-6122-1427B5F038F7}"/>
              </a:ext>
            </a:extLst>
          </p:cNvPr>
          <p:cNvSpPr txBox="1">
            <a:spLocks noGrp="1"/>
          </p:cNvSpPr>
          <p:nvPr>
            <p:ph idx="4294967295"/>
          </p:nvPr>
        </p:nvSpPr>
        <p:spPr>
          <a:xfrm>
            <a:off x="647696" y="1828800"/>
            <a:ext cx="5295903" cy="4419596"/>
          </a:xfrm>
        </p:spPr>
        <p:txBody>
          <a:bodyPr/>
          <a:lstStyle>
            <a:lvl1pPr marL="0" lvl="0" indent="0">
              <a:buNone/>
              <a:defRPr>
                <a:latin typeface="Roboto Medium" pitchFamily="2"/>
                <a:ea typeface="Roboto Medium" pitchFamily="2"/>
                <a:cs typeface="Roboto Medium" pitchFamily="2"/>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7">
            <a:extLst>
              <a:ext uri="{FF2B5EF4-FFF2-40B4-BE49-F238E27FC236}">
                <a16:creationId xmlns:a16="http://schemas.microsoft.com/office/drawing/2014/main" id="{CAAF7D45-09E6-6307-D7F9-55142A89B264}"/>
              </a:ext>
            </a:extLst>
          </p:cNvPr>
          <p:cNvSpPr txBox="1">
            <a:spLocks noGrp="1"/>
          </p:cNvSpPr>
          <p:nvPr>
            <p:ph idx="4294967295"/>
          </p:nvPr>
        </p:nvSpPr>
        <p:spPr>
          <a:xfrm>
            <a:off x="6248396" y="1828800"/>
            <a:ext cx="5346697" cy="4419596"/>
          </a:xfrm>
        </p:spPr>
        <p:txBody>
          <a:bodyPr/>
          <a:lstStyle>
            <a:lvl1pPr marL="0" lvl="0" indent="0">
              <a:buNone/>
              <a:defRPr>
                <a:latin typeface="Roboto Medium" pitchFamily="2"/>
                <a:ea typeface="Roboto Medium" pitchFamily="2"/>
                <a:cs typeface="Roboto Medium" pitchFamily="2"/>
              </a:defRPr>
            </a:lvl1pPr>
            <a:lvl2pPr marL="137160" lvl="1">
              <a:spcBef>
                <a:spcPts val="450"/>
              </a:spcBef>
              <a:buSzPct val="90000"/>
              <a:buFont typeface="Arial" pitchFamily="34"/>
              <a:buChar char="•"/>
              <a:defRPr sz="2200"/>
            </a:lvl2pPr>
            <a:lvl3pPr marL="548640" lvl="2">
              <a:buClr>
                <a:srgbClr val="728A2D"/>
              </a:buClr>
              <a:buSzPct val="100000"/>
              <a:buFont typeface="System Font Regular"/>
              <a:buChar char="-"/>
              <a:defRPr sz="2000"/>
            </a:lvl3pPr>
            <a:lvl4pPr marL="914400" lvl="3">
              <a:buFont typeface="Arial" pitchFamily="34"/>
              <a:buChar char="•"/>
              <a:defRPr sz="1800"/>
            </a:lvl4pPr>
            <a:lvl5pPr marL="1188720" marR="0" lvl="4" indent="-182880" fontAlgn="auto">
              <a:lnSpc>
                <a:spcPct val="100000"/>
              </a:lnSpc>
              <a:spcBef>
                <a:spcPts val="150"/>
              </a:spcBef>
              <a:spcAft>
                <a:spcPts val="450"/>
              </a:spcAft>
              <a:buClr>
                <a:srgbClr val="A6A6A6"/>
              </a:buClr>
              <a:buSzPct val="80000"/>
              <a:buFont typeface="System Font Regular"/>
              <a:buChar char="-"/>
              <a:tabLst/>
              <a:defRPr lang="en-US" sz="1600" b="0" i="0" u="none" strike="noStrike" cap="none" spc="0" baseline="0">
                <a:solidFill>
                  <a:srgbClr val="424242"/>
                </a:solidFill>
                <a:uFillTx/>
                <a:latin typeface="Roboto Light" pitchFamily="2"/>
                <a:ea typeface="Roboto Light" pitchFamily="2"/>
                <a:cs typeface="Roboto Light" pitchFamily="2"/>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4966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Blank">
    <p:bg>
      <p:bgPr>
        <a:solidFill>
          <a:srgbClr val="728A2D"/>
        </a:solidFill>
        <a:effectLst/>
      </p:bgPr>
    </p:bg>
    <p:spTree>
      <p:nvGrpSpPr>
        <p:cNvPr id="1" name=""/>
        <p:cNvGrpSpPr/>
        <p:nvPr/>
      </p:nvGrpSpPr>
      <p:grpSpPr>
        <a:xfrm>
          <a:off x="0" y="0"/>
          <a:ext cx="0" cy="0"/>
          <a:chOff x="0" y="0"/>
          <a:chExt cx="0" cy="0"/>
        </a:xfrm>
      </p:grpSpPr>
      <p:sp>
        <p:nvSpPr>
          <p:cNvPr id="2" name="Text Placeholder 6">
            <a:extLst>
              <a:ext uri="{FF2B5EF4-FFF2-40B4-BE49-F238E27FC236}">
                <a16:creationId xmlns:a16="http://schemas.microsoft.com/office/drawing/2014/main" id="{0E840DAC-F3FD-54AF-55B2-19C708054AF3}"/>
              </a:ext>
            </a:extLst>
          </p:cNvPr>
          <p:cNvSpPr txBox="1">
            <a:spLocks noGrp="1"/>
          </p:cNvSpPr>
          <p:nvPr>
            <p:ph type="body" idx="4294967295"/>
          </p:nvPr>
        </p:nvSpPr>
        <p:spPr>
          <a:xfrm>
            <a:off x="647696" y="914400"/>
            <a:ext cx="8762996" cy="4607862"/>
          </a:xfrm>
        </p:spPr>
        <p:txBody>
          <a:bodyPr anchor="ctr">
            <a:normAutofit/>
          </a:bodyPr>
          <a:lstStyle>
            <a:lvl1pPr marL="0" lvl="0" indent="0">
              <a:buNone/>
              <a:defRPr sz="3200">
                <a:solidFill>
                  <a:srgbClr val="FFFFFF"/>
                </a:solidFill>
              </a:defRPr>
            </a:lvl1pPr>
            <a:lvl2pPr marL="0" lvl="0" indent="0">
              <a:spcBef>
                <a:spcPts val="450"/>
              </a:spcBef>
              <a:buNone/>
              <a:defRPr sz="3200">
                <a:solidFill>
                  <a:srgbClr val="FFFFFF"/>
                </a:solidFill>
              </a:defRPr>
            </a:lvl2pPr>
            <a:lvl3pPr marL="0" lvl="0" indent="0">
              <a:spcBef>
                <a:spcPts val="450"/>
              </a:spcBef>
              <a:buNone/>
              <a:defRPr sz="3200">
                <a:solidFill>
                  <a:srgbClr val="FFFFFF"/>
                </a:solidFill>
              </a:defRPr>
            </a:lvl3pPr>
            <a:lvl4pPr marL="0" lvl="0" indent="0">
              <a:spcBef>
                <a:spcPts val="450"/>
              </a:spcBef>
              <a:buNone/>
              <a:defRPr sz="3200">
                <a:solidFill>
                  <a:srgbClr val="FFFFFF"/>
                </a:solidFill>
              </a:defRPr>
            </a:lvl4pPr>
            <a:lvl5pPr marL="0" marR="0" lvl="0" indent="0" fontAlgn="auto">
              <a:lnSpc>
                <a:spcPct val="100000"/>
              </a:lnSpc>
              <a:spcBef>
                <a:spcPts val="450"/>
              </a:spcBef>
              <a:spcAft>
                <a:spcPts val="450"/>
              </a:spcAft>
              <a:buNone/>
              <a:tabLst/>
              <a:defRPr lang="en-US" sz="3200" b="0" i="0" u="none" strike="noStrike" cap="none" spc="0" baseline="0">
                <a:solidFill>
                  <a:srgbClr val="FFFFFF"/>
                </a:solidFill>
                <a:uFillTx/>
                <a:latin typeface="Roboto Light" pitchFamily="2"/>
                <a:ea typeface="Roboto Light" pitchFamily="2"/>
                <a:cs typeface="Roboto Light" pitchFamily="2"/>
              </a:defRPr>
            </a:lvl5pPr>
            <a:lvl6pPr marL="0" marR="0" lvl="0" indent="0" fontAlgn="auto">
              <a:lnSpc>
                <a:spcPct val="100000"/>
              </a:lnSpc>
              <a:spcBef>
                <a:spcPts val="450"/>
              </a:spcBef>
              <a:spcAft>
                <a:spcPts val="450"/>
              </a:spcAft>
              <a:buNone/>
              <a:tabLst/>
              <a:defRPr lang="en-US" sz="3200" b="0" i="0" u="none" strike="noStrike" cap="none" spc="0" baseline="0">
                <a:solidFill>
                  <a:srgbClr val="FFFFFF"/>
                </a:solidFill>
                <a:uFillTx/>
                <a:latin typeface="Roboto Light" pitchFamily="2"/>
                <a:ea typeface="Roboto Light" pitchFamily="2"/>
                <a:cs typeface="Roboto Light" pitchFamily="2"/>
              </a:defRPr>
            </a:lvl6pPr>
          </a:lstStyle>
          <a:p>
            <a:pPr lvl="0"/>
            <a:r>
              <a:rPr lang="en-US"/>
              <a:t>Click to add short statement or quote</a:t>
            </a:r>
          </a:p>
          <a:p>
            <a:pPr lvl="0"/>
            <a:r>
              <a:rPr lang="en-US"/>
              <a:t>Recommended maximum 6 lines max</a:t>
            </a:r>
          </a:p>
          <a:p>
            <a:pPr lvl="0"/>
            <a:r>
              <a:rPr lang="en-US"/>
              <a:t>Line 3</a:t>
            </a:r>
          </a:p>
          <a:p>
            <a:pPr lvl="0"/>
            <a:r>
              <a:rPr lang="en-US"/>
              <a:t>Line 4</a:t>
            </a:r>
          </a:p>
          <a:p>
            <a:pPr lvl="0"/>
            <a:r>
              <a:rPr lang="en-US"/>
              <a:t>Line 5</a:t>
            </a:r>
          </a:p>
          <a:p>
            <a:pPr lvl="0"/>
            <a:r>
              <a:rPr lang="en-US"/>
              <a:t>Line 6</a:t>
            </a:r>
          </a:p>
        </p:txBody>
      </p:sp>
      <p:sp>
        <p:nvSpPr>
          <p:cNvPr id="3" name="Text Placeholder 9">
            <a:extLst>
              <a:ext uri="{FF2B5EF4-FFF2-40B4-BE49-F238E27FC236}">
                <a16:creationId xmlns:a16="http://schemas.microsoft.com/office/drawing/2014/main" id="{A2F0DCA0-A73A-6E18-1E49-6C864D35B518}"/>
              </a:ext>
            </a:extLst>
          </p:cNvPr>
          <p:cNvSpPr txBox="1">
            <a:spLocks noGrp="1"/>
          </p:cNvSpPr>
          <p:nvPr>
            <p:ph type="body" idx="4294967295"/>
          </p:nvPr>
        </p:nvSpPr>
        <p:spPr>
          <a:xfrm>
            <a:off x="6248396" y="6115049"/>
            <a:ext cx="5333996" cy="419096"/>
          </a:xfrm>
        </p:spPr>
        <p:txBody>
          <a:bodyPr/>
          <a:lstStyle>
            <a:lvl1pPr marL="0" lvl="0" indent="0" algn="r">
              <a:buNone/>
              <a:defRPr sz="1200" i="1" cap="all" spc="120">
                <a:solidFill>
                  <a:srgbClr val="FFFFFF"/>
                </a:solidFill>
                <a:latin typeface="Roboto" pitchFamily="2"/>
              </a:defRPr>
            </a:lvl1pPr>
            <a:lvl2pPr marL="0" lvl="0" indent="0" algn="r">
              <a:spcBef>
                <a:spcPts val="450"/>
              </a:spcBef>
              <a:buNone/>
              <a:defRPr sz="1200" i="1" cap="all" spc="120">
                <a:solidFill>
                  <a:srgbClr val="FFFFFF"/>
                </a:solidFill>
                <a:latin typeface="Roboto" pitchFamily="2"/>
              </a:defRPr>
            </a:lvl2pPr>
          </a:lstStyle>
          <a:p>
            <a:pPr lvl="0"/>
            <a:r>
              <a:rPr lang="en-US"/>
              <a:t>Attribution or source goes here</a:t>
            </a:r>
          </a:p>
          <a:p>
            <a:pPr lvl="0"/>
            <a:endParaRPr lang="en-US"/>
          </a:p>
        </p:txBody>
      </p:sp>
    </p:spTree>
    <p:extLst>
      <p:ext uri="{BB962C8B-B14F-4D97-AF65-F5344CB8AC3E}">
        <p14:creationId xmlns:p14="http://schemas.microsoft.com/office/powerpoint/2010/main" val="134189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41757-8F02-9685-1510-68A5AC0331E2}"/>
              </a:ext>
            </a:extLst>
          </p:cNvPr>
          <p:cNvSpPr txBox="1">
            <a:spLocks noGrp="1"/>
          </p:cNvSpPr>
          <p:nvPr>
            <p:ph type="title"/>
          </p:nvPr>
        </p:nvSpPr>
        <p:spPr>
          <a:xfrm>
            <a:off x="647696" y="944209"/>
            <a:ext cx="10934696" cy="593610"/>
          </a:xfrm>
          <a:prstGeom prst="rect">
            <a:avLst/>
          </a:prstGeom>
          <a:noFill/>
          <a:ln>
            <a:noFill/>
          </a:ln>
        </p:spPr>
        <p:txBody>
          <a:bodyPr vert="horz" wrap="square" lIns="0" tIns="0" rIns="0" bIns="0" anchor="t"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1B47F74F-27CA-5CDD-2021-7D7D18CAC250}"/>
              </a:ext>
            </a:extLst>
          </p:cNvPr>
          <p:cNvSpPr txBox="1">
            <a:spLocks noGrp="1"/>
          </p:cNvSpPr>
          <p:nvPr>
            <p:ph type="body" idx="1"/>
          </p:nvPr>
        </p:nvSpPr>
        <p:spPr>
          <a:xfrm>
            <a:off x="647696" y="1825627"/>
            <a:ext cx="10934696" cy="4422779"/>
          </a:xfrm>
          <a:prstGeom prst="rect">
            <a:avLst/>
          </a:prstGeom>
          <a:noFill/>
          <a:ln>
            <a:noFill/>
          </a:ln>
        </p:spPr>
        <p:txBody>
          <a:bodyPr vert="horz" wrap="square" lIns="0" tIns="0" rIns="0" bIns="0" anchor="t" anchorCtr="0" compatLnSpc="1">
            <a:noAutofit/>
          </a:bodyPr>
          <a:lstStyle/>
          <a:p>
            <a:pPr lvl="1"/>
            <a:r>
              <a:rPr lang="en-US"/>
              <a:t>Content here</a:t>
            </a:r>
          </a:p>
          <a:p>
            <a:pPr lvl="2"/>
            <a:r>
              <a:rPr lang="en-US"/>
              <a:t>Second level</a:t>
            </a:r>
          </a:p>
          <a:p>
            <a:pPr lvl="3"/>
            <a:r>
              <a:rPr lang="en-US"/>
              <a:t>Third level</a:t>
            </a:r>
          </a:p>
          <a:p>
            <a:pPr lvl="4"/>
            <a:r>
              <a:rPr lang="en-US"/>
              <a:t>Fourth level</a:t>
            </a:r>
          </a:p>
        </p:txBody>
      </p:sp>
      <p:pic>
        <p:nvPicPr>
          <p:cNvPr id="4" name="Picture 7">
            <a:extLst>
              <a:ext uri="{FF2B5EF4-FFF2-40B4-BE49-F238E27FC236}">
                <a16:creationId xmlns:a16="http://schemas.microsoft.com/office/drawing/2014/main" id="{5C3EBD2F-4E75-C8A6-84DF-21C702C6CE60}"/>
              </a:ext>
            </a:extLst>
          </p:cNvPr>
          <p:cNvPicPr>
            <a:picLocks noChangeAspect="1"/>
          </p:cNvPicPr>
          <p:nvPr/>
        </p:nvPicPr>
        <p:blipFill>
          <a:blip r:embed="rId13"/>
          <a:stretch>
            <a:fillRect/>
          </a:stretch>
        </p:blipFill>
        <p:spPr>
          <a:xfrm>
            <a:off x="9305967" y="205630"/>
            <a:ext cx="2352632" cy="457200"/>
          </a:xfrm>
          <a:prstGeom prst="rect">
            <a:avLst/>
          </a:prstGeom>
          <a:noFill/>
          <a:ln cap="flat">
            <a:noFill/>
          </a:ln>
        </p:spPr>
      </p:pic>
      <p:cxnSp>
        <p:nvCxnSpPr>
          <p:cNvPr id="5" name="Straight Connector 8">
            <a:extLst>
              <a:ext uri="{FF2B5EF4-FFF2-40B4-BE49-F238E27FC236}">
                <a16:creationId xmlns:a16="http://schemas.microsoft.com/office/drawing/2014/main" id="{5261C6FF-C7D8-1D03-CBF7-962AFE93D4E9}"/>
              </a:ext>
            </a:extLst>
          </p:cNvPr>
          <p:cNvCxnSpPr/>
          <p:nvPr/>
        </p:nvCxnSpPr>
        <p:spPr>
          <a:xfrm>
            <a:off x="647696" y="719468"/>
            <a:ext cx="10918869" cy="0"/>
          </a:xfrm>
          <a:prstGeom prst="straightConnector1">
            <a:avLst/>
          </a:prstGeom>
          <a:noFill/>
          <a:ln w="12701" cap="flat">
            <a:solidFill>
              <a:srgbClr val="718A2C"/>
            </a:solidFill>
            <a:prstDash val="solid"/>
            <a:miter/>
          </a:ln>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9" r:id="rId11"/>
  </p:sldLayoutIdLst>
  <p:hf sldNum="0" hdr="0" ftr="0" dt="0"/>
  <p:txStyles>
    <p:titleStyle>
      <a:lvl1pPr marL="0" marR="0" lvl="0" indent="0" algn="l" defTabSz="914400" rtl="0" fontAlgn="auto" hangingPunct="1">
        <a:lnSpc>
          <a:spcPct val="90000"/>
        </a:lnSpc>
        <a:spcBef>
          <a:spcPts val="0"/>
        </a:spcBef>
        <a:spcAft>
          <a:spcPts val="0"/>
        </a:spcAft>
        <a:buNone/>
        <a:tabLst/>
        <a:defRPr lang="en-US" sz="3600" b="0" i="0" u="none" strike="noStrike" kern="1200" cap="none" spc="0" baseline="0">
          <a:solidFill>
            <a:srgbClr val="424242"/>
          </a:solidFill>
          <a:uFillTx/>
          <a:latin typeface="Bitter Medium" pitchFamily="2"/>
        </a:defRPr>
      </a:lvl1pPr>
    </p:titleStyle>
    <p:bodyStyle>
      <a:lvl1pPr marL="137160" marR="0" lvl="1" indent="-182880" algn="l" defTabSz="914400" rtl="0" fontAlgn="auto" hangingPunct="1">
        <a:lnSpc>
          <a:spcPct val="100000"/>
        </a:lnSpc>
        <a:spcBef>
          <a:spcPts val="450"/>
        </a:spcBef>
        <a:spcAft>
          <a:spcPts val="450"/>
        </a:spcAft>
        <a:buClr>
          <a:srgbClr val="728A2D"/>
        </a:buClr>
        <a:buSzPct val="90000"/>
        <a:buFont typeface="Arial" pitchFamily="34"/>
        <a:buChar char="•"/>
        <a:tabLst/>
        <a:defRPr lang="en-US" sz="2200" b="0" i="0" u="none" strike="noStrike" kern="1200" cap="none" spc="0" baseline="0">
          <a:solidFill>
            <a:srgbClr val="424242"/>
          </a:solidFill>
          <a:uFillTx/>
          <a:latin typeface="Roboto Light" pitchFamily="2"/>
          <a:ea typeface="Roboto Light" pitchFamily="2"/>
          <a:cs typeface="Roboto Light" pitchFamily="2"/>
        </a:defRPr>
      </a:lvl1pPr>
      <a:lvl2pPr marL="548640" marR="0" lvl="2" indent="-182880" algn="l" defTabSz="914400" rtl="0" fontAlgn="auto" hangingPunct="1">
        <a:lnSpc>
          <a:spcPct val="100000"/>
        </a:lnSpc>
        <a:spcBef>
          <a:spcPts val="150"/>
        </a:spcBef>
        <a:spcAft>
          <a:spcPts val="450"/>
        </a:spcAft>
        <a:buClr>
          <a:srgbClr val="728A2D"/>
        </a:buClr>
        <a:buSzPct val="100000"/>
        <a:buFont typeface="System Font Regular"/>
        <a:buChar char="-"/>
        <a:tabLst/>
        <a:defRPr lang="en-US" sz="2000" b="0" i="0" u="none" strike="noStrike" kern="1200" cap="none" spc="0" baseline="0">
          <a:solidFill>
            <a:srgbClr val="424242"/>
          </a:solidFill>
          <a:uFillTx/>
          <a:latin typeface="Roboto Light" pitchFamily="2"/>
          <a:ea typeface="Roboto Light" pitchFamily="2"/>
          <a:cs typeface="Roboto Light" pitchFamily="2"/>
        </a:defRPr>
      </a:lvl2pPr>
      <a:lvl3pPr marL="914400" marR="0" lvl="3" indent="-182880" algn="l" defTabSz="914400" rtl="0" fontAlgn="auto" hangingPunct="1">
        <a:lnSpc>
          <a:spcPct val="100000"/>
        </a:lnSpc>
        <a:spcBef>
          <a:spcPts val="150"/>
        </a:spcBef>
        <a:spcAft>
          <a:spcPts val="450"/>
        </a:spcAft>
        <a:buClr>
          <a:srgbClr val="A6A6A6"/>
        </a:buClr>
        <a:buSzPct val="80000"/>
        <a:buFont typeface="Arial" pitchFamily="34"/>
        <a:buChar char="•"/>
        <a:tabLst/>
        <a:defRPr lang="en-US" sz="1800" b="0" i="0" u="none" strike="noStrike" kern="1200" cap="none" spc="0" baseline="0">
          <a:solidFill>
            <a:srgbClr val="424242"/>
          </a:solidFill>
          <a:uFillTx/>
          <a:latin typeface="Roboto Light" pitchFamily="2"/>
          <a:ea typeface="Roboto Light" pitchFamily="2"/>
          <a:cs typeface="Roboto Light" pitchFamily="2"/>
        </a:defRPr>
      </a:lvl3pPr>
      <a:lvl4pPr marL="1188720" marR="0" lvl="4" indent="-182880" algn="l" defTabSz="914400" rtl="0"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02BB46-8761-FE9B-4045-BA85309E50E2}"/>
              </a:ext>
            </a:extLst>
          </p:cNvPr>
          <p:cNvSpPr txBox="1">
            <a:spLocks noGrp="1"/>
          </p:cNvSpPr>
          <p:nvPr>
            <p:ph type="title"/>
          </p:nvPr>
        </p:nvSpPr>
        <p:spPr>
          <a:xfrm>
            <a:off x="647696" y="944209"/>
            <a:ext cx="10934696" cy="593610"/>
          </a:xfrm>
          <a:prstGeom prst="rect">
            <a:avLst/>
          </a:prstGeom>
          <a:noFill/>
          <a:ln>
            <a:noFill/>
          </a:ln>
        </p:spPr>
        <p:txBody>
          <a:bodyPr vert="horz" wrap="square" lIns="0" tIns="0" rIns="0" bIns="0" anchor="t"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7E80814-7697-8FC4-DD47-DF0A6C3BD9AF}"/>
              </a:ext>
            </a:extLst>
          </p:cNvPr>
          <p:cNvSpPr txBox="1">
            <a:spLocks noGrp="1"/>
          </p:cNvSpPr>
          <p:nvPr>
            <p:ph type="body" idx="1"/>
          </p:nvPr>
        </p:nvSpPr>
        <p:spPr>
          <a:xfrm>
            <a:off x="647696" y="1825627"/>
            <a:ext cx="10934696" cy="4422779"/>
          </a:xfrm>
          <a:prstGeom prst="rect">
            <a:avLst/>
          </a:prstGeom>
          <a:noFill/>
          <a:ln>
            <a:noFill/>
          </a:ln>
        </p:spPr>
        <p:txBody>
          <a:bodyPr vert="horz" wrap="square" lIns="0" tIns="0" rIns="0" bIns="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7">
            <a:extLst>
              <a:ext uri="{FF2B5EF4-FFF2-40B4-BE49-F238E27FC236}">
                <a16:creationId xmlns:a16="http://schemas.microsoft.com/office/drawing/2014/main" id="{2D470DAC-D831-3771-7EAC-0C55B63E3C35}"/>
              </a:ext>
            </a:extLst>
          </p:cNvPr>
          <p:cNvPicPr>
            <a:picLocks noChangeAspect="1"/>
          </p:cNvPicPr>
          <p:nvPr/>
        </p:nvPicPr>
        <p:blipFill>
          <a:blip r:embed="rId12"/>
          <a:stretch>
            <a:fillRect/>
          </a:stretch>
        </p:blipFill>
        <p:spPr>
          <a:xfrm>
            <a:off x="9305967" y="205630"/>
            <a:ext cx="2352632" cy="457200"/>
          </a:xfrm>
          <a:prstGeom prst="rect">
            <a:avLst/>
          </a:prstGeom>
          <a:noFill/>
          <a:ln cap="flat">
            <a:noFill/>
          </a:ln>
        </p:spPr>
      </p:pic>
      <p:cxnSp>
        <p:nvCxnSpPr>
          <p:cNvPr id="5" name="Straight Connector 8">
            <a:extLst>
              <a:ext uri="{FF2B5EF4-FFF2-40B4-BE49-F238E27FC236}">
                <a16:creationId xmlns:a16="http://schemas.microsoft.com/office/drawing/2014/main" id="{D6BF2B71-25B7-94CE-A648-9E5E78AD8694}"/>
              </a:ext>
            </a:extLst>
          </p:cNvPr>
          <p:cNvCxnSpPr/>
          <p:nvPr/>
        </p:nvCxnSpPr>
        <p:spPr>
          <a:xfrm>
            <a:off x="647696" y="719468"/>
            <a:ext cx="10918869" cy="0"/>
          </a:xfrm>
          <a:prstGeom prst="straightConnector1">
            <a:avLst/>
          </a:prstGeom>
          <a:noFill/>
          <a:ln w="12701" cap="flat">
            <a:solidFill>
              <a:srgbClr val="718A2C"/>
            </a:solidFill>
            <a:prstDash val="solid"/>
            <a:miter/>
          </a:ln>
        </p:spPr>
      </p:cxnSp>
    </p:spTree>
    <p:extLst>
      <p:ext uri="{BB962C8B-B14F-4D97-AF65-F5344CB8AC3E}">
        <p14:creationId xmlns:p14="http://schemas.microsoft.com/office/powerpoint/2010/main" val="104806720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Lst>
  <p:hf sldNum="0" hdr="0" ftr="0" dt="0"/>
  <p:txStyles>
    <p:titleStyle>
      <a:lvl1pPr marL="0" marR="0" lvl="0" indent="0" algn="l" defTabSz="914400" rtl="0" fontAlgn="auto" hangingPunct="1">
        <a:lnSpc>
          <a:spcPct val="90000"/>
        </a:lnSpc>
        <a:spcBef>
          <a:spcPts val="0"/>
        </a:spcBef>
        <a:spcAft>
          <a:spcPts val="0"/>
        </a:spcAft>
        <a:buNone/>
        <a:tabLst/>
        <a:defRPr lang="en-US" sz="3600" b="0" i="0" u="none" strike="noStrike" kern="1200" cap="none" spc="0" baseline="0">
          <a:solidFill>
            <a:srgbClr val="424242"/>
          </a:solidFill>
          <a:uFillTx/>
          <a:latin typeface="Bitter Medium" pitchFamily="2"/>
        </a:defRPr>
      </a:lvl1pPr>
    </p:titleStyle>
    <p:bodyStyle>
      <a:lvl1pPr marL="0" marR="0" lvl="0" indent="0" algn="l" defTabSz="914400" rtl="0" fontAlgn="auto" hangingPunct="1">
        <a:lnSpc>
          <a:spcPct val="100000"/>
        </a:lnSpc>
        <a:spcBef>
          <a:spcPts val="150"/>
        </a:spcBef>
        <a:spcAft>
          <a:spcPts val="450"/>
        </a:spcAft>
        <a:buNone/>
        <a:tabLst/>
        <a:defRPr lang="en-US" sz="2000" b="0" i="0" u="none" strike="noStrike" kern="1200" cap="none" spc="0" baseline="0">
          <a:solidFill>
            <a:srgbClr val="424242"/>
          </a:solidFill>
          <a:uFillTx/>
          <a:latin typeface="Roboto Light" pitchFamily="2"/>
          <a:ea typeface="Roboto Light" pitchFamily="2"/>
          <a:cs typeface="Roboto Light" pitchFamily="2"/>
        </a:defRPr>
      </a:lvl1pPr>
      <a:lvl2pPr marL="0" marR="0" lvl="1" indent="0" algn="l" defTabSz="914400" rtl="0" fontAlgn="auto" hangingPunct="1">
        <a:lnSpc>
          <a:spcPct val="100000"/>
        </a:lnSpc>
        <a:spcBef>
          <a:spcPts val="150"/>
        </a:spcBef>
        <a:spcAft>
          <a:spcPts val="450"/>
        </a:spcAft>
        <a:buNone/>
        <a:tabLst/>
        <a:defRPr lang="en-US" sz="1800" b="0" i="0" u="none" strike="noStrike" kern="1200" cap="none" spc="0" baseline="0">
          <a:solidFill>
            <a:srgbClr val="424242"/>
          </a:solidFill>
          <a:uFillTx/>
          <a:latin typeface="Roboto Light" pitchFamily="2"/>
          <a:ea typeface="Roboto Light" pitchFamily="2"/>
          <a:cs typeface="Roboto Light" pitchFamily="2"/>
        </a:defRPr>
      </a:lvl2pPr>
      <a:lvl3pPr marL="1188720" marR="0" lvl="2" indent="-182880" algn="l" defTabSz="914400" rtl="0"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3pPr>
      <a:lvl4pPr marL="20574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4641757-8F02-9685-1510-68A5AC0331E2}"/>
              </a:ext>
            </a:extLst>
          </p:cNvPr>
          <p:cNvSpPr txBox="1">
            <a:spLocks noGrp="1"/>
          </p:cNvSpPr>
          <p:nvPr>
            <p:ph type="title"/>
          </p:nvPr>
        </p:nvSpPr>
        <p:spPr>
          <a:xfrm>
            <a:off x="647696" y="944209"/>
            <a:ext cx="10934696" cy="593610"/>
          </a:xfrm>
          <a:prstGeom prst="rect">
            <a:avLst/>
          </a:prstGeom>
          <a:noFill/>
          <a:ln>
            <a:noFill/>
          </a:ln>
        </p:spPr>
        <p:txBody>
          <a:bodyPr vert="horz" wrap="square" lIns="0" tIns="0" rIns="0" bIns="0" anchor="t"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1B47F74F-27CA-5CDD-2021-7D7D18CAC250}"/>
              </a:ext>
            </a:extLst>
          </p:cNvPr>
          <p:cNvSpPr txBox="1">
            <a:spLocks noGrp="1"/>
          </p:cNvSpPr>
          <p:nvPr>
            <p:ph type="body" idx="1"/>
          </p:nvPr>
        </p:nvSpPr>
        <p:spPr>
          <a:xfrm>
            <a:off x="647696" y="1825627"/>
            <a:ext cx="10934696" cy="4422779"/>
          </a:xfrm>
          <a:prstGeom prst="rect">
            <a:avLst/>
          </a:prstGeom>
          <a:noFill/>
          <a:ln>
            <a:noFill/>
          </a:ln>
        </p:spPr>
        <p:txBody>
          <a:bodyPr vert="horz" wrap="square" lIns="0" tIns="0" rIns="0" bIns="0" anchor="t" anchorCtr="0" compatLnSpc="1">
            <a:noAutofit/>
          </a:bodyPr>
          <a:lstStyle/>
          <a:p>
            <a:pPr lvl="1"/>
            <a:r>
              <a:rPr lang="en-US"/>
              <a:t>Content here</a:t>
            </a:r>
          </a:p>
          <a:p>
            <a:pPr lvl="2"/>
            <a:r>
              <a:rPr lang="en-US"/>
              <a:t>Second level</a:t>
            </a:r>
          </a:p>
          <a:p>
            <a:pPr lvl="3"/>
            <a:r>
              <a:rPr lang="en-US"/>
              <a:t>Third level</a:t>
            </a:r>
          </a:p>
          <a:p>
            <a:pPr lvl="4"/>
            <a:r>
              <a:rPr lang="en-US"/>
              <a:t>Fourth level</a:t>
            </a:r>
          </a:p>
        </p:txBody>
      </p:sp>
      <p:pic>
        <p:nvPicPr>
          <p:cNvPr id="4" name="Picture 7">
            <a:extLst>
              <a:ext uri="{FF2B5EF4-FFF2-40B4-BE49-F238E27FC236}">
                <a16:creationId xmlns:a16="http://schemas.microsoft.com/office/drawing/2014/main" id="{5C3EBD2F-4E75-C8A6-84DF-21C702C6CE60}"/>
              </a:ext>
            </a:extLst>
          </p:cNvPr>
          <p:cNvPicPr>
            <a:picLocks noChangeAspect="1"/>
          </p:cNvPicPr>
          <p:nvPr/>
        </p:nvPicPr>
        <p:blipFill>
          <a:blip r:embed="rId13"/>
          <a:stretch>
            <a:fillRect/>
          </a:stretch>
        </p:blipFill>
        <p:spPr>
          <a:xfrm>
            <a:off x="9305967" y="205630"/>
            <a:ext cx="2352632" cy="457200"/>
          </a:xfrm>
          <a:prstGeom prst="rect">
            <a:avLst/>
          </a:prstGeom>
          <a:noFill/>
          <a:ln cap="flat">
            <a:noFill/>
          </a:ln>
        </p:spPr>
      </p:pic>
      <p:cxnSp>
        <p:nvCxnSpPr>
          <p:cNvPr id="5" name="Straight Connector 8">
            <a:extLst>
              <a:ext uri="{FF2B5EF4-FFF2-40B4-BE49-F238E27FC236}">
                <a16:creationId xmlns:a16="http://schemas.microsoft.com/office/drawing/2014/main" id="{5261C6FF-C7D8-1D03-CBF7-962AFE93D4E9}"/>
              </a:ext>
            </a:extLst>
          </p:cNvPr>
          <p:cNvCxnSpPr/>
          <p:nvPr/>
        </p:nvCxnSpPr>
        <p:spPr>
          <a:xfrm>
            <a:off x="647696" y="719468"/>
            <a:ext cx="10918869" cy="0"/>
          </a:xfrm>
          <a:prstGeom prst="straightConnector1">
            <a:avLst/>
          </a:prstGeom>
          <a:noFill/>
          <a:ln w="12701" cap="flat">
            <a:solidFill>
              <a:srgbClr val="718A2C"/>
            </a:solidFill>
            <a:prstDash val="solid"/>
            <a:miter/>
          </a:ln>
        </p:spPr>
      </p:cxnSp>
    </p:spTree>
    <p:extLst>
      <p:ext uri="{BB962C8B-B14F-4D97-AF65-F5344CB8AC3E}">
        <p14:creationId xmlns:p14="http://schemas.microsoft.com/office/powerpoint/2010/main" val="111273752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marL="0" marR="0" lvl="0" indent="0" algn="l" defTabSz="914400" rtl="0" eaLnBrk="1" fontAlgn="auto" hangingPunct="1">
        <a:lnSpc>
          <a:spcPct val="90000"/>
        </a:lnSpc>
        <a:spcBef>
          <a:spcPts val="0"/>
        </a:spcBef>
        <a:spcAft>
          <a:spcPts val="0"/>
        </a:spcAft>
        <a:buNone/>
        <a:tabLst/>
        <a:defRPr lang="en-US" sz="3600" b="0" i="0" u="none" strike="noStrike" kern="1200" cap="none" spc="0" baseline="0">
          <a:solidFill>
            <a:srgbClr val="424242"/>
          </a:solidFill>
          <a:uFillTx/>
          <a:latin typeface="Bitter Medium" pitchFamily="2"/>
        </a:defRPr>
      </a:lvl1pPr>
    </p:titleStyle>
    <p:bodyStyle>
      <a:lvl1pPr marL="137160" marR="0" lvl="1" indent="-182880" algn="l" defTabSz="914400" rtl="0" eaLnBrk="1" fontAlgn="auto" hangingPunct="1">
        <a:lnSpc>
          <a:spcPct val="100000"/>
        </a:lnSpc>
        <a:spcBef>
          <a:spcPts val="450"/>
        </a:spcBef>
        <a:spcAft>
          <a:spcPts val="450"/>
        </a:spcAft>
        <a:buClr>
          <a:srgbClr val="728A2D"/>
        </a:buClr>
        <a:buSzPct val="90000"/>
        <a:buFont typeface="Arial" pitchFamily="34"/>
        <a:buChar char="•"/>
        <a:tabLst/>
        <a:defRPr lang="en-US" sz="2200" b="0" i="0" u="none" strike="noStrike" kern="1200" cap="none" spc="0" baseline="0">
          <a:solidFill>
            <a:srgbClr val="424242"/>
          </a:solidFill>
          <a:uFillTx/>
          <a:latin typeface="Roboto Light" pitchFamily="2"/>
          <a:ea typeface="Roboto Light" pitchFamily="2"/>
          <a:cs typeface="Roboto Light" pitchFamily="2"/>
        </a:defRPr>
      </a:lvl1pPr>
      <a:lvl2pPr marL="548640" marR="0" lvl="2" indent="-182880" algn="l" defTabSz="914400" rtl="0" eaLnBrk="1" fontAlgn="auto" hangingPunct="1">
        <a:lnSpc>
          <a:spcPct val="100000"/>
        </a:lnSpc>
        <a:spcBef>
          <a:spcPts val="150"/>
        </a:spcBef>
        <a:spcAft>
          <a:spcPts val="450"/>
        </a:spcAft>
        <a:buClr>
          <a:srgbClr val="728A2D"/>
        </a:buClr>
        <a:buSzPct val="100000"/>
        <a:buFont typeface="System Font Regular"/>
        <a:buChar char="-"/>
        <a:tabLst/>
        <a:defRPr lang="en-US" sz="2000" b="0" i="0" u="none" strike="noStrike" kern="1200" cap="none" spc="0" baseline="0">
          <a:solidFill>
            <a:srgbClr val="424242"/>
          </a:solidFill>
          <a:uFillTx/>
          <a:latin typeface="Roboto Light" pitchFamily="2"/>
          <a:ea typeface="Roboto Light" pitchFamily="2"/>
          <a:cs typeface="Roboto Light" pitchFamily="2"/>
        </a:defRPr>
      </a:lvl2pPr>
      <a:lvl3pPr marL="914400" marR="0" lvl="3" indent="-182880" algn="l" defTabSz="914400" rtl="0" eaLnBrk="1" fontAlgn="auto" hangingPunct="1">
        <a:lnSpc>
          <a:spcPct val="100000"/>
        </a:lnSpc>
        <a:spcBef>
          <a:spcPts val="150"/>
        </a:spcBef>
        <a:spcAft>
          <a:spcPts val="450"/>
        </a:spcAft>
        <a:buClr>
          <a:srgbClr val="A6A6A6"/>
        </a:buClr>
        <a:buSzPct val="80000"/>
        <a:buFont typeface="Arial" pitchFamily="34"/>
        <a:buChar char="•"/>
        <a:tabLst/>
        <a:defRPr lang="en-US" sz="1800" b="0" i="0" u="none" strike="noStrike" kern="1200" cap="none" spc="0" baseline="0">
          <a:solidFill>
            <a:srgbClr val="424242"/>
          </a:solidFill>
          <a:uFillTx/>
          <a:latin typeface="Roboto Light" pitchFamily="2"/>
          <a:ea typeface="Roboto Light" pitchFamily="2"/>
          <a:cs typeface="Roboto Light" pitchFamily="2"/>
        </a:defRPr>
      </a:lvl3pPr>
      <a:lvl4pPr marL="1188720" marR="0" lvl="4" indent="-182880" algn="l" defTabSz="914400" rtl="0" eaLnBrk="1"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hyperlink" Target="mailto:donna.riordan@washacad.org" TargetMode="External"/><Relationship Id="rId2" Type="http://schemas.openxmlformats.org/officeDocument/2006/relationships/hyperlink" Target="https://washacad.org/projects-publications/value-of-solar/" TargetMode="External"/><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0.png"/><Relationship Id="rId7"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5.jpeg"/><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hyperlink" Target="https://fiscal.wa.gov/statebudgets/2024proposals/Documents/co/co5950-S.PL.pdf"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633AA4-A695-EB78-3351-6F1EA5499533}"/>
              </a:ext>
            </a:extLst>
          </p:cNvPr>
          <p:cNvSpPr txBox="1">
            <a:spLocks noGrp="1"/>
          </p:cNvSpPr>
          <p:nvPr>
            <p:ph type="body" idx="4294967295"/>
          </p:nvPr>
        </p:nvSpPr>
        <p:spPr>
          <a:xfrm>
            <a:off x="253435" y="4190646"/>
            <a:ext cx="11685130" cy="1108942"/>
          </a:xfrm>
        </p:spPr>
        <p:txBody>
          <a:bodyPr anchorCtr="1"/>
          <a:lstStyle/>
          <a:p>
            <a:pPr algn="ctr"/>
            <a:r>
              <a:rPr lang="en-US" sz="3200" i="0" dirty="0">
                <a:solidFill>
                  <a:schemeClr val="bg1"/>
                </a:solidFill>
                <a:latin typeface="Bitter" pitchFamily="2" charset="0"/>
              </a:rPr>
              <a:t>WSAS </a:t>
            </a:r>
            <a:r>
              <a:rPr lang="en-US" sz="3200" b="0" i="0" u="none" strike="noStrike" dirty="0">
                <a:solidFill>
                  <a:schemeClr val="bg1"/>
                </a:solidFill>
                <a:effectLst/>
                <a:latin typeface="Bitter" pitchFamily="2" charset="0"/>
              </a:rPr>
              <a:t>Analysis &amp; Stakeholder </a:t>
            </a:r>
            <a:r>
              <a:rPr lang="en-US" sz="3200" dirty="0">
                <a:solidFill>
                  <a:schemeClr val="bg1"/>
                </a:solidFill>
                <a:latin typeface="Bitter" pitchFamily="2" charset="0"/>
              </a:rPr>
              <a:t>E</a:t>
            </a:r>
            <a:r>
              <a:rPr lang="en-US" sz="3200" b="0" i="0" u="none" strike="noStrike" dirty="0">
                <a:solidFill>
                  <a:schemeClr val="bg1"/>
                </a:solidFill>
                <a:effectLst/>
                <a:latin typeface="Bitter" pitchFamily="2" charset="0"/>
              </a:rPr>
              <a:t>ngagement to </a:t>
            </a:r>
            <a:r>
              <a:rPr lang="en-US" sz="3200" dirty="0">
                <a:solidFill>
                  <a:schemeClr val="bg1"/>
                </a:solidFill>
                <a:latin typeface="Bitter" pitchFamily="2" charset="0"/>
              </a:rPr>
              <a:t>Examine </a:t>
            </a:r>
            <a:r>
              <a:rPr lang="en-US" sz="3200" b="0" i="0" u="none" strike="noStrike" dirty="0">
                <a:solidFill>
                  <a:schemeClr val="bg1"/>
                </a:solidFill>
                <a:effectLst/>
                <a:latin typeface="Bitter" pitchFamily="2" charset="0"/>
              </a:rPr>
              <a:t>the Impacts &amp; Options for Valuing </a:t>
            </a:r>
            <a:r>
              <a:rPr lang="en-US" sz="3200" dirty="0">
                <a:solidFill>
                  <a:schemeClr val="bg1"/>
                </a:solidFill>
                <a:latin typeface="Bitter" pitchFamily="2" charset="0"/>
              </a:rPr>
              <a:t>D</a:t>
            </a:r>
            <a:r>
              <a:rPr lang="en-US" sz="3200" b="0" i="0" u="none" strike="noStrike" dirty="0">
                <a:solidFill>
                  <a:schemeClr val="bg1"/>
                </a:solidFill>
                <a:effectLst/>
                <a:latin typeface="Bitter" pitchFamily="2" charset="0"/>
              </a:rPr>
              <a:t>istributed </a:t>
            </a:r>
            <a:r>
              <a:rPr lang="en-US" sz="3200" dirty="0">
                <a:solidFill>
                  <a:schemeClr val="bg1"/>
                </a:solidFill>
                <a:latin typeface="Bitter" pitchFamily="2" charset="0"/>
              </a:rPr>
              <a:t>S</a:t>
            </a:r>
            <a:r>
              <a:rPr lang="en-US" sz="3200" b="0" i="0" u="none" strike="noStrike" dirty="0">
                <a:solidFill>
                  <a:schemeClr val="bg1"/>
                </a:solidFill>
                <a:effectLst/>
                <a:latin typeface="Bitter" pitchFamily="2" charset="0"/>
              </a:rPr>
              <a:t>olar in WA State</a:t>
            </a:r>
            <a:endParaRPr lang="en-US" sz="3200" i="0" dirty="0">
              <a:solidFill>
                <a:schemeClr val="bg1"/>
              </a:solidFill>
              <a:latin typeface="Bitter" pitchFamily="2" charset="0"/>
            </a:endParaRPr>
          </a:p>
        </p:txBody>
      </p:sp>
      <p:sp>
        <p:nvSpPr>
          <p:cNvPr id="3" name="Text Placeholder 2">
            <a:extLst>
              <a:ext uri="{FF2B5EF4-FFF2-40B4-BE49-F238E27FC236}">
                <a16:creationId xmlns:a16="http://schemas.microsoft.com/office/drawing/2014/main" id="{A9500C21-0F33-9329-165A-E08B19501418}"/>
              </a:ext>
            </a:extLst>
          </p:cNvPr>
          <p:cNvSpPr txBox="1">
            <a:spLocks noGrp="1"/>
          </p:cNvSpPr>
          <p:nvPr>
            <p:ph type="body" idx="4294967295"/>
          </p:nvPr>
        </p:nvSpPr>
        <p:spPr>
          <a:xfrm>
            <a:off x="683478" y="5484036"/>
            <a:ext cx="10515600" cy="1373964"/>
          </a:xfrm>
        </p:spPr>
        <p:txBody>
          <a:bodyPr anchorCtr="1"/>
          <a:lstStyle/>
          <a:p>
            <a:pPr lvl="0" algn="ctr">
              <a:spcBef>
                <a:spcPts val="450"/>
              </a:spcBef>
            </a:pPr>
            <a:r>
              <a:rPr lang="en-US" sz="1800" dirty="0">
                <a:solidFill>
                  <a:srgbClr val="FFFFFF"/>
                </a:solidFill>
              </a:rPr>
              <a:t>August 28, 2024</a:t>
            </a:r>
            <a:endParaRPr lang="en-US" sz="1800" b="1" dirty="0">
              <a:solidFill>
                <a:srgbClr val="FFFFFF"/>
              </a:solidFill>
              <a:latin typeface="Roboto" panose="02000000000000000000" pitchFamily="2" charset="0"/>
              <a:ea typeface="Roboto" panose="02000000000000000000" pitchFamily="2" charset="0"/>
            </a:endParaRPr>
          </a:p>
          <a:p>
            <a:pPr lvl="0" algn="ctr">
              <a:spcBef>
                <a:spcPts val="450"/>
              </a:spcBef>
            </a:pPr>
            <a:r>
              <a:rPr lang="en-US" b="1" dirty="0">
                <a:solidFill>
                  <a:srgbClr val="FFFFFF"/>
                </a:solidFill>
                <a:latin typeface="Roboto" panose="02000000000000000000" pitchFamily="2" charset="0"/>
                <a:ea typeface="Roboto" panose="02000000000000000000" pitchFamily="2" charset="0"/>
              </a:rPr>
              <a:t>Donna Gerardi Riordan</a:t>
            </a:r>
            <a:br>
              <a:rPr lang="en-US" sz="1800" dirty="0">
                <a:solidFill>
                  <a:srgbClr val="FFFFFF"/>
                </a:solidFill>
              </a:rPr>
            </a:br>
            <a:r>
              <a:rPr lang="en-US" sz="1400" dirty="0">
                <a:solidFill>
                  <a:srgbClr val="FFFFFF"/>
                </a:solidFill>
              </a:rPr>
              <a:t>Executive Director, Washington State Academy of Sciences</a:t>
            </a:r>
          </a:p>
          <a:p>
            <a:pPr lvl="0" algn="ctr">
              <a:spcBef>
                <a:spcPts val="450"/>
              </a:spcBef>
            </a:pPr>
            <a:endParaRPr lang="en-US" sz="220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2D12E-8951-DE08-7136-44EEB2C8A506}"/>
              </a:ext>
            </a:extLst>
          </p:cNvPr>
          <p:cNvSpPr>
            <a:spLocks noGrp="1"/>
          </p:cNvSpPr>
          <p:nvPr>
            <p:ph type="title"/>
          </p:nvPr>
        </p:nvSpPr>
        <p:spPr/>
        <p:txBody>
          <a:bodyPr>
            <a:normAutofit/>
          </a:bodyPr>
          <a:lstStyle/>
          <a:p>
            <a:r>
              <a:rPr lang="en-US" dirty="0"/>
              <a:t>Year 1:  Establish, Engage, Analyze and Plan</a:t>
            </a:r>
          </a:p>
        </p:txBody>
      </p:sp>
      <p:sp>
        <p:nvSpPr>
          <p:cNvPr id="3" name="Content Placeholder 2">
            <a:extLst>
              <a:ext uri="{FF2B5EF4-FFF2-40B4-BE49-F238E27FC236}">
                <a16:creationId xmlns:a16="http://schemas.microsoft.com/office/drawing/2014/main" id="{AD929DFD-77CE-CDDC-3677-BB125052A316}"/>
              </a:ext>
            </a:extLst>
          </p:cNvPr>
          <p:cNvSpPr>
            <a:spLocks noGrp="1"/>
          </p:cNvSpPr>
          <p:nvPr>
            <p:ph type="body" idx="4294967295"/>
          </p:nvPr>
        </p:nvSpPr>
        <p:spPr>
          <a:xfrm>
            <a:off x="647696" y="1828800"/>
            <a:ext cx="10918868" cy="4419596"/>
          </a:xfrm>
        </p:spPr>
        <p:txBody>
          <a:bodyPr/>
          <a:lstStyle/>
          <a:p>
            <a:pPr marL="274320" indent="-274320">
              <a:buFont typeface="Arial" panose="020B0604020202020204" pitchFamily="34" charset="0"/>
              <a:buChar char="•"/>
            </a:pPr>
            <a:r>
              <a:rPr lang="en-US" sz="2800" dirty="0">
                <a:latin typeface="Roboto Light"/>
                <a:ea typeface="Roboto Light"/>
                <a:cs typeface="Roboto Light"/>
              </a:rPr>
              <a:t>Establish Oversight Committee of experts in Energy Systems, Policy, Regulations, Economics, Equity and other fields, </a:t>
            </a:r>
          </a:p>
          <a:p>
            <a:pPr marL="274320" indent="-274320">
              <a:buFont typeface="Arial" panose="020B0604020202020204" pitchFamily="34" charset="0"/>
              <a:buChar char="•"/>
            </a:pPr>
            <a:r>
              <a:rPr lang="en-US" sz="2800" dirty="0">
                <a:latin typeface="Roboto Light"/>
                <a:ea typeface="Roboto Light"/>
                <a:cs typeface="Roboto Light"/>
              </a:rPr>
              <a:t>Form subcommittees to focus on specific topics (final list TBD)</a:t>
            </a:r>
          </a:p>
          <a:p>
            <a:pPr marL="1280160" lvl="2" indent="-342900">
              <a:buFont typeface="Arial" panose="020B0604020202020204" pitchFamily="34" charset="0"/>
              <a:buChar char="•"/>
            </a:pPr>
            <a:r>
              <a:rPr lang="en-US" sz="2000" dirty="0">
                <a:latin typeface="Roboto Light"/>
                <a:ea typeface="Roboto Light"/>
                <a:cs typeface="Roboto Light"/>
              </a:rPr>
              <a:t>Stakeholder engagement</a:t>
            </a:r>
          </a:p>
          <a:p>
            <a:pPr marL="1280160" lvl="2" indent="-342900">
              <a:buFont typeface="Arial" panose="020B0604020202020204" pitchFamily="34" charset="0"/>
              <a:buChar char="•"/>
            </a:pPr>
            <a:r>
              <a:rPr lang="en-US" sz="2000" dirty="0">
                <a:latin typeface="Roboto Light"/>
                <a:ea typeface="Roboto Light"/>
                <a:cs typeface="Roboto Light"/>
              </a:rPr>
              <a:t>Data</a:t>
            </a:r>
          </a:p>
          <a:p>
            <a:pPr marL="1280160" lvl="2" indent="-342900">
              <a:buFont typeface="Arial" panose="020B0604020202020204" pitchFamily="34" charset="0"/>
              <a:buChar char="•"/>
            </a:pPr>
            <a:r>
              <a:rPr lang="en-US" sz="2000" dirty="0">
                <a:latin typeface="Roboto Light"/>
                <a:ea typeface="Roboto Light"/>
                <a:cs typeface="Roboto Light"/>
              </a:rPr>
              <a:t>Equity</a:t>
            </a:r>
          </a:p>
          <a:p>
            <a:pPr marL="1280160" lvl="2" indent="-342900">
              <a:buFont typeface="Arial" panose="020B0604020202020204" pitchFamily="34" charset="0"/>
              <a:buChar char="•"/>
            </a:pPr>
            <a:r>
              <a:rPr lang="en-US" sz="2000" dirty="0">
                <a:latin typeface="Roboto Light"/>
                <a:ea typeface="Roboto Light"/>
                <a:cs typeface="Roboto Light"/>
              </a:rPr>
              <a:t>Values</a:t>
            </a:r>
          </a:p>
          <a:p>
            <a:pPr marL="1280160" lvl="2" indent="-342900">
              <a:buFont typeface="Arial" panose="020B0604020202020204" pitchFamily="34" charset="0"/>
              <a:buChar char="•"/>
            </a:pPr>
            <a:r>
              <a:rPr lang="en-US" sz="2000" dirty="0">
                <a:latin typeface="Roboto Light"/>
                <a:ea typeface="Roboto Light"/>
                <a:cs typeface="Roboto Light"/>
              </a:rPr>
              <a:t>Regulatory, legal, market issues</a:t>
            </a:r>
          </a:p>
          <a:p>
            <a:pPr marL="1188720" lvl="2" indent="0">
              <a:buNone/>
            </a:pPr>
            <a:endParaRPr lang="en-US" dirty="0"/>
          </a:p>
        </p:txBody>
      </p:sp>
    </p:spTree>
    <p:extLst>
      <p:ext uri="{BB962C8B-B14F-4D97-AF65-F5344CB8AC3E}">
        <p14:creationId xmlns:p14="http://schemas.microsoft.com/office/powerpoint/2010/main" val="37818239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C9644-0D07-DBB8-5580-21030B8D6BAC}"/>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B0B8B37C-36EC-B251-E5FA-1DBD8FAC8F82}"/>
              </a:ext>
            </a:extLst>
          </p:cNvPr>
          <p:cNvSpPr>
            <a:spLocks noGrp="1"/>
          </p:cNvSpPr>
          <p:nvPr>
            <p:ph type="body" idx="4294967295"/>
          </p:nvPr>
        </p:nvSpPr>
        <p:spPr/>
        <p:txBody>
          <a:bodyPr/>
          <a:lstStyle/>
          <a:p>
            <a:pPr marL="342900" lvl="1" indent="-342900">
              <a:buFont typeface="Arial" panose="020B0604020202020204" pitchFamily="34" charset="0"/>
              <a:buChar char="•"/>
            </a:pPr>
            <a:r>
              <a:rPr lang="en-US" sz="2800" dirty="0">
                <a:latin typeface="Roboto Light"/>
                <a:ea typeface="Roboto Light"/>
                <a:cs typeface="Roboto Light"/>
              </a:rPr>
              <a:t>Engage targeted consultant expertise to assist with</a:t>
            </a:r>
          </a:p>
          <a:p>
            <a:pPr marL="1097280" lvl="2" indent="-342900">
              <a:buFont typeface="Arial" panose="020B0604020202020204" pitchFamily="34" charset="0"/>
              <a:buChar char="•"/>
            </a:pPr>
            <a:r>
              <a:rPr lang="en-US" sz="2400" dirty="0">
                <a:latin typeface="Roboto Light"/>
                <a:ea typeface="Roboto Light"/>
                <a:cs typeface="Roboto Light"/>
              </a:rPr>
              <a:t>Facilitating of stakeholder groups </a:t>
            </a:r>
          </a:p>
          <a:p>
            <a:pPr marL="1097280" lvl="2" indent="-342900">
              <a:buFont typeface="Arial" panose="020B0604020202020204" pitchFamily="34" charset="0"/>
              <a:buChar char="•"/>
            </a:pPr>
            <a:r>
              <a:rPr lang="en-US" sz="2400" dirty="0">
                <a:latin typeface="Roboto Light"/>
                <a:ea typeface="Roboto Light"/>
                <a:cs typeface="Roboto Light"/>
              </a:rPr>
              <a:t>Contextualizing national-level analyses and state-level experiences</a:t>
            </a:r>
          </a:p>
          <a:p>
            <a:pPr marL="1097280" lvl="2" indent="-342900">
              <a:buFont typeface="Arial" panose="020B0604020202020204" pitchFamily="34" charset="0"/>
              <a:buChar char="•"/>
            </a:pPr>
            <a:r>
              <a:rPr lang="en-US" sz="2400" dirty="0">
                <a:latin typeface="Roboto Light"/>
                <a:ea typeface="Roboto Light"/>
                <a:cs typeface="Roboto Light"/>
              </a:rPr>
              <a:t>Examining the range of equity and economic considerations</a:t>
            </a:r>
          </a:p>
          <a:p>
            <a:pPr marL="1097280" lvl="2" indent="-342900">
              <a:buFont typeface="Arial" panose="020B0604020202020204" pitchFamily="34" charset="0"/>
              <a:buChar char="•"/>
            </a:pPr>
            <a:r>
              <a:rPr lang="en-US" sz="2400" dirty="0">
                <a:latin typeface="Roboto Light"/>
                <a:ea typeface="Roboto Light"/>
                <a:cs typeface="Roboto Light"/>
              </a:rPr>
              <a:t>Developing a plan to access and analyze data</a:t>
            </a:r>
          </a:p>
          <a:p>
            <a:pPr marL="342900" lvl="1" indent="-342900">
              <a:buFont typeface="Arial" panose="020B0604020202020204" pitchFamily="34" charset="0"/>
              <a:buChar char="•"/>
            </a:pPr>
            <a:r>
              <a:rPr lang="en-US" sz="2800" dirty="0">
                <a:latin typeface="Roboto Light"/>
                <a:ea typeface="Roboto Light"/>
                <a:cs typeface="Roboto Light"/>
              </a:rPr>
              <a:t>Analyze the range of inputs</a:t>
            </a:r>
          </a:p>
          <a:p>
            <a:pPr marL="342900" lvl="1" indent="-342900">
              <a:buFont typeface="Arial" panose="020B0604020202020204" pitchFamily="34" charset="0"/>
              <a:buChar char="•"/>
            </a:pPr>
            <a:r>
              <a:rPr lang="en-US" sz="2800" dirty="0">
                <a:latin typeface="Roboto Light"/>
                <a:ea typeface="Roboto Light"/>
                <a:cs typeface="Roboto Light"/>
              </a:rPr>
              <a:t>Develop a detailed workplan for Year 2+</a:t>
            </a:r>
          </a:p>
          <a:p>
            <a:endParaRPr lang="en-US" dirty="0"/>
          </a:p>
        </p:txBody>
      </p:sp>
    </p:spTree>
    <p:extLst>
      <p:ext uri="{BB962C8B-B14F-4D97-AF65-F5344CB8AC3E}">
        <p14:creationId xmlns:p14="http://schemas.microsoft.com/office/powerpoint/2010/main" val="1779045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C960-17DE-B4FC-BC50-95D63D4948F0}"/>
              </a:ext>
            </a:extLst>
          </p:cNvPr>
          <p:cNvSpPr txBox="1">
            <a:spLocks noGrp="1"/>
          </p:cNvSpPr>
          <p:nvPr>
            <p:ph type="title"/>
          </p:nvPr>
        </p:nvSpPr>
        <p:spPr>
          <a:xfrm>
            <a:off x="643642" y="930383"/>
            <a:ext cx="10934696" cy="593610"/>
          </a:xfrm>
        </p:spPr>
        <p:txBody>
          <a:bodyPr/>
          <a:lstStyle/>
          <a:p>
            <a:pPr lvl="0"/>
            <a:r>
              <a:rPr lang="en-US" dirty="0"/>
              <a:t>TIMELINE: FY 25</a:t>
            </a:r>
          </a:p>
        </p:txBody>
      </p:sp>
      <p:sp>
        <p:nvSpPr>
          <p:cNvPr id="17" name="TextBox 16">
            <a:extLst>
              <a:ext uri="{FF2B5EF4-FFF2-40B4-BE49-F238E27FC236}">
                <a16:creationId xmlns:a16="http://schemas.microsoft.com/office/drawing/2014/main" id="{37F08806-CA4F-37A3-FFA0-CF2506A34B1C}"/>
              </a:ext>
            </a:extLst>
          </p:cNvPr>
          <p:cNvSpPr txBox="1"/>
          <p:nvPr/>
        </p:nvSpPr>
        <p:spPr>
          <a:xfrm>
            <a:off x="643643" y="3366054"/>
            <a:ext cx="2523303" cy="1549335"/>
          </a:xfrm>
          <a:prstGeom prst="rect">
            <a:avLst/>
          </a:prstGeom>
          <a:noFill/>
        </p:spPr>
        <p:txBody>
          <a:bodyPr wrap="square" rtlCol="0">
            <a:spAutoFit/>
          </a:bodyPr>
          <a:lstStyle/>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Develop project workplan, communications, website</a:t>
            </a:r>
          </a:p>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Form oversight committee and subcommittees</a:t>
            </a:r>
          </a:p>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Plan stakeholder outreach engagement</a:t>
            </a:r>
          </a:p>
        </p:txBody>
      </p:sp>
      <p:graphicFrame>
        <p:nvGraphicFramePr>
          <p:cNvPr id="4" name="Table 3">
            <a:extLst>
              <a:ext uri="{FF2B5EF4-FFF2-40B4-BE49-F238E27FC236}">
                <a16:creationId xmlns:a16="http://schemas.microsoft.com/office/drawing/2014/main" id="{AE8AA12A-5D59-B41B-A262-F7E13430CD95}"/>
              </a:ext>
            </a:extLst>
          </p:cNvPr>
          <p:cNvGraphicFramePr>
            <a:graphicFrameLocks noGrp="1"/>
          </p:cNvGraphicFramePr>
          <p:nvPr/>
        </p:nvGraphicFramePr>
        <p:xfrm>
          <a:off x="643642" y="2054552"/>
          <a:ext cx="10149816" cy="1112520"/>
        </p:xfrm>
        <a:graphic>
          <a:graphicData uri="http://schemas.openxmlformats.org/drawingml/2006/table">
            <a:tbl>
              <a:tblPr firstRow="1" bandRow="1">
                <a:tableStyleId>{5C22544A-7EE6-4342-B048-85BDC9FD1C3A}</a:tableStyleId>
              </a:tblPr>
              <a:tblGrid>
                <a:gridCol w="845818">
                  <a:extLst>
                    <a:ext uri="{9D8B030D-6E8A-4147-A177-3AD203B41FA5}">
                      <a16:colId xmlns:a16="http://schemas.microsoft.com/office/drawing/2014/main" val="1891416884"/>
                    </a:ext>
                  </a:extLst>
                </a:gridCol>
                <a:gridCol w="845818">
                  <a:extLst>
                    <a:ext uri="{9D8B030D-6E8A-4147-A177-3AD203B41FA5}">
                      <a16:colId xmlns:a16="http://schemas.microsoft.com/office/drawing/2014/main" val="614185900"/>
                    </a:ext>
                  </a:extLst>
                </a:gridCol>
                <a:gridCol w="845818">
                  <a:extLst>
                    <a:ext uri="{9D8B030D-6E8A-4147-A177-3AD203B41FA5}">
                      <a16:colId xmlns:a16="http://schemas.microsoft.com/office/drawing/2014/main" val="1224258812"/>
                    </a:ext>
                  </a:extLst>
                </a:gridCol>
                <a:gridCol w="845818">
                  <a:extLst>
                    <a:ext uri="{9D8B030D-6E8A-4147-A177-3AD203B41FA5}">
                      <a16:colId xmlns:a16="http://schemas.microsoft.com/office/drawing/2014/main" val="1430019014"/>
                    </a:ext>
                  </a:extLst>
                </a:gridCol>
                <a:gridCol w="845818">
                  <a:extLst>
                    <a:ext uri="{9D8B030D-6E8A-4147-A177-3AD203B41FA5}">
                      <a16:colId xmlns:a16="http://schemas.microsoft.com/office/drawing/2014/main" val="704428994"/>
                    </a:ext>
                  </a:extLst>
                </a:gridCol>
                <a:gridCol w="845818">
                  <a:extLst>
                    <a:ext uri="{9D8B030D-6E8A-4147-A177-3AD203B41FA5}">
                      <a16:colId xmlns:a16="http://schemas.microsoft.com/office/drawing/2014/main" val="41471410"/>
                    </a:ext>
                  </a:extLst>
                </a:gridCol>
                <a:gridCol w="845818">
                  <a:extLst>
                    <a:ext uri="{9D8B030D-6E8A-4147-A177-3AD203B41FA5}">
                      <a16:colId xmlns:a16="http://schemas.microsoft.com/office/drawing/2014/main" val="1489428589"/>
                    </a:ext>
                  </a:extLst>
                </a:gridCol>
                <a:gridCol w="845818">
                  <a:extLst>
                    <a:ext uri="{9D8B030D-6E8A-4147-A177-3AD203B41FA5}">
                      <a16:colId xmlns:a16="http://schemas.microsoft.com/office/drawing/2014/main" val="610773575"/>
                    </a:ext>
                  </a:extLst>
                </a:gridCol>
                <a:gridCol w="845818">
                  <a:extLst>
                    <a:ext uri="{9D8B030D-6E8A-4147-A177-3AD203B41FA5}">
                      <a16:colId xmlns:a16="http://schemas.microsoft.com/office/drawing/2014/main" val="1582893082"/>
                    </a:ext>
                  </a:extLst>
                </a:gridCol>
                <a:gridCol w="845818">
                  <a:extLst>
                    <a:ext uri="{9D8B030D-6E8A-4147-A177-3AD203B41FA5}">
                      <a16:colId xmlns:a16="http://schemas.microsoft.com/office/drawing/2014/main" val="2339414298"/>
                    </a:ext>
                  </a:extLst>
                </a:gridCol>
                <a:gridCol w="845818">
                  <a:extLst>
                    <a:ext uri="{9D8B030D-6E8A-4147-A177-3AD203B41FA5}">
                      <a16:colId xmlns:a16="http://schemas.microsoft.com/office/drawing/2014/main" val="243557635"/>
                    </a:ext>
                  </a:extLst>
                </a:gridCol>
                <a:gridCol w="845818">
                  <a:extLst>
                    <a:ext uri="{9D8B030D-6E8A-4147-A177-3AD203B41FA5}">
                      <a16:colId xmlns:a16="http://schemas.microsoft.com/office/drawing/2014/main" val="1663022917"/>
                    </a:ext>
                  </a:extLst>
                </a:gridCol>
              </a:tblGrid>
              <a:tr h="370840">
                <a:tc gridSpan="6">
                  <a:txBody>
                    <a:bodyPr/>
                    <a:lstStyle/>
                    <a:p>
                      <a:r>
                        <a:rPr lang="en-US" b="0" dirty="0">
                          <a:latin typeface="+mj-lt"/>
                        </a:rPr>
                        <a:t>2024</a:t>
                      </a:r>
                    </a:p>
                  </a:txBody>
                  <a:tcPr anchor="ctr"/>
                </a:tc>
                <a:tc hMerge="1">
                  <a:txBody>
                    <a:bodyPr/>
                    <a:lstStyle/>
                    <a:p>
                      <a:endParaRPr lang="en-US" b="0" dirty="0">
                        <a:latin typeface="+mj-lt"/>
                      </a:endParaRPr>
                    </a:p>
                  </a:txBody>
                  <a:tcPr/>
                </a:tc>
                <a:tc hMerge="1">
                  <a:txBody>
                    <a:bodyPr/>
                    <a:lstStyle/>
                    <a:p>
                      <a:endParaRPr lang="en-US" b="0" dirty="0">
                        <a:latin typeface="+mj-lt"/>
                      </a:endParaRPr>
                    </a:p>
                  </a:txBody>
                  <a:tcPr/>
                </a:tc>
                <a:tc hMerge="1">
                  <a:txBody>
                    <a:bodyPr/>
                    <a:lstStyle/>
                    <a:p>
                      <a:endParaRPr lang="en-US" b="0" dirty="0">
                        <a:latin typeface="+mj-lt"/>
                      </a:endParaRPr>
                    </a:p>
                  </a:txBody>
                  <a:tcPr/>
                </a:tc>
                <a:tc hMerge="1">
                  <a:txBody>
                    <a:bodyPr/>
                    <a:lstStyle/>
                    <a:p>
                      <a:endParaRPr lang="en-US" b="0" dirty="0">
                        <a:latin typeface="+mj-lt"/>
                      </a:endParaRPr>
                    </a:p>
                  </a:txBody>
                  <a:tcPr/>
                </a:tc>
                <a:tc hMerge="1">
                  <a:txBody>
                    <a:bodyPr/>
                    <a:lstStyle/>
                    <a:p>
                      <a:endParaRPr lang="en-US" b="0" dirty="0">
                        <a:latin typeface="+mj-lt"/>
                      </a:endParaRPr>
                    </a:p>
                  </a:txBody>
                  <a:tcPr/>
                </a:tc>
                <a:tc gridSpan="6">
                  <a:txBody>
                    <a:bodyPr/>
                    <a:lstStyle/>
                    <a:p>
                      <a:r>
                        <a:rPr lang="en-US" b="0" dirty="0">
                          <a:latin typeface="+mj-lt"/>
                        </a:rPr>
                        <a:t>2025</a:t>
                      </a:r>
                    </a:p>
                  </a:txBody>
                  <a:tcPr anchor="ctr"/>
                </a:tc>
                <a:tc hMerge="1">
                  <a:txBody>
                    <a:bodyPr/>
                    <a:lstStyle/>
                    <a:p>
                      <a:endParaRPr lang="en-US" b="0" dirty="0">
                        <a:latin typeface="+mj-lt"/>
                      </a:endParaRPr>
                    </a:p>
                  </a:txBody>
                  <a:tcPr/>
                </a:tc>
                <a:tc hMerge="1">
                  <a:txBody>
                    <a:bodyPr/>
                    <a:lstStyle/>
                    <a:p>
                      <a:endParaRPr lang="en-US" b="0" dirty="0">
                        <a:latin typeface="+mj-lt"/>
                      </a:endParaRPr>
                    </a:p>
                  </a:txBody>
                  <a:tcPr/>
                </a:tc>
                <a:tc hMerge="1">
                  <a:txBody>
                    <a:bodyPr/>
                    <a:lstStyle/>
                    <a:p>
                      <a:endParaRPr lang="en-US" b="0" dirty="0">
                        <a:latin typeface="+mj-lt"/>
                      </a:endParaRPr>
                    </a:p>
                  </a:txBody>
                  <a:tcPr/>
                </a:tc>
                <a:tc hMerge="1">
                  <a:txBody>
                    <a:bodyPr/>
                    <a:lstStyle/>
                    <a:p>
                      <a:endParaRPr lang="en-US" b="0" dirty="0">
                        <a:latin typeface="+mj-lt"/>
                      </a:endParaRPr>
                    </a:p>
                  </a:txBody>
                  <a:tcPr/>
                </a:tc>
                <a:tc hMerge="1">
                  <a:txBody>
                    <a:bodyPr/>
                    <a:lstStyle/>
                    <a:p>
                      <a:endParaRPr lang="en-US" b="0" dirty="0">
                        <a:latin typeface="+mj-lt"/>
                      </a:endParaRPr>
                    </a:p>
                  </a:txBody>
                  <a:tcPr/>
                </a:tc>
                <a:extLst>
                  <a:ext uri="{0D108BD9-81ED-4DB2-BD59-A6C34878D82A}">
                    <a16:rowId xmlns:a16="http://schemas.microsoft.com/office/drawing/2014/main" val="2611264187"/>
                  </a:ext>
                </a:extLst>
              </a:tr>
              <a:tr h="370840">
                <a:tc gridSpan="3">
                  <a:txBody>
                    <a:bodyPr/>
                    <a:lstStyle/>
                    <a:p>
                      <a:r>
                        <a:rPr lang="en-US" dirty="0">
                          <a:solidFill>
                            <a:schemeClr val="tx1">
                              <a:lumMod val="75000"/>
                              <a:lumOff val="25000"/>
                            </a:schemeClr>
                          </a:solidFill>
                          <a:latin typeface="+mj-lt"/>
                        </a:rPr>
                        <a:t>Q1</a:t>
                      </a:r>
                    </a:p>
                  </a:txBody>
                  <a:tcPr anchor="ctr"/>
                </a:tc>
                <a:tc hMerge="1">
                  <a:txBody>
                    <a:bodyPr/>
                    <a:lstStyle/>
                    <a:p>
                      <a:endParaRPr lang="en-US" dirty="0"/>
                    </a:p>
                  </a:txBody>
                  <a:tcPr/>
                </a:tc>
                <a:tc hMerge="1">
                  <a:txBody>
                    <a:bodyPr/>
                    <a:lstStyle/>
                    <a:p>
                      <a:endParaRPr lang="en-US" dirty="0"/>
                    </a:p>
                  </a:txBody>
                  <a:tcPr/>
                </a:tc>
                <a:tc gridSpan="3">
                  <a:txBody>
                    <a:bodyPr/>
                    <a:lstStyle/>
                    <a:p>
                      <a:r>
                        <a:rPr lang="en-US" dirty="0">
                          <a:solidFill>
                            <a:schemeClr val="tx1">
                              <a:lumMod val="75000"/>
                              <a:lumOff val="25000"/>
                            </a:schemeClr>
                          </a:solidFill>
                          <a:latin typeface="+mj-lt"/>
                        </a:rPr>
                        <a:t>Q2</a:t>
                      </a:r>
                    </a:p>
                  </a:txBody>
                  <a:tcPr anchor="ctr"/>
                </a:tc>
                <a:tc hMerge="1">
                  <a:txBody>
                    <a:bodyPr/>
                    <a:lstStyle/>
                    <a:p>
                      <a:endParaRPr lang="en-US" dirty="0"/>
                    </a:p>
                  </a:txBody>
                  <a:tcPr/>
                </a:tc>
                <a:tc hMerge="1">
                  <a:txBody>
                    <a:bodyPr/>
                    <a:lstStyle/>
                    <a:p>
                      <a:endParaRPr lang="en-US" dirty="0"/>
                    </a:p>
                  </a:txBody>
                  <a:tcPr/>
                </a:tc>
                <a:tc gridSpan="3">
                  <a:txBody>
                    <a:bodyPr/>
                    <a:lstStyle/>
                    <a:p>
                      <a:r>
                        <a:rPr lang="en-US" dirty="0">
                          <a:solidFill>
                            <a:schemeClr val="tx1">
                              <a:lumMod val="75000"/>
                              <a:lumOff val="25000"/>
                            </a:schemeClr>
                          </a:solidFill>
                          <a:latin typeface="+mj-lt"/>
                        </a:rPr>
                        <a:t>Q3</a:t>
                      </a:r>
                    </a:p>
                  </a:txBody>
                  <a:tcPr anchor="ctr"/>
                </a:tc>
                <a:tc hMerge="1">
                  <a:txBody>
                    <a:bodyPr/>
                    <a:lstStyle/>
                    <a:p>
                      <a:endParaRPr lang="en-US" dirty="0"/>
                    </a:p>
                  </a:txBody>
                  <a:tcPr/>
                </a:tc>
                <a:tc hMerge="1">
                  <a:txBody>
                    <a:bodyPr/>
                    <a:lstStyle/>
                    <a:p>
                      <a:endParaRPr lang="en-US" dirty="0"/>
                    </a:p>
                  </a:txBody>
                  <a:tcPr/>
                </a:tc>
                <a:tc gridSpan="3">
                  <a:txBody>
                    <a:bodyPr/>
                    <a:lstStyle/>
                    <a:p>
                      <a:r>
                        <a:rPr lang="en-US" dirty="0">
                          <a:solidFill>
                            <a:schemeClr val="tx1">
                              <a:lumMod val="75000"/>
                              <a:lumOff val="25000"/>
                            </a:schemeClr>
                          </a:solidFill>
                          <a:latin typeface="+mj-lt"/>
                        </a:rPr>
                        <a:t>Q4</a:t>
                      </a:r>
                    </a:p>
                  </a:txBody>
                  <a:tcPr anchor="ct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969138148"/>
                  </a:ext>
                </a:extLst>
              </a:tr>
              <a:tr h="370840">
                <a:tc>
                  <a:txBody>
                    <a:bodyPr/>
                    <a:lstStyle/>
                    <a:p>
                      <a:r>
                        <a:rPr lang="en-US" sz="1400" b="0" dirty="0">
                          <a:latin typeface="+mj-lt"/>
                        </a:rPr>
                        <a:t>July</a:t>
                      </a:r>
                    </a:p>
                  </a:txBody>
                  <a:tcPr anchor="ctr"/>
                </a:tc>
                <a:tc>
                  <a:txBody>
                    <a:bodyPr/>
                    <a:lstStyle/>
                    <a:p>
                      <a:r>
                        <a:rPr lang="en-US" sz="1400" b="0" dirty="0">
                          <a:latin typeface="+mj-lt"/>
                        </a:rPr>
                        <a:t>Aug</a:t>
                      </a:r>
                    </a:p>
                  </a:txBody>
                  <a:tcPr anchor="ctr"/>
                </a:tc>
                <a:tc>
                  <a:txBody>
                    <a:bodyPr/>
                    <a:lstStyle/>
                    <a:p>
                      <a:r>
                        <a:rPr lang="en-US" sz="1400" b="0" dirty="0">
                          <a:latin typeface="+mj-lt"/>
                        </a:rPr>
                        <a:t>Sept</a:t>
                      </a:r>
                    </a:p>
                  </a:txBody>
                  <a:tcPr anchor="ctr"/>
                </a:tc>
                <a:tc>
                  <a:txBody>
                    <a:bodyPr/>
                    <a:lstStyle/>
                    <a:p>
                      <a:r>
                        <a:rPr lang="en-US" sz="1400" b="0" dirty="0">
                          <a:latin typeface="+mj-lt"/>
                        </a:rPr>
                        <a:t>Oct</a:t>
                      </a:r>
                    </a:p>
                  </a:txBody>
                  <a:tcPr anchor="ctr"/>
                </a:tc>
                <a:tc>
                  <a:txBody>
                    <a:bodyPr/>
                    <a:lstStyle/>
                    <a:p>
                      <a:r>
                        <a:rPr lang="en-US" sz="1400" b="0" dirty="0">
                          <a:latin typeface="+mj-lt"/>
                        </a:rPr>
                        <a:t>Nov</a:t>
                      </a:r>
                    </a:p>
                  </a:txBody>
                  <a:tcPr anchor="ctr"/>
                </a:tc>
                <a:tc>
                  <a:txBody>
                    <a:bodyPr/>
                    <a:lstStyle/>
                    <a:p>
                      <a:r>
                        <a:rPr lang="en-US" sz="1400" b="0" dirty="0">
                          <a:latin typeface="+mj-lt"/>
                        </a:rPr>
                        <a:t>Dec</a:t>
                      </a:r>
                    </a:p>
                  </a:txBody>
                  <a:tcPr anchor="ctr"/>
                </a:tc>
                <a:tc>
                  <a:txBody>
                    <a:bodyPr/>
                    <a:lstStyle/>
                    <a:p>
                      <a:r>
                        <a:rPr lang="en-US" sz="1400" b="0" dirty="0">
                          <a:latin typeface="+mj-lt"/>
                        </a:rPr>
                        <a:t>Jan</a:t>
                      </a:r>
                    </a:p>
                  </a:txBody>
                  <a:tcPr anchor="ctr"/>
                </a:tc>
                <a:tc>
                  <a:txBody>
                    <a:bodyPr/>
                    <a:lstStyle/>
                    <a:p>
                      <a:r>
                        <a:rPr lang="en-US" sz="1400" b="0" dirty="0">
                          <a:latin typeface="+mj-lt"/>
                        </a:rPr>
                        <a:t>Feb</a:t>
                      </a:r>
                    </a:p>
                  </a:txBody>
                  <a:tcPr anchor="ctr"/>
                </a:tc>
                <a:tc>
                  <a:txBody>
                    <a:bodyPr/>
                    <a:lstStyle/>
                    <a:p>
                      <a:r>
                        <a:rPr lang="en-US" sz="1400" b="0" dirty="0">
                          <a:latin typeface="+mj-lt"/>
                        </a:rPr>
                        <a:t>Mar</a:t>
                      </a:r>
                    </a:p>
                  </a:txBody>
                  <a:tcPr anchor="ctr"/>
                </a:tc>
                <a:tc>
                  <a:txBody>
                    <a:bodyPr/>
                    <a:lstStyle/>
                    <a:p>
                      <a:r>
                        <a:rPr lang="en-US" sz="1400" b="0" dirty="0">
                          <a:latin typeface="+mj-lt"/>
                        </a:rPr>
                        <a:t>Apr</a:t>
                      </a:r>
                    </a:p>
                  </a:txBody>
                  <a:tcPr anchor="ctr"/>
                </a:tc>
                <a:tc>
                  <a:txBody>
                    <a:bodyPr/>
                    <a:lstStyle/>
                    <a:p>
                      <a:r>
                        <a:rPr lang="en-US" sz="1400" b="0" dirty="0">
                          <a:latin typeface="+mj-lt"/>
                        </a:rPr>
                        <a:t>May</a:t>
                      </a:r>
                    </a:p>
                  </a:txBody>
                  <a:tcPr anchor="ctr"/>
                </a:tc>
                <a:tc>
                  <a:txBody>
                    <a:bodyPr/>
                    <a:lstStyle/>
                    <a:p>
                      <a:r>
                        <a:rPr lang="en-US" sz="1400" b="0" dirty="0">
                          <a:latin typeface="+mj-lt"/>
                        </a:rPr>
                        <a:t>June</a:t>
                      </a:r>
                    </a:p>
                  </a:txBody>
                  <a:tcPr anchor="ctr"/>
                </a:tc>
                <a:extLst>
                  <a:ext uri="{0D108BD9-81ED-4DB2-BD59-A6C34878D82A}">
                    <a16:rowId xmlns:a16="http://schemas.microsoft.com/office/drawing/2014/main" val="3359463992"/>
                  </a:ext>
                </a:extLst>
              </a:tr>
            </a:tbl>
          </a:graphicData>
        </a:graphic>
      </p:graphicFrame>
      <p:sp>
        <p:nvSpPr>
          <p:cNvPr id="7" name="TextBox 6">
            <a:extLst>
              <a:ext uri="{FF2B5EF4-FFF2-40B4-BE49-F238E27FC236}">
                <a16:creationId xmlns:a16="http://schemas.microsoft.com/office/drawing/2014/main" id="{86945E21-6455-5D28-22CB-42E6BEF560C0}"/>
              </a:ext>
            </a:extLst>
          </p:cNvPr>
          <p:cNvSpPr txBox="1"/>
          <p:nvPr/>
        </p:nvSpPr>
        <p:spPr>
          <a:xfrm>
            <a:off x="3219575" y="3366054"/>
            <a:ext cx="2523303" cy="812595"/>
          </a:xfrm>
          <a:prstGeom prst="rect">
            <a:avLst/>
          </a:prstGeom>
          <a:noFill/>
        </p:spPr>
        <p:txBody>
          <a:bodyPr wrap="square" rtlCol="0">
            <a:spAutoFit/>
          </a:bodyPr>
          <a:lstStyle/>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Begin stakeholder outreach and engagement</a:t>
            </a:r>
          </a:p>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Committee meeting(s)</a:t>
            </a:r>
          </a:p>
        </p:txBody>
      </p:sp>
      <p:sp>
        <p:nvSpPr>
          <p:cNvPr id="8" name="TextBox 7">
            <a:extLst>
              <a:ext uri="{FF2B5EF4-FFF2-40B4-BE49-F238E27FC236}">
                <a16:creationId xmlns:a16="http://schemas.microsoft.com/office/drawing/2014/main" id="{80F0E71B-279B-EA21-BDB7-48DC6228116D}"/>
              </a:ext>
            </a:extLst>
          </p:cNvPr>
          <p:cNvSpPr txBox="1"/>
          <p:nvPr/>
        </p:nvSpPr>
        <p:spPr>
          <a:xfrm>
            <a:off x="5718550" y="3366053"/>
            <a:ext cx="2523303" cy="1058175"/>
          </a:xfrm>
          <a:prstGeom prst="rect">
            <a:avLst/>
          </a:prstGeom>
          <a:noFill/>
        </p:spPr>
        <p:txBody>
          <a:bodyPr wrap="square" rtlCol="0">
            <a:spAutoFit/>
          </a:bodyPr>
          <a:lstStyle/>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Continue stakeholder engagement</a:t>
            </a:r>
          </a:p>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Committee meeting(s)</a:t>
            </a:r>
          </a:p>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Prepare Interim report</a:t>
            </a:r>
          </a:p>
        </p:txBody>
      </p:sp>
      <p:sp>
        <p:nvSpPr>
          <p:cNvPr id="10" name="TextBox 9">
            <a:extLst>
              <a:ext uri="{FF2B5EF4-FFF2-40B4-BE49-F238E27FC236}">
                <a16:creationId xmlns:a16="http://schemas.microsoft.com/office/drawing/2014/main" id="{04C5AFBB-FEF0-B558-003E-30955530E4AF}"/>
              </a:ext>
            </a:extLst>
          </p:cNvPr>
          <p:cNvSpPr txBox="1"/>
          <p:nvPr/>
        </p:nvSpPr>
        <p:spPr>
          <a:xfrm>
            <a:off x="8360805" y="3366053"/>
            <a:ext cx="2523303" cy="1549335"/>
          </a:xfrm>
          <a:prstGeom prst="rect">
            <a:avLst/>
          </a:prstGeom>
          <a:noFill/>
        </p:spPr>
        <p:txBody>
          <a:bodyPr wrap="square" rtlCol="0">
            <a:spAutoFit/>
          </a:bodyPr>
          <a:lstStyle/>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Finalize detailed work plan for FY 25-26 (if funded)</a:t>
            </a:r>
          </a:p>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Prepare summary of findings of stakeholder engagement </a:t>
            </a:r>
          </a:p>
          <a:p>
            <a:pPr marL="182880" marR="0" lvl="0" indent="-18288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Submit Year 1 report</a:t>
            </a:r>
          </a:p>
        </p:txBody>
      </p:sp>
      <p:sp>
        <p:nvSpPr>
          <p:cNvPr id="14" name="TextBox 13">
            <a:extLst>
              <a:ext uri="{FF2B5EF4-FFF2-40B4-BE49-F238E27FC236}">
                <a16:creationId xmlns:a16="http://schemas.microsoft.com/office/drawing/2014/main" id="{1261FC79-4500-2E10-1B94-96E6ED8642B5}"/>
              </a:ext>
            </a:extLst>
          </p:cNvPr>
          <p:cNvSpPr txBox="1"/>
          <p:nvPr/>
        </p:nvSpPr>
        <p:spPr>
          <a:xfrm>
            <a:off x="3854246" y="5927617"/>
            <a:ext cx="3955152" cy="550535"/>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F504F"/>
                </a:solidFill>
                <a:effectLst/>
                <a:uLnTx/>
                <a:uFillTx/>
                <a:latin typeface="Roboto Light" panose="02000000000000000000" pitchFamily="2" charset="0"/>
                <a:ea typeface="+mn-ea"/>
                <a:cs typeface="+mn-cs"/>
              </a:rPr>
              <a:t>Year 2+: FY 26-27 TBD</a:t>
            </a:r>
          </a:p>
        </p:txBody>
      </p:sp>
    </p:spTree>
    <p:extLst>
      <p:ext uri="{BB962C8B-B14F-4D97-AF65-F5344CB8AC3E}">
        <p14:creationId xmlns:p14="http://schemas.microsoft.com/office/powerpoint/2010/main" val="17022174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D35476A-3822-33CA-6146-DB68A38B646F}"/>
              </a:ext>
            </a:extLst>
          </p:cNvPr>
          <p:cNvSpPr>
            <a:spLocks noGrp="1"/>
          </p:cNvSpPr>
          <p:nvPr>
            <p:ph type="body" idx="4294967295"/>
          </p:nvPr>
        </p:nvSpPr>
        <p:spPr>
          <a:xfrm>
            <a:off x="647696" y="914400"/>
            <a:ext cx="10934696" cy="3687097"/>
          </a:xfrm>
        </p:spPr>
        <p:txBody>
          <a:bodyPr>
            <a:normAutofit/>
          </a:bodyPr>
          <a:lstStyle/>
          <a:p>
            <a:pPr algn="ctr"/>
            <a:r>
              <a:rPr lang="en-US" sz="3600" b="1" dirty="0">
                <a:latin typeface="Bitter" pitchFamily="2" charset="0"/>
              </a:rPr>
              <a:t>Stay informed about the progress of this project</a:t>
            </a:r>
          </a:p>
          <a:p>
            <a:pPr algn="ctr"/>
            <a:endParaRPr lang="en-US" sz="4000" b="1" dirty="0">
              <a:latin typeface="Bitter"/>
              <a:ea typeface="Roboto Light"/>
              <a:cs typeface="Roboto Light"/>
            </a:endParaRPr>
          </a:p>
          <a:p>
            <a:pPr algn="ctr"/>
            <a:r>
              <a:rPr lang="en-US" sz="2800" b="1" dirty="0">
                <a:solidFill>
                  <a:schemeClr val="bg1"/>
                </a:solidFill>
                <a:latin typeface="Roboto Light"/>
                <a:ea typeface="Roboto Light"/>
                <a:cs typeface="Roboto Light"/>
                <a:hlinkClick r:id="rId2">
                  <a:extLst>
                    <a:ext uri="{A12FA001-AC4F-418D-AE19-62706E023703}">
                      <ahyp:hlinkClr xmlns:ahyp="http://schemas.microsoft.com/office/drawing/2018/hyperlinkcolor" val="tx"/>
                    </a:ext>
                  </a:extLst>
                </a:hlinkClick>
              </a:rPr>
              <a:t>https://washacad.org/projects-publications/value-of-solar/</a:t>
            </a:r>
          </a:p>
          <a:p>
            <a:pPr algn="ctr"/>
            <a:endParaRPr lang="en-US" sz="2800" b="1" dirty="0">
              <a:solidFill>
                <a:schemeClr val="bg1"/>
              </a:solidFill>
              <a:latin typeface="Roboto Light"/>
              <a:ea typeface="Roboto Light"/>
              <a:hlinkClick r:id="rId2">
                <a:extLst>
                  <a:ext uri="{A12FA001-AC4F-418D-AE19-62706E023703}">
                    <ahyp:hlinkClr xmlns:ahyp="http://schemas.microsoft.com/office/drawing/2018/hyperlinkcolor" val="tx"/>
                  </a:ext>
                </a:extLst>
              </a:hlinkClick>
            </a:endParaRPr>
          </a:p>
          <a:p>
            <a:pPr algn="ctr"/>
            <a:r>
              <a:rPr lang="en-US" sz="2800" b="1" dirty="0">
                <a:latin typeface="Roboto Light"/>
                <a:ea typeface="Roboto Light"/>
                <a:cs typeface="Roboto Light"/>
              </a:rPr>
              <a:t>Email:  </a:t>
            </a:r>
            <a:r>
              <a:rPr lang="en-US" sz="2800" b="1" dirty="0">
                <a:solidFill>
                  <a:schemeClr val="bg1"/>
                </a:solidFill>
                <a:latin typeface="Roboto Light"/>
                <a:ea typeface="Roboto Light"/>
                <a:cs typeface="Roboto Light"/>
                <a:hlinkClick r:id="rId3">
                  <a:extLst>
                    <a:ext uri="{A12FA001-AC4F-418D-AE19-62706E023703}">
                      <ahyp:hlinkClr xmlns:ahyp="http://schemas.microsoft.com/office/drawing/2018/hyperlinkcolor" val="tx"/>
                    </a:ext>
                  </a:extLst>
                </a:hlinkClick>
              </a:rPr>
              <a:t>donna.riordan@washacad.org</a:t>
            </a:r>
            <a:endParaRPr lang="en-US" sz="2800" b="1" dirty="0">
              <a:solidFill>
                <a:schemeClr val="bg1"/>
              </a:solidFill>
              <a:latin typeface="Roboto Light"/>
              <a:ea typeface="Roboto Light"/>
              <a:cs typeface="Roboto Light"/>
            </a:endParaRPr>
          </a:p>
          <a:p>
            <a:pPr algn="ctr"/>
            <a:endParaRPr lang="en-US" sz="2800" b="1" dirty="0">
              <a:solidFill>
                <a:schemeClr val="bg1"/>
              </a:solidFill>
              <a:hlinkClick r:id="rId2">
                <a:extLst>
                  <a:ext uri="{A12FA001-AC4F-418D-AE19-62706E023703}">
                    <ahyp:hlinkClr xmlns:ahyp="http://schemas.microsoft.com/office/drawing/2018/hyperlinkcolor" val="tx"/>
                  </a:ext>
                </a:extLst>
              </a:hlinkClick>
            </a:endParaRPr>
          </a:p>
          <a:p>
            <a:pPr algn="ctr"/>
            <a:endParaRPr lang="en-US" sz="3200" b="1" dirty="0">
              <a:solidFill>
                <a:schemeClr val="bg1"/>
              </a:solidFill>
            </a:endParaRPr>
          </a:p>
        </p:txBody>
      </p:sp>
      <p:pic>
        <p:nvPicPr>
          <p:cNvPr id="7" name="Picture 6">
            <a:extLst>
              <a:ext uri="{FF2B5EF4-FFF2-40B4-BE49-F238E27FC236}">
                <a16:creationId xmlns:a16="http://schemas.microsoft.com/office/drawing/2014/main" id="{8A3C1247-6F2E-A098-6D68-69B502EC54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302" y="3989465"/>
            <a:ext cx="1841395" cy="2382982"/>
          </a:xfrm>
          <a:prstGeom prst="rect">
            <a:avLst/>
          </a:prstGeom>
        </p:spPr>
      </p:pic>
    </p:spTree>
    <p:extLst>
      <p:ext uri="{BB962C8B-B14F-4D97-AF65-F5344CB8AC3E}">
        <p14:creationId xmlns:p14="http://schemas.microsoft.com/office/powerpoint/2010/main" val="68805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C960-17DE-B4FC-BC50-95D63D4948F0}"/>
              </a:ext>
            </a:extLst>
          </p:cNvPr>
          <p:cNvSpPr txBox="1">
            <a:spLocks noGrp="1"/>
          </p:cNvSpPr>
          <p:nvPr>
            <p:ph type="title"/>
          </p:nvPr>
        </p:nvSpPr>
        <p:spPr/>
        <p:txBody>
          <a:bodyPr/>
          <a:lstStyle/>
          <a:p>
            <a:pPr lvl="0"/>
            <a:r>
              <a:rPr lang="en-US"/>
              <a:t>OUR MISSION</a:t>
            </a:r>
          </a:p>
        </p:txBody>
      </p:sp>
      <p:sp>
        <p:nvSpPr>
          <p:cNvPr id="4" name="Text Placeholder 3">
            <a:extLst>
              <a:ext uri="{FF2B5EF4-FFF2-40B4-BE49-F238E27FC236}">
                <a16:creationId xmlns:a16="http://schemas.microsoft.com/office/drawing/2014/main" id="{AE7DF818-7375-0217-3E3C-75A625292E66}"/>
              </a:ext>
            </a:extLst>
          </p:cNvPr>
          <p:cNvSpPr txBox="1">
            <a:spLocks noGrp="1"/>
          </p:cNvSpPr>
          <p:nvPr>
            <p:ph type="body" idx="4294967295"/>
          </p:nvPr>
        </p:nvSpPr>
        <p:spPr>
          <a:xfrm>
            <a:off x="563563" y="1589088"/>
            <a:ext cx="10918825" cy="4419600"/>
          </a:xfrm>
        </p:spPr>
        <p:txBody>
          <a:bodyPr/>
          <a:lstStyle/>
          <a:p>
            <a:pPr marL="0" lvl="0" indent="0">
              <a:spcBef>
                <a:spcPts val="0"/>
              </a:spcBef>
              <a:spcAft>
                <a:spcPts val="0"/>
              </a:spcAft>
              <a:buNone/>
            </a:pPr>
            <a:r>
              <a:rPr lang="en-US" sz="2400" spc="30" dirty="0">
                <a:solidFill>
                  <a:schemeClr val="tx1"/>
                </a:solidFill>
                <a:latin typeface="Roboto Light" panose="02000000000000000000" pitchFamily="2" charset="0"/>
                <a:ea typeface="Roboto Light" panose="02000000000000000000" pitchFamily="2" charset="0"/>
                <a:cs typeface="Roboto Medium" pitchFamily="2"/>
              </a:rPr>
              <a:t>We provide expert scientific and engineering assessments to </a:t>
            </a:r>
            <a:r>
              <a:rPr lang="en-US" sz="2400" spc="30" dirty="0">
                <a:solidFill>
                  <a:srgbClr val="718A2C"/>
                </a:solidFill>
                <a:latin typeface="Roboto Condensed" panose="02000000000000000000" pitchFamily="2" charset="0"/>
                <a:ea typeface="Roboto Condensed" panose="02000000000000000000" pitchFamily="2" charset="0"/>
                <a:cs typeface="Roboto Condensed" panose="02000000000000000000" pitchFamily="2" charset="0"/>
              </a:rPr>
              <a:t>inform public policymaking </a:t>
            </a:r>
            <a:r>
              <a:rPr lang="en-US" sz="2400" spc="30" dirty="0">
                <a:solidFill>
                  <a:schemeClr val="tx1"/>
                </a:solidFill>
                <a:latin typeface="Roboto Light" panose="02000000000000000000" pitchFamily="2" charset="0"/>
                <a:ea typeface="Roboto Light" panose="02000000000000000000" pitchFamily="2" charset="0"/>
                <a:cs typeface="Roboto Medium" pitchFamily="2"/>
              </a:rPr>
              <a:t>and work to </a:t>
            </a:r>
            <a:r>
              <a:rPr lang="en-US" sz="2400" spc="30" dirty="0">
                <a:solidFill>
                  <a:srgbClr val="718A2C"/>
                </a:solidFill>
                <a:latin typeface="Roboto Condensed" panose="02000000000000000000" pitchFamily="2" charset="0"/>
                <a:ea typeface="Roboto Condensed" panose="02000000000000000000" pitchFamily="2" charset="0"/>
                <a:cs typeface="Roboto Condensed" panose="02000000000000000000" pitchFamily="2" charset="0"/>
              </a:rPr>
              <a:t>increase the impact of research </a:t>
            </a:r>
            <a:r>
              <a:rPr lang="en-US" sz="2400" spc="30" dirty="0">
                <a:solidFill>
                  <a:schemeClr val="tx1"/>
                </a:solidFill>
                <a:latin typeface="Roboto Light" panose="02000000000000000000" pitchFamily="2" charset="0"/>
                <a:ea typeface="Roboto Light" panose="02000000000000000000" pitchFamily="2" charset="0"/>
                <a:cs typeface="Roboto Medium" pitchFamily="2"/>
              </a:rPr>
              <a:t>in Washington State.</a:t>
            </a:r>
          </a:p>
        </p:txBody>
      </p:sp>
      <p:sp>
        <p:nvSpPr>
          <p:cNvPr id="14" name="Text Placeholder 3">
            <a:extLst>
              <a:ext uri="{FF2B5EF4-FFF2-40B4-BE49-F238E27FC236}">
                <a16:creationId xmlns:a16="http://schemas.microsoft.com/office/drawing/2014/main" id="{DAC13BB4-19DE-2AAA-0172-BAF7DDF39611}"/>
              </a:ext>
            </a:extLst>
          </p:cNvPr>
          <p:cNvSpPr txBox="1">
            <a:spLocks noGrp="1"/>
          </p:cNvSpPr>
          <p:nvPr>
            <p:ph type="body" idx="4294967295"/>
          </p:nvPr>
        </p:nvSpPr>
        <p:spPr>
          <a:xfrm>
            <a:off x="693894" y="6008677"/>
            <a:ext cx="10934700" cy="500063"/>
          </a:xfrm>
        </p:spPr>
        <p:txBody>
          <a:bodyPr/>
          <a:lstStyle/>
          <a:p>
            <a:pPr marL="0" lvl="0" indent="0">
              <a:spcBef>
                <a:spcPts val="0"/>
              </a:spcBef>
              <a:spcAft>
                <a:spcPts val="0"/>
              </a:spcAft>
              <a:buNone/>
            </a:pPr>
            <a:r>
              <a:rPr lang="en-US" sz="3600" spc="30" dirty="0">
                <a:solidFill>
                  <a:srgbClr val="718A2C"/>
                </a:solidFill>
                <a:latin typeface="Roboto Medium" panose="02000000000000000000" pitchFamily="2" charset="0"/>
                <a:ea typeface="Roboto Medium" panose="02000000000000000000" pitchFamily="2" charset="0"/>
                <a:cs typeface="Roboto Medium" panose="02000000000000000000" pitchFamily="2" charset="0"/>
              </a:rPr>
              <a:t>SCIENCE IN THE SERVICE OF WASHINGTON STATE</a:t>
            </a:r>
          </a:p>
        </p:txBody>
      </p:sp>
      <p:pic>
        <p:nvPicPr>
          <p:cNvPr id="7" name="Picture 6">
            <a:extLst>
              <a:ext uri="{FF2B5EF4-FFF2-40B4-BE49-F238E27FC236}">
                <a16:creationId xmlns:a16="http://schemas.microsoft.com/office/drawing/2014/main" id="{2B30DBB3-88C0-6373-1C42-123273908887}"/>
              </a:ext>
            </a:extLst>
          </p:cNvPr>
          <p:cNvPicPr>
            <a:picLocks noChangeAspect="1"/>
          </p:cNvPicPr>
          <p:nvPr/>
        </p:nvPicPr>
        <p:blipFill rotWithShape="1">
          <a:blip r:embed="rId3"/>
          <a:srcRect t="7564" b="4698"/>
          <a:stretch/>
        </p:blipFill>
        <p:spPr>
          <a:xfrm>
            <a:off x="478171" y="2849947"/>
            <a:ext cx="2704979" cy="2939510"/>
          </a:xfrm>
          <a:prstGeom prst="rect">
            <a:avLst/>
          </a:prstGeom>
        </p:spPr>
      </p:pic>
      <p:pic>
        <p:nvPicPr>
          <p:cNvPr id="8" name="Picture 7">
            <a:extLst>
              <a:ext uri="{FF2B5EF4-FFF2-40B4-BE49-F238E27FC236}">
                <a16:creationId xmlns:a16="http://schemas.microsoft.com/office/drawing/2014/main" id="{A733F2D2-DE1B-B686-74D2-1A35CC930093}"/>
              </a:ext>
            </a:extLst>
          </p:cNvPr>
          <p:cNvPicPr>
            <a:picLocks noChangeAspect="1"/>
          </p:cNvPicPr>
          <p:nvPr/>
        </p:nvPicPr>
        <p:blipFill rotWithShape="1">
          <a:blip r:embed="rId4">
            <a:extLst>
              <a:ext uri="{28A0092B-C50C-407E-A947-70E740481C1C}">
                <a14:useLocalDpi xmlns:a14="http://schemas.microsoft.com/office/drawing/2010/main" val="0"/>
              </a:ext>
            </a:extLst>
          </a:blip>
          <a:srcRect l="22049" t="2803" r="22049"/>
          <a:stretch/>
        </p:blipFill>
        <p:spPr>
          <a:xfrm>
            <a:off x="3310058" y="2813747"/>
            <a:ext cx="2704979" cy="2939510"/>
          </a:xfrm>
          <a:prstGeom prst="rect">
            <a:avLst/>
          </a:prstGeom>
        </p:spPr>
      </p:pic>
      <p:pic>
        <p:nvPicPr>
          <p:cNvPr id="10" name="Picture 9">
            <a:extLst>
              <a:ext uri="{FF2B5EF4-FFF2-40B4-BE49-F238E27FC236}">
                <a16:creationId xmlns:a16="http://schemas.microsoft.com/office/drawing/2014/main" id="{6E14A93B-CD79-8E0B-A677-91E02AF29538}"/>
              </a:ext>
            </a:extLst>
          </p:cNvPr>
          <p:cNvPicPr>
            <a:picLocks noChangeAspect="1"/>
          </p:cNvPicPr>
          <p:nvPr/>
        </p:nvPicPr>
        <p:blipFill rotWithShape="1">
          <a:blip r:embed="rId5"/>
          <a:srcRect l="37343" t="2897" r="17522"/>
          <a:stretch/>
        </p:blipFill>
        <p:spPr>
          <a:xfrm>
            <a:off x="6176962" y="2793719"/>
            <a:ext cx="2704979" cy="2939510"/>
          </a:xfrm>
          <a:prstGeom prst="rect">
            <a:avLst/>
          </a:prstGeom>
        </p:spPr>
      </p:pic>
      <p:pic>
        <p:nvPicPr>
          <p:cNvPr id="15" name="Picture 14">
            <a:extLst>
              <a:ext uri="{FF2B5EF4-FFF2-40B4-BE49-F238E27FC236}">
                <a16:creationId xmlns:a16="http://schemas.microsoft.com/office/drawing/2014/main" id="{1BC0881D-3F46-FA4E-5E24-B823DF14236D}"/>
              </a:ext>
            </a:extLst>
          </p:cNvPr>
          <p:cNvPicPr>
            <a:picLocks noChangeAspect="1"/>
          </p:cNvPicPr>
          <p:nvPr/>
        </p:nvPicPr>
        <p:blipFill rotWithShape="1">
          <a:blip r:embed="rId6"/>
          <a:srcRect l="25151" t="2803" r="24537"/>
          <a:stretch/>
        </p:blipFill>
        <p:spPr>
          <a:xfrm>
            <a:off x="9008849" y="2757519"/>
            <a:ext cx="2704980" cy="2939510"/>
          </a:xfrm>
          <a:prstGeom prst="rect">
            <a:avLst/>
          </a:prstGeom>
        </p:spPr>
      </p:pic>
      <p:sp>
        <p:nvSpPr>
          <p:cNvPr id="17" name="TextBox 16">
            <a:extLst>
              <a:ext uri="{FF2B5EF4-FFF2-40B4-BE49-F238E27FC236}">
                <a16:creationId xmlns:a16="http://schemas.microsoft.com/office/drawing/2014/main" id="{955DABBC-5402-63A0-FE32-654333590C80}"/>
              </a:ext>
            </a:extLst>
          </p:cNvPr>
          <p:cNvSpPr txBox="1"/>
          <p:nvPr/>
        </p:nvSpPr>
        <p:spPr>
          <a:xfrm>
            <a:off x="1012730" y="2138189"/>
            <a:ext cx="1510349" cy="400110"/>
          </a:xfrm>
          <a:prstGeom prst="rect">
            <a:avLst/>
          </a:prstGeom>
          <a:noFill/>
        </p:spPr>
        <p:txBody>
          <a:bodyPr wrap="none" rtlCol="0">
            <a:spAutoFit/>
          </a:bodyPr>
          <a:lstStyle/>
          <a:p>
            <a:pPr algn="ctr"/>
            <a:r>
              <a:rPr lang="en-US" sz="2000">
                <a:solidFill>
                  <a:schemeClr val="bg1"/>
                </a:solidFill>
                <a:latin typeface="+mj-lt"/>
                <a:ea typeface="Roboto Light" panose="02000000000000000000" pitchFamily="2" charset="0"/>
              </a:rPr>
              <a:t>Clean energy</a:t>
            </a:r>
          </a:p>
        </p:txBody>
      </p:sp>
      <p:sp>
        <p:nvSpPr>
          <p:cNvPr id="18" name="TextBox 17">
            <a:extLst>
              <a:ext uri="{FF2B5EF4-FFF2-40B4-BE49-F238E27FC236}">
                <a16:creationId xmlns:a16="http://schemas.microsoft.com/office/drawing/2014/main" id="{1964B1A8-3F31-90B1-57D8-F2405AF05DCA}"/>
              </a:ext>
            </a:extLst>
          </p:cNvPr>
          <p:cNvSpPr txBox="1"/>
          <p:nvPr/>
        </p:nvSpPr>
        <p:spPr>
          <a:xfrm>
            <a:off x="3514554" y="2138189"/>
            <a:ext cx="2252540" cy="400110"/>
          </a:xfrm>
          <a:prstGeom prst="rect">
            <a:avLst/>
          </a:prstGeom>
          <a:noFill/>
        </p:spPr>
        <p:txBody>
          <a:bodyPr wrap="none" rtlCol="0">
            <a:spAutoFit/>
          </a:bodyPr>
          <a:lstStyle/>
          <a:p>
            <a:pPr algn="ctr"/>
            <a:r>
              <a:rPr lang="en-US" sz="2000">
                <a:solidFill>
                  <a:schemeClr val="bg1"/>
                </a:solidFill>
                <a:latin typeface="+mj-lt"/>
              </a:rPr>
              <a:t>Sustainable aviation</a:t>
            </a:r>
          </a:p>
        </p:txBody>
      </p:sp>
      <p:sp>
        <p:nvSpPr>
          <p:cNvPr id="19" name="TextBox 18">
            <a:extLst>
              <a:ext uri="{FF2B5EF4-FFF2-40B4-BE49-F238E27FC236}">
                <a16:creationId xmlns:a16="http://schemas.microsoft.com/office/drawing/2014/main" id="{EB2AE8D9-C894-5722-546E-44119FFD5215}"/>
              </a:ext>
            </a:extLst>
          </p:cNvPr>
          <p:cNvSpPr txBox="1"/>
          <p:nvPr/>
        </p:nvSpPr>
        <p:spPr>
          <a:xfrm>
            <a:off x="6570211" y="2138189"/>
            <a:ext cx="1887055" cy="400110"/>
          </a:xfrm>
          <a:prstGeom prst="rect">
            <a:avLst/>
          </a:prstGeom>
          <a:noFill/>
        </p:spPr>
        <p:txBody>
          <a:bodyPr wrap="none" rtlCol="0">
            <a:spAutoFit/>
          </a:bodyPr>
          <a:lstStyle/>
          <a:p>
            <a:pPr algn="ctr"/>
            <a:r>
              <a:rPr lang="en-US" sz="2000" dirty="0">
                <a:solidFill>
                  <a:schemeClr val="bg1"/>
                </a:solidFill>
                <a:latin typeface="+mj-lt"/>
              </a:rPr>
              <a:t>Salmon recovery</a:t>
            </a:r>
          </a:p>
        </p:txBody>
      </p:sp>
      <p:sp>
        <p:nvSpPr>
          <p:cNvPr id="20" name="TextBox 19">
            <a:extLst>
              <a:ext uri="{FF2B5EF4-FFF2-40B4-BE49-F238E27FC236}">
                <a16:creationId xmlns:a16="http://schemas.microsoft.com/office/drawing/2014/main" id="{418924D4-C5B1-3805-C49F-396C83A95092}"/>
              </a:ext>
            </a:extLst>
          </p:cNvPr>
          <p:cNvSpPr txBox="1"/>
          <p:nvPr/>
        </p:nvSpPr>
        <p:spPr>
          <a:xfrm>
            <a:off x="9230727" y="2138189"/>
            <a:ext cx="2311850" cy="400110"/>
          </a:xfrm>
          <a:prstGeom prst="rect">
            <a:avLst/>
          </a:prstGeom>
          <a:noFill/>
        </p:spPr>
        <p:txBody>
          <a:bodyPr wrap="none" rtlCol="0">
            <a:spAutoFit/>
          </a:bodyPr>
          <a:lstStyle/>
          <a:p>
            <a:pPr algn="ctr"/>
            <a:r>
              <a:rPr lang="en-US" sz="2000" dirty="0">
                <a:solidFill>
                  <a:schemeClr val="bg1"/>
                </a:solidFill>
                <a:latin typeface="+mj-lt"/>
              </a:rPr>
              <a:t>Precision agriculture</a:t>
            </a:r>
          </a:p>
        </p:txBody>
      </p:sp>
    </p:spTree>
    <p:extLst>
      <p:ext uri="{BB962C8B-B14F-4D97-AF65-F5344CB8AC3E}">
        <p14:creationId xmlns:p14="http://schemas.microsoft.com/office/powerpoint/2010/main" val="197592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C552A-55B3-96BD-DC97-4214072EAC87}"/>
              </a:ext>
            </a:extLst>
          </p:cNvPr>
          <p:cNvSpPr>
            <a:spLocks noGrp="1"/>
          </p:cNvSpPr>
          <p:nvPr>
            <p:ph type="title"/>
          </p:nvPr>
        </p:nvSpPr>
        <p:spPr/>
        <p:txBody>
          <a:bodyPr/>
          <a:lstStyle/>
          <a:p>
            <a:r>
              <a:rPr lang="en-US"/>
              <a:t>A BRIEF HISTORY</a:t>
            </a:r>
          </a:p>
        </p:txBody>
      </p:sp>
      <p:graphicFrame>
        <p:nvGraphicFramePr>
          <p:cNvPr id="4" name="Text Placeholder 2">
            <a:extLst>
              <a:ext uri="{FF2B5EF4-FFF2-40B4-BE49-F238E27FC236}">
                <a16:creationId xmlns:a16="http://schemas.microsoft.com/office/drawing/2014/main" id="{BAB4C2FF-B548-91D8-4BFF-5D117BBF1BEC}"/>
              </a:ext>
            </a:extLst>
          </p:cNvPr>
          <p:cNvGraphicFramePr/>
          <p:nvPr>
            <p:extLst>
              <p:ext uri="{D42A27DB-BD31-4B8C-83A1-F6EECF244321}">
                <p14:modId xmlns:p14="http://schemas.microsoft.com/office/powerpoint/2010/main" val="2194713921"/>
              </p:ext>
            </p:extLst>
          </p:nvPr>
        </p:nvGraphicFramePr>
        <p:xfrm>
          <a:off x="919827" y="1848463"/>
          <a:ext cx="10646737" cy="4853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6089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6ACF-D982-8DF1-8D6D-B56125E8F641}"/>
              </a:ext>
            </a:extLst>
          </p:cNvPr>
          <p:cNvSpPr>
            <a:spLocks noGrp="1"/>
          </p:cNvSpPr>
          <p:nvPr>
            <p:ph type="title"/>
          </p:nvPr>
        </p:nvSpPr>
        <p:spPr/>
        <p:txBody>
          <a:bodyPr/>
          <a:lstStyle/>
          <a:p>
            <a:r>
              <a:rPr lang="en-US"/>
              <a:t>RESEARCH POWERHOUSES IN WA</a:t>
            </a:r>
          </a:p>
        </p:txBody>
      </p:sp>
      <p:pic>
        <p:nvPicPr>
          <p:cNvPr id="5" name="Picture 4" descr="A map of the state of washington&#10;&#10;Description automatically generated">
            <a:extLst>
              <a:ext uri="{FF2B5EF4-FFF2-40B4-BE49-F238E27FC236}">
                <a16:creationId xmlns:a16="http://schemas.microsoft.com/office/drawing/2014/main" id="{7D28F3BF-2E57-E5D2-B0B6-1725D0F361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182" y="386366"/>
            <a:ext cx="7930598" cy="6858000"/>
          </a:xfrm>
          <a:prstGeom prst="rect">
            <a:avLst/>
          </a:prstGeom>
        </p:spPr>
      </p:pic>
      <p:sp>
        <p:nvSpPr>
          <p:cNvPr id="6" name="Star: 5 Points 5">
            <a:extLst>
              <a:ext uri="{FF2B5EF4-FFF2-40B4-BE49-F238E27FC236}">
                <a16:creationId xmlns:a16="http://schemas.microsoft.com/office/drawing/2014/main" id="{7915CFDE-A5C0-B8E1-0F3A-3CBC72FA5292}"/>
              </a:ext>
            </a:extLst>
          </p:cNvPr>
          <p:cNvSpPr/>
          <p:nvPr/>
        </p:nvSpPr>
        <p:spPr>
          <a:xfrm>
            <a:off x="4171452" y="3606229"/>
            <a:ext cx="328629" cy="32862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tar: 5 Points 6">
            <a:extLst>
              <a:ext uri="{FF2B5EF4-FFF2-40B4-BE49-F238E27FC236}">
                <a16:creationId xmlns:a16="http://schemas.microsoft.com/office/drawing/2014/main" id="{96000B0F-7CE2-1EC2-0F7F-D34DFC42619B}"/>
              </a:ext>
            </a:extLst>
          </p:cNvPr>
          <p:cNvSpPr/>
          <p:nvPr/>
        </p:nvSpPr>
        <p:spPr>
          <a:xfrm>
            <a:off x="4007137" y="4055550"/>
            <a:ext cx="328629" cy="32862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17516F50-196A-83EC-0EF1-6A881339066E}"/>
              </a:ext>
            </a:extLst>
          </p:cNvPr>
          <p:cNvSpPr/>
          <p:nvPr/>
        </p:nvSpPr>
        <p:spPr>
          <a:xfrm>
            <a:off x="8628795" y="4771007"/>
            <a:ext cx="328629" cy="32862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4CD4DB7-173D-6DF5-166B-6D79264D354E}"/>
              </a:ext>
            </a:extLst>
          </p:cNvPr>
          <p:cNvSpPr txBox="1"/>
          <p:nvPr/>
        </p:nvSpPr>
        <p:spPr>
          <a:xfrm>
            <a:off x="8895780" y="4859676"/>
            <a:ext cx="684803" cy="276999"/>
          </a:xfrm>
          <a:prstGeom prst="rect">
            <a:avLst/>
          </a:prstGeom>
          <a:noFill/>
        </p:spPr>
        <p:txBody>
          <a:bodyPr wrap="none" rtlCol="0">
            <a:spAutoFit/>
          </a:bodyPr>
          <a:lstStyle/>
          <a:p>
            <a:r>
              <a:rPr lang="en-US" sz="1200">
                <a:latin typeface="Roboto Condensed Medium" panose="02000000000000000000" pitchFamily="2" charset="0"/>
                <a:ea typeface="Roboto Condensed Medium" panose="02000000000000000000" pitchFamily="2" charset="0"/>
                <a:cs typeface="Roboto Condensed Medium" panose="02000000000000000000" pitchFamily="2" charset="0"/>
              </a:rPr>
              <a:t>Pullman</a:t>
            </a:r>
          </a:p>
        </p:txBody>
      </p:sp>
      <p:sp>
        <p:nvSpPr>
          <p:cNvPr id="10" name="Star: 5 Points 9">
            <a:extLst>
              <a:ext uri="{FF2B5EF4-FFF2-40B4-BE49-F238E27FC236}">
                <a16:creationId xmlns:a16="http://schemas.microsoft.com/office/drawing/2014/main" id="{D5D49A2C-7C5B-86DC-5B8A-A28FE22BD6AA}"/>
              </a:ext>
            </a:extLst>
          </p:cNvPr>
          <p:cNvSpPr/>
          <p:nvPr/>
        </p:nvSpPr>
        <p:spPr>
          <a:xfrm>
            <a:off x="8432016" y="3486737"/>
            <a:ext cx="328629" cy="32862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tar: 5 Points 11">
            <a:extLst>
              <a:ext uri="{FF2B5EF4-FFF2-40B4-BE49-F238E27FC236}">
                <a16:creationId xmlns:a16="http://schemas.microsoft.com/office/drawing/2014/main" id="{2F0765BD-1D39-D3B1-2F17-DE624AAAD73A}"/>
              </a:ext>
            </a:extLst>
          </p:cNvPr>
          <p:cNvSpPr/>
          <p:nvPr/>
        </p:nvSpPr>
        <p:spPr>
          <a:xfrm>
            <a:off x="6931846" y="5354922"/>
            <a:ext cx="328629" cy="32862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3903CF2-208A-AE60-F2BD-8B362ECDBDC3}"/>
              </a:ext>
            </a:extLst>
          </p:cNvPr>
          <p:cNvSpPr txBox="1"/>
          <p:nvPr/>
        </p:nvSpPr>
        <p:spPr>
          <a:xfrm>
            <a:off x="7178040" y="5340446"/>
            <a:ext cx="736099" cy="276999"/>
          </a:xfrm>
          <a:prstGeom prst="rect">
            <a:avLst/>
          </a:prstGeom>
          <a:noFill/>
        </p:spPr>
        <p:txBody>
          <a:bodyPr wrap="none" rtlCol="0">
            <a:spAutoFit/>
          </a:bodyPr>
          <a:lstStyle/>
          <a:p>
            <a:r>
              <a:rPr lang="en-US" sz="1200">
                <a:latin typeface="Roboto Condensed Medium" panose="02000000000000000000" pitchFamily="2" charset="0"/>
                <a:ea typeface="Roboto Condensed Medium" panose="02000000000000000000" pitchFamily="2" charset="0"/>
                <a:cs typeface="Roboto Condensed Medium" panose="02000000000000000000" pitchFamily="2" charset="0"/>
              </a:rPr>
              <a:t>Tri-cities</a:t>
            </a:r>
          </a:p>
        </p:txBody>
      </p:sp>
      <p:sp>
        <p:nvSpPr>
          <p:cNvPr id="14" name="Star: 5 Points 13">
            <a:extLst>
              <a:ext uri="{FF2B5EF4-FFF2-40B4-BE49-F238E27FC236}">
                <a16:creationId xmlns:a16="http://schemas.microsoft.com/office/drawing/2014/main" id="{FB8F5A09-5669-8445-4525-F99E24AF92F1}"/>
              </a:ext>
            </a:extLst>
          </p:cNvPr>
          <p:cNvSpPr/>
          <p:nvPr/>
        </p:nvSpPr>
        <p:spPr>
          <a:xfrm>
            <a:off x="4161177" y="2187009"/>
            <a:ext cx="328629" cy="32862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9D400225-4572-74F8-7B8D-0E8996938D46}"/>
              </a:ext>
            </a:extLst>
          </p:cNvPr>
          <p:cNvSpPr/>
          <p:nvPr/>
        </p:nvSpPr>
        <p:spPr>
          <a:xfrm>
            <a:off x="3832548" y="6095159"/>
            <a:ext cx="328629" cy="32862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F4244F60-17EF-BF9D-ED4E-BB6C07C804C4}"/>
              </a:ext>
            </a:extLst>
          </p:cNvPr>
          <p:cNvSpPr/>
          <p:nvPr/>
        </p:nvSpPr>
        <p:spPr>
          <a:xfrm>
            <a:off x="4367833" y="3178654"/>
            <a:ext cx="328629" cy="32862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2EB5005-F252-B308-AF3B-C00947162B83}"/>
              </a:ext>
            </a:extLst>
          </p:cNvPr>
          <p:cNvSpPr txBox="1"/>
          <p:nvPr/>
        </p:nvSpPr>
        <p:spPr>
          <a:xfrm>
            <a:off x="4629327" y="3209738"/>
            <a:ext cx="617477" cy="276999"/>
          </a:xfrm>
          <a:prstGeom prst="rect">
            <a:avLst/>
          </a:prstGeom>
          <a:noFill/>
        </p:spPr>
        <p:txBody>
          <a:bodyPr wrap="none" rtlCol="0">
            <a:spAutoFit/>
          </a:bodyPr>
          <a:lstStyle/>
          <a:p>
            <a:r>
              <a:rPr lang="en-US" sz="1200">
                <a:latin typeface="Roboto Condensed Medium" panose="02000000000000000000" pitchFamily="2" charset="0"/>
                <a:ea typeface="Roboto Condensed Medium" panose="02000000000000000000" pitchFamily="2" charset="0"/>
                <a:cs typeface="Roboto Condensed Medium" panose="02000000000000000000" pitchFamily="2" charset="0"/>
              </a:rPr>
              <a:t>Everett</a:t>
            </a:r>
          </a:p>
        </p:txBody>
      </p:sp>
    </p:spTree>
    <p:extLst>
      <p:ext uri="{BB962C8B-B14F-4D97-AF65-F5344CB8AC3E}">
        <p14:creationId xmlns:p14="http://schemas.microsoft.com/office/powerpoint/2010/main" val="2129624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60C27-2336-821B-5F8D-5EEB588C524C}"/>
              </a:ext>
            </a:extLst>
          </p:cNvPr>
          <p:cNvSpPr>
            <a:spLocks noGrp="1"/>
          </p:cNvSpPr>
          <p:nvPr>
            <p:ph type="title"/>
          </p:nvPr>
        </p:nvSpPr>
        <p:spPr/>
        <p:txBody>
          <a:bodyPr/>
          <a:lstStyle/>
          <a:p>
            <a:r>
              <a:rPr lang="en-US" dirty="0"/>
              <a:t>WHO WE ARE</a:t>
            </a:r>
          </a:p>
        </p:txBody>
      </p:sp>
      <p:sp>
        <p:nvSpPr>
          <p:cNvPr id="5" name="Text Placeholder 4">
            <a:extLst>
              <a:ext uri="{FF2B5EF4-FFF2-40B4-BE49-F238E27FC236}">
                <a16:creationId xmlns:a16="http://schemas.microsoft.com/office/drawing/2014/main" id="{BAFBABFC-91D3-A561-99A3-A6DC5D436057}"/>
              </a:ext>
            </a:extLst>
          </p:cNvPr>
          <p:cNvSpPr>
            <a:spLocks noGrp="1"/>
          </p:cNvSpPr>
          <p:nvPr>
            <p:ph idx="4294967295"/>
          </p:nvPr>
        </p:nvSpPr>
        <p:spPr>
          <a:xfrm>
            <a:off x="647696" y="1779639"/>
            <a:ext cx="5138182" cy="4634406"/>
          </a:xfrm>
        </p:spPr>
        <p:txBody>
          <a:bodyPr/>
          <a:lstStyle/>
          <a:p>
            <a:pPr marL="182880">
              <a:spcAft>
                <a:spcPts val="1200"/>
              </a:spcAft>
              <a:buFont typeface="Arial" panose="020B0604020202020204" pitchFamily="34" charset="0"/>
              <a:buChar char="•"/>
            </a:pPr>
            <a:r>
              <a:rPr lang="en-US" dirty="0">
                <a:solidFill>
                  <a:srgbClr val="424242"/>
                </a:solidFill>
                <a:latin typeface="+mn-lt"/>
              </a:rPr>
              <a:t>Non-partisan, non-advocate, non-profit organization</a:t>
            </a:r>
          </a:p>
          <a:p>
            <a:pPr marL="182880">
              <a:spcAft>
                <a:spcPts val="1200"/>
              </a:spcAft>
              <a:buFont typeface="Arial" panose="020B0604020202020204" pitchFamily="34" charset="0"/>
              <a:buChar char="•"/>
            </a:pPr>
            <a:r>
              <a:rPr lang="en-US" dirty="0">
                <a:solidFill>
                  <a:srgbClr val="424242"/>
                </a:solidFill>
                <a:latin typeface="+mn-lt"/>
              </a:rPr>
              <a:t>Independent Academy through which leading scientists volunteer in service to the state</a:t>
            </a:r>
          </a:p>
          <a:p>
            <a:pPr marL="182880">
              <a:spcAft>
                <a:spcPts val="1200"/>
              </a:spcAft>
              <a:buFont typeface="Arial" panose="020B0604020202020204" pitchFamily="34" charset="0"/>
              <a:buChar char="•"/>
            </a:pPr>
            <a:r>
              <a:rPr lang="en-US" dirty="0">
                <a:solidFill>
                  <a:srgbClr val="424242"/>
                </a:solidFill>
                <a:latin typeface="+mn-lt"/>
              </a:rPr>
              <a:t>Established in 2005 by the Legislature to advise state agencies, the Legislature and the Governor on public policy issues involving science &amp; technology</a:t>
            </a:r>
          </a:p>
          <a:p>
            <a:pPr marL="182880">
              <a:spcAft>
                <a:spcPts val="1200"/>
              </a:spcAft>
              <a:buFont typeface="Arial" panose="020B0604020202020204" pitchFamily="34" charset="0"/>
              <a:buChar char="•"/>
            </a:pPr>
            <a:r>
              <a:rPr lang="en-US" dirty="0">
                <a:solidFill>
                  <a:srgbClr val="424242"/>
                </a:solidFill>
                <a:latin typeface="+mn-lt"/>
              </a:rPr>
              <a:t>Funding from state flows through WSU</a:t>
            </a:r>
          </a:p>
        </p:txBody>
      </p:sp>
      <p:sp>
        <p:nvSpPr>
          <p:cNvPr id="22" name="TextBox 21">
            <a:extLst>
              <a:ext uri="{FF2B5EF4-FFF2-40B4-BE49-F238E27FC236}">
                <a16:creationId xmlns:a16="http://schemas.microsoft.com/office/drawing/2014/main" id="{B73F030D-A434-4BC5-0C5B-459FAE1E03F6}"/>
              </a:ext>
            </a:extLst>
          </p:cNvPr>
          <p:cNvSpPr txBox="1"/>
          <p:nvPr/>
        </p:nvSpPr>
        <p:spPr>
          <a:xfrm>
            <a:off x="7492627" y="6414045"/>
            <a:ext cx="3139001" cy="276999"/>
          </a:xfrm>
          <a:prstGeom prst="rect">
            <a:avLst/>
          </a:prstGeom>
          <a:noFill/>
        </p:spPr>
        <p:txBody>
          <a:bodyPr wrap="none" rtlCol="0">
            <a:spAutoFit/>
          </a:bodyPr>
          <a:lstStyle/>
          <a:p>
            <a:r>
              <a:rPr lang="en-US" sz="1200" kern="100" dirty="0">
                <a:effectLst/>
                <a:cs typeface="Times New Roman" panose="02020603050405020304" pitchFamily="18" charset="0"/>
              </a:rPr>
              <a:t>Pictured: 30 new members inducted in 2024</a:t>
            </a:r>
            <a:endParaRPr lang="en-US" sz="1200" dirty="0"/>
          </a:p>
        </p:txBody>
      </p:sp>
      <p:pic>
        <p:nvPicPr>
          <p:cNvPr id="4" name="Picture 3" descr="A collage of several people&#10;&#10;Description automatically generated">
            <a:extLst>
              <a:ext uri="{FF2B5EF4-FFF2-40B4-BE49-F238E27FC236}">
                <a16:creationId xmlns:a16="http://schemas.microsoft.com/office/drawing/2014/main" id="{3691D2AE-ED99-3871-259C-A53C534439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130" y="1032388"/>
            <a:ext cx="5332497" cy="5332497"/>
          </a:xfrm>
          <a:prstGeom prst="rect">
            <a:avLst/>
          </a:prstGeom>
        </p:spPr>
      </p:pic>
    </p:spTree>
    <p:extLst>
      <p:ext uri="{BB962C8B-B14F-4D97-AF65-F5344CB8AC3E}">
        <p14:creationId xmlns:p14="http://schemas.microsoft.com/office/powerpoint/2010/main" val="2861818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F54FE-5094-6E36-0685-6BC86E3C5A04}"/>
              </a:ext>
            </a:extLst>
          </p:cNvPr>
          <p:cNvSpPr>
            <a:spLocks noGrp="1"/>
          </p:cNvSpPr>
          <p:nvPr>
            <p:ph type="title"/>
          </p:nvPr>
        </p:nvSpPr>
        <p:spPr/>
        <p:txBody>
          <a:bodyPr/>
          <a:lstStyle/>
          <a:p>
            <a:r>
              <a:rPr lang="en-US"/>
              <a:t>OUR MEMBERS</a:t>
            </a:r>
          </a:p>
        </p:txBody>
      </p:sp>
      <p:sp>
        <p:nvSpPr>
          <p:cNvPr id="3" name="Text Placeholder 2">
            <a:extLst>
              <a:ext uri="{FF2B5EF4-FFF2-40B4-BE49-F238E27FC236}">
                <a16:creationId xmlns:a16="http://schemas.microsoft.com/office/drawing/2014/main" id="{909B2A0C-3B8F-1953-78C1-A3887A34B8E1}"/>
              </a:ext>
            </a:extLst>
          </p:cNvPr>
          <p:cNvSpPr>
            <a:spLocks noGrp="1"/>
          </p:cNvSpPr>
          <p:nvPr>
            <p:ph type="body" idx="4294967295"/>
          </p:nvPr>
        </p:nvSpPr>
        <p:spPr>
          <a:xfrm>
            <a:off x="647697" y="1828800"/>
            <a:ext cx="5249356" cy="4419596"/>
          </a:xfrm>
        </p:spPr>
        <p:txBody>
          <a:bodyPr/>
          <a:lstStyle/>
          <a:p>
            <a:pPr marL="182880" indent="-182880">
              <a:spcBef>
                <a:spcPts val="600"/>
              </a:spcBef>
              <a:spcAft>
                <a:spcPts val="1200"/>
              </a:spcAft>
              <a:buFont typeface="Arial" panose="020B0604020202020204" pitchFamily="34" charset="0"/>
              <a:buChar char="•"/>
            </a:pPr>
            <a:r>
              <a:rPr lang="en-US" dirty="0"/>
              <a:t>430+ members with expertise across all scientific and engineering disciplines</a:t>
            </a:r>
          </a:p>
          <a:p>
            <a:pPr marL="182880" indent="-182880">
              <a:spcBef>
                <a:spcPts val="600"/>
              </a:spcBef>
              <a:spcAft>
                <a:spcPts val="1200"/>
              </a:spcAft>
              <a:buFont typeface="Arial" panose="020B0604020202020204" pitchFamily="34" charset="0"/>
              <a:buChar char="•"/>
            </a:pPr>
            <a:r>
              <a:rPr lang="en-US" dirty="0"/>
              <a:t>Volunteer their expertise in service to the state</a:t>
            </a:r>
          </a:p>
          <a:p>
            <a:pPr marL="182880" indent="-182880">
              <a:spcBef>
                <a:spcPts val="600"/>
              </a:spcBef>
              <a:spcAft>
                <a:spcPts val="1200"/>
              </a:spcAft>
              <a:buFont typeface="Arial" panose="020B0604020202020204" pitchFamily="34" charset="0"/>
              <a:buChar char="•"/>
            </a:pPr>
            <a:r>
              <a:rPr lang="en-US" dirty="0"/>
              <a:t>Members are elected directly to the Academy or are members of the National Academies of Sciences, Engineering and Medicine (NASEM) who work or reside in WA State</a:t>
            </a:r>
          </a:p>
          <a:p>
            <a:pPr marL="182880" indent="-182880">
              <a:spcBef>
                <a:spcPts val="600"/>
              </a:spcBef>
              <a:spcAft>
                <a:spcPts val="1200"/>
              </a:spcAft>
              <a:buFont typeface="Arial" panose="020B0604020202020204" pitchFamily="34" charset="0"/>
              <a:buChar char="•"/>
            </a:pPr>
            <a:r>
              <a:rPr lang="en-US" dirty="0"/>
              <a:t>40% of active WSAS members are NASEM members</a:t>
            </a:r>
          </a:p>
        </p:txBody>
      </p:sp>
      <p:graphicFrame>
        <p:nvGraphicFramePr>
          <p:cNvPr id="4" name="Chart 3">
            <a:extLst>
              <a:ext uri="{FF2B5EF4-FFF2-40B4-BE49-F238E27FC236}">
                <a16:creationId xmlns:a16="http://schemas.microsoft.com/office/drawing/2014/main" id="{CFF6FD19-9A2A-DF78-3375-791DEEB8185B}"/>
              </a:ext>
            </a:extLst>
          </p:cNvPr>
          <p:cNvGraphicFramePr>
            <a:graphicFrameLocks/>
          </p:cNvGraphicFramePr>
          <p:nvPr>
            <p:extLst>
              <p:ext uri="{D42A27DB-BD31-4B8C-83A1-F6EECF244321}">
                <p14:modId xmlns:p14="http://schemas.microsoft.com/office/powerpoint/2010/main" val="4289527966"/>
              </p:ext>
            </p:extLst>
          </p:nvPr>
        </p:nvGraphicFramePr>
        <p:xfrm>
          <a:off x="5962043" y="3990109"/>
          <a:ext cx="5780780" cy="27694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A689FC07-2D3D-B22F-4809-BF351E7DE64C}"/>
              </a:ext>
            </a:extLst>
          </p:cNvPr>
          <p:cNvGraphicFramePr>
            <a:graphicFrameLocks/>
          </p:cNvGraphicFramePr>
          <p:nvPr>
            <p:extLst>
              <p:ext uri="{D42A27DB-BD31-4B8C-83A1-F6EECF244321}">
                <p14:modId xmlns:p14="http://schemas.microsoft.com/office/powerpoint/2010/main" val="1411690164"/>
              </p:ext>
            </p:extLst>
          </p:nvPr>
        </p:nvGraphicFramePr>
        <p:xfrm>
          <a:off x="6106958" y="930383"/>
          <a:ext cx="5394615" cy="27694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058342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D4A38-3C3A-F95A-93D2-70549299F009}"/>
              </a:ext>
            </a:extLst>
          </p:cNvPr>
          <p:cNvSpPr>
            <a:spLocks noGrp="1"/>
          </p:cNvSpPr>
          <p:nvPr>
            <p:ph type="title"/>
          </p:nvPr>
        </p:nvSpPr>
        <p:spPr/>
        <p:txBody>
          <a:bodyPr/>
          <a:lstStyle/>
          <a:p>
            <a:r>
              <a:rPr lang="en-US"/>
              <a:t>WHAT WE DO</a:t>
            </a:r>
          </a:p>
        </p:txBody>
      </p:sp>
      <p:sp>
        <p:nvSpPr>
          <p:cNvPr id="4" name="Text Placeholder 3">
            <a:extLst>
              <a:ext uri="{FF2B5EF4-FFF2-40B4-BE49-F238E27FC236}">
                <a16:creationId xmlns:a16="http://schemas.microsoft.com/office/drawing/2014/main" id="{7C491523-E8B4-4119-9798-6725450552BE}"/>
              </a:ext>
            </a:extLst>
          </p:cNvPr>
          <p:cNvSpPr>
            <a:spLocks noGrp="1"/>
          </p:cNvSpPr>
          <p:nvPr>
            <p:ph type="body" idx="4294967295"/>
          </p:nvPr>
        </p:nvSpPr>
        <p:spPr/>
        <p:txBody>
          <a:bodyPr/>
          <a:lstStyle/>
          <a:p>
            <a:r>
              <a:rPr lang="en-US" sz="2400" dirty="0">
                <a:latin typeface="Roboto Light"/>
                <a:ea typeface="Roboto Light"/>
                <a:cs typeface="Roboto Light"/>
              </a:rPr>
              <a:t>We </a:t>
            </a:r>
            <a:r>
              <a:rPr lang="en-US" sz="2400" dirty="0">
                <a:solidFill>
                  <a:srgbClr val="718A2C"/>
                </a:solidFill>
                <a:latin typeface="Roboto Condensed Medium"/>
                <a:ea typeface="Roboto Condensed Medium"/>
                <a:cs typeface="Roboto Condensed Medium"/>
              </a:rPr>
              <a:t>mobilize leading experts </a:t>
            </a:r>
            <a:r>
              <a:rPr lang="en-US" sz="2400" dirty="0">
                <a:latin typeface="Roboto Light"/>
                <a:ea typeface="Roboto Light"/>
                <a:cs typeface="Roboto Light"/>
              </a:rPr>
              <a:t>within and beyond the Academy </a:t>
            </a:r>
            <a:r>
              <a:rPr lang="en-US" sz="2400" dirty="0">
                <a:solidFill>
                  <a:srgbClr val="718A2C"/>
                </a:solidFill>
                <a:latin typeface="Roboto Condensed Medium"/>
                <a:ea typeface="Roboto Condensed Medium"/>
                <a:cs typeface="Roboto Condensed Medium"/>
              </a:rPr>
              <a:t>to provide objective scientific and engineering assessments</a:t>
            </a:r>
            <a:r>
              <a:rPr lang="en-US" sz="2400" b="1" dirty="0">
                <a:latin typeface="Roboto Light"/>
                <a:ea typeface="Roboto Light"/>
                <a:cs typeface="Roboto Light"/>
              </a:rPr>
              <a:t> </a:t>
            </a:r>
            <a:r>
              <a:rPr lang="en-US" sz="2400" dirty="0">
                <a:latin typeface="Roboto Light"/>
                <a:ea typeface="Roboto Light"/>
                <a:cs typeface="Roboto Light"/>
              </a:rPr>
              <a:t>on issues that impact the citizens, governments and businesses of Washington State.</a:t>
            </a:r>
          </a:p>
        </p:txBody>
      </p:sp>
      <p:sp>
        <p:nvSpPr>
          <p:cNvPr id="5" name="Text Placeholder 2">
            <a:extLst>
              <a:ext uri="{FF2B5EF4-FFF2-40B4-BE49-F238E27FC236}">
                <a16:creationId xmlns:a16="http://schemas.microsoft.com/office/drawing/2014/main" id="{877A71F1-C593-321C-021B-BE64A98CF8E9}"/>
              </a:ext>
            </a:extLst>
          </p:cNvPr>
          <p:cNvSpPr txBox="1">
            <a:spLocks/>
          </p:cNvSpPr>
          <p:nvPr/>
        </p:nvSpPr>
        <p:spPr>
          <a:xfrm>
            <a:off x="647696" y="4805933"/>
            <a:ext cx="1571397" cy="1316086"/>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150"/>
              </a:spcBef>
              <a:spcAft>
                <a:spcPts val="450"/>
              </a:spcAft>
              <a:buNone/>
              <a:tabLst/>
              <a:defRPr lang="en-US" sz="2000" b="0" i="0" u="none" strike="noStrike" kern="1200" cap="none" spc="0" baseline="0">
                <a:solidFill>
                  <a:srgbClr val="424242"/>
                </a:solidFill>
                <a:uFillTx/>
                <a:latin typeface="Roboto Light" pitchFamily="2"/>
                <a:ea typeface="Roboto Light" pitchFamily="2"/>
                <a:cs typeface="Roboto Light" pitchFamily="2"/>
              </a:defRPr>
            </a:lvl1pPr>
            <a:lvl2pPr marL="0" marR="0" lvl="1" indent="0" algn="l" defTabSz="914400" rtl="0" fontAlgn="auto" hangingPunct="1">
              <a:lnSpc>
                <a:spcPct val="100000"/>
              </a:lnSpc>
              <a:spcBef>
                <a:spcPts val="150"/>
              </a:spcBef>
              <a:spcAft>
                <a:spcPts val="450"/>
              </a:spcAft>
              <a:buNone/>
              <a:tabLst/>
              <a:defRPr lang="en-US" sz="1800" b="0" i="0" u="none" strike="noStrike" kern="1200" cap="none" spc="0" baseline="0">
                <a:solidFill>
                  <a:srgbClr val="424242"/>
                </a:solidFill>
                <a:uFillTx/>
                <a:latin typeface="Roboto Light" pitchFamily="2"/>
                <a:ea typeface="Roboto Light" pitchFamily="2"/>
                <a:cs typeface="Roboto Light" pitchFamily="2"/>
              </a:defRPr>
            </a:lvl2pPr>
            <a:lvl3pPr marL="1188720" marR="0" lvl="2" indent="-182880" algn="l" defTabSz="914400" rtl="0"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3pPr>
            <a:lvl4pPr marL="20574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tx1"/>
                </a:solidFill>
              </a:rPr>
              <a:t>Convene committees and review panels (from WA and beyond)</a:t>
            </a:r>
            <a:endParaRPr lang="en-US"/>
          </a:p>
        </p:txBody>
      </p:sp>
      <p:sp>
        <p:nvSpPr>
          <p:cNvPr id="6" name="Text Placeholder 2">
            <a:extLst>
              <a:ext uri="{FF2B5EF4-FFF2-40B4-BE49-F238E27FC236}">
                <a16:creationId xmlns:a16="http://schemas.microsoft.com/office/drawing/2014/main" id="{9DF86D1D-94D0-6050-307D-D1FC3F0CBAAA}"/>
              </a:ext>
            </a:extLst>
          </p:cNvPr>
          <p:cNvSpPr txBox="1">
            <a:spLocks/>
          </p:cNvSpPr>
          <p:nvPr/>
        </p:nvSpPr>
        <p:spPr>
          <a:xfrm>
            <a:off x="2503063" y="4805932"/>
            <a:ext cx="1424103" cy="1316087"/>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150"/>
              </a:spcBef>
              <a:spcAft>
                <a:spcPts val="450"/>
              </a:spcAft>
              <a:buNone/>
              <a:tabLst/>
              <a:defRPr lang="en-US" sz="2000" b="0" i="0" u="none" strike="noStrike" kern="1200" cap="none" spc="0" baseline="0">
                <a:solidFill>
                  <a:srgbClr val="424242"/>
                </a:solidFill>
                <a:uFillTx/>
                <a:latin typeface="Roboto Light" pitchFamily="2"/>
                <a:ea typeface="Roboto Light" pitchFamily="2"/>
                <a:cs typeface="Roboto Light" pitchFamily="2"/>
              </a:defRPr>
            </a:lvl1pPr>
            <a:lvl2pPr marL="0" marR="0" lvl="1" indent="0" algn="l" defTabSz="914400" rtl="0" fontAlgn="auto" hangingPunct="1">
              <a:lnSpc>
                <a:spcPct val="100000"/>
              </a:lnSpc>
              <a:spcBef>
                <a:spcPts val="150"/>
              </a:spcBef>
              <a:spcAft>
                <a:spcPts val="450"/>
              </a:spcAft>
              <a:buNone/>
              <a:tabLst/>
              <a:defRPr lang="en-US" sz="1800" b="0" i="0" u="none" strike="noStrike" kern="1200" cap="none" spc="0" baseline="0">
                <a:solidFill>
                  <a:srgbClr val="424242"/>
                </a:solidFill>
                <a:uFillTx/>
                <a:latin typeface="Roboto Light" pitchFamily="2"/>
                <a:ea typeface="Roboto Light" pitchFamily="2"/>
                <a:cs typeface="Roboto Light" pitchFamily="2"/>
              </a:defRPr>
            </a:lvl2pPr>
            <a:lvl3pPr marL="1188720" marR="0" lvl="2" indent="-182880" algn="l" defTabSz="914400" rtl="0"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3pPr>
            <a:lvl4pPr marL="20574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a:solidFill>
                  <a:schemeClr val="tx1"/>
                </a:solidFill>
              </a:rPr>
              <a:t>Conduct independent third-party reviews</a:t>
            </a:r>
          </a:p>
        </p:txBody>
      </p:sp>
      <p:sp>
        <p:nvSpPr>
          <p:cNvPr id="7" name="Text Placeholder 2">
            <a:extLst>
              <a:ext uri="{FF2B5EF4-FFF2-40B4-BE49-F238E27FC236}">
                <a16:creationId xmlns:a16="http://schemas.microsoft.com/office/drawing/2014/main" id="{7CF9F945-2278-346C-3389-6A11F88AF954}"/>
              </a:ext>
            </a:extLst>
          </p:cNvPr>
          <p:cNvSpPr txBox="1">
            <a:spLocks/>
          </p:cNvSpPr>
          <p:nvPr/>
        </p:nvSpPr>
        <p:spPr>
          <a:xfrm>
            <a:off x="4449298" y="4805933"/>
            <a:ext cx="1839489" cy="111164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150"/>
              </a:spcBef>
              <a:spcAft>
                <a:spcPts val="450"/>
              </a:spcAft>
              <a:buNone/>
              <a:tabLst/>
              <a:defRPr lang="en-US" sz="2000" b="0" i="0" u="none" strike="noStrike" kern="1200" cap="none" spc="0" baseline="0">
                <a:solidFill>
                  <a:srgbClr val="424242"/>
                </a:solidFill>
                <a:uFillTx/>
                <a:latin typeface="Roboto Light" pitchFamily="2"/>
                <a:ea typeface="Roboto Light" pitchFamily="2"/>
                <a:cs typeface="Roboto Light" pitchFamily="2"/>
              </a:defRPr>
            </a:lvl1pPr>
            <a:lvl2pPr marL="0" marR="0" lvl="1" indent="0" algn="l" defTabSz="914400" rtl="0" fontAlgn="auto" hangingPunct="1">
              <a:lnSpc>
                <a:spcPct val="100000"/>
              </a:lnSpc>
              <a:spcBef>
                <a:spcPts val="150"/>
              </a:spcBef>
              <a:spcAft>
                <a:spcPts val="450"/>
              </a:spcAft>
              <a:buNone/>
              <a:tabLst/>
              <a:defRPr lang="en-US" sz="1800" b="0" i="0" u="none" strike="noStrike" kern="1200" cap="none" spc="0" baseline="0">
                <a:solidFill>
                  <a:srgbClr val="424242"/>
                </a:solidFill>
                <a:uFillTx/>
                <a:latin typeface="Roboto Light" pitchFamily="2"/>
                <a:ea typeface="Roboto Light" pitchFamily="2"/>
                <a:cs typeface="Roboto Light" pitchFamily="2"/>
              </a:defRPr>
            </a:lvl2pPr>
            <a:lvl3pPr marL="1188720" marR="0" lvl="2" indent="-182880" algn="l" defTabSz="914400" rtl="0"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3pPr>
            <a:lvl4pPr marL="20574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a:solidFill>
                  <a:schemeClr val="tx1"/>
                </a:solidFill>
              </a:rPr>
              <a:t>Produce consensus reports from expert committees</a:t>
            </a:r>
          </a:p>
        </p:txBody>
      </p:sp>
      <p:sp>
        <p:nvSpPr>
          <p:cNvPr id="8" name="Text Placeholder 2">
            <a:extLst>
              <a:ext uri="{FF2B5EF4-FFF2-40B4-BE49-F238E27FC236}">
                <a16:creationId xmlns:a16="http://schemas.microsoft.com/office/drawing/2014/main" id="{95902BCC-411A-E94F-1A4F-3631921304E2}"/>
              </a:ext>
            </a:extLst>
          </p:cNvPr>
          <p:cNvSpPr txBox="1">
            <a:spLocks/>
          </p:cNvSpPr>
          <p:nvPr/>
        </p:nvSpPr>
        <p:spPr>
          <a:xfrm>
            <a:off x="8341112" y="4805933"/>
            <a:ext cx="1631795" cy="111164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150"/>
              </a:spcBef>
              <a:spcAft>
                <a:spcPts val="450"/>
              </a:spcAft>
              <a:buNone/>
              <a:tabLst/>
              <a:defRPr lang="en-US" sz="2000" b="0" i="0" u="none" strike="noStrike" kern="1200" cap="none" spc="0" baseline="0">
                <a:solidFill>
                  <a:srgbClr val="424242"/>
                </a:solidFill>
                <a:uFillTx/>
                <a:latin typeface="Roboto Light" pitchFamily="2"/>
                <a:ea typeface="Roboto Light" pitchFamily="2"/>
                <a:cs typeface="Roboto Light" pitchFamily="2"/>
              </a:defRPr>
            </a:lvl1pPr>
            <a:lvl2pPr marL="0" marR="0" lvl="1" indent="0" algn="l" defTabSz="914400" rtl="0" fontAlgn="auto" hangingPunct="1">
              <a:lnSpc>
                <a:spcPct val="100000"/>
              </a:lnSpc>
              <a:spcBef>
                <a:spcPts val="150"/>
              </a:spcBef>
              <a:spcAft>
                <a:spcPts val="450"/>
              </a:spcAft>
              <a:buNone/>
              <a:tabLst/>
              <a:defRPr lang="en-US" sz="1800" b="0" i="0" u="none" strike="noStrike" kern="1200" cap="none" spc="0" baseline="0">
                <a:solidFill>
                  <a:srgbClr val="424242"/>
                </a:solidFill>
                <a:uFillTx/>
                <a:latin typeface="Roboto Light" pitchFamily="2"/>
                <a:ea typeface="Roboto Light" pitchFamily="2"/>
                <a:cs typeface="Roboto Light" pitchFamily="2"/>
              </a:defRPr>
            </a:lvl2pPr>
            <a:lvl3pPr marL="1188720" marR="0" lvl="2" indent="-182880" algn="l" defTabSz="914400" rtl="0"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3pPr>
            <a:lvl4pPr marL="20574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a:solidFill>
                  <a:schemeClr val="tx1"/>
                </a:solidFill>
              </a:rPr>
              <a:t>Host symposia to address issues that are important to Washington State</a:t>
            </a:r>
          </a:p>
        </p:txBody>
      </p:sp>
      <p:sp>
        <p:nvSpPr>
          <p:cNvPr id="9" name="Text Placeholder 2">
            <a:extLst>
              <a:ext uri="{FF2B5EF4-FFF2-40B4-BE49-F238E27FC236}">
                <a16:creationId xmlns:a16="http://schemas.microsoft.com/office/drawing/2014/main" id="{7AA7ED6A-EC09-22CC-08EF-9F1A667B8DE2}"/>
              </a:ext>
            </a:extLst>
          </p:cNvPr>
          <p:cNvSpPr txBox="1">
            <a:spLocks/>
          </p:cNvSpPr>
          <p:nvPr/>
        </p:nvSpPr>
        <p:spPr>
          <a:xfrm>
            <a:off x="6395533" y="4805933"/>
            <a:ext cx="1457092" cy="170154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150"/>
              </a:spcBef>
              <a:spcAft>
                <a:spcPts val="450"/>
              </a:spcAft>
              <a:buNone/>
              <a:tabLst/>
              <a:defRPr lang="en-US" sz="2000" b="0" i="0" u="none" strike="noStrike" kern="1200" cap="none" spc="0" baseline="0">
                <a:solidFill>
                  <a:srgbClr val="424242"/>
                </a:solidFill>
                <a:uFillTx/>
                <a:latin typeface="Roboto Light" pitchFamily="2"/>
                <a:ea typeface="Roboto Light" pitchFamily="2"/>
                <a:cs typeface="Roboto Light" pitchFamily="2"/>
              </a:defRPr>
            </a:lvl1pPr>
            <a:lvl2pPr marL="0" marR="0" lvl="1" indent="0" algn="l" defTabSz="914400" rtl="0" fontAlgn="auto" hangingPunct="1">
              <a:lnSpc>
                <a:spcPct val="100000"/>
              </a:lnSpc>
              <a:spcBef>
                <a:spcPts val="150"/>
              </a:spcBef>
              <a:spcAft>
                <a:spcPts val="450"/>
              </a:spcAft>
              <a:buNone/>
              <a:tabLst/>
              <a:defRPr lang="en-US" sz="1800" b="0" i="0" u="none" strike="noStrike" kern="1200" cap="none" spc="0" baseline="0">
                <a:solidFill>
                  <a:srgbClr val="424242"/>
                </a:solidFill>
                <a:uFillTx/>
                <a:latin typeface="Roboto Light" pitchFamily="2"/>
                <a:ea typeface="Roboto Light" pitchFamily="2"/>
                <a:cs typeface="Roboto Light" pitchFamily="2"/>
              </a:defRPr>
            </a:lvl2pPr>
            <a:lvl3pPr marL="1188720" marR="0" lvl="2" indent="-182880" algn="l" defTabSz="914400" rtl="0"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3pPr>
            <a:lvl4pPr marL="20574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a:solidFill>
                  <a:schemeClr val="tx1"/>
                </a:solidFill>
              </a:rPr>
              <a:t>Organize convenings of scientific communities &amp; stakeholder groups</a:t>
            </a:r>
          </a:p>
        </p:txBody>
      </p:sp>
      <p:sp>
        <p:nvSpPr>
          <p:cNvPr id="10" name="Text Placeholder 2">
            <a:extLst>
              <a:ext uri="{FF2B5EF4-FFF2-40B4-BE49-F238E27FC236}">
                <a16:creationId xmlns:a16="http://schemas.microsoft.com/office/drawing/2014/main" id="{CC4EEDBD-4408-00E1-5D55-C20D3CA5B6B9}"/>
              </a:ext>
            </a:extLst>
          </p:cNvPr>
          <p:cNvSpPr txBox="1">
            <a:spLocks/>
          </p:cNvSpPr>
          <p:nvPr/>
        </p:nvSpPr>
        <p:spPr>
          <a:xfrm>
            <a:off x="10288003" y="4805933"/>
            <a:ext cx="1457092" cy="1111648"/>
          </a:xfrm>
          <a:prstGeom prst="rect">
            <a:avLst/>
          </a:prstGeom>
          <a:noFill/>
          <a:ln>
            <a:noFill/>
          </a:ln>
        </p:spPr>
        <p:txBody>
          <a:bodyPr vert="horz" wrap="square" lIns="0" tIns="0" rIns="0" bIns="0" anchor="t" anchorCtr="0" compatLnSpc="1">
            <a:noAutofit/>
          </a:bodyPr>
          <a:lstStyle>
            <a:lvl1pPr marL="0" marR="0" lvl="0" indent="0" algn="l" defTabSz="914400" rtl="0" fontAlgn="auto" hangingPunct="1">
              <a:lnSpc>
                <a:spcPct val="100000"/>
              </a:lnSpc>
              <a:spcBef>
                <a:spcPts val="150"/>
              </a:spcBef>
              <a:spcAft>
                <a:spcPts val="450"/>
              </a:spcAft>
              <a:buNone/>
              <a:tabLst/>
              <a:defRPr lang="en-US" sz="2000" b="0" i="0" u="none" strike="noStrike" kern="1200" cap="none" spc="0" baseline="0">
                <a:solidFill>
                  <a:srgbClr val="424242"/>
                </a:solidFill>
                <a:uFillTx/>
                <a:latin typeface="Roboto Light" pitchFamily="2"/>
                <a:ea typeface="Roboto Light" pitchFamily="2"/>
                <a:cs typeface="Roboto Light" pitchFamily="2"/>
              </a:defRPr>
            </a:lvl1pPr>
            <a:lvl2pPr marL="0" marR="0" lvl="1" indent="0" algn="l" defTabSz="914400" rtl="0" fontAlgn="auto" hangingPunct="1">
              <a:lnSpc>
                <a:spcPct val="100000"/>
              </a:lnSpc>
              <a:spcBef>
                <a:spcPts val="150"/>
              </a:spcBef>
              <a:spcAft>
                <a:spcPts val="450"/>
              </a:spcAft>
              <a:buNone/>
              <a:tabLst/>
              <a:defRPr lang="en-US" sz="1800" b="0" i="0" u="none" strike="noStrike" kern="1200" cap="none" spc="0" baseline="0">
                <a:solidFill>
                  <a:srgbClr val="424242"/>
                </a:solidFill>
                <a:uFillTx/>
                <a:latin typeface="Roboto Light" pitchFamily="2"/>
                <a:ea typeface="Roboto Light" pitchFamily="2"/>
                <a:cs typeface="Roboto Light" pitchFamily="2"/>
              </a:defRPr>
            </a:lvl2pPr>
            <a:lvl3pPr marL="1188720" marR="0" lvl="2" indent="-182880" algn="l" defTabSz="914400" rtl="0" fontAlgn="auto" hangingPunct="1">
              <a:lnSpc>
                <a:spcPct val="100000"/>
              </a:lnSpc>
              <a:spcBef>
                <a:spcPts val="150"/>
              </a:spcBef>
              <a:spcAft>
                <a:spcPts val="450"/>
              </a:spcAft>
              <a:buClr>
                <a:srgbClr val="A6A6A6"/>
              </a:buClr>
              <a:buSzPct val="80000"/>
              <a:buFont typeface="System Font Regular"/>
              <a:buChar char="-"/>
              <a:tabLst/>
              <a:defRPr lang="en-US" sz="1600" b="0" i="0" u="none" strike="noStrike" kern="1200" cap="none" spc="0" baseline="0">
                <a:solidFill>
                  <a:srgbClr val="424242"/>
                </a:solidFill>
                <a:uFillTx/>
                <a:latin typeface="Roboto Light" pitchFamily="2"/>
                <a:ea typeface="Roboto Light" pitchFamily="2"/>
                <a:cs typeface="Roboto Light" pitchFamily="2"/>
              </a:defRPr>
            </a:lvl3pPr>
            <a:lvl4pPr marL="20574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Roboto Light"/>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a:solidFill>
                  <a:schemeClr val="tx1"/>
                </a:solidFill>
              </a:rPr>
              <a:t>Create other convenings to fit the needs of the state</a:t>
            </a:r>
          </a:p>
        </p:txBody>
      </p:sp>
      <p:pic>
        <p:nvPicPr>
          <p:cNvPr id="14" name="Content Placeholder 7">
            <a:extLst>
              <a:ext uri="{FF2B5EF4-FFF2-40B4-BE49-F238E27FC236}">
                <a16:creationId xmlns:a16="http://schemas.microsoft.com/office/drawing/2014/main" id="{6F7B9C4D-6C77-F9D8-AA03-190AF83A7FC4}"/>
              </a:ext>
            </a:extLst>
          </p:cNvPr>
          <p:cNvPicPr>
            <a:picLocks noChangeAspect="1"/>
          </p:cNvPicPr>
          <p:nvPr/>
        </p:nvPicPr>
        <p:blipFill rotWithShape="1">
          <a:blip r:embed="rId3"/>
          <a:srcRect l="5408" r="22166"/>
          <a:stretch/>
        </p:blipFill>
        <p:spPr>
          <a:xfrm>
            <a:off x="4449298" y="3303654"/>
            <a:ext cx="1457093" cy="1341241"/>
          </a:xfrm>
          <a:prstGeom prst="rect">
            <a:avLst/>
          </a:prstGeom>
        </p:spPr>
      </p:pic>
      <p:pic>
        <p:nvPicPr>
          <p:cNvPr id="15" name="Picture 14">
            <a:extLst>
              <a:ext uri="{FF2B5EF4-FFF2-40B4-BE49-F238E27FC236}">
                <a16:creationId xmlns:a16="http://schemas.microsoft.com/office/drawing/2014/main" id="{F13B4749-8775-56EF-0600-078EC524870C}"/>
              </a:ext>
            </a:extLst>
          </p:cNvPr>
          <p:cNvPicPr>
            <a:picLocks noChangeAspect="1"/>
          </p:cNvPicPr>
          <p:nvPr/>
        </p:nvPicPr>
        <p:blipFill rotWithShape="1">
          <a:blip r:embed="rId4"/>
          <a:srcRect l="9284" r="18291"/>
          <a:stretch/>
        </p:blipFill>
        <p:spPr>
          <a:xfrm>
            <a:off x="6395533" y="3302998"/>
            <a:ext cx="1457092" cy="1341897"/>
          </a:xfrm>
          <a:prstGeom prst="rect">
            <a:avLst/>
          </a:prstGeom>
        </p:spPr>
      </p:pic>
      <p:pic>
        <p:nvPicPr>
          <p:cNvPr id="16" name="Picture 2">
            <a:extLst>
              <a:ext uri="{FF2B5EF4-FFF2-40B4-BE49-F238E27FC236}">
                <a16:creationId xmlns:a16="http://schemas.microsoft.com/office/drawing/2014/main" id="{07DD3CA2-8DC7-4552-13B2-20A6830D8A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72" r="33509"/>
          <a:stretch/>
        </p:blipFill>
        <p:spPr bwMode="auto">
          <a:xfrm>
            <a:off x="10288003" y="3303654"/>
            <a:ext cx="1457092" cy="134189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shadow of an airplane on a field&#10;&#10;Description automatically generated">
            <a:extLst>
              <a:ext uri="{FF2B5EF4-FFF2-40B4-BE49-F238E27FC236}">
                <a16:creationId xmlns:a16="http://schemas.microsoft.com/office/drawing/2014/main" id="{3B97001E-1A5A-0008-C7A7-F54209E72532}"/>
              </a:ext>
            </a:extLst>
          </p:cNvPr>
          <p:cNvPicPr>
            <a:picLocks noChangeAspect="1"/>
          </p:cNvPicPr>
          <p:nvPr/>
        </p:nvPicPr>
        <p:blipFill rotWithShape="1">
          <a:blip r:embed="rId6">
            <a:extLst>
              <a:ext uri="{28A0092B-C50C-407E-A947-70E740481C1C}">
                <a14:useLocalDpi xmlns:a14="http://schemas.microsoft.com/office/drawing/2010/main" val="0"/>
              </a:ext>
            </a:extLst>
          </a:blip>
          <a:srcRect l="13098" r="19036"/>
          <a:stretch/>
        </p:blipFill>
        <p:spPr>
          <a:xfrm>
            <a:off x="8341112" y="3302998"/>
            <a:ext cx="1457093" cy="1341897"/>
          </a:xfrm>
          <a:prstGeom prst="rect">
            <a:avLst/>
          </a:prstGeom>
        </p:spPr>
      </p:pic>
      <p:pic>
        <p:nvPicPr>
          <p:cNvPr id="1026" name="Picture 2" descr="Whale watching tour">
            <a:extLst>
              <a:ext uri="{FF2B5EF4-FFF2-40B4-BE49-F238E27FC236}">
                <a16:creationId xmlns:a16="http://schemas.microsoft.com/office/drawing/2014/main" id="{E63678F9-A284-2696-ADE4-E4A3C4C986E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569" r="28536"/>
          <a:stretch/>
        </p:blipFill>
        <p:spPr bwMode="auto">
          <a:xfrm>
            <a:off x="2503063" y="3302998"/>
            <a:ext cx="1457093" cy="13418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way reveals plans for river trap system to protect wild salmon | Fish |  The Guardian">
            <a:extLst>
              <a:ext uri="{FF2B5EF4-FFF2-40B4-BE49-F238E27FC236}">
                <a16:creationId xmlns:a16="http://schemas.microsoft.com/office/drawing/2014/main" id="{5CE4A12C-8AEB-0FFB-79D2-AECAC4EDF4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697" y="3286933"/>
            <a:ext cx="1366224" cy="1366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606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14E1B-1C00-72DB-9001-C3B57E0A3753}"/>
              </a:ext>
            </a:extLst>
          </p:cNvPr>
          <p:cNvSpPr>
            <a:spLocks noGrp="1"/>
          </p:cNvSpPr>
          <p:nvPr>
            <p:ph type="title"/>
          </p:nvPr>
        </p:nvSpPr>
        <p:spPr>
          <a:xfrm>
            <a:off x="210207" y="930383"/>
            <a:ext cx="11652930" cy="593610"/>
          </a:xfrm>
        </p:spPr>
        <p:txBody>
          <a:bodyPr>
            <a:normAutofit fontScale="90000"/>
          </a:bodyPr>
          <a:lstStyle/>
          <a:p>
            <a:r>
              <a:rPr lang="en-US" dirty="0"/>
              <a:t>March 2024 - </a:t>
            </a:r>
            <a:r>
              <a:rPr lang="en-US" sz="3600" kern="100" dirty="0">
                <a:effectLst/>
                <a:latin typeface="Roboto" panose="02000000000000000000" pitchFamily="2" charset="0"/>
                <a:ea typeface="Roboto" panose="02000000000000000000" pitchFamily="2" charset="0"/>
                <a:cs typeface="Times New Roman" panose="02020603050405020304" pitchFamily="18" charset="0"/>
              </a:rPr>
              <a:t>Value of Solar Proviso Language from </a:t>
            </a:r>
            <a:r>
              <a:rPr lang="en-US" sz="3600" u="sng" kern="100" dirty="0">
                <a:solidFill>
                  <a:srgbClr val="467886"/>
                </a:solidFill>
                <a:effectLst/>
                <a:latin typeface="Roboto" panose="02000000000000000000" pitchFamily="2" charset="0"/>
                <a:ea typeface="Roboto" panose="02000000000000000000" pitchFamily="2" charset="0"/>
                <a:cs typeface="Times New Roman" panose="02020603050405020304" pitchFamily="18" charset="0"/>
                <a:hlinkClick r:id="rId2"/>
              </a:rPr>
              <a:t>ESSB 5950</a:t>
            </a:r>
            <a:br>
              <a:rPr lang="en-US" sz="3600" kern="100" dirty="0">
                <a:effectLst/>
                <a:latin typeface="Roboto" panose="02000000000000000000" pitchFamily="2" charset="0"/>
                <a:ea typeface="Roboto" panose="02000000000000000000" pitchFamily="2"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1CAF598B-21A7-203C-B75C-3EA1D34FB08B}"/>
              </a:ext>
            </a:extLst>
          </p:cNvPr>
          <p:cNvSpPr>
            <a:spLocks noGrp="1"/>
          </p:cNvSpPr>
          <p:nvPr>
            <p:ph type="body" idx="4294967295"/>
          </p:nvPr>
        </p:nvSpPr>
        <p:spPr>
          <a:xfrm>
            <a:off x="574213" y="1769806"/>
            <a:ext cx="10870535" cy="4622325"/>
          </a:xfrm>
        </p:spPr>
        <p:txBody>
          <a:bodyPr/>
          <a:lstStyle/>
          <a:p>
            <a:pPr marL="0" indent="0">
              <a:lnSpc>
                <a:spcPct val="150000"/>
              </a:lnSpc>
              <a:spcBef>
                <a:spcPts val="0"/>
              </a:spcBef>
              <a:buNone/>
            </a:pPr>
            <a:r>
              <a:rPr lang="en-US" sz="1400" kern="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(45)(a) $500,000 of the general fund—state appropriation for fiscal year 2025 is provided solely for the department [of Commerce] to contract with the Washington state academy of sciences to conduct a study to determine the value of distributed solar and storage in Washington state, including any factors the academy finds relevant, in order to create recommendations and options for a methodology or methodologies that utility regulators and governing bodies may use after the statutory four percent net metering threshold is met. In the course of their research and analysis, the academy shall engage relevant stakeholders focused on the value of distributed energy resources in Washington state, including solar, storage, vehicle to grid, and other resources. This shall include, but is not limited to, representatives from consumer-owned utilities, municipal-owned utilities, investor-owned utilities, utility regulators, the rooftop solar and storage industry, as well as advocacy organizations involved with consumer advocacy, environmental justice, clean energy, climate change, labor unions, and federally recognized Indian tribes.</a:t>
            </a:r>
            <a:endParaRPr lang="en-US" sz="1400" kern="100" dirty="0">
              <a:effectLst/>
              <a:latin typeface="Roboto" panose="02000000000000000000" pitchFamily="2" charset="0"/>
              <a:ea typeface="Roboto" panose="02000000000000000000" pitchFamily="2" charset="0"/>
              <a:cs typeface="Times New Roman" panose="02020603050405020304" pitchFamily="18" charset="0"/>
            </a:endParaRPr>
          </a:p>
          <a:p>
            <a:pPr marL="0" marR="0" indent="0">
              <a:lnSpc>
                <a:spcPct val="150000"/>
              </a:lnSpc>
              <a:spcBef>
                <a:spcPts val="0"/>
              </a:spcBef>
              <a:spcAft>
                <a:spcPts val="0"/>
              </a:spcAft>
              <a:buNone/>
            </a:pPr>
            <a:r>
              <a:rPr lang="en-US" sz="1400" kern="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 </a:t>
            </a:r>
            <a:endParaRPr lang="en-US" sz="1400" kern="100" dirty="0">
              <a:effectLst/>
              <a:latin typeface="Roboto" panose="02000000000000000000" pitchFamily="2" charset="0"/>
              <a:ea typeface="Roboto" panose="02000000000000000000" pitchFamily="2" charset="0"/>
              <a:cs typeface="Times New Roman" panose="02020603050405020304" pitchFamily="18" charset="0"/>
            </a:endParaRPr>
          </a:p>
          <a:p>
            <a:pPr marL="0" marR="0" indent="0">
              <a:lnSpc>
                <a:spcPct val="150000"/>
              </a:lnSpc>
              <a:spcBef>
                <a:spcPts val="0"/>
              </a:spcBef>
              <a:spcAft>
                <a:spcPts val="0"/>
              </a:spcAft>
              <a:buNone/>
            </a:pPr>
            <a:r>
              <a:rPr lang="en-US" sz="1400" kern="0" dirty="0">
                <a:solidFill>
                  <a:srgbClr val="000000"/>
                </a:solidFill>
                <a:effectLst/>
                <a:latin typeface="Roboto" panose="02000000000000000000" pitchFamily="2" charset="0"/>
                <a:ea typeface="Roboto" panose="02000000000000000000" pitchFamily="2" charset="0"/>
                <a:cs typeface="Times New Roman" panose="02020603050405020304" pitchFamily="18" charset="0"/>
              </a:rPr>
              <a:t>(b) The Washington state academy of sciences shall submit an interim report to the department and the utilities and transportation commission by June 30, 2025. This interim report must include a plan and cost estimates for further work in the 2025-2027 fiscal biennium to develop policy recommendations and submit a final report to the department and the utilities and transportation commission.</a:t>
            </a:r>
            <a:endParaRPr lang="en-US" sz="1400" kern="100" dirty="0">
              <a:effectLst/>
              <a:latin typeface="Roboto" panose="02000000000000000000" pitchFamily="2" charset="0"/>
              <a:ea typeface="Roboto" panose="02000000000000000000" pitchFamily="2"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053749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D0D2-C4CA-6948-6EAC-0F48D22836F5}"/>
              </a:ext>
            </a:extLst>
          </p:cNvPr>
          <p:cNvSpPr>
            <a:spLocks noGrp="1"/>
          </p:cNvSpPr>
          <p:nvPr>
            <p:ph type="title"/>
          </p:nvPr>
        </p:nvSpPr>
        <p:spPr/>
        <p:txBody>
          <a:bodyPr/>
          <a:lstStyle/>
          <a:p>
            <a:r>
              <a:rPr lang="en-US" dirty="0"/>
              <a:t>Two key components of our project</a:t>
            </a:r>
          </a:p>
        </p:txBody>
      </p:sp>
      <p:sp>
        <p:nvSpPr>
          <p:cNvPr id="3" name="Text Placeholder 2">
            <a:extLst>
              <a:ext uri="{FF2B5EF4-FFF2-40B4-BE49-F238E27FC236}">
                <a16:creationId xmlns:a16="http://schemas.microsoft.com/office/drawing/2014/main" id="{9FEB952C-64B0-9873-73A1-CC198B203832}"/>
              </a:ext>
            </a:extLst>
          </p:cNvPr>
          <p:cNvSpPr>
            <a:spLocks noGrp="1"/>
          </p:cNvSpPr>
          <p:nvPr>
            <p:ph type="body" idx="4294967295"/>
          </p:nvPr>
        </p:nvSpPr>
        <p:spPr/>
        <p:txBody>
          <a:bodyPr/>
          <a:lstStyle/>
          <a:p>
            <a:pPr marL="342900" indent="-342900">
              <a:buFont typeface="Arial" panose="020B0604020202020204" pitchFamily="34" charset="0"/>
              <a:buChar char="•"/>
            </a:pPr>
            <a:r>
              <a:rPr lang="en-US" sz="2400" b="1" kern="0"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conduct a study </a:t>
            </a:r>
            <a:r>
              <a:rPr lang="en-US" sz="2400" kern="0" dirty="0">
                <a:solidFill>
                  <a:srgbClr val="000000"/>
                </a:solidFill>
                <a:effectLst/>
                <a:latin typeface="+mj-lt"/>
                <a:ea typeface="Roboto" panose="02000000000000000000" pitchFamily="2" charset="0"/>
                <a:cs typeface="Times New Roman" panose="02020603050405020304" pitchFamily="18" charset="0"/>
              </a:rPr>
              <a:t>to determine the value of distributed solar and storage in Washington state, including any factors the academy finds relevant, in order to create recommendations and options for a methodology or methodologies that utility regulators and governing bodies may use after the statutory four percent net metering threshold is met.</a:t>
            </a:r>
          </a:p>
          <a:p>
            <a:pPr marL="342900" indent="-342900">
              <a:buFont typeface="Arial" panose="020B0604020202020204" pitchFamily="34" charset="0"/>
              <a:buChar char="•"/>
            </a:pPr>
            <a:r>
              <a:rPr lang="en-US" sz="2400" b="1" kern="0" dirty="0">
                <a:solidFill>
                  <a:srgbClr val="000000"/>
                </a:solidFill>
                <a:effectLst/>
                <a:latin typeface="Roboto Condensed" panose="02000000000000000000" pitchFamily="2" charset="0"/>
                <a:ea typeface="Roboto Condensed" panose="02000000000000000000" pitchFamily="2" charset="0"/>
                <a:cs typeface="Roboto Condensed" panose="02000000000000000000" pitchFamily="2" charset="0"/>
              </a:rPr>
              <a:t>engage relevant stakeholders </a:t>
            </a:r>
            <a:r>
              <a:rPr lang="en-US" sz="2400" kern="0" dirty="0">
                <a:solidFill>
                  <a:srgbClr val="000000"/>
                </a:solidFill>
                <a:effectLst/>
                <a:latin typeface="+mj-lt"/>
                <a:ea typeface="Roboto" panose="02000000000000000000" pitchFamily="2" charset="0"/>
                <a:cs typeface="Times New Roman" panose="02020603050405020304" pitchFamily="18" charset="0"/>
              </a:rPr>
              <a:t>focused on the value of distributed energy resources in Washington state, including solar, storage, vehicle to grid, and other resources.</a:t>
            </a:r>
          </a:p>
          <a:p>
            <a:pPr marL="342900" indent="-342900">
              <a:buFont typeface="Arial" panose="020B0604020202020204" pitchFamily="34" charset="0"/>
              <a:buChar char="•"/>
            </a:pPr>
            <a:endParaRPr lang="en-US" dirty="0"/>
          </a:p>
        </p:txBody>
      </p:sp>
    </p:spTree>
    <p:extLst>
      <p:ext uri="{BB962C8B-B14F-4D97-AF65-F5344CB8AC3E}">
        <p14:creationId xmlns:p14="http://schemas.microsoft.com/office/powerpoint/2010/main" val="1933591909"/>
      </p:ext>
    </p:extLst>
  </p:cSld>
  <p:clrMapOvr>
    <a:masterClrMapping/>
  </p:clrMapOvr>
</p:sld>
</file>

<file path=ppt/theme/theme1.xml><?xml version="1.0" encoding="utf-8"?>
<a:theme xmlns:a="http://schemas.openxmlformats.org/drawingml/2006/main" name="WSAS Theme">
  <a:themeElements>
    <a:clrScheme name="WSAS Brand Colors">
      <a:dk1>
        <a:srgbClr val="000000"/>
      </a:dk1>
      <a:lt1>
        <a:srgbClr val="FFFFFF"/>
      </a:lt1>
      <a:dk2>
        <a:srgbClr val="58611C"/>
      </a:dk2>
      <a:lt2>
        <a:srgbClr val="FFF7D5"/>
      </a:lt2>
      <a:accent1>
        <a:srgbClr val="718A2C"/>
      </a:accent1>
      <a:accent2>
        <a:srgbClr val="D75E14"/>
      </a:accent2>
      <a:accent3>
        <a:srgbClr val="424242"/>
      </a:accent3>
      <a:accent4>
        <a:srgbClr val="003394"/>
      </a:accent4>
      <a:accent5>
        <a:srgbClr val="FBD768"/>
      </a:accent5>
      <a:accent6>
        <a:srgbClr val="59ADC4"/>
      </a:accent6>
      <a:hlink>
        <a:srgbClr val="003BAA"/>
      </a:hlink>
      <a:folHlink>
        <a:srgbClr val="A5A5A5"/>
      </a:folHlink>
    </a:clrScheme>
    <a:fontScheme name="WSAS Roboto">
      <a:majorFont>
        <a:latin typeface="Roboto Condensed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WSAS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WSAS Theme">
  <a:themeElements>
    <a:clrScheme name="WSAS Brand Colors">
      <a:dk1>
        <a:srgbClr val="000000"/>
      </a:dk1>
      <a:lt1>
        <a:srgbClr val="FFFFFF"/>
      </a:lt1>
      <a:dk2>
        <a:srgbClr val="58611C"/>
      </a:dk2>
      <a:lt2>
        <a:srgbClr val="FFF7D5"/>
      </a:lt2>
      <a:accent1>
        <a:srgbClr val="718A2C"/>
      </a:accent1>
      <a:accent2>
        <a:srgbClr val="D75E14"/>
      </a:accent2>
      <a:accent3>
        <a:srgbClr val="424242"/>
      </a:accent3>
      <a:accent4>
        <a:srgbClr val="003394"/>
      </a:accent4>
      <a:accent5>
        <a:srgbClr val="FBD768"/>
      </a:accent5>
      <a:accent6>
        <a:srgbClr val="59ADC4"/>
      </a:accent6>
      <a:hlink>
        <a:srgbClr val="003BAA"/>
      </a:hlink>
      <a:folHlink>
        <a:srgbClr val="A5A5A5"/>
      </a:folHlink>
    </a:clrScheme>
    <a:fontScheme name="WSAS Roboto">
      <a:majorFont>
        <a:latin typeface="Roboto Condensed Medium"/>
        <a:ea typeface=""/>
        <a:cs typeface=""/>
      </a:majorFont>
      <a:minorFont>
        <a:latin typeface="Robo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About WSAS Slidedeck" id="{25FDE66C-0C27-4B0A-BA5F-0B27B1E069B3}" vid="{483E54AD-664A-422F-AB43-E1EF8F8E354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F68A8F6187CA41A9F40BE73C3B8665" ma:contentTypeVersion="4" ma:contentTypeDescription="Create a new document." ma:contentTypeScope="" ma:versionID="ea08e0a5e6f2e993565e64f6701e38db">
  <xsd:schema xmlns:xsd="http://www.w3.org/2001/XMLSchema" xmlns:xs="http://www.w3.org/2001/XMLSchema" xmlns:p="http://schemas.microsoft.com/office/2006/metadata/properties" xmlns:ns2="23d7dc78-ccfb-48bb-95e0-89db5786e559" targetNamespace="http://schemas.microsoft.com/office/2006/metadata/properties" ma:root="true" ma:fieldsID="adbb7aa8841d33df53df40aadca4ccd7" ns2:_="">
    <xsd:import namespace="23d7dc78-ccfb-48bb-95e0-89db5786e55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d7dc78-ccfb-48bb-95e0-89db5786e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DCD61A3-90C0-4317-A585-897019F9294A}"/>
</file>

<file path=customXml/itemProps2.xml><?xml version="1.0" encoding="utf-8"?>
<ds:datastoreItem xmlns:ds="http://schemas.openxmlformats.org/officeDocument/2006/customXml" ds:itemID="{07F61977-030B-4CDF-BFDA-7DEAAE351727}">
  <ds:schemaRefs>
    <ds:schemaRef ds:uri="http://schemas.openxmlformats.org/package/2006/metadata/core-properties"/>
    <ds:schemaRef ds:uri="http://purl.org/dc/dcmitype/"/>
    <ds:schemaRef ds:uri="http://purl.org/dc/elements/1.1/"/>
    <ds:schemaRef ds:uri="http://schemas.microsoft.com/office/2006/metadata/properties"/>
    <ds:schemaRef ds:uri="http://www.w3.org/XML/1998/namespace"/>
    <ds:schemaRef ds:uri="http://schemas.microsoft.com/office/2006/documentManagement/types"/>
    <ds:schemaRef ds:uri="d22b87ec-82fc-4b64-9e47-b681a2d69081"/>
    <ds:schemaRef ds:uri="d7fc0a7d-09c4-4740-9ea0-c1d0c3f2b341"/>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18289E95-55EC-4BE4-A8A1-B4988703F2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WSAS_Basic%20PPT%20Template</Template>
  <TotalTime>6153</TotalTime>
  <Words>1533</Words>
  <Application>Microsoft Office PowerPoint</Application>
  <PresentationFormat>Widescreen</PresentationFormat>
  <Paragraphs>137</Paragraphs>
  <Slides>13</Slides>
  <Notes>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13</vt:i4>
      </vt:variant>
    </vt:vector>
  </HeadingPairs>
  <TitlesOfParts>
    <vt:vector size="27" baseType="lpstr">
      <vt:lpstr>Arial</vt:lpstr>
      <vt:lpstr>Bitter</vt:lpstr>
      <vt:lpstr>Bitter Medium</vt:lpstr>
      <vt:lpstr>Calibri</vt:lpstr>
      <vt:lpstr>Roboto</vt:lpstr>
      <vt:lpstr>Roboto Condensed</vt:lpstr>
      <vt:lpstr>Roboto Condensed Medium</vt:lpstr>
      <vt:lpstr>Roboto Light</vt:lpstr>
      <vt:lpstr>Roboto Medium</vt:lpstr>
      <vt:lpstr>System Font Regular</vt:lpstr>
      <vt:lpstr>Times New Roman</vt:lpstr>
      <vt:lpstr>WSAS Theme</vt:lpstr>
      <vt:lpstr>1_WSAS Theme</vt:lpstr>
      <vt:lpstr>2_WSAS Theme</vt:lpstr>
      <vt:lpstr>PowerPoint Presentation</vt:lpstr>
      <vt:lpstr>OUR MISSION</vt:lpstr>
      <vt:lpstr>A BRIEF HISTORY</vt:lpstr>
      <vt:lpstr>RESEARCH POWERHOUSES IN WA</vt:lpstr>
      <vt:lpstr>WHO WE ARE</vt:lpstr>
      <vt:lpstr>OUR MEMBERS</vt:lpstr>
      <vt:lpstr>WHAT WE DO</vt:lpstr>
      <vt:lpstr>March 2024 - Value of Solar Proviso Language from ESSB 5950 </vt:lpstr>
      <vt:lpstr>Two key components of our project</vt:lpstr>
      <vt:lpstr>Year 1:  Establish, Engage, Analyze and Plan</vt:lpstr>
      <vt:lpstr>PowerPoint Presentation</vt:lpstr>
      <vt:lpstr>TIMELINE: FY 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WSAS Basic Template</dc:subject>
  <dc:creator>Dyedov, Renske</dc:creator>
  <dc:description/>
  <cp:lastModifiedBy>Dawson, Michael D</cp:lastModifiedBy>
  <cp:revision>36</cp:revision>
  <dcterms:created xsi:type="dcterms:W3CDTF">2023-09-22T21:59:15Z</dcterms:created>
  <dcterms:modified xsi:type="dcterms:W3CDTF">2024-08-28T00:25:32Z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0x010100B4F68A8F6187CA41A9F40BE73C3B8665</vt:lpwstr>
  </property>
  <property fmtid="{D5CDD505-2E9C-101B-9397-08002B2CF9AE}" pid="3" name="MediaServiceImageTags">
    <vt:lpwstr/>
  </property>
</Properties>
</file>