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69" r:id="rId2"/>
    <p:sldId id="390" r:id="rId3"/>
    <p:sldId id="345" r:id="rId4"/>
    <p:sldId id="386" r:id="rId5"/>
    <p:sldId id="391" r:id="rId6"/>
    <p:sldId id="392" r:id="rId7"/>
    <p:sldId id="384" r:id="rId8"/>
    <p:sldId id="322" r:id="rId9"/>
    <p:sldId id="395" r:id="rId10"/>
    <p:sldId id="396" r:id="rId11"/>
    <p:sldId id="397" r:id="rId12"/>
    <p:sldId id="399" r:id="rId13"/>
    <p:sldId id="398" r:id="rId14"/>
    <p:sldId id="393" r:id="rId15"/>
    <p:sldId id="394" r:id="rId16"/>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cracke" initials="vmc" lastIdx="1" clrIdx="0"/>
  <p:cmAuthor id="1" name="Love, A" initials="LA" lastIdx="1" clrIdx="1">
    <p:extLst>
      <p:ext uri="{19B8F6BF-5375-455C-9EA6-DF929625EA0E}">
        <p15:presenceInfo xmlns:p15="http://schemas.microsoft.com/office/powerpoint/2012/main" userId="S::a.love@wsu.edu::e7464081-ff53-4427-902b-44d2d15aa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5"/>
    <a:srgbClr val="F4C8CF"/>
    <a:srgbClr val="6E1322"/>
    <a:srgbClr val="EAEAEA"/>
    <a:srgbClr val="DBCEAC"/>
    <a:srgbClr val="3CB6CE"/>
    <a:srgbClr val="B6BF00"/>
    <a:srgbClr val="EC7A00"/>
    <a:srgbClr val="003C69"/>
    <a:srgbClr val="452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5" autoAdjust="0"/>
    <p:restoredTop sz="92991" autoAdjust="0"/>
  </p:normalViewPr>
  <p:slideViewPr>
    <p:cSldViewPr snapToGrid="0">
      <p:cViewPr varScale="1">
        <p:scale>
          <a:sx n="100" d="100"/>
          <a:sy n="100" d="100"/>
        </p:scale>
        <p:origin x="1218" y="120"/>
      </p:cViewPr>
      <p:guideLst>
        <p:guide orient="horz" pos="1534"/>
        <p:guide orient="horz" pos="660"/>
        <p:guide pos="2015"/>
        <p:guide pos="390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9" d="100"/>
          <a:sy n="69" d="100"/>
        </p:scale>
        <p:origin x="-3300" y="-9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2354B-0925-4897-B791-D14FE6769AC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B6521B4-E3A5-4519-B6E3-A95E5261AD56}">
      <dgm:prSet phldrT="[Text]"/>
      <dgm:spPr/>
      <dgm:t>
        <a:bodyPr/>
        <a:lstStyle/>
        <a:p>
          <a:r>
            <a:rPr lang="en-US" dirty="0"/>
            <a:t>Electricity Consumption Patterns </a:t>
          </a:r>
        </a:p>
      </dgm:t>
    </dgm:pt>
    <dgm:pt modelId="{94A4B6C2-0948-4EF5-9413-DC4AFC57D9F9}" type="parTrans" cxnId="{0BC8D0F3-33BE-495B-8EBF-1172A4AD723E}">
      <dgm:prSet/>
      <dgm:spPr/>
      <dgm:t>
        <a:bodyPr/>
        <a:lstStyle/>
        <a:p>
          <a:endParaRPr lang="en-US"/>
        </a:p>
      </dgm:t>
    </dgm:pt>
    <dgm:pt modelId="{D3DDA605-00CE-402D-9968-11C23DE77A5A}" type="sibTrans" cxnId="{0BC8D0F3-33BE-495B-8EBF-1172A4AD723E}">
      <dgm:prSet/>
      <dgm:spPr/>
      <dgm:t>
        <a:bodyPr/>
        <a:lstStyle/>
        <a:p>
          <a:endParaRPr lang="en-US"/>
        </a:p>
      </dgm:t>
    </dgm:pt>
    <dgm:pt modelId="{4F3331B8-18EA-4F2E-8039-90E21C78FF21}">
      <dgm:prSet phldrT="[Text]"/>
      <dgm:spPr/>
      <dgm:t>
        <a:bodyPr/>
        <a:lstStyle/>
        <a:p>
          <a:r>
            <a:rPr lang="en-US" dirty="0"/>
            <a:t>Smart Meter Data, Time of Day, Meteorological Data</a:t>
          </a:r>
        </a:p>
      </dgm:t>
    </dgm:pt>
    <dgm:pt modelId="{E248E517-2A0F-45DA-BF19-F479254BB948}" type="parTrans" cxnId="{C174F8B2-0799-4CA9-8E0B-399841110884}">
      <dgm:prSet/>
      <dgm:spPr/>
      <dgm:t>
        <a:bodyPr/>
        <a:lstStyle/>
        <a:p>
          <a:endParaRPr lang="en-US"/>
        </a:p>
      </dgm:t>
    </dgm:pt>
    <dgm:pt modelId="{6ACA4F67-C7B3-4137-BF0D-4405B56064CF}" type="sibTrans" cxnId="{C174F8B2-0799-4CA9-8E0B-399841110884}">
      <dgm:prSet/>
      <dgm:spPr/>
      <dgm:t>
        <a:bodyPr/>
        <a:lstStyle/>
        <a:p>
          <a:endParaRPr lang="en-US"/>
        </a:p>
      </dgm:t>
    </dgm:pt>
    <dgm:pt modelId="{56735B23-DBCD-4E4E-9B38-741832F9215D}">
      <dgm:prSet phldrT="[Text]"/>
      <dgm:spPr/>
      <dgm:t>
        <a:bodyPr/>
        <a:lstStyle/>
        <a:p>
          <a:r>
            <a:rPr lang="en-US" dirty="0"/>
            <a:t>Machine Learning</a:t>
          </a:r>
        </a:p>
      </dgm:t>
    </dgm:pt>
    <dgm:pt modelId="{E461D84A-BF3C-4F59-BBDA-B314D2BCE43A}" type="parTrans" cxnId="{92F8FC20-623B-4637-9E78-429E75F3600B}">
      <dgm:prSet/>
      <dgm:spPr/>
      <dgm:t>
        <a:bodyPr/>
        <a:lstStyle/>
        <a:p>
          <a:endParaRPr lang="en-US"/>
        </a:p>
      </dgm:t>
    </dgm:pt>
    <dgm:pt modelId="{FC50C0BC-AD4E-44A0-8472-3B4197C234B4}" type="sibTrans" cxnId="{92F8FC20-623B-4637-9E78-429E75F3600B}">
      <dgm:prSet/>
      <dgm:spPr/>
      <dgm:t>
        <a:bodyPr/>
        <a:lstStyle/>
        <a:p>
          <a:endParaRPr lang="en-US"/>
        </a:p>
      </dgm:t>
    </dgm:pt>
    <dgm:pt modelId="{740AF899-6907-43D1-9296-933F96087099}">
      <dgm:prSet phldrT="[Text]"/>
      <dgm:spPr/>
      <dgm:t>
        <a:bodyPr/>
        <a:lstStyle/>
        <a:p>
          <a:r>
            <a:rPr lang="en-US" dirty="0"/>
            <a:t>Household Willingness to Pay</a:t>
          </a:r>
        </a:p>
      </dgm:t>
    </dgm:pt>
    <dgm:pt modelId="{1EF1B17A-BCE0-4BCF-BE79-A4087B74D07D}" type="parTrans" cxnId="{521D214C-73E4-42CE-BB0D-F68D66F5D8F6}">
      <dgm:prSet/>
      <dgm:spPr/>
      <dgm:t>
        <a:bodyPr/>
        <a:lstStyle/>
        <a:p>
          <a:endParaRPr lang="en-US"/>
        </a:p>
      </dgm:t>
    </dgm:pt>
    <dgm:pt modelId="{3891AFD0-B3E3-4409-934E-D31806F77526}" type="sibTrans" cxnId="{521D214C-73E4-42CE-BB0D-F68D66F5D8F6}">
      <dgm:prSet/>
      <dgm:spPr/>
      <dgm:t>
        <a:bodyPr/>
        <a:lstStyle/>
        <a:p>
          <a:endParaRPr lang="en-US"/>
        </a:p>
      </dgm:t>
    </dgm:pt>
    <dgm:pt modelId="{10F2E806-A197-4ACF-BDFF-40B9E382774B}">
      <dgm:prSet phldrT="[Text]"/>
      <dgm:spPr/>
      <dgm:t>
        <a:bodyPr/>
        <a:lstStyle/>
        <a:p>
          <a:r>
            <a:rPr lang="en-US" dirty="0"/>
            <a:t>Time of Day</a:t>
          </a:r>
        </a:p>
      </dgm:t>
    </dgm:pt>
    <dgm:pt modelId="{F9C1CA8A-3897-4C74-BF71-10ECE29E7C38}" type="parTrans" cxnId="{83B3A834-421D-4587-9251-711541D24635}">
      <dgm:prSet/>
      <dgm:spPr/>
      <dgm:t>
        <a:bodyPr/>
        <a:lstStyle/>
        <a:p>
          <a:endParaRPr lang="en-US"/>
        </a:p>
      </dgm:t>
    </dgm:pt>
    <dgm:pt modelId="{F2F980C9-187C-46D8-8C8E-DC10D5D0CE84}" type="sibTrans" cxnId="{83B3A834-421D-4587-9251-711541D24635}">
      <dgm:prSet/>
      <dgm:spPr/>
      <dgm:t>
        <a:bodyPr/>
        <a:lstStyle/>
        <a:p>
          <a:endParaRPr lang="en-US"/>
        </a:p>
      </dgm:t>
    </dgm:pt>
    <dgm:pt modelId="{0F27652F-83EC-4D20-9D22-867AC6B781E4}">
      <dgm:prSet phldrT="[Text]"/>
      <dgm:spPr/>
      <dgm:t>
        <a:bodyPr/>
        <a:lstStyle/>
        <a:p>
          <a:r>
            <a:rPr lang="en-US" dirty="0"/>
            <a:t>External Weather Conditions</a:t>
          </a:r>
        </a:p>
      </dgm:t>
    </dgm:pt>
    <dgm:pt modelId="{9DBE20A2-FE60-41BB-BB8A-749A5AB38322}" type="parTrans" cxnId="{9A5593B7-24FF-4F82-9201-A6D1B711D9FB}">
      <dgm:prSet/>
      <dgm:spPr/>
      <dgm:t>
        <a:bodyPr/>
        <a:lstStyle/>
        <a:p>
          <a:endParaRPr lang="en-US"/>
        </a:p>
      </dgm:t>
    </dgm:pt>
    <dgm:pt modelId="{46B87B0E-2F67-45D5-8BD5-21D354EFD861}" type="sibTrans" cxnId="{9A5593B7-24FF-4F82-9201-A6D1B711D9FB}">
      <dgm:prSet/>
      <dgm:spPr/>
      <dgm:t>
        <a:bodyPr/>
        <a:lstStyle/>
        <a:p>
          <a:endParaRPr lang="en-US"/>
        </a:p>
      </dgm:t>
    </dgm:pt>
    <dgm:pt modelId="{A30B468D-B710-468B-85FC-FACEE4FB051F}">
      <dgm:prSet phldrT="[Text]"/>
      <dgm:spPr/>
      <dgm:t>
        <a:bodyPr/>
        <a:lstStyle/>
        <a:p>
          <a:r>
            <a:rPr lang="en-US" dirty="0"/>
            <a:t>Optimal Contracts</a:t>
          </a:r>
        </a:p>
      </dgm:t>
    </dgm:pt>
    <dgm:pt modelId="{1360FA33-0804-40D9-8D02-B72AE167F7B1}" type="parTrans" cxnId="{AAC87F72-1A1F-4700-A3D9-0BF85F2AA2C0}">
      <dgm:prSet/>
      <dgm:spPr/>
      <dgm:t>
        <a:bodyPr/>
        <a:lstStyle/>
        <a:p>
          <a:endParaRPr lang="en-US"/>
        </a:p>
      </dgm:t>
    </dgm:pt>
    <dgm:pt modelId="{1A27EBFA-ABE7-4FD5-9D7D-73D888A33BCB}" type="sibTrans" cxnId="{AAC87F72-1A1F-4700-A3D9-0BF85F2AA2C0}">
      <dgm:prSet/>
      <dgm:spPr/>
      <dgm:t>
        <a:bodyPr/>
        <a:lstStyle/>
        <a:p>
          <a:endParaRPr lang="en-US"/>
        </a:p>
      </dgm:t>
    </dgm:pt>
    <dgm:pt modelId="{73B85DDF-46ED-4B29-962C-373016706310}">
      <dgm:prSet phldrT="[Text]"/>
      <dgm:spPr/>
      <dgm:t>
        <a:bodyPr/>
        <a:lstStyle/>
        <a:p>
          <a:r>
            <a:rPr lang="en-US" dirty="0"/>
            <a:t>Principal Agent Models</a:t>
          </a:r>
        </a:p>
      </dgm:t>
    </dgm:pt>
    <dgm:pt modelId="{E7C7E3E1-5143-4114-BC54-60767D02A19A}" type="parTrans" cxnId="{02B8F501-EE43-44A8-AE8B-F40E4EB4E944}">
      <dgm:prSet/>
      <dgm:spPr/>
      <dgm:t>
        <a:bodyPr/>
        <a:lstStyle/>
        <a:p>
          <a:endParaRPr lang="en-US"/>
        </a:p>
      </dgm:t>
    </dgm:pt>
    <dgm:pt modelId="{7A3F1C07-FB37-439A-9C8E-83098CF30A28}" type="sibTrans" cxnId="{02B8F501-EE43-44A8-AE8B-F40E4EB4E944}">
      <dgm:prSet/>
      <dgm:spPr/>
      <dgm:t>
        <a:bodyPr/>
        <a:lstStyle/>
        <a:p>
          <a:endParaRPr lang="en-US"/>
        </a:p>
      </dgm:t>
    </dgm:pt>
    <dgm:pt modelId="{E5F4AD93-ACAA-4090-A1C5-A260B218D245}">
      <dgm:prSet phldrT="[Text]"/>
      <dgm:spPr/>
      <dgm:t>
        <a:bodyPr/>
        <a:lstStyle/>
        <a:p>
          <a:r>
            <a:rPr lang="en-US" dirty="0"/>
            <a:t>Empirical Distribution of Household Willingness to Pay</a:t>
          </a:r>
        </a:p>
      </dgm:t>
    </dgm:pt>
    <dgm:pt modelId="{39809405-4095-47BE-9E6D-AABA4CE0DADE}" type="parTrans" cxnId="{31CF932F-1FC4-45BA-94E0-82BDD8E85467}">
      <dgm:prSet/>
      <dgm:spPr/>
      <dgm:t>
        <a:bodyPr/>
        <a:lstStyle/>
        <a:p>
          <a:endParaRPr lang="en-US"/>
        </a:p>
      </dgm:t>
    </dgm:pt>
    <dgm:pt modelId="{7F44B933-644E-4B6A-8B6A-66BF93E1D4AB}" type="sibTrans" cxnId="{31CF932F-1FC4-45BA-94E0-82BDD8E85467}">
      <dgm:prSet/>
      <dgm:spPr/>
      <dgm:t>
        <a:bodyPr/>
        <a:lstStyle/>
        <a:p>
          <a:endParaRPr lang="en-US"/>
        </a:p>
      </dgm:t>
    </dgm:pt>
    <dgm:pt modelId="{F1CF4397-C917-4444-878A-EB2C743734F4}" type="pres">
      <dgm:prSet presAssocID="{74B2354B-0925-4897-B791-D14FE6769ACD}" presName="Name0" presStyleCnt="0">
        <dgm:presLayoutVars>
          <dgm:dir/>
          <dgm:animLvl val="lvl"/>
          <dgm:resizeHandles val="exact"/>
        </dgm:presLayoutVars>
      </dgm:prSet>
      <dgm:spPr/>
    </dgm:pt>
    <dgm:pt modelId="{A71EE906-BC78-4750-A920-24BBBF70FC67}" type="pres">
      <dgm:prSet presAssocID="{A30B468D-B710-468B-85FC-FACEE4FB051F}" presName="boxAndChildren" presStyleCnt="0"/>
      <dgm:spPr/>
    </dgm:pt>
    <dgm:pt modelId="{44942AC5-806F-4425-B78A-3CA2482D39BA}" type="pres">
      <dgm:prSet presAssocID="{A30B468D-B710-468B-85FC-FACEE4FB051F}" presName="parentTextBox" presStyleLbl="node1" presStyleIdx="0" presStyleCnt="3"/>
      <dgm:spPr/>
    </dgm:pt>
    <dgm:pt modelId="{28E6D07E-239D-4E68-8DDE-403CE175A0A8}" type="pres">
      <dgm:prSet presAssocID="{A30B468D-B710-468B-85FC-FACEE4FB051F}" presName="entireBox" presStyleLbl="node1" presStyleIdx="0" presStyleCnt="3" custLinFactNeighborX="804"/>
      <dgm:spPr/>
    </dgm:pt>
    <dgm:pt modelId="{A7992B8C-AA15-4675-92D7-073440FA39B0}" type="pres">
      <dgm:prSet presAssocID="{A30B468D-B710-468B-85FC-FACEE4FB051F}" presName="descendantBox" presStyleCnt="0"/>
      <dgm:spPr/>
    </dgm:pt>
    <dgm:pt modelId="{D66D70AE-113A-43BE-B13E-A8C325CE19D9}" type="pres">
      <dgm:prSet presAssocID="{73B85DDF-46ED-4B29-962C-373016706310}" presName="childTextBox" presStyleLbl="fgAccFollowNode1" presStyleIdx="0" presStyleCnt="6">
        <dgm:presLayoutVars>
          <dgm:bulletEnabled val="1"/>
        </dgm:presLayoutVars>
      </dgm:prSet>
      <dgm:spPr/>
    </dgm:pt>
    <dgm:pt modelId="{D7171150-9353-48EA-8CBA-351F5EC42809}" type="pres">
      <dgm:prSet presAssocID="{E5F4AD93-ACAA-4090-A1C5-A260B218D245}" presName="childTextBox" presStyleLbl="fgAccFollowNode1" presStyleIdx="1" presStyleCnt="6">
        <dgm:presLayoutVars>
          <dgm:bulletEnabled val="1"/>
        </dgm:presLayoutVars>
      </dgm:prSet>
      <dgm:spPr/>
    </dgm:pt>
    <dgm:pt modelId="{0BF2E298-7829-48FD-9251-0B072C46CF30}" type="pres">
      <dgm:prSet presAssocID="{3891AFD0-B3E3-4409-934E-D31806F77526}" presName="sp" presStyleCnt="0"/>
      <dgm:spPr/>
    </dgm:pt>
    <dgm:pt modelId="{825D315F-6B6F-4727-8B8D-53EFF089753B}" type="pres">
      <dgm:prSet presAssocID="{740AF899-6907-43D1-9296-933F96087099}" presName="arrowAndChildren" presStyleCnt="0"/>
      <dgm:spPr/>
    </dgm:pt>
    <dgm:pt modelId="{B257CA4D-67B8-4C15-B12A-C714D1FA506A}" type="pres">
      <dgm:prSet presAssocID="{740AF899-6907-43D1-9296-933F96087099}" presName="parentTextArrow" presStyleLbl="node1" presStyleIdx="0" presStyleCnt="3"/>
      <dgm:spPr/>
    </dgm:pt>
    <dgm:pt modelId="{EA7799BE-2865-44B6-99F5-B9CA1D9E6393}" type="pres">
      <dgm:prSet presAssocID="{740AF899-6907-43D1-9296-933F96087099}" presName="arrow" presStyleLbl="node1" presStyleIdx="1" presStyleCnt="3"/>
      <dgm:spPr/>
    </dgm:pt>
    <dgm:pt modelId="{81406355-1A27-46EF-A0F7-A4EB5AE24A6A}" type="pres">
      <dgm:prSet presAssocID="{740AF899-6907-43D1-9296-933F96087099}" presName="descendantArrow" presStyleCnt="0"/>
      <dgm:spPr/>
    </dgm:pt>
    <dgm:pt modelId="{4528B744-1B0C-4E7C-9CD3-0881B4B1155F}" type="pres">
      <dgm:prSet presAssocID="{10F2E806-A197-4ACF-BDFF-40B9E382774B}" presName="childTextArrow" presStyleLbl="fgAccFollowNode1" presStyleIdx="2" presStyleCnt="6">
        <dgm:presLayoutVars>
          <dgm:bulletEnabled val="1"/>
        </dgm:presLayoutVars>
      </dgm:prSet>
      <dgm:spPr/>
    </dgm:pt>
    <dgm:pt modelId="{8487AEFF-F789-4285-B659-631B663B6448}" type="pres">
      <dgm:prSet presAssocID="{0F27652F-83EC-4D20-9D22-867AC6B781E4}" presName="childTextArrow" presStyleLbl="fgAccFollowNode1" presStyleIdx="3" presStyleCnt="6">
        <dgm:presLayoutVars>
          <dgm:bulletEnabled val="1"/>
        </dgm:presLayoutVars>
      </dgm:prSet>
      <dgm:spPr/>
    </dgm:pt>
    <dgm:pt modelId="{184353AF-8BE7-4956-B012-E44540CCA1E2}" type="pres">
      <dgm:prSet presAssocID="{D3DDA605-00CE-402D-9968-11C23DE77A5A}" presName="sp" presStyleCnt="0"/>
      <dgm:spPr/>
    </dgm:pt>
    <dgm:pt modelId="{81086E06-14C0-4D6D-A6F3-6DF7EA687F42}" type="pres">
      <dgm:prSet presAssocID="{BB6521B4-E3A5-4519-B6E3-A95E5261AD56}" presName="arrowAndChildren" presStyleCnt="0"/>
      <dgm:spPr/>
    </dgm:pt>
    <dgm:pt modelId="{617F0851-F741-4BEC-B2D4-260E9D59CFA8}" type="pres">
      <dgm:prSet presAssocID="{BB6521B4-E3A5-4519-B6E3-A95E5261AD56}" presName="parentTextArrow" presStyleLbl="node1" presStyleIdx="1" presStyleCnt="3"/>
      <dgm:spPr/>
    </dgm:pt>
    <dgm:pt modelId="{25AC330E-9936-4465-8E18-ED1125118BC5}" type="pres">
      <dgm:prSet presAssocID="{BB6521B4-E3A5-4519-B6E3-A95E5261AD56}" presName="arrow" presStyleLbl="node1" presStyleIdx="2" presStyleCnt="3" custLinFactX="41400" custLinFactNeighborX="100000" custLinFactNeighborY="-30901"/>
      <dgm:spPr/>
    </dgm:pt>
    <dgm:pt modelId="{01DAD941-9D4E-4D10-A9A6-98F9211E471E}" type="pres">
      <dgm:prSet presAssocID="{BB6521B4-E3A5-4519-B6E3-A95E5261AD56}" presName="descendantArrow" presStyleCnt="0"/>
      <dgm:spPr/>
    </dgm:pt>
    <dgm:pt modelId="{CE87BD1F-FC5E-45D7-BC1F-7C5216248265}" type="pres">
      <dgm:prSet presAssocID="{4F3331B8-18EA-4F2E-8039-90E21C78FF21}" presName="childTextArrow" presStyleLbl="fgAccFollowNode1" presStyleIdx="4" presStyleCnt="6">
        <dgm:presLayoutVars>
          <dgm:bulletEnabled val="1"/>
        </dgm:presLayoutVars>
      </dgm:prSet>
      <dgm:spPr/>
    </dgm:pt>
    <dgm:pt modelId="{650A4922-8061-4638-BA19-B24F25C9083D}" type="pres">
      <dgm:prSet presAssocID="{56735B23-DBCD-4E4E-9B38-741832F9215D}" presName="childTextArrow" presStyleLbl="fgAccFollowNode1" presStyleIdx="5" presStyleCnt="6" custLinFactNeighborY="-3677">
        <dgm:presLayoutVars>
          <dgm:bulletEnabled val="1"/>
        </dgm:presLayoutVars>
      </dgm:prSet>
      <dgm:spPr/>
    </dgm:pt>
  </dgm:ptLst>
  <dgm:cxnLst>
    <dgm:cxn modelId="{02B8F501-EE43-44A8-AE8B-F40E4EB4E944}" srcId="{A30B468D-B710-468B-85FC-FACEE4FB051F}" destId="{73B85DDF-46ED-4B29-962C-373016706310}" srcOrd="0" destOrd="0" parTransId="{E7C7E3E1-5143-4114-BC54-60767D02A19A}" sibTransId="{7A3F1C07-FB37-439A-9C8E-83098CF30A28}"/>
    <dgm:cxn modelId="{625B3307-07E6-40AB-A7AD-A5E92B9047D8}" type="presOf" srcId="{A30B468D-B710-468B-85FC-FACEE4FB051F}" destId="{28E6D07E-239D-4E68-8DDE-403CE175A0A8}" srcOrd="1" destOrd="0" presId="urn:microsoft.com/office/officeart/2005/8/layout/process4"/>
    <dgm:cxn modelId="{92F8FC20-623B-4637-9E78-429E75F3600B}" srcId="{BB6521B4-E3A5-4519-B6E3-A95E5261AD56}" destId="{56735B23-DBCD-4E4E-9B38-741832F9215D}" srcOrd="1" destOrd="0" parTransId="{E461D84A-BF3C-4F59-BBDA-B314D2BCE43A}" sibTransId="{FC50C0BC-AD4E-44A0-8472-3B4197C234B4}"/>
    <dgm:cxn modelId="{31CF932F-1FC4-45BA-94E0-82BDD8E85467}" srcId="{A30B468D-B710-468B-85FC-FACEE4FB051F}" destId="{E5F4AD93-ACAA-4090-A1C5-A260B218D245}" srcOrd="1" destOrd="0" parTransId="{39809405-4095-47BE-9E6D-AABA4CE0DADE}" sibTransId="{7F44B933-644E-4B6A-8B6A-66BF93E1D4AB}"/>
    <dgm:cxn modelId="{83B3A834-421D-4587-9251-711541D24635}" srcId="{740AF899-6907-43D1-9296-933F96087099}" destId="{10F2E806-A197-4ACF-BDFF-40B9E382774B}" srcOrd="0" destOrd="0" parTransId="{F9C1CA8A-3897-4C74-BF71-10ECE29E7C38}" sibTransId="{F2F980C9-187C-46D8-8C8E-DC10D5D0CE84}"/>
    <dgm:cxn modelId="{DD2C6C37-1368-48EF-9A56-3B588237EC33}" type="presOf" srcId="{4F3331B8-18EA-4F2E-8039-90E21C78FF21}" destId="{CE87BD1F-FC5E-45D7-BC1F-7C5216248265}" srcOrd="0" destOrd="0" presId="urn:microsoft.com/office/officeart/2005/8/layout/process4"/>
    <dgm:cxn modelId="{1F6C4B5F-5925-4331-9FA9-11F1BA5BE46D}" type="presOf" srcId="{56735B23-DBCD-4E4E-9B38-741832F9215D}" destId="{650A4922-8061-4638-BA19-B24F25C9083D}" srcOrd="0" destOrd="0" presId="urn:microsoft.com/office/officeart/2005/8/layout/process4"/>
    <dgm:cxn modelId="{3363E261-F764-4200-83DB-A25718C480CC}" type="presOf" srcId="{E5F4AD93-ACAA-4090-A1C5-A260B218D245}" destId="{D7171150-9353-48EA-8CBA-351F5EC42809}" srcOrd="0" destOrd="0" presId="urn:microsoft.com/office/officeart/2005/8/layout/process4"/>
    <dgm:cxn modelId="{521D214C-73E4-42CE-BB0D-F68D66F5D8F6}" srcId="{74B2354B-0925-4897-B791-D14FE6769ACD}" destId="{740AF899-6907-43D1-9296-933F96087099}" srcOrd="1" destOrd="0" parTransId="{1EF1B17A-BCE0-4BCF-BE79-A4087B74D07D}" sibTransId="{3891AFD0-B3E3-4409-934E-D31806F77526}"/>
    <dgm:cxn modelId="{AAC87F72-1A1F-4700-A3D9-0BF85F2AA2C0}" srcId="{74B2354B-0925-4897-B791-D14FE6769ACD}" destId="{A30B468D-B710-468B-85FC-FACEE4FB051F}" srcOrd="2" destOrd="0" parTransId="{1360FA33-0804-40D9-8D02-B72AE167F7B1}" sibTransId="{1A27EBFA-ABE7-4FD5-9D7D-73D888A33BCB}"/>
    <dgm:cxn modelId="{49C6E976-2B36-410E-A8B0-4CFB2350922B}" type="presOf" srcId="{BB6521B4-E3A5-4519-B6E3-A95E5261AD56}" destId="{617F0851-F741-4BEC-B2D4-260E9D59CFA8}" srcOrd="0" destOrd="0" presId="urn:microsoft.com/office/officeart/2005/8/layout/process4"/>
    <dgm:cxn modelId="{AFFC9C8B-B8A4-42F8-8515-80B1A7ED91F4}" type="presOf" srcId="{740AF899-6907-43D1-9296-933F96087099}" destId="{EA7799BE-2865-44B6-99F5-B9CA1D9E6393}" srcOrd="1" destOrd="0" presId="urn:microsoft.com/office/officeart/2005/8/layout/process4"/>
    <dgm:cxn modelId="{BDF59995-E37A-423B-8802-703FC5A199C1}" type="presOf" srcId="{10F2E806-A197-4ACF-BDFF-40B9E382774B}" destId="{4528B744-1B0C-4E7C-9CD3-0881B4B1155F}" srcOrd="0" destOrd="0" presId="urn:microsoft.com/office/officeart/2005/8/layout/process4"/>
    <dgm:cxn modelId="{3446F596-B546-4AA5-A80E-BC547CD809A5}" type="presOf" srcId="{A30B468D-B710-468B-85FC-FACEE4FB051F}" destId="{44942AC5-806F-4425-B78A-3CA2482D39BA}" srcOrd="0" destOrd="0" presId="urn:microsoft.com/office/officeart/2005/8/layout/process4"/>
    <dgm:cxn modelId="{35B67397-457A-4122-9260-60247F80BE5F}" type="presOf" srcId="{0F27652F-83EC-4D20-9D22-867AC6B781E4}" destId="{8487AEFF-F789-4285-B659-631B663B6448}" srcOrd="0" destOrd="0" presId="urn:microsoft.com/office/officeart/2005/8/layout/process4"/>
    <dgm:cxn modelId="{73EACAA7-A981-4B75-BCA8-FF62070927B7}" type="presOf" srcId="{73B85DDF-46ED-4B29-962C-373016706310}" destId="{D66D70AE-113A-43BE-B13E-A8C325CE19D9}" srcOrd="0" destOrd="0" presId="urn:microsoft.com/office/officeart/2005/8/layout/process4"/>
    <dgm:cxn modelId="{C174F8B2-0799-4CA9-8E0B-399841110884}" srcId="{BB6521B4-E3A5-4519-B6E3-A95E5261AD56}" destId="{4F3331B8-18EA-4F2E-8039-90E21C78FF21}" srcOrd="0" destOrd="0" parTransId="{E248E517-2A0F-45DA-BF19-F479254BB948}" sibTransId="{6ACA4F67-C7B3-4137-BF0D-4405B56064CF}"/>
    <dgm:cxn modelId="{9A5593B7-24FF-4F82-9201-A6D1B711D9FB}" srcId="{740AF899-6907-43D1-9296-933F96087099}" destId="{0F27652F-83EC-4D20-9D22-867AC6B781E4}" srcOrd="1" destOrd="0" parTransId="{9DBE20A2-FE60-41BB-BB8A-749A5AB38322}" sibTransId="{46B87B0E-2F67-45D5-8BD5-21D354EFD861}"/>
    <dgm:cxn modelId="{AA29BDCF-D9EC-4FDE-A5F3-6A60B8F72C00}" type="presOf" srcId="{740AF899-6907-43D1-9296-933F96087099}" destId="{B257CA4D-67B8-4C15-B12A-C714D1FA506A}" srcOrd="0" destOrd="0" presId="urn:microsoft.com/office/officeart/2005/8/layout/process4"/>
    <dgm:cxn modelId="{1569C0E6-F914-4181-89F3-19D3EF21178C}" type="presOf" srcId="{74B2354B-0925-4897-B791-D14FE6769ACD}" destId="{F1CF4397-C917-4444-878A-EB2C743734F4}" srcOrd="0" destOrd="0" presId="urn:microsoft.com/office/officeart/2005/8/layout/process4"/>
    <dgm:cxn modelId="{BAA4BFE8-301D-488C-A1D5-4978D2B1C763}" type="presOf" srcId="{BB6521B4-E3A5-4519-B6E3-A95E5261AD56}" destId="{25AC330E-9936-4465-8E18-ED1125118BC5}" srcOrd="1" destOrd="0" presId="urn:microsoft.com/office/officeart/2005/8/layout/process4"/>
    <dgm:cxn modelId="{0BC8D0F3-33BE-495B-8EBF-1172A4AD723E}" srcId="{74B2354B-0925-4897-B791-D14FE6769ACD}" destId="{BB6521B4-E3A5-4519-B6E3-A95E5261AD56}" srcOrd="0" destOrd="0" parTransId="{94A4B6C2-0948-4EF5-9413-DC4AFC57D9F9}" sibTransId="{D3DDA605-00CE-402D-9968-11C23DE77A5A}"/>
    <dgm:cxn modelId="{2E5C8176-BD1B-4786-B0A5-4EB02994716B}" type="presParOf" srcId="{F1CF4397-C917-4444-878A-EB2C743734F4}" destId="{A71EE906-BC78-4750-A920-24BBBF70FC67}" srcOrd="0" destOrd="0" presId="urn:microsoft.com/office/officeart/2005/8/layout/process4"/>
    <dgm:cxn modelId="{D5679045-3D02-4F51-B39F-7DAAF8668FF2}" type="presParOf" srcId="{A71EE906-BC78-4750-A920-24BBBF70FC67}" destId="{44942AC5-806F-4425-B78A-3CA2482D39BA}" srcOrd="0" destOrd="0" presId="urn:microsoft.com/office/officeart/2005/8/layout/process4"/>
    <dgm:cxn modelId="{2AE7494D-90BD-4FE6-ABA3-418C180D6A38}" type="presParOf" srcId="{A71EE906-BC78-4750-A920-24BBBF70FC67}" destId="{28E6D07E-239D-4E68-8DDE-403CE175A0A8}" srcOrd="1" destOrd="0" presId="urn:microsoft.com/office/officeart/2005/8/layout/process4"/>
    <dgm:cxn modelId="{4263AA0C-DB06-403A-B5D2-2F38933113DC}" type="presParOf" srcId="{A71EE906-BC78-4750-A920-24BBBF70FC67}" destId="{A7992B8C-AA15-4675-92D7-073440FA39B0}" srcOrd="2" destOrd="0" presId="urn:microsoft.com/office/officeart/2005/8/layout/process4"/>
    <dgm:cxn modelId="{876648F8-4A24-4C66-918D-E8C98467445A}" type="presParOf" srcId="{A7992B8C-AA15-4675-92D7-073440FA39B0}" destId="{D66D70AE-113A-43BE-B13E-A8C325CE19D9}" srcOrd="0" destOrd="0" presId="urn:microsoft.com/office/officeart/2005/8/layout/process4"/>
    <dgm:cxn modelId="{ADA918CD-357E-4B8B-8981-8A5895F600DA}" type="presParOf" srcId="{A7992B8C-AA15-4675-92D7-073440FA39B0}" destId="{D7171150-9353-48EA-8CBA-351F5EC42809}" srcOrd="1" destOrd="0" presId="urn:microsoft.com/office/officeart/2005/8/layout/process4"/>
    <dgm:cxn modelId="{505BB7BF-FF6A-48E4-9E5F-B39F050A66E4}" type="presParOf" srcId="{F1CF4397-C917-4444-878A-EB2C743734F4}" destId="{0BF2E298-7829-48FD-9251-0B072C46CF30}" srcOrd="1" destOrd="0" presId="urn:microsoft.com/office/officeart/2005/8/layout/process4"/>
    <dgm:cxn modelId="{869F7A0C-51C5-4BA7-93F5-E04A852BC8FD}" type="presParOf" srcId="{F1CF4397-C917-4444-878A-EB2C743734F4}" destId="{825D315F-6B6F-4727-8B8D-53EFF089753B}" srcOrd="2" destOrd="0" presId="urn:microsoft.com/office/officeart/2005/8/layout/process4"/>
    <dgm:cxn modelId="{C7ACD0C3-BDAF-4A1C-BBD1-E69C18AB8969}" type="presParOf" srcId="{825D315F-6B6F-4727-8B8D-53EFF089753B}" destId="{B257CA4D-67B8-4C15-B12A-C714D1FA506A}" srcOrd="0" destOrd="0" presId="urn:microsoft.com/office/officeart/2005/8/layout/process4"/>
    <dgm:cxn modelId="{0673DB93-FB53-4514-BCCE-F2BFAE7D3E07}" type="presParOf" srcId="{825D315F-6B6F-4727-8B8D-53EFF089753B}" destId="{EA7799BE-2865-44B6-99F5-B9CA1D9E6393}" srcOrd="1" destOrd="0" presId="urn:microsoft.com/office/officeart/2005/8/layout/process4"/>
    <dgm:cxn modelId="{503DBB23-DD73-498F-A0F2-685A63E0783B}" type="presParOf" srcId="{825D315F-6B6F-4727-8B8D-53EFF089753B}" destId="{81406355-1A27-46EF-A0F7-A4EB5AE24A6A}" srcOrd="2" destOrd="0" presId="urn:microsoft.com/office/officeart/2005/8/layout/process4"/>
    <dgm:cxn modelId="{28616122-1049-4379-97DF-3D7CDD8EA319}" type="presParOf" srcId="{81406355-1A27-46EF-A0F7-A4EB5AE24A6A}" destId="{4528B744-1B0C-4E7C-9CD3-0881B4B1155F}" srcOrd="0" destOrd="0" presId="urn:microsoft.com/office/officeart/2005/8/layout/process4"/>
    <dgm:cxn modelId="{C4B9BEC9-EBFB-42EF-90B4-3C7DDE743E3A}" type="presParOf" srcId="{81406355-1A27-46EF-A0F7-A4EB5AE24A6A}" destId="{8487AEFF-F789-4285-B659-631B663B6448}" srcOrd="1" destOrd="0" presId="urn:microsoft.com/office/officeart/2005/8/layout/process4"/>
    <dgm:cxn modelId="{69EF0D78-B122-4906-A3E6-B9C4DD66B805}" type="presParOf" srcId="{F1CF4397-C917-4444-878A-EB2C743734F4}" destId="{184353AF-8BE7-4956-B012-E44540CCA1E2}" srcOrd="3" destOrd="0" presId="urn:microsoft.com/office/officeart/2005/8/layout/process4"/>
    <dgm:cxn modelId="{6C00E888-FD34-4E62-83C9-5A6FF4548300}" type="presParOf" srcId="{F1CF4397-C917-4444-878A-EB2C743734F4}" destId="{81086E06-14C0-4D6D-A6F3-6DF7EA687F42}" srcOrd="4" destOrd="0" presId="urn:microsoft.com/office/officeart/2005/8/layout/process4"/>
    <dgm:cxn modelId="{4F52EEC0-F211-4181-861F-A659DE205A2F}" type="presParOf" srcId="{81086E06-14C0-4D6D-A6F3-6DF7EA687F42}" destId="{617F0851-F741-4BEC-B2D4-260E9D59CFA8}" srcOrd="0" destOrd="0" presId="urn:microsoft.com/office/officeart/2005/8/layout/process4"/>
    <dgm:cxn modelId="{CDE5948A-826F-4401-9367-2A85332E0652}" type="presParOf" srcId="{81086E06-14C0-4D6D-A6F3-6DF7EA687F42}" destId="{25AC330E-9936-4465-8E18-ED1125118BC5}" srcOrd="1" destOrd="0" presId="urn:microsoft.com/office/officeart/2005/8/layout/process4"/>
    <dgm:cxn modelId="{05EAC5CC-C134-4253-A807-E27FCDF1EB3A}" type="presParOf" srcId="{81086E06-14C0-4D6D-A6F3-6DF7EA687F42}" destId="{01DAD941-9D4E-4D10-A9A6-98F9211E471E}" srcOrd="2" destOrd="0" presId="urn:microsoft.com/office/officeart/2005/8/layout/process4"/>
    <dgm:cxn modelId="{5F7282E8-7533-40ED-BDAF-262C90B7F735}" type="presParOf" srcId="{01DAD941-9D4E-4D10-A9A6-98F9211E471E}" destId="{CE87BD1F-FC5E-45D7-BC1F-7C5216248265}" srcOrd="0" destOrd="0" presId="urn:microsoft.com/office/officeart/2005/8/layout/process4"/>
    <dgm:cxn modelId="{D0DBA4F6-E132-4F03-A25D-614B5C51B06F}" type="presParOf" srcId="{01DAD941-9D4E-4D10-A9A6-98F9211E471E}" destId="{650A4922-8061-4638-BA19-B24F25C9083D}"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6D07E-239D-4E68-8DDE-403CE175A0A8}">
      <dsp:nvSpPr>
        <dsp:cNvPr id="0" name=""/>
        <dsp:cNvSpPr/>
      </dsp:nvSpPr>
      <dsp:spPr>
        <a:xfrm>
          <a:off x="0" y="1909597"/>
          <a:ext cx="2841334" cy="626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Optimal Contracts</a:t>
          </a:r>
        </a:p>
      </dsp:txBody>
      <dsp:txXfrm>
        <a:off x="0" y="1909597"/>
        <a:ext cx="2841334" cy="338457"/>
      </dsp:txXfrm>
    </dsp:sp>
    <dsp:sp modelId="{D66D70AE-113A-43BE-B13E-A8C325CE19D9}">
      <dsp:nvSpPr>
        <dsp:cNvPr id="0" name=""/>
        <dsp:cNvSpPr/>
      </dsp:nvSpPr>
      <dsp:spPr>
        <a:xfrm>
          <a:off x="0" y="2235519"/>
          <a:ext cx="1420667" cy="2883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dirty="0"/>
            <a:t>Principal Agent Models</a:t>
          </a:r>
        </a:p>
      </dsp:txBody>
      <dsp:txXfrm>
        <a:off x="0" y="2235519"/>
        <a:ext cx="1420667" cy="288315"/>
      </dsp:txXfrm>
    </dsp:sp>
    <dsp:sp modelId="{D7171150-9353-48EA-8CBA-351F5EC42809}">
      <dsp:nvSpPr>
        <dsp:cNvPr id="0" name=""/>
        <dsp:cNvSpPr/>
      </dsp:nvSpPr>
      <dsp:spPr>
        <a:xfrm>
          <a:off x="1420667" y="2235519"/>
          <a:ext cx="1420667" cy="2883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dirty="0"/>
            <a:t>Empirical Distribution of Household Willingness to Pay</a:t>
          </a:r>
        </a:p>
      </dsp:txBody>
      <dsp:txXfrm>
        <a:off x="1420667" y="2235519"/>
        <a:ext cx="1420667" cy="288315"/>
      </dsp:txXfrm>
    </dsp:sp>
    <dsp:sp modelId="{EA7799BE-2865-44B6-99F5-B9CA1D9E6393}">
      <dsp:nvSpPr>
        <dsp:cNvPr id="0" name=""/>
        <dsp:cNvSpPr/>
      </dsp:nvSpPr>
      <dsp:spPr>
        <a:xfrm rot="10800000">
          <a:off x="0" y="955023"/>
          <a:ext cx="2841334" cy="96397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Household Willingness to Pay</a:t>
          </a:r>
        </a:p>
      </dsp:txBody>
      <dsp:txXfrm rot="-10800000">
        <a:off x="0" y="955023"/>
        <a:ext cx="2841334" cy="338355"/>
      </dsp:txXfrm>
    </dsp:sp>
    <dsp:sp modelId="{4528B744-1B0C-4E7C-9CD3-0881B4B1155F}">
      <dsp:nvSpPr>
        <dsp:cNvPr id="0" name=""/>
        <dsp:cNvSpPr/>
      </dsp:nvSpPr>
      <dsp:spPr>
        <a:xfrm>
          <a:off x="0" y="1293378"/>
          <a:ext cx="1420667" cy="2882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dirty="0"/>
            <a:t>Time of Day</a:t>
          </a:r>
        </a:p>
      </dsp:txBody>
      <dsp:txXfrm>
        <a:off x="0" y="1293378"/>
        <a:ext cx="1420667" cy="288228"/>
      </dsp:txXfrm>
    </dsp:sp>
    <dsp:sp modelId="{8487AEFF-F789-4285-B659-631B663B6448}">
      <dsp:nvSpPr>
        <dsp:cNvPr id="0" name=""/>
        <dsp:cNvSpPr/>
      </dsp:nvSpPr>
      <dsp:spPr>
        <a:xfrm>
          <a:off x="1420667" y="1293378"/>
          <a:ext cx="1420667" cy="2882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dirty="0"/>
            <a:t>External Weather Conditions</a:t>
          </a:r>
        </a:p>
      </dsp:txBody>
      <dsp:txXfrm>
        <a:off x="1420667" y="1293378"/>
        <a:ext cx="1420667" cy="288228"/>
      </dsp:txXfrm>
    </dsp:sp>
    <dsp:sp modelId="{25AC330E-9936-4465-8E18-ED1125118BC5}">
      <dsp:nvSpPr>
        <dsp:cNvPr id="0" name=""/>
        <dsp:cNvSpPr/>
      </dsp:nvSpPr>
      <dsp:spPr>
        <a:xfrm rot="10800000">
          <a:off x="0" y="0"/>
          <a:ext cx="2841334" cy="96397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Electricity Consumption Patterns </a:t>
          </a:r>
        </a:p>
      </dsp:txBody>
      <dsp:txXfrm rot="-10800000">
        <a:off x="0" y="0"/>
        <a:ext cx="2841334" cy="338355"/>
      </dsp:txXfrm>
    </dsp:sp>
    <dsp:sp modelId="{CE87BD1F-FC5E-45D7-BC1F-7C5216248265}">
      <dsp:nvSpPr>
        <dsp:cNvPr id="0" name=""/>
        <dsp:cNvSpPr/>
      </dsp:nvSpPr>
      <dsp:spPr>
        <a:xfrm>
          <a:off x="0" y="338804"/>
          <a:ext cx="1420667" cy="2882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dirty="0"/>
            <a:t>Smart Meter Data, Time of Day, Meteorological Data</a:t>
          </a:r>
        </a:p>
      </dsp:txBody>
      <dsp:txXfrm>
        <a:off x="0" y="338804"/>
        <a:ext cx="1420667" cy="288228"/>
      </dsp:txXfrm>
    </dsp:sp>
    <dsp:sp modelId="{650A4922-8061-4638-BA19-B24F25C9083D}">
      <dsp:nvSpPr>
        <dsp:cNvPr id="0" name=""/>
        <dsp:cNvSpPr/>
      </dsp:nvSpPr>
      <dsp:spPr>
        <a:xfrm>
          <a:off x="1420667" y="328205"/>
          <a:ext cx="1420667" cy="2882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dirty="0"/>
            <a:t>Machine Learning</a:t>
          </a:r>
        </a:p>
      </dsp:txBody>
      <dsp:txXfrm>
        <a:off x="1420667" y="328205"/>
        <a:ext cx="1420667" cy="2882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2428961" y="2"/>
            <a:ext cx="3057801" cy="463861"/>
          </a:xfrm>
          <a:prstGeom prst="rect">
            <a:avLst/>
          </a:prstGeom>
          <a:noFill/>
          <a:ln w="9525">
            <a:noFill/>
            <a:miter lim="800000"/>
            <a:headEnd/>
            <a:tailEnd/>
          </a:ln>
          <a:effectLst/>
        </p:spPr>
        <p:txBody>
          <a:bodyPr vert="horz" wrap="square" lIns="92604" tIns="46302" rIns="92604" bIns="46302" numCol="1" anchor="t" anchorCtr="0" compatLnSpc="1">
            <a:prstTxWarp prst="textNoShape">
              <a:avLst/>
            </a:prstTxWarp>
          </a:bodyPr>
          <a:lstStyle>
            <a:lvl1pPr defTabSz="926951">
              <a:defRPr sz="1200">
                <a:latin typeface="Arial" charset="0"/>
              </a:defRPr>
            </a:lvl1pPr>
          </a:lstStyle>
          <a:p>
            <a:pPr>
              <a:defRPr/>
            </a:pPr>
            <a:endParaRPr lang="en-US"/>
          </a:p>
        </p:txBody>
      </p:sp>
      <p:sp>
        <p:nvSpPr>
          <p:cNvPr id="55299" name="Rectangle 3"/>
          <p:cNvSpPr>
            <a:spLocks noGrp="1" noChangeArrowheads="1"/>
          </p:cNvSpPr>
          <p:nvPr>
            <p:ph type="dt" sz="quarter" idx="1"/>
          </p:nvPr>
        </p:nvSpPr>
        <p:spPr bwMode="auto">
          <a:xfrm>
            <a:off x="5486762" y="2"/>
            <a:ext cx="1564903" cy="463861"/>
          </a:xfrm>
          <a:prstGeom prst="rect">
            <a:avLst/>
          </a:prstGeom>
          <a:noFill/>
          <a:ln w="9525">
            <a:noFill/>
            <a:miter lim="800000"/>
            <a:headEnd/>
            <a:tailEnd/>
          </a:ln>
          <a:effectLst/>
        </p:spPr>
        <p:txBody>
          <a:bodyPr vert="horz" wrap="square" lIns="92604" tIns="46302" rIns="92604" bIns="46302" numCol="1" anchor="t" anchorCtr="0" compatLnSpc="1">
            <a:prstTxWarp prst="textNoShape">
              <a:avLst/>
            </a:prstTxWarp>
          </a:bodyPr>
          <a:lstStyle>
            <a:lvl1pPr algn="r" defTabSz="926951">
              <a:defRPr sz="1200">
                <a:latin typeface="Arial" charset="0"/>
              </a:defRPr>
            </a:lvl1pPr>
          </a:lstStyle>
          <a:p>
            <a:pPr>
              <a:defRPr/>
            </a:pPr>
            <a:fld id="{67D92397-2C7D-40C7-8C8E-14FD2C71DB28}" type="datetime1">
              <a:rPr lang="en-US"/>
              <a:pPr>
                <a:defRPr/>
              </a:pPr>
              <a:t>8/26/2024</a:t>
            </a:fld>
            <a:endParaRPr lang="en-US"/>
          </a:p>
        </p:txBody>
      </p:sp>
      <p:sp>
        <p:nvSpPr>
          <p:cNvPr id="55300" name="Rectangle 4"/>
          <p:cNvSpPr>
            <a:spLocks noGrp="1" noChangeArrowheads="1"/>
          </p:cNvSpPr>
          <p:nvPr>
            <p:ph type="ftr" sz="quarter" idx="2"/>
          </p:nvPr>
        </p:nvSpPr>
        <p:spPr bwMode="auto">
          <a:xfrm>
            <a:off x="1" y="8842052"/>
            <a:ext cx="3056201" cy="465455"/>
          </a:xfrm>
          <a:prstGeom prst="rect">
            <a:avLst/>
          </a:prstGeom>
          <a:noFill/>
          <a:ln w="9525">
            <a:noFill/>
            <a:miter lim="800000"/>
            <a:headEnd/>
            <a:tailEnd/>
          </a:ln>
          <a:effectLst/>
        </p:spPr>
        <p:txBody>
          <a:bodyPr vert="horz" wrap="square" lIns="92604" tIns="46302" rIns="92604" bIns="46302" numCol="1" anchor="b" anchorCtr="0" compatLnSpc="1">
            <a:prstTxWarp prst="textNoShape">
              <a:avLst/>
            </a:prstTxWarp>
          </a:bodyPr>
          <a:lstStyle>
            <a:lvl1pPr defTabSz="926951">
              <a:defRPr sz="1200" smtClean="0">
                <a:latin typeface="Arial" charset="0"/>
              </a:defRPr>
            </a:lvl1pPr>
          </a:lstStyle>
          <a:p>
            <a:pPr>
              <a:defRPr/>
            </a:pPr>
            <a:r>
              <a:rPr lang="en-US"/>
              <a:t>Template H-grey vert bars</a:t>
            </a:r>
          </a:p>
        </p:txBody>
      </p:sp>
      <p:sp>
        <p:nvSpPr>
          <p:cNvPr id="55301" name="Rectangle 5"/>
          <p:cNvSpPr>
            <a:spLocks noGrp="1" noChangeArrowheads="1"/>
          </p:cNvSpPr>
          <p:nvPr>
            <p:ph type="sldNum" sz="quarter" idx="3"/>
          </p:nvPr>
        </p:nvSpPr>
        <p:spPr bwMode="auto">
          <a:xfrm>
            <a:off x="3995463" y="8842052"/>
            <a:ext cx="3056201" cy="465455"/>
          </a:xfrm>
          <a:prstGeom prst="rect">
            <a:avLst/>
          </a:prstGeom>
          <a:noFill/>
          <a:ln w="9525">
            <a:noFill/>
            <a:miter lim="800000"/>
            <a:headEnd/>
            <a:tailEnd/>
          </a:ln>
          <a:effectLst/>
        </p:spPr>
        <p:txBody>
          <a:bodyPr vert="horz" wrap="square" lIns="92604" tIns="46302" rIns="92604" bIns="46302" numCol="1" anchor="b" anchorCtr="0" compatLnSpc="1">
            <a:prstTxWarp prst="textNoShape">
              <a:avLst/>
            </a:prstTxWarp>
          </a:bodyPr>
          <a:lstStyle>
            <a:lvl1pPr algn="r" defTabSz="926951">
              <a:defRPr sz="1200">
                <a:latin typeface="Arial" charset="0"/>
              </a:defRPr>
            </a:lvl1pPr>
          </a:lstStyle>
          <a:p>
            <a:pPr>
              <a:defRPr/>
            </a:pPr>
            <a:fld id="{76D98C78-C7C7-410B-9625-7D8B14A42417}" type="slidenum">
              <a:rPr lang="en-US"/>
              <a:pPr>
                <a:defRPr/>
              </a:pPr>
              <a:t>‹#›</a:t>
            </a:fld>
            <a:endParaRPr lang="en-US"/>
          </a:p>
        </p:txBody>
      </p:sp>
      <p:pic>
        <p:nvPicPr>
          <p:cNvPr id="14342" name="Picture 5" descr="wsuTLSig4c.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06" y="145058"/>
            <a:ext cx="125608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167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2"/>
            <a:ext cx="3056201" cy="463861"/>
          </a:xfrm>
          <a:prstGeom prst="rect">
            <a:avLst/>
          </a:prstGeom>
          <a:noFill/>
          <a:ln w="9525">
            <a:noFill/>
            <a:miter lim="800000"/>
            <a:headEnd/>
            <a:tailEnd/>
          </a:ln>
          <a:effectLst/>
        </p:spPr>
        <p:txBody>
          <a:bodyPr vert="horz" wrap="square" lIns="92604" tIns="46302" rIns="92604" bIns="46302" numCol="1" anchor="t" anchorCtr="0" compatLnSpc="1">
            <a:prstTxWarp prst="textNoShape">
              <a:avLst/>
            </a:prstTxWarp>
          </a:bodyPr>
          <a:lstStyle>
            <a:lvl1pPr defTabSz="926951">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995463" y="2"/>
            <a:ext cx="3056201" cy="463861"/>
          </a:xfrm>
          <a:prstGeom prst="rect">
            <a:avLst/>
          </a:prstGeom>
          <a:noFill/>
          <a:ln w="9525">
            <a:noFill/>
            <a:miter lim="800000"/>
            <a:headEnd/>
            <a:tailEnd/>
          </a:ln>
          <a:effectLst/>
        </p:spPr>
        <p:txBody>
          <a:bodyPr vert="horz" wrap="square" lIns="92604" tIns="46302" rIns="92604" bIns="46302" numCol="1" anchor="t" anchorCtr="0" compatLnSpc="1">
            <a:prstTxWarp prst="textNoShape">
              <a:avLst/>
            </a:prstTxWarp>
          </a:bodyPr>
          <a:lstStyle>
            <a:lvl1pPr algn="r" defTabSz="926951">
              <a:defRPr sz="1200">
                <a:latin typeface="Arial" charset="0"/>
              </a:defRPr>
            </a:lvl1pPr>
          </a:lstStyle>
          <a:p>
            <a:pPr>
              <a:defRPr/>
            </a:pPr>
            <a:fld id="{FF7A2CD2-8133-49FC-9C3F-BDB2A645ADEB}" type="datetime1">
              <a:rPr lang="en-US"/>
              <a:pPr>
                <a:defRPr/>
              </a:pPr>
              <a:t>8/26/2024</a:t>
            </a:fld>
            <a:endParaRPr lang="en-US"/>
          </a:p>
        </p:txBody>
      </p:sp>
      <p:sp>
        <p:nvSpPr>
          <p:cNvPr id="9220" name="Rectangle 4"/>
          <p:cNvSpPr>
            <a:spLocks noGrp="1" noRot="1" noChangeAspect="1" noChangeArrowheads="1" noTextEdit="1"/>
          </p:cNvSpPr>
          <p:nvPr>
            <p:ph type="sldImg" idx="2"/>
          </p:nvPr>
        </p:nvSpPr>
        <p:spPr bwMode="auto">
          <a:xfrm>
            <a:off x="1201738" y="700088"/>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5649" y="4421823"/>
            <a:ext cx="5641970" cy="4187501"/>
          </a:xfrm>
          <a:prstGeom prst="rect">
            <a:avLst/>
          </a:prstGeom>
          <a:noFill/>
          <a:ln w="9525">
            <a:noFill/>
            <a:miter lim="800000"/>
            <a:headEnd/>
            <a:tailEnd/>
          </a:ln>
          <a:effectLst/>
        </p:spPr>
        <p:txBody>
          <a:bodyPr vert="horz" wrap="square" lIns="92604" tIns="46302" rIns="92604" bIns="463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1" y="8842052"/>
            <a:ext cx="3056201" cy="465455"/>
          </a:xfrm>
          <a:prstGeom prst="rect">
            <a:avLst/>
          </a:prstGeom>
          <a:noFill/>
          <a:ln w="9525">
            <a:noFill/>
            <a:miter lim="800000"/>
            <a:headEnd/>
            <a:tailEnd/>
          </a:ln>
          <a:effectLst/>
        </p:spPr>
        <p:txBody>
          <a:bodyPr vert="horz" wrap="square" lIns="92604" tIns="46302" rIns="92604" bIns="46302" numCol="1" anchor="b" anchorCtr="0" compatLnSpc="1">
            <a:prstTxWarp prst="textNoShape">
              <a:avLst/>
            </a:prstTxWarp>
          </a:bodyPr>
          <a:lstStyle>
            <a:lvl1pPr defTabSz="926951">
              <a:defRPr sz="1200" smtClean="0">
                <a:latin typeface="Arial" charset="0"/>
              </a:defRPr>
            </a:lvl1pPr>
          </a:lstStyle>
          <a:p>
            <a:pPr>
              <a:defRPr/>
            </a:pPr>
            <a:r>
              <a:rPr lang="en-US"/>
              <a:t>Template H-grey vert bars</a:t>
            </a:r>
          </a:p>
        </p:txBody>
      </p:sp>
      <p:sp>
        <p:nvSpPr>
          <p:cNvPr id="12295" name="Rectangle 7"/>
          <p:cNvSpPr>
            <a:spLocks noGrp="1" noChangeArrowheads="1"/>
          </p:cNvSpPr>
          <p:nvPr>
            <p:ph type="sldNum" sz="quarter" idx="5"/>
          </p:nvPr>
        </p:nvSpPr>
        <p:spPr bwMode="auto">
          <a:xfrm>
            <a:off x="3995463" y="8842052"/>
            <a:ext cx="3056201" cy="465455"/>
          </a:xfrm>
          <a:prstGeom prst="rect">
            <a:avLst/>
          </a:prstGeom>
          <a:noFill/>
          <a:ln w="9525">
            <a:noFill/>
            <a:miter lim="800000"/>
            <a:headEnd/>
            <a:tailEnd/>
          </a:ln>
          <a:effectLst/>
        </p:spPr>
        <p:txBody>
          <a:bodyPr vert="horz" wrap="square" lIns="92604" tIns="46302" rIns="92604" bIns="46302" numCol="1" anchor="b" anchorCtr="0" compatLnSpc="1">
            <a:prstTxWarp prst="textNoShape">
              <a:avLst/>
            </a:prstTxWarp>
          </a:bodyPr>
          <a:lstStyle>
            <a:lvl1pPr algn="r" defTabSz="926951">
              <a:defRPr sz="1200">
                <a:latin typeface="Arial" charset="0"/>
              </a:defRPr>
            </a:lvl1pPr>
          </a:lstStyle>
          <a:p>
            <a:pPr>
              <a:defRPr/>
            </a:pPr>
            <a:fld id="{1B94F81B-CE14-4C72-AB7E-233F6B1B8940}" type="slidenum">
              <a:rPr lang="en-US"/>
              <a:pPr>
                <a:defRPr/>
              </a:pPr>
              <a:t>‹#›</a:t>
            </a:fld>
            <a:endParaRPr lang="en-US"/>
          </a:p>
        </p:txBody>
      </p:sp>
    </p:spTree>
    <p:extLst>
      <p:ext uri="{BB962C8B-B14F-4D97-AF65-F5344CB8AC3E}">
        <p14:creationId xmlns:p14="http://schemas.microsoft.com/office/powerpoint/2010/main" val="242433036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996" eaLnBrk="0" hangingPunct="0">
              <a:defRPr>
                <a:solidFill>
                  <a:schemeClr val="tx1"/>
                </a:solidFill>
                <a:latin typeface="Arial" charset="0"/>
              </a:defRPr>
            </a:lvl1pPr>
            <a:lvl2pPr marL="747183" indent="-287378" defTabSz="925996" eaLnBrk="0" hangingPunct="0">
              <a:defRPr>
                <a:solidFill>
                  <a:schemeClr val="tx1"/>
                </a:solidFill>
                <a:latin typeface="Arial" charset="0"/>
              </a:defRPr>
            </a:lvl2pPr>
            <a:lvl3pPr marL="1149511" indent="-229902" defTabSz="925996" eaLnBrk="0" hangingPunct="0">
              <a:defRPr>
                <a:solidFill>
                  <a:schemeClr val="tx1"/>
                </a:solidFill>
                <a:latin typeface="Arial" charset="0"/>
              </a:defRPr>
            </a:lvl3pPr>
            <a:lvl4pPr marL="1609314" indent="-229902" defTabSz="925996" eaLnBrk="0" hangingPunct="0">
              <a:defRPr>
                <a:solidFill>
                  <a:schemeClr val="tx1"/>
                </a:solidFill>
                <a:latin typeface="Arial" charset="0"/>
              </a:defRPr>
            </a:lvl4pPr>
            <a:lvl5pPr marL="2069119" indent="-229902" defTabSz="925996" eaLnBrk="0" hangingPunct="0">
              <a:defRPr>
                <a:solidFill>
                  <a:schemeClr val="tx1"/>
                </a:solidFill>
                <a:latin typeface="Arial" charset="0"/>
              </a:defRPr>
            </a:lvl5pPr>
            <a:lvl6pPr marL="2528924" indent="-229902" defTabSz="925996" eaLnBrk="0" fontAlgn="base" hangingPunct="0">
              <a:spcBef>
                <a:spcPct val="0"/>
              </a:spcBef>
              <a:spcAft>
                <a:spcPct val="0"/>
              </a:spcAft>
              <a:defRPr>
                <a:solidFill>
                  <a:schemeClr val="tx1"/>
                </a:solidFill>
                <a:latin typeface="Arial" charset="0"/>
              </a:defRPr>
            </a:lvl6pPr>
            <a:lvl7pPr marL="2988727" indent="-229902" defTabSz="925996" eaLnBrk="0" fontAlgn="base" hangingPunct="0">
              <a:spcBef>
                <a:spcPct val="0"/>
              </a:spcBef>
              <a:spcAft>
                <a:spcPct val="0"/>
              </a:spcAft>
              <a:defRPr>
                <a:solidFill>
                  <a:schemeClr val="tx1"/>
                </a:solidFill>
                <a:latin typeface="Arial" charset="0"/>
              </a:defRPr>
            </a:lvl7pPr>
            <a:lvl8pPr marL="3448532" indent="-229902" defTabSz="925996" eaLnBrk="0" fontAlgn="base" hangingPunct="0">
              <a:spcBef>
                <a:spcPct val="0"/>
              </a:spcBef>
              <a:spcAft>
                <a:spcPct val="0"/>
              </a:spcAft>
              <a:defRPr>
                <a:solidFill>
                  <a:schemeClr val="tx1"/>
                </a:solidFill>
                <a:latin typeface="Arial" charset="0"/>
              </a:defRPr>
            </a:lvl8pPr>
            <a:lvl9pPr marL="3908336" indent="-229902" defTabSz="925996" eaLnBrk="0" fontAlgn="base" hangingPunct="0">
              <a:spcBef>
                <a:spcPct val="0"/>
              </a:spcBef>
              <a:spcAft>
                <a:spcPct val="0"/>
              </a:spcAft>
              <a:defRPr>
                <a:solidFill>
                  <a:schemeClr val="tx1"/>
                </a:solidFill>
                <a:latin typeface="Arial" charset="0"/>
              </a:defRPr>
            </a:lvl9pPr>
          </a:lstStyle>
          <a:p>
            <a:pPr eaLnBrk="1" hangingPunct="1"/>
            <a:fld id="{087CAF6E-D912-49E9-BF55-A50FFD4AC4E4}" type="datetime1">
              <a:rPr lang="en-US" smtClean="0"/>
              <a:pPr eaLnBrk="1" hangingPunct="1"/>
              <a:t>8/26/2024</a:t>
            </a:fld>
            <a:endParaRPr lang="en-US" dirty="0"/>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996" eaLnBrk="0" hangingPunct="0">
              <a:defRPr>
                <a:solidFill>
                  <a:schemeClr val="tx1"/>
                </a:solidFill>
                <a:latin typeface="Arial" charset="0"/>
              </a:defRPr>
            </a:lvl1pPr>
            <a:lvl2pPr marL="747183" indent="-287378" defTabSz="925996" eaLnBrk="0" hangingPunct="0">
              <a:defRPr>
                <a:solidFill>
                  <a:schemeClr val="tx1"/>
                </a:solidFill>
                <a:latin typeface="Arial" charset="0"/>
              </a:defRPr>
            </a:lvl2pPr>
            <a:lvl3pPr marL="1149511" indent="-229902" defTabSz="925996" eaLnBrk="0" hangingPunct="0">
              <a:defRPr>
                <a:solidFill>
                  <a:schemeClr val="tx1"/>
                </a:solidFill>
                <a:latin typeface="Arial" charset="0"/>
              </a:defRPr>
            </a:lvl3pPr>
            <a:lvl4pPr marL="1609314" indent="-229902" defTabSz="925996" eaLnBrk="0" hangingPunct="0">
              <a:defRPr>
                <a:solidFill>
                  <a:schemeClr val="tx1"/>
                </a:solidFill>
                <a:latin typeface="Arial" charset="0"/>
              </a:defRPr>
            </a:lvl4pPr>
            <a:lvl5pPr marL="2069119" indent="-229902" defTabSz="925996" eaLnBrk="0" hangingPunct="0">
              <a:defRPr>
                <a:solidFill>
                  <a:schemeClr val="tx1"/>
                </a:solidFill>
                <a:latin typeface="Arial" charset="0"/>
              </a:defRPr>
            </a:lvl5pPr>
            <a:lvl6pPr marL="2528924" indent="-229902" defTabSz="925996" eaLnBrk="0" fontAlgn="base" hangingPunct="0">
              <a:spcBef>
                <a:spcPct val="0"/>
              </a:spcBef>
              <a:spcAft>
                <a:spcPct val="0"/>
              </a:spcAft>
              <a:defRPr>
                <a:solidFill>
                  <a:schemeClr val="tx1"/>
                </a:solidFill>
                <a:latin typeface="Arial" charset="0"/>
              </a:defRPr>
            </a:lvl6pPr>
            <a:lvl7pPr marL="2988727" indent="-229902" defTabSz="925996" eaLnBrk="0" fontAlgn="base" hangingPunct="0">
              <a:spcBef>
                <a:spcPct val="0"/>
              </a:spcBef>
              <a:spcAft>
                <a:spcPct val="0"/>
              </a:spcAft>
              <a:defRPr>
                <a:solidFill>
                  <a:schemeClr val="tx1"/>
                </a:solidFill>
                <a:latin typeface="Arial" charset="0"/>
              </a:defRPr>
            </a:lvl7pPr>
            <a:lvl8pPr marL="3448532" indent="-229902" defTabSz="925996" eaLnBrk="0" fontAlgn="base" hangingPunct="0">
              <a:spcBef>
                <a:spcPct val="0"/>
              </a:spcBef>
              <a:spcAft>
                <a:spcPct val="0"/>
              </a:spcAft>
              <a:defRPr>
                <a:solidFill>
                  <a:schemeClr val="tx1"/>
                </a:solidFill>
                <a:latin typeface="Arial" charset="0"/>
              </a:defRPr>
            </a:lvl8pPr>
            <a:lvl9pPr marL="3908336" indent="-229902" defTabSz="925996" eaLnBrk="0" fontAlgn="base" hangingPunct="0">
              <a:spcBef>
                <a:spcPct val="0"/>
              </a:spcBef>
              <a:spcAft>
                <a:spcPct val="0"/>
              </a:spcAft>
              <a:defRPr>
                <a:solidFill>
                  <a:schemeClr val="tx1"/>
                </a:solidFill>
                <a:latin typeface="Arial" charset="0"/>
              </a:defRPr>
            </a:lvl9pPr>
          </a:lstStyle>
          <a:p>
            <a:pPr eaLnBrk="1" hangingPunct="1"/>
            <a:r>
              <a:rPr lang="en-US" dirty="0"/>
              <a:t>Template H-grey vert bars</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996" eaLnBrk="0" hangingPunct="0">
              <a:defRPr>
                <a:solidFill>
                  <a:schemeClr val="tx1"/>
                </a:solidFill>
                <a:latin typeface="Arial" charset="0"/>
              </a:defRPr>
            </a:lvl1pPr>
            <a:lvl2pPr marL="747183" indent="-287378" defTabSz="925996" eaLnBrk="0" hangingPunct="0">
              <a:defRPr>
                <a:solidFill>
                  <a:schemeClr val="tx1"/>
                </a:solidFill>
                <a:latin typeface="Arial" charset="0"/>
              </a:defRPr>
            </a:lvl2pPr>
            <a:lvl3pPr marL="1149511" indent="-229902" defTabSz="925996" eaLnBrk="0" hangingPunct="0">
              <a:defRPr>
                <a:solidFill>
                  <a:schemeClr val="tx1"/>
                </a:solidFill>
                <a:latin typeface="Arial" charset="0"/>
              </a:defRPr>
            </a:lvl3pPr>
            <a:lvl4pPr marL="1609314" indent="-229902" defTabSz="925996" eaLnBrk="0" hangingPunct="0">
              <a:defRPr>
                <a:solidFill>
                  <a:schemeClr val="tx1"/>
                </a:solidFill>
                <a:latin typeface="Arial" charset="0"/>
              </a:defRPr>
            </a:lvl4pPr>
            <a:lvl5pPr marL="2069119" indent="-229902" defTabSz="925996" eaLnBrk="0" hangingPunct="0">
              <a:defRPr>
                <a:solidFill>
                  <a:schemeClr val="tx1"/>
                </a:solidFill>
                <a:latin typeface="Arial" charset="0"/>
              </a:defRPr>
            </a:lvl5pPr>
            <a:lvl6pPr marL="2528924" indent="-229902" defTabSz="925996" eaLnBrk="0" fontAlgn="base" hangingPunct="0">
              <a:spcBef>
                <a:spcPct val="0"/>
              </a:spcBef>
              <a:spcAft>
                <a:spcPct val="0"/>
              </a:spcAft>
              <a:defRPr>
                <a:solidFill>
                  <a:schemeClr val="tx1"/>
                </a:solidFill>
                <a:latin typeface="Arial" charset="0"/>
              </a:defRPr>
            </a:lvl6pPr>
            <a:lvl7pPr marL="2988727" indent="-229902" defTabSz="925996" eaLnBrk="0" fontAlgn="base" hangingPunct="0">
              <a:spcBef>
                <a:spcPct val="0"/>
              </a:spcBef>
              <a:spcAft>
                <a:spcPct val="0"/>
              </a:spcAft>
              <a:defRPr>
                <a:solidFill>
                  <a:schemeClr val="tx1"/>
                </a:solidFill>
                <a:latin typeface="Arial" charset="0"/>
              </a:defRPr>
            </a:lvl7pPr>
            <a:lvl8pPr marL="3448532" indent="-229902" defTabSz="925996" eaLnBrk="0" fontAlgn="base" hangingPunct="0">
              <a:spcBef>
                <a:spcPct val="0"/>
              </a:spcBef>
              <a:spcAft>
                <a:spcPct val="0"/>
              </a:spcAft>
              <a:defRPr>
                <a:solidFill>
                  <a:schemeClr val="tx1"/>
                </a:solidFill>
                <a:latin typeface="Arial" charset="0"/>
              </a:defRPr>
            </a:lvl8pPr>
            <a:lvl9pPr marL="3908336" indent="-229902" defTabSz="925996" eaLnBrk="0" fontAlgn="base" hangingPunct="0">
              <a:spcBef>
                <a:spcPct val="0"/>
              </a:spcBef>
              <a:spcAft>
                <a:spcPct val="0"/>
              </a:spcAft>
              <a:defRPr>
                <a:solidFill>
                  <a:schemeClr val="tx1"/>
                </a:solidFill>
                <a:latin typeface="Arial" charset="0"/>
              </a:defRPr>
            </a:lvl9pPr>
          </a:lstStyle>
          <a:p>
            <a:pPr eaLnBrk="1" hangingPunct="1"/>
            <a:fld id="{212251B2-27D4-43FF-B6DE-12580485B91B}" type="slidenum">
              <a:rPr lang="en-US" smtClean="0"/>
              <a:pPr eaLnBrk="1" hangingPunct="1"/>
              <a:t>1</a:t>
            </a:fld>
            <a:endParaRPr lang="en-US" dirty="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68592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B1BDC8D-08E0-4805-AF04-8B55DA19FAE3}" type="datetime1">
              <a:rPr lang="en-US" smtClean="0"/>
              <a:pPr>
                <a:defRPr/>
              </a:pPr>
              <a:t>8/26/2024</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2037970-EC17-4E79-9417-E0049DEB6DF9}" type="slidenum">
              <a:rPr lang="en-US" altLang="en-US" smtClean="0"/>
              <a:pPr>
                <a:defRPr/>
              </a:pPr>
              <a:t>2</a:t>
            </a:fld>
            <a:endParaRPr lang="en-US" altLang="en-US"/>
          </a:p>
        </p:txBody>
      </p:sp>
    </p:spTree>
    <p:extLst>
      <p:ext uri="{BB962C8B-B14F-4D97-AF65-F5344CB8AC3E}">
        <p14:creationId xmlns:p14="http://schemas.microsoft.com/office/powerpoint/2010/main" val="62317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B1BDC8D-08E0-4805-AF04-8B55DA19FAE3}" type="datetime1">
              <a:rPr lang="en-US" smtClean="0"/>
              <a:pPr>
                <a:defRPr/>
              </a:pPr>
              <a:t>8/26/2024</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2037970-EC17-4E79-9417-E0049DEB6DF9}" type="slidenum">
              <a:rPr lang="en-US" altLang="en-US" smtClean="0"/>
              <a:pPr>
                <a:defRPr/>
              </a:pPr>
              <a:t>3</a:t>
            </a:fld>
            <a:endParaRPr lang="en-US" altLang="en-US"/>
          </a:p>
        </p:txBody>
      </p:sp>
    </p:spTree>
    <p:extLst>
      <p:ext uri="{BB962C8B-B14F-4D97-AF65-F5344CB8AC3E}">
        <p14:creationId xmlns:p14="http://schemas.microsoft.com/office/powerpoint/2010/main" val="382105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B1BDC8D-08E0-4805-AF04-8B55DA19FAE3}" type="datetime1">
              <a:rPr lang="en-US" smtClean="0"/>
              <a:pPr>
                <a:defRPr/>
              </a:pPr>
              <a:t>8/26/2024</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2037970-EC17-4E79-9417-E0049DEB6DF9}" type="slidenum">
              <a:rPr lang="en-US" altLang="en-US" smtClean="0"/>
              <a:pPr>
                <a:defRPr/>
              </a:pPr>
              <a:t>4</a:t>
            </a:fld>
            <a:endParaRPr lang="en-US" altLang="en-US"/>
          </a:p>
        </p:txBody>
      </p:sp>
    </p:spTree>
    <p:extLst>
      <p:ext uri="{BB962C8B-B14F-4D97-AF65-F5344CB8AC3E}">
        <p14:creationId xmlns:p14="http://schemas.microsoft.com/office/powerpoint/2010/main" val="324333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B1BDC8D-08E0-4805-AF04-8B55DA19FAE3}" type="datetime1">
              <a:rPr lang="en-US" smtClean="0"/>
              <a:pPr>
                <a:defRPr/>
              </a:pPr>
              <a:t>8/26/2024</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2037970-EC17-4E79-9417-E0049DEB6DF9}" type="slidenum">
              <a:rPr lang="en-US" altLang="en-US" smtClean="0"/>
              <a:pPr>
                <a:defRPr/>
              </a:pPr>
              <a:t>5</a:t>
            </a:fld>
            <a:endParaRPr lang="en-US" altLang="en-US"/>
          </a:p>
        </p:txBody>
      </p:sp>
    </p:spTree>
    <p:extLst>
      <p:ext uri="{BB962C8B-B14F-4D97-AF65-F5344CB8AC3E}">
        <p14:creationId xmlns:p14="http://schemas.microsoft.com/office/powerpoint/2010/main" val="91605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B1BDC8D-08E0-4805-AF04-8B55DA19FAE3}" type="datetime1">
              <a:rPr lang="en-US" smtClean="0"/>
              <a:pPr>
                <a:defRPr/>
              </a:pPr>
              <a:t>8/26/2024</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2037970-EC17-4E79-9417-E0049DEB6DF9}" type="slidenum">
              <a:rPr lang="en-US" altLang="en-US" smtClean="0"/>
              <a:pPr>
                <a:defRPr/>
              </a:pPr>
              <a:t>6</a:t>
            </a:fld>
            <a:endParaRPr lang="en-US" altLang="en-US"/>
          </a:p>
        </p:txBody>
      </p:sp>
    </p:spTree>
    <p:extLst>
      <p:ext uri="{BB962C8B-B14F-4D97-AF65-F5344CB8AC3E}">
        <p14:creationId xmlns:p14="http://schemas.microsoft.com/office/powerpoint/2010/main" val="123547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8B1BDC8D-08E0-4805-AF04-8B55DA19FAE3}"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8/26/2024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52037970-EC17-4E79-9417-E0049DEB6DF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105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B1BDC8D-08E0-4805-AF04-8B55DA19FAE3}" type="datetime1">
              <a:rPr lang="en-US" smtClean="0"/>
              <a:pPr>
                <a:defRPr/>
              </a:pPr>
              <a:t>8/26/2024</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2037970-EC17-4E79-9417-E0049DEB6DF9}" type="slidenum">
              <a:rPr lang="en-US" altLang="en-US" smtClean="0"/>
              <a:pPr>
                <a:defRPr/>
              </a:pPr>
              <a:t>8</a:t>
            </a:fld>
            <a:endParaRPr lang="en-US" altLang="en-US"/>
          </a:p>
        </p:txBody>
      </p:sp>
    </p:spTree>
    <p:extLst>
      <p:ext uri="{BB962C8B-B14F-4D97-AF65-F5344CB8AC3E}">
        <p14:creationId xmlns:p14="http://schemas.microsoft.com/office/powerpoint/2010/main" val="2561106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100000">
              <a:schemeClr val="accent2"/>
            </a:gs>
            <a:gs pos="40000">
              <a:schemeClr val="accent2">
                <a:lumMod val="60000"/>
                <a:lumOff val="40000"/>
              </a:schemeClr>
            </a:gs>
            <a:gs pos="0">
              <a:schemeClr val="accent2"/>
            </a:gs>
          </a:gsLst>
          <a:lin ang="13500000" scaled="1"/>
          <a:tileRect/>
        </a:gradFill>
        <a:effectLst/>
      </p:bgPr>
    </p:bg>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2619375" y="0"/>
            <a:ext cx="136525" cy="6858000"/>
            <a:chOff x="2619910" y="0"/>
            <a:chExt cx="108301" cy="6858000"/>
          </a:xfrm>
        </p:grpSpPr>
        <p:sp>
          <p:nvSpPr>
            <p:cNvPr id="5" name="Rectangle 4"/>
            <p:cNvSpPr/>
            <p:nvPr userDrawn="1"/>
          </p:nvSpPr>
          <p:spPr bwMode="ltGray">
            <a:xfrm>
              <a:off x="2619910" y="4562475"/>
              <a:ext cx="108301" cy="229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bwMode="ltGray">
            <a:xfrm flipH="1">
              <a:off x="2619910" y="0"/>
              <a:ext cx="108301" cy="523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bwMode="ltGray">
            <a:xfrm flipH="1">
              <a:off x="2619910" y="3714750"/>
              <a:ext cx="108301" cy="215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8" name="Picture 2" descr="C:\Documents and Settings\vboydo\My Documents\0 val work\1 WSU signature identities\PullmanTLSigsWindows\face to face - matted gifs to use\wsuTLSig4cRvs-gy.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6910388" y="5881688"/>
            <a:ext cx="18986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bwMode="invGray">
          <a:xfrm>
            <a:off x="2944960" y="2337033"/>
            <a:ext cx="5788241" cy="480131"/>
          </a:xfrm>
        </p:spPr>
        <p:txBody>
          <a:bodyPr anchorCtr="0"/>
          <a:lstStyle>
            <a:lvl1pPr algn="l">
              <a:defRPr>
                <a:solidFill>
                  <a:schemeClr val="tx1"/>
                </a:solidFill>
                <a:effectLst/>
                <a:latin typeface="Cambria" pitchFamily="18" charset="0"/>
              </a:defRPr>
            </a:lvl1pPr>
          </a:lstStyle>
          <a:p>
            <a:r>
              <a:rPr lang="en-US"/>
              <a:t>Click to edit Master title style</a:t>
            </a:r>
            <a:endParaRPr lang="en-US" dirty="0"/>
          </a:p>
        </p:txBody>
      </p:sp>
      <p:sp>
        <p:nvSpPr>
          <p:cNvPr id="3077" name="Rectangle 5"/>
          <p:cNvSpPr>
            <a:spLocks noGrp="1" noChangeArrowheads="1"/>
          </p:cNvSpPr>
          <p:nvPr>
            <p:ph type="subTitle" idx="1"/>
          </p:nvPr>
        </p:nvSpPr>
        <p:spPr bwMode="invGray">
          <a:xfrm>
            <a:off x="2944959" y="3025243"/>
            <a:ext cx="5803231" cy="430887"/>
          </a:xfrm>
        </p:spPr>
        <p:txBody>
          <a:bodyPr rIns="0" anchorCtr="0"/>
          <a:lstStyle>
            <a:lvl1pPr marL="0" indent="0" algn="l">
              <a:buFont typeface="Arial" pitchFamily="34" charset="0"/>
              <a:buNone/>
              <a:defRPr sz="2200" b="0">
                <a:solidFill>
                  <a:schemeClr val="tx1"/>
                </a:solidFill>
                <a:effectLst/>
                <a:latin typeface="Cambria" pitchFamily="18" charset="0"/>
              </a:defRPr>
            </a:lvl1pPr>
          </a:lstStyle>
          <a:p>
            <a:r>
              <a:rPr lang="en-US"/>
              <a:t>Click to edit Master subtitle style</a:t>
            </a:r>
            <a:endParaRPr lang="en-US" dirty="0"/>
          </a:p>
        </p:txBody>
      </p:sp>
      <p:sp>
        <p:nvSpPr>
          <p:cNvPr id="9" name="Rectangle 6"/>
          <p:cNvSpPr>
            <a:spLocks noGrp="1" noChangeArrowheads="1"/>
          </p:cNvSpPr>
          <p:nvPr userDrawn="1">
            <p:ph type="dt" sz="half" idx="10"/>
          </p:nvPr>
        </p:nvSpPr>
        <p:spPr>
          <a:xfrm>
            <a:off x="0" y="6381750"/>
            <a:ext cx="1550988" cy="476250"/>
          </a:xfrm>
        </p:spPr>
        <p:txBody>
          <a:bodyPr/>
          <a:lstStyle>
            <a:lvl1pPr>
              <a:defRPr>
                <a:latin typeface="Cambria" pitchFamily="18" charset="0"/>
              </a:defRPr>
            </a:lvl1pPr>
          </a:lstStyle>
          <a:p>
            <a:pPr>
              <a:defRPr/>
            </a:pPr>
            <a:endParaRPr lang="en-US"/>
          </a:p>
        </p:txBody>
      </p:sp>
      <p:sp>
        <p:nvSpPr>
          <p:cNvPr id="10" name="Rectangle 7"/>
          <p:cNvSpPr>
            <a:spLocks noGrp="1" noChangeArrowheads="1"/>
          </p:cNvSpPr>
          <p:nvPr userDrawn="1">
            <p:ph type="ftr" sz="quarter" idx="11"/>
          </p:nvPr>
        </p:nvSpPr>
        <p:spPr>
          <a:xfrm>
            <a:off x="1573213" y="6381750"/>
            <a:ext cx="6451600" cy="476250"/>
          </a:xfrm>
        </p:spPr>
        <p:txBody>
          <a:bodyPr/>
          <a:lstStyle>
            <a:lvl1pPr>
              <a:defRPr>
                <a:latin typeface="Cambria" pitchFamily="18" charset="0"/>
              </a:defRPr>
            </a:lvl1pPr>
          </a:lstStyle>
          <a:p>
            <a:pPr>
              <a:defRPr/>
            </a:pPr>
            <a:endParaRPr lang="en-US"/>
          </a:p>
        </p:txBody>
      </p:sp>
      <p:sp>
        <p:nvSpPr>
          <p:cNvPr id="11" name="Rectangle 8"/>
          <p:cNvSpPr>
            <a:spLocks noGrp="1" noChangeArrowheads="1"/>
          </p:cNvSpPr>
          <p:nvPr userDrawn="1">
            <p:ph type="sldNum" sz="quarter" idx="12"/>
          </p:nvPr>
        </p:nvSpPr>
        <p:spPr>
          <a:xfrm>
            <a:off x="8169275" y="6381750"/>
            <a:ext cx="974725" cy="476250"/>
          </a:xfrm>
        </p:spPr>
        <p:txBody>
          <a:bodyPr/>
          <a:lstStyle>
            <a:lvl1pPr>
              <a:defRPr>
                <a:latin typeface="Cambria" pitchFamily="18" charset="0"/>
              </a:defRPr>
            </a:lvl1pPr>
          </a:lstStyle>
          <a:p>
            <a:pPr>
              <a:defRPr/>
            </a:pPr>
            <a:fld id="{7C51256B-453F-4EE2-8977-86EE783C4CCF}" type="slidenum">
              <a:rPr lang="en-US" smtClean="0"/>
              <a:pPr>
                <a:defRPr/>
              </a:pPr>
              <a:t>‹#›</a:t>
            </a:fld>
            <a:endParaRPr lang="en-US"/>
          </a:p>
        </p:txBody>
      </p:sp>
    </p:spTree>
    <p:extLst>
      <p:ext uri="{BB962C8B-B14F-4D97-AF65-F5344CB8AC3E}">
        <p14:creationId xmlns:p14="http://schemas.microsoft.com/office/powerpoint/2010/main" val="25171786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lvl1pPr>
              <a:defRPr>
                <a:latin typeface="Cambria" pitchFamily="18" charset="0"/>
              </a:defRPr>
            </a:lvl1pPr>
          </a:lstStyle>
          <a:p>
            <a:r>
              <a:rPr lang="en-US"/>
              <a:t>Click to edit Master title style</a:t>
            </a:r>
          </a:p>
        </p:txBody>
      </p:sp>
      <p:sp>
        <p:nvSpPr>
          <p:cNvPr id="3" name="Vertical Text Placeholder 2"/>
          <p:cNvSpPr>
            <a:spLocks noGrp="1"/>
          </p:cNvSpPr>
          <p:nvPr>
            <p:ph type="body" orient="vert" idx="1"/>
          </p:nvPr>
        </p:nvSpPr>
        <p:spPr>
          <a:xfrm>
            <a:off x="2940370" y="2667001"/>
            <a:ext cx="4431983" cy="1851025"/>
          </a:xfrm>
        </p:spPr>
        <p:txBody>
          <a:bodyPr vert="eaVert"/>
          <a:lstStyle>
            <a:lvl1pPr>
              <a:defRPr b="0">
                <a:latin typeface="Cambria" pitchFamily="18" charset="0"/>
              </a:defRPr>
            </a:lvl1pPr>
            <a:lvl2pPr>
              <a:defRPr b="0">
                <a:latin typeface="Cambria" pitchFamily="18" charset="0"/>
              </a:defRPr>
            </a:lvl2pPr>
            <a:lvl3pPr>
              <a:defRPr b="0">
                <a:latin typeface="Cambria" pitchFamily="18" charset="0"/>
              </a:defRPr>
            </a:lvl3pPr>
            <a:lvl4pPr>
              <a:defRPr b="0">
                <a:latin typeface="Cambria" pitchFamily="18" charset="0"/>
              </a:defRPr>
            </a:lvl4pPr>
            <a:lvl5pPr>
              <a:defRPr b="0">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mbria" pitchFamily="18"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atin typeface="Cambria" pitchFamily="18"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mbria" pitchFamily="18" charset="0"/>
              </a:defRPr>
            </a:lvl1pPr>
          </a:lstStyle>
          <a:p>
            <a:pPr>
              <a:defRPr/>
            </a:pPr>
            <a:fld id="{F5BC034F-30A8-4478-8DAD-4B482B1EDEBF}" type="slidenum">
              <a:rPr lang="en-US" smtClean="0"/>
              <a:pPr>
                <a:defRPr/>
              </a:pPr>
              <a:t>‹#›</a:t>
            </a:fld>
            <a:endParaRPr lang="en-US"/>
          </a:p>
        </p:txBody>
      </p:sp>
    </p:spTree>
    <p:extLst>
      <p:ext uri="{BB962C8B-B14F-4D97-AF65-F5344CB8AC3E}">
        <p14:creationId xmlns:p14="http://schemas.microsoft.com/office/powerpoint/2010/main" val="30848706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4441" y="1981200"/>
            <a:ext cx="1348061" cy="2514600"/>
          </a:xfrm>
        </p:spPr>
        <p:txBody>
          <a:bodyPr vert="eaVert"/>
          <a:lstStyle>
            <a:lvl1pPr>
              <a:defRPr>
                <a:latin typeface="Cambria" pitchFamily="18" charset="0"/>
              </a:defRPr>
            </a:lvl1pPr>
          </a:lstStyle>
          <a:p>
            <a:r>
              <a:rPr lang="en-US"/>
              <a:t>Click to edit Master title style</a:t>
            </a:r>
          </a:p>
        </p:txBody>
      </p:sp>
      <p:sp>
        <p:nvSpPr>
          <p:cNvPr id="3" name="Vertical Text Placeholder 2"/>
          <p:cNvSpPr>
            <a:spLocks noGrp="1"/>
          </p:cNvSpPr>
          <p:nvPr>
            <p:ph type="body" orient="vert" idx="1"/>
          </p:nvPr>
        </p:nvSpPr>
        <p:spPr>
          <a:xfrm>
            <a:off x="4245320" y="1981200"/>
            <a:ext cx="2774606" cy="2514600"/>
          </a:xfrm>
        </p:spPr>
        <p:txBody>
          <a:bodyPr vert="eaVert"/>
          <a:lstStyle>
            <a:lvl1pPr>
              <a:defRPr b="0">
                <a:latin typeface="Cambria" pitchFamily="18" charset="0"/>
              </a:defRPr>
            </a:lvl1pPr>
            <a:lvl2pPr>
              <a:defRPr b="0">
                <a:latin typeface="Cambria" pitchFamily="18" charset="0"/>
              </a:defRPr>
            </a:lvl2pPr>
            <a:lvl3pPr>
              <a:defRPr b="0">
                <a:latin typeface="Cambria" pitchFamily="18" charset="0"/>
              </a:defRPr>
            </a:lvl3pPr>
            <a:lvl4pPr>
              <a:defRPr b="0">
                <a:latin typeface="Cambria" pitchFamily="18" charset="0"/>
              </a:defRPr>
            </a:lvl4pPr>
            <a:lvl5pPr>
              <a:defRPr b="0">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mbria" pitchFamily="18"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atin typeface="Cambria" pitchFamily="18"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mbria" pitchFamily="18" charset="0"/>
              </a:defRPr>
            </a:lvl1pPr>
          </a:lstStyle>
          <a:p>
            <a:pPr>
              <a:defRPr/>
            </a:pPr>
            <a:fld id="{F1D53457-3F5C-452E-9CE8-EEB2D2EDF7F1}" type="slidenum">
              <a:rPr lang="en-US" smtClean="0"/>
              <a:pPr>
                <a:defRPr/>
              </a:pPr>
              <a:t>‹#›</a:t>
            </a:fld>
            <a:endParaRPr lang="en-US"/>
          </a:p>
        </p:txBody>
      </p:sp>
    </p:spTree>
    <p:extLst>
      <p:ext uri="{BB962C8B-B14F-4D97-AF65-F5344CB8AC3E}">
        <p14:creationId xmlns:p14="http://schemas.microsoft.com/office/powerpoint/2010/main" val="22507073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7994" y="241538"/>
            <a:ext cx="7772400" cy="480131"/>
          </a:xfrm>
        </p:spPr>
        <p:txBody>
          <a:bodyPr/>
          <a:lstStyle>
            <a:lvl1pPr>
              <a:defRPr sz="2800">
                <a:latin typeface="Cambria" pitchFamily="18" charset="0"/>
              </a:defRPr>
            </a:lvl1pPr>
          </a:lstStyle>
          <a:p>
            <a:r>
              <a:rPr lang="en-US" dirty="0"/>
              <a:t>Click to edit Master title style</a:t>
            </a:r>
          </a:p>
        </p:txBody>
      </p:sp>
      <p:sp>
        <p:nvSpPr>
          <p:cNvPr id="3" name="Content Placeholder 2"/>
          <p:cNvSpPr>
            <a:spLocks noGrp="1"/>
          </p:cNvSpPr>
          <p:nvPr>
            <p:ph idx="1"/>
          </p:nvPr>
        </p:nvSpPr>
        <p:spPr>
          <a:xfrm>
            <a:off x="307649" y="803305"/>
            <a:ext cx="8622706" cy="1954894"/>
          </a:xfrm>
        </p:spPr>
        <p:txBody>
          <a:bodyPr anchor="t" anchorCtr="0"/>
          <a:lstStyle>
            <a:lvl1pPr marL="344488" indent="-179388">
              <a:spcBef>
                <a:spcPts val="1200"/>
              </a:spcBef>
              <a:buSzPct val="100000"/>
              <a:buFont typeface="Arial" pitchFamily="34" charset="0"/>
              <a:buChar char="•"/>
              <a:defRPr sz="2600" b="0">
                <a:latin typeface="Cambria" pitchFamily="18" charset="0"/>
              </a:defRPr>
            </a:lvl1pPr>
            <a:lvl2pPr marL="509588" indent="-165100">
              <a:spcBef>
                <a:spcPts val="400"/>
              </a:spcBef>
              <a:buSzPct val="75000"/>
              <a:buFont typeface="Wingdings" pitchFamily="2" charset="2"/>
              <a:buChar char="§"/>
              <a:defRPr sz="2400">
                <a:latin typeface="Cambria" pitchFamily="18" charset="0"/>
              </a:defRPr>
            </a:lvl2pPr>
            <a:lvl3pPr marL="688975" indent="-179388">
              <a:spcBef>
                <a:spcPts val="400"/>
              </a:spcBef>
              <a:buSzPct val="100000"/>
              <a:buFont typeface="Lucida Sans" pitchFamily="34" charset="0"/>
              <a:buChar char="–"/>
              <a:defRPr sz="2200">
                <a:latin typeface="Cambria" pitchFamily="18" charset="0"/>
              </a:defRPr>
            </a:lvl3pPr>
            <a:lvl4pPr marL="914400" indent="-165100">
              <a:spcBef>
                <a:spcPts val="400"/>
              </a:spcBef>
              <a:buSzPct val="100000"/>
              <a:buFont typeface="Arial" pitchFamily="34" charset="0"/>
              <a:buChar char="•"/>
              <a:defRPr sz="2000">
                <a:latin typeface="Cambria" pitchFamily="18" charset="0"/>
              </a:defRPr>
            </a:lvl4pPr>
            <a:lvl5pPr marL="1079500" indent="-165100">
              <a:spcBef>
                <a:spcPts val="400"/>
              </a:spcBef>
              <a:buSzPct val="100000"/>
              <a:buFont typeface="Arial" pitchFamily="34" charset="0"/>
              <a:buChar char="•"/>
              <a:defRPr sz="2000">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295C0F-A2F7-41A5-AB7A-8BAEB98AC087}" type="slidenum">
              <a:rPr lang="en-US"/>
              <a:pPr>
                <a:defRPr/>
              </a:pPr>
              <a:t>‹#›</a:t>
            </a:fld>
            <a:endParaRPr lang="en-US"/>
          </a:p>
        </p:txBody>
      </p:sp>
    </p:spTree>
    <p:extLst>
      <p:ext uri="{BB962C8B-B14F-4D97-AF65-F5344CB8AC3E}">
        <p14:creationId xmlns:p14="http://schemas.microsoft.com/office/powerpoint/2010/main" val="6948113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89375" y="6122988"/>
            <a:ext cx="13763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ctrTitle"/>
          </p:nvPr>
        </p:nvSpPr>
        <p:spPr>
          <a:xfrm>
            <a:off x="164387" y="4110194"/>
            <a:ext cx="8825503" cy="523220"/>
          </a:xfrm>
        </p:spPr>
        <p:txBody>
          <a:bodyPr anchorCtr="0"/>
          <a:lstStyle>
            <a:lvl1pPr algn="ctr">
              <a:lnSpc>
                <a:spcPct val="100000"/>
              </a:lnSpc>
              <a:defRPr>
                <a:solidFill>
                  <a:schemeClr val="bg2"/>
                </a:solidFill>
                <a:effectLst/>
                <a:latin typeface="Cambria" pitchFamily="18" charset="0"/>
              </a:defRPr>
            </a:lvl1pPr>
          </a:lstStyle>
          <a:p>
            <a:r>
              <a:rPr lang="en-US"/>
              <a:t>Click to edit Master title style</a:t>
            </a:r>
            <a:endParaRPr lang="en-US" dirty="0"/>
          </a:p>
        </p:txBody>
      </p:sp>
      <p:sp>
        <p:nvSpPr>
          <p:cNvPr id="8" name="Rectangle 5"/>
          <p:cNvSpPr>
            <a:spLocks noGrp="1" noChangeArrowheads="1"/>
          </p:cNvSpPr>
          <p:nvPr>
            <p:ph type="subTitle" idx="1"/>
          </p:nvPr>
        </p:nvSpPr>
        <p:spPr>
          <a:xfrm>
            <a:off x="164387" y="4694259"/>
            <a:ext cx="8825503" cy="430887"/>
          </a:xfrm>
        </p:spPr>
        <p:txBody>
          <a:bodyPr rIns="0" anchorCtr="0"/>
          <a:lstStyle>
            <a:lvl1pPr marL="0" indent="0" algn="ctr">
              <a:buFontTx/>
              <a:buNone/>
              <a:defRPr sz="2200" b="0">
                <a:solidFill>
                  <a:schemeClr val="bg2"/>
                </a:solidFill>
                <a:effectLst/>
                <a:latin typeface="Cambria" pitchFamily="18" charset="0"/>
              </a:defRPr>
            </a:lvl1pPr>
          </a:lstStyle>
          <a:p>
            <a:r>
              <a:rPr lang="en-US"/>
              <a:t>Click to edit Master subtitle style</a:t>
            </a:r>
            <a:endParaRPr lang="en-US" dirty="0"/>
          </a:p>
        </p:txBody>
      </p:sp>
      <p:sp>
        <p:nvSpPr>
          <p:cNvPr id="5" name="Rectangle 4"/>
          <p:cNvSpPr>
            <a:spLocks noGrp="1" noChangeArrowheads="1"/>
          </p:cNvSpPr>
          <p:nvPr userDrawn="1">
            <p:ph type="dt" sz="half" idx="10"/>
          </p:nvPr>
        </p:nvSpPr>
        <p:spPr/>
        <p:txBody>
          <a:bodyPr/>
          <a:lstStyle>
            <a:lvl1pPr>
              <a:defRPr>
                <a:latin typeface="Cambria" pitchFamily="18" charset="0"/>
              </a:defRPr>
            </a:lvl1pPr>
          </a:lstStyle>
          <a:p>
            <a:pPr>
              <a:defRPr/>
            </a:pPr>
            <a:endParaRPr lang="en-US"/>
          </a:p>
        </p:txBody>
      </p:sp>
      <p:sp>
        <p:nvSpPr>
          <p:cNvPr id="6" name="Rectangle 5"/>
          <p:cNvSpPr>
            <a:spLocks noGrp="1" noChangeArrowheads="1"/>
          </p:cNvSpPr>
          <p:nvPr userDrawn="1">
            <p:ph type="ftr" sz="quarter" idx="11"/>
          </p:nvPr>
        </p:nvSpPr>
        <p:spPr/>
        <p:txBody>
          <a:bodyPr/>
          <a:lstStyle>
            <a:lvl1pPr>
              <a:defRPr>
                <a:latin typeface="Cambria" pitchFamily="18" charset="0"/>
              </a:defRPr>
            </a:lvl1pPr>
          </a:lstStyle>
          <a:p>
            <a:pPr>
              <a:defRPr/>
            </a:pPr>
            <a:endParaRPr lang="en-US"/>
          </a:p>
        </p:txBody>
      </p:sp>
      <p:sp>
        <p:nvSpPr>
          <p:cNvPr id="9" name="Rectangle 6"/>
          <p:cNvSpPr>
            <a:spLocks noGrp="1" noChangeArrowheads="1"/>
          </p:cNvSpPr>
          <p:nvPr userDrawn="1">
            <p:ph type="sldNum" sz="quarter" idx="12"/>
          </p:nvPr>
        </p:nvSpPr>
        <p:spPr/>
        <p:txBody>
          <a:bodyPr/>
          <a:lstStyle>
            <a:lvl1pPr>
              <a:defRPr>
                <a:latin typeface="Cambria" pitchFamily="18" charset="0"/>
              </a:defRPr>
            </a:lvl1pPr>
          </a:lstStyle>
          <a:p>
            <a:pPr>
              <a:defRPr/>
            </a:pPr>
            <a:fld id="{262D25C6-F128-4086-B964-6A28697ADF0A}" type="slidenum">
              <a:rPr lang="en-US" smtClean="0"/>
              <a:pPr>
                <a:defRPr/>
              </a:pPr>
              <a:t>‹#›</a:t>
            </a:fld>
            <a:endParaRPr lang="en-US"/>
          </a:p>
        </p:txBody>
      </p:sp>
    </p:spTree>
    <p:extLst>
      <p:ext uri="{BB962C8B-B14F-4D97-AF65-F5344CB8AC3E}">
        <p14:creationId xmlns:p14="http://schemas.microsoft.com/office/powerpoint/2010/main" val="40827942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651" y="969592"/>
            <a:ext cx="5600700" cy="480131"/>
          </a:xfrm>
        </p:spPr>
        <p:txBody>
          <a:bodyPr/>
          <a:lstStyle>
            <a:lvl1pPr>
              <a:defRPr>
                <a:latin typeface="Cambria"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79686" y="1813811"/>
            <a:ext cx="4002321" cy="2355004"/>
          </a:xfrm>
        </p:spPr>
        <p:txBody>
          <a:bodyPr/>
          <a:lstStyle>
            <a:lvl1pPr>
              <a:buSzPct val="125000"/>
              <a:buFont typeface="Arial" pitchFamily="34" charset="0"/>
              <a:buChar char="•"/>
              <a:defRPr lang="en-US" sz="2600" b="0" dirty="0" smtClean="0">
                <a:solidFill>
                  <a:schemeClr val="bg2"/>
                </a:solidFill>
                <a:latin typeface="Cambria" pitchFamily="18" charset="0"/>
                <a:ea typeface="+mn-ea"/>
                <a:cs typeface="+mn-cs"/>
              </a:defRPr>
            </a:lvl1pPr>
            <a:lvl2pPr>
              <a:buSzPct val="125000"/>
              <a:buFont typeface="Arial" pitchFamily="34" charset="0"/>
              <a:buChar char="•"/>
              <a:defRPr lang="en-US" sz="2400" dirty="0" smtClean="0">
                <a:solidFill>
                  <a:schemeClr val="bg2"/>
                </a:solidFill>
                <a:latin typeface="Cambria" pitchFamily="18" charset="0"/>
                <a:ea typeface="+mn-ea"/>
                <a:cs typeface="+mn-cs"/>
              </a:defRPr>
            </a:lvl2pPr>
            <a:lvl3pPr>
              <a:buSzPct val="125000"/>
              <a:buFont typeface="Arial" pitchFamily="34" charset="0"/>
              <a:buChar char="•"/>
              <a:defRPr lang="en-US" sz="2200" dirty="0" smtClean="0">
                <a:solidFill>
                  <a:schemeClr val="bg2"/>
                </a:solidFill>
                <a:latin typeface="Cambria" pitchFamily="18" charset="0"/>
                <a:ea typeface="+mn-ea"/>
                <a:cs typeface="+mn-cs"/>
              </a:defRPr>
            </a:lvl3pPr>
            <a:lvl4pPr>
              <a:buSzPct val="125000"/>
              <a:buFont typeface="Arial" pitchFamily="34" charset="0"/>
              <a:buChar char="•"/>
              <a:defRPr lang="en-US" sz="2000" dirty="0" smtClean="0">
                <a:solidFill>
                  <a:schemeClr val="bg2"/>
                </a:solidFill>
                <a:latin typeface="Cambria" pitchFamily="18" charset="0"/>
                <a:ea typeface="+mn-ea"/>
                <a:cs typeface="+mn-cs"/>
              </a:defRPr>
            </a:lvl4pPr>
            <a:lvl5pPr>
              <a:buSzPct val="125000"/>
              <a:buFont typeface="Arial" pitchFamily="34" charset="0"/>
              <a:buChar char="•"/>
              <a:defRPr lang="en-US" sz="2000" dirty="0">
                <a:solidFill>
                  <a:schemeClr val="bg2"/>
                </a:solidFill>
                <a:latin typeface="Cambria" pitchFamily="18" charset="0"/>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4406" y="1813811"/>
            <a:ext cx="3969948" cy="2355004"/>
          </a:xfrm>
        </p:spPr>
        <p:txBody>
          <a:bodyPr/>
          <a:lstStyle>
            <a:lvl1pPr>
              <a:buSzPct val="125000"/>
              <a:buFont typeface="Arial" pitchFamily="34" charset="0"/>
              <a:buChar char="•"/>
              <a:defRPr lang="en-US" sz="2600" b="0" dirty="0" smtClean="0">
                <a:solidFill>
                  <a:schemeClr val="bg2"/>
                </a:solidFill>
                <a:latin typeface="Cambria" pitchFamily="18" charset="0"/>
                <a:ea typeface="+mn-ea"/>
                <a:cs typeface="+mn-cs"/>
              </a:defRPr>
            </a:lvl1pPr>
            <a:lvl2pPr>
              <a:buSzPct val="125000"/>
              <a:buFont typeface="Arial" pitchFamily="34" charset="0"/>
              <a:buChar char="•"/>
              <a:defRPr lang="en-US" sz="2400" dirty="0" smtClean="0">
                <a:solidFill>
                  <a:schemeClr val="bg2"/>
                </a:solidFill>
                <a:latin typeface="Cambria" pitchFamily="18" charset="0"/>
                <a:ea typeface="+mn-ea"/>
                <a:cs typeface="+mn-cs"/>
              </a:defRPr>
            </a:lvl2pPr>
            <a:lvl3pPr>
              <a:buSzPct val="125000"/>
              <a:buFont typeface="Arial" pitchFamily="34" charset="0"/>
              <a:buChar char="•"/>
              <a:defRPr lang="en-US" sz="2200" dirty="0" smtClean="0">
                <a:solidFill>
                  <a:schemeClr val="bg2"/>
                </a:solidFill>
                <a:latin typeface="Cambria" pitchFamily="18" charset="0"/>
                <a:ea typeface="+mn-ea"/>
                <a:cs typeface="+mn-cs"/>
              </a:defRPr>
            </a:lvl3pPr>
            <a:lvl4pPr>
              <a:buSzPct val="125000"/>
              <a:buFont typeface="Arial" pitchFamily="34" charset="0"/>
              <a:buChar char="•"/>
              <a:defRPr lang="en-US" sz="2000" dirty="0" smtClean="0">
                <a:solidFill>
                  <a:schemeClr val="bg2"/>
                </a:solidFill>
                <a:latin typeface="Cambria" pitchFamily="18" charset="0"/>
                <a:ea typeface="+mn-ea"/>
                <a:cs typeface="+mn-cs"/>
              </a:defRPr>
            </a:lvl4pPr>
            <a:lvl5pPr>
              <a:buSzPct val="125000"/>
              <a:buFont typeface="Arial" pitchFamily="34" charset="0"/>
              <a:buChar char="•"/>
              <a:defRPr lang="en-US" sz="2000" dirty="0">
                <a:solidFill>
                  <a:schemeClr val="bg2"/>
                </a:solidFill>
                <a:latin typeface="Cambria" pitchFamily="18" charset="0"/>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atin typeface="Cambria" pitchFamily="18"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atin typeface="Cambria" pitchFamily="18"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mbria" pitchFamily="18" charset="0"/>
              </a:defRPr>
            </a:lvl1pPr>
          </a:lstStyle>
          <a:p>
            <a:pPr>
              <a:defRPr/>
            </a:pPr>
            <a:fld id="{6BF4F9BA-FEC8-4647-B8B7-524DFDE7E580}" type="slidenum">
              <a:rPr lang="en-US" smtClean="0"/>
              <a:pPr>
                <a:defRPr/>
              </a:pPr>
              <a:t>‹#›</a:t>
            </a:fld>
            <a:endParaRPr lang="en-US"/>
          </a:p>
        </p:txBody>
      </p:sp>
    </p:spTree>
    <p:extLst>
      <p:ext uri="{BB962C8B-B14F-4D97-AF65-F5344CB8AC3E}">
        <p14:creationId xmlns:p14="http://schemas.microsoft.com/office/powerpoint/2010/main" val="22106939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0131"/>
          </a:xfrm>
        </p:spPr>
        <p:txBody>
          <a:bodyPr/>
          <a:lstStyle>
            <a:lvl1pPr>
              <a:defRPr>
                <a:latin typeface="Cambria" pitchFamily="18" charset="0"/>
              </a:defRPr>
            </a:lvl1pPr>
          </a:lstStyle>
          <a:p>
            <a:r>
              <a:rPr lang="en-US"/>
              <a:t>Click to edit Master title style</a:t>
            </a:r>
          </a:p>
        </p:txBody>
      </p:sp>
      <p:sp>
        <p:nvSpPr>
          <p:cNvPr id="3" name="Text Placeholder 2"/>
          <p:cNvSpPr>
            <a:spLocks noGrp="1"/>
          </p:cNvSpPr>
          <p:nvPr>
            <p:ph type="body" idx="1"/>
          </p:nvPr>
        </p:nvSpPr>
        <p:spPr>
          <a:xfrm>
            <a:off x="457201" y="1535113"/>
            <a:ext cx="4040188" cy="830997"/>
          </a:xfrm>
        </p:spPr>
        <p:txBody>
          <a:bodyPr anchor="b"/>
          <a:lstStyle>
            <a:lvl1pPr marL="0" indent="0">
              <a:buNone/>
              <a:defRPr sz="2400" b="1">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2355004"/>
          </a:xfrm>
        </p:spPr>
        <p:txBody>
          <a:bodyPr/>
          <a:lstStyle>
            <a:lvl1pPr>
              <a:defRPr lang="en-US" sz="2600" b="0" dirty="0" smtClean="0">
                <a:solidFill>
                  <a:schemeClr val="bg2"/>
                </a:solidFill>
                <a:latin typeface="Cambria" pitchFamily="18" charset="0"/>
                <a:ea typeface="+mn-ea"/>
                <a:cs typeface="+mn-cs"/>
              </a:defRPr>
            </a:lvl1pPr>
            <a:lvl2pPr>
              <a:defRPr lang="en-US" sz="2400" dirty="0" smtClean="0">
                <a:solidFill>
                  <a:schemeClr val="bg2"/>
                </a:solidFill>
                <a:latin typeface="Cambria" pitchFamily="18" charset="0"/>
                <a:ea typeface="+mn-ea"/>
                <a:cs typeface="+mn-cs"/>
              </a:defRPr>
            </a:lvl2pPr>
            <a:lvl3pPr>
              <a:defRPr lang="en-US" sz="2200" dirty="0" smtClean="0">
                <a:solidFill>
                  <a:schemeClr val="bg2"/>
                </a:solidFill>
                <a:latin typeface="Cambria" pitchFamily="18" charset="0"/>
                <a:ea typeface="+mn-ea"/>
                <a:cs typeface="+mn-cs"/>
              </a:defRPr>
            </a:lvl3pPr>
            <a:lvl4pPr>
              <a:defRPr lang="en-US" sz="2000" dirty="0" smtClean="0">
                <a:solidFill>
                  <a:schemeClr val="bg2"/>
                </a:solidFill>
                <a:latin typeface="Cambria" pitchFamily="18" charset="0"/>
                <a:ea typeface="+mn-ea"/>
                <a:cs typeface="+mn-cs"/>
              </a:defRPr>
            </a:lvl4pPr>
            <a:lvl5pPr>
              <a:defRPr lang="en-US" sz="2000" dirty="0">
                <a:solidFill>
                  <a:schemeClr val="bg2"/>
                </a:solidFill>
                <a:latin typeface="Cambria" pitchFamily="18" charset="0"/>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830997"/>
          </a:xfrm>
        </p:spPr>
        <p:txBody>
          <a:bodyPr anchor="b"/>
          <a:lstStyle>
            <a:lvl1pPr marL="0" indent="0">
              <a:buNone/>
              <a:defRPr sz="2400" b="1">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2355004"/>
          </a:xfrm>
        </p:spPr>
        <p:txBody>
          <a:bodyPr/>
          <a:lstStyle>
            <a:lvl1pPr>
              <a:defRPr lang="en-US" sz="2600" b="0" dirty="0" smtClean="0">
                <a:solidFill>
                  <a:schemeClr val="bg2"/>
                </a:solidFill>
                <a:latin typeface="Cambria" pitchFamily="18" charset="0"/>
                <a:ea typeface="+mn-ea"/>
                <a:cs typeface="+mn-cs"/>
              </a:defRPr>
            </a:lvl1pPr>
            <a:lvl2pPr>
              <a:defRPr lang="en-US" sz="2400" dirty="0" smtClean="0">
                <a:solidFill>
                  <a:schemeClr val="bg2"/>
                </a:solidFill>
                <a:latin typeface="Cambria" pitchFamily="18" charset="0"/>
                <a:ea typeface="+mn-ea"/>
                <a:cs typeface="+mn-cs"/>
              </a:defRPr>
            </a:lvl2pPr>
            <a:lvl3pPr>
              <a:defRPr lang="en-US" sz="2200" dirty="0" smtClean="0">
                <a:solidFill>
                  <a:schemeClr val="bg2"/>
                </a:solidFill>
                <a:latin typeface="Cambria" pitchFamily="18" charset="0"/>
                <a:ea typeface="+mn-ea"/>
                <a:cs typeface="+mn-cs"/>
              </a:defRPr>
            </a:lvl3pPr>
            <a:lvl4pPr>
              <a:defRPr lang="en-US" sz="2000" dirty="0" smtClean="0">
                <a:solidFill>
                  <a:schemeClr val="bg2"/>
                </a:solidFill>
                <a:latin typeface="Cambria" pitchFamily="18" charset="0"/>
                <a:ea typeface="+mn-ea"/>
                <a:cs typeface="+mn-cs"/>
              </a:defRPr>
            </a:lvl4pPr>
            <a:lvl5pPr>
              <a:defRPr lang="en-US" sz="2000" dirty="0">
                <a:solidFill>
                  <a:schemeClr val="bg2"/>
                </a:solidFill>
                <a:latin typeface="Cambria" pitchFamily="18" charset="0"/>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atin typeface="Cambria" pitchFamily="18" charset="0"/>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atin typeface="Cambria" pitchFamily="18" charset="0"/>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atin typeface="Cambria" pitchFamily="18" charset="0"/>
              </a:defRPr>
            </a:lvl1pPr>
          </a:lstStyle>
          <a:p>
            <a:pPr>
              <a:defRPr/>
            </a:pPr>
            <a:fld id="{1ED6CACF-CE06-4581-B7BE-7BA1E155CCEF}" type="slidenum">
              <a:rPr lang="en-US" smtClean="0"/>
              <a:pPr>
                <a:defRPr/>
              </a:pPr>
              <a:t>‹#›</a:t>
            </a:fld>
            <a:endParaRPr lang="en-US"/>
          </a:p>
        </p:txBody>
      </p:sp>
    </p:spTree>
    <p:extLst>
      <p:ext uri="{BB962C8B-B14F-4D97-AF65-F5344CB8AC3E}">
        <p14:creationId xmlns:p14="http://schemas.microsoft.com/office/powerpoint/2010/main" val="8815266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lvl1pPr>
              <a:defRPr>
                <a:latin typeface="Cambria" pitchFamily="18"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atin typeface="Cambria" pitchFamily="18" charset="0"/>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atin typeface="Cambria" pitchFamily="18" charset="0"/>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atin typeface="Cambria" pitchFamily="18" charset="0"/>
              </a:defRPr>
            </a:lvl1pPr>
          </a:lstStyle>
          <a:p>
            <a:pPr>
              <a:defRPr/>
            </a:pPr>
            <a:fld id="{8EB2EDB9-57E0-478C-A708-54DA11A9872B}" type="slidenum">
              <a:rPr lang="en-US" smtClean="0"/>
              <a:pPr>
                <a:defRPr/>
              </a:pPr>
              <a:t>‹#›</a:t>
            </a:fld>
            <a:endParaRPr lang="en-US"/>
          </a:p>
        </p:txBody>
      </p:sp>
    </p:spTree>
    <p:extLst>
      <p:ext uri="{BB962C8B-B14F-4D97-AF65-F5344CB8AC3E}">
        <p14:creationId xmlns:p14="http://schemas.microsoft.com/office/powerpoint/2010/main" val="20714230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mbria" pitchFamily="18" charset="0"/>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atin typeface="Cambria" pitchFamily="18" charset="0"/>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atin typeface="Cambria" pitchFamily="18" charset="0"/>
              </a:defRPr>
            </a:lvl1pPr>
          </a:lstStyle>
          <a:p>
            <a:pPr>
              <a:defRPr/>
            </a:pPr>
            <a:fld id="{E93FE2F6-B69F-4970-AA51-42775BB13F48}" type="slidenum">
              <a:rPr lang="en-US" smtClean="0"/>
              <a:pPr>
                <a:defRPr/>
              </a:pPr>
              <a:t>‹#›</a:t>
            </a:fld>
            <a:endParaRPr lang="en-US"/>
          </a:p>
        </p:txBody>
      </p:sp>
    </p:spTree>
    <p:extLst>
      <p:ext uri="{BB962C8B-B14F-4D97-AF65-F5344CB8AC3E}">
        <p14:creationId xmlns:p14="http://schemas.microsoft.com/office/powerpoint/2010/main" val="39134544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646331"/>
          </a:xfrm>
        </p:spPr>
        <p:txBody>
          <a:bodyPr/>
          <a:lstStyle>
            <a:lvl1pPr algn="l">
              <a:defRPr sz="2000" b="1">
                <a:latin typeface="Cambria" pitchFamily="18" charset="0"/>
              </a:defRPr>
            </a:lvl1pPr>
          </a:lstStyle>
          <a:p>
            <a:r>
              <a:rPr lang="en-US"/>
              <a:t>Click to edit Master title style</a:t>
            </a:r>
          </a:p>
        </p:txBody>
      </p:sp>
      <p:sp>
        <p:nvSpPr>
          <p:cNvPr id="3" name="Content Placeholder 2"/>
          <p:cNvSpPr>
            <a:spLocks noGrp="1"/>
          </p:cNvSpPr>
          <p:nvPr>
            <p:ph idx="1"/>
          </p:nvPr>
        </p:nvSpPr>
        <p:spPr>
          <a:xfrm>
            <a:off x="3575050" y="273051"/>
            <a:ext cx="5111751" cy="1882054"/>
          </a:xfrm>
        </p:spPr>
        <p:txBody>
          <a:bodyPr/>
          <a:lstStyle>
            <a:lvl1pPr marL="165100" indent="-165100">
              <a:buSzPct val="125000"/>
              <a:buFont typeface="Arial" pitchFamily="34" charset="0"/>
              <a:buChar char="•"/>
              <a:defRPr lang="en-US" sz="2600" b="0" dirty="0" smtClean="0">
                <a:solidFill>
                  <a:schemeClr val="bg2"/>
                </a:solidFill>
                <a:latin typeface="Cambria" pitchFamily="18" charset="0"/>
                <a:ea typeface="+mn-ea"/>
                <a:cs typeface="+mn-cs"/>
              </a:defRPr>
            </a:lvl1pPr>
            <a:lvl2pPr marL="509588" indent="-165100">
              <a:buSzPct val="125000"/>
              <a:buFont typeface="Arial" pitchFamily="34" charset="0"/>
              <a:buChar char="•"/>
              <a:defRPr lang="en-US" sz="2400" dirty="0" smtClean="0">
                <a:solidFill>
                  <a:schemeClr val="bg2"/>
                </a:solidFill>
                <a:latin typeface="Cambria" pitchFamily="18" charset="0"/>
                <a:ea typeface="+mn-ea"/>
                <a:cs typeface="+mn-cs"/>
              </a:defRPr>
            </a:lvl2pPr>
            <a:lvl3pPr>
              <a:buSzPct val="125000"/>
              <a:buFont typeface="Arial" pitchFamily="34" charset="0"/>
              <a:buChar char="•"/>
              <a:defRPr lang="en-US" sz="2200" dirty="0" smtClean="0">
                <a:solidFill>
                  <a:schemeClr val="bg2"/>
                </a:solidFill>
                <a:latin typeface="Cambria" pitchFamily="18" charset="0"/>
                <a:ea typeface="+mn-ea"/>
                <a:cs typeface="+mn-cs"/>
              </a:defRPr>
            </a:lvl3pPr>
            <a:lvl4pPr marL="974725" indent="-180975">
              <a:buSzPct val="125000"/>
              <a:buFont typeface="Arial" pitchFamily="34" charset="0"/>
              <a:buChar char="•"/>
              <a:defRPr lang="en-US" sz="2000" dirty="0" smtClean="0">
                <a:solidFill>
                  <a:schemeClr val="bg2"/>
                </a:solidFill>
                <a:latin typeface="Cambria" pitchFamily="18" charset="0"/>
                <a:ea typeface="+mn-ea"/>
                <a:cs typeface="+mn-cs"/>
              </a:defRPr>
            </a:lvl4pPr>
            <a:lvl5pPr>
              <a:buSzPct val="125000"/>
              <a:buFont typeface="Arial" pitchFamily="34" charset="0"/>
              <a:buChar char="•"/>
              <a:defRPr lang="en-US" sz="2000" dirty="0">
                <a:solidFill>
                  <a:schemeClr val="bg2"/>
                </a:solidFill>
                <a:latin typeface="Cambria" pitchFamily="18" charset="0"/>
                <a:ea typeface="+mn-ea"/>
                <a:cs typeface="+mn-c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0"/>
            <a:ext cx="3008313" cy="307777"/>
          </a:xfrm>
        </p:spPr>
        <p:txBody>
          <a:bodyPr/>
          <a:lstStyle>
            <a:lvl1pPr marL="0" indent="0">
              <a:buNone/>
              <a:defRPr sz="1400">
                <a:latin typeface="Cambr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mbria" pitchFamily="18"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atin typeface="Cambria" pitchFamily="18"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mbria" pitchFamily="18" charset="0"/>
              </a:defRPr>
            </a:lvl1pPr>
          </a:lstStyle>
          <a:p>
            <a:pPr>
              <a:defRPr/>
            </a:pPr>
            <a:fld id="{26106780-A6F8-43D7-969C-E29A511B9266}" type="slidenum">
              <a:rPr lang="en-US" smtClean="0"/>
              <a:pPr>
                <a:defRPr/>
              </a:pPr>
              <a:t>‹#›</a:t>
            </a:fld>
            <a:endParaRPr lang="en-US"/>
          </a:p>
        </p:txBody>
      </p:sp>
    </p:spTree>
    <p:extLst>
      <p:ext uri="{BB962C8B-B14F-4D97-AF65-F5344CB8AC3E}">
        <p14:creationId xmlns:p14="http://schemas.microsoft.com/office/powerpoint/2010/main" val="34352837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69332"/>
          </a:xfrm>
        </p:spPr>
        <p:txBody>
          <a:bodyPr/>
          <a:lstStyle>
            <a:lvl1pPr algn="l">
              <a:defRPr sz="2000" b="1">
                <a:latin typeface="Cambria" pitchFamily="18"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584775"/>
          </a:xfrm>
        </p:spPr>
        <p:txBody>
          <a:bodyPr/>
          <a:lstStyle>
            <a:lvl1pPr marL="0" indent="0">
              <a:buNone/>
              <a:defRPr sz="3200">
                <a:latin typeface="Cambria"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307777"/>
          </a:xfrm>
        </p:spPr>
        <p:txBody>
          <a:bodyPr/>
          <a:lstStyle>
            <a:lvl1pPr marL="0" indent="0">
              <a:buNone/>
              <a:defRPr sz="1400">
                <a:latin typeface="Cambr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mbria" pitchFamily="18"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atin typeface="Cambria" pitchFamily="18"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mbria" pitchFamily="18" charset="0"/>
              </a:defRPr>
            </a:lvl1pPr>
          </a:lstStyle>
          <a:p>
            <a:pPr>
              <a:defRPr/>
            </a:pPr>
            <a:fld id="{216C9084-3262-4D36-8863-827AF4482B03}" type="slidenum">
              <a:rPr lang="en-US" smtClean="0"/>
              <a:pPr>
                <a:defRPr/>
              </a:pPr>
              <a:t>‹#›</a:t>
            </a:fld>
            <a:endParaRPr lang="en-US"/>
          </a:p>
        </p:txBody>
      </p:sp>
    </p:spTree>
    <p:extLst>
      <p:ext uri="{BB962C8B-B14F-4D97-AF65-F5344CB8AC3E}">
        <p14:creationId xmlns:p14="http://schemas.microsoft.com/office/powerpoint/2010/main" val="3540945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tx1"/>
            </a:gs>
            <a:gs pos="0">
              <a:srgbClr val="EAEAEA"/>
            </a:gs>
          </a:gsLst>
          <a:lin ang="16200000" scaled="1"/>
          <a:tileRect/>
        </a:gradFill>
        <a:effectLst/>
      </p:bgPr>
    </p:bg>
    <p:spTree>
      <p:nvGrpSpPr>
        <p:cNvPr id="1" name=""/>
        <p:cNvGrpSpPr/>
        <p:nvPr/>
      </p:nvGrpSpPr>
      <p:grpSpPr>
        <a:xfrm>
          <a:off x="0" y="0"/>
          <a:ext cx="0" cy="0"/>
          <a:chOff x="0" y="0"/>
          <a:chExt cx="0" cy="0"/>
        </a:xfrm>
      </p:grpSpPr>
      <p:grpSp>
        <p:nvGrpSpPr>
          <p:cNvPr id="2050" name="Group 14"/>
          <p:cNvGrpSpPr>
            <a:grpSpLocks/>
          </p:cNvGrpSpPr>
          <p:nvPr/>
        </p:nvGrpSpPr>
        <p:grpSpPr bwMode="auto">
          <a:xfrm>
            <a:off x="-9525" y="0"/>
            <a:ext cx="136525" cy="6858000"/>
            <a:chOff x="-10275" y="0"/>
            <a:chExt cx="174661" cy="6858000"/>
          </a:xfrm>
        </p:grpSpPr>
        <p:sp>
          <p:nvSpPr>
            <p:cNvPr id="14" name="Rectangle 13"/>
            <p:cNvSpPr/>
            <p:nvPr userDrawn="1"/>
          </p:nvSpPr>
          <p:spPr bwMode="ltGray">
            <a:xfrm>
              <a:off x="-10275" y="4562475"/>
              <a:ext cx="174661" cy="229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userDrawn="1"/>
          </p:nvSpPr>
          <p:spPr bwMode="ltGray">
            <a:xfrm flipH="1">
              <a:off x="-10275" y="0"/>
              <a:ext cx="174661" cy="523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bwMode="ltGray">
            <a:xfrm flipH="1">
              <a:off x="-10275" y="3698875"/>
              <a:ext cx="174661" cy="2178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51" name="Rectangle 3"/>
          <p:cNvSpPr>
            <a:spLocks noGrp="1" noChangeArrowheads="1"/>
          </p:cNvSpPr>
          <p:nvPr>
            <p:ph type="body" idx="1"/>
          </p:nvPr>
        </p:nvSpPr>
        <p:spPr bwMode="black">
          <a:xfrm>
            <a:off x="367469" y="831687"/>
            <a:ext cx="8426153"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2" name="Rectangle 2"/>
          <p:cNvSpPr>
            <a:spLocks noGrp="1" noChangeArrowheads="1"/>
          </p:cNvSpPr>
          <p:nvPr>
            <p:ph type="title"/>
          </p:nvPr>
        </p:nvSpPr>
        <p:spPr bwMode="black">
          <a:xfrm>
            <a:off x="343879" y="222800"/>
            <a:ext cx="8439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23825" y="6438900"/>
            <a:ext cx="15192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Cambria" pitchFamily="18" charset="0"/>
              </a:defRPr>
            </a:lvl1pPr>
          </a:lstStyle>
          <a:p>
            <a:pPr>
              <a:defRPr/>
            </a:pPr>
            <a:endParaRPr lang="en-US"/>
          </a:p>
        </p:txBody>
      </p:sp>
      <p:sp>
        <p:nvSpPr>
          <p:cNvPr id="4" name="Rectangle 5"/>
          <p:cNvSpPr>
            <a:spLocks noGrp="1" noChangeArrowheads="1"/>
          </p:cNvSpPr>
          <p:nvPr>
            <p:ph type="ftr" sz="quarter" idx="3"/>
          </p:nvPr>
        </p:nvSpPr>
        <p:spPr bwMode="black">
          <a:xfrm>
            <a:off x="1544638" y="6438900"/>
            <a:ext cx="61531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Cambria" pitchFamily="18" charset="0"/>
              </a:defRPr>
            </a:lvl1pPr>
          </a:lstStyle>
          <a:p>
            <a:pPr>
              <a:defRPr/>
            </a:pPr>
            <a:endParaRPr lang="en-US"/>
          </a:p>
        </p:txBody>
      </p:sp>
      <p:sp>
        <p:nvSpPr>
          <p:cNvPr id="2" name="Rectangle 6"/>
          <p:cNvSpPr>
            <a:spLocks noGrp="1" noChangeArrowheads="1"/>
          </p:cNvSpPr>
          <p:nvPr>
            <p:ph type="sldNum" sz="quarter" idx="4"/>
          </p:nvPr>
        </p:nvSpPr>
        <p:spPr bwMode="black">
          <a:xfrm>
            <a:off x="7766050" y="6438900"/>
            <a:ext cx="1301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Cambria" pitchFamily="18" charset="0"/>
              </a:defRPr>
            </a:lvl1pPr>
          </a:lstStyle>
          <a:p>
            <a:pPr>
              <a:defRPr/>
            </a:pPr>
            <a:fld id="{9B8A76FF-9BF3-48B7-8163-417934536671}"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4060" r:id="rId1"/>
    <p:sldLayoutId id="2147484051" r:id="rId2"/>
    <p:sldLayoutId id="214748406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ransition/>
  <p:txStyles>
    <p:titleStyle>
      <a:lvl1pPr algn="l" rtl="0" eaLnBrk="1" fontAlgn="base" hangingPunct="1">
        <a:lnSpc>
          <a:spcPct val="90000"/>
        </a:lnSpc>
        <a:spcBef>
          <a:spcPct val="0"/>
        </a:spcBef>
        <a:spcAft>
          <a:spcPct val="0"/>
        </a:spcAft>
        <a:defRPr sz="2800" b="1">
          <a:solidFill>
            <a:schemeClr val="bg2"/>
          </a:solidFill>
          <a:latin typeface="Cambria" pitchFamily="18" charset="0"/>
          <a:ea typeface="+mj-ea"/>
          <a:cs typeface="+mj-cs"/>
        </a:defRPr>
      </a:lvl1pPr>
      <a:lvl2pPr algn="l" rtl="0" eaLnBrk="1" fontAlgn="base" hangingPunct="1">
        <a:lnSpc>
          <a:spcPct val="90000"/>
        </a:lnSpc>
        <a:spcBef>
          <a:spcPct val="0"/>
        </a:spcBef>
        <a:spcAft>
          <a:spcPct val="0"/>
        </a:spcAft>
        <a:defRPr sz="2800" b="1">
          <a:solidFill>
            <a:schemeClr val="bg2"/>
          </a:solidFill>
          <a:latin typeface="Lucida Sans" pitchFamily="34" charset="0"/>
        </a:defRPr>
      </a:lvl2pPr>
      <a:lvl3pPr algn="l" rtl="0" eaLnBrk="1" fontAlgn="base" hangingPunct="1">
        <a:lnSpc>
          <a:spcPct val="90000"/>
        </a:lnSpc>
        <a:spcBef>
          <a:spcPct val="0"/>
        </a:spcBef>
        <a:spcAft>
          <a:spcPct val="0"/>
        </a:spcAft>
        <a:defRPr sz="2800" b="1">
          <a:solidFill>
            <a:schemeClr val="bg2"/>
          </a:solidFill>
          <a:latin typeface="Lucida Sans" pitchFamily="34" charset="0"/>
        </a:defRPr>
      </a:lvl3pPr>
      <a:lvl4pPr algn="l" rtl="0" eaLnBrk="1" fontAlgn="base" hangingPunct="1">
        <a:lnSpc>
          <a:spcPct val="90000"/>
        </a:lnSpc>
        <a:spcBef>
          <a:spcPct val="0"/>
        </a:spcBef>
        <a:spcAft>
          <a:spcPct val="0"/>
        </a:spcAft>
        <a:defRPr sz="2800" b="1">
          <a:solidFill>
            <a:schemeClr val="bg2"/>
          </a:solidFill>
          <a:latin typeface="Lucida Sans" pitchFamily="34" charset="0"/>
        </a:defRPr>
      </a:lvl4pPr>
      <a:lvl5pPr algn="l" rtl="0" eaLnBrk="1" fontAlgn="base" hangingPunct="1">
        <a:lnSpc>
          <a:spcPct val="90000"/>
        </a:lnSpc>
        <a:spcBef>
          <a:spcPct val="0"/>
        </a:spcBef>
        <a:spcAft>
          <a:spcPct val="0"/>
        </a:spcAft>
        <a:defRPr sz="2800" b="1">
          <a:solidFill>
            <a:schemeClr val="bg2"/>
          </a:solidFill>
          <a:latin typeface="Lucida Sans" pitchFamily="34" charset="0"/>
        </a:defRPr>
      </a:lvl5pPr>
      <a:lvl6pPr marL="457200" algn="l" rtl="0" eaLnBrk="1" fontAlgn="base" hangingPunct="1">
        <a:lnSpc>
          <a:spcPct val="90000"/>
        </a:lnSpc>
        <a:spcBef>
          <a:spcPct val="0"/>
        </a:spcBef>
        <a:spcAft>
          <a:spcPct val="0"/>
        </a:spcAft>
        <a:defRPr sz="2800" b="1">
          <a:solidFill>
            <a:schemeClr val="accent2"/>
          </a:solidFill>
          <a:latin typeface="Arial" charset="0"/>
        </a:defRPr>
      </a:lvl6pPr>
      <a:lvl7pPr marL="914400" algn="l" rtl="0" eaLnBrk="1" fontAlgn="base" hangingPunct="1">
        <a:lnSpc>
          <a:spcPct val="90000"/>
        </a:lnSpc>
        <a:spcBef>
          <a:spcPct val="0"/>
        </a:spcBef>
        <a:spcAft>
          <a:spcPct val="0"/>
        </a:spcAft>
        <a:defRPr sz="2800" b="1">
          <a:solidFill>
            <a:schemeClr val="accent2"/>
          </a:solidFill>
          <a:latin typeface="Arial" charset="0"/>
        </a:defRPr>
      </a:lvl7pPr>
      <a:lvl8pPr marL="1371600" algn="l" rtl="0" eaLnBrk="1" fontAlgn="base" hangingPunct="1">
        <a:lnSpc>
          <a:spcPct val="90000"/>
        </a:lnSpc>
        <a:spcBef>
          <a:spcPct val="0"/>
        </a:spcBef>
        <a:spcAft>
          <a:spcPct val="0"/>
        </a:spcAft>
        <a:defRPr sz="2800" b="1">
          <a:solidFill>
            <a:schemeClr val="accent2"/>
          </a:solidFill>
          <a:latin typeface="Arial" charset="0"/>
        </a:defRPr>
      </a:lvl8pPr>
      <a:lvl9pPr marL="1828800" algn="l" rtl="0" eaLnBrk="1" fontAlgn="base" hangingPunct="1">
        <a:lnSpc>
          <a:spcPct val="90000"/>
        </a:lnSpc>
        <a:spcBef>
          <a:spcPct val="0"/>
        </a:spcBef>
        <a:spcAft>
          <a:spcPct val="0"/>
        </a:spcAft>
        <a:defRPr sz="2800" b="1">
          <a:solidFill>
            <a:schemeClr val="accent2"/>
          </a:solidFill>
          <a:latin typeface="Arial" charset="0"/>
        </a:defRPr>
      </a:lvl9pPr>
    </p:titleStyle>
    <p:bodyStyle>
      <a:lvl1pPr marL="165100" indent="-165100" algn="l" rtl="0" eaLnBrk="1" fontAlgn="base" hangingPunct="1">
        <a:spcBef>
          <a:spcPct val="25000"/>
        </a:spcBef>
        <a:spcAft>
          <a:spcPct val="0"/>
        </a:spcAft>
        <a:buClr>
          <a:srgbClr val="C60C30"/>
        </a:buClr>
        <a:buSzPct val="100000"/>
        <a:buFont typeface="Arial" charset="0"/>
        <a:buChar char="•"/>
        <a:defRPr lang="en-US" sz="2600" dirty="0">
          <a:solidFill>
            <a:schemeClr val="bg2"/>
          </a:solidFill>
          <a:latin typeface="Cambria" pitchFamily="18" charset="0"/>
          <a:ea typeface="+mn-ea"/>
          <a:cs typeface="+mn-cs"/>
        </a:defRPr>
      </a:lvl1pPr>
      <a:lvl2pPr marL="344488" indent="-179388" algn="l" rtl="0" eaLnBrk="1" fontAlgn="base" hangingPunct="1">
        <a:lnSpc>
          <a:spcPct val="95000"/>
        </a:lnSpc>
        <a:spcBef>
          <a:spcPct val="10000"/>
        </a:spcBef>
        <a:spcAft>
          <a:spcPct val="0"/>
        </a:spcAft>
        <a:buClr>
          <a:srgbClr val="C60C30"/>
        </a:buClr>
        <a:buSzPct val="100000"/>
        <a:buFont typeface="Arial" charset="0"/>
        <a:buChar char="•"/>
        <a:defRPr lang="en-US" sz="2400" dirty="0">
          <a:solidFill>
            <a:schemeClr val="bg2"/>
          </a:solidFill>
          <a:latin typeface="Cambria" pitchFamily="18" charset="0"/>
          <a:ea typeface="+mn-ea"/>
          <a:cs typeface="+mn-cs"/>
        </a:defRPr>
      </a:lvl2pPr>
      <a:lvl3pPr marL="509588" indent="-165100" algn="l" rtl="0" eaLnBrk="1" fontAlgn="base" hangingPunct="1">
        <a:lnSpc>
          <a:spcPct val="95000"/>
        </a:lnSpc>
        <a:spcBef>
          <a:spcPct val="10000"/>
        </a:spcBef>
        <a:spcAft>
          <a:spcPct val="0"/>
        </a:spcAft>
        <a:buClr>
          <a:srgbClr val="C60C30"/>
        </a:buClr>
        <a:buSzPct val="100000"/>
        <a:buFont typeface="Arial" charset="0"/>
        <a:buChar char="•"/>
        <a:defRPr lang="en-US" sz="2200" dirty="0">
          <a:solidFill>
            <a:schemeClr val="bg2"/>
          </a:solidFill>
          <a:latin typeface="Cambria" pitchFamily="18" charset="0"/>
          <a:ea typeface="+mn-ea"/>
          <a:cs typeface="+mn-cs"/>
        </a:defRPr>
      </a:lvl3pPr>
      <a:lvl4pPr marL="688975" indent="-179388" algn="l" rtl="0" eaLnBrk="1" fontAlgn="base" hangingPunct="1">
        <a:lnSpc>
          <a:spcPct val="95000"/>
        </a:lnSpc>
        <a:spcBef>
          <a:spcPct val="10000"/>
        </a:spcBef>
        <a:spcAft>
          <a:spcPct val="0"/>
        </a:spcAft>
        <a:buClr>
          <a:srgbClr val="C60C30"/>
        </a:buClr>
        <a:buSzPct val="100000"/>
        <a:buFont typeface="Arial" charset="0"/>
        <a:buChar char="•"/>
        <a:defRPr lang="en-US" sz="2000" dirty="0">
          <a:solidFill>
            <a:schemeClr val="bg2"/>
          </a:solidFill>
          <a:latin typeface="Cambria" pitchFamily="18" charset="0"/>
          <a:ea typeface="+mn-ea"/>
          <a:cs typeface="+mn-cs"/>
        </a:defRPr>
      </a:lvl4pPr>
      <a:lvl5pPr marL="854075" indent="-165100" algn="l" rtl="0" eaLnBrk="1" fontAlgn="base" hangingPunct="1">
        <a:lnSpc>
          <a:spcPct val="95000"/>
        </a:lnSpc>
        <a:spcBef>
          <a:spcPct val="10000"/>
        </a:spcBef>
        <a:spcAft>
          <a:spcPct val="0"/>
        </a:spcAft>
        <a:buClr>
          <a:srgbClr val="C60C30"/>
        </a:buClr>
        <a:buSzPct val="100000"/>
        <a:buFont typeface="Arial" charset="0"/>
        <a:buChar char="•"/>
        <a:defRPr lang="en-US" sz="2000" dirty="0">
          <a:solidFill>
            <a:schemeClr val="bg2"/>
          </a:solidFill>
          <a:latin typeface="Cambria" pitchFamily="18" charset="0"/>
          <a:ea typeface="+mn-ea"/>
          <a:cs typeface="+mn-cs"/>
        </a:defRPr>
      </a:lvl5pPr>
      <a:lvl6pPr marL="11414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irelab.org/about-the-fire-la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emf"/><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9"/>
          <p:cNvSpPr>
            <a:spLocks noGrp="1" noChangeArrowheads="1"/>
          </p:cNvSpPr>
          <p:nvPr>
            <p:ph type="ctrTitle"/>
          </p:nvPr>
        </p:nvSpPr>
        <p:spPr>
          <a:xfrm>
            <a:off x="137218" y="-50175"/>
            <a:ext cx="2625436" cy="6754157"/>
          </a:xfrm>
        </p:spPr>
        <p:txBody>
          <a:bodyPr/>
          <a:lstStyle/>
          <a:p>
            <a:pPr>
              <a:buFont typeface="Arial" charset="0"/>
              <a:buNone/>
            </a:pPr>
            <a:r>
              <a:rPr lang="en-US" sz="2400" dirty="0"/>
              <a:t>School of Economic Sciences</a:t>
            </a:r>
            <a:br>
              <a:rPr lang="en-US" sz="2400" dirty="0"/>
            </a:br>
            <a:r>
              <a:rPr lang="en-US" sz="3200" dirty="0"/>
              <a:t> </a:t>
            </a:r>
            <a:br>
              <a:rPr lang="en-US" sz="3200" dirty="0"/>
            </a:br>
            <a:br>
              <a:rPr lang="en-US" sz="1400" dirty="0"/>
            </a:br>
            <a:br>
              <a:rPr lang="en-US" sz="1100" dirty="0"/>
            </a:br>
            <a:r>
              <a:rPr lang="en-US" sz="1100" dirty="0"/>
              <a:t>Research Team</a:t>
            </a:r>
            <a:br>
              <a:rPr lang="en-US" b="0" i="1" dirty="0"/>
            </a:br>
            <a:r>
              <a:rPr lang="en-US" sz="1800" b="0" i="1" dirty="0"/>
              <a:t>Olvar Bergland</a:t>
            </a:r>
            <a:br>
              <a:rPr lang="en-US" sz="1600" b="0" i="1" dirty="0"/>
            </a:br>
            <a:r>
              <a:rPr lang="en-US" sz="1200" b="0" i="1" dirty="0"/>
              <a:t>School of Economics and Business</a:t>
            </a:r>
            <a:br>
              <a:rPr lang="en-US" sz="1600" b="0" i="1" dirty="0"/>
            </a:br>
            <a:r>
              <a:rPr lang="en-US" sz="1200" b="0" i="1" dirty="0"/>
              <a:t>Norwegian University Life Sciences</a:t>
            </a:r>
            <a:br>
              <a:rPr lang="en-US" sz="1200" b="0" i="1" dirty="0"/>
            </a:br>
            <a:r>
              <a:rPr lang="en-US" sz="1200" b="0" i="1" dirty="0"/>
              <a:t>and School of Economic Sciences</a:t>
            </a:r>
            <a:br>
              <a:rPr lang="en-US" sz="1600" b="0" i="1" dirty="0"/>
            </a:br>
            <a:br>
              <a:rPr lang="en-US" sz="1800" b="0" i="1" dirty="0"/>
            </a:br>
            <a:r>
              <a:rPr lang="en-US" sz="1800" b="0" i="1" dirty="0"/>
              <a:t>Anamika Dubey</a:t>
            </a:r>
            <a:br>
              <a:rPr lang="en-US" sz="1800" b="0" i="1" dirty="0"/>
            </a:br>
            <a:r>
              <a:rPr lang="en-US" sz="1200" b="0" i="1" dirty="0"/>
              <a:t>School of Electrical Engineering and Computer Science</a:t>
            </a:r>
            <a:br>
              <a:rPr lang="en-US" sz="1200" b="0" i="1" dirty="0"/>
            </a:br>
            <a:r>
              <a:rPr lang="en-US" sz="1200" b="0" i="1" dirty="0"/>
              <a:t>and Pacific Northwest National Laboratory</a:t>
            </a:r>
            <a:br>
              <a:rPr lang="en-US" sz="1800" b="0" i="1" dirty="0"/>
            </a:br>
            <a:br>
              <a:rPr lang="en-US" sz="1800" b="0" i="1" dirty="0"/>
            </a:br>
            <a:r>
              <a:rPr lang="en-US" sz="1800" b="0" i="1" dirty="0"/>
              <a:t>Alan Love</a:t>
            </a:r>
            <a:br>
              <a:rPr lang="en-US" sz="1800" b="0" i="1" dirty="0"/>
            </a:br>
            <a:r>
              <a:rPr lang="en-US" sz="1200" b="0" i="1" dirty="0"/>
              <a:t>School of Economic Sciences</a:t>
            </a:r>
            <a:br>
              <a:rPr lang="en-US" sz="1200" b="0" i="1" dirty="0"/>
            </a:br>
            <a:br>
              <a:rPr lang="en-US" sz="1200" b="0" i="1" dirty="0"/>
            </a:br>
            <a:r>
              <a:rPr lang="en-US" sz="1100" i="1" dirty="0"/>
              <a:t>Graduate</a:t>
            </a:r>
            <a:r>
              <a:rPr lang="en-US" sz="1800" i="1" dirty="0"/>
              <a:t> </a:t>
            </a:r>
            <a:r>
              <a:rPr lang="en-US" sz="1100" dirty="0"/>
              <a:t>Student</a:t>
            </a:r>
            <a:br>
              <a:rPr lang="en-US" sz="1800" i="1" dirty="0"/>
            </a:br>
            <a:r>
              <a:rPr lang="en-US" sz="1800" b="0" i="1" dirty="0"/>
              <a:t>Grishma Manandhar</a:t>
            </a:r>
            <a:br>
              <a:rPr lang="en-US" sz="1800" b="0" i="1" dirty="0"/>
            </a:br>
            <a:r>
              <a:rPr lang="en-US" sz="1200" b="0" i="1" dirty="0"/>
              <a:t>School of Economic Sciences</a:t>
            </a:r>
            <a:br>
              <a:rPr lang="en-US" sz="1800" b="0" i="1" dirty="0"/>
            </a:br>
            <a:br>
              <a:rPr lang="en-US" sz="1800" b="0" i="1" dirty="0"/>
            </a:br>
            <a:r>
              <a:rPr lang="en-US" sz="1100" dirty="0"/>
              <a:t>Support</a:t>
            </a:r>
            <a:br>
              <a:rPr lang="en-US" sz="1800" b="0" i="1" dirty="0"/>
            </a:br>
            <a:r>
              <a:rPr lang="en-US" sz="1100" b="0" i="1" dirty="0"/>
              <a:t>Sloan Foundation grant </a:t>
            </a:r>
            <a:r>
              <a:rPr lang="en-US" sz="1100" dirty="0"/>
              <a:t># G-2018-11303 “</a:t>
            </a:r>
            <a:r>
              <a:rPr lang="en-US" sz="1100" b="0" dirty="0"/>
              <a:t>Bilateral Contract Design and Retail Market Development for Flexible Electric Power Systems with Residential Demand-side Participation” </a:t>
            </a:r>
            <a:br>
              <a:rPr lang="en-US" sz="1100" b="0" dirty="0"/>
            </a:br>
            <a:endParaRPr lang="en-US" sz="1100" b="0" dirty="0"/>
          </a:p>
        </p:txBody>
      </p:sp>
      <p:sp>
        <p:nvSpPr>
          <p:cNvPr id="5124" name="Rectangle 20"/>
          <p:cNvSpPr>
            <a:spLocks noGrp="1" noChangeArrowheads="1"/>
          </p:cNvSpPr>
          <p:nvPr>
            <p:ph type="subTitle" idx="1"/>
          </p:nvPr>
        </p:nvSpPr>
        <p:spPr>
          <a:xfrm>
            <a:off x="2973555" y="4406246"/>
            <a:ext cx="5803900" cy="830997"/>
          </a:xfrm>
        </p:spPr>
        <p:txBody>
          <a:bodyPr/>
          <a:lstStyle/>
          <a:p>
            <a:pPr>
              <a:buFont typeface="Arial" charset="0"/>
              <a:buNone/>
            </a:pPr>
            <a:r>
              <a:rPr sz="2400" dirty="0"/>
              <a:t>Emerging R&amp;D Directions in Grid Research: Economics</a:t>
            </a:r>
          </a:p>
        </p:txBody>
      </p:sp>
      <p:pic>
        <p:nvPicPr>
          <p:cNvPr id="1026" name="Picture 2" descr="WSU Cam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654" y="0"/>
            <a:ext cx="6381345" cy="421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210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96A2F1-382F-4883-8C8A-AD3A209FD8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02"/>
          <a:stretch/>
        </p:blipFill>
        <p:spPr>
          <a:xfrm>
            <a:off x="2649841" y="4515438"/>
            <a:ext cx="3722130" cy="2342561"/>
          </a:xfrm>
          <a:prstGeom prst="rect">
            <a:avLst/>
          </a:prstGeom>
        </p:spPr>
      </p:pic>
      <p:pic>
        <p:nvPicPr>
          <p:cNvPr id="9" name="Picture 8">
            <a:extLst>
              <a:ext uri="{FF2B5EF4-FFF2-40B4-BE49-F238E27FC236}">
                <a16:creationId xmlns:a16="http://schemas.microsoft.com/office/drawing/2014/main" id="{C453178E-0023-41EE-891C-64E45FDBAAEE}"/>
              </a:ext>
            </a:extLst>
          </p:cNvPr>
          <p:cNvPicPr>
            <a:picLocks noChangeAspect="1"/>
          </p:cNvPicPr>
          <p:nvPr/>
        </p:nvPicPr>
        <p:blipFill rotWithShape="1">
          <a:blip r:embed="rId3">
            <a:extLst>
              <a:ext uri="{28A0092B-C50C-407E-A947-70E740481C1C}">
                <a14:useLocalDpi xmlns:a14="http://schemas.microsoft.com/office/drawing/2010/main" val="0"/>
              </a:ext>
            </a:extLst>
          </a:blip>
          <a:srcRect t="4796"/>
          <a:stretch/>
        </p:blipFill>
        <p:spPr>
          <a:xfrm>
            <a:off x="4457347" y="1134322"/>
            <a:ext cx="4686653" cy="2956009"/>
          </a:xfrm>
          <a:prstGeom prst="rect">
            <a:avLst/>
          </a:prstGeom>
        </p:spPr>
      </p:pic>
      <p:pic>
        <p:nvPicPr>
          <p:cNvPr id="6" name="Picture 5">
            <a:extLst>
              <a:ext uri="{FF2B5EF4-FFF2-40B4-BE49-F238E27FC236}">
                <a16:creationId xmlns:a16="http://schemas.microsoft.com/office/drawing/2014/main" id="{B56E03EB-8D97-457A-9B96-1F37E10E53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600"/>
          <a:stretch/>
        </p:blipFill>
        <p:spPr>
          <a:xfrm>
            <a:off x="154507" y="1127962"/>
            <a:ext cx="4267329" cy="2956010"/>
          </a:xfrm>
          <a:prstGeom prst="rect">
            <a:avLst/>
          </a:prstGeom>
        </p:spPr>
      </p:pic>
      <p:sp>
        <p:nvSpPr>
          <p:cNvPr id="10" name="Title 1">
            <a:extLst>
              <a:ext uri="{FF2B5EF4-FFF2-40B4-BE49-F238E27FC236}">
                <a16:creationId xmlns:a16="http://schemas.microsoft.com/office/drawing/2014/main" id="{F16EA9A3-A0EA-4381-A431-DEA1090397CE}"/>
              </a:ext>
            </a:extLst>
          </p:cNvPr>
          <p:cNvSpPr>
            <a:spLocks noGrp="1"/>
          </p:cNvSpPr>
          <p:nvPr>
            <p:ph type="title"/>
          </p:nvPr>
        </p:nvSpPr>
        <p:spPr>
          <a:xfrm>
            <a:off x="402536" y="0"/>
            <a:ext cx="7772400" cy="923330"/>
          </a:xfrm>
        </p:spPr>
        <p:txBody>
          <a:bodyPr/>
          <a:lstStyle/>
          <a:p>
            <a:pPr algn="ctr"/>
            <a:r>
              <a:rPr lang="en-US" sz="2000" dirty="0"/>
              <a:t>Community-Based, Autonomous-Agent Enabled, Electricity Trade in a Grid Connected End-Node</a:t>
            </a:r>
            <a:br>
              <a:rPr lang="en-US" sz="2000" dirty="0"/>
            </a:br>
            <a:r>
              <a:rPr lang="en-US" sz="2000" dirty="0"/>
              <a:t>Some Preliminary Results for Nine Houses</a:t>
            </a:r>
          </a:p>
        </p:txBody>
      </p:sp>
      <p:sp>
        <p:nvSpPr>
          <p:cNvPr id="2" name="TextBox 1">
            <a:extLst>
              <a:ext uri="{FF2B5EF4-FFF2-40B4-BE49-F238E27FC236}">
                <a16:creationId xmlns:a16="http://schemas.microsoft.com/office/drawing/2014/main" id="{8B5A9CE8-3A62-4EE8-81D6-52E6160C0CE3}"/>
              </a:ext>
            </a:extLst>
          </p:cNvPr>
          <p:cNvSpPr txBox="1"/>
          <p:nvPr/>
        </p:nvSpPr>
        <p:spPr>
          <a:xfrm>
            <a:off x="6825006" y="4604994"/>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8F7647E-9C38-45CF-BA4C-E2C163C2EC9E}"/>
              </a:ext>
            </a:extLst>
          </p:cNvPr>
          <p:cNvSpPr txBox="1"/>
          <p:nvPr/>
        </p:nvSpPr>
        <p:spPr>
          <a:xfrm>
            <a:off x="2908169" y="4294964"/>
            <a:ext cx="3211135" cy="261610"/>
          </a:xfrm>
          <a:prstGeom prst="rect">
            <a:avLst/>
          </a:prstGeom>
          <a:noFill/>
        </p:spPr>
        <p:txBody>
          <a:bodyPr wrap="none" rtlCol="0">
            <a:spAutoFit/>
          </a:bodyPr>
          <a:lstStyle/>
          <a:p>
            <a:r>
              <a:rPr lang="en-US" sz="1100" dirty="0">
                <a:solidFill>
                  <a:schemeClr val="bg2"/>
                </a:solidFill>
              </a:rPr>
              <a:t>Willingness to Pay vs AC Usage (sample house)</a:t>
            </a:r>
          </a:p>
        </p:txBody>
      </p:sp>
      <p:sp>
        <p:nvSpPr>
          <p:cNvPr id="12" name="TextBox 11">
            <a:extLst>
              <a:ext uri="{FF2B5EF4-FFF2-40B4-BE49-F238E27FC236}">
                <a16:creationId xmlns:a16="http://schemas.microsoft.com/office/drawing/2014/main" id="{4F93B793-9452-429F-A0C5-49D96BFFBE1F}"/>
              </a:ext>
            </a:extLst>
          </p:cNvPr>
          <p:cNvSpPr txBox="1"/>
          <p:nvPr/>
        </p:nvSpPr>
        <p:spPr>
          <a:xfrm>
            <a:off x="4841645" y="891192"/>
            <a:ext cx="3913251" cy="261610"/>
          </a:xfrm>
          <a:prstGeom prst="rect">
            <a:avLst/>
          </a:prstGeom>
          <a:noFill/>
        </p:spPr>
        <p:txBody>
          <a:bodyPr wrap="none" rtlCol="0">
            <a:spAutoFit/>
          </a:bodyPr>
          <a:lstStyle/>
          <a:p>
            <a:r>
              <a:rPr lang="en-US" sz="1100" dirty="0">
                <a:solidFill>
                  <a:schemeClr val="bg2"/>
                </a:solidFill>
              </a:rPr>
              <a:t>Willingness to Pay vs Ambient Temperature (sample house)</a:t>
            </a:r>
          </a:p>
        </p:txBody>
      </p:sp>
      <p:sp>
        <p:nvSpPr>
          <p:cNvPr id="13" name="TextBox 12">
            <a:extLst>
              <a:ext uri="{FF2B5EF4-FFF2-40B4-BE49-F238E27FC236}">
                <a16:creationId xmlns:a16="http://schemas.microsoft.com/office/drawing/2014/main" id="{9B96CF70-D96B-494A-9525-FA4FC588D862}"/>
              </a:ext>
            </a:extLst>
          </p:cNvPr>
          <p:cNvSpPr txBox="1"/>
          <p:nvPr/>
        </p:nvSpPr>
        <p:spPr>
          <a:xfrm>
            <a:off x="580448" y="891192"/>
            <a:ext cx="3722494" cy="261610"/>
          </a:xfrm>
          <a:prstGeom prst="rect">
            <a:avLst/>
          </a:prstGeom>
          <a:noFill/>
        </p:spPr>
        <p:txBody>
          <a:bodyPr wrap="none" rtlCol="0">
            <a:spAutoFit/>
          </a:bodyPr>
          <a:lstStyle/>
          <a:p>
            <a:r>
              <a:rPr lang="en-US" sz="1100" dirty="0">
                <a:solidFill>
                  <a:schemeClr val="bg2"/>
                </a:solidFill>
              </a:rPr>
              <a:t>Internal Temperature Predicted vs Actual (sample house)</a:t>
            </a:r>
          </a:p>
        </p:txBody>
      </p:sp>
    </p:spTree>
    <p:extLst>
      <p:ext uri="{BB962C8B-B14F-4D97-AF65-F5344CB8AC3E}">
        <p14:creationId xmlns:p14="http://schemas.microsoft.com/office/powerpoint/2010/main" val="30182575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D2AF2C-2D48-497E-BDC4-BF640EED505E}"/>
              </a:ext>
            </a:extLst>
          </p:cNvPr>
          <p:cNvSpPr>
            <a:spLocks noGrp="1"/>
          </p:cNvSpPr>
          <p:nvPr>
            <p:ph type="title"/>
          </p:nvPr>
        </p:nvSpPr>
        <p:spPr>
          <a:xfrm>
            <a:off x="402536" y="0"/>
            <a:ext cx="7772400" cy="923330"/>
          </a:xfrm>
        </p:spPr>
        <p:txBody>
          <a:bodyPr/>
          <a:lstStyle/>
          <a:p>
            <a:pPr algn="ctr"/>
            <a:r>
              <a:rPr lang="en-US" sz="2000" dirty="0"/>
              <a:t>Community-Based, Autonomous-Agent Enabled, Electricity Trade in a Grid Connected End-Node</a:t>
            </a:r>
            <a:br>
              <a:rPr lang="en-US" sz="2000" dirty="0"/>
            </a:br>
            <a:r>
              <a:rPr lang="en-US" sz="2000" dirty="0"/>
              <a:t>Some Preliminary Results for Nine Houses</a:t>
            </a:r>
          </a:p>
        </p:txBody>
      </p:sp>
      <p:grpSp>
        <p:nvGrpSpPr>
          <p:cNvPr id="2" name="Group 1">
            <a:extLst>
              <a:ext uri="{FF2B5EF4-FFF2-40B4-BE49-F238E27FC236}">
                <a16:creationId xmlns:a16="http://schemas.microsoft.com/office/drawing/2014/main" id="{8B118470-B4ED-4259-B7C2-2E23A2EE274D}"/>
              </a:ext>
            </a:extLst>
          </p:cNvPr>
          <p:cNvGrpSpPr/>
          <p:nvPr/>
        </p:nvGrpSpPr>
        <p:grpSpPr>
          <a:xfrm>
            <a:off x="1487463" y="4115463"/>
            <a:ext cx="5989043" cy="2623785"/>
            <a:chOff x="1487463" y="4115463"/>
            <a:chExt cx="5989043" cy="2623785"/>
          </a:xfrm>
        </p:grpSpPr>
        <p:pic>
          <p:nvPicPr>
            <p:cNvPr id="7" name="Picture 6">
              <a:extLst>
                <a:ext uri="{FF2B5EF4-FFF2-40B4-BE49-F238E27FC236}">
                  <a16:creationId xmlns:a16="http://schemas.microsoft.com/office/drawing/2014/main" id="{A5ACDF1E-ACE5-4417-AB5F-0838C4F239CC}"/>
                </a:ext>
              </a:extLst>
            </p:cNvPr>
            <p:cNvPicPr>
              <a:picLocks noChangeAspect="1"/>
            </p:cNvPicPr>
            <p:nvPr/>
          </p:nvPicPr>
          <p:blipFill rotWithShape="1">
            <a:blip r:embed="rId2">
              <a:extLst>
                <a:ext uri="{28A0092B-C50C-407E-A947-70E740481C1C}">
                  <a14:useLocalDpi xmlns:a14="http://schemas.microsoft.com/office/drawing/2010/main" val="0"/>
                </a:ext>
              </a:extLst>
            </a:blip>
            <a:srcRect t="3707"/>
            <a:stretch/>
          </p:blipFill>
          <p:spPr>
            <a:xfrm>
              <a:off x="1487463" y="4115463"/>
              <a:ext cx="5989043" cy="2623785"/>
            </a:xfrm>
            <a:prstGeom prst="rect">
              <a:avLst/>
            </a:prstGeom>
          </p:spPr>
        </p:pic>
        <p:cxnSp>
          <p:nvCxnSpPr>
            <p:cNvPr id="18" name="Straight Connector 17">
              <a:extLst>
                <a:ext uri="{FF2B5EF4-FFF2-40B4-BE49-F238E27FC236}">
                  <a16:creationId xmlns:a16="http://schemas.microsoft.com/office/drawing/2014/main" id="{BB36A3E6-3FDA-4A3E-BC21-9CFFBA558746}"/>
                </a:ext>
              </a:extLst>
            </p:cNvPr>
            <p:cNvCxnSpPr/>
            <p:nvPr/>
          </p:nvCxnSpPr>
          <p:spPr>
            <a:xfrm>
              <a:off x="1787889" y="5107582"/>
              <a:ext cx="537099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6EB86B90-DDFB-44F1-9AC4-EBD58477C34C}"/>
              </a:ext>
            </a:extLst>
          </p:cNvPr>
          <p:cNvGrpSpPr/>
          <p:nvPr/>
        </p:nvGrpSpPr>
        <p:grpSpPr>
          <a:xfrm>
            <a:off x="1487463" y="1037756"/>
            <a:ext cx="5989043" cy="2724784"/>
            <a:chOff x="1487463" y="1037756"/>
            <a:chExt cx="5989043" cy="2724784"/>
          </a:xfrm>
        </p:grpSpPr>
        <p:pic>
          <p:nvPicPr>
            <p:cNvPr id="11" name="Picture 10">
              <a:extLst>
                <a:ext uri="{FF2B5EF4-FFF2-40B4-BE49-F238E27FC236}">
                  <a16:creationId xmlns:a16="http://schemas.microsoft.com/office/drawing/2014/main" id="{905F88F9-20EF-493E-A0D9-C0FA625B9383}"/>
                </a:ext>
              </a:extLst>
            </p:cNvPr>
            <p:cNvPicPr>
              <a:picLocks noChangeAspect="1"/>
            </p:cNvPicPr>
            <p:nvPr/>
          </p:nvPicPr>
          <p:blipFill rotWithShape="1">
            <a:blip r:embed="rId3">
              <a:extLst>
                <a:ext uri="{28A0092B-C50C-407E-A947-70E740481C1C}">
                  <a14:useLocalDpi xmlns:a14="http://schemas.microsoft.com/office/drawing/2010/main" val="0"/>
                </a:ext>
              </a:extLst>
            </a:blip>
            <a:srcRect t="4030"/>
            <a:stretch/>
          </p:blipFill>
          <p:spPr>
            <a:xfrm>
              <a:off x="1487463" y="1037756"/>
              <a:ext cx="5989043" cy="2724784"/>
            </a:xfrm>
            <a:prstGeom prst="rect">
              <a:avLst/>
            </a:prstGeom>
          </p:spPr>
        </p:pic>
        <p:cxnSp>
          <p:nvCxnSpPr>
            <p:cNvPr id="12" name="Straight Connector 11">
              <a:extLst>
                <a:ext uri="{FF2B5EF4-FFF2-40B4-BE49-F238E27FC236}">
                  <a16:creationId xmlns:a16="http://schemas.microsoft.com/office/drawing/2014/main" id="{3D2BEFA4-0A3D-46A7-81AB-43F9366E3790}"/>
                </a:ext>
              </a:extLst>
            </p:cNvPr>
            <p:cNvCxnSpPr>
              <a:cxnSpLocks/>
            </p:cNvCxnSpPr>
            <p:nvPr/>
          </p:nvCxnSpPr>
          <p:spPr>
            <a:xfrm>
              <a:off x="3492632" y="2290439"/>
              <a:ext cx="36662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798420-49EC-458E-981E-3EFFFFBDF949}"/>
                </a:ext>
              </a:extLst>
            </p:cNvPr>
            <p:cNvCxnSpPr>
              <a:cxnSpLocks/>
            </p:cNvCxnSpPr>
            <p:nvPr/>
          </p:nvCxnSpPr>
          <p:spPr>
            <a:xfrm>
              <a:off x="1754965" y="2292015"/>
              <a:ext cx="7855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745E7994-CD88-45B8-AAB9-27015E60EB95}"/>
              </a:ext>
            </a:extLst>
          </p:cNvPr>
          <p:cNvSpPr txBox="1"/>
          <p:nvPr/>
        </p:nvSpPr>
        <p:spPr>
          <a:xfrm>
            <a:off x="2008619" y="837191"/>
            <a:ext cx="5009705" cy="261610"/>
          </a:xfrm>
          <a:prstGeom prst="rect">
            <a:avLst/>
          </a:prstGeom>
          <a:noFill/>
        </p:spPr>
        <p:txBody>
          <a:bodyPr wrap="none" rtlCol="0">
            <a:spAutoFit/>
          </a:bodyPr>
          <a:lstStyle/>
          <a:p>
            <a:r>
              <a:rPr lang="en-US" sz="1100" dirty="0">
                <a:solidFill>
                  <a:schemeClr val="bg2"/>
                </a:solidFill>
              </a:rPr>
              <a:t>Power Generation, AC Consumption, and Price (all houses) – </a:t>
            </a:r>
            <a:r>
              <a:rPr lang="en-US" sz="1100" b="1" dirty="0">
                <a:solidFill>
                  <a:schemeClr val="bg2"/>
                </a:solidFill>
              </a:rPr>
              <a:t>Without Trade</a:t>
            </a:r>
          </a:p>
        </p:txBody>
      </p:sp>
      <p:sp>
        <p:nvSpPr>
          <p:cNvPr id="14" name="TextBox 13">
            <a:extLst>
              <a:ext uri="{FF2B5EF4-FFF2-40B4-BE49-F238E27FC236}">
                <a16:creationId xmlns:a16="http://schemas.microsoft.com/office/drawing/2014/main" id="{41EA752D-6231-40E0-B9B0-67ECA2E5DF1B}"/>
              </a:ext>
            </a:extLst>
          </p:cNvPr>
          <p:cNvSpPr txBox="1"/>
          <p:nvPr/>
        </p:nvSpPr>
        <p:spPr>
          <a:xfrm>
            <a:off x="2151591" y="3916604"/>
            <a:ext cx="4790094" cy="261610"/>
          </a:xfrm>
          <a:prstGeom prst="rect">
            <a:avLst/>
          </a:prstGeom>
          <a:noFill/>
        </p:spPr>
        <p:txBody>
          <a:bodyPr wrap="none" rtlCol="0">
            <a:spAutoFit/>
          </a:bodyPr>
          <a:lstStyle/>
          <a:p>
            <a:r>
              <a:rPr lang="en-US" sz="1100" dirty="0">
                <a:solidFill>
                  <a:schemeClr val="bg2"/>
                </a:solidFill>
              </a:rPr>
              <a:t>Power Generation, AC Consumption, and Price (all houses) – </a:t>
            </a:r>
            <a:r>
              <a:rPr lang="en-US" sz="1100" b="1" dirty="0">
                <a:solidFill>
                  <a:schemeClr val="bg2"/>
                </a:solidFill>
              </a:rPr>
              <a:t>With Trade</a:t>
            </a:r>
          </a:p>
        </p:txBody>
      </p:sp>
    </p:spTree>
    <p:extLst>
      <p:ext uri="{BB962C8B-B14F-4D97-AF65-F5344CB8AC3E}">
        <p14:creationId xmlns:p14="http://schemas.microsoft.com/office/powerpoint/2010/main" val="14783166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04F9-6DB0-4BD2-BA2D-B872E850006B}"/>
              </a:ext>
            </a:extLst>
          </p:cNvPr>
          <p:cNvSpPr>
            <a:spLocks noGrp="1"/>
          </p:cNvSpPr>
          <p:nvPr>
            <p:ph type="title"/>
          </p:nvPr>
        </p:nvSpPr>
        <p:spPr>
          <a:xfrm>
            <a:off x="685800" y="120529"/>
            <a:ext cx="7772400" cy="424732"/>
          </a:xfrm>
        </p:spPr>
        <p:txBody>
          <a:bodyPr/>
          <a:lstStyle/>
          <a:p>
            <a:r>
              <a:rPr lang="en-US" sz="2400" dirty="0"/>
              <a:t>Contributions</a:t>
            </a:r>
          </a:p>
        </p:txBody>
      </p:sp>
      <p:sp>
        <p:nvSpPr>
          <p:cNvPr id="3" name="Content Placeholder 2">
            <a:extLst>
              <a:ext uri="{FF2B5EF4-FFF2-40B4-BE49-F238E27FC236}">
                <a16:creationId xmlns:a16="http://schemas.microsoft.com/office/drawing/2014/main" id="{B79D7639-B752-484D-AC57-F28B54370AE1}"/>
              </a:ext>
            </a:extLst>
          </p:cNvPr>
          <p:cNvSpPr>
            <a:spLocks noGrp="1"/>
          </p:cNvSpPr>
          <p:nvPr>
            <p:ph idx="1"/>
          </p:nvPr>
        </p:nvSpPr>
        <p:spPr>
          <a:xfrm>
            <a:off x="221942" y="732408"/>
            <a:ext cx="8411592" cy="6186309"/>
          </a:xfrm>
        </p:spPr>
        <p:txBody>
          <a:bodyPr/>
          <a:lstStyle/>
          <a:p>
            <a:pPr>
              <a:lnSpc>
                <a:spcPct val="100000"/>
              </a:lnSpc>
              <a:spcBef>
                <a:spcPts val="600"/>
              </a:spcBef>
            </a:pPr>
            <a:r>
              <a:rPr lang="en-US" sz="2000" b="1" dirty="0">
                <a:latin typeface="Garamond" panose="02020404030301010803" pitchFamily="18" charset="0"/>
                <a:ea typeface="Calibri" panose="020F0502020204030204" pitchFamily="34" charset="0"/>
              </a:rPr>
              <a:t>Optimal contracts and community auctions </a:t>
            </a:r>
            <a:r>
              <a:rPr lang="en-US" sz="2000" b="1" dirty="0">
                <a:latin typeface="Garamond" panose="02020404030301010803" pitchFamily="18" charset="0"/>
              </a:rPr>
              <a:t>with financial risk reduction may lead </a:t>
            </a:r>
            <a:r>
              <a:rPr lang="en-US" sz="2000" b="1" dirty="0">
                <a:latin typeface="Garamond" panose="02020404030301010803" pitchFamily="18" charset="0"/>
                <a:ea typeface="Calibri" panose="020F0502020204030204" pitchFamily="34" charset="0"/>
              </a:rPr>
              <a:t>to increased consumer retention in demand-response programs </a:t>
            </a:r>
          </a:p>
          <a:p>
            <a:pPr lvl="1">
              <a:lnSpc>
                <a:spcPct val="100000"/>
              </a:lnSpc>
              <a:spcBef>
                <a:spcPts val="0"/>
              </a:spcBef>
            </a:pPr>
            <a:r>
              <a:rPr lang="en-US" sz="2000" dirty="0">
                <a:effectLst/>
                <a:latin typeface="Garamond" panose="02020404030301010803" pitchFamily="18" charset="0"/>
                <a:ea typeface="Calibri" panose="020F0502020204030204" pitchFamily="34" charset="0"/>
              </a:rPr>
              <a:t>Errors in anticipated consumer response when designing contracts and auctions can lead to unanticipated results including customer discontent and profit losses </a:t>
            </a:r>
          </a:p>
          <a:p>
            <a:pPr lvl="1">
              <a:lnSpc>
                <a:spcPct val="100000"/>
              </a:lnSpc>
              <a:spcBef>
                <a:spcPts val="0"/>
              </a:spcBef>
            </a:pPr>
            <a:r>
              <a:rPr lang="en-US" sz="2000" dirty="0">
                <a:latin typeface="Garamond" panose="02020404030301010803" pitchFamily="18" charset="0"/>
              </a:rPr>
              <a:t>Optimal contracts can meet objectives of both utility company and residential consumers</a:t>
            </a:r>
          </a:p>
          <a:p>
            <a:pPr>
              <a:lnSpc>
                <a:spcPct val="100000"/>
              </a:lnSpc>
              <a:spcBef>
                <a:spcPts val="1200"/>
              </a:spcBef>
            </a:pPr>
            <a:r>
              <a:rPr lang="en-US" sz="2000" b="1" dirty="0">
                <a:latin typeface="Garamond" panose="02020404030301010803" pitchFamily="18" charset="0"/>
              </a:rPr>
              <a:t>Generate new value streams for flexible loads at the residential-scale </a:t>
            </a:r>
          </a:p>
          <a:p>
            <a:pPr lvl="1">
              <a:lnSpc>
                <a:spcPct val="100000"/>
              </a:lnSpc>
              <a:spcBef>
                <a:spcPts val="0"/>
              </a:spcBef>
            </a:pPr>
            <a:r>
              <a:rPr lang="en-US" sz="2000" dirty="0">
                <a:latin typeface="Garamond" panose="02020404030301010803" pitchFamily="18" charset="0"/>
              </a:rPr>
              <a:t>Peak management and reduced need for worst-case infrastructure investment via non-wires alternatives </a:t>
            </a:r>
          </a:p>
          <a:p>
            <a:pPr lvl="1">
              <a:lnSpc>
                <a:spcPct val="100000"/>
              </a:lnSpc>
              <a:spcBef>
                <a:spcPts val="0"/>
              </a:spcBef>
            </a:pPr>
            <a:r>
              <a:rPr lang="en-US" sz="2000" dirty="0">
                <a:latin typeface="Garamond" panose="02020404030301010803" pitchFamily="18" charset="0"/>
              </a:rPr>
              <a:t>More flexible power grid to better manage demand-supply imbalances</a:t>
            </a:r>
          </a:p>
          <a:p>
            <a:pPr lvl="1">
              <a:lnSpc>
                <a:spcPct val="100000"/>
              </a:lnSpc>
              <a:spcBef>
                <a:spcPts val="0"/>
              </a:spcBef>
            </a:pPr>
            <a:r>
              <a:rPr lang="en-US" sz="2000" dirty="0">
                <a:latin typeface="Garamond" panose="02020404030301010803" pitchFamily="18" charset="0"/>
              </a:rPr>
              <a:t>Leading to a more efficient and economical grid</a:t>
            </a:r>
          </a:p>
          <a:p>
            <a:pPr>
              <a:lnSpc>
                <a:spcPct val="100000"/>
              </a:lnSpc>
              <a:spcBef>
                <a:spcPts val="1200"/>
              </a:spcBef>
            </a:pPr>
            <a:r>
              <a:rPr lang="en-US" sz="2000" b="1" dirty="0">
                <a:latin typeface="Garamond" panose="02020404030301010803" pitchFamily="18" charset="0"/>
              </a:rPr>
              <a:t>Reduce price volatility and improve market efficiency using demand response </a:t>
            </a:r>
          </a:p>
          <a:p>
            <a:pPr lvl="1">
              <a:lnSpc>
                <a:spcPct val="100000"/>
              </a:lnSpc>
              <a:spcBef>
                <a:spcPts val="0"/>
              </a:spcBef>
            </a:pPr>
            <a:r>
              <a:rPr lang="en-US" sz="2000" dirty="0">
                <a:latin typeface="Garamond" panose="02020404030301010803" pitchFamily="18" charset="0"/>
              </a:rPr>
              <a:t>Reduce impacts of real-time wholesale market uncertainty (due to renewables or other variables)</a:t>
            </a:r>
          </a:p>
          <a:p>
            <a:pPr lvl="1">
              <a:lnSpc>
                <a:spcPct val="100000"/>
              </a:lnSpc>
              <a:spcBef>
                <a:spcPts val="0"/>
              </a:spcBef>
            </a:pPr>
            <a:r>
              <a:rPr lang="en-US" sz="2000" dirty="0">
                <a:latin typeface="Garamond" panose="02020404030301010803" pitchFamily="18" charset="0"/>
              </a:rPr>
              <a:t>Encourage adoption of renewables like solar and wind</a:t>
            </a:r>
          </a:p>
          <a:p>
            <a:endParaRPr lang="en-US" dirty="0"/>
          </a:p>
        </p:txBody>
      </p:sp>
    </p:spTree>
    <p:extLst>
      <p:ext uri="{BB962C8B-B14F-4D97-AF65-F5344CB8AC3E}">
        <p14:creationId xmlns:p14="http://schemas.microsoft.com/office/powerpoint/2010/main" val="35784752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DCB5-EFF8-4CB0-8EEB-5BA7F129DFFB}"/>
              </a:ext>
            </a:extLst>
          </p:cNvPr>
          <p:cNvSpPr>
            <a:spLocks noGrp="1"/>
          </p:cNvSpPr>
          <p:nvPr>
            <p:ph type="title"/>
          </p:nvPr>
        </p:nvSpPr>
        <p:spPr>
          <a:xfrm>
            <a:off x="329844" y="172649"/>
            <a:ext cx="7772400" cy="424732"/>
          </a:xfrm>
        </p:spPr>
        <p:txBody>
          <a:bodyPr/>
          <a:lstStyle/>
          <a:p>
            <a:r>
              <a:rPr lang="en-US" sz="2400" dirty="0"/>
              <a:t>Additional Contributions from Economics </a:t>
            </a:r>
          </a:p>
        </p:txBody>
      </p:sp>
      <p:sp>
        <p:nvSpPr>
          <p:cNvPr id="3" name="Content Placeholder 2">
            <a:extLst>
              <a:ext uri="{FF2B5EF4-FFF2-40B4-BE49-F238E27FC236}">
                <a16:creationId xmlns:a16="http://schemas.microsoft.com/office/drawing/2014/main" id="{8E75C361-15E2-42AD-87AA-8A1AE67B964E}"/>
              </a:ext>
            </a:extLst>
          </p:cNvPr>
          <p:cNvSpPr>
            <a:spLocks noGrp="1"/>
          </p:cNvSpPr>
          <p:nvPr>
            <p:ph idx="1"/>
          </p:nvPr>
        </p:nvSpPr>
        <p:spPr>
          <a:xfrm>
            <a:off x="391988" y="661262"/>
            <a:ext cx="8622706" cy="3323987"/>
          </a:xfrm>
        </p:spPr>
        <p:txBody>
          <a:bodyPr/>
          <a:lstStyle/>
          <a:p>
            <a:r>
              <a:rPr lang="en-US" sz="2000" dirty="0"/>
              <a:t>Improve understanding of information and incentives that successfully promote household adoption of DERs</a:t>
            </a:r>
          </a:p>
          <a:p>
            <a:r>
              <a:rPr lang="en-US" sz="2000" dirty="0"/>
              <a:t>Improve understanding of how various technologies might differentially affect different households and their ability to participate in the modern grid </a:t>
            </a:r>
          </a:p>
          <a:p>
            <a:r>
              <a:rPr lang="en-US" sz="2000" dirty="0"/>
              <a:t>Improve understanding of how various resources, prosumer heterogeneity, and incentives might be used to increase islanding coverage</a:t>
            </a:r>
          </a:p>
          <a:p>
            <a:r>
              <a:rPr lang="en-US" sz="2000" dirty="0"/>
              <a:t>Improve understanding of how storage might affect power consumption patterns and potential for islanding  </a:t>
            </a:r>
          </a:p>
        </p:txBody>
      </p:sp>
    </p:spTree>
    <p:extLst>
      <p:ext uri="{BB962C8B-B14F-4D97-AF65-F5344CB8AC3E}">
        <p14:creationId xmlns:p14="http://schemas.microsoft.com/office/powerpoint/2010/main" val="2326745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C896-E2C0-4D3E-B98B-38AC2DA6CE8C}"/>
              </a:ext>
            </a:extLst>
          </p:cNvPr>
          <p:cNvSpPr>
            <a:spLocks noGrp="1"/>
          </p:cNvSpPr>
          <p:nvPr>
            <p:ph type="title"/>
          </p:nvPr>
        </p:nvSpPr>
        <p:spPr>
          <a:xfrm>
            <a:off x="717994" y="352337"/>
            <a:ext cx="7772400" cy="369332"/>
          </a:xfrm>
        </p:spPr>
        <p:txBody>
          <a:bodyPr/>
          <a:lstStyle/>
          <a:p>
            <a:r>
              <a:rPr lang="en-US" sz="2000" dirty="0"/>
              <a:t>Related Work</a:t>
            </a:r>
          </a:p>
        </p:txBody>
      </p:sp>
      <p:sp>
        <p:nvSpPr>
          <p:cNvPr id="3" name="Content Placeholder 2">
            <a:extLst>
              <a:ext uri="{FF2B5EF4-FFF2-40B4-BE49-F238E27FC236}">
                <a16:creationId xmlns:a16="http://schemas.microsoft.com/office/drawing/2014/main" id="{A8B1ED9F-2564-4754-995D-ED68DD08DAFA}"/>
              </a:ext>
            </a:extLst>
          </p:cNvPr>
          <p:cNvSpPr>
            <a:spLocks noGrp="1"/>
          </p:cNvSpPr>
          <p:nvPr>
            <p:ph idx="1"/>
          </p:nvPr>
        </p:nvSpPr>
        <p:spPr>
          <a:xfrm>
            <a:off x="307649" y="803305"/>
            <a:ext cx="8622706" cy="5755422"/>
          </a:xfrm>
        </p:spPr>
        <p:txBody>
          <a:bodyPr/>
          <a:lstStyle/>
          <a:p>
            <a:r>
              <a:rPr lang="en-US" sz="1400" dirty="0"/>
              <a:t>M. Ostadijafari, G. Manandhar, A. Dubey, H. A. Love and O. Bergland, "Principal-Agent Model for Bilateral Contract Design to Incentivize Residential Demand-side Flexibility," IEEE Transactions on Energy Markets, Policy and Regulation, Vol. 1 No. 5, December 2023 pp. 310-321. </a:t>
            </a:r>
          </a:p>
          <a:p>
            <a:r>
              <a:rPr lang="en-US" sz="1400" dirty="0"/>
              <a:t>Chen, </a:t>
            </a:r>
            <a:r>
              <a:rPr lang="en-US" sz="1400" dirty="0" err="1"/>
              <a:t>Sijie</a:t>
            </a:r>
            <a:r>
              <a:rPr lang="en-US" sz="1400" dirty="0"/>
              <a:t>, H. Alan Love, and Chen-Ching Liu. “Optimal Opt-In Residential Time-of-Use Contract Based on Principal-Agent Theory.” IEEE Transactions on Power Systems, Vol. 31, No. 6 November 2016, pp. 4415-4426.</a:t>
            </a:r>
          </a:p>
          <a:p>
            <a:r>
              <a:rPr lang="en-US" sz="1400" dirty="0"/>
              <a:t>Bergland, Olvar, Anamika Dubey, Grishma Manandhar, H. Alan Love. “Demand Response Supply Estimation with Smart Meter Data,” International Association for Energy Economics, European Conference Milan, July 24–27, 2023. </a:t>
            </a:r>
          </a:p>
          <a:p>
            <a:r>
              <a:rPr lang="en-US" sz="1400" dirty="0"/>
              <a:t>Manandhar, Grishma, H. Alan Love, Olvar Bergland. "Dynamic Auction and Matching Mechanism for Peer-to-Peer Electricity Trading in Microgrids." 43rd International Association of Energy Economics, International Conference, 31 July - 4 August 2022, Tokyo, Japan. </a:t>
            </a:r>
          </a:p>
          <a:p>
            <a:r>
              <a:rPr lang="en-US" sz="1400" dirty="0"/>
              <a:t>Manandhar, Grishma, H. Alan Love, Olvar Bergland. “Autonomous Agent Enabled Auction Designed for Peer-to-Peer trading in Microgrids.” 39th USAEE/IAEE North American Conference, October 23-26, 2022, Houston, Texas, USA. </a:t>
            </a:r>
          </a:p>
          <a:p>
            <a:r>
              <a:rPr lang="en-US" sz="1400" dirty="0"/>
              <a:t>Bergland, Olvar and H. Alan Love. “A Machine Learning Approach to Demand Response Supply Estimation,” 1st International Association of Energy Economics Online Conference, June 07-09, 2021. 1st IAEE Online Conference 2021 (iaee2021online.org) </a:t>
            </a:r>
          </a:p>
          <a:p>
            <a:r>
              <a:rPr lang="en-US" sz="1400" dirty="0"/>
              <a:t>Bergland, Olvar, H. Alan Love, Anamika Dubey, Grishma Manandhar. “Non-Intrusive Detection of Household’s Electricity Patterns,” Climate, Resources, Energy and Environment (KREM), Norwegian University of Life Sciences, As, Norway, April 7, 2021. Climate, resources, energy and environment (KREM) | NMBU</a:t>
            </a:r>
          </a:p>
        </p:txBody>
      </p:sp>
    </p:spTree>
    <p:extLst>
      <p:ext uri="{BB962C8B-B14F-4D97-AF65-F5344CB8AC3E}">
        <p14:creationId xmlns:p14="http://schemas.microsoft.com/office/powerpoint/2010/main" val="17828189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C896-E2C0-4D3E-B98B-38AC2DA6CE8C}"/>
              </a:ext>
            </a:extLst>
          </p:cNvPr>
          <p:cNvSpPr>
            <a:spLocks noGrp="1"/>
          </p:cNvSpPr>
          <p:nvPr>
            <p:ph type="title"/>
          </p:nvPr>
        </p:nvSpPr>
        <p:spPr>
          <a:xfrm>
            <a:off x="717994" y="352337"/>
            <a:ext cx="7772400" cy="369332"/>
          </a:xfrm>
        </p:spPr>
        <p:txBody>
          <a:bodyPr/>
          <a:lstStyle/>
          <a:p>
            <a:r>
              <a:rPr lang="en-US" sz="2000" dirty="0"/>
              <a:t>Related Work</a:t>
            </a:r>
          </a:p>
        </p:txBody>
      </p:sp>
      <p:sp>
        <p:nvSpPr>
          <p:cNvPr id="3" name="Content Placeholder 2">
            <a:extLst>
              <a:ext uri="{FF2B5EF4-FFF2-40B4-BE49-F238E27FC236}">
                <a16:creationId xmlns:a16="http://schemas.microsoft.com/office/drawing/2014/main" id="{A8B1ED9F-2564-4754-995D-ED68DD08DAFA}"/>
              </a:ext>
            </a:extLst>
          </p:cNvPr>
          <p:cNvSpPr>
            <a:spLocks noGrp="1"/>
          </p:cNvSpPr>
          <p:nvPr>
            <p:ph idx="1"/>
          </p:nvPr>
        </p:nvSpPr>
        <p:spPr>
          <a:xfrm>
            <a:off x="307649" y="803305"/>
            <a:ext cx="8622706" cy="2339102"/>
          </a:xfrm>
        </p:spPr>
        <p:txBody>
          <a:bodyPr/>
          <a:lstStyle/>
          <a:p>
            <a:r>
              <a:rPr lang="en-US" sz="1400" dirty="0"/>
              <a:t>Bergland, Olvar and H. Alan Love. “A Machine Learning Approach to Demand Response Supply Estimation.” US Association of Energy Economics /International Association of Energy Economics, 37th North American Conference, 3-6 November 2019, Denver Colorado, USA. </a:t>
            </a:r>
          </a:p>
          <a:p>
            <a:r>
              <a:rPr lang="en-US" sz="1400" dirty="0"/>
              <a:t>Bergland, Olvar, H. Alan Love, and Faisal Mirza. “Congested Transmission Lines and Market Power: An Input-Output Hidden Markov Model of Supply.” Western Economics Association International, 15th International Conference, 21-24 March 2019, Keio University, Japan. </a:t>
            </a:r>
          </a:p>
          <a:p>
            <a:r>
              <a:rPr lang="en-US" sz="1400" dirty="0"/>
              <a:t>Bergland, Olvar, and H. Alan Love. “Two-Period Household Electricity Demand Estimation with Limited Data.” 39th International Association for Energy Economics (IAEE) International Conference, June 19-22, 2016, Norwegian School of Economics, Bergen, Norway</a:t>
            </a:r>
          </a:p>
        </p:txBody>
      </p:sp>
    </p:spTree>
    <p:extLst>
      <p:ext uri="{BB962C8B-B14F-4D97-AF65-F5344CB8AC3E}">
        <p14:creationId xmlns:p14="http://schemas.microsoft.com/office/powerpoint/2010/main" val="24422805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0CA1-4D15-D001-3FBA-B5497950FECE}"/>
              </a:ext>
            </a:extLst>
          </p:cNvPr>
          <p:cNvSpPr>
            <a:spLocks noGrp="1"/>
          </p:cNvSpPr>
          <p:nvPr>
            <p:ph type="title"/>
          </p:nvPr>
        </p:nvSpPr>
        <p:spPr>
          <a:xfrm>
            <a:off x="685800" y="0"/>
            <a:ext cx="7772400" cy="424732"/>
          </a:xfrm>
        </p:spPr>
        <p:txBody>
          <a:bodyPr/>
          <a:lstStyle/>
          <a:p>
            <a:r>
              <a:rPr lang="en-US" sz="2400" dirty="0"/>
              <a:t>Background</a:t>
            </a:r>
          </a:p>
        </p:txBody>
      </p:sp>
      <p:sp>
        <p:nvSpPr>
          <p:cNvPr id="3" name="Content Placeholder 2">
            <a:extLst>
              <a:ext uri="{FF2B5EF4-FFF2-40B4-BE49-F238E27FC236}">
                <a16:creationId xmlns:a16="http://schemas.microsoft.com/office/drawing/2014/main" id="{5DD8FFAC-8FEC-9C06-740E-083ADB1371B1}"/>
              </a:ext>
            </a:extLst>
          </p:cNvPr>
          <p:cNvSpPr>
            <a:spLocks noGrp="1"/>
          </p:cNvSpPr>
          <p:nvPr>
            <p:ph idx="1"/>
          </p:nvPr>
        </p:nvSpPr>
        <p:spPr>
          <a:xfrm>
            <a:off x="0" y="1334116"/>
            <a:ext cx="5783344" cy="5599995"/>
          </a:xfrm>
        </p:spPr>
        <p:txBody>
          <a:bodyPr/>
          <a:lstStyle/>
          <a:p>
            <a:r>
              <a:rPr lang="en-US" sz="1800" b="1" i="1" dirty="0"/>
              <a:t>Environmental drivers for change: </a:t>
            </a:r>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endParaRPr lang="en-US" sz="1000" dirty="0"/>
          </a:p>
          <a:p>
            <a:pPr marL="344488" lvl="1" indent="0">
              <a:buNone/>
            </a:pPr>
            <a:r>
              <a:rPr lang="en-US" sz="1800" b="1" i="1" dirty="0"/>
              <a:t>Power system needs to be more flexible and resilient (islanding)</a:t>
            </a:r>
            <a:r>
              <a:rPr lang="en-US" sz="1800" dirty="0"/>
              <a:t> </a:t>
            </a:r>
          </a:p>
          <a:p>
            <a:pPr marL="344488" lvl="1" indent="0">
              <a:buNone/>
            </a:pPr>
            <a:endParaRPr lang="en-US" sz="1000" dirty="0"/>
          </a:p>
          <a:p>
            <a:pPr marL="344488" lvl="1" indent="0">
              <a:buNone/>
            </a:pPr>
            <a:r>
              <a:rPr lang="en-US" sz="1800" b="1" i="1" dirty="0"/>
              <a:t>Power system needs to easily incorporate carbon reducing generation  (solar &amp; wind, other) </a:t>
            </a:r>
          </a:p>
          <a:p>
            <a:endParaRPr lang="en-US" sz="1350" b="1" i="1" dirty="0"/>
          </a:p>
          <a:p>
            <a:pPr marL="123821" indent="0">
              <a:buNone/>
            </a:pPr>
            <a:endParaRPr lang="en-US" dirty="0"/>
          </a:p>
        </p:txBody>
      </p:sp>
      <p:pic>
        <p:nvPicPr>
          <p:cNvPr id="8" name="Picture 7" descr="A map of the united states&#10;&#10;Description automatically generated">
            <a:extLst>
              <a:ext uri="{FF2B5EF4-FFF2-40B4-BE49-F238E27FC236}">
                <a16:creationId xmlns:a16="http://schemas.microsoft.com/office/drawing/2014/main" id="{A0277F99-F9CE-4F79-87D2-CAB12A3AC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760" y="4343025"/>
            <a:ext cx="2685328" cy="2345746"/>
          </a:xfrm>
          <a:prstGeom prst="rect">
            <a:avLst/>
          </a:prstGeom>
        </p:spPr>
      </p:pic>
      <p:sp>
        <p:nvSpPr>
          <p:cNvPr id="10" name="TextBox 9">
            <a:extLst>
              <a:ext uri="{FF2B5EF4-FFF2-40B4-BE49-F238E27FC236}">
                <a16:creationId xmlns:a16="http://schemas.microsoft.com/office/drawing/2014/main" id="{D6F57914-D724-4B67-83CE-B488635E7DB9}"/>
              </a:ext>
            </a:extLst>
          </p:cNvPr>
          <p:cNvSpPr txBox="1"/>
          <p:nvPr/>
        </p:nvSpPr>
        <p:spPr>
          <a:xfrm>
            <a:off x="3238365" y="6027620"/>
            <a:ext cx="2821339" cy="461665"/>
          </a:xfrm>
          <a:prstGeom prst="rect">
            <a:avLst/>
          </a:prstGeom>
          <a:noFill/>
        </p:spPr>
        <p:txBody>
          <a:bodyPr wrap="square">
            <a:spAutoFit/>
          </a:bodyPr>
          <a:lstStyle/>
          <a:p>
            <a:r>
              <a:rPr lang="en-US" sz="800" dirty="0">
                <a:solidFill>
                  <a:schemeClr val="bg2"/>
                </a:solidFill>
              </a:rPr>
              <a:t>Source: US Forest Service </a:t>
            </a:r>
          </a:p>
          <a:p>
            <a:r>
              <a:rPr lang="en-US" sz="800" b="1" dirty="0">
                <a:hlinkClick r:id="rId4" tooltip="About the &quot;Fire Lab&quot;"/>
              </a:rPr>
              <a:t>Missoula Fire Sciences Lab</a:t>
            </a:r>
            <a:r>
              <a:rPr lang="en-US" sz="800" b="1" dirty="0"/>
              <a:t> </a:t>
            </a:r>
          </a:p>
          <a:p>
            <a:r>
              <a:rPr lang="en-US" sz="800" dirty="0">
                <a:solidFill>
                  <a:schemeClr val="bg2"/>
                </a:solidFill>
              </a:rPr>
              <a:t>https://www.firelab.org/project/wildfire-hazard-potential</a:t>
            </a:r>
          </a:p>
        </p:txBody>
      </p:sp>
      <p:sp>
        <p:nvSpPr>
          <p:cNvPr id="4" name="TextBox 3">
            <a:extLst>
              <a:ext uri="{FF2B5EF4-FFF2-40B4-BE49-F238E27FC236}">
                <a16:creationId xmlns:a16="http://schemas.microsoft.com/office/drawing/2014/main" id="{8EF9F075-82DC-41FB-AE92-01C4214A5710}"/>
              </a:ext>
            </a:extLst>
          </p:cNvPr>
          <p:cNvSpPr txBox="1"/>
          <p:nvPr/>
        </p:nvSpPr>
        <p:spPr>
          <a:xfrm>
            <a:off x="8102278" y="613458"/>
            <a:ext cx="752355"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A5CD7924-F148-4CF8-AB0E-CE883F6018BB}"/>
              </a:ext>
            </a:extLst>
          </p:cNvPr>
          <p:cNvSpPr txBox="1"/>
          <p:nvPr/>
        </p:nvSpPr>
        <p:spPr>
          <a:xfrm>
            <a:off x="162045" y="525951"/>
            <a:ext cx="8889358" cy="707886"/>
          </a:xfrm>
          <a:prstGeom prst="rect">
            <a:avLst/>
          </a:prstGeom>
          <a:noFill/>
        </p:spPr>
        <p:txBody>
          <a:bodyPr wrap="square" rtlCol="0">
            <a:spAutoFit/>
          </a:bodyPr>
          <a:lstStyle/>
          <a:p>
            <a:pPr marL="165100" marR="0" lvl="0" indent="0" algn="l" defTabSz="914400" rtl="0" eaLnBrk="1" fontAlgn="base" latinLnBrk="0" hangingPunct="1">
              <a:lnSpc>
                <a:spcPct val="100000"/>
              </a:lnSpc>
              <a:spcBef>
                <a:spcPts val="1200"/>
              </a:spcBef>
              <a:spcAft>
                <a:spcPct val="0"/>
              </a:spcAft>
              <a:buClr>
                <a:srgbClr val="C60C30"/>
              </a:buClr>
              <a:buSzPct val="100000"/>
              <a:buFont typeface="Arial" pitchFamily="34" charset="0"/>
              <a:buNone/>
              <a:tabLst/>
              <a:defRPr/>
            </a:pPr>
            <a:r>
              <a:rPr kumimoji="0" lang="en-US" sz="2000" b="1" i="0" u="none" strike="noStrike" kern="0" cap="none" spc="0" normalizeH="0" baseline="0" noProof="0" dirty="0">
                <a:ln>
                  <a:noFill/>
                </a:ln>
                <a:solidFill>
                  <a:srgbClr val="000000"/>
                </a:solidFill>
                <a:effectLst/>
                <a:uLnTx/>
                <a:uFillTx/>
                <a:latin typeface="Garamond" panose="02020404030301010803" pitchFamily="18" charset="0"/>
                <a:ea typeface="+mn-ea"/>
                <a:cs typeface="Arial"/>
              </a:rPr>
              <a:t>Environmental change and emerging grid technologies are driving the need for change in power generation, distribution, and household behaviors</a:t>
            </a:r>
          </a:p>
        </p:txBody>
      </p:sp>
      <p:graphicFrame>
        <p:nvGraphicFramePr>
          <p:cNvPr id="9" name="Table 6">
            <a:extLst>
              <a:ext uri="{FF2B5EF4-FFF2-40B4-BE49-F238E27FC236}">
                <a16:creationId xmlns:a16="http://schemas.microsoft.com/office/drawing/2014/main" id="{E087997D-BDB6-480F-A3DD-A1536864D207}"/>
              </a:ext>
            </a:extLst>
          </p:cNvPr>
          <p:cNvGraphicFramePr>
            <a:graphicFrameLocks noGrp="1"/>
          </p:cNvGraphicFramePr>
          <p:nvPr>
            <p:extLst>
              <p:ext uri="{D42A27DB-BD31-4B8C-83A1-F6EECF244321}">
                <p14:modId xmlns:p14="http://schemas.microsoft.com/office/powerpoint/2010/main" val="3434790157"/>
              </p:ext>
            </p:extLst>
          </p:nvPr>
        </p:nvGraphicFramePr>
        <p:xfrm>
          <a:off x="443437" y="1719169"/>
          <a:ext cx="8411196" cy="2616837"/>
        </p:xfrm>
        <a:graphic>
          <a:graphicData uri="http://schemas.openxmlformats.org/drawingml/2006/table">
            <a:tbl>
              <a:tblPr firstRow="1" bandRow="1">
                <a:tableStyleId>{5C22544A-7EE6-4342-B048-85BDC9FD1C3A}</a:tableStyleId>
              </a:tblPr>
              <a:tblGrid>
                <a:gridCol w="4205598">
                  <a:extLst>
                    <a:ext uri="{9D8B030D-6E8A-4147-A177-3AD203B41FA5}">
                      <a16:colId xmlns:a16="http://schemas.microsoft.com/office/drawing/2014/main" val="352643581"/>
                    </a:ext>
                  </a:extLst>
                </a:gridCol>
                <a:gridCol w="4205598">
                  <a:extLst>
                    <a:ext uri="{9D8B030D-6E8A-4147-A177-3AD203B41FA5}">
                      <a16:colId xmlns:a16="http://schemas.microsoft.com/office/drawing/2014/main" val="3071396324"/>
                    </a:ext>
                  </a:extLst>
                </a:gridCol>
              </a:tblGrid>
              <a:tr h="452967">
                <a:tc>
                  <a:txBody>
                    <a:bodyPr/>
                    <a:lstStyle/>
                    <a:p>
                      <a:r>
                        <a:rPr lang="en-US" sz="2100" dirty="0">
                          <a:latin typeface="Cambria" panose="02040503050406030204" pitchFamily="18" charset="0"/>
                          <a:ea typeface="Cambria" panose="02040503050406030204" pitchFamily="18" charset="0"/>
                        </a:rPr>
                        <a:t>Environmental Driver</a:t>
                      </a:r>
                    </a:p>
                  </a:txBody>
                  <a:tcPr marL="111690" marR="111690" marT="55845" marB="55845"/>
                </a:tc>
                <a:tc>
                  <a:txBody>
                    <a:bodyPr/>
                    <a:lstStyle/>
                    <a:p>
                      <a:r>
                        <a:rPr lang="en-US" sz="2100" dirty="0">
                          <a:latin typeface="Cambria" panose="02040503050406030204" pitchFamily="18" charset="0"/>
                          <a:ea typeface="Cambria" panose="02040503050406030204" pitchFamily="18" charset="0"/>
                        </a:rPr>
                        <a:t>Consequences for Grid</a:t>
                      </a:r>
                    </a:p>
                  </a:txBody>
                  <a:tcPr marL="111690" marR="111690" marT="55845" marB="55845"/>
                </a:tc>
                <a:extLst>
                  <a:ext uri="{0D108BD9-81ED-4DB2-BD59-A6C34878D82A}">
                    <a16:rowId xmlns:a16="http://schemas.microsoft.com/office/drawing/2014/main" val="2814082815"/>
                  </a:ext>
                </a:extLst>
              </a:tr>
              <a:tr h="452967">
                <a:tc>
                  <a:txBody>
                    <a:bodyPr/>
                    <a:lstStyle/>
                    <a:p>
                      <a:r>
                        <a:rPr lang="en-US" sz="2000" dirty="0">
                          <a:latin typeface="Cambria" panose="02040503050406030204" pitchFamily="18" charset="0"/>
                          <a:ea typeface="Cambria" panose="02040503050406030204" pitchFamily="18" charset="0"/>
                        </a:rPr>
                        <a:t>Increasing average temperature</a:t>
                      </a:r>
                    </a:p>
                  </a:txBody>
                  <a:tcPr marL="111690" marR="111690" marT="55845" marB="55845"/>
                </a:tc>
                <a:tc>
                  <a:txBody>
                    <a:bodyPr/>
                    <a:lstStyle/>
                    <a:p>
                      <a:r>
                        <a:rPr lang="en-US" sz="2000" dirty="0">
                          <a:latin typeface="Cambria" panose="02040503050406030204" pitchFamily="18" charset="0"/>
                          <a:ea typeface="Cambria" panose="02040503050406030204" pitchFamily="18" charset="0"/>
                        </a:rPr>
                        <a:t>Increased cooling demand, need for de-carbonization</a:t>
                      </a:r>
                    </a:p>
                  </a:txBody>
                  <a:tcPr marL="111690" marR="111690" marT="55845" marB="55845"/>
                </a:tc>
                <a:extLst>
                  <a:ext uri="{0D108BD9-81ED-4DB2-BD59-A6C34878D82A}">
                    <a16:rowId xmlns:a16="http://schemas.microsoft.com/office/drawing/2014/main" val="2360496057"/>
                  </a:ext>
                </a:extLst>
              </a:tr>
              <a:tr h="452967">
                <a:tc>
                  <a:txBody>
                    <a:bodyPr/>
                    <a:lstStyle/>
                    <a:p>
                      <a:r>
                        <a:rPr lang="en-US" sz="2000" dirty="0">
                          <a:latin typeface="Cambria" panose="02040503050406030204" pitchFamily="18" charset="0"/>
                          <a:ea typeface="Cambria" panose="02040503050406030204" pitchFamily="18" charset="0"/>
                        </a:rPr>
                        <a:t>More extreme weather</a:t>
                      </a:r>
                    </a:p>
                  </a:txBody>
                  <a:tcPr marL="111690" marR="111690" marT="55845" marB="55845"/>
                </a:tc>
                <a:tc>
                  <a:txBody>
                    <a:bodyPr/>
                    <a:lstStyle/>
                    <a:p>
                      <a:r>
                        <a:rPr lang="en-US" sz="2000" dirty="0">
                          <a:latin typeface="Cambria" panose="02040503050406030204" pitchFamily="18" charset="0"/>
                          <a:ea typeface="Cambria" panose="02040503050406030204" pitchFamily="18" charset="0"/>
                        </a:rPr>
                        <a:t>Grid failure, more extreme system demands (heating/cooling)</a:t>
                      </a:r>
                    </a:p>
                  </a:txBody>
                  <a:tcPr marL="111690" marR="111690" marT="55845" marB="55845"/>
                </a:tc>
                <a:extLst>
                  <a:ext uri="{0D108BD9-81ED-4DB2-BD59-A6C34878D82A}">
                    <a16:rowId xmlns:a16="http://schemas.microsoft.com/office/drawing/2014/main" val="3144882942"/>
                  </a:ext>
                </a:extLst>
              </a:tr>
              <a:tr h="452967">
                <a:tc>
                  <a:txBody>
                    <a:bodyPr/>
                    <a:lstStyle/>
                    <a:p>
                      <a:r>
                        <a:rPr lang="en-US" sz="2000" dirty="0">
                          <a:latin typeface="Cambria" panose="02040503050406030204" pitchFamily="18" charset="0"/>
                          <a:ea typeface="Cambria" panose="02040503050406030204" pitchFamily="18" charset="0"/>
                        </a:rPr>
                        <a:t>Worsening droughts</a:t>
                      </a:r>
                    </a:p>
                  </a:txBody>
                  <a:tcPr marL="111690" marR="111690" marT="55845" marB="55845"/>
                </a:tc>
                <a:tc>
                  <a:txBody>
                    <a:bodyPr/>
                    <a:lstStyle/>
                    <a:p>
                      <a:r>
                        <a:rPr lang="en-US" sz="2000" dirty="0">
                          <a:latin typeface="Cambria" panose="02040503050406030204" pitchFamily="18" charset="0"/>
                          <a:ea typeface="Cambria" panose="02040503050406030204" pitchFamily="18" charset="0"/>
                        </a:rPr>
                        <a:t>Wildfire, grid failure, hydro power interruption</a:t>
                      </a:r>
                    </a:p>
                  </a:txBody>
                  <a:tcPr marL="111690" marR="111690" marT="55845" marB="55845"/>
                </a:tc>
                <a:extLst>
                  <a:ext uri="{0D108BD9-81ED-4DB2-BD59-A6C34878D82A}">
                    <a16:rowId xmlns:a16="http://schemas.microsoft.com/office/drawing/2014/main" val="913426192"/>
                  </a:ext>
                </a:extLst>
              </a:tr>
            </a:tbl>
          </a:graphicData>
        </a:graphic>
      </p:graphicFrame>
    </p:spTree>
    <p:extLst>
      <p:ext uri="{BB962C8B-B14F-4D97-AF65-F5344CB8AC3E}">
        <p14:creationId xmlns:p14="http://schemas.microsoft.com/office/powerpoint/2010/main" val="25415437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0CA1-4D15-D001-3FBA-B5497950FECE}"/>
              </a:ext>
            </a:extLst>
          </p:cNvPr>
          <p:cNvSpPr>
            <a:spLocks noGrp="1"/>
          </p:cNvSpPr>
          <p:nvPr>
            <p:ph type="title"/>
          </p:nvPr>
        </p:nvSpPr>
        <p:spPr>
          <a:xfrm>
            <a:off x="592584" y="141969"/>
            <a:ext cx="7772400" cy="424732"/>
          </a:xfrm>
        </p:spPr>
        <p:txBody>
          <a:bodyPr/>
          <a:lstStyle/>
          <a:p>
            <a:r>
              <a:rPr lang="en-US" sz="2400" dirty="0"/>
              <a:t>Background</a:t>
            </a:r>
          </a:p>
        </p:txBody>
      </p:sp>
      <p:sp>
        <p:nvSpPr>
          <p:cNvPr id="3" name="Content Placeholder 2">
            <a:extLst>
              <a:ext uri="{FF2B5EF4-FFF2-40B4-BE49-F238E27FC236}">
                <a16:creationId xmlns:a16="http://schemas.microsoft.com/office/drawing/2014/main" id="{5DD8FFAC-8FEC-9C06-740E-083ADB1371B1}"/>
              </a:ext>
            </a:extLst>
          </p:cNvPr>
          <p:cNvSpPr>
            <a:spLocks noGrp="1"/>
          </p:cNvSpPr>
          <p:nvPr>
            <p:ph idx="1"/>
          </p:nvPr>
        </p:nvSpPr>
        <p:spPr>
          <a:xfrm>
            <a:off x="-88775" y="695501"/>
            <a:ext cx="8015468" cy="4913140"/>
          </a:xfrm>
        </p:spPr>
        <p:txBody>
          <a:bodyPr/>
          <a:lstStyle/>
          <a:p>
            <a:r>
              <a:rPr lang="en-US" sz="2000" b="1" i="1" dirty="0"/>
              <a:t>Technological facilitators for change:</a:t>
            </a:r>
          </a:p>
          <a:p>
            <a:pPr lvl="1"/>
            <a:r>
              <a:rPr lang="en-US" sz="2000" dirty="0"/>
              <a:t>Increasing penetration of distributed energy resources (DERs) like solar and wind</a:t>
            </a:r>
          </a:p>
          <a:p>
            <a:pPr lvl="1"/>
            <a:r>
              <a:rPr lang="en-US" sz="2000" dirty="0"/>
              <a:t>Nascent but improving small scale storage technologies (batteries)</a:t>
            </a:r>
          </a:p>
          <a:p>
            <a:pPr lvl="1"/>
            <a:r>
              <a:rPr lang="en-US" sz="2000" dirty="0"/>
              <a:t>Digitalization of power distribution grids through information and communication technology (ICT devices) and smart meters that enable smart grid networks</a:t>
            </a:r>
          </a:p>
          <a:p>
            <a:pPr marL="344488" lvl="1" indent="0">
              <a:buNone/>
            </a:pPr>
            <a:endParaRPr lang="en-US" sz="1800" dirty="0"/>
          </a:p>
          <a:p>
            <a:pPr marL="344488" lvl="1" indent="0">
              <a:buNone/>
            </a:pPr>
            <a:r>
              <a:rPr lang="en-US" sz="2000" b="1" i="1" dirty="0"/>
              <a:t>Technological innovations can enable increased flexibility in: </a:t>
            </a:r>
          </a:p>
          <a:p>
            <a:pPr lvl="1"/>
            <a:r>
              <a:rPr lang="en-US" sz="2000" dirty="0"/>
              <a:t>Power generation (PVs at the household level - prosumers)</a:t>
            </a:r>
          </a:p>
          <a:p>
            <a:pPr lvl="1"/>
            <a:r>
              <a:rPr lang="en-US" sz="2000" dirty="0"/>
              <a:t>Consumption (demand response)</a:t>
            </a:r>
          </a:p>
          <a:p>
            <a:pPr lvl="1"/>
            <a:r>
              <a:rPr lang="en-US" sz="2000" dirty="0"/>
              <a:t>Distribution (real-time trading in interconnected microgrids) </a:t>
            </a:r>
          </a:p>
          <a:p>
            <a:endParaRPr lang="en-US" sz="1350" dirty="0"/>
          </a:p>
          <a:p>
            <a:pPr marL="123821" indent="0">
              <a:buNone/>
            </a:pPr>
            <a:endParaRPr lang="en-US" dirty="0"/>
          </a:p>
        </p:txBody>
      </p:sp>
      <p:pic>
        <p:nvPicPr>
          <p:cNvPr id="6" name="Picture 5">
            <a:extLst>
              <a:ext uri="{FF2B5EF4-FFF2-40B4-BE49-F238E27FC236}">
                <a16:creationId xmlns:a16="http://schemas.microsoft.com/office/drawing/2014/main" id="{910846BB-417F-47D9-A370-1BF61E63A533}"/>
              </a:ext>
            </a:extLst>
          </p:cNvPr>
          <p:cNvPicPr>
            <a:picLocks noChangeAspect="1"/>
          </p:cNvPicPr>
          <p:nvPr/>
        </p:nvPicPr>
        <p:blipFill rotWithShape="1">
          <a:blip r:embed="rId3"/>
          <a:srcRect l="9119" r="20415"/>
          <a:stretch/>
        </p:blipFill>
        <p:spPr>
          <a:xfrm>
            <a:off x="6009589" y="3961149"/>
            <a:ext cx="3109596" cy="3184899"/>
          </a:xfrm>
          <a:prstGeom prst="rect">
            <a:avLst/>
          </a:prstGeom>
        </p:spPr>
      </p:pic>
    </p:spTree>
    <p:extLst>
      <p:ext uri="{BB962C8B-B14F-4D97-AF65-F5344CB8AC3E}">
        <p14:creationId xmlns:p14="http://schemas.microsoft.com/office/powerpoint/2010/main" val="21447327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0CA1-4D15-D001-3FBA-B5497950FECE}"/>
              </a:ext>
            </a:extLst>
          </p:cNvPr>
          <p:cNvSpPr>
            <a:spLocks noGrp="1"/>
          </p:cNvSpPr>
          <p:nvPr>
            <p:ph type="title"/>
          </p:nvPr>
        </p:nvSpPr>
        <p:spPr>
          <a:xfrm>
            <a:off x="1771650" y="101490"/>
            <a:ext cx="5600700" cy="480131"/>
          </a:xfrm>
        </p:spPr>
        <p:txBody>
          <a:bodyPr wrap="square" anchor="b">
            <a:normAutofit/>
          </a:bodyPr>
          <a:lstStyle/>
          <a:p>
            <a:r>
              <a:rPr lang="en-US" sz="2400" dirty="0"/>
              <a:t>Background</a:t>
            </a:r>
          </a:p>
        </p:txBody>
      </p:sp>
      <p:sp>
        <p:nvSpPr>
          <p:cNvPr id="3" name="Content Placeholder 2">
            <a:extLst>
              <a:ext uri="{FF2B5EF4-FFF2-40B4-BE49-F238E27FC236}">
                <a16:creationId xmlns:a16="http://schemas.microsoft.com/office/drawing/2014/main" id="{5DD8FFAC-8FEC-9C06-740E-083ADB1371B1}"/>
              </a:ext>
            </a:extLst>
          </p:cNvPr>
          <p:cNvSpPr>
            <a:spLocks noGrp="1"/>
          </p:cNvSpPr>
          <p:nvPr>
            <p:ph sz="half" idx="1"/>
          </p:nvPr>
        </p:nvSpPr>
        <p:spPr>
          <a:xfrm>
            <a:off x="292773" y="700270"/>
            <a:ext cx="9052067" cy="6406586"/>
          </a:xfrm>
        </p:spPr>
        <p:txBody>
          <a:bodyPr wrap="square" anchor="t">
            <a:normAutofit/>
          </a:bodyPr>
          <a:lstStyle/>
          <a:p>
            <a:pPr marL="165100" indent="0">
              <a:lnSpc>
                <a:spcPct val="90000"/>
              </a:lnSpc>
              <a:buNone/>
            </a:pPr>
            <a:r>
              <a:rPr lang="en-US" sz="2000" b="1" dirty="0"/>
              <a:t>Household behaviors, income/wealth inequalities, state-of technology, and governance remain potential obstacles to change</a:t>
            </a:r>
          </a:p>
          <a:p>
            <a:pPr marL="165100" indent="0">
              <a:lnSpc>
                <a:spcPct val="90000"/>
              </a:lnSpc>
              <a:buNone/>
            </a:pPr>
            <a:r>
              <a:rPr lang="en-US" sz="2000" b="1" dirty="0"/>
              <a:t> </a:t>
            </a:r>
          </a:p>
          <a:p>
            <a:pPr>
              <a:lnSpc>
                <a:spcPct val="90000"/>
              </a:lnSpc>
            </a:pPr>
            <a:r>
              <a:rPr lang="en-US" sz="2000" dirty="0"/>
              <a:t>Past failures in transition to market-based power systems (California &amp; Texas)</a:t>
            </a:r>
          </a:p>
          <a:p>
            <a:pPr>
              <a:lnSpc>
                <a:spcPct val="90000"/>
              </a:lnSpc>
            </a:pPr>
            <a:endParaRPr lang="en-US" sz="2000" dirty="0"/>
          </a:p>
          <a:p>
            <a:pPr>
              <a:lnSpc>
                <a:spcPct val="90000"/>
              </a:lnSpc>
            </a:pPr>
            <a:r>
              <a:rPr lang="en-US" sz="2000" dirty="0"/>
              <a:t>Risk aversion and low participation in incentive-based demand response programs</a:t>
            </a:r>
          </a:p>
          <a:p>
            <a:pPr>
              <a:lnSpc>
                <a:spcPct val="90000"/>
              </a:lnSpc>
            </a:pPr>
            <a:endParaRPr lang="en-US" sz="2000" dirty="0"/>
          </a:p>
          <a:p>
            <a:pPr>
              <a:lnSpc>
                <a:spcPct val="90000"/>
              </a:lnSpc>
            </a:pPr>
            <a:r>
              <a:rPr lang="en-US" sz="2000" dirty="0"/>
              <a:t>High entry costs for many DERs limit adoption of prosumer enabling technologies, especially for low-income households</a:t>
            </a:r>
            <a:r>
              <a:rPr lang="en-US" sz="1800" dirty="0">
                <a:solidFill>
                  <a:srgbClr val="EAEAEA"/>
                </a:solidFill>
              </a:rPr>
              <a:t>.</a:t>
            </a:r>
          </a:p>
          <a:p>
            <a:pPr>
              <a:lnSpc>
                <a:spcPct val="90000"/>
              </a:lnSpc>
            </a:pPr>
            <a:endParaRPr lang="en-US" sz="1800" dirty="0"/>
          </a:p>
          <a:p>
            <a:pPr marL="0" indent="0">
              <a:lnSpc>
                <a:spcPct val="90000"/>
              </a:lnSpc>
              <a:buNone/>
            </a:pPr>
            <a:endParaRPr lang="en-US" sz="2900" dirty="0"/>
          </a:p>
          <a:p>
            <a:pPr marL="123821" indent="0">
              <a:lnSpc>
                <a:spcPct val="90000"/>
              </a:lnSpc>
              <a:buNone/>
            </a:pPr>
            <a:endParaRPr lang="en-US" sz="1600" dirty="0"/>
          </a:p>
        </p:txBody>
      </p:sp>
      <p:pic>
        <p:nvPicPr>
          <p:cNvPr id="5" name="Picture 4">
            <a:extLst>
              <a:ext uri="{FF2B5EF4-FFF2-40B4-BE49-F238E27FC236}">
                <a16:creationId xmlns:a16="http://schemas.microsoft.com/office/drawing/2014/main" id="{990CAF04-B1A5-4170-B28E-0A2282DAFEBD}"/>
              </a:ext>
            </a:extLst>
          </p:cNvPr>
          <p:cNvPicPr>
            <a:picLocks noChangeAspect="1"/>
          </p:cNvPicPr>
          <p:nvPr/>
        </p:nvPicPr>
        <p:blipFill>
          <a:blip r:embed="rId3"/>
          <a:stretch>
            <a:fillRect/>
          </a:stretch>
        </p:blipFill>
        <p:spPr>
          <a:xfrm>
            <a:off x="5021974" y="4171361"/>
            <a:ext cx="4049111" cy="2409219"/>
          </a:xfrm>
          <a:prstGeom prst="rect">
            <a:avLst/>
          </a:prstGeom>
          <a:noFill/>
        </p:spPr>
      </p:pic>
      <p:sp>
        <p:nvSpPr>
          <p:cNvPr id="7" name="TextBox 6">
            <a:extLst>
              <a:ext uri="{FF2B5EF4-FFF2-40B4-BE49-F238E27FC236}">
                <a16:creationId xmlns:a16="http://schemas.microsoft.com/office/drawing/2014/main" id="{D151F912-044B-46B4-B3CD-4752E54EB74F}"/>
              </a:ext>
            </a:extLst>
          </p:cNvPr>
          <p:cNvSpPr txBox="1"/>
          <p:nvPr/>
        </p:nvSpPr>
        <p:spPr>
          <a:xfrm>
            <a:off x="725795" y="5855315"/>
            <a:ext cx="4170744" cy="646331"/>
          </a:xfrm>
          <a:prstGeom prst="rect">
            <a:avLst/>
          </a:prstGeom>
          <a:noFill/>
        </p:spPr>
        <p:txBody>
          <a:bodyPr wrap="square" rtlCol="0">
            <a:spAutoFit/>
          </a:bodyPr>
          <a:lstStyle/>
          <a:p>
            <a:r>
              <a:rPr lang="en-US" sz="900" dirty="0">
                <a:solidFill>
                  <a:schemeClr val="bg2"/>
                </a:solidFill>
              </a:rPr>
              <a:t>Source: The Timeline and Events of the February 2021 Texas Electric</a:t>
            </a:r>
          </a:p>
          <a:p>
            <a:r>
              <a:rPr lang="en-US" sz="900" dirty="0">
                <a:solidFill>
                  <a:schemeClr val="bg2"/>
                </a:solidFill>
              </a:rPr>
              <a:t>Grid Blackouts, The University of Texas at Austin, Energy Institute, July 2021 https://energy.utexas.edu/sites/default/files/UTAustin%20%282021%29%20EventsFebruary2021TexasBlackout%2020210714.pdf</a:t>
            </a:r>
          </a:p>
        </p:txBody>
      </p:sp>
      <p:sp>
        <p:nvSpPr>
          <p:cNvPr id="4" name="TextBox 3">
            <a:extLst>
              <a:ext uri="{FF2B5EF4-FFF2-40B4-BE49-F238E27FC236}">
                <a16:creationId xmlns:a16="http://schemas.microsoft.com/office/drawing/2014/main" id="{899DB694-67CD-4CB4-853F-D02F0CA09464}"/>
              </a:ext>
            </a:extLst>
          </p:cNvPr>
          <p:cNvSpPr txBox="1"/>
          <p:nvPr/>
        </p:nvSpPr>
        <p:spPr>
          <a:xfrm>
            <a:off x="501584" y="4274674"/>
            <a:ext cx="4520391" cy="1477328"/>
          </a:xfrm>
          <a:prstGeom prst="rect">
            <a:avLst/>
          </a:prstGeom>
          <a:noFill/>
        </p:spPr>
        <p:txBody>
          <a:bodyPr wrap="square" rtlCol="0">
            <a:spAutoFit/>
          </a:bodyPr>
          <a:lstStyle/>
          <a:p>
            <a:pPr>
              <a:lnSpc>
                <a:spcPct val="90000"/>
              </a:lnSpc>
            </a:pPr>
            <a:r>
              <a:rPr lang="en-US" sz="2000" b="1" i="1" dirty="0">
                <a:solidFill>
                  <a:schemeClr val="bg2"/>
                </a:solidFill>
                <a:latin typeface="Cambria" panose="02040503050406030204" pitchFamily="18" charset="0"/>
                <a:ea typeface="Cambria" panose="02040503050406030204" pitchFamily="18" charset="0"/>
              </a:rPr>
              <a:t>Better control technologies, regulatory policies and contract designs could enable greater active  prosumer/demand response participation </a:t>
            </a:r>
          </a:p>
        </p:txBody>
      </p:sp>
    </p:spTree>
    <p:extLst>
      <p:ext uri="{BB962C8B-B14F-4D97-AF65-F5344CB8AC3E}">
        <p14:creationId xmlns:p14="http://schemas.microsoft.com/office/powerpoint/2010/main" val="24902015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0CA1-4D15-D001-3FBA-B5497950FECE}"/>
              </a:ext>
            </a:extLst>
          </p:cNvPr>
          <p:cNvSpPr>
            <a:spLocks noGrp="1"/>
          </p:cNvSpPr>
          <p:nvPr>
            <p:ph type="title"/>
          </p:nvPr>
        </p:nvSpPr>
        <p:spPr>
          <a:xfrm>
            <a:off x="685800" y="121534"/>
            <a:ext cx="7772400" cy="424732"/>
          </a:xfrm>
        </p:spPr>
        <p:txBody>
          <a:bodyPr/>
          <a:lstStyle/>
          <a:p>
            <a:r>
              <a:rPr lang="en-US" sz="2400" dirty="0"/>
              <a:t>Background</a:t>
            </a:r>
          </a:p>
        </p:txBody>
      </p:sp>
      <p:sp>
        <p:nvSpPr>
          <p:cNvPr id="3" name="Content Placeholder 2">
            <a:extLst>
              <a:ext uri="{FF2B5EF4-FFF2-40B4-BE49-F238E27FC236}">
                <a16:creationId xmlns:a16="http://schemas.microsoft.com/office/drawing/2014/main" id="{5DD8FFAC-8FEC-9C06-740E-083ADB1371B1}"/>
              </a:ext>
            </a:extLst>
          </p:cNvPr>
          <p:cNvSpPr>
            <a:spLocks noGrp="1"/>
          </p:cNvSpPr>
          <p:nvPr>
            <p:ph idx="1"/>
          </p:nvPr>
        </p:nvSpPr>
        <p:spPr>
          <a:xfrm>
            <a:off x="0" y="162046"/>
            <a:ext cx="8142790" cy="4684872"/>
          </a:xfrm>
        </p:spPr>
        <p:txBody>
          <a:bodyPr/>
          <a:lstStyle/>
          <a:p>
            <a:pPr marL="344488" lvl="1" indent="0">
              <a:buNone/>
            </a:pPr>
            <a:endParaRPr lang="en-US" sz="1800" dirty="0"/>
          </a:p>
          <a:p>
            <a:r>
              <a:rPr lang="en-US" sz="2000" b="1" i="1" dirty="0"/>
              <a:t>Energy System is in Transition </a:t>
            </a:r>
          </a:p>
          <a:p>
            <a:r>
              <a:rPr lang="en-US" sz="2000" b="1" i="1" dirty="0"/>
              <a:t>Changing governance and policies to increase grid resilience and decarbonization </a:t>
            </a:r>
          </a:p>
          <a:p>
            <a:pPr lvl="1"/>
            <a:r>
              <a:rPr lang="en-US" sz="2000" b="1" i="1" dirty="0"/>
              <a:t>Household and Prosumer Demand Response among End-users </a:t>
            </a:r>
          </a:p>
          <a:p>
            <a:pPr lvl="1" indent="0"/>
            <a:r>
              <a:rPr lang="en-US" sz="2000" b="1" i="1" dirty="0"/>
              <a:t>Engage </a:t>
            </a:r>
            <a:r>
              <a:rPr lang="en-US" sz="2000" dirty="0"/>
              <a:t> -- Program (contract) designs that are attractive and inclusive</a:t>
            </a:r>
          </a:p>
          <a:p>
            <a:pPr lvl="1" indent="0"/>
            <a:r>
              <a:rPr lang="en-US" sz="2000" b="1" i="1" dirty="0"/>
              <a:t>Activate</a:t>
            </a:r>
            <a:r>
              <a:rPr lang="en-US" sz="2000" dirty="0"/>
              <a:t>  -- Program designs that efficiently attract responsive consumers (Participation Constraint) </a:t>
            </a:r>
          </a:p>
          <a:p>
            <a:pPr lvl="1" indent="0"/>
            <a:r>
              <a:rPr lang="en-US" sz="2000" b="1" i="1" dirty="0"/>
              <a:t>Harness</a:t>
            </a:r>
            <a:r>
              <a:rPr lang="en-US" sz="2000" dirty="0"/>
              <a:t> – Program designs that are effective and that reliably maintain continuous desired response  (Incentive Compatible Constraint) </a:t>
            </a:r>
          </a:p>
          <a:p>
            <a:pPr marL="123821" indent="0">
              <a:buNone/>
            </a:pPr>
            <a:endParaRPr lang="en-US" dirty="0"/>
          </a:p>
        </p:txBody>
      </p:sp>
      <p:pic>
        <p:nvPicPr>
          <p:cNvPr id="6" name="Picture 5">
            <a:extLst>
              <a:ext uri="{FF2B5EF4-FFF2-40B4-BE49-F238E27FC236}">
                <a16:creationId xmlns:a16="http://schemas.microsoft.com/office/drawing/2014/main" id="{910846BB-417F-47D9-A370-1BF61E63A533}"/>
              </a:ext>
            </a:extLst>
          </p:cNvPr>
          <p:cNvPicPr>
            <a:picLocks noChangeAspect="1"/>
          </p:cNvPicPr>
          <p:nvPr/>
        </p:nvPicPr>
        <p:blipFill rotWithShape="1">
          <a:blip r:embed="rId3"/>
          <a:srcRect l="9119" r="20415"/>
          <a:stretch/>
        </p:blipFill>
        <p:spPr>
          <a:xfrm>
            <a:off x="5547674" y="3499988"/>
            <a:ext cx="3532889" cy="3618442"/>
          </a:xfrm>
          <a:prstGeom prst="rect">
            <a:avLst/>
          </a:prstGeom>
        </p:spPr>
      </p:pic>
    </p:spTree>
    <p:extLst>
      <p:ext uri="{BB962C8B-B14F-4D97-AF65-F5344CB8AC3E}">
        <p14:creationId xmlns:p14="http://schemas.microsoft.com/office/powerpoint/2010/main" val="35889613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0CA1-4D15-D001-3FBA-B5497950FECE}"/>
              </a:ext>
            </a:extLst>
          </p:cNvPr>
          <p:cNvSpPr>
            <a:spLocks noGrp="1"/>
          </p:cNvSpPr>
          <p:nvPr>
            <p:ph type="title"/>
          </p:nvPr>
        </p:nvSpPr>
        <p:spPr>
          <a:xfrm>
            <a:off x="685800" y="0"/>
            <a:ext cx="7772400" cy="424732"/>
          </a:xfrm>
        </p:spPr>
        <p:txBody>
          <a:bodyPr/>
          <a:lstStyle/>
          <a:p>
            <a:r>
              <a:rPr lang="en-US" sz="2400" dirty="0"/>
              <a:t>Research Areas</a:t>
            </a:r>
          </a:p>
        </p:txBody>
      </p:sp>
      <p:sp>
        <p:nvSpPr>
          <p:cNvPr id="3" name="Content Placeholder 2">
            <a:extLst>
              <a:ext uri="{FF2B5EF4-FFF2-40B4-BE49-F238E27FC236}">
                <a16:creationId xmlns:a16="http://schemas.microsoft.com/office/drawing/2014/main" id="{5DD8FFAC-8FEC-9C06-740E-083ADB1371B1}"/>
              </a:ext>
            </a:extLst>
          </p:cNvPr>
          <p:cNvSpPr>
            <a:spLocks noGrp="1"/>
          </p:cNvSpPr>
          <p:nvPr>
            <p:ph idx="1"/>
          </p:nvPr>
        </p:nvSpPr>
        <p:spPr>
          <a:xfrm>
            <a:off x="-93216" y="707296"/>
            <a:ext cx="6960093" cy="6678751"/>
          </a:xfrm>
        </p:spPr>
        <p:txBody>
          <a:bodyPr/>
          <a:lstStyle/>
          <a:p>
            <a:pPr lvl="1" indent="0"/>
            <a:r>
              <a:rPr lang="en-US" sz="2000" dirty="0"/>
              <a:t>Our work has focused on three main areas:</a:t>
            </a:r>
          </a:p>
          <a:p>
            <a:pPr lvl="2" indent="0"/>
            <a:r>
              <a:rPr lang="en-US" sz="1800" b="1" i="1" dirty="0"/>
              <a:t>Non-intrusive Household Power Use Disaggregation</a:t>
            </a:r>
          </a:p>
          <a:p>
            <a:pPr lvl="3" indent="0"/>
            <a:r>
              <a:rPr lang="en-US" sz="1800" dirty="0"/>
              <a:t>Shortage of household level use-labeled data</a:t>
            </a:r>
          </a:p>
          <a:p>
            <a:pPr lvl="3" indent="0"/>
            <a:r>
              <a:rPr lang="en-US" sz="1800" dirty="0"/>
              <a:t>We use machine learning (Input-Output Hidden-State Markov Models (IOHMM) and Fast and Frugal Decision Trees) to expand data availability for households without use-labeled data  </a:t>
            </a:r>
          </a:p>
          <a:p>
            <a:pPr lvl="3" indent="0">
              <a:buNone/>
            </a:pPr>
            <a:endParaRPr lang="en-US" sz="800" dirty="0"/>
          </a:p>
          <a:p>
            <a:pPr lvl="2" indent="0"/>
            <a:r>
              <a:rPr lang="en-US" sz="1800" b="1" i="1" dirty="0"/>
              <a:t>Demand Response Contract  Designs </a:t>
            </a:r>
          </a:p>
          <a:p>
            <a:pPr lvl="3" indent="0"/>
            <a:r>
              <a:rPr lang="en-US" sz="1800" dirty="0"/>
              <a:t>Many examples in literature and practice have low participation and high fall-out rates </a:t>
            </a:r>
          </a:p>
          <a:p>
            <a:pPr lvl="3" indent="0"/>
            <a:r>
              <a:rPr lang="en-US" sz="1800" dirty="0"/>
              <a:t>Include Participation and Incentive Compatibility Constraints</a:t>
            </a:r>
          </a:p>
          <a:p>
            <a:pPr lvl="3" indent="0"/>
            <a:r>
              <a:rPr lang="en-US" sz="1800" dirty="0"/>
              <a:t>Time-of-Use Contracts </a:t>
            </a:r>
          </a:p>
          <a:p>
            <a:pPr lvl="3" indent="0"/>
            <a:r>
              <a:rPr lang="en-US" sz="1800" dirty="0"/>
              <a:t>Critical Peak Rebate (CPR) Contracts</a:t>
            </a:r>
            <a:r>
              <a:rPr lang="en-US" sz="1800" dirty="0">
                <a:solidFill>
                  <a:srgbClr val="981E32">
                    <a:lumMod val="75000"/>
                  </a:srgbClr>
                </a:solidFill>
                <a:latin typeface="Goudy Old Style" panose="02020502050305020303" pitchFamily="18" charset="0"/>
              </a:rPr>
              <a:t> </a:t>
            </a:r>
          </a:p>
          <a:p>
            <a:pPr lvl="3" indent="0">
              <a:buNone/>
            </a:pPr>
            <a:endParaRPr lang="en-US" sz="800" dirty="0"/>
          </a:p>
          <a:p>
            <a:pPr lvl="2" indent="0"/>
            <a:r>
              <a:rPr lang="en-US" sz="1800" b="1" i="1" dirty="0"/>
              <a:t>Community Microgrids</a:t>
            </a:r>
          </a:p>
          <a:p>
            <a:pPr lvl="3" indent="0"/>
            <a:r>
              <a:rPr lang="en-US" sz="1800" dirty="0"/>
              <a:t>Demand Response</a:t>
            </a:r>
          </a:p>
          <a:p>
            <a:pPr lvl="3" indent="0"/>
            <a:r>
              <a:rPr lang="en-US" sz="1800" dirty="0"/>
              <a:t>Incentives for household solar panel adoption</a:t>
            </a:r>
          </a:p>
          <a:p>
            <a:pPr lvl="3" indent="0"/>
            <a:r>
              <a:rPr lang="en-US" sz="1800" dirty="0"/>
              <a:t>Forward-looking AI driven automatous-agent trading </a:t>
            </a:r>
          </a:p>
          <a:p>
            <a:pPr lvl="3" indent="0">
              <a:buNone/>
            </a:pPr>
            <a:endParaRPr lang="en-US" sz="1800" dirty="0"/>
          </a:p>
          <a:p>
            <a:pPr marL="123821" indent="0">
              <a:buNone/>
            </a:pPr>
            <a:endParaRPr lang="en-US" dirty="0"/>
          </a:p>
        </p:txBody>
      </p:sp>
      <p:pic>
        <p:nvPicPr>
          <p:cNvPr id="6" name="Picture 5">
            <a:extLst>
              <a:ext uri="{FF2B5EF4-FFF2-40B4-BE49-F238E27FC236}">
                <a16:creationId xmlns:a16="http://schemas.microsoft.com/office/drawing/2014/main" id="{910846BB-417F-47D9-A370-1BF61E63A533}"/>
              </a:ext>
            </a:extLst>
          </p:cNvPr>
          <p:cNvPicPr>
            <a:picLocks noChangeAspect="1"/>
          </p:cNvPicPr>
          <p:nvPr/>
        </p:nvPicPr>
        <p:blipFill rotWithShape="1">
          <a:blip r:embed="rId3"/>
          <a:srcRect l="9119" r="20415"/>
          <a:stretch/>
        </p:blipFill>
        <p:spPr>
          <a:xfrm>
            <a:off x="7371761" y="5053605"/>
            <a:ext cx="1772239" cy="1994123"/>
          </a:xfrm>
          <a:prstGeom prst="rect">
            <a:avLst/>
          </a:prstGeom>
        </p:spPr>
      </p:pic>
      <p:graphicFrame>
        <p:nvGraphicFramePr>
          <p:cNvPr id="5" name="Diagram 4">
            <a:extLst>
              <a:ext uri="{FF2B5EF4-FFF2-40B4-BE49-F238E27FC236}">
                <a16:creationId xmlns:a16="http://schemas.microsoft.com/office/drawing/2014/main" id="{D6898C22-D9A9-48A9-BC3E-E5EBA425AA13}"/>
              </a:ext>
            </a:extLst>
          </p:cNvPr>
          <p:cNvGraphicFramePr/>
          <p:nvPr>
            <p:extLst>
              <p:ext uri="{D42A27DB-BD31-4B8C-83A1-F6EECF244321}">
                <p14:modId xmlns:p14="http://schemas.microsoft.com/office/powerpoint/2010/main" val="3490949682"/>
              </p:ext>
            </p:extLst>
          </p:nvPr>
        </p:nvGraphicFramePr>
        <p:xfrm>
          <a:off x="6278253" y="2775186"/>
          <a:ext cx="2841334" cy="2536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D9FA8628-E683-40F7-8481-2FE409188F7B}"/>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17237" y="847355"/>
            <a:ext cx="1891338" cy="1858739"/>
          </a:xfrm>
          <a:prstGeom prst="rect">
            <a:avLst/>
          </a:prstGeom>
          <a:noFill/>
        </p:spPr>
      </p:pic>
      <p:sp>
        <p:nvSpPr>
          <p:cNvPr id="11" name="TextBox 10">
            <a:extLst>
              <a:ext uri="{FF2B5EF4-FFF2-40B4-BE49-F238E27FC236}">
                <a16:creationId xmlns:a16="http://schemas.microsoft.com/office/drawing/2014/main" id="{77AF0828-B1D4-4E26-B86A-6C4A5D011A64}"/>
              </a:ext>
            </a:extLst>
          </p:cNvPr>
          <p:cNvSpPr txBox="1"/>
          <p:nvPr/>
        </p:nvSpPr>
        <p:spPr>
          <a:xfrm>
            <a:off x="224161" y="404368"/>
            <a:ext cx="8695677" cy="369332"/>
          </a:xfrm>
          <a:prstGeom prst="rect">
            <a:avLst/>
          </a:prstGeom>
          <a:noFill/>
        </p:spPr>
        <p:txBody>
          <a:bodyPr wrap="square" rtlCol="0">
            <a:spAutoFit/>
          </a:bodyPr>
          <a:lstStyle/>
          <a:p>
            <a:pPr marL="165100" indent="0">
              <a:buNone/>
            </a:pPr>
            <a:r>
              <a:rPr lang="en-US" sz="1800" b="1" i="1" dirty="0">
                <a:solidFill>
                  <a:schemeClr val="bg1"/>
                </a:solidFill>
              </a:rPr>
              <a:t>Household and Prosumer Demand Response Among End-users </a:t>
            </a:r>
          </a:p>
        </p:txBody>
      </p:sp>
    </p:spTree>
    <p:extLst>
      <p:ext uri="{BB962C8B-B14F-4D97-AF65-F5344CB8AC3E}">
        <p14:creationId xmlns:p14="http://schemas.microsoft.com/office/powerpoint/2010/main" val="37728288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0CA1-4D15-D001-3FBA-B5497950FECE}"/>
              </a:ext>
            </a:extLst>
          </p:cNvPr>
          <p:cNvSpPr>
            <a:spLocks noGrp="1"/>
          </p:cNvSpPr>
          <p:nvPr>
            <p:ph type="title"/>
          </p:nvPr>
        </p:nvSpPr>
        <p:spPr>
          <a:xfrm>
            <a:off x="123523" y="40384"/>
            <a:ext cx="8652222" cy="11772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0" tIns="34290" rIns="342900" bIns="34290" numCol="1" anchor="b" anchorCtr="1" compatLnSpc="1">
            <a:prstTxWarp prst="textNoShape">
              <a:avLst/>
            </a:prstTxWarp>
            <a:spAutoFit/>
          </a:bodyPr>
          <a:lstStyle/>
          <a:p>
            <a:pPr algn="ctr"/>
            <a:r>
              <a:rPr lang="en-US" sz="2000" dirty="0"/>
              <a:t>Community-Based, Autonomous-Agent Enabled, Electricity Trade in a Grid Connected End-Node </a:t>
            </a:r>
            <a:br>
              <a:rPr lang="en-US" sz="2000" dirty="0"/>
            </a:br>
            <a:br>
              <a:rPr lang="en-US" sz="2000" dirty="0"/>
            </a:br>
            <a:r>
              <a:rPr lang="en-US" sz="2000" dirty="0"/>
              <a:t>Setting</a:t>
            </a:r>
            <a:endParaRPr lang="en-US" sz="2000" kern="1200"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5DD8FFAC-8FEC-9C06-740E-083ADB1371B1}"/>
              </a:ext>
            </a:extLst>
          </p:cNvPr>
          <p:cNvSpPr>
            <a:spLocks noGrp="1"/>
          </p:cNvSpPr>
          <p:nvPr>
            <p:ph idx="1"/>
          </p:nvPr>
        </p:nvSpPr>
        <p:spPr>
          <a:xfrm>
            <a:off x="123523" y="2050413"/>
            <a:ext cx="5518419" cy="3901581"/>
          </a:xfrm>
        </p:spPr>
        <p:txBody>
          <a:bodyPr/>
          <a:lstStyle/>
          <a:p>
            <a:r>
              <a:rPr lang="en-US" sz="1800" dirty="0"/>
              <a:t>All households in an area must trade on an interconnected, community grid</a:t>
            </a:r>
          </a:p>
          <a:p>
            <a:r>
              <a:rPr lang="en-US" sz="1800" dirty="0"/>
              <a:t>Focus on HVAC cooling during summer months </a:t>
            </a:r>
          </a:p>
          <a:p>
            <a:pPr lvl="1"/>
            <a:r>
              <a:rPr lang="en-US" sz="1800" dirty="0"/>
              <a:t>Model 9 houses using Northwest Energy Efficiency Alliance data</a:t>
            </a:r>
          </a:p>
          <a:p>
            <a:r>
              <a:rPr lang="en-US" sz="1800" dirty="0"/>
              <a:t>Trade completed each period (15 minutes) is determined by an automated central auction entity with autonomous agent bidding so that trading is fully automated </a:t>
            </a:r>
          </a:p>
          <a:p>
            <a:r>
              <a:rPr lang="en-US" sz="1800" dirty="0"/>
              <a:t>Auction is designed so truthful bidding among prosumers is a dominate strategy and so potential opportunistic bidding can be detected</a:t>
            </a:r>
          </a:p>
        </p:txBody>
      </p:sp>
      <p:pic>
        <p:nvPicPr>
          <p:cNvPr id="4" name="Picture 3" descr="Diagram, radar chart&#10;&#10;Description automatically generated">
            <a:extLst>
              <a:ext uri="{FF2B5EF4-FFF2-40B4-BE49-F238E27FC236}">
                <a16:creationId xmlns:a16="http://schemas.microsoft.com/office/drawing/2014/main" id="{B2E24AE6-576F-AC53-5611-8FAEA43CD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942" y="2632894"/>
            <a:ext cx="3502058" cy="2446095"/>
          </a:xfrm>
          <a:prstGeom prst="rect">
            <a:avLst/>
          </a:prstGeom>
        </p:spPr>
      </p:pic>
      <p:sp>
        <p:nvSpPr>
          <p:cNvPr id="7" name="TextBox 6">
            <a:extLst>
              <a:ext uri="{FF2B5EF4-FFF2-40B4-BE49-F238E27FC236}">
                <a16:creationId xmlns:a16="http://schemas.microsoft.com/office/drawing/2014/main" id="{24F4B072-649A-4493-B2D0-07285CD8AFAE}"/>
              </a:ext>
            </a:extLst>
          </p:cNvPr>
          <p:cNvSpPr txBox="1"/>
          <p:nvPr/>
        </p:nvSpPr>
        <p:spPr>
          <a:xfrm flipH="1">
            <a:off x="0" y="1250611"/>
            <a:ext cx="8306430" cy="646331"/>
          </a:xfrm>
          <a:prstGeom prst="rect">
            <a:avLst/>
          </a:prstGeom>
          <a:noFill/>
        </p:spPr>
        <p:txBody>
          <a:bodyPr wrap="square" rtlCol="0">
            <a:spAutoFit/>
          </a:bodyPr>
          <a:lstStyle/>
          <a:p>
            <a:pPr marL="165100" indent="0">
              <a:buNone/>
            </a:pPr>
            <a:r>
              <a:rPr lang="en-US" sz="1800" b="1" i="1" dirty="0">
                <a:solidFill>
                  <a:schemeClr val="bg1"/>
                </a:solidFill>
                <a:latin typeface="Cambria" panose="02040503050406030204" pitchFamily="18" charset="0"/>
                <a:ea typeface="Cambria" panose="02040503050406030204" pitchFamily="18" charset="0"/>
              </a:rPr>
              <a:t>Community based micro-grids address many of the environmental issues, technological opportunities, and behavioral obstacles just discussed  </a:t>
            </a:r>
          </a:p>
        </p:txBody>
      </p:sp>
      <p:sp>
        <p:nvSpPr>
          <p:cNvPr id="5" name="Freeform: Shape 4">
            <a:extLst>
              <a:ext uri="{FF2B5EF4-FFF2-40B4-BE49-F238E27FC236}">
                <a16:creationId xmlns:a16="http://schemas.microsoft.com/office/drawing/2014/main" id="{932CA49F-9A72-4348-BAC5-F6C140714BB2}"/>
              </a:ext>
            </a:extLst>
          </p:cNvPr>
          <p:cNvSpPr/>
          <p:nvPr/>
        </p:nvSpPr>
        <p:spPr>
          <a:xfrm>
            <a:off x="5740924" y="2738487"/>
            <a:ext cx="3341802" cy="2295426"/>
          </a:xfrm>
          <a:custGeom>
            <a:avLst/>
            <a:gdLst>
              <a:gd name="connsiteX0" fmla="*/ 9427 w 3341802"/>
              <a:gd name="connsiteY0" fmla="*/ 2267146 h 2295426"/>
              <a:gd name="connsiteX1" fmla="*/ 1263191 w 3341802"/>
              <a:gd name="connsiteY1" fmla="*/ 2295426 h 2295426"/>
              <a:gd name="connsiteX2" fmla="*/ 2912882 w 3341802"/>
              <a:gd name="connsiteY2" fmla="*/ 1946635 h 2295426"/>
              <a:gd name="connsiteX3" fmla="*/ 3341802 w 3341802"/>
              <a:gd name="connsiteY3" fmla="*/ 1395167 h 2295426"/>
              <a:gd name="connsiteX4" fmla="*/ 3327662 w 3341802"/>
              <a:gd name="connsiteY4" fmla="*/ 937967 h 2295426"/>
              <a:gd name="connsiteX5" fmla="*/ 2469822 w 3341802"/>
              <a:gd name="connsiteY5" fmla="*/ 707010 h 2295426"/>
              <a:gd name="connsiteX6" fmla="*/ 1960775 w 3341802"/>
              <a:gd name="connsiteY6" fmla="*/ 801278 h 2295426"/>
              <a:gd name="connsiteX7" fmla="*/ 1772239 w 3341802"/>
              <a:gd name="connsiteY7" fmla="*/ 37707 h 2295426"/>
              <a:gd name="connsiteX8" fmla="*/ 1357460 w 3341802"/>
              <a:gd name="connsiteY8" fmla="*/ 0 h 2295426"/>
              <a:gd name="connsiteX9" fmla="*/ 622169 w 3341802"/>
              <a:gd name="connsiteY9" fmla="*/ 419492 h 2295426"/>
              <a:gd name="connsiteX10" fmla="*/ 0 w 3341802"/>
              <a:gd name="connsiteY10" fmla="*/ 1597843 h 2295426"/>
              <a:gd name="connsiteX11" fmla="*/ 9427 w 3341802"/>
              <a:gd name="connsiteY11" fmla="*/ 2267146 h 229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1802" h="2295426">
                <a:moveTo>
                  <a:pt x="9427" y="2267146"/>
                </a:moveTo>
                <a:lnTo>
                  <a:pt x="1263191" y="2295426"/>
                </a:lnTo>
                <a:lnTo>
                  <a:pt x="2912882" y="1946635"/>
                </a:lnTo>
                <a:lnTo>
                  <a:pt x="3341802" y="1395167"/>
                </a:lnTo>
                <a:lnTo>
                  <a:pt x="3327662" y="937967"/>
                </a:lnTo>
                <a:lnTo>
                  <a:pt x="2469822" y="707010"/>
                </a:lnTo>
                <a:lnTo>
                  <a:pt x="1960775" y="801278"/>
                </a:lnTo>
                <a:lnTo>
                  <a:pt x="1772239" y="37707"/>
                </a:lnTo>
                <a:lnTo>
                  <a:pt x="1357460" y="0"/>
                </a:lnTo>
                <a:lnTo>
                  <a:pt x="622169" y="419492"/>
                </a:lnTo>
                <a:lnTo>
                  <a:pt x="0" y="1597843"/>
                </a:lnTo>
                <a:lnTo>
                  <a:pt x="9427" y="2267146"/>
                </a:lnTo>
                <a:close/>
              </a:path>
            </a:pathLst>
          </a:custGeom>
          <a:solidFill>
            <a:schemeClr val="accent5">
              <a:lumMod val="40000"/>
              <a:lumOff val="60000"/>
              <a:alpha val="20000"/>
            </a:schemeClr>
          </a:solidFill>
          <a:ln>
            <a:solidFill>
              <a:srgbClr val="00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0C9FAE-90B0-49CB-A120-0C485E0ADDBD}"/>
              </a:ext>
            </a:extLst>
          </p:cNvPr>
          <p:cNvSpPr txBox="1"/>
          <p:nvPr/>
        </p:nvSpPr>
        <p:spPr>
          <a:xfrm>
            <a:off x="7126664" y="5184582"/>
            <a:ext cx="1451038" cy="307777"/>
          </a:xfrm>
          <a:prstGeom prst="rect">
            <a:avLst/>
          </a:prstGeom>
          <a:noFill/>
        </p:spPr>
        <p:txBody>
          <a:bodyPr wrap="none" rtlCol="0">
            <a:spAutoFit/>
          </a:bodyPr>
          <a:lstStyle/>
          <a:p>
            <a:r>
              <a:rPr lang="en-US" sz="1400" dirty="0">
                <a:solidFill>
                  <a:schemeClr val="bg2"/>
                </a:solidFill>
                <a:latin typeface="Cambria" panose="02040503050406030204" pitchFamily="18" charset="0"/>
                <a:ea typeface="Cambria" panose="02040503050406030204" pitchFamily="18" charset="0"/>
              </a:rPr>
              <a:t>Community Grid</a:t>
            </a:r>
          </a:p>
        </p:txBody>
      </p:sp>
      <p:cxnSp>
        <p:nvCxnSpPr>
          <p:cNvPr id="9" name="Straight Arrow Connector 8">
            <a:extLst>
              <a:ext uri="{FF2B5EF4-FFF2-40B4-BE49-F238E27FC236}">
                <a16:creationId xmlns:a16="http://schemas.microsoft.com/office/drawing/2014/main" id="{070E56BA-22A5-46D2-BF44-089E50B4F596}"/>
              </a:ext>
            </a:extLst>
          </p:cNvPr>
          <p:cNvCxnSpPr>
            <a:cxnSpLocks/>
            <a:stCxn id="6" idx="0"/>
          </p:cNvCxnSpPr>
          <p:nvPr/>
        </p:nvCxnSpPr>
        <p:spPr>
          <a:xfrm flipH="1" flipV="1">
            <a:off x="7499023" y="4496586"/>
            <a:ext cx="353160" cy="687996"/>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66A761E-0AAF-4433-89B9-657833331A6C}"/>
              </a:ext>
            </a:extLst>
          </p:cNvPr>
          <p:cNvSpPr txBox="1"/>
          <p:nvPr/>
        </p:nvSpPr>
        <p:spPr>
          <a:xfrm>
            <a:off x="5641942" y="2052556"/>
            <a:ext cx="3433953" cy="307777"/>
          </a:xfrm>
          <a:prstGeom prst="rect">
            <a:avLst/>
          </a:prstGeom>
          <a:noFill/>
        </p:spPr>
        <p:txBody>
          <a:bodyPr wrap="none" rtlCol="0">
            <a:spAutoFit/>
          </a:bodyPr>
          <a:lstStyle/>
          <a:p>
            <a:r>
              <a:rPr lang="en-US" sz="1400" dirty="0">
                <a:solidFill>
                  <a:schemeClr val="bg2"/>
                </a:solidFill>
                <a:latin typeface="Cambria" panose="02040503050406030204" pitchFamily="18" charset="0"/>
                <a:ea typeface="Cambria" panose="02040503050406030204" pitchFamily="18" charset="0"/>
              </a:rPr>
              <a:t>External Grid Connection (Import/Export)</a:t>
            </a:r>
          </a:p>
        </p:txBody>
      </p:sp>
      <p:cxnSp>
        <p:nvCxnSpPr>
          <p:cNvPr id="13" name="Straight Arrow Connector 12">
            <a:extLst>
              <a:ext uri="{FF2B5EF4-FFF2-40B4-BE49-F238E27FC236}">
                <a16:creationId xmlns:a16="http://schemas.microsoft.com/office/drawing/2014/main" id="{7734A4DC-CC65-4B68-80D1-264E1C1AF69E}"/>
              </a:ext>
            </a:extLst>
          </p:cNvPr>
          <p:cNvCxnSpPr>
            <a:cxnSpLocks/>
            <a:stCxn id="12" idx="2"/>
          </p:cNvCxnSpPr>
          <p:nvPr/>
        </p:nvCxnSpPr>
        <p:spPr>
          <a:xfrm>
            <a:off x="7358919" y="2360333"/>
            <a:ext cx="1072840" cy="83492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202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D8CA-B9D6-6E4A-7A72-6652268A3429}"/>
              </a:ext>
            </a:extLst>
          </p:cNvPr>
          <p:cNvSpPr>
            <a:spLocks noGrp="1"/>
          </p:cNvSpPr>
          <p:nvPr>
            <p:ph type="title"/>
          </p:nvPr>
        </p:nvSpPr>
        <p:spPr>
          <a:xfrm>
            <a:off x="341928" y="147504"/>
            <a:ext cx="8585407" cy="390646"/>
          </a:xfrm>
        </p:spPr>
        <p:txBody>
          <a:bodyPr wrap="square" anchor="b">
            <a:normAutofit/>
          </a:bodyPr>
          <a:lstStyle/>
          <a:p>
            <a:r>
              <a:rPr lang="en-US" sz="2000" dirty="0"/>
              <a:t>Community-Based, Autonomous-Agent Enabled, Electricity Trade </a:t>
            </a:r>
          </a:p>
        </p:txBody>
      </p:sp>
      <p:sp>
        <p:nvSpPr>
          <p:cNvPr id="6" name="Content Placeholder 5">
            <a:extLst>
              <a:ext uri="{FF2B5EF4-FFF2-40B4-BE49-F238E27FC236}">
                <a16:creationId xmlns:a16="http://schemas.microsoft.com/office/drawing/2014/main" id="{63BC8D5A-C1E2-68B2-5871-6F7AFC6B30D6}"/>
              </a:ext>
            </a:extLst>
          </p:cNvPr>
          <p:cNvSpPr>
            <a:spLocks noGrp="1"/>
          </p:cNvSpPr>
          <p:nvPr>
            <p:ph sz="half" idx="2"/>
          </p:nvPr>
        </p:nvSpPr>
        <p:spPr>
          <a:xfrm>
            <a:off x="226180" y="661959"/>
            <a:ext cx="5191443" cy="8011424"/>
          </a:xfrm>
        </p:spPr>
        <p:txBody>
          <a:bodyPr/>
          <a:lstStyle/>
          <a:p>
            <a:pPr marL="0" indent="0">
              <a:buNone/>
            </a:pPr>
            <a:r>
              <a:rPr lang="en-US" sz="1800" b="1" i="1" dirty="0"/>
              <a:t>Community Based Microgrid Operator (CMBO)/Auctioneer</a:t>
            </a:r>
          </a:p>
          <a:p>
            <a:r>
              <a:rPr lang="en-US" sz="1800" dirty="0"/>
              <a:t>Announcement of discrete trading prices such that:  </a:t>
            </a:r>
            <a:r>
              <a:rPr lang="en-US" sz="1800" i="1" dirty="0" err="1"/>
              <a:t>P</a:t>
            </a:r>
            <a:r>
              <a:rPr lang="en-US" sz="1800" i="1" baseline="-25000" dirty="0" err="1"/>
              <a:t>Grid</a:t>
            </a:r>
            <a:r>
              <a:rPr lang="en-US" sz="1800" i="1" baseline="-25000" dirty="0"/>
              <a:t> export </a:t>
            </a:r>
            <a:r>
              <a:rPr lang="en-US" sz="1800" i="1" dirty="0"/>
              <a:t>&lt; P</a:t>
            </a:r>
            <a:r>
              <a:rPr lang="en-US" sz="1800" i="1" baseline="-25000" dirty="0"/>
              <a:t>p2p</a:t>
            </a:r>
            <a:r>
              <a:rPr lang="en-US" sz="1800" i="1" dirty="0"/>
              <a:t>&lt; </a:t>
            </a:r>
            <a:r>
              <a:rPr lang="en-US" sz="1800" i="1" dirty="0" err="1"/>
              <a:t>P</a:t>
            </a:r>
            <a:r>
              <a:rPr lang="en-US" sz="1800" i="1" baseline="-25000" dirty="0" err="1"/>
              <a:t>Grid</a:t>
            </a:r>
            <a:r>
              <a:rPr lang="en-US" sz="1800" i="1" baseline="-25000" dirty="0"/>
              <a:t> import </a:t>
            </a:r>
            <a:endParaRPr lang="en-US" sz="1800" i="1" dirty="0"/>
          </a:p>
          <a:p>
            <a:r>
              <a:rPr lang="en-US" sz="1800" dirty="0"/>
              <a:t>Prosumers submit bids as supply or demand quantities for corresponding prices</a:t>
            </a:r>
          </a:p>
          <a:p>
            <a:r>
              <a:rPr lang="en-US" sz="1800" dirty="0"/>
              <a:t>A uniform market clearing price is determined (possibly importing or exporting grid power) </a:t>
            </a:r>
          </a:p>
          <a:p>
            <a:r>
              <a:rPr lang="en-US" sz="1800" dirty="0"/>
              <a:t>Least-cost customer matching (including the grid) is solved using LP</a:t>
            </a:r>
          </a:p>
          <a:p>
            <a:r>
              <a:rPr lang="en-US" sz="1800" dirty="0"/>
              <a:t>Autonomous agents </a:t>
            </a:r>
          </a:p>
          <a:p>
            <a:pPr lvl="1"/>
            <a:r>
              <a:rPr lang="en-US" sz="1800" dirty="0"/>
              <a:t>Forward looking (4 periods – 1 hour)</a:t>
            </a:r>
          </a:p>
          <a:p>
            <a:pPr lvl="1"/>
            <a:r>
              <a:rPr lang="en-US" sz="1800" dirty="0"/>
              <a:t>Adjust thermostats to optimize each prosumer household’s net-return for comfort-cost tradeoff</a:t>
            </a:r>
          </a:p>
          <a:p>
            <a:pPr lvl="1"/>
            <a:r>
              <a:rPr lang="en-US" sz="1800" dirty="0"/>
              <a:t>Constraints for:</a:t>
            </a:r>
          </a:p>
          <a:p>
            <a:pPr lvl="2"/>
            <a:r>
              <a:rPr lang="en-US" sz="1600" dirty="0"/>
              <a:t>House-specific thermo-response to cooling</a:t>
            </a:r>
          </a:p>
          <a:p>
            <a:pPr lvl="2"/>
            <a:r>
              <a:rPr lang="en-US" sz="1600" dirty="0"/>
              <a:t>Household-specific willingness-to-pay for cooling (HVAC) power use</a:t>
            </a:r>
          </a:p>
          <a:p>
            <a:pPr lvl="1"/>
            <a:endParaRPr lang="en-US" sz="1400" dirty="0"/>
          </a:p>
          <a:p>
            <a:pPr marL="165100" lvl="1" indent="0">
              <a:buNone/>
            </a:pPr>
            <a:endParaRPr lang="en-US" sz="1400" dirty="0"/>
          </a:p>
          <a:p>
            <a:endParaRPr lang="en-US" sz="1600" dirty="0"/>
          </a:p>
          <a:p>
            <a:endParaRPr lang="en-US" sz="1600" dirty="0"/>
          </a:p>
          <a:p>
            <a:endParaRPr lang="en-US" sz="1600" dirty="0"/>
          </a:p>
          <a:p>
            <a:pPr marL="0" indent="0">
              <a:buNone/>
            </a:pPr>
            <a:endParaRPr lang="en-US" dirty="0"/>
          </a:p>
          <a:p>
            <a:endParaRPr lang="en-US" dirty="0"/>
          </a:p>
        </p:txBody>
      </p:sp>
      <p:pic>
        <p:nvPicPr>
          <p:cNvPr id="11" name="Picture 10" descr="Diagram&#10;&#10;Description automatically generated">
            <a:extLst>
              <a:ext uri="{FF2B5EF4-FFF2-40B4-BE49-F238E27FC236}">
                <a16:creationId xmlns:a16="http://schemas.microsoft.com/office/drawing/2014/main" id="{75BAE759-5476-C868-1592-61264E865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184" y="1057716"/>
            <a:ext cx="3726376" cy="2789334"/>
          </a:xfrm>
          <a:prstGeom prst="rect">
            <a:avLst/>
          </a:prstGeom>
        </p:spPr>
      </p:pic>
      <p:sp>
        <p:nvSpPr>
          <p:cNvPr id="12" name="TextBox 11">
            <a:extLst>
              <a:ext uri="{FF2B5EF4-FFF2-40B4-BE49-F238E27FC236}">
                <a16:creationId xmlns:a16="http://schemas.microsoft.com/office/drawing/2014/main" id="{AC540EF5-AB8E-52E1-5C62-35D752F8F91C}"/>
              </a:ext>
            </a:extLst>
          </p:cNvPr>
          <p:cNvSpPr txBox="1"/>
          <p:nvPr/>
        </p:nvSpPr>
        <p:spPr>
          <a:xfrm>
            <a:off x="6063217" y="781198"/>
            <a:ext cx="2474441" cy="276999"/>
          </a:xfrm>
          <a:prstGeom prst="rect">
            <a:avLst/>
          </a:prstGeom>
          <a:noFill/>
        </p:spPr>
        <p:txBody>
          <a:bodyPr wrap="square" rtlCol="0">
            <a:spAutoFit/>
          </a:bodyPr>
          <a:lstStyle/>
          <a:p>
            <a:r>
              <a:rPr lang="en-US" sz="1200" dirty="0">
                <a:solidFill>
                  <a:schemeClr val="bg2"/>
                </a:solidFill>
              </a:rPr>
              <a:t>Community Based Market </a:t>
            </a:r>
          </a:p>
        </p:txBody>
      </p:sp>
      <p:pic>
        <p:nvPicPr>
          <p:cNvPr id="7" name="Picture 6" descr="Diagram&#10;&#10;Description automatically generated">
            <a:extLst>
              <a:ext uri="{FF2B5EF4-FFF2-40B4-BE49-F238E27FC236}">
                <a16:creationId xmlns:a16="http://schemas.microsoft.com/office/drawing/2014/main" id="{5B682488-8D07-4CC0-9352-F26DD9975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184" y="4403054"/>
            <a:ext cx="3726376" cy="2307442"/>
          </a:xfrm>
          <a:prstGeom prst="rect">
            <a:avLst/>
          </a:prstGeom>
          <a:noFill/>
        </p:spPr>
      </p:pic>
      <p:sp>
        <p:nvSpPr>
          <p:cNvPr id="8" name="TextBox 7">
            <a:extLst>
              <a:ext uri="{FF2B5EF4-FFF2-40B4-BE49-F238E27FC236}">
                <a16:creationId xmlns:a16="http://schemas.microsoft.com/office/drawing/2014/main" id="{E86C5D75-02F1-4AB0-9BD8-C4E2992F93A5}"/>
              </a:ext>
            </a:extLst>
          </p:cNvPr>
          <p:cNvSpPr txBox="1"/>
          <p:nvPr/>
        </p:nvSpPr>
        <p:spPr>
          <a:xfrm>
            <a:off x="6267460" y="4094330"/>
            <a:ext cx="2474441" cy="276999"/>
          </a:xfrm>
          <a:prstGeom prst="rect">
            <a:avLst/>
          </a:prstGeom>
          <a:noFill/>
        </p:spPr>
        <p:txBody>
          <a:bodyPr wrap="square" rtlCol="0">
            <a:spAutoFit/>
          </a:bodyPr>
          <a:lstStyle/>
          <a:p>
            <a:r>
              <a:rPr lang="en-US" sz="1200" dirty="0">
                <a:solidFill>
                  <a:schemeClr val="bg2"/>
                </a:solidFill>
              </a:rPr>
              <a:t>Auction Flowchart</a:t>
            </a:r>
          </a:p>
        </p:txBody>
      </p:sp>
    </p:spTree>
    <p:extLst>
      <p:ext uri="{BB962C8B-B14F-4D97-AF65-F5344CB8AC3E}">
        <p14:creationId xmlns:p14="http://schemas.microsoft.com/office/powerpoint/2010/main" val="2974187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356B-64FD-47E0-AA2A-1EB4C3D05C52}"/>
              </a:ext>
            </a:extLst>
          </p:cNvPr>
          <p:cNvSpPr>
            <a:spLocks noGrp="1"/>
          </p:cNvSpPr>
          <p:nvPr>
            <p:ph type="title"/>
          </p:nvPr>
        </p:nvSpPr>
        <p:spPr>
          <a:xfrm>
            <a:off x="402536" y="0"/>
            <a:ext cx="7772400" cy="923330"/>
          </a:xfrm>
        </p:spPr>
        <p:txBody>
          <a:bodyPr/>
          <a:lstStyle/>
          <a:p>
            <a:pPr algn="ctr"/>
            <a:r>
              <a:rPr lang="en-US" sz="2000" dirty="0"/>
              <a:t>Community-Based, Autonomous-Agent Enabled, Electricity Trade in a Grid Connected End-Node</a:t>
            </a:r>
            <a:br>
              <a:rPr lang="en-US" sz="2000" dirty="0"/>
            </a:br>
            <a:r>
              <a:rPr lang="en-US" sz="2000" dirty="0"/>
              <a:t>Some Preliminary Results for Nine Houses</a:t>
            </a:r>
          </a:p>
        </p:txBody>
      </p:sp>
      <p:pic>
        <p:nvPicPr>
          <p:cNvPr id="5" name="Content Placeholder 4">
            <a:extLst>
              <a:ext uri="{FF2B5EF4-FFF2-40B4-BE49-F238E27FC236}">
                <a16:creationId xmlns:a16="http://schemas.microsoft.com/office/drawing/2014/main" id="{A7580FC2-2968-40EC-9DF6-470003B0BD1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150"/>
          <a:stretch/>
        </p:blipFill>
        <p:spPr>
          <a:xfrm>
            <a:off x="4753991" y="1131216"/>
            <a:ext cx="4139523" cy="3347152"/>
          </a:xfrm>
        </p:spPr>
      </p:pic>
      <p:pic>
        <p:nvPicPr>
          <p:cNvPr id="9" name="Picture 8">
            <a:extLst>
              <a:ext uri="{FF2B5EF4-FFF2-40B4-BE49-F238E27FC236}">
                <a16:creationId xmlns:a16="http://schemas.microsoft.com/office/drawing/2014/main" id="{1F33AD83-DB91-4375-860A-06C9FC8F3B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08"/>
          <a:stretch/>
        </p:blipFill>
        <p:spPr>
          <a:xfrm>
            <a:off x="185391" y="1163076"/>
            <a:ext cx="4386610" cy="3310579"/>
          </a:xfrm>
          <a:prstGeom prst="rect">
            <a:avLst/>
          </a:prstGeom>
        </p:spPr>
      </p:pic>
      <p:pic>
        <p:nvPicPr>
          <p:cNvPr id="6" name="Content Placeholder 4">
            <a:extLst>
              <a:ext uri="{FF2B5EF4-FFF2-40B4-BE49-F238E27FC236}">
                <a16:creationId xmlns:a16="http://schemas.microsoft.com/office/drawing/2014/main" id="{AB7A1DE6-3E0E-4C85-9FC3-2684E2C3D6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764"/>
          <a:stretch/>
        </p:blipFill>
        <p:spPr bwMode="black">
          <a:xfrm>
            <a:off x="2515835" y="4718115"/>
            <a:ext cx="4333886" cy="213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7CC172C-ED24-437C-855F-53788CF0CD44}"/>
              </a:ext>
            </a:extLst>
          </p:cNvPr>
          <p:cNvSpPr txBox="1"/>
          <p:nvPr/>
        </p:nvSpPr>
        <p:spPr>
          <a:xfrm>
            <a:off x="2823840" y="4473656"/>
            <a:ext cx="3700052" cy="261610"/>
          </a:xfrm>
          <a:prstGeom prst="rect">
            <a:avLst/>
          </a:prstGeom>
          <a:noFill/>
        </p:spPr>
        <p:txBody>
          <a:bodyPr wrap="none" rtlCol="0">
            <a:spAutoFit/>
          </a:bodyPr>
          <a:lstStyle/>
          <a:p>
            <a:r>
              <a:rPr lang="en-US" sz="1100" dirty="0">
                <a:solidFill>
                  <a:schemeClr val="bg2"/>
                </a:solidFill>
              </a:rPr>
              <a:t>PV Generation vs Ambient Temperature (sample house)</a:t>
            </a:r>
          </a:p>
        </p:txBody>
      </p:sp>
      <p:sp>
        <p:nvSpPr>
          <p:cNvPr id="8" name="TextBox 7">
            <a:extLst>
              <a:ext uri="{FF2B5EF4-FFF2-40B4-BE49-F238E27FC236}">
                <a16:creationId xmlns:a16="http://schemas.microsoft.com/office/drawing/2014/main" id="{66FB6BF5-4111-460D-AC5B-82719EDCFA4D}"/>
              </a:ext>
            </a:extLst>
          </p:cNvPr>
          <p:cNvSpPr txBox="1"/>
          <p:nvPr/>
        </p:nvSpPr>
        <p:spPr>
          <a:xfrm>
            <a:off x="5535614" y="912399"/>
            <a:ext cx="2749471" cy="261610"/>
          </a:xfrm>
          <a:prstGeom prst="rect">
            <a:avLst/>
          </a:prstGeom>
          <a:noFill/>
        </p:spPr>
        <p:txBody>
          <a:bodyPr wrap="none" rtlCol="0">
            <a:spAutoFit/>
          </a:bodyPr>
          <a:lstStyle/>
          <a:p>
            <a:r>
              <a:rPr lang="en-US" sz="1100" dirty="0">
                <a:solidFill>
                  <a:schemeClr val="bg2"/>
                </a:solidFill>
              </a:rPr>
              <a:t>Power Consumption Profile (all houses)</a:t>
            </a:r>
          </a:p>
        </p:txBody>
      </p:sp>
      <p:sp>
        <p:nvSpPr>
          <p:cNvPr id="10" name="TextBox 9">
            <a:extLst>
              <a:ext uri="{FF2B5EF4-FFF2-40B4-BE49-F238E27FC236}">
                <a16:creationId xmlns:a16="http://schemas.microsoft.com/office/drawing/2014/main" id="{9A3190C6-9E60-4A6B-9CB5-97A580960A76}"/>
              </a:ext>
            </a:extLst>
          </p:cNvPr>
          <p:cNvSpPr txBox="1"/>
          <p:nvPr/>
        </p:nvSpPr>
        <p:spPr>
          <a:xfrm>
            <a:off x="1480928" y="893173"/>
            <a:ext cx="1877437" cy="261610"/>
          </a:xfrm>
          <a:prstGeom prst="rect">
            <a:avLst/>
          </a:prstGeom>
          <a:noFill/>
        </p:spPr>
        <p:txBody>
          <a:bodyPr wrap="none" rtlCol="0">
            <a:spAutoFit/>
          </a:bodyPr>
          <a:lstStyle/>
          <a:p>
            <a:r>
              <a:rPr lang="en-US" sz="1100" dirty="0">
                <a:solidFill>
                  <a:schemeClr val="bg2"/>
                </a:solidFill>
              </a:rPr>
              <a:t>PV Generation (all houses)</a:t>
            </a:r>
          </a:p>
        </p:txBody>
      </p:sp>
    </p:spTree>
    <p:extLst>
      <p:ext uri="{BB962C8B-B14F-4D97-AF65-F5344CB8AC3E}">
        <p14:creationId xmlns:p14="http://schemas.microsoft.com/office/powerpoint/2010/main" val="1438444299"/>
      </p:ext>
    </p:extLst>
  </p:cSld>
  <p:clrMapOvr>
    <a:masterClrMapping/>
  </p:clrMapOvr>
  <p:transition/>
</p:sld>
</file>

<file path=ppt/theme/theme1.xml><?xml version="1.0" encoding="utf-8"?>
<a:theme xmlns:a="http://schemas.openxmlformats.org/drawingml/2006/main" name="Template-H-Grey%20vert%20bars[1]">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F68A8F6187CA41A9F40BE73C3B8665" ma:contentTypeVersion="4" ma:contentTypeDescription="Create a new document." ma:contentTypeScope="" ma:versionID="ea08e0a5e6f2e993565e64f6701e38db">
  <xsd:schema xmlns:xsd="http://www.w3.org/2001/XMLSchema" xmlns:xs="http://www.w3.org/2001/XMLSchema" xmlns:p="http://schemas.microsoft.com/office/2006/metadata/properties" xmlns:ns2="23d7dc78-ccfb-48bb-95e0-89db5786e559" targetNamespace="http://schemas.microsoft.com/office/2006/metadata/properties" ma:root="true" ma:fieldsID="adbb7aa8841d33df53df40aadca4ccd7" ns2:_="">
    <xsd:import namespace="23d7dc78-ccfb-48bb-95e0-89db5786e5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d7dc78-ccfb-48bb-95e0-89db5786e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29574D-7F09-45BE-B753-5BA2AC68C0DC}"/>
</file>

<file path=customXml/itemProps2.xml><?xml version="1.0" encoding="utf-8"?>
<ds:datastoreItem xmlns:ds="http://schemas.openxmlformats.org/officeDocument/2006/customXml" ds:itemID="{9464CCD7-BF74-4EDE-B206-17D18128CBB7}"/>
</file>

<file path=customXml/itemProps3.xml><?xml version="1.0" encoding="utf-8"?>
<ds:datastoreItem xmlns:ds="http://schemas.openxmlformats.org/officeDocument/2006/customXml" ds:itemID="{58C8070F-73B1-440B-81B2-3626183F4001}"/>
</file>

<file path=docProps/app.xml><?xml version="1.0" encoding="utf-8"?>
<Properties xmlns="http://schemas.openxmlformats.org/officeDocument/2006/extended-properties" xmlns:vt="http://schemas.openxmlformats.org/officeDocument/2006/docPropsVTypes">
  <Template>Template-H-Grey%20vert%20bars[1]</Template>
  <TotalTime>15121</TotalTime>
  <Words>1699</Words>
  <Application>Microsoft Office PowerPoint</Application>
  <PresentationFormat>On-screen Show (4:3)</PresentationFormat>
  <Paragraphs>174</Paragraphs>
  <Slides>15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Cambria</vt:lpstr>
      <vt:lpstr>Garamond</vt:lpstr>
      <vt:lpstr>Goudy Old Style</vt:lpstr>
      <vt:lpstr>Lucida Sans</vt:lpstr>
      <vt:lpstr>Wingdings</vt:lpstr>
      <vt:lpstr>Template-H-Grey%20vert%20bars[1]</vt:lpstr>
      <vt:lpstr>School of Economic Sciences     Research Team Olvar Bergland School of Economics and Business Norwegian University Life Sciences and School of Economic Sciences  Anamika Dubey School of Electrical Engineering and Computer Science and Pacific Northwest National Laboratory  Alan Love School of Economic Sciences  Graduate Student Grishma Manandhar School of Economic Sciences  Support Sloan Foundation grant # G-2018-11303 “Bilateral Contract Design and Retail Market Development for Flexible Electric Power Systems with Residential Demand-side Participation”  </vt:lpstr>
      <vt:lpstr>Background</vt:lpstr>
      <vt:lpstr>Background</vt:lpstr>
      <vt:lpstr>Background</vt:lpstr>
      <vt:lpstr>Background</vt:lpstr>
      <vt:lpstr>Research Areas</vt:lpstr>
      <vt:lpstr>Community-Based, Autonomous-Agent Enabled, Electricity Trade in a Grid Connected End-Node   Setting</vt:lpstr>
      <vt:lpstr>Community-Based, Autonomous-Agent Enabled, Electricity Trade </vt:lpstr>
      <vt:lpstr>Community-Based, Autonomous-Agent Enabled, Electricity Trade in a Grid Connected End-Node Some Preliminary Results for Nine Houses</vt:lpstr>
      <vt:lpstr>Community-Based, Autonomous-Agent Enabled, Electricity Trade in a Grid Connected End-Node Some Preliminary Results for Nine Houses</vt:lpstr>
      <vt:lpstr>Community-Based, Autonomous-Agent Enabled, Electricity Trade in a Grid Connected End-Node Some Preliminary Results for Nine Houses</vt:lpstr>
      <vt:lpstr>Contributions</vt:lpstr>
      <vt:lpstr>Additional Contributions from Economics </vt:lpstr>
      <vt:lpstr>Related Work</vt:lpstr>
      <vt:lpstr>Related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of Economic Sciences</dc:title>
  <dc:creator>Danielle K. Engelhardt</dc:creator>
  <cp:lastModifiedBy>Dawson, Michael D</cp:lastModifiedBy>
  <cp:revision>438</cp:revision>
  <cp:lastPrinted>2018-05-11T17:30:01Z</cp:lastPrinted>
  <dcterms:created xsi:type="dcterms:W3CDTF">2013-05-08T18:03:38Z</dcterms:created>
  <dcterms:modified xsi:type="dcterms:W3CDTF">2024-08-28T00:24:05Z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0x010100B4F68A8F6187CA41A9F40BE73C3B8665</vt:lpwstr>
  </property>
</Properties>
</file>