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310" r:id="rId3"/>
    <p:sldId id="268" r:id="rId4"/>
    <p:sldId id="270" r:id="rId5"/>
    <p:sldId id="271" r:id="rId6"/>
    <p:sldId id="308" r:id="rId7"/>
    <p:sldId id="309" r:id="rId8"/>
    <p:sldId id="267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64">
          <p15:clr>
            <a:srgbClr val="A4A3A4"/>
          </p15:clr>
        </p15:guide>
        <p15:guide id="2" pos="184">
          <p15:clr>
            <a:srgbClr val="9AA0A6"/>
          </p15:clr>
        </p15:guide>
        <p15:guide id="4" orient="horz" pos="605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hi Stirewalt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3"/>
    <p:restoredTop sz="94603"/>
  </p:normalViewPr>
  <p:slideViewPr>
    <p:cSldViewPr snapToGrid="0">
      <p:cViewPr varScale="1">
        <p:scale>
          <a:sx n="130" d="100"/>
          <a:sy n="130" d="100"/>
        </p:scale>
        <p:origin x="120" y="198"/>
      </p:cViewPr>
      <p:guideLst>
        <p:guide pos="5564"/>
        <p:guide pos="184"/>
        <p:guide orient="horz" pos="6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7c962bded_3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7c962bded_3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c7c962bded_3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7c962bded_2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2c7c962bded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0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61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5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0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5F5"/>
            </a:gs>
            <a:gs pos="100000">
              <a:srgbClr val="F2F2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yser.wsu.edu/" TargetMode="External"/><Relationship Id="rId5" Type="http://schemas.openxmlformats.org/officeDocument/2006/relationships/hyperlink" Target="http://scads.eecs.wsu.edu/" TargetMode="External"/><Relationship Id="rId4" Type="http://schemas.openxmlformats.org/officeDocument/2006/relationships/hyperlink" Target="http://www.eecs.wsu.edu/~assefa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031" y="238090"/>
            <a:ext cx="2977988" cy="5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488" y="4207078"/>
            <a:ext cx="1743075" cy="5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076619"/>
            <a:ext cx="9144000" cy="6859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222537" y="1250554"/>
            <a:ext cx="6234975" cy="323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3000" b="1" dirty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rPr>
              <a:t>Grid Analytics and Cybersecurity</a:t>
            </a:r>
          </a:p>
          <a:p>
            <a:pPr algn="ctr"/>
            <a:endParaRPr lang="en-US" sz="3000" b="1" dirty="0">
              <a:solidFill>
                <a:srgbClr val="404040"/>
              </a:solidFill>
              <a:latin typeface="Corbel"/>
              <a:ea typeface="Corbel"/>
              <a:cs typeface="Corbel"/>
              <a:sym typeface="Corbel"/>
            </a:endParaRPr>
          </a:p>
          <a:p>
            <a:pPr algn="ctr"/>
            <a:r>
              <a:rPr lang="en-US" sz="2400" b="1" dirty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rPr>
              <a:t>Assefaw Gebremedhin</a:t>
            </a:r>
          </a:p>
          <a:p>
            <a:pPr algn="ctr"/>
            <a:r>
              <a:rPr lang="en-US" sz="2400" b="1" dirty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rPr>
              <a:t>School of EECS, WSU</a:t>
            </a:r>
          </a:p>
          <a:p>
            <a:pPr algn="ctr"/>
            <a:endParaRPr sz="3000" b="1" dirty="0">
              <a:solidFill>
                <a:srgbClr val="404040"/>
              </a:solidFill>
              <a:latin typeface="Corbel"/>
              <a:ea typeface="Corbel"/>
              <a:cs typeface="Corbel"/>
              <a:sym typeface="Corbel"/>
            </a:endParaRPr>
          </a:p>
          <a:p>
            <a:pPr algn="ctr"/>
            <a:r>
              <a:rPr lang="en-US" sz="1800" b="1" dirty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rPr>
              <a:t>AGI Day 2024</a:t>
            </a:r>
            <a:endParaRPr sz="1800" b="1" dirty="0">
              <a:solidFill>
                <a:srgbClr val="404040"/>
              </a:solidFill>
              <a:latin typeface="Corbel"/>
              <a:ea typeface="Corbel"/>
              <a:cs typeface="Corbel"/>
              <a:sym typeface="Corbel"/>
            </a:endParaRPr>
          </a:p>
          <a:p>
            <a:pPr algn="ctr"/>
            <a:r>
              <a:rPr lang="en-US" sz="1800" b="1" dirty="0">
                <a:solidFill>
                  <a:srgbClr val="404040"/>
                </a:solidFill>
                <a:latin typeface="Corbel"/>
                <a:ea typeface="Corbel"/>
                <a:cs typeface="Corbel"/>
                <a:sym typeface="Corbel"/>
              </a:rPr>
              <a:t>August 28, 2024</a:t>
            </a:r>
          </a:p>
          <a:p>
            <a:pPr algn="ctr"/>
            <a:endParaRPr sz="2700" b="1" dirty="0">
              <a:solidFill>
                <a:srgbClr val="40404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2743-324B-E59E-3151-5640FD22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6" y="110571"/>
            <a:ext cx="6420794" cy="57247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</a:t>
            </a:r>
          </a:p>
        </p:txBody>
      </p:sp>
      <p:pic>
        <p:nvPicPr>
          <p:cNvPr id="4" name="Picture 3" descr="career3.tiff">
            <a:extLst>
              <a:ext uri="{FF2B5EF4-FFF2-40B4-BE49-F238E27FC236}">
                <a16:creationId xmlns:a16="http://schemas.microsoft.com/office/drawing/2014/main" id="{3496776A-B28E-287E-012E-D7E6E9B9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12" y="2808211"/>
            <a:ext cx="3916329" cy="1980672"/>
          </a:xfrm>
          <a:prstGeom prst="rect">
            <a:avLst/>
          </a:prstGeom>
        </p:spPr>
      </p:pic>
      <p:pic>
        <p:nvPicPr>
          <p:cNvPr id="5" name="Picture 4" descr="Gebremedhin_Assefaw_EECS_01.jpg">
            <a:extLst>
              <a:ext uri="{FF2B5EF4-FFF2-40B4-BE49-F238E27FC236}">
                <a16:creationId xmlns:a16="http://schemas.microsoft.com/office/drawing/2014/main" id="{9DA018AC-C7FF-D8F3-5135-6A9DE2B40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3" y="694564"/>
            <a:ext cx="1011258" cy="134834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158EA5-202C-6388-A117-62614796D6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96667" y="2178815"/>
            <a:ext cx="4530377" cy="82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0">
              <a:buNone/>
            </a:pPr>
            <a:r>
              <a:rPr lang="en-US" sz="1200" i="1" dirty="0">
                <a:solidFill>
                  <a:srgbClr val="002060"/>
                </a:solidFill>
              </a:rPr>
              <a:t>NSF CAREER Project (2016—2022)</a:t>
            </a:r>
          </a:p>
          <a:p>
            <a:pPr marL="114300" indent="0">
              <a:buNone/>
            </a:pPr>
            <a:r>
              <a:rPr lang="en-US" sz="1200" i="1" dirty="0">
                <a:solidFill>
                  <a:srgbClr val="002060"/>
                </a:solidFill>
              </a:rPr>
              <a:t>Fast and Scalable Combinatorial Algorithms for Data Analytics</a:t>
            </a:r>
          </a:p>
          <a:p>
            <a:endParaRPr lang="en-US" sz="1200" i="1" dirty="0">
              <a:solidFill>
                <a:srgbClr val="33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18E9-5E8B-37AE-3127-20A692ADE083}"/>
              </a:ext>
            </a:extLst>
          </p:cNvPr>
          <p:cNvSpPr txBox="1"/>
          <p:nvPr/>
        </p:nvSpPr>
        <p:spPr>
          <a:xfrm>
            <a:off x="1301400" y="605346"/>
            <a:ext cx="313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81E32"/>
                </a:solidFill>
              </a:rPr>
              <a:t>Assefaw Gebremedhin</a:t>
            </a:r>
          </a:p>
          <a:p>
            <a:r>
              <a:rPr lang="en-US" sz="1200" dirty="0">
                <a:solidFill>
                  <a:srgbClr val="981E32"/>
                </a:solidFill>
              </a:rPr>
              <a:t>Associate Professor, Computer Science</a:t>
            </a:r>
          </a:p>
          <a:p>
            <a:r>
              <a:rPr lang="en-US" sz="1200" i="1" dirty="0" err="1">
                <a:solidFill>
                  <a:srgbClr val="981E32"/>
                </a:solidFill>
              </a:rPr>
              <a:t>assefaw.gebremedhin@wsu.edu</a:t>
            </a:r>
            <a:endParaRPr lang="en-US" sz="1200" i="1" dirty="0">
              <a:solidFill>
                <a:srgbClr val="981E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051CB-EB81-C697-7B96-497ECA3F3429}"/>
              </a:ext>
            </a:extLst>
          </p:cNvPr>
          <p:cNvSpPr txBox="1"/>
          <p:nvPr/>
        </p:nvSpPr>
        <p:spPr>
          <a:xfrm>
            <a:off x="1243251" y="1256053"/>
            <a:ext cx="4893638" cy="84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5"/>
                </a:solidFill>
              </a:rPr>
              <a:t>Director, </a:t>
            </a:r>
            <a:r>
              <a:rPr lang="en-US" sz="1200" i="1" dirty="0">
                <a:solidFill>
                  <a:schemeClr val="accent5"/>
                </a:solidFill>
              </a:rPr>
              <a:t>Scalable Algorithms for Data  Science Lab (SCADS)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5"/>
                </a:solidFill>
              </a:rPr>
              <a:t>Lead PI, </a:t>
            </a:r>
            <a:r>
              <a:rPr lang="en-US" sz="1200" i="1" dirty="0">
                <a:solidFill>
                  <a:schemeClr val="accent5"/>
                </a:solidFill>
              </a:rPr>
              <a:t>VICEROY NW Institute for Cybersecurity Education and Research (</a:t>
            </a:r>
            <a:r>
              <a:rPr lang="en-US" sz="1200" i="1" dirty="0" err="1">
                <a:solidFill>
                  <a:schemeClr val="accent5"/>
                </a:solidFill>
              </a:rPr>
              <a:t>CySER</a:t>
            </a:r>
            <a:r>
              <a:rPr lang="en-US" sz="1200" i="1" dirty="0">
                <a:solidFill>
                  <a:schemeClr val="accent5"/>
                </a:solidFill>
              </a:rPr>
              <a:t>)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chemeClr val="accent5"/>
                </a:solidFill>
              </a:rPr>
              <a:t>Director, </a:t>
            </a:r>
            <a:r>
              <a:rPr lang="en-US" sz="1200" i="1" dirty="0">
                <a:solidFill>
                  <a:schemeClr val="accent5"/>
                </a:solidFill>
              </a:rPr>
              <a:t>GAANN program on AI for engineering applications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8B238-64E8-C605-7D01-A73782A06E83}"/>
              </a:ext>
            </a:extLst>
          </p:cNvPr>
          <p:cNvSpPr txBox="1"/>
          <p:nvPr/>
        </p:nvSpPr>
        <p:spPr>
          <a:xfrm>
            <a:off x="582279" y="2104092"/>
            <a:ext cx="360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200" b="1" dirty="0">
                <a:solidFill>
                  <a:srgbClr val="0432FF"/>
                </a:solidFill>
              </a:rPr>
              <a:t>Research interests: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Data science and AI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Cybersecurity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Network science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Applications: bioinformatics, health informatics, grid analytics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6BBEF-3EBD-103B-BB13-802250985251}"/>
              </a:ext>
            </a:extLst>
          </p:cNvPr>
          <p:cNvSpPr txBox="1"/>
          <p:nvPr/>
        </p:nvSpPr>
        <p:spPr>
          <a:xfrm>
            <a:off x="6136889" y="633348"/>
            <a:ext cx="27526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>
                <a:hlinkClick r:id="rId4"/>
              </a:rPr>
              <a:t>http://www.eecs.wsu.edu/~assefaw</a:t>
            </a:r>
            <a:endParaRPr lang="en-US" sz="1200" dirty="0"/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>
                <a:hlinkClick r:id="rId5"/>
              </a:rPr>
              <a:t>http://scads.eecs.wsu.edu</a:t>
            </a:r>
            <a:endParaRPr lang="en-US" sz="1200" dirty="0"/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200" dirty="0">
                <a:hlinkClick r:id="rId6"/>
              </a:rPr>
              <a:t>https://cyser.wsu.edu</a:t>
            </a:r>
            <a:endParaRPr lang="en-US" sz="12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82E1D-B14A-F68D-3694-E3C054F308E3}"/>
              </a:ext>
            </a:extLst>
          </p:cNvPr>
          <p:cNvSpPr txBox="1"/>
          <p:nvPr/>
        </p:nvSpPr>
        <p:spPr>
          <a:xfrm>
            <a:off x="566377" y="3389321"/>
            <a:ext cx="382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</a:rPr>
              <a:t>More on background: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Joined WSU in 2014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2016 NSF CAREER Award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2021 George </a:t>
            </a:r>
            <a:r>
              <a:rPr lang="en-US" sz="1200" dirty="0" err="1">
                <a:solidFill>
                  <a:srgbClr val="0432FF"/>
                </a:solidFill>
              </a:rPr>
              <a:t>Polya</a:t>
            </a:r>
            <a:r>
              <a:rPr lang="en-US" sz="1200" dirty="0">
                <a:solidFill>
                  <a:srgbClr val="0432FF"/>
                </a:solidFill>
              </a:rPr>
              <a:t> Prize in Applied Combinatorics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2022 Reid Miller Teaching Excellence Award  </a:t>
            </a:r>
          </a:p>
          <a:p>
            <a:pPr marL="171450" indent="-1714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PhD from University of Bergen, Norway 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422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F4DC-2791-13A8-6F2F-BEE64B5C5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19"/>
            <a:ext cx="8520600" cy="572700"/>
          </a:xfrm>
        </p:spPr>
        <p:txBody>
          <a:bodyPr>
            <a:normAutofit/>
          </a:bodyPr>
          <a:lstStyle/>
          <a:p>
            <a:r>
              <a:rPr lang="en-US" sz="2000" dirty="0"/>
              <a:t>Current SCADS Lab Members and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14F40-287F-C674-9A95-A9D72F5A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50" y="2590195"/>
            <a:ext cx="1294979" cy="158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C7A07-BA42-DCB2-C3C9-09EC97AFA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3550" y="576242"/>
            <a:ext cx="1337954" cy="1337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B611C-05C7-3179-0C02-C044158CE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383" y="507317"/>
            <a:ext cx="1370554" cy="1379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EF99D-5A2F-BF16-3837-7A5FC41D5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510" y="2570265"/>
            <a:ext cx="1470069" cy="1470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4D9CD-1141-A8CB-1284-E16248FFC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679" y="479869"/>
            <a:ext cx="1452083" cy="1452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F6C94-0893-69A6-EDEB-D332FD38C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972" y="2598532"/>
            <a:ext cx="1542410" cy="1542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1E52BE-A499-1F22-45D2-2F947E4F80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80" y="2587758"/>
            <a:ext cx="1602574" cy="1602574"/>
          </a:xfrm>
          <a:prstGeom prst="rect">
            <a:avLst/>
          </a:prstGeom>
        </p:spPr>
      </p:pic>
      <p:pic>
        <p:nvPicPr>
          <p:cNvPr id="2066" name="Picture 18" descr="James Halvorsen">
            <a:extLst>
              <a:ext uri="{FF2B5EF4-FFF2-40B4-BE49-F238E27FC236}">
                <a16:creationId xmlns:a16="http://schemas.microsoft.com/office/drawing/2014/main" id="{832B41C7-252C-60A9-051D-1CF726DE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74" y="507094"/>
            <a:ext cx="1452084" cy="14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9ABD1-4C5D-7C52-A6D0-291D45519FD0}"/>
              </a:ext>
            </a:extLst>
          </p:cNvPr>
          <p:cNvSpPr txBox="1"/>
          <p:nvPr/>
        </p:nvSpPr>
        <p:spPr>
          <a:xfrm>
            <a:off x="6592648" y="1861522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Stephanie Kane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Responsible Data Science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 (IID Program)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03190-5450-A68F-B5D1-11AEE59D29A9}"/>
              </a:ext>
            </a:extLst>
          </p:cNvPr>
          <p:cNvSpPr txBox="1"/>
          <p:nvPr/>
        </p:nvSpPr>
        <p:spPr>
          <a:xfrm>
            <a:off x="2227372" y="1905318"/>
            <a:ext cx="165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James Halvorsen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AI for security of CPS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11447-43B4-BBAD-D8AD-DF7973DBF5F4}"/>
              </a:ext>
            </a:extLst>
          </p:cNvPr>
          <p:cNvSpPr txBox="1"/>
          <p:nvPr/>
        </p:nvSpPr>
        <p:spPr>
          <a:xfrm>
            <a:off x="4462235" y="189703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</a:rPr>
              <a:t>Jarren</a:t>
            </a:r>
            <a:r>
              <a:rPr lang="en-US" sz="1200" dirty="0">
                <a:solidFill>
                  <a:srgbClr val="C00000"/>
                </a:solidFill>
              </a:rPr>
              <a:t> Briscoe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Fair AI, Forecasting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8419E-DD39-2DD0-5C81-764719F2B589}"/>
              </a:ext>
            </a:extLst>
          </p:cNvPr>
          <p:cNvSpPr txBox="1"/>
          <p:nvPr/>
        </p:nvSpPr>
        <p:spPr>
          <a:xfrm>
            <a:off x="346835" y="1898514"/>
            <a:ext cx="1406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</a:rPr>
              <a:t>Tashi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Stirewalt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Software security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24D86-D8BB-FB2C-949B-B24BCF4A14E4}"/>
              </a:ext>
            </a:extLst>
          </p:cNvPr>
          <p:cNvSpPr txBox="1"/>
          <p:nvPr/>
        </p:nvSpPr>
        <p:spPr>
          <a:xfrm>
            <a:off x="563433" y="4181818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Shruti Patil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Bioinformatics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6F0E5-B147-48C7-322C-48DF0E10503B}"/>
              </a:ext>
            </a:extLst>
          </p:cNvPr>
          <p:cNvSpPr txBox="1"/>
          <p:nvPr/>
        </p:nvSpPr>
        <p:spPr>
          <a:xfrm>
            <a:off x="2336847" y="4161107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</a:rPr>
              <a:t>Funso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err="1">
                <a:solidFill>
                  <a:srgbClr val="C00000"/>
                </a:solidFill>
              </a:rPr>
              <a:t>Oje</a:t>
            </a:r>
            <a:endParaRPr lang="en-US" sz="12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AI for Public Health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0FEDF-C8C7-821C-0F6B-27901461BDA9}"/>
              </a:ext>
            </a:extLst>
          </p:cNvPr>
          <p:cNvSpPr txBox="1"/>
          <p:nvPr/>
        </p:nvSpPr>
        <p:spPr>
          <a:xfrm>
            <a:off x="4242768" y="414352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Harrison Greenlee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Computational Epidemiology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PhD student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28B67-88D4-BDB3-274B-418A10A358FD}"/>
              </a:ext>
            </a:extLst>
          </p:cNvPr>
          <p:cNvSpPr txBox="1"/>
          <p:nvPr/>
        </p:nvSpPr>
        <p:spPr>
          <a:xfrm>
            <a:off x="6632835" y="4102672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James Crabb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Cybersecurity Education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Post-doc</a:t>
            </a:r>
          </a:p>
        </p:txBody>
      </p:sp>
    </p:spTree>
    <p:extLst>
      <p:ext uri="{BB962C8B-B14F-4D97-AF65-F5344CB8AC3E}">
        <p14:creationId xmlns:p14="http://schemas.microsoft.com/office/powerpoint/2010/main" val="201764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80BA-8827-4007-C1CB-6549A508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4" y="170102"/>
            <a:ext cx="8520600" cy="572700"/>
          </a:xfrm>
        </p:spPr>
        <p:txBody>
          <a:bodyPr>
            <a:normAutofit/>
          </a:bodyPr>
          <a:lstStyle/>
          <a:p>
            <a:r>
              <a:rPr lang="en-US" sz="2000" dirty="0"/>
              <a:t>Examples of Specific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3364-EC87-D679-BE03-D3B575F2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98" y="551213"/>
            <a:ext cx="5017118" cy="428204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Data science and ML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Robust methods for integration and analysis of IoT data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Management and analysis of DNA sequence data 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Network model for sequence data (</a:t>
            </a:r>
            <a:r>
              <a:rPr lang="en-US" sz="900" dirty="0" err="1"/>
              <a:t>DiWANN</a:t>
            </a:r>
            <a:r>
              <a:rPr lang="en-US" sz="900" dirty="0"/>
              <a:t>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Computational epidemiology 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Geo-spatial data analytics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Grid analytics and digital twins</a:t>
            </a:r>
          </a:p>
          <a:p>
            <a:pPr lvl="2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Behind-the-meter load/PV disaggregation</a:t>
            </a:r>
          </a:p>
          <a:p>
            <a:pPr lvl="2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Customized cyber-power synthetic network for distribution systems (CP-</a:t>
            </a:r>
            <a:r>
              <a:rPr lang="en-US" sz="900" i="1" dirty="0" err="1"/>
              <a:t>SyNet</a:t>
            </a:r>
            <a:r>
              <a:rPr lang="en-US" sz="900" i="1" dirty="0"/>
              <a:t>)</a:t>
            </a:r>
          </a:p>
          <a:p>
            <a:pPr lvl="2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Decentralized voltage control in power distribution systems</a:t>
            </a:r>
          </a:p>
          <a:p>
            <a:pPr lvl="2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Energy efficiency and building models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AI/ML Foundations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Active Learning, Transfer Learning, Reinforcement Learning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Bias and bias mitigation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ML methods for complex time-series data (forecasting and nowcasting)</a:t>
            </a:r>
            <a:endParaRPr lang="en-US" sz="900" dirty="0"/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Cybersecurity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Graph algorithms for software security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Generative machine learning for intrusion detection systems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Holistic Zero-Trust Architecture for 5G-enabled Power Systems (ZTAPS)</a:t>
            </a:r>
            <a:endParaRPr lang="en-US" sz="900" dirty="0"/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Cybersecurity education</a:t>
            </a: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1200" dirty="0">
                <a:solidFill>
                  <a:srgbClr val="0432FF"/>
                </a:solidFill>
              </a:rPr>
              <a:t>High performance computing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i="1" dirty="0"/>
              <a:t>Graph and hypergraph algorithms for structure discovery (e.g. clustering)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900" dirty="0"/>
              <a:t>Algorithms for graph isomorphism</a:t>
            </a:r>
          </a:p>
        </p:txBody>
      </p:sp>
      <p:pic>
        <p:nvPicPr>
          <p:cNvPr id="5" name="Picture 4" descr="A diagram of a diagram of a system&#10;&#10;Description automatically generated">
            <a:extLst>
              <a:ext uri="{FF2B5EF4-FFF2-40B4-BE49-F238E27FC236}">
                <a16:creationId xmlns:a16="http://schemas.microsoft.com/office/drawing/2014/main" id="{F01339A8-0547-A562-905D-E166044A6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79" y="786348"/>
            <a:ext cx="3685368" cy="347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A82D2-EF1E-D2A8-81B7-D83440F8D093}"/>
              </a:ext>
            </a:extLst>
          </p:cNvPr>
          <p:cNvSpPr txBox="1"/>
          <p:nvPr/>
        </p:nvSpPr>
        <p:spPr>
          <a:xfrm>
            <a:off x="6635924" y="438215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ZTAPS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8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5074920"/>
            <a:ext cx="9144000" cy="686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050"/>
          </a:p>
        </p:txBody>
      </p:sp>
      <p:sp>
        <p:nvSpPr>
          <p:cNvPr id="127" name="Google Shape;127;p17"/>
          <p:cNvSpPr txBox="1"/>
          <p:nvPr/>
        </p:nvSpPr>
        <p:spPr>
          <a:xfrm>
            <a:off x="8270748" y="163083"/>
            <a:ext cx="7407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100" b="1">
                <a:solidFill>
                  <a:srgbClr val="D0CECE"/>
                </a:solidFill>
                <a:latin typeface="Corbel"/>
                <a:ea typeface="Corbel"/>
                <a:cs typeface="Corbel"/>
                <a:sym typeface="Corbel"/>
              </a:rPr>
              <a:t>WSU</a:t>
            </a:r>
            <a:endParaRPr sz="1050"/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722081" y="101944"/>
            <a:ext cx="75901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algn="l">
              <a:buClr>
                <a:srgbClr val="3F3F3F"/>
              </a:buClr>
              <a:buSzPts val="4800"/>
            </a:pPr>
            <a:r>
              <a:rPr lang="en-US" sz="3600" b="1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VICEROY </a:t>
            </a:r>
            <a:r>
              <a:rPr lang="en-US" sz="3600" b="1" dirty="0" err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CySER</a:t>
            </a:r>
            <a:r>
              <a:rPr lang="en-US" sz="3600" b="1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Institute</a:t>
            </a:r>
            <a:endParaRPr sz="360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827138" y="865686"/>
            <a:ext cx="274050" cy="3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722080" y="899885"/>
            <a:ext cx="8289368" cy="332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Established in June 2021 in the first cycle of the DoD VICEROY program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VICEROY = Virtual Institutes for Cyber and Electromagnetic Spectrum Research and Employ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95325" lvl="1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Program born out of the National Defense Authorization Act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Trains DoD-aligned civilian workforce and ROTC in cybersecurity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Integrates cybersecurity research and education with professional skills in teamwork, communication, leadership and lifelong learning</a:t>
            </a:r>
          </a:p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Training organically merges theoretical knowledge with experiential learning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52425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Builds a strong consortium in the Pacific Northwest for cybersecurity education and research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95325" lvl="1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4 institutions with complementary strengths and diversity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95325" lvl="1" indent="-285750" defTabSz="6858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WSU (lead), Montana State University, Univ of Idaho, and Central Washington Univ 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4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sz="1050"/>
          </a:p>
        </p:txBody>
      </p:sp>
      <p:sp>
        <p:nvSpPr>
          <p:cNvPr id="136" name="Google Shape;136;p18"/>
          <p:cNvSpPr txBox="1"/>
          <p:nvPr/>
        </p:nvSpPr>
        <p:spPr>
          <a:xfrm>
            <a:off x="8270748" y="163083"/>
            <a:ext cx="740664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100" b="1">
                <a:solidFill>
                  <a:srgbClr val="D0CECE"/>
                </a:solidFill>
                <a:latin typeface="Corbel"/>
                <a:ea typeface="Corbel"/>
                <a:cs typeface="Corbel"/>
                <a:sym typeface="Corbel"/>
              </a:rPr>
              <a:t>WSU</a:t>
            </a:r>
            <a:endParaRPr sz="1050"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850" y="1172504"/>
            <a:ext cx="3493856" cy="351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ctrTitle"/>
          </p:nvPr>
        </p:nvSpPr>
        <p:spPr>
          <a:xfrm>
            <a:off x="722081" y="101944"/>
            <a:ext cx="75901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algn="l">
              <a:buClr>
                <a:srgbClr val="3F3F3F"/>
              </a:buClr>
              <a:buSzPts val="4800"/>
            </a:pPr>
            <a:r>
              <a:rPr lang="en-US" sz="3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CySER Overview &amp; Program Elements</a:t>
            </a:r>
            <a:endParaRPr sz="3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827138" y="865686"/>
            <a:ext cx="274050" cy="3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22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5BFEB61-AFF1-1664-F77F-449E8515B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21" r="-3" b="14308"/>
          <a:stretch/>
        </p:blipFill>
        <p:spPr>
          <a:xfrm>
            <a:off x="15" y="7"/>
            <a:ext cx="5411536" cy="2226971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D2D0A0B-9351-14ED-CF3C-C21E6F6AF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42" r="-3" b="8435"/>
          <a:stretch/>
        </p:blipFill>
        <p:spPr>
          <a:xfrm>
            <a:off x="4216675" y="8"/>
            <a:ext cx="4927327" cy="2813043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71183AB3-213C-7A37-D701-D62D90E88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039" b="9521"/>
          <a:stretch/>
        </p:blipFill>
        <p:spPr>
          <a:xfrm>
            <a:off x="3136509" y="2915920"/>
            <a:ext cx="6007493" cy="2227580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 descr="A group of people in a room with large screens&#10;&#10;Description automatically generated">
            <a:extLst>
              <a:ext uri="{FF2B5EF4-FFF2-40B4-BE49-F238E27FC236}">
                <a16:creationId xmlns:a16="http://schemas.microsoft.com/office/drawing/2014/main" id="{993CE71D-715B-4C80-B64E-76258EF4E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34" r="1" b="6313"/>
          <a:stretch/>
        </p:blipFill>
        <p:spPr>
          <a:xfrm>
            <a:off x="1" y="2329848"/>
            <a:ext cx="4657165" cy="2813652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70851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F68A8F6187CA41A9F40BE73C3B8665" ma:contentTypeVersion="4" ma:contentTypeDescription="Create a new document." ma:contentTypeScope="" ma:versionID="ea08e0a5e6f2e993565e64f6701e38db">
  <xsd:schema xmlns:xsd="http://www.w3.org/2001/XMLSchema" xmlns:xs="http://www.w3.org/2001/XMLSchema" xmlns:p="http://schemas.microsoft.com/office/2006/metadata/properties" xmlns:ns2="23d7dc78-ccfb-48bb-95e0-89db5786e559" targetNamespace="http://schemas.microsoft.com/office/2006/metadata/properties" ma:root="true" ma:fieldsID="adbb7aa8841d33df53df40aadca4ccd7" ns2:_="">
    <xsd:import namespace="23d7dc78-ccfb-48bb-95e0-89db5786e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dc78-ccfb-48bb-95e0-89db5786e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1EF190-5D8D-4590-899C-DF285F438EB7}"/>
</file>

<file path=customXml/itemProps2.xml><?xml version="1.0" encoding="utf-8"?>
<ds:datastoreItem xmlns:ds="http://schemas.openxmlformats.org/officeDocument/2006/customXml" ds:itemID="{56252AE7-6946-4658-8466-3FB53E6B540E}"/>
</file>

<file path=customXml/itemProps3.xml><?xml version="1.0" encoding="utf-8"?>
<ds:datastoreItem xmlns:ds="http://schemas.openxmlformats.org/officeDocument/2006/customXml" ds:itemID="{D945FE1C-4C67-43D6-A5A6-F8023143C2FD}"/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483</Words>
  <Application>Microsoft Office PowerPoint</Application>
  <PresentationFormat>On-screen Show (16:9)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Simple Light</vt:lpstr>
      <vt:lpstr>Office Theme</vt:lpstr>
      <vt:lpstr>PowerPoint Presentation</vt:lpstr>
      <vt:lpstr>Intro</vt:lpstr>
      <vt:lpstr>Current SCADS Lab Members and Activities</vt:lpstr>
      <vt:lpstr>Examples of Specific Topics</vt:lpstr>
      <vt:lpstr>VICEROY CySER Institute</vt:lpstr>
      <vt:lpstr>CySER Overview &amp; Program Elements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security zones and sensitive sections of source code</dc:title>
  <cp:lastModifiedBy>Dawson, Michael D</cp:lastModifiedBy>
  <cp:revision>28</cp:revision>
  <dcterms:modified xsi:type="dcterms:W3CDTF">2024-08-28T00:22:04Z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0x010100B4F68A8F6187CA41A9F40BE73C3B8665</vt:lpwstr>
  </property>
</Properties>
</file>