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12"/>
  </p:notesMasterIdLst>
  <p:handoutMasterIdLst>
    <p:handoutMasterId r:id="rId13"/>
  </p:handoutMasterIdLst>
  <p:sldIdLst>
    <p:sldId id="1237" r:id="rId2"/>
    <p:sldId id="270" r:id="rId3"/>
    <p:sldId id="2298" r:id="rId4"/>
    <p:sldId id="2302" r:id="rId5"/>
    <p:sldId id="391" r:id="rId6"/>
    <p:sldId id="419" r:id="rId7"/>
    <p:sldId id="2303" r:id="rId8"/>
    <p:sldId id="288" r:id="rId9"/>
    <p:sldId id="277" r:id="rId10"/>
    <p:sldId id="1474" r:id="rId1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31F541-B46D-3235-681F-F81C1E4076C4}" name="Du, Wei" initials="DW" userId="S::wei.du@pnnl.gov::8103c381-e5f3-4baa-8249-6069d40e73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D7F"/>
    <a:srgbClr val="000000"/>
    <a:srgbClr val="719500"/>
    <a:srgbClr val="007836"/>
    <a:srgbClr val="BE0F34"/>
    <a:srgbClr val="820150"/>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57" autoAdjust="0"/>
  </p:normalViewPr>
  <p:slideViewPr>
    <p:cSldViewPr snapToGrid="0" snapToObjects="1">
      <p:cViewPr varScale="1">
        <p:scale>
          <a:sx n="85" d="100"/>
          <a:sy n="85" d="100"/>
        </p:scale>
        <p:origin x="120" y="222"/>
      </p:cViewPr>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8/26/2024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9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8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45170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2335346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August 26, 2024</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8/26/2024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Wei.du@pnnl.gov"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emf"/><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package" Target="../embeddings/Microsoft_Visio_Drawing.vsdx"/></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pnnl.gov/projects/e-comp"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8ED238-0A4C-2885-FEE9-FD0086DB68D6}"/>
              </a:ext>
            </a:extLst>
          </p:cNvPr>
          <p:cNvSpPr>
            <a:spLocks noGrp="1"/>
          </p:cNvSpPr>
          <p:nvPr>
            <p:ph type="ctrTitle"/>
          </p:nvPr>
        </p:nvSpPr>
        <p:spPr>
          <a:xfrm>
            <a:off x="1008410" y="1955286"/>
            <a:ext cx="5120046" cy="1266092"/>
          </a:xfrm>
        </p:spPr>
        <p:txBody>
          <a:bodyPr/>
          <a:lstStyle/>
          <a:p>
            <a:pPr algn="l"/>
            <a:r>
              <a:rPr lang="en-US" sz="3600" dirty="0"/>
              <a:t>Power Electronics for a Better Grid</a:t>
            </a:r>
            <a:endParaRPr lang="en-US" sz="3600" dirty="0">
              <a:solidFill>
                <a:srgbClr val="0000FF"/>
              </a:solidFill>
            </a:endParaRPr>
          </a:p>
        </p:txBody>
      </p:sp>
      <p:sp>
        <p:nvSpPr>
          <p:cNvPr id="9" name="Text Placeholder 5">
            <a:extLst>
              <a:ext uri="{FF2B5EF4-FFF2-40B4-BE49-F238E27FC236}">
                <a16:creationId xmlns:a16="http://schemas.microsoft.com/office/drawing/2014/main" id="{8BC9E7E2-8A4B-B33D-5CE1-6D136A0FD014}"/>
              </a:ext>
            </a:extLst>
          </p:cNvPr>
          <p:cNvSpPr>
            <a:spLocks noGrp="1"/>
          </p:cNvSpPr>
          <p:nvPr>
            <p:ph type="body" sz="quarter" idx="10"/>
          </p:nvPr>
        </p:nvSpPr>
        <p:spPr>
          <a:xfrm>
            <a:off x="1008411" y="4208643"/>
            <a:ext cx="4572000" cy="295102"/>
          </a:xfrm>
        </p:spPr>
        <p:txBody>
          <a:bodyPr/>
          <a:lstStyle/>
          <a:p>
            <a:pPr algn="l"/>
            <a:r>
              <a:rPr lang="en-US" sz="2400" dirty="0"/>
              <a:t>Wei Du</a:t>
            </a:r>
          </a:p>
        </p:txBody>
      </p:sp>
      <p:sp>
        <p:nvSpPr>
          <p:cNvPr id="10" name="Text Placeholder 6">
            <a:extLst>
              <a:ext uri="{FF2B5EF4-FFF2-40B4-BE49-F238E27FC236}">
                <a16:creationId xmlns:a16="http://schemas.microsoft.com/office/drawing/2014/main" id="{9C66789A-E278-CC6B-C042-1097DAF85288}"/>
              </a:ext>
            </a:extLst>
          </p:cNvPr>
          <p:cNvSpPr>
            <a:spLocks noGrp="1"/>
          </p:cNvSpPr>
          <p:nvPr>
            <p:ph type="body" sz="quarter" idx="11"/>
          </p:nvPr>
        </p:nvSpPr>
        <p:spPr>
          <a:xfrm>
            <a:off x="1008410" y="4653964"/>
            <a:ext cx="5337340" cy="1351982"/>
          </a:xfrm>
        </p:spPr>
        <p:txBody>
          <a:bodyPr/>
          <a:lstStyle/>
          <a:p>
            <a:pPr algn="l">
              <a:spcBef>
                <a:spcPts val="0"/>
              </a:spcBef>
            </a:pPr>
            <a:r>
              <a:rPr lang="en-US" sz="1800" dirty="0"/>
              <a:t>PNNL-WSU AGI Interim Co-Director</a:t>
            </a:r>
          </a:p>
          <a:p>
            <a:pPr algn="l">
              <a:spcBef>
                <a:spcPts val="0"/>
              </a:spcBef>
            </a:pPr>
            <a:r>
              <a:rPr lang="en-US" sz="1800" dirty="0"/>
              <a:t>Solar subsector manager</a:t>
            </a:r>
          </a:p>
          <a:p>
            <a:pPr algn="l">
              <a:spcBef>
                <a:spcPts val="0"/>
              </a:spcBef>
            </a:pPr>
            <a:r>
              <a:rPr lang="en-US" sz="1800" dirty="0"/>
              <a:t>Pacific Northwest National Laboratory</a:t>
            </a:r>
          </a:p>
          <a:p>
            <a:pPr algn="l">
              <a:spcBef>
                <a:spcPts val="0"/>
              </a:spcBef>
            </a:pPr>
            <a:r>
              <a:rPr lang="en-US" sz="1800" dirty="0"/>
              <a:t>Research Associate Professor (Joint Appointment)</a:t>
            </a:r>
          </a:p>
          <a:p>
            <a:pPr algn="l">
              <a:spcBef>
                <a:spcPts val="0"/>
              </a:spcBef>
            </a:pPr>
            <a:r>
              <a:rPr lang="en-US" sz="1800" dirty="0"/>
              <a:t>Washington State University</a:t>
            </a:r>
          </a:p>
          <a:p>
            <a:pPr algn="l">
              <a:spcBef>
                <a:spcPts val="0"/>
              </a:spcBef>
            </a:pPr>
            <a:endParaRPr lang="en-US" sz="1800" dirty="0"/>
          </a:p>
          <a:p>
            <a:pPr algn="l">
              <a:spcBef>
                <a:spcPts val="0"/>
              </a:spcBef>
            </a:pPr>
            <a:endParaRPr lang="en-US" sz="1800" dirty="0"/>
          </a:p>
          <a:p>
            <a:pPr algn="l">
              <a:spcBef>
                <a:spcPts val="0"/>
              </a:spcBef>
            </a:pPr>
            <a:endParaRPr lang="en-US" sz="1800" dirty="0"/>
          </a:p>
        </p:txBody>
      </p:sp>
      <p:sp>
        <p:nvSpPr>
          <p:cNvPr id="12" name="TextBox 11">
            <a:extLst>
              <a:ext uri="{FF2B5EF4-FFF2-40B4-BE49-F238E27FC236}">
                <a16:creationId xmlns:a16="http://schemas.microsoft.com/office/drawing/2014/main" id="{7D292D45-EDD8-4F5B-EBB0-33015C3BFDF2}"/>
              </a:ext>
            </a:extLst>
          </p:cNvPr>
          <p:cNvSpPr txBox="1"/>
          <p:nvPr/>
        </p:nvSpPr>
        <p:spPr>
          <a:xfrm>
            <a:off x="899763" y="6424027"/>
            <a:ext cx="5337340" cy="584775"/>
          </a:xfrm>
          <a:prstGeom prst="rect">
            <a:avLst/>
          </a:prstGeom>
          <a:noFill/>
        </p:spPr>
        <p:txBody>
          <a:bodyPr wrap="square">
            <a:spAutoFit/>
          </a:bodyPr>
          <a:lstStyle/>
          <a:p>
            <a:r>
              <a:rPr lang="en-US" sz="1600" i="1" dirty="0"/>
              <a:t>AGI Day 2024</a:t>
            </a:r>
          </a:p>
          <a:p>
            <a:r>
              <a:rPr lang="en-US" sz="1600" i="1" dirty="0"/>
              <a:t>Washington State University Tri-Cities, Richland, WA</a:t>
            </a:r>
          </a:p>
        </p:txBody>
      </p:sp>
    </p:spTree>
    <p:extLst>
      <p:ext uri="{BB962C8B-B14F-4D97-AF65-F5344CB8AC3E}">
        <p14:creationId xmlns:p14="http://schemas.microsoft.com/office/powerpoint/2010/main" val="13889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extBox 2">
            <a:extLst>
              <a:ext uri="{FF2B5EF4-FFF2-40B4-BE49-F238E27FC236}">
                <a16:creationId xmlns:a16="http://schemas.microsoft.com/office/drawing/2014/main" id="{3EE526DF-9E3B-B1B9-2617-5B3DEB711D9B}"/>
              </a:ext>
            </a:extLst>
          </p:cNvPr>
          <p:cNvSpPr txBox="1"/>
          <p:nvPr/>
        </p:nvSpPr>
        <p:spPr>
          <a:xfrm>
            <a:off x="1296236" y="5526593"/>
            <a:ext cx="3959051" cy="757130"/>
          </a:xfrm>
          <a:prstGeom prst="rect">
            <a:avLst/>
          </a:prstGeom>
          <a:noFill/>
        </p:spPr>
        <p:txBody>
          <a:bodyPr wrap="square" rtlCol="0">
            <a:spAutoFit/>
          </a:bodyPr>
          <a:lstStyle/>
          <a:p>
            <a:r>
              <a:rPr lang="en-US" dirty="0"/>
              <a:t>Wei Du</a:t>
            </a:r>
          </a:p>
          <a:p>
            <a:r>
              <a:rPr lang="en-US" dirty="0">
                <a:hlinkClick r:id="rId2"/>
              </a:rPr>
              <a:t>Wei.du@pnnl.gov</a:t>
            </a:r>
            <a:endParaRPr lang="en-US" dirty="0"/>
          </a:p>
        </p:txBody>
      </p:sp>
    </p:spTree>
    <p:extLst>
      <p:ext uri="{BB962C8B-B14F-4D97-AF65-F5344CB8AC3E}">
        <p14:creationId xmlns:p14="http://schemas.microsoft.com/office/powerpoint/2010/main" val="255814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9D4C2-2919-4E85-A51E-454E34315A23}"/>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5" name="Title 4">
            <a:extLst>
              <a:ext uri="{FF2B5EF4-FFF2-40B4-BE49-F238E27FC236}">
                <a16:creationId xmlns:a16="http://schemas.microsoft.com/office/drawing/2014/main" id="{DB18C9EE-6E40-9244-9FA4-830D69CB877C}"/>
              </a:ext>
            </a:extLst>
          </p:cNvPr>
          <p:cNvSpPr txBox="1">
            <a:spLocks/>
          </p:cNvSpPr>
          <p:nvPr/>
        </p:nvSpPr>
        <p:spPr>
          <a:xfrm>
            <a:off x="974144" y="38570"/>
            <a:ext cx="13354806" cy="91925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sz="2800" dirty="0"/>
              <a:t>PNNL Developed Integrated T&amp;D Co-Simulation Platform to Study the Impact of 10,000+ inverters on the System Stability</a:t>
            </a:r>
          </a:p>
        </p:txBody>
      </p:sp>
      <p:sp>
        <p:nvSpPr>
          <p:cNvPr id="6" name="文本框 5">
            <a:extLst>
              <a:ext uri="{FF2B5EF4-FFF2-40B4-BE49-F238E27FC236}">
                <a16:creationId xmlns:a16="http://schemas.microsoft.com/office/drawing/2014/main" id="{228856AF-4EC1-1C22-F955-99ED87E8E002}"/>
              </a:ext>
            </a:extLst>
          </p:cNvPr>
          <p:cNvSpPr txBox="1"/>
          <p:nvPr/>
        </p:nvSpPr>
        <p:spPr>
          <a:xfrm>
            <a:off x="974143" y="1052043"/>
            <a:ext cx="13553041" cy="430887"/>
          </a:xfrm>
          <a:prstGeom prst="rect">
            <a:avLst/>
          </a:prstGeom>
          <a:noFill/>
        </p:spPr>
        <p:txBody>
          <a:bodyPr wrap="square" rtlCol="0">
            <a:spAutoFit/>
          </a:bodyPr>
          <a:lstStyle/>
          <a:p>
            <a:pPr marL="182880" indent="-182880">
              <a:spcAft>
                <a:spcPts val="300"/>
              </a:spcAft>
              <a:buFont typeface="Arial" panose="020B0604020202020204" pitchFamily="34" charset="0"/>
              <a:buChar char="•"/>
            </a:pPr>
            <a:r>
              <a:rPr lang="en-US" sz="2200" dirty="0">
                <a:cs typeface="Times New Roman" panose="02020603050405020304" pitchFamily="18" charset="0"/>
              </a:rPr>
              <a:t>System size: </a:t>
            </a:r>
            <a:r>
              <a:rPr lang="en-US" sz="2200" b="1" i="1" dirty="0">
                <a:cs typeface="Times New Roman" panose="02020603050405020304" pitchFamily="18" charset="0"/>
              </a:rPr>
              <a:t>10,000+ inverters</a:t>
            </a:r>
            <a:r>
              <a:rPr lang="en-US" sz="2200" dirty="0">
                <a:cs typeface="Times New Roman" panose="02020603050405020304" pitchFamily="18" charset="0"/>
              </a:rPr>
              <a:t> and </a:t>
            </a:r>
            <a:r>
              <a:rPr lang="en-US" sz="2200" b="1" i="1" dirty="0">
                <a:cs typeface="Times New Roman" panose="02020603050405020304" pitchFamily="18" charset="0"/>
              </a:rPr>
              <a:t>160,000+ nodes</a:t>
            </a:r>
          </a:p>
        </p:txBody>
      </p:sp>
      <p:pic>
        <p:nvPicPr>
          <p:cNvPr id="7" name="Picture 6">
            <a:extLst>
              <a:ext uri="{FF2B5EF4-FFF2-40B4-BE49-F238E27FC236}">
                <a16:creationId xmlns:a16="http://schemas.microsoft.com/office/drawing/2014/main" id="{D4118301-63D3-E7B9-C8AF-81B50BBAC19D}"/>
              </a:ext>
            </a:extLst>
          </p:cNvPr>
          <p:cNvPicPr>
            <a:picLocks noChangeAspect="1"/>
          </p:cNvPicPr>
          <p:nvPr/>
        </p:nvPicPr>
        <p:blipFill>
          <a:blip r:embed="rId2"/>
          <a:stretch>
            <a:fillRect/>
          </a:stretch>
        </p:blipFill>
        <p:spPr>
          <a:xfrm>
            <a:off x="2388391" y="2284809"/>
            <a:ext cx="3883387" cy="5304482"/>
          </a:xfrm>
          <a:prstGeom prst="rect">
            <a:avLst/>
          </a:prstGeom>
        </p:spPr>
      </p:pic>
      <p:pic>
        <p:nvPicPr>
          <p:cNvPr id="8" name="Picture 7">
            <a:extLst>
              <a:ext uri="{FF2B5EF4-FFF2-40B4-BE49-F238E27FC236}">
                <a16:creationId xmlns:a16="http://schemas.microsoft.com/office/drawing/2014/main" id="{FF00513D-8BA0-02C6-23EC-7A2DD4C34D28}"/>
              </a:ext>
            </a:extLst>
          </p:cNvPr>
          <p:cNvPicPr>
            <a:picLocks noChangeAspect="1"/>
          </p:cNvPicPr>
          <p:nvPr/>
        </p:nvPicPr>
        <p:blipFill rotWithShape="1">
          <a:blip r:embed="rId3"/>
          <a:srcRect l="21174" t="7655" r="11147" b="16436"/>
          <a:stretch/>
        </p:blipFill>
        <p:spPr>
          <a:xfrm>
            <a:off x="9162830" y="3257754"/>
            <a:ext cx="2926779" cy="2828994"/>
          </a:xfrm>
          <a:prstGeom prst="rect">
            <a:avLst/>
          </a:prstGeom>
          <a:solidFill>
            <a:schemeClr val="bg1"/>
          </a:solidFill>
          <a:ln w="28575">
            <a:solidFill>
              <a:schemeClr val="tx2"/>
            </a:solidFill>
          </a:ln>
        </p:spPr>
      </p:pic>
      <p:pic>
        <p:nvPicPr>
          <p:cNvPr id="9" name="Picture 8">
            <a:extLst>
              <a:ext uri="{FF2B5EF4-FFF2-40B4-BE49-F238E27FC236}">
                <a16:creationId xmlns:a16="http://schemas.microsoft.com/office/drawing/2014/main" id="{48993EAB-F6DC-A5A5-0A78-AC86A106B100}"/>
              </a:ext>
            </a:extLst>
          </p:cNvPr>
          <p:cNvPicPr>
            <a:picLocks noChangeAspect="1"/>
          </p:cNvPicPr>
          <p:nvPr/>
        </p:nvPicPr>
        <p:blipFill rotWithShape="1">
          <a:blip r:embed="rId3"/>
          <a:srcRect l="21174" t="7655" r="11147" b="16436"/>
          <a:stretch/>
        </p:blipFill>
        <p:spPr>
          <a:xfrm>
            <a:off x="9315230" y="3466576"/>
            <a:ext cx="2926779" cy="2828994"/>
          </a:xfrm>
          <a:prstGeom prst="rect">
            <a:avLst/>
          </a:prstGeom>
          <a:solidFill>
            <a:schemeClr val="bg1"/>
          </a:solidFill>
          <a:ln w="28575">
            <a:solidFill>
              <a:schemeClr val="tx2"/>
            </a:solidFill>
          </a:ln>
        </p:spPr>
      </p:pic>
      <p:pic>
        <p:nvPicPr>
          <p:cNvPr id="10" name="Picture 9">
            <a:extLst>
              <a:ext uri="{FF2B5EF4-FFF2-40B4-BE49-F238E27FC236}">
                <a16:creationId xmlns:a16="http://schemas.microsoft.com/office/drawing/2014/main" id="{B941954F-65F5-1C7A-84CC-06823273A146}"/>
              </a:ext>
            </a:extLst>
          </p:cNvPr>
          <p:cNvPicPr>
            <a:picLocks noChangeAspect="1"/>
          </p:cNvPicPr>
          <p:nvPr/>
        </p:nvPicPr>
        <p:blipFill rotWithShape="1">
          <a:blip r:embed="rId3"/>
          <a:srcRect l="21174" t="7655" r="11147" b="16436"/>
          <a:stretch/>
        </p:blipFill>
        <p:spPr>
          <a:xfrm>
            <a:off x="9467630" y="3675398"/>
            <a:ext cx="2926779" cy="2828994"/>
          </a:xfrm>
          <a:prstGeom prst="rect">
            <a:avLst/>
          </a:prstGeom>
          <a:solidFill>
            <a:schemeClr val="bg1"/>
          </a:solidFill>
          <a:ln w="28575">
            <a:solidFill>
              <a:schemeClr val="tx2"/>
            </a:solidFill>
          </a:ln>
        </p:spPr>
      </p:pic>
      <p:pic>
        <p:nvPicPr>
          <p:cNvPr id="11" name="Picture 10">
            <a:extLst>
              <a:ext uri="{FF2B5EF4-FFF2-40B4-BE49-F238E27FC236}">
                <a16:creationId xmlns:a16="http://schemas.microsoft.com/office/drawing/2014/main" id="{E38C98D3-2021-9946-D6E4-87461F434A52}"/>
              </a:ext>
            </a:extLst>
          </p:cNvPr>
          <p:cNvPicPr>
            <a:picLocks noChangeAspect="1"/>
          </p:cNvPicPr>
          <p:nvPr/>
        </p:nvPicPr>
        <p:blipFill rotWithShape="1">
          <a:blip r:embed="rId3"/>
          <a:srcRect l="21174" t="7655" r="11147" b="16436"/>
          <a:stretch/>
        </p:blipFill>
        <p:spPr>
          <a:xfrm>
            <a:off x="9620030" y="3884220"/>
            <a:ext cx="2926779" cy="2828994"/>
          </a:xfrm>
          <a:prstGeom prst="rect">
            <a:avLst/>
          </a:prstGeom>
          <a:solidFill>
            <a:schemeClr val="bg1"/>
          </a:solidFill>
          <a:ln w="28575">
            <a:solidFill>
              <a:schemeClr val="tx2"/>
            </a:solidFill>
          </a:ln>
        </p:spPr>
      </p:pic>
      <p:pic>
        <p:nvPicPr>
          <p:cNvPr id="12" name="Picture 11">
            <a:extLst>
              <a:ext uri="{FF2B5EF4-FFF2-40B4-BE49-F238E27FC236}">
                <a16:creationId xmlns:a16="http://schemas.microsoft.com/office/drawing/2014/main" id="{C66E9507-1B09-5136-EEE2-8BBA38328167}"/>
              </a:ext>
            </a:extLst>
          </p:cNvPr>
          <p:cNvPicPr>
            <a:picLocks noChangeAspect="1"/>
          </p:cNvPicPr>
          <p:nvPr/>
        </p:nvPicPr>
        <p:blipFill rotWithShape="1">
          <a:blip r:embed="rId3"/>
          <a:srcRect l="21174" t="7655" r="11147" b="16436"/>
          <a:stretch/>
        </p:blipFill>
        <p:spPr>
          <a:xfrm>
            <a:off x="9772430" y="4093042"/>
            <a:ext cx="2926779" cy="2828994"/>
          </a:xfrm>
          <a:prstGeom prst="rect">
            <a:avLst/>
          </a:prstGeom>
          <a:solidFill>
            <a:schemeClr val="bg1"/>
          </a:solidFill>
          <a:ln w="28575">
            <a:solidFill>
              <a:schemeClr val="tx2"/>
            </a:solidFill>
          </a:ln>
        </p:spPr>
      </p:pic>
      <p:sp>
        <p:nvSpPr>
          <p:cNvPr id="13" name="TextBox 12">
            <a:extLst>
              <a:ext uri="{FF2B5EF4-FFF2-40B4-BE49-F238E27FC236}">
                <a16:creationId xmlns:a16="http://schemas.microsoft.com/office/drawing/2014/main" id="{A086CB88-C5B7-470C-3C16-3E2FEF1E9364}"/>
              </a:ext>
            </a:extLst>
          </p:cNvPr>
          <p:cNvSpPr txBox="1"/>
          <p:nvPr/>
        </p:nvSpPr>
        <p:spPr>
          <a:xfrm>
            <a:off x="11003642" y="6054020"/>
            <a:ext cx="1377425" cy="200055"/>
          </a:xfrm>
          <a:prstGeom prst="rect">
            <a:avLst/>
          </a:prstGeom>
          <a:noFill/>
        </p:spPr>
        <p:txBody>
          <a:bodyPr wrap="square" rtlCol="0">
            <a:spAutoFit/>
          </a:bodyPr>
          <a:lstStyle/>
          <a:p>
            <a:r>
              <a:rPr lang="en-US" sz="700" i="1" dirty="0">
                <a:solidFill>
                  <a:schemeClr val="tx1">
                    <a:lumMod val="65000"/>
                    <a:lumOff val="35000"/>
                  </a:schemeClr>
                </a:solidFill>
              </a:rPr>
              <a:t>Image source: </a:t>
            </a:r>
            <a:r>
              <a:rPr lang="en-US" sz="700" i="1" dirty="0" err="1">
                <a:solidFill>
                  <a:schemeClr val="tx1">
                    <a:lumMod val="65000"/>
                    <a:lumOff val="35000"/>
                  </a:schemeClr>
                </a:solidFill>
              </a:rPr>
              <a:t>OpenDSS</a:t>
            </a:r>
            <a:endParaRPr lang="en-US" sz="700" i="1" dirty="0">
              <a:solidFill>
                <a:schemeClr val="tx1">
                  <a:lumMod val="65000"/>
                  <a:lumOff val="35000"/>
                </a:schemeClr>
              </a:solidFill>
            </a:endParaRPr>
          </a:p>
        </p:txBody>
      </p:sp>
      <p:sp>
        <p:nvSpPr>
          <p:cNvPr id="14" name="TextBox 13">
            <a:extLst>
              <a:ext uri="{FF2B5EF4-FFF2-40B4-BE49-F238E27FC236}">
                <a16:creationId xmlns:a16="http://schemas.microsoft.com/office/drawing/2014/main" id="{D46D9DF9-2C97-4E4A-3096-92B9F76A5DC1}"/>
              </a:ext>
            </a:extLst>
          </p:cNvPr>
          <p:cNvSpPr txBox="1"/>
          <p:nvPr/>
        </p:nvSpPr>
        <p:spPr>
          <a:xfrm>
            <a:off x="10002270" y="5506644"/>
            <a:ext cx="2630358" cy="338554"/>
          </a:xfrm>
          <a:prstGeom prst="rect">
            <a:avLst/>
          </a:prstGeom>
          <a:solidFill>
            <a:schemeClr val="bg1"/>
          </a:solidFill>
        </p:spPr>
        <p:txBody>
          <a:bodyPr wrap="square" rtlCol="0">
            <a:spAutoFit/>
          </a:bodyPr>
          <a:lstStyle/>
          <a:p>
            <a:r>
              <a:rPr lang="en-US" sz="1600" b="1" dirty="0">
                <a:solidFill>
                  <a:schemeClr val="accent1"/>
                </a:solidFill>
              </a:rPr>
              <a:t>550 DERs in each feeder</a:t>
            </a:r>
          </a:p>
        </p:txBody>
      </p:sp>
      <p:pic>
        <p:nvPicPr>
          <p:cNvPr id="15" name="Picture 14">
            <a:extLst>
              <a:ext uri="{FF2B5EF4-FFF2-40B4-BE49-F238E27FC236}">
                <a16:creationId xmlns:a16="http://schemas.microsoft.com/office/drawing/2014/main" id="{25AF38D2-C4E1-F92D-70C7-D92AF78FA515}"/>
              </a:ext>
            </a:extLst>
          </p:cNvPr>
          <p:cNvPicPr>
            <a:picLocks noChangeAspect="1"/>
          </p:cNvPicPr>
          <p:nvPr/>
        </p:nvPicPr>
        <p:blipFill>
          <a:blip r:embed="rId4"/>
          <a:stretch>
            <a:fillRect/>
          </a:stretch>
        </p:blipFill>
        <p:spPr>
          <a:xfrm>
            <a:off x="3156868" y="1675010"/>
            <a:ext cx="2514600" cy="751916"/>
          </a:xfrm>
          <a:prstGeom prst="rect">
            <a:avLst/>
          </a:prstGeom>
        </p:spPr>
      </p:pic>
      <p:pic>
        <p:nvPicPr>
          <p:cNvPr id="16" name="Picture 15">
            <a:extLst>
              <a:ext uri="{FF2B5EF4-FFF2-40B4-BE49-F238E27FC236}">
                <a16:creationId xmlns:a16="http://schemas.microsoft.com/office/drawing/2014/main" id="{E1083467-3710-3111-D1B8-562BC298CCC8}"/>
              </a:ext>
            </a:extLst>
          </p:cNvPr>
          <p:cNvPicPr>
            <a:picLocks noChangeAspect="1"/>
          </p:cNvPicPr>
          <p:nvPr/>
        </p:nvPicPr>
        <p:blipFill>
          <a:blip r:embed="rId5"/>
          <a:stretch>
            <a:fillRect/>
          </a:stretch>
        </p:blipFill>
        <p:spPr>
          <a:xfrm>
            <a:off x="7176613" y="1679096"/>
            <a:ext cx="736257" cy="811769"/>
          </a:xfrm>
          <a:prstGeom prst="rect">
            <a:avLst/>
          </a:prstGeom>
        </p:spPr>
      </p:pic>
      <p:pic>
        <p:nvPicPr>
          <p:cNvPr id="17" name="Picture 16">
            <a:extLst>
              <a:ext uri="{FF2B5EF4-FFF2-40B4-BE49-F238E27FC236}">
                <a16:creationId xmlns:a16="http://schemas.microsoft.com/office/drawing/2014/main" id="{F663ABCB-2F4B-C5F6-6AB1-5053DED2DB42}"/>
              </a:ext>
            </a:extLst>
          </p:cNvPr>
          <p:cNvPicPr>
            <a:picLocks noChangeAspect="1"/>
          </p:cNvPicPr>
          <p:nvPr/>
        </p:nvPicPr>
        <p:blipFill rotWithShape="1">
          <a:blip r:embed="rId6"/>
          <a:srcRect l="71415" t="11944" b="61797"/>
          <a:stretch/>
        </p:blipFill>
        <p:spPr>
          <a:xfrm>
            <a:off x="9772430" y="1785044"/>
            <a:ext cx="1806544" cy="555446"/>
          </a:xfrm>
          <a:prstGeom prst="rect">
            <a:avLst/>
          </a:prstGeom>
        </p:spPr>
      </p:pic>
      <p:sp>
        <p:nvSpPr>
          <p:cNvPr id="18" name="Plus Sign 17">
            <a:extLst>
              <a:ext uri="{FF2B5EF4-FFF2-40B4-BE49-F238E27FC236}">
                <a16:creationId xmlns:a16="http://schemas.microsoft.com/office/drawing/2014/main" id="{E4828094-013F-CDC4-5872-E8174C43CAEC}"/>
              </a:ext>
            </a:extLst>
          </p:cNvPr>
          <p:cNvSpPr/>
          <p:nvPr/>
        </p:nvSpPr>
        <p:spPr>
          <a:xfrm>
            <a:off x="6020936" y="1714750"/>
            <a:ext cx="736258" cy="654578"/>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B0F0"/>
              </a:solidFill>
            </a:endParaRPr>
          </a:p>
        </p:txBody>
      </p:sp>
      <p:sp>
        <p:nvSpPr>
          <p:cNvPr id="19" name="Plus Sign 18">
            <a:extLst>
              <a:ext uri="{FF2B5EF4-FFF2-40B4-BE49-F238E27FC236}">
                <a16:creationId xmlns:a16="http://schemas.microsoft.com/office/drawing/2014/main" id="{59A0EAB2-4C45-A133-BFD4-A64F3A6381C4}"/>
              </a:ext>
            </a:extLst>
          </p:cNvPr>
          <p:cNvSpPr/>
          <p:nvPr/>
        </p:nvSpPr>
        <p:spPr>
          <a:xfrm>
            <a:off x="8449576" y="1714750"/>
            <a:ext cx="736258" cy="654578"/>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B0F0"/>
              </a:solidFill>
            </a:endParaRPr>
          </a:p>
        </p:txBody>
      </p:sp>
      <p:sp>
        <p:nvSpPr>
          <p:cNvPr id="20" name="TextBox 19">
            <a:extLst>
              <a:ext uri="{FF2B5EF4-FFF2-40B4-BE49-F238E27FC236}">
                <a16:creationId xmlns:a16="http://schemas.microsoft.com/office/drawing/2014/main" id="{C882A591-3EB7-387C-A5C8-F9904C7CF140}"/>
              </a:ext>
            </a:extLst>
          </p:cNvPr>
          <p:cNvSpPr txBox="1"/>
          <p:nvPr/>
        </p:nvSpPr>
        <p:spPr>
          <a:xfrm>
            <a:off x="6035690" y="4141541"/>
            <a:ext cx="3127140" cy="784830"/>
          </a:xfrm>
          <a:prstGeom prst="rect">
            <a:avLst/>
          </a:prstGeom>
          <a:noFill/>
        </p:spPr>
        <p:txBody>
          <a:bodyPr wrap="square" rtlCol="0">
            <a:spAutoFit/>
          </a:bodyPr>
          <a:lstStyle/>
          <a:p>
            <a:r>
              <a:rPr lang="en-US" sz="1500" dirty="0">
                <a:solidFill>
                  <a:schemeClr val="accent1"/>
                </a:solidFill>
              </a:rPr>
              <a:t>All 19 load buses of the </a:t>
            </a:r>
            <a:r>
              <a:rPr lang="en-US" sz="1500" dirty="0" err="1">
                <a:solidFill>
                  <a:schemeClr val="accent1"/>
                </a:solidFill>
              </a:rPr>
              <a:t>MiniWECC</a:t>
            </a:r>
            <a:r>
              <a:rPr lang="en-US" sz="1500" dirty="0">
                <a:solidFill>
                  <a:schemeClr val="accent1"/>
                </a:solidFill>
              </a:rPr>
              <a:t> system are replaced by detailed feeder models</a:t>
            </a:r>
          </a:p>
        </p:txBody>
      </p:sp>
      <p:pic>
        <p:nvPicPr>
          <p:cNvPr id="21" name="Picture 20">
            <a:extLst>
              <a:ext uri="{FF2B5EF4-FFF2-40B4-BE49-F238E27FC236}">
                <a16:creationId xmlns:a16="http://schemas.microsoft.com/office/drawing/2014/main" id="{0BA3DF63-CA7B-3D76-B10F-87A6C3F40038}"/>
              </a:ext>
            </a:extLst>
          </p:cNvPr>
          <p:cNvPicPr>
            <a:picLocks noChangeAspect="1"/>
          </p:cNvPicPr>
          <p:nvPr/>
        </p:nvPicPr>
        <p:blipFill>
          <a:blip r:embed="rId7"/>
          <a:stretch>
            <a:fillRect/>
          </a:stretch>
        </p:blipFill>
        <p:spPr>
          <a:xfrm>
            <a:off x="6967583" y="5506644"/>
            <a:ext cx="754169" cy="434606"/>
          </a:xfrm>
          <a:prstGeom prst="rect">
            <a:avLst/>
          </a:prstGeom>
        </p:spPr>
      </p:pic>
      <p:sp>
        <p:nvSpPr>
          <p:cNvPr id="22" name="TextBox 21">
            <a:extLst>
              <a:ext uri="{FF2B5EF4-FFF2-40B4-BE49-F238E27FC236}">
                <a16:creationId xmlns:a16="http://schemas.microsoft.com/office/drawing/2014/main" id="{7429E4C6-0BA2-51CA-F9D5-019440277B1D}"/>
              </a:ext>
            </a:extLst>
          </p:cNvPr>
          <p:cNvSpPr txBox="1"/>
          <p:nvPr/>
        </p:nvSpPr>
        <p:spPr>
          <a:xfrm>
            <a:off x="6543968" y="6110904"/>
            <a:ext cx="2228243" cy="369332"/>
          </a:xfrm>
          <a:prstGeom prst="rect">
            <a:avLst/>
          </a:prstGeom>
          <a:noFill/>
        </p:spPr>
        <p:txBody>
          <a:bodyPr wrap="square">
            <a:spAutoFit/>
          </a:bodyPr>
          <a:lstStyle/>
          <a:p>
            <a:r>
              <a:rPr lang="en-US" sz="1800" b="1" i="1" dirty="0">
                <a:solidFill>
                  <a:schemeClr val="accent1"/>
                </a:solidFill>
              </a:rPr>
              <a:t>10,000+ Inverters</a:t>
            </a:r>
            <a:endParaRPr lang="en-US" i="1" dirty="0"/>
          </a:p>
        </p:txBody>
      </p:sp>
      <p:sp>
        <p:nvSpPr>
          <p:cNvPr id="23" name="TextBox 22">
            <a:extLst>
              <a:ext uri="{FF2B5EF4-FFF2-40B4-BE49-F238E27FC236}">
                <a16:creationId xmlns:a16="http://schemas.microsoft.com/office/drawing/2014/main" id="{15132B6F-6C53-DE04-B039-C27BFB853FD8}"/>
              </a:ext>
            </a:extLst>
          </p:cNvPr>
          <p:cNvSpPr txBox="1"/>
          <p:nvPr/>
        </p:nvSpPr>
        <p:spPr>
          <a:xfrm>
            <a:off x="3728943" y="7589290"/>
            <a:ext cx="1829646" cy="307777"/>
          </a:xfrm>
          <a:prstGeom prst="rect">
            <a:avLst/>
          </a:prstGeom>
          <a:noFill/>
        </p:spPr>
        <p:txBody>
          <a:bodyPr wrap="square" rtlCol="0">
            <a:spAutoFit/>
          </a:bodyPr>
          <a:lstStyle/>
          <a:p>
            <a:r>
              <a:rPr lang="en-US" sz="1400" dirty="0" err="1"/>
              <a:t>MiniWECC</a:t>
            </a:r>
            <a:r>
              <a:rPr lang="en-US" sz="1400" dirty="0"/>
              <a:t> system</a:t>
            </a:r>
          </a:p>
        </p:txBody>
      </p:sp>
      <p:sp>
        <p:nvSpPr>
          <p:cNvPr id="24" name="TextBox 23">
            <a:extLst>
              <a:ext uri="{FF2B5EF4-FFF2-40B4-BE49-F238E27FC236}">
                <a16:creationId xmlns:a16="http://schemas.microsoft.com/office/drawing/2014/main" id="{69D8440C-8F67-B410-3BB0-640B8F95EA52}"/>
              </a:ext>
            </a:extLst>
          </p:cNvPr>
          <p:cNvSpPr txBox="1"/>
          <p:nvPr/>
        </p:nvSpPr>
        <p:spPr>
          <a:xfrm>
            <a:off x="9572917" y="7192573"/>
            <a:ext cx="3251843" cy="307777"/>
          </a:xfrm>
          <a:prstGeom prst="rect">
            <a:avLst/>
          </a:prstGeom>
          <a:noFill/>
        </p:spPr>
        <p:txBody>
          <a:bodyPr wrap="square" rtlCol="0">
            <a:spAutoFit/>
          </a:bodyPr>
          <a:lstStyle/>
          <a:p>
            <a:r>
              <a:rPr lang="en-US" sz="1400" dirty="0"/>
              <a:t>Modified IEEE 8500-Node Test Feeder</a:t>
            </a:r>
          </a:p>
        </p:txBody>
      </p:sp>
    </p:spTree>
    <p:extLst>
      <p:ext uri="{BB962C8B-B14F-4D97-AF65-F5344CB8AC3E}">
        <p14:creationId xmlns:p14="http://schemas.microsoft.com/office/powerpoint/2010/main" val="201852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CE6EE6-F2C1-429E-8565-EFA7A1B3AB69}"/>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8" name="Content Placeholder 3">
            <a:extLst>
              <a:ext uri="{FF2B5EF4-FFF2-40B4-BE49-F238E27FC236}">
                <a16:creationId xmlns:a16="http://schemas.microsoft.com/office/drawing/2014/main" id="{EA295F9C-9764-20F7-D671-D88DC127F4AB}"/>
              </a:ext>
            </a:extLst>
          </p:cNvPr>
          <p:cNvSpPr txBox="1">
            <a:spLocks/>
          </p:cNvSpPr>
          <p:nvPr/>
        </p:nvSpPr>
        <p:spPr>
          <a:xfrm>
            <a:off x="970654" y="1013911"/>
            <a:ext cx="12090719" cy="1043771"/>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en-US" sz="2000" dirty="0"/>
              <a:t>These two models become the first generation of WECC-approved grid-forming inverter (GFM) models, and have been integrated into the simulation tools used by transmission planners worldwide, including PSS/E, PSLF, </a:t>
            </a:r>
            <a:r>
              <a:rPr lang="en-US" sz="2000" dirty="0" err="1"/>
              <a:t>PowerWorld</a:t>
            </a:r>
            <a:r>
              <a:rPr lang="en-US" sz="2000" dirty="0"/>
              <a:t>, and TSAT</a:t>
            </a:r>
          </a:p>
        </p:txBody>
      </p:sp>
      <p:sp>
        <p:nvSpPr>
          <p:cNvPr id="2" name="Title 2">
            <a:extLst>
              <a:ext uri="{FF2B5EF4-FFF2-40B4-BE49-F238E27FC236}">
                <a16:creationId xmlns:a16="http://schemas.microsoft.com/office/drawing/2014/main" id="{1730FE12-E50F-77F0-2813-3B4A8B47C70C}"/>
              </a:ext>
            </a:extLst>
          </p:cNvPr>
          <p:cNvSpPr txBox="1">
            <a:spLocks/>
          </p:cNvSpPr>
          <p:nvPr/>
        </p:nvSpPr>
        <p:spPr>
          <a:xfrm>
            <a:off x="1072254" y="105035"/>
            <a:ext cx="11456873" cy="78836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sz="2600" dirty="0"/>
              <a:t>PNNL Led the Development of WECC-Approved Standard Library Grid-Forming Inverter Models </a:t>
            </a:r>
          </a:p>
        </p:txBody>
      </p:sp>
      <p:pic>
        <p:nvPicPr>
          <p:cNvPr id="1026" name="Picture 2" descr="Unifi Consortium 'boxed' logo.">
            <a:extLst>
              <a:ext uri="{FF2B5EF4-FFF2-40B4-BE49-F238E27FC236}">
                <a16:creationId xmlns:a16="http://schemas.microsoft.com/office/drawing/2014/main" id="{94D8C9E5-75C5-7076-CE94-1B448795E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92" r="10723" b="8001"/>
          <a:stretch/>
        </p:blipFill>
        <p:spPr bwMode="auto">
          <a:xfrm>
            <a:off x="13061373" y="66214"/>
            <a:ext cx="1386146" cy="1371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F41321-6EC4-D86B-6AC1-EEBE2998A0F0}"/>
              </a:ext>
            </a:extLst>
          </p:cNvPr>
          <p:cNvPicPr>
            <a:picLocks noChangeAspect="1"/>
          </p:cNvPicPr>
          <p:nvPr/>
        </p:nvPicPr>
        <p:blipFill>
          <a:blip r:embed="rId4"/>
          <a:stretch>
            <a:fillRect/>
          </a:stretch>
        </p:blipFill>
        <p:spPr>
          <a:xfrm>
            <a:off x="1226542" y="2495973"/>
            <a:ext cx="3664440" cy="48333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a:extLst>
              <a:ext uri="{FF2B5EF4-FFF2-40B4-BE49-F238E27FC236}">
                <a16:creationId xmlns:a16="http://schemas.microsoft.com/office/drawing/2014/main" id="{D207CCBC-02BA-DFAA-8CE0-1E6EED6E4B7A}"/>
              </a:ext>
            </a:extLst>
          </p:cNvPr>
          <p:cNvSpPr txBox="1"/>
          <p:nvPr/>
        </p:nvSpPr>
        <p:spPr>
          <a:xfrm>
            <a:off x="1986748" y="7506184"/>
            <a:ext cx="6286523" cy="307777"/>
          </a:xfrm>
          <a:prstGeom prst="rect">
            <a:avLst/>
          </a:prstGeom>
          <a:noFill/>
        </p:spPr>
        <p:txBody>
          <a:bodyPr wrap="square" rtlCol="0">
            <a:spAutoFit/>
          </a:bodyPr>
          <a:lstStyle/>
          <a:p>
            <a:pPr algn="ctr"/>
            <a:r>
              <a:rPr lang="en-US" sz="1400" dirty="0"/>
              <a:t>WECC Announcements of REGFM_A1 and REGFM_B1 Model Approvals</a:t>
            </a:r>
          </a:p>
        </p:txBody>
      </p:sp>
      <p:pic>
        <p:nvPicPr>
          <p:cNvPr id="11" name="Picture 10">
            <a:extLst>
              <a:ext uri="{FF2B5EF4-FFF2-40B4-BE49-F238E27FC236}">
                <a16:creationId xmlns:a16="http://schemas.microsoft.com/office/drawing/2014/main" id="{830D3915-E05E-2105-B394-31B560180404}"/>
              </a:ext>
            </a:extLst>
          </p:cNvPr>
          <p:cNvPicPr>
            <a:picLocks noChangeAspect="1"/>
          </p:cNvPicPr>
          <p:nvPr/>
        </p:nvPicPr>
        <p:blipFill>
          <a:blip r:embed="rId5"/>
          <a:stretch>
            <a:fillRect/>
          </a:stretch>
        </p:blipFill>
        <p:spPr>
          <a:xfrm>
            <a:off x="5130010" y="2495973"/>
            <a:ext cx="3560945" cy="48333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2">
            <a:extLst>
              <a:ext uri="{FF2B5EF4-FFF2-40B4-BE49-F238E27FC236}">
                <a16:creationId xmlns:a16="http://schemas.microsoft.com/office/drawing/2014/main" id="{9EDE6276-1952-EF95-7E36-CA6A23C0B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8755" y="2590799"/>
            <a:ext cx="4363799" cy="46919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955DD3-4202-C05B-E1D7-2C10D1FCA0AA}"/>
              </a:ext>
            </a:extLst>
          </p:cNvPr>
          <p:cNvSpPr txBox="1"/>
          <p:nvPr/>
        </p:nvSpPr>
        <p:spPr>
          <a:xfrm>
            <a:off x="9248755" y="7329349"/>
            <a:ext cx="4635806" cy="307777"/>
          </a:xfrm>
          <a:prstGeom prst="rect">
            <a:avLst/>
          </a:prstGeom>
          <a:noFill/>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6265"/>
                </a:solidFill>
                <a:effectLst/>
                <a:uLnTx/>
                <a:uFillTx/>
                <a:latin typeface="Arial"/>
                <a:ea typeface="+mn-ea"/>
                <a:cs typeface="+mn-cs"/>
              </a:rPr>
              <a:t>Tweeted by Secretary of Energy Jennifer M. Granholm </a:t>
            </a:r>
          </a:p>
        </p:txBody>
      </p:sp>
    </p:spTree>
    <p:extLst>
      <p:ext uri="{BB962C8B-B14F-4D97-AF65-F5344CB8AC3E}">
        <p14:creationId xmlns:p14="http://schemas.microsoft.com/office/powerpoint/2010/main" val="312004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CE6EE6-F2C1-429E-8565-EFA7A1B3AB69}"/>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7" name="Title 2">
            <a:extLst>
              <a:ext uri="{FF2B5EF4-FFF2-40B4-BE49-F238E27FC236}">
                <a16:creationId xmlns:a16="http://schemas.microsoft.com/office/drawing/2014/main" id="{9A3904F4-DA4C-4ADC-B692-CBEDD444DAC3}"/>
              </a:ext>
            </a:extLst>
          </p:cNvPr>
          <p:cNvSpPr>
            <a:spLocks noGrp="1"/>
          </p:cNvSpPr>
          <p:nvPr>
            <p:ph type="title"/>
          </p:nvPr>
        </p:nvSpPr>
        <p:spPr>
          <a:xfrm>
            <a:off x="1074782" y="140608"/>
            <a:ext cx="12416435" cy="847170"/>
          </a:xfrm>
        </p:spPr>
        <p:txBody>
          <a:bodyPr/>
          <a:lstStyle/>
          <a:p>
            <a:r>
              <a:rPr lang="en-US" sz="2800" dirty="0"/>
              <a:t>PNNL Continues Leading Standard Library Grid-Forming Inverter Models Development in Collaboration with Industry Partners</a:t>
            </a:r>
          </a:p>
        </p:txBody>
      </p:sp>
      <p:sp>
        <p:nvSpPr>
          <p:cNvPr id="8" name="Content Placeholder 3">
            <a:extLst>
              <a:ext uri="{FF2B5EF4-FFF2-40B4-BE49-F238E27FC236}">
                <a16:creationId xmlns:a16="http://schemas.microsoft.com/office/drawing/2014/main" id="{EA295F9C-9764-20F7-D671-D88DC127F4AB}"/>
              </a:ext>
            </a:extLst>
          </p:cNvPr>
          <p:cNvSpPr txBox="1">
            <a:spLocks/>
          </p:cNvSpPr>
          <p:nvPr/>
        </p:nvSpPr>
        <p:spPr>
          <a:xfrm>
            <a:off x="8658820" y="2484300"/>
            <a:ext cx="5880286" cy="2242644"/>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1097280" rtl="0" eaLnBrk="1" fontAlgn="auto" latinLnBrk="0" hangingPunct="1">
              <a:lnSpc>
                <a:spcPct val="100000"/>
              </a:lnSpc>
              <a:spcBef>
                <a:spcPts val="600"/>
              </a:spcBef>
              <a:spcAft>
                <a:spcPts val="0"/>
              </a:spcAft>
              <a:buClrTx/>
              <a:buSzTx/>
              <a:buNone/>
              <a:tabLst/>
              <a:defRPr/>
            </a:pPr>
            <a:r>
              <a:rPr kumimoji="0" lang="en-US" sz="2800" b="1" i="1" u="none" strike="noStrike" kern="1200" cap="none" spc="0" normalizeH="0" baseline="0" noProof="0" dirty="0">
                <a:ln>
                  <a:noFill/>
                </a:ln>
                <a:solidFill>
                  <a:srgbClr val="616265"/>
                </a:solidFill>
                <a:effectLst/>
                <a:uLnTx/>
                <a:uFillTx/>
                <a:latin typeface="Arial"/>
                <a:ea typeface="+mn-ea"/>
                <a:cs typeface="+mn-cs"/>
              </a:rPr>
              <a:t>PNNL bridges the gap between utilities and inverter manufacturers for addressing challenges of low-inertia systems</a:t>
            </a:r>
            <a:endParaRPr kumimoji="0" lang="en-US" sz="2800" b="1" i="1" u="none" strike="noStrike" kern="1200" cap="none" spc="0" normalizeH="0" baseline="0" noProof="0" dirty="0">
              <a:ln>
                <a:noFill/>
              </a:ln>
              <a:solidFill>
                <a:schemeClr val="accent6">
                  <a:lumMod val="60000"/>
                  <a:lumOff val="40000"/>
                </a:schemeClr>
              </a:solidFill>
              <a:effectLst/>
              <a:uLnTx/>
              <a:uFillTx/>
              <a:latin typeface="Arial"/>
              <a:ea typeface="+mn-ea"/>
              <a:cs typeface="+mn-cs"/>
            </a:endParaRPr>
          </a:p>
        </p:txBody>
      </p:sp>
      <p:sp>
        <p:nvSpPr>
          <p:cNvPr id="6" name="Rectangle 5">
            <a:extLst>
              <a:ext uri="{FF2B5EF4-FFF2-40B4-BE49-F238E27FC236}">
                <a16:creationId xmlns:a16="http://schemas.microsoft.com/office/drawing/2014/main" id="{DF5DB3C2-F9D6-2B4E-2F82-1F5B27E72299}"/>
              </a:ext>
            </a:extLst>
          </p:cNvPr>
          <p:cNvSpPr/>
          <p:nvPr/>
        </p:nvSpPr>
        <p:spPr>
          <a:xfrm>
            <a:off x="2481163" y="1402812"/>
            <a:ext cx="4768186" cy="14232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Grid-Forming Inverter Model Specifications</a:t>
            </a:r>
          </a:p>
          <a:p>
            <a:pPr algn="ctr"/>
            <a:r>
              <a:rPr lang="en-US" sz="2400" b="1" dirty="0">
                <a:solidFill>
                  <a:schemeClr val="tx1"/>
                </a:solidFill>
              </a:rPr>
              <a:t>(</a:t>
            </a:r>
            <a:r>
              <a:rPr lang="en-US" sz="2400" b="1" dirty="0">
                <a:solidFill>
                  <a:schemeClr val="accent6">
                    <a:lumMod val="60000"/>
                    <a:lumOff val="40000"/>
                  </a:schemeClr>
                </a:solidFill>
              </a:rPr>
              <a:t>REGFM_A1</a:t>
            </a:r>
            <a:r>
              <a:rPr lang="en-US" sz="2400" b="1" dirty="0">
                <a:solidFill>
                  <a:schemeClr val="tx1"/>
                </a:solidFill>
              </a:rPr>
              <a:t> and </a:t>
            </a:r>
            <a:r>
              <a:rPr lang="en-US" sz="2400" b="1" dirty="0">
                <a:solidFill>
                  <a:schemeClr val="accent6">
                    <a:lumMod val="60000"/>
                    <a:lumOff val="40000"/>
                  </a:schemeClr>
                </a:solidFill>
              </a:rPr>
              <a:t>REGFM_B1</a:t>
            </a:r>
            <a:r>
              <a:rPr lang="en-US" sz="2400" b="1" dirty="0">
                <a:solidFill>
                  <a:schemeClr val="tx1"/>
                </a:solidFill>
              </a:rPr>
              <a:t>)</a:t>
            </a:r>
          </a:p>
        </p:txBody>
      </p:sp>
      <p:cxnSp>
        <p:nvCxnSpPr>
          <p:cNvPr id="9" name="Straight Arrow Connector 8">
            <a:extLst>
              <a:ext uri="{FF2B5EF4-FFF2-40B4-BE49-F238E27FC236}">
                <a16:creationId xmlns:a16="http://schemas.microsoft.com/office/drawing/2014/main" id="{01EBEBE6-79AC-201B-974A-334863920FCC}"/>
              </a:ext>
            </a:extLst>
          </p:cNvPr>
          <p:cNvCxnSpPr>
            <a:cxnSpLocks/>
          </p:cNvCxnSpPr>
          <p:nvPr/>
        </p:nvCxnSpPr>
        <p:spPr>
          <a:xfrm flipV="1">
            <a:off x="2193335" y="2911389"/>
            <a:ext cx="1689526" cy="8754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CD81C2-4C15-548D-91D4-8DB3EBA328DD}"/>
              </a:ext>
            </a:extLst>
          </p:cNvPr>
          <p:cNvCxnSpPr>
            <a:cxnSpLocks/>
          </p:cNvCxnSpPr>
          <p:nvPr/>
        </p:nvCxnSpPr>
        <p:spPr>
          <a:xfrm flipV="1">
            <a:off x="3712894" y="2930838"/>
            <a:ext cx="748645" cy="8559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76C7C64-CAEC-B765-2A81-685E0B1E2890}"/>
              </a:ext>
            </a:extLst>
          </p:cNvPr>
          <p:cNvCxnSpPr>
            <a:cxnSpLocks/>
          </p:cNvCxnSpPr>
          <p:nvPr/>
        </p:nvCxnSpPr>
        <p:spPr>
          <a:xfrm flipH="1" flipV="1">
            <a:off x="5088023" y="2911389"/>
            <a:ext cx="634880" cy="8425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CF219F-9953-4D03-3D73-33B74CE36526}"/>
              </a:ext>
            </a:extLst>
          </p:cNvPr>
          <p:cNvCxnSpPr>
            <a:cxnSpLocks/>
          </p:cNvCxnSpPr>
          <p:nvPr/>
        </p:nvCxnSpPr>
        <p:spPr>
          <a:xfrm flipH="1" flipV="1">
            <a:off x="5871010" y="2911389"/>
            <a:ext cx="1594643" cy="8635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F659989-738E-A10B-3503-E73EFFA0236E}"/>
              </a:ext>
            </a:extLst>
          </p:cNvPr>
          <p:cNvSpPr/>
          <p:nvPr/>
        </p:nvSpPr>
        <p:spPr>
          <a:xfrm>
            <a:off x="1592797" y="3817887"/>
            <a:ext cx="1201076" cy="47735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PNNL</a:t>
            </a:r>
          </a:p>
        </p:txBody>
      </p:sp>
      <p:sp>
        <p:nvSpPr>
          <p:cNvPr id="14" name="Rectangle 13">
            <a:extLst>
              <a:ext uri="{FF2B5EF4-FFF2-40B4-BE49-F238E27FC236}">
                <a16:creationId xmlns:a16="http://schemas.microsoft.com/office/drawing/2014/main" id="{6718C429-DF06-65AB-CA22-9DB28D23FBBC}"/>
              </a:ext>
            </a:extLst>
          </p:cNvPr>
          <p:cNvSpPr/>
          <p:nvPr/>
        </p:nvSpPr>
        <p:spPr>
          <a:xfrm>
            <a:off x="1592797" y="4415482"/>
            <a:ext cx="1201076" cy="47735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EPRI</a:t>
            </a:r>
          </a:p>
        </p:txBody>
      </p:sp>
      <p:sp>
        <p:nvSpPr>
          <p:cNvPr id="15" name="Rectangle 14">
            <a:extLst>
              <a:ext uri="{FF2B5EF4-FFF2-40B4-BE49-F238E27FC236}">
                <a16:creationId xmlns:a16="http://schemas.microsoft.com/office/drawing/2014/main" id="{C9A93509-5D50-44D0-DCD1-C13840D3919A}"/>
              </a:ext>
            </a:extLst>
          </p:cNvPr>
          <p:cNvSpPr/>
          <p:nvPr/>
        </p:nvSpPr>
        <p:spPr>
          <a:xfrm>
            <a:off x="3168461" y="4403153"/>
            <a:ext cx="1201076" cy="4896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GE</a:t>
            </a:r>
          </a:p>
        </p:txBody>
      </p:sp>
      <p:sp>
        <p:nvSpPr>
          <p:cNvPr id="17" name="Rectangle 16">
            <a:extLst>
              <a:ext uri="{FF2B5EF4-FFF2-40B4-BE49-F238E27FC236}">
                <a16:creationId xmlns:a16="http://schemas.microsoft.com/office/drawing/2014/main" id="{8B84733E-19E1-3333-8939-3341EF79C1D6}"/>
              </a:ext>
            </a:extLst>
          </p:cNvPr>
          <p:cNvSpPr/>
          <p:nvPr/>
        </p:nvSpPr>
        <p:spPr>
          <a:xfrm>
            <a:off x="3180332" y="5018804"/>
            <a:ext cx="1201076" cy="477359"/>
          </a:xfrm>
          <a:prstGeom prst="rect">
            <a:avLst/>
          </a:prstGeom>
          <a:noFill/>
          <a:ln w="38100">
            <a:solidFill>
              <a:srgbClr val="502D7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Tesla</a:t>
            </a:r>
          </a:p>
        </p:txBody>
      </p:sp>
      <p:sp>
        <p:nvSpPr>
          <p:cNvPr id="20" name="Rectangle 19">
            <a:extLst>
              <a:ext uri="{FF2B5EF4-FFF2-40B4-BE49-F238E27FC236}">
                <a16:creationId xmlns:a16="http://schemas.microsoft.com/office/drawing/2014/main" id="{D5DD0D2B-39AA-DE05-CDD1-20AB68FA299F}"/>
              </a:ext>
            </a:extLst>
          </p:cNvPr>
          <p:cNvSpPr/>
          <p:nvPr/>
        </p:nvSpPr>
        <p:spPr>
          <a:xfrm>
            <a:off x="3168461" y="3802361"/>
            <a:ext cx="1201076" cy="47735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SMA</a:t>
            </a:r>
          </a:p>
        </p:txBody>
      </p:sp>
      <p:sp>
        <p:nvSpPr>
          <p:cNvPr id="25" name="Rectangle 24">
            <a:extLst>
              <a:ext uri="{FF2B5EF4-FFF2-40B4-BE49-F238E27FC236}">
                <a16:creationId xmlns:a16="http://schemas.microsoft.com/office/drawing/2014/main" id="{88F8D178-A617-397F-92E1-C0C859CA01D2}"/>
              </a:ext>
            </a:extLst>
          </p:cNvPr>
          <p:cNvSpPr/>
          <p:nvPr/>
        </p:nvSpPr>
        <p:spPr>
          <a:xfrm>
            <a:off x="4721754" y="3797105"/>
            <a:ext cx="1689525" cy="4463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PTI-PSS®E</a:t>
            </a:r>
          </a:p>
        </p:txBody>
      </p:sp>
      <p:sp>
        <p:nvSpPr>
          <p:cNvPr id="26" name="Rectangle 25">
            <a:extLst>
              <a:ext uri="{FF2B5EF4-FFF2-40B4-BE49-F238E27FC236}">
                <a16:creationId xmlns:a16="http://schemas.microsoft.com/office/drawing/2014/main" id="{0D4BE9E2-73DC-4BB4-E5D6-96DABC9DB12B}"/>
              </a:ext>
            </a:extLst>
          </p:cNvPr>
          <p:cNvSpPr/>
          <p:nvPr/>
        </p:nvSpPr>
        <p:spPr>
          <a:xfrm>
            <a:off x="4721754" y="4387514"/>
            <a:ext cx="1689525" cy="4773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GE-PSLF</a:t>
            </a:r>
          </a:p>
        </p:txBody>
      </p:sp>
      <p:sp>
        <p:nvSpPr>
          <p:cNvPr id="27" name="Rectangle 26">
            <a:extLst>
              <a:ext uri="{FF2B5EF4-FFF2-40B4-BE49-F238E27FC236}">
                <a16:creationId xmlns:a16="http://schemas.microsoft.com/office/drawing/2014/main" id="{15B0E312-FC35-A495-DD35-D711F9658B4A}"/>
              </a:ext>
            </a:extLst>
          </p:cNvPr>
          <p:cNvSpPr/>
          <p:nvPr/>
        </p:nvSpPr>
        <p:spPr>
          <a:xfrm>
            <a:off x="4721754" y="4982026"/>
            <a:ext cx="1689526" cy="47735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PowerWorld</a:t>
            </a:r>
          </a:p>
        </p:txBody>
      </p:sp>
      <p:sp>
        <p:nvSpPr>
          <p:cNvPr id="28" name="Rectangle 27">
            <a:extLst>
              <a:ext uri="{FF2B5EF4-FFF2-40B4-BE49-F238E27FC236}">
                <a16:creationId xmlns:a16="http://schemas.microsoft.com/office/drawing/2014/main" id="{C9F82352-E8AF-3277-E0F2-1D16CD3384E9}"/>
              </a:ext>
            </a:extLst>
          </p:cNvPr>
          <p:cNvSpPr/>
          <p:nvPr/>
        </p:nvSpPr>
        <p:spPr>
          <a:xfrm>
            <a:off x="4725982" y="5563769"/>
            <a:ext cx="1685297" cy="47735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TSAT</a:t>
            </a:r>
          </a:p>
        </p:txBody>
      </p:sp>
      <p:sp>
        <p:nvSpPr>
          <p:cNvPr id="29" name="Rectangle 28">
            <a:extLst>
              <a:ext uri="{FF2B5EF4-FFF2-40B4-BE49-F238E27FC236}">
                <a16:creationId xmlns:a16="http://schemas.microsoft.com/office/drawing/2014/main" id="{63AA2CC0-2451-0C9A-077A-BD5062F684F3}"/>
              </a:ext>
            </a:extLst>
          </p:cNvPr>
          <p:cNvSpPr/>
          <p:nvPr/>
        </p:nvSpPr>
        <p:spPr>
          <a:xfrm>
            <a:off x="6779203" y="3807691"/>
            <a:ext cx="1514461" cy="224264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2"/>
                </a:solidFill>
              </a:rPr>
              <a:t>WECC Utility Members and others</a:t>
            </a:r>
          </a:p>
        </p:txBody>
      </p:sp>
      <p:sp>
        <p:nvSpPr>
          <p:cNvPr id="30" name="TextBox 29">
            <a:extLst>
              <a:ext uri="{FF2B5EF4-FFF2-40B4-BE49-F238E27FC236}">
                <a16:creationId xmlns:a16="http://schemas.microsoft.com/office/drawing/2014/main" id="{04A0AF48-573E-5C28-E0B2-6E6A947526DE}"/>
              </a:ext>
            </a:extLst>
          </p:cNvPr>
          <p:cNvSpPr txBox="1"/>
          <p:nvPr/>
        </p:nvSpPr>
        <p:spPr>
          <a:xfrm>
            <a:off x="1418737" y="6576058"/>
            <a:ext cx="1486850" cy="707886"/>
          </a:xfrm>
          <a:prstGeom prst="rect">
            <a:avLst/>
          </a:prstGeom>
          <a:noFill/>
        </p:spPr>
        <p:txBody>
          <a:bodyPr wrap="square" rtlCol="0">
            <a:spAutoFit/>
          </a:bodyPr>
          <a:lstStyle/>
          <a:p>
            <a:pPr algn="ctr"/>
            <a:r>
              <a:rPr lang="en-US" sz="2000" b="1" dirty="0">
                <a:solidFill>
                  <a:schemeClr val="accent1"/>
                </a:solidFill>
              </a:rPr>
              <a:t>Research Institution</a:t>
            </a:r>
          </a:p>
        </p:txBody>
      </p:sp>
      <p:sp>
        <p:nvSpPr>
          <p:cNvPr id="31" name="TextBox 30">
            <a:extLst>
              <a:ext uri="{FF2B5EF4-FFF2-40B4-BE49-F238E27FC236}">
                <a16:creationId xmlns:a16="http://schemas.microsoft.com/office/drawing/2014/main" id="{480D4773-2340-1B9E-07F7-8588F63E9D86}"/>
              </a:ext>
            </a:extLst>
          </p:cNvPr>
          <p:cNvSpPr txBox="1"/>
          <p:nvPr/>
        </p:nvSpPr>
        <p:spPr>
          <a:xfrm>
            <a:off x="2888169" y="6558507"/>
            <a:ext cx="1875529" cy="707886"/>
          </a:xfrm>
          <a:prstGeom prst="rect">
            <a:avLst/>
          </a:prstGeom>
          <a:noFill/>
        </p:spPr>
        <p:txBody>
          <a:bodyPr wrap="square" rtlCol="0">
            <a:spAutoFit/>
          </a:bodyPr>
          <a:lstStyle/>
          <a:p>
            <a:pPr algn="ctr"/>
            <a:r>
              <a:rPr lang="en-US" sz="2000" b="1" dirty="0">
                <a:solidFill>
                  <a:schemeClr val="accent1"/>
                </a:solidFill>
              </a:rPr>
              <a:t>Inverter </a:t>
            </a:r>
          </a:p>
          <a:p>
            <a:pPr algn="ctr"/>
            <a:r>
              <a:rPr lang="en-US" sz="2000" b="1" dirty="0">
                <a:solidFill>
                  <a:schemeClr val="accent1"/>
                </a:solidFill>
              </a:rPr>
              <a:t>Manufacturer</a:t>
            </a:r>
          </a:p>
        </p:txBody>
      </p:sp>
      <p:sp>
        <p:nvSpPr>
          <p:cNvPr id="32" name="TextBox 31">
            <a:extLst>
              <a:ext uri="{FF2B5EF4-FFF2-40B4-BE49-F238E27FC236}">
                <a16:creationId xmlns:a16="http://schemas.microsoft.com/office/drawing/2014/main" id="{85E00B85-FC2F-CE47-0C11-8E4326548E16}"/>
              </a:ext>
            </a:extLst>
          </p:cNvPr>
          <p:cNvSpPr txBox="1"/>
          <p:nvPr/>
        </p:nvSpPr>
        <p:spPr>
          <a:xfrm>
            <a:off x="4718348" y="6578416"/>
            <a:ext cx="1689525" cy="707886"/>
          </a:xfrm>
          <a:prstGeom prst="rect">
            <a:avLst/>
          </a:prstGeom>
          <a:noFill/>
        </p:spPr>
        <p:txBody>
          <a:bodyPr wrap="square" rtlCol="0">
            <a:spAutoFit/>
          </a:bodyPr>
          <a:lstStyle/>
          <a:p>
            <a:pPr algn="ctr"/>
            <a:r>
              <a:rPr lang="en-US" sz="2000" b="1" dirty="0">
                <a:solidFill>
                  <a:schemeClr val="accent1"/>
                </a:solidFill>
              </a:rPr>
              <a:t>Software</a:t>
            </a:r>
          </a:p>
          <a:p>
            <a:pPr algn="ctr"/>
            <a:r>
              <a:rPr lang="en-US" sz="2000" b="1" dirty="0">
                <a:solidFill>
                  <a:schemeClr val="accent1"/>
                </a:solidFill>
              </a:rPr>
              <a:t>Vendor</a:t>
            </a:r>
          </a:p>
        </p:txBody>
      </p:sp>
      <p:sp>
        <p:nvSpPr>
          <p:cNvPr id="33" name="TextBox 32">
            <a:extLst>
              <a:ext uri="{FF2B5EF4-FFF2-40B4-BE49-F238E27FC236}">
                <a16:creationId xmlns:a16="http://schemas.microsoft.com/office/drawing/2014/main" id="{1F2EE7D6-E068-3627-7FC8-DCE664BF740B}"/>
              </a:ext>
            </a:extLst>
          </p:cNvPr>
          <p:cNvSpPr txBox="1"/>
          <p:nvPr/>
        </p:nvSpPr>
        <p:spPr>
          <a:xfrm>
            <a:off x="6746504" y="6564026"/>
            <a:ext cx="1594643" cy="707886"/>
          </a:xfrm>
          <a:prstGeom prst="rect">
            <a:avLst/>
          </a:prstGeom>
          <a:noFill/>
        </p:spPr>
        <p:txBody>
          <a:bodyPr wrap="square" rtlCol="0">
            <a:spAutoFit/>
          </a:bodyPr>
          <a:lstStyle/>
          <a:p>
            <a:pPr algn="ctr"/>
            <a:r>
              <a:rPr lang="en-US" sz="2000" b="1" dirty="0">
                <a:solidFill>
                  <a:schemeClr val="accent1"/>
                </a:solidFill>
              </a:rPr>
              <a:t>System Planner</a:t>
            </a:r>
          </a:p>
        </p:txBody>
      </p:sp>
      <p:pic>
        <p:nvPicPr>
          <p:cNvPr id="19" name="Picture 2" descr="Unifi Consortium 'boxed' logo.">
            <a:extLst>
              <a:ext uri="{FF2B5EF4-FFF2-40B4-BE49-F238E27FC236}">
                <a16:creationId xmlns:a16="http://schemas.microsoft.com/office/drawing/2014/main" id="{2FDB809E-22D3-7923-A10B-BDA68E2F23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92" r="10723" b="8001"/>
          <a:stretch/>
        </p:blipFill>
        <p:spPr bwMode="auto">
          <a:xfrm>
            <a:off x="12886557" y="6604732"/>
            <a:ext cx="1386146" cy="1371758"/>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6F649880-E34F-2970-EA2A-A6A97A39F1F4}"/>
              </a:ext>
            </a:extLst>
          </p:cNvPr>
          <p:cNvSpPr/>
          <p:nvPr/>
        </p:nvSpPr>
        <p:spPr>
          <a:xfrm>
            <a:off x="1267060" y="3898290"/>
            <a:ext cx="261723" cy="25420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08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B627C4-1804-422F-85EE-A12FC344CCF6}"/>
              </a:ext>
            </a:extLst>
          </p:cNvPr>
          <p:cNvSpPr>
            <a:spLocks noGrp="1"/>
          </p:cNvSpPr>
          <p:nvPr>
            <p:ph type="sldNum" sz="quarter" idx="12"/>
          </p:nvPr>
        </p:nvSpPr>
        <p:spPr/>
        <p:txBody>
          <a:bodyPr/>
          <a:lstStyle/>
          <a:p>
            <a:fld id="{FE7A4BB3-E848-5A44-82DF-322201952CD8}" type="slidenum">
              <a:rPr lang="en-US" smtClean="0"/>
              <a:pPr/>
              <a:t>5</a:t>
            </a:fld>
            <a:endParaRPr lang="en-US" dirty="0"/>
          </a:p>
        </p:txBody>
      </p:sp>
      <p:pic>
        <p:nvPicPr>
          <p:cNvPr id="4" name="Picture 3">
            <a:extLst>
              <a:ext uri="{FF2B5EF4-FFF2-40B4-BE49-F238E27FC236}">
                <a16:creationId xmlns:a16="http://schemas.microsoft.com/office/drawing/2014/main" id="{9DA40F76-2472-490F-AA8D-50C533B54C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85324" y="2754069"/>
            <a:ext cx="6477000" cy="3583940"/>
          </a:xfrm>
          <a:prstGeom prst="rect">
            <a:avLst/>
          </a:prstGeom>
          <a:noFill/>
          <a:ln>
            <a:noFill/>
          </a:ln>
        </p:spPr>
      </p:pic>
      <p:pic>
        <p:nvPicPr>
          <p:cNvPr id="5" name="Picture 4">
            <a:extLst>
              <a:ext uri="{FF2B5EF4-FFF2-40B4-BE49-F238E27FC236}">
                <a16:creationId xmlns:a16="http://schemas.microsoft.com/office/drawing/2014/main" id="{0B7467DD-996B-4996-B7A5-7C809CEBF0B8}"/>
              </a:ext>
            </a:extLst>
          </p:cNvPr>
          <p:cNvPicPr/>
          <p:nvPr/>
        </p:nvPicPr>
        <p:blipFill>
          <a:blip r:embed="rId3"/>
          <a:stretch>
            <a:fillRect/>
          </a:stretch>
        </p:blipFill>
        <p:spPr>
          <a:xfrm>
            <a:off x="936428" y="2731209"/>
            <a:ext cx="6375400" cy="3629660"/>
          </a:xfrm>
          <a:prstGeom prst="rect">
            <a:avLst/>
          </a:prstGeom>
        </p:spPr>
      </p:pic>
      <p:cxnSp>
        <p:nvCxnSpPr>
          <p:cNvPr id="6" name="Straight Arrow Connector 5">
            <a:extLst>
              <a:ext uri="{FF2B5EF4-FFF2-40B4-BE49-F238E27FC236}">
                <a16:creationId xmlns:a16="http://schemas.microsoft.com/office/drawing/2014/main" id="{1C0D5CFF-4DF7-4B83-BA7B-9D677D5C1DA8}"/>
              </a:ext>
            </a:extLst>
          </p:cNvPr>
          <p:cNvCxnSpPr>
            <a:cxnSpLocks/>
          </p:cNvCxnSpPr>
          <p:nvPr/>
        </p:nvCxnSpPr>
        <p:spPr>
          <a:xfrm>
            <a:off x="3743128" y="2983939"/>
            <a:ext cx="0" cy="230251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635C20-CDCA-4B23-A6C5-C99E1D4B786E}"/>
              </a:ext>
            </a:extLst>
          </p:cNvPr>
          <p:cNvSpPr txBox="1"/>
          <p:nvPr/>
        </p:nvSpPr>
        <p:spPr>
          <a:xfrm>
            <a:off x="3894195" y="3938384"/>
            <a:ext cx="3074181" cy="646331"/>
          </a:xfrm>
          <a:prstGeom prst="rect">
            <a:avLst/>
          </a:prstGeom>
          <a:noFill/>
        </p:spPr>
        <p:txBody>
          <a:bodyPr wrap="square" rtlCol="0">
            <a:spAutoFit/>
          </a:bodyPr>
          <a:lstStyle/>
          <a:p>
            <a:r>
              <a:rPr lang="en-US" sz="1800" dirty="0">
                <a:solidFill>
                  <a:srgbClr val="FF0000"/>
                </a:solidFill>
              </a:rPr>
              <a:t>GFL penetration increases, frequency nadir decreases</a:t>
            </a:r>
          </a:p>
        </p:txBody>
      </p:sp>
      <p:cxnSp>
        <p:nvCxnSpPr>
          <p:cNvPr id="9" name="Straight Arrow Connector 8">
            <a:extLst>
              <a:ext uri="{FF2B5EF4-FFF2-40B4-BE49-F238E27FC236}">
                <a16:creationId xmlns:a16="http://schemas.microsoft.com/office/drawing/2014/main" id="{6D6E3CFC-1693-46F2-B435-BA3F0216FD94}"/>
              </a:ext>
            </a:extLst>
          </p:cNvPr>
          <p:cNvCxnSpPr>
            <a:cxnSpLocks/>
          </p:cNvCxnSpPr>
          <p:nvPr/>
        </p:nvCxnSpPr>
        <p:spPr>
          <a:xfrm flipV="1">
            <a:off x="10118528" y="2927457"/>
            <a:ext cx="0" cy="1941764"/>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72DC82A-F9D6-4B55-8CEE-1E12AACBB255}"/>
              </a:ext>
            </a:extLst>
          </p:cNvPr>
          <p:cNvCxnSpPr>
            <a:cxnSpLocks/>
          </p:cNvCxnSpPr>
          <p:nvPr/>
        </p:nvCxnSpPr>
        <p:spPr>
          <a:xfrm>
            <a:off x="3603428" y="5714439"/>
            <a:ext cx="61849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文本框 5">
            <a:extLst>
              <a:ext uri="{FF2B5EF4-FFF2-40B4-BE49-F238E27FC236}">
                <a16:creationId xmlns:a16="http://schemas.microsoft.com/office/drawing/2014/main" id="{D98C8960-7E69-4DE1-BCA0-66F6FD301C8F}"/>
              </a:ext>
            </a:extLst>
          </p:cNvPr>
          <p:cNvSpPr txBox="1"/>
          <p:nvPr/>
        </p:nvSpPr>
        <p:spPr>
          <a:xfrm>
            <a:off x="936428" y="841337"/>
            <a:ext cx="13693972" cy="78483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cs typeface="Times New Roman" panose="02020603050405020304" pitchFamily="18" charset="0"/>
              </a:rPr>
              <a:t>With more grid-following inverters (GFLs) in the system, the system frequency response becomes worse</a:t>
            </a:r>
          </a:p>
          <a:p>
            <a:pPr marL="342900" indent="-342900">
              <a:spcAft>
                <a:spcPts val="600"/>
              </a:spcAft>
              <a:buFont typeface="Arial" panose="020B0604020202020204" pitchFamily="34" charset="0"/>
              <a:buChar char="•"/>
            </a:pPr>
            <a:r>
              <a:rPr lang="en-US" sz="2000" dirty="0">
                <a:cs typeface="Times New Roman" panose="02020603050405020304" pitchFamily="18" charset="0"/>
              </a:rPr>
              <a:t>With more grid-forming inverters (GFMs) in the system, the system frequency response is significantly improved</a:t>
            </a:r>
          </a:p>
        </p:txBody>
      </p:sp>
      <p:sp>
        <p:nvSpPr>
          <p:cNvPr id="15" name="TextBox 14">
            <a:extLst>
              <a:ext uri="{FF2B5EF4-FFF2-40B4-BE49-F238E27FC236}">
                <a16:creationId xmlns:a16="http://schemas.microsoft.com/office/drawing/2014/main" id="{04A995D7-33DB-4419-9D8B-57B15F18B481}"/>
              </a:ext>
            </a:extLst>
          </p:cNvPr>
          <p:cNvSpPr txBox="1"/>
          <p:nvPr/>
        </p:nvSpPr>
        <p:spPr>
          <a:xfrm>
            <a:off x="10435477" y="4047041"/>
            <a:ext cx="3074181" cy="646331"/>
          </a:xfrm>
          <a:prstGeom prst="rect">
            <a:avLst/>
          </a:prstGeom>
          <a:noFill/>
        </p:spPr>
        <p:txBody>
          <a:bodyPr wrap="square" rtlCol="0">
            <a:spAutoFit/>
          </a:bodyPr>
          <a:lstStyle/>
          <a:p>
            <a:r>
              <a:rPr lang="en-US" sz="1800" dirty="0">
                <a:solidFill>
                  <a:srgbClr val="FF0000"/>
                </a:solidFill>
              </a:rPr>
              <a:t>GFM penetration increases, frequency nadir increases</a:t>
            </a:r>
          </a:p>
        </p:txBody>
      </p:sp>
      <p:cxnSp>
        <p:nvCxnSpPr>
          <p:cNvPr id="16" name="Straight Arrow Connector 15">
            <a:extLst>
              <a:ext uri="{FF2B5EF4-FFF2-40B4-BE49-F238E27FC236}">
                <a16:creationId xmlns:a16="http://schemas.microsoft.com/office/drawing/2014/main" id="{BEB6222D-4F56-4999-A2F2-01AEE3C86A5C}"/>
              </a:ext>
            </a:extLst>
          </p:cNvPr>
          <p:cNvCxnSpPr>
            <a:cxnSpLocks/>
          </p:cNvCxnSpPr>
          <p:nvPr/>
        </p:nvCxnSpPr>
        <p:spPr>
          <a:xfrm flipH="1">
            <a:off x="8980055" y="2569179"/>
            <a:ext cx="307340" cy="60833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013FA39-5F3C-4187-9433-8D0262F86D4A}"/>
              </a:ext>
            </a:extLst>
          </p:cNvPr>
          <p:cNvCxnSpPr>
            <a:cxnSpLocks/>
          </p:cNvCxnSpPr>
          <p:nvPr/>
        </p:nvCxnSpPr>
        <p:spPr>
          <a:xfrm flipH="1">
            <a:off x="5137036" y="2641725"/>
            <a:ext cx="480061" cy="688184"/>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01E9FC-C84E-49DE-B3F7-5E94798F6B28}"/>
              </a:ext>
            </a:extLst>
          </p:cNvPr>
          <p:cNvSpPr txBox="1"/>
          <p:nvPr/>
        </p:nvSpPr>
        <p:spPr>
          <a:xfrm>
            <a:off x="4505126" y="2264774"/>
            <a:ext cx="3074177" cy="369332"/>
          </a:xfrm>
          <a:prstGeom prst="rect">
            <a:avLst/>
          </a:prstGeom>
          <a:noFill/>
        </p:spPr>
        <p:txBody>
          <a:bodyPr wrap="square" rtlCol="0">
            <a:spAutoFit/>
          </a:bodyPr>
          <a:lstStyle/>
          <a:p>
            <a:r>
              <a:rPr lang="en-US" sz="1800" dirty="0">
                <a:solidFill>
                  <a:schemeClr val="accent1"/>
                </a:solidFill>
              </a:rPr>
              <a:t>100% synchronous machine</a:t>
            </a:r>
          </a:p>
        </p:txBody>
      </p:sp>
      <p:sp>
        <p:nvSpPr>
          <p:cNvPr id="19" name="TextBox 18">
            <a:extLst>
              <a:ext uri="{FF2B5EF4-FFF2-40B4-BE49-F238E27FC236}">
                <a16:creationId xmlns:a16="http://schemas.microsoft.com/office/drawing/2014/main" id="{443CED7E-F9F0-4217-AF5B-3C6EF45D1323}"/>
              </a:ext>
            </a:extLst>
          </p:cNvPr>
          <p:cNvSpPr txBox="1"/>
          <p:nvPr/>
        </p:nvSpPr>
        <p:spPr>
          <a:xfrm>
            <a:off x="8986734" y="2276974"/>
            <a:ext cx="4522921" cy="369332"/>
          </a:xfrm>
          <a:prstGeom prst="rect">
            <a:avLst/>
          </a:prstGeom>
          <a:noFill/>
        </p:spPr>
        <p:txBody>
          <a:bodyPr wrap="square" rtlCol="0">
            <a:spAutoFit/>
          </a:bodyPr>
          <a:lstStyle/>
          <a:p>
            <a:r>
              <a:rPr lang="en-US" sz="1800" dirty="0">
                <a:solidFill>
                  <a:schemeClr val="accent1"/>
                </a:solidFill>
              </a:rPr>
              <a:t>100% IBR (12.1% GFM and 87.9% GFL) </a:t>
            </a:r>
          </a:p>
        </p:txBody>
      </p:sp>
      <p:sp>
        <p:nvSpPr>
          <p:cNvPr id="10" name="Title 2">
            <a:extLst>
              <a:ext uri="{FF2B5EF4-FFF2-40B4-BE49-F238E27FC236}">
                <a16:creationId xmlns:a16="http://schemas.microsoft.com/office/drawing/2014/main" id="{00F758ED-5F81-BD41-C256-9C34BA3F7F9D}"/>
              </a:ext>
            </a:extLst>
          </p:cNvPr>
          <p:cNvSpPr txBox="1">
            <a:spLocks/>
          </p:cNvSpPr>
          <p:nvPr/>
        </p:nvSpPr>
        <p:spPr>
          <a:xfrm>
            <a:off x="983307" y="-7619"/>
            <a:ext cx="11277966" cy="59817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sz="2800" dirty="0"/>
              <a:t>Grid-Forming Inverters Improve the System Frequency Response</a:t>
            </a:r>
          </a:p>
        </p:txBody>
      </p:sp>
      <p:cxnSp>
        <p:nvCxnSpPr>
          <p:cNvPr id="2" name="Straight Arrow Connector 1">
            <a:extLst>
              <a:ext uri="{FF2B5EF4-FFF2-40B4-BE49-F238E27FC236}">
                <a16:creationId xmlns:a16="http://schemas.microsoft.com/office/drawing/2014/main" id="{74795070-2D89-BCD7-8691-3C3D2DD4F09C}"/>
              </a:ext>
            </a:extLst>
          </p:cNvPr>
          <p:cNvCxnSpPr>
            <a:cxnSpLocks/>
          </p:cNvCxnSpPr>
          <p:nvPr/>
        </p:nvCxnSpPr>
        <p:spPr>
          <a:xfrm flipV="1">
            <a:off x="1851854" y="5469705"/>
            <a:ext cx="881380" cy="697984"/>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581BAD2-C609-AE02-9621-F4D508A535CD}"/>
              </a:ext>
            </a:extLst>
          </p:cNvPr>
          <p:cNvSpPr txBox="1"/>
          <p:nvPr/>
        </p:nvSpPr>
        <p:spPr>
          <a:xfrm>
            <a:off x="1126928" y="6159553"/>
            <a:ext cx="1907051" cy="369332"/>
          </a:xfrm>
          <a:prstGeom prst="rect">
            <a:avLst/>
          </a:prstGeom>
          <a:noFill/>
        </p:spPr>
        <p:txBody>
          <a:bodyPr wrap="square" rtlCol="0">
            <a:spAutoFit/>
          </a:bodyPr>
          <a:lstStyle/>
          <a:p>
            <a:r>
              <a:rPr lang="en-US" sz="1800" dirty="0">
                <a:solidFill>
                  <a:schemeClr val="accent1"/>
                </a:solidFill>
              </a:rPr>
              <a:t>35 Hz oscillation</a:t>
            </a:r>
          </a:p>
        </p:txBody>
      </p:sp>
      <p:sp>
        <p:nvSpPr>
          <p:cNvPr id="12" name="TextBox 11">
            <a:extLst>
              <a:ext uri="{FF2B5EF4-FFF2-40B4-BE49-F238E27FC236}">
                <a16:creationId xmlns:a16="http://schemas.microsoft.com/office/drawing/2014/main" id="{9733AD2C-C229-F032-F321-BF7C8FCAAC15}"/>
              </a:ext>
            </a:extLst>
          </p:cNvPr>
          <p:cNvSpPr txBox="1"/>
          <p:nvPr/>
        </p:nvSpPr>
        <p:spPr>
          <a:xfrm>
            <a:off x="904305" y="7745348"/>
            <a:ext cx="13404548" cy="461665"/>
          </a:xfrm>
          <a:prstGeom prst="rect">
            <a:avLst/>
          </a:prstGeom>
          <a:noFill/>
        </p:spPr>
        <p:txBody>
          <a:bodyPr wrap="square">
            <a:spAutoFit/>
          </a:bodyPr>
          <a:lstStyle/>
          <a:p>
            <a:r>
              <a:rPr lang="en-US" sz="1200" dirty="0"/>
              <a:t>[1] Yuan Liu, Renke Huang, Wei Du*, </a:t>
            </a:r>
            <a:r>
              <a:rPr lang="en-US" sz="1200" i="1" dirty="0"/>
              <a:t>et al</a:t>
            </a:r>
            <a:r>
              <a:rPr lang="en-US" sz="1200" dirty="0"/>
              <a:t>., “Highly-Scalable Transmission and Distribution Dynamic Co-Simulation with 10,000+ Grid-Following and Grid-Forming Inverters”, in IEEE Transactions on Power Delivery, 2023.</a:t>
            </a:r>
          </a:p>
        </p:txBody>
      </p:sp>
    </p:spTree>
    <p:extLst>
      <p:ext uri="{BB962C8B-B14F-4D97-AF65-F5344CB8AC3E}">
        <p14:creationId xmlns:p14="http://schemas.microsoft.com/office/powerpoint/2010/main" val="381302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60C47D-2623-AC76-BEF3-5839E3BF4FB5}"/>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7" name="Title 2">
            <a:extLst>
              <a:ext uri="{FF2B5EF4-FFF2-40B4-BE49-F238E27FC236}">
                <a16:creationId xmlns:a16="http://schemas.microsoft.com/office/drawing/2014/main" id="{968344D0-A36F-9723-1EB6-52399D7A11A8}"/>
              </a:ext>
            </a:extLst>
          </p:cNvPr>
          <p:cNvSpPr>
            <a:spLocks noGrp="1"/>
          </p:cNvSpPr>
          <p:nvPr>
            <p:ph type="title"/>
          </p:nvPr>
        </p:nvSpPr>
        <p:spPr>
          <a:xfrm>
            <a:off x="1008730" y="15525"/>
            <a:ext cx="13621670" cy="903446"/>
          </a:xfrm>
        </p:spPr>
        <p:txBody>
          <a:bodyPr/>
          <a:lstStyle/>
          <a:p>
            <a:r>
              <a:rPr lang="en-US" sz="2800" dirty="0"/>
              <a:t>Demonstration of Grid-Forming Grid Services by a 380 MW Wind, Solar, and Battery Storage Combined Power Plant</a:t>
            </a:r>
          </a:p>
        </p:txBody>
      </p:sp>
      <p:sp>
        <p:nvSpPr>
          <p:cNvPr id="10" name="Content Placeholder 2">
            <a:extLst>
              <a:ext uri="{FF2B5EF4-FFF2-40B4-BE49-F238E27FC236}">
                <a16:creationId xmlns:a16="http://schemas.microsoft.com/office/drawing/2014/main" id="{B1C729FE-D4DF-A9C8-1555-038E6E14376D}"/>
              </a:ext>
            </a:extLst>
          </p:cNvPr>
          <p:cNvSpPr txBox="1">
            <a:spLocks/>
          </p:cNvSpPr>
          <p:nvPr/>
        </p:nvSpPr>
        <p:spPr>
          <a:xfrm>
            <a:off x="915059" y="1045722"/>
            <a:ext cx="13167292" cy="823933"/>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u="none" strike="noStrike" kern="1200" cap="none" spc="0" normalizeH="0" baseline="0" noProof="0" dirty="0">
                <a:ln>
                  <a:noFill/>
                </a:ln>
                <a:solidFill>
                  <a:srgbClr val="616265"/>
                </a:solidFill>
                <a:effectLst/>
                <a:uLnTx/>
                <a:uFillTx/>
                <a:latin typeface="Arial"/>
                <a:ea typeface="+mn-ea"/>
                <a:cs typeface="+mn-cs"/>
              </a:rPr>
              <a:t>Wheatridge Renewable Energy Facility is North America’s first energy center to combine wind, solar, and battery storage in one location, with 300 MW of wind, 50 MW of solar, and 30 MW of energy storage systems.</a:t>
            </a:r>
          </a:p>
        </p:txBody>
      </p:sp>
      <p:pic>
        <p:nvPicPr>
          <p:cNvPr id="11" name="Picture 10">
            <a:extLst>
              <a:ext uri="{FF2B5EF4-FFF2-40B4-BE49-F238E27FC236}">
                <a16:creationId xmlns:a16="http://schemas.microsoft.com/office/drawing/2014/main" id="{8F264B27-DE69-D576-76B0-2BCBE466F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767" y="2117133"/>
            <a:ext cx="5693238" cy="4266909"/>
          </a:xfrm>
          <a:prstGeom prst="rect">
            <a:avLst/>
          </a:prstGeom>
        </p:spPr>
      </p:pic>
      <p:sp>
        <p:nvSpPr>
          <p:cNvPr id="12" name="TextBox 11">
            <a:extLst>
              <a:ext uri="{FF2B5EF4-FFF2-40B4-BE49-F238E27FC236}">
                <a16:creationId xmlns:a16="http://schemas.microsoft.com/office/drawing/2014/main" id="{D8DF7BFA-EDD1-F5D9-1473-B2522E8B7362}"/>
              </a:ext>
            </a:extLst>
          </p:cNvPr>
          <p:cNvSpPr txBox="1"/>
          <p:nvPr/>
        </p:nvSpPr>
        <p:spPr>
          <a:xfrm>
            <a:off x="1959415" y="6463795"/>
            <a:ext cx="3973795" cy="338554"/>
          </a:xfrm>
          <a:prstGeom prst="rect">
            <a:avLst/>
          </a:prstGeom>
          <a:noFill/>
        </p:spPr>
        <p:txBody>
          <a:bodyPr wrap="square">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16265"/>
                </a:solidFill>
                <a:effectLst/>
                <a:uLnTx/>
                <a:uFillTx/>
                <a:latin typeface="Arial"/>
                <a:ea typeface="+mn-ea"/>
                <a:cs typeface="+mn-cs"/>
              </a:rPr>
              <a:t>Wheatridge Renewable Energy Facility</a:t>
            </a:r>
          </a:p>
        </p:txBody>
      </p:sp>
      <p:pic>
        <p:nvPicPr>
          <p:cNvPr id="13" name="Picture 12">
            <a:extLst>
              <a:ext uri="{FF2B5EF4-FFF2-40B4-BE49-F238E27FC236}">
                <a16:creationId xmlns:a16="http://schemas.microsoft.com/office/drawing/2014/main" id="{4E03010B-4DD2-44FE-E996-4947C8B6EADE}"/>
              </a:ext>
            </a:extLst>
          </p:cNvPr>
          <p:cNvPicPr>
            <a:picLocks noChangeAspect="1"/>
          </p:cNvPicPr>
          <p:nvPr/>
        </p:nvPicPr>
        <p:blipFill>
          <a:blip r:embed="rId4"/>
          <a:stretch>
            <a:fillRect/>
          </a:stretch>
        </p:blipFill>
        <p:spPr>
          <a:xfrm>
            <a:off x="7338559" y="2259660"/>
            <a:ext cx="7108960" cy="3769500"/>
          </a:xfrm>
          <a:prstGeom prst="rect">
            <a:avLst/>
          </a:prstGeom>
        </p:spPr>
      </p:pic>
      <p:sp>
        <p:nvSpPr>
          <p:cNvPr id="14" name="TextBox 13">
            <a:extLst>
              <a:ext uri="{FF2B5EF4-FFF2-40B4-BE49-F238E27FC236}">
                <a16:creationId xmlns:a16="http://schemas.microsoft.com/office/drawing/2014/main" id="{D99AC125-1A26-A1FB-6A78-1C31EE5B548A}"/>
              </a:ext>
            </a:extLst>
          </p:cNvPr>
          <p:cNvSpPr txBox="1"/>
          <p:nvPr/>
        </p:nvSpPr>
        <p:spPr>
          <a:xfrm>
            <a:off x="7533409" y="6140630"/>
            <a:ext cx="6687497" cy="646331"/>
          </a:xfrm>
          <a:prstGeom prst="rect">
            <a:avLst/>
          </a:prstGeom>
          <a:noFill/>
        </p:spPr>
        <p:txBody>
          <a:bodyPr wrap="square">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a:ea typeface="+mn-ea"/>
                <a:cs typeface="+mn-cs"/>
              </a:rPr>
              <a:t>This will be the nation’s first bulk power system-connected grid-forming hybrid power plant in the United States </a:t>
            </a:r>
          </a:p>
        </p:txBody>
      </p:sp>
      <p:pic>
        <p:nvPicPr>
          <p:cNvPr id="2" name="Picture 1" descr="logo from Bonneville Power Administration | Power ...">
            <a:extLst>
              <a:ext uri="{FF2B5EF4-FFF2-40B4-BE49-F238E27FC236}">
                <a16:creationId xmlns:a16="http://schemas.microsoft.com/office/drawing/2014/main" id="{32FF004D-7054-2DB2-F6FA-AE6A76FFFB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73" t="7681" r="22759" b="12748"/>
          <a:stretch/>
        </p:blipFill>
        <p:spPr bwMode="auto">
          <a:xfrm>
            <a:off x="7752483" y="7051831"/>
            <a:ext cx="833885" cy="750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GE Research – NSC | National Spectrum Consortium">
            <a:extLst>
              <a:ext uri="{FF2B5EF4-FFF2-40B4-BE49-F238E27FC236}">
                <a16:creationId xmlns:a16="http://schemas.microsoft.com/office/drawing/2014/main" id="{64E50A86-3A40-A14D-976B-97790EB41C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531" y="7028044"/>
            <a:ext cx="960876" cy="879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Digital Services Platform Achieves 99.9% Data Availability ...">
            <a:extLst>
              <a:ext uri="{FF2B5EF4-FFF2-40B4-BE49-F238E27FC236}">
                <a16:creationId xmlns:a16="http://schemas.microsoft.com/office/drawing/2014/main" id="{E8B954E7-2BD0-02AE-BA4C-F3CA9B65B2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96" t="9677" r="8573" b="6210"/>
          <a:stretch/>
        </p:blipFill>
        <p:spPr bwMode="auto">
          <a:xfrm>
            <a:off x="4555524" y="7072804"/>
            <a:ext cx="1662213" cy="823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ew Member: Pacific Northwest National Laboratory — The ...">
            <a:extLst>
              <a:ext uri="{FF2B5EF4-FFF2-40B4-BE49-F238E27FC236}">
                <a16:creationId xmlns:a16="http://schemas.microsoft.com/office/drawing/2014/main" id="{893F122E-C14B-0820-0582-B566E4D217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322" y="7085876"/>
            <a:ext cx="746553" cy="730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a:extLst>
              <a:ext uri="{FF2B5EF4-FFF2-40B4-BE49-F238E27FC236}">
                <a16:creationId xmlns:a16="http://schemas.microsoft.com/office/drawing/2014/main" id="{DC7A2923-7BE0-109D-C651-264E4C34EB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5084" y="7216365"/>
            <a:ext cx="1197388" cy="569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Portland State University Logo and symbol, meaning, history ...">
            <a:extLst>
              <a:ext uri="{FF2B5EF4-FFF2-40B4-BE49-F238E27FC236}">
                <a16:creationId xmlns:a16="http://schemas.microsoft.com/office/drawing/2014/main" id="{A0EE2353-EC56-5E9D-0408-0F78D02270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9026" b="27068"/>
          <a:stretch/>
        </p:blipFill>
        <p:spPr bwMode="auto">
          <a:xfrm>
            <a:off x="12211173" y="7156526"/>
            <a:ext cx="2009734" cy="526315"/>
          </a:xfrm>
          <a:prstGeom prst="rect">
            <a:avLst/>
          </a:prstGeom>
          <a:solidFill>
            <a:srgbClr val="FFFFFF"/>
          </a:solidFill>
        </p:spPr>
      </p:pic>
      <p:pic>
        <p:nvPicPr>
          <p:cNvPr id="15" name="Picture 2" descr="Portland General Electric Company Announces Public Offering ...">
            <a:extLst>
              <a:ext uri="{FF2B5EF4-FFF2-40B4-BE49-F238E27FC236}">
                <a16:creationId xmlns:a16="http://schemas.microsoft.com/office/drawing/2014/main" id="{825D3937-1B41-BD17-0732-B7A84A0769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9105" y="7049825"/>
            <a:ext cx="1528868" cy="7680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4A94987-F641-2FC8-0908-ED31AF740E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87156" y="7260451"/>
            <a:ext cx="1136811" cy="5016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62F4F78-514F-78BF-61EE-792FC9755A7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a:off x="1195765" y="2117131"/>
            <a:ext cx="2371602" cy="1779460"/>
          </a:xfrm>
          <a:prstGeom prst="rect">
            <a:avLst/>
          </a:prstGeom>
          <a:noFill/>
          <a:ln>
            <a:noFill/>
          </a:ln>
        </p:spPr>
      </p:pic>
      <p:sp>
        <p:nvSpPr>
          <p:cNvPr id="19" name="TextBox 18">
            <a:extLst>
              <a:ext uri="{FF2B5EF4-FFF2-40B4-BE49-F238E27FC236}">
                <a16:creationId xmlns:a16="http://schemas.microsoft.com/office/drawing/2014/main" id="{3B28153D-D5A2-0C15-9AA8-F3C6116DF15F}"/>
              </a:ext>
            </a:extLst>
          </p:cNvPr>
          <p:cNvSpPr txBox="1"/>
          <p:nvPr/>
        </p:nvSpPr>
        <p:spPr>
          <a:xfrm>
            <a:off x="1556915" y="7831723"/>
            <a:ext cx="1493248" cy="338554"/>
          </a:xfrm>
          <a:prstGeom prst="rect">
            <a:avLst/>
          </a:prstGeom>
          <a:noFill/>
        </p:spPr>
        <p:txBody>
          <a:bodyPr wrap="square" rtlCol="0">
            <a:spAutoFit/>
          </a:bodyPr>
          <a:lstStyle/>
          <a:p>
            <a:r>
              <a:rPr lang="en-US" sz="1600" b="1" dirty="0"/>
              <a:t>Project Lead</a:t>
            </a:r>
          </a:p>
        </p:txBody>
      </p:sp>
    </p:spTree>
    <p:extLst>
      <p:ext uri="{BB962C8B-B14F-4D97-AF65-F5344CB8AC3E}">
        <p14:creationId xmlns:p14="http://schemas.microsoft.com/office/powerpoint/2010/main" val="9009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9D4C2-2919-4E85-A51E-454E34315A23}"/>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6">
            <a:extLst>
              <a:ext uri="{FF2B5EF4-FFF2-40B4-BE49-F238E27FC236}">
                <a16:creationId xmlns:a16="http://schemas.microsoft.com/office/drawing/2014/main" id="{54336F2D-3C6F-167A-7783-8F527D5EA618}"/>
              </a:ext>
            </a:extLst>
          </p:cNvPr>
          <p:cNvSpPr>
            <a:spLocks noGrp="1"/>
          </p:cNvSpPr>
          <p:nvPr>
            <p:ph type="title"/>
          </p:nvPr>
        </p:nvSpPr>
        <p:spPr>
          <a:xfrm>
            <a:off x="1066800" y="134476"/>
            <a:ext cx="13118432" cy="963702"/>
          </a:xfrm>
        </p:spPr>
        <p:txBody>
          <a:bodyPr/>
          <a:lstStyle/>
          <a:p>
            <a:r>
              <a:rPr lang="en-US" sz="3000" dirty="0"/>
              <a:t>Multi-Fidelity HVDC and MTDC Modeling and Simulation Platform for Offshore Wind and Continental Power Grid Planning Studies</a:t>
            </a:r>
          </a:p>
        </p:txBody>
      </p:sp>
      <p:sp>
        <p:nvSpPr>
          <p:cNvPr id="4" name="TextBox 3">
            <a:extLst>
              <a:ext uri="{FF2B5EF4-FFF2-40B4-BE49-F238E27FC236}">
                <a16:creationId xmlns:a16="http://schemas.microsoft.com/office/drawing/2014/main" id="{F4694F1D-FE90-4C9E-C23C-C139F0F25F10}"/>
              </a:ext>
            </a:extLst>
          </p:cNvPr>
          <p:cNvSpPr txBox="1"/>
          <p:nvPr/>
        </p:nvSpPr>
        <p:spPr>
          <a:xfrm>
            <a:off x="982160" y="1301332"/>
            <a:ext cx="13465359" cy="1492716"/>
          </a:xfrm>
          <a:prstGeom prst="rect">
            <a:avLst/>
          </a:prstGeom>
          <a:noFill/>
        </p:spPr>
        <p:txBody>
          <a:bodyPr wrap="square">
            <a:spAutoFit/>
          </a:bodyPr>
          <a:lstStyle/>
          <a:p>
            <a:pPr marL="347472" lvl="1" indent="-347472">
              <a:spcBef>
                <a:spcPts val="600"/>
              </a:spcBef>
              <a:buFont typeface="Wingdings" panose="05000000000000000000" pitchFamily="2" charset="2"/>
              <a:buChar char="§"/>
            </a:pPr>
            <a:r>
              <a:rPr lang="en-US" sz="2200" dirty="0">
                <a:latin typeface="Arial"/>
                <a:cs typeface="Arial"/>
              </a:rPr>
              <a:t>PNNL has developed multi-fidelity HVDC/MTDC models, including electromagnetic transient (EMT) models, positive-sequence phasor models, and real-time simulation testbeds to support different power system study purposes</a:t>
            </a:r>
          </a:p>
          <a:p>
            <a:pPr marL="914400" lvl="2">
              <a:spcBef>
                <a:spcPts val="600"/>
              </a:spcBef>
            </a:pPr>
            <a:endParaRPr lang="en-US" sz="2000" dirty="0">
              <a:latin typeface="Arial"/>
              <a:cs typeface="Arial"/>
            </a:endParaRPr>
          </a:p>
        </p:txBody>
      </p:sp>
      <p:pic>
        <p:nvPicPr>
          <p:cNvPr id="25" name="Picture 24">
            <a:extLst>
              <a:ext uri="{FF2B5EF4-FFF2-40B4-BE49-F238E27FC236}">
                <a16:creationId xmlns:a16="http://schemas.microsoft.com/office/drawing/2014/main" id="{C4FA33EB-5FCB-D8C1-E0A8-039502D9FE3F}"/>
              </a:ext>
            </a:extLst>
          </p:cNvPr>
          <p:cNvPicPr>
            <a:picLocks noChangeAspect="1"/>
          </p:cNvPicPr>
          <p:nvPr/>
        </p:nvPicPr>
        <p:blipFill>
          <a:blip r:embed="rId2"/>
          <a:stretch>
            <a:fillRect/>
          </a:stretch>
        </p:blipFill>
        <p:spPr>
          <a:xfrm>
            <a:off x="7528495" y="3200357"/>
            <a:ext cx="6812587" cy="3046592"/>
          </a:xfrm>
          <a:prstGeom prst="rect">
            <a:avLst/>
          </a:prstGeom>
        </p:spPr>
      </p:pic>
      <p:pic>
        <p:nvPicPr>
          <p:cNvPr id="26" name="Picture 25">
            <a:extLst>
              <a:ext uri="{FF2B5EF4-FFF2-40B4-BE49-F238E27FC236}">
                <a16:creationId xmlns:a16="http://schemas.microsoft.com/office/drawing/2014/main" id="{87FCDF3C-A7FC-F839-5AC9-E9B6F343BDF2}"/>
              </a:ext>
            </a:extLst>
          </p:cNvPr>
          <p:cNvPicPr>
            <a:picLocks noChangeAspect="1"/>
          </p:cNvPicPr>
          <p:nvPr/>
        </p:nvPicPr>
        <p:blipFill>
          <a:blip r:embed="rId3"/>
          <a:stretch>
            <a:fillRect/>
          </a:stretch>
        </p:blipFill>
        <p:spPr>
          <a:xfrm>
            <a:off x="1066800" y="3138012"/>
            <a:ext cx="6197958" cy="3304931"/>
          </a:xfrm>
          <a:prstGeom prst="rect">
            <a:avLst/>
          </a:prstGeom>
        </p:spPr>
      </p:pic>
      <p:sp>
        <p:nvSpPr>
          <p:cNvPr id="6" name="TextBox 5">
            <a:extLst>
              <a:ext uri="{FF2B5EF4-FFF2-40B4-BE49-F238E27FC236}">
                <a16:creationId xmlns:a16="http://schemas.microsoft.com/office/drawing/2014/main" id="{42DC29F4-5B85-10E4-C0E8-2C1FC5B9A5B5}"/>
              </a:ext>
            </a:extLst>
          </p:cNvPr>
          <p:cNvSpPr txBox="1"/>
          <p:nvPr/>
        </p:nvSpPr>
        <p:spPr>
          <a:xfrm>
            <a:off x="2499295" y="6653258"/>
            <a:ext cx="4244405" cy="646331"/>
          </a:xfrm>
          <a:prstGeom prst="rect">
            <a:avLst/>
          </a:prstGeom>
          <a:noFill/>
        </p:spPr>
        <p:txBody>
          <a:bodyPr wrap="square" rtlCol="0">
            <a:spAutoFit/>
          </a:bodyPr>
          <a:lstStyle/>
          <a:p>
            <a:r>
              <a:rPr lang="en-US" sz="1800" dirty="0"/>
              <a:t>Real-time EMT simulation platform for HVDC/MTDC control strategy testing </a:t>
            </a:r>
          </a:p>
        </p:txBody>
      </p:sp>
      <p:sp>
        <p:nvSpPr>
          <p:cNvPr id="7" name="TextBox 6">
            <a:extLst>
              <a:ext uri="{FF2B5EF4-FFF2-40B4-BE49-F238E27FC236}">
                <a16:creationId xmlns:a16="http://schemas.microsoft.com/office/drawing/2014/main" id="{4C28B786-4413-A40C-CDB1-3894CBAAD1AB}"/>
              </a:ext>
            </a:extLst>
          </p:cNvPr>
          <p:cNvSpPr txBox="1"/>
          <p:nvPr/>
        </p:nvSpPr>
        <p:spPr>
          <a:xfrm>
            <a:off x="8572306" y="6653258"/>
            <a:ext cx="5299558" cy="646331"/>
          </a:xfrm>
          <a:prstGeom prst="rect">
            <a:avLst/>
          </a:prstGeom>
          <a:noFill/>
        </p:spPr>
        <p:txBody>
          <a:bodyPr wrap="square" rtlCol="0">
            <a:spAutoFit/>
          </a:bodyPr>
          <a:lstStyle/>
          <a:p>
            <a:r>
              <a:rPr lang="en-US" sz="1800" dirty="0"/>
              <a:t>Phasor domain HVDC/MTDC models for bulk power system transient stability simulation</a:t>
            </a:r>
          </a:p>
        </p:txBody>
      </p:sp>
    </p:spTree>
    <p:extLst>
      <p:ext uri="{BB962C8B-B14F-4D97-AF65-F5344CB8AC3E}">
        <p14:creationId xmlns:p14="http://schemas.microsoft.com/office/powerpoint/2010/main" val="166904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114CCE-6E5C-47F7-8226-C90736100686}"/>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7" name="Title 4">
            <a:extLst>
              <a:ext uri="{FF2B5EF4-FFF2-40B4-BE49-F238E27FC236}">
                <a16:creationId xmlns:a16="http://schemas.microsoft.com/office/drawing/2014/main" id="{C1CA68DC-9BE5-4AC0-A665-EBE144B754EB}"/>
              </a:ext>
            </a:extLst>
          </p:cNvPr>
          <p:cNvSpPr>
            <a:spLocks noGrp="1"/>
          </p:cNvSpPr>
          <p:nvPr>
            <p:ph type="title"/>
          </p:nvPr>
        </p:nvSpPr>
        <p:spPr>
          <a:xfrm>
            <a:off x="1038110" y="157065"/>
            <a:ext cx="13386976" cy="523220"/>
          </a:xfrm>
        </p:spPr>
        <p:txBody>
          <a:bodyPr/>
          <a:lstStyle/>
          <a:p>
            <a:r>
              <a:rPr lang="en-US" sz="3000" dirty="0"/>
              <a:t>PNNL Innovation on Grid-Enhancing Technologies (GETs)</a:t>
            </a:r>
          </a:p>
        </p:txBody>
      </p:sp>
      <p:pic>
        <p:nvPicPr>
          <p:cNvPr id="12" name="Picture 11">
            <a:extLst>
              <a:ext uri="{FF2B5EF4-FFF2-40B4-BE49-F238E27FC236}">
                <a16:creationId xmlns:a16="http://schemas.microsoft.com/office/drawing/2014/main" id="{4C5F2AD8-A8AE-40D8-B293-A76F5C6C9AAE}"/>
              </a:ext>
            </a:extLst>
          </p:cNvPr>
          <p:cNvPicPr/>
          <p:nvPr/>
        </p:nvPicPr>
        <p:blipFill>
          <a:blip r:embed="rId2" cstate="print">
            <a:extLst>
              <a:ext uri="{28A0092B-C50C-407E-A947-70E740481C1C}">
                <a14:useLocalDpi xmlns:a14="http://schemas.microsoft.com/office/drawing/2010/main" val="0"/>
              </a:ext>
            </a:extLst>
          </a:blip>
          <a:srcRect t="8000" b="22363"/>
          <a:stretch>
            <a:fillRect/>
          </a:stretch>
        </p:blipFill>
        <p:spPr bwMode="auto">
          <a:xfrm>
            <a:off x="12277587" y="789536"/>
            <a:ext cx="2002530" cy="1389624"/>
          </a:xfrm>
          <a:prstGeom prst="rect">
            <a:avLst/>
          </a:prstGeom>
          <a:noFill/>
          <a:ln>
            <a:noFill/>
          </a:ln>
        </p:spPr>
      </p:pic>
      <p:pic>
        <p:nvPicPr>
          <p:cNvPr id="13" name="Picture 12">
            <a:extLst>
              <a:ext uri="{FF2B5EF4-FFF2-40B4-BE49-F238E27FC236}">
                <a16:creationId xmlns:a16="http://schemas.microsoft.com/office/drawing/2014/main" id="{7C7AC9B2-AB0F-4462-BD7B-C8C33EFE58FA}"/>
              </a:ext>
            </a:extLst>
          </p:cNvPr>
          <p:cNvPicPr/>
          <p:nvPr/>
        </p:nvPicPr>
        <p:blipFill>
          <a:blip r:embed="rId3">
            <a:extLst>
              <a:ext uri="{28A0092B-C50C-407E-A947-70E740481C1C}">
                <a14:useLocalDpi xmlns:a14="http://schemas.microsoft.com/office/drawing/2010/main" val="0"/>
              </a:ext>
            </a:extLst>
          </a:blip>
          <a:srcRect l="3792" t="6163"/>
          <a:stretch>
            <a:fillRect/>
          </a:stretch>
        </p:blipFill>
        <p:spPr bwMode="auto">
          <a:xfrm>
            <a:off x="8081296" y="3718511"/>
            <a:ext cx="5638901" cy="3445221"/>
          </a:xfrm>
          <a:prstGeom prst="rect">
            <a:avLst/>
          </a:prstGeom>
          <a:noFill/>
          <a:ln>
            <a:noFill/>
          </a:ln>
        </p:spPr>
      </p:pic>
      <p:sp>
        <p:nvSpPr>
          <p:cNvPr id="14" name="TextBox 13">
            <a:extLst>
              <a:ext uri="{FF2B5EF4-FFF2-40B4-BE49-F238E27FC236}">
                <a16:creationId xmlns:a16="http://schemas.microsoft.com/office/drawing/2014/main" id="{508BE94E-B273-4C3B-A495-03F57D349F66}"/>
              </a:ext>
            </a:extLst>
          </p:cNvPr>
          <p:cNvSpPr txBox="1"/>
          <p:nvPr/>
        </p:nvSpPr>
        <p:spPr>
          <a:xfrm>
            <a:off x="8554134" y="3296704"/>
            <a:ext cx="4693223" cy="338554"/>
          </a:xfrm>
          <a:prstGeom prst="rect">
            <a:avLst/>
          </a:prstGeom>
          <a:noFill/>
        </p:spPr>
        <p:txBody>
          <a:bodyPr wrap="square" rtlCol="0">
            <a:spAutoFit/>
          </a:bodyPr>
          <a:lstStyle/>
          <a:p>
            <a:pPr algn="ctr"/>
            <a:r>
              <a:rPr lang="en-US" sz="1600" dirty="0"/>
              <a:t>Hardware testing results on a commercial product</a:t>
            </a:r>
          </a:p>
        </p:txBody>
      </p:sp>
      <p:sp>
        <p:nvSpPr>
          <p:cNvPr id="15" name="TextBox 14">
            <a:extLst>
              <a:ext uri="{FF2B5EF4-FFF2-40B4-BE49-F238E27FC236}">
                <a16:creationId xmlns:a16="http://schemas.microsoft.com/office/drawing/2014/main" id="{35936FE1-CC4A-4421-BC08-74C4477E5456}"/>
              </a:ext>
            </a:extLst>
          </p:cNvPr>
          <p:cNvSpPr txBox="1"/>
          <p:nvPr/>
        </p:nvSpPr>
        <p:spPr>
          <a:xfrm>
            <a:off x="1038110" y="892807"/>
            <a:ext cx="11138681" cy="140038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t>PNNL developed an innovative control strategy for a GETs device called dynamic voltage restorers (DVRs), which enable them to not only regulate voltage, but also regulate frequency</a:t>
            </a:r>
          </a:p>
          <a:p>
            <a:pPr marL="342900" indent="-342900">
              <a:buFont typeface="Arial" panose="020B0604020202020204" pitchFamily="34" charset="0"/>
              <a:buChar char="•"/>
            </a:pPr>
            <a:r>
              <a:rPr lang="en-US" sz="2000" dirty="0">
                <a:solidFill>
                  <a:schemeClr val="accent6">
                    <a:lumMod val="60000"/>
                    <a:lumOff val="40000"/>
                  </a:schemeClr>
                </a:solidFill>
              </a:rPr>
              <a:t>PNNL collaborated with a local manufacturer called Pacific Volt to implement the control on their commercial product</a:t>
            </a:r>
          </a:p>
        </p:txBody>
      </p:sp>
      <p:sp>
        <p:nvSpPr>
          <p:cNvPr id="16" name="TextBox 15">
            <a:extLst>
              <a:ext uri="{FF2B5EF4-FFF2-40B4-BE49-F238E27FC236}">
                <a16:creationId xmlns:a16="http://schemas.microsoft.com/office/drawing/2014/main" id="{EA4BA065-A853-48B7-A382-FA2307355412}"/>
              </a:ext>
            </a:extLst>
          </p:cNvPr>
          <p:cNvSpPr txBox="1"/>
          <p:nvPr/>
        </p:nvSpPr>
        <p:spPr>
          <a:xfrm>
            <a:off x="12001745" y="2230006"/>
            <a:ext cx="2554214" cy="307777"/>
          </a:xfrm>
          <a:prstGeom prst="rect">
            <a:avLst/>
          </a:prstGeom>
          <a:noFill/>
        </p:spPr>
        <p:txBody>
          <a:bodyPr wrap="square" rtlCol="0">
            <a:spAutoFit/>
          </a:bodyPr>
          <a:lstStyle/>
          <a:p>
            <a:r>
              <a:rPr lang="en-US" sz="1400" dirty="0"/>
              <a:t>A DVR product by Pacific Volt</a:t>
            </a:r>
          </a:p>
        </p:txBody>
      </p:sp>
      <p:graphicFrame>
        <p:nvGraphicFramePr>
          <p:cNvPr id="4" name="Object 3">
            <a:extLst>
              <a:ext uri="{FF2B5EF4-FFF2-40B4-BE49-F238E27FC236}">
                <a16:creationId xmlns:a16="http://schemas.microsoft.com/office/drawing/2014/main" id="{258B6A37-6D76-429D-DE4C-E965C100AD98}"/>
              </a:ext>
            </a:extLst>
          </p:cNvPr>
          <p:cNvGraphicFramePr>
            <a:graphicFrameLocks noChangeAspect="1"/>
          </p:cNvGraphicFramePr>
          <p:nvPr>
            <p:extLst>
              <p:ext uri="{D42A27DB-BD31-4B8C-83A1-F6EECF244321}">
                <p14:modId xmlns:p14="http://schemas.microsoft.com/office/powerpoint/2010/main" val="3349608412"/>
              </p:ext>
            </p:extLst>
          </p:nvPr>
        </p:nvGraphicFramePr>
        <p:xfrm>
          <a:off x="1198495" y="3838468"/>
          <a:ext cx="6189442" cy="2717800"/>
        </p:xfrm>
        <a:graphic>
          <a:graphicData uri="http://schemas.openxmlformats.org/presentationml/2006/ole">
            <mc:AlternateContent xmlns:mc="http://schemas.openxmlformats.org/markup-compatibility/2006">
              <mc:Choice xmlns:v="urn:schemas-microsoft-com:vml" Requires="v">
                <p:oleObj name="Visio" r:id="rId4" imgW="3914896" imgH="1733693" progId="Visio.Drawing.15">
                  <p:embed/>
                </p:oleObj>
              </mc:Choice>
              <mc:Fallback>
                <p:oleObj name="Visio" r:id="rId4" imgW="3914896" imgH="1733693" progId="Visio.Drawing.15">
                  <p:embed/>
                  <p:pic>
                    <p:nvPicPr>
                      <p:cNvPr id="4" name="Object 3">
                        <a:extLst>
                          <a:ext uri="{FF2B5EF4-FFF2-40B4-BE49-F238E27FC236}">
                            <a16:creationId xmlns:a16="http://schemas.microsoft.com/office/drawing/2014/main" id="{258B6A37-6D76-429D-DE4C-E965C100A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495" y="3838468"/>
                        <a:ext cx="6189442" cy="2717800"/>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4767CA7B-C45C-6016-A7C2-B4B96FAF7A14}"/>
              </a:ext>
            </a:extLst>
          </p:cNvPr>
          <p:cNvSpPr txBox="1"/>
          <p:nvPr/>
        </p:nvSpPr>
        <p:spPr>
          <a:xfrm>
            <a:off x="2559141" y="3465981"/>
            <a:ext cx="3568029" cy="338554"/>
          </a:xfrm>
          <a:prstGeom prst="rect">
            <a:avLst/>
          </a:prstGeom>
          <a:noFill/>
        </p:spPr>
        <p:txBody>
          <a:bodyPr wrap="square" rtlCol="0">
            <a:spAutoFit/>
          </a:bodyPr>
          <a:lstStyle/>
          <a:p>
            <a:pPr algn="ctr"/>
            <a:r>
              <a:rPr lang="en-US" sz="1600" dirty="0"/>
              <a:t>DVR and the proposed new control</a:t>
            </a:r>
          </a:p>
        </p:txBody>
      </p:sp>
      <p:sp>
        <p:nvSpPr>
          <p:cNvPr id="10" name="TextBox 9">
            <a:extLst>
              <a:ext uri="{FF2B5EF4-FFF2-40B4-BE49-F238E27FC236}">
                <a16:creationId xmlns:a16="http://schemas.microsoft.com/office/drawing/2014/main" id="{839D2E29-B27C-8E38-5F95-3D4C1F65371E}"/>
              </a:ext>
            </a:extLst>
          </p:cNvPr>
          <p:cNvSpPr txBox="1"/>
          <p:nvPr/>
        </p:nvSpPr>
        <p:spPr>
          <a:xfrm>
            <a:off x="916834" y="7681695"/>
            <a:ext cx="13629527" cy="461665"/>
          </a:xfrm>
          <a:prstGeom prst="rect">
            <a:avLst/>
          </a:prstGeom>
          <a:noFill/>
        </p:spPr>
        <p:txBody>
          <a:bodyPr wrap="square">
            <a:spAutoFit/>
          </a:bodyPr>
          <a:lstStyle/>
          <a:p>
            <a:r>
              <a:rPr lang="en-US" sz="1200" dirty="0"/>
              <a:t>[1] Du, Wei, Kevin P. Schneider, Francis K. Tuffner, Jing Xie, and Thanh T. Vu. "Using distributed power electronics-based devices to improve the voltage and frequency stability of distribution systems." </a:t>
            </a:r>
            <a:r>
              <a:rPr lang="en-US" sz="1200" i="1" dirty="0"/>
              <a:t>U.S. Patent 11,515,704</a:t>
            </a:r>
            <a:r>
              <a:rPr lang="en-US" sz="1200" dirty="0"/>
              <a:t>, issued November 29, 2022.</a:t>
            </a:r>
          </a:p>
        </p:txBody>
      </p:sp>
    </p:spTree>
    <p:extLst>
      <p:ext uri="{BB962C8B-B14F-4D97-AF65-F5344CB8AC3E}">
        <p14:creationId xmlns:p14="http://schemas.microsoft.com/office/powerpoint/2010/main" val="28404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FD25F6-8BAB-8958-BA01-E133E9723E8D}"/>
              </a:ext>
            </a:extLst>
          </p:cNvPr>
          <p:cNvSpPr/>
          <p:nvPr/>
        </p:nvSpPr>
        <p:spPr>
          <a:xfrm>
            <a:off x="1281577" y="2729728"/>
            <a:ext cx="4326340" cy="367154"/>
          </a:xfrm>
          <a:prstGeom prst="rect">
            <a:avLst/>
          </a:prstGeom>
          <a:solidFill>
            <a:srgbClr val="00B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F6B6D1-337F-30D2-7626-B0467D603BC7}"/>
              </a:ext>
            </a:extLst>
          </p:cNvPr>
          <p:cNvSpPr/>
          <p:nvPr/>
        </p:nvSpPr>
        <p:spPr>
          <a:xfrm>
            <a:off x="1281577" y="6125163"/>
            <a:ext cx="4327451" cy="1392865"/>
          </a:xfrm>
          <a:prstGeom prst="rect">
            <a:avLst/>
          </a:prstGeom>
          <a:solidFill>
            <a:srgbClr val="00B976">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066199B-3181-0429-14EB-BEABF0777A06}"/>
              </a:ext>
            </a:extLst>
          </p:cNvPr>
          <p:cNvSpPr>
            <a:spLocks noGrp="1"/>
          </p:cNvSpPr>
          <p:nvPr>
            <p:ph type="sldNum" sz="quarter" idx="12"/>
          </p:nvPr>
        </p:nvSpPr>
        <p:spPr/>
        <p:txBody>
          <a:bodyPr/>
          <a:lstStyle/>
          <a:p>
            <a:fld id="{FE7A4BB3-E848-5A44-82DF-322201952CD8}" type="slidenum">
              <a:rPr lang="en-US" smtClean="0"/>
              <a:pPr/>
              <a:t>9</a:t>
            </a:fld>
            <a:endParaRPr lang="en-US"/>
          </a:p>
        </p:txBody>
      </p:sp>
      <p:graphicFrame>
        <p:nvGraphicFramePr>
          <p:cNvPr id="9" name="Table 8">
            <a:extLst>
              <a:ext uri="{FF2B5EF4-FFF2-40B4-BE49-F238E27FC236}">
                <a16:creationId xmlns:a16="http://schemas.microsoft.com/office/drawing/2014/main" id="{6EFC03BF-CD1A-2096-47E2-78704C2E6CBF}"/>
              </a:ext>
            </a:extLst>
          </p:cNvPr>
          <p:cNvGraphicFramePr>
            <a:graphicFrameLocks noGrp="1"/>
          </p:cNvGraphicFramePr>
          <p:nvPr>
            <p:extLst>
              <p:ext uri="{D42A27DB-BD31-4B8C-83A1-F6EECF244321}">
                <p14:modId xmlns:p14="http://schemas.microsoft.com/office/powerpoint/2010/main" val="2264274236"/>
              </p:ext>
            </p:extLst>
          </p:nvPr>
        </p:nvGraphicFramePr>
        <p:xfrm>
          <a:off x="5666509" y="2698363"/>
          <a:ext cx="8610600" cy="4742688"/>
        </p:xfrm>
        <a:graphic>
          <a:graphicData uri="http://schemas.openxmlformats.org/drawingml/2006/table">
            <a:tbl>
              <a:tblPr firstRow="1" bandRow="1">
                <a:tableStyleId>{2D5ABB26-0587-4C30-8999-92F81FD0307C}</a:tableStyleId>
              </a:tblPr>
              <a:tblGrid>
                <a:gridCol w="4305300">
                  <a:extLst>
                    <a:ext uri="{9D8B030D-6E8A-4147-A177-3AD203B41FA5}">
                      <a16:colId xmlns:a16="http://schemas.microsoft.com/office/drawing/2014/main" val="1844886678"/>
                    </a:ext>
                  </a:extLst>
                </a:gridCol>
                <a:gridCol w="4305300">
                  <a:extLst>
                    <a:ext uri="{9D8B030D-6E8A-4147-A177-3AD203B41FA5}">
                      <a16:colId xmlns:a16="http://schemas.microsoft.com/office/drawing/2014/main" val="735613930"/>
                    </a:ext>
                  </a:extLst>
                </a:gridCol>
              </a:tblGrid>
              <a:tr h="0">
                <a:tc>
                  <a:txBody>
                    <a:bodyPr/>
                    <a:lstStyle/>
                    <a:p>
                      <a:r>
                        <a:rPr lang="en-US" b="1" dirty="0">
                          <a:solidFill>
                            <a:schemeClr val="bg1"/>
                          </a:solidFill>
                        </a:rPr>
                        <a:t>Aspirations</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820150"/>
                    </a:solidFill>
                  </a:tcPr>
                </a:tc>
                <a:tc>
                  <a:txBody>
                    <a:bodyPr/>
                    <a:lstStyle/>
                    <a:p>
                      <a:r>
                        <a:rPr lang="en-US" b="1">
                          <a:solidFill>
                            <a:schemeClr val="bg1"/>
                          </a:solidFill>
                        </a:rPr>
                        <a:t>Why PNNL</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380A7"/>
                    </a:solidFill>
                  </a:tcPr>
                </a:tc>
                <a:extLst>
                  <a:ext uri="{0D108BD9-81ED-4DB2-BD59-A6C34878D82A}">
                    <a16:rowId xmlns:a16="http://schemas.microsoft.com/office/drawing/2014/main" val="2205947527"/>
                  </a:ext>
                </a:extLst>
              </a:tr>
              <a:tr h="0">
                <a:tc>
                  <a:txBody>
                    <a:bodyPr/>
                    <a:lstStyle/>
                    <a:p>
                      <a:r>
                        <a:rPr lang="en-US" sz="1800" dirty="0"/>
                        <a:t>New characterization and modeling to understand the stability of interacting devices and systems.</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820150">
                        <a:alpha val="9821"/>
                      </a:srgbClr>
                    </a:solidFill>
                  </a:tcPr>
                </a:tc>
                <a:tc rowSpan="2">
                  <a:txBody>
                    <a:bodyPr/>
                    <a:lstStyle/>
                    <a:p>
                      <a:r>
                        <a:rPr lang="en-US" sz="1800"/>
                        <a:t>World class multi-disciplinary capabilities in optimization, controls, power systems engineering, modeling and simulation, energy economics, and computational science.</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380A7">
                        <a:alpha val="10000"/>
                      </a:srgbClr>
                    </a:solidFill>
                  </a:tcPr>
                </a:tc>
                <a:extLst>
                  <a:ext uri="{0D108BD9-81ED-4DB2-BD59-A6C34878D82A}">
                    <a16:rowId xmlns:a16="http://schemas.microsoft.com/office/drawing/2014/main" val="1521327712"/>
                  </a:ext>
                </a:extLst>
              </a:tr>
              <a:tr h="652272">
                <a:tc rowSpan="2">
                  <a:txBody>
                    <a:bodyPr/>
                    <a:lstStyle/>
                    <a:p>
                      <a:r>
                        <a:rPr lang="en-US" sz="1800"/>
                        <a:t>Co-optimization of design and operation (aka co-design) to meet multiple objectives across multiple time scales.</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820150">
                        <a:alpha val="9821"/>
                      </a:srgbClr>
                    </a:solidFill>
                  </a:tcPr>
                </a:tc>
                <a:tc vMerge="1">
                  <a:txBody>
                    <a:bodyPr/>
                    <a:lstStyle/>
                    <a:p>
                      <a:r>
                        <a:rPr lang="en-US"/>
                        <a:t>State-of-the-art test facilities, high performance computing, libraries of data sets, and network of stakeholders</a:t>
                      </a:r>
                    </a:p>
                  </a:txBody>
                  <a:tcPr marL="2743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3612842"/>
                  </a:ext>
                </a:extLst>
              </a:tr>
              <a:tr h="536448">
                <a:tc vMerge="1">
                  <a:txBody>
                    <a:bodyPr/>
                    <a:lstStyle/>
                    <a:p>
                      <a:endParaRPr lang="en-US"/>
                    </a:p>
                  </a:txBody>
                  <a:tcPr/>
                </a:tc>
                <a:tc row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800"/>
                        <a:t>State-of-the-art test facilities, high performance computing, libraries of data sets, and network of stakeholders</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380A7">
                        <a:alpha val="10000"/>
                      </a:srgbClr>
                    </a:solidFill>
                  </a:tcPr>
                </a:tc>
                <a:extLst>
                  <a:ext uri="{0D108BD9-81ED-4DB2-BD59-A6C34878D82A}">
                    <a16:rowId xmlns:a16="http://schemas.microsoft.com/office/drawing/2014/main" val="3489611521"/>
                  </a:ext>
                </a:extLst>
              </a:tr>
              <a:tr h="1030224">
                <a:tc rowSpan="2">
                  <a:txBody>
                    <a:bodyPr/>
                    <a:lstStyle/>
                    <a:p>
                      <a:r>
                        <a:rPr lang="en-US" sz="1800"/>
                        <a:t>Multi-entity simulation platform to enable value modeling, energy policy evaluation, and techno-economic approaches for future energy system operation. </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820150">
                        <a:alpha val="9821"/>
                      </a:srgbClr>
                    </a:solidFill>
                  </a:tcPr>
                </a:tc>
                <a:tc vMerge="1">
                  <a:txBody>
                    <a:bodyPr/>
                    <a:lstStyle/>
                    <a:p>
                      <a:r>
                        <a:rPr lang="en-US"/>
                        <a:t>Proven system-level expertise to tackle large-scale problems driving toward affordable, clean, and reliable energy systems</a:t>
                      </a:r>
                    </a:p>
                  </a:txBody>
                  <a:tcPr marL="2743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3983083"/>
                  </a:ext>
                </a:extLst>
              </a:tr>
              <a:tr h="432816">
                <a:tc vMerge="1">
                  <a:txBody>
                    <a:bodyPr/>
                    <a:lstStyle/>
                    <a:p>
                      <a:endParaRPr lang="en-US"/>
                    </a:p>
                  </a:txBody>
                  <a:tcPr/>
                </a:tc>
                <a:tc row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800"/>
                        <a:t>Proven system-level expertise to tackle large-scale problems driving toward affordable, clean, and reliable energy systems</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380A7">
                        <a:alpha val="10000"/>
                      </a:srgbClr>
                    </a:solidFill>
                  </a:tcPr>
                </a:tc>
                <a:extLst>
                  <a:ext uri="{0D108BD9-81ED-4DB2-BD59-A6C34878D82A}">
                    <a16:rowId xmlns:a16="http://schemas.microsoft.com/office/drawing/2014/main" val="2027903550"/>
                  </a:ext>
                </a:extLst>
              </a:tr>
              <a:tr h="0">
                <a:tc>
                  <a:txBody>
                    <a:bodyPr/>
                    <a:lstStyle/>
                    <a:p>
                      <a:r>
                        <a:rPr lang="en-US" sz="1800" dirty="0"/>
                        <a:t>Prototypical use cases. </a:t>
                      </a:r>
                    </a:p>
                  </a:txBody>
                  <a:tcPr marL="2743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820150">
                        <a:alpha val="9821"/>
                      </a:srgbClr>
                    </a:solidFill>
                  </a:tcPr>
                </a:tc>
                <a:tc vMerge="1">
                  <a:txBody>
                    <a:bodyPr/>
                    <a:lstStyle/>
                    <a:p>
                      <a:endParaRPr lang="en-US"/>
                    </a:p>
                  </a:txBody>
                  <a:tcPr marL="2743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0859853"/>
                  </a:ext>
                </a:extLst>
              </a:tr>
            </a:tbl>
          </a:graphicData>
        </a:graphic>
      </p:graphicFrame>
      <p:pic>
        <p:nvPicPr>
          <p:cNvPr id="10" name="Picture 2" descr="a gif showing how power flows from generation to end use, through power electronics">
            <a:extLst>
              <a:ext uri="{FF2B5EF4-FFF2-40B4-BE49-F238E27FC236}">
                <a16:creationId xmlns:a16="http://schemas.microsoft.com/office/drawing/2014/main" id="{38464DC2-F8AB-F10A-F21D-CD6DC93074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2" t="16451" r="12005" b="15392"/>
          <a:stretch/>
        </p:blipFill>
        <p:spPr bwMode="auto">
          <a:xfrm>
            <a:off x="1281577" y="3129587"/>
            <a:ext cx="4324309" cy="29758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FF09E72-CCB4-F594-DF20-68D4417ABE2C}"/>
              </a:ext>
            </a:extLst>
          </p:cNvPr>
          <p:cNvSpPr>
            <a:spLocks noGrp="1"/>
          </p:cNvSpPr>
          <p:nvPr>
            <p:ph type="title"/>
          </p:nvPr>
        </p:nvSpPr>
        <p:spPr>
          <a:xfrm>
            <a:off x="1205175" y="61149"/>
            <a:ext cx="13015732" cy="927828"/>
          </a:xfrm>
        </p:spPr>
        <p:txBody>
          <a:bodyPr/>
          <a:lstStyle/>
          <a:p>
            <a:r>
              <a:rPr lang="en-US" sz="2800" dirty="0"/>
              <a:t>PNNL Energy System Co-Design with Multiple Objectives and Power Electronics (E-COMP) Initiative</a:t>
            </a:r>
          </a:p>
        </p:txBody>
      </p:sp>
      <p:cxnSp>
        <p:nvCxnSpPr>
          <p:cNvPr id="8" name="Straight Connector 7">
            <a:extLst>
              <a:ext uri="{FF2B5EF4-FFF2-40B4-BE49-F238E27FC236}">
                <a16:creationId xmlns:a16="http://schemas.microsoft.com/office/drawing/2014/main" id="{16032C2C-E72F-C295-DE76-BCB2F4FD583E}"/>
              </a:ext>
            </a:extLst>
          </p:cNvPr>
          <p:cNvCxnSpPr>
            <a:cxnSpLocks/>
          </p:cNvCxnSpPr>
          <p:nvPr/>
        </p:nvCxnSpPr>
        <p:spPr>
          <a:xfrm>
            <a:off x="1249960" y="3105516"/>
            <a:ext cx="435339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4E5A14-2054-9C9B-07C7-2D8CE57602ED}"/>
              </a:ext>
            </a:extLst>
          </p:cNvPr>
          <p:cNvCxnSpPr>
            <a:cxnSpLocks/>
          </p:cNvCxnSpPr>
          <p:nvPr/>
        </p:nvCxnSpPr>
        <p:spPr>
          <a:xfrm>
            <a:off x="1275127" y="6130479"/>
            <a:ext cx="43282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38B25A0-91E0-E041-90B0-729883C5DD06}"/>
              </a:ext>
            </a:extLst>
          </p:cNvPr>
          <p:cNvSpPr txBox="1"/>
          <p:nvPr/>
        </p:nvSpPr>
        <p:spPr>
          <a:xfrm>
            <a:off x="1382233" y="2722744"/>
            <a:ext cx="3961341" cy="424732"/>
          </a:xfrm>
          <a:prstGeom prst="rect">
            <a:avLst/>
          </a:prstGeom>
          <a:noFill/>
        </p:spPr>
        <p:txBody>
          <a:bodyPr wrap="none" rtlCol="0">
            <a:spAutoFit/>
          </a:bodyPr>
          <a:lstStyle/>
          <a:p>
            <a:r>
              <a:rPr lang="en-US" b="1">
                <a:solidFill>
                  <a:schemeClr val="bg1"/>
                </a:solidFill>
              </a:rPr>
              <a:t>Energy System of the Future</a:t>
            </a:r>
          </a:p>
        </p:txBody>
      </p:sp>
      <p:sp>
        <p:nvSpPr>
          <p:cNvPr id="13" name="TextBox 12">
            <a:extLst>
              <a:ext uri="{FF2B5EF4-FFF2-40B4-BE49-F238E27FC236}">
                <a16:creationId xmlns:a16="http://schemas.microsoft.com/office/drawing/2014/main" id="{03042731-7FAB-C77C-BFCE-94F5C2135121}"/>
              </a:ext>
            </a:extLst>
          </p:cNvPr>
          <p:cNvSpPr txBox="1"/>
          <p:nvPr/>
        </p:nvSpPr>
        <p:spPr>
          <a:xfrm>
            <a:off x="1382233" y="6282879"/>
            <a:ext cx="3827720" cy="923330"/>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16265"/>
                </a:solidFill>
                <a:effectLst/>
                <a:uLnTx/>
                <a:uFillTx/>
                <a:latin typeface="Arial"/>
                <a:ea typeface="+mn-ea"/>
                <a:cs typeface="+mn-cs"/>
              </a:rPr>
              <a:t>E-COMP = smart decision making to support the energy system transition</a:t>
            </a:r>
          </a:p>
        </p:txBody>
      </p:sp>
      <p:sp>
        <p:nvSpPr>
          <p:cNvPr id="15" name="TextBox 14">
            <a:extLst>
              <a:ext uri="{FF2B5EF4-FFF2-40B4-BE49-F238E27FC236}">
                <a16:creationId xmlns:a16="http://schemas.microsoft.com/office/drawing/2014/main" id="{C0970D15-7235-8746-8181-DCACA466FB43}"/>
              </a:ext>
            </a:extLst>
          </p:cNvPr>
          <p:cNvSpPr txBox="1"/>
          <p:nvPr/>
        </p:nvSpPr>
        <p:spPr>
          <a:xfrm>
            <a:off x="1096510" y="1152358"/>
            <a:ext cx="10213301" cy="101566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t>The PNNL E-COMP Initiative aims to create new capabilities that enable the optimized design and operation of energy systems subject to multiple objectives and with high levels of power electronics</a:t>
            </a:r>
          </a:p>
        </p:txBody>
      </p:sp>
      <p:pic>
        <p:nvPicPr>
          <p:cNvPr id="16" name="Picture 2" descr="graphic depicting data and integrative flow of information">
            <a:extLst>
              <a:ext uri="{FF2B5EF4-FFF2-40B4-BE49-F238E27FC236}">
                <a16:creationId xmlns:a16="http://schemas.microsoft.com/office/drawing/2014/main" id="{85CD42B0-E625-AE2D-EDDC-34E1F73D4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8274" y="740954"/>
            <a:ext cx="3131739" cy="11587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B27D41E-97F9-70EF-D445-76FA3AF4416D}"/>
              </a:ext>
            </a:extLst>
          </p:cNvPr>
          <p:cNvSpPr txBox="1"/>
          <p:nvPr/>
        </p:nvSpPr>
        <p:spPr>
          <a:xfrm>
            <a:off x="1281577" y="7806497"/>
            <a:ext cx="7315200" cy="276999"/>
          </a:xfrm>
          <a:prstGeom prst="rect">
            <a:avLst/>
          </a:prstGeom>
          <a:noFill/>
        </p:spPr>
        <p:txBody>
          <a:bodyPr wrap="square">
            <a:spAutoFit/>
          </a:bodyPr>
          <a:lstStyle/>
          <a:p>
            <a:r>
              <a:rPr lang="en-US" sz="1200" dirty="0">
                <a:hlinkClick r:id="rId5"/>
              </a:rPr>
              <a:t>https://www.pnnl.gov/projects/e-comp</a:t>
            </a:r>
            <a:endParaRPr lang="en-US" sz="1200" dirty="0"/>
          </a:p>
        </p:txBody>
      </p:sp>
    </p:spTree>
    <p:extLst>
      <p:ext uri="{BB962C8B-B14F-4D97-AF65-F5344CB8AC3E}">
        <p14:creationId xmlns:p14="http://schemas.microsoft.com/office/powerpoint/2010/main" val="394720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09.potx" id="{B8E5E1D6-484E-4E18-B366-2465010C1150}" vid="{D02451A5-06EE-4263-9DB9-0254920C5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F68A8F6187CA41A9F40BE73C3B8665" ma:contentTypeVersion="4" ma:contentTypeDescription="Create a new document." ma:contentTypeScope="" ma:versionID="ea08e0a5e6f2e993565e64f6701e38db">
  <xsd:schema xmlns:xsd="http://www.w3.org/2001/XMLSchema" xmlns:xs="http://www.w3.org/2001/XMLSchema" xmlns:p="http://schemas.microsoft.com/office/2006/metadata/properties" xmlns:ns2="23d7dc78-ccfb-48bb-95e0-89db5786e559" targetNamespace="http://schemas.microsoft.com/office/2006/metadata/properties" ma:root="true" ma:fieldsID="adbb7aa8841d33df53df40aadca4ccd7" ns2:_="">
    <xsd:import namespace="23d7dc78-ccfb-48bb-95e0-89db5786e5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7dc78-ccfb-48bb-95e0-89db5786e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26896A-63BB-42A9-B51F-B1AC22A9A213}"/>
</file>

<file path=customXml/itemProps2.xml><?xml version="1.0" encoding="utf-8"?>
<ds:datastoreItem xmlns:ds="http://schemas.openxmlformats.org/officeDocument/2006/customXml" ds:itemID="{34F3EE47-3830-4F4F-B999-DDD5E863005D}"/>
</file>

<file path=customXml/itemProps3.xml><?xml version="1.0" encoding="utf-8"?>
<ds:datastoreItem xmlns:ds="http://schemas.openxmlformats.org/officeDocument/2006/customXml" ds:itemID="{0B11B2A9-B043-438D-A5F0-1A236E7C9F4A}"/>
</file>

<file path=docProps/app.xml><?xml version="1.0" encoding="utf-8"?>
<Properties xmlns="http://schemas.openxmlformats.org/officeDocument/2006/extended-properties" xmlns:vt="http://schemas.openxmlformats.org/officeDocument/2006/docPropsVTypes">
  <Template>PNNL_09</Template>
  <TotalTime>3623</TotalTime>
  <Words>854</Words>
  <Application>Microsoft Office PowerPoint</Application>
  <PresentationFormat>Custom</PresentationFormat>
  <Paragraphs>96</Paragraphs>
  <Slides>10</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6" baseType="lpstr">
      <vt:lpstr>Arial</vt:lpstr>
      <vt:lpstr>Calibri</vt:lpstr>
      <vt:lpstr>Times New Roman</vt:lpstr>
      <vt:lpstr>Wingdings</vt:lpstr>
      <vt:lpstr>PNNL_Option_4</vt:lpstr>
      <vt:lpstr>Visio</vt:lpstr>
      <vt:lpstr>Power Electronics for a Better Grid</vt:lpstr>
      <vt:lpstr>PowerPoint Presentation</vt:lpstr>
      <vt:lpstr>PowerPoint Presentation</vt:lpstr>
      <vt:lpstr>PNNL Continues Leading Standard Library Grid-Forming Inverter Models Development in Collaboration with Industry Partners</vt:lpstr>
      <vt:lpstr>PowerPoint Presentation</vt:lpstr>
      <vt:lpstr>Demonstration of Grid-Forming Grid Services by a 380 MW Wind, Solar, and Battery Storage Combined Power Plant</vt:lpstr>
      <vt:lpstr>Multi-Fidelity HVDC and MTDC Modeling and Simulation Platform for Offshore Wind and Continental Power Grid Planning Studies</vt:lpstr>
      <vt:lpstr>PNNL Innovation on Grid-Enhancing Technologies (GETs)</vt:lpstr>
      <vt:lpstr>PNNL Energy System Co-Design with Multiple Objectives and Power Electronics (E-COMP) Initiative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PE@PNNL: Power Electronics for a Better Future Grid</dc:title>
  <dc:creator>Du, Wei</dc:creator>
  <cp:lastModifiedBy>Dawson, Michael D</cp:lastModifiedBy>
  <cp:revision>258</cp:revision>
  <dcterms:created xsi:type="dcterms:W3CDTF">2023-06-13T19:58:23Z</dcterms:created>
  <dcterms:modified xsi:type="dcterms:W3CDTF">2024-08-28T00:23:27Z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0x010100B4F68A8F6187CA41A9F40BE73C3B8665</vt:lpwstr>
  </property>
</Properties>
</file>