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1294" r:id="rId2"/>
    <p:sldId id="271" r:id="rId3"/>
    <p:sldId id="1491" r:id="rId4"/>
    <p:sldId id="260" r:id="rId5"/>
    <p:sldId id="1521" r:id="rId6"/>
    <p:sldId id="1477" r:id="rId7"/>
    <p:sldId id="285" r:id="rId8"/>
    <p:sldId id="1535" r:id="rId9"/>
    <p:sldId id="1536" r:id="rId10"/>
    <p:sldId id="1447" r:id="rId11"/>
    <p:sldId id="1520" r:id="rId12"/>
    <p:sldId id="11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A21B0A-3B08-4626-AB0C-F5F6AE2E5EE2}" v="284" dt="2024-08-26T19:00:19.4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8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DE798-0441-4F25-90D7-05290F742E5C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10F63A-5881-4DDF-9E36-F05C462E3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41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Grid problems have always been computationally challenging – so what has changed? How to scale examples?</a:t>
            </a:r>
            <a:br>
              <a:rPr lang="en-US" sz="1800" dirty="0">
                <a:effectLst/>
                <a:latin typeface="Segoe UI" panose="020B0502040204020203" pitchFamily="34" charset="0"/>
              </a:rPr>
            </a:br>
            <a:br>
              <a:rPr lang="en-US" sz="1800" dirty="0">
                <a:effectLst/>
                <a:latin typeface="Segoe UI" panose="020B0502040204020203" pitchFamily="34" charset="0"/>
              </a:rPr>
            </a:br>
            <a:r>
              <a:rPr lang="en-US" sz="1800" dirty="0">
                <a:effectLst/>
                <a:latin typeface="Segoe UI" panose="020B0502040204020203" pitchFamily="34" charset="0"/>
              </a:rPr>
              <a:t>Operation/Coordination of Grid Services</a:t>
            </a:r>
            <a:br>
              <a:rPr lang="en-US" sz="1800" dirty="0">
                <a:effectLst/>
                <a:latin typeface="Segoe UI" panose="020B0502040204020203" pitchFamily="34" charset="0"/>
              </a:rPr>
            </a:br>
            <a:r>
              <a:rPr lang="en-US" sz="1800" dirty="0">
                <a:effectLst/>
                <a:latin typeface="Segoe UI" panose="020B0502040204020203" pitchFamily="34" charset="0"/>
              </a:rPr>
              <a:t>Problem </a:t>
            </a:r>
            <a:br>
              <a:rPr lang="en-US" sz="1800" dirty="0">
                <a:effectLst/>
                <a:latin typeface="Segoe UI" panose="020B0502040204020203" pitchFamily="34" charset="0"/>
              </a:rPr>
            </a:br>
            <a:r>
              <a:rPr lang="en-US" sz="1800" dirty="0">
                <a:effectLst/>
                <a:latin typeface="Segoe UI" panose="020B0502040204020203" pitchFamily="34" charset="0"/>
              </a:rPr>
              <a:t>OPF example from comparison paper?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77635-ED20-4147-B043-123F7224C6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5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What is changing in the grid and what is needed to solve the emerging challenges?</a:t>
            </a:r>
            <a:br>
              <a:rPr lang="en-US" sz="1800" dirty="0">
                <a:effectLst/>
                <a:latin typeface="Segoe UI" panose="020B0502040204020203" pitchFamily="34" charset="0"/>
              </a:rPr>
            </a:br>
            <a:r>
              <a:rPr lang="en-US" sz="1800" dirty="0">
                <a:effectLst/>
                <a:latin typeface="Segoe UI" panose="020B0502040204020203" pitchFamily="34" charset="0"/>
              </a:rPr>
              <a:t>Scale of operational problem from Transmission to T&amp;D?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Scalability challenges for more difficult class of problems: such as multi-period optimization, optimization under uncertainty, and multi-stage optimization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Existing Machine Learning Approaches are limited in providing guarantees for safe operation, and do not perform well under sim-to-real gap (Distribution models can be inaccurate, incorrect connectivity, topology, line parameters)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77635-ED20-4147-B043-123F7224C6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45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168D0C-70AD-4C3A-B39A-2373D5A462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54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B4F6F-8FBA-4987-AC9B-38CE44B0ED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139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B8BFE-394F-275B-B2C5-3EDAB4F6AF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A93279-3708-B364-1DF6-371E88C6D3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A86E8-39AE-5010-082F-920EC8430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B778-117B-4427-9707-84B91BE1342C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D260F-EBEA-4BC9-E674-EF5E74D0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77CB3-FF61-88AE-57A9-4D635CAA8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5088C-C7E2-4C7F-8140-308D1A46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066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DBBB5-7243-6894-8754-ADAB99E5B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F5620-089E-4D98-61AF-DFADFE61A8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396B2-CB38-BD3B-2BD6-AD0DDE62D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B778-117B-4427-9707-84B91BE1342C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CA3EA-F669-99A5-6B28-744B9B78E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3C97A-2CE7-D87E-DFF6-F94777169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5088C-C7E2-4C7F-8140-308D1A46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16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78E7E7-73A4-C526-1FC2-165BF66587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ACA3BB-F446-0484-8E36-135E690767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F5882-A580-E9C6-47BC-A56927C9F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B778-117B-4427-9707-84B91BE1342C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016F5-03B1-BA40-7C2B-C6A55725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79317-E3B1-1412-759D-F01FB596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5088C-C7E2-4C7F-8140-308D1A46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8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DCE14F-D729-B74B-B97E-C2196028C5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A3AB0-568C-0847-866D-38BE6B4828E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44D06819-EF9F-F64F-B188-F4C88287D1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6400" y="889000"/>
            <a:ext cx="6807200" cy="6096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4E6CCC46-1B61-A040-90BF-DD6209741B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6400" y="1782277"/>
            <a:ext cx="6807200" cy="406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6CFEA27-5AFB-3C4A-8A77-C5DE55CA38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6401" y="2472355"/>
            <a:ext cx="5384801" cy="3295712"/>
          </a:xfrm>
          <a:prstGeom prst="rect">
            <a:avLst/>
          </a:prstGeom>
        </p:spPr>
        <p:txBody>
          <a:bodyPr/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5692402-9976-EB45-B618-596684A5AD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801" y="2472355"/>
            <a:ext cx="5384801" cy="32957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600" b="1" i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600" b="1" i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Content Highlight/Callout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2E5AA056-EFAC-FB4B-86A6-BF4D8C6F112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737600" y="882890"/>
            <a:ext cx="3048000" cy="100118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C5AF89C-8D82-DA49-A3DD-8FC0444C1C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6400" y="14775"/>
            <a:ext cx="11379200" cy="590549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2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474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C5F34-2396-87FD-6658-7FB01E910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6264D-DA55-99BA-580E-2E8878D6B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9F42B-A39D-C2CF-DA16-C1C4F5403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B778-117B-4427-9707-84B91BE1342C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18F72-A0AA-31F5-7197-B24558E7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E459B-003F-EC5E-02FC-7B4BC9468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5088C-C7E2-4C7F-8140-308D1A46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60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D3F2A-E5AC-68A3-CDBE-BA5B73137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08D838-7DF1-B527-AEAA-A830F6119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38CC4-8456-0CEE-094D-19420B079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B778-117B-4427-9707-84B91BE1342C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24D79-74B5-6A54-6DA9-392699C7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2DAB7-38CE-C847-5A21-D44F2F230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5088C-C7E2-4C7F-8140-308D1A46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87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4F235-0424-0D8E-D72C-4512828EE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A3C1B-72A2-3ED7-3735-C3265FF262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E5A536-BF4A-587C-AB95-A6963609B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2EE225-0BFD-BFF2-660B-91ABEE87A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B778-117B-4427-9707-84B91BE1342C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75D80-6BFC-F044-0EDD-32FC8D64B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52B4D0-6558-9149-F766-0B0406D7A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5088C-C7E2-4C7F-8140-308D1A46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64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B9EE2-3312-1BE5-DDE3-567ED2233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0877C4-2526-BD08-568E-F4EA3E930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4729E8-3A07-76F3-1388-14290C1A4A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283405-D7FE-21CB-8E27-94B44C0F26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CC7B33-782F-13F6-DD7E-72AB12BF67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E7ABBE-731C-3FF2-FC44-E3A3BB971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B778-117B-4427-9707-84B91BE1342C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4D760D-5BF2-D488-CC7B-80754B909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BECA8F-9433-9E9E-96D7-A0426E6A7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5088C-C7E2-4C7F-8140-308D1A46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2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85ED2-6F92-C3E4-50CC-DDDA7C6B0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32338-17DF-296D-9DDF-9BB1920B7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B778-117B-4427-9707-84B91BE1342C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C1C6A2-AB11-FCF8-33F9-DD486CDF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75BC2C-9539-9738-A2F7-D662EA15A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5088C-C7E2-4C7F-8140-308D1A46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19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5E3376-F572-A223-72EF-4797CB906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B778-117B-4427-9707-84B91BE1342C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CEA0BE-2EA9-1ABA-E523-021149158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FB4909-7874-396F-E71C-4BB186620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5088C-C7E2-4C7F-8140-308D1A46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45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F6230-FC68-F06D-7FDE-454EE8566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75DF2-DFE5-8812-C83F-11D3F8791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8CCE15-8B9A-4248-A9C4-9CADB11D7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AFF5-037E-15DE-2126-2152B71B0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B778-117B-4427-9707-84B91BE1342C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31842E-96C9-1BF5-48BC-7721E6E9B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893432-8901-EFB7-F6C8-C3F21EC96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5088C-C7E2-4C7F-8140-308D1A46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787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E0BB3-E165-BBD9-7A01-3CBD3C142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9019B6-D1DA-CE10-02D7-AD33C9360C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E6E281-DB8C-44C0-2DBE-6C963220F2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09B02D-F64F-CC98-845A-E58FF574D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B778-117B-4427-9707-84B91BE1342C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99F5D4-3626-C162-758D-C28776E6E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6976C-5F5E-CBF3-980F-7BE977EED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5088C-C7E2-4C7F-8140-308D1A46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60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AD3D6A-A2FF-36BB-15B9-8692A73AD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F47C1E-128F-7828-EB79-ACD35F422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03455-F07D-19DD-E986-7A9E3DE05F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98B778-117B-4427-9707-84B91BE1342C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85C90-68DF-E5D4-9E39-7A33069D60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B0627-966E-5400-0ED5-FA1BDC6E4E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B5088C-C7E2-4C7F-8140-308D1A46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32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lar.google.com/citations?user=y-3RPK0AAAAJ&amp;hl=en&amp;inst=3189495329521712930" TargetMode="External"/><Relationship Id="rId2" Type="http://schemas.openxmlformats.org/officeDocument/2006/relationships/hyperlink" Target="mailto:anamika.dubey@wsu.ed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hyperlink" Target="https://anamika-dubey.github.io/" TargetMode="External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12" Type="http://schemas.openxmlformats.org/officeDocument/2006/relationships/image" Target="../media/image33.jpeg"/><Relationship Id="rId17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5" Type="http://schemas.openxmlformats.org/officeDocument/2006/relationships/image" Target="../media/image35.jpe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anamika.dubey@wsu.ed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namika-dubey.github.io/" TargetMode="External"/><Relationship Id="rId5" Type="http://schemas.openxmlformats.org/officeDocument/2006/relationships/hyperlink" Target="https://scholar.google.com/citations?user=y-3RPK0AAAAJ&amp;hl=en&amp;inst=3189495329521712930" TargetMode="External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jpe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dx.doi.org/10.1561/3100000030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561/3100000030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dx.doi.org/10.1561/3100000030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ridappsd-restoration.readthedocs.io/en/latest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rabayet.sadnan@pnnl.gov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nathan.gray@pnnl.g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4BF1CA-5D2D-BFFB-6783-1091159CEF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1396" y="532159"/>
            <a:ext cx="10515600" cy="23876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0" fontAlgn="base" hangingPunct="0">
              <a:spcAft>
                <a:spcPts val="600"/>
              </a:spcAft>
            </a:pPr>
            <a:r>
              <a:rPr lang="en-US" sz="3600" b="1" dirty="0">
                <a:latin typeface="Garamond" panose="02020404030301010803" pitchFamily="18" charset="0"/>
              </a:rPr>
              <a:t>Grid-edge Modeling and Optimization to support Decarbonization and Resilience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ED03984-F30A-EBAE-2BE2-0E718773948D}"/>
              </a:ext>
            </a:extLst>
          </p:cNvPr>
          <p:cNvSpPr txBox="1">
            <a:spLocks/>
          </p:cNvSpPr>
          <p:nvPr/>
        </p:nvSpPr>
        <p:spPr>
          <a:xfrm>
            <a:off x="409085" y="3140364"/>
            <a:ext cx="7380259" cy="3258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indent="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A00"/>
              </a:buClr>
              <a:buFontTx/>
              <a:buNone/>
              <a:defRPr sz="2000" b="1">
                <a:latin typeface="Book Antiqua" panose="02040602050305030304" pitchFamily="18" charset="0"/>
                <a:cs typeface="Calibri" pitchFamily="34" charset="0"/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latin typeface="Calibri" pitchFamily="34" charset="0"/>
                <a:cs typeface="Calibri" pitchFamily="34" charset="0"/>
              </a:defRPr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latin typeface="Calibri" pitchFamily="34" charset="0"/>
                <a:cs typeface="Calibri" pitchFamily="34" charset="0"/>
              </a:defRPr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latin typeface="Calibri" pitchFamily="34" charset="0"/>
                <a:cs typeface="Calibri" pitchFamily="34" charset="0"/>
              </a:defRPr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latin typeface="Calibri" pitchFamily="34" charset="0"/>
                <a:cs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/>
            </a:lvl9pPr>
          </a:lstStyle>
          <a:p>
            <a:r>
              <a:rPr lang="en-US" sz="1600" dirty="0"/>
              <a:t>Presenter: Anamika Dubey</a:t>
            </a:r>
          </a:p>
          <a:p>
            <a:r>
              <a:rPr lang="en-US" sz="1600" dirty="0" err="1"/>
              <a:t>Huie</a:t>
            </a:r>
            <a:r>
              <a:rPr lang="en-US" sz="1600" dirty="0"/>
              <a:t>-Rogers Endowed Chair </a:t>
            </a:r>
          </a:p>
          <a:p>
            <a:r>
              <a:rPr lang="en-US" sz="1600" dirty="0"/>
              <a:t>Associate Professor of Electrical Engineering</a:t>
            </a:r>
          </a:p>
          <a:p>
            <a:r>
              <a:rPr lang="en-US" sz="1600" dirty="0"/>
              <a:t>Washington State University, Pullman</a:t>
            </a:r>
          </a:p>
          <a:p>
            <a:r>
              <a:rPr lang="en-US" sz="1600" dirty="0"/>
              <a:t>Co-director, PNNL/WSU AGI</a:t>
            </a:r>
          </a:p>
          <a:p>
            <a:r>
              <a:rPr lang="en-US" sz="1600" dirty="0"/>
              <a:t>Research Scientist, Pacific Northwest National Lab (PNNL)</a:t>
            </a:r>
          </a:p>
          <a:p>
            <a:r>
              <a:rPr lang="en-US" sz="1600" dirty="0"/>
              <a:t>(</a:t>
            </a:r>
            <a:r>
              <a:rPr lang="en-US" sz="16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anamika.dubey@wsu.edu</a:t>
            </a:r>
            <a:r>
              <a:rPr lang="en-US" sz="1600" dirty="0"/>
              <a:t>)</a:t>
            </a:r>
          </a:p>
          <a:p>
            <a:br>
              <a:rPr lang="en-US" sz="1600" dirty="0"/>
            </a:br>
            <a:r>
              <a:rPr lang="en-US" sz="1600" dirty="0"/>
              <a:t>PNNL/WSU Advanced Grid Institute (AGI)</a:t>
            </a:r>
          </a:p>
          <a:p>
            <a:r>
              <a:rPr lang="en-US" sz="1600" dirty="0"/>
              <a:t>AGI Day 2024</a:t>
            </a:r>
          </a:p>
          <a:p>
            <a:r>
              <a:rPr lang="en-US" sz="1600" dirty="0"/>
              <a:t>Date</a:t>
            </a:r>
            <a:r>
              <a:rPr lang="en-US" sz="1600"/>
              <a:t>: 8/28/2024</a:t>
            </a:r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649517-55A5-10AB-1F3B-8C69ABDDFC6E}"/>
              </a:ext>
            </a:extLst>
          </p:cNvPr>
          <p:cNvSpPr txBox="1"/>
          <p:nvPr/>
        </p:nvSpPr>
        <p:spPr>
          <a:xfrm>
            <a:off x="7882481" y="5192856"/>
            <a:ext cx="35266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" action="ppaction://noaction"/>
              </a:rPr>
              <a:t>Email: anamika.dubey@wsu.edu</a:t>
            </a:r>
          </a:p>
          <a:p>
            <a:r>
              <a:rPr lang="en-US" dirty="0">
                <a:hlinkClick r:id="" action="ppaction://noaction"/>
              </a:rPr>
              <a:t>Website: anamika-dubey.github.io</a:t>
            </a:r>
            <a:r>
              <a:rPr lang="en-US" dirty="0">
                <a:hlinkClick r:id="rId3"/>
              </a:rPr>
              <a:t> 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1A56C45B-FA37-3145-A0C0-3F635C85A647}"/>
              </a:ext>
            </a:extLst>
          </p:cNvPr>
          <p:cNvSpPr/>
          <p:nvPr/>
        </p:nvSpPr>
        <p:spPr>
          <a:xfrm>
            <a:off x="8383356" y="2919759"/>
            <a:ext cx="1776779" cy="2074058"/>
          </a:xfrm>
          <a:custGeom>
            <a:avLst/>
            <a:gdLst/>
            <a:ahLst/>
            <a:cxnLst/>
            <a:rect l="l" t="t" r="r" b="b"/>
            <a:pathLst>
              <a:path w="1969770" h="1969770">
                <a:moveTo>
                  <a:pt x="984656" y="0"/>
                </a:moveTo>
                <a:lnTo>
                  <a:pt x="936948" y="1135"/>
                </a:lnTo>
                <a:lnTo>
                  <a:pt x="889826" y="4507"/>
                </a:lnTo>
                <a:lnTo>
                  <a:pt x="843342" y="10064"/>
                </a:lnTo>
                <a:lnTo>
                  <a:pt x="797547" y="17754"/>
                </a:lnTo>
                <a:lnTo>
                  <a:pt x="752493" y="27526"/>
                </a:lnTo>
                <a:lnTo>
                  <a:pt x="708231" y="39329"/>
                </a:lnTo>
                <a:lnTo>
                  <a:pt x="664813" y="53110"/>
                </a:lnTo>
                <a:lnTo>
                  <a:pt x="622291" y="68818"/>
                </a:lnTo>
                <a:lnTo>
                  <a:pt x="580716" y="86401"/>
                </a:lnTo>
                <a:lnTo>
                  <a:pt x="540139" y="105809"/>
                </a:lnTo>
                <a:lnTo>
                  <a:pt x="500613" y="126988"/>
                </a:lnTo>
                <a:lnTo>
                  <a:pt x="462188" y="149889"/>
                </a:lnTo>
                <a:lnTo>
                  <a:pt x="424917" y="174459"/>
                </a:lnTo>
                <a:lnTo>
                  <a:pt x="388851" y="200646"/>
                </a:lnTo>
                <a:lnTo>
                  <a:pt x="354041" y="228399"/>
                </a:lnTo>
                <a:lnTo>
                  <a:pt x="320539" y="257667"/>
                </a:lnTo>
                <a:lnTo>
                  <a:pt x="288397" y="288397"/>
                </a:lnTo>
                <a:lnTo>
                  <a:pt x="257667" y="320539"/>
                </a:lnTo>
                <a:lnTo>
                  <a:pt x="228399" y="354041"/>
                </a:lnTo>
                <a:lnTo>
                  <a:pt x="200646" y="388851"/>
                </a:lnTo>
                <a:lnTo>
                  <a:pt x="174459" y="424917"/>
                </a:lnTo>
                <a:lnTo>
                  <a:pt x="149889" y="462188"/>
                </a:lnTo>
                <a:lnTo>
                  <a:pt x="126988" y="500613"/>
                </a:lnTo>
                <a:lnTo>
                  <a:pt x="105809" y="540139"/>
                </a:lnTo>
                <a:lnTo>
                  <a:pt x="86401" y="580716"/>
                </a:lnTo>
                <a:lnTo>
                  <a:pt x="68818" y="622291"/>
                </a:lnTo>
                <a:lnTo>
                  <a:pt x="53110" y="664813"/>
                </a:lnTo>
                <a:lnTo>
                  <a:pt x="39329" y="708231"/>
                </a:lnTo>
                <a:lnTo>
                  <a:pt x="27526" y="752493"/>
                </a:lnTo>
                <a:lnTo>
                  <a:pt x="17754" y="797547"/>
                </a:lnTo>
                <a:lnTo>
                  <a:pt x="10064" y="843342"/>
                </a:lnTo>
                <a:lnTo>
                  <a:pt x="4507" y="889826"/>
                </a:lnTo>
                <a:lnTo>
                  <a:pt x="1135" y="936948"/>
                </a:lnTo>
                <a:lnTo>
                  <a:pt x="0" y="984656"/>
                </a:lnTo>
                <a:lnTo>
                  <a:pt x="1135" y="1032364"/>
                </a:lnTo>
                <a:lnTo>
                  <a:pt x="4507" y="1079485"/>
                </a:lnTo>
                <a:lnTo>
                  <a:pt x="10064" y="1125970"/>
                </a:lnTo>
                <a:lnTo>
                  <a:pt x="17754" y="1171764"/>
                </a:lnTo>
                <a:lnTo>
                  <a:pt x="27526" y="1216819"/>
                </a:lnTo>
                <a:lnTo>
                  <a:pt x="39329" y="1261080"/>
                </a:lnTo>
                <a:lnTo>
                  <a:pt x="53110" y="1304498"/>
                </a:lnTo>
                <a:lnTo>
                  <a:pt x="68818" y="1347021"/>
                </a:lnTo>
                <a:lnTo>
                  <a:pt x="86401" y="1388596"/>
                </a:lnTo>
                <a:lnTo>
                  <a:pt x="105809" y="1429173"/>
                </a:lnTo>
                <a:lnTo>
                  <a:pt x="126988" y="1468699"/>
                </a:lnTo>
                <a:lnTo>
                  <a:pt x="149889" y="1507124"/>
                </a:lnTo>
                <a:lnTo>
                  <a:pt x="174459" y="1544395"/>
                </a:lnTo>
                <a:lnTo>
                  <a:pt x="200646" y="1580461"/>
                </a:lnTo>
                <a:lnTo>
                  <a:pt x="228399" y="1615271"/>
                </a:lnTo>
                <a:lnTo>
                  <a:pt x="257667" y="1648772"/>
                </a:lnTo>
                <a:lnTo>
                  <a:pt x="288397" y="1680914"/>
                </a:lnTo>
                <a:lnTo>
                  <a:pt x="320539" y="1711645"/>
                </a:lnTo>
                <a:lnTo>
                  <a:pt x="354041" y="1740913"/>
                </a:lnTo>
                <a:lnTo>
                  <a:pt x="388851" y="1768666"/>
                </a:lnTo>
                <a:lnTo>
                  <a:pt x="424917" y="1794853"/>
                </a:lnTo>
                <a:lnTo>
                  <a:pt x="462188" y="1819423"/>
                </a:lnTo>
                <a:lnTo>
                  <a:pt x="500613" y="1842323"/>
                </a:lnTo>
                <a:lnTo>
                  <a:pt x="540139" y="1863503"/>
                </a:lnTo>
                <a:lnTo>
                  <a:pt x="580716" y="1882911"/>
                </a:lnTo>
                <a:lnTo>
                  <a:pt x="622291" y="1900494"/>
                </a:lnTo>
                <a:lnTo>
                  <a:pt x="664813" y="1916202"/>
                </a:lnTo>
                <a:lnTo>
                  <a:pt x="708231" y="1929983"/>
                </a:lnTo>
                <a:lnTo>
                  <a:pt x="752493" y="1941785"/>
                </a:lnTo>
                <a:lnTo>
                  <a:pt x="797547" y="1951558"/>
                </a:lnTo>
                <a:lnTo>
                  <a:pt x="843342" y="1959248"/>
                </a:lnTo>
                <a:lnTo>
                  <a:pt x="889826" y="1964805"/>
                </a:lnTo>
                <a:lnTo>
                  <a:pt x="936948" y="1968177"/>
                </a:lnTo>
                <a:lnTo>
                  <a:pt x="984656" y="1969312"/>
                </a:lnTo>
                <a:lnTo>
                  <a:pt x="1032364" y="1968177"/>
                </a:lnTo>
                <a:lnTo>
                  <a:pt x="1079485" y="1964805"/>
                </a:lnTo>
                <a:lnTo>
                  <a:pt x="1125970" y="1959248"/>
                </a:lnTo>
                <a:lnTo>
                  <a:pt x="1171764" y="1951558"/>
                </a:lnTo>
                <a:lnTo>
                  <a:pt x="1216819" y="1941785"/>
                </a:lnTo>
                <a:lnTo>
                  <a:pt x="1261080" y="1929983"/>
                </a:lnTo>
                <a:lnTo>
                  <a:pt x="1304498" y="1916202"/>
                </a:lnTo>
                <a:lnTo>
                  <a:pt x="1347021" y="1900494"/>
                </a:lnTo>
                <a:lnTo>
                  <a:pt x="1388596" y="1882911"/>
                </a:lnTo>
                <a:lnTo>
                  <a:pt x="1429173" y="1863503"/>
                </a:lnTo>
                <a:lnTo>
                  <a:pt x="1468699" y="1842323"/>
                </a:lnTo>
                <a:lnTo>
                  <a:pt x="1507124" y="1819423"/>
                </a:lnTo>
                <a:lnTo>
                  <a:pt x="1544395" y="1794853"/>
                </a:lnTo>
                <a:lnTo>
                  <a:pt x="1580461" y="1768666"/>
                </a:lnTo>
                <a:lnTo>
                  <a:pt x="1615271" y="1740913"/>
                </a:lnTo>
                <a:lnTo>
                  <a:pt x="1648772" y="1711645"/>
                </a:lnTo>
                <a:lnTo>
                  <a:pt x="1680914" y="1680914"/>
                </a:lnTo>
                <a:lnTo>
                  <a:pt x="1711645" y="1648772"/>
                </a:lnTo>
                <a:lnTo>
                  <a:pt x="1740913" y="1615271"/>
                </a:lnTo>
                <a:lnTo>
                  <a:pt x="1768666" y="1580461"/>
                </a:lnTo>
                <a:lnTo>
                  <a:pt x="1794853" y="1544395"/>
                </a:lnTo>
                <a:lnTo>
                  <a:pt x="1819423" y="1507124"/>
                </a:lnTo>
                <a:lnTo>
                  <a:pt x="1842323" y="1468699"/>
                </a:lnTo>
                <a:lnTo>
                  <a:pt x="1863503" y="1429173"/>
                </a:lnTo>
                <a:lnTo>
                  <a:pt x="1882911" y="1388596"/>
                </a:lnTo>
                <a:lnTo>
                  <a:pt x="1900494" y="1347021"/>
                </a:lnTo>
                <a:lnTo>
                  <a:pt x="1916202" y="1304498"/>
                </a:lnTo>
                <a:lnTo>
                  <a:pt x="1929983" y="1261080"/>
                </a:lnTo>
                <a:lnTo>
                  <a:pt x="1941785" y="1216819"/>
                </a:lnTo>
                <a:lnTo>
                  <a:pt x="1951558" y="1171764"/>
                </a:lnTo>
                <a:lnTo>
                  <a:pt x="1959248" y="1125970"/>
                </a:lnTo>
                <a:lnTo>
                  <a:pt x="1964805" y="1079485"/>
                </a:lnTo>
                <a:lnTo>
                  <a:pt x="1968177" y="1032364"/>
                </a:lnTo>
                <a:lnTo>
                  <a:pt x="1969312" y="984656"/>
                </a:lnTo>
                <a:lnTo>
                  <a:pt x="1968177" y="936948"/>
                </a:lnTo>
                <a:lnTo>
                  <a:pt x="1964805" y="889826"/>
                </a:lnTo>
                <a:lnTo>
                  <a:pt x="1959248" y="843342"/>
                </a:lnTo>
                <a:lnTo>
                  <a:pt x="1951558" y="797547"/>
                </a:lnTo>
                <a:lnTo>
                  <a:pt x="1941785" y="752493"/>
                </a:lnTo>
                <a:lnTo>
                  <a:pt x="1929983" y="708231"/>
                </a:lnTo>
                <a:lnTo>
                  <a:pt x="1916202" y="664813"/>
                </a:lnTo>
                <a:lnTo>
                  <a:pt x="1900494" y="622291"/>
                </a:lnTo>
                <a:lnTo>
                  <a:pt x="1882911" y="580716"/>
                </a:lnTo>
                <a:lnTo>
                  <a:pt x="1863503" y="540139"/>
                </a:lnTo>
                <a:lnTo>
                  <a:pt x="1842323" y="500613"/>
                </a:lnTo>
                <a:lnTo>
                  <a:pt x="1819423" y="462188"/>
                </a:lnTo>
                <a:lnTo>
                  <a:pt x="1794853" y="424917"/>
                </a:lnTo>
                <a:lnTo>
                  <a:pt x="1768666" y="388851"/>
                </a:lnTo>
                <a:lnTo>
                  <a:pt x="1740913" y="354041"/>
                </a:lnTo>
                <a:lnTo>
                  <a:pt x="1711645" y="320539"/>
                </a:lnTo>
                <a:lnTo>
                  <a:pt x="1680914" y="288397"/>
                </a:lnTo>
                <a:lnTo>
                  <a:pt x="1648772" y="257667"/>
                </a:lnTo>
                <a:lnTo>
                  <a:pt x="1615271" y="228399"/>
                </a:lnTo>
                <a:lnTo>
                  <a:pt x="1580461" y="200646"/>
                </a:lnTo>
                <a:lnTo>
                  <a:pt x="1544395" y="174459"/>
                </a:lnTo>
                <a:lnTo>
                  <a:pt x="1507124" y="149889"/>
                </a:lnTo>
                <a:lnTo>
                  <a:pt x="1468699" y="126988"/>
                </a:lnTo>
                <a:lnTo>
                  <a:pt x="1429173" y="105809"/>
                </a:lnTo>
                <a:lnTo>
                  <a:pt x="1388596" y="86401"/>
                </a:lnTo>
                <a:lnTo>
                  <a:pt x="1347021" y="68818"/>
                </a:lnTo>
                <a:lnTo>
                  <a:pt x="1304498" y="53110"/>
                </a:lnTo>
                <a:lnTo>
                  <a:pt x="1261080" y="39329"/>
                </a:lnTo>
                <a:lnTo>
                  <a:pt x="1216819" y="27526"/>
                </a:lnTo>
                <a:lnTo>
                  <a:pt x="1171764" y="17754"/>
                </a:lnTo>
                <a:lnTo>
                  <a:pt x="1125970" y="10064"/>
                </a:lnTo>
                <a:lnTo>
                  <a:pt x="1079485" y="4507"/>
                </a:lnTo>
                <a:lnTo>
                  <a:pt x="1032364" y="1135"/>
                </a:lnTo>
                <a:lnTo>
                  <a:pt x="984656" y="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9415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>
            <a:extLst>
              <a:ext uri="{FF2B5EF4-FFF2-40B4-BE49-F238E27FC236}">
                <a16:creationId xmlns:a16="http://schemas.microsoft.com/office/drawing/2014/main" id="{8D852E5C-698C-CE3D-29F4-DB14C5F0A4FC}"/>
              </a:ext>
            </a:extLst>
          </p:cNvPr>
          <p:cNvSpPr txBox="1"/>
          <p:nvPr/>
        </p:nvSpPr>
        <p:spPr>
          <a:xfrm>
            <a:off x="327953" y="1097253"/>
            <a:ext cx="11382447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solidFill>
                  <a:srgbClr val="C00000"/>
                </a:solidFill>
                <a:latin typeface="Garamond" panose="02020404030301010803" pitchFamily="18" charset="0"/>
              </a:rPr>
              <a:t>Growing complexity of grid operations: Scalable simulation and optimization is key to study and operate the complex power grid.</a:t>
            </a:r>
            <a:endParaRPr lang="en-US" sz="2000" i="0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75FE49BB-8049-9B77-4E28-68CB801F85E9}"/>
              </a:ext>
            </a:extLst>
          </p:cNvPr>
          <p:cNvSpPr txBox="1"/>
          <p:nvPr/>
        </p:nvSpPr>
        <p:spPr>
          <a:xfrm>
            <a:off x="8571760" y="2024840"/>
            <a:ext cx="33056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Garamond" panose="02020404030301010803" pitchFamily="18" charset="0"/>
              </a:rPr>
              <a:t>System of systems – complexity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041CB6-A0CF-0422-4766-C9ACE84283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96" b="6102"/>
          <a:stretch/>
        </p:blipFill>
        <p:spPr>
          <a:xfrm>
            <a:off x="132834" y="2793120"/>
            <a:ext cx="5276755" cy="3415739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74A1C93B-1F01-3B21-E580-9DA363C21B88}"/>
              </a:ext>
            </a:extLst>
          </p:cNvPr>
          <p:cNvSpPr txBox="1"/>
          <p:nvPr/>
        </p:nvSpPr>
        <p:spPr>
          <a:xfrm>
            <a:off x="495006" y="2028084"/>
            <a:ext cx="3829222" cy="5909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Garamond" panose="02020404030301010803" pitchFamily="18" charset="0"/>
              </a:rPr>
              <a:t>Changing nature and requirements of the grid at the edge interfacing </a:t>
            </a: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8B7FC3F3-E779-C8B6-B230-A57545AE6601}"/>
              </a:ext>
            </a:extLst>
          </p:cNvPr>
          <p:cNvSpPr txBox="1"/>
          <p:nvPr/>
        </p:nvSpPr>
        <p:spPr>
          <a:xfrm>
            <a:off x="4969097" y="2028066"/>
            <a:ext cx="3178292" cy="59336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Garamond" panose="02020404030301010803" pitchFamily="18" charset="0"/>
              </a:rPr>
              <a:t>Scalability for interconnected T&amp;D systems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0DFE27D-84DE-2634-162E-C138C639E2C6}"/>
              </a:ext>
            </a:extLst>
          </p:cNvPr>
          <p:cNvGrpSpPr/>
          <p:nvPr/>
        </p:nvGrpSpPr>
        <p:grpSpPr>
          <a:xfrm>
            <a:off x="5197083" y="2648974"/>
            <a:ext cx="3224805" cy="3687403"/>
            <a:chOff x="5197083" y="2648974"/>
            <a:chExt cx="3224805" cy="3687403"/>
          </a:xfrm>
        </p:grpSpPr>
        <p:pic>
          <p:nvPicPr>
            <p:cNvPr id="8" name="Picture 7" descr="Western Interconnection">
              <a:extLst>
                <a:ext uri="{FF2B5EF4-FFF2-40B4-BE49-F238E27FC236}">
                  <a16:creationId xmlns:a16="http://schemas.microsoft.com/office/drawing/2014/main" id="{682415DF-1B15-206E-C966-D40D93F151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9856" y="2648974"/>
              <a:ext cx="3212032" cy="3687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8405A96C-83F6-4393-1286-6F8E5D85162C}"/>
                </a:ext>
              </a:extLst>
            </p:cNvPr>
            <p:cNvSpPr txBox="1"/>
            <p:nvPr/>
          </p:nvSpPr>
          <p:spPr>
            <a:xfrm>
              <a:off x="5197083" y="6120933"/>
              <a:ext cx="1739438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dirty="0"/>
                <a:t>https://www.wecc.org/</a:t>
              </a: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D1D45EF0-8341-C0B6-E1A0-4295E0E67689}"/>
              </a:ext>
            </a:extLst>
          </p:cNvPr>
          <p:cNvSpPr txBox="1">
            <a:spLocks/>
          </p:cNvSpPr>
          <p:nvPr/>
        </p:nvSpPr>
        <p:spPr>
          <a:xfrm>
            <a:off x="588962" y="346541"/>
            <a:ext cx="11014075" cy="539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0" fontAlgn="base" hangingPunct="0">
              <a:spcAft>
                <a:spcPct val="0"/>
              </a:spcAft>
            </a:pPr>
            <a:r>
              <a:rPr lang="en-US" sz="3200" b="1" kern="0" dirty="0">
                <a:solidFill>
                  <a:srgbClr val="C00000"/>
                </a:solidFill>
                <a:latin typeface="Garamond" panose="02020404030301010803" pitchFamily="18" charset="0"/>
                <a:ea typeface="+mn-ea"/>
                <a:cs typeface="+mn-cs"/>
              </a:rPr>
              <a:t>Existing Challenges and Next Steps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1BC938-5D7C-E43E-D0C3-B2D0D8B2C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9080" y="2489089"/>
            <a:ext cx="3001838" cy="40238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BED484-E4A7-BB15-3263-D156994A7F7D}"/>
              </a:ext>
            </a:extLst>
          </p:cNvPr>
          <p:cNvSpPr txBox="1"/>
          <p:nvPr/>
        </p:nvSpPr>
        <p:spPr>
          <a:xfrm rot="19958734">
            <a:off x="1283616" y="3815914"/>
            <a:ext cx="8248205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 sz="2000" b="1">
                <a:solidFill>
                  <a:srgbClr val="C00000"/>
                </a:solidFill>
                <a:latin typeface="Garamond" panose="02020404030301010803" pitchFamily="18" charset="0"/>
              </a:defRPr>
            </a:lvl1pPr>
          </a:lstStyle>
          <a:p>
            <a:pPr marL="0" indent="0">
              <a:buNone/>
            </a:pPr>
            <a:r>
              <a:rPr lang="en-US" dirty="0"/>
              <a:t>Promising directions:  Distributed and parallel computing, Domain-specific approximations, Physics-informed learning</a:t>
            </a:r>
          </a:p>
        </p:txBody>
      </p:sp>
    </p:spTree>
    <p:extLst>
      <p:ext uri="{BB962C8B-B14F-4D97-AF65-F5344CB8AC3E}">
        <p14:creationId xmlns:p14="http://schemas.microsoft.com/office/powerpoint/2010/main" val="350309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FB52C-7443-415F-91DC-B1E90D911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84EF072-C39B-4232-B64C-E31C35F1F400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BB38B6-2238-44C2-AC4F-E9C9A82D4045}"/>
              </a:ext>
            </a:extLst>
          </p:cNvPr>
          <p:cNvSpPr txBox="1"/>
          <p:nvPr/>
        </p:nvSpPr>
        <p:spPr>
          <a:xfrm>
            <a:off x="2709949" y="292497"/>
            <a:ext cx="6100763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spcBef>
                <a:spcPts val="0"/>
              </a:spcBef>
              <a:spcAft>
                <a:spcPts val="0"/>
              </a:spcAft>
              <a:buClr>
                <a:srgbClr val="FFBA00"/>
              </a:buClr>
              <a:defRPr sz="2400" b="1">
                <a:solidFill>
                  <a:srgbClr val="C00000"/>
                </a:solidFill>
                <a:latin typeface="Garamond" panose="02020404030301010803" pitchFamily="18" charset="0"/>
              </a:defRPr>
            </a:lvl1pPr>
            <a:lvl2pPr algn="ctr" eaLnBrk="0" hangingPunct="0">
              <a:defRPr sz="4400">
                <a:latin typeface="Calibri" pitchFamily="34" charset="0"/>
              </a:defRPr>
            </a:lvl2pPr>
            <a:lvl3pPr algn="ctr" eaLnBrk="0" hangingPunct="0">
              <a:defRPr sz="4400">
                <a:latin typeface="Calibri" pitchFamily="34" charset="0"/>
              </a:defRPr>
            </a:lvl3pPr>
            <a:lvl4pPr algn="ctr" eaLnBrk="0" hangingPunct="0">
              <a:defRPr sz="4400">
                <a:latin typeface="Calibri" pitchFamily="34" charset="0"/>
              </a:defRPr>
            </a:lvl4pPr>
            <a:lvl5pPr algn="ctr" eaLnBrk="0" hangingPunct="0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r>
              <a:rPr lang="en-US" sz="3200" dirty="0"/>
              <a:t>Acknowledgments </a:t>
            </a:r>
          </a:p>
        </p:txBody>
      </p:sp>
      <p:pic>
        <p:nvPicPr>
          <p:cNvPr id="2050" name="Picture 2" descr="shiva poudel from energyenvironment.pnnl.gov">
            <a:extLst>
              <a:ext uri="{FF2B5EF4-FFF2-40B4-BE49-F238E27FC236}">
                <a16:creationId xmlns:a16="http://schemas.microsoft.com/office/drawing/2014/main" id="{B4BE1AAE-AD80-C25C-90BE-5A9A8AD7C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35" y="5352941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ahul Jha">
            <a:extLst>
              <a:ext uri="{FF2B5EF4-FFF2-40B4-BE49-F238E27FC236}">
                <a16:creationId xmlns:a16="http://schemas.microsoft.com/office/drawing/2014/main" id="{EC31D004-A950-436E-9629-794444AF2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4" t="18886"/>
          <a:stretch/>
        </p:blipFill>
        <p:spPr bwMode="auto">
          <a:xfrm>
            <a:off x="1357854" y="5362563"/>
            <a:ext cx="924192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9A7EEF7-4F5E-4805-CBD9-37A2A3E10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465" y="5352941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ohammad Ostadijafari">
            <a:extLst>
              <a:ext uri="{FF2B5EF4-FFF2-40B4-BE49-F238E27FC236}">
                <a16:creationId xmlns:a16="http://schemas.microsoft.com/office/drawing/2014/main" id="{9938B9E4-0C45-12F4-45B9-F05219C978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1" t="12337" r="12578" b="24294"/>
          <a:stretch/>
        </p:blipFill>
        <p:spPr bwMode="auto">
          <a:xfrm>
            <a:off x="3295184" y="5367374"/>
            <a:ext cx="834309" cy="86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EBB608-B01A-4834-D1B7-51D29DF596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4571" y="5352941"/>
            <a:ext cx="651309" cy="9992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9A1686-D91A-8921-3EB2-68977449C8CE}"/>
              </a:ext>
            </a:extLst>
          </p:cNvPr>
          <p:cNvSpPr txBox="1"/>
          <p:nvPr/>
        </p:nvSpPr>
        <p:spPr>
          <a:xfrm>
            <a:off x="9690208" y="6387338"/>
            <a:ext cx="1052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Andrew Cannon, MS, SEL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6D7915-FD7D-766F-3A90-C788515BADC2}"/>
              </a:ext>
            </a:extLst>
          </p:cNvPr>
          <p:cNvSpPr txBox="1"/>
          <p:nvPr/>
        </p:nvSpPr>
        <p:spPr>
          <a:xfrm>
            <a:off x="305294" y="6281715"/>
            <a:ext cx="1052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Shiva Poudel, PhD, PNNL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88A919-60BD-E446-F171-DADA66C4087F}"/>
              </a:ext>
            </a:extLst>
          </p:cNvPr>
          <p:cNvSpPr txBox="1"/>
          <p:nvPr/>
        </p:nvSpPr>
        <p:spPr>
          <a:xfrm>
            <a:off x="1286226" y="6281715"/>
            <a:ext cx="1052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Rahul Jha, PhD, ComEd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99C2E4-C972-FF54-986F-0042726CE679}"/>
              </a:ext>
            </a:extLst>
          </p:cNvPr>
          <p:cNvSpPr txBox="1"/>
          <p:nvPr/>
        </p:nvSpPr>
        <p:spPr>
          <a:xfrm>
            <a:off x="2282046" y="6249704"/>
            <a:ext cx="10525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Gayathri Krishnamoorthy , PhD, NREL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21ACA7-2D4C-CB64-12BA-07AE7C1D3AC8}"/>
              </a:ext>
            </a:extLst>
          </p:cNvPr>
          <p:cNvSpPr txBox="1"/>
          <p:nvPr/>
        </p:nvSpPr>
        <p:spPr>
          <a:xfrm>
            <a:off x="3253824" y="6260545"/>
            <a:ext cx="10525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Mohammed Ostadijafari , PhD, GE Vernova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4C7728-45F9-F8B7-6067-5A1F00A8A062}"/>
              </a:ext>
            </a:extLst>
          </p:cNvPr>
          <p:cNvSpPr txBox="1"/>
          <p:nvPr/>
        </p:nvSpPr>
        <p:spPr>
          <a:xfrm>
            <a:off x="4899541" y="5011140"/>
            <a:ext cx="4521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Graduated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4104CD-5585-70A0-BDA6-45E022DE75A0}"/>
              </a:ext>
            </a:extLst>
          </p:cNvPr>
          <p:cNvSpPr txBox="1"/>
          <p:nvPr/>
        </p:nvSpPr>
        <p:spPr>
          <a:xfrm>
            <a:off x="331785" y="998570"/>
            <a:ext cx="4521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Research Group</a:t>
            </a:r>
          </a:p>
        </p:txBody>
      </p:sp>
      <p:pic>
        <p:nvPicPr>
          <p:cNvPr id="2072" name="Picture 24">
            <a:extLst>
              <a:ext uri="{FF2B5EF4-FFF2-40B4-BE49-F238E27FC236}">
                <a16:creationId xmlns:a16="http://schemas.microsoft.com/office/drawing/2014/main" id="{3D7BAACC-BB1B-277E-4E8F-D42ED90EFD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678"/>
          <a:stretch/>
        </p:blipFill>
        <p:spPr bwMode="auto">
          <a:xfrm>
            <a:off x="4232899" y="5328045"/>
            <a:ext cx="953670" cy="89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9A10A7E-6BC7-4EAC-7AA4-C8F8BB6F3735}"/>
              </a:ext>
            </a:extLst>
          </p:cNvPr>
          <p:cNvSpPr txBox="1"/>
          <p:nvPr/>
        </p:nvSpPr>
        <p:spPr>
          <a:xfrm>
            <a:off x="4184477" y="6318089"/>
            <a:ext cx="10525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Lusha Wang , PhD, Asst Prof, Univ of Alabama </a:t>
            </a:r>
          </a:p>
        </p:txBody>
      </p:sp>
      <p:pic>
        <p:nvPicPr>
          <p:cNvPr id="20" name="Picture 14" descr="R. Sadnan">
            <a:extLst>
              <a:ext uri="{FF2B5EF4-FFF2-40B4-BE49-F238E27FC236}">
                <a16:creationId xmlns:a16="http://schemas.microsoft.com/office/drawing/2014/main" id="{B31E9CDD-3D69-AD92-177B-0F780888FE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25"/>
          <a:stretch/>
        </p:blipFill>
        <p:spPr bwMode="auto">
          <a:xfrm>
            <a:off x="5276389" y="5347237"/>
            <a:ext cx="977294" cy="94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CD50AC1-07D6-BF1A-682C-D73AAAF67208}"/>
              </a:ext>
            </a:extLst>
          </p:cNvPr>
          <p:cNvSpPr txBox="1"/>
          <p:nvPr/>
        </p:nvSpPr>
        <p:spPr>
          <a:xfrm>
            <a:off x="5201123" y="6312649"/>
            <a:ext cx="1052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Rabayet Sadnan, PhD, PNNL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AE17527-C559-6E44-23D4-81948309AEB1}"/>
              </a:ext>
            </a:extLst>
          </p:cNvPr>
          <p:cNvGrpSpPr/>
          <p:nvPr/>
        </p:nvGrpSpPr>
        <p:grpSpPr>
          <a:xfrm>
            <a:off x="7281761" y="823675"/>
            <a:ext cx="4277720" cy="3891557"/>
            <a:chOff x="6841324" y="998570"/>
            <a:chExt cx="5158594" cy="455111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F8FA960-5347-8551-5CE5-224CBC17B3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16931"/>
            <a:stretch/>
          </p:blipFill>
          <p:spPr>
            <a:xfrm>
              <a:off x="6841324" y="998570"/>
              <a:ext cx="5158594" cy="4551113"/>
            </a:xfrm>
            <a:prstGeom prst="rect">
              <a:avLst/>
            </a:prstGeom>
          </p:spPr>
        </p:pic>
        <p:pic>
          <p:nvPicPr>
            <p:cNvPr id="40" name="Picture 2" descr="Avista Utilities - An Energy Company">
              <a:extLst>
                <a:ext uri="{FF2B5EF4-FFF2-40B4-BE49-F238E27FC236}">
                  <a16:creationId xmlns:a16="http://schemas.microsoft.com/office/drawing/2014/main" id="{99365C58-DA3F-16F1-A4C9-E33C2B69E1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6320" y="2085115"/>
              <a:ext cx="1394746" cy="416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Project Sunlight - Key Insights on Developing and Financing Low-Income Solar  Projects and DER">
              <a:extLst>
                <a:ext uri="{FF2B5EF4-FFF2-40B4-BE49-F238E27FC236}">
                  <a16:creationId xmlns:a16="http://schemas.microsoft.com/office/drawing/2014/main" id="{0BE3351A-D88B-BC84-DBA9-0F2AC5F40D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0868" y="4004904"/>
              <a:ext cx="1919506" cy="521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5EAF29A-F6E5-6109-3C5F-68C0560ADB67}"/>
              </a:ext>
            </a:extLst>
          </p:cNvPr>
          <p:cNvSpPr txBox="1"/>
          <p:nvPr/>
        </p:nvSpPr>
        <p:spPr>
          <a:xfrm>
            <a:off x="7657284" y="4530566"/>
            <a:ext cx="3526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13"/>
              </a:rPr>
              <a:t>Website: anamika-dubey.github.io</a:t>
            </a:r>
            <a:endParaRPr lang="en-US" dirty="0"/>
          </a:p>
        </p:txBody>
      </p:sp>
      <p:pic>
        <p:nvPicPr>
          <p:cNvPr id="1026" name="Picture 2" descr="Abodh Poudyal">
            <a:extLst>
              <a:ext uri="{FF2B5EF4-FFF2-40B4-BE49-F238E27FC236}">
                <a16:creationId xmlns:a16="http://schemas.microsoft.com/office/drawing/2014/main" id="{09ED5A7B-1809-3F36-D5A1-76C19BA90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722" y="5328045"/>
            <a:ext cx="990337" cy="99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rayashi Konar - Lead System Engineer - GE Renewable Energy ...">
            <a:extLst>
              <a:ext uri="{FF2B5EF4-FFF2-40B4-BE49-F238E27FC236}">
                <a16:creationId xmlns:a16="http://schemas.microsoft.com/office/drawing/2014/main" id="{FABB18BF-138C-CABC-9250-E1E834DA8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179" y="5318132"/>
            <a:ext cx="1034011" cy="103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PAL">
            <a:extLst>
              <a:ext uri="{FF2B5EF4-FFF2-40B4-BE49-F238E27FC236}">
                <a16:creationId xmlns:a16="http://schemas.microsoft.com/office/drawing/2014/main" id="{7F3092F3-3696-B0A4-A1E5-F5D9DB971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543" y="5328045"/>
            <a:ext cx="1098637" cy="103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E90E467-11A2-1A0F-253C-9A293B698168}"/>
              </a:ext>
            </a:extLst>
          </p:cNvPr>
          <p:cNvSpPr txBox="1"/>
          <p:nvPr/>
        </p:nvSpPr>
        <p:spPr>
          <a:xfrm>
            <a:off x="6267754" y="6312649"/>
            <a:ext cx="1052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Abodh Paudyal, PhD, NREL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59F180-C392-CE90-2F81-29762340AECA}"/>
              </a:ext>
            </a:extLst>
          </p:cNvPr>
          <p:cNvSpPr txBox="1"/>
          <p:nvPr/>
        </p:nvSpPr>
        <p:spPr>
          <a:xfrm>
            <a:off x="7346872" y="6356350"/>
            <a:ext cx="1052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Srayashi Konar , PhD, GE Vernova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F0AF3E-BD47-1C82-647A-77E4729834E5}"/>
              </a:ext>
            </a:extLst>
          </p:cNvPr>
          <p:cNvSpPr txBox="1"/>
          <p:nvPr/>
        </p:nvSpPr>
        <p:spPr>
          <a:xfrm>
            <a:off x="8489872" y="6356347"/>
            <a:ext cx="10525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Surendra Bajagain, PhD, Dominion Energy</a:t>
            </a:r>
          </a:p>
        </p:txBody>
      </p:sp>
      <p:pic>
        <p:nvPicPr>
          <p:cNvPr id="16" name="Picture 15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E6371C4F-D5C5-9964-64C2-FA6FDA1539C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6" r="2976" b="28250"/>
          <a:stretch/>
        </p:blipFill>
        <p:spPr>
          <a:xfrm>
            <a:off x="616850" y="1508005"/>
            <a:ext cx="6391835" cy="318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82"/>
    </mc:Choice>
    <mc:Fallback xmlns="">
      <p:transition spd="slow" advTm="1668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8756C56-0545-49B8-8D1C-2AF66645DE41}"/>
              </a:ext>
            </a:extLst>
          </p:cNvPr>
          <p:cNvSpPr txBox="1">
            <a:spLocks/>
          </p:cNvSpPr>
          <p:nvPr/>
        </p:nvSpPr>
        <p:spPr>
          <a:xfrm>
            <a:off x="3523129" y="691659"/>
            <a:ext cx="4634753" cy="947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BF4D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BF4D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BF4D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BF4D00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8000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8000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8000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8000"/>
                </a:solidFill>
                <a:latin typeface="Arial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5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Thank you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1ED674E-B764-9E9F-A279-EC9C0235F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587" y="5342970"/>
            <a:ext cx="10295965" cy="63710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Garamond" panose="02020404030301010803" pitchFamily="18" charset="0"/>
              </a:rPr>
              <a:t>Contact: Anamika Dubey - </a:t>
            </a:r>
            <a:r>
              <a:rPr lang="en-US" b="1" dirty="0">
                <a:latin typeface="Garamond" panose="02020404030301010803" pitchFamily="18" charset="0"/>
                <a:hlinkClick r:id="rId3"/>
              </a:rPr>
              <a:t>anamika.dubey@wsu.edu</a:t>
            </a:r>
            <a:r>
              <a:rPr lang="en-US" b="1" dirty="0">
                <a:latin typeface="Garamond" panose="02020404030301010803" pitchFamily="18" charset="0"/>
              </a:rPr>
              <a:t> +1 (509-335-1865)</a:t>
            </a:r>
          </a:p>
          <a:p>
            <a:pPr marL="0" indent="0">
              <a:buNone/>
            </a:pPr>
            <a:r>
              <a:rPr lang="en-US" b="1" dirty="0">
                <a:latin typeface="Garamond" panose="02020404030301010803" pitchFamily="18" charset="0"/>
              </a:rPr>
              <a:t>Scholar -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3B6C86-F35E-319B-219F-4D79594C40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971" y="2093316"/>
            <a:ext cx="2753071" cy="32451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78D080-D89F-F429-4787-3D4E3020D59F}"/>
              </a:ext>
            </a:extLst>
          </p:cNvPr>
          <p:cNvSpPr txBox="1"/>
          <p:nvPr/>
        </p:nvSpPr>
        <p:spPr>
          <a:xfrm>
            <a:off x="1759792" y="5606671"/>
            <a:ext cx="3526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‪Anamika Dubey‬ - ‪Google Scholar‬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2EDA35-1849-8237-BD65-D228057E6CFE}"/>
              </a:ext>
            </a:extLst>
          </p:cNvPr>
          <p:cNvSpPr txBox="1"/>
          <p:nvPr/>
        </p:nvSpPr>
        <p:spPr>
          <a:xfrm>
            <a:off x="739587" y="591653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Website -  </a:t>
            </a:r>
            <a:r>
              <a:rPr lang="en-US" dirty="0">
                <a:hlinkClick r:id="rId6"/>
              </a:rPr>
              <a:t>anamika-dubey.github.io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770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01A8FD-7C50-C26F-2F62-35DB4033D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02" y="1950825"/>
            <a:ext cx="3510243" cy="17096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728B3A8-C348-678E-1368-20A306E729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48" r="21244"/>
          <a:stretch/>
        </p:blipFill>
        <p:spPr>
          <a:xfrm>
            <a:off x="3601532" y="1758703"/>
            <a:ext cx="5028562" cy="41993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0F39CB7-988C-4539-9028-3EF20E5B8036}"/>
              </a:ext>
            </a:extLst>
          </p:cNvPr>
          <p:cNvSpPr txBox="1"/>
          <p:nvPr/>
        </p:nvSpPr>
        <p:spPr>
          <a:xfrm>
            <a:off x="1736464" y="205578"/>
            <a:ext cx="8543109" cy="95410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3200" b="1">
                <a:solidFill>
                  <a:srgbClr val="C00000"/>
                </a:solidFill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Active Electric Power Distributions Systems: Decarbonization and Electrification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1C9A913-82FA-2ACF-9056-2ED86557EC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01530" y="218800"/>
            <a:ext cx="752475" cy="7524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8E5172-8665-01B9-2C2A-94A6C82417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48" r="21244"/>
          <a:stretch/>
        </p:blipFill>
        <p:spPr>
          <a:xfrm>
            <a:off x="3583478" y="1797715"/>
            <a:ext cx="5052756" cy="421950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90381-EADF-37FD-7C8D-08A14B892A52}"/>
              </a:ext>
            </a:extLst>
          </p:cNvPr>
          <p:cNvSpPr txBox="1">
            <a:spLocks/>
          </p:cNvSpPr>
          <p:nvPr/>
        </p:nvSpPr>
        <p:spPr bwMode="auto">
          <a:xfrm>
            <a:off x="1654233" y="1402929"/>
            <a:ext cx="4353786" cy="874846"/>
          </a:xfrm>
          <a:prstGeom prst="rect">
            <a:avLst/>
          </a:prstGeom>
          <a:solidFill>
            <a:schemeClr val="bg1">
              <a:alpha val="1961"/>
            </a:schemeClr>
          </a:solidFill>
        </p:spPr>
        <p:txBody>
          <a:bodyPr/>
          <a:lstStyle>
            <a:defPPr>
              <a:defRPr lang="en-US"/>
            </a:defPPr>
            <a:lvl1pPr>
              <a:lnSpc>
                <a:spcPct val="90000"/>
              </a:lnSpc>
              <a:defRPr sz="2200" b="1">
                <a:solidFill>
                  <a:srgbClr val="C00000"/>
                </a:solidFill>
                <a:latin typeface="Garamond" panose="02020404030301010803" pitchFamily="18" charset="0"/>
              </a:defRPr>
            </a:lvl1pPr>
            <a:lvl2pPr>
              <a:defRPr>
                <a:solidFill>
                  <a:schemeClr val="bg1"/>
                </a:solidFill>
                <a:latin typeface="Garamond" panose="02020404030301010803" pitchFamily="18" charset="0"/>
              </a:defRPr>
            </a:lvl2pPr>
            <a:lvl3pPr>
              <a:defRPr>
                <a:solidFill>
                  <a:schemeClr val="bg1"/>
                </a:solidFill>
                <a:latin typeface="Garamond" panose="02020404030301010803" pitchFamily="18" charset="0"/>
              </a:defRPr>
            </a:lvl3pPr>
            <a:lvl4pPr>
              <a:defRPr>
                <a:solidFill>
                  <a:schemeClr val="bg1"/>
                </a:solidFill>
                <a:latin typeface="Garamond" panose="02020404030301010803" pitchFamily="18" charset="0"/>
              </a:defRPr>
            </a:lvl4pPr>
            <a:lvl5pPr>
              <a:defRPr>
                <a:solidFill>
                  <a:schemeClr val="bg1"/>
                </a:solidFill>
                <a:latin typeface="Garamond" panose="02020404030301010803" pitchFamily="18" charset="0"/>
              </a:defRPr>
            </a:lvl5pPr>
          </a:lstStyle>
          <a:p>
            <a:pPr marL="457188" marR="0" lvl="1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</a:rPr>
              <a:t>Very-large penetration of distributed energy resources – 4.2 million homes</a:t>
            </a:r>
            <a:r>
              <a:rPr kumimoji="0" lang="en-US" sz="1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</a:rPr>
              <a:t> installed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</a:rPr>
              <a:t>solar panels</a:t>
            </a:r>
            <a:r>
              <a:rPr kumimoji="0" lang="en-US" sz="1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</a:rPr>
              <a:t> as of 2024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7AE216-2843-7850-5115-AA48A4C601E4}"/>
              </a:ext>
            </a:extLst>
          </p:cNvPr>
          <p:cNvSpPr txBox="1"/>
          <p:nvPr/>
        </p:nvSpPr>
        <p:spPr>
          <a:xfrm>
            <a:off x="3794501" y="5959446"/>
            <a:ext cx="81911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kern="0" dirty="0">
                <a:solidFill>
                  <a:srgbClr val="C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Lack of active management of these resources </a:t>
            </a:r>
            <a:r>
              <a:rPr lang="en-US" b="1" kern="0" dirty="0">
                <a:solidFill>
                  <a:srgbClr val="C00000"/>
                </a:solidFill>
                <a:latin typeface="Garamond" panose="02020404030301010803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b="1" kern="0" dirty="0">
                <a:solidFill>
                  <a:srgbClr val="C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underutilized infrastructure</a:t>
            </a:r>
          </a:p>
          <a:p>
            <a:pPr algn="ctr"/>
            <a:r>
              <a:rPr lang="en-US" b="1" kern="0" dirty="0">
                <a:solidFill>
                  <a:srgbClr val="C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(Active grid management </a:t>
            </a:r>
            <a:r>
              <a:rPr lang="en-US" b="1" kern="0" dirty="0">
                <a:solidFill>
                  <a:srgbClr val="C00000"/>
                </a:solidFill>
                <a:latin typeface="Garamond" panose="02020404030301010803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 Distribution and Grid-edge Optimization/Control</a:t>
            </a:r>
            <a:r>
              <a:rPr lang="en-US" b="1" kern="0" dirty="0">
                <a:solidFill>
                  <a:srgbClr val="C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A19200-9D79-4A41-40D7-EB0A79B6A1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19" t="16806" r="22669" b="5885"/>
          <a:stretch/>
        </p:blipFill>
        <p:spPr>
          <a:xfrm>
            <a:off x="3544989" y="2522416"/>
            <a:ext cx="4979719" cy="32430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40C9E0-2F28-82B8-6BF6-B83433F8CDC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119" t="20693" r="21244" b="7435"/>
          <a:stretch/>
        </p:blipFill>
        <p:spPr>
          <a:xfrm>
            <a:off x="3496755" y="2672561"/>
            <a:ext cx="5133339" cy="30443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4AAE49-156D-3436-67F3-5AAD8D92FA28}"/>
              </a:ext>
            </a:extLst>
          </p:cNvPr>
          <p:cNvSpPr txBox="1"/>
          <p:nvPr/>
        </p:nvSpPr>
        <p:spPr>
          <a:xfrm>
            <a:off x="6017023" y="1448219"/>
            <a:ext cx="4738253" cy="83099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kern="0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Economywide electrification (including transportation) could increase U.S. electricity consumption by up to 38% by 2050. 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36F8F01-3ADA-D178-B559-C0ACE9537666}"/>
              </a:ext>
            </a:extLst>
          </p:cNvPr>
          <p:cNvGrpSpPr/>
          <p:nvPr/>
        </p:nvGrpSpPr>
        <p:grpSpPr>
          <a:xfrm>
            <a:off x="8702109" y="2233880"/>
            <a:ext cx="3283527" cy="3632920"/>
            <a:chOff x="8702109" y="2233880"/>
            <a:chExt cx="3283527" cy="36329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E1373EA-DEDF-0647-19C2-039B9B6149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6111" t="23919" r="53965" b="18954"/>
            <a:stretch/>
          </p:blipFill>
          <p:spPr>
            <a:xfrm>
              <a:off x="8702109" y="2233880"/>
              <a:ext cx="3283527" cy="363292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8C6AD53-579A-DA31-8B47-46B815979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70076" t="46545" r="21464" b="40356"/>
            <a:stretch/>
          </p:blipFill>
          <p:spPr>
            <a:xfrm>
              <a:off x="9369484" y="3159872"/>
              <a:ext cx="928255" cy="898339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612C452-BD00-B565-24FC-B4C98FBAA98B}"/>
              </a:ext>
            </a:extLst>
          </p:cNvPr>
          <p:cNvSpPr txBox="1"/>
          <p:nvPr/>
        </p:nvSpPr>
        <p:spPr>
          <a:xfrm>
            <a:off x="346706" y="3719737"/>
            <a:ext cx="3227763" cy="1097478"/>
          </a:xfrm>
          <a:prstGeom prst="rect">
            <a:avLst/>
          </a:prstGeom>
          <a:solidFill>
            <a:schemeClr val="bg1">
              <a:alpha val="1961"/>
            </a:schemeClr>
          </a:solidFill>
        </p:spPr>
        <p:txBody>
          <a:bodyPr/>
          <a:lstStyle>
            <a:defPPr>
              <a:defRPr lang="en-US"/>
            </a:defPPr>
            <a:lvl1pPr>
              <a:lnSpc>
                <a:spcPct val="90000"/>
              </a:lnSpc>
              <a:defRPr sz="2200" b="1">
                <a:solidFill>
                  <a:srgbClr val="C00000"/>
                </a:solidFill>
                <a:latin typeface="Garamond" panose="02020404030301010803" pitchFamily="18" charset="0"/>
              </a:defRPr>
            </a:lvl1pPr>
            <a:lvl2pPr marL="457188" marR="0" lvl="1" defTabSz="914377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 kumimoji="0" b="1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cs typeface="Calibri" panose="020F0502020204030204" pitchFamily="34" charset="0"/>
              </a:defRPr>
            </a:lvl2pPr>
            <a:lvl3pPr>
              <a:defRPr>
                <a:solidFill>
                  <a:schemeClr val="bg1"/>
                </a:solidFill>
                <a:latin typeface="Garamond" panose="02020404030301010803" pitchFamily="18" charset="0"/>
              </a:defRPr>
            </a:lvl3pPr>
            <a:lvl4pPr>
              <a:defRPr>
                <a:solidFill>
                  <a:schemeClr val="bg1"/>
                </a:solidFill>
                <a:latin typeface="Garamond" panose="02020404030301010803" pitchFamily="18" charset="0"/>
              </a:defRPr>
            </a:lvl4pPr>
            <a:lvl5pPr>
              <a:defRPr>
                <a:solidFill>
                  <a:schemeClr val="bg1"/>
                </a:solidFill>
                <a:latin typeface="Garamond" panose="02020404030301010803" pitchFamily="18" charset="0"/>
              </a:defRPr>
            </a:lvl5pPr>
          </a:lstStyle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</a:rPr>
              <a:t>Dramatic increase of extreme event related outages: predominant cause of outages are damages at MV/LV level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4AB30A-906A-B354-3B35-6ADF816138E7}"/>
              </a:ext>
            </a:extLst>
          </p:cNvPr>
          <p:cNvGrpSpPr/>
          <p:nvPr/>
        </p:nvGrpSpPr>
        <p:grpSpPr>
          <a:xfrm>
            <a:off x="601978" y="4799842"/>
            <a:ext cx="2767097" cy="1891906"/>
            <a:chOff x="513977" y="800152"/>
            <a:chExt cx="4695540" cy="3291124"/>
          </a:xfrm>
        </p:grpSpPr>
        <p:pic>
          <p:nvPicPr>
            <p:cNvPr id="17" name="Picture 2" descr="imgJPG_withTitle">
              <a:extLst>
                <a:ext uri="{FF2B5EF4-FFF2-40B4-BE49-F238E27FC236}">
                  <a16:creationId xmlns:a16="http://schemas.microsoft.com/office/drawing/2014/main" id="{7B29806D-C36B-2CD3-DE30-69E4F65D93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57" t="7238" r="16428" b="8826"/>
            <a:stretch/>
          </p:blipFill>
          <p:spPr bwMode="auto">
            <a:xfrm>
              <a:off x="593975" y="800152"/>
              <a:ext cx="4615542" cy="3291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D315CDA-A6E7-E0F1-8F78-496C2EFEA6BB}"/>
                </a:ext>
              </a:extLst>
            </p:cNvPr>
            <p:cNvSpPr txBox="1"/>
            <p:nvPr/>
          </p:nvSpPr>
          <p:spPr>
            <a:xfrm>
              <a:off x="513977" y="2791063"/>
              <a:ext cx="4695540" cy="8530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Number of outages affecting more than 50k customers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752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0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7AAB62E-AED0-3B0E-0130-DF57B8E93689}"/>
              </a:ext>
            </a:extLst>
          </p:cNvPr>
          <p:cNvSpPr txBox="1"/>
          <p:nvPr/>
        </p:nvSpPr>
        <p:spPr>
          <a:xfrm>
            <a:off x="1736464" y="205578"/>
            <a:ext cx="8543109" cy="95410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3200" b="1">
                <a:solidFill>
                  <a:srgbClr val="C00000"/>
                </a:solidFill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Active Electric Power Distributions Systems: Decarbonization and Electrification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7E1B64-0C3E-6DCE-08AB-2CC32B21DCF6}"/>
              </a:ext>
            </a:extLst>
          </p:cNvPr>
          <p:cNvSpPr txBox="1"/>
          <p:nvPr/>
        </p:nvSpPr>
        <p:spPr>
          <a:xfrm>
            <a:off x="244533" y="5595908"/>
            <a:ext cx="11947467" cy="124181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67" baseline="30000"/>
            </a:lvl1pPr>
          </a:lstStyle>
          <a:p>
            <a:r>
              <a:rPr lang="en-US" baseline="0" dirty="0"/>
              <a:t>*</a:t>
            </a:r>
            <a:r>
              <a:rPr lang="en-US" baseline="0" dirty="0" err="1"/>
              <a:t>Kolln</a:t>
            </a:r>
            <a:r>
              <a:rPr lang="en-US" baseline="0" dirty="0"/>
              <a:t> J.T., J. Liu, S.E. </a:t>
            </a:r>
            <a:r>
              <a:rPr lang="en-US" baseline="0" dirty="0" err="1"/>
              <a:t>Widergren</a:t>
            </a:r>
            <a:r>
              <a:rPr lang="en-US" baseline="0" dirty="0"/>
              <a:t>, and R. Brown. 2023. Common Grid Services: Terms and Definitions Report Richland, WA: Pacific Northwest National Laboratory.</a:t>
            </a:r>
          </a:p>
          <a:p>
            <a:r>
              <a:rPr lang="en-US" baseline="0" dirty="0"/>
              <a:t>Anamika Dubey and Sumit Paudyal (2023), “Distribution System Optimization to Manage Distributed Energy Resources (DERs) for Grid Services”, Foundations and Trends® in Electric Energy Systems: Vol. 6: No. 3-4, pp 120-264. </a:t>
            </a:r>
            <a:r>
              <a:rPr lang="en-US" baseline="0" dirty="0">
                <a:hlinkClick r:id="rId2"/>
              </a:rPr>
              <a:t>http://dx.doi.org/10.1561/3100000030</a:t>
            </a:r>
            <a:endParaRPr lang="en-US" baseline="0" dirty="0"/>
          </a:p>
          <a:p>
            <a:r>
              <a:rPr lang="en-US" baseline="0" dirty="0"/>
              <a:t>M. Kezunovic, A. Annaswamy, K. Baker, S. Brahma, K. Davis, A. Dubey, M. Hedman, J. Mitra, S. Oren, Chee-</a:t>
            </a:r>
            <a:r>
              <a:rPr lang="en-US" baseline="0" dirty="0" err="1"/>
              <a:t>Wooi</a:t>
            </a:r>
            <a:r>
              <a:rPr lang="en-US" baseline="0" dirty="0"/>
              <a:t> Ten, M. </a:t>
            </a:r>
            <a:r>
              <a:rPr lang="en-US" baseline="0" dirty="0" err="1"/>
              <a:t>Saeedifard</a:t>
            </a:r>
            <a:r>
              <a:rPr lang="en-US" baseline="0" dirty="0"/>
              <a:t>, R. </a:t>
            </a:r>
            <a:r>
              <a:rPr lang="en-US" baseline="0" dirty="0" err="1"/>
              <a:t>Sioshansi</a:t>
            </a:r>
            <a:r>
              <a:rPr lang="en-US" baseline="0" dirty="0"/>
              <a:t>, and Le Xie, “Grid at the Edge: Challenges and Opportunities,” Final Report, June 2021, Workshop on Research Directions for the Grid Edge. </a:t>
            </a:r>
          </a:p>
          <a:p>
            <a:r>
              <a:rPr lang="en-US" baseline="0" dirty="0"/>
              <a:t>A. Dubey, A. Bose, M. Liu and L N. Ochoa, “Paving the Way for Advanced Distribution Management Systems Applications: Making the Most of Models and Data,” IEEE Power and Energy Magazine, vol. 18, no. 1, pp. 63-75, Jan-Feb 2020.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DEF25-F905-ECC5-FD98-4A2E2F1119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1" t="20242" r="9798" b="15515"/>
          <a:stretch/>
        </p:blipFill>
        <p:spPr>
          <a:xfrm>
            <a:off x="3623734" y="1884283"/>
            <a:ext cx="7773400" cy="37116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86117D-DFDA-49AB-9CD8-EB21D85CD34F}"/>
              </a:ext>
            </a:extLst>
          </p:cNvPr>
          <p:cNvSpPr txBox="1"/>
          <p:nvPr/>
        </p:nvSpPr>
        <p:spPr>
          <a:xfrm>
            <a:off x="3682500" y="1466767"/>
            <a:ext cx="76558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Garamond" panose="02020404030301010803" pitchFamily="18" charset="0"/>
              </a:rPr>
              <a:t>Common Grid Service terms and the associated objectives*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516133-8EA0-7252-9BAF-FC20D066EFA2}"/>
              </a:ext>
            </a:extLst>
          </p:cNvPr>
          <p:cNvSpPr txBox="1"/>
          <p:nvPr/>
        </p:nvSpPr>
        <p:spPr>
          <a:xfrm>
            <a:off x="183650" y="3178295"/>
            <a:ext cx="2865967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How to unlock grid services from DERs/Grid-edge devices?</a:t>
            </a:r>
          </a:p>
          <a:p>
            <a:endParaRPr lang="en-US" dirty="0"/>
          </a:p>
          <a:p>
            <a:r>
              <a:rPr lang="en-US" dirty="0"/>
              <a:t>Technical challenge</a:t>
            </a:r>
          </a:p>
          <a:p>
            <a:r>
              <a:rPr lang="en-US" dirty="0"/>
              <a:t>-- Large-scale optimization and control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B73CF-7AE7-7C9D-9D2D-AE7919C8E81D}"/>
              </a:ext>
            </a:extLst>
          </p:cNvPr>
          <p:cNvSpPr txBox="1"/>
          <p:nvPr/>
        </p:nvSpPr>
        <p:spPr>
          <a:xfrm>
            <a:off x="183650" y="1512933"/>
            <a:ext cx="33792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latin typeface="Garamond" panose="02020404030301010803" pitchFamily="18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Grid Requires: Supply-Demand balance at all 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Grid services are designed to meet this requirement</a:t>
            </a:r>
          </a:p>
        </p:txBody>
      </p:sp>
    </p:spTree>
    <p:extLst>
      <p:ext uri="{BB962C8B-B14F-4D97-AF65-F5344CB8AC3E}">
        <p14:creationId xmlns:p14="http://schemas.microsoft.com/office/powerpoint/2010/main" val="69792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0D492-FFCE-C458-DF63-83ADA1D15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2060"/>
            <a:ext cx="10515600" cy="584775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>
                <a:solidFill>
                  <a:srgbClr val="C00000"/>
                </a:solidFill>
                <a:latin typeface="Garamond" panose="02020404030301010803" pitchFamily="18" charset="0"/>
                <a:ea typeface="+mn-ea"/>
                <a:cs typeface="+mn-cs"/>
              </a:rPr>
              <a:t>Optimizing Grid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58AFF-19B6-5D4C-B677-86290DA03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7" y="1222745"/>
            <a:ext cx="10988196" cy="157011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latin typeface="Garamond" panose="02020404030301010803" pitchFamily="18" charset="0"/>
              </a:rPr>
              <a:t>Example problem – Optimizing for grid operations for a specific grid-service.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latin typeface="Garamond" panose="02020404030301010803" pitchFamily="18" charset="0"/>
              </a:rPr>
              <a:t>Optimal power flow is an old problem. Classically solved using DC and AC power flow models for bulk grid systems. Current bulk grid markets use these optimizations.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latin typeface="Garamond" panose="02020404030301010803" pitchFamily="18" charset="0"/>
              </a:rPr>
              <a:t>What changed with grid-edge?</a:t>
            </a:r>
            <a:r>
              <a:rPr lang="en-US" sz="2000" dirty="0"/>
              <a:t>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543D291-B95A-DD5C-DF42-011DFC60E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51" y="2923262"/>
            <a:ext cx="3587165" cy="304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6EA075-467D-A416-B881-0BDC368C6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111" y="2922617"/>
            <a:ext cx="4481103" cy="309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8E3891-3F2D-82EF-5337-7045520380EB}"/>
              </a:ext>
            </a:extLst>
          </p:cNvPr>
          <p:cNvSpPr txBox="1"/>
          <p:nvPr/>
        </p:nvSpPr>
        <p:spPr>
          <a:xfrm>
            <a:off x="4346279" y="2761200"/>
            <a:ext cx="383785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 i="0">
                <a:solidFill>
                  <a:srgbClr val="C00000"/>
                </a:solidFill>
                <a:effectLst/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307,236 end-use customers with 160 high-voltage buses, 448 feeders*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4D4174-0204-EF81-70C3-7C7830DA1A75}"/>
              </a:ext>
            </a:extLst>
          </p:cNvPr>
          <p:cNvSpPr txBox="1"/>
          <p:nvPr/>
        </p:nvSpPr>
        <p:spPr>
          <a:xfrm>
            <a:off x="563960" y="2792858"/>
            <a:ext cx="342623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 i="0">
                <a:solidFill>
                  <a:srgbClr val="C00000"/>
                </a:solidFill>
                <a:effectLst/>
                <a:latin typeface="Garamond" panose="02020404030301010803" pitchFamily="18" charset="0"/>
              </a:defRPr>
            </a:lvl1pPr>
          </a:lstStyle>
          <a:p>
            <a:pPr algn="ctr"/>
            <a:r>
              <a:rPr lang="en-US" dirty="0"/>
              <a:t>Synthetic 2000-bus power system test case*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1867B5-20FA-EA39-D550-DE63EFE68C40}"/>
              </a:ext>
            </a:extLst>
          </p:cNvPr>
          <p:cNvSpPr/>
          <p:nvPr/>
        </p:nvSpPr>
        <p:spPr>
          <a:xfrm>
            <a:off x="2718598" y="4618609"/>
            <a:ext cx="435428" cy="45965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1A23F38-C165-6CCF-50B4-418A0F4794A7}"/>
              </a:ext>
            </a:extLst>
          </p:cNvPr>
          <p:cNvSpPr/>
          <p:nvPr/>
        </p:nvSpPr>
        <p:spPr>
          <a:xfrm>
            <a:off x="3176770" y="4710674"/>
            <a:ext cx="2501867" cy="2755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EDA221-4631-BB19-27B9-F0224AECB2AD}"/>
              </a:ext>
            </a:extLst>
          </p:cNvPr>
          <p:cNvSpPr txBox="1"/>
          <p:nvPr/>
        </p:nvSpPr>
        <p:spPr>
          <a:xfrm>
            <a:off x="276651" y="5928521"/>
            <a:ext cx="117304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62626"/>
                </a:solidFill>
                <a:ea typeface="MS PMincho" panose="02020600040205080304" pitchFamily="18" charset="-128"/>
              </a:rPr>
              <a:t>A. B. Birchfield, T. Xu, K. M. </a:t>
            </a:r>
            <a:r>
              <a:rPr lang="en-US" sz="1200" dirty="0" err="1">
                <a:solidFill>
                  <a:srgbClr val="262626"/>
                </a:solidFill>
                <a:ea typeface="MS PMincho" panose="02020600040205080304" pitchFamily="18" charset="-128"/>
              </a:rPr>
              <a:t>Gegner</a:t>
            </a:r>
            <a:r>
              <a:rPr lang="en-US" sz="1200" dirty="0">
                <a:solidFill>
                  <a:srgbClr val="262626"/>
                </a:solidFill>
                <a:ea typeface="MS PMincho" panose="02020600040205080304" pitchFamily="18" charset="-128"/>
              </a:rPr>
              <a:t>, K. S. </a:t>
            </a:r>
            <a:r>
              <a:rPr lang="en-US" sz="1200" dirty="0" err="1">
                <a:solidFill>
                  <a:srgbClr val="262626"/>
                </a:solidFill>
                <a:ea typeface="MS PMincho" panose="02020600040205080304" pitchFamily="18" charset="-128"/>
              </a:rPr>
              <a:t>Shetye</a:t>
            </a:r>
            <a:r>
              <a:rPr lang="en-US" sz="1200" dirty="0">
                <a:solidFill>
                  <a:srgbClr val="262626"/>
                </a:solidFill>
                <a:ea typeface="MS PMincho" panose="02020600040205080304" pitchFamily="18" charset="-128"/>
              </a:rPr>
              <a:t> and T. J. </a:t>
            </a:r>
            <a:r>
              <a:rPr lang="en-US" sz="1200" dirty="0" err="1">
                <a:solidFill>
                  <a:srgbClr val="262626"/>
                </a:solidFill>
                <a:ea typeface="MS PMincho" panose="02020600040205080304" pitchFamily="18" charset="-128"/>
              </a:rPr>
              <a:t>Overbye</a:t>
            </a:r>
            <a:r>
              <a:rPr lang="en-US" sz="1200" dirty="0">
                <a:solidFill>
                  <a:srgbClr val="262626"/>
                </a:solidFill>
                <a:ea typeface="MS PMincho" panose="02020600040205080304" pitchFamily="18" charset="-128"/>
              </a:rPr>
              <a:t>, "Grid Structural Characteristics as Validation Criteria for Synthetic Networks," in IEEE Transactions on Power Systems, vol. 32, no. 4, pp. 3258-3265, July 2017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616CE0-0820-CFE5-B817-8F67C29BF717}"/>
              </a:ext>
            </a:extLst>
          </p:cNvPr>
          <p:cNvSpPr txBox="1"/>
          <p:nvPr/>
        </p:nvSpPr>
        <p:spPr>
          <a:xfrm>
            <a:off x="8722649" y="2355153"/>
            <a:ext cx="2899237" cy="34470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Garamond" panose="02020404030301010803" pitchFamily="18" charset="0"/>
              </a:rPr>
              <a:t>Growing number of controllable resources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Garamond" panose="02020404030301010803" pitchFamily="18" charset="0"/>
              </a:rPr>
              <a:t>Simple rule-based control is not sufficient to achieve the primary goal of low-cost, reliable and resilient power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Garamond" panose="02020404030301010803" pitchFamily="18" charset="0"/>
              </a:rPr>
              <a:t>Given size and complexity, these systems are very hard to model and optimize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CB07B5-1E60-60E2-9B95-62FBE25A86B4}"/>
              </a:ext>
            </a:extLst>
          </p:cNvPr>
          <p:cNvSpPr txBox="1"/>
          <p:nvPr/>
        </p:nvSpPr>
        <p:spPr>
          <a:xfrm>
            <a:off x="276651" y="6342853"/>
            <a:ext cx="113930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rgbClr val="262626"/>
                </a:solidFill>
                <a:ea typeface="MS PMincho" panose="02020600040205080304" pitchFamily="18" charset="-128"/>
              </a:defRPr>
            </a:lvl1pPr>
          </a:lstStyle>
          <a:p>
            <a:r>
              <a:rPr lang="en-US" dirty="0"/>
              <a:t>A. Dubey, A. Bose, M. Liu and L. N. Ochoa, "Paving the Way for Advanced Distribution Management Systems Applications: Making the Most of Models and Data," published in IEEE Power and Energy Magazine, vol. 18, no. 1, pp. 63-75, Jan-Feb 2020.</a:t>
            </a:r>
          </a:p>
        </p:txBody>
      </p:sp>
    </p:spTree>
    <p:extLst>
      <p:ext uri="{BB962C8B-B14F-4D97-AF65-F5344CB8AC3E}">
        <p14:creationId xmlns:p14="http://schemas.microsoft.com/office/powerpoint/2010/main" val="422035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7" grpId="0" uiExpand="1" animBg="1"/>
      <p:bldP spid="8" grpId="0" animBg="1"/>
      <p:bldP spid="9" grpId="0" animBg="1"/>
      <p:bldP spid="10" grpId="0"/>
      <p:bldP spid="11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FF8E06C-EF20-5549-4C75-558B14B7FB62}"/>
              </a:ext>
            </a:extLst>
          </p:cNvPr>
          <p:cNvSpPr txBox="1">
            <a:spLocks/>
          </p:cNvSpPr>
          <p:nvPr/>
        </p:nvSpPr>
        <p:spPr bwMode="auto">
          <a:xfrm>
            <a:off x="721821" y="360538"/>
            <a:ext cx="10515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Book Antiqua" pitchFamily="18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Book Antiqua" pitchFamily="18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Book Antiqua" pitchFamily="18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Book Antiqua" pitchFamily="18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Book Antiqua" pitchFamily="18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Book Antiqua" pitchFamily="18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Book Antiqua" pitchFamily="18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Book Antiqua" pitchFamily="18" charset="0"/>
                <a:cs typeface="Arial" pitchFamily="34" charset="0"/>
              </a:defRPr>
            </a:lvl9pPr>
          </a:lstStyle>
          <a:p>
            <a:r>
              <a:rPr lang="en-US" sz="3200" kern="0" dirty="0">
                <a:solidFill>
                  <a:srgbClr val="C00000"/>
                </a:solidFill>
                <a:latin typeface="Garamond" panose="02020404030301010803" pitchFamily="18" charset="0"/>
                <a:ea typeface="+mn-ea"/>
                <a:cs typeface="+mn-cs"/>
              </a:rPr>
              <a:t>Specific Research Questions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017D56-3F8A-156A-CCC0-8FA1C0BD8EBE}"/>
              </a:ext>
            </a:extLst>
          </p:cNvPr>
          <p:cNvSpPr txBox="1">
            <a:spLocks/>
          </p:cNvSpPr>
          <p:nvPr/>
        </p:nvSpPr>
        <p:spPr bwMode="auto">
          <a:xfrm>
            <a:off x="6096000" y="1362076"/>
            <a:ext cx="5714999" cy="517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A00"/>
              </a:buClr>
              <a:buFontTx/>
              <a:buNone/>
              <a:defRPr sz="2400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kern="0" dirty="0">
                <a:latin typeface="Garamond" panose="02020404030301010803" pitchFamily="18" charset="0"/>
              </a:rPr>
              <a:t>How to unlock grid services from DERs/rid-edge resources?  What kinds of broader challenges we are facing and how optimizing grid-edge can help? </a:t>
            </a: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kern="0" dirty="0">
                <a:latin typeface="Garamond" panose="02020404030301010803" pitchFamily="18" charset="0"/>
              </a:rPr>
              <a:t>What are the unique modeling and optimization challenges that require developing specialized algorithms for distribution systems? </a:t>
            </a: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kern="0" dirty="0">
                <a:latin typeface="Garamond" panose="02020404030301010803" pitchFamily="18" charset="0"/>
              </a:rPr>
              <a:t>What about planning problems? How and where to strategically place these resources to maximize their value? </a:t>
            </a: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kern="0" dirty="0">
                <a:latin typeface="Garamond" panose="02020404030301010803" pitchFamily="18" charset="0"/>
              </a:rPr>
              <a:t>When traditional optimization and control methods aren’t sufficient? How can we benefit from incorporating scientific and physics-informed Machine Learning (ML) methods?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266351-94A4-3D36-6BE7-E04A6E977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67" y="2447415"/>
            <a:ext cx="5911609" cy="34642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34A264C-2AEF-6386-9E62-49DB06F8CCBB}"/>
              </a:ext>
            </a:extLst>
          </p:cNvPr>
          <p:cNvGrpSpPr/>
          <p:nvPr/>
        </p:nvGrpSpPr>
        <p:grpSpPr>
          <a:xfrm>
            <a:off x="2836639" y="1732125"/>
            <a:ext cx="1367557" cy="914400"/>
            <a:chOff x="7377545" y="2443362"/>
            <a:chExt cx="1367557" cy="914400"/>
          </a:xfrm>
        </p:grpSpPr>
        <p:pic>
          <p:nvPicPr>
            <p:cNvPr id="13" name="Graphic 12" descr="Badge Question Mark with solid fill">
              <a:extLst>
                <a:ext uri="{FF2B5EF4-FFF2-40B4-BE49-F238E27FC236}">
                  <a16:creationId xmlns:a16="http://schemas.microsoft.com/office/drawing/2014/main" id="{FE2F4FF6-96E1-B362-4B76-EAB52E440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30702" y="2443362"/>
              <a:ext cx="914400" cy="9144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096A457-729E-10C9-A601-16530103EA10}"/>
                </a:ext>
              </a:extLst>
            </p:cNvPr>
            <p:cNvSpPr txBox="1"/>
            <p:nvPr/>
          </p:nvSpPr>
          <p:spPr>
            <a:xfrm>
              <a:off x="7377545" y="2724150"/>
              <a:ext cx="8647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kern="0" dirty="0">
                  <a:solidFill>
                    <a:srgbClr val="C00000"/>
                  </a:solidFill>
                  <a:latin typeface="Calibri" panose="020F0502020204030204"/>
                  <a:cs typeface="Arial" charset="0"/>
                </a:rPr>
                <a:t>How</a:t>
              </a:r>
              <a:endParaRPr lang="en-US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4E9A5D7-7E0C-1268-B7C7-D524B55A8A09}"/>
              </a:ext>
            </a:extLst>
          </p:cNvPr>
          <p:cNvSpPr txBox="1"/>
          <p:nvPr/>
        </p:nvSpPr>
        <p:spPr>
          <a:xfrm rot="19818881">
            <a:off x="1516190" y="3529195"/>
            <a:ext cx="7995788" cy="4308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 sz="2000" b="1">
                <a:solidFill>
                  <a:srgbClr val="C00000"/>
                </a:solidFill>
                <a:latin typeface="Garamond" panose="02020404030301010803" pitchFamily="18" charset="0"/>
              </a:defRPr>
            </a:lvl1pPr>
          </a:lstStyle>
          <a:p>
            <a:pPr marL="0" indent="0" algn="ctr">
              <a:buNone/>
            </a:pPr>
            <a:r>
              <a:rPr lang="en-US" sz="2200" dirty="0"/>
              <a:t>Technical challenge -- Scalable modeling and optimization</a:t>
            </a:r>
          </a:p>
        </p:txBody>
      </p:sp>
    </p:spTree>
    <p:extLst>
      <p:ext uri="{BB962C8B-B14F-4D97-AF65-F5344CB8AC3E}">
        <p14:creationId xmlns:p14="http://schemas.microsoft.com/office/powerpoint/2010/main" val="34530217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0557A7-1AA2-484D-8603-E2EFE42B1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500"/>
              </a:spcAft>
            </a:pPr>
            <a:fld id="{FE7A4BB3-E848-5A44-82DF-322201952CD8}" type="slidenum">
              <a:rPr lang="en-US" smtClean="0"/>
              <a:pPr>
                <a:spcAft>
                  <a:spcPts val="500"/>
                </a:spcAft>
              </a:pPr>
              <a:t>6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C2D50C2-F554-EC2E-B200-BD5AD7FC6C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6102" y="362943"/>
            <a:ext cx="10296698" cy="101386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3200" b="1" dirty="0">
                <a:solidFill>
                  <a:srgbClr val="C00000"/>
                </a:solidFill>
                <a:latin typeface="Garamond" panose="02020404030301010803" pitchFamily="18" charset="0"/>
                <a:ea typeface="+mn-ea"/>
                <a:cs typeface="+mn-cs"/>
              </a:rPr>
              <a:t>Grid-edge Coordination as Distribution-level Optimal Power flow Problem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42F89AF9-09C0-95C5-7B90-131E908C2A6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8700" y="1685139"/>
                <a:ext cx="10134600" cy="3742043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04784" indent="-304784" defTabSz="1219140">
                  <a:defRPr/>
                </a:pPr>
                <a:r>
                  <a:rPr lang="en-US" sz="1800" b="1" dirty="0">
                    <a:solidFill>
                      <a:prstClr val="black"/>
                    </a:solidFill>
                    <a:latin typeface="Garamond" panose="02020404030301010803" pitchFamily="18" charset="0"/>
                    <a:cs typeface="Arial"/>
                  </a:rPr>
                  <a:t>A typical optimal power flow (OPF) problem </a:t>
                </a:r>
              </a:p>
              <a:p>
                <a:pPr marL="304784" indent="-304784" defTabSz="1219140">
                  <a:defRPr/>
                </a:pPr>
                <a:endParaRPr lang="en-US" sz="1800" b="1" dirty="0">
                  <a:solidFill>
                    <a:prstClr val="black"/>
                  </a:solidFill>
                  <a:latin typeface="Garamond" panose="02020404030301010803" pitchFamily="18" charset="0"/>
                  <a:cs typeface="Arial"/>
                </a:endParaRPr>
              </a:p>
              <a:p>
                <a:pPr marL="609570" lvl="1" indent="0" defTabSz="1219140">
                  <a:buNone/>
                  <a:defRPr/>
                </a:pPr>
                <a:r>
                  <a:rPr lang="en-US" sz="1800" b="1" dirty="0">
                    <a:solidFill>
                      <a:prstClr val="black"/>
                    </a:solidFill>
                    <a:latin typeface="Garamond" panose="02020404030301010803" pitchFamily="18" charset="0"/>
                    <a:cs typeface="Arial"/>
                  </a:rPr>
                  <a:t>		min/max </a:t>
                </a:r>
                <a14:m>
                  <m:oMath xmlns:m="http://schemas.openxmlformats.org/officeDocument/2006/math">
                    <m:r>
                      <a:rPr lang="en-US" sz="1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1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1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sz="1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b="1" dirty="0">
                    <a:solidFill>
                      <a:prstClr val="black"/>
                    </a:solidFill>
                    <a:latin typeface="Garamond" panose="02020404030301010803" pitchFamily="18" charset="0"/>
                    <a:cs typeface="Arial"/>
                  </a:rPr>
                  <a:t>   objective function </a:t>
                </a:r>
              </a:p>
              <a:p>
                <a:pPr marL="609570" lvl="1" indent="0" defTabSz="1219140">
                  <a:buNone/>
                  <a:defRPr/>
                </a:pPr>
                <a:r>
                  <a:rPr lang="en-US" sz="1800" b="1" dirty="0">
                    <a:solidFill>
                      <a:prstClr val="black"/>
                    </a:solidFill>
                    <a:latin typeface="Garamond" panose="02020404030301010803" pitchFamily="18" charset="0"/>
                    <a:cs typeface="Arial"/>
                  </a:rPr>
                  <a:t>		subject to	    </a:t>
                </a:r>
              </a:p>
              <a:p>
                <a:pPr marL="609570" lvl="1" indent="0" defTabSz="1219140">
                  <a:buNone/>
                  <a:defRPr/>
                </a:pPr>
                <a:r>
                  <a:rPr lang="en-US" sz="1800" b="1" dirty="0">
                    <a:solidFill>
                      <a:prstClr val="black"/>
                    </a:solidFill>
                    <a:latin typeface="Garamond" panose="02020404030301010803" pitchFamily="18" charset="0"/>
                    <a:cs typeface="Arial"/>
                  </a:rPr>
                  <a:t>			</a:t>
                </a:r>
                <a14:m>
                  <m:oMath xmlns:m="http://schemas.openxmlformats.org/officeDocument/2006/math">
                    <m:r>
                      <a:rPr lang="en-US" sz="1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𝒈</m:t>
                    </m:r>
                    <m:d>
                      <m:dPr>
                        <m:ctrlPr>
                          <a:rPr lang="en-US" sz="1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1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d>
                    <m:r>
                      <a:rPr lang="en-US" sz="1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1800" b="1" dirty="0">
                    <a:solidFill>
                      <a:prstClr val="black"/>
                    </a:solidFill>
                    <a:latin typeface="Garamond" panose="02020404030301010803" pitchFamily="18" charset="0"/>
                    <a:cs typeface="Arial"/>
                  </a:rPr>
                  <a:t> 	equality constraints </a:t>
                </a:r>
              </a:p>
              <a:p>
                <a:pPr marL="609570" lvl="1" indent="0" defTabSz="1219140">
                  <a:buNone/>
                  <a:defRPr/>
                </a:pPr>
                <a:r>
                  <a:rPr lang="en-US" sz="1800" b="1" dirty="0">
                    <a:solidFill>
                      <a:prstClr val="black"/>
                    </a:solidFill>
                    <a:latin typeface="Garamond" panose="02020404030301010803" pitchFamily="18" charset="0"/>
                    <a:cs typeface="Arial"/>
                  </a:rPr>
                  <a:t>			 </a:t>
                </a:r>
                <a14:m>
                  <m:oMath xmlns:m="http://schemas.openxmlformats.org/officeDocument/2006/math">
                    <m:r>
                      <a:rPr lang="en-US" sz="1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𝒉</m:t>
                    </m:r>
                    <m:d>
                      <m:dPr>
                        <m:ctrlPr>
                          <a:rPr lang="en-US" sz="1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1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d>
                    <m:r>
                      <a:rPr lang="en-US" sz="1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1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1800" b="1" dirty="0">
                    <a:solidFill>
                      <a:prstClr val="black"/>
                    </a:solidFill>
                    <a:latin typeface="Garamond" panose="02020404030301010803" pitchFamily="18" charset="0"/>
                    <a:cs typeface="Arial"/>
                  </a:rPr>
                  <a:t>	inequality constraints</a:t>
                </a:r>
              </a:p>
              <a:p>
                <a:pPr marL="304784" indent="-304784" defTabSz="1219140">
                  <a:spcBef>
                    <a:spcPts val="3600"/>
                  </a:spcBef>
                  <a:defRPr/>
                </a:pPr>
                <a:r>
                  <a:rPr lang="en-US" sz="1800" b="1" dirty="0">
                    <a:solidFill>
                      <a:prstClr val="black"/>
                    </a:solidFill>
                    <a:latin typeface="Garamond" panose="02020404030301010803" pitchFamily="18" charset="0"/>
                    <a:ea typeface="Verdana" panose="020B0604030504040204" pitchFamily="34" charset="0"/>
                    <a:cs typeface="Calibri" panose="020F0502020204030204" pitchFamily="34" charset="0"/>
                  </a:rPr>
                  <a:t>Objective function – energy efficiency, loss minimization, resilience</a:t>
                </a:r>
              </a:p>
              <a:p>
                <a:pPr marL="304784" indent="-304784" defTabSz="1219140">
                  <a:defRPr/>
                </a:pPr>
                <a:r>
                  <a:rPr lang="en-US" sz="1800" b="1" dirty="0">
                    <a:solidFill>
                      <a:prstClr val="black"/>
                    </a:solidFill>
                    <a:latin typeface="Garamond" panose="02020404030301010803" pitchFamily="18" charset="0"/>
                    <a:ea typeface="Verdana" panose="020B0604030504040204" pitchFamily="34" charset="0"/>
                    <a:cs typeface="Calibri" panose="020F0502020204030204" pitchFamily="34" charset="0"/>
                  </a:rPr>
                  <a:t>Equality constraints - power flow equations, device models, and network topology</a:t>
                </a:r>
              </a:p>
              <a:p>
                <a:pPr marL="304784" indent="-304784" defTabSz="1219140">
                  <a:defRPr/>
                </a:pPr>
                <a:r>
                  <a:rPr lang="en-US" sz="1800" b="1" dirty="0">
                    <a:solidFill>
                      <a:prstClr val="black"/>
                    </a:solidFill>
                    <a:latin typeface="Garamond" panose="02020404030301010803" pitchFamily="18" charset="0"/>
                    <a:ea typeface="Verdana" panose="020B0604030504040204" pitchFamily="34" charset="0"/>
                    <a:cs typeface="Calibri" panose="020F0502020204030204" pitchFamily="34" charset="0"/>
                  </a:rPr>
                  <a:t>Inequality constraints - thermal limits, voltage bounds, reactive power capabilities</a:t>
                </a:r>
              </a:p>
              <a:p>
                <a:pPr marL="304784" indent="-304784" defTabSz="1219140">
                  <a:defRPr/>
                </a:pPr>
                <a:r>
                  <a:rPr lang="en-US" sz="1800" b="1" dirty="0">
                    <a:solidFill>
                      <a:prstClr val="black"/>
                    </a:solidFill>
                    <a:latin typeface="Garamond" panose="02020404030301010803" pitchFamily="18" charset="0"/>
                    <a:ea typeface="Verdana" panose="020B0604030504040204" pitchFamily="34" charset="0"/>
                    <a:cs typeface="Calibri" panose="020F0502020204030204" pitchFamily="34" charset="0"/>
                  </a:rPr>
                  <a:t>Stochastic versions – capturing different uncertainties  </a:t>
                </a:r>
              </a:p>
              <a:p>
                <a:pPr marL="304784" indent="-304784" defTabSz="1219140">
                  <a:defRPr/>
                </a:pPr>
                <a:endParaRPr lang="en-US" sz="1800" b="1" dirty="0">
                  <a:solidFill>
                    <a:prstClr val="black"/>
                  </a:solidFill>
                  <a:latin typeface="Garamond" panose="02020404030301010803" pitchFamily="18" charset="0"/>
                  <a:cs typeface="Arial"/>
                </a:endParaRPr>
              </a:p>
              <a:p>
                <a:pPr marL="304784" indent="-304784" defTabSz="1219140">
                  <a:defRPr/>
                </a:pPr>
                <a:endParaRPr lang="en-US" sz="1800" b="1" dirty="0">
                  <a:solidFill>
                    <a:prstClr val="black"/>
                  </a:solidFill>
                  <a:latin typeface="Garamond" panose="02020404030301010803" pitchFamily="18" charset="0"/>
                  <a:cs typeface="Arial"/>
                </a:endParaRPr>
              </a:p>
              <a:p>
                <a:pPr marL="609570" lvl="1" indent="0" defTabSz="1219140">
                  <a:buNone/>
                  <a:defRPr/>
                </a:pPr>
                <a:endParaRPr lang="en-US" sz="1600" b="1" dirty="0">
                  <a:solidFill>
                    <a:prstClr val="black"/>
                  </a:solidFill>
                  <a:latin typeface="Garamond" panose="02020404030301010803" pitchFamily="18" charset="0"/>
                  <a:cs typeface="Arial"/>
                </a:endParaRP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42F89AF9-09C0-95C5-7B90-131E908C2A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1685139"/>
                <a:ext cx="10134600" cy="3742043"/>
              </a:xfrm>
              <a:prstGeom prst="rect">
                <a:avLst/>
              </a:prstGeom>
              <a:blipFill>
                <a:blip r:embed="rId2"/>
                <a:stretch>
                  <a:fillRect l="-421" t="-1466" b="-3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E4FE491-B3CE-F4D6-7A87-24668202A98D}"/>
              </a:ext>
            </a:extLst>
          </p:cNvPr>
          <p:cNvSpPr txBox="1"/>
          <p:nvPr/>
        </p:nvSpPr>
        <p:spPr>
          <a:xfrm>
            <a:off x="275167" y="5599824"/>
            <a:ext cx="11510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C00000"/>
                </a:solidFill>
                <a:latin typeface="Garamond" panose="02020404030301010803" pitchFamily="18" charset="0"/>
              </a:rPr>
              <a:t>Scalable and robust approaches to coordinate/operate heterogenous distributed resources for operational flexibility.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B16CA8-0736-1F6E-1D99-73E19ED7FE89}"/>
              </a:ext>
            </a:extLst>
          </p:cNvPr>
          <p:cNvSpPr txBox="1"/>
          <p:nvPr/>
        </p:nvSpPr>
        <p:spPr>
          <a:xfrm>
            <a:off x="275167" y="6299821"/>
            <a:ext cx="11641666" cy="42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07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Anamika Dubey and Sumit Paudyal (2023), “Distribution System Optimization to Manage Distributed Energy Resources (DERs) for Grid Services”, Foundations and Trends® in Electric Energy Systems: Vol. 6: No. 3-4, pp 120-264. </a:t>
            </a:r>
            <a:r>
              <a:rPr kumimoji="0" lang="en-US" sz="107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http://dx.doi.org/10.1561/3100000030</a:t>
            </a:r>
            <a:endParaRPr lang="en-US" sz="1070" dirty="0"/>
          </a:p>
        </p:txBody>
      </p:sp>
    </p:spTree>
    <p:extLst>
      <p:ext uri="{BB962C8B-B14F-4D97-AF65-F5344CB8AC3E}">
        <p14:creationId xmlns:p14="http://schemas.microsoft.com/office/powerpoint/2010/main" val="73280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6875">
        <p:fade/>
      </p:transition>
    </mc:Choice>
    <mc:Fallback xmlns="">
      <p:transition spd="med" advTm="56875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8BD12-0240-4CFF-9DAF-66973AD59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FE4B61-D119-4C2A-B0FD-8BB9E4349C8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F2971-6FFD-4018-8446-ACD7EFB57D6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600" y="1251055"/>
            <a:ext cx="11456987" cy="383698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latin typeface="Garamond" panose="02020404030301010803" pitchFamily="18" charset="0"/>
              </a:rPr>
              <a:t>Computationally tractable centralized algorithm</a:t>
            </a:r>
            <a:r>
              <a:rPr lang="en-US" sz="2000" b="1" baseline="30000" dirty="0">
                <a:latin typeface="Garamond" panose="02020404030301010803" pitchFamily="18" charset="0"/>
              </a:rPr>
              <a:t>1</a:t>
            </a:r>
            <a:r>
              <a:rPr lang="en-US" sz="2000" b="1" dirty="0">
                <a:latin typeface="Garamond" panose="02020404030301010803" pitchFamily="18" charset="0"/>
              </a:rPr>
              <a:t>: iterative algorithms using approximation and relaxation</a:t>
            </a: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latin typeface="Garamond" panose="02020404030301010803" pitchFamily="18" charset="0"/>
              </a:rPr>
              <a:t>Mathematical decomposition to achieve scalability</a:t>
            </a:r>
            <a:r>
              <a:rPr lang="en-US" sz="2000" b="1" baseline="30000" dirty="0">
                <a:latin typeface="Garamond" panose="02020404030301010803" pitchFamily="18" charset="0"/>
              </a:rPr>
              <a:t>2</a:t>
            </a:r>
            <a:r>
              <a:rPr lang="en-US" sz="2000" b="1" dirty="0">
                <a:latin typeface="Garamond" panose="02020404030301010803" pitchFamily="18" charset="0"/>
              </a:rPr>
              <a:t>: nodal decomposition with distributed computing for scalable nonlinear programming algorithms</a:t>
            </a: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latin typeface="Garamond" panose="02020404030301010803" pitchFamily="18" charset="0"/>
              </a:rPr>
              <a:t>Benchmarking studies of distribution OPF Algorithms</a:t>
            </a:r>
            <a:r>
              <a:rPr lang="en-US" sz="2000" b="1" baseline="30000" dirty="0">
                <a:latin typeface="Garamond" panose="02020404030301010803" pitchFamily="18" charset="0"/>
              </a:rPr>
              <a:t>4 </a:t>
            </a:r>
            <a:r>
              <a:rPr lang="en-US" sz="2000" b="1" dirty="0">
                <a:latin typeface="Garamond" panose="02020404030301010803" pitchFamily="18" charset="0"/>
              </a:rPr>
              <a:t>and monograph summarizing state-of-the-art methods and applications of distribution-level OPF</a:t>
            </a:r>
            <a:r>
              <a:rPr lang="en-US" sz="2000" b="1" baseline="30000" dirty="0">
                <a:latin typeface="Garamond" panose="02020404030301010803" pitchFamily="18" charset="0"/>
              </a:rPr>
              <a:t>5</a:t>
            </a: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latin typeface="Garamond" panose="02020404030301010803" pitchFamily="18" charset="0"/>
              </a:rPr>
              <a:t>RL algorithms for fast/real-time optimization/operations </a:t>
            </a: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latin typeface="Garamond" panose="02020404030301010803" pitchFamily="18" charset="0"/>
              </a:rPr>
              <a:t>Imitation Learning: Use data to improve approximate (low-compute) optimization models for very fast decisions</a:t>
            </a:r>
            <a:r>
              <a:rPr lang="en-US" sz="2000" b="1" baseline="30000" dirty="0">
                <a:latin typeface="Garamond" panose="02020404030301010803" pitchFamily="18" charset="0"/>
              </a:rPr>
              <a:t>6</a:t>
            </a:r>
            <a:r>
              <a:rPr lang="en-US" sz="2000" b="1" dirty="0">
                <a:latin typeface="Garamond" panose="02020404030301010803" pitchFamily="18" charset="0"/>
              </a:rPr>
              <a:t>  </a:t>
            </a: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latin typeface="Garamond" panose="02020404030301010803" pitchFamily="18" charset="0"/>
              </a:rPr>
              <a:t>Solutions to ensure safety</a:t>
            </a:r>
            <a:r>
              <a:rPr lang="en-US" sz="2000" b="1" baseline="30000" dirty="0">
                <a:latin typeface="Garamond" panose="02020404030301010803" pitchFamily="18" charset="0"/>
              </a:rPr>
              <a:t>7</a:t>
            </a:r>
            <a:r>
              <a:rPr lang="en-US" sz="2000" b="1" dirty="0">
                <a:latin typeface="Garamond" panose="02020404030301010803" pitchFamily="18" charset="0"/>
              </a:rPr>
              <a:t> and address sim-to-reality gap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0937EC-C9CB-446D-8F0F-51A641D10A8C}"/>
              </a:ext>
            </a:extLst>
          </p:cNvPr>
          <p:cNvSpPr txBox="1"/>
          <p:nvPr/>
        </p:nvSpPr>
        <p:spPr>
          <a:xfrm>
            <a:off x="406400" y="4892022"/>
            <a:ext cx="11582400" cy="1913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67" baseline="30000" dirty="0"/>
              <a:t>1</a:t>
            </a:r>
            <a:r>
              <a:rPr lang="en-US" sz="1067" dirty="0"/>
              <a:t>R. R. Jha and A. Dubey, “Network-Level Optimization for Unbalanced Power Distribution Systems: Approximation and Relaxation,” IEEE Transactions on Power Systems, March 2021. </a:t>
            </a:r>
          </a:p>
          <a:p>
            <a:r>
              <a:rPr lang="en-US" sz="1067" baseline="30000" dirty="0"/>
              <a:t>2</a:t>
            </a:r>
            <a:r>
              <a:rPr lang="en-US" sz="1067" dirty="0"/>
              <a:t>R. Sadnan and A. Dubey, “Distributed Optimization using Reduced Network Equivalents for Radial Power Distribution Systems,” IEEE Transactions on Power Systems, Jan 2021.</a:t>
            </a:r>
          </a:p>
          <a:p>
            <a:r>
              <a:rPr lang="en-US" sz="1067" baseline="30000" dirty="0"/>
              <a:t>3</a:t>
            </a:r>
            <a:r>
              <a:rPr lang="en-US" sz="1067" dirty="0"/>
              <a:t>H. Ren, R.R. Jha , A. Dubey, “Extremum-Seeking Adaptive-Droop for Model-free and Localized Volt-VAR Optimization,” IEEE Transactions on Smart Grid, June 2021.</a:t>
            </a:r>
          </a:p>
          <a:p>
            <a:r>
              <a:rPr lang="en-US" sz="1100" b="1" baseline="30000" dirty="0">
                <a:latin typeface="Garamond" panose="02020404030301010803" pitchFamily="18" charset="0"/>
              </a:rPr>
              <a:t>4</a:t>
            </a:r>
            <a:r>
              <a:rPr lang="en-US" sz="1067" dirty="0"/>
              <a:t>R. R. Jha, A. Inaolaji, B. D. Biswas, A. Suresh, A. Dubey, S. Paudyal, S. Kamalasadan, "Distribution Grid Optimal Power Flow (D-OPF): Modeling, Analysis, and Benchmarking," IEEE Transactions on Power Systems, Oct 2022.</a:t>
            </a:r>
          </a:p>
          <a:p>
            <a:r>
              <a:rPr lang="en-US" sz="1050" b="1" baseline="30000" dirty="0">
                <a:latin typeface="Garamond" panose="02020404030301010803" pitchFamily="18" charset="0"/>
              </a:rPr>
              <a:t>5</a:t>
            </a:r>
            <a:r>
              <a:rPr lang="en-US" sz="1067" dirty="0"/>
              <a:t>Anamika Dubey and Sumit Paudyal (2023), “Distribution System Optimization to Manage Distributed Energy Resources (DERs) for Grid Services”, Foundations and Trends® in Electric Energy Systems: Vol. 6: No. 3-4, pp 120-264. </a:t>
            </a:r>
            <a:r>
              <a:rPr lang="en-US" sz="1067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http://dx.doi.org/10.1561/3100000030</a:t>
            </a:r>
            <a:r>
              <a:rPr lang="en-US" sz="1067" dirty="0"/>
              <a:t> </a:t>
            </a:r>
          </a:p>
          <a:p>
            <a:r>
              <a:rPr lang="en-US" sz="1067" baseline="30000" dirty="0"/>
              <a:t>6</a:t>
            </a:r>
            <a:r>
              <a:rPr lang="en-US" sz="1067" dirty="0"/>
              <a:t>Gayathri Krishnamoorthy, Anamika Dubey, and Assefaw H. Gebremedhin, “Reinforcement Learning for Battery Energy Storage Dispatch augmented with Model-based Optimizer,” presented, IEEE </a:t>
            </a:r>
            <a:r>
              <a:rPr lang="en-US" sz="1067" dirty="0" err="1"/>
              <a:t>SmartGridComm</a:t>
            </a:r>
            <a:r>
              <a:rPr lang="en-US" sz="1067" dirty="0"/>
              <a:t> 2021, Aachen, Germany, 24-28 Oct. 2021</a:t>
            </a:r>
          </a:p>
          <a:p>
            <a:r>
              <a:rPr lang="en-US" sz="1067" baseline="30000" dirty="0"/>
              <a:t>7</a:t>
            </a:r>
            <a:r>
              <a:rPr lang="en-US" sz="1067" dirty="0"/>
              <a:t>Daniel Glover and Anamika Dubey, “Centralized Coordination of DER Smart Inverters using Deep Reinforcement Learning”, IEEE IAS annual meeting, 2023.</a:t>
            </a:r>
          </a:p>
          <a:p>
            <a:endParaRPr lang="en-US" sz="1067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9D8673-EDC2-6ABF-9767-971596B8DFDF}"/>
              </a:ext>
            </a:extLst>
          </p:cNvPr>
          <p:cNvSpPr txBox="1"/>
          <p:nvPr/>
        </p:nvSpPr>
        <p:spPr>
          <a:xfrm>
            <a:off x="609600" y="311061"/>
            <a:ext cx="10972800" cy="570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sp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buNone/>
              <a:defRPr lang="en-US" sz="3200" b="1" dirty="0">
                <a:solidFill>
                  <a:srgbClr val="C00000"/>
                </a:solidFill>
                <a:latin typeface="Garamond" panose="02020404030301010803" pitchFamily="18" charset="0"/>
              </a:defRPr>
            </a:lvl1pPr>
          </a:lstStyle>
          <a:p>
            <a:r>
              <a:rPr lang="en-US" sz="3200" b="1" dirty="0">
                <a:solidFill>
                  <a:srgbClr val="C00000"/>
                </a:solidFill>
                <a:latin typeface="Garamond" panose="02020404030301010803" pitchFamily="18" charset="0"/>
                <a:ea typeface="+mn-ea"/>
                <a:cs typeface="+mn-cs"/>
              </a:rPr>
              <a:t>Summary of our work in this domain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3152A2-8831-D63E-41D3-693DB8A2231F}"/>
              </a:ext>
            </a:extLst>
          </p:cNvPr>
          <p:cNvSpPr txBox="1"/>
          <p:nvPr/>
        </p:nvSpPr>
        <p:spPr>
          <a:xfrm rot="19958734">
            <a:off x="1150782" y="3159349"/>
            <a:ext cx="8248205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 sz="2000" b="1">
                <a:solidFill>
                  <a:srgbClr val="C00000"/>
                </a:solidFill>
                <a:latin typeface="Garamond" panose="02020404030301010803" pitchFamily="18" charset="0"/>
              </a:defRPr>
            </a:lvl1pPr>
          </a:lstStyle>
          <a:p>
            <a:pPr marL="0" indent="0">
              <a:buNone/>
            </a:pPr>
            <a:r>
              <a:rPr lang="en-US" dirty="0"/>
              <a:t>Algorithms that leverage domain knowledge help improve performance </a:t>
            </a:r>
          </a:p>
        </p:txBody>
      </p:sp>
    </p:spTree>
    <p:extLst>
      <p:ext uri="{BB962C8B-B14F-4D97-AF65-F5344CB8AC3E}">
        <p14:creationId xmlns:p14="http://schemas.microsoft.com/office/powerpoint/2010/main" val="395370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25"/>
    </mc:Choice>
    <mc:Fallback xmlns="">
      <p:transition spd="slow" advTm="83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8BD12-0240-4CFF-9DAF-66973AD59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FE4B61-D119-4C2A-B0FD-8BB9E4349C8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9D8673-EDC2-6ABF-9767-971596B8DFDF}"/>
              </a:ext>
            </a:extLst>
          </p:cNvPr>
          <p:cNvSpPr txBox="1"/>
          <p:nvPr/>
        </p:nvSpPr>
        <p:spPr>
          <a:xfrm>
            <a:off x="609600" y="311061"/>
            <a:ext cx="10972800" cy="570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sp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buNone/>
              <a:defRPr lang="en-US" sz="3200" b="1" dirty="0">
                <a:solidFill>
                  <a:srgbClr val="C00000"/>
                </a:solidFill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Research Collaborations with PNNL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7D26A7-7A5A-C3D1-71EA-F93C33515367}"/>
              </a:ext>
            </a:extLst>
          </p:cNvPr>
          <p:cNvGrpSpPr/>
          <p:nvPr/>
        </p:nvGrpSpPr>
        <p:grpSpPr>
          <a:xfrm>
            <a:off x="593294" y="3917576"/>
            <a:ext cx="6094406" cy="2594185"/>
            <a:chOff x="509211" y="2124465"/>
            <a:chExt cx="6271724" cy="308276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C3D9CCF-BA3C-3CCF-470D-5DAB6BD19D65}"/>
                </a:ext>
              </a:extLst>
            </p:cNvPr>
            <p:cNvGrpSpPr/>
            <p:nvPr/>
          </p:nvGrpSpPr>
          <p:grpSpPr>
            <a:xfrm>
              <a:off x="509211" y="2124465"/>
              <a:ext cx="6271724" cy="3082761"/>
              <a:chOff x="509211" y="2283776"/>
              <a:chExt cx="6271724" cy="3082761"/>
            </a:xfrm>
          </p:grpSpPr>
          <p:pic>
            <p:nvPicPr>
              <p:cNvPr id="10" name="Picture 9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054B935D-B20E-6E68-5B85-42F34BFC54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9410" r="3967" b="29946"/>
              <a:stretch/>
            </p:blipFill>
            <p:spPr>
              <a:xfrm>
                <a:off x="509211" y="2283776"/>
                <a:ext cx="6271724" cy="2987350"/>
              </a:xfrm>
              <a:prstGeom prst="rect">
                <a:avLst/>
              </a:prstGeom>
              <a:noFill/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CFB7A90-D887-0648-1881-DD651536EF30}"/>
                  </a:ext>
                </a:extLst>
              </p:cNvPr>
              <p:cNvSpPr txBox="1"/>
              <p:nvPr/>
            </p:nvSpPr>
            <p:spPr>
              <a:xfrm>
                <a:off x="587177" y="5058760"/>
                <a:ext cx="602975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hlinkClick r:id="rId3"/>
                  </a:rPr>
                  <a:t>https://gridappsd-restoration.readthedocs.io/en/latest/</a:t>
                </a:r>
                <a:endParaRPr lang="en-US" sz="1400" dirty="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58761D8-CAE4-4440-5B83-6DC77A2BDC82}"/>
                </a:ext>
              </a:extLst>
            </p:cNvPr>
            <p:cNvSpPr txBox="1"/>
            <p:nvPr/>
          </p:nvSpPr>
          <p:spPr>
            <a:xfrm>
              <a:off x="553362" y="4426393"/>
              <a:ext cx="60973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GridAPPS-D platform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CAD6A0B-9EBF-B4C2-A2F4-C817079A3942}"/>
              </a:ext>
            </a:extLst>
          </p:cNvPr>
          <p:cNvSpPr txBox="1"/>
          <p:nvPr/>
        </p:nvSpPr>
        <p:spPr>
          <a:xfrm>
            <a:off x="593294" y="959251"/>
            <a:ext cx="110728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ts val="1800"/>
              </a:spcBef>
              <a:spcAft>
                <a:spcPts val="0"/>
              </a:spcAft>
              <a:defRPr sz="2000" b="1">
                <a:solidFill>
                  <a:schemeClr val="accent1">
                    <a:lumMod val="25000"/>
                  </a:schemeClr>
                </a:solidFill>
                <a:latin typeface="Garamond" panose="02020404030301010803" pitchFamily="18" charset="0"/>
              </a:defRPr>
            </a:lvl1pPr>
            <a:lvl2pPr lvl="1">
              <a:spcAft>
                <a:spcPts val="0"/>
              </a:spcAft>
              <a:defRPr sz="2000" b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defRPr>
            </a:lvl2pPr>
          </a:lstStyle>
          <a:p>
            <a:r>
              <a:rPr lang="en-US" dirty="0"/>
              <a:t>Optimization of Grid-edge resources for Grid services -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Manage active and passive devices by integrating data, measurement, and control for improved reliability, resiliency, efficiency.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3471D2-4B14-5C74-73DD-831C25810B0B}"/>
              </a:ext>
            </a:extLst>
          </p:cNvPr>
          <p:cNvSpPr txBox="1"/>
          <p:nvPr/>
        </p:nvSpPr>
        <p:spPr>
          <a:xfrm>
            <a:off x="517442" y="1750494"/>
            <a:ext cx="6739570" cy="22544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ts val="1800"/>
              </a:spcBef>
              <a:spcAft>
                <a:spcPts val="0"/>
              </a:spcAft>
              <a:defRPr sz="2000" b="1">
                <a:solidFill>
                  <a:schemeClr val="accent1">
                    <a:lumMod val="25000"/>
                  </a:schemeClr>
                </a:solidFill>
                <a:latin typeface="Garamond" panose="02020404030301010803" pitchFamily="18" charset="0"/>
              </a:defRPr>
            </a:lvl1pPr>
            <a:lvl2pPr lvl="1">
              <a:spcAft>
                <a:spcPts val="0"/>
              </a:spcAft>
              <a:defRPr sz="2000" b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defRPr>
            </a:lvl2pPr>
          </a:lstStyle>
          <a:p>
            <a:pPr>
              <a:spcBef>
                <a:spcPts val="0"/>
              </a:spcBef>
            </a:pPr>
            <a:r>
              <a:rPr lang="en-US" sz="1800" dirty="0">
                <a:solidFill>
                  <a:srgbClr val="C00000"/>
                </a:solidFill>
              </a:rPr>
              <a:t>Summary of Collaboration with PNNL</a:t>
            </a: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500" b="0" kern="0" dirty="0">
                <a:solidFill>
                  <a:schemeClr val="tx1"/>
                </a:solidFill>
                <a:cs typeface="Arial" charset="0"/>
              </a:rPr>
              <a:t>Opensource Advanced Distribution Management System – GridAPPS-D (Centralized and distributed coordination of grid-edge devices)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500" b="0" kern="0" dirty="0">
                <a:solidFill>
                  <a:schemeClr val="tx1"/>
                </a:solidFill>
                <a:cs typeface="Arial" charset="0"/>
              </a:rPr>
              <a:t>CITADELS – Advanced operations for networked microgrids (Distributed coordination of networked microgrids for resilience and bulk-grid support)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500" b="0" kern="0" dirty="0">
                <a:solidFill>
                  <a:schemeClr val="tx1"/>
                </a:solidFill>
                <a:cs typeface="Arial" charset="0"/>
              </a:rPr>
              <a:t>DOE Connected Community – Deploy distributed/layered coordination architecture using open-source distributed systems platform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500" b="0" kern="0" dirty="0">
                <a:solidFill>
                  <a:schemeClr val="tx1"/>
                </a:solidFill>
                <a:cs typeface="Arial" charset="0"/>
              </a:rPr>
              <a:t>DOE SETO RACER  - Deploy and field demonstrate resilient restoration solutions using open-source distributed systems platform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575E319-6DE2-1226-6EF9-7F26225A3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414" y="2097028"/>
            <a:ext cx="3616292" cy="44593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684713F-87EF-40BC-A893-985842D21E31}"/>
              </a:ext>
            </a:extLst>
          </p:cNvPr>
          <p:cNvSpPr txBox="1"/>
          <p:nvPr/>
        </p:nvSpPr>
        <p:spPr>
          <a:xfrm>
            <a:off x="7109924" y="6060030"/>
            <a:ext cx="406655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Garamond" panose="02020404030301010803" pitchFamily="18" charset="0"/>
              </a:rPr>
              <a:t>Layered coordination architecture for distributed applications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589BD9-F409-E5E7-19F7-FF3D41D61CA3}"/>
              </a:ext>
            </a:extLst>
          </p:cNvPr>
          <p:cNvSpPr txBox="1"/>
          <p:nvPr/>
        </p:nvSpPr>
        <p:spPr>
          <a:xfrm>
            <a:off x="7351607" y="1778791"/>
            <a:ext cx="40021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C00000"/>
                </a:solidFill>
                <a:latin typeface="Garamond" panose="02020404030301010803" pitchFamily="18" charset="0"/>
              </a:defRPr>
            </a:lvl1pPr>
          </a:lstStyle>
          <a:p>
            <a:r>
              <a:rPr lang="en-US" dirty="0" err="1"/>
              <a:t>OpenDSO</a:t>
            </a:r>
            <a:r>
              <a:rPr lang="en-US" dirty="0"/>
              <a:t>/</a:t>
            </a:r>
            <a:r>
              <a:rPr lang="en-US" dirty="0" err="1"/>
              <a:t>OpenFMB</a:t>
            </a:r>
            <a:r>
              <a:rPr lang="en-US" dirty="0"/>
              <a:t> architecture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0858F6-2611-F567-A054-4CD3273D6CBE}"/>
              </a:ext>
            </a:extLst>
          </p:cNvPr>
          <p:cNvSpPr txBox="1"/>
          <p:nvPr/>
        </p:nvSpPr>
        <p:spPr>
          <a:xfrm>
            <a:off x="5372665" y="4767434"/>
            <a:ext cx="36162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C00000"/>
                </a:solidFill>
                <a:latin typeface="Garamond" panose="02020404030301010803" pitchFamily="18" charset="0"/>
              </a:defRPr>
            </a:lvl1pPr>
          </a:lstStyle>
          <a:p>
            <a:pPr algn="ctr"/>
            <a:r>
              <a:rPr lang="en-US" dirty="0"/>
              <a:t>Technology development and field demonstration</a:t>
            </a:r>
          </a:p>
        </p:txBody>
      </p:sp>
    </p:spTree>
    <p:extLst>
      <p:ext uri="{BB962C8B-B14F-4D97-AF65-F5344CB8AC3E}">
        <p14:creationId xmlns:p14="http://schemas.microsoft.com/office/powerpoint/2010/main" val="273830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25"/>
    </mc:Choice>
    <mc:Fallback xmlns="">
      <p:transition spd="slow" advTm="8362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1F29FD86-A6C3-83EA-B528-2CB015E3F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706" y="2654767"/>
            <a:ext cx="10694894" cy="4039626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3EEAA84D-383B-738F-C0CD-FAE3E145D60B}"/>
              </a:ext>
            </a:extLst>
          </p:cNvPr>
          <p:cNvSpPr txBox="1"/>
          <p:nvPr/>
        </p:nvSpPr>
        <p:spPr>
          <a:xfrm>
            <a:off x="748553" y="314374"/>
            <a:ext cx="1069489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eaLnBrk="0" hangingPunct="0">
              <a:spcBef>
                <a:spcPts val="0"/>
              </a:spcBef>
              <a:spcAft>
                <a:spcPts val="0"/>
              </a:spcAft>
              <a:buClr>
                <a:srgbClr val="FFBA00"/>
              </a:buClr>
              <a:defRPr sz="3200" b="1">
                <a:solidFill>
                  <a:srgbClr val="C00000"/>
                </a:solidFill>
                <a:latin typeface="Garamond" panose="02020404030301010803" pitchFamily="18" charset="0"/>
              </a:defRPr>
            </a:lvl1pPr>
            <a:lvl2pPr algn="ctr" eaLnBrk="0" hangingPunct="0">
              <a:defRPr sz="4400">
                <a:latin typeface="Calibri" pitchFamily="34" charset="0"/>
              </a:defRPr>
            </a:lvl2pPr>
            <a:lvl3pPr algn="ctr" eaLnBrk="0" hangingPunct="0">
              <a:defRPr sz="4400">
                <a:latin typeface="Calibri" pitchFamily="34" charset="0"/>
              </a:defRPr>
            </a:lvl3pPr>
            <a:lvl4pPr algn="ctr" eaLnBrk="0" hangingPunct="0">
              <a:defRPr sz="4400">
                <a:latin typeface="Calibri" pitchFamily="34" charset="0"/>
              </a:defRPr>
            </a:lvl4pPr>
            <a:lvl5pPr algn="ctr" eaLnBrk="0" hangingPunct="0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r>
              <a:rPr lang="en-US" dirty="0"/>
              <a:t>Python Distribution Optimal Power Flow Tool: </a:t>
            </a:r>
            <a:r>
              <a:rPr lang="en-US" dirty="0" err="1"/>
              <a:t>DistOPF</a:t>
            </a:r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A7264BA-9D19-23F8-BC37-9280023D1AE5}"/>
              </a:ext>
            </a:extLst>
          </p:cNvPr>
          <p:cNvSpPr txBox="1"/>
          <p:nvPr/>
        </p:nvSpPr>
        <p:spPr>
          <a:xfrm>
            <a:off x="676836" y="1081993"/>
            <a:ext cx="10981764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Garamond" panose="02020404030301010803" pitchFamily="18" charset="0"/>
              </a:rPr>
              <a:t>Started at WSU as a part of AGI-related and PNNL-supported projects: </a:t>
            </a:r>
            <a:r>
              <a:rPr lang="en-US" dirty="0">
                <a:latin typeface="Garamond" panose="02020404030301010803" pitchFamily="18" charset="0"/>
              </a:rPr>
              <a:t>Contributors from WSU and PNNL actively collaborating. Upcoming tutorial at premier PES conference. </a:t>
            </a:r>
            <a:endParaRPr lang="en-US" sz="1800" dirty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Garamond" panose="02020404030301010803" pitchFamily="18" charset="0"/>
              </a:rPr>
              <a:t>Distribution OPF Sandbox:</a:t>
            </a:r>
            <a:r>
              <a:rPr lang="en-US" sz="1800" dirty="0">
                <a:latin typeface="Garamond" panose="02020404030301010803" pitchFamily="18" charset="0"/>
              </a:rPr>
              <a:t> Provide higher level OPF user/developer to create new algorithms </a:t>
            </a:r>
            <a:r>
              <a:rPr lang="en-US" sz="1800" b="1" dirty="0">
                <a:latin typeface="Garamond" panose="02020404030301010803" pitchFamily="18" charset="0"/>
              </a:rPr>
              <a:t>without reinventing the “Wheels”</a:t>
            </a:r>
            <a:r>
              <a:rPr lang="en-US" sz="1800" dirty="0">
                <a:latin typeface="Garamond" panose="02020404030301010803" pitchFamily="18" charset="0"/>
              </a:rPr>
              <a:t> including </a:t>
            </a:r>
            <a:r>
              <a:rPr lang="en-US" sz="1800" b="1" dirty="0">
                <a:latin typeface="Garamond" panose="02020404030301010803" pitchFamily="18" charset="0"/>
              </a:rPr>
              <a:t>ML-based</a:t>
            </a:r>
            <a:r>
              <a:rPr lang="en-US" sz="1800" dirty="0">
                <a:latin typeface="Garamond" panose="02020404030301010803" pitchFamily="18" charset="0"/>
              </a:rPr>
              <a:t> control </a:t>
            </a:r>
            <a:r>
              <a:rPr lang="en-US" sz="1800" b="1" dirty="0">
                <a:latin typeface="Garamond" panose="02020404030301010803" pitchFamily="18" charset="0"/>
              </a:rPr>
              <a:t>algorithms; </a:t>
            </a:r>
            <a:r>
              <a:rPr lang="en-US" sz="1800" dirty="0">
                <a:latin typeface="Garamond" panose="02020404030301010803" pitchFamily="18" charset="0"/>
              </a:rPr>
              <a:t>support extensive benchmarking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C3AABC0-6E25-08D2-4A11-06E5BB6DDF25}"/>
              </a:ext>
            </a:extLst>
          </p:cNvPr>
          <p:cNvSpPr txBox="1"/>
          <p:nvPr/>
        </p:nvSpPr>
        <p:spPr>
          <a:xfrm rot="19958734">
            <a:off x="1941808" y="3659384"/>
            <a:ext cx="7568699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 sz="2000" b="1">
                <a:solidFill>
                  <a:srgbClr val="C00000"/>
                </a:solidFill>
                <a:latin typeface="Garamond" panose="02020404030301010803" pitchFamily="18" charset="0"/>
              </a:defRPr>
            </a:lvl1pPr>
          </a:lstStyle>
          <a:p>
            <a:pPr marL="0" indent="0">
              <a:buNone/>
            </a:pPr>
            <a:r>
              <a:rPr lang="en-US" dirty="0"/>
              <a:t>Inviting contributors to develop, test and benchmark new algorithms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C7BCD2-584A-A5AA-25D5-1BB3AF0CEC44}"/>
              </a:ext>
            </a:extLst>
          </p:cNvPr>
          <p:cNvSpPr txBox="1"/>
          <p:nvPr/>
        </p:nvSpPr>
        <p:spPr>
          <a:xfrm>
            <a:off x="2407024" y="6115137"/>
            <a:ext cx="22904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Contact: Rabayet  Sadnan  (</a:t>
            </a:r>
            <a:r>
              <a:rPr lang="en-US" sz="1000" dirty="0">
                <a:hlinkClick r:id="rId3"/>
              </a:rPr>
              <a:t>rabayet.sadnan@pnnl.gov</a:t>
            </a:r>
            <a:r>
              <a:rPr lang="en-US" sz="1000" dirty="0"/>
              <a:t>) and Nathan Gray (</a:t>
            </a:r>
            <a:r>
              <a:rPr lang="en-US" sz="1000" dirty="0">
                <a:hlinkClick r:id="rId4"/>
              </a:rPr>
              <a:t>nathan.gray@pnnl.gov</a:t>
            </a:r>
            <a:r>
              <a:rPr lang="en-US" sz="1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4648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F68A8F6187CA41A9F40BE73C3B8665" ma:contentTypeVersion="4" ma:contentTypeDescription="Create a new document." ma:contentTypeScope="" ma:versionID="ea08e0a5e6f2e993565e64f6701e38db">
  <xsd:schema xmlns:xsd="http://www.w3.org/2001/XMLSchema" xmlns:xs="http://www.w3.org/2001/XMLSchema" xmlns:p="http://schemas.microsoft.com/office/2006/metadata/properties" xmlns:ns2="23d7dc78-ccfb-48bb-95e0-89db5786e559" targetNamespace="http://schemas.microsoft.com/office/2006/metadata/properties" ma:root="true" ma:fieldsID="adbb7aa8841d33df53df40aadca4ccd7" ns2:_="">
    <xsd:import namespace="23d7dc78-ccfb-48bb-95e0-89db5786e5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d7dc78-ccfb-48bb-95e0-89db5786e5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C732468-45BE-417E-B7C5-4E6A4BECAC72}"/>
</file>

<file path=customXml/itemProps2.xml><?xml version="1.0" encoding="utf-8"?>
<ds:datastoreItem xmlns:ds="http://schemas.openxmlformats.org/officeDocument/2006/customXml" ds:itemID="{66B3B624-456E-4798-94E5-346F157F36F1}"/>
</file>

<file path=customXml/itemProps3.xml><?xml version="1.0" encoding="utf-8"?>
<ds:datastoreItem xmlns:ds="http://schemas.openxmlformats.org/officeDocument/2006/customXml" ds:itemID="{F0A0A9FF-DB08-42C8-A4DF-56164080997B}"/>
</file>

<file path=docProps/app.xml><?xml version="1.0" encoding="utf-8"?>
<Properties xmlns="http://schemas.openxmlformats.org/officeDocument/2006/extended-properties" xmlns:vt="http://schemas.openxmlformats.org/officeDocument/2006/docPropsVTypes">
  <TotalTime>5758</TotalTime>
  <Words>1852</Words>
  <Application>Microsoft Office PowerPoint</Application>
  <PresentationFormat>Widescreen</PresentationFormat>
  <Paragraphs>134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MS PMincho</vt:lpstr>
      <vt:lpstr>Aptos</vt:lpstr>
      <vt:lpstr>Aptos Display</vt:lpstr>
      <vt:lpstr>Arial</vt:lpstr>
      <vt:lpstr>Calibri</vt:lpstr>
      <vt:lpstr>Cambria Math</vt:lpstr>
      <vt:lpstr>Garamond</vt:lpstr>
      <vt:lpstr>Segoe UI</vt:lpstr>
      <vt:lpstr>Wingdings</vt:lpstr>
      <vt:lpstr>Office Theme</vt:lpstr>
      <vt:lpstr>Grid-edge Modeling and Optimization to support Decarbonization and Resilience </vt:lpstr>
      <vt:lpstr>PowerPoint Presentation</vt:lpstr>
      <vt:lpstr>PowerPoint Presentation</vt:lpstr>
      <vt:lpstr>Optimizing Grid Operations</vt:lpstr>
      <vt:lpstr>PowerPoint Presentation</vt:lpstr>
      <vt:lpstr>Grid-edge Coordination as Distribution-level Optimal Power flow Problem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Grid-edge Modeling and Optimization to support Decarbonization and Resilience </dc:title>
  <dc:creator>Dubey, Anamika</dc:creator>
  <cp:lastModifiedBy>Dawson, Michael D</cp:lastModifiedBy>
  <cp:revision>2</cp:revision>
  <dcterms:created xsi:type="dcterms:W3CDTF">2024-08-23T23:51:42Z</dcterms:created>
  <dcterms:modified xsi:type="dcterms:W3CDTF">2024-08-28T00:24:24Z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0x010100B4F68A8F6187CA41A9F40BE73C3B8665</vt:lpwstr>
  </property>
</Properties>
</file>