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23" r:id="rId4"/>
    <p:sldMasterId id="2147483734" r:id="rId5"/>
    <p:sldMasterId id="2147483744" r:id="rId6"/>
    <p:sldMasterId id="2147483754" r:id="rId7"/>
    <p:sldMasterId id="2147483765" r:id="rId8"/>
  </p:sldMasterIdLst>
  <p:notesMasterIdLst>
    <p:notesMasterId r:id="rId14"/>
  </p:notesMasterIdLst>
  <p:handoutMasterIdLst>
    <p:handoutMasterId r:id="rId15"/>
  </p:handoutMasterIdLst>
  <p:sldIdLst>
    <p:sldId id="269" r:id="rId9"/>
    <p:sldId id="5403" r:id="rId10"/>
    <p:sldId id="5404" r:id="rId11"/>
    <p:sldId id="278" r:id="rId12"/>
    <p:sldId id="5399" r:id="rId1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6A247B-AC2F-2F9D-FFF8-3F919F42C690}" name="Truong, Linh" initials="TL" userId="S::truong419@pnnl.gov::0a7e89d2-09ea-4d34-b964-ecf5cbac2437" providerId="AD"/>
  <p188:author id="{AAD966D1-5EEE-EF53-C690-66F35ADAC47E}" name="Decillis, Marisa A" initials="DA" userId="S::marisa.decillis@pnnl.gov::0e0eade7-ebad-4f35-8604-14d56a60a387" providerId="AD"/>
  <p188:author id="{76C798D2-9F9A-371A-3F71-6D750667935E}" name="Truong, Linh" initials="TL" userId="S::linh.truong@pnnl.gov::0a7e89d2-09ea-4d34-b964-ecf5cbac24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933"/>
    <a:srgbClr val="ED7D31"/>
    <a:srgbClr val="FDB814"/>
    <a:srgbClr val="000000"/>
    <a:srgbClr val="719500"/>
    <a:srgbClr val="007836"/>
    <a:srgbClr val="BE0F34"/>
    <a:srgbClr val="820150"/>
    <a:srgbClr val="502D7F"/>
    <a:srgbClr val="00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2CEFE-7670-4E7E-AE79-370B9B3FFF5A}" v="2" dt="2024-08-26T17:19:44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31" autoAdjust="0"/>
  </p:normalViewPr>
  <p:slideViewPr>
    <p:cSldViewPr snapToGrid="0">
      <p:cViewPr varScale="1">
        <p:scale>
          <a:sx n="81" d="100"/>
          <a:sy n="8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EA4-9256-4C3B-9F33-A24EB82535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26, 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3B902-5868-AB4D-8695-525F664DD2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30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/>
            </a:lvl2pPr>
            <a:lvl3pPr marL="1097236" indent="0">
              <a:buNone/>
              <a:defRPr/>
            </a:lvl3pPr>
            <a:lvl4pPr marL="1645854" indent="0">
              <a:buNone/>
              <a:defRPr/>
            </a:lvl4pPr>
            <a:lvl5pPr marL="2194472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/>
            </a:lvl2pPr>
            <a:lvl3pPr marL="1097236" indent="0">
              <a:buNone/>
              <a:defRPr/>
            </a:lvl3pPr>
            <a:lvl4pPr marL="1645854" indent="0">
              <a:buNone/>
              <a:defRPr/>
            </a:lvl4pPr>
            <a:lvl5pPr marL="2194472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530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36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2" y="4915646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26, 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9" y="7730119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3B902-5868-AB4D-8695-525F664DD2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5457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389" y="270934"/>
            <a:ext cx="8946778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401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4"/>
            <a:ext cx="8955742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7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4"/>
            <a:ext cx="8955742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2985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1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30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/>
            </a:lvl2pPr>
            <a:lvl3pPr marL="1097236" indent="0">
              <a:buNone/>
              <a:defRPr/>
            </a:lvl3pPr>
            <a:lvl4pPr marL="1645854" indent="0">
              <a:buNone/>
              <a:defRPr/>
            </a:lvl4pPr>
            <a:lvl5pPr marL="2194472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/>
            </a:lvl2pPr>
            <a:lvl3pPr marL="1097236" indent="0">
              <a:buNone/>
              <a:defRPr/>
            </a:lvl3pPr>
            <a:lvl4pPr marL="1645854" indent="0">
              <a:buNone/>
              <a:defRPr/>
            </a:lvl4pPr>
            <a:lvl5pPr marL="2194472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530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36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2" y="4915646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9891-6F0E-4F23-A466-29A27433B0EA}" type="datetime1">
              <a:rPr lang="en-US" smtClean="0"/>
              <a:t>8/26/2024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9" y="7730119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3B902-5868-AB4D-8695-525F664DD2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AACB-0D22-4110-9FCC-5695F8712350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9D27-C4DA-4DC3-B403-7C8CDA3671C7}" type="datetime1">
              <a:rPr lang="en-US" smtClean="0"/>
              <a:t>8/26/2024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250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389" y="270934"/>
            <a:ext cx="8946778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401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8699-77B6-45C5-89BE-3103076A8C1A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930C-FB6D-48A5-93EE-071E1F0768FD}" type="datetime1">
              <a:rPr lang="en-US" smtClean="0"/>
              <a:t>8/26/2024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4"/>
            <a:ext cx="8955742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6D21-C957-4E4B-9070-74697429F628}" type="datetime1">
              <a:rPr lang="en-US" smtClean="0"/>
              <a:t>8/26/2024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5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3C6F-4DB6-4AA8-A98A-8E1292928DC4}" type="datetime1">
              <a:rPr lang="en-US" smtClean="0"/>
              <a:t>8/26/2024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4"/>
            <a:ext cx="8955742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274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6EDFE-62E8-4266-AA45-6952575FDEF1}" type="datetime1">
              <a:rPr lang="en-US" smtClean="0"/>
              <a:t>8/26/2024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1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26, 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4038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265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30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/>
            </a:lvl2pPr>
            <a:lvl3pPr marL="1097236" indent="0">
              <a:buNone/>
              <a:defRPr/>
            </a:lvl3pPr>
            <a:lvl4pPr marL="1645854" indent="0">
              <a:buNone/>
              <a:defRPr/>
            </a:lvl4pPr>
            <a:lvl5pPr marL="2194472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/>
            </a:lvl2pPr>
            <a:lvl3pPr marL="1097236" indent="0">
              <a:buNone/>
              <a:defRPr/>
            </a:lvl3pPr>
            <a:lvl4pPr marL="1645854" indent="0">
              <a:buNone/>
              <a:defRPr/>
            </a:lvl4pPr>
            <a:lvl5pPr marL="2194472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/>
        </p:nvSpPr>
        <p:spPr>
          <a:xfrm>
            <a:off x="3710609" y="-1245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530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36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2" y="4915646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DAD7-8F8F-40FD-9AED-7F1465151C63}" type="datetime1">
              <a:rPr lang="en-US" smtClean="0"/>
              <a:t>8/26/2024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9" y="7730119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3B902-5868-AB4D-8695-525F664DD2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7C6A-724D-4311-9920-0E5B5BEBF23D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5E8A-4024-4265-809A-25D53478255E}" type="datetime1">
              <a:rPr lang="en-US" smtClean="0"/>
              <a:t>8/26/2024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1656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388" y="270933"/>
            <a:ext cx="894677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389" y="270934"/>
            <a:ext cx="8946778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401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E6FF-4AF0-4AD2-9408-64D98ABE0651}" type="datetime1">
              <a:rPr lang="en-US" smtClean="0"/>
              <a:t>8/26/2024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1" y="2295526"/>
            <a:ext cx="4572001" cy="159067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28" indent="-274309">
              <a:buFont typeface="Wingdings" panose="05000000000000000000" pitchFamily="2" charset="2"/>
              <a:buChar char="§"/>
              <a:defRPr sz="2400"/>
            </a:lvl2pPr>
            <a:lvl3pPr marL="1371545" indent="-274309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782" indent="-274309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579A-D95B-4C75-AB08-0634B9337E2F}" type="datetime1">
              <a:rPr lang="en-US" smtClean="0"/>
              <a:t>8/26/2024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4"/>
            <a:ext cx="8955742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D234-21F2-427A-9A42-61E242805DD5}" type="datetime1">
              <a:rPr lang="en-US" smtClean="0"/>
              <a:t>8/26/2024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28" indent="-274309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45" indent="-274309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782" indent="-274309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3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3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854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472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0011-4687-45C9-BF89-42E075B812CD}" type="datetime1">
              <a:rPr lang="en-US" smtClean="0"/>
              <a:t>8/26/2024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4"/>
            <a:ext cx="8955742" cy="1310980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372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9" y="7795155"/>
            <a:ext cx="3108007" cy="43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36D5-10A7-42FA-9AE3-3F10A9ECEAE9}" type="datetime1">
              <a:rPr lang="en-US" smtClean="0"/>
              <a:t>8/26/2024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1"/>
            <a:ext cx="1200782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7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1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3"/>
            <a:ext cx="8955741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458" y="270933"/>
            <a:ext cx="8955741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F0A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F0A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6D46-F516-1D40-B4D4-8430E8ADDB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B4BB8-8542-0F41-A6B2-3B8AF1EBB9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6D46-F516-1D40-B4D4-8430E8ADDB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9" y="7627939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B4BB8-8542-0F41-A6B2-3B8AF1EBB9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36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9" indent="-274309" algn="l" defTabSz="1097236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28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45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63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82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99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6D46-F516-1D40-B4D4-8430E8ADDB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9" y="7627939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B4BB8-8542-0F41-A6B2-3B8AF1EBB9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097236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9" indent="-274309" algn="l" defTabSz="1097236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28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45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63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82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99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cific Northwest National Laboratory's logo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6D46-F516-1D40-B4D4-8430E8ADDBE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9" y="7627939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B4BB8-8542-0F41-A6B2-3B8AF1EBB9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178373"/>
            <a:ext cx="145900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097236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9" indent="-274309" algn="l" defTabSz="1097236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28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45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63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82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99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C4A23-E1DC-4936-A587-2F37AB00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594" y="1793631"/>
            <a:ext cx="4795379" cy="2211952"/>
          </a:xfrm>
        </p:spPr>
        <p:txBody>
          <a:bodyPr/>
          <a:lstStyle/>
          <a:p>
            <a:pPr algn="l"/>
            <a:r>
              <a:rPr lang="en-US" dirty="0"/>
              <a:t>​​</a:t>
            </a:r>
            <a:r>
              <a:rPr lang="en-US" sz="3600" dirty="0"/>
              <a:t>RD2C Initiative Overview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6375" y="7772400"/>
            <a:ext cx="454025" cy="457200"/>
          </a:xfrm>
          <a:prstGeom prst="rect">
            <a:avLst/>
          </a:prstGeom>
        </p:spPr>
        <p:txBody>
          <a:bodyPr/>
          <a:lstStyle/>
          <a:p>
            <a:fld id="{FE7A4BB3-E848-5A44-82DF-322201952CD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986D7-EC1E-48DD-4FB5-EA496CFC8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7594" y="4902027"/>
            <a:ext cx="2635472" cy="480646"/>
          </a:xfrm>
        </p:spPr>
        <p:txBody>
          <a:bodyPr/>
          <a:lstStyle/>
          <a:p>
            <a:pPr algn="l"/>
            <a:r>
              <a:rPr lang="en-US" sz="1400" dirty="0"/>
              <a:t>Thomas Edgar, RD2C Research Thrust Lead</a:t>
            </a:r>
          </a:p>
          <a:p>
            <a:pPr algn="l"/>
            <a:r>
              <a:rPr lang="en-US" sz="1400" dirty="0"/>
              <a:t>Chief Cyber Security Scientist</a:t>
            </a:r>
          </a:p>
          <a:p>
            <a:pPr algn="l"/>
            <a:r>
              <a:rPr lang="en-US" sz="1400" dirty="0"/>
              <a:t>Cyber Resilience Foundations</a:t>
            </a:r>
          </a:p>
        </p:txBody>
      </p:sp>
    </p:spTree>
    <p:extLst>
      <p:ext uri="{BB962C8B-B14F-4D97-AF65-F5344CB8AC3E}">
        <p14:creationId xmlns:p14="http://schemas.microsoft.com/office/powerpoint/2010/main" val="324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F5E82-4184-FA76-2659-AC7423E3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227CF-90AF-154D-8987-D9DF9221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58" y="217007"/>
            <a:ext cx="12330229" cy="78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F5A5C-C43E-3B7A-C2AB-71ED8820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07" y="126471"/>
            <a:ext cx="12401935" cy="79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6CB2D-5FD0-135A-0C7D-7F26DC25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7" y="1945420"/>
            <a:ext cx="453223" cy="457200"/>
          </a:xfrm>
        </p:spPr>
        <p:txBody>
          <a:bodyPr/>
          <a:lstStyle/>
          <a:p>
            <a:pPr>
              <a:defRPr/>
            </a:pPr>
            <a:fld id="{FE7A4BB3-E848-5A44-82DF-322201952CD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79D79-3A74-21DB-6514-5B59FD9E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60" y="270934"/>
            <a:ext cx="9554507" cy="1310980"/>
          </a:xfrm>
        </p:spPr>
        <p:txBody>
          <a:bodyPr anchor="ctr"/>
          <a:lstStyle/>
          <a:p>
            <a:r>
              <a:rPr lang="en-US" sz="3360"/>
              <a:t>Desired Research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8E8FC-ECC2-9D95-175A-7556A05F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B0796-0EDC-04BE-500F-CAA1AF68F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4BB09-0839-D6B2-8DFF-C21FB27E9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7D2E5-129D-4895-8810-36B291DCE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3ADBD2-9739-3BD2-7EF3-510105FA1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5B7A76-8CEC-8F6E-72C5-161140C123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8BB9A4-3920-EA5D-E7AF-B695C4A00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945420"/>
            <a:ext cx="13502640" cy="59131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F30FE5-6BC5-B506-6F16-458BCA3D1B9E}"/>
              </a:ext>
            </a:extLst>
          </p:cNvPr>
          <p:cNvSpPr txBox="1"/>
          <p:nvPr/>
        </p:nvSpPr>
        <p:spPr>
          <a:xfrm>
            <a:off x="1920240" y="2448586"/>
            <a:ext cx="22710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920" b="1">
                <a:solidFill>
                  <a:srgbClr val="8C0F57"/>
                </a:solidFill>
                <a:latin typeface="Arial"/>
              </a:rPr>
              <a:t>A resultant set of resilient control prototypes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4DF003-3587-0898-5637-8A9491C0EA54}"/>
              </a:ext>
            </a:extLst>
          </p:cNvPr>
          <p:cNvSpPr txBox="1"/>
          <p:nvPr/>
        </p:nvSpPr>
        <p:spPr>
          <a:xfrm>
            <a:off x="1341120" y="4277747"/>
            <a:ext cx="285012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920" b="1">
                <a:solidFill>
                  <a:srgbClr val="582B82"/>
                </a:solidFill>
                <a:latin typeface="Arial"/>
              </a:rPr>
              <a:t>Observational science platform for hardware-in-the-loop (</a:t>
            </a:r>
            <a:r>
              <a:rPr lang="en-US" sz="1920" b="1" err="1">
                <a:solidFill>
                  <a:srgbClr val="582B82"/>
                </a:solidFill>
                <a:latin typeface="Arial"/>
              </a:rPr>
              <a:t>HiL</a:t>
            </a:r>
            <a:r>
              <a:rPr lang="en-US" sz="1920" b="1">
                <a:solidFill>
                  <a:srgbClr val="582B82"/>
                </a:solidFill>
                <a:latin typeface="Arial"/>
              </a:rPr>
              <a:t>) integrated CPSs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D1962B-CA5C-8B9A-7F93-29B784D80756}"/>
              </a:ext>
            </a:extLst>
          </p:cNvPr>
          <p:cNvSpPr txBox="1"/>
          <p:nvPr/>
        </p:nvSpPr>
        <p:spPr>
          <a:xfrm>
            <a:off x="1920240" y="6372253"/>
            <a:ext cx="22710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920" b="1">
                <a:solidFill>
                  <a:srgbClr val="007DA5"/>
                </a:solidFill>
                <a:latin typeface="Arial"/>
              </a:rPr>
              <a:t>Integrated design of sensing and control for CPSs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BD32E1-E3C1-832E-06C9-529E1531C36C}"/>
              </a:ext>
            </a:extLst>
          </p:cNvPr>
          <p:cNvSpPr txBox="1"/>
          <p:nvPr/>
        </p:nvSpPr>
        <p:spPr>
          <a:xfrm>
            <a:off x="11252160" y="2076921"/>
            <a:ext cx="3256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20" b="1">
                <a:solidFill>
                  <a:srgbClr val="047835"/>
                </a:solidFill>
                <a:latin typeface="Arial"/>
              </a:rPr>
              <a:t>Foundational building blocks for consequence prediction of cyber and physical effects of CPSs under adverse conditions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C88DAF-486E-514F-FA07-5257A04FC1F7}"/>
              </a:ext>
            </a:extLst>
          </p:cNvPr>
          <p:cNvSpPr txBox="1"/>
          <p:nvPr/>
        </p:nvSpPr>
        <p:spPr>
          <a:xfrm>
            <a:off x="11252160" y="4431715"/>
            <a:ext cx="258443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20" b="1">
                <a:solidFill>
                  <a:srgbClr val="062F87"/>
                </a:solidFill>
                <a:latin typeface="Arial"/>
              </a:rPr>
              <a:t>Advance high-fidelity resilience modeling and measurement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22764-1E1C-7F4F-F269-5A3B890687CB}"/>
              </a:ext>
            </a:extLst>
          </p:cNvPr>
          <p:cNvSpPr txBox="1"/>
          <p:nvPr/>
        </p:nvSpPr>
        <p:spPr>
          <a:xfrm>
            <a:off x="11252159" y="6448453"/>
            <a:ext cx="28030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920" b="1">
                <a:solidFill>
                  <a:srgbClr val="C20F2E"/>
                </a:solidFill>
                <a:latin typeface="Arial"/>
              </a:rPr>
              <a:t>Adverse conditions modeling and optimization for CPSs</a:t>
            </a:r>
          </a:p>
        </p:txBody>
      </p:sp>
    </p:spTree>
    <p:extLst>
      <p:ext uri="{BB962C8B-B14F-4D97-AF65-F5344CB8AC3E}">
        <p14:creationId xmlns:p14="http://schemas.microsoft.com/office/powerpoint/2010/main" val="1789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72A8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D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78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2F8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0F2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2.potx" id="{E553E2CD-AA7F-49B9-A987-C6A52DC6C25A}" vid="{FD99B56B-0D12-4418-B31A-26C697DB208B}"/>
    </a:ext>
  </a:extLst>
</a:theme>
</file>

<file path=ppt/theme/theme2.xml><?xml version="1.0" encoding="utf-8"?>
<a:theme xmlns:a="http://schemas.openxmlformats.org/drawingml/2006/main" name="1_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2.potx" id="{E553E2CD-AA7F-49B9-A987-C6A52DC6C25A}" vid="{FD99B56B-0D12-4418-B31A-26C697DB208B}"/>
    </a:ext>
  </a:extLst>
</a:theme>
</file>

<file path=ppt/theme/theme3.xml><?xml version="1.0" encoding="utf-8"?>
<a:theme xmlns:a="http://schemas.openxmlformats.org/drawingml/2006/main" name="2_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2.potx" id="{E553E2CD-AA7F-49B9-A987-C6A52DC6C25A}" vid="{FD99B56B-0D12-4418-B31A-26C697DB208B}"/>
    </a:ext>
  </a:extLst>
</a:theme>
</file>

<file path=ppt/theme/theme4.xml><?xml version="1.0" encoding="utf-8"?>
<a:theme xmlns:a="http://schemas.openxmlformats.org/drawingml/2006/main" name="3_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0.potx" id="{BB42E762-54B1-4790-980B-9C2F4E37C844}" vid="{427121AA-6C96-4A50-8C74-29703C11B568}"/>
    </a:ext>
  </a:extLst>
</a:theme>
</file>

<file path=ppt/theme/theme5.xml><?xml version="1.0" encoding="utf-8"?>
<a:theme xmlns:a="http://schemas.openxmlformats.org/drawingml/2006/main" name="RD2C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2C" id="{D92739E9-0727-4374-A00D-BD37CDF3C9C7}" vid="{208698C9-1F36-4F2F-8D47-AE7F504AB6F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68A8F6187CA41A9F40BE73C3B8665" ma:contentTypeVersion="4" ma:contentTypeDescription="Create a new document." ma:contentTypeScope="" ma:versionID="ea08e0a5e6f2e993565e64f6701e38db">
  <xsd:schema xmlns:xsd="http://www.w3.org/2001/XMLSchema" xmlns:xs="http://www.w3.org/2001/XMLSchema" xmlns:p="http://schemas.microsoft.com/office/2006/metadata/properties" xmlns:ns2="23d7dc78-ccfb-48bb-95e0-89db5786e559" targetNamespace="http://schemas.microsoft.com/office/2006/metadata/properties" ma:root="true" ma:fieldsID="adbb7aa8841d33df53df40aadca4ccd7" ns2:_="">
    <xsd:import namespace="23d7dc78-ccfb-48bb-95e0-89db5786e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dc78-ccfb-48bb-95e0-89db5786e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C1734A-9737-4971-A1BF-296A062DD0C4}"/>
</file>

<file path=customXml/itemProps2.xml><?xml version="1.0" encoding="utf-8"?>
<ds:datastoreItem xmlns:ds="http://schemas.openxmlformats.org/officeDocument/2006/customXml" ds:itemID="{2A663A08-5585-4DD6-9F69-6BBE117BEE14}">
  <ds:schemaRefs>
    <ds:schemaRef ds:uri="5cece13e-3376-4417-9525-be60b11a89a8"/>
    <ds:schemaRef ds:uri="89e6323c-1a4e-42fc-9bb0-a0fca3a09bd2"/>
    <ds:schemaRef ds:uri="ff2562a9-7e06-46a9-8969-84b3c399cf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0C8D03-A216-4ADE-96C9-26DA751B0B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5085</TotalTime>
  <Words>82</Words>
  <Application>Microsoft Office PowerPoint</Application>
  <PresentationFormat>Custom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Wingdings</vt:lpstr>
      <vt:lpstr>PNNL_Option_4</vt:lpstr>
      <vt:lpstr>1_PNNL_Option_4</vt:lpstr>
      <vt:lpstr>2_PNNL_Option_4</vt:lpstr>
      <vt:lpstr>3_PNNL_Option_4</vt:lpstr>
      <vt:lpstr>RD2C</vt:lpstr>
      <vt:lpstr>​​RD2C Initiative Overview </vt:lpstr>
      <vt:lpstr>PowerPoint Presentation</vt:lpstr>
      <vt:lpstr>PowerPoint Presentation</vt:lpstr>
      <vt:lpstr>Desired Research Outcomes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Cortland</dc:creator>
  <cp:lastModifiedBy>Dawson, Michael D</cp:lastModifiedBy>
  <cp:revision>5</cp:revision>
  <dcterms:created xsi:type="dcterms:W3CDTF">2021-01-15T08:59:29Z</dcterms:created>
  <dcterms:modified xsi:type="dcterms:W3CDTF">2024-08-28T00:23:46Z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0x010100B4F68A8F6187CA41A9F40BE73C3B8665</vt:lpwstr>
  </property>
  <property fmtid="{D5CDD505-2E9C-101B-9397-08002B2CF9AE}" pid="3" name="MediaServiceImageTags">
    <vt:lpwstr/>
  </property>
</Properties>
</file>