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authors.xml" ContentType="application/vnd.ms-powerpoint.authors+xml"/>
  <Override PartName="/ppt/charts/chart1.xml" ContentType="application/vnd.openxmlformats-officedocument.drawingml.chart+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8" r:id="rId3"/>
    <p:sldMasterId id="2147483705" r:id="rId4"/>
    <p:sldMasterId id="2147483720" r:id="rId5"/>
    <p:sldMasterId id="2147483732" r:id="rId6"/>
  </p:sldMasterIdLst>
  <p:notesMasterIdLst>
    <p:notesMasterId r:id="rId27"/>
  </p:notesMasterIdLst>
  <p:sldIdLst>
    <p:sldId id="5179" r:id="rId7"/>
    <p:sldId id="2128752613" r:id="rId8"/>
    <p:sldId id="2128752614" r:id="rId9"/>
    <p:sldId id="2128752628" r:id="rId10"/>
    <p:sldId id="2128752630" r:id="rId11"/>
    <p:sldId id="2128752620" r:id="rId12"/>
    <p:sldId id="2128752615" r:id="rId13"/>
    <p:sldId id="296" r:id="rId14"/>
    <p:sldId id="2128752629" r:id="rId15"/>
    <p:sldId id="5187" r:id="rId16"/>
    <p:sldId id="335" r:id="rId17"/>
    <p:sldId id="1977" r:id="rId18"/>
    <p:sldId id="2128752612" r:id="rId19"/>
    <p:sldId id="284" r:id="rId20"/>
    <p:sldId id="5168" r:id="rId21"/>
    <p:sldId id="633" r:id="rId22"/>
    <p:sldId id="640" r:id="rId23"/>
    <p:sldId id="2128752624" r:id="rId24"/>
    <p:sldId id="2128752631" r:id="rId25"/>
    <p:sldId id="2128752621"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E6900-6931-9958-D9EA-F22AF79F9D82}" name="author" initials="a" userId="author" providerId="None"/>
  <p188:author id="{2103B79E-2E4F-324B-3395-EF0E43B02989}" name="Male, Jonathan" initials="MJ" userId="S::jonathan.male@wsu.edu::ce1954be-da7f-4de8-8951-a0bdd4261e90" providerId="AD"/>
  <p188:author id="{8009D4A3-CFD4-C751-5403-F8D234762FC8}" name="Desserault, Lacey Ann" initials="DA" userId="S::lacey.desserault@wsu.edu::7704675b-2d0b-440e-8d32-01407bb20cec" providerId="AD"/>
  <p188:author id="{D63E04F7-E25D-9DF8-9993-8C4FEE9CB659}" name="Haynes, Sandra D" initials="HD" userId="S::sandra.haynes@wsu.edu::61ee13eb-5792-46c4-a1c1-761897c639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31"/>
    <a:srgbClr val="A60E19"/>
    <a:srgbClr val="DE842A"/>
    <a:srgbClr val="FF9933"/>
    <a:srgbClr val="464646"/>
    <a:srgbClr val="000000"/>
    <a:srgbClr val="E69749"/>
    <a:srgbClr val="B00325"/>
    <a:srgbClr val="C30629"/>
    <a:srgbClr val="D69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ustomXml" Target="../customXml/item2.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3.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832735926665884E-2"/>
          <c:y val="0.15527397203181914"/>
          <c:w val="0.89707339287812915"/>
          <c:h val="0.71510298436549236"/>
        </c:manualLayout>
      </c:layout>
      <c:barChart>
        <c:barDir val="col"/>
        <c:grouping val="stacked"/>
        <c:varyColors val="0"/>
        <c:ser>
          <c:idx val="0"/>
          <c:order val="0"/>
          <c:tx>
            <c:strRef>
              <c:f>'#ActiveJAsbyFFY'!$C$4</c:f>
              <c:strCache>
                <c:ptCount val="1"/>
                <c:pt idx="0">
                  <c:v>Number of Active Joint Appointments </c:v>
                </c:pt>
              </c:strCache>
            </c:strRef>
          </c:tx>
          <c:spPr>
            <a:solidFill>
              <a:schemeClr val="accent2">
                <a:lumMod val="75000"/>
              </a:schemeClr>
            </a:solidFill>
          </c:spPr>
          <c:invertIfNegative val="0"/>
          <c:dLbls>
            <c:spPr>
              <a:noFill/>
              <a:ln>
                <a:noFill/>
              </a:ln>
              <a:effectLst/>
            </c:spPr>
            <c:txPr>
              <a:bodyPr wrap="square" lIns="38100" tIns="19050" rIns="38100" bIns="19050" anchor="ctr">
                <a:spAutoFit/>
              </a:bodyPr>
              <a:lstStyle/>
              <a:p>
                <a:pPr>
                  <a:defRPr sz="11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'#ActiveJAsbyFFY'!$B$6:$B$17</c:f>
              <c:strCache>
                <c:ptCount val="12"/>
                <c:pt idx="0">
                  <c:v>FFY13</c:v>
                </c:pt>
                <c:pt idx="1">
                  <c:v>FFY14</c:v>
                </c:pt>
                <c:pt idx="2">
                  <c:v>FFY15</c:v>
                </c:pt>
                <c:pt idx="3">
                  <c:v>FFY16</c:v>
                </c:pt>
                <c:pt idx="4">
                  <c:v>FFY17</c:v>
                </c:pt>
                <c:pt idx="5">
                  <c:v>FFY18</c:v>
                </c:pt>
                <c:pt idx="6">
                  <c:v>FFY19</c:v>
                </c:pt>
                <c:pt idx="7">
                  <c:v>FFY20</c:v>
                </c:pt>
                <c:pt idx="8">
                  <c:v>FFY21</c:v>
                </c:pt>
                <c:pt idx="9">
                  <c:v>FFY22</c:v>
                </c:pt>
                <c:pt idx="10">
                  <c:v>FFY23</c:v>
                </c:pt>
                <c:pt idx="11">
                  <c:v>FFY24</c:v>
                </c:pt>
              </c:strCache>
            </c:strRef>
          </c:cat>
          <c:val>
            <c:numRef>
              <c:f>'#ActiveJAsbyFFY'!$C$6:$C$17</c:f>
              <c:numCache>
                <c:formatCode>General</c:formatCode>
                <c:ptCount val="12"/>
                <c:pt idx="0">
                  <c:v>1</c:v>
                </c:pt>
                <c:pt idx="1">
                  <c:v>2</c:v>
                </c:pt>
                <c:pt idx="2">
                  <c:v>8</c:v>
                </c:pt>
                <c:pt idx="3">
                  <c:v>14</c:v>
                </c:pt>
                <c:pt idx="4">
                  <c:v>21</c:v>
                </c:pt>
                <c:pt idx="5">
                  <c:v>28</c:v>
                </c:pt>
                <c:pt idx="6">
                  <c:v>33</c:v>
                </c:pt>
                <c:pt idx="7">
                  <c:v>47</c:v>
                </c:pt>
                <c:pt idx="8">
                  <c:v>41</c:v>
                </c:pt>
                <c:pt idx="9">
                  <c:v>45</c:v>
                </c:pt>
                <c:pt idx="10">
                  <c:v>34</c:v>
                </c:pt>
                <c:pt idx="11">
                  <c:v>38</c:v>
                </c:pt>
              </c:numCache>
            </c:numRef>
          </c:val>
          <c:extLst>
            <c:ext xmlns:c16="http://schemas.microsoft.com/office/drawing/2014/chart" uri="{C3380CC4-5D6E-409C-BE32-E72D297353CC}">
              <c16:uniqueId val="{00000000-B976-4713-B727-0514D14FF699}"/>
            </c:ext>
          </c:extLst>
        </c:ser>
        <c:ser>
          <c:idx val="1"/>
          <c:order val="1"/>
          <c:tx>
            <c:strRef>
              <c:f>'#ActiveJAsbyFFY'!$D$4</c:f>
              <c:strCache>
                <c:ptCount val="1"/>
                <c:pt idx="0">
                  <c:v>Expired/Renewal Pending</c:v>
                </c:pt>
              </c:strCache>
            </c:strRef>
          </c:tx>
          <c:spPr>
            <a:solidFill>
              <a:schemeClr val="accent2">
                <a:lumMod val="40000"/>
                <a:lumOff val="60000"/>
              </a:schemeClr>
            </a:solidFill>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'#ActiveJAsbyFFY'!$B$6:$B$17</c:f>
              <c:strCache>
                <c:ptCount val="12"/>
                <c:pt idx="0">
                  <c:v>FFY13</c:v>
                </c:pt>
                <c:pt idx="1">
                  <c:v>FFY14</c:v>
                </c:pt>
                <c:pt idx="2">
                  <c:v>FFY15</c:v>
                </c:pt>
                <c:pt idx="3">
                  <c:v>FFY16</c:v>
                </c:pt>
                <c:pt idx="4">
                  <c:v>FFY17</c:v>
                </c:pt>
                <c:pt idx="5">
                  <c:v>FFY18</c:v>
                </c:pt>
                <c:pt idx="6">
                  <c:v>FFY19</c:v>
                </c:pt>
                <c:pt idx="7">
                  <c:v>FFY20</c:v>
                </c:pt>
                <c:pt idx="8">
                  <c:v>FFY21</c:v>
                </c:pt>
                <c:pt idx="9">
                  <c:v>FFY22</c:v>
                </c:pt>
                <c:pt idx="10">
                  <c:v>FFY23</c:v>
                </c:pt>
                <c:pt idx="11">
                  <c:v>FFY24</c:v>
                </c:pt>
              </c:strCache>
            </c:strRef>
          </c:cat>
          <c:val>
            <c:numRef>
              <c:f>'#ActiveJAsbyFFY'!$D$6:$D$17</c:f>
              <c:numCache>
                <c:formatCode>General</c:formatCode>
                <c:ptCount val="12"/>
                <c:pt idx="11">
                  <c:v>6</c:v>
                </c:pt>
              </c:numCache>
            </c:numRef>
          </c:val>
          <c:extLst>
            <c:ext xmlns:c16="http://schemas.microsoft.com/office/drawing/2014/chart" uri="{C3380CC4-5D6E-409C-BE32-E72D297353CC}">
              <c16:uniqueId val="{00000001-B976-4713-B727-0514D14FF699}"/>
            </c:ext>
          </c:extLst>
        </c:ser>
        <c:ser>
          <c:idx val="2"/>
          <c:order val="2"/>
          <c:tx>
            <c:strRef>
              <c:f>'#ActiveJAsbyFFY'!$E$4</c:f>
              <c:strCache>
                <c:ptCount val="1"/>
                <c:pt idx="0">
                  <c:v>New/Pending</c:v>
                </c:pt>
              </c:strCache>
            </c:strRef>
          </c:tx>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'#ActiveJAsbyFFY'!$B$6:$B$17</c:f>
              <c:strCache>
                <c:ptCount val="12"/>
                <c:pt idx="0">
                  <c:v>FFY13</c:v>
                </c:pt>
                <c:pt idx="1">
                  <c:v>FFY14</c:v>
                </c:pt>
                <c:pt idx="2">
                  <c:v>FFY15</c:v>
                </c:pt>
                <c:pt idx="3">
                  <c:v>FFY16</c:v>
                </c:pt>
                <c:pt idx="4">
                  <c:v>FFY17</c:v>
                </c:pt>
                <c:pt idx="5">
                  <c:v>FFY18</c:v>
                </c:pt>
                <c:pt idx="6">
                  <c:v>FFY19</c:v>
                </c:pt>
                <c:pt idx="7">
                  <c:v>FFY20</c:v>
                </c:pt>
                <c:pt idx="8">
                  <c:v>FFY21</c:v>
                </c:pt>
                <c:pt idx="9">
                  <c:v>FFY22</c:v>
                </c:pt>
                <c:pt idx="10">
                  <c:v>FFY23</c:v>
                </c:pt>
                <c:pt idx="11">
                  <c:v>FFY24</c:v>
                </c:pt>
              </c:strCache>
            </c:strRef>
          </c:cat>
          <c:val>
            <c:numRef>
              <c:f>'#ActiveJAsbyFFY'!$E$6:$E$17</c:f>
              <c:numCache>
                <c:formatCode>General</c:formatCode>
                <c:ptCount val="12"/>
                <c:pt idx="11">
                  <c:v>1</c:v>
                </c:pt>
              </c:numCache>
            </c:numRef>
          </c:val>
          <c:extLst>
            <c:ext xmlns:c16="http://schemas.microsoft.com/office/drawing/2014/chart" uri="{C3380CC4-5D6E-409C-BE32-E72D297353CC}">
              <c16:uniqueId val="{00000002-B976-4713-B727-0514D14FF699}"/>
            </c:ext>
          </c:extLst>
        </c:ser>
        <c:dLbls>
          <c:showLegendKey val="0"/>
          <c:showVal val="0"/>
          <c:showCatName val="0"/>
          <c:showSerName val="0"/>
          <c:showPercent val="0"/>
          <c:showBubbleSize val="0"/>
        </c:dLbls>
        <c:gapWidth val="150"/>
        <c:overlap val="100"/>
        <c:axId val="71650992"/>
        <c:axId val="71651552"/>
      </c:barChart>
      <c:catAx>
        <c:axId val="71650992"/>
        <c:scaling>
          <c:orientation val="minMax"/>
        </c:scaling>
        <c:delete val="0"/>
        <c:axPos val="b"/>
        <c:numFmt formatCode="General" sourceLinked="0"/>
        <c:majorTickMark val="out"/>
        <c:minorTickMark val="none"/>
        <c:tickLblPos val="nextTo"/>
        <c:txPr>
          <a:bodyPr/>
          <a:lstStyle/>
          <a:p>
            <a:pPr>
              <a:defRPr sz="1400"/>
            </a:pPr>
            <a:endParaRPr lang="en-US"/>
          </a:p>
        </c:txPr>
        <c:crossAx val="71651552"/>
        <c:crosses val="autoZero"/>
        <c:auto val="1"/>
        <c:lblAlgn val="ctr"/>
        <c:lblOffset val="100"/>
        <c:noMultiLvlLbl val="0"/>
      </c:catAx>
      <c:valAx>
        <c:axId val="71651552"/>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71650992"/>
        <c:crosses val="autoZero"/>
        <c:crossBetween val="between"/>
      </c:valAx>
    </c:plotArea>
    <c:legend>
      <c:legendPos val="r"/>
      <c:layout>
        <c:manualLayout>
          <c:xMode val="edge"/>
          <c:yMode val="edge"/>
          <c:x val="0.14833896462569043"/>
          <c:y val="0.16453841705224695"/>
          <c:w val="0.40203416970266775"/>
          <c:h val="0.18462186671789657"/>
        </c:manualLayout>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7702C7-2503-E24B-8E9B-E3BB2C1D2585}" type="datetimeFigureOut">
              <a:rPr lang="en-US" smtClean="0"/>
              <a:t>8/26/2024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F083D3-F5C3-3A4C-88FE-7E3A7F86032C}" type="slidenum">
              <a:rPr lang="en-US" smtClean="0"/>
              <a:t>‹#›</a:t>
            </a:fld>
            <a:endParaRPr lang="en-US"/>
          </a:p>
        </p:txBody>
      </p:sp>
    </p:spTree>
    <p:extLst>
      <p:ext uri="{BB962C8B-B14F-4D97-AF65-F5344CB8AC3E}">
        <p14:creationId xmlns:p14="http://schemas.microsoft.com/office/powerpoint/2010/main" val="3765979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am12.safelinks.protection.outlook.com/ap/x-59584e83/?url=https%3A%2F%2Femailwsu.sharepoint.com%2F%3Ax%3A%2Fr%2Fteams%2Foct.natlab-JA%2FShared%2520Documents%2FJA%2FJoint%2520Appointment%2520Tracking%2FCopy%2520of%2520Number%2520of%2520joint%2520appointments%2520at%2520FFY%2520end%2520WSU--EC_10.24.2022.xlsx%3Fd%3Dwacd028c41f664826a5767d7af7f2f713%26csf%3D1%26web%3D1%26e%3Da5opLi&amp;data=05%7C01%7Cjonathan.male%40wsu.edu%7C7dd0337c2b744f1575e408db51c93945%7Cb52be471f7f147b4a8790c799bb53db5%7C0%7C0%7C638193696928756534%7CUnknown%7CTWFpbGZsb3d8eyJWIjoiMC4wLjAwMDAiLCJQIjoiV2luMzIiLCJBTiI6Ik1haWwiLCJXVCI6Mn0%3D%7C3000%7C%7C%7C&amp;sdata=xuytliAzuzgnkH05LpCYL5mF0CfI9CqwhmIF17MocmI%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niwr.inf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F083D3-F5C3-3A4C-88FE-7E3A7F86032C}" type="slidenum">
              <a:rPr lang="en-US" smtClean="0"/>
              <a:t>1</a:t>
            </a:fld>
            <a:endParaRPr lang="en-US"/>
          </a:p>
        </p:txBody>
      </p:sp>
    </p:spTree>
    <p:extLst>
      <p:ext uri="{BB962C8B-B14F-4D97-AF65-F5344CB8AC3E}">
        <p14:creationId xmlns:p14="http://schemas.microsoft.com/office/powerpoint/2010/main" val="1118466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500"/>
              </a:spcAft>
            </a:pPr>
            <a:r>
              <a:rPr lang="en-US" sz="1200">
                <a:latin typeface="+mj-lt"/>
                <a:cs typeface="Calibri" panose="020F0502020204030204" pitchFamily="34" charset="0"/>
              </a:rPr>
              <a:t>We will achieve this by advancing energy analytics upon integrating cross-infrastructural, cross-sectoral, and multi-domain information/influences; and developing targeted products/services for grid planners/operators for future grid readiness.</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22338">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22338">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22338">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22338">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AC77F96-8DD1-4E9E-84FD-6B4D2CEDEABC}" type="slidenum">
              <a:rPr lang="en-US" altLang="en-US" smtClean="0">
                <a:solidFill>
                  <a:srgbClr val="000000"/>
                </a:solidFill>
              </a:rPr>
              <a:pPr>
                <a:spcBef>
                  <a:spcPct val="0"/>
                </a:spcBef>
              </a:pPr>
              <a:t>11</a:t>
            </a:fld>
            <a:endParaRPr lang="en-US" altLang="en-US">
              <a:solidFill>
                <a:srgbClr val="000000"/>
              </a:solidFill>
            </a:endParaRPr>
          </a:p>
        </p:txBody>
      </p:sp>
    </p:spTree>
    <p:extLst>
      <p:ext uri="{BB962C8B-B14F-4D97-AF65-F5344CB8AC3E}">
        <p14:creationId xmlns:p14="http://schemas.microsoft.com/office/powerpoint/2010/main" val="291622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noRot="1" noChangeAspect="1"/>
          </p:cNvSpPr>
          <p:nvPr>
            <p:ph type="sldImg"/>
          </p:nvPr>
        </p:nvSpPr>
        <p:spPr>
          <a:xfrm>
            <a:off x="717550" y="1162050"/>
            <a:ext cx="5575300" cy="3136900"/>
          </a:xfrm>
          <a:prstGeom prst="rect">
            <a:avLst/>
          </a:prstGeom>
        </p:spPr>
      </p:sp>
      <p:sp>
        <p:nvSpPr>
          <p:cNvPr id="228" name="PlaceHolder 2"/>
          <p:cNvSpPr>
            <a:spLocks noGrp="1"/>
          </p:cNvSpPr>
          <p:nvPr>
            <p:ph type="body"/>
          </p:nvPr>
        </p:nvSpPr>
        <p:spPr>
          <a:xfrm>
            <a:off x="701040" y="4473984"/>
            <a:ext cx="5607952" cy="3660000"/>
          </a:xfrm>
          <a:prstGeom prst="rect">
            <a:avLst/>
          </a:prstGeom>
        </p:spPr>
        <p:txBody>
          <a:bodyPr>
            <a:noAutofit/>
          </a:bodyPr>
          <a:lstStyle/>
          <a:p>
            <a:r>
              <a:rPr lang="en-US" sz="1800" spc="-1">
                <a:latin typeface="Arial" panose="020B0604020202020204" pitchFamily="34" charset="0"/>
                <a:cs typeface="Arial" panose="020B0604020202020204" pitchFamily="34" charset="0"/>
              </a:rPr>
              <a:t>We seek to understand and control how materials evolve in radiation environments to advance knowledge in nuclear materials management, next-generation nuclear energy, and non-proliferation of nuclear weapons. </a:t>
            </a:r>
          </a:p>
          <a:p>
            <a:pPr marL="220104" indent="-220104"/>
            <a:endParaRPr lang="en-US" spc="-1">
              <a:latin typeface="Arial"/>
            </a:endParaRPr>
          </a:p>
          <a:p>
            <a:pPr marL="220104" indent="-220104" defTabSz="931774">
              <a:defRPr/>
            </a:pPr>
            <a:r>
              <a:rPr lang="en-US" b="1" spc="-1">
                <a:solidFill>
                  <a:srgbClr val="595959"/>
                </a:solidFill>
                <a:latin typeface="Arial"/>
                <a:ea typeface="DejaVu Sans"/>
              </a:rPr>
              <a:t>Mission: To advance knowledge and the applications of that knowledge in nuclear science and technology, and to create the next-generation nuclear workforce, through effective research partnerships between Pacific Northwest National Laboratory (PNNL)  and  Washington State University (WSU)</a:t>
            </a:r>
            <a:endParaRPr lang="en-US" b="1" spc="-1">
              <a:solidFill>
                <a:srgbClr val="616265"/>
              </a:solidFill>
              <a:latin typeface="Arial"/>
            </a:endParaRPr>
          </a:p>
          <a:p>
            <a:pPr marL="220104" indent="-220104"/>
            <a:endParaRPr lang="en-US" b="1" spc="-1">
              <a:latin typeface="Arial"/>
            </a:endParaRPr>
          </a:p>
          <a:p>
            <a:pPr marL="220104" indent="-220104" defTabSz="931774">
              <a:defRPr/>
            </a:pPr>
            <a:r>
              <a:rPr lang="en-US" b="1" spc="-1">
                <a:latin typeface="Arial"/>
              </a:rPr>
              <a:t>Transuranic Chemistry Center of Excellence: Support for 20-40 undergrads and 25-35 grad students over 5 years (over 6 institutions)</a:t>
            </a:r>
          </a:p>
          <a:p>
            <a:r>
              <a:rPr lang="en-US" sz="2300">
                <a:solidFill>
                  <a:schemeClr val="tx1">
                    <a:lumMod val="75000"/>
                  </a:schemeClr>
                </a:solidFill>
                <a:latin typeface="Arial"/>
                <a:cs typeface="Arial"/>
              </a:rPr>
              <a:t>Three Thrust Areas</a:t>
            </a:r>
            <a:endParaRPr lang="en-US" sz="2300">
              <a:solidFill>
                <a:schemeClr val="tx1">
                  <a:lumMod val="75000"/>
                </a:schemeClr>
              </a:solidFill>
            </a:endParaRPr>
          </a:p>
          <a:p>
            <a:pPr lvl="1"/>
            <a:r>
              <a:rPr lang="en-US" sz="2300">
                <a:solidFill>
                  <a:schemeClr val="tx1">
                    <a:lumMod val="75000"/>
                  </a:schemeClr>
                </a:solidFill>
                <a:latin typeface="Arial"/>
                <a:cs typeface="Arial"/>
              </a:rPr>
              <a:t>Chemistry of transuranic hydrides</a:t>
            </a:r>
          </a:p>
          <a:p>
            <a:pPr lvl="1"/>
            <a:r>
              <a:rPr lang="en-US" sz="2300">
                <a:solidFill>
                  <a:schemeClr val="tx1">
                    <a:lumMod val="75000"/>
                  </a:schemeClr>
                </a:solidFill>
                <a:latin typeface="Arial"/>
                <a:cs typeface="Arial"/>
              </a:rPr>
              <a:t>Redox control of americium speciation</a:t>
            </a:r>
          </a:p>
          <a:p>
            <a:pPr lvl="1"/>
            <a:r>
              <a:rPr lang="en-US" sz="2300">
                <a:solidFill>
                  <a:schemeClr val="tx1">
                    <a:lumMod val="75000"/>
                  </a:schemeClr>
                </a:solidFill>
                <a:latin typeface="Arial"/>
                <a:cs typeface="Arial"/>
              </a:rPr>
              <a:t>Theory and computation to support thrusts 1 and 2 and development of the computational methodology to do so</a:t>
            </a:r>
          </a:p>
          <a:p>
            <a:pPr marL="220104" indent="-220104" defTabSz="931774">
              <a:defRPr/>
            </a:pPr>
            <a:endParaRPr lang="en-US" b="1" spc="-1">
              <a:latin typeface="Arial"/>
            </a:endParaRPr>
          </a:p>
          <a:p>
            <a:pPr defTabSz="931736">
              <a:lnSpc>
                <a:spcPct val="90000"/>
              </a:lnSpc>
              <a:defRPr/>
            </a:pPr>
            <a:r>
              <a:rPr lang="en-US" b="1">
                <a:latin typeface="Arial"/>
                <a:ea typeface="+mj-lt"/>
                <a:cs typeface="Arial"/>
              </a:rPr>
              <a:t>Heavy element chemistry: </a:t>
            </a:r>
            <a:r>
              <a:rPr lang="en-US" b="1" spc="-1">
                <a:latin typeface="Arial"/>
              </a:rPr>
              <a:t>New classes of uranium and thorium complexes in low (U(II)) oxidation states</a:t>
            </a:r>
          </a:p>
          <a:p>
            <a:pPr defTabSz="931736">
              <a:lnSpc>
                <a:spcPct val="90000"/>
              </a:lnSpc>
            </a:pPr>
            <a:r>
              <a:rPr lang="en-US" sz="1200" b="0" i="1">
                <a:solidFill>
                  <a:srgbClr val="000000"/>
                </a:solidFill>
                <a:latin typeface="Arial"/>
              </a:rPr>
              <a:t>Unique pincer ligand transition metal complexes for metal catalysis and low valent uranium chemistry</a:t>
            </a:r>
            <a:endParaRPr lang="en-US" spc="-1">
              <a:latin typeface="Arial"/>
            </a:endParaRPr>
          </a:p>
          <a:p>
            <a:pPr marL="220104" indent="-220104"/>
            <a:endParaRPr lang="en-US" spc="-1">
              <a:latin typeface="Arial"/>
            </a:endParaRPr>
          </a:p>
          <a:p>
            <a:pPr marL="220104" indent="-220104"/>
            <a:r>
              <a:rPr lang="en-US" spc="-1">
                <a:latin typeface="Arial"/>
              </a:rPr>
              <a:t>Funding: IDREAM EFRC ($10M BES), NEUP ($745K NE), ACE ($1.5M DP), ETI ($2M NA-22), Rad Chem Grant ($2M EM)</a:t>
            </a:r>
          </a:p>
          <a:p>
            <a:pPr marL="220104" indent="-220104"/>
            <a:r>
              <a:rPr lang="en-US" spc="-1" err="1">
                <a:latin typeface="Arial"/>
              </a:rPr>
              <a:t>Dodgen</a:t>
            </a:r>
            <a:r>
              <a:rPr lang="en-US" spc="-1">
                <a:latin typeface="Arial"/>
              </a:rPr>
              <a:t>: Single crystal XRD, </a:t>
            </a:r>
            <a:r>
              <a:rPr lang="en-US" spc="-1" err="1">
                <a:latin typeface="Arial"/>
              </a:rPr>
              <a:t>easyXAFS</a:t>
            </a:r>
            <a:r>
              <a:rPr lang="en-US" spc="-1">
                <a:latin typeface="Arial"/>
              </a:rPr>
              <a:t>, SAXS/WAXS</a:t>
            </a:r>
          </a:p>
          <a:p>
            <a:pPr marL="220104" indent="-220104"/>
            <a:r>
              <a:rPr lang="en-US" spc="-1" err="1">
                <a:latin typeface="Arial"/>
              </a:rPr>
              <a:t>Fullmer</a:t>
            </a:r>
            <a:r>
              <a:rPr lang="en-US" spc="-1">
                <a:latin typeface="Arial"/>
              </a:rPr>
              <a:t>: facility capability funded by $500K investment from PNNL LDRD</a:t>
            </a:r>
          </a:p>
          <a:p>
            <a:pPr marL="220104" indent="-220104"/>
            <a:r>
              <a:rPr lang="en-US" spc="-1">
                <a:latin typeface="Arial"/>
              </a:rPr>
              <a:t>Joint Appointments: 7 with 2 more pending approvals, and 2 more in progress</a:t>
            </a:r>
          </a:p>
          <a:p>
            <a:pPr marL="220104" indent="-220104"/>
            <a:r>
              <a:rPr lang="en-US" spc="-1">
                <a:latin typeface="Arial"/>
              </a:rPr>
              <a:t>Students: Two graduate students graduated this year (</a:t>
            </a:r>
            <a:r>
              <a:rPr lang="en-US" spc="-1" err="1">
                <a:latin typeface="Arial"/>
              </a:rPr>
              <a:t>Beck,Meadows</a:t>
            </a:r>
            <a:r>
              <a:rPr lang="en-US" spc="-1">
                <a:latin typeface="Arial"/>
              </a:rPr>
              <a:t> ), currently have 10 graduate students working on NSTI programs including DGRPs (Louis, </a:t>
            </a:r>
            <a:r>
              <a:rPr lang="en-US" spc="-1" err="1">
                <a:latin typeface="Arial"/>
              </a:rPr>
              <a:t>Krzysko</a:t>
            </a:r>
            <a:r>
              <a:rPr lang="en-US" spc="-1">
                <a:latin typeface="Arial"/>
              </a:rPr>
              <a:t>, Kumar), several examples of WSU graduate students now working as post-docs and staff at PNNL (Graham, </a:t>
            </a:r>
            <a:r>
              <a:rPr lang="en-US" spc="-1" err="1">
                <a:latin typeface="Arial"/>
              </a:rPr>
              <a:t>Nienhuis</a:t>
            </a:r>
            <a:r>
              <a:rPr lang="en-US" spc="-1">
                <a:latin typeface="Arial"/>
              </a:rPr>
              <a:t>) and elsewhere (</a:t>
            </a:r>
            <a:r>
              <a:rPr lang="en-US" spc="-1" err="1">
                <a:latin typeface="Arial"/>
              </a:rPr>
              <a:t>Krzysko</a:t>
            </a:r>
            <a:r>
              <a:rPr lang="en-US" spc="-1">
                <a:latin typeface="Arial"/>
              </a:rPr>
              <a:t>, ANL)</a:t>
            </a:r>
          </a:p>
          <a:p>
            <a:pPr marL="220104" indent="-220104"/>
            <a:r>
              <a:rPr lang="en-US" spc="-1">
                <a:latin typeface="Arial"/>
              </a:rPr>
              <a:t>Publications: 30 in 2020, 13 so far in 2021. </a:t>
            </a:r>
          </a:p>
          <a:p>
            <a:pPr marL="220104" indent="-220104"/>
            <a:endParaRPr lang="en-US" spc="-1">
              <a:latin typeface="Arial"/>
            </a:endParaRPr>
          </a:p>
          <a:p>
            <a:pPr marL="220104" indent="-220104"/>
            <a:r>
              <a:rPr lang="en-US" spc="-1">
                <a:latin typeface="Arial"/>
              </a:rPr>
              <a:t>Hot cell</a:t>
            </a:r>
            <a:endParaRPr lang="en-US" sz="1200" b="0" i="0" u="none" strike="noStrike" baseline="0">
              <a:latin typeface="Arial" panose="020B0604020202020204" pitchFamily="34" charset="0"/>
            </a:endParaRPr>
          </a:p>
          <a:p>
            <a:pPr marR="0" algn="l"/>
            <a:r>
              <a:rPr lang="en-US" sz="2800" b="0" i="0" u="none" strike="noStrike" baseline="0">
                <a:latin typeface="Arial" panose="020B0604020202020204" pitchFamily="34" charset="0"/>
              </a:rPr>
              <a:t>Phase I Construction –hot cell building only </a:t>
            </a:r>
          </a:p>
          <a:p>
            <a:pPr marR="0" algn="l"/>
            <a:r>
              <a:rPr lang="en-US" sz="1900" b="0" i="0" u="none" strike="noStrike" baseline="0">
                <a:latin typeface="Arial" panose="020B0604020202020204" pitchFamily="34" charset="0"/>
              </a:rPr>
              <a:t>$7.642 M total budget for Phase I (FY24 Appropriations Bill)</a:t>
            </a:r>
          </a:p>
          <a:p>
            <a:pPr marR="0" algn="l"/>
            <a:r>
              <a:rPr lang="en-US" sz="1900" b="0" i="0" u="none" strike="noStrike" baseline="0">
                <a:latin typeface="Arial" panose="020B0604020202020204" pitchFamily="34" charset="0"/>
              </a:rPr>
              <a:t>Approximately 2-year design/construction</a:t>
            </a:r>
          </a:p>
          <a:p>
            <a:pPr marR="0" lvl="1" algn="l"/>
            <a:r>
              <a:rPr lang="en-US" sz="1900" b="0" i="0" u="none" strike="noStrike" baseline="0">
                <a:latin typeface="Arial" panose="020B0604020202020204" pitchFamily="34" charset="0"/>
              </a:rPr>
              <a:t>Operational costs</a:t>
            </a:r>
          </a:p>
          <a:p>
            <a:pPr marR="0" lvl="1" algn="l"/>
            <a:r>
              <a:rPr lang="en-US" sz="1900" b="0" i="0" u="none" strike="noStrike" baseline="0">
                <a:latin typeface="Arial" panose="020B0604020202020204" pitchFamily="34" charset="0"/>
              </a:rPr>
              <a:t>M&amp;O (Facilities) costs –</a:t>
            </a:r>
            <a:endParaRPr lang="en-US" sz="1800" b="0" i="0" u="none" strike="noStrike" baseline="0">
              <a:solidFill>
                <a:srgbClr val="000000"/>
              </a:solidFill>
              <a:latin typeface="Calibri" panose="020F0502020204030204" pitchFamily="34" charset="0"/>
            </a:endParaRPr>
          </a:p>
          <a:p>
            <a:endParaRPr lang="en-US" sz="1800" b="0" i="0" u="none" strike="noStrike" baseline="0">
              <a:latin typeface="Calibri" panose="020F0502020204030204" pitchFamily="34" charset="0"/>
            </a:endParaRPr>
          </a:p>
          <a:p>
            <a:pPr marR="0" algn="l"/>
            <a:r>
              <a:rPr lang="en-US" sz="1800" b="0" i="0" u="none" strike="noStrike" baseline="0">
                <a:solidFill>
                  <a:srgbClr val="3A3838"/>
                </a:solidFill>
                <a:latin typeface="Calibri" panose="020F0502020204030204" pitchFamily="34" charset="0"/>
              </a:rPr>
              <a:t>Produce and/or distribute radioisotopes that are in short supply in large quantities</a:t>
            </a:r>
          </a:p>
          <a:p>
            <a:pPr marR="0" algn="l"/>
            <a:r>
              <a:rPr lang="en-US" sz="1800" b="0" i="0" u="none" strike="noStrike" baseline="0">
                <a:solidFill>
                  <a:srgbClr val="3A3838"/>
                </a:solidFill>
                <a:latin typeface="Calibri" panose="020F0502020204030204" pitchFamily="34" charset="0"/>
              </a:rPr>
              <a:t>Conduct R&amp;D to develop innovative technology, advanced radiochemical separations, experiments performed in building</a:t>
            </a:r>
          </a:p>
          <a:p>
            <a:pPr marR="0" lvl="1" algn="l"/>
            <a:endParaRPr lang="en-US" sz="1900" b="0" i="0" u="none" strike="noStrike" baseline="0">
              <a:latin typeface="Arial" panose="020B0604020202020204" pitchFamily="34" charset="0"/>
            </a:endParaRPr>
          </a:p>
          <a:p>
            <a:pPr marL="220104" indent="-220104"/>
            <a:endParaRPr lang="en-US" spc="-1">
              <a:latin typeface="Arial"/>
            </a:endParaRPr>
          </a:p>
          <a:p>
            <a:pPr marL="220104" indent="-220104"/>
            <a:r>
              <a:rPr lang="en-US" spc="-1">
                <a:latin typeface="Arial"/>
              </a:rPr>
              <a:t>NORM</a:t>
            </a:r>
          </a:p>
          <a:p>
            <a:pPr marL="432000" indent="-324000" defTabSz="914400">
              <a:lnSpc>
                <a:spcPct val="100000"/>
              </a:lnSpc>
              <a:buClr>
                <a:srgbClr val="666666"/>
              </a:buClr>
              <a:buSzPct val="45000"/>
              <a:buFont typeface="Wingdings" charset="2"/>
              <a:buChar char=""/>
            </a:pPr>
            <a:r>
              <a:rPr lang="en-US" sz="1800" b="0" strike="noStrike" spc="-1">
                <a:solidFill>
                  <a:schemeClr val="dk1"/>
                </a:solidFill>
                <a:latin typeface="Arial"/>
                <a:ea typeface="Arial"/>
              </a:rPr>
              <a:t>57 presentations made by WSU staff, students and PNNL staff</a:t>
            </a:r>
            <a:endParaRPr lang="en-US" sz="1800" b="0" strike="noStrike" spc="-1">
              <a:solidFill>
                <a:schemeClr val="dk1"/>
              </a:solidFill>
              <a:latin typeface="Arial"/>
            </a:endParaRPr>
          </a:p>
          <a:p>
            <a:pPr marL="914400" lvl="1">
              <a:lnSpc>
                <a:spcPct val="100000"/>
              </a:lnSpc>
              <a:buClr>
                <a:srgbClr val="666666"/>
              </a:buClr>
              <a:buSzPct val="45000"/>
              <a:buFont typeface="Wingdings" charset="2"/>
              <a:buChar char=""/>
            </a:pPr>
            <a:r>
              <a:rPr lang="en-US" sz="1400" b="0" strike="noStrike" spc="-1">
                <a:solidFill>
                  <a:schemeClr val="dk1"/>
                </a:solidFill>
                <a:latin typeface="Arial"/>
                <a:ea typeface="Arial"/>
              </a:rPr>
              <a:t>27 PNNL speakers	</a:t>
            </a:r>
            <a:endParaRPr lang="en-US" sz="1400" b="0" strike="noStrike" spc="-1">
              <a:solidFill>
                <a:schemeClr val="dk1"/>
              </a:solidFill>
              <a:latin typeface="Arial"/>
            </a:endParaRPr>
          </a:p>
          <a:p>
            <a:pPr marL="914400" lvl="1">
              <a:lnSpc>
                <a:spcPct val="100000"/>
              </a:lnSpc>
              <a:buClr>
                <a:srgbClr val="666666"/>
              </a:buClr>
              <a:buSzPct val="45000"/>
              <a:buFont typeface="Wingdings" charset="2"/>
              <a:buChar char=""/>
            </a:pPr>
            <a:r>
              <a:rPr lang="en-US" sz="1400" b="0" strike="noStrike" spc="-1">
                <a:solidFill>
                  <a:schemeClr val="dk1"/>
                </a:solidFill>
                <a:latin typeface="Arial"/>
                <a:ea typeface="Arial"/>
              </a:rPr>
              <a:t>17 WSU speakers</a:t>
            </a:r>
            <a:endParaRPr lang="en-US" sz="1400" b="0" strike="noStrike" spc="-1">
              <a:solidFill>
                <a:schemeClr val="dk1"/>
              </a:solidFill>
              <a:latin typeface="Arial"/>
            </a:endParaRPr>
          </a:p>
          <a:p>
            <a:pPr marL="914400" lvl="1">
              <a:lnSpc>
                <a:spcPct val="100000"/>
              </a:lnSpc>
              <a:buClr>
                <a:srgbClr val="666666"/>
              </a:buClr>
              <a:buSzPct val="45000"/>
              <a:buFont typeface="Wingdings" charset="2"/>
              <a:buChar char=""/>
            </a:pPr>
            <a:r>
              <a:rPr lang="en-US" sz="1400" b="0" strike="noStrike" spc="-1">
                <a:solidFill>
                  <a:schemeClr val="dk1"/>
                </a:solidFill>
                <a:latin typeface="Arial"/>
                <a:ea typeface="Arial"/>
              </a:rPr>
              <a:t>8 joint PNNL/WSU presentations</a:t>
            </a:r>
            <a:endParaRPr lang="en-US" sz="1400" b="0" strike="noStrike" spc="-1">
              <a:solidFill>
                <a:schemeClr val="dk1"/>
              </a:solidFill>
              <a:latin typeface="Arial"/>
            </a:endParaRPr>
          </a:p>
          <a:p>
            <a:pPr marL="432000" indent="-324000" defTabSz="914400">
              <a:lnSpc>
                <a:spcPct val="100000"/>
              </a:lnSpc>
              <a:buClr>
                <a:srgbClr val="666666"/>
              </a:buClr>
              <a:buSzPct val="45000"/>
              <a:buFont typeface="Wingdings" charset="2"/>
              <a:buChar char=""/>
            </a:pPr>
            <a:r>
              <a:rPr lang="en-US" sz="1800" b="0" strike="noStrike" spc="-1">
                <a:solidFill>
                  <a:schemeClr val="dk1"/>
                </a:solidFill>
                <a:latin typeface="Arial"/>
                <a:ea typeface="Arial"/>
              </a:rPr>
              <a:t>9 posters (including six by undergraduates)</a:t>
            </a:r>
            <a:endParaRPr lang="en-US" sz="1800" b="0" strike="noStrike" spc="-1">
              <a:solidFill>
                <a:schemeClr val="dk1"/>
              </a:solidFill>
              <a:latin typeface="Arial"/>
            </a:endParaRPr>
          </a:p>
          <a:p>
            <a:pPr marL="432000" indent="-324000" defTabSz="914400">
              <a:lnSpc>
                <a:spcPct val="100000"/>
              </a:lnSpc>
              <a:buClr>
                <a:srgbClr val="666666"/>
              </a:buClr>
              <a:buSzPct val="45000"/>
              <a:buFont typeface="Wingdings" charset="2"/>
              <a:buChar char=""/>
            </a:pPr>
            <a:r>
              <a:rPr lang="en-US" sz="1800" b="0" strike="noStrike" spc="-1">
                <a:solidFill>
                  <a:schemeClr val="dk1"/>
                </a:solidFill>
                <a:latin typeface="Arial"/>
                <a:ea typeface="Arial"/>
              </a:rPr>
              <a:t>NSTI recruiting table with PNNL nuclear materials and nuclear forensics team engaged 35 students</a:t>
            </a:r>
            <a:endParaRPr lang="en-US" sz="1800" b="0" strike="noStrike" spc="-1">
              <a:solidFill>
                <a:schemeClr val="dk1"/>
              </a:solidFill>
              <a:latin typeface="Arial"/>
            </a:endParaRPr>
          </a:p>
          <a:p>
            <a:pPr marL="432000" indent="-324000" defTabSz="914400">
              <a:lnSpc>
                <a:spcPct val="100000"/>
              </a:lnSpc>
              <a:buClr>
                <a:srgbClr val="666666"/>
              </a:buClr>
              <a:buSzPct val="45000"/>
              <a:buFont typeface="Wingdings" charset="2"/>
              <a:buChar char=""/>
            </a:pPr>
            <a:r>
              <a:rPr lang="en-US" sz="1800" b="0" strike="noStrike" spc="-1">
                <a:solidFill>
                  <a:schemeClr val="dk1"/>
                </a:solidFill>
                <a:latin typeface="Arial"/>
                <a:ea typeface="Arial"/>
              </a:rPr>
              <a:t>Great outreach activity for regional student engagement in the Pacific Northwest for PNNL and WSU</a:t>
            </a:r>
            <a:endParaRPr lang="en-US" sz="1800" b="0" strike="noStrike" spc="-1">
              <a:solidFill>
                <a:schemeClr val="dk1"/>
              </a:solidFill>
              <a:latin typeface="Arial"/>
            </a:endParaRPr>
          </a:p>
          <a:p>
            <a:pPr marL="220104" indent="-220104"/>
            <a:endParaRPr lang="en-US" spc="-1">
              <a:latin typeface="Arial"/>
            </a:endParaRPr>
          </a:p>
          <a:p>
            <a:pPr marL="220104" indent="-220104"/>
            <a:endParaRPr lang="en-US" spc="-1">
              <a:latin typeface="Arial"/>
            </a:endParaRPr>
          </a:p>
          <a:p>
            <a:pPr marL="220104" indent="-220104"/>
            <a:endParaRPr lang="en-US" spc="-1">
              <a:latin typeface="Arial"/>
            </a:endParaRPr>
          </a:p>
        </p:txBody>
      </p:sp>
      <p:sp>
        <p:nvSpPr>
          <p:cNvPr id="229" name="TextShape 3"/>
          <p:cNvSpPr txBox="1"/>
          <p:nvPr/>
        </p:nvSpPr>
        <p:spPr>
          <a:xfrm>
            <a:off x="3971088" y="8830116"/>
            <a:ext cx="3037472" cy="465918"/>
          </a:xfrm>
          <a:prstGeom prst="rect">
            <a:avLst/>
          </a:prstGeom>
          <a:noFill/>
          <a:ln>
            <a:noFill/>
          </a:ln>
        </p:spPr>
        <p:txBody>
          <a:bodyPr lIns="93177" tIns="46589" rIns="93177" bIns="46589" anchor="b">
            <a:noAutofit/>
          </a:bodyPr>
          <a:lstStyle/>
          <a:p>
            <a:pPr algn="r" defTabSz="931774">
              <a:defRPr/>
            </a:pPr>
            <a:fld id="{A63C49DB-55CC-4B66-A490-77214FDF8032}" type="slidenum">
              <a:rPr lang="en-US" sz="1200" spc="-1">
                <a:solidFill>
                  <a:prstClr val="black"/>
                </a:solidFill>
                <a:latin typeface="Times New Roman"/>
              </a:rPr>
              <a:pPr algn="r" defTabSz="931774">
                <a:defRPr/>
              </a:pPr>
              <a:t>12</a:t>
            </a:fld>
            <a:endParaRPr lang="en-US" sz="1200" spc="-1">
              <a:solidFill>
                <a:prstClr val="black"/>
              </a:solidFill>
              <a:latin typeface="Times New Roman"/>
            </a:endParaRPr>
          </a:p>
        </p:txBody>
      </p:sp>
    </p:spTree>
    <p:extLst>
      <p:ext uri="{BB962C8B-B14F-4D97-AF65-F5344CB8AC3E}">
        <p14:creationId xmlns:p14="http://schemas.microsoft.com/office/powerpoint/2010/main" val="221512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lumMod val="50000"/>
                  </a:schemeClr>
                </a:solidFill>
              </a:rPr>
              <a:t>Mission</a:t>
            </a:r>
          </a:p>
          <a:p>
            <a:pPr marL="464326" lvl="1" indent="-178587" fontAlgn="ctr">
              <a:buClr>
                <a:srgbClr val="D57500"/>
              </a:buClr>
              <a:buSzPct val="80000"/>
              <a:buBlip>
                <a:blip r:embed="rId3"/>
              </a:buBlip>
            </a:pPr>
            <a:r>
              <a:rPr lang="en-US" sz="1400">
                <a:solidFill>
                  <a:schemeClr val="tx1">
                    <a:lumMod val="50000"/>
                  </a:schemeClr>
                </a:solidFill>
                <a:cs typeface="Calibri" pitchFamily="34" charset="0"/>
              </a:rPr>
              <a:t>Serving as a hub for education, multidisciplinary research, and innovation in carbon fluxes management</a:t>
            </a:r>
          </a:p>
          <a:p>
            <a:pPr marL="228591" lvl="1" fontAlgn="ctr">
              <a:spcBef>
                <a:spcPts val="1000"/>
              </a:spcBef>
              <a:buSzPct val="80000"/>
            </a:pPr>
            <a:r>
              <a:rPr lang="en-US" sz="2800">
                <a:solidFill>
                  <a:schemeClr val="tx1">
                    <a:lumMod val="50000"/>
                  </a:schemeClr>
                </a:solidFill>
              </a:rPr>
              <a:t>Vision</a:t>
            </a:r>
          </a:p>
          <a:p>
            <a:pPr marL="464326" lvl="1" indent="-178587" fontAlgn="ctr">
              <a:spcAft>
                <a:spcPts val="600"/>
              </a:spcAft>
              <a:buClr>
                <a:srgbClr val="D57500"/>
              </a:buClr>
              <a:buSzPct val="80000"/>
              <a:buBlip>
                <a:blip r:embed="rId3"/>
              </a:buBlip>
            </a:pPr>
            <a:r>
              <a:rPr lang="en-US" sz="1400">
                <a:solidFill>
                  <a:schemeClr val="tx1">
                    <a:lumMod val="50000"/>
                  </a:schemeClr>
                </a:solidFill>
                <a:cs typeface="Calibri" pitchFamily="34" charset="0"/>
              </a:rPr>
              <a:t>Be the portal to multi-disciplinary research and education for carbon fluxes management</a:t>
            </a:r>
          </a:p>
          <a:p>
            <a:endParaRPr lang="en-US" b="1"/>
          </a:p>
          <a:p>
            <a:r>
              <a:rPr lang="en-US" b="1"/>
              <a:t>Aspirations :</a:t>
            </a:r>
            <a:r>
              <a:rPr lang="en-US" b="0"/>
              <a:t> A </a:t>
            </a:r>
            <a:r>
              <a:rPr lang="en-US" sz="1200">
                <a:solidFill>
                  <a:schemeClr val="tx1">
                    <a:lumMod val="50000"/>
                  </a:schemeClr>
                </a:solidFill>
                <a:highlight>
                  <a:srgbClr val="FFFF00"/>
                </a:highlight>
                <a:cs typeface="Calibri" pitchFamily="34" charset="0"/>
              </a:rPr>
              <a:t>carbon-enabled performance economy (carbon neutral or negative economy)</a:t>
            </a:r>
          </a:p>
          <a:p>
            <a:endParaRPr lang="en-US" sz="1200" b="1">
              <a:solidFill>
                <a:schemeClr val="tx1">
                  <a:lumMod val="50000"/>
                </a:schemeClr>
              </a:solidFill>
              <a:highlight>
                <a:srgbClr val="FFFF00"/>
              </a:highlight>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Accomplishments</a:t>
            </a:r>
            <a:r>
              <a:rPr lang="en-US" sz="180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Calibri" panose="020F0502020204030204" pitchFamily="34" charset="0"/>
                <a:ea typeface="Calibri" panose="020F0502020204030204" pitchFamily="34" charset="0"/>
              </a:rPr>
              <a:t>major new programs 	</a:t>
            </a:r>
            <a:r>
              <a:rPr lang="en-US" sz="1800"/>
              <a:t>Alaska Airlines ($200k donation) during COVID -19</a:t>
            </a:r>
            <a:endParaRPr lang="en-US" sz="1800" i="1">
              <a:effectLst/>
              <a:latin typeface="Calibri" panose="020F0502020204030204" pitchFamily="34" charset="0"/>
              <a:ea typeface="Calibri" panose="020F0502020204030204" pitchFamily="34" charset="0"/>
            </a:endParaRPr>
          </a:p>
          <a:p>
            <a:pPr>
              <a:spcBef>
                <a:spcPts val="500"/>
              </a:spcBef>
              <a:spcAft>
                <a:spcPts val="500"/>
              </a:spcAft>
            </a:pPr>
            <a:r>
              <a:rPr lang="en-US" sz="1800" i="1">
                <a:effectLst/>
                <a:latin typeface="Calibri" panose="020F0502020204030204" pitchFamily="34" charset="0"/>
                <a:ea typeface="Calibri" panose="020F0502020204030204" pitchFamily="34" charset="0"/>
              </a:rPr>
              <a:t>total funding, scientific </a:t>
            </a:r>
            <a:r>
              <a:rPr lang="en-US" sz="1800">
                <a:effectLst/>
                <a:latin typeface="Calibri" panose="020F0502020204030204" pitchFamily="34" charset="0"/>
                <a:ea typeface="Calibri" panose="020F0502020204030204" pitchFamily="34" charset="0"/>
              </a:rPr>
              <a:t>-         </a:t>
            </a:r>
            <a:r>
              <a:rPr lang="en-US" sz="1500">
                <a:solidFill>
                  <a:srgbClr val="7030A0"/>
                </a:solidFill>
              </a:rPr>
              <a:t>In first 3 years awarded $19.3 million in competitive funding (FOAs) across agencies (ARPA-e, EERE, 		FAA, TCF)</a:t>
            </a:r>
          </a:p>
          <a:p>
            <a:pPr>
              <a:spcBef>
                <a:spcPts val="500"/>
              </a:spcBef>
              <a:spcAft>
                <a:spcPts val="500"/>
              </a:spcAft>
            </a:pPr>
            <a:r>
              <a:rPr lang="en-US" sz="1500">
                <a:solidFill>
                  <a:srgbClr val="7030A0"/>
                </a:solidFill>
              </a:rPr>
              <a:t>		Areas funded:</a:t>
            </a:r>
          </a:p>
          <a:p>
            <a:pPr marL="431254" lvl="1" indent="-227533">
              <a:spcAft>
                <a:spcPts val="500"/>
              </a:spcAft>
            </a:pPr>
            <a:r>
              <a:rPr lang="en-US" sz="1500">
                <a:solidFill>
                  <a:srgbClr val="7030A0"/>
                </a:solidFill>
              </a:rPr>
              <a:t>			Sustainable aviation fuels</a:t>
            </a:r>
          </a:p>
          <a:p>
            <a:pPr marL="431254" lvl="1" indent="-227533">
              <a:spcAft>
                <a:spcPts val="500"/>
              </a:spcAft>
            </a:pPr>
            <a:r>
              <a:rPr lang="en-US" sz="1500">
                <a:solidFill>
                  <a:srgbClr val="7030A0"/>
                </a:solidFill>
              </a:rPr>
              <a:t>			Polymer recycling</a:t>
            </a:r>
          </a:p>
          <a:p>
            <a:pPr marL="431254" lvl="1" indent="-227533">
              <a:spcAft>
                <a:spcPts val="500"/>
              </a:spcAft>
            </a:pPr>
            <a:r>
              <a:rPr lang="en-US" sz="1500">
                <a:solidFill>
                  <a:srgbClr val="7030A0"/>
                </a:solidFill>
              </a:rPr>
              <a:t>			Building materials</a:t>
            </a:r>
          </a:p>
          <a:p>
            <a:pPr marL="431254" lvl="1" indent="-227533">
              <a:spcAft>
                <a:spcPts val="500"/>
              </a:spcAft>
            </a:pPr>
            <a:r>
              <a:rPr lang="en-US" sz="1500">
                <a:solidFill>
                  <a:srgbClr val="7030A0"/>
                </a:solidFill>
              </a:rPr>
              <a:t>			Advanced anaerobic digestion</a:t>
            </a:r>
          </a:p>
          <a:p>
            <a:pPr marL="431254" lvl="1" indent="-227533">
              <a:spcAft>
                <a:spcPts val="500"/>
              </a:spcAft>
            </a:pPr>
            <a:r>
              <a:rPr lang="en-US" sz="1500">
                <a:solidFill>
                  <a:srgbClr val="7030A0"/>
                </a:solidFill>
              </a:rPr>
              <a:t>			Waste-heat/electricity and CO</a:t>
            </a:r>
            <a:r>
              <a:rPr lang="en-US" sz="1500" baseline="-25000">
                <a:solidFill>
                  <a:srgbClr val="7030A0"/>
                </a:solidFill>
              </a:rPr>
              <a:t>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endParaRPr>
          </a:p>
          <a:p>
            <a:pPr marL="0" indent="0">
              <a:spcBef>
                <a:spcPts val="600"/>
              </a:spcBef>
              <a:spcAft>
                <a:spcPts val="600"/>
              </a:spcAft>
              <a:buFont typeface="Arial" panose="020B0604020202020204" pitchFamily="34" charset="0"/>
              <a:buNone/>
            </a:pPr>
            <a:r>
              <a:rPr lang="en-US" sz="1800" i="1">
                <a:effectLst/>
                <a:latin typeface="Calibri" panose="020F0502020204030204" pitchFamily="34" charset="0"/>
                <a:ea typeface="Calibri" panose="020F0502020204030204" pitchFamily="34" charset="0"/>
              </a:rPr>
              <a:t>Technological impact, - </a:t>
            </a:r>
            <a:r>
              <a:rPr lang="en-US" b="1">
                <a:solidFill>
                  <a:schemeClr val="accent2"/>
                </a:solidFill>
                <a:latin typeface="+mn-lt"/>
              </a:rPr>
              <a:t>International Workshop</a:t>
            </a:r>
            <a:r>
              <a:rPr lang="en-US" sz="1200" b="1">
                <a:solidFill>
                  <a:schemeClr val="accent2"/>
                </a:solidFill>
                <a:latin typeface="+mn-lt"/>
              </a:rPr>
              <a:t> </a:t>
            </a:r>
            <a:r>
              <a:rPr lang="en-US" sz="1800">
                <a:solidFill>
                  <a:schemeClr val="accent2"/>
                </a:solidFill>
                <a:latin typeface="+mn-lt"/>
              </a:rPr>
              <a:t>Hydrothermal Liquefaction: Path to Sustainable Aviation  Fuel virtual Workshop November 17-19, 2020 leading to </a:t>
            </a:r>
            <a:r>
              <a:rPr lang="en-US" b="1">
                <a:solidFill>
                  <a:schemeClr val="accent2"/>
                </a:solidFill>
                <a:latin typeface="+mn-lt"/>
              </a:rPr>
              <a:t>Special Issue </a:t>
            </a:r>
            <a:r>
              <a:rPr lang="en-US" sz="1800">
                <a:solidFill>
                  <a:schemeClr val="accent2"/>
                </a:solidFill>
                <a:latin typeface="+mn-lt"/>
              </a:rPr>
              <a:t>in Frontiers in Energy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a:effectLst/>
              <a:latin typeface="Calibri" panose="020F0502020204030204" pitchFamily="34" charset="0"/>
              <a:ea typeface="Calibri" panose="020F0502020204030204" pitchFamily="34" charset="0"/>
            </a:endParaRPr>
          </a:p>
          <a:p>
            <a:pPr marL="0" indent="0">
              <a:spcBef>
                <a:spcPts val="500"/>
              </a:spcBef>
              <a:spcAft>
                <a:spcPts val="500"/>
              </a:spcAft>
              <a:buNone/>
            </a:pPr>
            <a:r>
              <a:rPr lang="en-US" sz="1800" i="1">
                <a:effectLst/>
                <a:latin typeface="Calibri" panose="020F0502020204030204" pitchFamily="34" charset="0"/>
                <a:ea typeface="Calibri" panose="020F0502020204030204" pitchFamily="34" charset="0"/>
              </a:rPr>
              <a:t>scientific leadership, - </a:t>
            </a:r>
            <a:r>
              <a:rPr lang="en-US" sz="1600" b="1">
                <a:solidFill>
                  <a:schemeClr val="tx1">
                    <a:lumMod val="50000"/>
                  </a:schemeClr>
                </a:solidFill>
              </a:rPr>
              <a:t>Current initiatives</a:t>
            </a:r>
          </a:p>
          <a:p>
            <a:pPr marL="1858432" lvl="4" indent="-285739">
              <a:spcAft>
                <a:spcPts val="500"/>
              </a:spcAft>
              <a:buFont typeface="+mj-lt"/>
              <a:buAutoNum type="arabicPeriod"/>
            </a:pPr>
            <a:r>
              <a:rPr lang="en-US" sz="1500">
                <a:solidFill>
                  <a:schemeClr val="tx1">
                    <a:lumMod val="50000"/>
                  </a:schemeClr>
                </a:solidFill>
              </a:rPr>
              <a:t>Deep decarbonization</a:t>
            </a:r>
          </a:p>
          <a:p>
            <a:pPr marL="1858432" lvl="4" indent="-285739">
              <a:spcAft>
                <a:spcPts val="500"/>
              </a:spcAft>
              <a:buFont typeface="+mj-lt"/>
              <a:buAutoNum type="arabicPeriod"/>
            </a:pPr>
            <a:r>
              <a:rPr lang="en-US" sz="1500">
                <a:solidFill>
                  <a:schemeClr val="tx1">
                    <a:lumMod val="50000"/>
                  </a:schemeClr>
                </a:solidFill>
              </a:rPr>
              <a:t>Environmental services</a:t>
            </a:r>
          </a:p>
          <a:p>
            <a:pPr marL="1858432" lvl="4" indent="-285739">
              <a:spcAft>
                <a:spcPts val="500"/>
              </a:spcAft>
              <a:buFont typeface="+mj-lt"/>
              <a:buAutoNum type="arabicPeriod"/>
            </a:pPr>
            <a:r>
              <a:rPr lang="en-US" sz="1500">
                <a:solidFill>
                  <a:schemeClr val="tx1">
                    <a:lumMod val="50000"/>
                  </a:schemeClr>
                </a:solidFill>
              </a:rPr>
              <a:t>Beyond the transportation sector</a:t>
            </a:r>
          </a:p>
          <a:p>
            <a:pPr marL="428608" lvl="1" indent="-227533">
              <a:spcAft>
                <a:spcPts val="500"/>
              </a:spcAft>
            </a:pPr>
            <a:endParaRPr lang="en-US" sz="1500" baseline="-25000"/>
          </a:p>
          <a:p>
            <a:pPr marL="0" indent="0">
              <a:buNone/>
            </a:pPr>
            <a:r>
              <a:rPr lang="en-US" sz="1800" i="1">
                <a:effectLst/>
                <a:latin typeface="Calibri" panose="020F0502020204030204" pitchFamily="34" charset="0"/>
                <a:ea typeface="Calibri" panose="020F0502020204030204" pitchFamily="34" charset="0"/>
              </a:rPr>
              <a:t>notable publications, - </a:t>
            </a:r>
            <a:r>
              <a:rPr lang="en-US" sz="2000" b="1">
                <a:solidFill>
                  <a:schemeClr val="accent2"/>
                </a:solidFill>
                <a:effectLst/>
                <a:latin typeface="+mn-lt"/>
                <a:ea typeface="Times New Roman" panose="02020603050405020304" pitchFamily="18" charset="0"/>
              </a:rPr>
              <a:t>Successful thermochemical conversion workshop </a:t>
            </a:r>
            <a:r>
              <a:rPr lang="en-US" sz="3200">
                <a:solidFill>
                  <a:schemeClr val="accent2"/>
                </a:solidFill>
                <a:effectLst/>
                <a:latin typeface="+mn-lt"/>
                <a:ea typeface="Times New Roman" panose="02020603050405020304" pitchFamily="18" charset="0"/>
              </a:rPr>
              <a:t>2020 Thermal &amp; Catalytic Sciences Symposium Oct 5th-7th 2020 leading to </a:t>
            </a:r>
            <a:r>
              <a:rPr lang="en-US" sz="2000" b="1">
                <a:solidFill>
                  <a:schemeClr val="accent2"/>
                </a:solidFill>
                <a:latin typeface="+mn-lt"/>
              </a:rPr>
              <a:t>Special Issue in </a:t>
            </a:r>
            <a:r>
              <a:rPr lang="en-US" sz="3200">
                <a:solidFill>
                  <a:schemeClr val="accent2"/>
                </a:solidFill>
                <a:latin typeface="+mn-lt"/>
              </a:rPr>
              <a:t>Energy &amp; Fuels on Progress in Biomass and Plastics Thermochemical Processing</a:t>
            </a:r>
          </a:p>
          <a:p>
            <a:pPr marL="0" indent="0">
              <a:buNone/>
            </a:pPr>
            <a:endParaRPr lang="en-US" sz="1800" i="1">
              <a:effectLst/>
              <a:latin typeface="Calibri" panose="020F0502020204030204" pitchFamily="34" charset="0"/>
              <a:ea typeface="Calibri" panose="020F0502020204030204" pitchFamily="34" charset="0"/>
            </a:endParaRPr>
          </a:p>
          <a:p>
            <a:pPr marL="0" indent="0">
              <a:buNone/>
            </a:pPr>
            <a:r>
              <a:rPr lang="en-US" sz="2000" b="1">
                <a:solidFill>
                  <a:schemeClr val="accent2"/>
                </a:solidFill>
                <a:latin typeface="+mn-lt"/>
              </a:rPr>
              <a:t>Strategic science opinion article </a:t>
            </a:r>
            <a:r>
              <a:rPr lang="en-US" sz="3200">
                <a:solidFill>
                  <a:schemeClr val="accent2"/>
                </a:solidFill>
                <a:latin typeface="+mn-lt"/>
              </a:rPr>
              <a:t>Ground-truth the magnitude of the energy challenge for CO</a:t>
            </a:r>
            <a:r>
              <a:rPr lang="en-US" sz="3200" baseline="-25000">
                <a:solidFill>
                  <a:schemeClr val="accent2"/>
                </a:solidFill>
                <a:latin typeface="+mn-lt"/>
              </a:rPr>
              <a:t>2</a:t>
            </a:r>
            <a:r>
              <a:rPr lang="en-US" sz="3200">
                <a:solidFill>
                  <a:schemeClr val="accent2"/>
                </a:solidFill>
                <a:latin typeface="+mn-lt"/>
              </a:rPr>
              <a:t> to fuels</a:t>
            </a:r>
          </a:p>
          <a:p>
            <a:pPr marL="0" indent="0">
              <a:buNone/>
            </a:pPr>
            <a:endParaRPr lang="en-US" sz="1800" i="1">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Calibri" panose="020F0502020204030204" pitchFamily="34" charset="0"/>
                <a:ea typeface="Calibri" panose="020F0502020204030204" pitchFamily="34" charset="0"/>
              </a:rPr>
              <a:t>education and training of students - </a:t>
            </a:r>
            <a:r>
              <a:rPr lang="en-US" sz="2800"/>
              <a:t>10 Distinguished Research Graduate Program Fellows since 2018, Tutored 9 post-Docs and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Calibri" panose="020F0502020204030204" pitchFamily="34" charset="0"/>
                <a:ea typeface="Calibri" panose="020F0502020204030204" pitchFamily="34" charset="0"/>
              </a:rPr>
              <a:t>workforce development.  - 11 strategic joint appointments and working on a further 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Calibri" panose="020F0502020204030204" pitchFamily="34" charset="0"/>
                <a:ea typeface="Calibri" panose="020F0502020204030204" pitchFamily="34" charset="0"/>
              </a:rPr>
              <a:t>One or two major items that you are planning with the Institute. – </a:t>
            </a:r>
            <a:r>
              <a:rPr lang="en-US" sz="1800" b="1" i="0">
                <a:effectLst/>
                <a:latin typeface="Calibri" panose="020F0502020204030204" pitchFamily="34" charset="0"/>
                <a:ea typeface="Calibri" panose="020F0502020204030204" pitchFamily="34" charset="0"/>
              </a:rPr>
              <a:t>Developing understanding of in the carbon fluxes in the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t>				         We need to learn how to manage carbon fluxes to replace 				         fossil carbon that is embedded in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i="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				         Hire a new Co-Director of Bio-In/ and Director of BSEL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a:t>
            </a:r>
            <a:r>
              <a:rPr lang="en-US" sz="1200" b="0"/>
              <a:t>Start an Industrial Advisory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a:t>				         Hold a new series of Bio-In seminar in special focus areas 				         (renewable polymers and resins, carbon intense solids, carbon 				         flux management, gasification of biomass and wastes, CO</a:t>
            </a:r>
            <a:r>
              <a:rPr lang="en-US" baseline="-25000"/>
              <a:t>2</a:t>
            </a:r>
            <a:r>
              <a:rPr lang="en-US"/>
              <a:t> 				         utilization)</a:t>
            </a:r>
          </a:p>
          <a:p>
            <a:endParaRPr lang="en-US" b="1"/>
          </a:p>
          <a:p>
            <a:r>
              <a:rPr lang="en-US" b="1" err="1"/>
              <a:t>Angewandte</a:t>
            </a:r>
            <a:r>
              <a:rPr lang="en-US" b="1"/>
              <a:t> </a:t>
            </a:r>
            <a:r>
              <a:rPr lang="en-US" b="1" err="1"/>
              <a:t>Chemie</a:t>
            </a:r>
            <a:r>
              <a:rPr lang="en-US" b="1"/>
              <a:t> Cover paper is: </a:t>
            </a:r>
            <a:r>
              <a:rPr lang="en-US" b="0"/>
              <a:t>Direct Catalytic Conversion of Ethanol to C5+ Ketones: Role of </a:t>
            </a:r>
            <a:r>
              <a:rPr lang="en-US" b="0" err="1"/>
              <a:t>PdZn</a:t>
            </a:r>
            <a:r>
              <a:rPr lang="en-US" b="0"/>
              <a:t> Alloy on Catalytic Activity and Stability</a:t>
            </a:r>
          </a:p>
          <a:p>
            <a:r>
              <a:rPr lang="en-US" b="1"/>
              <a:t>Plastic bottle picture is</a:t>
            </a:r>
            <a:r>
              <a:rPr lang="en-US" b="0"/>
              <a:t>: Waste PET Chemical Processing to Terephthalic Amides and Their Effect on Asphalt Performance</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Total of 19 Joint Appointments with Bio-In</a:t>
            </a:r>
          </a:p>
          <a:p>
            <a:endParaRPr lang="en-US" b="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26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FY23 (through May 11, 2023): 31 active, 16 in renewal process, 2 new/pending.  </a:t>
            </a:r>
          </a:p>
          <a:p>
            <a:endParaRPr lang="en-US"/>
          </a:p>
          <a:p>
            <a:pPr marL="349415" indent="-349415">
              <a:buFont typeface="Calibri" panose="020F0502020204030204" pitchFamily="34" charset="0"/>
              <a:buChar char="-"/>
            </a:pPr>
            <a:r>
              <a:rPr lang="en-US" sz="1800" b="1">
                <a:latin typeface="Calibri" panose="020F0502020204030204" pitchFamily="34" charset="0"/>
                <a:ea typeface="Times New Roman" panose="02020603050405020304" pitchFamily="18" charset="0"/>
              </a:rPr>
              <a:t>The updated PPT slide is the FFY count. </a:t>
            </a:r>
            <a:r>
              <a:rPr lang="en-US" sz="1800">
                <a:latin typeface="Calibri" panose="020F0502020204030204" pitchFamily="34" charset="0"/>
                <a:ea typeface="Times New Roman" panose="02020603050405020304" pitchFamily="18" charset="0"/>
              </a:rPr>
              <a:t>The chart version in the August 2022 PPT is old and was </a:t>
            </a:r>
            <a:r>
              <a:rPr lang="en-US" sz="1800" u="sng">
                <a:latin typeface="Calibri" panose="020F0502020204030204" pitchFamily="34" charset="0"/>
                <a:ea typeface="Times New Roman" panose="02020603050405020304" pitchFamily="18" charset="0"/>
              </a:rPr>
              <a:t>before</a:t>
            </a:r>
            <a:r>
              <a:rPr lang="en-US" sz="1800">
                <a:latin typeface="Calibri" panose="020F0502020204030204" pitchFamily="34" charset="0"/>
                <a:ea typeface="Times New Roman" panose="02020603050405020304" pitchFamily="18" charset="0"/>
              </a:rPr>
              <a:t> we moved to FFY count to be consistent with how PNNL was counting. </a:t>
            </a:r>
          </a:p>
          <a:p>
            <a:pPr marL="349415" indent="-349415">
              <a:buFont typeface="Calibri" panose="020F0502020204030204" pitchFamily="34" charset="0"/>
              <a:buChar char="-"/>
            </a:pPr>
            <a:r>
              <a:rPr lang="en-US" sz="1800">
                <a:latin typeface="Calibri" panose="020F0502020204030204" pitchFamily="34" charset="0"/>
                <a:ea typeface="Times New Roman" panose="02020603050405020304" pitchFamily="18" charset="0"/>
              </a:rPr>
              <a:t>In October 2022 we put together a detailed spreadsheet by FFY with names of appointees by year that we can refer back to (</a:t>
            </a:r>
            <a:r>
              <a:rPr lang="en-US" sz="1800">
                <a:solidFill>
                  <a:srgbClr val="0000FF"/>
                </a:solidFill>
                <a:latin typeface="Calibri" panose="020F0502020204030204" pitchFamily="34" charset="0"/>
                <a:ea typeface="Times New Roman" panose="02020603050405020304" pitchFamily="18" charset="0"/>
                <a:hlinkClick r:id="rId3"/>
              </a:rPr>
              <a:t> </a:t>
            </a:r>
            <a:r>
              <a:rPr lang="en-US" sz="1800" u="sng">
                <a:solidFill>
                  <a:srgbClr val="0000FF"/>
                </a:solidFill>
                <a:latin typeface="Calibri" panose="020F0502020204030204" pitchFamily="34" charset="0"/>
                <a:ea typeface="Times New Roman" panose="02020603050405020304" pitchFamily="18" charset="0"/>
                <a:hlinkClick r:id="rId3"/>
              </a:rPr>
              <a:t>here with full detail if you are interested</a:t>
            </a:r>
            <a:r>
              <a:rPr lang="en-US" sz="1800">
                <a:latin typeface="Calibri" panose="020F0502020204030204" pitchFamily="34" charset="0"/>
                <a:ea typeface="Times New Roman" panose="02020603050405020304" pitchFamily="18" charset="0"/>
              </a:rPr>
              <a:t>). </a:t>
            </a:r>
            <a:endParaRPr lang="en-US" sz="1800">
              <a:latin typeface="Calibri" panose="020F0502020204030204" pitchFamily="34" charset="0"/>
              <a:ea typeface="Calibri" panose="020F0502020204030204" pitchFamily="34" charset="0"/>
            </a:endParaRPr>
          </a:p>
          <a:p>
            <a:pPr marL="349415" indent="-349415">
              <a:buFont typeface="Calibri" panose="020F0502020204030204" pitchFamily="34" charset="0"/>
              <a:buChar char="-"/>
            </a:pPr>
            <a:r>
              <a:rPr lang="en-US" sz="1800">
                <a:latin typeface="Calibri" panose="020F0502020204030204" pitchFamily="34" charset="0"/>
                <a:ea typeface="Times New Roman" panose="02020603050405020304" pitchFamily="18" charset="0"/>
              </a:rPr>
              <a:t>The two that are new/pending are Hongfei Lin and Olga Marina. Since Wei Du (the possible new JA in EECS) is in very early stages, I did not yet add him on the “new/pending” list, but this is a judgement call and he could be added if you prefer.</a:t>
            </a:r>
            <a:endParaRPr lang="en-US" sz="1800">
              <a:latin typeface="Calibri" panose="020F0502020204030204" pitchFamily="34" charset="0"/>
              <a:ea typeface="Calibri" panose="020F0502020204030204" pitchFamily="34" charset="0"/>
            </a:endParaRPr>
          </a:p>
          <a:p>
            <a:pPr marL="349415" indent="-349415">
              <a:buFont typeface="Calibri" panose="020F0502020204030204" pitchFamily="34" charset="0"/>
              <a:buChar char="-"/>
            </a:pPr>
            <a:r>
              <a:rPr lang="en-US" sz="1800">
                <a:latin typeface="Calibri" panose="020F0502020204030204" pitchFamily="34" charset="0"/>
                <a:ea typeface="Times New Roman" panose="02020603050405020304" pitchFamily="18" charset="0"/>
              </a:rPr>
              <a:t>Markus Flury and Sandip Roy are included since their appointments are active as of today’s count, but since they expire in a few months, both of these will drop off before the end of FFY23. </a:t>
            </a:r>
            <a:endParaRPr lang="en-US" sz="1800">
              <a:latin typeface="Calibri" panose="020F0502020204030204" pitchFamily="34" charset="0"/>
              <a:ea typeface="Calibri" panose="020F0502020204030204" pitchFamily="34" charset="0"/>
            </a:endParaRPr>
          </a:p>
          <a:p>
            <a:endParaRPr lang="en-US"/>
          </a:p>
          <a:p>
            <a:r>
              <a:rPr lang="de-DE"/>
              <a:t>Newest JA is Wei Du, active 5/27/24.</a:t>
            </a:r>
          </a:p>
          <a:p>
            <a:endParaRPr lang="de-DE"/>
          </a:p>
          <a:p>
            <a:r>
              <a:rPr lang="en-US"/>
              <a:t>Most recent renewal JA was Jim Amonette, active 7/14/24. </a:t>
            </a:r>
          </a:p>
        </p:txBody>
      </p:sp>
      <p:sp>
        <p:nvSpPr>
          <p:cNvPr id="4" name="Slide Number Placeholder 3"/>
          <p:cNvSpPr>
            <a:spLocks noGrp="1"/>
          </p:cNvSpPr>
          <p:nvPr>
            <p:ph type="sldNum" sz="quarter" idx="5"/>
          </p:nvPr>
        </p:nvSpPr>
        <p:spPr/>
        <p:txBody>
          <a:bodyPr/>
          <a:lstStyle/>
          <a:p>
            <a:fld id="{AF34EE1E-EEA2-435D-9016-8E8AD16003F9}" type="slidenum">
              <a:rPr lang="en-US" smtClean="0"/>
              <a:t>14</a:t>
            </a:fld>
            <a:endParaRPr lang="en-US"/>
          </a:p>
        </p:txBody>
      </p:sp>
    </p:spTree>
    <p:extLst>
      <p:ext uri="{BB962C8B-B14F-4D97-AF65-F5344CB8AC3E}">
        <p14:creationId xmlns:p14="http://schemas.microsoft.com/office/powerpoint/2010/main" val="1684259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solidFill>
                  <a:schemeClr val="tx1">
                    <a:lumMod val="50000"/>
                  </a:schemeClr>
                </a:solidFill>
                <a:latin typeface="Arial" charset="0"/>
                <a:ea typeface="MS PGothic" charset="-128"/>
              </a:rPr>
              <a:t>Work on critical national issues and grow the talent pipeline in science &amp; technology through innovative approaches to STEM education</a:t>
            </a:r>
          </a:p>
          <a:p>
            <a:endParaRPr lang="en-US" altLang="en-US">
              <a:latin typeface="Arial" panose="020B0604020202020204" pitchFamily="34" charset="0"/>
            </a:endParaRPr>
          </a:p>
          <a:p>
            <a:pPr defTabSz="931774">
              <a:defRPr/>
            </a:pPr>
            <a:endParaRPr lang="en-US" altLang="en-US">
              <a:latin typeface="Arial" panose="020B0604020202020204" pitchFamily="34" charset="0"/>
              <a:cs typeface="Arial" panose="020B0604020202020204" pitchFamily="34" charset="0"/>
            </a:endParaRPr>
          </a:p>
          <a:p>
            <a:pPr defTabSz="931774">
              <a:defRPr/>
            </a:pPr>
            <a:r>
              <a:rPr lang="en-US" altLang="en-US">
                <a:latin typeface="Arial" panose="020B0604020202020204" pitchFamily="34" charset="0"/>
                <a:cs typeface="Arial" panose="020B0604020202020204" pitchFamily="34" charset="0"/>
              </a:rPr>
              <a:t>Research collaborations- individual, evolving to more strategic efforts</a:t>
            </a:r>
          </a:p>
          <a:p>
            <a:endParaRPr lang="en-US" altLang="en-US">
              <a:latin typeface="Arial" panose="020B0604020202020204" pitchFamily="34" charset="0"/>
            </a:endParaRPr>
          </a:p>
          <a:p>
            <a:r>
              <a:rPr lang="en-US" altLang="en-US">
                <a:latin typeface="Arial" panose="020B0604020202020204" pitchFamily="34" charset="0"/>
              </a:rPr>
              <a:t>Discuss the above bullet by </a:t>
            </a:r>
            <a:r>
              <a:rPr lang="en-US" altLang="en-US" b="1">
                <a:latin typeface="Arial" panose="020B0604020202020204" pitchFamily="34" charset="0"/>
              </a:rPr>
              <a:t>sharing the areas of research collaborations in areas such as power grid, nuclear science, bioproducts/safe BSEL operations, nuclear science, catalysis, biosecurity and other health sciences, and plant science and environmental sciences.</a:t>
            </a:r>
          </a:p>
          <a:p>
            <a:endParaRPr lang="en-US"/>
          </a:p>
          <a:p>
            <a:r>
              <a:rPr lang="en-US"/>
              <a:t>In the future</a:t>
            </a:r>
          </a:p>
          <a:p>
            <a:pPr marL="467601" indent="-243290"/>
            <a:r>
              <a:rPr lang="en-US" altLang="en-US" sz="2400"/>
              <a:t>Distinguished Graduate Research Program</a:t>
            </a:r>
          </a:p>
          <a:p>
            <a:pPr marL="747133" lvl="1" indent="-243290"/>
            <a:r>
              <a:rPr lang="en-US" altLang="en-US" sz="2000"/>
              <a:t>Differentiate recruiting of new graduate students for WSU - PNNL</a:t>
            </a:r>
          </a:p>
          <a:p>
            <a:pPr marL="747133" lvl="1" indent="-243290"/>
            <a:r>
              <a:rPr lang="en-US" altLang="en-US" sz="2000"/>
              <a:t>Use DGRP to bring in more high-quality students</a:t>
            </a:r>
          </a:p>
          <a:p>
            <a:pPr marL="747133" lvl="1" indent="-243290"/>
            <a:r>
              <a:rPr lang="en-US" altLang="en-US" sz="2000"/>
              <a:t>Work to improve educational experience of student</a:t>
            </a:r>
          </a:p>
          <a:p>
            <a:pPr marL="747133" lvl="1" indent="-243290"/>
            <a:endParaRPr lang="en-US" sz="2000"/>
          </a:p>
          <a:p>
            <a:pPr lvl="1">
              <a:spcBef>
                <a:spcPts val="300"/>
              </a:spcBef>
              <a:spcAft>
                <a:spcPts val="300"/>
              </a:spcAft>
              <a:buFont typeface="Arial" panose="020B0604020202020204" pitchFamily="34" charset="0"/>
              <a:buChar char="•"/>
            </a:pPr>
            <a:r>
              <a:rPr lang="en-US" sz="1200"/>
              <a:t>Enhance WSU and PNNL collaborative research</a:t>
            </a:r>
          </a:p>
          <a:p>
            <a:pPr lvl="1">
              <a:spcBef>
                <a:spcPts val="300"/>
              </a:spcBef>
              <a:spcAft>
                <a:spcPts val="300"/>
              </a:spcAft>
              <a:buFont typeface="Arial" panose="020B0604020202020204" pitchFamily="34" charset="0"/>
              <a:buChar char="•"/>
            </a:pPr>
            <a:r>
              <a:rPr lang="en-US" sz="1200"/>
              <a:t>Increase the quality and quantity of STEM Ph.D. graduate students at WSU and PNNL</a:t>
            </a:r>
          </a:p>
          <a:p>
            <a:pPr lvl="1">
              <a:spcBef>
                <a:spcPts val="300"/>
              </a:spcBef>
              <a:spcAft>
                <a:spcPts val="300"/>
              </a:spcAft>
              <a:buFont typeface="Arial" panose="020B0604020202020204" pitchFamily="34" charset="0"/>
              <a:buChar char="•"/>
            </a:pPr>
            <a:r>
              <a:rPr lang="en-US" sz="1200"/>
              <a:t>Provide unique training, education, and research experiences for highly talented STEM students </a:t>
            </a:r>
          </a:p>
          <a:p>
            <a:pPr lvl="1">
              <a:spcBef>
                <a:spcPts val="300"/>
              </a:spcBef>
              <a:spcAft>
                <a:spcPts val="300"/>
              </a:spcAft>
              <a:buFont typeface="Arial" panose="020B0604020202020204" pitchFamily="34" charset="0"/>
              <a:buChar char="•"/>
            </a:pPr>
            <a:r>
              <a:rPr lang="en-US" sz="1200"/>
              <a:t>Broaden talent pipeline and valuable future collaborators for WSU, PNNL, the DOE National Lab complex, and industry</a:t>
            </a:r>
          </a:p>
          <a:p>
            <a:pPr marL="747133" lvl="1" indent="-243290"/>
            <a:endParaRPr lang="en-US"/>
          </a:p>
        </p:txBody>
      </p:sp>
      <p:sp>
        <p:nvSpPr>
          <p:cNvPr id="4" name="Slide Number Placeholder 3"/>
          <p:cNvSpPr>
            <a:spLocks noGrp="1"/>
          </p:cNvSpPr>
          <p:nvPr>
            <p:ph type="sldNum" sz="quarter" idx="5"/>
          </p:nvPr>
        </p:nvSpPr>
        <p:spPr/>
        <p:txBody>
          <a:bodyPr/>
          <a:lstStyle/>
          <a:p>
            <a:pPr defTabSz="931774">
              <a:defRPr/>
            </a:pPr>
            <a:fld id="{0BB995AE-3BEA-41C3-9FCB-3A95B5E16CA1}"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4057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a:t>Power Program at WSU</a:t>
            </a:r>
          </a:p>
          <a:p>
            <a:pPr marL="171034" indent="-171034">
              <a:buFont typeface="Arial" pitchFamily="34" charset="0"/>
              <a:buChar char="•"/>
            </a:pPr>
            <a:r>
              <a:rPr lang="en-IE"/>
              <a:t>A top program in US****</a:t>
            </a:r>
          </a:p>
          <a:p>
            <a:pPr marL="171034" indent="-171034">
              <a:buFont typeface="Arial" pitchFamily="34" charset="0"/>
              <a:buChar char="•"/>
            </a:pPr>
            <a:r>
              <a:rPr lang="en-IE"/>
              <a:t>Leadership in research; well funded by government and industry</a:t>
            </a:r>
          </a:p>
          <a:p>
            <a:pPr marL="171034" indent="-171034">
              <a:buFont typeface="Arial" pitchFamily="34" charset="0"/>
              <a:buChar char="•"/>
            </a:pPr>
            <a:r>
              <a:rPr lang="en-IE"/>
              <a:t>Significant and sustained impact on education</a:t>
            </a:r>
          </a:p>
          <a:p>
            <a:pPr marL="171034" indent="-171034">
              <a:buFont typeface="Arial" pitchFamily="34" charset="0"/>
              <a:buChar char="•"/>
            </a:pPr>
            <a:r>
              <a:rPr lang="en-IE"/>
              <a:t>Educating leaders in industry****</a:t>
            </a:r>
          </a:p>
          <a:p>
            <a:pPr marL="171034" indent="-171034">
              <a:buFont typeface="Arial" pitchFamily="34" charset="0"/>
              <a:buChar char="•"/>
            </a:pPr>
            <a:r>
              <a:rPr lang="en-IE"/>
              <a:t>Power professorship program since 1973</a:t>
            </a:r>
          </a:p>
          <a:p>
            <a:pPr marL="171034" indent="-171034">
              <a:buFont typeface="Arial" pitchFamily="34" charset="0"/>
              <a:buChar char="•"/>
            </a:pPr>
            <a:r>
              <a:rPr lang="en-IE"/>
              <a:t>Professional services and conference activities </a:t>
            </a:r>
          </a:p>
          <a:p>
            <a:pPr marL="171034" indent="-171034">
              <a:buFont typeface="Arial" pitchFamily="34" charset="0"/>
              <a:buChar char="•"/>
            </a:pPr>
            <a:endParaRPr lang="en-US"/>
          </a:p>
          <a:p>
            <a:pPr defTabSz="931774">
              <a:defRPr/>
            </a:pPr>
            <a:r>
              <a:rPr lang="en-US" sz="1200" b="1">
                <a:latin typeface="Calibri" panose="020F0502020204030204" pitchFamily="34" charset="0"/>
                <a:ea typeface="Calibri" panose="020F0502020204030204" pitchFamily="34" charset="0"/>
              </a:rPr>
              <a:t>ESIC funded by DOE and industrial partners, is a leading Center of Excellence, </a:t>
            </a:r>
            <a:r>
              <a:rPr lang="en-US" sz="1200" b="0">
                <a:latin typeface="Calibri" panose="020F0502020204030204" pitchFamily="34" charset="0"/>
                <a:ea typeface="Calibri" panose="020F0502020204030204" pitchFamily="34" charset="0"/>
              </a:rPr>
              <a:t>both nationally and internationally, for research, education, technological innovation, and technology transfer in energy systems, including smart grids. </a:t>
            </a:r>
            <a:r>
              <a:rPr lang="en-US" sz="1200">
                <a:latin typeface="Calibri" panose="020F0502020204030204" pitchFamily="34" charset="0"/>
                <a:ea typeface="Calibri" panose="020F0502020204030204" pitchFamily="34" charset="0"/>
              </a:rPr>
              <a:t>With a team of 12 faculty in power, energy, and computer science, and more than 20 faculty in allied fields (including economics, public policy, and sociology), </a:t>
            </a:r>
            <a:r>
              <a:rPr lang="en-US" sz="1200" b="1">
                <a:latin typeface="Calibri" panose="020F0502020204030204" pitchFamily="34" charset="0"/>
                <a:ea typeface="Calibri" panose="020F0502020204030204" pitchFamily="34" charset="0"/>
              </a:rPr>
              <a:t>the ESI Center provides a strong synergistic environment for conducting major multi-disciplinary studies on electric energy and its social and economic impacts, facilitating the development of public policy at the state and national levels.</a:t>
            </a:r>
            <a:endParaRPr lang="en-US" b="1"/>
          </a:p>
          <a:p>
            <a:pPr defTabSz="931774">
              <a:defRPr/>
            </a:pPr>
            <a:endParaRPr lang="en-US"/>
          </a:p>
          <a:p>
            <a:pPr defTabSz="931774">
              <a:defRPr/>
            </a:pPr>
            <a:r>
              <a:rPr lang="en-US"/>
              <a:t>Internal &amp; External Collaborators</a:t>
            </a:r>
          </a:p>
          <a:p>
            <a:r>
              <a:rPr lang="en-US"/>
              <a:t>Multidisciplinary Faculty </a:t>
            </a:r>
          </a:p>
          <a:p>
            <a:r>
              <a:rPr lang="en-US"/>
              <a:t>DOE National Labs: PNNL, NREL, LLNL, INL</a:t>
            </a:r>
          </a:p>
          <a:p>
            <a:r>
              <a:rPr lang="en-US"/>
              <a:t>Power Industry Partners</a:t>
            </a:r>
          </a:p>
          <a:p>
            <a:r>
              <a:rPr lang="en-US"/>
              <a:t>Research Centers: AGI, PSERC, CHARGE</a:t>
            </a:r>
          </a:p>
          <a:p>
            <a:pPr defTabSz="931774">
              <a:defRPr/>
            </a:pPr>
            <a:endParaRPr lang="en-US"/>
          </a:p>
          <a:p>
            <a:pPr defTabSz="931774">
              <a:defRPr/>
            </a:pPr>
            <a:r>
              <a:rPr lang="en-US"/>
              <a:t>Funding Sources</a:t>
            </a:r>
          </a:p>
          <a:p>
            <a:r>
              <a:rPr lang="en-US"/>
              <a:t>DOE, NSF, Industry</a:t>
            </a:r>
          </a:p>
          <a:p>
            <a:r>
              <a:rPr lang="en-US"/>
              <a:t>PSERC</a:t>
            </a:r>
          </a:p>
          <a:p>
            <a:r>
              <a:rPr lang="en-US"/>
              <a:t>Industry Membership Programs: Power Education Partnership (PEP), Research Excellence Partnership (REP)</a:t>
            </a:r>
          </a:p>
          <a:p>
            <a:r>
              <a:rPr lang="en-US"/>
              <a:t>WA State Clean Energy Funds</a:t>
            </a:r>
          </a:p>
          <a:p>
            <a:pPr defTabSz="931774">
              <a:defRPr/>
            </a:pPr>
            <a:endParaRPr lang="en-US"/>
          </a:p>
          <a:p>
            <a:r>
              <a:rPr lang="en-US"/>
              <a:t>Examples of current ESIC members include: </a:t>
            </a:r>
          </a:p>
          <a:p>
            <a:r>
              <a:rPr lang="en-US" err="1"/>
              <a:t>Avista</a:t>
            </a:r>
            <a:r>
              <a:rPr lang="en-US"/>
              <a:t>, GE, Portland General Electric, PNNL, Cowlitz PUD, Tacoma Power, Benton PUD, Grays Harbor PUD, SEL, etc.</a:t>
            </a:r>
          </a:p>
          <a:p>
            <a:endParaRPr lang="en-US"/>
          </a:p>
          <a:p>
            <a:pPr marL="171034" indent="-171034">
              <a:buFont typeface="Arial"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C109ADEF-0E65-4159-B88B-26BFC83697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065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pPr>
            <a:r>
              <a:rPr lang="en-US">
                <a:solidFill>
                  <a:schemeClr val="tx1">
                    <a:lumMod val="95000"/>
                    <a:lumOff val="5000"/>
                  </a:schemeClr>
                </a:solidFill>
                <a:latin typeface="+mj-lt"/>
              </a:rPr>
              <a:t>ESIC Power Education Partnership</a:t>
            </a:r>
          </a:p>
          <a:p>
            <a:pPr>
              <a:lnSpc>
                <a:spcPct val="100000"/>
              </a:lnSpc>
              <a:spcBef>
                <a:spcPts val="600"/>
              </a:spcBef>
            </a:pPr>
            <a:r>
              <a:rPr lang="en-US">
                <a:solidFill>
                  <a:schemeClr val="tx1">
                    <a:lumMod val="95000"/>
                    <a:lumOff val="5000"/>
                  </a:schemeClr>
                </a:solidFill>
                <a:latin typeface="+mj-lt"/>
              </a:rPr>
              <a:t>Annual Membership: Varies</a:t>
            </a:r>
          </a:p>
          <a:p>
            <a:pPr>
              <a:lnSpc>
                <a:spcPct val="100000"/>
              </a:lnSpc>
              <a:spcAft>
                <a:spcPts val="1200"/>
              </a:spcAft>
            </a:pPr>
            <a:r>
              <a:rPr lang="en-US">
                <a:solidFill>
                  <a:schemeClr val="tx1">
                    <a:lumMod val="95000"/>
                    <a:lumOff val="5000"/>
                  </a:schemeClr>
                </a:solidFill>
                <a:latin typeface="+mj-lt"/>
              </a:rPr>
              <a:t>Benefits – Support Power Engineering Education</a:t>
            </a:r>
          </a:p>
          <a:p>
            <a:pPr lvl="2">
              <a:lnSpc>
                <a:spcPts val="3100"/>
              </a:lnSpc>
              <a:spcBef>
                <a:spcPts val="0"/>
              </a:spcBef>
            </a:pPr>
            <a:r>
              <a:rPr lang="en-US">
                <a:solidFill>
                  <a:schemeClr val="tx1">
                    <a:lumMod val="95000"/>
                    <a:lumOff val="5000"/>
                  </a:schemeClr>
                </a:solidFill>
                <a:latin typeface="+mj-lt"/>
              </a:rPr>
              <a:t>Practicum </a:t>
            </a:r>
          </a:p>
          <a:p>
            <a:pPr lvl="2">
              <a:lnSpc>
                <a:spcPts val="3100"/>
              </a:lnSpc>
              <a:spcBef>
                <a:spcPts val="0"/>
              </a:spcBef>
            </a:pPr>
            <a:r>
              <a:rPr lang="en-US">
                <a:solidFill>
                  <a:schemeClr val="tx1">
                    <a:lumMod val="95000"/>
                    <a:lumOff val="5000"/>
                  </a:schemeClr>
                </a:solidFill>
                <a:latin typeface="+mj-lt"/>
              </a:rPr>
              <a:t>Support for Internships/Jobs</a:t>
            </a:r>
          </a:p>
          <a:p>
            <a:pPr lvl="2">
              <a:lnSpc>
                <a:spcPts val="3100"/>
              </a:lnSpc>
              <a:spcBef>
                <a:spcPts val="0"/>
              </a:spcBef>
            </a:pPr>
            <a:r>
              <a:rPr lang="en-US">
                <a:solidFill>
                  <a:schemeClr val="tx1">
                    <a:lumMod val="95000"/>
                    <a:lumOff val="5000"/>
                  </a:schemeClr>
                </a:solidFill>
                <a:latin typeface="+mj-lt"/>
              </a:rPr>
              <a:t>Power Curriculum Feedback</a:t>
            </a:r>
          </a:p>
          <a:p>
            <a:pPr lvl="2">
              <a:lnSpc>
                <a:spcPts val="3100"/>
              </a:lnSpc>
              <a:spcBef>
                <a:spcPts val="0"/>
              </a:spcBef>
            </a:pPr>
            <a:r>
              <a:rPr lang="en-US">
                <a:solidFill>
                  <a:schemeClr val="tx1">
                    <a:lumMod val="95000"/>
                    <a:lumOff val="5000"/>
                  </a:schemeClr>
                </a:solidFill>
                <a:latin typeface="+mj-lt"/>
              </a:rPr>
              <a:t>Free booths at Fall Career Expo and IEEE Career Fair</a:t>
            </a:r>
          </a:p>
          <a:p>
            <a:pPr lvl="2">
              <a:lnSpc>
                <a:spcPts val="3100"/>
              </a:lnSpc>
              <a:spcBef>
                <a:spcPts val="0"/>
              </a:spcBef>
            </a:pPr>
            <a:r>
              <a:rPr lang="en-US">
                <a:solidFill>
                  <a:schemeClr val="tx1">
                    <a:lumMod val="95000"/>
                    <a:lumOff val="5000"/>
                  </a:schemeClr>
                </a:solidFill>
                <a:latin typeface="+mj-lt"/>
              </a:rPr>
              <a:t>Professional Development Hours for ESIC weekly seminars</a:t>
            </a:r>
          </a:p>
          <a:p>
            <a:pPr lvl="2">
              <a:lnSpc>
                <a:spcPts val="3100"/>
              </a:lnSpc>
            </a:pPr>
            <a:r>
              <a:rPr lang="en-US">
                <a:solidFill>
                  <a:schemeClr val="tx1">
                    <a:lumMod val="95000"/>
                    <a:lumOff val="5000"/>
                  </a:schemeClr>
                </a:solidFill>
                <a:latin typeface="+mj-lt"/>
              </a:rPr>
              <a:t>Optional Tutorials by Faculty Experts</a:t>
            </a:r>
          </a:p>
          <a:p>
            <a:pPr lvl="2">
              <a:lnSpc>
                <a:spcPts val="3100"/>
              </a:lnSpc>
            </a:pPr>
            <a:r>
              <a:rPr lang="en-US">
                <a:solidFill>
                  <a:schemeClr val="tx1">
                    <a:lumMod val="95000"/>
                    <a:lumOff val="5000"/>
                  </a:schemeClr>
                </a:solidFill>
                <a:latin typeface="+mj-lt"/>
              </a:rPr>
              <a:t>Dedicated Industry Liaison</a:t>
            </a:r>
          </a:p>
          <a:p>
            <a:endParaRPr lang="en-US"/>
          </a:p>
          <a:p>
            <a:r>
              <a:rPr lang="en-US"/>
              <a:t>12 ESIC Power Education Partnerships in 2024</a:t>
            </a:r>
          </a:p>
          <a:p>
            <a:endParaRPr lang="en-US"/>
          </a:p>
          <a:p>
            <a:r>
              <a:rPr lang="en-US"/>
              <a:t>ESIC Research Excellence Partnership</a:t>
            </a:r>
          </a:p>
          <a:p>
            <a:pPr eaLnBrk="1" hangingPunct="1">
              <a:lnSpc>
                <a:spcPct val="150000"/>
              </a:lnSpc>
              <a:spcBef>
                <a:spcPts val="600"/>
              </a:spcBef>
            </a:pPr>
            <a:r>
              <a:rPr lang="en-US">
                <a:solidFill>
                  <a:srgbClr val="006666"/>
                </a:solidFill>
                <a:latin typeface="+mj-lt"/>
              </a:rPr>
              <a:t>Annual Membership: $15K</a:t>
            </a:r>
          </a:p>
          <a:p>
            <a:pPr eaLnBrk="1" hangingPunct="1">
              <a:lnSpc>
                <a:spcPct val="100000"/>
              </a:lnSpc>
              <a:spcAft>
                <a:spcPts val="1200"/>
              </a:spcAft>
            </a:pPr>
            <a:r>
              <a:rPr lang="en-US">
                <a:solidFill>
                  <a:srgbClr val="006666"/>
                </a:solidFill>
                <a:latin typeface="+mj-lt"/>
              </a:rPr>
              <a:t>Benefits - Access to ESIC research: </a:t>
            </a:r>
          </a:p>
          <a:p>
            <a:pPr lvl="2" eaLnBrk="1" hangingPunct="1">
              <a:lnSpc>
                <a:spcPct val="100000"/>
              </a:lnSpc>
              <a:spcBef>
                <a:spcPts val="0"/>
              </a:spcBef>
            </a:pPr>
            <a:r>
              <a:rPr lang="en-US">
                <a:solidFill>
                  <a:srgbClr val="006666"/>
                </a:solidFill>
                <a:latin typeface="+mj-lt"/>
              </a:rPr>
              <a:t>Research collaborations</a:t>
            </a:r>
          </a:p>
          <a:p>
            <a:pPr lvl="2" eaLnBrk="1" hangingPunct="1">
              <a:lnSpc>
                <a:spcPct val="100000"/>
              </a:lnSpc>
              <a:spcBef>
                <a:spcPts val="0"/>
              </a:spcBef>
            </a:pPr>
            <a:r>
              <a:rPr lang="en-US">
                <a:solidFill>
                  <a:srgbClr val="006666"/>
                </a:solidFill>
                <a:latin typeface="+mj-lt"/>
              </a:rPr>
              <a:t>ESIC</a:t>
            </a:r>
            <a:r>
              <a:rPr lang="en-US">
                <a:solidFill>
                  <a:srgbClr val="7030A0"/>
                </a:solidFill>
                <a:latin typeface="+mj-lt"/>
              </a:rPr>
              <a:t> </a:t>
            </a:r>
            <a:r>
              <a:rPr lang="en-US">
                <a:solidFill>
                  <a:srgbClr val="006666"/>
                </a:solidFill>
                <a:latin typeface="+mj-lt"/>
              </a:rPr>
              <a:t>weekly seminars</a:t>
            </a:r>
          </a:p>
          <a:p>
            <a:pPr lvl="2" eaLnBrk="1" hangingPunct="1">
              <a:lnSpc>
                <a:spcPct val="100000"/>
              </a:lnSpc>
            </a:pPr>
            <a:r>
              <a:rPr lang="en-US">
                <a:solidFill>
                  <a:srgbClr val="006666"/>
                </a:solidFill>
                <a:latin typeface="+mj-lt"/>
              </a:rPr>
              <a:t>Project catalog/announcements</a:t>
            </a:r>
          </a:p>
          <a:p>
            <a:pPr lvl="2" eaLnBrk="1" hangingPunct="1">
              <a:lnSpc>
                <a:spcPct val="100000"/>
              </a:lnSpc>
            </a:pPr>
            <a:r>
              <a:rPr lang="en-US">
                <a:solidFill>
                  <a:srgbClr val="7030A0"/>
                </a:solidFill>
                <a:latin typeface="+mj-lt"/>
              </a:rPr>
              <a:t>Research reports and papers on secure website</a:t>
            </a:r>
          </a:p>
          <a:p>
            <a:pPr lvl="2" eaLnBrk="1" hangingPunct="1">
              <a:lnSpc>
                <a:spcPct val="100000"/>
              </a:lnSpc>
            </a:pPr>
            <a:r>
              <a:rPr lang="en-US">
                <a:solidFill>
                  <a:srgbClr val="006666"/>
                </a:solidFill>
                <a:latin typeface="+mj-lt"/>
              </a:rPr>
              <a:t>Invitation to be project advisors</a:t>
            </a:r>
          </a:p>
          <a:p>
            <a:pPr lvl="2" eaLnBrk="1" hangingPunct="1">
              <a:lnSpc>
                <a:spcPct val="100000"/>
              </a:lnSpc>
            </a:pPr>
            <a:r>
              <a:rPr lang="en-US">
                <a:solidFill>
                  <a:srgbClr val="006666"/>
                </a:solidFill>
                <a:latin typeface="+mj-lt"/>
              </a:rPr>
              <a:t>Tutorials by faculty experts</a:t>
            </a:r>
          </a:p>
          <a:p>
            <a:pPr lvl="2" eaLnBrk="1" hangingPunct="1">
              <a:lnSpc>
                <a:spcPct val="100000"/>
              </a:lnSpc>
            </a:pPr>
            <a:r>
              <a:rPr lang="en-US">
                <a:solidFill>
                  <a:srgbClr val="006666"/>
                </a:solidFill>
                <a:latin typeface="+mj-lt"/>
              </a:rPr>
              <a:t>Dedicated industry liaison</a:t>
            </a:r>
          </a:p>
          <a:p>
            <a:pPr lvl="2" eaLnBrk="1" hangingPunct="1">
              <a:lnSpc>
                <a:spcPct val="100000"/>
              </a:lnSpc>
            </a:pPr>
            <a:r>
              <a:rPr lang="en-US">
                <a:solidFill>
                  <a:srgbClr val="0000FF"/>
                </a:solidFill>
                <a:latin typeface="+mj-lt"/>
              </a:rPr>
              <a:t>Seed projects at no overhead (no deliverables)</a:t>
            </a:r>
          </a:p>
          <a:p>
            <a:endParaRPr lang="en-US"/>
          </a:p>
          <a:p>
            <a:r>
              <a:rPr lang="en-US"/>
              <a:t>8 ESIC Research Excellence Partnership in 2024</a:t>
            </a:r>
          </a:p>
        </p:txBody>
      </p:sp>
      <p:sp>
        <p:nvSpPr>
          <p:cNvPr id="4" name="Slide Number Placeholder 3"/>
          <p:cNvSpPr>
            <a:spLocks noGrp="1"/>
          </p:cNvSpPr>
          <p:nvPr>
            <p:ph type="sldNum" sz="quarter" idx="5"/>
          </p:nvPr>
        </p:nvSpPr>
        <p:spPr/>
        <p:txBody>
          <a:bodyPr/>
          <a:lstStyle/>
          <a:p>
            <a:fld id="{03F083D3-F5C3-3A4C-88FE-7E3A7F86032C}" type="slidenum">
              <a:rPr lang="en-US" smtClean="0"/>
              <a:t>17</a:t>
            </a:fld>
            <a:endParaRPr lang="en-US"/>
          </a:p>
        </p:txBody>
      </p:sp>
    </p:spTree>
    <p:extLst>
      <p:ext uri="{BB962C8B-B14F-4D97-AF65-F5344CB8AC3E}">
        <p14:creationId xmlns:p14="http://schemas.microsoft.com/office/powerpoint/2010/main" val="251065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solidFill>
                <a:srgbClr val="000000"/>
              </a:solidFill>
              <a:latin typeface="ITC Franklin Gothic Std"/>
            </a:endParaRPr>
          </a:p>
          <a:p>
            <a:r>
              <a:rPr lang="en-US" sz="1800" b="0" i="0" u="none" strike="noStrike" baseline="0">
                <a:solidFill>
                  <a:srgbClr val="000000"/>
                </a:solidFill>
                <a:latin typeface="ITC Franklin Gothic Std"/>
              </a:rPr>
              <a:t> </a:t>
            </a:r>
            <a:r>
              <a:rPr lang="en-US" sz="1800" b="0" i="0" u="none" strike="noStrike" baseline="0">
                <a:solidFill>
                  <a:srgbClr val="FFFFFF"/>
                </a:solidFill>
                <a:latin typeface="ITC Franklin Gothic Std"/>
              </a:rPr>
              <a:t>Industrial Efficiency and Decarbonization Office </a:t>
            </a:r>
          </a:p>
          <a:p>
            <a:endParaRPr lang="en-US" sz="1800" b="0" i="0" u="none" strike="noStrike" baseline="0">
              <a:solidFill>
                <a:srgbClr val="000000"/>
              </a:solidFill>
              <a:latin typeface="Times New Roman" panose="02020603050405020304" pitchFamily="18" charset="0"/>
            </a:endParaRPr>
          </a:p>
          <a:p>
            <a:r>
              <a:rPr lang="en-US" sz="1800" b="0" i="0" u="none" strike="noStrike" baseline="0">
                <a:solidFill>
                  <a:srgbClr val="000000"/>
                </a:solidFill>
                <a:latin typeface="Times New Roman" panose="02020603050405020304" pitchFamily="18" charset="0"/>
              </a:rPr>
              <a:t> Onsite energy refers to electric and thermal energy generation and storage technologies that are physically located at an industrial facility or other large energy users, and provide clean energy services directly to their site. </a:t>
            </a:r>
          </a:p>
          <a:p>
            <a:endParaRPr lang="en-US" sz="1800" b="0" i="0" u="none" strike="noStrike" baseline="0">
              <a:solidFill>
                <a:srgbClr val="000000"/>
              </a:solidFill>
              <a:latin typeface="Times New Roman" panose="02020603050405020304" pitchFamily="18" charset="0"/>
            </a:endParaRPr>
          </a:p>
          <a:p>
            <a:r>
              <a:rPr lang="en-US" sz="1800" b="0" i="0" u="none" strike="noStrike" baseline="0">
                <a:solidFill>
                  <a:srgbClr val="000000"/>
                </a:solidFill>
                <a:latin typeface="Times New Roman" panose="02020603050405020304" pitchFamily="18" charset="0"/>
              </a:rPr>
              <a:t>This program supports the U.S. industrial sector and other large energy users to add onsite clean energy technologies to their facilities. Large energy users can include campuses, hospitals, and other sites with </a:t>
            </a:r>
          </a:p>
          <a:p>
            <a:r>
              <a:rPr lang="en-US" sz="1800" b="0" i="0" u="none" strike="noStrike" baseline="0">
                <a:solidFill>
                  <a:srgbClr val="000000"/>
                </a:solidFill>
                <a:latin typeface="Times New Roman" panose="02020603050405020304" pitchFamily="18" charset="0"/>
              </a:rPr>
              <a:t>significant energy loads year-round. </a:t>
            </a:r>
          </a:p>
          <a:p>
            <a:endParaRPr lang="en-US" sz="1800" b="0" i="0" u="none" strike="noStrike" baseline="0">
              <a:solidFill>
                <a:srgbClr val="000000"/>
              </a:solidFill>
              <a:latin typeface="Times New Roman" panose="02020603050405020304" pitchFamily="18" charset="0"/>
            </a:endParaRPr>
          </a:p>
          <a:p>
            <a:r>
              <a:rPr lang="en-US" sz="1800" b="0" i="0" u="none" strike="noStrike" baseline="0">
                <a:solidFill>
                  <a:srgbClr val="000000"/>
                </a:solidFill>
                <a:latin typeface="HBGQI K+ Gotham Narrow"/>
              </a:rPr>
              <a:t>Bob Kirchmeier </a:t>
            </a:r>
            <a:r>
              <a:rPr lang="en-US" sz="1800" b="0" i="0" u="none" strike="noStrike" baseline="0">
                <a:solidFill>
                  <a:srgbClr val="000000"/>
                </a:solidFill>
                <a:latin typeface="Times New Roman" panose="02020603050405020304" pitchFamily="18" charset="0"/>
              </a:rPr>
              <a:t>– WSU</a:t>
            </a:r>
          </a:p>
          <a:p>
            <a:endParaRPr lang="en-US" sz="1800" b="0" i="0" u="none" strike="noStrike" baseline="0">
              <a:solidFill>
                <a:srgbClr val="000000"/>
              </a:solidFill>
              <a:latin typeface="Times New Roman" panose="02020603050405020304" pitchFamily="18" charset="0"/>
            </a:endParaRPr>
          </a:p>
          <a:p>
            <a:r>
              <a:rPr lang="en-US" sz="1800" b="0" i="0" u="none" strike="noStrike" baseline="0">
                <a:solidFill>
                  <a:srgbClr val="000000"/>
                </a:solidFill>
                <a:latin typeface="Times New Roman" panose="02020603050405020304" pitchFamily="18" charset="0"/>
              </a:rPr>
              <a:t>NW = WA, OR, ID, AK</a:t>
            </a:r>
            <a:endParaRPr lang="en-US"/>
          </a:p>
        </p:txBody>
      </p:sp>
      <p:sp>
        <p:nvSpPr>
          <p:cNvPr id="4" name="Slide Number Placeholder 3"/>
          <p:cNvSpPr>
            <a:spLocks noGrp="1"/>
          </p:cNvSpPr>
          <p:nvPr>
            <p:ph type="sldNum" sz="quarter" idx="5"/>
          </p:nvPr>
        </p:nvSpPr>
        <p:spPr/>
        <p:txBody>
          <a:bodyPr/>
          <a:lstStyle/>
          <a:p>
            <a:fld id="{03F083D3-F5C3-3A4C-88FE-7E3A7F86032C}" type="slidenum">
              <a:rPr lang="en-US" smtClean="0"/>
              <a:t>18</a:t>
            </a:fld>
            <a:endParaRPr lang="en-US"/>
          </a:p>
        </p:txBody>
      </p:sp>
    </p:spTree>
    <p:extLst>
      <p:ext uri="{BB962C8B-B14F-4D97-AF65-F5344CB8AC3E}">
        <p14:creationId xmlns:p14="http://schemas.microsoft.com/office/powerpoint/2010/main" val="210631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a part of the OCED Regional Clean Hydrogen Hubs </a:t>
            </a:r>
          </a:p>
          <a:p>
            <a:r>
              <a:rPr lang="en-US" dirty="0">
                <a:ea typeface="Calibri"/>
                <a:cs typeface="Calibri"/>
              </a:rPr>
              <a:t>Led by </a:t>
            </a:r>
          </a:p>
          <a:p>
            <a:r>
              <a:rPr lang="en-US" dirty="0">
                <a:ea typeface="Calibri"/>
                <a:cs typeface="Calibri"/>
              </a:rPr>
              <a:t>The Pacific Northwest Hydrogen Association</a:t>
            </a:r>
          </a:p>
          <a:p>
            <a:r>
              <a:rPr lang="en-US" dirty="0">
                <a:ea typeface="Calibri"/>
                <a:cs typeface="Calibri"/>
              </a:rPr>
              <a:t>There are many partners in the PNWH2 Hub. It does include PNNL and WSU who are involved in the community engagement component of the project</a:t>
            </a:r>
          </a:p>
          <a:p>
            <a:r>
              <a:rPr lang="en-US" dirty="0"/>
              <a:t> </a:t>
            </a:r>
            <a:endParaRPr lang="en-US" dirty="0">
              <a:ea typeface="Calibri"/>
              <a:cs typeface="Calibri"/>
            </a:endParaRPr>
          </a:p>
          <a:p>
            <a:r>
              <a:rPr lang="en-US" dirty="0"/>
              <a:t>Project At a Glance – Phase 1 Total OCED Cost Share Amount: Up to $1 billion</a:t>
            </a:r>
            <a:endParaRPr lang="en-US" dirty="0">
              <a:ea typeface="Calibri"/>
              <a:cs typeface="Calibri"/>
            </a:endParaRPr>
          </a:p>
          <a:p>
            <a:r>
              <a:rPr lang="en-US" dirty="0"/>
              <a:t>Phase 1 OCED Award Amount:</a:t>
            </a:r>
            <a:endParaRPr lang="en-US" dirty="0">
              <a:ea typeface="Calibri"/>
              <a:cs typeface="Calibri"/>
            </a:endParaRPr>
          </a:p>
          <a:p>
            <a:r>
              <a:rPr lang="en-US" dirty="0"/>
              <a:t>$27.5 million*</a:t>
            </a:r>
            <a:endParaRPr lang="en-US" dirty="0">
              <a:ea typeface="Calibri"/>
              <a:cs typeface="Calibri"/>
            </a:endParaRPr>
          </a:p>
          <a:p>
            <a:r>
              <a:rPr lang="en-US" dirty="0"/>
              <a:t>Phase 1 Total Project Amount:</a:t>
            </a:r>
            <a:endParaRPr lang="en-US" dirty="0">
              <a:ea typeface="Calibri"/>
              <a:cs typeface="Calibri"/>
            </a:endParaRPr>
          </a:p>
          <a:p>
            <a:r>
              <a:rPr lang="en-US" dirty="0"/>
              <a:t>$125 million**</a:t>
            </a:r>
            <a:endParaRPr lang="en-US" dirty="0">
              <a:ea typeface="Calibri"/>
              <a:cs typeface="Calibri"/>
            </a:endParaRPr>
          </a:p>
          <a:p>
            <a:r>
              <a:rPr lang="en-US" dirty="0"/>
              <a:t>Phase 1 Scope of Work:</a:t>
            </a:r>
            <a:endParaRPr lang="en-US" dirty="0">
              <a:ea typeface="Calibri"/>
              <a:cs typeface="Calibri"/>
            </a:endParaRPr>
          </a:p>
          <a:p>
            <a:r>
              <a:rPr lang="en-US" dirty="0"/>
              <a:t>Planning and development activities</a:t>
            </a:r>
            <a:endParaRPr lang="en-US" dirty="0">
              <a:ea typeface="Calibri"/>
              <a:cs typeface="Calibri"/>
            </a:endParaRPr>
          </a:p>
          <a:p>
            <a:r>
              <a:rPr lang="en-US" dirty="0"/>
              <a:t>Phase 1 Timeline:</a:t>
            </a:r>
            <a:endParaRPr lang="en-US" dirty="0">
              <a:ea typeface="Calibri"/>
              <a:cs typeface="Calibri"/>
            </a:endParaRPr>
          </a:p>
          <a:p>
            <a:r>
              <a:rPr lang="en-US" dirty="0"/>
              <a:t>12-18 months</a:t>
            </a:r>
            <a:endParaRPr lang="en-US" dirty="0">
              <a:ea typeface="Calibri"/>
              <a:cs typeface="Calibri"/>
            </a:endParaRPr>
          </a:p>
          <a:p>
            <a:endParaRPr lang="en-US" dirty="0">
              <a:ea typeface="Calibri"/>
              <a:cs typeface="Calibri"/>
            </a:endParaRPr>
          </a:p>
          <a:p>
            <a:r>
              <a:rPr lang="en-US" dirty="0"/>
              <a:t>Recipient:</a:t>
            </a:r>
            <a:endParaRPr lang="en-US" dirty="0">
              <a:ea typeface="Calibri"/>
              <a:cs typeface="Calibri"/>
            </a:endParaRPr>
          </a:p>
          <a:p>
            <a:r>
              <a:rPr lang="en-US" dirty="0"/>
              <a:t>Pacific Northwest Hydrogen Association (PNWH2)</a:t>
            </a:r>
            <a:endParaRPr lang="en-US" dirty="0">
              <a:ea typeface="Calibri"/>
              <a:cs typeface="Calibri"/>
            </a:endParaRPr>
          </a:p>
          <a:p>
            <a:r>
              <a:rPr lang="en-US" dirty="0"/>
              <a:t>Project Locations:</a:t>
            </a:r>
            <a:endParaRPr lang="en-US" dirty="0">
              <a:ea typeface="Calibri"/>
              <a:cs typeface="Calibri"/>
            </a:endParaRPr>
          </a:p>
          <a:p>
            <a:r>
              <a:rPr lang="en-US" dirty="0"/>
              <a:t>Richland, WA; Chehalis, WA; Seattle, WA;</a:t>
            </a:r>
            <a:endParaRPr lang="en-US" dirty="0">
              <a:ea typeface="Calibri"/>
              <a:cs typeface="Calibri"/>
            </a:endParaRPr>
          </a:p>
          <a:p>
            <a:r>
              <a:rPr lang="en-US" dirty="0"/>
              <a:t>Ferndale, WA; St. Regis, MT; Durkee, OR;</a:t>
            </a:r>
            <a:endParaRPr lang="en-US" dirty="0">
              <a:ea typeface="Calibri"/>
              <a:cs typeface="Calibri"/>
            </a:endParaRPr>
          </a:p>
          <a:p>
            <a:r>
              <a:rPr lang="en-US" dirty="0"/>
              <a:t>Boardman, OR; and Port of Morrow, OR</a:t>
            </a:r>
            <a:endParaRPr lang="en-US" dirty="0">
              <a:ea typeface="Calibri"/>
              <a:cs typeface="Calibri"/>
            </a:endParaRPr>
          </a:p>
          <a:p>
            <a:r>
              <a:rPr lang="en-US" dirty="0"/>
              <a:t>Project Start Date:</a:t>
            </a:r>
            <a:endParaRPr lang="en-US" dirty="0">
              <a:ea typeface="Calibri"/>
              <a:cs typeface="Calibri"/>
            </a:endParaRPr>
          </a:p>
          <a:p>
            <a:r>
              <a:rPr lang="en-US" dirty="0"/>
              <a:t>July 2024</a:t>
            </a:r>
            <a:endParaRPr lang="en-US" dirty="0">
              <a:ea typeface="Calibri"/>
              <a:cs typeface="Calibri"/>
            </a:endParaRPr>
          </a:p>
          <a:p>
            <a:endParaRPr lang="en-US" dirty="0">
              <a:ea typeface="Calibri"/>
              <a:cs typeface="Calibri"/>
            </a:endParaRPr>
          </a:p>
          <a:p>
            <a:r>
              <a:rPr lang="en-US" dirty="0"/>
              <a:t>The Pacific Northwest Hydrogen Hub is comprised of the following eight nodes, or groups of projects,</a:t>
            </a:r>
            <a:endParaRPr lang="en-US" dirty="0">
              <a:ea typeface="Calibri"/>
              <a:cs typeface="Calibri"/>
            </a:endParaRPr>
          </a:p>
          <a:p>
            <a:r>
              <a:rPr lang="en-US" dirty="0"/>
              <a:t>that are planned to span across Washington, Oregon, and Montana. The proposed locations for most nodes are identified.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3F083D3-F5C3-3A4C-88FE-7E3A7F86032C}" type="slidenum">
              <a:rPr lang="en-US" smtClean="0"/>
              <a:t>19</a:t>
            </a:fld>
            <a:endParaRPr lang="en-US"/>
          </a:p>
        </p:txBody>
      </p:sp>
    </p:spTree>
    <p:extLst>
      <p:ext uri="{BB962C8B-B14F-4D97-AF65-F5344CB8AC3E}">
        <p14:creationId xmlns:p14="http://schemas.microsoft.com/office/powerpoint/2010/main" val="1313264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Admissions Contact info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4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to hit the </a:t>
            </a:r>
            <a:r>
              <a:rPr lang="en-US" b="1"/>
              <a:t>reset</a:t>
            </a:r>
            <a:r>
              <a:rPr lang="en-US"/>
              <a:t> button to make sure all the page elements react properly.</a:t>
            </a:r>
          </a:p>
          <a:p>
            <a:r>
              <a:rPr lang="en-US"/>
              <a:t>There are 20 different layouts that you can choose from.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3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WSU is a land-grant university, meaning we serve the entire state of Washington through: </a:t>
            </a:r>
          </a:p>
          <a:p>
            <a:pPr rtl="0" fontAlgn="base"/>
            <a:r>
              <a:rPr lang="en-US" sz="1200" b="0" i="0" kern="1200">
                <a:solidFill>
                  <a:schemeClr val="tx1"/>
                </a:solidFill>
                <a:effectLst/>
                <a:latin typeface="+mn-lt"/>
                <a:ea typeface="+mn-ea"/>
                <a:cs typeface="+mn-cs"/>
              </a:rPr>
              <a:t>Education </a:t>
            </a:r>
          </a:p>
          <a:p>
            <a:pPr rtl="0" fontAlgn="base"/>
            <a:r>
              <a:rPr lang="en-US" sz="1200" b="0" i="0" kern="1200">
                <a:solidFill>
                  <a:schemeClr val="tx1"/>
                </a:solidFill>
                <a:effectLst/>
                <a:latin typeface="+mn-lt"/>
                <a:ea typeface="+mn-ea"/>
                <a:cs typeface="+mn-cs"/>
              </a:rPr>
              <a:t>Research </a:t>
            </a:r>
          </a:p>
          <a:p>
            <a:pPr rtl="0" fontAlgn="base"/>
            <a:r>
              <a:rPr lang="en-US" sz="1200" b="0" i="0" kern="1200">
                <a:solidFill>
                  <a:schemeClr val="tx1"/>
                </a:solidFill>
                <a:effectLst/>
                <a:latin typeface="+mn-lt"/>
                <a:ea typeface="+mn-ea"/>
                <a:cs typeface="+mn-cs"/>
              </a:rPr>
              <a:t>Community service and partnerships </a:t>
            </a:r>
          </a:p>
          <a:p>
            <a:pPr rtl="0" fontAlgn="base"/>
            <a:r>
              <a:rPr lang="en-US" sz="1200" b="0" i="0" kern="1200">
                <a:solidFill>
                  <a:schemeClr val="tx1"/>
                </a:solidFill>
                <a:effectLst/>
                <a:latin typeface="+mn-lt"/>
                <a:ea typeface="+mn-ea"/>
                <a:cs typeface="+mn-cs"/>
              </a:rPr>
              <a:t> </a:t>
            </a:r>
            <a:endParaRPr lang="en-US" sz="1200" b="0" i="0" kern="1200">
              <a:solidFill>
                <a:schemeClr val="tx1"/>
              </a:solidFill>
              <a:effectLst/>
              <a:latin typeface="+mn-lt"/>
              <a:ea typeface="Calibri" panose="020F0502020204030204"/>
              <a:cs typeface="Calibri" panose="020F0502020204030204"/>
            </a:endParaRPr>
          </a:p>
          <a:p>
            <a:pPr rtl="0" fontAlgn="base"/>
            <a:r>
              <a:rPr lang="en-US" sz="1200" b="0" i="0" kern="1200">
                <a:solidFill>
                  <a:schemeClr val="tx1"/>
                </a:solidFill>
                <a:effectLst/>
                <a:latin typeface="+mn-lt"/>
                <a:ea typeface="+mn-ea"/>
                <a:cs typeface="+mn-cs"/>
              </a:rPr>
              <a:t>Map of Washington state with campus locations: </a:t>
            </a:r>
          </a:p>
          <a:p>
            <a:pPr rtl="0" fontAlgn="base"/>
            <a:r>
              <a:rPr lang="en-US" sz="1200" b="0" i="0" kern="1200">
                <a:solidFill>
                  <a:schemeClr val="tx1"/>
                </a:solidFill>
                <a:effectLst/>
                <a:latin typeface="+mn-lt"/>
                <a:ea typeface="+mn-ea"/>
                <a:cs typeface="+mn-cs"/>
              </a:rPr>
              <a:t>WSU Everett </a:t>
            </a:r>
          </a:p>
          <a:p>
            <a:pPr rtl="0" fontAlgn="base"/>
            <a:r>
              <a:rPr lang="en-US" sz="1200" b="0" i="0" kern="1200">
                <a:solidFill>
                  <a:schemeClr val="tx1"/>
                </a:solidFill>
                <a:effectLst/>
                <a:latin typeface="+mn-lt"/>
                <a:ea typeface="+mn-ea"/>
                <a:cs typeface="+mn-cs"/>
              </a:rPr>
              <a:t>WSU Pullman </a:t>
            </a:r>
          </a:p>
          <a:p>
            <a:pPr rtl="0" fontAlgn="base"/>
            <a:r>
              <a:rPr lang="en-US" sz="1200" b="0" i="0" kern="1200">
                <a:solidFill>
                  <a:schemeClr val="tx1"/>
                </a:solidFill>
                <a:effectLst/>
                <a:latin typeface="+mn-lt"/>
                <a:ea typeface="+mn-ea"/>
                <a:cs typeface="+mn-cs"/>
              </a:rPr>
              <a:t>WSU Spokane </a:t>
            </a:r>
          </a:p>
          <a:p>
            <a:pPr rtl="0" fontAlgn="base"/>
            <a:r>
              <a:rPr lang="en-US" sz="1200" b="0" i="0" kern="1200">
                <a:solidFill>
                  <a:schemeClr val="tx1"/>
                </a:solidFill>
                <a:effectLst/>
                <a:latin typeface="+mn-lt"/>
                <a:ea typeface="+mn-ea"/>
                <a:cs typeface="+mn-cs"/>
              </a:rPr>
              <a:t>WSU Tri-Cities </a:t>
            </a:r>
          </a:p>
          <a:p>
            <a:pPr rtl="0" fontAlgn="base"/>
            <a:r>
              <a:rPr lang="en-US" sz="1200" b="0" i="0" kern="1200">
                <a:solidFill>
                  <a:schemeClr val="tx1"/>
                </a:solidFill>
                <a:effectLst/>
                <a:latin typeface="+mn-lt"/>
                <a:ea typeface="+mn-ea"/>
                <a:cs typeface="+mn-cs"/>
              </a:rPr>
              <a:t>WSU Vancouver </a:t>
            </a:r>
          </a:p>
          <a:p>
            <a:pPr rtl="0" fontAlgn="base"/>
            <a:r>
              <a:rPr lang="en-US" sz="1200" b="0" i="0" kern="1200">
                <a:solidFill>
                  <a:schemeClr val="tx1"/>
                </a:solidFill>
                <a:effectLst/>
                <a:latin typeface="+mn-lt"/>
                <a:ea typeface="+mn-ea"/>
                <a:cs typeface="+mn-cs"/>
              </a:rPr>
              <a:t>WSU Global (online campus) </a:t>
            </a:r>
          </a:p>
          <a:p>
            <a:endParaRPr lang="en-US" sz="1200">
              <a:latin typeface="Calibri" panose="020F0502020204030204"/>
              <a:ea typeface="Calibri" panose="020F0502020204030204"/>
              <a:cs typeface="Calibri" panose="020F0502020204030204"/>
            </a:endParaRPr>
          </a:p>
          <a:p>
            <a:r>
              <a:rPr lang="en-US" sz="1200">
                <a:latin typeface="Calibri" panose="020F0502020204030204"/>
                <a:ea typeface="Calibri" panose="020F0502020204030204"/>
                <a:cs typeface="Calibri" panose="020F0502020204030204"/>
              </a:rPr>
              <a:t>WSU Tri-Cities established in 1989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ED7A80-9B6B-BB4D-8DD4-98EC85D5C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739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br>
              <a:rPr lang="en-US">
                <a:cs typeface="+mn-lt"/>
              </a:rPr>
            </a:br>
            <a:r>
              <a:rPr lang="en-US" b="1"/>
              <a:t>Why AGI Day and Energy Research in Tri-Cities</a:t>
            </a:r>
            <a:endParaRPr lang="en-US"/>
          </a:p>
          <a:p>
            <a:endParaRPr lang="en-US">
              <a:cs typeface="+mn-lt"/>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ED7A80-9B6B-BB4D-8DD4-98EC85D5C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9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br>
              <a:rPr lang="en-US">
                <a:cs typeface="+mn-lt"/>
              </a:rPr>
            </a:br>
            <a:r>
              <a:rPr lang="en-US" b="1"/>
              <a:t>Why AGI Day and Energy Research in Tri-Cities</a:t>
            </a:r>
            <a:endParaRPr lang="en-US"/>
          </a:p>
          <a:p>
            <a:endParaRPr lang="en-US">
              <a:cs typeface="+mn-lt"/>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ED7A80-9B6B-BB4D-8DD4-98EC85D5C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01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br>
              <a:rPr lang="en-US"/>
            </a:b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ED7A80-9B6B-BB4D-8DD4-98EC85D5C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408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br>
              <a:rPr lang="en-US"/>
            </a:b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ED7A80-9B6B-BB4D-8DD4-98EC85D5C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19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Slide -- WSU Research in energy space – Diversity of Topics covered across university</a:t>
            </a:r>
          </a:p>
          <a:p>
            <a:r>
              <a:rPr lang="en-US" dirty="0"/>
              <a:t>Wide spectrum – Grid, Nuclear, Bioproducts, Agriculture (feed stock and energy use), Transportation Fuels, Advanced Materials, Smart Buildings, Water, Advanced Materials, Hydrogen, Energy and Environment, Economics, Energy Equity, Artificial Intelligence and Machine Learning, Cybersecurity</a:t>
            </a:r>
            <a:endParaRPr lang="en-US" dirty="0">
              <a:ea typeface="Calibri"/>
              <a:cs typeface="Calibri"/>
            </a:endParaRPr>
          </a:p>
          <a:p>
            <a:r>
              <a:rPr lang="en-US" dirty="0"/>
              <a:t>Large Number of Energy Entities across system working on these topics – Noel Slide</a:t>
            </a:r>
            <a:endParaRPr lang="en-US" dirty="0">
              <a:ea typeface="Calibri"/>
              <a:cs typeface="Calibri"/>
            </a:endParaRPr>
          </a:p>
          <a:p>
            <a:endParaRPr lang="en-US"/>
          </a:p>
          <a:p>
            <a:endParaRPr lang="en-US"/>
          </a:p>
          <a:p>
            <a:r>
              <a:rPr lang="en-US" b="1" dirty="0"/>
              <a:t>Washington State and the surrounding Northwest region is in the process of transitioning its overall energy approach to adapt to an increased demand for low-carbon electricity and transportation fuels. </a:t>
            </a:r>
            <a:endParaRPr lang="en-US" dirty="0"/>
          </a:p>
          <a:p>
            <a:endParaRPr lang="en-US"/>
          </a:p>
          <a:p>
            <a:r>
              <a:rPr lang="en-US" dirty="0"/>
              <a:t>Washington State already has the 3rd lowest cost electricity and the highest zero-carbon electricity mix in the United States, building off its unique and ample electricity production from hydropower, nuclear power, and wind and underlying energy infrastructure. However, more progress towards decarbonization is sought, while at the same time ensuring resilient, available, and affordable energy. </a:t>
            </a:r>
            <a:endParaRPr lang="en-US" dirty="0">
              <a:ea typeface="Calibri"/>
              <a:cs typeface="Calibri"/>
            </a:endParaRPr>
          </a:p>
          <a:p>
            <a:r>
              <a:rPr lang="en-US" dirty="0"/>
              <a:t> </a:t>
            </a:r>
            <a:endParaRPr lang="en-US" dirty="0">
              <a:ea typeface="Calibri"/>
              <a:cs typeface="Calibri"/>
            </a:endParaRPr>
          </a:p>
          <a:p>
            <a:r>
              <a:rPr lang="en-US" dirty="0"/>
              <a:t>Energy across colleges and campuses</a:t>
            </a:r>
            <a:endParaRPr lang="en-US" dirty="0">
              <a:ea typeface="Calibri"/>
              <a:cs typeface="Calibri"/>
            </a:endParaRPr>
          </a:p>
          <a:p>
            <a:endParaRPr lang="en-US"/>
          </a:p>
          <a:p>
            <a:r>
              <a:rPr lang="en-US" u="sng" dirty="0"/>
              <a:t>ESIC</a:t>
            </a:r>
            <a:r>
              <a:rPr lang="en-US" dirty="0"/>
              <a:t>: </a:t>
            </a:r>
            <a:r>
              <a:rPr lang="en-US" b="1" dirty="0"/>
              <a:t>The Energy Systems Innovation Center </a:t>
            </a:r>
            <a:r>
              <a:rPr lang="en-US" dirty="0"/>
              <a:t>leads the transition to affordable, sustainable and resilient electric power systems through collaborative research, education and outreach to solve challenges for modern power systems. ESIC is distinguished by the intellectual capabilities in multidisciplinary collaborations with industries, universities, national labs, and other institutions. These partnerships position ESIC at the forefront of solving the power engineering challenges in transitioning to the resilient, reliable, sustainable, and affordable power grids of the future.</a:t>
            </a:r>
            <a:endParaRPr lang="en-US" dirty="0">
              <a:ea typeface="Calibri"/>
              <a:cs typeface="Calibri"/>
            </a:endParaRPr>
          </a:p>
          <a:p>
            <a:endParaRPr lang="en-US"/>
          </a:p>
          <a:p>
            <a:r>
              <a:rPr lang="en-US" dirty="0"/>
              <a:t>Nuclear Science Center - provides unique opportunities to researchers, commercial clients, and government agencies—especially as the reactor housed here is the only research reactor in the State of Washington, and one of less than thirty in the nation. </a:t>
            </a:r>
            <a:endParaRPr lang="en-US" dirty="0">
              <a:ea typeface="Calibri"/>
              <a:cs typeface="Calibri"/>
            </a:endParaRPr>
          </a:p>
          <a:p>
            <a:endParaRPr lang="en-US"/>
          </a:p>
          <a:p>
            <a:r>
              <a:rPr lang="en-US" dirty="0"/>
              <a:t>CHARGE is an initiative of the Joint Center for Deployment and Research in Earth Abundant Materials (JCDREAM.) JCDREAM was founded by the Washington State Legislature and is administered by Washington State University. Since 2015, JCDREAM has been facilitating innovation in the use of earth-abundant materials in clean energy and transportation. A state-wide focus on developing earth-abundant materials technologies within the existing innovation and manufacturing competencies will help propel Washington state into a position of national leadership in sustainable manufacturing practices within these important industries.</a:t>
            </a:r>
            <a:endParaRPr lang="en-US" dirty="0">
              <a:ea typeface="Calibri"/>
              <a:cs typeface="Calibri"/>
            </a:endParaRPr>
          </a:p>
          <a:p>
            <a:endParaRPr lang="en-US"/>
          </a:p>
          <a:p>
            <a:r>
              <a:rPr lang="en-US" dirty="0"/>
              <a:t>JCDREAM has assessed key supply chains in Washington's clean energy and transportation industries and found that there is an extraordinary opportunity to decarbonize these sectors and build a sustainable value chain in the hydrogen economy. Based on this assessment, JCDREAM and WSU have worked to establish CHARGE - a consortium focused on building Washington's hydrogen economy in a sustainable, circular, and collaborative manner.</a:t>
            </a:r>
            <a:endParaRPr lang="en-US" dirty="0">
              <a:ea typeface="Calibri"/>
              <a:cs typeface="Calibri"/>
            </a:endParaRPr>
          </a:p>
          <a:p>
            <a:endParaRPr lang="en-US" dirty="0">
              <a:ea typeface="Calibri"/>
              <a:cs typeface="Calibri"/>
            </a:endParaRPr>
          </a:p>
          <a:p>
            <a:r>
              <a:rPr lang="en-US" b="1"/>
              <a:t>Washington State and the surrounding Northwest region is in the process of transitioning its overall energy approach to adapt to an increased demand for low-carbon electricity and transportation fuels. </a:t>
            </a:r>
            <a:endParaRPr lang="en-US" dirty="0"/>
          </a:p>
          <a:p>
            <a:endParaRPr lang="en-US" dirty="0"/>
          </a:p>
          <a:p>
            <a:r>
              <a:rPr lang="en-US"/>
              <a:t>Washington State already has the 3rd lowest cost electricity and the highest zero-carbon electricity mix in the United States, building off its unique and ample electricity production from hydropower, nuclear power, and wind and underlying energy infrastructure. However, more progress towards decarbonization is sought, while at the same time ensuring resilient, available, and affordable energy. </a:t>
            </a:r>
            <a:endParaRPr lang="en-US" dirty="0"/>
          </a:p>
          <a:p>
            <a:r>
              <a:rPr lang="en-US" dirty="0"/>
              <a:t> </a:t>
            </a:r>
          </a:p>
          <a:p>
            <a:r>
              <a:rPr lang="en-US"/>
              <a:t>Washington State University (WSU) has for many years engaged in addressing this transition through energy-related research, academic programs, and outreach. It is noted that certain WSU energy capabilities and programs are already recognized throughout the state, the nation, and internationally.</a:t>
            </a:r>
            <a:endParaRPr lang="en-US" dirty="0"/>
          </a:p>
          <a:p>
            <a:endParaRPr lang="en-US" dirty="0"/>
          </a:p>
          <a:p>
            <a:r>
              <a:rPr lang="en-US" b="1"/>
              <a:t>WSU is now at a juncture in time and place to </a:t>
            </a:r>
            <a:r>
              <a:rPr lang="en-US"/>
              <a:t>revisit its assets and progress in </a:t>
            </a:r>
            <a:r>
              <a:rPr lang="en-US" b="1"/>
              <a:t>support of this energy transition, and further, evaluate the potential for collectively achieving greater impact. </a:t>
            </a:r>
            <a:endParaRPr lang="en-US" dirty="0"/>
          </a:p>
          <a:p>
            <a:endParaRPr lang="en-US" dirty="0"/>
          </a:p>
          <a:p>
            <a:r>
              <a:rPr lang="en-US"/>
              <a:t>Energy across colleges and campuses</a:t>
            </a:r>
            <a:endParaRPr lang="en-US" dirty="0"/>
          </a:p>
          <a:p>
            <a:endParaRPr lang="en-US" dirty="0"/>
          </a:p>
          <a:p>
            <a:r>
              <a:rPr lang="en-US" u="sng"/>
              <a:t>ESIC</a:t>
            </a:r>
            <a:r>
              <a:rPr lang="en-US"/>
              <a:t>: </a:t>
            </a:r>
            <a:r>
              <a:rPr lang="en-US" b="1"/>
              <a:t>The Energy Systems Innovation Center </a:t>
            </a:r>
            <a:r>
              <a:rPr lang="en-US"/>
              <a:t>leads the transition to affordable, sustainable and resilient electric power systems through collaborative research, education and outreach to solve challenges for modern power systems. ESIC is distinguished by the intellectual capabilities in multidisciplinary collaborations with industries, universities, national labs, and other institutions. These partnerships position ESIC at the forefront of solving the power engineering challenges in transitioning to the resilient, reliable, sustainable, and affordable power grids of the future.</a:t>
            </a:r>
            <a:endParaRPr lang="en-US" dirty="0"/>
          </a:p>
          <a:p>
            <a:endParaRPr lang="en-US" dirty="0"/>
          </a:p>
          <a:p>
            <a:r>
              <a:rPr lang="en-US"/>
              <a:t>Nuclear Science Center - provides unique opportunities to researchers, commercial clients, and government agencies—especially as the reactor housed here is the only research reactor in the State of Washington, and one of less than thirty in the nation. </a:t>
            </a:r>
            <a:endParaRPr lang="en-US" dirty="0"/>
          </a:p>
          <a:p>
            <a:endParaRPr lang="en-US" dirty="0"/>
          </a:p>
          <a:p>
            <a:r>
              <a:rPr lang="en-US"/>
              <a:t>CHARGE is an initiative of the Joint Center for Deployment and Research in Earth Abundant Materials (JCDREAM.) JCDREAM was founded by the Washington State Legislature and is administered by Washington State University. Since 2015, JCDREAM has been facilitating innovation in the use of earth-abundant materials in clean energy and transportation. A state-wide focus on developing earth-abundant materials technologies within the existing innovation and manufacturing competencies will help propel Washington state into a position of national leadership in sustainable manufacturing practices within these important industries.</a:t>
            </a:r>
            <a:endParaRPr lang="en-US" dirty="0"/>
          </a:p>
          <a:p>
            <a:endParaRPr lang="en-US" dirty="0"/>
          </a:p>
          <a:p>
            <a:r>
              <a:rPr lang="en-US"/>
              <a:t>JCDREAM has assessed key supply chains in Washington's clean energy and transportation industries and found that there is an extraordinary opportunity to decarbonize these sectors and build a sustainable value chain in the hydrogen economy. Based on this assessment, JCDREAM and WSU have worked to establish CHARGE - a consortium focused on building Washington's hydrogen economy in a sustainable, circular, and collaborative manner.</a:t>
            </a:r>
            <a:endParaRPr lang="en-US" dirty="0"/>
          </a:p>
          <a:p>
            <a:endParaRPr lang="en-US" dirty="0"/>
          </a:p>
          <a:p>
            <a:r>
              <a:rPr lang="en-US" u="sng"/>
              <a:t>CHARGE</a:t>
            </a:r>
            <a:r>
              <a:rPr lang="en-US"/>
              <a:t>: </a:t>
            </a:r>
            <a:r>
              <a:rPr lang="en-US" b="1"/>
              <a:t>The Consortium for Hydrogen and Renewably Generated E-fuels (CHARGE) is a new effort to align industry, researchers, and government around decarbonizing our power grid, transportation, and technology sectors the production of hydrogen and e-fuels.</a:t>
            </a:r>
            <a:endParaRPr lang="en-US" dirty="0"/>
          </a:p>
          <a:p>
            <a:r>
              <a:rPr lang="en-US"/>
              <a:t>CHARGE: WSU is convening private sector in collaboration with PNNL, utilities, Public Utility Districts, and others across the state, we aim to develop and deploy new technologies in the emerging hydrogen and e–fuels economy. </a:t>
            </a:r>
            <a:endParaRPr lang="en-US" dirty="0"/>
          </a:p>
          <a:p>
            <a:endParaRPr lang="en-US" dirty="0"/>
          </a:p>
          <a:p>
            <a:endParaRPr lang="en-US" dirty="0"/>
          </a:p>
          <a:p>
            <a:r>
              <a:rPr lang="en-US" b="1"/>
              <a:t>HYDROGEN PROPERTIES FOR ENERGY RESEARCH (HYPER) CENTER </a:t>
            </a:r>
            <a:r>
              <a:rPr lang="en-US"/>
              <a:t>The only cryogenic hydrogen research center in US academia.</a:t>
            </a:r>
            <a:endParaRPr lang="en-US" dirty="0"/>
          </a:p>
          <a:p>
            <a:r>
              <a:rPr lang="en-US" u="sng"/>
              <a:t>Hydrogen Properties for Energy Research (HYPER) Laboratory</a:t>
            </a:r>
            <a:r>
              <a:rPr lang="en-US" b="1" dirty="0"/>
              <a:t> </a:t>
            </a:r>
            <a:r>
              <a:rPr lang="en-US"/>
              <a:t>is the only US-based cryogenic hydrogen research laboratory in academia. The HYPER community’s vision is for cryogenic hydrogen, a zero-carbon electro-fuel, to become a cost-effective, safe and high-performing fuel-of-choice for both earth-bound and space-bound energy. Their research studies and technologies are advancing that vision.</a:t>
            </a:r>
            <a:endParaRPr lang="en-US" dirty="0"/>
          </a:p>
          <a:p>
            <a:endParaRPr lang="en-US" dirty="0"/>
          </a:p>
          <a:p>
            <a:r>
              <a:rPr lang="en-US" u="sng"/>
              <a:t>FPTI</a:t>
            </a:r>
            <a:r>
              <a:rPr lang="en-US"/>
              <a:t>: </a:t>
            </a:r>
            <a:r>
              <a:rPr lang="en-US" b="1"/>
              <a:t>The Freight Policy Transportation Institute is funded by the United States Department of Transportation (USDOT) </a:t>
            </a:r>
            <a:r>
              <a:rPr lang="en-US"/>
              <a:t>and has the following key goals and objectives: (1) improve our understanding of the importance of efficient and effective freight transportation to the regional and national economy; (2) address the need for improved intermodal freight transportation, policies, and actions to lower operating costs, increase safety, and lower environmental impacts of freight transportation and; (3) improve freight transportation performance to specific industries and sectors of the economy</a:t>
            </a:r>
            <a:endParaRPr lang="en-US" dirty="0"/>
          </a:p>
          <a:p>
            <a:endParaRPr lang="en-US" dirty="0"/>
          </a:p>
          <a:p>
            <a:r>
              <a:rPr lang="en-US"/>
              <a:t>The Center for Environmental Research, Education, and Outreach (CEREO) is a progressive network of more than 350 faculty, staff, students, and industry leaders working to resolve environmental issues through collaborative partnerships. Guided by a roster of distinguished scientists, CEREO seeks to apply innovative technologies and management tools to the ever-growing challenges of global climate change and environmental sustainability</a:t>
            </a:r>
            <a:endParaRPr lang="en-US" dirty="0"/>
          </a:p>
          <a:p>
            <a:endParaRPr lang="en-US" dirty="0"/>
          </a:p>
          <a:p>
            <a:r>
              <a:rPr lang="en-US" b="1"/>
              <a:t>Washington Water Research Center </a:t>
            </a:r>
            <a:r>
              <a:rPr lang="en-US"/>
              <a:t>- </a:t>
            </a:r>
            <a:r>
              <a:rPr lang="en-US" b="1"/>
              <a:t>The State of Washington Water Research Center (WRC) </a:t>
            </a:r>
            <a:r>
              <a:rPr lang="en-US"/>
              <a:t>was established by the American Water Resources Research Act of 1964 as one of the </a:t>
            </a:r>
            <a:r>
              <a:rPr lang="en-US" dirty="0">
                <a:hlinkClick r:id="rId3"/>
              </a:rPr>
              <a:t>National Institutes for Water Resources</a:t>
            </a:r>
            <a:r>
              <a:rPr lang="en-US"/>
              <a:t>. Over it’s more than half century of work on water resources for the benefit of the State of Washington, The WRC has become an integral connection between academics; local, state, and federal government; and the private sector:</a:t>
            </a:r>
            <a:endParaRPr lang="en-US" dirty="0"/>
          </a:p>
          <a:p>
            <a:r>
              <a:rPr lang="en-US"/>
              <a:t>-Oversee sand conducts applied water-related research</a:t>
            </a:r>
            <a:endParaRPr lang="en-US" dirty="0"/>
          </a:p>
          <a:p>
            <a:r>
              <a:rPr lang="en-US"/>
              <a:t>-Fosters the education and training of our Nation’s future water professionals</a:t>
            </a:r>
            <a:endParaRPr lang="en-US" dirty="0"/>
          </a:p>
          <a:p>
            <a:r>
              <a:rPr lang="en-US"/>
              <a:t>-Serves as a nexus within the academic community by transferring research result to those who manage or use the Nation’s water resources.</a:t>
            </a:r>
            <a:endParaRPr lang="en-US" dirty="0"/>
          </a:p>
          <a:p>
            <a:endParaRPr lang="en-US" dirty="0"/>
          </a:p>
          <a:p>
            <a:endParaRPr lang="en-US" dirty="0"/>
          </a:p>
          <a:p>
            <a:r>
              <a:rPr lang="en-US" u="sng" dirty="0"/>
              <a:t>CSANR</a:t>
            </a:r>
            <a:r>
              <a:rPr lang="en-US" dirty="0"/>
              <a:t>: The Center for Sustaining Agriculture &amp; Natural has been supporting research and development on several farm-based energy resources as well as improving energy use efficiency. Most forms of agriculture is highly reliant on fossil energy for machinery, nutrients, irrigation, processing, storage, and transport. Farms have the potential to run more on “current solar income” by producing renewable fuels from sources such as oilseeds, plant biomass, and manure. CSANR currently organizes programs in anaerobic digestion, biochar, and biofuels.</a:t>
            </a:r>
          </a:p>
          <a:p>
            <a:endParaRPr lang="en-US" dirty="0"/>
          </a:p>
          <a:p>
            <a:endParaRPr lang="en-US" dirty="0"/>
          </a:p>
          <a:p>
            <a:r>
              <a:rPr lang="en-US" b="1" dirty="0"/>
              <a:t>ASCENT – the Aviation Sustainability Center – is a cooperative aviation research organization co-led by Washington State University and the Massachusetts Institute of Technology. Also known as the Center of Excellence for Alternative Jet Fuels and Environment, ASCENT is funded by the FAA, NASA, the Department of Defense, Transport Canada, and the Environmental Protection Agency. ASCENT works to create science-based solutions for the aviation industry’s biggest challenges</a:t>
            </a:r>
            <a:r>
              <a:rPr lang="en-US" dirty="0"/>
              <a:t>. A coalition of 16 leading US research universities and over 60 private sector stakeholders committed to reducing the environmental impact of aviation, ASCENT also works in partnership with international research programs, federal agencies and national laboratories to create an all-inclusive research capability for whatever environmental impact obstacle the aviation industry faces.</a:t>
            </a:r>
          </a:p>
          <a:p>
            <a:endParaRPr lang="en-US" dirty="0"/>
          </a:p>
          <a:p>
            <a:r>
              <a:rPr lang="en-US" b="1" u="sng" dirty="0"/>
              <a:t>ASCENT – the Aviation Sustainability Center</a:t>
            </a:r>
            <a:r>
              <a:rPr lang="en-US" b="1" dirty="0"/>
              <a:t> – is a cooperative aviation research organization co-led by Washington State University and the Massachusetts Institute of Technology and serves as the FAA Center of Excellence for Alternative Jet Fuels and Environment. ASCENT creates science-based solutions for the aviation industry’s biggest challenges including decarbonization.</a:t>
            </a:r>
            <a:endParaRPr lang="en-US" dirty="0"/>
          </a:p>
          <a:p>
            <a:endParaRPr lang="en-US" dirty="0"/>
          </a:p>
          <a:p>
            <a:pPr marL="232410" indent="-232410"/>
            <a:r>
              <a:rPr lang="en-US" b="1" u="sng" dirty="0"/>
              <a:t>WSU Energy Program</a:t>
            </a:r>
            <a:r>
              <a:rPr lang="en-US" b="1" dirty="0"/>
              <a:t>: a self-supporting program in WSU Extension that operates like a consulting firm. Staff of energy engineers, energy specialists, technical experts, and software developers work from satellite locations across the state of Washington to provide energy services, products, education and information </a:t>
            </a:r>
            <a:endParaRPr lang="en-US" dirty="0"/>
          </a:p>
          <a:p>
            <a:endParaRPr lang="en-US" dirty="0"/>
          </a:p>
          <a:p>
            <a:r>
              <a:rPr lang="en-US" b="1" u="sng" dirty="0"/>
              <a:t>Bioproducts, Sciences &amp; Engineering Laboratory:</a:t>
            </a:r>
            <a:r>
              <a:rPr lang="en-US" b="1" dirty="0"/>
              <a:t> The BSEL lab provides space to advance research in identifying useful non-energy products that can be used to promote energy sustainability. Since May 2008, the BSEL teaching laboratory has been a partnership between WSU and the Pacific Northwest National Laboratory (PNNL) operated by Battelle. BSEL features the Biorefinery and the Combinatorial Catalysis Research Lab, plus a variety of laboratories and classrooms.</a:t>
            </a:r>
            <a:endParaRPr lang="en-US" dirty="0"/>
          </a:p>
          <a:p>
            <a:endParaRPr lang="en-US" dirty="0"/>
          </a:p>
          <a:p>
            <a:pPr marL="232410" indent="-232410"/>
            <a:r>
              <a:rPr lang="en-US" dirty="0"/>
              <a:t>· </a:t>
            </a:r>
            <a:r>
              <a:rPr lang="en-US" u="sng" dirty="0" err="1"/>
              <a:t>JCDream</a:t>
            </a:r>
            <a:r>
              <a:rPr lang="en-US" dirty="0"/>
              <a:t> - Since 2015, the Joint Center for Deployment and Research in Earth Abundant Materials (JCDREAM) has provided the organizational framework to stimulate innovation in the use of earth-abundant materials within an established and emerging industrial sector. A state-wide focus on developing earth-abundant materials technologies within the existing innovation and manufacturing competencies will help propel Washington state into a position of national leadership in sustainable manufacturing practices within large-scale (transportation) and growth (clean energy) industries.</a:t>
            </a:r>
          </a:p>
          <a:p>
            <a:endParaRPr lang="en-US" dirty="0"/>
          </a:p>
          <a:p>
            <a:r>
              <a:rPr lang="en-US" b="1" dirty="0"/>
              <a:t>INEF</a:t>
            </a:r>
            <a:endParaRPr lang="en-US" dirty="0"/>
          </a:p>
          <a:p>
            <a:r>
              <a:rPr lang="en-US" b="1" dirty="0"/>
              <a:t>“The Institute for Northwest Energy Futures will bridge the gap between science and policy for innovations in clean energy by leveraging WSU research expertise in power, transportation, fuels, and other areas in a systems analysis approach.</a:t>
            </a:r>
            <a:endParaRPr lang="en-US" dirty="0"/>
          </a:p>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3F083D3-F5C3-3A4C-88FE-7E3A7F86032C}" type="slidenum">
              <a:rPr lang="en-US" smtClean="0"/>
              <a:t>9</a:t>
            </a:fld>
            <a:endParaRPr lang="en-US"/>
          </a:p>
        </p:txBody>
      </p:sp>
    </p:spTree>
    <p:extLst>
      <p:ext uri="{BB962C8B-B14F-4D97-AF65-F5344CB8AC3E}">
        <p14:creationId xmlns:p14="http://schemas.microsoft.com/office/powerpoint/2010/main" val="740162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90000"/>
              </a:lnSpc>
              <a:spcBef>
                <a:spcPts val="611"/>
              </a:spcBef>
              <a:spcAft>
                <a:spcPts val="611"/>
              </a:spcAft>
              <a:defRPr/>
            </a:pPr>
            <a:r>
              <a:rPr lang="en-US" altLang="en-US" b="1" dirty="0"/>
              <a:t>WSU-PNNL partnership is a key element of the WSU research strategy- institutions share numerous research strengths</a:t>
            </a:r>
          </a:p>
          <a:p>
            <a:pPr defTabSz="931774">
              <a:lnSpc>
                <a:spcPct val="90000"/>
              </a:lnSpc>
              <a:spcBef>
                <a:spcPts val="611"/>
              </a:spcBef>
              <a:spcAft>
                <a:spcPts val="611"/>
              </a:spcAft>
              <a:defRPr/>
            </a:pPr>
            <a:endParaRPr lang="en-US" altLang="en-US" b="1"/>
          </a:p>
          <a:p>
            <a:pPr algn="ctr">
              <a:defRPr/>
            </a:pPr>
            <a:r>
              <a:rPr lang="en-US" b="1" i="1" dirty="0">
                <a:solidFill>
                  <a:schemeClr val="bg2"/>
                </a:solidFill>
                <a:latin typeface="Arial"/>
                <a:ea typeface="MS PGothic"/>
                <a:cs typeface="Arial"/>
              </a:rPr>
              <a:t>Both institutions will benefit from an </a:t>
            </a:r>
          </a:p>
          <a:p>
            <a:pPr algn="ctr">
              <a:defRPr/>
            </a:pPr>
            <a:r>
              <a:rPr lang="en-US" b="1" i="1" dirty="0">
                <a:solidFill>
                  <a:schemeClr val="bg2"/>
                </a:solidFill>
                <a:latin typeface="Arial"/>
                <a:ea typeface="MS PGothic"/>
                <a:cs typeface="Arial"/>
              </a:rPr>
              <a:t>intentional strategic partnership</a:t>
            </a:r>
          </a:p>
          <a:p>
            <a:pPr defTabSz="931774">
              <a:lnSpc>
                <a:spcPct val="90000"/>
              </a:lnSpc>
              <a:spcBef>
                <a:spcPts val="611"/>
              </a:spcBef>
              <a:spcAft>
                <a:spcPts val="611"/>
              </a:spcAft>
              <a:defRPr/>
            </a:pPr>
            <a:endParaRPr lang="en-US" altLang="en-US"/>
          </a:p>
          <a:p>
            <a:pPr marL="349250" indent="-349250" algn="just">
              <a:buFont typeface="Symbol" panose="05050102010706020507" pitchFamily="18" charset="2"/>
              <a:buChar char=""/>
            </a:pPr>
            <a:r>
              <a:rPr lang="en-US" sz="1800" dirty="0">
                <a:latin typeface="Calibri"/>
                <a:ea typeface="Calibri"/>
                <a:cs typeface="Calibri"/>
              </a:rPr>
              <a:t>Expertise in electric power engineering with advanced grid modeling to support planning and operations of complex power systems of the future and its workforce, including addressing cyber security, smart grid, and other.</a:t>
            </a:r>
          </a:p>
          <a:p>
            <a:pPr marL="349250" indent="-349250" algn="just">
              <a:buFont typeface="Symbol" panose="05050102010706020507" pitchFamily="18" charset="2"/>
              <a:buChar char=""/>
            </a:pPr>
            <a:r>
              <a:rPr lang="en-US" sz="1800" dirty="0">
                <a:latin typeface="Calibri"/>
                <a:ea typeface="Calibri"/>
                <a:cs typeface="Calibri"/>
              </a:rPr>
              <a:t>Expertise in next generation feedstocks, fuel conversion methods, bioproducts, biorefineries, distribution infrastructure and environmental safety.</a:t>
            </a:r>
          </a:p>
          <a:p>
            <a:pPr marL="349250" indent="-349250" algn="just">
              <a:buFont typeface="Symbol" panose="05050102010706020507" pitchFamily="18" charset="2"/>
              <a:buChar char=""/>
            </a:pPr>
            <a:r>
              <a:rPr lang="en-US" sz="1800" dirty="0">
                <a:latin typeface="Calibri"/>
                <a:ea typeface="Calibri"/>
                <a:cs typeface="Calibri"/>
              </a:rPr>
              <a:t>Expertise in catalysis (especially when coupled with PNNL). One of the strongest and most comprehensive catalysis programs in a US academic institution.  WSU has unique instrumentation for the analysis of reactive surfaces under operating conditions and host many national and international collaborations</a:t>
            </a:r>
          </a:p>
          <a:p>
            <a:pPr marL="349250" indent="-349250" algn="just">
              <a:buFont typeface="Symbol" panose="05050102010706020507" pitchFamily="18" charset="2"/>
              <a:buChar char=""/>
            </a:pPr>
            <a:r>
              <a:rPr lang="en-US" sz="1800" dirty="0">
                <a:latin typeface="Calibri"/>
                <a:ea typeface="Calibri"/>
                <a:cs typeface="Calibri"/>
              </a:rPr>
              <a:t>Expertise in hydrogen liquefaction (cryogenic hydrogen) expertise, supporting zero-carbon </a:t>
            </a:r>
            <a:r>
              <a:rPr lang="en-US" sz="1800" dirty="0" err="1">
                <a:latin typeface="Calibri"/>
                <a:ea typeface="Calibri"/>
                <a:cs typeface="Calibri"/>
              </a:rPr>
              <a:t>electrofuels</a:t>
            </a:r>
            <a:r>
              <a:rPr lang="en-US" sz="1800" dirty="0">
                <a:latin typeface="Calibri"/>
                <a:ea typeface="Calibri"/>
                <a:cs typeface="Calibri"/>
              </a:rPr>
              <a:t>, i.e., to become a cost-effective, safe and high-performing fuel-of-choice for both earth-bound and space-bound energy.</a:t>
            </a:r>
          </a:p>
          <a:p>
            <a:pPr marL="349250" indent="-349250" algn="just">
              <a:buFont typeface="Symbol" panose="05050102010706020507" pitchFamily="18" charset="2"/>
              <a:buChar char=""/>
            </a:pPr>
            <a:r>
              <a:rPr lang="en-US" sz="1800" dirty="0">
                <a:latin typeface="Calibri"/>
                <a:ea typeface="Calibri"/>
                <a:cs typeface="Calibri"/>
              </a:rPr>
              <a:t>Expertise in the understanding and control of how materials evolve in radiation environments to prevent the use of illicit nuclear materials, resolve issues in nuclear waste management.</a:t>
            </a:r>
          </a:p>
          <a:p>
            <a:pPr marL="290830" indent="-290830" defTabSz="931774">
              <a:lnSpc>
                <a:spcPct val="90000"/>
              </a:lnSpc>
              <a:spcBef>
                <a:spcPts val="611"/>
              </a:spcBef>
              <a:spcAft>
                <a:spcPts val="611"/>
              </a:spcAft>
              <a:buFont typeface="Arial" panose="020B0604020202020204" pitchFamily="34" charset="0"/>
              <a:buChar char="•"/>
              <a:defRPr/>
            </a:pPr>
            <a:r>
              <a:rPr lang="en-US" sz="1800" dirty="0">
                <a:latin typeface="Calibri"/>
                <a:ea typeface="Calibri"/>
                <a:cs typeface="Calibri"/>
              </a:rPr>
              <a:t>Expertise in materials science and engineering, including associated with building materials, solar energy, fuel conversion, bioproducts, etc. associated with synthesis, fabrication, materials characterization.</a:t>
            </a:r>
          </a:p>
          <a:p>
            <a:pPr marL="349415" indent="-349415">
              <a:lnSpc>
                <a:spcPct val="107000"/>
              </a:lnSpc>
              <a:spcAft>
                <a:spcPts val="815"/>
              </a:spcAft>
              <a:tabLst>
                <a:tab pos="465887" algn="l"/>
              </a:tabLst>
            </a:pPr>
            <a:endParaRPr lang="en-US" sz="1800">
              <a:latin typeface="Arial" panose="020B0604020202020204" pitchFamily="34" charset="0"/>
              <a:ea typeface="Calibri" panose="020F0502020204030204" pitchFamily="34" charset="0"/>
              <a:cs typeface="Times New Roman" panose="02020603050405020304" pitchFamily="18" charset="0"/>
            </a:endParaRPr>
          </a:p>
          <a:p>
            <a:pPr marL="349250" indent="-349250">
              <a:lnSpc>
                <a:spcPct val="107000"/>
              </a:lnSpc>
              <a:spcAft>
                <a:spcPts val="815"/>
              </a:spcAft>
              <a:tabLst>
                <a:tab pos="465887" algn="l"/>
              </a:tabLst>
            </a:pPr>
            <a:r>
              <a:rPr lang="en-US" sz="1800" dirty="0">
                <a:latin typeface="Arial"/>
                <a:ea typeface="Calibri"/>
                <a:cs typeface="Arial"/>
              </a:rPr>
              <a:t>Outstanding Scientific Colleagues</a:t>
            </a:r>
          </a:p>
          <a:p>
            <a:pPr marL="349250" indent="-349250">
              <a:lnSpc>
                <a:spcPct val="107000"/>
              </a:lnSpc>
              <a:spcAft>
                <a:spcPts val="815"/>
              </a:spcAft>
              <a:tabLst>
                <a:tab pos="465887" algn="l"/>
              </a:tabLst>
            </a:pPr>
            <a:r>
              <a:rPr lang="en-US" sz="1800" dirty="0">
                <a:latin typeface="Arial"/>
                <a:ea typeface="Calibri"/>
                <a:cs typeface="Arial"/>
              </a:rPr>
              <a:t>World Class Analytical and Computational Facilities</a:t>
            </a:r>
          </a:p>
          <a:p>
            <a:pPr marL="349250" indent="-349250">
              <a:lnSpc>
                <a:spcPct val="107000"/>
              </a:lnSpc>
              <a:spcAft>
                <a:spcPts val="815"/>
              </a:spcAft>
              <a:tabLst>
                <a:tab pos="465887" algn="l"/>
              </a:tabLst>
            </a:pPr>
            <a:r>
              <a:rPr lang="en-US" sz="1800" dirty="0">
                <a:latin typeface="Arial"/>
                <a:ea typeface="Calibri"/>
                <a:cs typeface="Arial"/>
              </a:rPr>
              <a:t>Unique Educational Experiences</a:t>
            </a:r>
          </a:p>
          <a:p>
            <a:pPr marL="349250" indent="-349250">
              <a:lnSpc>
                <a:spcPct val="107000"/>
              </a:lnSpc>
              <a:spcAft>
                <a:spcPts val="815"/>
              </a:spcAft>
              <a:tabLst>
                <a:tab pos="465887" algn="l"/>
              </a:tabLst>
            </a:pPr>
            <a:r>
              <a:rPr lang="en-US" sz="1800" dirty="0">
                <a:latin typeface="Arial"/>
                <a:ea typeface="Calibri"/>
                <a:cs typeface="Arial"/>
              </a:rPr>
              <a:t>Focus on Relevant Problems with Societal Impact</a:t>
            </a:r>
          </a:p>
          <a:p>
            <a:pPr marL="349250" indent="-349250">
              <a:lnSpc>
                <a:spcPct val="107000"/>
              </a:lnSpc>
              <a:spcAft>
                <a:spcPts val="815"/>
              </a:spcAft>
              <a:tabLst>
                <a:tab pos="465887" algn="l"/>
              </a:tabLst>
            </a:pPr>
            <a:r>
              <a:rPr lang="en-US" sz="1800" dirty="0">
                <a:latin typeface="Arial"/>
                <a:ea typeface="Calibri"/>
                <a:cs typeface="Arial"/>
              </a:rPr>
              <a:t>Synergistic access to funding and funding agencies</a:t>
            </a:r>
          </a:p>
          <a:p>
            <a:pPr marL="349415" indent="-349415">
              <a:lnSpc>
                <a:spcPct val="107000"/>
              </a:lnSpc>
              <a:spcAft>
                <a:spcPts val="815"/>
              </a:spcAft>
              <a:tabLst>
                <a:tab pos="465887" algn="l"/>
              </a:tabLst>
            </a:pPr>
            <a:endParaRPr lang="en-US" sz="1800">
              <a:latin typeface="Arial" panose="020B0604020202020204" pitchFamily="34" charset="0"/>
              <a:ea typeface="Calibri" panose="020F0502020204030204" pitchFamily="34" charset="0"/>
              <a:cs typeface="Times New Roman" panose="02020603050405020304" pitchFamily="18" charset="0"/>
            </a:endParaRPr>
          </a:p>
          <a:p>
            <a:pPr marL="814705" lvl="1" indent="-349250">
              <a:spcBef>
                <a:spcPts val="611"/>
              </a:spcBef>
              <a:buFont typeface="Arial" panose="020B0604020202020204" pitchFamily="34" charset="0"/>
              <a:buChar char="•"/>
              <a:defRPr/>
            </a:pPr>
            <a:r>
              <a:rPr lang="en-US" sz="1800" dirty="0">
                <a:solidFill>
                  <a:schemeClr val="tx1">
                    <a:lumMod val="50000"/>
                  </a:schemeClr>
                </a:solidFill>
                <a:latin typeface="Arial"/>
                <a:ea typeface="MS PGothic"/>
                <a:cs typeface="Arial"/>
              </a:rPr>
              <a:t>Leverage shared research strengths and deliver world-class research, technology transfer, increased publications</a:t>
            </a:r>
          </a:p>
          <a:p>
            <a:pPr marL="814705" lvl="1" indent="-349250">
              <a:spcBef>
                <a:spcPts val="611"/>
              </a:spcBef>
              <a:buFont typeface="Arial" panose="020B0604020202020204" pitchFamily="34" charset="0"/>
              <a:buChar char="•"/>
              <a:defRPr/>
            </a:pPr>
            <a:r>
              <a:rPr lang="en-US" sz="1800" dirty="0">
                <a:solidFill>
                  <a:schemeClr val="tx1">
                    <a:lumMod val="50000"/>
                  </a:schemeClr>
                </a:solidFill>
                <a:latin typeface="Arial"/>
                <a:ea typeface="MS PGothic"/>
                <a:cs typeface="Arial"/>
              </a:rPr>
              <a:t>Work on critical national issues and grow the talent pipeline in science &amp; technology through innovative approaches to STEM education</a:t>
            </a:r>
          </a:p>
          <a:p>
            <a:pPr marL="814705" lvl="1" indent="-349250">
              <a:spcBef>
                <a:spcPts val="611"/>
              </a:spcBef>
              <a:buFont typeface="Arial" panose="020B0604020202020204" pitchFamily="34" charset="0"/>
              <a:buChar char="•"/>
              <a:defRPr/>
            </a:pPr>
            <a:r>
              <a:rPr lang="en-US" sz="1800" dirty="0">
                <a:solidFill>
                  <a:schemeClr val="tx1">
                    <a:lumMod val="50000"/>
                  </a:schemeClr>
                </a:solidFill>
                <a:latin typeface="Arial"/>
                <a:ea typeface="MS PGothic"/>
                <a:cs typeface="Arial"/>
              </a:rPr>
              <a:t>Increase multidisciplinary research projects and funding – extending the breadth and depth of research efforts for both institutions</a:t>
            </a:r>
          </a:p>
          <a:p>
            <a:pPr marL="814705" lvl="1" indent="-349250">
              <a:spcBef>
                <a:spcPts val="611"/>
              </a:spcBef>
              <a:buFont typeface="Arial" panose="020B0604020202020204" pitchFamily="34" charset="0"/>
              <a:buChar char="•"/>
              <a:defRPr/>
            </a:pPr>
            <a:r>
              <a:rPr lang="en-US" sz="1800" dirty="0">
                <a:solidFill>
                  <a:schemeClr val="tx1">
                    <a:lumMod val="50000"/>
                  </a:schemeClr>
                </a:solidFill>
                <a:latin typeface="Arial"/>
                <a:ea typeface="MS PGothic"/>
                <a:cs typeface="Arial"/>
              </a:rPr>
              <a:t>Link additional research partners including other federal agencies and industry</a:t>
            </a:r>
          </a:p>
          <a:p>
            <a:pPr marL="814705" lvl="1" indent="-349250">
              <a:spcBef>
                <a:spcPts val="611"/>
              </a:spcBef>
              <a:buFont typeface="Arial" panose="020B0604020202020204" pitchFamily="34" charset="0"/>
              <a:buChar char="•"/>
              <a:defRPr/>
            </a:pPr>
            <a:r>
              <a:rPr lang="en-US" sz="1800" dirty="0">
                <a:solidFill>
                  <a:schemeClr val="tx1">
                    <a:lumMod val="50000"/>
                  </a:schemeClr>
                </a:solidFill>
                <a:latin typeface="Arial"/>
                <a:ea typeface="MS PGothic"/>
                <a:cs typeface="Arial"/>
              </a:rPr>
              <a:t>Enhance faculty experience in collaborative research environment with specialized equipment and facilities</a:t>
            </a:r>
          </a:p>
          <a:p>
            <a:pPr marL="814705" lvl="1" indent="-349250">
              <a:spcBef>
                <a:spcPts val="611"/>
              </a:spcBef>
              <a:buFont typeface="Arial" panose="020B0604020202020204" pitchFamily="34" charset="0"/>
              <a:buChar char="•"/>
              <a:defRPr/>
            </a:pPr>
            <a:r>
              <a:rPr lang="en-US" sz="1800" dirty="0">
                <a:solidFill>
                  <a:schemeClr val="tx1">
                    <a:lumMod val="50000"/>
                  </a:schemeClr>
                </a:solidFill>
                <a:latin typeface="Arial"/>
                <a:ea typeface="MS PGothic"/>
                <a:cs typeface="Arial"/>
              </a:rPr>
              <a:t>Create additional opportunities for undergraduate &amp; graduate students, including post-doctoral experiences</a:t>
            </a:r>
          </a:p>
          <a:p>
            <a:pPr marL="349415" indent="-349415">
              <a:lnSpc>
                <a:spcPct val="107000"/>
              </a:lnSpc>
              <a:spcAft>
                <a:spcPts val="815"/>
              </a:spcAft>
              <a:tabLst>
                <a:tab pos="465887" algn="l"/>
              </a:tabLs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gn="ctr">
              <a:defRPr/>
            </a:pPr>
            <a:r>
              <a:rPr lang="en-US" i="1" dirty="0">
                <a:solidFill>
                  <a:schemeClr val="bg2"/>
                </a:solidFill>
                <a:latin typeface="Arial"/>
                <a:ea typeface="MS PGothic"/>
                <a:cs typeface="Arial"/>
              </a:rPr>
              <a:t>Both institutions will benefit from an </a:t>
            </a:r>
          </a:p>
          <a:p>
            <a:pPr algn="ctr">
              <a:defRPr/>
            </a:pPr>
            <a:r>
              <a:rPr lang="en-US" i="1" dirty="0">
                <a:solidFill>
                  <a:schemeClr val="bg2"/>
                </a:solidFill>
                <a:latin typeface="Arial"/>
                <a:ea typeface="MS PGothic"/>
                <a:cs typeface="Arial"/>
              </a:rPr>
              <a:t>intentional strategic partnership</a:t>
            </a:r>
          </a:p>
          <a:p>
            <a:endParaRPr lang="en-US"/>
          </a:p>
        </p:txBody>
      </p:sp>
      <p:sp>
        <p:nvSpPr>
          <p:cNvPr id="4" name="Slide Number Placeholder 3"/>
          <p:cNvSpPr>
            <a:spLocks noGrp="1"/>
          </p:cNvSpPr>
          <p:nvPr>
            <p:ph type="sldNum" sz="quarter" idx="5"/>
          </p:nvPr>
        </p:nvSpPr>
        <p:spPr/>
        <p:txBody>
          <a:bodyPr/>
          <a:lstStyle/>
          <a:p>
            <a:fld id="{0BB995AE-3BEA-41C3-9FCB-3A95B5E16CA1}" type="slidenum">
              <a:rPr lang="en-US" smtClean="0"/>
              <a:t>10</a:t>
            </a:fld>
            <a:endParaRPr lang="en-US"/>
          </a:p>
        </p:txBody>
      </p:sp>
    </p:spTree>
    <p:extLst>
      <p:ext uri="{BB962C8B-B14F-4D97-AF65-F5344CB8AC3E}">
        <p14:creationId xmlns:p14="http://schemas.microsoft.com/office/powerpoint/2010/main" val="2764951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C65669BF-C3DE-0BB9-C912-80C4F7CF7354}"/>
              </a:ext>
            </a:extLst>
          </p:cNvPr>
          <p:cNvPicPr>
            <a:picLocks noChangeAspect="1"/>
          </p:cNvPicPr>
          <p:nvPr userDrawn="1"/>
        </p:nvPicPr>
        <p:blipFill>
          <a:blip r:embed="rId2">
            <a:extLst>
              <a:ext uri="{28A0092B-C50C-407E-A947-70E740481C1C}">
                <a14:useLocalDpi xmlns:a14="http://schemas.microsoft.com/office/drawing/2010/main" val="0"/>
              </a:ext>
            </a:extLst>
          </a:blip>
          <a:srcRect l="19514" t="25705" r="20018" b="25449"/>
          <a:stretch>
            <a:fillRect/>
          </a:stretch>
        </p:blipFill>
        <p:spPr bwMode="auto">
          <a:xfrm>
            <a:off x="1" y="0"/>
            <a:ext cx="6477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146357F-A11F-F064-68DA-8CECFC4E2767}"/>
              </a:ext>
            </a:extLst>
          </p:cNvPr>
          <p:cNvSpPr/>
          <p:nvPr userDrawn="1"/>
        </p:nvSpPr>
        <p:spPr>
          <a:xfrm>
            <a:off x="1" y="1047750"/>
            <a:ext cx="647700" cy="581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3076" name="Rectangle 4"/>
          <p:cNvSpPr>
            <a:spLocks noGrp="1" noChangeArrowheads="1"/>
          </p:cNvSpPr>
          <p:nvPr>
            <p:ph type="ctrTitle"/>
          </p:nvPr>
        </p:nvSpPr>
        <p:spPr bwMode="invGray">
          <a:xfrm>
            <a:off x="645458" y="2122098"/>
            <a:ext cx="11546537" cy="424732"/>
          </a:xfrm>
        </p:spPr>
        <p:txBody>
          <a:bodyPr/>
          <a:lstStyle>
            <a:lvl1pPr algn="ctr">
              <a:defRPr>
                <a:solidFill>
                  <a:schemeClr val="accent1"/>
                </a:solidFill>
                <a:effectLst/>
              </a:defRPr>
            </a:lvl1pPr>
          </a:lstStyle>
          <a:p>
            <a:r>
              <a:rPr lang="en-US"/>
              <a:t>Click to edit Master title style</a:t>
            </a:r>
          </a:p>
        </p:txBody>
      </p:sp>
      <p:sp>
        <p:nvSpPr>
          <p:cNvPr id="3077" name="Rectangle 5"/>
          <p:cNvSpPr>
            <a:spLocks noGrp="1" noChangeArrowheads="1"/>
          </p:cNvSpPr>
          <p:nvPr>
            <p:ph type="subTitle" idx="1"/>
          </p:nvPr>
        </p:nvSpPr>
        <p:spPr bwMode="invGray">
          <a:xfrm>
            <a:off x="645457" y="2754910"/>
            <a:ext cx="11546539" cy="430887"/>
          </a:xfrm>
        </p:spPr>
        <p:txBody>
          <a:bodyPr rIns="0"/>
          <a:lstStyle>
            <a:lvl1pPr marL="0" indent="0" algn="ctr">
              <a:buFont typeface="Arial" pitchFamily="34" charset="0"/>
              <a:buNone/>
              <a:defRPr sz="2200" b="0">
                <a:solidFill>
                  <a:schemeClr val="bg2">
                    <a:lumMod val="50000"/>
                    <a:lumOff val="50000"/>
                  </a:schemeClr>
                </a:solidFill>
                <a:effectLst/>
                <a:latin typeface="Lucida Sans" pitchFamily="34" charset="0"/>
              </a:defRPr>
            </a:lvl1pPr>
          </a:lstStyle>
          <a:p>
            <a:r>
              <a:rPr lang="en-US"/>
              <a:t>Click to edit Master subtitle style</a:t>
            </a:r>
          </a:p>
        </p:txBody>
      </p:sp>
      <p:sp>
        <p:nvSpPr>
          <p:cNvPr id="4" name="Date Placeholder 6">
            <a:extLst>
              <a:ext uri="{FF2B5EF4-FFF2-40B4-BE49-F238E27FC236}">
                <a16:creationId xmlns:a16="http://schemas.microsoft.com/office/drawing/2014/main" id="{356C55A7-C81E-6392-5E0C-9897E50A9B9A}"/>
              </a:ext>
            </a:extLst>
          </p:cNvPr>
          <p:cNvSpPr>
            <a:spLocks noGrp="1" noChangeArrowheads="1"/>
          </p:cNvSpPr>
          <p:nvPr>
            <p:ph type="dt" sz="half" idx="10"/>
          </p:nvPr>
        </p:nvSpPr>
        <p:spPr>
          <a:xfrm>
            <a:off x="645585" y="6381750"/>
            <a:ext cx="2067983" cy="476250"/>
          </a:xfrm>
        </p:spPr>
        <p:txBody>
          <a:bodyPr/>
          <a:lstStyle>
            <a:lvl1pPr>
              <a:defRPr sz="1000">
                <a:ea typeface="MS PGothic" panose="020B0600070205080204" pitchFamily="34" charset="-128"/>
              </a:defRPr>
            </a:lvl1pPr>
          </a:lstStyle>
          <a:p>
            <a:pPr>
              <a:defRPr/>
            </a:pPr>
            <a:endParaRPr lang="en-US"/>
          </a:p>
        </p:txBody>
      </p:sp>
      <p:sp>
        <p:nvSpPr>
          <p:cNvPr id="5" name="Footer Placeholder 7">
            <a:extLst>
              <a:ext uri="{FF2B5EF4-FFF2-40B4-BE49-F238E27FC236}">
                <a16:creationId xmlns:a16="http://schemas.microsoft.com/office/drawing/2014/main" id="{436424D5-C0FA-4ED7-7B9C-635C4A93A41B}"/>
              </a:ext>
            </a:extLst>
          </p:cNvPr>
          <p:cNvSpPr>
            <a:spLocks noGrp="1" noChangeArrowheads="1"/>
          </p:cNvSpPr>
          <p:nvPr>
            <p:ph type="ftr" sz="quarter" idx="11"/>
          </p:nvPr>
        </p:nvSpPr>
        <p:spPr>
          <a:xfrm>
            <a:off x="2755901" y="6381750"/>
            <a:ext cx="8134351" cy="476250"/>
          </a:xfrm>
        </p:spPr>
        <p:txBody>
          <a:bodyPr anchorCtr="1"/>
          <a:lstStyle>
            <a:lvl1pPr>
              <a:defRPr sz="1000">
                <a:ea typeface="MS PGothic" panose="020B0600070205080204" pitchFamily="34" charset="-128"/>
              </a:defRPr>
            </a:lvl1pPr>
          </a:lstStyle>
          <a:p>
            <a:pPr>
              <a:defRPr/>
            </a:pPr>
            <a:endParaRPr lang="en-US"/>
          </a:p>
        </p:txBody>
      </p:sp>
      <p:sp>
        <p:nvSpPr>
          <p:cNvPr id="6" name="Slide Number Placeholder 8">
            <a:extLst>
              <a:ext uri="{FF2B5EF4-FFF2-40B4-BE49-F238E27FC236}">
                <a16:creationId xmlns:a16="http://schemas.microsoft.com/office/drawing/2014/main" id="{B5B8DE59-6BCF-273B-5F5D-009B3B206A91}"/>
              </a:ext>
            </a:extLst>
          </p:cNvPr>
          <p:cNvSpPr>
            <a:spLocks noGrp="1" noChangeArrowheads="1"/>
          </p:cNvSpPr>
          <p:nvPr>
            <p:ph type="sldNum" sz="quarter" idx="12"/>
          </p:nvPr>
        </p:nvSpPr>
        <p:spPr>
          <a:xfrm>
            <a:off x="10892368" y="6381750"/>
            <a:ext cx="1299633" cy="476250"/>
          </a:xfrm>
        </p:spPr>
        <p:txBody>
          <a:bodyPr/>
          <a:lstStyle>
            <a:lvl1pPr>
              <a:defRPr smtClean="0"/>
            </a:lvl1pPr>
          </a:lstStyle>
          <a:p>
            <a:pPr>
              <a:defRPr/>
            </a:pPr>
            <a:fld id="{2D35785F-C205-4356-AD70-2C3CC8ED6C1B}" type="slidenum">
              <a:rPr lang="en-US" altLang="en-US"/>
              <a:pPr>
                <a:defRPr/>
              </a:pPr>
              <a:t>‹#›</a:t>
            </a:fld>
            <a:endParaRPr lang="en-US" altLang="en-US"/>
          </a:p>
        </p:txBody>
      </p:sp>
    </p:spTree>
    <p:extLst>
      <p:ext uri="{BB962C8B-B14F-4D97-AF65-F5344CB8AC3E}">
        <p14:creationId xmlns:p14="http://schemas.microsoft.com/office/powerpoint/2010/main" val="30620070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 Title Slide">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045F47D-AB9C-4341-B52D-E18C2DB010BD}"/>
              </a:ext>
            </a:extLst>
          </p:cNvPr>
          <p:cNvPicPr>
            <a:picLocks noChangeAspect="1"/>
          </p:cNvPicPr>
          <p:nvPr userDrawn="1"/>
        </p:nvPicPr>
        <p:blipFill>
          <a:blip r:embed="rId2"/>
          <a:stretch>
            <a:fillRect/>
          </a:stretch>
        </p:blipFill>
        <p:spPr>
          <a:xfrm>
            <a:off x="4221480" y="570486"/>
            <a:ext cx="3749040" cy="744191"/>
          </a:xfrm>
          <a:prstGeom prst="rect">
            <a:avLst/>
          </a:prstGeom>
        </p:spPr>
      </p:pic>
      <p:pic>
        <p:nvPicPr>
          <p:cNvPr id="9" name="Picture 8" descr="Background pattern&#10;&#10;Description automatically generated">
            <a:extLst>
              <a:ext uri="{FF2B5EF4-FFF2-40B4-BE49-F238E27FC236}">
                <a16:creationId xmlns:a16="http://schemas.microsoft.com/office/drawing/2014/main" id="{51111F31-87D3-4336-B677-12C731F35A0A}"/>
              </a:ext>
            </a:extLst>
          </p:cNvPr>
          <p:cNvPicPr>
            <a:picLocks/>
          </p:cNvPicPr>
          <p:nvPr userDrawn="1"/>
        </p:nvPicPr>
        <p:blipFill rotWithShape="1">
          <a:blip r:embed="rId3" cstate="screen">
            <a:extLst>
              <a:ext uri="{28A0092B-C50C-407E-A947-70E740481C1C}">
                <a14:useLocalDpi xmlns:a14="http://schemas.microsoft.com/office/drawing/2010/main"/>
              </a:ext>
            </a:extLst>
          </a:blip>
          <a:srcRect t="89946"/>
          <a:stretch/>
        </p:blipFill>
        <p:spPr>
          <a:xfrm>
            <a:off x="5843" y="6168788"/>
            <a:ext cx="12172604" cy="689212"/>
          </a:xfrm>
          <a:prstGeom prst="rect">
            <a:avLst/>
          </a:prstGeom>
          <a:effectLst>
            <a:outerShdw blurRad="88900" dist="38100" dir="16200000" rotWithShape="0">
              <a:prstClr val="black">
                <a:alpha val="15000"/>
              </a:prstClr>
            </a:outerShdw>
          </a:effectLst>
        </p:spPr>
      </p:pic>
      <p:sp>
        <p:nvSpPr>
          <p:cNvPr id="2" name="Title 1"/>
          <p:cNvSpPr>
            <a:spLocks noGrp="1"/>
          </p:cNvSpPr>
          <p:nvPr>
            <p:ph type="ctrTitle" hasCustomPrompt="1"/>
          </p:nvPr>
        </p:nvSpPr>
        <p:spPr>
          <a:xfrm>
            <a:off x="1524000" y="1728428"/>
            <a:ext cx="9144000" cy="1832919"/>
          </a:xfrm>
        </p:spPr>
        <p:txBody>
          <a:bodyPr anchor="b" anchorCtr="1">
            <a:noAutofit/>
          </a:bodyPr>
          <a:lstStyle>
            <a:lvl1pPr algn="ctr">
              <a:defRPr lang="en-US" sz="4400" kern="1200" spc="-150" dirty="0">
                <a:solidFill>
                  <a:schemeClr val="tx2"/>
                </a:solidFill>
                <a:latin typeface="Arial Black" panose="020B0A04020102020204" pitchFamily="34" charset="0"/>
                <a:ea typeface="+mj-ea"/>
                <a:cs typeface="+mj-cs"/>
              </a:defRPr>
            </a:lvl1pPr>
          </a:lstStyle>
          <a:p>
            <a:r>
              <a:rPr lang="en-US"/>
              <a:t>CLICK TO EDIT MASTER TITLE STYLE</a:t>
            </a:r>
          </a:p>
        </p:txBody>
      </p:sp>
      <p:sp>
        <p:nvSpPr>
          <p:cNvPr id="3" name="Subtitle 2"/>
          <p:cNvSpPr>
            <a:spLocks noGrp="1"/>
          </p:cNvSpPr>
          <p:nvPr>
            <p:ph type="subTitle" idx="1"/>
          </p:nvPr>
        </p:nvSpPr>
        <p:spPr>
          <a:xfrm>
            <a:off x="1524000" y="4248485"/>
            <a:ext cx="9144000" cy="1137708"/>
          </a:xfrm>
        </p:spPr>
        <p:txBody>
          <a:bodyPr>
            <a:noAutofit/>
          </a:bodyPr>
          <a:lstStyle>
            <a:lvl1pPr marL="0" indent="0" algn="ctr">
              <a:buNone/>
              <a:defRPr sz="32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DE198DB7-C1B5-49F6-AC55-1A25027B890C}"/>
              </a:ext>
            </a:extLst>
          </p:cNvPr>
          <p:cNvSpPr/>
          <p:nvPr userDrawn="1"/>
        </p:nvSpPr>
        <p:spPr>
          <a:xfrm>
            <a:off x="5638800" y="378411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C6092C-9916-4F45-AC83-40A526432204}"/>
              </a:ext>
            </a:extLst>
          </p:cNvPr>
          <p:cNvSpPr/>
          <p:nvPr userDrawn="1"/>
        </p:nvSpPr>
        <p:spPr>
          <a:xfrm>
            <a:off x="5694419" y="6168788"/>
            <a:ext cx="803161" cy="689212"/>
          </a:xfrm>
          <a:prstGeom prst="rect">
            <a:avLst/>
          </a:prstGeom>
          <a:solidFill>
            <a:schemeClr val="bg1"/>
          </a:solidFill>
          <a:ln>
            <a:noFill/>
          </a:ln>
          <a:effectLst>
            <a:innerShdw blurRad="1143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71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chorCtr="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5D0655B-5834-474B-BC1F-9C661A5AD1A4}"/>
              </a:ext>
            </a:extLst>
          </p:cNvPr>
          <p:cNvSpPr>
            <a:spLocks noGrp="1"/>
          </p:cNvSpPr>
          <p:nvPr>
            <p:ph type="title" hasCustomPrompt="1"/>
          </p:nvPr>
        </p:nvSpPr>
        <p:spPr>
          <a:xfrm>
            <a:off x="1781174" y="355078"/>
            <a:ext cx="9348789" cy="1272756"/>
          </a:xfrm>
        </p:spPr>
        <p:txBody>
          <a:bodyPr/>
          <a:lstStyle>
            <a:lvl1pPr>
              <a:defRPr lang="en-US" sz="4400" kern="1200" spc="-150" dirty="0">
                <a:solidFill>
                  <a:schemeClr val="tx2"/>
                </a:solidFill>
                <a:latin typeface="Arial Black" panose="020B0A04020102020204" pitchFamily="34" charset="0"/>
                <a:ea typeface="+mj-ea"/>
                <a:cs typeface="+mj-cs"/>
              </a:defRPr>
            </a:lvl1pPr>
          </a:lstStyle>
          <a:p>
            <a:r>
              <a:rPr lang="en-US"/>
              <a:t>CLICK TO EDIT MASTER TITLE STYLE</a:t>
            </a:r>
          </a:p>
        </p:txBody>
      </p:sp>
      <p:sp>
        <p:nvSpPr>
          <p:cNvPr id="7" name="Rectangle 6">
            <a:extLst>
              <a:ext uri="{FF2B5EF4-FFF2-40B4-BE49-F238E27FC236}">
                <a16:creationId xmlns:a16="http://schemas.microsoft.com/office/drawing/2014/main" id="{E608DCDB-66C8-44DE-8ED7-83CE364096B0}"/>
              </a:ext>
            </a:extLst>
          </p:cNvPr>
          <p:cNvSpPr/>
          <p:nvPr userDrawn="1"/>
        </p:nvSpPr>
        <p:spPr>
          <a:xfrm>
            <a:off x="5998368" y="185385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001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174" y="3429000"/>
            <a:ext cx="9348788" cy="1543050"/>
          </a:xfrm>
        </p:spPr>
        <p:txBody>
          <a:bodyPr lIns="0" tIns="0" rIns="0" bIns="0"/>
          <a:lstStyle>
            <a:lvl1pPr marL="0" indent="0" algn="ctr">
              <a:buNone/>
              <a:defRPr sz="3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719FB596-AD7C-4AED-B155-2E23580F8DEC}"/>
              </a:ext>
            </a:extLst>
          </p:cNvPr>
          <p:cNvSpPr>
            <a:spLocks noGrp="1"/>
          </p:cNvSpPr>
          <p:nvPr>
            <p:ph type="title" hasCustomPrompt="1"/>
          </p:nvPr>
        </p:nvSpPr>
        <p:spPr>
          <a:xfrm>
            <a:off x="1781174" y="1104900"/>
            <a:ext cx="9348789" cy="1697120"/>
          </a:xfrm>
        </p:spPr>
        <p:txBody>
          <a:bodyPr/>
          <a:lstStyle/>
          <a:p>
            <a:r>
              <a:rPr lang="en-US"/>
              <a:t>CLICK TO EDIT MASTER TITLE STYLE</a:t>
            </a:r>
          </a:p>
        </p:txBody>
      </p:sp>
      <p:sp>
        <p:nvSpPr>
          <p:cNvPr id="8" name="Rectangle 7">
            <a:extLst>
              <a:ext uri="{FF2B5EF4-FFF2-40B4-BE49-F238E27FC236}">
                <a16:creationId xmlns:a16="http://schemas.microsoft.com/office/drawing/2014/main" id="{DA064562-184D-4ABA-BCF1-23E6D7615DCD}"/>
              </a:ext>
            </a:extLst>
          </p:cNvPr>
          <p:cNvSpPr/>
          <p:nvPr userDrawn="1"/>
        </p:nvSpPr>
        <p:spPr>
          <a:xfrm>
            <a:off x="5998368" y="305760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189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2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81175" y="2161522"/>
            <a:ext cx="4589480"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5136" y="2161522"/>
            <a:ext cx="4931387"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CDCAAAE-3117-43B1-8365-13245D2510A9}"/>
              </a:ext>
            </a:extLst>
          </p:cNvPr>
          <p:cNvSpPr>
            <a:spLocks noGrp="1"/>
          </p:cNvSpPr>
          <p:nvPr>
            <p:ph type="title" hasCustomPrompt="1"/>
          </p:nvPr>
        </p:nvSpPr>
        <p:spPr>
          <a:xfrm>
            <a:off x="1781174" y="355078"/>
            <a:ext cx="9348789" cy="1185623"/>
          </a:xfrm>
        </p:spPr>
        <p:txBody>
          <a:bodyPr/>
          <a:lstStyle/>
          <a:p>
            <a:r>
              <a:rPr lang="en-US"/>
              <a:t>CLICK TO EDIT MASTER TITLE STYLE</a:t>
            </a:r>
          </a:p>
        </p:txBody>
      </p:sp>
      <p:sp>
        <p:nvSpPr>
          <p:cNvPr id="8" name="Rectangle 7">
            <a:extLst>
              <a:ext uri="{FF2B5EF4-FFF2-40B4-BE49-F238E27FC236}">
                <a16:creationId xmlns:a16="http://schemas.microsoft.com/office/drawing/2014/main" id="{18004B13-2F49-410C-8FFA-FF8EE826DAF8}"/>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516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2 columns/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1175" y="1923911"/>
            <a:ext cx="4537075" cy="806904"/>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4" name="Content Placeholder 3"/>
          <p:cNvSpPr>
            <a:spLocks noGrp="1"/>
          </p:cNvSpPr>
          <p:nvPr>
            <p:ph sz="half" idx="2"/>
          </p:nvPr>
        </p:nvSpPr>
        <p:spPr>
          <a:xfrm>
            <a:off x="1781175" y="2944164"/>
            <a:ext cx="4537075" cy="3649357"/>
          </a:xfrm>
        </p:spPr>
        <p:txBody>
          <a:bodyPr anchor="t" anchorCtr="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815138" y="1913026"/>
            <a:ext cx="4561114" cy="817789"/>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6" name="Content Placeholder 5"/>
          <p:cNvSpPr>
            <a:spLocks noGrp="1"/>
          </p:cNvSpPr>
          <p:nvPr>
            <p:ph sz="quarter" idx="4"/>
          </p:nvPr>
        </p:nvSpPr>
        <p:spPr>
          <a:xfrm>
            <a:off x="6815138" y="2945001"/>
            <a:ext cx="4535424" cy="3681539"/>
          </a:xfrm>
        </p:spPr>
        <p:txBody>
          <a:bodyPr anchor="t" anchorCtr="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5BCD8D19-683F-4EEA-A357-6C4EB3371CEC}"/>
              </a:ext>
            </a:extLst>
          </p:cNvPr>
          <p:cNvSpPr>
            <a:spLocks noGrp="1"/>
          </p:cNvSpPr>
          <p:nvPr>
            <p:ph type="title" hasCustomPrompt="1"/>
          </p:nvPr>
        </p:nvSpPr>
        <p:spPr>
          <a:xfrm>
            <a:off x="1781174" y="355078"/>
            <a:ext cx="9348789" cy="1198149"/>
          </a:xfrm>
        </p:spPr>
        <p:txBody>
          <a:bodyPr/>
          <a:lstStyle/>
          <a:p>
            <a:r>
              <a:rPr lang="en-US"/>
              <a:t>CLICK TO EDIT MASTER TITLE STYLE</a:t>
            </a:r>
          </a:p>
        </p:txBody>
      </p:sp>
      <p:sp>
        <p:nvSpPr>
          <p:cNvPr id="14" name="Rectangle 13">
            <a:extLst>
              <a:ext uri="{FF2B5EF4-FFF2-40B4-BE49-F238E27FC236}">
                <a16:creationId xmlns:a16="http://schemas.microsoft.com/office/drawing/2014/main" id="{9BD85F82-FB5E-45F8-AF46-963FBEC3C89E}"/>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525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6.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174" y="355078"/>
            <a:ext cx="9348789" cy="1173471"/>
          </a:xfrm>
        </p:spPr>
        <p:txBody>
          <a:bodyPr/>
          <a:lstStyle/>
          <a:p>
            <a:r>
              <a:rPr lang="en-US"/>
              <a:t>CLICK TO EDIT MASTER TITLE STYLE</a:t>
            </a:r>
          </a:p>
        </p:txBody>
      </p:sp>
      <p:sp>
        <p:nvSpPr>
          <p:cNvPr id="9" name="Rectangle 8">
            <a:extLst>
              <a:ext uri="{FF2B5EF4-FFF2-40B4-BE49-F238E27FC236}">
                <a16:creationId xmlns:a16="http://schemas.microsoft.com/office/drawing/2014/main" id="{26F6C6E0-1904-4EA4-8832-3D5199045240}"/>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562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43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 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77E9CF-9D63-466A-9A30-3EAA2C01ED9A}"/>
              </a:ext>
            </a:extLst>
          </p:cNvPr>
          <p:cNvSpPr>
            <a:spLocks noGrp="1"/>
          </p:cNvSpPr>
          <p:nvPr>
            <p:ph type="pic" sz="quarter" idx="10"/>
          </p:nvPr>
        </p:nvSpPr>
        <p:spPr>
          <a:xfrm>
            <a:off x="1028700" y="0"/>
            <a:ext cx="11163300" cy="6858000"/>
          </a:xfrm>
        </p:spPr>
        <p:txBody>
          <a:bodyPr/>
          <a:lstStyle/>
          <a:p>
            <a:endParaRPr lang="en-US"/>
          </a:p>
        </p:txBody>
      </p:sp>
    </p:spTree>
    <p:extLst>
      <p:ext uri="{BB962C8B-B14F-4D97-AF65-F5344CB8AC3E}">
        <p14:creationId xmlns:p14="http://schemas.microsoft.com/office/powerpoint/2010/main" val="225090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C9A9F1-4A70-4EE4-881D-E394F5F9FC68}"/>
              </a:ext>
            </a:extLst>
          </p:cNvPr>
          <p:cNvSpPr>
            <a:spLocks noGrp="1"/>
          </p:cNvSpPr>
          <p:nvPr>
            <p:ph type="pic" sz="quarter" idx="14"/>
          </p:nvPr>
        </p:nvSpPr>
        <p:spPr>
          <a:xfrm>
            <a:off x="1779487" y="2281238"/>
            <a:ext cx="3991391" cy="3857625"/>
          </a:xfrm>
          <a:solidFill>
            <a:schemeClr val="tx2">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25F002B8-C24E-459A-BF60-3329F2C395D9}"/>
              </a:ext>
            </a:extLst>
          </p:cNvPr>
          <p:cNvSpPr>
            <a:spLocks noGrp="1"/>
          </p:cNvSpPr>
          <p:nvPr>
            <p:ph type="title" hasCustomPrompt="1"/>
          </p:nvPr>
        </p:nvSpPr>
        <p:spPr>
          <a:xfrm>
            <a:off x="1781174" y="355078"/>
            <a:ext cx="9348789" cy="1187119"/>
          </a:xfrm>
        </p:spPr>
        <p:txBody>
          <a:bodyPr/>
          <a:lstStyle>
            <a:lvl1pPr algn="ctr">
              <a:defRPr/>
            </a:lvl1pPr>
          </a:lstStyle>
          <a:p>
            <a:r>
              <a:rPr lang="en-US"/>
              <a:t>CLICK TO EDIT MASTER TITLE STYLE</a:t>
            </a:r>
          </a:p>
        </p:txBody>
      </p:sp>
      <p:sp>
        <p:nvSpPr>
          <p:cNvPr id="9" name="Content Placeholder 8">
            <a:extLst>
              <a:ext uri="{FF2B5EF4-FFF2-40B4-BE49-F238E27FC236}">
                <a16:creationId xmlns:a16="http://schemas.microsoft.com/office/drawing/2014/main" id="{C3FFDF8C-1F0B-4961-8F1A-EA5E868A599A}"/>
              </a:ext>
            </a:extLst>
          </p:cNvPr>
          <p:cNvSpPr>
            <a:spLocks noGrp="1"/>
          </p:cNvSpPr>
          <p:nvPr>
            <p:ph sz="quarter" idx="13"/>
          </p:nvPr>
        </p:nvSpPr>
        <p:spPr>
          <a:xfrm>
            <a:off x="6096000" y="2281735"/>
            <a:ext cx="5033963" cy="3857625"/>
          </a:xfrm>
        </p:spPr>
        <p:txBody>
          <a:bodyPr anchor="t" anchorCtr="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ABC606DA-AEE2-4075-92FE-8A3E75FE8F85}"/>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631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872973"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87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704" y="734315"/>
            <a:ext cx="11536296" cy="424732"/>
          </a:xfrm>
        </p:spPr>
        <p:txBody>
          <a:bodyPr/>
          <a:lstStyle>
            <a:lvl1pPr algn="ctr">
              <a:defRPr sz="2400">
                <a:latin typeface="Lucida Sans" pitchFamily="34" charset="0"/>
              </a:defRPr>
            </a:lvl1pPr>
          </a:lstStyle>
          <a:p>
            <a:r>
              <a:rPr lang="en-US"/>
              <a:t>Click to edit Master title style</a:t>
            </a:r>
          </a:p>
        </p:txBody>
      </p:sp>
      <p:sp>
        <p:nvSpPr>
          <p:cNvPr id="3" name="Content Placeholder 2"/>
          <p:cNvSpPr>
            <a:spLocks noGrp="1"/>
          </p:cNvSpPr>
          <p:nvPr>
            <p:ph idx="1"/>
          </p:nvPr>
        </p:nvSpPr>
        <p:spPr>
          <a:xfrm>
            <a:off x="2327166" y="1507920"/>
            <a:ext cx="8193373" cy="1599412"/>
          </a:xfrm>
        </p:spPr>
        <p:txBody>
          <a:bodyPr lIns="457200" rIns="457200"/>
          <a:lstStyle>
            <a:lvl1pPr marL="344488" indent="-179388">
              <a:spcBef>
                <a:spcPts val="1200"/>
              </a:spcBef>
              <a:buSzPct val="100000"/>
              <a:buFont typeface="Arial" pitchFamily="34" charset="0"/>
              <a:buChar char="•"/>
              <a:defRPr sz="2000" b="0"/>
            </a:lvl1pPr>
            <a:lvl2pPr marL="509588" indent="-165100">
              <a:spcBef>
                <a:spcPts val="400"/>
              </a:spcBef>
              <a:buSzPct val="75000"/>
              <a:buFont typeface="Wingdings" pitchFamily="2" charset="2"/>
              <a:buChar char="§"/>
              <a:defRPr sz="1800"/>
            </a:lvl2pPr>
            <a:lvl3pPr marL="795337" indent="-219456">
              <a:spcBef>
                <a:spcPts val="400"/>
              </a:spcBef>
              <a:buSzPct val="100000"/>
              <a:buFont typeface="Arial" panose="020B0604020202020204" pitchFamily="34" charset="0"/>
              <a:buChar char="•"/>
              <a:defRPr sz="1800"/>
            </a:lvl3pPr>
            <a:lvl4pPr marL="914400" indent="-165100">
              <a:spcBef>
                <a:spcPts val="400"/>
              </a:spcBef>
              <a:buSzPct val="100000"/>
              <a:buFont typeface="Arial" pitchFamily="34" charset="0"/>
              <a:buChar char="•"/>
              <a:defRPr sz="1600"/>
            </a:lvl4pPr>
            <a:lvl5pPr marL="1079500" indent="-165100">
              <a:spcBef>
                <a:spcPts val="400"/>
              </a:spcBef>
              <a:buSzPct val="100000"/>
              <a:buFont typeface="Arial"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id="{8B45646E-F082-5539-1601-43EBB08D387A}"/>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Footer Placeholder 5">
            <a:extLst>
              <a:ext uri="{FF2B5EF4-FFF2-40B4-BE49-F238E27FC236}">
                <a16:creationId xmlns:a16="http://schemas.microsoft.com/office/drawing/2014/main" id="{448B9753-AAAA-A4E2-0856-1B21B8DD6108}"/>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Slide Number Placeholder 6">
            <a:extLst>
              <a:ext uri="{FF2B5EF4-FFF2-40B4-BE49-F238E27FC236}">
                <a16:creationId xmlns:a16="http://schemas.microsoft.com/office/drawing/2014/main" id="{E8BD7367-00B8-48B6-6EF0-87EA0535DE61}"/>
              </a:ext>
            </a:extLst>
          </p:cNvPr>
          <p:cNvSpPr>
            <a:spLocks noGrp="1" noChangeArrowheads="1"/>
          </p:cNvSpPr>
          <p:nvPr>
            <p:ph type="sldNum" sz="quarter" idx="12"/>
          </p:nvPr>
        </p:nvSpPr>
        <p:spPr/>
        <p:txBody>
          <a:bodyPr/>
          <a:lstStyle>
            <a:lvl1pPr>
              <a:defRPr smtClean="0"/>
            </a:lvl1pPr>
          </a:lstStyle>
          <a:p>
            <a:pPr>
              <a:defRPr/>
            </a:pPr>
            <a:fld id="{42149870-32A8-499D-BFE8-01515C13CCBE}" type="slidenum">
              <a:rPr lang="en-US" altLang="en-US"/>
              <a:pPr>
                <a:defRPr/>
              </a:pPr>
              <a:t>‹#›</a:t>
            </a:fld>
            <a:endParaRPr lang="en-US" altLang="en-US"/>
          </a:p>
        </p:txBody>
      </p:sp>
    </p:spTree>
    <p:extLst>
      <p:ext uri="{BB962C8B-B14F-4D97-AF65-F5344CB8AC3E}">
        <p14:creationId xmlns:p14="http://schemas.microsoft.com/office/powerpoint/2010/main" val="351357253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754880"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45069E1-66A9-45BF-B886-E9052A262DE7}"/>
              </a:ext>
            </a:extLst>
          </p:cNvPr>
          <p:cNvSpPr>
            <a:spLocks noGrp="1"/>
          </p:cNvSpPr>
          <p:nvPr>
            <p:ph type="pic" sz="quarter" idx="14"/>
          </p:nvPr>
        </p:nvSpPr>
        <p:spPr>
          <a:xfrm>
            <a:off x="6985000" y="3018774"/>
            <a:ext cx="4754880" cy="3118501"/>
          </a:xfrm>
          <a:solidFill>
            <a:schemeClr val="bg1">
              <a:lumMod val="95000"/>
            </a:schemeClr>
          </a:solidFill>
        </p:spPr>
        <p:txBody>
          <a:bodyPr/>
          <a:lstStyle/>
          <a:p>
            <a:endParaRPr lang="en-US"/>
          </a:p>
        </p:txBody>
      </p:sp>
    </p:spTree>
    <p:extLst>
      <p:ext uri="{BB962C8B-B14F-4D97-AF65-F5344CB8AC3E}">
        <p14:creationId xmlns:p14="http://schemas.microsoft.com/office/powerpoint/2010/main" val="128540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77764B7-ADAB-412F-A905-60FDDC8A075C}"/>
              </a:ext>
            </a:extLst>
          </p:cNvPr>
          <p:cNvSpPr>
            <a:spLocks noGrp="1"/>
          </p:cNvSpPr>
          <p:nvPr>
            <p:ph type="pic" sz="quarter" idx="14"/>
          </p:nvPr>
        </p:nvSpPr>
        <p:spPr>
          <a:xfrm>
            <a:off x="1050879" y="2"/>
            <a:ext cx="11141122" cy="3002507"/>
          </a:xfrm>
          <a:custGeom>
            <a:avLst/>
            <a:gdLst>
              <a:gd name="connsiteX0" fmla="*/ 0 w 11141122"/>
              <a:gd name="connsiteY0" fmla="*/ 0 h 3002507"/>
              <a:gd name="connsiteX1" fmla="*/ 11141122 w 11141122"/>
              <a:gd name="connsiteY1" fmla="*/ 0 h 3002507"/>
              <a:gd name="connsiteX2" fmla="*/ 11141122 w 11141122"/>
              <a:gd name="connsiteY2" fmla="*/ 3002507 h 3002507"/>
              <a:gd name="connsiteX3" fmla="*/ 5868536 w 11141122"/>
              <a:gd name="connsiteY3" fmla="*/ 3002507 h 3002507"/>
              <a:gd name="connsiteX4" fmla="*/ 5868536 w 11141122"/>
              <a:gd name="connsiteY4" fmla="*/ 2565778 h 3002507"/>
              <a:gd name="connsiteX5" fmla="*/ 491318 w 11141122"/>
              <a:gd name="connsiteY5" fmla="*/ 2565778 h 3002507"/>
              <a:gd name="connsiteX6" fmla="*/ 491318 w 11141122"/>
              <a:gd name="connsiteY6" fmla="*/ 3002507 h 3002507"/>
              <a:gd name="connsiteX7" fmla="*/ 0 w 11141122"/>
              <a:gd name="connsiteY7" fmla="*/ 3002507 h 30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1122" h="3002507">
                <a:moveTo>
                  <a:pt x="0" y="0"/>
                </a:moveTo>
                <a:lnTo>
                  <a:pt x="11141122" y="0"/>
                </a:lnTo>
                <a:lnTo>
                  <a:pt x="11141122" y="3002507"/>
                </a:lnTo>
                <a:lnTo>
                  <a:pt x="5868536" y="3002507"/>
                </a:lnTo>
                <a:lnTo>
                  <a:pt x="5868536" y="2565778"/>
                </a:lnTo>
                <a:lnTo>
                  <a:pt x="491318" y="2565778"/>
                </a:lnTo>
                <a:lnTo>
                  <a:pt x="491318" y="3002507"/>
                </a:lnTo>
                <a:lnTo>
                  <a:pt x="0" y="3002507"/>
                </a:lnTo>
                <a:close/>
              </a:path>
            </a:pathLst>
          </a:custGeom>
          <a:noFill/>
        </p:spPr>
        <p:txBody>
          <a:bodyPr wrap="square">
            <a:noAutofit/>
          </a:bodyPr>
          <a:lstStyle/>
          <a:p>
            <a:endParaRPr lang="en-US"/>
          </a:p>
        </p:txBody>
      </p:sp>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2825087"/>
            <a:ext cx="4892581" cy="794760"/>
          </a:xfrm>
        </p:spPr>
        <p:txBody>
          <a:bodyPr anchor="b" anchorCtr="0"/>
          <a:lstStyle>
            <a:lvl1pPr algn="l">
              <a:defRPr sz="2400"/>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94320" y="3893074"/>
            <a:ext cx="4872973" cy="2726090"/>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a:t>Click to edit Master text styles</a:t>
            </a:r>
          </a:p>
        </p:txBody>
      </p:sp>
      <p:sp>
        <p:nvSpPr>
          <p:cNvPr id="11" name="Rectangle 10">
            <a:extLst>
              <a:ext uri="{FF2B5EF4-FFF2-40B4-BE49-F238E27FC236}">
                <a16:creationId xmlns:a16="http://schemas.microsoft.com/office/drawing/2014/main" id="{287D14DF-5E3B-41EB-8A91-1BED59B88863}"/>
              </a:ext>
            </a:extLst>
          </p:cNvPr>
          <p:cNvSpPr/>
          <p:nvPr userDrawn="1"/>
        </p:nvSpPr>
        <p:spPr>
          <a:xfrm>
            <a:off x="1542197" y="6766560"/>
            <a:ext cx="5377218"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037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572000" cy="661720"/>
          </a:xfrm>
          <a:solidFill>
            <a:schemeClr val="bg1">
              <a:lumMod val="95000"/>
            </a:schemeClr>
          </a:solidFill>
        </p:spPr>
        <p:txBody>
          <a:bodyPr wrap="square" lIns="182880" tIns="182880" rIns="182880" bIns="18288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055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904898" cy="846386"/>
          </a:xfrm>
          <a:solidFill>
            <a:schemeClr val="bg1">
              <a:lumMod val="95000"/>
            </a:schemeClr>
          </a:solidFill>
        </p:spPr>
        <p:txBody>
          <a:bodyPr wrap="square" lIns="274320" tIns="274320" rIns="274320" bIns="27432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A49FF349-499D-4773-A3B2-1547301DCB9D}"/>
              </a:ext>
            </a:extLst>
          </p:cNvPr>
          <p:cNvSpPr>
            <a:spLocks noGrp="1"/>
          </p:cNvSpPr>
          <p:nvPr>
            <p:ph type="pic" sz="quarter" idx="14"/>
          </p:nvPr>
        </p:nvSpPr>
        <p:spPr>
          <a:xfrm>
            <a:off x="1504950" y="3124200"/>
            <a:ext cx="5264150" cy="3403600"/>
          </a:xfrm>
        </p:spPr>
        <p:txBody>
          <a:bodyPr/>
          <a:lstStyle/>
          <a:p>
            <a:endParaRPr lang="en-US"/>
          </a:p>
        </p:txBody>
      </p:sp>
    </p:spTree>
    <p:extLst>
      <p:ext uri="{BB962C8B-B14F-4D97-AF65-F5344CB8AC3E}">
        <p14:creationId xmlns:p14="http://schemas.microsoft.com/office/powerpoint/2010/main" val="3411518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121920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0" y="2514600"/>
            <a:ext cx="11988800" cy="441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101600" y="6248400"/>
            <a:ext cx="2844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9042400" y="6324600"/>
            <a:ext cx="2844800" cy="476250"/>
          </a:xfrm>
          <a:prstGeom prst="rect">
            <a:avLst/>
          </a:prstGeom>
          <a:ln/>
        </p:spPr>
        <p:txBody>
          <a:bodyPr/>
          <a:lstStyle>
            <a:lvl1pPr algn="r">
              <a:defRPr sz="1600">
                <a:solidFill>
                  <a:schemeClr val="accent1"/>
                </a:solidFill>
              </a:defRPr>
            </a:lvl1pPr>
          </a:lstStyle>
          <a:p>
            <a:pPr>
              <a:defRPr/>
            </a:pPr>
            <a:fld id="{D4AD4815-7599-44B9-A36D-170F0A7781DE}" type="slidenum">
              <a:rPr lang="en-US" smtClean="0"/>
              <a:pPr>
                <a:defRPr/>
              </a:pPr>
              <a:t>‹#›</a:t>
            </a:fld>
            <a:endParaRPr lang="en-US"/>
          </a:p>
        </p:txBody>
      </p:sp>
    </p:spTree>
    <p:extLst>
      <p:ext uri="{BB962C8B-B14F-4D97-AF65-F5344CB8AC3E}">
        <p14:creationId xmlns:p14="http://schemas.microsoft.com/office/powerpoint/2010/main" val="1737249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4191000" y="225778"/>
            <a:ext cx="7620000" cy="1092483"/>
          </a:xfrm>
          <a:prstGeom prst="rect">
            <a:avLst/>
          </a:prstGeom>
        </p:spPr>
        <p:txBody>
          <a:bodyPr lIns="0" anchor="ctr"/>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8/26/2024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50915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6568F7F-F0E0-46D0-960B-58B753B9B0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475" y="3005573"/>
            <a:ext cx="12111050" cy="3823399"/>
          </a:xfrm>
          <a:prstGeom prst="rect">
            <a:avLst/>
          </a:prstGeom>
        </p:spPr>
      </p:pic>
      <p:sp>
        <p:nvSpPr>
          <p:cNvPr id="2" name="Title 1"/>
          <p:cNvSpPr>
            <a:spLocks noGrp="1"/>
          </p:cNvSpPr>
          <p:nvPr>
            <p:ph type="ctrTitle"/>
          </p:nvPr>
        </p:nvSpPr>
        <p:spPr>
          <a:xfrm>
            <a:off x="1524000" y="2488845"/>
            <a:ext cx="9144000" cy="1675397"/>
          </a:xfrm>
        </p:spPr>
        <p:txBody>
          <a:bodyPr anchor="b" anchorCtr="1">
            <a:noAutofit/>
          </a:bodyPr>
          <a:lstStyle>
            <a:lvl1pPr algn="ctr">
              <a:defRPr sz="4800" b="1">
                <a:solidFill>
                  <a:schemeClr val="bg1"/>
                </a:solidFill>
                <a:latin typeface="Corbel" panose="020B0503020204020204" pitchFamily="34" charset="0"/>
              </a:defRPr>
            </a:lvl1pPr>
          </a:lstStyle>
          <a:p>
            <a:r>
              <a:rPr lang="en-US"/>
              <a:t>Click to edit Master title style</a:t>
            </a:r>
          </a:p>
        </p:txBody>
      </p:sp>
      <p:sp>
        <p:nvSpPr>
          <p:cNvPr id="3" name="Subtitle 2"/>
          <p:cNvSpPr>
            <a:spLocks noGrp="1"/>
          </p:cNvSpPr>
          <p:nvPr>
            <p:ph type="subTitle" idx="1"/>
          </p:nvPr>
        </p:nvSpPr>
        <p:spPr>
          <a:xfrm>
            <a:off x="1524000" y="4521121"/>
            <a:ext cx="9144000" cy="1614337"/>
          </a:xfrm>
        </p:spPr>
        <p:txBody>
          <a:bodyPr anchor="t" anchorCtr="1">
            <a:noAutofit/>
          </a:bodyPr>
          <a:lstStyle>
            <a:lvl1pPr marL="0" indent="0" algn="l">
              <a:buNone/>
              <a:defRPr sz="3200">
                <a:solidFill>
                  <a:schemeClr val="bg1">
                    <a:lumMod val="85000"/>
                  </a:schemeClr>
                </a:solidFill>
                <a:latin typeface="Corbel"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2C8390F-A1CB-4DC5-B007-5E142B7808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038725" y="523835"/>
            <a:ext cx="2114550" cy="1357313"/>
          </a:xfrm>
          <a:prstGeom prst="rect">
            <a:avLst/>
          </a:prstGeom>
        </p:spPr>
      </p:pic>
    </p:spTree>
    <p:extLst>
      <p:ext uri="{BB962C8B-B14F-4D97-AF65-F5344CB8AC3E}">
        <p14:creationId xmlns:p14="http://schemas.microsoft.com/office/powerpoint/2010/main" val="4226015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655B-5834-474B-BC1F-9C661A5AD1A4}"/>
              </a:ext>
            </a:extLst>
          </p:cNvPr>
          <p:cNvSpPr>
            <a:spLocks noGrp="1"/>
          </p:cNvSpPr>
          <p:nvPr>
            <p:ph type="title"/>
          </p:nvPr>
        </p:nvSpPr>
        <p:spPr>
          <a:xfrm>
            <a:off x="1077686" y="355078"/>
            <a:ext cx="10063163" cy="1272756"/>
          </a:xfrm>
        </p:spPr>
        <p:txBody>
          <a:bodyPr/>
          <a:lstStyle/>
          <a:p>
            <a:r>
              <a:rPr lang="en-US"/>
              <a:t>Click to edit Master title style</a:t>
            </a:r>
          </a:p>
        </p:txBody>
      </p:sp>
      <p:sp>
        <p:nvSpPr>
          <p:cNvPr id="3" name="Content Placeholder 2"/>
          <p:cNvSpPr>
            <a:spLocks noGrp="1"/>
          </p:cNvSpPr>
          <p:nvPr>
            <p:ph idx="1"/>
          </p:nvPr>
        </p:nvSpPr>
        <p:spPr>
          <a:xfrm>
            <a:off x="1077686" y="2248664"/>
            <a:ext cx="10063163" cy="4286531"/>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378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 Section Header">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1FD4580-B741-442B-8F45-7363BA70C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39" y="3023843"/>
            <a:ext cx="12081470" cy="3814061"/>
          </a:xfrm>
          <a:prstGeom prst="rect">
            <a:avLst/>
          </a:prstGeom>
        </p:spPr>
      </p:pic>
      <p:sp>
        <p:nvSpPr>
          <p:cNvPr id="3" name="Text Placeholder 2"/>
          <p:cNvSpPr>
            <a:spLocks noGrp="1"/>
          </p:cNvSpPr>
          <p:nvPr>
            <p:ph type="body" idx="1"/>
          </p:nvPr>
        </p:nvSpPr>
        <p:spPr>
          <a:xfrm>
            <a:off x="1066799" y="3298376"/>
            <a:ext cx="10063163" cy="1533002"/>
          </a:xfrm>
        </p:spPr>
        <p:txBody>
          <a:bodyPr lIns="0" tIns="0" rIns="0" bIns="0"/>
          <a:lstStyle>
            <a:lvl1pPr marL="0" indent="0" algn="l">
              <a:buNone/>
              <a:defRPr sz="32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D18C685A-AF05-487F-BDC4-E0027061E78B}"/>
              </a:ext>
            </a:extLst>
          </p:cNvPr>
          <p:cNvSpPr>
            <a:spLocks noGrp="1"/>
          </p:cNvSpPr>
          <p:nvPr>
            <p:ph type="title"/>
          </p:nvPr>
        </p:nvSpPr>
        <p:spPr>
          <a:xfrm>
            <a:off x="1066800" y="1017317"/>
            <a:ext cx="10063163" cy="1756027"/>
          </a:xfrm>
        </p:spPr>
        <p:txBody>
          <a:bodyPr/>
          <a:lstStyle/>
          <a:p>
            <a:r>
              <a:rPr lang="en-US"/>
              <a:t>Click to edit Master title style</a:t>
            </a:r>
          </a:p>
        </p:txBody>
      </p:sp>
      <p:sp>
        <p:nvSpPr>
          <p:cNvPr id="6" name="Rectangle 5">
            <a:extLst>
              <a:ext uri="{FF2B5EF4-FFF2-40B4-BE49-F238E27FC236}">
                <a16:creationId xmlns:a16="http://schemas.microsoft.com/office/drawing/2014/main" id="{0EED798E-0F13-41D5-9F7D-521AF44734DA}"/>
              </a:ext>
            </a:extLst>
          </p:cNvPr>
          <p:cNvSpPr/>
          <p:nvPr userDrawn="1"/>
        </p:nvSpPr>
        <p:spPr>
          <a:xfrm>
            <a:off x="1079404" y="2860553"/>
            <a:ext cx="18288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1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2228568"/>
            <a:ext cx="4670128" cy="4286532"/>
          </a:xfrm>
        </p:spPr>
        <p:txBody>
          <a:bodyPr anchor="t" anchorCtr="0"/>
          <a:lstStyle>
            <a:lvl1pPr>
              <a:lnSpc>
                <a:spcPct val="90000"/>
              </a:lnSpc>
              <a:defRPr sz="2400"/>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9835" y="2228568"/>
            <a:ext cx="4670128" cy="4286532"/>
          </a:xfrm>
        </p:spPr>
        <p:txBody>
          <a:bodyPr anchor="t" anchorCtr="0"/>
          <a:lstStyle>
            <a:lvl1pPr>
              <a:lnSpc>
                <a:spcPct val="90000"/>
              </a:lnSpc>
              <a:defRPr sz="2400"/>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CDCAAAE-3117-43B1-8365-13245D2510A9}"/>
              </a:ext>
            </a:extLst>
          </p:cNvPr>
          <p:cNvSpPr>
            <a:spLocks noGrp="1"/>
          </p:cNvSpPr>
          <p:nvPr>
            <p:ph type="title"/>
          </p:nvPr>
        </p:nvSpPr>
        <p:spPr>
          <a:xfrm>
            <a:off x="1066800" y="355078"/>
            <a:ext cx="10063163" cy="1272756"/>
          </a:xfrm>
        </p:spPr>
        <p:txBody>
          <a:bodyPr/>
          <a:lstStyle/>
          <a:p>
            <a:r>
              <a:rPr lang="en-US"/>
              <a:t>Click to edit Master title style</a:t>
            </a:r>
          </a:p>
        </p:txBody>
      </p:sp>
    </p:spTree>
    <p:extLst>
      <p:ext uri="{BB962C8B-B14F-4D97-AF65-F5344CB8AC3E}">
        <p14:creationId xmlns:p14="http://schemas.microsoft.com/office/powerpoint/2010/main" val="118372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4"/>
          <p:cNvSpPr>
            <a:spLocks noGrp="1" noChangeArrowheads="1"/>
          </p:cNvSpPr>
          <p:nvPr>
            <p:ph type="ctrTitle"/>
          </p:nvPr>
        </p:nvSpPr>
        <p:spPr>
          <a:xfrm>
            <a:off x="655704" y="344837"/>
            <a:ext cx="11536296" cy="369332"/>
          </a:xfrm>
        </p:spPr>
        <p:txBody>
          <a:bodyPr/>
          <a:lstStyle>
            <a:lvl1pPr algn="ctr">
              <a:lnSpc>
                <a:spcPct val="100000"/>
              </a:lnSpc>
              <a:defRPr sz="1800">
                <a:solidFill>
                  <a:schemeClr val="accent1"/>
                </a:solidFill>
                <a:effectLst/>
              </a:defRPr>
            </a:lvl1pPr>
          </a:lstStyle>
          <a:p>
            <a:r>
              <a:rPr lang="en-US"/>
              <a:t>Click to edit Master title style</a:t>
            </a:r>
          </a:p>
        </p:txBody>
      </p:sp>
      <p:sp>
        <p:nvSpPr>
          <p:cNvPr id="8" name="Rectangle 5"/>
          <p:cNvSpPr>
            <a:spLocks noGrp="1" noChangeArrowheads="1"/>
          </p:cNvSpPr>
          <p:nvPr>
            <p:ph type="subTitle" idx="1"/>
          </p:nvPr>
        </p:nvSpPr>
        <p:spPr>
          <a:xfrm>
            <a:off x="655704" y="709196"/>
            <a:ext cx="11536296" cy="338554"/>
          </a:xfrm>
        </p:spPr>
        <p:txBody>
          <a:bodyPr rIns="0"/>
          <a:lstStyle>
            <a:lvl1pPr marL="0" indent="0" algn="ctr">
              <a:buFontTx/>
              <a:buNone/>
              <a:defRPr sz="1600" b="0">
                <a:solidFill>
                  <a:schemeClr val="bg2">
                    <a:lumMod val="50000"/>
                    <a:lumOff val="50000"/>
                  </a:schemeClr>
                </a:solidFill>
                <a:effectLst/>
                <a:latin typeface="Lucida Sans" pitchFamily="34" charset="0"/>
              </a:defRPr>
            </a:lvl1pPr>
          </a:lstStyle>
          <a:p>
            <a:r>
              <a:rPr lang="en-US"/>
              <a:t>Click to edit Master subtitle style</a:t>
            </a:r>
          </a:p>
        </p:txBody>
      </p:sp>
      <p:sp>
        <p:nvSpPr>
          <p:cNvPr id="2" name="Date Placeholder 4">
            <a:extLst>
              <a:ext uri="{FF2B5EF4-FFF2-40B4-BE49-F238E27FC236}">
                <a16:creationId xmlns:a16="http://schemas.microsoft.com/office/drawing/2014/main" id="{DB600EF2-F573-A463-87F0-F888B51DBCD0}"/>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Footer Placeholder 5">
            <a:extLst>
              <a:ext uri="{FF2B5EF4-FFF2-40B4-BE49-F238E27FC236}">
                <a16:creationId xmlns:a16="http://schemas.microsoft.com/office/drawing/2014/main" id="{63462D2F-CA36-05F3-7B29-1EF4C2857B24}"/>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6">
            <a:extLst>
              <a:ext uri="{FF2B5EF4-FFF2-40B4-BE49-F238E27FC236}">
                <a16:creationId xmlns:a16="http://schemas.microsoft.com/office/drawing/2014/main" id="{0F14A113-25BD-8E1A-0001-D9DF980A08D6}"/>
              </a:ext>
            </a:extLst>
          </p:cNvPr>
          <p:cNvSpPr>
            <a:spLocks noGrp="1" noChangeArrowheads="1"/>
          </p:cNvSpPr>
          <p:nvPr>
            <p:ph type="sldNum" sz="quarter" idx="12"/>
          </p:nvPr>
        </p:nvSpPr>
        <p:spPr/>
        <p:txBody>
          <a:bodyPr/>
          <a:lstStyle>
            <a:lvl1pPr>
              <a:defRPr smtClean="0"/>
            </a:lvl1pPr>
          </a:lstStyle>
          <a:p>
            <a:pPr>
              <a:defRPr/>
            </a:pPr>
            <a:fld id="{06C7EC89-BE6B-4EAC-857C-AC2B29606FE7}" type="slidenum">
              <a:rPr lang="en-US" altLang="en-US"/>
              <a:pPr>
                <a:defRPr/>
              </a:pPr>
              <a:t>‹#›</a:t>
            </a:fld>
            <a:endParaRPr lang="en-US" altLang="en-US"/>
          </a:p>
        </p:txBody>
      </p:sp>
    </p:spTree>
    <p:extLst>
      <p:ext uri="{BB962C8B-B14F-4D97-AF65-F5344CB8AC3E}">
        <p14:creationId xmlns:p14="http://schemas.microsoft.com/office/powerpoint/2010/main" val="257550219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1949373"/>
            <a:ext cx="4537075" cy="806904"/>
          </a:xfrm>
        </p:spPr>
        <p:txBody>
          <a:bodyPr anchor="b"/>
          <a:lstStyle>
            <a:lvl1pPr marL="0" indent="0" algn="l">
              <a:lnSpc>
                <a:spcPct val="80000"/>
              </a:lnSpc>
              <a:spcBef>
                <a:spcPts val="0"/>
              </a:spcBef>
              <a:buNone/>
              <a:defRPr sz="2800" b="1">
                <a:solidFill>
                  <a:schemeClr val="bg1">
                    <a:lumMod val="8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874659"/>
            <a:ext cx="4537075" cy="3608620"/>
          </a:xfrm>
        </p:spPr>
        <p:txBody>
          <a:bodyPr vert="horz" lIns="0" tIns="0" rIns="0" bIns="0" rtlCol="0" anchor="t" anchorCtr="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1301" y="1938488"/>
            <a:ext cx="4561114" cy="817789"/>
          </a:xfrm>
        </p:spPr>
        <p:txBody>
          <a:bodyPr vert="horz" lIns="0" tIns="0" rIns="0" bIns="0" rtlCol="0" anchor="b" anchorCtr="0">
            <a:noAutofit/>
          </a:bodyPr>
          <a:lstStyle>
            <a:lvl1pPr marL="0" indent="0">
              <a:lnSpc>
                <a:spcPct val="80000"/>
              </a:lnSpc>
              <a:spcBef>
                <a:spcPts val="0"/>
              </a:spcBef>
              <a:buNone/>
              <a:defRPr lang="en-US" sz="2800" b="1" dirty="0">
                <a:solidFill>
                  <a:schemeClr val="bg1">
                    <a:lumMod val="8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6" name="Content Placeholder 5"/>
          <p:cNvSpPr>
            <a:spLocks noGrp="1"/>
          </p:cNvSpPr>
          <p:nvPr>
            <p:ph sz="quarter" idx="4"/>
          </p:nvPr>
        </p:nvSpPr>
        <p:spPr>
          <a:xfrm>
            <a:off x="6591301" y="2874659"/>
            <a:ext cx="4535424" cy="3640442"/>
          </a:xfrm>
        </p:spPr>
        <p:txBody>
          <a:bodyPr vert="horz" lIns="0" tIns="0" rIns="0" bIns="0" rtlCol="0" anchor="t" anchorCtr="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5BCD8D19-683F-4EEA-A357-6C4EB3371CEC}"/>
              </a:ext>
            </a:extLst>
          </p:cNvPr>
          <p:cNvSpPr>
            <a:spLocks noGrp="1"/>
          </p:cNvSpPr>
          <p:nvPr>
            <p:ph type="title"/>
          </p:nvPr>
        </p:nvSpPr>
        <p:spPr>
          <a:xfrm>
            <a:off x="1066800" y="355078"/>
            <a:ext cx="10063163" cy="1272756"/>
          </a:xfrm>
        </p:spPr>
        <p:txBody>
          <a:bodyPr vert="horz" lIns="0" tIns="0" rIns="0" bIns="0" rtlCol="0" anchor="b" anchorCtr="0">
            <a:noAutofit/>
          </a:bodyPr>
          <a:lstStyle>
            <a:lvl1pPr>
              <a:defRPr lang="en-US"/>
            </a:lvl1pPr>
          </a:lstStyle>
          <a:p>
            <a:pPr lvl="0"/>
            <a:r>
              <a:rPr lang="en-US"/>
              <a:t>Click to edit Master title style</a:t>
            </a:r>
          </a:p>
        </p:txBody>
      </p:sp>
    </p:spTree>
    <p:extLst>
      <p:ext uri="{BB962C8B-B14F-4D97-AF65-F5344CB8AC3E}">
        <p14:creationId xmlns:p14="http://schemas.microsoft.com/office/powerpoint/2010/main" val="2351633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6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355078"/>
            <a:ext cx="10063163" cy="1272756"/>
          </a:xfrm>
        </p:spPr>
        <p:txBody>
          <a:bodyPr/>
          <a:lstStyle/>
          <a:p>
            <a:r>
              <a:rPr lang="en-US"/>
              <a:t>Click to edit Master title style</a:t>
            </a:r>
          </a:p>
        </p:txBody>
      </p:sp>
    </p:spTree>
    <p:extLst>
      <p:ext uri="{BB962C8B-B14F-4D97-AF65-F5344CB8AC3E}">
        <p14:creationId xmlns:p14="http://schemas.microsoft.com/office/powerpoint/2010/main" val="1420344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7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44C8B7-E3DE-4FF2-A95C-6EF26B46BA5D}"/>
              </a:ext>
            </a:extLst>
          </p:cNvPr>
          <p:cNvSpPr/>
          <p:nvPr userDrawn="1"/>
        </p:nvSpPr>
        <p:spPr>
          <a:xfrm>
            <a:off x="-1" y="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802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02B8-C24E-459A-BF60-3329F2C395D9}"/>
              </a:ext>
            </a:extLst>
          </p:cNvPr>
          <p:cNvSpPr>
            <a:spLocks noGrp="1"/>
          </p:cNvSpPr>
          <p:nvPr>
            <p:ph type="title"/>
          </p:nvPr>
        </p:nvSpPr>
        <p:spPr>
          <a:xfrm>
            <a:off x="1066800" y="355078"/>
            <a:ext cx="10063163" cy="1272756"/>
          </a:xfrm>
        </p:spPr>
        <p:txBody>
          <a:bodyPr vert="horz" lIns="0" tIns="0" rIns="0" bIns="0" rtlCol="0" anchor="b" anchorCtr="0">
            <a:noAutofit/>
          </a:bodyPr>
          <a:lstStyle>
            <a:lvl1pPr algn="l">
              <a:defRPr lang="en-US"/>
            </a:lvl1pPr>
          </a:lstStyle>
          <a:p>
            <a:pPr lvl="0"/>
            <a:r>
              <a:rPr lang="en-US"/>
              <a:t>Click to edit Master title style</a:t>
            </a:r>
          </a:p>
        </p:txBody>
      </p:sp>
      <p:sp>
        <p:nvSpPr>
          <p:cNvPr id="9" name="Text Placeholder 8">
            <a:extLst>
              <a:ext uri="{FF2B5EF4-FFF2-40B4-BE49-F238E27FC236}">
                <a16:creationId xmlns:a16="http://schemas.microsoft.com/office/drawing/2014/main" id="{17B51F18-4389-423C-83FA-B3547BD9808A}"/>
              </a:ext>
            </a:extLst>
          </p:cNvPr>
          <p:cNvSpPr>
            <a:spLocks noGrp="1"/>
          </p:cNvSpPr>
          <p:nvPr>
            <p:ph type="body" sz="quarter" idx="13"/>
          </p:nvPr>
        </p:nvSpPr>
        <p:spPr>
          <a:xfrm>
            <a:off x="5617029" y="2228568"/>
            <a:ext cx="6350558" cy="4286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1B35F952-6A35-4BAF-A7DB-A4486D42B575}"/>
              </a:ext>
            </a:extLst>
          </p:cNvPr>
          <p:cNvSpPr>
            <a:spLocks noGrp="1"/>
          </p:cNvSpPr>
          <p:nvPr>
            <p:ph type="pic" sz="quarter" idx="14"/>
          </p:nvPr>
        </p:nvSpPr>
        <p:spPr>
          <a:xfrm>
            <a:off x="1066798" y="2228568"/>
            <a:ext cx="4310064" cy="3857625"/>
          </a:xfrm>
          <a:pattFill prst="pct90">
            <a:fgClr>
              <a:schemeClr val="tx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056169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6D0E941-EDE7-49BA-BDF4-3F57E52E9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421" y="5124324"/>
            <a:ext cx="5299579" cy="1673051"/>
          </a:xfrm>
          <a:prstGeom prst="rect">
            <a:avLst/>
          </a:prstGeom>
        </p:spPr>
      </p:pic>
      <p:sp>
        <p:nvSpPr>
          <p:cNvPr id="9" name="Picture Placeholder 8">
            <a:extLst>
              <a:ext uri="{FF2B5EF4-FFF2-40B4-BE49-F238E27FC236}">
                <a16:creationId xmlns:a16="http://schemas.microsoft.com/office/drawing/2014/main" id="{6E33B11D-E83F-4E7D-A79C-E543708471D0}"/>
              </a:ext>
            </a:extLst>
          </p:cNvPr>
          <p:cNvSpPr>
            <a:spLocks noGrp="1" noChangeAspect="1"/>
          </p:cNvSpPr>
          <p:nvPr>
            <p:ph type="pic" idx="1"/>
          </p:nvPr>
        </p:nvSpPr>
        <p:spPr>
          <a:xfrm>
            <a:off x="7534275" y="1"/>
            <a:ext cx="4657725" cy="6857999"/>
          </a:xfrm>
          <a:custGeom>
            <a:avLst/>
            <a:gdLst>
              <a:gd name="connsiteX0" fmla="*/ 3193833 w 4657725"/>
              <a:gd name="connsiteY0" fmla="*/ 5150699 h 6857999"/>
              <a:gd name="connsiteX1" fmla="*/ 3193833 w 4657725"/>
              <a:gd name="connsiteY1" fmla="*/ 6122685 h 6857999"/>
              <a:gd name="connsiteX2" fmla="*/ 3923369 w 4657725"/>
              <a:gd name="connsiteY2" fmla="*/ 6796563 h 6857999"/>
              <a:gd name="connsiteX3" fmla="*/ 4652952 w 4657725"/>
              <a:gd name="connsiteY3" fmla="*/ 6120308 h 6857999"/>
              <a:gd name="connsiteX4" fmla="*/ 4652952 w 4657725"/>
              <a:gd name="connsiteY4" fmla="*/ 5150699 h 6857999"/>
              <a:gd name="connsiteX5" fmla="*/ 4301469 w 4657725"/>
              <a:gd name="connsiteY5" fmla="*/ 5150699 h 6857999"/>
              <a:gd name="connsiteX6" fmla="*/ 4301469 w 4657725"/>
              <a:gd name="connsiteY6" fmla="*/ 6110517 h 6857999"/>
              <a:gd name="connsiteX7" fmla="*/ 3923369 w 4657725"/>
              <a:gd name="connsiteY7" fmla="*/ 6491041 h 6857999"/>
              <a:gd name="connsiteX8" fmla="*/ 3542845 w 4657725"/>
              <a:gd name="connsiteY8" fmla="*/ 6110517 h 6857999"/>
              <a:gd name="connsiteX9" fmla="*/ 3542845 w 4657725"/>
              <a:gd name="connsiteY9" fmla="*/ 5150699 h 6857999"/>
              <a:gd name="connsiteX10" fmla="*/ 2421901 w 4657725"/>
              <a:gd name="connsiteY10" fmla="*/ 5126459 h 6857999"/>
              <a:gd name="connsiteX11" fmla="*/ 1808766 w 4657725"/>
              <a:gd name="connsiteY11" fmla="*/ 5618488 h 6857999"/>
              <a:gd name="connsiteX12" fmla="*/ 2739496 w 4657725"/>
              <a:gd name="connsiteY12" fmla="*/ 6316559 h 6857999"/>
              <a:gd name="connsiteX13" fmla="*/ 2458309 w 4657725"/>
              <a:gd name="connsiteY13" fmla="*/ 6495937 h 6857999"/>
              <a:gd name="connsiteX14" fmla="*/ 1944416 w 4657725"/>
              <a:gd name="connsiteY14" fmla="*/ 6277822 h 6857999"/>
              <a:gd name="connsiteX15" fmla="*/ 1757814 w 4657725"/>
              <a:gd name="connsiteY15" fmla="*/ 6539569 h 6857999"/>
              <a:gd name="connsiteX16" fmla="*/ 2441246 w 4657725"/>
              <a:gd name="connsiteY16" fmla="*/ 6796516 h 6857999"/>
              <a:gd name="connsiteX17" fmla="*/ 3088460 w 4657725"/>
              <a:gd name="connsiteY17" fmla="*/ 6277822 h 6857999"/>
              <a:gd name="connsiteX18" fmla="*/ 2160155 w 4657725"/>
              <a:gd name="connsiteY18" fmla="*/ 5589257 h 6857999"/>
              <a:gd name="connsiteX19" fmla="*/ 2390342 w 4657725"/>
              <a:gd name="connsiteY19" fmla="*/ 5426848 h 6857999"/>
              <a:gd name="connsiteX20" fmla="*/ 2860602 w 4657725"/>
              <a:gd name="connsiteY20" fmla="*/ 5603801 h 6857999"/>
              <a:gd name="connsiteX21" fmla="*/ 3052100 w 4657725"/>
              <a:gd name="connsiteY21" fmla="*/ 5351893 h 6857999"/>
              <a:gd name="connsiteX22" fmla="*/ 2421901 w 4657725"/>
              <a:gd name="connsiteY22" fmla="*/ 5126459 h 6857999"/>
              <a:gd name="connsiteX23" fmla="*/ 0 w 4657725"/>
              <a:gd name="connsiteY23" fmla="*/ 0 h 6857999"/>
              <a:gd name="connsiteX24" fmla="*/ 4657725 w 4657725"/>
              <a:gd name="connsiteY24" fmla="*/ 0 h 6857999"/>
              <a:gd name="connsiteX25" fmla="*/ 4657725 w 4657725"/>
              <a:gd name="connsiteY25" fmla="*/ 6857999 h 6857999"/>
              <a:gd name="connsiteX26" fmla="*/ 0 w 4657725"/>
              <a:gd name="connsiteY26" fmla="*/ 6857999 h 6857999"/>
              <a:gd name="connsiteX27" fmla="*/ 0 w 4657725"/>
              <a:gd name="connsiteY27" fmla="*/ 6767905 h 6857999"/>
              <a:gd name="connsiteX28" fmla="*/ 290396 w 4657725"/>
              <a:gd name="connsiteY28" fmla="*/ 6767905 h 6857999"/>
              <a:gd name="connsiteX29" fmla="*/ 589929 w 4657725"/>
              <a:gd name="connsiteY29" fmla="*/ 5833801 h 6857999"/>
              <a:gd name="connsiteX30" fmla="*/ 890270 w 4657725"/>
              <a:gd name="connsiteY30" fmla="*/ 6767905 h 6857999"/>
              <a:gd name="connsiteX31" fmla="*/ 1241849 w 4657725"/>
              <a:gd name="connsiteY31" fmla="*/ 6767905 h 6857999"/>
              <a:gd name="connsiteX32" fmla="*/ 1819004 w 4657725"/>
              <a:gd name="connsiteY32" fmla="*/ 5150939 h 6857999"/>
              <a:gd name="connsiteX33" fmla="*/ 1452644 w 4657725"/>
              <a:gd name="connsiteY33" fmla="*/ 5150939 h 6857999"/>
              <a:gd name="connsiteX34" fmla="*/ 1076160 w 4657725"/>
              <a:gd name="connsiteY34" fmla="*/ 6206910 h 6857999"/>
              <a:gd name="connsiteX35" fmla="*/ 736749 w 4657725"/>
              <a:gd name="connsiteY35" fmla="*/ 5150939 h 6857999"/>
              <a:gd name="connsiteX36" fmla="*/ 444440 w 4657725"/>
              <a:gd name="connsiteY36" fmla="*/ 5150939 h 6857999"/>
              <a:gd name="connsiteX37" fmla="*/ 103651 w 4657725"/>
              <a:gd name="connsiteY37" fmla="*/ 6208288 h 6857999"/>
              <a:gd name="connsiteX38" fmla="*/ 0 w 4657725"/>
              <a:gd name="connsiteY38" fmla="*/ 591750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57725" h="6857999">
                <a:moveTo>
                  <a:pt x="3193833" y="5150699"/>
                </a:moveTo>
                <a:lnTo>
                  <a:pt x="3193833" y="6122685"/>
                </a:lnTo>
                <a:cubicBezTo>
                  <a:pt x="3193833" y="6520177"/>
                  <a:pt x="3431435" y="6796563"/>
                  <a:pt x="3923369" y="6796563"/>
                </a:cubicBezTo>
                <a:cubicBezTo>
                  <a:pt x="4415303" y="6796563"/>
                  <a:pt x="4652952" y="6522601"/>
                  <a:pt x="4652952" y="6120308"/>
                </a:cubicBezTo>
                <a:lnTo>
                  <a:pt x="4652952" y="5150699"/>
                </a:lnTo>
                <a:lnTo>
                  <a:pt x="4301469" y="5150699"/>
                </a:lnTo>
                <a:lnTo>
                  <a:pt x="4301469" y="6110517"/>
                </a:lnTo>
                <a:cubicBezTo>
                  <a:pt x="4301469" y="6335951"/>
                  <a:pt x="4172996" y="6491041"/>
                  <a:pt x="3923369" y="6491041"/>
                </a:cubicBezTo>
                <a:cubicBezTo>
                  <a:pt x="3673742" y="6491041"/>
                  <a:pt x="3542845" y="6335951"/>
                  <a:pt x="3542845" y="6110517"/>
                </a:cubicBezTo>
                <a:lnTo>
                  <a:pt x="3542845" y="5150699"/>
                </a:lnTo>
                <a:close/>
                <a:moveTo>
                  <a:pt x="2421901" y="5126459"/>
                </a:moveTo>
                <a:cubicBezTo>
                  <a:pt x="2041377" y="5126459"/>
                  <a:pt x="1808766" y="5349469"/>
                  <a:pt x="1808766" y="5618488"/>
                </a:cubicBezTo>
                <a:cubicBezTo>
                  <a:pt x="1808766" y="6226870"/>
                  <a:pt x="2739496" y="6030572"/>
                  <a:pt x="2739496" y="6316559"/>
                </a:cubicBezTo>
                <a:cubicBezTo>
                  <a:pt x="2739496" y="6408719"/>
                  <a:pt x="2647383" y="6495937"/>
                  <a:pt x="2458309" y="6495937"/>
                </a:cubicBezTo>
                <a:cubicBezTo>
                  <a:pt x="2264392" y="6496559"/>
                  <a:pt x="2078684" y="6417736"/>
                  <a:pt x="1944416" y="6277822"/>
                </a:cubicBezTo>
                <a:lnTo>
                  <a:pt x="1757814" y="6539569"/>
                </a:lnTo>
                <a:cubicBezTo>
                  <a:pt x="1908009" y="6692283"/>
                  <a:pt x="2131019" y="6796516"/>
                  <a:pt x="2441246" y="6796516"/>
                </a:cubicBezTo>
                <a:cubicBezTo>
                  <a:pt x="2877570" y="6796516"/>
                  <a:pt x="3088460" y="6573506"/>
                  <a:pt x="3088460" y="6277822"/>
                </a:cubicBezTo>
                <a:cubicBezTo>
                  <a:pt x="3088460" y="5674288"/>
                  <a:pt x="2160155" y="5846346"/>
                  <a:pt x="2160155" y="5589257"/>
                </a:cubicBezTo>
                <a:cubicBezTo>
                  <a:pt x="2160155" y="5492296"/>
                  <a:pt x="2242524" y="5426848"/>
                  <a:pt x="2390342" y="5426848"/>
                </a:cubicBezTo>
                <a:cubicBezTo>
                  <a:pt x="2555223" y="5426848"/>
                  <a:pt x="2729752" y="5482600"/>
                  <a:pt x="2860602" y="5603801"/>
                </a:cubicBezTo>
                <a:lnTo>
                  <a:pt x="3052100" y="5351893"/>
                </a:lnTo>
                <a:cubicBezTo>
                  <a:pt x="2892114" y="5204028"/>
                  <a:pt x="2678848" y="5126459"/>
                  <a:pt x="2421901" y="5126459"/>
                </a:cubicBezTo>
                <a:close/>
                <a:moveTo>
                  <a:pt x="0" y="0"/>
                </a:moveTo>
                <a:lnTo>
                  <a:pt x="4657725" y="0"/>
                </a:lnTo>
                <a:lnTo>
                  <a:pt x="4657725" y="6857999"/>
                </a:lnTo>
                <a:lnTo>
                  <a:pt x="0" y="6857999"/>
                </a:lnTo>
                <a:lnTo>
                  <a:pt x="0" y="6767905"/>
                </a:lnTo>
                <a:lnTo>
                  <a:pt x="290396" y="6767905"/>
                </a:lnTo>
                <a:lnTo>
                  <a:pt x="589929" y="5833801"/>
                </a:lnTo>
                <a:lnTo>
                  <a:pt x="890270" y="6767905"/>
                </a:lnTo>
                <a:lnTo>
                  <a:pt x="1241849" y="6767905"/>
                </a:lnTo>
                <a:lnTo>
                  <a:pt x="1819004" y="5150939"/>
                </a:lnTo>
                <a:lnTo>
                  <a:pt x="1452644" y="5150939"/>
                </a:lnTo>
                <a:lnTo>
                  <a:pt x="1076160" y="6206910"/>
                </a:lnTo>
                <a:lnTo>
                  <a:pt x="736749" y="5150939"/>
                </a:lnTo>
                <a:lnTo>
                  <a:pt x="444440" y="5150939"/>
                </a:lnTo>
                <a:lnTo>
                  <a:pt x="103651" y="6208288"/>
                </a:lnTo>
                <a:lnTo>
                  <a:pt x="0" y="5917501"/>
                </a:lnTo>
                <a:close/>
              </a:path>
            </a:pathLst>
          </a:custGeom>
          <a:pattFill prst="pct90">
            <a:fgClr>
              <a:schemeClr val="tx1"/>
            </a:fgClr>
            <a:bgClr>
              <a:schemeClr val="bg1"/>
            </a:bgClr>
          </a:pattFill>
        </p:spPr>
        <p:txBody>
          <a:bodyPr vert="horz" wrap="square" lIns="0" tIns="0" rIns="0" bIns="0" rtlCol="0" anchor="t" anchorCtr="1">
            <a:noAutofit/>
          </a:bodyPr>
          <a:lstStyle>
            <a:lvl1pPr marL="0" indent="0">
              <a:buNone/>
              <a:defRPr lang="en-US" sz="1050"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t>Click icon to add picture</a:t>
            </a:r>
          </a:p>
        </p:txBody>
      </p:sp>
      <p:sp>
        <p:nvSpPr>
          <p:cNvPr id="2" name="Title 1">
            <a:extLst>
              <a:ext uri="{FF2B5EF4-FFF2-40B4-BE49-F238E27FC236}">
                <a16:creationId xmlns:a16="http://schemas.microsoft.com/office/drawing/2014/main" id="{B09CEF2D-F918-47AF-9A2E-87606276CE82}"/>
              </a:ext>
            </a:extLst>
          </p:cNvPr>
          <p:cNvSpPr>
            <a:spLocks noGrp="1"/>
          </p:cNvSpPr>
          <p:nvPr>
            <p:ph type="title"/>
          </p:nvPr>
        </p:nvSpPr>
        <p:spPr>
          <a:xfrm>
            <a:off x="1079404" y="355078"/>
            <a:ext cx="6454871" cy="1272756"/>
          </a:xfrm>
        </p:spPr>
        <p:txBody>
          <a:bodyPr/>
          <a:lstStyle/>
          <a:p>
            <a:r>
              <a:rPr lang="en-US"/>
              <a:t>Click to edit Master title style</a:t>
            </a:r>
          </a:p>
        </p:txBody>
      </p:sp>
      <p:sp>
        <p:nvSpPr>
          <p:cNvPr id="17" name="Rectangle 16">
            <a:extLst>
              <a:ext uri="{FF2B5EF4-FFF2-40B4-BE49-F238E27FC236}">
                <a16:creationId xmlns:a16="http://schemas.microsoft.com/office/drawing/2014/main" id="{4581BD20-E683-41C5-AE73-792E882BFC74}"/>
              </a:ext>
            </a:extLst>
          </p:cNvPr>
          <p:cNvSpPr/>
          <p:nvPr userDrawn="1"/>
        </p:nvSpPr>
        <p:spPr>
          <a:xfrm>
            <a:off x="-1" y="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BA561D-6C3D-49E7-AAA6-98B9F61B2FAC}"/>
              </a:ext>
            </a:extLst>
          </p:cNvPr>
          <p:cNvSpPr/>
          <p:nvPr userDrawn="1"/>
        </p:nvSpPr>
        <p:spPr>
          <a:xfrm>
            <a:off x="1079404" y="1719274"/>
            <a:ext cx="18288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DB70FCC-BB97-4C83-A1E3-15B50D1C5C82}"/>
              </a:ext>
            </a:extLst>
          </p:cNvPr>
          <p:cNvSpPr>
            <a:spLocks noGrp="1"/>
          </p:cNvSpPr>
          <p:nvPr>
            <p:ph type="body" sz="quarter" idx="15"/>
          </p:nvPr>
        </p:nvSpPr>
        <p:spPr>
          <a:xfrm>
            <a:off x="1079404" y="2248664"/>
            <a:ext cx="6116053" cy="4083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671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50E9-59E0-4B05-B3E0-ABA1A45FB5AF}"/>
              </a:ext>
            </a:extLst>
          </p:cNvPr>
          <p:cNvSpPr>
            <a:spLocks noGrp="1"/>
          </p:cNvSpPr>
          <p:nvPr>
            <p:ph type="title"/>
          </p:nvPr>
        </p:nvSpPr>
        <p:spPr>
          <a:xfrm>
            <a:off x="0" y="0"/>
            <a:ext cx="12192000" cy="1615440"/>
          </a:xfrm>
          <a:gradFill>
            <a:gsLst>
              <a:gs pos="0">
                <a:schemeClr val="tx1">
                  <a:alpha val="90000"/>
                </a:schemeClr>
              </a:gs>
              <a:gs pos="100000">
                <a:schemeClr val="tx1">
                  <a:alpha val="0"/>
                </a:schemeClr>
              </a:gs>
            </a:gsLst>
            <a:lin ang="5400000" scaled="1"/>
          </a:gradFill>
        </p:spPr>
        <p:txBody>
          <a:bodyPr vert="horz" lIns="0" tIns="0" rIns="0" bIns="0" rtlCol="0" anchor="b" anchorCtr="1">
            <a:noAutofit/>
          </a:bodyPr>
          <a:lstStyle>
            <a:lvl1pPr algn="ctr">
              <a:defRPr lang="en-US">
                <a:effectLst>
                  <a:outerShdw blurRad="38100" dist="38100" dir="2700000" algn="tl">
                    <a:srgbClr val="000000">
                      <a:alpha val="43137"/>
                    </a:srgbClr>
                  </a:outerShdw>
                </a:effectLst>
              </a:defRPr>
            </a:lvl1pPr>
          </a:lstStyle>
          <a:p>
            <a:pPr lvl="0"/>
            <a:r>
              <a:rPr lang="en-US"/>
              <a:t>Click to edit Master title style</a:t>
            </a:r>
          </a:p>
        </p:txBody>
      </p:sp>
      <p:pic>
        <p:nvPicPr>
          <p:cNvPr id="7" name="Graphic 6">
            <a:extLst>
              <a:ext uri="{FF2B5EF4-FFF2-40B4-BE49-F238E27FC236}">
                <a16:creationId xmlns:a16="http://schemas.microsoft.com/office/drawing/2014/main" id="{42350DD2-B0BA-4A3D-B161-3329E6CA5B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121" y="3024553"/>
            <a:ext cx="12142879" cy="3833447"/>
          </a:xfrm>
          <a:prstGeom prst="rect">
            <a:avLst/>
          </a:prstGeom>
        </p:spPr>
      </p:pic>
    </p:spTree>
    <p:extLst>
      <p:ext uri="{BB962C8B-B14F-4D97-AF65-F5344CB8AC3E}">
        <p14:creationId xmlns:p14="http://schemas.microsoft.com/office/powerpoint/2010/main" val="2503302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272F5B-D06F-45C3-93C0-97C922F20BB9}"/>
              </a:ext>
            </a:extLst>
          </p:cNvPr>
          <p:cNvSpPr/>
          <p:nvPr userDrawn="1"/>
        </p:nvSpPr>
        <p:spPr>
          <a:xfrm>
            <a:off x="-1" y="7620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57F82EF-FC63-4372-AB7B-6B10958C84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3241" y="5124324"/>
            <a:ext cx="5299579" cy="1673051"/>
          </a:xfrm>
          <a:prstGeom prst="rect">
            <a:avLst/>
          </a:prstGeom>
        </p:spPr>
      </p:pic>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079404" y="627807"/>
            <a:ext cx="7171757" cy="1272756"/>
          </a:xfrm>
        </p:spPr>
        <p:txBody>
          <a:bodyPr anchor="b" anchorCtr="0"/>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079404" y="2469732"/>
            <a:ext cx="5264150" cy="4041599"/>
          </a:xfrm>
        </p:spPr>
        <p:txBody>
          <a:bodyPr anchor="t" anchorCtr="0"/>
          <a:lstStyle>
            <a:lvl1pPr marL="0" indent="0" algn="l">
              <a:lnSpc>
                <a:spcPct val="95000"/>
              </a:lnSpc>
              <a:spcBef>
                <a:spcPts val="800"/>
              </a:spcBef>
              <a:buNone/>
              <a:defRPr lang="en-US" sz="2400" kern="1200" dirty="0">
                <a:solidFill>
                  <a:schemeClr val="bg1"/>
                </a:solidFill>
                <a:latin typeface="+mn-lt"/>
                <a:ea typeface="+mn-ea"/>
                <a:cs typeface="+mn-cs"/>
              </a:defRPr>
            </a:lvl1pPr>
          </a:lstStyle>
          <a:p>
            <a:pPr lvl="0"/>
            <a:r>
              <a:rPr lang="en-US"/>
              <a:t>Click to edit Master text styles</a:t>
            </a:r>
          </a:p>
        </p:txBody>
      </p:sp>
      <p:sp>
        <p:nvSpPr>
          <p:cNvPr id="6" name="Rectangle 5">
            <a:extLst>
              <a:ext uri="{FF2B5EF4-FFF2-40B4-BE49-F238E27FC236}">
                <a16:creationId xmlns:a16="http://schemas.microsoft.com/office/drawing/2014/main" id="{94B28314-F229-4CEA-A701-B213BBC99594}"/>
              </a:ext>
            </a:extLst>
          </p:cNvPr>
          <p:cNvSpPr/>
          <p:nvPr userDrawn="1"/>
        </p:nvSpPr>
        <p:spPr>
          <a:xfrm>
            <a:off x="1079404" y="2076477"/>
            <a:ext cx="18288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861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079404" y="1447034"/>
            <a:ext cx="5092819" cy="1107996"/>
          </a:xfrm>
        </p:spPr>
        <p:txBody>
          <a:bodyPr wrap="square" anchor="b" anchorCtr="0">
            <a:spAutoFit/>
          </a:bodyPr>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079404" y="3124200"/>
            <a:ext cx="5093451" cy="3403600"/>
          </a:xfrm>
        </p:spPr>
        <p:txBody>
          <a:bodyPr anchor="t" anchorCtr="0"/>
          <a:lstStyle>
            <a:lvl1pPr marL="0" indent="0" algn="l">
              <a:lnSpc>
                <a:spcPct val="95000"/>
              </a:lnSpc>
              <a:spcBef>
                <a:spcPts val="800"/>
              </a:spcBef>
              <a:buNone/>
              <a:defRPr lang="en-US" sz="2000" kern="1200" dirty="0">
                <a:solidFill>
                  <a:schemeClr val="bg1"/>
                </a:solidFill>
                <a:latin typeface="+mn-lt"/>
                <a:ea typeface="+mn-ea"/>
                <a:cs typeface="+mn-cs"/>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745069E1-66A9-45BF-B886-E9052A262DE7}"/>
              </a:ext>
            </a:extLst>
          </p:cNvPr>
          <p:cNvSpPr>
            <a:spLocks noGrp="1"/>
          </p:cNvSpPr>
          <p:nvPr>
            <p:ph type="pic" sz="quarter" idx="14"/>
          </p:nvPr>
        </p:nvSpPr>
        <p:spPr>
          <a:xfrm>
            <a:off x="6591719" y="293914"/>
            <a:ext cx="5600281" cy="4509198"/>
          </a:xfrm>
          <a:pattFill prst="pct5">
            <a:fgClr>
              <a:schemeClr val="bg1"/>
            </a:fgClr>
            <a:bgClr>
              <a:schemeClr val="tx1"/>
            </a:bgClr>
          </a:pattFill>
        </p:spPr>
        <p:txBody>
          <a:bodyPr vert="horz" lIns="0" tIns="0" rIns="0" bIns="0" rtlCol="0" anchor="t" anchorCtr="1">
            <a:noAutofit/>
          </a:bodyPr>
          <a:lstStyle>
            <a:lvl1pPr>
              <a:defRPr lang="en-US" dirty="0"/>
            </a:lvl1pPr>
          </a:lstStyle>
          <a:p>
            <a:pPr lvl="0"/>
            <a:r>
              <a:rPr lang="en-US"/>
              <a:t>Click icon to add picture</a:t>
            </a:r>
          </a:p>
        </p:txBody>
      </p:sp>
      <p:sp>
        <p:nvSpPr>
          <p:cNvPr id="9" name="Rectangle 8">
            <a:extLst>
              <a:ext uri="{FF2B5EF4-FFF2-40B4-BE49-F238E27FC236}">
                <a16:creationId xmlns:a16="http://schemas.microsoft.com/office/drawing/2014/main" id="{3D571182-5020-4745-9218-F3F68CAA33C0}"/>
              </a:ext>
            </a:extLst>
          </p:cNvPr>
          <p:cNvSpPr/>
          <p:nvPr userDrawn="1"/>
        </p:nvSpPr>
        <p:spPr>
          <a:xfrm>
            <a:off x="1079404" y="2730944"/>
            <a:ext cx="18288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592F32-237F-433F-A66B-F68823AD6134}"/>
              </a:ext>
            </a:extLst>
          </p:cNvPr>
          <p:cNvSpPr/>
          <p:nvPr userDrawn="1"/>
        </p:nvSpPr>
        <p:spPr>
          <a:xfrm>
            <a:off x="-1" y="7620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6CF5785-03AD-4729-9F73-AA1A76777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3241" y="5124324"/>
            <a:ext cx="5299579" cy="1673051"/>
          </a:xfrm>
          <a:prstGeom prst="rect">
            <a:avLst/>
          </a:prstGeom>
        </p:spPr>
      </p:pic>
    </p:spTree>
    <p:extLst>
      <p:ext uri="{BB962C8B-B14F-4D97-AF65-F5344CB8AC3E}">
        <p14:creationId xmlns:p14="http://schemas.microsoft.com/office/powerpoint/2010/main" val="1803752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C7DF516-0E78-41C8-BC02-43AF6CBB745A}"/>
              </a:ext>
            </a:extLst>
          </p:cNvPr>
          <p:cNvCxnSpPr>
            <a:cxnSpLocks/>
          </p:cNvCxnSpPr>
          <p:nvPr userDrawn="1"/>
        </p:nvCxnSpPr>
        <p:spPr>
          <a:xfrm>
            <a:off x="979494" y="2585191"/>
            <a:ext cx="537721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32588617-F174-4DF0-AB82-D24FA236E694}"/>
              </a:ext>
            </a:extLst>
          </p:cNvPr>
          <p:cNvSpPr>
            <a:spLocks noGrp="1"/>
          </p:cNvSpPr>
          <p:nvPr>
            <p:ph type="pic" sz="quarter" idx="14"/>
          </p:nvPr>
        </p:nvSpPr>
        <p:spPr>
          <a:xfrm>
            <a:off x="0" y="0"/>
            <a:ext cx="12192000" cy="3002509"/>
          </a:xfrm>
          <a:custGeom>
            <a:avLst/>
            <a:gdLst>
              <a:gd name="connsiteX0" fmla="*/ 0 w 12192000"/>
              <a:gd name="connsiteY0" fmla="*/ 0 h 3002509"/>
              <a:gd name="connsiteX1" fmla="*/ 874207 w 12192000"/>
              <a:gd name="connsiteY1" fmla="*/ 0 h 3002509"/>
              <a:gd name="connsiteX2" fmla="*/ 874207 w 12192000"/>
              <a:gd name="connsiteY2" fmla="*/ 2 h 3002509"/>
              <a:gd name="connsiteX3" fmla="*/ 10420141 w 12192000"/>
              <a:gd name="connsiteY3" fmla="*/ 2 h 3002509"/>
              <a:gd name="connsiteX4" fmla="*/ 10420141 w 12192000"/>
              <a:gd name="connsiteY4" fmla="*/ 0 h 3002509"/>
              <a:gd name="connsiteX5" fmla="*/ 12192000 w 12192000"/>
              <a:gd name="connsiteY5" fmla="*/ 0 h 3002509"/>
              <a:gd name="connsiteX6" fmla="*/ 12192000 w 12192000"/>
              <a:gd name="connsiteY6" fmla="*/ 3002509 h 3002509"/>
              <a:gd name="connsiteX7" fmla="*/ 11629298 w 12192000"/>
              <a:gd name="connsiteY7" fmla="*/ 3002509 h 3002509"/>
              <a:gd name="connsiteX8" fmla="*/ 10420141 w 12192000"/>
              <a:gd name="connsiteY8" fmla="*/ 3002509 h 3002509"/>
              <a:gd name="connsiteX9" fmla="*/ 6356712 w 12192000"/>
              <a:gd name="connsiteY9" fmla="*/ 3002509 h 3002509"/>
              <a:gd name="connsiteX10" fmla="*/ 6356712 w 12192000"/>
              <a:gd name="connsiteY10" fmla="*/ 2565780 h 3002509"/>
              <a:gd name="connsiteX11" fmla="*/ 979494 w 12192000"/>
              <a:gd name="connsiteY11" fmla="*/ 2565780 h 3002509"/>
              <a:gd name="connsiteX12" fmla="*/ 979494 w 12192000"/>
              <a:gd name="connsiteY12" fmla="*/ 3002509 h 3002509"/>
              <a:gd name="connsiteX13" fmla="*/ 874207 w 12192000"/>
              <a:gd name="connsiteY13" fmla="*/ 3002509 h 3002509"/>
              <a:gd name="connsiteX14" fmla="*/ 488176 w 12192000"/>
              <a:gd name="connsiteY14" fmla="*/ 3002509 h 3002509"/>
              <a:gd name="connsiteX15" fmla="*/ 0 w 12192000"/>
              <a:gd name="connsiteY15" fmla="*/ 3002509 h 300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002509">
                <a:moveTo>
                  <a:pt x="0" y="0"/>
                </a:moveTo>
                <a:lnTo>
                  <a:pt x="874207" y="0"/>
                </a:lnTo>
                <a:lnTo>
                  <a:pt x="874207" y="2"/>
                </a:lnTo>
                <a:lnTo>
                  <a:pt x="10420141" y="2"/>
                </a:lnTo>
                <a:lnTo>
                  <a:pt x="10420141" y="0"/>
                </a:lnTo>
                <a:lnTo>
                  <a:pt x="12192000" y="0"/>
                </a:lnTo>
                <a:lnTo>
                  <a:pt x="12192000" y="3002509"/>
                </a:lnTo>
                <a:lnTo>
                  <a:pt x="11629298" y="3002509"/>
                </a:lnTo>
                <a:lnTo>
                  <a:pt x="10420141" y="3002509"/>
                </a:lnTo>
                <a:lnTo>
                  <a:pt x="6356712" y="3002509"/>
                </a:lnTo>
                <a:lnTo>
                  <a:pt x="6356712" y="2565780"/>
                </a:lnTo>
                <a:lnTo>
                  <a:pt x="979494" y="2565780"/>
                </a:lnTo>
                <a:lnTo>
                  <a:pt x="979494" y="3002509"/>
                </a:lnTo>
                <a:lnTo>
                  <a:pt x="874207" y="3002509"/>
                </a:lnTo>
                <a:lnTo>
                  <a:pt x="488176" y="3002509"/>
                </a:lnTo>
                <a:lnTo>
                  <a:pt x="0" y="3002509"/>
                </a:lnTo>
                <a:close/>
              </a:path>
            </a:pathLst>
          </a:custGeom>
          <a:pattFill prst="pct90">
            <a:fgClr>
              <a:schemeClr val="tx1"/>
            </a:fgClr>
            <a:bgClr>
              <a:schemeClr val="bg1"/>
            </a:bgClr>
          </a:patt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218471" y="2825087"/>
            <a:ext cx="4892581" cy="794760"/>
          </a:xfrm>
        </p:spPr>
        <p:txBody>
          <a:bodyPr anchor="b" anchorCtr="0"/>
          <a:lstStyle>
            <a:lvl1pPr algn="l">
              <a:defRPr sz="2400"/>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231617" y="3893074"/>
            <a:ext cx="4872973" cy="2726090"/>
          </a:xfrm>
        </p:spPr>
        <p:txBody>
          <a:bodyPr anchor="t" anchorCtr="0"/>
          <a:lstStyle>
            <a:lvl1pPr marL="0" indent="0" algn="l">
              <a:lnSpc>
                <a:spcPct val="95000"/>
              </a:lnSpc>
              <a:spcBef>
                <a:spcPts val="800"/>
              </a:spcBef>
              <a:buNone/>
              <a:defRPr lang="en-US" sz="2000" kern="1200" dirty="0">
                <a:solidFill>
                  <a:schemeClr val="bg1"/>
                </a:solidFill>
                <a:latin typeface="+mn-lt"/>
                <a:ea typeface="+mn-ea"/>
                <a:cs typeface="+mn-cs"/>
              </a:defRPr>
            </a:lvl1pPr>
          </a:lstStyle>
          <a:p>
            <a:pPr lvl="0"/>
            <a:r>
              <a:rPr lang="en-US"/>
              <a:t>Click to edit Master text styles</a:t>
            </a:r>
          </a:p>
        </p:txBody>
      </p:sp>
      <p:sp>
        <p:nvSpPr>
          <p:cNvPr id="11" name="Rectangle 10">
            <a:extLst>
              <a:ext uri="{FF2B5EF4-FFF2-40B4-BE49-F238E27FC236}">
                <a16:creationId xmlns:a16="http://schemas.microsoft.com/office/drawing/2014/main" id="{287D14DF-5E3B-41EB-8A91-1BED59B88863}"/>
              </a:ext>
            </a:extLst>
          </p:cNvPr>
          <p:cNvSpPr/>
          <p:nvPr userDrawn="1"/>
        </p:nvSpPr>
        <p:spPr>
          <a:xfrm>
            <a:off x="979494" y="6766560"/>
            <a:ext cx="5377218"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42D1D0-12D7-4CD5-ABFE-D3A5E28E87D8}"/>
              </a:ext>
            </a:extLst>
          </p:cNvPr>
          <p:cNvSpPr/>
          <p:nvPr userDrawn="1"/>
        </p:nvSpPr>
        <p:spPr>
          <a:xfrm>
            <a:off x="1218471" y="3654238"/>
            <a:ext cx="18288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64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2BC89-B507-4305-BFAA-84C0EE419D90}"/>
              </a:ext>
            </a:extLst>
          </p:cNvPr>
          <p:cNvSpPr/>
          <p:nvPr userDrawn="1"/>
        </p:nvSpPr>
        <p:spPr>
          <a:xfrm>
            <a:off x="-1" y="7620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50DCB285-323D-448D-81EB-F995D412F6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3241" y="5124324"/>
            <a:ext cx="5299579" cy="1673051"/>
          </a:xfrm>
          <a:prstGeom prst="rect">
            <a:avLst/>
          </a:prstGeom>
        </p:spPr>
      </p:pic>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079404" y="560638"/>
            <a:ext cx="5578468" cy="1994392"/>
          </a:xfrm>
        </p:spPr>
        <p:txBody>
          <a:bodyPr wrap="square" anchor="b" anchorCtr="0">
            <a:spAutoFit/>
          </a:bodyPr>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18596"/>
            <a:ext cx="4572000" cy="350865"/>
          </a:xfrm>
          <a:noFill/>
        </p:spPr>
        <p:txBody>
          <a:bodyPr wrap="square" lIns="0" tIns="0" rIns="0" bIns="0" anchor="t" anchorCtr="0">
            <a:noAutofit/>
          </a:bodyPr>
          <a:lstStyle>
            <a:lvl1pPr marL="0" indent="0" algn="l">
              <a:lnSpc>
                <a:spcPct val="95000"/>
              </a:lnSpc>
              <a:spcBef>
                <a:spcPts val="800"/>
              </a:spcBef>
              <a:buNone/>
              <a:defRPr lang="en-US" sz="2400" kern="1200" dirty="0">
                <a:solidFill>
                  <a:schemeClr val="bg1"/>
                </a:solidFill>
                <a:latin typeface="+mn-lt"/>
                <a:ea typeface="+mn-ea"/>
                <a:cs typeface="+mn-cs"/>
              </a:defRPr>
            </a:lvl1pPr>
          </a:lstStyle>
          <a:p>
            <a:pPr lvl="0"/>
            <a:r>
              <a:rPr lang="en-US"/>
              <a:t>Click to edit Master text styles</a:t>
            </a:r>
          </a:p>
        </p:txBody>
      </p:sp>
      <p:sp>
        <p:nvSpPr>
          <p:cNvPr id="5" name="Rectangle 4">
            <a:extLst>
              <a:ext uri="{FF2B5EF4-FFF2-40B4-BE49-F238E27FC236}">
                <a16:creationId xmlns:a16="http://schemas.microsoft.com/office/drawing/2014/main" id="{3E4050D4-C2CD-4683-9D0C-F093C6F31754}"/>
              </a:ext>
            </a:extLst>
          </p:cNvPr>
          <p:cNvSpPr/>
          <p:nvPr userDrawn="1"/>
        </p:nvSpPr>
        <p:spPr>
          <a:xfrm>
            <a:off x="1079404" y="2730944"/>
            <a:ext cx="18288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53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5459" y="733000"/>
            <a:ext cx="11546543" cy="424732"/>
          </a:xfrm>
        </p:spPr>
        <p:txBody>
          <a:bodyPr/>
          <a:lstStyle/>
          <a:p>
            <a:r>
              <a:rPr lang="en-US"/>
              <a:t>Click to edit Master title style</a:t>
            </a:r>
          </a:p>
        </p:txBody>
      </p:sp>
      <p:sp>
        <p:nvSpPr>
          <p:cNvPr id="3" name="Content Placeholder 2"/>
          <p:cNvSpPr>
            <a:spLocks noGrp="1"/>
          </p:cNvSpPr>
          <p:nvPr>
            <p:ph sz="half" idx="1"/>
          </p:nvPr>
        </p:nvSpPr>
        <p:spPr>
          <a:xfrm>
            <a:off x="967434" y="1790760"/>
            <a:ext cx="5336428" cy="1754326"/>
          </a:xfrm>
        </p:spPr>
        <p:txBody>
          <a:bodyPr anchorCtr="0"/>
          <a:lstStyle>
            <a:lvl1pPr>
              <a:lnSpc>
                <a:spcPct val="100000"/>
              </a:lnSpc>
              <a:spcBef>
                <a:spcPts val="0"/>
              </a:spcBef>
              <a:spcAft>
                <a:spcPts val="600"/>
              </a:spcAft>
              <a:buSzPct val="125000"/>
              <a:buFont typeface="Arial" pitchFamily="34" charset="0"/>
              <a:buChar char="•"/>
              <a:defRPr lang="en-US" sz="2000" b="0" dirty="0" smtClean="0">
                <a:solidFill>
                  <a:schemeClr val="bg2"/>
                </a:solidFill>
                <a:latin typeface="Lucida Sans" pitchFamily="34" charset="0"/>
                <a:ea typeface="+mn-ea"/>
                <a:cs typeface="+mn-cs"/>
              </a:defRPr>
            </a:lvl1pPr>
            <a:lvl2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2pPr>
            <a:lvl3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3pPr>
            <a:lvl4pPr>
              <a:lnSpc>
                <a:spcPct val="100000"/>
              </a:lnSpc>
              <a:spcBef>
                <a:spcPts val="0"/>
              </a:spcBef>
              <a:spcAft>
                <a:spcPts val="600"/>
              </a:spcAft>
              <a:buSzPct val="125000"/>
              <a:buFont typeface="Arial" pitchFamily="34" charset="0"/>
              <a:buChar char="•"/>
              <a:defRPr lang="en-US" sz="1600" dirty="0" smtClean="0">
                <a:solidFill>
                  <a:schemeClr val="bg2"/>
                </a:solidFill>
                <a:latin typeface="Lucida Sans" pitchFamily="34" charset="0"/>
                <a:ea typeface="+mn-ea"/>
                <a:cs typeface="+mn-cs"/>
              </a:defRPr>
            </a:lvl4pPr>
            <a:lvl5pPr>
              <a:lnSpc>
                <a:spcPct val="100000"/>
              </a:lnSpc>
              <a:spcBef>
                <a:spcPts val="0"/>
              </a:spcBef>
              <a:spcAft>
                <a:spcPts val="600"/>
              </a:spcAft>
              <a:buSzPct val="125000"/>
              <a:buFont typeface="Arial" pitchFamily="34" charset="0"/>
              <a:buChar char="•"/>
              <a:defRPr lang="en-US" sz="1600" dirty="0">
                <a:solidFill>
                  <a:schemeClr val="bg2"/>
                </a:solidFill>
                <a:latin typeface="Lucida Sans" pitchFamily="34" charset="0"/>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060" y="1790760"/>
            <a:ext cx="5293264" cy="1754326"/>
          </a:xfrm>
        </p:spPr>
        <p:txBody>
          <a:bodyPr anchorCtr="0"/>
          <a:lstStyle>
            <a:lvl1pPr>
              <a:lnSpc>
                <a:spcPct val="100000"/>
              </a:lnSpc>
              <a:spcBef>
                <a:spcPts val="0"/>
              </a:spcBef>
              <a:spcAft>
                <a:spcPts val="600"/>
              </a:spcAft>
              <a:buSzPct val="125000"/>
              <a:buFont typeface="Arial" pitchFamily="34" charset="0"/>
              <a:buChar char="•"/>
              <a:defRPr lang="en-US" sz="2000" b="0" dirty="0" smtClean="0">
                <a:solidFill>
                  <a:schemeClr val="bg2"/>
                </a:solidFill>
                <a:latin typeface="Lucida Sans" pitchFamily="34" charset="0"/>
                <a:ea typeface="+mn-ea"/>
                <a:cs typeface="+mn-cs"/>
              </a:defRPr>
            </a:lvl1pPr>
            <a:lvl2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2pPr>
            <a:lvl3pPr>
              <a:lnSpc>
                <a:spcPct val="100000"/>
              </a:lnSpc>
              <a:spcBef>
                <a:spcPts val="0"/>
              </a:spcBef>
              <a:spcAft>
                <a:spcPts val="600"/>
              </a:spcAft>
              <a:buSzPct val="125000"/>
              <a:buFont typeface="Arial" pitchFamily="34" charset="0"/>
              <a:buChar char="•"/>
              <a:defRPr lang="en-US" sz="1800" dirty="0" smtClean="0">
                <a:solidFill>
                  <a:schemeClr val="bg2"/>
                </a:solidFill>
                <a:latin typeface="Lucida Sans" pitchFamily="34" charset="0"/>
                <a:ea typeface="+mn-ea"/>
                <a:cs typeface="+mn-cs"/>
              </a:defRPr>
            </a:lvl3pPr>
            <a:lvl4pPr>
              <a:lnSpc>
                <a:spcPct val="100000"/>
              </a:lnSpc>
              <a:spcBef>
                <a:spcPts val="0"/>
              </a:spcBef>
              <a:spcAft>
                <a:spcPts val="600"/>
              </a:spcAft>
              <a:buSzPct val="125000"/>
              <a:buFont typeface="Arial" pitchFamily="34" charset="0"/>
              <a:buChar char="•"/>
              <a:defRPr lang="en-US" sz="1600" dirty="0" smtClean="0">
                <a:solidFill>
                  <a:schemeClr val="bg2"/>
                </a:solidFill>
                <a:latin typeface="Lucida Sans" pitchFamily="34" charset="0"/>
                <a:ea typeface="+mn-ea"/>
                <a:cs typeface="+mn-cs"/>
              </a:defRPr>
            </a:lvl4pPr>
            <a:lvl5pPr>
              <a:lnSpc>
                <a:spcPct val="100000"/>
              </a:lnSpc>
              <a:spcBef>
                <a:spcPts val="0"/>
              </a:spcBef>
              <a:spcAft>
                <a:spcPts val="600"/>
              </a:spcAft>
              <a:buSzPct val="125000"/>
              <a:buFont typeface="Arial" pitchFamily="34" charset="0"/>
              <a:buChar char="•"/>
              <a:defRPr lang="en-US" sz="1600" dirty="0">
                <a:solidFill>
                  <a:schemeClr val="bg2"/>
                </a:solidFill>
                <a:latin typeface="Lucida Sans" pitchFamily="34" charset="0"/>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687A4C-665B-06FD-D47D-D48709C06E03}"/>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a:extLst>
              <a:ext uri="{FF2B5EF4-FFF2-40B4-BE49-F238E27FC236}">
                <a16:creationId xmlns:a16="http://schemas.microsoft.com/office/drawing/2014/main" id="{2DA2CDFC-FA03-0052-DA30-E9686A9D1E96}"/>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FF1846DE-1624-274D-952D-E1BB7F051869}"/>
              </a:ext>
            </a:extLst>
          </p:cNvPr>
          <p:cNvSpPr>
            <a:spLocks noGrp="1" noChangeArrowheads="1"/>
          </p:cNvSpPr>
          <p:nvPr>
            <p:ph type="sldNum" sz="quarter" idx="12"/>
          </p:nvPr>
        </p:nvSpPr>
        <p:spPr/>
        <p:txBody>
          <a:bodyPr/>
          <a:lstStyle>
            <a:lvl1pPr>
              <a:defRPr smtClean="0"/>
            </a:lvl1pPr>
          </a:lstStyle>
          <a:p>
            <a:pPr>
              <a:defRPr/>
            </a:pPr>
            <a:fld id="{EFAB6C7C-1954-4BD1-802E-25B3EB917B3D}" type="slidenum">
              <a:rPr lang="en-US" altLang="en-US"/>
              <a:pPr>
                <a:defRPr/>
              </a:pPr>
              <a:t>‹#›</a:t>
            </a:fld>
            <a:endParaRPr lang="en-US" altLang="en-US"/>
          </a:p>
        </p:txBody>
      </p:sp>
    </p:spTree>
    <p:extLst>
      <p:ext uri="{BB962C8B-B14F-4D97-AF65-F5344CB8AC3E}">
        <p14:creationId xmlns:p14="http://schemas.microsoft.com/office/powerpoint/2010/main" val="75969059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9">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DB35EE-3D5D-40C7-B409-133C0C4222B5}"/>
              </a:ext>
            </a:extLst>
          </p:cNvPr>
          <p:cNvGrpSpPr/>
          <p:nvPr userDrawn="1"/>
        </p:nvGrpSpPr>
        <p:grpSpPr>
          <a:xfrm>
            <a:off x="1003202" y="2426144"/>
            <a:ext cx="10187475" cy="1650561"/>
            <a:chOff x="1003202" y="2426144"/>
            <a:chExt cx="10187475" cy="1650561"/>
          </a:xfrm>
        </p:grpSpPr>
        <p:sp>
          <p:nvSpPr>
            <p:cNvPr id="5" name="Rectangle 4">
              <a:extLst>
                <a:ext uri="{FF2B5EF4-FFF2-40B4-BE49-F238E27FC236}">
                  <a16:creationId xmlns:a16="http://schemas.microsoft.com/office/drawing/2014/main" id="{3E4050D4-C2CD-4683-9D0C-F093C6F31754}"/>
                </a:ext>
              </a:extLst>
            </p:cNvPr>
            <p:cNvSpPr/>
            <p:nvPr userDrawn="1"/>
          </p:nvSpPr>
          <p:spPr>
            <a:xfrm>
              <a:off x="1079404" y="2426144"/>
              <a:ext cx="18288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C368F23-436E-4B2B-B643-7AFE8BAEDCAA}"/>
                </a:ext>
              </a:extLst>
            </p:cNvPr>
            <p:cNvSpPr/>
            <p:nvPr/>
          </p:nvSpPr>
          <p:spPr>
            <a:xfrm>
              <a:off x="1003202" y="3124200"/>
              <a:ext cx="1157287" cy="952505"/>
            </a:xfrm>
            <a:custGeom>
              <a:avLst/>
              <a:gdLst>
                <a:gd name="connsiteX0" fmla="*/ 338098 w 1157287"/>
                <a:gd name="connsiteY0" fmla="*/ -14 h 952505"/>
                <a:gd name="connsiteX1" fmla="*/ 480973 w 1157287"/>
                <a:gd name="connsiteY1" fmla="*/ 114286 h 952505"/>
                <a:gd name="connsiteX2" fmla="*/ 199985 w 1157287"/>
                <a:gd name="connsiteY2" fmla="*/ 557199 h 952505"/>
                <a:gd name="connsiteX3" fmla="*/ 252373 w 1157287"/>
                <a:gd name="connsiteY3" fmla="*/ 547674 h 952505"/>
                <a:gd name="connsiteX4" fmla="*/ 442873 w 1157287"/>
                <a:gd name="connsiteY4" fmla="*/ 747699 h 952505"/>
                <a:gd name="connsiteX5" fmla="*/ 241144 w 1157287"/>
                <a:gd name="connsiteY5" fmla="*/ 952486 h 952505"/>
                <a:gd name="connsiteX6" fmla="*/ 238085 w 1157287"/>
                <a:gd name="connsiteY6" fmla="*/ 952486 h 952505"/>
                <a:gd name="connsiteX7" fmla="*/ -40 w 1157287"/>
                <a:gd name="connsiteY7" fmla="*/ 647686 h 952505"/>
                <a:gd name="connsiteX8" fmla="*/ 338098 w 1157287"/>
                <a:gd name="connsiteY8" fmla="*/ -14 h 952505"/>
                <a:gd name="connsiteX9" fmla="*/ 1014373 w 1157287"/>
                <a:gd name="connsiteY9" fmla="*/ -14 h 952505"/>
                <a:gd name="connsiteX10" fmla="*/ 1157248 w 1157287"/>
                <a:gd name="connsiteY10" fmla="*/ 114286 h 952505"/>
                <a:gd name="connsiteX11" fmla="*/ 876260 w 1157287"/>
                <a:gd name="connsiteY11" fmla="*/ 557199 h 952505"/>
                <a:gd name="connsiteX12" fmla="*/ 928648 w 1157287"/>
                <a:gd name="connsiteY12" fmla="*/ 547674 h 952505"/>
                <a:gd name="connsiteX13" fmla="*/ 1119148 w 1157287"/>
                <a:gd name="connsiteY13" fmla="*/ 747699 h 952505"/>
                <a:gd name="connsiteX14" fmla="*/ 917420 w 1157287"/>
                <a:gd name="connsiteY14" fmla="*/ 952486 h 952505"/>
                <a:gd name="connsiteX15" fmla="*/ 914360 w 1157287"/>
                <a:gd name="connsiteY15" fmla="*/ 952486 h 952505"/>
                <a:gd name="connsiteX16" fmla="*/ 676235 w 1157287"/>
                <a:gd name="connsiteY16" fmla="*/ 647686 h 952505"/>
                <a:gd name="connsiteX17" fmla="*/ 1014373 w 1157287"/>
                <a:gd name="connsiteY17" fmla="*/ -14 h 95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7287" h="952505">
                  <a:moveTo>
                    <a:pt x="338098" y="-14"/>
                  </a:moveTo>
                  <a:lnTo>
                    <a:pt x="480973" y="114286"/>
                  </a:lnTo>
                  <a:cubicBezTo>
                    <a:pt x="328573" y="219061"/>
                    <a:pt x="209510" y="404799"/>
                    <a:pt x="199985" y="557199"/>
                  </a:cubicBezTo>
                  <a:cubicBezTo>
                    <a:pt x="204748" y="552436"/>
                    <a:pt x="238085" y="547674"/>
                    <a:pt x="252373" y="547674"/>
                  </a:cubicBezTo>
                  <a:cubicBezTo>
                    <a:pt x="361910" y="547674"/>
                    <a:pt x="442873" y="638161"/>
                    <a:pt x="442873" y="747699"/>
                  </a:cubicBezTo>
                  <a:cubicBezTo>
                    <a:pt x="443717" y="859955"/>
                    <a:pt x="353401" y="951641"/>
                    <a:pt x="241144" y="952486"/>
                  </a:cubicBezTo>
                  <a:cubicBezTo>
                    <a:pt x="240125" y="952494"/>
                    <a:pt x="239105" y="952494"/>
                    <a:pt x="238085" y="952486"/>
                  </a:cubicBezTo>
                  <a:cubicBezTo>
                    <a:pt x="109498" y="952486"/>
                    <a:pt x="-40" y="842949"/>
                    <a:pt x="-40" y="647686"/>
                  </a:cubicBezTo>
                  <a:cubicBezTo>
                    <a:pt x="-40" y="380986"/>
                    <a:pt x="152360" y="133336"/>
                    <a:pt x="338098" y="-14"/>
                  </a:cubicBezTo>
                  <a:close/>
                  <a:moveTo>
                    <a:pt x="1014373" y="-14"/>
                  </a:moveTo>
                  <a:lnTo>
                    <a:pt x="1157248" y="114286"/>
                  </a:lnTo>
                  <a:cubicBezTo>
                    <a:pt x="1004848" y="219061"/>
                    <a:pt x="885785" y="404799"/>
                    <a:pt x="876260" y="557199"/>
                  </a:cubicBezTo>
                  <a:cubicBezTo>
                    <a:pt x="881023" y="552436"/>
                    <a:pt x="909598" y="547674"/>
                    <a:pt x="928648" y="547674"/>
                  </a:cubicBezTo>
                  <a:cubicBezTo>
                    <a:pt x="1038185" y="547674"/>
                    <a:pt x="1119148" y="638161"/>
                    <a:pt x="1119148" y="747699"/>
                  </a:cubicBezTo>
                  <a:cubicBezTo>
                    <a:pt x="1119992" y="859955"/>
                    <a:pt x="1029676" y="951641"/>
                    <a:pt x="917420" y="952486"/>
                  </a:cubicBezTo>
                  <a:cubicBezTo>
                    <a:pt x="916400" y="952494"/>
                    <a:pt x="915380" y="952494"/>
                    <a:pt x="914360" y="952486"/>
                  </a:cubicBezTo>
                  <a:cubicBezTo>
                    <a:pt x="785773" y="952486"/>
                    <a:pt x="676235" y="842949"/>
                    <a:pt x="676235" y="647686"/>
                  </a:cubicBezTo>
                  <a:cubicBezTo>
                    <a:pt x="676235" y="380986"/>
                    <a:pt x="828635" y="133336"/>
                    <a:pt x="1014373" y="-14"/>
                  </a:cubicBezTo>
                  <a:close/>
                </a:path>
              </a:pathLst>
            </a:custGeom>
            <a:solidFill>
              <a:schemeClr val="tx2">
                <a:lumMod val="60000"/>
                <a:lumOff val="40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ED64C52-691F-4E4E-A130-109AF3BC94C7}"/>
                </a:ext>
              </a:extLst>
            </p:cNvPr>
            <p:cNvSpPr/>
            <p:nvPr/>
          </p:nvSpPr>
          <p:spPr>
            <a:xfrm>
              <a:off x="10038439" y="3124200"/>
              <a:ext cx="1152238" cy="952503"/>
            </a:xfrm>
            <a:custGeom>
              <a:avLst/>
              <a:gdLst>
                <a:gd name="connsiteX0" fmla="*/ 138073 w 1152238"/>
                <a:gd name="connsiteY0" fmla="*/ 952490 h 952503"/>
                <a:gd name="connsiteX1" fmla="*/ -40 w 1152238"/>
                <a:gd name="connsiteY1" fmla="*/ 838190 h 952503"/>
                <a:gd name="connsiteX2" fmla="*/ 276185 w 1152238"/>
                <a:gd name="connsiteY2" fmla="*/ 395277 h 952503"/>
                <a:gd name="connsiteX3" fmla="*/ 228560 w 1152238"/>
                <a:gd name="connsiteY3" fmla="*/ 404802 h 952503"/>
                <a:gd name="connsiteX4" fmla="*/ 33298 w 1152238"/>
                <a:gd name="connsiteY4" fmla="*/ 204777 h 952503"/>
                <a:gd name="connsiteX5" fmla="*/ 237799 w 1152238"/>
                <a:gd name="connsiteY5" fmla="*/ -10 h 952503"/>
                <a:gd name="connsiteX6" fmla="*/ 480973 w 1152238"/>
                <a:gd name="connsiteY6" fmla="*/ 304790 h 952503"/>
                <a:gd name="connsiteX7" fmla="*/ 138073 w 1152238"/>
                <a:gd name="connsiteY7" fmla="*/ 952490 h 952503"/>
                <a:gd name="connsiteX8" fmla="*/ 814348 w 1152238"/>
                <a:gd name="connsiteY8" fmla="*/ 952490 h 952503"/>
                <a:gd name="connsiteX9" fmla="*/ 671473 w 1152238"/>
                <a:gd name="connsiteY9" fmla="*/ 838190 h 952503"/>
                <a:gd name="connsiteX10" fmla="*/ 952460 w 1152238"/>
                <a:gd name="connsiteY10" fmla="*/ 395277 h 952503"/>
                <a:gd name="connsiteX11" fmla="*/ 900073 w 1152238"/>
                <a:gd name="connsiteY11" fmla="*/ 404802 h 952503"/>
                <a:gd name="connsiteX12" fmla="*/ 709573 w 1152238"/>
                <a:gd name="connsiteY12" fmla="*/ 204777 h 952503"/>
                <a:gd name="connsiteX13" fmla="*/ 911303 w 1152238"/>
                <a:gd name="connsiteY13" fmla="*/ -8 h 952503"/>
                <a:gd name="connsiteX14" fmla="*/ 914075 w 1152238"/>
                <a:gd name="connsiteY14" fmla="*/ -10 h 952503"/>
                <a:gd name="connsiteX15" fmla="*/ 1152199 w 1152238"/>
                <a:gd name="connsiteY15" fmla="*/ 304790 h 952503"/>
                <a:gd name="connsiteX16" fmla="*/ 814348 w 1152238"/>
                <a:gd name="connsiteY16" fmla="*/ 952490 h 95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2238" h="952503">
                  <a:moveTo>
                    <a:pt x="138073" y="952490"/>
                  </a:moveTo>
                  <a:lnTo>
                    <a:pt x="-40" y="838190"/>
                  </a:lnTo>
                  <a:cubicBezTo>
                    <a:pt x="152360" y="733415"/>
                    <a:pt x="266660" y="547677"/>
                    <a:pt x="276185" y="395277"/>
                  </a:cubicBezTo>
                  <a:cubicBezTo>
                    <a:pt x="276185" y="400040"/>
                    <a:pt x="242848" y="404802"/>
                    <a:pt x="228560" y="404802"/>
                  </a:cubicBezTo>
                  <a:cubicBezTo>
                    <a:pt x="114260" y="404802"/>
                    <a:pt x="33298" y="319077"/>
                    <a:pt x="33298" y="204777"/>
                  </a:cubicBezTo>
                  <a:cubicBezTo>
                    <a:pt x="34125" y="92132"/>
                    <a:pt x="125155" y="975"/>
                    <a:pt x="237799" y="-10"/>
                  </a:cubicBezTo>
                  <a:cubicBezTo>
                    <a:pt x="366673" y="-10"/>
                    <a:pt x="480973" y="109527"/>
                    <a:pt x="480973" y="304790"/>
                  </a:cubicBezTo>
                  <a:cubicBezTo>
                    <a:pt x="480973" y="571490"/>
                    <a:pt x="323524" y="823902"/>
                    <a:pt x="138073" y="952490"/>
                  </a:cubicBezTo>
                  <a:close/>
                  <a:moveTo>
                    <a:pt x="814348" y="952490"/>
                  </a:moveTo>
                  <a:lnTo>
                    <a:pt x="671473" y="838190"/>
                  </a:lnTo>
                  <a:cubicBezTo>
                    <a:pt x="823873" y="733415"/>
                    <a:pt x="942935" y="547677"/>
                    <a:pt x="952460" y="395277"/>
                  </a:cubicBezTo>
                  <a:cubicBezTo>
                    <a:pt x="947698" y="400040"/>
                    <a:pt x="919123" y="404802"/>
                    <a:pt x="900073" y="404802"/>
                  </a:cubicBezTo>
                  <a:cubicBezTo>
                    <a:pt x="790535" y="404802"/>
                    <a:pt x="709573" y="319077"/>
                    <a:pt x="709573" y="204777"/>
                  </a:cubicBezTo>
                  <a:cubicBezTo>
                    <a:pt x="708729" y="92521"/>
                    <a:pt x="799046" y="836"/>
                    <a:pt x="911303" y="-8"/>
                  </a:cubicBezTo>
                  <a:cubicBezTo>
                    <a:pt x="912226" y="-15"/>
                    <a:pt x="913151" y="-16"/>
                    <a:pt x="914075" y="-10"/>
                  </a:cubicBezTo>
                  <a:cubicBezTo>
                    <a:pt x="1042662" y="-10"/>
                    <a:pt x="1152199" y="109527"/>
                    <a:pt x="1152199" y="304790"/>
                  </a:cubicBezTo>
                  <a:cubicBezTo>
                    <a:pt x="1152199" y="571490"/>
                    <a:pt x="999799" y="823902"/>
                    <a:pt x="814348" y="952490"/>
                  </a:cubicBezTo>
                  <a:close/>
                </a:path>
              </a:pathLst>
            </a:custGeom>
            <a:solidFill>
              <a:schemeClr val="tx2">
                <a:lumMod val="60000"/>
                <a:lumOff val="40000"/>
              </a:schemeClr>
            </a:solidFill>
            <a:ln w="9525" cap="flat">
              <a:noFill/>
              <a:prstDash val="solid"/>
              <a:miter/>
            </a:ln>
          </p:spPr>
          <p:txBody>
            <a:bodyPr rtlCol="0" anchor="ctr"/>
            <a:lstStyle/>
            <a:p>
              <a:endParaRPr lang="en-US"/>
            </a:p>
          </p:txBody>
        </p:sp>
      </p:grpSp>
      <p:sp>
        <p:nvSpPr>
          <p:cNvPr id="10" name="Rectangle 9">
            <a:extLst>
              <a:ext uri="{FF2B5EF4-FFF2-40B4-BE49-F238E27FC236}">
                <a16:creationId xmlns:a16="http://schemas.microsoft.com/office/drawing/2014/main" id="{CF68D786-C98F-4FE4-8396-6519C133C59A}"/>
              </a:ext>
            </a:extLst>
          </p:cNvPr>
          <p:cNvSpPr/>
          <p:nvPr userDrawn="1"/>
        </p:nvSpPr>
        <p:spPr>
          <a:xfrm>
            <a:off x="-1" y="7620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29D9F925-78A0-46DD-830A-943A674BB1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3241" y="5124324"/>
            <a:ext cx="5299579" cy="1673051"/>
          </a:xfrm>
          <a:prstGeom prst="rect">
            <a:avLst/>
          </a:prstGeom>
        </p:spPr>
      </p:pic>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079404" y="920635"/>
            <a:ext cx="8691516" cy="1329595"/>
          </a:xfrm>
        </p:spPr>
        <p:txBody>
          <a:bodyPr wrap="square" anchor="b" anchorCtr="0">
            <a:spAutoFit/>
          </a:bodyPr>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2504210" y="3140123"/>
            <a:ext cx="7190508" cy="2997441"/>
          </a:xfrm>
          <a:noFill/>
        </p:spPr>
        <p:txBody>
          <a:bodyPr wrap="square" lIns="0" tIns="0" rIns="0" bIns="0" anchor="t" anchorCtr="0">
            <a:noAutofit/>
          </a:bodyPr>
          <a:lstStyle>
            <a:lvl1pPr marL="0" indent="0" algn="l">
              <a:lnSpc>
                <a:spcPct val="95000"/>
              </a:lnSpc>
              <a:spcBef>
                <a:spcPts val="800"/>
              </a:spcBef>
              <a:buNone/>
              <a:defRPr lang="en-US" sz="2400" kern="1200" dirty="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417446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079404" y="560638"/>
            <a:ext cx="5799532" cy="1994392"/>
          </a:xfrm>
        </p:spPr>
        <p:txBody>
          <a:bodyPr wrap="square" anchor="b" anchorCtr="0">
            <a:spAutoFit/>
          </a:bodyPr>
          <a:lstStyle>
            <a:lvl1pPr algn="l">
              <a:defRPr/>
            </a:lvl1pPr>
          </a:lstStyle>
          <a:p>
            <a:r>
              <a:rPr lang="en-US"/>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18596"/>
            <a:ext cx="4572000" cy="350865"/>
          </a:xfrm>
          <a:noFill/>
        </p:spPr>
        <p:txBody>
          <a:bodyPr wrap="square" lIns="0" tIns="0" rIns="0" bIns="0" anchor="t" anchorCtr="0">
            <a:noAutofit/>
          </a:bodyPr>
          <a:lstStyle>
            <a:lvl1pPr marL="0" indent="0" algn="l">
              <a:lnSpc>
                <a:spcPct val="95000"/>
              </a:lnSpc>
              <a:spcBef>
                <a:spcPts val="800"/>
              </a:spcBef>
              <a:buNone/>
              <a:defRPr lang="en-US" sz="2400" kern="1200" dirty="0">
                <a:solidFill>
                  <a:schemeClr val="bg1"/>
                </a:solidFill>
                <a:latin typeface="+mn-lt"/>
                <a:ea typeface="+mn-ea"/>
                <a:cs typeface="+mn-cs"/>
              </a:defRPr>
            </a:lvl1pPr>
          </a:lstStyle>
          <a:p>
            <a:pPr lvl="0"/>
            <a:r>
              <a:rPr lang="en-US"/>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079404" y="2730944"/>
            <a:ext cx="18288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A49FF349-499D-4773-A3B2-1547301DCB9D}"/>
              </a:ext>
            </a:extLst>
          </p:cNvPr>
          <p:cNvSpPr>
            <a:spLocks noGrp="1"/>
          </p:cNvSpPr>
          <p:nvPr>
            <p:ph type="pic" sz="quarter" idx="14"/>
          </p:nvPr>
        </p:nvSpPr>
        <p:spPr>
          <a:xfrm>
            <a:off x="1079404" y="3124200"/>
            <a:ext cx="5264150" cy="3733800"/>
          </a:xfrm>
          <a:pattFill prst="pct90">
            <a:fgClr>
              <a:schemeClr val="tx2"/>
            </a:fgClr>
            <a:bgClr>
              <a:schemeClr val="bg1"/>
            </a:bgClr>
          </a:pattFill>
        </p:spPr>
        <p:txBody>
          <a:bodyPr/>
          <a:lstStyle/>
          <a:p>
            <a:r>
              <a:rPr lang="en-US"/>
              <a:t>Click icon to add picture</a:t>
            </a:r>
          </a:p>
        </p:txBody>
      </p:sp>
      <p:sp>
        <p:nvSpPr>
          <p:cNvPr id="9" name="Rectangle 8">
            <a:extLst>
              <a:ext uri="{FF2B5EF4-FFF2-40B4-BE49-F238E27FC236}">
                <a16:creationId xmlns:a16="http://schemas.microsoft.com/office/drawing/2014/main" id="{76D5FDAA-EAF5-4519-A160-C1D803267657}"/>
              </a:ext>
            </a:extLst>
          </p:cNvPr>
          <p:cNvSpPr/>
          <p:nvPr userDrawn="1"/>
        </p:nvSpPr>
        <p:spPr>
          <a:xfrm>
            <a:off x="-1" y="7620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D8A0A40-A66E-4EAB-B930-8FCBB8FCCA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63241" y="5124324"/>
            <a:ext cx="5299579" cy="1673051"/>
          </a:xfrm>
          <a:prstGeom prst="rect">
            <a:avLst/>
          </a:prstGeom>
        </p:spPr>
      </p:pic>
    </p:spTree>
    <p:extLst>
      <p:ext uri="{BB962C8B-B14F-4D97-AF65-F5344CB8AC3E}">
        <p14:creationId xmlns:p14="http://schemas.microsoft.com/office/powerpoint/2010/main" val="778298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2BFF7E6-38B1-8142-87F5-2B8B4EBA31E0}"/>
              </a:ext>
            </a:extLst>
          </p:cNvPr>
          <p:cNvSpPr>
            <a:spLocks noGrp="1"/>
          </p:cNvSpPr>
          <p:nvPr>
            <p:ph type="body" sz="quarter" idx="10"/>
          </p:nvPr>
        </p:nvSpPr>
        <p:spPr>
          <a:xfrm>
            <a:off x="985550" y="3563939"/>
            <a:ext cx="10117137" cy="667594"/>
          </a:xfrm>
        </p:spPr>
        <p:txBody>
          <a:bodyPr/>
          <a:lstStyle>
            <a:lvl1pPr marL="0" indent="0" algn="ctr">
              <a:buNone/>
              <a:defRPr lang="en-US" sz="4400" b="1" i="0" kern="120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8" name="Text Placeholder 7">
            <a:extLst>
              <a:ext uri="{FF2B5EF4-FFF2-40B4-BE49-F238E27FC236}">
                <a16:creationId xmlns:a16="http://schemas.microsoft.com/office/drawing/2014/main" id="{E22E3A38-7C06-B944-982B-213A7E3D3D4A}"/>
              </a:ext>
            </a:extLst>
          </p:cNvPr>
          <p:cNvSpPr>
            <a:spLocks noGrp="1"/>
          </p:cNvSpPr>
          <p:nvPr>
            <p:ph type="body" sz="quarter" idx="11"/>
          </p:nvPr>
        </p:nvSpPr>
        <p:spPr>
          <a:xfrm>
            <a:off x="2451100" y="4376738"/>
            <a:ext cx="7289800" cy="773112"/>
          </a:xfrm>
        </p:spPr>
        <p:txBody>
          <a:bodyPr/>
          <a:lstStyle>
            <a:lvl1pPr marL="0" indent="0" algn="ctr">
              <a:buNone/>
              <a:defRPr>
                <a:solidFill>
                  <a:schemeClr val="tx2">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079465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2BFF7E6-38B1-8142-87F5-2B8B4EBA31E0}"/>
              </a:ext>
            </a:extLst>
          </p:cNvPr>
          <p:cNvSpPr>
            <a:spLocks noGrp="1"/>
          </p:cNvSpPr>
          <p:nvPr>
            <p:ph type="body" sz="quarter" idx="10"/>
          </p:nvPr>
        </p:nvSpPr>
        <p:spPr>
          <a:xfrm>
            <a:off x="985550" y="3563939"/>
            <a:ext cx="10117137" cy="667594"/>
          </a:xfrm>
        </p:spPr>
        <p:txBody>
          <a:bodyPr/>
          <a:lstStyle>
            <a:lvl1pPr marL="0" indent="0" algn="ctr">
              <a:buNone/>
              <a:defRPr lang="en-US" sz="4400" b="1" i="0" kern="120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8" name="Text Placeholder 7">
            <a:extLst>
              <a:ext uri="{FF2B5EF4-FFF2-40B4-BE49-F238E27FC236}">
                <a16:creationId xmlns:a16="http://schemas.microsoft.com/office/drawing/2014/main" id="{E22E3A38-7C06-B944-982B-213A7E3D3D4A}"/>
              </a:ext>
            </a:extLst>
          </p:cNvPr>
          <p:cNvSpPr>
            <a:spLocks noGrp="1"/>
          </p:cNvSpPr>
          <p:nvPr>
            <p:ph type="body" sz="quarter" idx="11"/>
          </p:nvPr>
        </p:nvSpPr>
        <p:spPr>
          <a:xfrm>
            <a:off x="2451100" y="4376738"/>
            <a:ext cx="7289800" cy="773112"/>
          </a:xfrm>
        </p:spPr>
        <p:txBody>
          <a:bodyPr/>
          <a:lstStyle>
            <a:lvl1pPr marL="0" indent="0" algn="ctr">
              <a:buNone/>
              <a:defRPr>
                <a:solidFill>
                  <a:schemeClr val="tx2">
                    <a:lumMod val="9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758369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Dark Gre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69E047-4A63-9E48-8C73-0842A613B283}"/>
              </a:ext>
            </a:extLst>
          </p:cNvPr>
          <p:cNvSpPr>
            <a:spLocks noGrp="1"/>
          </p:cNvSpPr>
          <p:nvPr>
            <p:ph type="pic" sz="quarter" idx="10"/>
          </p:nvPr>
        </p:nvSpPr>
        <p:spPr>
          <a:xfrm>
            <a:off x="1990516" y="1858962"/>
            <a:ext cx="4203700" cy="3140075"/>
          </a:xfrm>
        </p:spPr>
        <p:txBody>
          <a:bodyPr/>
          <a:lstStyle/>
          <a:p>
            <a:endParaRPr lang="en-US"/>
          </a:p>
        </p:txBody>
      </p:sp>
    </p:spTree>
    <p:extLst>
      <p:ext uri="{BB962C8B-B14F-4D97-AF65-F5344CB8AC3E}">
        <p14:creationId xmlns:p14="http://schemas.microsoft.com/office/powerpoint/2010/main" val="778888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677225E-008F-5D47-A03D-C2707AE1C01B}"/>
              </a:ext>
            </a:extLst>
          </p:cNvPr>
          <p:cNvSpPr>
            <a:spLocks noGrp="1"/>
          </p:cNvSpPr>
          <p:nvPr>
            <p:ph type="body" sz="quarter" idx="11"/>
          </p:nvPr>
        </p:nvSpPr>
        <p:spPr>
          <a:xfrm>
            <a:off x="1363064"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1920A4AF-D039-3F43-A019-02EC95682F80}"/>
              </a:ext>
            </a:extLst>
          </p:cNvPr>
          <p:cNvSpPr>
            <a:spLocks noGrp="1"/>
          </p:cNvSpPr>
          <p:nvPr>
            <p:ph type="body" sz="quarter" idx="12"/>
          </p:nvPr>
        </p:nvSpPr>
        <p:spPr>
          <a:xfrm>
            <a:off x="6383547"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DE25F45-F8A3-6844-84FC-70675A668A63}"/>
              </a:ext>
            </a:extLst>
          </p:cNvPr>
          <p:cNvSpPr>
            <a:spLocks noGrp="1"/>
          </p:cNvSpPr>
          <p:nvPr>
            <p:ph type="body" sz="quarter" idx="13"/>
          </p:nvPr>
        </p:nvSpPr>
        <p:spPr>
          <a:xfrm>
            <a:off x="8948512" y="4043843"/>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37E829C-18A8-8641-8915-7ED6C4703CC5}"/>
              </a:ext>
            </a:extLst>
          </p:cNvPr>
          <p:cNvSpPr>
            <a:spLocks noGrp="1"/>
          </p:cNvSpPr>
          <p:nvPr>
            <p:ph type="body" sz="quarter" idx="14"/>
          </p:nvPr>
        </p:nvSpPr>
        <p:spPr>
          <a:xfrm>
            <a:off x="3849343" y="4060166"/>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Picture Placeholder 21">
            <a:extLst>
              <a:ext uri="{FF2B5EF4-FFF2-40B4-BE49-F238E27FC236}">
                <a16:creationId xmlns:a16="http://schemas.microsoft.com/office/drawing/2014/main" id="{41A2D967-593C-7346-BF15-B1AA9A81ACBD}"/>
              </a:ext>
            </a:extLst>
          </p:cNvPr>
          <p:cNvSpPr>
            <a:spLocks noGrp="1"/>
          </p:cNvSpPr>
          <p:nvPr>
            <p:ph type="pic" sz="quarter" idx="15"/>
          </p:nvPr>
        </p:nvSpPr>
        <p:spPr>
          <a:xfrm>
            <a:off x="0" y="0"/>
            <a:ext cx="12192000" cy="2674187"/>
          </a:xfrm>
        </p:spPr>
        <p:txBody>
          <a:bodyPr/>
          <a:lstStyle/>
          <a:p>
            <a:endParaRPr lang="en-US"/>
          </a:p>
        </p:txBody>
      </p:sp>
    </p:spTree>
    <p:extLst>
      <p:ext uri="{BB962C8B-B14F-4D97-AF65-F5344CB8AC3E}">
        <p14:creationId xmlns:p14="http://schemas.microsoft.com/office/powerpoint/2010/main" val="2885638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0"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8021637" y="654290"/>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4321370" y="1028101"/>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4321370" y="654290"/>
            <a:ext cx="3657600" cy="2330450"/>
          </a:xfrm>
        </p:spPr>
        <p:txBody>
          <a:bodyPr>
            <a:normAutofit/>
          </a:bodyPr>
          <a:lstStyle>
            <a:lvl1pPr marL="0" indent="0" algn="r" defTabSz="914400" rtl="0" eaLnBrk="1" latinLnBrk="0" hangingPunct="1">
              <a:lnSpc>
                <a:spcPct val="90000"/>
              </a:lnSpc>
              <a:spcBef>
                <a:spcPts val="1000"/>
              </a:spcBef>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lvl="0" indent="0" algn="r" defTabSz="914400" rtl="0" eaLnBrk="1" latinLnBrk="0" hangingPunct="1">
              <a:lnSpc>
                <a:spcPct val="90000"/>
              </a:lnSpc>
              <a:spcBef>
                <a:spcPts val="1000"/>
              </a:spcBef>
              <a:buFontTx/>
              <a:buNone/>
            </a:pPr>
            <a:r>
              <a:rPr lang="en-US"/>
              <a:t>CLICK TO EDIT MASTER TEXT STYLES</a:t>
            </a:r>
          </a:p>
        </p:txBody>
      </p:sp>
    </p:spTree>
    <p:extLst>
      <p:ext uri="{BB962C8B-B14F-4D97-AF65-F5344CB8AC3E}">
        <p14:creationId xmlns:p14="http://schemas.microsoft.com/office/powerpoint/2010/main" val="3850890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8021637"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2330450"/>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442976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2801346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2547B1-7644-6B4E-A8D9-0D369953F390}"/>
              </a:ext>
            </a:extLst>
          </p:cNvPr>
          <p:cNvSpPr/>
          <p:nvPr userDrawn="1"/>
        </p:nvSpPr>
        <p:spPr>
          <a:xfrm>
            <a:off x="0" y="0"/>
            <a:ext cx="12192000"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4D4199-C668-CD42-8A16-B0FEAC578DE1}"/>
              </a:ext>
            </a:extLst>
          </p:cNvPr>
          <p:cNvPicPr>
            <a:picLocks noChangeAspect="1"/>
          </p:cNvPicPr>
          <p:nvPr userDrawn="1"/>
        </p:nvPicPr>
        <p:blipFill rotWithShape="1">
          <a:blip r:embed="rId2"/>
          <a:srcRect l="195" t="1549" r="16997" b="5294"/>
          <a:stretch/>
        </p:blipFill>
        <p:spPr>
          <a:xfrm>
            <a:off x="0" y="0"/>
            <a:ext cx="12192001" cy="6858000"/>
          </a:xfrm>
          <a:prstGeom prst="rect">
            <a:avLst/>
          </a:prstGeom>
          <a:ln>
            <a:noFill/>
          </a:ln>
        </p:spPr>
      </p:pic>
    </p:spTree>
    <p:extLst>
      <p:ext uri="{BB962C8B-B14F-4D97-AF65-F5344CB8AC3E}">
        <p14:creationId xmlns:p14="http://schemas.microsoft.com/office/powerpoint/2010/main" val="9652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38279"/>
            <a:ext cx="11582400" cy="42473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6963" y="1681734"/>
            <a:ext cx="5386917" cy="369332"/>
          </a:xfr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6962" y="2136455"/>
            <a:ext cx="5386917" cy="1498872"/>
          </a:xfrm>
        </p:spPr>
        <p:txBody>
          <a:bodyPr/>
          <a:lstStyle>
            <a:lvl1pPr>
              <a:defRPr lang="en-US" sz="2000" b="0" dirty="0" smtClean="0">
                <a:solidFill>
                  <a:schemeClr val="bg2"/>
                </a:solidFill>
                <a:latin typeface="Lucida Sans" pitchFamily="34" charset="0"/>
                <a:ea typeface="+mn-ea"/>
                <a:cs typeface="+mn-cs"/>
              </a:defRPr>
            </a:lvl1pPr>
            <a:lvl2pPr>
              <a:defRPr lang="en-US" sz="1800" dirty="0" smtClean="0">
                <a:solidFill>
                  <a:schemeClr val="bg2"/>
                </a:solidFill>
                <a:latin typeface="Lucida Sans" pitchFamily="34" charset="0"/>
                <a:ea typeface="+mn-ea"/>
                <a:cs typeface="+mn-cs"/>
              </a:defRPr>
            </a:lvl2pPr>
            <a:lvl3pPr>
              <a:defRPr lang="en-US" sz="1800" dirty="0" smtClean="0">
                <a:solidFill>
                  <a:schemeClr val="bg2"/>
                </a:solidFill>
                <a:latin typeface="Lucida Sans" pitchFamily="34" charset="0"/>
                <a:ea typeface="+mn-ea"/>
                <a:cs typeface="+mn-cs"/>
              </a:defRPr>
            </a:lvl3pPr>
            <a:lvl4pPr>
              <a:defRPr lang="en-US" sz="1600" dirty="0" smtClean="0">
                <a:solidFill>
                  <a:schemeClr val="bg2"/>
                </a:solidFill>
                <a:latin typeface="Lucida Sans" pitchFamily="34" charset="0"/>
                <a:ea typeface="+mn-ea"/>
                <a:cs typeface="+mn-cs"/>
              </a:defRPr>
            </a:lvl4pPr>
            <a:lvl5pPr>
              <a:defRPr lang="en-US" sz="1600" dirty="0">
                <a:solidFill>
                  <a:schemeClr val="bg2"/>
                </a:solidFill>
                <a:latin typeface="Lucida Sans" pitchFamily="34" charset="0"/>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0730" y="1681734"/>
            <a:ext cx="5389033" cy="369332"/>
          </a:xfr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0729" y="2136455"/>
            <a:ext cx="5389033" cy="1498872"/>
          </a:xfrm>
        </p:spPr>
        <p:txBody>
          <a:bodyPr/>
          <a:lstStyle>
            <a:lvl1pPr>
              <a:defRPr lang="en-US" sz="2000" b="0" dirty="0" smtClean="0">
                <a:solidFill>
                  <a:schemeClr val="bg2"/>
                </a:solidFill>
                <a:latin typeface="Lucida Sans" pitchFamily="34" charset="0"/>
                <a:ea typeface="+mn-ea"/>
                <a:cs typeface="+mn-cs"/>
              </a:defRPr>
            </a:lvl1pPr>
            <a:lvl2pPr>
              <a:defRPr lang="en-US" sz="1800" dirty="0" smtClean="0">
                <a:solidFill>
                  <a:schemeClr val="bg2"/>
                </a:solidFill>
                <a:latin typeface="Lucida Sans" pitchFamily="34" charset="0"/>
                <a:ea typeface="+mn-ea"/>
                <a:cs typeface="+mn-cs"/>
              </a:defRPr>
            </a:lvl2pPr>
            <a:lvl3pPr>
              <a:defRPr lang="en-US" sz="1800" dirty="0" smtClean="0">
                <a:solidFill>
                  <a:schemeClr val="bg2"/>
                </a:solidFill>
                <a:latin typeface="Lucida Sans" pitchFamily="34" charset="0"/>
                <a:ea typeface="+mn-ea"/>
                <a:cs typeface="+mn-cs"/>
              </a:defRPr>
            </a:lvl3pPr>
            <a:lvl4pPr>
              <a:defRPr lang="en-US" sz="1600" dirty="0" smtClean="0">
                <a:solidFill>
                  <a:schemeClr val="bg2"/>
                </a:solidFill>
                <a:latin typeface="Lucida Sans" pitchFamily="34" charset="0"/>
                <a:ea typeface="+mn-ea"/>
                <a:cs typeface="+mn-cs"/>
              </a:defRPr>
            </a:lvl4pPr>
            <a:lvl5pPr>
              <a:defRPr lang="en-US" sz="1600" dirty="0">
                <a:solidFill>
                  <a:schemeClr val="bg2"/>
                </a:solidFill>
                <a:latin typeface="Lucida Sans" pitchFamily="34" charset="0"/>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AF999AFC-DF20-F583-B58B-936BB181E5EF}"/>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Footer Placeholder 5">
            <a:extLst>
              <a:ext uri="{FF2B5EF4-FFF2-40B4-BE49-F238E27FC236}">
                <a16:creationId xmlns:a16="http://schemas.microsoft.com/office/drawing/2014/main" id="{4A932DDF-5E76-E0B8-EB14-0B30841D12A4}"/>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Slide Number Placeholder 6">
            <a:extLst>
              <a:ext uri="{FF2B5EF4-FFF2-40B4-BE49-F238E27FC236}">
                <a16:creationId xmlns:a16="http://schemas.microsoft.com/office/drawing/2014/main" id="{7421822E-51C6-CE8B-7E7A-3B6DC570D470}"/>
              </a:ext>
            </a:extLst>
          </p:cNvPr>
          <p:cNvSpPr>
            <a:spLocks noGrp="1" noChangeArrowheads="1"/>
          </p:cNvSpPr>
          <p:nvPr>
            <p:ph type="sldNum" sz="quarter" idx="12"/>
          </p:nvPr>
        </p:nvSpPr>
        <p:spPr/>
        <p:txBody>
          <a:bodyPr/>
          <a:lstStyle>
            <a:lvl1pPr>
              <a:defRPr smtClean="0"/>
            </a:lvl1pPr>
          </a:lstStyle>
          <a:p>
            <a:pPr>
              <a:defRPr/>
            </a:pPr>
            <a:fld id="{D1A33136-7910-493D-A2A6-A07F1E2C75BD}" type="slidenum">
              <a:rPr lang="en-US" altLang="en-US"/>
              <a:pPr>
                <a:defRPr/>
              </a:pPr>
              <a:t>‹#›</a:t>
            </a:fld>
            <a:endParaRPr lang="en-US" altLang="en-US"/>
          </a:p>
        </p:txBody>
      </p:sp>
    </p:spTree>
    <p:extLst>
      <p:ext uri="{BB962C8B-B14F-4D97-AF65-F5344CB8AC3E}">
        <p14:creationId xmlns:p14="http://schemas.microsoft.com/office/powerpoint/2010/main" val="23332305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2E89E7-CDBF-0943-A09D-D1D3A35782EC}"/>
              </a:ext>
            </a:extLst>
          </p:cNvPr>
          <p:cNvSpPr/>
          <p:nvPr userDrawn="1"/>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ED9482-1B11-B048-A8AC-CAF949837453}"/>
              </a:ext>
            </a:extLst>
          </p:cNvPr>
          <p:cNvPicPr>
            <a:picLocks noChangeAspect="1"/>
          </p:cNvPicPr>
          <p:nvPr userDrawn="1"/>
        </p:nvPicPr>
        <p:blipFill rotWithShape="1">
          <a:blip r:embed="rId2"/>
          <a:srcRect l="195" t="1549" r="16997" b="5294"/>
          <a:stretch/>
        </p:blipFill>
        <p:spPr>
          <a:xfrm>
            <a:off x="0" y="46007"/>
            <a:ext cx="12192001" cy="6858000"/>
          </a:xfrm>
          <a:prstGeom prst="rect">
            <a:avLst/>
          </a:prstGeom>
          <a:ln>
            <a:noFill/>
          </a:ln>
        </p:spPr>
      </p:pic>
    </p:spTree>
    <p:extLst>
      <p:ext uri="{BB962C8B-B14F-4D97-AF65-F5344CB8AC3E}">
        <p14:creationId xmlns:p14="http://schemas.microsoft.com/office/powerpoint/2010/main" val="3614569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1144514" y="944679"/>
            <a:ext cx="4226830" cy="4232885"/>
          </a:xfrm>
        </p:spPr>
        <p:txBody>
          <a:bodyPr/>
          <a:lstStyle/>
          <a:p>
            <a:endParaRPr lang="en-US"/>
          </a:p>
        </p:txBody>
      </p:sp>
      <p:sp>
        <p:nvSpPr>
          <p:cNvPr id="4" name="Text Placeholder 3">
            <a:extLst>
              <a:ext uri="{FF2B5EF4-FFF2-40B4-BE49-F238E27FC236}">
                <a16:creationId xmlns:a16="http://schemas.microsoft.com/office/drawing/2014/main" id="{76638878-0B70-5D44-92FE-DBDD7867E77F}"/>
              </a:ext>
            </a:extLst>
          </p:cNvPr>
          <p:cNvSpPr>
            <a:spLocks noGrp="1"/>
          </p:cNvSpPr>
          <p:nvPr>
            <p:ph type="body" sz="quarter" idx="11"/>
          </p:nvPr>
        </p:nvSpPr>
        <p:spPr>
          <a:xfrm>
            <a:off x="5897563" y="2428875"/>
            <a:ext cx="2095500" cy="2747963"/>
          </a:xfrm>
        </p:spPr>
        <p:txBody>
          <a:bodyPr/>
          <a:lstStyle/>
          <a:p>
            <a:pPr lvl="0"/>
            <a:r>
              <a:rPr lang="en-US"/>
              <a:t>Click to edit Master text styles</a:t>
            </a:r>
          </a:p>
        </p:txBody>
      </p:sp>
      <p:sp>
        <p:nvSpPr>
          <p:cNvPr id="5" name="Text Placeholder 3">
            <a:extLst>
              <a:ext uri="{FF2B5EF4-FFF2-40B4-BE49-F238E27FC236}">
                <a16:creationId xmlns:a16="http://schemas.microsoft.com/office/drawing/2014/main" id="{2BAFDFCC-C1B4-C84F-BF82-3610B35747E4}"/>
              </a:ext>
            </a:extLst>
          </p:cNvPr>
          <p:cNvSpPr>
            <a:spLocks noGrp="1"/>
          </p:cNvSpPr>
          <p:nvPr>
            <p:ph type="body" sz="quarter" idx="12"/>
          </p:nvPr>
        </p:nvSpPr>
        <p:spPr>
          <a:xfrm>
            <a:off x="8277425" y="2428875"/>
            <a:ext cx="2095500" cy="2747963"/>
          </a:xfrm>
        </p:spPr>
        <p:txBody>
          <a:bodyPr/>
          <a:lstStyle/>
          <a:p>
            <a:pPr lvl="0"/>
            <a:r>
              <a:rPr lang="en-US"/>
              <a:t>Click to edit Master text styles</a:t>
            </a:r>
          </a:p>
        </p:txBody>
      </p:sp>
    </p:spTree>
    <p:extLst>
      <p:ext uri="{BB962C8B-B14F-4D97-AF65-F5344CB8AC3E}">
        <p14:creationId xmlns:p14="http://schemas.microsoft.com/office/powerpoint/2010/main" val="2710937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D68AF-E693-7E40-8BFD-AA578DB0DCA4}"/>
              </a:ext>
            </a:extLst>
          </p:cNvPr>
          <p:cNvSpPr>
            <a:spLocks noGrp="1"/>
          </p:cNvSpPr>
          <p:nvPr>
            <p:ph type="pic" sz="quarter" idx="10"/>
          </p:nvPr>
        </p:nvSpPr>
        <p:spPr>
          <a:xfrm>
            <a:off x="442608" y="454172"/>
            <a:ext cx="11317424" cy="5952685"/>
          </a:xfrm>
        </p:spPr>
        <p:txBody>
          <a:bodyPr/>
          <a:lstStyle/>
          <a:p>
            <a:endParaRPr lang="en-US"/>
          </a:p>
        </p:txBody>
      </p:sp>
    </p:spTree>
    <p:extLst>
      <p:ext uri="{BB962C8B-B14F-4D97-AF65-F5344CB8AC3E}">
        <p14:creationId xmlns:p14="http://schemas.microsoft.com/office/powerpoint/2010/main" val="1692397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83DC028F-AAA9-6047-A457-6AECFABF9DEA}"/>
              </a:ext>
            </a:extLst>
          </p:cNvPr>
          <p:cNvSpPr>
            <a:spLocks noGrp="1"/>
          </p:cNvSpPr>
          <p:nvPr>
            <p:ph type="chart" sz="quarter" idx="10"/>
          </p:nvPr>
        </p:nvSpPr>
        <p:spPr>
          <a:xfrm>
            <a:off x="5806781" y="952500"/>
            <a:ext cx="5438775" cy="4953000"/>
          </a:xfrm>
        </p:spPr>
        <p:txBody>
          <a:bodyPr/>
          <a:lstStyle/>
          <a:p>
            <a:endParaRPr lang="en-US"/>
          </a:p>
        </p:txBody>
      </p:sp>
      <p:sp>
        <p:nvSpPr>
          <p:cNvPr id="6" name="Picture Placeholder 5">
            <a:extLst>
              <a:ext uri="{FF2B5EF4-FFF2-40B4-BE49-F238E27FC236}">
                <a16:creationId xmlns:a16="http://schemas.microsoft.com/office/drawing/2014/main" id="{4B194767-F43A-454C-8B7C-728A710D8270}"/>
              </a:ext>
            </a:extLst>
          </p:cNvPr>
          <p:cNvSpPr>
            <a:spLocks noGrp="1"/>
          </p:cNvSpPr>
          <p:nvPr>
            <p:ph type="pic" sz="quarter" idx="11"/>
          </p:nvPr>
        </p:nvSpPr>
        <p:spPr>
          <a:xfrm>
            <a:off x="1157288" y="1004888"/>
            <a:ext cx="3984625" cy="5853112"/>
          </a:xfrm>
        </p:spPr>
        <p:txBody>
          <a:bodyPr/>
          <a:lstStyle/>
          <a:p>
            <a:endParaRPr lang="en-US"/>
          </a:p>
        </p:txBody>
      </p:sp>
    </p:spTree>
    <p:extLst>
      <p:ext uri="{BB962C8B-B14F-4D97-AF65-F5344CB8AC3E}">
        <p14:creationId xmlns:p14="http://schemas.microsoft.com/office/powerpoint/2010/main" val="2222647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8227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757492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673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7110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1610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9502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4968" y="2136492"/>
            <a:ext cx="11567032" cy="424732"/>
          </a:xfrm>
        </p:spPr>
        <p:txBody>
          <a:bodyPr/>
          <a:lstStyle/>
          <a:p>
            <a:r>
              <a:rPr lang="en-US"/>
              <a:t>Click to edit Master title style</a:t>
            </a:r>
          </a:p>
        </p:txBody>
      </p:sp>
      <p:sp>
        <p:nvSpPr>
          <p:cNvPr id="3" name="Date Placeholder 4">
            <a:extLst>
              <a:ext uri="{FF2B5EF4-FFF2-40B4-BE49-F238E27FC236}">
                <a16:creationId xmlns:a16="http://schemas.microsoft.com/office/drawing/2014/main" id="{9AFD4B65-025F-BDD3-5BB5-D891EC35E56B}"/>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Footer Placeholder 5">
            <a:extLst>
              <a:ext uri="{FF2B5EF4-FFF2-40B4-BE49-F238E27FC236}">
                <a16:creationId xmlns:a16="http://schemas.microsoft.com/office/drawing/2014/main" id="{AED56C05-86E4-1DA2-9FC4-6643C62AC245}"/>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Slide Number Placeholder 6">
            <a:extLst>
              <a:ext uri="{FF2B5EF4-FFF2-40B4-BE49-F238E27FC236}">
                <a16:creationId xmlns:a16="http://schemas.microsoft.com/office/drawing/2014/main" id="{451F65BF-9360-77E1-C895-D2D7671700BF}"/>
              </a:ext>
            </a:extLst>
          </p:cNvPr>
          <p:cNvSpPr>
            <a:spLocks noGrp="1" noChangeArrowheads="1"/>
          </p:cNvSpPr>
          <p:nvPr>
            <p:ph type="sldNum" sz="quarter" idx="12"/>
          </p:nvPr>
        </p:nvSpPr>
        <p:spPr/>
        <p:txBody>
          <a:bodyPr/>
          <a:lstStyle>
            <a:lvl1pPr>
              <a:defRPr smtClean="0"/>
            </a:lvl1pPr>
          </a:lstStyle>
          <a:p>
            <a:pPr>
              <a:defRPr/>
            </a:pPr>
            <a:fld id="{6086D48B-9BAB-4747-8C58-9F0CED2526F7}" type="slidenum">
              <a:rPr lang="en-US" altLang="en-US"/>
              <a:pPr>
                <a:defRPr/>
              </a:pPr>
              <a:t>‹#›</a:t>
            </a:fld>
            <a:endParaRPr lang="en-US" altLang="en-US"/>
          </a:p>
        </p:txBody>
      </p:sp>
    </p:spTree>
    <p:extLst>
      <p:ext uri="{BB962C8B-B14F-4D97-AF65-F5344CB8AC3E}">
        <p14:creationId xmlns:p14="http://schemas.microsoft.com/office/powerpoint/2010/main" val="309675777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84458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84624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9102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6323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779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22A833-9EE1-7B48-B148-5567D79C4412}"/>
              </a:ext>
            </a:extLst>
          </p:cNvPr>
          <p:cNvSpPr/>
          <p:nvPr/>
        </p:nvSpPr>
        <p:spPr>
          <a:xfrm>
            <a:off x="0" y="2316163"/>
            <a:ext cx="12192000" cy="4541837"/>
          </a:xfrm>
          <a:prstGeom prst="rect">
            <a:avLst/>
          </a:prstGeom>
          <a:solidFill>
            <a:srgbClr val="3A5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0C1A2E7-F084-9A46-8D59-93E5D8B7DEA7}"/>
              </a:ext>
            </a:extLst>
          </p:cNvPr>
          <p:cNvPicPr>
            <a:picLocks noChangeAspect="1"/>
          </p:cNvPicPr>
          <p:nvPr/>
        </p:nvPicPr>
        <p:blipFill rotWithShape="1">
          <a:blip r:embed="rId2">
            <a:alphaModFix/>
          </a:blip>
          <a:srcRect b="22720"/>
          <a:stretch/>
        </p:blipFill>
        <p:spPr>
          <a:xfrm>
            <a:off x="0" y="2810583"/>
            <a:ext cx="12192000" cy="4047417"/>
          </a:xfrm>
          <a:prstGeom prst="rect">
            <a:avLst/>
          </a:prstGeom>
        </p:spPr>
      </p:pic>
      <p:sp>
        <p:nvSpPr>
          <p:cNvPr id="2" name="Title 1">
            <a:extLst>
              <a:ext uri="{FF2B5EF4-FFF2-40B4-BE49-F238E27FC236}">
                <a16:creationId xmlns:a16="http://schemas.microsoft.com/office/drawing/2014/main" id="{CE3D0C3B-0CBC-6E4D-BFA3-B750A689CE40}"/>
              </a:ext>
            </a:extLst>
          </p:cNvPr>
          <p:cNvSpPr>
            <a:spLocks noGrp="1"/>
          </p:cNvSpPr>
          <p:nvPr>
            <p:ph type="ctrTitle"/>
          </p:nvPr>
        </p:nvSpPr>
        <p:spPr>
          <a:xfrm>
            <a:off x="1524000" y="1597851"/>
            <a:ext cx="9144000"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D8D9E48-98F7-4441-8C97-36CC8C325746}"/>
              </a:ext>
            </a:extLst>
          </p:cNvPr>
          <p:cNvSpPr>
            <a:spLocks noGrp="1"/>
          </p:cNvSpPr>
          <p:nvPr>
            <p:ph type="subTitle" idx="1"/>
          </p:nvPr>
        </p:nvSpPr>
        <p:spPr>
          <a:xfrm>
            <a:off x="1524000" y="4077526"/>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D27530E9-097A-8F4E-9542-218781137AE8}"/>
              </a:ext>
            </a:extLst>
          </p:cNvPr>
          <p:cNvPicPr>
            <a:picLocks noChangeAspect="1"/>
          </p:cNvPicPr>
          <p:nvPr/>
        </p:nvPicPr>
        <p:blipFill>
          <a:blip r:embed="rId3"/>
          <a:stretch>
            <a:fillRect/>
          </a:stretch>
        </p:blipFill>
        <p:spPr>
          <a:xfrm>
            <a:off x="514350" y="353133"/>
            <a:ext cx="2019300" cy="1714500"/>
          </a:xfrm>
          <a:prstGeom prst="rect">
            <a:avLst/>
          </a:prstGeom>
        </p:spPr>
      </p:pic>
      <p:sp>
        <p:nvSpPr>
          <p:cNvPr id="14" name="TextBox 13">
            <a:extLst>
              <a:ext uri="{FF2B5EF4-FFF2-40B4-BE49-F238E27FC236}">
                <a16:creationId xmlns:a16="http://schemas.microsoft.com/office/drawing/2014/main" id="{135F44EE-5767-CF46-AE6D-473E93FE5BC8}"/>
              </a:ext>
            </a:extLst>
          </p:cNvPr>
          <p:cNvSpPr txBox="1"/>
          <p:nvPr/>
        </p:nvSpPr>
        <p:spPr>
          <a:xfrm>
            <a:off x="8741664" y="6382512"/>
            <a:ext cx="3236976" cy="369332"/>
          </a:xfrm>
          <a:prstGeom prst="rect">
            <a:avLst/>
          </a:prstGeom>
          <a:noFill/>
        </p:spPr>
        <p:txBody>
          <a:bodyPr wrap="square" rtlCol="0">
            <a:spAutoFit/>
          </a:bodyPr>
          <a:lstStyle/>
          <a:p>
            <a:pPr algn="r"/>
            <a:r>
              <a:rPr lang="en-US" b="1" i="0">
                <a:solidFill>
                  <a:schemeClr val="bg1"/>
                </a:solidFill>
                <a:latin typeface="Arial Narrow" panose="020B0604020202020204" pitchFamily="34" charset="0"/>
                <a:cs typeface="Arial Narrow" panose="020B0604020202020204" pitchFamily="34" charset="0"/>
              </a:rPr>
              <a:t>JCDREAM.ORG/CHARGE</a:t>
            </a:r>
          </a:p>
        </p:txBody>
      </p:sp>
    </p:spTree>
    <p:extLst>
      <p:ext uri="{BB962C8B-B14F-4D97-AF65-F5344CB8AC3E}">
        <p14:creationId xmlns:p14="http://schemas.microsoft.com/office/powerpoint/2010/main" val="32920962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C2D29D-6244-514F-A3E3-96D943C0C3F1}"/>
              </a:ext>
            </a:extLst>
          </p:cNvPr>
          <p:cNvPicPr>
            <a:picLocks noChangeAspect="1"/>
          </p:cNvPicPr>
          <p:nvPr/>
        </p:nvPicPr>
        <p:blipFill>
          <a:blip r:embed="rId2"/>
          <a:stretch>
            <a:fillRect/>
          </a:stretch>
        </p:blipFill>
        <p:spPr>
          <a:xfrm>
            <a:off x="10640568" y="5687239"/>
            <a:ext cx="1225296" cy="1040346"/>
          </a:xfrm>
          <a:prstGeom prst="rect">
            <a:avLst/>
          </a:prstGeom>
        </p:spPr>
      </p:pic>
      <p:sp>
        <p:nvSpPr>
          <p:cNvPr id="2" name="Title 1">
            <a:extLst>
              <a:ext uri="{FF2B5EF4-FFF2-40B4-BE49-F238E27FC236}">
                <a16:creationId xmlns:a16="http://schemas.microsoft.com/office/drawing/2014/main" id="{5D936484-D83B-C046-AE67-4669F12A0E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00946A-8F78-6A40-A443-E732A47C20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2938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1DB9-1400-634A-BE7E-E19675F58E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16A531-FED4-484E-9246-89B9D77D3A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50C5F2-27DD-2B46-8CE5-83FD2C1CA03E}"/>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5" name="Footer Placeholder 4">
            <a:extLst>
              <a:ext uri="{FF2B5EF4-FFF2-40B4-BE49-F238E27FC236}">
                <a16:creationId xmlns:a16="http://schemas.microsoft.com/office/drawing/2014/main" id="{6D2DD104-DEA3-5E4E-ACB3-270F1BDBC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862E8-7708-7B43-842C-4A8C7FA50FA9}"/>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1453764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371B-DD7B-9D4A-A291-638760221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F3354F-2211-8D49-A7FB-3E50FC510F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BA166D-12A5-FC4E-BB5C-FDF5F11DE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DEDCB2-21A8-CD4A-8EC5-1437482DC524}"/>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6" name="Footer Placeholder 5">
            <a:extLst>
              <a:ext uri="{FF2B5EF4-FFF2-40B4-BE49-F238E27FC236}">
                <a16:creationId xmlns:a16="http://schemas.microsoft.com/office/drawing/2014/main" id="{44A8285C-44C6-0F4B-8921-55DCAC862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17DFC-AD78-D24B-9AD9-72AA52D95FD9}"/>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1918219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F641-2131-B340-997F-63D05B8877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835E40-8390-F541-8CF3-711DB58EB3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49BD2-B981-7F49-9CBB-3117C8298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A6EAEC-BAEA-2643-8C16-4322E2764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3FAC3-A758-7246-8B09-0A45F789A4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480CEA-F2CA-E446-9556-FA42202AC51D}"/>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8" name="Footer Placeholder 7">
            <a:extLst>
              <a:ext uri="{FF2B5EF4-FFF2-40B4-BE49-F238E27FC236}">
                <a16:creationId xmlns:a16="http://schemas.microsoft.com/office/drawing/2014/main" id="{8D683CB5-BCC9-604C-9348-1BC3086E1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DEEB8F-84F2-0349-B561-13C4F26EA74B}"/>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87137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20B85FD2-F747-413F-D498-4DACF51BCD70}"/>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Footer Placeholder 5">
            <a:extLst>
              <a:ext uri="{FF2B5EF4-FFF2-40B4-BE49-F238E27FC236}">
                <a16:creationId xmlns:a16="http://schemas.microsoft.com/office/drawing/2014/main" id="{EA61DD99-319C-A670-0483-F501864F3228}"/>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Slide Number Placeholder 6">
            <a:extLst>
              <a:ext uri="{FF2B5EF4-FFF2-40B4-BE49-F238E27FC236}">
                <a16:creationId xmlns:a16="http://schemas.microsoft.com/office/drawing/2014/main" id="{CA55B70C-C559-0087-A51C-C45DCBE2CFBF}"/>
              </a:ext>
            </a:extLst>
          </p:cNvPr>
          <p:cNvSpPr>
            <a:spLocks noGrp="1" noChangeArrowheads="1"/>
          </p:cNvSpPr>
          <p:nvPr>
            <p:ph type="sldNum" sz="quarter" idx="12"/>
          </p:nvPr>
        </p:nvSpPr>
        <p:spPr/>
        <p:txBody>
          <a:bodyPr/>
          <a:lstStyle>
            <a:lvl1pPr>
              <a:defRPr smtClean="0"/>
            </a:lvl1pPr>
          </a:lstStyle>
          <a:p>
            <a:pPr>
              <a:defRPr/>
            </a:pPr>
            <a:fld id="{EE86767B-091C-4543-8E25-0CA1E362068E}" type="slidenum">
              <a:rPr lang="en-US" altLang="en-US"/>
              <a:pPr>
                <a:defRPr/>
              </a:pPr>
              <a:t>‹#›</a:t>
            </a:fld>
            <a:endParaRPr lang="en-US" altLang="en-US"/>
          </a:p>
        </p:txBody>
      </p:sp>
    </p:spTree>
    <p:extLst>
      <p:ext uri="{BB962C8B-B14F-4D97-AF65-F5344CB8AC3E}">
        <p14:creationId xmlns:p14="http://schemas.microsoft.com/office/powerpoint/2010/main" val="315280948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BB41-AD70-2D4A-AF08-8B36F564F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35E04F-487A-5C4E-9C5A-98C11210AC3D}"/>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4" name="Footer Placeholder 3">
            <a:extLst>
              <a:ext uri="{FF2B5EF4-FFF2-40B4-BE49-F238E27FC236}">
                <a16:creationId xmlns:a16="http://schemas.microsoft.com/office/drawing/2014/main" id="{E431A652-6C5E-7845-A4C3-EA28E8B70D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4A257A-594A-BB4B-B8ED-56217E0D5FA6}"/>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3934523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398A-EDA8-7060-D384-285E9BB633E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2621CD1-71A1-793C-5EE8-6EC7822CB176}"/>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1527073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01E9E-8166-3F41-8390-B4609CE255AB}"/>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3" name="Footer Placeholder 2">
            <a:extLst>
              <a:ext uri="{FF2B5EF4-FFF2-40B4-BE49-F238E27FC236}">
                <a16:creationId xmlns:a16="http://schemas.microsoft.com/office/drawing/2014/main" id="{EF35C280-42EA-3C40-BEAC-465171AE7A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FD5F6F-5C7C-684E-AF1C-E170EB06508A}"/>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26089263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40E3-1261-874A-A7C8-62B8DF72A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A4B23E-FAF1-7D4C-9881-680652836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5F5579-FBD0-6444-810B-AD0BFD972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5869F-521E-1340-A2DF-F033BDD8BE3C}"/>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6" name="Footer Placeholder 5">
            <a:extLst>
              <a:ext uri="{FF2B5EF4-FFF2-40B4-BE49-F238E27FC236}">
                <a16:creationId xmlns:a16="http://schemas.microsoft.com/office/drawing/2014/main" id="{465B7ED5-E7AB-9445-8600-F2AB29984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DEE98-AC82-6547-BEA6-785129A2ACE2}"/>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7306038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7AA3-3634-1349-B0AB-2D217818EB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DEE524-5DD0-8D47-BD04-B5AC7BB9E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715B984-9095-634A-94B7-F14B5DAEF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0C71F-80B3-6F4B-AB32-C3B655AF8711}"/>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6" name="Footer Placeholder 5">
            <a:extLst>
              <a:ext uri="{FF2B5EF4-FFF2-40B4-BE49-F238E27FC236}">
                <a16:creationId xmlns:a16="http://schemas.microsoft.com/office/drawing/2014/main" id="{18272EFC-3976-1642-8463-96308F1C0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E2A4D-A587-D141-AFBB-D9EB379877FC}"/>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1726287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DC86-E66D-F148-86A5-45FA44050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D14EF2-B7AF-2B42-AD67-E89CF439B8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F549D-01DF-AB4C-8682-0ABDD938DD74}"/>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5" name="Footer Placeholder 4">
            <a:extLst>
              <a:ext uri="{FF2B5EF4-FFF2-40B4-BE49-F238E27FC236}">
                <a16:creationId xmlns:a16="http://schemas.microsoft.com/office/drawing/2014/main" id="{64D83F1A-A471-3B4A-9F5A-FD6CA5745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4310E-2331-A845-83E1-9E09AAF9F5F8}"/>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3988976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B8316D-2D76-3440-893D-4483EE920B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D4898B-23BB-BB40-8850-DB128B32F2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9C044-8153-F74F-9919-8B2EEC329998}"/>
              </a:ext>
            </a:extLst>
          </p:cNvPr>
          <p:cNvSpPr>
            <a:spLocks noGrp="1"/>
          </p:cNvSpPr>
          <p:nvPr>
            <p:ph type="dt" sz="half" idx="10"/>
          </p:nvPr>
        </p:nvSpPr>
        <p:spPr/>
        <p:txBody>
          <a:bodyPr/>
          <a:lstStyle/>
          <a:p>
            <a:fld id="{65954EF9-6962-C54B-B2BF-422AD583DD53}" type="datetimeFigureOut">
              <a:rPr lang="en-US" smtClean="0"/>
              <a:t>8/26/2024</a:t>
            </a:fld>
            <a:endParaRPr lang="en-US"/>
          </a:p>
        </p:txBody>
      </p:sp>
      <p:sp>
        <p:nvSpPr>
          <p:cNvPr id="5" name="Footer Placeholder 4">
            <a:extLst>
              <a:ext uri="{FF2B5EF4-FFF2-40B4-BE49-F238E27FC236}">
                <a16:creationId xmlns:a16="http://schemas.microsoft.com/office/drawing/2014/main" id="{06DED75E-F648-884B-822A-429A60CFB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A9EAA-F703-BD4D-8418-FEE600C09EF7}"/>
              </a:ext>
            </a:extLst>
          </p:cNvPr>
          <p:cNvSpPr>
            <a:spLocks noGrp="1"/>
          </p:cNvSpPr>
          <p:nvPr>
            <p:ph type="sldNum" sz="quarter" idx="12"/>
          </p:nvPr>
        </p:nvSpPr>
        <p:spPr/>
        <p:txBody>
          <a:bodyPr/>
          <a:lstStyle/>
          <a:p>
            <a:fld id="{950D09DF-4807-684B-8FAD-60E5162A4913}" type="slidenum">
              <a:rPr lang="en-US" smtClean="0"/>
              <a:t>‹#›</a:t>
            </a:fld>
            <a:endParaRPr lang="en-US"/>
          </a:p>
        </p:txBody>
      </p:sp>
    </p:spTree>
    <p:extLst>
      <p:ext uri="{BB962C8B-B14F-4D97-AF65-F5344CB8AC3E}">
        <p14:creationId xmlns:p14="http://schemas.microsoft.com/office/powerpoint/2010/main" val="35101554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87"/>
        <p:cNvGrpSpPr/>
        <p:nvPr/>
      </p:nvGrpSpPr>
      <p:grpSpPr>
        <a:xfrm>
          <a:off x="0" y="0"/>
          <a:ext cx="0" cy="0"/>
          <a:chOff x="0" y="0"/>
          <a:chExt cx="0" cy="0"/>
        </a:xfrm>
      </p:grpSpPr>
      <p:sp>
        <p:nvSpPr>
          <p:cNvPr id="188" name="Google Shape;188;g128d78fede9_0_124"/>
          <p:cNvSpPr/>
          <p:nvPr/>
        </p:nvSpPr>
        <p:spPr>
          <a:xfrm>
            <a:off x="-17220" y="317117"/>
            <a:ext cx="9081600" cy="328800"/>
          </a:xfrm>
          <a:prstGeom prst="rect">
            <a:avLst/>
          </a:prstGeom>
          <a:solidFill>
            <a:srgbClr val="0085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g128d78fede9_0_124"/>
          <p:cNvSpPr txBox="1">
            <a:spLocks noGrp="1"/>
          </p:cNvSpPr>
          <p:nvPr>
            <p:ph type="title"/>
          </p:nvPr>
        </p:nvSpPr>
        <p:spPr>
          <a:xfrm>
            <a:off x="679704" y="669067"/>
            <a:ext cx="10825800" cy="1041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Quattrocento Sans"/>
              <a:buNone/>
              <a:defRPr sz="3600" b="1">
                <a:solidFill>
                  <a:schemeClr val="dk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0" name="Google Shape;190;g128d78fede9_0_124"/>
          <p:cNvSpPr txBox="1">
            <a:spLocks noGrp="1"/>
          </p:cNvSpPr>
          <p:nvPr>
            <p:ph type="body" idx="1"/>
          </p:nvPr>
        </p:nvSpPr>
        <p:spPr>
          <a:xfrm>
            <a:off x="686522" y="2564663"/>
            <a:ext cx="10825800" cy="38097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3F3F3F"/>
              </a:buClr>
              <a:buSzPts val="1600"/>
              <a:buChar char="•"/>
              <a:defRPr sz="1600">
                <a:solidFill>
                  <a:srgbClr val="3F3F3F"/>
                </a:solidFill>
              </a:defRPr>
            </a:lvl1pPr>
            <a:lvl2pPr marL="914400" lvl="1" indent="-330200" algn="l">
              <a:lnSpc>
                <a:spcPct val="90000"/>
              </a:lnSpc>
              <a:spcBef>
                <a:spcPts val="500"/>
              </a:spcBef>
              <a:spcAft>
                <a:spcPts val="0"/>
              </a:spcAft>
              <a:buClr>
                <a:srgbClr val="3F3F3F"/>
              </a:buClr>
              <a:buSzPts val="1600"/>
              <a:buChar char="•"/>
              <a:defRPr sz="1600">
                <a:solidFill>
                  <a:srgbClr val="3F3F3F"/>
                </a:solidFill>
              </a:defRPr>
            </a:lvl2pPr>
            <a:lvl3pPr marL="1371600" lvl="2" indent="-330200" algn="l">
              <a:lnSpc>
                <a:spcPct val="90000"/>
              </a:lnSpc>
              <a:spcBef>
                <a:spcPts val="500"/>
              </a:spcBef>
              <a:spcAft>
                <a:spcPts val="0"/>
              </a:spcAft>
              <a:buClr>
                <a:srgbClr val="3F3F3F"/>
              </a:buClr>
              <a:buSzPts val="1600"/>
              <a:buChar char="•"/>
              <a:defRPr sz="1600">
                <a:solidFill>
                  <a:srgbClr val="3F3F3F"/>
                </a:solidFill>
              </a:defRPr>
            </a:lvl3pPr>
            <a:lvl4pPr marL="1828800" lvl="3" indent="-330200" algn="l">
              <a:lnSpc>
                <a:spcPct val="90000"/>
              </a:lnSpc>
              <a:spcBef>
                <a:spcPts val="500"/>
              </a:spcBef>
              <a:spcAft>
                <a:spcPts val="0"/>
              </a:spcAft>
              <a:buClr>
                <a:srgbClr val="3F3F3F"/>
              </a:buClr>
              <a:buSzPts val="1600"/>
              <a:buChar char="•"/>
              <a:defRPr sz="1600">
                <a:solidFill>
                  <a:srgbClr val="3F3F3F"/>
                </a:solidFill>
              </a:defRPr>
            </a:lvl4pPr>
            <a:lvl5pPr marL="2286000" lvl="4" indent="-330200" algn="l">
              <a:lnSpc>
                <a:spcPct val="90000"/>
              </a:lnSpc>
              <a:spcBef>
                <a:spcPts val="500"/>
              </a:spcBef>
              <a:spcAft>
                <a:spcPts val="0"/>
              </a:spcAft>
              <a:buClr>
                <a:srgbClr val="3F3F3F"/>
              </a:buClr>
              <a:buSzPts val="1600"/>
              <a:buChar char="•"/>
              <a:defRPr sz="1600">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91" name="Google Shape;191;g128d78fede9_0_124"/>
          <p:cNvPicPr preferRelativeResize="0"/>
          <p:nvPr/>
        </p:nvPicPr>
        <p:blipFill rotWithShape="1">
          <a:blip r:embed="rId2">
            <a:alphaModFix/>
          </a:blip>
          <a:srcRect/>
          <a:stretch/>
        </p:blipFill>
        <p:spPr>
          <a:xfrm>
            <a:off x="9169176" y="283981"/>
            <a:ext cx="2356171" cy="391879"/>
          </a:xfrm>
          <a:prstGeom prst="rect">
            <a:avLst/>
          </a:prstGeom>
          <a:noFill/>
          <a:ln>
            <a:noFill/>
          </a:ln>
        </p:spPr>
      </p:pic>
      <p:pic>
        <p:nvPicPr>
          <p:cNvPr id="192" name="Google Shape;192;g128d78fede9_0_124"/>
          <p:cNvPicPr preferRelativeResize="0"/>
          <p:nvPr/>
        </p:nvPicPr>
        <p:blipFill rotWithShape="1">
          <a:blip r:embed="rId3">
            <a:alphaModFix/>
          </a:blip>
          <a:srcRect l="36890" r="-2024" b="47501"/>
          <a:stretch/>
        </p:blipFill>
        <p:spPr>
          <a:xfrm>
            <a:off x="0" y="6001789"/>
            <a:ext cx="1062228" cy="856212"/>
          </a:xfrm>
          <a:prstGeom prst="rect">
            <a:avLst/>
          </a:prstGeom>
          <a:noFill/>
          <a:ln>
            <a:noFill/>
          </a:ln>
        </p:spPr>
      </p:pic>
    </p:spTree>
    <p:extLst>
      <p:ext uri="{BB962C8B-B14F-4D97-AF65-F5344CB8AC3E}">
        <p14:creationId xmlns:p14="http://schemas.microsoft.com/office/powerpoint/2010/main" val="144932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64633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8" cy="1851276"/>
          </a:xfrm>
        </p:spPr>
        <p:txBody>
          <a:bodyPr/>
          <a:lstStyle>
            <a:lvl1pPr marL="165100" indent="-165100">
              <a:buSzPct val="125000"/>
              <a:buFont typeface="Arial" pitchFamily="34" charset="0"/>
              <a:buChar char="•"/>
              <a:defRPr lang="en-US" sz="2400" b="0" dirty="0" smtClean="0">
                <a:solidFill>
                  <a:schemeClr val="bg2"/>
                </a:solidFill>
                <a:latin typeface="Lucida Sans" pitchFamily="34" charset="0"/>
                <a:ea typeface="+mn-ea"/>
                <a:cs typeface="+mn-cs"/>
              </a:defRPr>
            </a:lvl1pPr>
            <a:lvl2pPr marL="457200" indent="-165100" defTabSz="914400">
              <a:buSzPct val="125000"/>
              <a:buFont typeface="Arial" pitchFamily="34" charset="0"/>
              <a:buChar char="•"/>
              <a:defRPr lang="en-US" sz="2200" dirty="0" smtClean="0">
                <a:solidFill>
                  <a:schemeClr val="bg2"/>
                </a:solidFill>
                <a:latin typeface="Lucida Sans" pitchFamily="34" charset="0"/>
                <a:ea typeface="+mn-ea"/>
                <a:cs typeface="+mn-cs"/>
              </a:defRPr>
            </a:lvl2pPr>
            <a:lvl3pPr>
              <a:buSzPct val="125000"/>
              <a:buFont typeface="Arial" pitchFamily="34" charset="0"/>
              <a:buChar char="•"/>
              <a:defRPr lang="en-US" sz="2200" dirty="0" smtClean="0">
                <a:solidFill>
                  <a:schemeClr val="bg2"/>
                </a:solidFill>
                <a:latin typeface="Lucida Sans" pitchFamily="34" charset="0"/>
                <a:ea typeface="+mn-ea"/>
                <a:cs typeface="+mn-cs"/>
              </a:defRPr>
            </a:lvl3pPr>
            <a:lvl4pPr marL="974725" indent="-180975">
              <a:buSzPct val="125000"/>
              <a:buFont typeface="Arial" pitchFamily="34" charset="0"/>
              <a:buChar char="•"/>
              <a:defRPr lang="en-US" sz="2000" dirty="0" smtClean="0">
                <a:solidFill>
                  <a:schemeClr val="bg2"/>
                </a:solidFill>
                <a:latin typeface="Lucida Sans" pitchFamily="34" charset="0"/>
                <a:ea typeface="+mn-ea"/>
                <a:cs typeface="+mn-cs"/>
              </a:defRPr>
            </a:lvl4pPr>
            <a:lvl5pPr>
              <a:buSzPct val="125000"/>
              <a:buFont typeface="Arial" pitchFamily="34" charset="0"/>
              <a:buChar char="•"/>
              <a:defRPr lang="en-US" sz="2000" dirty="0">
                <a:solidFill>
                  <a:schemeClr val="bg2"/>
                </a:solidFill>
                <a:latin typeface="Lucida Sans" pitchFamily="34" charset="0"/>
                <a:ea typeface="+mn-ea"/>
                <a:cs typeface="+mn-cs"/>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D87D7C1-3BF1-6B3B-734B-DA48151168F3}"/>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a:extLst>
              <a:ext uri="{FF2B5EF4-FFF2-40B4-BE49-F238E27FC236}">
                <a16:creationId xmlns:a16="http://schemas.microsoft.com/office/drawing/2014/main" id="{FCB449F2-5ACB-C6A1-0FD0-DD1981D603CF}"/>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64B056CA-E837-44CB-DD87-DC67CF546D76}"/>
              </a:ext>
            </a:extLst>
          </p:cNvPr>
          <p:cNvSpPr>
            <a:spLocks noGrp="1" noChangeArrowheads="1"/>
          </p:cNvSpPr>
          <p:nvPr>
            <p:ph type="sldNum" sz="quarter" idx="12"/>
          </p:nvPr>
        </p:nvSpPr>
        <p:spPr/>
        <p:txBody>
          <a:bodyPr/>
          <a:lstStyle>
            <a:lvl1pPr>
              <a:defRPr smtClean="0"/>
            </a:lvl1pPr>
          </a:lstStyle>
          <a:p>
            <a:pPr>
              <a:defRPr/>
            </a:pPr>
            <a:fld id="{4E5DD676-9623-44B1-B723-7A442F40897E}" type="slidenum">
              <a:rPr lang="en-US" altLang="en-US"/>
              <a:pPr>
                <a:defRPr/>
              </a:pPr>
              <a:t>‹#›</a:t>
            </a:fld>
            <a:endParaRPr lang="en-US" altLang="en-US"/>
          </a:p>
        </p:txBody>
      </p:sp>
    </p:spTree>
    <p:extLst>
      <p:ext uri="{BB962C8B-B14F-4D97-AF65-F5344CB8AC3E}">
        <p14:creationId xmlns:p14="http://schemas.microsoft.com/office/powerpoint/2010/main" val="31953610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423007"/>
            <a:ext cx="7315200" cy="369332"/>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866802"/>
            <a:ext cx="73152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34284C3-2D12-864E-2047-547584A9C3C9}"/>
              </a:ext>
            </a:extLst>
          </p:cNvPr>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a:extLst>
              <a:ext uri="{FF2B5EF4-FFF2-40B4-BE49-F238E27FC236}">
                <a16:creationId xmlns:a16="http://schemas.microsoft.com/office/drawing/2014/main" id="{02CB8774-EC2D-E981-EA3F-2E67D27710CF}"/>
              </a:ext>
            </a:extLst>
          </p:cNvPr>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D1ADE2BE-90BB-8713-7F30-F59967FC0FCF}"/>
              </a:ext>
            </a:extLst>
          </p:cNvPr>
          <p:cNvSpPr>
            <a:spLocks noGrp="1" noChangeArrowheads="1"/>
          </p:cNvSpPr>
          <p:nvPr>
            <p:ph type="sldNum" sz="quarter" idx="12"/>
          </p:nvPr>
        </p:nvSpPr>
        <p:spPr/>
        <p:txBody>
          <a:bodyPr/>
          <a:lstStyle>
            <a:lvl1pPr>
              <a:defRPr smtClean="0"/>
            </a:lvl1pPr>
          </a:lstStyle>
          <a:p>
            <a:pPr>
              <a:defRPr/>
            </a:pPr>
            <a:fld id="{0C6AECEC-DB83-4C18-8E3C-F933DE214484}" type="slidenum">
              <a:rPr lang="en-US" altLang="en-US"/>
              <a:pPr>
                <a:defRPr/>
              </a:pPr>
              <a:t>‹#›</a:t>
            </a:fld>
            <a:endParaRPr lang="en-US" altLang="en-US"/>
          </a:p>
        </p:txBody>
      </p:sp>
    </p:spTree>
    <p:extLst>
      <p:ext uri="{BB962C8B-B14F-4D97-AF65-F5344CB8AC3E}">
        <p14:creationId xmlns:p14="http://schemas.microsoft.com/office/powerpoint/2010/main" val="61777752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4.sv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8.sv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9.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8.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DFA604DF-FBCB-AB24-A445-DBF888847A1F}"/>
              </a:ext>
            </a:extLst>
          </p:cNvPr>
          <p:cNvSpPr>
            <a:spLocks noGrp="1" noChangeArrowheads="1"/>
          </p:cNvSpPr>
          <p:nvPr>
            <p:ph type="body" idx="1"/>
          </p:nvPr>
        </p:nvSpPr>
        <p:spPr bwMode="black">
          <a:xfrm>
            <a:off x="1938866" y="1490664"/>
            <a:ext cx="8959851"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9" name="Rectangle 2">
            <a:extLst>
              <a:ext uri="{FF2B5EF4-FFF2-40B4-BE49-F238E27FC236}">
                <a16:creationId xmlns:a16="http://schemas.microsoft.com/office/drawing/2014/main" id="{74C8648B-0C52-BB4C-9522-A494A8B09740}"/>
              </a:ext>
            </a:extLst>
          </p:cNvPr>
          <p:cNvSpPr>
            <a:spLocks noGrp="1" noChangeArrowheads="1"/>
          </p:cNvSpPr>
          <p:nvPr>
            <p:ph type="title"/>
          </p:nvPr>
        </p:nvSpPr>
        <p:spPr bwMode="black">
          <a:xfrm>
            <a:off x="645584" y="731838"/>
            <a:ext cx="11546416"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457200" bIns="45720" numCol="1" anchor="b" anchorCtr="1" compatLnSpc="1">
            <a:prstTxWarp prst="textNoShape">
              <a:avLst/>
            </a:prstTxWarp>
            <a:spAutoFit/>
          </a:bodyPr>
          <a:lstStyle/>
          <a:p>
            <a:pPr lvl="0"/>
            <a:r>
              <a:rPr lang="en-US" altLang="en-US"/>
              <a:t>Click to edit Master title style</a:t>
            </a:r>
          </a:p>
        </p:txBody>
      </p:sp>
      <p:sp>
        <p:nvSpPr>
          <p:cNvPr id="3" name="Rectangle 4">
            <a:extLst>
              <a:ext uri="{FF2B5EF4-FFF2-40B4-BE49-F238E27FC236}">
                <a16:creationId xmlns:a16="http://schemas.microsoft.com/office/drawing/2014/main" id="{CE376820-6514-C820-E5FC-42A1789C3DBD}"/>
              </a:ext>
            </a:extLst>
          </p:cNvPr>
          <p:cNvSpPr>
            <a:spLocks noGrp="1" noChangeArrowheads="1"/>
          </p:cNvSpPr>
          <p:nvPr userDrawn="1">
            <p:ph type="dt" sz="half" idx="2"/>
          </p:nvPr>
        </p:nvSpPr>
        <p:spPr bwMode="black">
          <a:xfrm>
            <a:off x="645585" y="6438900"/>
            <a:ext cx="1670049"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000000"/>
                </a:solidFill>
                <a:latin typeface="Arial" charset="0"/>
                <a:ea typeface="+mn-ea"/>
              </a:defRPr>
            </a:lvl1pPr>
          </a:lstStyle>
          <a:p>
            <a:pPr>
              <a:defRPr/>
            </a:pPr>
            <a:endParaRPr lang="en-US"/>
          </a:p>
        </p:txBody>
      </p:sp>
      <p:sp>
        <p:nvSpPr>
          <p:cNvPr id="4" name="Rectangle 5">
            <a:extLst>
              <a:ext uri="{FF2B5EF4-FFF2-40B4-BE49-F238E27FC236}">
                <a16:creationId xmlns:a16="http://schemas.microsoft.com/office/drawing/2014/main" id="{78D86811-B428-2CC8-A332-D9704E2CF397}"/>
              </a:ext>
            </a:extLst>
          </p:cNvPr>
          <p:cNvSpPr>
            <a:spLocks noGrp="1" noChangeArrowheads="1"/>
          </p:cNvSpPr>
          <p:nvPr userDrawn="1">
            <p:ph type="ftr" sz="quarter" idx="3"/>
          </p:nvPr>
        </p:nvSpPr>
        <p:spPr bwMode="black">
          <a:xfrm>
            <a:off x="2315633" y="6438900"/>
            <a:ext cx="82042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000000"/>
                </a:solidFill>
                <a:latin typeface="Arial" charset="0"/>
                <a:ea typeface="+mn-ea"/>
              </a:defRPr>
            </a:lvl1pPr>
          </a:lstStyle>
          <a:p>
            <a:pPr>
              <a:defRPr/>
            </a:pPr>
            <a:endParaRPr lang="en-US"/>
          </a:p>
        </p:txBody>
      </p:sp>
      <p:sp>
        <p:nvSpPr>
          <p:cNvPr id="2" name="Rectangle 6">
            <a:extLst>
              <a:ext uri="{FF2B5EF4-FFF2-40B4-BE49-F238E27FC236}">
                <a16:creationId xmlns:a16="http://schemas.microsoft.com/office/drawing/2014/main" id="{25C7227F-9EE1-DECA-41E2-B46B0221EE85}"/>
              </a:ext>
            </a:extLst>
          </p:cNvPr>
          <p:cNvSpPr>
            <a:spLocks noGrp="1" noChangeArrowheads="1"/>
          </p:cNvSpPr>
          <p:nvPr userDrawn="1">
            <p:ph type="sldNum" sz="quarter" idx="4"/>
          </p:nvPr>
        </p:nvSpPr>
        <p:spPr bwMode="black">
          <a:xfrm>
            <a:off x="10532533" y="6438900"/>
            <a:ext cx="1659467"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solidFill>
                  <a:srgbClr val="000000"/>
                </a:solidFill>
              </a:defRPr>
            </a:lvl1pPr>
          </a:lstStyle>
          <a:p>
            <a:pPr>
              <a:defRPr/>
            </a:pPr>
            <a:fld id="{65C4AA5D-A543-4AC9-AE1E-9CD312C0FE64}" type="slidenum">
              <a:rPr lang="en-US" altLang="en-US"/>
              <a:pPr>
                <a:defRPr/>
              </a:pPr>
              <a:t>‹#›</a:t>
            </a:fld>
            <a:endParaRPr lang="en-US" altLang="en-US"/>
          </a:p>
        </p:txBody>
      </p:sp>
      <p:sp>
        <p:nvSpPr>
          <p:cNvPr id="12" name="Rectangle 11">
            <a:extLst>
              <a:ext uri="{FF2B5EF4-FFF2-40B4-BE49-F238E27FC236}">
                <a16:creationId xmlns:a16="http://schemas.microsoft.com/office/drawing/2014/main" id="{97B22173-298E-22E1-CD5E-F31C1C4167FF}"/>
              </a:ext>
            </a:extLst>
          </p:cNvPr>
          <p:cNvSpPr/>
          <p:nvPr userDrawn="1"/>
        </p:nvSpPr>
        <p:spPr>
          <a:xfrm>
            <a:off x="1" y="1047750"/>
            <a:ext cx="647700" cy="581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3" name="Rectangle 12">
            <a:extLst>
              <a:ext uri="{FF2B5EF4-FFF2-40B4-BE49-F238E27FC236}">
                <a16:creationId xmlns:a16="http://schemas.microsoft.com/office/drawing/2014/main" id="{33388A84-7D62-16D5-9CF2-1240AD889504}"/>
              </a:ext>
            </a:extLst>
          </p:cNvPr>
          <p:cNvSpPr/>
          <p:nvPr userDrawn="1"/>
        </p:nvSpPr>
        <p:spPr>
          <a:xfrm>
            <a:off x="1" y="0"/>
            <a:ext cx="647700" cy="1047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Tree>
    <p:extLst>
      <p:ext uri="{BB962C8B-B14F-4D97-AF65-F5344CB8AC3E}">
        <p14:creationId xmlns:p14="http://schemas.microsoft.com/office/powerpoint/2010/main" val="404431783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txStyles>
    <p:titleStyle>
      <a:lvl1pPr algn="ctr" rtl="0" eaLnBrk="0" fontAlgn="base" hangingPunct="0">
        <a:lnSpc>
          <a:spcPct val="90000"/>
        </a:lnSpc>
        <a:spcBef>
          <a:spcPct val="0"/>
        </a:spcBef>
        <a:spcAft>
          <a:spcPct val="0"/>
        </a:spcAft>
        <a:defRPr sz="2400" b="1">
          <a:solidFill>
            <a:schemeClr val="accent1"/>
          </a:solidFill>
          <a:latin typeface="Lucida Sans" pitchFamily="34" charset="0"/>
          <a:ea typeface="+mj-ea"/>
          <a:cs typeface="+mj-cs"/>
        </a:defRPr>
      </a:lvl1pPr>
      <a:lvl2pPr algn="ctr" rtl="0" eaLnBrk="0" fontAlgn="base" hangingPunct="0">
        <a:lnSpc>
          <a:spcPct val="90000"/>
        </a:lnSpc>
        <a:spcBef>
          <a:spcPct val="0"/>
        </a:spcBef>
        <a:spcAft>
          <a:spcPct val="0"/>
        </a:spcAft>
        <a:defRPr sz="2400" b="1">
          <a:solidFill>
            <a:schemeClr val="accent1"/>
          </a:solidFill>
          <a:latin typeface="Lucida Sans" pitchFamily="34" charset="0"/>
        </a:defRPr>
      </a:lvl2pPr>
      <a:lvl3pPr algn="ctr" rtl="0" eaLnBrk="0" fontAlgn="base" hangingPunct="0">
        <a:lnSpc>
          <a:spcPct val="90000"/>
        </a:lnSpc>
        <a:spcBef>
          <a:spcPct val="0"/>
        </a:spcBef>
        <a:spcAft>
          <a:spcPct val="0"/>
        </a:spcAft>
        <a:defRPr sz="2400" b="1">
          <a:solidFill>
            <a:schemeClr val="accent1"/>
          </a:solidFill>
          <a:latin typeface="Lucida Sans" pitchFamily="34" charset="0"/>
        </a:defRPr>
      </a:lvl3pPr>
      <a:lvl4pPr algn="ctr" rtl="0" eaLnBrk="0" fontAlgn="base" hangingPunct="0">
        <a:lnSpc>
          <a:spcPct val="90000"/>
        </a:lnSpc>
        <a:spcBef>
          <a:spcPct val="0"/>
        </a:spcBef>
        <a:spcAft>
          <a:spcPct val="0"/>
        </a:spcAft>
        <a:defRPr sz="2400" b="1">
          <a:solidFill>
            <a:schemeClr val="accent1"/>
          </a:solidFill>
          <a:latin typeface="Lucida Sans" pitchFamily="34" charset="0"/>
        </a:defRPr>
      </a:lvl4pPr>
      <a:lvl5pPr algn="ctr" rtl="0" eaLnBrk="0" fontAlgn="base" hangingPunct="0">
        <a:lnSpc>
          <a:spcPct val="90000"/>
        </a:lnSpc>
        <a:spcBef>
          <a:spcPct val="0"/>
        </a:spcBef>
        <a:spcAft>
          <a:spcPct val="0"/>
        </a:spcAft>
        <a:defRPr sz="2400" b="1">
          <a:solidFill>
            <a:schemeClr val="accent1"/>
          </a:solidFill>
          <a:latin typeface="Lucida Sans" pitchFamily="34" charset="0"/>
        </a:defRPr>
      </a:lvl5pPr>
      <a:lvl6pPr marL="457200" algn="l" rtl="0" fontAlgn="base">
        <a:lnSpc>
          <a:spcPct val="90000"/>
        </a:lnSpc>
        <a:spcBef>
          <a:spcPct val="0"/>
        </a:spcBef>
        <a:spcAft>
          <a:spcPct val="0"/>
        </a:spcAft>
        <a:defRPr sz="2800" b="1">
          <a:solidFill>
            <a:schemeClr val="accent2"/>
          </a:solidFill>
          <a:latin typeface="Arial" charset="0"/>
        </a:defRPr>
      </a:lvl6pPr>
      <a:lvl7pPr marL="914400" algn="l" rtl="0" fontAlgn="base">
        <a:lnSpc>
          <a:spcPct val="90000"/>
        </a:lnSpc>
        <a:spcBef>
          <a:spcPct val="0"/>
        </a:spcBef>
        <a:spcAft>
          <a:spcPct val="0"/>
        </a:spcAft>
        <a:defRPr sz="2800" b="1">
          <a:solidFill>
            <a:schemeClr val="accent2"/>
          </a:solidFill>
          <a:latin typeface="Arial" charset="0"/>
        </a:defRPr>
      </a:lvl7pPr>
      <a:lvl8pPr marL="1371600" algn="l" rtl="0" fontAlgn="base">
        <a:lnSpc>
          <a:spcPct val="90000"/>
        </a:lnSpc>
        <a:spcBef>
          <a:spcPct val="0"/>
        </a:spcBef>
        <a:spcAft>
          <a:spcPct val="0"/>
        </a:spcAft>
        <a:defRPr sz="2800" b="1">
          <a:solidFill>
            <a:schemeClr val="accent2"/>
          </a:solidFill>
          <a:latin typeface="Arial" charset="0"/>
        </a:defRPr>
      </a:lvl8pPr>
      <a:lvl9pPr marL="1828800" algn="l" rtl="0" fontAlgn="base">
        <a:lnSpc>
          <a:spcPct val="90000"/>
        </a:lnSpc>
        <a:spcBef>
          <a:spcPct val="0"/>
        </a:spcBef>
        <a:spcAft>
          <a:spcPct val="0"/>
        </a:spcAft>
        <a:defRPr sz="2800" b="1">
          <a:solidFill>
            <a:schemeClr val="accent2"/>
          </a:solidFill>
          <a:latin typeface="Arial" charset="0"/>
        </a:defRPr>
      </a:lvl9pPr>
    </p:titleStyle>
    <p:bodyStyle>
      <a:lvl1pPr marL="165100" indent="-165100" algn="l" rtl="0" eaLnBrk="0" fontAlgn="base" hangingPunct="0">
        <a:spcBef>
          <a:spcPct val="25000"/>
        </a:spcBef>
        <a:spcAft>
          <a:spcPct val="0"/>
        </a:spcAft>
        <a:buClr>
          <a:srgbClr val="C60C30"/>
        </a:buClr>
        <a:buSzPct val="100000"/>
        <a:buFont typeface="Arial" panose="020B0604020202020204" pitchFamily="34" charset="0"/>
        <a:buChar char="•"/>
        <a:defRPr lang="en-US" sz="2000" dirty="0">
          <a:solidFill>
            <a:schemeClr val="bg2"/>
          </a:solidFill>
          <a:latin typeface="Lucida Sans" pitchFamily="34" charset="0"/>
          <a:ea typeface="+mn-ea"/>
          <a:cs typeface="+mn-cs"/>
        </a:defRPr>
      </a:lvl1pPr>
      <a:lvl2pPr marL="344488" indent="-179388" algn="l" rtl="0" eaLnBrk="0" fontAlgn="base" hangingPunct="0">
        <a:lnSpc>
          <a:spcPct val="95000"/>
        </a:lnSpc>
        <a:spcBef>
          <a:spcPct val="10000"/>
        </a:spcBef>
        <a:spcAft>
          <a:spcPct val="0"/>
        </a:spcAft>
        <a:buClr>
          <a:srgbClr val="C60C30"/>
        </a:buClr>
        <a:buSzPct val="100000"/>
        <a:buFont typeface="Arial" panose="020B0604020202020204" pitchFamily="34" charset="0"/>
        <a:buChar char="•"/>
        <a:defRPr lang="en-US" dirty="0">
          <a:solidFill>
            <a:schemeClr val="bg2"/>
          </a:solidFill>
          <a:latin typeface="Lucida Sans" pitchFamily="34" charset="0"/>
          <a:ea typeface="+mn-ea"/>
          <a:cs typeface="+mn-cs"/>
        </a:defRPr>
      </a:lvl2pPr>
      <a:lvl3pPr marL="509588" indent="-165100" algn="l" rtl="0" eaLnBrk="0" fontAlgn="base" hangingPunct="0">
        <a:lnSpc>
          <a:spcPct val="95000"/>
        </a:lnSpc>
        <a:spcBef>
          <a:spcPct val="10000"/>
        </a:spcBef>
        <a:spcAft>
          <a:spcPct val="0"/>
        </a:spcAft>
        <a:buClr>
          <a:srgbClr val="C60C30"/>
        </a:buClr>
        <a:buSzPct val="100000"/>
        <a:buFont typeface="Arial" panose="020B0604020202020204" pitchFamily="34" charset="0"/>
        <a:buChar char="•"/>
        <a:defRPr lang="en-US" dirty="0">
          <a:solidFill>
            <a:schemeClr val="bg2"/>
          </a:solidFill>
          <a:latin typeface="Lucida Sans" pitchFamily="34" charset="0"/>
          <a:ea typeface="+mn-ea"/>
          <a:cs typeface="+mn-cs"/>
        </a:defRPr>
      </a:lvl3pPr>
      <a:lvl4pPr marL="688975" indent="-179388" algn="l" rtl="0" eaLnBrk="0" fontAlgn="base" hangingPunct="0">
        <a:lnSpc>
          <a:spcPct val="95000"/>
        </a:lnSpc>
        <a:spcBef>
          <a:spcPct val="10000"/>
        </a:spcBef>
        <a:spcAft>
          <a:spcPct val="0"/>
        </a:spcAft>
        <a:buClr>
          <a:srgbClr val="C60C30"/>
        </a:buClr>
        <a:buSzPct val="100000"/>
        <a:buFont typeface="Arial" panose="020B0604020202020204" pitchFamily="34" charset="0"/>
        <a:buChar char="•"/>
        <a:defRPr lang="en-US" sz="1600" dirty="0">
          <a:solidFill>
            <a:schemeClr val="bg2"/>
          </a:solidFill>
          <a:latin typeface="Lucida Sans" pitchFamily="34" charset="0"/>
          <a:ea typeface="+mn-ea"/>
          <a:cs typeface="+mn-cs"/>
        </a:defRPr>
      </a:lvl4pPr>
      <a:lvl5pPr marL="854075" indent="-165100" algn="l" rtl="0" eaLnBrk="0" fontAlgn="base" hangingPunct="0">
        <a:lnSpc>
          <a:spcPct val="95000"/>
        </a:lnSpc>
        <a:spcBef>
          <a:spcPct val="10000"/>
        </a:spcBef>
        <a:spcAft>
          <a:spcPct val="0"/>
        </a:spcAft>
        <a:buClr>
          <a:srgbClr val="C60C30"/>
        </a:buClr>
        <a:buSzPct val="100000"/>
        <a:buFont typeface="Arial" panose="020B0604020202020204" pitchFamily="34" charset="0"/>
        <a:buChar char="•"/>
        <a:defRPr lang="en-US" sz="1600" dirty="0">
          <a:solidFill>
            <a:schemeClr val="bg2"/>
          </a:solidFill>
          <a:latin typeface="Lucida Sans" pitchFamily="34" charset="0"/>
          <a:ea typeface="+mn-ea"/>
          <a:cs typeface="+mn-cs"/>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E30C7818-3D84-4FE4-A829-AB1B144CF0B0}"/>
              </a:ext>
            </a:extLst>
          </p:cNvPr>
          <p:cNvPicPr>
            <a:picLocks noChangeAspect="1"/>
          </p:cNvPicPr>
          <p:nvPr userDrawn="1"/>
        </p:nvPicPr>
        <p:blipFill rotWithShape="1">
          <a:blip r:embed="rId18" cstate="screen">
            <a:extLst>
              <a:ext uri="{28A0092B-C50C-407E-A947-70E740481C1C}">
                <a14:useLocalDpi xmlns:a14="http://schemas.microsoft.com/office/drawing/2010/main"/>
              </a:ext>
            </a:extLst>
          </a:blip>
          <a:srcRect r="91410"/>
          <a:stretch/>
        </p:blipFill>
        <p:spPr>
          <a:xfrm>
            <a:off x="0" y="0"/>
            <a:ext cx="1046273" cy="6858000"/>
          </a:xfrm>
          <a:prstGeom prst="rect">
            <a:avLst/>
          </a:prstGeom>
          <a:effectLst>
            <a:outerShdw blurRad="88900" dist="38100" algn="l" rotWithShape="0">
              <a:prstClr val="black">
                <a:alpha val="15000"/>
              </a:prstClr>
            </a:outerShdw>
          </a:effectLst>
        </p:spPr>
      </p:pic>
      <p:sp>
        <p:nvSpPr>
          <p:cNvPr id="2" name="Title Placeholder 1"/>
          <p:cNvSpPr>
            <a:spLocks noGrp="1"/>
          </p:cNvSpPr>
          <p:nvPr>
            <p:ph type="title"/>
          </p:nvPr>
        </p:nvSpPr>
        <p:spPr>
          <a:xfrm>
            <a:off x="1781174" y="355078"/>
            <a:ext cx="9348789" cy="1272756"/>
          </a:xfrm>
          <a:prstGeom prst="rect">
            <a:avLst/>
          </a:prstGeom>
        </p:spPr>
        <p:txBody>
          <a:bodyPr vert="horz" lIns="0" tIns="0" rIns="0" bIns="0" rtlCol="0" anchor="b" anchorCtr="1">
            <a:noAutofit/>
          </a:bodyPr>
          <a:lstStyle/>
          <a:p>
            <a:r>
              <a:rPr lang="en-US"/>
              <a:t>CLICK TO EDIT MASTER TITLE STYLE</a:t>
            </a:r>
          </a:p>
        </p:txBody>
      </p:sp>
      <p:sp>
        <p:nvSpPr>
          <p:cNvPr id="3" name="Text Placeholder 2"/>
          <p:cNvSpPr>
            <a:spLocks noGrp="1"/>
          </p:cNvSpPr>
          <p:nvPr>
            <p:ph type="body" idx="1"/>
          </p:nvPr>
        </p:nvSpPr>
        <p:spPr>
          <a:xfrm>
            <a:off x="1781174" y="2229633"/>
            <a:ext cx="9348789" cy="1756378"/>
          </a:xfrm>
          <a:prstGeom prst="rect">
            <a:avLst/>
          </a:prstGeom>
        </p:spPr>
        <p:txBody>
          <a:bodyPr vert="horz" lIns="0" tIns="0" rIns="0" bIns="0" rtlCol="0" anchor="t" anchorCtr="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743B4A29-4092-435B-BDA1-D96A6FE70950}"/>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43351" y="5930900"/>
            <a:ext cx="575336" cy="571500"/>
          </a:xfrm>
          <a:prstGeom prst="rect">
            <a:avLst/>
          </a:prstGeom>
        </p:spPr>
      </p:pic>
      <p:sp>
        <p:nvSpPr>
          <p:cNvPr id="10" name="TextBox 9">
            <a:extLst>
              <a:ext uri="{FF2B5EF4-FFF2-40B4-BE49-F238E27FC236}">
                <a16:creationId xmlns:a16="http://schemas.microsoft.com/office/drawing/2014/main" id="{6579E68E-02D9-4963-8B66-3C7E618C0623}"/>
              </a:ext>
            </a:extLst>
          </p:cNvPr>
          <p:cNvSpPr txBox="1"/>
          <p:nvPr userDrawn="1"/>
        </p:nvSpPr>
        <p:spPr>
          <a:xfrm rot="16200000">
            <a:off x="-2303620" y="2665361"/>
            <a:ext cx="5669278" cy="338554"/>
          </a:xfrm>
          <a:prstGeom prst="rect">
            <a:avLst/>
          </a:prstGeom>
          <a:noFill/>
          <a:effectLst/>
        </p:spPr>
        <p:txBody>
          <a:bodyPr wrap="square" rtlCol="0">
            <a:spAutoFit/>
          </a:bodyPr>
          <a:lstStyle/>
          <a:p>
            <a:r>
              <a:rPr lang="en-US" sz="1600" b="0" kern="1500" spc="600" baseline="0">
                <a:solidFill>
                  <a:schemeClr val="tx2">
                    <a:lumMod val="60000"/>
                    <a:lumOff val="40000"/>
                  </a:schemeClr>
                </a:solidFill>
              </a:rPr>
              <a:t>WASHINGTON STATE UNIVERSITY</a:t>
            </a:r>
          </a:p>
        </p:txBody>
      </p:sp>
    </p:spTree>
    <p:extLst>
      <p:ext uri="{BB962C8B-B14F-4D97-AF65-F5344CB8AC3E}">
        <p14:creationId xmlns:p14="http://schemas.microsoft.com/office/powerpoint/2010/main" val="32140855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718" r:id="rId15"/>
    <p:sldLayoutId id="2147483719" r:id="rId16"/>
  </p:sldLayoutIdLst>
  <p:txStyles>
    <p:titleStyle>
      <a:lvl1pPr algn="ctr" defTabSz="914400" rtl="0" eaLnBrk="1" latinLnBrk="0" hangingPunct="1">
        <a:lnSpc>
          <a:spcPct val="90000"/>
        </a:lnSpc>
        <a:spcBef>
          <a:spcPct val="0"/>
        </a:spcBef>
        <a:buNone/>
        <a:defRPr lang="en-US" sz="4400" kern="1200" spc="-150" dirty="0">
          <a:solidFill>
            <a:schemeClr val="tx2"/>
          </a:solidFill>
          <a:latin typeface="Arial Black" panose="020B0A04020102020204" pitchFamily="34" charset="0"/>
          <a:ea typeface="+mj-ea"/>
          <a:cs typeface="+mj-cs"/>
        </a:defRPr>
      </a:lvl1pPr>
    </p:titleStyle>
    <p:body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16">
          <p15:clr>
            <a:srgbClr val="F26B43"/>
          </p15:clr>
        </p15:guide>
        <p15:guide id="4" pos="669">
          <p15:clr>
            <a:srgbClr val="F26B43"/>
          </p15:clr>
        </p15:guide>
        <p15:guide id="5" pos="1122">
          <p15:clr>
            <a:srgbClr val="F26B43"/>
          </p15:clr>
        </p15:guide>
        <p15:guide id="6" pos="1575">
          <p15:clr>
            <a:srgbClr val="F26B43"/>
          </p15:clr>
        </p15:guide>
        <p15:guide id="7" pos="2028">
          <p15:clr>
            <a:srgbClr val="F26B43"/>
          </p15:clr>
        </p15:guide>
        <p15:guide id="8" pos="2481">
          <p15:clr>
            <a:srgbClr val="F26B43"/>
          </p15:clr>
        </p15:guide>
        <p15:guide id="9" pos="2934">
          <p15:clr>
            <a:srgbClr val="F26B43"/>
          </p15:clr>
        </p15:guide>
        <p15:guide id="10" pos="3387">
          <p15:clr>
            <a:srgbClr val="F26B43"/>
          </p15:clr>
        </p15:guide>
        <p15:guide id="11" pos="3840">
          <p15:clr>
            <a:srgbClr val="F26B43"/>
          </p15:clr>
        </p15:guide>
        <p15:guide id="12" pos="4293">
          <p15:clr>
            <a:srgbClr val="F26B43"/>
          </p15:clr>
        </p15:guide>
        <p15:guide id="13" pos="4746">
          <p15:clr>
            <a:srgbClr val="F26B43"/>
          </p15:clr>
        </p15:guide>
        <p15:guide id="14" pos="5199">
          <p15:clr>
            <a:srgbClr val="F26B43"/>
          </p15:clr>
        </p15:guide>
        <p15:guide id="15" pos="5652">
          <p15:clr>
            <a:srgbClr val="F26B43"/>
          </p15:clr>
        </p15:guide>
        <p15:guide id="16" pos="6105">
          <p15:clr>
            <a:srgbClr val="F26B43"/>
          </p15:clr>
        </p15:guide>
        <p15:guide id="17" pos="6558">
          <p15:clr>
            <a:srgbClr val="F26B43"/>
          </p15:clr>
        </p15:guide>
        <p15:guide id="18" pos="7011">
          <p15:clr>
            <a:srgbClr val="F26B43"/>
          </p15:clr>
        </p15:guide>
        <p15:guide id="19" pos="7464">
          <p15:clr>
            <a:srgbClr val="F26B43"/>
          </p15:clr>
        </p15:guide>
        <p15:guide id="20" orient="horz">
          <p15:clr>
            <a:srgbClr val="F26B43"/>
          </p15:clr>
        </p15:guide>
        <p15:guide id="21" orient="horz" pos="4320">
          <p15:clr>
            <a:srgbClr val="F26B43"/>
          </p15:clr>
        </p15:guide>
        <p15:guide id="22" orient="horz" pos="216">
          <p15:clr>
            <a:srgbClr val="F26B43"/>
          </p15:clr>
        </p15:guide>
        <p15:guide id="23" orient="horz" pos="696">
          <p15:clr>
            <a:srgbClr val="F26B43"/>
          </p15:clr>
        </p15:guide>
        <p15:guide id="24" orient="horz" pos="1188">
          <p15:clr>
            <a:srgbClr val="F26B43"/>
          </p15:clr>
        </p15:guide>
        <p15:guide id="25" orient="horz" pos="1674">
          <p15:clr>
            <a:srgbClr val="F26B43"/>
          </p15:clr>
        </p15:guide>
        <p15:guide id="26" orient="horz" pos="2160">
          <p15:clr>
            <a:srgbClr val="F26B43"/>
          </p15:clr>
        </p15:guide>
        <p15:guide id="27" orient="horz" pos="2646">
          <p15:clr>
            <a:srgbClr val="F26B43"/>
          </p15:clr>
        </p15:guide>
        <p15:guide id="28" orient="horz" pos="3132">
          <p15:clr>
            <a:srgbClr val="F26B43"/>
          </p15:clr>
        </p15:guide>
        <p15:guide id="29" orient="horz" pos="3618">
          <p15:clr>
            <a:srgbClr val="F26B43"/>
          </p15:clr>
        </p15:guide>
        <p15:guide id="30"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B9AA46-E27C-49B7-B52A-1D2CAB27054F}"/>
              </a:ext>
            </a:extLst>
          </p:cNvPr>
          <p:cNvSpPr/>
          <p:nvPr userDrawn="1"/>
        </p:nvSpPr>
        <p:spPr>
          <a:xfrm>
            <a:off x="-1" y="0"/>
            <a:ext cx="342901" cy="1447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79404" y="355078"/>
            <a:ext cx="10063163" cy="1272756"/>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1079404" y="2248664"/>
            <a:ext cx="10063163" cy="351500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F7CF70C8-0AEC-4AD2-AD31-2A6E9D6584B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763241" y="5124324"/>
            <a:ext cx="5299579" cy="1673051"/>
          </a:xfrm>
          <a:prstGeom prst="rect">
            <a:avLst/>
          </a:prstGeom>
        </p:spPr>
      </p:pic>
      <p:sp>
        <p:nvSpPr>
          <p:cNvPr id="11" name="Rectangle 10">
            <a:extLst>
              <a:ext uri="{FF2B5EF4-FFF2-40B4-BE49-F238E27FC236}">
                <a16:creationId xmlns:a16="http://schemas.microsoft.com/office/drawing/2014/main" id="{B70B6714-A342-46BB-9C49-060ABC6EF4F4}"/>
              </a:ext>
            </a:extLst>
          </p:cNvPr>
          <p:cNvSpPr/>
          <p:nvPr userDrawn="1"/>
        </p:nvSpPr>
        <p:spPr>
          <a:xfrm>
            <a:off x="1079404" y="1719274"/>
            <a:ext cx="18288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8228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xStyles>
    <p:titleStyle>
      <a:lvl1pPr algn="l" defTabSz="914400" rtl="0" eaLnBrk="1" latinLnBrk="0" hangingPunct="1">
        <a:lnSpc>
          <a:spcPct val="90000"/>
        </a:lnSpc>
        <a:spcBef>
          <a:spcPct val="0"/>
        </a:spcBef>
        <a:buNone/>
        <a:defRPr sz="4000" b="1" kern="1200">
          <a:solidFill>
            <a:schemeClr val="bg1"/>
          </a:solidFill>
          <a:latin typeface="Corbel" panose="020B0503020204020204" pitchFamily="34" charset="0"/>
          <a:ea typeface="+mj-ea"/>
          <a:cs typeface="+mj-cs"/>
        </a:defRPr>
      </a:lvl1pPr>
    </p:titleStyle>
    <p:bodyStyle>
      <a:lvl1pPr marL="182880" indent="-182880" algn="l" defTabSz="914400" rtl="0" eaLnBrk="1" latinLnBrk="0" hangingPunct="1">
        <a:lnSpc>
          <a:spcPct val="90000"/>
        </a:lnSpc>
        <a:spcBef>
          <a:spcPts val="800"/>
        </a:spcBef>
        <a:buFont typeface="Arial" panose="020B0604020202020204" pitchFamily="34" charset="0"/>
        <a:buChar char="•"/>
        <a:defRPr sz="2400" kern="1200">
          <a:solidFill>
            <a:schemeClr val="bg1"/>
          </a:solidFill>
          <a:latin typeface="+mn-lt"/>
          <a:ea typeface="+mn-ea"/>
          <a:cs typeface="+mn-cs"/>
        </a:defRPr>
      </a:lvl1pPr>
      <a:lvl2pPr marL="365760" indent="-182880" algn="l" defTabSz="914400" rtl="0" eaLnBrk="1" latinLnBrk="0" hangingPunct="1">
        <a:lnSpc>
          <a:spcPct val="90000"/>
        </a:lnSpc>
        <a:spcBef>
          <a:spcPts val="400"/>
        </a:spcBef>
        <a:buFont typeface="Arial" panose="020B0604020202020204" pitchFamily="34" charset="0"/>
        <a:buChar char="•"/>
        <a:defRPr sz="2200" kern="1200">
          <a:solidFill>
            <a:schemeClr val="bg1"/>
          </a:solidFill>
          <a:latin typeface="+mn-lt"/>
          <a:ea typeface="+mn-ea"/>
          <a:cs typeface="+mn-cs"/>
        </a:defRPr>
      </a:lvl2pPr>
      <a:lvl3pPr marL="548640" indent="-182880" algn="l" defTabSz="914400" rtl="0" eaLnBrk="1" latinLnBrk="0" hangingPunct="1">
        <a:lnSpc>
          <a:spcPct val="90000"/>
        </a:lnSpc>
        <a:spcBef>
          <a:spcPts val="400"/>
        </a:spcBef>
        <a:buFont typeface="Arial" panose="020B0604020202020204" pitchFamily="34" charset="0"/>
        <a:buChar char="•"/>
        <a:defRPr sz="2000" kern="1200">
          <a:solidFill>
            <a:schemeClr val="bg1"/>
          </a:solidFill>
          <a:latin typeface="+mn-lt"/>
          <a:ea typeface="+mn-ea"/>
          <a:cs typeface="+mn-cs"/>
        </a:defRPr>
      </a:lvl3pPr>
      <a:lvl4pPr marL="731520" indent="-182880" algn="l" defTabSz="914400" rtl="0" eaLnBrk="1" latinLnBrk="0" hangingPunct="1">
        <a:lnSpc>
          <a:spcPct val="90000"/>
        </a:lnSpc>
        <a:spcBef>
          <a:spcPts val="400"/>
        </a:spcBef>
        <a:buFont typeface="Arial" panose="020B0604020202020204" pitchFamily="34" charset="0"/>
        <a:buChar char="•"/>
        <a:defRPr sz="2000" kern="1200">
          <a:solidFill>
            <a:schemeClr val="bg1"/>
          </a:solidFill>
          <a:latin typeface="+mn-lt"/>
          <a:ea typeface="+mn-ea"/>
          <a:cs typeface="+mn-cs"/>
        </a:defRPr>
      </a:lvl4pPr>
      <a:lvl5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16">
          <p15:clr>
            <a:srgbClr val="F26B43"/>
          </p15:clr>
        </p15:guide>
        <p15:guide id="4" pos="672">
          <p15:clr>
            <a:srgbClr val="F26B43"/>
          </p15:clr>
        </p15:guide>
        <p15:guide id="5" pos="1122">
          <p15:clr>
            <a:srgbClr val="F26B43"/>
          </p15:clr>
        </p15:guide>
        <p15:guide id="6" pos="1575">
          <p15:clr>
            <a:srgbClr val="F26B43"/>
          </p15:clr>
        </p15:guide>
        <p15:guide id="7" pos="2028">
          <p15:clr>
            <a:srgbClr val="F26B43"/>
          </p15:clr>
        </p15:guide>
        <p15:guide id="8" pos="2481">
          <p15:clr>
            <a:srgbClr val="F26B43"/>
          </p15:clr>
        </p15:guide>
        <p15:guide id="9" pos="2934">
          <p15:clr>
            <a:srgbClr val="F26B43"/>
          </p15:clr>
        </p15:guide>
        <p15:guide id="10" pos="3387">
          <p15:clr>
            <a:srgbClr val="F26B43"/>
          </p15:clr>
        </p15:guide>
        <p15:guide id="11" pos="3840">
          <p15:clr>
            <a:srgbClr val="F26B43"/>
          </p15:clr>
        </p15:guide>
        <p15:guide id="12" pos="4293">
          <p15:clr>
            <a:srgbClr val="F26B43"/>
          </p15:clr>
        </p15:guide>
        <p15:guide id="13" pos="4746">
          <p15:clr>
            <a:srgbClr val="F26B43"/>
          </p15:clr>
        </p15:guide>
        <p15:guide id="14" pos="5199">
          <p15:clr>
            <a:srgbClr val="F26B43"/>
          </p15:clr>
        </p15:guide>
        <p15:guide id="15" pos="5652">
          <p15:clr>
            <a:srgbClr val="F26B43"/>
          </p15:clr>
        </p15:guide>
        <p15:guide id="16" pos="6105">
          <p15:clr>
            <a:srgbClr val="F26B43"/>
          </p15:clr>
        </p15:guide>
        <p15:guide id="17" pos="6558">
          <p15:clr>
            <a:srgbClr val="F26B43"/>
          </p15:clr>
        </p15:guide>
        <p15:guide id="18" pos="7011">
          <p15:clr>
            <a:srgbClr val="F26B43"/>
          </p15:clr>
        </p15:guide>
        <p15:guide id="19" pos="7464">
          <p15:clr>
            <a:srgbClr val="F26B43"/>
          </p15:clr>
        </p15:guide>
        <p15:guide id="20" orient="horz">
          <p15:clr>
            <a:srgbClr val="F26B43"/>
          </p15:clr>
        </p15:guide>
        <p15:guide id="21" orient="horz" pos="4320">
          <p15:clr>
            <a:srgbClr val="F26B43"/>
          </p15:clr>
        </p15:guide>
        <p15:guide id="22" orient="horz" pos="216">
          <p15:clr>
            <a:srgbClr val="F26B43"/>
          </p15:clr>
        </p15:guide>
        <p15:guide id="23" orient="horz" pos="696">
          <p15:clr>
            <a:srgbClr val="F26B43"/>
          </p15:clr>
        </p15:guide>
        <p15:guide id="24" orient="horz" pos="1188">
          <p15:clr>
            <a:srgbClr val="F26B43"/>
          </p15:clr>
        </p15:guide>
        <p15:guide id="25" orient="horz" pos="1674">
          <p15:clr>
            <a:srgbClr val="F26B43"/>
          </p15:clr>
        </p15:guide>
        <p15:guide id="26" orient="horz" pos="2160">
          <p15:clr>
            <a:srgbClr val="F26B43"/>
          </p15:clr>
        </p15:guide>
        <p15:guide id="27" orient="horz" pos="2646">
          <p15:clr>
            <a:srgbClr val="F26B43"/>
          </p15:clr>
        </p15:guide>
        <p15:guide id="28" orient="horz" pos="3132">
          <p15:clr>
            <a:srgbClr val="F26B43"/>
          </p15:clr>
        </p15:guide>
        <p15:guide id="29" orient="horz" pos="3618">
          <p15:clr>
            <a:srgbClr val="F26B43"/>
          </p15:clr>
        </p15:guide>
        <p15:guide id="30" orient="horz" pos="41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A46E6-DEEC-2841-973F-2EFA7548D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E0290-5896-F84C-8A4A-7C2C01200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61622694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1379040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A10E0-94A5-E04A-94E6-9E3B9CE94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96B53-9F8A-F145-ACED-0B29DEDFD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D63BC-6B2B-2B4A-8C57-3D6CC1CCE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54EF9-6962-C54B-B2BF-422AD583DD53}" type="datetimeFigureOut">
              <a:rPr lang="en-US" smtClean="0"/>
              <a:t>8/26/2024</a:t>
            </a:fld>
            <a:endParaRPr lang="en-US"/>
          </a:p>
        </p:txBody>
      </p:sp>
      <p:sp>
        <p:nvSpPr>
          <p:cNvPr id="5" name="Footer Placeholder 4">
            <a:extLst>
              <a:ext uri="{FF2B5EF4-FFF2-40B4-BE49-F238E27FC236}">
                <a16:creationId xmlns:a16="http://schemas.microsoft.com/office/drawing/2014/main" id="{76C8EB20-CF68-E345-932B-C0F0FA180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F5BBDC-E1F5-2B4C-B842-CA1175B73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D09DF-4807-684B-8FAD-60E5162A4913}" type="slidenum">
              <a:rPr lang="en-US" smtClean="0"/>
              <a:t>‹#›</a:t>
            </a:fld>
            <a:endParaRPr lang="en-US"/>
          </a:p>
        </p:txBody>
      </p:sp>
      <p:pic>
        <p:nvPicPr>
          <p:cNvPr id="7" name="Picture 6">
            <a:extLst>
              <a:ext uri="{FF2B5EF4-FFF2-40B4-BE49-F238E27FC236}">
                <a16:creationId xmlns:a16="http://schemas.microsoft.com/office/drawing/2014/main" id="{0B07DFB1-0E03-4D4F-A3D3-C0EFC971A746}"/>
              </a:ext>
            </a:extLst>
          </p:cNvPr>
          <p:cNvPicPr>
            <a:picLocks noChangeAspect="1"/>
          </p:cNvPicPr>
          <p:nvPr/>
        </p:nvPicPr>
        <p:blipFill rotWithShape="1">
          <a:blip r:embed="rId15">
            <a:alphaModFix amt="38000"/>
          </a:blip>
          <a:srcRect b="22720"/>
          <a:stretch/>
        </p:blipFill>
        <p:spPr>
          <a:xfrm>
            <a:off x="0" y="2810583"/>
            <a:ext cx="12192000" cy="4047417"/>
          </a:xfrm>
          <a:prstGeom prst="rect">
            <a:avLst/>
          </a:prstGeom>
        </p:spPr>
      </p:pic>
      <p:sp>
        <p:nvSpPr>
          <p:cNvPr id="12" name="Rectangle 11">
            <a:extLst>
              <a:ext uri="{FF2B5EF4-FFF2-40B4-BE49-F238E27FC236}">
                <a16:creationId xmlns:a16="http://schemas.microsoft.com/office/drawing/2014/main" id="{DC285A56-8380-E944-B053-98E5E94D7BFC}"/>
              </a:ext>
            </a:extLst>
          </p:cNvPr>
          <p:cNvSpPr/>
          <p:nvPr/>
        </p:nvSpPr>
        <p:spPr>
          <a:xfrm>
            <a:off x="0" y="5844286"/>
            <a:ext cx="10460736" cy="1024128"/>
          </a:xfrm>
          <a:prstGeom prst="rect">
            <a:avLst/>
          </a:prstGeom>
          <a:solidFill>
            <a:srgbClr val="3A5A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A8B80D4-AA90-A244-AEA4-3A7118735549}"/>
              </a:ext>
            </a:extLst>
          </p:cNvPr>
          <p:cNvPicPr>
            <a:picLocks noChangeAspect="1"/>
          </p:cNvPicPr>
          <p:nvPr/>
        </p:nvPicPr>
        <p:blipFill>
          <a:blip r:embed="rId16"/>
          <a:stretch>
            <a:fillRect/>
          </a:stretch>
        </p:blipFill>
        <p:spPr>
          <a:xfrm>
            <a:off x="10640568" y="5687239"/>
            <a:ext cx="1225296" cy="1040346"/>
          </a:xfrm>
          <a:prstGeom prst="rect">
            <a:avLst/>
          </a:prstGeom>
        </p:spPr>
      </p:pic>
      <p:sp>
        <p:nvSpPr>
          <p:cNvPr id="16" name="TextBox 15">
            <a:extLst>
              <a:ext uri="{FF2B5EF4-FFF2-40B4-BE49-F238E27FC236}">
                <a16:creationId xmlns:a16="http://schemas.microsoft.com/office/drawing/2014/main" id="{D104183A-321D-7143-90BF-8329E3A904A5}"/>
              </a:ext>
            </a:extLst>
          </p:cNvPr>
          <p:cNvSpPr txBox="1"/>
          <p:nvPr/>
        </p:nvSpPr>
        <p:spPr>
          <a:xfrm>
            <a:off x="709759" y="6382512"/>
            <a:ext cx="3657846" cy="276999"/>
          </a:xfrm>
          <a:prstGeom prst="rect">
            <a:avLst/>
          </a:prstGeom>
          <a:noFill/>
        </p:spPr>
        <p:txBody>
          <a:bodyPr wrap="square" rtlCol="0">
            <a:spAutoFit/>
          </a:bodyPr>
          <a:lstStyle/>
          <a:p>
            <a:pPr marL="0" indent="0" algn="l">
              <a:buFont typeface="Arial" panose="020B0604020202020204" pitchFamily="34" charset="0"/>
              <a:buNone/>
            </a:pPr>
            <a:r>
              <a:rPr lang="en-US" sz="1200" b="1" i="0">
                <a:solidFill>
                  <a:schemeClr val="bg1"/>
                </a:solidFill>
                <a:latin typeface="Arial Narrow" panose="020B0604020202020204" pitchFamily="34" charset="0"/>
                <a:cs typeface="Arial Narrow" panose="020B0604020202020204" pitchFamily="34" charset="0"/>
              </a:rPr>
              <a:t>JCDREAM.ORG | </a:t>
            </a:r>
            <a:fld id="{E21A7CB4-D9DF-344E-9FEA-B4EA48132C9B}" type="slidenum">
              <a:rPr lang="en-US" sz="1200" b="1" i="0" smtClean="0">
                <a:solidFill>
                  <a:schemeClr val="bg1"/>
                </a:solidFill>
                <a:latin typeface="Arial Narrow" panose="020B0604020202020204" pitchFamily="34" charset="0"/>
                <a:cs typeface="Arial Narrow" panose="020B0604020202020204" pitchFamily="34" charset="0"/>
              </a:rPr>
              <a:t>‹#›</a:t>
            </a:fld>
            <a:endParaRPr lang="en-US" sz="1200" b="1" i="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6675053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48.jpeg"/><Relationship Id="rId4" Type="http://schemas.openxmlformats.org/officeDocument/2006/relationships/image" Target="../media/image44.jpeg"/><Relationship Id="rId9" Type="http://schemas.openxmlformats.org/officeDocument/2006/relationships/image" Target="../media/image47.emf"/></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jpe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notesSlide" Target="../notesSlides/notesSlide12.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jpeg"/><Relationship Id="rId10" Type="http://schemas.openxmlformats.org/officeDocument/2006/relationships/image" Target="../media/image57.png"/><Relationship Id="rId19" Type="http://schemas.openxmlformats.org/officeDocument/2006/relationships/image" Target="../media/image66.jpe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3.png"/><Relationship Id="rId21" Type="http://schemas.openxmlformats.org/officeDocument/2006/relationships/image" Target="../media/image90.svg"/><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png"/><Relationship Id="rId2" Type="http://schemas.openxmlformats.org/officeDocument/2006/relationships/notesSlide" Target="../notesSlides/notesSlide16.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4.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jpeg"/><Relationship Id="rId19" Type="http://schemas.openxmlformats.org/officeDocument/2006/relationships/image" Target="../media/image88.jpeg"/><Relationship Id="rId4" Type="http://schemas.openxmlformats.org/officeDocument/2006/relationships/image" Target="../media/image71.jpeg"/><Relationship Id="rId9" Type="http://schemas.openxmlformats.org/officeDocument/2006/relationships/image" Target="../media/image78.jpeg"/><Relationship Id="rId14" Type="http://schemas.openxmlformats.org/officeDocument/2006/relationships/image" Target="../media/image83.png"/><Relationship Id="rId22"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52.xml"/><Relationship Id="rId5" Type="http://schemas.openxmlformats.org/officeDocument/2006/relationships/image" Target="../media/image96.pn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543AC4-3DBC-B1B1-5A87-526608752D4D}"/>
              </a:ext>
            </a:extLst>
          </p:cNvPr>
          <p:cNvSpPr>
            <a:spLocks noGrp="1"/>
          </p:cNvSpPr>
          <p:nvPr>
            <p:ph type="ctrTitle"/>
          </p:nvPr>
        </p:nvSpPr>
        <p:spPr>
          <a:xfrm>
            <a:off x="1524000" y="1728428"/>
            <a:ext cx="9144000" cy="1418809"/>
          </a:xfrm>
        </p:spPr>
        <p:txBody>
          <a:bodyPr/>
          <a:lstStyle/>
          <a:p>
            <a:r>
              <a:rPr lang="en-US" b="0" i="0">
                <a:solidFill>
                  <a:srgbClr val="262626"/>
                </a:solidFill>
                <a:effectLst/>
                <a:latin typeface="+mn-lt"/>
              </a:rPr>
              <a:t>WSU’s Leadership Activities in the Energy Area</a:t>
            </a:r>
            <a:endParaRPr lang="en-US">
              <a:latin typeface="+mn-lt"/>
            </a:endParaRPr>
          </a:p>
        </p:txBody>
      </p:sp>
      <p:sp>
        <p:nvSpPr>
          <p:cNvPr id="7" name="Subtitle 6">
            <a:extLst>
              <a:ext uri="{FF2B5EF4-FFF2-40B4-BE49-F238E27FC236}">
                <a16:creationId xmlns:a16="http://schemas.microsoft.com/office/drawing/2014/main" id="{026E769D-0CF2-D255-E495-700BEA20EDA9}"/>
              </a:ext>
            </a:extLst>
          </p:cNvPr>
          <p:cNvSpPr>
            <a:spLocks noGrp="1"/>
          </p:cNvSpPr>
          <p:nvPr>
            <p:ph type="subTitle" idx="1"/>
          </p:nvPr>
        </p:nvSpPr>
        <p:spPr>
          <a:xfrm>
            <a:off x="226828" y="3915740"/>
            <a:ext cx="11738344" cy="2194845"/>
          </a:xfrm>
        </p:spPr>
        <p:txBody>
          <a:bodyPr/>
          <a:lstStyle/>
          <a:p>
            <a:r>
              <a:rPr lang="en-US" sz="2800" b="0" i="0" dirty="0">
                <a:solidFill>
                  <a:srgbClr val="262626"/>
                </a:solidFill>
                <a:effectLst/>
              </a:rPr>
              <a:t>Sandra Haynes (WSU Tri-Cities Chancellor) and Jonathan Male </a:t>
            </a:r>
            <a:r>
              <a:rPr lang="en-US" sz="2800" dirty="0">
                <a:solidFill>
                  <a:srgbClr val="262626"/>
                </a:solidFill>
              </a:rPr>
              <a:t>(WSU Assistant Vice Chancellor for Research and Director of National Laboratory Partnerships</a:t>
            </a:r>
            <a:r>
              <a:rPr lang="en-US" sz="2800" b="0" i="0" dirty="0">
                <a:solidFill>
                  <a:srgbClr val="262626"/>
                </a:solidFill>
                <a:effectLst/>
              </a:rPr>
              <a:t>)</a:t>
            </a:r>
          </a:p>
          <a:p>
            <a:r>
              <a:rPr lang="en-US" sz="1800" dirty="0">
                <a:solidFill>
                  <a:srgbClr val="262626"/>
                </a:solidFill>
              </a:rPr>
              <a:t>August 28, 2024</a:t>
            </a:r>
            <a:endParaRPr lang="en-US" sz="1800" dirty="0">
              <a:solidFill>
                <a:srgbClr val="262626"/>
              </a:solidFill>
              <a:cs typeface="Arial"/>
            </a:endParaRPr>
          </a:p>
          <a:p>
            <a:r>
              <a:rPr lang="en-US" sz="2000" dirty="0">
                <a:solidFill>
                  <a:srgbClr val="262626"/>
                </a:solidFill>
              </a:rPr>
              <a:t>AGI DAY 2024 - Nexus of Power Systems Engineering and Advanced Analytics Toward a Resilient and Decarbonized Grid</a:t>
            </a:r>
            <a:endParaRPr lang="en-US" sz="2000" dirty="0">
              <a:solidFill>
                <a:srgbClr val="262626"/>
              </a:solidFill>
              <a:cs typeface="Arial"/>
            </a:endParaRPr>
          </a:p>
          <a:p>
            <a:endParaRPr lang="en-US" sz="2400">
              <a:solidFill>
                <a:srgbClr val="262626"/>
              </a:solidFill>
            </a:endParaRPr>
          </a:p>
          <a:p>
            <a:endParaRPr lang="en-US"/>
          </a:p>
        </p:txBody>
      </p:sp>
    </p:spTree>
    <p:extLst>
      <p:ext uri="{BB962C8B-B14F-4D97-AF65-F5344CB8AC3E}">
        <p14:creationId xmlns:p14="http://schemas.microsoft.com/office/powerpoint/2010/main" val="206915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title"/>
          </p:nvPr>
        </p:nvSpPr>
        <p:spPr>
          <a:xfrm>
            <a:off x="1421605" y="295525"/>
            <a:ext cx="9348789" cy="452996"/>
          </a:xfrm>
        </p:spPr>
        <p:txBody>
          <a:bodyPr lIns="0" rIns="0">
            <a:noAutofit/>
          </a:bodyPr>
          <a:lstStyle/>
          <a:p>
            <a:pPr algn="l"/>
            <a:r>
              <a:rPr lang="en-US" sz="2800" b="1"/>
              <a:t>WSU-PNNL Strategic Partnership</a:t>
            </a: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074785" y="1810473"/>
            <a:ext cx="12334939" cy="5748710"/>
          </a:xfrm>
          <a:prstGeom prst="rect">
            <a:avLst/>
          </a:prstGeom>
        </p:spPr>
        <p:txBody>
          <a:bodyPr vert="horz" lIns="91440" tIns="45720" rIns="91440" bIns="45720" numCol="2" spcCol="36576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0" i="0" dirty="0">
                <a:solidFill>
                  <a:srgbClr val="262626"/>
                </a:solidFill>
                <a:effectLst/>
              </a:rPr>
              <a:t>Washington State University will be recognized for embracing risk and bold thinking to serve the needs of its communities through innovative r</a:t>
            </a:r>
            <a:r>
              <a:rPr lang="en-US" dirty="0">
                <a:solidFill>
                  <a:srgbClr val="0E0D0D"/>
                </a:solidFill>
              </a:rPr>
              <a:t>esearch, scholarship, and creative activities.</a:t>
            </a:r>
            <a:endParaRPr lang="en-US">
              <a:solidFill>
                <a:srgbClr val="0E0D0D"/>
              </a:solidFill>
            </a:endParaRPr>
          </a:p>
          <a:p>
            <a:pPr algn="l">
              <a:lnSpc>
                <a:spcPct val="100000"/>
              </a:lnSpc>
            </a:pPr>
            <a:r>
              <a:rPr lang="en-US" u="sng" dirty="0">
                <a:solidFill>
                  <a:srgbClr val="A60E19"/>
                </a:solidFill>
              </a:rPr>
              <a:t>Research Strengths: </a:t>
            </a:r>
            <a:br>
              <a:rPr lang="en-US" u="sng" dirty="0"/>
            </a:br>
            <a:r>
              <a:rPr lang="en-US" sz="2000" dirty="0">
                <a:solidFill>
                  <a:srgbClr val="A60E19"/>
                </a:solidFill>
              </a:rPr>
              <a:t>Food Security and Sustainable Agriculture</a:t>
            </a:r>
            <a:endParaRPr lang="en-US" sz="2000" dirty="0">
              <a:solidFill>
                <a:srgbClr val="A60E19"/>
              </a:solidFill>
              <a:cs typeface="Arial"/>
            </a:endParaRPr>
          </a:p>
          <a:p>
            <a:pPr algn="l">
              <a:lnSpc>
                <a:spcPct val="100000"/>
              </a:lnSpc>
            </a:pPr>
            <a:r>
              <a:rPr lang="en-US" sz="2000" dirty="0">
                <a:solidFill>
                  <a:srgbClr val="A60E19"/>
                </a:solidFill>
              </a:rPr>
              <a:t>Community and Public Health</a:t>
            </a:r>
            <a:endParaRPr lang="en-US" sz="2000" dirty="0">
              <a:solidFill>
                <a:srgbClr val="A60E19"/>
              </a:solidFill>
              <a:cs typeface="Arial"/>
            </a:endParaRPr>
          </a:p>
          <a:p>
            <a:pPr algn="l">
              <a:lnSpc>
                <a:spcPct val="100000"/>
              </a:lnSpc>
            </a:pPr>
            <a:r>
              <a:rPr lang="en-US" sz="2000" dirty="0">
                <a:solidFill>
                  <a:srgbClr val="A60E19"/>
                </a:solidFill>
              </a:rPr>
              <a:t>Environmental Sciences and Energy Futures </a:t>
            </a:r>
            <a:endParaRPr lang="en-US" sz="2000" dirty="0">
              <a:solidFill>
                <a:srgbClr val="A60E19"/>
              </a:solidFill>
              <a:cs typeface="Arial"/>
            </a:endParaRPr>
          </a:p>
          <a:p>
            <a:pPr algn="l">
              <a:lnSpc>
                <a:spcPct val="100000"/>
              </a:lnSpc>
            </a:pPr>
            <a:r>
              <a:rPr lang="en-US" sz="2000" dirty="0">
                <a:solidFill>
                  <a:srgbClr val="A60E19"/>
                </a:solidFill>
              </a:rPr>
              <a:t>Biomedical, Life Sciences, and Biotechnology</a:t>
            </a:r>
            <a:endParaRPr lang="en-US" sz="2000" dirty="0">
              <a:solidFill>
                <a:srgbClr val="A60E19"/>
              </a:solidFill>
              <a:cs typeface="Arial"/>
            </a:endParaRPr>
          </a:p>
          <a:p>
            <a:pPr algn="l">
              <a:lnSpc>
                <a:spcPct val="100000"/>
              </a:lnSpc>
            </a:pPr>
            <a:r>
              <a:rPr lang="en-US" sz="2000" dirty="0">
                <a:solidFill>
                  <a:srgbClr val="A60E19"/>
                </a:solidFill>
              </a:rPr>
              <a:t>Next Generation Materials and Advanced Manufacturing</a:t>
            </a:r>
            <a:endParaRPr lang="en-US" sz="2000" dirty="0">
              <a:solidFill>
                <a:srgbClr val="A60E19"/>
              </a:solidFill>
              <a:cs typeface="Arial"/>
            </a:endParaRPr>
          </a:p>
          <a:p>
            <a:pPr algn="l">
              <a:lnSpc>
                <a:spcPct val="100000"/>
              </a:lnSpc>
            </a:pPr>
            <a:r>
              <a:rPr lang="en-US" sz="2000" dirty="0">
                <a:solidFill>
                  <a:srgbClr val="A60E19"/>
                </a:solidFill>
                <a:cs typeface="Arial"/>
              </a:rPr>
              <a:t>AI/ML and Robotics</a:t>
            </a:r>
          </a:p>
          <a:p>
            <a:pPr algn="l">
              <a:lnSpc>
                <a:spcPct val="100000"/>
              </a:lnSpc>
            </a:pPr>
            <a:endParaRPr lang="en-US">
              <a:solidFill>
                <a:srgbClr val="0E0D0D"/>
              </a:solidFill>
              <a:cs typeface="Arial"/>
            </a:endParaRPr>
          </a:p>
          <a:p>
            <a:pPr algn="l">
              <a:lnSpc>
                <a:spcPct val="100000"/>
              </a:lnSpc>
              <a:buChar char="•"/>
            </a:pPr>
            <a:endParaRPr lang="en-US">
              <a:solidFill>
                <a:srgbClr val="0E0D0D"/>
              </a:solidFill>
              <a:cs typeface="Arial"/>
            </a:endParaRPr>
          </a:p>
          <a:p>
            <a:pPr algn="l"/>
            <a:endParaRPr lang="en-US">
              <a:solidFill>
                <a:srgbClr val="0E0D0D"/>
              </a:solidFill>
            </a:endParaRPr>
          </a:p>
        </p:txBody>
      </p:sp>
      <p:sp>
        <p:nvSpPr>
          <p:cNvPr id="3" name="TextBox 2">
            <a:extLst>
              <a:ext uri="{FF2B5EF4-FFF2-40B4-BE49-F238E27FC236}">
                <a16:creationId xmlns:a16="http://schemas.microsoft.com/office/drawing/2014/main" id="{8C14F599-5D69-31ED-D11C-F9628816AD48}"/>
              </a:ext>
            </a:extLst>
          </p:cNvPr>
          <p:cNvSpPr txBox="1"/>
          <p:nvPr/>
        </p:nvSpPr>
        <p:spPr>
          <a:xfrm>
            <a:off x="7088555" y="1808401"/>
            <a:ext cx="5104173" cy="4360168"/>
          </a:xfrm>
          <a:prstGeom prst="rect">
            <a:avLst/>
          </a:prstGeom>
          <a:noFill/>
        </p:spPr>
        <p:txBody>
          <a:bodyPr wrap="square" lIns="91440" tIns="45720" rIns="91440" bIns="45720" rtlCol="0" anchor="t">
            <a:spAutoFit/>
          </a:bodyPr>
          <a:lstStyle/>
          <a:p>
            <a:r>
              <a:rPr lang="en-US" sz="2400" b="0" i="0" dirty="0">
                <a:solidFill>
                  <a:srgbClr val="0E0D0D"/>
                </a:solidFill>
                <a:effectLst/>
              </a:rPr>
              <a:t>PNNL advances the frontiers of knowledge, taking on some of the world’s greatest science and technology challenges. </a:t>
            </a:r>
          </a:p>
          <a:p>
            <a:endParaRPr lang="en-US" sz="2400" dirty="0"/>
          </a:p>
          <a:p>
            <a:r>
              <a:rPr lang="en-US" sz="2400" u="sng" dirty="0">
                <a:solidFill>
                  <a:srgbClr val="DE842A"/>
                </a:solidFill>
              </a:rPr>
              <a:t>Distinctive strengths in:</a:t>
            </a:r>
            <a:endParaRPr lang="en-US" sz="2400" u="sng">
              <a:solidFill>
                <a:srgbClr val="DE842A"/>
              </a:solidFill>
              <a:cs typeface="Arial"/>
            </a:endParaRPr>
          </a:p>
          <a:p>
            <a:pPr>
              <a:spcAft>
                <a:spcPts val="1000"/>
              </a:spcAft>
            </a:pPr>
            <a:r>
              <a:rPr lang="en-US" sz="2000" dirty="0">
                <a:solidFill>
                  <a:srgbClr val="DE842A"/>
                </a:solidFill>
              </a:rPr>
              <a:t>Biology,</a:t>
            </a:r>
            <a:endParaRPr lang="en-US" sz="2000">
              <a:solidFill>
                <a:srgbClr val="DE842A"/>
              </a:solidFill>
              <a:cs typeface="Arial"/>
            </a:endParaRPr>
          </a:p>
          <a:p>
            <a:pPr>
              <a:spcAft>
                <a:spcPts val="1000"/>
              </a:spcAft>
            </a:pPr>
            <a:r>
              <a:rPr lang="en-US" sz="2000" dirty="0">
                <a:solidFill>
                  <a:srgbClr val="DE842A"/>
                </a:solidFill>
              </a:rPr>
              <a:t>Chemistry,</a:t>
            </a:r>
            <a:endParaRPr lang="en-US" sz="2000">
              <a:solidFill>
                <a:srgbClr val="DE842A"/>
              </a:solidFill>
              <a:cs typeface="Arial"/>
            </a:endParaRPr>
          </a:p>
          <a:p>
            <a:pPr>
              <a:spcAft>
                <a:spcPts val="1000"/>
              </a:spcAft>
            </a:pPr>
            <a:r>
              <a:rPr lang="en-US" sz="2000" dirty="0">
                <a:solidFill>
                  <a:srgbClr val="DE842A"/>
                </a:solidFill>
              </a:rPr>
              <a:t>Earth Sciences</a:t>
            </a:r>
            <a:endParaRPr lang="en-US" sz="2000">
              <a:solidFill>
                <a:srgbClr val="DE842A"/>
              </a:solidFill>
              <a:cs typeface="Arial"/>
            </a:endParaRPr>
          </a:p>
          <a:p>
            <a:pPr>
              <a:spcAft>
                <a:spcPts val="1000"/>
              </a:spcAft>
            </a:pPr>
            <a:r>
              <a:rPr lang="en-US" sz="2000" dirty="0">
                <a:solidFill>
                  <a:srgbClr val="DE842A"/>
                </a:solidFill>
              </a:rPr>
              <a:t>Data Science</a:t>
            </a:r>
            <a:endParaRPr lang="en-US" sz="2000">
              <a:solidFill>
                <a:srgbClr val="DE842A"/>
              </a:solidFill>
              <a:cs typeface="Arial"/>
            </a:endParaRPr>
          </a:p>
          <a:p>
            <a:pPr>
              <a:spcAft>
                <a:spcPts val="1000"/>
              </a:spcAft>
            </a:pPr>
            <a:r>
              <a:rPr lang="en-US" sz="2000" dirty="0">
                <a:solidFill>
                  <a:srgbClr val="DE842A"/>
                </a:solidFill>
              </a:rPr>
              <a:t>Materials Science</a:t>
            </a:r>
            <a:endParaRPr lang="en-US" sz="2000" b="0" i="0" dirty="0">
              <a:solidFill>
                <a:srgbClr val="DE842A"/>
              </a:solidFill>
              <a:effectLst/>
              <a:cs typeface="Arial"/>
            </a:endParaRPr>
          </a:p>
        </p:txBody>
      </p:sp>
      <p:pic>
        <p:nvPicPr>
          <p:cNvPr id="4" name="Picture 3" descr="A picture containing text, sign&#10;&#10;Description automatically generated">
            <a:extLst>
              <a:ext uri="{FF2B5EF4-FFF2-40B4-BE49-F238E27FC236}">
                <a16:creationId xmlns:a16="http://schemas.microsoft.com/office/drawing/2014/main" id="{6D56C1F6-7C48-FA63-ED8F-AAE1B160F832}"/>
              </a:ext>
            </a:extLst>
          </p:cNvPr>
          <p:cNvPicPr>
            <a:picLocks noChangeAspect="1"/>
          </p:cNvPicPr>
          <p:nvPr/>
        </p:nvPicPr>
        <p:blipFill>
          <a:blip r:embed="rId3"/>
          <a:stretch>
            <a:fillRect/>
          </a:stretch>
        </p:blipFill>
        <p:spPr>
          <a:xfrm>
            <a:off x="1812150" y="958811"/>
            <a:ext cx="3102624" cy="612768"/>
          </a:xfrm>
          <a:prstGeom prst="rect">
            <a:avLst/>
          </a:prstGeom>
        </p:spPr>
      </p:pic>
      <p:pic>
        <p:nvPicPr>
          <p:cNvPr id="5" name="Picture 4" descr="Logo&#10;&#10;Description automatically generated">
            <a:extLst>
              <a:ext uri="{FF2B5EF4-FFF2-40B4-BE49-F238E27FC236}">
                <a16:creationId xmlns:a16="http://schemas.microsoft.com/office/drawing/2014/main" id="{4D0D34EB-BF59-DA63-0CE2-F5A88461825C}"/>
              </a:ext>
            </a:extLst>
          </p:cNvPr>
          <p:cNvPicPr>
            <a:picLocks noChangeAspect="1"/>
          </p:cNvPicPr>
          <p:nvPr/>
        </p:nvPicPr>
        <p:blipFill>
          <a:blip r:embed="rId4"/>
          <a:stretch>
            <a:fillRect/>
          </a:stretch>
        </p:blipFill>
        <p:spPr>
          <a:xfrm>
            <a:off x="8116848" y="759494"/>
            <a:ext cx="2386268" cy="1015841"/>
          </a:xfrm>
          <a:prstGeom prst="rect">
            <a:avLst/>
          </a:prstGeom>
        </p:spPr>
      </p:pic>
    </p:spTree>
    <p:extLst>
      <p:ext uri="{BB962C8B-B14F-4D97-AF65-F5344CB8AC3E}">
        <p14:creationId xmlns:p14="http://schemas.microsoft.com/office/powerpoint/2010/main" val="721369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5000"/>
              </a:spcBef>
              <a:buClr>
                <a:srgbClr val="C60C30"/>
              </a:buClr>
              <a:buSzPct val="100000"/>
              <a:buFont typeface="Arial" panose="020B0604020202020204" pitchFamily="34" charset="0"/>
              <a:buChar char="•"/>
              <a:defRPr sz="2000">
                <a:solidFill>
                  <a:schemeClr val="bg2"/>
                </a:solidFill>
                <a:latin typeface="Lucida Sans" panose="020B0602030504020204" pitchFamily="34" charset="0"/>
                <a:ea typeface="MS PGothic" panose="020B0600070205080204" pitchFamily="34" charset="-128"/>
              </a:defRPr>
            </a:lvl1pPr>
            <a:lvl2pPr marL="742920" indent="-285739">
              <a:lnSpc>
                <a:spcPct val="95000"/>
              </a:lnSpc>
              <a:spcBef>
                <a:spcPct val="10000"/>
              </a:spcBef>
              <a:buClr>
                <a:srgbClr val="C60C30"/>
              </a:buClr>
              <a:buSzPct val="100000"/>
              <a:buFont typeface="Arial" panose="020B0604020202020204" pitchFamily="34" charset="0"/>
              <a:buChar char="•"/>
              <a:defRPr>
                <a:solidFill>
                  <a:schemeClr val="bg2"/>
                </a:solidFill>
                <a:latin typeface="Lucida Sans" panose="020B0602030504020204" pitchFamily="34" charset="0"/>
                <a:ea typeface="MS PGothic" panose="020B0600070205080204" pitchFamily="34" charset="-128"/>
              </a:defRPr>
            </a:lvl2pPr>
            <a:lvl3pPr marL="1142954" indent="-228591">
              <a:lnSpc>
                <a:spcPct val="95000"/>
              </a:lnSpc>
              <a:spcBef>
                <a:spcPct val="10000"/>
              </a:spcBef>
              <a:buClr>
                <a:srgbClr val="C60C30"/>
              </a:buClr>
              <a:buSzPct val="100000"/>
              <a:buFont typeface="Arial" panose="020B0604020202020204" pitchFamily="34" charset="0"/>
              <a:buChar char="•"/>
              <a:defRPr>
                <a:solidFill>
                  <a:schemeClr val="bg2"/>
                </a:solidFill>
                <a:latin typeface="Lucida Sans" panose="020B0602030504020204" pitchFamily="34" charset="0"/>
                <a:ea typeface="MS PGothic" panose="020B0600070205080204" pitchFamily="34" charset="-128"/>
              </a:defRPr>
            </a:lvl3pPr>
            <a:lvl4pPr marL="1600136" indent="-228591">
              <a:lnSpc>
                <a:spcPct val="95000"/>
              </a:lnSpc>
              <a:spcBef>
                <a:spcPct val="10000"/>
              </a:spcBef>
              <a:buClr>
                <a:srgbClr val="C60C30"/>
              </a:buClr>
              <a:buSzPct val="100000"/>
              <a:buFont typeface="Arial" panose="020B0604020202020204" pitchFamily="34" charset="0"/>
              <a:buChar char="•"/>
              <a:defRPr sz="1600">
                <a:solidFill>
                  <a:schemeClr val="bg2"/>
                </a:solidFill>
                <a:latin typeface="Lucida Sans" panose="020B0602030504020204" pitchFamily="34" charset="0"/>
                <a:ea typeface="MS PGothic" panose="020B0600070205080204" pitchFamily="34" charset="-128"/>
              </a:defRPr>
            </a:lvl4pPr>
            <a:lvl5pPr marL="2057318" indent="-228591">
              <a:lnSpc>
                <a:spcPct val="95000"/>
              </a:lnSpc>
              <a:spcBef>
                <a:spcPct val="10000"/>
              </a:spcBef>
              <a:buClr>
                <a:srgbClr val="C60C30"/>
              </a:buClr>
              <a:buSzPct val="100000"/>
              <a:buFont typeface="Arial" panose="020B0604020202020204" pitchFamily="34" charset="0"/>
              <a:buChar char="•"/>
              <a:defRPr sz="1600">
                <a:solidFill>
                  <a:schemeClr val="bg2"/>
                </a:solidFill>
                <a:latin typeface="Lucida Sans" panose="020B0602030504020204" pitchFamily="34" charset="0"/>
                <a:ea typeface="MS PGothic" panose="020B0600070205080204" pitchFamily="34" charset="-128"/>
              </a:defRPr>
            </a:lvl5pPr>
            <a:lvl6pPr marL="2514499" indent="-228591"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ea typeface="MS PGothic" panose="020B0600070205080204" pitchFamily="34" charset="-128"/>
              </a:defRPr>
            </a:lvl6pPr>
            <a:lvl7pPr marL="2971681" indent="-228591"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ea typeface="MS PGothic" panose="020B0600070205080204" pitchFamily="34" charset="-128"/>
              </a:defRPr>
            </a:lvl7pPr>
            <a:lvl8pPr marL="3428863" indent="-228591"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ea typeface="MS PGothic" panose="020B0600070205080204" pitchFamily="34" charset="-128"/>
              </a:defRPr>
            </a:lvl8pPr>
            <a:lvl9pPr marL="3886045" indent="-228591" eaLnBrk="0" fontAlgn="base" hangingPunct="0">
              <a:lnSpc>
                <a:spcPct val="95000"/>
              </a:lnSpc>
              <a:spcBef>
                <a:spcPct val="10000"/>
              </a:spcBef>
              <a:spcAft>
                <a:spcPct val="0"/>
              </a:spcAft>
              <a:buClr>
                <a:srgbClr val="C60C30"/>
              </a:buClr>
              <a:buSzPct val="100000"/>
              <a:buFont typeface="Arial" panose="020B0604020202020204" pitchFamily="34" charset="0"/>
              <a:buChar char="•"/>
              <a:defRPr sz="1600">
                <a:solidFill>
                  <a:schemeClr val="bg2"/>
                </a:solidFill>
                <a:latin typeface="Lucida Sans" panose="020B0602030504020204" pitchFamily="34" charset="0"/>
                <a:ea typeface="MS PGothic" panose="020B0600070205080204" pitchFamily="34" charset="-128"/>
              </a:defRPr>
            </a:lvl9pPr>
          </a:lstStyle>
          <a:p>
            <a:pPr>
              <a:spcBef>
                <a:spcPct val="0"/>
              </a:spcBef>
              <a:buClrTx/>
              <a:buSzTx/>
              <a:buFontTx/>
              <a:buNone/>
            </a:pPr>
            <a:fld id="{8087532A-1300-4ED7-BEAC-6EB956076035}" type="slidenum">
              <a:rPr lang="en-US" altLang="en-US" sz="1000">
                <a:solidFill>
                  <a:schemeClr val="tx1"/>
                </a:solidFill>
                <a:latin typeface="Arial" panose="020B0604020202020204" pitchFamily="34" charset="0"/>
              </a:rPr>
              <a:pPr>
                <a:spcBef>
                  <a:spcPct val="0"/>
                </a:spcBef>
                <a:buClrTx/>
                <a:buSzTx/>
                <a:buFontTx/>
                <a:buNone/>
              </a:pPr>
              <a:t>11</a:t>
            </a:fld>
            <a:endParaRPr lang="en-US" altLang="en-US" sz="1000">
              <a:solidFill>
                <a:schemeClr val="tx1"/>
              </a:solidFill>
              <a:latin typeface="Arial" panose="020B0604020202020204" pitchFamily="34" charset="0"/>
            </a:endParaRPr>
          </a:p>
        </p:txBody>
      </p:sp>
      <p:sp>
        <p:nvSpPr>
          <p:cNvPr id="71682" name="Title 1"/>
          <p:cNvSpPr>
            <a:spLocks noGrp="1"/>
          </p:cNvSpPr>
          <p:nvPr>
            <p:ph type="title"/>
          </p:nvPr>
        </p:nvSpPr>
        <p:spPr>
          <a:xfrm>
            <a:off x="2012535" y="1094"/>
            <a:ext cx="7701352" cy="1092483"/>
          </a:xfrm>
        </p:spPr>
        <p:txBody>
          <a:bodyPr/>
          <a:lstStyle/>
          <a:p>
            <a:r>
              <a:rPr lang="en-US" altLang="en-US" sz="2800" dirty="0">
                <a:latin typeface="Arial"/>
                <a:cs typeface="Arial"/>
              </a:rPr>
              <a:t>WSU-PNNL</a:t>
            </a:r>
            <a:br>
              <a:rPr lang="en-US" altLang="en-US" sz="2800" dirty="0"/>
            </a:br>
            <a:r>
              <a:rPr lang="en-US" altLang="en-US" sz="2800" dirty="0">
                <a:latin typeface="Arial"/>
                <a:cs typeface="Arial"/>
              </a:rPr>
              <a:t>Advanced Grid Institute (AGI)</a:t>
            </a:r>
          </a:p>
        </p:txBody>
      </p:sp>
      <p:sp>
        <p:nvSpPr>
          <p:cNvPr id="71685" name="TextBox 12"/>
          <p:cNvSpPr txBox="1">
            <a:spLocks noChangeArrowheads="1"/>
          </p:cNvSpPr>
          <p:nvPr/>
        </p:nvSpPr>
        <p:spPr bwMode="auto">
          <a:xfrm>
            <a:off x="8188924" y="3260642"/>
            <a:ext cx="1804663" cy="465804"/>
          </a:xfrm>
          <a:prstGeom prst="rect">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167" b="1">
                <a:solidFill>
                  <a:schemeClr val="bg1"/>
                </a:solidFill>
                <a:latin typeface="Lucida Sans" panose="020B0602030504020204" pitchFamily="34" charset="0"/>
              </a:rPr>
              <a:t>Anamika Dubey-WSU</a:t>
            </a:r>
          </a:p>
          <a:p>
            <a:pPr algn="ctr"/>
            <a:r>
              <a:rPr lang="en-US" altLang="en-US" sz="1167" b="1">
                <a:solidFill>
                  <a:schemeClr val="bg1"/>
                </a:solidFill>
                <a:latin typeface="Lucida Sans" panose="020B0602030504020204" pitchFamily="34" charset="0"/>
              </a:rPr>
              <a:t>Co-Director                   </a:t>
            </a:r>
          </a:p>
        </p:txBody>
      </p:sp>
      <p:sp>
        <p:nvSpPr>
          <p:cNvPr id="71686" name="TextBox 12"/>
          <p:cNvSpPr txBox="1">
            <a:spLocks noChangeArrowheads="1"/>
          </p:cNvSpPr>
          <p:nvPr/>
        </p:nvSpPr>
        <p:spPr bwMode="auto">
          <a:xfrm>
            <a:off x="10223501" y="3247709"/>
            <a:ext cx="1651212" cy="465804"/>
          </a:xfrm>
          <a:prstGeom prst="rect">
            <a:avLst/>
          </a:prstGeom>
          <a:solidFill>
            <a:srgbClr val="FF9933"/>
          </a:solidFill>
          <a:ln w="9525">
            <a:solidFill>
              <a:schemeClr val="tx1"/>
            </a:solidFill>
            <a:miter lim="800000"/>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167" b="1">
                <a:solidFill>
                  <a:schemeClr val="bg1"/>
                </a:solidFill>
                <a:latin typeface="Lucida Sans" panose="020B0602030504020204" pitchFamily="34" charset="0"/>
              </a:rPr>
              <a:t>Wei Du- PNNL</a:t>
            </a:r>
          </a:p>
          <a:p>
            <a:pPr algn="ctr"/>
            <a:r>
              <a:rPr lang="en-US" altLang="en-US" sz="1167" b="1">
                <a:solidFill>
                  <a:schemeClr val="bg1"/>
                </a:solidFill>
                <a:latin typeface="Lucida Sans" panose="020B0602030504020204" pitchFamily="34" charset="0"/>
              </a:rPr>
              <a:t>Interim Co-Director</a:t>
            </a:r>
          </a:p>
        </p:txBody>
      </p:sp>
      <p:sp>
        <p:nvSpPr>
          <p:cNvPr id="23" name="TextBox 22">
            <a:extLst>
              <a:ext uri="{FF2B5EF4-FFF2-40B4-BE49-F238E27FC236}">
                <a16:creationId xmlns:a16="http://schemas.microsoft.com/office/drawing/2014/main" id="{2485C4EF-C315-804F-93AA-C23344731AE9}"/>
              </a:ext>
            </a:extLst>
          </p:cNvPr>
          <p:cNvSpPr txBox="1"/>
          <p:nvPr/>
        </p:nvSpPr>
        <p:spPr>
          <a:xfrm>
            <a:off x="8204549" y="3730062"/>
            <a:ext cx="3811140" cy="2854628"/>
          </a:xfrm>
          <a:prstGeom prst="rect">
            <a:avLst/>
          </a:prstGeom>
          <a:noFill/>
          <a:ln>
            <a:noFill/>
          </a:ln>
        </p:spPr>
        <p:txBody>
          <a:bodyPr wrap="square" lIns="91440" tIns="45720" rIns="91440" bIns="45720" anchor="t">
            <a:spAutoFit/>
          </a:bodyPr>
          <a:lstStyle/>
          <a:p>
            <a:pPr>
              <a:spcAft>
                <a:spcPts val="500"/>
              </a:spcAft>
              <a:defRPr/>
            </a:pPr>
            <a:r>
              <a:rPr lang="en-US" dirty="0">
                <a:latin typeface="+mj-lt"/>
                <a:cs typeface="Calibri"/>
              </a:rPr>
              <a:t>Involves:</a:t>
            </a:r>
          </a:p>
          <a:p>
            <a:pPr marL="285115" indent="-285115">
              <a:spcAft>
                <a:spcPts val="750"/>
              </a:spcAft>
              <a:buFont typeface="Arial" panose="020B0604020202020204" pitchFamily="34" charset="0"/>
              <a:buChar char="•"/>
              <a:defRPr/>
            </a:pPr>
            <a:r>
              <a:rPr lang="en-US" dirty="0">
                <a:latin typeface="+mj-lt"/>
                <a:cs typeface="Calibri"/>
              </a:rPr>
              <a:t>ESIC- Energy Systems Information Center (WSU)</a:t>
            </a:r>
          </a:p>
          <a:p>
            <a:pPr marL="285115" indent="-285115">
              <a:spcAft>
                <a:spcPts val="750"/>
              </a:spcAft>
              <a:buFont typeface="Arial" panose="020B0604020202020204" pitchFamily="34" charset="0"/>
              <a:buChar char="•"/>
              <a:defRPr/>
            </a:pPr>
            <a:r>
              <a:rPr lang="en-US" dirty="0">
                <a:latin typeface="+mj-lt"/>
                <a:cs typeface="Calibri"/>
              </a:rPr>
              <a:t>INEF- WSU Tri-Cities Institute for Northwest Energy Futures </a:t>
            </a:r>
          </a:p>
          <a:p>
            <a:pPr marL="285115" indent="-285115">
              <a:buFont typeface="Arial" panose="020B0604020202020204" pitchFamily="34" charset="0"/>
              <a:buChar char="•"/>
              <a:defRPr/>
            </a:pPr>
            <a:r>
              <a:rPr lang="en-US" dirty="0">
                <a:latin typeface="+mj-lt"/>
                <a:cs typeface="Calibri"/>
              </a:rPr>
              <a:t>EARNEST- Equitable, Affordable &amp; Resilient Nationwide Energy System Transition (DOE  University Consortium)</a:t>
            </a:r>
          </a:p>
        </p:txBody>
      </p:sp>
      <p:sp>
        <p:nvSpPr>
          <p:cNvPr id="15" name="TextBox 14">
            <a:extLst>
              <a:ext uri="{FF2B5EF4-FFF2-40B4-BE49-F238E27FC236}">
                <a16:creationId xmlns:a16="http://schemas.microsoft.com/office/drawing/2014/main" id="{F7FF9C21-39F4-8845-A1F9-4A3F22B51625}"/>
              </a:ext>
            </a:extLst>
          </p:cNvPr>
          <p:cNvSpPr txBox="1"/>
          <p:nvPr/>
        </p:nvSpPr>
        <p:spPr>
          <a:xfrm>
            <a:off x="1212669" y="4181451"/>
            <a:ext cx="6487904" cy="2484435"/>
          </a:xfrm>
          <a:prstGeom prst="rect">
            <a:avLst/>
          </a:prstGeom>
          <a:noFill/>
          <a:ln>
            <a:noFill/>
          </a:ln>
        </p:spPr>
        <p:txBody>
          <a:bodyPr wrap="square" lIns="91440" tIns="45720" rIns="91440" bIns="45720" anchor="t">
            <a:spAutoFit/>
          </a:bodyPr>
          <a:lstStyle/>
          <a:p>
            <a:pPr>
              <a:spcAft>
                <a:spcPts val="500"/>
              </a:spcAft>
            </a:pPr>
            <a:r>
              <a:rPr lang="en-US" sz="2000" b="1" dirty="0">
                <a:latin typeface="+mj-lt"/>
                <a:cs typeface="Calibri"/>
              </a:rPr>
              <a:t>Goal:</a:t>
            </a:r>
            <a:r>
              <a:rPr lang="en-US" sz="2000" dirty="0">
                <a:latin typeface="+mj-lt"/>
                <a:cs typeface="Calibri"/>
              </a:rPr>
              <a:t> The WSU-PNNL AGI will specialize in </a:t>
            </a:r>
            <a:r>
              <a:rPr lang="en-US" sz="2000" u="sng" dirty="0">
                <a:latin typeface="+mj-lt"/>
                <a:cs typeface="Calibri"/>
              </a:rPr>
              <a:t>system-centric approach</a:t>
            </a:r>
            <a:r>
              <a:rPr lang="en-US" sz="2000" dirty="0">
                <a:latin typeface="+mj-lt"/>
                <a:cs typeface="Calibri"/>
              </a:rPr>
              <a:t> to assist with the rapid decarbonization and electrification of the power grid</a:t>
            </a:r>
          </a:p>
          <a:p>
            <a:pPr>
              <a:spcAft>
                <a:spcPts val="500"/>
              </a:spcAft>
            </a:pPr>
            <a:r>
              <a:rPr lang="en-US" sz="2000" b="1" dirty="0">
                <a:latin typeface="+mj-lt"/>
                <a:cs typeface="Calibri"/>
              </a:rPr>
              <a:t>Key technical areas:</a:t>
            </a:r>
          </a:p>
          <a:p>
            <a:pPr marL="285115" indent="-285115">
              <a:spcAft>
                <a:spcPts val="500"/>
              </a:spcAft>
              <a:buFont typeface="Arial" panose="020B0604020202020204" pitchFamily="34" charset="0"/>
              <a:buChar char="•"/>
              <a:defRPr/>
            </a:pPr>
            <a:r>
              <a:rPr lang="en-US" sz="2000" dirty="0">
                <a:latin typeface="+mj-lt"/>
                <a:cs typeface="Calibri"/>
              </a:rPr>
              <a:t>Energy Analytics and Decision Support</a:t>
            </a:r>
          </a:p>
          <a:p>
            <a:pPr marL="285115" indent="-285115">
              <a:spcAft>
                <a:spcPts val="500"/>
              </a:spcAft>
              <a:buFont typeface="Arial" panose="020B0604020202020204" pitchFamily="34" charset="0"/>
              <a:buChar char="•"/>
              <a:defRPr/>
            </a:pPr>
            <a:r>
              <a:rPr lang="en-US" sz="2000" dirty="0">
                <a:latin typeface="+mj-lt"/>
                <a:cs typeface="Calibri"/>
              </a:rPr>
              <a:t>Power Electronics-dominated Power Grid</a:t>
            </a:r>
          </a:p>
          <a:p>
            <a:pPr marL="285115" indent="-285115">
              <a:spcAft>
                <a:spcPts val="500"/>
              </a:spcAft>
              <a:buFont typeface="Arial" panose="020B0604020202020204" pitchFamily="34" charset="0"/>
              <a:buChar char="•"/>
              <a:defRPr/>
            </a:pPr>
            <a:r>
              <a:rPr lang="en-US" sz="2000" dirty="0">
                <a:latin typeface="+mj-lt"/>
                <a:cs typeface="Calibri"/>
              </a:rPr>
              <a:t>Resilience to Cyber and Natural Threats</a:t>
            </a:r>
            <a:endParaRPr lang="en-US" sz="2000" dirty="0">
              <a:solidFill>
                <a:srgbClr val="FF0000"/>
              </a:solidFill>
              <a:latin typeface="+mj-lt"/>
              <a:cs typeface="Calibri"/>
            </a:endParaRPr>
          </a:p>
        </p:txBody>
      </p:sp>
      <p:pic>
        <p:nvPicPr>
          <p:cNvPr id="1026" name="Picture 2">
            <a:extLst>
              <a:ext uri="{FF2B5EF4-FFF2-40B4-BE49-F238E27FC236}">
                <a16:creationId xmlns:a16="http://schemas.microsoft.com/office/drawing/2014/main" id="{76354B58-37FC-C6ED-F2BA-2D059B198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030" y="1526927"/>
            <a:ext cx="1405857" cy="17526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B457D-11D2-828A-E5AE-AD9C490A7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8" r="13052"/>
          <a:stretch/>
        </p:blipFill>
        <p:spPr bwMode="auto">
          <a:xfrm>
            <a:off x="10343349" y="1495073"/>
            <a:ext cx="1446241" cy="17526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DE14BD-1C1A-A171-E086-5C2E351C3737}"/>
              </a:ext>
            </a:extLst>
          </p:cNvPr>
          <p:cNvPicPr>
            <a:picLocks noChangeAspect="1"/>
          </p:cNvPicPr>
          <p:nvPr/>
        </p:nvPicPr>
        <p:blipFill>
          <a:blip r:embed="rId5"/>
          <a:stretch>
            <a:fillRect/>
          </a:stretch>
        </p:blipFill>
        <p:spPr>
          <a:xfrm>
            <a:off x="10223501" y="113997"/>
            <a:ext cx="1891839" cy="836029"/>
          </a:xfrm>
          <a:prstGeom prst="rect">
            <a:avLst/>
          </a:prstGeom>
        </p:spPr>
      </p:pic>
      <p:sp>
        <p:nvSpPr>
          <p:cNvPr id="2" name="Slide Number Placeholder 1">
            <a:extLst>
              <a:ext uri="{FF2B5EF4-FFF2-40B4-BE49-F238E27FC236}">
                <a16:creationId xmlns:a16="http://schemas.microsoft.com/office/drawing/2014/main" id="{B1D5B878-D4CE-092F-5892-AF3C6020CE82}"/>
              </a:ext>
            </a:extLst>
          </p:cNvPr>
          <p:cNvSpPr txBox="1">
            <a:spLocks/>
          </p:cNvSpPr>
          <p:nvPr/>
        </p:nvSpPr>
        <p:spPr>
          <a:xfrm>
            <a:off x="13994296" y="7772400"/>
            <a:ext cx="453223" cy="457200"/>
          </a:xfrm>
          <a:prstGeom prst="rect">
            <a:avLst/>
          </a:prstGeom>
        </p:spPr>
        <p:txBody>
          <a:bodyPr lIns="0" tIns="0" rIns="0" bIns="0" anchor="ctr" anchorCtr="0"/>
          <a:lstStyle>
            <a:defPPr>
              <a:defRPr lang="en-US"/>
            </a:defPPr>
            <a:lvl1pPr marL="0" algn="r" defTabSz="914400" rtl="0" eaLnBrk="1" latinLnBrk="0" hangingPunct="1">
              <a:defRPr sz="1000" kern="1200">
                <a:solidFill>
                  <a:srgbClr val="B3B3B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7A4BB3-E848-5A44-82DF-322201952CD8}" type="slidenum">
              <a:rPr lang="en-US" smtClean="0"/>
              <a:pPr/>
              <a:t>11</a:t>
            </a:fld>
            <a:endParaRPr lang="en-US"/>
          </a:p>
        </p:txBody>
      </p:sp>
      <p:sp>
        <p:nvSpPr>
          <p:cNvPr id="4" name="Title 2">
            <a:extLst>
              <a:ext uri="{FF2B5EF4-FFF2-40B4-BE49-F238E27FC236}">
                <a16:creationId xmlns:a16="http://schemas.microsoft.com/office/drawing/2014/main" id="{150F35E9-740F-733F-3920-42A8A7834FBE}"/>
              </a:ext>
            </a:extLst>
          </p:cNvPr>
          <p:cNvSpPr txBox="1">
            <a:spLocks/>
          </p:cNvSpPr>
          <p:nvPr/>
        </p:nvSpPr>
        <p:spPr>
          <a:xfrm>
            <a:off x="4768215" y="1553577"/>
            <a:ext cx="2791247" cy="1875423"/>
          </a:xfrm>
          <a:prstGeom prst="rect">
            <a:avLst/>
          </a:prstGeom>
        </p:spPr>
        <p:txBody>
          <a:bodyPr vert="horz" lIns="0" tIns="0" rIns="0" bIns="0" rtlCol="0" anchor="ctr" anchorCtr="1">
            <a:noAutofit/>
          </a:bodyPr>
          <a:lstStyle>
            <a:lvl1pPr algn="ctr" defTabSz="914400" rtl="0" eaLnBrk="1" latinLnBrk="0" hangingPunct="1">
              <a:lnSpc>
                <a:spcPct val="90000"/>
              </a:lnSpc>
              <a:spcBef>
                <a:spcPct val="0"/>
              </a:spcBef>
              <a:buNone/>
              <a:defRPr lang="en-US" sz="3000" b="1" kern="1200" spc="-150" dirty="0">
                <a:solidFill>
                  <a:srgbClr val="C8722E"/>
                </a:solidFill>
                <a:latin typeface="Arial" panose="020B0604020202020204" pitchFamily="34" charset="0"/>
                <a:ea typeface="+mn-ea"/>
                <a:cs typeface="Arial" panose="020B0604020202020204" pitchFamily="34" charset="0"/>
              </a:defRPr>
            </a:lvl1pPr>
          </a:lstStyle>
          <a:p>
            <a:r>
              <a:rPr lang="en-US" sz="2400" dirty="0">
                <a:latin typeface="Arial"/>
                <a:cs typeface="Arial"/>
              </a:rPr>
              <a:t>Grid modernization requires engineering tradeoffs</a:t>
            </a:r>
          </a:p>
        </p:txBody>
      </p:sp>
      <p:pic>
        <p:nvPicPr>
          <p:cNvPr id="5" name="Picture 4">
            <a:extLst>
              <a:ext uri="{FF2B5EF4-FFF2-40B4-BE49-F238E27FC236}">
                <a16:creationId xmlns:a16="http://schemas.microsoft.com/office/drawing/2014/main" id="{14A77C56-51CC-AD4D-011B-CE9358B8AA1D}"/>
              </a:ext>
            </a:extLst>
          </p:cNvPr>
          <p:cNvPicPr>
            <a:picLocks noChangeAspect="1"/>
          </p:cNvPicPr>
          <p:nvPr/>
        </p:nvPicPr>
        <p:blipFill>
          <a:blip r:embed="rId6"/>
          <a:stretch>
            <a:fillRect/>
          </a:stretch>
        </p:blipFill>
        <p:spPr>
          <a:xfrm>
            <a:off x="1212669" y="968983"/>
            <a:ext cx="3693203" cy="2984965"/>
          </a:xfrm>
          <a:prstGeom prst="rect">
            <a:avLst/>
          </a:prstGeom>
        </p:spPr>
      </p:pic>
    </p:spTree>
    <p:extLst>
      <p:ext uri="{BB962C8B-B14F-4D97-AF65-F5344CB8AC3E}">
        <p14:creationId xmlns:p14="http://schemas.microsoft.com/office/powerpoint/2010/main" val="335444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Shape 1"/>
          <p:cNvSpPr txBox="1"/>
          <p:nvPr/>
        </p:nvSpPr>
        <p:spPr>
          <a:xfrm>
            <a:off x="11641473" y="6463823"/>
            <a:ext cx="377400" cy="380700"/>
          </a:xfrm>
          <a:prstGeom prst="rect">
            <a:avLst/>
          </a:prstGeom>
          <a:noFill/>
          <a:ln>
            <a:noFill/>
          </a:ln>
        </p:spPr>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7F4462-D3A2-4F0A-80A9-39501003BBCC}" type="slidenum">
              <a:rPr kumimoji="0" lang="en-US" sz="1000" b="0" i="0" u="none" strike="noStrike" kern="1200" cap="none" spc="-1" normalizeH="0" baseline="0" noProof="0">
                <a:ln>
                  <a:noFill/>
                </a:ln>
                <a:solidFill>
                  <a:srgbClr val="B3B3B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1" normalizeH="0" baseline="0" noProof="0">
              <a:ln>
                <a:noFill/>
              </a:ln>
              <a:solidFill>
                <a:srgbClr val="000000"/>
              </a:solidFill>
              <a:effectLst/>
              <a:uLnTx/>
              <a:uFillTx/>
              <a:latin typeface="Times New Roman"/>
              <a:ea typeface="+mn-ea"/>
              <a:cs typeface="+mn-cs"/>
            </a:endParaRPr>
          </a:p>
        </p:txBody>
      </p:sp>
      <p:sp>
        <p:nvSpPr>
          <p:cNvPr id="212" name="TextShape 2"/>
          <p:cNvSpPr txBox="1"/>
          <p:nvPr/>
        </p:nvSpPr>
        <p:spPr>
          <a:xfrm>
            <a:off x="1303564" y="1091521"/>
            <a:ext cx="3681118" cy="1235751"/>
          </a:xfrm>
          <a:prstGeom prst="rect">
            <a:avLst/>
          </a:prstGeom>
          <a:noFill/>
          <a:ln>
            <a:noFill/>
          </a:ln>
        </p:spPr>
        <p:txBody>
          <a:bodyPr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C8722E"/>
                </a:solidFill>
                <a:effectLst/>
                <a:uLnTx/>
                <a:uFillTx/>
                <a:latin typeface="Arial"/>
                <a:ea typeface="+mn-ea"/>
                <a:cs typeface="+mn-cs"/>
              </a:rPr>
              <a:t>WSU-PNNL Nuclear Science and Technology Institute</a:t>
            </a:r>
            <a:endParaRPr kumimoji="0" lang="en-US" sz="2400" b="0" i="0" u="none" strike="noStrike" kern="1200" cap="none" spc="-1" normalizeH="0" baseline="0" noProof="0" dirty="0">
              <a:ln>
                <a:noFill/>
              </a:ln>
              <a:solidFill>
                <a:srgbClr val="000000"/>
              </a:solidFill>
              <a:effectLst/>
              <a:uLnTx/>
              <a:uFillTx/>
              <a:latin typeface="Arial"/>
              <a:ea typeface="+mn-ea"/>
              <a:cs typeface="+mn-cs"/>
            </a:endParaRPr>
          </a:p>
        </p:txBody>
      </p:sp>
      <p:sp>
        <p:nvSpPr>
          <p:cNvPr id="217" name="TextShape 3"/>
          <p:cNvSpPr txBox="1"/>
          <p:nvPr/>
        </p:nvSpPr>
        <p:spPr>
          <a:xfrm>
            <a:off x="8441236" y="5443960"/>
            <a:ext cx="3141000" cy="761700"/>
          </a:xfrm>
          <a:prstGeom prst="rect">
            <a:avLst/>
          </a:prstGeom>
          <a:gradFill rotWithShape="0">
            <a:gsLst>
              <a:gs pos="0">
                <a:srgbClr val="000000">
                  <a:alpha val="0"/>
                </a:srgbClr>
              </a:gs>
              <a:gs pos="100000">
                <a:srgbClr val="000000"/>
              </a:gs>
            </a:gsLst>
            <a:lin ang="5400000"/>
          </a:gradFill>
          <a:ln>
            <a:noFill/>
          </a:ln>
        </p:spPr>
        <p:txBody>
          <a:bodyPr lIns="152400" tIns="152400" rIns="152400" bIns="152400" anchor="b">
            <a:noAutofit/>
          </a:bodyPr>
          <a:lstStyle/>
          <a:p>
            <a:pPr marL="0" marR="0" lvl="0" indent="0" algn="l" defTabSz="914400" rtl="0" eaLnBrk="1" fontAlgn="auto" latinLnBrk="0" hangingPunct="1">
              <a:lnSpc>
                <a:spcPct val="90000"/>
              </a:lnSpc>
              <a:spcBef>
                <a:spcPts val="999"/>
              </a:spcBef>
              <a:spcAft>
                <a:spcPts val="0"/>
              </a:spcAft>
              <a:buClrTx/>
              <a:buSzTx/>
              <a:buFontTx/>
              <a:buNone/>
              <a:tabLst>
                <a:tab pos="0" algn="l"/>
              </a:tabLst>
              <a:defRPr/>
            </a:pPr>
            <a:r>
              <a:rPr kumimoji="0" lang="en-US" sz="1600" b="1" i="0" u="none" strike="noStrike" kern="1200" cap="none" spc="-1" normalizeH="0" baseline="0" noProof="0">
                <a:ln>
                  <a:noFill/>
                </a:ln>
                <a:solidFill>
                  <a:srgbClr val="FFFFFF"/>
                </a:solidFill>
                <a:effectLst/>
                <a:uLnTx/>
                <a:uFillTx/>
                <a:latin typeface="Arial"/>
                <a:ea typeface="+mn-ea"/>
                <a:cs typeface="+mn-cs"/>
              </a:rPr>
              <a:t>Enhanced outreach and recruiting</a:t>
            </a:r>
            <a:endParaRPr kumimoji="0" lang="en-US" sz="1600" b="0" i="0" u="none" strike="noStrike" kern="1200" cap="none" spc="-1" normalizeH="0" baseline="0" noProof="0">
              <a:ln>
                <a:noFill/>
              </a:ln>
              <a:solidFill>
                <a:srgbClr val="000000"/>
              </a:solidFill>
              <a:effectLst/>
              <a:uLnTx/>
              <a:uFillTx/>
              <a:latin typeface="Arial"/>
              <a:ea typeface="+mn-ea"/>
              <a:cs typeface="+mn-cs"/>
            </a:endParaRPr>
          </a:p>
        </p:txBody>
      </p:sp>
      <p:sp>
        <p:nvSpPr>
          <p:cNvPr id="218" name="TextShape 4"/>
          <p:cNvSpPr txBox="1"/>
          <p:nvPr/>
        </p:nvSpPr>
        <p:spPr>
          <a:xfrm>
            <a:off x="5105400" y="5443960"/>
            <a:ext cx="3246600" cy="761700"/>
          </a:xfrm>
          <a:prstGeom prst="rect">
            <a:avLst/>
          </a:prstGeom>
          <a:gradFill rotWithShape="0">
            <a:gsLst>
              <a:gs pos="0">
                <a:srgbClr val="000000">
                  <a:alpha val="0"/>
                </a:srgbClr>
              </a:gs>
              <a:gs pos="100000">
                <a:srgbClr val="000000"/>
              </a:gs>
            </a:gsLst>
            <a:lin ang="5400000"/>
          </a:gradFill>
          <a:ln>
            <a:noFill/>
          </a:ln>
        </p:spPr>
        <p:txBody>
          <a:bodyPr lIns="152400" tIns="152400" rIns="152400" bIns="152400" anchor="b">
            <a:noAutofit/>
          </a:bodyPr>
          <a:lstStyle/>
          <a:p>
            <a:pPr marL="0" marR="0" lvl="0" indent="0" algn="l" defTabSz="914400" rtl="0" eaLnBrk="1" fontAlgn="auto" latinLnBrk="0" hangingPunct="1">
              <a:lnSpc>
                <a:spcPct val="90000"/>
              </a:lnSpc>
              <a:spcBef>
                <a:spcPts val="999"/>
              </a:spcBef>
              <a:spcAft>
                <a:spcPts val="0"/>
              </a:spcAft>
              <a:buClrTx/>
              <a:buSzTx/>
              <a:buFontTx/>
              <a:buNone/>
              <a:tabLst>
                <a:tab pos="0" algn="l"/>
              </a:tabLst>
              <a:defRPr/>
            </a:pPr>
            <a:r>
              <a:rPr kumimoji="0" lang="en-US" sz="1600" b="1" i="0" u="none" strike="noStrike" kern="1200" cap="none" spc="-1" normalizeH="0" baseline="0" noProof="0">
                <a:ln>
                  <a:noFill/>
                </a:ln>
                <a:solidFill>
                  <a:srgbClr val="FFFFFF"/>
                </a:solidFill>
                <a:effectLst/>
                <a:uLnTx/>
                <a:uFillTx/>
                <a:latin typeface="Arial"/>
                <a:ea typeface="+mn-ea"/>
                <a:cs typeface="+mn-cs"/>
              </a:rPr>
              <a:t>Working with NIST on new WSU hot cell facility</a:t>
            </a:r>
            <a:endParaRPr kumimoji="0" lang="en-US" sz="1600" b="0" i="0" u="none" strike="noStrike" kern="1200" cap="none" spc="-1" normalizeH="0" baseline="0" noProof="0">
              <a:ln>
                <a:noFill/>
              </a:ln>
              <a:solidFill>
                <a:srgbClr val="000000"/>
              </a:solidFill>
              <a:effectLst/>
              <a:uLnTx/>
              <a:uFillTx/>
              <a:latin typeface="Arial"/>
              <a:ea typeface="+mn-ea"/>
              <a:cs typeface="+mn-cs"/>
            </a:endParaRPr>
          </a:p>
        </p:txBody>
      </p:sp>
      <p:sp>
        <p:nvSpPr>
          <p:cNvPr id="219" name="TextShape 5"/>
          <p:cNvSpPr txBox="1"/>
          <p:nvPr/>
        </p:nvSpPr>
        <p:spPr>
          <a:xfrm>
            <a:off x="8500305" y="2501499"/>
            <a:ext cx="3058800" cy="761700"/>
          </a:xfrm>
          <a:prstGeom prst="rect">
            <a:avLst/>
          </a:prstGeom>
          <a:gradFill rotWithShape="0">
            <a:gsLst>
              <a:gs pos="0">
                <a:srgbClr val="000000">
                  <a:alpha val="0"/>
                </a:srgbClr>
              </a:gs>
              <a:gs pos="100000">
                <a:srgbClr val="000000"/>
              </a:gs>
            </a:gsLst>
            <a:lin ang="5400000"/>
          </a:gradFill>
          <a:ln>
            <a:noFill/>
          </a:ln>
        </p:spPr>
        <p:txBody>
          <a:bodyPr lIns="152400" tIns="152400" rIns="152400" bIns="152400" anchor="b">
            <a:noAutofit/>
          </a:bodyPr>
          <a:lstStyle/>
          <a:p>
            <a:pPr marL="0" marR="0" lvl="0" indent="0" algn="l" defTabSz="914400" rtl="0" eaLnBrk="1" fontAlgn="auto" latinLnBrk="0" hangingPunct="1">
              <a:lnSpc>
                <a:spcPct val="90000"/>
              </a:lnSpc>
              <a:spcBef>
                <a:spcPts val="999"/>
              </a:spcBef>
              <a:spcAft>
                <a:spcPts val="0"/>
              </a:spcAft>
              <a:buClrTx/>
              <a:buSzTx/>
              <a:buFontTx/>
              <a:buNone/>
              <a:tabLst>
                <a:tab pos="0" algn="l"/>
              </a:tabLst>
              <a:defRPr/>
            </a:pPr>
            <a:r>
              <a:rPr kumimoji="0" lang="en-US" sz="1600" b="1" i="0" u="none" strike="noStrike" kern="1200" cap="none" spc="-1" normalizeH="0" baseline="0" noProof="0">
                <a:ln>
                  <a:noFill/>
                </a:ln>
                <a:solidFill>
                  <a:srgbClr val="FFFFFF"/>
                </a:solidFill>
                <a:effectLst/>
                <a:uLnTx/>
                <a:uFillTx/>
                <a:latin typeface="Arial"/>
                <a:ea typeface="+mn-ea"/>
                <a:cs typeface="+mn-cs"/>
              </a:rPr>
              <a:t>Heavy element chemistry</a:t>
            </a:r>
            <a:endParaRPr kumimoji="0" lang="en-US" sz="1600" b="0" i="0" u="none" strike="noStrike" kern="1200" cap="none" spc="-1" normalizeH="0" baseline="0" noProof="0">
              <a:ln>
                <a:noFill/>
              </a:ln>
              <a:solidFill>
                <a:srgbClr val="000000"/>
              </a:solidFill>
              <a:effectLst/>
              <a:uLnTx/>
              <a:uFillTx/>
              <a:latin typeface="Arial"/>
              <a:ea typeface="+mn-ea"/>
              <a:cs typeface="+mn-cs"/>
            </a:endParaRPr>
          </a:p>
        </p:txBody>
      </p:sp>
      <p:pic>
        <p:nvPicPr>
          <p:cNvPr id="220" name="Picture 219"/>
          <p:cNvPicPr/>
          <p:nvPr/>
        </p:nvPicPr>
        <p:blipFill>
          <a:blip r:embed="rId3"/>
          <a:stretch/>
        </p:blipFill>
        <p:spPr>
          <a:xfrm>
            <a:off x="2829343" y="4938469"/>
            <a:ext cx="1175586" cy="1552331"/>
          </a:xfrm>
          <a:prstGeom prst="rect">
            <a:avLst/>
          </a:prstGeom>
          <a:ln>
            <a:noFill/>
          </a:ln>
        </p:spPr>
      </p:pic>
      <p:sp>
        <p:nvSpPr>
          <p:cNvPr id="221" name="CustomShape 6"/>
          <p:cNvSpPr/>
          <p:nvPr/>
        </p:nvSpPr>
        <p:spPr>
          <a:xfrm>
            <a:off x="2701943" y="6490800"/>
            <a:ext cx="2251057" cy="332278"/>
          </a:xfrm>
          <a:prstGeom prst="rect">
            <a:avLst/>
          </a:prstGeom>
          <a:noFill/>
          <a:ln>
            <a:noFill/>
          </a:ln>
        </p:spPr>
        <p:style>
          <a:lnRef idx="0">
            <a:scrgbClr r="0" g="0" b="0"/>
          </a:lnRef>
          <a:fillRef idx="0">
            <a:scrgbClr r="0" g="0" b="0"/>
          </a:fillRef>
          <a:effectRef idx="0">
            <a:scrgbClr r="0" g="0" b="0"/>
          </a:effectRef>
          <a:fontRef idx="minor"/>
        </p:style>
        <p:txBody>
          <a:bodyPr wrap="square" lIns="75000" tIns="37500" rIns="75000" bIns="375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1" normalizeH="0" baseline="0" noProof="0">
                <a:ln>
                  <a:noFill/>
                </a:ln>
                <a:solidFill>
                  <a:srgbClr val="000000"/>
                </a:solidFill>
                <a:effectLst/>
                <a:uLnTx/>
                <a:uFillTx/>
                <a:latin typeface="Arial"/>
                <a:ea typeface="+mn-ea"/>
                <a:cs typeface="+mn-cs"/>
              </a:rPr>
              <a:t>Jim Boncella, WSU</a:t>
            </a:r>
          </a:p>
        </p:txBody>
      </p:sp>
      <p:pic>
        <p:nvPicPr>
          <p:cNvPr id="222" name="Picture 221"/>
          <p:cNvPicPr/>
          <p:nvPr/>
        </p:nvPicPr>
        <p:blipFill>
          <a:blip r:embed="rId4"/>
          <a:stretch/>
        </p:blipFill>
        <p:spPr>
          <a:xfrm>
            <a:off x="1341193" y="4955850"/>
            <a:ext cx="1242445" cy="1534950"/>
          </a:xfrm>
          <a:prstGeom prst="rect">
            <a:avLst/>
          </a:prstGeom>
          <a:ln>
            <a:noFill/>
          </a:ln>
        </p:spPr>
      </p:pic>
      <p:sp>
        <p:nvSpPr>
          <p:cNvPr id="223" name="CustomShape 7"/>
          <p:cNvSpPr/>
          <p:nvPr/>
        </p:nvSpPr>
        <p:spPr>
          <a:xfrm>
            <a:off x="1292593" y="4653010"/>
            <a:ext cx="3294000" cy="332278"/>
          </a:xfrm>
          <a:prstGeom prst="rect">
            <a:avLst/>
          </a:prstGeom>
          <a:noFill/>
          <a:ln>
            <a:noFill/>
          </a:ln>
        </p:spPr>
        <p:style>
          <a:lnRef idx="0">
            <a:scrgbClr r="0" g="0" b="0"/>
          </a:lnRef>
          <a:fillRef idx="0">
            <a:scrgbClr r="0" g="0" b="0"/>
          </a:fillRef>
          <a:effectRef idx="0">
            <a:scrgbClr r="0" g="0" b="0"/>
          </a:effectRef>
          <a:fontRef idx="minor"/>
        </p:style>
        <p:txBody>
          <a:bodyPr wrap="square" lIns="75000" tIns="37500" rIns="75000" bIns="375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1" normalizeH="0" baseline="0" noProof="0">
                <a:ln>
                  <a:noFill/>
                </a:ln>
                <a:solidFill>
                  <a:srgbClr val="000000"/>
                </a:solidFill>
                <a:effectLst/>
                <a:uLnTx/>
                <a:uFillTx/>
                <a:latin typeface="Arial"/>
                <a:ea typeface="+mn-ea"/>
                <a:cs typeface="+mn-cs"/>
              </a:rPr>
              <a:t>Neil Henson, PNNL</a:t>
            </a:r>
          </a:p>
        </p:txBody>
      </p:sp>
      <p:sp>
        <p:nvSpPr>
          <p:cNvPr id="225" name="TextShape 8"/>
          <p:cNvSpPr txBox="1"/>
          <p:nvPr/>
        </p:nvSpPr>
        <p:spPr>
          <a:xfrm>
            <a:off x="5151600" y="2409455"/>
            <a:ext cx="3200400" cy="877523"/>
          </a:xfrm>
          <a:prstGeom prst="rect">
            <a:avLst/>
          </a:prstGeom>
          <a:gradFill rotWithShape="0">
            <a:gsLst>
              <a:gs pos="0">
                <a:srgbClr val="000000">
                  <a:alpha val="0"/>
                </a:srgbClr>
              </a:gs>
              <a:gs pos="100000">
                <a:srgbClr val="000000"/>
              </a:gs>
            </a:gsLst>
            <a:lin ang="5400000"/>
          </a:gradFill>
          <a:ln>
            <a:noFill/>
          </a:ln>
        </p:spPr>
        <p:txBody>
          <a:bodyPr lIns="152400" tIns="152400" rIns="152400" bIns="152400" anchor="b">
            <a:noAutofit/>
          </a:bodyPr>
          <a:lstStyle/>
          <a:p>
            <a:r>
              <a:rPr lang="en-US" sz="1600" spc="-1">
                <a:solidFill>
                  <a:schemeClr val="bg1"/>
                </a:solidFill>
                <a:latin typeface="Arial"/>
              </a:rPr>
              <a:t>New Transuranic Chemistry Center of Excellence</a:t>
            </a:r>
          </a:p>
        </p:txBody>
      </p:sp>
      <p:sp>
        <p:nvSpPr>
          <p:cNvPr id="226" name="TextShape 9"/>
          <p:cNvSpPr txBox="1"/>
          <p:nvPr/>
        </p:nvSpPr>
        <p:spPr>
          <a:xfrm>
            <a:off x="1283806" y="2342228"/>
            <a:ext cx="3675986" cy="1980474"/>
          </a:xfrm>
          <a:prstGeom prst="rect">
            <a:avLst/>
          </a:prstGeom>
          <a:noFill/>
          <a:ln>
            <a:noFill/>
          </a:ln>
        </p:spPr>
        <p:txBody>
          <a:bodyPr lIns="75000" tIns="37500" rIns="75000" bIns="37500">
            <a:noAutofit/>
          </a:bodyPr>
          <a:lstStyle/>
          <a:p>
            <a:r>
              <a:rPr lang="en-US" sz="1800" spc="-1">
                <a:latin typeface="Arial" panose="020B0604020202020204" pitchFamily="34" charset="0"/>
                <a:cs typeface="Arial" panose="020B0604020202020204" pitchFamily="34" charset="0"/>
              </a:rPr>
              <a:t>We seek to understand and control how materials evolve in radiation environments to advance knowledge in nuclear materials management, next-generation nuclear energy, and non-proliferation of nuclear weapons</a:t>
            </a:r>
            <a:endParaRPr lang="en-US" sz="1800" b="0" strike="noStrike" spc="-1">
              <a:latin typeface="Arial" panose="020B0604020202020204" pitchFamily="34" charset="0"/>
              <a:cs typeface="Arial" panose="020B0604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C657C390-E988-4735-99C4-47508DBDE91B}"/>
              </a:ext>
            </a:extLst>
          </p:cNvPr>
          <p:cNvPicPr>
            <a:picLocks noChangeAspect="1"/>
          </p:cNvPicPr>
          <p:nvPr/>
        </p:nvPicPr>
        <p:blipFill>
          <a:blip r:embed="rId5"/>
          <a:stretch>
            <a:fillRect/>
          </a:stretch>
        </p:blipFill>
        <p:spPr>
          <a:xfrm>
            <a:off x="1097476" y="466754"/>
            <a:ext cx="1953292" cy="385775"/>
          </a:xfrm>
          <a:prstGeom prst="rect">
            <a:avLst/>
          </a:prstGeom>
        </p:spPr>
      </p:pic>
      <p:pic>
        <p:nvPicPr>
          <p:cNvPr id="22" name="Picture 21" descr="Logo&#10;&#10;Description automatically generated">
            <a:extLst>
              <a:ext uri="{FF2B5EF4-FFF2-40B4-BE49-F238E27FC236}">
                <a16:creationId xmlns:a16="http://schemas.microsoft.com/office/drawing/2014/main" id="{1989C2FD-33B2-4E11-B6C1-73A0BE4B6636}"/>
              </a:ext>
            </a:extLst>
          </p:cNvPr>
          <p:cNvPicPr>
            <a:picLocks noChangeAspect="1"/>
          </p:cNvPicPr>
          <p:nvPr/>
        </p:nvPicPr>
        <p:blipFill>
          <a:blip r:embed="rId6"/>
          <a:stretch>
            <a:fillRect/>
          </a:stretch>
        </p:blipFill>
        <p:spPr>
          <a:xfrm>
            <a:off x="3513573" y="352650"/>
            <a:ext cx="1439427" cy="612768"/>
          </a:xfrm>
          <a:prstGeom prst="rect">
            <a:avLst/>
          </a:prstGeom>
        </p:spPr>
      </p:pic>
      <p:pic>
        <p:nvPicPr>
          <p:cNvPr id="4" name="Picture 3">
            <a:extLst>
              <a:ext uri="{FF2B5EF4-FFF2-40B4-BE49-F238E27FC236}">
                <a16:creationId xmlns:a16="http://schemas.microsoft.com/office/drawing/2014/main" id="{3B7F54DD-23A5-8EF9-A263-5CF8D1CB4210}"/>
              </a:ext>
            </a:extLst>
          </p:cNvPr>
          <p:cNvPicPr>
            <a:picLocks noChangeAspect="1"/>
          </p:cNvPicPr>
          <p:nvPr/>
        </p:nvPicPr>
        <p:blipFill>
          <a:blip r:embed="rId7"/>
          <a:stretch>
            <a:fillRect/>
          </a:stretch>
        </p:blipFill>
        <p:spPr>
          <a:xfrm>
            <a:off x="5141186" y="285966"/>
            <a:ext cx="3221226" cy="2175554"/>
          </a:xfrm>
          <a:prstGeom prst="rect">
            <a:avLst/>
          </a:prstGeom>
        </p:spPr>
      </p:pic>
      <p:pic>
        <p:nvPicPr>
          <p:cNvPr id="9" name="Picture 3">
            <a:extLst>
              <a:ext uri="{FF2B5EF4-FFF2-40B4-BE49-F238E27FC236}">
                <a16:creationId xmlns:a16="http://schemas.microsoft.com/office/drawing/2014/main" id="{E15794E1-3CAE-4D67-DEF4-E7D0B56C3249}"/>
              </a:ext>
            </a:extLst>
          </p:cNvPr>
          <p:cNvPicPr>
            <a:picLocks noChangeAspect="1"/>
          </p:cNvPicPr>
          <p:nvPr/>
        </p:nvPicPr>
        <p:blipFill>
          <a:blip r:embed="rId8"/>
          <a:stretch>
            <a:fillRect/>
          </a:stretch>
        </p:blipFill>
        <p:spPr>
          <a:xfrm>
            <a:off x="8799554" y="430477"/>
            <a:ext cx="2396530" cy="1899490"/>
          </a:xfrm>
          <a:prstGeom prst="rect">
            <a:avLst/>
          </a:prstGeom>
        </p:spPr>
      </p:pic>
      <p:sp>
        <p:nvSpPr>
          <p:cNvPr id="10" name="Rectangle 9">
            <a:extLst>
              <a:ext uri="{FF2B5EF4-FFF2-40B4-BE49-F238E27FC236}">
                <a16:creationId xmlns:a16="http://schemas.microsoft.com/office/drawing/2014/main" id="{B1FA7D6A-06E9-9817-D2B5-6CFE43A400D2}"/>
              </a:ext>
            </a:extLst>
          </p:cNvPr>
          <p:cNvSpPr/>
          <p:nvPr/>
        </p:nvSpPr>
        <p:spPr>
          <a:xfrm>
            <a:off x="8516432" y="328873"/>
            <a:ext cx="3010774" cy="2142612"/>
          </a:xfrm>
          <a:prstGeom prst="rect">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a:solidFill>
                <a:srgbClr val="FFFFFF"/>
              </a:solidFill>
              <a:latin typeface="Arial"/>
            </a:endParaRPr>
          </a:p>
        </p:txBody>
      </p:sp>
      <p:pic>
        <p:nvPicPr>
          <p:cNvPr id="3" name="Picture 2">
            <a:extLst>
              <a:ext uri="{FF2B5EF4-FFF2-40B4-BE49-F238E27FC236}">
                <a16:creationId xmlns:a16="http://schemas.microsoft.com/office/drawing/2014/main" id="{4F50E335-DEE4-C937-7E53-F696EA910A9B}"/>
              </a:ext>
            </a:extLst>
          </p:cNvPr>
          <p:cNvPicPr>
            <a:picLocks noChangeAspect="1"/>
          </p:cNvPicPr>
          <p:nvPr/>
        </p:nvPicPr>
        <p:blipFill rotWithShape="1">
          <a:blip r:embed="rId9"/>
          <a:srcRect l="17055" t="9492" r="12877" b="9344"/>
          <a:stretch/>
        </p:blipFill>
        <p:spPr>
          <a:xfrm>
            <a:off x="5105400" y="3917163"/>
            <a:ext cx="3231981" cy="1552331"/>
          </a:xfrm>
          <a:prstGeom prst="rect">
            <a:avLst/>
          </a:prstGeom>
        </p:spPr>
      </p:pic>
      <p:pic>
        <p:nvPicPr>
          <p:cNvPr id="7" name="Picture 5">
            <a:extLst>
              <a:ext uri="{FF2B5EF4-FFF2-40B4-BE49-F238E27FC236}">
                <a16:creationId xmlns:a16="http://schemas.microsoft.com/office/drawing/2014/main" id="{8C02173C-AF49-74CA-4BCA-6161CEFBC6A0}"/>
              </a:ext>
            </a:extLst>
          </p:cNvPr>
          <p:cNvPicPr/>
          <p:nvPr/>
        </p:nvPicPr>
        <p:blipFill rotWithShape="1">
          <a:blip r:embed="rId10"/>
          <a:srcRect l="16275" t="19783" r="12513"/>
          <a:stretch/>
        </p:blipFill>
        <p:spPr>
          <a:xfrm>
            <a:off x="8459382" y="3457265"/>
            <a:ext cx="3124873" cy="1986695"/>
          </a:xfrm>
          <a:prstGeom prst="rect">
            <a:avLst/>
          </a:prstGeom>
          <a:ln w="0">
            <a:noFill/>
          </a:ln>
        </p:spPr>
      </p:pic>
      <p:pic>
        <p:nvPicPr>
          <p:cNvPr id="8" name="Picture 175">
            <a:extLst>
              <a:ext uri="{FF2B5EF4-FFF2-40B4-BE49-F238E27FC236}">
                <a16:creationId xmlns:a16="http://schemas.microsoft.com/office/drawing/2014/main" id="{1095CFB2-299C-F65C-2726-A7CE301EFAC9}"/>
              </a:ext>
            </a:extLst>
          </p:cNvPr>
          <p:cNvPicPr/>
          <p:nvPr/>
        </p:nvPicPr>
        <p:blipFill>
          <a:blip r:embed="rId11"/>
          <a:stretch/>
        </p:blipFill>
        <p:spPr>
          <a:xfrm>
            <a:off x="8643074" y="6251601"/>
            <a:ext cx="2754848" cy="606399"/>
          </a:xfrm>
          <a:prstGeom prst="rect">
            <a:avLst/>
          </a:prstGeom>
          <a:ln w="0">
            <a:noFill/>
          </a:ln>
        </p:spPr>
      </p:pic>
    </p:spTree>
    <p:extLst>
      <p:ext uri="{BB962C8B-B14F-4D97-AF65-F5344CB8AC3E}">
        <p14:creationId xmlns:p14="http://schemas.microsoft.com/office/powerpoint/2010/main" val="11991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6F1867F-7C47-45FA-8713-059110B35BC7}"/>
              </a:ext>
            </a:extLst>
          </p:cNvPr>
          <p:cNvSpPr txBox="1"/>
          <p:nvPr/>
        </p:nvSpPr>
        <p:spPr>
          <a:xfrm>
            <a:off x="1101296" y="58303"/>
            <a:ext cx="2695353" cy="1446550"/>
          </a:xfrm>
          <a:prstGeom prst="rect">
            <a:avLst/>
          </a:prstGeom>
          <a:noFill/>
        </p:spPr>
        <p:txBody>
          <a:bodyPr wrap="square" rtlCol="0">
            <a:sp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616265">
                    <a:lumMod val="50000"/>
                  </a:srgbClr>
                </a:solidFill>
                <a:effectLst/>
                <a:uLnTx/>
                <a:uFillTx/>
                <a:latin typeface="Arial"/>
                <a:ea typeface="+mn-ea"/>
                <a:cs typeface="+mn-cs"/>
              </a:rPr>
              <a:t>Turning today’s waste into tomorrow’s carbon resource</a:t>
            </a:r>
            <a:r>
              <a:rPr kumimoji="0" lang="en-US" sz="2200" b="0" i="0" u="none" strike="noStrike" kern="1200" cap="none" spc="0" normalizeH="0" baseline="0" noProof="0">
                <a:ln>
                  <a:noFill/>
                </a:ln>
                <a:solidFill>
                  <a:srgbClr val="616265">
                    <a:lumMod val="50000"/>
                  </a:srgbClr>
                </a:solidFill>
                <a:effectLst/>
                <a:uLnTx/>
                <a:uFillTx/>
                <a:latin typeface="Arial"/>
                <a:ea typeface="+mn-ea"/>
                <a:cs typeface="+mn-cs"/>
              </a:rPr>
              <a:t> </a:t>
            </a:r>
          </a:p>
        </p:txBody>
      </p:sp>
      <p:grpSp>
        <p:nvGrpSpPr>
          <p:cNvPr id="3" name="Group 2">
            <a:extLst>
              <a:ext uri="{FF2B5EF4-FFF2-40B4-BE49-F238E27FC236}">
                <a16:creationId xmlns:a16="http://schemas.microsoft.com/office/drawing/2014/main" id="{5B937C53-029D-48A1-88A9-2DD42AF96F0B}"/>
              </a:ext>
            </a:extLst>
          </p:cNvPr>
          <p:cNvGrpSpPr/>
          <p:nvPr/>
        </p:nvGrpSpPr>
        <p:grpSpPr>
          <a:xfrm>
            <a:off x="1153567" y="2677284"/>
            <a:ext cx="2233368" cy="1293758"/>
            <a:chOff x="1034002" y="4326081"/>
            <a:chExt cx="2233368" cy="1293758"/>
          </a:xfrm>
        </p:grpSpPr>
        <p:pic>
          <p:nvPicPr>
            <p:cNvPr id="7" name="Picture 6" descr="A close up of a logo&#10;&#10;Description automatically generated">
              <a:extLst>
                <a:ext uri="{FF2B5EF4-FFF2-40B4-BE49-F238E27FC236}">
                  <a16:creationId xmlns:a16="http://schemas.microsoft.com/office/drawing/2014/main" id="{23E3D852-4E6F-4714-ABC8-F3AD8E889F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36143" y="4326081"/>
              <a:ext cx="2131227" cy="697788"/>
            </a:xfrm>
            <a:prstGeom prst="rect">
              <a:avLst/>
            </a:prstGeom>
          </p:spPr>
        </p:pic>
        <p:pic>
          <p:nvPicPr>
            <p:cNvPr id="13" name="Picture 12" descr="A close up of a logo&#10;&#10;Description automatically generated">
              <a:extLst>
                <a:ext uri="{FF2B5EF4-FFF2-40B4-BE49-F238E27FC236}">
                  <a16:creationId xmlns:a16="http://schemas.microsoft.com/office/drawing/2014/main" id="{7F1BB739-95CE-43D0-A032-165985A768B1}"/>
                </a:ext>
              </a:extLst>
            </p:cNvPr>
            <p:cNvPicPr preferRelativeResize="0">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4002" y="5164587"/>
              <a:ext cx="450572" cy="428241"/>
            </a:xfrm>
            <a:prstGeom prst="rect">
              <a:avLst/>
            </a:prstGeom>
          </p:spPr>
        </p:pic>
        <p:pic>
          <p:nvPicPr>
            <p:cNvPr id="14" name="Picture 13" descr="A close up of a map&#10;&#10;Description automatically generated">
              <a:extLst>
                <a:ext uri="{FF2B5EF4-FFF2-40B4-BE49-F238E27FC236}">
                  <a16:creationId xmlns:a16="http://schemas.microsoft.com/office/drawing/2014/main" id="{7C561502-D211-469C-B49B-73B1D87AFAF9}"/>
                </a:ext>
              </a:extLst>
            </p:cNvPr>
            <p:cNvPicPr preferRelativeResize="0">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94032" y="5135676"/>
              <a:ext cx="450572" cy="484162"/>
            </a:xfrm>
            <a:prstGeom prst="rect">
              <a:avLst/>
            </a:prstGeom>
          </p:spPr>
        </p:pic>
        <p:pic>
          <p:nvPicPr>
            <p:cNvPr id="15" name="Picture 14" descr="A close up of a sign&#10;&#10;Description automatically generated">
              <a:extLst>
                <a:ext uri="{FF2B5EF4-FFF2-40B4-BE49-F238E27FC236}">
                  <a16:creationId xmlns:a16="http://schemas.microsoft.com/office/drawing/2014/main" id="{902EAFF6-C7D5-4335-800F-70E724432D28}"/>
                </a:ext>
              </a:extLst>
            </p:cNvPr>
            <p:cNvPicPr preferRelativeResize="0">
              <a:picLocks noChangeAspect="1"/>
            </p:cNvPicPr>
            <p:nvPr/>
          </p:nvPicPr>
          <p:blipFill>
            <a:blip r:embed="rId6" cstate="hqprint">
              <a:biLevel thresh="25000"/>
              <a:extLst>
                <a:ext uri="{28A0092B-C50C-407E-A947-70E740481C1C}">
                  <a14:useLocalDpi xmlns:a14="http://schemas.microsoft.com/office/drawing/2010/main"/>
                </a:ext>
              </a:extLst>
            </a:blip>
            <a:stretch>
              <a:fillRect/>
            </a:stretch>
          </p:blipFill>
          <p:spPr>
            <a:xfrm>
              <a:off x="1638542" y="5135677"/>
              <a:ext cx="450572" cy="484162"/>
            </a:xfrm>
            <a:prstGeom prst="rect">
              <a:avLst/>
            </a:prstGeom>
          </p:spPr>
        </p:pic>
        <p:pic>
          <p:nvPicPr>
            <p:cNvPr id="16" name="Picture 15">
              <a:extLst>
                <a:ext uri="{FF2B5EF4-FFF2-40B4-BE49-F238E27FC236}">
                  <a16:creationId xmlns:a16="http://schemas.microsoft.com/office/drawing/2014/main" id="{315E260A-B2CB-4ADE-991B-A6593AF33BE8}"/>
                </a:ext>
              </a:extLst>
            </p:cNvPr>
            <p:cNvPicPr preferRelativeResize="0">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816798" y="5119571"/>
              <a:ext cx="450572" cy="451323"/>
            </a:xfrm>
            <a:prstGeom prst="rect">
              <a:avLst/>
            </a:prstGeom>
          </p:spPr>
        </p:pic>
      </p:grpSp>
      <p:pic>
        <p:nvPicPr>
          <p:cNvPr id="44" name="Picture 43">
            <a:extLst>
              <a:ext uri="{FF2B5EF4-FFF2-40B4-BE49-F238E27FC236}">
                <a16:creationId xmlns:a16="http://schemas.microsoft.com/office/drawing/2014/main" id="{E6D536B4-632A-4DAB-B907-BA6D15DE550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57691" y="1503931"/>
            <a:ext cx="1081598" cy="906076"/>
          </a:xfrm>
          <a:prstGeom prst="rect">
            <a:avLst/>
          </a:prstGeom>
        </p:spPr>
      </p:pic>
      <p:sp>
        <p:nvSpPr>
          <p:cNvPr id="5" name="Title 4">
            <a:extLst>
              <a:ext uri="{FF2B5EF4-FFF2-40B4-BE49-F238E27FC236}">
                <a16:creationId xmlns:a16="http://schemas.microsoft.com/office/drawing/2014/main" id="{3D76ADE9-B85B-471B-9A97-17044AC9D778}"/>
              </a:ext>
            </a:extLst>
          </p:cNvPr>
          <p:cNvSpPr>
            <a:spLocks noGrp="1"/>
          </p:cNvSpPr>
          <p:nvPr>
            <p:ph type="title" idx="4294967295"/>
          </p:nvPr>
        </p:nvSpPr>
        <p:spPr>
          <a:xfrm>
            <a:off x="1074551" y="4487767"/>
            <a:ext cx="2587625" cy="2256896"/>
          </a:xfrm>
          <a:prstGeom prst="rect">
            <a:avLst/>
          </a:prstGeom>
        </p:spPr>
        <p:txBody>
          <a:bodyPr/>
          <a:lstStyle/>
          <a:p>
            <a:r>
              <a:rPr lang="en-US" sz="1667"/>
              <a:t>Joshua Heyne (WSU)</a:t>
            </a:r>
            <a:br>
              <a:rPr lang="en-US" sz="1667"/>
            </a:br>
            <a:br>
              <a:rPr lang="en-US" sz="1667"/>
            </a:br>
            <a:br>
              <a:rPr lang="en-US" sz="1667"/>
            </a:br>
            <a:br>
              <a:rPr lang="en-US" sz="1667"/>
            </a:br>
            <a:br>
              <a:rPr lang="en-US" sz="1667"/>
            </a:br>
            <a:br>
              <a:rPr lang="en-US" sz="1667"/>
            </a:br>
            <a:br>
              <a:rPr lang="en-US" sz="1667"/>
            </a:br>
            <a:br>
              <a:rPr lang="en-US" sz="1667"/>
            </a:br>
            <a:r>
              <a:rPr lang="en-US" sz="1667"/>
              <a:t>Corinne Fuller (PNNL)</a:t>
            </a:r>
            <a:br>
              <a:rPr lang="en-US" sz="1667"/>
            </a:br>
            <a:br>
              <a:rPr lang="en-US" sz="1667"/>
            </a:br>
            <a:endParaRPr lang="en-US" sz="1667"/>
          </a:p>
        </p:txBody>
      </p:sp>
      <p:sp>
        <p:nvSpPr>
          <p:cNvPr id="6" name="TextBox 5">
            <a:extLst>
              <a:ext uri="{FF2B5EF4-FFF2-40B4-BE49-F238E27FC236}">
                <a16:creationId xmlns:a16="http://schemas.microsoft.com/office/drawing/2014/main" id="{89FFDCE0-C81B-486C-AD80-C15182B195B5}"/>
              </a:ext>
            </a:extLst>
          </p:cNvPr>
          <p:cNvSpPr txBox="1"/>
          <p:nvPr/>
        </p:nvSpPr>
        <p:spPr>
          <a:xfrm>
            <a:off x="5814639" y="2018146"/>
            <a:ext cx="2278842" cy="7848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616265"/>
                </a:solidFill>
                <a:effectLst/>
                <a:uLnTx/>
                <a:uFillTx/>
                <a:latin typeface="Arial"/>
                <a:ea typeface="+mn-ea"/>
                <a:cs typeface="+mn-cs"/>
              </a:rPr>
              <a:t>Wolcott only academic author of SAF GC Road Map</a:t>
            </a:r>
            <a:endParaRPr kumimoji="0" lang="en-US" sz="1500" b="1" i="0" u="none" strike="noStrike" kern="1200" cap="none" spc="0" normalizeH="0" baseline="0" noProof="0">
              <a:ln>
                <a:noFill/>
              </a:ln>
              <a:solidFill>
                <a:srgbClr val="616265"/>
              </a:solidFill>
              <a:effectLst/>
              <a:uLnTx/>
              <a:uFillTx/>
              <a:latin typeface="Arial"/>
              <a:ea typeface="+mn-ea"/>
              <a:cs typeface="Arial"/>
            </a:endParaRPr>
          </a:p>
        </p:txBody>
      </p:sp>
      <p:sp>
        <p:nvSpPr>
          <p:cNvPr id="81" name="TextBox 80">
            <a:extLst>
              <a:ext uri="{FF2B5EF4-FFF2-40B4-BE49-F238E27FC236}">
                <a16:creationId xmlns:a16="http://schemas.microsoft.com/office/drawing/2014/main" id="{D8771FBE-0B27-4A1B-B6A9-22E109119AF1}"/>
              </a:ext>
            </a:extLst>
          </p:cNvPr>
          <p:cNvSpPr txBox="1"/>
          <p:nvPr/>
        </p:nvSpPr>
        <p:spPr>
          <a:xfrm>
            <a:off x="8249808" y="6121337"/>
            <a:ext cx="3857625" cy="34887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616265"/>
                </a:solidFill>
                <a:effectLst/>
                <a:uLnTx/>
                <a:uFillTx/>
                <a:latin typeface="Arial"/>
                <a:ea typeface="+mn-ea"/>
                <a:cs typeface="+mn-cs"/>
              </a:rPr>
              <a:t>&gt;$33 million in new projects</a:t>
            </a:r>
          </a:p>
        </p:txBody>
      </p:sp>
      <p:sp>
        <p:nvSpPr>
          <p:cNvPr id="82" name="TextBox 81">
            <a:extLst>
              <a:ext uri="{FF2B5EF4-FFF2-40B4-BE49-F238E27FC236}">
                <a16:creationId xmlns:a16="http://schemas.microsoft.com/office/drawing/2014/main" id="{0C9F69AB-D390-45BD-A100-0BA533E2DB88}"/>
              </a:ext>
            </a:extLst>
          </p:cNvPr>
          <p:cNvSpPr txBox="1"/>
          <p:nvPr/>
        </p:nvSpPr>
        <p:spPr>
          <a:xfrm>
            <a:off x="8288318" y="2867764"/>
            <a:ext cx="3731513" cy="7848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616265"/>
                </a:solidFill>
                <a:effectLst/>
                <a:uLnTx/>
                <a:uFillTx/>
                <a:latin typeface="Arial"/>
                <a:ea typeface="+mn-ea"/>
                <a:cs typeface="+mn-cs"/>
              </a:rPr>
              <a:t>17 </a:t>
            </a:r>
            <a:r>
              <a:rPr kumimoji="0" lang="en-US" sz="1500" b="1" i="0" u="none" strike="noStrike" kern="1200" cap="none" spc="0" normalizeH="0" baseline="0" noProof="0">
                <a:ln>
                  <a:noFill/>
                </a:ln>
                <a:solidFill>
                  <a:schemeClr val="accent2"/>
                </a:solidFill>
                <a:effectLst/>
                <a:uLnTx/>
                <a:uFillTx/>
                <a:latin typeface="Arial"/>
                <a:ea typeface="+mn-ea"/>
                <a:cs typeface="+mn-cs"/>
              </a:rPr>
              <a:t>Distinguished Research Graduate Program Fellows</a:t>
            </a:r>
            <a:r>
              <a:rPr kumimoji="0" lang="en-US" sz="1500" b="1" i="0" u="none" strike="noStrike" kern="1200" cap="none" spc="0" normalizeH="0" baseline="0" noProof="0">
                <a:ln>
                  <a:noFill/>
                </a:ln>
                <a:solidFill>
                  <a:srgbClr val="616265"/>
                </a:solidFill>
                <a:effectLst/>
                <a:uLnTx/>
                <a:uFillTx/>
                <a:latin typeface="Arial"/>
                <a:ea typeface="+mn-ea"/>
                <a:cs typeface="+mn-cs"/>
              </a:rPr>
              <a:t> since 2018, Tutored 11 Post-Docs and Students</a:t>
            </a:r>
          </a:p>
        </p:txBody>
      </p:sp>
      <p:sp>
        <p:nvSpPr>
          <p:cNvPr id="84" name="TextBox 83">
            <a:extLst>
              <a:ext uri="{FF2B5EF4-FFF2-40B4-BE49-F238E27FC236}">
                <a16:creationId xmlns:a16="http://schemas.microsoft.com/office/drawing/2014/main" id="{27CF444F-1662-486A-8D7F-67D19AC1569E}"/>
              </a:ext>
            </a:extLst>
          </p:cNvPr>
          <p:cNvSpPr txBox="1"/>
          <p:nvPr/>
        </p:nvSpPr>
        <p:spPr>
          <a:xfrm>
            <a:off x="8582660" y="6396758"/>
            <a:ext cx="3142828" cy="34887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a:ln>
                  <a:noFill/>
                </a:ln>
                <a:solidFill>
                  <a:srgbClr val="616265"/>
                </a:solidFill>
                <a:effectLst/>
                <a:uLnTx/>
                <a:uFillTx/>
                <a:latin typeface="Arial"/>
                <a:ea typeface="+mn-ea"/>
                <a:cs typeface="+mn-cs"/>
              </a:rPr>
              <a:t>&gt;83 research publications </a:t>
            </a:r>
            <a:endParaRPr kumimoji="0" lang="en-US" sz="1667" b="1" i="0" u="none" strike="noStrike" kern="1200" cap="none" spc="0" normalizeH="0" baseline="0" noProof="0">
              <a:ln>
                <a:noFill/>
              </a:ln>
              <a:solidFill>
                <a:srgbClr val="616265"/>
              </a:solidFill>
              <a:effectLst/>
              <a:uLnTx/>
              <a:uFillTx/>
              <a:latin typeface="Arial"/>
              <a:ea typeface="+mn-ea"/>
              <a:cs typeface="+mn-cs"/>
            </a:endParaRPr>
          </a:p>
        </p:txBody>
      </p:sp>
      <p:pic>
        <p:nvPicPr>
          <p:cNvPr id="79" name="Picture 2" descr="Josh Heyne">
            <a:extLst>
              <a:ext uri="{FF2B5EF4-FFF2-40B4-BE49-F238E27FC236}">
                <a16:creationId xmlns:a16="http://schemas.microsoft.com/office/drawing/2014/main" id="{9E9B2F1F-F3D8-4770-A0F2-142AD7D87539}"/>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b="-1299"/>
          <a:stretch/>
        </p:blipFill>
        <p:spPr bwMode="auto">
          <a:xfrm>
            <a:off x="1327666" y="4414937"/>
            <a:ext cx="1074225" cy="1471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iagram&#10;&#10;Description automatically generated with medium confidence">
            <a:extLst>
              <a:ext uri="{FF2B5EF4-FFF2-40B4-BE49-F238E27FC236}">
                <a16:creationId xmlns:a16="http://schemas.microsoft.com/office/drawing/2014/main" id="{BED5B369-FBCC-41A5-8EE8-8A176B7DBC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90062" y="4164413"/>
            <a:ext cx="3787338" cy="1928099"/>
          </a:xfrm>
          <a:prstGeom prst="rect">
            <a:avLst/>
          </a:prstGeom>
        </p:spPr>
      </p:pic>
      <p:pic>
        <p:nvPicPr>
          <p:cNvPr id="8" name="Picture 2">
            <a:extLst>
              <a:ext uri="{FF2B5EF4-FFF2-40B4-BE49-F238E27FC236}">
                <a16:creationId xmlns:a16="http://schemas.microsoft.com/office/drawing/2014/main" id="{3414E67A-640A-3AC4-B5CE-B4308267B49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329771" y="145262"/>
            <a:ext cx="1374682" cy="17865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4414F41-E305-DC15-50F5-D387193D3C5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3835188" y="529920"/>
            <a:ext cx="1766306" cy="1488142"/>
          </a:xfrm>
          <a:prstGeom prst="rect">
            <a:avLst/>
          </a:prstGeom>
        </p:spPr>
      </p:pic>
      <p:sp>
        <p:nvSpPr>
          <p:cNvPr id="18" name="TextBox 17">
            <a:extLst>
              <a:ext uri="{FF2B5EF4-FFF2-40B4-BE49-F238E27FC236}">
                <a16:creationId xmlns:a16="http://schemas.microsoft.com/office/drawing/2014/main" id="{C3210B6F-DE64-43C7-A870-8553F172BC3B}"/>
              </a:ext>
            </a:extLst>
          </p:cNvPr>
          <p:cNvSpPr txBox="1"/>
          <p:nvPr/>
        </p:nvSpPr>
        <p:spPr>
          <a:xfrm>
            <a:off x="3636722" y="2052394"/>
            <a:ext cx="2278842" cy="7848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616265"/>
                </a:solidFill>
                <a:effectLst/>
                <a:uLnTx/>
                <a:uFillTx/>
                <a:latin typeface="Arial"/>
                <a:ea typeface="+mn-ea"/>
                <a:cs typeface="+mn-cs"/>
              </a:rPr>
              <a:t>Fuller awarded Secretary's Honor Award</a:t>
            </a:r>
            <a:endParaRPr kumimoji="0" lang="en-US" sz="1500" b="1" i="0" u="none" strike="noStrike" kern="1200" cap="none" spc="0" normalizeH="0" baseline="0" noProof="0">
              <a:ln>
                <a:noFill/>
              </a:ln>
              <a:solidFill>
                <a:srgbClr val="616265"/>
              </a:solidFill>
              <a:effectLst/>
              <a:uLnTx/>
              <a:uFillTx/>
              <a:latin typeface="Arial"/>
              <a:ea typeface="+mn-ea"/>
              <a:cs typeface="Arial"/>
            </a:endParaRPr>
          </a:p>
        </p:txBody>
      </p:sp>
      <p:pic>
        <p:nvPicPr>
          <p:cNvPr id="19" name="Picture 18">
            <a:extLst>
              <a:ext uri="{FF2B5EF4-FFF2-40B4-BE49-F238E27FC236}">
                <a16:creationId xmlns:a16="http://schemas.microsoft.com/office/drawing/2014/main" id="{F8F6EAC9-CDD4-C2F7-5212-02AF5032640D}"/>
              </a:ext>
            </a:extLst>
          </p:cNvPr>
          <p:cNvPicPr>
            <a:picLocks noChangeAspect="1"/>
          </p:cNvPicPr>
          <p:nvPr/>
        </p:nvPicPr>
        <p:blipFill>
          <a:blip r:embed="rId13"/>
          <a:stretch>
            <a:fillRect/>
          </a:stretch>
        </p:blipFill>
        <p:spPr>
          <a:xfrm>
            <a:off x="2466475" y="4398733"/>
            <a:ext cx="1043371" cy="1465975"/>
          </a:xfrm>
          <a:prstGeom prst="rect">
            <a:avLst/>
          </a:prstGeom>
        </p:spPr>
      </p:pic>
      <p:pic>
        <p:nvPicPr>
          <p:cNvPr id="4" name="Picture 3">
            <a:extLst>
              <a:ext uri="{FF2B5EF4-FFF2-40B4-BE49-F238E27FC236}">
                <a16:creationId xmlns:a16="http://schemas.microsoft.com/office/drawing/2014/main" id="{FAF6C34F-737A-4021-A4C8-41BF8EAE16C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9857192" y="520778"/>
            <a:ext cx="2162639" cy="2319532"/>
          </a:xfrm>
          <a:prstGeom prst="rect">
            <a:avLst/>
          </a:prstGeom>
        </p:spPr>
      </p:pic>
      <p:sp>
        <p:nvSpPr>
          <p:cNvPr id="78" name="TextBox 77">
            <a:extLst>
              <a:ext uri="{FF2B5EF4-FFF2-40B4-BE49-F238E27FC236}">
                <a16:creationId xmlns:a16="http://schemas.microsoft.com/office/drawing/2014/main" id="{541DA2CC-9779-4E10-B5F5-DB219116FB76}"/>
              </a:ext>
            </a:extLst>
          </p:cNvPr>
          <p:cNvSpPr txBox="1"/>
          <p:nvPr/>
        </p:nvSpPr>
        <p:spPr>
          <a:xfrm>
            <a:off x="8117982" y="1559103"/>
            <a:ext cx="166213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i="1">
                <a:solidFill>
                  <a:srgbClr val="616265"/>
                </a:solidFill>
                <a:latin typeface="Arial"/>
              </a:rPr>
              <a:t>DGRP and first Alaska Airlines Fellow, </a:t>
            </a:r>
            <a:r>
              <a:rPr lang="en-US" sz="1500" b="1" i="1" err="1">
                <a:solidFill>
                  <a:srgbClr val="616265"/>
                </a:solidFill>
                <a:latin typeface="Arial"/>
              </a:rPr>
              <a:t>Conor</a:t>
            </a:r>
            <a:r>
              <a:rPr lang="en-US" sz="1500" b="1" i="1">
                <a:solidFill>
                  <a:srgbClr val="616265"/>
                </a:solidFill>
                <a:latin typeface="Arial"/>
              </a:rPr>
              <a:t> </a:t>
            </a:r>
            <a:r>
              <a:rPr lang="en-US" sz="1500" b="1" i="1" err="1">
                <a:solidFill>
                  <a:srgbClr val="616265"/>
                </a:solidFill>
                <a:latin typeface="Arial"/>
              </a:rPr>
              <a:t>Faulhaber</a:t>
            </a:r>
            <a:endParaRPr kumimoji="0" lang="en-US" sz="1500" b="1" i="1" u="none" strike="noStrike" kern="1200" cap="none" spc="0" normalizeH="0" baseline="0" noProof="0">
              <a:ln>
                <a:noFill/>
              </a:ln>
              <a:solidFill>
                <a:srgbClr val="616265"/>
              </a:solidFill>
              <a:effectLst/>
              <a:uLnTx/>
              <a:uFillTx/>
              <a:latin typeface="Arial"/>
              <a:ea typeface="+mn-ea"/>
              <a:cs typeface="+mn-cs"/>
            </a:endParaRPr>
          </a:p>
        </p:txBody>
      </p:sp>
      <p:sp>
        <p:nvSpPr>
          <p:cNvPr id="80" name="TextBox 79">
            <a:extLst>
              <a:ext uri="{FF2B5EF4-FFF2-40B4-BE49-F238E27FC236}">
                <a16:creationId xmlns:a16="http://schemas.microsoft.com/office/drawing/2014/main" id="{677513BF-062F-4BDB-8F93-AF8869F1EC7D}"/>
              </a:ext>
            </a:extLst>
          </p:cNvPr>
          <p:cNvSpPr txBox="1"/>
          <p:nvPr/>
        </p:nvSpPr>
        <p:spPr>
          <a:xfrm>
            <a:off x="3505950" y="100226"/>
            <a:ext cx="2695352"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a:ea typeface="+mn-ea"/>
              </a:rPr>
              <a:t>National Distinctions:</a:t>
            </a:r>
            <a:endParaRPr kumimoji="0" lang="en-US" b="1" i="0" u="none" strike="noStrike" kern="1200" cap="none" spc="0" normalizeH="0" baseline="0" noProof="0">
              <a:ln>
                <a:noFill/>
              </a:ln>
              <a:solidFill>
                <a:schemeClr val="accent2"/>
              </a:solidFill>
              <a:effectLst/>
              <a:uLnTx/>
              <a:uFillTx/>
              <a:latin typeface="Arial"/>
              <a:ea typeface="+mn-ea"/>
              <a:cs typeface="Arial"/>
            </a:endParaRPr>
          </a:p>
        </p:txBody>
      </p:sp>
      <p:pic>
        <p:nvPicPr>
          <p:cNvPr id="83" name="Picture 82">
            <a:extLst>
              <a:ext uri="{FF2B5EF4-FFF2-40B4-BE49-F238E27FC236}">
                <a16:creationId xmlns:a16="http://schemas.microsoft.com/office/drawing/2014/main" id="{F47712BA-A1C1-413B-8450-21471FAA93E3}"/>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825419" y="4880302"/>
            <a:ext cx="4104818" cy="1436686"/>
          </a:xfrm>
          <a:prstGeom prst="rect">
            <a:avLst/>
          </a:prstGeom>
        </p:spPr>
      </p:pic>
      <p:cxnSp>
        <p:nvCxnSpPr>
          <p:cNvPr id="22" name="Straight Connector 21">
            <a:extLst>
              <a:ext uri="{FF2B5EF4-FFF2-40B4-BE49-F238E27FC236}">
                <a16:creationId xmlns:a16="http://schemas.microsoft.com/office/drawing/2014/main" id="{41697B88-75D3-4DDD-8306-B99BCEB1B175}"/>
              </a:ext>
            </a:extLst>
          </p:cNvPr>
          <p:cNvCxnSpPr/>
          <p:nvPr/>
        </p:nvCxnSpPr>
        <p:spPr>
          <a:xfrm flipH="1">
            <a:off x="8093481" y="452194"/>
            <a:ext cx="0" cy="3200400"/>
          </a:xfrm>
          <a:prstGeom prst="line">
            <a:avLst/>
          </a:prstGeom>
          <a:ln w="28575">
            <a:solidFill>
              <a:srgbClr val="2B568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A99CE0-9656-47C3-9B6C-469668954C1A}"/>
              </a:ext>
            </a:extLst>
          </p:cNvPr>
          <p:cNvCxnSpPr>
            <a:cxnSpLocks/>
          </p:cNvCxnSpPr>
          <p:nvPr/>
        </p:nvCxnSpPr>
        <p:spPr>
          <a:xfrm flipH="1">
            <a:off x="3543261" y="2877909"/>
            <a:ext cx="4297680" cy="0"/>
          </a:xfrm>
          <a:prstGeom prst="line">
            <a:avLst/>
          </a:prstGeom>
          <a:ln w="28575">
            <a:solidFill>
              <a:srgbClr val="2B5686"/>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93B2516-2945-4A8F-8E1C-DA7B9DB656AB}"/>
              </a:ext>
            </a:extLst>
          </p:cNvPr>
          <p:cNvSpPr txBox="1"/>
          <p:nvPr/>
        </p:nvSpPr>
        <p:spPr>
          <a:xfrm>
            <a:off x="8117982" y="3838104"/>
            <a:ext cx="2695352" cy="3693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a:ea typeface="+mn-ea"/>
              </a:rPr>
              <a:t>Joint Projects:</a:t>
            </a:r>
            <a:endParaRPr kumimoji="0" lang="en-US" b="1" i="0" u="none" strike="noStrike" kern="1200" cap="none" spc="0" normalizeH="0" baseline="0" noProof="0">
              <a:ln>
                <a:noFill/>
              </a:ln>
              <a:solidFill>
                <a:schemeClr val="accent2"/>
              </a:solidFill>
              <a:effectLst/>
              <a:uLnTx/>
              <a:uFillTx/>
              <a:latin typeface="Arial"/>
              <a:ea typeface="+mn-ea"/>
              <a:cs typeface="Arial"/>
            </a:endParaRPr>
          </a:p>
        </p:txBody>
      </p:sp>
      <p:cxnSp>
        <p:nvCxnSpPr>
          <p:cNvPr id="88" name="Straight Connector 87">
            <a:extLst>
              <a:ext uri="{FF2B5EF4-FFF2-40B4-BE49-F238E27FC236}">
                <a16:creationId xmlns:a16="http://schemas.microsoft.com/office/drawing/2014/main" id="{BBDA577B-A589-4DCC-A21B-8DC35AED932E}"/>
              </a:ext>
            </a:extLst>
          </p:cNvPr>
          <p:cNvCxnSpPr>
            <a:cxnSpLocks/>
          </p:cNvCxnSpPr>
          <p:nvPr/>
        </p:nvCxnSpPr>
        <p:spPr>
          <a:xfrm flipH="1">
            <a:off x="8236920" y="3707502"/>
            <a:ext cx="3840480" cy="0"/>
          </a:xfrm>
          <a:prstGeom prst="line">
            <a:avLst/>
          </a:prstGeom>
          <a:ln w="28575">
            <a:solidFill>
              <a:srgbClr val="2B5686"/>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C0FA223-4731-47CB-AB25-D9F22352CA2D}"/>
              </a:ext>
            </a:extLst>
          </p:cNvPr>
          <p:cNvSpPr txBox="1"/>
          <p:nvPr/>
        </p:nvSpPr>
        <p:spPr>
          <a:xfrm>
            <a:off x="8117982" y="58303"/>
            <a:ext cx="2695352" cy="646331"/>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a:ea typeface="+mn-ea"/>
              </a:rPr>
              <a:t>Joint Graduate Study Opportunities:</a:t>
            </a:r>
            <a:endParaRPr kumimoji="0" lang="en-US" b="1" i="0" u="none" strike="noStrike" kern="1200" cap="none" spc="0" normalizeH="0" baseline="0" noProof="0">
              <a:ln>
                <a:noFill/>
              </a:ln>
              <a:solidFill>
                <a:schemeClr val="accent2"/>
              </a:solidFill>
              <a:effectLst/>
              <a:uLnTx/>
              <a:uFillTx/>
              <a:latin typeface="Arial"/>
              <a:ea typeface="+mn-ea"/>
              <a:cs typeface="Arial"/>
            </a:endParaRPr>
          </a:p>
        </p:txBody>
      </p:sp>
      <p:sp>
        <p:nvSpPr>
          <p:cNvPr id="90" name="TextBox 89">
            <a:extLst>
              <a:ext uri="{FF2B5EF4-FFF2-40B4-BE49-F238E27FC236}">
                <a16:creationId xmlns:a16="http://schemas.microsoft.com/office/drawing/2014/main" id="{A84FB437-2D4E-4428-B374-07A7113949C1}"/>
              </a:ext>
            </a:extLst>
          </p:cNvPr>
          <p:cNvSpPr txBox="1"/>
          <p:nvPr/>
        </p:nvSpPr>
        <p:spPr>
          <a:xfrm>
            <a:off x="3662176" y="2876964"/>
            <a:ext cx="3371751" cy="3693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a:ea typeface="+mn-ea"/>
              </a:rPr>
              <a:t>Joint Appointments (13):</a:t>
            </a:r>
            <a:endParaRPr kumimoji="0" lang="en-US" b="1" i="0" u="none" strike="noStrike" kern="1200" cap="none" spc="0" normalizeH="0" baseline="0" noProof="0">
              <a:ln>
                <a:noFill/>
              </a:ln>
              <a:solidFill>
                <a:schemeClr val="accent2"/>
              </a:solidFill>
              <a:effectLst/>
              <a:uLnTx/>
              <a:uFillTx/>
              <a:latin typeface="Arial"/>
              <a:ea typeface="+mn-ea"/>
              <a:cs typeface="Arial"/>
            </a:endParaRPr>
          </a:p>
        </p:txBody>
      </p:sp>
      <p:sp>
        <p:nvSpPr>
          <p:cNvPr id="91" name="TextBox 90">
            <a:extLst>
              <a:ext uri="{FF2B5EF4-FFF2-40B4-BE49-F238E27FC236}">
                <a16:creationId xmlns:a16="http://schemas.microsoft.com/office/drawing/2014/main" id="{6CEA44A8-1A0A-4A83-B516-45E7CB812914}"/>
              </a:ext>
            </a:extLst>
          </p:cNvPr>
          <p:cNvSpPr txBox="1"/>
          <p:nvPr/>
        </p:nvSpPr>
        <p:spPr>
          <a:xfrm>
            <a:off x="3669783" y="4500614"/>
            <a:ext cx="2695352" cy="3693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2"/>
                </a:solidFill>
                <a:effectLst/>
                <a:uLnTx/>
                <a:uFillTx/>
                <a:latin typeface="Arial"/>
                <a:ea typeface="+mn-ea"/>
              </a:rPr>
              <a:t>Shared Space:</a:t>
            </a:r>
            <a:endParaRPr kumimoji="0" lang="en-US" b="1" i="0" u="none" strike="noStrike" kern="1200" cap="none" spc="0" normalizeH="0" baseline="0" noProof="0">
              <a:ln>
                <a:noFill/>
              </a:ln>
              <a:solidFill>
                <a:schemeClr val="accent2"/>
              </a:solidFill>
              <a:effectLst/>
              <a:uLnTx/>
              <a:uFillTx/>
              <a:latin typeface="Arial"/>
              <a:ea typeface="+mn-ea"/>
              <a:cs typeface="Arial"/>
            </a:endParaRPr>
          </a:p>
        </p:txBody>
      </p:sp>
      <p:pic>
        <p:nvPicPr>
          <p:cNvPr id="26" name="Picture 25">
            <a:extLst>
              <a:ext uri="{FF2B5EF4-FFF2-40B4-BE49-F238E27FC236}">
                <a16:creationId xmlns:a16="http://schemas.microsoft.com/office/drawing/2014/main" id="{08E304C9-553E-4C5E-8276-BB6C6563CB83}"/>
              </a:ext>
            </a:extLst>
          </p:cNvPr>
          <p:cNvPicPr>
            <a:picLocks noChangeAspect="1"/>
          </p:cNvPicPr>
          <p:nvPr/>
        </p:nvPicPr>
        <p:blipFill>
          <a:blip r:embed="rId16">
            <a:extLst>
              <a:ext uri="{28A0092B-C50C-407E-A947-70E740481C1C}">
                <a14:useLocalDpi xmlns:a14="http://schemas.microsoft.com/office/drawing/2010/main"/>
              </a:ext>
            </a:extLst>
          </a:blip>
          <a:srcRect l="1884" t="1042" r="-2733" b="3108"/>
          <a:stretch/>
        </p:blipFill>
        <p:spPr>
          <a:xfrm>
            <a:off x="3940230" y="3253848"/>
            <a:ext cx="813294" cy="963655"/>
          </a:xfrm>
          <a:prstGeom prst="rect">
            <a:avLst/>
          </a:prstGeom>
        </p:spPr>
      </p:pic>
      <p:pic>
        <p:nvPicPr>
          <p:cNvPr id="28" name="Picture 27">
            <a:extLst>
              <a:ext uri="{FF2B5EF4-FFF2-40B4-BE49-F238E27FC236}">
                <a16:creationId xmlns:a16="http://schemas.microsoft.com/office/drawing/2014/main" id="{5C4F23E3-84A2-4F1D-B138-D32047C3BEA8}"/>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922652" y="3250909"/>
            <a:ext cx="806453" cy="1005378"/>
          </a:xfrm>
          <a:prstGeom prst="rect">
            <a:avLst/>
          </a:prstGeom>
        </p:spPr>
      </p:pic>
      <p:pic>
        <p:nvPicPr>
          <p:cNvPr id="30" name="Picture 29">
            <a:extLst>
              <a:ext uri="{FF2B5EF4-FFF2-40B4-BE49-F238E27FC236}">
                <a16:creationId xmlns:a16="http://schemas.microsoft.com/office/drawing/2014/main" id="{CECBFAB0-7F92-44D8-9998-D62B92D022A1}"/>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918206" y="3250908"/>
            <a:ext cx="806454" cy="1005379"/>
          </a:xfrm>
          <a:prstGeom prst="rect">
            <a:avLst/>
          </a:prstGeom>
        </p:spPr>
      </p:pic>
      <p:pic>
        <p:nvPicPr>
          <p:cNvPr id="32" name="Picture 31">
            <a:extLst>
              <a:ext uri="{FF2B5EF4-FFF2-40B4-BE49-F238E27FC236}">
                <a16:creationId xmlns:a16="http://schemas.microsoft.com/office/drawing/2014/main" id="{F79C87BF-E481-491B-B90A-C0068454A49F}"/>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905320" y="3283814"/>
            <a:ext cx="779693" cy="972017"/>
          </a:xfrm>
          <a:prstGeom prst="rect">
            <a:avLst/>
          </a:prstGeom>
        </p:spPr>
      </p:pic>
      <p:cxnSp>
        <p:nvCxnSpPr>
          <p:cNvPr id="93" name="Straight Connector 92">
            <a:extLst>
              <a:ext uri="{FF2B5EF4-FFF2-40B4-BE49-F238E27FC236}">
                <a16:creationId xmlns:a16="http://schemas.microsoft.com/office/drawing/2014/main" id="{4F8E5E43-9675-43A7-9638-28DDE5F4545E}"/>
              </a:ext>
            </a:extLst>
          </p:cNvPr>
          <p:cNvCxnSpPr/>
          <p:nvPr/>
        </p:nvCxnSpPr>
        <p:spPr>
          <a:xfrm flipH="1">
            <a:off x="8093481" y="3773628"/>
            <a:ext cx="0" cy="3017520"/>
          </a:xfrm>
          <a:prstGeom prst="line">
            <a:avLst/>
          </a:prstGeom>
          <a:ln w="28575">
            <a:solidFill>
              <a:srgbClr val="2B568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2266F72-D307-4812-8A1E-7D1BE14D7986}"/>
              </a:ext>
            </a:extLst>
          </p:cNvPr>
          <p:cNvCxnSpPr>
            <a:cxnSpLocks/>
          </p:cNvCxnSpPr>
          <p:nvPr/>
        </p:nvCxnSpPr>
        <p:spPr>
          <a:xfrm flipH="1">
            <a:off x="3599682" y="4511916"/>
            <a:ext cx="4297680" cy="0"/>
          </a:xfrm>
          <a:prstGeom prst="line">
            <a:avLst/>
          </a:prstGeom>
          <a:ln w="28575">
            <a:solidFill>
              <a:srgbClr val="2B5686"/>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191B398-3080-40D2-AB44-CB3E10BDB81B}"/>
              </a:ext>
            </a:extLst>
          </p:cNvPr>
          <p:cNvSpPr txBox="1"/>
          <p:nvPr/>
        </p:nvSpPr>
        <p:spPr>
          <a:xfrm>
            <a:off x="1586753" y="6327560"/>
            <a:ext cx="6404682" cy="523220"/>
          </a:xfrm>
          <a:prstGeom prst="rect">
            <a:avLst/>
          </a:prstGeom>
          <a:noFill/>
        </p:spPr>
        <p:txBody>
          <a:bodyPr wrap="square" rtlCol="0">
            <a:spAutoFit/>
          </a:bodyPr>
          <a:lstStyle/>
          <a:p>
            <a:pPr algn="r"/>
            <a:r>
              <a:rPr lang="en-US" sz="1400"/>
              <a:t>Centroid of Bio-In, space split 53/47 PNNL/WSU </a:t>
            </a:r>
            <a:br>
              <a:rPr lang="en-US" sz="1400"/>
            </a:br>
            <a:r>
              <a:rPr lang="en-US" sz="1400"/>
              <a:t>Bioproducts, Sciences, and Engineering Laboratory (BSEL), WSU Tri-Cities</a:t>
            </a:r>
          </a:p>
        </p:txBody>
      </p:sp>
      <p:pic>
        <p:nvPicPr>
          <p:cNvPr id="33" name="Picture 32">
            <a:extLst>
              <a:ext uri="{FF2B5EF4-FFF2-40B4-BE49-F238E27FC236}">
                <a16:creationId xmlns:a16="http://schemas.microsoft.com/office/drawing/2014/main" id="{A26504EE-07CD-49F2-93CE-8C462D807A27}"/>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2345364" y="1505102"/>
            <a:ext cx="1407015" cy="936685"/>
          </a:xfrm>
          <a:prstGeom prst="rect">
            <a:avLst/>
          </a:prstGeom>
        </p:spPr>
      </p:pic>
      <p:sp>
        <p:nvSpPr>
          <p:cNvPr id="34" name="TextBox 33">
            <a:extLst>
              <a:ext uri="{FF2B5EF4-FFF2-40B4-BE49-F238E27FC236}">
                <a16:creationId xmlns:a16="http://schemas.microsoft.com/office/drawing/2014/main" id="{4F189F31-63AF-4409-8717-D3AA32E579B9}"/>
              </a:ext>
            </a:extLst>
          </p:cNvPr>
          <p:cNvSpPr txBox="1"/>
          <p:nvPr/>
        </p:nvSpPr>
        <p:spPr>
          <a:xfrm>
            <a:off x="3852700" y="4211801"/>
            <a:ext cx="891591" cy="338554"/>
          </a:xfrm>
          <a:prstGeom prst="rect">
            <a:avLst/>
          </a:prstGeom>
          <a:noFill/>
        </p:spPr>
        <p:txBody>
          <a:bodyPr wrap="none" rtlCol="0">
            <a:spAutoFit/>
          </a:bodyPr>
          <a:lstStyle/>
          <a:p>
            <a:r>
              <a:rPr lang="en-US" sz="1600"/>
              <a:t>to </a:t>
            </a:r>
            <a:r>
              <a:rPr lang="en-US" sz="1600" b="1">
                <a:solidFill>
                  <a:srgbClr val="981E32"/>
                </a:solidFill>
              </a:rPr>
              <a:t>WSU</a:t>
            </a:r>
          </a:p>
        </p:txBody>
      </p:sp>
      <p:sp>
        <p:nvSpPr>
          <p:cNvPr id="95" name="TextBox 94">
            <a:extLst>
              <a:ext uri="{FF2B5EF4-FFF2-40B4-BE49-F238E27FC236}">
                <a16:creationId xmlns:a16="http://schemas.microsoft.com/office/drawing/2014/main" id="{40B0216D-D10D-4864-952B-C48EA37AC79C}"/>
              </a:ext>
            </a:extLst>
          </p:cNvPr>
          <p:cNvSpPr txBox="1"/>
          <p:nvPr/>
        </p:nvSpPr>
        <p:spPr>
          <a:xfrm>
            <a:off x="5856484" y="4224416"/>
            <a:ext cx="891591" cy="338554"/>
          </a:xfrm>
          <a:prstGeom prst="rect">
            <a:avLst/>
          </a:prstGeom>
          <a:noFill/>
        </p:spPr>
        <p:txBody>
          <a:bodyPr wrap="none" rtlCol="0">
            <a:spAutoFit/>
          </a:bodyPr>
          <a:lstStyle/>
          <a:p>
            <a:r>
              <a:rPr lang="en-US" sz="1600"/>
              <a:t>to </a:t>
            </a:r>
            <a:r>
              <a:rPr lang="en-US" sz="1600" b="1">
                <a:solidFill>
                  <a:srgbClr val="981E32"/>
                </a:solidFill>
              </a:rPr>
              <a:t>WSU</a:t>
            </a:r>
          </a:p>
        </p:txBody>
      </p:sp>
      <p:sp>
        <p:nvSpPr>
          <p:cNvPr id="96" name="TextBox 95">
            <a:extLst>
              <a:ext uri="{FF2B5EF4-FFF2-40B4-BE49-F238E27FC236}">
                <a16:creationId xmlns:a16="http://schemas.microsoft.com/office/drawing/2014/main" id="{98B0E3A9-B4E6-4476-9F0A-9957EBE427BF}"/>
              </a:ext>
            </a:extLst>
          </p:cNvPr>
          <p:cNvSpPr txBox="1"/>
          <p:nvPr/>
        </p:nvSpPr>
        <p:spPr>
          <a:xfrm>
            <a:off x="4855252" y="4211801"/>
            <a:ext cx="970137" cy="338554"/>
          </a:xfrm>
          <a:prstGeom prst="rect">
            <a:avLst/>
          </a:prstGeom>
          <a:noFill/>
        </p:spPr>
        <p:txBody>
          <a:bodyPr wrap="none" rtlCol="0">
            <a:spAutoFit/>
          </a:bodyPr>
          <a:lstStyle/>
          <a:p>
            <a:r>
              <a:rPr lang="en-US" sz="1600"/>
              <a:t>to </a:t>
            </a:r>
            <a:r>
              <a:rPr lang="en-US" sz="1600" b="1">
                <a:solidFill>
                  <a:srgbClr val="D2793A"/>
                </a:solidFill>
              </a:rPr>
              <a:t>PNNL</a:t>
            </a:r>
          </a:p>
        </p:txBody>
      </p:sp>
      <p:sp>
        <p:nvSpPr>
          <p:cNvPr id="97" name="TextBox 96">
            <a:extLst>
              <a:ext uri="{FF2B5EF4-FFF2-40B4-BE49-F238E27FC236}">
                <a16:creationId xmlns:a16="http://schemas.microsoft.com/office/drawing/2014/main" id="{A322A906-F757-448F-AD4F-6D2F3B6F8046}"/>
              </a:ext>
            </a:extLst>
          </p:cNvPr>
          <p:cNvSpPr txBox="1"/>
          <p:nvPr/>
        </p:nvSpPr>
        <p:spPr>
          <a:xfrm>
            <a:off x="6845940" y="4190239"/>
            <a:ext cx="970137" cy="338554"/>
          </a:xfrm>
          <a:prstGeom prst="rect">
            <a:avLst/>
          </a:prstGeom>
          <a:noFill/>
        </p:spPr>
        <p:txBody>
          <a:bodyPr wrap="none" rtlCol="0">
            <a:spAutoFit/>
          </a:bodyPr>
          <a:lstStyle/>
          <a:p>
            <a:r>
              <a:rPr lang="en-US" sz="1600"/>
              <a:t>to </a:t>
            </a:r>
            <a:r>
              <a:rPr lang="en-US" sz="1600" b="1">
                <a:solidFill>
                  <a:srgbClr val="D2793A"/>
                </a:solidFill>
              </a:rPr>
              <a:t>PNNL</a:t>
            </a:r>
          </a:p>
        </p:txBody>
      </p:sp>
    </p:spTree>
    <p:extLst>
      <p:ext uri="{BB962C8B-B14F-4D97-AF65-F5344CB8AC3E}">
        <p14:creationId xmlns:p14="http://schemas.microsoft.com/office/powerpoint/2010/main" val="96789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title"/>
          </p:nvPr>
        </p:nvSpPr>
        <p:spPr>
          <a:xfrm>
            <a:off x="1421605" y="334439"/>
            <a:ext cx="9348789" cy="601852"/>
          </a:xfrm>
        </p:spPr>
        <p:txBody>
          <a:bodyPr lIns="0" rIns="0">
            <a:noAutofit/>
          </a:bodyPr>
          <a:lstStyle/>
          <a:p>
            <a:r>
              <a:rPr lang="en-US" sz="2800" b="1"/>
              <a:t>WSU – PNNL Joint Appointments</a:t>
            </a: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238493" y="1710242"/>
            <a:ext cx="3203324" cy="6134530"/>
          </a:xfrm>
          <a:prstGeom prst="rect">
            <a:avLst/>
          </a:prstGeom>
        </p:spPr>
        <p:txBody>
          <a:bodyPr vert="horz" lIns="0" tIns="45720" rIns="91440" bIns="45720" numCol="1" spcCol="36576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US" sz="2200" dirty="0">
                <a:solidFill>
                  <a:schemeClr val="bg2">
                    <a:lumMod val="25000"/>
                  </a:schemeClr>
                </a:solidFill>
              </a:rPr>
              <a:t>WSU faculty or PNNL scientist/engineer</a:t>
            </a:r>
          </a:p>
          <a:p>
            <a:pPr marL="285750" indent="-285750" algn="l">
              <a:lnSpc>
                <a:spcPct val="100000"/>
              </a:lnSpc>
              <a:buFont typeface="Arial" panose="020B0604020202020204" pitchFamily="34" charset="0"/>
              <a:buChar char="•"/>
            </a:pPr>
            <a:r>
              <a:rPr lang="en-US" sz="2200" dirty="0">
                <a:solidFill>
                  <a:schemeClr val="bg2">
                    <a:lumMod val="25000"/>
                  </a:schemeClr>
                </a:solidFill>
              </a:rPr>
              <a:t>JAs between PNNL and WSU are intended to elevate the scientific impact and productivity of researchers at both institutions</a:t>
            </a:r>
            <a:endParaRPr lang="en-US" sz="2200" dirty="0">
              <a:solidFill>
                <a:schemeClr val="bg2">
                  <a:lumMod val="25000"/>
                </a:schemeClr>
              </a:solidFill>
              <a:cs typeface="Arial"/>
            </a:endParaRPr>
          </a:p>
          <a:p>
            <a:pPr marL="285750" indent="-285750" algn="l">
              <a:lnSpc>
                <a:spcPct val="100000"/>
              </a:lnSpc>
              <a:buFont typeface="Arial" panose="020B0604020202020204" pitchFamily="34" charset="0"/>
              <a:buChar char="•"/>
            </a:pPr>
            <a:r>
              <a:rPr lang="en-US" sz="2200" dirty="0">
                <a:solidFill>
                  <a:schemeClr val="bg2">
                    <a:lumMod val="25000"/>
                  </a:schemeClr>
                </a:solidFill>
              </a:rPr>
              <a:t>Graduate student mentorship and joint grants</a:t>
            </a:r>
            <a:endParaRPr lang="en-US" sz="2200" dirty="0">
              <a:solidFill>
                <a:schemeClr val="bg2">
                  <a:lumMod val="25000"/>
                </a:schemeClr>
              </a:solidFill>
              <a:cs typeface="Arial"/>
            </a:endParaRPr>
          </a:p>
          <a:p>
            <a:pPr marL="285750" indent="-285750" algn="l">
              <a:lnSpc>
                <a:spcPct val="100000"/>
              </a:lnSpc>
              <a:buFont typeface="Arial" panose="020B0604020202020204" pitchFamily="34" charset="0"/>
              <a:buChar char="•"/>
            </a:pPr>
            <a:r>
              <a:rPr lang="en-US" sz="2200" dirty="0">
                <a:solidFill>
                  <a:schemeClr val="bg2">
                    <a:lumMod val="25000"/>
                  </a:schemeClr>
                </a:solidFill>
              </a:rPr>
              <a:t>Strategic collaboration</a:t>
            </a:r>
            <a:endParaRPr lang="en-US" sz="2200" b="1" dirty="0">
              <a:solidFill>
                <a:schemeClr val="bg2">
                  <a:lumMod val="25000"/>
                </a:schemeClr>
              </a:solidFill>
              <a:latin typeface="Corbel" panose="020B0503020204020204" pitchFamily="34" charset="0"/>
            </a:endParaRPr>
          </a:p>
        </p:txBody>
      </p:sp>
      <p:pic>
        <p:nvPicPr>
          <p:cNvPr id="8" name="Picture 4">
            <a:extLst>
              <a:ext uri="{FF2B5EF4-FFF2-40B4-BE49-F238E27FC236}">
                <a16:creationId xmlns:a16="http://schemas.microsoft.com/office/drawing/2014/main" id="{F7F463E9-60B7-20DB-794B-0965A11B5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8" r="13052"/>
          <a:stretch/>
        </p:blipFill>
        <p:spPr bwMode="auto">
          <a:xfrm>
            <a:off x="10551802" y="430235"/>
            <a:ext cx="1181374" cy="14316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2">
            <a:extLst>
              <a:ext uri="{FF2B5EF4-FFF2-40B4-BE49-F238E27FC236}">
                <a16:creationId xmlns:a16="http://schemas.microsoft.com/office/drawing/2014/main" id="{296086D5-583D-5CD6-6AF3-10D0121A7F1E}"/>
              </a:ext>
            </a:extLst>
          </p:cNvPr>
          <p:cNvSpPr txBox="1">
            <a:spLocks noChangeArrowheads="1"/>
          </p:cNvSpPr>
          <p:nvPr/>
        </p:nvSpPr>
        <p:spPr bwMode="auto">
          <a:xfrm>
            <a:off x="10351782" y="1861890"/>
            <a:ext cx="1581414" cy="329683"/>
          </a:xfrm>
          <a:prstGeom prst="rect">
            <a:avLst/>
          </a:prstGeom>
          <a:solidFill>
            <a:srgbClr val="FF9933"/>
          </a:solidFill>
          <a:ln w="9525">
            <a:solidFill>
              <a:schemeClr val="tx1"/>
            </a:solidFill>
            <a:miter lim="800000"/>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400" b="1">
                <a:solidFill>
                  <a:schemeClr val="bg1"/>
                </a:solidFill>
                <a:latin typeface="Lucida Sans" panose="020B0602030504020204" pitchFamily="34" charset="0"/>
              </a:rPr>
              <a:t>Wei Du- PNNL</a:t>
            </a:r>
          </a:p>
        </p:txBody>
      </p:sp>
      <p:graphicFrame>
        <p:nvGraphicFramePr>
          <p:cNvPr id="3" name="Chart 2">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4057016608"/>
              </p:ext>
            </p:extLst>
          </p:nvPr>
        </p:nvGraphicFramePr>
        <p:xfrm>
          <a:off x="4623022" y="1368137"/>
          <a:ext cx="7568978" cy="56025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256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title"/>
          </p:nvPr>
        </p:nvSpPr>
        <p:spPr>
          <a:xfrm>
            <a:off x="1756121" y="28418"/>
            <a:ext cx="9348789" cy="614202"/>
          </a:xfrm>
        </p:spPr>
        <p:txBody>
          <a:bodyPr vert="horz" lIns="0" tIns="0" rIns="0" bIns="0" rtlCol="0" anchor="b" anchorCtr="1">
            <a:noAutofit/>
          </a:bodyPr>
          <a:lstStyle/>
          <a:p>
            <a:pPr algn="l"/>
            <a:r>
              <a:rPr lang="en-US" sz="2800" b="1"/>
              <a:t>Distinguished Graduate Research Program (DGRP)</a:t>
            </a: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217574" y="1926663"/>
            <a:ext cx="10797382" cy="4511040"/>
          </a:xfrm>
          <a:prstGeom prst="rect">
            <a:avLst/>
          </a:prstGeom>
        </p:spPr>
        <p:txBody>
          <a:bodyPr vert="horz" lIns="0" tIns="45720" rIns="91440" bIns="45720" numCol="1" spcCol="36576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313131"/>
                </a:solidFill>
                <a:effectLst/>
                <a:uLnTx/>
                <a:uFillTx/>
                <a:latin typeface="Arial"/>
                <a:ea typeface="+mn-ea"/>
                <a:cs typeface="+mn-cs"/>
              </a:rPr>
              <a:t>Years 1 &amp; 2 [pre-All But Dissertation (ABD)]</a:t>
            </a:r>
            <a:endParaRPr lang="en-US" sz="2200" b="1" i="0" u="none" strike="noStrike" kern="1200" cap="none" spc="0" normalizeH="0" baseline="0" noProof="0" dirty="0">
              <a:ln>
                <a:noFill/>
              </a:ln>
              <a:solidFill>
                <a:srgbClr val="313131"/>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13131"/>
                </a:solidFill>
                <a:effectLst/>
                <a:uLnTx/>
                <a:uFillTx/>
                <a:latin typeface="Arial"/>
                <a:ea typeface="+mn-ea"/>
                <a:cs typeface="+mn-cs"/>
              </a:rPr>
              <a:t>Funded by WSU through normal channels and according to departmental policies</a:t>
            </a:r>
            <a:endParaRPr lang="en-US" sz="2200" b="0" i="0" u="none" strike="noStrike" kern="1200" cap="none" spc="0" normalizeH="0" baseline="0" noProof="0">
              <a:ln>
                <a:noFill/>
              </a:ln>
              <a:solidFill>
                <a:srgbClr val="313131"/>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13131"/>
                </a:solidFill>
                <a:effectLst/>
                <a:uLnTx/>
                <a:uFillTx/>
                <a:latin typeface="Arial"/>
                <a:ea typeface="+mn-ea"/>
                <a:cs typeface="+mn-cs"/>
              </a:rPr>
              <a:t>Aimed at completing coursework &amp; preliminary exam requirements</a:t>
            </a:r>
            <a:br>
              <a:rPr lang="en-US" sz="2200" b="0" i="0" u="none" strike="noStrike" kern="1200" cap="none" spc="0" normalizeH="0" baseline="0" noProof="0" dirty="0">
                <a:ln>
                  <a:noFill/>
                </a:ln>
                <a:solidFill>
                  <a:srgbClr val="313131"/>
                </a:solidFill>
                <a:effectLst/>
                <a:uLnTx/>
                <a:uFillTx/>
                <a:latin typeface="Arial"/>
              </a:rPr>
            </a:br>
            <a:endParaRPr lang="en-US" sz="2200" b="0" i="0" u="none" strike="noStrike" kern="1200" cap="none" spc="0" normalizeH="0" baseline="0" noProof="0">
              <a:ln>
                <a:noFill/>
              </a:ln>
              <a:solidFill>
                <a:srgbClr val="313131"/>
              </a:solidFill>
              <a:effectLst/>
              <a:uLnTx/>
              <a:uFillTx/>
              <a:latin typeface="Arial"/>
              <a:cs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313131"/>
                </a:solidFill>
                <a:effectLst/>
                <a:uLnTx/>
                <a:uFillTx/>
                <a:latin typeface="Arial"/>
                <a:ea typeface="+mn-ea"/>
                <a:cs typeface="+mn-cs"/>
              </a:rPr>
              <a:t>Years 3 &amp; 4 (ABD)</a:t>
            </a:r>
            <a:endParaRPr lang="en-US" sz="2200" b="1" i="0" u="none" strike="noStrike" kern="1200" cap="none" spc="0" normalizeH="0" baseline="0" noProof="0">
              <a:ln>
                <a:noFill/>
              </a:ln>
              <a:solidFill>
                <a:srgbClr val="313131"/>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13131"/>
                </a:solidFill>
                <a:effectLst/>
                <a:uLnTx/>
                <a:uFillTx/>
                <a:latin typeface="Arial"/>
                <a:ea typeface="+mn-ea"/>
                <a:cs typeface="+mn-cs"/>
              </a:rPr>
              <a:t>Funded by PNNL scientist </a:t>
            </a:r>
            <a:endParaRPr lang="en-US" sz="2200" b="0" i="0" u="none" strike="noStrike" kern="1200" cap="none" spc="0" normalizeH="0" baseline="0" noProof="0">
              <a:ln>
                <a:noFill/>
              </a:ln>
              <a:solidFill>
                <a:srgbClr val="313131"/>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13131"/>
                </a:solidFill>
                <a:effectLst/>
                <a:uLnTx/>
                <a:uFillTx/>
                <a:latin typeface="Arial"/>
                <a:ea typeface="+mn-ea"/>
                <a:cs typeface="+mn-cs"/>
              </a:rPr>
              <a:t>Students paid through WSU</a:t>
            </a:r>
            <a:endParaRPr lang="en-US" sz="2200" b="0" i="0" u="none" strike="noStrike" kern="1200" cap="none" spc="0" normalizeH="0" baseline="0" noProof="0">
              <a:ln>
                <a:noFill/>
              </a:ln>
              <a:solidFill>
                <a:srgbClr val="313131"/>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13131"/>
                </a:solidFill>
                <a:effectLst/>
                <a:uLnTx/>
                <a:uFillTx/>
                <a:latin typeface="Arial"/>
                <a:ea typeface="+mn-ea"/>
                <a:cs typeface="+mn-cs"/>
              </a:rPr>
              <a:t>Resident at PNNL</a:t>
            </a:r>
            <a:endParaRPr lang="en-US" sz="2200" b="0" i="0" u="none" strike="noStrike" kern="1200" cap="none" spc="0" normalizeH="0" baseline="0" noProof="0">
              <a:ln>
                <a:noFill/>
              </a:ln>
              <a:solidFill>
                <a:srgbClr val="313131"/>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13131"/>
                </a:solidFill>
                <a:effectLst/>
                <a:uLnTx/>
                <a:uFillTx/>
                <a:latin typeface="Arial"/>
                <a:ea typeface="+mn-ea"/>
                <a:cs typeface="+mn-cs"/>
              </a:rPr>
              <a:t>WSU Graduate School provides tuition waiver</a:t>
            </a:r>
            <a:endParaRPr lang="en-US" sz="2200" b="0" i="0" u="none" strike="noStrike" kern="1200" cap="none" spc="0" normalizeH="0" baseline="0" noProof="0" dirty="0">
              <a:ln>
                <a:noFill/>
              </a:ln>
              <a:solidFill>
                <a:srgbClr val="313131"/>
              </a:solidFill>
              <a:effectLst/>
              <a:uLnTx/>
              <a:uFillTx/>
              <a:latin typeface="Arial"/>
              <a:cs typeface="Arial"/>
            </a:endParaRPr>
          </a:p>
          <a:p>
            <a:pPr algn="l">
              <a:lnSpc>
                <a:spcPct val="100000"/>
              </a:lnSpc>
              <a:defRPr/>
            </a:pPr>
            <a:r>
              <a:rPr lang="en-US" sz="2200" dirty="0">
                <a:solidFill>
                  <a:srgbClr val="A60F2D"/>
                </a:solidFill>
                <a:latin typeface="Arial"/>
              </a:rPr>
              <a:t>Current total: 41 students (14 active students / 27 graduated)</a:t>
            </a:r>
            <a:endParaRPr lang="en-US" sz="2200" dirty="0">
              <a:solidFill>
                <a:srgbClr val="A60F2D"/>
              </a:solidFill>
              <a:latin typeface="Arial"/>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A60F2D">
                  <a:lumMod val="25000"/>
                </a:srgbClr>
              </a:solidFill>
              <a:effectLst/>
              <a:uLnTx/>
              <a:uFillTx/>
              <a:latin typeface="Arial"/>
              <a:ea typeface="+mn-ea"/>
              <a:cs typeface="+mn-cs"/>
            </a:endParaRPr>
          </a:p>
        </p:txBody>
      </p:sp>
      <p:sp>
        <p:nvSpPr>
          <p:cNvPr id="3" name="TextBox 2">
            <a:extLst>
              <a:ext uri="{FF2B5EF4-FFF2-40B4-BE49-F238E27FC236}">
                <a16:creationId xmlns:a16="http://schemas.microsoft.com/office/drawing/2014/main" id="{E68FAED6-66E5-D548-AC05-E34AE8CFCB74}"/>
              </a:ext>
            </a:extLst>
          </p:cNvPr>
          <p:cNvSpPr txBox="1"/>
          <p:nvPr/>
        </p:nvSpPr>
        <p:spPr>
          <a:xfrm>
            <a:off x="1397021" y="6331460"/>
            <a:ext cx="378956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C00000"/>
                </a:solidFill>
                <a:effectLst/>
                <a:uLnTx/>
                <a:uFillTx/>
                <a:latin typeface="Corbel" panose="020B0503020204020204" pitchFamily="34" charset="0"/>
                <a:ea typeface="+mn-ea"/>
                <a:cs typeface="+mn-cs"/>
              </a:rPr>
              <a:t>https://natlab.wsu.edu/dgrp/</a:t>
            </a:r>
          </a:p>
        </p:txBody>
      </p:sp>
      <p:sp>
        <p:nvSpPr>
          <p:cNvPr id="8" name="TextBox 7">
            <a:extLst>
              <a:ext uri="{FF2B5EF4-FFF2-40B4-BE49-F238E27FC236}">
                <a16:creationId xmlns:a16="http://schemas.microsoft.com/office/drawing/2014/main" id="{0DCF3425-4648-2CB5-55E5-9DA43DCC0E3F}"/>
              </a:ext>
            </a:extLst>
          </p:cNvPr>
          <p:cNvSpPr txBox="1"/>
          <p:nvPr/>
        </p:nvSpPr>
        <p:spPr>
          <a:xfrm>
            <a:off x="8074525" y="5586802"/>
            <a:ext cx="4117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DGRP Students from Cohort 7 in 2023</a:t>
            </a:r>
          </a:p>
        </p:txBody>
      </p:sp>
      <p:pic>
        <p:nvPicPr>
          <p:cNvPr id="1026" name="Picture 2">
            <a:extLst>
              <a:ext uri="{FF2B5EF4-FFF2-40B4-BE49-F238E27FC236}">
                <a16:creationId xmlns:a16="http://schemas.microsoft.com/office/drawing/2014/main" id="{F4877B7C-D8B2-AC6B-BF3E-3534E580C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557" y="3468529"/>
            <a:ext cx="3177409" cy="21182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5CB7CBA-29B6-3EBE-92A1-CA67FB5F4D75}"/>
              </a:ext>
            </a:extLst>
          </p:cNvPr>
          <p:cNvSpPr txBox="1"/>
          <p:nvPr/>
        </p:nvSpPr>
        <p:spPr>
          <a:xfrm>
            <a:off x="1193053" y="828365"/>
            <a:ext cx="10980894" cy="769441"/>
          </a:xfrm>
          <a:prstGeom prst="rect">
            <a:avLst/>
          </a:prstGeom>
          <a:noFill/>
        </p:spPr>
        <p:txBody>
          <a:bodyPr wrap="square" lIns="91440" tIns="45720" rIns="91440" bIns="45720" anchor="t">
            <a:spAutoFit/>
          </a:bodyPr>
          <a:lstStyle/>
          <a:p>
            <a:r>
              <a:rPr lang="en-US" sz="2200" dirty="0">
                <a:solidFill>
                  <a:srgbClr val="313131"/>
                </a:solidFill>
                <a:latin typeface="Arial"/>
              </a:rPr>
              <a:t>The DGRP enables a research experience for outstanding PhD students using the unique capabilities and synergistic research programs at both WSU and PNNL</a:t>
            </a:r>
          </a:p>
        </p:txBody>
      </p:sp>
    </p:spTree>
    <p:extLst>
      <p:ext uri="{BB962C8B-B14F-4D97-AF65-F5344CB8AC3E}">
        <p14:creationId xmlns:p14="http://schemas.microsoft.com/office/powerpoint/2010/main" val="80591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B23358-D0F6-4074-9C20-CBB543E1900F}"/>
              </a:ext>
            </a:extLst>
          </p:cNvPr>
          <p:cNvSpPr txBox="1"/>
          <p:nvPr/>
        </p:nvSpPr>
        <p:spPr>
          <a:xfrm>
            <a:off x="1243852" y="1711240"/>
            <a:ext cx="5310052" cy="4347344"/>
          </a:xfrm>
          <a:prstGeom prst="rect">
            <a:avLst/>
          </a:prstGeom>
          <a:noFill/>
        </p:spPr>
        <p:txBody>
          <a:bodyPr wrap="square" rtlCol="0">
            <a:spAutoFit/>
          </a:bodyPr>
          <a:lstStyle/>
          <a:p>
            <a:pPr fontAlgn="base">
              <a:spcBef>
                <a:spcPct val="0"/>
              </a:spcBef>
              <a:spcAft>
                <a:spcPts val="300"/>
              </a:spcAft>
              <a:defRPr/>
            </a:pPr>
            <a:r>
              <a:rPr lang="en-US" sz="3200" b="1" dirty="0">
                <a:solidFill>
                  <a:srgbClr val="464646"/>
                </a:solidFill>
                <a:latin typeface="Calibri" panose="020F0502020204030204" pitchFamily="34" charset="0"/>
                <a:cs typeface="Calibri" panose="020F0502020204030204" pitchFamily="34" charset="0"/>
              </a:rPr>
              <a:t>Vision</a:t>
            </a:r>
          </a:p>
          <a:p>
            <a:pPr fontAlgn="base">
              <a:spcBef>
                <a:spcPct val="0"/>
              </a:spcBef>
              <a:spcAft>
                <a:spcPts val="300"/>
              </a:spcAft>
              <a:defRPr/>
            </a:pPr>
            <a:r>
              <a:rPr lang="en-US" sz="2400" b="1" dirty="0">
                <a:solidFill>
                  <a:srgbClr val="464646"/>
                </a:solidFill>
                <a:latin typeface="Arial" charset="0"/>
              </a:rPr>
              <a:t>Leading the transition to affordable, sustainable and resilient electric power systems</a:t>
            </a:r>
          </a:p>
          <a:p>
            <a:pPr fontAlgn="base">
              <a:spcBef>
                <a:spcPct val="0"/>
              </a:spcBef>
              <a:spcAft>
                <a:spcPts val="300"/>
              </a:spcAft>
              <a:defRPr/>
            </a:pPr>
            <a:endParaRPr lang="en-US" sz="3200" b="1">
              <a:solidFill>
                <a:srgbClr val="464646"/>
              </a:solidFill>
              <a:latin typeface="Calibri" panose="020F0502020204030204" pitchFamily="34" charset="0"/>
              <a:cs typeface="Calibri" panose="020F0502020204030204" pitchFamily="34" charset="0"/>
            </a:endParaRPr>
          </a:p>
          <a:p>
            <a:pPr fontAlgn="base">
              <a:spcBef>
                <a:spcPct val="0"/>
              </a:spcBef>
              <a:spcAft>
                <a:spcPts val="300"/>
              </a:spcAft>
              <a:defRPr/>
            </a:pPr>
            <a:r>
              <a:rPr lang="en-US" sz="3200" b="1" dirty="0">
                <a:solidFill>
                  <a:srgbClr val="464646"/>
                </a:solidFill>
                <a:latin typeface="Calibri" panose="020F0502020204030204" pitchFamily="34" charset="0"/>
                <a:cs typeface="Calibri" panose="020F0502020204030204" pitchFamily="34" charset="0"/>
              </a:rPr>
              <a:t>Mission</a:t>
            </a:r>
          </a:p>
          <a:p>
            <a:pPr fontAlgn="base">
              <a:spcBef>
                <a:spcPct val="0"/>
              </a:spcBef>
              <a:spcAft>
                <a:spcPts val="300"/>
              </a:spcAft>
              <a:defRPr/>
            </a:pPr>
            <a:r>
              <a:rPr lang="en-US" sz="2400" b="1" dirty="0">
                <a:solidFill>
                  <a:srgbClr val="464646"/>
                </a:solidFill>
                <a:latin typeface="Arial" charset="0"/>
              </a:rPr>
              <a:t>Collaborative research, education, and outreach to solve challenges  for modern power systems</a:t>
            </a:r>
            <a:endParaRPr lang="en-US" sz="4000" b="1" dirty="0">
              <a:solidFill>
                <a:srgbClr val="464646"/>
              </a:solidFill>
              <a:latin typeface="Calibri" panose="020F0502020204030204" pitchFamily="34" charset="0"/>
              <a:cs typeface="Calibri" panose="020F0502020204030204" pitchFamily="34" charset="0"/>
            </a:endParaRPr>
          </a:p>
          <a:p>
            <a:pPr marL="168275" indent="-168275" fontAlgn="base">
              <a:spcBef>
                <a:spcPct val="0"/>
              </a:spcBef>
              <a:spcAft>
                <a:spcPts val="300"/>
              </a:spcAft>
              <a:buFont typeface="Arial" pitchFamily="34" charset="0"/>
              <a:buChar char="•"/>
              <a:defRPr/>
            </a:pPr>
            <a:endParaRPr lang="en-US" sz="2400">
              <a:solidFill>
                <a:srgbClr val="CC0033">
                  <a:lumMod val="75000"/>
                </a:srgbClr>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CE5F61B7-EAB5-4511-9B43-237818BA01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1000" contrast="26000"/>
                    </a14:imgEffect>
                  </a14:imgLayer>
                </a14:imgProps>
              </a:ext>
              <a:ext uri="{28A0092B-C50C-407E-A947-70E740481C1C}">
                <a14:useLocalDpi xmlns:a14="http://schemas.microsoft.com/office/drawing/2010/main" val="0"/>
              </a:ext>
            </a:extLst>
          </a:blip>
          <a:srcRect l="15032" t="23433" r="16726" b="19231"/>
          <a:stretch/>
        </p:blipFill>
        <p:spPr bwMode="auto">
          <a:xfrm>
            <a:off x="6705599" y="1997907"/>
            <a:ext cx="4003222" cy="320040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D759E7A-29A9-4E45-A112-E55CC19131A5}"/>
              </a:ext>
            </a:extLst>
          </p:cNvPr>
          <p:cNvSpPr txBox="1"/>
          <p:nvPr/>
        </p:nvSpPr>
        <p:spPr>
          <a:xfrm>
            <a:off x="2798578" y="287402"/>
            <a:ext cx="7387917" cy="523220"/>
          </a:xfrm>
          <a:prstGeom prst="rect">
            <a:avLst/>
          </a:prstGeom>
          <a:noFill/>
        </p:spPr>
        <p:txBody>
          <a:bodyPr wrap="square" rtlCol="0">
            <a:spAutoFit/>
          </a:bodyPr>
          <a:lstStyle/>
          <a:p>
            <a:pPr algn="ctr" fontAlgn="base">
              <a:spcBef>
                <a:spcPct val="0"/>
              </a:spcBef>
              <a:spcAft>
                <a:spcPct val="0"/>
              </a:spcAft>
              <a:defRPr/>
            </a:pPr>
            <a:r>
              <a:rPr lang="en-US" sz="2800" b="1">
                <a:solidFill>
                  <a:srgbClr val="FFFFFF"/>
                </a:solidFill>
                <a:latin typeface="Arial" panose="020B0604020202020204" pitchFamily="34" charset="0"/>
                <a:cs typeface="Arial" panose="020B0604020202020204" pitchFamily="34" charset="0"/>
              </a:rPr>
              <a:t>Energy Systems Innovation Center</a:t>
            </a:r>
          </a:p>
        </p:txBody>
      </p:sp>
      <p:sp>
        <p:nvSpPr>
          <p:cNvPr id="2" name="Title 3">
            <a:extLst>
              <a:ext uri="{FF2B5EF4-FFF2-40B4-BE49-F238E27FC236}">
                <a16:creationId xmlns:a16="http://schemas.microsoft.com/office/drawing/2014/main" id="{04BAD765-2E4D-AABC-D197-53F8ACFFFB94}"/>
              </a:ext>
            </a:extLst>
          </p:cNvPr>
          <p:cNvSpPr>
            <a:spLocks noGrp="1"/>
          </p:cNvSpPr>
          <p:nvPr>
            <p:ph type="title"/>
          </p:nvPr>
        </p:nvSpPr>
        <p:spPr>
          <a:xfrm>
            <a:off x="1381540" y="188844"/>
            <a:ext cx="10351604" cy="988552"/>
          </a:xfrm>
        </p:spPr>
        <p:txBody>
          <a:bodyPr>
            <a:normAutofit/>
          </a:bodyPr>
          <a:lstStyle/>
          <a:p>
            <a:r>
              <a:rPr lang="en-US" sz="2800" b="1">
                <a:latin typeface="Arial Black"/>
              </a:rPr>
              <a:t>Energy Systems Innovation Center (ESIC)</a:t>
            </a:r>
            <a:br>
              <a:rPr lang="en-US" sz="2800" b="1"/>
            </a:br>
            <a:r>
              <a:rPr lang="en-US" sz="2400">
                <a:solidFill>
                  <a:schemeClr val="tx2">
                    <a:lumMod val="60000"/>
                    <a:lumOff val="40000"/>
                  </a:schemeClr>
                </a:solidFill>
                <a:latin typeface="Arial Black"/>
              </a:rPr>
              <a:t>Mani V. Venkatasubramanian, Director</a:t>
            </a:r>
          </a:p>
        </p:txBody>
      </p:sp>
      <p:pic>
        <p:nvPicPr>
          <p:cNvPr id="3" name="Picture 2" descr="A logo with text and images&#10;&#10;Description automatically generated">
            <a:extLst>
              <a:ext uri="{FF2B5EF4-FFF2-40B4-BE49-F238E27FC236}">
                <a16:creationId xmlns:a16="http://schemas.microsoft.com/office/drawing/2014/main" id="{F1576466-4D5E-F873-749B-9CAFE3E38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0982" y="4914553"/>
            <a:ext cx="1725819" cy="1751366"/>
          </a:xfrm>
          <a:prstGeom prst="rect">
            <a:avLst/>
          </a:prstGeom>
        </p:spPr>
      </p:pic>
      <p:sp>
        <p:nvSpPr>
          <p:cNvPr id="4" name="Rectangle 3">
            <a:extLst>
              <a:ext uri="{FF2B5EF4-FFF2-40B4-BE49-F238E27FC236}">
                <a16:creationId xmlns:a16="http://schemas.microsoft.com/office/drawing/2014/main" id="{3DD56BD7-ED03-9758-71EA-915A2A1830E4}"/>
              </a:ext>
            </a:extLst>
          </p:cNvPr>
          <p:cNvSpPr/>
          <p:nvPr/>
        </p:nvSpPr>
        <p:spPr>
          <a:xfrm>
            <a:off x="7381307" y="4424237"/>
            <a:ext cx="756049" cy="772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8CB8DEF-1332-CEFA-81A1-CB2E680A1437}"/>
              </a:ext>
            </a:extLst>
          </p:cNvPr>
          <p:cNvPicPr>
            <a:picLocks noChangeAspect="1"/>
          </p:cNvPicPr>
          <p:nvPr/>
        </p:nvPicPr>
        <p:blipFill rotWithShape="1">
          <a:blip r:embed="rId6"/>
          <a:srcRect l="33840" t="16507" r="34196" b="26534"/>
          <a:stretch/>
        </p:blipFill>
        <p:spPr>
          <a:xfrm>
            <a:off x="7437556" y="4419559"/>
            <a:ext cx="635406" cy="526567"/>
          </a:xfrm>
          <a:prstGeom prst="rect">
            <a:avLst/>
          </a:prstGeom>
        </p:spPr>
      </p:pic>
    </p:spTree>
    <p:extLst>
      <p:ext uri="{BB962C8B-B14F-4D97-AF65-F5344CB8AC3E}">
        <p14:creationId xmlns:p14="http://schemas.microsoft.com/office/powerpoint/2010/main" val="3404599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Schweitzer Engineering Laboratories - Information and distributors around  the world - Directindustry">
            <a:extLst>
              <a:ext uri="{FF2B5EF4-FFF2-40B4-BE49-F238E27FC236}">
                <a16:creationId xmlns:a16="http://schemas.microsoft.com/office/drawing/2014/main" id="{1825FFE3-A170-835C-5B28-A82D00439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544" y="5166172"/>
            <a:ext cx="1802953" cy="1015663"/>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Grp="1" noChangeArrowheads="1"/>
          </p:cNvSpPr>
          <p:nvPr>
            <p:ph type="body" idx="1"/>
          </p:nvPr>
        </p:nvSpPr>
        <p:spPr>
          <a:xfrm>
            <a:off x="2196304" y="3060600"/>
            <a:ext cx="8915400" cy="1285150"/>
          </a:xfrm>
        </p:spPr>
        <p:txBody>
          <a:bodyPr/>
          <a:lstStyle/>
          <a:p>
            <a:pPr>
              <a:lnSpc>
                <a:spcPct val="100000"/>
              </a:lnSpc>
              <a:spcAft>
                <a:spcPts val="1200"/>
              </a:spcAft>
            </a:pPr>
            <a:r>
              <a:rPr lang="en-US" sz="2400">
                <a:solidFill>
                  <a:schemeClr val="tx1">
                    <a:lumMod val="95000"/>
                    <a:lumOff val="5000"/>
                  </a:schemeClr>
                </a:solidFill>
                <a:latin typeface="+mj-lt"/>
              </a:rPr>
              <a:t>Benefits – Support Power Engineering Education</a:t>
            </a:r>
          </a:p>
          <a:p>
            <a:pPr eaLnBrk="1" hangingPunct="1"/>
            <a:endParaRPr lang="en-US">
              <a:solidFill>
                <a:srgbClr val="006666"/>
              </a:solidFill>
              <a:latin typeface="+mj-lt"/>
            </a:endParaRPr>
          </a:p>
          <a:p>
            <a:pPr eaLnBrk="1" hangingPunct="1"/>
            <a:endParaRPr lang="en-US">
              <a:solidFill>
                <a:srgbClr val="006666"/>
              </a:solidFill>
              <a:latin typeface="+mj-lt"/>
            </a:endParaRPr>
          </a:p>
        </p:txBody>
      </p:sp>
      <p:sp>
        <p:nvSpPr>
          <p:cNvPr id="4" name="TextBox 3">
            <a:extLst>
              <a:ext uri="{FF2B5EF4-FFF2-40B4-BE49-F238E27FC236}">
                <a16:creationId xmlns:a16="http://schemas.microsoft.com/office/drawing/2014/main" id="{9AF277E2-A464-41BC-9232-1A8B075FDB49}"/>
              </a:ext>
            </a:extLst>
          </p:cNvPr>
          <p:cNvSpPr txBox="1"/>
          <p:nvPr/>
        </p:nvSpPr>
        <p:spPr>
          <a:xfrm>
            <a:off x="1096637" y="154757"/>
            <a:ext cx="9837107" cy="1027974"/>
          </a:xfrm>
          <a:prstGeom prst="rect">
            <a:avLst/>
          </a:prstGeom>
          <a:noFill/>
          <a:ln>
            <a:noFill/>
          </a:ln>
        </p:spPr>
        <p:txBody>
          <a:bodyPr wrap="square" rtlCol="0">
            <a:spAutoFit/>
          </a:bodyPr>
          <a:lstStyle/>
          <a:p>
            <a:pPr algn="ctr" fontAlgn="base">
              <a:lnSpc>
                <a:spcPct val="90000"/>
              </a:lnSpc>
              <a:spcBef>
                <a:spcPct val="0"/>
              </a:spcBef>
              <a:spcAft>
                <a:spcPct val="0"/>
              </a:spcAft>
              <a:defRPr/>
            </a:pPr>
            <a:r>
              <a:rPr lang="en-US" sz="3200" b="1">
                <a:solidFill>
                  <a:srgbClr val="FFFFFF"/>
                </a:solidFill>
                <a:latin typeface="Arial" panose="020B0604020202020204" pitchFamily="34" charset="0"/>
                <a:cs typeface="Arial" panose="020B0604020202020204" pitchFamily="34" charset="0"/>
              </a:rPr>
              <a:t>ESIC </a:t>
            </a:r>
            <a:r>
              <a:rPr lang="en-US" sz="2800" b="1" spc="-150" err="1">
                <a:solidFill>
                  <a:schemeClr val="tx2"/>
                </a:solidFill>
                <a:latin typeface="Arial Black" panose="020B0A04020102020204" pitchFamily="34" charset="0"/>
                <a:ea typeface="+mj-ea"/>
                <a:cs typeface="+mj-cs"/>
              </a:rPr>
              <a:t>ESIC</a:t>
            </a:r>
            <a:r>
              <a:rPr lang="en-US" sz="2800" b="1" spc="-150">
                <a:solidFill>
                  <a:schemeClr val="tx2"/>
                </a:solidFill>
                <a:latin typeface="Arial Black" panose="020B0A04020102020204" pitchFamily="34" charset="0"/>
                <a:ea typeface="+mj-ea"/>
                <a:cs typeface="+mj-cs"/>
              </a:rPr>
              <a:t> Power Education Partnership (PEP)</a:t>
            </a:r>
          </a:p>
          <a:p>
            <a:pPr algn="ctr" fontAlgn="base">
              <a:spcBef>
                <a:spcPct val="0"/>
              </a:spcBef>
              <a:spcAft>
                <a:spcPct val="0"/>
              </a:spcAft>
              <a:defRPr/>
            </a:pPr>
            <a:r>
              <a:rPr lang="en-US" sz="3200" b="1">
                <a:solidFill>
                  <a:srgbClr val="FFFFFF"/>
                </a:solidFill>
                <a:latin typeface="Arial" panose="020B0604020202020204" pitchFamily="34" charset="0"/>
                <a:cs typeface="Arial" panose="020B0604020202020204" pitchFamily="34" charset="0"/>
              </a:rPr>
              <a:t>EP Membership</a:t>
            </a:r>
          </a:p>
        </p:txBody>
      </p:sp>
      <p:pic>
        <p:nvPicPr>
          <p:cNvPr id="2" name="Picture 1" descr="A logo with text and images&#10;&#10;Description automatically generated">
            <a:extLst>
              <a:ext uri="{FF2B5EF4-FFF2-40B4-BE49-F238E27FC236}">
                <a16:creationId xmlns:a16="http://schemas.microsoft.com/office/drawing/2014/main" id="{756D28E0-88CC-E9E6-2EC8-82B86EA1A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6181" y="4979029"/>
            <a:ext cx="1725819" cy="1751366"/>
          </a:xfrm>
          <a:prstGeom prst="rect">
            <a:avLst/>
          </a:prstGeom>
        </p:spPr>
      </p:pic>
      <p:sp>
        <p:nvSpPr>
          <p:cNvPr id="3" name="TextBox 2">
            <a:extLst>
              <a:ext uri="{FF2B5EF4-FFF2-40B4-BE49-F238E27FC236}">
                <a16:creationId xmlns:a16="http://schemas.microsoft.com/office/drawing/2014/main" id="{78037209-2B4F-8202-8D4D-F27D3733F4A7}"/>
              </a:ext>
            </a:extLst>
          </p:cNvPr>
          <p:cNvSpPr txBox="1"/>
          <p:nvPr/>
        </p:nvSpPr>
        <p:spPr>
          <a:xfrm>
            <a:off x="1436555" y="889857"/>
            <a:ext cx="2652932" cy="830997"/>
          </a:xfrm>
          <a:prstGeom prst="rect">
            <a:avLst/>
          </a:prstGeom>
          <a:noFill/>
        </p:spPr>
        <p:txBody>
          <a:bodyPr wrap="square" rtlCol="0">
            <a:spAutoFit/>
          </a:bodyPr>
          <a:lstStyle/>
          <a:p>
            <a:pPr fontAlgn="base">
              <a:spcBef>
                <a:spcPct val="0"/>
              </a:spcBef>
              <a:spcAft>
                <a:spcPct val="0"/>
              </a:spcAft>
              <a:defRPr/>
            </a:pPr>
            <a:r>
              <a:rPr lang="en-US" sz="2400" b="1">
                <a:solidFill>
                  <a:srgbClr val="C00000"/>
                </a:solidFill>
                <a:latin typeface="Arial"/>
                <a:cs typeface="Times New Roman" pitchFamily="18" charset="0"/>
              </a:rPr>
              <a:t>PEP Members</a:t>
            </a:r>
          </a:p>
          <a:p>
            <a:pPr fontAlgn="base">
              <a:spcBef>
                <a:spcPct val="0"/>
              </a:spcBef>
              <a:spcAft>
                <a:spcPct val="0"/>
              </a:spcAft>
              <a:defRPr/>
            </a:pPr>
            <a:r>
              <a:rPr lang="en-US" sz="2400" b="1">
                <a:solidFill>
                  <a:srgbClr val="C00000"/>
                </a:solidFill>
                <a:latin typeface="Arial"/>
                <a:cs typeface="Times New Roman" pitchFamily="18" charset="0"/>
              </a:rPr>
              <a:t>2024</a:t>
            </a:r>
          </a:p>
        </p:txBody>
      </p:sp>
      <p:pic>
        <p:nvPicPr>
          <p:cNvPr id="6" name="Picture 4" descr="Benton PUD introduces new &quot;Pay As You Go&quot; program - YakTriNews.com">
            <a:extLst>
              <a:ext uri="{FF2B5EF4-FFF2-40B4-BE49-F238E27FC236}">
                <a16:creationId xmlns:a16="http://schemas.microsoft.com/office/drawing/2014/main" id="{39ADF945-399E-AEE4-48F1-A883D6AB0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6756" y="812843"/>
            <a:ext cx="1817394" cy="6151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ys Harbor PUD (@GHPUD) | Twitter">
            <a:extLst>
              <a:ext uri="{FF2B5EF4-FFF2-40B4-BE49-F238E27FC236}">
                <a16:creationId xmlns:a16="http://schemas.microsoft.com/office/drawing/2014/main" id="{9C49F7B1-1390-D514-9094-AB9E0EF1D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964" y="1278339"/>
            <a:ext cx="1513694" cy="567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About Us | PSC">
            <a:extLst>
              <a:ext uri="{FF2B5EF4-FFF2-40B4-BE49-F238E27FC236}">
                <a16:creationId xmlns:a16="http://schemas.microsoft.com/office/drawing/2014/main" id="{92EBFB8E-2419-D587-331A-5C6E1788BE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417" y="741931"/>
            <a:ext cx="669594" cy="921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Puget Sound Energy - The Chamber Collective">
            <a:extLst>
              <a:ext uri="{FF2B5EF4-FFF2-40B4-BE49-F238E27FC236}">
                <a16:creationId xmlns:a16="http://schemas.microsoft.com/office/drawing/2014/main" id="{9C5DB031-E3A4-BF03-F905-C3C3392D2A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7" t="27778" r="-370" b="29331"/>
          <a:stretch/>
        </p:blipFill>
        <p:spPr bwMode="auto">
          <a:xfrm>
            <a:off x="1223491" y="1675678"/>
            <a:ext cx="2440094" cy="693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44CE199A-9AC9-55A6-A997-4169A27FA7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8239" y="668744"/>
            <a:ext cx="1815522" cy="536419"/>
          </a:xfrm>
          <a:prstGeom prst="rect">
            <a:avLst/>
          </a:prstGeom>
        </p:spPr>
      </p:pic>
      <p:pic>
        <p:nvPicPr>
          <p:cNvPr id="11" name="Picture 10" descr="Logo, company name&#10;&#10;Description automatically generated">
            <a:extLst>
              <a:ext uri="{FF2B5EF4-FFF2-40B4-BE49-F238E27FC236}">
                <a16:creationId xmlns:a16="http://schemas.microsoft.com/office/drawing/2014/main" id="{3C7FF5A8-2E84-900F-52F8-B4C1FEB81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28573" y="1663524"/>
            <a:ext cx="1518381" cy="1518381"/>
          </a:xfrm>
          <a:prstGeom prst="rect">
            <a:avLst/>
          </a:prstGeom>
        </p:spPr>
      </p:pic>
      <p:pic>
        <p:nvPicPr>
          <p:cNvPr id="12" name="Picture 11" descr="Text&#10;&#10;Description automatically generated">
            <a:extLst>
              <a:ext uri="{FF2B5EF4-FFF2-40B4-BE49-F238E27FC236}">
                <a16:creationId xmlns:a16="http://schemas.microsoft.com/office/drawing/2014/main" id="{072414FB-A522-6403-B38E-117473718A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8282" y="2453974"/>
            <a:ext cx="2652931" cy="435352"/>
          </a:xfrm>
          <a:prstGeom prst="rect">
            <a:avLst/>
          </a:prstGeom>
        </p:spPr>
      </p:pic>
      <p:pic>
        <p:nvPicPr>
          <p:cNvPr id="13" name="Picture 2">
            <a:extLst>
              <a:ext uri="{FF2B5EF4-FFF2-40B4-BE49-F238E27FC236}">
                <a16:creationId xmlns:a16="http://schemas.microsoft.com/office/drawing/2014/main" id="{34ED89FF-23D5-773A-F5BB-DE52129EE44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7685" b="16091"/>
          <a:stretch/>
        </p:blipFill>
        <p:spPr bwMode="auto">
          <a:xfrm>
            <a:off x="8840057" y="1676395"/>
            <a:ext cx="1243870" cy="8237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3A9F4F26-7320-3892-5CDB-9A7EFC2887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2013" y="2026761"/>
            <a:ext cx="836569" cy="920226"/>
          </a:xfrm>
          <a:prstGeom prst="rect">
            <a:avLst/>
          </a:prstGeom>
        </p:spPr>
      </p:pic>
      <p:pic>
        <p:nvPicPr>
          <p:cNvPr id="15" name="Picture 14" descr="Logo, company name&#10;&#10;Description automatically generated">
            <a:extLst>
              <a:ext uri="{FF2B5EF4-FFF2-40B4-BE49-F238E27FC236}">
                <a16:creationId xmlns:a16="http://schemas.microsoft.com/office/drawing/2014/main" id="{C90CBEF4-EF36-AE7E-5EBF-B5088A9F18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20418" y="1946644"/>
            <a:ext cx="1437154" cy="931672"/>
          </a:xfrm>
          <a:prstGeom prst="rect">
            <a:avLst/>
          </a:prstGeom>
        </p:spPr>
      </p:pic>
      <p:pic>
        <p:nvPicPr>
          <p:cNvPr id="16" name="Picture 15">
            <a:extLst>
              <a:ext uri="{FF2B5EF4-FFF2-40B4-BE49-F238E27FC236}">
                <a16:creationId xmlns:a16="http://schemas.microsoft.com/office/drawing/2014/main" id="{642EEADC-CB61-B15D-2B4C-83A7BE3A0F66}"/>
              </a:ext>
            </a:extLst>
          </p:cNvPr>
          <p:cNvPicPr>
            <a:picLocks noChangeAspect="1"/>
          </p:cNvPicPr>
          <p:nvPr/>
        </p:nvPicPr>
        <p:blipFill>
          <a:blip r:embed="rId15"/>
          <a:stretch>
            <a:fillRect/>
          </a:stretch>
        </p:blipFill>
        <p:spPr>
          <a:xfrm>
            <a:off x="5752996" y="2032775"/>
            <a:ext cx="995225" cy="995225"/>
          </a:xfrm>
          <a:prstGeom prst="rect">
            <a:avLst/>
          </a:prstGeom>
        </p:spPr>
      </p:pic>
      <p:pic>
        <p:nvPicPr>
          <p:cNvPr id="17" name="Picture 16" descr="A blue logo with text&#10;&#10;Description automatically generated">
            <a:extLst>
              <a:ext uri="{FF2B5EF4-FFF2-40B4-BE49-F238E27FC236}">
                <a16:creationId xmlns:a16="http://schemas.microsoft.com/office/drawing/2014/main" id="{84757208-E895-D3B3-E9A1-56BC300C1A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7733" y="694660"/>
            <a:ext cx="938560" cy="948418"/>
          </a:xfrm>
          <a:prstGeom prst="rect">
            <a:avLst/>
          </a:prstGeom>
        </p:spPr>
      </p:pic>
      <p:sp>
        <p:nvSpPr>
          <p:cNvPr id="18" name="TextBox 17">
            <a:extLst>
              <a:ext uri="{FF2B5EF4-FFF2-40B4-BE49-F238E27FC236}">
                <a16:creationId xmlns:a16="http://schemas.microsoft.com/office/drawing/2014/main" id="{13270D17-D6E6-14B4-0906-3E7A8E23B3DF}"/>
              </a:ext>
            </a:extLst>
          </p:cNvPr>
          <p:cNvSpPr txBox="1"/>
          <p:nvPr/>
        </p:nvSpPr>
        <p:spPr>
          <a:xfrm>
            <a:off x="672839" y="3722006"/>
            <a:ext cx="10684701" cy="1015663"/>
          </a:xfrm>
          <a:prstGeom prst="rect">
            <a:avLst/>
          </a:prstGeom>
          <a:noFill/>
          <a:ln>
            <a:noFill/>
          </a:ln>
        </p:spPr>
        <p:txBody>
          <a:bodyPr wrap="square" rtlCol="0">
            <a:spAutoFit/>
          </a:bodyPr>
          <a:lstStyle/>
          <a:p>
            <a:pPr algn="ctr" fontAlgn="base">
              <a:spcBef>
                <a:spcPct val="0"/>
              </a:spcBef>
              <a:spcAft>
                <a:spcPct val="0"/>
              </a:spcAft>
              <a:defRPr/>
            </a:pPr>
            <a:r>
              <a:rPr lang="en-US" sz="2800" b="1" spc="-150">
                <a:solidFill>
                  <a:schemeClr val="tx2"/>
                </a:solidFill>
                <a:latin typeface="Arial Black" panose="020B0A04020102020204" pitchFamily="34" charset="0"/>
                <a:ea typeface="+mj-ea"/>
                <a:cs typeface="+mj-cs"/>
              </a:rPr>
              <a:t>ESIC Research Excellence Partnership (REP)</a:t>
            </a:r>
          </a:p>
          <a:p>
            <a:pPr algn="ctr" fontAlgn="base">
              <a:spcBef>
                <a:spcPct val="0"/>
              </a:spcBef>
              <a:spcAft>
                <a:spcPct val="0"/>
              </a:spcAft>
              <a:defRPr/>
            </a:pPr>
            <a:r>
              <a:rPr lang="en-US" sz="3200" b="1">
                <a:solidFill>
                  <a:srgbClr val="FFFFFF"/>
                </a:solidFill>
                <a:latin typeface="Arial" panose="020B0604020202020204" pitchFamily="34" charset="0"/>
                <a:cs typeface="Arial" panose="020B0604020202020204" pitchFamily="34" charset="0"/>
              </a:rPr>
              <a:t> REP Membership</a:t>
            </a:r>
          </a:p>
        </p:txBody>
      </p:sp>
      <p:sp>
        <p:nvSpPr>
          <p:cNvPr id="19" name="TextBox 18">
            <a:extLst>
              <a:ext uri="{FF2B5EF4-FFF2-40B4-BE49-F238E27FC236}">
                <a16:creationId xmlns:a16="http://schemas.microsoft.com/office/drawing/2014/main" id="{A57B1265-8B8B-376D-D195-27D21AAC3F73}"/>
              </a:ext>
            </a:extLst>
          </p:cNvPr>
          <p:cNvSpPr txBox="1"/>
          <p:nvPr/>
        </p:nvSpPr>
        <p:spPr>
          <a:xfrm>
            <a:off x="1320461" y="4329264"/>
            <a:ext cx="2533433" cy="830997"/>
          </a:xfrm>
          <a:prstGeom prst="rect">
            <a:avLst/>
          </a:prstGeom>
          <a:noFill/>
        </p:spPr>
        <p:txBody>
          <a:bodyPr wrap="square" rtlCol="0">
            <a:spAutoFit/>
          </a:bodyPr>
          <a:lstStyle/>
          <a:p>
            <a:pPr fontAlgn="base">
              <a:spcBef>
                <a:spcPct val="0"/>
              </a:spcBef>
              <a:spcAft>
                <a:spcPct val="0"/>
              </a:spcAft>
              <a:defRPr/>
            </a:pPr>
            <a:r>
              <a:rPr lang="en-US" sz="2400" b="1">
                <a:solidFill>
                  <a:srgbClr val="C00000"/>
                </a:solidFill>
                <a:latin typeface="Arial"/>
                <a:cs typeface="Times New Roman" pitchFamily="18" charset="0"/>
              </a:rPr>
              <a:t>REP Members 2024</a:t>
            </a:r>
          </a:p>
        </p:txBody>
      </p:sp>
      <p:sp>
        <p:nvSpPr>
          <p:cNvPr id="21" name="TextBox 20">
            <a:extLst>
              <a:ext uri="{FF2B5EF4-FFF2-40B4-BE49-F238E27FC236}">
                <a16:creationId xmlns:a16="http://schemas.microsoft.com/office/drawing/2014/main" id="{BB3D5C38-78A1-2AD9-B7E6-9E58F27E473D}"/>
              </a:ext>
            </a:extLst>
          </p:cNvPr>
          <p:cNvSpPr txBox="1"/>
          <p:nvPr/>
        </p:nvSpPr>
        <p:spPr>
          <a:xfrm>
            <a:off x="3159233" y="6203908"/>
            <a:ext cx="6125226" cy="461665"/>
          </a:xfrm>
          <a:prstGeom prst="rect">
            <a:avLst/>
          </a:prstGeom>
          <a:noFill/>
        </p:spPr>
        <p:txBody>
          <a:bodyPr wrap="square">
            <a:spAutoFit/>
          </a:bodyPr>
          <a:lstStyle/>
          <a:p>
            <a:pPr marL="182880" indent="-182880">
              <a:spcBef>
                <a:spcPts val="800"/>
              </a:spcBef>
              <a:spcAft>
                <a:spcPts val="1200"/>
              </a:spcAft>
              <a:buFont typeface="Arial" panose="020B0604020202020204" pitchFamily="34" charset="0"/>
              <a:buChar char="•"/>
            </a:pPr>
            <a:r>
              <a:rPr lang="en-US" sz="2400">
                <a:solidFill>
                  <a:schemeClr val="tx1">
                    <a:lumMod val="95000"/>
                    <a:lumOff val="5000"/>
                  </a:schemeClr>
                </a:solidFill>
                <a:latin typeface="+mj-lt"/>
              </a:rPr>
              <a:t>Benefits - Access to ESIC research</a:t>
            </a:r>
          </a:p>
        </p:txBody>
      </p:sp>
      <p:pic>
        <p:nvPicPr>
          <p:cNvPr id="23" name="Picture 12" descr="Pacific Northwest National Laboratory - Wikipedia">
            <a:extLst>
              <a:ext uri="{FF2B5EF4-FFF2-40B4-BE49-F238E27FC236}">
                <a16:creationId xmlns:a16="http://schemas.microsoft.com/office/drawing/2014/main" id="{76A479FA-D171-FCAF-D24C-73A54D369A3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67791" y="5178430"/>
            <a:ext cx="2070269" cy="8831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portland+general+electric+logo – Impact NW">
            <a:extLst>
              <a:ext uri="{FF2B5EF4-FFF2-40B4-BE49-F238E27FC236}">
                <a16:creationId xmlns:a16="http://schemas.microsoft.com/office/drawing/2014/main" id="{C310FCC2-AA41-1861-7AF9-B4EDAF8784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92230" y="5015226"/>
            <a:ext cx="2984965"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Puget Sound Energy - The Chamber Collective">
            <a:extLst>
              <a:ext uri="{FF2B5EF4-FFF2-40B4-BE49-F238E27FC236}">
                <a16:creationId xmlns:a16="http://schemas.microsoft.com/office/drawing/2014/main" id="{A095BABE-E110-4590-0913-9FE888CDCED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7" t="27778" r="-370" b="29331"/>
          <a:stretch/>
        </p:blipFill>
        <p:spPr bwMode="auto">
          <a:xfrm>
            <a:off x="9405372" y="4225545"/>
            <a:ext cx="2786628" cy="7920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Snohomish County PUD – 2020 Chamber Member | SVChamber">
            <a:extLst>
              <a:ext uri="{FF2B5EF4-FFF2-40B4-BE49-F238E27FC236}">
                <a16:creationId xmlns:a16="http://schemas.microsoft.com/office/drawing/2014/main" id="{8795E6FC-8895-001F-E936-DA8C60674CC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8643" y="4289487"/>
            <a:ext cx="1885918" cy="792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Logo&#10;&#10;Description automatically generated">
            <a:extLst>
              <a:ext uri="{FF2B5EF4-FFF2-40B4-BE49-F238E27FC236}">
                <a16:creationId xmlns:a16="http://schemas.microsoft.com/office/drawing/2014/main" id="{B90DFAD0-1031-60A2-F3AB-3272024103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6962" y="4356397"/>
            <a:ext cx="2090833" cy="617762"/>
          </a:xfrm>
          <a:prstGeom prst="rect">
            <a:avLst/>
          </a:prstGeom>
        </p:spPr>
      </p:pic>
      <p:pic>
        <p:nvPicPr>
          <p:cNvPr id="28" name="Graphic 27">
            <a:extLst>
              <a:ext uri="{FF2B5EF4-FFF2-40B4-BE49-F238E27FC236}">
                <a16:creationId xmlns:a16="http://schemas.microsoft.com/office/drawing/2014/main" id="{8B53C5C1-6ED6-A979-6D83-8EE00BAB0A4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05544" y="4140944"/>
            <a:ext cx="1242384" cy="1242384"/>
          </a:xfrm>
          <a:prstGeom prst="rect">
            <a:avLst/>
          </a:prstGeom>
        </p:spPr>
      </p:pic>
      <p:pic>
        <p:nvPicPr>
          <p:cNvPr id="30" name="Picture 29">
            <a:extLst>
              <a:ext uri="{FF2B5EF4-FFF2-40B4-BE49-F238E27FC236}">
                <a16:creationId xmlns:a16="http://schemas.microsoft.com/office/drawing/2014/main" id="{E7D50A77-2085-5324-1BD5-BE7E9E6B3AF2}"/>
              </a:ext>
            </a:extLst>
          </p:cNvPr>
          <p:cNvPicPr>
            <a:picLocks noChangeAspect="1"/>
          </p:cNvPicPr>
          <p:nvPr/>
        </p:nvPicPr>
        <p:blipFill>
          <a:blip r:embed="rId22"/>
          <a:stretch>
            <a:fillRect/>
          </a:stretch>
        </p:blipFill>
        <p:spPr>
          <a:xfrm>
            <a:off x="6654004" y="5254591"/>
            <a:ext cx="1367393" cy="809768"/>
          </a:xfrm>
          <a:prstGeom prst="rect">
            <a:avLst/>
          </a:prstGeom>
        </p:spPr>
      </p:pic>
    </p:spTree>
    <p:extLst>
      <p:ext uri="{BB962C8B-B14F-4D97-AF65-F5344CB8AC3E}">
        <p14:creationId xmlns:p14="http://schemas.microsoft.com/office/powerpoint/2010/main" val="62920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E89A-C113-9FEC-6F88-04770752426C}"/>
              </a:ext>
            </a:extLst>
          </p:cNvPr>
          <p:cNvSpPr>
            <a:spLocks noGrp="1"/>
          </p:cNvSpPr>
          <p:nvPr>
            <p:ph type="title"/>
          </p:nvPr>
        </p:nvSpPr>
        <p:spPr>
          <a:xfrm>
            <a:off x="1483735" y="343549"/>
            <a:ext cx="10110789" cy="509218"/>
          </a:xfrm>
        </p:spPr>
        <p:txBody>
          <a:bodyPr/>
          <a:lstStyle/>
          <a:p>
            <a:pPr algn="l"/>
            <a:r>
              <a:rPr lang="en-US" sz="2800" b="1" dirty="0"/>
              <a:t>WSU Energy Program: Northwest Onsite Energy Program</a:t>
            </a:r>
          </a:p>
        </p:txBody>
      </p:sp>
      <p:pic>
        <p:nvPicPr>
          <p:cNvPr id="4" name="Picture 3">
            <a:extLst>
              <a:ext uri="{FF2B5EF4-FFF2-40B4-BE49-F238E27FC236}">
                <a16:creationId xmlns:a16="http://schemas.microsoft.com/office/drawing/2014/main" id="{7E784729-5948-2C15-EBD2-8EFC3CFC260C}"/>
              </a:ext>
            </a:extLst>
          </p:cNvPr>
          <p:cNvPicPr>
            <a:picLocks noChangeAspect="1"/>
          </p:cNvPicPr>
          <p:nvPr/>
        </p:nvPicPr>
        <p:blipFill>
          <a:blip r:embed="rId3"/>
          <a:stretch>
            <a:fillRect/>
          </a:stretch>
        </p:blipFill>
        <p:spPr>
          <a:xfrm>
            <a:off x="3113487" y="2991810"/>
            <a:ext cx="5967875" cy="2636584"/>
          </a:xfrm>
          <a:prstGeom prst="rect">
            <a:avLst/>
          </a:prstGeom>
        </p:spPr>
      </p:pic>
      <p:sp>
        <p:nvSpPr>
          <p:cNvPr id="6" name="TextBox 5">
            <a:extLst>
              <a:ext uri="{FF2B5EF4-FFF2-40B4-BE49-F238E27FC236}">
                <a16:creationId xmlns:a16="http://schemas.microsoft.com/office/drawing/2014/main" id="{CBB91FFB-CEB3-C50A-53D8-05FBD2E68A26}"/>
              </a:ext>
            </a:extLst>
          </p:cNvPr>
          <p:cNvSpPr txBox="1"/>
          <p:nvPr/>
        </p:nvSpPr>
        <p:spPr>
          <a:xfrm>
            <a:off x="1189430" y="1970864"/>
            <a:ext cx="10861915" cy="1015663"/>
          </a:xfrm>
          <a:prstGeom prst="rect">
            <a:avLst/>
          </a:prstGeom>
          <a:noFill/>
        </p:spPr>
        <p:txBody>
          <a:bodyPr wrap="square" lIns="91440" tIns="45720" rIns="91440" bIns="45720" anchor="t">
            <a:spAutoFit/>
          </a:bodyPr>
          <a:lstStyle/>
          <a:p>
            <a:pPr algn="l"/>
            <a:r>
              <a:rPr lang="en-US" sz="2000" b="0" i="0" u="none" strike="noStrike" baseline="0" dirty="0">
                <a:solidFill>
                  <a:srgbClr val="464646"/>
                </a:solidFill>
              </a:rPr>
              <a:t>The U.S. Department of Energy’s</a:t>
            </a:r>
            <a:r>
              <a:rPr lang="en-US" dirty="0">
                <a:solidFill>
                  <a:srgbClr val="000000"/>
                </a:solidFill>
                <a:latin typeface="ITC Franklin Gothic Std"/>
              </a:rPr>
              <a:t> </a:t>
            </a:r>
            <a:r>
              <a:rPr lang="en-US" sz="2000" dirty="0">
                <a:solidFill>
                  <a:srgbClr val="464646"/>
                </a:solidFill>
              </a:rPr>
              <a:t>Onsite Energy Technical Assistance Partnerships (TAPs) help industrial and other large energy users transition to clean energy, lower costs, reduce emissions, and contribute to a clean energy economy</a:t>
            </a:r>
            <a:endParaRPr lang="en-US" dirty="0"/>
          </a:p>
        </p:txBody>
      </p:sp>
      <p:sp>
        <p:nvSpPr>
          <p:cNvPr id="8" name="TextBox 7">
            <a:extLst>
              <a:ext uri="{FF2B5EF4-FFF2-40B4-BE49-F238E27FC236}">
                <a16:creationId xmlns:a16="http://schemas.microsoft.com/office/drawing/2014/main" id="{B73DBFB9-C22B-3F62-40A4-D924FD88582B}"/>
              </a:ext>
            </a:extLst>
          </p:cNvPr>
          <p:cNvSpPr txBox="1"/>
          <p:nvPr/>
        </p:nvSpPr>
        <p:spPr>
          <a:xfrm>
            <a:off x="1212506" y="5775849"/>
            <a:ext cx="10382776" cy="1092607"/>
          </a:xfrm>
          <a:prstGeom prst="rect">
            <a:avLst/>
          </a:prstGeom>
          <a:noFill/>
        </p:spPr>
        <p:txBody>
          <a:bodyPr wrap="square" lIns="91440" tIns="45720" rIns="91440" bIns="45720" anchor="t">
            <a:spAutoFit/>
          </a:bodyPr>
          <a:lstStyle/>
          <a:p>
            <a:pPr marR="1270">
              <a:spcAft>
                <a:spcPts val="600"/>
              </a:spcAft>
            </a:pPr>
            <a:r>
              <a:rPr lang="en-US" sz="2000" b="0" i="0" u="none" strike="noStrike" baseline="0" dirty="0">
                <a:solidFill>
                  <a:srgbClr val="464646"/>
                </a:solidFill>
              </a:rPr>
              <a:t>The Technical Assistance Partnership (TAP) program are also supported by NREL, ORNL, and PNNL </a:t>
            </a:r>
            <a:endParaRPr lang="en-US" sz="2000" dirty="0">
              <a:solidFill>
                <a:srgbClr val="464646"/>
              </a:solidFill>
              <a:cs typeface="Arial"/>
            </a:endParaRPr>
          </a:p>
          <a:p>
            <a:pPr marL="342900" marR="1270" indent="-342900">
              <a:buFont typeface="Arial" panose="020B0604020202020204" pitchFamily="34" charset="0"/>
              <a:buChar char="•"/>
            </a:pPr>
            <a:endParaRPr lang="en-US" sz="2000">
              <a:solidFill>
                <a:srgbClr val="464646"/>
              </a:solidFill>
              <a:cs typeface="Arial"/>
            </a:endParaRPr>
          </a:p>
        </p:txBody>
      </p:sp>
      <p:sp>
        <p:nvSpPr>
          <p:cNvPr id="10" name="TextBox 9">
            <a:extLst>
              <a:ext uri="{FF2B5EF4-FFF2-40B4-BE49-F238E27FC236}">
                <a16:creationId xmlns:a16="http://schemas.microsoft.com/office/drawing/2014/main" id="{00485DAD-4B34-9FFE-58B4-E8B3B5101113}"/>
              </a:ext>
            </a:extLst>
          </p:cNvPr>
          <p:cNvSpPr txBox="1"/>
          <p:nvPr/>
        </p:nvSpPr>
        <p:spPr>
          <a:xfrm>
            <a:off x="9250127" y="5123404"/>
            <a:ext cx="2749471" cy="369332"/>
          </a:xfrm>
          <a:prstGeom prst="rect">
            <a:avLst/>
          </a:prstGeom>
          <a:noFill/>
        </p:spPr>
        <p:txBody>
          <a:bodyPr wrap="none" rtlCol="0">
            <a:spAutoFit/>
          </a:bodyPr>
          <a:lstStyle/>
          <a:p>
            <a:r>
              <a:rPr lang="en-US" sz="1800" b="0" i="1" u="none" strike="noStrike" baseline="0">
                <a:solidFill>
                  <a:srgbClr val="464646"/>
                </a:solidFill>
              </a:rPr>
              <a:t>Photo from Getty Images</a:t>
            </a:r>
            <a:endParaRPr lang="en-US"/>
          </a:p>
        </p:txBody>
      </p:sp>
      <p:pic>
        <p:nvPicPr>
          <p:cNvPr id="12" name="Picture 11" descr="A logo with blue text&#10;&#10;Description automatically generated">
            <a:extLst>
              <a:ext uri="{FF2B5EF4-FFF2-40B4-BE49-F238E27FC236}">
                <a16:creationId xmlns:a16="http://schemas.microsoft.com/office/drawing/2014/main" id="{5A0CD5AB-0872-D44E-55DC-B1357CC32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057" y="2983815"/>
            <a:ext cx="2745716" cy="1303564"/>
          </a:xfrm>
          <a:prstGeom prst="rect">
            <a:avLst/>
          </a:prstGeom>
        </p:spPr>
      </p:pic>
      <p:sp>
        <p:nvSpPr>
          <p:cNvPr id="5" name="TextBox 4">
            <a:extLst>
              <a:ext uri="{FF2B5EF4-FFF2-40B4-BE49-F238E27FC236}">
                <a16:creationId xmlns:a16="http://schemas.microsoft.com/office/drawing/2014/main" id="{DCFCC9D8-6872-C142-2FA3-582C2BD08515}"/>
              </a:ext>
            </a:extLst>
          </p:cNvPr>
          <p:cNvSpPr txBox="1"/>
          <p:nvPr/>
        </p:nvSpPr>
        <p:spPr>
          <a:xfrm>
            <a:off x="1199264" y="598350"/>
            <a:ext cx="10847538" cy="1015663"/>
          </a:xfrm>
          <a:prstGeom prst="rect">
            <a:avLst/>
          </a:prstGeom>
          <a:noFill/>
        </p:spPr>
        <p:txBody>
          <a:bodyPr wrap="square" lIns="91440" tIns="45720" rIns="91440" bIns="45720" anchor="t">
            <a:spAutoFit/>
          </a:bodyPr>
          <a:lstStyle/>
          <a:p>
            <a:pPr algn="l"/>
            <a:endParaRPr lang="en-US" sz="2000" b="0" i="0" u="none" strike="noStrike" baseline="0">
              <a:solidFill>
                <a:srgbClr val="464646"/>
              </a:solidFill>
            </a:endParaRPr>
          </a:p>
          <a:p>
            <a:r>
              <a:rPr lang="en-US" sz="2000" dirty="0">
                <a:solidFill>
                  <a:srgbClr val="464646"/>
                </a:solidFill>
              </a:rPr>
              <a:t>The WSU Energy Program partners with federal, regional, state and community organizations to identify, plan, and support effective energy projects</a:t>
            </a:r>
            <a:endParaRPr lang="en-US" dirty="0"/>
          </a:p>
        </p:txBody>
      </p:sp>
    </p:spTree>
    <p:extLst>
      <p:ext uri="{BB962C8B-B14F-4D97-AF65-F5344CB8AC3E}">
        <p14:creationId xmlns:p14="http://schemas.microsoft.com/office/powerpoint/2010/main" val="227570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F1A4-37D1-3460-058F-A8C05B2F596F}"/>
              </a:ext>
            </a:extLst>
          </p:cNvPr>
          <p:cNvSpPr>
            <a:spLocks noGrp="1"/>
          </p:cNvSpPr>
          <p:nvPr>
            <p:ph type="title"/>
          </p:nvPr>
        </p:nvSpPr>
        <p:spPr>
          <a:xfrm>
            <a:off x="1781174" y="142166"/>
            <a:ext cx="9348789" cy="568354"/>
          </a:xfrm>
        </p:spPr>
        <p:txBody>
          <a:bodyPr/>
          <a:lstStyle/>
          <a:p>
            <a:r>
              <a:rPr lang="en-US" sz="2800" b="1"/>
              <a:t>Pacific Northwest Hydrogen Hub (PNWH2)</a:t>
            </a:r>
          </a:p>
        </p:txBody>
      </p:sp>
      <p:pic>
        <p:nvPicPr>
          <p:cNvPr id="3" name="Picture 2">
            <a:extLst>
              <a:ext uri="{FF2B5EF4-FFF2-40B4-BE49-F238E27FC236}">
                <a16:creationId xmlns:a16="http://schemas.microsoft.com/office/drawing/2014/main" id="{8A294CCA-992A-49AA-3331-058B19945A4D}"/>
              </a:ext>
            </a:extLst>
          </p:cNvPr>
          <p:cNvPicPr>
            <a:picLocks noChangeAspect="1"/>
          </p:cNvPicPr>
          <p:nvPr/>
        </p:nvPicPr>
        <p:blipFill>
          <a:blip r:embed="rId3"/>
          <a:srcRect l="21159" t="15738" r="20975" b="21311"/>
          <a:stretch/>
        </p:blipFill>
        <p:spPr>
          <a:xfrm>
            <a:off x="1935201" y="831913"/>
            <a:ext cx="9038329" cy="5658493"/>
          </a:xfrm>
          <a:prstGeom prst="rect">
            <a:avLst/>
          </a:prstGeom>
        </p:spPr>
      </p:pic>
      <p:sp>
        <p:nvSpPr>
          <p:cNvPr id="4" name="TextBox 3">
            <a:extLst>
              <a:ext uri="{FF2B5EF4-FFF2-40B4-BE49-F238E27FC236}">
                <a16:creationId xmlns:a16="http://schemas.microsoft.com/office/drawing/2014/main" id="{B043DDE9-E5A1-1A0D-A102-2E3E7BE399AB}"/>
              </a:ext>
            </a:extLst>
          </p:cNvPr>
          <p:cNvSpPr txBox="1"/>
          <p:nvPr/>
        </p:nvSpPr>
        <p:spPr>
          <a:xfrm>
            <a:off x="8385686" y="648746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B0F0"/>
                </a:solidFill>
                <a:cs typeface="Arial"/>
              </a:rPr>
              <a:t>www.energy.gov/oced</a:t>
            </a:r>
            <a:endParaRPr lang="en-US" dirty="0">
              <a:solidFill>
                <a:srgbClr val="00B0F0"/>
              </a:solidFill>
            </a:endParaRPr>
          </a:p>
        </p:txBody>
      </p:sp>
    </p:spTree>
    <p:extLst>
      <p:ext uri="{BB962C8B-B14F-4D97-AF65-F5344CB8AC3E}">
        <p14:creationId xmlns:p14="http://schemas.microsoft.com/office/powerpoint/2010/main" val="208809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B730-B0DA-4A8F-A335-22B9758D3046}"/>
              </a:ext>
            </a:extLst>
          </p:cNvPr>
          <p:cNvSpPr>
            <a:spLocks noGrp="1"/>
          </p:cNvSpPr>
          <p:nvPr>
            <p:ph type="ctrTitle"/>
          </p:nvPr>
        </p:nvSpPr>
        <p:spPr/>
        <p:txBody>
          <a:bodyPr/>
          <a:lstStyle/>
          <a:p>
            <a:r>
              <a:rPr lang="en-US">
                <a:latin typeface="Arial"/>
                <a:cs typeface="Arial"/>
              </a:rPr>
              <a:t>WSU TRI-CITIES </a:t>
            </a:r>
            <a:br>
              <a:rPr lang="en-US">
                <a:latin typeface="Arial"/>
              </a:rPr>
            </a:br>
            <a:r>
              <a:rPr lang="en-US">
                <a:latin typeface="Arial"/>
                <a:cs typeface="Arial"/>
              </a:rPr>
              <a:t>A LEADER IN CLEAN ENERGY</a:t>
            </a:r>
          </a:p>
        </p:txBody>
      </p:sp>
      <p:sp>
        <p:nvSpPr>
          <p:cNvPr id="3" name="Subtitle 2">
            <a:extLst>
              <a:ext uri="{FF2B5EF4-FFF2-40B4-BE49-F238E27FC236}">
                <a16:creationId xmlns:a16="http://schemas.microsoft.com/office/drawing/2014/main" id="{2BE68964-B8D8-4EBC-B9D3-CCA6FA2AC332}"/>
              </a:ext>
            </a:extLst>
          </p:cNvPr>
          <p:cNvSpPr>
            <a:spLocks noGrp="1"/>
          </p:cNvSpPr>
          <p:nvPr>
            <p:ph type="subTitle" idx="1"/>
          </p:nvPr>
        </p:nvSpPr>
        <p:spPr/>
        <p:txBody>
          <a:bodyPr>
            <a:normAutofit/>
          </a:bodyPr>
          <a:lstStyle/>
          <a:p>
            <a:pPr algn="ctr"/>
            <a:r>
              <a:rPr lang="en-US" sz="2400" dirty="0">
                <a:latin typeface="Arial"/>
                <a:cs typeface="Arial"/>
              </a:rPr>
              <a:t>Premiere Research | Hands-On Learning | Community Oriented</a:t>
            </a:r>
            <a:endParaRPr lang="en-US" dirty="0">
              <a:latin typeface="Arial"/>
              <a:cs typeface="Arial"/>
            </a:endParaRPr>
          </a:p>
        </p:txBody>
      </p:sp>
      <p:pic>
        <p:nvPicPr>
          <p:cNvPr id="5" name="Picture 4">
            <a:extLst>
              <a:ext uri="{FF2B5EF4-FFF2-40B4-BE49-F238E27FC236}">
                <a16:creationId xmlns:a16="http://schemas.microsoft.com/office/drawing/2014/main" id="{0568BB90-CBD7-664F-9DDF-46EB70BAE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986" y="655849"/>
            <a:ext cx="1984028" cy="1476117"/>
          </a:xfrm>
          <a:prstGeom prst="rect">
            <a:avLst/>
          </a:prstGeom>
        </p:spPr>
      </p:pic>
    </p:spTree>
    <p:extLst>
      <p:ext uri="{BB962C8B-B14F-4D97-AF65-F5344CB8AC3E}">
        <p14:creationId xmlns:p14="http://schemas.microsoft.com/office/powerpoint/2010/main" val="259260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81797C-5002-4D57-B569-BFAAFD30E401}"/>
              </a:ext>
            </a:extLst>
          </p:cNvPr>
          <p:cNvSpPr/>
          <p:nvPr/>
        </p:nvSpPr>
        <p:spPr>
          <a:xfrm>
            <a:off x="492282" y="2258392"/>
            <a:ext cx="3884024" cy="3884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19191"/>
              </a:solidFill>
              <a:effectLst/>
              <a:uLnTx/>
              <a:uFillTx/>
              <a:latin typeface="Calibri" panose="020F0502020204030204"/>
              <a:ea typeface="+mn-ea"/>
              <a:cs typeface="+mn-cs"/>
            </a:endParaRPr>
          </a:p>
        </p:txBody>
      </p:sp>
      <p:sp>
        <p:nvSpPr>
          <p:cNvPr id="22" name="Text Placeholder 1">
            <a:extLst>
              <a:ext uri="{FF2B5EF4-FFF2-40B4-BE49-F238E27FC236}">
                <a16:creationId xmlns:a16="http://schemas.microsoft.com/office/drawing/2014/main" id="{1A72A857-08D6-4264-86EF-99435CC4B2E7}"/>
              </a:ext>
            </a:extLst>
          </p:cNvPr>
          <p:cNvSpPr txBox="1">
            <a:spLocks/>
          </p:cNvSpPr>
          <p:nvPr/>
        </p:nvSpPr>
        <p:spPr>
          <a:xfrm>
            <a:off x="482725" y="441082"/>
            <a:ext cx="5830531" cy="1262418"/>
          </a:xfrm>
          <a:prstGeom prst="rect">
            <a:avLst/>
          </a:prstGeom>
          <a:no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24242"/>
                </a:solidFill>
                <a:effectLst/>
                <a:uLnTx/>
                <a:uFillTx/>
                <a:latin typeface="Arial"/>
                <a:cs typeface="Arial"/>
              </a:rPr>
              <a:t>Turning Possibilities</a:t>
            </a:r>
            <a:br>
              <a:rPr lang="en-US" sz="4400" b="1" i="0" u="none" strike="noStrike" kern="1200" cap="none" spc="0" normalizeH="0" baseline="0" noProof="0">
                <a:ln>
                  <a:noFill/>
                </a:ln>
                <a:effectLst/>
                <a:uLnTx/>
                <a:uFillTx/>
                <a:latin typeface="Arial"/>
                <a:cs typeface="Arial"/>
              </a:rPr>
            </a:br>
            <a:r>
              <a:rPr kumimoji="0" lang="en-US" sz="4400" b="1" i="0" u="none" strike="noStrike" kern="1200" cap="none" spc="0" normalizeH="0" baseline="0" noProof="0">
                <a:ln>
                  <a:noFill/>
                </a:ln>
                <a:solidFill>
                  <a:srgbClr val="424242"/>
                </a:solidFill>
                <a:effectLst/>
                <a:uLnTx/>
                <a:uFillTx/>
                <a:latin typeface="Arial"/>
                <a:cs typeface="Arial"/>
              </a:rPr>
              <a:t>into Reality</a:t>
            </a:r>
            <a:endParaRPr lang="en-US" sz="4400" b="1" i="0" u="none" strike="noStrike" kern="1200" cap="none" spc="0" normalizeH="0" baseline="0" noProof="0">
              <a:ln>
                <a:noFill/>
              </a:ln>
              <a:solidFill>
                <a:srgbClr val="424242"/>
              </a:solidFill>
              <a:effectLst/>
              <a:uLnTx/>
              <a:uFillTx/>
              <a:latin typeface="Arial"/>
              <a:cs typeface="Arial" panose="020B0604020202020204" pitchFamily="34" charset="0"/>
            </a:endParaRPr>
          </a:p>
        </p:txBody>
      </p:sp>
      <p:pic>
        <p:nvPicPr>
          <p:cNvPr id="23" name="Picture 22" descr="Logo&#10;&#10;Description automatically generated">
            <a:extLst>
              <a:ext uri="{FF2B5EF4-FFF2-40B4-BE49-F238E27FC236}">
                <a16:creationId xmlns:a16="http://schemas.microsoft.com/office/drawing/2014/main" id="{01AEC2D6-71A4-4221-AC7B-5BE6048A24B2}"/>
              </a:ext>
            </a:extLst>
          </p:cNvPr>
          <p:cNvPicPr>
            <a:picLocks noChangeAspect="1"/>
          </p:cNvPicPr>
          <p:nvPr/>
        </p:nvPicPr>
        <p:blipFill rotWithShape="1">
          <a:blip r:embed="rId3"/>
          <a:srcRect l="33840" t="16507" r="34196" b="26534"/>
          <a:stretch/>
        </p:blipFill>
        <p:spPr>
          <a:xfrm>
            <a:off x="10037321" y="262177"/>
            <a:ext cx="1352581" cy="1355802"/>
          </a:xfrm>
          <a:prstGeom prst="rect">
            <a:avLst/>
          </a:prstGeom>
        </p:spPr>
      </p:pic>
      <p:sp>
        <p:nvSpPr>
          <p:cNvPr id="24" name="Rectangle 23">
            <a:extLst>
              <a:ext uri="{FF2B5EF4-FFF2-40B4-BE49-F238E27FC236}">
                <a16:creationId xmlns:a16="http://schemas.microsoft.com/office/drawing/2014/main" id="{B9E5A5F7-D25C-43B8-8A3F-1BB43E6B27E7}"/>
              </a:ext>
            </a:extLst>
          </p:cNvPr>
          <p:cNvSpPr/>
          <p:nvPr/>
        </p:nvSpPr>
        <p:spPr>
          <a:xfrm>
            <a:off x="510485" y="1801237"/>
            <a:ext cx="1061641" cy="123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43C980E-7F56-4C7D-8C48-7ACD5E2367A3}"/>
              </a:ext>
            </a:extLst>
          </p:cNvPr>
          <p:cNvSpPr/>
          <p:nvPr/>
        </p:nvSpPr>
        <p:spPr>
          <a:xfrm>
            <a:off x="221284" y="5297396"/>
            <a:ext cx="5649180" cy="144655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24242"/>
                </a:solidFill>
                <a:effectLst/>
                <a:uLnTx/>
                <a:uFillTx/>
                <a:latin typeface="Corbel"/>
                <a:cs typeface="Arial"/>
              </a:rPr>
              <a:t>WSU Tri-Cities Office of the Chancellor</a:t>
            </a:r>
            <a:endParaRPr lang="en-US" sz="2400" b="1" i="0" u="none" strike="noStrike" kern="1200" cap="none" spc="0" normalizeH="0" baseline="0" noProof="0">
              <a:ln>
                <a:noFill/>
              </a:ln>
              <a:solidFill>
                <a:srgbClr val="424242"/>
              </a:solidFill>
              <a:effectLst/>
              <a:uLnTx/>
              <a:uFillTx/>
              <a:latin typeface="Corbe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orbel"/>
              </a:rPr>
              <a:t> </a:t>
            </a:r>
            <a:r>
              <a:rPr kumimoji="0" lang="en-US" sz="2000" b="0" i="0" u="none" strike="noStrike" kern="1200" cap="none" spc="0" normalizeH="0" baseline="0" noProof="0">
                <a:ln>
                  <a:noFill/>
                </a:ln>
                <a:solidFill>
                  <a:srgbClr val="424242"/>
                </a:solidFill>
                <a:effectLst/>
                <a:uLnTx/>
                <a:uFillTx/>
                <a:latin typeface="Corbel"/>
                <a:cs typeface="Arial"/>
              </a:rPr>
              <a:t> </a:t>
            </a:r>
            <a:br>
              <a:rPr lang="en-US" sz="2000" b="0" i="0" u="none" strike="noStrike" kern="1200" cap="none" spc="0" normalizeH="0" baseline="0" noProof="0">
                <a:ln>
                  <a:noFill/>
                </a:ln>
                <a:effectLst/>
                <a:uLnTx/>
                <a:uFillTx/>
                <a:latin typeface="Corbel"/>
                <a:cs typeface="Arial" panose="020B0604020202020204" pitchFamily="34" charset="0"/>
              </a:rPr>
            </a:br>
            <a:r>
              <a:rPr kumimoji="0" lang="en-US" sz="2000" b="0" i="0" u="none" strike="noStrike" kern="1200" cap="none" spc="0" normalizeH="0" baseline="0" noProof="0">
                <a:ln>
                  <a:noFill/>
                </a:ln>
                <a:solidFill>
                  <a:srgbClr val="424242"/>
                </a:solidFill>
                <a:effectLst/>
                <a:uLnTx/>
                <a:uFillTx/>
                <a:latin typeface="Corbel"/>
                <a:cs typeface="Arial"/>
              </a:rPr>
              <a:t>      Email:</a:t>
            </a:r>
            <a:r>
              <a:rPr kumimoji="0" lang="en-US" sz="2000" b="1" i="0" u="none" strike="noStrike" kern="1200" cap="none" spc="0" normalizeH="0" baseline="0" noProof="0">
                <a:ln>
                  <a:noFill/>
                </a:ln>
                <a:solidFill>
                  <a:srgbClr val="C00000"/>
                </a:solidFill>
                <a:effectLst/>
                <a:uLnTx/>
                <a:uFillTx/>
                <a:latin typeface="Corbel"/>
                <a:cs typeface="Arial"/>
              </a:rPr>
              <a:t> </a:t>
            </a:r>
            <a:r>
              <a:rPr kumimoji="0" lang="en-US" sz="2000" b="1" i="0" u="none" strike="noStrike" kern="1200" cap="none" spc="0" normalizeH="0" baseline="0" noProof="0">
                <a:ln>
                  <a:noFill/>
                </a:ln>
                <a:solidFill>
                  <a:srgbClr val="C93446"/>
                </a:solidFill>
                <a:effectLst/>
                <a:uLnTx/>
                <a:uFillTx/>
                <a:latin typeface="Corbel"/>
                <a:cs typeface="Arial"/>
              </a:rPr>
              <a:t>tricities.chancellor@wsu.edu</a:t>
            </a:r>
            <a:br>
              <a:rPr lang="en-US" sz="2000" b="0" i="0" u="none" strike="noStrike" kern="1200" cap="none" spc="0" normalizeH="0" baseline="0" noProof="0">
                <a:ln>
                  <a:noFill/>
                </a:ln>
                <a:effectLst/>
                <a:uLnTx/>
                <a:uFillTx/>
                <a:latin typeface="Corbel"/>
                <a:cs typeface="Arial" panose="020B0604020202020204" pitchFamily="34" charset="0"/>
              </a:rPr>
            </a:br>
            <a:r>
              <a:rPr kumimoji="0" lang="en-US" sz="2000" b="0" i="0" u="none" strike="noStrike" kern="1200" cap="none" spc="0" normalizeH="0" baseline="0" noProof="0">
                <a:ln>
                  <a:noFill/>
                </a:ln>
                <a:solidFill>
                  <a:srgbClr val="424242"/>
                </a:solidFill>
                <a:effectLst/>
                <a:uLnTx/>
                <a:uFillTx/>
                <a:latin typeface="Corbel"/>
                <a:cs typeface="Arial"/>
              </a:rPr>
              <a:t>      Website: </a:t>
            </a:r>
            <a:r>
              <a:rPr kumimoji="0" lang="en-US" sz="2000" b="1" i="0" u="none" strike="noStrike" kern="1200" cap="none" spc="0" normalizeH="0" baseline="0" noProof="0">
                <a:ln>
                  <a:noFill/>
                </a:ln>
                <a:solidFill>
                  <a:srgbClr val="C93446"/>
                </a:solidFill>
                <a:effectLst/>
                <a:uLnTx/>
                <a:uFillTx/>
                <a:latin typeface="Corbel"/>
                <a:cs typeface="Arial"/>
              </a:rPr>
              <a:t>tricities.wsu.edu/chancellor</a:t>
            </a:r>
            <a:endParaRPr lang="en-US" sz="2000" b="1" i="0" u="none" strike="noStrike" kern="1200" cap="none" spc="0" normalizeH="0" baseline="0" noProof="0">
              <a:ln>
                <a:noFill/>
              </a:ln>
              <a:solidFill>
                <a:srgbClr val="C93446"/>
              </a:solidFill>
              <a:effectLst/>
              <a:uLnTx/>
              <a:uFillTx/>
              <a:latin typeface="Corbel"/>
              <a:cs typeface="Arial" panose="020B0604020202020204" pitchFamily="34" charset="0"/>
            </a:endParaRPr>
          </a:p>
        </p:txBody>
      </p:sp>
      <p:pic>
        <p:nvPicPr>
          <p:cNvPr id="2" name="Picture 2">
            <a:extLst>
              <a:ext uri="{FF2B5EF4-FFF2-40B4-BE49-F238E27FC236}">
                <a16:creationId xmlns:a16="http://schemas.microsoft.com/office/drawing/2014/main" id="{B94C87DB-BBC7-4BFB-99C5-7E4A8D05A6F0}"/>
              </a:ext>
            </a:extLst>
          </p:cNvPr>
          <p:cNvPicPr>
            <a:picLocks noChangeAspect="1"/>
          </p:cNvPicPr>
          <p:nvPr/>
        </p:nvPicPr>
        <p:blipFill rotWithShape="1">
          <a:blip r:embed="rId4"/>
          <a:srcRect l="27283" r="-303" b="-227"/>
          <a:stretch/>
        </p:blipFill>
        <p:spPr>
          <a:xfrm>
            <a:off x="484362" y="2099290"/>
            <a:ext cx="3331236" cy="2931068"/>
          </a:xfrm>
          <a:prstGeom prst="rect">
            <a:avLst/>
          </a:prstGeom>
        </p:spPr>
      </p:pic>
      <p:pic>
        <p:nvPicPr>
          <p:cNvPr id="3" name="Picture 2" descr="A person in a suit&#10;&#10;Description automatically generated">
            <a:extLst>
              <a:ext uri="{FF2B5EF4-FFF2-40B4-BE49-F238E27FC236}">
                <a16:creationId xmlns:a16="http://schemas.microsoft.com/office/drawing/2014/main" id="{45212F46-3E15-8D32-16C2-CBA479547499}"/>
              </a:ext>
            </a:extLst>
          </p:cNvPr>
          <p:cNvPicPr>
            <a:picLocks noChangeAspect="1"/>
          </p:cNvPicPr>
          <p:nvPr/>
        </p:nvPicPr>
        <p:blipFill>
          <a:blip r:embed="rId5"/>
          <a:srcRect l="3363" t="62" r="5173" b="107"/>
          <a:stretch/>
        </p:blipFill>
        <p:spPr>
          <a:xfrm>
            <a:off x="7583581" y="2101103"/>
            <a:ext cx="3356644" cy="2931001"/>
          </a:xfrm>
          <a:prstGeom prst="rect">
            <a:avLst/>
          </a:prstGeom>
        </p:spPr>
      </p:pic>
      <p:sp>
        <p:nvSpPr>
          <p:cNvPr id="6" name="Rectangle 5">
            <a:extLst>
              <a:ext uri="{FF2B5EF4-FFF2-40B4-BE49-F238E27FC236}">
                <a16:creationId xmlns:a16="http://schemas.microsoft.com/office/drawing/2014/main" id="{40553D35-6947-B9E1-FFE3-4E498994B529}"/>
              </a:ext>
            </a:extLst>
          </p:cNvPr>
          <p:cNvSpPr/>
          <p:nvPr/>
        </p:nvSpPr>
        <p:spPr>
          <a:xfrm>
            <a:off x="7259047" y="5297396"/>
            <a:ext cx="4121524" cy="144655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24242"/>
                </a:solidFill>
                <a:effectLst/>
                <a:uLnTx/>
                <a:uFillTx/>
                <a:latin typeface="Corbel"/>
                <a:cs typeface="Arial"/>
              </a:rPr>
              <a:t>WSU Office of </a:t>
            </a:r>
            <a:r>
              <a:rPr lang="en-US" sz="2400" b="1" dirty="0">
                <a:solidFill>
                  <a:srgbClr val="424242"/>
                </a:solidFill>
                <a:latin typeface="Corbel"/>
                <a:cs typeface="Arial"/>
              </a:rPr>
              <a:t>Research</a:t>
            </a:r>
            <a:endParaRPr lang="en-US" sz="2400" b="1" i="0" u="none" strike="noStrike" kern="1200" cap="none" spc="0" normalizeH="0" baseline="0" noProof="0" dirty="0">
              <a:ln>
                <a:noFill/>
              </a:ln>
              <a:solidFill>
                <a:srgbClr val="424242"/>
              </a:solidFill>
              <a:effectLst/>
              <a:uLnTx/>
              <a:uFillTx/>
              <a:latin typeface="Corbe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a:rPr>
              <a:t> </a:t>
            </a:r>
            <a:r>
              <a:rPr kumimoji="0" lang="en-US" sz="2000" b="0" i="0" u="none" strike="noStrike" kern="1200" cap="none" spc="0" normalizeH="0" baseline="0" noProof="0" dirty="0">
                <a:ln>
                  <a:noFill/>
                </a:ln>
                <a:solidFill>
                  <a:srgbClr val="424242"/>
                </a:solidFill>
                <a:effectLst/>
                <a:uLnTx/>
                <a:uFillTx/>
                <a:latin typeface="Corbel"/>
                <a:cs typeface="Arial"/>
              </a:rPr>
              <a:t> </a:t>
            </a:r>
            <a:br>
              <a:rPr lang="en-US" sz="2000" b="0" i="0" u="none" strike="noStrike" kern="1200" cap="none" spc="0" normalizeH="0" baseline="0" noProof="0" dirty="0">
                <a:ln>
                  <a:noFill/>
                </a:ln>
                <a:effectLst/>
                <a:uLnTx/>
                <a:uFillTx/>
                <a:latin typeface="Corbel"/>
                <a:cs typeface="Arial" panose="020B0604020202020204" pitchFamily="34" charset="0"/>
              </a:rPr>
            </a:br>
            <a:r>
              <a:rPr kumimoji="0" lang="en-US" sz="2000" b="0" i="0" u="none" strike="noStrike" kern="1200" cap="none" spc="0" normalizeH="0" baseline="0" noProof="0" dirty="0">
                <a:ln>
                  <a:noFill/>
                </a:ln>
                <a:solidFill>
                  <a:srgbClr val="424242"/>
                </a:solidFill>
                <a:effectLst/>
                <a:uLnTx/>
                <a:uFillTx/>
                <a:latin typeface="Corbel"/>
                <a:cs typeface="Arial"/>
              </a:rPr>
              <a:t>      Email:</a:t>
            </a:r>
            <a:r>
              <a:rPr lang="en-US" sz="2000" b="1" dirty="0">
                <a:solidFill>
                  <a:srgbClr val="C00000"/>
                </a:solidFill>
                <a:latin typeface="Corbel"/>
                <a:cs typeface="Arial"/>
              </a:rPr>
              <a:t> </a:t>
            </a:r>
            <a:r>
              <a:rPr lang="en-US" sz="2000" b="1" dirty="0">
                <a:solidFill>
                  <a:srgbClr val="C93446"/>
                </a:solidFill>
                <a:latin typeface="Corbel"/>
                <a:cs typeface="Arial"/>
              </a:rPr>
              <a:t>jonathan.male</a:t>
            </a:r>
            <a:r>
              <a:rPr kumimoji="0" lang="en-US" sz="2000" b="1" i="0" u="none" strike="noStrike" kern="1200" cap="none" spc="0" normalizeH="0" baseline="0" noProof="0" dirty="0">
                <a:ln>
                  <a:noFill/>
                </a:ln>
                <a:solidFill>
                  <a:srgbClr val="C93446"/>
                </a:solidFill>
                <a:effectLst/>
                <a:uLnTx/>
                <a:uFillTx/>
                <a:latin typeface="Corbel"/>
                <a:cs typeface="Arial"/>
              </a:rPr>
              <a:t>@wsu.edu</a:t>
            </a:r>
            <a:br>
              <a:rPr lang="en-US" sz="2000" b="0" i="0" u="none" strike="noStrike" kern="1200" cap="none" spc="0" normalizeH="0" baseline="0" noProof="0" dirty="0">
                <a:ln>
                  <a:noFill/>
                </a:ln>
                <a:effectLst/>
                <a:uLnTx/>
                <a:uFillTx/>
                <a:latin typeface="Corbel"/>
                <a:cs typeface="Arial" panose="020B0604020202020204" pitchFamily="34" charset="0"/>
              </a:rPr>
            </a:br>
            <a:r>
              <a:rPr kumimoji="0" lang="en-US" sz="2000" b="0" i="0" u="none" strike="noStrike" kern="1200" cap="none" spc="0" normalizeH="0" baseline="0" noProof="0" dirty="0">
                <a:ln>
                  <a:noFill/>
                </a:ln>
                <a:solidFill>
                  <a:srgbClr val="424242"/>
                </a:solidFill>
                <a:effectLst/>
                <a:uLnTx/>
                <a:uFillTx/>
                <a:latin typeface="Corbel"/>
                <a:cs typeface="Arial"/>
              </a:rPr>
              <a:t>    </a:t>
            </a:r>
            <a:endParaRPr lang="en-US" sz="2000" b="1" i="0" u="none" strike="noStrike" kern="1200" cap="none" spc="0" normalizeH="0" baseline="0" noProof="0" dirty="0">
              <a:ln>
                <a:noFill/>
              </a:ln>
              <a:solidFill>
                <a:srgbClr val="C93446"/>
              </a:solidFill>
              <a:effectLst/>
              <a:uLnTx/>
              <a:uFillTx/>
              <a:latin typeface="Corbel"/>
              <a:cs typeface="Arial" panose="020B0604020202020204" pitchFamily="34" charset="0"/>
            </a:endParaRPr>
          </a:p>
        </p:txBody>
      </p:sp>
    </p:spTree>
    <p:extLst>
      <p:ext uri="{BB962C8B-B14F-4D97-AF65-F5344CB8AC3E}">
        <p14:creationId xmlns:p14="http://schemas.microsoft.com/office/powerpoint/2010/main" val="96936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A506E5-A391-A158-39E9-AC82FF8905D6}"/>
              </a:ext>
            </a:extLst>
          </p:cNvPr>
          <p:cNvSpPr/>
          <p:nvPr/>
        </p:nvSpPr>
        <p:spPr>
          <a:xfrm>
            <a:off x="3666" y="4676972"/>
            <a:ext cx="12184669" cy="2181027"/>
          </a:xfrm>
          <a:prstGeom prst="rect">
            <a:avLst/>
          </a:prstGeom>
          <a:solidFill>
            <a:srgbClr val="A60F2D"/>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E8A9B36-27D2-52FE-684A-5A1877556BF6}"/>
              </a:ext>
            </a:extLst>
          </p:cNvPr>
          <p:cNvSpPr txBox="1"/>
          <p:nvPr/>
        </p:nvSpPr>
        <p:spPr>
          <a:xfrm>
            <a:off x="599341" y="5017477"/>
            <a:ext cx="4900978"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a:solidFill>
                  <a:schemeClr val="tx2"/>
                </a:solidFill>
                <a:latin typeface="Arial"/>
              </a:rPr>
              <a:t>1 of 6 WSU campuses statewide</a:t>
            </a:r>
            <a:endParaRPr lang="en-US" sz="3800">
              <a:solidFill>
                <a:schemeClr val="tx2"/>
              </a:solidFill>
              <a:ea typeface="Calibri"/>
              <a:cs typeface="Calibri"/>
            </a:endParaRPr>
          </a:p>
        </p:txBody>
      </p:sp>
      <p:pic>
        <p:nvPicPr>
          <p:cNvPr id="2" name="Picture 1" descr="A group of buildings next to a river&#10;&#10;Description automatically generated">
            <a:extLst>
              <a:ext uri="{FF2B5EF4-FFF2-40B4-BE49-F238E27FC236}">
                <a16:creationId xmlns:a16="http://schemas.microsoft.com/office/drawing/2014/main" id="{93BF79A7-2060-7046-E1D2-D2F9AAA73771}"/>
              </a:ext>
            </a:extLst>
          </p:cNvPr>
          <p:cNvPicPr>
            <a:picLocks noChangeAspect="1"/>
          </p:cNvPicPr>
          <p:nvPr/>
        </p:nvPicPr>
        <p:blipFill>
          <a:blip r:embed="rId3"/>
          <a:srcRect l="-15" t="21303" r="30" b="8628"/>
          <a:stretch/>
        </p:blipFill>
        <p:spPr>
          <a:xfrm>
            <a:off x="1831" y="8765"/>
            <a:ext cx="12193843" cy="4790292"/>
          </a:xfrm>
          <a:prstGeom prst="rect">
            <a:avLst/>
          </a:prstGeom>
        </p:spPr>
      </p:pic>
      <p:sp>
        <p:nvSpPr>
          <p:cNvPr id="12" name="Text Placeholder 3">
            <a:extLst>
              <a:ext uri="{FF2B5EF4-FFF2-40B4-BE49-F238E27FC236}">
                <a16:creationId xmlns:a16="http://schemas.microsoft.com/office/drawing/2014/main" id="{74FD2203-8039-2944-874C-1AD8FD24A11A}"/>
              </a:ext>
            </a:extLst>
          </p:cNvPr>
          <p:cNvSpPr txBox="1">
            <a:spLocks/>
          </p:cNvSpPr>
          <p:nvPr/>
        </p:nvSpPr>
        <p:spPr>
          <a:xfrm>
            <a:off x="7511529" y="5252476"/>
            <a:ext cx="4523772" cy="102553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chemeClr val="tx2"/>
                </a:solidFill>
                <a:latin typeface="Corbel"/>
                <a:cs typeface="Arial"/>
              </a:rPr>
              <a:t>Positioned to work on the Energy Ecosystem</a:t>
            </a:r>
            <a:endParaRPr lang="en-US">
              <a:solidFill>
                <a:schemeClr val="tx2"/>
              </a:solidFill>
            </a:endParaRPr>
          </a:p>
        </p:txBody>
      </p:sp>
      <p:sp>
        <p:nvSpPr>
          <p:cNvPr id="13" name="Rectangle 12">
            <a:extLst>
              <a:ext uri="{FF2B5EF4-FFF2-40B4-BE49-F238E27FC236}">
                <a16:creationId xmlns:a16="http://schemas.microsoft.com/office/drawing/2014/main" id="{E667F4DD-775E-2D41-A451-B6F630176F38}"/>
              </a:ext>
            </a:extLst>
          </p:cNvPr>
          <p:cNvSpPr/>
          <p:nvPr/>
        </p:nvSpPr>
        <p:spPr>
          <a:xfrm>
            <a:off x="712018" y="6422948"/>
            <a:ext cx="944391" cy="1456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90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7AB77-FBA1-434E-A9E7-4B695A339D12}"/>
              </a:ext>
            </a:extLst>
          </p:cNvPr>
          <p:cNvSpPr>
            <a:spLocks noGrp="1"/>
          </p:cNvSpPr>
          <p:nvPr>
            <p:ph type="body" sz="quarter" idx="11"/>
          </p:nvPr>
        </p:nvSpPr>
        <p:spPr>
          <a:xfrm>
            <a:off x="709034" y="1696014"/>
            <a:ext cx="4704474" cy="4269553"/>
          </a:xfrm>
        </p:spPr>
        <p:txBody>
          <a:bodyPr vert="horz" lIns="91440" tIns="45720" rIns="91440" bIns="45720" rtlCol="0" anchor="t">
            <a:noAutofit/>
          </a:bodyPr>
          <a:lstStyle/>
          <a:p>
            <a:r>
              <a:rPr lang="en-US" sz="3200">
                <a:solidFill>
                  <a:srgbClr val="000000"/>
                </a:solidFill>
                <a:latin typeface="Corbel"/>
                <a:cs typeface="Arial"/>
              </a:rPr>
              <a:t>The state's land grant university with 26,000+ students across campuses</a:t>
            </a:r>
            <a:endParaRPr lang="en-US" sz="3200">
              <a:solidFill>
                <a:srgbClr val="000000"/>
              </a:solidFill>
              <a:cs typeface="Arial"/>
            </a:endParaRPr>
          </a:p>
          <a:p>
            <a:endParaRPr lang="en-US"/>
          </a:p>
          <a:p>
            <a:r>
              <a:rPr lang="en-US" sz="3200">
                <a:solidFill>
                  <a:srgbClr val="000000"/>
                </a:solidFill>
                <a:latin typeface="Corbel"/>
                <a:cs typeface="Arial"/>
              </a:rPr>
              <a:t>Serving the entire state through: </a:t>
            </a:r>
            <a:endParaRPr lang="en-US"/>
          </a:p>
          <a:p>
            <a:pPr marL="457200" indent="-457200">
              <a:buFont typeface="Arial"/>
              <a:buChar char="•"/>
            </a:pPr>
            <a:r>
              <a:rPr lang="en-US" sz="3200">
                <a:solidFill>
                  <a:srgbClr val="000000"/>
                </a:solidFill>
                <a:latin typeface="Corbel"/>
                <a:cs typeface="Arial"/>
              </a:rPr>
              <a:t>Education </a:t>
            </a:r>
            <a:endParaRPr lang="en-US"/>
          </a:p>
          <a:p>
            <a:pPr marL="457200" indent="-457200">
              <a:buFont typeface="Arial"/>
              <a:buChar char="•"/>
            </a:pPr>
            <a:r>
              <a:rPr lang="en-US" sz="3200">
                <a:solidFill>
                  <a:srgbClr val="000000"/>
                </a:solidFill>
                <a:latin typeface="Corbel"/>
                <a:cs typeface="Arial"/>
              </a:rPr>
              <a:t>Research </a:t>
            </a:r>
            <a:endParaRPr lang="en-US"/>
          </a:p>
          <a:p>
            <a:pPr marL="457200" indent="-457200">
              <a:buFont typeface="Arial"/>
              <a:buChar char="•"/>
            </a:pPr>
            <a:r>
              <a:rPr lang="en-US" sz="3200">
                <a:solidFill>
                  <a:srgbClr val="000000"/>
                </a:solidFill>
                <a:latin typeface="Corbel"/>
                <a:cs typeface="Arial"/>
              </a:rPr>
              <a:t>Community service and partnerships</a:t>
            </a:r>
            <a:endParaRPr lang="en-US"/>
          </a:p>
          <a:p>
            <a:endParaRPr lang="en-US" sz="2000">
              <a:solidFill>
                <a:srgbClr val="000000"/>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52024208-F096-514A-AE80-B9418C24B77C}"/>
              </a:ext>
            </a:extLst>
          </p:cNvPr>
          <p:cNvSpPr>
            <a:spLocks noGrp="1"/>
          </p:cNvSpPr>
          <p:nvPr>
            <p:ph type="body" sz="quarter" idx="12"/>
          </p:nvPr>
        </p:nvSpPr>
        <p:spPr>
          <a:xfrm>
            <a:off x="581229" y="541261"/>
            <a:ext cx="7464764" cy="1131661"/>
          </a:xfrm>
        </p:spPr>
        <p:txBody>
          <a:bodyPr vert="horz" lIns="91440" tIns="45720" rIns="91440" bIns="45720" rtlCol="0" anchor="t">
            <a:normAutofit/>
          </a:bodyPr>
          <a:lstStyle/>
          <a:p>
            <a:pPr algn="l"/>
            <a:r>
              <a:rPr lang="en-US" sz="4400">
                <a:latin typeface="Arial"/>
                <a:cs typeface="Arial"/>
              </a:rPr>
              <a:t>WSU System</a:t>
            </a:r>
            <a:endParaRPr lang="en-US"/>
          </a:p>
        </p:txBody>
      </p:sp>
      <p:sp>
        <p:nvSpPr>
          <p:cNvPr id="7" name="Rectangle 6">
            <a:extLst>
              <a:ext uri="{FF2B5EF4-FFF2-40B4-BE49-F238E27FC236}">
                <a16:creationId xmlns:a16="http://schemas.microsoft.com/office/drawing/2014/main" id="{46D6FE03-AC47-A648-A1C1-5EAE5A53C30C}"/>
              </a:ext>
            </a:extLst>
          </p:cNvPr>
          <p:cNvSpPr/>
          <p:nvPr/>
        </p:nvSpPr>
        <p:spPr>
          <a:xfrm>
            <a:off x="708301" y="1220610"/>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Statewide Access To WSU WSU Corporate Engagement Washington, 47% OFF">
            <a:extLst>
              <a:ext uri="{FF2B5EF4-FFF2-40B4-BE49-F238E27FC236}">
                <a16:creationId xmlns:a16="http://schemas.microsoft.com/office/drawing/2014/main" id="{EB9B45D3-A71E-D9BD-3FBC-9F8123FC9FC1}"/>
              </a:ext>
            </a:extLst>
          </p:cNvPr>
          <p:cNvPicPr>
            <a:picLocks noChangeAspect="1"/>
          </p:cNvPicPr>
          <p:nvPr/>
        </p:nvPicPr>
        <p:blipFill>
          <a:blip r:embed="rId3"/>
          <a:stretch>
            <a:fillRect/>
          </a:stretch>
        </p:blipFill>
        <p:spPr>
          <a:xfrm>
            <a:off x="5319104" y="625719"/>
            <a:ext cx="6792058" cy="5760427"/>
          </a:xfrm>
          <a:prstGeom prst="rect">
            <a:avLst/>
          </a:prstGeom>
        </p:spPr>
      </p:pic>
    </p:spTree>
    <p:extLst>
      <p:ext uri="{BB962C8B-B14F-4D97-AF65-F5344CB8AC3E}">
        <p14:creationId xmlns:p14="http://schemas.microsoft.com/office/powerpoint/2010/main" val="956521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7AB77-FBA1-434E-A9E7-4B695A339D12}"/>
              </a:ext>
            </a:extLst>
          </p:cNvPr>
          <p:cNvSpPr>
            <a:spLocks noGrp="1"/>
          </p:cNvSpPr>
          <p:nvPr>
            <p:ph type="body" sz="quarter" idx="11"/>
          </p:nvPr>
        </p:nvSpPr>
        <p:spPr>
          <a:xfrm>
            <a:off x="712698" y="1526665"/>
            <a:ext cx="5395131" cy="5095865"/>
          </a:xfrm>
        </p:spPr>
        <p:txBody>
          <a:bodyPr vert="horz" lIns="91440" tIns="45720" rIns="91440" bIns="45720" rtlCol="0" anchor="t">
            <a:noAutofit/>
          </a:bodyPr>
          <a:lstStyle/>
          <a:p>
            <a:r>
              <a:rPr lang="en-US" sz="2800" dirty="0">
                <a:solidFill>
                  <a:srgbClr val="000000"/>
                </a:solidFill>
                <a:latin typeface="Corbel"/>
                <a:cs typeface="Arial"/>
              </a:rPr>
              <a:t>Reflecting the community we serve</a:t>
            </a:r>
            <a:endParaRPr lang="en-US" sz="2800" dirty="0">
              <a:solidFill>
                <a:srgbClr val="000000"/>
              </a:solidFill>
              <a:cs typeface="Arial"/>
            </a:endParaRPr>
          </a:p>
          <a:p>
            <a:r>
              <a:rPr lang="en-US" sz="2400" dirty="0">
                <a:solidFill>
                  <a:srgbClr val="000000"/>
                </a:solidFill>
                <a:latin typeface="Corbel"/>
                <a:cs typeface="Arial"/>
              </a:rPr>
              <a:t>Student population:</a:t>
            </a:r>
            <a:endParaRPr lang="en-US" sz="2400" dirty="0">
              <a:solidFill>
                <a:srgbClr val="000000"/>
              </a:solidFill>
              <a:cs typeface="Arial"/>
            </a:endParaRPr>
          </a:p>
          <a:p>
            <a:pPr marL="457200" indent="-457200">
              <a:buFont typeface="Arial"/>
              <a:buChar char="•"/>
            </a:pPr>
            <a:r>
              <a:rPr lang="en-US" sz="2400" dirty="0">
                <a:solidFill>
                  <a:srgbClr val="000000"/>
                </a:solidFill>
                <a:latin typeface="Corbel"/>
                <a:cs typeface="Arial"/>
              </a:rPr>
              <a:t>Nearly </a:t>
            </a:r>
            <a:r>
              <a:rPr lang="en-US" sz="2400" b="1" dirty="0">
                <a:solidFill>
                  <a:srgbClr val="000000"/>
                </a:solidFill>
                <a:latin typeface="Corbel"/>
                <a:cs typeface="Arial"/>
              </a:rPr>
              <a:t>50%</a:t>
            </a:r>
            <a:r>
              <a:rPr lang="en-US" sz="2400" dirty="0">
                <a:solidFill>
                  <a:srgbClr val="000000"/>
                </a:solidFill>
                <a:latin typeface="Corbel"/>
                <a:cs typeface="Arial"/>
              </a:rPr>
              <a:t> students of color </a:t>
            </a:r>
            <a:endParaRPr lang="en-US" sz="2400" dirty="0"/>
          </a:p>
          <a:p>
            <a:pPr marL="457200" indent="-457200">
              <a:buFont typeface="Arial"/>
              <a:buChar char="•"/>
            </a:pPr>
            <a:r>
              <a:rPr lang="en-US" sz="2400" b="1" dirty="0">
                <a:solidFill>
                  <a:srgbClr val="000000"/>
                </a:solidFill>
                <a:latin typeface="Corbel"/>
                <a:cs typeface="Arial"/>
              </a:rPr>
              <a:t>51%</a:t>
            </a:r>
            <a:r>
              <a:rPr lang="en-US" sz="2400" dirty="0">
                <a:solidFill>
                  <a:srgbClr val="000000"/>
                </a:solidFill>
                <a:latin typeface="Corbel"/>
                <a:cs typeface="Arial"/>
              </a:rPr>
              <a:t> first generation students </a:t>
            </a:r>
            <a:endParaRPr lang="en-US" sz="2400" dirty="0"/>
          </a:p>
          <a:p>
            <a:pPr marL="457200" indent="-457200">
              <a:buFont typeface="Arial"/>
              <a:buChar char="•"/>
            </a:pPr>
            <a:r>
              <a:rPr lang="en-US" sz="2400" b="1" dirty="0">
                <a:solidFill>
                  <a:srgbClr val="000000"/>
                </a:solidFill>
                <a:latin typeface="Corbel"/>
                <a:cs typeface="Arial"/>
              </a:rPr>
              <a:t>60%</a:t>
            </a:r>
            <a:r>
              <a:rPr lang="en-US" sz="2400" dirty="0">
                <a:solidFill>
                  <a:srgbClr val="000000"/>
                </a:solidFill>
                <a:latin typeface="Corbel"/>
                <a:cs typeface="Arial"/>
              </a:rPr>
              <a:t> female students </a:t>
            </a:r>
            <a:endParaRPr lang="en-US" sz="2400" dirty="0"/>
          </a:p>
          <a:p>
            <a:r>
              <a:rPr lang="en-US" sz="2400" dirty="0">
                <a:solidFill>
                  <a:srgbClr val="000000"/>
                </a:solidFill>
                <a:latin typeface="Corbel"/>
                <a:cs typeface="Arial"/>
              </a:rPr>
              <a:t>STEM Majors:</a:t>
            </a:r>
            <a:endParaRPr lang="en-US" sz="2400" dirty="0">
              <a:solidFill>
                <a:srgbClr val="000000"/>
              </a:solidFill>
              <a:latin typeface="Corbel"/>
              <a:cs typeface="Arial" panose="020B0604020202020204" pitchFamily="34" charset="0"/>
            </a:endParaRPr>
          </a:p>
          <a:p>
            <a:pPr marL="457200" indent="-457200">
              <a:buFont typeface="Arial,Sans-Serif"/>
              <a:buChar char="•"/>
            </a:pPr>
            <a:r>
              <a:rPr lang="en-US" sz="2400" b="1" dirty="0">
                <a:solidFill>
                  <a:srgbClr val="000000"/>
                </a:solidFill>
                <a:latin typeface="Corbel"/>
                <a:cs typeface="Arial"/>
              </a:rPr>
              <a:t>40%</a:t>
            </a:r>
            <a:r>
              <a:rPr lang="en-US" sz="2400" dirty="0">
                <a:solidFill>
                  <a:srgbClr val="000000"/>
                </a:solidFill>
                <a:latin typeface="Corbel"/>
                <a:cs typeface="Arial"/>
              </a:rPr>
              <a:t> total enrollment in STEM </a:t>
            </a:r>
            <a:endParaRPr lang="en-US" sz="2400" dirty="0">
              <a:solidFill>
                <a:srgbClr val="919191"/>
              </a:solidFill>
              <a:latin typeface="Corbel"/>
              <a:cs typeface="Arial"/>
            </a:endParaRPr>
          </a:p>
          <a:p>
            <a:pPr marL="457200" indent="-457200">
              <a:buFont typeface="Arial,Sans-Serif"/>
              <a:buChar char="•"/>
            </a:pPr>
            <a:r>
              <a:rPr lang="en-US" sz="2400" b="1" dirty="0">
                <a:solidFill>
                  <a:srgbClr val="000000"/>
                </a:solidFill>
                <a:latin typeface="Corbel"/>
                <a:cs typeface="Arial"/>
              </a:rPr>
              <a:t>53%</a:t>
            </a:r>
            <a:r>
              <a:rPr lang="en-US" sz="2400" dirty="0">
                <a:solidFill>
                  <a:srgbClr val="000000"/>
                </a:solidFill>
                <a:latin typeface="Corbel"/>
                <a:cs typeface="Arial"/>
              </a:rPr>
              <a:t> of STEM students from historically marginalized populations</a:t>
            </a:r>
            <a:endParaRPr lang="en-US" sz="2400" dirty="0">
              <a:cs typeface="Arial"/>
            </a:endParaRPr>
          </a:p>
          <a:p>
            <a:r>
              <a:rPr lang="en-US" sz="2800" dirty="0">
                <a:solidFill>
                  <a:srgbClr val="000000"/>
                </a:solidFill>
                <a:latin typeface="Corbel"/>
                <a:cs typeface="Arial"/>
              </a:rPr>
              <a:t>Research strengths in Energy, Environment, &amp; Agriculture</a:t>
            </a:r>
            <a:endParaRPr lang="en-US" sz="2800" dirty="0">
              <a:solidFill>
                <a:srgbClr val="000000"/>
              </a:solidFill>
              <a:latin typeface="Corbel"/>
              <a:cs typeface="Arial" panose="020B0604020202020204" pitchFamily="34" charset="0"/>
            </a:endParaRPr>
          </a:p>
          <a:p>
            <a:endParaRPr lang="en-US" sz="2000">
              <a:solidFill>
                <a:srgbClr val="000000"/>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52024208-F096-514A-AE80-B9418C24B77C}"/>
              </a:ext>
            </a:extLst>
          </p:cNvPr>
          <p:cNvSpPr>
            <a:spLocks noGrp="1"/>
          </p:cNvSpPr>
          <p:nvPr>
            <p:ph type="body" sz="quarter" idx="12"/>
          </p:nvPr>
        </p:nvSpPr>
        <p:spPr>
          <a:xfrm>
            <a:off x="584893" y="541260"/>
            <a:ext cx="7464764" cy="1131661"/>
          </a:xfrm>
        </p:spPr>
        <p:txBody>
          <a:bodyPr vert="horz" lIns="91440" tIns="45720" rIns="91440" bIns="45720" rtlCol="0" anchor="t">
            <a:normAutofit/>
          </a:bodyPr>
          <a:lstStyle/>
          <a:p>
            <a:pPr algn="l"/>
            <a:r>
              <a:rPr lang="en-US" sz="4400">
                <a:latin typeface="Arial"/>
                <a:cs typeface="Arial"/>
              </a:rPr>
              <a:t>WSU Tri-Cities</a:t>
            </a:r>
            <a:endParaRPr lang="en-US"/>
          </a:p>
        </p:txBody>
      </p:sp>
      <p:sp>
        <p:nvSpPr>
          <p:cNvPr id="7" name="Rectangle 6">
            <a:extLst>
              <a:ext uri="{FF2B5EF4-FFF2-40B4-BE49-F238E27FC236}">
                <a16:creationId xmlns:a16="http://schemas.microsoft.com/office/drawing/2014/main" id="{46D6FE03-AC47-A648-A1C1-5EAE5A53C30C}"/>
              </a:ext>
            </a:extLst>
          </p:cNvPr>
          <p:cNvSpPr/>
          <p:nvPr/>
        </p:nvSpPr>
        <p:spPr>
          <a:xfrm>
            <a:off x="711965" y="1220609"/>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A group of women in white lab coats and gloves&#10;&#10;Description automatically generated">
            <a:extLst>
              <a:ext uri="{FF2B5EF4-FFF2-40B4-BE49-F238E27FC236}">
                <a16:creationId xmlns:a16="http://schemas.microsoft.com/office/drawing/2014/main" id="{8E2B6F90-0215-AA20-D76D-3B3F53D7C0A7}"/>
              </a:ext>
            </a:extLst>
          </p:cNvPr>
          <p:cNvPicPr>
            <a:picLocks noChangeAspect="1"/>
          </p:cNvPicPr>
          <p:nvPr/>
        </p:nvPicPr>
        <p:blipFill>
          <a:blip r:embed="rId3"/>
          <a:srcRect l="-25" t="17672" r="72" b="140"/>
          <a:stretch/>
        </p:blipFill>
        <p:spPr>
          <a:xfrm>
            <a:off x="6261819" y="3597632"/>
            <a:ext cx="5925430" cy="3260652"/>
          </a:xfrm>
          <a:prstGeom prst="rect">
            <a:avLst/>
          </a:prstGeom>
        </p:spPr>
      </p:pic>
      <p:pic>
        <p:nvPicPr>
          <p:cNvPr id="9" name="Picture 8" descr="A person standing in front of a poster&#10;&#10;Description automatically generated">
            <a:extLst>
              <a:ext uri="{FF2B5EF4-FFF2-40B4-BE49-F238E27FC236}">
                <a16:creationId xmlns:a16="http://schemas.microsoft.com/office/drawing/2014/main" id="{332BBB26-C161-2CA8-07A1-88CF3C09D19D}"/>
              </a:ext>
            </a:extLst>
          </p:cNvPr>
          <p:cNvPicPr>
            <a:picLocks noChangeAspect="1"/>
          </p:cNvPicPr>
          <p:nvPr/>
        </p:nvPicPr>
        <p:blipFill>
          <a:blip r:embed="rId4"/>
          <a:srcRect l="-139" t="5478" r="4" b="4916"/>
          <a:stretch/>
        </p:blipFill>
        <p:spPr>
          <a:xfrm>
            <a:off x="6254435" y="1287"/>
            <a:ext cx="5936373" cy="3601367"/>
          </a:xfrm>
          <a:prstGeom prst="rect">
            <a:avLst/>
          </a:prstGeom>
        </p:spPr>
      </p:pic>
    </p:spTree>
    <p:extLst>
      <p:ext uri="{BB962C8B-B14F-4D97-AF65-F5344CB8AC3E}">
        <p14:creationId xmlns:p14="http://schemas.microsoft.com/office/powerpoint/2010/main" val="22925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7AB77-FBA1-434E-A9E7-4B695A339D12}"/>
              </a:ext>
            </a:extLst>
          </p:cNvPr>
          <p:cNvSpPr>
            <a:spLocks noGrp="1"/>
          </p:cNvSpPr>
          <p:nvPr>
            <p:ph type="body" sz="quarter" idx="11"/>
          </p:nvPr>
        </p:nvSpPr>
        <p:spPr>
          <a:xfrm>
            <a:off x="705371" y="1722244"/>
            <a:ext cx="5319893" cy="4850582"/>
          </a:xfrm>
        </p:spPr>
        <p:txBody>
          <a:bodyPr vert="horz" lIns="91440" tIns="45720" rIns="91440" bIns="45720" rtlCol="0" anchor="t">
            <a:noAutofit/>
          </a:bodyPr>
          <a:lstStyle/>
          <a:p>
            <a:pPr algn="l" rtl="0" fontAlgn="base"/>
            <a:r>
              <a:rPr lang="en-US" sz="2800" b="1" i="0" u="none" strike="noStrike" dirty="0">
                <a:solidFill>
                  <a:srgbClr val="000000"/>
                </a:solidFill>
                <a:effectLst/>
                <a:latin typeface="Corbel"/>
                <a:cs typeface="Arial"/>
              </a:rPr>
              <a:t>Rich and unique in energy production and capability</a:t>
            </a:r>
            <a:r>
              <a:rPr lang="en-US" sz="2800" b="1" i="0" dirty="0">
                <a:solidFill>
                  <a:srgbClr val="000000"/>
                </a:solidFill>
                <a:effectLst/>
                <a:latin typeface="Corbel"/>
                <a:cs typeface="Arial"/>
              </a:rPr>
              <a:t>​</a:t>
            </a:r>
            <a:endParaRPr lang="en-US" sz="2800" b="1" i="0" dirty="0">
              <a:solidFill>
                <a:srgbClr val="FFFFFF"/>
              </a:solidFill>
              <a:effectLst/>
              <a:latin typeface="Corbel"/>
              <a:cs typeface="Arial"/>
            </a:endParaRPr>
          </a:p>
          <a:p>
            <a:pPr fontAlgn="base"/>
            <a:r>
              <a:rPr lang="en-US" sz="2400" b="0" i="0" u="none" strike="noStrike" dirty="0">
                <a:solidFill>
                  <a:srgbClr val="000000"/>
                </a:solidFill>
                <a:effectLst/>
                <a:latin typeface="Corbel"/>
                <a:cs typeface="Arial"/>
              </a:rPr>
              <a:t>Region hosts bountiful low carbon energy generation from hydropower, nuclear, solar and wind resources serving</a:t>
            </a:r>
            <a:r>
              <a:rPr lang="en-US" sz="2400" b="0" i="0" dirty="0">
                <a:solidFill>
                  <a:srgbClr val="000000"/>
                </a:solidFill>
                <a:effectLst/>
                <a:latin typeface="Corbel"/>
                <a:cs typeface="Arial"/>
              </a:rPr>
              <a:t>​</a:t>
            </a:r>
            <a:r>
              <a:rPr lang="en-US" sz="2400" b="0" i="0" u="none" strike="noStrike" dirty="0">
                <a:solidFill>
                  <a:srgbClr val="000000"/>
                </a:solidFill>
                <a:effectLst/>
                <a:latin typeface="Corbel"/>
                <a:cs typeface="Arial"/>
              </a:rPr>
              <a:t> demand in the state and adjacent regions</a:t>
            </a:r>
            <a:r>
              <a:rPr lang="en-US" sz="2400" dirty="0">
                <a:solidFill>
                  <a:srgbClr val="000000"/>
                </a:solidFill>
                <a:latin typeface="Corbel"/>
                <a:cs typeface="Arial"/>
              </a:rPr>
              <a:t>.  </a:t>
            </a:r>
            <a:endParaRPr lang="en-US" sz="2400" b="0" i="0" u="none" strike="noStrike" dirty="0">
              <a:solidFill>
                <a:srgbClr val="000000"/>
              </a:solidFill>
              <a:effectLst/>
              <a:latin typeface="Corbel"/>
              <a:cs typeface="Arial" panose="020B0604020202020204" pitchFamily="34" charset="0"/>
            </a:endParaRPr>
          </a:p>
          <a:p>
            <a:pPr algn="l"/>
            <a:endParaRPr lang="en-US" sz="2400">
              <a:solidFill>
                <a:srgbClr val="000000"/>
              </a:solidFill>
              <a:latin typeface="Corbel"/>
              <a:cs typeface="Arial" panose="020B0604020202020204" pitchFamily="34" charset="0"/>
            </a:endParaRPr>
          </a:p>
          <a:p>
            <a:r>
              <a:rPr lang="en-US" sz="2400" dirty="0">
                <a:solidFill>
                  <a:srgbClr val="000000"/>
                </a:solidFill>
                <a:latin typeface="Corbel"/>
                <a:cs typeface="Arial"/>
              </a:rPr>
              <a:t>It is also a rich agricultural area with multiple sources of  biomass from which to create fuels, innovate at the nexus of agriculture and energy, and has abundant water for H2 production.</a:t>
            </a:r>
            <a:endParaRPr lang="en-US" sz="2400" dirty="0">
              <a:solidFill>
                <a:srgbClr val="000000"/>
              </a:solidFill>
              <a:latin typeface="Corbel"/>
              <a:cs typeface="Arial" panose="020B0604020202020204" pitchFamily="34" charset="0"/>
            </a:endParaRPr>
          </a:p>
          <a:p>
            <a:pPr fontAlgn="base"/>
            <a:endParaRPr lang="en-US" sz="2000" b="0" i="0">
              <a:solidFill>
                <a:srgbClr val="000000"/>
              </a:solidFill>
              <a:effectLst/>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52024208-F096-514A-AE80-B9418C24B77C}"/>
              </a:ext>
            </a:extLst>
          </p:cNvPr>
          <p:cNvSpPr>
            <a:spLocks noGrp="1"/>
          </p:cNvSpPr>
          <p:nvPr>
            <p:ph type="body" sz="quarter" idx="12"/>
          </p:nvPr>
        </p:nvSpPr>
        <p:spPr>
          <a:xfrm>
            <a:off x="698460" y="654828"/>
            <a:ext cx="6838248" cy="1132454"/>
          </a:xfrm>
        </p:spPr>
        <p:txBody>
          <a:bodyPr vert="horz" lIns="91440" tIns="45720" rIns="91440" bIns="45720" rtlCol="0" anchor="t">
            <a:normAutofit/>
          </a:bodyPr>
          <a:lstStyle/>
          <a:p>
            <a:pPr algn="l"/>
            <a:r>
              <a:rPr lang="en-US" sz="4400">
                <a:latin typeface="Arial"/>
                <a:cs typeface="Arial"/>
              </a:rPr>
              <a:t>"Of" the Community</a:t>
            </a:r>
          </a:p>
        </p:txBody>
      </p:sp>
      <p:sp>
        <p:nvSpPr>
          <p:cNvPr id="7" name="Rectangle 6">
            <a:extLst>
              <a:ext uri="{FF2B5EF4-FFF2-40B4-BE49-F238E27FC236}">
                <a16:creationId xmlns:a16="http://schemas.microsoft.com/office/drawing/2014/main" id="{46D6FE03-AC47-A648-A1C1-5EAE5A53C30C}"/>
              </a:ext>
            </a:extLst>
          </p:cNvPr>
          <p:cNvSpPr/>
          <p:nvPr/>
        </p:nvSpPr>
        <p:spPr>
          <a:xfrm>
            <a:off x="803551" y="1304869"/>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artoon of a bus and windmills&#10;&#10;Description automatically generated">
            <a:extLst>
              <a:ext uri="{FF2B5EF4-FFF2-40B4-BE49-F238E27FC236}">
                <a16:creationId xmlns:a16="http://schemas.microsoft.com/office/drawing/2014/main" id="{8A1CF123-437E-082C-BCAC-6D90A85170A7}"/>
              </a:ext>
            </a:extLst>
          </p:cNvPr>
          <p:cNvPicPr>
            <a:picLocks noChangeAspect="1"/>
          </p:cNvPicPr>
          <p:nvPr/>
        </p:nvPicPr>
        <p:blipFill>
          <a:blip r:embed="rId3"/>
          <a:stretch>
            <a:fillRect/>
          </a:stretch>
        </p:blipFill>
        <p:spPr>
          <a:xfrm>
            <a:off x="6215743" y="586736"/>
            <a:ext cx="6104163" cy="2609525"/>
          </a:xfrm>
          <a:prstGeom prst="rect">
            <a:avLst/>
          </a:prstGeom>
        </p:spPr>
      </p:pic>
      <p:pic>
        <p:nvPicPr>
          <p:cNvPr id="2" name="Picture 1" descr="A rows of trees in a field&#10;&#10;Description automatically generated">
            <a:extLst>
              <a:ext uri="{FF2B5EF4-FFF2-40B4-BE49-F238E27FC236}">
                <a16:creationId xmlns:a16="http://schemas.microsoft.com/office/drawing/2014/main" id="{84BED47B-0965-24BF-A64C-E4A7C50D8A55}"/>
              </a:ext>
            </a:extLst>
          </p:cNvPr>
          <p:cNvPicPr>
            <a:picLocks noChangeAspect="1"/>
          </p:cNvPicPr>
          <p:nvPr/>
        </p:nvPicPr>
        <p:blipFill>
          <a:blip r:embed="rId4"/>
          <a:srcRect l="7411" t="15565" r="7378" b="24"/>
          <a:stretch/>
        </p:blipFill>
        <p:spPr>
          <a:xfrm>
            <a:off x="6345116" y="3603930"/>
            <a:ext cx="5846543" cy="3253161"/>
          </a:xfrm>
          <a:prstGeom prst="rect">
            <a:avLst/>
          </a:prstGeom>
        </p:spPr>
      </p:pic>
    </p:spTree>
    <p:extLst>
      <p:ext uri="{BB962C8B-B14F-4D97-AF65-F5344CB8AC3E}">
        <p14:creationId xmlns:p14="http://schemas.microsoft.com/office/powerpoint/2010/main" val="183711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7AB77-FBA1-434E-A9E7-4B695A339D12}"/>
              </a:ext>
            </a:extLst>
          </p:cNvPr>
          <p:cNvSpPr>
            <a:spLocks noGrp="1"/>
          </p:cNvSpPr>
          <p:nvPr>
            <p:ph type="body" sz="quarter" idx="11"/>
          </p:nvPr>
        </p:nvSpPr>
        <p:spPr>
          <a:xfrm>
            <a:off x="637562" y="1589359"/>
            <a:ext cx="4917509" cy="2246857"/>
          </a:xfrm>
        </p:spPr>
        <p:txBody>
          <a:bodyPr vert="horz" lIns="91440" tIns="45720" rIns="91440" bIns="45720" rtlCol="0" anchor="t">
            <a:noAutofit/>
          </a:bodyPr>
          <a:lstStyle/>
          <a:p>
            <a:r>
              <a:rPr lang="en-US" sz="3000" dirty="0">
                <a:solidFill>
                  <a:srgbClr val="000000"/>
                </a:solidFill>
                <a:latin typeface="Corbel"/>
                <a:cs typeface="Arial"/>
              </a:rPr>
              <a:t>Partnerships with PNNL:</a:t>
            </a:r>
            <a:endParaRPr lang="en-US" sz="3000">
              <a:solidFill>
                <a:srgbClr val="000000"/>
              </a:solidFill>
              <a:latin typeface="Corbel"/>
              <a:cs typeface="Arial" panose="020B0604020202020204" pitchFamily="34" charset="0"/>
            </a:endParaRPr>
          </a:p>
          <a:p>
            <a:pPr marL="457200" indent="-457200">
              <a:buFont typeface="Arial"/>
              <a:buChar char="•"/>
            </a:pPr>
            <a:r>
              <a:rPr lang="en-US" sz="3000" dirty="0">
                <a:solidFill>
                  <a:srgbClr val="000000"/>
                </a:solidFill>
                <a:latin typeface="Corbel"/>
                <a:cs typeface="Arial"/>
              </a:rPr>
              <a:t>Bioproducts, Sciences, and Engineering Lab (BSEL)</a:t>
            </a:r>
          </a:p>
          <a:p>
            <a:pPr marL="457200" indent="-457200">
              <a:buFont typeface="Arial"/>
              <a:buChar char="•"/>
            </a:pPr>
            <a:r>
              <a:rPr lang="en-US" sz="3000" dirty="0">
                <a:solidFill>
                  <a:srgbClr val="000000"/>
                </a:solidFill>
                <a:latin typeface="Corbel"/>
                <a:cs typeface="Arial"/>
              </a:rPr>
              <a:t>Pacific Northwest Hydrogen (PNWH2) Hub</a:t>
            </a:r>
            <a:endParaRPr lang="en-US" sz="3000">
              <a:solidFill>
                <a:srgbClr val="919191"/>
              </a:solidFill>
              <a:cs typeface="Arial" panose="020B0604020202020204" pitchFamily="34" charset="0"/>
            </a:endParaRPr>
          </a:p>
        </p:txBody>
      </p:sp>
      <p:sp>
        <p:nvSpPr>
          <p:cNvPr id="4" name="Text Placeholder 3">
            <a:extLst>
              <a:ext uri="{FF2B5EF4-FFF2-40B4-BE49-F238E27FC236}">
                <a16:creationId xmlns:a16="http://schemas.microsoft.com/office/drawing/2014/main" id="{52024208-F096-514A-AE80-B9418C24B77C}"/>
              </a:ext>
            </a:extLst>
          </p:cNvPr>
          <p:cNvSpPr>
            <a:spLocks noGrp="1"/>
          </p:cNvSpPr>
          <p:nvPr>
            <p:ph type="body" sz="quarter" idx="12"/>
          </p:nvPr>
        </p:nvSpPr>
        <p:spPr>
          <a:xfrm>
            <a:off x="509757" y="550039"/>
            <a:ext cx="7464764" cy="1131661"/>
          </a:xfrm>
        </p:spPr>
        <p:txBody>
          <a:bodyPr vert="horz" lIns="91440" tIns="45720" rIns="91440" bIns="45720" rtlCol="0" anchor="t">
            <a:normAutofit/>
          </a:bodyPr>
          <a:lstStyle/>
          <a:p>
            <a:pPr algn="l"/>
            <a:r>
              <a:rPr lang="en-US" sz="4400">
                <a:latin typeface="Arial"/>
                <a:cs typeface="Arial"/>
              </a:rPr>
              <a:t>Leading the Transition</a:t>
            </a:r>
            <a:endParaRPr lang="en-US">
              <a:latin typeface="Arial"/>
              <a:cs typeface="Arial"/>
            </a:endParaRPr>
          </a:p>
        </p:txBody>
      </p:sp>
      <p:sp>
        <p:nvSpPr>
          <p:cNvPr id="7" name="Rectangle 6">
            <a:extLst>
              <a:ext uri="{FF2B5EF4-FFF2-40B4-BE49-F238E27FC236}">
                <a16:creationId xmlns:a16="http://schemas.microsoft.com/office/drawing/2014/main" id="{46D6FE03-AC47-A648-A1C1-5EAE5A53C30C}"/>
              </a:ext>
            </a:extLst>
          </p:cNvPr>
          <p:cNvSpPr/>
          <p:nvPr/>
        </p:nvSpPr>
        <p:spPr>
          <a:xfrm>
            <a:off x="636829" y="1229388"/>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E50BC2E3-98F9-A293-C22A-BE1DCBFB70C4}"/>
              </a:ext>
            </a:extLst>
          </p:cNvPr>
          <p:cNvPicPr>
            <a:picLocks noChangeAspect="1"/>
          </p:cNvPicPr>
          <p:nvPr/>
        </p:nvPicPr>
        <p:blipFill>
          <a:blip r:embed="rId3"/>
          <a:srcRect t="556" r="2988" b="2618"/>
          <a:stretch/>
        </p:blipFill>
        <p:spPr>
          <a:xfrm>
            <a:off x="5691831" y="1301799"/>
            <a:ext cx="1742046" cy="1531965"/>
          </a:xfrm>
          <a:prstGeom prst="rect">
            <a:avLst/>
          </a:prstGeom>
        </p:spPr>
      </p:pic>
      <p:pic>
        <p:nvPicPr>
          <p:cNvPr id="2" name="Picture 1" descr="A diagram of a renewable energy source&#10;&#10;Description automatically generated">
            <a:extLst>
              <a:ext uri="{FF2B5EF4-FFF2-40B4-BE49-F238E27FC236}">
                <a16:creationId xmlns:a16="http://schemas.microsoft.com/office/drawing/2014/main" id="{4F98B7EA-3BEE-DB90-4553-DEE79E3D2C16}"/>
              </a:ext>
            </a:extLst>
          </p:cNvPr>
          <p:cNvPicPr>
            <a:picLocks noChangeAspect="1"/>
          </p:cNvPicPr>
          <p:nvPr/>
        </p:nvPicPr>
        <p:blipFill>
          <a:blip r:embed="rId4"/>
          <a:stretch>
            <a:fillRect/>
          </a:stretch>
        </p:blipFill>
        <p:spPr>
          <a:xfrm>
            <a:off x="8110423" y="2489755"/>
            <a:ext cx="4082103" cy="4368177"/>
          </a:xfrm>
          <a:prstGeom prst="rect">
            <a:avLst/>
          </a:prstGeom>
        </p:spPr>
      </p:pic>
      <p:sp>
        <p:nvSpPr>
          <p:cNvPr id="8" name="TextBox 7">
            <a:extLst>
              <a:ext uri="{FF2B5EF4-FFF2-40B4-BE49-F238E27FC236}">
                <a16:creationId xmlns:a16="http://schemas.microsoft.com/office/drawing/2014/main" id="{33FBD165-AFE1-6742-BD75-F31EADE29705}"/>
              </a:ext>
            </a:extLst>
          </p:cNvPr>
          <p:cNvSpPr txBox="1"/>
          <p:nvPr/>
        </p:nvSpPr>
        <p:spPr>
          <a:xfrm>
            <a:off x="635977" y="4476904"/>
            <a:ext cx="768262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rgbClr val="000000"/>
                </a:solidFill>
                <a:latin typeface="Corbel"/>
                <a:cs typeface="Segoe UI"/>
              </a:rPr>
              <a:t>Institute for Northwest Energy Futures (INEF)​</a:t>
            </a:r>
          </a:p>
          <a:p>
            <a:pPr marL="457200" indent="-457200">
              <a:buFont typeface="Arial,Sans-Serif"/>
              <a:buChar char="•"/>
            </a:pPr>
            <a:r>
              <a:rPr lang="en-US" sz="3000" dirty="0">
                <a:solidFill>
                  <a:srgbClr val="000000"/>
                </a:solidFill>
                <a:latin typeface="Corbel"/>
                <a:cs typeface="Arial"/>
              </a:rPr>
              <a:t>Leveraging diversity of energy ecosystem players to examine energy systems</a:t>
            </a:r>
          </a:p>
        </p:txBody>
      </p:sp>
      <p:pic>
        <p:nvPicPr>
          <p:cNvPr id="9" name="Picture 8" descr="A person in gloves holding two empty glasses&#10;&#10;Description automatically generated">
            <a:extLst>
              <a:ext uri="{FF2B5EF4-FFF2-40B4-BE49-F238E27FC236}">
                <a16:creationId xmlns:a16="http://schemas.microsoft.com/office/drawing/2014/main" id="{9E7D5053-8042-8E35-C1F4-45B3BB36A443}"/>
              </a:ext>
            </a:extLst>
          </p:cNvPr>
          <p:cNvPicPr>
            <a:picLocks noChangeAspect="1"/>
          </p:cNvPicPr>
          <p:nvPr/>
        </p:nvPicPr>
        <p:blipFill>
          <a:blip r:embed="rId5"/>
          <a:srcRect t="10163" r="-68" b="-102"/>
          <a:stretch/>
        </p:blipFill>
        <p:spPr>
          <a:xfrm>
            <a:off x="8184055" y="1716"/>
            <a:ext cx="4007946" cy="2400164"/>
          </a:xfrm>
          <a:prstGeom prst="rect">
            <a:avLst/>
          </a:prstGeom>
        </p:spPr>
      </p:pic>
      <p:pic>
        <p:nvPicPr>
          <p:cNvPr id="10" name="Picture 9">
            <a:extLst>
              <a:ext uri="{FF2B5EF4-FFF2-40B4-BE49-F238E27FC236}">
                <a16:creationId xmlns:a16="http://schemas.microsoft.com/office/drawing/2014/main" id="{7964E979-212D-F591-B95F-8F856FB75770}"/>
              </a:ext>
            </a:extLst>
          </p:cNvPr>
          <p:cNvPicPr>
            <a:picLocks noChangeAspect="1"/>
          </p:cNvPicPr>
          <p:nvPr/>
        </p:nvPicPr>
        <p:blipFill>
          <a:blip r:embed="rId6"/>
          <a:srcRect l="13358" t="25094" r="19194" b="23221"/>
          <a:stretch/>
        </p:blipFill>
        <p:spPr>
          <a:xfrm>
            <a:off x="5735091" y="2981942"/>
            <a:ext cx="1660346" cy="1256570"/>
          </a:xfrm>
          <a:prstGeom prst="rect">
            <a:avLst/>
          </a:prstGeom>
        </p:spPr>
      </p:pic>
    </p:spTree>
    <p:extLst>
      <p:ext uri="{BB962C8B-B14F-4D97-AF65-F5344CB8AC3E}">
        <p14:creationId xmlns:p14="http://schemas.microsoft.com/office/powerpoint/2010/main" val="3326160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39D9D-FC4C-E940-8B08-FA7259CCD86E}"/>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Shape&#10;&#10;Description automatically generated with medium confidence">
            <a:extLst>
              <a:ext uri="{FF2B5EF4-FFF2-40B4-BE49-F238E27FC236}">
                <a16:creationId xmlns:a16="http://schemas.microsoft.com/office/drawing/2014/main" id="{6C851823-471B-3F48-8195-59848A967A4C}"/>
              </a:ext>
            </a:extLst>
          </p:cNvPr>
          <p:cNvPicPr>
            <a:picLocks noChangeAspect="1"/>
          </p:cNvPicPr>
          <p:nvPr/>
        </p:nvPicPr>
        <p:blipFill rotWithShape="1">
          <a:blip r:embed="rId2"/>
          <a:srcRect t="-2545" r="2319" b="2320"/>
          <a:stretch/>
        </p:blipFill>
        <p:spPr>
          <a:xfrm>
            <a:off x="0" y="-178676"/>
            <a:ext cx="12192000" cy="7036676"/>
          </a:xfrm>
          <a:prstGeom prst="rect">
            <a:avLst/>
          </a:prstGeom>
        </p:spPr>
      </p:pic>
      <p:pic>
        <p:nvPicPr>
          <p:cNvPr id="6" name="Picture 5">
            <a:extLst>
              <a:ext uri="{FF2B5EF4-FFF2-40B4-BE49-F238E27FC236}">
                <a16:creationId xmlns:a16="http://schemas.microsoft.com/office/drawing/2014/main" id="{E7B70816-7DB1-9944-9BBB-77B9182A6131}"/>
              </a:ext>
            </a:extLst>
          </p:cNvPr>
          <p:cNvPicPr>
            <a:picLocks noChangeAspect="1"/>
          </p:cNvPicPr>
          <p:nvPr/>
        </p:nvPicPr>
        <p:blipFill>
          <a:blip r:embed="rId3"/>
          <a:stretch>
            <a:fillRect/>
          </a:stretch>
        </p:blipFill>
        <p:spPr>
          <a:xfrm>
            <a:off x="4856067" y="2262857"/>
            <a:ext cx="2013269" cy="1998132"/>
          </a:xfrm>
          <a:prstGeom prst="rect">
            <a:avLst/>
          </a:prstGeom>
        </p:spPr>
      </p:pic>
    </p:spTree>
    <p:extLst>
      <p:ext uri="{BB962C8B-B14F-4D97-AF65-F5344CB8AC3E}">
        <p14:creationId xmlns:p14="http://schemas.microsoft.com/office/powerpoint/2010/main" val="368744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ist of energy sources&#10;&#10;Description automatically generated">
            <a:extLst>
              <a:ext uri="{FF2B5EF4-FFF2-40B4-BE49-F238E27FC236}">
                <a16:creationId xmlns:a16="http://schemas.microsoft.com/office/drawing/2014/main" id="{9BF25A47-D04A-BD08-DCF8-52E2A053629C}"/>
              </a:ext>
            </a:extLst>
          </p:cNvPr>
          <p:cNvPicPr>
            <a:picLocks noChangeAspect="1"/>
          </p:cNvPicPr>
          <p:nvPr/>
        </p:nvPicPr>
        <p:blipFill>
          <a:blip r:embed="rId3"/>
          <a:srcRect l="6250" t="17027" r="649" b="2490"/>
          <a:stretch/>
        </p:blipFill>
        <p:spPr>
          <a:xfrm>
            <a:off x="1128532" y="1343410"/>
            <a:ext cx="11061546" cy="5374476"/>
          </a:xfrm>
          <a:prstGeom prst="rect">
            <a:avLst/>
          </a:prstGeom>
        </p:spPr>
      </p:pic>
      <p:sp>
        <p:nvSpPr>
          <p:cNvPr id="5" name="TextBox 4">
            <a:extLst>
              <a:ext uri="{FF2B5EF4-FFF2-40B4-BE49-F238E27FC236}">
                <a16:creationId xmlns:a16="http://schemas.microsoft.com/office/drawing/2014/main" id="{076BB658-BB62-D563-4087-C56CBB2B810D}"/>
              </a:ext>
            </a:extLst>
          </p:cNvPr>
          <p:cNvSpPr txBox="1"/>
          <p:nvPr/>
        </p:nvSpPr>
        <p:spPr>
          <a:xfrm>
            <a:off x="1240144" y="103036"/>
            <a:ext cx="10302532" cy="954107"/>
          </a:xfrm>
          <a:prstGeom prst="rect">
            <a:avLst/>
          </a:prstGeom>
          <a:noFill/>
        </p:spPr>
        <p:txBody>
          <a:bodyPr wrap="square" lIns="91440" tIns="45720" rIns="91440" bIns="45720" anchor="t">
            <a:spAutoFit/>
          </a:bodyPr>
          <a:lstStyle/>
          <a:p>
            <a:r>
              <a:rPr lang="en-US" sz="2800" b="1" spc="-150">
                <a:solidFill>
                  <a:schemeClr val="tx2"/>
                </a:solidFill>
                <a:latin typeface="Arial Black"/>
                <a:ea typeface="+mj-ea"/>
                <a:cs typeface="+mj-cs"/>
              </a:rPr>
              <a:t>WSU System Energy Related Activities for Research, Education, and Outreach</a:t>
            </a:r>
          </a:p>
        </p:txBody>
      </p:sp>
      <p:sp>
        <p:nvSpPr>
          <p:cNvPr id="7" name="Rectangle 6">
            <a:extLst>
              <a:ext uri="{FF2B5EF4-FFF2-40B4-BE49-F238E27FC236}">
                <a16:creationId xmlns:a16="http://schemas.microsoft.com/office/drawing/2014/main" id="{87DCF187-220E-5D7D-A1B4-84ADF784DE67}"/>
              </a:ext>
            </a:extLst>
          </p:cNvPr>
          <p:cNvSpPr/>
          <p:nvPr/>
        </p:nvSpPr>
        <p:spPr>
          <a:xfrm>
            <a:off x="10981018" y="1260002"/>
            <a:ext cx="1113864" cy="3284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4312D1-D2E5-56A8-646F-3840F55AD41F}"/>
              </a:ext>
            </a:extLst>
          </p:cNvPr>
          <p:cNvSpPr/>
          <p:nvPr/>
        </p:nvSpPr>
        <p:spPr>
          <a:xfrm>
            <a:off x="4132532" y="4920826"/>
            <a:ext cx="730684" cy="334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3C6559-21D9-BE82-05BD-13D4EB4F500B}"/>
              </a:ext>
            </a:extLst>
          </p:cNvPr>
          <p:cNvSpPr txBox="1"/>
          <p:nvPr/>
        </p:nvSpPr>
        <p:spPr>
          <a:xfrm>
            <a:off x="4022598" y="4948705"/>
            <a:ext cx="843022" cy="307777"/>
          </a:xfrm>
          <a:prstGeom prst="rect">
            <a:avLst/>
          </a:prstGeom>
          <a:noFill/>
          <a:effectLst>
            <a:reflection stA="40000" endPos="54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E69749"/>
                </a:solidFill>
                <a:cs typeface="Arial"/>
              </a:rPr>
              <a:t>(Bio-In)</a:t>
            </a:r>
          </a:p>
        </p:txBody>
      </p:sp>
      <p:pic>
        <p:nvPicPr>
          <p:cNvPr id="11" name="Picture 10" descr="A red and white logo&#10;&#10;Description automatically generated">
            <a:extLst>
              <a:ext uri="{FF2B5EF4-FFF2-40B4-BE49-F238E27FC236}">
                <a16:creationId xmlns:a16="http://schemas.microsoft.com/office/drawing/2014/main" id="{FFC80FD0-34D0-D9AC-2FAE-0E356416CA30}"/>
              </a:ext>
            </a:extLst>
          </p:cNvPr>
          <p:cNvPicPr>
            <a:picLocks noChangeAspect="1"/>
          </p:cNvPicPr>
          <p:nvPr/>
        </p:nvPicPr>
        <p:blipFill>
          <a:blip r:embed="rId4"/>
          <a:stretch>
            <a:fillRect/>
          </a:stretch>
        </p:blipFill>
        <p:spPr>
          <a:xfrm>
            <a:off x="10721063" y="456631"/>
            <a:ext cx="1236018" cy="793897"/>
          </a:xfrm>
          <a:prstGeom prst="rect">
            <a:avLst/>
          </a:prstGeom>
        </p:spPr>
      </p:pic>
    </p:spTree>
    <p:extLst>
      <p:ext uri="{BB962C8B-B14F-4D97-AF65-F5344CB8AC3E}">
        <p14:creationId xmlns:p14="http://schemas.microsoft.com/office/powerpoint/2010/main" val="1195281917"/>
      </p:ext>
    </p:extLst>
  </p:cSld>
  <p:clrMapOvr>
    <a:masterClrMapping/>
  </p:clrMapOvr>
</p:sld>
</file>

<file path=ppt/theme/theme1.xml><?xml version="1.0" encoding="utf-8"?>
<a:theme xmlns:a="http://schemas.openxmlformats.org/drawingml/2006/main" name="1_Default Design">
  <a:themeElements>
    <a:clrScheme name="brand 2014">
      <a:dk1>
        <a:srgbClr val="000000"/>
      </a:dk1>
      <a:lt1>
        <a:srgbClr val="FFFFFF"/>
      </a:lt1>
      <a:dk2>
        <a:srgbClr val="B67233"/>
      </a:dk2>
      <a:lt2>
        <a:srgbClr val="EDDCCC"/>
      </a:lt2>
      <a:accent1>
        <a:srgbClr val="981E32"/>
      </a:accent1>
      <a:accent2>
        <a:srgbClr val="5E6A71"/>
      </a:accent2>
      <a:accent3>
        <a:srgbClr val="C60C30"/>
      </a:accent3>
      <a:accent4>
        <a:srgbClr val="C69214"/>
      </a:accent4>
      <a:accent5>
        <a:srgbClr val="4F868E"/>
      </a:accent5>
      <a:accent6>
        <a:srgbClr val="8F7E35"/>
      </a:accent6>
      <a:hlink>
        <a:srgbClr val="C60C30"/>
      </a:hlink>
      <a:folHlink>
        <a:srgbClr val="5E6A7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lgn="ctr">
          <a:defRPr sz="2800" b="1" dirty="0" smtClean="0">
            <a:solidFill>
              <a:schemeClr val="accent1"/>
            </a:solidFill>
            <a:latin typeface="Lucida Sans" panose="020B0602030504020204"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C0C0C0"/>
        </a:lt2>
        <a:accent1>
          <a:srgbClr val="CC0033"/>
        </a:accent1>
        <a:accent2>
          <a:srgbClr val="333399"/>
        </a:accent2>
        <a:accent3>
          <a:srgbClr val="FFFFFF"/>
        </a:accent3>
        <a:accent4>
          <a:srgbClr val="000000"/>
        </a:accent4>
        <a:accent5>
          <a:srgbClr val="E2AA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C0C0C0"/>
        </a:lt2>
        <a:accent1>
          <a:srgbClr val="CC0033"/>
        </a:accent1>
        <a:accent2>
          <a:srgbClr val="000099"/>
        </a:accent2>
        <a:accent3>
          <a:srgbClr val="FFFFFF"/>
        </a:accent3>
        <a:accent4>
          <a:srgbClr val="000000"/>
        </a:accent4>
        <a:accent5>
          <a:srgbClr val="E2AAAD"/>
        </a:accent5>
        <a:accent6>
          <a:srgbClr val="00008A"/>
        </a:accent6>
        <a:hlink>
          <a:srgbClr val="009999"/>
        </a:hlink>
        <a:folHlink>
          <a:srgbClr val="33CC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99"/>
        </a:dk2>
        <a:lt2>
          <a:srgbClr val="FFFFFF"/>
        </a:lt2>
        <a:accent1>
          <a:srgbClr val="CC0033"/>
        </a:accent1>
        <a:accent2>
          <a:srgbClr val="000099"/>
        </a:accent2>
        <a:accent3>
          <a:srgbClr val="AAA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
      <a:clrScheme name="Default Design 16">
        <a:dk1>
          <a:srgbClr val="000000"/>
        </a:dk1>
        <a:lt1>
          <a:srgbClr val="FFFFFF"/>
        </a:lt1>
        <a:dk2>
          <a:srgbClr val="009999"/>
        </a:dk2>
        <a:lt2>
          <a:srgbClr val="FFFFFF"/>
        </a:lt2>
        <a:accent1>
          <a:srgbClr val="CC0033"/>
        </a:accent1>
        <a:accent2>
          <a:srgbClr val="000099"/>
        </a:accent2>
        <a:accent3>
          <a:srgbClr val="AACACA"/>
        </a:accent3>
        <a:accent4>
          <a:srgbClr val="DADADA"/>
        </a:accent4>
        <a:accent5>
          <a:srgbClr val="E2AAAD"/>
        </a:accent5>
        <a:accent6>
          <a:srgbClr val="00008A"/>
        </a:accent6>
        <a:hlink>
          <a:srgbClr val="009999"/>
        </a:hlink>
        <a:folHlink>
          <a:srgbClr val="33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2021-Brand-8-19-21">
      <a:dk1>
        <a:srgbClr val="000000"/>
      </a:dk1>
      <a:lt1>
        <a:srgbClr val="FFFFFF"/>
      </a:lt1>
      <a:dk2>
        <a:srgbClr val="4D4D4D"/>
      </a:dk2>
      <a:lt2>
        <a:srgbClr val="A60F2D"/>
      </a:lt2>
      <a:accent1>
        <a:srgbClr val="CA1237"/>
      </a:accent1>
      <a:accent2>
        <a:srgbClr val="002D61"/>
      </a:accent2>
      <a:accent3>
        <a:srgbClr val="F3E700"/>
      </a:accent3>
      <a:accent4>
        <a:srgbClr val="FF6727"/>
      </a:accent4>
      <a:accent5>
        <a:srgbClr val="AADC24"/>
      </a:accent5>
      <a:accent6>
        <a:srgbClr val="5BC3F5"/>
      </a:accent6>
      <a:hlink>
        <a:srgbClr val="CA1237"/>
      </a:hlink>
      <a:folHlink>
        <a:srgbClr val="FF0000"/>
      </a:folHlink>
    </a:clrScheme>
    <a:fontScheme name="Arial both">
      <a:majorFont>
        <a:latin typeface="Arial"/>
        <a:ea typeface=""/>
        <a:cs typeface=""/>
      </a:majorFont>
      <a:minorFont>
        <a:latin typeface="Arial"/>
        <a:ea typeface=""/>
        <a:cs typeface=""/>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2021-Brand-8-19-21">
      <a:dk1>
        <a:srgbClr val="000000"/>
      </a:dk1>
      <a:lt1>
        <a:srgbClr val="FFFFFF"/>
      </a:lt1>
      <a:dk2>
        <a:srgbClr val="4D4D4D"/>
      </a:dk2>
      <a:lt2>
        <a:srgbClr val="A60F2D"/>
      </a:lt2>
      <a:accent1>
        <a:srgbClr val="CA1237"/>
      </a:accent1>
      <a:accent2>
        <a:srgbClr val="002D61"/>
      </a:accent2>
      <a:accent3>
        <a:srgbClr val="F3E700"/>
      </a:accent3>
      <a:accent4>
        <a:srgbClr val="FF6727"/>
      </a:accent4>
      <a:accent5>
        <a:srgbClr val="AADC24"/>
      </a:accent5>
      <a:accent6>
        <a:srgbClr val="5BC3F5"/>
      </a:accent6>
      <a:hlink>
        <a:srgbClr val="CA1237"/>
      </a:hlink>
      <a:folHlink>
        <a:srgbClr val="FF0000"/>
      </a:folHlink>
    </a:clrScheme>
    <a:fontScheme name="Corbel">
      <a:majorFont>
        <a:latin typeface="Corbel"/>
        <a:ea typeface=""/>
        <a:cs typeface=""/>
      </a:majorFont>
      <a:minorFont>
        <a:latin typeface="Corbe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6F0DA80-B0CA-A34A-9029-115B2B60716B}" vid="{F5A77281-4044-764E-A95E-1BBA15E35AB0}"/>
    </a:ext>
  </a:extLst>
</a:theme>
</file>

<file path=ppt/theme/theme4.xml><?xml version="1.0" encoding="utf-8"?>
<a:theme xmlns:a="http://schemas.openxmlformats.org/drawingml/2006/main" name="3_Office Theme">
  <a:themeElements>
    <a:clrScheme name="WSU Powerpoint">
      <a:dk1>
        <a:srgbClr val="919191"/>
      </a:dk1>
      <a:lt1>
        <a:srgbClr val="FFFFFF"/>
      </a:lt1>
      <a:dk2>
        <a:srgbClr val="EAEAEA"/>
      </a:dk2>
      <a:lt2>
        <a:srgbClr val="424242"/>
      </a:lt2>
      <a:accent1>
        <a:srgbClr val="C93446"/>
      </a:accent1>
      <a:accent2>
        <a:srgbClr val="FEFFFF"/>
      </a:accent2>
      <a:accent3>
        <a:srgbClr val="A4283F"/>
      </a:accent3>
      <a:accent4>
        <a:srgbClr val="515151"/>
      </a:accent4>
      <a:accent5>
        <a:srgbClr val="D5D5D5"/>
      </a:accent5>
      <a:accent6>
        <a:srgbClr val="FEFFFF"/>
      </a:accent6>
      <a:hlink>
        <a:srgbClr val="929292"/>
      </a:hlink>
      <a:folHlink>
        <a:srgbClr val="4242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D646A4-0452-5A4F-B022-C1EC29CC2BC9}" vid="{E451D5AF-FC15-8940-8823-B38222CE92B8}"/>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CDR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DREAM" id="{B7F845D9-02A7-FF46-8F71-ECCC6DEDD5F0}" vid="{170AC37D-D127-9A48-8955-B6D4AF52C9E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F68A8F6187CA41A9F40BE73C3B8665" ma:contentTypeVersion="4" ma:contentTypeDescription="Create a new document." ma:contentTypeScope="" ma:versionID="ea08e0a5e6f2e993565e64f6701e38db">
  <xsd:schema xmlns:xsd="http://www.w3.org/2001/XMLSchema" xmlns:xs="http://www.w3.org/2001/XMLSchema" xmlns:p="http://schemas.microsoft.com/office/2006/metadata/properties" xmlns:ns2="23d7dc78-ccfb-48bb-95e0-89db5786e559" targetNamespace="http://schemas.microsoft.com/office/2006/metadata/properties" ma:root="true" ma:fieldsID="adbb7aa8841d33df53df40aadca4ccd7" ns2:_="">
    <xsd:import namespace="23d7dc78-ccfb-48bb-95e0-89db5786e5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d7dc78-ccfb-48bb-95e0-89db5786e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47BC00-AF29-424F-A6F3-782B4CA47D8E}"/>
</file>

<file path=customXml/itemProps2.xml><?xml version="1.0" encoding="utf-8"?>
<ds:datastoreItem xmlns:ds="http://schemas.openxmlformats.org/officeDocument/2006/customXml" ds:itemID="{EBB1FFD0-71A8-4C37-8DB1-EDAD726B1068}"/>
</file>

<file path=customXml/itemProps3.xml><?xml version="1.0" encoding="utf-8"?>
<ds:datastoreItem xmlns:ds="http://schemas.openxmlformats.org/officeDocument/2006/customXml" ds:itemID="{AA268CE4-D579-4F6F-A841-772C1B0B2E26}"/>
</file>

<file path=docProps/app.xml><?xml version="1.0" encoding="utf-8"?>
<Properties xmlns="http://schemas.openxmlformats.org/officeDocument/2006/extended-properties" xmlns:vt="http://schemas.openxmlformats.org/officeDocument/2006/docPropsVTypes">
  <TotalTime>5</TotalTime>
  <Words>5380</Words>
  <Application>Microsoft Office PowerPoint</Application>
  <PresentationFormat>Widescreen</PresentationFormat>
  <Paragraphs>488</Paragraphs>
  <Slides>20</Slides>
  <Notes>19</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20</vt:i4>
      </vt:variant>
    </vt:vector>
  </HeadingPairs>
  <TitlesOfParts>
    <vt:vector size="41" baseType="lpstr">
      <vt:lpstr>MS PGothic</vt:lpstr>
      <vt:lpstr>Arial</vt:lpstr>
      <vt:lpstr>Arial Black</vt:lpstr>
      <vt:lpstr>Arial Narrow</vt:lpstr>
      <vt:lpstr>Arial,Sans-Serif</vt:lpstr>
      <vt:lpstr>Calibri</vt:lpstr>
      <vt:lpstr>Calibri Light</vt:lpstr>
      <vt:lpstr>Corbel</vt:lpstr>
      <vt:lpstr>HBGQI K+ Gotham Narrow</vt:lpstr>
      <vt:lpstr>ITC Franklin Gothic Std</vt:lpstr>
      <vt:lpstr>Lucida Sans</vt:lpstr>
      <vt:lpstr>Quattrocento Sans</vt:lpstr>
      <vt:lpstr>Symbol</vt:lpstr>
      <vt:lpstr>Times New Roman</vt:lpstr>
      <vt:lpstr>Wingdings</vt:lpstr>
      <vt:lpstr>1_Default Design</vt:lpstr>
      <vt:lpstr>1_Office Theme</vt:lpstr>
      <vt:lpstr>2_Office Theme</vt:lpstr>
      <vt:lpstr>3_Office Theme</vt:lpstr>
      <vt:lpstr>office theme</vt:lpstr>
      <vt:lpstr>JCDREAM</vt:lpstr>
      <vt:lpstr>WSU’s Leadership Activities in the Energy Area</vt:lpstr>
      <vt:lpstr>WSU TRI-CITIES  A LEADER IN CLEAN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WSU-PNNL Strategic Partnership</vt:lpstr>
      <vt:lpstr>WSU-PNNL Advanced Grid Institute (AGI)</vt:lpstr>
      <vt:lpstr>PowerPoint Presentation</vt:lpstr>
      <vt:lpstr>Joshua Heyne (WSU)        Corinne Fuller (PNNL)  </vt:lpstr>
      <vt:lpstr>WSU – PNNL Joint Appointments</vt:lpstr>
      <vt:lpstr>Distinguished Graduate Research Program (DGRP)</vt:lpstr>
      <vt:lpstr>Energy Systems Innovation Center (ESIC) Mani V. Venkatasubramanian, Director</vt:lpstr>
      <vt:lpstr>PowerPoint Presentation</vt:lpstr>
      <vt:lpstr>WSU Energy Program: Northwest Onsite Energy Program</vt:lpstr>
      <vt:lpstr>Pacific Northwest Hydrogen Hub (PNWH2)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Dykstra, Heather Ann</dc:creator>
  <cp:lastModifiedBy>Dawson, Michael D</cp:lastModifiedBy>
  <cp:revision>378</cp:revision>
  <cp:lastPrinted>2023-08-29T16:38:19Z</cp:lastPrinted>
  <dcterms:created xsi:type="dcterms:W3CDTF">2020-10-05T20:30:21Z</dcterms:created>
  <dcterms:modified xsi:type="dcterms:W3CDTF">2024-08-28T00:27:18Z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0x010100B4F68A8F6187CA41A9F40BE73C3B8665</vt:lpwstr>
  </property>
</Properties>
</file>