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notesMasterIdLst>
    <p:notesMasterId r:id="rId3"/>
  </p:notes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F29"/>
    <a:srgbClr val="57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95926-C11D-4B2D-924F-F295AB3960B5}" v="14" dt="2023-08-29T05:14:09.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p:restoredTop sz="89184"/>
  </p:normalViewPr>
  <p:slideViewPr>
    <p:cSldViewPr snapToGrid="0" snapToObjects="1">
      <p:cViewPr>
        <p:scale>
          <a:sx n="25" d="100"/>
          <a:sy n="25" d="100"/>
        </p:scale>
        <p:origin x="2556"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witchell, Jeremy B" userId="2a12e190-0444-480c-89ba-ca00990188df" providerId="ADAL" clId="{3C995926-C11D-4B2D-924F-F295AB3960B5}"/>
    <pc:docChg chg="undo redo custSel addSld delSld modSld">
      <pc:chgData name="Twitchell, Jeremy B" userId="2a12e190-0444-480c-89ba-ca00990188df" providerId="ADAL" clId="{3C995926-C11D-4B2D-924F-F295AB3960B5}" dt="2023-08-29T18:06:40.793" v="6827" actId="20577"/>
      <pc:docMkLst>
        <pc:docMk/>
      </pc:docMkLst>
      <pc:sldChg chg="addSp delSp modSp mod">
        <pc:chgData name="Twitchell, Jeremy B" userId="2a12e190-0444-480c-89ba-ca00990188df" providerId="ADAL" clId="{3C995926-C11D-4B2D-924F-F295AB3960B5}" dt="2023-08-29T18:06:40.793" v="6827" actId="20577"/>
        <pc:sldMkLst>
          <pc:docMk/>
          <pc:sldMk cId="2875284091" sldId="256"/>
        </pc:sldMkLst>
        <pc:spChg chg="mod">
          <ac:chgData name="Twitchell, Jeremy B" userId="2a12e190-0444-480c-89ba-ca00990188df" providerId="ADAL" clId="{3C995926-C11D-4B2D-924F-F295AB3960B5}" dt="2023-08-29T05:38:13.470" v="6807" actId="20577"/>
          <ac:spMkLst>
            <pc:docMk/>
            <pc:sldMk cId="2875284091" sldId="256"/>
            <ac:spMk id="11" creationId="{A18A506D-47E5-4FB4-FC77-D9D82072311A}"/>
          </ac:spMkLst>
        </pc:spChg>
        <pc:spChg chg="del mod">
          <ac:chgData name="Twitchell, Jeremy B" userId="2a12e190-0444-480c-89ba-ca00990188df" providerId="ADAL" clId="{3C995926-C11D-4B2D-924F-F295AB3960B5}" dt="2023-08-29T04:02:42.676" v="2738" actId="478"/>
          <ac:spMkLst>
            <pc:docMk/>
            <pc:sldMk cId="2875284091" sldId="256"/>
            <ac:spMk id="14" creationId="{BAF0B86A-5650-EA3B-D7EF-1F60C6D44977}"/>
          </ac:spMkLst>
        </pc:spChg>
        <pc:spChg chg="mod">
          <ac:chgData name="Twitchell, Jeremy B" userId="2a12e190-0444-480c-89ba-ca00990188df" providerId="ADAL" clId="{3C995926-C11D-4B2D-924F-F295AB3960B5}" dt="2023-08-29T05:38:53.907" v="6815" actId="20577"/>
          <ac:spMkLst>
            <pc:docMk/>
            <pc:sldMk cId="2875284091" sldId="256"/>
            <ac:spMk id="22" creationId="{9250EAFE-C9F3-2638-40F2-1171EDEA2617}"/>
          </ac:spMkLst>
        </pc:spChg>
        <pc:spChg chg="del">
          <ac:chgData name="Twitchell, Jeremy B" userId="2a12e190-0444-480c-89ba-ca00990188df" providerId="ADAL" clId="{3C995926-C11D-4B2D-924F-F295AB3960B5}" dt="2023-08-29T04:12:27.568" v="2781" actId="478"/>
          <ac:spMkLst>
            <pc:docMk/>
            <pc:sldMk cId="2875284091" sldId="256"/>
            <ac:spMk id="25" creationId="{F4A005D3-5FF0-1DF7-0519-2466C18DD4A7}"/>
          </ac:spMkLst>
        </pc:spChg>
        <pc:spChg chg="del">
          <ac:chgData name="Twitchell, Jeremy B" userId="2a12e190-0444-480c-89ba-ca00990188df" providerId="ADAL" clId="{3C995926-C11D-4B2D-924F-F295AB3960B5}" dt="2023-08-29T04:43:46.777" v="2966" actId="478"/>
          <ac:spMkLst>
            <pc:docMk/>
            <pc:sldMk cId="2875284091" sldId="256"/>
            <ac:spMk id="28" creationId="{0D6010A7-3974-AF28-C101-B7F8A812D050}"/>
          </ac:spMkLst>
        </pc:spChg>
        <pc:spChg chg="del">
          <ac:chgData name="Twitchell, Jeremy B" userId="2a12e190-0444-480c-89ba-ca00990188df" providerId="ADAL" clId="{3C995926-C11D-4B2D-924F-F295AB3960B5}" dt="2023-08-29T04:43:43.729" v="2965" actId="478"/>
          <ac:spMkLst>
            <pc:docMk/>
            <pc:sldMk cId="2875284091" sldId="256"/>
            <ac:spMk id="31" creationId="{4463D827-EDBD-2173-62A6-A024C94C676F}"/>
          </ac:spMkLst>
        </pc:spChg>
        <pc:spChg chg="add del mod">
          <ac:chgData name="Twitchell, Jeremy B" userId="2a12e190-0444-480c-89ba-ca00990188df" providerId="ADAL" clId="{3C995926-C11D-4B2D-924F-F295AB3960B5}" dt="2023-08-29T04:43:43.729" v="2965" actId="478"/>
          <ac:spMkLst>
            <pc:docMk/>
            <pc:sldMk cId="2875284091" sldId="256"/>
            <ac:spMk id="32" creationId="{8AD7F7B9-1C8F-646B-499A-C35941A3A27A}"/>
          </ac:spMkLst>
        </pc:spChg>
        <pc:spChg chg="add del mod">
          <ac:chgData name="Twitchell, Jeremy B" userId="2a12e190-0444-480c-89ba-ca00990188df" providerId="ADAL" clId="{3C995926-C11D-4B2D-924F-F295AB3960B5}" dt="2023-08-29T00:58:34.527" v="2721" actId="478"/>
          <ac:spMkLst>
            <pc:docMk/>
            <pc:sldMk cId="2875284091" sldId="256"/>
            <ac:spMk id="33" creationId="{4981D297-95B5-B722-5697-53490D7D2787}"/>
          </ac:spMkLst>
        </pc:spChg>
        <pc:spChg chg="add mod">
          <ac:chgData name="Twitchell, Jeremy B" userId="2a12e190-0444-480c-89ba-ca00990188df" providerId="ADAL" clId="{3C995926-C11D-4B2D-924F-F295AB3960B5}" dt="2023-08-29T05:20:11.720" v="4497" actId="20577"/>
          <ac:spMkLst>
            <pc:docMk/>
            <pc:sldMk cId="2875284091" sldId="256"/>
            <ac:spMk id="37" creationId="{4A261226-374F-3657-3B73-2AB3FEB6CFC3}"/>
          </ac:spMkLst>
        </pc:spChg>
        <pc:spChg chg="add mod">
          <ac:chgData name="Twitchell, Jeremy B" userId="2a12e190-0444-480c-89ba-ca00990188df" providerId="ADAL" clId="{3C995926-C11D-4B2D-924F-F295AB3960B5}" dt="2023-08-29T05:09:48.123" v="3618" actId="1076"/>
          <ac:spMkLst>
            <pc:docMk/>
            <pc:sldMk cId="2875284091" sldId="256"/>
            <ac:spMk id="39" creationId="{CE805ECB-EEC2-8144-7239-A443C7FDA088}"/>
          </ac:spMkLst>
        </pc:spChg>
        <pc:spChg chg="add mod">
          <ac:chgData name="Twitchell, Jeremy B" userId="2a12e190-0444-480c-89ba-ca00990188df" providerId="ADAL" clId="{3C995926-C11D-4B2D-924F-F295AB3960B5}" dt="2023-08-29T05:25:48.932" v="4835" actId="20577"/>
          <ac:spMkLst>
            <pc:docMk/>
            <pc:sldMk cId="2875284091" sldId="256"/>
            <ac:spMk id="40" creationId="{071EE8F2-55AA-CB92-1161-05EDD238B857}"/>
          </ac:spMkLst>
        </pc:spChg>
        <pc:spChg chg="add mod">
          <ac:chgData name="Twitchell, Jeremy B" userId="2a12e190-0444-480c-89ba-ca00990188df" providerId="ADAL" clId="{3C995926-C11D-4B2D-924F-F295AB3960B5}" dt="2023-08-29T05:23:05.960" v="4792" actId="1076"/>
          <ac:spMkLst>
            <pc:docMk/>
            <pc:sldMk cId="2875284091" sldId="256"/>
            <ac:spMk id="41" creationId="{D2BC8E6E-51B0-F710-797C-5B0E917249A2}"/>
          </ac:spMkLst>
        </pc:spChg>
        <pc:spChg chg="add mod">
          <ac:chgData name="Twitchell, Jeremy B" userId="2a12e190-0444-480c-89ba-ca00990188df" providerId="ADAL" clId="{3C995926-C11D-4B2D-924F-F295AB3960B5}" dt="2023-08-29T18:06:40.793" v="6827" actId="20577"/>
          <ac:spMkLst>
            <pc:docMk/>
            <pc:sldMk cId="2875284091" sldId="256"/>
            <ac:spMk id="42" creationId="{7D2BABEF-7B64-1823-D15F-33148D57D6E4}"/>
          </ac:spMkLst>
        </pc:spChg>
        <pc:grpChg chg="del">
          <ac:chgData name="Twitchell, Jeremy B" userId="2a12e190-0444-480c-89ba-ca00990188df" providerId="ADAL" clId="{3C995926-C11D-4B2D-924F-F295AB3960B5}" dt="2023-08-29T04:02:44.823" v="2739" actId="478"/>
          <ac:grpSpMkLst>
            <pc:docMk/>
            <pc:sldMk cId="2875284091" sldId="256"/>
            <ac:grpSpMk id="21" creationId="{A395890C-5414-1C62-4E1C-E6532D00ABF9}"/>
          </ac:grpSpMkLst>
        </pc:grpChg>
        <pc:grpChg chg="del">
          <ac:chgData name="Twitchell, Jeremy B" userId="2a12e190-0444-480c-89ba-ca00990188df" providerId="ADAL" clId="{3C995926-C11D-4B2D-924F-F295AB3960B5}" dt="2023-08-29T04:02:34.231" v="2736" actId="478"/>
          <ac:grpSpMkLst>
            <pc:docMk/>
            <pc:sldMk cId="2875284091" sldId="256"/>
            <ac:grpSpMk id="24" creationId="{1B2C689E-EDB5-7D77-D0B5-AB10D331E386}"/>
          </ac:grpSpMkLst>
        </pc:grpChg>
        <pc:graphicFrameChg chg="add mod modGraphic">
          <ac:chgData name="Twitchell, Jeremy B" userId="2a12e190-0444-480c-89ba-ca00990188df" providerId="ADAL" clId="{3C995926-C11D-4B2D-924F-F295AB3960B5}" dt="2023-08-29T05:39:35.091" v="6818" actId="14100"/>
          <ac:graphicFrameMkLst>
            <pc:docMk/>
            <pc:sldMk cId="2875284091" sldId="256"/>
            <ac:graphicFrameMk id="34" creationId="{BC928E81-B4B3-09C2-18DA-6FE7FAFF184A}"/>
          </ac:graphicFrameMkLst>
        </pc:graphicFrameChg>
        <pc:picChg chg="del">
          <ac:chgData name="Twitchell, Jeremy B" userId="2a12e190-0444-480c-89ba-ca00990188df" providerId="ADAL" clId="{3C995926-C11D-4B2D-924F-F295AB3960B5}" dt="2023-08-29T04:43:43.729" v="2965" actId="478"/>
          <ac:picMkLst>
            <pc:docMk/>
            <pc:sldMk cId="2875284091" sldId="256"/>
            <ac:picMk id="27" creationId="{2D9B8CDE-CA1B-30D3-9C68-8F3C8CC5A3D4}"/>
          </ac:picMkLst>
        </pc:picChg>
        <pc:picChg chg="del">
          <ac:chgData name="Twitchell, Jeremy B" userId="2a12e190-0444-480c-89ba-ca00990188df" providerId="ADAL" clId="{3C995926-C11D-4B2D-924F-F295AB3960B5}" dt="2023-08-29T04:43:43.729" v="2965" actId="478"/>
          <ac:picMkLst>
            <pc:docMk/>
            <pc:sldMk cId="2875284091" sldId="256"/>
            <ac:picMk id="30" creationId="{40A3CC56-802C-9060-22BC-25E717F9A470}"/>
          </ac:picMkLst>
        </pc:picChg>
        <pc:picChg chg="add mod">
          <ac:chgData name="Twitchell, Jeremy B" userId="2a12e190-0444-480c-89ba-ca00990188df" providerId="ADAL" clId="{3C995926-C11D-4B2D-924F-F295AB3960B5}" dt="2023-08-29T05:10:41.908" v="3622" actId="1076"/>
          <ac:picMkLst>
            <pc:docMk/>
            <pc:sldMk cId="2875284091" sldId="256"/>
            <ac:picMk id="35" creationId="{6DE04669-A09D-3E41-A205-B23D0829C303}"/>
          </ac:picMkLst>
        </pc:picChg>
        <pc:picChg chg="add mod">
          <ac:chgData name="Twitchell, Jeremy B" userId="2a12e190-0444-480c-89ba-ca00990188df" providerId="ADAL" clId="{3C995926-C11D-4B2D-924F-F295AB3960B5}" dt="2023-08-29T05:19:58.502" v="4495" actId="1038"/>
          <ac:picMkLst>
            <pc:docMk/>
            <pc:sldMk cId="2875284091" sldId="256"/>
            <ac:picMk id="36" creationId="{93EBEAB2-B7F6-D60E-2077-766E33628B63}"/>
          </ac:picMkLst>
        </pc:picChg>
        <pc:picChg chg="del mod">
          <ac:chgData name="Twitchell, Jeremy B" userId="2a12e190-0444-480c-89ba-ca00990188df" providerId="ADAL" clId="{3C995926-C11D-4B2D-924F-F295AB3960B5}" dt="2023-08-29T04:44:36.424" v="2973" actId="478"/>
          <ac:picMkLst>
            <pc:docMk/>
            <pc:sldMk cId="2875284091" sldId="256"/>
            <ac:picMk id="1028" creationId="{3EF1C392-D468-86E9-0B89-7A9D12E0C12D}"/>
          </ac:picMkLst>
        </pc:picChg>
      </pc:sldChg>
      <pc:sldChg chg="new del">
        <pc:chgData name="Twitchell, Jeremy B" userId="2a12e190-0444-480c-89ba-ca00990188df" providerId="ADAL" clId="{3C995926-C11D-4B2D-924F-F295AB3960B5}" dt="2023-08-29T05:28:26.762" v="5462" actId="47"/>
        <pc:sldMkLst>
          <pc:docMk/>
          <pc:sldMk cId="4196776934"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0DE34-53CC-F84E-8D51-5F2C119C4B3E}" type="datetimeFigureOut">
              <a:rPr lang="en-US" smtClean="0"/>
              <a:t>8/29/2023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68B8-EE97-DF4F-BA34-92761CAE428A}" type="slidenum">
              <a:rPr lang="en-US" smtClean="0"/>
              <a:t>‹#›</a:t>
            </a:fld>
            <a:endParaRPr lang="en-US"/>
          </a:p>
        </p:txBody>
      </p:sp>
    </p:spTree>
    <p:extLst>
      <p:ext uri="{BB962C8B-B14F-4D97-AF65-F5344CB8AC3E}">
        <p14:creationId xmlns:p14="http://schemas.microsoft.com/office/powerpoint/2010/main" val="2925986490"/>
      </p:ext>
    </p:extLst>
  </p:cSld>
  <p:clrMap bg1="lt1" tx1="dk1" bg2="lt2" tx2="dk2" accent1="accent1" accent2="accent2" accent3="accent3" accent4="accent4" accent5="accent5" accent6="accent6" hlink="hlink" folHlink="folHlink"/>
  <p:notesStyle>
    <a:lvl1pPr marL="0" algn="l" defTabSz="3704968" rtl="0" eaLnBrk="1" latinLnBrk="0" hangingPunct="1">
      <a:defRPr sz="4862" kern="1200">
        <a:solidFill>
          <a:schemeClr val="tx1"/>
        </a:solidFill>
        <a:latin typeface="+mn-lt"/>
        <a:ea typeface="+mn-ea"/>
        <a:cs typeface="+mn-cs"/>
      </a:defRPr>
    </a:lvl1pPr>
    <a:lvl2pPr marL="1852484" algn="l" defTabSz="3704968" rtl="0" eaLnBrk="1" latinLnBrk="0" hangingPunct="1">
      <a:defRPr sz="4862" kern="1200">
        <a:solidFill>
          <a:schemeClr val="tx1"/>
        </a:solidFill>
        <a:latin typeface="+mn-lt"/>
        <a:ea typeface="+mn-ea"/>
        <a:cs typeface="+mn-cs"/>
      </a:defRPr>
    </a:lvl2pPr>
    <a:lvl3pPr marL="3704968" algn="l" defTabSz="3704968" rtl="0" eaLnBrk="1" latinLnBrk="0" hangingPunct="1">
      <a:defRPr sz="4862" kern="1200">
        <a:solidFill>
          <a:schemeClr val="tx1"/>
        </a:solidFill>
        <a:latin typeface="+mn-lt"/>
        <a:ea typeface="+mn-ea"/>
        <a:cs typeface="+mn-cs"/>
      </a:defRPr>
    </a:lvl3pPr>
    <a:lvl4pPr marL="5557452" algn="l" defTabSz="3704968" rtl="0" eaLnBrk="1" latinLnBrk="0" hangingPunct="1">
      <a:defRPr sz="4862" kern="1200">
        <a:solidFill>
          <a:schemeClr val="tx1"/>
        </a:solidFill>
        <a:latin typeface="+mn-lt"/>
        <a:ea typeface="+mn-ea"/>
        <a:cs typeface="+mn-cs"/>
      </a:defRPr>
    </a:lvl4pPr>
    <a:lvl5pPr marL="7409937" algn="l" defTabSz="3704968" rtl="0" eaLnBrk="1" latinLnBrk="0" hangingPunct="1">
      <a:defRPr sz="4862" kern="1200">
        <a:solidFill>
          <a:schemeClr val="tx1"/>
        </a:solidFill>
        <a:latin typeface="+mn-lt"/>
        <a:ea typeface="+mn-ea"/>
        <a:cs typeface="+mn-cs"/>
      </a:defRPr>
    </a:lvl5pPr>
    <a:lvl6pPr marL="9262421" algn="l" defTabSz="3704968" rtl="0" eaLnBrk="1" latinLnBrk="0" hangingPunct="1">
      <a:defRPr sz="4862" kern="1200">
        <a:solidFill>
          <a:schemeClr val="tx1"/>
        </a:solidFill>
        <a:latin typeface="+mn-lt"/>
        <a:ea typeface="+mn-ea"/>
        <a:cs typeface="+mn-cs"/>
      </a:defRPr>
    </a:lvl6pPr>
    <a:lvl7pPr marL="11114905" algn="l" defTabSz="3704968" rtl="0" eaLnBrk="1" latinLnBrk="0" hangingPunct="1">
      <a:defRPr sz="4862" kern="1200">
        <a:solidFill>
          <a:schemeClr val="tx1"/>
        </a:solidFill>
        <a:latin typeface="+mn-lt"/>
        <a:ea typeface="+mn-ea"/>
        <a:cs typeface="+mn-cs"/>
      </a:defRPr>
    </a:lvl7pPr>
    <a:lvl8pPr marL="12967389" algn="l" defTabSz="3704968" rtl="0" eaLnBrk="1" latinLnBrk="0" hangingPunct="1">
      <a:defRPr sz="4862" kern="1200">
        <a:solidFill>
          <a:schemeClr val="tx1"/>
        </a:solidFill>
        <a:latin typeface="+mn-lt"/>
        <a:ea typeface="+mn-ea"/>
        <a:cs typeface="+mn-cs"/>
      </a:defRPr>
    </a:lvl8pPr>
    <a:lvl9pPr marL="14819873" algn="l" defTabSz="3704968" rtl="0" eaLnBrk="1" latinLnBrk="0" hangingPunct="1">
      <a:defRPr sz="486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r>
              <a:rPr lang="en-US" dirty="0"/>
              <a:t>NOTE: This file must print at </a:t>
            </a:r>
            <a:r>
              <a:rPr lang="en-US" b="1" dirty="0">
                <a:solidFill>
                  <a:srgbClr val="FF0000"/>
                </a:solidFill>
              </a:rPr>
              <a:t>100% SCALE </a:t>
            </a:r>
            <a:r>
              <a:rPr lang="en-US" dirty="0"/>
              <a:t>to achieve a final print size of 36” wide x 48” tall.</a:t>
            </a:r>
          </a:p>
          <a:p>
            <a:endParaRPr lang="en-US" dirty="0"/>
          </a:p>
          <a:p>
            <a:r>
              <a:rPr lang="en-US" baseline="0" dirty="0"/>
              <a:t>• Contact Digital Duplicating (375-2969, http://</a:t>
            </a:r>
            <a:r>
              <a:rPr lang="en-US" baseline="0" dirty="0" err="1"/>
              <a:t>digitalduplicating.pnl.gov</a:t>
            </a:r>
            <a:r>
              <a:rPr lang="en-US" baseline="0" dirty="0"/>
              <a:t>) to order poster printing and finishing services for your completed poster design.</a:t>
            </a:r>
          </a:p>
          <a:p>
            <a:endParaRPr lang="en-US" baseline="0" dirty="0"/>
          </a:p>
          <a:p>
            <a:r>
              <a:rPr lang="en-US" baseline="0" dirty="0"/>
              <a:t>• Remember to have your poster cleared for public display/distribution through the Information Release system (https://</a:t>
            </a:r>
            <a:r>
              <a:rPr lang="en-US" baseline="0" dirty="0" err="1"/>
              <a:t>informationrelease.pnl.gov</a:t>
            </a:r>
            <a:r>
              <a:rPr lang="en-US" baseline="0" dirty="0"/>
              <a:t>). A text placeholder for your poster’s Clearance Number is included in the footer.</a:t>
            </a:r>
          </a:p>
        </p:txBody>
      </p:sp>
      <p:sp>
        <p:nvSpPr>
          <p:cNvPr id="4" name="Slide Number Placeholder 3"/>
          <p:cNvSpPr>
            <a:spLocks noGrp="1"/>
          </p:cNvSpPr>
          <p:nvPr>
            <p:ph type="sldNum" sz="quarter" idx="5"/>
          </p:nvPr>
        </p:nvSpPr>
        <p:spPr/>
        <p:txBody>
          <a:bodyPr/>
          <a:lstStyle/>
          <a:p>
            <a:fld id="{628B68B8-EE97-DF4F-BA34-92761CAE428A}" type="slidenum">
              <a:rPr lang="en-US" smtClean="0"/>
              <a:t>1</a:t>
            </a:fld>
            <a:endParaRPr lang="en-US"/>
          </a:p>
        </p:txBody>
      </p:sp>
    </p:spTree>
    <p:extLst>
      <p:ext uri="{BB962C8B-B14F-4D97-AF65-F5344CB8AC3E}">
        <p14:creationId xmlns:p14="http://schemas.microsoft.com/office/powerpoint/2010/main" val="24793061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48 Poster Layout">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9757A48-7187-4048-9A74-00BF65452F34}"/>
              </a:ext>
            </a:extLst>
          </p:cNvPr>
          <p:cNvSpPr txBox="1"/>
          <p:nvPr userDrawn="1"/>
        </p:nvSpPr>
        <p:spPr>
          <a:xfrm>
            <a:off x="20921472" y="40775551"/>
            <a:ext cx="5029200" cy="411480"/>
          </a:xfrm>
          <a:prstGeom prst="rect">
            <a:avLst/>
          </a:prstGeom>
          <a:noFill/>
        </p:spPr>
        <p:txBody>
          <a:bodyPr wrap="none" lIns="0" tIns="0" rIns="0" bIns="0" rtlCol="0">
            <a:noAutofit/>
          </a:bodyPr>
          <a:lstStyle/>
          <a:p>
            <a:pPr algn="l"/>
            <a:r>
              <a:rPr lang="en-US" sz="2400" b="0" i="0" dirty="0">
                <a:solidFill>
                  <a:srgbClr val="57595B"/>
                </a:solidFill>
                <a:latin typeface="Arial" panose="020B0604020202020204" pitchFamily="34" charset="0"/>
                <a:cs typeface="Arial" panose="020B0604020202020204" pitchFamily="34" charset="0"/>
              </a:rPr>
              <a:t>For additional information, contact:</a:t>
            </a:r>
          </a:p>
        </p:txBody>
      </p:sp>
      <p:sp>
        <p:nvSpPr>
          <p:cNvPr id="5" name="Text Placeholder 5">
            <a:extLst>
              <a:ext uri="{FF2B5EF4-FFF2-40B4-BE49-F238E27FC236}">
                <a16:creationId xmlns:a16="http://schemas.microsoft.com/office/drawing/2014/main" id="{AC0EC17D-8233-8A44-8802-0E636FEA2A19}"/>
              </a:ext>
            </a:extLst>
          </p:cNvPr>
          <p:cNvSpPr>
            <a:spLocks noGrp="1"/>
          </p:cNvSpPr>
          <p:nvPr userDrawn="1">
            <p:ph type="body" sz="quarter" idx="13" hasCustomPrompt="1"/>
          </p:nvPr>
        </p:nvSpPr>
        <p:spPr>
          <a:xfrm>
            <a:off x="1490471" y="1371600"/>
            <a:ext cx="29946600" cy="1828800"/>
          </a:xfrm>
          <a:prstGeom prst="rect">
            <a:avLst/>
          </a:prstGeom>
        </p:spPr>
        <p:txBody>
          <a:bodyPr lIns="0" tIns="0" rIns="0" bIns="0" anchor="t" anchorCtr="0"/>
          <a:lstStyle>
            <a:lvl1pPr marL="0" indent="0">
              <a:spcBef>
                <a:spcPts val="0"/>
              </a:spcBef>
              <a:buFontTx/>
              <a:buNone/>
              <a:defRPr sz="12500" b="1">
                <a:solidFill>
                  <a:srgbClr val="CF6F29"/>
                </a:solidFill>
                <a:latin typeface="Arial" panose="020B0604020202020204" pitchFamily="34" charset="0"/>
                <a:cs typeface="Arial" panose="020B0604020202020204" pitchFamily="34" charset="0"/>
              </a:defRPr>
            </a:lvl1pPr>
            <a:lvl2pPr marL="1293452" indent="0">
              <a:buFontTx/>
              <a:buNone/>
              <a:defRPr>
                <a:latin typeface="Arial" panose="020B0604020202020204" pitchFamily="34" charset="0"/>
                <a:cs typeface="Arial" panose="020B0604020202020204" pitchFamily="34" charset="0"/>
              </a:defRPr>
            </a:lvl2pPr>
            <a:lvl3pPr marL="2586903" indent="0">
              <a:buFontTx/>
              <a:buNone/>
              <a:defRPr>
                <a:latin typeface="Arial" panose="020B0604020202020204" pitchFamily="34" charset="0"/>
                <a:cs typeface="Arial" panose="020B0604020202020204" pitchFamily="34" charset="0"/>
              </a:defRPr>
            </a:lvl3pPr>
            <a:lvl4pPr marL="3880355" indent="0">
              <a:buFontTx/>
              <a:buNone/>
              <a:defRPr>
                <a:latin typeface="Arial" panose="020B0604020202020204" pitchFamily="34" charset="0"/>
                <a:cs typeface="Arial" panose="020B0604020202020204" pitchFamily="34" charset="0"/>
              </a:defRPr>
            </a:lvl4pPr>
            <a:lvl5pPr marL="5173806" indent="0">
              <a:buFontTx/>
              <a:buNone/>
              <a:defRPr>
                <a:latin typeface="Arial" panose="020B0604020202020204" pitchFamily="34" charset="0"/>
                <a:cs typeface="Arial" panose="020B0604020202020204" pitchFamily="34" charset="0"/>
              </a:defRPr>
            </a:lvl5pPr>
          </a:lstStyle>
          <a:p>
            <a:pPr lvl="0"/>
            <a:r>
              <a:rPr lang="en-US" dirty="0"/>
              <a:t>Click to add poster title</a:t>
            </a:r>
          </a:p>
        </p:txBody>
      </p:sp>
      <p:sp>
        <p:nvSpPr>
          <p:cNvPr id="6" name="Text Placeholder 7">
            <a:extLst>
              <a:ext uri="{FF2B5EF4-FFF2-40B4-BE49-F238E27FC236}">
                <a16:creationId xmlns:a16="http://schemas.microsoft.com/office/drawing/2014/main" id="{60CD5480-871F-5B47-A381-B62C05325E02}"/>
              </a:ext>
            </a:extLst>
          </p:cNvPr>
          <p:cNvSpPr>
            <a:spLocks noGrp="1"/>
          </p:cNvSpPr>
          <p:nvPr userDrawn="1">
            <p:ph type="body" sz="quarter" idx="14" hasCustomPrompt="1"/>
          </p:nvPr>
        </p:nvSpPr>
        <p:spPr>
          <a:xfrm>
            <a:off x="1491738" y="3429000"/>
            <a:ext cx="29946600" cy="914400"/>
          </a:xfrm>
          <a:prstGeom prst="rect">
            <a:avLst/>
          </a:prstGeom>
        </p:spPr>
        <p:txBody>
          <a:bodyPr lIns="0" tIns="0" rIns="0" bIns="0"/>
          <a:lstStyle>
            <a:lvl1pPr marL="0" marR="0" indent="0" algn="l" defTabSz="3104240" rtl="0" eaLnBrk="1" fontAlgn="auto" latinLnBrk="0" hangingPunct="1">
              <a:lnSpc>
                <a:spcPct val="90000"/>
              </a:lnSpc>
              <a:spcBef>
                <a:spcPts val="0"/>
              </a:spcBef>
              <a:spcAft>
                <a:spcPts val="0"/>
              </a:spcAft>
              <a:buClrTx/>
              <a:buSzTx/>
              <a:buFont typeface="Arial" panose="020B0604020202020204" pitchFamily="34" charset="0"/>
              <a:buNone/>
              <a:tabLst/>
              <a:defRPr sz="5600">
                <a:solidFill>
                  <a:srgbClr val="57595B"/>
                </a:solidFill>
                <a:latin typeface="Arial" panose="020B0604020202020204" pitchFamily="34" charset="0"/>
                <a:cs typeface="Arial" panose="020B0604020202020204" pitchFamily="34" charset="0"/>
              </a:defRPr>
            </a:lvl1pPr>
            <a:lvl2pPr marL="1293452" indent="0">
              <a:buNone/>
              <a:defRPr/>
            </a:lvl2pPr>
            <a:lvl3pPr marL="2586903" indent="0">
              <a:buNone/>
              <a:defRPr/>
            </a:lvl3pPr>
            <a:lvl4pPr marL="3880355" indent="0">
              <a:buNone/>
              <a:defRPr/>
            </a:lvl4pPr>
            <a:lvl5pPr marL="5173806" indent="0">
              <a:buNone/>
              <a:defRPr/>
            </a:lvl5pPr>
          </a:lstStyle>
          <a:p>
            <a:pPr marL="0" marR="0" lvl="0" indent="0" algn="l" defTabSz="310424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add author name(s) – if poster title wraps to two lines, move author names down</a:t>
            </a:r>
          </a:p>
        </p:txBody>
      </p:sp>
      <p:sp>
        <p:nvSpPr>
          <p:cNvPr id="7" name="Text Placeholder 13">
            <a:extLst>
              <a:ext uri="{FF2B5EF4-FFF2-40B4-BE49-F238E27FC236}">
                <a16:creationId xmlns:a16="http://schemas.microsoft.com/office/drawing/2014/main" id="{6E721F8D-BCC9-3449-86AB-49565DA6D261}"/>
              </a:ext>
            </a:extLst>
          </p:cNvPr>
          <p:cNvSpPr>
            <a:spLocks noGrp="1"/>
          </p:cNvSpPr>
          <p:nvPr userDrawn="1">
            <p:ph type="body" sz="quarter" idx="15" hasCustomPrompt="1"/>
          </p:nvPr>
        </p:nvSpPr>
        <p:spPr>
          <a:xfrm>
            <a:off x="14210073" y="42665904"/>
            <a:ext cx="2743200" cy="271973"/>
          </a:xfrm>
          <a:prstGeom prst="rect">
            <a:avLst/>
          </a:prstGeom>
        </p:spPr>
        <p:txBody>
          <a:bodyPr lIns="0" tIns="0" rIns="0" bIns="0" anchor="b" anchorCtr="0"/>
          <a:lstStyle>
            <a:lvl1pPr marL="0" indent="0" algn="l">
              <a:buNone/>
              <a:defRPr sz="1600" b="0" i="0">
                <a:solidFill>
                  <a:srgbClr val="57595B"/>
                </a:solidFill>
                <a:latin typeface="Arial" panose="020B0604020202020204" pitchFamily="34" charset="0"/>
                <a:cs typeface="Arial" panose="020B0604020202020204" pitchFamily="34" charset="0"/>
              </a:defRPr>
            </a:lvl1pPr>
            <a:lvl2pPr marL="1293452" indent="0">
              <a:buNone/>
              <a:defRPr sz="1414"/>
            </a:lvl2pPr>
            <a:lvl3pPr marL="2586903" indent="0">
              <a:buNone/>
              <a:defRPr sz="1414"/>
            </a:lvl3pPr>
            <a:lvl4pPr marL="3880355" indent="0">
              <a:buNone/>
              <a:defRPr sz="1414"/>
            </a:lvl4pPr>
            <a:lvl5pPr marL="5173806" indent="0">
              <a:buNone/>
              <a:defRPr sz="1414"/>
            </a:lvl5pPr>
          </a:lstStyle>
          <a:p>
            <a:pPr lvl="0"/>
            <a:r>
              <a:rPr lang="en-US" dirty="0"/>
              <a:t>Click to add clearance #</a:t>
            </a:r>
          </a:p>
        </p:txBody>
      </p:sp>
      <p:sp>
        <p:nvSpPr>
          <p:cNvPr id="8" name="TextBox 7">
            <a:extLst>
              <a:ext uri="{FF2B5EF4-FFF2-40B4-BE49-F238E27FC236}">
                <a16:creationId xmlns:a16="http://schemas.microsoft.com/office/drawing/2014/main" id="{65CF4592-B158-A547-8649-2745A27309B0}"/>
              </a:ext>
            </a:extLst>
          </p:cNvPr>
          <p:cNvSpPr txBox="1"/>
          <p:nvPr userDrawn="1"/>
        </p:nvSpPr>
        <p:spPr>
          <a:xfrm>
            <a:off x="12838176" y="42665904"/>
            <a:ext cx="914400" cy="271973"/>
          </a:xfrm>
          <a:prstGeom prst="rect">
            <a:avLst/>
          </a:prstGeom>
          <a:noFill/>
        </p:spPr>
        <p:txBody>
          <a:bodyPr wrap="none" lIns="0" tIns="0" rIns="0" bIns="0" rtlCol="0" anchor="b" anchorCtr="0">
            <a:noAutofit/>
          </a:bodyPr>
          <a:lstStyle/>
          <a:p>
            <a:pPr algn="r"/>
            <a:fld id="{52F2AE7A-8004-9D4E-B8BB-3E1DD80B0CAD}" type="datetime1">
              <a:rPr lang="en-US" sz="1600" b="0" i="0" smtClean="0">
                <a:solidFill>
                  <a:srgbClr val="57595B"/>
                </a:solidFill>
                <a:latin typeface="Arial" panose="020B0604020202020204" pitchFamily="34" charset="0"/>
                <a:cs typeface="Arial" panose="020B0604020202020204" pitchFamily="34" charset="0"/>
              </a:rPr>
              <a:pPr algn="r"/>
              <a:t>8/29/2023</a:t>
            </a:fld>
            <a:endParaRPr lang="en-US" sz="1600" b="0" i="0" dirty="0">
              <a:solidFill>
                <a:srgbClr val="57595B"/>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6A7D521-F42B-CB4C-A88C-A3F484E189D6}"/>
              </a:ext>
            </a:extLst>
          </p:cNvPr>
          <p:cNvSpPr>
            <a:spLocks noGrp="1"/>
          </p:cNvSpPr>
          <p:nvPr userDrawn="1">
            <p:ph type="body" sz="quarter" idx="16" hasCustomPrompt="1"/>
          </p:nvPr>
        </p:nvSpPr>
        <p:spPr>
          <a:xfrm>
            <a:off x="20921472" y="41559480"/>
            <a:ext cx="5029200" cy="365760"/>
          </a:xfrm>
          <a:prstGeom prst="rect">
            <a:avLst/>
          </a:prstGeom>
        </p:spPr>
        <p:txBody>
          <a:bodyPr wrap="none" lIns="0" tIns="0" rIns="0" bIns="0"/>
          <a:lstStyle>
            <a:lvl1pPr marL="0" indent="0" algn="l">
              <a:buNone/>
              <a:defRPr sz="2800" b="1" i="0">
                <a:solidFill>
                  <a:srgbClr val="57595B"/>
                </a:solidFill>
                <a:latin typeface="Arial" panose="020B0604020202020204" pitchFamily="34" charset="0"/>
                <a:cs typeface="Arial" panose="020B0604020202020204" pitchFamily="34" charset="0"/>
              </a:defRPr>
            </a:lvl1pPr>
          </a:lstStyle>
          <a:p>
            <a:pPr lvl="0"/>
            <a:r>
              <a:rPr lang="en-US" dirty="0"/>
              <a:t>Click to add name</a:t>
            </a:r>
          </a:p>
        </p:txBody>
      </p:sp>
      <p:sp>
        <p:nvSpPr>
          <p:cNvPr id="9" name="Text Placeholder 8">
            <a:extLst>
              <a:ext uri="{FF2B5EF4-FFF2-40B4-BE49-F238E27FC236}">
                <a16:creationId xmlns:a16="http://schemas.microsoft.com/office/drawing/2014/main" id="{714FA40C-87FD-3C46-9A0E-05D0203FA2FA}"/>
              </a:ext>
            </a:extLst>
          </p:cNvPr>
          <p:cNvSpPr>
            <a:spLocks noGrp="1"/>
          </p:cNvSpPr>
          <p:nvPr userDrawn="1">
            <p:ph type="body" sz="quarter" idx="17" hasCustomPrompt="1"/>
          </p:nvPr>
        </p:nvSpPr>
        <p:spPr>
          <a:xfrm>
            <a:off x="20921472" y="42108120"/>
            <a:ext cx="5029200" cy="365760"/>
          </a:xfrm>
          <a:prstGeom prst="rect">
            <a:avLst/>
          </a:prstGeom>
        </p:spPr>
        <p:txBody>
          <a:bodyPr wrap="none" lIns="0" tIns="0" rIns="0" bIns="0"/>
          <a:lstStyle>
            <a:lvl1pPr marL="0" indent="0" algn="l">
              <a:buNone/>
              <a:defRPr sz="2400" b="0" i="0">
                <a:solidFill>
                  <a:srgbClr val="57595B"/>
                </a:solidFill>
                <a:latin typeface="Arial" panose="020B0604020202020204" pitchFamily="34" charset="0"/>
                <a:cs typeface="Arial" panose="020B0604020202020204" pitchFamily="34" charset="0"/>
              </a:defRPr>
            </a:lvl1pPr>
          </a:lstStyle>
          <a:p>
            <a:pPr lvl="0"/>
            <a:r>
              <a:rPr lang="en-US" dirty="0"/>
              <a:t>Click to add phone number</a:t>
            </a:r>
          </a:p>
        </p:txBody>
      </p:sp>
      <p:sp>
        <p:nvSpPr>
          <p:cNvPr id="10" name="Text Placeholder 8">
            <a:extLst>
              <a:ext uri="{FF2B5EF4-FFF2-40B4-BE49-F238E27FC236}">
                <a16:creationId xmlns:a16="http://schemas.microsoft.com/office/drawing/2014/main" id="{A69B479A-0604-844F-AD38-1DCF2A1C460F}"/>
              </a:ext>
            </a:extLst>
          </p:cNvPr>
          <p:cNvSpPr>
            <a:spLocks noGrp="1"/>
          </p:cNvSpPr>
          <p:nvPr userDrawn="1">
            <p:ph type="body" sz="quarter" idx="18" hasCustomPrompt="1"/>
          </p:nvPr>
        </p:nvSpPr>
        <p:spPr>
          <a:xfrm>
            <a:off x="20921472" y="42601896"/>
            <a:ext cx="5029200" cy="365760"/>
          </a:xfrm>
          <a:prstGeom prst="rect">
            <a:avLst/>
          </a:prstGeom>
        </p:spPr>
        <p:txBody>
          <a:bodyPr wrap="none" lIns="0" tIns="0" rIns="0" bIns="0"/>
          <a:lstStyle>
            <a:lvl1pPr marL="0" indent="0" algn="l">
              <a:buNone/>
              <a:defRPr sz="2400" b="0" i="0">
                <a:solidFill>
                  <a:srgbClr val="57595B"/>
                </a:solidFill>
                <a:latin typeface="Arial" panose="020B0604020202020204" pitchFamily="34" charset="0"/>
                <a:cs typeface="Arial" panose="020B0604020202020204" pitchFamily="34" charset="0"/>
              </a:defRPr>
            </a:lvl1pPr>
          </a:lstStyle>
          <a:p>
            <a:pPr lvl="0"/>
            <a:r>
              <a:rPr lang="en-US" dirty="0"/>
              <a:t>Click to add email address</a:t>
            </a:r>
          </a:p>
        </p:txBody>
      </p:sp>
      <p:grpSp>
        <p:nvGrpSpPr>
          <p:cNvPr id="40" name="Group 39">
            <a:extLst>
              <a:ext uri="{FF2B5EF4-FFF2-40B4-BE49-F238E27FC236}">
                <a16:creationId xmlns:a16="http://schemas.microsoft.com/office/drawing/2014/main" id="{FFA3E983-764C-0F4C-8C2C-F82567742004}"/>
              </a:ext>
            </a:extLst>
          </p:cNvPr>
          <p:cNvGrpSpPr/>
          <p:nvPr userDrawn="1"/>
        </p:nvGrpSpPr>
        <p:grpSpPr>
          <a:xfrm>
            <a:off x="26491004" y="38267332"/>
            <a:ext cx="4960367" cy="4702442"/>
            <a:chOff x="26491004" y="38267332"/>
            <a:chExt cx="4960367" cy="4702442"/>
          </a:xfrm>
        </p:grpSpPr>
        <p:cxnSp>
          <p:nvCxnSpPr>
            <p:cNvPr id="12" name="Straight Connector 11">
              <a:extLst>
                <a:ext uri="{FF2B5EF4-FFF2-40B4-BE49-F238E27FC236}">
                  <a16:creationId xmlns:a16="http://schemas.microsoft.com/office/drawing/2014/main" id="{50EC4A78-9C4C-B446-B1EC-648B1A70C0E0}"/>
                </a:ext>
              </a:extLst>
            </p:cNvPr>
            <p:cNvCxnSpPr/>
            <p:nvPr userDrawn="1"/>
          </p:nvCxnSpPr>
          <p:spPr>
            <a:xfrm>
              <a:off x="26491004" y="40517109"/>
              <a:ext cx="0" cy="2377440"/>
            </a:xfrm>
            <a:prstGeom prst="line">
              <a:avLst/>
            </a:prstGeom>
            <a:ln w="38100">
              <a:solidFill>
                <a:srgbClr val="CF6F29"/>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6432471-6DD1-2A48-B7EA-01C762BAF20D}"/>
                </a:ext>
              </a:extLst>
            </p:cNvPr>
            <p:cNvGrpSpPr/>
            <p:nvPr userDrawn="1"/>
          </p:nvGrpSpPr>
          <p:grpSpPr>
            <a:xfrm>
              <a:off x="27422019" y="38267332"/>
              <a:ext cx="4029352" cy="4702442"/>
              <a:chOff x="27422019" y="38267332"/>
              <a:chExt cx="4029352" cy="4702442"/>
            </a:xfrm>
          </p:grpSpPr>
          <p:pic>
            <p:nvPicPr>
              <p:cNvPr id="13" name="Graphic 12">
                <a:extLst>
                  <a:ext uri="{FF2B5EF4-FFF2-40B4-BE49-F238E27FC236}">
                    <a16:creationId xmlns:a16="http://schemas.microsoft.com/office/drawing/2014/main" id="{84920C24-02AA-0F48-8D7C-931203F99F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422019" y="42622302"/>
                <a:ext cx="2866646" cy="347472"/>
              </a:xfrm>
              <a:prstGeom prst="rect">
                <a:avLst/>
              </a:prstGeom>
            </p:spPr>
          </p:pic>
          <p:pic>
            <p:nvPicPr>
              <p:cNvPr id="15" name="Graphic 14">
                <a:extLst>
                  <a:ext uri="{FF2B5EF4-FFF2-40B4-BE49-F238E27FC236}">
                    <a16:creationId xmlns:a16="http://schemas.microsoft.com/office/drawing/2014/main" id="{9CF6D8D5-89A8-0D4C-807A-06615820F6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464587" y="38267332"/>
                <a:ext cx="3986784" cy="3901959"/>
              </a:xfrm>
              <a:prstGeom prst="rect">
                <a:avLst/>
              </a:prstGeom>
            </p:spPr>
          </p:pic>
        </p:grpSp>
      </p:grpSp>
      <p:grpSp>
        <p:nvGrpSpPr>
          <p:cNvPr id="38" name="Group 37">
            <a:extLst>
              <a:ext uri="{FF2B5EF4-FFF2-40B4-BE49-F238E27FC236}">
                <a16:creationId xmlns:a16="http://schemas.microsoft.com/office/drawing/2014/main" id="{C6F3113E-9215-4D4E-B539-16BE68803218}"/>
              </a:ext>
            </a:extLst>
          </p:cNvPr>
          <p:cNvGrpSpPr/>
          <p:nvPr userDrawn="1"/>
        </p:nvGrpSpPr>
        <p:grpSpPr>
          <a:xfrm>
            <a:off x="1491739" y="41391860"/>
            <a:ext cx="7315200" cy="1566652"/>
            <a:chOff x="1491739" y="41391860"/>
            <a:chExt cx="7315200" cy="1566652"/>
          </a:xfrm>
        </p:grpSpPr>
        <p:sp>
          <p:nvSpPr>
            <p:cNvPr id="27" name="TextBox 26">
              <a:extLst>
                <a:ext uri="{FF2B5EF4-FFF2-40B4-BE49-F238E27FC236}">
                  <a16:creationId xmlns:a16="http://schemas.microsoft.com/office/drawing/2014/main" id="{B045D2E8-72E8-6142-874B-01A6AD5955C3}"/>
                </a:ext>
              </a:extLst>
            </p:cNvPr>
            <p:cNvSpPr txBox="1"/>
            <p:nvPr userDrawn="1"/>
          </p:nvSpPr>
          <p:spPr>
            <a:xfrm>
              <a:off x="1491739" y="42501312"/>
              <a:ext cx="7315200" cy="457200"/>
            </a:xfrm>
            <a:prstGeom prst="rect">
              <a:avLst/>
            </a:prstGeom>
            <a:noFill/>
          </p:spPr>
          <p:txBody>
            <a:bodyPr wrap="none" lIns="0" tIns="0" rIns="0" bIns="0" rtlCol="0" anchor="b" anchorCtr="0">
              <a:noAutofit/>
            </a:bodyPr>
            <a:lstStyle/>
            <a:p>
              <a:r>
                <a:rPr lang="en-US" sz="2000" b="0" i="0" dirty="0">
                  <a:solidFill>
                    <a:srgbClr val="57595B"/>
                  </a:solidFill>
                  <a:latin typeface="Arial" panose="020B0604020202020204" pitchFamily="34" charset="0"/>
                  <a:cs typeface="Arial" panose="020B0604020202020204" pitchFamily="34" charset="0"/>
                </a:rPr>
                <a:t>PNNL is operated by Battelle for the U.S. Department of Energy</a:t>
              </a:r>
            </a:p>
          </p:txBody>
        </p:sp>
        <p:pic>
          <p:nvPicPr>
            <p:cNvPr id="20" name="Graphic 19">
              <a:extLst>
                <a:ext uri="{FF2B5EF4-FFF2-40B4-BE49-F238E27FC236}">
                  <a16:creationId xmlns:a16="http://schemas.microsoft.com/office/drawing/2014/main" id="{3E24A203-ACAD-4E4E-A9AF-511D9536E8B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901830" y="41650920"/>
              <a:ext cx="3118104" cy="525333"/>
            </a:xfrm>
            <a:prstGeom prst="rect">
              <a:avLst/>
            </a:prstGeom>
          </p:spPr>
        </p:pic>
        <p:pic>
          <p:nvPicPr>
            <p:cNvPr id="30" name="Graphic 29">
              <a:extLst>
                <a:ext uri="{FF2B5EF4-FFF2-40B4-BE49-F238E27FC236}">
                  <a16:creationId xmlns:a16="http://schemas.microsoft.com/office/drawing/2014/main" id="{89E25010-70C9-954A-A432-AAC104FCB8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493834" y="41391860"/>
              <a:ext cx="2807208" cy="782616"/>
            </a:xfrm>
            <a:prstGeom prst="rect">
              <a:avLst/>
            </a:prstGeom>
          </p:spPr>
        </p:pic>
      </p:grpSp>
      <p:sp>
        <p:nvSpPr>
          <p:cNvPr id="19" name="TextBox 18">
            <a:extLst>
              <a:ext uri="{FF2B5EF4-FFF2-40B4-BE49-F238E27FC236}">
                <a16:creationId xmlns:a16="http://schemas.microsoft.com/office/drawing/2014/main" id="{F1340983-C22E-F341-B781-0370CCCCAA4B}"/>
              </a:ext>
            </a:extLst>
          </p:cNvPr>
          <p:cNvSpPr txBox="1"/>
          <p:nvPr userDrawn="1"/>
        </p:nvSpPr>
        <p:spPr>
          <a:xfrm>
            <a:off x="13752873" y="42665904"/>
            <a:ext cx="457200" cy="274320"/>
          </a:xfrm>
          <a:prstGeom prst="rect">
            <a:avLst/>
          </a:prstGeom>
          <a:noFill/>
        </p:spPr>
        <p:txBody>
          <a:bodyPr wrap="none" rtlCol="0" anchor="ctr" anchorCtr="0">
            <a:noAutofit/>
          </a:bodyPr>
          <a:lstStyle/>
          <a:p>
            <a:pPr algn="ctr"/>
            <a:r>
              <a:rPr lang="en-US" sz="2000" dirty="0">
                <a:solidFill>
                  <a:srgbClr val="57595B"/>
                </a:solidFill>
              </a:rPr>
              <a:t>|</a:t>
            </a:r>
          </a:p>
        </p:txBody>
      </p:sp>
    </p:spTree>
    <p:extLst>
      <p:ext uri="{BB962C8B-B14F-4D97-AF65-F5344CB8AC3E}">
        <p14:creationId xmlns:p14="http://schemas.microsoft.com/office/powerpoint/2010/main" val="2720520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5A7D2B1-B889-5349-96F3-94AE4DD456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32918400" cy="43891200"/>
          </a:xfrm>
          <a:prstGeom prst="rect">
            <a:avLst/>
          </a:prstGeom>
        </p:spPr>
      </p:pic>
      <p:pic>
        <p:nvPicPr>
          <p:cNvPr id="3" name="Graphic 2">
            <a:extLst>
              <a:ext uri="{FF2B5EF4-FFF2-40B4-BE49-F238E27FC236}">
                <a16:creationId xmlns:a16="http://schemas.microsoft.com/office/drawing/2014/main" id="{C5A431E5-9CDA-AB42-A0BD-C741D700B6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36948533"/>
            <a:ext cx="32918400" cy="6942667"/>
          </a:xfrm>
          <a:prstGeom prst="rect">
            <a:avLst/>
          </a:prstGeom>
        </p:spPr>
      </p:pic>
    </p:spTree>
    <p:extLst>
      <p:ext uri="{BB962C8B-B14F-4D97-AF65-F5344CB8AC3E}">
        <p14:creationId xmlns:p14="http://schemas.microsoft.com/office/powerpoint/2010/main" val="2286552456"/>
      </p:ext>
    </p:extLst>
  </p:cSld>
  <p:clrMap bg1="lt1" tx1="dk1" bg2="lt2" tx2="dk2" accent1="accent1" accent2="accent2" accent3="accent3" accent4="accent4" accent5="accent5" accent6="accent6" hlink="hlink" folHlink="folHlink"/>
  <p:sldLayoutIdLst>
    <p:sldLayoutId id="2147483733" r:id="rId1"/>
  </p:sldLayoutIdLst>
  <p:hf sldNum="0" hdr="0" ftr="0"/>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6C46EA-C9EB-1041-9A5A-C517886766B4}"/>
              </a:ext>
            </a:extLst>
          </p:cNvPr>
          <p:cNvSpPr>
            <a:spLocks noGrp="1"/>
          </p:cNvSpPr>
          <p:nvPr>
            <p:ph type="body" sz="quarter" idx="13"/>
          </p:nvPr>
        </p:nvSpPr>
        <p:spPr/>
        <p:txBody>
          <a:bodyPr/>
          <a:lstStyle/>
          <a:p>
            <a:r>
              <a:rPr lang="en-US" dirty="0"/>
              <a:t>Siting Energy Storage: Local Zoning Considerations</a:t>
            </a:r>
          </a:p>
        </p:txBody>
      </p:sp>
      <p:sp>
        <p:nvSpPr>
          <p:cNvPr id="3" name="Text Placeholder 2">
            <a:extLst>
              <a:ext uri="{FF2B5EF4-FFF2-40B4-BE49-F238E27FC236}">
                <a16:creationId xmlns:a16="http://schemas.microsoft.com/office/drawing/2014/main" id="{FFF30C43-4C06-3543-8980-E814C01A7B75}"/>
              </a:ext>
            </a:extLst>
          </p:cNvPr>
          <p:cNvSpPr>
            <a:spLocks noGrp="1"/>
          </p:cNvSpPr>
          <p:nvPr>
            <p:ph type="body" sz="quarter" idx="14"/>
          </p:nvPr>
        </p:nvSpPr>
        <p:spPr>
          <a:xfrm>
            <a:off x="1491738" y="5156200"/>
            <a:ext cx="29946600" cy="914400"/>
          </a:xfrm>
        </p:spPr>
        <p:txBody>
          <a:bodyPr/>
          <a:lstStyle/>
          <a:p>
            <a:r>
              <a:rPr lang="en-US" dirty="0"/>
              <a:t>Jeremy Twitchell, Devyn Powell, Matt Paiss</a:t>
            </a:r>
          </a:p>
        </p:txBody>
      </p:sp>
      <p:sp>
        <p:nvSpPr>
          <p:cNvPr id="4" name="Text Placeholder 3">
            <a:extLst>
              <a:ext uri="{FF2B5EF4-FFF2-40B4-BE49-F238E27FC236}">
                <a16:creationId xmlns:a16="http://schemas.microsoft.com/office/drawing/2014/main" id="{E91D57E7-0329-394F-9352-C6842BE79DDE}"/>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1E7E43F8-0139-134A-B0CD-3A16839D12E1}"/>
              </a:ext>
            </a:extLst>
          </p:cNvPr>
          <p:cNvSpPr>
            <a:spLocks noGrp="1"/>
          </p:cNvSpPr>
          <p:nvPr>
            <p:ph type="body" sz="quarter" idx="16"/>
          </p:nvPr>
        </p:nvSpPr>
        <p:spPr/>
        <p:txBody>
          <a:bodyPr/>
          <a:lstStyle/>
          <a:p>
            <a:r>
              <a:rPr lang="en-US" dirty="0"/>
              <a:t>Jeremy Twitchell</a:t>
            </a:r>
          </a:p>
        </p:txBody>
      </p:sp>
      <p:sp>
        <p:nvSpPr>
          <p:cNvPr id="6" name="Text Placeholder 5">
            <a:extLst>
              <a:ext uri="{FF2B5EF4-FFF2-40B4-BE49-F238E27FC236}">
                <a16:creationId xmlns:a16="http://schemas.microsoft.com/office/drawing/2014/main" id="{1F37051E-9535-BE44-97A8-DFE1C8EEF87B}"/>
              </a:ext>
            </a:extLst>
          </p:cNvPr>
          <p:cNvSpPr>
            <a:spLocks noGrp="1"/>
          </p:cNvSpPr>
          <p:nvPr>
            <p:ph type="body" sz="quarter" idx="17"/>
          </p:nvPr>
        </p:nvSpPr>
        <p:spPr/>
        <p:txBody>
          <a:bodyPr/>
          <a:lstStyle/>
          <a:p>
            <a:r>
              <a:rPr lang="en-US" dirty="0"/>
              <a:t>971-940-7104</a:t>
            </a:r>
          </a:p>
        </p:txBody>
      </p:sp>
      <p:sp>
        <p:nvSpPr>
          <p:cNvPr id="7" name="Text Placeholder 6">
            <a:extLst>
              <a:ext uri="{FF2B5EF4-FFF2-40B4-BE49-F238E27FC236}">
                <a16:creationId xmlns:a16="http://schemas.microsoft.com/office/drawing/2014/main" id="{F109F200-1B27-1040-9A6A-1A3618995A9E}"/>
              </a:ext>
            </a:extLst>
          </p:cNvPr>
          <p:cNvSpPr>
            <a:spLocks noGrp="1"/>
          </p:cNvSpPr>
          <p:nvPr>
            <p:ph type="body" sz="quarter" idx="18"/>
          </p:nvPr>
        </p:nvSpPr>
        <p:spPr/>
        <p:txBody>
          <a:bodyPr/>
          <a:lstStyle/>
          <a:p>
            <a:r>
              <a:rPr lang="en-US" dirty="0"/>
              <a:t>jeremy.twitchell@pnnl.gov</a:t>
            </a:r>
          </a:p>
        </p:txBody>
      </p:sp>
      <p:sp>
        <p:nvSpPr>
          <p:cNvPr id="11" name="TextBox 10">
            <a:extLst>
              <a:ext uri="{FF2B5EF4-FFF2-40B4-BE49-F238E27FC236}">
                <a16:creationId xmlns:a16="http://schemas.microsoft.com/office/drawing/2014/main" id="{A18A506D-47E5-4FB4-FC77-D9D82072311A}"/>
              </a:ext>
            </a:extLst>
          </p:cNvPr>
          <p:cNvSpPr txBox="1"/>
          <p:nvPr/>
        </p:nvSpPr>
        <p:spPr>
          <a:xfrm>
            <a:off x="1490471" y="6299199"/>
            <a:ext cx="13631541" cy="7171194"/>
          </a:xfrm>
          <a:prstGeom prst="rect">
            <a:avLst/>
          </a:prstGeom>
          <a:solidFill>
            <a:srgbClr val="F79646">
              <a:lumMod val="20000"/>
              <a:lumOff val="80000"/>
            </a:srgbClr>
          </a:solidFill>
        </p:spPr>
        <p:txBody>
          <a:bodyPr wrap="square" rtlCol="0">
            <a:spAutoFit/>
          </a:bodyPr>
          <a:lstStyle/>
          <a:p>
            <a:pPr marL="0" marR="0" lvl="0" indent="0" defTabSz="1567510" eaLnBrk="1" fontAlgn="auto" latinLnBrk="0" hangingPunct="1">
              <a:lnSpc>
                <a:spcPct val="100000"/>
              </a:lnSpc>
              <a:spcBef>
                <a:spcPts val="0"/>
              </a:spcBef>
              <a:spcAft>
                <a:spcPts val="1200"/>
              </a:spcAft>
              <a:buClrTx/>
              <a:buSzTx/>
              <a:buFontTx/>
              <a:buNone/>
              <a:tabLst/>
              <a:defRPr/>
            </a:pPr>
            <a:endParaRPr kumimoji="0" lang="en-US" sz="1200" b="1" i="0" u="none" strike="noStrike" kern="0" cap="none" spc="0" normalizeH="0" baseline="0" noProof="0" dirty="0">
              <a:ln>
                <a:noFill/>
              </a:ln>
              <a:solidFill>
                <a:srgbClr val="F79646">
                  <a:lumMod val="75000"/>
                </a:srgbClr>
              </a:solidFill>
              <a:effectLst/>
              <a:uLnTx/>
              <a:uFillTx/>
              <a:cs typeface="Arial" panose="020B0604020202020204" pitchFamily="34" charset="0"/>
            </a:endParaRPr>
          </a:p>
          <a:p>
            <a:pPr marL="457200" marR="0" lvl="0" indent="0" defTabSz="1567510" eaLnBrk="1" fontAlgn="auto" latinLnBrk="0" hangingPunct="1">
              <a:lnSpc>
                <a:spcPct val="100000"/>
              </a:lnSpc>
              <a:spcBef>
                <a:spcPts val="0"/>
              </a:spcBef>
              <a:spcAft>
                <a:spcPts val="1200"/>
              </a:spcAft>
              <a:buClrTx/>
              <a:buSzTx/>
              <a:buFontTx/>
              <a:buNone/>
              <a:tabLst/>
              <a:defRPr/>
            </a:pPr>
            <a:r>
              <a:rPr kumimoji="0" lang="en-US" sz="4400" b="1" i="0" u="none" strike="noStrike" kern="0" cap="none" spc="0" normalizeH="0" baseline="0" noProof="0" dirty="0">
                <a:ln>
                  <a:noFill/>
                </a:ln>
                <a:solidFill>
                  <a:srgbClr val="F79646">
                    <a:lumMod val="75000"/>
                  </a:srgbClr>
                </a:solidFill>
                <a:effectLst/>
                <a:uLnTx/>
                <a:uFillTx/>
                <a:cs typeface="Arial" panose="020B0604020202020204" pitchFamily="34" charset="0"/>
              </a:rPr>
              <a:t>Project Overview</a:t>
            </a:r>
          </a:p>
          <a:p>
            <a:pPr marL="457200" marR="0" lvl="0" indent="0" defTabSz="1567510" eaLnBrk="1" fontAlgn="auto" latinLnBrk="0" hangingPunct="1">
              <a:lnSpc>
                <a:spcPct val="100000"/>
              </a:lnSpc>
              <a:spcBef>
                <a:spcPts val="0"/>
              </a:spcBef>
              <a:spcAft>
                <a:spcPts val="0"/>
              </a:spcAft>
              <a:buClrTx/>
              <a:buSzTx/>
              <a:buFontTx/>
              <a:buNone/>
              <a:tabLst/>
              <a:defRPr/>
            </a:pPr>
            <a:r>
              <a:rPr lang="en-US" sz="3200" kern="0" dirty="0">
                <a:solidFill>
                  <a:prstClr val="black"/>
                </a:solidFill>
                <a:cs typeface="Arial" panose="020B0604020202020204" pitchFamily="34" charset="0"/>
              </a:rPr>
              <a:t>Lithium-ion energy storage technologies offer two key benefits: scalability and flexibility. These characteristics allow lithium-ion battery energy storage systems (BESS) to be designed for a wide range of locations and to serve a wide range of grid needs. But they also present the potential for BESS to be installed in close proximity to other uses, which creates the potential for conflict. Local zoning officials are tasked with resolving those conflicts, but they and their constituents may lack the necessary information to respond to proposed projects. The purpose of this project is to provide objective and reliable information to these parties about the potential impacts of BESS on host communities, the safety standards that apply to BESS installations, and how planners can mitigate the impacts of BESS. </a:t>
            </a:r>
            <a:endParaRPr kumimoji="0" lang="en-US" sz="32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22" name="TextBox 21">
            <a:extLst>
              <a:ext uri="{FF2B5EF4-FFF2-40B4-BE49-F238E27FC236}">
                <a16:creationId xmlns:a16="http://schemas.microsoft.com/office/drawing/2014/main" id="{9250EAFE-C9F3-2638-40F2-1171EDEA2617}"/>
              </a:ext>
            </a:extLst>
          </p:cNvPr>
          <p:cNvSpPr txBox="1"/>
          <p:nvPr/>
        </p:nvSpPr>
        <p:spPr>
          <a:xfrm>
            <a:off x="1713219" y="29881974"/>
            <a:ext cx="13631541" cy="9971961"/>
          </a:xfrm>
          <a:prstGeom prst="rect">
            <a:avLst/>
          </a:prstGeom>
          <a:noFill/>
        </p:spPr>
        <p:txBody>
          <a:bodyPr wrap="square" rtlCol="0">
            <a:spAutoFit/>
          </a:bodyPr>
          <a:lstStyle/>
          <a:p>
            <a:pPr defTabSz="1567510">
              <a:spcAft>
                <a:spcPts val="1200"/>
              </a:spcAft>
            </a:pPr>
            <a:r>
              <a:rPr lang="en-US" sz="4400" b="1" dirty="0">
                <a:solidFill>
                  <a:srgbClr val="F79646">
                    <a:lumMod val="75000"/>
                  </a:srgbClr>
                </a:solidFill>
                <a:cs typeface="Arial" panose="020B0604020202020204" pitchFamily="34" charset="0"/>
              </a:rPr>
              <a:t>A BESS Can Have Material Impacts on a Community, But They Can Be Mitigated</a:t>
            </a:r>
          </a:p>
          <a:p>
            <a:pPr defTabSz="1567510"/>
            <a:r>
              <a:rPr lang="en-US" sz="3200" dirty="0">
                <a:solidFill>
                  <a:prstClr val="black"/>
                </a:solidFill>
                <a:cs typeface="Arial" panose="020B0604020202020204" pitchFamily="34" charset="0"/>
              </a:rPr>
              <a:t>In addition to safety, a BESS has three other types of community impact that, depending on the site, planners may want to mitigate:</a:t>
            </a:r>
          </a:p>
          <a:p>
            <a:pPr marL="457200" indent="-457200" defTabSz="1567510">
              <a:buFont typeface="Arial" panose="020B0604020202020204" pitchFamily="34" charset="0"/>
              <a:buChar char="•"/>
            </a:pPr>
            <a:r>
              <a:rPr lang="en-US" sz="3200" b="1" dirty="0">
                <a:solidFill>
                  <a:prstClr val="black"/>
                </a:solidFill>
                <a:cs typeface="Arial" panose="020B0604020202020204" pitchFamily="34" charset="0"/>
              </a:rPr>
              <a:t>Visual: </a:t>
            </a:r>
            <a:r>
              <a:rPr lang="en-US" sz="3200" dirty="0">
                <a:solidFill>
                  <a:prstClr val="black"/>
                </a:solidFill>
                <a:cs typeface="Arial" panose="020B0604020202020204" pitchFamily="34" charset="0"/>
              </a:rPr>
              <a:t>Most battery system enclosures range between 8 and 12 feet.</a:t>
            </a:r>
          </a:p>
          <a:p>
            <a:pPr marL="914400" lvl="1" indent="-457200" defTabSz="1567510">
              <a:buFont typeface="Arial" panose="020B0604020202020204" pitchFamily="34" charset="0"/>
              <a:buChar char="•"/>
            </a:pPr>
            <a:r>
              <a:rPr lang="en-US" sz="3200" i="1" dirty="0">
                <a:solidFill>
                  <a:prstClr val="black"/>
                </a:solidFill>
                <a:cs typeface="Arial" panose="020B0604020202020204" pitchFamily="34" charset="0"/>
              </a:rPr>
              <a:t>Mitigation options: </a:t>
            </a:r>
            <a:r>
              <a:rPr lang="en-US" sz="3200" dirty="0">
                <a:solidFill>
                  <a:prstClr val="black"/>
                </a:solidFill>
                <a:cs typeface="Arial" panose="020B0604020202020204" pitchFamily="34" charset="0"/>
              </a:rPr>
              <a:t>Solid walls around the facility provide security while also screening the system; some jurisdictions have required an additional layer of vegetation to screen the walls</a:t>
            </a:r>
          </a:p>
          <a:p>
            <a:pPr marL="457200" indent="-457200" defTabSz="1567510">
              <a:buFont typeface="Arial" panose="020B0604020202020204" pitchFamily="34" charset="0"/>
              <a:buChar char="•"/>
            </a:pPr>
            <a:r>
              <a:rPr lang="en-US" sz="3200" b="1" dirty="0">
                <a:solidFill>
                  <a:prstClr val="black"/>
                </a:solidFill>
                <a:cs typeface="Arial" panose="020B0604020202020204" pitchFamily="34" charset="0"/>
              </a:rPr>
              <a:t>Auditory: </a:t>
            </a:r>
            <a:r>
              <a:rPr lang="en-US" sz="3200" dirty="0">
                <a:solidFill>
                  <a:prstClr val="black"/>
                </a:solidFill>
                <a:cs typeface="Arial" panose="020B0604020202020204" pitchFamily="34" charset="0"/>
              </a:rPr>
              <a:t>A battery system uses inverters, air conditioning systems, and transformers, all of which create noise. </a:t>
            </a:r>
          </a:p>
          <a:p>
            <a:pPr marL="914400" lvl="1" indent="-457200" defTabSz="1567510">
              <a:buFont typeface="Arial" panose="020B0604020202020204" pitchFamily="34" charset="0"/>
              <a:buChar char="•"/>
            </a:pPr>
            <a:r>
              <a:rPr lang="en-US" sz="3200" i="1" dirty="0">
                <a:solidFill>
                  <a:prstClr val="black"/>
                </a:solidFill>
                <a:cs typeface="Arial" panose="020B0604020202020204" pitchFamily="34" charset="0"/>
              </a:rPr>
              <a:t>Mitigation options:</a:t>
            </a:r>
            <a:r>
              <a:rPr lang="en-US" sz="3200" dirty="0">
                <a:solidFill>
                  <a:prstClr val="black"/>
                </a:solidFill>
                <a:cs typeface="Arial" panose="020B0604020202020204" pitchFamily="34" charset="0"/>
              </a:rPr>
              <a:t> A buffer of 400 feet has been found to reduce the noise of a large BESS to the level of a conversation at the property line; physical screening such as walls and trees reduces that distance</a:t>
            </a:r>
          </a:p>
          <a:p>
            <a:pPr marL="457200" indent="-457200" defTabSz="1567510">
              <a:buFont typeface="Arial" panose="020B0604020202020204" pitchFamily="34" charset="0"/>
              <a:buChar char="•"/>
            </a:pPr>
            <a:r>
              <a:rPr lang="en-US" sz="3200" b="1" dirty="0">
                <a:solidFill>
                  <a:prstClr val="black"/>
                </a:solidFill>
                <a:cs typeface="Arial" panose="020B0604020202020204" pitchFamily="34" charset="0"/>
              </a:rPr>
              <a:t>Odor</a:t>
            </a:r>
            <a:r>
              <a:rPr lang="en-US" sz="3200" dirty="0">
                <a:solidFill>
                  <a:prstClr val="black"/>
                </a:solidFill>
                <a:cs typeface="Arial" panose="020B0604020202020204" pitchFamily="34" charset="0"/>
              </a:rPr>
              <a:t>: Under normal operations, a BESS will not release gas or odor, but both will be present in a failure state. </a:t>
            </a:r>
          </a:p>
          <a:p>
            <a:pPr marL="914400" lvl="1" indent="-457200" defTabSz="1567510">
              <a:buFont typeface="Arial" panose="020B0604020202020204" pitchFamily="34" charset="0"/>
              <a:buChar char="•"/>
            </a:pPr>
            <a:r>
              <a:rPr lang="en-US" sz="3200" i="1" dirty="0">
                <a:solidFill>
                  <a:prstClr val="black"/>
                </a:solidFill>
                <a:cs typeface="Arial" panose="020B0604020202020204" pitchFamily="34" charset="0"/>
              </a:rPr>
              <a:t>Mitigation options:</a:t>
            </a:r>
            <a:r>
              <a:rPr lang="en-US" sz="3200" dirty="0">
                <a:solidFill>
                  <a:prstClr val="black"/>
                </a:solidFill>
                <a:cs typeface="Arial" panose="020B0604020202020204" pitchFamily="34" charset="0"/>
              </a:rPr>
              <a:t> An evacuation plan or shelter-in-place order may be appropriate to protect neighboring property owners</a:t>
            </a:r>
            <a:br>
              <a:rPr lang="en-US" sz="3200" dirty="0">
                <a:solidFill>
                  <a:prstClr val="black"/>
                </a:solidFill>
                <a:cs typeface="Arial" panose="020B0604020202020204" pitchFamily="34" charset="0"/>
              </a:rPr>
            </a:br>
            <a:r>
              <a:rPr lang="en-US" sz="3200" dirty="0">
                <a:solidFill>
                  <a:prstClr val="black"/>
                </a:solidFill>
                <a:cs typeface="Arial" panose="020B0604020202020204" pitchFamily="34" charset="0"/>
              </a:rPr>
              <a:t>in the event of a system failure</a:t>
            </a:r>
            <a:endParaRPr lang="en-US" sz="3200" i="1" dirty="0">
              <a:solidFill>
                <a:prstClr val="black"/>
              </a:solidFill>
              <a:cs typeface="Arial" panose="020B0604020202020204" pitchFamily="34" charset="0"/>
            </a:endParaRPr>
          </a:p>
          <a:p>
            <a:pPr marL="914400" lvl="1" indent="-457200" defTabSz="1567510">
              <a:buFont typeface="Arial" panose="020B0604020202020204" pitchFamily="34" charset="0"/>
              <a:buChar char="•"/>
            </a:pPr>
            <a:endParaRPr lang="en-US" sz="3200" i="1" dirty="0">
              <a:solidFill>
                <a:prstClr val="black"/>
              </a:solidFill>
              <a:cs typeface="Arial" panose="020B0604020202020204" pitchFamily="34" charset="0"/>
            </a:endParaRPr>
          </a:p>
        </p:txBody>
      </p:sp>
      <p:graphicFrame>
        <p:nvGraphicFramePr>
          <p:cNvPr id="34" name="Table 33">
            <a:extLst>
              <a:ext uri="{FF2B5EF4-FFF2-40B4-BE49-F238E27FC236}">
                <a16:creationId xmlns:a16="http://schemas.microsoft.com/office/drawing/2014/main" id="{BC928E81-B4B3-09C2-18DA-6FE7FAFF184A}"/>
              </a:ext>
            </a:extLst>
          </p:cNvPr>
          <p:cNvGraphicFramePr>
            <a:graphicFrameLocks noGrp="1"/>
          </p:cNvGraphicFramePr>
          <p:nvPr>
            <p:extLst>
              <p:ext uri="{D42A27DB-BD31-4B8C-83A1-F6EECF244321}">
                <p14:modId xmlns:p14="http://schemas.microsoft.com/office/powerpoint/2010/main" val="1218442538"/>
              </p:ext>
            </p:extLst>
          </p:nvPr>
        </p:nvGraphicFramePr>
        <p:xfrm>
          <a:off x="16198740" y="6161267"/>
          <a:ext cx="15136602" cy="20866288"/>
        </p:xfrm>
        <a:graphic>
          <a:graphicData uri="http://schemas.openxmlformats.org/drawingml/2006/table">
            <a:tbl>
              <a:tblPr firstRow="1" firstCol="1" bandRow="1">
                <a:tableStyleId>{21E4AEA4-8DFA-4A89-87EB-49C32662AFE0}</a:tableStyleId>
              </a:tblPr>
              <a:tblGrid>
                <a:gridCol w="4366321">
                  <a:extLst>
                    <a:ext uri="{9D8B030D-6E8A-4147-A177-3AD203B41FA5}">
                      <a16:colId xmlns:a16="http://schemas.microsoft.com/office/drawing/2014/main" val="160675928"/>
                    </a:ext>
                  </a:extLst>
                </a:gridCol>
                <a:gridCol w="2246508">
                  <a:extLst>
                    <a:ext uri="{9D8B030D-6E8A-4147-A177-3AD203B41FA5}">
                      <a16:colId xmlns:a16="http://schemas.microsoft.com/office/drawing/2014/main" val="61860792"/>
                    </a:ext>
                  </a:extLst>
                </a:gridCol>
                <a:gridCol w="8523773">
                  <a:extLst>
                    <a:ext uri="{9D8B030D-6E8A-4147-A177-3AD203B41FA5}">
                      <a16:colId xmlns:a16="http://schemas.microsoft.com/office/drawing/2014/main" val="164469205"/>
                    </a:ext>
                  </a:extLst>
                </a:gridCol>
              </a:tblGrid>
              <a:tr h="1437831">
                <a:tc>
                  <a:txBody>
                    <a:bodyPr/>
                    <a:lstStyle/>
                    <a:p>
                      <a:pPr marL="0" marR="0" algn="ctr">
                        <a:spcBef>
                          <a:spcPts val="0"/>
                        </a:spcBef>
                        <a:spcAft>
                          <a:spcPts val="0"/>
                        </a:spcAft>
                        <a:tabLst>
                          <a:tab pos="228600" algn="l"/>
                          <a:tab pos="457200" algn="l"/>
                          <a:tab pos="685800" algn="l"/>
                        </a:tabLst>
                      </a:pPr>
                      <a:r>
                        <a:rPr lang="en-US" sz="2800" dirty="0">
                          <a:effectLst/>
                        </a:rPr>
                        <a:t>Description</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F6F29"/>
                    </a:solidFill>
                  </a:tcPr>
                </a:tc>
                <a:tc>
                  <a:txBody>
                    <a:bodyPr/>
                    <a:lstStyle/>
                    <a:p>
                      <a:pPr marL="0" marR="0" algn="ctr">
                        <a:spcBef>
                          <a:spcPts val="0"/>
                        </a:spcBef>
                        <a:spcAft>
                          <a:spcPts val="0"/>
                        </a:spcAft>
                        <a:tabLst>
                          <a:tab pos="228600" algn="l"/>
                          <a:tab pos="457200" algn="l"/>
                          <a:tab pos="685800" algn="l"/>
                        </a:tabLst>
                      </a:pPr>
                      <a:r>
                        <a:rPr lang="en-US" sz="2800" dirty="0">
                          <a:effectLst/>
                        </a:rPr>
                        <a:t>Number of ordinances found</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F6F29"/>
                    </a:solidFill>
                  </a:tcPr>
                </a:tc>
                <a:tc>
                  <a:txBody>
                    <a:bodyPr/>
                    <a:lstStyle/>
                    <a:p>
                      <a:pPr marL="0" marR="0" algn="ctr">
                        <a:spcBef>
                          <a:spcPts val="0"/>
                        </a:spcBef>
                        <a:spcAft>
                          <a:spcPts val="0"/>
                        </a:spcAft>
                        <a:tabLst>
                          <a:tab pos="228600" algn="l"/>
                          <a:tab pos="457200" algn="l"/>
                          <a:tab pos="685800" algn="l"/>
                        </a:tabLst>
                      </a:pPr>
                      <a:r>
                        <a:rPr lang="en-US" sz="2800" dirty="0">
                          <a:effectLst/>
                        </a:rPr>
                        <a:t>Examples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F6F29"/>
                    </a:solidFill>
                  </a:tcPr>
                </a:tc>
                <a:extLst>
                  <a:ext uri="{0D108BD9-81ED-4DB2-BD59-A6C34878D82A}">
                    <a16:rowId xmlns:a16="http://schemas.microsoft.com/office/drawing/2014/main" val="1569565956"/>
                  </a:ext>
                </a:extLst>
              </a:tr>
              <a:tr h="4560262">
                <a:tc>
                  <a:txBody>
                    <a:bodyPr/>
                    <a:lstStyle/>
                    <a:p>
                      <a:pPr marL="0" marR="0">
                        <a:spcBef>
                          <a:spcPts val="0"/>
                        </a:spcBef>
                        <a:spcAft>
                          <a:spcPts val="0"/>
                        </a:spcAft>
                        <a:tabLst>
                          <a:tab pos="228600" algn="l"/>
                          <a:tab pos="457200" algn="l"/>
                          <a:tab pos="685800" algn="l"/>
                        </a:tabLst>
                      </a:pPr>
                      <a:r>
                        <a:rPr lang="en-US" sz="2400" dirty="0">
                          <a:effectLst/>
                        </a:rPr>
                        <a:t>Ordinances written to regulate solar installations that also include storage: </a:t>
                      </a:r>
                      <a:r>
                        <a:rPr lang="en-US" sz="2400" b="0" dirty="0">
                          <a:effectLst/>
                        </a:rPr>
                        <a:t>Generally, only regulate storage systems when co-located with solar generation and apply all solar PV regulations to storage components.</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solidFill>
                      <a:srgbClr val="CF6F29"/>
                    </a:solidFill>
                  </a:tcPr>
                </a:tc>
                <a:tc>
                  <a:txBody>
                    <a:bodyPr/>
                    <a:lstStyle/>
                    <a:p>
                      <a:pPr marL="0" marR="0" algn="ctr">
                        <a:spcBef>
                          <a:spcPts val="0"/>
                        </a:spcBef>
                        <a:spcAft>
                          <a:spcPts val="0"/>
                        </a:spcAft>
                        <a:tabLst>
                          <a:tab pos="228600" algn="l"/>
                          <a:tab pos="457200" algn="l"/>
                          <a:tab pos="685800" algn="l"/>
                        </a:tabLst>
                      </a:pPr>
                      <a:r>
                        <a:rPr lang="en-US" sz="2400" dirty="0">
                          <a:effectLst/>
                        </a:rPr>
                        <a:t>37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marL="0" marR="0">
                        <a:spcBef>
                          <a:spcPts val="0"/>
                        </a:spcBef>
                        <a:spcAft>
                          <a:spcPts val="0"/>
                        </a:spcAft>
                        <a:tabLst>
                          <a:tab pos="228600" algn="l"/>
                          <a:tab pos="457200" algn="l"/>
                          <a:tab pos="685800" algn="l"/>
                        </a:tabLst>
                      </a:pPr>
                      <a:r>
                        <a:rPr lang="en-US" sz="2400" dirty="0">
                          <a:effectLst/>
                        </a:rPr>
                        <a:t>• Plumsted, New Jersey requires all equipment for a solar energy system, "including ... structures for batteries or storage cells" to "be completely enclosed by a minimum 12 foot high fence," and prohibits all systems from being located in a "front, side, or rear yard setback." (Township of Plumsted, NJ Code § 15-5.21)</a:t>
                      </a:r>
                      <a:br>
                        <a:rPr lang="en-US" sz="2400" dirty="0">
                          <a:effectLst/>
                        </a:rPr>
                      </a:br>
                      <a:br>
                        <a:rPr lang="en-US" sz="2400" dirty="0">
                          <a:effectLst/>
                        </a:rPr>
                      </a:br>
                      <a:r>
                        <a:rPr lang="en-US" sz="2400" dirty="0">
                          <a:effectLst/>
                        </a:rPr>
                        <a:t>• Boulder, Colorado's zoning ordinances define a "solar energy system" as "a system ... which may include an energy storage facility," and defines permitting requirements and eligible zoning districts for these systems. (Boulder County Land Use Code Article 18, 18-199)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2931655305"/>
                  </a:ext>
                </a:extLst>
              </a:tr>
              <a:tr h="4537753">
                <a:tc>
                  <a:txBody>
                    <a:bodyPr/>
                    <a:lstStyle/>
                    <a:p>
                      <a:pPr marL="0" marR="0">
                        <a:spcBef>
                          <a:spcPts val="0"/>
                        </a:spcBef>
                        <a:spcAft>
                          <a:spcPts val="0"/>
                        </a:spcAft>
                        <a:tabLst>
                          <a:tab pos="228600" algn="l"/>
                          <a:tab pos="457200" algn="l"/>
                          <a:tab pos="685800" algn="l"/>
                        </a:tabLst>
                      </a:pPr>
                      <a:r>
                        <a:rPr lang="en-US" sz="2400" dirty="0">
                          <a:effectLst/>
                        </a:rPr>
                        <a:t>Local adoption of fire or building codes that include standards for energy storage systems:</a:t>
                      </a:r>
                      <a:r>
                        <a:rPr lang="en-US" sz="2400" b="1" dirty="0">
                          <a:effectLst/>
                        </a:rPr>
                        <a:t> </a:t>
                      </a:r>
                      <a:r>
                        <a:rPr lang="en-US" sz="2400" b="0" dirty="0">
                          <a:effectLst/>
                        </a:rPr>
                        <a:t>County and municipalities have adopted fire and/or building codes that include explicit safety, labeling, and siting guidance for energy storage, such as the 2018 IFC, 2020 NEC, or NFPA 855.</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solidFill>
                      <a:srgbClr val="CF6F29"/>
                    </a:solidFill>
                  </a:tcPr>
                </a:tc>
                <a:tc>
                  <a:txBody>
                    <a:bodyPr/>
                    <a:lstStyle/>
                    <a:p>
                      <a:pPr marL="0" marR="0" algn="ctr">
                        <a:spcBef>
                          <a:spcPts val="0"/>
                        </a:spcBef>
                        <a:spcAft>
                          <a:spcPts val="0"/>
                        </a:spcAft>
                        <a:tabLst>
                          <a:tab pos="228600" algn="l"/>
                          <a:tab pos="457200" algn="l"/>
                          <a:tab pos="685800" algn="l"/>
                        </a:tabLst>
                      </a:pPr>
                      <a:r>
                        <a:rPr lang="en-US" sz="2400" dirty="0">
                          <a:effectLst/>
                        </a:rPr>
                        <a:t>12</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marL="0" marR="0">
                        <a:spcBef>
                          <a:spcPts val="0"/>
                        </a:spcBef>
                        <a:spcAft>
                          <a:spcPts val="0"/>
                        </a:spcAft>
                        <a:tabLst>
                          <a:tab pos="228600" algn="l"/>
                          <a:tab pos="457200" algn="l"/>
                          <a:tab pos="685800" algn="l"/>
                        </a:tabLst>
                      </a:pPr>
                      <a:r>
                        <a:rPr lang="en-US" sz="2400" dirty="0">
                          <a:effectLst/>
                        </a:rPr>
                        <a:t>• Yarmouth, Maine has locally adopted NFPA 855, "Standard for the Installation of Stationary Energy Storage," into its municipal fire and safety code. (Town of Yarmouth, Maine Code Chapter 319: Fire Prevention and Life Safety Ordinance, 2021)</a:t>
                      </a:r>
                      <a:br>
                        <a:rPr lang="en-US" sz="2400" dirty="0">
                          <a:effectLst/>
                        </a:rPr>
                      </a:br>
                      <a:br>
                        <a:rPr lang="en-US" sz="2400" dirty="0">
                          <a:effectLst/>
                        </a:rPr>
                      </a:br>
                      <a:r>
                        <a:rPr lang="en-US" sz="2400" dirty="0">
                          <a:effectLst/>
                        </a:rPr>
                        <a:t>• Daly City, California amended the California Fire Code, which already includes some regulations for energy storage, to specify that means for disconnection must be included with ungrounded conductors connected to energy storage systems. (City of Daly City, Municipal Code 15.24.130 - Article 706.7)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2140634672"/>
                  </a:ext>
                </a:extLst>
              </a:tr>
              <a:tr h="5792689">
                <a:tc>
                  <a:txBody>
                    <a:bodyPr/>
                    <a:lstStyle/>
                    <a:p>
                      <a:pPr marL="0" marR="0">
                        <a:spcBef>
                          <a:spcPts val="0"/>
                        </a:spcBef>
                        <a:spcAft>
                          <a:spcPts val="0"/>
                        </a:spcAft>
                        <a:tabLst>
                          <a:tab pos="228600" algn="l"/>
                          <a:tab pos="457200" algn="l"/>
                          <a:tab pos="685800" algn="l"/>
                        </a:tabLst>
                      </a:pPr>
                      <a:r>
                        <a:rPr lang="en-US" sz="2400" dirty="0">
                          <a:effectLst/>
                        </a:rPr>
                        <a:t>Ordinances specifically targeted at energy storage technologies: </a:t>
                      </a:r>
                      <a:r>
                        <a:rPr lang="en-US" sz="2400" b="0" dirty="0">
                          <a:effectLst/>
                        </a:rPr>
                        <a:t>Include labeling standards, permitting requirements, setbacks, height standards, and visibility requirements. May contain language from fire or building codes and may exceed these codes to add additional guidance. Alternatively, they may be adopted by local governments unable to exceed state code requirements.</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solidFill>
                      <a:srgbClr val="CF6F29"/>
                    </a:solidFill>
                  </a:tcPr>
                </a:tc>
                <a:tc>
                  <a:txBody>
                    <a:bodyPr/>
                    <a:lstStyle/>
                    <a:p>
                      <a:pPr marL="0" marR="0" algn="ctr">
                        <a:spcBef>
                          <a:spcPts val="0"/>
                        </a:spcBef>
                        <a:spcAft>
                          <a:spcPts val="0"/>
                        </a:spcAft>
                        <a:tabLst>
                          <a:tab pos="228600" algn="l"/>
                          <a:tab pos="457200" algn="l"/>
                          <a:tab pos="685800" algn="l"/>
                        </a:tabLst>
                      </a:pPr>
                      <a:r>
                        <a:rPr lang="en-US" sz="2400">
                          <a:effectLst/>
                        </a:rPr>
                        <a:t>12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marL="0" marR="0">
                        <a:spcBef>
                          <a:spcPts val="0"/>
                        </a:spcBef>
                        <a:spcAft>
                          <a:spcPts val="0"/>
                        </a:spcAft>
                        <a:tabLst>
                          <a:tab pos="228600" algn="l"/>
                          <a:tab pos="457200" algn="l"/>
                          <a:tab pos="685800" algn="l"/>
                        </a:tabLst>
                      </a:pPr>
                      <a:r>
                        <a:rPr lang="en-US" sz="2400" dirty="0">
                          <a:effectLst/>
                        </a:rPr>
                        <a:t>• King George County, Virginia requires battery energy storage facilities to have access to water, provide access to the county fire department, have decommissioning plans, be labeled with NFPA 704 placards, and to not be visible from “any adjacent street, use or building.” (King George County, Virginia Code of Ordinances § 4.19)</a:t>
                      </a:r>
                      <a:br>
                        <a:rPr lang="en-US" sz="2400" dirty="0">
                          <a:effectLst/>
                        </a:rPr>
                      </a:br>
                      <a:br>
                        <a:rPr lang="en-US" sz="2400" dirty="0">
                          <a:effectLst/>
                        </a:rPr>
                      </a:br>
                      <a:r>
                        <a:rPr lang="en-US" sz="2400" dirty="0">
                          <a:effectLst/>
                        </a:rPr>
                        <a:t>• Madison, Maine requires battery storage systems to be enclosed by a minimum eight-foot fence with a locking gate and feature a visible sign to warn of potential voltage hazards. (Town of Madison, Maine Code of Ordinances § 484-41)</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1181406929"/>
                  </a:ext>
                </a:extLst>
              </a:tr>
              <a:tr h="4537753">
                <a:tc>
                  <a:txBody>
                    <a:bodyPr/>
                    <a:lstStyle/>
                    <a:p>
                      <a:pPr marL="0" marR="0">
                        <a:spcBef>
                          <a:spcPts val="0"/>
                        </a:spcBef>
                        <a:spcAft>
                          <a:spcPts val="0"/>
                        </a:spcAft>
                        <a:tabLst>
                          <a:tab pos="228600" algn="l"/>
                          <a:tab pos="457200" algn="l"/>
                          <a:tab pos="685800" algn="l"/>
                        </a:tabLst>
                      </a:pPr>
                      <a:r>
                        <a:rPr lang="en-US" sz="2400" dirty="0">
                          <a:effectLst/>
                        </a:rPr>
                        <a:t>Ordinances that incent or encourage energy storage development: </a:t>
                      </a:r>
                      <a:r>
                        <a:rPr lang="en-US" sz="2400" b="0" dirty="0">
                          <a:effectLst/>
                        </a:rPr>
                        <a:t>Some municipal ordinances protect the right to install energy storage systems or use local building codes to add incentives for storage.</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solidFill>
                      <a:srgbClr val="CF6F29"/>
                    </a:solidFill>
                  </a:tcPr>
                </a:tc>
                <a:tc>
                  <a:txBody>
                    <a:bodyPr/>
                    <a:lstStyle/>
                    <a:p>
                      <a:pPr marL="0" marR="0" algn="ctr">
                        <a:spcBef>
                          <a:spcPts val="0"/>
                        </a:spcBef>
                        <a:spcAft>
                          <a:spcPts val="0"/>
                        </a:spcAft>
                        <a:tabLst>
                          <a:tab pos="228600" algn="l"/>
                          <a:tab pos="457200" algn="l"/>
                          <a:tab pos="685800" algn="l"/>
                        </a:tabLst>
                      </a:pPr>
                      <a:r>
                        <a:rPr lang="en-US" sz="2400" dirty="0">
                          <a:effectLst/>
                        </a:rPr>
                        <a:t>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marL="0" marR="0">
                        <a:spcBef>
                          <a:spcPts val="0"/>
                        </a:spcBef>
                        <a:spcAft>
                          <a:spcPts val="0"/>
                        </a:spcAft>
                        <a:tabLst>
                          <a:tab pos="228600" algn="l"/>
                          <a:tab pos="457200" algn="l"/>
                          <a:tab pos="685800" algn="l"/>
                        </a:tabLst>
                      </a:pPr>
                      <a:r>
                        <a:rPr lang="en-US" sz="2400" dirty="0">
                          <a:effectLst/>
                        </a:rPr>
                        <a:t>• Lancaster, California ensures that all residents and businesses are “permitted to construct and operate stand-alone electric energy systems,” including “fuel cell systems [and] battery systems.” (City of Lancaster, California, Ordinance No. 1067)</a:t>
                      </a:r>
                      <a:br>
                        <a:rPr lang="en-US" sz="2400" dirty="0">
                          <a:effectLst/>
                        </a:rPr>
                      </a:br>
                      <a:br>
                        <a:rPr lang="en-US" sz="2400" dirty="0">
                          <a:effectLst/>
                        </a:rPr>
                      </a:br>
                      <a:r>
                        <a:rPr lang="en-US" sz="2400" dirty="0">
                          <a:effectLst/>
                        </a:rPr>
                        <a:t>• Wilton Manors, Florida’s “Green Building Design Option” system, written into its code of ordinances, requires new buildings to earn a minimum number of green building “points,” and allows on-site solar and storage systems to contribute to their total. (Wilton Manors, Florida Code of Ordinances § 170-050).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3456637957"/>
                  </a:ext>
                </a:extLst>
              </a:tr>
            </a:tbl>
          </a:graphicData>
        </a:graphic>
      </p:graphicFrame>
      <p:pic>
        <p:nvPicPr>
          <p:cNvPr id="35" name="Picture 34" descr="Diagram, engineering drawing&#10;&#10;Description automatically generated">
            <a:extLst>
              <a:ext uri="{FF2B5EF4-FFF2-40B4-BE49-F238E27FC236}">
                <a16:creationId xmlns:a16="http://schemas.microsoft.com/office/drawing/2014/main" id="{6DE04669-A09D-3E41-A205-B23D0829C3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48035" y="27733245"/>
            <a:ext cx="15587307" cy="8989347"/>
          </a:xfrm>
          <a:prstGeom prst="rect">
            <a:avLst/>
          </a:prstGeom>
          <a:noFill/>
          <a:ln>
            <a:noFill/>
          </a:ln>
        </p:spPr>
      </p:pic>
      <p:pic>
        <p:nvPicPr>
          <p:cNvPr id="36" name="Picture 35">
            <a:extLst>
              <a:ext uri="{FF2B5EF4-FFF2-40B4-BE49-F238E27FC236}">
                <a16:creationId xmlns:a16="http://schemas.microsoft.com/office/drawing/2014/main" id="{93EBEAB2-B7F6-D60E-2077-766E33628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673" y="14711873"/>
            <a:ext cx="12627015" cy="9470262"/>
          </a:xfrm>
          <a:prstGeom prst="rect">
            <a:avLst/>
          </a:prstGeom>
        </p:spPr>
      </p:pic>
      <p:sp>
        <p:nvSpPr>
          <p:cNvPr id="37" name="TextBox 36">
            <a:extLst>
              <a:ext uri="{FF2B5EF4-FFF2-40B4-BE49-F238E27FC236}">
                <a16:creationId xmlns:a16="http://schemas.microsoft.com/office/drawing/2014/main" id="{4A261226-374F-3657-3B73-2AB3FEB6CFC3}"/>
              </a:ext>
            </a:extLst>
          </p:cNvPr>
          <p:cNvSpPr txBox="1"/>
          <p:nvPr/>
        </p:nvSpPr>
        <p:spPr>
          <a:xfrm>
            <a:off x="4096156" y="24317097"/>
            <a:ext cx="8356048" cy="461665"/>
          </a:xfrm>
          <a:prstGeom prst="rect">
            <a:avLst/>
          </a:prstGeom>
          <a:noFill/>
        </p:spPr>
        <p:txBody>
          <a:bodyPr wrap="square" rtlCol="0">
            <a:spAutoFit/>
          </a:bodyPr>
          <a:lstStyle/>
          <a:p>
            <a:r>
              <a:rPr lang="en-US" sz="2400" dirty="0">
                <a:solidFill>
                  <a:schemeClr val="accent2"/>
                </a:solidFill>
              </a:rPr>
              <a:t>Figure 1: Overview of codes and standards governing BESS</a:t>
            </a:r>
          </a:p>
        </p:txBody>
      </p:sp>
      <p:sp>
        <p:nvSpPr>
          <p:cNvPr id="39" name="TextBox 38">
            <a:extLst>
              <a:ext uri="{FF2B5EF4-FFF2-40B4-BE49-F238E27FC236}">
                <a16:creationId xmlns:a16="http://schemas.microsoft.com/office/drawing/2014/main" id="{CE805ECB-EEC2-8144-7239-A443C7FDA088}"/>
              </a:ext>
            </a:extLst>
          </p:cNvPr>
          <p:cNvSpPr txBox="1"/>
          <p:nvPr/>
        </p:nvSpPr>
        <p:spPr>
          <a:xfrm>
            <a:off x="17523673" y="5065533"/>
            <a:ext cx="12915295" cy="769441"/>
          </a:xfrm>
          <a:prstGeom prst="rect">
            <a:avLst/>
          </a:prstGeom>
          <a:noFill/>
        </p:spPr>
        <p:txBody>
          <a:bodyPr wrap="square">
            <a:spAutoFit/>
          </a:bodyPr>
          <a:lstStyle/>
          <a:p>
            <a:pPr defTabSz="1567510">
              <a:spcAft>
                <a:spcPts val="1200"/>
              </a:spcAft>
            </a:pPr>
            <a:r>
              <a:rPr lang="en-US" sz="4400" b="1" dirty="0">
                <a:solidFill>
                  <a:srgbClr val="F79646">
                    <a:lumMod val="75000"/>
                  </a:srgbClr>
                </a:solidFill>
                <a:cs typeface="Arial" panose="020B0604020202020204" pitchFamily="34" charset="0"/>
              </a:rPr>
              <a:t>Survey of Energy Storage in Local Ordinances</a:t>
            </a:r>
          </a:p>
        </p:txBody>
      </p:sp>
      <p:sp>
        <p:nvSpPr>
          <p:cNvPr id="40" name="TextBox 39">
            <a:extLst>
              <a:ext uri="{FF2B5EF4-FFF2-40B4-BE49-F238E27FC236}">
                <a16:creationId xmlns:a16="http://schemas.microsoft.com/office/drawing/2014/main" id="{071EE8F2-55AA-CB92-1161-05EDD238B857}"/>
              </a:ext>
            </a:extLst>
          </p:cNvPr>
          <p:cNvSpPr txBox="1"/>
          <p:nvPr/>
        </p:nvSpPr>
        <p:spPr>
          <a:xfrm>
            <a:off x="20610135" y="36852328"/>
            <a:ext cx="6742370" cy="461665"/>
          </a:xfrm>
          <a:prstGeom prst="rect">
            <a:avLst/>
          </a:prstGeom>
          <a:noFill/>
        </p:spPr>
        <p:txBody>
          <a:bodyPr wrap="square" rtlCol="0">
            <a:spAutoFit/>
          </a:bodyPr>
          <a:lstStyle/>
          <a:p>
            <a:r>
              <a:rPr lang="en-US" sz="2400" dirty="0">
                <a:solidFill>
                  <a:schemeClr val="accent2"/>
                </a:solidFill>
              </a:rPr>
              <a:t>Figure 2: Potential Community Impacts of BESS</a:t>
            </a:r>
          </a:p>
        </p:txBody>
      </p:sp>
      <p:sp>
        <p:nvSpPr>
          <p:cNvPr id="41" name="TextBox 40">
            <a:extLst>
              <a:ext uri="{FF2B5EF4-FFF2-40B4-BE49-F238E27FC236}">
                <a16:creationId xmlns:a16="http://schemas.microsoft.com/office/drawing/2014/main" id="{D2BC8E6E-51B0-F710-797C-5B0E917249A2}"/>
              </a:ext>
            </a:extLst>
          </p:cNvPr>
          <p:cNvSpPr txBox="1"/>
          <p:nvPr/>
        </p:nvSpPr>
        <p:spPr>
          <a:xfrm>
            <a:off x="1601844" y="13747273"/>
            <a:ext cx="13631541" cy="769441"/>
          </a:xfrm>
          <a:prstGeom prst="rect">
            <a:avLst/>
          </a:prstGeom>
          <a:noFill/>
        </p:spPr>
        <p:txBody>
          <a:bodyPr wrap="square" rtlCol="0">
            <a:spAutoFit/>
          </a:bodyPr>
          <a:lstStyle/>
          <a:p>
            <a:pPr defTabSz="1567510">
              <a:spcAft>
                <a:spcPts val="1200"/>
              </a:spcAft>
            </a:pPr>
            <a:r>
              <a:rPr lang="en-US" sz="4400" b="1" dirty="0">
                <a:solidFill>
                  <a:srgbClr val="F79646">
                    <a:lumMod val="75000"/>
                  </a:srgbClr>
                </a:solidFill>
                <a:cs typeface="Arial" panose="020B0604020202020204" pitchFamily="34" charset="0"/>
              </a:rPr>
              <a:t>Battery Safety Codes and Standards Summary</a:t>
            </a:r>
          </a:p>
        </p:txBody>
      </p:sp>
      <p:sp>
        <p:nvSpPr>
          <p:cNvPr id="42" name="TextBox 41">
            <a:extLst>
              <a:ext uri="{FF2B5EF4-FFF2-40B4-BE49-F238E27FC236}">
                <a16:creationId xmlns:a16="http://schemas.microsoft.com/office/drawing/2014/main" id="{7D2BABEF-7B64-1823-D15F-33148D57D6E4}"/>
              </a:ext>
            </a:extLst>
          </p:cNvPr>
          <p:cNvSpPr txBox="1"/>
          <p:nvPr/>
        </p:nvSpPr>
        <p:spPr>
          <a:xfrm>
            <a:off x="1713218" y="25066710"/>
            <a:ext cx="13520167" cy="4524315"/>
          </a:xfrm>
          <a:prstGeom prst="rect">
            <a:avLst/>
          </a:prstGeom>
          <a:noFill/>
        </p:spPr>
        <p:txBody>
          <a:bodyPr wrap="square" rtlCol="0">
            <a:spAutoFit/>
          </a:bodyPr>
          <a:lstStyle/>
          <a:p>
            <a:pPr defTabSz="1567510"/>
            <a:r>
              <a:rPr lang="en-US" sz="3200" dirty="0">
                <a:solidFill>
                  <a:prstClr val="black"/>
                </a:solidFill>
                <a:cs typeface="Arial" panose="020B0604020202020204" pitchFamily="34" charset="0"/>
              </a:rPr>
              <a:t>As Figure 1 illustrates, a BESS is subject to numerous codes and standards that govern its construction, installation, and operation. Detailed knowledge of these complex codes is not required for local zoning officials to respond to a proposed project, but a working knowledge of key requirements can help officials know what questions to ask. Even if the local jurisdiction is within a state that has not adopted the most current code requirements, informed questions may facilitate the negotiation of conditions that ensure compliance with industry best practices and protection for the community in the event of a system failure.  </a:t>
            </a:r>
          </a:p>
        </p:txBody>
      </p:sp>
    </p:spTree>
    <p:extLst>
      <p:ext uri="{BB962C8B-B14F-4D97-AF65-F5344CB8AC3E}">
        <p14:creationId xmlns:p14="http://schemas.microsoft.com/office/powerpoint/2010/main" val="2875284091"/>
      </p:ext>
    </p:extLst>
  </p:cSld>
  <p:clrMapOvr>
    <a:masterClrMapping/>
  </p:clrMapOvr>
</p:sld>
</file>

<file path=ppt/theme/theme1.xml><?xml version="1.0" encoding="utf-8"?>
<a:theme xmlns:a="http://schemas.openxmlformats.org/drawingml/2006/main" name="36x48 Poster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x48_Poster_Template" id="{E898E9F7-46BC-9E48-BD59-AC25DDE763C8}" vid="{52E6E89F-21CB-EF4F-9792-C466AC466E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36x48 Poster Template</Template>
  <TotalTime>569</TotalTime>
  <Words>1207</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36x48 Poster Template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Starr, Andrea S</dc:creator>
  <cp:lastModifiedBy>Twitchell, Jeremy B</cp:lastModifiedBy>
  <cp:revision>3</cp:revision>
  <dcterms:created xsi:type="dcterms:W3CDTF">2020-08-18T16:44:26Z</dcterms:created>
  <dcterms:modified xsi:type="dcterms:W3CDTF">2023-08-29T18:06:50Z</dcterms:modified>
</cp:coreProperties>
</file>