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1" r:id="rId1"/>
  </p:sldMasterIdLst>
  <p:notesMasterIdLst>
    <p:notesMasterId r:id="rId3"/>
  </p:notesMasterIdLst>
  <p:sldIdLst>
    <p:sldId id="256" r:id="rId2"/>
  </p:sldIdLst>
  <p:sldSz cx="329184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6F29"/>
    <a:srgbClr val="57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98"/>
    <p:restoredTop sz="89184"/>
  </p:normalViewPr>
  <p:slideViewPr>
    <p:cSldViewPr snapToGrid="0" snapToObjects="1">
      <p:cViewPr>
        <p:scale>
          <a:sx n="22" d="100"/>
          <a:sy n="22" d="100"/>
        </p:scale>
        <p:origin x="1867" y="-8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witchell, Jeremy B" userId="2a12e190-0444-480c-89ba-ca00990188df" providerId="ADAL" clId="{1CCFE189-7454-4C5C-BBA2-408FE2A83615}"/>
    <pc:docChg chg="modSld">
      <pc:chgData name="Twitchell, Jeremy B" userId="2a12e190-0444-480c-89ba-ca00990188df" providerId="ADAL" clId="{1CCFE189-7454-4C5C-BBA2-408FE2A83615}" dt="2023-08-29T05:41:43.614" v="0" actId="27107"/>
      <pc:docMkLst>
        <pc:docMk/>
      </pc:docMkLst>
      <pc:sldChg chg="modSp mod">
        <pc:chgData name="Twitchell, Jeremy B" userId="2a12e190-0444-480c-89ba-ca00990188df" providerId="ADAL" clId="{1CCFE189-7454-4C5C-BBA2-408FE2A83615}" dt="2023-08-29T05:41:43.614" v="0" actId="27107"/>
        <pc:sldMkLst>
          <pc:docMk/>
          <pc:sldMk cId="2875284091" sldId="256"/>
        </pc:sldMkLst>
        <pc:spChg chg="mod">
          <ac:chgData name="Twitchell, Jeremy B" userId="2a12e190-0444-480c-89ba-ca00990188df" providerId="ADAL" clId="{1CCFE189-7454-4C5C-BBA2-408FE2A83615}" dt="2023-08-29T05:41:43.614" v="0" actId="27107"/>
          <ac:spMkLst>
            <pc:docMk/>
            <pc:sldMk cId="2875284091" sldId="256"/>
            <ac:spMk id="14" creationId="{BAF0B86A-5650-EA3B-D7EF-1F60C6D4497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F0DE34-53CC-F84E-8D51-5F2C119C4B3E}" type="datetimeFigureOut">
              <a:rPr lang="en-US" smtClean="0"/>
              <a:t>8/28/2023</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68B8-EE97-DF4F-BA34-92761CAE428A}" type="slidenum">
              <a:rPr lang="en-US" smtClean="0"/>
              <a:t>‹#›</a:t>
            </a:fld>
            <a:endParaRPr lang="en-US"/>
          </a:p>
        </p:txBody>
      </p:sp>
    </p:spTree>
    <p:extLst>
      <p:ext uri="{BB962C8B-B14F-4D97-AF65-F5344CB8AC3E}">
        <p14:creationId xmlns:p14="http://schemas.microsoft.com/office/powerpoint/2010/main" val="2925986490"/>
      </p:ext>
    </p:extLst>
  </p:cSld>
  <p:clrMap bg1="lt1" tx1="dk1" bg2="lt2" tx2="dk2" accent1="accent1" accent2="accent2" accent3="accent3" accent4="accent4" accent5="accent5" accent6="accent6" hlink="hlink" folHlink="folHlink"/>
  <p:notesStyle>
    <a:lvl1pPr marL="0" algn="l" defTabSz="3704968" rtl="0" eaLnBrk="1" latinLnBrk="0" hangingPunct="1">
      <a:defRPr sz="4862" kern="1200">
        <a:solidFill>
          <a:schemeClr val="tx1"/>
        </a:solidFill>
        <a:latin typeface="+mn-lt"/>
        <a:ea typeface="+mn-ea"/>
        <a:cs typeface="+mn-cs"/>
      </a:defRPr>
    </a:lvl1pPr>
    <a:lvl2pPr marL="1852484" algn="l" defTabSz="3704968" rtl="0" eaLnBrk="1" latinLnBrk="0" hangingPunct="1">
      <a:defRPr sz="4862" kern="1200">
        <a:solidFill>
          <a:schemeClr val="tx1"/>
        </a:solidFill>
        <a:latin typeface="+mn-lt"/>
        <a:ea typeface="+mn-ea"/>
        <a:cs typeface="+mn-cs"/>
      </a:defRPr>
    </a:lvl2pPr>
    <a:lvl3pPr marL="3704968" algn="l" defTabSz="3704968" rtl="0" eaLnBrk="1" latinLnBrk="0" hangingPunct="1">
      <a:defRPr sz="4862" kern="1200">
        <a:solidFill>
          <a:schemeClr val="tx1"/>
        </a:solidFill>
        <a:latin typeface="+mn-lt"/>
        <a:ea typeface="+mn-ea"/>
        <a:cs typeface="+mn-cs"/>
      </a:defRPr>
    </a:lvl3pPr>
    <a:lvl4pPr marL="5557452" algn="l" defTabSz="3704968" rtl="0" eaLnBrk="1" latinLnBrk="0" hangingPunct="1">
      <a:defRPr sz="4862" kern="1200">
        <a:solidFill>
          <a:schemeClr val="tx1"/>
        </a:solidFill>
        <a:latin typeface="+mn-lt"/>
        <a:ea typeface="+mn-ea"/>
        <a:cs typeface="+mn-cs"/>
      </a:defRPr>
    </a:lvl4pPr>
    <a:lvl5pPr marL="7409937" algn="l" defTabSz="3704968" rtl="0" eaLnBrk="1" latinLnBrk="0" hangingPunct="1">
      <a:defRPr sz="4862" kern="1200">
        <a:solidFill>
          <a:schemeClr val="tx1"/>
        </a:solidFill>
        <a:latin typeface="+mn-lt"/>
        <a:ea typeface="+mn-ea"/>
        <a:cs typeface="+mn-cs"/>
      </a:defRPr>
    </a:lvl5pPr>
    <a:lvl6pPr marL="9262421" algn="l" defTabSz="3704968" rtl="0" eaLnBrk="1" latinLnBrk="0" hangingPunct="1">
      <a:defRPr sz="4862" kern="1200">
        <a:solidFill>
          <a:schemeClr val="tx1"/>
        </a:solidFill>
        <a:latin typeface="+mn-lt"/>
        <a:ea typeface="+mn-ea"/>
        <a:cs typeface="+mn-cs"/>
      </a:defRPr>
    </a:lvl6pPr>
    <a:lvl7pPr marL="11114905" algn="l" defTabSz="3704968" rtl="0" eaLnBrk="1" latinLnBrk="0" hangingPunct="1">
      <a:defRPr sz="4862" kern="1200">
        <a:solidFill>
          <a:schemeClr val="tx1"/>
        </a:solidFill>
        <a:latin typeface="+mn-lt"/>
        <a:ea typeface="+mn-ea"/>
        <a:cs typeface="+mn-cs"/>
      </a:defRPr>
    </a:lvl7pPr>
    <a:lvl8pPr marL="12967389" algn="l" defTabSz="3704968" rtl="0" eaLnBrk="1" latinLnBrk="0" hangingPunct="1">
      <a:defRPr sz="4862" kern="1200">
        <a:solidFill>
          <a:schemeClr val="tx1"/>
        </a:solidFill>
        <a:latin typeface="+mn-lt"/>
        <a:ea typeface="+mn-ea"/>
        <a:cs typeface="+mn-cs"/>
      </a:defRPr>
    </a:lvl8pPr>
    <a:lvl9pPr marL="14819873" algn="l" defTabSz="3704968" rtl="0" eaLnBrk="1" latinLnBrk="0" hangingPunct="1">
      <a:defRPr sz="486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lstStyle/>
          <a:p>
            <a:r>
              <a:rPr lang="en-US" dirty="0"/>
              <a:t>NOTE: This file must print at </a:t>
            </a:r>
            <a:r>
              <a:rPr lang="en-US" b="1" dirty="0">
                <a:solidFill>
                  <a:srgbClr val="FF0000"/>
                </a:solidFill>
              </a:rPr>
              <a:t>100% SCALE </a:t>
            </a:r>
            <a:r>
              <a:rPr lang="en-US" dirty="0"/>
              <a:t>to achieve a final print size of 36” wide x 48” tall.</a:t>
            </a:r>
          </a:p>
          <a:p>
            <a:endParaRPr lang="en-US" dirty="0"/>
          </a:p>
          <a:p>
            <a:r>
              <a:rPr lang="en-US" baseline="0" dirty="0"/>
              <a:t>• Contact Digital Duplicating (375-2969, http://</a:t>
            </a:r>
            <a:r>
              <a:rPr lang="en-US" baseline="0" dirty="0" err="1"/>
              <a:t>digitalduplicating.pnl.gov</a:t>
            </a:r>
            <a:r>
              <a:rPr lang="en-US" baseline="0" dirty="0"/>
              <a:t>) to order poster printing and finishing services for your completed poster design.</a:t>
            </a:r>
          </a:p>
          <a:p>
            <a:endParaRPr lang="en-US" baseline="0" dirty="0"/>
          </a:p>
          <a:p>
            <a:r>
              <a:rPr lang="en-US" baseline="0" dirty="0"/>
              <a:t>• Remember to have your poster cleared for public display/distribution through the Information Release system (https://</a:t>
            </a:r>
            <a:r>
              <a:rPr lang="en-US" baseline="0" dirty="0" err="1"/>
              <a:t>informationrelease.pnl.gov</a:t>
            </a:r>
            <a:r>
              <a:rPr lang="en-US" baseline="0" dirty="0"/>
              <a:t>). A text placeholder for your poster’s Clearance Number is included in the footer.</a:t>
            </a:r>
          </a:p>
        </p:txBody>
      </p:sp>
      <p:sp>
        <p:nvSpPr>
          <p:cNvPr id="4" name="Slide Number Placeholder 3"/>
          <p:cNvSpPr>
            <a:spLocks noGrp="1"/>
          </p:cNvSpPr>
          <p:nvPr>
            <p:ph type="sldNum" sz="quarter" idx="5"/>
          </p:nvPr>
        </p:nvSpPr>
        <p:spPr/>
        <p:txBody>
          <a:bodyPr/>
          <a:lstStyle/>
          <a:p>
            <a:fld id="{628B68B8-EE97-DF4F-BA34-92761CAE428A}" type="slidenum">
              <a:rPr lang="en-US" smtClean="0"/>
              <a:t>1</a:t>
            </a:fld>
            <a:endParaRPr lang="en-US"/>
          </a:p>
        </p:txBody>
      </p:sp>
    </p:spTree>
    <p:extLst>
      <p:ext uri="{BB962C8B-B14F-4D97-AF65-F5344CB8AC3E}">
        <p14:creationId xmlns:p14="http://schemas.microsoft.com/office/powerpoint/2010/main" val="247930617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6x48 Poster Layout">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D9757A48-7187-4048-9A74-00BF65452F34}"/>
              </a:ext>
            </a:extLst>
          </p:cNvPr>
          <p:cNvSpPr txBox="1"/>
          <p:nvPr userDrawn="1"/>
        </p:nvSpPr>
        <p:spPr>
          <a:xfrm>
            <a:off x="20921472" y="40775551"/>
            <a:ext cx="5029200" cy="411480"/>
          </a:xfrm>
          <a:prstGeom prst="rect">
            <a:avLst/>
          </a:prstGeom>
          <a:noFill/>
        </p:spPr>
        <p:txBody>
          <a:bodyPr wrap="none" lIns="0" tIns="0" rIns="0" bIns="0" rtlCol="0">
            <a:noAutofit/>
          </a:bodyPr>
          <a:lstStyle/>
          <a:p>
            <a:pPr algn="l"/>
            <a:r>
              <a:rPr lang="en-US" sz="2400" b="0" i="0" dirty="0">
                <a:solidFill>
                  <a:srgbClr val="57595B"/>
                </a:solidFill>
                <a:latin typeface="Arial" panose="020B0604020202020204" pitchFamily="34" charset="0"/>
                <a:cs typeface="Arial" panose="020B0604020202020204" pitchFamily="34" charset="0"/>
              </a:rPr>
              <a:t>For additional information, contact:</a:t>
            </a:r>
          </a:p>
        </p:txBody>
      </p:sp>
      <p:sp>
        <p:nvSpPr>
          <p:cNvPr id="5" name="Text Placeholder 5">
            <a:extLst>
              <a:ext uri="{FF2B5EF4-FFF2-40B4-BE49-F238E27FC236}">
                <a16:creationId xmlns:a16="http://schemas.microsoft.com/office/drawing/2014/main" id="{AC0EC17D-8233-8A44-8802-0E636FEA2A19}"/>
              </a:ext>
            </a:extLst>
          </p:cNvPr>
          <p:cNvSpPr>
            <a:spLocks noGrp="1"/>
          </p:cNvSpPr>
          <p:nvPr userDrawn="1">
            <p:ph type="body" sz="quarter" idx="13" hasCustomPrompt="1"/>
          </p:nvPr>
        </p:nvSpPr>
        <p:spPr>
          <a:xfrm>
            <a:off x="1490471" y="1371600"/>
            <a:ext cx="29946600" cy="1828800"/>
          </a:xfrm>
          <a:prstGeom prst="rect">
            <a:avLst/>
          </a:prstGeom>
        </p:spPr>
        <p:txBody>
          <a:bodyPr lIns="0" tIns="0" rIns="0" bIns="0" anchor="t" anchorCtr="0"/>
          <a:lstStyle>
            <a:lvl1pPr marL="0" indent="0">
              <a:spcBef>
                <a:spcPts val="0"/>
              </a:spcBef>
              <a:buFontTx/>
              <a:buNone/>
              <a:defRPr sz="12500" b="1">
                <a:solidFill>
                  <a:srgbClr val="CF6F29"/>
                </a:solidFill>
                <a:latin typeface="Arial" panose="020B0604020202020204" pitchFamily="34" charset="0"/>
                <a:cs typeface="Arial" panose="020B0604020202020204" pitchFamily="34" charset="0"/>
              </a:defRPr>
            </a:lvl1pPr>
            <a:lvl2pPr marL="1293452" indent="0">
              <a:buFontTx/>
              <a:buNone/>
              <a:defRPr>
                <a:latin typeface="Arial" panose="020B0604020202020204" pitchFamily="34" charset="0"/>
                <a:cs typeface="Arial" panose="020B0604020202020204" pitchFamily="34" charset="0"/>
              </a:defRPr>
            </a:lvl2pPr>
            <a:lvl3pPr marL="2586903" indent="0">
              <a:buFontTx/>
              <a:buNone/>
              <a:defRPr>
                <a:latin typeface="Arial" panose="020B0604020202020204" pitchFamily="34" charset="0"/>
                <a:cs typeface="Arial" panose="020B0604020202020204" pitchFamily="34" charset="0"/>
              </a:defRPr>
            </a:lvl3pPr>
            <a:lvl4pPr marL="3880355" indent="0">
              <a:buFontTx/>
              <a:buNone/>
              <a:defRPr>
                <a:latin typeface="Arial" panose="020B0604020202020204" pitchFamily="34" charset="0"/>
                <a:cs typeface="Arial" panose="020B0604020202020204" pitchFamily="34" charset="0"/>
              </a:defRPr>
            </a:lvl4pPr>
            <a:lvl5pPr marL="5173806" indent="0">
              <a:buFontTx/>
              <a:buNone/>
              <a:defRPr>
                <a:latin typeface="Arial" panose="020B0604020202020204" pitchFamily="34" charset="0"/>
                <a:cs typeface="Arial" panose="020B0604020202020204" pitchFamily="34" charset="0"/>
              </a:defRPr>
            </a:lvl5pPr>
          </a:lstStyle>
          <a:p>
            <a:pPr lvl="0"/>
            <a:r>
              <a:rPr lang="en-US" dirty="0"/>
              <a:t>Click to add poster title</a:t>
            </a:r>
          </a:p>
        </p:txBody>
      </p:sp>
      <p:sp>
        <p:nvSpPr>
          <p:cNvPr id="6" name="Text Placeholder 7">
            <a:extLst>
              <a:ext uri="{FF2B5EF4-FFF2-40B4-BE49-F238E27FC236}">
                <a16:creationId xmlns:a16="http://schemas.microsoft.com/office/drawing/2014/main" id="{60CD5480-871F-5B47-A381-B62C05325E02}"/>
              </a:ext>
            </a:extLst>
          </p:cNvPr>
          <p:cNvSpPr>
            <a:spLocks noGrp="1"/>
          </p:cNvSpPr>
          <p:nvPr userDrawn="1">
            <p:ph type="body" sz="quarter" idx="14" hasCustomPrompt="1"/>
          </p:nvPr>
        </p:nvSpPr>
        <p:spPr>
          <a:xfrm>
            <a:off x="1491738" y="3429000"/>
            <a:ext cx="29946600" cy="914400"/>
          </a:xfrm>
          <a:prstGeom prst="rect">
            <a:avLst/>
          </a:prstGeom>
        </p:spPr>
        <p:txBody>
          <a:bodyPr lIns="0" tIns="0" rIns="0" bIns="0"/>
          <a:lstStyle>
            <a:lvl1pPr marL="0" marR="0" indent="0" algn="l" defTabSz="3104240" rtl="0" eaLnBrk="1" fontAlgn="auto" latinLnBrk="0" hangingPunct="1">
              <a:lnSpc>
                <a:spcPct val="90000"/>
              </a:lnSpc>
              <a:spcBef>
                <a:spcPts val="0"/>
              </a:spcBef>
              <a:spcAft>
                <a:spcPts val="0"/>
              </a:spcAft>
              <a:buClrTx/>
              <a:buSzTx/>
              <a:buFont typeface="Arial" panose="020B0604020202020204" pitchFamily="34" charset="0"/>
              <a:buNone/>
              <a:tabLst/>
              <a:defRPr sz="5600">
                <a:solidFill>
                  <a:srgbClr val="57595B"/>
                </a:solidFill>
                <a:latin typeface="Arial" panose="020B0604020202020204" pitchFamily="34" charset="0"/>
                <a:cs typeface="Arial" panose="020B0604020202020204" pitchFamily="34" charset="0"/>
              </a:defRPr>
            </a:lvl1pPr>
            <a:lvl2pPr marL="1293452" indent="0">
              <a:buNone/>
              <a:defRPr/>
            </a:lvl2pPr>
            <a:lvl3pPr marL="2586903" indent="0">
              <a:buNone/>
              <a:defRPr/>
            </a:lvl3pPr>
            <a:lvl4pPr marL="3880355" indent="0">
              <a:buNone/>
              <a:defRPr/>
            </a:lvl4pPr>
            <a:lvl5pPr marL="5173806" indent="0">
              <a:buNone/>
              <a:defRPr/>
            </a:lvl5pPr>
          </a:lstStyle>
          <a:p>
            <a:pPr marL="0" marR="0" lvl="0" indent="0" algn="l" defTabSz="310424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Click to add author name(s) – if poster title wraps to two lines, move author names down</a:t>
            </a:r>
          </a:p>
        </p:txBody>
      </p:sp>
      <p:sp>
        <p:nvSpPr>
          <p:cNvPr id="7" name="Text Placeholder 13">
            <a:extLst>
              <a:ext uri="{FF2B5EF4-FFF2-40B4-BE49-F238E27FC236}">
                <a16:creationId xmlns:a16="http://schemas.microsoft.com/office/drawing/2014/main" id="{6E721F8D-BCC9-3449-86AB-49565DA6D261}"/>
              </a:ext>
            </a:extLst>
          </p:cNvPr>
          <p:cNvSpPr>
            <a:spLocks noGrp="1"/>
          </p:cNvSpPr>
          <p:nvPr userDrawn="1">
            <p:ph type="body" sz="quarter" idx="15" hasCustomPrompt="1"/>
          </p:nvPr>
        </p:nvSpPr>
        <p:spPr>
          <a:xfrm>
            <a:off x="14210073" y="42665904"/>
            <a:ext cx="2743200" cy="271973"/>
          </a:xfrm>
          <a:prstGeom prst="rect">
            <a:avLst/>
          </a:prstGeom>
        </p:spPr>
        <p:txBody>
          <a:bodyPr lIns="0" tIns="0" rIns="0" bIns="0" anchor="b" anchorCtr="0"/>
          <a:lstStyle>
            <a:lvl1pPr marL="0" indent="0" algn="l">
              <a:buNone/>
              <a:defRPr sz="1600" b="0" i="0">
                <a:solidFill>
                  <a:srgbClr val="57595B"/>
                </a:solidFill>
                <a:latin typeface="Arial" panose="020B0604020202020204" pitchFamily="34" charset="0"/>
                <a:cs typeface="Arial" panose="020B0604020202020204" pitchFamily="34" charset="0"/>
              </a:defRPr>
            </a:lvl1pPr>
            <a:lvl2pPr marL="1293452" indent="0">
              <a:buNone/>
              <a:defRPr sz="1414"/>
            </a:lvl2pPr>
            <a:lvl3pPr marL="2586903" indent="0">
              <a:buNone/>
              <a:defRPr sz="1414"/>
            </a:lvl3pPr>
            <a:lvl4pPr marL="3880355" indent="0">
              <a:buNone/>
              <a:defRPr sz="1414"/>
            </a:lvl4pPr>
            <a:lvl5pPr marL="5173806" indent="0">
              <a:buNone/>
              <a:defRPr sz="1414"/>
            </a:lvl5pPr>
          </a:lstStyle>
          <a:p>
            <a:pPr lvl="0"/>
            <a:r>
              <a:rPr lang="en-US" dirty="0"/>
              <a:t>Click to add clearance #</a:t>
            </a:r>
          </a:p>
        </p:txBody>
      </p:sp>
      <p:sp>
        <p:nvSpPr>
          <p:cNvPr id="8" name="TextBox 7">
            <a:extLst>
              <a:ext uri="{FF2B5EF4-FFF2-40B4-BE49-F238E27FC236}">
                <a16:creationId xmlns:a16="http://schemas.microsoft.com/office/drawing/2014/main" id="{65CF4592-B158-A547-8649-2745A27309B0}"/>
              </a:ext>
            </a:extLst>
          </p:cNvPr>
          <p:cNvSpPr txBox="1"/>
          <p:nvPr userDrawn="1"/>
        </p:nvSpPr>
        <p:spPr>
          <a:xfrm>
            <a:off x="12838176" y="42665904"/>
            <a:ext cx="914400" cy="271973"/>
          </a:xfrm>
          <a:prstGeom prst="rect">
            <a:avLst/>
          </a:prstGeom>
          <a:noFill/>
        </p:spPr>
        <p:txBody>
          <a:bodyPr wrap="none" lIns="0" tIns="0" rIns="0" bIns="0" rtlCol="0" anchor="b" anchorCtr="0">
            <a:noAutofit/>
          </a:bodyPr>
          <a:lstStyle/>
          <a:p>
            <a:pPr algn="r"/>
            <a:fld id="{52F2AE7A-8004-9D4E-B8BB-3E1DD80B0CAD}" type="datetime1">
              <a:rPr lang="en-US" sz="1600" b="0" i="0" smtClean="0">
                <a:solidFill>
                  <a:srgbClr val="57595B"/>
                </a:solidFill>
                <a:latin typeface="Arial" panose="020B0604020202020204" pitchFamily="34" charset="0"/>
                <a:cs typeface="Arial" panose="020B0604020202020204" pitchFamily="34" charset="0"/>
              </a:rPr>
              <a:pPr algn="r"/>
              <a:t>8/28/2023</a:t>
            </a:fld>
            <a:endParaRPr lang="en-US" sz="1600" b="0" i="0" dirty="0">
              <a:solidFill>
                <a:srgbClr val="57595B"/>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6A7D521-F42B-CB4C-A88C-A3F484E189D6}"/>
              </a:ext>
            </a:extLst>
          </p:cNvPr>
          <p:cNvSpPr>
            <a:spLocks noGrp="1"/>
          </p:cNvSpPr>
          <p:nvPr userDrawn="1">
            <p:ph type="body" sz="quarter" idx="16" hasCustomPrompt="1"/>
          </p:nvPr>
        </p:nvSpPr>
        <p:spPr>
          <a:xfrm>
            <a:off x="20921472" y="41559480"/>
            <a:ext cx="5029200" cy="365760"/>
          </a:xfrm>
          <a:prstGeom prst="rect">
            <a:avLst/>
          </a:prstGeom>
        </p:spPr>
        <p:txBody>
          <a:bodyPr wrap="none" lIns="0" tIns="0" rIns="0" bIns="0"/>
          <a:lstStyle>
            <a:lvl1pPr marL="0" indent="0" algn="l">
              <a:buNone/>
              <a:defRPr sz="2800" b="1" i="0">
                <a:solidFill>
                  <a:srgbClr val="57595B"/>
                </a:solidFill>
                <a:latin typeface="Arial" panose="020B0604020202020204" pitchFamily="34" charset="0"/>
                <a:cs typeface="Arial" panose="020B0604020202020204" pitchFamily="34" charset="0"/>
              </a:defRPr>
            </a:lvl1pPr>
          </a:lstStyle>
          <a:p>
            <a:pPr lvl="0"/>
            <a:r>
              <a:rPr lang="en-US" dirty="0"/>
              <a:t>Click to add name</a:t>
            </a:r>
          </a:p>
        </p:txBody>
      </p:sp>
      <p:sp>
        <p:nvSpPr>
          <p:cNvPr id="9" name="Text Placeholder 8">
            <a:extLst>
              <a:ext uri="{FF2B5EF4-FFF2-40B4-BE49-F238E27FC236}">
                <a16:creationId xmlns:a16="http://schemas.microsoft.com/office/drawing/2014/main" id="{714FA40C-87FD-3C46-9A0E-05D0203FA2FA}"/>
              </a:ext>
            </a:extLst>
          </p:cNvPr>
          <p:cNvSpPr>
            <a:spLocks noGrp="1"/>
          </p:cNvSpPr>
          <p:nvPr userDrawn="1">
            <p:ph type="body" sz="quarter" idx="17" hasCustomPrompt="1"/>
          </p:nvPr>
        </p:nvSpPr>
        <p:spPr>
          <a:xfrm>
            <a:off x="20921472" y="42108120"/>
            <a:ext cx="5029200" cy="365760"/>
          </a:xfrm>
          <a:prstGeom prst="rect">
            <a:avLst/>
          </a:prstGeom>
        </p:spPr>
        <p:txBody>
          <a:bodyPr wrap="none" lIns="0" tIns="0" rIns="0" bIns="0"/>
          <a:lstStyle>
            <a:lvl1pPr marL="0" indent="0" algn="l">
              <a:buNone/>
              <a:defRPr sz="2400" b="0" i="0">
                <a:solidFill>
                  <a:srgbClr val="57595B"/>
                </a:solidFill>
                <a:latin typeface="Arial" panose="020B0604020202020204" pitchFamily="34" charset="0"/>
                <a:cs typeface="Arial" panose="020B0604020202020204" pitchFamily="34" charset="0"/>
              </a:defRPr>
            </a:lvl1pPr>
          </a:lstStyle>
          <a:p>
            <a:pPr lvl="0"/>
            <a:r>
              <a:rPr lang="en-US" dirty="0"/>
              <a:t>Click to add phone number</a:t>
            </a:r>
          </a:p>
        </p:txBody>
      </p:sp>
      <p:sp>
        <p:nvSpPr>
          <p:cNvPr id="10" name="Text Placeholder 8">
            <a:extLst>
              <a:ext uri="{FF2B5EF4-FFF2-40B4-BE49-F238E27FC236}">
                <a16:creationId xmlns:a16="http://schemas.microsoft.com/office/drawing/2014/main" id="{A69B479A-0604-844F-AD38-1DCF2A1C460F}"/>
              </a:ext>
            </a:extLst>
          </p:cNvPr>
          <p:cNvSpPr>
            <a:spLocks noGrp="1"/>
          </p:cNvSpPr>
          <p:nvPr userDrawn="1">
            <p:ph type="body" sz="quarter" idx="18" hasCustomPrompt="1"/>
          </p:nvPr>
        </p:nvSpPr>
        <p:spPr>
          <a:xfrm>
            <a:off x="20921472" y="42601896"/>
            <a:ext cx="5029200" cy="365760"/>
          </a:xfrm>
          <a:prstGeom prst="rect">
            <a:avLst/>
          </a:prstGeom>
        </p:spPr>
        <p:txBody>
          <a:bodyPr wrap="none" lIns="0" tIns="0" rIns="0" bIns="0"/>
          <a:lstStyle>
            <a:lvl1pPr marL="0" indent="0" algn="l">
              <a:buNone/>
              <a:defRPr sz="2400" b="0" i="0">
                <a:solidFill>
                  <a:srgbClr val="57595B"/>
                </a:solidFill>
                <a:latin typeface="Arial" panose="020B0604020202020204" pitchFamily="34" charset="0"/>
                <a:cs typeface="Arial" panose="020B0604020202020204" pitchFamily="34" charset="0"/>
              </a:defRPr>
            </a:lvl1pPr>
          </a:lstStyle>
          <a:p>
            <a:pPr lvl="0"/>
            <a:r>
              <a:rPr lang="en-US" dirty="0"/>
              <a:t>Click to add email address</a:t>
            </a:r>
          </a:p>
        </p:txBody>
      </p:sp>
      <p:grpSp>
        <p:nvGrpSpPr>
          <p:cNvPr id="40" name="Group 39">
            <a:extLst>
              <a:ext uri="{FF2B5EF4-FFF2-40B4-BE49-F238E27FC236}">
                <a16:creationId xmlns:a16="http://schemas.microsoft.com/office/drawing/2014/main" id="{FFA3E983-764C-0F4C-8C2C-F82567742004}"/>
              </a:ext>
            </a:extLst>
          </p:cNvPr>
          <p:cNvGrpSpPr/>
          <p:nvPr userDrawn="1"/>
        </p:nvGrpSpPr>
        <p:grpSpPr>
          <a:xfrm>
            <a:off x="26491004" y="38267332"/>
            <a:ext cx="4960367" cy="4702442"/>
            <a:chOff x="26491004" y="38267332"/>
            <a:chExt cx="4960367" cy="4702442"/>
          </a:xfrm>
        </p:grpSpPr>
        <p:cxnSp>
          <p:nvCxnSpPr>
            <p:cNvPr id="12" name="Straight Connector 11">
              <a:extLst>
                <a:ext uri="{FF2B5EF4-FFF2-40B4-BE49-F238E27FC236}">
                  <a16:creationId xmlns:a16="http://schemas.microsoft.com/office/drawing/2014/main" id="{50EC4A78-9C4C-B446-B1EC-648B1A70C0E0}"/>
                </a:ext>
              </a:extLst>
            </p:cNvPr>
            <p:cNvCxnSpPr/>
            <p:nvPr userDrawn="1"/>
          </p:nvCxnSpPr>
          <p:spPr>
            <a:xfrm>
              <a:off x="26491004" y="40517109"/>
              <a:ext cx="0" cy="2377440"/>
            </a:xfrm>
            <a:prstGeom prst="line">
              <a:avLst/>
            </a:prstGeom>
            <a:ln w="38100">
              <a:solidFill>
                <a:srgbClr val="CF6F29"/>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6432471-6DD1-2A48-B7EA-01C762BAF20D}"/>
                </a:ext>
              </a:extLst>
            </p:cNvPr>
            <p:cNvGrpSpPr/>
            <p:nvPr userDrawn="1"/>
          </p:nvGrpSpPr>
          <p:grpSpPr>
            <a:xfrm>
              <a:off x="27422019" y="38267332"/>
              <a:ext cx="4029352" cy="4702442"/>
              <a:chOff x="27422019" y="38267332"/>
              <a:chExt cx="4029352" cy="4702442"/>
            </a:xfrm>
          </p:grpSpPr>
          <p:pic>
            <p:nvPicPr>
              <p:cNvPr id="13" name="Graphic 12">
                <a:extLst>
                  <a:ext uri="{FF2B5EF4-FFF2-40B4-BE49-F238E27FC236}">
                    <a16:creationId xmlns:a16="http://schemas.microsoft.com/office/drawing/2014/main" id="{84920C24-02AA-0F48-8D7C-931203F99F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422019" y="42622302"/>
                <a:ext cx="2866646" cy="347472"/>
              </a:xfrm>
              <a:prstGeom prst="rect">
                <a:avLst/>
              </a:prstGeom>
            </p:spPr>
          </p:pic>
          <p:pic>
            <p:nvPicPr>
              <p:cNvPr id="15" name="Graphic 14">
                <a:extLst>
                  <a:ext uri="{FF2B5EF4-FFF2-40B4-BE49-F238E27FC236}">
                    <a16:creationId xmlns:a16="http://schemas.microsoft.com/office/drawing/2014/main" id="{9CF6D8D5-89A8-0D4C-807A-06615820F6E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7464587" y="38267332"/>
                <a:ext cx="3986784" cy="3901959"/>
              </a:xfrm>
              <a:prstGeom prst="rect">
                <a:avLst/>
              </a:prstGeom>
            </p:spPr>
          </p:pic>
        </p:grpSp>
      </p:grpSp>
      <p:grpSp>
        <p:nvGrpSpPr>
          <p:cNvPr id="38" name="Group 37">
            <a:extLst>
              <a:ext uri="{FF2B5EF4-FFF2-40B4-BE49-F238E27FC236}">
                <a16:creationId xmlns:a16="http://schemas.microsoft.com/office/drawing/2014/main" id="{C6F3113E-9215-4D4E-B539-16BE68803218}"/>
              </a:ext>
            </a:extLst>
          </p:cNvPr>
          <p:cNvGrpSpPr/>
          <p:nvPr userDrawn="1"/>
        </p:nvGrpSpPr>
        <p:grpSpPr>
          <a:xfrm>
            <a:off x="1491739" y="41391860"/>
            <a:ext cx="7315200" cy="1566652"/>
            <a:chOff x="1491739" y="41391860"/>
            <a:chExt cx="7315200" cy="1566652"/>
          </a:xfrm>
        </p:grpSpPr>
        <p:sp>
          <p:nvSpPr>
            <p:cNvPr id="27" name="TextBox 26">
              <a:extLst>
                <a:ext uri="{FF2B5EF4-FFF2-40B4-BE49-F238E27FC236}">
                  <a16:creationId xmlns:a16="http://schemas.microsoft.com/office/drawing/2014/main" id="{B045D2E8-72E8-6142-874B-01A6AD5955C3}"/>
                </a:ext>
              </a:extLst>
            </p:cNvPr>
            <p:cNvSpPr txBox="1"/>
            <p:nvPr userDrawn="1"/>
          </p:nvSpPr>
          <p:spPr>
            <a:xfrm>
              <a:off x="1491739" y="42501312"/>
              <a:ext cx="7315200" cy="457200"/>
            </a:xfrm>
            <a:prstGeom prst="rect">
              <a:avLst/>
            </a:prstGeom>
            <a:noFill/>
          </p:spPr>
          <p:txBody>
            <a:bodyPr wrap="none" lIns="0" tIns="0" rIns="0" bIns="0" rtlCol="0" anchor="b" anchorCtr="0">
              <a:noAutofit/>
            </a:bodyPr>
            <a:lstStyle/>
            <a:p>
              <a:r>
                <a:rPr lang="en-US" sz="2000" b="0" i="0" dirty="0">
                  <a:solidFill>
                    <a:srgbClr val="57595B"/>
                  </a:solidFill>
                  <a:latin typeface="Arial" panose="020B0604020202020204" pitchFamily="34" charset="0"/>
                  <a:cs typeface="Arial" panose="020B0604020202020204" pitchFamily="34" charset="0"/>
                </a:rPr>
                <a:t>PNNL is operated by Battelle for the U.S. Department of Energy</a:t>
              </a:r>
            </a:p>
          </p:txBody>
        </p:sp>
        <p:pic>
          <p:nvPicPr>
            <p:cNvPr id="20" name="Graphic 19">
              <a:extLst>
                <a:ext uri="{FF2B5EF4-FFF2-40B4-BE49-F238E27FC236}">
                  <a16:creationId xmlns:a16="http://schemas.microsoft.com/office/drawing/2014/main" id="{3E24A203-ACAD-4E4E-A9AF-511D9536E8B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901830" y="41650920"/>
              <a:ext cx="3118104" cy="525333"/>
            </a:xfrm>
            <a:prstGeom prst="rect">
              <a:avLst/>
            </a:prstGeom>
          </p:spPr>
        </p:pic>
        <p:pic>
          <p:nvPicPr>
            <p:cNvPr id="30" name="Graphic 29">
              <a:extLst>
                <a:ext uri="{FF2B5EF4-FFF2-40B4-BE49-F238E27FC236}">
                  <a16:creationId xmlns:a16="http://schemas.microsoft.com/office/drawing/2014/main" id="{89E25010-70C9-954A-A432-AAC104FCB80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493834" y="41391860"/>
              <a:ext cx="2807208" cy="782616"/>
            </a:xfrm>
            <a:prstGeom prst="rect">
              <a:avLst/>
            </a:prstGeom>
          </p:spPr>
        </p:pic>
      </p:grpSp>
      <p:sp>
        <p:nvSpPr>
          <p:cNvPr id="19" name="TextBox 18">
            <a:extLst>
              <a:ext uri="{FF2B5EF4-FFF2-40B4-BE49-F238E27FC236}">
                <a16:creationId xmlns:a16="http://schemas.microsoft.com/office/drawing/2014/main" id="{F1340983-C22E-F341-B781-0370CCCCAA4B}"/>
              </a:ext>
            </a:extLst>
          </p:cNvPr>
          <p:cNvSpPr txBox="1"/>
          <p:nvPr userDrawn="1"/>
        </p:nvSpPr>
        <p:spPr>
          <a:xfrm>
            <a:off x="13752873" y="42665904"/>
            <a:ext cx="457200" cy="274320"/>
          </a:xfrm>
          <a:prstGeom prst="rect">
            <a:avLst/>
          </a:prstGeom>
          <a:noFill/>
        </p:spPr>
        <p:txBody>
          <a:bodyPr wrap="none" rtlCol="0" anchor="ctr" anchorCtr="0">
            <a:noAutofit/>
          </a:bodyPr>
          <a:lstStyle/>
          <a:p>
            <a:pPr algn="ctr"/>
            <a:r>
              <a:rPr lang="en-US" sz="2000" dirty="0">
                <a:solidFill>
                  <a:srgbClr val="57595B"/>
                </a:solidFill>
              </a:rPr>
              <a:t>|</a:t>
            </a:r>
          </a:p>
        </p:txBody>
      </p:sp>
    </p:spTree>
    <p:extLst>
      <p:ext uri="{BB962C8B-B14F-4D97-AF65-F5344CB8AC3E}">
        <p14:creationId xmlns:p14="http://schemas.microsoft.com/office/powerpoint/2010/main" val="27205205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B5A7D2B1-B889-5349-96F3-94AE4DD456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32918400" cy="43891200"/>
          </a:xfrm>
          <a:prstGeom prst="rect">
            <a:avLst/>
          </a:prstGeom>
        </p:spPr>
      </p:pic>
      <p:pic>
        <p:nvPicPr>
          <p:cNvPr id="3" name="Graphic 2">
            <a:extLst>
              <a:ext uri="{FF2B5EF4-FFF2-40B4-BE49-F238E27FC236}">
                <a16:creationId xmlns:a16="http://schemas.microsoft.com/office/drawing/2014/main" id="{C5A431E5-9CDA-AB42-A0BD-C741D700B64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36948533"/>
            <a:ext cx="32918400" cy="6942667"/>
          </a:xfrm>
          <a:prstGeom prst="rect">
            <a:avLst/>
          </a:prstGeom>
        </p:spPr>
      </p:pic>
    </p:spTree>
    <p:extLst>
      <p:ext uri="{BB962C8B-B14F-4D97-AF65-F5344CB8AC3E}">
        <p14:creationId xmlns:p14="http://schemas.microsoft.com/office/powerpoint/2010/main" val="2286552456"/>
      </p:ext>
    </p:extLst>
  </p:cSld>
  <p:clrMap bg1="lt1" tx1="dk1" bg2="lt2" tx2="dk2" accent1="accent1" accent2="accent2" accent3="accent3" accent4="accent4" accent5="accent5" accent6="accent6" hlink="hlink" folHlink="folHlink"/>
  <p:sldLayoutIdLst>
    <p:sldLayoutId id="2147483733" r:id="rId1"/>
  </p:sldLayoutIdLst>
  <p:hf sldNum="0" hdr="0" ftr="0"/>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gif"/><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6C46EA-C9EB-1041-9A5A-C517886766B4}"/>
              </a:ext>
            </a:extLst>
          </p:cNvPr>
          <p:cNvSpPr>
            <a:spLocks noGrp="1"/>
          </p:cNvSpPr>
          <p:nvPr>
            <p:ph type="body" sz="quarter" idx="13"/>
          </p:nvPr>
        </p:nvSpPr>
        <p:spPr/>
        <p:txBody>
          <a:bodyPr/>
          <a:lstStyle/>
          <a:p>
            <a:r>
              <a:rPr lang="en-US" dirty="0"/>
              <a:t>Long-Duration Energy Storage: </a:t>
            </a:r>
            <a:br>
              <a:rPr lang="en-US" dirty="0"/>
            </a:br>
            <a:r>
              <a:rPr lang="en-US" dirty="0"/>
              <a:t>A Necessity in a Decarbonized Grid</a:t>
            </a:r>
          </a:p>
        </p:txBody>
      </p:sp>
      <p:sp>
        <p:nvSpPr>
          <p:cNvPr id="3" name="Text Placeholder 2">
            <a:extLst>
              <a:ext uri="{FF2B5EF4-FFF2-40B4-BE49-F238E27FC236}">
                <a16:creationId xmlns:a16="http://schemas.microsoft.com/office/drawing/2014/main" id="{FFF30C43-4C06-3543-8980-E814C01A7B75}"/>
              </a:ext>
            </a:extLst>
          </p:cNvPr>
          <p:cNvSpPr>
            <a:spLocks noGrp="1"/>
          </p:cNvSpPr>
          <p:nvPr>
            <p:ph type="body" sz="quarter" idx="14"/>
          </p:nvPr>
        </p:nvSpPr>
        <p:spPr>
          <a:xfrm>
            <a:off x="1491738" y="5156200"/>
            <a:ext cx="29946600" cy="914400"/>
          </a:xfrm>
        </p:spPr>
        <p:txBody>
          <a:bodyPr/>
          <a:lstStyle/>
          <a:p>
            <a:r>
              <a:rPr lang="en-US" dirty="0"/>
              <a:t>Jeremy Twitchell, Kyle Desomber, Vincent Sprenkle, Di Wu</a:t>
            </a:r>
          </a:p>
        </p:txBody>
      </p:sp>
      <p:sp>
        <p:nvSpPr>
          <p:cNvPr id="4" name="Text Placeholder 3">
            <a:extLst>
              <a:ext uri="{FF2B5EF4-FFF2-40B4-BE49-F238E27FC236}">
                <a16:creationId xmlns:a16="http://schemas.microsoft.com/office/drawing/2014/main" id="{E91D57E7-0329-394F-9352-C6842BE79DDE}"/>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1E7E43F8-0139-134A-B0CD-3A16839D12E1}"/>
              </a:ext>
            </a:extLst>
          </p:cNvPr>
          <p:cNvSpPr>
            <a:spLocks noGrp="1"/>
          </p:cNvSpPr>
          <p:nvPr>
            <p:ph type="body" sz="quarter" idx="16"/>
          </p:nvPr>
        </p:nvSpPr>
        <p:spPr/>
        <p:txBody>
          <a:bodyPr/>
          <a:lstStyle/>
          <a:p>
            <a:r>
              <a:rPr lang="en-US" dirty="0"/>
              <a:t>Jeremy Twitchell</a:t>
            </a:r>
          </a:p>
        </p:txBody>
      </p:sp>
      <p:sp>
        <p:nvSpPr>
          <p:cNvPr id="6" name="Text Placeholder 5">
            <a:extLst>
              <a:ext uri="{FF2B5EF4-FFF2-40B4-BE49-F238E27FC236}">
                <a16:creationId xmlns:a16="http://schemas.microsoft.com/office/drawing/2014/main" id="{1F37051E-9535-BE44-97A8-DFE1C8EEF87B}"/>
              </a:ext>
            </a:extLst>
          </p:cNvPr>
          <p:cNvSpPr>
            <a:spLocks noGrp="1"/>
          </p:cNvSpPr>
          <p:nvPr>
            <p:ph type="body" sz="quarter" idx="17"/>
          </p:nvPr>
        </p:nvSpPr>
        <p:spPr/>
        <p:txBody>
          <a:bodyPr/>
          <a:lstStyle/>
          <a:p>
            <a:r>
              <a:rPr lang="en-US" dirty="0"/>
              <a:t>971-940-7104</a:t>
            </a:r>
          </a:p>
        </p:txBody>
      </p:sp>
      <p:sp>
        <p:nvSpPr>
          <p:cNvPr id="7" name="Text Placeholder 6">
            <a:extLst>
              <a:ext uri="{FF2B5EF4-FFF2-40B4-BE49-F238E27FC236}">
                <a16:creationId xmlns:a16="http://schemas.microsoft.com/office/drawing/2014/main" id="{F109F200-1B27-1040-9A6A-1A3618995A9E}"/>
              </a:ext>
            </a:extLst>
          </p:cNvPr>
          <p:cNvSpPr>
            <a:spLocks noGrp="1"/>
          </p:cNvSpPr>
          <p:nvPr>
            <p:ph type="body" sz="quarter" idx="18"/>
          </p:nvPr>
        </p:nvSpPr>
        <p:spPr/>
        <p:txBody>
          <a:bodyPr/>
          <a:lstStyle/>
          <a:p>
            <a:r>
              <a:rPr lang="en-US" dirty="0"/>
              <a:t>jeremy.twitchell@pnnl.gov</a:t>
            </a:r>
          </a:p>
        </p:txBody>
      </p:sp>
      <p:sp>
        <p:nvSpPr>
          <p:cNvPr id="11" name="TextBox 10">
            <a:extLst>
              <a:ext uri="{FF2B5EF4-FFF2-40B4-BE49-F238E27FC236}">
                <a16:creationId xmlns:a16="http://schemas.microsoft.com/office/drawing/2014/main" id="{A18A506D-47E5-4FB4-FC77-D9D82072311A}"/>
              </a:ext>
            </a:extLst>
          </p:cNvPr>
          <p:cNvSpPr txBox="1"/>
          <p:nvPr/>
        </p:nvSpPr>
        <p:spPr>
          <a:xfrm>
            <a:off x="1092200" y="6299200"/>
            <a:ext cx="30137100" cy="3231654"/>
          </a:xfrm>
          <a:prstGeom prst="rect">
            <a:avLst/>
          </a:prstGeom>
          <a:solidFill>
            <a:srgbClr val="F79646">
              <a:lumMod val="20000"/>
              <a:lumOff val="80000"/>
            </a:srgbClr>
          </a:solidFill>
        </p:spPr>
        <p:txBody>
          <a:bodyPr wrap="square" rtlCol="0">
            <a:spAutoFit/>
          </a:bodyPr>
          <a:lstStyle/>
          <a:p>
            <a:pPr marL="0" marR="0" lvl="0" indent="0" defTabSz="1567510" eaLnBrk="1" fontAlgn="auto" latinLnBrk="0" hangingPunct="1">
              <a:lnSpc>
                <a:spcPct val="100000"/>
              </a:lnSpc>
              <a:spcBef>
                <a:spcPts val="0"/>
              </a:spcBef>
              <a:spcAft>
                <a:spcPts val="1200"/>
              </a:spcAft>
              <a:buClrTx/>
              <a:buSzTx/>
              <a:buFontTx/>
              <a:buNone/>
              <a:tabLst/>
              <a:defRPr/>
            </a:pPr>
            <a:endParaRPr kumimoji="0" lang="en-US" sz="1200" b="1" i="0" u="none" strike="noStrike" kern="0" cap="none" spc="0" normalizeH="0" baseline="0" noProof="0" dirty="0">
              <a:ln>
                <a:noFill/>
              </a:ln>
              <a:solidFill>
                <a:srgbClr val="F79646">
                  <a:lumMod val="75000"/>
                </a:srgbClr>
              </a:solidFill>
              <a:effectLst/>
              <a:uLnTx/>
              <a:uFillTx/>
              <a:cs typeface="Arial" panose="020B0604020202020204" pitchFamily="34" charset="0"/>
            </a:endParaRPr>
          </a:p>
          <a:p>
            <a:pPr marL="457200" marR="0" lvl="0" indent="0" defTabSz="1567510" eaLnBrk="1" fontAlgn="auto" latinLnBrk="0" hangingPunct="1">
              <a:lnSpc>
                <a:spcPct val="100000"/>
              </a:lnSpc>
              <a:spcBef>
                <a:spcPts val="0"/>
              </a:spcBef>
              <a:spcAft>
                <a:spcPts val="1200"/>
              </a:spcAft>
              <a:buClrTx/>
              <a:buSzTx/>
              <a:buFontTx/>
              <a:buNone/>
              <a:tabLst/>
              <a:defRPr/>
            </a:pPr>
            <a:r>
              <a:rPr kumimoji="0" lang="en-US" sz="4400" b="1" i="0" u="none" strike="noStrike" kern="0" cap="none" spc="0" normalizeH="0" baseline="0" noProof="0" dirty="0">
                <a:ln>
                  <a:noFill/>
                </a:ln>
                <a:solidFill>
                  <a:srgbClr val="F79646">
                    <a:lumMod val="75000"/>
                  </a:srgbClr>
                </a:solidFill>
                <a:effectLst/>
                <a:uLnTx/>
                <a:uFillTx/>
                <a:cs typeface="Arial" panose="020B0604020202020204" pitchFamily="34" charset="0"/>
              </a:rPr>
              <a:t>Project Overview</a:t>
            </a:r>
          </a:p>
          <a:p>
            <a:pPr marL="457200" marR="0" lvl="0" indent="0" defTabSz="1567510" eaLnBrk="1" fontAlgn="auto" latinLnBrk="0" hangingPunct="1">
              <a:lnSpc>
                <a:spcPct val="100000"/>
              </a:lnSpc>
              <a:spcBef>
                <a:spcPts val="0"/>
              </a:spcBef>
              <a:spcAft>
                <a:spcPts val="0"/>
              </a:spcAft>
              <a:buClrTx/>
              <a:buSzTx/>
              <a:buFontTx/>
              <a:buNone/>
              <a:tabLst/>
              <a:defRPr/>
            </a:pPr>
            <a:r>
              <a:rPr lang="en-US" sz="3200" kern="0" dirty="0">
                <a:solidFill>
                  <a:prstClr val="black"/>
                </a:solidFill>
                <a:cs typeface="Arial" panose="020B0604020202020204" pitchFamily="34" charset="0"/>
              </a:rPr>
              <a:t>Long-duration energy storage (LDES) technologies could provide the necessary flexibility to meet grid decarbonization goals, but current grid planning and operational practices do not send the necessary investment signals for the development of LDES technologies. PNNL researchers are working on a series of studies to identify the need for LDES technologies, the barriers to their development and deployment, and mechanisms for overcoming those barriers. This poster summarizes two publications from this project. </a:t>
            </a:r>
            <a:endParaRPr kumimoji="0" lang="en-US" sz="800" b="0" i="0" u="none" strike="noStrike" kern="0" cap="none" spc="0" normalizeH="0" baseline="0" noProof="0" dirty="0">
              <a:ln>
                <a:noFill/>
              </a:ln>
              <a:solidFill>
                <a:prstClr val="black"/>
              </a:solidFill>
              <a:effectLst/>
              <a:uLnTx/>
              <a:uFillTx/>
              <a:cs typeface="Arial" panose="020B0604020202020204" pitchFamily="34" charset="0"/>
            </a:endParaRPr>
          </a:p>
        </p:txBody>
      </p:sp>
      <p:grpSp>
        <p:nvGrpSpPr>
          <p:cNvPr id="21" name="Group 20">
            <a:extLst>
              <a:ext uri="{FF2B5EF4-FFF2-40B4-BE49-F238E27FC236}">
                <a16:creationId xmlns:a16="http://schemas.microsoft.com/office/drawing/2014/main" id="{A395890C-5414-1C62-4E1C-E6532D00ABF9}"/>
              </a:ext>
            </a:extLst>
          </p:cNvPr>
          <p:cNvGrpSpPr/>
          <p:nvPr/>
        </p:nvGrpSpPr>
        <p:grpSpPr>
          <a:xfrm>
            <a:off x="695572" y="23154603"/>
            <a:ext cx="30863439" cy="15580397"/>
            <a:chOff x="419100" y="11343510"/>
            <a:chExt cx="30863439" cy="15580397"/>
          </a:xfrm>
        </p:grpSpPr>
        <p:sp>
          <p:nvSpPr>
            <p:cNvPr id="14" name="TextBox 13">
              <a:extLst>
                <a:ext uri="{FF2B5EF4-FFF2-40B4-BE49-F238E27FC236}">
                  <a16:creationId xmlns:a16="http://schemas.microsoft.com/office/drawing/2014/main" id="{BAF0B86A-5650-EA3B-D7EF-1F60C6D44977}"/>
                </a:ext>
              </a:extLst>
            </p:cNvPr>
            <p:cNvSpPr txBox="1"/>
            <p:nvPr/>
          </p:nvSpPr>
          <p:spPr>
            <a:xfrm>
              <a:off x="1092200" y="11343510"/>
              <a:ext cx="14725162" cy="6832640"/>
            </a:xfrm>
            <a:prstGeom prst="rect">
              <a:avLst/>
            </a:prstGeom>
            <a:noFill/>
          </p:spPr>
          <p:txBody>
            <a:bodyPr wrap="square" rtlCol="0">
              <a:spAutoFit/>
            </a:bodyPr>
            <a:lstStyle/>
            <a:p>
              <a:pPr defTabSz="1567510">
                <a:spcAft>
                  <a:spcPts val="1200"/>
                </a:spcAft>
              </a:pPr>
              <a:r>
                <a:rPr lang="en-US" sz="4400" b="1" dirty="0">
                  <a:solidFill>
                    <a:srgbClr val="F79646">
                      <a:lumMod val="75000"/>
                    </a:srgbClr>
                  </a:solidFill>
                  <a:cs typeface="Arial" panose="020B0604020202020204" pitchFamily="34" charset="0"/>
                </a:rPr>
                <a:t>Decarbonization and LDES: A California Case Study</a:t>
              </a:r>
            </a:p>
            <a:p>
              <a:pPr defTabSz="1567510"/>
              <a:r>
                <a:rPr lang="en-US" sz="3200" dirty="0">
                  <a:solidFill>
                    <a:prstClr val="black"/>
                  </a:solidFill>
                  <a:cs typeface="Arial" panose="020B0604020202020204" pitchFamily="34" charset="0"/>
                </a:rPr>
                <a:t>To illustrate the need for LDES technologies, we took one year of load and generation data from the California Independent System Operator (CAISO). We then removed all natural gas generation because it would be ineligible under the state’s decarbonization requirement, nuclear generation because the state’s last nuclear plant is scheduled for closure, and imports from neighboring regions because those regions have decarbonization policies of their own and face looming capacity shortfalls. </a:t>
              </a:r>
            </a:p>
            <a:p>
              <a:pPr defTabSz="1567510"/>
              <a:endParaRPr lang="en-US" sz="3200" dirty="0">
                <a:solidFill>
                  <a:prstClr val="black"/>
                </a:solidFill>
                <a:cs typeface="Arial" panose="020B0604020202020204" pitchFamily="34" charset="0"/>
              </a:endParaRPr>
            </a:p>
            <a:p>
              <a:pPr defTabSz="1567510"/>
              <a:r>
                <a:rPr lang="en-US" sz="3200" dirty="0">
                  <a:solidFill>
                    <a:prstClr val="black"/>
                  </a:solidFill>
                  <a:cs typeface="Arial" panose="020B0604020202020204" pitchFamily="34" charset="0"/>
                </a:rPr>
                <a:t>We then added in onshore wind and solar generation resources until there was enough generation over the course of the year to meet all load over the course of the year. However, there are significant differences between when energy is generated and used.</a:t>
              </a:r>
            </a:p>
          </p:txBody>
        </p:sp>
        <p:pic>
          <p:nvPicPr>
            <p:cNvPr id="15" name="Picture 2">
              <a:extLst>
                <a:ext uri="{FF2B5EF4-FFF2-40B4-BE49-F238E27FC236}">
                  <a16:creationId xmlns:a16="http://schemas.microsoft.com/office/drawing/2014/main" id="{A47FCC82-C828-6E5F-EFEF-3829435D8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0750" y="11516012"/>
              <a:ext cx="15121789" cy="74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a:extLst>
                <a:ext uri="{FF2B5EF4-FFF2-40B4-BE49-F238E27FC236}">
                  <a16:creationId xmlns:a16="http://schemas.microsoft.com/office/drawing/2014/main" id="{46C34B12-7594-8BF9-D651-6867112317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18282374"/>
              <a:ext cx="14579111" cy="832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8D7EC458-7B77-F4EA-8EBF-3FE8E8F45FC6}"/>
                </a:ext>
              </a:extLst>
            </p:cNvPr>
            <p:cNvSpPr txBox="1"/>
            <p:nvPr/>
          </p:nvSpPr>
          <p:spPr>
            <a:xfrm>
              <a:off x="3148246" y="26462242"/>
              <a:ext cx="10613069" cy="461665"/>
            </a:xfrm>
            <a:prstGeom prst="rect">
              <a:avLst/>
            </a:prstGeom>
            <a:noFill/>
          </p:spPr>
          <p:txBody>
            <a:bodyPr wrap="square" rtlCol="0">
              <a:spAutoFit/>
            </a:bodyPr>
            <a:lstStyle/>
            <a:p>
              <a:r>
                <a:rPr lang="en-US" sz="2400" dirty="0">
                  <a:solidFill>
                    <a:schemeClr val="accent2"/>
                  </a:solidFill>
                </a:rPr>
                <a:t>Figure 4: Decarbonized Load and Resource Balance, Weekly Resolution</a:t>
              </a:r>
            </a:p>
          </p:txBody>
        </p:sp>
        <p:sp>
          <p:nvSpPr>
            <p:cNvPr id="18" name="TextBox 17">
              <a:extLst>
                <a:ext uri="{FF2B5EF4-FFF2-40B4-BE49-F238E27FC236}">
                  <a16:creationId xmlns:a16="http://schemas.microsoft.com/office/drawing/2014/main" id="{7C98FEFC-7DC4-40C4-7F01-78BA4E8E8C03}"/>
                </a:ext>
              </a:extLst>
            </p:cNvPr>
            <p:cNvSpPr txBox="1"/>
            <p:nvPr/>
          </p:nvSpPr>
          <p:spPr>
            <a:xfrm>
              <a:off x="18969549" y="18319921"/>
              <a:ext cx="10269058" cy="461665"/>
            </a:xfrm>
            <a:prstGeom prst="rect">
              <a:avLst/>
            </a:prstGeom>
            <a:noFill/>
          </p:spPr>
          <p:txBody>
            <a:bodyPr wrap="square" rtlCol="0">
              <a:spAutoFit/>
            </a:bodyPr>
            <a:lstStyle/>
            <a:p>
              <a:r>
                <a:rPr lang="en-US" sz="2400" dirty="0">
                  <a:solidFill>
                    <a:schemeClr val="accent2"/>
                  </a:solidFill>
                </a:rPr>
                <a:t>Figure 3: Decarbonized Load and Resource Balance, Annual Resolution</a:t>
              </a:r>
            </a:p>
          </p:txBody>
        </p:sp>
        <p:sp>
          <p:nvSpPr>
            <p:cNvPr id="20" name="TextBox 19">
              <a:extLst>
                <a:ext uri="{FF2B5EF4-FFF2-40B4-BE49-F238E27FC236}">
                  <a16:creationId xmlns:a16="http://schemas.microsoft.com/office/drawing/2014/main" id="{E95553FC-33F4-D469-144D-60F444399E23}"/>
                </a:ext>
              </a:extLst>
            </p:cNvPr>
            <p:cNvSpPr txBox="1"/>
            <p:nvPr/>
          </p:nvSpPr>
          <p:spPr>
            <a:xfrm>
              <a:off x="16403246" y="19171465"/>
              <a:ext cx="14725162" cy="6001643"/>
            </a:xfrm>
            <a:prstGeom prst="rect">
              <a:avLst/>
            </a:prstGeom>
            <a:noFill/>
          </p:spPr>
          <p:txBody>
            <a:bodyPr wrap="square" rtlCol="0">
              <a:spAutoFit/>
            </a:bodyPr>
            <a:lstStyle/>
            <a:p>
              <a:pPr defTabSz="1567510"/>
              <a:r>
                <a:rPr lang="en-US" sz="3200" dirty="0">
                  <a:solidFill>
                    <a:prstClr val="black"/>
                  </a:solidFill>
                  <a:cs typeface="Arial" panose="020B0604020202020204" pitchFamily="34" charset="0"/>
                </a:rPr>
                <a:t>As Figure 3 (above) shows, California would generate enough energy to meet all demand over the course of a year, but on a weekly basis, would experience large surpluses during spring and summer and large deficits during fall and winter. Figure 4 (left) drills down into the last week of July to illustrate the daily cycle, which sees large surpluses driven by solar generation during the day and large deficits—which can be up to 30 gigawatts in size and persist for up to 10 hours—overnight. A similar daily cycle exists year-round, but deficits in the winter tend to be larger and last up to 20 hours. </a:t>
              </a:r>
            </a:p>
            <a:p>
              <a:pPr defTabSz="1567510"/>
              <a:endParaRPr lang="en-US" sz="3200" dirty="0">
                <a:solidFill>
                  <a:prstClr val="black"/>
                </a:solidFill>
                <a:cs typeface="Arial" panose="020B0604020202020204" pitchFamily="34" charset="0"/>
              </a:endParaRPr>
            </a:p>
            <a:p>
              <a:pPr defTabSz="1567510"/>
              <a:r>
                <a:rPr lang="en-US" sz="3200" dirty="0">
                  <a:solidFill>
                    <a:prstClr val="black"/>
                  </a:solidFill>
                  <a:cs typeface="Arial" panose="020B0604020202020204" pitchFamily="34" charset="0"/>
                </a:rPr>
                <a:t>This analysis identified two classes of LDES that would be needed. The first is a product of up to 20 hours in duration for managing daily cycles and the other is a product with a duration of days or weeks to manage seasonal cycles. </a:t>
              </a:r>
            </a:p>
          </p:txBody>
        </p:sp>
      </p:grpSp>
      <p:sp>
        <p:nvSpPr>
          <p:cNvPr id="22" name="TextBox 21">
            <a:extLst>
              <a:ext uri="{FF2B5EF4-FFF2-40B4-BE49-F238E27FC236}">
                <a16:creationId xmlns:a16="http://schemas.microsoft.com/office/drawing/2014/main" id="{9250EAFE-C9F3-2638-40F2-1171EDEA2617}"/>
              </a:ext>
            </a:extLst>
          </p:cNvPr>
          <p:cNvSpPr txBox="1"/>
          <p:nvPr/>
        </p:nvSpPr>
        <p:spPr>
          <a:xfrm>
            <a:off x="1077514" y="9981466"/>
            <a:ext cx="13956613" cy="7325082"/>
          </a:xfrm>
          <a:prstGeom prst="rect">
            <a:avLst/>
          </a:prstGeom>
          <a:noFill/>
        </p:spPr>
        <p:txBody>
          <a:bodyPr wrap="square" rtlCol="0">
            <a:spAutoFit/>
          </a:bodyPr>
          <a:lstStyle/>
          <a:p>
            <a:pPr defTabSz="1567510">
              <a:spcAft>
                <a:spcPts val="1200"/>
              </a:spcAft>
            </a:pPr>
            <a:r>
              <a:rPr lang="en-US" sz="4400" b="1" dirty="0">
                <a:solidFill>
                  <a:srgbClr val="F79646">
                    <a:lumMod val="75000"/>
                  </a:srgbClr>
                </a:solidFill>
                <a:cs typeface="Arial" panose="020B0604020202020204" pitchFamily="34" charset="0"/>
              </a:rPr>
              <a:t>Changing Grid Needs Create Need for LDES</a:t>
            </a:r>
          </a:p>
          <a:p>
            <a:pPr defTabSz="1567510"/>
            <a:r>
              <a:rPr lang="en-US" sz="3200" dirty="0">
                <a:solidFill>
                  <a:prstClr val="black"/>
                </a:solidFill>
                <a:cs typeface="Arial" panose="020B0604020202020204" pitchFamily="34" charset="0"/>
              </a:rPr>
              <a:t>Figure 1 (below) shows several electric grid ancillary services, which are designed to give the grid flexibility to respond to changing levels of generation and demand. Because their output is variable, renewable resources like wind and solar require ancillary services to match their output with grid needs. Because ancillary services only cover imbalances lasting from a few seconds to few hours, lithium-ion batteries are well-suited to providing ancillary services. </a:t>
            </a:r>
          </a:p>
          <a:p>
            <a:pPr defTabSz="1567510"/>
            <a:endParaRPr lang="en-US" sz="3200" dirty="0">
              <a:solidFill>
                <a:prstClr val="black"/>
              </a:solidFill>
              <a:cs typeface="Arial" panose="020B0604020202020204" pitchFamily="34" charset="0"/>
            </a:endParaRPr>
          </a:p>
          <a:p>
            <a:pPr defTabSz="1567510"/>
            <a:r>
              <a:rPr lang="en-US" sz="3200" dirty="0">
                <a:solidFill>
                  <a:prstClr val="black"/>
                </a:solidFill>
                <a:cs typeface="Arial" panose="020B0604020202020204" pitchFamily="34" charset="0"/>
              </a:rPr>
              <a:t>However, ancillary service markets tend to be relatively small, and other use cases for energy storage (such as peak shaving or resource adequacy) require longer duration. As Figure 2 (right) shows, when storage is deployed for meeting daily peaks, duration requirements increase as remaining peaks become flatter and wider. </a:t>
            </a:r>
          </a:p>
        </p:txBody>
      </p:sp>
      <p:grpSp>
        <p:nvGrpSpPr>
          <p:cNvPr id="24" name="Group 23">
            <a:extLst>
              <a:ext uri="{FF2B5EF4-FFF2-40B4-BE49-F238E27FC236}">
                <a16:creationId xmlns:a16="http://schemas.microsoft.com/office/drawing/2014/main" id="{1B2C689E-EDB5-7D77-D0B5-AB10D331E386}"/>
              </a:ext>
            </a:extLst>
          </p:cNvPr>
          <p:cNvGrpSpPr/>
          <p:nvPr/>
        </p:nvGrpSpPr>
        <p:grpSpPr>
          <a:xfrm>
            <a:off x="1614613" y="17396721"/>
            <a:ext cx="13419514" cy="5373152"/>
            <a:chOff x="1614613" y="16889235"/>
            <a:chExt cx="13419514" cy="5373152"/>
          </a:xfrm>
        </p:grpSpPr>
        <p:pic>
          <p:nvPicPr>
            <p:cNvPr id="1026" name="Picture 2">
              <a:extLst>
                <a:ext uri="{FF2B5EF4-FFF2-40B4-BE49-F238E27FC236}">
                  <a16:creationId xmlns:a16="http://schemas.microsoft.com/office/drawing/2014/main" id="{B6C1D731-A42E-BEC1-A06E-C9D24C65362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36" t="3038" r="3433" b="1864"/>
            <a:stretch/>
          </p:blipFill>
          <p:spPr bwMode="auto">
            <a:xfrm>
              <a:off x="1614613" y="16889235"/>
              <a:ext cx="13419514" cy="473957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5B692277-E8FA-7CE9-2A5E-E7638FFE30E8}"/>
                </a:ext>
              </a:extLst>
            </p:cNvPr>
            <p:cNvSpPr txBox="1"/>
            <p:nvPr/>
          </p:nvSpPr>
          <p:spPr>
            <a:xfrm>
              <a:off x="5426034" y="21800722"/>
              <a:ext cx="5796671" cy="461665"/>
            </a:xfrm>
            <a:prstGeom prst="rect">
              <a:avLst/>
            </a:prstGeom>
            <a:noFill/>
          </p:spPr>
          <p:txBody>
            <a:bodyPr wrap="square" rtlCol="0">
              <a:spAutoFit/>
            </a:bodyPr>
            <a:lstStyle/>
            <a:p>
              <a:r>
                <a:rPr lang="en-US" sz="2400" dirty="0">
                  <a:solidFill>
                    <a:schemeClr val="accent2"/>
                  </a:solidFill>
                </a:rPr>
                <a:t>Figure 1: Electric Grid Ancillary Services</a:t>
              </a:r>
            </a:p>
          </p:txBody>
        </p:sp>
      </p:grpSp>
      <p:pic>
        <p:nvPicPr>
          <p:cNvPr id="1028" name="Picture 4">
            <a:extLst>
              <a:ext uri="{FF2B5EF4-FFF2-40B4-BE49-F238E27FC236}">
                <a16:creationId xmlns:a16="http://schemas.microsoft.com/office/drawing/2014/main" id="{3EF1C392-D468-86E9-0B89-7A9D12E0C1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16074" y="10276893"/>
            <a:ext cx="15676395" cy="1134037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F4A005D3-5FF0-1DF7-0519-2466C18DD4A7}"/>
              </a:ext>
            </a:extLst>
          </p:cNvPr>
          <p:cNvSpPr txBox="1"/>
          <p:nvPr/>
        </p:nvSpPr>
        <p:spPr>
          <a:xfrm>
            <a:off x="18713938" y="21785581"/>
            <a:ext cx="10080666" cy="461665"/>
          </a:xfrm>
          <a:prstGeom prst="rect">
            <a:avLst/>
          </a:prstGeom>
          <a:noFill/>
        </p:spPr>
        <p:txBody>
          <a:bodyPr wrap="square" rtlCol="0">
            <a:spAutoFit/>
          </a:bodyPr>
          <a:lstStyle/>
          <a:p>
            <a:r>
              <a:rPr lang="en-US" sz="2400" dirty="0">
                <a:solidFill>
                  <a:schemeClr val="accent2"/>
                </a:solidFill>
              </a:rPr>
              <a:t>Figure 2: Incremental Storage Duration Requirements for Peak Shaving</a:t>
            </a:r>
          </a:p>
        </p:txBody>
      </p:sp>
      <p:pic>
        <p:nvPicPr>
          <p:cNvPr id="27" name="Picture 26">
            <a:extLst>
              <a:ext uri="{FF2B5EF4-FFF2-40B4-BE49-F238E27FC236}">
                <a16:creationId xmlns:a16="http://schemas.microsoft.com/office/drawing/2014/main" id="{2D9B8CDE-CA1B-30D3-9C68-8F3C8CC5A3D4}"/>
              </a:ext>
            </a:extLst>
          </p:cNvPr>
          <p:cNvPicPr>
            <a:picLocks noChangeAspect="1"/>
          </p:cNvPicPr>
          <p:nvPr/>
        </p:nvPicPr>
        <p:blipFill>
          <a:blip r:embed="rId7"/>
          <a:stretch>
            <a:fillRect/>
          </a:stretch>
        </p:blipFill>
        <p:spPr>
          <a:xfrm>
            <a:off x="17450473" y="39247178"/>
            <a:ext cx="2195033" cy="2195033"/>
          </a:xfrm>
          <a:prstGeom prst="rect">
            <a:avLst/>
          </a:prstGeom>
        </p:spPr>
      </p:pic>
      <p:sp>
        <p:nvSpPr>
          <p:cNvPr id="28" name="TextBox 27">
            <a:extLst>
              <a:ext uri="{FF2B5EF4-FFF2-40B4-BE49-F238E27FC236}">
                <a16:creationId xmlns:a16="http://schemas.microsoft.com/office/drawing/2014/main" id="{0D6010A7-3974-AF28-C101-B7F8A812D050}"/>
              </a:ext>
            </a:extLst>
          </p:cNvPr>
          <p:cNvSpPr txBox="1"/>
          <p:nvPr/>
        </p:nvSpPr>
        <p:spPr>
          <a:xfrm>
            <a:off x="17119222" y="41520251"/>
            <a:ext cx="3189432" cy="646331"/>
          </a:xfrm>
          <a:prstGeom prst="rect">
            <a:avLst/>
          </a:prstGeom>
          <a:noFill/>
        </p:spPr>
        <p:txBody>
          <a:bodyPr wrap="square" rtlCol="0">
            <a:spAutoFit/>
          </a:bodyPr>
          <a:lstStyle/>
          <a:p>
            <a:pPr algn="ctr"/>
            <a:r>
              <a:rPr lang="en-US" dirty="0"/>
              <a:t>Paper: </a:t>
            </a:r>
            <a:r>
              <a:rPr lang="en-US" b="1" dirty="0"/>
              <a:t>Defining Long-Duration Energy Storage</a:t>
            </a:r>
          </a:p>
        </p:txBody>
      </p:sp>
      <p:pic>
        <p:nvPicPr>
          <p:cNvPr id="30" name="Picture 29">
            <a:extLst>
              <a:ext uri="{FF2B5EF4-FFF2-40B4-BE49-F238E27FC236}">
                <a16:creationId xmlns:a16="http://schemas.microsoft.com/office/drawing/2014/main" id="{40A3CC56-802C-9060-22BC-25E717F9A470}"/>
              </a:ext>
            </a:extLst>
          </p:cNvPr>
          <p:cNvPicPr>
            <a:picLocks noChangeAspect="1"/>
          </p:cNvPicPr>
          <p:nvPr/>
        </p:nvPicPr>
        <p:blipFill>
          <a:blip r:embed="rId8"/>
          <a:stretch>
            <a:fillRect/>
          </a:stretch>
        </p:blipFill>
        <p:spPr>
          <a:xfrm>
            <a:off x="13802004" y="39247178"/>
            <a:ext cx="2195033" cy="2195033"/>
          </a:xfrm>
          <a:prstGeom prst="rect">
            <a:avLst/>
          </a:prstGeom>
        </p:spPr>
      </p:pic>
      <p:sp>
        <p:nvSpPr>
          <p:cNvPr id="31" name="TextBox 30">
            <a:extLst>
              <a:ext uri="{FF2B5EF4-FFF2-40B4-BE49-F238E27FC236}">
                <a16:creationId xmlns:a16="http://schemas.microsoft.com/office/drawing/2014/main" id="{4463D827-EDBD-2173-62A6-A024C94C676F}"/>
              </a:ext>
            </a:extLst>
          </p:cNvPr>
          <p:cNvSpPr txBox="1"/>
          <p:nvPr/>
        </p:nvSpPr>
        <p:spPr>
          <a:xfrm>
            <a:off x="13043805" y="41520251"/>
            <a:ext cx="3635913" cy="646331"/>
          </a:xfrm>
          <a:prstGeom prst="rect">
            <a:avLst/>
          </a:prstGeom>
          <a:noFill/>
        </p:spPr>
        <p:txBody>
          <a:bodyPr wrap="square" rtlCol="0">
            <a:spAutoFit/>
          </a:bodyPr>
          <a:lstStyle/>
          <a:p>
            <a:pPr algn="ctr"/>
            <a:r>
              <a:rPr lang="en-US" dirty="0"/>
              <a:t>Paper: </a:t>
            </a:r>
            <a:r>
              <a:rPr lang="en-US" b="1" dirty="0"/>
              <a:t>Energy Storage: A Key Enabler for Renewable Energy</a:t>
            </a:r>
          </a:p>
        </p:txBody>
      </p:sp>
    </p:spTree>
    <p:extLst>
      <p:ext uri="{BB962C8B-B14F-4D97-AF65-F5344CB8AC3E}">
        <p14:creationId xmlns:p14="http://schemas.microsoft.com/office/powerpoint/2010/main" val="2875284091"/>
      </p:ext>
    </p:extLst>
  </p:cSld>
  <p:clrMapOvr>
    <a:masterClrMapping/>
  </p:clrMapOvr>
</p:sld>
</file>

<file path=ppt/theme/theme1.xml><?xml version="1.0" encoding="utf-8"?>
<a:theme xmlns:a="http://schemas.openxmlformats.org/drawingml/2006/main" name="36x48 Poster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6x48_Poster_Template" id="{E898E9F7-46BC-9E48-BD59-AC25DDE763C8}" vid="{52E6E89F-21CB-EF4F-9792-C466AC466E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36x48 Poster Template</Template>
  <TotalTime>556</TotalTime>
  <Words>706</Words>
  <Application>Microsoft Office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36x48 Poster Template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Starr, Andrea S</dc:creator>
  <cp:lastModifiedBy>Twitchell, Jeremy B</cp:lastModifiedBy>
  <cp:revision>2</cp:revision>
  <dcterms:created xsi:type="dcterms:W3CDTF">2020-08-18T16:44:26Z</dcterms:created>
  <dcterms:modified xsi:type="dcterms:W3CDTF">2023-08-29T05:42:45Z</dcterms:modified>
</cp:coreProperties>
</file>