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13" r:id="rId3"/>
    <p:sldId id="322" r:id="rId4"/>
    <p:sldId id="337" r:id="rId5"/>
    <p:sldId id="338" r:id="rId6"/>
    <p:sldId id="341" r:id="rId7"/>
    <p:sldId id="339" r:id="rId8"/>
    <p:sldId id="342" r:id="rId9"/>
    <p:sldId id="343" r:id="rId10"/>
    <p:sldId id="345" r:id="rId11"/>
    <p:sldId id="346" r:id="rId12"/>
    <p:sldId id="347" r:id="rId13"/>
    <p:sldId id="348" r:id="rId14"/>
    <p:sldId id="335" r:id="rId15"/>
    <p:sldId id="329" r:id="rId16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60F2D"/>
    <a:srgbClr val="CA1237"/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6B96E-9B29-42EC-8D73-2E8FE18D2227}" v="57" dt="2024-02-01T16:49:31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0411" autoAdjust="0"/>
  </p:normalViewPr>
  <p:slideViewPr>
    <p:cSldViewPr snapToGrid="0">
      <p:cViewPr>
        <p:scale>
          <a:sx n="100" d="100"/>
          <a:sy n="100" d="100"/>
        </p:scale>
        <p:origin x="2430" y="396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AB27A8D-6F7A-E0ED-0F44-7FA7BC2A56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76120BF-1698-3882-3879-D8DE11928E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45BD454-4857-1F47-90F5-F6E0936C8875}" type="datetime1">
              <a:rPr lang="en-US"/>
              <a:pPr>
                <a:defRPr/>
              </a:pPr>
              <a:t>2/1/2024</a:t>
            </a:fld>
            <a:endParaRPr lang="en-US" dirty="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840E36A-9D82-DEA2-78F3-A07D53B1D7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BE3E4F9-376B-CF5C-A784-F106F381F4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3D3BF91D-C7A3-D445-BA79-6A9C25596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99AE7-D9F7-7F45-2FB1-46B027F36441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9629CC7-ECBA-CA3F-6406-9E32695F29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9441A93-6188-CF66-205C-29A263A2DD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5FFFD7-2329-2148-AA88-0D98332CA76A}" type="datetime1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EF899EF-64A2-1839-4A7F-424E60E28F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FF86084-0375-8495-EDE2-910418CD31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E4F9367-93A2-D739-20AC-BFA5CC3340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5487EDA-FA41-3332-D3B2-D047E5739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C6F68387-77F3-7943-BE54-3E214E930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review…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15FFFD7-2329-2148-AA88-0D98332CA76A}" type="datetime1">
              <a:rPr lang="en-US" smtClean="0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68387-77F3-7943-BE54-3E214E93010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29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Speaks to dissatisfaction with recognition of work effort, dissatisfaction with promotion criteria, and dissatisfaction with honorific recognition; inspired by an inventory effort at Seattle University that was presented at a </a:t>
            </a:r>
            <a:r>
              <a:rPr lang="en-US" dirty="0" err="1"/>
              <a:t>VAuLTS</a:t>
            </a:r>
            <a:r>
              <a:rPr lang="en-US" dirty="0"/>
              <a:t> conference in fall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15FFFD7-2329-2148-AA88-0D98332CA76A}" type="datetime1">
              <a:rPr lang="en-US" smtClean="0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68387-77F3-7943-BE54-3E214E93010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50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E3D51C0-4DB9-137A-E3F1-0F2BD52C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32CA70-C8AF-7CC0-DA46-BBA76619F6CE}"/>
              </a:ext>
            </a:extLst>
          </p:cNvPr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2560C20-6B2A-7EE4-81CE-622E204E5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E04B3B3-E58D-056B-EA3E-171B78FF1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32CF327-E9E5-0909-0CB7-897156AF3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906-CDC6-D642-AB8C-0D0840B5A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9005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C6C00-6959-658C-CC5A-2147A8310939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2FC6B-6183-6FCE-29D8-63C9C4963ED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80815-A95A-79FB-017F-A0A0BAE899F7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B911-19FE-3449-B7E1-64610BE3C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360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698519A-20C6-522C-1609-A5DC9895673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CF39-8A56-83AC-6E37-BE1468C5510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2C29A1-C193-C2B7-2153-BB35BD0B66BF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F07D-CF4F-B54D-A151-65F61B8D0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97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5399F-7D63-7E3B-EC3D-7E9D4A0AD3B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1C42A-C725-C8B1-125A-5FCF46AF9BF2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1479A-60AD-C3E7-54D4-94993DAD23C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3680-0151-6145-B10F-FDCF5D3B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783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A68253-BB80-4BCA-5AF5-6FCC28BF7817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2AD1BC-554A-9A11-F8B8-132323FD4DFA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ABC0DA-E6B6-AFF9-7BA4-2AD0EA3271F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7D12-A104-CF4B-A5AD-2BAC9996B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356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F0D11E-94CE-8014-8AD9-AE897B5B39A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2FF368-CEE9-A2C0-EA13-BD915A4D321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770389-F650-838D-BF2F-B3337EB23F7F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62F8-D832-D64E-890B-D0D55A7A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85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A75372-D5F0-CDC3-BCF0-FCA19419D4F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5FEE10-3427-CAA3-FF91-58F154859B3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7D846B-D3F3-5CAD-AB55-DA36FC9E70D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89C1-B1C3-594F-84FD-88269DBF4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8147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A1443-AA6A-C885-B7A3-13F385EEB75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E2F44-9F0F-9D2A-00B1-97BC1398554D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17309-0237-8BDB-F28A-7AEE56717444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E5E7-4AE3-F84D-9EF2-2557FF5F1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79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4355C-313C-0235-A507-41D1EBCAE434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4903D-59B4-A20D-8637-3B9A29C567A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781F2-7E72-ABD5-22B8-7A8B26B152EA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25F5-2FDE-AA46-8430-0A13C6D08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072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DC63ABF-23B0-7061-5541-5633E1A83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652E475-5ADD-60D6-C21C-1EC4A63E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50A785-8068-00F0-1D71-F05783B35582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59BBBE-54CE-02DA-EC44-83090A37DF88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C9103EC-AF6E-0FA0-A240-967802322C2A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E1FD5E-5EAD-3B44-A9CE-A69C98641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BCB3D-CC62-26FC-A5FC-C74D6BAF3859}"/>
              </a:ext>
            </a:extLst>
          </p:cNvPr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55C15F-2F6F-C721-FD5F-E5536C8DB21D}"/>
              </a:ext>
            </a:extLst>
          </p:cNvPr>
          <p:cNvSpPr/>
          <p:nvPr userDrawn="1"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rovost.wsu.edu/coach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wsu.edu/coach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6363-888A-153F-94EA-B2457E51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012" y="2101274"/>
            <a:ext cx="5946983" cy="757130"/>
          </a:xfrm>
        </p:spPr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COACHE Faculty Satisfaction Survey 2022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C9E0A-939B-38E0-00D1-C83820127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7012" y="3113735"/>
            <a:ext cx="5946984" cy="769441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Report and other information at </a:t>
            </a:r>
            <a:r>
              <a:rPr lang="en-US" dirty="0">
                <a:solidFill>
                  <a:srgbClr val="4D4D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https://provost.wsu.edu/coache/</a:t>
            </a: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D4BD5-4C05-EAE6-1914-E869ABB0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" y="4138507"/>
            <a:ext cx="4597888" cy="269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76A38-28AB-98D5-1455-983039B0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982" y="4138507"/>
            <a:ext cx="4004238" cy="267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26AF2-EB23-E26F-B542-BC3DCC55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4" y="-165"/>
            <a:ext cx="2475056" cy="4138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65745-1244-4511-B43E-2A2B659B9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038" y="-329"/>
            <a:ext cx="3111356" cy="1867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C3791-479F-3B4C-67A6-8DF8E57CF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394" y="-165"/>
            <a:ext cx="3057996" cy="1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38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9687-5BB0-AAB1-B8CD-F31FC425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COACHE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C6BE-456E-53FF-0985-75CF7156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8" y="1507920"/>
            <a:ext cx="8652222" cy="2862322"/>
          </a:xfrm>
        </p:spPr>
        <p:txBody>
          <a:bodyPr/>
          <a:lstStyle/>
          <a:p>
            <a:r>
              <a:rPr lang="en-US" dirty="0"/>
              <a:t>Launches in early February – expect to see a formal invitation for participation from Provost Chilton</a:t>
            </a:r>
          </a:p>
          <a:p>
            <a:r>
              <a:rPr lang="en-US" dirty="0"/>
              <a:t>You will receive a survey link directly from COACHE</a:t>
            </a:r>
          </a:p>
          <a:p>
            <a:r>
              <a:rPr lang="en-US" dirty="0"/>
              <a:t>All faculty with &gt;=0.5 FTE are invited.</a:t>
            </a:r>
          </a:p>
          <a:p>
            <a:r>
              <a:rPr lang="en-US" dirty="0"/>
              <a:t>We will have campus- and college-level results.</a:t>
            </a:r>
          </a:p>
          <a:p>
            <a:r>
              <a:rPr lang="en-US" dirty="0"/>
              <a:t>Unlike 2022, we will have access to individual record data, which allows us to analyze cross-</a:t>
            </a:r>
            <a:r>
              <a:rPr lang="en-US" dirty="0" err="1"/>
              <a:t>sectionality</a:t>
            </a:r>
            <a:r>
              <a:rPr lang="en-US" dirty="0"/>
              <a:t> of variables.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F918B-D7B7-7DAA-B163-D95818C399AA}"/>
              </a:ext>
            </a:extLst>
          </p:cNvPr>
          <p:cNvSpPr txBox="1">
            <a:spLocks/>
          </p:cNvSpPr>
          <p:nvPr/>
        </p:nvSpPr>
        <p:spPr bwMode="black">
          <a:xfrm>
            <a:off x="491778" y="4912739"/>
            <a:ext cx="865222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u="sng" kern="0" dirty="0">
                <a:solidFill>
                  <a:srgbClr val="CA1237"/>
                </a:solidFill>
              </a:rPr>
              <a:t>With 2022 data</a:t>
            </a:r>
            <a:r>
              <a:rPr lang="en-US" kern="0" dirty="0">
                <a:solidFill>
                  <a:srgbClr val="CA1237"/>
                </a:solidFill>
              </a:rPr>
              <a:t>,</a:t>
            </a:r>
          </a:p>
          <a:p>
            <a:pPr marL="165100" indent="0">
              <a:buNone/>
            </a:pPr>
            <a:r>
              <a:rPr lang="en-US" kern="0" dirty="0"/>
              <a:t>Q: Clarity of whether I will be promoted? 37.4% overall</a:t>
            </a:r>
          </a:p>
          <a:p>
            <a:pPr marL="165100" indent="0">
              <a:buNone/>
            </a:pPr>
            <a:r>
              <a:rPr lang="en-US" kern="0" dirty="0"/>
              <a:t>Women = 39.4%, Faculty of color = 36.8%</a:t>
            </a:r>
          </a:p>
          <a:p>
            <a:pPr marL="165100" indent="0">
              <a:buNone/>
            </a:pPr>
            <a:r>
              <a:rPr lang="en-US" kern="0" dirty="0"/>
              <a:t>Women who are faculty of color = ??</a:t>
            </a:r>
          </a:p>
        </p:txBody>
      </p:sp>
    </p:spTree>
    <p:extLst>
      <p:ext uri="{BB962C8B-B14F-4D97-AF65-F5344CB8AC3E}">
        <p14:creationId xmlns:p14="http://schemas.microsoft.com/office/powerpoint/2010/main" val="344795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B962-4F1D-7985-699A-04B271A0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Important qualifiers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90ED-10E2-C1E2-8CD0-76951376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06" y="1147251"/>
            <a:ext cx="8652222" cy="3170099"/>
          </a:xfrm>
        </p:spPr>
        <p:txBody>
          <a:bodyPr/>
          <a:lstStyle/>
          <a:p>
            <a:r>
              <a:rPr lang="en-US" dirty="0"/>
              <a:t>Faculty with associate dean or higher appointments are excluded.</a:t>
            </a:r>
          </a:p>
          <a:p>
            <a:r>
              <a:rPr lang="en-US" dirty="0"/>
              <a:t>Questions about faculty leadership = Faculty Senate</a:t>
            </a:r>
          </a:p>
          <a:p>
            <a:r>
              <a:rPr lang="en-US" dirty="0"/>
              <a:t>Provost Office will NOT have access to record-level data, which is crucial to protect anonymity.</a:t>
            </a:r>
          </a:p>
          <a:p>
            <a:r>
              <a:rPr lang="en-US" dirty="0"/>
              <a:t>Data will be fire-walled and analyzed at Institutional Research.</a:t>
            </a:r>
          </a:p>
          <a:p>
            <a:r>
              <a:rPr lang="en-US" dirty="0"/>
              <a:t>This work is governed by an IRB/human subjects protocol.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AA137-F017-F594-EA13-01AEDAB4B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88029"/>
              </p:ext>
            </p:extLst>
          </p:nvPr>
        </p:nvGraphicFramePr>
        <p:xfrm>
          <a:off x="995484" y="4288775"/>
          <a:ext cx="7805616" cy="254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415">
                  <a:extLst>
                    <a:ext uri="{9D8B030D-6E8A-4147-A177-3AD203B41FA5}">
                      <a16:colId xmlns:a16="http://schemas.microsoft.com/office/drawing/2014/main" val="4163080072"/>
                    </a:ext>
                  </a:extLst>
                </a:gridCol>
                <a:gridCol w="3404375">
                  <a:extLst>
                    <a:ext uri="{9D8B030D-6E8A-4147-A177-3AD203B41FA5}">
                      <a16:colId xmlns:a16="http://schemas.microsoft.com/office/drawing/2014/main" val="2882974385"/>
                    </a:ext>
                  </a:extLst>
                </a:gridCol>
                <a:gridCol w="2088598">
                  <a:extLst>
                    <a:ext uri="{9D8B030D-6E8A-4147-A177-3AD203B41FA5}">
                      <a16:colId xmlns:a16="http://schemas.microsoft.com/office/drawing/2014/main" val="3591028250"/>
                    </a:ext>
                  </a:extLst>
                </a:gridCol>
                <a:gridCol w="935813">
                  <a:extLst>
                    <a:ext uri="{9D8B030D-6E8A-4147-A177-3AD203B41FA5}">
                      <a16:colId xmlns:a16="http://schemas.microsoft.com/office/drawing/2014/main" val="3416366272"/>
                    </a:ext>
                  </a:extLst>
                </a:gridCol>
                <a:gridCol w="688415">
                  <a:extLst>
                    <a:ext uri="{9D8B030D-6E8A-4147-A177-3AD203B41FA5}">
                      <a16:colId xmlns:a16="http://schemas.microsoft.com/office/drawing/2014/main" val="1163148327"/>
                    </a:ext>
                  </a:extLst>
                </a:gridCol>
              </a:tblGrid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All Faculty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929129462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Lucida Sans" panose="020B0602030504020204" pitchFamily="34" charset="0"/>
                        </a:rPr>
                        <a:t>response label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3772626270"/>
                  </a:ext>
                </a:extLst>
              </a:tr>
              <a:tr h="483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Q137G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Lucida Sans" panose="020B0602030504020204" pitchFamily="34" charset="0"/>
                        </a:rPr>
                        <a:t>Clarity of expectations: Patient care/client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Very clear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3653198321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Somewhat clear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1395687516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Neither clear nor unclear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63787712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Somewhat unclear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1609977616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Very unclear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3846622143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Decline to answer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4141102618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Not applicable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Lucida Sans" panose="020B0602030504020204" pitchFamily="34" charset="0"/>
                        </a:rPr>
                        <a:t>N&lt;5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8334" marR="8334" marT="8334" marB="0" anchor="b"/>
                </a:tc>
                <a:extLst>
                  <a:ext uri="{0D108BD9-81ED-4DB2-BD59-A6C34878D82A}">
                    <a16:rowId xmlns:a16="http://schemas.microsoft.com/office/drawing/2014/main" val="351236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176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DB72-9AB0-27D6-7C88-55F92923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Once COACHE 2024 is announced,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E16C-F910-5168-11D6-5E2F6965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8" y="1507920"/>
            <a:ext cx="8652222" cy="1631216"/>
          </a:xfrm>
        </p:spPr>
        <p:txBody>
          <a:bodyPr/>
          <a:lstStyle/>
          <a:p>
            <a:pPr marL="165100" indent="0">
              <a:buNone/>
            </a:pPr>
            <a:r>
              <a:rPr lang="en-US" i="1" dirty="0"/>
              <a:t>Please encourage your colleagues to participate</a:t>
            </a:r>
          </a:p>
          <a:p>
            <a:r>
              <a:rPr lang="en-US" dirty="0"/>
              <a:t>Data =&gt; Discussion &amp; scoping of activities =&gt; action</a:t>
            </a:r>
          </a:p>
          <a:p>
            <a:r>
              <a:rPr lang="en-US" dirty="0"/>
              <a:t>This only works well if the data is representative of the faculty population.</a:t>
            </a:r>
          </a:p>
        </p:txBody>
      </p:sp>
    </p:spTree>
    <p:extLst>
      <p:ext uri="{BB962C8B-B14F-4D97-AF65-F5344CB8AC3E}">
        <p14:creationId xmlns:p14="http://schemas.microsoft.com/office/powerpoint/2010/main" val="28891188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395B-1050-712A-10F1-5D606681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00E4-BD34-EC80-302B-E0C19500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9" y="1507920"/>
            <a:ext cx="8652222" cy="3477875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The COACHE Survey website states that the survey was "partially funded with state funds provided to support a state-mandated faculty climate survey". What was the source or sources of funding other than state funds?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What state entity mandated this survey, and did this state entity receive a full report including the quantitative and qualitative data?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When will the qualitative comments from the COACHE survey be released on the website constructed for dissemination of data and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52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C4C3-1174-0354-31AE-DBC5FF0A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Washington State SB 5227, 07/21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1B08-DC35-5BCE-1DA0-154476D2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8" y="1507920"/>
            <a:ext cx="8652222" cy="4708981"/>
          </a:xfrm>
        </p:spPr>
        <p:txBody>
          <a:bodyPr/>
          <a:lstStyle/>
          <a:p>
            <a:pPr marL="165100" indent="0">
              <a:buNone/>
            </a:pPr>
            <a:r>
              <a:rPr lang="en-US" dirty="0"/>
              <a:t>Concerning diversity, equity, inclusion, and antiracism training and assessments at institutions of higher education</a:t>
            </a:r>
          </a:p>
          <a:p>
            <a:r>
              <a:rPr lang="en-US" dirty="0"/>
              <a:t>Provides for establishment of a professional development program on DEI, and antiracism for faculty and staff</a:t>
            </a:r>
          </a:p>
          <a:p>
            <a:r>
              <a:rPr lang="en-US" dirty="0"/>
              <a:t>Must conduct a campus climate assessment to understand the current state of DEI in the learning, working, and living environments on campus for students, faculty, and staff.  </a:t>
            </a:r>
          </a:p>
          <a:p>
            <a:r>
              <a:rPr lang="en-US" dirty="0"/>
              <a:t>The campus climate assessment must be conducted, at minimum, every five years. </a:t>
            </a:r>
          </a:p>
          <a:p>
            <a:r>
              <a:rPr lang="en-US" dirty="0"/>
              <a:t>By December 31, 2024, and biennially thereafter…submit a report on the professional development programs and campus climate assessments and annual listening and feedback sessions.</a:t>
            </a:r>
          </a:p>
        </p:txBody>
      </p:sp>
    </p:spTree>
    <p:extLst>
      <p:ext uri="{BB962C8B-B14F-4D97-AF65-F5344CB8AC3E}">
        <p14:creationId xmlns:p14="http://schemas.microsoft.com/office/powerpoint/2010/main" val="10832323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112E-96EE-5160-CC6A-E2A4C4E6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A60F2D"/>
                </a:solidFill>
              </a:rPr>
              <a:t>2022 COACHE Committee</a:t>
            </a:r>
            <a:endParaRPr lang="en-US" dirty="0">
              <a:solidFill>
                <a:srgbClr val="A60F2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08ECE-8E7E-89C1-38A7-3EEAC404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4" y="1675872"/>
            <a:ext cx="9035173" cy="3638432"/>
          </a:xfrm>
        </p:spPr>
        <p:txBody>
          <a:bodyPr/>
          <a:lstStyle/>
          <a:p>
            <a:pPr marL="165100" indent="0">
              <a:spcAft>
                <a:spcPts val="1200"/>
              </a:spcAft>
              <a:buNone/>
            </a:pPr>
            <a:r>
              <a:rPr lang="en-US" altLang="en-US" dirty="0"/>
              <a:t>Laura Hill, Doug Call, Katie Cooper co-leads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F0F992-C0F1-72AF-AF21-0891095B6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87415"/>
              </p:ext>
            </p:extLst>
          </p:nvPr>
        </p:nvGraphicFramePr>
        <p:xfrm>
          <a:off x="1524000" y="1987493"/>
          <a:ext cx="6096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503938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51486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0" i="0" u="none" strike="noStrike" kern="1200" baseline="0" dirty="0">
                        <a:solidFill>
                          <a:schemeClr val="bg2"/>
                        </a:solidFill>
                        <a:latin typeface="Lucida Sans" panose="020B0602030504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Ekaterina Burduli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Kira Carbonneau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Pat Carter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Kim Christen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Chris Dickey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Glen Duncan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Obie Ford III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Fran Hermanson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Christine Horne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Masha Gartstein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Phil Gruen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2000" b="0" dirty="0">
                        <a:solidFill>
                          <a:schemeClr val="bg2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u="none" strike="noStrike" kern="1200" baseline="0" dirty="0">
                        <a:solidFill>
                          <a:schemeClr val="bg2"/>
                        </a:solidFill>
                        <a:latin typeface="Lucida Sans" panose="020B0602030504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Lisa Guerrero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Stephanie Kane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Coleen McCracken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Clemma Muller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Oladunni Oluwoye  </a:t>
                      </a:r>
                    </a:p>
                    <a:p>
                      <a:pPr marL="285750" indent="-285750"/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Kristina Peterson-Wilson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Bruce Pinkleton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Anna Plemons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Paul Skilton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Clif Stratton 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• Jenny Thigpen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bg2"/>
                          </a:solidFill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2000" b="0" dirty="0">
                        <a:solidFill>
                          <a:schemeClr val="bg2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3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591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62A38D6-4573-1671-DA2B-EB7EF2AC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734143"/>
            <a:ext cx="8651875" cy="424732"/>
          </a:xfrm>
        </p:spPr>
        <p:txBody>
          <a:bodyPr/>
          <a:lstStyle/>
          <a:p>
            <a:r>
              <a:rPr lang="en-US" altLang="en-US" dirty="0">
                <a:solidFill>
                  <a:srgbClr val="A60F2D"/>
                </a:solidFill>
                <a:latin typeface="Lucida Sans" panose="020B0602030504020204" pitchFamily="34" charset="77"/>
              </a:rPr>
              <a:t>COACHE Faculty Satisfaction Surveys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E1D4C-0A3B-7ED0-5F5C-16D2073A7AD2}"/>
              </a:ext>
            </a:extLst>
          </p:cNvPr>
          <p:cNvSpPr txBox="1"/>
          <p:nvPr/>
        </p:nvSpPr>
        <p:spPr>
          <a:xfrm>
            <a:off x="820738" y="4861817"/>
            <a:ext cx="81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E33F-C01C-199D-E909-9B7F22CE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37" y="1499212"/>
            <a:ext cx="7826873" cy="31700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Harvard Collaborative on Academic Careers in Higher Education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Annual survey on faculty satisfaction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WSU participated in 2008, 2014, 2022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Delivered to 82 universities 2022</a:t>
            </a:r>
          </a:p>
          <a:p>
            <a:pPr>
              <a:spcAft>
                <a:spcPts val="1200"/>
              </a:spcAft>
            </a:pPr>
            <a:r>
              <a:rPr lang="en-US" dirty="0"/>
              <a:t>WSU faculty participation rate = 48%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112E-96EE-5160-CC6A-E2A4C4E6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 </a:t>
            </a:r>
            <a:r>
              <a:rPr lang="en-US" altLang="en-US" dirty="0">
                <a:solidFill>
                  <a:srgbClr val="A60F2D"/>
                </a:solidFill>
              </a:rPr>
              <a:t>COACHE Survey Domains </a:t>
            </a:r>
            <a:endParaRPr lang="en-US" dirty="0">
              <a:solidFill>
                <a:srgbClr val="A60F2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08ECE-8E7E-89C1-38A7-3EEAC404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1589811"/>
            <a:ext cx="7846496" cy="61006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Nature of Work (in service, research, teaching)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Resources and Support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Cross-Silo Work and Mentoring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Tenure and Promotion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Appreciation and recognition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altLang="en-US" dirty="0"/>
              <a:t>Institutional Leadership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Shared Governance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Departmental Engagement/Quality/Collegiality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95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C0B4CB-576D-8739-A215-E4065BA51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659601"/>
              </p:ext>
            </p:extLst>
          </p:nvPr>
        </p:nvGraphicFramePr>
        <p:xfrm>
          <a:off x="701749" y="1095153"/>
          <a:ext cx="7921254" cy="543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27">
                  <a:extLst>
                    <a:ext uri="{9D8B030D-6E8A-4147-A177-3AD203B41FA5}">
                      <a16:colId xmlns:a16="http://schemas.microsoft.com/office/drawing/2014/main" val="3127435119"/>
                    </a:ext>
                  </a:extLst>
                </a:gridCol>
                <a:gridCol w="3960627">
                  <a:extLst>
                    <a:ext uri="{9D8B030D-6E8A-4147-A177-3AD203B41FA5}">
                      <a16:colId xmlns:a16="http://schemas.microsoft.com/office/drawing/2014/main" val="1213735008"/>
                    </a:ext>
                  </a:extLst>
                </a:gridCol>
              </a:tblGrid>
              <a:tr h="4628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" panose="020B0602030504020204" pitchFamily="34" charset="0"/>
                        </a:rPr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ucida Sans" panose="020B0602030504020204" pitchFamily="34" charset="0"/>
                        </a:rPr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86563"/>
                  </a:ext>
                </a:extLst>
              </a:tr>
              <a:tr h="437495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altLang="en-US" sz="2400" dirty="0">
                          <a:latin typeface="Lucida Sans" panose="020B0602030504020204" pitchFamily="34" charset="0"/>
                        </a:rPr>
                        <a:t>Departmental leadership and collegiality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altLang="en-US" sz="2400" dirty="0">
                          <a:latin typeface="Lucida Sans" panose="020B0602030504020204" pitchFamily="34" charset="0"/>
                        </a:rPr>
                        <a:t>Tenure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Mentoring</a:t>
                      </a:r>
                    </a:p>
                    <a:p>
                      <a:endParaRPr lang="en-US" sz="24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altLang="en-US" sz="2400" kern="100" dirty="0">
                          <a:solidFill>
                            <a:srgbClr val="000000"/>
                          </a:solidFill>
                          <a:latin typeface="Lucida Sans" panose="020B0602030504020204" pitchFamily="34" charset="0"/>
                          <a:cs typeface="Times New Roman" panose="02020603050405020304" pitchFamily="18" charset="0"/>
                        </a:rPr>
                        <a:t>Compensation </a:t>
                      </a: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Equity, inclusion, belonging</a:t>
                      </a: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 recognition and appreciation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Mentoring (CT)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Lucida Sans" panose="020B0602030504020204" pitchFamily="34" charset="0"/>
                          <a:cs typeface="Times New Roman" panose="02020603050405020304" pitchFamily="18" charset="0"/>
                        </a:rPr>
                        <a:t>Nature of workload </a:t>
                      </a: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and tenure clarity</a:t>
                      </a:r>
                      <a:endParaRPr lang="en-US" sz="2400" kern="100" dirty="0">
                        <a:solidFill>
                          <a:srgbClr val="000000"/>
                        </a:solidFill>
                        <a:latin typeface="Lucida Sans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 governance</a:t>
                      </a:r>
                      <a:endParaRPr lang="en-US" sz="24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6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938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FE94-DEC4-637C-DA2A-F5387170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Gathering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AE90-FF47-A138-BDA0-763CE408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61" y="1263371"/>
            <a:ext cx="8378456" cy="4042132"/>
          </a:xfrm>
        </p:spPr>
        <p:txBody>
          <a:bodyPr/>
          <a:lstStyle/>
          <a:p>
            <a:pPr marL="165100" indent="0">
              <a:lnSpc>
                <a:spcPct val="150000"/>
              </a:lnSpc>
              <a:buNone/>
            </a:pPr>
            <a:r>
              <a:rPr lang="en-US" dirty="0"/>
              <a:t>After aggregate data received: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Feedback/scoping from domain subcommittees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Published preliminary findings (Sep. 2023)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Socialized findings and collected feedback using town halls, meetings with other groups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Feedback was evaluated to identify actionable steps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Report approved by Provost Chilton (Jan. 2024)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1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B2C-3C1A-BC3B-1408-B1B81E69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Criteria for selecting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8AA3-A8F4-0C93-7D5D-A38A117C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8" y="1507920"/>
            <a:ext cx="8652222" cy="3077766"/>
          </a:xfrm>
        </p:spPr>
        <p:txBody>
          <a:bodyPr/>
          <a:lstStyle/>
          <a:p>
            <a:pPr marL="1651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Preference for activities that: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Address more than one domain weakness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Can be executed in a timely manner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Benefits expected to accrue to all faculty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Feasible given resources available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169863" lvl="1" indent="-523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Who are the actors? </a:t>
            </a:r>
          </a:p>
        </p:txBody>
      </p:sp>
    </p:spTree>
    <p:extLst>
      <p:ext uri="{BB962C8B-B14F-4D97-AF65-F5344CB8AC3E}">
        <p14:creationId xmlns:p14="http://schemas.microsoft.com/office/powerpoint/2010/main" val="5245339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A4E1-F280-6532-EF87-447ABB6D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401917"/>
            <a:ext cx="8652222" cy="757130"/>
          </a:xfrm>
        </p:spPr>
        <p:txBody>
          <a:bodyPr/>
          <a:lstStyle/>
          <a:p>
            <a:r>
              <a:rPr lang="en-US" dirty="0">
                <a:solidFill>
                  <a:srgbClr val="A60F2D"/>
                </a:solidFill>
              </a:rPr>
              <a:t>Action plan</a:t>
            </a:r>
            <a:br>
              <a:rPr lang="en-US" dirty="0">
                <a:solidFill>
                  <a:srgbClr val="A60F2D"/>
                </a:solidFill>
              </a:rPr>
            </a:br>
            <a:r>
              <a:rPr lang="en-US" dirty="0">
                <a:solidFill>
                  <a:srgbClr val="A60F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https://provost.wsu.edu/coache/</a:t>
            </a:r>
            <a:endParaRPr lang="en-US" dirty="0">
              <a:solidFill>
                <a:srgbClr val="A60F2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826A-39CA-2F0A-B301-AADC9E8E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8617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89229B-5E02-AC54-654B-D5E3DBBDAFBA}"/>
              </a:ext>
            </a:extLst>
          </p:cNvPr>
          <p:cNvSpPr txBox="1">
            <a:spLocks/>
          </p:cNvSpPr>
          <p:nvPr/>
        </p:nvSpPr>
        <p:spPr bwMode="black">
          <a:xfrm>
            <a:off x="491778" y="1701516"/>
            <a:ext cx="8652222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altLang="en-US" kern="0" dirty="0">
                <a:solidFill>
                  <a:srgbClr val="CA1237"/>
                </a:solidFill>
              </a:rPr>
              <a:t>Faculty Recognition Initiative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Phase I (Spring-Fall, 2024)</a:t>
            </a:r>
          </a:p>
          <a:p>
            <a:pPr lvl="1">
              <a:spcAft>
                <a:spcPts val="1200"/>
              </a:spcAft>
            </a:pPr>
            <a:r>
              <a:rPr lang="en-US" altLang="en-US" sz="2000" kern="0" dirty="0"/>
              <a:t>Develop an inventory of faculty activities across the WSU system</a:t>
            </a:r>
          </a:p>
          <a:p>
            <a:pPr lvl="1">
              <a:spcAft>
                <a:spcPts val="1200"/>
              </a:spcAft>
            </a:pPr>
            <a:r>
              <a:rPr lang="en-US" altLang="en-US" sz="2000" kern="0" dirty="0"/>
              <a:t>Re-examine annual review process for inclusivity of faculty effort; re-examine the role of </a:t>
            </a:r>
            <a:r>
              <a:rPr lang="en-US" altLang="en-US" sz="2000" i="1" kern="0" dirty="0"/>
              <a:t>Activity Insight</a:t>
            </a:r>
          </a:p>
          <a:p>
            <a:pPr marL="169863" lvl="1" indent="0">
              <a:spcAft>
                <a:spcPts val="1200"/>
              </a:spcAft>
              <a:buNone/>
            </a:pPr>
            <a:r>
              <a:rPr lang="en-US" altLang="en-US" sz="2000" kern="0" dirty="0"/>
              <a:t>Phase II (Spring-Fall, 2025)</a:t>
            </a:r>
          </a:p>
          <a:p>
            <a:pPr lvl="1">
              <a:spcAft>
                <a:spcPts val="1200"/>
              </a:spcAft>
            </a:pPr>
            <a:r>
              <a:rPr lang="en-US" altLang="en-US" sz="2000" kern="0" dirty="0"/>
              <a:t>Revise annual review guidelines and implement spring 2026</a:t>
            </a:r>
          </a:p>
          <a:p>
            <a:pPr lvl="1">
              <a:spcAft>
                <a:spcPts val="1200"/>
              </a:spcAft>
            </a:pPr>
            <a:r>
              <a:rPr lang="en-US" altLang="en-US" sz="2000" kern="0" dirty="0"/>
              <a:t>Develop process for regular review of P&amp;T guidelines across system</a:t>
            </a:r>
          </a:p>
          <a:p>
            <a:pPr marL="455613" lvl="1" indent="-285750">
              <a:spcAft>
                <a:spcPts val="1200"/>
              </a:spcAft>
            </a:pPr>
            <a:endParaRPr lang="en-US" altLang="en-US" sz="2000" kern="0" dirty="0"/>
          </a:p>
          <a:p>
            <a:endParaRPr lang="en-US" alt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34741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6FAE6-C841-B53B-8C09-71E9096B6EDC}"/>
              </a:ext>
            </a:extLst>
          </p:cNvPr>
          <p:cNvSpPr txBox="1">
            <a:spLocks/>
          </p:cNvSpPr>
          <p:nvPr/>
        </p:nvSpPr>
        <p:spPr bwMode="black">
          <a:xfrm>
            <a:off x="491778" y="922929"/>
            <a:ext cx="8652222" cy="62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altLang="en-US" kern="0" dirty="0">
                <a:solidFill>
                  <a:srgbClr val="CA1237"/>
                </a:solidFill>
              </a:rPr>
              <a:t>Other planned activities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Requiring a review of faculty activities in the fourth year post-associate to ensure that faculty are well-positioned to seek promotion to professor within the upcoming 1-3 years.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Develop resources for faculty to describe impact of their work, particularly in the context of community-engaged scholarship.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Develop a workshop or other resource on how to write impactful nomination letters for faculty honorifics.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Commit to specific proposals to advance the research enterprise at WSU by the end of July 2024.</a:t>
            </a:r>
          </a:p>
          <a:p>
            <a:pPr marL="455613" lvl="1" indent="-285750">
              <a:spcAft>
                <a:spcPts val="1200"/>
              </a:spcAft>
            </a:pPr>
            <a:endParaRPr lang="en-US" altLang="en-US" sz="2000" kern="0" dirty="0"/>
          </a:p>
          <a:p>
            <a:endParaRPr lang="en-US" alt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825454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6FAE6-C841-B53B-8C09-71E9096B6EDC}"/>
              </a:ext>
            </a:extLst>
          </p:cNvPr>
          <p:cNvSpPr txBox="1">
            <a:spLocks/>
          </p:cNvSpPr>
          <p:nvPr/>
        </p:nvSpPr>
        <p:spPr bwMode="black">
          <a:xfrm>
            <a:off x="491778" y="954826"/>
            <a:ext cx="8652222" cy="65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altLang="en-US" kern="0" dirty="0">
                <a:solidFill>
                  <a:srgbClr val="CA1237"/>
                </a:solidFill>
              </a:rPr>
              <a:t>Other potential activities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Offer a career-track professional leave.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Offer ongoing financial incentives and support for faculty to engage with high performance learning methods such as student service learning.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Work with Faculty Senate and HRS to conduct a system-wide review of practices and policies on staff hiring to identify concerns and propose solutions.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Develop a philanthropically funded scholarship program to allow WSU employees to enroll in WSU Global courses.</a:t>
            </a:r>
          </a:p>
          <a:p>
            <a:pPr marL="165100" indent="0">
              <a:spcAft>
                <a:spcPts val="1200"/>
              </a:spcAft>
              <a:buNone/>
            </a:pPr>
            <a:r>
              <a:rPr lang="en-US" altLang="en-US" kern="0" dirty="0"/>
              <a:t>Appoint a system-level position for DEI leadership.</a:t>
            </a:r>
          </a:p>
          <a:p>
            <a:pPr marL="455613" lvl="1" indent="-285750">
              <a:spcAft>
                <a:spcPts val="1200"/>
              </a:spcAft>
            </a:pPr>
            <a:endParaRPr lang="en-US" altLang="en-US" sz="2000" kern="0" dirty="0"/>
          </a:p>
          <a:p>
            <a:endParaRPr lang="en-US" alt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457205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13999</TotalTime>
  <Words>1053</Words>
  <Application>Microsoft Office PowerPoint</Application>
  <PresentationFormat>On-screen Show (4:3)</PresentationFormat>
  <Paragraphs>165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Lucida Sans</vt:lpstr>
      <vt:lpstr>Times New Roman</vt:lpstr>
      <vt:lpstr>Wingdings</vt:lpstr>
      <vt:lpstr>Default Design</vt:lpstr>
      <vt:lpstr>COACHE Faculty Satisfaction Survey 2022 </vt:lpstr>
      <vt:lpstr>COACHE Faculty Satisfaction Surveys</vt:lpstr>
      <vt:lpstr> COACHE Survey Domains </vt:lpstr>
      <vt:lpstr>PowerPoint Presentation</vt:lpstr>
      <vt:lpstr>Gathering feedback</vt:lpstr>
      <vt:lpstr>Criteria for selecting actions</vt:lpstr>
      <vt:lpstr>Action plan https://provost.wsu.edu/coache/</vt:lpstr>
      <vt:lpstr>PowerPoint Presentation</vt:lpstr>
      <vt:lpstr>PowerPoint Presentation</vt:lpstr>
      <vt:lpstr>COACHE 2024</vt:lpstr>
      <vt:lpstr>Important qualifiers</vt:lpstr>
      <vt:lpstr>Once COACHE 2024 is announced,</vt:lpstr>
      <vt:lpstr>Questions</vt:lpstr>
      <vt:lpstr>Washington State SB 5227, 07/21</vt:lpstr>
      <vt:lpstr>2022 COACHE Committee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Hansen, Haylee</cp:lastModifiedBy>
  <cp:revision>401</cp:revision>
  <cp:lastPrinted>2014-04-22T16:39:53Z</cp:lastPrinted>
  <dcterms:created xsi:type="dcterms:W3CDTF">2001-10-04T20:08:10Z</dcterms:created>
  <dcterms:modified xsi:type="dcterms:W3CDTF">2024-02-01T19:26:43Z</dcterms:modified>
</cp:coreProperties>
</file>