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entation.xml" ContentType="application/vnd.openxmlformats-officedocument.presentationml.presentation.main+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1" r:id="rId2"/>
    <p:sldId id="1160" r:id="rId3"/>
    <p:sldId id="1175" r:id="rId4"/>
    <p:sldId id="341" r:id="rId5"/>
    <p:sldId id="1161" r:id="rId6"/>
    <p:sldId id="1162" r:id="rId7"/>
    <p:sldId id="1163" r:id="rId8"/>
    <p:sldId id="284" r:id="rId9"/>
    <p:sldId id="1172" r:id="rId10"/>
    <p:sldId id="1170" r:id="rId11"/>
    <p:sldId id="1173" r:id="rId12"/>
    <p:sldId id="1166" r:id="rId13"/>
    <p:sldId id="1167" r:id="rId14"/>
    <p:sldId id="1155" r:id="rId15"/>
    <p:sldId id="1168" r:id="rId16"/>
    <p:sldId id="117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0325"/>
    <a:srgbClr val="C30629"/>
    <a:srgbClr val="3B3838"/>
    <a:srgbClr val="B3B3B3"/>
    <a:srgbClr val="981E32"/>
    <a:srgbClr val="FFFFFF"/>
    <a:srgbClr val="A60E19"/>
    <a:srgbClr val="B98A82"/>
    <a:srgbClr val="5E0606"/>
    <a:srgbClr val="D9AF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85" autoAdjust="0"/>
    <p:restoredTop sz="85692" autoAdjust="0"/>
  </p:normalViewPr>
  <p:slideViewPr>
    <p:cSldViewPr snapToGrid="0">
      <p:cViewPr varScale="1">
        <p:scale>
          <a:sx n="92" d="100"/>
          <a:sy n="92" d="100"/>
        </p:scale>
        <p:origin x="1264" y="17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7702C7-2503-E24B-8E9B-E3BB2C1D2585}" type="datetimeFigureOut">
              <a:rPr lang="en-US" smtClean="0"/>
              <a:t>11/18/21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F083D3-F5C3-3A4C-88FE-7E3A7F86032C}" type="slidenum">
              <a:rPr lang="en-US" smtClean="0"/>
              <a:t>‹#›</a:t>
            </a:fld>
            <a:endParaRPr lang="en-US"/>
          </a:p>
        </p:txBody>
      </p:sp>
    </p:spTree>
    <p:extLst>
      <p:ext uri="{BB962C8B-B14F-4D97-AF65-F5344CB8AC3E}">
        <p14:creationId xmlns:p14="http://schemas.microsoft.com/office/powerpoint/2010/main" val="3765979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1</a:t>
            </a:fld>
            <a:endParaRPr lang="en-US"/>
          </a:p>
        </p:txBody>
      </p:sp>
    </p:spTree>
    <p:extLst>
      <p:ext uri="{BB962C8B-B14F-4D97-AF65-F5344CB8AC3E}">
        <p14:creationId xmlns:p14="http://schemas.microsoft.com/office/powerpoint/2010/main" val="1707633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EAGR is a WSU System Office, supporting all WSU campuses, R&amp;E centers, and other offices across the state </a:t>
            </a:r>
          </a:p>
          <a:p>
            <a:pPr marL="171450" indent="-171450">
              <a:buFont typeface="Arial" panose="020B0604020202020204" pitchFamily="34" charset="0"/>
              <a:buChar char="•"/>
            </a:pPr>
            <a:r>
              <a:rPr lang="en-US" dirty="0"/>
              <a:t>The office embraces matrix reporting with </a:t>
            </a:r>
            <a:r>
              <a:rPr lang="en-US" dirty="0" err="1"/>
              <a:t>MarComm</a:t>
            </a:r>
            <a:r>
              <a:rPr lang="en-US" dirty="0"/>
              <a:t>, Health Sciences (multiple colleges), OR, and plan/anticipate more into the future – for example, to support “ag”</a:t>
            </a:r>
          </a:p>
          <a:p>
            <a:pPr marL="171450" indent="-171450">
              <a:buFont typeface="Arial" panose="020B0604020202020204" pitchFamily="34" charset="0"/>
              <a:buChar char="•"/>
            </a:pPr>
            <a:r>
              <a:rPr lang="en-US" dirty="0"/>
              <a:t>Consultants provide capacity and support a stakeholder based model</a:t>
            </a:r>
          </a:p>
        </p:txBody>
      </p:sp>
      <p:sp>
        <p:nvSpPr>
          <p:cNvPr id="4" name="Slide Number Placeholder 3"/>
          <p:cNvSpPr>
            <a:spLocks noGrp="1"/>
          </p:cNvSpPr>
          <p:nvPr>
            <p:ph type="sldNum" sz="quarter" idx="5"/>
          </p:nvPr>
        </p:nvSpPr>
        <p:spPr/>
        <p:txBody>
          <a:bodyPr/>
          <a:lstStyle/>
          <a:p>
            <a:fld id="{03F083D3-F5C3-3A4C-88FE-7E3A7F86032C}" type="slidenum">
              <a:rPr lang="en-US" smtClean="0"/>
              <a:t>2</a:t>
            </a:fld>
            <a:endParaRPr lang="en-US"/>
          </a:p>
        </p:txBody>
      </p:sp>
    </p:spTree>
    <p:extLst>
      <p:ext uri="{BB962C8B-B14F-4D97-AF65-F5344CB8AC3E}">
        <p14:creationId xmlns:p14="http://schemas.microsoft.com/office/powerpoint/2010/main" val="254945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3</a:t>
            </a:fld>
            <a:endParaRPr lang="en-US"/>
          </a:p>
        </p:txBody>
      </p:sp>
    </p:spTree>
    <p:extLst>
      <p:ext uri="{BB962C8B-B14F-4D97-AF65-F5344CB8AC3E}">
        <p14:creationId xmlns:p14="http://schemas.microsoft.com/office/powerpoint/2010/main" val="4171062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4</a:t>
            </a:fld>
            <a:endParaRPr lang="en-US"/>
          </a:p>
        </p:txBody>
      </p:sp>
    </p:spTree>
    <p:extLst>
      <p:ext uri="{BB962C8B-B14F-4D97-AF65-F5344CB8AC3E}">
        <p14:creationId xmlns:p14="http://schemas.microsoft.com/office/powerpoint/2010/main" val="2195722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5</a:t>
            </a:fld>
            <a:endParaRPr lang="en-US"/>
          </a:p>
        </p:txBody>
      </p:sp>
    </p:spTree>
    <p:extLst>
      <p:ext uri="{BB962C8B-B14F-4D97-AF65-F5344CB8AC3E}">
        <p14:creationId xmlns:p14="http://schemas.microsoft.com/office/powerpoint/2010/main" val="439612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6</a:t>
            </a:fld>
            <a:endParaRPr lang="en-US"/>
          </a:p>
        </p:txBody>
      </p:sp>
    </p:spTree>
    <p:extLst>
      <p:ext uri="{BB962C8B-B14F-4D97-AF65-F5344CB8AC3E}">
        <p14:creationId xmlns:p14="http://schemas.microsoft.com/office/powerpoint/2010/main" val="3271643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7</a:t>
            </a:fld>
            <a:endParaRPr lang="en-US"/>
          </a:p>
        </p:txBody>
      </p:sp>
    </p:spTree>
    <p:extLst>
      <p:ext uri="{BB962C8B-B14F-4D97-AF65-F5344CB8AC3E}">
        <p14:creationId xmlns:p14="http://schemas.microsoft.com/office/powerpoint/2010/main" val="1722071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dirty="0">
                <a:solidFill>
                  <a:schemeClr val="tx1"/>
                </a:solidFill>
                <a:effectLst/>
                <a:latin typeface="+mn-lt"/>
                <a:ea typeface="+mn-ea"/>
                <a:cs typeface="+mn-cs"/>
              </a:rPr>
              <a:t>In the past 10 years (13/15 biennium through 21/23 biennium – the period of time in which WSU established this office) the state budget has grown by 83.9 percent while WSU’s state appropriation has grown at a proportional rate of 83.1 percent. This window captures a period that begins with the state’s emergence from the Great Recession.</a:t>
            </a:r>
          </a:p>
          <a:p>
            <a:pPr marL="171450" indent="-171450">
              <a:buFont typeface="Arial" panose="020B0604020202020204" pitchFamily="34" charset="0"/>
              <a:buChar char="•"/>
            </a:pPr>
            <a:r>
              <a:rPr lang="en-US" sz="1200" b="0" i="0" u="none" strike="noStrike" kern="1200" dirty="0">
                <a:solidFill>
                  <a:schemeClr val="tx1"/>
                </a:solidFill>
                <a:effectLst/>
                <a:latin typeface="+mn-lt"/>
                <a:ea typeface="+mn-ea"/>
                <a:cs typeface="+mn-cs"/>
              </a:rPr>
              <a:t>Why is this noteworthy? In the 10 years prior (03/05 biennium through the 2011/13 biennium), the state budget </a:t>
            </a:r>
            <a:r>
              <a:rPr lang="en-US" sz="1200" b="0" i="0" u="sng" strike="noStrike" kern="1200" dirty="0">
                <a:solidFill>
                  <a:schemeClr val="tx1"/>
                </a:solidFill>
                <a:effectLst/>
                <a:latin typeface="+mn-lt"/>
                <a:ea typeface="+mn-ea"/>
                <a:cs typeface="+mn-cs"/>
              </a:rPr>
              <a:t>grew</a:t>
            </a:r>
            <a:r>
              <a:rPr lang="en-US" sz="1200" b="0" i="0" u="none" strike="noStrike" kern="1200" dirty="0">
                <a:solidFill>
                  <a:schemeClr val="tx1"/>
                </a:solidFill>
                <a:effectLst/>
                <a:latin typeface="+mn-lt"/>
                <a:ea typeface="+mn-ea"/>
                <a:cs typeface="+mn-cs"/>
              </a:rPr>
              <a:t> by 25.9 percent and the WSU appropriation </a:t>
            </a:r>
            <a:r>
              <a:rPr lang="en-US" sz="1200" b="0" i="0" u="sng" strike="noStrike" kern="1200" dirty="0">
                <a:solidFill>
                  <a:schemeClr val="tx1"/>
                </a:solidFill>
                <a:effectLst/>
                <a:latin typeface="+mn-lt"/>
                <a:ea typeface="+mn-ea"/>
                <a:cs typeface="+mn-cs"/>
              </a:rPr>
              <a:t>declined</a:t>
            </a:r>
            <a:r>
              <a:rPr lang="en-US" sz="1200" b="0" i="0" u="none" strike="noStrike" kern="1200" dirty="0">
                <a:solidFill>
                  <a:schemeClr val="tx1"/>
                </a:solidFill>
                <a:effectLst/>
                <a:latin typeface="+mn-lt"/>
                <a:ea typeface="+mn-ea"/>
                <a:cs typeface="+mn-cs"/>
              </a:rPr>
              <a:t> by 17.8 percent. This window captures the worst of the Great Recession and illustrates the disproportionate reductions handed to higher education, which was partially offset by tuition increases.</a:t>
            </a:r>
          </a:p>
          <a:p>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8</a:t>
            </a:fld>
            <a:endParaRPr lang="en-US"/>
          </a:p>
        </p:txBody>
      </p:sp>
    </p:spTree>
    <p:extLst>
      <p:ext uri="{BB962C8B-B14F-4D97-AF65-F5344CB8AC3E}">
        <p14:creationId xmlns:p14="http://schemas.microsoft.com/office/powerpoint/2010/main" val="23141411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9</a:t>
            </a:fld>
            <a:endParaRPr lang="en-US"/>
          </a:p>
        </p:txBody>
      </p:sp>
    </p:spTree>
    <p:extLst>
      <p:ext uri="{BB962C8B-B14F-4D97-AF65-F5344CB8AC3E}">
        <p14:creationId xmlns:p14="http://schemas.microsoft.com/office/powerpoint/2010/main" val="3280775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10</a:t>
            </a:fld>
            <a:endParaRPr lang="en-US"/>
          </a:p>
        </p:txBody>
      </p:sp>
    </p:spTree>
    <p:extLst>
      <p:ext uri="{BB962C8B-B14F-4D97-AF65-F5344CB8AC3E}">
        <p14:creationId xmlns:p14="http://schemas.microsoft.com/office/powerpoint/2010/main" val="2287240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11</a:t>
            </a:fld>
            <a:endParaRPr lang="en-US"/>
          </a:p>
        </p:txBody>
      </p:sp>
    </p:spTree>
    <p:extLst>
      <p:ext uri="{BB962C8B-B14F-4D97-AF65-F5344CB8AC3E}">
        <p14:creationId xmlns:p14="http://schemas.microsoft.com/office/powerpoint/2010/main" val="14043006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REMOVE LAURA LOCKARD? KEEP KAREN HUNT?</a:t>
            </a:r>
          </a:p>
        </p:txBody>
      </p:sp>
      <p:sp>
        <p:nvSpPr>
          <p:cNvPr id="4" name="Slide Number Placeholder 3"/>
          <p:cNvSpPr>
            <a:spLocks noGrp="1"/>
          </p:cNvSpPr>
          <p:nvPr>
            <p:ph type="sldNum" sz="quarter" idx="5"/>
          </p:nvPr>
        </p:nvSpPr>
        <p:spPr/>
        <p:txBody>
          <a:bodyPr/>
          <a:lstStyle/>
          <a:p>
            <a:fld id="{03F083D3-F5C3-3A4C-88FE-7E3A7F86032C}" type="slidenum">
              <a:rPr lang="en-US" smtClean="0"/>
              <a:t>12</a:t>
            </a:fld>
            <a:endParaRPr lang="en-US"/>
          </a:p>
        </p:txBody>
      </p:sp>
    </p:spTree>
    <p:extLst>
      <p:ext uri="{BB962C8B-B14F-4D97-AF65-F5344CB8AC3E}">
        <p14:creationId xmlns:p14="http://schemas.microsoft.com/office/powerpoint/2010/main" val="786645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REMOVE LAURA LOCKARD? KEEP KAREN HUNT?</a:t>
            </a:r>
          </a:p>
        </p:txBody>
      </p:sp>
      <p:sp>
        <p:nvSpPr>
          <p:cNvPr id="4" name="Slide Number Placeholder 3"/>
          <p:cNvSpPr>
            <a:spLocks noGrp="1"/>
          </p:cNvSpPr>
          <p:nvPr>
            <p:ph type="sldNum" sz="quarter" idx="5"/>
          </p:nvPr>
        </p:nvSpPr>
        <p:spPr/>
        <p:txBody>
          <a:bodyPr/>
          <a:lstStyle/>
          <a:p>
            <a:fld id="{03F083D3-F5C3-3A4C-88FE-7E3A7F86032C}" type="slidenum">
              <a:rPr lang="en-US" smtClean="0"/>
              <a:t>13</a:t>
            </a:fld>
            <a:endParaRPr lang="en-US"/>
          </a:p>
        </p:txBody>
      </p:sp>
    </p:spTree>
    <p:extLst>
      <p:ext uri="{BB962C8B-B14F-4D97-AF65-F5344CB8AC3E}">
        <p14:creationId xmlns:p14="http://schemas.microsoft.com/office/powerpoint/2010/main" val="7747169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Cornerstone Government Affairs contract has expanded beyond the successful ROI to include counsel and guidance in positioning WSU as faculty and staff as thought leaders in their field in Washington, D.C.  </a:t>
            </a:r>
          </a:p>
          <a:p>
            <a:pPr marL="171450" indent="-171450">
              <a:buFont typeface="Arial" panose="020B0604020202020204" pitchFamily="34" charset="0"/>
              <a:buChar char="•"/>
            </a:pPr>
            <a:r>
              <a:rPr lang="en-US" dirty="0"/>
              <a:t>In addition, we have utilized their expertise to help faculty and staff from around the system learn how the Department of Defense operates.  We are planning on additional faculty development opportunities in other areas including energy, health sciences and agriculture/natural resources.</a:t>
            </a:r>
          </a:p>
        </p:txBody>
      </p:sp>
      <p:sp>
        <p:nvSpPr>
          <p:cNvPr id="4" name="Slide Number Placeholder 3"/>
          <p:cNvSpPr>
            <a:spLocks noGrp="1"/>
          </p:cNvSpPr>
          <p:nvPr>
            <p:ph type="sldNum" sz="quarter" idx="5"/>
          </p:nvPr>
        </p:nvSpPr>
        <p:spPr/>
        <p:txBody>
          <a:bodyPr/>
          <a:lstStyle/>
          <a:p>
            <a:fld id="{03F083D3-F5C3-3A4C-88FE-7E3A7F86032C}" type="slidenum">
              <a:rPr lang="en-US" smtClean="0"/>
              <a:t>14</a:t>
            </a:fld>
            <a:endParaRPr lang="en-US" dirty="0"/>
          </a:p>
        </p:txBody>
      </p:sp>
    </p:spTree>
    <p:extLst>
      <p:ext uri="{BB962C8B-B14F-4D97-AF65-F5344CB8AC3E}">
        <p14:creationId xmlns:p14="http://schemas.microsoft.com/office/powerpoint/2010/main" val="889215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REMOVE LAURA LOCKARD? KEEP KAREN HUNT?</a:t>
            </a:r>
          </a:p>
        </p:txBody>
      </p:sp>
      <p:sp>
        <p:nvSpPr>
          <p:cNvPr id="4" name="Slide Number Placeholder 3"/>
          <p:cNvSpPr>
            <a:spLocks noGrp="1"/>
          </p:cNvSpPr>
          <p:nvPr>
            <p:ph type="sldNum" sz="quarter" idx="5"/>
          </p:nvPr>
        </p:nvSpPr>
        <p:spPr/>
        <p:txBody>
          <a:bodyPr/>
          <a:lstStyle/>
          <a:p>
            <a:fld id="{03F083D3-F5C3-3A4C-88FE-7E3A7F86032C}" type="slidenum">
              <a:rPr lang="en-US" smtClean="0"/>
              <a:t>15</a:t>
            </a:fld>
            <a:endParaRPr lang="en-US"/>
          </a:p>
        </p:txBody>
      </p:sp>
    </p:spTree>
    <p:extLst>
      <p:ext uri="{BB962C8B-B14F-4D97-AF65-F5344CB8AC3E}">
        <p14:creationId xmlns:p14="http://schemas.microsoft.com/office/powerpoint/2010/main" val="16385336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3F083D3-F5C3-3A4C-88FE-7E3A7F86032C}" type="slidenum">
              <a:rPr lang="en-US" smtClean="0"/>
              <a:t>16</a:t>
            </a:fld>
            <a:endParaRPr lang="en-US"/>
          </a:p>
        </p:txBody>
      </p:sp>
    </p:spTree>
    <p:extLst>
      <p:ext uri="{BB962C8B-B14F-4D97-AF65-F5344CB8AC3E}">
        <p14:creationId xmlns:p14="http://schemas.microsoft.com/office/powerpoint/2010/main" val="1432874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2A0E8-0A3C-4C80-A8D4-CE95C490BE3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D0CE109-5A89-4D81-9324-0C840F8364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4AC4530-5F46-42E6-B199-8082DDF40B3C}"/>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5" name="Footer Placeholder 4">
            <a:extLst>
              <a:ext uri="{FF2B5EF4-FFF2-40B4-BE49-F238E27FC236}">
                <a16:creationId xmlns:a16="http://schemas.microsoft.com/office/drawing/2014/main" id="{76A398D1-8818-47E1-9239-77FD7E1B39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9C9231-5D49-4661-B66E-B65AE4C50CEE}"/>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3475911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D106C-64C8-44AA-BC50-622E1C049D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6C6626-3572-4AD9-90DE-486E430B08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E2E935-C611-49E7-9265-C58769F84CE0}"/>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5" name="Footer Placeholder 4">
            <a:extLst>
              <a:ext uri="{FF2B5EF4-FFF2-40B4-BE49-F238E27FC236}">
                <a16:creationId xmlns:a16="http://schemas.microsoft.com/office/drawing/2014/main" id="{1599A4E2-8304-4159-B9B9-7FB3C5B997F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6C7CE2C-BDDC-41AC-9798-D4A0D79554FF}"/>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2733538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2C795-0D05-428D-B259-239C86ACA62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FC7FEC9-46EC-436D-BB83-5123A58747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B352BD-C2B7-4063-9DFD-1E1F73504ECC}"/>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5" name="Footer Placeholder 4">
            <a:extLst>
              <a:ext uri="{FF2B5EF4-FFF2-40B4-BE49-F238E27FC236}">
                <a16:creationId xmlns:a16="http://schemas.microsoft.com/office/drawing/2014/main" id="{2B58352E-9B95-4055-975A-4D6E82864C5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6209CA6-1B9B-4080-AA35-585A6C8EC41F}"/>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3004328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953E0-0071-4576-8913-C426205B75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6384F3D-89B4-4E3C-970E-1D16732D33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FF592A-E51A-4490-B9D7-0CAE19A793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BC53296-B8CB-4403-A19E-121A9BD4667C}"/>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6" name="Footer Placeholder 5">
            <a:extLst>
              <a:ext uri="{FF2B5EF4-FFF2-40B4-BE49-F238E27FC236}">
                <a16:creationId xmlns:a16="http://schemas.microsoft.com/office/drawing/2014/main" id="{85CC3CB6-41A7-4299-826C-1B82377C997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96CA0A4-7F3C-46D3-AF5B-7FD45692422E}"/>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361486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41D47-6073-4325-A6CA-9CD110EEB2D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E308BE-4441-4A31-B21C-B1FB419FE4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B355B5E-2EDD-47C6-AC28-0AEDB7A2389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7164869-CE71-48D9-A41F-317EF52A00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537B2E-8DA2-48C2-8560-64F3D89E40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2A2F139-EBA1-4D9F-BD5F-868D44BFAF88}"/>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8" name="Footer Placeholder 7">
            <a:extLst>
              <a:ext uri="{FF2B5EF4-FFF2-40B4-BE49-F238E27FC236}">
                <a16:creationId xmlns:a16="http://schemas.microsoft.com/office/drawing/2014/main" id="{F99718B7-F692-4F93-94F2-77B0FA2623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AA1DFF46-AF57-4E59-8E14-26829F384353}"/>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2948745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862ED-3DE8-4176-A3DA-5866CFF6025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9C8E5A6-926C-4B91-B460-2685644A04C6}"/>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4" name="Footer Placeholder 3">
            <a:extLst>
              <a:ext uri="{FF2B5EF4-FFF2-40B4-BE49-F238E27FC236}">
                <a16:creationId xmlns:a16="http://schemas.microsoft.com/office/drawing/2014/main" id="{1E7F6FF1-B86C-4C8F-BFFE-7DB7D72234D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7F2667A8-E90E-4DA6-A86E-9E749924C8BC}"/>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2175587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213E6C-04C9-44B3-B51A-927E46AFBEEF}"/>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3" name="Footer Placeholder 2">
            <a:extLst>
              <a:ext uri="{FF2B5EF4-FFF2-40B4-BE49-F238E27FC236}">
                <a16:creationId xmlns:a16="http://schemas.microsoft.com/office/drawing/2014/main" id="{99D8196A-D9C7-414D-BA71-684AAA502F8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8355577-2690-436A-9613-7D7381653B5D}"/>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1931210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E4767-2B2D-4416-B4CD-40FA442F18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EE92AC-BD08-4FDA-8F80-C62FA782FB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1AB190-0D2F-4317-9B73-67C3C75CC3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F50901-266C-43DF-8333-560414404653}"/>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6" name="Footer Placeholder 5">
            <a:extLst>
              <a:ext uri="{FF2B5EF4-FFF2-40B4-BE49-F238E27FC236}">
                <a16:creationId xmlns:a16="http://schemas.microsoft.com/office/drawing/2014/main" id="{35C5DB75-29F7-432A-B969-CBCA0384C88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9B51BA8-5A68-4110-9FD3-765A5193750E}"/>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1559046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DACAF-1BD5-4252-811A-BC6226E1D0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99AE75E-FA7D-4170-AFED-1B5465D1B8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9FE30E2F-C79A-4D63-9F37-0C4FDD6B67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E5C216-8BD9-4EE2-8C39-014D884B0157}"/>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6" name="Footer Placeholder 5">
            <a:extLst>
              <a:ext uri="{FF2B5EF4-FFF2-40B4-BE49-F238E27FC236}">
                <a16:creationId xmlns:a16="http://schemas.microsoft.com/office/drawing/2014/main" id="{23F7BDF2-E33B-4BEF-B28E-E7F1677899E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051EAF9-8814-4CC9-909E-7F0F166ABB63}"/>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2852823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4248A-4AA5-49C0-B414-DED9875ED8A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FDD77D0-F88E-4D5B-8D97-DAFC9571CD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7CB349-113B-4A74-8B7A-E75D0E0F86CE}"/>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5" name="Footer Placeholder 4">
            <a:extLst>
              <a:ext uri="{FF2B5EF4-FFF2-40B4-BE49-F238E27FC236}">
                <a16:creationId xmlns:a16="http://schemas.microsoft.com/office/drawing/2014/main" id="{DA6E9A84-962F-4A1F-9C33-DD5D34D0B2E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B44642A-9404-4626-88B2-EB108C670AAF}"/>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3127845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8B3798-855C-4271-883E-6081C26D381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5A7397C-DACB-4F2E-A065-8D87E40572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A4BF5E-09B6-4CCF-89C9-B48EA78FDDB0}"/>
              </a:ext>
            </a:extLst>
          </p:cNvPr>
          <p:cNvSpPr>
            <a:spLocks noGrp="1"/>
          </p:cNvSpPr>
          <p:nvPr>
            <p:ph type="dt" sz="half" idx="10"/>
          </p:nvPr>
        </p:nvSpPr>
        <p:spPr/>
        <p:txBody>
          <a:bodyPr/>
          <a:lstStyle/>
          <a:p>
            <a:fld id="{2F24D4BF-A19D-4C35-A158-29F157A3AC7B}" type="datetimeFigureOut">
              <a:rPr lang="en-US" smtClean="0"/>
              <a:t>11/18/21</a:t>
            </a:fld>
            <a:endParaRPr lang="en-US" dirty="0"/>
          </a:p>
        </p:txBody>
      </p:sp>
      <p:sp>
        <p:nvSpPr>
          <p:cNvPr id="5" name="Footer Placeholder 4">
            <a:extLst>
              <a:ext uri="{FF2B5EF4-FFF2-40B4-BE49-F238E27FC236}">
                <a16:creationId xmlns:a16="http://schemas.microsoft.com/office/drawing/2014/main" id="{2362B874-C1AF-43BA-8712-ED3939FBDAF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038DDA-E326-4309-A3AD-F9FD8E3B790A}"/>
              </a:ext>
            </a:extLst>
          </p:cNvPr>
          <p:cNvSpPr>
            <a:spLocks noGrp="1"/>
          </p:cNvSpPr>
          <p:nvPr>
            <p:ph type="sldNum" sz="quarter" idx="12"/>
          </p:nvPr>
        </p:nvSpPr>
        <p:spPr/>
        <p:txBody>
          <a:bodyPr/>
          <a:lstStyle/>
          <a:p>
            <a:fld id="{48B9114E-FB6A-4B36-B0E1-9C779322A75E}" type="slidenum">
              <a:rPr lang="en-US" smtClean="0"/>
              <a:t>‹#›</a:t>
            </a:fld>
            <a:endParaRPr lang="en-US" dirty="0"/>
          </a:p>
        </p:txBody>
      </p:sp>
    </p:spTree>
    <p:extLst>
      <p:ext uri="{BB962C8B-B14F-4D97-AF65-F5344CB8AC3E}">
        <p14:creationId xmlns:p14="http://schemas.microsoft.com/office/powerpoint/2010/main" val="1064239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F29BEF-21B8-425D-8FC4-B52D5FEDDD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221E1E-A368-4C92-A7B7-4A8D8B4EA9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5727DB-A423-41E8-82D6-FA4CC405D9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24D4BF-A19D-4C35-A158-29F157A3AC7B}" type="datetimeFigureOut">
              <a:rPr lang="en-US" smtClean="0"/>
              <a:t>11/18/21</a:t>
            </a:fld>
            <a:endParaRPr lang="en-US" dirty="0"/>
          </a:p>
        </p:txBody>
      </p:sp>
      <p:sp>
        <p:nvSpPr>
          <p:cNvPr id="5" name="Footer Placeholder 4">
            <a:extLst>
              <a:ext uri="{FF2B5EF4-FFF2-40B4-BE49-F238E27FC236}">
                <a16:creationId xmlns:a16="http://schemas.microsoft.com/office/drawing/2014/main" id="{E7219CA6-09D7-4658-89BD-96C9006B14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27BEDD-5F8E-407B-B439-50B018333FF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B9114E-FB6A-4B36-B0E1-9C779322A75E}" type="slidenum">
              <a:rPr lang="en-US" smtClean="0"/>
              <a:t>‹#›</a:t>
            </a:fld>
            <a:endParaRPr lang="en-US" dirty="0"/>
          </a:p>
        </p:txBody>
      </p:sp>
    </p:spTree>
    <p:extLst>
      <p:ext uri="{BB962C8B-B14F-4D97-AF65-F5344CB8AC3E}">
        <p14:creationId xmlns:p14="http://schemas.microsoft.com/office/powerpoint/2010/main" val="158253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png"/><Relationship Id="rId7"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7" name="TextBox 6">
            <a:extLst>
              <a:ext uri="{FF2B5EF4-FFF2-40B4-BE49-F238E27FC236}">
                <a16:creationId xmlns:a16="http://schemas.microsoft.com/office/drawing/2014/main" id="{BEDA0A4D-CEB4-46A0-BD0E-C48F0E23D690}"/>
              </a:ext>
            </a:extLst>
          </p:cNvPr>
          <p:cNvSpPr txBox="1"/>
          <p:nvPr/>
        </p:nvSpPr>
        <p:spPr>
          <a:xfrm>
            <a:off x="606392" y="1874728"/>
            <a:ext cx="11585608" cy="4303742"/>
          </a:xfrm>
          <a:prstGeom prst="rect">
            <a:avLst/>
          </a:prstGeom>
          <a:noFill/>
        </p:spPr>
        <p:txBody>
          <a:bodyPr wrap="square" rtlCol="0">
            <a:spAutoFit/>
          </a:bodyPr>
          <a:lstStyle/>
          <a:p>
            <a:pPr algn="ctr">
              <a:spcAft>
                <a:spcPts val="1000"/>
              </a:spcAft>
            </a:pPr>
            <a:r>
              <a:rPr lang="en-US" sz="1600" dirty="0">
                <a:solidFill>
                  <a:schemeClr val="bg1">
                    <a:lumMod val="50000"/>
                  </a:schemeClr>
                </a:solidFill>
                <a:latin typeface="Stone Sans II ITC Std Sm Cn" panose="020B0706040503020204" pitchFamily="34" charset="0"/>
              </a:rPr>
              <a:t>W A S H I N G T O N   S T A T E   U N I V E R S I T Y</a:t>
            </a:r>
          </a:p>
          <a:p>
            <a:pPr algn="ctr">
              <a:spcAft>
                <a:spcPts val="1000"/>
              </a:spcAft>
            </a:pPr>
            <a:endParaRPr lang="en-US" sz="400" dirty="0">
              <a:solidFill>
                <a:schemeClr val="bg1">
                  <a:lumMod val="50000"/>
                </a:schemeClr>
              </a:solidFill>
              <a:latin typeface="Helvetica Light" panose="020B0403020202020204" pitchFamily="34" charset="0"/>
            </a:endParaRPr>
          </a:p>
          <a:p>
            <a:pPr algn="ctr">
              <a:spcAft>
                <a:spcPts val="1800"/>
              </a:spcAft>
            </a:pPr>
            <a:r>
              <a:rPr lang="en-US" sz="4000" b="1" dirty="0">
                <a:solidFill>
                  <a:srgbClr val="B00325"/>
                </a:solidFill>
                <a:latin typeface="Stone Sans II ITC Std X Bd Cn" panose="020B0A06040503020204" pitchFamily="34" charset="0"/>
              </a:rPr>
              <a:t>External Affairs &amp; Government Relations</a:t>
            </a:r>
          </a:p>
          <a:p>
            <a:pPr algn="ctr">
              <a:spcAft>
                <a:spcPts val="1200"/>
              </a:spcAft>
            </a:pPr>
            <a:r>
              <a:rPr lang="en-US" sz="2600" dirty="0">
                <a:solidFill>
                  <a:schemeClr val="tx1">
                    <a:lumMod val="75000"/>
                    <a:lumOff val="25000"/>
                  </a:schemeClr>
                </a:solidFill>
                <a:latin typeface="Stone Sans II ITC Std Sm Cn" panose="020B0706040503020204" pitchFamily="34" charset="0"/>
              </a:rPr>
              <a:t>Presentation to Faculty Senate</a:t>
            </a:r>
          </a:p>
          <a:p>
            <a:pPr algn="ctr">
              <a:spcAft>
                <a:spcPts val="1200"/>
              </a:spcAft>
            </a:pPr>
            <a:endParaRPr lang="en-US" sz="1000" b="1" dirty="0">
              <a:solidFill>
                <a:schemeClr val="bg1">
                  <a:lumMod val="50000"/>
                </a:schemeClr>
              </a:solidFill>
              <a:latin typeface="Stone Sans II ITC Std Bk Cn" panose="020B0506040503020204" pitchFamily="34" charset="77"/>
            </a:endParaRPr>
          </a:p>
          <a:p>
            <a:pPr algn="ctr">
              <a:spcAft>
                <a:spcPts val="1200"/>
              </a:spcAft>
            </a:pPr>
            <a:r>
              <a:rPr lang="en-US" sz="2200" b="1" dirty="0">
                <a:solidFill>
                  <a:schemeClr val="bg2">
                    <a:lumMod val="50000"/>
                  </a:schemeClr>
                </a:solidFill>
                <a:latin typeface="Stone Sans II ITC Std Bk Cn" panose="020B0506040503020204" pitchFamily="34" charset="77"/>
              </a:rPr>
              <a:t>Colleen Kerr, J.D. </a:t>
            </a:r>
          </a:p>
          <a:p>
            <a:pPr algn="ctr">
              <a:spcAft>
                <a:spcPts val="1200"/>
              </a:spcAft>
            </a:pPr>
            <a:r>
              <a:rPr lang="en-US" b="1" dirty="0">
                <a:solidFill>
                  <a:schemeClr val="bg2">
                    <a:lumMod val="50000"/>
                  </a:schemeClr>
                </a:solidFill>
                <a:latin typeface="Stone Sans II ITC Std Sm Cn" panose="020B0706040503020204" pitchFamily="34" charset="0"/>
              </a:rPr>
              <a:t>Vice President for External Affairs and Government Relations</a:t>
            </a:r>
          </a:p>
          <a:p>
            <a:pPr algn="ctr">
              <a:spcAft>
                <a:spcPts val="1200"/>
              </a:spcAft>
            </a:pPr>
            <a:r>
              <a:rPr lang="en-US" b="1" dirty="0">
                <a:solidFill>
                  <a:schemeClr val="bg2">
                    <a:lumMod val="50000"/>
                  </a:schemeClr>
                </a:solidFill>
                <a:latin typeface="Stone Sans II ITC Std Sm Cn" panose="020B0706040503020204" pitchFamily="34" charset="0"/>
              </a:rPr>
              <a:t>Affiliate Faculty, Paul G. Allen School for Global Health</a:t>
            </a:r>
          </a:p>
          <a:p>
            <a:pPr algn="ctr">
              <a:spcAft>
                <a:spcPts val="1200"/>
              </a:spcAft>
            </a:pPr>
            <a:endParaRPr lang="en-US" sz="1000" b="1" i="1" dirty="0">
              <a:solidFill>
                <a:schemeClr val="bg1">
                  <a:lumMod val="50000"/>
                </a:schemeClr>
              </a:solidFill>
              <a:latin typeface="Stone Sans II ITC Std Sm Cn" panose="020B0502040503020204" pitchFamily="34" charset="77"/>
            </a:endParaRPr>
          </a:p>
          <a:p>
            <a:pPr algn="ctr">
              <a:spcAft>
                <a:spcPts val="1200"/>
              </a:spcAft>
            </a:pPr>
            <a:r>
              <a:rPr lang="en-US" dirty="0">
                <a:solidFill>
                  <a:schemeClr val="bg1">
                    <a:lumMod val="65000"/>
                  </a:schemeClr>
                </a:solidFill>
                <a:latin typeface="Stone Sans II ITC Std Sm Cn" panose="020B0706040503020204" pitchFamily="34" charset="0"/>
              </a:rPr>
              <a:t>NOVEMBER 18, 2021</a:t>
            </a:r>
          </a:p>
        </p:txBody>
      </p:sp>
    </p:spTree>
    <p:extLst>
      <p:ext uri="{BB962C8B-B14F-4D97-AF65-F5344CB8AC3E}">
        <p14:creationId xmlns:p14="http://schemas.microsoft.com/office/powerpoint/2010/main" val="2384917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7" name="TextBox 6">
            <a:extLst>
              <a:ext uri="{FF2B5EF4-FFF2-40B4-BE49-F238E27FC236}">
                <a16:creationId xmlns:a16="http://schemas.microsoft.com/office/drawing/2014/main" id="{BEDA0A4D-CEB4-46A0-BD0E-C48F0E23D690}"/>
              </a:ext>
            </a:extLst>
          </p:cNvPr>
          <p:cNvSpPr txBox="1"/>
          <p:nvPr/>
        </p:nvSpPr>
        <p:spPr>
          <a:xfrm>
            <a:off x="609601" y="2217683"/>
            <a:ext cx="11582400" cy="323165"/>
          </a:xfrm>
          <a:prstGeom prst="rect">
            <a:avLst/>
          </a:prstGeom>
          <a:noFill/>
        </p:spPr>
        <p:txBody>
          <a:bodyPr wrap="square" rtlCol="0">
            <a:spAutoFit/>
          </a:bodyPr>
          <a:lstStyle/>
          <a:p>
            <a:pPr algn="ctr">
              <a:spcAft>
                <a:spcPts val="1000"/>
              </a:spcAft>
            </a:pPr>
            <a:r>
              <a:rPr lang="en-US" sz="1500" dirty="0">
                <a:solidFill>
                  <a:schemeClr val="bg1">
                    <a:lumMod val="50000"/>
                  </a:schemeClr>
                </a:solidFill>
                <a:latin typeface="Stone Sans II ITC Std Sm Cn" panose="020B0706040503020204" pitchFamily="34" charset="0"/>
              </a:rPr>
              <a:t>Insert Org Chart</a:t>
            </a:r>
            <a:endParaRPr lang="en-US" dirty="0">
              <a:solidFill>
                <a:schemeClr val="bg1">
                  <a:lumMod val="50000"/>
                </a:schemeClr>
              </a:solidFill>
              <a:highlight>
                <a:srgbClr val="FFFF00"/>
              </a:highlight>
              <a:latin typeface="Stone Sans II ITC Std Sm Cn" panose="020B0706040503020204" pitchFamily="34" charset="0"/>
            </a:endParaRPr>
          </a:p>
        </p:txBody>
      </p:sp>
      <p:sp>
        <p:nvSpPr>
          <p:cNvPr id="6" name="TextBox 114">
            <a:extLst>
              <a:ext uri="{FF2B5EF4-FFF2-40B4-BE49-F238E27FC236}">
                <a16:creationId xmlns:a16="http://schemas.microsoft.com/office/drawing/2014/main" id="{FF2B8182-32AA-B846-9688-1CC95CAEB9FF}"/>
              </a:ext>
            </a:extLst>
          </p:cNvPr>
          <p:cNvSpPr txBox="1">
            <a:spLocks noChangeArrowheads="1"/>
          </p:cNvSpPr>
          <p:nvPr/>
        </p:nvSpPr>
        <p:spPr bwMode="auto">
          <a:xfrm>
            <a:off x="781083" y="17352"/>
            <a:ext cx="109617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OFFICE OF EXTERNAL AFFAIRS AND GOVERNMENT RELATIONS | ORGANIZATION CHART</a:t>
            </a:r>
            <a:endParaRPr lang="en-US" altLang="en-US" sz="1200" b="1" dirty="0">
              <a:solidFill>
                <a:srgbClr val="C00000"/>
              </a:solidFill>
              <a:latin typeface="ITC Stone Sans Std Bold" panose="020B0902030503020204" pitchFamily="34" charset="0"/>
            </a:endParaRPr>
          </a:p>
        </p:txBody>
      </p:sp>
      <p:pic>
        <p:nvPicPr>
          <p:cNvPr id="3" name="Picture 2" descr="Diagram&#10;&#10;Description automatically generated">
            <a:extLst>
              <a:ext uri="{FF2B5EF4-FFF2-40B4-BE49-F238E27FC236}">
                <a16:creationId xmlns:a16="http://schemas.microsoft.com/office/drawing/2014/main" id="{B4E0A96A-1736-4C49-B019-D05DC543C871}"/>
              </a:ext>
            </a:extLst>
          </p:cNvPr>
          <p:cNvPicPr>
            <a:picLocks noChangeAspect="1"/>
          </p:cNvPicPr>
          <p:nvPr/>
        </p:nvPicPr>
        <p:blipFill rotWithShape="1">
          <a:blip r:embed="rId4">
            <a:extLst>
              <a:ext uri="{28A0092B-C50C-407E-A947-70E740481C1C}">
                <a14:useLocalDpi xmlns:a14="http://schemas.microsoft.com/office/drawing/2010/main" val="0"/>
              </a:ext>
            </a:extLst>
          </a:blip>
          <a:srcRect t="12757"/>
          <a:stretch/>
        </p:blipFill>
        <p:spPr>
          <a:xfrm>
            <a:off x="1003638" y="679139"/>
            <a:ext cx="10739183" cy="6142012"/>
          </a:xfrm>
          <a:prstGeom prst="rect">
            <a:avLst/>
          </a:prstGeom>
        </p:spPr>
      </p:pic>
    </p:spTree>
    <p:extLst>
      <p:ext uri="{BB962C8B-B14F-4D97-AF65-F5344CB8AC3E}">
        <p14:creationId xmlns:p14="http://schemas.microsoft.com/office/powerpoint/2010/main" val="2097380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6" name="TextBox 114">
            <a:extLst>
              <a:ext uri="{FF2B5EF4-FFF2-40B4-BE49-F238E27FC236}">
                <a16:creationId xmlns:a16="http://schemas.microsoft.com/office/drawing/2014/main" id="{FF2B8182-32AA-B846-9688-1CC95CAEB9FF}"/>
              </a:ext>
            </a:extLst>
          </p:cNvPr>
          <p:cNvSpPr txBox="1">
            <a:spLocks noChangeArrowheads="1"/>
          </p:cNvSpPr>
          <p:nvPr/>
        </p:nvSpPr>
        <p:spPr bwMode="auto">
          <a:xfrm>
            <a:off x="781083" y="17352"/>
            <a:ext cx="109617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THE ENGAGEMENT MODEL FOR PUBLIC ADVOCACY | </a:t>
            </a:r>
            <a:r>
              <a:rPr lang="en-US" sz="1200" spc="300" dirty="0">
                <a:solidFill>
                  <a:schemeClr val="bg1">
                    <a:lumMod val="50000"/>
                  </a:schemeClr>
                </a:solidFill>
                <a:latin typeface="Helvetica Light"/>
              </a:rPr>
              <a:t>NOVEMBER 2021</a:t>
            </a:r>
            <a:endParaRPr lang="en-US" altLang="en-US" sz="1200" b="1" dirty="0">
              <a:solidFill>
                <a:srgbClr val="C00000"/>
              </a:solidFill>
              <a:latin typeface="ITC Stone Sans Std Bold" panose="020B0902030503020204" pitchFamily="34" charset="0"/>
            </a:endParaRPr>
          </a:p>
        </p:txBody>
      </p:sp>
      <p:sp>
        <p:nvSpPr>
          <p:cNvPr id="8" name="Slide Number Placeholder 1">
            <a:extLst>
              <a:ext uri="{FF2B5EF4-FFF2-40B4-BE49-F238E27FC236}">
                <a16:creationId xmlns:a16="http://schemas.microsoft.com/office/drawing/2014/main" id="{56F0CF9C-2285-42D1-A7E9-567FEAA349D1}"/>
              </a:ext>
            </a:extLst>
          </p:cNvPr>
          <p:cNvSpPr>
            <a:spLocks noGrp="1" noChangeArrowheads="1"/>
          </p:cNvSpPr>
          <p:nvPr>
            <p:ph type="sldNum" sz="quarter" idx="12"/>
          </p:nvPr>
        </p:nvSpPr>
        <p:spPr>
          <a:xfrm>
            <a:off x="86106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2FE33186-080C-CD49-B172-9E46A42BE45F}" type="slidenum">
              <a:rPr lang="en-US" altLang="en-US" smtClean="0">
                <a:solidFill>
                  <a:schemeClr val="bg2"/>
                </a:solidFill>
              </a:rPr>
              <a:pPr/>
              <a:t>3</a:t>
            </a:fld>
            <a:endParaRPr lang="en-US" altLang="en-US">
              <a:solidFill>
                <a:schemeClr val="bg2"/>
              </a:solidFill>
            </a:endParaRPr>
          </a:p>
        </p:txBody>
      </p:sp>
      <p:pic>
        <p:nvPicPr>
          <p:cNvPr id="9" name="Content Placeholder 3">
            <a:extLst>
              <a:ext uri="{FF2B5EF4-FFF2-40B4-BE49-F238E27FC236}">
                <a16:creationId xmlns:a16="http://schemas.microsoft.com/office/drawing/2014/main" id="{37E4CFCA-F354-4AE2-A793-730CFA853912}"/>
              </a:ext>
            </a:extLst>
          </p:cNvPr>
          <p:cNvPicPr>
            <a:picLocks noChangeAspect="1"/>
          </p:cNvPicPr>
          <p:nvPr/>
        </p:nvPicPr>
        <p:blipFill rotWithShape="1">
          <a:blip r:embed="rId4">
            <a:extLst>
              <a:ext uri="{28A0092B-C50C-407E-A947-70E740481C1C}">
                <a14:useLocalDpi xmlns:a14="http://schemas.microsoft.com/office/drawing/2010/main" val="0"/>
              </a:ext>
            </a:extLst>
          </a:blip>
          <a:srcRect l="14749" r="11656"/>
          <a:stretch/>
        </p:blipFill>
        <p:spPr>
          <a:xfrm>
            <a:off x="3026156" y="920879"/>
            <a:ext cx="6433570" cy="5824633"/>
          </a:xfrm>
          <a:prstGeom prst="rect">
            <a:avLst/>
          </a:prstGeom>
        </p:spPr>
      </p:pic>
      <p:sp>
        <p:nvSpPr>
          <p:cNvPr id="10" name="TextBox 9">
            <a:extLst>
              <a:ext uri="{FF2B5EF4-FFF2-40B4-BE49-F238E27FC236}">
                <a16:creationId xmlns:a16="http://schemas.microsoft.com/office/drawing/2014/main" id="{6F84528C-7CCE-45CD-9C18-EEA81E04F202}"/>
              </a:ext>
            </a:extLst>
          </p:cNvPr>
          <p:cNvSpPr txBox="1"/>
          <p:nvPr/>
        </p:nvSpPr>
        <p:spPr>
          <a:xfrm>
            <a:off x="7075075" y="869066"/>
            <a:ext cx="3147237" cy="692497"/>
          </a:xfrm>
          <a:prstGeom prst="rect">
            <a:avLst/>
          </a:prstGeom>
          <a:noFill/>
        </p:spPr>
        <p:txBody>
          <a:bodyPr wrap="square" rtlCol="0">
            <a:spAutoFit/>
          </a:bodyPr>
          <a:lstStyle/>
          <a:p>
            <a:r>
              <a:rPr lang="en-US" altLang="en-US" sz="1300" b="1" dirty="0">
                <a:latin typeface="Stone Sans II ITC Std Bk Cn" panose="020B0506040503020204" pitchFamily="34" charset="0"/>
                <a:ea typeface="ＭＳ Ｐゴシック" panose="020B0600070205080204" pitchFamily="34" charset="-128"/>
              </a:rPr>
              <a:t>DEFINE ‘THE WIN’ </a:t>
            </a:r>
          </a:p>
          <a:p>
            <a:r>
              <a:rPr lang="en-US" altLang="en-US" sz="1300" dirty="0">
                <a:latin typeface="Stone Sans II ITC Std Bk Cn" panose="020B0506040503020204" pitchFamily="34" charset="0"/>
                <a:ea typeface="ＭＳ Ｐゴシック" panose="020B0600070205080204" pitchFamily="34" charset="-128"/>
              </a:rPr>
              <a:t>Advancing WSU’s research and education mission and goals align with public values</a:t>
            </a:r>
          </a:p>
        </p:txBody>
      </p:sp>
      <p:sp>
        <p:nvSpPr>
          <p:cNvPr id="11" name="TextBox 10">
            <a:extLst>
              <a:ext uri="{FF2B5EF4-FFF2-40B4-BE49-F238E27FC236}">
                <a16:creationId xmlns:a16="http://schemas.microsoft.com/office/drawing/2014/main" id="{D2BA8D4C-0C75-49DD-BCF0-058CB7F92A68}"/>
              </a:ext>
            </a:extLst>
          </p:cNvPr>
          <p:cNvSpPr txBox="1"/>
          <p:nvPr/>
        </p:nvSpPr>
        <p:spPr>
          <a:xfrm>
            <a:off x="9239416" y="2640684"/>
            <a:ext cx="1819054" cy="1492716"/>
          </a:xfrm>
          <a:prstGeom prst="rect">
            <a:avLst/>
          </a:prstGeom>
          <a:noFill/>
        </p:spPr>
        <p:txBody>
          <a:bodyPr wrap="square" rtlCol="0">
            <a:spAutoFit/>
          </a:bodyPr>
          <a:lstStyle/>
          <a:p>
            <a:r>
              <a:rPr lang="en-US" altLang="en-US" sz="1300" b="1" dirty="0">
                <a:latin typeface="Stone Sans II ITC Std Bk Cn" panose="020B0506040503020204" pitchFamily="34" charset="0"/>
                <a:ea typeface="ＭＳ Ｐゴシック" panose="020B0600070205080204" pitchFamily="34" charset="-128"/>
              </a:rPr>
              <a:t>TARGET STRATEGIC INFLUENCERS</a:t>
            </a:r>
            <a:r>
              <a:rPr lang="en-US" altLang="en-US" sz="1300" dirty="0">
                <a:latin typeface="Stone Sans II ITC Std Bk Cn" panose="020B0506040503020204" pitchFamily="34" charset="0"/>
                <a:ea typeface="ＭＳ Ｐゴシック" panose="020B0600070205080204" pitchFamily="34" charset="-128"/>
              </a:rPr>
              <a:t> </a:t>
            </a:r>
            <a:br>
              <a:rPr lang="en-US" altLang="en-US" sz="1300" dirty="0">
                <a:latin typeface="Stone Sans II ITC Std Bk Cn" panose="020B0506040503020204" pitchFamily="34" charset="0"/>
                <a:ea typeface="ＭＳ Ｐゴシック" panose="020B0600070205080204" pitchFamily="34" charset="-128"/>
              </a:rPr>
            </a:br>
            <a:r>
              <a:rPr lang="en-US" altLang="en-US" sz="1300" dirty="0">
                <a:latin typeface="Stone Sans II ITC Std Bk Cn" panose="020B0506040503020204" pitchFamily="34" charset="0"/>
                <a:ea typeface="ＭＳ Ｐゴシック" panose="020B0600070205080204" pitchFamily="34" charset="-128"/>
              </a:rPr>
              <a:t>(</a:t>
            </a:r>
            <a:r>
              <a:rPr lang="en-US" altLang="en-US" sz="1300" i="1" dirty="0">
                <a:latin typeface="Stone Sans II ITC Std Bk Cn" panose="020B0506040503020204" pitchFamily="34" charset="0"/>
                <a:ea typeface="ＭＳ Ｐゴシック" panose="020B0600070205080204" pitchFamily="34" charset="-128"/>
              </a:rPr>
              <a:t>thought leaders, voters &amp; those who influence voters</a:t>
            </a:r>
            <a:r>
              <a:rPr lang="en-US" altLang="en-US" sz="1300" dirty="0">
                <a:latin typeface="Stone Sans II ITC Std Bk Cn" panose="020B0506040503020204" pitchFamily="34" charset="0"/>
                <a:ea typeface="ＭＳ Ｐゴシック" panose="020B0600070205080204" pitchFamily="34" charset="-128"/>
              </a:rPr>
              <a:t>) identify and cultivate policy-maker and stakeholder champions</a:t>
            </a:r>
          </a:p>
        </p:txBody>
      </p:sp>
      <p:sp>
        <p:nvSpPr>
          <p:cNvPr id="12" name="TextBox 11">
            <a:extLst>
              <a:ext uri="{FF2B5EF4-FFF2-40B4-BE49-F238E27FC236}">
                <a16:creationId xmlns:a16="http://schemas.microsoft.com/office/drawing/2014/main" id="{7372AF53-076C-46C1-8D5E-B5A8398C88E8}"/>
              </a:ext>
            </a:extLst>
          </p:cNvPr>
          <p:cNvSpPr txBox="1"/>
          <p:nvPr/>
        </p:nvSpPr>
        <p:spPr>
          <a:xfrm>
            <a:off x="8239651" y="5715256"/>
            <a:ext cx="3584944" cy="692497"/>
          </a:xfrm>
          <a:prstGeom prst="rect">
            <a:avLst/>
          </a:prstGeom>
          <a:noFill/>
        </p:spPr>
        <p:txBody>
          <a:bodyPr wrap="square" rtlCol="0">
            <a:spAutoFit/>
          </a:bodyPr>
          <a:lstStyle/>
          <a:p>
            <a:pPr marL="165100"/>
            <a:r>
              <a:rPr lang="en-US" altLang="en-US" sz="1300" b="1" dirty="0">
                <a:latin typeface="Stone Sans II ITC Std Bk Cn" panose="020B0506040503020204" pitchFamily="34" charset="0"/>
                <a:ea typeface="ＭＳ Ｐゴシック" panose="020B0600070205080204" pitchFamily="34" charset="-128"/>
              </a:rPr>
              <a:t>COLLECT DATA, FORMALLY AND INFORMALLY</a:t>
            </a:r>
            <a:br>
              <a:rPr lang="en-US" altLang="en-US" sz="1300" b="1" dirty="0">
                <a:latin typeface="Stone Sans II ITC Std Bk Cn" panose="020B0506040503020204" pitchFamily="34" charset="0"/>
                <a:ea typeface="ＭＳ Ｐゴシック" panose="020B0600070205080204" pitchFamily="34" charset="-128"/>
              </a:rPr>
            </a:br>
            <a:r>
              <a:rPr lang="en-US" altLang="en-US" sz="1300" dirty="0">
                <a:latin typeface="Stone Sans II ITC Std Bk Cn" panose="020B0506040503020204" pitchFamily="34" charset="0"/>
                <a:ea typeface="ＭＳ Ｐゴシック" panose="020B0600070205080204" pitchFamily="34" charset="-128"/>
              </a:rPr>
              <a:t>To gauge opinions and identify messages that resonate and align with policy concerns of the public</a:t>
            </a:r>
          </a:p>
        </p:txBody>
      </p:sp>
      <p:sp>
        <p:nvSpPr>
          <p:cNvPr id="13" name="TextBox 12">
            <a:extLst>
              <a:ext uri="{FF2B5EF4-FFF2-40B4-BE49-F238E27FC236}">
                <a16:creationId xmlns:a16="http://schemas.microsoft.com/office/drawing/2014/main" id="{1F785CF0-C6B9-4C25-B222-31F9D11F8BBA}"/>
              </a:ext>
            </a:extLst>
          </p:cNvPr>
          <p:cNvSpPr txBox="1"/>
          <p:nvPr/>
        </p:nvSpPr>
        <p:spPr>
          <a:xfrm>
            <a:off x="1674346" y="5548832"/>
            <a:ext cx="2245357" cy="892552"/>
          </a:xfrm>
          <a:prstGeom prst="rect">
            <a:avLst/>
          </a:prstGeom>
          <a:noFill/>
        </p:spPr>
        <p:txBody>
          <a:bodyPr wrap="square" rtlCol="0">
            <a:spAutoFit/>
          </a:bodyPr>
          <a:lstStyle/>
          <a:p>
            <a:pPr marL="165100"/>
            <a:r>
              <a:rPr lang="en-US" altLang="en-US" sz="1300" b="1" dirty="0">
                <a:latin typeface="Stone Sans II ITC Std Bk Cn" panose="020B0506040503020204" pitchFamily="34" charset="0"/>
                <a:ea typeface="ＭＳ Ｐゴシック" panose="020B0600070205080204" pitchFamily="34" charset="-128"/>
              </a:rPr>
              <a:t>COMMUNICATE WITH OUR CONSTITUENTS DIRECTLY</a:t>
            </a:r>
            <a:r>
              <a:rPr lang="en-US" altLang="en-US" sz="1300" dirty="0">
                <a:latin typeface="Stone Sans II ITC Std Bk Cn" panose="020B0506040503020204" pitchFamily="34" charset="0"/>
                <a:ea typeface="ＭＳ Ｐゴシック" panose="020B0600070205080204" pitchFamily="34" charset="-128"/>
              </a:rPr>
              <a:t> </a:t>
            </a:r>
            <a:br>
              <a:rPr lang="en-US" altLang="en-US" sz="1300" dirty="0">
                <a:latin typeface="Stone Sans II ITC Std Bk Cn" panose="020B0506040503020204" pitchFamily="34" charset="0"/>
                <a:ea typeface="ＭＳ Ｐゴシック" panose="020B0600070205080204" pitchFamily="34" charset="-128"/>
              </a:rPr>
            </a:br>
            <a:r>
              <a:rPr lang="en-US" altLang="en-US" sz="1300" dirty="0">
                <a:latin typeface="Stone Sans II ITC Std Bk Cn" panose="020B0506040503020204" pitchFamily="34" charset="0"/>
                <a:ea typeface="ＭＳ Ｐゴシック" panose="020B0600070205080204" pitchFamily="34" charset="-128"/>
              </a:rPr>
              <a:t>Owned media, placed media, paid media </a:t>
            </a:r>
            <a:r>
              <a:rPr lang="en-US" altLang="en-US" sz="1300" b="1" i="1" dirty="0">
                <a:latin typeface="Stone Sans II ITC Std Bk Cn" panose="020B0506040503020204" pitchFamily="34" charset="0"/>
                <a:ea typeface="ＭＳ Ｐゴシック" panose="020B0600070205080204" pitchFamily="34" charset="-128"/>
              </a:rPr>
              <a:t>and engage</a:t>
            </a:r>
          </a:p>
        </p:txBody>
      </p:sp>
      <p:sp>
        <p:nvSpPr>
          <p:cNvPr id="14" name="TextBox 13">
            <a:extLst>
              <a:ext uri="{FF2B5EF4-FFF2-40B4-BE49-F238E27FC236}">
                <a16:creationId xmlns:a16="http://schemas.microsoft.com/office/drawing/2014/main" id="{0BD9EE5B-3406-49CD-9DF7-B77C5E4DA991}"/>
              </a:ext>
            </a:extLst>
          </p:cNvPr>
          <p:cNvSpPr txBox="1"/>
          <p:nvPr/>
        </p:nvSpPr>
        <p:spPr>
          <a:xfrm>
            <a:off x="847833" y="1611501"/>
            <a:ext cx="3594255" cy="892552"/>
          </a:xfrm>
          <a:prstGeom prst="rect">
            <a:avLst/>
          </a:prstGeom>
          <a:noFill/>
        </p:spPr>
        <p:txBody>
          <a:bodyPr wrap="square" rtlCol="0">
            <a:spAutoFit/>
          </a:bodyPr>
          <a:lstStyle/>
          <a:p>
            <a:pPr marL="165100"/>
            <a:r>
              <a:rPr lang="en-US" altLang="en-US" sz="1300" b="1" dirty="0">
                <a:latin typeface="Stone Sans II ITC Std Bk Cn" panose="020B0506040503020204" pitchFamily="34" charset="0"/>
                <a:ea typeface="ＭＳ Ｐゴシック" panose="020B0600070205080204" pitchFamily="34" charset="-128"/>
              </a:rPr>
              <a:t>DEVELOP AND MAINTAIN A ‘FIELD’ EFFORT</a:t>
            </a:r>
            <a:r>
              <a:rPr lang="en-US" altLang="en-US" sz="1300" dirty="0">
                <a:latin typeface="Stone Sans II ITC Std Bk Cn" panose="020B0506040503020204" pitchFamily="34" charset="0"/>
                <a:ea typeface="ＭＳ Ｐゴシック" panose="020B0600070205080204" pitchFamily="34" charset="-128"/>
              </a:rPr>
              <a:t> </a:t>
            </a:r>
            <a:br>
              <a:rPr lang="en-US" altLang="en-US" sz="1300" dirty="0">
                <a:latin typeface="Stone Sans II ITC Std Bk Cn" panose="020B0506040503020204" pitchFamily="34" charset="0"/>
                <a:ea typeface="ＭＳ Ｐゴシック" panose="020B0600070205080204" pitchFamily="34" charset="-128"/>
              </a:rPr>
            </a:br>
            <a:r>
              <a:rPr lang="en-US" altLang="en-US" sz="1300" dirty="0">
                <a:latin typeface="Stone Sans II ITC Std Bk Cn" panose="020B0506040503020204" pitchFamily="34" charset="0"/>
                <a:ea typeface="ＭＳ Ｐゴシック" panose="020B0600070205080204" pitchFamily="34" charset="-128"/>
              </a:rPr>
              <a:t>Partnerships, events, alumni advocacy efforts, coalitions, collaborations, aligned with marketing and communications efforts and priorities</a:t>
            </a:r>
          </a:p>
        </p:txBody>
      </p:sp>
      <p:pic>
        <p:nvPicPr>
          <p:cNvPr id="15" name="Picture 14" descr="A picture containing drawing&#10;&#10;Description automatically generated">
            <a:extLst>
              <a:ext uri="{FF2B5EF4-FFF2-40B4-BE49-F238E27FC236}">
                <a16:creationId xmlns:a16="http://schemas.microsoft.com/office/drawing/2014/main" id="{88FC1522-C170-4025-BFAD-6D0DB96A1F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66970" y="2793533"/>
            <a:ext cx="2143125" cy="2143125"/>
          </a:xfrm>
          <a:prstGeom prst="rect">
            <a:avLst/>
          </a:prstGeom>
        </p:spPr>
      </p:pic>
    </p:spTree>
    <p:extLst>
      <p:ext uri="{BB962C8B-B14F-4D97-AF65-F5344CB8AC3E}">
        <p14:creationId xmlns:p14="http://schemas.microsoft.com/office/powerpoint/2010/main" val="2853833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6" name="TextBox 5">
            <a:extLst>
              <a:ext uri="{FF2B5EF4-FFF2-40B4-BE49-F238E27FC236}">
                <a16:creationId xmlns:a16="http://schemas.microsoft.com/office/drawing/2014/main" id="{0B5AB841-447D-4E46-9F14-6AA295E2C173}"/>
              </a:ext>
            </a:extLst>
          </p:cNvPr>
          <p:cNvSpPr txBox="1"/>
          <p:nvPr/>
        </p:nvSpPr>
        <p:spPr>
          <a:xfrm>
            <a:off x="767256" y="126124"/>
            <a:ext cx="11582400" cy="400110"/>
          </a:xfrm>
          <a:prstGeom prst="rect">
            <a:avLst/>
          </a:prstGeom>
          <a:noFill/>
        </p:spPr>
        <p:txBody>
          <a:bodyPr wrap="square" lIns="91440" tIns="45720" rIns="91440" bIns="45720" rtlCol="0" anchor="t">
            <a:spAutoFit/>
          </a:bodyPr>
          <a:lstStyle/>
          <a:p>
            <a:pPr algn="ctr"/>
            <a:endParaRPr lang="en-US" sz="4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a:rPr>
              <a:t>ADVOCACY: THE TRADITIONAL LOBBYING MODEL </a:t>
            </a:r>
            <a:r>
              <a:rPr lang="en-US" sz="1200" spc="300" dirty="0">
                <a:solidFill>
                  <a:schemeClr val="bg1">
                    <a:lumMod val="50000"/>
                  </a:schemeClr>
                </a:solidFill>
                <a:latin typeface="Helvetica Light"/>
              </a:rPr>
              <a:t>|  NOVEMBER 2021</a:t>
            </a:r>
          </a:p>
          <a:p>
            <a:pPr algn="ctr"/>
            <a:endParaRPr lang="en-US" sz="400" dirty="0">
              <a:solidFill>
                <a:schemeClr val="bg1">
                  <a:lumMod val="50000"/>
                </a:schemeClr>
              </a:solidFill>
              <a:latin typeface="Helvetica" pitchFamily="2" charset="0"/>
            </a:endParaRPr>
          </a:p>
        </p:txBody>
      </p:sp>
      <p:sp>
        <p:nvSpPr>
          <p:cNvPr id="2" name="Slide Number Placeholder 1">
            <a:extLst>
              <a:ext uri="{FF2B5EF4-FFF2-40B4-BE49-F238E27FC236}">
                <a16:creationId xmlns:a16="http://schemas.microsoft.com/office/drawing/2014/main" id="{523B6442-3E46-4187-8231-AB6A3EB57631}"/>
              </a:ext>
            </a:extLst>
          </p:cNvPr>
          <p:cNvSpPr>
            <a:spLocks noGrp="1"/>
          </p:cNvSpPr>
          <p:nvPr>
            <p:ph type="sldNum" sz="quarter" idx="12"/>
          </p:nvPr>
        </p:nvSpPr>
        <p:spPr/>
        <p:txBody>
          <a:bodyPr/>
          <a:lstStyle/>
          <a:p>
            <a:fld id="{48B9114E-FB6A-4B36-B0E1-9C779322A75E}" type="slidenum">
              <a:rPr lang="en-US" smtClean="0"/>
              <a:t>4</a:t>
            </a:fld>
            <a:endParaRPr lang="en-US" dirty="0"/>
          </a:p>
        </p:txBody>
      </p:sp>
      <p:pic>
        <p:nvPicPr>
          <p:cNvPr id="8" name="Picture 7">
            <a:extLst>
              <a:ext uri="{FF2B5EF4-FFF2-40B4-BE49-F238E27FC236}">
                <a16:creationId xmlns:a16="http://schemas.microsoft.com/office/drawing/2014/main" id="{C887232A-80B2-4DAC-A6C9-5B42C6A8C14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757142" y="1070444"/>
            <a:ext cx="7260249" cy="5817945"/>
          </a:xfrm>
          <a:prstGeom prst="rect">
            <a:avLst/>
          </a:prstGeom>
        </p:spPr>
      </p:pic>
      <p:sp>
        <p:nvSpPr>
          <p:cNvPr id="9" name="Rectangle 8">
            <a:extLst>
              <a:ext uri="{FF2B5EF4-FFF2-40B4-BE49-F238E27FC236}">
                <a16:creationId xmlns:a16="http://schemas.microsoft.com/office/drawing/2014/main" id="{333491DE-E726-4197-BD86-926E7AE2FD39}"/>
              </a:ext>
            </a:extLst>
          </p:cNvPr>
          <p:cNvSpPr/>
          <p:nvPr/>
        </p:nvSpPr>
        <p:spPr>
          <a:xfrm>
            <a:off x="6373476" y="918210"/>
            <a:ext cx="4937760" cy="178308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C8CA95A-A37C-4B0D-9FEC-B469401BEB35}"/>
              </a:ext>
            </a:extLst>
          </p:cNvPr>
          <p:cNvSpPr/>
          <p:nvPr/>
        </p:nvSpPr>
        <p:spPr>
          <a:xfrm>
            <a:off x="6439288" y="978354"/>
            <a:ext cx="4806137" cy="1657911"/>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395FB4-947E-D74C-9D87-81656816E50F}"/>
              </a:ext>
            </a:extLst>
          </p:cNvPr>
          <p:cNvSpPr txBox="1"/>
          <p:nvPr/>
        </p:nvSpPr>
        <p:spPr>
          <a:xfrm>
            <a:off x="6473051" y="908915"/>
            <a:ext cx="4635854" cy="1753109"/>
          </a:xfrm>
          <a:prstGeom prst="rect">
            <a:avLst/>
          </a:prstGeom>
          <a:noFill/>
        </p:spPr>
        <p:txBody>
          <a:bodyPr wrap="square" rtlCol="0">
            <a:spAutoFit/>
          </a:bodyPr>
          <a:lstStyle/>
          <a:p>
            <a:pPr>
              <a:lnSpc>
                <a:spcPct val="125000"/>
              </a:lnSpc>
              <a:spcAft>
                <a:spcPts val="1000"/>
              </a:spcAft>
            </a:pPr>
            <a:r>
              <a:rPr lang="en-US" sz="1600" u="sng" dirty="0">
                <a:solidFill>
                  <a:schemeClr val="bg1"/>
                </a:solidFill>
                <a:latin typeface="Stone Sans II ITC Std X Bd Cn" panose="020B0A06040503020204" pitchFamily="34" charset="0"/>
              </a:rPr>
              <a:t>The traditional institutional lobbying model</a:t>
            </a:r>
            <a:r>
              <a:rPr lang="en-US" sz="1600" u="sng" dirty="0">
                <a:solidFill>
                  <a:schemeClr val="bg1"/>
                </a:solidFill>
                <a:latin typeface="Stone Sans II ITC Std Sm Cn" panose="020B0706040503020204" pitchFamily="34" charset="0"/>
              </a:rPr>
              <a:t>:</a:t>
            </a:r>
          </a:p>
          <a:p>
            <a:pPr marL="285750" indent="-285750">
              <a:lnSpc>
                <a:spcPct val="125000"/>
              </a:lnSpc>
              <a:spcAft>
                <a:spcPts val="800"/>
              </a:spcAft>
              <a:buFont typeface="Arial" panose="020B0604020202020204" pitchFamily="34" charset="0"/>
              <a:buChar char="•"/>
            </a:pPr>
            <a:r>
              <a:rPr lang="en-US" sz="1350" dirty="0">
                <a:solidFill>
                  <a:schemeClr val="bg1"/>
                </a:solidFill>
                <a:latin typeface="Stone Sans II ITC Std Md Cn" panose="020B0606040503020204" pitchFamily="34" charset="0"/>
              </a:rPr>
              <a:t>State Relations operated as a Special Assistant to the President </a:t>
            </a:r>
          </a:p>
          <a:p>
            <a:pPr marL="285750" indent="-285750">
              <a:lnSpc>
                <a:spcPct val="125000"/>
              </a:lnSpc>
              <a:spcAft>
                <a:spcPts val="800"/>
              </a:spcAft>
              <a:buFont typeface="Arial" panose="020B0604020202020204" pitchFamily="34" charset="0"/>
              <a:buChar char="•"/>
            </a:pPr>
            <a:r>
              <a:rPr lang="en-US" sz="1350" dirty="0">
                <a:solidFill>
                  <a:schemeClr val="bg1"/>
                </a:solidFill>
                <a:latin typeface="Stone Sans II ITC Std Md Cn" panose="020B0606040503020204" pitchFamily="34" charset="0"/>
              </a:rPr>
              <a:t>Federal Relations was part of the Office of Research</a:t>
            </a:r>
          </a:p>
          <a:p>
            <a:pPr marL="285750" indent="-285750">
              <a:lnSpc>
                <a:spcPct val="125000"/>
              </a:lnSpc>
              <a:spcAft>
                <a:spcPts val="800"/>
              </a:spcAft>
              <a:buFont typeface="Arial" panose="020B0604020202020204" pitchFamily="34" charset="0"/>
              <a:buChar char="•"/>
            </a:pPr>
            <a:r>
              <a:rPr lang="en-US" sz="1350" dirty="0">
                <a:solidFill>
                  <a:schemeClr val="bg1"/>
                </a:solidFill>
                <a:latin typeface="Stone Sans II ITC Std Md Cn" panose="020B0606040503020204" pitchFamily="34" charset="0"/>
              </a:rPr>
              <a:t>Primary focus was on lobbying </a:t>
            </a:r>
          </a:p>
        </p:txBody>
      </p:sp>
      <p:sp>
        <p:nvSpPr>
          <p:cNvPr id="11" name="Oval 10">
            <a:extLst>
              <a:ext uri="{FF2B5EF4-FFF2-40B4-BE49-F238E27FC236}">
                <a16:creationId xmlns:a16="http://schemas.microsoft.com/office/drawing/2014/main" id="{1434F2E7-D429-478D-8F0A-7476149D4666}"/>
              </a:ext>
            </a:extLst>
          </p:cNvPr>
          <p:cNvSpPr/>
          <p:nvPr/>
        </p:nvSpPr>
        <p:spPr>
          <a:xfrm>
            <a:off x="10235815" y="1830192"/>
            <a:ext cx="1807648" cy="1807648"/>
          </a:xfrm>
          <a:prstGeom prst="ellipse">
            <a:avLst/>
          </a:prstGeom>
          <a:solidFill>
            <a:schemeClr val="tx1">
              <a:lumMod val="65000"/>
              <a:lumOff val="35000"/>
            </a:schemeClr>
          </a:solidFill>
          <a:ln w="38100">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5D491E4-CE2F-4446-A564-668BECC21821}"/>
              </a:ext>
            </a:extLst>
          </p:cNvPr>
          <p:cNvSpPr txBox="1"/>
          <p:nvPr/>
        </p:nvSpPr>
        <p:spPr>
          <a:xfrm rot="20418792">
            <a:off x="10451601" y="2004539"/>
            <a:ext cx="1395126" cy="1392945"/>
          </a:xfrm>
          <a:prstGeom prst="rect">
            <a:avLst/>
          </a:prstGeom>
          <a:noFill/>
        </p:spPr>
        <p:txBody>
          <a:bodyPr wrap="none" rtlCol="0">
            <a:spAutoFit/>
          </a:bodyPr>
          <a:lstStyle/>
          <a:p>
            <a:pPr algn="ctr">
              <a:lnSpc>
                <a:spcPct val="135000"/>
              </a:lnSpc>
            </a:pPr>
            <a:r>
              <a:rPr lang="en-US" sz="1600" dirty="0">
                <a:solidFill>
                  <a:schemeClr val="bg1"/>
                </a:solidFill>
                <a:latin typeface="Stone Sans II ITC Std X Bd Cn" panose="020B0A06040503020204" pitchFamily="34" charset="0"/>
              </a:rPr>
              <a:t>SOME </a:t>
            </a:r>
          </a:p>
          <a:p>
            <a:pPr algn="ctr">
              <a:lnSpc>
                <a:spcPct val="135000"/>
              </a:lnSpc>
            </a:pPr>
            <a:r>
              <a:rPr lang="en-US" sz="1600" dirty="0">
                <a:solidFill>
                  <a:schemeClr val="bg1"/>
                </a:solidFill>
                <a:latin typeface="Stone Sans II ITC Std X Bd Cn" panose="020B0A06040503020204" pitchFamily="34" charset="0"/>
              </a:rPr>
              <a:t>SCHOOLS</a:t>
            </a:r>
          </a:p>
          <a:p>
            <a:pPr algn="ctr">
              <a:lnSpc>
                <a:spcPct val="135000"/>
              </a:lnSpc>
            </a:pPr>
            <a:r>
              <a:rPr lang="en-US" sz="1600" dirty="0">
                <a:solidFill>
                  <a:schemeClr val="bg1"/>
                </a:solidFill>
                <a:latin typeface="Stone Sans II ITC Std X Bd Cn" panose="020B0A06040503020204" pitchFamily="34" charset="0"/>
              </a:rPr>
              <a:t>STILL USE THIS</a:t>
            </a:r>
          </a:p>
          <a:p>
            <a:pPr algn="ctr">
              <a:lnSpc>
                <a:spcPct val="135000"/>
              </a:lnSpc>
            </a:pPr>
            <a:r>
              <a:rPr lang="en-US" sz="1600" dirty="0">
                <a:solidFill>
                  <a:schemeClr val="bg1"/>
                </a:solidFill>
                <a:latin typeface="Stone Sans II ITC Std X Bd Cn" panose="020B0A06040503020204" pitchFamily="34" charset="0"/>
              </a:rPr>
              <a:t>MODEL</a:t>
            </a:r>
          </a:p>
        </p:txBody>
      </p:sp>
      <p:sp>
        <p:nvSpPr>
          <p:cNvPr id="12" name="Oval 11">
            <a:extLst>
              <a:ext uri="{FF2B5EF4-FFF2-40B4-BE49-F238E27FC236}">
                <a16:creationId xmlns:a16="http://schemas.microsoft.com/office/drawing/2014/main" id="{FDD311E2-09B6-4922-B3DA-DA1B9740446F}"/>
              </a:ext>
            </a:extLst>
          </p:cNvPr>
          <p:cNvSpPr/>
          <p:nvPr/>
        </p:nvSpPr>
        <p:spPr>
          <a:xfrm>
            <a:off x="10284126" y="1887384"/>
            <a:ext cx="1705828" cy="1705828"/>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3C08ED1-AA0E-1041-8385-D11DCB9EE29B}"/>
              </a:ext>
            </a:extLst>
          </p:cNvPr>
          <p:cNvSpPr txBox="1"/>
          <p:nvPr/>
        </p:nvSpPr>
        <p:spPr>
          <a:xfrm>
            <a:off x="689212" y="4602024"/>
            <a:ext cx="4015759" cy="1754326"/>
          </a:xfrm>
          <a:prstGeom prst="rect">
            <a:avLst/>
          </a:prstGeom>
          <a:noFill/>
        </p:spPr>
        <p:txBody>
          <a:bodyPr wrap="square" rtlCol="0">
            <a:spAutoFit/>
          </a:bodyPr>
          <a:lstStyle/>
          <a:p>
            <a:pPr marL="285750" indent="-285750">
              <a:buFont typeface="Arial" panose="020B0604020202020204" pitchFamily="34" charset="0"/>
              <a:buChar char="•"/>
            </a:pPr>
            <a:r>
              <a:rPr lang="en-US" b="1" dirty="0">
                <a:solidFill>
                  <a:schemeClr val="bg2">
                    <a:lumMod val="25000"/>
                  </a:schemeClr>
                </a:solidFill>
              </a:rPr>
              <a:t>As the population has grown and the state budget has grown, the number of petitioners to policy-makers has also grown.</a:t>
            </a:r>
          </a:p>
          <a:p>
            <a:pPr marL="285750" indent="-285750">
              <a:buFont typeface="Arial" panose="020B0604020202020204" pitchFamily="34" charset="0"/>
              <a:buChar char="•"/>
            </a:pPr>
            <a:r>
              <a:rPr lang="en-US" b="1" dirty="0">
                <a:solidFill>
                  <a:schemeClr val="bg2">
                    <a:lumMod val="25000"/>
                  </a:schemeClr>
                </a:solidFill>
              </a:rPr>
              <a:t>This dilutes the impact of “lobbying” as the primary tool for advocacy.</a:t>
            </a:r>
          </a:p>
        </p:txBody>
      </p:sp>
    </p:spTree>
    <p:extLst>
      <p:ext uri="{BB962C8B-B14F-4D97-AF65-F5344CB8AC3E}">
        <p14:creationId xmlns:p14="http://schemas.microsoft.com/office/powerpoint/2010/main" val="18610019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5262"/>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7" name="TextBox 6">
            <a:extLst>
              <a:ext uri="{FF2B5EF4-FFF2-40B4-BE49-F238E27FC236}">
                <a16:creationId xmlns:a16="http://schemas.microsoft.com/office/drawing/2014/main" id="{BEDA0A4D-CEB4-46A0-BD0E-C48F0E23D690}"/>
              </a:ext>
            </a:extLst>
          </p:cNvPr>
          <p:cNvSpPr txBox="1"/>
          <p:nvPr/>
        </p:nvSpPr>
        <p:spPr>
          <a:xfrm>
            <a:off x="609601" y="2217683"/>
            <a:ext cx="11582400" cy="323165"/>
          </a:xfrm>
          <a:prstGeom prst="rect">
            <a:avLst/>
          </a:prstGeom>
          <a:noFill/>
        </p:spPr>
        <p:txBody>
          <a:bodyPr wrap="square" rtlCol="0">
            <a:spAutoFit/>
          </a:bodyPr>
          <a:lstStyle/>
          <a:p>
            <a:pPr algn="ctr">
              <a:spcAft>
                <a:spcPts val="1000"/>
              </a:spcAft>
            </a:pPr>
            <a:r>
              <a:rPr lang="en-US" sz="1500" dirty="0">
                <a:solidFill>
                  <a:schemeClr val="bg1">
                    <a:lumMod val="50000"/>
                  </a:schemeClr>
                </a:solidFill>
                <a:latin typeface="Stone Sans II ITC Std Sm Cn" panose="020B0706040503020204" pitchFamily="34" charset="0"/>
              </a:rPr>
              <a:t>Insert Org Chart</a:t>
            </a:r>
            <a:endParaRPr lang="en-US" dirty="0">
              <a:solidFill>
                <a:schemeClr val="bg1">
                  <a:lumMod val="50000"/>
                </a:schemeClr>
              </a:solidFill>
              <a:highlight>
                <a:srgbClr val="FFFF00"/>
              </a:highlight>
              <a:latin typeface="Stone Sans II ITC Std Sm Cn" panose="020B0706040503020204" pitchFamily="34" charset="0"/>
            </a:endParaRPr>
          </a:p>
        </p:txBody>
      </p:sp>
      <p:sp>
        <p:nvSpPr>
          <p:cNvPr id="8" name="TextBox 114">
            <a:extLst>
              <a:ext uri="{FF2B5EF4-FFF2-40B4-BE49-F238E27FC236}">
                <a16:creationId xmlns:a16="http://schemas.microsoft.com/office/drawing/2014/main" id="{2DC11B98-3370-5D48-BB23-50A99D8142A7}"/>
              </a:ext>
            </a:extLst>
          </p:cNvPr>
          <p:cNvSpPr txBox="1">
            <a:spLocks noChangeArrowheads="1"/>
          </p:cNvSpPr>
          <p:nvPr/>
        </p:nvSpPr>
        <p:spPr bwMode="auto">
          <a:xfrm>
            <a:off x="767666" y="-5262"/>
            <a:ext cx="1045738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ADVOCACY: THE ENGAGEMENT MODEL</a:t>
            </a:r>
            <a:r>
              <a:rPr lang="en-US" sz="1200" spc="300" dirty="0">
                <a:solidFill>
                  <a:srgbClr val="A80532"/>
                </a:solidFill>
                <a:latin typeface="Helvetica Light"/>
              </a:rPr>
              <a:t> </a:t>
            </a:r>
            <a:r>
              <a:rPr lang="en-US" sz="1200" spc="300" dirty="0">
                <a:solidFill>
                  <a:schemeClr val="bg1">
                    <a:lumMod val="50000"/>
                  </a:schemeClr>
                </a:solidFill>
                <a:latin typeface="Helvetica Light"/>
              </a:rPr>
              <a:t>|  NOVEMBER 2021</a:t>
            </a:r>
          </a:p>
        </p:txBody>
      </p:sp>
      <p:pic>
        <p:nvPicPr>
          <p:cNvPr id="9" name="Picture 2">
            <a:extLst>
              <a:ext uri="{FF2B5EF4-FFF2-40B4-BE49-F238E27FC236}">
                <a16:creationId xmlns:a16="http://schemas.microsoft.com/office/drawing/2014/main" id="{FC28913B-E01A-8C42-AAF9-482729AB6D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bwMode="auto">
          <a:xfrm>
            <a:off x="1942901" y="675775"/>
            <a:ext cx="7736082" cy="5994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19EF5C5E-C5DF-41F2-AEB6-0FC4E898C0DE}"/>
              </a:ext>
            </a:extLst>
          </p:cNvPr>
          <p:cNvSpPr/>
          <p:nvPr/>
        </p:nvSpPr>
        <p:spPr>
          <a:xfrm>
            <a:off x="1063536" y="4899696"/>
            <a:ext cx="2399293" cy="15607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A9883B4-495F-4C00-95F6-65C021C1C48E}"/>
              </a:ext>
            </a:extLst>
          </p:cNvPr>
          <p:cNvSpPr/>
          <p:nvPr/>
        </p:nvSpPr>
        <p:spPr>
          <a:xfrm>
            <a:off x="1138088" y="4972622"/>
            <a:ext cx="2196168" cy="1455334"/>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B03056F-1AAA-4273-9864-A798DD55EF26}"/>
              </a:ext>
            </a:extLst>
          </p:cNvPr>
          <p:cNvSpPr txBox="1"/>
          <p:nvPr/>
        </p:nvSpPr>
        <p:spPr>
          <a:xfrm>
            <a:off x="1124719" y="5029753"/>
            <a:ext cx="2169239" cy="1300612"/>
          </a:xfrm>
          <a:prstGeom prst="rect">
            <a:avLst/>
          </a:prstGeom>
          <a:noFill/>
        </p:spPr>
        <p:txBody>
          <a:bodyPr wrap="square" rtlCol="0">
            <a:spAutoFit/>
          </a:bodyPr>
          <a:lstStyle/>
          <a:p>
            <a:pPr algn="ctr">
              <a:lnSpc>
                <a:spcPct val="125000"/>
              </a:lnSpc>
              <a:spcAft>
                <a:spcPts val="1000"/>
              </a:spcAft>
            </a:pPr>
            <a:r>
              <a:rPr lang="en-US" sz="1600" dirty="0">
                <a:solidFill>
                  <a:schemeClr val="bg1"/>
                </a:solidFill>
                <a:latin typeface="Stone Sans II ITC Std X Bd Cn" panose="020B0A06040503020204" pitchFamily="34" charset="0"/>
              </a:rPr>
              <a:t>Legislative Session is </a:t>
            </a:r>
            <a:r>
              <a:rPr lang="en-US" sz="1600" u="sng" dirty="0">
                <a:solidFill>
                  <a:schemeClr val="bg1"/>
                </a:solidFill>
                <a:latin typeface="Stone Sans II ITC Std X Bd Cn" panose="020B0A06040503020204" pitchFamily="34" charset="0"/>
              </a:rPr>
              <a:t>tactically focused</a:t>
            </a:r>
            <a:r>
              <a:rPr lang="en-US" sz="1600" dirty="0">
                <a:solidFill>
                  <a:schemeClr val="bg1"/>
                </a:solidFill>
                <a:latin typeface="Stone Sans II ITC Std X Bd Cn" panose="020B0A06040503020204" pitchFamily="34" charset="0"/>
              </a:rPr>
              <a:t>, representing only one place of engagement</a:t>
            </a:r>
            <a:endParaRPr lang="en-US" sz="1600" dirty="0">
              <a:solidFill>
                <a:schemeClr val="bg1"/>
              </a:solidFill>
              <a:latin typeface="Stone Sans II ITC Std Sm Cn" panose="020B0706040503020204" pitchFamily="34" charset="0"/>
            </a:endParaRPr>
          </a:p>
        </p:txBody>
      </p:sp>
      <p:sp>
        <p:nvSpPr>
          <p:cNvPr id="13" name="Rectangle 12">
            <a:extLst>
              <a:ext uri="{FF2B5EF4-FFF2-40B4-BE49-F238E27FC236}">
                <a16:creationId xmlns:a16="http://schemas.microsoft.com/office/drawing/2014/main" id="{32274F39-9F91-4237-A321-1F64FEB8A3AD}"/>
              </a:ext>
            </a:extLst>
          </p:cNvPr>
          <p:cNvSpPr/>
          <p:nvPr/>
        </p:nvSpPr>
        <p:spPr>
          <a:xfrm>
            <a:off x="8219868" y="5718005"/>
            <a:ext cx="3744893" cy="891141"/>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54F528B-302F-4ED1-ACDD-8F0B827CA21C}"/>
              </a:ext>
            </a:extLst>
          </p:cNvPr>
          <p:cNvSpPr/>
          <p:nvPr/>
        </p:nvSpPr>
        <p:spPr>
          <a:xfrm>
            <a:off x="8285680" y="5778149"/>
            <a:ext cx="3616659" cy="77085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C85CE9F5-2344-4D84-A762-5FB28527DC0F}"/>
              </a:ext>
            </a:extLst>
          </p:cNvPr>
          <p:cNvSpPr txBox="1"/>
          <p:nvPr/>
        </p:nvSpPr>
        <p:spPr>
          <a:xfrm>
            <a:off x="8159054" y="5775364"/>
            <a:ext cx="3866520" cy="685059"/>
          </a:xfrm>
          <a:prstGeom prst="rect">
            <a:avLst/>
          </a:prstGeom>
          <a:noFill/>
        </p:spPr>
        <p:txBody>
          <a:bodyPr wrap="square" rtlCol="0">
            <a:spAutoFit/>
          </a:bodyPr>
          <a:lstStyle/>
          <a:p>
            <a:pPr algn="ctr">
              <a:lnSpc>
                <a:spcPct val="125000"/>
              </a:lnSpc>
              <a:spcAft>
                <a:spcPts val="1000"/>
              </a:spcAft>
            </a:pPr>
            <a:r>
              <a:rPr lang="en-US" sz="1600" b="1" dirty="0">
                <a:solidFill>
                  <a:schemeClr val="bg1"/>
                </a:solidFill>
                <a:latin typeface="Stone Sans II ITC Std X Bd Cn" panose="020B0A06040503020204" pitchFamily="34" charset="0"/>
              </a:rPr>
              <a:t>When?</a:t>
            </a:r>
            <a:r>
              <a:rPr lang="en-US" sz="1600" dirty="0">
                <a:solidFill>
                  <a:schemeClr val="bg1"/>
                </a:solidFill>
                <a:latin typeface="Stone Sans II ITC Std X Bd Cn" panose="020B0A06040503020204" pitchFamily="34" charset="0"/>
              </a:rPr>
              <a:t> </a:t>
            </a:r>
            <a:r>
              <a:rPr lang="en-US" sz="1600" dirty="0">
                <a:solidFill>
                  <a:schemeClr val="bg1"/>
                </a:solidFill>
                <a:latin typeface="Stone Sans II ITC Std Sm Cn" panose="020B0706040503020204" pitchFamily="34" charset="0"/>
              </a:rPr>
              <a:t>Opportunities to engage with stakeholders exist </a:t>
            </a:r>
            <a:r>
              <a:rPr lang="en-US" sz="1600" b="1" dirty="0">
                <a:solidFill>
                  <a:schemeClr val="bg1"/>
                </a:solidFill>
                <a:latin typeface="Stone Sans II ITC Std Sm Cn" panose="020B0706040503020204" pitchFamily="34" charset="0"/>
              </a:rPr>
              <a:t>365 days a year</a:t>
            </a:r>
          </a:p>
        </p:txBody>
      </p:sp>
      <p:sp>
        <p:nvSpPr>
          <p:cNvPr id="2" name="TextBox 1">
            <a:extLst>
              <a:ext uri="{FF2B5EF4-FFF2-40B4-BE49-F238E27FC236}">
                <a16:creationId xmlns:a16="http://schemas.microsoft.com/office/drawing/2014/main" id="{E8400BBC-1D0E-E145-8D66-FFED3AF74733}"/>
              </a:ext>
            </a:extLst>
          </p:cNvPr>
          <p:cNvSpPr txBox="1"/>
          <p:nvPr/>
        </p:nvSpPr>
        <p:spPr>
          <a:xfrm>
            <a:off x="8924627" y="895147"/>
            <a:ext cx="3118337" cy="1477328"/>
          </a:xfrm>
          <a:prstGeom prst="rect">
            <a:avLst/>
          </a:prstGeom>
          <a:noFill/>
        </p:spPr>
        <p:txBody>
          <a:bodyPr wrap="square" rtlCol="0">
            <a:spAutoFit/>
          </a:bodyPr>
          <a:lstStyle/>
          <a:p>
            <a:pPr algn="ctr"/>
            <a:r>
              <a:rPr lang="en-US" dirty="0">
                <a:solidFill>
                  <a:schemeClr val="bg2">
                    <a:lumMod val="25000"/>
                  </a:schemeClr>
                </a:solidFill>
              </a:rPr>
              <a:t>Stakeholder engagement includes </a:t>
            </a:r>
            <a:r>
              <a:rPr lang="en-US" b="1" dirty="0">
                <a:solidFill>
                  <a:schemeClr val="bg2">
                    <a:lumMod val="25000"/>
                  </a:schemeClr>
                </a:solidFill>
              </a:rPr>
              <a:t>coalition building by geography, sector, industry, and other interests </a:t>
            </a:r>
          </a:p>
          <a:p>
            <a:pPr algn="ctr"/>
            <a:r>
              <a:rPr lang="en-US" dirty="0">
                <a:solidFill>
                  <a:schemeClr val="bg2">
                    <a:lumMod val="25000"/>
                  </a:schemeClr>
                </a:solidFill>
              </a:rPr>
              <a:t>(like higher ed!) </a:t>
            </a:r>
          </a:p>
        </p:txBody>
      </p:sp>
      <p:sp>
        <p:nvSpPr>
          <p:cNvPr id="3" name="TextBox 2">
            <a:extLst>
              <a:ext uri="{FF2B5EF4-FFF2-40B4-BE49-F238E27FC236}">
                <a16:creationId xmlns:a16="http://schemas.microsoft.com/office/drawing/2014/main" id="{DC674475-54DD-EE4D-8886-BCDC3DE8BA4E}"/>
              </a:ext>
            </a:extLst>
          </p:cNvPr>
          <p:cNvSpPr txBox="1"/>
          <p:nvPr/>
        </p:nvSpPr>
        <p:spPr>
          <a:xfrm>
            <a:off x="730703" y="895147"/>
            <a:ext cx="1674871" cy="1723549"/>
          </a:xfrm>
          <a:prstGeom prst="rect">
            <a:avLst/>
          </a:prstGeom>
          <a:noFill/>
        </p:spPr>
        <p:txBody>
          <a:bodyPr wrap="square" rtlCol="0">
            <a:spAutoFit/>
          </a:bodyPr>
          <a:lstStyle/>
          <a:p>
            <a:pPr algn="ctr"/>
            <a:r>
              <a:rPr lang="en-US" b="1" i="1" dirty="0">
                <a:solidFill>
                  <a:schemeClr val="bg2">
                    <a:lumMod val="25000"/>
                  </a:schemeClr>
                </a:solidFill>
              </a:rPr>
              <a:t>ex. State Votes Goals</a:t>
            </a:r>
          </a:p>
          <a:p>
            <a:pPr algn="ctr"/>
            <a:r>
              <a:rPr lang="en-US" b="1" u="sng" dirty="0">
                <a:solidFill>
                  <a:schemeClr val="bg2">
                    <a:lumMod val="25000"/>
                  </a:schemeClr>
                </a:solidFill>
              </a:rPr>
              <a:t>1</a:t>
            </a:r>
          </a:p>
          <a:p>
            <a:pPr algn="ctr"/>
            <a:r>
              <a:rPr lang="en-US" sz="800" b="1" dirty="0">
                <a:solidFill>
                  <a:schemeClr val="bg2">
                    <a:lumMod val="25000"/>
                  </a:schemeClr>
                </a:solidFill>
              </a:rPr>
              <a:t>_</a:t>
            </a:r>
          </a:p>
          <a:p>
            <a:pPr algn="ctr"/>
            <a:r>
              <a:rPr lang="en-US" b="1" u="sng" dirty="0">
                <a:solidFill>
                  <a:schemeClr val="bg2">
                    <a:lumMod val="25000"/>
                  </a:schemeClr>
                </a:solidFill>
              </a:rPr>
              <a:t>25</a:t>
            </a:r>
          </a:p>
          <a:p>
            <a:pPr algn="ctr"/>
            <a:r>
              <a:rPr lang="en-US" sz="800" b="1" dirty="0">
                <a:solidFill>
                  <a:schemeClr val="bg2">
                    <a:lumMod val="25000"/>
                  </a:schemeClr>
                </a:solidFill>
              </a:rPr>
              <a:t>_</a:t>
            </a:r>
          </a:p>
          <a:p>
            <a:pPr algn="ctr"/>
            <a:r>
              <a:rPr lang="en-US" b="1" u="sng" dirty="0">
                <a:solidFill>
                  <a:schemeClr val="bg2">
                    <a:lumMod val="25000"/>
                  </a:schemeClr>
                </a:solidFill>
              </a:rPr>
              <a:t>50</a:t>
            </a:r>
          </a:p>
        </p:txBody>
      </p:sp>
    </p:spTree>
    <p:extLst>
      <p:ext uri="{BB962C8B-B14F-4D97-AF65-F5344CB8AC3E}">
        <p14:creationId xmlns:p14="http://schemas.microsoft.com/office/powerpoint/2010/main" val="3212477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5262"/>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8" name="TextBox 114">
            <a:extLst>
              <a:ext uri="{FF2B5EF4-FFF2-40B4-BE49-F238E27FC236}">
                <a16:creationId xmlns:a16="http://schemas.microsoft.com/office/drawing/2014/main" id="{2DC11B98-3370-5D48-BB23-50A99D8142A7}"/>
              </a:ext>
            </a:extLst>
          </p:cNvPr>
          <p:cNvSpPr txBox="1">
            <a:spLocks noChangeArrowheads="1"/>
          </p:cNvSpPr>
          <p:nvPr/>
        </p:nvSpPr>
        <p:spPr bwMode="auto">
          <a:xfrm>
            <a:off x="767666" y="-5262"/>
            <a:ext cx="1045738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ADVOCACY: PURSUING LEGISLATIVE AUTHORIZATION FOR ESFOCOM</a:t>
            </a:r>
            <a:r>
              <a:rPr lang="en-US" sz="1200" spc="300" dirty="0">
                <a:solidFill>
                  <a:schemeClr val="bg1">
                    <a:lumMod val="50000"/>
                  </a:schemeClr>
                </a:solidFill>
                <a:latin typeface="Helvetica Light"/>
              </a:rPr>
              <a:t>|  NOVEMBER 2021</a:t>
            </a:r>
          </a:p>
          <a:p>
            <a:endParaRPr lang="en-US" sz="1200" spc="300" dirty="0">
              <a:solidFill>
                <a:schemeClr val="bg1">
                  <a:lumMod val="50000"/>
                </a:schemeClr>
              </a:solidFill>
              <a:latin typeface="Helvetica Light" panose="020B0403020202020204" pitchFamily="34" charset="0"/>
            </a:endParaRPr>
          </a:p>
          <a:p>
            <a:pPr algn="ctr"/>
            <a:endParaRPr lang="en-US" altLang="en-US" sz="1200" b="1" dirty="0">
              <a:solidFill>
                <a:srgbClr val="C00000"/>
              </a:solidFill>
              <a:latin typeface="ITC Stone Sans Std Bold" panose="020B0902030503020204" pitchFamily="34" charset="0"/>
            </a:endParaRPr>
          </a:p>
        </p:txBody>
      </p:sp>
      <p:pic>
        <p:nvPicPr>
          <p:cNvPr id="10" name="Picture 9" descr="Diagram&#10;&#10;Description automatically generated">
            <a:extLst>
              <a:ext uri="{FF2B5EF4-FFF2-40B4-BE49-F238E27FC236}">
                <a16:creationId xmlns:a16="http://schemas.microsoft.com/office/drawing/2014/main" id="{739C9222-2C35-45B2-A0D3-92308DA5F50B}"/>
              </a:ext>
            </a:extLst>
          </p:cNvPr>
          <p:cNvPicPr>
            <a:picLocks noChangeAspect="1"/>
          </p:cNvPicPr>
          <p:nvPr/>
        </p:nvPicPr>
        <p:blipFill rotWithShape="1">
          <a:blip r:embed="rId4">
            <a:extLst>
              <a:ext uri="{28A0092B-C50C-407E-A947-70E740481C1C}">
                <a14:useLocalDpi xmlns:a14="http://schemas.microsoft.com/office/drawing/2010/main" val="0"/>
              </a:ext>
            </a:extLst>
          </a:blip>
          <a:srcRect t="5240" b="6228"/>
          <a:stretch/>
        </p:blipFill>
        <p:spPr>
          <a:xfrm>
            <a:off x="2264288" y="825735"/>
            <a:ext cx="7464137" cy="5830670"/>
          </a:xfrm>
          <a:prstGeom prst="rect">
            <a:avLst/>
          </a:prstGeom>
        </p:spPr>
      </p:pic>
    </p:spTree>
    <p:extLst>
      <p:ext uri="{BB962C8B-B14F-4D97-AF65-F5344CB8AC3E}">
        <p14:creationId xmlns:p14="http://schemas.microsoft.com/office/powerpoint/2010/main" val="6093687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 shot of a video game&#10;&#10;Description automatically generated with low confidence">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5262"/>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8" name="TextBox 114">
            <a:extLst>
              <a:ext uri="{FF2B5EF4-FFF2-40B4-BE49-F238E27FC236}">
                <a16:creationId xmlns:a16="http://schemas.microsoft.com/office/drawing/2014/main" id="{2DC11B98-3370-5D48-BB23-50A99D8142A7}"/>
              </a:ext>
            </a:extLst>
          </p:cNvPr>
          <p:cNvSpPr txBox="1">
            <a:spLocks noChangeArrowheads="1"/>
          </p:cNvSpPr>
          <p:nvPr/>
        </p:nvSpPr>
        <p:spPr bwMode="auto">
          <a:xfrm>
            <a:off x="767666" y="-5262"/>
            <a:ext cx="1045738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ADVOCACY: REQUESTING THE FAA TO RELEASE A COE RECOMPETE</a:t>
            </a:r>
            <a:r>
              <a:rPr lang="en-US" sz="1200" spc="300" dirty="0">
                <a:solidFill>
                  <a:schemeClr val="bg1">
                    <a:lumMod val="50000"/>
                  </a:schemeClr>
                </a:solidFill>
                <a:latin typeface="Helvetica Light"/>
              </a:rPr>
              <a:t>|  NOVEMBER 2021</a:t>
            </a:r>
          </a:p>
          <a:p>
            <a:endParaRPr lang="en-US" sz="1200" spc="300" dirty="0">
              <a:solidFill>
                <a:schemeClr val="bg1">
                  <a:lumMod val="50000"/>
                </a:schemeClr>
              </a:solidFill>
              <a:latin typeface="Helvetica Light" panose="020B0403020202020204" pitchFamily="34" charset="0"/>
            </a:endParaRPr>
          </a:p>
          <a:p>
            <a:pPr algn="ctr"/>
            <a:endParaRPr lang="en-US" altLang="en-US" sz="1200" b="1" dirty="0">
              <a:solidFill>
                <a:srgbClr val="C00000"/>
              </a:solidFill>
              <a:latin typeface="ITC Stone Sans Std Bold" panose="020B0902030503020204" pitchFamily="34" charset="0"/>
            </a:endParaRPr>
          </a:p>
        </p:txBody>
      </p:sp>
      <p:pic>
        <p:nvPicPr>
          <p:cNvPr id="3" name="Picture 2">
            <a:extLst>
              <a:ext uri="{FF2B5EF4-FFF2-40B4-BE49-F238E27FC236}">
                <a16:creationId xmlns:a16="http://schemas.microsoft.com/office/drawing/2014/main" id="{76964C01-650B-4194-87B8-ACDB8632DA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523990" y="824037"/>
            <a:ext cx="9144019" cy="5885700"/>
          </a:xfrm>
          <a:prstGeom prst="rect">
            <a:avLst/>
          </a:prstGeom>
        </p:spPr>
      </p:pic>
    </p:spTree>
    <p:extLst>
      <p:ext uri="{BB962C8B-B14F-4D97-AF65-F5344CB8AC3E}">
        <p14:creationId xmlns:p14="http://schemas.microsoft.com/office/powerpoint/2010/main" val="517072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pic>
        <p:nvPicPr>
          <p:cNvPr id="13" name="Picture 12" descr="A picture containing text, businesscard, vector graphics&#10;&#10;Description automatically generated">
            <a:extLst>
              <a:ext uri="{FF2B5EF4-FFF2-40B4-BE49-F238E27FC236}">
                <a16:creationId xmlns:a16="http://schemas.microsoft.com/office/drawing/2014/main" id="{739E21AE-A3FC-406C-93FD-7D700896BFCD}"/>
              </a:ext>
            </a:extLst>
          </p:cNvPr>
          <p:cNvPicPr>
            <a:picLocks noChangeAspect="1"/>
          </p:cNvPicPr>
          <p:nvPr/>
        </p:nvPicPr>
        <p:blipFill rotWithShape="1">
          <a:blip r:embed="rId4">
            <a:extLst>
              <a:ext uri="{28A0092B-C50C-407E-A947-70E740481C1C}">
                <a14:useLocalDpi xmlns:a14="http://schemas.microsoft.com/office/drawing/2010/main" val="0"/>
              </a:ext>
            </a:extLst>
          </a:blip>
          <a:srcRect l="10810" t="22316" r="17902" b="26877"/>
          <a:stretch/>
        </p:blipFill>
        <p:spPr>
          <a:xfrm>
            <a:off x="1129961" y="2038115"/>
            <a:ext cx="7902342" cy="3484345"/>
          </a:xfrm>
          <a:prstGeom prst="rect">
            <a:avLst/>
          </a:prstGeom>
        </p:spPr>
      </p:pic>
      <p:sp>
        <p:nvSpPr>
          <p:cNvPr id="14" name="Rectangle 13">
            <a:extLst>
              <a:ext uri="{FF2B5EF4-FFF2-40B4-BE49-F238E27FC236}">
                <a16:creationId xmlns:a16="http://schemas.microsoft.com/office/drawing/2014/main" id="{ED44F64A-FB56-40B5-99A6-09092AE89619}"/>
              </a:ext>
            </a:extLst>
          </p:cNvPr>
          <p:cNvSpPr/>
          <p:nvPr/>
        </p:nvSpPr>
        <p:spPr>
          <a:xfrm>
            <a:off x="1615871" y="5986079"/>
            <a:ext cx="336885" cy="336885"/>
          </a:xfrm>
          <a:prstGeom prst="rect">
            <a:avLst/>
          </a:prstGeom>
          <a:solidFill>
            <a:srgbClr val="464646"/>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6A840B5-7CD2-4F2F-893A-009D5E889866}"/>
              </a:ext>
            </a:extLst>
          </p:cNvPr>
          <p:cNvSpPr/>
          <p:nvPr/>
        </p:nvSpPr>
        <p:spPr>
          <a:xfrm>
            <a:off x="4216813" y="5986079"/>
            <a:ext cx="336885" cy="336885"/>
          </a:xfrm>
          <a:prstGeom prst="rect">
            <a:avLst/>
          </a:prstGeom>
          <a:solidFill>
            <a:srgbClr val="80C44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CDD8949-959C-433E-A5B9-27934FC2C61A}"/>
              </a:ext>
            </a:extLst>
          </p:cNvPr>
          <p:cNvSpPr/>
          <p:nvPr/>
        </p:nvSpPr>
        <p:spPr>
          <a:xfrm>
            <a:off x="6937096" y="5986079"/>
            <a:ext cx="336885" cy="336885"/>
          </a:xfrm>
          <a:prstGeom prst="rect">
            <a:avLst/>
          </a:prstGeom>
          <a:solidFill>
            <a:srgbClr val="85858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DBF9A87-8404-465D-AE9C-6A046F82FDF0}"/>
              </a:ext>
            </a:extLst>
          </p:cNvPr>
          <p:cNvSpPr/>
          <p:nvPr/>
        </p:nvSpPr>
        <p:spPr>
          <a:xfrm>
            <a:off x="9609445" y="5986079"/>
            <a:ext cx="336885" cy="336885"/>
          </a:xfrm>
          <a:prstGeom prst="rect">
            <a:avLst/>
          </a:prstGeom>
          <a:solidFill>
            <a:srgbClr val="981E3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C5AFEEA6-EA9F-4934-A8AE-1946BB202C3A}"/>
              </a:ext>
            </a:extLst>
          </p:cNvPr>
          <p:cNvSpPr txBox="1"/>
          <p:nvPr/>
        </p:nvSpPr>
        <p:spPr>
          <a:xfrm>
            <a:off x="1081942" y="807161"/>
            <a:ext cx="4172963" cy="1340495"/>
          </a:xfrm>
          <a:prstGeom prst="rect">
            <a:avLst/>
          </a:prstGeom>
          <a:noFill/>
        </p:spPr>
        <p:txBody>
          <a:bodyPr wrap="square" rtlCol="0">
            <a:spAutoFit/>
          </a:bodyPr>
          <a:lstStyle/>
          <a:p>
            <a:pPr>
              <a:lnSpc>
                <a:spcPct val="125000"/>
              </a:lnSpc>
            </a:pPr>
            <a:r>
              <a:rPr lang="en-US" sz="2200" dirty="0">
                <a:latin typeface="Stone Sans II ITC Std Sm Cn" panose="020B0706040503020204" pitchFamily="34" charset="0"/>
              </a:rPr>
              <a:t>The 2021-23 state budget totals </a:t>
            </a:r>
            <a:r>
              <a:rPr lang="en-US" sz="2200" dirty="0">
                <a:latin typeface="Stone Sans II ITC Std X Bd Cn" panose="020B0A06040503020204" pitchFamily="34" charset="0"/>
              </a:rPr>
              <a:t>$59.2B</a:t>
            </a:r>
            <a:r>
              <a:rPr lang="en-US" sz="2200" dirty="0">
                <a:latin typeface="Stone Sans II ITC Std Sm Cn" panose="020B0706040503020204" pitchFamily="34" charset="0"/>
              </a:rPr>
              <a:t>, an </a:t>
            </a:r>
            <a:r>
              <a:rPr lang="en-US" sz="2200" u="sng" dirty="0">
                <a:latin typeface="Stone Sans II ITC Std Sm Cn" panose="020B0706040503020204" pitchFamily="34" charset="0"/>
              </a:rPr>
              <a:t>increase of 83.9 percent </a:t>
            </a:r>
            <a:r>
              <a:rPr lang="en-US" sz="2200" dirty="0">
                <a:latin typeface="Stone Sans II ITC Std Sm Cn" panose="020B0706040503020204" pitchFamily="34" charset="0"/>
              </a:rPr>
              <a:t>in 10 years</a:t>
            </a:r>
          </a:p>
        </p:txBody>
      </p:sp>
      <p:sp>
        <p:nvSpPr>
          <p:cNvPr id="19" name="TextBox 18">
            <a:extLst>
              <a:ext uri="{FF2B5EF4-FFF2-40B4-BE49-F238E27FC236}">
                <a16:creationId xmlns:a16="http://schemas.microsoft.com/office/drawing/2014/main" id="{177BB1C2-91D9-471B-85C3-5CE39B8A2FD5}"/>
              </a:ext>
            </a:extLst>
          </p:cNvPr>
          <p:cNvSpPr txBox="1"/>
          <p:nvPr/>
        </p:nvSpPr>
        <p:spPr>
          <a:xfrm>
            <a:off x="5254905" y="824632"/>
            <a:ext cx="5628587" cy="917302"/>
          </a:xfrm>
          <a:prstGeom prst="rect">
            <a:avLst/>
          </a:prstGeom>
          <a:noFill/>
        </p:spPr>
        <p:txBody>
          <a:bodyPr wrap="square" rtlCol="0">
            <a:spAutoFit/>
          </a:bodyPr>
          <a:lstStyle/>
          <a:p>
            <a:pPr>
              <a:lnSpc>
                <a:spcPct val="125000"/>
              </a:lnSpc>
            </a:pPr>
            <a:r>
              <a:rPr lang="en-US" sz="2200" dirty="0">
                <a:latin typeface="Stone Sans II ITC Std Sm Cn" panose="020B0706040503020204" pitchFamily="34" charset="0"/>
              </a:rPr>
              <a:t>The 2021-23 WSU appropriation totals </a:t>
            </a:r>
            <a:r>
              <a:rPr lang="en-US" sz="2200" dirty="0">
                <a:latin typeface="Stone Sans II ITC Std X Bd Cn" panose="020B0A06040503020204" pitchFamily="34" charset="0"/>
              </a:rPr>
              <a:t>$565m</a:t>
            </a:r>
            <a:r>
              <a:rPr lang="en-US" sz="2200" dirty="0">
                <a:latin typeface="Stone Sans II ITC Std Sm Cn" panose="020B0706040503020204" pitchFamily="34" charset="0"/>
              </a:rPr>
              <a:t>, an </a:t>
            </a:r>
            <a:r>
              <a:rPr lang="en-US" sz="2200" u="sng" dirty="0">
                <a:latin typeface="Stone Sans II ITC Std Sm Cn" panose="020B0706040503020204" pitchFamily="34" charset="0"/>
              </a:rPr>
              <a:t>increase of 83.1 percent </a:t>
            </a:r>
            <a:r>
              <a:rPr lang="en-US" sz="2200" dirty="0">
                <a:latin typeface="Stone Sans II ITC Std Sm Cn" panose="020B0706040503020204" pitchFamily="34" charset="0"/>
              </a:rPr>
              <a:t>in 10 years</a:t>
            </a:r>
          </a:p>
        </p:txBody>
      </p:sp>
      <p:sp>
        <p:nvSpPr>
          <p:cNvPr id="20" name="TextBox 19">
            <a:extLst>
              <a:ext uri="{FF2B5EF4-FFF2-40B4-BE49-F238E27FC236}">
                <a16:creationId xmlns:a16="http://schemas.microsoft.com/office/drawing/2014/main" id="{73E6E461-0D83-4D7E-8BA2-59820CA0955C}"/>
              </a:ext>
            </a:extLst>
          </p:cNvPr>
          <p:cNvSpPr txBox="1"/>
          <p:nvPr/>
        </p:nvSpPr>
        <p:spPr>
          <a:xfrm rot="21000243">
            <a:off x="3594029" y="3366664"/>
            <a:ext cx="914400" cy="369332"/>
          </a:xfrm>
          <a:prstGeom prst="rect">
            <a:avLst/>
          </a:prstGeom>
          <a:noFill/>
        </p:spPr>
        <p:txBody>
          <a:bodyPr wrap="square" rtlCol="0">
            <a:spAutoFit/>
          </a:bodyPr>
          <a:lstStyle/>
          <a:p>
            <a:r>
              <a:rPr lang="en-US" dirty="0">
                <a:solidFill>
                  <a:schemeClr val="bg1"/>
                </a:solidFill>
                <a:latin typeface="Stone Sans II ITC Std X Bd Cn" panose="020B0A06040503020204" pitchFamily="34" charset="0"/>
              </a:rPr>
              <a:t>$5.12B</a:t>
            </a:r>
          </a:p>
        </p:txBody>
      </p:sp>
      <p:sp>
        <p:nvSpPr>
          <p:cNvPr id="21" name="TextBox 20">
            <a:extLst>
              <a:ext uri="{FF2B5EF4-FFF2-40B4-BE49-F238E27FC236}">
                <a16:creationId xmlns:a16="http://schemas.microsoft.com/office/drawing/2014/main" id="{37325526-8822-42E6-A90F-49E0243E838D}"/>
              </a:ext>
            </a:extLst>
          </p:cNvPr>
          <p:cNvSpPr txBox="1"/>
          <p:nvPr/>
        </p:nvSpPr>
        <p:spPr>
          <a:xfrm>
            <a:off x="1790551" y="3212910"/>
            <a:ext cx="1250780" cy="1065420"/>
          </a:xfrm>
          <a:prstGeom prst="rect">
            <a:avLst/>
          </a:prstGeom>
          <a:noFill/>
        </p:spPr>
        <p:txBody>
          <a:bodyPr wrap="square" rtlCol="0">
            <a:spAutoFit/>
          </a:bodyPr>
          <a:lstStyle/>
          <a:p>
            <a:pPr>
              <a:lnSpc>
                <a:spcPct val="150000"/>
              </a:lnSpc>
            </a:pPr>
            <a:r>
              <a:rPr lang="en-US" sz="2200" dirty="0">
                <a:solidFill>
                  <a:schemeClr val="bg1"/>
                </a:solidFill>
                <a:latin typeface="Stone Sans II ITC Std X Bd Cn" panose="020B0A06040503020204" pitchFamily="34" charset="0"/>
              </a:rPr>
              <a:t>TOTAL: $59.2B</a:t>
            </a:r>
          </a:p>
        </p:txBody>
      </p:sp>
      <p:sp>
        <p:nvSpPr>
          <p:cNvPr id="23" name="TextBox 22">
            <a:extLst>
              <a:ext uri="{FF2B5EF4-FFF2-40B4-BE49-F238E27FC236}">
                <a16:creationId xmlns:a16="http://schemas.microsoft.com/office/drawing/2014/main" id="{FA1E1390-3498-4DE0-AB3E-5BE060A607CF}"/>
              </a:ext>
            </a:extLst>
          </p:cNvPr>
          <p:cNvSpPr txBox="1"/>
          <p:nvPr/>
        </p:nvSpPr>
        <p:spPr>
          <a:xfrm>
            <a:off x="6372274" y="3187327"/>
            <a:ext cx="1250780" cy="767326"/>
          </a:xfrm>
          <a:prstGeom prst="rect">
            <a:avLst/>
          </a:prstGeom>
          <a:noFill/>
        </p:spPr>
        <p:txBody>
          <a:bodyPr wrap="square" rtlCol="0">
            <a:spAutoFit/>
          </a:bodyPr>
          <a:lstStyle/>
          <a:p>
            <a:pPr>
              <a:lnSpc>
                <a:spcPct val="125000"/>
              </a:lnSpc>
            </a:pPr>
            <a:r>
              <a:rPr lang="en-US" dirty="0">
                <a:solidFill>
                  <a:schemeClr val="bg1"/>
                </a:solidFill>
                <a:latin typeface="Stone Sans II ITC Std X Bd Cn" panose="020B0A06040503020204" pitchFamily="34" charset="0"/>
              </a:rPr>
              <a:t>TOTAL: $5.12B</a:t>
            </a:r>
          </a:p>
        </p:txBody>
      </p:sp>
      <p:sp>
        <p:nvSpPr>
          <p:cNvPr id="24" name="TextBox 23">
            <a:extLst>
              <a:ext uri="{FF2B5EF4-FFF2-40B4-BE49-F238E27FC236}">
                <a16:creationId xmlns:a16="http://schemas.microsoft.com/office/drawing/2014/main" id="{452C728E-045A-44F0-9B1E-A84B1C00061E}"/>
              </a:ext>
            </a:extLst>
          </p:cNvPr>
          <p:cNvSpPr txBox="1"/>
          <p:nvPr/>
        </p:nvSpPr>
        <p:spPr>
          <a:xfrm rot="19310884">
            <a:off x="7354273" y="2612566"/>
            <a:ext cx="914400" cy="369332"/>
          </a:xfrm>
          <a:prstGeom prst="rect">
            <a:avLst/>
          </a:prstGeom>
          <a:noFill/>
        </p:spPr>
        <p:txBody>
          <a:bodyPr wrap="square" rtlCol="0">
            <a:spAutoFit/>
          </a:bodyPr>
          <a:lstStyle/>
          <a:p>
            <a:r>
              <a:rPr lang="en-US" dirty="0">
                <a:solidFill>
                  <a:schemeClr val="bg1"/>
                </a:solidFill>
                <a:latin typeface="Stone Sans II ITC Std X Bd Cn" panose="020B0A06040503020204" pitchFamily="34" charset="0"/>
              </a:rPr>
              <a:t>$565M</a:t>
            </a:r>
          </a:p>
        </p:txBody>
      </p:sp>
      <p:sp>
        <p:nvSpPr>
          <p:cNvPr id="25" name="TextBox 24">
            <a:extLst>
              <a:ext uri="{FF2B5EF4-FFF2-40B4-BE49-F238E27FC236}">
                <a16:creationId xmlns:a16="http://schemas.microsoft.com/office/drawing/2014/main" id="{5CD164B2-E02F-442E-9759-8065508BF15B}"/>
              </a:ext>
            </a:extLst>
          </p:cNvPr>
          <p:cNvSpPr txBox="1"/>
          <p:nvPr/>
        </p:nvSpPr>
        <p:spPr>
          <a:xfrm>
            <a:off x="2093452" y="5831356"/>
            <a:ext cx="1757661" cy="646331"/>
          </a:xfrm>
          <a:prstGeom prst="rect">
            <a:avLst/>
          </a:prstGeom>
          <a:noFill/>
        </p:spPr>
        <p:txBody>
          <a:bodyPr wrap="none" rtlCol="0">
            <a:spAutoFit/>
          </a:bodyPr>
          <a:lstStyle/>
          <a:p>
            <a:r>
              <a:rPr lang="en-US" dirty="0">
                <a:latin typeface="Stone Sans II ITC Std Sm Cn" panose="020B0706040503020204" pitchFamily="34" charset="0"/>
              </a:rPr>
              <a:t>Other Legislative</a:t>
            </a:r>
          </a:p>
          <a:p>
            <a:r>
              <a:rPr lang="en-US" dirty="0">
                <a:latin typeface="Stone Sans II ITC Std Sm Cn" panose="020B0706040503020204" pitchFamily="34" charset="0"/>
              </a:rPr>
              <a:t>Funding</a:t>
            </a:r>
          </a:p>
        </p:txBody>
      </p:sp>
      <p:sp>
        <p:nvSpPr>
          <p:cNvPr id="26" name="TextBox 25">
            <a:extLst>
              <a:ext uri="{FF2B5EF4-FFF2-40B4-BE49-F238E27FC236}">
                <a16:creationId xmlns:a16="http://schemas.microsoft.com/office/drawing/2014/main" id="{CF7E7DBA-122F-4974-B556-7C5B040BBCA9}"/>
              </a:ext>
            </a:extLst>
          </p:cNvPr>
          <p:cNvSpPr txBox="1"/>
          <p:nvPr/>
        </p:nvSpPr>
        <p:spPr>
          <a:xfrm>
            <a:off x="4694394" y="5831356"/>
            <a:ext cx="1773242" cy="646331"/>
          </a:xfrm>
          <a:prstGeom prst="rect">
            <a:avLst/>
          </a:prstGeom>
          <a:noFill/>
        </p:spPr>
        <p:txBody>
          <a:bodyPr wrap="none" rtlCol="0">
            <a:spAutoFit/>
          </a:bodyPr>
          <a:lstStyle/>
          <a:p>
            <a:r>
              <a:rPr lang="en-US" dirty="0">
                <a:latin typeface="Stone Sans II ITC Std Sm Cn" panose="020B0706040503020204" pitchFamily="34" charset="0"/>
              </a:rPr>
              <a:t>Higher Education</a:t>
            </a:r>
          </a:p>
          <a:p>
            <a:r>
              <a:rPr lang="en-US" dirty="0">
                <a:latin typeface="Stone Sans II ITC Std Sm Cn" panose="020B0706040503020204" pitchFamily="34" charset="0"/>
              </a:rPr>
              <a:t>Budget</a:t>
            </a:r>
          </a:p>
        </p:txBody>
      </p:sp>
      <p:sp>
        <p:nvSpPr>
          <p:cNvPr id="27" name="TextBox 26">
            <a:extLst>
              <a:ext uri="{FF2B5EF4-FFF2-40B4-BE49-F238E27FC236}">
                <a16:creationId xmlns:a16="http://schemas.microsoft.com/office/drawing/2014/main" id="{FA6EF83C-7540-4732-8A09-80647C80725B}"/>
              </a:ext>
            </a:extLst>
          </p:cNvPr>
          <p:cNvSpPr txBox="1"/>
          <p:nvPr/>
        </p:nvSpPr>
        <p:spPr>
          <a:xfrm>
            <a:off x="7278639" y="5831355"/>
            <a:ext cx="2330806" cy="646331"/>
          </a:xfrm>
          <a:prstGeom prst="rect">
            <a:avLst/>
          </a:prstGeom>
          <a:noFill/>
        </p:spPr>
        <p:txBody>
          <a:bodyPr wrap="square" rtlCol="0">
            <a:spAutoFit/>
          </a:bodyPr>
          <a:lstStyle/>
          <a:p>
            <a:r>
              <a:rPr lang="en-US" dirty="0">
                <a:latin typeface="Stone Sans II ITC Std Sm Cn" panose="020B0706040503020204" pitchFamily="34" charset="0"/>
              </a:rPr>
              <a:t>Other Higher</a:t>
            </a:r>
          </a:p>
          <a:p>
            <a:r>
              <a:rPr lang="en-US" dirty="0">
                <a:latin typeface="Stone Sans II ITC Std Sm Cn" panose="020B0706040503020204" pitchFamily="34" charset="0"/>
              </a:rPr>
              <a:t>Ed/financial aid</a:t>
            </a:r>
          </a:p>
        </p:txBody>
      </p:sp>
      <p:sp>
        <p:nvSpPr>
          <p:cNvPr id="28" name="TextBox 27">
            <a:extLst>
              <a:ext uri="{FF2B5EF4-FFF2-40B4-BE49-F238E27FC236}">
                <a16:creationId xmlns:a16="http://schemas.microsoft.com/office/drawing/2014/main" id="{917FC200-E928-4CF1-B7EA-6A8F17FEACE5}"/>
              </a:ext>
            </a:extLst>
          </p:cNvPr>
          <p:cNvSpPr txBox="1"/>
          <p:nvPr/>
        </p:nvSpPr>
        <p:spPr>
          <a:xfrm>
            <a:off x="10087024" y="5831356"/>
            <a:ext cx="1474058" cy="646331"/>
          </a:xfrm>
          <a:prstGeom prst="rect">
            <a:avLst/>
          </a:prstGeom>
          <a:noFill/>
        </p:spPr>
        <p:txBody>
          <a:bodyPr wrap="none" rtlCol="0">
            <a:spAutoFit/>
          </a:bodyPr>
          <a:lstStyle/>
          <a:p>
            <a:r>
              <a:rPr lang="en-US" dirty="0">
                <a:latin typeface="Stone Sans II ITC Std Sm Cn" panose="020B0706040503020204" pitchFamily="34" charset="0"/>
              </a:rPr>
              <a:t>WSU </a:t>
            </a:r>
          </a:p>
          <a:p>
            <a:r>
              <a:rPr lang="en-US" dirty="0">
                <a:latin typeface="Stone Sans II ITC Std Sm Cn" panose="020B0706040503020204" pitchFamily="34" charset="0"/>
              </a:rPr>
              <a:t>appropriation</a:t>
            </a:r>
          </a:p>
        </p:txBody>
      </p:sp>
      <p:sp>
        <p:nvSpPr>
          <p:cNvPr id="22" name="TextBox 21">
            <a:extLst>
              <a:ext uri="{FF2B5EF4-FFF2-40B4-BE49-F238E27FC236}">
                <a16:creationId xmlns:a16="http://schemas.microsoft.com/office/drawing/2014/main" id="{C1438FFE-C883-2E42-9943-0884DFDD5239}"/>
              </a:ext>
            </a:extLst>
          </p:cNvPr>
          <p:cNvSpPr txBox="1"/>
          <p:nvPr/>
        </p:nvSpPr>
        <p:spPr>
          <a:xfrm>
            <a:off x="767256" y="126124"/>
            <a:ext cx="11582400" cy="769441"/>
          </a:xfrm>
          <a:prstGeom prst="rect">
            <a:avLst/>
          </a:prstGeom>
          <a:noFill/>
        </p:spPr>
        <p:txBody>
          <a:bodyPr wrap="square" rtlCol="0">
            <a:spAutoFit/>
          </a:bodyPr>
          <a:lstStyle/>
          <a:p>
            <a:pPr algn="ctr"/>
            <a:endParaRPr lang="en-US" sz="4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ADVOCACY: GROWTH IN WSU STATE APPROPRIATION</a:t>
            </a:r>
            <a:r>
              <a:rPr lang="en-US" sz="1200" spc="300" dirty="0">
                <a:solidFill>
                  <a:schemeClr val="bg1">
                    <a:lumMod val="50000"/>
                  </a:schemeClr>
                </a:solidFill>
                <a:latin typeface="Helvetica Light"/>
              </a:rPr>
              <a:t>|  NOVEMBER 2021</a:t>
            </a:r>
          </a:p>
          <a:p>
            <a:endParaRPr lang="en-US" sz="1200" spc="300" dirty="0">
              <a:solidFill>
                <a:schemeClr val="bg1">
                  <a:lumMod val="50000"/>
                </a:schemeClr>
              </a:solidFill>
              <a:latin typeface="Helvetica Light" panose="020B0403020202020204" pitchFamily="34" charset="0"/>
            </a:endParaRPr>
          </a:p>
          <a:p>
            <a:endParaRPr lang="en-US" sz="1200" spc="300" dirty="0">
              <a:solidFill>
                <a:schemeClr val="bg1">
                  <a:lumMod val="50000"/>
                </a:schemeClr>
              </a:solidFill>
              <a:latin typeface="Helvetica Light" panose="020B0403020202020204" pitchFamily="34" charset="0"/>
            </a:endParaRPr>
          </a:p>
          <a:p>
            <a:pPr algn="ctr"/>
            <a:endParaRPr lang="en-US" sz="400" dirty="0">
              <a:solidFill>
                <a:schemeClr val="bg1">
                  <a:lumMod val="50000"/>
                </a:schemeClr>
              </a:solidFill>
              <a:latin typeface="Helvetica" pitchFamily="2" charset="0"/>
            </a:endParaRPr>
          </a:p>
        </p:txBody>
      </p:sp>
      <p:sp>
        <p:nvSpPr>
          <p:cNvPr id="2" name="Slide Number Placeholder 1">
            <a:extLst>
              <a:ext uri="{FF2B5EF4-FFF2-40B4-BE49-F238E27FC236}">
                <a16:creationId xmlns:a16="http://schemas.microsoft.com/office/drawing/2014/main" id="{32F953A5-788B-AE4D-B9B9-DC9F1E063560}"/>
              </a:ext>
            </a:extLst>
          </p:cNvPr>
          <p:cNvSpPr>
            <a:spLocks noGrp="1"/>
          </p:cNvSpPr>
          <p:nvPr>
            <p:ph type="sldNum" sz="quarter" idx="12"/>
          </p:nvPr>
        </p:nvSpPr>
        <p:spPr>
          <a:xfrm>
            <a:off x="8540264" y="6476926"/>
            <a:ext cx="2743200" cy="365125"/>
          </a:xfrm>
        </p:spPr>
        <p:txBody>
          <a:bodyPr/>
          <a:lstStyle/>
          <a:p>
            <a:fld id="{48B9114E-FB6A-4B36-B0E1-9C779322A75E}" type="slidenum">
              <a:rPr lang="en-US" smtClean="0"/>
              <a:t>8</a:t>
            </a:fld>
            <a:endParaRPr lang="en-US" dirty="0"/>
          </a:p>
        </p:txBody>
      </p:sp>
      <p:sp>
        <p:nvSpPr>
          <p:cNvPr id="3" name="TextBox 2">
            <a:extLst>
              <a:ext uri="{FF2B5EF4-FFF2-40B4-BE49-F238E27FC236}">
                <a16:creationId xmlns:a16="http://schemas.microsoft.com/office/drawing/2014/main" id="{6B91A2DE-BA3A-E149-AA89-37E92EFB2743}"/>
              </a:ext>
            </a:extLst>
          </p:cNvPr>
          <p:cNvSpPr txBox="1"/>
          <p:nvPr/>
        </p:nvSpPr>
        <p:spPr>
          <a:xfrm>
            <a:off x="6937096" y="1883312"/>
            <a:ext cx="4894097" cy="3550011"/>
          </a:xfrm>
          <a:prstGeom prst="rect">
            <a:avLst/>
          </a:prstGeom>
          <a:noFill/>
        </p:spPr>
        <p:txBody>
          <a:bodyPr wrap="square" rtlCol="0">
            <a:spAutoFit/>
          </a:bodyPr>
          <a:lstStyle/>
          <a:p>
            <a:pPr algn="r">
              <a:lnSpc>
                <a:spcPct val="120000"/>
              </a:lnSpc>
            </a:pPr>
            <a:r>
              <a:rPr lang="en-US" i="1" dirty="0">
                <a:latin typeface="Stone Sans II ITC Std Sm Cn" panose="020B0706040503020204" pitchFamily="34" charset="0"/>
              </a:rPr>
              <a:t>From the 13/15 biennium through </a:t>
            </a:r>
          </a:p>
          <a:p>
            <a:pPr algn="r">
              <a:lnSpc>
                <a:spcPct val="120000"/>
              </a:lnSpc>
            </a:pPr>
            <a:r>
              <a:rPr lang="en-US" i="1" dirty="0">
                <a:latin typeface="Stone Sans II ITC Std Sm Cn" panose="020B0706040503020204" pitchFamily="34" charset="0"/>
              </a:rPr>
              <a:t>21/23 biennium the </a:t>
            </a:r>
            <a:r>
              <a:rPr lang="en-US" i="1" dirty="0">
                <a:latin typeface="Stone Sans II ITC Std X Bd Cn" panose="020B0A06040503020204" pitchFamily="34" charset="0"/>
              </a:rPr>
              <a:t>state budget </a:t>
            </a:r>
          </a:p>
          <a:p>
            <a:pPr algn="r">
              <a:lnSpc>
                <a:spcPct val="120000"/>
              </a:lnSpc>
            </a:pPr>
            <a:r>
              <a:rPr lang="en-US" i="1" dirty="0">
                <a:latin typeface="Stone Sans II ITC Std X Bd Cn" panose="020B0A06040503020204" pitchFamily="34" charset="0"/>
              </a:rPr>
              <a:t>has grown by 83.9% </a:t>
            </a:r>
            <a:r>
              <a:rPr lang="en-US" i="1" dirty="0">
                <a:latin typeface="Stone Sans II ITC Std Sm Cn" panose="020B0706040503020204" pitchFamily="34" charset="0"/>
              </a:rPr>
              <a:t>and </a:t>
            </a:r>
            <a:r>
              <a:rPr lang="en-US" b="1" i="1" dirty="0">
                <a:latin typeface="Stone Sans II ITC Std X Bd Cn" panose="020B0A06040503020204" pitchFamily="34" charset="0"/>
              </a:rPr>
              <a:t>WSU’s </a:t>
            </a:r>
          </a:p>
          <a:p>
            <a:pPr algn="r">
              <a:lnSpc>
                <a:spcPct val="120000"/>
              </a:lnSpc>
            </a:pPr>
            <a:r>
              <a:rPr lang="en-US" b="1" i="1" dirty="0">
                <a:latin typeface="Stone Sans II ITC Std X Bd Cn" panose="020B0A06040503020204" pitchFamily="34" charset="0"/>
              </a:rPr>
              <a:t>state appropriation has grown </a:t>
            </a:r>
          </a:p>
          <a:p>
            <a:pPr algn="r">
              <a:lnSpc>
                <a:spcPct val="120000"/>
              </a:lnSpc>
            </a:pPr>
            <a:r>
              <a:rPr lang="en-US" b="1" i="1" dirty="0">
                <a:latin typeface="Stone Sans II ITC Std X Bd Cn" panose="020B0A06040503020204" pitchFamily="34" charset="0"/>
              </a:rPr>
              <a:t>proportionally at 83.1%</a:t>
            </a:r>
          </a:p>
          <a:p>
            <a:pPr algn="r">
              <a:lnSpc>
                <a:spcPct val="120000"/>
              </a:lnSpc>
            </a:pPr>
            <a:endParaRPr lang="en-US" sz="2600" i="1" dirty="0">
              <a:latin typeface="Stone Sans II ITC Std Sm Cn" panose="020B0706040503020204" pitchFamily="34" charset="0"/>
            </a:endParaRPr>
          </a:p>
          <a:p>
            <a:pPr algn="r">
              <a:lnSpc>
                <a:spcPct val="120000"/>
              </a:lnSpc>
            </a:pPr>
            <a:r>
              <a:rPr lang="en-US" i="1" dirty="0">
                <a:latin typeface="Stone Sans II ITC Std Sm Cn" panose="020B0706040503020204" pitchFamily="34" charset="0"/>
              </a:rPr>
              <a:t>In the 10 years prior, from the </a:t>
            </a:r>
          </a:p>
          <a:p>
            <a:pPr algn="r">
              <a:lnSpc>
                <a:spcPct val="120000"/>
              </a:lnSpc>
            </a:pPr>
            <a:r>
              <a:rPr lang="en-US" i="1" dirty="0">
                <a:latin typeface="Stone Sans II ITC Std Sm Cn" panose="020B0706040503020204" pitchFamily="34" charset="0"/>
              </a:rPr>
              <a:t>03/05 biennium through the 11/13 </a:t>
            </a:r>
          </a:p>
          <a:p>
            <a:pPr algn="r">
              <a:lnSpc>
                <a:spcPct val="120000"/>
              </a:lnSpc>
            </a:pPr>
            <a:r>
              <a:rPr lang="en-US" i="1" dirty="0">
                <a:latin typeface="Stone Sans II ITC Std Sm Cn" panose="020B0706040503020204" pitchFamily="34" charset="0"/>
              </a:rPr>
              <a:t>biennium, the </a:t>
            </a:r>
            <a:r>
              <a:rPr lang="en-US" i="1" dirty="0">
                <a:latin typeface="Stone Sans II ITC Std X Bd Cn" panose="020B0A06040503020204" pitchFamily="34" charset="0"/>
              </a:rPr>
              <a:t>state budget </a:t>
            </a:r>
            <a:r>
              <a:rPr lang="en-US" i="1" u="sng" dirty="0">
                <a:latin typeface="Stone Sans II ITC Std X Bd Cn" panose="020B0A06040503020204" pitchFamily="34" charset="0"/>
              </a:rPr>
              <a:t>grew</a:t>
            </a:r>
            <a:r>
              <a:rPr lang="en-US" i="1" dirty="0">
                <a:latin typeface="Stone Sans II ITC Std X Bd Cn" panose="020B0A06040503020204" pitchFamily="34" charset="0"/>
              </a:rPr>
              <a:t> by 25.9% </a:t>
            </a:r>
          </a:p>
          <a:p>
            <a:pPr algn="r">
              <a:lnSpc>
                <a:spcPct val="120000"/>
              </a:lnSpc>
            </a:pPr>
            <a:r>
              <a:rPr lang="en-US" i="1" dirty="0">
                <a:latin typeface="Stone Sans II ITC Std Sm Cn" panose="020B0706040503020204" pitchFamily="34" charset="0"/>
              </a:rPr>
              <a:t>and the </a:t>
            </a:r>
            <a:r>
              <a:rPr lang="en-US" i="1" dirty="0">
                <a:latin typeface="Stone Sans II ITC Std X Bd Cn" panose="020B0A06040503020204" pitchFamily="34" charset="0"/>
              </a:rPr>
              <a:t>WSU appropriation </a:t>
            </a:r>
            <a:r>
              <a:rPr lang="en-US" i="1" u="sng" dirty="0">
                <a:latin typeface="Stone Sans II ITC Std X Bd Cn" panose="020B0A06040503020204" pitchFamily="34" charset="0"/>
              </a:rPr>
              <a:t>declined</a:t>
            </a:r>
            <a:r>
              <a:rPr lang="en-US" i="1" dirty="0">
                <a:latin typeface="Stone Sans II ITC Std X Bd Cn" panose="020B0A06040503020204" pitchFamily="34" charset="0"/>
              </a:rPr>
              <a:t> by 17.8% </a:t>
            </a:r>
          </a:p>
        </p:txBody>
      </p:sp>
    </p:spTree>
    <p:extLst>
      <p:ext uri="{BB962C8B-B14F-4D97-AF65-F5344CB8AC3E}">
        <p14:creationId xmlns:p14="http://schemas.microsoft.com/office/powerpoint/2010/main" val="2262423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6" name="TextBox 114">
            <a:extLst>
              <a:ext uri="{FF2B5EF4-FFF2-40B4-BE49-F238E27FC236}">
                <a16:creationId xmlns:a16="http://schemas.microsoft.com/office/drawing/2014/main" id="{FF2B8182-32AA-B846-9688-1CC95CAEB9FF}"/>
              </a:ext>
            </a:extLst>
          </p:cNvPr>
          <p:cNvSpPr txBox="1">
            <a:spLocks noChangeArrowheads="1"/>
          </p:cNvSpPr>
          <p:nvPr/>
        </p:nvSpPr>
        <p:spPr bwMode="auto">
          <a:xfrm>
            <a:off x="562708" y="17352"/>
            <a:ext cx="116292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EXTERNAL AFFAIRS AND GOVERNMENT RELATIONS:OFFICE OF STATE RELATIONS TIMELINE</a:t>
            </a:r>
            <a:r>
              <a:rPr lang="en-US" sz="1200" spc="300" dirty="0">
                <a:solidFill>
                  <a:schemeClr val="bg1">
                    <a:lumMod val="50000"/>
                  </a:schemeClr>
                </a:solidFill>
                <a:latin typeface="Helvetica Light"/>
              </a:rPr>
              <a:t>| NOVEMBER 2021</a:t>
            </a:r>
          </a:p>
          <a:p>
            <a:endParaRPr lang="en-US" sz="1200" spc="300" dirty="0">
              <a:solidFill>
                <a:schemeClr val="bg1">
                  <a:lumMod val="50000"/>
                </a:schemeClr>
              </a:solidFill>
              <a:latin typeface="Helvetica Light" panose="020B0403020202020204" pitchFamily="34" charset="0"/>
            </a:endParaRPr>
          </a:p>
          <a:p>
            <a:endParaRPr lang="en-US" altLang="en-US" sz="1200" b="1" dirty="0">
              <a:solidFill>
                <a:srgbClr val="C00000"/>
              </a:solidFill>
              <a:latin typeface="ITC Stone Sans Std Bold" panose="020B0902030503020204" pitchFamily="34" charset="0"/>
            </a:endParaRPr>
          </a:p>
        </p:txBody>
      </p:sp>
      <p:pic>
        <p:nvPicPr>
          <p:cNvPr id="3" name="Picture 2" descr="Timeline&#10;&#10;Description automatically generated">
            <a:extLst>
              <a:ext uri="{FF2B5EF4-FFF2-40B4-BE49-F238E27FC236}">
                <a16:creationId xmlns:a16="http://schemas.microsoft.com/office/drawing/2014/main" id="{D0FF5FC3-6404-45A8-8BB0-0985799C1331}"/>
              </a:ext>
            </a:extLst>
          </p:cNvPr>
          <p:cNvPicPr>
            <a:picLocks noChangeAspect="1"/>
          </p:cNvPicPr>
          <p:nvPr/>
        </p:nvPicPr>
        <p:blipFill rotWithShape="1">
          <a:blip r:embed="rId4">
            <a:extLst>
              <a:ext uri="{28A0092B-C50C-407E-A947-70E740481C1C}">
                <a14:useLocalDpi xmlns:a14="http://schemas.microsoft.com/office/drawing/2010/main" val="0"/>
              </a:ext>
            </a:extLst>
          </a:blip>
          <a:srcRect t="5092" b="7433"/>
          <a:stretch/>
        </p:blipFill>
        <p:spPr>
          <a:xfrm>
            <a:off x="1493688" y="909360"/>
            <a:ext cx="9536527" cy="5720316"/>
          </a:xfrm>
          <a:prstGeom prst="rect">
            <a:avLst/>
          </a:prstGeom>
        </p:spPr>
      </p:pic>
    </p:spTree>
    <p:extLst>
      <p:ext uri="{BB962C8B-B14F-4D97-AF65-F5344CB8AC3E}">
        <p14:creationId xmlns:p14="http://schemas.microsoft.com/office/powerpoint/2010/main" val="1715690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6" name="TextBox 114">
            <a:extLst>
              <a:ext uri="{FF2B5EF4-FFF2-40B4-BE49-F238E27FC236}">
                <a16:creationId xmlns:a16="http://schemas.microsoft.com/office/drawing/2014/main" id="{FF2B8182-32AA-B846-9688-1CC95CAEB9FF}"/>
              </a:ext>
            </a:extLst>
          </p:cNvPr>
          <p:cNvSpPr txBox="1">
            <a:spLocks noChangeArrowheads="1"/>
          </p:cNvSpPr>
          <p:nvPr/>
        </p:nvSpPr>
        <p:spPr bwMode="auto">
          <a:xfrm>
            <a:off x="688941" y="41480"/>
            <a:ext cx="113342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STATE RELATIONS | MATCHING WSU ACADEMIC PRIORITIES TO STATE POLICY PRIORITIES</a:t>
            </a:r>
            <a:r>
              <a:rPr lang="en-US" sz="1200" spc="300" dirty="0">
                <a:solidFill>
                  <a:schemeClr val="bg1">
                    <a:lumMod val="50000"/>
                  </a:schemeClr>
                </a:solidFill>
                <a:latin typeface="Helvetica Light"/>
              </a:rPr>
              <a:t> |  NOVEMBER 2021</a:t>
            </a:r>
            <a:endParaRPr lang="en-US" altLang="en-US" sz="1200" b="1" dirty="0">
              <a:solidFill>
                <a:srgbClr val="C00000"/>
              </a:solidFill>
              <a:latin typeface="ITC Stone Sans Std Bold" panose="020B0902030503020204" pitchFamily="34" charset="0"/>
            </a:endParaRPr>
          </a:p>
        </p:txBody>
      </p:sp>
      <p:graphicFrame>
        <p:nvGraphicFramePr>
          <p:cNvPr id="9" name="Table 2">
            <a:extLst>
              <a:ext uri="{FF2B5EF4-FFF2-40B4-BE49-F238E27FC236}">
                <a16:creationId xmlns:a16="http://schemas.microsoft.com/office/drawing/2014/main" id="{F58344D3-C8C2-4AEA-9E5C-9966A5F58CC4}"/>
              </a:ext>
            </a:extLst>
          </p:cNvPr>
          <p:cNvGraphicFramePr>
            <a:graphicFrameLocks noGrp="1"/>
          </p:cNvGraphicFramePr>
          <p:nvPr>
            <p:extLst>
              <p:ext uri="{D42A27DB-BD31-4B8C-83A1-F6EECF244321}">
                <p14:modId xmlns:p14="http://schemas.microsoft.com/office/powerpoint/2010/main" val="2317325932"/>
              </p:ext>
            </p:extLst>
          </p:nvPr>
        </p:nvGraphicFramePr>
        <p:xfrm>
          <a:off x="5350209" y="875017"/>
          <a:ext cx="6588869" cy="1779086"/>
        </p:xfrm>
        <a:graphic>
          <a:graphicData uri="http://schemas.openxmlformats.org/drawingml/2006/table">
            <a:tbl>
              <a:tblPr firstRow="1" bandRow="1">
                <a:tableStyleId>{5C22544A-7EE6-4342-B048-85BDC9FD1C3A}</a:tableStyleId>
              </a:tblPr>
              <a:tblGrid>
                <a:gridCol w="619132">
                  <a:extLst>
                    <a:ext uri="{9D8B030D-6E8A-4147-A177-3AD203B41FA5}">
                      <a16:colId xmlns:a16="http://schemas.microsoft.com/office/drawing/2014/main" val="639793543"/>
                    </a:ext>
                  </a:extLst>
                </a:gridCol>
                <a:gridCol w="619132">
                  <a:extLst>
                    <a:ext uri="{9D8B030D-6E8A-4147-A177-3AD203B41FA5}">
                      <a16:colId xmlns:a16="http://schemas.microsoft.com/office/drawing/2014/main" val="3037533724"/>
                    </a:ext>
                  </a:extLst>
                </a:gridCol>
                <a:gridCol w="1987968">
                  <a:extLst>
                    <a:ext uri="{9D8B030D-6E8A-4147-A177-3AD203B41FA5}">
                      <a16:colId xmlns:a16="http://schemas.microsoft.com/office/drawing/2014/main" val="3662043268"/>
                    </a:ext>
                  </a:extLst>
                </a:gridCol>
                <a:gridCol w="1030869">
                  <a:extLst>
                    <a:ext uri="{9D8B030D-6E8A-4147-A177-3AD203B41FA5}">
                      <a16:colId xmlns:a16="http://schemas.microsoft.com/office/drawing/2014/main" val="810103714"/>
                    </a:ext>
                  </a:extLst>
                </a:gridCol>
                <a:gridCol w="990105">
                  <a:extLst>
                    <a:ext uri="{9D8B030D-6E8A-4147-A177-3AD203B41FA5}">
                      <a16:colId xmlns:a16="http://schemas.microsoft.com/office/drawing/2014/main" val="2632236565"/>
                    </a:ext>
                  </a:extLst>
                </a:gridCol>
                <a:gridCol w="1341663">
                  <a:extLst>
                    <a:ext uri="{9D8B030D-6E8A-4147-A177-3AD203B41FA5}">
                      <a16:colId xmlns:a16="http://schemas.microsoft.com/office/drawing/2014/main" val="2028454114"/>
                    </a:ext>
                  </a:extLst>
                </a:gridCol>
              </a:tblGrid>
              <a:tr h="275345">
                <a:tc rowSpan="5">
                  <a:txBody>
                    <a:bodyPr/>
                    <a:lstStyle/>
                    <a:p>
                      <a:pPr algn="ctr">
                        <a:lnSpc>
                          <a:spcPct val="114000"/>
                        </a:lnSpc>
                      </a:pPr>
                      <a:endParaRPr lang="en-US" sz="1600" dirty="0">
                        <a:solidFill>
                          <a:srgbClr val="FF0000"/>
                        </a:solidFill>
                        <a:latin typeface="Stone Sans II ITC Std X Bd Cn" panose="020B0A06040503020204" pitchFamily="34" charset="0"/>
                      </a:endParaRPr>
                    </a:p>
                  </a:txBody>
                  <a:tcPr vert="vert270" anchor="ctr">
                    <a:noFill/>
                  </a:tcPr>
                </a:tc>
                <a:tc rowSpan="2" gridSpan="2">
                  <a:txBody>
                    <a:bodyPr/>
                    <a:lstStyle/>
                    <a:p>
                      <a:pPr algn="ctr">
                        <a:lnSpc>
                          <a:spcPct val="114000"/>
                        </a:lnSpc>
                      </a:pPr>
                      <a:r>
                        <a:rPr lang="en-US" sz="1400" i="1" dirty="0">
                          <a:solidFill>
                            <a:schemeClr val="tx1"/>
                          </a:solidFill>
                          <a:latin typeface="Stone Sans II ITC Std Lt Cn" panose="020B0306040503020204" pitchFamily="34" charset="0"/>
                        </a:rPr>
                        <a:t>Example: </a:t>
                      </a:r>
                      <a:r>
                        <a:rPr lang="en-US" sz="1600" dirty="0">
                          <a:solidFill>
                            <a:schemeClr val="tx1"/>
                          </a:solidFill>
                          <a:latin typeface="Stone Sans II ITC Std X Bd Cn" panose="020B0A06040503020204" pitchFamily="34" charset="0"/>
                        </a:rPr>
                        <a:t>ALLEN SCHOOL</a:t>
                      </a:r>
                    </a:p>
                  </a:txBody>
                  <a:tcPr anchor="ctr">
                    <a:noFill/>
                  </a:tcPr>
                </a:tc>
                <a:tc rowSpan="2" hMerge="1">
                  <a:txBody>
                    <a:bodyPr/>
                    <a:lstStyle/>
                    <a:p>
                      <a:endParaRPr lang="en-US" dirty="0">
                        <a:latin typeface="Stone Sans II ITC Std Lt Cn" panose="020B0306040503020204" pitchFamily="34" charset="0"/>
                      </a:endParaRPr>
                    </a:p>
                  </a:txBody>
                  <a:tcPr>
                    <a:noFill/>
                  </a:tcPr>
                </a:tc>
                <a:tc gridSpan="3">
                  <a:txBody>
                    <a:bodyPr/>
                    <a:lstStyle/>
                    <a:p>
                      <a:pPr algn="ctr"/>
                      <a:r>
                        <a:rPr lang="en-US" sz="1500" dirty="0">
                          <a:latin typeface="Stone Sans II ITC Std X Bd Cn" panose="020B0A06040503020204" pitchFamily="34" charset="0"/>
                        </a:rPr>
                        <a:t>STATE PRIORITIES</a:t>
                      </a:r>
                    </a:p>
                  </a:txBody>
                  <a:tcPr anchor="ctr">
                    <a:solidFill>
                      <a:schemeClr val="tx1">
                        <a:lumMod val="65000"/>
                        <a:lumOff val="35000"/>
                      </a:schemeClr>
                    </a:solidFill>
                  </a:tcPr>
                </a:tc>
                <a:tc hMerge="1">
                  <a:txBody>
                    <a:bodyPr/>
                    <a:lstStyle/>
                    <a:p>
                      <a:endParaRPr lang="en-US" dirty="0"/>
                    </a:p>
                  </a:txBody>
                  <a:tcPr>
                    <a:solidFill>
                      <a:schemeClr val="tx1">
                        <a:lumMod val="65000"/>
                        <a:lumOff val="35000"/>
                      </a:schemeClr>
                    </a:solidFill>
                  </a:tcPr>
                </a:tc>
                <a:tc hMerge="1">
                  <a:txBody>
                    <a:bodyPr/>
                    <a:lstStyle/>
                    <a:p>
                      <a:endParaRPr lang="en-US" dirty="0"/>
                    </a:p>
                  </a:txBody>
                  <a:tcPr>
                    <a:solidFill>
                      <a:schemeClr val="tx1">
                        <a:lumMod val="65000"/>
                        <a:lumOff val="35000"/>
                      </a:schemeClr>
                    </a:solidFill>
                  </a:tcPr>
                </a:tc>
                <a:extLst>
                  <a:ext uri="{0D108BD9-81ED-4DB2-BD59-A6C34878D82A}">
                    <a16:rowId xmlns:a16="http://schemas.microsoft.com/office/drawing/2014/main" val="2188200919"/>
                  </a:ext>
                </a:extLst>
              </a:tr>
              <a:tr h="249121">
                <a:tc vMerge="1">
                  <a:txBody>
                    <a:bodyPr/>
                    <a:lstStyle/>
                    <a:p>
                      <a:endParaRPr lang="en-US"/>
                    </a:p>
                  </a:txBody>
                  <a:tcPr/>
                </a:tc>
                <a:tc gridSpan="2" vMerge="1">
                  <a:txBody>
                    <a:bodyPr/>
                    <a:lstStyle/>
                    <a:p>
                      <a:endParaRPr lang="en-US" dirty="0">
                        <a:latin typeface="Stone Sans II ITC Std Lt Cn" panose="020B0306040503020204" pitchFamily="34" charset="0"/>
                      </a:endParaRPr>
                    </a:p>
                  </a:txBody>
                  <a:tcPr>
                    <a:noFill/>
                  </a:tcPr>
                </a:tc>
                <a:tc hMerge="1" vMerge="1">
                  <a:txBody>
                    <a:bodyPr/>
                    <a:lstStyle/>
                    <a:p>
                      <a:pPr algn="ctr"/>
                      <a:r>
                        <a:rPr lang="en-US" sz="1600" dirty="0">
                          <a:latin typeface="Stone Sans II ITC Std Sm Cn" panose="020B0706040503020204" pitchFamily="34" charset="0"/>
                        </a:rPr>
                        <a:t>EXAMPLE REQUESTI: </a:t>
                      </a:r>
                    </a:p>
                  </a:txBody>
                  <a:tcPr anchor="ctr">
                    <a:noFill/>
                  </a:tcPr>
                </a:tc>
                <a:tc>
                  <a:txBody>
                    <a:bodyPr/>
                    <a:lstStyle/>
                    <a:p>
                      <a:pPr algn="ctr"/>
                      <a:r>
                        <a:rPr lang="en-US" sz="1300" dirty="0">
                          <a:latin typeface="Stone Sans II ITC Std Sm Cn" panose="020B0706040503020204" pitchFamily="34" charset="0"/>
                        </a:rPr>
                        <a:t>EQUITY</a:t>
                      </a:r>
                    </a:p>
                  </a:txBody>
                  <a:tcPr anchor="ctr">
                    <a:solidFill>
                      <a:schemeClr val="bg2">
                        <a:lumMod val="75000"/>
                      </a:schemeClr>
                    </a:solidFill>
                  </a:tcPr>
                </a:tc>
                <a:tc>
                  <a:txBody>
                    <a:bodyPr/>
                    <a:lstStyle/>
                    <a:p>
                      <a:pPr algn="ctr"/>
                      <a:r>
                        <a:rPr lang="en-US" sz="1300" dirty="0">
                          <a:latin typeface="Stone Sans II ITC Std Sm Cn" panose="020B0706040503020204" pitchFamily="34" charset="0"/>
                        </a:rPr>
                        <a:t>CLIMATE</a:t>
                      </a:r>
                    </a:p>
                  </a:txBody>
                  <a:tcPr anchor="ctr">
                    <a:solidFill>
                      <a:schemeClr val="bg2">
                        <a:lumMod val="75000"/>
                      </a:schemeClr>
                    </a:solidFill>
                  </a:tcPr>
                </a:tc>
                <a:tc>
                  <a:txBody>
                    <a:bodyPr/>
                    <a:lstStyle/>
                    <a:p>
                      <a:pPr algn="ctr"/>
                      <a:r>
                        <a:rPr lang="en-US" sz="1300" dirty="0">
                          <a:latin typeface="Stone Sans II ITC Std Sm Cn" panose="020B0706040503020204" pitchFamily="34" charset="0"/>
                        </a:rPr>
                        <a:t>PUBLIC HEALTH</a:t>
                      </a:r>
                    </a:p>
                  </a:txBody>
                  <a:tcPr anchor="ctr">
                    <a:solidFill>
                      <a:schemeClr val="bg2">
                        <a:lumMod val="75000"/>
                      </a:schemeClr>
                    </a:solidFill>
                  </a:tcPr>
                </a:tc>
                <a:extLst>
                  <a:ext uri="{0D108BD9-81ED-4DB2-BD59-A6C34878D82A}">
                    <a16:rowId xmlns:a16="http://schemas.microsoft.com/office/drawing/2014/main" val="754187631"/>
                  </a:ext>
                </a:extLst>
              </a:tr>
              <a:tr h="211028">
                <a:tc vMerge="1">
                  <a:txBody>
                    <a:bodyPr/>
                    <a:lstStyle/>
                    <a:p>
                      <a:pPr algn="ctr"/>
                      <a:endParaRPr lang="en-US" sz="1600" b="1" dirty="0">
                        <a:solidFill>
                          <a:schemeClr val="bg1"/>
                        </a:solidFill>
                        <a:latin typeface="Stone Sans II ITC Std X Bd Cn" panose="020B0A06040503020204" pitchFamily="34" charset="0"/>
                      </a:endParaRPr>
                    </a:p>
                  </a:txBody>
                  <a:tcPr vert="vert270" anchor="ctr">
                    <a:solidFill>
                      <a:srgbClr val="C30629"/>
                    </a:solidFill>
                  </a:tcPr>
                </a:tc>
                <a:tc rowSpan="3">
                  <a:txBody>
                    <a:bodyPr/>
                    <a:lstStyle/>
                    <a:p>
                      <a:pPr algn="ctr"/>
                      <a:r>
                        <a:rPr lang="en-US" sz="1500" b="1" dirty="0">
                          <a:solidFill>
                            <a:schemeClr val="bg1"/>
                          </a:solidFill>
                          <a:latin typeface="Stone Sans II ITC Std X Bd Cn" panose="020B0A06040503020204" pitchFamily="34" charset="0"/>
                        </a:rPr>
                        <a:t>WSU PRIORITIES</a:t>
                      </a:r>
                    </a:p>
                  </a:txBody>
                  <a:tcPr vert="vert270" anchor="ctr">
                    <a:solidFill>
                      <a:srgbClr val="C30629"/>
                    </a:solidFill>
                  </a:tcPr>
                </a:tc>
                <a:tc>
                  <a:txBody>
                    <a:bodyPr/>
                    <a:lstStyle/>
                    <a:p>
                      <a:r>
                        <a:rPr lang="en-US" sz="1300" dirty="0">
                          <a:latin typeface="Stone Sans II ITC Std Sm Cn" panose="020B0706040503020204" pitchFamily="34" charset="0"/>
                        </a:rPr>
                        <a:t>AG, FOOD, &amp; RURAL ECON.</a:t>
                      </a:r>
                    </a:p>
                  </a:txBody>
                  <a:tcPr anchor="ctr">
                    <a:solidFill>
                      <a:srgbClr val="D9AFAF"/>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extLst>
                  <a:ext uri="{0D108BD9-81ED-4DB2-BD59-A6C34878D82A}">
                    <a16:rowId xmlns:a16="http://schemas.microsoft.com/office/drawing/2014/main" val="386579437"/>
                  </a:ext>
                </a:extLst>
              </a:tr>
              <a:tr h="340903">
                <a:tc vMerge="1">
                  <a:txBody>
                    <a:bodyPr/>
                    <a:lstStyle/>
                    <a:p>
                      <a:endParaRPr lang="en-US"/>
                    </a:p>
                  </a:txBody>
                  <a:tcPr/>
                </a:tc>
                <a:tc vMerge="1">
                  <a:txBody>
                    <a:bodyPr/>
                    <a:lstStyle/>
                    <a:p>
                      <a:endParaRPr lang="en-US" dirty="0"/>
                    </a:p>
                  </a:txBody>
                  <a:tcPr>
                    <a:solidFill>
                      <a:srgbClr val="C30629"/>
                    </a:solidFill>
                  </a:tcPr>
                </a:tc>
                <a:tc>
                  <a:txBody>
                    <a:bodyPr/>
                    <a:lstStyle/>
                    <a:p>
                      <a:r>
                        <a:rPr lang="en-US" sz="1300" dirty="0">
                          <a:latin typeface="Stone Sans II ITC Std Sm Cn" panose="020B0706040503020204" pitchFamily="34" charset="0"/>
                        </a:rPr>
                        <a:t>HEALTH</a:t>
                      </a:r>
                    </a:p>
                  </a:txBody>
                  <a:tcPr anchor="ctr">
                    <a:solidFill>
                      <a:srgbClr val="D9AFAF"/>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extLst>
                  <a:ext uri="{0D108BD9-81ED-4DB2-BD59-A6C34878D82A}">
                    <a16:rowId xmlns:a16="http://schemas.microsoft.com/office/drawing/2014/main" val="3263891834"/>
                  </a:ext>
                </a:extLst>
              </a:tr>
              <a:tr h="340903">
                <a:tc vMerge="1">
                  <a:txBody>
                    <a:bodyPr/>
                    <a:lstStyle/>
                    <a:p>
                      <a:endParaRPr lang="en-US"/>
                    </a:p>
                  </a:txBody>
                  <a:tcPr/>
                </a:tc>
                <a:tc vMerge="1">
                  <a:txBody>
                    <a:bodyPr/>
                    <a:lstStyle/>
                    <a:p>
                      <a:endParaRPr lang="en-US" dirty="0"/>
                    </a:p>
                  </a:txBody>
                  <a:tcPr>
                    <a:solidFill>
                      <a:srgbClr val="C30629"/>
                    </a:solidFill>
                  </a:tcPr>
                </a:tc>
                <a:tc>
                  <a:txBody>
                    <a:bodyPr/>
                    <a:lstStyle/>
                    <a:p>
                      <a:r>
                        <a:rPr lang="en-US" sz="1300" dirty="0">
                          <a:latin typeface="Stone Sans II ITC Std Sm Cn" panose="020B0706040503020204" pitchFamily="34" charset="0"/>
                        </a:rPr>
                        <a:t>DATA &amp; TECHNOLOGY</a:t>
                      </a:r>
                    </a:p>
                  </a:txBody>
                  <a:tcPr anchor="ctr">
                    <a:solidFill>
                      <a:srgbClr val="D9AFAF"/>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extLst>
                  <a:ext uri="{0D108BD9-81ED-4DB2-BD59-A6C34878D82A}">
                    <a16:rowId xmlns:a16="http://schemas.microsoft.com/office/drawing/2014/main" val="3757791906"/>
                  </a:ext>
                </a:extLst>
              </a:tr>
            </a:tbl>
          </a:graphicData>
        </a:graphic>
      </p:graphicFrame>
      <p:graphicFrame>
        <p:nvGraphicFramePr>
          <p:cNvPr id="13" name="Table 2">
            <a:extLst>
              <a:ext uri="{FF2B5EF4-FFF2-40B4-BE49-F238E27FC236}">
                <a16:creationId xmlns:a16="http://schemas.microsoft.com/office/drawing/2014/main" id="{EA237D16-9467-4BA3-9B90-99A7BB9A145F}"/>
              </a:ext>
            </a:extLst>
          </p:cNvPr>
          <p:cNvGraphicFramePr>
            <a:graphicFrameLocks noGrp="1"/>
          </p:cNvGraphicFramePr>
          <p:nvPr>
            <p:extLst>
              <p:ext uri="{D42A27DB-BD31-4B8C-83A1-F6EECF244321}">
                <p14:modId xmlns:p14="http://schemas.microsoft.com/office/powerpoint/2010/main" val="2432200599"/>
              </p:ext>
            </p:extLst>
          </p:nvPr>
        </p:nvGraphicFramePr>
        <p:xfrm>
          <a:off x="5447486" y="2845440"/>
          <a:ext cx="6491591" cy="1797228"/>
        </p:xfrm>
        <a:graphic>
          <a:graphicData uri="http://schemas.openxmlformats.org/drawingml/2006/table">
            <a:tbl>
              <a:tblPr firstRow="1" bandRow="1">
                <a:tableStyleId>{5C22544A-7EE6-4342-B048-85BDC9FD1C3A}</a:tableStyleId>
              </a:tblPr>
              <a:tblGrid>
                <a:gridCol w="609991">
                  <a:extLst>
                    <a:ext uri="{9D8B030D-6E8A-4147-A177-3AD203B41FA5}">
                      <a16:colId xmlns:a16="http://schemas.microsoft.com/office/drawing/2014/main" val="1340002185"/>
                    </a:ext>
                  </a:extLst>
                </a:gridCol>
                <a:gridCol w="609991">
                  <a:extLst>
                    <a:ext uri="{9D8B030D-6E8A-4147-A177-3AD203B41FA5}">
                      <a16:colId xmlns:a16="http://schemas.microsoft.com/office/drawing/2014/main" val="3037533724"/>
                    </a:ext>
                  </a:extLst>
                </a:gridCol>
                <a:gridCol w="1972035">
                  <a:extLst>
                    <a:ext uri="{9D8B030D-6E8A-4147-A177-3AD203B41FA5}">
                      <a16:colId xmlns:a16="http://schemas.microsoft.com/office/drawing/2014/main" val="3662043268"/>
                    </a:ext>
                  </a:extLst>
                </a:gridCol>
                <a:gridCol w="1002233">
                  <a:extLst>
                    <a:ext uri="{9D8B030D-6E8A-4147-A177-3AD203B41FA5}">
                      <a16:colId xmlns:a16="http://schemas.microsoft.com/office/drawing/2014/main" val="810103714"/>
                    </a:ext>
                  </a:extLst>
                </a:gridCol>
                <a:gridCol w="975486">
                  <a:extLst>
                    <a:ext uri="{9D8B030D-6E8A-4147-A177-3AD203B41FA5}">
                      <a16:colId xmlns:a16="http://schemas.microsoft.com/office/drawing/2014/main" val="2632236565"/>
                    </a:ext>
                  </a:extLst>
                </a:gridCol>
                <a:gridCol w="1321855">
                  <a:extLst>
                    <a:ext uri="{9D8B030D-6E8A-4147-A177-3AD203B41FA5}">
                      <a16:colId xmlns:a16="http://schemas.microsoft.com/office/drawing/2014/main" val="2028454114"/>
                    </a:ext>
                  </a:extLst>
                </a:gridCol>
              </a:tblGrid>
              <a:tr h="296132">
                <a:tc rowSpan="5">
                  <a:txBody>
                    <a:bodyPr/>
                    <a:lstStyle/>
                    <a:p>
                      <a:pPr marL="0" marR="0" lvl="0" indent="0" algn="ctr" defTabSz="914400" rtl="0" eaLnBrk="1" fontAlgn="auto" latinLnBrk="0" hangingPunct="1">
                        <a:lnSpc>
                          <a:spcPct val="114000"/>
                        </a:lnSpc>
                        <a:spcBef>
                          <a:spcPts val="0"/>
                        </a:spcBef>
                        <a:spcAft>
                          <a:spcPts val="0"/>
                        </a:spcAft>
                        <a:buClrTx/>
                        <a:buSzTx/>
                        <a:buFontTx/>
                        <a:buNone/>
                        <a:tabLst/>
                        <a:defRPr/>
                      </a:pPr>
                      <a:endParaRPr lang="en-US" sz="1600" dirty="0">
                        <a:solidFill>
                          <a:srgbClr val="80C44A"/>
                        </a:solidFill>
                        <a:latin typeface="Stone Sans II ITC Std X Bd Cn" panose="020B0A06040503020204" pitchFamily="34" charset="0"/>
                      </a:endParaRPr>
                    </a:p>
                  </a:txBody>
                  <a:tcPr vert="vert270" anchor="ctr">
                    <a:noFill/>
                  </a:tcPr>
                </a:tc>
                <a:tc rowSpan="2" gridSpan="2">
                  <a:txBody>
                    <a:bodyPr/>
                    <a:lstStyle/>
                    <a:p>
                      <a:pPr algn="ctr">
                        <a:lnSpc>
                          <a:spcPct val="114000"/>
                        </a:lnSpc>
                      </a:pPr>
                      <a:r>
                        <a:rPr lang="en-US" sz="1400" i="1" dirty="0">
                          <a:solidFill>
                            <a:schemeClr val="tx1"/>
                          </a:solidFill>
                          <a:latin typeface="Stone Sans II ITC Std Lt Cn" panose="020B0306040503020204" pitchFamily="34" charset="0"/>
                        </a:rPr>
                        <a:t>Example: </a:t>
                      </a:r>
                      <a:r>
                        <a:rPr lang="en-US" sz="1600" dirty="0">
                          <a:solidFill>
                            <a:schemeClr val="tx1"/>
                          </a:solidFill>
                          <a:latin typeface="Stone Sans II ITC Std X Bd Cn" panose="020B0A06040503020204" pitchFamily="34" charset="0"/>
                        </a:rPr>
                        <a:t>SOIL HEALTH</a:t>
                      </a:r>
                    </a:p>
                  </a:txBody>
                  <a:tcPr anchor="ctr">
                    <a:noFill/>
                  </a:tcPr>
                </a:tc>
                <a:tc rowSpan="2" hMerge="1">
                  <a:txBody>
                    <a:bodyPr/>
                    <a:lstStyle/>
                    <a:p>
                      <a:endParaRPr lang="en-US" dirty="0">
                        <a:latin typeface="Stone Sans II ITC Std Lt Cn" panose="020B0306040503020204" pitchFamily="34" charset="0"/>
                      </a:endParaRPr>
                    </a:p>
                  </a:txBody>
                  <a:tcPr>
                    <a:noFill/>
                  </a:tcPr>
                </a:tc>
                <a:tc gridSpan="3">
                  <a:txBody>
                    <a:bodyPr/>
                    <a:lstStyle/>
                    <a:p>
                      <a:pPr algn="ctr"/>
                      <a:r>
                        <a:rPr lang="en-US" sz="1500" dirty="0">
                          <a:latin typeface="Stone Sans II ITC Std X Bd Cn" panose="020B0A06040503020204" pitchFamily="34" charset="0"/>
                        </a:rPr>
                        <a:t>STATE PRIORITIES</a:t>
                      </a:r>
                    </a:p>
                  </a:txBody>
                  <a:tcPr anchor="ctr">
                    <a:solidFill>
                      <a:schemeClr val="tx1">
                        <a:lumMod val="65000"/>
                        <a:lumOff val="35000"/>
                      </a:schemeClr>
                    </a:solidFill>
                  </a:tcPr>
                </a:tc>
                <a:tc hMerge="1">
                  <a:txBody>
                    <a:bodyPr/>
                    <a:lstStyle/>
                    <a:p>
                      <a:endParaRPr lang="en-US" dirty="0"/>
                    </a:p>
                  </a:txBody>
                  <a:tcPr>
                    <a:solidFill>
                      <a:schemeClr val="tx1">
                        <a:lumMod val="65000"/>
                        <a:lumOff val="35000"/>
                      </a:schemeClr>
                    </a:solidFill>
                  </a:tcPr>
                </a:tc>
                <a:tc hMerge="1">
                  <a:txBody>
                    <a:bodyPr/>
                    <a:lstStyle/>
                    <a:p>
                      <a:endParaRPr lang="en-US" dirty="0"/>
                    </a:p>
                  </a:txBody>
                  <a:tcPr>
                    <a:solidFill>
                      <a:schemeClr val="tx1">
                        <a:lumMod val="65000"/>
                        <a:lumOff val="35000"/>
                      </a:schemeClr>
                    </a:solidFill>
                  </a:tcPr>
                </a:tc>
                <a:extLst>
                  <a:ext uri="{0D108BD9-81ED-4DB2-BD59-A6C34878D82A}">
                    <a16:rowId xmlns:a16="http://schemas.microsoft.com/office/drawing/2014/main" val="2188200919"/>
                  </a:ext>
                </a:extLst>
              </a:tr>
              <a:tr h="269211">
                <a:tc vMerge="1">
                  <a:txBody>
                    <a:bodyPr/>
                    <a:lstStyle/>
                    <a:p>
                      <a:endParaRPr lang="en-US"/>
                    </a:p>
                  </a:txBody>
                  <a:tcPr/>
                </a:tc>
                <a:tc gridSpan="2" vMerge="1">
                  <a:txBody>
                    <a:bodyPr/>
                    <a:lstStyle/>
                    <a:p>
                      <a:endParaRPr lang="en-US" dirty="0">
                        <a:latin typeface="Stone Sans II ITC Std Lt Cn" panose="020B0306040503020204" pitchFamily="34" charset="0"/>
                      </a:endParaRPr>
                    </a:p>
                  </a:txBody>
                  <a:tcPr>
                    <a:noFill/>
                  </a:tcPr>
                </a:tc>
                <a:tc hMerge="1" vMerge="1">
                  <a:txBody>
                    <a:bodyPr/>
                    <a:lstStyle/>
                    <a:p>
                      <a:pPr algn="ctr"/>
                      <a:r>
                        <a:rPr lang="en-US" sz="1600" dirty="0">
                          <a:latin typeface="Stone Sans II ITC Std Sm Cn" panose="020B0706040503020204" pitchFamily="34" charset="0"/>
                        </a:rPr>
                        <a:t>EXAMPLE REQUESTI: </a:t>
                      </a:r>
                    </a:p>
                  </a:txBody>
                  <a:tcPr anchor="ctr">
                    <a:noFill/>
                  </a:tcPr>
                </a:tc>
                <a:tc>
                  <a:txBody>
                    <a:bodyPr/>
                    <a:lstStyle/>
                    <a:p>
                      <a:pPr algn="ctr"/>
                      <a:r>
                        <a:rPr lang="en-US" sz="1300" dirty="0">
                          <a:latin typeface="Stone Sans II ITC Std Sm Cn" panose="020B0706040503020204" pitchFamily="34" charset="0"/>
                        </a:rPr>
                        <a:t>EQUITY</a:t>
                      </a:r>
                    </a:p>
                  </a:txBody>
                  <a:tcPr anchor="ctr">
                    <a:solidFill>
                      <a:schemeClr val="bg2">
                        <a:lumMod val="75000"/>
                      </a:schemeClr>
                    </a:solidFill>
                  </a:tcPr>
                </a:tc>
                <a:tc>
                  <a:txBody>
                    <a:bodyPr/>
                    <a:lstStyle/>
                    <a:p>
                      <a:pPr algn="ctr"/>
                      <a:r>
                        <a:rPr lang="en-US" sz="1300" dirty="0">
                          <a:latin typeface="Stone Sans II ITC Std Sm Cn" panose="020B0706040503020204" pitchFamily="34" charset="0"/>
                        </a:rPr>
                        <a:t>CLIMATE</a:t>
                      </a:r>
                    </a:p>
                  </a:txBody>
                  <a:tcPr anchor="ctr">
                    <a:solidFill>
                      <a:schemeClr val="bg2">
                        <a:lumMod val="75000"/>
                      </a:schemeClr>
                    </a:solidFill>
                  </a:tcPr>
                </a:tc>
                <a:tc>
                  <a:txBody>
                    <a:bodyPr/>
                    <a:lstStyle/>
                    <a:p>
                      <a:pPr algn="ctr"/>
                      <a:r>
                        <a:rPr lang="en-US" sz="1300" dirty="0">
                          <a:latin typeface="Stone Sans II ITC Std Sm Cn" panose="020B0706040503020204" pitchFamily="34" charset="0"/>
                        </a:rPr>
                        <a:t>PUBLIC HEALTH</a:t>
                      </a:r>
                    </a:p>
                  </a:txBody>
                  <a:tcPr anchor="ctr">
                    <a:solidFill>
                      <a:schemeClr val="bg2">
                        <a:lumMod val="75000"/>
                      </a:schemeClr>
                    </a:solidFill>
                  </a:tcPr>
                </a:tc>
                <a:extLst>
                  <a:ext uri="{0D108BD9-81ED-4DB2-BD59-A6C34878D82A}">
                    <a16:rowId xmlns:a16="http://schemas.microsoft.com/office/drawing/2014/main" val="754187631"/>
                  </a:ext>
                </a:extLst>
              </a:tr>
              <a:tr h="349974">
                <a:tc vMerge="1">
                  <a:txBody>
                    <a:bodyPr/>
                    <a:lstStyle/>
                    <a:p>
                      <a:pPr algn="ctr"/>
                      <a:endParaRPr lang="en-US" sz="1600" b="1" dirty="0">
                        <a:solidFill>
                          <a:schemeClr val="bg1"/>
                        </a:solidFill>
                        <a:latin typeface="Stone Sans II ITC Std X Bd Cn" panose="020B0A06040503020204" pitchFamily="34" charset="0"/>
                      </a:endParaRPr>
                    </a:p>
                  </a:txBody>
                  <a:tcPr vert="vert270" anchor="ctr">
                    <a:solidFill>
                      <a:srgbClr val="C30629"/>
                    </a:solidFill>
                  </a:tcPr>
                </a:tc>
                <a:tc rowSpan="3">
                  <a:txBody>
                    <a:bodyPr/>
                    <a:lstStyle/>
                    <a:p>
                      <a:pPr algn="ctr"/>
                      <a:r>
                        <a:rPr lang="en-US" sz="1500" b="1" dirty="0">
                          <a:solidFill>
                            <a:schemeClr val="bg1"/>
                          </a:solidFill>
                          <a:latin typeface="Stone Sans II ITC Std X Bd Cn" panose="020B0A06040503020204" pitchFamily="34" charset="0"/>
                        </a:rPr>
                        <a:t>WSU PRIORITIES</a:t>
                      </a:r>
                    </a:p>
                  </a:txBody>
                  <a:tcPr vert="vert270" anchor="ctr">
                    <a:solidFill>
                      <a:srgbClr val="C30629"/>
                    </a:solidFill>
                  </a:tcPr>
                </a:tc>
                <a:tc>
                  <a:txBody>
                    <a:bodyPr/>
                    <a:lstStyle/>
                    <a:p>
                      <a:r>
                        <a:rPr lang="en-US" sz="1300" dirty="0">
                          <a:latin typeface="Stone Sans II ITC Std Sm Cn" panose="020B0706040503020204" pitchFamily="34" charset="0"/>
                        </a:rPr>
                        <a:t>AG, FOOD, &amp; RURAL ECON.</a:t>
                      </a:r>
                    </a:p>
                  </a:txBody>
                  <a:tcPr anchor="ctr">
                    <a:solidFill>
                      <a:srgbClr val="D9AFAF"/>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extLst>
                  <a:ext uri="{0D108BD9-81ED-4DB2-BD59-A6C34878D82A}">
                    <a16:rowId xmlns:a16="http://schemas.microsoft.com/office/drawing/2014/main" val="386579437"/>
                  </a:ext>
                </a:extLst>
              </a:tr>
              <a:tr h="349974">
                <a:tc vMerge="1">
                  <a:txBody>
                    <a:bodyPr/>
                    <a:lstStyle/>
                    <a:p>
                      <a:endParaRPr lang="en-US"/>
                    </a:p>
                  </a:txBody>
                  <a:tcPr/>
                </a:tc>
                <a:tc vMerge="1">
                  <a:txBody>
                    <a:bodyPr/>
                    <a:lstStyle/>
                    <a:p>
                      <a:endParaRPr lang="en-US" dirty="0"/>
                    </a:p>
                  </a:txBody>
                  <a:tcPr>
                    <a:solidFill>
                      <a:srgbClr val="C30629"/>
                    </a:solidFill>
                  </a:tcPr>
                </a:tc>
                <a:tc>
                  <a:txBody>
                    <a:bodyPr/>
                    <a:lstStyle/>
                    <a:p>
                      <a:r>
                        <a:rPr lang="en-US" sz="1300" dirty="0">
                          <a:latin typeface="Stone Sans II ITC Std Sm Cn" panose="020B0706040503020204" pitchFamily="34" charset="0"/>
                        </a:rPr>
                        <a:t>HEALTH</a:t>
                      </a:r>
                    </a:p>
                  </a:txBody>
                  <a:tcPr anchor="ctr">
                    <a:solidFill>
                      <a:srgbClr val="D9AFAF"/>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extLst>
                  <a:ext uri="{0D108BD9-81ED-4DB2-BD59-A6C34878D82A}">
                    <a16:rowId xmlns:a16="http://schemas.microsoft.com/office/drawing/2014/main" val="3263891834"/>
                  </a:ext>
                </a:extLst>
              </a:tr>
              <a:tr h="349974">
                <a:tc vMerge="1">
                  <a:txBody>
                    <a:bodyPr/>
                    <a:lstStyle/>
                    <a:p>
                      <a:endParaRPr lang="en-US"/>
                    </a:p>
                  </a:txBody>
                  <a:tcPr/>
                </a:tc>
                <a:tc vMerge="1">
                  <a:txBody>
                    <a:bodyPr/>
                    <a:lstStyle/>
                    <a:p>
                      <a:endParaRPr lang="en-US" dirty="0"/>
                    </a:p>
                  </a:txBody>
                  <a:tcPr>
                    <a:solidFill>
                      <a:srgbClr val="C30629"/>
                    </a:solidFill>
                  </a:tcPr>
                </a:tc>
                <a:tc>
                  <a:txBody>
                    <a:bodyPr/>
                    <a:lstStyle/>
                    <a:p>
                      <a:r>
                        <a:rPr lang="en-US" sz="1300" dirty="0">
                          <a:latin typeface="Stone Sans II ITC Std Sm Cn" panose="020B0706040503020204" pitchFamily="34" charset="0"/>
                        </a:rPr>
                        <a:t>DATA &amp; TECHNOLOGY</a:t>
                      </a:r>
                    </a:p>
                  </a:txBody>
                  <a:tcPr anchor="ctr">
                    <a:solidFill>
                      <a:srgbClr val="D9AFAF"/>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tc>
                  <a:txBody>
                    <a:bodyPr/>
                    <a:lstStyle/>
                    <a:p>
                      <a:pPr algn="ctr"/>
                      <a:endParaRPr lang="en-US" sz="1600" dirty="0">
                        <a:latin typeface="Stone Sans II ITC Std Sm Cn" panose="020B0706040503020204" pitchFamily="34" charset="0"/>
                      </a:endParaRPr>
                    </a:p>
                  </a:txBody>
                  <a:tcPr anchor="ctr">
                    <a:solidFill>
                      <a:schemeClr val="bg1">
                        <a:lumMod val="95000"/>
                      </a:schemeClr>
                    </a:solidFill>
                  </a:tcPr>
                </a:tc>
                <a:extLst>
                  <a:ext uri="{0D108BD9-81ED-4DB2-BD59-A6C34878D82A}">
                    <a16:rowId xmlns:a16="http://schemas.microsoft.com/office/drawing/2014/main" val="3757791906"/>
                  </a:ext>
                </a:extLst>
              </a:tr>
            </a:tbl>
          </a:graphicData>
        </a:graphic>
      </p:graphicFrame>
      <p:graphicFrame>
        <p:nvGraphicFramePr>
          <p:cNvPr id="14" name="Table 2">
            <a:extLst>
              <a:ext uri="{FF2B5EF4-FFF2-40B4-BE49-F238E27FC236}">
                <a16:creationId xmlns:a16="http://schemas.microsoft.com/office/drawing/2014/main" id="{F2CE76F5-E52A-47DA-BCA2-A353267CA2C8}"/>
              </a:ext>
            </a:extLst>
          </p:cNvPr>
          <p:cNvGraphicFramePr>
            <a:graphicFrameLocks noGrp="1"/>
          </p:cNvGraphicFramePr>
          <p:nvPr>
            <p:extLst>
              <p:ext uri="{D42A27DB-BD31-4B8C-83A1-F6EECF244321}">
                <p14:modId xmlns:p14="http://schemas.microsoft.com/office/powerpoint/2010/main" val="1897437585"/>
              </p:ext>
            </p:extLst>
          </p:nvPr>
        </p:nvGraphicFramePr>
        <p:xfrm>
          <a:off x="5447486" y="4903413"/>
          <a:ext cx="6491591" cy="1797228"/>
        </p:xfrm>
        <a:graphic>
          <a:graphicData uri="http://schemas.openxmlformats.org/drawingml/2006/table">
            <a:tbl>
              <a:tblPr firstRow="1" bandRow="1">
                <a:tableStyleId>{5C22544A-7EE6-4342-B048-85BDC9FD1C3A}</a:tableStyleId>
              </a:tblPr>
              <a:tblGrid>
                <a:gridCol w="609991">
                  <a:extLst>
                    <a:ext uri="{9D8B030D-6E8A-4147-A177-3AD203B41FA5}">
                      <a16:colId xmlns:a16="http://schemas.microsoft.com/office/drawing/2014/main" val="1798652401"/>
                    </a:ext>
                  </a:extLst>
                </a:gridCol>
                <a:gridCol w="609991">
                  <a:extLst>
                    <a:ext uri="{9D8B030D-6E8A-4147-A177-3AD203B41FA5}">
                      <a16:colId xmlns:a16="http://schemas.microsoft.com/office/drawing/2014/main" val="3037533724"/>
                    </a:ext>
                  </a:extLst>
                </a:gridCol>
                <a:gridCol w="1940504">
                  <a:extLst>
                    <a:ext uri="{9D8B030D-6E8A-4147-A177-3AD203B41FA5}">
                      <a16:colId xmlns:a16="http://schemas.microsoft.com/office/drawing/2014/main" val="3662043268"/>
                    </a:ext>
                  </a:extLst>
                </a:gridCol>
                <a:gridCol w="1033764">
                  <a:extLst>
                    <a:ext uri="{9D8B030D-6E8A-4147-A177-3AD203B41FA5}">
                      <a16:colId xmlns:a16="http://schemas.microsoft.com/office/drawing/2014/main" val="810103714"/>
                    </a:ext>
                  </a:extLst>
                </a:gridCol>
                <a:gridCol w="975486">
                  <a:extLst>
                    <a:ext uri="{9D8B030D-6E8A-4147-A177-3AD203B41FA5}">
                      <a16:colId xmlns:a16="http://schemas.microsoft.com/office/drawing/2014/main" val="2632236565"/>
                    </a:ext>
                  </a:extLst>
                </a:gridCol>
                <a:gridCol w="1321855">
                  <a:extLst>
                    <a:ext uri="{9D8B030D-6E8A-4147-A177-3AD203B41FA5}">
                      <a16:colId xmlns:a16="http://schemas.microsoft.com/office/drawing/2014/main" val="2028454114"/>
                    </a:ext>
                  </a:extLst>
                </a:gridCol>
              </a:tblGrid>
              <a:tr h="296132">
                <a:tc rowSpan="5">
                  <a:txBody>
                    <a:bodyPr/>
                    <a:lstStyle/>
                    <a:p>
                      <a:pPr algn="ctr">
                        <a:lnSpc>
                          <a:spcPct val="114000"/>
                        </a:lnSpc>
                      </a:pPr>
                      <a:endParaRPr lang="en-US" sz="1600" dirty="0">
                        <a:solidFill>
                          <a:srgbClr val="80C44A"/>
                        </a:solidFill>
                        <a:latin typeface="Stone Sans II ITC Std X Bd Cn" panose="020B0A06040503020204" pitchFamily="34" charset="0"/>
                      </a:endParaRPr>
                    </a:p>
                  </a:txBody>
                  <a:tcPr vert="vert270" anchor="ctr">
                    <a:noFill/>
                  </a:tcPr>
                </a:tc>
                <a:tc rowSpan="2" gridSpan="2">
                  <a:txBody>
                    <a:bodyPr/>
                    <a:lstStyle/>
                    <a:p>
                      <a:pPr algn="ctr">
                        <a:lnSpc>
                          <a:spcPct val="114000"/>
                        </a:lnSpc>
                      </a:pPr>
                      <a:r>
                        <a:rPr lang="en-US" sz="1400" i="1" dirty="0">
                          <a:solidFill>
                            <a:schemeClr val="tx1"/>
                          </a:solidFill>
                          <a:latin typeface="Stone Sans II ITC Std Lt Cn" panose="020B0306040503020204" pitchFamily="34" charset="0"/>
                        </a:rPr>
                        <a:t>Example: </a:t>
                      </a:r>
                      <a:r>
                        <a:rPr lang="en-US" sz="1600" dirty="0">
                          <a:solidFill>
                            <a:schemeClr val="tx1"/>
                          </a:solidFill>
                          <a:latin typeface="Stone Sans II ITC Std X Bd Cn" panose="020B0A06040503020204" pitchFamily="34" charset="0"/>
                        </a:rPr>
                        <a:t>ESFCOM</a:t>
                      </a:r>
                    </a:p>
                  </a:txBody>
                  <a:tcPr anchor="ctr">
                    <a:noFill/>
                  </a:tcPr>
                </a:tc>
                <a:tc rowSpan="2" hMerge="1">
                  <a:txBody>
                    <a:bodyPr/>
                    <a:lstStyle/>
                    <a:p>
                      <a:endParaRPr lang="en-US" dirty="0">
                        <a:latin typeface="Stone Sans II ITC Std Lt Cn" panose="020B0306040503020204" pitchFamily="34" charset="0"/>
                      </a:endParaRPr>
                    </a:p>
                  </a:txBody>
                  <a:tcPr>
                    <a:noFill/>
                  </a:tcPr>
                </a:tc>
                <a:tc gridSpan="3">
                  <a:txBody>
                    <a:bodyPr/>
                    <a:lstStyle/>
                    <a:p>
                      <a:pPr algn="ctr"/>
                      <a:r>
                        <a:rPr lang="en-US" sz="1500" dirty="0">
                          <a:latin typeface="Stone Sans II ITC Std X Bd Cn" panose="020B0A06040503020204" pitchFamily="34" charset="0"/>
                        </a:rPr>
                        <a:t>STATE PRIORITIES</a:t>
                      </a:r>
                    </a:p>
                  </a:txBody>
                  <a:tcPr anchor="ctr">
                    <a:solidFill>
                      <a:schemeClr val="tx1">
                        <a:lumMod val="65000"/>
                        <a:lumOff val="35000"/>
                      </a:schemeClr>
                    </a:solidFill>
                  </a:tcPr>
                </a:tc>
                <a:tc hMerge="1">
                  <a:txBody>
                    <a:bodyPr/>
                    <a:lstStyle/>
                    <a:p>
                      <a:endParaRPr lang="en-US" dirty="0"/>
                    </a:p>
                  </a:txBody>
                  <a:tcPr>
                    <a:solidFill>
                      <a:schemeClr val="tx1">
                        <a:lumMod val="65000"/>
                        <a:lumOff val="35000"/>
                      </a:schemeClr>
                    </a:solidFill>
                  </a:tcPr>
                </a:tc>
                <a:tc hMerge="1">
                  <a:txBody>
                    <a:bodyPr/>
                    <a:lstStyle/>
                    <a:p>
                      <a:endParaRPr lang="en-US" dirty="0"/>
                    </a:p>
                  </a:txBody>
                  <a:tcPr>
                    <a:solidFill>
                      <a:schemeClr val="tx1">
                        <a:lumMod val="65000"/>
                        <a:lumOff val="35000"/>
                      </a:schemeClr>
                    </a:solidFill>
                  </a:tcPr>
                </a:tc>
                <a:extLst>
                  <a:ext uri="{0D108BD9-81ED-4DB2-BD59-A6C34878D82A}">
                    <a16:rowId xmlns:a16="http://schemas.microsoft.com/office/drawing/2014/main" val="2188200919"/>
                  </a:ext>
                </a:extLst>
              </a:tr>
              <a:tr h="269211">
                <a:tc vMerge="1">
                  <a:txBody>
                    <a:bodyPr/>
                    <a:lstStyle/>
                    <a:p>
                      <a:endParaRPr lang="en-US"/>
                    </a:p>
                  </a:txBody>
                  <a:tcPr/>
                </a:tc>
                <a:tc gridSpan="2" vMerge="1">
                  <a:txBody>
                    <a:bodyPr/>
                    <a:lstStyle/>
                    <a:p>
                      <a:endParaRPr lang="en-US" dirty="0">
                        <a:latin typeface="Stone Sans II ITC Std Lt Cn" panose="020B0306040503020204" pitchFamily="34" charset="0"/>
                      </a:endParaRPr>
                    </a:p>
                  </a:txBody>
                  <a:tcPr>
                    <a:noFill/>
                  </a:tcPr>
                </a:tc>
                <a:tc hMerge="1" vMerge="1">
                  <a:txBody>
                    <a:bodyPr/>
                    <a:lstStyle/>
                    <a:p>
                      <a:pPr algn="ctr"/>
                      <a:r>
                        <a:rPr lang="en-US" sz="1600" dirty="0">
                          <a:latin typeface="Stone Sans II ITC Std Sm Cn" panose="020B0706040503020204" pitchFamily="34" charset="0"/>
                        </a:rPr>
                        <a:t>EXAMPLE REQUESTI: </a:t>
                      </a:r>
                    </a:p>
                  </a:txBody>
                  <a:tcPr anchor="ctr">
                    <a:noFill/>
                  </a:tcPr>
                </a:tc>
                <a:tc>
                  <a:txBody>
                    <a:bodyPr/>
                    <a:lstStyle/>
                    <a:p>
                      <a:pPr algn="ctr"/>
                      <a:r>
                        <a:rPr lang="en-US" sz="1300" dirty="0">
                          <a:latin typeface="Stone Sans II ITC Std Sm Cn" panose="020B0706040503020204" pitchFamily="34" charset="0"/>
                        </a:rPr>
                        <a:t>EQUITY</a:t>
                      </a:r>
                    </a:p>
                  </a:txBody>
                  <a:tcPr anchor="ctr">
                    <a:solidFill>
                      <a:schemeClr val="bg2">
                        <a:lumMod val="75000"/>
                      </a:schemeClr>
                    </a:solidFill>
                  </a:tcPr>
                </a:tc>
                <a:tc>
                  <a:txBody>
                    <a:bodyPr/>
                    <a:lstStyle/>
                    <a:p>
                      <a:pPr algn="ctr"/>
                      <a:r>
                        <a:rPr lang="en-US" sz="1300" dirty="0">
                          <a:latin typeface="Stone Sans II ITC Std Sm Cn" panose="020B0706040503020204" pitchFamily="34" charset="0"/>
                        </a:rPr>
                        <a:t>CLIMATE</a:t>
                      </a:r>
                    </a:p>
                  </a:txBody>
                  <a:tcPr anchor="ctr">
                    <a:solidFill>
                      <a:schemeClr val="bg2">
                        <a:lumMod val="75000"/>
                      </a:schemeClr>
                    </a:solidFill>
                  </a:tcPr>
                </a:tc>
                <a:tc>
                  <a:txBody>
                    <a:bodyPr/>
                    <a:lstStyle/>
                    <a:p>
                      <a:pPr algn="ctr"/>
                      <a:r>
                        <a:rPr lang="en-US" sz="1300" dirty="0">
                          <a:latin typeface="Stone Sans II ITC Std Sm Cn" panose="020B0706040503020204" pitchFamily="34" charset="0"/>
                        </a:rPr>
                        <a:t>PUBLIC HEALTH</a:t>
                      </a:r>
                    </a:p>
                  </a:txBody>
                  <a:tcPr anchor="ctr">
                    <a:solidFill>
                      <a:schemeClr val="bg2">
                        <a:lumMod val="75000"/>
                      </a:schemeClr>
                    </a:solidFill>
                  </a:tcPr>
                </a:tc>
                <a:extLst>
                  <a:ext uri="{0D108BD9-81ED-4DB2-BD59-A6C34878D82A}">
                    <a16:rowId xmlns:a16="http://schemas.microsoft.com/office/drawing/2014/main" val="754187631"/>
                  </a:ext>
                </a:extLst>
              </a:tr>
              <a:tr h="349974">
                <a:tc vMerge="1">
                  <a:txBody>
                    <a:bodyPr/>
                    <a:lstStyle/>
                    <a:p>
                      <a:pPr algn="ctr"/>
                      <a:endParaRPr lang="en-US" sz="1600" b="1" dirty="0">
                        <a:solidFill>
                          <a:schemeClr val="bg1"/>
                        </a:solidFill>
                        <a:latin typeface="Stone Sans II ITC Std X Bd Cn" panose="020B0A06040503020204" pitchFamily="34" charset="0"/>
                      </a:endParaRPr>
                    </a:p>
                  </a:txBody>
                  <a:tcPr vert="vert270" anchor="ctr">
                    <a:solidFill>
                      <a:srgbClr val="C30629"/>
                    </a:solidFill>
                  </a:tcPr>
                </a:tc>
                <a:tc rowSpan="3">
                  <a:txBody>
                    <a:bodyPr/>
                    <a:lstStyle/>
                    <a:p>
                      <a:pPr algn="ctr"/>
                      <a:r>
                        <a:rPr lang="en-US" sz="1500" b="1" dirty="0">
                          <a:solidFill>
                            <a:schemeClr val="bg1"/>
                          </a:solidFill>
                          <a:latin typeface="Stone Sans II ITC Std X Bd Cn" panose="020B0A06040503020204" pitchFamily="34" charset="0"/>
                        </a:rPr>
                        <a:t>WSU PRIORITIES</a:t>
                      </a:r>
                    </a:p>
                  </a:txBody>
                  <a:tcPr vert="vert270" anchor="ctr">
                    <a:solidFill>
                      <a:srgbClr val="C30629"/>
                    </a:solidFill>
                  </a:tcPr>
                </a:tc>
                <a:tc>
                  <a:txBody>
                    <a:bodyPr/>
                    <a:lstStyle/>
                    <a:p>
                      <a:r>
                        <a:rPr lang="en-US" sz="1300" dirty="0">
                          <a:latin typeface="Stone Sans II ITC Std Sm Cn" panose="020B0706040503020204" pitchFamily="34" charset="0"/>
                        </a:rPr>
                        <a:t>AG, FOOD, &amp; RURAL ECON.</a:t>
                      </a:r>
                    </a:p>
                  </a:txBody>
                  <a:tcPr anchor="ctr">
                    <a:solidFill>
                      <a:srgbClr val="D9AFAF"/>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extLst>
                  <a:ext uri="{0D108BD9-81ED-4DB2-BD59-A6C34878D82A}">
                    <a16:rowId xmlns:a16="http://schemas.microsoft.com/office/drawing/2014/main" val="386579437"/>
                  </a:ext>
                </a:extLst>
              </a:tr>
              <a:tr h="349974">
                <a:tc vMerge="1">
                  <a:txBody>
                    <a:bodyPr/>
                    <a:lstStyle/>
                    <a:p>
                      <a:endParaRPr lang="en-US"/>
                    </a:p>
                  </a:txBody>
                  <a:tcPr/>
                </a:tc>
                <a:tc vMerge="1">
                  <a:txBody>
                    <a:bodyPr/>
                    <a:lstStyle/>
                    <a:p>
                      <a:endParaRPr lang="en-US" dirty="0"/>
                    </a:p>
                  </a:txBody>
                  <a:tcPr>
                    <a:solidFill>
                      <a:srgbClr val="C30629"/>
                    </a:solidFill>
                  </a:tcPr>
                </a:tc>
                <a:tc>
                  <a:txBody>
                    <a:bodyPr/>
                    <a:lstStyle/>
                    <a:p>
                      <a:r>
                        <a:rPr lang="en-US" sz="1300" dirty="0">
                          <a:latin typeface="Stone Sans II ITC Std Sm Cn" panose="020B0706040503020204" pitchFamily="34" charset="0"/>
                        </a:rPr>
                        <a:t>HEALTH</a:t>
                      </a:r>
                    </a:p>
                  </a:txBody>
                  <a:tcPr anchor="ctr">
                    <a:solidFill>
                      <a:srgbClr val="D9AFAF"/>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extLst>
                  <a:ext uri="{0D108BD9-81ED-4DB2-BD59-A6C34878D82A}">
                    <a16:rowId xmlns:a16="http://schemas.microsoft.com/office/drawing/2014/main" val="3263891834"/>
                  </a:ext>
                </a:extLst>
              </a:tr>
              <a:tr h="349974">
                <a:tc vMerge="1">
                  <a:txBody>
                    <a:bodyPr/>
                    <a:lstStyle/>
                    <a:p>
                      <a:endParaRPr lang="en-US"/>
                    </a:p>
                  </a:txBody>
                  <a:tcPr/>
                </a:tc>
                <a:tc vMerge="1">
                  <a:txBody>
                    <a:bodyPr/>
                    <a:lstStyle/>
                    <a:p>
                      <a:endParaRPr lang="en-US" dirty="0"/>
                    </a:p>
                  </a:txBody>
                  <a:tcPr>
                    <a:solidFill>
                      <a:srgbClr val="C30629"/>
                    </a:solidFill>
                  </a:tcPr>
                </a:tc>
                <a:tc>
                  <a:txBody>
                    <a:bodyPr/>
                    <a:lstStyle/>
                    <a:p>
                      <a:r>
                        <a:rPr lang="en-US" sz="1300" dirty="0">
                          <a:latin typeface="Stone Sans II ITC Std Sm Cn" panose="020B0706040503020204" pitchFamily="34" charset="0"/>
                        </a:rPr>
                        <a:t>DATA &amp; TECHNOLOGY</a:t>
                      </a:r>
                    </a:p>
                  </a:txBody>
                  <a:tcPr anchor="ctr">
                    <a:solidFill>
                      <a:srgbClr val="D9AFAF"/>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tc>
                  <a:txBody>
                    <a:bodyPr/>
                    <a:lstStyle/>
                    <a:p>
                      <a:pPr algn="ctr"/>
                      <a:r>
                        <a:rPr lang="en-US" sz="1600" dirty="0">
                          <a:latin typeface="Stone Sans II ITC Std Sm Cn" panose="020B0706040503020204" pitchFamily="34" charset="0"/>
                        </a:rPr>
                        <a:t>X</a:t>
                      </a:r>
                    </a:p>
                  </a:txBody>
                  <a:tcPr anchor="ctr">
                    <a:solidFill>
                      <a:schemeClr val="bg1">
                        <a:lumMod val="95000"/>
                      </a:schemeClr>
                    </a:solidFill>
                  </a:tcPr>
                </a:tc>
                <a:extLst>
                  <a:ext uri="{0D108BD9-81ED-4DB2-BD59-A6C34878D82A}">
                    <a16:rowId xmlns:a16="http://schemas.microsoft.com/office/drawing/2014/main" val="3757791906"/>
                  </a:ext>
                </a:extLst>
              </a:tr>
            </a:tbl>
          </a:graphicData>
        </a:graphic>
      </p:graphicFrame>
      <p:sp>
        <p:nvSpPr>
          <p:cNvPr id="3" name="TextBox 2">
            <a:extLst>
              <a:ext uri="{FF2B5EF4-FFF2-40B4-BE49-F238E27FC236}">
                <a16:creationId xmlns:a16="http://schemas.microsoft.com/office/drawing/2014/main" id="{23F9D3BC-50AB-4650-A63F-EA74D13F5129}"/>
              </a:ext>
            </a:extLst>
          </p:cNvPr>
          <p:cNvSpPr txBox="1"/>
          <p:nvPr/>
        </p:nvSpPr>
        <p:spPr>
          <a:xfrm>
            <a:off x="836356" y="942879"/>
            <a:ext cx="4923314" cy="5653279"/>
          </a:xfrm>
          <a:prstGeom prst="rect">
            <a:avLst/>
          </a:prstGeom>
          <a:noFill/>
        </p:spPr>
        <p:txBody>
          <a:bodyPr wrap="square" rtlCol="0">
            <a:spAutoFit/>
          </a:bodyPr>
          <a:lstStyle/>
          <a:p>
            <a:pPr marL="0" marR="0">
              <a:lnSpc>
                <a:spcPct val="125000"/>
              </a:lnSpc>
              <a:spcBef>
                <a:spcPts val="0"/>
              </a:spcBef>
              <a:spcAft>
                <a:spcPts val="1800"/>
              </a:spcAft>
            </a:pPr>
            <a:r>
              <a:rPr lang="en-US" sz="2200" dirty="0">
                <a:solidFill>
                  <a:srgbClr val="C30629"/>
                </a:solidFill>
                <a:effectLst/>
                <a:latin typeface="Stone Sans II ITC Std Sm Cn" panose="020B0706040503020204" pitchFamily="34" charset="0"/>
                <a:ea typeface="Calibri" panose="020F0502020204030204" pitchFamily="34" charset="0"/>
                <a:cs typeface="Times New Roman" panose="02020603050405020304" pitchFamily="18" charset="0"/>
              </a:rPr>
              <a:t>CRITERIA FOR INCLUSION IN TASK FORCE RECOMMENDATION:</a:t>
            </a:r>
          </a:p>
          <a:p>
            <a:pPr lvl="1" indent="-342900">
              <a:lnSpc>
                <a:spcPct val="125000"/>
              </a:lnSpc>
              <a:spcAft>
                <a:spcPts val="1800"/>
              </a:spcAft>
              <a:buFont typeface="Symbol" panose="05050102010706020507" pitchFamily="18" charset="2"/>
              <a:buChar char=""/>
            </a:pPr>
            <a:r>
              <a:rPr lang="en-US" dirty="0">
                <a:effectLst/>
                <a:latin typeface="Stone Sans II ITC Std Md Cn" panose="020B0606040503020204" pitchFamily="34" charset="0"/>
                <a:ea typeface="Calibri" panose="020F0502020204030204" pitchFamily="34" charset="0"/>
                <a:cs typeface="Times New Roman" panose="02020603050405020304" pitchFamily="18" charset="0"/>
              </a:rPr>
              <a:t>Proposals that support WSU system and campus strategic plans</a:t>
            </a:r>
          </a:p>
          <a:p>
            <a:pPr lvl="1" indent="-342900">
              <a:lnSpc>
                <a:spcPct val="125000"/>
              </a:lnSpc>
              <a:spcAft>
                <a:spcPts val="1800"/>
              </a:spcAft>
              <a:buFont typeface="Symbol" panose="05050102010706020507" pitchFamily="18" charset="2"/>
              <a:buChar char=""/>
            </a:pPr>
            <a:r>
              <a:rPr lang="en-US" dirty="0">
                <a:effectLst/>
                <a:latin typeface="Stone Sans II ITC Std Md Cn" panose="020B0606040503020204" pitchFamily="34" charset="0"/>
                <a:ea typeface="Calibri" panose="020F0502020204030204" pitchFamily="34" charset="0"/>
                <a:cs typeface="Times New Roman" panose="02020603050405020304" pitchFamily="18" charset="0"/>
              </a:rPr>
              <a:t>Multi-unit/multi-campus collaborations of multiple geographies and/or sectors are encouraged</a:t>
            </a:r>
          </a:p>
          <a:p>
            <a:pPr lvl="1" indent="-342900">
              <a:lnSpc>
                <a:spcPct val="125000"/>
              </a:lnSpc>
              <a:spcAft>
                <a:spcPts val="1800"/>
              </a:spcAft>
              <a:buFont typeface="Symbol" panose="05050102010706020507" pitchFamily="18" charset="2"/>
              <a:buChar char=""/>
            </a:pPr>
            <a:r>
              <a:rPr lang="en-US" dirty="0">
                <a:effectLst/>
                <a:latin typeface="Stone Sans II ITC Std Md Cn" panose="020B0606040503020204" pitchFamily="34" charset="0"/>
                <a:ea typeface="Calibri" panose="020F0502020204030204" pitchFamily="34" charset="0"/>
                <a:cs typeface="Times New Roman" panose="02020603050405020304" pitchFamily="18" charset="0"/>
              </a:rPr>
              <a:t>Proposals for which strong stakeholder support can be reasonably anticipated, building political capital</a:t>
            </a:r>
          </a:p>
          <a:p>
            <a:pPr lvl="1" indent="-342900">
              <a:lnSpc>
                <a:spcPct val="125000"/>
              </a:lnSpc>
              <a:spcAft>
                <a:spcPts val="1800"/>
              </a:spcAft>
              <a:buFont typeface="Symbol" panose="05050102010706020507" pitchFamily="18" charset="2"/>
              <a:buChar char=""/>
            </a:pPr>
            <a:r>
              <a:rPr lang="en-US" dirty="0">
                <a:effectLst/>
                <a:latin typeface="Stone Sans II ITC Std Md Cn" panose="020B0606040503020204" pitchFamily="34" charset="0"/>
                <a:ea typeface="Calibri" panose="020F0502020204030204" pitchFamily="34" charset="0"/>
                <a:cs typeface="Times New Roman" panose="02020603050405020304" pitchFamily="18" charset="0"/>
              </a:rPr>
              <a:t>Proposals for which strong state support can be reasonably anticipated because it matches state priorities</a:t>
            </a:r>
            <a:endParaRPr lang="en-US" dirty="0">
              <a:latin typeface="Stone Sans II ITC Std Md Cn" panose="020B0606040503020204" pitchFamily="34" charset="0"/>
            </a:endParaRPr>
          </a:p>
        </p:txBody>
      </p:sp>
    </p:spTree>
    <p:extLst>
      <p:ext uri="{BB962C8B-B14F-4D97-AF65-F5344CB8AC3E}">
        <p14:creationId xmlns:p14="http://schemas.microsoft.com/office/powerpoint/2010/main" val="1647093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6" name="TextBox 114">
            <a:extLst>
              <a:ext uri="{FF2B5EF4-FFF2-40B4-BE49-F238E27FC236}">
                <a16:creationId xmlns:a16="http://schemas.microsoft.com/office/drawing/2014/main" id="{FF2B8182-32AA-B846-9688-1CC95CAEB9FF}"/>
              </a:ext>
            </a:extLst>
          </p:cNvPr>
          <p:cNvSpPr txBox="1">
            <a:spLocks noChangeArrowheads="1"/>
          </p:cNvSpPr>
          <p:nvPr/>
        </p:nvSpPr>
        <p:spPr bwMode="auto">
          <a:xfrm>
            <a:off x="781083" y="17352"/>
            <a:ext cx="109617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STATE RELATIONS | FINDING THE SWEETSPOT</a:t>
            </a:r>
            <a:r>
              <a:rPr lang="en-US" sz="1200" spc="300" dirty="0">
                <a:solidFill>
                  <a:schemeClr val="bg1">
                    <a:lumMod val="50000"/>
                  </a:schemeClr>
                </a:solidFill>
                <a:latin typeface="Helvetica Light"/>
              </a:rPr>
              <a:t>|  NOVEMBER 2021</a:t>
            </a:r>
            <a:endParaRPr lang="en-US" altLang="en-US" sz="1200" b="1" dirty="0">
              <a:solidFill>
                <a:srgbClr val="C00000"/>
              </a:solidFill>
              <a:latin typeface="ITC Stone Sans Std Bold" panose="020B0902030503020204" pitchFamily="34" charset="0"/>
            </a:endParaRPr>
          </a:p>
        </p:txBody>
      </p:sp>
      <p:pic>
        <p:nvPicPr>
          <p:cNvPr id="7" name="Picture 6">
            <a:extLst>
              <a:ext uri="{FF2B5EF4-FFF2-40B4-BE49-F238E27FC236}">
                <a16:creationId xmlns:a16="http://schemas.microsoft.com/office/drawing/2014/main" id="{5930F9DC-6583-4E51-9FE2-B9D16FFF395E}"/>
              </a:ext>
            </a:extLst>
          </p:cNvPr>
          <p:cNvPicPr>
            <a:picLocks noChangeAspect="1"/>
          </p:cNvPicPr>
          <p:nvPr/>
        </p:nvPicPr>
        <p:blipFill>
          <a:blip r:embed="rId4">
            <a:extLst>
              <a:ext uri="{28A0092B-C50C-407E-A947-70E740481C1C}">
                <a14:useLocalDpi xmlns:a14="http://schemas.microsoft.com/office/drawing/2010/main" val="0"/>
              </a:ext>
            </a:extLst>
          </a:blip>
          <a:srcRect t="1050" b="1050"/>
          <a:stretch/>
        </p:blipFill>
        <p:spPr>
          <a:xfrm>
            <a:off x="1037245" y="737301"/>
            <a:ext cx="6112585" cy="5891675"/>
          </a:xfrm>
          <a:prstGeom prst="rect">
            <a:avLst/>
          </a:prstGeom>
        </p:spPr>
      </p:pic>
      <p:sp>
        <p:nvSpPr>
          <p:cNvPr id="8" name="TextBox 7">
            <a:extLst>
              <a:ext uri="{FF2B5EF4-FFF2-40B4-BE49-F238E27FC236}">
                <a16:creationId xmlns:a16="http://schemas.microsoft.com/office/drawing/2014/main" id="{F1547EC1-5BED-433C-8008-8C0C528948C6}"/>
              </a:ext>
            </a:extLst>
          </p:cNvPr>
          <p:cNvSpPr txBox="1"/>
          <p:nvPr/>
        </p:nvSpPr>
        <p:spPr>
          <a:xfrm>
            <a:off x="7136130" y="984616"/>
            <a:ext cx="4922566" cy="477054"/>
          </a:xfrm>
          <a:prstGeom prst="rect">
            <a:avLst/>
          </a:prstGeom>
          <a:noFill/>
        </p:spPr>
        <p:txBody>
          <a:bodyPr wrap="none" rtlCol="0">
            <a:spAutoFit/>
          </a:bodyPr>
          <a:lstStyle/>
          <a:p>
            <a:r>
              <a:rPr lang="en-US" sz="2500" u="sng" dirty="0">
                <a:solidFill>
                  <a:srgbClr val="C30629"/>
                </a:solidFill>
                <a:latin typeface="Stone Sans II ITC Std X Bd Cn" panose="020B0A06040503020204" pitchFamily="34" charset="0"/>
              </a:rPr>
              <a:t>WSU: the state’s research land-grant</a:t>
            </a:r>
          </a:p>
        </p:txBody>
      </p:sp>
      <p:sp>
        <p:nvSpPr>
          <p:cNvPr id="9" name="TextBox 8">
            <a:extLst>
              <a:ext uri="{FF2B5EF4-FFF2-40B4-BE49-F238E27FC236}">
                <a16:creationId xmlns:a16="http://schemas.microsoft.com/office/drawing/2014/main" id="{9A01A0E8-1CFD-47F7-AD27-0C20EE8A0F3C}"/>
              </a:ext>
            </a:extLst>
          </p:cNvPr>
          <p:cNvSpPr txBox="1"/>
          <p:nvPr/>
        </p:nvSpPr>
        <p:spPr>
          <a:xfrm>
            <a:off x="8317153" y="1459539"/>
            <a:ext cx="2588722" cy="2038763"/>
          </a:xfrm>
          <a:prstGeom prst="rect">
            <a:avLst/>
          </a:prstGeom>
          <a:noFill/>
        </p:spPr>
        <p:txBody>
          <a:bodyPr wrap="none" rtlCol="0">
            <a:spAutoFit/>
          </a:bodyPr>
          <a:lstStyle/>
          <a:p>
            <a:pPr>
              <a:lnSpc>
                <a:spcPct val="200000"/>
              </a:lnSpc>
            </a:pPr>
            <a:r>
              <a:rPr lang="en-US" sz="2200" dirty="0">
                <a:latin typeface="Stone Sans II ITC Std Sm Cn" panose="020B0706040503020204" pitchFamily="34" charset="0"/>
              </a:rPr>
              <a:t>FOOD</a:t>
            </a:r>
          </a:p>
          <a:p>
            <a:pPr>
              <a:lnSpc>
                <a:spcPct val="200000"/>
              </a:lnSpc>
            </a:pPr>
            <a:r>
              <a:rPr lang="en-US" sz="2200" dirty="0">
                <a:latin typeface="Stone Sans II ITC Std Sm Cn" panose="020B0706040503020204" pitchFamily="34" charset="0"/>
              </a:rPr>
              <a:t>HEALTH</a:t>
            </a:r>
          </a:p>
          <a:p>
            <a:pPr>
              <a:lnSpc>
                <a:spcPct val="200000"/>
              </a:lnSpc>
            </a:pPr>
            <a:r>
              <a:rPr lang="en-US" sz="2200" dirty="0">
                <a:latin typeface="Stone Sans II ITC Std Sm Cn" panose="020B0706040503020204" pitchFamily="34" charset="0"/>
              </a:rPr>
              <a:t>DATA &amp; TECHNOLOGY</a:t>
            </a:r>
          </a:p>
        </p:txBody>
      </p:sp>
      <p:sp>
        <p:nvSpPr>
          <p:cNvPr id="10" name="TextBox 9">
            <a:extLst>
              <a:ext uri="{FF2B5EF4-FFF2-40B4-BE49-F238E27FC236}">
                <a16:creationId xmlns:a16="http://schemas.microsoft.com/office/drawing/2014/main" id="{79FA8D9B-BA52-4CAD-9E12-7C2070C5618A}"/>
              </a:ext>
            </a:extLst>
          </p:cNvPr>
          <p:cNvSpPr txBox="1"/>
          <p:nvPr/>
        </p:nvSpPr>
        <p:spPr>
          <a:xfrm>
            <a:off x="7503912" y="3975375"/>
            <a:ext cx="3506729" cy="477054"/>
          </a:xfrm>
          <a:prstGeom prst="rect">
            <a:avLst/>
          </a:prstGeom>
          <a:noFill/>
        </p:spPr>
        <p:txBody>
          <a:bodyPr wrap="none" rtlCol="0">
            <a:spAutoFit/>
          </a:bodyPr>
          <a:lstStyle/>
          <a:p>
            <a:r>
              <a:rPr lang="en-US" sz="2500" u="sng" dirty="0">
                <a:solidFill>
                  <a:schemeClr val="bg2">
                    <a:lumMod val="50000"/>
                  </a:schemeClr>
                </a:solidFill>
                <a:latin typeface="Stone Sans II ITC Std X Bd Cn" panose="020B0A06040503020204" pitchFamily="34" charset="0"/>
              </a:rPr>
              <a:t>STATE POLICY PRIORITIES</a:t>
            </a:r>
          </a:p>
        </p:txBody>
      </p:sp>
      <p:sp>
        <p:nvSpPr>
          <p:cNvPr id="11" name="TextBox 10">
            <a:extLst>
              <a:ext uri="{FF2B5EF4-FFF2-40B4-BE49-F238E27FC236}">
                <a16:creationId xmlns:a16="http://schemas.microsoft.com/office/drawing/2014/main" id="{68510EE4-7436-4085-AEE1-5B64E21C6AE7}"/>
              </a:ext>
            </a:extLst>
          </p:cNvPr>
          <p:cNvSpPr txBox="1"/>
          <p:nvPr/>
        </p:nvSpPr>
        <p:spPr>
          <a:xfrm>
            <a:off x="8359947" y="4345422"/>
            <a:ext cx="1907189" cy="2038763"/>
          </a:xfrm>
          <a:prstGeom prst="rect">
            <a:avLst/>
          </a:prstGeom>
          <a:noFill/>
        </p:spPr>
        <p:txBody>
          <a:bodyPr wrap="none" rtlCol="0">
            <a:spAutoFit/>
          </a:bodyPr>
          <a:lstStyle/>
          <a:p>
            <a:pPr>
              <a:lnSpc>
                <a:spcPct val="200000"/>
              </a:lnSpc>
            </a:pPr>
            <a:r>
              <a:rPr lang="en-US" sz="2200" dirty="0">
                <a:latin typeface="Stone Sans II ITC Std Sm Cn" panose="020B0706040503020204" pitchFamily="34" charset="0"/>
              </a:rPr>
              <a:t>EQUITY</a:t>
            </a:r>
          </a:p>
          <a:p>
            <a:pPr>
              <a:lnSpc>
                <a:spcPct val="200000"/>
              </a:lnSpc>
            </a:pPr>
            <a:r>
              <a:rPr lang="en-US" sz="2200" dirty="0">
                <a:latin typeface="Stone Sans II ITC Std Sm Cn" panose="020B0706040503020204" pitchFamily="34" charset="0"/>
              </a:rPr>
              <a:t>CLIMATE</a:t>
            </a:r>
          </a:p>
          <a:p>
            <a:pPr>
              <a:lnSpc>
                <a:spcPct val="200000"/>
              </a:lnSpc>
            </a:pPr>
            <a:r>
              <a:rPr lang="en-US" sz="2200" dirty="0">
                <a:latin typeface="Stone Sans II ITC Std Sm Cn" panose="020B0706040503020204" pitchFamily="34" charset="0"/>
              </a:rPr>
              <a:t>PUBLIC HEALTH</a:t>
            </a:r>
          </a:p>
        </p:txBody>
      </p:sp>
      <p:pic>
        <p:nvPicPr>
          <p:cNvPr id="13" name="Picture 12" descr="Shape&#10;&#10;Description automatically generated with medium confidence">
            <a:extLst>
              <a:ext uri="{FF2B5EF4-FFF2-40B4-BE49-F238E27FC236}">
                <a16:creationId xmlns:a16="http://schemas.microsoft.com/office/drawing/2014/main" id="{7749965A-D8CB-4C44-B94C-3F6324B559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78302" y="3028975"/>
            <a:ext cx="513184" cy="457200"/>
          </a:xfrm>
          <a:prstGeom prst="rect">
            <a:avLst/>
          </a:prstGeom>
        </p:spPr>
      </p:pic>
      <p:pic>
        <p:nvPicPr>
          <p:cNvPr id="15" name="Picture 14" descr="A black rectangle with a black background&#10;&#10;Description automatically generated with low confidence">
            <a:extLst>
              <a:ext uri="{FF2B5EF4-FFF2-40B4-BE49-F238E27FC236}">
                <a16:creationId xmlns:a16="http://schemas.microsoft.com/office/drawing/2014/main" id="{12EB5B68-640E-4886-8802-283E765C4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33446" y="4558740"/>
            <a:ext cx="453075" cy="457200"/>
          </a:xfrm>
          <a:prstGeom prst="rect">
            <a:avLst/>
          </a:prstGeom>
        </p:spPr>
      </p:pic>
      <p:pic>
        <p:nvPicPr>
          <p:cNvPr id="17" name="Picture 16" descr="Shape&#10;&#10;Description automatically generated with medium confidence">
            <a:extLst>
              <a:ext uri="{FF2B5EF4-FFF2-40B4-BE49-F238E27FC236}">
                <a16:creationId xmlns:a16="http://schemas.microsoft.com/office/drawing/2014/main" id="{BD80D725-6027-4B31-8189-2E3A89B2A38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78302" y="1679772"/>
            <a:ext cx="469712" cy="457200"/>
          </a:xfrm>
          <a:prstGeom prst="rect">
            <a:avLst/>
          </a:prstGeom>
        </p:spPr>
      </p:pic>
      <p:pic>
        <p:nvPicPr>
          <p:cNvPr id="19" name="Picture 18" descr="A black rectangle with a black background&#10;&#10;Description automatically generated with low confidence">
            <a:extLst>
              <a:ext uri="{FF2B5EF4-FFF2-40B4-BE49-F238E27FC236}">
                <a16:creationId xmlns:a16="http://schemas.microsoft.com/office/drawing/2014/main" id="{426BAFC2-6FC2-4F14-A5BC-55845CF5F96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33646" y="5252336"/>
            <a:ext cx="452674" cy="457200"/>
          </a:xfrm>
          <a:prstGeom prst="rect">
            <a:avLst/>
          </a:prstGeom>
        </p:spPr>
      </p:pic>
      <p:pic>
        <p:nvPicPr>
          <p:cNvPr id="21" name="Picture 20" descr="A black rectangle with a black background&#10;&#10;Description automatically generated with low confidence">
            <a:extLst>
              <a:ext uri="{FF2B5EF4-FFF2-40B4-BE49-F238E27FC236}">
                <a16:creationId xmlns:a16="http://schemas.microsoft.com/office/drawing/2014/main" id="{550B3373-BBAF-482F-8DFD-B9365886FD5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678303" y="2351638"/>
            <a:ext cx="464949" cy="457200"/>
          </a:xfrm>
          <a:prstGeom prst="rect">
            <a:avLst/>
          </a:prstGeom>
        </p:spPr>
      </p:pic>
      <p:pic>
        <p:nvPicPr>
          <p:cNvPr id="23" name="Picture 22" descr="Shape&#10;&#10;Description automatically generated with low confidence">
            <a:extLst>
              <a:ext uri="{FF2B5EF4-FFF2-40B4-BE49-F238E27FC236}">
                <a16:creationId xmlns:a16="http://schemas.microsoft.com/office/drawing/2014/main" id="{BC71505B-32CA-4E1A-B767-1F7BAADBAD2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731383" y="5885276"/>
            <a:ext cx="457200" cy="457200"/>
          </a:xfrm>
          <a:prstGeom prst="rect">
            <a:avLst/>
          </a:prstGeom>
        </p:spPr>
      </p:pic>
    </p:spTree>
    <p:extLst>
      <p:ext uri="{BB962C8B-B14F-4D97-AF65-F5344CB8AC3E}">
        <p14:creationId xmlns:p14="http://schemas.microsoft.com/office/powerpoint/2010/main" val="1908844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6" name="TextBox 114">
            <a:extLst>
              <a:ext uri="{FF2B5EF4-FFF2-40B4-BE49-F238E27FC236}">
                <a16:creationId xmlns:a16="http://schemas.microsoft.com/office/drawing/2014/main" id="{FF2B8182-32AA-B846-9688-1CC95CAEB9FF}"/>
              </a:ext>
            </a:extLst>
          </p:cNvPr>
          <p:cNvSpPr txBox="1">
            <a:spLocks noChangeArrowheads="1"/>
          </p:cNvSpPr>
          <p:nvPr/>
        </p:nvSpPr>
        <p:spPr bwMode="auto">
          <a:xfrm>
            <a:off x="689213" y="0"/>
            <a:ext cx="115027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EXTERNAL AFFAIRS AND GOVERNMENT RELATIONS| THE OFFICE OF FEDERAL RELATIONS </a:t>
            </a:r>
            <a:r>
              <a:rPr lang="en-US" sz="1200" spc="300" dirty="0">
                <a:solidFill>
                  <a:schemeClr val="bg1">
                    <a:lumMod val="50000"/>
                  </a:schemeClr>
                </a:solidFill>
                <a:latin typeface="Helvetica Light"/>
              </a:rPr>
              <a:t>| NOVEMBER 2021</a:t>
            </a:r>
            <a:endParaRPr lang="en-US" altLang="en-US" sz="1200" b="1" dirty="0">
              <a:solidFill>
                <a:srgbClr val="C00000"/>
              </a:solidFill>
              <a:latin typeface="ITC Stone Sans Std Bold" panose="020B0902030503020204" pitchFamily="34" charset="0"/>
            </a:endParaRPr>
          </a:p>
        </p:txBody>
      </p:sp>
      <p:pic>
        <p:nvPicPr>
          <p:cNvPr id="3" name="Picture 2" descr="Diagram, schematic&#10;&#10;Description automatically generated">
            <a:extLst>
              <a:ext uri="{FF2B5EF4-FFF2-40B4-BE49-F238E27FC236}">
                <a16:creationId xmlns:a16="http://schemas.microsoft.com/office/drawing/2014/main" id="{E0526E02-1BE5-4D55-BD9F-6CD39BDD87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111" y="730288"/>
            <a:ext cx="11247143" cy="5943612"/>
          </a:xfrm>
          <a:prstGeom prst="rect">
            <a:avLst/>
          </a:prstGeom>
        </p:spPr>
      </p:pic>
    </p:spTree>
    <p:extLst>
      <p:ext uri="{BB962C8B-B14F-4D97-AF65-F5344CB8AC3E}">
        <p14:creationId xmlns:p14="http://schemas.microsoft.com/office/powerpoint/2010/main" val="1585657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6" name="TextBox 114">
            <a:extLst>
              <a:ext uri="{FF2B5EF4-FFF2-40B4-BE49-F238E27FC236}">
                <a16:creationId xmlns:a16="http://schemas.microsoft.com/office/drawing/2014/main" id="{FF2B8182-32AA-B846-9688-1CC95CAEB9FF}"/>
              </a:ext>
            </a:extLst>
          </p:cNvPr>
          <p:cNvSpPr txBox="1">
            <a:spLocks noChangeArrowheads="1"/>
          </p:cNvSpPr>
          <p:nvPr/>
        </p:nvSpPr>
        <p:spPr bwMode="auto">
          <a:xfrm>
            <a:off x="735147" y="40707"/>
            <a:ext cx="11410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THE OFFICE OF FEDERAL RELATIONS | CONCEPT PAPERS (</a:t>
            </a:r>
            <a:r>
              <a:rPr lang="en-US" sz="1200" i="1" spc="300" dirty="0">
                <a:solidFill>
                  <a:srgbClr val="A80532"/>
                </a:solidFill>
                <a:latin typeface="Helvetica Light" panose="020B0403020202020204" pitchFamily="34" charset="0"/>
              </a:rPr>
              <a:t>FORMERLY “WHITE PAPERS</a:t>
            </a:r>
            <a:r>
              <a:rPr lang="en-US" sz="1200" spc="300" dirty="0">
                <a:solidFill>
                  <a:srgbClr val="A80532"/>
                </a:solidFill>
                <a:latin typeface="Helvetica Light" panose="020B0403020202020204" pitchFamily="34" charset="0"/>
              </a:rPr>
              <a:t>”)</a:t>
            </a:r>
            <a:r>
              <a:rPr lang="en-US" sz="1200" spc="300" dirty="0">
                <a:solidFill>
                  <a:schemeClr val="bg1">
                    <a:lumMod val="50000"/>
                  </a:schemeClr>
                </a:solidFill>
                <a:latin typeface="Helvetica Light"/>
              </a:rPr>
              <a:t> | NOVEMBER 2021</a:t>
            </a:r>
            <a:endParaRPr lang="en-US" altLang="en-US" sz="1200" b="1" dirty="0">
              <a:solidFill>
                <a:srgbClr val="C00000"/>
              </a:solidFill>
              <a:latin typeface="ITC Stone Sans Std Bold" panose="020B0902030503020204" pitchFamily="34" charset="0"/>
            </a:endParaRPr>
          </a:p>
        </p:txBody>
      </p:sp>
      <p:graphicFrame>
        <p:nvGraphicFramePr>
          <p:cNvPr id="2" name="Table 1">
            <a:extLst>
              <a:ext uri="{FF2B5EF4-FFF2-40B4-BE49-F238E27FC236}">
                <a16:creationId xmlns:a16="http://schemas.microsoft.com/office/drawing/2014/main" id="{6A94E46A-89B3-434E-B5A4-AC89769D0914}"/>
              </a:ext>
            </a:extLst>
          </p:cNvPr>
          <p:cNvGraphicFramePr>
            <a:graphicFrameLocks noGrp="1"/>
          </p:cNvGraphicFramePr>
          <p:nvPr/>
        </p:nvGraphicFramePr>
        <p:xfrm>
          <a:off x="933892" y="943121"/>
          <a:ext cx="10921410" cy="1512999"/>
        </p:xfrm>
        <a:graphic>
          <a:graphicData uri="http://schemas.openxmlformats.org/drawingml/2006/table">
            <a:tbl>
              <a:tblPr firstRow="1" bandRow="1">
                <a:tableStyleId>{5C22544A-7EE6-4342-B048-85BDC9FD1C3A}</a:tableStyleId>
              </a:tblPr>
              <a:tblGrid>
                <a:gridCol w="1947664">
                  <a:extLst>
                    <a:ext uri="{9D8B030D-6E8A-4147-A177-3AD203B41FA5}">
                      <a16:colId xmlns:a16="http://schemas.microsoft.com/office/drawing/2014/main" val="2625957861"/>
                    </a:ext>
                  </a:extLst>
                </a:gridCol>
                <a:gridCol w="2092759">
                  <a:extLst>
                    <a:ext uri="{9D8B030D-6E8A-4147-A177-3AD203B41FA5}">
                      <a16:colId xmlns:a16="http://schemas.microsoft.com/office/drawing/2014/main" val="841577253"/>
                    </a:ext>
                  </a:extLst>
                </a:gridCol>
                <a:gridCol w="1891854">
                  <a:extLst>
                    <a:ext uri="{9D8B030D-6E8A-4147-A177-3AD203B41FA5}">
                      <a16:colId xmlns:a16="http://schemas.microsoft.com/office/drawing/2014/main" val="2272991875"/>
                    </a:ext>
                  </a:extLst>
                </a:gridCol>
                <a:gridCol w="1875112">
                  <a:extLst>
                    <a:ext uri="{9D8B030D-6E8A-4147-A177-3AD203B41FA5}">
                      <a16:colId xmlns:a16="http://schemas.microsoft.com/office/drawing/2014/main" val="2777239995"/>
                    </a:ext>
                  </a:extLst>
                </a:gridCol>
                <a:gridCol w="3114021">
                  <a:extLst>
                    <a:ext uri="{9D8B030D-6E8A-4147-A177-3AD203B41FA5}">
                      <a16:colId xmlns:a16="http://schemas.microsoft.com/office/drawing/2014/main" val="3292176474"/>
                    </a:ext>
                  </a:extLst>
                </a:gridCol>
              </a:tblGrid>
              <a:tr h="549825">
                <a:tc>
                  <a:txBody>
                    <a:bodyPr/>
                    <a:lstStyle/>
                    <a:p>
                      <a:pPr algn="ctr"/>
                      <a:r>
                        <a:rPr lang="en-US" dirty="0">
                          <a:latin typeface="Stone Sans II ITC Std X Bd Cn" panose="020B0A06040503020204" pitchFamily="34" charset="0"/>
                        </a:rPr>
                        <a:t>OCTOBER 1</a:t>
                      </a:r>
                    </a:p>
                  </a:txBody>
                  <a:tcPr anchor="ctr">
                    <a:solidFill>
                      <a:srgbClr val="A60E19"/>
                    </a:solidFill>
                  </a:tcPr>
                </a:tc>
                <a:tc>
                  <a:txBody>
                    <a:bodyPr/>
                    <a:lstStyle/>
                    <a:p>
                      <a:pPr algn="ctr"/>
                      <a:r>
                        <a:rPr lang="en-US" dirty="0">
                          <a:latin typeface="Stone Sans II ITC Std X Bd Cn" panose="020B0A06040503020204" pitchFamily="34" charset="0"/>
                        </a:rPr>
                        <a:t>NOVEMBER 1</a:t>
                      </a:r>
                    </a:p>
                  </a:txBody>
                  <a:tcPr anchor="ctr">
                    <a:solidFill>
                      <a:srgbClr val="A60E19"/>
                    </a:solidFill>
                  </a:tcPr>
                </a:tc>
                <a:tc>
                  <a:txBody>
                    <a:bodyPr/>
                    <a:lstStyle/>
                    <a:p>
                      <a:pPr algn="ctr"/>
                      <a:r>
                        <a:rPr lang="en-US" dirty="0">
                          <a:latin typeface="Stone Sans II ITC Std X Bd Cn" panose="020B0A06040503020204" pitchFamily="34" charset="0"/>
                        </a:rPr>
                        <a:t>DECEMBER</a:t>
                      </a:r>
                    </a:p>
                  </a:txBody>
                  <a:tcPr anchor="ctr">
                    <a:solidFill>
                      <a:srgbClr val="A60E19"/>
                    </a:solidFill>
                  </a:tcPr>
                </a:tc>
                <a:tc>
                  <a:txBody>
                    <a:bodyPr/>
                    <a:lstStyle/>
                    <a:p>
                      <a:pPr algn="ctr"/>
                      <a:r>
                        <a:rPr lang="en-US" dirty="0">
                          <a:latin typeface="Stone Sans II ITC Std X Bd Cn" panose="020B0A06040503020204" pitchFamily="34" charset="0"/>
                        </a:rPr>
                        <a:t>JANUARY</a:t>
                      </a:r>
                    </a:p>
                  </a:txBody>
                  <a:tcPr anchor="ctr">
                    <a:solidFill>
                      <a:srgbClr val="A60E19"/>
                    </a:solidFill>
                  </a:tcPr>
                </a:tc>
                <a:tc>
                  <a:txBody>
                    <a:bodyPr/>
                    <a:lstStyle/>
                    <a:p>
                      <a:pPr algn="ctr"/>
                      <a:r>
                        <a:rPr lang="en-US" dirty="0">
                          <a:latin typeface="Stone Sans II ITC Std X Bd Cn" panose="020B0A06040503020204" pitchFamily="34" charset="0"/>
                        </a:rPr>
                        <a:t>FEBRUARY/MARCH</a:t>
                      </a:r>
                    </a:p>
                  </a:txBody>
                  <a:tcPr anchor="ctr">
                    <a:solidFill>
                      <a:srgbClr val="A60E19"/>
                    </a:solidFill>
                  </a:tcPr>
                </a:tc>
                <a:extLst>
                  <a:ext uri="{0D108BD9-81ED-4DB2-BD59-A6C34878D82A}">
                    <a16:rowId xmlns:a16="http://schemas.microsoft.com/office/drawing/2014/main" val="2672971227"/>
                  </a:ext>
                </a:extLst>
              </a:tr>
              <a:tr h="963174">
                <a:tc>
                  <a:txBody>
                    <a:bodyPr/>
                    <a:lstStyle/>
                    <a:p>
                      <a:pPr algn="ctr">
                        <a:lnSpc>
                          <a:spcPct val="125000"/>
                        </a:lnSpc>
                      </a:pPr>
                      <a:r>
                        <a:rPr lang="en-US" sz="1400" dirty="0">
                          <a:latin typeface="Stone Sans II ITC Std Md Cn" panose="020B0606040503020204" pitchFamily="34" charset="0"/>
                        </a:rPr>
                        <a:t>EAGR &amp; OR ask Deans and ADR’s for white papers</a:t>
                      </a:r>
                    </a:p>
                  </a:txBody>
                  <a:tcPr anchor="ctr">
                    <a:solidFill>
                      <a:schemeClr val="bg1">
                        <a:lumMod val="95000"/>
                      </a:schemeClr>
                    </a:solidFill>
                  </a:tcPr>
                </a:tc>
                <a:tc>
                  <a:txBody>
                    <a:bodyPr/>
                    <a:lstStyle/>
                    <a:p>
                      <a:pPr algn="ctr">
                        <a:lnSpc>
                          <a:spcPct val="125000"/>
                        </a:lnSpc>
                      </a:pPr>
                      <a:r>
                        <a:rPr lang="en-US" sz="1400" dirty="0">
                          <a:latin typeface="Stone Sans II ITC Std Md Cn" panose="020B0606040503020204" pitchFamily="34" charset="0"/>
                        </a:rPr>
                        <a:t>First draft of white papers due to EAGR &amp; OR</a:t>
                      </a:r>
                    </a:p>
                  </a:txBody>
                  <a:tcPr anchor="ctr">
                    <a:solidFill>
                      <a:schemeClr val="bg1">
                        <a:lumMod val="95000"/>
                      </a:schemeClr>
                    </a:solidFill>
                  </a:tcPr>
                </a:tc>
                <a:tc>
                  <a:txBody>
                    <a:bodyPr/>
                    <a:lstStyle/>
                    <a:p>
                      <a:pPr algn="ctr">
                        <a:lnSpc>
                          <a:spcPct val="125000"/>
                        </a:lnSpc>
                      </a:pPr>
                      <a:r>
                        <a:rPr lang="en-US" sz="1400" dirty="0">
                          <a:latin typeface="Stone Sans II ITC Std Md Cn" panose="020B0606040503020204" pitchFamily="34" charset="0"/>
                        </a:rPr>
                        <a:t>EAGR &amp; OR discuss white papers with CGA</a:t>
                      </a:r>
                    </a:p>
                  </a:txBody>
                  <a:tcPr anchor="ctr">
                    <a:solidFill>
                      <a:schemeClr val="bg1">
                        <a:lumMod val="95000"/>
                      </a:schemeClr>
                    </a:solidFill>
                  </a:tcPr>
                </a:tc>
                <a:tc>
                  <a:txBody>
                    <a:bodyPr/>
                    <a:lstStyle/>
                    <a:p>
                      <a:pPr algn="ctr">
                        <a:lnSpc>
                          <a:spcPct val="125000"/>
                        </a:lnSpc>
                      </a:pPr>
                      <a:r>
                        <a:rPr lang="en-US" sz="1400" dirty="0">
                          <a:latin typeface="Stone Sans II ITC Std Md Cn" panose="020B0606040503020204" pitchFamily="34" charset="0"/>
                        </a:rPr>
                        <a:t>Socialization of white papers in DC</a:t>
                      </a:r>
                    </a:p>
                  </a:txBody>
                  <a:tcPr anchor="ctr">
                    <a:solidFill>
                      <a:schemeClr val="bg1">
                        <a:lumMod val="95000"/>
                      </a:schemeClr>
                    </a:solidFill>
                  </a:tcPr>
                </a:tc>
                <a:tc>
                  <a:txBody>
                    <a:bodyPr/>
                    <a:lstStyle/>
                    <a:p>
                      <a:pPr algn="ctr">
                        <a:lnSpc>
                          <a:spcPct val="125000"/>
                        </a:lnSpc>
                      </a:pPr>
                      <a:r>
                        <a:rPr lang="en-US" sz="1400" dirty="0">
                          <a:latin typeface="Stone Sans II ITC Std Md Cn" panose="020B0606040503020204" pitchFamily="34" charset="0"/>
                        </a:rPr>
                        <a:t>EAGR submits FY Programmatic Requests and targeted federal proposals to WA delegation and staff</a:t>
                      </a:r>
                    </a:p>
                  </a:txBody>
                  <a:tcPr anchor="ctr">
                    <a:solidFill>
                      <a:schemeClr val="bg1">
                        <a:lumMod val="95000"/>
                      </a:schemeClr>
                    </a:solidFill>
                  </a:tcPr>
                </a:tc>
                <a:extLst>
                  <a:ext uri="{0D108BD9-81ED-4DB2-BD59-A6C34878D82A}">
                    <a16:rowId xmlns:a16="http://schemas.microsoft.com/office/drawing/2014/main" val="1336954703"/>
                  </a:ext>
                </a:extLst>
              </a:tr>
            </a:tbl>
          </a:graphicData>
        </a:graphic>
      </p:graphicFrame>
      <p:sp>
        <p:nvSpPr>
          <p:cNvPr id="7" name="TextBox 6">
            <a:extLst>
              <a:ext uri="{FF2B5EF4-FFF2-40B4-BE49-F238E27FC236}">
                <a16:creationId xmlns:a16="http://schemas.microsoft.com/office/drawing/2014/main" id="{4A797DDE-730C-43C7-B9EE-E89B928BA99B}"/>
              </a:ext>
            </a:extLst>
          </p:cNvPr>
          <p:cNvSpPr txBox="1"/>
          <p:nvPr/>
        </p:nvSpPr>
        <p:spPr>
          <a:xfrm>
            <a:off x="933891" y="2616724"/>
            <a:ext cx="10921409" cy="2675604"/>
          </a:xfrm>
          <a:prstGeom prst="rect">
            <a:avLst/>
          </a:prstGeom>
          <a:noFill/>
        </p:spPr>
        <p:txBody>
          <a:bodyPr wrap="square" rtlCol="0">
            <a:spAutoFit/>
          </a:bodyPr>
          <a:lstStyle/>
          <a:p>
            <a:pPr defTabSz="342900" eaLnBrk="1" fontAlgn="auto" hangingPunct="1">
              <a:lnSpc>
                <a:spcPct val="125000"/>
              </a:lnSpc>
              <a:spcBef>
                <a:spcPts val="0"/>
              </a:spcBef>
              <a:spcAft>
                <a:spcPts val="600"/>
              </a:spcAft>
            </a:pPr>
            <a:r>
              <a:rPr lang="en-US" sz="1500" dirty="0">
                <a:solidFill>
                  <a:prstClr val="black"/>
                </a:solidFill>
                <a:latin typeface="Stone Sans II ITC Std Lt Cn" panose="020B0306040503020204" pitchFamily="34" charset="0"/>
                <a:ea typeface="Cambria" panose="02040503050406030204" pitchFamily="18" charset="0"/>
              </a:rPr>
              <a:t>In partnership with the Office of Research, Federal Relations has initiated a process  through which faculty submit concept papers detailing new ideas around their research to review potential funding opportunities from within the federal government.</a:t>
            </a:r>
          </a:p>
          <a:p>
            <a:pPr marL="285750" indent="-285750" defTabSz="342900">
              <a:lnSpc>
                <a:spcPct val="125000"/>
              </a:lnSpc>
              <a:spcAft>
                <a:spcPts val="600"/>
              </a:spcAft>
              <a:buFont typeface="Wingdings" panose="05000000000000000000" pitchFamily="2" charset="2"/>
              <a:buChar char="§"/>
            </a:pPr>
            <a:r>
              <a:rPr lang="en-US" sz="1500" dirty="0">
                <a:solidFill>
                  <a:prstClr val="black"/>
                </a:solidFill>
                <a:latin typeface="Stone Sans II ITC Std Lt Cn" panose="020B0306040503020204" pitchFamily="34" charset="0"/>
                <a:ea typeface="Cambria" panose="02040503050406030204" pitchFamily="18" charset="0"/>
              </a:rPr>
              <a:t>These documents are reviewed by both OFR and OR offices and by external reviewers, consultants retained by the Office of External Affairs and Government Relations (EAGR).  </a:t>
            </a:r>
          </a:p>
          <a:p>
            <a:pPr marL="285750" indent="-285750" defTabSz="342900">
              <a:lnSpc>
                <a:spcPct val="125000"/>
              </a:lnSpc>
              <a:spcAft>
                <a:spcPts val="600"/>
              </a:spcAft>
              <a:buFont typeface="Wingdings" panose="05000000000000000000" pitchFamily="2" charset="2"/>
              <a:buChar char="§"/>
            </a:pPr>
            <a:r>
              <a:rPr lang="en-US" sz="1500" dirty="0">
                <a:solidFill>
                  <a:prstClr val="black"/>
                </a:solidFill>
                <a:latin typeface="Stone Sans II ITC Std Lt Cn" panose="020B0306040503020204" pitchFamily="34" charset="0"/>
                <a:ea typeface="Cambria" panose="02040503050406030204" pitchFamily="18" charset="0"/>
              </a:rPr>
              <a:t>The documents outlining faculty concepts are used to engage with programmatic staff within strategically targeted federal agencies.  </a:t>
            </a:r>
          </a:p>
          <a:p>
            <a:pPr marL="285750" indent="-285750" defTabSz="342900">
              <a:lnSpc>
                <a:spcPct val="125000"/>
              </a:lnSpc>
              <a:spcAft>
                <a:spcPts val="600"/>
              </a:spcAft>
              <a:buFont typeface="Wingdings" panose="05000000000000000000" pitchFamily="2" charset="2"/>
              <a:buChar char="§"/>
            </a:pPr>
            <a:r>
              <a:rPr lang="en-US" sz="1500" dirty="0">
                <a:solidFill>
                  <a:prstClr val="black"/>
                </a:solidFill>
                <a:latin typeface="Stone Sans II ITC Std Lt Cn" panose="020B0306040503020204" pitchFamily="34" charset="0"/>
                <a:ea typeface="Cambria" panose="02040503050406030204" pitchFamily="18" charset="0"/>
              </a:rPr>
              <a:t>These papers may also be used to build a case to support federal funding with committee staff and members of the Washington congressional delegation.</a:t>
            </a:r>
          </a:p>
          <a:p>
            <a:pPr algn="just">
              <a:lnSpc>
                <a:spcPct val="125000"/>
              </a:lnSpc>
            </a:pPr>
            <a:endParaRPr lang="en-US" sz="1400" dirty="0">
              <a:solidFill>
                <a:schemeClr val="bg2"/>
              </a:solidFill>
              <a:latin typeface="Stone Sans II ITC Std Lt Cn" panose="020B0306040503020204" pitchFamily="34" charset="0"/>
            </a:endParaRPr>
          </a:p>
        </p:txBody>
      </p:sp>
      <p:graphicFrame>
        <p:nvGraphicFramePr>
          <p:cNvPr id="8" name="Table 11">
            <a:extLst>
              <a:ext uri="{FF2B5EF4-FFF2-40B4-BE49-F238E27FC236}">
                <a16:creationId xmlns:a16="http://schemas.microsoft.com/office/drawing/2014/main" id="{C9416143-33F9-41F9-BDDE-7BA7C02E30CA}"/>
              </a:ext>
            </a:extLst>
          </p:cNvPr>
          <p:cNvGraphicFramePr>
            <a:graphicFrameLocks noGrp="1"/>
          </p:cNvGraphicFramePr>
          <p:nvPr/>
        </p:nvGraphicFramePr>
        <p:xfrm>
          <a:off x="1692149" y="5146165"/>
          <a:ext cx="3305153" cy="1278180"/>
        </p:xfrm>
        <a:graphic>
          <a:graphicData uri="http://schemas.openxmlformats.org/drawingml/2006/table">
            <a:tbl>
              <a:tblPr firstRow="1" bandRow="1">
                <a:tableStyleId>{69CF1AB2-1976-4502-BF36-3FF5EA218861}</a:tableStyleId>
              </a:tblPr>
              <a:tblGrid>
                <a:gridCol w="2421822">
                  <a:extLst>
                    <a:ext uri="{9D8B030D-6E8A-4147-A177-3AD203B41FA5}">
                      <a16:colId xmlns:a16="http://schemas.microsoft.com/office/drawing/2014/main" val="2990008086"/>
                    </a:ext>
                  </a:extLst>
                </a:gridCol>
                <a:gridCol w="883331">
                  <a:extLst>
                    <a:ext uri="{9D8B030D-6E8A-4147-A177-3AD203B41FA5}">
                      <a16:colId xmlns:a16="http://schemas.microsoft.com/office/drawing/2014/main" val="1574252264"/>
                    </a:ext>
                  </a:extLst>
                </a:gridCol>
              </a:tblGrid>
              <a:tr h="6390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latin typeface="Stone Sans II ITC Std Md Cn" panose="020B0606040503020204" pitchFamily="34" charset="0"/>
                        </a:rPr>
                        <a:t>Number of concept papers received for FY 2022:</a:t>
                      </a:r>
                      <a:endParaRPr lang="en-US" sz="1400" b="0" dirty="0">
                        <a:solidFill>
                          <a:schemeClr val="bg2"/>
                        </a:solidFill>
                        <a:latin typeface="Stone Sans II ITC Std Md Cn" panose="020B0606040503020204" pitchFamily="34"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600" dirty="0">
                          <a:latin typeface="Stone Sans II ITC Std X Bd" panose="020B0A02040503020204" pitchFamily="34" charset="0"/>
                        </a:rPr>
                        <a:t>17</a:t>
                      </a:r>
                      <a:endParaRPr lang="en-US" sz="1600" b="0" dirty="0">
                        <a:solidFill>
                          <a:srgbClr val="981E32"/>
                        </a:solidFill>
                        <a:latin typeface="Stone Sans II ITC Std X Bd" panose="020B0A02040503020204" pitchFamily="34"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248835716"/>
                  </a:ext>
                </a:extLst>
              </a:tr>
              <a:tr h="639090">
                <a:tc>
                  <a:txBody>
                    <a:bodyPr/>
                    <a:lstStyle/>
                    <a:p>
                      <a:r>
                        <a:rPr lang="en-US" sz="1400" b="0" dirty="0">
                          <a:latin typeface="Stone Sans II ITC Std Md Cn" panose="020B0606040503020204" pitchFamily="34" charset="0"/>
                        </a:rPr>
                        <a:t>Documents submitted for plus up requests: </a:t>
                      </a:r>
                      <a:endParaRPr lang="en-US" sz="1400" b="0" dirty="0">
                        <a:solidFill>
                          <a:schemeClr val="bg2"/>
                        </a:solidFill>
                        <a:latin typeface="Stone Sans II ITC Std Md Cn" panose="020B0606040503020204" pitchFamily="34"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atin typeface="Stone Sans II ITC Std X Bd" panose="020B0A02040503020204" pitchFamily="34" charset="0"/>
                        </a:rPr>
                        <a:t>TBD</a:t>
                      </a:r>
                      <a:endParaRPr lang="en-US" sz="1600" b="0" dirty="0">
                        <a:solidFill>
                          <a:srgbClr val="981E32"/>
                        </a:solidFill>
                        <a:latin typeface="Stone Sans II ITC Std X Bd" panose="020B0A02040503020204" pitchFamily="34"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108028063"/>
                  </a:ext>
                </a:extLst>
              </a:tr>
            </a:tbl>
          </a:graphicData>
        </a:graphic>
      </p:graphicFrame>
      <p:graphicFrame>
        <p:nvGraphicFramePr>
          <p:cNvPr id="9" name="Table 11">
            <a:extLst>
              <a:ext uri="{FF2B5EF4-FFF2-40B4-BE49-F238E27FC236}">
                <a16:creationId xmlns:a16="http://schemas.microsoft.com/office/drawing/2014/main" id="{B685B3C9-6052-4EAA-B665-CDB2E83C4173}"/>
              </a:ext>
            </a:extLst>
          </p:cNvPr>
          <p:cNvGraphicFramePr>
            <a:graphicFrameLocks noGrp="1"/>
          </p:cNvGraphicFramePr>
          <p:nvPr/>
        </p:nvGraphicFramePr>
        <p:xfrm>
          <a:off x="5366145" y="5146164"/>
          <a:ext cx="5542860" cy="1278180"/>
        </p:xfrm>
        <a:graphic>
          <a:graphicData uri="http://schemas.openxmlformats.org/drawingml/2006/table">
            <a:tbl>
              <a:tblPr firstRow="1" bandRow="1">
                <a:tableStyleId>{69CF1AB2-1976-4502-BF36-3FF5EA218861}</a:tableStyleId>
              </a:tblPr>
              <a:tblGrid>
                <a:gridCol w="4777315">
                  <a:extLst>
                    <a:ext uri="{9D8B030D-6E8A-4147-A177-3AD203B41FA5}">
                      <a16:colId xmlns:a16="http://schemas.microsoft.com/office/drawing/2014/main" val="3865522439"/>
                    </a:ext>
                  </a:extLst>
                </a:gridCol>
                <a:gridCol w="765545">
                  <a:extLst>
                    <a:ext uri="{9D8B030D-6E8A-4147-A177-3AD203B41FA5}">
                      <a16:colId xmlns:a16="http://schemas.microsoft.com/office/drawing/2014/main" val="2651144880"/>
                    </a:ext>
                  </a:extLst>
                </a:gridCol>
              </a:tblGrid>
              <a:tr h="639090">
                <a:tc>
                  <a:txBody>
                    <a:bodyPr/>
                    <a:lstStyle/>
                    <a:p>
                      <a:r>
                        <a:rPr lang="en-US" sz="1400" b="0" dirty="0">
                          <a:latin typeface="Stone Sans II ITC Std Md Cn" panose="020B0606040503020204" pitchFamily="34" charset="0"/>
                        </a:rPr>
                        <a:t>Documents  requiring additional follow-up with faculty:</a:t>
                      </a:r>
                    </a:p>
                    <a:p>
                      <a:r>
                        <a:rPr lang="en-US" sz="1400" b="0" dirty="0">
                          <a:latin typeface="Stone Sans II ITC Std Md Cn" panose="020B0606040503020204" pitchFamily="34" charset="0"/>
                        </a:rPr>
                        <a:t>(Papers are happening in preparation for FY 2023)</a:t>
                      </a:r>
                      <a:endParaRPr lang="en-US" sz="1400" b="0" i="1" dirty="0">
                        <a:solidFill>
                          <a:schemeClr val="bg2"/>
                        </a:solidFill>
                        <a:latin typeface="Stone Sans II ITC Std Md Cn" panose="020B0606040503020204" pitchFamily="34"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latin typeface="Stone Sans II ITC Std X Bd" panose="020B0A02040503020204" pitchFamily="34" charset="0"/>
                        </a:rPr>
                        <a:t>TBD</a:t>
                      </a: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248835716"/>
                  </a:ext>
                </a:extLst>
              </a:tr>
              <a:tr h="639090">
                <a:tc>
                  <a:txBody>
                    <a:bodyPr/>
                    <a:lstStyle/>
                    <a:p>
                      <a:r>
                        <a:rPr lang="en-US" sz="1400" b="0" dirty="0">
                          <a:latin typeface="Stone Sans II ITC Std Md Cn" panose="020B0606040503020204" pitchFamily="34" charset="0"/>
                        </a:rPr>
                        <a:t>Documents to be discussed over the next few months for future activity in FY 2023, partnerships or other opportunities:</a:t>
                      </a:r>
                      <a:endParaRPr lang="en-US" sz="1400" b="0" i="1" dirty="0">
                        <a:solidFill>
                          <a:schemeClr val="bg2"/>
                        </a:solidFill>
                        <a:latin typeface="Stone Sans II ITC Std Md Cn" panose="020B0606040503020204" pitchFamily="34" charset="0"/>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latin typeface="Stone Sans II ITC Std X Bd" panose="020B0A02040503020204" pitchFamily="34" charset="0"/>
                        </a:rPr>
                        <a:t>TBD</a:t>
                      </a: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108028063"/>
                  </a:ext>
                </a:extLst>
              </a:tr>
            </a:tbl>
          </a:graphicData>
        </a:graphic>
      </p:graphicFrame>
    </p:spTree>
    <p:extLst>
      <p:ext uri="{BB962C8B-B14F-4D97-AF65-F5344CB8AC3E}">
        <p14:creationId xmlns:p14="http://schemas.microsoft.com/office/powerpoint/2010/main" val="706431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75896"/>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19219"/>
            <a:ext cx="689212" cy="6896438"/>
          </a:xfrm>
          <a:prstGeom prst="rect">
            <a:avLst/>
          </a:prstGeom>
        </p:spPr>
      </p:pic>
      <p:sp>
        <p:nvSpPr>
          <p:cNvPr id="6" name="TextBox 5">
            <a:extLst>
              <a:ext uri="{FF2B5EF4-FFF2-40B4-BE49-F238E27FC236}">
                <a16:creationId xmlns:a16="http://schemas.microsoft.com/office/drawing/2014/main" id="{0B5AB841-447D-4E46-9F14-6AA295E2C173}"/>
              </a:ext>
            </a:extLst>
          </p:cNvPr>
          <p:cNvSpPr txBox="1"/>
          <p:nvPr/>
        </p:nvSpPr>
        <p:spPr>
          <a:xfrm>
            <a:off x="689212" y="123363"/>
            <a:ext cx="11582400" cy="276999"/>
          </a:xfrm>
          <a:prstGeom prst="rect">
            <a:avLst/>
          </a:prstGeom>
          <a:noFill/>
        </p:spPr>
        <p:txBody>
          <a:bodyPr wrap="square" rtlCol="0">
            <a:spAutoFit/>
          </a:bodyPr>
          <a:lstStyle/>
          <a:p>
            <a:r>
              <a:rPr lang="en-US" sz="1200" spc="300" dirty="0">
                <a:solidFill>
                  <a:srgbClr val="A80532"/>
                </a:solidFill>
                <a:latin typeface="Helvetica Light" panose="020B0403020202020204" pitchFamily="34" charset="0"/>
              </a:rPr>
              <a:t>THE OFFICE OF FEDERAL RELATIONS FEDERAL RESEARCH AND DEVELOPMENT FUNDING</a:t>
            </a:r>
            <a:r>
              <a:rPr lang="en-US" sz="800" spc="300" dirty="0">
                <a:solidFill>
                  <a:schemeClr val="bg1">
                    <a:lumMod val="50000"/>
                  </a:schemeClr>
                </a:solidFill>
                <a:latin typeface="Helvetica Light"/>
              </a:rPr>
              <a:t> </a:t>
            </a:r>
            <a:r>
              <a:rPr lang="en-US" sz="1200" spc="300" dirty="0">
                <a:solidFill>
                  <a:schemeClr val="bg1">
                    <a:lumMod val="50000"/>
                  </a:schemeClr>
                </a:solidFill>
                <a:latin typeface="Helvetica Light"/>
              </a:rPr>
              <a:t>|  NOVEMBER 2021</a:t>
            </a:r>
            <a:endParaRPr lang="en-US" sz="1200" dirty="0">
              <a:solidFill>
                <a:schemeClr val="bg1">
                  <a:lumMod val="50000"/>
                </a:schemeClr>
              </a:solidFill>
              <a:latin typeface="Helvetica" pitchFamily="2" charset="0"/>
            </a:endParaRPr>
          </a:p>
        </p:txBody>
      </p:sp>
      <p:sp>
        <p:nvSpPr>
          <p:cNvPr id="20" name="TextBox 19">
            <a:extLst>
              <a:ext uri="{FF2B5EF4-FFF2-40B4-BE49-F238E27FC236}">
                <a16:creationId xmlns:a16="http://schemas.microsoft.com/office/drawing/2014/main" id="{73E6E461-0D83-4D7E-8BA2-59820CA0955C}"/>
              </a:ext>
            </a:extLst>
          </p:cNvPr>
          <p:cNvSpPr txBox="1"/>
          <p:nvPr/>
        </p:nvSpPr>
        <p:spPr>
          <a:xfrm rot="21000243">
            <a:off x="4608897" y="3205896"/>
            <a:ext cx="914400" cy="369332"/>
          </a:xfrm>
          <a:prstGeom prst="rect">
            <a:avLst/>
          </a:prstGeom>
          <a:noFill/>
        </p:spPr>
        <p:txBody>
          <a:bodyPr wrap="square" rtlCol="0">
            <a:spAutoFit/>
          </a:bodyPr>
          <a:lstStyle/>
          <a:p>
            <a:r>
              <a:rPr lang="en-US" dirty="0">
                <a:solidFill>
                  <a:schemeClr val="bg1"/>
                </a:solidFill>
                <a:latin typeface="Stone Sans II ITC Std X Bd Cn" panose="020B0A06040503020204" pitchFamily="34" charset="0"/>
              </a:rPr>
              <a:t>$5.12B</a:t>
            </a:r>
          </a:p>
        </p:txBody>
      </p:sp>
      <p:pic>
        <p:nvPicPr>
          <p:cNvPr id="2051" name="Picture 3">
            <a:extLst>
              <a:ext uri="{FF2B5EF4-FFF2-40B4-BE49-F238E27FC236}">
                <a16:creationId xmlns:a16="http://schemas.microsoft.com/office/drawing/2014/main" id="{25C7E85E-F102-3C4A-9ACC-EA7C2327A0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8692" y="1036432"/>
            <a:ext cx="4530402" cy="79546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6617053-D223-3143-94CF-4A359CE373BE}"/>
              </a:ext>
            </a:extLst>
          </p:cNvPr>
          <p:cNvSpPr/>
          <p:nvPr/>
        </p:nvSpPr>
        <p:spPr>
          <a:xfrm>
            <a:off x="980217" y="2192216"/>
            <a:ext cx="5259810" cy="4367349"/>
          </a:xfrm>
          <a:prstGeom prst="rect">
            <a:avLst/>
          </a:prstGeom>
        </p:spPr>
        <p:txBody>
          <a:bodyPr wrap="square">
            <a:spAutoFit/>
          </a:bodyPr>
          <a:lstStyle/>
          <a:p>
            <a:pPr>
              <a:lnSpc>
                <a:spcPct val="125000"/>
              </a:lnSpc>
              <a:spcBef>
                <a:spcPts val="0"/>
              </a:spcBef>
              <a:spcAft>
                <a:spcPts val="1200"/>
              </a:spcAft>
            </a:pPr>
            <a:r>
              <a:rPr lang="en-US" b="1" dirty="0">
                <a:solidFill>
                  <a:srgbClr val="981E32"/>
                </a:solidFill>
                <a:latin typeface="Stone Sans II ITC Std Bk Cn" panose="020B0506040503020204" pitchFamily="34" charset="77"/>
                <a:ea typeface="Cambria" panose="02040503050406030204" pitchFamily="18" charset="0"/>
              </a:rPr>
              <a:t>CONNECTIONS:</a:t>
            </a: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b="1" dirty="0">
                <a:latin typeface="Stone Sans II ITC Std Bk Cn" panose="020B0506040503020204" pitchFamily="34" charset="77"/>
                <a:ea typeface="Cambria" panose="02040503050406030204" pitchFamily="18" charset="0"/>
              </a:rPr>
              <a:t>Celestina Barbosa-</a:t>
            </a:r>
            <a:r>
              <a:rPr lang="en-US" sz="1500" b="1" dirty="0" err="1">
                <a:latin typeface="Stone Sans II ITC Std Bk Cn" panose="020B0506040503020204" pitchFamily="34" charset="77"/>
                <a:ea typeface="Cambria" panose="02040503050406030204" pitchFamily="18" charset="0"/>
              </a:rPr>
              <a:t>Leiker</a:t>
            </a:r>
            <a:r>
              <a:rPr lang="en-US" sz="1500" b="1" dirty="0">
                <a:latin typeface="Stone Sans II ITC Std Bk Cn" panose="020B0506040503020204" pitchFamily="34" charset="77"/>
                <a:ea typeface="Cambria" panose="02040503050406030204" pitchFamily="18" charset="0"/>
              </a:rPr>
              <a:t> </a:t>
            </a:r>
            <a:r>
              <a:rPr lang="en-US" sz="1500" dirty="0">
                <a:latin typeface="Stone Sans II ITC Std Md Cn" panose="020B0502040503020204" pitchFamily="34" charset="77"/>
                <a:ea typeface="Cambria" panose="02040503050406030204" pitchFamily="18" charset="0"/>
              </a:rPr>
              <a:t>was asked to serve on </a:t>
            </a:r>
            <a:r>
              <a:rPr lang="en-US" sz="1500" b="1" dirty="0">
                <a:latin typeface="Stone Sans II ITC Std Bk Cn" panose="020B0506040503020204" pitchFamily="34" charset="77"/>
                <a:ea typeface="Cambria" panose="02040503050406030204" pitchFamily="18" charset="0"/>
              </a:rPr>
              <a:t>2 expert panels</a:t>
            </a: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b="1" dirty="0">
                <a:latin typeface="Stone Sans II ITC Std Bk Cn" panose="020B0506040503020204" pitchFamily="34" charset="77"/>
                <a:ea typeface="Cambria" panose="02040503050406030204" pitchFamily="18" charset="0"/>
              </a:rPr>
              <a:t>John Roll </a:t>
            </a:r>
            <a:r>
              <a:rPr lang="en-US" sz="1500" dirty="0">
                <a:latin typeface="Stone Sans II ITC Std Md Cn" panose="020B0502040503020204" pitchFamily="34" charset="77"/>
                <a:ea typeface="Cambria" panose="02040503050406030204" pitchFamily="18" charset="0"/>
              </a:rPr>
              <a:t>being </a:t>
            </a:r>
            <a:r>
              <a:rPr lang="en-US" sz="1500" b="1" dirty="0">
                <a:latin typeface="Stone Sans II ITC Std Bk Cn" panose="020B0506040503020204" pitchFamily="34" charset="77"/>
                <a:ea typeface="Cambria" panose="02040503050406030204" pitchFamily="18" charset="0"/>
              </a:rPr>
              <a:t>appointed</a:t>
            </a:r>
            <a:r>
              <a:rPr lang="en-US" sz="1500" dirty="0">
                <a:latin typeface="Stone Sans II ITC Std Md Cn" panose="020B0502040503020204" pitchFamily="34" charset="77"/>
                <a:ea typeface="Cambria" panose="02040503050406030204" pitchFamily="18" charset="0"/>
              </a:rPr>
              <a:t> to the Evidence-Based Resource Center Stimulants Guidebook </a:t>
            </a:r>
            <a:r>
              <a:rPr lang="en-US" sz="1500" b="1" dirty="0">
                <a:latin typeface="Stone Sans II ITC Std Bk Cn" panose="020B0506040503020204" pitchFamily="34" charset="77"/>
                <a:ea typeface="Cambria" panose="02040503050406030204" pitchFamily="18" charset="0"/>
              </a:rPr>
              <a:t>technical expert panel for SAMHSA</a:t>
            </a:r>
            <a:r>
              <a:rPr lang="en-US" sz="1500" dirty="0">
                <a:latin typeface="Stone Sans II ITC Std Md Cn" panose="020B0502040503020204" pitchFamily="34" charset="77"/>
                <a:ea typeface="Cambria" panose="02040503050406030204" pitchFamily="18" charset="0"/>
              </a:rPr>
              <a:t>.  </a:t>
            </a: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dirty="0">
                <a:latin typeface="Stone Sans II ITC Std Md Cn" panose="020B0502040503020204" pitchFamily="34" charset="77"/>
                <a:ea typeface="Cambria" panose="02040503050406030204" pitchFamily="18" charset="0"/>
              </a:rPr>
              <a:t>Provided faculty development opportunities: DOD 101 Briefing with </a:t>
            </a:r>
            <a:r>
              <a:rPr lang="en-US" sz="1500" b="1" dirty="0">
                <a:latin typeface="Stone Sans II ITC Std Md Cn" panose="020B0502040503020204" pitchFamily="34" charset="77"/>
                <a:ea typeface="Cambria" panose="02040503050406030204" pitchFamily="18" charset="0"/>
              </a:rPr>
              <a:t>more than 80 attendees </a:t>
            </a:r>
            <a:r>
              <a:rPr lang="en-US" sz="1500" dirty="0">
                <a:latin typeface="Stone Sans II ITC Std Md Cn" panose="020B0502040503020204" pitchFamily="34" charset="77"/>
                <a:ea typeface="Cambria" panose="02040503050406030204" pitchFamily="18" charset="0"/>
              </a:rPr>
              <a:t>in person and </a:t>
            </a:r>
            <a:r>
              <a:rPr lang="en-US" sz="1500" b="1" dirty="0">
                <a:latin typeface="Stone Sans II ITC Std Md Cn" panose="020B0502040503020204" pitchFamily="34" charset="77"/>
                <a:ea typeface="Cambria" panose="02040503050406030204" pitchFamily="18" charset="0"/>
              </a:rPr>
              <a:t>20 online </a:t>
            </a:r>
            <a:r>
              <a:rPr lang="en-US" sz="1500" dirty="0">
                <a:latin typeface="Stone Sans II ITC Std Md Cn" panose="020B0502040503020204" pitchFamily="34" charset="77"/>
                <a:ea typeface="Cambria" panose="02040503050406030204" pitchFamily="18" charset="0"/>
              </a:rPr>
              <a:t>from around the system</a:t>
            </a: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dirty="0">
                <a:latin typeface="Stone Sans II ITC Std Md Cn" panose="020B0502040503020204" pitchFamily="34" charset="77"/>
                <a:ea typeface="Cambria" panose="02040503050406030204" pitchFamily="18" charset="0"/>
              </a:rPr>
              <a:t>Support WSU Health Sciences Leadership with DC coalitions around substance abuse </a:t>
            </a: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dirty="0">
                <a:latin typeface="Stone Sans II ITC Std Md Cn" panose="020B0502040503020204" pitchFamily="34" charset="77"/>
                <a:ea typeface="Cambria" panose="02040503050406030204" pitchFamily="18" charset="0"/>
              </a:rPr>
              <a:t>Provided guidance to WSU faculty presenting before the White House Covid Task Force</a:t>
            </a:r>
            <a:endParaRPr lang="en-US" dirty="0">
              <a:latin typeface="Stone Sans II ITC Std Lt Cn" panose="020B0306040503020204" pitchFamily="34" charset="0"/>
              <a:ea typeface="Cambria" panose="02040503050406030204" pitchFamily="18" charset="0"/>
            </a:endParaRPr>
          </a:p>
        </p:txBody>
      </p:sp>
      <p:sp>
        <p:nvSpPr>
          <p:cNvPr id="3" name="Rectangle 2">
            <a:extLst>
              <a:ext uri="{FF2B5EF4-FFF2-40B4-BE49-F238E27FC236}">
                <a16:creationId xmlns:a16="http://schemas.microsoft.com/office/drawing/2014/main" id="{D79018A9-7C18-544B-9F57-E090C06C1BAC}"/>
              </a:ext>
            </a:extLst>
          </p:cNvPr>
          <p:cNvSpPr/>
          <p:nvPr/>
        </p:nvSpPr>
        <p:spPr>
          <a:xfrm>
            <a:off x="6630011" y="2192216"/>
            <a:ext cx="5182678" cy="4367349"/>
          </a:xfrm>
          <a:prstGeom prst="rect">
            <a:avLst/>
          </a:prstGeom>
        </p:spPr>
        <p:txBody>
          <a:bodyPr wrap="square">
            <a:spAutoFit/>
          </a:bodyPr>
          <a:lstStyle/>
          <a:p>
            <a:pPr>
              <a:lnSpc>
                <a:spcPct val="125000"/>
              </a:lnSpc>
              <a:spcBef>
                <a:spcPts val="0"/>
              </a:spcBef>
              <a:spcAft>
                <a:spcPts val="1200"/>
              </a:spcAft>
            </a:pPr>
            <a:r>
              <a:rPr lang="en-US" b="1" dirty="0">
                <a:solidFill>
                  <a:srgbClr val="800017"/>
                </a:solidFill>
                <a:latin typeface="Stone Sans II ITC Std Bk Cn" panose="020B0506040503020204" pitchFamily="34" charset="77"/>
                <a:ea typeface="Cambria" panose="02040503050406030204" pitchFamily="18" charset="0"/>
              </a:rPr>
              <a:t>DOLLARS:</a:t>
            </a:r>
            <a:endParaRPr lang="en-US" sz="1500" b="1" dirty="0">
              <a:latin typeface="Stone Sans II ITC Std Bk Cn" panose="020B0506040503020204" pitchFamily="34" charset="77"/>
              <a:ea typeface="Cambria" panose="02040503050406030204" pitchFamily="18" charset="0"/>
            </a:endParaRP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dirty="0">
                <a:latin typeface="Stone Sans II ITC Std Md Cn" panose="020B0502040503020204" pitchFamily="34" charset="77"/>
                <a:ea typeface="Cambria" panose="02040503050406030204" pitchFamily="18" charset="0"/>
              </a:rPr>
              <a:t>Cornerstone team successfully increased funding for the National Institute on Disability, Independent Living, and Rehabilitation Research (NIDILLR) by $1 Million supporting WSU researchers.</a:t>
            </a: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dirty="0">
                <a:latin typeface="Stone Sans II ITC Std Md Cn" panose="020B0502040503020204" pitchFamily="34" charset="77"/>
                <a:ea typeface="Cambria" panose="02040503050406030204" pitchFamily="18" charset="0"/>
              </a:rPr>
              <a:t>Cornerstone placed language in the FY 2021 DOD bill that will fund cyber research with universities which resulted in 2-year funding of $1.5 Million announced in July 2021</a:t>
            </a: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dirty="0">
                <a:latin typeface="Stone Sans II ITC Std Md Cn" panose="020B0502040503020204" pitchFamily="34" charset="77"/>
                <a:ea typeface="Cambria" panose="02040503050406030204" pitchFamily="18" charset="0"/>
              </a:rPr>
              <a:t>Since 2018, secured $5.542 Million for VCEA HYPER Lab</a:t>
            </a:r>
          </a:p>
          <a:p>
            <a:pPr marL="285750" indent="-285750">
              <a:lnSpc>
                <a:spcPct val="125000"/>
              </a:lnSpc>
              <a:spcBef>
                <a:spcPts val="0"/>
              </a:spcBef>
              <a:spcAft>
                <a:spcPts val="1200"/>
              </a:spcAft>
              <a:buClr>
                <a:srgbClr val="981E32"/>
              </a:buClr>
              <a:buFont typeface="Wingdings" panose="05000000000000000000" pitchFamily="2" charset="2"/>
              <a:buChar char="§"/>
            </a:pPr>
            <a:r>
              <a:rPr lang="en-US" sz="1500" dirty="0">
                <a:latin typeface="Stone Sans II ITC Std Md Cn" panose="020B0502040503020204" pitchFamily="34" charset="77"/>
                <a:ea typeface="Cambria" panose="02040503050406030204" pitchFamily="18" charset="0"/>
              </a:rPr>
              <a:t>Cornerstone team successfully increased funding for Indian Health Services supporting WSU research by $14.3 Million.</a:t>
            </a:r>
          </a:p>
          <a:p>
            <a:pPr marL="285750" indent="-285750">
              <a:lnSpc>
                <a:spcPct val="125000"/>
              </a:lnSpc>
              <a:spcAft>
                <a:spcPts val="1200"/>
              </a:spcAft>
              <a:buClr>
                <a:srgbClr val="981E32"/>
              </a:buClr>
              <a:buFont typeface="Wingdings" panose="05000000000000000000" pitchFamily="2" charset="2"/>
              <a:buChar char="§"/>
            </a:pPr>
            <a:r>
              <a:rPr lang="en-US" sz="1500" dirty="0">
                <a:latin typeface="Stone Sans II ITC Std Md Cn" panose="020B0502040503020204" pitchFamily="34" charset="77"/>
              </a:rPr>
              <a:t>Currently collaborating with VCEA on $10 Million/year DOD Army Research Lab Ceramics Project</a:t>
            </a:r>
            <a:endParaRPr lang="en-US" sz="1500" dirty="0">
              <a:latin typeface="Stone Sans II ITC Std Lt Cn" panose="020B0306040503020204" pitchFamily="34" charset="0"/>
              <a:ea typeface="Cambria" panose="02040503050406030204" pitchFamily="18" charset="0"/>
            </a:endParaRPr>
          </a:p>
        </p:txBody>
      </p:sp>
      <p:sp>
        <p:nvSpPr>
          <p:cNvPr id="7" name="Slide Number Placeholder 6">
            <a:extLst>
              <a:ext uri="{FF2B5EF4-FFF2-40B4-BE49-F238E27FC236}">
                <a16:creationId xmlns:a16="http://schemas.microsoft.com/office/drawing/2014/main" id="{33387836-A7D0-264F-8576-F46B4319C8DC}"/>
              </a:ext>
            </a:extLst>
          </p:cNvPr>
          <p:cNvSpPr>
            <a:spLocks noGrp="1"/>
          </p:cNvSpPr>
          <p:nvPr>
            <p:ph type="sldNum" sz="quarter" idx="12"/>
          </p:nvPr>
        </p:nvSpPr>
        <p:spPr/>
        <p:txBody>
          <a:bodyPr/>
          <a:lstStyle/>
          <a:p>
            <a:fld id="{48B9114E-FB6A-4B36-B0E1-9C779322A75E}" type="slidenum">
              <a:rPr lang="en-US" smtClean="0"/>
              <a:t>14</a:t>
            </a:fld>
            <a:endParaRPr lang="en-US" dirty="0"/>
          </a:p>
        </p:txBody>
      </p:sp>
      <p:sp>
        <p:nvSpPr>
          <p:cNvPr id="8" name="TextBox 7">
            <a:extLst>
              <a:ext uri="{FF2B5EF4-FFF2-40B4-BE49-F238E27FC236}">
                <a16:creationId xmlns:a16="http://schemas.microsoft.com/office/drawing/2014/main" id="{596BF6AC-E466-184A-B2D8-93739C0B6737}"/>
              </a:ext>
            </a:extLst>
          </p:cNvPr>
          <p:cNvSpPr txBox="1"/>
          <p:nvPr/>
        </p:nvSpPr>
        <p:spPr>
          <a:xfrm>
            <a:off x="5918478" y="855414"/>
            <a:ext cx="6039059" cy="1184940"/>
          </a:xfrm>
          <a:prstGeom prst="rect">
            <a:avLst/>
          </a:prstGeom>
          <a:noFill/>
        </p:spPr>
        <p:txBody>
          <a:bodyPr wrap="square" rtlCol="0">
            <a:spAutoFit/>
          </a:bodyPr>
          <a:lstStyle/>
          <a:p>
            <a:pPr algn="ctr"/>
            <a:r>
              <a:rPr lang="en-US" dirty="0">
                <a:solidFill>
                  <a:srgbClr val="981E32"/>
                </a:solidFill>
                <a:latin typeface="Stone Sans II ITC Std Sm Cn" panose="020B0706040503020204" pitchFamily="34" charset="0"/>
              </a:rPr>
              <a:t>The CGA contract supports the interface between </a:t>
            </a:r>
          </a:p>
          <a:p>
            <a:pPr algn="ctr"/>
            <a:r>
              <a:rPr lang="en-US" dirty="0">
                <a:solidFill>
                  <a:srgbClr val="981E32"/>
                </a:solidFill>
                <a:latin typeface="Stone Sans II ITC Std Sm Cn" panose="020B0706040503020204" pitchFamily="34" charset="0"/>
              </a:rPr>
              <a:t>WSU and federal agencies and the administration.</a:t>
            </a:r>
          </a:p>
          <a:p>
            <a:pPr algn="ctr"/>
            <a:endParaRPr lang="en-US" sz="700" i="1" dirty="0">
              <a:latin typeface="Stone Sans II ITC Std Sm Cn" panose="020B0706040503020204" pitchFamily="34" charset="0"/>
            </a:endParaRPr>
          </a:p>
          <a:p>
            <a:pPr algn="ctr"/>
            <a:r>
              <a:rPr lang="en-US" sz="1350" i="1" dirty="0">
                <a:solidFill>
                  <a:schemeClr val="bg2">
                    <a:lumMod val="25000"/>
                  </a:schemeClr>
                </a:solidFill>
                <a:latin typeface="Stone Sans II ITC Std Sm Cn" panose="020B0706040503020204" pitchFamily="34" charset="0"/>
              </a:rPr>
              <a:t>Please see the appendix for growth in federal funding for research and education. </a:t>
            </a:r>
          </a:p>
          <a:p>
            <a:pPr algn="ctr"/>
            <a:r>
              <a:rPr lang="en-US" sz="1350" i="1" dirty="0">
                <a:solidFill>
                  <a:schemeClr val="bg2">
                    <a:lumMod val="25000"/>
                  </a:schemeClr>
                </a:solidFill>
                <a:latin typeface="Stone Sans II ITC Std Sm Cn" panose="020B0706040503020204" pitchFamily="34" charset="0"/>
              </a:rPr>
              <a:t>During this same period, WSU has reduced personnel in DC and reduced office space.</a:t>
            </a:r>
          </a:p>
        </p:txBody>
      </p:sp>
    </p:spTree>
    <p:extLst>
      <p:ext uri="{BB962C8B-B14F-4D97-AF65-F5344CB8AC3E}">
        <p14:creationId xmlns:p14="http://schemas.microsoft.com/office/powerpoint/2010/main" val="17561744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6" name="TextBox 114">
            <a:extLst>
              <a:ext uri="{FF2B5EF4-FFF2-40B4-BE49-F238E27FC236}">
                <a16:creationId xmlns:a16="http://schemas.microsoft.com/office/drawing/2014/main" id="{FF2B8182-32AA-B846-9688-1CC95CAEB9FF}"/>
              </a:ext>
            </a:extLst>
          </p:cNvPr>
          <p:cNvSpPr txBox="1">
            <a:spLocks noChangeArrowheads="1"/>
          </p:cNvSpPr>
          <p:nvPr/>
        </p:nvSpPr>
        <p:spPr bwMode="auto">
          <a:xfrm>
            <a:off x="781083" y="17352"/>
            <a:ext cx="109617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endParaRPr lang="en-US" sz="1200" dirty="0">
              <a:solidFill>
                <a:schemeClr val="bg1">
                  <a:lumMod val="50000"/>
                </a:schemeClr>
              </a:solidFill>
              <a:latin typeface="Helvetica Light" panose="020B0403020202020204" pitchFamily="34" charset="0"/>
            </a:endParaRPr>
          </a:p>
          <a:p>
            <a:r>
              <a:rPr lang="en-US" sz="1200" spc="300" dirty="0">
                <a:solidFill>
                  <a:srgbClr val="A80532"/>
                </a:solidFill>
                <a:latin typeface="Helvetica Light" panose="020B0403020202020204" pitchFamily="34" charset="0"/>
              </a:rPr>
              <a:t>THE OFFICE OF FEDERAL RELATIONS | “EARMARKS”</a:t>
            </a:r>
            <a:r>
              <a:rPr lang="en-US" sz="1200" spc="300" dirty="0">
                <a:solidFill>
                  <a:schemeClr val="bg1">
                    <a:lumMod val="50000"/>
                  </a:schemeClr>
                </a:solidFill>
                <a:latin typeface="Helvetica Light"/>
              </a:rPr>
              <a:t> |  NOVEMBER 2021</a:t>
            </a:r>
            <a:endParaRPr lang="en-US" altLang="en-US" sz="1200" b="1" dirty="0">
              <a:solidFill>
                <a:srgbClr val="C00000"/>
              </a:solidFill>
              <a:latin typeface="ITC Stone Sans Std Bold" panose="020B0902030503020204" pitchFamily="34" charset="0"/>
            </a:endParaRPr>
          </a:p>
        </p:txBody>
      </p:sp>
      <p:sp>
        <p:nvSpPr>
          <p:cNvPr id="7" name="TextBox 6">
            <a:extLst>
              <a:ext uri="{FF2B5EF4-FFF2-40B4-BE49-F238E27FC236}">
                <a16:creationId xmlns:a16="http://schemas.microsoft.com/office/drawing/2014/main" id="{288B089E-D938-42AE-9608-C525436BB773}"/>
              </a:ext>
            </a:extLst>
          </p:cNvPr>
          <p:cNvSpPr txBox="1"/>
          <p:nvPr/>
        </p:nvSpPr>
        <p:spPr>
          <a:xfrm>
            <a:off x="990994" y="879256"/>
            <a:ext cx="7558810" cy="856581"/>
          </a:xfrm>
          <a:prstGeom prst="rect">
            <a:avLst/>
          </a:prstGeom>
          <a:noFill/>
        </p:spPr>
        <p:txBody>
          <a:bodyPr wrap="square" rtlCol="0">
            <a:spAutoFit/>
          </a:bodyPr>
          <a:lstStyle/>
          <a:p>
            <a:pPr>
              <a:lnSpc>
                <a:spcPct val="114000"/>
              </a:lnSpc>
            </a:pPr>
            <a:r>
              <a:rPr lang="en-US" sz="1600" dirty="0">
                <a:solidFill>
                  <a:srgbClr val="A60E19"/>
                </a:solidFill>
                <a:latin typeface="Stone Sans II ITC Std X Bd Cn" panose="020B0A06040503020204" pitchFamily="34" charset="0"/>
              </a:rPr>
              <a:t>EARMARK: </a:t>
            </a:r>
            <a:r>
              <a:rPr lang="en-US" sz="1400" dirty="0">
                <a:latin typeface="Stone Sans II ITC Std Lt Cn" panose="020B0306040503020204" pitchFamily="34" charset="0"/>
              </a:rPr>
              <a:t>“…any congressionally directed spending, limited tax benefit, or limited tariff benefit if it benefits a specific entity or state, locality, or congressional district other than through a statutory or administrative formula or competitive award process.”</a:t>
            </a:r>
          </a:p>
        </p:txBody>
      </p:sp>
      <p:sp>
        <p:nvSpPr>
          <p:cNvPr id="2" name="Rectangle 1">
            <a:extLst>
              <a:ext uri="{FF2B5EF4-FFF2-40B4-BE49-F238E27FC236}">
                <a16:creationId xmlns:a16="http://schemas.microsoft.com/office/drawing/2014/main" id="{65B5D6A5-9A3D-4F77-B9AB-D3CD3478D7E9}"/>
              </a:ext>
            </a:extLst>
          </p:cNvPr>
          <p:cNvSpPr/>
          <p:nvPr/>
        </p:nvSpPr>
        <p:spPr>
          <a:xfrm>
            <a:off x="8787384" y="698389"/>
            <a:ext cx="3291840" cy="6035040"/>
          </a:xfrm>
          <a:prstGeom prst="rect">
            <a:avLst/>
          </a:prstGeom>
          <a:solidFill>
            <a:srgbClr val="A60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D365D419-4547-4EBC-9BCD-1CA0932C608C}"/>
              </a:ext>
            </a:extLst>
          </p:cNvPr>
          <p:cNvSpPr txBox="1">
            <a:spLocks/>
          </p:cNvSpPr>
          <p:nvPr/>
        </p:nvSpPr>
        <p:spPr>
          <a:xfrm>
            <a:off x="8974803" y="822960"/>
            <a:ext cx="3011424" cy="1017592"/>
          </a:xfrm>
          <a:prstGeom prst="rect">
            <a:avLst/>
          </a:prstGeom>
        </p:spPr>
        <p:txBody>
          <a:bodyPr vert="horz" lIns="91440" tIns="45720" rIns="91440" bIns="45720" rtlCol="0" anchor="ctr">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1800" dirty="0">
                <a:solidFill>
                  <a:schemeClr val="bg1"/>
                </a:solidFill>
                <a:latin typeface="Stone Sans II ITC Std X Bd Cn" panose="020B0A06040503020204" pitchFamily="34" charset="0"/>
              </a:rPr>
              <a:t>WASHINGTON STATE </a:t>
            </a:r>
          </a:p>
          <a:p>
            <a:pPr>
              <a:lnSpc>
                <a:spcPct val="110000"/>
              </a:lnSpc>
              <a:spcAft>
                <a:spcPts val="400"/>
              </a:spcAft>
            </a:pPr>
            <a:r>
              <a:rPr lang="en-US" sz="1800" dirty="0">
                <a:solidFill>
                  <a:schemeClr val="bg1"/>
                </a:solidFill>
                <a:latin typeface="Stone Sans II ITC Std X Bd Cn" panose="020B0A06040503020204" pitchFamily="34" charset="0"/>
              </a:rPr>
              <a:t>EARMARK EXAMPLES FY 2010 </a:t>
            </a:r>
          </a:p>
          <a:p>
            <a:pPr>
              <a:lnSpc>
                <a:spcPct val="110000"/>
              </a:lnSpc>
            </a:pPr>
            <a:r>
              <a:rPr lang="en-US" sz="1400" dirty="0">
                <a:solidFill>
                  <a:schemeClr val="bg1"/>
                </a:solidFill>
                <a:latin typeface="Stone Sans II ITC Std X Bd Cn" panose="020B0A06040503020204" pitchFamily="34" charset="0"/>
              </a:rPr>
              <a:t>( </a:t>
            </a:r>
            <a:r>
              <a:rPr lang="en-US" sz="1400" i="1" dirty="0">
                <a:solidFill>
                  <a:schemeClr val="bg1"/>
                </a:solidFill>
                <a:latin typeface="Stone Sans II ITC Std Sm Cn" panose="020B0706040503020204" pitchFamily="34" charset="0"/>
              </a:rPr>
              <a:t>the last time Congress did earmarks! </a:t>
            </a:r>
            <a:r>
              <a:rPr lang="en-US" sz="1400" i="1" dirty="0">
                <a:solidFill>
                  <a:schemeClr val="bg1"/>
                </a:solidFill>
                <a:latin typeface="Stone Sans II ITC Std X Bd Cn" panose="020B0A06040503020204" pitchFamily="34" charset="0"/>
              </a:rPr>
              <a:t>)</a:t>
            </a:r>
          </a:p>
        </p:txBody>
      </p:sp>
      <p:sp>
        <p:nvSpPr>
          <p:cNvPr id="9" name="Content Placeholder 2">
            <a:extLst>
              <a:ext uri="{FF2B5EF4-FFF2-40B4-BE49-F238E27FC236}">
                <a16:creationId xmlns:a16="http://schemas.microsoft.com/office/drawing/2014/main" id="{7F91835A-D50B-46A1-A4AA-9AE2D49E44B1}"/>
              </a:ext>
            </a:extLst>
          </p:cNvPr>
          <p:cNvSpPr txBox="1">
            <a:spLocks/>
          </p:cNvSpPr>
          <p:nvPr/>
        </p:nvSpPr>
        <p:spPr>
          <a:xfrm>
            <a:off x="9212384" y="2029508"/>
            <a:ext cx="2536262" cy="4809181"/>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spcAft>
                <a:spcPts val="1600"/>
              </a:spcAft>
            </a:pPr>
            <a:r>
              <a:rPr lang="en-US" sz="1400" dirty="0">
                <a:solidFill>
                  <a:schemeClr val="bg1"/>
                </a:solidFill>
                <a:latin typeface="Stone Sans II ITC Std Md Cn" panose="020B0606040503020204" pitchFamily="34" charset="0"/>
              </a:rPr>
              <a:t>Dept. of Defense: Positron Capture </a:t>
            </a:r>
            <a:br>
              <a:rPr lang="en-US" sz="1400" dirty="0">
                <a:solidFill>
                  <a:schemeClr val="bg1"/>
                </a:solidFill>
                <a:latin typeface="Stone Sans II ITC Std Md Cn" panose="020B0606040503020204" pitchFamily="34" charset="0"/>
              </a:rPr>
            </a:br>
            <a:r>
              <a:rPr lang="en-US" sz="1400" dirty="0">
                <a:solidFill>
                  <a:schemeClr val="bg1"/>
                </a:solidFill>
                <a:latin typeface="Stone Sans II ITC Std Md Cn" panose="020B0606040503020204" pitchFamily="34" charset="0"/>
              </a:rPr>
              <a:t>and Storage - $2.4M</a:t>
            </a:r>
          </a:p>
          <a:p>
            <a:pPr>
              <a:lnSpc>
                <a:spcPct val="100000"/>
              </a:lnSpc>
              <a:spcBef>
                <a:spcPts val="0"/>
              </a:spcBef>
              <a:spcAft>
                <a:spcPts val="1600"/>
              </a:spcAft>
            </a:pPr>
            <a:r>
              <a:rPr lang="en-US" sz="1400" dirty="0">
                <a:solidFill>
                  <a:schemeClr val="bg1"/>
                </a:solidFill>
                <a:latin typeface="Stone Sans II ITC Std Md Cn" panose="020B0606040503020204" pitchFamily="34" charset="0"/>
              </a:rPr>
              <a:t>Health &amp; Human Services: WSU College of Nursing facilities and equipment - $900K</a:t>
            </a:r>
          </a:p>
          <a:p>
            <a:pPr>
              <a:lnSpc>
                <a:spcPct val="100000"/>
              </a:lnSpc>
              <a:spcBef>
                <a:spcPts val="0"/>
              </a:spcBef>
              <a:spcAft>
                <a:spcPts val="1600"/>
              </a:spcAft>
            </a:pPr>
            <a:r>
              <a:rPr lang="en-US" sz="1400" dirty="0">
                <a:solidFill>
                  <a:schemeClr val="bg1"/>
                </a:solidFill>
                <a:latin typeface="Stone Sans II ITC Std Md Cn" panose="020B0606040503020204" pitchFamily="34" charset="0"/>
              </a:rPr>
              <a:t>Health &amp; Human Services</a:t>
            </a:r>
            <a:r>
              <a:rPr lang="en-US" sz="1400" dirty="0">
                <a:solidFill>
                  <a:schemeClr val="bg1"/>
                </a:solidFill>
                <a:latin typeface="Stone Sans II ITC Std Md Cn" panose="020B0606040503020204" pitchFamily="34" charset="0"/>
                <a:sym typeface="Wingdings" pitchFamily="2" charset="2"/>
              </a:rPr>
              <a:t> (Facilities &amp; Admin): $250K for equipment Gonzaga University</a:t>
            </a:r>
          </a:p>
          <a:p>
            <a:pPr>
              <a:lnSpc>
                <a:spcPct val="100000"/>
              </a:lnSpc>
              <a:spcBef>
                <a:spcPts val="0"/>
              </a:spcBef>
              <a:spcAft>
                <a:spcPts val="1600"/>
              </a:spcAft>
            </a:pPr>
            <a:r>
              <a:rPr lang="en-US" sz="1400" dirty="0">
                <a:solidFill>
                  <a:schemeClr val="bg1"/>
                </a:solidFill>
                <a:latin typeface="Stone Sans II ITC Std Md Cn" panose="020B0606040503020204" pitchFamily="34" charset="0"/>
              </a:rPr>
              <a:t>Health &amp; Human Services</a:t>
            </a:r>
            <a:r>
              <a:rPr lang="en-US" sz="1400" dirty="0">
                <a:solidFill>
                  <a:schemeClr val="bg1"/>
                </a:solidFill>
                <a:latin typeface="Stone Sans II ITC Std Md Cn" panose="020B0606040503020204" pitchFamily="34" charset="0"/>
                <a:sym typeface="Wingdings" pitchFamily="2" charset="2"/>
              </a:rPr>
              <a:t> (Facilities &amp; Admin): $400K for PNWU facilities and equipment</a:t>
            </a:r>
            <a:endParaRPr lang="en-US" sz="1400" dirty="0">
              <a:solidFill>
                <a:schemeClr val="bg1"/>
              </a:solidFill>
              <a:latin typeface="Stone Sans II ITC Std Md Cn" panose="020B0606040503020204" pitchFamily="34" charset="0"/>
            </a:endParaRPr>
          </a:p>
          <a:p>
            <a:pPr>
              <a:lnSpc>
                <a:spcPct val="100000"/>
              </a:lnSpc>
              <a:spcBef>
                <a:spcPts val="0"/>
              </a:spcBef>
              <a:spcAft>
                <a:spcPts val="1600"/>
              </a:spcAft>
            </a:pPr>
            <a:r>
              <a:rPr lang="en-US" sz="1400" dirty="0">
                <a:solidFill>
                  <a:schemeClr val="bg1"/>
                </a:solidFill>
                <a:latin typeface="Stone Sans II ITC Std Md Cn" panose="020B0606040503020204" pitchFamily="34" charset="0"/>
              </a:rPr>
              <a:t>Higher Education, Evergreen College $325K for curriculum for the Bioregion Initiative</a:t>
            </a:r>
          </a:p>
          <a:p>
            <a:pPr>
              <a:lnSpc>
                <a:spcPct val="100000"/>
              </a:lnSpc>
              <a:spcBef>
                <a:spcPts val="0"/>
              </a:spcBef>
              <a:spcAft>
                <a:spcPts val="1600"/>
              </a:spcAft>
            </a:pPr>
            <a:r>
              <a:rPr lang="en-US" sz="1400" dirty="0">
                <a:solidFill>
                  <a:schemeClr val="bg1"/>
                </a:solidFill>
                <a:latin typeface="Stone Sans II ITC Std Md Cn" panose="020B0606040503020204" pitchFamily="34" charset="0"/>
              </a:rPr>
              <a:t>USDA/ARS Laboratory in Pullman:  $3.740M </a:t>
            </a:r>
          </a:p>
          <a:p>
            <a:pPr>
              <a:lnSpc>
                <a:spcPct val="100000"/>
              </a:lnSpc>
              <a:spcBef>
                <a:spcPts val="0"/>
              </a:spcBef>
              <a:spcAft>
                <a:spcPts val="1600"/>
              </a:spcAft>
            </a:pPr>
            <a:r>
              <a:rPr lang="en-US" sz="1400" dirty="0">
                <a:solidFill>
                  <a:schemeClr val="bg1"/>
                </a:solidFill>
                <a:latin typeface="Stone Sans II ITC Std Md Cn" panose="020B0606040503020204" pitchFamily="34" charset="0"/>
              </a:rPr>
              <a:t>USDA/NIFA/Extension $1.033M in PA, WA to support diabetes education</a:t>
            </a:r>
          </a:p>
          <a:p>
            <a:pPr>
              <a:lnSpc>
                <a:spcPct val="100000"/>
              </a:lnSpc>
            </a:pPr>
            <a:endParaRPr lang="en-US" sz="1400" dirty="0">
              <a:solidFill>
                <a:schemeClr val="bg1"/>
              </a:solidFill>
            </a:endParaRPr>
          </a:p>
        </p:txBody>
      </p:sp>
      <p:sp>
        <p:nvSpPr>
          <p:cNvPr id="11" name="Rectangle 10">
            <a:extLst>
              <a:ext uri="{FF2B5EF4-FFF2-40B4-BE49-F238E27FC236}">
                <a16:creationId xmlns:a16="http://schemas.microsoft.com/office/drawing/2014/main" id="{36FFD310-4F73-44C7-B431-929E432FCBD0}"/>
              </a:ext>
            </a:extLst>
          </p:cNvPr>
          <p:cNvSpPr/>
          <p:nvPr/>
        </p:nvSpPr>
        <p:spPr>
          <a:xfrm>
            <a:off x="9381744" y="1877128"/>
            <a:ext cx="2167128" cy="914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864E3E3-EB83-4114-B7EE-EE6DAE08F65B}"/>
              </a:ext>
            </a:extLst>
          </p:cNvPr>
          <p:cNvSpPr/>
          <p:nvPr/>
        </p:nvSpPr>
        <p:spPr>
          <a:xfrm>
            <a:off x="8836152" y="745045"/>
            <a:ext cx="3200400" cy="59436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65E4A0B4-B2FF-49CF-A565-9BEF3D1EC0A8}"/>
              </a:ext>
            </a:extLst>
          </p:cNvPr>
          <p:cNvSpPr txBox="1"/>
          <p:nvPr/>
        </p:nvSpPr>
        <p:spPr>
          <a:xfrm>
            <a:off x="990995" y="1899207"/>
            <a:ext cx="7465811" cy="3607462"/>
          </a:xfrm>
          <a:prstGeom prst="rect">
            <a:avLst/>
          </a:prstGeom>
          <a:noFill/>
        </p:spPr>
        <p:txBody>
          <a:bodyPr wrap="square">
            <a:spAutoFit/>
          </a:bodyPr>
          <a:lstStyle/>
          <a:p>
            <a:pPr>
              <a:spcAft>
                <a:spcPts val="400"/>
              </a:spcAft>
            </a:pPr>
            <a:r>
              <a:rPr lang="en-US" sz="1600" dirty="0">
                <a:solidFill>
                  <a:srgbClr val="A60E19"/>
                </a:solidFill>
                <a:latin typeface="Stone Sans II ITC Std X Bd Cn" panose="020B0A06040503020204" pitchFamily="34" charset="0"/>
              </a:rPr>
              <a:t>THE REQUIREMENTS</a:t>
            </a:r>
          </a:p>
          <a:p>
            <a:pPr marL="742950" lvl="1" indent="-285750">
              <a:lnSpc>
                <a:spcPct val="114000"/>
              </a:lnSpc>
              <a:spcAft>
                <a:spcPts val="1000"/>
              </a:spcAft>
              <a:buFont typeface="Wingdings" panose="05000000000000000000" pitchFamily="2" charset="2"/>
              <a:buChar char="q"/>
            </a:pPr>
            <a:r>
              <a:rPr lang="en-US" sz="1400" dirty="0">
                <a:latin typeface="Stone Sans II ITC Std Lt Cn" panose="020B0306040503020204" pitchFamily="34" charset="0"/>
              </a:rPr>
              <a:t>Congressional Members can only submit 10 requests across all subcommittees and must post info on all community project funding requests to the Appropriations Committee. </a:t>
            </a:r>
          </a:p>
          <a:p>
            <a:pPr marL="742950" lvl="1" indent="-285750">
              <a:lnSpc>
                <a:spcPct val="114000"/>
              </a:lnSpc>
              <a:spcAft>
                <a:spcPts val="1000"/>
              </a:spcAft>
              <a:buFont typeface="Wingdings" panose="05000000000000000000" pitchFamily="2" charset="2"/>
              <a:buChar char="q"/>
            </a:pPr>
            <a:r>
              <a:rPr lang="en-US" sz="1400" dirty="0">
                <a:latin typeface="Stone Sans II ITC Std Lt Cn" panose="020B0306040503020204" pitchFamily="34" charset="0"/>
              </a:rPr>
              <a:t>Valid for one year funding only - cannot include multi‐year funding.</a:t>
            </a:r>
          </a:p>
          <a:p>
            <a:pPr marL="742950" lvl="1" indent="-285750">
              <a:lnSpc>
                <a:spcPct val="114000"/>
              </a:lnSpc>
              <a:spcAft>
                <a:spcPts val="1000"/>
              </a:spcAft>
              <a:buFont typeface="Wingdings" panose="05000000000000000000" pitchFamily="2" charset="2"/>
              <a:buChar char="q"/>
            </a:pPr>
            <a:r>
              <a:rPr lang="en-US" sz="1400" dirty="0">
                <a:latin typeface="Stone Sans II ITC Std Lt Cn" panose="020B0306040503020204" pitchFamily="34" charset="0"/>
              </a:rPr>
              <a:t>Must include a budget breakout specifically describing how the requested Federal funding will be used by the grantee</a:t>
            </a:r>
          </a:p>
          <a:p>
            <a:pPr marL="742950" lvl="1" indent="-285750">
              <a:lnSpc>
                <a:spcPct val="114000"/>
              </a:lnSpc>
              <a:spcAft>
                <a:spcPts val="1000"/>
              </a:spcAft>
              <a:buFont typeface="Wingdings" panose="05000000000000000000" pitchFamily="2" charset="2"/>
              <a:buChar char="q"/>
            </a:pPr>
            <a:r>
              <a:rPr lang="en-US" sz="1400" dirty="0">
                <a:latin typeface="Stone Sans II ITC Std Lt Cn" panose="020B0306040503020204" pitchFamily="34" charset="0"/>
              </a:rPr>
              <a:t>The Committee will not fund any for‐profit entities.</a:t>
            </a:r>
          </a:p>
          <a:p>
            <a:pPr marL="742950" lvl="1" indent="-285750">
              <a:lnSpc>
                <a:spcPct val="114000"/>
              </a:lnSpc>
              <a:spcAft>
                <a:spcPts val="1000"/>
              </a:spcAft>
              <a:buFont typeface="Wingdings" panose="05000000000000000000" pitchFamily="2" charset="2"/>
              <a:buChar char="q"/>
            </a:pPr>
            <a:r>
              <a:rPr lang="en-US" sz="1400" dirty="0">
                <a:latin typeface="Stone Sans II ITC Std Lt Cn" panose="020B0306040503020204" pitchFamily="34" charset="0"/>
              </a:rPr>
              <a:t>Only projects with demonstrated community support will be considered by congress.</a:t>
            </a:r>
          </a:p>
          <a:p>
            <a:pPr marL="742950" lvl="1" indent="-285750">
              <a:lnSpc>
                <a:spcPct val="114000"/>
              </a:lnSpc>
              <a:spcAft>
                <a:spcPts val="1000"/>
              </a:spcAft>
              <a:buFont typeface="Wingdings" panose="05000000000000000000" pitchFamily="2" charset="2"/>
              <a:buChar char="q"/>
            </a:pPr>
            <a:r>
              <a:rPr lang="en-US" sz="1400" dirty="0">
                <a:latin typeface="Stone Sans II ITC Std Lt Cn" panose="020B0306040503020204" pitchFamily="34" charset="0"/>
              </a:rPr>
              <a:t>Matching fund requirements are not waived.</a:t>
            </a:r>
          </a:p>
          <a:p>
            <a:pPr marL="742950" lvl="1" indent="-285750">
              <a:lnSpc>
                <a:spcPct val="114000"/>
              </a:lnSpc>
              <a:spcAft>
                <a:spcPts val="1000"/>
              </a:spcAft>
              <a:buFont typeface="Wingdings" panose="05000000000000000000" pitchFamily="2" charset="2"/>
              <a:buChar char="q"/>
            </a:pPr>
            <a:r>
              <a:rPr lang="en-US" sz="1400" dirty="0">
                <a:latin typeface="Stone Sans II ITC Std Lt Cn" panose="020B0306040503020204" pitchFamily="34" charset="0"/>
              </a:rPr>
              <a:t>Members are required to send the Chair and Ranking Member a letter stating that the Member does not have a financial interest in the proposed project. </a:t>
            </a:r>
          </a:p>
        </p:txBody>
      </p:sp>
      <p:sp>
        <p:nvSpPr>
          <p:cNvPr id="13" name="TextBox 12">
            <a:extLst>
              <a:ext uri="{FF2B5EF4-FFF2-40B4-BE49-F238E27FC236}">
                <a16:creationId xmlns:a16="http://schemas.microsoft.com/office/drawing/2014/main" id="{FA0EE6D8-83CC-48F7-ACED-938463590793}"/>
              </a:ext>
            </a:extLst>
          </p:cNvPr>
          <p:cNvSpPr txBox="1"/>
          <p:nvPr/>
        </p:nvSpPr>
        <p:spPr>
          <a:xfrm>
            <a:off x="1001627" y="5606591"/>
            <a:ext cx="7455179" cy="1010469"/>
          </a:xfrm>
          <a:prstGeom prst="rect">
            <a:avLst/>
          </a:prstGeom>
          <a:noFill/>
        </p:spPr>
        <p:txBody>
          <a:bodyPr wrap="square" rtlCol="0">
            <a:spAutoFit/>
          </a:bodyPr>
          <a:lstStyle/>
          <a:p>
            <a:pPr>
              <a:lnSpc>
                <a:spcPct val="114000"/>
              </a:lnSpc>
              <a:spcAft>
                <a:spcPts val="400"/>
              </a:spcAft>
            </a:pPr>
            <a:r>
              <a:rPr lang="en-US" sz="1600" dirty="0">
                <a:solidFill>
                  <a:srgbClr val="A60E19"/>
                </a:solidFill>
                <a:latin typeface="Stone Sans II ITC Std X Bd Cn" panose="020B0A06040503020204" pitchFamily="34" charset="0"/>
              </a:rPr>
              <a:t>OTHER NOTES: </a:t>
            </a:r>
          </a:p>
          <a:p>
            <a:pPr marL="742950" lvl="1" indent="-285750">
              <a:lnSpc>
                <a:spcPct val="114000"/>
              </a:lnSpc>
              <a:spcAft>
                <a:spcPts val="800"/>
              </a:spcAft>
              <a:buFont typeface="Wingdings" panose="05000000000000000000" pitchFamily="2" charset="2"/>
              <a:buChar char="§"/>
            </a:pPr>
            <a:r>
              <a:rPr lang="en-US" sz="1400" dirty="0">
                <a:latin typeface="Stone Sans II ITC Std Lt Cn" panose="020B0306040503020204" pitchFamily="34" charset="0"/>
              </a:rPr>
              <a:t>Eligible accounts within federal agencies for earmarks differ in the House and Senate</a:t>
            </a:r>
          </a:p>
          <a:p>
            <a:pPr marL="742950" lvl="1" indent="-285750">
              <a:lnSpc>
                <a:spcPct val="114000"/>
              </a:lnSpc>
              <a:spcAft>
                <a:spcPts val="800"/>
              </a:spcAft>
              <a:buFont typeface="Wingdings" panose="05000000000000000000" pitchFamily="2" charset="2"/>
              <a:buChar char="§"/>
            </a:pPr>
            <a:r>
              <a:rPr lang="en-US" sz="1400" dirty="0">
                <a:latin typeface="Stone Sans II ITC Std Lt Cn" panose="020B0306040503020204" pitchFamily="34" charset="0"/>
              </a:rPr>
              <a:t>Earmarks are only implemented when the funding bill is signed into law</a:t>
            </a:r>
          </a:p>
        </p:txBody>
      </p:sp>
    </p:spTree>
    <p:extLst>
      <p:ext uri="{BB962C8B-B14F-4D97-AF65-F5344CB8AC3E}">
        <p14:creationId xmlns:p14="http://schemas.microsoft.com/office/powerpoint/2010/main" val="3608685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1D8A16-33A7-4380-A129-97EEB28DAD20}"/>
              </a:ext>
            </a:extLst>
          </p:cNvPr>
          <p:cNvPicPr>
            <a:picLocks noChangeAspect="1"/>
          </p:cNvPicPr>
          <p:nvPr/>
        </p:nvPicPr>
        <p:blipFill rotWithShape="1">
          <a:blip r:embed="rId3"/>
          <a:srcRect b="90069"/>
          <a:stretch/>
        </p:blipFill>
        <p:spPr>
          <a:xfrm>
            <a:off x="0" y="0"/>
            <a:ext cx="12192000" cy="681037"/>
          </a:xfrm>
          <a:prstGeom prst="rect">
            <a:avLst/>
          </a:prstGeom>
        </p:spPr>
      </p:pic>
      <p:pic>
        <p:nvPicPr>
          <p:cNvPr id="4" name="Content Placeholder 3">
            <a:extLst>
              <a:ext uri="{FF2B5EF4-FFF2-40B4-BE49-F238E27FC236}">
                <a16:creationId xmlns:a16="http://schemas.microsoft.com/office/drawing/2014/main" id="{751B00B0-A184-4CCE-B557-EBB7844462CB}"/>
              </a:ext>
            </a:extLst>
          </p:cNvPr>
          <p:cNvPicPr>
            <a:picLocks noChangeAspect="1"/>
          </p:cNvPicPr>
          <p:nvPr/>
        </p:nvPicPr>
        <p:blipFill rotWithShape="1">
          <a:blip r:embed="rId3"/>
          <a:srcRect t="19" r="94347" b="-1"/>
          <a:stretch/>
        </p:blipFill>
        <p:spPr>
          <a:xfrm>
            <a:off x="0" y="0"/>
            <a:ext cx="689212" cy="6858000"/>
          </a:xfrm>
          <a:prstGeom prst="rect">
            <a:avLst/>
          </a:prstGeom>
        </p:spPr>
      </p:pic>
      <p:sp>
        <p:nvSpPr>
          <p:cNvPr id="7" name="TextBox 6">
            <a:extLst>
              <a:ext uri="{FF2B5EF4-FFF2-40B4-BE49-F238E27FC236}">
                <a16:creationId xmlns:a16="http://schemas.microsoft.com/office/drawing/2014/main" id="{BEDA0A4D-CEB4-46A0-BD0E-C48F0E23D690}"/>
              </a:ext>
            </a:extLst>
          </p:cNvPr>
          <p:cNvSpPr txBox="1"/>
          <p:nvPr/>
        </p:nvSpPr>
        <p:spPr>
          <a:xfrm>
            <a:off x="344606" y="1509856"/>
            <a:ext cx="11585608" cy="2051844"/>
          </a:xfrm>
          <a:prstGeom prst="rect">
            <a:avLst/>
          </a:prstGeom>
          <a:noFill/>
        </p:spPr>
        <p:txBody>
          <a:bodyPr wrap="square" rtlCol="0">
            <a:spAutoFit/>
          </a:bodyPr>
          <a:lstStyle/>
          <a:p>
            <a:pPr algn="ctr">
              <a:spcAft>
                <a:spcPts val="1000"/>
              </a:spcAft>
            </a:pPr>
            <a:endParaRPr lang="en-US" sz="400" dirty="0">
              <a:solidFill>
                <a:schemeClr val="bg1">
                  <a:lumMod val="50000"/>
                </a:schemeClr>
              </a:solidFill>
              <a:latin typeface="Helvetica Light" panose="020B0403020202020204" pitchFamily="34" charset="0"/>
            </a:endParaRPr>
          </a:p>
          <a:p>
            <a:pPr algn="ctr">
              <a:spcAft>
                <a:spcPts val="1800"/>
              </a:spcAft>
            </a:pPr>
            <a:r>
              <a:rPr lang="en-US" sz="4400" b="1" dirty="0">
                <a:solidFill>
                  <a:srgbClr val="B00325"/>
                </a:solidFill>
                <a:latin typeface="Stone Sans II ITC Std X Bd Cn" panose="020B0A06040503020204" pitchFamily="34" charset="0"/>
              </a:rPr>
              <a:t>QUESTIONS?</a:t>
            </a:r>
          </a:p>
          <a:p>
            <a:pPr algn="ctr">
              <a:spcAft>
                <a:spcPts val="1200"/>
              </a:spcAft>
            </a:pPr>
            <a:endParaRPr lang="en-US" sz="2000" dirty="0">
              <a:solidFill>
                <a:schemeClr val="tx1">
                  <a:lumMod val="75000"/>
                  <a:lumOff val="25000"/>
                </a:schemeClr>
              </a:solidFill>
              <a:latin typeface="Stone Sans II ITC Std Sm Cn" panose="020B0706040503020204" pitchFamily="34" charset="0"/>
            </a:endParaRPr>
          </a:p>
          <a:p>
            <a:pPr algn="ctr">
              <a:spcAft>
                <a:spcPts val="1200"/>
              </a:spcAft>
            </a:pPr>
            <a:r>
              <a:rPr lang="en-US" sz="2600" b="1" dirty="0">
                <a:solidFill>
                  <a:schemeClr val="tx1">
                    <a:lumMod val="75000"/>
                    <a:lumOff val="25000"/>
                  </a:schemeClr>
                </a:solidFill>
                <a:latin typeface="Stone Sans II ITC Std Sm Cn" panose="020B0706040503020204" pitchFamily="34" charset="0"/>
              </a:rPr>
              <a:t>Thank you and GO COUGS!!</a:t>
            </a:r>
            <a:endParaRPr lang="en-US" sz="1000" b="1" dirty="0">
              <a:solidFill>
                <a:schemeClr val="bg1">
                  <a:lumMod val="50000"/>
                </a:schemeClr>
              </a:solidFill>
              <a:latin typeface="Stone Sans II ITC Std Bk Cn" panose="020B0506040503020204" pitchFamily="34" charset="77"/>
            </a:endParaRPr>
          </a:p>
        </p:txBody>
      </p:sp>
      <p:sp>
        <p:nvSpPr>
          <p:cNvPr id="3" name="TextBox 2">
            <a:extLst>
              <a:ext uri="{FF2B5EF4-FFF2-40B4-BE49-F238E27FC236}">
                <a16:creationId xmlns:a16="http://schemas.microsoft.com/office/drawing/2014/main" id="{14C1277D-8D5B-4536-BCCA-7E367C52545E}"/>
              </a:ext>
            </a:extLst>
          </p:cNvPr>
          <p:cNvSpPr txBox="1"/>
          <p:nvPr/>
        </p:nvSpPr>
        <p:spPr>
          <a:xfrm>
            <a:off x="1300920" y="4634080"/>
            <a:ext cx="2753133" cy="1538883"/>
          </a:xfrm>
          <a:prstGeom prst="rect">
            <a:avLst/>
          </a:prstGeom>
          <a:noFill/>
        </p:spPr>
        <p:txBody>
          <a:bodyPr wrap="square" rtlCol="0">
            <a:spAutoFit/>
          </a:bodyPr>
          <a:lstStyle/>
          <a:p>
            <a:pPr algn="ctr">
              <a:spcAft>
                <a:spcPts val="800"/>
              </a:spcAft>
            </a:pPr>
            <a:r>
              <a:rPr lang="en-US" sz="2200" b="1" dirty="0">
                <a:solidFill>
                  <a:schemeClr val="bg2">
                    <a:lumMod val="50000"/>
                  </a:schemeClr>
                </a:solidFill>
                <a:latin typeface="Stone Sans II ITC Std Bk Cn" panose="020B0506040503020204" pitchFamily="34" charset="77"/>
              </a:rPr>
              <a:t>Colleen Kerr, J.D. </a:t>
            </a:r>
          </a:p>
          <a:p>
            <a:pPr algn="ctr">
              <a:spcAft>
                <a:spcPts val="800"/>
              </a:spcAft>
            </a:pPr>
            <a:r>
              <a:rPr lang="en-US" dirty="0">
                <a:solidFill>
                  <a:schemeClr val="bg2">
                    <a:lumMod val="50000"/>
                  </a:schemeClr>
                </a:solidFill>
                <a:latin typeface="Stone Sans II ITC Std Md Cn" panose="020B0606040503020204" pitchFamily="34" charset="0"/>
              </a:rPr>
              <a:t>Vice President</a:t>
            </a:r>
          </a:p>
          <a:p>
            <a:pPr algn="ctr">
              <a:spcAft>
                <a:spcPts val="800"/>
              </a:spcAft>
            </a:pPr>
            <a:r>
              <a:rPr lang="en-US" sz="1600" dirty="0">
                <a:solidFill>
                  <a:schemeClr val="bg2">
                    <a:lumMod val="50000"/>
                  </a:schemeClr>
                </a:solidFill>
                <a:latin typeface="Stone Sans II ITC Std Md Cn" panose="020B0606040503020204" pitchFamily="34" charset="0"/>
              </a:rPr>
              <a:t>External Affairs &amp; Govt. Relations</a:t>
            </a:r>
          </a:p>
          <a:p>
            <a:pPr algn="ctr">
              <a:spcAft>
                <a:spcPts val="800"/>
              </a:spcAft>
            </a:pPr>
            <a:r>
              <a:rPr lang="en-US" dirty="0">
                <a:solidFill>
                  <a:srgbClr val="B00325"/>
                </a:solidFill>
                <a:latin typeface="Stone Sans II ITC Std Sm Cn" panose="020B0706040503020204" pitchFamily="34" charset="0"/>
              </a:rPr>
              <a:t>colleen.kerr@wsu.edu</a:t>
            </a:r>
          </a:p>
        </p:txBody>
      </p:sp>
      <p:sp>
        <p:nvSpPr>
          <p:cNvPr id="10" name="TextBox 9">
            <a:extLst>
              <a:ext uri="{FF2B5EF4-FFF2-40B4-BE49-F238E27FC236}">
                <a16:creationId xmlns:a16="http://schemas.microsoft.com/office/drawing/2014/main" id="{96C9F5C8-76DD-4608-BCCD-12F3CF5FCB17}"/>
              </a:ext>
            </a:extLst>
          </p:cNvPr>
          <p:cNvSpPr txBox="1"/>
          <p:nvPr/>
        </p:nvSpPr>
        <p:spPr>
          <a:xfrm>
            <a:off x="4349400" y="4618691"/>
            <a:ext cx="4015775" cy="1569660"/>
          </a:xfrm>
          <a:prstGeom prst="rect">
            <a:avLst/>
          </a:prstGeom>
          <a:noFill/>
        </p:spPr>
        <p:txBody>
          <a:bodyPr wrap="square" rtlCol="0">
            <a:spAutoFit/>
          </a:bodyPr>
          <a:lstStyle/>
          <a:p>
            <a:pPr algn="ctr">
              <a:spcAft>
                <a:spcPts val="800"/>
              </a:spcAft>
            </a:pPr>
            <a:r>
              <a:rPr lang="en-US" sz="2200" b="1" dirty="0">
                <a:solidFill>
                  <a:schemeClr val="bg2">
                    <a:lumMod val="50000"/>
                  </a:schemeClr>
                </a:solidFill>
                <a:latin typeface="Stone Sans II ITC Std Bk Cn" panose="020B0506040503020204" pitchFamily="34" charset="77"/>
              </a:rPr>
              <a:t>Glynda Becker Fenter</a:t>
            </a:r>
          </a:p>
          <a:p>
            <a:pPr algn="ctr">
              <a:spcAft>
                <a:spcPts val="800"/>
              </a:spcAft>
            </a:pPr>
            <a:r>
              <a:rPr lang="en-US" dirty="0">
                <a:solidFill>
                  <a:schemeClr val="bg2">
                    <a:lumMod val="50000"/>
                  </a:schemeClr>
                </a:solidFill>
                <a:latin typeface="Stone Sans II ITC Std Md Cn" panose="020B0606040503020204" pitchFamily="34" charset="0"/>
              </a:rPr>
              <a:t>Asst. Vice President for Federal Engagement</a:t>
            </a:r>
          </a:p>
          <a:p>
            <a:pPr algn="ctr">
              <a:spcAft>
                <a:spcPts val="800"/>
              </a:spcAft>
            </a:pPr>
            <a:r>
              <a:rPr lang="en-US" sz="1800" dirty="0">
                <a:solidFill>
                  <a:schemeClr val="bg2">
                    <a:lumMod val="50000"/>
                  </a:schemeClr>
                </a:solidFill>
                <a:latin typeface="Stone Sans II ITC Std Md Cn" panose="020B0606040503020204" pitchFamily="34" charset="0"/>
              </a:rPr>
              <a:t>External Affairs &amp; Govt. Relations</a:t>
            </a:r>
            <a:endParaRPr lang="en-US" dirty="0">
              <a:solidFill>
                <a:schemeClr val="bg2">
                  <a:lumMod val="50000"/>
                </a:schemeClr>
              </a:solidFill>
              <a:latin typeface="Stone Sans II ITC Std Md Cn" panose="020B0606040503020204" pitchFamily="34" charset="0"/>
            </a:endParaRPr>
          </a:p>
          <a:p>
            <a:pPr algn="ctr">
              <a:spcAft>
                <a:spcPts val="800"/>
              </a:spcAft>
            </a:pPr>
            <a:r>
              <a:rPr lang="en-US" dirty="0">
                <a:solidFill>
                  <a:srgbClr val="B00325"/>
                </a:solidFill>
                <a:latin typeface="Stone Sans II ITC Std Sm Cn" panose="020B0706040503020204" pitchFamily="34" charset="0"/>
              </a:rPr>
              <a:t>glynda.becker@wsu.edu</a:t>
            </a:r>
          </a:p>
        </p:txBody>
      </p:sp>
      <p:sp>
        <p:nvSpPr>
          <p:cNvPr id="11" name="TextBox 10">
            <a:extLst>
              <a:ext uri="{FF2B5EF4-FFF2-40B4-BE49-F238E27FC236}">
                <a16:creationId xmlns:a16="http://schemas.microsoft.com/office/drawing/2014/main" id="{23064CFF-A1C7-4875-A962-7F5CCECCD9EB}"/>
              </a:ext>
            </a:extLst>
          </p:cNvPr>
          <p:cNvSpPr txBox="1"/>
          <p:nvPr/>
        </p:nvSpPr>
        <p:spPr>
          <a:xfrm>
            <a:off x="8660521" y="4634080"/>
            <a:ext cx="2732691" cy="1538883"/>
          </a:xfrm>
          <a:prstGeom prst="rect">
            <a:avLst/>
          </a:prstGeom>
          <a:noFill/>
        </p:spPr>
        <p:txBody>
          <a:bodyPr wrap="square" rtlCol="0">
            <a:spAutoFit/>
          </a:bodyPr>
          <a:lstStyle/>
          <a:p>
            <a:pPr algn="ctr">
              <a:spcAft>
                <a:spcPts val="800"/>
              </a:spcAft>
            </a:pPr>
            <a:r>
              <a:rPr lang="en-US" sz="2200" b="1" dirty="0">
                <a:solidFill>
                  <a:schemeClr val="bg2">
                    <a:lumMod val="50000"/>
                  </a:schemeClr>
                </a:solidFill>
                <a:latin typeface="Stone Sans II ITC Std Bk Cn" panose="020B0506040503020204" pitchFamily="34" charset="77"/>
              </a:rPr>
              <a:t>Chris Mulick</a:t>
            </a:r>
          </a:p>
          <a:p>
            <a:pPr algn="ctr">
              <a:spcAft>
                <a:spcPts val="800"/>
              </a:spcAft>
            </a:pPr>
            <a:r>
              <a:rPr lang="en-US" dirty="0">
                <a:solidFill>
                  <a:schemeClr val="bg2">
                    <a:lumMod val="50000"/>
                  </a:schemeClr>
                </a:solidFill>
                <a:latin typeface="Stone Sans II ITC Std Md Cn" panose="020B0606040503020204" pitchFamily="34" charset="0"/>
              </a:rPr>
              <a:t>Director of State Relations</a:t>
            </a:r>
          </a:p>
          <a:p>
            <a:pPr algn="ctr">
              <a:spcAft>
                <a:spcPts val="800"/>
              </a:spcAft>
            </a:pPr>
            <a:r>
              <a:rPr lang="en-US" sz="1600" dirty="0">
                <a:solidFill>
                  <a:schemeClr val="bg2">
                    <a:lumMod val="50000"/>
                  </a:schemeClr>
                </a:solidFill>
                <a:latin typeface="Stone Sans II ITC Std Md Cn" panose="020B0606040503020204" pitchFamily="34" charset="0"/>
              </a:rPr>
              <a:t>External Affairs &amp; Govt. Relations</a:t>
            </a:r>
          </a:p>
          <a:p>
            <a:pPr algn="ctr">
              <a:spcAft>
                <a:spcPts val="800"/>
              </a:spcAft>
            </a:pPr>
            <a:r>
              <a:rPr lang="en-US" dirty="0">
                <a:solidFill>
                  <a:srgbClr val="B00325"/>
                </a:solidFill>
                <a:latin typeface="Stone Sans II ITC Std Sm Cn" panose="020B0706040503020204" pitchFamily="34" charset="0"/>
              </a:rPr>
              <a:t>chris.mulick@wsu.edu</a:t>
            </a:r>
          </a:p>
        </p:txBody>
      </p:sp>
    </p:spTree>
    <p:extLst>
      <p:ext uri="{BB962C8B-B14F-4D97-AF65-F5344CB8AC3E}">
        <p14:creationId xmlns:p14="http://schemas.microsoft.com/office/powerpoint/2010/main" val="41225303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C13552A4B8F441A9D9EC72B5E9DF11" ma:contentTypeVersion="11" ma:contentTypeDescription="Create a new document." ma:contentTypeScope="" ma:versionID="a2a5246e8aac8aedf15bb85211271ca9">
  <xsd:schema xmlns:xsd="http://www.w3.org/2001/XMLSchema" xmlns:xs="http://www.w3.org/2001/XMLSchema" xmlns:p="http://schemas.microsoft.com/office/2006/metadata/properties" xmlns:ns2="96b4dfec-bf65-4475-9c20-250145384162" xmlns:ns3="53c6b0bf-fe55-4b13-9194-d06f8f51bcb8" targetNamespace="http://schemas.microsoft.com/office/2006/metadata/properties" ma:root="true" ma:fieldsID="2c19c3bf805f0b1ea3e035b3a5660d74" ns2:_="" ns3:_="">
    <xsd:import namespace="96b4dfec-bf65-4475-9c20-250145384162"/>
    <xsd:import namespace="53c6b0bf-fe55-4b13-9194-d06f8f51bcb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b4dfec-bf65-4475-9c20-2501453841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3c6b0bf-fe55-4b13-9194-d06f8f51bcb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372E8B1-B732-4B8E-A9E0-155DAE1109F4}"/>
</file>

<file path=customXml/itemProps2.xml><?xml version="1.0" encoding="utf-8"?>
<ds:datastoreItem xmlns:ds="http://schemas.openxmlformats.org/officeDocument/2006/customXml" ds:itemID="{72CC96EC-936B-4E6F-B175-610071B5AE8F}"/>
</file>

<file path=customXml/itemProps3.xml><?xml version="1.0" encoding="utf-8"?>
<ds:datastoreItem xmlns:ds="http://schemas.openxmlformats.org/officeDocument/2006/customXml" ds:itemID="{7304B1E9-3321-4E87-BCBE-899B20848BA6}"/>
</file>

<file path=docProps/app.xml><?xml version="1.0" encoding="utf-8"?>
<Properties xmlns="http://schemas.openxmlformats.org/officeDocument/2006/extended-properties" xmlns:vt="http://schemas.openxmlformats.org/officeDocument/2006/docPropsVTypes">
  <TotalTime>6482</TotalTime>
  <Words>1875</Words>
  <Application>Microsoft Macintosh PowerPoint</Application>
  <PresentationFormat>Widescreen</PresentationFormat>
  <Paragraphs>253</Paragraphs>
  <Slides>16</Slides>
  <Notes>16</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16</vt:i4>
      </vt:variant>
    </vt:vector>
  </HeadingPairs>
  <TitlesOfParts>
    <vt:vector size="31" baseType="lpstr">
      <vt:lpstr>Arial</vt:lpstr>
      <vt:lpstr>Calibri</vt:lpstr>
      <vt:lpstr>Calibri Light</vt:lpstr>
      <vt:lpstr>Helvetica</vt:lpstr>
      <vt:lpstr>Helvetica Light</vt:lpstr>
      <vt:lpstr>ITC Stone Sans Std Bold</vt:lpstr>
      <vt:lpstr>Stone Sans II ITC Std Bk Cn</vt:lpstr>
      <vt:lpstr>Stone Sans II ITC Std Lt Cn</vt:lpstr>
      <vt:lpstr>Stone Sans II ITC Std Md Cn</vt:lpstr>
      <vt:lpstr>Stone Sans II ITC Std Sm Cn</vt:lpstr>
      <vt:lpstr>Stone Sans II ITC Std X Bd</vt:lpstr>
      <vt:lpstr>Stone Sans II ITC Std X Bd Cn</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Dykstra, Heather Ann</dc:creator>
  <cp:lastModifiedBy>Kerr, Colleen</cp:lastModifiedBy>
  <cp:revision>255</cp:revision>
  <dcterms:created xsi:type="dcterms:W3CDTF">2020-10-05T20:30:21Z</dcterms:created>
  <dcterms:modified xsi:type="dcterms:W3CDTF">2021-11-18T21:03:05Z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0x01010037C13552A4B8F441A9D9EC72B5E9DF11</vt:lpwstr>
  </property>
</Properties>
</file>