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6" r:id="rId2"/>
    <p:sldId id="341" r:id="rId3"/>
    <p:sldId id="257" r:id="rId4"/>
    <p:sldId id="258" r:id="rId5"/>
    <p:sldId id="314" r:id="rId6"/>
    <p:sldId id="318" r:id="rId7"/>
    <p:sldId id="260" r:id="rId8"/>
    <p:sldId id="263" r:id="rId9"/>
    <p:sldId id="315" r:id="rId10"/>
    <p:sldId id="280" r:id="rId11"/>
    <p:sldId id="278" r:id="rId12"/>
    <p:sldId id="279" r:id="rId13"/>
    <p:sldId id="266" r:id="rId14"/>
    <p:sldId id="267" r:id="rId15"/>
    <p:sldId id="289" r:id="rId16"/>
    <p:sldId id="276" r:id="rId17"/>
    <p:sldId id="320" r:id="rId18"/>
    <p:sldId id="321" r:id="rId19"/>
    <p:sldId id="334" r:id="rId20"/>
    <p:sldId id="322" r:id="rId21"/>
    <p:sldId id="323" r:id="rId22"/>
    <p:sldId id="324" r:id="rId23"/>
    <p:sldId id="325" r:id="rId24"/>
    <p:sldId id="326" r:id="rId25"/>
    <p:sldId id="332" r:id="rId26"/>
    <p:sldId id="327" r:id="rId27"/>
    <p:sldId id="342" r:id="rId28"/>
    <p:sldId id="343" r:id="rId29"/>
    <p:sldId id="328" r:id="rId30"/>
    <p:sldId id="333" r:id="rId31"/>
    <p:sldId id="337" r:id="rId32"/>
    <p:sldId id="338" r:id="rId33"/>
    <p:sldId id="339" r:id="rId34"/>
    <p:sldId id="344" r:id="rId35"/>
    <p:sldId id="331" r:id="rId36"/>
    <p:sldId id="335" r:id="rId37"/>
    <p:sldId id="329" r:id="rId38"/>
    <p:sldId id="330" r:id="rId39"/>
    <p:sldId id="345"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54" autoAdjust="0"/>
    <p:restoredTop sz="92976" autoAdjust="0"/>
  </p:normalViewPr>
  <p:slideViewPr>
    <p:cSldViewPr>
      <p:cViewPr varScale="1">
        <p:scale>
          <a:sx n="68" d="100"/>
          <a:sy n="68" d="100"/>
        </p:scale>
        <p:origin x="-146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AD74F4-1B5B-49C9-AC9F-34F0EE84ADF5}" type="datetimeFigureOut">
              <a:rPr lang="en-US" smtClean="0"/>
              <a:pPr/>
              <a:t>10/22/2014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00983CE-6059-438F-AF01-66B004C2CEA9}" type="slidenum">
              <a:rPr lang="en-US" smtClean="0"/>
              <a:pPr/>
              <a:t>‹#›</a:t>
            </a:fld>
            <a:endParaRPr lang="en-US"/>
          </a:p>
        </p:txBody>
      </p:sp>
    </p:spTree>
    <p:extLst>
      <p:ext uri="{BB962C8B-B14F-4D97-AF65-F5344CB8AC3E}">
        <p14:creationId xmlns="" xmlns:p14="http://schemas.microsoft.com/office/powerpoint/2010/main" val="25566586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Bilimoria</a:t>
            </a:r>
            <a:r>
              <a:rPr lang="en-US" baseline="0" dirty="0" smtClean="0"/>
              <a:t> et al (2006):  For both male and female faculty, academic job satisfaction is significantly influenced by institutional leadership and mentoring, and the mediating factors are “internal academic resources” and “internal relational supports” –these mediators contribute equally for men, whereas for women, “internal relational supports” have a greater influence on job satisfaction than resources.</a:t>
            </a:r>
            <a:endParaRPr lang="en-US" dirty="0"/>
          </a:p>
        </p:txBody>
      </p:sp>
      <p:sp>
        <p:nvSpPr>
          <p:cNvPr id="4" name="Slide Number Placeholder 3"/>
          <p:cNvSpPr>
            <a:spLocks noGrp="1"/>
          </p:cNvSpPr>
          <p:nvPr>
            <p:ph type="sldNum" sz="quarter" idx="10"/>
          </p:nvPr>
        </p:nvSpPr>
        <p:spPr/>
        <p:txBody>
          <a:bodyPr/>
          <a:lstStyle/>
          <a:p>
            <a:fld id="{200983CE-6059-438F-AF01-66B004C2CEA9}"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Blau</a:t>
            </a:r>
            <a:r>
              <a:rPr lang="en-US" baseline="0" dirty="0" smtClean="0"/>
              <a:t> et al (2010):  a randomized trial of female assistant profs (economists), provided with mentoring or not; after 5 years the first mentored cohort averaged 0.4 more NSF or NIH grants &amp; 3 more publications, and were 25% more likely to have a top-tier publication than faculty in the no-mentor group.</a:t>
            </a:r>
            <a:endParaRPr lang="en-US" dirty="0" smtClean="0"/>
          </a:p>
          <a:p>
            <a:endParaRPr lang="en-US" dirty="0"/>
          </a:p>
        </p:txBody>
      </p:sp>
      <p:sp>
        <p:nvSpPr>
          <p:cNvPr id="4" name="Slide Number Placeholder 3"/>
          <p:cNvSpPr>
            <a:spLocks noGrp="1"/>
          </p:cNvSpPr>
          <p:nvPr>
            <p:ph type="sldNum" sz="quarter" idx="10"/>
          </p:nvPr>
        </p:nvSpPr>
        <p:spPr/>
        <p:txBody>
          <a:bodyPr/>
          <a:lstStyle/>
          <a:p>
            <a:fld id="{200983CE-6059-438F-AF01-66B004C2CEA9}" type="slidenum">
              <a:rPr lang="en-US" smtClean="0"/>
              <a:pPr/>
              <a:t>37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most “unsure” respondents</a:t>
            </a:r>
            <a:r>
              <a:rPr lang="en-US" baseline="0" dirty="0" smtClean="0"/>
              <a:t> are ASSISTANT Profs</a:t>
            </a:r>
            <a:endParaRPr lang="en-US" dirty="0"/>
          </a:p>
        </p:txBody>
      </p:sp>
      <p:sp>
        <p:nvSpPr>
          <p:cNvPr id="4" name="Slide Number Placeholder 3"/>
          <p:cNvSpPr>
            <a:spLocks noGrp="1"/>
          </p:cNvSpPr>
          <p:nvPr>
            <p:ph type="sldNum" sz="quarter" idx="10"/>
          </p:nvPr>
        </p:nvSpPr>
        <p:spPr/>
        <p:txBody>
          <a:bodyPr/>
          <a:lstStyle/>
          <a:p>
            <a:fld id="{200983CE-6059-438F-AF01-66B004C2CEA9}" type="slidenum">
              <a:rPr lang="en-US" smtClean="0"/>
              <a:pPr/>
              <a:t>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Only</a:t>
            </a:r>
            <a:r>
              <a:rPr lang="en-US" baseline="0" dirty="0" smtClean="0"/>
              <a:t> clinical-track and research-track faculty respondents</a:t>
            </a:r>
            <a:endParaRPr lang="en-US" dirty="0"/>
          </a:p>
        </p:txBody>
      </p:sp>
      <p:sp>
        <p:nvSpPr>
          <p:cNvPr id="4" name="Slide Number Placeholder 3"/>
          <p:cNvSpPr>
            <a:spLocks noGrp="1"/>
          </p:cNvSpPr>
          <p:nvPr>
            <p:ph type="sldNum" sz="quarter" idx="10"/>
          </p:nvPr>
        </p:nvSpPr>
        <p:spPr/>
        <p:txBody>
          <a:bodyPr/>
          <a:lstStyle/>
          <a:p>
            <a:fld id="{200983CE-6059-438F-AF01-66B004C2CEA9}" type="slidenum">
              <a:rPr lang="en-US" smtClean="0"/>
              <a:pPr/>
              <a:t>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0983CE-6059-438F-AF01-66B004C2CEA9}" type="slidenum">
              <a:rPr lang="en-US" smtClean="0"/>
              <a:pPr/>
              <a:t>10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Assoc profs are LEAST satisfied with mentoring for post-tenure faculty</a:t>
            </a:r>
            <a:endParaRPr lang="en-US" dirty="0"/>
          </a:p>
        </p:txBody>
      </p:sp>
      <p:sp>
        <p:nvSpPr>
          <p:cNvPr id="4" name="Slide Number Placeholder 3"/>
          <p:cNvSpPr>
            <a:spLocks noGrp="1"/>
          </p:cNvSpPr>
          <p:nvPr>
            <p:ph type="sldNum" sz="quarter" idx="10"/>
          </p:nvPr>
        </p:nvSpPr>
        <p:spPr/>
        <p:txBody>
          <a:bodyPr/>
          <a:lstStyle/>
          <a:p>
            <a:fld id="{200983CE-6059-438F-AF01-66B004C2CEA9}" type="slidenum">
              <a:rPr lang="en-US" smtClean="0"/>
              <a:pPr/>
              <a:t>11</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All respondents</a:t>
            </a:r>
            <a:endParaRPr lang="en-US" dirty="0"/>
          </a:p>
        </p:txBody>
      </p:sp>
      <p:sp>
        <p:nvSpPr>
          <p:cNvPr id="4" name="Slide Number Placeholder 3"/>
          <p:cNvSpPr>
            <a:spLocks noGrp="1"/>
          </p:cNvSpPr>
          <p:nvPr>
            <p:ph type="sldNum" sz="quarter" idx="10"/>
          </p:nvPr>
        </p:nvSpPr>
        <p:spPr/>
        <p:txBody>
          <a:bodyPr/>
          <a:lstStyle/>
          <a:p>
            <a:fld id="{200983CE-6059-438F-AF01-66B004C2CEA9}" type="slidenum">
              <a:rPr lang="en-US" smtClean="0"/>
              <a:pPr/>
              <a:t>14</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Based on 30 faculty who completed their grant activities as of 3/31/14</a:t>
            </a:r>
            <a:endParaRPr lang="en-US" dirty="0"/>
          </a:p>
        </p:txBody>
      </p:sp>
      <p:sp>
        <p:nvSpPr>
          <p:cNvPr id="4" name="Slide Number Placeholder 3"/>
          <p:cNvSpPr>
            <a:spLocks noGrp="1"/>
          </p:cNvSpPr>
          <p:nvPr>
            <p:ph type="sldNum" sz="quarter" idx="10"/>
          </p:nvPr>
        </p:nvSpPr>
        <p:spPr/>
        <p:txBody>
          <a:bodyPr/>
          <a:lstStyle/>
          <a:p>
            <a:fld id="{200983CE-6059-438F-AF01-66B004C2CEA9}" type="slidenum">
              <a:rPr lang="en-US" smtClean="0"/>
              <a:pPr/>
              <a:t>24</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Based on 39 faculty who completed their grant activities as of 8/31/14; </a:t>
            </a:r>
            <a:r>
              <a:rPr lang="en-US" i="1" dirty="0" smtClean="0"/>
              <a:t>what activities would</a:t>
            </a:r>
            <a:r>
              <a:rPr lang="en-US" i="1" baseline="0" dirty="0" smtClean="0"/>
              <a:t> not </a:t>
            </a:r>
            <a:r>
              <a:rPr lang="en-US" i="1" dirty="0" smtClean="0"/>
              <a:t>have been possible or would have been unlikely</a:t>
            </a:r>
            <a:r>
              <a:rPr lang="en-US" i="1" baseline="0" dirty="0" smtClean="0"/>
              <a:t> without the advice of or collaboration with the EM?</a:t>
            </a:r>
            <a:endParaRPr lang="en-US" i="1" dirty="0" smtClean="0"/>
          </a:p>
        </p:txBody>
      </p:sp>
      <p:sp>
        <p:nvSpPr>
          <p:cNvPr id="4" name="Slide Number Placeholder 3"/>
          <p:cNvSpPr>
            <a:spLocks noGrp="1"/>
          </p:cNvSpPr>
          <p:nvPr>
            <p:ph type="sldNum" sz="quarter" idx="10"/>
          </p:nvPr>
        </p:nvSpPr>
        <p:spPr/>
        <p:txBody>
          <a:bodyPr/>
          <a:lstStyle/>
          <a:p>
            <a:fld id="{200983CE-6059-438F-AF01-66B004C2CEA9}" type="slidenum">
              <a:rPr lang="en-US" smtClean="0"/>
              <a:pPr/>
              <a:t>26</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Based on 39 faculty who completed their grant activities as of 8/31/14</a:t>
            </a:r>
          </a:p>
          <a:p>
            <a:endParaRPr lang="en-US" dirty="0"/>
          </a:p>
        </p:txBody>
      </p:sp>
      <p:sp>
        <p:nvSpPr>
          <p:cNvPr id="4" name="Slide Number Placeholder 3"/>
          <p:cNvSpPr>
            <a:spLocks noGrp="1"/>
          </p:cNvSpPr>
          <p:nvPr>
            <p:ph type="sldNum" sz="quarter" idx="10"/>
          </p:nvPr>
        </p:nvSpPr>
        <p:spPr/>
        <p:txBody>
          <a:bodyPr/>
          <a:lstStyle/>
          <a:p>
            <a:fld id="{200983CE-6059-438F-AF01-66B004C2CEA9}" type="slidenum">
              <a:rPr lang="en-US" smtClean="0"/>
              <a:pPr/>
              <a:t>29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91091E2-B023-4150-9648-2EB063395CE5}" type="datetimeFigureOut">
              <a:rPr lang="en-US" smtClean="0"/>
              <a:pPr/>
              <a:t>10/22/2014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6093F-9957-4B12-938E-4B473EA82E6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1091E2-B023-4150-9648-2EB063395CE5}" type="datetimeFigureOut">
              <a:rPr lang="en-US" smtClean="0"/>
              <a:pPr/>
              <a:t>10/22/2014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6093F-9957-4B12-938E-4B473EA82E6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1091E2-B023-4150-9648-2EB063395CE5}" type="datetimeFigureOut">
              <a:rPr lang="en-US" smtClean="0"/>
              <a:pPr/>
              <a:t>10/22/2014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6093F-9957-4B12-938E-4B473EA82E6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1091E2-B023-4150-9648-2EB063395CE5}" type="datetimeFigureOut">
              <a:rPr lang="en-US" smtClean="0"/>
              <a:pPr/>
              <a:t>10/22/2014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6093F-9957-4B12-938E-4B473EA82E6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1091E2-B023-4150-9648-2EB063395CE5}" type="datetimeFigureOut">
              <a:rPr lang="en-US" smtClean="0"/>
              <a:pPr/>
              <a:t>10/22/2014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6093F-9957-4B12-938E-4B473EA82E6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91091E2-B023-4150-9648-2EB063395CE5}" type="datetimeFigureOut">
              <a:rPr lang="en-US" smtClean="0"/>
              <a:pPr/>
              <a:t>10/22/2014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6093F-9957-4B12-938E-4B473EA82E6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91091E2-B023-4150-9648-2EB063395CE5}" type="datetimeFigureOut">
              <a:rPr lang="en-US" smtClean="0"/>
              <a:pPr/>
              <a:t>10/22/2014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F6093F-9957-4B12-938E-4B473EA82E6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91091E2-B023-4150-9648-2EB063395CE5}" type="datetimeFigureOut">
              <a:rPr lang="en-US" smtClean="0"/>
              <a:pPr/>
              <a:t>10/22/2014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F6093F-9957-4B12-938E-4B473EA82E6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1091E2-B023-4150-9648-2EB063395CE5}" type="datetimeFigureOut">
              <a:rPr lang="en-US" smtClean="0"/>
              <a:pPr/>
              <a:t>10/22/2014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F6093F-9957-4B12-938E-4B473EA82E6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1091E2-B023-4150-9648-2EB063395CE5}" type="datetimeFigureOut">
              <a:rPr lang="en-US" smtClean="0"/>
              <a:pPr/>
              <a:t>10/22/2014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6093F-9957-4B12-938E-4B473EA82E6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1091E2-B023-4150-9648-2EB063395CE5}" type="datetimeFigureOut">
              <a:rPr lang="en-US" smtClean="0"/>
              <a:pPr/>
              <a:t>10/22/2014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6093F-9957-4B12-938E-4B473EA82E6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0000"/>
            </a:gs>
            <a:gs pos="39999">
              <a:srgbClr val="0A128C"/>
            </a:gs>
            <a:gs pos="70000">
              <a:srgbClr val="181CC7"/>
            </a:gs>
            <a:gs pos="88000">
              <a:srgbClr val="7005D4"/>
            </a:gs>
            <a:gs pos="100000">
              <a:srgbClr val="8C3D91"/>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1091E2-B023-4150-9648-2EB063395CE5}" type="datetimeFigureOut">
              <a:rPr lang="en-US" smtClean="0"/>
              <a:pPr/>
              <a:t>10/22/2014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F6093F-9957-4B12-938E-4B473EA82E60}"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oleObject" Target="../embeddings/oleObject4.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oleObject" Target="../embeddings/oleObject5.bin"/></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7.xml"/><Relationship Id="rId1" Type="http://schemas.openxmlformats.org/officeDocument/2006/relationships/vmlDrawing" Target="../drawings/vmlDrawing6.v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vmlDrawing" Target="../drawings/vmlDrawing7.vml"/><Relationship Id="rId4" Type="http://schemas.openxmlformats.org/officeDocument/2006/relationships/oleObject" Target="../embeddings/oleObject7.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8.v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oleObject" Target="../embeddings/oleObject9.bin"/></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oleObject" Target="../embeddings/oleObject10.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11.v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9.xml"/><Relationship Id="rId1" Type="http://schemas.openxmlformats.org/officeDocument/2006/relationships/vmlDrawing" Target="../drawings/vmlDrawing1.v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oleObject" Target="../embeddings/oleObject3.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3600"/>
            <a:ext cx="7772400" cy="1470025"/>
          </a:xfrm>
        </p:spPr>
        <p:txBody>
          <a:bodyPr>
            <a:normAutofit fontScale="90000"/>
          </a:bodyPr>
          <a:lstStyle/>
          <a:p>
            <a:r>
              <a:rPr lang="en-US" b="1" dirty="0" smtClean="0"/>
              <a:t>The External Mentor Program: Enhancing Professional Development of STEM Women Faculty</a:t>
            </a:r>
            <a:endParaRPr lang="en-US" dirty="0"/>
          </a:p>
        </p:txBody>
      </p:sp>
      <p:sp>
        <p:nvSpPr>
          <p:cNvPr id="3" name="Subtitle 2"/>
          <p:cNvSpPr>
            <a:spLocks noGrp="1"/>
          </p:cNvSpPr>
          <p:nvPr>
            <p:ph type="subTitle" idx="1"/>
          </p:nvPr>
        </p:nvSpPr>
        <p:spPr>
          <a:xfrm>
            <a:off x="457200" y="4419600"/>
            <a:ext cx="8305800" cy="1752600"/>
          </a:xfrm>
        </p:spPr>
        <p:txBody>
          <a:bodyPr>
            <a:noAutofit/>
          </a:bodyPr>
          <a:lstStyle/>
          <a:p>
            <a:r>
              <a:rPr lang="en-US" sz="2400" i="1" dirty="0" smtClean="0"/>
              <a:t>Rebecca Craft, Ph.D.</a:t>
            </a:r>
          </a:p>
          <a:p>
            <a:r>
              <a:rPr lang="en-US" sz="2400" i="1" dirty="0" smtClean="0"/>
              <a:t>Chair, Psychology Department</a:t>
            </a:r>
          </a:p>
          <a:p>
            <a:r>
              <a:rPr lang="en-US" sz="2400" i="1" dirty="0" smtClean="0"/>
              <a:t> Assoc Dean for Faculty Development, College of Arts &amp; Sciences</a:t>
            </a:r>
          </a:p>
          <a:p>
            <a:r>
              <a:rPr lang="en-US" sz="2400" i="1" dirty="0" smtClean="0"/>
              <a:t>Washington State University</a:t>
            </a:r>
          </a:p>
        </p:txBody>
      </p:sp>
      <p:pic>
        <p:nvPicPr>
          <p:cNvPr id="4" name="Picture 1" descr="C:\Documents and Settings\adriana\Local Settings\Temporary Internet Files\Content.Outlook\4IT4ROA2\advance-med-rez-med (3).jpg"/>
          <p:cNvPicPr>
            <a:picLocks noChangeAspect="1" noChangeArrowheads="1"/>
          </p:cNvPicPr>
          <p:nvPr/>
        </p:nvPicPr>
        <p:blipFill>
          <a:blip r:embed="rId2" cstate="print"/>
          <a:srcRect/>
          <a:stretch>
            <a:fillRect/>
          </a:stretch>
        </p:blipFill>
        <p:spPr bwMode="auto">
          <a:xfrm>
            <a:off x="5867400" y="228600"/>
            <a:ext cx="3114624" cy="9906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386" name="Object 2"/>
          <p:cNvGraphicFramePr>
            <a:graphicFrameLocks noChangeAspect="1"/>
          </p:cNvGraphicFramePr>
          <p:nvPr/>
        </p:nvGraphicFramePr>
        <p:xfrm>
          <a:off x="1447800" y="533400"/>
          <a:ext cx="6342310" cy="5715000"/>
        </p:xfrm>
        <a:graphic>
          <a:graphicData uri="http://schemas.openxmlformats.org/presentationml/2006/ole">
            <p:oleObj spid="_x0000_s16405" name="SPW 11.0 Graph" r:id="rId4" imgW="7792560" imgH="7022880" progId="SigmaPlotGraphicObject.10">
              <p:embed/>
            </p:oleObj>
          </a:graphicData>
        </a:graphic>
      </p:graphicFrame>
      <p:sp>
        <p:nvSpPr>
          <p:cNvPr id="3" name="TextBox 2"/>
          <p:cNvSpPr txBox="1"/>
          <p:nvPr/>
        </p:nvSpPr>
        <p:spPr>
          <a:xfrm>
            <a:off x="228600" y="6400800"/>
            <a:ext cx="5098191" cy="369332"/>
          </a:xfrm>
          <a:prstGeom prst="rect">
            <a:avLst/>
          </a:prstGeom>
          <a:noFill/>
        </p:spPr>
        <p:txBody>
          <a:bodyPr wrap="none" rtlCol="0">
            <a:spAutoFit/>
          </a:bodyPr>
          <a:lstStyle/>
          <a:p>
            <a:r>
              <a:rPr lang="en-US" dirty="0" smtClean="0"/>
              <a:t>Respondent sub-group: tenured/tenure-track faculty</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8600" y="6400800"/>
            <a:ext cx="5098191" cy="369332"/>
          </a:xfrm>
          <a:prstGeom prst="rect">
            <a:avLst/>
          </a:prstGeom>
          <a:noFill/>
        </p:spPr>
        <p:txBody>
          <a:bodyPr wrap="none" rtlCol="0">
            <a:spAutoFit/>
          </a:bodyPr>
          <a:lstStyle/>
          <a:p>
            <a:r>
              <a:rPr lang="en-US" dirty="0" smtClean="0"/>
              <a:t>Respondent sub-group: tenured/tenure-track faculty</a:t>
            </a:r>
            <a:endParaRPr lang="en-US" dirty="0"/>
          </a:p>
        </p:txBody>
      </p:sp>
      <p:graphicFrame>
        <p:nvGraphicFramePr>
          <p:cNvPr id="14359" name="Object 23"/>
          <p:cNvGraphicFramePr>
            <a:graphicFrameLocks noChangeAspect="1"/>
          </p:cNvGraphicFramePr>
          <p:nvPr/>
        </p:nvGraphicFramePr>
        <p:xfrm>
          <a:off x="1524000" y="533400"/>
          <a:ext cx="6138862" cy="5539474"/>
        </p:xfrm>
        <a:graphic>
          <a:graphicData uri="http://schemas.openxmlformats.org/presentationml/2006/ole">
            <p:oleObj spid="_x0000_s14359" name="SPW 12.0 Graph" r:id="rId4" imgW="7786252" imgH="7025604" progId="">
              <p:embed/>
            </p:oleObj>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10" name="Object 2"/>
          <p:cNvGraphicFramePr>
            <a:graphicFrameLocks noChangeAspect="1"/>
          </p:cNvGraphicFramePr>
          <p:nvPr/>
        </p:nvGraphicFramePr>
        <p:xfrm>
          <a:off x="1295400" y="381000"/>
          <a:ext cx="6477000" cy="5826114"/>
        </p:xfrm>
        <a:graphic>
          <a:graphicData uri="http://schemas.openxmlformats.org/presentationml/2006/ole">
            <p:oleObj spid="_x0000_s17429" name="SPW 11.0 Graph" r:id="rId3" imgW="7828920" imgH="7041600" progId="SigmaPlotGraphicObject.10">
              <p:embed/>
            </p:oleObj>
          </a:graphicData>
        </a:graphic>
      </p:graphicFrame>
      <p:sp>
        <p:nvSpPr>
          <p:cNvPr id="3" name="TextBox 2"/>
          <p:cNvSpPr txBox="1"/>
          <p:nvPr/>
        </p:nvSpPr>
        <p:spPr>
          <a:xfrm>
            <a:off x="228600" y="6400800"/>
            <a:ext cx="4714176" cy="369332"/>
          </a:xfrm>
          <a:prstGeom prst="rect">
            <a:avLst/>
          </a:prstGeom>
          <a:noFill/>
        </p:spPr>
        <p:txBody>
          <a:bodyPr wrap="none" rtlCol="0">
            <a:spAutoFit/>
          </a:bodyPr>
          <a:lstStyle/>
          <a:p>
            <a:r>
              <a:rPr lang="en-US" dirty="0" smtClean="0"/>
              <a:t>Respondent sub-group: non-tenure track faculty</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133600"/>
            <a:ext cx="8077200" cy="1362075"/>
          </a:xfrm>
        </p:spPr>
        <p:txBody>
          <a:bodyPr>
            <a:noAutofit/>
          </a:bodyPr>
          <a:lstStyle/>
          <a:p>
            <a:pPr algn="ctr"/>
            <a:r>
              <a:rPr lang="en-US" sz="4400" dirty="0" smtClean="0"/>
              <a:t>PERCEPTION OF Benefit FROM </a:t>
            </a:r>
            <a:r>
              <a:rPr lang="en-US" sz="4400" dirty="0"/>
              <a:t>FACULTY </a:t>
            </a:r>
            <a:r>
              <a:rPr lang="en-US" sz="4400" dirty="0" smtClean="0"/>
              <a:t>MENTORING</a:t>
            </a:r>
            <a:br>
              <a:rPr lang="en-US" sz="4400" dirty="0" smtClean="0"/>
            </a:br>
            <a:r>
              <a:rPr lang="en-US" sz="4400" dirty="0" smtClean="0"/>
              <a:t> AT WSU</a:t>
            </a:r>
            <a:endParaRPr lang="en-US" sz="4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70" name="Object 2"/>
          <p:cNvGraphicFramePr>
            <a:graphicFrameLocks noChangeAspect="1"/>
          </p:cNvGraphicFramePr>
          <p:nvPr/>
        </p:nvGraphicFramePr>
        <p:xfrm>
          <a:off x="1219200" y="533400"/>
          <a:ext cx="7011471" cy="5810737"/>
        </p:xfrm>
        <a:graphic>
          <a:graphicData uri="http://schemas.openxmlformats.org/presentationml/2006/ole">
            <p:oleObj spid="_x0000_s7189" name="SPW 11.0 Graph" r:id="rId4" imgW="8523000" imgH="7064280" progId="SigmaPlotGraphicObject.10">
              <p:embed/>
            </p:oleObj>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Pre-tenure Faculty</a:t>
            </a:r>
            <a:endParaRPr lang="en-US" dirty="0"/>
          </a:p>
        </p:txBody>
      </p:sp>
      <p:sp>
        <p:nvSpPr>
          <p:cNvPr id="3" name="Content Placeholder 2"/>
          <p:cNvSpPr>
            <a:spLocks noGrp="1"/>
          </p:cNvSpPr>
          <p:nvPr>
            <p:ph idx="1"/>
          </p:nvPr>
        </p:nvSpPr>
        <p:spPr>
          <a:xfrm>
            <a:off x="457200" y="1600200"/>
            <a:ext cx="8229600" cy="4953000"/>
          </a:xfrm>
        </p:spPr>
        <p:txBody>
          <a:bodyPr>
            <a:normAutofit/>
          </a:bodyPr>
          <a:lstStyle/>
          <a:p>
            <a:pPr>
              <a:buNone/>
            </a:pPr>
            <a:r>
              <a:rPr lang="en-US" dirty="0"/>
              <a:t>T</a:t>
            </a:r>
            <a:r>
              <a:rPr lang="en-US" dirty="0" smtClean="0"/>
              <a:t>he </a:t>
            </a:r>
            <a:r>
              <a:rPr lang="en-US" dirty="0"/>
              <a:t>most common type of mentoring for pre-tenure </a:t>
            </a:r>
            <a:r>
              <a:rPr lang="en-US" dirty="0" smtClean="0"/>
              <a:t>faculty </a:t>
            </a:r>
            <a:r>
              <a:rPr lang="en-US" dirty="0"/>
              <a:t>is </a:t>
            </a:r>
            <a:r>
              <a:rPr lang="en-US" dirty="0" smtClean="0"/>
              <a:t>a “formal </a:t>
            </a:r>
            <a:r>
              <a:rPr lang="en-US" dirty="0"/>
              <a:t>tenure guidance </a:t>
            </a:r>
            <a:r>
              <a:rPr lang="en-US" dirty="0" smtClean="0"/>
              <a:t>committee”…</a:t>
            </a:r>
          </a:p>
          <a:p>
            <a:pPr lvl="1"/>
            <a:r>
              <a:rPr lang="en-US" dirty="0">
                <a:solidFill>
                  <a:srgbClr val="FFFF00"/>
                </a:solidFill>
              </a:rPr>
              <a:t>~65% of assistant and associate professors are somewhat to very satisfied with </a:t>
            </a:r>
            <a:r>
              <a:rPr lang="en-US" dirty="0" smtClean="0">
                <a:solidFill>
                  <a:srgbClr val="FFFF00"/>
                </a:solidFill>
              </a:rPr>
              <a:t>mentoring </a:t>
            </a:r>
            <a:r>
              <a:rPr lang="en-US" dirty="0">
                <a:solidFill>
                  <a:srgbClr val="FFFF00"/>
                </a:solidFill>
              </a:rPr>
              <a:t>for pre-tenure </a:t>
            </a:r>
            <a:r>
              <a:rPr lang="en-US" dirty="0" smtClean="0">
                <a:solidFill>
                  <a:srgbClr val="FFFF00"/>
                </a:solidFill>
              </a:rPr>
              <a:t>faculty</a:t>
            </a:r>
          </a:p>
          <a:p>
            <a:pPr lvl="1"/>
            <a:r>
              <a:rPr lang="en-US" dirty="0" smtClean="0"/>
              <a:t>22</a:t>
            </a:r>
            <a:r>
              <a:rPr lang="en-US" dirty="0"/>
              <a:t>% are somewhat to very dissatisfied, with no significant gender differences</a:t>
            </a:r>
          </a:p>
          <a:p>
            <a:pPr>
              <a:buNone/>
            </a:pPr>
            <a:endParaRPr lang="en-US" dirty="0"/>
          </a:p>
          <a:p>
            <a:pPr>
              <a:buNone/>
            </a:pPr>
            <a:endParaRPr lang="en-US" dirty="0" smtClean="0">
              <a:solidFill>
                <a:srgbClr val="FFFF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Post-tenure &amp; non-TT </a:t>
            </a:r>
            <a:r>
              <a:rPr lang="en-US" dirty="0" smtClean="0"/>
              <a:t>Faculty</a:t>
            </a:r>
            <a:endParaRPr lang="en-US" dirty="0"/>
          </a:p>
        </p:txBody>
      </p:sp>
      <p:sp>
        <p:nvSpPr>
          <p:cNvPr id="3" name="Content Placeholder 2"/>
          <p:cNvSpPr>
            <a:spLocks noGrp="1"/>
          </p:cNvSpPr>
          <p:nvPr>
            <p:ph idx="1"/>
          </p:nvPr>
        </p:nvSpPr>
        <p:spPr/>
        <p:txBody>
          <a:bodyPr>
            <a:normAutofit/>
          </a:bodyPr>
          <a:lstStyle/>
          <a:p>
            <a:r>
              <a:rPr lang="en-US" dirty="0"/>
              <a:t>N</a:t>
            </a:r>
            <a:r>
              <a:rPr lang="en-US" dirty="0" smtClean="0"/>
              <a:t>o </a:t>
            </a:r>
            <a:r>
              <a:rPr lang="en-US" dirty="0"/>
              <a:t>mentoring is provided for </a:t>
            </a:r>
            <a:r>
              <a:rPr lang="en-US" dirty="0" smtClean="0"/>
              <a:t>most </a:t>
            </a:r>
            <a:r>
              <a:rPr lang="en-US" dirty="0" smtClean="0"/>
              <a:t>post-tenure and non-TT faculty </a:t>
            </a:r>
            <a:r>
              <a:rPr lang="en-US" dirty="0" smtClean="0"/>
              <a:t>members.</a:t>
            </a:r>
          </a:p>
          <a:p>
            <a:pPr lvl="1">
              <a:buNone/>
            </a:pPr>
            <a:endParaRPr lang="en-US" dirty="0">
              <a:solidFill>
                <a:srgbClr val="FFFF00"/>
              </a:solidFill>
            </a:endParaRPr>
          </a:p>
          <a:p>
            <a:pPr lvl="1"/>
            <a:r>
              <a:rPr lang="en-US" dirty="0" smtClean="0">
                <a:solidFill>
                  <a:srgbClr val="FFFF00"/>
                </a:solidFill>
              </a:rPr>
              <a:t>48-49% </a:t>
            </a:r>
            <a:r>
              <a:rPr lang="en-US" dirty="0">
                <a:solidFill>
                  <a:srgbClr val="FFFF00"/>
                </a:solidFill>
              </a:rPr>
              <a:t>are somewhat to very dissatisfied</a:t>
            </a:r>
          </a:p>
          <a:p>
            <a:pPr lvl="1"/>
            <a:endParaRPr lang="en-US" dirty="0">
              <a:solidFill>
                <a:srgbClr val="FFFF00"/>
              </a:solidFill>
            </a:endParaRPr>
          </a:p>
          <a:p>
            <a:endParaRPr lang="en-US"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ADVANCE External Mentor Grant Program</a:t>
            </a:r>
            <a:endParaRPr lang="en-US" dirty="0"/>
          </a:p>
        </p:txBody>
      </p:sp>
      <p:sp>
        <p:nvSpPr>
          <p:cNvPr id="3" name="Subtitle 2"/>
          <p:cNvSpPr>
            <a:spLocks noGrp="1"/>
          </p:cNvSpPr>
          <p:nvPr>
            <p:ph type="subTitle" idx="1"/>
          </p:nvPr>
        </p:nvSpPr>
        <p:spPr/>
        <p:txBody>
          <a:bodyPr/>
          <a:lstStyle/>
          <a:p>
            <a:r>
              <a:rPr lang="en-US" dirty="0" smtClean="0"/>
              <a:t>2009-2014</a:t>
            </a:r>
            <a:endParaRPr lang="en-US" dirty="0" smtClean="0"/>
          </a:p>
          <a:p>
            <a:r>
              <a:rPr lang="en-US" dirty="0" smtClean="0"/>
              <a:t>Preliminary Summary</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Aim</a:t>
            </a:r>
            <a:endParaRPr lang="en-US" dirty="0"/>
          </a:p>
        </p:txBody>
      </p:sp>
      <p:sp>
        <p:nvSpPr>
          <p:cNvPr id="3" name="Content Placeholder 2"/>
          <p:cNvSpPr>
            <a:spLocks noGrp="1"/>
          </p:cNvSpPr>
          <p:nvPr>
            <p:ph idx="1"/>
          </p:nvPr>
        </p:nvSpPr>
        <p:spPr/>
        <p:txBody>
          <a:bodyPr/>
          <a:lstStyle/>
          <a:p>
            <a:r>
              <a:rPr lang="en-US" dirty="0" smtClean="0"/>
              <a:t>To increase retention, productivity and success of STEM women faculty at WSU</a:t>
            </a:r>
          </a:p>
          <a:p>
            <a:pPr lvl="1"/>
            <a:r>
              <a:rPr lang="en-US" dirty="0" smtClean="0"/>
              <a:t>Provide additional source of career mentoring for WSU assistant and associate professors</a:t>
            </a:r>
          </a:p>
          <a:p>
            <a:pPr lvl="1"/>
            <a:r>
              <a:rPr lang="en-US" i="1" dirty="0" smtClean="0"/>
              <a:t>Promote collaboration between WSU faculty and researchers outside </a:t>
            </a:r>
            <a:r>
              <a:rPr lang="en-US" i="1" dirty="0" smtClean="0"/>
              <a:t>WSU</a:t>
            </a:r>
            <a:endParaRPr lang="en-US" i="1" dirty="0" smtClean="0"/>
          </a:p>
          <a:p>
            <a:r>
              <a:rPr lang="en-US" dirty="0" smtClean="0"/>
              <a:t>Average grant = $3388 (range ~$</a:t>
            </a:r>
            <a:r>
              <a:rPr lang="en-US" dirty="0" smtClean="0"/>
              <a:t>2-6K, </a:t>
            </a:r>
            <a:r>
              <a:rPr lang="en-US" i="1" dirty="0" smtClean="0"/>
              <a:t>primarily for travel</a:t>
            </a:r>
            <a:r>
              <a:rPr lang="en-US" dirty="0" smtClean="0"/>
              <a:t>) </a:t>
            </a:r>
            <a:r>
              <a:rPr lang="en-US" dirty="0" smtClean="0"/>
              <a:t>+ $750 mentor honorarium</a:t>
            </a:r>
          </a:p>
          <a:p>
            <a:pPr lvl="1"/>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Guidelines</a:t>
            </a:r>
            <a:endParaRPr lang="en-US" dirty="0"/>
          </a:p>
        </p:txBody>
      </p:sp>
      <p:sp>
        <p:nvSpPr>
          <p:cNvPr id="3" name="Content Placeholder 2"/>
          <p:cNvSpPr>
            <a:spLocks noGrp="1"/>
          </p:cNvSpPr>
          <p:nvPr>
            <p:ph idx="1"/>
          </p:nvPr>
        </p:nvSpPr>
        <p:spPr>
          <a:xfrm>
            <a:off x="457200" y="1143000"/>
            <a:ext cx="8229600" cy="4525963"/>
          </a:xfrm>
        </p:spPr>
        <p:txBody>
          <a:bodyPr>
            <a:normAutofit fontScale="25000" lnSpcReduction="20000"/>
          </a:bodyPr>
          <a:lstStyle/>
          <a:p>
            <a:pPr>
              <a:buNone/>
            </a:pPr>
            <a:r>
              <a:rPr lang="en-US" sz="9600" b="1" dirty="0" smtClean="0">
                <a:latin typeface="Arial" pitchFamily="34" charset="0"/>
                <a:cs typeface="Arial" pitchFamily="34" charset="0"/>
              </a:rPr>
              <a:t>Proposal Format:  </a:t>
            </a:r>
            <a:r>
              <a:rPr lang="en-US" sz="9600" dirty="0" smtClean="0">
                <a:latin typeface="Arial" pitchFamily="34" charset="0"/>
                <a:cs typeface="Arial" pitchFamily="34" charset="0"/>
              </a:rPr>
              <a:t>in 1 page, identify</a:t>
            </a:r>
          </a:p>
          <a:p>
            <a:pPr lvl="0"/>
            <a:r>
              <a:rPr lang="en-US" sz="9600" dirty="0" smtClean="0">
                <a:latin typeface="Arial" pitchFamily="34" charset="0"/>
                <a:cs typeface="Arial" pitchFamily="34" charset="0"/>
              </a:rPr>
              <a:t>external mentor </a:t>
            </a:r>
            <a:r>
              <a:rPr lang="en-US" sz="9600" dirty="0" smtClean="0">
                <a:latin typeface="Arial" pitchFamily="34" charset="0"/>
                <a:cs typeface="Arial" pitchFamily="34" charset="0"/>
              </a:rPr>
              <a:t>(</a:t>
            </a:r>
            <a:r>
              <a:rPr lang="en-US" sz="9600" dirty="0" smtClean="0">
                <a:latin typeface="Arial" pitchFamily="34" charset="0"/>
                <a:cs typeface="Arial" pitchFamily="34" charset="0"/>
              </a:rPr>
              <a:t>need</a:t>
            </a:r>
            <a:r>
              <a:rPr lang="en-US" sz="9600" dirty="0" smtClean="0">
                <a:latin typeface="Arial" pitchFamily="34" charset="0"/>
                <a:cs typeface="Arial" pitchFamily="34" charset="0"/>
              </a:rPr>
              <a:t> </a:t>
            </a:r>
            <a:r>
              <a:rPr lang="en-US" sz="9600" dirty="0" smtClean="0">
                <a:latin typeface="Arial" pitchFamily="34" charset="0"/>
                <a:cs typeface="Arial" pitchFamily="34" charset="0"/>
              </a:rPr>
              <a:t>supporting letter from her/him); </a:t>
            </a:r>
          </a:p>
          <a:p>
            <a:pPr lvl="0"/>
            <a:r>
              <a:rPr lang="en-US" sz="9600" dirty="0" smtClean="0">
                <a:latin typeface="Arial" pitchFamily="34" charset="0"/>
                <a:cs typeface="Arial" pitchFamily="34" charset="0"/>
              </a:rPr>
              <a:t>potential for award to initiate long-term collaboration; </a:t>
            </a:r>
          </a:p>
          <a:p>
            <a:pPr lvl="0"/>
            <a:r>
              <a:rPr lang="en-US" sz="9600" dirty="0" smtClean="0">
                <a:latin typeface="Arial" pitchFamily="34" charset="0"/>
                <a:cs typeface="Arial" pitchFamily="34" charset="0"/>
              </a:rPr>
              <a:t>seminar topic that will be shared by mentor with  mentee’s department or college;</a:t>
            </a:r>
          </a:p>
          <a:p>
            <a:pPr lvl="0"/>
            <a:r>
              <a:rPr lang="en-US" sz="9600" dirty="0" smtClean="0">
                <a:latin typeface="Arial" pitchFamily="34" charset="0"/>
                <a:cs typeface="Arial" pitchFamily="34" charset="0"/>
              </a:rPr>
              <a:t>tentative timeline of grant-related </a:t>
            </a:r>
            <a:r>
              <a:rPr lang="en-US" sz="9600" dirty="0" smtClean="0">
                <a:latin typeface="Arial" pitchFamily="34" charset="0"/>
                <a:cs typeface="Arial" pitchFamily="34" charset="0"/>
              </a:rPr>
              <a:t>activities </a:t>
            </a:r>
            <a:r>
              <a:rPr lang="en-US" sz="9600" i="1" dirty="0" smtClean="0">
                <a:latin typeface="Arial" pitchFamily="34" charset="0"/>
                <a:cs typeface="Arial" pitchFamily="34" charset="0"/>
              </a:rPr>
              <a:t>(aim for 1 yr)</a:t>
            </a:r>
            <a:r>
              <a:rPr lang="en-US" sz="9600" dirty="0" smtClean="0">
                <a:latin typeface="Arial" pitchFamily="34" charset="0"/>
                <a:cs typeface="Arial" pitchFamily="34" charset="0"/>
              </a:rPr>
              <a:t>;</a:t>
            </a:r>
            <a:endParaRPr lang="en-US" sz="9600" dirty="0" smtClean="0">
              <a:latin typeface="Arial" pitchFamily="34" charset="0"/>
              <a:cs typeface="Arial" pitchFamily="34" charset="0"/>
            </a:endParaRPr>
          </a:p>
          <a:p>
            <a:pPr lvl="0">
              <a:buNone/>
            </a:pPr>
            <a:r>
              <a:rPr lang="en-US" sz="9600" dirty="0" smtClean="0">
                <a:latin typeface="Arial" pitchFamily="34" charset="0"/>
                <a:cs typeface="Arial" pitchFamily="34" charset="0"/>
              </a:rPr>
              <a:t> 	…+ budget.</a:t>
            </a:r>
            <a:endParaRPr lang="en-US" sz="9600" dirty="0" smtClean="0">
              <a:latin typeface="Arial" pitchFamily="34" charset="0"/>
              <a:cs typeface="Arial" pitchFamily="34" charset="0"/>
            </a:endParaRPr>
          </a:p>
          <a:p>
            <a:pPr lvl="0">
              <a:buNone/>
            </a:pPr>
            <a:endParaRPr lang="en-US" sz="9600" dirty="0" smtClean="0">
              <a:latin typeface="Arial" pitchFamily="34" charset="0"/>
              <a:cs typeface="Arial" pitchFamily="34" charset="0"/>
            </a:endParaRPr>
          </a:p>
          <a:p>
            <a:pPr lvl="0">
              <a:buNone/>
            </a:pPr>
            <a:r>
              <a:rPr lang="en-US" sz="9600" b="1" dirty="0" smtClean="0">
                <a:latin typeface="Arial" pitchFamily="34" charset="0"/>
                <a:cs typeface="Arial" pitchFamily="34" charset="0"/>
              </a:rPr>
              <a:t>Evaluation:</a:t>
            </a:r>
          </a:p>
          <a:p>
            <a:pPr lvl="0"/>
            <a:r>
              <a:rPr lang="en-US" sz="9600" dirty="0" smtClean="0">
                <a:latin typeface="Arial" pitchFamily="34" charset="0"/>
                <a:cs typeface="Arial" pitchFamily="34" charset="0"/>
              </a:rPr>
              <a:t>Do proposed activities/mentor have potential to further professional development of WSU faculty member? </a:t>
            </a:r>
          </a:p>
          <a:p>
            <a:pPr lvl="0"/>
            <a:r>
              <a:rPr lang="en-US" sz="9600" dirty="0" smtClean="0">
                <a:latin typeface="Arial" pitchFamily="34" charset="0"/>
                <a:cs typeface="Arial" pitchFamily="34" charset="0"/>
              </a:rPr>
              <a:t>What is probability that proposed activities will establish a long-term collaborative research relationship?</a:t>
            </a:r>
          </a:p>
          <a:p>
            <a:pPr>
              <a:buNone/>
            </a:pPr>
            <a:r>
              <a:rPr lang="en-US" sz="5000" dirty="0" smtClean="0">
                <a:latin typeface="Arial" pitchFamily="34" charset="0"/>
                <a:cs typeface="Arial" pitchFamily="34" charset="0"/>
              </a:rPr>
              <a:t> </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lstStyle/>
          <a:p>
            <a:pPr algn="l">
              <a:defRPr/>
            </a:pPr>
            <a:r>
              <a:rPr lang="en-US" sz="3600" dirty="0" smtClean="0">
                <a:latin typeface="Arial" pitchFamily="34" charset="0"/>
                <a:cs typeface="Arial" pitchFamily="34" charset="0"/>
              </a:rPr>
              <a:t>WSU</a:t>
            </a:r>
            <a:endParaRPr lang="en-US" sz="3600" dirty="0">
              <a:latin typeface="Arial" pitchFamily="34" charset="0"/>
              <a:cs typeface="Arial" pitchFamily="34" charset="0"/>
            </a:endParaRPr>
          </a:p>
        </p:txBody>
      </p:sp>
      <p:sp>
        <p:nvSpPr>
          <p:cNvPr id="3" name="Content Placeholder 2"/>
          <p:cNvSpPr>
            <a:spLocks noGrp="1"/>
          </p:cNvSpPr>
          <p:nvPr>
            <p:ph idx="1"/>
          </p:nvPr>
        </p:nvSpPr>
        <p:spPr>
          <a:xfrm>
            <a:off x="381000" y="1981200"/>
            <a:ext cx="8534400" cy="4525963"/>
          </a:xfrm>
        </p:spPr>
        <p:txBody>
          <a:bodyPr>
            <a:normAutofit/>
          </a:bodyPr>
          <a:lstStyle/>
          <a:p>
            <a:pPr>
              <a:defRPr/>
            </a:pPr>
            <a:r>
              <a:rPr lang="en-US" sz="3000" dirty="0" smtClean="0">
                <a:latin typeface="Arial" pitchFamily="34" charset="0"/>
                <a:cs typeface="Arial" pitchFamily="34" charset="0"/>
              </a:rPr>
              <a:t>Land-grant</a:t>
            </a:r>
          </a:p>
          <a:p>
            <a:pPr>
              <a:defRPr/>
            </a:pPr>
            <a:r>
              <a:rPr lang="en-US" sz="3000" dirty="0" smtClean="0">
                <a:latin typeface="Arial" pitchFamily="34" charset="0"/>
                <a:cs typeface="Arial" pitchFamily="34" charset="0"/>
              </a:rPr>
              <a:t>“Research 1”</a:t>
            </a:r>
          </a:p>
          <a:p>
            <a:pPr>
              <a:defRPr/>
            </a:pPr>
            <a:r>
              <a:rPr lang="en-US" sz="3000" dirty="0" smtClean="0">
                <a:latin typeface="Arial" pitchFamily="34" charset="0"/>
                <a:cs typeface="Arial" pitchFamily="34" charset="0"/>
              </a:rPr>
              <a:t>4+ campuses</a:t>
            </a:r>
          </a:p>
          <a:p>
            <a:pPr>
              <a:buNone/>
              <a:defRPr/>
            </a:pPr>
            <a:r>
              <a:rPr lang="en-US" sz="3000" dirty="0" smtClean="0">
                <a:latin typeface="Arial" pitchFamily="34" charset="0"/>
                <a:cs typeface="Arial" pitchFamily="34" charset="0"/>
              </a:rPr>
              <a:t>Main campus:</a:t>
            </a:r>
          </a:p>
          <a:p>
            <a:pPr>
              <a:defRPr/>
            </a:pPr>
            <a:r>
              <a:rPr lang="en-US" sz="3000" dirty="0" smtClean="0">
                <a:latin typeface="Arial" pitchFamily="34" charset="0"/>
                <a:cs typeface="Arial" pitchFamily="34" charset="0"/>
              </a:rPr>
              <a:t>20,000 undergrads</a:t>
            </a:r>
          </a:p>
          <a:p>
            <a:pPr>
              <a:defRPr/>
            </a:pPr>
            <a:r>
              <a:rPr lang="en-US" sz="3000" dirty="0" smtClean="0">
                <a:latin typeface="Arial" pitchFamily="34" charset="0"/>
                <a:cs typeface="Arial" pitchFamily="34" charset="0"/>
              </a:rPr>
              <a:t>5,000 grad/professional students						</a:t>
            </a:r>
          </a:p>
        </p:txBody>
      </p:sp>
      <p:pic>
        <p:nvPicPr>
          <p:cNvPr id="35844" name="Picture 5" descr="C:\Users\craft\Desktop\My Documents\My Pictures\Washington State University.jpeg"/>
          <p:cNvPicPr>
            <a:picLocks noChangeAspect="1" noChangeArrowheads="1"/>
          </p:cNvPicPr>
          <p:nvPr/>
        </p:nvPicPr>
        <p:blipFill>
          <a:blip r:embed="rId2" cstate="print"/>
          <a:srcRect/>
          <a:stretch>
            <a:fillRect/>
          </a:stretch>
        </p:blipFill>
        <p:spPr bwMode="auto">
          <a:xfrm>
            <a:off x="3442368" y="381000"/>
            <a:ext cx="5457158" cy="3581400"/>
          </a:xfrm>
          <a:prstGeom prst="rect">
            <a:avLst/>
          </a:prstGeom>
          <a:noFill/>
          <a:ln w="9525">
            <a:noFill/>
            <a:miter lim="800000"/>
            <a:headEnd/>
            <a:tailEnd/>
          </a:ln>
        </p:spPr>
      </p:pic>
      <p:sp>
        <p:nvSpPr>
          <p:cNvPr id="35845" name="TextBox 4"/>
          <p:cNvSpPr txBox="1">
            <a:spLocks noChangeArrowheads="1"/>
          </p:cNvSpPr>
          <p:nvPr/>
        </p:nvSpPr>
        <p:spPr bwMode="auto">
          <a:xfrm>
            <a:off x="7162800" y="3276600"/>
            <a:ext cx="1584325" cy="369888"/>
          </a:xfrm>
          <a:prstGeom prst="rect">
            <a:avLst/>
          </a:prstGeom>
          <a:noFill/>
          <a:ln w="9525">
            <a:noFill/>
            <a:miter lim="800000"/>
            <a:headEnd/>
            <a:tailEnd/>
          </a:ln>
        </p:spPr>
        <p:txBody>
          <a:bodyPr wrap="none">
            <a:spAutoFit/>
          </a:bodyPr>
          <a:lstStyle/>
          <a:p>
            <a:r>
              <a:rPr lang="en-US" b="1" i="1" dirty="0"/>
              <a:t>WSU-Pullman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Who was funded?</a:t>
            </a:r>
            <a:endParaRPr lang="en-US" dirty="0"/>
          </a:p>
        </p:txBody>
      </p:sp>
      <p:graphicFrame>
        <p:nvGraphicFramePr>
          <p:cNvPr id="68611" name="Object 3"/>
          <p:cNvGraphicFramePr>
            <a:graphicFrameLocks noChangeAspect="1"/>
          </p:cNvGraphicFramePr>
          <p:nvPr/>
        </p:nvGraphicFramePr>
        <p:xfrm>
          <a:off x="2895600" y="990600"/>
          <a:ext cx="3352800" cy="5779912"/>
        </p:xfrm>
        <a:graphic>
          <a:graphicData uri="http://schemas.openxmlformats.org/presentationml/2006/ole">
            <p:oleObj spid="_x0000_s68611" name="SPW 12.0 Graph" r:id="rId3" imgW="5443683" imgH="9383088" progId="">
              <p:embed/>
            </p:oleObj>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762000"/>
            <a:ext cx="8229600" cy="4525963"/>
          </a:xfrm>
        </p:spPr>
        <p:txBody>
          <a:bodyPr>
            <a:normAutofit fontScale="25000" lnSpcReduction="20000"/>
          </a:bodyPr>
          <a:lstStyle/>
          <a:p>
            <a:pPr>
              <a:buNone/>
            </a:pPr>
            <a:r>
              <a:rPr lang="en-US" sz="4800" b="1" dirty="0" smtClean="0"/>
              <a:t>College of Engineering &amp; Architecture:	</a:t>
            </a:r>
          </a:p>
          <a:p>
            <a:pPr>
              <a:buNone/>
            </a:pPr>
            <a:r>
              <a:rPr lang="en-US" sz="4800" b="1" dirty="0" smtClean="0"/>
              <a:t>(CEA</a:t>
            </a:r>
            <a:r>
              <a:rPr lang="en-US" sz="4800" b="1" dirty="0" smtClean="0"/>
              <a:t>)	</a:t>
            </a:r>
            <a:r>
              <a:rPr lang="en-US" sz="4800" b="1" dirty="0" smtClean="0"/>
              <a:t>				</a:t>
            </a:r>
            <a:r>
              <a:rPr lang="en-US" sz="4800" b="1" dirty="0" smtClean="0">
                <a:solidFill>
                  <a:srgbClr val="FFFF00"/>
                </a:solidFill>
              </a:rPr>
              <a:t>Chemical Engineering &amp; Bioengineering (2/3)</a:t>
            </a:r>
          </a:p>
          <a:p>
            <a:pPr>
              <a:buNone/>
            </a:pPr>
            <a:r>
              <a:rPr lang="en-US" sz="4800" b="1" dirty="0" smtClean="0">
                <a:solidFill>
                  <a:srgbClr val="FFFF00"/>
                </a:solidFill>
              </a:rPr>
              <a:t>                                                                                                         Civil &amp; Environmental Engineering (4/4)	</a:t>
            </a:r>
          </a:p>
          <a:p>
            <a:pPr>
              <a:buNone/>
            </a:pPr>
            <a:r>
              <a:rPr lang="en-US" sz="4800" b="1" dirty="0" smtClean="0">
                <a:solidFill>
                  <a:srgbClr val="FFFF00"/>
                </a:solidFill>
              </a:rPr>
              <a:t>					</a:t>
            </a:r>
            <a:r>
              <a:rPr lang="en-US" sz="4800" b="1" dirty="0" err="1" smtClean="0">
                <a:solidFill>
                  <a:srgbClr val="FFFF00"/>
                </a:solidFill>
              </a:rPr>
              <a:t>Electr</a:t>
            </a:r>
            <a:r>
              <a:rPr lang="en-US" sz="4800" b="1" dirty="0" smtClean="0">
                <a:solidFill>
                  <a:srgbClr val="FFFF00"/>
                </a:solidFill>
              </a:rPr>
              <a:t>. Engineering &amp; Computer Science (2/3)</a:t>
            </a:r>
          </a:p>
          <a:p>
            <a:pPr>
              <a:buNone/>
            </a:pPr>
            <a:r>
              <a:rPr lang="en-US" sz="4800" b="1" dirty="0" smtClean="0"/>
              <a:t>					Mechanical &amp; Materials Engineering (0/1)</a:t>
            </a:r>
          </a:p>
          <a:p>
            <a:pPr>
              <a:buNone/>
            </a:pPr>
            <a:r>
              <a:rPr lang="en-US" sz="4800" b="1" dirty="0" smtClean="0"/>
              <a:t> </a:t>
            </a:r>
          </a:p>
          <a:p>
            <a:pPr>
              <a:buNone/>
            </a:pPr>
            <a:r>
              <a:rPr lang="en-US" sz="4800" b="1" dirty="0" smtClean="0"/>
              <a:t>College of Arts &amp; Sciences:			</a:t>
            </a:r>
            <a:r>
              <a:rPr lang="en-US" sz="4800" b="1" dirty="0" smtClean="0">
                <a:solidFill>
                  <a:srgbClr val="FFFF00"/>
                </a:solidFill>
              </a:rPr>
              <a:t>Anthropology (3/6)</a:t>
            </a:r>
          </a:p>
          <a:p>
            <a:pPr>
              <a:buNone/>
            </a:pPr>
            <a:r>
              <a:rPr lang="en-US" sz="4800" b="1" dirty="0" smtClean="0"/>
              <a:t>(CAS)					</a:t>
            </a:r>
            <a:r>
              <a:rPr lang="en-US" sz="4800" b="1" dirty="0" smtClean="0">
                <a:solidFill>
                  <a:srgbClr val="FFFF00"/>
                </a:solidFill>
              </a:rPr>
              <a:t>Biological Sciences (3.5/5.5)</a:t>
            </a:r>
          </a:p>
          <a:p>
            <a:pPr>
              <a:buNone/>
            </a:pPr>
            <a:r>
              <a:rPr lang="en-US" sz="4800" b="1" dirty="0" smtClean="0">
                <a:solidFill>
                  <a:srgbClr val="FFFF00"/>
                </a:solidFill>
              </a:rPr>
              <a:t>					Chemistry (2/2)</a:t>
            </a:r>
          </a:p>
          <a:p>
            <a:pPr>
              <a:buNone/>
            </a:pPr>
            <a:r>
              <a:rPr lang="en-US" sz="4800" b="1" dirty="0" smtClean="0">
                <a:solidFill>
                  <a:srgbClr val="FFFF00"/>
                </a:solidFill>
              </a:rPr>
              <a:t>					Earth &amp; </a:t>
            </a:r>
            <a:r>
              <a:rPr lang="en-US" sz="4800" b="1" dirty="0" err="1" smtClean="0">
                <a:solidFill>
                  <a:srgbClr val="FFFF00"/>
                </a:solidFill>
              </a:rPr>
              <a:t>Envir</a:t>
            </a:r>
            <a:r>
              <a:rPr lang="en-US" sz="4800" b="1" dirty="0" smtClean="0">
                <a:solidFill>
                  <a:srgbClr val="FFFF00"/>
                </a:solidFill>
              </a:rPr>
              <a:t> Sciences (2/2)</a:t>
            </a:r>
          </a:p>
          <a:p>
            <a:pPr>
              <a:buNone/>
            </a:pPr>
            <a:r>
              <a:rPr lang="en-US" sz="4800" b="1" dirty="0" smtClean="0">
                <a:solidFill>
                  <a:srgbClr val="FFFF00"/>
                </a:solidFill>
              </a:rPr>
              <a:t>					Math &amp; Statistics (1.5/2.5)</a:t>
            </a:r>
          </a:p>
          <a:p>
            <a:pPr>
              <a:buNone/>
            </a:pPr>
            <a:r>
              <a:rPr lang="en-US" sz="4800" b="1" dirty="0" smtClean="0"/>
              <a:t>					Physics &amp; Astronomy (0/1)</a:t>
            </a:r>
          </a:p>
          <a:p>
            <a:pPr>
              <a:buNone/>
            </a:pPr>
            <a:r>
              <a:rPr lang="en-US" sz="4800" b="1" dirty="0" smtClean="0"/>
              <a:t>					</a:t>
            </a:r>
            <a:r>
              <a:rPr lang="en-US" sz="4800" b="1" dirty="0" smtClean="0">
                <a:solidFill>
                  <a:srgbClr val="FFFF00"/>
                </a:solidFill>
              </a:rPr>
              <a:t>Psychology (6/7)</a:t>
            </a:r>
            <a:r>
              <a:rPr lang="en-US" sz="4800" b="1" dirty="0" smtClean="0"/>
              <a:t> </a:t>
            </a:r>
          </a:p>
          <a:p>
            <a:pPr>
              <a:buNone/>
            </a:pPr>
            <a:r>
              <a:rPr lang="en-US" sz="4800" b="1" dirty="0" smtClean="0"/>
              <a:t>					Sociology (0/7)</a:t>
            </a:r>
          </a:p>
          <a:p>
            <a:endParaRPr lang="en-US" sz="4800" b="1" dirty="0" smtClean="0"/>
          </a:p>
          <a:p>
            <a:pPr>
              <a:buNone/>
            </a:pPr>
            <a:r>
              <a:rPr lang="en-US" sz="4800" b="1" dirty="0" smtClean="0"/>
              <a:t>College of Veterinary Medicine:		</a:t>
            </a:r>
            <a:r>
              <a:rPr lang="en-US" sz="4800" b="1" dirty="0" smtClean="0">
                <a:solidFill>
                  <a:srgbClr val="FFFF00"/>
                </a:solidFill>
              </a:rPr>
              <a:t>Molecular Biosciences (1/6)</a:t>
            </a:r>
          </a:p>
          <a:p>
            <a:pPr>
              <a:buNone/>
            </a:pPr>
            <a:r>
              <a:rPr lang="en-US" sz="4800" b="1" dirty="0" smtClean="0"/>
              <a:t>(CVM)				</a:t>
            </a:r>
            <a:r>
              <a:rPr lang="en-US" sz="4800" b="1" dirty="0" smtClean="0">
                <a:solidFill>
                  <a:srgbClr val="FFFF00"/>
                </a:solidFill>
              </a:rPr>
              <a:t>Integrative </a:t>
            </a:r>
            <a:r>
              <a:rPr lang="en-US" sz="4800" b="1" dirty="0" err="1" smtClean="0">
                <a:solidFill>
                  <a:srgbClr val="FFFF00"/>
                </a:solidFill>
              </a:rPr>
              <a:t>Physiol</a:t>
            </a:r>
            <a:r>
              <a:rPr lang="en-US" sz="4800" b="1" dirty="0" smtClean="0">
                <a:solidFill>
                  <a:srgbClr val="FFFF00"/>
                </a:solidFill>
              </a:rPr>
              <a:t> </a:t>
            </a:r>
            <a:r>
              <a:rPr lang="en-US" sz="4800" b="1" dirty="0" err="1" smtClean="0">
                <a:solidFill>
                  <a:srgbClr val="FFFF00"/>
                </a:solidFill>
              </a:rPr>
              <a:t>Neurosci</a:t>
            </a:r>
            <a:r>
              <a:rPr lang="en-US" sz="4800" b="1" dirty="0" smtClean="0">
                <a:solidFill>
                  <a:srgbClr val="FFFF00"/>
                </a:solidFill>
              </a:rPr>
              <a:t> (2/4)</a:t>
            </a:r>
          </a:p>
          <a:p>
            <a:pPr>
              <a:buNone/>
            </a:pPr>
            <a:r>
              <a:rPr lang="en-US" sz="4800" b="1" dirty="0" smtClean="0">
                <a:solidFill>
                  <a:srgbClr val="FFFF00"/>
                </a:solidFill>
              </a:rPr>
              <a:t>					Vet </a:t>
            </a:r>
            <a:r>
              <a:rPr lang="en-US" sz="4800" b="1" dirty="0" err="1" smtClean="0">
                <a:solidFill>
                  <a:srgbClr val="FFFF00"/>
                </a:solidFill>
              </a:rPr>
              <a:t>Microbiol</a:t>
            </a:r>
            <a:r>
              <a:rPr lang="en-US" sz="4800" b="1" dirty="0" smtClean="0">
                <a:solidFill>
                  <a:srgbClr val="FFFF00"/>
                </a:solidFill>
              </a:rPr>
              <a:t> &amp; </a:t>
            </a:r>
            <a:r>
              <a:rPr lang="en-US" sz="4800" b="1" dirty="0" err="1" smtClean="0">
                <a:solidFill>
                  <a:srgbClr val="FFFF00"/>
                </a:solidFill>
              </a:rPr>
              <a:t>Pathol</a:t>
            </a:r>
            <a:r>
              <a:rPr lang="en-US" sz="4800" b="1" dirty="0" smtClean="0">
                <a:solidFill>
                  <a:srgbClr val="FFFF00"/>
                </a:solidFill>
              </a:rPr>
              <a:t> (1/3)</a:t>
            </a:r>
          </a:p>
          <a:p>
            <a:pPr>
              <a:buNone/>
            </a:pPr>
            <a:r>
              <a:rPr lang="en-US" sz="4800" b="1" dirty="0" smtClean="0">
                <a:solidFill>
                  <a:srgbClr val="FFFF00"/>
                </a:solidFill>
              </a:rPr>
              <a:t>					Global Animal Health (3/5)</a:t>
            </a:r>
          </a:p>
          <a:p>
            <a:pPr>
              <a:buNone/>
            </a:pPr>
            <a:endParaRPr lang="en-US" sz="4800" b="1" dirty="0" smtClean="0"/>
          </a:p>
          <a:p>
            <a:pPr>
              <a:buNone/>
            </a:pPr>
            <a:r>
              <a:rPr lang="en-US" sz="4800" b="1" dirty="0" smtClean="0"/>
              <a:t>College of Agriculture, Human &amp; Natural Resource Sciences (CAHNRS):</a:t>
            </a:r>
          </a:p>
          <a:p>
            <a:pPr>
              <a:buNone/>
            </a:pPr>
            <a:r>
              <a:rPr lang="en-US" sz="4800" b="1" dirty="0" smtClean="0"/>
              <a:t>					Animal Sciences (0/2)</a:t>
            </a:r>
          </a:p>
          <a:p>
            <a:pPr>
              <a:buNone/>
            </a:pPr>
            <a:r>
              <a:rPr lang="en-US" sz="4800" b="1" dirty="0" smtClean="0"/>
              <a:t>					</a:t>
            </a:r>
            <a:r>
              <a:rPr lang="en-US" sz="4800" b="1" dirty="0" smtClean="0">
                <a:solidFill>
                  <a:srgbClr val="FFFF00"/>
                </a:solidFill>
              </a:rPr>
              <a:t>Inst. Biological Chemistry (1/1)</a:t>
            </a:r>
          </a:p>
          <a:p>
            <a:pPr>
              <a:buNone/>
            </a:pPr>
            <a:r>
              <a:rPr lang="en-US" sz="4800" b="1" dirty="0" smtClean="0">
                <a:solidFill>
                  <a:srgbClr val="FFFF00"/>
                </a:solidFill>
              </a:rPr>
              <a:t>					</a:t>
            </a:r>
            <a:r>
              <a:rPr lang="en-US" sz="4800" b="1" dirty="0" err="1" smtClean="0">
                <a:solidFill>
                  <a:srgbClr val="FFFF00"/>
                </a:solidFill>
              </a:rPr>
              <a:t>BioSystems</a:t>
            </a:r>
            <a:r>
              <a:rPr lang="en-US" sz="4800" b="1" dirty="0" smtClean="0">
                <a:solidFill>
                  <a:srgbClr val="FFFF00"/>
                </a:solidFill>
              </a:rPr>
              <a:t> Engineering (1/1)</a:t>
            </a:r>
          </a:p>
          <a:p>
            <a:pPr>
              <a:buNone/>
            </a:pPr>
            <a:r>
              <a:rPr lang="en-US" sz="4800" b="1" dirty="0" smtClean="0">
                <a:solidFill>
                  <a:srgbClr val="FFFF00"/>
                </a:solidFill>
              </a:rPr>
              <a:t>					Crop &amp; Soil Sciences (1/3)</a:t>
            </a:r>
          </a:p>
          <a:p>
            <a:pPr>
              <a:buNone/>
            </a:pPr>
            <a:r>
              <a:rPr lang="en-US" sz="4800" b="1" dirty="0" smtClean="0">
                <a:solidFill>
                  <a:srgbClr val="FFFF00"/>
                </a:solidFill>
              </a:rPr>
              <a:t>					Economic Sciences (1/5)</a:t>
            </a:r>
          </a:p>
          <a:p>
            <a:pPr>
              <a:buNone/>
            </a:pPr>
            <a:r>
              <a:rPr lang="en-US" sz="4800" b="1" dirty="0" smtClean="0">
                <a:solidFill>
                  <a:srgbClr val="FFFF00"/>
                </a:solidFill>
              </a:rPr>
              <a:t>					Entomology (1/1)</a:t>
            </a:r>
          </a:p>
          <a:p>
            <a:pPr>
              <a:buNone/>
            </a:pPr>
            <a:r>
              <a:rPr lang="en-US" sz="4800" b="1" dirty="0" smtClean="0">
                <a:solidFill>
                  <a:srgbClr val="FFFF00"/>
                </a:solidFill>
              </a:rPr>
              <a:t>					Food Science (2/4)</a:t>
            </a:r>
          </a:p>
          <a:p>
            <a:pPr>
              <a:buNone/>
            </a:pPr>
            <a:r>
              <a:rPr lang="en-US" sz="4800" b="1" dirty="0" smtClean="0"/>
              <a:t>					Hort. &amp; Landscape Architecture (0/5)</a:t>
            </a:r>
          </a:p>
          <a:p>
            <a:pPr>
              <a:buNone/>
            </a:pPr>
            <a:r>
              <a:rPr lang="en-US" sz="4800" b="1" dirty="0" smtClean="0"/>
              <a:t>					Plant Pathology (0/2)</a:t>
            </a:r>
          </a:p>
          <a:p>
            <a:endParaRPr lang="en-US" dirty="0"/>
          </a:p>
        </p:txBody>
      </p:sp>
      <p:sp>
        <p:nvSpPr>
          <p:cNvPr id="4" name="TextBox 3"/>
          <p:cNvSpPr txBox="1"/>
          <p:nvPr/>
        </p:nvSpPr>
        <p:spPr>
          <a:xfrm>
            <a:off x="3429000" y="228600"/>
            <a:ext cx="2096728" cy="400110"/>
          </a:xfrm>
          <a:prstGeom prst="rect">
            <a:avLst/>
          </a:prstGeom>
          <a:noFill/>
        </p:spPr>
        <p:txBody>
          <a:bodyPr wrap="none" rtlCol="0">
            <a:spAutoFit/>
          </a:bodyPr>
          <a:lstStyle/>
          <a:p>
            <a:r>
              <a:rPr lang="en-US" sz="2000" b="1" u="sng" dirty="0" smtClean="0">
                <a:solidFill>
                  <a:srgbClr val="FFFF00"/>
                </a:solidFill>
              </a:rPr>
              <a:t>19 DEPARTMENTS</a:t>
            </a:r>
            <a:endParaRPr lang="en-US" sz="2000" b="1" u="sng" dirty="0">
              <a:solidFill>
                <a:srgbClr val="FFFF0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was funded?</a:t>
            </a:r>
            <a:endParaRPr lang="en-US" dirty="0"/>
          </a:p>
        </p:txBody>
      </p:sp>
      <p:sp>
        <p:nvSpPr>
          <p:cNvPr id="3" name="Content Placeholder 2"/>
          <p:cNvSpPr>
            <a:spLocks noGrp="1"/>
          </p:cNvSpPr>
          <p:nvPr>
            <p:ph idx="1"/>
          </p:nvPr>
        </p:nvSpPr>
        <p:spPr/>
        <p:txBody>
          <a:bodyPr>
            <a:normAutofit lnSpcReduction="10000"/>
          </a:bodyPr>
          <a:lstStyle/>
          <a:p>
            <a:r>
              <a:rPr lang="en-US" dirty="0" smtClean="0"/>
              <a:t>Rank</a:t>
            </a:r>
          </a:p>
          <a:p>
            <a:pPr lvl="1"/>
            <a:r>
              <a:rPr lang="en-US" dirty="0" smtClean="0"/>
              <a:t>27 tenure-track assistant professors</a:t>
            </a:r>
          </a:p>
          <a:p>
            <a:pPr lvl="1"/>
            <a:r>
              <a:rPr lang="en-US" dirty="0" smtClean="0"/>
              <a:t>11 tenured associate professors</a:t>
            </a:r>
          </a:p>
          <a:p>
            <a:pPr lvl="1"/>
            <a:r>
              <a:rPr lang="en-US" dirty="0" smtClean="0"/>
              <a:t>1 research assistant professor</a:t>
            </a:r>
          </a:p>
          <a:p>
            <a:pPr lvl="1"/>
            <a:r>
              <a:rPr lang="en-US" dirty="0" smtClean="0"/>
              <a:t>1 clinical assistant professor</a:t>
            </a:r>
          </a:p>
          <a:p>
            <a:r>
              <a:rPr lang="en-US" dirty="0" smtClean="0"/>
              <a:t>Location</a:t>
            </a:r>
          </a:p>
          <a:p>
            <a:pPr lvl="1"/>
            <a:r>
              <a:rPr lang="en-US" dirty="0" smtClean="0"/>
              <a:t>33 Pullman (main campus)</a:t>
            </a:r>
          </a:p>
          <a:p>
            <a:pPr lvl="1"/>
            <a:r>
              <a:rPr lang="en-US" dirty="0" smtClean="0"/>
              <a:t>6 Vancouver (branch campus)</a:t>
            </a:r>
          </a:p>
          <a:p>
            <a:pPr lvl="1"/>
            <a:r>
              <a:rPr lang="en-US" dirty="0" smtClean="0"/>
              <a:t>1 Tri-Cities (branch campus)</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Were the Mentors?</a:t>
            </a:r>
            <a:endParaRPr lang="en-US" dirty="0"/>
          </a:p>
        </p:txBody>
      </p:sp>
      <p:sp>
        <p:nvSpPr>
          <p:cNvPr id="3" name="Content Placeholder 2"/>
          <p:cNvSpPr>
            <a:spLocks noGrp="1"/>
          </p:cNvSpPr>
          <p:nvPr>
            <p:ph idx="1"/>
          </p:nvPr>
        </p:nvSpPr>
        <p:spPr/>
        <p:txBody>
          <a:bodyPr/>
          <a:lstStyle/>
          <a:p>
            <a:r>
              <a:rPr lang="en-US" dirty="0" smtClean="0"/>
              <a:t>From 33 different academic institutions + 2 research institutes</a:t>
            </a:r>
          </a:p>
          <a:p>
            <a:r>
              <a:rPr lang="en-US" dirty="0" smtClean="0"/>
              <a:t>All U.S. except 1 Thailand, 1 Singapore, 1 Scotland</a:t>
            </a:r>
          </a:p>
          <a:p>
            <a:r>
              <a:rPr lang="en-US" dirty="0" smtClean="0"/>
              <a:t>Mostly full professors</a:t>
            </a:r>
          </a:p>
          <a:p>
            <a:r>
              <a:rPr lang="en-US" dirty="0" smtClean="0"/>
              <a:t>22 female, 18 male</a:t>
            </a:r>
            <a:endParaRPr lang="en-US" dirty="0"/>
          </a:p>
        </p:txBody>
      </p:sp>
      <p:pic>
        <p:nvPicPr>
          <p:cNvPr id="4" name="Picture 3"/>
          <p:cNvPicPr/>
          <p:nvPr/>
        </p:nvPicPr>
        <p:blipFill>
          <a:blip r:embed="rId2"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v="urn:schemas-microsoft-com:mac:vml" xmlns:mc="http://schemas.openxmlformats.org/markup-compatibility/2006" xmlns:mo="http://schemas.microsoft.com/office/mac/office/2008/main" xmlns:wpc="http://schemas.microsoft.com/office/word/2010/wordprocessingCanvas" xmlns="" xmlns:pic="http://schemas.openxmlformats.org/drawingml/2006/picture" xmlns:lc="http://schemas.openxmlformats.org/drawingml/2006/lockedCanvas" val="0"/>
              </a:ext>
            </a:extLst>
          </a:blip>
          <a:stretch>
            <a:fillRect/>
          </a:stretch>
        </p:blipFill>
        <p:spPr>
          <a:xfrm>
            <a:off x="5486400" y="4038600"/>
            <a:ext cx="3124200" cy="2304288"/>
          </a:xfrm>
          <a:prstGeom prst="rect">
            <a:avLst/>
          </a:prstGeom>
        </p:spPr>
      </p:pic>
      <p:sp>
        <p:nvSpPr>
          <p:cNvPr id="5" name="TextBox 4"/>
          <p:cNvSpPr txBox="1"/>
          <p:nvPr/>
        </p:nvSpPr>
        <p:spPr>
          <a:xfrm>
            <a:off x="5105400" y="6400800"/>
            <a:ext cx="3969933" cy="307777"/>
          </a:xfrm>
          <a:prstGeom prst="rect">
            <a:avLst/>
          </a:prstGeom>
          <a:noFill/>
        </p:spPr>
        <p:txBody>
          <a:bodyPr wrap="none" rtlCol="0">
            <a:spAutoFit/>
          </a:bodyPr>
          <a:lstStyle/>
          <a:p>
            <a:r>
              <a:rPr lang="en-US" sz="1400" b="1" dirty="0" smtClean="0">
                <a:solidFill>
                  <a:srgbClr val="FFFF00"/>
                </a:solidFill>
              </a:rPr>
              <a:t>Mentor Dr. </a:t>
            </a:r>
            <a:r>
              <a:rPr lang="en-US" sz="1400" b="1" dirty="0" err="1" smtClean="0">
                <a:solidFill>
                  <a:srgbClr val="FFFF00"/>
                </a:solidFill>
              </a:rPr>
              <a:t>Wiedinmyer</a:t>
            </a:r>
            <a:r>
              <a:rPr lang="en-US" sz="1400" b="1" dirty="0" smtClean="0">
                <a:solidFill>
                  <a:srgbClr val="FFFF00"/>
                </a:solidFill>
              </a:rPr>
              <a:t> (NCAR) &amp; Dr. Chung (WSU)</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Primary Grant Activities</a:t>
            </a:r>
            <a:endParaRPr lang="en-US" dirty="0"/>
          </a:p>
        </p:txBody>
      </p:sp>
      <p:sp>
        <p:nvSpPr>
          <p:cNvPr id="3" name="Content Placeholder 2"/>
          <p:cNvSpPr>
            <a:spLocks noGrp="1"/>
          </p:cNvSpPr>
          <p:nvPr>
            <p:ph idx="1"/>
          </p:nvPr>
        </p:nvSpPr>
        <p:spPr/>
        <p:txBody>
          <a:bodyPr/>
          <a:lstStyle/>
          <a:p>
            <a:r>
              <a:rPr lang="en-US" dirty="0" smtClean="0"/>
              <a:t>Visit </a:t>
            </a:r>
            <a:r>
              <a:rPr lang="en-US" dirty="0" smtClean="0"/>
              <a:t>mentor’s institution (typically included giving a seminar): </a:t>
            </a:r>
            <a:r>
              <a:rPr lang="en-US" dirty="0" smtClean="0">
                <a:solidFill>
                  <a:srgbClr val="FFFF00"/>
                </a:solidFill>
              </a:rPr>
              <a:t>80%</a:t>
            </a:r>
          </a:p>
          <a:p>
            <a:r>
              <a:rPr lang="en-US" dirty="0" smtClean="0"/>
              <a:t>Host </a:t>
            </a:r>
            <a:r>
              <a:rPr lang="en-US" dirty="0" smtClean="0"/>
              <a:t>mentor visit to WSU (typically included mentor seminar to dept.): </a:t>
            </a:r>
            <a:r>
              <a:rPr lang="en-US" dirty="0" smtClean="0">
                <a:solidFill>
                  <a:srgbClr val="FFFF00"/>
                </a:solidFill>
              </a:rPr>
              <a:t>63%</a:t>
            </a:r>
          </a:p>
          <a:p>
            <a:r>
              <a:rPr lang="en-US" dirty="0" smtClean="0"/>
              <a:t>Co-attend </a:t>
            </a:r>
            <a:r>
              <a:rPr lang="en-US" dirty="0" smtClean="0"/>
              <a:t>national or international conference, or other activity: </a:t>
            </a:r>
            <a:r>
              <a:rPr lang="en-US" dirty="0" smtClean="0">
                <a:solidFill>
                  <a:srgbClr val="FFFF00"/>
                </a:solidFill>
              </a:rPr>
              <a:t>45%</a:t>
            </a:r>
          </a:p>
          <a:p>
            <a:r>
              <a:rPr lang="en-US" dirty="0" smtClean="0"/>
              <a:t>Regular to periodic communication by email/Skype/phone: </a:t>
            </a:r>
            <a:r>
              <a:rPr lang="en-US" dirty="0" smtClean="0">
                <a:solidFill>
                  <a:srgbClr val="FFFF00"/>
                </a:solidFill>
              </a:rPr>
              <a:t>~90%</a:t>
            </a:r>
            <a:endParaRPr lang="en-US" dirty="0">
              <a:solidFill>
                <a:srgbClr val="FFFF00"/>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At Completion</a:t>
            </a:r>
            <a:endParaRPr lang="en-US" dirty="0"/>
          </a:p>
        </p:txBody>
      </p:sp>
      <p:sp>
        <p:nvSpPr>
          <p:cNvPr id="3" name="Content Placeholder 2"/>
          <p:cNvSpPr>
            <a:spLocks noGrp="1"/>
          </p:cNvSpPr>
          <p:nvPr>
            <p:ph idx="1"/>
          </p:nvPr>
        </p:nvSpPr>
        <p:spPr/>
        <p:txBody>
          <a:bodyPr/>
          <a:lstStyle/>
          <a:p>
            <a:r>
              <a:rPr lang="en-US" dirty="0" smtClean="0"/>
              <a:t>Initial report submitted within 1 month of completion of proposed activities (n=39)</a:t>
            </a:r>
          </a:p>
          <a:p>
            <a:r>
              <a:rPr lang="en-US" dirty="0" smtClean="0"/>
              <a:t>Average time to completion:  14.5 months (range 4-32)</a:t>
            </a:r>
          </a:p>
          <a:p>
            <a:r>
              <a:rPr lang="en-US" dirty="0" smtClean="0"/>
              <a:t>1 </a:t>
            </a:r>
            <a:r>
              <a:rPr lang="en-US" dirty="0" smtClean="0"/>
              <a:t>year after submission of initial </a:t>
            </a:r>
            <a:r>
              <a:rPr lang="en-US" dirty="0" smtClean="0"/>
              <a:t>report, follow-up solicited </a:t>
            </a:r>
            <a:r>
              <a:rPr lang="en-US" dirty="0" smtClean="0"/>
              <a:t>(</a:t>
            </a:r>
            <a:r>
              <a:rPr lang="en-US" dirty="0" smtClean="0"/>
              <a:t>n=24 so far)</a:t>
            </a:r>
            <a:endParaRPr lang="en-US" dirty="0" smtClean="0"/>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9635" name="Object 3"/>
          <p:cNvGraphicFramePr>
            <a:graphicFrameLocks noChangeAspect="1"/>
          </p:cNvGraphicFramePr>
          <p:nvPr/>
        </p:nvGraphicFramePr>
        <p:xfrm>
          <a:off x="1600200" y="457200"/>
          <a:ext cx="6147981" cy="5972175"/>
        </p:xfrm>
        <a:graphic>
          <a:graphicData uri="http://schemas.openxmlformats.org/presentationml/2006/ole">
            <p:oleObj spid="_x0000_s69635" name="SPW 12.0 Graph" r:id="rId4" imgW="5551995" imgH="5392087" progId="">
              <p:embed/>
            </p:oleObj>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types of advice did you receive from your mentor?</a:t>
            </a:r>
            <a:endParaRPr lang="en-US" dirty="0"/>
          </a:p>
        </p:txBody>
      </p:sp>
      <p:sp>
        <p:nvSpPr>
          <p:cNvPr id="3" name="Content Placeholder 2"/>
          <p:cNvSpPr>
            <a:spLocks noGrp="1"/>
          </p:cNvSpPr>
          <p:nvPr>
            <p:ph idx="1"/>
          </p:nvPr>
        </p:nvSpPr>
        <p:spPr/>
        <p:txBody>
          <a:bodyPr>
            <a:normAutofit lnSpcReduction="10000"/>
          </a:bodyPr>
          <a:lstStyle/>
          <a:p>
            <a:r>
              <a:rPr lang="en-US" dirty="0" smtClean="0"/>
              <a:t>Research-related:  97%</a:t>
            </a:r>
          </a:p>
          <a:p>
            <a:r>
              <a:rPr lang="en-US" dirty="0" smtClean="0"/>
              <a:t>Mentoring </a:t>
            </a:r>
            <a:r>
              <a:rPr lang="en-US" dirty="0" smtClean="0"/>
              <a:t>trainees:  78%</a:t>
            </a:r>
          </a:p>
          <a:p>
            <a:r>
              <a:rPr lang="en-US" dirty="0" smtClean="0"/>
              <a:t>Balancing research/teaching/service:  70%</a:t>
            </a:r>
          </a:p>
          <a:p>
            <a:r>
              <a:rPr lang="en-US" dirty="0" smtClean="0"/>
              <a:t>Work-life balance:  57</a:t>
            </a:r>
            <a:r>
              <a:rPr lang="en-US" dirty="0" smtClean="0"/>
              <a:t>%</a:t>
            </a:r>
          </a:p>
          <a:p>
            <a:r>
              <a:rPr lang="en-US" dirty="0" smtClean="0"/>
              <a:t>Classroom teaching-related:  22</a:t>
            </a:r>
            <a:r>
              <a:rPr lang="en-US" dirty="0" smtClean="0"/>
              <a:t>%</a:t>
            </a:r>
            <a:endParaRPr lang="en-US" dirty="0" smtClean="0"/>
          </a:p>
          <a:p>
            <a:r>
              <a:rPr lang="en-US" dirty="0" smtClean="0"/>
              <a:t>“Other”:  62%; e.g.,</a:t>
            </a:r>
          </a:p>
          <a:p>
            <a:pPr lvl="1"/>
            <a:r>
              <a:rPr lang="en-US" dirty="0" smtClean="0"/>
              <a:t>Navigating department politics</a:t>
            </a:r>
          </a:p>
          <a:p>
            <a:pPr lvl="1"/>
            <a:r>
              <a:rPr lang="en-US" dirty="0" smtClean="0"/>
              <a:t>Developing collaborations</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piece of advice received?</a:t>
            </a:r>
            <a:endParaRPr lang="en-US" dirty="0"/>
          </a:p>
        </p:txBody>
      </p:sp>
      <p:sp>
        <p:nvSpPr>
          <p:cNvPr id="3" name="Content Placeholder 2"/>
          <p:cNvSpPr>
            <a:spLocks noGrp="1"/>
          </p:cNvSpPr>
          <p:nvPr>
            <p:ph idx="1"/>
          </p:nvPr>
        </p:nvSpPr>
        <p:spPr>
          <a:xfrm>
            <a:off x="609600" y="2057400"/>
            <a:ext cx="8229600" cy="4525963"/>
          </a:xfrm>
        </p:spPr>
        <p:txBody>
          <a:bodyPr/>
          <a:lstStyle/>
          <a:p>
            <a:pPr>
              <a:buNone/>
            </a:pPr>
            <a:r>
              <a:rPr lang="en-US" dirty="0" smtClean="0"/>
              <a:t>Most common category of response, after research-related advice:  assertiveness, self-confidence (25%)</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0659" name="Object 3"/>
          <p:cNvGraphicFramePr>
            <a:graphicFrameLocks noChangeAspect="1"/>
          </p:cNvGraphicFramePr>
          <p:nvPr/>
        </p:nvGraphicFramePr>
        <p:xfrm>
          <a:off x="1447800" y="685800"/>
          <a:ext cx="6295546" cy="5486400"/>
        </p:xfrm>
        <a:graphic>
          <a:graphicData uri="http://schemas.openxmlformats.org/presentationml/2006/ole">
            <p:oleObj spid="_x0000_s70659" name="SPW 12.0 Graph" r:id="rId4" imgW="5064410" imgH="4413345" progId="">
              <p:embed/>
            </p:oleObj>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a:xfrm>
            <a:off x="457200" y="1600200"/>
            <a:ext cx="8229600" cy="4800600"/>
          </a:xfrm>
        </p:spPr>
        <p:txBody>
          <a:bodyPr>
            <a:normAutofit/>
          </a:bodyPr>
          <a:lstStyle/>
          <a:p>
            <a:r>
              <a:rPr lang="en-US" sz="3300" dirty="0" smtClean="0"/>
              <a:t>Mentoring relationships in the workplace:</a:t>
            </a:r>
          </a:p>
          <a:p>
            <a:pPr lvl="1"/>
            <a:r>
              <a:rPr lang="en-US" sz="2900" dirty="0"/>
              <a:t>Increase job satisfaction</a:t>
            </a:r>
          </a:p>
          <a:p>
            <a:pPr lvl="1"/>
            <a:r>
              <a:rPr lang="en-US" sz="2900" dirty="0" smtClean="0"/>
              <a:t>Increase institutional commitment</a:t>
            </a:r>
          </a:p>
          <a:p>
            <a:pPr lvl="1"/>
            <a:r>
              <a:rPr lang="en-US" sz="2900" dirty="0" smtClean="0"/>
              <a:t>Increase rates of promotion and retention</a:t>
            </a:r>
          </a:p>
          <a:p>
            <a:pPr lvl="1"/>
            <a:r>
              <a:rPr lang="en-US" sz="2900" dirty="0"/>
              <a:t>Decrease work </a:t>
            </a:r>
            <a:r>
              <a:rPr lang="en-US" sz="2900" dirty="0" smtClean="0"/>
              <a:t>conflict</a:t>
            </a:r>
            <a:endParaRPr lang="en-US" sz="2900" dirty="0"/>
          </a:p>
          <a:p>
            <a:pPr marL="457200" lvl="1" indent="0">
              <a:buNone/>
            </a:pPr>
            <a:endParaRPr lang="en-US" sz="2900" dirty="0" smtClean="0"/>
          </a:p>
          <a:p>
            <a:pPr marL="457200" lvl="1" indent="0">
              <a:buNone/>
            </a:pPr>
            <a:r>
              <a:rPr lang="en-US" sz="2900" dirty="0" smtClean="0"/>
              <a:t>de </a:t>
            </a:r>
            <a:r>
              <a:rPr lang="en-US" sz="2900" dirty="0" err="1"/>
              <a:t>Janasz</a:t>
            </a:r>
            <a:r>
              <a:rPr lang="en-US" sz="2900" dirty="0"/>
              <a:t> &amp; Sullivan, 2004; Moody, 2004; Neilson et al., 2001; </a:t>
            </a:r>
            <a:r>
              <a:rPr lang="en-US" sz="2900" dirty="0" err="1"/>
              <a:t>Tenenbaum</a:t>
            </a:r>
            <a:r>
              <a:rPr lang="en-US" sz="2900" dirty="0"/>
              <a:t> et al., </a:t>
            </a:r>
            <a:r>
              <a:rPr lang="en-US" sz="2900" dirty="0" smtClean="0"/>
              <a:t>2001</a:t>
            </a:r>
            <a:endParaRPr lang="en-US" sz="29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Issues Encountered After Grant Award</a:t>
            </a:r>
            <a:endParaRPr lang="en-US" dirty="0"/>
          </a:p>
        </p:txBody>
      </p:sp>
      <p:sp>
        <p:nvSpPr>
          <p:cNvPr id="3" name="Content Placeholder 2"/>
          <p:cNvSpPr>
            <a:spLocks noGrp="1"/>
          </p:cNvSpPr>
          <p:nvPr>
            <p:ph idx="1"/>
          </p:nvPr>
        </p:nvSpPr>
        <p:spPr/>
        <p:txBody>
          <a:bodyPr>
            <a:normAutofit/>
          </a:bodyPr>
          <a:lstStyle/>
          <a:p>
            <a:r>
              <a:rPr lang="en-US" dirty="0" smtClean="0"/>
              <a:t>Mentor “drops out” (n=5)</a:t>
            </a:r>
          </a:p>
          <a:p>
            <a:pPr lvl="1"/>
            <a:r>
              <a:rPr lang="en-US" dirty="0" smtClean="0"/>
              <a:t>Illness/accident</a:t>
            </a:r>
            <a:endParaRPr lang="en-US" dirty="0" smtClean="0"/>
          </a:p>
          <a:p>
            <a:pPr lvl="1"/>
            <a:r>
              <a:rPr lang="en-US" dirty="0" smtClean="0"/>
              <a:t>Change in career status</a:t>
            </a:r>
          </a:p>
          <a:p>
            <a:pPr>
              <a:buNone/>
            </a:pPr>
            <a:endParaRPr lang="en-US" dirty="0" smtClean="0"/>
          </a:p>
          <a:p>
            <a:pPr>
              <a:buNone/>
            </a:pPr>
            <a:r>
              <a:rPr lang="en-US" dirty="0" smtClean="0"/>
              <a:t>&gt; Grant duration extended (2); alternative mentor found (1)</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Qualitative Feedback</a:t>
            </a:r>
            <a:endParaRPr lang="en-US" dirty="0"/>
          </a:p>
        </p:txBody>
      </p:sp>
      <p:sp>
        <p:nvSpPr>
          <p:cNvPr id="3" name="Content Placeholder 2"/>
          <p:cNvSpPr>
            <a:spLocks noGrp="1"/>
          </p:cNvSpPr>
          <p:nvPr>
            <p:ph idx="1"/>
          </p:nvPr>
        </p:nvSpPr>
        <p:spPr/>
        <p:txBody>
          <a:bodyPr/>
          <a:lstStyle/>
          <a:p>
            <a:pPr>
              <a:buNone/>
            </a:pPr>
            <a:r>
              <a:rPr lang="en-US" dirty="0" smtClean="0"/>
              <a:t>“Within just 5 months of my collaboration with </a:t>
            </a:r>
            <a:r>
              <a:rPr lang="en-US" dirty="0" smtClean="0"/>
              <a:t>__________, </a:t>
            </a:r>
            <a:r>
              <a:rPr lang="en-US" dirty="0" smtClean="0"/>
              <a:t>I have been able to jump start an entirely new research </a:t>
            </a:r>
            <a:r>
              <a:rPr lang="en-US" dirty="0" smtClean="0"/>
              <a:t>direction… </a:t>
            </a:r>
            <a:r>
              <a:rPr lang="en-US" dirty="0" smtClean="0"/>
              <a:t>…I now have enough data to support a strong NSF grant proposal… and a publication…” (assistant professor)</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Qualitative Feedback</a:t>
            </a:r>
            <a:endParaRPr lang="en-US" dirty="0"/>
          </a:p>
        </p:txBody>
      </p:sp>
      <p:sp>
        <p:nvSpPr>
          <p:cNvPr id="3" name="Content Placeholder 2"/>
          <p:cNvSpPr>
            <a:spLocks noGrp="1"/>
          </p:cNvSpPr>
          <p:nvPr>
            <p:ph idx="1"/>
          </p:nvPr>
        </p:nvSpPr>
        <p:spPr/>
        <p:txBody>
          <a:bodyPr>
            <a:normAutofit lnSpcReduction="10000"/>
          </a:bodyPr>
          <a:lstStyle/>
          <a:p>
            <a:pPr>
              <a:buNone/>
            </a:pPr>
            <a:r>
              <a:rPr lang="en-US" dirty="0" smtClean="0"/>
              <a:t>“The exposure to other well established researchers at ____________’s institution and the </a:t>
            </a:r>
            <a:r>
              <a:rPr lang="en-US" dirty="0" smtClean="0"/>
              <a:t>connections </a:t>
            </a:r>
            <a:r>
              <a:rPr lang="en-US" dirty="0" smtClean="0"/>
              <a:t>I established with them are direct results [of interactions with mentor]…  My mentor was instrumental in introducing what my lab can contribute to these researchers, who did not know of my lab’s ability until now.  These newly established collaborative efforts are promising for many years to come.” (assistant professor)</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Qualitative Feedback</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“Although I have known __________ for many years… she has never scrutinized me or offered advice to me until I explicitly asked for it.  Her advice has been amazing, eye-opening, and thought provoking… It was both difficult (to be criticized) and exciting (to find out what I have been doing well, and what I can do better)…  Being an associate professor is sort of like being stuck in the doldrums and any motivation is welcome and appreciated toward making that push to full professor.”</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Qualitative Feedback</a:t>
            </a:r>
            <a:endParaRPr lang="en-US" dirty="0"/>
          </a:p>
        </p:txBody>
      </p:sp>
      <p:sp>
        <p:nvSpPr>
          <p:cNvPr id="3" name="Content Placeholder 2"/>
          <p:cNvSpPr>
            <a:spLocks noGrp="1"/>
          </p:cNvSpPr>
          <p:nvPr>
            <p:ph idx="1"/>
          </p:nvPr>
        </p:nvSpPr>
        <p:spPr/>
        <p:txBody>
          <a:bodyPr/>
          <a:lstStyle/>
          <a:p>
            <a:pPr>
              <a:buNone/>
            </a:pPr>
            <a:r>
              <a:rPr lang="en-US" dirty="0" smtClean="0"/>
              <a:t>“ My research writing has become broader, I have met others in my field, I have a collaboration that has developed as a result, and I have someone I can always turn to for advice now and in the future.  This award has led to a wonderful and invaluable experience!” (associate professor)</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9090" name="Object 2"/>
          <p:cNvGraphicFramePr>
            <a:graphicFrameLocks noChangeAspect="1"/>
          </p:cNvGraphicFramePr>
          <p:nvPr/>
        </p:nvGraphicFramePr>
        <p:xfrm>
          <a:off x="1524000" y="457200"/>
          <a:ext cx="6096000" cy="5919987"/>
        </p:xfrm>
        <a:graphic>
          <a:graphicData uri="http://schemas.openxmlformats.org/presentationml/2006/ole">
            <p:oleObj spid="_x0000_s89090" name="SPW 12.0 Graph" r:id="rId3" imgW="5553426" imgH="5393273" progId="">
              <p:embed/>
            </p:oleObj>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Other Outcomes at Follow-up (29%)</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Mentor made additional visit to WSU to discuss collaboration</a:t>
            </a:r>
          </a:p>
          <a:p>
            <a:r>
              <a:rPr lang="en-US" dirty="0" smtClean="0"/>
              <a:t>WSU graduate student sent to mentor’s lab for training</a:t>
            </a:r>
          </a:p>
          <a:p>
            <a:r>
              <a:rPr lang="en-US" dirty="0" smtClean="0"/>
              <a:t>WSU faculty member won research award</a:t>
            </a:r>
          </a:p>
          <a:p>
            <a:r>
              <a:rPr lang="en-US" dirty="0" smtClean="0"/>
              <a:t>WSU faculty member submitted first symposium proposal, and gave invited lecture</a:t>
            </a:r>
          </a:p>
          <a:p>
            <a:r>
              <a:rPr lang="en-US" dirty="0" smtClean="0"/>
              <a:t>WSU faculty member developed new software</a:t>
            </a:r>
          </a:p>
          <a:p>
            <a:r>
              <a:rPr lang="en-US" dirty="0" smtClean="0"/>
              <a:t>Equipment (</a:t>
            </a:r>
            <a:r>
              <a:rPr lang="en-US" dirty="0" err="1" smtClean="0"/>
              <a:t>confocal</a:t>
            </a:r>
            <a:r>
              <a:rPr lang="en-US" dirty="0" smtClean="0"/>
              <a:t> microscope) successfully purchased and set up at WSU-Vancouver</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Cost-benefit?</a:t>
            </a:r>
            <a:endParaRPr lang="en-US" dirty="0"/>
          </a:p>
        </p:txBody>
      </p:sp>
      <p:sp>
        <p:nvSpPr>
          <p:cNvPr id="3" name="Content Placeholder 2"/>
          <p:cNvSpPr>
            <a:spLocks noGrp="1"/>
          </p:cNvSpPr>
          <p:nvPr>
            <p:ph idx="1"/>
          </p:nvPr>
        </p:nvSpPr>
        <p:spPr/>
        <p:txBody>
          <a:bodyPr>
            <a:normAutofit/>
          </a:bodyPr>
          <a:lstStyle/>
          <a:p>
            <a:r>
              <a:rPr lang="en-US" dirty="0" smtClean="0"/>
              <a:t>Total program costs:</a:t>
            </a:r>
          </a:p>
          <a:p>
            <a:pPr lvl="1"/>
            <a:r>
              <a:rPr lang="en-US" dirty="0" smtClean="0"/>
              <a:t>Grants + Honoraria ~ $171K for 40 grants</a:t>
            </a:r>
          </a:p>
          <a:p>
            <a:pPr lvl="1">
              <a:buNone/>
            </a:pPr>
            <a:r>
              <a:rPr lang="en-US" dirty="0" smtClean="0"/>
              <a:t>+ Program Administration</a:t>
            </a:r>
          </a:p>
          <a:p>
            <a:r>
              <a:rPr lang="en-US" dirty="0" smtClean="0"/>
              <a:t>Benefits:  some apparent </a:t>
            </a:r>
            <a:r>
              <a:rPr lang="en-US" dirty="0" smtClean="0"/>
              <a:t>early quantitative </a:t>
            </a:r>
            <a:r>
              <a:rPr lang="en-US" dirty="0" smtClean="0"/>
              <a:t>benefits; significant qualitative ones  </a:t>
            </a:r>
          </a:p>
          <a:p>
            <a:r>
              <a:rPr lang="en-US" dirty="0" smtClean="0"/>
              <a:t>Drawbacks:  long-term outcomes </a:t>
            </a:r>
            <a:r>
              <a:rPr lang="en-US" dirty="0" smtClean="0"/>
              <a:t>have </a:t>
            </a:r>
            <a:r>
              <a:rPr lang="en-US" dirty="0" smtClean="0"/>
              <a:t>yet to be measured; </a:t>
            </a:r>
            <a:r>
              <a:rPr lang="en-US" i="1" dirty="0" smtClean="0"/>
              <a:t>control group </a:t>
            </a:r>
            <a:r>
              <a:rPr lang="en-US" i="1" dirty="0" smtClean="0"/>
              <a:t>lacking </a:t>
            </a:r>
            <a:r>
              <a:rPr lang="en-US" dirty="0" smtClean="0"/>
              <a:t>(but see </a:t>
            </a:r>
            <a:r>
              <a:rPr lang="en-US" dirty="0" err="1" smtClean="0"/>
              <a:t>Blau</a:t>
            </a:r>
            <a:r>
              <a:rPr lang="en-US" dirty="0" smtClean="0"/>
              <a:t> et al. (2010)</a:t>
            </a:r>
            <a:endParaRPr lang="en-US"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Plans/Recommendations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solidFill>
                  <a:srgbClr val="FFFF00"/>
                </a:solidFill>
              </a:rPr>
              <a:t>WSU </a:t>
            </a:r>
            <a:r>
              <a:rPr lang="en-US" dirty="0" smtClean="0">
                <a:solidFill>
                  <a:srgbClr val="FFFF00"/>
                </a:solidFill>
              </a:rPr>
              <a:t>will implement external mentor grant program university-wide starting in 2015</a:t>
            </a:r>
          </a:p>
          <a:p>
            <a:r>
              <a:rPr lang="en-US" dirty="0" smtClean="0"/>
              <a:t>Encourage faculty applicants to:</a:t>
            </a:r>
          </a:p>
          <a:p>
            <a:pPr lvl="1"/>
            <a:r>
              <a:rPr lang="en-US" dirty="0" smtClean="0"/>
              <a:t>Choose a mentor with whom they could potentially collaborate</a:t>
            </a:r>
          </a:p>
          <a:p>
            <a:pPr lvl="1"/>
            <a:r>
              <a:rPr lang="en-US" dirty="0" smtClean="0"/>
              <a:t>Avoid </a:t>
            </a:r>
            <a:r>
              <a:rPr lang="en-US" dirty="0" smtClean="0"/>
              <a:t>mentors </a:t>
            </a:r>
            <a:r>
              <a:rPr lang="en-US" dirty="0" smtClean="0"/>
              <a:t>in the midst of career transitions</a:t>
            </a:r>
          </a:p>
          <a:p>
            <a:pPr lvl="1"/>
            <a:r>
              <a:rPr lang="en-US" dirty="0" smtClean="0"/>
              <a:t>Consider back-up plan if first mentor does not work out</a:t>
            </a:r>
          </a:p>
          <a:p>
            <a:r>
              <a:rPr lang="en-US" dirty="0" smtClean="0"/>
              <a:t>Require unit chair/director to assist with planning mentor visit to WSU, </a:t>
            </a:r>
            <a:r>
              <a:rPr lang="en-US" i="1" dirty="0" smtClean="0"/>
              <a:t>and with cost</a:t>
            </a:r>
          </a:p>
          <a:p>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229600" cy="1143000"/>
          </a:xfrm>
        </p:spPr>
        <p:txBody>
          <a:bodyPr/>
          <a:lstStyle/>
          <a:p>
            <a:r>
              <a:rPr lang="en-US" dirty="0" smtClean="0"/>
              <a:t>Questions?</a:t>
            </a:r>
            <a:endParaRPr lang="en-US" dirty="0"/>
          </a:p>
        </p:txBody>
      </p:sp>
      <p:sp>
        <p:nvSpPr>
          <p:cNvPr id="3" name="Content Placeholder 2"/>
          <p:cNvSpPr>
            <a:spLocks noGrp="1"/>
          </p:cNvSpPr>
          <p:nvPr>
            <p:ph idx="1"/>
          </p:nvPr>
        </p:nvSpPr>
        <p:spPr>
          <a:xfrm>
            <a:off x="6286500" y="5943600"/>
            <a:ext cx="5715000" cy="3078163"/>
          </a:xfrm>
        </p:spPr>
        <p:txBody>
          <a:bodyPr/>
          <a:lstStyle/>
          <a:p>
            <a:pPr>
              <a:buNone/>
            </a:pPr>
            <a:r>
              <a:rPr lang="en-US" dirty="0" smtClean="0"/>
              <a:t>craft@wsu.edu</a:t>
            </a:r>
            <a:endParaRPr lang="en-US" dirty="0"/>
          </a:p>
        </p:txBody>
      </p:sp>
      <p:sp>
        <p:nvSpPr>
          <p:cNvPr id="98306" name="AutoShape 2" descr="Image result for brain questions images"/>
          <p:cNvSpPr>
            <a:spLocks noChangeAspect="1" noChangeArrowheads="1"/>
          </p:cNvSpPr>
          <p:nvPr/>
        </p:nvSpPr>
        <p:spPr bwMode="auto">
          <a:xfrm>
            <a:off x="155575" y="-517525"/>
            <a:ext cx="962025" cy="1085850"/>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5" name="Picture 4" descr="image-brain-questions.jpg"/>
          <p:cNvPicPr>
            <a:picLocks noChangeAspect="1"/>
          </p:cNvPicPr>
          <p:nvPr/>
        </p:nvPicPr>
        <p:blipFill>
          <a:blip r:embed="rId2" cstate="print"/>
          <a:stretch>
            <a:fillRect/>
          </a:stretch>
        </p:blipFill>
        <p:spPr>
          <a:xfrm>
            <a:off x="2438400" y="1371600"/>
            <a:ext cx="4025585" cy="454820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fontScale="90000"/>
          </a:bodyPr>
          <a:lstStyle/>
          <a:p>
            <a:r>
              <a:rPr lang="en-US" dirty="0" smtClean="0"/>
              <a:t>WSU Faculty Mentoring Survey</a:t>
            </a:r>
            <a:br>
              <a:rPr lang="en-US" dirty="0" smtClean="0"/>
            </a:br>
            <a:r>
              <a:rPr lang="en-US" dirty="0" smtClean="0"/>
              <a:t>(</a:t>
            </a:r>
            <a:r>
              <a:rPr lang="en-US" sz="4000" dirty="0" smtClean="0"/>
              <a:t>Spring 2011)</a:t>
            </a:r>
            <a:endParaRPr lang="en-US" sz="4000" dirty="0"/>
          </a:p>
        </p:txBody>
      </p:sp>
      <p:sp>
        <p:nvSpPr>
          <p:cNvPr id="3" name="Content Placeholder 2"/>
          <p:cNvSpPr>
            <a:spLocks noGrp="1"/>
          </p:cNvSpPr>
          <p:nvPr>
            <p:ph idx="1"/>
          </p:nvPr>
        </p:nvSpPr>
        <p:spPr>
          <a:xfrm>
            <a:off x="457200" y="2209800"/>
            <a:ext cx="8229600" cy="4221163"/>
          </a:xfrm>
        </p:spPr>
        <p:txBody>
          <a:bodyPr>
            <a:normAutofit/>
          </a:bodyPr>
          <a:lstStyle/>
          <a:p>
            <a:r>
              <a:rPr lang="en-US" dirty="0" smtClean="0"/>
              <a:t>Gathered information from faculty (&gt;1,000; 39% response rate) about:</a:t>
            </a:r>
          </a:p>
          <a:p>
            <a:pPr lvl="1"/>
            <a:r>
              <a:rPr lang="en-US" dirty="0" smtClean="0"/>
              <a:t>existing forms of mentoring,</a:t>
            </a:r>
          </a:p>
          <a:p>
            <a:pPr lvl="1"/>
            <a:r>
              <a:rPr lang="en-US" dirty="0" smtClean="0"/>
              <a:t>faculty perceptions of barriers and benefits to mentoring</a:t>
            </a:r>
            <a:r>
              <a:rPr lang="en-US" dirty="0"/>
              <a:t>,</a:t>
            </a:r>
            <a:endParaRPr lang="en-US" dirty="0" smtClean="0"/>
          </a:p>
          <a:p>
            <a:pPr lvl="1"/>
            <a:r>
              <a:rPr lang="en-US" dirty="0" smtClean="0"/>
              <a:t>important mentoring topics, etc.</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en-US" b="1" cap="all" dirty="0"/>
              <a:t>TYPES OF </a:t>
            </a:r>
            <a:r>
              <a:rPr lang="en-US" b="1" cap="all" dirty="0" smtClean="0"/>
              <a:t>INTERNAL FACULTY MENTORING</a:t>
            </a:r>
            <a:br>
              <a:rPr lang="en-US" b="1" cap="all" dirty="0" smtClean="0"/>
            </a:br>
            <a:r>
              <a:rPr lang="en-US" b="1" cap="all" dirty="0" smtClean="0"/>
              <a:t>At WSU</a:t>
            </a:r>
            <a:endParaRPr lang="en-US" b="1" cap="all" dirty="0"/>
          </a:p>
        </p:txBody>
      </p:sp>
    </p:spTree>
    <p:extLst>
      <p:ext uri="{BB962C8B-B14F-4D97-AF65-F5344CB8AC3E}">
        <p14:creationId xmlns="" xmlns:p14="http://schemas.microsoft.com/office/powerpoint/2010/main" val="11419173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Grp="1" noChangeAspect="1"/>
          </p:cNvGraphicFramePr>
          <p:nvPr/>
        </p:nvGraphicFramePr>
        <p:xfrm>
          <a:off x="1143000" y="381000"/>
          <a:ext cx="6934200" cy="5440363"/>
        </p:xfrm>
        <a:graphic>
          <a:graphicData uri="http://schemas.openxmlformats.org/presentationml/2006/ole">
            <p:oleObj spid="_x0000_s18440" name="SPW 11.0 Graph" r:id="rId3" imgW="7822692" imgH="7258507" progId="SigmaPlotGraphicObject.10">
              <p:embed/>
            </p:oleObj>
          </a:graphicData>
        </a:graphic>
      </p:graphicFrame>
      <p:sp>
        <p:nvSpPr>
          <p:cNvPr id="5" name="Text Placeholder 4"/>
          <p:cNvSpPr>
            <a:spLocks noGrp="1"/>
          </p:cNvSpPr>
          <p:nvPr>
            <p:ph type="body" sz="half" idx="2"/>
          </p:nvPr>
        </p:nvSpPr>
        <p:spPr>
          <a:xfrm>
            <a:off x="609600" y="6096000"/>
            <a:ext cx="5638800" cy="533400"/>
          </a:xfrm>
        </p:spPr>
        <p:txBody>
          <a:bodyPr>
            <a:normAutofit/>
          </a:bodyPr>
          <a:lstStyle/>
          <a:p>
            <a:pPr lvl="0">
              <a:spcBef>
                <a:spcPts val="0"/>
              </a:spcBef>
            </a:pPr>
            <a:r>
              <a:rPr lang="en-US" sz="1800" dirty="0" smtClean="0">
                <a:solidFill>
                  <a:prstClr val="white"/>
                </a:solidFill>
              </a:rPr>
              <a:t>Respondent </a:t>
            </a:r>
            <a:r>
              <a:rPr lang="en-US" sz="1800" dirty="0">
                <a:solidFill>
                  <a:prstClr val="white"/>
                </a:solidFill>
              </a:rPr>
              <a:t>sub-group: </a:t>
            </a:r>
            <a:r>
              <a:rPr lang="en-US" sz="1800" dirty="0" err="1">
                <a:solidFill>
                  <a:prstClr val="white"/>
                </a:solidFill>
              </a:rPr>
              <a:t>tt</a:t>
            </a:r>
            <a:r>
              <a:rPr lang="en-US" sz="1800" dirty="0">
                <a:solidFill>
                  <a:prstClr val="white"/>
                </a:solidFill>
              </a:rPr>
              <a:t> faculty + chair/unit </a:t>
            </a:r>
            <a:r>
              <a:rPr lang="en-US" sz="1800" dirty="0" err="1">
                <a:solidFill>
                  <a:prstClr val="white"/>
                </a:solidFill>
              </a:rPr>
              <a:t>dir</a:t>
            </a:r>
            <a:r>
              <a:rPr lang="en-US" sz="1800" dirty="0">
                <a:solidFill>
                  <a:prstClr val="white"/>
                </a:solidFill>
              </a:rPr>
              <a:t>/admin</a:t>
            </a:r>
          </a:p>
          <a:p>
            <a:endParaRPr lang="en-US" dirty="0"/>
          </a:p>
        </p:txBody>
      </p:sp>
    </p:spTree>
    <p:extLst>
      <p:ext uri="{BB962C8B-B14F-4D97-AF65-F5344CB8AC3E}">
        <p14:creationId xmlns="" xmlns:p14="http://schemas.microsoft.com/office/powerpoint/2010/main" val="12064513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000" y="6324600"/>
            <a:ext cx="5605061" cy="369332"/>
          </a:xfrm>
          <a:prstGeom prst="rect">
            <a:avLst/>
          </a:prstGeom>
          <a:noFill/>
        </p:spPr>
        <p:txBody>
          <a:bodyPr wrap="none" rtlCol="0">
            <a:spAutoFit/>
          </a:bodyPr>
          <a:lstStyle/>
          <a:p>
            <a:r>
              <a:rPr lang="en-US" dirty="0" smtClean="0"/>
              <a:t>Respondent sub-group: </a:t>
            </a:r>
            <a:r>
              <a:rPr lang="en-US" dirty="0" err="1" smtClean="0"/>
              <a:t>tt</a:t>
            </a:r>
            <a:r>
              <a:rPr lang="en-US" dirty="0" smtClean="0"/>
              <a:t> faculty + chair/unit dir/admin</a:t>
            </a:r>
            <a:endParaRPr lang="en-US" dirty="0"/>
          </a:p>
        </p:txBody>
      </p:sp>
      <p:graphicFrame>
        <p:nvGraphicFramePr>
          <p:cNvPr id="2052" name="Object 4"/>
          <p:cNvGraphicFramePr>
            <a:graphicFrameLocks noChangeAspect="1"/>
          </p:cNvGraphicFramePr>
          <p:nvPr/>
        </p:nvGraphicFramePr>
        <p:xfrm>
          <a:off x="1600200" y="457200"/>
          <a:ext cx="6152019" cy="5638800"/>
        </p:xfrm>
        <a:graphic>
          <a:graphicData uri="http://schemas.openxmlformats.org/presentationml/2006/ole">
            <p:oleObj spid="_x0000_s2071" name="SPW 11.0 Graph" r:id="rId4" imgW="7902360" imgH="7242480" progId="SigmaPlotGraphicObject.10">
              <p:embed/>
            </p:oleObj>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8600" y="6400800"/>
            <a:ext cx="4871270" cy="369332"/>
          </a:xfrm>
          <a:prstGeom prst="rect">
            <a:avLst/>
          </a:prstGeom>
          <a:noFill/>
        </p:spPr>
        <p:txBody>
          <a:bodyPr wrap="none" rtlCol="0">
            <a:spAutoFit/>
          </a:bodyPr>
          <a:lstStyle/>
          <a:p>
            <a:r>
              <a:rPr lang="en-US" dirty="0" smtClean="0"/>
              <a:t>Respondent sub-group: non-tenure track faculty</a:t>
            </a:r>
            <a:endParaRPr lang="en-US" dirty="0"/>
          </a:p>
        </p:txBody>
      </p:sp>
      <p:graphicFrame>
        <p:nvGraphicFramePr>
          <p:cNvPr id="3076" name="Object 4"/>
          <p:cNvGraphicFramePr>
            <a:graphicFrameLocks noChangeAspect="1"/>
          </p:cNvGraphicFramePr>
          <p:nvPr/>
        </p:nvGraphicFramePr>
        <p:xfrm>
          <a:off x="1524000" y="457200"/>
          <a:ext cx="6257925" cy="5562600"/>
        </p:xfrm>
        <a:graphic>
          <a:graphicData uri="http://schemas.openxmlformats.org/presentationml/2006/ole">
            <p:oleObj spid="_x0000_s3095" name="SPW 11.0 Graph" r:id="rId4" imgW="7792560" imgH="6926040" progId="SigmaPlotGraphicObject.10">
              <p:embed/>
            </p:oleObj>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Autofit/>
          </a:bodyPr>
          <a:lstStyle/>
          <a:p>
            <a:r>
              <a:rPr lang="en-US" b="1" cap="all" dirty="0"/>
              <a:t>SATISFACTION WITH </a:t>
            </a:r>
            <a:r>
              <a:rPr lang="en-US" b="1" cap="all" dirty="0" smtClean="0"/>
              <a:t>INTERNAL FACULTY MENTORNIG</a:t>
            </a:r>
            <a:br>
              <a:rPr lang="en-US" b="1" cap="all" dirty="0" smtClean="0"/>
            </a:br>
            <a:r>
              <a:rPr lang="en-US" b="1" cap="all" dirty="0" smtClean="0"/>
              <a:t>at WSU</a:t>
            </a:r>
            <a:endParaRPr lang="en-US" dirty="0"/>
          </a:p>
        </p:txBody>
      </p:sp>
    </p:spTree>
    <p:extLst>
      <p:ext uri="{BB962C8B-B14F-4D97-AF65-F5344CB8AC3E}">
        <p14:creationId xmlns="" xmlns:p14="http://schemas.microsoft.com/office/powerpoint/2010/main" val="20158021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2125</TotalTime>
  <Words>1348</Words>
  <Application>Microsoft Office PowerPoint</Application>
  <PresentationFormat>On-screen Show (4:3)</PresentationFormat>
  <Paragraphs>186</Paragraphs>
  <Slides>39</Slides>
  <Notes>10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39</vt:i4>
      </vt:variant>
    </vt:vector>
  </HeadingPairs>
  <TitlesOfParts>
    <vt:vector size="42" baseType="lpstr">
      <vt:lpstr>Office Theme</vt:lpstr>
      <vt:lpstr>SPW 11.0 Graph</vt:lpstr>
      <vt:lpstr>SPW 12.0 Graph</vt:lpstr>
      <vt:lpstr>The External Mentor Program: Enhancing Professional Development of STEM Women Faculty</vt:lpstr>
      <vt:lpstr>WSU</vt:lpstr>
      <vt:lpstr>Background</vt:lpstr>
      <vt:lpstr>WSU Faculty Mentoring Survey (Spring 2011)</vt:lpstr>
      <vt:lpstr>TYPES OF INTERNAL FACULTY MENTORING At WSU</vt:lpstr>
      <vt:lpstr>Slide 6</vt:lpstr>
      <vt:lpstr>Slide 7</vt:lpstr>
      <vt:lpstr>Slide 8</vt:lpstr>
      <vt:lpstr>SATISFACTION WITH INTERNAL FACULTY MENTORNIG at WSU</vt:lpstr>
      <vt:lpstr>Slide 10</vt:lpstr>
      <vt:lpstr>Slide 11</vt:lpstr>
      <vt:lpstr>Slide 12</vt:lpstr>
      <vt:lpstr>PERCEPTION OF Benefit FROM FACULTY MENTORING  AT WSU</vt:lpstr>
      <vt:lpstr>Slide 14</vt:lpstr>
      <vt:lpstr>Pre-tenure Faculty</vt:lpstr>
      <vt:lpstr>Post-tenure &amp; non-TT Faculty</vt:lpstr>
      <vt:lpstr>ADVANCE External Mentor Grant Program</vt:lpstr>
      <vt:lpstr>Aim</vt:lpstr>
      <vt:lpstr>Guidelines</vt:lpstr>
      <vt:lpstr>Who was funded?</vt:lpstr>
      <vt:lpstr>Slide 21</vt:lpstr>
      <vt:lpstr>Who was funded?</vt:lpstr>
      <vt:lpstr>Who Were the Mentors?</vt:lpstr>
      <vt:lpstr>Primary Grant Activities</vt:lpstr>
      <vt:lpstr>At Completion</vt:lpstr>
      <vt:lpstr>Slide 26</vt:lpstr>
      <vt:lpstr>What types of advice did you receive from your mentor?</vt:lpstr>
      <vt:lpstr>Best piece of advice received?</vt:lpstr>
      <vt:lpstr>Slide 29</vt:lpstr>
      <vt:lpstr>Issues Encountered After Grant Award</vt:lpstr>
      <vt:lpstr>Qualitative Feedback</vt:lpstr>
      <vt:lpstr>Qualitative Feedback</vt:lpstr>
      <vt:lpstr>Qualitative Feedback</vt:lpstr>
      <vt:lpstr>Qualitative Feedback</vt:lpstr>
      <vt:lpstr>Slide 35</vt:lpstr>
      <vt:lpstr>Other Outcomes at Follow-up (29%)</vt:lpstr>
      <vt:lpstr>Cost-benefit?</vt:lpstr>
      <vt:lpstr>Future Plans/Recommendations</vt:lpstr>
      <vt:lpstr>Questions?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Faculty Mentoring Survey: Preliminary Results</dc:title>
  <dc:creator>craft</dc:creator>
  <cp:lastModifiedBy>ebecca</cp:lastModifiedBy>
  <cp:revision>167</cp:revision>
  <dcterms:created xsi:type="dcterms:W3CDTF">2012-06-28T17:38:26Z</dcterms:created>
  <dcterms:modified xsi:type="dcterms:W3CDTF">2014-10-23T04:12:46Z</dcterms:modified>
</cp:coreProperties>
</file>