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
  </p:notesMasterIdLst>
  <p:handoutMasterIdLst>
    <p:handoutMasterId r:id="rId7"/>
  </p:handoutMasterIdLst>
  <p:sldIdLst>
    <p:sldId id="482" r:id="rId2"/>
    <p:sldId id="483" r:id="rId3"/>
    <p:sldId id="484" r:id="rId4"/>
    <p:sldId id="485"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84D14F-3C1C-4CEA-AB1C-6DE10C9D8018}" v="14" dt="2020-01-21T02:32:07.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74" autoAdjust="0"/>
  </p:normalViewPr>
  <p:slideViewPr>
    <p:cSldViewPr>
      <p:cViewPr varScale="1">
        <p:scale>
          <a:sx n="73" d="100"/>
          <a:sy n="73" d="100"/>
        </p:scale>
        <p:origin x="1082"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shingham, Shannon" userId="dd6c7d19-f0b8-45ae-b90d-324f5fc737dc" providerId="ADAL" clId="{D4567F33-F2FE-4841-BF56-866CFA5CF6B2}"/>
    <pc:docChg chg="undo addSld delSld delMainMaster">
      <pc:chgData name="Tushingham, Shannon" userId="dd6c7d19-f0b8-45ae-b90d-324f5fc737dc" providerId="ADAL" clId="{D4567F33-F2FE-4841-BF56-866CFA5CF6B2}" dt="2020-01-19T22:42:54.211" v="76" actId="2696"/>
      <pc:docMkLst>
        <pc:docMk/>
      </pc:docMkLst>
      <pc:sldChg chg="add del">
        <pc:chgData name="Tushingham, Shannon" userId="dd6c7d19-f0b8-45ae-b90d-324f5fc737dc" providerId="ADAL" clId="{D4567F33-F2FE-4841-BF56-866CFA5CF6B2}" dt="2020-01-19T22:42:54.211" v="76" actId="2696"/>
        <pc:sldMkLst>
          <pc:docMk/>
          <pc:sldMk cId="2856166279" sldId="482"/>
        </pc:sldMkLst>
      </pc:sldChg>
    </pc:docChg>
  </pc:docChgLst>
  <pc:docChgLst>
    <pc:chgData name="Tushingham, Shannon" userId="dd6c7d19-f0b8-45ae-b90d-324f5fc737dc" providerId="ADAL" clId="{2984D14F-3C1C-4CEA-AB1C-6DE10C9D8018}"/>
    <pc:docChg chg="undo custSel addSld modSld">
      <pc:chgData name="Tushingham, Shannon" userId="dd6c7d19-f0b8-45ae-b90d-324f5fc737dc" providerId="ADAL" clId="{2984D14F-3C1C-4CEA-AB1C-6DE10C9D8018}" dt="2020-01-21T02:32:08.780" v="517" actId="5793"/>
      <pc:docMkLst>
        <pc:docMk/>
      </pc:docMkLst>
      <pc:sldChg chg="modSp">
        <pc:chgData name="Tushingham, Shannon" userId="dd6c7d19-f0b8-45ae-b90d-324f5fc737dc" providerId="ADAL" clId="{2984D14F-3C1C-4CEA-AB1C-6DE10C9D8018}" dt="2020-01-21T02:18:15.729" v="11" actId="20577"/>
        <pc:sldMkLst>
          <pc:docMk/>
          <pc:sldMk cId="2856166279" sldId="482"/>
        </pc:sldMkLst>
        <pc:spChg chg="mod">
          <ac:chgData name="Tushingham, Shannon" userId="dd6c7d19-f0b8-45ae-b90d-324f5fc737dc" providerId="ADAL" clId="{2984D14F-3C1C-4CEA-AB1C-6DE10C9D8018}" dt="2020-01-21T02:18:15.729" v="11" actId="20577"/>
          <ac:spMkLst>
            <pc:docMk/>
            <pc:sldMk cId="2856166279" sldId="482"/>
            <ac:spMk id="2" creationId="{3102F02A-BE46-46C4-B573-E43450766A4F}"/>
          </ac:spMkLst>
        </pc:spChg>
      </pc:sldChg>
      <pc:sldChg chg="addSp modSp add">
        <pc:chgData name="Tushingham, Shannon" userId="dd6c7d19-f0b8-45ae-b90d-324f5fc737dc" providerId="ADAL" clId="{2984D14F-3C1C-4CEA-AB1C-6DE10C9D8018}" dt="2020-01-21T02:32:08.780" v="517" actId="5793"/>
        <pc:sldMkLst>
          <pc:docMk/>
          <pc:sldMk cId="3855327857" sldId="483"/>
        </pc:sldMkLst>
        <pc:spChg chg="mod">
          <ac:chgData name="Tushingham, Shannon" userId="dd6c7d19-f0b8-45ae-b90d-324f5fc737dc" providerId="ADAL" clId="{2984D14F-3C1C-4CEA-AB1C-6DE10C9D8018}" dt="2020-01-21T02:32:08.780" v="517" actId="5793"/>
          <ac:spMkLst>
            <pc:docMk/>
            <pc:sldMk cId="3855327857" sldId="483"/>
            <ac:spMk id="2" creationId="{341B2050-D4DB-459A-88D7-610EE90500E8}"/>
          </ac:spMkLst>
        </pc:spChg>
        <pc:spChg chg="mod">
          <ac:chgData name="Tushingham, Shannon" userId="dd6c7d19-f0b8-45ae-b90d-324f5fc737dc" providerId="ADAL" clId="{2984D14F-3C1C-4CEA-AB1C-6DE10C9D8018}" dt="2020-01-21T02:25:46.472" v="93" actId="14100"/>
          <ac:spMkLst>
            <pc:docMk/>
            <pc:sldMk cId="3855327857" sldId="483"/>
            <ac:spMk id="3" creationId="{F40B691B-8530-440A-978D-4A9B9B0C20F3}"/>
          </ac:spMkLst>
        </pc:spChg>
        <pc:picChg chg="add mod">
          <ac:chgData name="Tushingham, Shannon" userId="dd6c7d19-f0b8-45ae-b90d-324f5fc737dc" providerId="ADAL" clId="{2984D14F-3C1C-4CEA-AB1C-6DE10C9D8018}" dt="2020-01-21T02:25:51.403" v="94" actId="14100"/>
          <ac:picMkLst>
            <pc:docMk/>
            <pc:sldMk cId="3855327857" sldId="483"/>
            <ac:picMk id="1026" creationId="{76DE994C-A298-4298-9C18-7CB6B982CB52}"/>
          </ac:picMkLst>
        </pc:picChg>
      </pc:sldChg>
      <pc:sldChg chg="modSp add">
        <pc:chgData name="Tushingham, Shannon" userId="dd6c7d19-f0b8-45ae-b90d-324f5fc737dc" providerId="ADAL" clId="{2984D14F-3C1C-4CEA-AB1C-6DE10C9D8018}" dt="2020-01-21T02:31:40.911" v="515" actId="20577"/>
        <pc:sldMkLst>
          <pc:docMk/>
          <pc:sldMk cId="3257309717" sldId="484"/>
        </pc:sldMkLst>
        <pc:spChg chg="mod">
          <ac:chgData name="Tushingham, Shannon" userId="dd6c7d19-f0b8-45ae-b90d-324f5fc737dc" providerId="ADAL" clId="{2984D14F-3C1C-4CEA-AB1C-6DE10C9D8018}" dt="2020-01-21T02:28:51.475" v="187" actId="6549"/>
          <ac:spMkLst>
            <pc:docMk/>
            <pc:sldMk cId="3257309717" sldId="484"/>
            <ac:spMk id="2" creationId="{39632B82-66F9-4A25-87D8-263781CD6109}"/>
          </ac:spMkLst>
        </pc:spChg>
        <pc:spChg chg="mod">
          <ac:chgData name="Tushingham, Shannon" userId="dd6c7d19-f0b8-45ae-b90d-324f5fc737dc" providerId="ADAL" clId="{2984D14F-3C1C-4CEA-AB1C-6DE10C9D8018}" dt="2020-01-21T02:31:40.911" v="515" actId="20577"/>
          <ac:spMkLst>
            <pc:docMk/>
            <pc:sldMk cId="3257309717" sldId="484"/>
            <ac:spMk id="3" creationId="{A1A64DDE-339D-41A8-B8B4-0DDE0AC0C0AC}"/>
          </ac:spMkLst>
        </pc:spChg>
      </pc:sldChg>
      <pc:sldChg chg="modSp add">
        <pc:chgData name="Tushingham, Shannon" userId="dd6c7d19-f0b8-45ae-b90d-324f5fc737dc" providerId="ADAL" clId="{2984D14F-3C1C-4CEA-AB1C-6DE10C9D8018}" dt="2020-01-21T02:30:00.808" v="328" actId="27636"/>
        <pc:sldMkLst>
          <pc:docMk/>
          <pc:sldMk cId="537900137" sldId="485"/>
        </pc:sldMkLst>
        <pc:spChg chg="mod">
          <ac:chgData name="Tushingham, Shannon" userId="dd6c7d19-f0b8-45ae-b90d-324f5fc737dc" providerId="ADAL" clId="{2984D14F-3C1C-4CEA-AB1C-6DE10C9D8018}" dt="2020-01-21T02:30:00.808" v="328" actId="27636"/>
          <ac:spMkLst>
            <pc:docMk/>
            <pc:sldMk cId="537900137" sldId="485"/>
            <ac:spMk id="2" creationId="{04B1B42F-FA22-4E03-917E-EAF1E9643039}"/>
          </ac:spMkLst>
        </pc:spChg>
        <pc:spChg chg="mod">
          <ac:chgData name="Tushingham, Shannon" userId="dd6c7d19-f0b8-45ae-b90d-324f5fc737dc" providerId="ADAL" clId="{2984D14F-3C1C-4CEA-AB1C-6DE10C9D8018}" dt="2020-01-21T02:29:41.444" v="320" actId="20577"/>
          <ac:spMkLst>
            <pc:docMk/>
            <pc:sldMk cId="537900137" sldId="485"/>
            <ac:spMk id="3" creationId="{4EFE2D69-BBD9-4DEE-B467-1978F56308B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6A71C67-31E1-4A3F-9444-9A6B6E418738}" type="datetimeFigureOut">
              <a:rPr lang="en-US" smtClean="0"/>
              <a:t>1/20/2020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22F6DCD-4F39-4E1F-ABB5-EC529DC3E252}" type="slidenum">
              <a:rPr lang="en-US" smtClean="0"/>
              <a:t>‹#›</a:t>
            </a:fld>
            <a:endParaRPr lang="en-US"/>
          </a:p>
        </p:txBody>
      </p:sp>
    </p:spTree>
    <p:extLst>
      <p:ext uri="{BB962C8B-B14F-4D97-AF65-F5344CB8AC3E}">
        <p14:creationId xmlns:p14="http://schemas.microsoft.com/office/powerpoint/2010/main" val="733515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A2FDD9-F85B-49AB-8633-1E6B179D7075}" type="datetimeFigureOut">
              <a:rPr lang="en-US" smtClean="0"/>
              <a:t>1/20/2020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A037724-0A17-4F80-A7EC-ED77F545D198}" type="slidenum">
              <a:rPr lang="en-US" smtClean="0"/>
              <a:t>‹#›</a:t>
            </a:fld>
            <a:endParaRPr lang="en-US"/>
          </a:p>
        </p:txBody>
      </p:sp>
    </p:spTree>
    <p:extLst>
      <p:ext uri="{BB962C8B-B14F-4D97-AF65-F5344CB8AC3E}">
        <p14:creationId xmlns:p14="http://schemas.microsoft.com/office/powerpoint/2010/main" val="1986620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037724-0A17-4F80-A7EC-ED77F545D198}" type="slidenum">
              <a:rPr lang="en-US" smtClean="0"/>
              <a:t>1</a:t>
            </a:fld>
            <a:endParaRPr lang="en-US"/>
          </a:p>
        </p:txBody>
      </p:sp>
    </p:spTree>
    <p:extLst>
      <p:ext uri="{BB962C8B-B14F-4D97-AF65-F5344CB8AC3E}">
        <p14:creationId xmlns:p14="http://schemas.microsoft.com/office/powerpoint/2010/main" val="1691361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D1404DCC-9805-4D1C-A757-50326970D755}" type="datetimeFigureOut">
              <a:rPr lang="en-US" smtClean="0"/>
              <a:pPr/>
              <a:t>1/20/2020</a:t>
            </a:fld>
            <a:endParaRPr lang="en-US"/>
          </a:p>
        </p:txBody>
      </p:sp>
      <p:sp>
        <p:nvSpPr>
          <p:cNvPr id="16" name="Slide Number Placeholder 15"/>
          <p:cNvSpPr>
            <a:spLocks noGrp="1"/>
          </p:cNvSpPr>
          <p:nvPr>
            <p:ph type="sldNum" sz="quarter" idx="11"/>
          </p:nvPr>
        </p:nvSpPr>
        <p:spPr/>
        <p:txBody>
          <a:bodyPr/>
          <a:lstStyle/>
          <a:p>
            <a:fld id="{C3B26C12-D4A5-4170-AAD5-E497227DF201}"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404DCC-9805-4D1C-A757-50326970D755}" type="datetimeFigureOut">
              <a:rPr lang="en-US" smtClean="0"/>
              <a:pPr/>
              <a:t>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26C12-D4A5-4170-AAD5-E497227DF2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404DCC-9805-4D1C-A757-50326970D755}" type="datetimeFigureOut">
              <a:rPr lang="en-US" smtClean="0"/>
              <a:pPr/>
              <a:t>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26C12-D4A5-4170-AAD5-E497227DF2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D1404DCC-9805-4D1C-A757-50326970D755}" type="datetimeFigureOut">
              <a:rPr lang="en-US" smtClean="0"/>
              <a:pPr/>
              <a:t>1/20/2020</a:t>
            </a:fld>
            <a:endParaRPr lang="en-US"/>
          </a:p>
        </p:txBody>
      </p:sp>
      <p:sp>
        <p:nvSpPr>
          <p:cNvPr id="15" name="Slide Number Placeholder 14"/>
          <p:cNvSpPr>
            <a:spLocks noGrp="1"/>
          </p:cNvSpPr>
          <p:nvPr>
            <p:ph type="sldNum" sz="quarter" idx="15"/>
          </p:nvPr>
        </p:nvSpPr>
        <p:spPr/>
        <p:txBody>
          <a:bodyPr/>
          <a:lstStyle>
            <a:lvl1pPr algn="ctr">
              <a:defRPr/>
            </a:lvl1pPr>
          </a:lstStyle>
          <a:p>
            <a:fld id="{C3B26C12-D4A5-4170-AAD5-E497227DF201}"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404DCC-9805-4D1C-A757-50326970D755}" type="datetimeFigureOut">
              <a:rPr lang="en-US" smtClean="0"/>
              <a:pPr/>
              <a:t>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26C12-D4A5-4170-AAD5-E497227DF201}"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1404DCC-9805-4D1C-A757-50326970D755}" type="datetimeFigureOut">
              <a:rPr lang="en-US" smtClean="0"/>
              <a:pPr/>
              <a:t>1/20/2020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26C12-D4A5-4170-AAD5-E497227DF201}"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3B26C12-D4A5-4170-AAD5-E497227DF201}"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D1404DCC-9805-4D1C-A757-50326970D755}" type="datetimeFigureOut">
              <a:rPr lang="en-US" smtClean="0"/>
              <a:pPr/>
              <a:t>1/20/2020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404DCC-9805-4D1C-A757-50326970D755}" type="datetimeFigureOut">
              <a:rPr lang="en-US" smtClean="0"/>
              <a:pPr/>
              <a:t>1/20/2020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B26C12-D4A5-4170-AAD5-E497227DF201}"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404DCC-9805-4D1C-A757-50326970D755}" type="datetimeFigureOut">
              <a:rPr lang="en-US" smtClean="0"/>
              <a:pPr/>
              <a:t>1/20/2020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B26C12-D4A5-4170-AAD5-E497227DF2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D1404DCC-9805-4D1C-A757-50326970D755}" type="datetimeFigureOut">
              <a:rPr lang="en-US" smtClean="0"/>
              <a:pPr/>
              <a:t>1/20/2020</a:t>
            </a:fld>
            <a:endParaRPr lang="en-US"/>
          </a:p>
        </p:txBody>
      </p:sp>
      <p:sp>
        <p:nvSpPr>
          <p:cNvPr id="9" name="Slide Number Placeholder 8"/>
          <p:cNvSpPr>
            <a:spLocks noGrp="1"/>
          </p:cNvSpPr>
          <p:nvPr>
            <p:ph type="sldNum" sz="quarter" idx="15"/>
          </p:nvPr>
        </p:nvSpPr>
        <p:spPr/>
        <p:txBody>
          <a:bodyPr/>
          <a:lstStyle/>
          <a:p>
            <a:fld id="{C3B26C12-D4A5-4170-AAD5-E497227DF201}"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D1404DCC-9805-4D1C-A757-50326970D755}" type="datetimeFigureOut">
              <a:rPr lang="en-US" smtClean="0"/>
              <a:pPr/>
              <a:t>1/20/2020</a:t>
            </a:fld>
            <a:endParaRPr lang="en-US"/>
          </a:p>
        </p:txBody>
      </p:sp>
      <p:sp>
        <p:nvSpPr>
          <p:cNvPr id="9" name="Slide Number Placeholder 8"/>
          <p:cNvSpPr>
            <a:spLocks noGrp="1"/>
          </p:cNvSpPr>
          <p:nvPr>
            <p:ph type="sldNum" sz="quarter" idx="11"/>
          </p:nvPr>
        </p:nvSpPr>
        <p:spPr/>
        <p:txBody>
          <a:bodyPr/>
          <a:lstStyle/>
          <a:p>
            <a:fld id="{C3B26C12-D4A5-4170-AAD5-E497227DF201}"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1404DCC-9805-4D1C-A757-50326970D755}" type="datetimeFigureOut">
              <a:rPr lang="en-US" smtClean="0"/>
              <a:pPr/>
              <a:t>1/20/2020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3B26C12-D4A5-4170-AAD5-E497227DF201}"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ilyevergreen.com/67488/news/aswsu-approves-laurens-promis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twitter.com/jjmccluskey/status/1157120442257199105?lang=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rainn.org/" TargetMode="External"/><Relationship Id="rId2" Type="http://schemas.openxmlformats.org/officeDocument/2006/relationships/hyperlink" Target="https://www.thehotline.org/" TargetMode="External"/><Relationship Id="rId1" Type="http://schemas.openxmlformats.org/officeDocument/2006/relationships/slideLayout" Target="../slideLayouts/slideLayout2.xml"/><Relationship Id="rId6" Type="http://schemas.openxmlformats.org/officeDocument/2006/relationships/hyperlink" Target="https://avp.org/" TargetMode="External"/><Relationship Id="rId5" Type="http://schemas.openxmlformats.org/officeDocument/2006/relationships/hyperlink" Target="https://www.loveisrespect.org/" TargetMode="External"/><Relationship Id="rId4" Type="http://schemas.openxmlformats.org/officeDocument/2006/relationships/hyperlink" Target="https://victimconnect.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02F02A-BE46-46C4-B573-E43450766A4F}"/>
              </a:ext>
            </a:extLst>
          </p:cNvPr>
          <p:cNvSpPr>
            <a:spLocks noGrp="1"/>
          </p:cNvSpPr>
          <p:nvPr>
            <p:ph idx="1"/>
          </p:nvPr>
        </p:nvSpPr>
        <p:spPr>
          <a:xfrm>
            <a:off x="457200" y="1752599"/>
            <a:ext cx="8229600" cy="5181601"/>
          </a:xfrm>
        </p:spPr>
        <p:txBody>
          <a:bodyPr>
            <a:normAutofit fontScale="92500" lnSpcReduction="20000"/>
          </a:bodyPr>
          <a:lstStyle/>
          <a:p>
            <a:pPr fontAlgn="base"/>
            <a:r>
              <a:rPr lang="en-US" sz="2000" dirty="0"/>
              <a:t>Lauren McCluskey, a 21-year-old honors student athlete, was murdered on Oct. 22, 2018, on the University of Utah campus by a man she briefly dated. </a:t>
            </a:r>
            <a:r>
              <a:rPr lang="en-US" sz="2000" b="1" i="1" dirty="0"/>
              <a:t>We must all take actions to ensure that this never happens again. </a:t>
            </a:r>
            <a:endParaRPr lang="en-US" sz="2000" dirty="0"/>
          </a:p>
          <a:p>
            <a:pPr fontAlgn="base"/>
            <a:endParaRPr lang="en-US" sz="2000" dirty="0"/>
          </a:p>
          <a:p>
            <a:pPr fontAlgn="base"/>
            <a:r>
              <a:rPr lang="en-US" sz="2000" dirty="0"/>
              <a:t>If you are in immediate danger, call </a:t>
            </a:r>
            <a:r>
              <a:rPr lang="en-US" sz="2000" b="1" dirty="0"/>
              <a:t>911.</a:t>
            </a:r>
            <a:endParaRPr lang="en-US" sz="2000" dirty="0"/>
          </a:p>
          <a:p>
            <a:pPr fontAlgn="base"/>
            <a:endParaRPr lang="en-US" sz="2000" dirty="0"/>
          </a:p>
          <a:p>
            <a:pPr fontAlgn="base"/>
            <a:r>
              <a:rPr lang="en-US" sz="2000" dirty="0"/>
              <a:t>If you have or are experiencing sexual assault, domestic violence, and/or stalking, please report it to me and I will connect you to resources or call Alternatives to Violence of the Palouse at </a:t>
            </a:r>
            <a:r>
              <a:rPr lang="en-US" sz="2000" b="1" dirty="0"/>
              <a:t>877-334-2887</a:t>
            </a:r>
            <a:r>
              <a:rPr lang="en-US" sz="2000" dirty="0"/>
              <a:t> (24-hour crisis hotline).  </a:t>
            </a:r>
          </a:p>
          <a:p>
            <a:pPr fontAlgn="base"/>
            <a:endParaRPr lang="en-US" sz="2000" b="1" i="1" dirty="0"/>
          </a:p>
          <a:p>
            <a:pPr fontAlgn="base"/>
            <a:r>
              <a:rPr lang="en-US" sz="2000" dirty="0"/>
              <a:t>Any form of sexual harassment or violence will not be excused or tolerated at Washington State University. </a:t>
            </a:r>
          </a:p>
          <a:p>
            <a:pPr marL="0" indent="0" fontAlgn="base">
              <a:buNone/>
            </a:pPr>
            <a:r>
              <a:rPr lang="en-US" sz="2000" dirty="0"/>
              <a:t> </a:t>
            </a:r>
          </a:p>
          <a:p>
            <a:pPr fontAlgn="base"/>
            <a:r>
              <a:rPr lang="en-US" sz="2000" dirty="0"/>
              <a:t>More info/ resources: </a:t>
            </a:r>
          </a:p>
          <a:p>
            <a:pPr lvl="1" fontAlgn="base"/>
            <a:r>
              <a:rPr lang="en-US" sz="1800" dirty="0"/>
              <a:t>See syllabus</a:t>
            </a:r>
          </a:p>
          <a:p>
            <a:pPr lvl="1" fontAlgn="base"/>
            <a:r>
              <a:rPr lang="en-US" sz="1800" dirty="0"/>
              <a:t>Daily Evergreen story, with links: </a:t>
            </a:r>
            <a:r>
              <a:rPr lang="en-US" sz="1800" dirty="0">
                <a:solidFill>
                  <a:srgbClr val="00B0F0"/>
                </a:solidFill>
                <a:hlinkClick r:id="rId3">
                  <a:extLst>
                    <a:ext uri="{A12FA001-AC4F-418D-AE19-62706E023703}">
                      <ahyp:hlinkClr xmlns:ahyp="http://schemas.microsoft.com/office/drawing/2018/hyperlinkcolor" val="tx"/>
                    </a:ext>
                  </a:extLst>
                </a:hlinkClick>
              </a:rPr>
              <a:t>https://dailyevergreen.com/67488/news/aswsu-approves-laurens-promise/</a:t>
            </a:r>
            <a:r>
              <a:rPr lang="en-US" sz="1800" dirty="0">
                <a:solidFill>
                  <a:srgbClr val="00B0F0"/>
                </a:solidFill>
              </a:rPr>
              <a:t> </a:t>
            </a:r>
          </a:p>
        </p:txBody>
      </p:sp>
      <p:sp>
        <p:nvSpPr>
          <p:cNvPr id="3" name="Title 2">
            <a:extLst>
              <a:ext uri="{FF2B5EF4-FFF2-40B4-BE49-F238E27FC236}">
                <a16:creationId xmlns:a16="http://schemas.microsoft.com/office/drawing/2014/main" id="{0ED84F3A-3A82-4363-955F-8C0E3F43D951}"/>
              </a:ext>
            </a:extLst>
          </p:cNvPr>
          <p:cNvSpPr>
            <a:spLocks noGrp="1"/>
          </p:cNvSpPr>
          <p:nvPr>
            <p:ph type="title"/>
          </p:nvPr>
        </p:nvSpPr>
        <p:spPr>
          <a:xfrm>
            <a:off x="228600" y="457200"/>
            <a:ext cx="6705600" cy="1219200"/>
          </a:xfrm>
        </p:spPr>
        <p:txBody>
          <a:bodyPr>
            <a:normAutofit fontScale="90000"/>
          </a:bodyPr>
          <a:lstStyle/>
          <a:p>
            <a:r>
              <a:rPr lang="en-US" b="1" dirty="0"/>
              <a:t>Lauren’s Promise- </a:t>
            </a:r>
            <a:r>
              <a:rPr lang="en-US" sz="3600" b="1" i="1" dirty="0"/>
              <a:t>I will listen and believe you if someone is threatening you. </a:t>
            </a:r>
            <a:endParaRPr lang="en-US" b="1" dirty="0"/>
          </a:p>
        </p:txBody>
      </p:sp>
      <p:pic>
        <p:nvPicPr>
          <p:cNvPr id="5" name="Picture 4">
            <a:extLst>
              <a:ext uri="{FF2B5EF4-FFF2-40B4-BE49-F238E27FC236}">
                <a16:creationId xmlns:a16="http://schemas.microsoft.com/office/drawing/2014/main" id="{072DBFDC-F3D9-4BBB-BCE1-1F38A84399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7000" y="152400"/>
            <a:ext cx="2575015" cy="1447800"/>
          </a:xfrm>
          <a:prstGeom prst="rect">
            <a:avLst/>
          </a:prstGeom>
        </p:spPr>
      </p:pic>
    </p:spTree>
    <p:extLst>
      <p:ext uri="{BB962C8B-B14F-4D97-AF65-F5344CB8AC3E}">
        <p14:creationId xmlns:p14="http://schemas.microsoft.com/office/powerpoint/2010/main" val="285616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1B2050-D4DB-459A-88D7-610EE90500E8}"/>
              </a:ext>
            </a:extLst>
          </p:cNvPr>
          <p:cNvSpPr>
            <a:spLocks noGrp="1"/>
          </p:cNvSpPr>
          <p:nvPr>
            <p:ph idx="1"/>
          </p:nvPr>
        </p:nvSpPr>
        <p:spPr>
          <a:xfrm>
            <a:off x="457200" y="1524000"/>
            <a:ext cx="3048000" cy="4572000"/>
          </a:xfrm>
        </p:spPr>
        <p:txBody>
          <a:bodyPr/>
          <a:lstStyle/>
          <a:p>
            <a:r>
              <a:rPr lang="en-US" dirty="0"/>
              <a:t>Source: </a:t>
            </a:r>
            <a:r>
              <a:rPr lang="en-US" dirty="0">
                <a:hlinkClick r:id="rId2"/>
              </a:rPr>
              <a:t>https://twitter.com/jjmccluskey/status/1157120442257199105?lang</a:t>
            </a:r>
            <a:r>
              <a:rPr lang="en-US">
                <a:hlinkClick r:id="rId2"/>
              </a:rPr>
              <a:t>=en</a:t>
            </a:r>
            <a:endParaRPr lang="en-US"/>
          </a:p>
          <a:p>
            <a:pPr marL="0" indent="0">
              <a:buNone/>
            </a:pPr>
            <a:r>
              <a:rPr lang="en-US"/>
              <a:t> </a:t>
            </a:r>
            <a:endParaRPr lang="en-US" dirty="0"/>
          </a:p>
        </p:txBody>
      </p:sp>
      <p:sp>
        <p:nvSpPr>
          <p:cNvPr id="3" name="Title 2">
            <a:extLst>
              <a:ext uri="{FF2B5EF4-FFF2-40B4-BE49-F238E27FC236}">
                <a16:creationId xmlns:a16="http://schemas.microsoft.com/office/drawing/2014/main" id="{F40B691B-8530-440A-978D-4A9B9B0C20F3}"/>
              </a:ext>
            </a:extLst>
          </p:cNvPr>
          <p:cNvSpPr>
            <a:spLocks noGrp="1"/>
          </p:cNvSpPr>
          <p:nvPr>
            <p:ph type="title"/>
          </p:nvPr>
        </p:nvSpPr>
        <p:spPr>
          <a:xfrm>
            <a:off x="457200" y="152400"/>
            <a:ext cx="8229600" cy="1219200"/>
          </a:xfrm>
        </p:spPr>
        <p:txBody>
          <a:bodyPr>
            <a:normAutofit fontScale="90000"/>
          </a:bodyPr>
          <a:lstStyle/>
          <a:p>
            <a:r>
              <a:rPr lang="en-US" dirty="0"/>
              <a:t>Syllabus statement from Professor Jill McClusky </a:t>
            </a:r>
          </a:p>
        </p:txBody>
      </p:sp>
      <p:pic>
        <p:nvPicPr>
          <p:cNvPr id="1026" name="Picture 2" descr="Image">
            <a:extLst>
              <a:ext uri="{FF2B5EF4-FFF2-40B4-BE49-F238E27FC236}">
                <a16:creationId xmlns:a16="http://schemas.microsoft.com/office/drawing/2014/main" id="{76DE994C-A298-4298-9C18-7CB6B982CB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2840" y="1371600"/>
            <a:ext cx="547116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327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632B82-66F9-4A25-87D8-263781CD6109}"/>
              </a:ext>
            </a:extLst>
          </p:cNvPr>
          <p:cNvSpPr>
            <a:spLocks noGrp="1"/>
          </p:cNvSpPr>
          <p:nvPr>
            <p:ph idx="1"/>
          </p:nvPr>
        </p:nvSpPr>
        <p:spPr>
          <a:xfrm>
            <a:off x="457200" y="1524000"/>
            <a:ext cx="8229600" cy="5410200"/>
          </a:xfrm>
        </p:spPr>
        <p:txBody>
          <a:bodyPr>
            <a:normAutofit fontScale="40000" lnSpcReduction="20000"/>
          </a:bodyPr>
          <a:lstStyle/>
          <a:p>
            <a:pPr marL="0" indent="0">
              <a:buNone/>
            </a:pPr>
            <a:r>
              <a:rPr lang="en-US" b="1" u="sng" dirty="0"/>
              <a:t>Lauren’s Promise – I will listen and believe you if someone is threatening you.</a:t>
            </a:r>
            <a:endParaRPr lang="en-US" dirty="0"/>
          </a:p>
          <a:p>
            <a:pPr marL="0" indent="0">
              <a:buNone/>
            </a:pPr>
            <a:r>
              <a:rPr lang="en-US" dirty="0"/>
              <a:t> </a:t>
            </a:r>
          </a:p>
          <a:p>
            <a:pPr marL="0" indent="0">
              <a:buNone/>
            </a:pPr>
            <a:r>
              <a:rPr lang="en-US" dirty="0"/>
              <a:t>Lauren McCluskey, a 21-year-old honors student athlete, was murdered on Oct. 22, 2018, on the University of Utah campus by a man she briefly dated. </a:t>
            </a:r>
            <a:r>
              <a:rPr lang="en-US" i="1" dirty="0"/>
              <a:t>We must all take actions to ensure that this never happens again. </a:t>
            </a:r>
            <a:endParaRPr lang="en-US" b="1" dirty="0"/>
          </a:p>
          <a:p>
            <a:pPr marL="0" indent="0">
              <a:buNone/>
            </a:pPr>
            <a:r>
              <a:rPr lang="en-US" dirty="0"/>
              <a:t> </a:t>
            </a:r>
            <a:endParaRPr lang="en-US" b="1" dirty="0"/>
          </a:p>
          <a:p>
            <a:pPr marL="0" indent="0">
              <a:buNone/>
            </a:pPr>
            <a:r>
              <a:rPr lang="en-US" dirty="0"/>
              <a:t>If you are in immediate danger, call 911.</a:t>
            </a:r>
            <a:endParaRPr lang="en-US" b="1" dirty="0"/>
          </a:p>
          <a:p>
            <a:pPr marL="0" indent="0">
              <a:buNone/>
            </a:pPr>
            <a:r>
              <a:rPr lang="en-US" dirty="0"/>
              <a:t> </a:t>
            </a:r>
            <a:endParaRPr lang="en-US" b="1" dirty="0"/>
          </a:p>
          <a:p>
            <a:pPr marL="0" indent="0">
              <a:buNone/>
            </a:pPr>
            <a:r>
              <a:rPr lang="en-US" dirty="0"/>
              <a:t>If you have or are experiencing sexual assault, domestic violence, and/or stalking, please report it to me and I will connect you to resources or call Alternatives to Violence of the Palouse at 877-334-2887 (24-hour crisis hotline).  </a:t>
            </a:r>
            <a:endParaRPr lang="en-US" b="1" dirty="0"/>
          </a:p>
          <a:p>
            <a:pPr marL="0" indent="0">
              <a:buNone/>
            </a:pPr>
            <a:r>
              <a:rPr lang="en-US" dirty="0"/>
              <a:t> </a:t>
            </a:r>
          </a:p>
          <a:p>
            <a:pPr marL="0" indent="0">
              <a:buNone/>
            </a:pPr>
            <a:r>
              <a:rPr lang="en-US" dirty="0"/>
              <a:t>Any form of sexual harassment or violence will not be excused or tolerated at Washington State University. WSU has instituted procedures to respond to violations of these laws and standards, programs aimed at the prevention of such conduct, and intervention on behalf of the victims. </a:t>
            </a:r>
            <a:endParaRPr lang="en-US" b="1" dirty="0"/>
          </a:p>
          <a:p>
            <a:pPr marL="0" indent="0">
              <a:buNone/>
            </a:pPr>
            <a:r>
              <a:rPr lang="en-US" dirty="0"/>
              <a:t> </a:t>
            </a:r>
          </a:p>
          <a:p>
            <a:pPr marL="0" indent="0">
              <a:buNone/>
            </a:pPr>
            <a:r>
              <a:rPr lang="en-US" dirty="0"/>
              <a:t>WSU Police officers will treat victims of sexual assault, domestic violence, and stalking with respect and dignity. Confidentiality is of the utmost importance and WSU Police will assist by providing resources to victims.  In addition to its law enforcement efforts regarding sexual assault, domestic violence and stalking, WSU Police refer victims to the appropriate university and/or local community counseling and other resources devoted to assisting victims. Advocates help survivors determine their own needs in regards to their physical and emotional health, reporting options, and academic concerns. They connect survivors to campus and community services, and provide accompaniment to important appointments (court, hospital, and police) and support throughout the process. WSUPD can also connect you with advocacy services, if desired. The local advocacy group is Alternatives to Violence of the Palouse, whose services are free, immediate, and confidential.</a:t>
            </a:r>
            <a:endParaRPr lang="en-US" b="1" dirty="0"/>
          </a:p>
          <a:p>
            <a:pPr marL="0" indent="0">
              <a:buNone/>
            </a:pPr>
            <a:r>
              <a:rPr lang="en-US" dirty="0"/>
              <a:t> </a:t>
            </a:r>
          </a:p>
          <a:p>
            <a:pPr marL="0" indent="0">
              <a:buNone/>
            </a:pPr>
            <a:r>
              <a:rPr lang="en-US" dirty="0"/>
              <a:t>Other confidential resources include WSU Counseling and Psychological Services.  If you would like to speak with a counselor after business hours, WSUPD can contact the on-call counselor and have them call you directly or a crisis telephone number is provided.  Information shared with the counselor will not be provided to WSUPD without expressed permission from you.</a:t>
            </a:r>
            <a:endParaRPr lang="en-US" b="1" dirty="0"/>
          </a:p>
          <a:p>
            <a:pPr marL="0" indent="0">
              <a:buNone/>
            </a:pPr>
            <a:r>
              <a:rPr lang="en-US" i="1" dirty="0"/>
              <a:t> </a:t>
            </a:r>
            <a:endParaRPr lang="en-US" b="1" dirty="0"/>
          </a:p>
          <a:p>
            <a:pPr marL="0" indent="0">
              <a:buNone/>
            </a:pPr>
            <a:r>
              <a:rPr lang="en-US" i="1" dirty="0"/>
              <a:t>WSU/ Local Resources:</a:t>
            </a:r>
            <a:endParaRPr lang="en-US" b="1" dirty="0"/>
          </a:p>
          <a:p>
            <a:pPr marL="0" lvl="0" indent="0">
              <a:buNone/>
            </a:pPr>
            <a:r>
              <a:rPr lang="en-US" dirty="0"/>
              <a:t>Alternatives to Violence of the Palouse: 877-334-2887 (24-hour crisis hotline)</a:t>
            </a:r>
            <a:endParaRPr lang="en-US" b="1" dirty="0"/>
          </a:p>
          <a:p>
            <a:pPr marL="0" lvl="0" indent="0">
              <a:buNone/>
            </a:pPr>
            <a:r>
              <a:rPr lang="en-US" dirty="0"/>
              <a:t>WSU Counseling and Psychological Services: 509-335-2159 (crisis services line)</a:t>
            </a:r>
          </a:p>
        </p:txBody>
      </p:sp>
      <p:sp>
        <p:nvSpPr>
          <p:cNvPr id="3" name="Title 2">
            <a:extLst>
              <a:ext uri="{FF2B5EF4-FFF2-40B4-BE49-F238E27FC236}">
                <a16:creationId xmlns:a16="http://schemas.microsoft.com/office/drawing/2014/main" id="{A1A64DDE-339D-41A8-B8B4-0DDE0AC0C0AC}"/>
              </a:ext>
            </a:extLst>
          </p:cNvPr>
          <p:cNvSpPr>
            <a:spLocks noGrp="1"/>
          </p:cNvSpPr>
          <p:nvPr>
            <p:ph type="title"/>
          </p:nvPr>
        </p:nvSpPr>
        <p:spPr/>
        <p:txBody>
          <a:bodyPr>
            <a:noAutofit/>
          </a:bodyPr>
          <a:lstStyle/>
          <a:p>
            <a:r>
              <a:rPr lang="en-US" sz="2800" dirty="0"/>
              <a:t>Lauren’s Promise statement (cut &amp; paste in syllabus—can edit w/ local resources if outside of WSU and/or add national resources listed on next slide)</a:t>
            </a:r>
          </a:p>
        </p:txBody>
      </p:sp>
    </p:spTree>
    <p:extLst>
      <p:ext uri="{BB962C8B-B14F-4D97-AF65-F5344CB8AC3E}">
        <p14:creationId xmlns:p14="http://schemas.microsoft.com/office/powerpoint/2010/main" val="3257309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B1B42F-FA22-4E03-917E-EAF1E9643039}"/>
              </a:ext>
            </a:extLst>
          </p:cNvPr>
          <p:cNvSpPr>
            <a:spLocks noGrp="1"/>
          </p:cNvSpPr>
          <p:nvPr>
            <p:ph idx="1"/>
          </p:nvPr>
        </p:nvSpPr>
        <p:spPr>
          <a:xfrm>
            <a:off x="457200" y="1524000"/>
            <a:ext cx="8229600" cy="2438400"/>
          </a:xfrm>
        </p:spPr>
        <p:txBody>
          <a:bodyPr>
            <a:normAutofit fontScale="92500" lnSpcReduction="20000"/>
          </a:bodyPr>
          <a:lstStyle/>
          <a:p>
            <a:r>
              <a:rPr lang="en-US" sz="1800" dirty="0"/>
              <a:t>National Resources for Domestic Violence, Sexual Assault, and Stalking:</a:t>
            </a:r>
            <a:endParaRPr lang="en-US" sz="1800" b="1" dirty="0"/>
          </a:p>
          <a:p>
            <a:pPr lvl="0"/>
            <a:r>
              <a:rPr lang="en-US" sz="1800" dirty="0"/>
              <a:t>National Domestic Violence Hotline: 1-800-799-7233 or </a:t>
            </a:r>
            <a:r>
              <a:rPr lang="en-US" sz="1800" u="sng" dirty="0">
                <a:hlinkClick r:id="rId2"/>
              </a:rPr>
              <a:t>https://www.thehotline.org/</a:t>
            </a:r>
            <a:r>
              <a:rPr lang="en-US" sz="1800" dirty="0"/>
              <a:t>  </a:t>
            </a:r>
            <a:endParaRPr lang="en-US" sz="1800" b="1" dirty="0"/>
          </a:p>
          <a:p>
            <a:pPr lvl="0"/>
            <a:r>
              <a:rPr lang="en-US" sz="1800" dirty="0"/>
              <a:t>RAINN (Rape, Abuse &amp; Incest National Network): 1-800-656-4673 or </a:t>
            </a:r>
            <a:r>
              <a:rPr lang="en-US" sz="1800" u="sng" dirty="0">
                <a:hlinkClick r:id="rId3"/>
              </a:rPr>
              <a:t>https://www.rainn.org/</a:t>
            </a:r>
            <a:r>
              <a:rPr lang="en-US" sz="1800" dirty="0"/>
              <a:t> </a:t>
            </a:r>
            <a:endParaRPr lang="en-US" sz="1800" b="1" dirty="0"/>
          </a:p>
          <a:p>
            <a:pPr lvl="0"/>
            <a:r>
              <a:rPr lang="en-US" sz="1800" dirty="0"/>
              <a:t>Victim Connect Resource Center: 1-855-484-2846 or </a:t>
            </a:r>
            <a:r>
              <a:rPr lang="en-US" sz="1800" u="sng" dirty="0">
                <a:hlinkClick r:id="rId4"/>
              </a:rPr>
              <a:t>https://victimconnect.org/</a:t>
            </a:r>
            <a:r>
              <a:rPr lang="en-US" sz="1800" dirty="0"/>
              <a:t> </a:t>
            </a:r>
            <a:endParaRPr lang="en-US" sz="1800" b="1" dirty="0"/>
          </a:p>
          <a:p>
            <a:pPr lvl="0"/>
            <a:r>
              <a:rPr lang="en-US" sz="1800" dirty="0"/>
              <a:t>Love is Respect – National Dating Abuse Hotline: 1-866-331-9474 or </a:t>
            </a:r>
            <a:r>
              <a:rPr lang="en-US" sz="1800" u="sng" dirty="0">
                <a:hlinkClick r:id="rId5"/>
              </a:rPr>
              <a:t>https://www.loveisrespect.org/</a:t>
            </a:r>
            <a:r>
              <a:rPr lang="en-US" sz="1800" dirty="0"/>
              <a:t> </a:t>
            </a:r>
            <a:endParaRPr lang="en-US" sz="1800" b="1" dirty="0"/>
          </a:p>
          <a:p>
            <a:pPr lvl="0"/>
            <a:r>
              <a:rPr lang="en-US" sz="1800" dirty="0"/>
              <a:t>Anti-Violence Project Hotline: 1-212-714-1141 or </a:t>
            </a:r>
            <a:r>
              <a:rPr lang="en-US" sz="1800" u="sng" dirty="0">
                <a:hlinkClick r:id="rId6"/>
              </a:rPr>
              <a:t>https://avp.org/</a:t>
            </a:r>
            <a:endParaRPr lang="en-US" sz="1800" b="1" dirty="0"/>
          </a:p>
          <a:p>
            <a:pPr marL="0" indent="0">
              <a:buNone/>
            </a:pPr>
            <a:endParaRPr lang="en-US" dirty="0"/>
          </a:p>
        </p:txBody>
      </p:sp>
      <p:sp>
        <p:nvSpPr>
          <p:cNvPr id="3" name="Title 2">
            <a:extLst>
              <a:ext uri="{FF2B5EF4-FFF2-40B4-BE49-F238E27FC236}">
                <a16:creationId xmlns:a16="http://schemas.microsoft.com/office/drawing/2014/main" id="{4EFE2D69-BBD9-4DEE-B467-1978F56308B5}"/>
              </a:ext>
            </a:extLst>
          </p:cNvPr>
          <p:cNvSpPr>
            <a:spLocks noGrp="1"/>
          </p:cNvSpPr>
          <p:nvPr>
            <p:ph type="title"/>
          </p:nvPr>
        </p:nvSpPr>
        <p:spPr/>
        <p:txBody>
          <a:bodyPr>
            <a:normAutofit/>
          </a:bodyPr>
          <a:lstStyle/>
          <a:p>
            <a:r>
              <a:rPr lang="en-US" dirty="0"/>
              <a:t>National Resources </a:t>
            </a:r>
          </a:p>
        </p:txBody>
      </p:sp>
    </p:spTree>
    <p:extLst>
      <p:ext uri="{BB962C8B-B14F-4D97-AF65-F5344CB8AC3E}">
        <p14:creationId xmlns:p14="http://schemas.microsoft.com/office/powerpoint/2010/main" val="53790013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1125</TotalTime>
  <Words>239</Words>
  <Application>Microsoft Office PowerPoint</Application>
  <PresentationFormat>On-screen Show (4:3)</PresentationFormat>
  <Paragraphs>41</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Constantia</vt:lpstr>
      <vt:lpstr>Wingdings 2</vt:lpstr>
      <vt:lpstr>Paper</vt:lpstr>
      <vt:lpstr>Lauren’s Promise- I will listen and believe you if someone is threatening you. </vt:lpstr>
      <vt:lpstr>Syllabus statement from Professor Jill McClusky </vt:lpstr>
      <vt:lpstr>Lauren’s Promise statement (cut &amp; paste in syllabus—can edit w/ local resources if outside of WSU and/or add national resources listed on next slide)</vt:lpstr>
      <vt:lpstr>National Resources </vt:lpstr>
    </vt:vector>
  </TitlesOfParts>
  <Company>University of California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World Prehistory:  Archaic Adaptations (ANT 173)</dc:title>
  <dc:creator>stushing</dc:creator>
  <cp:lastModifiedBy>Tushingham, Shannon</cp:lastModifiedBy>
  <cp:revision>102</cp:revision>
  <cp:lastPrinted>2020-01-19T22:39:35Z</cp:lastPrinted>
  <dcterms:created xsi:type="dcterms:W3CDTF">2010-09-23T19:18:03Z</dcterms:created>
  <dcterms:modified xsi:type="dcterms:W3CDTF">2020-01-21T02:32:11Z</dcterms:modified>
</cp:coreProperties>
</file>