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72" r:id="rId12"/>
    <p:sldId id="270" r:id="rId13"/>
    <p:sldId id="268" r:id="rId14"/>
    <p:sldId id="269" r:id="rId15"/>
    <p:sldId id="271" r:id="rId16"/>
    <p:sldId id="274" r:id="rId17"/>
    <p:sldId id="265" r:id="rId18"/>
    <p:sldId id="273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, Kerstin" initials="LK" lastIdx="5" clrIdx="0">
    <p:extLst>
      <p:ext uri="{19B8F6BF-5375-455C-9EA6-DF929625EA0E}">
        <p15:presenceInfo xmlns:p15="http://schemas.microsoft.com/office/powerpoint/2012/main" userId="S::kerstin.ly@wsu.edu::c2ac6db2-69f3-45c0-833e-4a679968ab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FE94E-1418-4119-B96F-76D40E896993}" v="65" dt="2021-07-15T22:04:02.936"/>
    <p1510:client id="{87C698E2-D21B-4FA0-9E1E-89D6BBFFE434}" v="411" dt="2021-07-15T17:07:24.806"/>
    <p1510:client id="{911713CE-C0FE-4B8C-98E1-83E89BF62E32}" v="50" dt="2021-07-15T22:36:4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4334-2FF6-453B-AFB8-B61A9F5E646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1AB2-57A7-4D7C-8A4B-8528B201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410B7-EB84-42D5-A411-0AACD2AB5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16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43B4B-5C1E-4ABF-82BB-FFAB1D5BF7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410B7-EB84-42D5-A411-0AACD2AB5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9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Agile workflows vs inv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43B4B-5C1E-4ABF-82BB-FFAB1D5BF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A8484-2FCE-4401-90A7-9DB90BA54CB0}"/>
              </a:ext>
            </a:extLst>
          </p:cNvPr>
          <p:cNvSpPr txBox="1"/>
          <p:nvPr/>
        </p:nvSpPr>
        <p:spPr>
          <a:xfrm>
            <a:off x="9563299" y="4523035"/>
            <a:ext cx="467797" cy="2246769"/>
          </a:xfrm>
          <a:prstGeom prst="rect">
            <a:avLst/>
          </a:prstGeom>
          <a:noFill/>
          <a:ln w="28575">
            <a:solidFill>
              <a:srgbClr val="A8000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HYPER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ADD9C-E116-480F-9E71-BFA4E3700179}"/>
              </a:ext>
            </a:extLst>
          </p:cNvPr>
          <p:cNvSpPr txBox="1"/>
          <p:nvPr/>
        </p:nvSpPr>
        <p:spPr>
          <a:xfrm>
            <a:off x="9095703" y="4961900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       drogen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31CD1-EB09-42D5-B135-5B27BC17DC42}"/>
              </a:ext>
            </a:extLst>
          </p:cNvPr>
          <p:cNvSpPr txBox="1"/>
          <p:nvPr/>
        </p:nvSpPr>
        <p:spPr>
          <a:xfrm>
            <a:off x="9997126" y="5384810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roperties for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501DB-D7EF-41CC-BACC-8EF3724FC387}"/>
              </a:ext>
            </a:extLst>
          </p:cNvPr>
          <p:cNvSpPr txBox="1"/>
          <p:nvPr/>
        </p:nvSpPr>
        <p:spPr>
          <a:xfrm>
            <a:off x="9997126" y="5814537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CE0AF-EF0F-4FA0-86D1-A1A01B146034}"/>
              </a:ext>
            </a:extLst>
          </p:cNvPr>
          <p:cNvSpPr txBox="1"/>
          <p:nvPr/>
        </p:nvSpPr>
        <p:spPr>
          <a:xfrm>
            <a:off x="9995397" y="6241191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esearch</a:t>
            </a:r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Lab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788C8E-749D-4752-86DB-1442D5F9053E}"/>
              </a:ext>
            </a:extLst>
          </p:cNvPr>
          <p:cNvCxnSpPr>
            <a:cxnSpLocks/>
          </p:cNvCxnSpPr>
          <p:nvPr/>
        </p:nvCxnSpPr>
        <p:spPr>
          <a:xfrm flipH="1">
            <a:off x="1541585" y="6114424"/>
            <a:ext cx="8021715" cy="0"/>
          </a:xfrm>
          <a:prstGeom prst="line">
            <a:avLst/>
          </a:prstGeom>
          <a:ln w="28575">
            <a:solidFill>
              <a:srgbClr val="A80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E5D4C9-44D9-4110-84AE-11AE38EE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6" y="5672776"/>
            <a:ext cx="4062494" cy="113682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14D143-E64E-4DBB-B00B-5CCA74F0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07" y="97230"/>
            <a:ext cx="1039158" cy="10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6669C1-8D65-4245-861C-4953660A0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25E9E4-DF9F-40E3-9C2F-3356D5A86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085" y="2067616"/>
            <a:ext cx="586540" cy="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CB2E94-BD66-4D2C-BD68-833C0EFED2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0804" y="204787"/>
            <a:ext cx="586540" cy="72231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36E329-B42D-4372-8EF2-357EE01A7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883" y="5357812"/>
            <a:ext cx="722313" cy="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3C4B0-F794-4607-93CF-3A68AAB9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3" y="452865"/>
            <a:ext cx="3268331" cy="983718"/>
          </a:xfrm>
        </p:spPr>
        <p:txBody>
          <a:bodyPr>
            <a:normAutofit/>
          </a:bodyPr>
          <a:lstStyle/>
          <a:p>
            <a:r>
              <a:rPr lang="en-US" sz="5400"/>
              <a:t>Warm-up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E53D1D-FD10-4889-AECB-2BA66E81B354}"/>
              </a:ext>
            </a:extLst>
          </p:cNvPr>
          <p:cNvCxnSpPr/>
          <p:nvPr/>
        </p:nvCxnSpPr>
        <p:spPr>
          <a:xfrm flipV="1">
            <a:off x="836762" y="1510102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DFD422-183B-417D-AB74-695A0EBDF24A}"/>
              </a:ext>
            </a:extLst>
          </p:cNvPr>
          <p:cNvSpPr txBox="1"/>
          <p:nvPr/>
        </p:nvSpPr>
        <p:spPr>
          <a:xfrm>
            <a:off x="719138" y="1881188"/>
            <a:ext cx="90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Split into teams of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One teammate walks the route given, other teammate follows with a timer (use your phone) and records footsteps taken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Graphic 4" descr="Walk with solid fill">
            <a:extLst>
              <a:ext uri="{FF2B5EF4-FFF2-40B4-BE49-F238E27FC236}">
                <a16:creationId xmlns:a16="http://schemas.microsoft.com/office/drawing/2014/main" id="{4B795C98-0C6A-4EFC-9E28-C653B65CD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762" y="3295931"/>
            <a:ext cx="2286578" cy="2286578"/>
          </a:xfrm>
          <a:prstGeom prst="rect">
            <a:avLst/>
          </a:prstGeom>
        </p:spPr>
      </p:pic>
      <p:pic>
        <p:nvPicPr>
          <p:cNvPr id="8" name="Graphic 7" descr="Route (Two Pins With A Path) with solid fill">
            <a:extLst>
              <a:ext uri="{FF2B5EF4-FFF2-40B4-BE49-F238E27FC236}">
                <a16:creationId xmlns:a16="http://schemas.microsoft.com/office/drawing/2014/main" id="{9443E669-B375-4F0A-8B0A-582FF1847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6165" y="3576655"/>
            <a:ext cx="1694432" cy="1694432"/>
          </a:xfrm>
          <a:prstGeom prst="rect">
            <a:avLst/>
          </a:prstGeom>
        </p:spPr>
      </p:pic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5B244A83-6619-4035-8303-42A041426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109" y="3404042"/>
            <a:ext cx="2010486" cy="2010486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604EC8B-99DF-498D-9B54-B0209222B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0951" y="3966671"/>
            <a:ext cx="914400" cy="914400"/>
          </a:xfrm>
          <a:prstGeom prst="rect">
            <a:avLst/>
          </a:prstGeom>
        </p:spPr>
      </p:pic>
      <p:pic>
        <p:nvPicPr>
          <p:cNvPr id="13" name="Graphic 12" descr="Walk with solid fill">
            <a:extLst>
              <a:ext uri="{FF2B5EF4-FFF2-40B4-BE49-F238E27FC236}">
                <a16:creationId xmlns:a16="http://schemas.microsoft.com/office/drawing/2014/main" id="{CE638496-0A32-48D2-B275-20CEDE708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762" y="3280582"/>
            <a:ext cx="2286578" cy="2286578"/>
          </a:xfrm>
          <a:prstGeom prst="rect">
            <a:avLst/>
          </a:prstGeom>
        </p:spPr>
      </p:pic>
      <p:pic>
        <p:nvPicPr>
          <p:cNvPr id="14" name="Graphic 13" descr="List with solid fill">
            <a:extLst>
              <a:ext uri="{FF2B5EF4-FFF2-40B4-BE49-F238E27FC236}">
                <a16:creationId xmlns:a16="http://schemas.microsoft.com/office/drawing/2014/main" id="{467E0F7D-A8C9-4280-8032-1D106D3E3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109" y="3418628"/>
            <a:ext cx="2010486" cy="20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D2781DDF-FAC9-41BA-A2E2-B4F31ED7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AB68432F-C05C-4620-B6D8-9C6E9BD18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081F8-6BD1-4F67-9F0C-ED357548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24001"/>
            <a:ext cx="9777603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/>
              <a:t>Main space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54310E88-1508-4822-B179-4627703E2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indoor, ceiling, several&#10;&#10;Description automatically generated">
            <a:extLst>
              <a:ext uri="{FF2B5EF4-FFF2-40B4-BE49-F238E27FC236}">
                <a16:creationId xmlns:a16="http://schemas.microsoft.com/office/drawing/2014/main" id="{51D075FA-82A3-4663-A558-4417C388D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-1" r="4501" b="-1"/>
          <a:stretch/>
        </p:blipFill>
        <p:spPr>
          <a:xfrm>
            <a:off x="0" y="0"/>
            <a:ext cx="8255000" cy="5074172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364B0F8-0A0F-4A58-823B-A0AB37AF4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12228" r="27932" b="27966"/>
          <a:stretch/>
        </p:blipFill>
        <p:spPr>
          <a:xfrm rot="16200000">
            <a:off x="7342062" y="2922462"/>
            <a:ext cx="4095660" cy="37754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B2814D-80B7-4093-B37C-39B0AA42D98C}"/>
              </a:ext>
            </a:extLst>
          </p:cNvPr>
          <p:cNvSpPr/>
          <p:nvPr/>
        </p:nvSpPr>
        <p:spPr>
          <a:xfrm rot="5400000">
            <a:off x="8584175" y="3326419"/>
            <a:ext cx="2791687" cy="2595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ceiling, room&#10;&#10;Description automatically generated">
            <a:extLst>
              <a:ext uri="{FF2B5EF4-FFF2-40B4-BE49-F238E27FC236}">
                <a16:creationId xmlns:a16="http://schemas.microsoft.com/office/drawing/2014/main" id="{BB4A75F4-4B08-4529-B3B8-A11B61DB4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7" y="152400"/>
            <a:ext cx="3686175" cy="6553200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8670539F-C850-4434-826F-C81378649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6320" r="26190" b="13333"/>
          <a:stretch/>
        </p:blipFill>
        <p:spPr>
          <a:xfrm>
            <a:off x="838201" y="595313"/>
            <a:ext cx="4833937" cy="5510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A139BF-DFA2-417C-90F4-AAF173C97553}"/>
              </a:ext>
            </a:extLst>
          </p:cNvPr>
          <p:cNvSpPr/>
          <p:nvPr/>
        </p:nvSpPr>
        <p:spPr>
          <a:xfrm>
            <a:off x="1776413" y="1438275"/>
            <a:ext cx="2152650" cy="866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eiling, floor, building&#10;&#10;Description automatically generated">
            <a:extLst>
              <a:ext uri="{FF2B5EF4-FFF2-40B4-BE49-F238E27FC236}">
                <a16:creationId xmlns:a16="http://schemas.microsoft.com/office/drawing/2014/main" id="{7D2A07E7-AA62-4D73-8347-8F018184D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3600450" cy="6400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EAB692-EE94-4577-8850-A87910FF66A4}"/>
              </a:ext>
            </a:extLst>
          </p:cNvPr>
          <p:cNvGrpSpPr/>
          <p:nvPr/>
        </p:nvGrpSpPr>
        <p:grpSpPr>
          <a:xfrm>
            <a:off x="449264" y="0"/>
            <a:ext cx="4833937" cy="5510212"/>
            <a:chOff x="728664" y="673894"/>
            <a:chExt cx="4833937" cy="5510212"/>
          </a:xfrm>
        </p:grpSpPr>
        <p:pic>
          <p:nvPicPr>
            <p:cNvPr id="6" name="Picture 5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06888470-23F7-442E-97ED-2C6AF8F9D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3" t="6320" r="26190" b="13333"/>
            <a:stretch/>
          </p:blipFill>
          <p:spPr>
            <a:xfrm>
              <a:off x="728664" y="673894"/>
              <a:ext cx="4833937" cy="551021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307C7-208B-43A3-91FB-29FA0BDE7E59}"/>
                </a:ext>
              </a:extLst>
            </p:cNvPr>
            <p:cNvSpPr/>
            <p:nvPr/>
          </p:nvSpPr>
          <p:spPr>
            <a:xfrm>
              <a:off x="1657350" y="1042988"/>
              <a:ext cx="2152650" cy="6953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474A6D-8406-4F86-BEC8-A0652B52433C}"/>
              </a:ext>
            </a:extLst>
          </p:cNvPr>
          <p:cNvSpPr txBox="1"/>
          <p:nvPr/>
        </p:nvSpPr>
        <p:spPr>
          <a:xfrm>
            <a:off x="847725" y="5510212"/>
            <a:ext cx="443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Don’t let the walls limit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Could be removed </a:t>
            </a:r>
            <a:r>
              <a:rPr lang="en-US" i="1"/>
              <a:t>or</a:t>
            </a:r>
            <a:r>
              <a:rPr lang="en-US"/>
              <a:t> utilized</a:t>
            </a:r>
          </a:p>
        </p:txBody>
      </p:sp>
    </p:spTree>
    <p:extLst>
      <p:ext uri="{BB962C8B-B14F-4D97-AF65-F5344CB8AC3E}">
        <p14:creationId xmlns:p14="http://schemas.microsoft.com/office/powerpoint/2010/main" val="374843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60841-40BD-4103-A57A-73171916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028699"/>
            <a:ext cx="9418320" cy="386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000"/>
              <a:t>Musts &amp; Shoulds</a:t>
            </a: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1500" y="5097592"/>
            <a:ext cx="5963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4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F165-87DA-452C-8F56-BC3AB263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20" y="473835"/>
            <a:ext cx="9692640" cy="1205518"/>
          </a:xfrm>
        </p:spPr>
        <p:txBody>
          <a:bodyPr/>
          <a:lstStyle/>
          <a:p>
            <a:r>
              <a:rPr lang="en-US"/>
              <a:t>Designing the new lab space!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CF2C-0C52-43B0-AFC7-2347AF0C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28800"/>
            <a:ext cx="9152382" cy="2733617"/>
          </a:xfrm>
        </p:spPr>
        <p:txBody>
          <a:bodyPr/>
          <a:lstStyle/>
          <a:p>
            <a:r>
              <a:rPr lang="en-US">
                <a:latin typeface="+mj-lt"/>
              </a:rPr>
              <a:t>Split up into 4 teams with 4 posters</a:t>
            </a:r>
          </a:p>
          <a:p>
            <a:r>
              <a:rPr lang="en-US">
                <a:latin typeface="+mj-lt"/>
              </a:rPr>
              <a:t>Multiple 45-second rounds</a:t>
            </a:r>
          </a:p>
          <a:p>
            <a:r>
              <a:rPr lang="en-US">
                <a:latin typeface="+mj-lt"/>
              </a:rPr>
              <a:t>45 seconds to…</a:t>
            </a:r>
          </a:p>
          <a:p>
            <a:pPr lvl="1"/>
            <a:r>
              <a:rPr lang="en-US">
                <a:latin typeface="+mj-lt"/>
              </a:rPr>
              <a:t>Place ONE lab component on the floor plan</a:t>
            </a:r>
          </a:p>
          <a:p>
            <a:pPr lvl="1"/>
            <a:r>
              <a:rPr lang="en-US">
                <a:latin typeface="+mj-lt"/>
              </a:rPr>
              <a:t>Hand off your poster to the next team. Receive another team’s poster</a:t>
            </a:r>
          </a:p>
          <a:p>
            <a:r>
              <a:rPr lang="en-US">
                <a:latin typeface="+mj-lt"/>
              </a:rPr>
              <a:t>Then, 45 seconds to evaluate the newly received layout for its potential flow and strategically add the next component. DO NOT REARRANGE, just add.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ADC7A-7DAA-477B-8DCA-73F652A9AE76}"/>
              </a:ext>
            </a:extLst>
          </p:cNvPr>
          <p:cNvSpPr/>
          <p:nvPr/>
        </p:nvSpPr>
        <p:spPr>
          <a:xfrm>
            <a:off x="0" y="6081948"/>
            <a:ext cx="11287125" cy="776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3AFCB-410F-4242-B287-9C9BF8527D74}"/>
              </a:ext>
            </a:extLst>
          </p:cNvPr>
          <p:cNvCxnSpPr/>
          <p:nvPr/>
        </p:nvCxnSpPr>
        <p:spPr>
          <a:xfrm flipV="1">
            <a:off x="761020" y="1727571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6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4D3EE2-536F-449F-921C-429A1C434B91}"/>
              </a:ext>
            </a:extLst>
          </p:cNvPr>
          <p:cNvSpPr/>
          <p:nvPr/>
        </p:nvSpPr>
        <p:spPr>
          <a:xfrm>
            <a:off x="4503962" y="609872"/>
            <a:ext cx="1358537" cy="870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ECCB7-2BFD-4767-844B-C6FA63CBB399}"/>
              </a:ext>
            </a:extLst>
          </p:cNvPr>
          <p:cNvSpPr/>
          <p:nvPr/>
        </p:nvSpPr>
        <p:spPr>
          <a:xfrm>
            <a:off x="4503961" y="5151392"/>
            <a:ext cx="1358537" cy="870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93A63-93D5-480B-9E33-C1CF593B4EBC}"/>
              </a:ext>
            </a:extLst>
          </p:cNvPr>
          <p:cNvSpPr/>
          <p:nvPr/>
        </p:nvSpPr>
        <p:spPr>
          <a:xfrm>
            <a:off x="8467725" y="2993571"/>
            <a:ext cx="1358537" cy="870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54A35-7590-4B4D-9A85-09899CFD7915}"/>
              </a:ext>
            </a:extLst>
          </p:cNvPr>
          <p:cNvSpPr/>
          <p:nvPr/>
        </p:nvSpPr>
        <p:spPr>
          <a:xfrm>
            <a:off x="1056458" y="2998741"/>
            <a:ext cx="1358537" cy="870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69D00-9C9D-4BBA-88B9-EE0698BAC337}"/>
              </a:ext>
            </a:extLst>
          </p:cNvPr>
          <p:cNvSpPr/>
          <p:nvPr/>
        </p:nvSpPr>
        <p:spPr>
          <a:xfrm>
            <a:off x="6458090" y="609872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E26A1-B4BD-4B8B-AB95-0E6D15396FED}"/>
              </a:ext>
            </a:extLst>
          </p:cNvPr>
          <p:cNvSpPr/>
          <p:nvPr/>
        </p:nvSpPr>
        <p:spPr>
          <a:xfrm>
            <a:off x="6539052" y="5246642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B2501-C50B-4210-8E37-5E1A2E36D93A}"/>
              </a:ext>
            </a:extLst>
          </p:cNvPr>
          <p:cNvSpPr/>
          <p:nvPr/>
        </p:nvSpPr>
        <p:spPr>
          <a:xfrm>
            <a:off x="10744200" y="2760617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1A37F-71D6-4486-98EE-FA217F96531E}"/>
              </a:ext>
            </a:extLst>
          </p:cNvPr>
          <p:cNvSpPr/>
          <p:nvPr/>
        </p:nvSpPr>
        <p:spPr>
          <a:xfrm>
            <a:off x="2443570" y="2143125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33DFD3-DA53-44EF-B254-C48E9467B02E}"/>
              </a:ext>
            </a:extLst>
          </p:cNvPr>
          <p:cNvSpPr/>
          <p:nvPr/>
        </p:nvSpPr>
        <p:spPr>
          <a:xfrm>
            <a:off x="6829425" y="609872"/>
            <a:ext cx="142875" cy="1616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C191E-F4ED-40D5-A5B8-F0D5B448A1DF}"/>
              </a:ext>
            </a:extLst>
          </p:cNvPr>
          <p:cNvSpPr/>
          <p:nvPr/>
        </p:nvSpPr>
        <p:spPr>
          <a:xfrm>
            <a:off x="10467975" y="2746465"/>
            <a:ext cx="142875" cy="1616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E5601-2C40-4628-A87E-C951FAEDE4F2}"/>
              </a:ext>
            </a:extLst>
          </p:cNvPr>
          <p:cNvSpPr txBox="1"/>
          <p:nvPr/>
        </p:nvSpPr>
        <p:spPr>
          <a:xfrm>
            <a:off x="438150" y="286706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2min to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45s to place tools area</a:t>
            </a:r>
          </a:p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88F07-2A07-4078-AE23-5350CDD7117C}"/>
              </a:ext>
            </a:extLst>
          </p:cNvPr>
          <p:cNvSpPr/>
          <p:nvPr/>
        </p:nvSpPr>
        <p:spPr>
          <a:xfrm>
            <a:off x="2076450" y="2143125"/>
            <a:ext cx="142875" cy="1616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D50B7D-40BA-4FEA-B654-043C1536F008}"/>
              </a:ext>
            </a:extLst>
          </p:cNvPr>
          <p:cNvSpPr/>
          <p:nvPr/>
        </p:nvSpPr>
        <p:spPr>
          <a:xfrm>
            <a:off x="6548576" y="5505993"/>
            <a:ext cx="142875" cy="1616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0586 0.0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3502 0.145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7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7969 0.04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1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15273 0.127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8CCDE2-CB1F-41BA-8B4E-03355DCA0B74}"/>
              </a:ext>
            </a:extLst>
          </p:cNvPr>
          <p:cNvGrpSpPr/>
          <p:nvPr/>
        </p:nvGrpSpPr>
        <p:grpSpPr>
          <a:xfrm>
            <a:off x="4660984" y="609872"/>
            <a:ext cx="1358537" cy="870857"/>
            <a:chOff x="4503961" y="609872"/>
            <a:chExt cx="1358537" cy="870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D3EE2-536F-449F-921C-429A1C434B91}"/>
                </a:ext>
              </a:extLst>
            </p:cNvPr>
            <p:cNvSpPr/>
            <p:nvPr/>
          </p:nvSpPr>
          <p:spPr>
            <a:xfrm>
              <a:off x="4503961" y="609872"/>
              <a:ext cx="1358537" cy="8708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33DFD3-DA53-44EF-B254-C48E9467B02E}"/>
                </a:ext>
              </a:extLst>
            </p:cNvPr>
            <p:cNvSpPr/>
            <p:nvPr/>
          </p:nvSpPr>
          <p:spPr>
            <a:xfrm>
              <a:off x="5562600" y="676819"/>
              <a:ext cx="142875" cy="16165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033D33-7A13-4F71-A437-C62AF3280C8A}"/>
              </a:ext>
            </a:extLst>
          </p:cNvPr>
          <p:cNvGrpSpPr/>
          <p:nvPr/>
        </p:nvGrpSpPr>
        <p:grpSpPr>
          <a:xfrm>
            <a:off x="8467725" y="2993571"/>
            <a:ext cx="1358537" cy="870857"/>
            <a:chOff x="8467725" y="2993571"/>
            <a:chExt cx="1358537" cy="870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393A63-93D5-480B-9E33-C1CF593B4EBC}"/>
                </a:ext>
              </a:extLst>
            </p:cNvPr>
            <p:cNvSpPr/>
            <p:nvPr/>
          </p:nvSpPr>
          <p:spPr>
            <a:xfrm>
              <a:off x="8467725" y="2993571"/>
              <a:ext cx="1358537" cy="8708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9C191E-F4ED-40D5-A5B8-F0D5B448A1DF}"/>
                </a:ext>
              </a:extLst>
            </p:cNvPr>
            <p:cNvSpPr/>
            <p:nvPr/>
          </p:nvSpPr>
          <p:spPr>
            <a:xfrm>
              <a:off x="8591550" y="3622765"/>
              <a:ext cx="142875" cy="16165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6E5601-2C40-4628-A87E-C951FAEDE4F2}"/>
              </a:ext>
            </a:extLst>
          </p:cNvPr>
          <p:cNvSpPr txBox="1"/>
          <p:nvPr/>
        </p:nvSpPr>
        <p:spPr>
          <a:xfrm>
            <a:off x="438150" y="286706"/>
            <a:ext cx="3562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2min to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45s to place tools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Swap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45s evaluate flow of new layout and strategically place supplies area.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2A20F1-A975-4F1B-BBFE-C3568A31E379}"/>
              </a:ext>
            </a:extLst>
          </p:cNvPr>
          <p:cNvGrpSpPr/>
          <p:nvPr/>
        </p:nvGrpSpPr>
        <p:grpSpPr>
          <a:xfrm>
            <a:off x="1056458" y="2998741"/>
            <a:ext cx="1358537" cy="870857"/>
            <a:chOff x="1056458" y="2998741"/>
            <a:chExt cx="1358537" cy="870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854A35-7590-4B4D-9A85-09899CFD7915}"/>
                </a:ext>
              </a:extLst>
            </p:cNvPr>
            <p:cNvSpPr/>
            <p:nvPr/>
          </p:nvSpPr>
          <p:spPr>
            <a:xfrm>
              <a:off x="1056458" y="2998741"/>
              <a:ext cx="1358537" cy="8708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A88F07-2A07-4078-AE23-5350CDD7117C}"/>
                </a:ext>
              </a:extLst>
            </p:cNvPr>
            <p:cNvSpPr/>
            <p:nvPr/>
          </p:nvSpPr>
          <p:spPr>
            <a:xfrm>
              <a:off x="1664288" y="3105150"/>
              <a:ext cx="142875" cy="16165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89CD5E-2169-40F7-892E-98D9C1CF61B5}"/>
              </a:ext>
            </a:extLst>
          </p:cNvPr>
          <p:cNvGrpSpPr/>
          <p:nvPr/>
        </p:nvGrpSpPr>
        <p:grpSpPr>
          <a:xfrm>
            <a:off x="4503961" y="5151392"/>
            <a:ext cx="1358537" cy="870857"/>
            <a:chOff x="4503961" y="5151392"/>
            <a:chExt cx="1358537" cy="8708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EECCB7-2BFD-4767-844B-C6FA63CBB399}"/>
                </a:ext>
              </a:extLst>
            </p:cNvPr>
            <p:cNvSpPr/>
            <p:nvPr/>
          </p:nvSpPr>
          <p:spPr>
            <a:xfrm>
              <a:off x="4503961" y="5151392"/>
              <a:ext cx="1358537" cy="8708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D50B7D-40BA-4FEA-B654-043C1536F008}"/>
                </a:ext>
              </a:extLst>
            </p:cNvPr>
            <p:cNvSpPr/>
            <p:nvPr/>
          </p:nvSpPr>
          <p:spPr>
            <a:xfrm>
              <a:off x="5634037" y="5791743"/>
              <a:ext cx="142875" cy="16165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A69D00-9C9D-4BBA-88B9-EE0698BAC337}"/>
              </a:ext>
            </a:extLst>
          </p:cNvPr>
          <p:cNvSpPr/>
          <p:nvPr/>
        </p:nvSpPr>
        <p:spPr>
          <a:xfrm>
            <a:off x="6458090" y="609872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E26A1-B4BD-4B8B-AB95-0E6D15396FED}"/>
              </a:ext>
            </a:extLst>
          </p:cNvPr>
          <p:cNvSpPr/>
          <p:nvPr/>
        </p:nvSpPr>
        <p:spPr>
          <a:xfrm>
            <a:off x="6539052" y="5246642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B2501-C50B-4210-8E37-5E1A2E36D93A}"/>
              </a:ext>
            </a:extLst>
          </p:cNvPr>
          <p:cNvSpPr/>
          <p:nvPr/>
        </p:nvSpPr>
        <p:spPr>
          <a:xfrm>
            <a:off x="10744200" y="2760617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1A37F-71D6-4486-98EE-FA217F96531E}"/>
              </a:ext>
            </a:extLst>
          </p:cNvPr>
          <p:cNvSpPr/>
          <p:nvPr/>
        </p:nvSpPr>
        <p:spPr>
          <a:xfrm>
            <a:off x="2443570" y="2143125"/>
            <a:ext cx="161925" cy="133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8867 0.34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7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28034 0.317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32643 -0.31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15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32513 -0.347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9726 0.12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6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1784 0.039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625 0.0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10156 0.21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83872-9086-463A-9BE1-CEA5DEF4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947" y="3639220"/>
            <a:ext cx="6323519" cy="1161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Awards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80B31-D942-4321-A7CC-3FF24C30A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683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DE213B-0A4F-4E9E-9153-8B0C2D046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969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95853-D039-4E71-AF73-C4FF237E9F5B}"/>
              </a:ext>
            </a:extLst>
          </p:cNvPr>
          <p:cNvSpPr txBox="1"/>
          <p:nvPr/>
        </p:nvSpPr>
        <p:spPr>
          <a:xfrm>
            <a:off x="4277922" y="4855739"/>
            <a:ext cx="54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Remember: Nominate someone who has done something above and beyond their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925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09A5F-59D7-41F3-9C63-1068086B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028699"/>
            <a:ext cx="9418320" cy="386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000"/>
              <a:t>Team Updates </a:t>
            </a:r>
            <a:br>
              <a:rPr lang="en-US" sz="6000"/>
            </a:br>
            <a:r>
              <a:rPr lang="en-US" sz="2800"/>
              <a:t>(1 person from each team)</a:t>
            </a:r>
            <a:endParaRPr lang="en-US" sz="6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1500" y="5097592"/>
            <a:ext cx="5963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BD33658-A78A-4775-9E23-E49F944272A0}"/>
              </a:ext>
            </a:extLst>
          </p:cNvPr>
          <p:cNvSpPr/>
          <p:nvPr/>
        </p:nvSpPr>
        <p:spPr>
          <a:xfrm>
            <a:off x="9488624" y="1765047"/>
            <a:ext cx="1511746" cy="1194693"/>
          </a:xfrm>
          <a:prstGeom prst="rect">
            <a:avLst/>
          </a:prstGeom>
          <a:solidFill>
            <a:srgbClr val="A7A192"/>
          </a:solidFill>
          <a:ln>
            <a:solidFill>
              <a:srgbClr val="A7A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F5D2-A1C5-471B-B18F-15D05E1F3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809" y="1228726"/>
            <a:ext cx="9418320" cy="1966912"/>
          </a:xfrm>
        </p:spPr>
        <p:txBody>
          <a:bodyPr/>
          <a:lstStyle/>
          <a:p>
            <a:r>
              <a:rPr lang="en-US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28126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04F3DD-A89D-40CE-AC17-E66BDAD7E759}"/>
              </a:ext>
            </a:extLst>
          </p:cNvPr>
          <p:cNvSpPr txBox="1">
            <a:spLocks/>
          </p:cNvSpPr>
          <p:nvPr/>
        </p:nvSpPr>
        <p:spPr>
          <a:xfrm>
            <a:off x="836762" y="454496"/>
            <a:ext cx="504844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Goal for Today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CF83FE-0BF7-489A-A537-C46200CDA87E}"/>
              </a:ext>
            </a:extLst>
          </p:cNvPr>
          <p:cNvSpPr txBox="1">
            <a:spLocks/>
          </p:cNvSpPr>
          <p:nvPr/>
        </p:nvSpPr>
        <p:spPr>
          <a:xfrm>
            <a:off x="1261871" y="1805622"/>
            <a:ext cx="5410391" cy="4480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3F582A-DF74-4EE3-B713-B7018ADDDB13}"/>
              </a:ext>
            </a:extLst>
          </p:cNvPr>
          <p:cNvCxnSpPr/>
          <p:nvPr/>
        </p:nvCxnSpPr>
        <p:spPr>
          <a:xfrm flipV="1">
            <a:off x="965421" y="1514894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3C2B004-228E-4A99-A162-AECE6D2B2737}"/>
              </a:ext>
            </a:extLst>
          </p:cNvPr>
          <p:cNvSpPr txBox="1"/>
          <p:nvPr/>
        </p:nvSpPr>
        <p:spPr>
          <a:xfrm>
            <a:off x="965420" y="1805622"/>
            <a:ext cx="959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Understand how eliminating waste will improve flow and efficiency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Design a layout of the lab at Central Receiving that flows</a:t>
            </a:r>
          </a:p>
        </p:txBody>
      </p:sp>
    </p:spTree>
    <p:extLst>
      <p:ext uri="{BB962C8B-B14F-4D97-AF65-F5344CB8AC3E}">
        <p14:creationId xmlns:p14="http://schemas.microsoft.com/office/powerpoint/2010/main" val="1772013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2B2F5-C24E-4475-96E0-DC172046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482601"/>
            <a:ext cx="4534047" cy="1325562"/>
          </a:xfrm>
        </p:spPr>
        <p:txBody>
          <a:bodyPr>
            <a:normAutofit/>
          </a:bodyPr>
          <a:lstStyle/>
          <a:p>
            <a:r>
              <a:rPr lang="en-US"/>
              <a:t>Flow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17D94-FD78-4D9B-B225-8BFBD430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Flow: How work progresses through a system</a:t>
            </a:r>
          </a:p>
          <a:p>
            <a:pPr marL="0" indent="0">
              <a:buNone/>
            </a:pPr>
            <a:r>
              <a:rPr lang="en-US"/>
              <a:t>When a system works well, or has “good flow,” it moves steadily and predictably</a:t>
            </a:r>
          </a:p>
          <a:p>
            <a:pPr lvl="1">
              <a:buFontTx/>
              <a:buChar char="-"/>
            </a:pPr>
            <a:r>
              <a:rPr lang="en-US"/>
              <a:t>Seamless linking of value-added steps in a process</a:t>
            </a:r>
          </a:p>
          <a:p>
            <a:pPr marL="0" indent="0">
              <a:buNone/>
            </a:pPr>
            <a:r>
              <a:rPr lang="en-US"/>
              <a:t>In a “bad flow,” the work starts and stops—these interruptions increase the accumulation of waste</a:t>
            </a:r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DE8B648-C6DD-4FD0-97C2-075ACE449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57" y="1735753"/>
            <a:ext cx="5209989" cy="33864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369DB3-691E-4E66-A93D-C37D1CFF590D}"/>
              </a:ext>
            </a:extLst>
          </p:cNvPr>
          <p:cNvCxnSpPr/>
          <p:nvPr/>
        </p:nvCxnSpPr>
        <p:spPr>
          <a:xfrm flipV="1">
            <a:off x="718874" y="1914944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083D48A-8668-4201-8D6A-C5601FD221CD}"/>
              </a:ext>
            </a:extLst>
          </p:cNvPr>
          <p:cNvSpPr/>
          <p:nvPr/>
        </p:nvSpPr>
        <p:spPr>
          <a:xfrm>
            <a:off x="0" y="6081948"/>
            <a:ext cx="11287125" cy="776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238D81-5563-4D67-804F-693D422E398E}"/>
              </a:ext>
            </a:extLst>
          </p:cNvPr>
          <p:cNvSpPr/>
          <p:nvPr/>
        </p:nvSpPr>
        <p:spPr>
          <a:xfrm>
            <a:off x="10214629" y="1828800"/>
            <a:ext cx="951160" cy="1116579"/>
          </a:xfrm>
          <a:prstGeom prst="round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D8BD6A-DD19-4B28-A048-7BA3658B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772" y="1828800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These all correspond to different types of waste—</a:t>
            </a:r>
          </a:p>
          <a:p>
            <a:r>
              <a:rPr lang="en-US"/>
              <a:t>Physical distance between steps</a:t>
            </a:r>
          </a:p>
          <a:p>
            <a:r>
              <a:rPr lang="en-US"/>
              <a:t>Long setup times</a:t>
            </a:r>
          </a:p>
          <a:p>
            <a:r>
              <a:rPr lang="en-US"/>
              <a:t>Unreliable deliveries (keeping extras on hand just in case parts don’t arrive on time)</a:t>
            </a:r>
          </a:p>
          <a:p>
            <a:r>
              <a:rPr lang="en-US"/>
              <a:t>Approval processes (work piles up until the go-ahead is given)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4113DF-D48A-46A0-A04B-C070458A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21" y="604650"/>
            <a:ext cx="9692640" cy="838806"/>
          </a:xfrm>
        </p:spPr>
        <p:txBody>
          <a:bodyPr/>
          <a:lstStyle/>
          <a:p>
            <a:r>
              <a:rPr lang="en-US"/>
              <a:t>Barriers to Flow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F399BF-CCAC-4832-8EF9-CAC3F8EB79FF}"/>
              </a:ext>
            </a:extLst>
          </p:cNvPr>
          <p:cNvCxnSpPr/>
          <p:nvPr/>
        </p:nvCxnSpPr>
        <p:spPr>
          <a:xfrm flipV="1">
            <a:off x="965421" y="1514894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8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6EE1-0404-46FB-B30F-CE3F437B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20" y="496140"/>
            <a:ext cx="9517939" cy="1180886"/>
          </a:xfrm>
        </p:spPr>
        <p:txBody>
          <a:bodyPr/>
          <a:lstStyle/>
          <a:p>
            <a:r>
              <a:rPr lang="en-US"/>
              <a:t>Discussion on the warm-up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C322443-6227-4041-BA5F-2A22ACC6E23C}"/>
              </a:ext>
            </a:extLst>
          </p:cNvPr>
          <p:cNvCxnSpPr/>
          <p:nvPr/>
        </p:nvCxnSpPr>
        <p:spPr>
          <a:xfrm flipV="1">
            <a:off x="761020" y="1727571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03C3234-120E-446C-A41B-0373B278F8FF}"/>
              </a:ext>
            </a:extLst>
          </p:cNvPr>
          <p:cNvSpPr/>
          <p:nvPr/>
        </p:nvSpPr>
        <p:spPr>
          <a:xfrm>
            <a:off x="0" y="6077184"/>
            <a:ext cx="11287125" cy="7808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87F81-1469-47CA-AA2D-D810FE4E9990}"/>
              </a:ext>
            </a:extLst>
          </p:cNvPr>
          <p:cNvSpPr txBox="1"/>
          <p:nvPr/>
        </p:nvSpPr>
        <p:spPr>
          <a:xfrm>
            <a:off x="880613" y="2095500"/>
            <a:ext cx="913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•How does tracking steps and time help measure waste and flow?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65A8F-096C-4A52-96F3-5FFCF57B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790617" cy="1076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Time to design the new lab layout…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esign">
            <a:extLst>
              <a:ext uri="{FF2B5EF4-FFF2-40B4-BE49-F238E27FC236}">
                <a16:creationId xmlns:a16="http://schemas.microsoft.com/office/drawing/2014/main" id="{BBFEE031-649D-4C54-9123-1C6B9AF5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2021" y="640081"/>
            <a:ext cx="3825240" cy="3825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C77EE7B-A026-4AD1-882D-1D1F5F4D7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11079" r="30086" b="17614"/>
          <a:stretch/>
        </p:blipFill>
        <p:spPr>
          <a:xfrm>
            <a:off x="0" y="152400"/>
            <a:ext cx="5561557" cy="63272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8638BB-772C-4FA1-9421-24A1564439DF}"/>
              </a:ext>
            </a:extLst>
          </p:cNvPr>
          <p:cNvCxnSpPr>
            <a:cxnSpLocks/>
          </p:cNvCxnSpPr>
          <p:nvPr/>
        </p:nvCxnSpPr>
        <p:spPr>
          <a:xfrm flipH="1" flipV="1">
            <a:off x="4793946" y="1458639"/>
            <a:ext cx="767611" cy="25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D9959-144D-447A-88A6-11A30C2688FA}"/>
              </a:ext>
            </a:extLst>
          </p:cNvPr>
          <p:cNvCxnSpPr>
            <a:cxnSpLocks/>
          </p:cNvCxnSpPr>
          <p:nvPr/>
        </p:nvCxnSpPr>
        <p:spPr>
          <a:xfrm flipH="1" flipV="1">
            <a:off x="4333389" y="2396852"/>
            <a:ext cx="355782" cy="23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906AED-2D14-42BF-BABF-CEC4E6873824}"/>
              </a:ext>
            </a:extLst>
          </p:cNvPr>
          <p:cNvSpPr txBox="1"/>
          <p:nvPr/>
        </p:nvSpPr>
        <p:spPr>
          <a:xfrm>
            <a:off x="4333389" y="2532439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375587-56E2-4F8B-A5EE-99592D5377E9}"/>
              </a:ext>
            </a:extLst>
          </p:cNvPr>
          <p:cNvCxnSpPr>
            <a:cxnSpLocks/>
          </p:cNvCxnSpPr>
          <p:nvPr/>
        </p:nvCxnSpPr>
        <p:spPr>
          <a:xfrm>
            <a:off x="586636" y="2954064"/>
            <a:ext cx="349685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DAFB2B-6ACA-411B-ADB0-EFC846E70AE4}"/>
              </a:ext>
            </a:extLst>
          </p:cNvPr>
          <p:cNvSpPr txBox="1"/>
          <p:nvPr/>
        </p:nvSpPr>
        <p:spPr>
          <a:xfrm>
            <a:off x="-92524" y="2634183"/>
            <a:ext cx="148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Entrance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A547F8-8C27-44F4-953C-D8948B99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74" y="282302"/>
            <a:ext cx="4438774" cy="5003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C71A3-B4DA-4FF2-9704-928D509D1E2D}"/>
              </a:ext>
            </a:extLst>
          </p:cNvPr>
          <p:cNvSpPr txBox="1"/>
          <p:nvPr/>
        </p:nvSpPr>
        <p:spPr>
          <a:xfrm>
            <a:off x="5483334" y="1529834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3542340000"/>
      </p:ext>
    </p:extLst>
  </p:cSld>
  <p:clrMapOvr>
    <a:masterClrMapping/>
  </p:clrMapOvr>
</p:sld>
</file>

<file path=ppt/theme/theme1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D0A34C9E0EE439F9EFA54418D0334" ma:contentTypeVersion="12" ma:contentTypeDescription="Create a new document." ma:contentTypeScope="" ma:versionID="6af8dfa0433b0a68e42bd669b5342e52">
  <xsd:schema xmlns:xsd="http://www.w3.org/2001/XMLSchema" xmlns:xs="http://www.w3.org/2001/XMLSchema" xmlns:p="http://schemas.microsoft.com/office/2006/metadata/properties" xmlns:ns3="4effc39a-44cd-454e-b40d-49dd2f832c95" xmlns:ns4="3c737ebb-1183-4820-b7c6-ea41021eacbe" targetNamespace="http://schemas.microsoft.com/office/2006/metadata/properties" ma:root="true" ma:fieldsID="e780ceac1040df4d8efbd78a8c4d4297" ns3:_="" ns4:_="">
    <xsd:import namespace="4effc39a-44cd-454e-b40d-49dd2f832c95"/>
    <xsd:import namespace="3c737ebb-1183-4820-b7c6-ea41021eac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c39a-44cd-454e-b40d-49dd2f832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7ebb-1183-4820-b7c6-ea41021ea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572239-946C-4C62-9A2D-D906857C70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CC462-5110-4111-890D-CDAADE3B154E}">
  <ds:schemaRefs>
    <ds:schemaRef ds:uri="3c737ebb-1183-4820-b7c6-ea41021eacbe"/>
    <ds:schemaRef ds:uri="4effc39a-44cd-454e-b40d-49dd2f832c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58F685-65FF-4004-9F95-CE44FEB086DE}">
  <ds:schemaRefs>
    <ds:schemaRef ds:uri="http://schemas.microsoft.com/office/2006/documentManagement/types"/>
    <ds:schemaRef ds:uri="http://purl.org/dc/terms/"/>
    <ds:schemaRef ds:uri="4effc39a-44cd-454e-b40d-49dd2f832c95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3c737ebb-1183-4820-b7c6-ea41021eacb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49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Microsoft Sans Serif</vt:lpstr>
      <vt:lpstr>Myriad Pro</vt:lpstr>
      <vt:lpstr>Wingdings</vt:lpstr>
      <vt:lpstr>Wingdings 2</vt:lpstr>
      <vt:lpstr>1_View</vt:lpstr>
      <vt:lpstr>Warm-up</vt:lpstr>
      <vt:lpstr>Team Updates  (1 person from each team)</vt:lpstr>
      <vt:lpstr>Flow</vt:lpstr>
      <vt:lpstr>PowerPoint Presentation</vt:lpstr>
      <vt:lpstr>Flow</vt:lpstr>
      <vt:lpstr>Barriers to Flow</vt:lpstr>
      <vt:lpstr>Discussion on the warm-up</vt:lpstr>
      <vt:lpstr>Time to design the new lab layout…</vt:lpstr>
      <vt:lpstr>PowerPoint Presentation</vt:lpstr>
      <vt:lpstr>Main space</vt:lpstr>
      <vt:lpstr>PowerPoint Presentation</vt:lpstr>
      <vt:lpstr>PowerPoint Presentation</vt:lpstr>
      <vt:lpstr>Musts &amp; Shoulds</vt:lpstr>
      <vt:lpstr>Designing the new lab space!</vt:lpstr>
      <vt:lpstr>PowerPoint Presentation</vt:lpstr>
      <vt:lpstr>PowerPoint Presentation</vt:lpstr>
      <vt:lpstr>Awards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Stefoglo, Victoria S</dc:creator>
  <cp:lastModifiedBy>Ly, Kerstin</cp:lastModifiedBy>
  <cp:revision>2</cp:revision>
  <dcterms:created xsi:type="dcterms:W3CDTF">2021-07-12T23:20:37Z</dcterms:created>
  <dcterms:modified xsi:type="dcterms:W3CDTF">2021-08-05T17:40:07Z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0x01010056AD0A34C9E0EE439F9EFA54418D0334</vt:lpwstr>
  </property>
</Properties>
</file>