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5"/>
  </p:notesMasterIdLst>
  <p:sldIdLst>
    <p:sldId id="256" r:id="rId6"/>
    <p:sldId id="257" r:id="rId7"/>
    <p:sldId id="264" r:id="rId8"/>
    <p:sldId id="265" r:id="rId9"/>
    <p:sldId id="270" r:id="rId10"/>
    <p:sldId id="279" r:id="rId11"/>
    <p:sldId id="273" r:id="rId12"/>
    <p:sldId id="280" r:id="rId13"/>
    <p:sldId id="272" r:id="rId14"/>
    <p:sldId id="267" r:id="rId15"/>
    <p:sldId id="282" r:id="rId16"/>
    <p:sldId id="274" r:id="rId17"/>
    <p:sldId id="284" r:id="rId18"/>
    <p:sldId id="283" r:id="rId19"/>
    <p:sldId id="285" r:id="rId20"/>
    <p:sldId id="287" r:id="rId21"/>
    <p:sldId id="288" r:id="rId22"/>
    <p:sldId id="28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 Kerstin" initials="LK" lastIdx="3" clrIdx="0">
    <p:extLst>
      <p:ext uri="{19B8F6BF-5375-455C-9EA6-DF929625EA0E}">
        <p15:presenceInfo xmlns:p15="http://schemas.microsoft.com/office/powerpoint/2012/main" userId="S::kerstin.ly@wsu.edu::c2ac6db2-69f3-45c0-833e-4a679968abfc" providerId="AD"/>
      </p:ext>
    </p:extLst>
  </p:cmAuthor>
  <p:cmAuthor id="2" name="Stefoglo, Victoria S" initials="SVS" lastIdx="4" clrIdx="1">
    <p:extLst>
      <p:ext uri="{19B8F6BF-5375-455C-9EA6-DF929625EA0E}">
        <p15:presenceInfo xmlns:p15="http://schemas.microsoft.com/office/powerpoint/2012/main" userId="Stefoglo, Victoria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FD93A-7A31-4B32-B44E-8F4236A1CE21}" v="1114" dt="2021-06-17T20:30:09.255"/>
    <p1510:client id="{22C4A4DD-E6CC-9032-37A0-483CAE80C8C0}" v="2516" dt="2021-06-17T00:11:41.226"/>
    <p1510:client id="{31B00CAE-42AD-7EBF-B85B-D078E2F41154}" v="56" dt="2021-06-16T21:18:26.375"/>
    <p1510:client id="{8FF16AEA-4DA4-93C3-E2F1-AA618AB45F26}" v="3" dt="2021-06-17T05:42:35.131"/>
    <p1510:client id="{C6CA9195-9F07-47AF-B4C6-F23562A9DAED}" v="9758" dt="2021-06-17T20:40:44.504"/>
    <p1510:client id="{E14EB855-D513-48A2-8FA7-72C1E2F97265}" v="1516" dt="2021-06-17T05:46:12.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68"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17T12:18:56.269" idx="2">
    <p:pos x="2889" y="1178"/>
    <p:text>Is it okay if we go over 1 hour?</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6-17T13:10:48.515" idx="4">
    <p:pos x="3971" y="2130"/>
    <p:text>Maybe can we also mention that we know this isn't perfect right now and we'll take any feedback we can get? and that our points may change over time as we learn more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6-17T12:44:14.219" idx="3">
    <p:pos x="6617" y="2877"/>
    <p:text>Should we insert a slide after this one that asks people what their thoughts are?</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6-17T12:13:17.313" idx="1">
    <p:pos x="2400" y="1630"/>
    <p:text>Should we break into teams by current projects or keep it at teams of 2</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AB27C-D187-4016-BAD4-219D6F53C2C9}" type="datetimeFigureOut">
              <a:rPr lang="en-US" smtClean="0"/>
              <a:t>8/5/2021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43B4B-5C1E-4ABF-82BB-FFAB1D5BF779}" type="slidenum">
              <a:rPr lang="en-US" smtClean="0"/>
              <a:t>‹#›</a:t>
            </a:fld>
            <a:endParaRPr lang="en-US"/>
          </a:p>
        </p:txBody>
      </p:sp>
    </p:spTree>
    <p:extLst>
      <p:ext uri="{BB962C8B-B14F-4D97-AF65-F5344CB8AC3E}">
        <p14:creationId xmlns:p14="http://schemas.microsoft.com/office/powerpoint/2010/main" val="212417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4410B7-EB84-42D5-A411-0AACD2AB5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16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Choose one </a:t>
            </a:r>
          </a:p>
        </p:txBody>
      </p:sp>
      <p:sp>
        <p:nvSpPr>
          <p:cNvPr id="4" name="Slide Number Placeholder 3"/>
          <p:cNvSpPr>
            <a:spLocks noGrp="1"/>
          </p:cNvSpPr>
          <p:nvPr>
            <p:ph type="sldNum" sz="quarter" idx="5"/>
          </p:nvPr>
        </p:nvSpPr>
        <p:spPr/>
        <p:txBody>
          <a:bodyPr/>
          <a:lstStyle/>
          <a:p>
            <a:fld id="{83243B4B-5C1E-4ABF-82BB-FFAB1D5BF779}" type="slidenum">
              <a:rPr lang="en-US" smtClean="0"/>
              <a:t>14</a:t>
            </a:fld>
            <a:endParaRPr lang="en-US"/>
          </a:p>
        </p:txBody>
      </p:sp>
    </p:spTree>
    <p:extLst>
      <p:ext uri="{BB962C8B-B14F-4D97-AF65-F5344CB8AC3E}">
        <p14:creationId xmlns:p14="http://schemas.microsoft.com/office/powerpoint/2010/main" val="231255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4410B7-EB84-42D5-A411-0AACD2AB5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29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paint brush example</a:t>
            </a:r>
          </a:p>
        </p:txBody>
      </p:sp>
      <p:sp>
        <p:nvSpPr>
          <p:cNvPr id="4" name="Slide Number Placeholder 3"/>
          <p:cNvSpPr>
            <a:spLocks noGrp="1"/>
          </p:cNvSpPr>
          <p:nvPr>
            <p:ph type="sldNum" sz="quarter" idx="5"/>
          </p:nvPr>
        </p:nvSpPr>
        <p:spPr/>
        <p:txBody>
          <a:bodyPr/>
          <a:lstStyle/>
          <a:p>
            <a:fld id="{83243B4B-5C1E-4ABF-82BB-FFAB1D5BF779}" type="slidenum">
              <a:rPr lang="en-US" smtClean="0"/>
              <a:t>6</a:t>
            </a:fld>
            <a:endParaRPr lang="en-US"/>
          </a:p>
        </p:txBody>
      </p:sp>
    </p:spTree>
    <p:extLst>
      <p:ext uri="{BB962C8B-B14F-4D97-AF65-F5344CB8AC3E}">
        <p14:creationId xmlns:p14="http://schemas.microsoft.com/office/powerpoint/2010/main" val="346061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we are returning to the fundamentals of lean which is problem solving. It is the base off which all the lean tools were built. </a:t>
            </a:r>
          </a:p>
        </p:txBody>
      </p:sp>
      <p:sp>
        <p:nvSpPr>
          <p:cNvPr id="4" name="Slide Number Placeholder 3"/>
          <p:cNvSpPr>
            <a:spLocks noGrp="1"/>
          </p:cNvSpPr>
          <p:nvPr>
            <p:ph type="sldNum" sz="quarter" idx="5"/>
          </p:nvPr>
        </p:nvSpPr>
        <p:spPr/>
        <p:txBody>
          <a:bodyPr/>
          <a:lstStyle/>
          <a:p>
            <a:fld id="{83243B4B-5C1E-4ABF-82BB-FFAB1D5BF779}" type="slidenum">
              <a:rPr lang="en-US" smtClean="0"/>
              <a:t>7</a:t>
            </a:fld>
            <a:endParaRPr lang="en-US"/>
          </a:p>
        </p:txBody>
      </p:sp>
    </p:spTree>
    <p:extLst>
      <p:ext uri="{BB962C8B-B14F-4D97-AF65-F5344CB8AC3E}">
        <p14:creationId xmlns:p14="http://schemas.microsoft.com/office/powerpoint/2010/main" val="352432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243B4B-5C1E-4ABF-82BB-FFAB1D5BF779}" type="slidenum">
              <a:rPr lang="en-US" smtClean="0"/>
              <a:t>9</a:t>
            </a:fld>
            <a:endParaRPr lang="en-US"/>
          </a:p>
        </p:txBody>
      </p:sp>
    </p:spTree>
    <p:extLst>
      <p:ext uri="{BB962C8B-B14F-4D97-AF65-F5344CB8AC3E}">
        <p14:creationId xmlns:p14="http://schemas.microsoft.com/office/powerpoint/2010/main" val="53656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Talk on </a:t>
            </a:r>
            <a:r>
              <a:rPr lang="en-US" err="1">
                <a:cs typeface="Calibri"/>
              </a:rPr>
              <a:t>dbt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4410B7-EB84-42D5-A411-0AACD2AB5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37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Make example vague</a:t>
            </a:r>
          </a:p>
        </p:txBody>
      </p:sp>
      <p:sp>
        <p:nvSpPr>
          <p:cNvPr id="4" name="Slide Number Placeholder 3"/>
          <p:cNvSpPr>
            <a:spLocks noGrp="1"/>
          </p:cNvSpPr>
          <p:nvPr>
            <p:ph type="sldNum" sz="quarter" idx="5"/>
          </p:nvPr>
        </p:nvSpPr>
        <p:spPr/>
        <p:txBody>
          <a:bodyPr/>
          <a:lstStyle/>
          <a:p>
            <a:fld id="{83243B4B-5C1E-4ABF-82BB-FFAB1D5BF779}" type="slidenum">
              <a:rPr lang="en-US" smtClean="0"/>
              <a:t>11</a:t>
            </a:fld>
            <a:endParaRPr lang="en-US"/>
          </a:p>
        </p:txBody>
      </p:sp>
    </p:spTree>
    <p:extLst>
      <p:ext uri="{BB962C8B-B14F-4D97-AF65-F5344CB8AC3E}">
        <p14:creationId xmlns:p14="http://schemas.microsoft.com/office/powerpoint/2010/main" val="309710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 in purpose</a:t>
            </a:r>
            <a:endParaRPr lang="en-US"/>
          </a:p>
        </p:txBody>
      </p:sp>
      <p:sp>
        <p:nvSpPr>
          <p:cNvPr id="4" name="Slide Number Placeholder 3"/>
          <p:cNvSpPr>
            <a:spLocks noGrp="1"/>
          </p:cNvSpPr>
          <p:nvPr>
            <p:ph type="sldNum" sz="quarter" idx="5"/>
          </p:nvPr>
        </p:nvSpPr>
        <p:spPr/>
        <p:txBody>
          <a:bodyPr/>
          <a:lstStyle/>
          <a:p>
            <a:fld id="{83243B4B-5C1E-4ABF-82BB-FFAB1D5BF779}" type="slidenum">
              <a:rPr lang="en-US" smtClean="0"/>
              <a:t>12</a:t>
            </a:fld>
            <a:endParaRPr lang="en-US"/>
          </a:p>
        </p:txBody>
      </p:sp>
    </p:spTree>
    <p:extLst>
      <p:ext uri="{BB962C8B-B14F-4D97-AF65-F5344CB8AC3E}">
        <p14:creationId xmlns:p14="http://schemas.microsoft.com/office/powerpoint/2010/main" val="357557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3243B4B-5C1E-4ABF-82BB-FFAB1D5BF779}" type="slidenum">
              <a:rPr lang="en-US" smtClean="0"/>
              <a:t>13</a:t>
            </a:fld>
            <a:endParaRPr lang="en-US"/>
          </a:p>
        </p:txBody>
      </p:sp>
    </p:spTree>
    <p:extLst>
      <p:ext uri="{BB962C8B-B14F-4D97-AF65-F5344CB8AC3E}">
        <p14:creationId xmlns:p14="http://schemas.microsoft.com/office/powerpoint/2010/main" val="72342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34FA8484-2FCE-4401-90A7-9DB90BA54CB0}"/>
              </a:ext>
            </a:extLst>
          </p:cNvPr>
          <p:cNvSpPr txBox="1"/>
          <p:nvPr/>
        </p:nvSpPr>
        <p:spPr>
          <a:xfrm>
            <a:off x="9563299" y="4523035"/>
            <a:ext cx="467797" cy="2246769"/>
          </a:xfrm>
          <a:prstGeom prst="rect">
            <a:avLst/>
          </a:prstGeom>
          <a:noFill/>
          <a:ln w="28575">
            <a:solidFill>
              <a:srgbClr val="A80003"/>
            </a:solidFill>
          </a:ln>
        </p:spPr>
        <p:txBody>
          <a:bodyPr wrap="square" rtlCol="0">
            <a:spAutoFit/>
          </a:bodyPr>
          <a:lstStyle/>
          <a:p>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HYPER</a:t>
            </a:r>
          </a:p>
        </p:txBody>
      </p:sp>
      <p:sp>
        <p:nvSpPr>
          <p:cNvPr id="10" name="TextBox 9">
            <a:extLst>
              <a:ext uri="{FF2B5EF4-FFF2-40B4-BE49-F238E27FC236}">
                <a16:creationId xmlns:a16="http://schemas.microsoft.com/office/drawing/2014/main" id="{B51ADD9C-E116-480F-9E71-BFA4E3700179}"/>
              </a:ext>
            </a:extLst>
          </p:cNvPr>
          <p:cNvSpPr txBox="1"/>
          <p:nvPr/>
        </p:nvSpPr>
        <p:spPr>
          <a:xfrm>
            <a:off x="9095703" y="4961900"/>
            <a:ext cx="2240914" cy="523220"/>
          </a:xfrm>
          <a:prstGeom prst="rect">
            <a:avLst/>
          </a:prstGeom>
          <a:noFill/>
          <a:ln w="28575">
            <a:noFill/>
          </a:ln>
        </p:spPr>
        <p:txBody>
          <a:bodyPr wrap="square" rtlCol="0">
            <a:spAutoFit/>
          </a:bodyPr>
          <a:lstStyle/>
          <a:p>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H       drogen</a:t>
            </a:r>
          </a:p>
        </p:txBody>
      </p:sp>
      <p:sp>
        <p:nvSpPr>
          <p:cNvPr id="11" name="TextBox 10">
            <a:extLst>
              <a:ext uri="{FF2B5EF4-FFF2-40B4-BE49-F238E27FC236}">
                <a16:creationId xmlns:a16="http://schemas.microsoft.com/office/drawing/2014/main" id="{FB231CD1-EB09-42D5-B135-5B27BC17DC42}"/>
              </a:ext>
            </a:extLst>
          </p:cNvPr>
          <p:cNvSpPr txBox="1"/>
          <p:nvPr/>
        </p:nvSpPr>
        <p:spPr>
          <a:xfrm>
            <a:off x="9997126" y="5384810"/>
            <a:ext cx="2240914" cy="523220"/>
          </a:xfrm>
          <a:prstGeom prst="rect">
            <a:avLst/>
          </a:prstGeom>
          <a:noFill/>
          <a:ln w="28575">
            <a:noFill/>
          </a:ln>
        </p:spPr>
        <p:txBody>
          <a:bodyPr wrap="square" rtlCol="0">
            <a:spAutoFit/>
          </a:bodyPr>
          <a:lstStyle/>
          <a:p>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roperties for</a:t>
            </a:r>
          </a:p>
        </p:txBody>
      </p:sp>
      <p:sp>
        <p:nvSpPr>
          <p:cNvPr id="15" name="TextBox 14">
            <a:extLst>
              <a:ext uri="{FF2B5EF4-FFF2-40B4-BE49-F238E27FC236}">
                <a16:creationId xmlns:a16="http://schemas.microsoft.com/office/drawing/2014/main" id="{D76501DB-D7EF-41CC-BACC-8EF3724FC387}"/>
              </a:ext>
            </a:extLst>
          </p:cNvPr>
          <p:cNvSpPr txBox="1"/>
          <p:nvPr/>
        </p:nvSpPr>
        <p:spPr>
          <a:xfrm>
            <a:off x="9997126" y="5814537"/>
            <a:ext cx="2240914" cy="523220"/>
          </a:xfrm>
          <a:prstGeom prst="rect">
            <a:avLst/>
          </a:prstGeom>
          <a:noFill/>
          <a:ln w="28575">
            <a:noFill/>
          </a:ln>
        </p:spPr>
        <p:txBody>
          <a:bodyPr wrap="square" rtlCol="0">
            <a:spAutoFit/>
          </a:bodyPr>
          <a:lstStyle/>
          <a:p>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nergy</a:t>
            </a:r>
          </a:p>
        </p:txBody>
      </p:sp>
      <p:sp>
        <p:nvSpPr>
          <p:cNvPr id="16" name="TextBox 15">
            <a:extLst>
              <a:ext uri="{FF2B5EF4-FFF2-40B4-BE49-F238E27FC236}">
                <a16:creationId xmlns:a16="http://schemas.microsoft.com/office/drawing/2014/main" id="{8F5CE0AF-EF0F-4FA0-86D1-A1A01B146034}"/>
              </a:ext>
            </a:extLst>
          </p:cNvPr>
          <p:cNvSpPr txBox="1"/>
          <p:nvPr/>
        </p:nvSpPr>
        <p:spPr>
          <a:xfrm>
            <a:off x="9995397" y="6241191"/>
            <a:ext cx="2240914" cy="523220"/>
          </a:xfrm>
          <a:prstGeom prst="rect">
            <a:avLst/>
          </a:prstGeom>
          <a:noFill/>
          <a:ln w="28575">
            <a:noFill/>
          </a:ln>
        </p:spPr>
        <p:txBody>
          <a:bodyPr wrap="square" rtlCol="0">
            <a:spAutoFit/>
          </a:bodyPr>
          <a:lstStyle/>
          <a:p>
            <a:r>
              <a:rPr lang="en-US" sz="2800" b="1" err="1">
                <a:latin typeface="Microsoft Sans Serif" panose="020B0604020202020204" pitchFamily="34" charset="0"/>
                <a:ea typeface="Microsoft Sans Serif" panose="020B0604020202020204" pitchFamily="34" charset="0"/>
                <a:cs typeface="Microsoft Sans Serif" panose="020B0604020202020204" pitchFamily="34" charset="0"/>
              </a:rPr>
              <a:t>esearch</a:t>
            </a:r>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 Lab</a:t>
            </a:r>
          </a:p>
        </p:txBody>
      </p:sp>
      <p:cxnSp>
        <p:nvCxnSpPr>
          <p:cNvPr id="6" name="Straight Connector 5">
            <a:extLst>
              <a:ext uri="{FF2B5EF4-FFF2-40B4-BE49-F238E27FC236}">
                <a16:creationId xmlns:a16="http://schemas.microsoft.com/office/drawing/2014/main" id="{B0788C8E-749D-4752-86DB-1442D5F9053E}"/>
              </a:ext>
            </a:extLst>
          </p:cNvPr>
          <p:cNvCxnSpPr>
            <a:cxnSpLocks/>
          </p:cNvCxnSpPr>
          <p:nvPr/>
        </p:nvCxnSpPr>
        <p:spPr>
          <a:xfrm flipH="1">
            <a:off x="1541585" y="6114424"/>
            <a:ext cx="8021715" cy="0"/>
          </a:xfrm>
          <a:prstGeom prst="line">
            <a:avLst/>
          </a:prstGeom>
          <a:ln w="28575">
            <a:solidFill>
              <a:srgbClr val="A80532"/>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10;&#10;Description automatically generated">
            <a:extLst>
              <a:ext uri="{FF2B5EF4-FFF2-40B4-BE49-F238E27FC236}">
                <a16:creationId xmlns:a16="http://schemas.microsoft.com/office/drawing/2014/main" id="{4DE5D4C9-44D9-4110-84AE-11AE38EEF7C4}"/>
              </a:ext>
            </a:extLst>
          </p:cNvPr>
          <p:cNvPicPr>
            <a:picLocks noChangeAspect="1"/>
          </p:cNvPicPr>
          <p:nvPr/>
        </p:nvPicPr>
        <p:blipFill>
          <a:blip r:embed="rId2"/>
          <a:stretch>
            <a:fillRect/>
          </a:stretch>
        </p:blipFill>
        <p:spPr>
          <a:xfrm>
            <a:off x="924796" y="5672776"/>
            <a:ext cx="4062494" cy="113682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814D143-E64E-4DBB-B00B-5CCA74F0C1E1}"/>
              </a:ext>
            </a:extLst>
          </p:cNvPr>
          <p:cNvPicPr>
            <a:picLocks noChangeAspect="1"/>
          </p:cNvPicPr>
          <p:nvPr/>
        </p:nvPicPr>
        <p:blipFill>
          <a:blip r:embed="rId3"/>
          <a:stretch>
            <a:fillRect/>
          </a:stretch>
        </p:blipFill>
        <p:spPr>
          <a:xfrm>
            <a:off x="10992507" y="97230"/>
            <a:ext cx="1039158" cy="1039158"/>
          </a:xfrm>
          <a:prstGeom prst="rect">
            <a:avLst/>
          </a:prstGeom>
        </p:spPr>
      </p:pic>
    </p:spTree>
    <p:extLst>
      <p:ext uri="{BB962C8B-B14F-4D97-AF65-F5344CB8AC3E}">
        <p14:creationId xmlns:p14="http://schemas.microsoft.com/office/powerpoint/2010/main" val="4655926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FE4EC58-FFCC-4DCE-9857-241B72B0EB3E}" type="slidenum">
              <a:rPr lang="en-US" smtClean="0"/>
              <a:t>‹#›</a:t>
            </a:fld>
            <a:endParaRPr lang="en-US"/>
          </a:p>
        </p:txBody>
      </p:sp>
    </p:spTree>
    <p:extLst>
      <p:ext uri="{BB962C8B-B14F-4D97-AF65-F5344CB8AC3E}">
        <p14:creationId xmlns:p14="http://schemas.microsoft.com/office/powerpoint/2010/main" val="250250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FE4EC58-FFCC-4DCE-9857-241B72B0EB3E}" type="slidenum">
              <a:rPr lang="en-US" smtClean="0"/>
              <a:t>‹#›</a:t>
            </a:fld>
            <a:endParaRPr lang="en-US"/>
          </a:p>
        </p:txBody>
      </p:sp>
    </p:spTree>
    <p:extLst>
      <p:ext uri="{BB962C8B-B14F-4D97-AF65-F5344CB8AC3E}">
        <p14:creationId xmlns:p14="http://schemas.microsoft.com/office/powerpoint/2010/main" val="1703365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FE4EC58-FFCC-4DCE-9857-241B72B0EB3E}" type="slidenum">
              <a:rPr lang="en-US" smtClean="0"/>
              <a:t>‹#›</a:t>
            </a:fld>
            <a:endParaRPr lang="en-US"/>
          </a:p>
        </p:txBody>
      </p:sp>
    </p:spTree>
    <p:extLst>
      <p:ext uri="{BB962C8B-B14F-4D97-AF65-F5344CB8AC3E}">
        <p14:creationId xmlns:p14="http://schemas.microsoft.com/office/powerpoint/2010/main" val="122735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34FA8484-2FCE-4401-90A7-9DB90BA54CB0}"/>
              </a:ext>
            </a:extLst>
          </p:cNvPr>
          <p:cNvSpPr txBox="1"/>
          <p:nvPr/>
        </p:nvSpPr>
        <p:spPr>
          <a:xfrm>
            <a:off x="9563299" y="4523035"/>
            <a:ext cx="467797" cy="2246769"/>
          </a:xfrm>
          <a:prstGeom prst="rect">
            <a:avLst/>
          </a:prstGeom>
          <a:noFill/>
          <a:ln w="28575">
            <a:solidFill>
              <a:srgbClr val="A80003"/>
            </a:solidFill>
          </a:ln>
        </p:spPr>
        <p:txBody>
          <a:bodyPr wrap="square" rtlCol="0">
            <a:spAutoFit/>
          </a:bodyPr>
          <a:lstStyle/>
          <a:p>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HYPER</a:t>
            </a:r>
          </a:p>
        </p:txBody>
      </p:sp>
      <p:sp>
        <p:nvSpPr>
          <p:cNvPr id="10" name="TextBox 9">
            <a:extLst>
              <a:ext uri="{FF2B5EF4-FFF2-40B4-BE49-F238E27FC236}">
                <a16:creationId xmlns:a16="http://schemas.microsoft.com/office/drawing/2014/main" id="{B51ADD9C-E116-480F-9E71-BFA4E3700179}"/>
              </a:ext>
            </a:extLst>
          </p:cNvPr>
          <p:cNvSpPr txBox="1"/>
          <p:nvPr/>
        </p:nvSpPr>
        <p:spPr>
          <a:xfrm>
            <a:off x="9095703" y="4961900"/>
            <a:ext cx="2240914" cy="523220"/>
          </a:xfrm>
          <a:prstGeom prst="rect">
            <a:avLst/>
          </a:prstGeom>
          <a:noFill/>
          <a:ln w="28575">
            <a:noFill/>
          </a:ln>
        </p:spPr>
        <p:txBody>
          <a:bodyPr wrap="square" rtlCol="0">
            <a:spAutoFit/>
          </a:bodyPr>
          <a:lstStyle/>
          <a:p>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H       drogen</a:t>
            </a:r>
          </a:p>
        </p:txBody>
      </p:sp>
      <p:sp>
        <p:nvSpPr>
          <p:cNvPr id="11" name="TextBox 10">
            <a:extLst>
              <a:ext uri="{FF2B5EF4-FFF2-40B4-BE49-F238E27FC236}">
                <a16:creationId xmlns:a16="http://schemas.microsoft.com/office/drawing/2014/main" id="{FB231CD1-EB09-42D5-B135-5B27BC17DC42}"/>
              </a:ext>
            </a:extLst>
          </p:cNvPr>
          <p:cNvSpPr txBox="1"/>
          <p:nvPr/>
        </p:nvSpPr>
        <p:spPr>
          <a:xfrm>
            <a:off x="9997126" y="5384810"/>
            <a:ext cx="2240914" cy="523220"/>
          </a:xfrm>
          <a:prstGeom prst="rect">
            <a:avLst/>
          </a:prstGeom>
          <a:noFill/>
          <a:ln w="28575">
            <a:noFill/>
          </a:ln>
        </p:spPr>
        <p:txBody>
          <a:bodyPr wrap="square" rtlCol="0">
            <a:spAutoFit/>
          </a:bodyPr>
          <a:lstStyle/>
          <a:p>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roperties for</a:t>
            </a:r>
          </a:p>
        </p:txBody>
      </p:sp>
      <p:sp>
        <p:nvSpPr>
          <p:cNvPr id="15" name="TextBox 14">
            <a:extLst>
              <a:ext uri="{FF2B5EF4-FFF2-40B4-BE49-F238E27FC236}">
                <a16:creationId xmlns:a16="http://schemas.microsoft.com/office/drawing/2014/main" id="{D76501DB-D7EF-41CC-BACC-8EF3724FC387}"/>
              </a:ext>
            </a:extLst>
          </p:cNvPr>
          <p:cNvSpPr txBox="1"/>
          <p:nvPr/>
        </p:nvSpPr>
        <p:spPr>
          <a:xfrm>
            <a:off x="9997126" y="5814537"/>
            <a:ext cx="2240914" cy="523220"/>
          </a:xfrm>
          <a:prstGeom prst="rect">
            <a:avLst/>
          </a:prstGeom>
          <a:noFill/>
          <a:ln w="28575">
            <a:noFill/>
          </a:ln>
        </p:spPr>
        <p:txBody>
          <a:bodyPr wrap="square" rtlCol="0">
            <a:spAutoFit/>
          </a:bodyPr>
          <a:lstStyle/>
          <a:p>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nergy</a:t>
            </a:r>
          </a:p>
        </p:txBody>
      </p:sp>
      <p:sp>
        <p:nvSpPr>
          <p:cNvPr id="16" name="TextBox 15">
            <a:extLst>
              <a:ext uri="{FF2B5EF4-FFF2-40B4-BE49-F238E27FC236}">
                <a16:creationId xmlns:a16="http://schemas.microsoft.com/office/drawing/2014/main" id="{8F5CE0AF-EF0F-4FA0-86D1-A1A01B146034}"/>
              </a:ext>
            </a:extLst>
          </p:cNvPr>
          <p:cNvSpPr txBox="1"/>
          <p:nvPr/>
        </p:nvSpPr>
        <p:spPr>
          <a:xfrm>
            <a:off x="9995397" y="6241191"/>
            <a:ext cx="2240914" cy="523220"/>
          </a:xfrm>
          <a:prstGeom prst="rect">
            <a:avLst/>
          </a:prstGeom>
          <a:noFill/>
          <a:ln w="28575">
            <a:noFill/>
          </a:ln>
        </p:spPr>
        <p:txBody>
          <a:bodyPr wrap="square" rtlCol="0">
            <a:spAutoFit/>
          </a:bodyPr>
          <a:lstStyle/>
          <a:p>
            <a:r>
              <a:rPr lang="en-US" sz="2800" b="1" err="1">
                <a:latin typeface="Microsoft Sans Serif" panose="020B0604020202020204" pitchFamily="34" charset="0"/>
                <a:ea typeface="Microsoft Sans Serif" panose="020B0604020202020204" pitchFamily="34" charset="0"/>
                <a:cs typeface="Microsoft Sans Serif" panose="020B0604020202020204" pitchFamily="34" charset="0"/>
              </a:rPr>
              <a:t>esearch</a:t>
            </a:r>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 Lab</a:t>
            </a:r>
          </a:p>
        </p:txBody>
      </p:sp>
      <p:cxnSp>
        <p:nvCxnSpPr>
          <p:cNvPr id="6" name="Straight Connector 5">
            <a:extLst>
              <a:ext uri="{FF2B5EF4-FFF2-40B4-BE49-F238E27FC236}">
                <a16:creationId xmlns:a16="http://schemas.microsoft.com/office/drawing/2014/main" id="{B0788C8E-749D-4752-86DB-1442D5F9053E}"/>
              </a:ext>
            </a:extLst>
          </p:cNvPr>
          <p:cNvCxnSpPr>
            <a:cxnSpLocks/>
          </p:cNvCxnSpPr>
          <p:nvPr/>
        </p:nvCxnSpPr>
        <p:spPr>
          <a:xfrm flipH="1">
            <a:off x="1541585" y="6114424"/>
            <a:ext cx="8021715" cy="0"/>
          </a:xfrm>
          <a:prstGeom prst="line">
            <a:avLst/>
          </a:prstGeom>
          <a:ln w="28575">
            <a:solidFill>
              <a:srgbClr val="A80532"/>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10;&#10;Description automatically generated">
            <a:extLst>
              <a:ext uri="{FF2B5EF4-FFF2-40B4-BE49-F238E27FC236}">
                <a16:creationId xmlns:a16="http://schemas.microsoft.com/office/drawing/2014/main" id="{4DE5D4C9-44D9-4110-84AE-11AE38EEF7C4}"/>
              </a:ext>
            </a:extLst>
          </p:cNvPr>
          <p:cNvPicPr>
            <a:picLocks noChangeAspect="1"/>
          </p:cNvPicPr>
          <p:nvPr/>
        </p:nvPicPr>
        <p:blipFill>
          <a:blip r:embed="rId2"/>
          <a:stretch>
            <a:fillRect/>
          </a:stretch>
        </p:blipFill>
        <p:spPr>
          <a:xfrm>
            <a:off x="924796" y="5672776"/>
            <a:ext cx="4062494" cy="113682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814D143-E64E-4DBB-B00B-5CCA74F0C1E1}"/>
              </a:ext>
            </a:extLst>
          </p:cNvPr>
          <p:cNvPicPr>
            <a:picLocks noChangeAspect="1"/>
          </p:cNvPicPr>
          <p:nvPr/>
        </p:nvPicPr>
        <p:blipFill>
          <a:blip r:embed="rId3"/>
          <a:stretch>
            <a:fillRect/>
          </a:stretch>
        </p:blipFill>
        <p:spPr>
          <a:xfrm>
            <a:off x="10992507" y="97230"/>
            <a:ext cx="1039158" cy="1039158"/>
          </a:xfrm>
          <a:prstGeom prst="rect">
            <a:avLst/>
          </a:prstGeom>
        </p:spPr>
      </p:pic>
    </p:spTree>
    <p:extLst>
      <p:ext uri="{BB962C8B-B14F-4D97-AF65-F5344CB8AC3E}">
        <p14:creationId xmlns:p14="http://schemas.microsoft.com/office/powerpoint/2010/main" val="319919374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9B6669C1-8D65-4245-861C-4953660A0D0A}"/>
              </a:ext>
            </a:extLst>
          </p:cNvPr>
          <p:cNvSpPr>
            <a:spLocks noGrp="1"/>
          </p:cNvSpPr>
          <p:nvPr>
            <p:ph type="sldNum" sz="quarter" idx="11"/>
          </p:nvPr>
        </p:nvSpPr>
        <p:spPr/>
        <p:txBody>
          <a:bodyPr/>
          <a:lstStyle/>
          <a:p>
            <a:fld id="{48F63A3B-78C7-47BE-AE5E-E10140E04643}" type="slidenum">
              <a:rPr lang="en-US" smtClean="0"/>
              <a:t>‹#›</a:t>
            </a:fld>
            <a:endParaRPr lang="en-US"/>
          </a:p>
        </p:txBody>
      </p:sp>
      <p:pic>
        <p:nvPicPr>
          <p:cNvPr id="10" name="Graphic 9">
            <a:extLst>
              <a:ext uri="{FF2B5EF4-FFF2-40B4-BE49-F238E27FC236}">
                <a16:creationId xmlns:a16="http://schemas.microsoft.com/office/drawing/2014/main" id="{3925E9E4-DF9F-40E3-9C2F-3356D5A86EC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19085" y="2067616"/>
            <a:ext cx="586540" cy="722313"/>
          </a:xfrm>
          <a:prstGeom prst="rect">
            <a:avLst/>
          </a:prstGeom>
        </p:spPr>
      </p:pic>
    </p:spTree>
    <p:extLst>
      <p:ext uri="{BB962C8B-B14F-4D97-AF65-F5344CB8AC3E}">
        <p14:creationId xmlns:p14="http://schemas.microsoft.com/office/powerpoint/2010/main" val="299033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48F63A3B-78C7-47BE-AE5E-E10140E0464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09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6345-2C5A-475D-B8C0-F9C03BD3346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1A3A235-E4C0-4156-9474-0CACB63EABA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63704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61957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3223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4480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9B6669C1-8D65-4245-861C-4953660A0D0A}"/>
              </a:ext>
            </a:extLst>
          </p:cNvPr>
          <p:cNvSpPr>
            <a:spLocks noGrp="1"/>
          </p:cNvSpPr>
          <p:nvPr>
            <p:ph type="sldNum" sz="quarter" idx="11"/>
          </p:nvPr>
        </p:nvSpPr>
        <p:spPr/>
        <p:txBody>
          <a:bodyPr/>
          <a:lstStyle/>
          <a:p>
            <a:fld id="{3FE4EC58-FFCC-4DCE-9857-241B72B0EB3E}" type="slidenum">
              <a:rPr lang="en-US" smtClean="0"/>
              <a:t>‹#›</a:t>
            </a:fld>
            <a:endParaRPr lang="en-US"/>
          </a:p>
        </p:txBody>
      </p:sp>
      <p:pic>
        <p:nvPicPr>
          <p:cNvPr id="10" name="Graphic 9">
            <a:extLst>
              <a:ext uri="{FF2B5EF4-FFF2-40B4-BE49-F238E27FC236}">
                <a16:creationId xmlns:a16="http://schemas.microsoft.com/office/drawing/2014/main" id="{3925E9E4-DF9F-40E3-9C2F-3356D5A86EC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19085" y="2067616"/>
            <a:ext cx="586540" cy="722313"/>
          </a:xfrm>
          <a:prstGeom prst="rect">
            <a:avLst/>
          </a:prstGeom>
        </p:spPr>
      </p:pic>
    </p:spTree>
    <p:extLst>
      <p:ext uri="{BB962C8B-B14F-4D97-AF65-F5344CB8AC3E}">
        <p14:creationId xmlns:p14="http://schemas.microsoft.com/office/powerpoint/2010/main" val="1568882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07080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56117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71615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17109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5936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3FE4EC58-FFCC-4DCE-9857-241B72B0EB3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024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6345-2C5A-475D-B8C0-F9C03BD3346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1A3A235-E4C0-4156-9474-0CACB63EABA0}"/>
              </a:ext>
            </a:extLst>
          </p:cNvPr>
          <p:cNvSpPr>
            <a:spLocks noGrp="1"/>
          </p:cNvSpPr>
          <p:nvPr>
            <p:ph type="sldNum" sz="quarter" idx="12"/>
          </p:nvPr>
        </p:nvSpPr>
        <p:spPr/>
        <p:txBody>
          <a:bodyPr/>
          <a:lstStyle/>
          <a:p>
            <a:fld id="{3FE4EC58-FFCC-4DCE-9857-241B72B0EB3E}" type="slidenum">
              <a:rPr lang="en-US" smtClean="0"/>
              <a:t>‹#›</a:t>
            </a:fld>
            <a:endParaRPr lang="en-US"/>
          </a:p>
        </p:txBody>
      </p:sp>
    </p:spTree>
    <p:extLst>
      <p:ext uri="{BB962C8B-B14F-4D97-AF65-F5344CB8AC3E}">
        <p14:creationId xmlns:p14="http://schemas.microsoft.com/office/powerpoint/2010/main" val="3143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FE4EC58-FFCC-4DCE-9857-241B72B0EB3E}" type="slidenum">
              <a:rPr lang="en-US" smtClean="0"/>
              <a:t>‹#›</a:t>
            </a:fld>
            <a:endParaRPr lang="en-US"/>
          </a:p>
        </p:txBody>
      </p:sp>
    </p:spTree>
    <p:extLst>
      <p:ext uri="{BB962C8B-B14F-4D97-AF65-F5344CB8AC3E}">
        <p14:creationId xmlns:p14="http://schemas.microsoft.com/office/powerpoint/2010/main" val="148061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FE4EC58-FFCC-4DCE-9857-241B72B0EB3E}" type="slidenum">
              <a:rPr lang="en-US" smtClean="0"/>
              <a:t>‹#›</a:t>
            </a:fld>
            <a:endParaRPr lang="en-US"/>
          </a:p>
        </p:txBody>
      </p:sp>
    </p:spTree>
    <p:extLst>
      <p:ext uri="{BB962C8B-B14F-4D97-AF65-F5344CB8AC3E}">
        <p14:creationId xmlns:p14="http://schemas.microsoft.com/office/powerpoint/2010/main" val="286786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FE4EC58-FFCC-4DCE-9857-241B72B0EB3E}" type="slidenum">
              <a:rPr lang="en-US" smtClean="0"/>
              <a:t>‹#›</a:t>
            </a:fld>
            <a:endParaRPr lang="en-US"/>
          </a:p>
        </p:txBody>
      </p:sp>
    </p:spTree>
    <p:extLst>
      <p:ext uri="{BB962C8B-B14F-4D97-AF65-F5344CB8AC3E}">
        <p14:creationId xmlns:p14="http://schemas.microsoft.com/office/powerpoint/2010/main" val="11094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EC58-FFCC-4DCE-9857-241B72B0EB3E}" type="slidenum">
              <a:rPr lang="en-US" smtClean="0"/>
              <a:t>‹#›</a:t>
            </a:fld>
            <a:endParaRPr lang="en-US"/>
          </a:p>
        </p:txBody>
      </p:sp>
    </p:spTree>
    <p:extLst>
      <p:ext uri="{BB962C8B-B14F-4D97-AF65-F5344CB8AC3E}">
        <p14:creationId xmlns:p14="http://schemas.microsoft.com/office/powerpoint/2010/main" val="83385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FE4EC58-FFCC-4DCE-9857-241B72B0EB3E}" type="slidenum">
              <a:rPr lang="en-US" smtClean="0"/>
              <a:t>‹#›</a:t>
            </a:fld>
            <a:endParaRPr lang="en-US"/>
          </a:p>
        </p:txBody>
      </p:sp>
    </p:spTree>
    <p:extLst>
      <p:ext uri="{BB962C8B-B14F-4D97-AF65-F5344CB8AC3E}">
        <p14:creationId xmlns:p14="http://schemas.microsoft.com/office/powerpoint/2010/main" val="12068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sv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200">
                <a:solidFill>
                  <a:schemeClr val="bg1"/>
                </a:solidFill>
                <a:latin typeface="Myriad Pro" panose="020B0503030403020204" pitchFamily="34" charset="0"/>
              </a:defRPr>
            </a:lvl1pPr>
          </a:lstStyle>
          <a:p>
            <a:fld id="{3FE4EC58-FFCC-4DCE-9857-241B72B0EB3E}" type="slidenum">
              <a:rPr lang="en-US" smtClean="0"/>
              <a:t>‹#›</a:t>
            </a:fld>
            <a:endParaRPr lang="en-US"/>
          </a:p>
        </p:txBody>
      </p:sp>
      <p:pic>
        <p:nvPicPr>
          <p:cNvPr id="8" name="Graphic 7">
            <a:extLst>
              <a:ext uri="{FF2B5EF4-FFF2-40B4-BE49-F238E27FC236}">
                <a16:creationId xmlns:a16="http://schemas.microsoft.com/office/drawing/2014/main" id="{23CB2E94-BD66-4D2C-BD68-833C0EFED20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460804" y="204787"/>
            <a:ext cx="586540" cy="72231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836E329-B42D-4372-8EF2-357EE01A7531}"/>
              </a:ext>
            </a:extLst>
          </p:cNvPr>
          <p:cNvPicPr>
            <a:picLocks noChangeAspect="1"/>
          </p:cNvPicPr>
          <p:nvPr/>
        </p:nvPicPr>
        <p:blipFill>
          <a:blip r:embed="rId16"/>
          <a:stretch>
            <a:fillRect/>
          </a:stretch>
        </p:blipFill>
        <p:spPr>
          <a:xfrm>
            <a:off x="11388883" y="5357812"/>
            <a:ext cx="722313" cy="722313"/>
          </a:xfrm>
          <a:prstGeom prst="rect">
            <a:avLst/>
          </a:prstGeom>
        </p:spPr>
      </p:pic>
    </p:spTree>
    <p:extLst>
      <p:ext uri="{BB962C8B-B14F-4D97-AF65-F5344CB8AC3E}">
        <p14:creationId xmlns:p14="http://schemas.microsoft.com/office/powerpoint/2010/main" val="273781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200">
                <a:solidFill>
                  <a:schemeClr val="bg1"/>
                </a:solidFill>
                <a:latin typeface="Myriad Pro" panose="020B0503030403020204" pitchFamily="34" charset="0"/>
              </a:defRPr>
            </a:lvl1pPr>
          </a:lstStyle>
          <a:p>
            <a:fld id="{48F63A3B-78C7-47BE-AE5E-E10140E04643}" type="slidenum">
              <a:rPr lang="en-US" smtClean="0"/>
              <a:t>‹#›</a:t>
            </a:fld>
            <a:endParaRPr lang="en-US"/>
          </a:p>
        </p:txBody>
      </p:sp>
      <p:pic>
        <p:nvPicPr>
          <p:cNvPr id="8" name="Graphic 7">
            <a:extLst>
              <a:ext uri="{FF2B5EF4-FFF2-40B4-BE49-F238E27FC236}">
                <a16:creationId xmlns:a16="http://schemas.microsoft.com/office/drawing/2014/main" id="{23CB2E94-BD66-4D2C-BD68-833C0EFED20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460804" y="204787"/>
            <a:ext cx="586540" cy="72231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836E329-B42D-4372-8EF2-357EE01A7531}"/>
              </a:ext>
            </a:extLst>
          </p:cNvPr>
          <p:cNvPicPr>
            <a:picLocks noChangeAspect="1"/>
          </p:cNvPicPr>
          <p:nvPr/>
        </p:nvPicPr>
        <p:blipFill>
          <a:blip r:embed="rId16"/>
          <a:stretch>
            <a:fillRect/>
          </a:stretch>
        </p:blipFill>
        <p:spPr>
          <a:xfrm>
            <a:off x="11388883" y="5357812"/>
            <a:ext cx="722313" cy="722313"/>
          </a:xfrm>
          <a:prstGeom prst="rect">
            <a:avLst/>
          </a:prstGeom>
        </p:spPr>
      </p:pic>
    </p:spTree>
    <p:extLst>
      <p:ext uri="{BB962C8B-B14F-4D97-AF65-F5344CB8AC3E}">
        <p14:creationId xmlns:p14="http://schemas.microsoft.com/office/powerpoint/2010/main" val="509115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F5D2-A1C5-471B-B18F-15D05E1F32DF}"/>
              </a:ext>
            </a:extLst>
          </p:cNvPr>
          <p:cNvSpPr>
            <a:spLocks noGrp="1"/>
          </p:cNvSpPr>
          <p:nvPr>
            <p:ph type="ctrTitle"/>
          </p:nvPr>
        </p:nvSpPr>
        <p:spPr>
          <a:xfrm>
            <a:off x="1142809" y="1228726"/>
            <a:ext cx="9418320" cy="1966912"/>
          </a:xfrm>
        </p:spPr>
        <p:txBody>
          <a:bodyPr/>
          <a:lstStyle/>
          <a:p>
            <a:r>
              <a:rPr lang="en-US"/>
              <a:t>Problem Solving</a:t>
            </a:r>
          </a:p>
        </p:txBody>
      </p:sp>
    </p:spTree>
    <p:extLst>
      <p:ext uri="{BB962C8B-B14F-4D97-AF65-F5344CB8AC3E}">
        <p14:creationId xmlns:p14="http://schemas.microsoft.com/office/powerpoint/2010/main" val="28126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D50B8-1D27-420D-BA4A-249914120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EFBB176-B6C1-4B5A-AADA-F930947E0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20400" cy="49499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18CDC34-0F26-409D-B10F-578D4DCC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1003C4B0-F794-4607-93CF-3A68AAB9FE65}"/>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a:t>Improvement Kata</a:t>
            </a:r>
          </a:p>
        </p:txBody>
      </p:sp>
      <p:pic>
        <p:nvPicPr>
          <p:cNvPr id="5" name="Picture 5">
            <a:extLst>
              <a:ext uri="{FF2B5EF4-FFF2-40B4-BE49-F238E27FC236}">
                <a16:creationId xmlns:a16="http://schemas.microsoft.com/office/drawing/2014/main" id="{8CCAC4B6-A41C-458F-97D7-67F08E09A3A3}"/>
              </a:ext>
            </a:extLst>
          </p:cNvPr>
          <p:cNvPicPr>
            <a:picLocks noChangeAspect="1"/>
          </p:cNvPicPr>
          <p:nvPr/>
        </p:nvPicPr>
        <p:blipFill>
          <a:blip r:embed="rId3"/>
          <a:stretch>
            <a:fillRect/>
          </a:stretch>
        </p:blipFill>
        <p:spPr>
          <a:xfrm>
            <a:off x="1675075" y="1140085"/>
            <a:ext cx="8143337" cy="3663614"/>
          </a:xfrm>
          <a:prstGeom prst="rect">
            <a:avLst/>
          </a:prstGeom>
        </p:spPr>
      </p:pic>
      <p:sp>
        <p:nvSpPr>
          <p:cNvPr id="6" name="TextBox 5">
            <a:extLst>
              <a:ext uri="{FF2B5EF4-FFF2-40B4-BE49-F238E27FC236}">
                <a16:creationId xmlns:a16="http://schemas.microsoft.com/office/drawing/2014/main" id="{D298CD17-0373-4DB9-BFFA-029F04709A8B}"/>
              </a:ext>
            </a:extLst>
          </p:cNvPr>
          <p:cNvSpPr txBox="1"/>
          <p:nvPr/>
        </p:nvSpPr>
        <p:spPr>
          <a:xfrm>
            <a:off x="864305" y="216755"/>
            <a:ext cx="9964804" cy="923330"/>
          </a:xfrm>
          <a:prstGeom prst="rect">
            <a:avLst/>
          </a:prstGeom>
          <a:noFill/>
        </p:spPr>
        <p:txBody>
          <a:bodyPr wrap="square" lIns="91440" tIns="45720" rIns="91440" bIns="45720" rtlCol="0" anchor="t">
            <a:spAutoFit/>
          </a:bodyPr>
          <a:lstStyle/>
          <a:p>
            <a:r>
              <a:rPr lang="en-US" b="1" u="sng"/>
              <a:t>Kata</a:t>
            </a:r>
            <a:r>
              <a:rPr lang="en-US" b="1"/>
              <a:t> = a practice routine</a:t>
            </a:r>
          </a:p>
          <a:p>
            <a:r>
              <a:rPr lang="en-US" b="1" u="sng"/>
              <a:t>Improvement Kata</a:t>
            </a:r>
            <a:r>
              <a:rPr lang="en-US" b="1"/>
              <a:t> = a practice routine that helps us do the “Design, Build, Test” problem-solving method better</a:t>
            </a:r>
          </a:p>
        </p:txBody>
      </p:sp>
      <p:sp>
        <p:nvSpPr>
          <p:cNvPr id="16" name="Arrow: Chevron 15">
            <a:extLst>
              <a:ext uri="{FF2B5EF4-FFF2-40B4-BE49-F238E27FC236}">
                <a16:creationId xmlns:a16="http://schemas.microsoft.com/office/drawing/2014/main" id="{3C4F082D-5ABC-4634-8748-32BB1496EF65}"/>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8" name="TextBox 17">
            <a:extLst>
              <a:ext uri="{FF2B5EF4-FFF2-40B4-BE49-F238E27FC236}">
                <a16:creationId xmlns:a16="http://schemas.microsoft.com/office/drawing/2014/main" id="{2CFC8559-7A28-40C6-BA97-8A38D891B9D8}"/>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spTree>
    <p:extLst>
      <p:ext uri="{BB962C8B-B14F-4D97-AF65-F5344CB8AC3E}">
        <p14:creationId xmlns:p14="http://schemas.microsoft.com/office/powerpoint/2010/main" val="119771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311A-AD32-44D4-9253-10F5FE3BD892}"/>
              </a:ext>
            </a:extLst>
          </p:cNvPr>
          <p:cNvSpPr>
            <a:spLocks noGrp="1"/>
          </p:cNvSpPr>
          <p:nvPr>
            <p:ph type="title"/>
          </p:nvPr>
        </p:nvSpPr>
        <p:spPr/>
        <p:txBody>
          <a:bodyPr/>
          <a:lstStyle/>
          <a:p>
            <a:r>
              <a:rPr lang="en-US"/>
              <a:t>Step 1: Establish Direction</a:t>
            </a:r>
          </a:p>
        </p:txBody>
      </p:sp>
      <p:pic>
        <p:nvPicPr>
          <p:cNvPr id="3" name="Picture 5">
            <a:extLst>
              <a:ext uri="{FF2B5EF4-FFF2-40B4-BE49-F238E27FC236}">
                <a16:creationId xmlns:a16="http://schemas.microsoft.com/office/drawing/2014/main" id="{8BC1DE5D-7A2A-4CC2-8F2C-4E5D009B7DE0}"/>
              </a:ext>
            </a:extLst>
          </p:cNvPr>
          <p:cNvPicPr>
            <a:picLocks noChangeAspect="1"/>
          </p:cNvPicPr>
          <p:nvPr/>
        </p:nvPicPr>
        <p:blipFill rotWithShape="1">
          <a:blip r:embed="rId3"/>
          <a:srcRect r="76253"/>
          <a:stretch/>
        </p:blipFill>
        <p:spPr>
          <a:xfrm>
            <a:off x="732101" y="1944175"/>
            <a:ext cx="1933808" cy="3663614"/>
          </a:xfrm>
          <a:prstGeom prst="rect">
            <a:avLst/>
          </a:prstGeom>
        </p:spPr>
      </p:pic>
      <p:sp>
        <p:nvSpPr>
          <p:cNvPr id="4" name="TextBox 3">
            <a:extLst>
              <a:ext uri="{FF2B5EF4-FFF2-40B4-BE49-F238E27FC236}">
                <a16:creationId xmlns:a16="http://schemas.microsoft.com/office/drawing/2014/main" id="{77823020-A30A-4C49-BF8F-C48E1EBE7D4B}"/>
              </a:ext>
            </a:extLst>
          </p:cNvPr>
          <p:cNvSpPr txBox="1"/>
          <p:nvPr/>
        </p:nvSpPr>
        <p:spPr>
          <a:xfrm>
            <a:off x="3355881" y="4307061"/>
            <a:ext cx="5206106" cy="707886"/>
          </a:xfrm>
          <a:prstGeom prst="rect">
            <a:avLst/>
          </a:prstGeom>
          <a:noFill/>
        </p:spPr>
        <p:txBody>
          <a:bodyPr wrap="square" rtlCol="0">
            <a:spAutoFit/>
          </a:bodyPr>
          <a:lstStyle/>
          <a:p>
            <a:r>
              <a:rPr lang="en-US" sz="2000"/>
              <a:t>Example: I want to get 8 hours of sleep every night</a:t>
            </a:r>
          </a:p>
        </p:txBody>
      </p:sp>
      <p:sp>
        <p:nvSpPr>
          <p:cNvPr id="5" name="Arrow: Chevron 4">
            <a:extLst>
              <a:ext uri="{FF2B5EF4-FFF2-40B4-BE49-F238E27FC236}">
                <a16:creationId xmlns:a16="http://schemas.microsoft.com/office/drawing/2014/main" id="{B76236BD-4B57-44C2-A459-4200AD48F380}"/>
              </a:ext>
            </a:extLst>
          </p:cNvPr>
          <p:cNvSpPr/>
          <p:nvPr/>
        </p:nvSpPr>
        <p:spPr>
          <a:xfrm>
            <a:off x="9857232" y="6124408"/>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entury Schoolbook" panose="02040604050505020304"/>
              <a:ea typeface="+mn-ea"/>
              <a:cs typeface="+mn-cs"/>
            </a:endParaRPr>
          </a:p>
        </p:txBody>
      </p:sp>
      <p:sp>
        <p:nvSpPr>
          <p:cNvPr id="6" name="TextBox 5">
            <a:extLst>
              <a:ext uri="{FF2B5EF4-FFF2-40B4-BE49-F238E27FC236}">
                <a16:creationId xmlns:a16="http://schemas.microsoft.com/office/drawing/2014/main" id="{A5852855-8B96-478A-8E36-8DC0622727F7}"/>
              </a:ext>
            </a:extLst>
          </p:cNvPr>
          <p:cNvSpPr txBox="1"/>
          <p:nvPr/>
        </p:nvSpPr>
        <p:spPr>
          <a:xfrm>
            <a:off x="10019158" y="5948879"/>
            <a:ext cx="1090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Problem Solving</a:t>
            </a:r>
          </a:p>
        </p:txBody>
      </p:sp>
      <p:sp>
        <p:nvSpPr>
          <p:cNvPr id="7" name="TextBox 6">
            <a:extLst>
              <a:ext uri="{FF2B5EF4-FFF2-40B4-BE49-F238E27FC236}">
                <a16:creationId xmlns:a16="http://schemas.microsoft.com/office/drawing/2014/main" id="{A1FAB8A9-D452-4973-9C11-439159DF2F0D}"/>
              </a:ext>
            </a:extLst>
          </p:cNvPr>
          <p:cNvSpPr txBox="1"/>
          <p:nvPr/>
        </p:nvSpPr>
        <p:spPr>
          <a:xfrm>
            <a:off x="3355881" y="2308335"/>
            <a:ext cx="7302594" cy="1938992"/>
          </a:xfrm>
          <a:prstGeom prst="rect">
            <a:avLst/>
          </a:prstGeom>
          <a:noFill/>
        </p:spPr>
        <p:txBody>
          <a:bodyPr wrap="square" lIns="91440" tIns="45720" rIns="91440" bIns="45720" rtlCol="0" anchor="t">
            <a:spAutoFit/>
          </a:bodyPr>
          <a:lstStyle/>
          <a:p>
            <a:endParaRPr lang="en-US" sz="2000" b="1"/>
          </a:p>
          <a:p>
            <a:pPr marL="342900" indent="-342900">
              <a:buFont typeface="Arial" panose="020B0604020202020204" pitchFamily="34" charset="0"/>
              <a:buChar char="•"/>
            </a:pPr>
            <a:r>
              <a:rPr lang="en-US" sz="2000"/>
              <a:t>What is the big goal?</a:t>
            </a:r>
          </a:p>
          <a:p>
            <a:pPr marL="342900" indent="-342900">
              <a:buFont typeface="Arial" panose="020B0604020202020204" pitchFamily="34" charset="0"/>
              <a:buChar char="•"/>
            </a:pPr>
            <a:r>
              <a:rPr lang="en-US" sz="2000"/>
              <a:t>Where you want to be long term?</a:t>
            </a:r>
          </a:p>
          <a:p>
            <a:pPr marL="342900" indent="-342900">
              <a:buFont typeface="Arial" panose="020B0604020202020204" pitchFamily="34" charset="0"/>
              <a:buChar char="•"/>
            </a:pPr>
            <a:r>
              <a:rPr lang="en-US" sz="2000"/>
              <a:t>What is the end vision?</a:t>
            </a:r>
          </a:p>
          <a:p>
            <a:endParaRPr lang="en-US" sz="2000" i="1"/>
          </a:p>
          <a:p>
            <a:r>
              <a:rPr lang="en-US" sz="2000" i="1"/>
              <a:t>Can be vague since there are many unknowns</a:t>
            </a:r>
          </a:p>
        </p:txBody>
      </p:sp>
      <p:sp>
        <p:nvSpPr>
          <p:cNvPr id="8" name="TextBox 7">
            <a:extLst>
              <a:ext uri="{FF2B5EF4-FFF2-40B4-BE49-F238E27FC236}">
                <a16:creationId xmlns:a16="http://schemas.microsoft.com/office/drawing/2014/main" id="{2ADA5E2A-3A88-4A7D-9F33-992234FE6ADC}"/>
              </a:ext>
            </a:extLst>
          </p:cNvPr>
          <p:cNvSpPr txBox="1"/>
          <p:nvPr/>
        </p:nvSpPr>
        <p:spPr>
          <a:xfrm>
            <a:off x="3557286" y="1946476"/>
            <a:ext cx="5569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Purpose: </a:t>
            </a:r>
            <a:r>
              <a:rPr lang="en-US"/>
              <a:t>Set a long term goal to strive toward</a:t>
            </a:r>
          </a:p>
        </p:txBody>
      </p:sp>
    </p:spTree>
    <p:extLst>
      <p:ext uri="{BB962C8B-B14F-4D97-AF65-F5344CB8AC3E}">
        <p14:creationId xmlns:p14="http://schemas.microsoft.com/office/powerpoint/2010/main" val="8498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311A-AD32-44D4-9253-10F5FE3BD892}"/>
              </a:ext>
            </a:extLst>
          </p:cNvPr>
          <p:cNvSpPr>
            <a:spLocks noGrp="1"/>
          </p:cNvSpPr>
          <p:nvPr>
            <p:ph type="title"/>
          </p:nvPr>
        </p:nvSpPr>
        <p:spPr/>
        <p:txBody>
          <a:bodyPr/>
          <a:lstStyle/>
          <a:p>
            <a:r>
              <a:rPr lang="en-US"/>
              <a:t>Step 2: Grasp the Current Condition</a:t>
            </a:r>
          </a:p>
        </p:txBody>
      </p:sp>
      <p:pic>
        <p:nvPicPr>
          <p:cNvPr id="5" name="Picture 5">
            <a:extLst>
              <a:ext uri="{FF2B5EF4-FFF2-40B4-BE49-F238E27FC236}">
                <a16:creationId xmlns:a16="http://schemas.microsoft.com/office/drawing/2014/main" id="{A7FDEFAE-7EAA-460F-B6B2-107936327408}"/>
              </a:ext>
            </a:extLst>
          </p:cNvPr>
          <p:cNvPicPr>
            <a:picLocks noChangeAspect="1"/>
          </p:cNvPicPr>
          <p:nvPr/>
        </p:nvPicPr>
        <p:blipFill rotWithShape="1">
          <a:blip r:embed="rId3"/>
          <a:srcRect l="23931" r="53874" b="24114"/>
          <a:stretch/>
        </p:blipFill>
        <p:spPr>
          <a:xfrm>
            <a:off x="921545" y="1936761"/>
            <a:ext cx="1807368" cy="2780171"/>
          </a:xfrm>
          <a:prstGeom prst="rect">
            <a:avLst/>
          </a:prstGeom>
        </p:spPr>
      </p:pic>
      <p:sp>
        <p:nvSpPr>
          <p:cNvPr id="6" name="Arrow: Chevron 5">
            <a:extLst>
              <a:ext uri="{FF2B5EF4-FFF2-40B4-BE49-F238E27FC236}">
                <a16:creationId xmlns:a16="http://schemas.microsoft.com/office/drawing/2014/main" id="{C71D1788-2829-4200-8164-F26DBA2A2C6E}"/>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entury Schoolbook" panose="02040604050505020304"/>
              <a:ea typeface="+mn-ea"/>
              <a:cs typeface="+mn-cs"/>
            </a:endParaRPr>
          </a:p>
        </p:txBody>
      </p:sp>
      <p:sp>
        <p:nvSpPr>
          <p:cNvPr id="7" name="TextBox 6">
            <a:extLst>
              <a:ext uri="{FF2B5EF4-FFF2-40B4-BE49-F238E27FC236}">
                <a16:creationId xmlns:a16="http://schemas.microsoft.com/office/drawing/2014/main" id="{9E397E3C-C95F-4F1B-AC0A-506723148792}"/>
              </a:ext>
            </a:extLst>
          </p:cNvPr>
          <p:cNvSpPr txBox="1"/>
          <p:nvPr/>
        </p:nvSpPr>
        <p:spPr>
          <a:xfrm>
            <a:off x="10019158" y="5944284"/>
            <a:ext cx="1090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Problem Solving</a:t>
            </a:r>
          </a:p>
        </p:txBody>
      </p:sp>
      <p:sp>
        <p:nvSpPr>
          <p:cNvPr id="10" name="TextBox 9">
            <a:extLst>
              <a:ext uri="{FF2B5EF4-FFF2-40B4-BE49-F238E27FC236}">
                <a16:creationId xmlns:a16="http://schemas.microsoft.com/office/drawing/2014/main" id="{0374A79E-D41B-465B-93F8-3D9773AC5D30}"/>
              </a:ext>
            </a:extLst>
          </p:cNvPr>
          <p:cNvSpPr txBox="1"/>
          <p:nvPr/>
        </p:nvSpPr>
        <p:spPr>
          <a:xfrm>
            <a:off x="3215459" y="2054954"/>
            <a:ext cx="6946351" cy="1477328"/>
          </a:xfrm>
          <a:prstGeom prst="rect">
            <a:avLst/>
          </a:prstGeom>
          <a:noFill/>
        </p:spPr>
        <p:txBody>
          <a:bodyPr wrap="square" lIns="91440" tIns="45720" rIns="91440" bIns="45720" anchor="t">
            <a:spAutoFit/>
          </a:bodyPr>
          <a:lstStyle/>
          <a:p>
            <a:r>
              <a:rPr lang="en-US" b="1"/>
              <a:t>Purpose: </a:t>
            </a:r>
            <a:r>
              <a:rPr lang="en-US"/>
              <a:t>Identify and understand the problem</a:t>
            </a:r>
          </a:p>
          <a:p>
            <a:endParaRPr lang="en-US"/>
          </a:p>
          <a:p>
            <a:pPr marL="342900" indent="-342900">
              <a:buFont typeface="Arial" panose="020B0604020202020204" pitchFamily="34" charset="0"/>
              <a:buChar char="•"/>
            </a:pPr>
            <a:r>
              <a:rPr lang="en-US"/>
              <a:t>What is your current condition?</a:t>
            </a:r>
          </a:p>
          <a:p>
            <a:pPr marL="342900" indent="-342900">
              <a:buFont typeface="Arial" panose="020B0604020202020204" pitchFamily="34" charset="0"/>
              <a:buChar char="•"/>
            </a:pPr>
            <a:r>
              <a:rPr lang="en-US"/>
              <a:t>What process has led to the current condition?</a:t>
            </a:r>
          </a:p>
          <a:p>
            <a:pPr marL="800100" lvl="1" indent="-342900">
              <a:buFont typeface="Arial" panose="020B0604020202020204" pitchFamily="34" charset="0"/>
              <a:buChar char="•"/>
            </a:pPr>
            <a:endParaRPr lang="en-US"/>
          </a:p>
        </p:txBody>
      </p:sp>
      <p:grpSp>
        <p:nvGrpSpPr>
          <p:cNvPr id="11" name="Group 10">
            <a:extLst>
              <a:ext uri="{FF2B5EF4-FFF2-40B4-BE49-F238E27FC236}">
                <a16:creationId xmlns:a16="http://schemas.microsoft.com/office/drawing/2014/main" id="{7FD343FB-B772-4EC2-ABD5-5DA6FDBB384F}"/>
              </a:ext>
            </a:extLst>
          </p:cNvPr>
          <p:cNvGrpSpPr/>
          <p:nvPr/>
        </p:nvGrpSpPr>
        <p:grpSpPr>
          <a:xfrm>
            <a:off x="3052604" y="3775328"/>
            <a:ext cx="7083802" cy="2237740"/>
            <a:chOff x="3003587" y="3335265"/>
            <a:chExt cx="7786332" cy="2414399"/>
          </a:xfrm>
        </p:grpSpPr>
        <p:grpSp>
          <p:nvGrpSpPr>
            <p:cNvPr id="18" name="Group 17">
              <a:extLst>
                <a:ext uri="{FF2B5EF4-FFF2-40B4-BE49-F238E27FC236}">
                  <a16:creationId xmlns:a16="http://schemas.microsoft.com/office/drawing/2014/main" id="{9BBA66C4-C4EE-471B-8CB9-A26E1BA215E1}"/>
                </a:ext>
              </a:extLst>
            </p:cNvPr>
            <p:cNvGrpSpPr/>
            <p:nvPr/>
          </p:nvGrpSpPr>
          <p:grpSpPr>
            <a:xfrm>
              <a:off x="3003587" y="3335265"/>
              <a:ext cx="7786332" cy="2414399"/>
              <a:chOff x="0" y="-54279"/>
              <a:chExt cx="6827866" cy="1953902"/>
            </a:xfrm>
          </p:grpSpPr>
          <p:grpSp>
            <p:nvGrpSpPr>
              <p:cNvPr id="19" name="Group 18">
                <a:extLst>
                  <a:ext uri="{FF2B5EF4-FFF2-40B4-BE49-F238E27FC236}">
                    <a16:creationId xmlns:a16="http://schemas.microsoft.com/office/drawing/2014/main" id="{59154CD4-75C8-4927-A742-82D87CC11BA6}"/>
                  </a:ext>
                </a:extLst>
              </p:cNvPr>
              <p:cNvGrpSpPr/>
              <p:nvPr/>
            </p:nvGrpSpPr>
            <p:grpSpPr>
              <a:xfrm>
                <a:off x="4073236" y="-54279"/>
                <a:ext cx="2754630" cy="1953902"/>
                <a:chOff x="0" y="-54279"/>
                <a:chExt cx="2754630" cy="1953902"/>
              </a:xfrm>
            </p:grpSpPr>
            <p:sp>
              <p:nvSpPr>
                <p:cNvPr id="24" name="Text Box 35">
                  <a:extLst>
                    <a:ext uri="{FF2B5EF4-FFF2-40B4-BE49-F238E27FC236}">
                      <a16:creationId xmlns:a16="http://schemas.microsoft.com/office/drawing/2014/main" id="{AFE3E7D6-3C56-42C7-B634-35C6265A5490}"/>
                    </a:ext>
                  </a:extLst>
                </p:cNvPr>
                <p:cNvSpPr txBox="1"/>
                <p:nvPr/>
              </p:nvSpPr>
              <p:spPr>
                <a:xfrm>
                  <a:off x="568766" y="-54279"/>
                  <a:ext cx="2095663" cy="27150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i="1" u="sng">
                      <a:effectLst/>
                      <a:latin typeface="Calibri"/>
                      <a:ea typeface="Calibri" panose="020F0502020204030204" pitchFamily="34" charset="0"/>
                      <a:cs typeface="Times New Roman"/>
                    </a:rPr>
                    <a:t>Current </a:t>
                  </a:r>
                  <a:r>
                    <a:rPr lang="en-US" i="1" u="sng">
                      <a:latin typeface="Calibri"/>
                      <a:ea typeface="Calibri" panose="020F0502020204030204" pitchFamily="34" charset="0"/>
                      <a:cs typeface="Times New Roman"/>
                    </a:rPr>
                    <a:t>Condition</a:t>
                  </a:r>
                  <a:endParaRPr lang="en-US">
                    <a:effectLst/>
                    <a:latin typeface="Calibri"/>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8F34D7D7-4A67-40FA-AC26-C06F87622B66}"/>
                    </a:ext>
                  </a:extLst>
                </p:cNvPr>
                <p:cNvSpPr/>
                <p:nvPr/>
              </p:nvSpPr>
              <p:spPr>
                <a:xfrm>
                  <a:off x="0" y="296883"/>
                  <a:ext cx="2754630" cy="16027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grpSp>
          <p:grpSp>
            <p:nvGrpSpPr>
              <p:cNvPr id="20" name="Group 19">
                <a:extLst>
                  <a:ext uri="{FF2B5EF4-FFF2-40B4-BE49-F238E27FC236}">
                    <a16:creationId xmlns:a16="http://schemas.microsoft.com/office/drawing/2014/main" id="{069A3991-B2F1-4E00-B6A7-1BA92FD4FCB4}"/>
                  </a:ext>
                </a:extLst>
              </p:cNvPr>
              <p:cNvGrpSpPr/>
              <p:nvPr/>
            </p:nvGrpSpPr>
            <p:grpSpPr>
              <a:xfrm>
                <a:off x="0" y="-54279"/>
                <a:ext cx="3978234" cy="1953902"/>
                <a:chOff x="0" y="-54279"/>
                <a:chExt cx="3978234" cy="1953902"/>
              </a:xfrm>
            </p:grpSpPr>
            <p:sp>
              <p:nvSpPr>
                <p:cNvPr id="21" name="Text Box 31">
                  <a:extLst>
                    <a:ext uri="{FF2B5EF4-FFF2-40B4-BE49-F238E27FC236}">
                      <a16:creationId xmlns:a16="http://schemas.microsoft.com/office/drawing/2014/main" id="{99A4DD08-A0CB-4284-AE5F-996918A337D7}"/>
                    </a:ext>
                  </a:extLst>
                </p:cNvPr>
                <p:cNvSpPr txBox="1"/>
                <p:nvPr/>
              </p:nvSpPr>
              <p:spPr>
                <a:xfrm>
                  <a:off x="584871" y="-54279"/>
                  <a:ext cx="1584888" cy="34734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i="1" u="sng">
                      <a:effectLst/>
                      <a:latin typeface="Calibri"/>
                      <a:ea typeface="Calibri" panose="020F0502020204030204" pitchFamily="34" charset="0"/>
                      <a:cs typeface="Times New Roman"/>
                    </a:rPr>
                    <a:t>Current </a:t>
                  </a:r>
                  <a:r>
                    <a:rPr lang="en-US" i="1" u="sng">
                      <a:latin typeface="Calibri"/>
                      <a:ea typeface="Calibri" panose="020F0502020204030204" pitchFamily="34" charset="0"/>
                      <a:cs typeface="Times New Roman"/>
                    </a:rPr>
                    <a:t>process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DFF7249F-7830-4892-8AE1-56D986C1A339}"/>
                    </a:ext>
                  </a:extLst>
                </p:cNvPr>
                <p:cNvSpPr/>
                <p:nvPr/>
              </p:nvSpPr>
              <p:spPr>
                <a:xfrm>
                  <a:off x="0" y="296883"/>
                  <a:ext cx="2754630" cy="16027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23" name="Arrow: Right 22">
                  <a:extLst>
                    <a:ext uri="{FF2B5EF4-FFF2-40B4-BE49-F238E27FC236}">
                      <a16:creationId xmlns:a16="http://schemas.microsoft.com/office/drawing/2014/main" id="{63DF2E61-9BBC-4AD6-A52E-0877F69CE5A3}"/>
                    </a:ext>
                  </a:extLst>
                </p:cNvPr>
                <p:cNvSpPr/>
                <p:nvPr/>
              </p:nvSpPr>
              <p:spPr>
                <a:xfrm>
                  <a:off x="2897579" y="890650"/>
                  <a:ext cx="1080655" cy="4554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3" name="TextBox 2">
              <a:extLst>
                <a:ext uri="{FF2B5EF4-FFF2-40B4-BE49-F238E27FC236}">
                  <a16:creationId xmlns:a16="http://schemas.microsoft.com/office/drawing/2014/main" id="{370C18E1-6E5A-4BC8-97B1-87F06C0AD915}"/>
                </a:ext>
              </a:extLst>
            </p:cNvPr>
            <p:cNvSpPr txBox="1"/>
            <p:nvPr/>
          </p:nvSpPr>
          <p:spPr>
            <a:xfrm>
              <a:off x="3324410" y="3825254"/>
              <a:ext cx="2499667" cy="1200329"/>
            </a:xfrm>
            <a:prstGeom prst="rect">
              <a:avLst/>
            </a:prstGeom>
            <a:noFill/>
          </p:spPr>
          <p:txBody>
            <a:bodyPr wrap="square" rtlCol="0">
              <a:spAutoFit/>
            </a:bodyPr>
            <a:lstStyle/>
            <a:p>
              <a:pPr algn="ctr"/>
              <a:r>
                <a:rPr lang="en-US"/>
                <a:t>I get stuck on homework problems and proceed for hours without seeking help</a:t>
              </a:r>
            </a:p>
          </p:txBody>
        </p:sp>
        <p:sp>
          <p:nvSpPr>
            <p:cNvPr id="4" name="TextBox 3">
              <a:extLst>
                <a:ext uri="{FF2B5EF4-FFF2-40B4-BE49-F238E27FC236}">
                  <a16:creationId xmlns:a16="http://schemas.microsoft.com/office/drawing/2014/main" id="{4140BE3A-B6DB-43AF-8D2C-D773D5B9FA95}"/>
                </a:ext>
              </a:extLst>
            </p:cNvPr>
            <p:cNvSpPr txBox="1"/>
            <p:nvPr/>
          </p:nvSpPr>
          <p:spPr>
            <a:xfrm>
              <a:off x="8137146" y="4257802"/>
              <a:ext cx="2164234" cy="646331"/>
            </a:xfrm>
            <a:prstGeom prst="rect">
              <a:avLst/>
            </a:prstGeom>
            <a:noFill/>
          </p:spPr>
          <p:txBody>
            <a:bodyPr wrap="square" rtlCol="0">
              <a:spAutoFit/>
            </a:bodyPr>
            <a:lstStyle/>
            <a:p>
              <a:pPr algn="ctr"/>
              <a:r>
                <a:rPr lang="en-US"/>
                <a:t>I am working 17-hour school days</a:t>
              </a:r>
            </a:p>
          </p:txBody>
        </p:sp>
      </p:grpSp>
    </p:spTree>
    <p:extLst>
      <p:ext uri="{BB962C8B-B14F-4D97-AF65-F5344CB8AC3E}">
        <p14:creationId xmlns:p14="http://schemas.microsoft.com/office/powerpoint/2010/main" val="395200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311A-AD32-44D4-9253-10F5FE3BD892}"/>
              </a:ext>
            </a:extLst>
          </p:cNvPr>
          <p:cNvSpPr>
            <a:spLocks noGrp="1"/>
          </p:cNvSpPr>
          <p:nvPr>
            <p:ph type="title"/>
          </p:nvPr>
        </p:nvSpPr>
        <p:spPr>
          <a:xfrm>
            <a:off x="664471" y="337243"/>
            <a:ext cx="10375992" cy="1325562"/>
          </a:xfrm>
        </p:spPr>
        <p:txBody>
          <a:bodyPr/>
          <a:lstStyle/>
          <a:p>
            <a:r>
              <a:rPr lang="en-US"/>
              <a:t>Step 3: Establish Next Target Condition</a:t>
            </a:r>
          </a:p>
        </p:txBody>
      </p:sp>
      <p:pic>
        <p:nvPicPr>
          <p:cNvPr id="5" name="Picture 5">
            <a:extLst>
              <a:ext uri="{FF2B5EF4-FFF2-40B4-BE49-F238E27FC236}">
                <a16:creationId xmlns:a16="http://schemas.microsoft.com/office/drawing/2014/main" id="{0651CDAF-6ED7-430F-8D08-2FE202180831}"/>
              </a:ext>
            </a:extLst>
          </p:cNvPr>
          <p:cNvPicPr>
            <a:picLocks noChangeAspect="1"/>
          </p:cNvPicPr>
          <p:nvPr/>
        </p:nvPicPr>
        <p:blipFill rotWithShape="1">
          <a:blip r:embed="rId3"/>
          <a:srcRect l="46102" t="3740" r="31703" b="17865"/>
          <a:stretch/>
        </p:blipFill>
        <p:spPr>
          <a:xfrm>
            <a:off x="964406" y="2143126"/>
            <a:ext cx="1807369" cy="2872086"/>
          </a:xfrm>
          <a:prstGeom prst="rect">
            <a:avLst/>
          </a:prstGeom>
        </p:spPr>
      </p:pic>
      <p:sp>
        <p:nvSpPr>
          <p:cNvPr id="6" name="Arrow: Chevron 5">
            <a:extLst>
              <a:ext uri="{FF2B5EF4-FFF2-40B4-BE49-F238E27FC236}">
                <a16:creationId xmlns:a16="http://schemas.microsoft.com/office/drawing/2014/main" id="{D41D7ACC-BBE8-4163-A156-CC9615F8D95B}"/>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entury Schoolbook" panose="02040604050505020304"/>
              <a:ea typeface="+mn-ea"/>
              <a:cs typeface="+mn-cs"/>
            </a:endParaRPr>
          </a:p>
        </p:txBody>
      </p:sp>
      <p:sp>
        <p:nvSpPr>
          <p:cNvPr id="7" name="TextBox 6">
            <a:extLst>
              <a:ext uri="{FF2B5EF4-FFF2-40B4-BE49-F238E27FC236}">
                <a16:creationId xmlns:a16="http://schemas.microsoft.com/office/drawing/2014/main" id="{A2B9EF03-7BB2-477E-8AFE-7C197F8F08DD}"/>
              </a:ext>
            </a:extLst>
          </p:cNvPr>
          <p:cNvSpPr txBox="1"/>
          <p:nvPr/>
        </p:nvSpPr>
        <p:spPr>
          <a:xfrm>
            <a:off x="10019158" y="5944284"/>
            <a:ext cx="1090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Problem Solving</a:t>
            </a:r>
          </a:p>
        </p:txBody>
      </p:sp>
      <p:sp>
        <p:nvSpPr>
          <p:cNvPr id="8" name="TextBox 7">
            <a:extLst>
              <a:ext uri="{FF2B5EF4-FFF2-40B4-BE49-F238E27FC236}">
                <a16:creationId xmlns:a16="http://schemas.microsoft.com/office/drawing/2014/main" id="{EED86D48-4357-41DF-AAA6-D7DD99266A6E}"/>
              </a:ext>
            </a:extLst>
          </p:cNvPr>
          <p:cNvSpPr txBox="1"/>
          <p:nvPr/>
        </p:nvSpPr>
        <p:spPr>
          <a:xfrm>
            <a:off x="4778171" y="2418549"/>
            <a:ext cx="4846320" cy="923330"/>
          </a:xfrm>
          <a:prstGeom prst="rect">
            <a:avLst/>
          </a:prstGeom>
          <a:noFill/>
        </p:spPr>
        <p:txBody>
          <a:bodyPr wrap="square" lIns="91440" tIns="45720" rIns="91440" bIns="45720" rtlCol="0" anchor="t">
            <a:spAutoFit/>
          </a:bodyPr>
          <a:lstStyle/>
          <a:p>
            <a:pPr algn="ctr"/>
            <a:r>
              <a:rPr lang="en-US">
                <a:latin typeface="Adobe Heiti Std R" panose="020B0400000000000000" pitchFamily="34" charset="-128"/>
                <a:ea typeface="Adobe Heiti Std R"/>
              </a:rPr>
              <a:t>A target condition helps you beat entropy. Without something to strive for, any process will naturally tend to degrade. - Constantino</a:t>
            </a:r>
            <a:endParaRPr lang="en-US">
              <a:latin typeface="Adobe Heiti Std R" panose="020B0400000000000000" pitchFamily="34" charset="-128"/>
              <a:ea typeface="Adobe Heiti Std R" panose="020B0400000000000000" pitchFamily="34" charset="-128"/>
            </a:endParaRPr>
          </a:p>
        </p:txBody>
      </p:sp>
      <p:sp>
        <p:nvSpPr>
          <p:cNvPr id="10" name="TextBox 9">
            <a:extLst>
              <a:ext uri="{FF2B5EF4-FFF2-40B4-BE49-F238E27FC236}">
                <a16:creationId xmlns:a16="http://schemas.microsoft.com/office/drawing/2014/main" id="{F29233D6-EC07-46A5-98C7-205E65841D40}"/>
              </a:ext>
            </a:extLst>
          </p:cNvPr>
          <p:cNvSpPr txBox="1"/>
          <p:nvPr/>
        </p:nvSpPr>
        <p:spPr>
          <a:xfrm>
            <a:off x="3701926" y="1766623"/>
            <a:ext cx="7165486" cy="4247317"/>
          </a:xfrm>
          <a:prstGeom prst="rect">
            <a:avLst/>
          </a:prstGeom>
          <a:noFill/>
        </p:spPr>
        <p:txBody>
          <a:bodyPr wrap="square" lIns="91440" tIns="45720" rIns="91440" bIns="45720" rtlCol="0" anchor="t">
            <a:spAutoFit/>
          </a:bodyPr>
          <a:lstStyle/>
          <a:p>
            <a:r>
              <a:rPr lang="en-US" b="1"/>
              <a:t>Target Condition: an intermediate goal before your final vision</a:t>
            </a:r>
          </a:p>
          <a:p>
            <a:endParaRPr lang="en-US"/>
          </a:p>
          <a:p>
            <a:endParaRPr lang="en-US"/>
          </a:p>
          <a:p>
            <a:endParaRPr lang="en-US"/>
          </a:p>
          <a:p>
            <a:endParaRPr lang="en-US"/>
          </a:p>
          <a:p>
            <a:r>
              <a:rPr lang="en-US" u="sng"/>
              <a:t>The How</a:t>
            </a:r>
            <a:endParaRPr lang="en-US"/>
          </a:p>
          <a:p>
            <a:r>
              <a:rPr lang="en-US"/>
              <a:t>Describe two things:</a:t>
            </a:r>
          </a:p>
          <a:p>
            <a:pPr marL="342900" indent="-342900">
              <a:buAutoNum type="arabicPeriod"/>
            </a:pPr>
            <a:r>
              <a:rPr lang="en-US"/>
              <a:t>The specific desired outcome</a:t>
            </a:r>
          </a:p>
          <a:p>
            <a:pPr marL="342900" indent="-342900">
              <a:buAutoNum type="arabicPeriod"/>
            </a:pPr>
            <a:r>
              <a:rPr lang="en-US"/>
              <a:t>Proposed steps to get there </a:t>
            </a:r>
          </a:p>
          <a:p>
            <a:endParaRPr lang="en-US"/>
          </a:p>
          <a:p>
            <a:r>
              <a:rPr lang="en-US"/>
              <a:t>Example:</a:t>
            </a:r>
          </a:p>
          <a:p>
            <a:pPr marL="342900" indent="-342900">
              <a:buAutoNum type="arabicPeriod"/>
            </a:pPr>
            <a:r>
              <a:rPr lang="en-US"/>
              <a:t>I want to spend less time doing homework</a:t>
            </a:r>
          </a:p>
          <a:p>
            <a:pPr marL="342900" indent="-342900">
              <a:buAutoNum type="arabicPeriod"/>
            </a:pPr>
            <a:r>
              <a:rPr lang="en-US"/>
              <a:t>I will go to professors’ office hours, meet with TAs, and go to tutoring when presented with hard homework problems</a:t>
            </a:r>
          </a:p>
        </p:txBody>
      </p:sp>
    </p:spTree>
    <p:extLst>
      <p:ext uri="{BB962C8B-B14F-4D97-AF65-F5344CB8AC3E}">
        <p14:creationId xmlns:p14="http://schemas.microsoft.com/office/powerpoint/2010/main" val="329032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311A-AD32-44D4-9253-10F5FE3BD892}"/>
              </a:ext>
            </a:extLst>
          </p:cNvPr>
          <p:cNvSpPr>
            <a:spLocks noGrp="1"/>
          </p:cNvSpPr>
          <p:nvPr>
            <p:ph type="title"/>
          </p:nvPr>
        </p:nvSpPr>
        <p:spPr>
          <a:xfrm>
            <a:off x="482447" y="634106"/>
            <a:ext cx="11502779" cy="993360"/>
          </a:xfrm>
        </p:spPr>
        <p:txBody>
          <a:bodyPr>
            <a:normAutofit/>
          </a:bodyPr>
          <a:lstStyle/>
          <a:p>
            <a:r>
              <a:rPr lang="en-US" sz="4000"/>
              <a:t>Step 4: Experiment Toward Target Condition</a:t>
            </a:r>
          </a:p>
        </p:txBody>
      </p:sp>
      <p:sp>
        <p:nvSpPr>
          <p:cNvPr id="4" name="TextBox 3">
            <a:extLst>
              <a:ext uri="{FF2B5EF4-FFF2-40B4-BE49-F238E27FC236}">
                <a16:creationId xmlns:a16="http://schemas.microsoft.com/office/drawing/2014/main" id="{77823020-A30A-4C49-BF8F-C48E1EBE7D4B}"/>
              </a:ext>
            </a:extLst>
          </p:cNvPr>
          <p:cNvSpPr txBox="1"/>
          <p:nvPr/>
        </p:nvSpPr>
        <p:spPr>
          <a:xfrm>
            <a:off x="3352339" y="1716154"/>
            <a:ext cx="7492420" cy="1006018"/>
          </a:xfrm>
          <a:prstGeom prst="rect">
            <a:avLst/>
          </a:prstGeom>
          <a:noFill/>
        </p:spPr>
        <p:txBody>
          <a:bodyPr wrap="square" lIns="91440" tIns="45720" rIns="91440" bIns="45720" rtlCol="0" anchor="t">
            <a:spAutoFit/>
          </a:bodyPr>
          <a:lstStyle/>
          <a:p>
            <a:endParaRPr lang="en-US" sz="2000"/>
          </a:p>
          <a:p>
            <a:r>
              <a:rPr lang="en-US" sz="2000"/>
              <a:t>Trying out the proposed steps from Step 3 using PDCA format:</a:t>
            </a:r>
          </a:p>
        </p:txBody>
      </p:sp>
      <p:pic>
        <p:nvPicPr>
          <p:cNvPr id="5" name="Picture 5">
            <a:extLst>
              <a:ext uri="{FF2B5EF4-FFF2-40B4-BE49-F238E27FC236}">
                <a16:creationId xmlns:a16="http://schemas.microsoft.com/office/drawing/2014/main" id="{B3265493-AEC7-4B8A-8D97-F0531AB370A7}"/>
              </a:ext>
            </a:extLst>
          </p:cNvPr>
          <p:cNvPicPr>
            <a:picLocks noChangeAspect="1"/>
          </p:cNvPicPr>
          <p:nvPr/>
        </p:nvPicPr>
        <p:blipFill rotWithShape="1">
          <a:blip r:embed="rId3"/>
          <a:srcRect l="68471" b="2468"/>
          <a:stretch/>
        </p:blipFill>
        <p:spPr>
          <a:xfrm>
            <a:off x="724027" y="1945474"/>
            <a:ext cx="2217815" cy="3086519"/>
          </a:xfrm>
          <a:prstGeom prst="rect">
            <a:avLst/>
          </a:prstGeom>
        </p:spPr>
      </p:pic>
      <p:sp>
        <p:nvSpPr>
          <p:cNvPr id="6" name="Arrow: Chevron 5">
            <a:extLst>
              <a:ext uri="{FF2B5EF4-FFF2-40B4-BE49-F238E27FC236}">
                <a16:creationId xmlns:a16="http://schemas.microsoft.com/office/drawing/2014/main" id="{141878BC-89A2-4DA4-AD86-DF1151E5D5AD}"/>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entury Schoolbook" panose="02040604050505020304"/>
              <a:ea typeface="+mn-ea"/>
              <a:cs typeface="+mn-cs"/>
            </a:endParaRPr>
          </a:p>
        </p:txBody>
      </p:sp>
      <p:sp>
        <p:nvSpPr>
          <p:cNvPr id="7" name="TextBox 6">
            <a:extLst>
              <a:ext uri="{FF2B5EF4-FFF2-40B4-BE49-F238E27FC236}">
                <a16:creationId xmlns:a16="http://schemas.microsoft.com/office/drawing/2014/main" id="{3F1032C7-9798-41DC-B872-35AA55B70BE0}"/>
              </a:ext>
            </a:extLst>
          </p:cNvPr>
          <p:cNvSpPr txBox="1"/>
          <p:nvPr/>
        </p:nvSpPr>
        <p:spPr>
          <a:xfrm>
            <a:off x="10019158" y="5944284"/>
            <a:ext cx="1090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Problem Solving</a:t>
            </a:r>
          </a:p>
        </p:txBody>
      </p:sp>
      <p:pic>
        <p:nvPicPr>
          <p:cNvPr id="11" name="Picture 10">
            <a:extLst>
              <a:ext uri="{FF2B5EF4-FFF2-40B4-BE49-F238E27FC236}">
                <a16:creationId xmlns:a16="http://schemas.microsoft.com/office/drawing/2014/main" id="{5780903B-A204-4BD1-904C-E874388E1E89}"/>
              </a:ext>
            </a:extLst>
          </p:cNvPr>
          <p:cNvPicPr>
            <a:picLocks noChangeAspect="1"/>
          </p:cNvPicPr>
          <p:nvPr/>
        </p:nvPicPr>
        <p:blipFill rotWithShape="1">
          <a:blip r:embed="rId4"/>
          <a:srcRect t="6849"/>
          <a:stretch/>
        </p:blipFill>
        <p:spPr>
          <a:xfrm>
            <a:off x="3294196" y="3200322"/>
            <a:ext cx="7815574" cy="2622276"/>
          </a:xfrm>
          <a:prstGeom prst="rect">
            <a:avLst/>
          </a:prstGeom>
        </p:spPr>
      </p:pic>
      <p:sp>
        <p:nvSpPr>
          <p:cNvPr id="8" name="TextBox 7">
            <a:extLst>
              <a:ext uri="{FF2B5EF4-FFF2-40B4-BE49-F238E27FC236}">
                <a16:creationId xmlns:a16="http://schemas.microsoft.com/office/drawing/2014/main" id="{658992C8-564E-46F8-AC5E-303B5CA3CC63}"/>
              </a:ext>
            </a:extLst>
          </p:cNvPr>
          <p:cNvSpPr txBox="1"/>
          <p:nvPr/>
        </p:nvSpPr>
        <p:spPr>
          <a:xfrm>
            <a:off x="3416911" y="3707621"/>
            <a:ext cx="1778255" cy="2062103"/>
          </a:xfrm>
          <a:prstGeom prst="rect">
            <a:avLst/>
          </a:prstGeom>
          <a:noFill/>
        </p:spPr>
        <p:txBody>
          <a:bodyPr wrap="square" rtlCol="0">
            <a:spAutoFit/>
          </a:bodyPr>
          <a:lstStyle/>
          <a:p>
            <a:r>
              <a:rPr lang="en-US" sz="1600"/>
              <a:t>Going to office hours, </a:t>
            </a:r>
            <a:r>
              <a:rPr lang="en-US" sz="1600" i="1"/>
              <a:t>meeting with TA, going to tutoring</a:t>
            </a:r>
          </a:p>
          <a:p>
            <a:endParaRPr lang="en-US" sz="1600"/>
          </a:p>
          <a:p>
            <a:r>
              <a:rPr lang="en-US" sz="1600"/>
              <a:t>Metric: hours spent on homework</a:t>
            </a:r>
          </a:p>
        </p:txBody>
      </p:sp>
      <p:sp>
        <p:nvSpPr>
          <p:cNvPr id="13" name="TextBox 12">
            <a:extLst>
              <a:ext uri="{FF2B5EF4-FFF2-40B4-BE49-F238E27FC236}">
                <a16:creationId xmlns:a16="http://schemas.microsoft.com/office/drawing/2014/main" id="{B43B5DC7-971C-4249-A236-305F643047B5}"/>
              </a:ext>
            </a:extLst>
          </p:cNvPr>
          <p:cNvSpPr txBox="1"/>
          <p:nvPr/>
        </p:nvSpPr>
        <p:spPr>
          <a:xfrm>
            <a:off x="5307561" y="3850589"/>
            <a:ext cx="1778255" cy="1077218"/>
          </a:xfrm>
          <a:prstGeom prst="rect">
            <a:avLst/>
          </a:prstGeom>
          <a:noFill/>
        </p:spPr>
        <p:txBody>
          <a:bodyPr wrap="square" rtlCol="0">
            <a:spAutoFit/>
          </a:bodyPr>
          <a:lstStyle/>
          <a:p>
            <a:r>
              <a:rPr lang="en-US" sz="1600"/>
              <a:t>I expect to do homework faster due to better learning</a:t>
            </a:r>
          </a:p>
        </p:txBody>
      </p:sp>
      <p:sp>
        <p:nvSpPr>
          <p:cNvPr id="14" name="TextBox 13">
            <a:extLst>
              <a:ext uri="{FF2B5EF4-FFF2-40B4-BE49-F238E27FC236}">
                <a16:creationId xmlns:a16="http://schemas.microsoft.com/office/drawing/2014/main" id="{5A047097-A8A5-4164-9EC9-C029E94C293E}"/>
              </a:ext>
            </a:extLst>
          </p:cNvPr>
          <p:cNvSpPr txBox="1"/>
          <p:nvPr/>
        </p:nvSpPr>
        <p:spPr>
          <a:xfrm>
            <a:off x="7247407" y="3850589"/>
            <a:ext cx="1778255" cy="1600438"/>
          </a:xfrm>
          <a:prstGeom prst="rect">
            <a:avLst/>
          </a:prstGeom>
          <a:noFill/>
        </p:spPr>
        <p:txBody>
          <a:bodyPr wrap="square" rtlCol="0">
            <a:spAutoFit/>
          </a:bodyPr>
          <a:lstStyle/>
          <a:p>
            <a:r>
              <a:rPr lang="en-US" sz="1400"/>
              <a:t>Office hours didn’t help, but meeting with my TA did which resulted in finishing the assignment in 2 hours</a:t>
            </a:r>
          </a:p>
        </p:txBody>
      </p:sp>
      <p:sp>
        <p:nvSpPr>
          <p:cNvPr id="15" name="TextBox 14">
            <a:extLst>
              <a:ext uri="{FF2B5EF4-FFF2-40B4-BE49-F238E27FC236}">
                <a16:creationId xmlns:a16="http://schemas.microsoft.com/office/drawing/2014/main" id="{DE542194-E0C0-4BBE-9A89-9ED45E57DC10}"/>
              </a:ext>
            </a:extLst>
          </p:cNvPr>
          <p:cNvSpPr txBox="1"/>
          <p:nvPr/>
        </p:nvSpPr>
        <p:spPr>
          <a:xfrm>
            <a:off x="9250451" y="3850589"/>
            <a:ext cx="1784748" cy="1600438"/>
          </a:xfrm>
          <a:prstGeom prst="rect">
            <a:avLst/>
          </a:prstGeom>
          <a:noFill/>
        </p:spPr>
        <p:txBody>
          <a:bodyPr wrap="square" rtlCol="0">
            <a:spAutoFit/>
          </a:bodyPr>
          <a:lstStyle/>
          <a:p>
            <a:r>
              <a:rPr lang="en-US" sz="1400"/>
              <a:t>Not to waste time trying to figure it out without asking, and that one professor isn’t helpful during office hours. </a:t>
            </a:r>
          </a:p>
        </p:txBody>
      </p:sp>
    </p:spTree>
    <p:extLst>
      <p:ext uri="{BB962C8B-B14F-4D97-AF65-F5344CB8AC3E}">
        <p14:creationId xmlns:p14="http://schemas.microsoft.com/office/powerpoint/2010/main" val="240598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A299-58C1-45D0-9218-AC7BA8CCBE6E}"/>
              </a:ext>
            </a:extLst>
          </p:cNvPr>
          <p:cNvSpPr>
            <a:spLocks noGrp="1"/>
          </p:cNvSpPr>
          <p:nvPr>
            <p:ph type="title"/>
          </p:nvPr>
        </p:nvSpPr>
        <p:spPr>
          <a:xfrm>
            <a:off x="365852" y="280292"/>
            <a:ext cx="6448496" cy="836657"/>
          </a:xfrm>
        </p:spPr>
        <p:txBody>
          <a:bodyPr/>
          <a:lstStyle/>
          <a:p>
            <a:r>
              <a:rPr lang="en-US"/>
              <a:t>After Reaching Step 4,</a:t>
            </a:r>
          </a:p>
        </p:txBody>
      </p:sp>
      <p:sp>
        <p:nvSpPr>
          <p:cNvPr id="3" name="TextBox 2">
            <a:extLst>
              <a:ext uri="{FF2B5EF4-FFF2-40B4-BE49-F238E27FC236}">
                <a16:creationId xmlns:a16="http://schemas.microsoft.com/office/drawing/2014/main" id="{0A778216-9925-4BC2-9EEC-9229B232D46E}"/>
              </a:ext>
            </a:extLst>
          </p:cNvPr>
          <p:cNvSpPr txBox="1"/>
          <p:nvPr/>
        </p:nvSpPr>
        <p:spPr>
          <a:xfrm>
            <a:off x="512891" y="1153151"/>
            <a:ext cx="9081416" cy="369332"/>
          </a:xfrm>
          <a:prstGeom prst="rect">
            <a:avLst/>
          </a:prstGeom>
          <a:noFill/>
        </p:spPr>
        <p:txBody>
          <a:bodyPr wrap="square" rtlCol="0">
            <a:spAutoFit/>
          </a:bodyPr>
          <a:lstStyle/>
          <a:p>
            <a:r>
              <a:rPr lang="en-US" b="1"/>
              <a:t>Reevaluate where you’re at and determine a new target condition.</a:t>
            </a:r>
          </a:p>
        </p:txBody>
      </p:sp>
      <p:sp>
        <p:nvSpPr>
          <p:cNvPr id="4" name="TextBox 3">
            <a:extLst>
              <a:ext uri="{FF2B5EF4-FFF2-40B4-BE49-F238E27FC236}">
                <a16:creationId xmlns:a16="http://schemas.microsoft.com/office/drawing/2014/main" id="{EA00D71A-2182-4135-98DB-B1E11538BECA}"/>
              </a:ext>
            </a:extLst>
          </p:cNvPr>
          <p:cNvSpPr txBox="1"/>
          <p:nvPr/>
        </p:nvSpPr>
        <p:spPr>
          <a:xfrm>
            <a:off x="5810260" y="1784731"/>
            <a:ext cx="4810938" cy="3970318"/>
          </a:xfrm>
          <a:prstGeom prst="rect">
            <a:avLst/>
          </a:prstGeom>
          <a:noFill/>
        </p:spPr>
        <p:txBody>
          <a:bodyPr wrap="square" rtlCol="0">
            <a:spAutoFit/>
          </a:bodyPr>
          <a:lstStyle/>
          <a:p>
            <a:r>
              <a:rPr lang="en-US"/>
              <a:t>Example: </a:t>
            </a:r>
          </a:p>
          <a:p>
            <a:pPr marL="285750" indent="-285750">
              <a:buFont typeface="Arial" panose="020B0604020202020204" pitchFamily="34" charset="0"/>
              <a:buChar char="•"/>
            </a:pPr>
            <a:r>
              <a:rPr lang="en-US"/>
              <a:t>I am spending less time doing homework now… but I am still not getting 8 hours of sleep at night (my final vision).</a:t>
            </a:r>
          </a:p>
          <a:p>
            <a:endParaRPr lang="en-US" u="sng"/>
          </a:p>
          <a:p>
            <a:pPr marL="285750" indent="-285750">
              <a:buFont typeface="Arial" panose="020B0604020202020204" pitchFamily="34" charset="0"/>
              <a:buChar char="•"/>
            </a:pPr>
            <a:r>
              <a:rPr lang="en-US" u="sng"/>
              <a:t>So, go through the Improvement Kata again</a:t>
            </a:r>
            <a:r>
              <a:rPr lang="en-US"/>
              <a:t> and again until I reach my final goal.</a:t>
            </a:r>
          </a:p>
          <a:p>
            <a:pPr marL="742950" lvl="1" indent="-285750">
              <a:buFont typeface="Arial" panose="020B0604020202020204" pitchFamily="34" charset="0"/>
              <a:buChar char="•"/>
            </a:pPr>
            <a:r>
              <a:rPr lang="en-US"/>
              <a:t>Establish another target condition: Less wasteful studying</a:t>
            </a:r>
          </a:p>
          <a:p>
            <a:pPr marL="742950" lvl="1" indent="-285750">
              <a:buFont typeface="Arial" panose="020B0604020202020204" pitchFamily="34" charset="0"/>
              <a:buChar char="•"/>
            </a:pPr>
            <a:r>
              <a:rPr lang="en-US"/>
              <a:t>Experiment toward your new target condition: Try flash cards, study with friends, study to music, etc.</a:t>
            </a:r>
          </a:p>
          <a:p>
            <a:endParaRPr lang="en-US"/>
          </a:p>
        </p:txBody>
      </p:sp>
      <p:sp>
        <p:nvSpPr>
          <p:cNvPr id="36" name="Arrow: Chevron 35">
            <a:extLst>
              <a:ext uri="{FF2B5EF4-FFF2-40B4-BE49-F238E27FC236}">
                <a16:creationId xmlns:a16="http://schemas.microsoft.com/office/drawing/2014/main" id="{FA219B6C-DE53-4DDD-851B-110334E61660}"/>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entury Schoolbook" panose="02040604050505020304"/>
              <a:ea typeface="+mn-ea"/>
              <a:cs typeface="+mn-cs"/>
            </a:endParaRPr>
          </a:p>
        </p:txBody>
      </p:sp>
      <p:sp>
        <p:nvSpPr>
          <p:cNvPr id="37" name="TextBox 36">
            <a:extLst>
              <a:ext uri="{FF2B5EF4-FFF2-40B4-BE49-F238E27FC236}">
                <a16:creationId xmlns:a16="http://schemas.microsoft.com/office/drawing/2014/main" id="{D7F95ACD-501F-48AA-ADDE-BCFF494698B1}"/>
              </a:ext>
            </a:extLst>
          </p:cNvPr>
          <p:cNvSpPr txBox="1"/>
          <p:nvPr/>
        </p:nvSpPr>
        <p:spPr>
          <a:xfrm>
            <a:off x="10019158" y="5944284"/>
            <a:ext cx="1090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Problem Solving</a:t>
            </a:r>
          </a:p>
        </p:txBody>
      </p:sp>
      <p:pic>
        <p:nvPicPr>
          <p:cNvPr id="2050" name="Picture 2" descr="See the source image">
            <a:extLst>
              <a:ext uri="{FF2B5EF4-FFF2-40B4-BE49-F238E27FC236}">
                <a16:creationId xmlns:a16="http://schemas.microsoft.com/office/drawing/2014/main" id="{90D833B3-14B3-41F0-B874-93D8A1AB3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52" y="1522483"/>
            <a:ext cx="5102168" cy="263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29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3">
            <a:extLst>
              <a:ext uri="{FF2B5EF4-FFF2-40B4-BE49-F238E27FC236}">
                <a16:creationId xmlns:a16="http://schemas.microsoft.com/office/drawing/2014/main" id="{344C5F8A-F34F-401A-A9CA-A9F426356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29EDF7-4FE3-40B5-B6C2-337CDB8147F2}"/>
              </a:ext>
            </a:extLst>
          </p:cNvPr>
          <p:cNvSpPr>
            <a:spLocks noGrp="1"/>
          </p:cNvSpPr>
          <p:nvPr>
            <p:ph type="title"/>
          </p:nvPr>
        </p:nvSpPr>
        <p:spPr>
          <a:xfrm>
            <a:off x="6578080" y="0"/>
            <a:ext cx="4440488" cy="1805940"/>
          </a:xfrm>
        </p:spPr>
        <p:txBody>
          <a:bodyPr vert="horz" lIns="91440" tIns="45720" rIns="91440" bIns="45720" rtlCol="0" anchor="b">
            <a:normAutofit/>
          </a:bodyPr>
          <a:lstStyle/>
          <a:p>
            <a:r>
              <a:rPr lang="en-US" sz="4000"/>
              <a:t>The Template for Daily Practice</a:t>
            </a:r>
          </a:p>
        </p:txBody>
      </p:sp>
      <p:sp>
        <p:nvSpPr>
          <p:cNvPr id="31" name="Rectangle 15">
            <a:extLst>
              <a:ext uri="{FF2B5EF4-FFF2-40B4-BE49-F238E27FC236}">
                <a16:creationId xmlns:a16="http://schemas.microsoft.com/office/drawing/2014/main" id="{7CBFFB10-5F3C-45A5-9821-92FB368A3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4481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7">
            <a:extLst>
              <a:ext uri="{FF2B5EF4-FFF2-40B4-BE49-F238E27FC236}">
                <a16:creationId xmlns:a16="http://schemas.microsoft.com/office/drawing/2014/main" id="{F2D1D0DF-B556-464D-8B70-C84F513E5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239052"/>
            <a:ext cx="3152881" cy="3749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9">
            <a:extLst>
              <a:ext uri="{FF2B5EF4-FFF2-40B4-BE49-F238E27FC236}">
                <a16:creationId xmlns:a16="http://schemas.microsoft.com/office/drawing/2014/main" id="{812316E4-8A32-4D31-BCBA-DA0E40A9B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3793" y="239052"/>
            <a:ext cx="2582207" cy="2474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1">
            <a:extLst>
              <a:ext uri="{FF2B5EF4-FFF2-40B4-BE49-F238E27FC236}">
                <a16:creationId xmlns:a16="http://schemas.microsoft.com/office/drawing/2014/main" id="{7CD16D11-6E07-4936-9174-D33F9D88ED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4154694"/>
            <a:ext cx="3152881" cy="24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3">
            <a:extLst>
              <a:ext uri="{FF2B5EF4-FFF2-40B4-BE49-F238E27FC236}">
                <a16:creationId xmlns:a16="http://schemas.microsoft.com/office/drawing/2014/main" id="{6FAC2A80-44B3-424E-9614-534D5F430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8095" y="2874898"/>
            <a:ext cx="2577906" cy="3749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Text, letter&#10;&#10;Description automatically generated">
            <a:extLst>
              <a:ext uri="{FF2B5EF4-FFF2-40B4-BE49-F238E27FC236}">
                <a16:creationId xmlns:a16="http://schemas.microsoft.com/office/drawing/2014/main" id="{69A988CF-81DB-4107-8AFE-30D3F00328A1}"/>
              </a:ext>
            </a:extLst>
          </p:cNvPr>
          <p:cNvPicPr>
            <a:picLocks noChangeAspect="1"/>
          </p:cNvPicPr>
          <p:nvPr/>
        </p:nvPicPr>
        <p:blipFill>
          <a:blip r:embed="rId2"/>
          <a:stretch>
            <a:fillRect/>
          </a:stretch>
        </p:blipFill>
        <p:spPr>
          <a:xfrm>
            <a:off x="455742" y="319573"/>
            <a:ext cx="2689955" cy="3457111"/>
          </a:xfrm>
          <a:prstGeom prst="rect">
            <a:avLst/>
          </a:prstGeom>
        </p:spPr>
      </p:pic>
      <p:sp>
        <p:nvSpPr>
          <p:cNvPr id="4" name="Content Placeholder 2">
            <a:extLst>
              <a:ext uri="{FF2B5EF4-FFF2-40B4-BE49-F238E27FC236}">
                <a16:creationId xmlns:a16="http://schemas.microsoft.com/office/drawing/2014/main" id="{76CB123B-797F-465F-94A7-6559921AEF41}"/>
              </a:ext>
            </a:extLst>
          </p:cNvPr>
          <p:cNvSpPr txBox="1">
            <a:spLocks/>
          </p:cNvSpPr>
          <p:nvPr/>
        </p:nvSpPr>
        <p:spPr>
          <a:xfrm>
            <a:off x="6454480" y="1966380"/>
            <a:ext cx="4905705" cy="4045018"/>
          </a:xfrm>
          <a:prstGeom prst="rect">
            <a:avLst/>
          </a:prstGeom>
        </p:spPr>
        <p:txBody>
          <a:bodyPr vert="horz" lIns="91440" tIns="45720" rIns="91440" bIns="45720" rtlCol="0" anchor="t">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a:buNone/>
            </a:pPr>
            <a:r>
              <a:rPr lang="en-US" sz="2400"/>
              <a:t>Why use the template?</a:t>
            </a:r>
          </a:p>
          <a:p>
            <a:pPr lvl="2">
              <a:buFont typeface="Arial" pitchFamily="18" charset="2"/>
              <a:buChar char="•"/>
            </a:pPr>
            <a:r>
              <a:rPr lang="en-US" sz="1800">
                <a:ea typeface="+mn-lt"/>
                <a:cs typeface="+mn-lt"/>
              </a:rPr>
              <a:t>Importance of warm-ups and cooldowns </a:t>
            </a:r>
            <a:endParaRPr lang="en-US" sz="1800"/>
          </a:p>
          <a:p>
            <a:pPr lvl="2">
              <a:buFont typeface="Arial,Sans-Serif" pitchFamily="18" charset="2"/>
              <a:buChar char="•"/>
            </a:pPr>
            <a:r>
              <a:rPr lang="en-US" sz="1800">
                <a:ea typeface="+mn-lt"/>
                <a:cs typeface="+mn-lt"/>
              </a:rPr>
              <a:t>Setting an intention for the day to stay focused</a:t>
            </a:r>
          </a:p>
          <a:p>
            <a:pPr lvl="3">
              <a:buFont typeface="Arial,Sans-Serif" pitchFamily="18" charset="2"/>
              <a:buChar char="•"/>
            </a:pPr>
            <a:r>
              <a:rPr lang="en-US" sz="1800">
                <a:ea typeface="+mn-lt"/>
                <a:cs typeface="+mn-lt"/>
              </a:rPr>
              <a:t>'What can we do' vs 'what do we need to do'</a:t>
            </a:r>
            <a:endParaRPr lang="en-US"/>
          </a:p>
          <a:p>
            <a:pPr lvl="2">
              <a:buFont typeface="Arial" pitchFamily="18" charset="2"/>
              <a:buChar char="•"/>
            </a:pPr>
            <a:r>
              <a:rPr lang="en-US" sz="1800"/>
              <a:t>Daily practice of the fundamental lean method: continuous improvement thinking</a:t>
            </a:r>
            <a:endParaRPr lang="en-US"/>
          </a:p>
          <a:p>
            <a:pPr lvl="2"/>
            <a:r>
              <a:rPr lang="en-US" sz="1800"/>
              <a:t>The worksheet is our current experiment</a:t>
            </a:r>
          </a:p>
          <a:p>
            <a:pPr lvl="3"/>
            <a:r>
              <a:rPr lang="en-US" sz="1800"/>
              <a:t>Try it out and give us feedback so we can continuously improve!</a:t>
            </a:r>
          </a:p>
        </p:txBody>
      </p:sp>
      <p:pic>
        <p:nvPicPr>
          <p:cNvPr id="5" name="Picture 5" descr="A picture containing letter&#10;&#10;Description automatically generated">
            <a:extLst>
              <a:ext uri="{FF2B5EF4-FFF2-40B4-BE49-F238E27FC236}">
                <a16:creationId xmlns:a16="http://schemas.microsoft.com/office/drawing/2014/main" id="{1BC741F1-E2B0-4691-9D06-EFF4FA3480C4}"/>
              </a:ext>
            </a:extLst>
          </p:cNvPr>
          <p:cNvPicPr>
            <a:picLocks noChangeAspect="1"/>
          </p:cNvPicPr>
          <p:nvPr/>
        </p:nvPicPr>
        <p:blipFill>
          <a:blip r:embed="rId3"/>
          <a:stretch>
            <a:fillRect/>
          </a:stretch>
        </p:blipFill>
        <p:spPr>
          <a:xfrm>
            <a:off x="3627759" y="3195026"/>
            <a:ext cx="2483701" cy="3205544"/>
          </a:xfrm>
          <a:prstGeom prst="rect">
            <a:avLst/>
          </a:prstGeom>
        </p:spPr>
      </p:pic>
    </p:spTree>
    <p:extLst>
      <p:ext uri="{BB962C8B-B14F-4D97-AF65-F5344CB8AC3E}">
        <p14:creationId xmlns:p14="http://schemas.microsoft.com/office/powerpoint/2010/main" val="316140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E47355F3-AC59-48DE-BA2A-5E2C7EF553CF}"/>
              </a:ext>
            </a:extLst>
          </p:cNvPr>
          <p:cNvSpPr>
            <a:spLocks noGrp="1"/>
          </p:cNvSpPr>
          <p:nvPr>
            <p:ph type="title"/>
          </p:nvPr>
        </p:nvSpPr>
        <p:spPr>
          <a:xfrm>
            <a:off x="792480" y="430090"/>
            <a:ext cx="9692640" cy="1325562"/>
          </a:xfrm>
        </p:spPr>
        <p:txBody>
          <a:bodyPr>
            <a:normAutofit/>
          </a:bodyPr>
          <a:lstStyle/>
          <a:p>
            <a:r>
              <a:rPr lang="en-US"/>
              <a:t>In the end…</a:t>
            </a:r>
          </a:p>
        </p:txBody>
      </p:sp>
      <p:sp>
        <p:nvSpPr>
          <p:cNvPr id="3" name="Content Placeholder 2">
            <a:extLst>
              <a:ext uri="{FF2B5EF4-FFF2-40B4-BE49-F238E27FC236}">
                <a16:creationId xmlns:a16="http://schemas.microsoft.com/office/drawing/2014/main" id="{E083BD74-C030-4D51-9729-70CC656B3015}"/>
              </a:ext>
            </a:extLst>
          </p:cNvPr>
          <p:cNvSpPr>
            <a:spLocks noGrp="1"/>
          </p:cNvSpPr>
          <p:nvPr>
            <p:ph idx="1"/>
          </p:nvPr>
        </p:nvSpPr>
        <p:spPr>
          <a:xfrm>
            <a:off x="885083" y="1828800"/>
            <a:ext cx="8520831" cy="4351337"/>
          </a:xfrm>
        </p:spPr>
        <p:txBody>
          <a:bodyPr vert="horz" lIns="91440" tIns="45720" rIns="91440" bIns="45720" numCol="1" rtlCol="0" anchor="t">
            <a:normAutofit/>
          </a:bodyPr>
          <a:lstStyle/>
          <a:p>
            <a:pPr marL="0" indent="0">
              <a:buNone/>
            </a:pPr>
            <a:r>
              <a:rPr lang="en-US" sz="2400"/>
              <a:t>Some key points to remember:</a:t>
            </a:r>
          </a:p>
          <a:p>
            <a:r>
              <a:rPr lang="en-US" sz="2400"/>
              <a:t>Start every workday with a target condition in mind so that your tasks are always value-adding</a:t>
            </a:r>
          </a:p>
          <a:p>
            <a:r>
              <a:rPr lang="en-US" sz="2400"/>
              <a:t>This approach to problem solving helps us understand the underlying philosophy of lean—continuous improvement</a:t>
            </a:r>
          </a:p>
          <a:p>
            <a:pPr lvl="1"/>
            <a:r>
              <a:rPr lang="en-US" sz="2200"/>
              <a:t>Target Conditions</a:t>
            </a:r>
          </a:p>
          <a:p>
            <a:pPr lvl="1"/>
            <a:r>
              <a:rPr lang="en-US" sz="2200">
                <a:ea typeface="+mn-lt"/>
                <a:cs typeface="+mn-lt"/>
              </a:rPr>
              <a:t>PDCA cycles </a:t>
            </a:r>
            <a:endParaRPr lang="en-US" sz="2200"/>
          </a:p>
          <a:p>
            <a:pPr lvl="1"/>
            <a:endParaRPr lang="en-US" sz="2200"/>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Arrow: Chevron 5">
            <a:extLst>
              <a:ext uri="{FF2B5EF4-FFF2-40B4-BE49-F238E27FC236}">
                <a16:creationId xmlns:a16="http://schemas.microsoft.com/office/drawing/2014/main" id="{D7CC63B9-7A07-4243-B68F-6F1BC00BAFC7}"/>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TextBox 6">
            <a:extLst>
              <a:ext uri="{FF2B5EF4-FFF2-40B4-BE49-F238E27FC236}">
                <a16:creationId xmlns:a16="http://schemas.microsoft.com/office/drawing/2014/main" id="{6D67BF6D-9A3E-4BA1-AAFA-BEC923800C67}"/>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spTree>
    <p:extLst>
      <p:ext uri="{BB962C8B-B14F-4D97-AF65-F5344CB8AC3E}">
        <p14:creationId xmlns:p14="http://schemas.microsoft.com/office/powerpoint/2010/main" val="3786401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355F3-AC59-48DE-BA2A-5E2C7EF553CF}"/>
              </a:ext>
            </a:extLst>
          </p:cNvPr>
          <p:cNvSpPr>
            <a:spLocks noGrp="1"/>
          </p:cNvSpPr>
          <p:nvPr>
            <p:ph type="title"/>
          </p:nvPr>
        </p:nvSpPr>
        <p:spPr>
          <a:xfrm>
            <a:off x="836762" y="169458"/>
            <a:ext cx="9692640" cy="1325562"/>
          </a:xfrm>
        </p:spPr>
        <p:txBody>
          <a:bodyPr>
            <a:normAutofit/>
          </a:bodyPr>
          <a:lstStyle/>
          <a:p>
            <a:r>
              <a:rPr lang="en-US"/>
              <a:t>Activity</a:t>
            </a:r>
          </a:p>
        </p:txBody>
      </p:sp>
      <p:sp>
        <p:nvSpPr>
          <p:cNvPr id="3" name="Content Placeholder 2">
            <a:extLst>
              <a:ext uri="{FF2B5EF4-FFF2-40B4-BE49-F238E27FC236}">
                <a16:creationId xmlns:a16="http://schemas.microsoft.com/office/drawing/2014/main" id="{E083BD74-C030-4D51-9729-70CC656B3015}"/>
              </a:ext>
            </a:extLst>
          </p:cNvPr>
          <p:cNvSpPr>
            <a:spLocks noGrp="1"/>
          </p:cNvSpPr>
          <p:nvPr>
            <p:ph idx="1"/>
          </p:nvPr>
        </p:nvSpPr>
        <p:spPr>
          <a:xfrm>
            <a:off x="885083" y="1690424"/>
            <a:ext cx="9692639" cy="4489714"/>
          </a:xfrm>
        </p:spPr>
        <p:txBody>
          <a:bodyPr vert="horz" lIns="91440" tIns="45720" rIns="91440" bIns="45720" numCol="2" spcCol="457200" rtlCol="0" anchor="t">
            <a:normAutofit/>
          </a:bodyPr>
          <a:lstStyle/>
          <a:p>
            <a:pPr marL="0" indent="0">
              <a:lnSpc>
                <a:spcPct val="160000"/>
              </a:lnSpc>
              <a:buNone/>
            </a:pPr>
            <a:r>
              <a:rPr lang="en-US" sz="1600" i="1"/>
              <a:t>Back to paper airplanes…</a:t>
            </a:r>
          </a:p>
          <a:p>
            <a:pPr marL="0" indent="0">
              <a:buNone/>
            </a:pPr>
            <a:r>
              <a:rPr lang="en-US" sz="1600" b="1"/>
              <a:t>Plan:</a:t>
            </a:r>
            <a:r>
              <a:rPr lang="en-US" sz="1600"/>
              <a:t> </a:t>
            </a:r>
          </a:p>
          <a:p>
            <a:pPr lvl="1"/>
            <a:r>
              <a:rPr lang="en-US"/>
              <a:t>Break up into teams of 2</a:t>
            </a:r>
          </a:p>
          <a:p>
            <a:pPr lvl="1"/>
            <a:r>
              <a:rPr lang="en-US"/>
              <a:t>Each team gets paper and can use any other materials they find in TFRB</a:t>
            </a:r>
          </a:p>
          <a:p>
            <a:pPr lvl="1"/>
            <a:r>
              <a:rPr lang="en-US" u="sng"/>
              <a:t>Vision</a:t>
            </a:r>
            <a:r>
              <a:rPr lang="en-US"/>
              <a:t> is to hit the target from behind the line</a:t>
            </a:r>
          </a:p>
          <a:p>
            <a:pPr lvl="1"/>
            <a:endParaRPr lang="en-US"/>
          </a:p>
          <a:p>
            <a:pPr marL="0" indent="0">
              <a:buNone/>
            </a:pPr>
            <a:r>
              <a:rPr lang="en-US" sz="1600" b="1"/>
              <a:t>Purpose:</a:t>
            </a:r>
            <a:r>
              <a:rPr lang="en-US" sz="1600"/>
              <a:t> </a:t>
            </a:r>
          </a:p>
          <a:p>
            <a:pPr marL="0" indent="0">
              <a:buNone/>
            </a:pPr>
            <a:r>
              <a:rPr lang="en-US" sz="1600"/>
              <a:t>To go through kata cycles to reach your target conditions—this isn’t a throwing contest</a:t>
            </a:r>
          </a:p>
          <a:p>
            <a:endParaRPr lang="en-US" sz="1600"/>
          </a:p>
          <a:p>
            <a:endParaRPr lang="en-US" sz="1600"/>
          </a:p>
          <a:p>
            <a:pPr marL="0" indent="0">
              <a:buNone/>
            </a:pPr>
            <a:r>
              <a:rPr lang="en-US" sz="1600" b="1"/>
              <a:t>Rules:</a:t>
            </a:r>
          </a:p>
          <a:p>
            <a:pPr lvl="1"/>
            <a:r>
              <a:rPr lang="en-US"/>
              <a:t>No baseball pitching</a:t>
            </a:r>
          </a:p>
          <a:p>
            <a:pPr lvl="1"/>
            <a:r>
              <a:rPr lang="en-US"/>
              <a:t>Can’t cross the line even after releasing plane</a:t>
            </a:r>
          </a:p>
          <a:p>
            <a:pPr lvl="1"/>
            <a:r>
              <a:rPr lang="en-US"/>
              <a:t>Use any materials in the lab and the given paper</a:t>
            </a:r>
          </a:p>
          <a:p>
            <a:pPr marL="0" indent="0">
              <a:buNone/>
            </a:pPr>
            <a:r>
              <a:rPr lang="en-US" sz="1600" b="1"/>
              <a:t>Points:</a:t>
            </a:r>
          </a:p>
          <a:p>
            <a:pPr lvl="1"/>
            <a:r>
              <a:rPr lang="en-US"/>
              <a:t>Heaviest cargo: +10 points</a:t>
            </a:r>
          </a:p>
          <a:p>
            <a:pPr lvl="1"/>
            <a:r>
              <a:rPr lang="en-US"/>
              <a:t>Highest success rate: +10 points</a:t>
            </a:r>
          </a:p>
          <a:p>
            <a:pPr lvl="1"/>
            <a:r>
              <a:rPr lang="en-US"/>
              <a:t>Hitting the white board: +5 points</a:t>
            </a:r>
          </a:p>
          <a:p>
            <a:pPr marL="0" indent="0">
              <a:buNone/>
            </a:pPr>
            <a:endParaRPr lang="en-US" sz="1400"/>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Arrow: Chevron 5">
            <a:extLst>
              <a:ext uri="{FF2B5EF4-FFF2-40B4-BE49-F238E27FC236}">
                <a16:creationId xmlns:a16="http://schemas.microsoft.com/office/drawing/2014/main" id="{911F4544-D821-4D12-A95D-F4777BA68503}"/>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TextBox 6">
            <a:extLst>
              <a:ext uri="{FF2B5EF4-FFF2-40B4-BE49-F238E27FC236}">
                <a16:creationId xmlns:a16="http://schemas.microsoft.com/office/drawing/2014/main" id="{21CC64C1-B36C-4BDB-9AA8-7AF4CAB6FBB4}"/>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cxnSp>
        <p:nvCxnSpPr>
          <p:cNvPr id="9" name="Straight Arrow Connector 8">
            <a:extLst>
              <a:ext uri="{FF2B5EF4-FFF2-40B4-BE49-F238E27FC236}">
                <a16:creationId xmlns:a16="http://schemas.microsoft.com/office/drawing/2014/main" id="{27DC24B7-B9DF-4438-A3C7-0B6256EC219A}"/>
              </a:ext>
            </a:extLst>
          </p:cNvPr>
          <p:cNvCxnSpPr/>
          <p:nvPr/>
        </p:nvCxnSpPr>
        <p:spPr>
          <a:xfrm flipV="1">
            <a:off x="885083" y="1495020"/>
            <a:ext cx="1849887" cy="4792"/>
          </a:xfrm>
          <a:prstGeom prst="straightConnector1">
            <a:avLst/>
          </a:prstGeom>
          <a:ln>
            <a:solidFill>
              <a:schemeClr val="accent5"/>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19967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43F6-3FAC-4B2D-A79F-5A6D9DD0B931}"/>
              </a:ext>
            </a:extLst>
          </p:cNvPr>
          <p:cNvSpPr>
            <a:spLocks noGrp="1"/>
          </p:cNvSpPr>
          <p:nvPr>
            <p:ph type="title"/>
          </p:nvPr>
        </p:nvSpPr>
        <p:spPr>
          <a:xfrm>
            <a:off x="812167" y="353268"/>
            <a:ext cx="9692640" cy="1325562"/>
          </a:xfrm>
        </p:spPr>
        <p:txBody>
          <a:bodyPr/>
          <a:lstStyle/>
          <a:p>
            <a:r>
              <a:rPr lang="en-US"/>
              <a:t>Reflection/Discussion</a:t>
            </a:r>
          </a:p>
        </p:txBody>
      </p:sp>
      <p:sp>
        <p:nvSpPr>
          <p:cNvPr id="3" name="Arrow: Chevron 2">
            <a:extLst>
              <a:ext uri="{FF2B5EF4-FFF2-40B4-BE49-F238E27FC236}">
                <a16:creationId xmlns:a16="http://schemas.microsoft.com/office/drawing/2014/main" id="{74606FF7-6ACC-4EE2-B517-8FA1D05123AE}"/>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entury Schoolbook" panose="02040604050505020304"/>
              <a:ea typeface="+mn-ea"/>
              <a:cs typeface="+mn-cs"/>
            </a:endParaRPr>
          </a:p>
        </p:txBody>
      </p:sp>
      <p:sp>
        <p:nvSpPr>
          <p:cNvPr id="4" name="TextBox 3">
            <a:extLst>
              <a:ext uri="{FF2B5EF4-FFF2-40B4-BE49-F238E27FC236}">
                <a16:creationId xmlns:a16="http://schemas.microsoft.com/office/drawing/2014/main" id="{0A36250A-6BAA-495C-A770-27F4AD7048AD}"/>
              </a:ext>
            </a:extLst>
          </p:cNvPr>
          <p:cNvSpPr txBox="1"/>
          <p:nvPr/>
        </p:nvSpPr>
        <p:spPr>
          <a:xfrm>
            <a:off x="10019158" y="5944284"/>
            <a:ext cx="1090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Problem Solving</a:t>
            </a:r>
          </a:p>
        </p:txBody>
      </p:sp>
      <p:cxnSp>
        <p:nvCxnSpPr>
          <p:cNvPr id="5" name="Straight Arrow Connector 4">
            <a:extLst>
              <a:ext uri="{FF2B5EF4-FFF2-40B4-BE49-F238E27FC236}">
                <a16:creationId xmlns:a16="http://schemas.microsoft.com/office/drawing/2014/main" id="{595D4FEB-1CD4-4043-8501-8C64F77A1060}"/>
              </a:ext>
            </a:extLst>
          </p:cNvPr>
          <p:cNvCxnSpPr/>
          <p:nvPr/>
        </p:nvCxnSpPr>
        <p:spPr>
          <a:xfrm flipV="1">
            <a:off x="923590" y="1698874"/>
            <a:ext cx="1849887" cy="4792"/>
          </a:xfrm>
          <a:prstGeom prst="straightConnector1">
            <a:avLst/>
          </a:prstGeom>
          <a:ln>
            <a:solidFill>
              <a:schemeClr val="accent5"/>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FC55EB34-738C-4D3B-8C36-C397B2ED083C}"/>
              </a:ext>
            </a:extLst>
          </p:cNvPr>
          <p:cNvSpPr txBox="1"/>
          <p:nvPr/>
        </p:nvSpPr>
        <p:spPr>
          <a:xfrm>
            <a:off x="923590" y="1925294"/>
            <a:ext cx="7586303" cy="2585323"/>
          </a:xfrm>
          <a:prstGeom prst="rect">
            <a:avLst/>
          </a:prstGeom>
          <a:noFill/>
        </p:spPr>
        <p:txBody>
          <a:bodyPr wrap="square" lIns="91440" tIns="45720" rIns="91440" bIns="45720" rtlCol="0" anchor="t">
            <a:spAutoFit/>
          </a:bodyPr>
          <a:lstStyle/>
          <a:p>
            <a:pPr marL="342900" indent="-342900">
              <a:lnSpc>
                <a:spcPct val="150000"/>
              </a:lnSpc>
              <a:buAutoNum type="arabicPeriod"/>
            </a:pPr>
            <a:r>
              <a:rPr lang="en-US"/>
              <a:t>What is your current condition and what will be your next target condition?</a:t>
            </a:r>
          </a:p>
          <a:p>
            <a:pPr marL="800100" lvl="1" indent="-342900">
              <a:lnSpc>
                <a:spcPct val="200000"/>
              </a:lnSpc>
              <a:buFont typeface="Arial" panose="020B0604020202020204" pitchFamily="34" charset="0"/>
              <a:buChar char="•"/>
            </a:pPr>
            <a:r>
              <a:rPr lang="en-US"/>
              <a:t>(Where you are, where you're going)</a:t>
            </a:r>
          </a:p>
          <a:p>
            <a:pPr marL="342900" indent="-342900">
              <a:lnSpc>
                <a:spcPct val="150000"/>
              </a:lnSpc>
              <a:buFontTx/>
              <a:buAutoNum type="arabicPeriod"/>
            </a:pPr>
            <a:r>
              <a:rPr lang="en-US"/>
              <a:t>How can the improvement kata help us at lab or help us as individuals?</a:t>
            </a:r>
          </a:p>
          <a:p>
            <a:endParaRPr lang="en-US"/>
          </a:p>
        </p:txBody>
      </p:sp>
    </p:spTree>
    <p:extLst>
      <p:ext uri="{BB962C8B-B14F-4D97-AF65-F5344CB8AC3E}">
        <p14:creationId xmlns:p14="http://schemas.microsoft.com/office/powerpoint/2010/main" val="134578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F288-73AC-4784-97B4-DABB3DABDC0B}"/>
              </a:ext>
            </a:extLst>
          </p:cNvPr>
          <p:cNvSpPr>
            <a:spLocks noGrp="1"/>
          </p:cNvSpPr>
          <p:nvPr>
            <p:ph type="title"/>
          </p:nvPr>
        </p:nvSpPr>
        <p:spPr>
          <a:xfrm>
            <a:off x="836762" y="620678"/>
            <a:ext cx="2943416" cy="732471"/>
          </a:xfrm>
        </p:spPr>
        <p:txBody>
          <a:bodyPr/>
          <a:lstStyle/>
          <a:p>
            <a:r>
              <a:rPr lang="en-US"/>
              <a:t>Itinerary</a:t>
            </a:r>
          </a:p>
        </p:txBody>
      </p:sp>
      <p:sp>
        <p:nvSpPr>
          <p:cNvPr id="3" name="Content Placeholder 2">
            <a:extLst>
              <a:ext uri="{FF2B5EF4-FFF2-40B4-BE49-F238E27FC236}">
                <a16:creationId xmlns:a16="http://schemas.microsoft.com/office/drawing/2014/main" id="{8146D6DB-8357-4D01-A8B8-4D9076B41F85}"/>
              </a:ext>
            </a:extLst>
          </p:cNvPr>
          <p:cNvSpPr>
            <a:spLocks noGrp="1"/>
          </p:cNvSpPr>
          <p:nvPr>
            <p:ph idx="1"/>
          </p:nvPr>
        </p:nvSpPr>
        <p:spPr>
          <a:xfrm>
            <a:off x="1261872" y="1828800"/>
            <a:ext cx="8595360" cy="3772473"/>
          </a:xfrm>
        </p:spPr>
        <p:txBody>
          <a:bodyPr vert="horz" lIns="91440" tIns="45720" rIns="91440" bIns="45720" rtlCol="0" anchor="t">
            <a:normAutofit/>
          </a:bodyPr>
          <a:lstStyle/>
          <a:p>
            <a:r>
              <a:rPr lang="en-US"/>
              <a:t>Warm-up 5min</a:t>
            </a:r>
          </a:p>
          <a:p>
            <a:r>
              <a:rPr lang="en-US"/>
              <a:t>Updates and Awards 10min</a:t>
            </a:r>
          </a:p>
          <a:p>
            <a:r>
              <a:rPr lang="en-US"/>
              <a:t>Presentation 15-20min</a:t>
            </a:r>
          </a:p>
          <a:p>
            <a:r>
              <a:rPr lang="en-US"/>
              <a:t>Activity 20min</a:t>
            </a:r>
          </a:p>
          <a:p>
            <a:r>
              <a:rPr lang="en-US"/>
              <a:t>Reflection 10min</a:t>
            </a:r>
          </a:p>
          <a:p>
            <a:endParaRPr lang="en-US"/>
          </a:p>
          <a:p>
            <a:endParaRPr lang="en-US"/>
          </a:p>
        </p:txBody>
      </p:sp>
      <p:sp>
        <p:nvSpPr>
          <p:cNvPr id="6" name="Arrow: Chevron 5">
            <a:extLst>
              <a:ext uri="{FF2B5EF4-FFF2-40B4-BE49-F238E27FC236}">
                <a16:creationId xmlns:a16="http://schemas.microsoft.com/office/drawing/2014/main" id="{961385DF-F890-48AD-A1EC-7AC666B50DD1}"/>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TextBox 6">
            <a:extLst>
              <a:ext uri="{FF2B5EF4-FFF2-40B4-BE49-F238E27FC236}">
                <a16:creationId xmlns:a16="http://schemas.microsoft.com/office/drawing/2014/main" id="{6D035626-767C-4AC4-930A-875BB167FA6B}"/>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cxnSp>
        <p:nvCxnSpPr>
          <p:cNvPr id="8" name="Straight Arrow Connector 7">
            <a:extLst>
              <a:ext uri="{FF2B5EF4-FFF2-40B4-BE49-F238E27FC236}">
                <a16:creationId xmlns:a16="http://schemas.microsoft.com/office/drawing/2014/main" id="{9A6C08DA-0E1E-4509-B10B-4E6A1D6716CF}"/>
              </a:ext>
            </a:extLst>
          </p:cNvPr>
          <p:cNvCxnSpPr/>
          <p:nvPr/>
        </p:nvCxnSpPr>
        <p:spPr>
          <a:xfrm flipV="1">
            <a:off x="836762" y="1388263"/>
            <a:ext cx="1849887" cy="4792"/>
          </a:xfrm>
          <a:prstGeom prst="straightConnector1">
            <a:avLst/>
          </a:prstGeom>
          <a:ln>
            <a:solidFill>
              <a:schemeClr val="accent5"/>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6110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3C4B0-F794-4607-93CF-3A68AAB9FE65}"/>
              </a:ext>
            </a:extLst>
          </p:cNvPr>
          <p:cNvSpPr>
            <a:spLocks noGrp="1"/>
          </p:cNvSpPr>
          <p:nvPr>
            <p:ph type="title"/>
          </p:nvPr>
        </p:nvSpPr>
        <p:spPr>
          <a:xfrm>
            <a:off x="836762" y="526384"/>
            <a:ext cx="3268331" cy="983718"/>
          </a:xfrm>
        </p:spPr>
        <p:txBody>
          <a:bodyPr>
            <a:normAutofit/>
          </a:bodyPr>
          <a:lstStyle/>
          <a:p>
            <a:r>
              <a:rPr lang="en-US" sz="5400"/>
              <a:t>Warm-up</a:t>
            </a:r>
          </a:p>
        </p:txBody>
      </p:sp>
      <p:sp>
        <p:nvSpPr>
          <p:cNvPr id="3" name="Arrow: Chevron 2">
            <a:extLst>
              <a:ext uri="{FF2B5EF4-FFF2-40B4-BE49-F238E27FC236}">
                <a16:creationId xmlns:a16="http://schemas.microsoft.com/office/drawing/2014/main" id="{C247F3C9-21A4-46EE-AE2B-85F6FBAE3F12}"/>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TextBox 4">
            <a:extLst>
              <a:ext uri="{FF2B5EF4-FFF2-40B4-BE49-F238E27FC236}">
                <a16:creationId xmlns:a16="http://schemas.microsoft.com/office/drawing/2014/main" id="{97E46E86-A03C-4268-B888-DE7025988FD1}"/>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sp>
        <p:nvSpPr>
          <p:cNvPr id="2" name="TextBox 1">
            <a:extLst>
              <a:ext uri="{FF2B5EF4-FFF2-40B4-BE49-F238E27FC236}">
                <a16:creationId xmlns:a16="http://schemas.microsoft.com/office/drawing/2014/main" id="{C1BB1C0B-B10C-4E26-8DB2-8B9429A48B6D}"/>
              </a:ext>
            </a:extLst>
          </p:cNvPr>
          <p:cNvSpPr txBox="1"/>
          <p:nvPr/>
        </p:nvSpPr>
        <p:spPr>
          <a:xfrm>
            <a:off x="679763" y="1951672"/>
            <a:ext cx="7430367" cy="1508105"/>
          </a:xfrm>
          <a:prstGeom prst="rect">
            <a:avLst/>
          </a:prstGeom>
          <a:noFill/>
        </p:spPr>
        <p:txBody>
          <a:bodyPr wrap="square" lIns="91440" tIns="45720" rIns="91440" bIns="45720" rtlCol="0" anchor="t">
            <a:spAutoFit/>
          </a:bodyPr>
          <a:lstStyle/>
          <a:p>
            <a:r>
              <a:rPr lang="en-US" b="1"/>
              <a:t>Diagram/write out your current problem-solving method.</a:t>
            </a:r>
          </a:p>
          <a:p>
            <a:endParaRPr lang="en-US" sz="2000"/>
          </a:p>
          <a:p>
            <a:r>
              <a:rPr lang="en-US"/>
              <a:t>Example Problem: You’re only allowed to buy food one day every week and everything you buy expires in one week. How do you feed yourself for a week and minimize food waste?</a:t>
            </a:r>
          </a:p>
        </p:txBody>
      </p:sp>
      <p:cxnSp>
        <p:nvCxnSpPr>
          <p:cNvPr id="6" name="Straight Arrow Connector 5">
            <a:extLst>
              <a:ext uri="{FF2B5EF4-FFF2-40B4-BE49-F238E27FC236}">
                <a16:creationId xmlns:a16="http://schemas.microsoft.com/office/drawing/2014/main" id="{C5E53D1D-FD10-4889-AECB-2BA66E81B354}"/>
              </a:ext>
            </a:extLst>
          </p:cNvPr>
          <p:cNvCxnSpPr/>
          <p:nvPr/>
        </p:nvCxnSpPr>
        <p:spPr>
          <a:xfrm flipV="1">
            <a:off x="836762" y="1510102"/>
            <a:ext cx="1849887" cy="4792"/>
          </a:xfrm>
          <a:prstGeom prst="straightConnector1">
            <a:avLst/>
          </a:prstGeom>
          <a:ln>
            <a:solidFill>
              <a:schemeClr val="accent5"/>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83020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9A5F-59D7-41F3-9C63-1068086B6171}"/>
              </a:ext>
            </a:extLst>
          </p:cNvPr>
          <p:cNvSpPr>
            <a:spLocks noGrp="1"/>
          </p:cNvSpPr>
          <p:nvPr>
            <p:ph type="title"/>
          </p:nvPr>
        </p:nvSpPr>
        <p:spPr>
          <a:xfrm>
            <a:off x="836762" y="552473"/>
            <a:ext cx="5839016" cy="800676"/>
          </a:xfrm>
        </p:spPr>
        <p:txBody>
          <a:bodyPr/>
          <a:lstStyle/>
          <a:p>
            <a:r>
              <a:rPr lang="en-US"/>
              <a:t>Updates and Awards</a:t>
            </a:r>
          </a:p>
        </p:txBody>
      </p:sp>
      <p:sp>
        <p:nvSpPr>
          <p:cNvPr id="4" name="Arrow: Chevron 3">
            <a:extLst>
              <a:ext uri="{FF2B5EF4-FFF2-40B4-BE49-F238E27FC236}">
                <a16:creationId xmlns:a16="http://schemas.microsoft.com/office/drawing/2014/main" id="{6B55964F-A4F5-4ADF-8AD8-CAA6F14AC91D}"/>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TextBox 4">
            <a:extLst>
              <a:ext uri="{FF2B5EF4-FFF2-40B4-BE49-F238E27FC236}">
                <a16:creationId xmlns:a16="http://schemas.microsoft.com/office/drawing/2014/main" id="{560B6C62-3F34-4D0D-BB1E-AC5449F48B8B}"/>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cxnSp>
        <p:nvCxnSpPr>
          <p:cNvPr id="6" name="Straight Arrow Connector 5">
            <a:extLst>
              <a:ext uri="{FF2B5EF4-FFF2-40B4-BE49-F238E27FC236}">
                <a16:creationId xmlns:a16="http://schemas.microsoft.com/office/drawing/2014/main" id="{26F41F61-7174-49CD-9105-FEB6E59587C6}"/>
              </a:ext>
            </a:extLst>
          </p:cNvPr>
          <p:cNvCxnSpPr/>
          <p:nvPr/>
        </p:nvCxnSpPr>
        <p:spPr>
          <a:xfrm flipV="1">
            <a:off x="836762" y="1510102"/>
            <a:ext cx="1849887" cy="4792"/>
          </a:xfrm>
          <a:prstGeom prst="straightConnector1">
            <a:avLst/>
          </a:prstGeom>
          <a:ln>
            <a:solidFill>
              <a:schemeClr val="accent5"/>
            </a:solidFill>
          </a:ln>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4C463EB0-7E3D-4A15-A465-B875D32A1CC1}"/>
              </a:ext>
            </a:extLst>
          </p:cNvPr>
          <p:cNvSpPr txBox="1"/>
          <p:nvPr/>
        </p:nvSpPr>
        <p:spPr>
          <a:xfrm>
            <a:off x="836762" y="1801230"/>
            <a:ext cx="6446750" cy="461665"/>
          </a:xfrm>
          <a:prstGeom prst="rect">
            <a:avLst/>
          </a:prstGeom>
          <a:noFill/>
        </p:spPr>
        <p:txBody>
          <a:bodyPr wrap="square" rtlCol="0">
            <a:spAutoFit/>
          </a:bodyPr>
          <a:lstStyle/>
          <a:p>
            <a:r>
              <a:rPr lang="en-US" sz="2400"/>
              <a:t>Voting: Close your eyes!</a:t>
            </a:r>
          </a:p>
        </p:txBody>
      </p:sp>
    </p:spTree>
    <p:extLst>
      <p:ext uri="{BB962C8B-B14F-4D97-AF65-F5344CB8AC3E}">
        <p14:creationId xmlns:p14="http://schemas.microsoft.com/office/powerpoint/2010/main" val="189673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04F3DD-A89D-40CE-AC17-E66BDAD7E759}"/>
              </a:ext>
            </a:extLst>
          </p:cNvPr>
          <p:cNvSpPr txBox="1">
            <a:spLocks/>
          </p:cNvSpPr>
          <p:nvPr/>
        </p:nvSpPr>
        <p:spPr>
          <a:xfrm>
            <a:off x="836762" y="454496"/>
            <a:ext cx="5048441" cy="9102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t>Goals for Today</a:t>
            </a:r>
          </a:p>
        </p:txBody>
      </p:sp>
      <p:sp>
        <p:nvSpPr>
          <p:cNvPr id="10" name="Content Placeholder 3">
            <a:extLst>
              <a:ext uri="{FF2B5EF4-FFF2-40B4-BE49-F238E27FC236}">
                <a16:creationId xmlns:a16="http://schemas.microsoft.com/office/drawing/2014/main" id="{C1CF83FE-0BF7-489A-A537-C46200CDA87E}"/>
              </a:ext>
            </a:extLst>
          </p:cNvPr>
          <p:cNvSpPr txBox="1">
            <a:spLocks/>
          </p:cNvSpPr>
          <p:nvPr/>
        </p:nvSpPr>
        <p:spPr>
          <a:xfrm>
            <a:off x="1261871" y="1805622"/>
            <a:ext cx="5410391" cy="4480878"/>
          </a:xfrm>
          <a:prstGeom prst="rect">
            <a:avLst/>
          </a:prstGeom>
        </p:spPr>
        <p:txBody>
          <a:bodyPr vert="horz" lIns="91440" tIns="45720" rIns="91440" bIns="45720" rtlCol="0" anchor="t">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ea typeface="+mn-lt"/>
                <a:cs typeface="+mn-lt"/>
              </a:rPr>
              <a:t>Reinforce the core principle of Lean as Kaizen thinking</a:t>
            </a:r>
            <a:endParaRPr lang="en-US"/>
          </a:p>
          <a:p>
            <a:r>
              <a:rPr lang="en-US">
                <a:ea typeface="+mn-lt"/>
                <a:cs typeface="+mn-lt"/>
              </a:rPr>
              <a:t>Introduce Improvement Kata as an add-on to the Design, Build, and Test problem-solving technique</a:t>
            </a:r>
          </a:p>
          <a:p>
            <a:r>
              <a:rPr lang="en-US"/>
              <a:t>Implement the improvement kata as a daily warm-up and cooldown</a:t>
            </a:r>
          </a:p>
          <a:p>
            <a:endParaRPr lang="en-US"/>
          </a:p>
          <a:p>
            <a:endParaRPr lang="en-US"/>
          </a:p>
        </p:txBody>
      </p:sp>
      <p:sp>
        <p:nvSpPr>
          <p:cNvPr id="11" name="Arrow: Chevron 10">
            <a:extLst>
              <a:ext uri="{FF2B5EF4-FFF2-40B4-BE49-F238E27FC236}">
                <a16:creationId xmlns:a16="http://schemas.microsoft.com/office/drawing/2014/main" id="{40FB3A4B-9A23-4C8A-9B89-66030E716C03}"/>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 name="TextBox 11">
            <a:extLst>
              <a:ext uri="{FF2B5EF4-FFF2-40B4-BE49-F238E27FC236}">
                <a16:creationId xmlns:a16="http://schemas.microsoft.com/office/drawing/2014/main" id="{C939264C-EB62-4C24-B23E-3C0C1DE346F3}"/>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cxnSp>
        <p:nvCxnSpPr>
          <p:cNvPr id="13" name="Straight Arrow Connector 12">
            <a:extLst>
              <a:ext uri="{FF2B5EF4-FFF2-40B4-BE49-F238E27FC236}">
                <a16:creationId xmlns:a16="http://schemas.microsoft.com/office/drawing/2014/main" id="{3F3F582A-DF74-4EE3-B713-B7018ADDDB13}"/>
              </a:ext>
            </a:extLst>
          </p:cNvPr>
          <p:cNvCxnSpPr/>
          <p:nvPr/>
        </p:nvCxnSpPr>
        <p:spPr>
          <a:xfrm flipV="1">
            <a:off x="836762" y="1510102"/>
            <a:ext cx="1849887" cy="4792"/>
          </a:xfrm>
          <a:prstGeom prst="straightConnector1">
            <a:avLst/>
          </a:prstGeom>
          <a:ln>
            <a:solidFill>
              <a:schemeClr val="accent5"/>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72013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E439-41F1-4085-B830-6BBE1466B925}"/>
              </a:ext>
            </a:extLst>
          </p:cNvPr>
          <p:cNvSpPr>
            <a:spLocks noGrp="1"/>
          </p:cNvSpPr>
          <p:nvPr>
            <p:ph type="title"/>
          </p:nvPr>
        </p:nvSpPr>
        <p:spPr>
          <a:xfrm>
            <a:off x="836762" y="474305"/>
            <a:ext cx="5024438" cy="923330"/>
          </a:xfrm>
        </p:spPr>
        <p:txBody>
          <a:bodyPr/>
          <a:lstStyle/>
          <a:p>
            <a:r>
              <a:rPr lang="en-US"/>
              <a:t>First, clarification</a:t>
            </a:r>
          </a:p>
        </p:txBody>
      </p:sp>
      <p:sp>
        <p:nvSpPr>
          <p:cNvPr id="3" name="TextBox 2">
            <a:extLst>
              <a:ext uri="{FF2B5EF4-FFF2-40B4-BE49-F238E27FC236}">
                <a16:creationId xmlns:a16="http://schemas.microsoft.com/office/drawing/2014/main" id="{61EF227E-8372-401B-A980-BBEC6F38E56C}"/>
              </a:ext>
            </a:extLst>
          </p:cNvPr>
          <p:cNvSpPr txBox="1"/>
          <p:nvPr/>
        </p:nvSpPr>
        <p:spPr>
          <a:xfrm>
            <a:off x="895350" y="1752600"/>
            <a:ext cx="9501188" cy="92333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u="sng"/>
              <a:t>Lean</a:t>
            </a:r>
            <a:r>
              <a:rPr lang="en-US"/>
              <a:t>: not about the steps, tools, or techniques alone—rather, it’s about the continuous improvement method that </a:t>
            </a:r>
            <a:r>
              <a:rPr lang="en-US" i="1"/>
              <a:t>leads</a:t>
            </a:r>
            <a:r>
              <a:rPr lang="en-US"/>
              <a:t> to those steps, tools, and techniques.</a:t>
            </a:r>
          </a:p>
          <a:p>
            <a:pPr marL="285750" indent="-285750">
              <a:buFont typeface="Wingdings" panose="05000000000000000000" pitchFamily="2" charset="2"/>
              <a:buChar char="§"/>
            </a:pPr>
            <a:endParaRPr lang="en-US"/>
          </a:p>
        </p:txBody>
      </p:sp>
      <p:sp>
        <p:nvSpPr>
          <p:cNvPr id="29" name="Arrow: Chevron 28">
            <a:extLst>
              <a:ext uri="{FF2B5EF4-FFF2-40B4-BE49-F238E27FC236}">
                <a16:creationId xmlns:a16="http://schemas.microsoft.com/office/drawing/2014/main" id="{42615F8E-99D1-45D4-A9C0-41B88F09ABB0}"/>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0" name="TextBox 29">
            <a:extLst>
              <a:ext uri="{FF2B5EF4-FFF2-40B4-BE49-F238E27FC236}">
                <a16:creationId xmlns:a16="http://schemas.microsoft.com/office/drawing/2014/main" id="{15D3B2BE-C880-4819-A518-3034FE130B76}"/>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cxnSp>
        <p:nvCxnSpPr>
          <p:cNvPr id="31" name="Straight Arrow Connector 30">
            <a:extLst>
              <a:ext uri="{FF2B5EF4-FFF2-40B4-BE49-F238E27FC236}">
                <a16:creationId xmlns:a16="http://schemas.microsoft.com/office/drawing/2014/main" id="{10703DB4-A351-4ECF-9D9F-B3FF6DA95B5A}"/>
              </a:ext>
            </a:extLst>
          </p:cNvPr>
          <p:cNvCxnSpPr/>
          <p:nvPr/>
        </p:nvCxnSpPr>
        <p:spPr>
          <a:xfrm flipV="1">
            <a:off x="836762" y="1510102"/>
            <a:ext cx="1849887" cy="4792"/>
          </a:xfrm>
          <a:prstGeom prst="straightConnector1">
            <a:avLst/>
          </a:prstGeom>
          <a:ln>
            <a:solidFill>
              <a:schemeClr val="accent5"/>
            </a:solidFill>
          </a:ln>
        </p:spPr>
        <p:style>
          <a:lnRef idx="2">
            <a:schemeClr val="dk1"/>
          </a:lnRef>
          <a:fillRef idx="0">
            <a:schemeClr val="dk1"/>
          </a:fillRef>
          <a:effectRef idx="1">
            <a:schemeClr val="dk1"/>
          </a:effectRef>
          <a:fontRef idx="minor">
            <a:schemeClr val="tx1"/>
          </a:fontRef>
        </p:style>
      </p:cxnSp>
      <p:sp>
        <p:nvSpPr>
          <p:cNvPr id="5" name="Rectangle 4">
            <a:extLst>
              <a:ext uri="{FF2B5EF4-FFF2-40B4-BE49-F238E27FC236}">
                <a16:creationId xmlns:a16="http://schemas.microsoft.com/office/drawing/2014/main" id="{68997FB7-27D7-4FBE-8E12-87EFCC20B3E0}"/>
              </a:ext>
            </a:extLst>
          </p:cNvPr>
          <p:cNvSpPr/>
          <p:nvPr/>
        </p:nvSpPr>
        <p:spPr>
          <a:xfrm>
            <a:off x="2646152" y="4888070"/>
            <a:ext cx="5307723" cy="919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Kaizen Mindset (Improvement Kata)</a:t>
            </a:r>
          </a:p>
        </p:txBody>
      </p:sp>
      <p:cxnSp>
        <p:nvCxnSpPr>
          <p:cNvPr id="6" name="Straight Arrow Connector 5">
            <a:extLst>
              <a:ext uri="{FF2B5EF4-FFF2-40B4-BE49-F238E27FC236}">
                <a16:creationId xmlns:a16="http://schemas.microsoft.com/office/drawing/2014/main" id="{D9DE8D73-2C27-469D-86B0-32D838E71608}"/>
              </a:ext>
            </a:extLst>
          </p:cNvPr>
          <p:cNvCxnSpPr>
            <a:cxnSpLocks/>
          </p:cNvCxnSpPr>
          <p:nvPr/>
        </p:nvCxnSpPr>
        <p:spPr>
          <a:xfrm flipV="1">
            <a:off x="4112503" y="4038150"/>
            <a:ext cx="269735" cy="504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8AF1009-43C0-4A4F-A39B-5336898DDEF8}"/>
              </a:ext>
            </a:extLst>
          </p:cNvPr>
          <p:cNvCxnSpPr>
            <a:cxnSpLocks/>
          </p:cNvCxnSpPr>
          <p:nvPr/>
        </p:nvCxnSpPr>
        <p:spPr>
          <a:xfrm flipV="1">
            <a:off x="4688485" y="4038150"/>
            <a:ext cx="223345" cy="506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184BAD8-2D3C-4D58-AABA-A5FFFAE1A69D}"/>
              </a:ext>
            </a:extLst>
          </p:cNvPr>
          <p:cNvCxnSpPr>
            <a:cxnSpLocks/>
          </p:cNvCxnSpPr>
          <p:nvPr/>
        </p:nvCxnSpPr>
        <p:spPr>
          <a:xfrm flipH="1" flipV="1">
            <a:off x="5608371" y="4038150"/>
            <a:ext cx="294290" cy="504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0C5DA2-5CDD-46CB-812A-6AE8925583EC}"/>
              </a:ext>
            </a:extLst>
          </p:cNvPr>
          <p:cNvCxnSpPr>
            <a:cxnSpLocks/>
          </p:cNvCxnSpPr>
          <p:nvPr/>
        </p:nvCxnSpPr>
        <p:spPr>
          <a:xfrm flipH="1" flipV="1">
            <a:off x="6208908" y="4039725"/>
            <a:ext cx="294290" cy="504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7982513-8239-4C19-9BEB-8BA5C2A609FB}"/>
              </a:ext>
            </a:extLst>
          </p:cNvPr>
          <p:cNvSpPr/>
          <p:nvPr/>
        </p:nvSpPr>
        <p:spPr>
          <a:xfrm>
            <a:off x="3979653" y="2817310"/>
            <a:ext cx="2640723" cy="919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Lean Tools</a:t>
            </a:r>
          </a:p>
        </p:txBody>
      </p:sp>
    </p:spTree>
    <p:extLst>
      <p:ext uri="{BB962C8B-B14F-4D97-AF65-F5344CB8AC3E}">
        <p14:creationId xmlns:p14="http://schemas.microsoft.com/office/powerpoint/2010/main" val="380269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472B-AB62-4EB9-A2F6-618C9C657982}"/>
              </a:ext>
            </a:extLst>
          </p:cNvPr>
          <p:cNvSpPr>
            <a:spLocks noGrp="1"/>
          </p:cNvSpPr>
          <p:nvPr>
            <p:ph type="title"/>
          </p:nvPr>
        </p:nvSpPr>
        <p:spPr>
          <a:xfrm>
            <a:off x="1089884" y="2274513"/>
            <a:ext cx="8256295" cy="1892194"/>
          </a:xfrm>
        </p:spPr>
        <p:txBody>
          <a:bodyPr>
            <a:normAutofit fontScale="90000"/>
          </a:bodyPr>
          <a:lstStyle/>
          <a:p>
            <a:r>
              <a:rPr lang="en-US"/>
              <a:t>Now back to the fundamentals of lean: continuous improvement via Problem Solving. </a:t>
            </a:r>
          </a:p>
        </p:txBody>
      </p:sp>
      <p:sp>
        <p:nvSpPr>
          <p:cNvPr id="3" name="Arrow: Chevron 2">
            <a:extLst>
              <a:ext uri="{FF2B5EF4-FFF2-40B4-BE49-F238E27FC236}">
                <a16:creationId xmlns:a16="http://schemas.microsoft.com/office/drawing/2014/main" id="{B85C911A-EFBF-44F2-9B69-D1F17981A6AE}"/>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CECAB3DB-6531-4ADF-BAAC-D2D866084CF5}"/>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spTree>
    <p:extLst>
      <p:ext uri="{BB962C8B-B14F-4D97-AF65-F5344CB8AC3E}">
        <p14:creationId xmlns:p14="http://schemas.microsoft.com/office/powerpoint/2010/main" val="241879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4F175-39CE-4D18-8E0C-D76DB550119E}"/>
              </a:ext>
            </a:extLst>
          </p:cNvPr>
          <p:cNvSpPr>
            <a:spLocks noGrp="1"/>
          </p:cNvSpPr>
          <p:nvPr>
            <p:ph idx="1"/>
          </p:nvPr>
        </p:nvSpPr>
        <p:spPr>
          <a:xfrm>
            <a:off x="1261872" y="1828801"/>
            <a:ext cx="8595360" cy="2231472"/>
          </a:xfrm>
        </p:spPr>
        <p:txBody>
          <a:bodyPr/>
          <a:lstStyle/>
          <a:p>
            <a:pPr marL="0" indent="0">
              <a:buNone/>
            </a:pPr>
            <a:r>
              <a:rPr lang="en-US" b="1"/>
              <a:t>Traditional Engineering Problem Solving</a:t>
            </a:r>
          </a:p>
          <a:p>
            <a:pPr marL="0" indent="0">
              <a:lnSpc>
                <a:spcPct val="100000"/>
              </a:lnSpc>
              <a:buNone/>
            </a:pPr>
            <a:r>
              <a:rPr lang="en-US"/>
              <a:t>Ex) Solving a physics problem. The problem is </a:t>
            </a:r>
            <a:r>
              <a:rPr lang="en-US" i="1"/>
              <a:t>given</a:t>
            </a:r>
            <a:r>
              <a:rPr lang="en-US"/>
              <a:t> to you, and you solve it. </a:t>
            </a:r>
          </a:p>
          <a:p>
            <a:pPr marL="274320" lvl="1" indent="0">
              <a:lnSpc>
                <a:spcPct val="100000"/>
              </a:lnSpc>
              <a:buNone/>
            </a:pPr>
            <a:r>
              <a:rPr lang="en-US"/>
              <a:t>1. Write the problem</a:t>
            </a:r>
          </a:p>
          <a:p>
            <a:pPr marL="274320" lvl="1" indent="0">
              <a:lnSpc>
                <a:spcPct val="100000"/>
              </a:lnSpc>
              <a:buNone/>
            </a:pPr>
            <a:r>
              <a:rPr lang="en-US"/>
              <a:t>2. List all assumptions, unknowns, knowns</a:t>
            </a:r>
          </a:p>
          <a:p>
            <a:pPr marL="274320" lvl="1" indent="0">
              <a:lnSpc>
                <a:spcPct val="100000"/>
              </a:lnSpc>
              <a:buNone/>
            </a:pPr>
            <a:r>
              <a:rPr lang="en-US"/>
              <a:t>3. Apply theory</a:t>
            </a:r>
          </a:p>
          <a:p>
            <a:pPr marL="274320" lvl="1" indent="0">
              <a:lnSpc>
                <a:spcPct val="100000"/>
              </a:lnSpc>
              <a:buNone/>
            </a:pPr>
            <a:r>
              <a:rPr lang="en-US"/>
              <a:t>4. Results</a:t>
            </a:r>
          </a:p>
          <a:p>
            <a:pPr marL="0" indent="0">
              <a:buNone/>
            </a:pPr>
            <a:endParaRPr lang="en-US"/>
          </a:p>
        </p:txBody>
      </p:sp>
      <p:sp>
        <p:nvSpPr>
          <p:cNvPr id="5" name="TextBox 4">
            <a:extLst>
              <a:ext uri="{FF2B5EF4-FFF2-40B4-BE49-F238E27FC236}">
                <a16:creationId xmlns:a16="http://schemas.microsoft.com/office/drawing/2014/main" id="{44C21213-CFF4-480B-8D30-6DC432F6EE83}"/>
              </a:ext>
            </a:extLst>
          </p:cNvPr>
          <p:cNvSpPr txBox="1"/>
          <p:nvPr/>
        </p:nvSpPr>
        <p:spPr>
          <a:xfrm>
            <a:off x="1261872" y="4206717"/>
            <a:ext cx="8209299" cy="1754326"/>
          </a:xfrm>
          <a:prstGeom prst="rect">
            <a:avLst/>
          </a:prstGeom>
          <a:noFill/>
        </p:spPr>
        <p:txBody>
          <a:bodyPr wrap="square" lIns="91440" tIns="45720" rIns="91440" bIns="45720" rtlCol="0" anchor="t">
            <a:spAutoFit/>
          </a:bodyPr>
          <a:lstStyle/>
          <a:p>
            <a:r>
              <a:rPr lang="en-US"/>
              <a:t>Positives: </a:t>
            </a:r>
          </a:p>
          <a:p>
            <a:pPr marL="285750" indent="-285750">
              <a:buFont typeface="Arial" panose="020B0604020202020204" pitchFamily="34" charset="0"/>
              <a:buChar char="•"/>
            </a:pPr>
            <a:r>
              <a:rPr lang="en-US"/>
              <a:t>Helpful when you are given the problem and tools to solve the problem</a:t>
            </a:r>
          </a:p>
          <a:p>
            <a:endParaRPr lang="en-US"/>
          </a:p>
          <a:p>
            <a:r>
              <a:rPr lang="en-US"/>
              <a:t>Drawbacks: </a:t>
            </a:r>
          </a:p>
          <a:p>
            <a:pPr marL="285750" indent="-285750">
              <a:buFont typeface="Arial" panose="020B0604020202020204" pitchFamily="34" charset="0"/>
              <a:buChar char="•"/>
            </a:pPr>
            <a:r>
              <a:rPr lang="en-US"/>
              <a:t>Not helpful when you don’t know the problem or have the tools you need to solve said problem</a:t>
            </a:r>
          </a:p>
        </p:txBody>
      </p:sp>
      <p:sp>
        <p:nvSpPr>
          <p:cNvPr id="6" name="Title 1">
            <a:extLst>
              <a:ext uri="{FF2B5EF4-FFF2-40B4-BE49-F238E27FC236}">
                <a16:creationId xmlns:a16="http://schemas.microsoft.com/office/drawing/2014/main" id="{7763DA7C-1C0F-4A79-A252-2DDEC2FDD78A}"/>
              </a:ext>
            </a:extLst>
          </p:cNvPr>
          <p:cNvSpPr txBox="1">
            <a:spLocks/>
          </p:cNvSpPr>
          <p:nvPr/>
        </p:nvSpPr>
        <p:spPr>
          <a:xfrm>
            <a:off x="836761" y="838899"/>
            <a:ext cx="9182396" cy="5769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000"/>
              <a:t>What we already know:</a:t>
            </a:r>
          </a:p>
        </p:txBody>
      </p:sp>
      <p:cxnSp>
        <p:nvCxnSpPr>
          <p:cNvPr id="7" name="Straight Arrow Connector 6">
            <a:extLst>
              <a:ext uri="{FF2B5EF4-FFF2-40B4-BE49-F238E27FC236}">
                <a16:creationId xmlns:a16="http://schemas.microsoft.com/office/drawing/2014/main" id="{8F2288CF-F425-45DF-AF58-13173A35BB19}"/>
              </a:ext>
            </a:extLst>
          </p:cNvPr>
          <p:cNvCxnSpPr/>
          <p:nvPr/>
        </p:nvCxnSpPr>
        <p:spPr>
          <a:xfrm flipV="1">
            <a:off x="836762" y="1510102"/>
            <a:ext cx="1849887" cy="4792"/>
          </a:xfrm>
          <a:prstGeom prst="straightConnector1">
            <a:avLst/>
          </a:prstGeom>
          <a:ln>
            <a:solidFill>
              <a:schemeClr val="accent5"/>
            </a:solidFill>
          </a:ln>
        </p:spPr>
        <p:style>
          <a:lnRef idx="2">
            <a:schemeClr val="dk1"/>
          </a:lnRef>
          <a:fillRef idx="0">
            <a:schemeClr val="dk1"/>
          </a:fillRef>
          <a:effectRef idx="1">
            <a:schemeClr val="dk1"/>
          </a:effectRef>
          <a:fontRef idx="minor">
            <a:schemeClr val="tx1"/>
          </a:fontRef>
        </p:style>
      </p:cxnSp>
      <p:sp>
        <p:nvSpPr>
          <p:cNvPr id="8" name="Arrow: Chevron 7">
            <a:extLst>
              <a:ext uri="{FF2B5EF4-FFF2-40B4-BE49-F238E27FC236}">
                <a16:creationId xmlns:a16="http://schemas.microsoft.com/office/drawing/2014/main" id="{DBBB9FA3-BCEB-48D5-87E7-4E136843C660}"/>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5BC1ADAB-F852-478D-8527-433C6414D838}"/>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spTree>
    <p:extLst>
      <p:ext uri="{BB962C8B-B14F-4D97-AF65-F5344CB8AC3E}">
        <p14:creationId xmlns:p14="http://schemas.microsoft.com/office/powerpoint/2010/main" val="58190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48A4-4A8C-49FB-AC72-53F58243154C}"/>
              </a:ext>
            </a:extLst>
          </p:cNvPr>
          <p:cNvSpPr>
            <a:spLocks noGrp="1"/>
          </p:cNvSpPr>
          <p:nvPr>
            <p:ph type="title"/>
          </p:nvPr>
        </p:nvSpPr>
        <p:spPr>
          <a:xfrm>
            <a:off x="836761" y="838899"/>
            <a:ext cx="9182396" cy="576950"/>
          </a:xfrm>
        </p:spPr>
        <p:txBody>
          <a:bodyPr>
            <a:normAutofit fontScale="90000"/>
          </a:bodyPr>
          <a:lstStyle/>
          <a:p>
            <a:r>
              <a:rPr lang="en-US" sz="4000"/>
              <a:t>What we already know:</a:t>
            </a:r>
          </a:p>
        </p:txBody>
      </p:sp>
      <p:sp>
        <p:nvSpPr>
          <p:cNvPr id="3" name="Content Placeholder 2">
            <a:extLst>
              <a:ext uri="{FF2B5EF4-FFF2-40B4-BE49-F238E27FC236}">
                <a16:creationId xmlns:a16="http://schemas.microsoft.com/office/drawing/2014/main" id="{45BEB4AC-A3DA-437A-80A7-70095003A338}"/>
              </a:ext>
            </a:extLst>
          </p:cNvPr>
          <p:cNvSpPr>
            <a:spLocks noGrp="1"/>
          </p:cNvSpPr>
          <p:nvPr>
            <p:ph sz="half" idx="1"/>
          </p:nvPr>
        </p:nvSpPr>
        <p:spPr>
          <a:xfrm>
            <a:off x="1261872" y="1828800"/>
            <a:ext cx="4480560" cy="2514824"/>
          </a:xfrm>
        </p:spPr>
        <p:txBody>
          <a:bodyPr vert="horz" lIns="91440" tIns="45720" rIns="91440" bIns="45720" rtlCol="0" anchor="t">
            <a:normAutofit/>
          </a:bodyPr>
          <a:lstStyle/>
          <a:p>
            <a:pPr marL="0" indent="0">
              <a:lnSpc>
                <a:spcPct val="110000"/>
              </a:lnSpc>
              <a:buNone/>
            </a:pPr>
            <a:r>
              <a:rPr lang="en-US" b="1"/>
              <a:t>Design Problem Solving</a:t>
            </a:r>
          </a:p>
          <a:p>
            <a:pPr marL="0" indent="0">
              <a:lnSpc>
                <a:spcPct val="110000"/>
              </a:lnSpc>
              <a:buNone/>
            </a:pPr>
            <a:r>
              <a:rPr lang="en-US"/>
              <a:t>Ex) Project at a research lab, where the problem isn’t handed over to you.</a:t>
            </a:r>
          </a:p>
          <a:p>
            <a:pPr marL="274320" lvl="1" indent="0">
              <a:lnSpc>
                <a:spcPct val="110000"/>
              </a:lnSpc>
              <a:buNone/>
            </a:pPr>
            <a:r>
              <a:rPr lang="en-US"/>
              <a:t>1. Design</a:t>
            </a:r>
          </a:p>
          <a:p>
            <a:pPr marL="274320" lvl="1" indent="0">
              <a:lnSpc>
                <a:spcPct val="110000"/>
              </a:lnSpc>
              <a:buNone/>
            </a:pPr>
            <a:r>
              <a:rPr lang="en-US"/>
              <a:t>2. Build </a:t>
            </a:r>
          </a:p>
          <a:p>
            <a:pPr marL="274320" lvl="1" indent="0">
              <a:lnSpc>
                <a:spcPct val="110000"/>
              </a:lnSpc>
              <a:buNone/>
            </a:pPr>
            <a:r>
              <a:rPr lang="en-US"/>
              <a:t>3. Test</a:t>
            </a:r>
          </a:p>
        </p:txBody>
      </p:sp>
      <p:sp>
        <p:nvSpPr>
          <p:cNvPr id="5" name="Arrow: Chevron 4">
            <a:extLst>
              <a:ext uri="{FF2B5EF4-FFF2-40B4-BE49-F238E27FC236}">
                <a16:creationId xmlns:a16="http://schemas.microsoft.com/office/drawing/2014/main" id="{8560BCCF-FDE5-440B-837B-61101EBD50A4}"/>
              </a:ext>
            </a:extLst>
          </p:cNvPr>
          <p:cNvSpPr/>
          <p:nvPr/>
        </p:nvSpPr>
        <p:spPr>
          <a:xfrm>
            <a:off x="9857232" y="6119813"/>
            <a:ext cx="161925" cy="29527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a:extLst>
              <a:ext uri="{FF2B5EF4-FFF2-40B4-BE49-F238E27FC236}">
                <a16:creationId xmlns:a16="http://schemas.microsoft.com/office/drawing/2014/main" id="{67433F4F-9B79-4A68-9C31-1EFB5DE1549A}"/>
              </a:ext>
            </a:extLst>
          </p:cNvPr>
          <p:cNvSpPr txBox="1"/>
          <p:nvPr/>
        </p:nvSpPr>
        <p:spPr>
          <a:xfrm>
            <a:off x="10019158" y="5944284"/>
            <a:ext cx="1090612" cy="646331"/>
          </a:xfrm>
          <a:prstGeom prst="rect">
            <a:avLst/>
          </a:prstGeom>
          <a:noFill/>
        </p:spPr>
        <p:txBody>
          <a:bodyPr wrap="square" rtlCol="0">
            <a:spAutoFit/>
          </a:bodyPr>
          <a:lstStyle/>
          <a:p>
            <a:r>
              <a:rPr lang="en-US"/>
              <a:t>Problem Solving</a:t>
            </a:r>
          </a:p>
        </p:txBody>
      </p:sp>
      <p:cxnSp>
        <p:nvCxnSpPr>
          <p:cNvPr id="9" name="Straight Arrow Connector 8">
            <a:extLst>
              <a:ext uri="{FF2B5EF4-FFF2-40B4-BE49-F238E27FC236}">
                <a16:creationId xmlns:a16="http://schemas.microsoft.com/office/drawing/2014/main" id="{0E9515C2-63AB-444D-AEE8-1F974A777C25}"/>
              </a:ext>
            </a:extLst>
          </p:cNvPr>
          <p:cNvCxnSpPr/>
          <p:nvPr/>
        </p:nvCxnSpPr>
        <p:spPr>
          <a:xfrm flipV="1">
            <a:off x="836762" y="1510102"/>
            <a:ext cx="1849887" cy="4792"/>
          </a:xfrm>
          <a:prstGeom prst="straightConnector1">
            <a:avLst/>
          </a:prstGeom>
          <a:ln>
            <a:solidFill>
              <a:schemeClr val="accent5"/>
            </a:solidFill>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5B6139D-2F2F-419C-A167-775717D56646}"/>
              </a:ext>
            </a:extLst>
          </p:cNvPr>
          <p:cNvSpPr txBox="1"/>
          <p:nvPr/>
        </p:nvSpPr>
        <p:spPr>
          <a:xfrm>
            <a:off x="836761" y="4343624"/>
            <a:ext cx="4612059" cy="1754326"/>
          </a:xfrm>
          <a:prstGeom prst="rect">
            <a:avLst/>
          </a:prstGeom>
          <a:noFill/>
        </p:spPr>
        <p:txBody>
          <a:bodyPr wrap="square" lIns="91440" tIns="45720" rIns="91440" bIns="45720" rtlCol="0" anchor="t">
            <a:spAutoFit/>
          </a:bodyPr>
          <a:lstStyle/>
          <a:p>
            <a:r>
              <a:rPr lang="en-US" b="1"/>
              <a:t>Positives: </a:t>
            </a:r>
          </a:p>
          <a:p>
            <a:pPr marL="285750" indent="-285750">
              <a:buFont typeface="Arial"/>
              <a:buChar char="•"/>
            </a:pPr>
            <a:r>
              <a:rPr lang="en-US"/>
              <a:t>Learning through doing</a:t>
            </a:r>
          </a:p>
          <a:p>
            <a:pPr marL="285750" indent="-285750">
              <a:buFont typeface="Arial"/>
              <a:buChar char="•"/>
            </a:pPr>
            <a:r>
              <a:rPr lang="en-US"/>
              <a:t>Focus on only the obstacles you need to deal with</a:t>
            </a:r>
          </a:p>
          <a:p>
            <a:pPr marL="285750" indent="-285750">
              <a:buFont typeface="Arial"/>
              <a:buChar char="•"/>
            </a:pPr>
            <a:r>
              <a:rPr lang="en-US"/>
              <a:t>Continuous compounded improvement</a:t>
            </a:r>
          </a:p>
          <a:p>
            <a:endParaRPr lang="en-US"/>
          </a:p>
        </p:txBody>
      </p:sp>
      <p:sp>
        <p:nvSpPr>
          <p:cNvPr id="13" name="TextBox 12">
            <a:extLst>
              <a:ext uri="{FF2B5EF4-FFF2-40B4-BE49-F238E27FC236}">
                <a16:creationId xmlns:a16="http://schemas.microsoft.com/office/drawing/2014/main" id="{0A93128D-31D2-466C-8B0E-3DD6B9890D72}"/>
              </a:ext>
            </a:extLst>
          </p:cNvPr>
          <p:cNvSpPr txBox="1"/>
          <p:nvPr/>
        </p:nvSpPr>
        <p:spPr>
          <a:xfrm>
            <a:off x="7143128" y="1522820"/>
            <a:ext cx="3496776" cy="923330"/>
          </a:xfrm>
          <a:prstGeom prst="rect">
            <a:avLst/>
          </a:prstGeom>
          <a:noFill/>
        </p:spPr>
        <p:txBody>
          <a:bodyPr wrap="square" rtlCol="0">
            <a:spAutoFit/>
          </a:bodyPr>
          <a:lstStyle/>
          <a:p>
            <a:r>
              <a:rPr lang="en-US"/>
              <a:t>We are adding in improvement kata as a framework for Design, Build, Test.</a:t>
            </a:r>
          </a:p>
        </p:txBody>
      </p:sp>
      <p:pic>
        <p:nvPicPr>
          <p:cNvPr id="3074" name="Picture 2">
            <a:extLst>
              <a:ext uri="{FF2B5EF4-FFF2-40B4-BE49-F238E27FC236}">
                <a16:creationId xmlns:a16="http://schemas.microsoft.com/office/drawing/2014/main" id="{EF75E41F-1E79-4ECE-8048-6A43F583B3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900" r="7857"/>
          <a:stretch/>
        </p:blipFill>
        <p:spPr bwMode="auto">
          <a:xfrm>
            <a:off x="8582366" y="2481707"/>
            <a:ext cx="2174274" cy="31145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9C74ED40-DC08-4D47-B8C2-D2D86807B0EF}"/>
              </a:ext>
            </a:extLst>
          </p:cNvPr>
          <p:cNvCxnSpPr/>
          <p:nvPr/>
        </p:nvCxnSpPr>
        <p:spPr>
          <a:xfrm flipH="1">
            <a:off x="8102003" y="3084871"/>
            <a:ext cx="6703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6B88DC-AC8C-4AEB-BD06-33ADB723E9D1}"/>
              </a:ext>
            </a:extLst>
          </p:cNvPr>
          <p:cNvCxnSpPr>
            <a:cxnSpLocks/>
          </p:cNvCxnSpPr>
          <p:nvPr/>
        </p:nvCxnSpPr>
        <p:spPr>
          <a:xfrm flipV="1">
            <a:off x="8102003" y="3084871"/>
            <a:ext cx="1" cy="206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ACE836-7217-4C1C-8EE0-62B06BB39FB3}"/>
              </a:ext>
            </a:extLst>
          </p:cNvPr>
          <p:cNvCxnSpPr/>
          <p:nvPr/>
        </p:nvCxnSpPr>
        <p:spPr>
          <a:xfrm flipH="1">
            <a:off x="8102002" y="5153156"/>
            <a:ext cx="6703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F6FF5A-B0A0-4D43-AA5F-E8A80F2FAE51}"/>
              </a:ext>
            </a:extLst>
          </p:cNvPr>
          <p:cNvCxnSpPr>
            <a:cxnSpLocks/>
          </p:cNvCxnSpPr>
          <p:nvPr/>
        </p:nvCxnSpPr>
        <p:spPr>
          <a:xfrm flipH="1">
            <a:off x="7433324" y="4179044"/>
            <a:ext cx="67039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7AEC756-6885-48E9-9A8A-44DD30E45C9B}"/>
              </a:ext>
            </a:extLst>
          </p:cNvPr>
          <p:cNvSpPr txBox="1"/>
          <p:nvPr/>
        </p:nvSpPr>
        <p:spPr>
          <a:xfrm>
            <a:off x="5245625" y="3994378"/>
            <a:ext cx="23309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Improvement Kata</a:t>
            </a:r>
          </a:p>
        </p:txBody>
      </p:sp>
    </p:spTree>
    <p:extLst>
      <p:ext uri="{BB962C8B-B14F-4D97-AF65-F5344CB8AC3E}">
        <p14:creationId xmlns:p14="http://schemas.microsoft.com/office/powerpoint/2010/main" val="52162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1_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AD0A34C9E0EE439F9EFA54418D0334" ma:contentTypeVersion="12" ma:contentTypeDescription="Create a new document." ma:contentTypeScope="" ma:versionID="6af8dfa0433b0a68e42bd669b5342e52">
  <xsd:schema xmlns:xsd="http://www.w3.org/2001/XMLSchema" xmlns:xs="http://www.w3.org/2001/XMLSchema" xmlns:p="http://schemas.microsoft.com/office/2006/metadata/properties" xmlns:ns3="4effc39a-44cd-454e-b40d-49dd2f832c95" xmlns:ns4="3c737ebb-1183-4820-b7c6-ea41021eacbe" targetNamespace="http://schemas.microsoft.com/office/2006/metadata/properties" ma:root="true" ma:fieldsID="e780ceac1040df4d8efbd78a8c4d4297" ns3:_="" ns4:_="">
    <xsd:import namespace="4effc39a-44cd-454e-b40d-49dd2f832c95"/>
    <xsd:import namespace="3c737ebb-1183-4820-b7c6-ea41021eacb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fc39a-44cd-454e-b40d-49dd2f832c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737ebb-1183-4820-b7c6-ea41021eac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1AC9A-507D-4C68-AC91-0852A5314FC4}">
  <ds:schemaRefs>
    <ds:schemaRef ds:uri="3c737ebb-1183-4820-b7c6-ea41021eacbe"/>
    <ds:schemaRef ds:uri="4effc39a-44cd-454e-b40d-49dd2f832c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9F2542-C9A6-4C5E-9A11-17D45CA50D71}">
  <ds:schemaRefs>
    <ds:schemaRef ds:uri="http://schemas.openxmlformats.org/package/2006/metadata/core-properties"/>
    <ds:schemaRef ds:uri="http://schemas.microsoft.com/office/2006/metadata/properties"/>
    <ds:schemaRef ds:uri="http://www.w3.org/XML/1998/namespace"/>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3c737ebb-1183-4820-b7c6-ea41021eacbe"/>
    <ds:schemaRef ds:uri="4effc39a-44cd-454e-b40d-49dd2f832c95"/>
  </ds:schemaRefs>
</ds:datastoreItem>
</file>

<file path=customXml/itemProps3.xml><?xml version="1.0" encoding="utf-8"?>
<ds:datastoreItem xmlns:ds="http://schemas.openxmlformats.org/officeDocument/2006/customXml" ds:itemID="{0F4756B6-CFE7-4698-94AD-CBD3A0D432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HYPER slide template_new</Template>
  <TotalTime>0</TotalTime>
  <Words>1065</Words>
  <Application>Microsoft Office PowerPoint</Application>
  <PresentationFormat>Widescreen</PresentationFormat>
  <Paragraphs>171</Paragraphs>
  <Slides>19</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Adobe Heiti Std R</vt:lpstr>
      <vt:lpstr>Arial</vt:lpstr>
      <vt:lpstr>Arial,Sans-Serif</vt:lpstr>
      <vt:lpstr>Calibri</vt:lpstr>
      <vt:lpstr>Century Schoolbook</vt:lpstr>
      <vt:lpstr>Microsoft Sans Serif</vt:lpstr>
      <vt:lpstr>Myriad Pro</vt:lpstr>
      <vt:lpstr>Wingdings</vt:lpstr>
      <vt:lpstr>Wingdings 2</vt:lpstr>
      <vt:lpstr>View</vt:lpstr>
      <vt:lpstr>1_View</vt:lpstr>
      <vt:lpstr>Problem Solving</vt:lpstr>
      <vt:lpstr>Itinerary</vt:lpstr>
      <vt:lpstr>Warm-up</vt:lpstr>
      <vt:lpstr>Updates and Awards</vt:lpstr>
      <vt:lpstr>PowerPoint Presentation</vt:lpstr>
      <vt:lpstr>First, clarification</vt:lpstr>
      <vt:lpstr>Now back to the fundamentals of lean: continuous improvement via Problem Solving. </vt:lpstr>
      <vt:lpstr>PowerPoint Presentation</vt:lpstr>
      <vt:lpstr>What we already know:</vt:lpstr>
      <vt:lpstr>Improvement Kata</vt:lpstr>
      <vt:lpstr>Step 1: Establish Direction</vt:lpstr>
      <vt:lpstr>Step 2: Grasp the Current Condition</vt:lpstr>
      <vt:lpstr>Step 3: Establish Next Target Condition</vt:lpstr>
      <vt:lpstr>Step 4: Experiment Toward Target Condition</vt:lpstr>
      <vt:lpstr>After Reaching Step 4,</vt:lpstr>
      <vt:lpstr>The Template for Daily Practice</vt:lpstr>
      <vt:lpstr>In the end…</vt:lpstr>
      <vt:lpstr>Activity</vt:lpstr>
      <vt:lpstr>Reflection/Discussion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dc:creator>Stefoglo, Victoria S</dc:creator>
  <cp:lastModifiedBy>Ly, Kerstin</cp:lastModifiedBy>
  <cp:revision>2</cp:revision>
  <dcterms:created xsi:type="dcterms:W3CDTF">2021-06-14T19:30:52Z</dcterms:created>
  <dcterms:modified xsi:type="dcterms:W3CDTF">2021-08-05T16:04:46Z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0x01010056AD0A34C9E0EE439F9EFA54418D0334</vt:lpwstr>
  </property>
</Properties>
</file>