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4307" r:id="rId4"/>
    <p:sldId id="4309" r:id="rId5"/>
    <p:sldId id="4310" r:id="rId6"/>
    <p:sldId id="4236" r:id="rId7"/>
    <p:sldId id="4306" r:id="rId8"/>
  </p:sldIdLst>
  <p:sldSz cx="9144000" cy="5143500" type="screen16x9"/>
  <p:notesSz cx="6858000" cy="9144000"/>
  <p:embeddedFontLst>
    <p:embeddedFont>
      <p:font typeface="Muli Light" pitchFamily="2" charset="77"/>
      <p:regular r:id="rId10"/>
      <p:bold r:id="rId11"/>
      <p:italic r:id="rId12"/>
      <p:boldItalic r:id="rId13"/>
    </p:embeddedFont>
    <p:embeddedFont>
      <p:font typeface="Poppins" pitchFamily="2" charset="77"/>
      <p:regular r:id="rId14"/>
      <p:bold r:id="rId15"/>
      <p:italic r:id="rId16"/>
      <p:boldItalic r:id="rId17"/>
    </p:embeddedFont>
    <p:embeddedFont>
      <p:font typeface="PT Sans" panose="020B0503020203020204" pitchFamily="34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374ADE-6F39-8F47-A9CE-2970EDD26C6E}" v="65" dt="2026-01-24T18:48:53.110"/>
    <p1510:client id="{22A53CBC-481D-FB48-90F9-1077CD64DD62}" v="1" dt="2026-01-24T17:29:49.806"/>
  </p1510:revLst>
</p1510:revInfo>
</file>

<file path=ppt/tableStyles.xml><?xml version="1.0" encoding="utf-8"?>
<a:tblStyleLst xmlns:a="http://schemas.openxmlformats.org/drawingml/2006/main" def="{6D11E3AA-CDD1-4862-82A1-0AA47C75F04E}">
  <a:tblStyle styleId="{6D11E3AA-CDD1-4862-82A1-0AA47C75F0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1" autoAdjust="0"/>
    <p:restoredTop sz="94599" autoAdjust="0"/>
  </p:normalViewPr>
  <p:slideViewPr>
    <p:cSldViewPr>
      <p:cViewPr varScale="1">
        <p:scale>
          <a:sx n="144" d="100"/>
          <a:sy n="144" d="100"/>
        </p:scale>
        <p:origin x="1128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1980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07F5E-1248-0D41-AA81-B50EA45314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909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68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raywl\Desktop\PRH Logo (RGB) - Horizontal-01-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912" y="4400550"/>
            <a:ext cx="1573687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0677A-274C-A815-E9AB-335A9B0D6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latin typeface="PT Sans" panose="020B05030202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48557-BC1F-1AA7-EFA7-C31FF67AA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PT Sans" panose="020B05030202030202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004C6-B880-2DF3-9CBF-7044E8DE5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PT Sans" panose="020B0503020203020204" pitchFamily="34" charset="77"/>
              </a:defRPr>
            </a:lvl1pPr>
          </a:lstStyle>
          <a:p>
            <a:fld id="{74A894B0-E638-924B-AAF1-0883130FAC6C}" type="datetimeFigureOut">
              <a:rPr lang="en-US" smtClean="0"/>
              <a:pPr/>
              <a:t>1/24/26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25CF5-8DAE-3D40-498C-F6419B24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PT Sans" panose="020B0503020203020204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1F5B6-1F39-0E74-D896-2CB60E6B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T Sans" panose="020B0503020203020204" pitchFamily="34" charset="77"/>
              </a:defRPr>
            </a:lvl1pPr>
          </a:lstStyle>
          <a:p>
            <a:fld id="{A4B58FB8-1E4B-A544-B73C-1018450289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86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3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044175"/>
            <a:ext cx="6300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7D86D"/>
              </a:buClr>
              <a:buSzPts val="4800"/>
              <a:buFont typeface="Poppins"/>
              <a:buNone/>
              <a:defRPr sz="4800" b="1">
                <a:solidFill>
                  <a:srgbClr val="A7D86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A7D86D"/>
              </a:buClr>
              <a:buSzPts val="4800"/>
              <a:buFont typeface="Poppins"/>
              <a:buNone/>
              <a:defRPr sz="4800" b="1">
                <a:solidFill>
                  <a:srgbClr val="A7D86D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A7D86D"/>
              </a:buClr>
              <a:buSzPts val="4800"/>
              <a:buFont typeface="Poppins"/>
              <a:buNone/>
              <a:defRPr sz="4800" b="1">
                <a:solidFill>
                  <a:srgbClr val="A7D86D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A7D86D"/>
              </a:buClr>
              <a:buSzPts val="4800"/>
              <a:buFont typeface="Poppins"/>
              <a:buNone/>
              <a:defRPr sz="4800" b="1">
                <a:solidFill>
                  <a:srgbClr val="A7D86D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A7D86D"/>
              </a:buClr>
              <a:buSzPts val="4800"/>
              <a:buFont typeface="Poppins"/>
              <a:buNone/>
              <a:defRPr sz="4800" b="1">
                <a:solidFill>
                  <a:srgbClr val="A7D86D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A7D86D"/>
              </a:buClr>
              <a:buSzPts val="4800"/>
              <a:buFont typeface="Poppins"/>
              <a:buNone/>
              <a:defRPr sz="4800" b="1">
                <a:solidFill>
                  <a:srgbClr val="A7D86D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A7D86D"/>
              </a:buClr>
              <a:buSzPts val="4800"/>
              <a:buFont typeface="Poppins"/>
              <a:buNone/>
              <a:defRPr sz="4800" b="1">
                <a:solidFill>
                  <a:srgbClr val="A7D86D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A7D86D"/>
              </a:buClr>
              <a:buSzPts val="4800"/>
              <a:buFont typeface="Poppins"/>
              <a:buNone/>
              <a:defRPr sz="4800" b="1">
                <a:solidFill>
                  <a:srgbClr val="A7D86D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A7D86D"/>
              </a:buClr>
              <a:buSzPts val="4800"/>
              <a:buFont typeface="Poppins"/>
              <a:buNone/>
              <a:defRPr sz="4800" b="1">
                <a:solidFill>
                  <a:srgbClr val="A7D86D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038350"/>
            <a:ext cx="4929300" cy="18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7D86D"/>
              </a:buClr>
              <a:buSzPts val="2200"/>
              <a:buFont typeface="Muli Light"/>
              <a:buChar char="●"/>
              <a:defRPr sz="2200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lvl="1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○"/>
              <a:defRPr sz="2200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lvl="2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■"/>
              <a:defRPr sz="2200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lvl="3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●"/>
              <a:defRPr sz="2200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lvl="4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○"/>
              <a:defRPr sz="2200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lvl="5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■"/>
              <a:defRPr sz="2200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lvl="6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●"/>
              <a:defRPr sz="2200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lvl="7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○"/>
              <a:defRPr sz="2200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lvl="8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■"/>
              <a:defRPr sz="2200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2" r:id="rId3"/>
    <p:sldLayoutId id="2147483663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accent3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png"/><Relationship Id="rId7" Type="http://schemas.openxmlformats.org/officeDocument/2006/relationships/hyperlink" Target="mailto:stephanie.pierce@pullmanregional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llmanregional.org/expansion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llmanregional.org/expansio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Rh1MNY8Z0wk?si=AAF-k8hXzGJwWp8e" TargetMode="External"/><Relationship Id="rId3" Type="http://schemas.openxmlformats.org/officeDocument/2006/relationships/video" Target="https://www.youtube.com/embed/HYLD0nhqMlM?feature=oembed" TargetMode="External"/><Relationship Id="rId7" Type="http://schemas.openxmlformats.org/officeDocument/2006/relationships/image" Target="../media/image10.jpeg"/><Relationship Id="rId2" Type="http://schemas.openxmlformats.org/officeDocument/2006/relationships/video" Target="https://www.youtube.com/embed/Rh1MNY8Z0wk?feature=oembed" TargetMode="External"/><Relationship Id="rId1" Type="http://schemas.openxmlformats.org/officeDocument/2006/relationships/video" Target="https://www.youtube.com/embed/fzWVvEebPQo?feature=oembed" TargetMode="External"/><Relationship Id="rId6" Type="http://schemas.openxmlformats.org/officeDocument/2006/relationships/hyperlink" Target="https://youtu.be/fzWVvEebPQo?si=VD4GBXrFVVyJ41SC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9.jpe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youtu.be/HYLD0nhqMlM?si=J5K2KvFr42lSwuX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x.com/PullmanRegional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hyperlink" Target="https://www.facebook.com/pullmanregionalhospita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pullman-regional-hospital/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hyperlink" Target="https://www.instagram.com/pullmanregionalhospital/" TargetMode="Externa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ightoncomm.com/wp-content/uploads/2018/01/WOC_peso-graphic-RGB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education/students/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743200" y="338687"/>
            <a:ext cx="6400800" cy="15705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Hospital Expansion Capital Campaign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" name="Google Shape;80;p16"/>
          <p:cNvSpPr txBox="1">
            <a:spLocks/>
          </p:cNvSpPr>
          <p:nvPr/>
        </p:nvSpPr>
        <p:spPr>
          <a:xfrm>
            <a:off x="698500" y="1997631"/>
            <a:ext cx="8077051" cy="254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7D86D"/>
              </a:buClr>
              <a:buSzPts val="2200"/>
              <a:buFont typeface="Muli Light"/>
              <a:buChar char="●"/>
              <a:defRPr sz="2200" b="0" i="0" u="none" strike="noStrike" cap="none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○"/>
              <a:defRPr sz="2200" b="0" i="0" u="none" strike="noStrike" cap="none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■"/>
              <a:defRPr sz="2200" b="0" i="0" u="none" strike="noStrike" cap="none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●"/>
              <a:defRPr sz="2200" b="0" i="0" u="none" strike="noStrike" cap="none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○"/>
              <a:defRPr sz="2200" b="0" i="0" u="none" strike="noStrike" cap="none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■"/>
              <a:defRPr sz="2200" b="0" i="0" u="none" strike="noStrike" cap="none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●"/>
              <a:defRPr sz="2200" b="0" i="0" u="none" strike="noStrike" cap="none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○"/>
              <a:defRPr sz="2200" b="0" i="0" u="none" strike="noStrike" cap="none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7A4BC"/>
              </a:buClr>
              <a:buSzPts val="2200"/>
              <a:buFont typeface="Muli Light"/>
              <a:buChar char="■"/>
              <a:defRPr sz="2200" b="0" i="0" u="none" strike="noStrike" cap="none">
                <a:solidFill>
                  <a:srgbClr val="65617D"/>
                </a:solidFill>
                <a:latin typeface="Muli Light"/>
                <a:ea typeface="Muli Light"/>
                <a:cs typeface="Muli Light"/>
                <a:sym typeface="Muli Ligh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Goal: </a:t>
            </a:r>
            <a:r>
              <a:rPr lang="en-US" sz="240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Create an integrated communications strategy and materials for PRH capital campaign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2400" b="1" dirty="0">
              <a:solidFill>
                <a:schemeClr val="bg2"/>
              </a:solidFill>
              <a:latin typeface="Poppins" pitchFamily="2" charset="77"/>
              <a:cs typeface="Poppins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Partner: </a:t>
            </a:r>
            <a:r>
              <a:rPr lang="en-US" sz="240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Pullman Regional Hospital Foundation</a:t>
            </a:r>
          </a:p>
        </p:txBody>
      </p:sp>
      <p:pic>
        <p:nvPicPr>
          <p:cNvPr id="2051" name="Picture 3" descr="C:\Users\braywl\Desktop\PRH Logo (RGB) - Horizontal-0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58919"/>
            <a:ext cx="1816100" cy="66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raywl\Desktop\Untitled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" y="3714750"/>
            <a:ext cx="9145058" cy="171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400AE0-4E30-317E-FC92-3A5C076BC490}"/>
              </a:ext>
            </a:extLst>
          </p:cNvPr>
          <p:cNvSpPr txBox="1"/>
          <p:nvPr/>
        </p:nvSpPr>
        <p:spPr>
          <a:xfrm>
            <a:off x="228600" y="4529830"/>
            <a:ext cx="3450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Client: </a:t>
            </a:r>
            <a:r>
              <a:rPr lang="en-US" sz="140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Stephanie Pierce, Director of Development, Annual Giving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high angle view of a building&#10;&#10;AI-generated content may be incorrect.">
            <a:extLst>
              <a:ext uri="{FF2B5EF4-FFF2-40B4-BE49-F238E27FC236}">
                <a16:creationId xmlns:a16="http://schemas.microsoft.com/office/drawing/2014/main" id="{224AE431-8438-F8FC-5509-DEBCDEE14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979"/>
            <a:ext cx="9144001" cy="26040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FE3D83E-66E4-5EB4-9781-C5462762F304}"/>
              </a:ext>
            </a:extLst>
          </p:cNvPr>
          <p:cNvSpPr/>
          <p:nvPr/>
        </p:nvSpPr>
        <p:spPr>
          <a:xfrm>
            <a:off x="211456" y="-8979"/>
            <a:ext cx="2057400" cy="3266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group of people standing in a hallway&#10;&#10;AI-generated content may be incorrect.">
            <a:extLst>
              <a:ext uri="{FF2B5EF4-FFF2-40B4-BE49-F238E27FC236}">
                <a16:creationId xmlns:a16="http://schemas.microsoft.com/office/drawing/2014/main" id="{13C63064-AEA6-9815-29FE-99DBCC548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39" r="9535"/>
          <a:stretch>
            <a:fillRect/>
          </a:stretch>
        </p:blipFill>
        <p:spPr>
          <a:xfrm>
            <a:off x="304800" y="1035328"/>
            <a:ext cx="1870712" cy="1765022"/>
          </a:xfrm>
          <a:prstGeom prst="rect">
            <a:avLst/>
          </a:prstGeom>
        </p:spPr>
      </p:pic>
      <p:pic>
        <p:nvPicPr>
          <p:cNvPr id="44" name="Picture 43" descr="A logo with a white circle and black text&#10;&#10;AI-generated content may be incorrect.">
            <a:extLst>
              <a:ext uri="{FF2B5EF4-FFF2-40B4-BE49-F238E27FC236}">
                <a16:creationId xmlns:a16="http://schemas.microsoft.com/office/drawing/2014/main" id="{3C21303C-7628-75F4-FF1B-3541B0569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33350"/>
            <a:ext cx="1524000" cy="77651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AE923E26-FCD1-4C21-1171-12E5CB0EABB7}"/>
              </a:ext>
            </a:extLst>
          </p:cNvPr>
          <p:cNvSpPr/>
          <p:nvPr/>
        </p:nvSpPr>
        <p:spPr>
          <a:xfrm>
            <a:off x="7503084" y="1657350"/>
            <a:ext cx="1259916" cy="12349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E918994-E532-1E78-F16E-0B65351FD374}"/>
              </a:ext>
            </a:extLst>
          </p:cNvPr>
          <p:cNvSpPr/>
          <p:nvPr/>
        </p:nvSpPr>
        <p:spPr>
          <a:xfrm>
            <a:off x="7036589" y="3943350"/>
            <a:ext cx="2057400" cy="1056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04800" y="2952750"/>
            <a:ext cx="84582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rgbClr val="3D3D3D"/>
                </a:solidFill>
                <a:latin typeface="Poppins" pitchFamily="2" charset="77"/>
                <a:ea typeface="Montserrat Bold"/>
                <a:cs typeface="Poppins" pitchFamily="2" charset="77"/>
                <a:sym typeface="Montserrat Bold"/>
              </a:rPr>
              <a:t>Organization: </a:t>
            </a:r>
            <a:r>
              <a:rPr lang="en-US" sz="1250" dirty="0">
                <a:solidFill>
                  <a:srgbClr val="3D3D3D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Pullman Regional Hospital Foundation </a:t>
            </a:r>
            <a:r>
              <a:rPr lang="en-US" sz="1250" dirty="0">
                <a:solidFill>
                  <a:srgbClr val="3D3D3D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  <a:hlinkClick r:id="rId6"/>
              </a:rPr>
              <a:t>Expansion Project </a:t>
            </a:r>
            <a:r>
              <a:rPr lang="en-US" sz="1250" dirty="0">
                <a:solidFill>
                  <a:srgbClr val="3D3D3D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(as part of capital campaign)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rgbClr val="3D3D3D"/>
                </a:solidFill>
                <a:latin typeface="Poppins" pitchFamily="2" charset="77"/>
                <a:ea typeface="Montserrat Bold"/>
                <a:cs typeface="Poppins" pitchFamily="2" charset="77"/>
                <a:sym typeface="Montserrat Bold"/>
              </a:rPr>
              <a:t>Our Lead</a:t>
            </a:r>
            <a:r>
              <a:rPr lang="en-US" sz="1250" dirty="0">
                <a:solidFill>
                  <a:srgbClr val="3D3D3D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</a:rPr>
              <a:t>: Stephanie Pierce,  Director of Development, Annual Giving [</a:t>
            </a:r>
            <a:r>
              <a:rPr lang="en-US" sz="1250" u="sng" dirty="0">
                <a:solidFill>
                  <a:srgbClr val="3D3D3D"/>
                </a:solidFill>
                <a:latin typeface="Poppins" pitchFamily="2" charset="77"/>
                <a:ea typeface="Montserrat"/>
                <a:cs typeface="Poppins" pitchFamily="2" charset="77"/>
                <a:sym typeface="Montserrat"/>
                <a:hlinkClick r:id="rId7" tooltip="mailto:stephanie.pierce@pullmanregional.org"/>
              </a:rPr>
              <a:t>email]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rgbClr val="3D3D3D"/>
                </a:solidFill>
                <a:latin typeface="Poppins" pitchFamily="2" charset="77"/>
                <a:ea typeface="Montserrat Bold"/>
                <a:cs typeface="Poppins" pitchFamily="2" charset="77"/>
                <a:sym typeface="Montserrat Bold"/>
              </a:rPr>
              <a:t>What they do:</a:t>
            </a:r>
            <a:r>
              <a:rPr lang="en-US" sz="1250" b="1" dirty="0">
                <a:solidFill>
                  <a:srgbClr val="3D3D3D"/>
                </a:solidFill>
                <a:latin typeface="Poppins" pitchFamily="2" charset="77"/>
                <a:ea typeface="Montserrat Bold"/>
                <a:cs typeface="Poppins" pitchFamily="2" charset="77"/>
                <a:sym typeface="Montserrat"/>
              </a:rPr>
              <a:t> </a:t>
            </a:r>
            <a:r>
              <a:rPr lang="en-US" sz="1250" dirty="0">
                <a:solidFill>
                  <a:srgbClr val="3D3D3D"/>
                </a:solidFill>
                <a:latin typeface="Poppins" pitchFamily="2" charset="77"/>
                <a:ea typeface="Montserrat Bold"/>
                <a:cs typeface="Poppins" pitchFamily="2" charset="77"/>
                <a:sym typeface="Montserrat"/>
              </a:rPr>
              <a:t>To meet increasing community demand, Pullman Regional Hospital is launching a multi-year, $45–50 million phased expansion and renovation project funded by a voter-approved bond, with groundbreaking in November 2025</a:t>
            </a:r>
            <a:endParaRPr lang="en-US" sz="1250" dirty="0">
              <a:solidFill>
                <a:srgbClr val="3D3D3D"/>
              </a:solidFill>
              <a:latin typeface="Poppins" pitchFamily="2" charset="77"/>
              <a:ea typeface="Montserrat"/>
              <a:cs typeface="Poppins" pitchFamily="2" charset="77"/>
              <a:sym typeface="Montserrat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rgbClr val="3D3D3D"/>
                </a:solidFill>
                <a:latin typeface="Poppins" pitchFamily="2" charset="77"/>
                <a:ea typeface="Montserrat Bold"/>
                <a:cs typeface="Poppins" pitchFamily="2" charset="77"/>
                <a:sym typeface="Montserrat Bold"/>
              </a:rPr>
              <a:t>What they need from you: </a:t>
            </a:r>
            <a:r>
              <a:rPr lang="en-US" sz="1250" dirty="0">
                <a:solidFill>
                  <a:srgbClr val="3D3D3D"/>
                </a:solidFill>
                <a:latin typeface="Poppins" pitchFamily="2" charset="77"/>
                <a:ea typeface="Montserrat Bold"/>
                <a:cs typeface="Poppins" pitchFamily="2" charset="77"/>
                <a:sym typeface="Montserrat Bold"/>
              </a:rPr>
              <a:t>Broadly speaking, they need help with all facets of outreach, building awareness, and promotion. They are working from a VERY limited budget so your work will be instrumental in meeting their marcomm objectives</a:t>
            </a:r>
          </a:p>
        </p:txBody>
      </p:sp>
      <p:pic>
        <p:nvPicPr>
          <p:cNvPr id="34" name="Picture 33" descr="A person smiling for a selfie&#10;&#10;AI-generated content may be incorrect.">
            <a:extLst>
              <a:ext uri="{FF2B5EF4-FFF2-40B4-BE49-F238E27FC236}">
                <a16:creationId xmlns:a16="http://schemas.microsoft.com/office/drawing/2014/main" id="{FAD89EA4-6CC0-7152-6D0F-725B21128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067" y="1712865"/>
            <a:ext cx="1123950" cy="1123950"/>
          </a:xfrm>
          <a:prstGeom prst="ellipse">
            <a:avLst/>
          </a:prstGeom>
        </p:spPr>
      </p:pic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A773316-3AF1-F7A6-C872-96D9A3BFD0EC}"/>
              </a:ext>
            </a:extLst>
          </p:cNvPr>
          <p:cNvCxnSpPr>
            <a:cxnSpLocks/>
          </p:cNvCxnSpPr>
          <p:nvPr/>
        </p:nvCxnSpPr>
        <p:spPr>
          <a:xfrm flipV="1">
            <a:off x="6705600" y="2724150"/>
            <a:ext cx="1905000" cy="609600"/>
          </a:xfrm>
          <a:prstGeom prst="bentConnector3">
            <a:avLst>
              <a:gd name="adj1" fmla="val 118444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E943-F01B-F071-7BE1-B8B0FBA0C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3350"/>
            <a:ext cx="7239000" cy="857400"/>
          </a:xfrm>
        </p:spPr>
        <p:txBody>
          <a:bodyPr/>
          <a:lstStyle/>
          <a:p>
            <a:r>
              <a:rPr lang="en-US" dirty="0"/>
              <a:t>About the Expansion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6A7736-D436-0468-2A0D-3A435FFE9211}"/>
              </a:ext>
            </a:extLst>
          </p:cNvPr>
          <p:cNvSpPr txBox="1"/>
          <p:nvPr/>
        </p:nvSpPr>
        <p:spPr>
          <a:xfrm>
            <a:off x="228600" y="1009055"/>
            <a:ext cx="49530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Meeting Increased Demand: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Driven by a 100% increase in emergency visits and 35% growth in surgical cases since 2004, the hospital is expanding to improve patient access and experience.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Project Scope &amp; Cost: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A $45-50 million, multi-year phased project including a comprehensive hospital remodel, facility expansion, and the construction of a new medical office building.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Strategic Funding: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Investment is supported by a $27.5 million voter-approved bond (passed in 2022), hospital operations, and community philanthropy.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Collaborative Design: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Planning involves over 100 stakeholders including physicians, staff, and community members - to optimize workflows and flexible care spaces.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Key Timeline: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Following several years of design and permitting, the project had its groundbreaking on November 3, 2025.</a:t>
            </a:r>
          </a:p>
        </p:txBody>
      </p:sp>
      <p:pic>
        <p:nvPicPr>
          <p:cNvPr id="10" name="Picture 9" descr="A computer screen with a picture of a building&#10;&#10;AI-generated content may be incorrect.">
            <a:extLst>
              <a:ext uri="{FF2B5EF4-FFF2-40B4-BE49-F238E27FC236}">
                <a16:creationId xmlns:a16="http://schemas.microsoft.com/office/drawing/2014/main" id="{87A21341-9217-9BD4-638C-CFA31EA56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404" y="742950"/>
            <a:ext cx="3657600" cy="36576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A256EF2-130A-7B20-3309-840B5A1816AF}"/>
              </a:ext>
            </a:extLst>
          </p:cNvPr>
          <p:cNvSpPr/>
          <p:nvPr/>
        </p:nvSpPr>
        <p:spPr>
          <a:xfrm>
            <a:off x="6248400" y="4171950"/>
            <a:ext cx="1676400" cy="457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&gt; </a:t>
            </a:r>
            <a:r>
              <a:rPr lang="en-US" dirty="0">
                <a:latin typeface="Poppins" pitchFamily="2" charset="77"/>
                <a:cs typeface="Poppins" pitchFamily="2" charset="77"/>
                <a:hlinkClick r:id="rId3"/>
              </a:rPr>
              <a:t>Visit site</a:t>
            </a: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2" name="Picture 11" descr="A green and white logo&#10;&#10;AI-generated content may be incorrect.">
            <a:extLst>
              <a:ext uri="{FF2B5EF4-FFF2-40B4-BE49-F238E27FC236}">
                <a16:creationId xmlns:a16="http://schemas.microsoft.com/office/drawing/2014/main" id="{273E77C8-5E7F-8F25-763E-2788C3560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447" y="122444"/>
            <a:ext cx="918361" cy="9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8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3887A-4D65-6AD1-7D71-6C25CC245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2098-34C7-2E68-C2EC-062778CA0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67" y="148167"/>
            <a:ext cx="2362200" cy="857400"/>
          </a:xfrm>
        </p:spPr>
        <p:txBody>
          <a:bodyPr/>
          <a:lstStyle/>
          <a:p>
            <a:r>
              <a:rPr lang="en-US" dirty="0"/>
              <a:t>Videos</a:t>
            </a:r>
          </a:p>
        </p:txBody>
      </p:sp>
      <p:pic>
        <p:nvPicPr>
          <p:cNvPr id="3" name="Online Media 2" descr="July 2025 Expansion Update">
            <a:hlinkClick r:id="" action="ppaction://media"/>
            <a:extLst>
              <a:ext uri="{FF2B5EF4-FFF2-40B4-BE49-F238E27FC236}">
                <a16:creationId xmlns:a16="http://schemas.microsoft.com/office/drawing/2014/main" id="{98E93213-B2A5-9A5C-3E1E-2E6C37A555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105400" y="2724150"/>
            <a:ext cx="3655244" cy="2065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275F3-EE7D-2AB7-8458-A49BC00C74CB}"/>
              </a:ext>
            </a:extLst>
          </p:cNvPr>
          <p:cNvSpPr txBox="1"/>
          <p:nvPr/>
        </p:nvSpPr>
        <p:spPr>
          <a:xfrm>
            <a:off x="5904322" y="483837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&gt; </a:t>
            </a:r>
            <a:r>
              <a:rPr lang="en-US" dirty="0">
                <a:latin typeface="Poppins" pitchFamily="2" charset="77"/>
                <a:cs typeface="Poppins" pitchFamily="2" charset="77"/>
                <a:hlinkClick r:id="rId6"/>
              </a:rPr>
              <a:t>Video link</a:t>
            </a:r>
            <a:r>
              <a:rPr lang="en-US" dirty="0">
                <a:latin typeface="Poppins" pitchFamily="2" charset="77"/>
                <a:cs typeface="Poppins" pitchFamily="2" charset="77"/>
              </a:rPr>
              <a:t> [03:22]</a:t>
            </a:r>
          </a:p>
        </p:txBody>
      </p:sp>
      <p:pic>
        <p:nvPicPr>
          <p:cNvPr id="6" name="Online Media 5" descr="Pullman Regional Hospital Expansion means better healthcare on the Palouse">
            <a:hlinkClick r:id="" action="ppaction://media"/>
            <a:extLst>
              <a:ext uri="{FF2B5EF4-FFF2-40B4-BE49-F238E27FC236}">
                <a16:creationId xmlns:a16="http://schemas.microsoft.com/office/drawing/2014/main" id="{BD364A6D-870A-A331-FF5B-110B74DB910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105400" y="133350"/>
            <a:ext cx="3655244" cy="2065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D50C9-4C82-AF1A-F43D-24DD6A4E1101}"/>
              </a:ext>
            </a:extLst>
          </p:cNvPr>
          <p:cNvSpPr txBox="1"/>
          <p:nvPr/>
        </p:nvSpPr>
        <p:spPr>
          <a:xfrm>
            <a:off x="6043108" y="2237981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&gt; </a:t>
            </a:r>
            <a:r>
              <a:rPr lang="en-US" dirty="0">
                <a:latin typeface="Poppins" pitchFamily="2" charset="77"/>
                <a:cs typeface="Poppins" pitchFamily="2" charset="77"/>
                <a:hlinkClick r:id="rId8"/>
              </a:rPr>
              <a:t>Video link </a:t>
            </a:r>
            <a:r>
              <a:rPr lang="en-US" dirty="0">
                <a:latin typeface="Poppins" pitchFamily="2" charset="77"/>
                <a:cs typeface="Poppins" pitchFamily="2" charset="77"/>
              </a:rPr>
              <a:t>[01:25]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F0DAD-2EF6-7DF9-2210-EB5078015957}"/>
              </a:ext>
            </a:extLst>
          </p:cNvPr>
          <p:cNvSpPr txBox="1"/>
          <p:nvPr/>
        </p:nvSpPr>
        <p:spPr>
          <a:xfrm>
            <a:off x="1409700" y="3998861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&gt; </a:t>
            </a:r>
            <a:r>
              <a:rPr lang="en-US" dirty="0">
                <a:latin typeface="Poppins" pitchFamily="2" charset="77"/>
                <a:cs typeface="Poppins" pitchFamily="2" charset="77"/>
                <a:hlinkClick r:id="rId9"/>
              </a:rPr>
              <a:t>Video link </a:t>
            </a:r>
            <a:r>
              <a:rPr lang="en-US" dirty="0">
                <a:latin typeface="Poppins" pitchFamily="2" charset="77"/>
                <a:cs typeface="Poppins" pitchFamily="2" charset="77"/>
              </a:rPr>
              <a:t>[00:45]</a:t>
            </a:r>
          </a:p>
        </p:txBody>
      </p:sp>
      <p:pic>
        <p:nvPicPr>
          <p:cNvPr id="9" name="Online Media 8" descr="Thank You Pullman!">
            <a:hlinkClick r:id="" action="ppaction://media"/>
            <a:extLst>
              <a:ext uri="{FF2B5EF4-FFF2-40B4-BE49-F238E27FC236}">
                <a16:creationId xmlns:a16="http://schemas.microsoft.com/office/drawing/2014/main" id="{03F7484B-B29A-DFBF-BCB9-E1C943CC851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/>
          <a:stretch>
            <a:fillRect/>
          </a:stretch>
        </p:blipFill>
        <p:spPr>
          <a:xfrm>
            <a:off x="228600" y="1324626"/>
            <a:ext cx="4414598" cy="2494248"/>
          </a:xfrm>
          <a:prstGeom prst="rect">
            <a:avLst/>
          </a:prstGeom>
        </p:spPr>
      </p:pic>
      <p:pic>
        <p:nvPicPr>
          <p:cNvPr id="12" name="Picture 11" descr="A green and white logo&#10;&#10;AI-generated content may be incorrect.">
            <a:extLst>
              <a:ext uri="{FF2B5EF4-FFF2-40B4-BE49-F238E27FC236}">
                <a16:creationId xmlns:a16="http://schemas.microsoft.com/office/drawing/2014/main" id="{34253A08-79CA-7057-C82F-EEFEBE28E3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37" y="133350"/>
            <a:ext cx="826919" cy="82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0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3BC04D-9E2D-8F5A-7004-3CEC7F4DAD74}"/>
              </a:ext>
            </a:extLst>
          </p:cNvPr>
          <p:cNvSpPr txBox="1"/>
          <p:nvPr/>
        </p:nvSpPr>
        <p:spPr>
          <a:xfrm>
            <a:off x="304800" y="133350"/>
            <a:ext cx="510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Poppins" pitchFamily="2" charset="77"/>
                <a:cs typeface="Poppins" pitchFamily="2" charset="77"/>
              </a:rPr>
              <a:t>CCE Task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8F6A9E-FE5B-2ABF-04C3-AD5DEE9D36DE}"/>
              </a:ext>
            </a:extLst>
          </p:cNvPr>
          <p:cNvSpPr txBox="1"/>
          <p:nvPr/>
        </p:nvSpPr>
        <p:spPr>
          <a:xfrm>
            <a:off x="304800" y="743843"/>
            <a:ext cx="7848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>
              <a:spcAft>
                <a:spcPts val="600"/>
              </a:spcAft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Preliminary research: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Outlining PRH Foundation 5Ws, the Expansion project, needs assessment, audience personas, SWOT analysis, creation of regional media list, etc.</a:t>
            </a:r>
          </a:p>
          <a:p>
            <a:pPr marL="344488">
              <a:spcAft>
                <a:spcPts val="600"/>
              </a:spcAf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Build an 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integrated communications strategy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that focuses primarily on earned, owned, and shared outreach (note that their budget is $5k)</a:t>
            </a:r>
          </a:p>
          <a:p>
            <a:pPr marL="344488">
              <a:spcAft>
                <a:spcPts val="600"/>
              </a:spcAf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After meeting with Stephanie, we will brainstorm and identify the 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various tactical tasks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you will complete throughout the rest of the semester. Some ideas:</a:t>
            </a:r>
          </a:p>
          <a:p>
            <a:pPr marL="1035050" lvl="2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Public relations materials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(e.g., press release, fact sheet (one pager), feature story, op-ed from PRH executive director, PSA (audio or video), email marketing</a:t>
            </a:r>
          </a:p>
          <a:p>
            <a:pPr marL="1035050" lvl="2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Social media posts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including reels, static posts, carousels, polls, etc. (IG, FB, LinkedIn, X)</a:t>
            </a:r>
          </a:p>
          <a:p>
            <a:pPr marL="1035050" lvl="2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Print publications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(e.g., flyers, postcards, posters, banners, signage around hospital)</a:t>
            </a:r>
          </a:p>
          <a:p>
            <a:pPr marL="1035050" lvl="2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Experiential outreach and initiatives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(e.g., photo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opps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, contests, artistic displays, time capsule, wayfinding art, behind-the-scenes tours)</a:t>
            </a:r>
          </a:p>
          <a:p>
            <a:pPr marL="1035050" lvl="2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Digital assets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(e.g., infographics, graphs, before-and-after images, micro-videos, QR code where people can get updates, digital dashboard for the website that tracks construction milestones, podcast ideas, web content)</a:t>
            </a:r>
          </a:p>
          <a:p>
            <a:pPr marL="344488">
              <a:spcAft>
                <a:spcPts val="600"/>
              </a:spcAft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Progress reports and presentations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with Stephanie</a:t>
            </a:r>
          </a:p>
        </p:txBody>
      </p:sp>
      <p:pic>
        <p:nvPicPr>
          <p:cNvPr id="5" name="Picture 4" descr="A blue and white logo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AC298A12-492C-1D4C-22FA-40E004B99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094" y="1870651"/>
            <a:ext cx="484355" cy="484355"/>
          </a:xfrm>
          <a:prstGeom prst="rect">
            <a:avLst/>
          </a:prstGeom>
        </p:spPr>
      </p:pic>
      <p:pic>
        <p:nvPicPr>
          <p:cNvPr id="6" name="Picture 5" descr="A red circle with a white logo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A9B20842-7536-DC94-2EC6-45B9F6A85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745" y="1271547"/>
            <a:ext cx="571052" cy="571052"/>
          </a:xfrm>
          <a:prstGeom prst="rect">
            <a:avLst/>
          </a:prstGeom>
        </p:spPr>
      </p:pic>
      <p:pic>
        <p:nvPicPr>
          <p:cNvPr id="7" name="Picture 6" descr="A blue circle with white letters on it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843230E2-D20B-3B65-1DDD-D3A7D171B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745" y="171895"/>
            <a:ext cx="527704" cy="527704"/>
          </a:xfrm>
          <a:prstGeom prst="rect">
            <a:avLst/>
          </a:prstGeom>
        </p:spPr>
      </p:pic>
      <p:pic>
        <p:nvPicPr>
          <p:cNvPr id="8" name="Picture 7" descr="A blue and white x in a circle&#10;&#10;AI-generated content may be incorrect.">
            <a:hlinkClick r:id="rId8"/>
            <a:extLst>
              <a:ext uri="{FF2B5EF4-FFF2-40B4-BE49-F238E27FC236}">
                <a16:creationId xmlns:a16="http://schemas.microsoft.com/office/drawing/2014/main" id="{AEF5B66C-E546-F93B-CA7C-74D24E0186A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078" t="12208" r="74750" b="12210"/>
          <a:stretch>
            <a:fillRect/>
          </a:stretch>
        </p:blipFill>
        <p:spPr>
          <a:xfrm>
            <a:off x="8458200" y="743843"/>
            <a:ext cx="527705" cy="527704"/>
          </a:xfrm>
          <a:prstGeom prst="rect">
            <a:avLst/>
          </a:prstGeom>
        </p:spPr>
      </p:pic>
      <p:pic>
        <p:nvPicPr>
          <p:cNvPr id="9" name="Picture 8" descr="A green and white logo&#10;&#10;AI-generated content may be incorrect.">
            <a:extLst>
              <a:ext uri="{FF2B5EF4-FFF2-40B4-BE49-F238E27FC236}">
                <a16:creationId xmlns:a16="http://schemas.microsoft.com/office/drawing/2014/main" id="{BCCBF823-17DC-89C3-4289-9D4B9AB0D3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4394401"/>
            <a:ext cx="630797" cy="6307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D3D7347-75CF-DACD-29AA-75460A75A4F2}"/>
              </a:ext>
            </a:extLst>
          </p:cNvPr>
          <p:cNvSpPr/>
          <p:nvPr/>
        </p:nvSpPr>
        <p:spPr>
          <a:xfrm>
            <a:off x="304800" y="794498"/>
            <a:ext cx="309603" cy="3096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764F48-E226-968E-F062-CAE483F91657}"/>
              </a:ext>
            </a:extLst>
          </p:cNvPr>
          <p:cNvSpPr/>
          <p:nvPr/>
        </p:nvSpPr>
        <p:spPr>
          <a:xfrm>
            <a:off x="304799" y="1235372"/>
            <a:ext cx="309603" cy="3096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1EBD85-D8A1-912F-A399-4BA7E0CB696C}"/>
              </a:ext>
            </a:extLst>
          </p:cNvPr>
          <p:cNvSpPr/>
          <p:nvPr/>
        </p:nvSpPr>
        <p:spPr>
          <a:xfrm>
            <a:off x="304799" y="1693196"/>
            <a:ext cx="309603" cy="3096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2BA7D3-4A7F-0ABE-B144-B544AA22A500}"/>
              </a:ext>
            </a:extLst>
          </p:cNvPr>
          <p:cNvSpPr/>
          <p:nvPr/>
        </p:nvSpPr>
        <p:spPr>
          <a:xfrm>
            <a:off x="304799" y="4726340"/>
            <a:ext cx="309603" cy="3096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07340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Freeform 5">
            <a:extLst>
              <a:ext uri="{FF2B5EF4-FFF2-40B4-BE49-F238E27FC236}">
                <a16:creationId xmlns:a16="http://schemas.microsoft.com/office/drawing/2014/main" id="{06CFA57F-AEE4-6C40-655B-590C9CBCF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8071" y="415610"/>
            <a:ext cx="1597201" cy="159720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D4D4D">
              <a:alpha val="82353"/>
            </a:srgbClr>
          </a:solidFill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68" name="TextBox 6">
            <a:extLst>
              <a:ext uri="{FF2B5EF4-FFF2-40B4-BE49-F238E27FC236}">
                <a16:creationId xmlns:a16="http://schemas.microsoft.com/office/drawing/2014/main" id="{3FED4CC3-280A-1FDC-1A98-5E4EE1443181}"/>
              </a:ext>
            </a:extLst>
          </p:cNvPr>
          <p:cNvSpPr txBox="1"/>
          <p:nvPr/>
        </p:nvSpPr>
        <p:spPr>
          <a:xfrm>
            <a:off x="4057809" y="453044"/>
            <a:ext cx="1297726" cy="1410029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676"/>
              </a:lnSpc>
            </a:pPr>
            <a:r>
              <a:rPr lang="en-US" sz="1197" b="1" spc="12" dirty="0">
                <a:solidFill>
                  <a:schemeClr val="bg1">
                    <a:alpha val="82745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Ubuntu Bold"/>
              </a:rPr>
              <a:t>EARNED MEDIA</a:t>
            </a:r>
          </a:p>
        </p:txBody>
      </p:sp>
      <p:grpSp>
        <p:nvGrpSpPr>
          <p:cNvPr id="269" name="Group 7">
            <a:extLst>
              <a:ext uri="{FF2B5EF4-FFF2-40B4-BE49-F238E27FC236}">
                <a16:creationId xmlns:a16="http://schemas.microsoft.com/office/drawing/2014/main" id="{482FCFEC-8A2F-F394-0905-7FDBB795E05C}"/>
              </a:ext>
            </a:extLst>
          </p:cNvPr>
          <p:cNvGrpSpPr/>
          <p:nvPr/>
        </p:nvGrpSpPr>
        <p:grpSpPr>
          <a:xfrm>
            <a:off x="0" y="3961648"/>
            <a:ext cx="9144000" cy="1181853"/>
            <a:chOff x="0" y="0"/>
            <a:chExt cx="4816593" cy="622540"/>
          </a:xfrm>
        </p:grpSpPr>
        <p:sp>
          <p:nvSpPr>
            <p:cNvPr id="270" name="Freeform 8">
              <a:extLst>
                <a:ext uri="{FF2B5EF4-FFF2-40B4-BE49-F238E27FC236}">
                  <a16:creationId xmlns:a16="http://schemas.microsoft.com/office/drawing/2014/main" id="{4A886309-5CC2-4437-C6F1-59D7F90EA228}"/>
                </a:ext>
              </a:extLst>
            </p:cNvPr>
            <p:cNvSpPr/>
            <p:nvPr/>
          </p:nvSpPr>
          <p:spPr>
            <a:xfrm>
              <a:off x="0" y="0"/>
              <a:ext cx="4816592" cy="622540"/>
            </a:xfrm>
            <a:custGeom>
              <a:avLst/>
              <a:gdLst/>
              <a:ahLst/>
              <a:cxnLst/>
              <a:rect l="l" t="t" r="r" b="b"/>
              <a:pathLst>
                <a:path w="4816592" h="622540">
                  <a:moveTo>
                    <a:pt x="0" y="0"/>
                  </a:moveTo>
                  <a:lnTo>
                    <a:pt x="4816592" y="0"/>
                  </a:lnTo>
                  <a:lnTo>
                    <a:pt x="4816592" y="622540"/>
                  </a:lnTo>
                  <a:lnTo>
                    <a:pt x="0" y="62254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  <p:sp>
          <p:nvSpPr>
            <p:cNvPr id="271" name="TextBox 9">
              <a:extLst>
                <a:ext uri="{FF2B5EF4-FFF2-40B4-BE49-F238E27FC236}">
                  <a16:creationId xmlns:a16="http://schemas.microsoft.com/office/drawing/2014/main" id="{6DCEB47F-6028-EF52-4AFC-37B94A9E78A8}"/>
                </a:ext>
              </a:extLst>
            </p:cNvPr>
            <p:cNvSpPr txBox="1"/>
            <p:nvPr/>
          </p:nvSpPr>
          <p:spPr>
            <a:xfrm>
              <a:off x="0" y="-38100"/>
              <a:ext cx="4816593" cy="6606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66"/>
                </a:lnSpc>
              </a:pPr>
              <a:endParaRPr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</p:grpSp>
      <p:sp>
        <p:nvSpPr>
          <p:cNvPr id="273" name="Freeform 11">
            <a:extLst>
              <a:ext uri="{FF2B5EF4-FFF2-40B4-BE49-F238E27FC236}">
                <a16:creationId xmlns:a16="http://schemas.microsoft.com/office/drawing/2014/main" id="{6A660918-CA64-A257-95DD-AA80AC455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21636" y="1272072"/>
            <a:ext cx="1597201" cy="159720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74" name="TextBox 12">
            <a:extLst>
              <a:ext uri="{FF2B5EF4-FFF2-40B4-BE49-F238E27FC236}">
                <a16:creationId xmlns:a16="http://schemas.microsoft.com/office/drawing/2014/main" id="{9F270DE0-0DB9-2A3A-7F1E-2849013D9DBB}"/>
              </a:ext>
            </a:extLst>
          </p:cNvPr>
          <p:cNvSpPr txBox="1"/>
          <p:nvPr/>
        </p:nvSpPr>
        <p:spPr>
          <a:xfrm>
            <a:off x="2871374" y="1309507"/>
            <a:ext cx="1297726" cy="1410029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676"/>
              </a:lnSpc>
            </a:pPr>
            <a:r>
              <a:rPr lang="en-US" sz="1197" b="1" spc="12" dirty="0">
                <a:solidFill>
                  <a:schemeClr val="tx1">
                    <a:alpha val="82745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Ubuntu Bold"/>
              </a:rPr>
              <a:t>PAID MEDIA</a:t>
            </a:r>
          </a:p>
        </p:txBody>
      </p:sp>
      <p:sp>
        <p:nvSpPr>
          <p:cNvPr id="276" name="Freeform 14">
            <a:extLst>
              <a:ext uri="{FF2B5EF4-FFF2-40B4-BE49-F238E27FC236}">
                <a16:creationId xmlns:a16="http://schemas.microsoft.com/office/drawing/2014/main" id="{04769606-ACFF-9768-7EAB-F019080F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48514" y="1197086"/>
            <a:ext cx="1597201" cy="159720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5490"/>
            </a:schemeClr>
          </a:solidFill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77" name="TextBox 15">
            <a:extLst>
              <a:ext uri="{FF2B5EF4-FFF2-40B4-BE49-F238E27FC236}">
                <a16:creationId xmlns:a16="http://schemas.microsoft.com/office/drawing/2014/main" id="{9321507C-AC5A-A66B-A804-77F163222CBD}"/>
              </a:ext>
            </a:extLst>
          </p:cNvPr>
          <p:cNvSpPr txBox="1"/>
          <p:nvPr/>
        </p:nvSpPr>
        <p:spPr>
          <a:xfrm>
            <a:off x="5298252" y="1234520"/>
            <a:ext cx="1297726" cy="1410029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676"/>
              </a:lnSpc>
            </a:pPr>
            <a:r>
              <a:rPr lang="en-US" sz="1197" b="1" spc="12" dirty="0">
                <a:solidFill>
                  <a:schemeClr val="tx1">
                    <a:alpha val="45882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Ubuntu Bold"/>
              </a:rPr>
              <a:t>SHARED MEDIA</a:t>
            </a:r>
          </a:p>
        </p:txBody>
      </p:sp>
      <p:sp>
        <p:nvSpPr>
          <p:cNvPr id="279" name="Freeform 17">
            <a:extLst>
              <a:ext uri="{FF2B5EF4-FFF2-40B4-BE49-F238E27FC236}">
                <a16:creationId xmlns:a16="http://schemas.microsoft.com/office/drawing/2014/main" id="{A446F57B-BA34-0DF6-1B1D-30F05B506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37213" y="2012811"/>
            <a:ext cx="1597201" cy="159720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1">
              <a:alpha val="82353"/>
            </a:schemeClr>
          </a:solidFill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80" name="TextBox 18">
            <a:extLst>
              <a:ext uri="{FF2B5EF4-FFF2-40B4-BE49-F238E27FC236}">
                <a16:creationId xmlns:a16="http://schemas.microsoft.com/office/drawing/2014/main" id="{B00CB632-12BB-DBEC-B577-222C2387B766}"/>
              </a:ext>
            </a:extLst>
          </p:cNvPr>
          <p:cNvSpPr txBox="1"/>
          <p:nvPr/>
        </p:nvSpPr>
        <p:spPr>
          <a:xfrm>
            <a:off x="4086951" y="2050246"/>
            <a:ext cx="1297726" cy="1410029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676"/>
              </a:lnSpc>
            </a:pPr>
            <a:r>
              <a:rPr lang="en-US" sz="1197" b="1" spc="12" dirty="0">
                <a:solidFill>
                  <a:schemeClr val="bg1">
                    <a:alpha val="82745"/>
                  </a:schemeClr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Ubuntu Bold"/>
              </a:rPr>
              <a:t>OWNED MEDIA</a:t>
            </a:r>
          </a:p>
        </p:txBody>
      </p:sp>
      <p:sp>
        <p:nvSpPr>
          <p:cNvPr id="281" name="AutoShape 19">
            <a:extLst>
              <a:ext uri="{FF2B5EF4-FFF2-40B4-BE49-F238E27FC236}">
                <a16:creationId xmlns:a16="http://schemas.microsoft.com/office/drawing/2014/main" id="{A94D8081-A524-5EAC-994B-7E8EFE96A27A}"/>
              </a:ext>
            </a:extLst>
          </p:cNvPr>
          <p:cNvSpPr/>
          <p:nvPr/>
        </p:nvSpPr>
        <p:spPr>
          <a:xfrm>
            <a:off x="3562442" y="797288"/>
            <a:ext cx="0" cy="235887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82" name="AutoShape 20">
            <a:extLst>
              <a:ext uri="{FF2B5EF4-FFF2-40B4-BE49-F238E27FC236}">
                <a16:creationId xmlns:a16="http://schemas.microsoft.com/office/drawing/2014/main" id="{71D3CD3D-E0A6-0392-CEBE-A5473B111CD5}"/>
              </a:ext>
            </a:extLst>
          </p:cNvPr>
          <p:cNvSpPr/>
          <p:nvPr/>
        </p:nvSpPr>
        <p:spPr>
          <a:xfrm>
            <a:off x="2790917" y="1019477"/>
            <a:ext cx="0" cy="566898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83" name="AutoShape 21">
            <a:extLst>
              <a:ext uri="{FF2B5EF4-FFF2-40B4-BE49-F238E27FC236}">
                <a16:creationId xmlns:a16="http://schemas.microsoft.com/office/drawing/2014/main" id="{19385F21-0FB2-80CE-45DA-27E2782450CD}"/>
              </a:ext>
            </a:extLst>
          </p:cNvPr>
          <p:cNvSpPr/>
          <p:nvPr/>
        </p:nvSpPr>
        <p:spPr>
          <a:xfrm>
            <a:off x="1970624" y="1717720"/>
            <a:ext cx="0" cy="566898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84" name="AutoShape 22">
            <a:extLst>
              <a:ext uri="{FF2B5EF4-FFF2-40B4-BE49-F238E27FC236}">
                <a16:creationId xmlns:a16="http://schemas.microsoft.com/office/drawing/2014/main" id="{86B153B3-F98C-B773-FC01-7E89285490B1}"/>
              </a:ext>
            </a:extLst>
          </p:cNvPr>
          <p:cNvSpPr/>
          <p:nvPr/>
        </p:nvSpPr>
        <p:spPr>
          <a:xfrm>
            <a:off x="1732291" y="2569351"/>
            <a:ext cx="0" cy="530754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85" name="AutoShape 23">
            <a:extLst>
              <a:ext uri="{FF2B5EF4-FFF2-40B4-BE49-F238E27FC236}">
                <a16:creationId xmlns:a16="http://schemas.microsoft.com/office/drawing/2014/main" id="{6889E616-4C90-9085-BD3B-4BCB5A8853E2}"/>
              </a:ext>
            </a:extLst>
          </p:cNvPr>
          <p:cNvSpPr/>
          <p:nvPr/>
        </p:nvSpPr>
        <p:spPr>
          <a:xfrm>
            <a:off x="3043770" y="2836209"/>
            <a:ext cx="0" cy="901974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86" name="AutoShape 24">
            <a:extLst>
              <a:ext uri="{FF2B5EF4-FFF2-40B4-BE49-F238E27FC236}">
                <a16:creationId xmlns:a16="http://schemas.microsoft.com/office/drawing/2014/main" id="{D27FFD61-610F-2D82-65C3-167DD2A595F8}"/>
              </a:ext>
            </a:extLst>
          </p:cNvPr>
          <p:cNvSpPr/>
          <p:nvPr/>
        </p:nvSpPr>
        <p:spPr>
          <a:xfrm>
            <a:off x="5850898" y="280762"/>
            <a:ext cx="0" cy="539732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87" name="AutoShape 25">
            <a:extLst>
              <a:ext uri="{FF2B5EF4-FFF2-40B4-BE49-F238E27FC236}">
                <a16:creationId xmlns:a16="http://schemas.microsoft.com/office/drawing/2014/main" id="{F18184DF-AA82-0224-A7B7-DD6CAD7ACCF2}"/>
              </a:ext>
            </a:extLst>
          </p:cNvPr>
          <p:cNvSpPr/>
          <p:nvPr/>
        </p:nvSpPr>
        <p:spPr>
          <a:xfrm>
            <a:off x="7566534" y="1653549"/>
            <a:ext cx="0" cy="449998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88" name="AutoShape 26">
            <a:extLst>
              <a:ext uri="{FF2B5EF4-FFF2-40B4-BE49-F238E27FC236}">
                <a16:creationId xmlns:a16="http://schemas.microsoft.com/office/drawing/2014/main" id="{CBED9CDF-F059-67CD-BEBE-B23D9974C469}"/>
              </a:ext>
            </a:extLst>
          </p:cNvPr>
          <p:cNvSpPr/>
          <p:nvPr/>
        </p:nvSpPr>
        <p:spPr>
          <a:xfrm>
            <a:off x="6876746" y="2480978"/>
            <a:ext cx="0" cy="1051725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89" name="AutoShape 27">
            <a:extLst>
              <a:ext uri="{FF2B5EF4-FFF2-40B4-BE49-F238E27FC236}">
                <a16:creationId xmlns:a16="http://schemas.microsoft.com/office/drawing/2014/main" id="{511C4155-572D-6D4B-18F9-DAD900EF97A8}"/>
              </a:ext>
            </a:extLst>
          </p:cNvPr>
          <p:cNvSpPr/>
          <p:nvPr/>
        </p:nvSpPr>
        <p:spPr>
          <a:xfrm>
            <a:off x="6810008" y="1139037"/>
            <a:ext cx="0" cy="150346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grpSp>
        <p:nvGrpSpPr>
          <p:cNvPr id="290" name="Group 28">
            <a:extLst>
              <a:ext uri="{FF2B5EF4-FFF2-40B4-BE49-F238E27FC236}">
                <a16:creationId xmlns:a16="http://schemas.microsoft.com/office/drawing/2014/main" id="{C0676494-335B-410E-546B-7465FFFDF9BA}"/>
              </a:ext>
            </a:extLst>
          </p:cNvPr>
          <p:cNvGrpSpPr/>
          <p:nvPr/>
        </p:nvGrpSpPr>
        <p:grpSpPr>
          <a:xfrm>
            <a:off x="3556002" y="877552"/>
            <a:ext cx="1042133" cy="1035915"/>
            <a:chOff x="0" y="0"/>
            <a:chExt cx="2779021" cy="2762439"/>
          </a:xfrm>
        </p:grpSpPr>
        <p:sp>
          <p:nvSpPr>
            <p:cNvPr id="291" name="AutoShape 29">
              <a:extLst>
                <a:ext uri="{FF2B5EF4-FFF2-40B4-BE49-F238E27FC236}">
                  <a16:creationId xmlns:a16="http://schemas.microsoft.com/office/drawing/2014/main" id="{55396ABE-1FC3-7B5B-CEE6-75B318066918}"/>
                </a:ext>
              </a:extLst>
            </p:cNvPr>
            <p:cNvSpPr/>
            <p:nvPr/>
          </p:nvSpPr>
          <p:spPr>
            <a:xfrm>
              <a:off x="4476" y="4504"/>
              <a:ext cx="2588311" cy="2664818"/>
            </a:xfrm>
            <a:prstGeom prst="line">
              <a:avLst/>
            </a:prstGeom>
            <a:ln w="12700" cap="flat">
              <a:solidFill>
                <a:srgbClr val="26232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  <p:grpSp>
          <p:nvGrpSpPr>
            <p:cNvPr id="292" name="Group 30">
              <a:extLst>
                <a:ext uri="{FF2B5EF4-FFF2-40B4-BE49-F238E27FC236}">
                  <a16:creationId xmlns:a16="http://schemas.microsoft.com/office/drawing/2014/main" id="{BC173684-6681-3171-C617-F359C97861F8}"/>
                </a:ext>
              </a:extLst>
            </p:cNvPr>
            <p:cNvGrpSpPr/>
            <p:nvPr/>
          </p:nvGrpSpPr>
          <p:grpSpPr>
            <a:xfrm>
              <a:off x="2592787" y="2576205"/>
              <a:ext cx="186234" cy="186234"/>
              <a:chOff x="0" y="0"/>
              <a:chExt cx="812800" cy="812800"/>
            </a:xfrm>
          </p:grpSpPr>
          <p:sp>
            <p:nvSpPr>
              <p:cNvPr id="293" name="Freeform 31">
                <a:extLst>
                  <a:ext uri="{FF2B5EF4-FFF2-40B4-BE49-F238E27FC236}">
                    <a16:creationId xmlns:a16="http://schemas.microsoft.com/office/drawing/2014/main" id="{73223541-695B-388C-4A9A-902D1BBC36D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26232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450" dirty="0">
                  <a:latin typeface="Poppins" pitchFamily="2" charset="77"/>
                  <a:ea typeface="Open Sans" panose="020B0606030504020204" pitchFamily="34" charset="0"/>
                  <a:cs typeface="Poppins" pitchFamily="2" charset="77"/>
                </a:endParaRPr>
              </a:p>
            </p:txBody>
          </p:sp>
          <p:sp>
            <p:nvSpPr>
              <p:cNvPr id="294" name="TextBox 32">
                <a:extLst>
                  <a:ext uri="{FF2B5EF4-FFF2-40B4-BE49-F238E27FC236}">
                    <a16:creationId xmlns:a16="http://schemas.microsoft.com/office/drawing/2014/main" id="{32E0D96D-C2FD-887B-B3B4-136C0F131B5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466"/>
                  </a:lnSpc>
                </a:pPr>
                <a:endParaRPr sz="450" dirty="0">
                  <a:latin typeface="Poppins" pitchFamily="2" charset="77"/>
                  <a:ea typeface="Open Sans" panose="020B0606030504020204" pitchFamily="34" charset="0"/>
                  <a:cs typeface="Poppins" pitchFamily="2" charset="77"/>
                </a:endParaRPr>
              </a:p>
            </p:txBody>
          </p:sp>
        </p:grpSp>
      </p:grpSp>
      <p:sp>
        <p:nvSpPr>
          <p:cNvPr id="295" name="AutoShape 33">
            <a:extLst>
              <a:ext uri="{FF2B5EF4-FFF2-40B4-BE49-F238E27FC236}">
                <a16:creationId xmlns:a16="http://schemas.microsoft.com/office/drawing/2014/main" id="{A21A0A88-AB13-FABE-50F0-6C379068D22B}"/>
              </a:ext>
            </a:extLst>
          </p:cNvPr>
          <p:cNvSpPr/>
          <p:nvPr/>
        </p:nvSpPr>
        <p:spPr>
          <a:xfrm>
            <a:off x="2798193" y="1303218"/>
            <a:ext cx="1247881" cy="276295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grpSp>
        <p:nvGrpSpPr>
          <p:cNvPr id="296" name="Group 34">
            <a:extLst>
              <a:ext uri="{FF2B5EF4-FFF2-40B4-BE49-F238E27FC236}">
                <a16:creationId xmlns:a16="http://schemas.microsoft.com/office/drawing/2014/main" id="{26BF5C78-73EA-2000-9173-1792CE5664EA}"/>
              </a:ext>
            </a:extLst>
          </p:cNvPr>
          <p:cNvGrpSpPr/>
          <p:nvPr/>
        </p:nvGrpSpPr>
        <p:grpSpPr>
          <a:xfrm rot="-1997128">
            <a:off x="4045323" y="1554631"/>
            <a:ext cx="63491" cy="63491"/>
            <a:chOff x="0" y="0"/>
            <a:chExt cx="812800" cy="812800"/>
          </a:xfrm>
        </p:grpSpPr>
        <p:sp>
          <p:nvSpPr>
            <p:cNvPr id="297" name="Freeform 35">
              <a:extLst>
                <a:ext uri="{FF2B5EF4-FFF2-40B4-BE49-F238E27FC236}">
                  <a16:creationId xmlns:a16="http://schemas.microsoft.com/office/drawing/2014/main" id="{6A5F88B6-5B91-E56D-97D4-2033B47361D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62324"/>
              </a:solidFill>
              <a:prstDash val="solid"/>
              <a:miter/>
            </a:ln>
          </p:spPr>
          <p:txBody>
            <a:bodyPr/>
            <a:lstStyle/>
            <a:p>
              <a:endParaRPr lang="en-US"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  <p:sp>
          <p:nvSpPr>
            <p:cNvPr id="298" name="TextBox 36">
              <a:extLst>
                <a:ext uri="{FF2B5EF4-FFF2-40B4-BE49-F238E27FC236}">
                  <a16:creationId xmlns:a16="http://schemas.microsoft.com/office/drawing/2014/main" id="{4AC95AAD-F788-9F75-6925-7068E16D1E1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092" tIns="23092" rIns="23092" bIns="23092" rtlCol="0" anchor="ctr"/>
            <a:lstStyle/>
            <a:p>
              <a:pPr algn="ctr">
                <a:lnSpc>
                  <a:spcPts val="1466"/>
                </a:lnSpc>
              </a:pPr>
              <a:endParaRPr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</p:grpSp>
      <p:sp>
        <p:nvSpPr>
          <p:cNvPr id="299" name="AutoShape 37">
            <a:extLst>
              <a:ext uri="{FF2B5EF4-FFF2-40B4-BE49-F238E27FC236}">
                <a16:creationId xmlns:a16="http://schemas.microsoft.com/office/drawing/2014/main" id="{51E5E7DC-A207-4D33-29CC-61FB0AD49363}"/>
              </a:ext>
            </a:extLst>
          </p:cNvPr>
          <p:cNvSpPr/>
          <p:nvPr/>
        </p:nvSpPr>
        <p:spPr>
          <a:xfrm flipV="1">
            <a:off x="1974346" y="1722918"/>
            <a:ext cx="1260468" cy="209158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grpSp>
        <p:nvGrpSpPr>
          <p:cNvPr id="300" name="Group 38">
            <a:extLst>
              <a:ext uri="{FF2B5EF4-FFF2-40B4-BE49-F238E27FC236}">
                <a16:creationId xmlns:a16="http://schemas.microsoft.com/office/drawing/2014/main" id="{1FCC4EAE-D70A-8902-FCCA-7EB88031997D}"/>
              </a:ext>
            </a:extLst>
          </p:cNvPr>
          <p:cNvGrpSpPr/>
          <p:nvPr/>
        </p:nvGrpSpPr>
        <p:grpSpPr>
          <a:xfrm rot="-3299122">
            <a:off x="3234386" y="1685976"/>
            <a:ext cx="63491" cy="63491"/>
            <a:chOff x="0" y="0"/>
            <a:chExt cx="812800" cy="812800"/>
          </a:xfrm>
        </p:grpSpPr>
        <p:sp>
          <p:nvSpPr>
            <p:cNvPr id="301" name="Freeform 39">
              <a:extLst>
                <a:ext uri="{FF2B5EF4-FFF2-40B4-BE49-F238E27FC236}">
                  <a16:creationId xmlns:a16="http://schemas.microsoft.com/office/drawing/2014/main" id="{318A7DED-12D4-8758-5C2F-AF1BB3C0049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62324"/>
              </a:solidFill>
              <a:prstDash val="solid"/>
              <a:miter/>
            </a:ln>
          </p:spPr>
          <p:txBody>
            <a:bodyPr/>
            <a:lstStyle/>
            <a:p>
              <a:endParaRPr lang="en-US"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  <p:sp>
          <p:nvSpPr>
            <p:cNvPr id="302" name="TextBox 40">
              <a:extLst>
                <a:ext uri="{FF2B5EF4-FFF2-40B4-BE49-F238E27FC236}">
                  <a16:creationId xmlns:a16="http://schemas.microsoft.com/office/drawing/2014/main" id="{8E15BF90-1179-0876-AD84-A29E32BE4F1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092" tIns="23092" rIns="23092" bIns="23092" rtlCol="0" anchor="ctr"/>
            <a:lstStyle/>
            <a:p>
              <a:pPr algn="ctr">
                <a:lnSpc>
                  <a:spcPts val="1466"/>
                </a:lnSpc>
              </a:pPr>
              <a:endParaRPr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</p:grpSp>
      <p:sp>
        <p:nvSpPr>
          <p:cNvPr id="303" name="AutoShape 41">
            <a:extLst>
              <a:ext uri="{FF2B5EF4-FFF2-40B4-BE49-F238E27FC236}">
                <a16:creationId xmlns:a16="http://schemas.microsoft.com/office/drawing/2014/main" id="{53BC0EF9-76F2-8DEF-367F-ED9A4B3B364F}"/>
              </a:ext>
            </a:extLst>
          </p:cNvPr>
          <p:cNvSpPr/>
          <p:nvPr/>
        </p:nvSpPr>
        <p:spPr>
          <a:xfrm flipV="1">
            <a:off x="1735062" y="2420225"/>
            <a:ext cx="2390788" cy="422199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grpSp>
        <p:nvGrpSpPr>
          <p:cNvPr id="304" name="Group 42">
            <a:extLst>
              <a:ext uri="{FF2B5EF4-FFF2-40B4-BE49-F238E27FC236}">
                <a16:creationId xmlns:a16="http://schemas.microsoft.com/office/drawing/2014/main" id="{16AD8E30-577D-ADB0-C4CF-B3590353D311}"/>
              </a:ext>
            </a:extLst>
          </p:cNvPr>
          <p:cNvGrpSpPr/>
          <p:nvPr/>
        </p:nvGrpSpPr>
        <p:grpSpPr>
          <a:xfrm rot="-3299122">
            <a:off x="4125367" y="2382960"/>
            <a:ext cx="63491" cy="63491"/>
            <a:chOff x="0" y="0"/>
            <a:chExt cx="812800" cy="812800"/>
          </a:xfrm>
        </p:grpSpPr>
        <p:sp>
          <p:nvSpPr>
            <p:cNvPr id="305" name="Freeform 43">
              <a:extLst>
                <a:ext uri="{FF2B5EF4-FFF2-40B4-BE49-F238E27FC236}">
                  <a16:creationId xmlns:a16="http://schemas.microsoft.com/office/drawing/2014/main" id="{6D17A42F-E197-0B61-C184-07FAB870711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62324"/>
              </a:solidFill>
              <a:prstDash val="solid"/>
              <a:miter/>
            </a:ln>
          </p:spPr>
          <p:txBody>
            <a:bodyPr/>
            <a:lstStyle/>
            <a:p>
              <a:endParaRPr lang="en-US"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  <p:sp>
          <p:nvSpPr>
            <p:cNvPr id="306" name="TextBox 44">
              <a:extLst>
                <a:ext uri="{FF2B5EF4-FFF2-40B4-BE49-F238E27FC236}">
                  <a16:creationId xmlns:a16="http://schemas.microsoft.com/office/drawing/2014/main" id="{E921D7F5-CE5B-C2FD-1BE6-01FB03FBFB5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092" tIns="23092" rIns="23092" bIns="23092" rtlCol="0" anchor="ctr"/>
            <a:lstStyle/>
            <a:p>
              <a:pPr algn="ctr">
                <a:lnSpc>
                  <a:spcPts val="1466"/>
                </a:lnSpc>
              </a:pPr>
              <a:endParaRPr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</p:grpSp>
      <p:sp>
        <p:nvSpPr>
          <p:cNvPr id="307" name="AutoShape 45">
            <a:extLst>
              <a:ext uri="{FF2B5EF4-FFF2-40B4-BE49-F238E27FC236}">
                <a16:creationId xmlns:a16="http://schemas.microsoft.com/office/drawing/2014/main" id="{E3E0A8B6-40C2-AB50-6A3F-B85CEC59E66B}"/>
              </a:ext>
            </a:extLst>
          </p:cNvPr>
          <p:cNvSpPr/>
          <p:nvPr/>
        </p:nvSpPr>
        <p:spPr>
          <a:xfrm flipV="1">
            <a:off x="3047538" y="2957176"/>
            <a:ext cx="1161025" cy="514491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grpSp>
        <p:nvGrpSpPr>
          <p:cNvPr id="308" name="Group 46">
            <a:extLst>
              <a:ext uri="{FF2B5EF4-FFF2-40B4-BE49-F238E27FC236}">
                <a16:creationId xmlns:a16="http://schemas.microsoft.com/office/drawing/2014/main" id="{D4003D56-0363-AEA6-730C-ECB8413B93D7}"/>
              </a:ext>
            </a:extLst>
          </p:cNvPr>
          <p:cNvGrpSpPr/>
          <p:nvPr/>
        </p:nvGrpSpPr>
        <p:grpSpPr>
          <a:xfrm rot="-4867647">
            <a:off x="4205844" y="2912568"/>
            <a:ext cx="63491" cy="63491"/>
            <a:chOff x="0" y="0"/>
            <a:chExt cx="812800" cy="812800"/>
          </a:xfrm>
        </p:grpSpPr>
        <p:sp>
          <p:nvSpPr>
            <p:cNvPr id="309" name="Freeform 47">
              <a:extLst>
                <a:ext uri="{FF2B5EF4-FFF2-40B4-BE49-F238E27FC236}">
                  <a16:creationId xmlns:a16="http://schemas.microsoft.com/office/drawing/2014/main" id="{EC32DAB4-6671-79A2-F01C-CD81D77E0E1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62324"/>
              </a:solidFill>
              <a:prstDash val="solid"/>
              <a:miter/>
            </a:ln>
          </p:spPr>
          <p:txBody>
            <a:bodyPr/>
            <a:lstStyle/>
            <a:p>
              <a:endParaRPr lang="en-US"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  <p:sp>
          <p:nvSpPr>
            <p:cNvPr id="310" name="TextBox 48">
              <a:extLst>
                <a:ext uri="{FF2B5EF4-FFF2-40B4-BE49-F238E27FC236}">
                  <a16:creationId xmlns:a16="http://schemas.microsoft.com/office/drawing/2014/main" id="{F3248BD4-9E1D-9BC9-8512-6C05F249A9D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092" tIns="23092" rIns="23092" bIns="23092" rtlCol="0" anchor="ctr"/>
            <a:lstStyle/>
            <a:p>
              <a:pPr algn="ctr">
                <a:lnSpc>
                  <a:spcPts val="1466"/>
                </a:lnSpc>
              </a:pPr>
              <a:endParaRPr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</p:grpSp>
      <p:sp>
        <p:nvSpPr>
          <p:cNvPr id="311" name="AutoShape 49">
            <a:extLst>
              <a:ext uri="{FF2B5EF4-FFF2-40B4-BE49-F238E27FC236}">
                <a16:creationId xmlns:a16="http://schemas.microsoft.com/office/drawing/2014/main" id="{D1195975-998E-966A-62F1-355583713028}"/>
              </a:ext>
            </a:extLst>
          </p:cNvPr>
          <p:cNvSpPr/>
          <p:nvPr/>
        </p:nvSpPr>
        <p:spPr>
          <a:xfrm flipH="1">
            <a:off x="4645522" y="471667"/>
            <a:ext cx="1201843" cy="410186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grpSp>
        <p:nvGrpSpPr>
          <p:cNvPr id="312" name="Group 50">
            <a:extLst>
              <a:ext uri="{FF2B5EF4-FFF2-40B4-BE49-F238E27FC236}">
                <a16:creationId xmlns:a16="http://schemas.microsoft.com/office/drawing/2014/main" id="{FA4F9AC7-9844-7A1E-34C6-C5009CB3476B}"/>
              </a:ext>
            </a:extLst>
          </p:cNvPr>
          <p:cNvGrpSpPr/>
          <p:nvPr/>
        </p:nvGrpSpPr>
        <p:grpSpPr>
          <a:xfrm rot="6235661">
            <a:off x="4583730" y="860364"/>
            <a:ext cx="63491" cy="63491"/>
            <a:chOff x="0" y="0"/>
            <a:chExt cx="812800" cy="812800"/>
          </a:xfrm>
        </p:grpSpPr>
        <p:sp>
          <p:nvSpPr>
            <p:cNvPr id="313" name="Freeform 51">
              <a:extLst>
                <a:ext uri="{FF2B5EF4-FFF2-40B4-BE49-F238E27FC236}">
                  <a16:creationId xmlns:a16="http://schemas.microsoft.com/office/drawing/2014/main" id="{EE4A4622-B18C-BA6F-EEBA-8F2B4B7BA06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62324"/>
              </a:solidFill>
              <a:prstDash val="solid"/>
              <a:miter/>
            </a:ln>
          </p:spPr>
          <p:txBody>
            <a:bodyPr/>
            <a:lstStyle/>
            <a:p>
              <a:endParaRPr lang="en-US"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  <p:sp>
          <p:nvSpPr>
            <p:cNvPr id="314" name="TextBox 52">
              <a:extLst>
                <a:ext uri="{FF2B5EF4-FFF2-40B4-BE49-F238E27FC236}">
                  <a16:creationId xmlns:a16="http://schemas.microsoft.com/office/drawing/2014/main" id="{C9929125-FE4D-6927-17F1-DF63C6FF407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092" tIns="23092" rIns="23092" bIns="23092" rtlCol="0" anchor="ctr"/>
            <a:lstStyle/>
            <a:p>
              <a:pPr algn="ctr">
                <a:lnSpc>
                  <a:spcPts val="1466"/>
                </a:lnSpc>
              </a:pPr>
              <a:endParaRPr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</p:grpSp>
      <p:sp>
        <p:nvSpPr>
          <p:cNvPr id="315" name="AutoShape 53">
            <a:extLst>
              <a:ext uri="{FF2B5EF4-FFF2-40B4-BE49-F238E27FC236}">
                <a16:creationId xmlns:a16="http://schemas.microsoft.com/office/drawing/2014/main" id="{C963AD7B-1E30-9C41-A714-E3276D6B71C0}"/>
              </a:ext>
            </a:extLst>
          </p:cNvPr>
          <p:cNvSpPr/>
          <p:nvPr/>
        </p:nvSpPr>
        <p:spPr>
          <a:xfrm flipH="1">
            <a:off x="5407847" y="1214211"/>
            <a:ext cx="1402161" cy="322067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grpSp>
        <p:nvGrpSpPr>
          <p:cNvPr id="316" name="Group 54">
            <a:extLst>
              <a:ext uri="{FF2B5EF4-FFF2-40B4-BE49-F238E27FC236}">
                <a16:creationId xmlns:a16="http://schemas.microsoft.com/office/drawing/2014/main" id="{66C780A3-82AC-EED4-2A53-2ADB737AF166}"/>
              </a:ext>
            </a:extLst>
          </p:cNvPr>
          <p:cNvGrpSpPr/>
          <p:nvPr/>
        </p:nvGrpSpPr>
        <p:grpSpPr>
          <a:xfrm rot="6235661">
            <a:off x="5345157" y="1511640"/>
            <a:ext cx="63491" cy="63491"/>
            <a:chOff x="0" y="0"/>
            <a:chExt cx="812800" cy="812800"/>
          </a:xfrm>
        </p:grpSpPr>
        <p:sp>
          <p:nvSpPr>
            <p:cNvPr id="317" name="Freeform 55">
              <a:extLst>
                <a:ext uri="{FF2B5EF4-FFF2-40B4-BE49-F238E27FC236}">
                  <a16:creationId xmlns:a16="http://schemas.microsoft.com/office/drawing/2014/main" id="{A7E91746-2FC5-D367-BADB-A9E8E41FFE2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62324"/>
              </a:solidFill>
              <a:prstDash val="solid"/>
              <a:miter/>
            </a:ln>
          </p:spPr>
          <p:txBody>
            <a:bodyPr/>
            <a:lstStyle/>
            <a:p>
              <a:endParaRPr lang="en-US"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  <p:sp>
          <p:nvSpPr>
            <p:cNvPr id="318" name="TextBox 56">
              <a:extLst>
                <a:ext uri="{FF2B5EF4-FFF2-40B4-BE49-F238E27FC236}">
                  <a16:creationId xmlns:a16="http://schemas.microsoft.com/office/drawing/2014/main" id="{20FA16F9-2E01-2274-18B9-9C63308075B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092" tIns="23092" rIns="23092" bIns="23092" rtlCol="0" anchor="ctr"/>
            <a:lstStyle/>
            <a:p>
              <a:pPr algn="ctr">
                <a:lnSpc>
                  <a:spcPts val="1466"/>
                </a:lnSpc>
              </a:pPr>
              <a:endParaRPr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</p:grpSp>
      <p:sp>
        <p:nvSpPr>
          <p:cNvPr id="319" name="AutoShape 57">
            <a:extLst>
              <a:ext uri="{FF2B5EF4-FFF2-40B4-BE49-F238E27FC236}">
                <a16:creationId xmlns:a16="http://schemas.microsoft.com/office/drawing/2014/main" id="{E73FD7E9-D866-3B04-297E-F5CEC7C2B940}"/>
              </a:ext>
            </a:extLst>
          </p:cNvPr>
          <p:cNvSpPr/>
          <p:nvPr/>
        </p:nvSpPr>
        <p:spPr>
          <a:xfrm flipH="1" flipV="1">
            <a:off x="5303937" y="1693677"/>
            <a:ext cx="2259448" cy="181550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grpSp>
        <p:nvGrpSpPr>
          <p:cNvPr id="320" name="Group 58">
            <a:extLst>
              <a:ext uri="{FF2B5EF4-FFF2-40B4-BE49-F238E27FC236}">
                <a16:creationId xmlns:a16="http://schemas.microsoft.com/office/drawing/2014/main" id="{6CF9EA7F-1DBA-9542-FA25-3A45A0001ADC}"/>
              </a:ext>
            </a:extLst>
          </p:cNvPr>
          <p:cNvGrpSpPr/>
          <p:nvPr/>
        </p:nvGrpSpPr>
        <p:grpSpPr>
          <a:xfrm rot="6235661">
            <a:off x="5240543" y="1659389"/>
            <a:ext cx="63491" cy="63491"/>
            <a:chOff x="0" y="0"/>
            <a:chExt cx="812800" cy="812800"/>
          </a:xfrm>
        </p:grpSpPr>
        <p:sp>
          <p:nvSpPr>
            <p:cNvPr id="321" name="Freeform 59">
              <a:extLst>
                <a:ext uri="{FF2B5EF4-FFF2-40B4-BE49-F238E27FC236}">
                  <a16:creationId xmlns:a16="http://schemas.microsoft.com/office/drawing/2014/main" id="{10602E79-2111-E177-73E3-7B0D50FB067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62324"/>
              </a:solidFill>
              <a:prstDash val="solid"/>
              <a:miter/>
            </a:ln>
          </p:spPr>
          <p:txBody>
            <a:bodyPr/>
            <a:lstStyle/>
            <a:p>
              <a:endParaRPr lang="en-US"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  <p:sp>
          <p:nvSpPr>
            <p:cNvPr id="322" name="TextBox 60">
              <a:extLst>
                <a:ext uri="{FF2B5EF4-FFF2-40B4-BE49-F238E27FC236}">
                  <a16:creationId xmlns:a16="http://schemas.microsoft.com/office/drawing/2014/main" id="{8FEA56C6-9152-738C-966E-97F367067F4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092" tIns="23092" rIns="23092" bIns="23092" rtlCol="0" anchor="ctr"/>
            <a:lstStyle/>
            <a:p>
              <a:pPr algn="ctr">
                <a:lnSpc>
                  <a:spcPts val="1466"/>
                </a:lnSpc>
              </a:pPr>
              <a:endParaRPr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</p:grpSp>
      <p:sp>
        <p:nvSpPr>
          <p:cNvPr id="323" name="AutoShape 61">
            <a:extLst>
              <a:ext uri="{FF2B5EF4-FFF2-40B4-BE49-F238E27FC236}">
                <a16:creationId xmlns:a16="http://schemas.microsoft.com/office/drawing/2014/main" id="{FCFBB1EE-A79E-6903-100C-AF2264C939D7}"/>
              </a:ext>
            </a:extLst>
          </p:cNvPr>
          <p:cNvSpPr/>
          <p:nvPr/>
        </p:nvSpPr>
        <p:spPr>
          <a:xfrm flipH="1" flipV="1">
            <a:off x="6012800" y="2364971"/>
            <a:ext cx="854766" cy="512533"/>
          </a:xfrm>
          <a:prstGeom prst="line">
            <a:avLst/>
          </a:prstGeom>
          <a:ln w="9525" cap="flat">
            <a:solidFill>
              <a:srgbClr val="2623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450" dirty="0">
              <a:latin typeface="Poppins" pitchFamily="2" charset="77"/>
              <a:ea typeface="Open Sans" panose="020B0606030504020204" pitchFamily="34" charset="0"/>
              <a:cs typeface="Poppins" pitchFamily="2" charset="77"/>
            </a:endParaRPr>
          </a:p>
        </p:txBody>
      </p:sp>
      <p:grpSp>
        <p:nvGrpSpPr>
          <p:cNvPr id="324" name="Group 62">
            <a:extLst>
              <a:ext uri="{FF2B5EF4-FFF2-40B4-BE49-F238E27FC236}">
                <a16:creationId xmlns:a16="http://schemas.microsoft.com/office/drawing/2014/main" id="{FE219BD0-DF1C-CF61-1B1D-7C6F39E001DC}"/>
              </a:ext>
            </a:extLst>
          </p:cNvPr>
          <p:cNvGrpSpPr/>
          <p:nvPr/>
        </p:nvGrpSpPr>
        <p:grpSpPr>
          <a:xfrm rot="6235661">
            <a:off x="5953823" y="2316896"/>
            <a:ext cx="63491" cy="63491"/>
            <a:chOff x="0" y="0"/>
            <a:chExt cx="812800" cy="812800"/>
          </a:xfrm>
        </p:grpSpPr>
        <p:sp>
          <p:nvSpPr>
            <p:cNvPr id="325" name="Freeform 63">
              <a:extLst>
                <a:ext uri="{FF2B5EF4-FFF2-40B4-BE49-F238E27FC236}">
                  <a16:creationId xmlns:a16="http://schemas.microsoft.com/office/drawing/2014/main" id="{7D9DB2D3-0297-D41D-1572-B2F1E247B14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62324"/>
              </a:solidFill>
              <a:prstDash val="solid"/>
              <a:miter/>
            </a:ln>
          </p:spPr>
          <p:txBody>
            <a:bodyPr/>
            <a:lstStyle/>
            <a:p>
              <a:endParaRPr lang="en-US"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  <p:sp>
          <p:nvSpPr>
            <p:cNvPr id="326" name="TextBox 64">
              <a:extLst>
                <a:ext uri="{FF2B5EF4-FFF2-40B4-BE49-F238E27FC236}">
                  <a16:creationId xmlns:a16="http://schemas.microsoft.com/office/drawing/2014/main" id="{0F4666A8-BBB7-34EF-42A7-8504A322479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092" tIns="23092" rIns="23092" bIns="23092" rtlCol="0" anchor="ctr"/>
            <a:lstStyle/>
            <a:p>
              <a:pPr algn="ctr">
                <a:lnSpc>
                  <a:spcPts val="1466"/>
                </a:lnSpc>
              </a:pPr>
              <a:endParaRPr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</a:endParaRPr>
            </a:p>
          </p:txBody>
        </p:sp>
      </p:grpSp>
      <p:sp>
        <p:nvSpPr>
          <p:cNvPr id="330" name="TextBox 68">
            <a:extLst>
              <a:ext uri="{FF2B5EF4-FFF2-40B4-BE49-F238E27FC236}">
                <a16:creationId xmlns:a16="http://schemas.microsoft.com/office/drawing/2014/main" id="{1121F17B-98DA-CA74-EDB5-215E7EFDCA12}"/>
              </a:ext>
            </a:extLst>
          </p:cNvPr>
          <p:cNvSpPr txBox="1"/>
          <p:nvPr/>
        </p:nvSpPr>
        <p:spPr>
          <a:xfrm>
            <a:off x="2613249" y="4017868"/>
            <a:ext cx="2153446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1"/>
              </a:rPr>
              <a:t>EARNED: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Event listings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Influencers – blog coverage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Articles and stories shared on web, print, radio and TV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Interviews with stakeholders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Event coverage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Social media engagement (likes, shares, comments)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Reviews by stakeholders, donors, supporters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Testimonials</a:t>
            </a:r>
          </a:p>
        </p:txBody>
      </p:sp>
      <p:sp>
        <p:nvSpPr>
          <p:cNvPr id="331" name="TextBox 69">
            <a:extLst>
              <a:ext uri="{FF2B5EF4-FFF2-40B4-BE49-F238E27FC236}">
                <a16:creationId xmlns:a16="http://schemas.microsoft.com/office/drawing/2014/main" id="{05595ABD-A1BB-04D4-2C91-93EA02E85F8E}"/>
              </a:ext>
            </a:extLst>
          </p:cNvPr>
          <p:cNvSpPr txBox="1"/>
          <p:nvPr/>
        </p:nvSpPr>
        <p:spPr>
          <a:xfrm>
            <a:off x="4948329" y="4017868"/>
            <a:ext cx="2153446" cy="71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1"/>
              </a:rPr>
              <a:t>SHARED: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Social media channels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Newsletter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Curated content - blogs, social, article contribution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Op-Eds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Letters to the editor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Community engagement</a:t>
            </a:r>
          </a:p>
        </p:txBody>
      </p:sp>
      <p:sp>
        <p:nvSpPr>
          <p:cNvPr id="332" name="TextBox 70">
            <a:extLst>
              <a:ext uri="{FF2B5EF4-FFF2-40B4-BE49-F238E27FC236}">
                <a16:creationId xmlns:a16="http://schemas.microsoft.com/office/drawing/2014/main" id="{612F6C70-A67B-23D4-67EB-8EB1CD262A91}"/>
              </a:ext>
            </a:extLst>
          </p:cNvPr>
          <p:cNvSpPr txBox="1"/>
          <p:nvPr/>
        </p:nvSpPr>
        <p:spPr>
          <a:xfrm>
            <a:off x="288608" y="361188"/>
            <a:ext cx="3563963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67"/>
              </a:lnSpc>
            </a:pPr>
            <a:r>
              <a:rPr lang="en-US" sz="3300" b="1" spc="-69" dirty="0">
                <a:solidFill>
                  <a:srgbClr val="262324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Ubuntu Bold"/>
              </a:rPr>
              <a:t>PESO Model</a:t>
            </a:r>
          </a:p>
        </p:txBody>
      </p:sp>
      <p:sp>
        <p:nvSpPr>
          <p:cNvPr id="333" name="TextBox 71">
            <a:extLst>
              <a:ext uri="{FF2B5EF4-FFF2-40B4-BE49-F238E27FC236}">
                <a16:creationId xmlns:a16="http://schemas.microsoft.com/office/drawing/2014/main" id="{CCF014E5-69EF-4683-772E-E201BEE0986A}"/>
              </a:ext>
            </a:extLst>
          </p:cNvPr>
          <p:cNvSpPr txBox="1"/>
          <p:nvPr/>
        </p:nvSpPr>
        <p:spPr>
          <a:xfrm>
            <a:off x="305994" y="4017868"/>
            <a:ext cx="2126279" cy="81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1"/>
              </a:rPr>
              <a:t>PAID: 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Online advertising, search engine marketing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Underwriting and sponsorship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Radio PSAs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Professional videos or video ads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Social media advertising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Swag, merchandise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Sponsored content</a:t>
            </a:r>
          </a:p>
        </p:txBody>
      </p:sp>
      <p:sp>
        <p:nvSpPr>
          <p:cNvPr id="334" name="TextBox 72">
            <a:extLst>
              <a:ext uri="{FF2B5EF4-FFF2-40B4-BE49-F238E27FC236}">
                <a16:creationId xmlns:a16="http://schemas.microsoft.com/office/drawing/2014/main" id="{11CD1C9B-C58B-46E0-2A9A-712D1D51AC71}"/>
              </a:ext>
            </a:extLst>
          </p:cNvPr>
          <p:cNvSpPr txBox="1"/>
          <p:nvPr/>
        </p:nvSpPr>
        <p:spPr>
          <a:xfrm>
            <a:off x="7135227" y="4017868"/>
            <a:ext cx="1967808" cy="917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1"/>
              </a:rPr>
              <a:t>OWNED: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Websites, campaign landing pages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Social media engagement strategy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Articles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Letters from the editor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Printed materials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Direct marketing (postcards, e-newsletter)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Public speaking</a:t>
            </a:r>
          </a:p>
          <a:p>
            <a:pPr marL="129548" lvl="1" indent="-64775">
              <a:lnSpc>
                <a:spcPts val="840"/>
              </a:lnSpc>
              <a:buFont typeface="Arial"/>
              <a:buChar char="•"/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Online newsroom, press </a:t>
            </a:r>
          </a:p>
        </p:txBody>
      </p:sp>
      <p:sp>
        <p:nvSpPr>
          <p:cNvPr id="335" name="TextBox 73">
            <a:extLst>
              <a:ext uri="{FF2B5EF4-FFF2-40B4-BE49-F238E27FC236}">
                <a16:creationId xmlns:a16="http://schemas.microsoft.com/office/drawing/2014/main" id="{DCE09893-FF5C-CD63-C336-1EE13EAB34F9}"/>
              </a:ext>
            </a:extLst>
          </p:cNvPr>
          <p:cNvSpPr txBox="1"/>
          <p:nvPr/>
        </p:nvSpPr>
        <p:spPr>
          <a:xfrm>
            <a:off x="3010384" y="802612"/>
            <a:ext cx="516405" cy="148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90"/>
              </a:lnSpc>
            </a:pPr>
            <a:r>
              <a:rPr lang="en-US" sz="850" dirty="0">
                <a:solidFill>
                  <a:srgbClr val="3D3D3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BRAND</a:t>
            </a:r>
          </a:p>
        </p:txBody>
      </p:sp>
      <p:sp>
        <p:nvSpPr>
          <p:cNvPr id="336" name="TextBox 74">
            <a:extLst>
              <a:ext uri="{FF2B5EF4-FFF2-40B4-BE49-F238E27FC236}">
                <a16:creationId xmlns:a16="http://schemas.microsoft.com/office/drawing/2014/main" id="{3ACA7656-F98F-EB60-9325-ED028FB8F17D}"/>
              </a:ext>
            </a:extLst>
          </p:cNvPr>
          <p:cNvSpPr txBox="1"/>
          <p:nvPr/>
        </p:nvSpPr>
        <p:spPr>
          <a:xfrm>
            <a:off x="1486181" y="1007920"/>
            <a:ext cx="1250715" cy="148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90"/>
              </a:lnSpc>
            </a:pPr>
            <a:r>
              <a:rPr lang="en-US" sz="850" dirty="0">
                <a:solidFill>
                  <a:srgbClr val="3D3D3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MEDIA INTEGRATION</a:t>
            </a:r>
          </a:p>
        </p:txBody>
      </p:sp>
      <p:sp>
        <p:nvSpPr>
          <p:cNvPr id="337" name="TextBox 75">
            <a:extLst>
              <a:ext uri="{FF2B5EF4-FFF2-40B4-BE49-F238E27FC236}">
                <a16:creationId xmlns:a16="http://schemas.microsoft.com/office/drawing/2014/main" id="{47F6FECB-8B9A-C9C2-98D6-E0C8E677E067}"/>
              </a:ext>
            </a:extLst>
          </p:cNvPr>
          <p:cNvSpPr txBox="1"/>
          <p:nvPr/>
        </p:nvSpPr>
        <p:spPr>
          <a:xfrm>
            <a:off x="867068" y="1678152"/>
            <a:ext cx="1040407" cy="148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90"/>
              </a:lnSpc>
            </a:pPr>
            <a:r>
              <a:rPr lang="en-US" sz="850" dirty="0">
                <a:solidFill>
                  <a:srgbClr val="3D3D3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PAID MEDIA</a:t>
            </a:r>
          </a:p>
        </p:txBody>
      </p:sp>
      <p:sp>
        <p:nvSpPr>
          <p:cNvPr id="338" name="TextBox 76">
            <a:extLst>
              <a:ext uri="{FF2B5EF4-FFF2-40B4-BE49-F238E27FC236}">
                <a16:creationId xmlns:a16="http://schemas.microsoft.com/office/drawing/2014/main" id="{CDB84F63-6781-CC2D-45BD-49DB8F2F0183}"/>
              </a:ext>
            </a:extLst>
          </p:cNvPr>
          <p:cNvSpPr txBox="1"/>
          <p:nvPr/>
        </p:nvSpPr>
        <p:spPr>
          <a:xfrm>
            <a:off x="867068" y="2566639"/>
            <a:ext cx="774773" cy="148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90"/>
              </a:lnSpc>
            </a:pPr>
            <a:r>
              <a:rPr lang="en-US" sz="850" dirty="0">
                <a:solidFill>
                  <a:srgbClr val="3D3D3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INCENTIVE</a:t>
            </a:r>
          </a:p>
        </p:txBody>
      </p:sp>
      <p:sp>
        <p:nvSpPr>
          <p:cNvPr id="339" name="TextBox 77">
            <a:extLst>
              <a:ext uri="{FF2B5EF4-FFF2-40B4-BE49-F238E27FC236}">
                <a16:creationId xmlns:a16="http://schemas.microsoft.com/office/drawing/2014/main" id="{D109834C-0858-F6BA-8AA0-524873AEA6C0}"/>
              </a:ext>
            </a:extLst>
          </p:cNvPr>
          <p:cNvSpPr txBox="1"/>
          <p:nvPr/>
        </p:nvSpPr>
        <p:spPr>
          <a:xfrm>
            <a:off x="2389129" y="2815678"/>
            <a:ext cx="592860" cy="148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90"/>
              </a:lnSpc>
            </a:pPr>
            <a:r>
              <a:rPr lang="en-US" sz="850" dirty="0">
                <a:solidFill>
                  <a:srgbClr val="3D3D3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CONTENT</a:t>
            </a:r>
          </a:p>
        </p:txBody>
      </p:sp>
      <p:sp>
        <p:nvSpPr>
          <p:cNvPr id="340" name="TextBox 78">
            <a:extLst>
              <a:ext uri="{FF2B5EF4-FFF2-40B4-BE49-F238E27FC236}">
                <a16:creationId xmlns:a16="http://schemas.microsoft.com/office/drawing/2014/main" id="{45CA79BD-1FA4-31CE-F19E-22F77338A386}"/>
              </a:ext>
            </a:extLst>
          </p:cNvPr>
          <p:cNvSpPr txBox="1"/>
          <p:nvPr/>
        </p:nvSpPr>
        <p:spPr>
          <a:xfrm>
            <a:off x="5909423" y="241426"/>
            <a:ext cx="686551" cy="148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0"/>
              </a:lnSpc>
            </a:pPr>
            <a:r>
              <a:rPr lang="en-US" sz="850" dirty="0">
                <a:solidFill>
                  <a:srgbClr val="3D3D3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PUBLICITY</a:t>
            </a:r>
          </a:p>
        </p:txBody>
      </p:sp>
      <p:sp>
        <p:nvSpPr>
          <p:cNvPr id="341" name="TextBox 79">
            <a:extLst>
              <a:ext uri="{FF2B5EF4-FFF2-40B4-BE49-F238E27FC236}">
                <a16:creationId xmlns:a16="http://schemas.microsoft.com/office/drawing/2014/main" id="{D3F9F52B-D8B3-D17D-6EEC-96587C3E4AAF}"/>
              </a:ext>
            </a:extLst>
          </p:cNvPr>
          <p:cNvSpPr txBox="1"/>
          <p:nvPr/>
        </p:nvSpPr>
        <p:spPr>
          <a:xfrm>
            <a:off x="6864106" y="1132137"/>
            <a:ext cx="1400096" cy="148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0"/>
              </a:lnSpc>
            </a:pPr>
            <a:r>
              <a:rPr lang="en-US" sz="850" dirty="0">
                <a:solidFill>
                  <a:srgbClr val="3D3D3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INFLUENCER ENGAGEMENT</a:t>
            </a:r>
          </a:p>
        </p:txBody>
      </p:sp>
      <p:sp>
        <p:nvSpPr>
          <p:cNvPr id="342" name="TextBox 80">
            <a:extLst>
              <a:ext uri="{FF2B5EF4-FFF2-40B4-BE49-F238E27FC236}">
                <a16:creationId xmlns:a16="http://schemas.microsoft.com/office/drawing/2014/main" id="{AC3F4151-28E6-9849-8F89-6E8970D4FA15}"/>
              </a:ext>
            </a:extLst>
          </p:cNvPr>
          <p:cNvSpPr txBox="1"/>
          <p:nvPr/>
        </p:nvSpPr>
        <p:spPr>
          <a:xfrm>
            <a:off x="7621302" y="1609060"/>
            <a:ext cx="913096" cy="148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0"/>
              </a:lnSpc>
            </a:pPr>
            <a:r>
              <a:rPr lang="en-US" sz="850" dirty="0">
                <a:solidFill>
                  <a:srgbClr val="3D3D3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PARTNERSHIPS</a:t>
            </a:r>
          </a:p>
        </p:txBody>
      </p:sp>
      <p:sp>
        <p:nvSpPr>
          <p:cNvPr id="343" name="TextBox 81">
            <a:extLst>
              <a:ext uri="{FF2B5EF4-FFF2-40B4-BE49-F238E27FC236}">
                <a16:creationId xmlns:a16="http://schemas.microsoft.com/office/drawing/2014/main" id="{6BF1A795-C117-D8EA-C386-BC34A9B08C4E}"/>
              </a:ext>
            </a:extLst>
          </p:cNvPr>
          <p:cNvSpPr txBox="1"/>
          <p:nvPr/>
        </p:nvSpPr>
        <p:spPr>
          <a:xfrm>
            <a:off x="6931145" y="2420226"/>
            <a:ext cx="854764" cy="148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0"/>
              </a:lnSpc>
            </a:pPr>
            <a:r>
              <a:rPr lang="en-US" sz="850" dirty="0">
                <a:solidFill>
                  <a:srgbClr val="3D3D3D"/>
                </a:solidFill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2"/>
              </a:rPr>
              <a:t>SOCIAL MEDIA</a:t>
            </a:r>
          </a:p>
        </p:txBody>
      </p:sp>
      <p:sp>
        <p:nvSpPr>
          <p:cNvPr id="344" name="TextBox 82">
            <a:extLst>
              <a:ext uri="{FF2B5EF4-FFF2-40B4-BE49-F238E27FC236}">
                <a16:creationId xmlns:a16="http://schemas.microsoft.com/office/drawing/2014/main" id="{BE484A96-D767-EFC9-4479-02EA1BEC6A86}"/>
              </a:ext>
            </a:extLst>
          </p:cNvPr>
          <p:cNvSpPr txBox="1"/>
          <p:nvPr/>
        </p:nvSpPr>
        <p:spPr>
          <a:xfrm>
            <a:off x="898490" y="1863872"/>
            <a:ext cx="1008984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Social media advertising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Digital advertising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Traditional advertising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Paid partnerships</a:t>
            </a:r>
          </a:p>
        </p:txBody>
      </p:sp>
      <p:sp>
        <p:nvSpPr>
          <p:cNvPr id="345" name="TextBox 83">
            <a:extLst>
              <a:ext uri="{FF2B5EF4-FFF2-40B4-BE49-F238E27FC236}">
                <a16:creationId xmlns:a16="http://schemas.microsoft.com/office/drawing/2014/main" id="{25161564-9A14-5C17-B92E-1153A5664A5C}"/>
              </a:ext>
            </a:extLst>
          </p:cNvPr>
          <p:cNvSpPr txBox="1"/>
          <p:nvPr/>
        </p:nvSpPr>
        <p:spPr>
          <a:xfrm>
            <a:off x="632856" y="2686720"/>
            <a:ext cx="1008984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Sponsored content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Sponsored events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Native advertising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Contests</a:t>
            </a:r>
          </a:p>
        </p:txBody>
      </p:sp>
      <p:sp>
        <p:nvSpPr>
          <p:cNvPr id="346" name="TextBox 84">
            <a:extLst>
              <a:ext uri="{FF2B5EF4-FFF2-40B4-BE49-F238E27FC236}">
                <a16:creationId xmlns:a16="http://schemas.microsoft.com/office/drawing/2014/main" id="{C9207644-90DE-D9CE-6FFB-D4E2D0E2401A}"/>
              </a:ext>
            </a:extLst>
          </p:cNvPr>
          <p:cNvSpPr txBox="1"/>
          <p:nvPr/>
        </p:nvSpPr>
        <p:spPr>
          <a:xfrm>
            <a:off x="1973005" y="2992411"/>
            <a:ext cx="1008984" cy="71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Internal communications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Website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Collateral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Events and seminars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Photo and video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Thought leadership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Branded graphics</a:t>
            </a:r>
          </a:p>
        </p:txBody>
      </p:sp>
      <p:sp>
        <p:nvSpPr>
          <p:cNvPr id="347" name="TextBox 85">
            <a:extLst>
              <a:ext uri="{FF2B5EF4-FFF2-40B4-BE49-F238E27FC236}">
                <a16:creationId xmlns:a16="http://schemas.microsoft.com/office/drawing/2014/main" id="{E7B1857F-1ECE-B3ED-F385-C22A48CA7627}"/>
              </a:ext>
            </a:extLst>
          </p:cNvPr>
          <p:cNvSpPr txBox="1"/>
          <p:nvPr/>
        </p:nvSpPr>
        <p:spPr>
          <a:xfrm>
            <a:off x="1727911" y="1156699"/>
            <a:ext cx="1008984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Advertorials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Contests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Lead generation</a:t>
            </a:r>
          </a:p>
          <a:p>
            <a:pPr algn="r"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Influencer campaigns</a:t>
            </a:r>
          </a:p>
        </p:txBody>
      </p:sp>
      <p:sp>
        <p:nvSpPr>
          <p:cNvPr id="348" name="TextBox 86">
            <a:extLst>
              <a:ext uri="{FF2B5EF4-FFF2-40B4-BE49-F238E27FC236}">
                <a16:creationId xmlns:a16="http://schemas.microsoft.com/office/drawing/2014/main" id="{44746811-1517-3950-73B9-63D03843B0C7}"/>
              </a:ext>
            </a:extLst>
          </p:cNvPr>
          <p:cNvSpPr txBox="1"/>
          <p:nvPr/>
        </p:nvSpPr>
        <p:spPr>
          <a:xfrm>
            <a:off x="5909423" y="418993"/>
            <a:ext cx="1095011" cy="40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Media relations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Community relations/Events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Influencer relations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Crisis communications</a:t>
            </a:r>
          </a:p>
        </p:txBody>
      </p:sp>
      <p:sp>
        <p:nvSpPr>
          <p:cNvPr id="349" name="TextBox 87">
            <a:extLst>
              <a:ext uri="{FF2B5EF4-FFF2-40B4-BE49-F238E27FC236}">
                <a16:creationId xmlns:a16="http://schemas.microsoft.com/office/drawing/2014/main" id="{53A5A372-CA3F-708C-F16E-4D8DBBE64F4B}"/>
              </a:ext>
            </a:extLst>
          </p:cNvPr>
          <p:cNvSpPr txBox="1"/>
          <p:nvPr/>
        </p:nvSpPr>
        <p:spPr>
          <a:xfrm>
            <a:off x="7631564" y="1784319"/>
            <a:ext cx="1095011" cy="30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Charity tie-ins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Community service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Co-branding</a:t>
            </a:r>
          </a:p>
        </p:txBody>
      </p:sp>
      <p:sp>
        <p:nvSpPr>
          <p:cNvPr id="350" name="TextBox 88">
            <a:extLst>
              <a:ext uri="{FF2B5EF4-FFF2-40B4-BE49-F238E27FC236}">
                <a16:creationId xmlns:a16="http://schemas.microsoft.com/office/drawing/2014/main" id="{CCAAAB22-754E-3F6B-E511-A8165F3E5D3C}"/>
              </a:ext>
            </a:extLst>
          </p:cNvPr>
          <p:cNvSpPr txBox="1"/>
          <p:nvPr/>
        </p:nvSpPr>
        <p:spPr>
          <a:xfrm>
            <a:off x="6931146" y="2592607"/>
            <a:ext cx="1095011" cy="917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Facebook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Twitter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LinkedIn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TikTok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YouTube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Pinterest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Instagram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Snapchat</a:t>
            </a:r>
          </a:p>
          <a:p>
            <a:pPr>
              <a:lnSpc>
                <a:spcPts val="840"/>
              </a:lnSpc>
            </a:pPr>
            <a:r>
              <a:rPr lang="en-US" sz="60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Chivo 3"/>
              </a:rPr>
              <a:t>Yelp</a:t>
            </a:r>
          </a:p>
        </p:txBody>
      </p:sp>
      <p:sp>
        <p:nvSpPr>
          <p:cNvPr id="351" name="TextBox 89">
            <a:extLst>
              <a:ext uri="{FF2B5EF4-FFF2-40B4-BE49-F238E27FC236}">
                <a16:creationId xmlns:a16="http://schemas.microsoft.com/office/drawing/2014/main" id="{46DC4294-F4AA-6F15-EBEC-845A8BC62755}"/>
              </a:ext>
            </a:extLst>
          </p:cNvPr>
          <p:cNvSpPr txBox="1"/>
          <p:nvPr/>
        </p:nvSpPr>
        <p:spPr>
          <a:xfrm>
            <a:off x="7659540" y="3778024"/>
            <a:ext cx="1434592" cy="7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0"/>
              </a:lnSpc>
            </a:pPr>
            <a:r>
              <a:rPr lang="en-US" sz="450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Ubuntu"/>
              </a:rPr>
              <a:t>Adapted graphic from </a:t>
            </a:r>
            <a:r>
              <a:rPr lang="en-US" sz="450" u="sng" dirty="0">
                <a:latin typeface="Poppins" pitchFamily="2" charset="77"/>
                <a:ea typeface="Open Sans" panose="020B0606030504020204" pitchFamily="34" charset="0"/>
                <a:cs typeface="Poppins" pitchFamily="2" charset="77"/>
                <a:sym typeface="Ubuntu"/>
                <a:hlinkClick r:id="rId3" tooltip="https://www.wrightoncomm.com/wp-content/uploads/2018/01/WOC_peso-graphic-RGB.jpg"/>
              </a:rPr>
              <a:t>Wright on Comm</a:t>
            </a:r>
          </a:p>
        </p:txBody>
      </p:sp>
    </p:spTree>
    <p:extLst>
      <p:ext uri="{BB962C8B-B14F-4D97-AF65-F5344CB8AC3E}">
        <p14:creationId xmlns:p14="http://schemas.microsoft.com/office/powerpoint/2010/main" val="182885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62BDE-BFF6-4781-1130-D9B0F2EC9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F4542F58-8F30-05E1-BCD4-3C5C26A693E5}"/>
              </a:ext>
            </a:extLst>
          </p:cNvPr>
          <p:cNvSpPr txBox="1">
            <a:spLocks/>
          </p:cNvSpPr>
          <p:nvPr/>
        </p:nvSpPr>
        <p:spPr>
          <a:xfrm>
            <a:off x="379942" y="564983"/>
            <a:ext cx="6859058" cy="4847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orbel"/>
              <a:buNone/>
              <a:defRPr sz="4400" b="1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630"/>
              </a:lnSpc>
              <a:buClrTx/>
              <a:buSzTx/>
              <a:defRPr/>
            </a:pPr>
            <a:r>
              <a:rPr lang="en-US" sz="3600" kern="1200" spc="-158" dirty="0">
                <a:solidFill>
                  <a:schemeClr val="tx1"/>
                </a:solidFill>
                <a:latin typeface="Poppins" pitchFamily="2" charset="77"/>
                <a:ea typeface="PT Sans" panose="020B0503020203020204" pitchFamily="34" charset="77"/>
                <a:cs typeface="Poppins" pitchFamily="2" charset="77"/>
              </a:rPr>
              <a:t>Digital Content Creation Tools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1A86C8-5107-F0BA-580C-2BA25CFF3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476885"/>
              </p:ext>
            </p:extLst>
          </p:nvPr>
        </p:nvGraphicFramePr>
        <p:xfrm>
          <a:off x="379941" y="1270694"/>
          <a:ext cx="7863336" cy="3462111"/>
        </p:xfrm>
        <a:graphic>
          <a:graphicData uri="http://schemas.openxmlformats.org/drawingml/2006/table">
            <a:tbl>
              <a:tblPr firstRow="1"/>
              <a:tblGrid>
                <a:gridCol w="1217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2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3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667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endParaRPr lang="en-US" sz="600" dirty="0"/>
                    </a:p>
                  </a:txBody>
                  <a:tcPr marL="95250" marR="95250" marT="95250" marB="95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Canva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Free account available. Check out </a:t>
                      </a:r>
                      <a:r>
                        <a:rPr lang="en-US" sz="1200" dirty="0">
                          <a:solidFill>
                            <a:srgbClr val="3F3F3F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  <a:hlinkClick r:id="rId3"/>
                        </a:rPr>
                        <a:t>”Canva for Students”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for details</a:t>
                      </a:r>
                    </a:p>
                  </a:txBody>
                  <a:tcPr marL="95250" marR="95250" marT="95250" marB="95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Templates for social media, print pubs, landing pages, swag, signage, etc. Access to stock photos, video, audio, graphics.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Web-based; app available</a:t>
                      </a:r>
                    </a:p>
                  </a:txBody>
                  <a:tcPr marL="95250" marR="95250" marT="95250" marB="95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1664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endParaRPr lang="en-US" sz="600" dirty="0"/>
                    </a:p>
                  </a:txBody>
                  <a:tcPr marL="95250" marR="95250" marT="95250" marB="95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Adobe Creative Cloud Express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Students have free access using their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wsu.edu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 login credentials.</a:t>
                      </a:r>
                    </a:p>
                  </a:txBody>
                  <a:tcPr marL="95250" marR="95250" marT="95250" marB="95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Templates for social media, print pubs, landing pages, swag, signage, etc. Access to stock photos, video, audio, graphics.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Web-based; app available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200" dirty="0">
                        <a:solidFill>
                          <a:schemeClr val="tx1"/>
                        </a:solidFill>
                        <a:latin typeface="Poppins" pitchFamily="2" charset="77"/>
                        <a:ea typeface="PT Sans" panose="020B0503020203020204" pitchFamily="34" charset="77"/>
                        <a:cs typeface="Poppins" pitchFamily="2" charset="77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7780">
                <a:tc>
                  <a:txBody>
                    <a:bodyPr/>
                    <a:lstStyle/>
                    <a:p>
                      <a:pPr algn="l">
                        <a:lnSpc>
                          <a:spcPts val="2939"/>
                        </a:lnSpc>
                        <a:defRPr/>
                      </a:pPr>
                      <a:endParaRPr lang="en-US" sz="600" dirty="0"/>
                    </a:p>
                  </a:txBody>
                  <a:tcPr marL="95250" marR="95250" marT="95250" marB="95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Adobe Creative Cloud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Including Photoshop, Illustrator, InDesign, Rush, Premiere, After Effects. Students have free access using their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wsu.edu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 login credentials. </a:t>
                      </a:r>
                    </a:p>
                  </a:txBody>
                  <a:tcPr marL="95250" marR="95250" marT="95250" marB="95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Poppins" pitchFamily="2" charset="77"/>
                          <a:ea typeface="PT Sans" panose="020B0503020203020204" pitchFamily="34" charset="77"/>
                          <a:cs typeface="Poppins" pitchFamily="2" charset="77"/>
                        </a:rPr>
                        <a:t>Adobe Creative Cloud software is considered the premier for graphic design, video editing, web development, photography, and interactive media </a:t>
                      </a:r>
                    </a:p>
                  </a:txBody>
                  <a:tcPr marL="95250" marR="95250" marT="95250" marB="95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 descr="Canva logo">
            <a:extLst>
              <a:ext uri="{FF2B5EF4-FFF2-40B4-BE49-F238E27FC236}">
                <a16:creationId xmlns:a16="http://schemas.microsoft.com/office/drawing/2014/main" id="{D06A35AE-32BB-96EF-49B6-FFCE0FF53B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153" y="1412695"/>
            <a:ext cx="660012" cy="660012"/>
          </a:xfrm>
          <a:prstGeom prst="rect">
            <a:avLst/>
          </a:prstGeom>
        </p:spPr>
      </p:pic>
      <p:grpSp>
        <p:nvGrpSpPr>
          <p:cNvPr id="6" name="Group 5" descr="Adobe Creative Cloud icon">
            <a:extLst>
              <a:ext uri="{FF2B5EF4-FFF2-40B4-BE49-F238E27FC236}">
                <a16:creationId xmlns:a16="http://schemas.microsoft.com/office/drawing/2014/main" id="{8323E79E-8F94-E31E-36FE-D3B25D9E5BB0}"/>
              </a:ext>
            </a:extLst>
          </p:cNvPr>
          <p:cNvGrpSpPr/>
          <p:nvPr/>
        </p:nvGrpSpPr>
        <p:grpSpPr>
          <a:xfrm>
            <a:off x="693153" y="2548211"/>
            <a:ext cx="660012" cy="660012"/>
            <a:chOff x="924204" y="3706225"/>
            <a:chExt cx="880016" cy="880016"/>
          </a:xfrm>
        </p:grpSpPr>
        <p:sp>
          <p:nvSpPr>
            <p:cNvPr id="7" name="Oval 6" descr="Adobe Creative Cloud icon">
              <a:extLst>
                <a:ext uri="{FF2B5EF4-FFF2-40B4-BE49-F238E27FC236}">
                  <a16:creationId xmlns:a16="http://schemas.microsoft.com/office/drawing/2014/main" id="{7720B15A-F6BA-C352-DA1A-20CF8E24EEEB}"/>
                </a:ext>
              </a:extLst>
            </p:cNvPr>
            <p:cNvSpPr/>
            <p:nvPr/>
          </p:nvSpPr>
          <p:spPr>
            <a:xfrm>
              <a:off x="924204" y="3706225"/>
              <a:ext cx="880016" cy="880016"/>
            </a:xfrm>
            <a:prstGeom prst="ellipse">
              <a:avLst/>
            </a:prstGeom>
            <a:solidFill>
              <a:srgbClr val="000A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Poppins" pitchFamily="2" charset="77"/>
                <a:cs typeface="Poppins" pitchFamily="2" charset="77"/>
              </a:endParaRPr>
            </a:p>
          </p:txBody>
        </p:sp>
        <p:pic>
          <p:nvPicPr>
            <p:cNvPr id="8" name="Picture 7" descr="A rainbow colored logo on a black background&#10;&#10;AI-generated content may be incorrect.">
              <a:extLst>
                <a:ext uri="{FF2B5EF4-FFF2-40B4-BE49-F238E27FC236}">
                  <a16:creationId xmlns:a16="http://schemas.microsoft.com/office/drawing/2014/main" id="{5A4EF46B-0D9D-3CD6-B844-4E9486DE1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4" t="16942" r="10343" b="21189"/>
            <a:stretch/>
          </p:blipFill>
          <p:spPr>
            <a:xfrm>
              <a:off x="1050705" y="3866425"/>
              <a:ext cx="627013" cy="495226"/>
            </a:xfrm>
            <a:prstGeom prst="rect">
              <a:avLst/>
            </a:prstGeom>
          </p:spPr>
        </p:pic>
      </p:grpSp>
      <p:pic>
        <p:nvPicPr>
          <p:cNvPr id="9" name="Picture 5" descr="Adobe Creative Cloud logo">
            <a:extLst>
              <a:ext uri="{FF2B5EF4-FFF2-40B4-BE49-F238E27FC236}">
                <a16:creationId xmlns:a16="http://schemas.microsoft.com/office/drawing/2014/main" id="{34F9DB3E-5496-8846-7B81-3669C4EFC4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3153" y="3551321"/>
            <a:ext cx="660012" cy="660012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C8F67A7-E6FB-889A-132A-B5A9B6189E15}"/>
              </a:ext>
            </a:extLst>
          </p:cNvPr>
          <p:cNvSpPr txBox="1">
            <a:spLocks/>
          </p:cNvSpPr>
          <p:nvPr/>
        </p:nvSpPr>
        <p:spPr>
          <a:xfrm>
            <a:off x="3543300" y="4630745"/>
            <a:ext cx="2057400" cy="27384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FF0C08D-7841-4F4F-A4DE-E9282FE6477C}" type="slidenum">
              <a:rPr lang="en-US" sz="1050">
                <a:latin typeface="Poppins" pitchFamily="2" charset="77"/>
                <a:cs typeface="Poppins" pitchFamily="2" charset="77"/>
              </a:rPr>
              <a:pPr/>
              <a:t>7</a:t>
            </a:fld>
            <a:endParaRPr lang="en-US" sz="10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D8C35C-B44A-5ED5-6F2F-2D320BE47990}"/>
              </a:ext>
            </a:extLst>
          </p:cNvPr>
          <p:cNvSpPr/>
          <p:nvPr/>
        </p:nvSpPr>
        <p:spPr>
          <a:xfrm>
            <a:off x="7958087" y="148442"/>
            <a:ext cx="942165" cy="9183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" name="Picture 15" descr="A green and white logo&#10;&#10;AI-generated content may be incorrect.">
            <a:extLst>
              <a:ext uri="{FF2B5EF4-FFF2-40B4-BE49-F238E27FC236}">
                <a16:creationId xmlns:a16="http://schemas.microsoft.com/office/drawing/2014/main" id="{164B0064-87D3-9CCD-E400-6E9D28BE8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1780" y="179139"/>
            <a:ext cx="918361" cy="9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53428"/>
      </p:ext>
    </p:extLst>
  </p:cSld>
  <p:clrMapOvr>
    <a:masterClrMapping/>
  </p:clrMapOvr>
</p:sld>
</file>

<file path=ppt/theme/theme1.xml><?xml version="1.0" encoding="utf-8"?>
<a:theme xmlns:a="http://schemas.openxmlformats.org/drawingml/2006/main" name="Gower template">
  <a:themeElements>
    <a:clrScheme name="PRH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006225"/>
      </a:accent1>
      <a:accent2>
        <a:srgbClr val="4E8855"/>
      </a:accent2>
      <a:accent3>
        <a:srgbClr val="7AA37E"/>
      </a:accent3>
      <a:accent4>
        <a:srgbClr val="78A12F"/>
      </a:accent4>
      <a:accent5>
        <a:srgbClr val="3F3F3F"/>
      </a:accent5>
      <a:accent6>
        <a:srgbClr val="0C0C0C"/>
      </a:accent6>
      <a:hlink>
        <a:srgbClr val="4E8855"/>
      </a:hlink>
      <a:folHlink>
        <a:srgbClr val="7AA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</TotalTime>
  <Words>910</Words>
  <Application>Microsoft Macintosh PowerPoint</Application>
  <PresentationFormat>On-screen Show (16:9)</PresentationFormat>
  <Paragraphs>134</Paragraphs>
  <Slides>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PT Sans</vt:lpstr>
      <vt:lpstr>Poppins</vt:lpstr>
      <vt:lpstr>Muli Light</vt:lpstr>
      <vt:lpstr>Gower template</vt:lpstr>
      <vt:lpstr>Hospital Expansion Capital Campaign</vt:lpstr>
      <vt:lpstr>PowerPoint Presentation</vt:lpstr>
      <vt:lpstr>About the Expansion</vt:lpstr>
      <vt:lpstr>Videos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Whitney Bray</dc:creator>
  <cp:lastModifiedBy>Cooney, Rebecca Lynn</cp:lastModifiedBy>
  <cp:revision>19</cp:revision>
  <dcterms:modified xsi:type="dcterms:W3CDTF">2026-01-24T21:36:34Z</dcterms:modified>
</cp:coreProperties>
</file>