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2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95F"/>
    <a:srgbClr val="F1EB03"/>
    <a:srgbClr val="920000"/>
    <a:srgbClr val="9A0000"/>
    <a:srgbClr val="E84C40"/>
    <a:srgbClr val="7B57D5"/>
    <a:srgbClr val="E42A1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E9BDF-105E-48BD-B2E2-BEA3CF1CB2C1}" type="doc">
      <dgm:prSet loTypeId="urn:microsoft.com/office/officeart/2005/8/layout/pyramid2" loCatId="list" qsTypeId="urn:microsoft.com/office/officeart/2005/8/quickstyle/simple1" qsCatId="simple" csTypeId="urn:microsoft.com/office/officeart/2005/8/colors/accent3_1" csCatId="accent3" phldr="1"/>
      <dgm:spPr/>
    </dgm:pt>
    <dgm:pt modelId="{4C2C3F93-7A6B-4454-840D-A4E41F0A3A78}">
      <dgm:prSet phldrT="[Text]"/>
      <dgm:spPr/>
      <dgm:t>
        <a:bodyPr/>
        <a:lstStyle/>
        <a:p>
          <a:r>
            <a:rPr lang="en-US" dirty="0" smtClean="0"/>
            <a:t>Energy Challenge	</a:t>
          </a:r>
          <a:endParaRPr lang="en-US" dirty="0"/>
        </a:p>
      </dgm:t>
    </dgm:pt>
    <dgm:pt modelId="{82CC60F0-14C0-4BBB-B144-43DEC3A6244C}" type="parTrans" cxnId="{E66C8A22-25A6-4319-A9B6-5384BD5920A5}">
      <dgm:prSet/>
      <dgm:spPr/>
      <dgm:t>
        <a:bodyPr/>
        <a:lstStyle/>
        <a:p>
          <a:endParaRPr lang="en-US"/>
        </a:p>
      </dgm:t>
    </dgm:pt>
    <dgm:pt modelId="{92079958-E7B4-453B-B3A7-6CBD36296523}" type="sibTrans" cxnId="{E66C8A22-25A6-4319-A9B6-5384BD5920A5}">
      <dgm:prSet/>
      <dgm:spPr/>
      <dgm:t>
        <a:bodyPr/>
        <a:lstStyle/>
        <a:p>
          <a:endParaRPr lang="en-US"/>
        </a:p>
      </dgm:t>
    </dgm:pt>
    <dgm:pt modelId="{43CAC0D6-A575-406D-B292-BFFA80EBDD24}">
      <dgm:prSet phldrT="[Text]"/>
      <dgm:spPr/>
      <dgm:t>
        <a:bodyPr/>
        <a:lstStyle/>
        <a:p>
          <a:r>
            <a:rPr lang="en-US" dirty="0" smtClean="0"/>
            <a:t>Energy Conversion and Storage Devices</a:t>
          </a:r>
          <a:endParaRPr lang="en-US" dirty="0"/>
        </a:p>
      </dgm:t>
    </dgm:pt>
    <dgm:pt modelId="{857D49FC-A08B-42DF-B1AF-D1778FFDC6FD}" type="parTrans" cxnId="{3CBF4428-9D09-4F83-BD87-EA64939E613B}">
      <dgm:prSet/>
      <dgm:spPr/>
      <dgm:t>
        <a:bodyPr/>
        <a:lstStyle/>
        <a:p>
          <a:endParaRPr lang="en-US"/>
        </a:p>
      </dgm:t>
    </dgm:pt>
    <dgm:pt modelId="{3410B3FF-6734-4AA4-9485-6662A6BEF3AA}" type="sibTrans" cxnId="{3CBF4428-9D09-4F83-BD87-EA64939E613B}">
      <dgm:prSet/>
      <dgm:spPr/>
      <dgm:t>
        <a:bodyPr/>
        <a:lstStyle/>
        <a:p>
          <a:endParaRPr lang="en-US"/>
        </a:p>
      </dgm:t>
    </dgm:pt>
    <dgm:pt modelId="{899DE8C6-7FB9-4E85-B696-1B125C659D05}">
      <dgm:prSet phldrT="[Text]"/>
      <dgm:spPr/>
      <dgm:t>
        <a:bodyPr/>
        <a:lstStyle/>
        <a:p>
          <a:r>
            <a:rPr lang="en-US" dirty="0" smtClean="0"/>
            <a:t>Nanomaterials</a:t>
          </a:r>
          <a:endParaRPr lang="en-US" dirty="0"/>
        </a:p>
      </dgm:t>
    </dgm:pt>
    <dgm:pt modelId="{7F35840A-15B7-4C84-B327-409A1C409D3D}" type="parTrans" cxnId="{0D6A0939-F203-4351-BA37-3516F9BBF2DA}">
      <dgm:prSet/>
      <dgm:spPr/>
      <dgm:t>
        <a:bodyPr/>
        <a:lstStyle/>
        <a:p>
          <a:endParaRPr lang="en-US"/>
        </a:p>
      </dgm:t>
    </dgm:pt>
    <dgm:pt modelId="{59DF9D40-88DF-434A-B2C1-1A1A243BDA20}" type="sibTrans" cxnId="{0D6A0939-F203-4351-BA37-3516F9BBF2DA}">
      <dgm:prSet/>
      <dgm:spPr/>
      <dgm:t>
        <a:bodyPr/>
        <a:lstStyle/>
        <a:p>
          <a:endParaRPr lang="en-US"/>
        </a:p>
      </dgm:t>
    </dgm:pt>
    <dgm:pt modelId="{DB0D2374-68B5-4243-8497-C31F49F7FF9B}" type="pres">
      <dgm:prSet presAssocID="{94BE9BDF-105E-48BD-B2E2-BEA3CF1CB2C1}" presName="compositeShape" presStyleCnt="0">
        <dgm:presLayoutVars>
          <dgm:dir/>
          <dgm:resizeHandles/>
        </dgm:presLayoutVars>
      </dgm:prSet>
      <dgm:spPr/>
    </dgm:pt>
    <dgm:pt modelId="{BBA1BEE9-51AB-4E72-B891-6BA7C1AF386E}" type="pres">
      <dgm:prSet presAssocID="{94BE9BDF-105E-48BD-B2E2-BEA3CF1CB2C1}" presName="pyramid" presStyleLbl="node1" presStyleIdx="0" presStyleCnt="1" custLinFactNeighborX="-1825"/>
      <dgm:spPr/>
    </dgm:pt>
    <dgm:pt modelId="{1A777D0A-262B-402C-9D78-1D52C5D85FA7}" type="pres">
      <dgm:prSet presAssocID="{94BE9BDF-105E-48BD-B2E2-BEA3CF1CB2C1}" presName="theList" presStyleCnt="0"/>
      <dgm:spPr/>
    </dgm:pt>
    <dgm:pt modelId="{B09D566F-57FE-43DF-AC1A-4266C5FE9B02}" type="pres">
      <dgm:prSet presAssocID="{4C2C3F93-7A6B-4454-840D-A4E41F0A3A78}" presName="aNode" presStyleLbl="fgAcc1" presStyleIdx="0" presStyleCnt="3" custLinFactY="-5043" custLinFactNeighborX="-626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C32FD-655F-407B-BE56-1CD024D49A3B}" type="pres">
      <dgm:prSet presAssocID="{4C2C3F93-7A6B-4454-840D-A4E41F0A3A78}" presName="aSpace" presStyleCnt="0"/>
      <dgm:spPr/>
    </dgm:pt>
    <dgm:pt modelId="{46899DFE-EBCC-4472-9B4E-AF893227A753}" type="pres">
      <dgm:prSet presAssocID="{43CAC0D6-A575-406D-B292-BFFA80EBDD24}" presName="aNode" presStyleLbl="fgAcc1" presStyleIdx="1" presStyleCnt="3" custLinFactY="1590" custLinFactNeighborX="-62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AB755-C993-4269-928D-6ACC29067C7C}" type="pres">
      <dgm:prSet presAssocID="{43CAC0D6-A575-406D-B292-BFFA80EBDD24}" presName="aSpace" presStyleCnt="0"/>
      <dgm:spPr/>
    </dgm:pt>
    <dgm:pt modelId="{46089CC0-656C-408F-94CE-FD7888837808}" type="pres">
      <dgm:prSet presAssocID="{899DE8C6-7FB9-4E85-B696-1B125C659D05}" presName="aNode" presStyleLbl="fgAcc1" presStyleIdx="2" presStyleCnt="3" custLinFactY="34242" custLinFactNeighborX="-62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9E3E0-F882-4FC9-A28C-1FFBBB94A0C0}" type="pres">
      <dgm:prSet presAssocID="{899DE8C6-7FB9-4E85-B696-1B125C659D05}" presName="aSpace" presStyleCnt="0"/>
      <dgm:spPr/>
    </dgm:pt>
  </dgm:ptLst>
  <dgm:cxnLst>
    <dgm:cxn modelId="{ADDA1FF3-9613-405A-805B-6CEABC35A60B}" type="presOf" srcId="{43CAC0D6-A575-406D-B292-BFFA80EBDD24}" destId="{46899DFE-EBCC-4472-9B4E-AF893227A753}" srcOrd="0" destOrd="0" presId="urn:microsoft.com/office/officeart/2005/8/layout/pyramid2"/>
    <dgm:cxn modelId="{F128D752-C006-4E57-89DD-D4343CC1D1AC}" type="presOf" srcId="{4C2C3F93-7A6B-4454-840D-A4E41F0A3A78}" destId="{B09D566F-57FE-43DF-AC1A-4266C5FE9B02}" srcOrd="0" destOrd="0" presId="urn:microsoft.com/office/officeart/2005/8/layout/pyramid2"/>
    <dgm:cxn modelId="{3C3444AF-DCAB-4C4D-BE60-F1CAC6BA1037}" type="presOf" srcId="{899DE8C6-7FB9-4E85-B696-1B125C659D05}" destId="{46089CC0-656C-408F-94CE-FD7888837808}" srcOrd="0" destOrd="0" presId="urn:microsoft.com/office/officeart/2005/8/layout/pyramid2"/>
    <dgm:cxn modelId="{0D6A0939-F203-4351-BA37-3516F9BBF2DA}" srcId="{94BE9BDF-105E-48BD-B2E2-BEA3CF1CB2C1}" destId="{899DE8C6-7FB9-4E85-B696-1B125C659D05}" srcOrd="2" destOrd="0" parTransId="{7F35840A-15B7-4C84-B327-409A1C409D3D}" sibTransId="{59DF9D40-88DF-434A-B2C1-1A1A243BDA20}"/>
    <dgm:cxn modelId="{E66C8A22-25A6-4319-A9B6-5384BD5920A5}" srcId="{94BE9BDF-105E-48BD-B2E2-BEA3CF1CB2C1}" destId="{4C2C3F93-7A6B-4454-840D-A4E41F0A3A78}" srcOrd="0" destOrd="0" parTransId="{82CC60F0-14C0-4BBB-B144-43DEC3A6244C}" sibTransId="{92079958-E7B4-453B-B3A7-6CBD36296523}"/>
    <dgm:cxn modelId="{3CBF4428-9D09-4F83-BD87-EA64939E613B}" srcId="{94BE9BDF-105E-48BD-B2E2-BEA3CF1CB2C1}" destId="{43CAC0D6-A575-406D-B292-BFFA80EBDD24}" srcOrd="1" destOrd="0" parTransId="{857D49FC-A08B-42DF-B1AF-D1778FFDC6FD}" sibTransId="{3410B3FF-6734-4AA4-9485-6662A6BEF3AA}"/>
    <dgm:cxn modelId="{1C0C8658-11B2-4609-8A8F-E40BFD9F474B}" type="presOf" srcId="{94BE9BDF-105E-48BD-B2E2-BEA3CF1CB2C1}" destId="{DB0D2374-68B5-4243-8497-C31F49F7FF9B}" srcOrd="0" destOrd="0" presId="urn:microsoft.com/office/officeart/2005/8/layout/pyramid2"/>
    <dgm:cxn modelId="{DF9ED7FE-F486-4F55-B493-745570211B3E}" type="presParOf" srcId="{DB0D2374-68B5-4243-8497-C31F49F7FF9B}" destId="{BBA1BEE9-51AB-4E72-B891-6BA7C1AF386E}" srcOrd="0" destOrd="0" presId="urn:microsoft.com/office/officeart/2005/8/layout/pyramid2"/>
    <dgm:cxn modelId="{B26A1C17-9854-45AD-9C2B-82E0718A82DE}" type="presParOf" srcId="{DB0D2374-68B5-4243-8497-C31F49F7FF9B}" destId="{1A777D0A-262B-402C-9D78-1D52C5D85FA7}" srcOrd="1" destOrd="0" presId="urn:microsoft.com/office/officeart/2005/8/layout/pyramid2"/>
    <dgm:cxn modelId="{E11F30A4-3072-41F5-94DF-35CDF600CFC2}" type="presParOf" srcId="{1A777D0A-262B-402C-9D78-1D52C5D85FA7}" destId="{B09D566F-57FE-43DF-AC1A-4266C5FE9B02}" srcOrd="0" destOrd="0" presId="urn:microsoft.com/office/officeart/2005/8/layout/pyramid2"/>
    <dgm:cxn modelId="{19013211-E8C9-46A8-8740-77C3CC7ACFBE}" type="presParOf" srcId="{1A777D0A-262B-402C-9D78-1D52C5D85FA7}" destId="{A36C32FD-655F-407B-BE56-1CD024D49A3B}" srcOrd="1" destOrd="0" presId="urn:microsoft.com/office/officeart/2005/8/layout/pyramid2"/>
    <dgm:cxn modelId="{D558100D-9F1A-4E30-891B-CDBD66A46601}" type="presParOf" srcId="{1A777D0A-262B-402C-9D78-1D52C5D85FA7}" destId="{46899DFE-EBCC-4472-9B4E-AF893227A753}" srcOrd="2" destOrd="0" presId="urn:microsoft.com/office/officeart/2005/8/layout/pyramid2"/>
    <dgm:cxn modelId="{1832872E-4800-4DF3-8CC1-2CB8EBE0F017}" type="presParOf" srcId="{1A777D0A-262B-402C-9D78-1D52C5D85FA7}" destId="{EBAAB755-C993-4269-928D-6ACC29067C7C}" srcOrd="3" destOrd="0" presId="urn:microsoft.com/office/officeart/2005/8/layout/pyramid2"/>
    <dgm:cxn modelId="{5823E2E6-DC62-49B4-8323-241EA9707FA0}" type="presParOf" srcId="{1A777D0A-262B-402C-9D78-1D52C5D85FA7}" destId="{46089CC0-656C-408F-94CE-FD7888837808}" srcOrd="4" destOrd="0" presId="urn:microsoft.com/office/officeart/2005/8/layout/pyramid2"/>
    <dgm:cxn modelId="{441AA481-C1C7-406A-9BAE-5B8838E1CF19}" type="presParOf" srcId="{1A777D0A-262B-402C-9D78-1D52C5D85FA7}" destId="{B0B9E3E0-F882-4FC9-A28C-1FFBBB94A0C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A1BEE9-51AB-4E72-B891-6BA7C1AF386E}">
      <dsp:nvSpPr>
        <dsp:cNvPr id="0" name=""/>
        <dsp:cNvSpPr/>
      </dsp:nvSpPr>
      <dsp:spPr>
        <a:xfrm>
          <a:off x="0" y="0"/>
          <a:ext cx="2252869" cy="2514599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D566F-57FE-43DF-AC1A-4266C5FE9B02}">
      <dsp:nvSpPr>
        <dsp:cNvPr id="0" name=""/>
        <dsp:cNvSpPr/>
      </dsp:nvSpPr>
      <dsp:spPr>
        <a:xfrm>
          <a:off x="1034663" y="148385"/>
          <a:ext cx="1464365" cy="595252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Energy Challenge	</a:t>
          </a:r>
          <a:endParaRPr lang="en-US" sz="1200" kern="1200" dirty="0"/>
        </a:p>
      </dsp:txBody>
      <dsp:txXfrm>
        <a:off x="1034663" y="148385"/>
        <a:ext cx="1464365" cy="595252"/>
      </dsp:txXfrm>
    </dsp:sp>
    <dsp:sp modelId="{46899DFE-EBCC-4472-9B4E-AF893227A753}">
      <dsp:nvSpPr>
        <dsp:cNvPr id="0" name=""/>
        <dsp:cNvSpPr/>
      </dsp:nvSpPr>
      <dsp:spPr>
        <a:xfrm>
          <a:off x="1034663" y="1006341"/>
          <a:ext cx="1464365" cy="595252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Energy Conversion and Storage Devices</a:t>
          </a:r>
          <a:endParaRPr lang="en-US" sz="1200" kern="1200" dirty="0"/>
        </a:p>
      </dsp:txBody>
      <dsp:txXfrm>
        <a:off x="1034663" y="1006341"/>
        <a:ext cx="1464365" cy="595252"/>
      </dsp:txXfrm>
    </dsp:sp>
    <dsp:sp modelId="{46089CC0-656C-408F-94CE-FD7888837808}">
      <dsp:nvSpPr>
        <dsp:cNvPr id="0" name=""/>
        <dsp:cNvSpPr/>
      </dsp:nvSpPr>
      <dsp:spPr>
        <a:xfrm>
          <a:off x="1034663" y="1870362"/>
          <a:ext cx="1464365" cy="595252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Nanomaterials</a:t>
          </a:r>
          <a:endParaRPr lang="en-US" sz="1200" kern="1200" dirty="0"/>
        </a:p>
      </dsp:txBody>
      <dsp:txXfrm>
        <a:off x="1034663" y="1870362"/>
        <a:ext cx="1464365" cy="59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057F8D-76C8-4217-81F4-E829261FA76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D3CD92D-1AA8-45E1-A704-E3FBE5D4A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D92D-1AA8-45E1-A704-E3FBE5D4A3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C5C4-B6C4-4227-BD57-664BE9466D07}" type="datetime1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20000"/>
                </a:solidFill>
              </a:defRPr>
            </a:lvl1pPr>
          </a:lstStyle>
          <a:p>
            <a:r>
              <a:rPr lang="en-US" smtClean="0"/>
              <a:t>Computational Nanoscience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D5-1EFC-47C0-9AC0-969475C85F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48400"/>
            <a:ext cx="8077200" cy="1588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/>
          <p:cNvPicPr>
            <a:picLocks noChangeAspect="1" noChangeArrowheads="1"/>
          </p:cNvPicPr>
          <p:nvPr userDrawn="1"/>
        </p:nvPicPr>
        <p:blipFill>
          <a:blip r:embed="rId2" cstate="print"/>
          <a:srcRect l="45412" t="4788" r="45142" b="5473"/>
          <a:stretch>
            <a:fillRect/>
          </a:stretch>
        </p:blipFill>
        <p:spPr bwMode="auto">
          <a:xfrm rot="-2940000">
            <a:off x="7542843" y="369901"/>
            <a:ext cx="202680" cy="130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2" cstate="print"/>
          <a:srcRect l="45412" t="4788" r="45142" b="5473"/>
          <a:stretch>
            <a:fillRect/>
          </a:stretch>
        </p:blipFill>
        <p:spPr bwMode="auto">
          <a:xfrm rot="-2940000">
            <a:off x="7796952" y="298778"/>
            <a:ext cx="202680" cy="130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5"/>
          <p:cNvPicPr>
            <a:picLocks noChangeAspect="1" noChangeArrowheads="1"/>
          </p:cNvPicPr>
          <p:nvPr userDrawn="1"/>
        </p:nvPicPr>
        <p:blipFill>
          <a:blip r:embed="rId2" cstate="print"/>
          <a:srcRect l="45412" t="4788" r="45142" b="5473"/>
          <a:stretch>
            <a:fillRect/>
          </a:stretch>
        </p:blipFill>
        <p:spPr bwMode="auto">
          <a:xfrm rot="-2940000">
            <a:off x="8020050" y="206402"/>
            <a:ext cx="202680" cy="130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7"/>
          <p:cNvSpPr>
            <a:spLocks noChangeArrowheads="1"/>
          </p:cNvSpPr>
          <p:nvPr userDrawn="1"/>
        </p:nvSpPr>
        <p:spPr bwMode="auto">
          <a:xfrm>
            <a:off x="609600" y="3700462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920000"/>
          </a:solidFill>
          <a:ln w="9525">
            <a:solidFill>
              <a:srgbClr val="92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2" name="Picture 15" descr="wsuTLSig4cW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57150"/>
            <a:ext cx="14874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Underline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85800"/>
            <a:ext cx="9144000" cy="73816"/>
          </a:xfrm>
          <a:prstGeom prst="rect">
            <a:avLst/>
          </a:prstGeom>
        </p:spPr>
      </p:pic>
      <p:pic>
        <p:nvPicPr>
          <p:cNvPr id="11" name="Picture 10" descr="Underline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631784"/>
            <a:ext cx="9144000" cy="73816"/>
          </a:xfrm>
          <a:prstGeom prst="rect">
            <a:avLst/>
          </a:prstGeom>
        </p:spPr>
      </p:pic>
      <p:pic>
        <p:nvPicPr>
          <p:cNvPr id="8" name="Picture 7" descr="wsu%20new%20cougar%20300X10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" y="7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BF362-AE89-4760-9D7D-0B3E10CA77B3}" type="datetime1">
              <a:rPr lang="en-US" smtClean="0"/>
              <a:pPr>
                <a:defRPr/>
              </a:pPr>
              <a:t>10/12/2014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Computational Nanoscience Laboratory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6B99-C3B7-4F83-9AD4-A0C5B041A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D74403F-70B9-427A-B01E-EBD9784EBB6F}" type="datetime1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Computational Nanoscience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14AEBAC-3B30-4533-A2F3-BD9253943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3506-1BEF-4816-818A-8BE798D36965}" type="datetime1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5726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Computational Nanoscience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D2D5-1EFC-47C0-9AC0-969475C8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18" Type="http://schemas.microsoft.com/office/2007/relationships/diagramDrawing" Target="../diagrams/drawing1.xml"/><Relationship Id="rId26" Type="http://schemas.openxmlformats.org/officeDocument/2006/relationships/image" Target="../media/image21.png"/><Relationship Id="rId3" Type="http://schemas.openxmlformats.org/officeDocument/2006/relationships/image" Target="../media/image5.jpe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hyperlink" Target="mailto:soumik.banerjee@wsu.edu" TargetMode="External"/><Relationship Id="rId17" Type="http://schemas.openxmlformats.org/officeDocument/2006/relationships/diagramColors" Target="../diagrams/colors1.xml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mme.wsu.edu/~sbanerjee/" TargetMode="External"/><Relationship Id="rId24" Type="http://schemas.openxmlformats.org/officeDocument/2006/relationships/image" Target="../media/image19.png"/><Relationship Id="rId5" Type="http://schemas.openxmlformats.org/officeDocument/2006/relationships/image" Target="../media/image7.jpeg"/><Relationship Id="rId15" Type="http://schemas.openxmlformats.org/officeDocument/2006/relationships/diagramLayout" Target="../diagrams/layout1.xml"/><Relationship Id="rId23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diagramData" Target="../diagrams/data1.xml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/>
          <p:nvPr/>
        </p:nvCxnSpPr>
        <p:spPr>
          <a:xfrm flipV="1">
            <a:off x="2971800" y="2343151"/>
            <a:ext cx="1600200" cy="933449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://www.mme.wsu.edu/~sbanerjee/Battery.jpg"/>
          <p:cNvPicPr>
            <a:picLocks noChangeAspect="1" noChangeArrowheads="1"/>
          </p:cNvPicPr>
          <p:nvPr/>
        </p:nvPicPr>
        <p:blipFill>
          <a:blip r:embed="rId3" cstate="print"/>
          <a:srcRect l="2500" t="963" r="2500" b="3712"/>
          <a:stretch>
            <a:fillRect/>
          </a:stretch>
        </p:blipFill>
        <p:spPr bwMode="auto">
          <a:xfrm>
            <a:off x="4800600" y="770818"/>
            <a:ext cx="2971800" cy="193558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9265" y="1313743"/>
            <a:ext cx="1274735" cy="10486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41756"/>
            <a:ext cx="7696200" cy="430887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spc="150" dirty="0" smtClean="0"/>
              <a:t>Computational Nanoscience Laboratory </a:t>
            </a:r>
            <a:r>
              <a:rPr lang="en-US" sz="2200" dirty="0" smtClean="0"/>
              <a:t>(</a:t>
            </a:r>
            <a:r>
              <a:rPr lang="en-US" sz="2200" spc="150" dirty="0" smtClean="0"/>
              <a:t>PI: Soumik Banerjee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3076" name="Picture 4" descr="http://www.mme.wsu.edu/~sbanerjee/Research_files/image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761543"/>
            <a:ext cx="1329193" cy="1123950"/>
          </a:xfrm>
          <a:prstGeom prst="rect">
            <a:avLst/>
          </a:prstGeom>
          <a:noFill/>
        </p:spPr>
      </p:pic>
      <p:pic>
        <p:nvPicPr>
          <p:cNvPr id="3079" name="Picture 7" descr="C:\Users\S. Banerjee\Desktop\OP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923468"/>
            <a:ext cx="2986087" cy="16160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4191000" y="3904543"/>
            <a:ext cx="175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Modeling the Photoactive Layer of Organic Photovoltaic Solar Cells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2800" y="5047543"/>
            <a:ext cx="1447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Controlled Deposition of Aligned Carbon Nanotubes on Substrates for Super-capacitors 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2800" y="1313743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Identifying Novel Electrolytes for Lithium Batteries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47" name="Picture 1" descr="C:\Users\S. Banerjee\Desktop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200" y="6134100"/>
            <a:ext cx="647700" cy="647700"/>
          </a:xfrm>
          <a:prstGeom prst="rect">
            <a:avLst/>
          </a:prstGeom>
          <a:noFill/>
        </p:spPr>
      </p:pic>
      <p:pic>
        <p:nvPicPr>
          <p:cNvPr id="50" name="Content Placeholder 6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 t="4878" b="10163"/>
          <a:stretch>
            <a:fillRect/>
          </a:stretch>
        </p:blipFill>
        <p:spPr bwMode="auto">
          <a:xfrm>
            <a:off x="1123950" y="5234227"/>
            <a:ext cx="647064" cy="6858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3" descr="C:\Documents and Settings\Soumik Banerjee\Desktop\MCNL\Website\UMich\web\index_files\image004.png"/>
          <p:cNvPicPr>
            <a:picLocks noChangeAspect="1" noChangeArrowheads="1"/>
          </p:cNvPicPr>
          <p:nvPr/>
        </p:nvPicPr>
        <p:blipFill>
          <a:blip r:embed="rId9" cstate="print"/>
          <a:srcRect l="24771" r="17612"/>
          <a:stretch>
            <a:fillRect/>
          </a:stretch>
        </p:blipFill>
        <p:spPr bwMode="auto">
          <a:xfrm>
            <a:off x="1828800" y="5234226"/>
            <a:ext cx="685801" cy="6858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2" y="5234226"/>
            <a:ext cx="664221" cy="6858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9" name="Straight Connector 58"/>
          <p:cNvCxnSpPr/>
          <p:nvPr/>
        </p:nvCxnSpPr>
        <p:spPr>
          <a:xfrm>
            <a:off x="533400" y="5043726"/>
            <a:ext cx="2209800" cy="0"/>
          </a:xfrm>
          <a:prstGeom prst="line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3400" y="5043726"/>
            <a:ext cx="0" cy="18288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743200" y="5043726"/>
            <a:ext cx="0" cy="18288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971800" y="3648075"/>
            <a:ext cx="1590675" cy="9525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971800" y="4038600"/>
            <a:ext cx="1600200" cy="1000125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9050" y="838200"/>
            <a:ext cx="325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Modeling materials relevant to energy conversion and storage devices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2400" y="5977176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For more information,  please write to me or visit:</a:t>
            </a:r>
          </a:p>
          <a:p>
            <a:r>
              <a:rPr lang="en-US" sz="1000" dirty="0" smtClean="0">
                <a:hlinkClick r:id="rId11"/>
              </a:rPr>
              <a:t>http://www.mme.wsu.edu/~sbanerjee/</a:t>
            </a:r>
            <a:endParaRPr lang="en-US" sz="1000" dirty="0" smtClean="0"/>
          </a:p>
          <a:p>
            <a:r>
              <a:rPr lang="en-US" sz="1000" dirty="0" smtClean="0"/>
              <a:t>Contact information:</a:t>
            </a:r>
          </a:p>
          <a:p>
            <a:r>
              <a:rPr lang="en-US" sz="1000" dirty="0" smtClean="0">
                <a:hlinkClick r:id="rId12"/>
              </a:rPr>
              <a:t>soumik.banerjee@wsu.edu</a:t>
            </a:r>
            <a:endParaRPr lang="en-US" sz="1000" dirty="0" smtClean="0"/>
          </a:p>
          <a:p>
            <a:r>
              <a:rPr lang="en-US" sz="1000" dirty="0" smtClean="0"/>
              <a:t>Office: 215 Sloan Hall</a:t>
            </a:r>
            <a:endParaRPr lang="en-US" sz="10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676400" y="4738926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" descr="C:\Documents and Settings\Soumik Banerjee\Desktop\Soumik\Career\Job Search 2010\Experience-Objectives\image004.jpg"/>
          <p:cNvPicPr>
            <a:picLocks noChangeAspect="1" noChangeArrowheads="1"/>
          </p:cNvPicPr>
          <p:nvPr/>
        </p:nvPicPr>
        <p:blipFill>
          <a:blip r:embed="rId13" cstate="print"/>
          <a:srcRect l="12717" r="10983"/>
          <a:stretch>
            <a:fillRect/>
          </a:stretch>
        </p:blipFill>
        <p:spPr bwMode="auto">
          <a:xfrm>
            <a:off x="257175" y="5234226"/>
            <a:ext cx="807200" cy="6858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5" name="Diagram 34"/>
          <p:cNvGraphicFramePr/>
          <p:nvPr/>
        </p:nvGraphicFramePr>
        <p:xfrm>
          <a:off x="276225" y="2352675"/>
          <a:ext cx="2590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027" name="Picture 3" descr="C:\Users\S. Banerjee\Desktop\WSU\CNL_Group_Slide\download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1450" y="2057400"/>
            <a:ext cx="919162" cy="919162"/>
          </a:xfrm>
          <a:prstGeom prst="rect">
            <a:avLst/>
          </a:prstGeom>
          <a:noFill/>
        </p:spPr>
      </p:pic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73" name="Group 1"/>
          <p:cNvGrpSpPr>
            <a:grpSpLocks noChangeAspect="1"/>
          </p:cNvGrpSpPr>
          <p:nvPr/>
        </p:nvGrpSpPr>
        <p:grpSpPr bwMode="auto">
          <a:xfrm>
            <a:off x="4800600" y="4724400"/>
            <a:ext cx="3271036" cy="1752528"/>
            <a:chOff x="1440" y="1454"/>
            <a:chExt cx="9679" cy="4669"/>
          </a:xfrm>
        </p:grpSpPr>
        <p:sp>
          <p:nvSpPr>
            <p:cNvPr id="3099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440" y="1454"/>
              <a:ext cx="9679" cy="451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4" name="Group 2"/>
            <p:cNvGrpSpPr>
              <a:grpSpLocks/>
            </p:cNvGrpSpPr>
            <p:nvPr/>
          </p:nvGrpSpPr>
          <p:grpSpPr bwMode="auto">
            <a:xfrm>
              <a:off x="1449" y="1454"/>
              <a:ext cx="9670" cy="4669"/>
              <a:chOff x="1449" y="1454"/>
              <a:chExt cx="9670" cy="4669"/>
            </a:xfrm>
          </p:grpSpPr>
          <p:pic>
            <p:nvPicPr>
              <p:cNvPr id="3098" name="Picture 26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595" y="3285"/>
                <a:ext cx="2909" cy="2229"/>
              </a:xfrm>
              <a:prstGeom prst="rect">
                <a:avLst/>
              </a:prstGeom>
              <a:noFill/>
            </p:spPr>
          </p:pic>
          <p:pic>
            <p:nvPicPr>
              <p:cNvPr id="3097" name="Picture 25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642" y="1477"/>
                <a:ext cx="2909" cy="1411"/>
              </a:xfrm>
              <a:prstGeom prst="rect">
                <a:avLst/>
              </a:prstGeom>
              <a:noFill/>
            </p:spPr>
          </p:pic>
          <p:pic>
            <p:nvPicPr>
              <p:cNvPr id="3096" name="Picture 24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 rot="16200000">
                <a:off x="4949" y="3082"/>
                <a:ext cx="2117" cy="2731"/>
              </a:xfrm>
              <a:prstGeom prst="rect">
                <a:avLst/>
              </a:prstGeom>
              <a:noFill/>
            </p:spPr>
          </p:pic>
          <p:pic>
            <p:nvPicPr>
              <p:cNvPr id="3095" name="Picture 23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449" y="1454"/>
                <a:ext cx="2909" cy="1442"/>
              </a:xfrm>
              <a:prstGeom prst="rect">
                <a:avLst/>
              </a:prstGeom>
              <a:noFill/>
            </p:spPr>
          </p:pic>
          <p:grpSp>
            <p:nvGrpSpPr>
              <p:cNvPr id="3075" name="Group 3"/>
              <p:cNvGrpSpPr>
                <a:grpSpLocks/>
              </p:cNvGrpSpPr>
              <p:nvPr/>
            </p:nvGrpSpPr>
            <p:grpSpPr bwMode="auto">
              <a:xfrm>
                <a:off x="2705" y="1559"/>
                <a:ext cx="8414" cy="4564"/>
                <a:chOff x="2705" y="1559"/>
                <a:chExt cx="8414" cy="4564"/>
              </a:xfrm>
            </p:grpSpPr>
            <p:pic>
              <p:nvPicPr>
                <p:cNvPr id="3094" name="Picture 22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7878" y="1559"/>
                  <a:ext cx="2970" cy="137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" name="Group 4"/>
                <p:cNvGrpSpPr>
                  <a:grpSpLocks/>
                </p:cNvGrpSpPr>
                <p:nvPr/>
              </p:nvGrpSpPr>
              <p:grpSpPr bwMode="auto">
                <a:xfrm>
                  <a:off x="2705" y="2899"/>
                  <a:ext cx="8414" cy="3224"/>
                  <a:chOff x="2705" y="2899"/>
                  <a:chExt cx="8414" cy="3224"/>
                </a:xfrm>
              </p:grpSpPr>
              <p:grpSp>
                <p:nvGrpSpPr>
                  <p:cNvPr id="308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705" y="2929"/>
                    <a:ext cx="7981" cy="3194"/>
                    <a:chOff x="2705" y="2929"/>
                    <a:chExt cx="7981" cy="3194"/>
                  </a:xfrm>
                </p:grpSpPr>
                <p:grpSp>
                  <p:nvGrpSpPr>
                    <p:cNvPr id="308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5" y="2929"/>
                      <a:ext cx="7184" cy="3194"/>
                      <a:chOff x="2705" y="2929"/>
                      <a:chExt cx="7184" cy="3194"/>
                    </a:xfrm>
                  </p:grpSpPr>
                  <p:sp>
                    <p:nvSpPr>
                      <p:cNvPr id="3093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05" y="2929"/>
                        <a:ext cx="764" cy="5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itchFamily="18" charset="0"/>
                            <a:cs typeface="Times New Roman" pitchFamily="18" charset="0"/>
                          </a:rPr>
                          <a:t>(a)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092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05" y="5638"/>
                        <a:ext cx="736" cy="4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itchFamily="18" charset="0"/>
                            <a:cs typeface="Times New Roman" pitchFamily="18" charset="0"/>
                          </a:rPr>
                          <a:t>(b)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091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70" y="2951"/>
                        <a:ext cx="806" cy="5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itchFamily="18" charset="0"/>
                            <a:cs typeface="Times New Roman" pitchFamily="18" charset="0"/>
                          </a:rPr>
                          <a:t>(c)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090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47" y="5638"/>
                        <a:ext cx="829" cy="4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itchFamily="18" charset="0"/>
                            <a:cs typeface="Times New Roman" pitchFamily="18" charset="0"/>
                          </a:rPr>
                          <a:t>(d)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089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137" y="2951"/>
                        <a:ext cx="752" cy="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itchFamily="18" charset="0"/>
                            <a:cs typeface="Times New Roman" pitchFamily="18" charset="0"/>
                          </a:rPr>
                          <a:t>(e)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088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119" y="5638"/>
                        <a:ext cx="480" cy="3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ea typeface="Times New Roman" pitchFamily="18" charset="0"/>
                            <a:cs typeface="Times New Roman" pitchFamily="18" charset="0"/>
                          </a:rPr>
                          <a:t>(f)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8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09" y="3366"/>
                      <a:ext cx="2877" cy="2218"/>
                      <a:chOff x="1670" y="10004"/>
                      <a:chExt cx="2877" cy="2218"/>
                    </a:xfrm>
                  </p:grpSpPr>
                  <p:pic>
                    <p:nvPicPr>
                      <p:cNvPr id="3086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 cstate="print"/>
                      <a:srcRect/>
                      <a:stretch>
                        <a:fillRect/>
                      </a:stretch>
                    </p:blipFill>
                    <p:spPr bwMode="auto">
                      <a:xfrm rot="5400000">
                        <a:off x="2000" y="9674"/>
                        <a:ext cx="2218" cy="2877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3085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1" y="10739"/>
                        <a:ext cx="1708" cy="1374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082" name="AutoShap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7" y="3063"/>
                    <a:ext cx="1" cy="7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5" y="2957"/>
                    <a:ext cx="365" cy="3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80" name="AutoShap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67" y="3111"/>
                    <a:ext cx="1" cy="7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35" y="3005"/>
                    <a:ext cx="365" cy="3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" name="AutoShap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686" y="3005"/>
                    <a:ext cx="1" cy="7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54" y="2899"/>
                    <a:ext cx="365" cy="3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56" name="Picture 55" descr="Untitled.png"/>
          <p:cNvPicPr>
            <a:picLocks noChangeAspect="1"/>
          </p:cNvPicPr>
          <p:nvPr/>
        </p:nvPicPr>
        <p:blipFill>
          <a:blip r:embed="rId26" cstate="print"/>
          <a:srcRect t="4483" r="15707"/>
          <a:stretch>
            <a:fillRect/>
          </a:stretch>
        </p:blipFill>
        <p:spPr>
          <a:xfrm>
            <a:off x="8153400" y="5105400"/>
            <a:ext cx="817854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29823</TotalTime>
  <Words>99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Computational Nanoscience Laboratory (PI: Soumik Banerjee)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Soumik Banerjee</dc:creator>
  <cp:lastModifiedBy>S. Banerjee</cp:lastModifiedBy>
  <cp:revision>412</cp:revision>
  <dcterms:created xsi:type="dcterms:W3CDTF">2010-12-21T17:25:21Z</dcterms:created>
  <dcterms:modified xsi:type="dcterms:W3CDTF">2014-10-12T23:15:01Z</dcterms:modified>
</cp:coreProperties>
</file>