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3" r:id="rId1"/>
  </p:sldMasterIdLst>
  <p:notesMasterIdLst>
    <p:notesMasterId r:id="rId18"/>
  </p:notesMasterIdLst>
  <p:sldIdLst>
    <p:sldId id="256" r:id="rId2"/>
    <p:sldId id="260" r:id="rId3"/>
    <p:sldId id="279" r:id="rId4"/>
    <p:sldId id="304" r:id="rId5"/>
    <p:sldId id="308" r:id="rId6"/>
    <p:sldId id="301" r:id="rId7"/>
    <p:sldId id="292" r:id="rId8"/>
    <p:sldId id="306" r:id="rId9"/>
    <p:sldId id="290" r:id="rId10"/>
    <p:sldId id="299" r:id="rId11"/>
    <p:sldId id="307" r:id="rId12"/>
    <p:sldId id="281" r:id="rId13"/>
    <p:sldId id="294" r:id="rId14"/>
    <p:sldId id="300" r:id="rId15"/>
    <p:sldId id="296" r:id="rId16"/>
    <p:sldId id="283"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urchell, Heather M" initials="BHM" lastIdx="5" clrIdx="0">
    <p:extLst>
      <p:ext uri="{19B8F6BF-5375-455C-9EA6-DF929625EA0E}">
        <p15:presenceInfo xmlns:p15="http://schemas.microsoft.com/office/powerpoint/2012/main" userId="S-1-5-21-861567501-115176313-682003330-3276773" providerId="AD"/>
      </p:ext>
    </p:extLst>
  </p:cmAuthor>
  <p:cmAuthor id="2" name="Gehring, Lisa" initials="GL" lastIdx="4" clrIdx="1">
    <p:extLst>
      <p:ext uri="{19B8F6BF-5375-455C-9EA6-DF929625EA0E}">
        <p15:presenceInfo xmlns:p15="http://schemas.microsoft.com/office/powerpoint/2012/main" userId="S-1-5-21-861567501-115176313-682003330-13292" providerId="AD"/>
      </p:ext>
    </p:extLst>
  </p:cmAuthor>
  <p:cmAuthor id="3" name="Rohla, Hally" initials="RH" lastIdx="2" clrIdx="2">
    <p:extLst>
      <p:ext uri="{19B8F6BF-5375-455C-9EA6-DF929625EA0E}">
        <p15:presenceInfo xmlns:p15="http://schemas.microsoft.com/office/powerpoint/2012/main" userId="S::hally.rohla@wsu.edu::84cfcdce-28c9-47f4-8b12-fff0b6f0a585" providerId="AD"/>
      </p:ext>
    </p:extLst>
  </p:cmAuthor>
  <p:cmAuthor id="4" name="McPherson, Sabrina M." initials="MSM" lastIdx="9" clrIdx="3">
    <p:extLst>
      <p:ext uri="{19B8F6BF-5375-455C-9EA6-DF929625EA0E}">
        <p15:presenceInfo xmlns:p15="http://schemas.microsoft.com/office/powerpoint/2012/main" userId="S-1-5-21-861567501-115176313-682003330-42066" providerId="AD"/>
      </p:ext>
    </p:extLst>
  </p:cmAuthor>
  <p:cmAuthor id="5" name="Burchell, Heather M" initials="BHM [2]" lastIdx="1" clrIdx="4">
    <p:extLst>
      <p:ext uri="{19B8F6BF-5375-455C-9EA6-DF929625EA0E}">
        <p15:presenceInfo xmlns:p15="http://schemas.microsoft.com/office/powerpoint/2012/main" userId="S::heather.burchell@wsu.edu::be16078e-2906-43e9-8dab-090974a655a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0605"/>
    <a:srgbClr val="DA0605"/>
    <a:srgbClr val="FFFF00"/>
    <a:srgbClr val="FF00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79759" autoAdjust="0"/>
  </p:normalViewPr>
  <p:slideViewPr>
    <p:cSldViewPr snapToGrid="0" snapToObjects="1">
      <p:cViewPr varScale="1">
        <p:scale>
          <a:sx n="84" d="100"/>
          <a:sy n="84" d="100"/>
        </p:scale>
        <p:origin x="726" y="9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C42D8C-3F88-44EC-A256-75548BB1DC63}" type="datetimeFigureOut">
              <a:rPr lang="en-US" smtClean="0"/>
              <a:t>9/20/2025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0FBE6A-3C41-4481-873E-4B4977C1F72D}" type="slidenum">
              <a:rPr lang="en-US" smtClean="0"/>
              <a:t>‹#›</a:t>
            </a:fld>
            <a:endParaRPr lang="en-US"/>
          </a:p>
        </p:txBody>
      </p:sp>
    </p:spTree>
    <p:extLst>
      <p:ext uri="{BB962C8B-B14F-4D97-AF65-F5344CB8AC3E}">
        <p14:creationId xmlns:p14="http://schemas.microsoft.com/office/powerpoint/2010/main" val="4117673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0FBE6A-3C41-4481-873E-4B4977C1F72D}" type="slidenum">
              <a:rPr lang="en-US" smtClean="0"/>
              <a:t>2</a:t>
            </a:fld>
            <a:endParaRPr lang="en-US"/>
          </a:p>
        </p:txBody>
      </p:sp>
    </p:spTree>
    <p:extLst>
      <p:ext uri="{BB962C8B-B14F-4D97-AF65-F5344CB8AC3E}">
        <p14:creationId xmlns:p14="http://schemas.microsoft.com/office/powerpoint/2010/main" val="18068043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C084C-DDAB-E5C7-4C8E-183D34440D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41F802-AF4A-6917-DF06-B88B6ABF1C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37EEC8-6BE9-4C70-457D-D6BBFC09B5FE}"/>
              </a:ext>
            </a:extLst>
          </p:cNvPr>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EC54D435-60C8-D24C-73DE-955AB68E04F3}"/>
              </a:ext>
            </a:extLst>
          </p:cNvPr>
          <p:cNvSpPr>
            <a:spLocks noGrp="1"/>
          </p:cNvSpPr>
          <p:nvPr>
            <p:ph type="sldNum" sz="quarter" idx="10"/>
          </p:nvPr>
        </p:nvSpPr>
        <p:spPr/>
        <p:txBody>
          <a:bodyPr/>
          <a:lstStyle/>
          <a:p>
            <a:fld id="{F30FBE6A-3C41-4481-873E-4B4977C1F72D}" type="slidenum">
              <a:rPr lang="en-US" smtClean="0"/>
              <a:t>11</a:t>
            </a:fld>
            <a:endParaRPr lang="en-US"/>
          </a:p>
        </p:txBody>
      </p:sp>
    </p:spTree>
    <p:extLst>
      <p:ext uri="{BB962C8B-B14F-4D97-AF65-F5344CB8AC3E}">
        <p14:creationId xmlns:p14="http://schemas.microsoft.com/office/powerpoint/2010/main" val="7351651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base"/>
            <a:endParaRPr lang="en-US" dirty="0"/>
          </a:p>
        </p:txBody>
      </p:sp>
      <p:sp>
        <p:nvSpPr>
          <p:cNvPr id="4" name="Slide Number Placeholder 3"/>
          <p:cNvSpPr>
            <a:spLocks noGrp="1"/>
          </p:cNvSpPr>
          <p:nvPr>
            <p:ph type="sldNum" sz="quarter" idx="10"/>
          </p:nvPr>
        </p:nvSpPr>
        <p:spPr/>
        <p:txBody>
          <a:bodyPr/>
          <a:lstStyle/>
          <a:p>
            <a:fld id="{F30FBE6A-3C41-4481-873E-4B4977C1F72D}" type="slidenum">
              <a:rPr lang="en-US" smtClean="0"/>
              <a:t>12</a:t>
            </a:fld>
            <a:endParaRPr lang="en-US"/>
          </a:p>
        </p:txBody>
      </p:sp>
    </p:spTree>
    <p:extLst>
      <p:ext uri="{BB962C8B-B14F-4D97-AF65-F5344CB8AC3E}">
        <p14:creationId xmlns:p14="http://schemas.microsoft.com/office/powerpoint/2010/main" val="151902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Payouts</a:t>
            </a:r>
            <a:r>
              <a:rPr lang="en-US" baseline="0" dirty="0"/>
              <a:t> and transfers for position changes covered on next slide.</a:t>
            </a:r>
            <a:br>
              <a:rPr lang="en-US" baseline="0" dirty="0"/>
            </a:br>
            <a:br>
              <a:rPr lang="en-US" baseline="0" dirty="0"/>
            </a:br>
            <a:r>
              <a:rPr lang="en-US" i="0" baseline="0" dirty="0"/>
              <a:t>NPNS holiday credit does not carry over into new year and would be paid out at the end of the year.  December holiday credit would be accrued available to use in following January and is not paid out.</a:t>
            </a:r>
            <a:endParaRPr lang="en-US" dirty="0"/>
          </a:p>
          <a:p>
            <a:pPr lvl="0" fontAlgn="base"/>
            <a:endParaRPr lang="en-US" dirty="0"/>
          </a:p>
        </p:txBody>
      </p:sp>
      <p:sp>
        <p:nvSpPr>
          <p:cNvPr id="4" name="Slide Number Placeholder 3"/>
          <p:cNvSpPr>
            <a:spLocks noGrp="1"/>
          </p:cNvSpPr>
          <p:nvPr>
            <p:ph type="sldNum" sz="quarter" idx="10"/>
          </p:nvPr>
        </p:nvSpPr>
        <p:spPr/>
        <p:txBody>
          <a:bodyPr/>
          <a:lstStyle/>
          <a:p>
            <a:fld id="{F30FBE6A-3C41-4481-873E-4B4977C1F72D}" type="slidenum">
              <a:rPr lang="en-US" smtClean="0"/>
              <a:t>13</a:t>
            </a:fld>
            <a:endParaRPr lang="en-US"/>
          </a:p>
        </p:txBody>
      </p:sp>
    </p:spTree>
    <p:extLst>
      <p:ext uri="{BB962C8B-B14F-4D97-AF65-F5344CB8AC3E}">
        <p14:creationId xmlns:p14="http://schemas.microsoft.com/office/powerpoint/2010/main" val="2777390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base"/>
            <a:endParaRPr lang="en-US" dirty="0"/>
          </a:p>
        </p:txBody>
      </p:sp>
      <p:sp>
        <p:nvSpPr>
          <p:cNvPr id="4" name="Slide Number Placeholder 3"/>
          <p:cNvSpPr>
            <a:spLocks noGrp="1"/>
          </p:cNvSpPr>
          <p:nvPr>
            <p:ph type="sldNum" sz="quarter" idx="10"/>
          </p:nvPr>
        </p:nvSpPr>
        <p:spPr/>
        <p:txBody>
          <a:bodyPr/>
          <a:lstStyle/>
          <a:p>
            <a:fld id="{F30FBE6A-3C41-4481-873E-4B4977C1F72D}" type="slidenum">
              <a:rPr lang="en-US" smtClean="0"/>
              <a:t>14</a:t>
            </a:fld>
            <a:endParaRPr lang="en-US"/>
          </a:p>
        </p:txBody>
      </p:sp>
    </p:spTree>
    <p:extLst>
      <p:ext uri="{BB962C8B-B14F-4D97-AF65-F5344CB8AC3E}">
        <p14:creationId xmlns:p14="http://schemas.microsoft.com/office/powerpoint/2010/main" val="3215470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Office assistant, different</a:t>
            </a:r>
            <a:r>
              <a:rPr lang="en-US" baseline="0" dirty="0"/>
              <a:t> types of research position codes, IT series.</a:t>
            </a:r>
            <a:br>
              <a:rPr lang="en-US" baseline="0" dirty="0"/>
            </a:br>
            <a:br>
              <a:rPr lang="en-US" baseline="0" dirty="0"/>
            </a:br>
            <a:r>
              <a:rPr lang="en-US" baseline="0" dirty="0"/>
              <a:t>12 months at a time up to 24 consecutive months.  A break in service will restart this timer and rehires are not limited, however, a break in service is no longer required and a Change Job action to a new position can continue an employee’s Nonpermanent employment.</a:t>
            </a:r>
            <a:br>
              <a:rPr lang="en-US" baseline="0" dirty="0"/>
            </a:br>
            <a:br>
              <a:rPr lang="en-US" baseline="0" dirty="0"/>
            </a:br>
            <a:r>
              <a:rPr lang="en-US" baseline="0" dirty="0"/>
              <a:t>Up to Step F at any time.  Over Step F must wait for PSD.</a:t>
            </a:r>
            <a:endParaRPr lang="en-US" dirty="0"/>
          </a:p>
        </p:txBody>
      </p:sp>
      <p:sp>
        <p:nvSpPr>
          <p:cNvPr id="4" name="Slide Number Placeholder 3"/>
          <p:cNvSpPr>
            <a:spLocks noGrp="1"/>
          </p:cNvSpPr>
          <p:nvPr>
            <p:ph type="sldNum" sz="quarter" idx="10"/>
          </p:nvPr>
        </p:nvSpPr>
        <p:spPr/>
        <p:txBody>
          <a:bodyPr/>
          <a:lstStyle/>
          <a:p>
            <a:fld id="{F30FBE6A-3C41-4481-873E-4B4977C1F72D}" type="slidenum">
              <a:rPr lang="en-US" smtClean="0"/>
              <a:t>15</a:t>
            </a:fld>
            <a:endParaRPr lang="en-US"/>
          </a:p>
        </p:txBody>
      </p:sp>
    </p:spTree>
    <p:extLst>
      <p:ext uri="{BB962C8B-B14F-4D97-AF65-F5344CB8AC3E}">
        <p14:creationId xmlns:p14="http://schemas.microsoft.com/office/powerpoint/2010/main" val="24941065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0FBE6A-3C41-4481-873E-4B4977C1F72D}" type="slidenum">
              <a:rPr lang="en-US" smtClean="0"/>
              <a:t>16</a:t>
            </a:fld>
            <a:endParaRPr lang="en-US"/>
          </a:p>
        </p:txBody>
      </p:sp>
    </p:spTree>
    <p:extLst>
      <p:ext uri="{BB962C8B-B14F-4D97-AF65-F5344CB8AC3E}">
        <p14:creationId xmlns:p14="http://schemas.microsoft.com/office/powerpoint/2010/main" val="4093654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F30FBE6A-3C41-4481-873E-4B4977C1F72D}" type="slidenum">
              <a:rPr lang="en-US" smtClean="0"/>
              <a:t>3</a:t>
            </a:fld>
            <a:endParaRPr lang="en-US"/>
          </a:p>
        </p:txBody>
      </p:sp>
    </p:spTree>
    <p:extLst>
      <p:ext uri="{BB962C8B-B14F-4D97-AF65-F5344CB8AC3E}">
        <p14:creationId xmlns:p14="http://schemas.microsoft.com/office/powerpoint/2010/main" val="3456738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F9483-2335-8DB4-CF0E-E63AE09C46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B9D3E1-DBC3-746D-7564-58BD445AE3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4CD816-F7C0-0084-E289-019184CC13E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en-US" i="0" baseline="0" dirty="0"/>
            </a:br>
            <a:br>
              <a:rPr lang="en-US" i="0" baseline="0" dirty="0"/>
            </a:br>
            <a:r>
              <a:rPr lang="en-US" i="0" baseline="0" dirty="0"/>
              <a:t>https://app.leg.wa.gov/WAC/default.aspx?cite=357-19-376</a:t>
            </a:r>
            <a:br>
              <a:rPr lang="en-US" i="0" baseline="0" dirty="0"/>
            </a:br>
            <a:r>
              <a:rPr lang="en-US" dirty="0"/>
              <a:t>Individuals may receive consecutive nonpermanent appointments as long as any subsequent appointment is to a different position.</a:t>
            </a:r>
          </a:p>
        </p:txBody>
      </p:sp>
      <p:sp>
        <p:nvSpPr>
          <p:cNvPr id="4" name="Slide Number Placeholder 3">
            <a:extLst>
              <a:ext uri="{FF2B5EF4-FFF2-40B4-BE49-F238E27FC236}">
                <a16:creationId xmlns:a16="http://schemas.microsoft.com/office/drawing/2014/main" id="{6C50F8D7-2327-AE8E-3DF7-4DE3C6C10DED}"/>
              </a:ext>
            </a:extLst>
          </p:cNvPr>
          <p:cNvSpPr>
            <a:spLocks noGrp="1"/>
          </p:cNvSpPr>
          <p:nvPr>
            <p:ph type="sldNum" sz="quarter" idx="10"/>
          </p:nvPr>
        </p:nvSpPr>
        <p:spPr/>
        <p:txBody>
          <a:bodyPr/>
          <a:lstStyle/>
          <a:p>
            <a:fld id="{F30FBE6A-3C41-4481-873E-4B4977C1F72D}" type="slidenum">
              <a:rPr lang="en-US" smtClean="0"/>
              <a:t>4</a:t>
            </a:fld>
            <a:endParaRPr lang="en-US"/>
          </a:p>
        </p:txBody>
      </p:sp>
    </p:spTree>
    <p:extLst>
      <p:ext uri="{BB962C8B-B14F-4D97-AF65-F5344CB8AC3E}">
        <p14:creationId xmlns:p14="http://schemas.microsoft.com/office/powerpoint/2010/main" val="745022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1789D-F1EC-9EE7-718B-6C7E6CC9DC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74448-2674-82EA-2BB6-145DE51BCA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259DDC-E1E5-8B10-F5DF-80D76DB7B44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en-US" i="0" baseline="0" dirty="0"/>
            </a:br>
            <a:br>
              <a:rPr lang="en-US" i="0" baseline="0" dirty="0"/>
            </a:br>
            <a:r>
              <a:rPr lang="en-US" i="0" baseline="0" dirty="0"/>
              <a:t>https://app.leg.wa.gov/WAC/default.aspx?cite=357-19-376</a:t>
            </a:r>
            <a:br>
              <a:rPr lang="en-US" i="0" baseline="0" dirty="0"/>
            </a:br>
            <a:r>
              <a:rPr lang="en-US" dirty="0"/>
              <a:t>Individuals may receive consecutive nonpermanent appointments as long as any subsequent appointment is to a different position.</a:t>
            </a:r>
          </a:p>
        </p:txBody>
      </p:sp>
      <p:sp>
        <p:nvSpPr>
          <p:cNvPr id="4" name="Slide Number Placeholder 3">
            <a:extLst>
              <a:ext uri="{FF2B5EF4-FFF2-40B4-BE49-F238E27FC236}">
                <a16:creationId xmlns:a16="http://schemas.microsoft.com/office/drawing/2014/main" id="{38B41935-997D-51F8-6C46-338846A4883E}"/>
              </a:ext>
            </a:extLst>
          </p:cNvPr>
          <p:cNvSpPr>
            <a:spLocks noGrp="1"/>
          </p:cNvSpPr>
          <p:nvPr>
            <p:ph type="sldNum" sz="quarter" idx="10"/>
          </p:nvPr>
        </p:nvSpPr>
        <p:spPr/>
        <p:txBody>
          <a:bodyPr/>
          <a:lstStyle/>
          <a:p>
            <a:fld id="{F30FBE6A-3C41-4481-873E-4B4977C1F72D}" type="slidenum">
              <a:rPr lang="en-US" smtClean="0"/>
              <a:t>5</a:t>
            </a:fld>
            <a:endParaRPr lang="en-US"/>
          </a:p>
        </p:txBody>
      </p:sp>
    </p:spTree>
    <p:extLst>
      <p:ext uri="{BB962C8B-B14F-4D97-AF65-F5344CB8AC3E}">
        <p14:creationId xmlns:p14="http://schemas.microsoft.com/office/powerpoint/2010/main" val="26230649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PD</a:t>
            </a:r>
            <a:r>
              <a:rPr lang="en-US" baseline="0" dirty="0"/>
              <a:t> should be specific to the WSU position and job duties</a:t>
            </a:r>
            <a:br>
              <a:rPr lang="en-US" baseline="0" dirty="0"/>
            </a:br>
            <a:br>
              <a:rPr lang="en-US" baseline="0" dirty="0"/>
            </a:br>
            <a:r>
              <a:rPr lang="en-US" baseline="0" dirty="0"/>
              <a:t>It is about finding the best fit not just one fit</a:t>
            </a:r>
            <a:br>
              <a:rPr lang="en-US" baseline="0" dirty="0"/>
            </a:br>
            <a:br>
              <a:rPr lang="en-US" baseline="0" dirty="0"/>
            </a:br>
            <a:r>
              <a:rPr lang="en-US" baseline="0" dirty="0"/>
              <a:t>Compensation ranges set by the State, dept selects Step.  Hires come in at Step A and departments have flexibility to go up to Step F.</a:t>
            </a:r>
            <a:endParaRPr lang="en-US" dirty="0"/>
          </a:p>
        </p:txBody>
      </p:sp>
      <p:sp>
        <p:nvSpPr>
          <p:cNvPr id="4" name="Slide Number Placeholder 3"/>
          <p:cNvSpPr>
            <a:spLocks noGrp="1"/>
          </p:cNvSpPr>
          <p:nvPr>
            <p:ph type="sldNum" sz="quarter" idx="10"/>
          </p:nvPr>
        </p:nvSpPr>
        <p:spPr/>
        <p:txBody>
          <a:bodyPr/>
          <a:lstStyle/>
          <a:p>
            <a:fld id="{F30FBE6A-3C41-4481-873E-4B4977C1F72D}" type="slidenum">
              <a:rPr lang="en-US" smtClean="0"/>
              <a:t>6</a:t>
            </a:fld>
            <a:endParaRPr lang="en-US"/>
          </a:p>
        </p:txBody>
      </p:sp>
    </p:spTree>
    <p:extLst>
      <p:ext uri="{BB962C8B-B14F-4D97-AF65-F5344CB8AC3E}">
        <p14:creationId xmlns:p14="http://schemas.microsoft.com/office/powerpoint/2010/main" val="1246758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30FBE6A-3C41-4481-873E-4B4977C1F72D}" type="slidenum">
              <a:rPr lang="en-US" smtClean="0"/>
              <a:t>7</a:t>
            </a:fld>
            <a:endParaRPr lang="en-US"/>
          </a:p>
        </p:txBody>
      </p:sp>
    </p:spTree>
    <p:extLst>
      <p:ext uri="{BB962C8B-B14F-4D97-AF65-F5344CB8AC3E}">
        <p14:creationId xmlns:p14="http://schemas.microsoft.com/office/powerpoint/2010/main" val="4003317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4DBB5-0C3C-AA21-DCEC-3B2117A273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A7B820-023F-C983-2E73-935DD82BB9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DCAEC4-CF4D-766B-540A-96A3980A304D}"/>
              </a:ext>
            </a:extLst>
          </p:cNvPr>
          <p:cNvSpPr>
            <a:spLocks noGrp="1"/>
          </p:cNvSpPr>
          <p:nvPr>
            <p:ph type="body" idx="1"/>
          </p:nvPr>
        </p:nvSpPr>
        <p:spPr/>
        <p:txBody>
          <a:bodyPr/>
          <a:lstStyle/>
          <a:p>
            <a:pPr marL="171450" indent="-171450">
              <a:buFont typeface="Arial" panose="020B0604020202020204" pitchFamily="34" charset="0"/>
              <a:buChar char="•"/>
            </a:pPr>
            <a:r>
              <a:rPr lang="en-US" dirty="0"/>
              <a:t>Job posting title can be anything but shouldn’t be the name of another employment type.  Example should not be “office worker” as that is a Student Hourly title.</a:t>
            </a:r>
            <a:br>
              <a:rPr lang="en-US" dirty="0"/>
            </a:br>
            <a:br>
              <a:rPr lang="en-US" dirty="0"/>
            </a:br>
            <a:r>
              <a:rPr lang="en-US" dirty="0"/>
              <a:t>Job description summary is auto filled from WD</a:t>
            </a:r>
            <a:br>
              <a:rPr lang="en-US" dirty="0"/>
            </a:br>
            <a:br>
              <a:rPr lang="en-US" dirty="0"/>
            </a:br>
            <a:r>
              <a:rPr lang="en-US" dirty="0"/>
              <a:t>You can use OFM as a resource and template but it should not be a 1:1 copy</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586B2A2F-997C-E0EA-B348-AAD98CFDD0BE}"/>
              </a:ext>
            </a:extLst>
          </p:cNvPr>
          <p:cNvSpPr>
            <a:spLocks noGrp="1"/>
          </p:cNvSpPr>
          <p:nvPr>
            <p:ph type="sldNum" sz="quarter" idx="10"/>
          </p:nvPr>
        </p:nvSpPr>
        <p:spPr/>
        <p:txBody>
          <a:bodyPr/>
          <a:lstStyle/>
          <a:p>
            <a:fld id="{F30FBE6A-3C41-4481-873E-4B4977C1F72D}" type="slidenum">
              <a:rPr lang="en-US" smtClean="0"/>
              <a:t>8</a:t>
            </a:fld>
            <a:endParaRPr lang="en-US"/>
          </a:p>
        </p:txBody>
      </p:sp>
    </p:spTree>
    <p:extLst>
      <p:ext uri="{BB962C8B-B14F-4D97-AF65-F5344CB8AC3E}">
        <p14:creationId xmlns:p14="http://schemas.microsoft.com/office/powerpoint/2010/main" val="240414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base"/>
            <a:r>
              <a:rPr lang="en-US" dirty="0"/>
              <a:t>PID</a:t>
            </a:r>
            <a:r>
              <a:rPr lang="en-US" baseline="0" dirty="0"/>
              <a:t> is always first of the month; whichever is closer  WAC 357-28-056 requires PID reset after break in service and rehire</a:t>
            </a:r>
            <a:br>
              <a:rPr lang="en-US" baseline="0" dirty="0"/>
            </a:br>
            <a:br>
              <a:rPr lang="en-US" baseline="0" dirty="0"/>
            </a:br>
            <a:r>
              <a:rPr lang="en-US" baseline="0" dirty="0"/>
              <a:t>Renewals that begin on PID date will require two step increase to be manually entered in that renewal.</a:t>
            </a:r>
            <a:br>
              <a:rPr lang="en-US" baseline="0" dirty="0"/>
            </a:br>
            <a:br>
              <a:rPr lang="en-US" baseline="0" dirty="0"/>
            </a:br>
            <a:r>
              <a:rPr lang="en-US" baseline="0" dirty="0"/>
              <a:t>Compensation is set by the State </a:t>
            </a:r>
            <a:endParaRPr lang="en-US" dirty="0"/>
          </a:p>
        </p:txBody>
      </p:sp>
      <p:sp>
        <p:nvSpPr>
          <p:cNvPr id="4" name="Slide Number Placeholder 3"/>
          <p:cNvSpPr>
            <a:spLocks noGrp="1"/>
          </p:cNvSpPr>
          <p:nvPr>
            <p:ph type="sldNum" sz="quarter" idx="10"/>
          </p:nvPr>
        </p:nvSpPr>
        <p:spPr/>
        <p:txBody>
          <a:bodyPr/>
          <a:lstStyle/>
          <a:p>
            <a:fld id="{F30FBE6A-3C41-4481-873E-4B4977C1F72D}" type="slidenum">
              <a:rPr lang="en-US" smtClean="0"/>
              <a:t>9</a:t>
            </a:fld>
            <a:endParaRPr lang="en-US"/>
          </a:p>
        </p:txBody>
      </p:sp>
    </p:spTree>
    <p:extLst>
      <p:ext uri="{BB962C8B-B14F-4D97-AF65-F5344CB8AC3E}">
        <p14:creationId xmlns:p14="http://schemas.microsoft.com/office/powerpoint/2010/main" val="3022678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NPS employees </a:t>
            </a:r>
            <a:r>
              <a:rPr lang="en-US" i="1" dirty="0"/>
              <a:t>must</a:t>
            </a:r>
            <a:r>
              <a:rPr lang="en-US" i="0" baseline="0" dirty="0"/>
              <a:t> use leave, LWOP, or enter hours to meet FTE.  They will be paid the same amount and NPS is best used for temps with regular schedules.</a:t>
            </a:r>
            <a:br>
              <a:rPr lang="en-US" i="0" baseline="0" dirty="0"/>
            </a:br>
            <a:br>
              <a:rPr lang="en-US" i="0" baseline="0" dirty="0"/>
            </a:br>
            <a:endParaRPr lang="en-US" dirty="0"/>
          </a:p>
        </p:txBody>
      </p:sp>
      <p:sp>
        <p:nvSpPr>
          <p:cNvPr id="4" name="Slide Number Placeholder 3"/>
          <p:cNvSpPr>
            <a:spLocks noGrp="1"/>
          </p:cNvSpPr>
          <p:nvPr>
            <p:ph type="sldNum" sz="quarter" idx="10"/>
          </p:nvPr>
        </p:nvSpPr>
        <p:spPr/>
        <p:txBody>
          <a:bodyPr/>
          <a:lstStyle/>
          <a:p>
            <a:fld id="{F30FBE6A-3C41-4481-873E-4B4977C1F72D}" type="slidenum">
              <a:rPr lang="en-US" smtClean="0"/>
              <a:t>10</a:t>
            </a:fld>
            <a:endParaRPr lang="en-US"/>
          </a:p>
        </p:txBody>
      </p:sp>
    </p:spTree>
    <p:extLst>
      <p:ext uri="{BB962C8B-B14F-4D97-AF65-F5344CB8AC3E}">
        <p14:creationId xmlns:p14="http://schemas.microsoft.com/office/powerpoint/2010/main" val="1441117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F9259A-1FE3-4FF9-8A07-BDD8177164ED}" type="datetime4">
              <a:rPr lang="en-US" smtClean="0"/>
              <a:t>September 20,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3058997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5CC3C8F-D4A7-4EAD-92AD-82C91CB8BB85}" type="datetime4">
              <a:rPr lang="en-US" smtClean="0"/>
              <a:t>September 20,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4008020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011D41-E33C-4BC7-8272-37E8417FD097}" type="datetime4">
              <a:rPr lang="en-US" smtClean="0"/>
              <a:t>September 20,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1986829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340FED-6E95-4177-A7EF-CD303B9E611D}" type="datetime4">
              <a:rPr lang="en-US" smtClean="0"/>
              <a:t>September 20, 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1779417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7962CB-39AD-45A9-800F-54DAB53D6021}" type="datetime4">
              <a:rPr lang="en-US" smtClean="0"/>
              <a:t>September 20,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4029777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DEDF93D-55AB-4606-B9D7-742F1FC51983}" type="datetime4">
              <a:rPr lang="en-US" smtClean="0"/>
              <a:t>September 20, 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D4AEF59-F28E-467C-9EA3-92D1CFAD475A}" type="slidenum">
              <a:rPr lang="en-US" smtClean="0"/>
              <a:t>‹#›</a:t>
            </a:fld>
            <a:endParaRPr lang="en-US" dirty="0"/>
          </a:p>
        </p:txBody>
      </p:sp>
    </p:spTree>
    <p:extLst>
      <p:ext uri="{BB962C8B-B14F-4D97-AF65-F5344CB8AC3E}">
        <p14:creationId xmlns:p14="http://schemas.microsoft.com/office/powerpoint/2010/main" val="2063326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33960BD-7AC1-4217-9611-AAA56D3EE38F}" type="datetime4">
              <a:rPr lang="en-US" smtClean="0"/>
              <a:pPr/>
              <a:t>September 20, 2025</a:t>
            </a:fld>
            <a:endParaRPr lang="en-US" dirty="0">
              <a:latin typeface="+mn-lt"/>
            </a:endParaRPr>
          </a:p>
        </p:txBody>
      </p:sp>
      <p:sp>
        <p:nvSpPr>
          <p:cNvPr id="8" name="Footer Placeholder 7"/>
          <p:cNvSpPr>
            <a:spLocks noGrp="1"/>
          </p:cNvSpPr>
          <p:nvPr>
            <p:ph type="ftr" sz="quarter" idx="11"/>
          </p:nvPr>
        </p:nvSpPr>
        <p:spPr/>
        <p:txBody>
          <a:bodyPr/>
          <a:lstStyle/>
          <a:p>
            <a:endParaRPr lang="en-US" dirty="0">
              <a:latin typeface="+mn-lt"/>
            </a:endParaRPr>
          </a:p>
        </p:txBody>
      </p:sp>
      <p:sp>
        <p:nvSpPr>
          <p:cNvPr id="9" name="Slide Number Placeholder 8"/>
          <p:cNvSpPr>
            <a:spLocks noGrp="1"/>
          </p:cNvSpPr>
          <p:nvPr>
            <p:ph type="sldNum" sz="quarter" idx="12"/>
          </p:nvPr>
        </p:nvSpPr>
        <p:spPr/>
        <p:txBody>
          <a:bodyPr/>
          <a:lstStyle/>
          <a:p>
            <a:fld id="{9D4AEF59-F28E-467C-9EA3-92D1CFAD475A}" type="slidenum">
              <a:rPr lang="en-US" smtClean="0"/>
              <a:pPr/>
              <a:t>‹#›</a:t>
            </a:fld>
            <a:endParaRPr lang="en-US">
              <a:latin typeface="+mn-lt"/>
            </a:endParaRPr>
          </a:p>
        </p:txBody>
      </p:sp>
    </p:spTree>
    <p:extLst>
      <p:ext uri="{BB962C8B-B14F-4D97-AF65-F5344CB8AC3E}">
        <p14:creationId xmlns:p14="http://schemas.microsoft.com/office/powerpoint/2010/main" val="294119297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8537E9-D174-424D-BEE8-AFC4CA5F9F97}" type="datetime4">
              <a:rPr lang="en-US" smtClean="0"/>
              <a:t>September 20, 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1525254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7A44C0-F7AC-49C2-8289-1E7A86D9FB50}" type="datetime4">
              <a:rPr lang="en-US" smtClean="0"/>
              <a:t>September 20, 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1730653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BB84BC-6E78-40D1-8831-40AB1F596614}" type="datetime4">
              <a:rPr lang="en-US" smtClean="0"/>
              <a:t>September 20,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1142924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DFA080F-3961-4D42-BEDE-84A1FED032F1}" type="datetime4">
              <a:rPr lang="en-US" smtClean="0"/>
              <a:t>September 20,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2044395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3960BD-7AC1-4217-9611-AAA56D3EE38F}" type="datetime4">
              <a:rPr lang="en-US" smtClean="0"/>
              <a:pPr/>
              <a:t>September 20, 2025</a:t>
            </a:fld>
            <a:endParaRPr lang="en-US" dirty="0">
              <a:latin typeface="+mn-lt"/>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latin typeface="+mn-lt"/>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4AEF59-F28E-467C-9EA3-92D1CFAD475A}" type="slidenum">
              <a:rPr lang="en-US" smtClean="0"/>
              <a:pPr/>
              <a:t>‹#›</a:t>
            </a:fld>
            <a:endParaRPr lang="en-US">
              <a:latin typeface="+mn-lt"/>
            </a:endParaRPr>
          </a:p>
        </p:txBody>
      </p:sp>
    </p:spTree>
    <p:extLst>
      <p:ext uri="{BB962C8B-B14F-4D97-AF65-F5344CB8AC3E}">
        <p14:creationId xmlns:p14="http://schemas.microsoft.com/office/powerpoint/2010/main" val="3642152273"/>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ofm.wa.gov/state-human-resources/compensation-job-classes/ClassifiedJobListing"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s://hrs.wsu.edu/employees/benefits/retirement-information/retiree-reemployment-guidelines-and-directives/" TargetMode="External"/><Relationship Id="rId5" Type="http://schemas.openxmlformats.org/officeDocument/2006/relationships/hyperlink" Target="https://hrs.wsu.edu/employees/benefits/temporary-seasonal-employee-benefits/" TargetMode="External"/><Relationship Id="rId4" Type="http://schemas.openxmlformats.org/officeDocument/2006/relationships/hyperlink" Target="https://hrs.wsu.edu/contact/es-service-team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AD881-4292-3942-BA86-91F62FAFA2BA}"/>
              </a:ext>
            </a:extLst>
          </p:cNvPr>
          <p:cNvSpPr>
            <a:spLocks noGrp="1"/>
          </p:cNvSpPr>
          <p:nvPr>
            <p:ph type="ctrTitle"/>
          </p:nvPr>
        </p:nvSpPr>
        <p:spPr>
          <a:xfrm>
            <a:off x="1490133" y="2084643"/>
            <a:ext cx="9144000" cy="1960530"/>
          </a:xfrm>
        </p:spPr>
        <p:txBody>
          <a:bodyPr/>
          <a:lstStyle/>
          <a:p>
            <a:r>
              <a:rPr lang="en-US" b="1" spc="-150" dirty="0">
                <a:solidFill>
                  <a:schemeClr val="tx1">
                    <a:lumMod val="75000"/>
                    <a:lumOff val="25000"/>
                  </a:schemeClr>
                </a:solidFill>
                <a:latin typeface="Corbel" panose="020B0503020204020204" pitchFamily="34" charset="0"/>
                <a:cs typeface="Calibri" panose="020F0502020204030204" pitchFamily="34" charset="0"/>
              </a:rPr>
              <a:t>Nonpermanent Employment</a:t>
            </a:r>
          </a:p>
        </p:txBody>
      </p:sp>
      <p:sp>
        <p:nvSpPr>
          <p:cNvPr id="8" name="Rectangle 7">
            <a:extLst>
              <a:ext uri="{FF2B5EF4-FFF2-40B4-BE49-F238E27FC236}">
                <a16:creationId xmlns:a16="http://schemas.microsoft.com/office/drawing/2014/main" id="{9A08752B-3956-1B49-A67C-A87B88B39B90}"/>
              </a:ext>
            </a:extLst>
          </p:cNvPr>
          <p:cNvSpPr/>
          <p:nvPr/>
        </p:nvSpPr>
        <p:spPr>
          <a:xfrm>
            <a:off x="5355021" y="4510686"/>
            <a:ext cx="1481958" cy="4572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0" name="Rectangle 9">
            <a:extLst>
              <a:ext uri="{FF2B5EF4-FFF2-40B4-BE49-F238E27FC236}">
                <a16:creationId xmlns:a16="http://schemas.microsoft.com/office/drawing/2014/main" id="{44356E6B-40CF-5F42-B72E-3CEF14FAF60D}"/>
              </a:ext>
            </a:extLst>
          </p:cNvPr>
          <p:cNvSpPr/>
          <p:nvPr/>
        </p:nvSpPr>
        <p:spPr>
          <a:xfrm>
            <a:off x="0" y="6766560"/>
            <a:ext cx="12192000" cy="91440"/>
          </a:xfrm>
          <a:prstGeom prst="rect">
            <a:avLst/>
          </a:prstGeom>
          <a:solidFill>
            <a:srgbClr val="9E0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noFill/>
              </a:rPr>
              <a:t>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5556" y="917580"/>
            <a:ext cx="4425696" cy="1011936"/>
          </a:xfrm>
          <a:prstGeom prst="rect">
            <a:avLst/>
          </a:prstGeom>
        </p:spPr>
      </p:pic>
    </p:spTree>
    <p:extLst>
      <p:ext uri="{BB962C8B-B14F-4D97-AF65-F5344CB8AC3E}">
        <p14:creationId xmlns:p14="http://schemas.microsoft.com/office/powerpoint/2010/main" val="2414693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AD881-4292-3942-BA86-91F62FAFA2BA}"/>
              </a:ext>
            </a:extLst>
          </p:cNvPr>
          <p:cNvSpPr>
            <a:spLocks noGrp="1"/>
          </p:cNvSpPr>
          <p:nvPr>
            <p:ph type="ctrTitle"/>
          </p:nvPr>
        </p:nvSpPr>
        <p:spPr>
          <a:xfrm>
            <a:off x="117231" y="914400"/>
            <a:ext cx="11980984" cy="914400"/>
          </a:xfrm>
        </p:spPr>
        <p:txBody>
          <a:bodyPr lIns="0" rIns="0">
            <a:noAutofit/>
          </a:bodyPr>
          <a:lstStyle/>
          <a:p>
            <a:r>
              <a:rPr lang="en-US" b="1" spc="-150" dirty="0">
                <a:solidFill>
                  <a:schemeClr val="tx1">
                    <a:lumMod val="75000"/>
                    <a:lumOff val="25000"/>
                  </a:schemeClr>
                </a:solidFill>
                <a:latin typeface="Corbel" panose="020B0503020204020204" pitchFamily="34" charset="0"/>
                <a:cs typeface="Calibri" panose="020F0502020204030204" pitchFamily="34" charset="0"/>
              </a:rPr>
              <a:t>Compensation - Time Entry</a:t>
            </a:r>
          </a:p>
        </p:txBody>
      </p:sp>
      <p:sp>
        <p:nvSpPr>
          <p:cNvPr id="8" name="Rectangle 7">
            <a:extLst>
              <a:ext uri="{FF2B5EF4-FFF2-40B4-BE49-F238E27FC236}">
                <a16:creationId xmlns:a16="http://schemas.microsoft.com/office/drawing/2014/main" id="{9A08752B-3956-1B49-A67C-A87B88B39B90}"/>
              </a:ext>
            </a:extLst>
          </p:cNvPr>
          <p:cNvSpPr/>
          <p:nvPr/>
        </p:nvSpPr>
        <p:spPr>
          <a:xfrm>
            <a:off x="5913353" y="1923473"/>
            <a:ext cx="365294" cy="45719"/>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7" name="Rectangle 6">
            <a:extLst>
              <a:ext uri="{FF2B5EF4-FFF2-40B4-BE49-F238E27FC236}">
                <a16:creationId xmlns:a16="http://schemas.microsoft.com/office/drawing/2014/main" id="{978ABF79-F3EC-0246-9BED-3803B4F6241E}"/>
              </a:ext>
            </a:extLst>
          </p:cNvPr>
          <p:cNvSpPr/>
          <p:nvPr/>
        </p:nvSpPr>
        <p:spPr>
          <a:xfrm>
            <a:off x="0" y="6766560"/>
            <a:ext cx="12192000" cy="91440"/>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noFill/>
              </a:rPr>
              <a:t>          </a:t>
            </a:r>
          </a:p>
        </p:txBody>
      </p:sp>
      <p:sp>
        <p:nvSpPr>
          <p:cNvPr id="3" name="Rectangle 2">
            <a:extLst>
              <a:ext uri="{FF2B5EF4-FFF2-40B4-BE49-F238E27FC236}">
                <a16:creationId xmlns:a16="http://schemas.microsoft.com/office/drawing/2014/main" id="{78BE6945-8E39-394D-9F64-DEC1000660D0}"/>
              </a:ext>
            </a:extLst>
          </p:cNvPr>
          <p:cNvSpPr/>
          <p:nvPr/>
        </p:nvSpPr>
        <p:spPr>
          <a:xfrm>
            <a:off x="-35052" y="2287447"/>
            <a:ext cx="12262104" cy="208483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4F387EF-101A-E949-8DC8-56279B5BBF9C}"/>
              </a:ext>
            </a:extLst>
          </p:cNvPr>
          <p:cNvSpPr/>
          <p:nvPr/>
        </p:nvSpPr>
        <p:spPr>
          <a:xfrm>
            <a:off x="0" y="2266678"/>
            <a:ext cx="12262104" cy="4580930"/>
          </a:xfrm>
          <a:prstGeom prst="rect">
            <a:avLst/>
          </a:prstGeom>
          <a:solidFill>
            <a:srgbClr val="9E0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Box 12">
            <a:extLst>
              <a:ext uri="{FF2B5EF4-FFF2-40B4-BE49-F238E27FC236}">
                <a16:creationId xmlns:a16="http://schemas.microsoft.com/office/drawing/2014/main" id="{63FF6131-3717-7C46-978F-6EE11238A91F}"/>
              </a:ext>
            </a:extLst>
          </p:cNvPr>
          <p:cNvSpPr txBox="1"/>
          <p:nvPr/>
        </p:nvSpPr>
        <p:spPr>
          <a:xfrm>
            <a:off x="11027664" y="217444"/>
            <a:ext cx="987552" cy="523220"/>
          </a:xfrm>
          <a:prstGeom prst="rect">
            <a:avLst/>
          </a:prstGeom>
          <a:noFill/>
          <a:ln>
            <a:noFill/>
          </a:ln>
        </p:spPr>
        <p:txBody>
          <a:bodyPr wrap="square" rtlCol="0">
            <a:spAutoFit/>
          </a:bodyPr>
          <a:lstStyle/>
          <a:p>
            <a:r>
              <a:rPr lang="en-US" sz="2800" b="1" dirty="0">
                <a:solidFill>
                  <a:schemeClr val="bg2">
                    <a:lumMod val="90000"/>
                  </a:schemeClr>
                </a:solidFill>
                <a:latin typeface="Corbel" panose="020B0503020204020204" pitchFamily="34" charset="0"/>
              </a:rPr>
              <a:t>WSU</a:t>
            </a:r>
          </a:p>
        </p:txBody>
      </p:sp>
      <p:sp>
        <p:nvSpPr>
          <p:cNvPr id="10" name="Subtitle 2">
            <a:extLst>
              <a:ext uri="{FF2B5EF4-FFF2-40B4-BE49-F238E27FC236}">
                <a16:creationId xmlns:a16="http://schemas.microsoft.com/office/drawing/2014/main" id="{EEF0D0AF-BA9D-BA4C-AB3F-F8D9E7955440}"/>
              </a:ext>
            </a:extLst>
          </p:cNvPr>
          <p:cNvSpPr txBox="1">
            <a:spLocks/>
          </p:cNvSpPr>
          <p:nvPr/>
        </p:nvSpPr>
        <p:spPr>
          <a:xfrm>
            <a:off x="938394" y="2428876"/>
            <a:ext cx="4976288" cy="4435341"/>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solidFill>
                  <a:schemeClr val="bg1"/>
                </a:solidFill>
              </a:rPr>
              <a:t>Nonpermanent Scheduled</a:t>
            </a:r>
          </a:p>
          <a:p>
            <a:pPr marL="342900" lvl="0" indent="-342900" algn="l" defTabSz="457200">
              <a:lnSpc>
                <a:spcPct val="100000"/>
              </a:lnSpc>
              <a:spcBef>
                <a:spcPts val="600"/>
              </a:spcBef>
              <a:spcAft>
                <a:spcPts val="600"/>
              </a:spcAft>
              <a:buFont typeface="Arial" panose="020B0604020202020204" pitchFamily="34" charset="0"/>
              <a:buChar char="•"/>
            </a:pPr>
            <a:r>
              <a:rPr lang="en-US" sz="2000" dirty="0">
                <a:solidFill>
                  <a:schemeClr val="bg1"/>
                </a:solidFill>
                <a:latin typeface="Corbel" panose="020B0503020204020204" pitchFamily="34" charset="0"/>
              </a:rPr>
              <a:t>Employee enters leave, LWOP, and OT hours </a:t>
            </a:r>
          </a:p>
          <a:p>
            <a:pPr marL="342900" lvl="0" indent="-342900" algn="l" defTabSz="457200">
              <a:lnSpc>
                <a:spcPct val="100000"/>
              </a:lnSpc>
              <a:spcBef>
                <a:spcPts val="600"/>
              </a:spcBef>
              <a:spcAft>
                <a:spcPts val="600"/>
              </a:spcAft>
              <a:buFont typeface="Arial" panose="020B0604020202020204" pitchFamily="34" charset="0"/>
              <a:buChar char="•"/>
            </a:pPr>
            <a:r>
              <a:rPr lang="en-US" sz="2000" dirty="0">
                <a:solidFill>
                  <a:schemeClr val="bg1"/>
                </a:solidFill>
                <a:latin typeface="Corbel" panose="020B0503020204020204" pitchFamily="34" charset="0"/>
              </a:rPr>
              <a:t>Paid a set monthly amount based on FTE that only changes with use of LWOP or OT hours.</a:t>
            </a:r>
          </a:p>
          <a:p>
            <a:pPr marL="342900" indent="-342900" algn="l" defTabSz="457200">
              <a:lnSpc>
                <a:spcPct val="100000"/>
              </a:lnSpc>
              <a:spcBef>
                <a:spcPts val="600"/>
              </a:spcBef>
              <a:spcAft>
                <a:spcPts val="600"/>
              </a:spcAft>
              <a:buFont typeface="Arial" panose="020B0604020202020204" pitchFamily="34" charset="0"/>
              <a:buChar char="•"/>
            </a:pPr>
            <a:r>
              <a:rPr lang="en-US" sz="2000" dirty="0">
                <a:solidFill>
                  <a:schemeClr val="bg1"/>
                </a:solidFill>
                <a:latin typeface="Corbel" panose="020B0503020204020204" pitchFamily="34" charset="0"/>
              </a:rPr>
              <a:t>Holidays are automatically entered into Time Entry based on FTE.</a:t>
            </a:r>
          </a:p>
          <a:p>
            <a:pPr marL="342900" lvl="0" indent="-342900" algn="l" defTabSz="457200">
              <a:lnSpc>
                <a:spcPct val="100000"/>
              </a:lnSpc>
              <a:spcBef>
                <a:spcPts val="600"/>
              </a:spcBef>
              <a:spcAft>
                <a:spcPts val="600"/>
              </a:spcAft>
              <a:buFont typeface="Arial" panose="020B0604020202020204" pitchFamily="34" charset="0"/>
              <a:buChar char="•"/>
            </a:pPr>
            <a:r>
              <a:rPr lang="en-US" sz="2000" dirty="0">
                <a:solidFill>
                  <a:schemeClr val="bg1"/>
                </a:solidFill>
                <a:latin typeface="Corbel" panose="020B0503020204020204" pitchFamily="34" charset="0"/>
              </a:rPr>
              <a:t>Personal Holiday use is based on FTE; 50% FTE position would have 4 hours to use.</a:t>
            </a:r>
            <a:endParaRPr lang="en-US" sz="2000" dirty="0">
              <a:solidFill>
                <a:prstClr val="black"/>
              </a:solidFill>
              <a:latin typeface="Corbel" panose="020B0503020204020204" pitchFamily="34" charset="0"/>
            </a:endParaRPr>
          </a:p>
        </p:txBody>
      </p:sp>
      <p:sp>
        <p:nvSpPr>
          <p:cNvPr id="11" name="Subtitle 2">
            <a:extLst>
              <a:ext uri="{FF2B5EF4-FFF2-40B4-BE49-F238E27FC236}">
                <a16:creationId xmlns:a16="http://schemas.microsoft.com/office/drawing/2014/main" id="{EEF0D0AF-BA9D-BA4C-AB3F-F8D9E7955440}"/>
              </a:ext>
            </a:extLst>
          </p:cNvPr>
          <p:cNvSpPr txBox="1">
            <a:spLocks/>
          </p:cNvSpPr>
          <p:nvPr/>
        </p:nvSpPr>
        <p:spPr>
          <a:xfrm>
            <a:off x="6278648" y="2355199"/>
            <a:ext cx="4379238" cy="4435341"/>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600" dirty="0">
              <a:latin typeface="Corbel" panose="020B0503020204020204" pitchFamily="34" charset="0"/>
            </a:endParaRPr>
          </a:p>
        </p:txBody>
      </p:sp>
      <p:sp>
        <p:nvSpPr>
          <p:cNvPr id="12" name="Subtitle 2">
            <a:extLst>
              <a:ext uri="{FF2B5EF4-FFF2-40B4-BE49-F238E27FC236}">
                <a16:creationId xmlns:a16="http://schemas.microsoft.com/office/drawing/2014/main" id="{EEF0D0AF-BA9D-BA4C-AB3F-F8D9E7955440}"/>
              </a:ext>
            </a:extLst>
          </p:cNvPr>
          <p:cNvSpPr txBox="1">
            <a:spLocks/>
          </p:cNvSpPr>
          <p:nvPr/>
        </p:nvSpPr>
        <p:spPr>
          <a:xfrm>
            <a:off x="6278646" y="2427839"/>
            <a:ext cx="5608553" cy="4018681"/>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solidFill>
                  <a:schemeClr val="bg1"/>
                </a:solidFill>
              </a:rPr>
              <a:t>Nonpermanent Nonscheduled</a:t>
            </a:r>
          </a:p>
          <a:p>
            <a:pPr marL="342900" lvl="0" indent="-342900" algn="l" defTabSz="457200">
              <a:lnSpc>
                <a:spcPct val="100000"/>
              </a:lnSpc>
              <a:spcBef>
                <a:spcPts val="600"/>
              </a:spcBef>
              <a:spcAft>
                <a:spcPts val="600"/>
              </a:spcAft>
              <a:buFont typeface="Arial" panose="020B0604020202020204" pitchFamily="34" charset="0"/>
              <a:buChar char="•"/>
            </a:pPr>
            <a:r>
              <a:rPr lang="en-US" sz="2000" dirty="0">
                <a:solidFill>
                  <a:schemeClr val="bg1"/>
                </a:solidFill>
                <a:latin typeface="Corbel" panose="020B0503020204020204" pitchFamily="34" charset="0"/>
              </a:rPr>
              <a:t>“Clock in, clock out” time entry</a:t>
            </a:r>
          </a:p>
          <a:p>
            <a:pPr marL="342900" lvl="0" indent="-342900" algn="l" defTabSz="457200">
              <a:lnSpc>
                <a:spcPct val="100000"/>
              </a:lnSpc>
              <a:spcBef>
                <a:spcPts val="600"/>
              </a:spcBef>
              <a:spcAft>
                <a:spcPts val="600"/>
              </a:spcAft>
              <a:buFont typeface="Arial" panose="020B0604020202020204" pitchFamily="34" charset="0"/>
              <a:buChar char="•"/>
            </a:pPr>
            <a:r>
              <a:rPr lang="en-US" sz="2000" dirty="0">
                <a:solidFill>
                  <a:schemeClr val="bg1"/>
                </a:solidFill>
                <a:latin typeface="Corbel" panose="020B0503020204020204" pitchFamily="34" charset="0"/>
              </a:rPr>
              <a:t>Paid hourly rate</a:t>
            </a:r>
          </a:p>
          <a:p>
            <a:pPr marL="342900" lvl="0" indent="-342900" algn="l" defTabSz="457200">
              <a:lnSpc>
                <a:spcPct val="100000"/>
              </a:lnSpc>
              <a:spcBef>
                <a:spcPts val="600"/>
              </a:spcBef>
              <a:spcAft>
                <a:spcPts val="600"/>
              </a:spcAft>
              <a:buFont typeface="Arial" panose="020B0604020202020204" pitchFamily="34" charset="0"/>
              <a:buChar char="•"/>
            </a:pPr>
            <a:r>
              <a:rPr lang="en-US" sz="2000" dirty="0">
                <a:solidFill>
                  <a:schemeClr val="bg1"/>
                </a:solidFill>
                <a:latin typeface="Corbel" panose="020B0503020204020204" pitchFamily="34" charset="0"/>
              </a:rPr>
              <a:t>Holidays are accrued as credit based on hours worked each month and are not entered into Time Entry.</a:t>
            </a:r>
          </a:p>
          <a:p>
            <a:pPr marL="342900" lvl="0" indent="-342900" algn="l" defTabSz="457200">
              <a:lnSpc>
                <a:spcPct val="100000"/>
              </a:lnSpc>
              <a:spcBef>
                <a:spcPts val="600"/>
              </a:spcBef>
              <a:spcAft>
                <a:spcPts val="600"/>
              </a:spcAft>
              <a:buFont typeface="Arial" panose="020B0604020202020204" pitchFamily="34" charset="0"/>
              <a:buChar char="•"/>
            </a:pPr>
            <a:r>
              <a:rPr lang="en-US" sz="2000" dirty="0">
                <a:solidFill>
                  <a:schemeClr val="bg1"/>
                </a:solidFill>
                <a:latin typeface="Corbel" panose="020B0503020204020204" pitchFamily="34" charset="0"/>
              </a:rPr>
              <a:t>Personal Holiday entered as one hour “tracker”. This triggers WorkDay to enter final amount of personal holiday hours into employee’s Time Entry at the end of the month.</a:t>
            </a:r>
          </a:p>
        </p:txBody>
      </p:sp>
    </p:spTree>
    <p:extLst>
      <p:ext uri="{BB962C8B-B14F-4D97-AF65-F5344CB8AC3E}">
        <p14:creationId xmlns:p14="http://schemas.microsoft.com/office/powerpoint/2010/main" val="2287344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1C451-F5B7-BAC1-AC8D-64A49942CE9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88D4875A-4CDC-6799-6FA4-1F4C8046340C}"/>
              </a:ext>
            </a:extLst>
          </p:cNvPr>
          <p:cNvPicPr>
            <a:picLocks noChangeAspect="1"/>
          </p:cNvPicPr>
          <p:nvPr/>
        </p:nvPicPr>
        <p:blipFill>
          <a:blip r:embed="rId3"/>
          <a:stretch>
            <a:fillRect/>
          </a:stretch>
        </p:blipFill>
        <p:spPr>
          <a:xfrm>
            <a:off x="300726" y="1210749"/>
            <a:ext cx="2762636" cy="4820323"/>
          </a:xfrm>
          <a:prstGeom prst="rect">
            <a:avLst/>
          </a:prstGeom>
        </p:spPr>
      </p:pic>
      <p:pic>
        <p:nvPicPr>
          <p:cNvPr id="15" name="Picture 14">
            <a:extLst>
              <a:ext uri="{FF2B5EF4-FFF2-40B4-BE49-F238E27FC236}">
                <a16:creationId xmlns:a16="http://schemas.microsoft.com/office/drawing/2014/main" id="{B95C3BAB-3EFE-A83C-2A04-5D88E210183D}"/>
              </a:ext>
            </a:extLst>
          </p:cNvPr>
          <p:cNvPicPr>
            <a:picLocks noChangeAspect="1"/>
          </p:cNvPicPr>
          <p:nvPr/>
        </p:nvPicPr>
        <p:blipFill>
          <a:blip r:embed="rId4"/>
          <a:stretch>
            <a:fillRect/>
          </a:stretch>
        </p:blipFill>
        <p:spPr>
          <a:xfrm>
            <a:off x="4393114" y="1029880"/>
            <a:ext cx="1702886" cy="5464372"/>
          </a:xfrm>
          <a:prstGeom prst="rect">
            <a:avLst/>
          </a:prstGeom>
        </p:spPr>
      </p:pic>
      <p:sp>
        <p:nvSpPr>
          <p:cNvPr id="3" name="Rectangle 2">
            <a:extLst>
              <a:ext uri="{FF2B5EF4-FFF2-40B4-BE49-F238E27FC236}">
                <a16:creationId xmlns:a16="http://schemas.microsoft.com/office/drawing/2014/main" id="{B29AF58F-2E20-4762-5D75-4BB62078288C}"/>
              </a:ext>
            </a:extLst>
          </p:cNvPr>
          <p:cNvSpPr/>
          <p:nvPr/>
        </p:nvSpPr>
        <p:spPr>
          <a:xfrm>
            <a:off x="6858000" y="0"/>
            <a:ext cx="5334000" cy="6812281"/>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F29CC6-AEA1-A3D6-DDFE-5C1DE1B19AE9}"/>
              </a:ext>
            </a:extLst>
          </p:cNvPr>
          <p:cNvSpPr>
            <a:spLocks noGrp="1"/>
          </p:cNvSpPr>
          <p:nvPr>
            <p:ph type="ctrTitle"/>
          </p:nvPr>
        </p:nvSpPr>
        <p:spPr>
          <a:xfrm>
            <a:off x="861613" y="221767"/>
            <a:ext cx="5334000" cy="750194"/>
          </a:xfrm>
        </p:spPr>
        <p:txBody>
          <a:bodyPr lIns="0" rIns="0">
            <a:normAutofit fontScale="90000"/>
          </a:bodyPr>
          <a:lstStyle/>
          <a:p>
            <a:r>
              <a:rPr lang="en-US" sz="4800" b="1" spc="-150" dirty="0">
                <a:solidFill>
                  <a:schemeClr val="tx1">
                    <a:lumMod val="75000"/>
                    <a:lumOff val="25000"/>
                  </a:schemeClr>
                </a:solidFill>
                <a:latin typeface="Corbel" panose="020B0503020204020204" pitchFamily="34" charset="0"/>
                <a:cs typeface="Calibri" panose="020F0502020204030204" pitchFamily="34" charset="0"/>
              </a:rPr>
              <a:t>Compensation Change</a:t>
            </a:r>
          </a:p>
        </p:txBody>
      </p:sp>
      <p:sp>
        <p:nvSpPr>
          <p:cNvPr id="7" name="Rectangle 6">
            <a:extLst>
              <a:ext uri="{FF2B5EF4-FFF2-40B4-BE49-F238E27FC236}">
                <a16:creationId xmlns:a16="http://schemas.microsoft.com/office/drawing/2014/main" id="{33B22723-CA8E-98C4-8283-E1A55AB9BC2D}"/>
              </a:ext>
            </a:extLst>
          </p:cNvPr>
          <p:cNvSpPr/>
          <p:nvPr/>
        </p:nvSpPr>
        <p:spPr>
          <a:xfrm>
            <a:off x="0" y="6766560"/>
            <a:ext cx="12192000" cy="91440"/>
          </a:xfrm>
          <a:prstGeom prst="rect">
            <a:avLst/>
          </a:prstGeom>
          <a:solidFill>
            <a:srgbClr val="9E0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noFill/>
              </a:rPr>
              <a:t>          </a:t>
            </a:r>
          </a:p>
        </p:txBody>
      </p:sp>
      <p:pic>
        <p:nvPicPr>
          <p:cNvPr id="12" name="Picture 11">
            <a:extLst>
              <a:ext uri="{FF2B5EF4-FFF2-40B4-BE49-F238E27FC236}">
                <a16:creationId xmlns:a16="http://schemas.microsoft.com/office/drawing/2014/main" id="{D63DEA77-056E-C365-711B-02C0116DBC26}"/>
              </a:ext>
            </a:extLst>
          </p:cNvPr>
          <p:cNvPicPr>
            <a:picLocks noChangeAspect="1"/>
          </p:cNvPicPr>
          <p:nvPr/>
        </p:nvPicPr>
        <p:blipFill>
          <a:blip r:embed="rId6"/>
          <a:srcRect l="27829" r="27829"/>
          <a:stretch/>
        </p:blipFill>
        <p:spPr>
          <a:xfrm>
            <a:off x="6858000" y="0"/>
            <a:ext cx="5334000" cy="6766562"/>
          </a:xfrm>
          <a:prstGeom prst="rect">
            <a:avLst/>
          </a:prstGeom>
          <a:blipFill>
            <a:blip r:embed="rId7"/>
            <a:stretch>
              <a:fillRect/>
            </a:stretch>
          </a:blipFill>
        </p:spPr>
      </p:pic>
      <p:sp>
        <p:nvSpPr>
          <p:cNvPr id="13" name="TextBox 12">
            <a:extLst>
              <a:ext uri="{FF2B5EF4-FFF2-40B4-BE49-F238E27FC236}">
                <a16:creationId xmlns:a16="http://schemas.microsoft.com/office/drawing/2014/main" id="{B9DF21FA-DC03-7FC7-4100-594A96BCF7E6}"/>
              </a:ext>
            </a:extLst>
          </p:cNvPr>
          <p:cNvSpPr txBox="1"/>
          <p:nvPr/>
        </p:nvSpPr>
        <p:spPr>
          <a:xfrm>
            <a:off x="11027664" y="217444"/>
            <a:ext cx="987552" cy="523220"/>
          </a:xfrm>
          <a:prstGeom prst="rect">
            <a:avLst/>
          </a:prstGeom>
          <a:noFill/>
          <a:ln>
            <a:noFill/>
          </a:ln>
        </p:spPr>
        <p:txBody>
          <a:bodyPr wrap="square" rtlCol="0">
            <a:spAutoFit/>
          </a:bodyPr>
          <a:lstStyle/>
          <a:p>
            <a:r>
              <a:rPr lang="en-US" sz="2800" b="1" dirty="0">
                <a:solidFill>
                  <a:schemeClr val="bg2">
                    <a:lumMod val="90000"/>
                  </a:schemeClr>
                </a:solidFill>
                <a:latin typeface="Corbel" panose="020B0503020204020204" pitchFamily="34" charset="0"/>
              </a:rPr>
              <a:t>WSU</a:t>
            </a:r>
          </a:p>
        </p:txBody>
      </p:sp>
      <p:sp>
        <p:nvSpPr>
          <p:cNvPr id="17" name="TextBox 16">
            <a:extLst>
              <a:ext uri="{FF2B5EF4-FFF2-40B4-BE49-F238E27FC236}">
                <a16:creationId xmlns:a16="http://schemas.microsoft.com/office/drawing/2014/main" id="{52EE6A53-59AA-FA12-CE9D-65D54D28903F}"/>
              </a:ext>
            </a:extLst>
          </p:cNvPr>
          <p:cNvSpPr txBox="1"/>
          <p:nvPr/>
        </p:nvSpPr>
        <p:spPr>
          <a:xfrm>
            <a:off x="5226183" y="5308530"/>
            <a:ext cx="1532204" cy="808146"/>
          </a:xfrm>
          <a:prstGeom prst="rect">
            <a:avLst/>
          </a:prstGeom>
          <a:noFill/>
          <a:ln>
            <a:solidFill>
              <a:srgbClr val="9E0605"/>
            </a:solidFill>
          </a:ln>
        </p:spPr>
        <p:txBody>
          <a:bodyPr wrap="square" rtlCol="0">
            <a:normAutofit/>
          </a:bodyPr>
          <a:lstStyle/>
          <a:p>
            <a:pPr algn="ctr"/>
            <a:r>
              <a:rPr lang="en-US" sz="1100" dirty="0"/>
              <a:t> The fields to provide end dates are under the “additional details” drop down menu.</a:t>
            </a:r>
          </a:p>
        </p:txBody>
      </p:sp>
      <p:sp>
        <p:nvSpPr>
          <p:cNvPr id="21" name="TextBox 20">
            <a:extLst>
              <a:ext uri="{FF2B5EF4-FFF2-40B4-BE49-F238E27FC236}">
                <a16:creationId xmlns:a16="http://schemas.microsoft.com/office/drawing/2014/main" id="{AE6924AD-ECBE-E353-4291-026BDF38D7E3}"/>
              </a:ext>
            </a:extLst>
          </p:cNvPr>
          <p:cNvSpPr txBox="1"/>
          <p:nvPr/>
        </p:nvSpPr>
        <p:spPr>
          <a:xfrm>
            <a:off x="5084137" y="2990564"/>
            <a:ext cx="1702886" cy="438436"/>
          </a:xfrm>
          <a:prstGeom prst="rect">
            <a:avLst/>
          </a:prstGeom>
          <a:noFill/>
          <a:ln>
            <a:solidFill>
              <a:srgbClr val="9E0605"/>
            </a:solidFill>
          </a:ln>
        </p:spPr>
        <p:txBody>
          <a:bodyPr wrap="square" rtlCol="0">
            <a:normAutofit/>
          </a:bodyPr>
          <a:lstStyle/>
          <a:p>
            <a:pPr algn="ctr"/>
            <a:r>
              <a:rPr lang="en-US" sz="1050" dirty="0"/>
              <a:t> This amount should match amount of selected Step.</a:t>
            </a:r>
          </a:p>
        </p:txBody>
      </p:sp>
      <p:sp>
        <p:nvSpPr>
          <p:cNvPr id="22" name="TextBox 21">
            <a:extLst>
              <a:ext uri="{FF2B5EF4-FFF2-40B4-BE49-F238E27FC236}">
                <a16:creationId xmlns:a16="http://schemas.microsoft.com/office/drawing/2014/main" id="{D4A41A07-56B9-85CE-0A80-706E9C140073}"/>
              </a:ext>
            </a:extLst>
          </p:cNvPr>
          <p:cNvSpPr txBox="1"/>
          <p:nvPr/>
        </p:nvSpPr>
        <p:spPr>
          <a:xfrm>
            <a:off x="1833713" y="5413960"/>
            <a:ext cx="2038376" cy="617112"/>
          </a:xfrm>
          <a:prstGeom prst="rect">
            <a:avLst/>
          </a:prstGeom>
          <a:noFill/>
          <a:ln>
            <a:solidFill>
              <a:srgbClr val="9E0605"/>
            </a:solidFill>
          </a:ln>
        </p:spPr>
        <p:txBody>
          <a:bodyPr wrap="square" rtlCol="0">
            <a:normAutofit/>
          </a:bodyPr>
          <a:lstStyle/>
          <a:p>
            <a:pPr algn="ctr"/>
            <a:r>
              <a:rPr lang="en-US" sz="1050" dirty="0"/>
              <a:t>PSD will always be one year out from date of hire or rehire, on the closest first day of the month.</a:t>
            </a:r>
          </a:p>
        </p:txBody>
      </p:sp>
      <p:sp>
        <p:nvSpPr>
          <p:cNvPr id="23" name="TextBox 22">
            <a:extLst>
              <a:ext uri="{FF2B5EF4-FFF2-40B4-BE49-F238E27FC236}">
                <a16:creationId xmlns:a16="http://schemas.microsoft.com/office/drawing/2014/main" id="{CDF861C8-49E4-23DC-C083-A8A2566A1013}"/>
              </a:ext>
            </a:extLst>
          </p:cNvPr>
          <p:cNvSpPr txBox="1"/>
          <p:nvPr/>
        </p:nvSpPr>
        <p:spPr>
          <a:xfrm>
            <a:off x="3063362" y="2652320"/>
            <a:ext cx="1181260" cy="868309"/>
          </a:xfrm>
          <a:prstGeom prst="rect">
            <a:avLst/>
          </a:prstGeom>
          <a:noFill/>
          <a:ln>
            <a:solidFill>
              <a:srgbClr val="9E0605"/>
            </a:solidFill>
          </a:ln>
        </p:spPr>
        <p:txBody>
          <a:bodyPr wrap="square" rtlCol="0">
            <a:normAutofit/>
          </a:bodyPr>
          <a:lstStyle/>
          <a:p>
            <a:pPr algn="ctr"/>
            <a:r>
              <a:rPr lang="en-US" sz="1000" dirty="0"/>
              <a:t>The range is based on the selected position and assigned by the State.</a:t>
            </a:r>
          </a:p>
        </p:txBody>
      </p:sp>
      <p:sp>
        <p:nvSpPr>
          <p:cNvPr id="24" name="TextBox 23">
            <a:extLst>
              <a:ext uri="{FF2B5EF4-FFF2-40B4-BE49-F238E27FC236}">
                <a16:creationId xmlns:a16="http://schemas.microsoft.com/office/drawing/2014/main" id="{63BC6E5F-95CB-D7CA-2765-F5CAF7372EF1}"/>
              </a:ext>
            </a:extLst>
          </p:cNvPr>
          <p:cNvSpPr txBox="1"/>
          <p:nvPr/>
        </p:nvSpPr>
        <p:spPr>
          <a:xfrm>
            <a:off x="3063362" y="4572000"/>
            <a:ext cx="1181260" cy="738886"/>
          </a:xfrm>
          <a:prstGeom prst="rect">
            <a:avLst/>
          </a:prstGeom>
          <a:noFill/>
          <a:ln>
            <a:solidFill>
              <a:srgbClr val="9E0605"/>
            </a:solidFill>
          </a:ln>
        </p:spPr>
        <p:txBody>
          <a:bodyPr wrap="square" rtlCol="0">
            <a:normAutofit/>
          </a:bodyPr>
          <a:lstStyle/>
          <a:p>
            <a:pPr algn="ctr"/>
            <a:r>
              <a:rPr lang="en-US" sz="1050" dirty="0"/>
              <a:t>Nonpermanent hires can be Step A – F of the assigned Range.</a:t>
            </a:r>
          </a:p>
        </p:txBody>
      </p:sp>
    </p:spTree>
    <p:extLst>
      <p:ext uri="{BB962C8B-B14F-4D97-AF65-F5344CB8AC3E}">
        <p14:creationId xmlns:p14="http://schemas.microsoft.com/office/powerpoint/2010/main" val="199597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AD881-4292-3942-BA86-91F62FAFA2BA}"/>
              </a:ext>
            </a:extLst>
          </p:cNvPr>
          <p:cNvSpPr>
            <a:spLocks noGrp="1"/>
          </p:cNvSpPr>
          <p:nvPr>
            <p:ph type="ctrTitle"/>
          </p:nvPr>
        </p:nvSpPr>
        <p:spPr>
          <a:xfrm>
            <a:off x="1371600" y="367522"/>
            <a:ext cx="10187354" cy="914400"/>
          </a:xfrm>
        </p:spPr>
        <p:txBody>
          <a:bodyPr lIns="0" rIns="0">
            <a:noAutofit/>
          </a:bodyPr>
          <a:lstStyle/>
          <a:p>
            <a:pPr algn="l"/>
            <a:r>
              <a:rPr lang="en-US" sz="5400" b="1" spc="-150" dirty="0">
                <a:solidFill>
                  <a:schemeClr val="tx1">
                    <a:lumMod val="75000"/>
                    <a:lumOff val="25000"/>
                  </a:schemeClr>
                </a:solidFill>
                <a:latin typeface="Corbel" panose="020B0503020204020204" pitchFamily="34" charset="0"/>
                <a:cs typeface="Calibri" panose="020F0502020204030204" pitchFamily="34" charset="0"/>
              </a:rPr>
              <a:t>Leave – Accruals</a:t>
            </a:r>
          </a:p>
        </p:txBody>
      </p:sp>
      <p:sp>
        <p:nvSpPr>
          <p:cNvPr id="6" name="Subtitle 2">
            <a:extLst>
              <a:ext uri="{FF2B5EF4-FFF2-40B4-BE49-F238E27FC236}">
                <a16:creationId xmlns:a16="http://schemas.microsoft.com/office/drawing/2014/main" id="{EEF0D0AF-BA9D-BA4C-AB3F-F8D9E7955440}"/>
              </a:ext>
            </a:extLst>
          </p:cNvPr>
          <p:cNvSpPr txBox="1">
            <a:spLocks/>
          </p:cNvSpPr>
          <p:nvPr/>
        </p:nvSpPr>
        <p:spPr>
          <a:xfrm>
            <a:off x="835378" y="1689114"/>
            <a:ext cx="5057048" cy="4319484"/>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dirty="0">
                <a:solidFill>
                  <a:srgbClr val="9E0605"/>
                </a:solidFill>
              </a:rPr>
              <a:t>Nonpermanent Scheduled</a:t>
            </a:r>
          </a:p>
          <a:p>
            <a:pPr marL="342900" lvl="0" indent="-342900" algn="l" defTabSz="457200">
              <a:lnSpc>
                <a:spcPct val="100000"/>
              </a:lnSpc>
              <a:spcBef>
                <a:spcPts val="600"/>
              </a:spcBef>
              <a:spcAft>
                <a:spcPts val="600"/>
              </a:spcAft>
              <a:buFont typeface="Arial" panose="020B0604020202020204" pitchFamily="34" charset="0"/>
              <a:buChar char="•"/>
            </a:pPr>
            <a:r>
              <a:rPr lang="en-US" sz="2000" dirty="0">
                <a:solidFill>
                  <a:prstClr val="black"/>
                </a:solidFill>
                <a:latin typeface="Corbel" panose="020B0503020204020204" pitchFamily="34" charset="0"/>
              </a:rPr>
              <a:t>Annual Leave</a:t>
            </a:r>
          </a:p>
          <a:p>
            <a:pPr marL="800100" lvl="1" indent="-342900" algn="l" defTabSz="457200">
              <a:lnSpc>
                <a:spcPct val="100000"/>
              </a:lnSpc>
              <a:spcBef>
                <a:spcPts val="600"/>
              </a:spcBef>
              <a:spcAft>
                <a:spcPts val="600"/>
              </a:spcAft>
              <a:buFont typeface="Arial" panose="020B0604020202020204" pitchFamily="34" charset="0"/>
              <a:buChar char="•"/>
            </a:pPr>
            <a:r>
              <a:rPr lang="en-US" sz="1600" dirty="0">
                <a:solidFill>
                  <a:prstClr val="black"/>
                </a:solidFill>
                <a:latin typeface="Corbel" panose="020B0503020204020204" pitchFamily="34" charset="0"/>
              </a:rPr>
              <a:t>Accrued at Civil Service rate based on FTE</a:t>
            </a:r>
          </a:p>
          <a:p>
            <a:pPr marL="342900" lvl="0" indent="-342900" algn="l" defTabSz="457200">
              <a:lnSpc>
                <a:spcPct val="100000"/>
              </a:lnSpc>
              <a:spcBef>
                <a:spcPts val="600"/>
              </a:spcBef>
              <a:spcAft>
                <a:spcPts val="600"/>
              </a:spcAft>
              <a:buFont typeface="Arial" panose="020B0604020202020204" pitchFamily="34" charset="0"/>
              <a:buChar char="•"/>
            </a:pPr>
            <a:r>
              <a:rPr lang="en-US" sz="2000" dirty="0">
                <a:solidFill>
                  <a:prstClr val="black"/>
                </a:solidFill>
                <a:latin typeface="Corbel" panose="020B0503020204020204" pitchFamily="34" charset="0"/>
              </a:rPr>
              <a:t>Sick Leave</a:t>
            </a:r>
          </a:p>
          <a:p>
            <a:pPr marL="800100" lvl="1" indent="-342900" algn="l" defTabSz="457200">
              <a:lnSpc>
                <a:spcPct val="100000"/>
              </a:lnSpc>
              <a:spcBef>
                <a:spcPts val="600"/>
              </a:spcBef>
              <a:spcAft>
                <a:spcPts val="600"/>
              </a:spcAft>
              <a:buFont typeface="Arial" panose="020B0604020202020204" pitchFamily="34" charset="0"/>
              <a:buChar char="•"/>
            </a:pPr>
            <a:r>
              <a:rPr lang="en-US" sz="1600" dirty="0">
                <a:solidFill>
                  <a:prstClr val="black"/>
                </a:solidFill>
                <a:latin typeface="Corbel" panose="020B0503020204020204" pitchFamily="34" charset="0"/>
              </a:rPr>
              <a:t>Accrual rate based on FTE</a:t>
            </a:r>
          </a:p>
          <a:p>
            <a:pPr marL="342900" lvl="0" indent="-342900" algn="l" defTabSz="457200">
              <a:lnSpc>
                <a:spcPct val="100000"/>
              </a:lnSpc>
              <a:spcBef>
                <a:spcPts val="600"/>
              </a:spcBef>
              <a:spcAft>
                <a:spcPts val="600"/>
              </a:spcAft>
              <a:buFont typeface="Arial" panose="020B0604020202020204" pitchFamily="34" charset="0"/>
              <a:buChar char="•"/>
            </a:pPr>
            <a:r>
              <a:rPr lang="en-US" sz="2000" dirty="0">
                <a:solidFill>
                  <a:prstClr val="black"/>
                </a:solidFill>
                <a:latin typeface="Corbel" panose="020B0503020204020204" pitchFamily="34" charset="0"/>
              </a:rPr>
              <a:t>Holiday</a:t>
            </a:r>
          </a:p>
          <a:p>
            <a:pPr marL="800100" lvl="1" indent="-342900" algn="l" defTabSz="457200">
              <a:lnSpc>
                <a:spcPct val="100000"/>
              </a:lnSpc>
              <a:spcBef>
                <a:spcPts val="600"/>
              </a:spcBef>
              <a:spcAft>
                <a:spcPts val="600"/>
              </a:spcAft>
              <a:buFont typeface="Arial" panose="020B0604020202020204" pitchFamily="34" charset="0"/>
              <a:buChar char="•"/>
            </a:pPr>
            <a:r>
              <a:rPr lang="en-US" sz="1600" dirty="0">
                <a:solidFill>
                  <a:prstClr val="black"/>
                </a:solidFill>
                <a:latin typeface="Corbel" panose="020B0503020204020204" pitchFamily="34" charset="0"/>
              </a:rPr>
              <a:t>Received at FTE rate; must start position before holiday occurs</a:t>
            </a:r>
          </a:p>
          <a:p>
            <a:pPr marL="342900" lvl="0" indent="-342900" algn="l" defTabSz="457200">
              <a:lnSpc>
                <a:spcPct val="100000"/>
              </a:lnSpc>
              <a:spcBef>
                <a:spcPts val="600"/>
              </a:spcBef>
              <a:spcAft>
                <a:spcPts val="600"/>
              </a:spcAft>
              <a:buFont typeface="Arial" panose="020B0604020202020204" pitchFamily="34" charset="0"/>
              <a:buChar char="•"/>
            </a:pPr>
            <a:r>
              <a:rPr lang="en-US" sz="2000" dirty="0">
                <a:solidFill>
                  <a:prstClr val="black"/>
                </a:solidFill>
                <a:latin typeface="Corbel" panose="020B0503020204020204" pitchFamily="34" charset="0"/>
              </a:rPr>
              <a:t>Personal Holiday</a:t>
            </a:r>
          </a:p>
          <a:p>
            <a:pPr marL="800100" lvl="1" indent="-342900" algn="l" defTabSz="457200">
              <a:lnSpc>
                <a:spcPct val="100000"/>
              </a:lnSpc>
              <a:spcBef>
                <a:spcPts val="600"/>
              </a:spcBef>
              <a:spcAft>
                <a:spcPts val="600"/>
              </a:spcAft>
              <a:buFont typeface="Arial" panose="020B0604020202020204" pitchFamily="34" charset="0"/>
              <a:buChar char="•"/>
            </a:pPr>
            <a:r>
              <a:rPr lang="en-US" sz="1600" dirty="0">
                <a:solidFill>
                  <a:prstClr val="black"/>
                </a:solidFill>
                <a:latin typeface="Corbel" panose="020B0503020204020204" pitchFamily="34" charset="0"/>
              </a:rPr>
              <a:t>Civil Service rules, based on FTE</a:t>
            </a:r>
          </a:p>
          <a:p>
            <a:pPr marL="800100" lvl="1" indent="-342900" algn="l" defTabSz="457200">
              <a:lnSpc>
                <a:spcPct val="100000"/>
              </a:lnSpc>
              <a:spcBef>
                <a:spcPts val="600"/>
              </a:spcBef>
              <a:spcAft>
                <a:spcPts val="600"/>
              </a:spcAft>
              <a:buFont typeface="Arial" panose="020B0604020202020204" pitchFamily="34" charset="0"/>
              <a:buChar char="•"/>
            </a:pPr>
            <a:endParaRPr lang="en-US" dirty="0">
              <a:solidFill>
                <a:prstClr val="black"/>
              </a:solidFill>
              <a:latin typeface="Corbel" panose="020B0503020204020204" pitchFamily="34" charset="0"/>
            </a:endParaRPr>
          </a:p>
        </p:txBody>
      </p:sp>
      <p:sp>
        <p:nvSpPr>
          <p:cNvPr id="8" name="Rectangle 7">
            <a:extLst>
              <a:ext uri="{FF2B5EF4-FFF2-40B4-BE49-F238E27FC236}">
                <a16:creationId xmlns:a16="http://schemas.microsoft.com/office/drawing/2014/main" id="{9A08752B-3956-1B49-A67C-A87B88B39B90}"/>
              </a:ext>
            </a:extLst>
          </p:cNvPr>
          <p:cNvSpPr/>
          <p:nvPr/>
        </p:nvSpPr>
        <p:spPr>
          <a:xfrm>
            <a:off x="1371600" y="1376595"/>
            <a:ext cx="365294" cy="45719"/>
          </a:xfrm>
          <a:prstGeom prst="rect">
            <a:avLst/>
          </a:prstGeom>
          <a:solidFill>
            <a:srgbClr val="9E0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highlight>
                <a:srgbClr val="9E0605"/>
              </a:highlight>
            </a:endParaRPr>
          </a:p>
        </p:txBody>
      </p:sp>
      <p:sp>
        <p:nvSpPr>
          <p:cNvPr id="7" name="Rectangle 6">
            <a:extLst>
              <a:ext uri="{FF2B5EF4-FFF2-40B4-BE49-F238E27FC236}">
                <a16:creationId xmlns:a16="http://schemas.microsoft.com/office/drawing/2014/main" id="{978ABF79-F3EC-0246-9BED-3803B4F6241E}"/>
              </a:ext>
            </a:extLst>
          </p:cNvPr>
          <p:cNvSpPr/>
          <p:nvPr/>
        </p:nvSpPr>
        <p:spPr>
          <a:xfrm>
            <a:off x="0" y="6415788"/>
            <a:ext cx="12192000" cy="442212"/>
          </a:xfrm>
          <a:prstGeom prst="rect">
            <a:avLst/>
          </a:prstGeom>
          <a:solidFill>
            <a:srgbClr val="9E0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noFill/>
              </a:rPr>
              <a:t>          </a:t>
            </a:r>
          </a:p>
        </p:txBody>
      </p:sp>
      <p:sp>
        <p:nvSpPr>
          <p:cNvPr id="13" name="TextBox 12">
            <a:extLst>
              <a:ext uri="{FF2B5EF4-FFF2-40B4-BE49-F238E27FC236}">
                <a16:creationId xmlns:a16="http://schemas.microsoft.com/office/drawing/2014/main" id="{63FF6131-3717-7C46-978F-6EE11238A91F}"/>
              </a:ext>
            </a:extLst>
          </p:cNvPr>
          <p:cNvSpPr txBox="1"/>
          <p:nvPr/>
        </p:nvSpPr>
        <p:spPr>
          <a:xfrm>
            <a:off x="11027664" y="217444"/>
            <a:ext cx="987552" cy="523220"/>
          </a:xfrm>
          <a:prstGeom prst="rect">
            <a:avLst/>
          </a:prstGeom>
          <a:noFill/>
          <a:ln>
            <a:noFill/>
          </a:ln>
        </p:spPr>
        <p:txBody>
          <a:bodyPr wrap="square" rtlCol="0">
            <a:spAutoFit/>
          </a:bodyPr>
          <a:lstStyle/>
          <a:p>
            <a:r>
              <a:rPr lang="en-US" sz="2800" b="1" dirty="0">
                <a:solidFill>
                  <a:schemeClr val="bg2">
                    <a:lumMod val="90000"/>
                  </a:schemeClr>
                </a:solidFill>
                <a:latin typeface="Corbel" panose="020B0503020204020204" pitchFamily="34" charset="0"/>
              </a:rPr>
              <a:t>WSU</a:t>
            </a:r>
          </a:p>
        </p:txBody>
      </p:sp>
      <p:sp>
        <p:nvSpPr>
          <p:cNvPr id="14" name="Subtitle 2">
            <a:extLst>
              <a:ext uri="{FF2B5EF4-FFF2-40B4-BE49-F238E27FC236}">
                <a16:creationId xmlns:a16="http://schemas.microsoft.com/office/drawing/2014/main" id="{EEF0D0AF-BA9D-BA4C-AB3F-F8D9E7955440}"/>
              </a:ext>
            </a:extLst>
          </p:cNvPr>
          <p:cNvSpPr txBox="1">
            <a:spLocks/>
          </p:cNvSpPr>
          <p:nvPr/>
        </p:nvSpPr>
        <p:spPr>
          <a:xfrm>
            <a:off x="6257720" y="1689113"/>
            <a:ext cx="4498217" cy="4726675"/>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000" dirty="0">
              <a:latin typeface="Corbel" panose="020B0503020204020204" pitchFamily="34" charset="0"/>
            </a:endParaRPr>
          </a:p>
        </p:txBody>
      </p:sp>
      <p:sp>
        <p:nvSpPr>
          <p:cNvPr id="9" name="Subtitle 2">
            <a:extLst>
              <a:ext uri="{FF2B5EF4-FFF2-40B4-BE49-F238E27FC236}">
                <a16:creationId xmlns:a16="http://schemas.microsoft.com/office/drawing/2014/main" id="{EEF0D0AF-BA9D-BA4C-AB3F-F8D9E7955440}"/>
              </a:ext>
            </a:extLst>
          </p:cNvPr>
          <p:cNvSpPr txBox="1">
            <a:spLocks/>
          </p:cNvSpPr>
          <p:nvPr/>
        </p:nvSpPr>
        <p:spPr>
          <a:xfrm>
            <a:off x="6257720" y="1632695"/>
            <a:ext cx="5301234" cy="4375902"/>
          </a:xfrm>
          <a:prstGeom prst="rect">
            <a:avLst/>
          </a:prstGeom>
        </p:spPr>
        <p:txBody>
          <a:bodyPr vert="horz" lIns="91440" tIns="45720" rIns="91440" bIns="45720" numCol="1" spcCol="36576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dirty="0">
                <a:solidFill>
                  <a:srgbClr val="9E0605"/>
                </a:solidFill>
              </a:rPr>
              <a:t>Nonpermanent Nonscheduled</a:t>
            </a:r>
          </a:p>
          <a:p>
            <a:pPr marL="342900" lvl="0" indent="-342900" algn="l" defTabSz="457200">
              <a:lnSpc>
                <a:spcPct val="100000"/>
              </a:lnSpc>
              <a:spcBef>
                <a:spcPts val="600"/>
              </a:spcBef>
              <a:spcAft>
                <a:spcPts val="600"/>
              </a:spcAft>
              <a:buFont typeface="Arial" panose="020B0604020202020204" pitchFamily="34" charset="0"/>
              <a:buChar char="•"/>
            </a:pPr>
            <a:r>
              <a:rPr lang="en-US" sz="2000" dirty="0">
                <a:solidFill>
                  <a:prstClr val="black"/>
                </a:solidFill>
                <a:latin typeface="Corbel" panose="020B0503020204020204" pitchFamily="34" charset="0"/>
              </a:rPr>
              <a:t>Annual Leave</a:t>
            </a:r>
          </a:p>
          <a:p>
            <a:pPr marL="800100" lvl="1" indent="-342900" algn="l" defTabSz="457200">
              <a:lnSpc>
                <a:spcPct val="100000"/>
              </a:lnSpc>
              <a:spcBef>
                <a:spcPts val="600"/>
              </a:spcBef>
              <a:spcAft>
                <a:spcPts val="600"/>
              </a:spcAft>
              <a:buFont typeface="Arial" panose="020B0604020202020204" pitchFamily="34" charset="0"/>
              <a:buChar char="•"/>
            </a:pPr>
            <a:r>
              <a:rPr lang="en-US" sz="1600" dirty="0">
                <a:solidFill>
                  <a:prstClr val="black"/>
                </a:solidFill>
                <a:latin typeface="Corbel" panose="020B0503020204020204" pitchFamily="34" charset="0"/>
              </a:rPr>
              <a:t>Accrued using FTE calculated at the end of the month based on hours worked/possible work hours </a:t>
            </a:r>
          </a:p>
          <a:p>
            <a:pPr marL="342900" lvl="0" indent="-342900" algn="l" defTabSz="457200">
              <a:lnSpc>
                <a:spcPct val="100000"/>
              </a:lnSpc>
              <a:spcBef>
                <a:spcPts val="600"/>
              </a:spcBef>
              <a:spcAft>
                <a:spcPts val="600"/>
              </a:spcAft>
              <a:buFont typeface="Arial" panose="020B0604020202020204" pitchFamily="34" charset="0"/>
              <a:buChar char="•"/>
            </a:pPr>
            <a:r>
              <a:rPr lang="en-US" sz="2000" dirty="0">
                <a:solidFill>
                  <a:prstClr val="black"/>
                </a:solidFill>
                <a:latin typeface="Corbel" panose="020B0503020204020204" pitchFamily="34" charset="0"/>
              </a:rPr>
              <a:t>Sick Leave</a:t>
            </a:r>
          </a:p>
          <a:p>
            <a:pPr marL="800100" lvl="1" indent="-342900" algn="l" defTabSz="457200">
              <a:lnSpc>
                <a:spcPct val="100000"/>
              </a:lnSpc>
              <a:spcBef>
                <a:spcPts val="600"/>
              </a:spcBef>
              <a:spcAft>
                <a:spcPts val="600"/>
              </a:spcAft>
              <a:buFont typeface="Arial" panose="020B0604020202020204" pitchFamily="34" charset="0"/>
              <a:buChar char="•"/>
            </a:pPr>
            <a:r>
              <a:rPr lang="en-US" sz="1600" dirty="0">
                <a:solidFill>
                  <a:prstClr val="black"/>
                </a:solidFill>
                <a:latin typeface="Corbel" panose="020B0503020204020204" pitchFamily="34" charset="0"/>
              </a:rPr>
              <a:t>Accrued using FTE calculated at the end of the month based on hours worked/possible work hours </a:t>
            </a:r>
          </a:p>
          <a:p>
            <a:pPr marL="342900" lvl="0" indent="-342900" algn="l" defTabSz="457200">
              <a:lnSpc>
                <a:spcPct val="100000"/>
              </a:lnSpc>
              <a:spcBef>
                <a:spcPts val="600"/>
              </a:spcBef>
              <a:spcAft>
                <a:spcPts val="600"/>
              </a:spcAft>
              <a:buFont typeface="Arial" panose="020B0604020202020204" pitchFamily="34" charset="0"/>
              <a:buChar char="•"/>
            </a:pPr>
            <a:r>
              <a:rPr lang="en-US" sz="2000" dirty="0">
                <a:solidFill>
                  <a:prstClr val="black"/>
                </a:solidFill>
                <a:latin typeface="Corbel" panose="020B0503020204020204" pitchFamily="34" charset="0"/>
              </a:rPr>
              <a:t>Holiday</a:t>
            </a:r>
          </a:p>
          <a:p>
            <a:pPr marL="800100" lvl="1" indent="-342900" algn="l" defTabSz="457200">
              <a:lnSpc>
                <a:spcPct val="100000"/>
              </a:lnSpc>
              <a:spcBef>
                <a:spcPts val="600"/>
              </a:spcBef>
              <a:spcAft>
                <a:spcPts val="600"/>
              </a:spcAft>
              <a:buFont typeface="Arial" panose="020B0604020202020204" pitchFamily="34" charset="0"/>
              <a:buChar char="•"/>
            </a:pPr>
            <a:r>
              <a:rPr lang="en-US" sz="1600" dirty="0">
                <a:solidFill>
                  <a:prstClr val="black"/>
                </a:solidFill>
                <a:latin typeface="Corbel" panose="020B0503020204020204" pitchFamily="34" charset="0"/>
              </a:rPr>
              <a:t>Received as a holiday credit at end of month at FTE rate; must start position before holiday occurs</a:t>
            </a:r>
          </a:p>
          <a:p>
            <a:pPr marL="342900" lvl="0" indent="-342900" algn="l" defTabSz="457200">
              <a:lnSpc>
                <a:spcPct val="100000"/>
              </a:lnSpc>
              <a:spcBef>
                <a:spcPts val="600"/>
              </a:spcBef>
              <a:spcAft>
                <a:spcPts val="600"/>
              </a:spcAft>
              <a:buFont typeface="Arial" panose="020B0604020202020204" pitchFamily="34" charset="0"/>
              <a:buChar char="•"/>
            </a:pPr>
            <a:r>
              <a:rPr lang="en-US" sz="2000" dirty="0">
                <a:solidFill>
                  <a:prstClr val="black"/>
                </a:solidFill>
                <a:latin typeface="Corbel" panose="020B0503020204020204" pitchFamily="34" charset="0"/>
              </a:rPr>
              <a:t>Personal Holiday</a:t>
            </a:r>
          </a:p>
          <a:p>
            <a:pPr marL="800100" lvl="1" indent="-342900" algn="l" defTabSz="457200">
              <a:lnSpc>
                <a:spcPct val="100000"/>
              </a:lnSpc>
              <a:spcBef>
                <a:spcPts val="600"/>
              </a:spcBef>
              <a:spcAft>
                <a:spcPts val="600"/>
              </a:spcAft>
              <a:buFont typeface="Arial" panose="020B0604020202020204" pitchFamily="34" charset="0"/>
              <a:buChar char="•"/>
            </a:pPr>
            <a:r>
              <a:rPr lang="en-US" sz="1600" dirty="0">
                <a:solidFill>
                  <a:prstClr val="black"/>
                </a:solidFill>
                <a:latin typeface="Corbel" panose="020B0503020204020204" pitchFamily="34" charset="0"/>
              </a:rPr>
              <a:t>Civil Service rules, based on FTE in month that Personal Holiday is used</a:t>
            </a:r>
          </a:p>
        </p:txBody>
      </p:sp>
    </p:spTree>
    <p:extLst>
      <p:ext uri="{BB962C8B-B14F-4D97-AF65-F5344CB8AC3E}">
        <p14:creationId xmlns:p14="http://schemas.microsoft.com/office/powerpoint/2010/main" val="2481335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AD881-4292-3942-BA86-91F62FAFA2BA}"/>
              </a:ext>
            </a:extLst>
          </p:cNvPr>
          <p:cNvSpPr>
            <a:spLocks noGrp="1"/>
          </p:cNvSpPr>
          <p:nvPr>
            <p:ph type="ctrTitle"/>
          </p:nvPr>
        </p:nvSpPr>
        <p:spPr>
          <a:xfrm>
            <a:off x="1371600" y="367522"/>
            <a:ext cx="10187354" cy="914400"/>
          </a:xfrm>
        </p:spPr>
        <p:txBody>
          <a:bodyPr lIns="0" rIns="0">
            <a:noAutofit/>
          </a:bodyPr>
          <a:lstStyle/>
          <a:p>
            <a:pPr algn="l"/>
            <a:r>
              <a:rPr lang="en-US" sz="5400" b="1" spc="-150" dirty="0">
                <a:solidFill>
                  <a:schemeClr val="tx1">
                    <a:lumMod val="75000"/>
                    <a:lumOff val="25000"/>
                  </a:schemeClr>
                </a:solidFill>
                <a:latin typeface="Corbel" panose="020B0503020204020204" pitchFamily="34" charset="0"/>
                <a:cs typeface="Calibri" panose="020F0502020204030204" pitchFamily="34" charset="0"/>
              </a:rPr>
              <a:t>Leave - Payouts</a:t>
            </a:r>
          </a:p>
        </p:txBody>
      </p:sp>
      <p:sp>
        <p:nvSpPr>
          <p:cNvPr id="6" name="Subtitle 2">
            <a:extLst>
              <a:ext uri="{FF2B5EF4-FFF2-40B4-BE49-F238E27FC236}">
                <a16:creationId xmlns:a16="http://schemas.microsoft.com/office/drawing/2014/main" id="{EEF0D0AF-BA9D-BA4C-AB3F-F8D9E7955440}"/>
              </a:ext>
            </a:extLst>
          </p:cNvPr>
          <p:cNvSpPr txBox="1">
            <a:spLocks/>
          </p:cNvSpPr>
          <p:nvPr/>
        </p:nvSpPr>
        <p:spPr>
          <a:xfrm>
            <a:off x="849086" y="1689113"/>
            <a:ext cx="5043340" cy="4726675"/>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dirty="0">
                <a:solidFill>
                  <a:srgbClr val="9E0605"/>
                </a:solidFill>
              </a:rPr>
              <a:t>Nonpermanent Scheduled</a:t>
            </a:r>
          </a:p>
          <a:p>
            <a:pPr marL="342900" lvl="0" indent="-342900" algn="l" defTabSz="457200">
              <a:lnSpc>
                <a:spcPct val="100000"/>
              </a:lnSpc>
              <a:spcBef>
                <a:spcPts val="600"/>
              </a:spcBef>
              <a:spcAft>
                <a:spcPts val="600"/>
              </a:spcAft>
              <a:buFont typeface="Arial" panose="020B0604020202020204" pitchFamily="34" charset="0"/>
              <a:buChar char="•"/>
            </a:pPr>
            <a:r>
              <a:rPr lang="en-US" sz="1800" dirty="0">
                <a:solidFill>
                  <a:prstClr val="black"/>
                </a:solidFill>
                <a:latin typeface="Corbel" panose="020B0503020204020204" pitchFamily="34" charset="0"/>
              </a:rPr>
              <a:t>Annual Leave</a:t>
            </a:r>
          </a:p>
          <a:p>
            <a:pPr marL="800100" lvl="1" indent="-342900" algn="l" defTabSz="457200">
              <a:lnSpc>
                <a:spcPct val="100000"/>
              </a:lnSpc>
              <a:spcBef>
                <a:spcPts val="600"/>
              </a:spcBef>
              <a:spcAft>
                <a:spcPts val="600"/>
              </a:spcAft>
              <a:buFont typeface="Arial" panose="020B0604020202020204" pitchFamily="34" charset="0"/>
              <a:buChar char="•"/>
            </a:pPr>
            <a:r>
              <a:rPr lang="en-US" sz="1400" dirty="0">
                <a:solidFill>
                  <a:prstClr val="black"/>
                </a:solidFill>
                <a:latin typeface="Corbel" panose="020B0503020204020204" pitchFamily="34" charset="0"/>
              </a:rPr>
              <a:t>Paid out if employed in position for at least 6 consecutive months</a:t>
            </a:r>
          </a:p>
          <a:p>
            <a:pPr marL="342900" lvl="0" indent="-342900" algn="l" defTabSz="457200">
              <a:lnSpc>
                <a:spcPct val="100000"/>
              </a:lnSpc>
              <a:spcBef>
                <a:spcPts val="600"/>
              </a:spcBef>
              <a:spcAft>
                <a:spcPts val="600"/>
              </a:spcAft>
              <a:buFont typeface="Arial" panose="020B0604020202020204" pitchFamily="34" charset="0"/>
              <a:buChar char="•"/>
            </a:pPr>
            <a:r>
              <a:rPr lang="en-US" sz="1800" dirty="0">
                <a:solidFill>
                  <a:prstClr val="black"/>
                </a:solidFill>
                <a:latin typeface="Corbel" panose="020B0503020204020204" pitchFamily="34" charset="0"/>
              </a:rPr>
              <a:t>Sick Leave</a:t>
            </a:r>
          </a:p>
          <a:p>
            <a:pPr marL="800100" lvl="1" indent="-342900" algn="l" defTabSz="457200">
              <a:lnSpc>
                <a:spcPct val="100000"/>
              </a:lnSpc>
              <a:spcBef>
                <a:spcPts val="600"/>
              </a:spcBef>
              <a:spcAft>
                <a:spcPts val="600"/>
              </a:spcAft>
              <a:buFont typeface="Arial" panose="020B0604020202020204" pitchFamily="34" charset="0"/>
              <a:buChar char="•"/>
            </a:pPr>
            <a:r>
              <a:rPr lang="en-US" sz="1400" dirty="0">
                <a:solidFill>
                  <a:prstClr val="black"/>
                </a:solidFill>
                <a:latin typeface="Corbel" panose="020B0503020204020204" pitchFamily="34" charset="0"/>
              </a:rPr>
              <a:t>Sick leave balance is reinstated if rehired within 5 years</a:t>
            </a:r>
          </a:p>
          <a:p>
            <a:pPr marL="342900" lvl="0" indent="-342900" algn="l" defTabSz="457200">
              <a:lnSpc>
                <a:spcPct val="100000"/>
              </a:lnSpc>
              <a:spcBef>
                <a:spcPts val="600"/>
              </a:spcBef>
              <a:spcAft>
                <a:spcPts val="600"/>
              </a:spcAft>
              <a:buFont typeface="Arial" panose="020B0604020202020204" pitchFamily="34" charset="0"/>
              <a:buChar char="•"/>
            </a:pPr>
            <a:r>
              <a:rPr lang="en-US" sz="1800" dirty="0">
                <a:solidFill>
                  <a:prstClr val="black"/>
                </a:solidFill>
                <a:latin typeface="Corbel" panose="020B0503020204020204" pitchFamily="34" charset="0"/>
              </a:rPr>
              <a:t>Holiday</a:t>
            </a:r>
          </a:p>
          <a:p>
            <a:pPr marL="800100" lvl="1" indent="-342900" algn="l" defTabSz="457200">
              <a:lnSpc>
                <a:spcPct val="100000"/>
              </a:lnSpc>
              <a:spcBef>
                <a:spcPts val="600"/>
              </a:spcBef>
              <a:spcAft>
                <a:spcPts val="600"/>
              </a:spcAft>
              <a:buFont typeface="Arial" panose="020B0604020202020204" pitchFamily="34" charset="0"/>
              <a:buChar char="•"/>
            </a:pPr>
            <a:r>
              <a:rPr lang="en-US" sz="1400" dirty="0">
                <a:solidFill>
                  <a:prstClr val="black"/>
                </a:solidFill>
                <a:latin typeface="Corbel" panose="020B0503020204020204" pitchFamily="34" charset="0"/>
              </a:rPr>
              <a:t>Paid at the time of the holiday so there is no holiday payout for NPS.  </a:t>
            </a:r>
          </a:p>
          <a:p>
            <a:pPr marL="342900" lvl="0" indent="-342900" algn="l" defTabSz="457200">
              <a:lnSpc>
                <a:spcPct val="100000"/>
              </a:lnSpc>
              <a:spcBef>
                <a:spcPts val="600"/>
              </a:spcBef>
              <a:spcAft>
                <a:spcPts val="600"/>
              </a:spcAft>
              <a:buFont typeface="Arial" panose="020B0604020202020204" pitchFamily="34" charset="0"/>
              <a:buChar char="•"/>
            </a:pPr>
            <a:r>
              <a:rPr lang="en-US" sz="1800" dirty="0">
                <a:solidFill>
                  <a:prstClr val="black"/>
                </a:solidFill>
                <a:latin typeface="Corbel" panose="020B0503020204020204" pitchFamily="34" charset="0"/>
              </a:rPr>
              <a:t>Personal Holiday</a:t>
            </a:r>
          </a:p>
          <a:p>
            <a:pPr marL="800100" lvl="1" indent="-342900" algn="l" defTabSz="457200">
              <a:lnSpc>
                <a:spcPct val="100000"/>
              </a:lnSpc>
              <a:spcBef>
                <a:spcPts val="600"/>
              </a:spcBef>
              <a:spcAft>
                <a:spcPts val="600"/>
              </a:spcAft>
              <a:buFont typeface="Arial" panose="020B0604020202020204" pitchFamily="34" charset="0"/>
              <a:buChar char="•"/>
            </a:pPr>
            <a:r>
              <a:rPr lang="en-US" sz="1400" dirty="0">
                <a:solidFill>
                  <a:prstClr val="black"/>
                </a:solidFill>
                <a:latin typeface="Corbel" panose="020B0503020204020204" pitchFamily="34" charset="0"/>
              </a:rPr>
              <a:t>PH is not paid out if unused at separation</a:t>
            </a:r>
          </a:p>
          <a:p>
            <a:pPr marL="800100" lvl="1" indent="-342900" algn="l" defTabSz="457200">
              <a:lnSpc>
                <a:spcPct val="100000"/>
              </a:lnSpc>
              <a:spcBef>
                <a:spcPts val="600"/>
              </a:spcBef>
              <a:spcAft>
                <a:spcPts val="600"/>
              </a:spcAft>
              <a:buFont typeface="Arial" panose="020B0604020202020204" pitchFamily="34" charset="0"/>
              <a:buChar char="•"/>
            </a:pPr>
            <a:endParaRPr lang="en-US" dirty="0">
              <a:solidFill>
                <a:prstClr val="black"/>
              </a:solidFill>
              <a:latin typeface="Corbel" panose="020B0503020204020204" pitchFamily="34" charset="0"/>
            </a:endParaRPr>
          </a:p>
        </p:txBody>
      </p:sp>
      <p:sp>
        <p:nvSpPr>
          <p:cNvPr id="8" name="Rectangle 7">
            <a:extLst>
              <a:ext uri="{FF2B5EF4-FFF2-40B4-BE49-F238E27FC236}">
                <a16:creationId xmlns:a16="http://schemas.microsoft.com/office/drawing/2014/main" id="{9A08752B-3956-1B49-A67C-A87B88B39B90}"/>
              </a:ext>
            </a:extLst>
          </p:cNvPr>
          <p:cNvSpPr/>
          <p:nvPr/>
        </p:nvSpPr>
        <p:spPr>
          <a:xfrm>
            <a:off x="1371600" y="1376595"/>
            <a:ext cx="365294" cy="45719"/>
          </a:xfrm>
          <a:prstGeom prst="rect">
            <a:avLst/>
          </a:prstGeom>
          <a:solidFill>
            <a:srgbClr val="9E0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13" name="TextBox 12">
            <a:extLst>
              <a:ext uri="{FF2B5EF4-FFF2-40B4-BE49-F238E27FC236}">
                <a16:creationId xmlns:a16="http://schemas.microsoft.com/office/drawing/2014/main" id="{63FF6131-3717-7C46-978F-6EE11238A91F}"/>
              </a:ext>
            </a:extLst>
          </p:cNvPr>
          <p:cNvSpPr txBox="1"/>
          <p:nvPr/>
        </p:nvSpPr>
        <p:spPr>
          <a:xfrm>
            <a:off x="11027664" y="217444"/>
            <a:ext cx="987552" cy="523220"/>
          </a:xfrm>
          <a:prstGeom prst="rect">
            <a:avLst/>
          </a:prstGeom>
          <a:noFill/>
          <a:ln>
            <a:noFill/>
          </a:ln>
        </p:spPr>
        <p:txBody>
          <a:bodyPr wrap="square" rtlCol="0">
            <a:spAutoFit/>
          </a:bodyPr>
          <a:lstStyle/>
          <a:p>
            <a:r>
              <a:rPr lang="en-US" sz="2800" b="1" dirty="0">
                <a:solidFill>
                  <a:schemeClr val="bg2">
                    <a:lumMod val="90000"/>
                  </a:schemeClr>
                </a:solidFill>
                <a:latin typeface="Corbel" panose="020B0503020204020204" pitchFamily="34" charset="0"/>
              </a:rPr>
              <a:t>WSU</a:t>
            </a:r>
          </a:p>
        </p:txBody>
      </p:sp>
      <p:sp>
        <p:nvSpPr>
          <p:cNvPr id="14" name="Subtitle 2">
            <a:extLst>
              <a:ext uri="{FF2B5EF4-FFF2-40B4-BE49-F238E27FC236}">
                <a16:creationId xmlns:a16="http://schemas.microsoft.com/office/drawing/2014/main" id="{EEF0D0AF-BA9D-BA4C-AB3F-F8D9E7955440}"/>
              </a:ext>
            </a:extLst>
          </p:cNvPr>
          <p:cNvSpPr txBox="1">
            <a:spLocks/>
          </p:cNvSpPr>
          <p:nvPr/>
        </p:nvSpPr>
        <p:spPr>
          <a:xfrm>
            <a:off x="6257720" y="1689113"/>
            <a:ext cx="4498217" cy="4726675"/>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000" dirty="0">
              <a:latin typeface="Corbel" panose="020B0503020204020204" pitchFamily="34" charset="0"/>
            </a:endParaRPr>
          </a:p>
        </p:txBody>
      </p:sp>
      <p:sp>
        <p:nvSpPr>
          <p:cNvPr id="9" name="Subtitle 2">
            <a:extLst>
              <a:ext uri="{FF2B5EF4-FFF2-40B4-BE49-F238E27FC236}">
                <a16:creationId xmlns:a16="http://schemas.microsoft.com/office/drawing/2014/main" id="{EEF0D0AF-BA9D-BA4C-AB3F-F8D9E7955440}"/>
              </a:ext>
            </a:extLst>
          </p:cNvPr>
          <p:cNvSpPr txBox="1">
            <a:spLocks/>
          </p:cNvSpPr>
          <p:nvPr/>
        </p:nvSpPr>
        <p:spPr>
          <a:xfrm>
            <a:off x="6257720" y="1689113"/>
            <a:ext cx="5301234" cy="4726675"/>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dirty="0">
                <a:solidFill>
                  <a:srgbClr val="9E0605"/>
                </a:solidFill>
              </a:rPr>
              <a:t>Nonpermanent Nonscheduled</a:t>
            </a:r>
          </a:p>
          <a:p>
            <a:pPr marL="342900" lvl="0" indent="-342900" algn="l" defTabSz="457200">
              <a:lnSpc>
                <a:spcPct val="100000"/>
              </a:lnSpc>
              <a:spcBef>
                <a:spcPts val="600"/>
              </a:spcBef>
              <a:spcAft>
                <a:spcPts val="600"/>
              </a:spcAft>
              <a:buFont typeface="Arial" panose="020B0604020202020204" pitchFamily="34" charset="0"/>
              <a:buChar char="•"/>
            </a:pPr>
            <a:r>
              <a:rPr lang="en-US" sz="1800" dirty="0">
                <a:solidFill>
                  <a:prstClr val="black"/>
                </a:solidFill>
                <a:latin typeface="Corbel" panose="020B0503020204020204" pitchFamily="34" charset="0"/>
              </a:rPr>
              <a:t>Annual Leave</a:t>
            </a:r>
          </a:p>
          <a:p>
            <a:pPr marL="800100" lvl="1" indent="-342900" algn="l" defTabSz="457200">
              <a:lnSpc>
                <a:spcPct val="100000"/>
              </a:lnSpc>
              <a:spcBef>
                <a:spcPts val="600"/>
              </a:spcBef>
              <a:spcAft>
                <a:spcPts val="600"/>
              </a:spcAft>
              <a:buFont typeface="Arial" panose="020B0604020202020204" pitchFamily="34" charset="0"/>
              <a:buChar char="•"/>
            </a:pPr>
            <a:r>
              <a:rPr lang="en-US" sz="1400" dirty="0">
                <a:solidFill>
                  <a:prstClr val="black"/>
                </a:solidFill>
                <a:latin typeface="Corbel" panose="020B0503020204020204" pitchFamily="34" charset="0"/>
              </a:rPr>
              <a:t>Paid out if employed in position for at least 6 consecutive months</a:t>
            </a:r>
          </a:p>
          <a:p>
            <a:pPr marL="342900" lvl="0" indent="-342900" algn="l" defTabSz="457200">
              <a:lnSpc>
                <a:spcPct val="100000"/>
              </a:lnSpc>
              <a:spcBef>
                <a:spcPts val="600"/>
              </a:spcBef>
              <a:spcAft>
                <a:spcPts val="600"/>
              </a:spcAft>
              <a:buFont typeface="Arial" panose="020B0604020202020204" pitchFamily="34" charset="0"/>
              <a:buChar char="•"/>
            </a:pPr>
            <a:r>
              <a:rPr lang="en-US" sz="1800" dirty="0">
                <a:solidFill>
                  <a:prstClr val="black"/>
                </a:solidFill>
                <a:latin typeface="Corbel" panose="020B0503020204020204" pitchFamily="34" charset="0"/>
              </a:rPr>
              <a:t>Sick Leave</a:t>
            </a:r>
          </a:p>
          <a:p>
            <a:pPr marL="800100" lvl="1" indent="-342900" algn="l" defTabSz="457200">
              <a:lnSpc>
                <a:spcPct val="100000"/>
              </a:lnSpc>
              <a:spcBef>
                <a:spcPts val="600"/>
              </a:spcBef>
              <a:spcAft>
                <a:spcPts val="600"/>
              </a:spcAft>
              <a:buFont typeface="Arial" panose="020B0604020202020204" pitchFamily="34" charset="0"/>
              <a:buChar char="•"/>
            </a:pPr>
            <a:r>
              <a:rPr lang="en-US" sz="1400" dirty="0">
                <a:solidFill>
                  <a:prstClr val="black"/>
                </a:solidFill>
                <a:latin typeface="Corbel" panose="020B0503020204020204" pitchFamily="34" charset="0"/>
              </a:rPr>
              <a:t>Sick leave balance is reinstated if rehired within 5 years</a:t>
            </a:r>
          </a:p>
          <a:p>
            <a:pPr marL="342900" lvl="0" indent="-342900" algn="l" defTabSz="457200">
              <a:lnSpc>
                <a:spcPct val="100000"/>
              </a:lnSpc>
              <a:spcBef>
                <a:spcPts val="600"/>
              </a:spcBef>
              <a:spcAft>
                <a:spcPts val="600"/>
              </a:spcAft>
              <a:buFont typeface="Arial" panose="020B0604020202020204" pitchFamily="34" charset="0"/>
              <a:buChar char="•"/>
            </a:pPr>
            <a:r>
              <a:rPr lang="en-US" sz="1800" dirty="0">
                <a:solidFill>
                  <a:prstClr val="black"/>
                </a:solidFill>
                <a:latin typeface="Corbel" panose="020B0503020204020204" pitchFamily="34" charset="0"/>
              </a:rPr>
              <a:t>Holiday</a:t>
            </a:r>
          </a:p>
          <a:p>
            <a:pPr marL="800100" lvl="1" indent="-342900" algn="l" defTabSz="457200">
              <a:lnSpc>
                <a:spcPct val="100000"/>
              </a:lnSpc>
              <a:spcBef>
                <a:spcPts val="600"/>
              </a:spcBef>
              <a:spcAft>
                <a:spcPts val="600"/>
              </a:spcAft>
              <a:buFont typeface="Arial" panose="020B0604020202020204" pitchFamily="34" charset="0"/>
              <a:buChar char="•"/>
            </a:pPr>
            <a:r>
              <a:rPr lang="en-US" sz="1400" dirty="0">
                <a:solidFill>
                  <a:prstClr val="black"/>
                </a:solidFill>
                <a:latin typeface="Corbel" panose="020B0503020204020204" pitchFamily="34" charset="0"/>
              </a:rPr>
              <a:t>Any remaining balance is paid out regardless of tenure in position.  Holiday credits cannot be carried over into next calendar year and is paid out January 10.</a:t>
            </a:r>
          </a:p>
          <a:p>
            <a:pPr marL="342900" lvl="0" indent="-342900" algn="l" defTabSz="457200">
              <a:lnSpc>
                <a:spcPct val="100000"/>
              </a:lnSpc>
              <a:spcBef>
                <a:spcPts val="600"/>
              </a:spcBef>
              <a:spcAft>
                <a:spcPts val="600"/>
              </a:spcAft>
              <a:buFont typeface="Arial" panose="020B0604020202020204" pitchFamily="34" charset="0"/>
              <a:buChar char="•"/>
            </a:pPr>
            <a:r>
              <a:rPr lang="en-US" sz="1800" dirty="0">
                <a:solidFill>
                  <a:prstClr val="black"/>
                </a:solidFill>
                <a:latin typeface="Corbel" panose="020B0503020204020204" pitchFamily="34" charset="0"/>
              </a:rPr>
              <a:t>Personal Holiday</a:t>
            </a:r>
          </a:p>
          <a:p>
            <a:pPr marL="800100" lvl="1" indent="-342900" algn="l" defTabSz="457200">
              <a:lnSpc>
                <a:spcPct val="100000"/>
              </a:lnSpc>
              <a:spcBef>
                <a:spcPts val="600"/>
              </a:spcBef>
              <a:spcAft>
                <a:spcPts val="600"/>
              </a:spcAft>
              <a:buFont typeface="Arial" panose="020B0604020202020204" pitchFamily="34" charset="0"/>
              <a:buChar char="•"/>
            </a:pPr>
            <a:r>
              <a:rPr lang="en-US" sz="1400" dirty="0">
                <a:solidFill>
                  <a:prstClr val="black"/>
                </a:solidFill>
                <a:latin typeface="Corbel" panose="020B0503020204020204" pitchFamily="34" charset="0"/>
              </a:rPr>
              <a:t>PH is not paid out if unused at separation</a:t>
            </a:r>
          </a:p>
        </p:txBody>
      </p:sp>
      <p:sp>
        <p:nvSpPr>
          <p:cNvPr id="3" name="Rectangle 2">
            <a:extLst>
              <a:ext uri="{FF2B5EF4-FFF2-40B4-BE49-F238E27FC236}">
                <a16:creationId xmlns:a16="http://schemas.microsoft.com/office/drawing/2014/main" id="{46C3AAEE-86DF-231D-11A7-1F1743F13DB1}"/>
              </a:ext>
            </a:extLst>
          </p:cNvPr>
          <p:cNvSpPr/>
          <p:nvPr/>
        </p:nvSpPr>
        <p:spPr>
          <a:xfrm>
            <a:off x="0" y="6415788"/>
            <a:ext cx="12192000" cy="442212"/>
          </a:xfrm>
          <a:prstGeom prst="rect">
            <a:avLst/>
          </a:prstGeom>
          <a:solidFill>
            <a:srgbClr val="9E0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noFill/>
              </a:rPr>
              <a:t>          </a:t>
            </a:r>
          </a:p>
        </p:txBody>
      </p:sp>
    </p:spTree>
    <p:extLst>
      <p:ext uri="{BB962C8B-B14F-4D97-AF65-F5344CB8AC3E}">
        <p14:creationId xmlns:p14="http://schemas.microsoft.com/office/powerpoint/2010/main" val="97916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AD881-4292-3942-BA86-91F62FAFA2BA}"/>
              </a:ext>
            </a:extLst>
          </p:cNvPr>
          <p:cNvSpPr>
            <a:spLocks noGrp="1"/>
          </p:cNvSpPr>
          <p:nvPr>
            <p:ph type="ctrTitle"/>
          </p:nvPr>
        </p:nvSpPr>
        <p:spPr>
          <a:xfrm>
            <a:off x="1371600" y="367522"/>
            <a:ext cx="10187354" cy="914400"/>
          </a:xfrm>
        </p:spPr>
        <p:txBody>
          <a:bodyPr lIns="0" rIns="0">
            <a:noAutofit/>
          </a:bodyPr>
          <a:lstStyle/>
          <a:p>
            <a:pPr algn="l"/>
            <a:r>
              <a:rPr lang="en-US" sz="5400" b="1" spc="-150" dirty="0">
                <a:solidFill>
                  <a:schemeClr val="tx1">
                    <a:lumMod val="75000"/>
                    <a:lumOff val="25000"/>
                  </a:schemeClr>
                </a:solidFill>
                <a:latin typeface="Corbel" panose="020B0503020204020204" pitchFamily="34" charset="0"/>
                <a:cs typeface="Calibri" panose="020F0502020204030204" pitchFamily="34" charset="0"/>
              </a:rPr>
              <a:t>Leave - Position Changes</a:t>
            </a:r>
          </a:p>
        </p:txBody>
      </p:sp>
      <p:sp>
        <p:nvSpPr>
          <p:cNvPr id="6" name="Subtitle 2">
            <a:extLst>
              <a:ext uri="{FF2B5EF4-FFF2-40B4-BE49-F238E27FC236}">
                <a16:creationId xmlns:a16="http://schemas.microsoft.com/office/drawing/2014/main" id="{EEF0D0AF-BA9D-BA4C-AB3F-F8D9E7955440}"/>
              </a:ext>
            </a:extLst>
          </p:cNvPr>
          <p:cNvSpPr txBox="1">
            <a:spLocks/>
          </p:cNvSpPr>
          <p:nvPr/>
        </p:nvSpPr>
        <p:spPr>
          <a:xfrm>
            <a:off x="621792" y="1689113"/>
            <a:ext cx="5270634" cy="4726675"/>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dirty="0">
                <a:solidFill>
                  <a:srgbClr val="9E0605"/>
                </a:solidFill>
              </a:rPr>
              <a:t>Leave Transfer</a:t>
            </a:r>
          </a:p>
          <a:p>
            <a:pPr marL="342900" indent="-342900" algn="l" defTabSz="457200">
              <a:lnSpc>
                <a:spcPct val="100000"/>
              </a:lnSpc>
              <a:spcBef>
                <a:spcPts val="600"/>
              </a:spcBef>
              <a:spcAft>
                <a:spcPts val="600"/>
              </a:spcAft>
              <a:buFont typeface="Arial" panose="020B0604020202020204" pitchFamily="34" charset="0"/>
              <a:buChar char="•"/>
            </a:pPr>
            <a:r>
              <a:rPr lang="en-US" sz="1800" dirty="0">
                <a:solidFill>
                  <a:prstClr val="black"/>
                </a:solidFill>
                <a:latin typeface="Corbel" panose="020B0503020204020204" pitchFamily="34" charset="0"/>
                <a:sym typeface="Wingdings" panose="05000000000000000000" pitchFamily="2" charset="2"/>
              </a:rPr>
              <a:t>Annual leave will be transferred to new position if there is no break in service:</a:t>
            </a:r>
          </a:p>
          <a:p>
            <a:pPr marL="800100" lvl="1" indent="-342900" algn="l" defTabSz="457200">
              <a:lnSpc>
                <a:spcPct val="100000"/>
              </a:lnSpc>
              <a:spcBef>
                <a:spcPts val="600"/>
              </a:spcBef>
              <a:spcAft>
                <a:spcPts val="600"/>
              </a:spcAft>
              <a:buFont typeface="Arial" panose="020B0604020202020204" pitchFamily="34" charset="0"/>
              <a:buChar char="•"/>
            </a:pPr>
            <a:r>
              <a:rPr lang="en-US" sz="1400" dirty="0">
                <a:solidFill>
                  <a:prstClr val="black"/>
                </a:solidFill>
                <a:latin typeface="Corbel" panose="020B0503020204020204" pitchFamily="34" charset="0"/>
                <a:sym typeface="Wingdings" panose="05000000000000000000" pitchFamily="2" charset="2"/>
              </a:rPr>
              <a:t>NPS  NPNS</a:t>
            </a:r>
          </a:p>
          <a:p>
            <a:pPr marL="342900" indent="-342900" algn="l" defTabSz="457200">
              <a:lnSpc>
                <a:spcPct val="100000"/>
              </a:lnSpc>
              <a:spcBef>
                <a:spcPts val="600"/>
              </a:spcBef>
              <a:spcAft>
                <a:spcPts val="600"/>
              </a:spcAft>
              <a:buFont typeface="Arial" panose="020B0604020202020204" pitchFamily="34" charset="0"/>
              <a:buChar char="•"/>
            </a:pPr>
            <a:r>
              <a:rPr lang="en-US" sz="1800" dirty="0">
                <a:solidFill>
                  <a:prstClr val="black"/>
                </a:solidFill>
                <a:latin typeface="Corbel" panose="020B0503020204020204" pitchFamily="34" charset="0"/>
                <a:sym typeface="Wingdings" panose="05000000000000000000" pitchFamily="2" charset="2"/>
              </a:rPr>
              <a:t>Sick Leave will be reinstated or transfer:</a:t>
            </a:r>
          </a:p>
          <a:p>
            <a:pPr marL="800100" lvl="1" indent="-342900" algn="l" defTabSz="457200">
              <a:lnSpc>
                <a:spcPct val="100000"/>
              </a:lnSpc>
              <a:spcBef>
                <a:spcPts val="600"/>
              </a:spcBef>
              <a:spcAft>
                <a:spcPts val="600"/>
              </a:spcAft>
              <a:buFont typeface="Arial" panose="020B0604020202020204" pitchFamily="34" charset="0"/>
              <a:buChar char="•"/>
            </a:pPr>
            <a:r>
              <a:rPr lang="en-US" sz="1400" dirty="0">
                <a:solidFill>
                  <a:prstClr val="black"/>
                </a:solidFill>
                <a:latin typeface="Corbel" panose="020B0503020204020204" pitchFamily="34" charset="0"/>
                <a:sym typeface="Wingdings" panose="05000000000000000000" pitchFamily="2" charset="2"/>
              </a:rPr>
              <a:t>NP  CS/AP/</a:t>
            </a:r>
            <a:r>
              <a:rPr lang="en-US" sz="1400" dirty="0" err="1">
                <a:solidFill>
                  <a:prstClr val="black"/>
                </a:solidFill>
                <a:latin typeface="Corbel" panose="020B0503020204020204" pitchFamily="34" charset="0"/>
                <a:sym typeface="Wingdings" panose="05000000000000000000" pitchFamily="2" charset="2"/>
              </a:rPr>
              <a:t>Fac</a:t>
            </a:r>
            <a:r>
              <a:rPr lang="en-US" sz="1400" dirty="0">
                <a:solidFill>
                  <a:prstClr val="black"/>
                </a:solidFill>
                <a:latin typeface="Corbel" panose="020B0503020204020204" pitchFamily="34" charset="0"/>
                <a:sym typeface="Wingdings" panose="05000000000000000000" pitchFamily="2" charset="2"/>
              </a:rPr>
              <a:t> </a:t>
            </a:r>
          </a:p>
          <a:p>
            <a:pPr marL="800100" lvl="1" indent="-342900" algn="l" defTabSz="457200">
              <a:lnSpc>
                <a:spcPct val="100000"/>
              </a:lnSpc>
              <a:spcBef>
                <a:spcPts val="600"/>
              </a:spcBef>
              <a:spcAft>
                <a:spcPts val="600"/>
              </a:spcAft>
              <a:buFont typeface="Arial" panose="020B0604020202020204" pitchFamily="34" charset="0"/>
              <a:buChar char="•"/>
            </a:pPr>
            <a:r>
              <a:rPr lang="en-US" sz="1400" dirty="0">
                <a:solidFill>
                  <a:prstClr val="black"/>
                </a:solidFill>
                <a:latin typeface="Corbel" panose="020B0503020204020204" pitchFamily="34" charset="0"/>
                <a:sym typeface="Wingdings" panose="05000000000000000000" pitchFamily="2" charset="2"/>
              </a:rPr>
              <a:t>Student Hourly  NP (but not the reverse)</a:t>
            </a:r>
          </a:p>
          <a:p>
            <a:pPr marL="800100" lvl="1" indent="-342900" algn="l" defTabSz="457200">
              <a:lnSpc>
                <a:spcPct val="100000"/>
              </a:lnSpc>
              <a:spcBef>
                <a:spcPts val="600"/>
              </a:spcBef>
              <a:spcAft>
                <a:spcPts val="600"/>
              </a:spcAft>
              <a:buFont typeface="Arial" panose="020B0604020202020204" pitchFamily="34" charset="0"/>
              <a:buChar char="•"/>
            </a:pPr>
            <a:r>
              <a:rPr lang="en-US" sz="1400" dirty="0">
                <a:solidFill>
                  <a:prstClr val="black"/>
                </a:solidFill>
                <a:latin typeface="Corbel" panose="020B0503020204020204" pitchFamily="34" charset="0"/>
                <a:sym typeface="Wingdings" panose="05000000000000000000" pitchFamily="2" charset="2"/>
              </a:rPr>
              <a:t>WA State Agency  NP</a:t>
            </a:r>
          </a:p>
          <a:p>
            <a:pPr marL="342900" indent="-342900" algn="l" defTabSz="457200">
              <a:lnSpc>
                <a:spcPct val="100000"/>
              </a:lnSpc>
              <a:spcBef>
                <a:spcPts val="600"/>
              </a:spcBef>
              <a:spcAft>
                <a:spcPts val="600"/>
              </a:spcAft>
              <a:buFont typeface="Arial" panose="020B0604020202020204" pitchFamily="34" charset="0"/>
              <a:buChar char="•"/>
            </a:pPr>
            <a:endParaRPr lang="en-US" dirty="0">
              <a:solidFill>
                <a:prstClr val="black"/>
              </a:solidFill>
              <a:latin typeface="Corbel" panose="020B0503020204020204" pitchFamily="34" charset="0"/>
              <a:sym typeface="Wingdings" panose="05000000000000000000" pitchFamily="2" charset="2"/>
            </a:endParaRPr>
          </a:p>
        </p:txBody>
      </p:sp>
      <p:sp>
        <p:nvSpPr>
          <p:cNvPr id="8" name="Rectangle 7">
            <a:extLst>
              <a:ext uri="{FF2B5EF4-FFF2-40B4-BE49-F238E27FC236}">
                <a16:creationId xmlns:a16="http://schemas.microsoft.com/office/drawing/2014/main" id="{9A08752B-3956-1B49-A67C-A87B88B39B90}"/>
              </a:ext>
            </a:extLst>
          </p:cNvPr>
          <p:cNvSpPr/>
          <p:nvPr/>
        </p:nvSpPr>
        <p:spPr>
          <a:xfrm>
            <a:off x="1371600" y="1376595"/>
            <a:ext cx="365294" cy="45719"/>
          </a:xfrm>
          <a:prstGeom prst="rect">
            <a:avLst/>
          </a:prstGeom>
          <a:solidFill>
            <a:srgbClr val="9E0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13" name="TextBox 12">
            <a:extLst>
              <a:ext uri="{FF2B5EF4-FFF2-40B4-BE49-F238E27FC236}">
                <a16:creationId xmlns:a16="http://schemas.microsoft.com/office/drawing/2014/main" id="{63FF6131-3717-7C46-978F-6EE11238A91F}"/>
              </a:ext>
            </a:extLst>
          </p:cNvPr>
          <p:cNvSpPr txBox="1"/>
          <p:nvPr/>
        </p:nvSpPr>
        <p:spPr>
          <a:xfrm>
            <a:off x="11027664" y="217444"/>
            <a:ext cx="987552" cy="523220"/>
          </a:xfrm>
          <a:prstGeom prst="rect">
            <a:avLst/>
          </a:prstGeom>
          <a:noFill/>
          <a:ln>
            <a:noFill/>
          </a:ln>
        </p:spPr>
        <p:txBody>
          <a:bodyPr wrap="square" rtlCol="0">
            <a:spAutoFit/>
          </a:bodyPr>
          <a:lstStyle/>
          <a:p>
            <a:r>
              <a:rPr lang="en-US" sz="2800" b="1" dirty="0">
                <a:solidFill>
                  <a:schemeClr val="bg2">
                    <a:lumMod val="90000"/>
                  </a:schemeClr>
                </a:solidFill>
                <a:latin typeface="Corbel" panose="020B0503020204020204" pitchFamily="34" charset="0"/>
              </a:rPr>
              <a:t>WSU</a:t>
            </a:r>
          </a:p>
        </p:txBody>
      </p:sp>
      <p:sp>
        <p:nvSpPr>
          <p:cNvPr id="14" name="Subtitle 2">
            <a:extLst>
              <a:ext uri="{FF2B5EF4-FFF2-40B4-BE49-F238E27FC236}">
                <a16:creationId xmlns:a16="http://schemas.microsoft.com/office/drawing/2014/main" id="{EEF0D0AF-BA9D-BA4C-AB3F-F8D9E7955440}"/>
              </a:ext>
            </a:extLst>
          </p:cNvPr>
          <p:cNvSpPr txBox="1">
            <a:spLocks/>
          </p:cNvSpPr>
          <p:nvPr/>
        </p:nvSpPr>
        <p:spPr>
          <a:xfrm>
            <a:off x="6257720" y="1689113"/>
            <a:ext cx="4498217" cy="4726675"/>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000" dirty="0">
              <a:latin typeface="Corbel" panose="020B0503020204020204" pitchFamily="34" charset="0"/>
            </a:endParaRPr>
          </a:p>
        </p:txBody>
      </p:sp>
      <p:sp>
        <p:nvSpPr>
          <p:cNvPr id="9" name="Subtitle 2">
            <a:extLst>
              <a:ext uri="{FF2B5EF4-FFF2-40B4-BE49-F238E27FC236}">
                <a16:creationId xmlns:a16="http://schemas.microsoft.com/office/drawing/2014/main" id="{EEF0D0AF-BA9D-BA4C-AB3F-F8D9E7955440}"/>
              </a:ext>
            </a:extLst>
          </p:cNvPr>
          <p:cNvSpPr txBox="1">
            <a:spLocks/>
          </p:cNvSpPr>
          <p:nvPr/>
        </p:nvSpPr>
        <p:spPr>
          <a:xfrm>
            <a:off x="5892426" y="1689113"/>
            <a:ext cx="5666528" cy="4726675"/>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dirty="0">
                <a:solidFill>
                  <a:srgbClr val="9E0605"/>
                </a:solidFill>
              </a:rPr>
              <a:t>Break in service required</a:t>
            </a:r>
          </a:p>
          <a:p>
            <a:pPr marL="342900" indent="-342900" algn="l">
              <a:lnSpc>
                <a:spcPct val="100000"/>
              </a:lnSpc>
              <a:buFont typeface="Arial" panose="020B0604020202020204" pitchFamily="34" charset="0"/>
              <a:buChar char="•"/>
            </a:pPr>
            <a:r>
              <a:rPr lang="en-US" sz="1800" dirty="0">
                <a:latin typeface="Corbel" panose="020B0503020204020204" pitchFamily="34" charset="0"/>
              </a:rPr>
              <a:t>Employees resigning from or going to an AP, Faculty, or Civil Service position will require a break in service prior to moving in or out a Nonpermanent position</a:t>
            </a:r>
          </a:p>
          <a:p>
            <a:pPr marL="342900" indent="-342900" algn="l">
              <a:lnSpc>
                <a:spcPct val="100000"/>
              </a:lnSpc>
              <a:buFont typeface="Arial" panose="020B0604020202020204" pitchFamily="34" charset="0"/>
              <a:buChar char="•"/>
            </a:pPr>
            <a:r>
              <a:rPr lang="en-US" sz="1800" dirty="0">
                <a:latin typeface="Corbel" panose="020B0503020204020204" pitchFamily="34" charset="0"/>
              </a:rPr>
              <a:t>Annual leave and holiday credit (if applicable) will be paid out from the appointment and not carried over to the new appointment, sick leave will be reinstated to new position.</a:t>
            </a:r>
            <a:endParaRPr lang="en-US" sz="1800" b="1" dirty="0">
              <a:latin typeface="Corbel" panose="020B0503020204020204" pitchFamily="34" charset="0"/>
            </a:endParaRPr>
          </a:p>
          <a:p>
            <a:pPr marL="342900" indent="-342900" algn="l">
              <a:buFont typeface="Arial" panose="020B0604020202020204" pitchFamily="34" charset="0"/>
              <a:buChar char="•"/>
            </a:pPr>
            <a:r>
              <a:rPr lang="en-US" sz="1800" dirty="0">
                <a:latin typeface="Corbel" panose="020B0503020204020204" pitchFamily="34" charset="0"/>
              </a:rPr>
              <a:t>Actions should be processed in Workday as a change job with a “Separation from </a:t>
            </a:r>
            <a:r>
              <a:rPr lang="en-US" sz="1800" dirty="0" err="1">
                <a:latin typeface="Corbel" panose="020B0503020204020204" pitchFamily="34" charset="0"/>
              </a:rPr>
              <a:t>Fac</a:t>
            </a:r>
            <a:r>
              <a:rPr lang="en-US" sz="1800" dirty="0">
                <a:latin typeface="Corbel" panose="020B0503020204020204" pitchFamily="34" charset="0"/>
              </a:rPr>
              <a:t>/Staff” or “Separation from Nonpermanent” as the reason code</a:t>
            </a:r>
          </a:p>
        </p:txBody>
      </p:sp>
      <p:sp>
        <p:nvSpPr>
          <p:cNvPr id="3" name="Rectangle 2">
            <a:extLst>
              <a:ext uri="{FF2B5EF4-FFF2-40B4-BE49-F238E27FC236}">
                <a16:creationId xmlns:a16="http://schemas.microsoft.com/office/drawing/2014/main" id="{524F1ED0-F738-EA4A-AD61-DDE99BDF6B6E}"/>
              </a:ext>
            </a:extLst>
          </p:cNvPr>
          <p:cNvSpPr/>
          <p:nvPr/>
        </p:nvSpPr>
        <p:spPr>
          <a:xfrm>
            <a:off x="0" y="6415788"/>
            <a:ext cx="12192000" cy="442212"/>
          </a:xfrm>
          <a:prstGeom prst="rect">
            <a:avLst/>
          </a:prstGeom>
          <a:solidFill>
            <a:srgbClr val="9E0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noFill/>
              </a:rPr>
              <a:t>          </a:t>
            </a:r>
          </a:p>
        </p:txBody>
      </p:sp>
    </p:spTree>
    <p:extLst>
      <p:ext uri="{BB962C8B-B14F-4D97-AF65-F5344CB8AC3E}">
        <p14:creationId xmlns:p14="http://schemas.microsoft.com/office/powerpoint/2010/main" val="3633602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AD881-4292-3942-BA86-91F62FAFA2BA}"/>
              </a:ext>
            </a:extLst>
          </p:cNvPr>
          <p:cNvSpPr>
            <a:spLocks noGrp="1"/>
          </p:cNvSpPr>
          <p:nvPr>
            <p:ph type="ctrTitle"/>
          </p:nvPr>
        </p:nvSpPr>
        <p:spPr>
          <a:xfrm>
            <a:off x="117231" y="217444"/>
            <a:ext cx="5978769" cy="1611356"/>
          </a:xfrm>
        </p:spPr>
        <p:txBody>
          <a:bodyPr lIns="0" rIns="0">
            <a:noAutofit/>
          </a:bodyPr>
          <a:lstStyle/>
          <a:p>
            <a:r>
              <a:rPr lang="en-US" sz="4400" b="1" spc="-150" dirty="0">
                <a:solidFill>
                  <a:schemeClr val="tx1">
                    <a:lumMod val="75000"/>
                    <a:lumOff val="25000"/>
                  </a:schemeClr>
                </a:solidFill>
                <a:latin typeface="Corbel" panose="020B0503020204020204" pitchFamily="34" charset="0"/>
                <a:cs typeface="Calibri" panose="020F0502020204030204" pitchFamily="34" charset="0"/>
              </a:rPr>
              <a:t>Commonly asked Questions</a:t>
            </a:r>
          </a:p>
        </p:txBody>
      </p:sp>
      <p:sp>
        <p:nvSpPr>
          <p:cNvPr id="7" name="Rectangle 6">
            <a:extLst>
              <a:ext uri="{FF2B5EF4-FFF2-40B4-BE49-F238E27FC236}">
                <a16:creationId xmlns:a16="http://schemas.microsoft.com/office/drawing/2014/main" id="{978ABF79-F3EC-0246-9BED-3803B4F6241E}"/>
              </a:ext>
            </a:extLst>
          </p:cNvPr>
          <p:cNvSpPr/>
          <p:nvPr/>
        </p:nvSpPr>
        <p:spPr>
          <a:xfrm>
            <a:off x="0" y="6766560"/>
            <a:ext cx="12192000" cy="91440"/>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noFill/>
              </a:rPr>
              <a:t>          </a:t>
            </a:r>
          </a:p>
        </p:txBody>
      </p:sp>
      <p:sp>
        <p:nvSpPr>
          <p:cNvPr id="3" name="Rectangle 2">
            <a:extLst>
              <a:ext uri="{FF2B5EF4-FFF2-40B4-BE49-F238E27FC236}">
                <a16:creationId xmlns:a16="http://schemas.microsoft.com/office/drawing/2014/main" id="{78BE6945-8E39-394D-9F64-DEC1000660D0}"/>
              </a:ext>
            </a:extLst>
          </p:cNvPr>
          <p:cNvSpPr/>
          <p:nvPr/>
        </p:nvSpPr>
        <p:spPr>
          <a:xfrm>
            <a:off x="-35052" y="2287447"/>
            <a:ext cx="12262104" cy="208483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ubtitle 2">
            <a:extLst>
              <a:ext uri="{FF2B5EF4-FFF2-40B4-BE49-F238E27FC236}">
                <a16:creationId xmlns:a16="http://schemas.microsoft.com/office/drawing/2014/main" id="{48571F16-EF91-B64E-8B08-AEB90DFC7704}"/>
              </a:ext>
            </a:extLst>
          </p:cNvPr>
          <p:cNvSpPr txBox="1">
            <a:spLocks/>
          </p:cNvSpPr>
          <p:nvPr/>
        </p:nvSpPr>
        <p:spPr>
          <a:xfrm>
            <a:off x="550985" y="2527157"/>
            <a:ext cx="11143032" cy="4330843"/>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en-US" dirty="0">
              <a:solidFill>
                <a:schemeClr val="bg1"/>
              </a:solidFill>
              <a:latin typeface="Corbel" panose="020B0503020204020204" pitchFamily="34" charset="0"/>
            </a:endParaRPr>
          </a:p>
        </p:txBody>
      </p:sp>
      <p:sp>
        <p:nvSpPr>
          <p:cNvPr id="10" name="Rectangle 9">
            <a:extLst>
              <a:ext uri="{FF2B5EF4-FFF2-40B4-BE49-F238E27FC236}">
                <a16:creationId xmlns:a16="http://schemas.microsoft.com/office/drawing/2014/main" id="{54F387EF-101A-E949-8DC8-56279B5BBF9C}"/>
              </a:ext>
            </a:extLst>
          </p:cNvPr>
          <p:cNvSpPr/>
          <p:nvPr/>
        </p:nvSpPr>
        <p:spPr>
          <a:xfrm>
            <a:off x="0" y="2298780"/>
            <a:ext cx="12262104" cy="458093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Subtitle 2">
            <a:extLst>
              <a:ext uri="{FF2B5EF4-FFF2-40B4-BE49-F238E27FC236}">
                <a16:creationId xmlns:a16="http://schemas.microsoft.com/office/drawing/2014/main" id="{EEF0D0AF-BA9D-BA4C-AB3F-F8D9E7955440}"/>
              </a:ext>
            </a:extLst>
          </p:cNvPr>
          <p:cNvSpPr txBox="1">
            <a:spLocks/>
          </p:cNvSpPr>
          <p:nvPr/>
        </p:nvSpPr>
        <p:spPr>
          <a:xfrm>
            <a:off x="696686" y="2624422"/>
            <a:ext cx="5216667" cy="3518379"/>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solidFill>
                  <a:schemeClr val="bg1"/>
                </a:solidFill>
                <a:latin typeface="Corbel" panose="020B0503020204020204" pitchFamily="34" charset="0"/>
              </a:rPr>
              <a:t>What position code should I use?</a:t>
            </a:r>
          </a:p>
          <a:p>
            <a:pPr marL="342900" indent="-342900" algn="l">
              <a:buFont typeface="Arial" panose="020B0604020202020204" pitchFamily="34" charset="0"/>
              <a:buChar char="•"/>
            </a:pPr>
            <a:r>
              <a:rPr lang="en-US" dirty="0">
                <a:solidFill>
                  <a:schemeClr val="bg1"/>
                </a:solidFill>
                <a:latin typeface="Corbel" panose="020B0503020204020204" pitchFamily="34" charset="0"/>
              </a:rPr>
              <a:t>Does there need to be a break in service between Nonpermanent appointments?</a:t>
            </a:r>
          </a:p>
          <a:p>
            <a:pPr marL="342900" indent="-342900" algn="l">
              <a:buFont typeface="Arial" panose="020B0604020202020204" pitchFamily="34" charset="0"/>
              <a:buChar char="•"/>
            </a:pPr>
            <a:r>
              <a:rPr lang="en-US" dirty="0">
                <a:solidFill>
                  <a:schemeClr val="bg1"/>
                </a:solidFill>
                <a:latin typeface="Corbel" panose="020B0503020204020204" pitchFamily="34" charset="0"/>
              </a:rPr>
              <a:t>Can the department increase compensation of current Nonpermanent employee?</a:t>
            </a:r>
          </a:p>
        </p:txBody>
      </p:sp>
      <p:sp>
        <p:nvSpPr>
          <p:cNvPr id="4" name="Title 1">
            <a:extLst>
              <a:ext uri="{FF2B5EF4-FFF2-40B4-BE49-F238E27FC236}">
                <a16:creationId xmlns:a16="http://schemas.microsoft.com/office/drawing/2014/main" id="{D86998D9-3EFD-9F65-1152-D4FAE08F5A40}"/>
              </a:ext>
            </a:extLst>
          </p:cNvPr>
          <p:cNvSpPr txBox="1">
            <a:spLocks/>
          </p:cNvSpPr>
          <p:nvPr/>
        </p:nvSpPr>
        <p:spPr>
          <a:xfrm>
            <a:off x="6278647" y="217444"/>
            <a:ext cx="5109756" cy="1611356"/>
          </a:xfrm>
          <a:prstGeom prst="rect">
            <a:avLst/>
          </a:prstGeom>
        </p:spPr>
        <p:txBody>
          <a:bodyPr vert="horz" lIns="0" tIns="45720" rIns="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b="1" spc="-150" dirty="0">
                <a:solidFill>
                  <a:schemeClr val="tx1">
                    <a:lumMod val="75000"/>
                    <a:lumOff val="25000"/>
                  </a:schemeClr>
                </a:solidFill>
                <a:latin typeface="Corbel" panose="020B0503020204020204" pitchFamily="34" charset="0"/>
                <a:cs typeface="Calibri" panose="020F0502020204030204" pitchFamily="34" charset="0"/>
              </a:rPr>
              <a:t>Important Dates to Remember</a:t>
            </a:r>
          </a:p>
        </p:txBody>
      </p:sp>
      <p:sp>
        <p:nvSpPr>
          <p:cNvPr id="6" name="Subtitle 2">
            <a:extLst>
              <a:ext uri="{FF2B5EF4-FFF2-40B4-BE49-F238E27FC236}">
                <a16:creationId xmlns:a16="http://schemas.microsoft.com/office/drawing/2014/main" id="{B2EAE4B2-838F-3571-2715-42A708FC1A94}"/>
              </a:ext>
            </a:extLst>
          </p:cNvPr>
          <p:cNvSpPr txBox="1">
            <a:spLocks/>
          </p:cNvSpPr>
          <p:nvPr/>
        </p:nvSpPr>
        <p:spPr>
          <a:xfrm>
            <a:off x="6278646" y="2540194"/>
            <a:ext cx="5913353" cy="3518379"/>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spcBef>
                <a:spcPts val="600"/>
              </a:spcBef>
              <a:spcAft>
                <a:spcPts val="600"/>
              </a:spcAft>
              <a:buFont typeface="Arial" panose="020B0604020202020204" pitchFamily="34" charset="0"/>
              <a:buChar char="•"/>
            </a:pPr>
            <a:r>
              <a:rPr lang="en-US" sz="2000" dirty="0">
                <a:solidFill>
                  <a:schemeClr val="bg1"/>
                </a:solidFill>
                <a:latin typeface="Corbel" panose="020B0503020204020204" pitchFamily="34" charset="0"/>
              </a:rPr>
              <a:t>4 months – Personal Holiday available</a:t>
            </a:r>
          </a:p>
          <a:p>
            <a:pPr marL="342900" indent="-342900" algn="l">
              <a:lnSpc>
                <a:spcPct val="100000"/>
              </a:lnSpc>
              <a:spcBef>
                <a:spcPts val="600"/>
              </a:spcBef>
              <a:spcAft>
                <a:spcPts val="600"/>
              </a:spcAft>
              <a:buFont typeface="Arial" panose="020B0604020202020204" pitchFamily="34" charset="0"/>
              <a:buChar char="•"/>
            </a:pPr>
            <a:r>
              <a:rPr lang="en-US" sz="2000" dirty="0">
                <a:solidFill>
                  <a:schemeClr val="bg1"/>
                </a:solidFill>
                <a:latin typeface="Corbel" panose="020B0503020204020204" pitchFamily="34" charset="0"/>
              </a:rPr>
              <a:t>6 months – Will receive Annual Leave payout</a:t>
            </a:r>
          </a:p>
          <a:p>
            <a:pPr marL="342900" indent="-342900" algn="l">
              <a:lnSpc>
                <a:spcPct val="100000"/>
              </a:lnSpc>
              <a:spcBef>
                <a:spcPts val="600"/>
              </a:spcBef>
              <a:spcAft>
                <a:spcPts val="600"/>
              </a:spcAft>
              <a:buFont typeface="Arial" panose="020B0604020202020204" pitchFamily="34" charset="0"/>
              <a:buChar char="•"/>
            </a:pPr>
            <a:r>
              <a:rPr lang="en-US" sz="2000" dirty="0">
                <a:solidFill>
                  <a:schemeClr val="bg1"/>
                </a:solidFill>
                <a:latin typeface="Corbel" panose="020B0503020204020204" pitchFamily="34" charset="0"/>
              </a:rPr>
              <a:t>12 months – Two step compensation increase</a:t>
            </a:r>
          </a:p>
          <a:p>
            <a:pPr marL="342900" indent="-342900" algn="l">
              <a:lnSpc>
                <a:spcPct val="100000"/>
              </a:lnSpc>
              <a:spcBef>
                <a:spcPts val="600"/>
              </a:spcBef>
              <a:spcAft>
                <a:spcPts val="600"/>
              </a:spcAft>
              <a:buFont typeface="Arial" panose="020B0604020202020204" pitchFamily="34" charset="0"/>
              <a:buChar char="•"/>
            </a:pPr>
            <a:r>
              <a:rPr lang="en-US" sz="2000" dirty="0">
                <a:solidFill>
                  <a:schemeClr val="bg1"/>
                </a:solidFill>
                <a:latin typeface="Corbel" panose="020B0503020204020204" pitchFamily="34" charset="0"/>
              </a:rPr>
              <a:t>21 months – Review renewal status</a:t>
            </a:r>
          </a:p>
          <a:p>
            <a:pPr marL="342900" indent="-342900" algn="l">
              <a:lnSpc>
                <a:spcPct val="100000"/>
              </a:lnSpc>
              <a:spcBef>
                <a:spcPts val="600"/>
              </a:spcBef>
              <a:spcAft>
                <a:spcPts val="600"/>
              </a:spcAft>
              <a:buFont typeface="Arial" panose="020B0604020202020204" pitchFamily="34" charset="0"/>
              <a:buChar char="•"/>
            </a:pPr>
            <a:r>
              <a:rPr lang="en-US" sz="2000" dirty="0">
                <a:solidFill>
                  <a:schemeClr val="bg1"/>
                </a:solidFill>
                <a:latin typeface="Corbel" panose="020B0503020204020204" pitchFamily="34" charset="0"/>
              </a:rPr>
              <a:t>24 months – Maximum appointment length</a:t>
            </a:r>
          </a:p>
        </p:txBody>
      </p:sp>
      <p:sp>
        <p:nvSpPr>
          <p:cNvPr id="5" name="TextBox 4">
            <a:extLst>
              <a:ext uri="{FF2B5EF4-FFF2-40B4-BE49-F238E27FC236}">
                <a16:creationId xmlns:a16="http://schemas.microsoft.com/office/drawing/2014/main" id="{CB1DBAC0-9BDF-F1D1-D837-A615A708393F}"/>
              </a:ext>
            </a:extLst>
          </p:cNvPr>
          <p:cNvSpPr txBox="1"/>
          <p:nvPr/>
        </p:nvSpPr>
        <p:spPr>
          <a:xfrm>
            <a:off x="11027664" y="217444"/>
            <a:ext cx="987552" cy="523220"/>
          </a:xfrm>
          <a:prstGeom prst="rect">
            <a:avLst/>
          </a:prstGeom>
          <a:noFill/>
          <a:ln>
            <a:noFill/>
          </a:ln>
        </p:spPr>
        <p:txBody>
          <a:bodyPr wrap="square" rtlCol="0">
            <a:spAutoFit/>
          </a:bodyPr>
          <a:lstStyle/>
          <a:p>
            <a:r>
              <a:rPr lang="en-US" sz="2800" b="1" dirty="0">
                <a:solidFill>
                  <a:schemeClr val="bg2">
                    <a:lumMod val="90000"/>
                  </a:schemeClr>
                </a:solidFill>
                <a:latin typeface="Corbel" panose="020B0503020204020204" pitchFamily="34" charset="0"/>
              </a:rPr>
              <a:t>WSU</a:t>
            </a:r>
          </a:p>
        </p:txBody>
      </p:sp>
    </p:spTree>
    <p:extLst>
      <p:ext uri="{BB962C8B-B14F-4D97-AF65-F5344CB8AC3E}">
        <p14:creationId xmlns:p14="http://schemas.microsoft.com/office/powerpoint/2010/main" val="2872970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AD881-4292-3942-BA86-91F62FAFA2BA}"/>
              </a:ext>
            </a:extLst>
          </p:cNvPr>
          <p:cNvSpPr>
            <a:spLocks noGrp="1"/>
          </p:cNvSpPr>
          <p:nvPr>
            <p:ph type="ctrTitle"/>
          </p:nvPr>
        </p:nvSpPr>
        <p:spPr>
          <a:xfrm>
            <a:off x="117231" y="914400"/>
            <a:ext cx="11980984" cy="914400"/>
          </a:xfrm>
        </p:spPr>
        <p:txBody>
          <a:bodyPr lIns="0" rIns="0">
            <a:noAutofit/>
          </a:bodyPr>
          <a:lstStyle/>
          <a:p>
            <a:r>
              <a:rPr lang="en-US" b="1" spc="-150" dirty="0">
                <a:solidFill>
                  <a:schemeClr val="tx1">
                    <a:lumMod val="75000"/>
                    <a:lumOff val="25000"/>
                  </a:schemeClr>
                </a:solidFill>
                <a:latin typeface="Corbel" panose="020B0503020204020204" pitchFamily="34" charset="0"/>
                <a:cs typeface="Calibri" panose="020F0502020204030204" pitchFamily="34" charset="0"/>
              </a:rPr>
              <a:t>Additional Resources</a:t>
            </a:r>
          </a:p>
        </p:txBody>
      </p:sp>
      <p:sp>
        <p:nvSpPr>
          <p:cNvPr id="7" name="Rectangle 6">
            <a:extLst>
              <a:ext uri="{FF2B5EF4-FFF2-40B4-BE49-F238E27FC236}">
                <a16:creationId xmlns:a16="http://schemas.microsoft.com/office/drawing/2014/main" id="{978ABF79-F3EC-0246-9BED-3803B4F6241E}"/>
              </a:ext>
            </a:extLst>
          </p:cNvPr>
          <p:cNvSpPr/>
          <p:nvPr/>
        </p:nvSpPr>
        <p:spPr>
          <a:xfrm>
            <a:off x="0" y="6766560"/>
            <a:ext cx="12192000" cy="91440"/>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noFill/>
              </a:rPr>
              <a:t>          </a:t>
            </a:r>
          </a:p>
        </p:txBody>
      </p:sp>
      <p:sp>
        <p:nvSpPr>
          <p:cNvPr id="3" name="Rectangle 2">
            <a:extLst>
              <a:ext uri="{FF2B5EF4-FFF2-40B4-BE49-F238E27FC236}">
                <a16:creationId xmlns:a16="http://schemas.microsoft.com/office/drawing/2014/main" id="{78BE6945-8E39-394D-9F64-DEC1000660D0}"/>
              </a:ext>
            </a:extLst>
          </p:cNvPr>
          <p:cNvSpPr/>
          <p:nvPr/>
        </p:nvSpPr>
        <p:spPr>
          <a:xfrm>
            <a:off x="-35052" y="2287447"/>
            <a:ext cx="12262104" cy="208483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4F387EF-101A-E949-8DC8-56279B5BBF9C}"/>
              </a:ext>
            </a:extLst>
          </p:cNvPr>
          <p:cNvSpPr/>
          <p:nvPr/>
        </p:nvSpPr>
        <p:spPr>
          <a:xfrm>
            <a:off x="-35052" y="2415463"/>
            <a:ext cx="12262104" cy="458093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3FF6131-3717-7C46-978F-6EE11238A91F}"/>
              </a:ext>
            </a:extLst>
          </p:cNvPr>
          <p:cNvSpPr txBox="1"/>
          <p:nvPr/>
        </p:nvSpPr>
        <p:spPr>
          <a:xfrm>
            <a:off x="11027664" y="217444"/>
            <a:ext cx="987552" cy="523220"/>
          </a:xfrm>
          <a:prstGeom prst="rect">
            <a:avLst/>
          </a:prstGeom>
          <a:noFill/>
          <a:ln>
            <a:noFill/>
          </a:ln>
        </p:spPr>
        <p:txBody>
          <a:bodyPr wrap="square" rtlCol="0">
            <a:spAutoFit/>
          </a:bodyPr>
          <a:lstStyle/>
          <a:p>
            <a:r>
              <a:rPr lang="en-US" sz="2800" b="1" dirty="0">
                <a:solidFill>
                  <a:schemeClr val="bg2">
                    <a:lumMod val="90000"/>
                  </a:schemeClr>
                </a:solidFill>
                <a:latin typeface="Corbel" panose="020B0503020204020204" pitchFamily="34" charset="0"/>
              </a:rPr>
              <a:t>WSU</a:t>
            </a:r>
          </a:p>
        </p:txBody>
      </p:sp>
      <p:sp>
        <p:nvSpPr>
          <p:cNvPr id="27" name="Subtitle 2">
            <a:extLst>
              <a:ext uri="{FF2B5EF4-FFF2-40B4-BE49-F238E27FC236}">
                <a16:creationId xmlns:a16="http://schemas.microsoft.com/office/drawing/2014/main" id="{48571F16-EF91-B64E-8B08-AEB90DFC7704}"/>
              </a:ext>
            </a:extLst>
          </p:cNvPr>
          <p:cNvSpPr txBox="1">
            <a:spLocks/>
          </p:cNvSpPr>
          <p:nvPr/>
        </p:nvSpPr>
        <p:spPr>
          <a:xfrm>
            <a:off x="550985" y="2527157"/>
            <a:ext cx="11143032" cy="4330843"/>
          </a:xfrm>
          <a:prstGeom prst="rect">
            <a:avLst/>
          </a:prstGeom>
        </p:spPr>
        <p:txBody>
          <a:bodyPr vert="horz" lIns="91440" tIns="45720" rIns="91440" bIns="45720" numCol="1" spcCol="36576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solidFill>
                  <a:schemeClr val="bg1"/>
                </a:solidFill>
              </a:rPr>
              <a:t>Contact the HR Service Team </a:t>
            </a:r>
          </a:p>
          <a:p>
            <a:pPr marL="800100" lvl="1" indent="-342900" algn="l">
              <a:buFont typeface="Arial" panose="020B0604020202020204" pitchFamily="34" charset="0"/>
              <a:buChar char="•"/>
            </a:pPr>
            <a:r>
              <a:rPr lang="en-US" dirty="0">
                <a:solidFill>
                  <a:schemeClr val="bg1"/>
                </a:solidFill>
                <a:hlinkClick r:id="rId4"/>
              </a:rPr>
              <a:t>https://hrs.wsu.edu/contact/es-service-teams/</a:t>
            </a:r>
            <a:endParaRPr lang="en-US" dirty="0">
              <a:solidFill>
                <a:schemeClr val="bg1"/>
              </a:solidFill>
            </a:endParaRPr>
          </a:p>
          <a:p>
            <a:pPr marL="342900" indent="-342900" algn="l">
              <a:buFont typeface="Arial" panose="020B0604020202020204" pitchFamily="34" charset="0"/>
              <a:buChar char="•"/>
            </a:pPr>
            <a:r>
              <a:rPr lang="en-US" dirty="0">
                <a:solidFill>
                  <a:schemeClr val="bg1"/>
                </a:solidFill>
              </a:rPr>
              <a:t>HRS Records (hrs.records@wsu.edu)</a:t>
            </a:r>
            <a:endParaRPr lang="en-US" sz="2000" dirty="0">
              <a:solidFill>
                <a:schemeClr val="bg1"/>
              </a:solidFill>
            </a:endParaRPr>
          </a:p>
          <a:p>
            <a:pPr marL="342900" indent="-342900" algn="l">
              <a:buFont typeface="Arial" panose="020B0604020202020204" pitchFamily="34" charset="0"/>
              <a:buChar char="•"/>
            </a:pPr>
            <a:r>
              <a:rPr lang="en-US" dirty="0">
                <a:solidFill>
                  <a:schemeClr val="bg1"/>
                </a:solidFill>
              </a:rPr>
              <a:t>BPPM 60.26</a:t>
            </a:r>
          </a:p>
          <a:p>
            <a:pPr marL="342900" indent="-342900" algn="l">
              <a:buFont typeface="Arial" panose="020B0604020202020204" pitchFamily="34" charset="0"/>
              <a:buChar char="•"/>
            </a:pPr>
            <a:r>
              <a:rPr lang="en-US" dirty="0">
                <a:solidFill>
                  <a:schemeClr val="bg1"/>
                </a:solidFill>
              </a:rPr>
              <a:t>HRS Benefits</a:t>
            </a:r>
          </a:p>
          <a:p>
            <a:pPr marL="800100" lvl="1" indent="-342900" algn="l">
              <a:buFont typeface="Arial" panose="020B0604020202020204" pitchFamily="34" charset="0"/>
              <a:buChar char="•"/>
            </a:pPr>
            <a:r>
              <a:rPr lang="en-US" dirty="0">
                <a:solidFill>
                  <a:schemeClr val="bg1"/>
                </a:solidFill>
                <a:hlinkClick r:id="rId5"/>
              </a:rPr>
              <a:t>https://hrs.wsu.edu/employees/benefits/temporary-seasonal-employee-benefits/ </a:t>
            </a:r>
            <a:endParaRPr lang="en-US" dirty="0">
              <a:solidFill>
                <a:schemeClr val="bg1"/>
              </a:solidFill>
            </a:endParaRPr>
          </a:p>
          <a:p>
            <a:pPr marL="800100" lvl="1" indent="-342900" algn="l">
              <a:buFont typeface="Arial" panose="020B0604020202020204" pitchFamily="34" charset="0"/>
              <a:buChar char="•"/>
            </a:pPr>
            <a:r>
              <a:rPr lang="en-US" dirty="0">
                <a:solidFill>
                  <a:schemeClr val="bg1"/>
                </a:solidFill>
                <a:hlinkClick r:id="rId6"/>
              </a:rPr>
              <a:t>https://hrs.wsu.edu/employees/benefits/retirement-information/retiree-reemployment-guidelines-and-directives/ </a:t>
            </a:r>
            <a:endParaRPr lang="en-US" dirty="0">
              <a:solidFill>
                <a:schemeClr val="bg1"/>
              </a:solidFill>
            </a:endParaRPr>
          </a:p>
          <a:p>
            <a:pPr marL="342900" indent="-342900" algn="l">
              <a:buFont typeface="Arial" panose="020B0604020202020204" pitchFamily="34" charset="0"/>
              <a:buChar char="•"/>
            </a:pPr>
            <a:r>
              <a:rPr lang="en-US" dirty="0">
                <a:solidFill>
                  <a:schemeClr val="bg1"/>
                </a:solidFill>
              </a:rPr>
              <a:t>Workday Knowledge Base:</a:t>
            </a:r>
          </a:p>
          <a:p>
            <a:pPr marL="800100" lvl="1" indent="-342900" algn="l">
              <a:buFont typeface="Arial" panose="020B0604020202020204" pitchFamily="34" charset="0"/>
              <a:buChar char="•"/>
            </a:pPr>
            <a:r>
              <a:rPr lang="en-US" dirty="0">
                <a:solidFill>
                  <a:schemeClr val="bg1"/>
                </a:solidFill>
              </a:rPr>
              <a:t>Reference guides for hire, change job, compensation, and time and absence have been updated to include nonpermanent information</a:t>
            </a:r>
          </a:p>
          <a:p>
            <a:pPr marL="342900" indent="-342900" algn="l">
              <a:buFont typeface="Arial" panose="020B0604020202020204" pitchFamily="34" charset="0"/>
              <a:buChar char="•"/>
            </a:pPr>
            <a:r>
              <a:rPr lang="en-US" dirty="0">
                <a:solidFill>
                  <a:schemeClr val="bg1"/>
                </a:solidFill>
              </a:rPr>
              <a:t>OFM Classified Job Listings</a:t>
            </a:r>
          </a:p>
          <a:p>
            <a:pPr marL="800100" lvl="1" indent="-342900" algn="l">
              <a:buFont typeface="Arial" panose="020B0604020202020204" pitchFamily="34" charset="0"/>
              <a:buChar char="•"/>
            </a:pPr>
            <a:r>
              <a:rPr lang="en-US" dirty="0">
                <a:solidFill>
                  <a:schemeClr val="bg1"/>
                </a:solidFill>
                <a:hlinkClick r:id="rId7"/>
              </a:rPr>
              <a:t>https://ofm.wa.gov/state-human-resources/compensation-job-classes/ClassifiedJobListing</a:t>
            </a:r>
            <a:endParaRPr lang="en-US" dirty="0">
              <a:solidFill>
                <a:schemeClr val="bg1"/>
              </a:solidFill>
            </a:endParaRPr>
          </a:p>
        </p:txBody>
      </p:sp>
    </p:spTree>
    <p:extLst>
      <p:ext uri="{BB962C8B-B14F-4D97-AF65-F5344CB8AC3E}">
        <p14:creationId xmlns:p14="http://schemas.microsoft.com/office/powerpoint/2010/main" val="1003747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AD881-4292-3942-BA86-91F62FAFA2BA}"/>
              </a:ext>
            </a:extLst>
          </p:cNvPr>
          <p:cNvSpPr>
            <a:spLocks noGrp="1"/>
          </p:cNvSpPr>
          <p:nvPr>
            <p:ph type="ctrTitle"/>
          </p:nvPr>
        </p:nvSpPr>
        <p:spPr>
          <a:xfrm>
            <a:off x="1281660" y="914400"/>
            <a:ext cx="7077456" cy="914400"/>
          </a:xfrm>
        </p:spPr>
        <p:txBody>
          <a:bodyPr lIns="0" rIns="0">
            <a:noAutofit/>
          </a:bodyPr>
          <a:lstStyle/>
          <a:p>
            <a:pPr algn="l"/>
            <a:r>
              <a:rPr lang="en-US" b="1" spc="-150" dirty="0">
                <a:solidFill>
                  <a:schemeClr val="tx1">
                    <a:lumMod val="75000"/>
                    <a:lumOff val="25000"/>
                  </a:schemeClr>
                </a:solidFill>
                <a:latin typeface="Corbel" panose="020B0503020204020204" pitchFamily="34" charset="0"/>
                <a:cs typeface="Calibri" panose="020F0502020204030204" pitchFamily="34" charset="0"/>
              </a:rPr>
              <a:t>Training Agenda</a:t>
            </a:r>
          </a:p>
        </p:txBody>
      </p:sp>
      <p:sp>
        <p:nvSpPr>
          <p:cNvPr id="6" name="Subtitle 2">
            <a:extLst>
              <a:ext uri="{FF2B5EF4-FFF2-40B4-BE49-F238E27FC236}">
                <a16:creationId xmlns:a16="http://schemas.microsoft.com/office/drawing/2014/main" id="{EEF0D0AF-BA9D-BA4C-AB3F-F8D9E7955440}"/>
              </a:ext>
            </a:extLst>
          </p:cNvPr>
          <p:cNvSpPr txBox="1">
            <a:spLocks/>
          </p:cNvSpPr>
          <p:nvPr/>
        </p:nvSpPr>
        <p:spPr>
          <a:xfrm>
            <a:off x="1371600" y="2239108"/>
            <a:ext cx="9144000" cy="3518379"/>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sz="3200" dirty="0">
                <a:solidFill>
                  <a:schemeClr val="tx1">
                    <a:lumMod val="65000"/>
                    <a:lumOff val="35000"/>
                  </a:schemeClr>
                </a:solidFill>
                <a:latin typeface="Corbel" panose="020B0503020204020204" pitchFamily="34" charset="0"/>
              </a:rPr>
              <a:t>Nonpermanent Overview</a:t>
            </a:r>
          </a:p>
          <a:p>
            <a:pPr marL="342900" indent="-342900" algn="l">
              <a:buFont typeface="Arial" panose="020B0604020202020204" pitchFamily="34" charset="0"/>
              <a:buChar char="•"/>
            </a:pPr>
            <a:r>
              <a:rPr lang="en-US" sz="3200" dirty="0">
                <a:solidFill>
                  <a:schemeClr val="tx1">
                    <a:lumMod val="65000"/>
                    <a:lumOff val="35000"/>
                  </a:schemeClr>
                </a:solidFill>
                <a:latin typeface="Corbel" panose="020B0503020204020204" pitchFamily="34" charset="0"/>
              </a:rPr>
              <a:t>Appointments</a:t>
            </a:r>
          </a:p>
          <a:p>
            <a:pPr marL="342900" indent="-342900" algn="l">
              <a:buFont typeface="Arial" panose="020B0604020202020204" pitchFamily="34" charset="0"/>
              <a:buChar char="•"/>
            </a:pPr>
            <a:r>
              <a:rPr lang="en-US" sz="3200" dirty="0">
                <a:solidFill>
                  <a:schemeClr val="tx1">
                    <a:lumMod val="65000"/>
                    <a:lumOff val="35000"/>
                  </a:schemeClr>
                </a:solidFill>
                <a:latin typeface="Corbel" panose="020B0503020204020204" pitchFamily="34" charset="0"/>
              </a:rPr>
              <a:t>Job Profiles</a:t>
            </a:r>
          </a:p>
          <a:p>
            <a:pPr marL="342900" indent="-342900" algn="l">
              <a:buFont typeface="Arial" panose="020B0604020202020204" pitchFamily="34" charset="0"/>
              <a:buChar char="•"/>
            </a:pPr>
            <a:r>
              <a:rPr lang="en-US" sz="3200" dirty="0">
                <a:solidFill>
                  <a:schemeClr val="tx1">
                    <a:lumMod val="65000"/>
                    <a:lumOff val="35000"/>
                  </a:schemeClr>
                </a:solidFill>
                <a:latin typeface="Corbel" panose="020B0503020204020204" pitchFamily="34" charset="0"/>
              </a:rPr>
              <a:t>Compensation</a:t>
            </a:r>
          </a:p>
          <a:p>
            <a:pPr marL="342900" indent="-342900" algn="l">
              <a:buFont typeface="Arial" panose="020B0604020202020204" pitchFamily="34" charset="0"/>
              <a:buChar char="•"/>
            </a:pPr>
            <a:r>
              <a:rPr lang="en-US" sz="3200" dirty="0">
                <a:solidFill>
                  <a:schemeClr val="tx1">
                    <a:lumMod val="65000"/>
                    <a:lumOff val="35000"/>
                  </a:schemeClr>
                </a:solidFill>
                <a:latin typeface="Corbel" panose="020B0503020204020204" pitchFamily="34" charset="0"/>
              </a:rPr>
              <a:t>Time</a:t>
            </a:r>
          </a:p>
          <a:p>
            <a:pPr marL="342900" indent="-342900" algn="l">
              <a:buFont typeface="Arial" panose="020B0604020202020204" pitchFamily="34" charset="0"/>
              <a:buChar char="•"/>
            </a:pPr>
            <a:r>
              <a:rPr lang="en-US" sz="3200" dirty="0">
                <a:solidFill>
                  <a:schemeClr val="tx1">
                    <a:lumMod val="65000"/>
                    <a:lumOff val="35000"/>
                  </a:schemeClr>
                </a:solidFill>
                <a:latin typeface="Corbel" panose="020B0503020204020204" pitchFamily="34" charset="0"/>
              </a:rPr>
              <a:t>Leave</a:t>
            </a:r>
          </a:p>
        </p:txBody>
      </p:sp>
      <p:sp>
        <p:nvSpPr>
          <p:cNvPr id="8" name="Rectangle 7">
            <a:extLst>
              <a:ext uri="{FF2B5EF4-FFF2-40B4-BE49-F238E27FC236}">
                <a16:creationId xmlns:a16="http://schemas.microsoft.com/office/drawing/2014/main" id="{9A08752B-3956-1B49-A67C-A87B88B39B90}"/>
              </a:ext>
            </a:extLst>
          </p:cNvPr>
          <p:cNvSpPr/>
          <p:nvPr/>
        </p:nvSpPr>
        <p:spPr>
          <a:xfrm>
            <a:off x="1371600" y="1923473"/>
            <a:ext cx="365294" cy="45719"/>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7" name="Rectangle 6">
            <a:extLst>
              <a:ext uri="{FF2B5EF4-FFF2-40B4-BE49-F238E27FC236}">
                <a16:creationId xmlns:a16="http://schemas.microsoft.com/office/drawing/2014/main" id="{978ABF79-F3EC-0246-9BED-3803B4F6241E}"/>
              </a:ext>
            </a:extLst>
          </p:cNvPr>
          <p:cNvSpPr/>
          <p:nvPr/>
        </p:nvSpPr>
        <p:spPr>
          <a:xfrm>
            <a:off x="0" y="6766560"/>
            <a:ext cx="12192000" cy="91440"/>
          </a:xfrm>
          <a:prstGeom prst="rect">
            <a:avLst/>
          </a:prstGeom>
          <a:solidFill>
            <a:srgbClr val="9E0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noFill/>
              </a:rPr>
              <a:t>          </a:t>
            </a:r>
          </a:p>
        </p:txBody>
      </p:sp>
      <p:sp>
        <p:nvSpPr>
          <p:cNvPr id="13" name="TextBox 12">
            <a:extLst>
              <a:ext uri="{FF2B5EF4-FFF2-40B4-BE49-F238E27FC236}">
                <a16:creationId xmlns:a16="http://schemas.microsoft.com/office/drawing/2014/main" id="{63FF6131-3717-7C46-978F-6EE11238A91F}"/>
              </a:ext>
            </a:extLst>
          </p:cNvPr>
          <p:cNvSpPr txBox="1"/>
          <p:nvPr/>
        </p:nvSpPr>
        <p:spPr>
          <a:xfrm>
            <a:off x="11027664" y="217444"/>
            <a:ext cx="987552" cy="523220"/>
          </a:xfrm>
          <a:prstGeom prst="rect">
            <a:avLst/>
          </a:prstGeom>
          <a:noFill/>
          <a:ln>
            <a:noFill/>
          </a:ln>
        </p:spPr>
        <p:txBody>
          <a:bodyPr wrap="square" rtlCol="0">
            <a:spAutoFit/>
          </a:bodyPr>
          <a:lstStyle/>
          <a:p>
            <a:r>
              <a:rPr lang="en-US" sz="2800" b="1" dirty="0">
                <a:solidFill>
                  <a:schemeClr val="bg2">
                    <a:lumMod val="90000"/>
                  </a:schemeClr>
                </a:solidFill>
                <a:latin typeface="Corbel" panose="020B0503020204020204" pitchFamily="34" charset="0"/>
              </a:rPr>
              <a:t>WSU</a:t>
            </a:r>
          </a:p>
        </p:txBody>
      </p:sp>
    </p:spTree>
    <p:extLst>
      <p:ext uri="{BB962C8B-B14F-4D97-AF65-F5344CB8AC3E}">
        <p14:creationId xmlns:p14="http://schemas.microsoft.com/office/powerpoint/2010/main" val="721369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AD881-4292-3942-BA86-91F62FAFA2BA}"/>
              </a:ext>
            </a:extLst>
          </p:cNvPr>
          <p:cNvSpPr>
            <a:spLocks noGrp="1"/>
          </p:cNvSpPr>
          <p:nvPr>
            <p:ph type="ctrTitle"/>
          </p:nvPr>
        </p:nvSpPr>
        <p:spPr>
          <a:xfrm>
            <a:off x="1371600" y="539650"/>
            <a:ext cx="10187354" cy="914400"/>
          </a:xfrm>
        </p:spPr>
        <p:txBody>
          <a:bodyPr lIns="0" rIns="0">
            <a:noAutofit/>
          </a:bodyPr>
          <a:lstStyle/>
          <a:p>
            <a:pPr algn="l"/>
            <a:r>
              <a:rPr lang="en-US" b="1" spc="-150" dirty="0">
                <a:solidFill>
                  <a:schemeClr val="tx1">
                    <a:lumMod val="75000"/>
                    <a:lumOff val="25000"/>
                  </a:schemeClr>
                </a:solidFill>
                <a:latin typeface="Corbel" panose="020B0503020204020204" pitchFamily="34" charset="0"/>
                <a:cs typeface="Calibri" panose="020F0502020204030204" pitchFamily="34" charset="0"/>
              </a:rPr>
              <a:t>Nonpermanent Positions</a:t>
            </a:r>
          </a:p>
        </p:txBody>
      </p:sp>
      <p:sp>
        <p:nvSpPr>
          <p:cNvPr id="6" name="Subtitle 2">
            <a:extLst>
              <a:ext uri="{FF2B5EF4-FFF2-40B4-BE49-F238E27FC236}">
                <a16:creationId xmlns:a16="http://schemas.microsoft.com/office/drawing/2014/main" id="{EEF0D0AF-BA9D-BA4C-AB3F-F8D9E7955440}"/>
              </a:ext>
            </a:extLst>
          </p:cNvPr>
          <p:cNvSpPr txBox="1">
            <a:spLocks/>
          </p:cNvSpPr>
          <p:nvPr/>
        </p:nvSpPr>
        <p:spPr>
          <a:xfrm>
            <a:off x="1452879" y="1689114"/>
            <a:ext cx="7406308" cy="4937053"/>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dirty="0">
                <a:solidFill>
                  <a:srgbClr val="9E0605"/>
                </a:solidFill>
                <a:latin typeface="Corbel" panose="020B0503020204020204" pitchFamily="34" charset="0"/>
              </a:rPr>
              <a:t>Can be nonpermanent for the following reasons:</a:t>
            </a:r>
          </a:p>
          <a:p>
            <a:pPr algn="l"/>
            <a:r>
              <a:rPr lang="en-US" b="1" dirty="0"/>
              <a:t>WAC 357-19-360</a:t>
            </a:r>
            <a:endParaRPr lang="en-US" b="1" dirty="0">
              <a:solidFill>
                <a:srgbClr val="9E0605"/>
              </a:solidFill>
              <a:latin typeface="Corbel" panose="020B0503020204020204" pitchFamily="34" charset="0"/>
            </a:endParaRPr>
          </a:p>
          <a:p>
            <a:pPr algn="l"/>
            <a:r>
              <a:rPr lang="en-US" sz="2000" dirty="0">
                <a:latin typeface="Corbel" panose="020B0503020204020204" pitchFamily="34" charset="0"/>
              </a:rPr>
              <a:t>(1) A permanent employee is absent from the position;</a:t>
            </a:r>
          </a:p>
          <a:p>
            <a:pPr algn="l"/>
            <a:r>
              <a:rPr lang="en-US" sz="2000" dirty="0">
                <a:latin typeface="Corbel" panose="020B0503020204020204" pitchFamily="34" charset="0"/>
              </a:rPr>
              <a:t>(2) The employer is recruiting to fill a vacant position with a permanent appointment;</a:t>
            </a:r>
          </a:p>
          <a:p>
            <a:pPr algn="l"/>
            <a:r>
              <a:rPr lang="en-US" sz="2000" dirty="0">
                <a:latin typeface="Corbel" panose="020B0503020204020204" pitchFamily="34" charset="0"/>
              </a:rPr>
              <a:t>(3) The employer needs to address a short-term immediate workload peak or other short-term needs;</a:t>
            </a:r>
          </a:p>
          <a:p>
            <a:pPr algn="l"/>
            <a:r>
              <a:rPr lang="en-US" sz="2000" dirty="0">
                <a:latin typeface="Corbel" panose="020B0503020204020204" pitchFamily="34" charset="0"/>
              </a:rPr>
              <a:t>	If need becomes ongoing in nature, must take action to fill 	on  permanent basis</a:t>
            </a:r>
          </a:p>
          <a:p>
            <a:pPr algn="l"/>
            <a:r>
              <a:rPr lang="en-US" sz="2000" dirty="0">
                <a:latin typeface="Corbel" panose="020B0503020204020204" pitchFamily="34" charset="0"/>
              </a:rPr>
              <a:t>(4) The employer is not filling a position with a permanent appointment due to the impending or actual layoff of a permanent employee(s);</a:t>
            </a:r>
          </a:p>
          <a:p>
            <a:pPr algn="l"/>
            <a:r>
              <a:rPr lang="en-US" sz="2000" dirty="0">
                <a:latin typeface="Corbel" panose="020B0503020204020204" pitchFamily="34" charset="0"/>
              </a:rPr>
              <a:t>(5) The nature of the work is sporadic and does not fit a particular pattern.</a:t>
            </a:r>
          </a:p>
        </p:txBody>
      </p:sp>
      <p:sp>
        <p:nvSpPr>
          <p:cNvPr id="8" name="Rectangle 7">
            <a:extLst>
              <a:ext uri="{FF2B5EF4-FFF2-40B4-BE49-F238E27FC236}">
                <a16:creationId xmlns:a16="http://schemas.microsoft.com/office/drawing/2014/main" id="{9A08752B-3956-1B49-A67C-A87B88B39B90}"/>
              </a:ext>
            </a:extLst>
          </p:cNvPr>
          <p:cNvSpPr/>
          <p:nvPr/>
        </p:nvSpPr>
        <p:spPr>
          <a:xfrm>
            <a:off x="1371600" y="1548723"/>
            <a:ext cx="365294" cy="4571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7" name="Rectangle 6">
            <a:extLst>
              <a:ext uri="{FF2B5EF4-FFF2-40B4-BE49-F238E27FC236}">
                <a16:creationId xmlns:a16="http://schemas.microsoft.com/office/drawing/2014/main" id="{978ABF79-F3EC-0246-9BED-3803B4F6241E}"/>
              </a:ext>
            </a:extLst>
          </p:cNvPr>
          <p:cNvSpPr/>
          <p:nvPr/>
        </p:nvSpPr>
        <p:spPr>
          <a:xfrm>
            <a:off x="0" y="6766560"/>
            <a:ext cx="12192000" cy="91440"/>
          </a:xfrm>
          <a:prstGeom prst="rect">
            <a:avLst/>
          </a:prstGeom>
          <a:solidFill>
            <a:srgbClr val="9E0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noFill/>
              </a:rPr>
              <a:t>          </a:t>
            </a:r>
          </a:p>
        </p:txBody>
      </p:sp>
      <p:sp>
        <p:nvSpPr>
          <p:cNvPr id="13" name="TextBox 12">
            <a:extLst>
              <a:ext uri="{FF2B5EF4-FFF2-40B4-BE49-F238E27FC236}">
                <a16:creationId xmlns:a16="http://schemas.microsoft.com/office/drawing/2014/main" id="{63FF6131-3717-7C46-978F-6EE11238A91F}"/>
              </a:ext>
            </a:extLst>
          </p:cNvPr>
          <p:cNvSpPr txBox="1"/>
          <p:nvPr/>
        </p:nvSpPr>
        <p:spPr>
          <a:xfrm>
            <a:off x="11027664" y="217444"/>
            <a:ext cx="987552" cy="523220"/>
          </a:xfrm>
          <a:prstGeom prst="rect">
            <a:avLst/>
          </a:prstGeom>
          <a:noFill/>
          <a:ln>
            <a:noFill/>
          </a:ln>
        </p:spPr>
        <p:txBody>
          <a:bodyPr wrap="square" rtlCol="0">
            <a:spAutoFit/>
          </a:bodyPr>
          <a:lstStyle/>
          <a:p>
            <a:r>
              <a:rPr lang="en-US" sz="2800" b="1" dirty="0">
                <a:solidFill>
                  <a:schemeClr val="bg2">
                    <a:lumMod val="90000"/>
                  </a:schemeClr>
                </a:solidFill>
                <a:latin typeface="Corbel" panose="020B0503020204020204" pitchFamily="34" charset="0"/>
              </a:rPr>
              <a:t>WSU</a:t>
            </a:r>
          </a:p>
        </p:txBody>
      </p:sp>
    </p:spTree>
    <p:extLst>
      <p:ext uri="{BB962C8B-B14F-4D97-AF65-F5344CB8AC3E}">
        <p14:creationId xmlns:p14="http://schemas.microsoft.com/office/powerpoint/2010/main" val="3287640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2E166-1002-C56E-BF5F-FCB12F7CE9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D33B34-FDD2-3EC1-9ADC-3073F1A0C072}"/>
              </a:ext>
            </a:extLst>
          </p:cNvPr>
          <p:cNvSpPr>
            <a:spLocks noGrp="1"/>
          </p:cNvSpPr>
          <p:nvPr>
            <p:ph type="ctrTitle"/>
          </p:nvPr>
        </p:nvSpPr>
        <p:spPr>
          <a:xfrm>
            <a:off x="117231" y="914400"/>
            <a:ext cx="11980984" cy="914400"/>
          </a:xfrm>
        </p:spPr>
        <p:txBody>
          <a:bodyPr lIns="0" rIns="0">
            <a:noAutofit/>
          </a:bodyPr>
          <a:lstStyle/>
          <a:p>
            <a:r>
              <a:rPr lang="en-US" sz="6000" b="1" spc="-150" dirty="0">
                <a:solidFill>
                  <a:schemeClr val="tx1">
                    <a:lumMod val="75000"/>
                    <a:lumOff val="25000"/>
                  </a:schemeClr>
                </a:solidFill>
                <a:latin typeface="Corbel" panose="020B0503020204020204" pitchFamily="34" charset="0"/>
                <a:cs typeface="Calibri" panose="020F0502020204030204" pitchFamily="34" charset="0"/>
              </a:rPr>
              <a:t>Nonpermanent </a:t>
            </a:r>
            <a:r>
              <a:rPr lang="en-US" b="1" spc="-150" dirty="0">
                <a:solidFill>
                  <a:schemeClr val="tx1">
                    <a:lumMod val="75000"/>
                    <a:lumOff val="25000"/>
                  </a:schemeClr>
                </a:solidFill>
                <a:latin typeface="Corbel" panose="020B0503020204020204" pitchFamily="34" charset="0"/>
                <a:cs typeface="Calibri" panose="020F0502020204030204" pitchFamily="34" charset="0"/>
              </a:rPr>
              <a:t>A</a:t>
            </a:r>
            <a:r>
              <a:rPr lang="en-US" sz="6000" b="1" spc="-150" dirty="0">
                <a:solidFill>
                  <a:schemeClr val="tx1">
                    <a:lumMod val="75000"/>
                    <a:lumOff val="25000"/>
                  </a:schemeClr>
                </a:solidFill>
                <a:latin typeface="Corbel" panose="020B0503020204020204" pitchFamily="34" charset="0"/>
                <a:cs typeface="Calibri" panose="020F0502020204030204" pitchFamily="34" charset="0"/>
              </a:rPr>
              <a:t>ppointments</a:t>
            </a:r>
            <a:endParaRPr lang="en-US" b="1" spc="-150" dirty="0">
              <a:solidFill>
                <a:schemeClr val="tx1">
                  <a:lumMod val="75000"/>
                  <a:lumOff val="25000"/>
                </a:schemeClr>
              </a:solidFill>
              <a:latin typeface="Corbel" panose="020B050302020402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F130C121-C7BD-30F6-F480-AD08922A1294}"/>
              </a:ext>
            </a:extLst>
          </p:cNvPr>
          <p:cNvSpPr/>
          <p:nvPr/>
        </p:nvSpPr>
        <p:spPr>
          <a:xfrm>
            <a:off x="5913353" y="1923473"/>
            <a:ext cx="365294" cy="45719"/>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7" name="Rectangle 6">
            <a:extLst>
              <a:ext uri="{FF2B5EF4-FFF2-40B4-BE49-F238E27FC236}">
                <a16:creationId xmlns:a16="http://schemas.microsoft.com/office/drawing/2014/main" id="{ED5A7198-744C-D6F5-D8F9-A972F2CB30A5}"/>
              </a:ext>
            </a:extLst>
          </p:cNvPr>
          <p:cNvSpPr/>
          <p:nvPr/>
        </p:nvSpPr>
        <p:spPr>
          <a:xfrm>
            <a:off x="0" y="6766560"/>
            <a:ext cx="12192000" cy="91440"/>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noFill/>
              </a:rPr>
              <a:t>          </a:t>
            </a:r>
          </a:p>
        </p:txBody>
      </p:sp>
      <p:sp>
        <p:nvSpPr>
          <p:cNvPr id="3" name="Rectangle 2">
            <a:extLst>
              <a:ext uri="{FF2B5EF4-FFF2-40B4-BE49-F238E27FC236}">
                <a16:creationId xmlns:a16="http://schemas.microsoft.com/office/drawing/2014/main" id="{7D8F3F17-FEBA-BDDC-1096-E10953ABAFE7}"/>
              </a:ext>
            </a:extLst>
          </p:cNvPr>
          <p:cNvSpPr/>
          <p:nvPr/>
        </p:nvSpPr>
        <p:spPr>
          <a:xfrm>
            <a:off x="-35052" y="2287447"/>
            <a:ext cx="12262104" cy="208483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0A664A5-82A6-4F11-5672-7D31929893C4}"/>
              </a:ext>
            </a:extLst>
          </p:cNvPr>
          <p:cNvSpPr/>
          <p:nvPr/>
        </p:nvSpPr>
        <p:spPr>
          <a:xfrm>
            <a:off x="0" y="2298780"/>
            <a:ext cx="12262104" cy="4580930"/>
          </a:xfrm>
          <a:prstGeom prst="rect">
            <a:avLst/>
          </a:prstGeom>
          <a:solidFill>
            <a:srgbClr val="9E0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bg1"/>
              </a:solidFill>
            </a:endParaRPr>
          </a:p>
        </p:txBody>
      </p:sp>
      <p:sp>
        <p:nvSpPr>
          <p:cNvPr id="13" name="TextBox 12">
            <a:extLst>
              <a:ext uri="{FF2B5EF4-FFF2-40B4-BE49-F238E27FC236}">
                <a16:creationId xmlns:a16="http://schemas.microsoft.com/office/drawing/2014/main" id="{F9491784-30AE-0B86-DBCE-D554047E2A21}"/>
              </a:ext>
            </a:extLst>
          </p:cNvPr>
          <p:cNvSpPr txBox="1"/>
          <p:nvPr/>
        </p:nvSpPr>
        <p:spPr>
          <a:xfrm>
            <a:off x="11027664" y="217444"/>
            <a:ext cx="987552" cy="523220"/>
          </a:xfrm>
          <a:prstGeom prst="rect">
            <a:avLst/>
          </a:prstGeom>
          <a:noFill/>
          <a:ln>
            <a:noFill/>
          </a:ln>
        </p:spPr>
        <p:txBody>
          <a:bodyPr wrap="square" rtlCol="0">
            <a:spAutoFit/>
          </a:bodyPr>
          <a:lstStyle/>
          <a:p>
            <a:r>
              <a:rPr lang="en-US" sz="2800" b="1" dirty="0">
                <a:solidFill>
                  <a:schemeClr val="bg2">
                    <a:lumMod val="90000"/>
                  </a:schemeClr>
                </a:solidFill>
                <a:latin typeface="Corbel" panose="020B0503020204020204" pitchFamily="34" charset="0"/>
              </a:rPr>
              <a:t>WSU</a:t>
            </a:r>
          </a:p>
        </p:txBody>
      </p:sp>
      <p:sp>
        <p:nvSpPr>
          <p:cNvPr id="10" name="Subtitle 2">
            <a:extLst>
              <a:ext uri="{FF2B5EF4-FFF2-40B4-BE49-F238E27FC236}">
                <a16:creationId xmlns:a16="http://schemas.microsoft.com/office/drawing/2014/main" id="{8E41D538-BBFB-331F-E3E3-903516B1B646}"/>
              </a:ext>
            </a:extLst>
          </p:cNvPr>
          <p:cNvSpPr txBox="1">
            <a:spLocks/>
          </p:cNvSpPr>
          <p:nvPr/>
        </p:nvSpPr>
        <p:spPr>
          <a:xfrm>
            <a:off x="1754995" y="2862851"/>
            <a:ext cx="8752113" cy="2763143"/>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b="1" dirty="0">
              <a:solidFill>
                <a:schemeClr val="bg1"/>
              </a:solidFill>
            </a:endParaRPr>
          </a:p>
        </p:txBody>
      </p:sp>
      <p:sp>
        <p:nvSpPr>
          <p:cNvPr id="11" name="Subtitle 2">
            <a:extLst>
              <a:ext uri="{FF2B5EF4-FFF2-40B4-BE49-F238E27FC236}">
                <a16:creationId xmlns:a16="http://schemas.microsoft.com/office/drawing/2014/main" id="{118317D6-B6A1-5335-C129-1840FC1D2218}"/>
              </a:ext>
            </a:extLst>
          </p:cNvPr>
          <p:cNvSpPr txBox="1">
            <a:spLocks/>
          </p:cNvSpPr>
          <p:nvPr/>
        </p:nvSpPr>
        <p:spPr>
          <a:xfrm>
            <a:off x="6278648" y="2355199"/>
            <a:ext cx="4379238" cy="4435341"/>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600" dirty="0">
              <a:latin typeface="Corbel" panose="020B0503020204020204" pitchFamily="34" charset="0"/>
            </a:endParaRPr>
          </a:p>
        </p:txBody>
      </p:sp>
      <p:sp>
        <p:nvSpPr>
          <p:cNvPr id="4" name="Subtitle 2">
            <a:extLst>
              <a:ext uri="{FF2B5EF4-FFF2-40B4-BE49-F238E27FC236}">
                <a16:creationId xmlns:a16="http://schemas.microsoft.com/office/drawing/2014/main" id="{B0B0F418-E183-D29A-8BA2-D0205FBF2057}"/>
              </a:ext>
            </a:extLst>
          </p:cNvPr>
          <p:cNvSpPr txBox="1">
            <a:spLocks/>
          </p:cNvSpPr>
          <p:nvPr/>
        </p:nvSpPr>
        <p:spPr>
          <a:xfrm>
            <a:off x="609600" y="2472863"/>
            <a:ext cx="5239512" cy="4435341"/>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r>
              <a:rPr lang="en-US" sz="2000" dirty="0">
                <a:solidFill>
                  <a:schemeClr val="bg1"/>
                </a:solidFill>
                <a:latin typeface="Corbel" panose="020B0503020204020204" pitchFamily="34" charset="0"/>
              </a:rPr>
              <a:t>Appointments can be maximum of 12 months and renewed for another 12 months</a:t>
            </a:r>
          </a:p>
          <a:p>
            <a:pPr marL="742950" lvl="1" indent="-285750" algn="l">
              <a:buFont typeface="Arial" panose="020B0604020202020204" pitchFamily="34" charset="0"/>
              <a:buChar char="•"/>
            </a:pPr>
            <a:r>
              <a:rPr lang="en-US" sz="1600" dirty="0">
                <a:solidFill>
                  <a:schemeClr val="bg1"/>
                </a:solidFill>
                <a:latin typeface="Corbel" panose="020B0503020204020204" pitchFamily="34" charset="0"/>
              </a:rPr>
              <a:t>Can be lesser increments</a:t>
            </a:r>
          </a:p>
          <a:p>
            <a:pPr marL="285750" indent="-285750" algn="l">
              <a:buFont typeface="Arial" panose="020B0604020202020204" pitchFamily="34" charset="0"/>
              <a:buChar char="•"/>
            </a:pPr>
            <a:r>
              <a:rPr lang="en-US" sz="2000" dirty="0">
                <a:solidFill>
                  <a:schemeClr val="bg1"/>
                </a:solidFill>
                <a:latin typeface="Corbel" panose="020B0503020204020204" pitchFamily="34" charset="0"/>
              </a:rPr>
              <a:t>Maximum of 24 </a:t>
            </a:r>
            <a:r>
              <a:rPr lang="en-US" sz="2000" b="1" u="sng" dirty="0">
                <a:solidFill>
                  <a:schemeClr val="bg1"/>
                </a:solidFill>
                <a:latin typeface="Corbel" panose="020B0503020204020204" pitchFamily="34" charset="0"/>
              </a:rPr>
              <a:t>consecutive</a:t>
            </a:r>
            <a:r>
              <a:rPr lang="en-US" sz="2000" dirty="0">
                <a:solidFill>
                  <a:schemeClr val="bg1"/>
                </a:solidFill>
                <a:latin typeface="Corbel" panose="020B0503020204020204" pitchFamily="34" charset="0"/>
              </a:rPr>
              <a:t> months for any Nonpermanent appointment</a:t>
            </a:r>
          </a:p>
          <a:p>
            <a:pPr marL="285750" indent="-285750" algn="l">
              <a:buFont typeface="Arial" panose="020B0604020202020204" pitchFamily="34" charset="0"/>
              <a:buChar char="•"/>
            </a:pPr>
            <a:r>
              <a:rPr lang="en-US" sz="2000" dirty="0">
                <a:solidFill>
                  <a:schemeClr val="bg1"/>
                </a:solidFill>
                <a:latin typeface="Corbel" panose="020B0503020204020204" pitchFamily="34" charset="0"/>
              </a:rPr>
              <a:t>Employees can hold multiple Nonpermanent positions</a:t>
            </a:r>
          </a:p>
          <a:p>
            <a:pPr marL="285750" indent="-285750" algn="l">
              <a:buFont typeface="Arial" panose="020B0604020202020204" pitchFamily="34" charset="0"/>
              <a:buChar char="•"/>
            </a:pPr>
            <a:r>
              <a:rPr lang="en-US" sz="2000" dirty="0">
                <a:solidFill>
                  <a:schemeClr val="bg1"/>
                </a:solidFill>
                <a:latin typeface="Corbel" panose="020B0503020204020204" pitchFamily="34" charset="0"/>
              </a:rPr>
              <a:t>Prior Nonpermanent employees can be rehired into new Nonpermanent appointments </a:t>
            </a:r>
          </a:p>
          <a:p>
            <a:pPr marL="742950" lvl="1" indent="-285750" algn="l">
              <a:buFont typeface="Arial" panose="020B0604020202020204" pitchFamily="34" charset="0"/>
              <a:buChar char="•"/>
            </a:pPr>
            <a:r>
              <a:rPr lang="en-US" sz="1600" dirty="0">
                <a:solidFill>
                  <a:schemeClr val="bg1"/>
                </a:solidFill>
                <a:latin typeface="Corbel" panose="020B0503020204020204" pitchFamily="34" charset="0"/>
              </a:rPr>
              <a:t>No rehire or lifetime maximum hours limitation</a:t>
            </a:r>
          </a:p>
          <a:p>
            <a:pPr marL="285750" indent="-285750" algn="l">
              <a:buFont typeface="Arial" panose="020B0604020202020204" pitchFamily="34" charset="0"/>
              <a:buChar char="•"/>
            </a:pPr>
            <a:endParaRPr lang="en-US" sz="2000" dirty="0">
              <a:solidFill>
                <a:schemeClr val="bg1"/>
              </a:solidFill>
              <a:latin typeface="Corbel" panose="020B0503020204020204" pitchFamily="34" charset="0"/>
            </a:endParaRPr>
          </a:p>
          <a:p>
            <a:pPr marL="742950" lvl="1" indent="-285750" algn="l">
              <a:buFont typeface="Arial" panose="020B0604020202020204" pitchFamily="34" charset="0"/>
              <a:buChar char="•"/>
            </a:pPr>
            <a:endParaRPr lang="en-US" sz="1600" b="1" dirty="0">
              <a:solidFill>
                <a:schemeClr val="bg1"/>
              </a:solidFill>
              <a:latin typeface="Corbel" panose="020B0503020204020204" pitchFamily="34" charset="0"/>
            </a:endParaRPr>
          </a:p>
          <a:p>
            <a:pPr marL="285750" indent="-285750" algn="l">
              <a:buFont typeface="Arial" panose="020B0604020202020204" pitchFamily="34" charset="0"/>
              <a:buChar char="•"/>
            </a:pPr>
            <a:endParaRPr lang="en-US" sz="2000" dirty="0">
              <a:solidFill>
                <a:prstClr val="black"/>
              </a:solidFill>
              <a:latin typeface="Corbel" panose="020B0503020204020204" pitchFamily="34" charset="0"/>
            </a:endParaRPr>
          </a:p>
        </p:txBody>
      </p:sp>
      <p:sp>
        <p:nvSpPr>
          <p:cNvPr id="5" name="Subtitle 2">
            <a:extLst>
              <a:ext uri="{FF2B5EF4-FFF2-40B4-BE49-F238E27FC236}">
                <a16:creationId xmlns:a16="http://schemas.microsoft.com/office/drawing/2014/main" id="{2BEF82CF-ED3F-D06F-59EB-9E4FE10421FD}"/>
              </a:ext>
            </a:extLst>
          </p:cNvPr>
          <p:cNvSpPr txBox="1">
            <a:spLocks/>
          </p:cNvSpPr>
          <p:nvPr/>
        </p:nvSpPr>
        <p:spPr>
          <a:xfrm>
            <a:off x="6096000" y="2427840"/>
            <a:ext cx="5919216" cy="4063272"/>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en-US" sz="2000" dirty="0">
                <a:solidFill>
                  <a:schemeClr val="bg1"/>
                </a:solidFill>
              </a:rPr>
              <a:t>If a department has an ongoing need past 24 months, employees approaching this limit in a Nonpermanent position will need to be reviewed for available options.</a:t>
            </a:r>
            <a:br>
              <a:rPr lang="en-US" sz="2000" dirty="0">
                <a:solidFill>
                  <a:schemeClr val="bg1"/>
                </a:solidFill>
              </a:rPr>
            </a:br>
            <a:br>
              <a:rPr lang="en-US" sz="2000" dirty="0">
                <a:solidFill>
                  <a:schemeClr val="bg1"/>
                </a:solidFill>
              </a:rPr>
            </a:br>
            <a:r>
              <a:rPr lang="en-US" sz="2000" dirty="0">
                <a:solidFill>
                  <a:schemeClr val="bg1"/>
                </a:solidFill>
              </a:rPr>
              <a:t>NP employees under 50% FTE</a:t>
            </a:r>
          </a:p>
          <a:p>
            <a:pPr marL="342900" indent="-342900" algn="l">
              <a:buFont typeface="Arial" panose="020B0604020202020204" pitchFamily="34" charset="0"/>
              <a:buChar char="•"/>
            </a:pPr>
            <a:r>
              <a:rPr lang="en-US" sz="2000" dirty="0">
                <a:solidFill>
                  <a:schemeClr val="bg1"/>
                </a:solidFill>
                <a:latin typeface="Corbel" panose="020B0503020204020204" pitchFamily="34" charset="0"/>
              </a:rPr>
              <a:t>Cannot be renewed</a:t>
            </a:r>
          </a:p>
          <a:p>
            <a:pPr marL="342900" indent="-342900" algn="l">
              <a:buFont typeface="Arial" panose="020B0604020202020204" pitchFamily="34" charset="0"/>
              <a:buChar char="•"/>
            </a:pPr>
            <a:r>
              <a:rPr lang="en-US" sz="2000" dirty="0">
                <a:solidFill>
                  <a:schemeClr val="bg1"/>
                </a:solidFill>
                <a:latin typeface="Corbel" panose="020B0503020204020204" pitchFamily="34" charset="0"/>
              </a:rPr>
              <a:t>May be eligible for continuation of employment in a different Nonpermanent position</a:t>
            </a:r>
          </a:p>
          <a:p>
            <a:pPr algn="l"/>
            <a:r>
              <a:rPr lang="en-US" sz="2000" dirty="0">
                <a:solidFill>
                  <a:schemeClr val="bg1"/>
                </a:solidFill>
              </a:rPr>
              <a:t>NP employees over 50% FTE</a:t>
            </a:r>
          </a:p>
          <a:p>
            <a:pPr marL="342900" indent="-342900" algn="l">
              <a:buFont typeface="Arial" panose="020B0604020202020204" pitchFamily="34" charset="0"/>
              <a:buChar char="•"/>
            </a:pPr>
            <a:r>
              <a:rPr lang="en-US" sz="2000" dirty="0">
                <a:solidFill>
                  <a:schemeClr val="bg1"/>
                </a:solidFill>
                <a:latin typeface="Corbel" panose="020B0503020204020204" pitchFamily="34" charset="0"/>
              </a:rPr>
              <a:t>Cannot be renewed</a:t>
            </a:r>
          </a:p>
          <a:p>
            <a:pPr marL="342900" indent="-342900" algn="l">
              <a:buFont typeface="Arial" panose="020B0604020202020204" pitchFamily="34" charset="0"/>
              <a:buChar char="•"/>
            </a:pPr>
            <a:r>
              <a:rPr lang="en-US" sz="2000" dirty="0">
                <a:solidFill>
                  <a:schemeClr val="bg1"/>
                </a:solidFill>
                <a:latin typeface="Corbel" panose="020B0503020204020204" pitchFamily="34" charset="0"/>
              </a:rPr>
              <a:t>A permanent Civil Service will need to be created with a recruitment to fill that position</a:t>
            </a:r>
          </a:p>
        </p:txBody>
      </p:sp>
    </p:spTree>
    <p:extLst>
      <p:ext uri="{BB962C8B-B14F-4D97-AF65-F5344CB8AC3E}">
        <p14:creationId xmlns:p14="http://schemas.microsoft.com/office/powerpoint/2010/main" val="1715830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F2B1B-3CA3-D77D-17AC-794BF1FAC1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08F465-3708-DED5-EB64-F52743EFB7E1}"/>
              </a:ext>
            </a:extLst>
          </p:cNvPr>
          <p:cNvSpPr>
            <a:spLocks noGrp="1"/>
          </p:cNvSpPr>
          <p:nvPr>
            <p:ph type="ctrTitle"/>
          </p:nvPr>
        </p:nvSpPr>
        <p:spPr>
          <a:xfrm>
            <a:off x="117231" y="914400"/>
            <a:ext cx="11980984" cy="914400"/>
          </a:xfrm>
        </p:spPr>
        <p:txBody>
          <a:bodyPr lIns="0" rIns="0">
            <a:noAutofit/>
          </a:bodyPr>
          <a:lstStyle/>
          <a:p>
            <a:r>
              <a:rPr lang="en-US" sz="6000" b="1" spc="-150" dirty="0">
                <a:solidFill>
                  <a:schemeClr val="tx1">
                    <a:lumMod val="75000"/>
                    <a:lumOff val="25000"/>
                  </a:schemeClr>
                </a:solidFill>
                <a:latin typeface="Corbel" panose="020B0503020204020204" pitchFamily="34" charset="0"/>
                <a:cs typeface="Calibri" panose="020F0502020204030204" pitchFamily="34" charset="0"/>
              </a:rPr>
              <a:t>Nonpermanent </a:t>
            </a:r>
            <a:r>
              <a:rPr lang="en-US" b="1" spc="-150" dirty="0">
                <a:solidFill>
                  <a:schemeClr val="tx1">
                    <a:lumMod val="75000"/>
                    <a:lumOff val="25000"/>
                  </a:schemeClr>
                </a:solidFill>
                <a:latin typeface="Corbel" panose="020B0503020204020204" pitchFamily="34" charset="0"/>
                <a:cs typeface="Calibri" panose="020F0502020204030204" pitchFamily="34" charset="0"/>
              </a:rPr>
              <a:t>A</a:t>
            </a:r>
            <a:r>
              <a:rPr lang="en-US" sz="6000" b="1" spc="-150" dirty="0">
                <a:solidFill>
                  <a:schemeClr val="tx1">
                    <a:lumMod val="75000"/>
                    <a:lumOff val="25000"/>
                  </a:schemeClr>
                </a:solidFill>
                <a:latin typeface="Corbel" panose="020B0503020204020204" pitchFamily="34" charset="0"/>
                <a:cs typeface="Calibri" panose="020F0502020204030204" pitchFamily="34" charset="0"/>
              </a:rPr>
              <a:t>ppointments</a:t>
            </a:r>
            <a:endParaRPr lang="en-US" b="1" spc="-150" dirty="0">
              <a:solidFill>
                <a:schemeClr val="tx1">
                  <a:lumMod val="75000"/>
                  <a:lumOff val="25000"/>
                </a:schemeClr>
              </a:solidFill>
              <a:latin typeface="Corbel" panose="020B050302020402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4B1EAE18-E260-42D8-8EA9-E720449EFCC8}"/>
              </a:ext>
            </a:extLst>
          </p:cNvPr>
          <p:cNvSpPr/>
          <p:nvPr/>
        </p:nvSpPr>
        <p:spPr>
          <a:xfrm>
            <a:off x="5913353" y="1923473"/>
            <a:ext cx="365294" cy="45719"/>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7" name="Rectangle 6">
            <a:extLst>
              <a:ext uri="{FF2B5EF4-FFF2-40B4-BE49-F238E27FC236}">
                <a16:creationId xmlns:a16="http://schemas.microsoft.com/office/drawing/2014/main" id="{96EE2CF7-9C3B-9BD1-A962-11924401787F}"/>
              </a:ext>
            </a:extLst>
          </p:cNvPr>
          <p:cNvSpPr/>
          <p:nvPr/>
        </p:nvSpPr>
        <p:spPr>
          <a:xfrm>
            <a:off x="0" y="6766560"/>
            <a:ext cx="12192000" cy="91440"/>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noFill/>
              </a:rPr>
              <a:t>          </a:t>
            </a:r>
          </a:p>
        </p:txBody>
      </p:sp>
      <p:sp>
        <p:nvSpPr>
          <p:cNvPr id="3" name="Rectangle 2">
            <a:extLst>
              <a:ext uri="{FF2B5EF4-FFF2-40B4-BE49-F238E27FC236}">
                <a16:creationId xmlns:a16="http://schemas.microsoft.com/office/drawing/2014/main" id="{84AC39E9-7BCC-A823-F246-F1F98730BA6D}"/>
              </a:ext>
            </a:extLst>
          </p:cNvPr>
          <p:cNvSpPr/>
          <p:nvPr/>
        </p:nvSpPr>
        <p:spPr>
          <a:xfrm>
            <a:off x="-35052" y="2287447"/>
            <a:ext cx="12262104" cy="208483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BA47379-2FB6-52CB-D46B-0EC9EFD677D0}"/>
              </a:ext>
            </a:extLst>
          </p:cNvPr>
          <p:cNvSpPr/>
          <p:nvPr/>
        </p:nvSpPr>
        <p:spPr>
          <a:xfrm>
            <a:off x="0" y="2298780"/>
            <a:ext cx="12262104" cy="4580930"/>
          </a:xfrm>
          <a:prstGeom prst="rect">
            <a:avLst/>
          </a:prstGeom>
          <a:solidFill>
            <a:srgbClr val="9E0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bg1"/>
              </a:solidFill>
            </a:endParaRPr>
          </a:p>
        </p:txBody>
      </p:sp>
      <p:sp>
        <p:nvSpPr>
          <p:cNvPr id="13" name="TextBox 12">
            <a:extLst>
              <a:ext uri="{FF2B5EF4-FFF2-40B4-BE49-F238E27FC236}">
                <a16:creationId xmlns:a16="http://schemas.microsoft.com/office/drawing/2014/main" id="{026295C9-6622-A89E-822E-369794440344}"/>
              </a:ext>
            </a:extLst>
          </p:cNvPr>
          <p:cNvSpPr txBox="1"/>
          <p:nvPr/>
        </p:nvSpPr>
        <p:spPr>
          <a:xfrm>
            <a:off x="11027664" y="217444"/>
            <a:ext cx="987552" cy="523220"/>
          </a:xfrm>
          <a:prstGeom prst="rect">
            <a:avLst/>
          </a:prstGeom>
          <a:noFill/>
          <a:ln>
            <a:noFill/>
          </a:ln>
        </p:spPr>
        <p:txBody>
          <a:bodyPr wrap="square" rtlCol="0">
            <a:spAutoFit/>
          </a:bodyPr>
          <a:lstStyle/>
          <a:p>
            <a:r>
              <a:rPr lang="en-US" sz="2800" b="1" dirty="0">
                <a:solidFill>
                  <a:schemeClr val="bg2">
                    <a:lumMod val="90000"/>
                  </a:schemeClr>
                </a:solidFill>
                <a:latin typeface="Corbel" panose="020B0503020204020204" pitchFamily="34" charset="0"/>
              </a:rPr>
              <a:t>WSU</a:t>
            </a:r>
          </a:p>
        </p:txBody>
      </p:sp>
      <p:sp>
        <p:nvSpPr>
          <p:cNvPr id="10" name="Subtitle 2">
            <a:extLst>
              <a:ext uri="{FF2B5EF4-FFF2-40B4-BE49-F238E27FC236}">
                <a16:creationId xmlns:a16="http://schemas.microsoft.com/office/drawing/2014/main" id="{DDABB771-AF87-B5E0-A1F5-1EC937F73948}"/>
              </a:ext>
            </a:extLst>
          </p:cNvPr>
          <p:cNvSpPr txBox="1">
            <a:spLocks/>
          </p:cNvSpPr>
          <p:nvPr/>
        </p:nvSpPr>
        <p:spPr>
          <a:xfrm>
            <a:off x="1754995" y="2862851"/>
            <a:ext cx="8752113" cy="2763143"/>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b="1" dirty="0">
              <a:solidFill>
                <a:schemeClr val="bg1"/>
              </a:solidFill>
            </a:endParaRPr>
          </a:p>
        </p:txBody>
      </p:sp>
      <p:sp>
        <p:nvSpPr>
          <p:cNvPr id="11" name="Subtitle 2">
            <a:extLst>
              <a:ext uri="{FF2B5EF4-FFF2-40B4-BE49-F238E27FC236}">
                <a16:creationId xmlns:a16="http://schemas.microsoft.com/office/drawing/2014/main" id="{B1E6438A-D709-50C1-F498-F93B4FF1E8C9}"/>
              </a:ext>
            </a:extLst>
          </p:cNvPr>
          <p:cNvSpPr txBox="1">
            <a:spLocks/>
          </p:cNvSpPr>
          <p:nvPr/>
        </p:nvSpPr>
        <p:spPr>
          <a:xfrm>
            <a:off x="6278648" y="2355199"/>
            <a:ext cx="4379238" cy="4435341"/>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600" dirty="0">
              <a:latin typeface="Corbel" panose="020B0503020204020204" pitchFamily="34" charset="0"/>
            </a:endParaRPr>
          </a:p>
        </p:txBody>
      </p:sp>
      <p:sp>
        <p:nvSpPr>
          <p:cNvPr id="4" name="Subtitle 2">
            <a:extLst>
              <a:ext uri="{FF2B5EF4-FFF2-40B4-BE49-F238E27FC236}">
                <a16:creationId xmlns:a16="http://schemas.microsoft.com/office/drawing/2014/main" id="{0808E646-1B61-9034-A5E4-D0E3614F3B98}"/>
              </a:ext>
            </a:extLst>
          </p:cNvPr>
          <p:cNvSpPr txBox="1">
            <a:spLocks/>
          </p:cNvSpPr>
          <p:nvPr/>
        </p:nvSpPr>
        <p:spPr>
          <a:xfrm>
            <a:off x="609600" y="2472863"/>
            <a:ext cx="5239512" cy="4435341"/>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r>
              <a:rPr lang="en-US" sz="2000" dirty="0">
                <a:solidFill>
                  <a:schemeClr val="bg1"/>
                </a:solidFill>
                <a:latin typeface="Corbel" panose="020B0503020204020204" pitchFamily="34" charset="0"/>
              </a:rPr>
              <a:t>Appointments can be maximum of 12 months and renewed for another 12 months</a:t>
            </a:r>
          </a:p>
          <a:p>
            <a:pPr marL="742950" lvl="1" indent="-285750" algn="l">
              <a:buFont typeface="Arial" panose="020B0604020202020204" pitchFamily="34" charset="0"/>
              <a:buChar char="•"/>
            </a:pPr>
            <a:r>
              <a:rPr lang="en-US" sz="1600" dirty="0">
                <a:solidFill>
                  <a:schemeClr val="bg1"/>
                </a:solidFill>
                <a:latin typeface="Corbel" panose="020B0503020204020204" pitchFamily="34" charset="0"/>
              </a:rPr>
              <a:t>Can be lesser increments</a:t>
            </a:r>
          </a:p>
          <a:p>
            <a:pPr marL="285750" indent="-285750" algn="l">
              <a:buFont typeface="Arial" panose="020B0604020202020204" pitchFamily="34" charset="0"/>
              <a:buChar char="•"/>
            </a:pPr>
            <a:r>
              <a:rPr lang="en-US" sz="2000" dirty="0">
                <a:solidFill>
                  <a:schemeClr val="bg1"/>
                </a:solidFill>
                <a:latin typeface="Corbel" panose="020B0503020204020204" pitchFamily="34" charset="0"/>
              </a:rPr>
              <a:t>Maximum of 24 </a:t>
            </a:r>
            <a:r>
              <a:rPr lang="en-US" sz="2000" b="1" u="sng" dirty="0">
                <a:solidFill>
                  <a:schemeClr val="bg1"/>
                </a:solidFill>
                <a:latin typeface="Corbel" panose="020B0503020204020204" pitchFamily="34" charset="0"/>
              </a:rPr>
              <a:t>consecutive</a:t>
            </a:r>
            <a:r>
              <a:rPr lang="en-US" sz="2000" dirty="0">
                <a:solidFill>
                  <a:schemeClr val="bg1"/>
                </a:solidFill>
                <a:latin typeface="Corbel" panose="020B0503020204020204" pitchFamily="34" charset="0"/>
              </a:rPr>
              <a:t> months for any Nonpermanent appointment</a:t>
            </a:r>
          </a:p>
          <a:p>
            <a:pPr marL="285750" indent="-285750" algn="l">
              <a:buFont typeface="Arial" panose="020B0604020202020204" pitchFamily="34" charset="0"/>
              <a:buChar char="•"/>
            </a:pPr>
            <a:r>
              <a:rPr lang="en-US" sz="2000" dirty="0">
                <a:solidFill>
                  <a:schemeClr val="bg1"/>
                </a:solidFill>
                <a:latin typeface="Corbel" panose="020B0503020204020204" pitchFamily="34" charset="0"/>
              </a:rPr>
              <a:t>Employees can hold multiple Nonpermanent positions</a:t>
            </a:r>
          </a:p>
          <a:p>
            <a:pPr marL="285750" indent="-285750" algn="l">
              <a:buFont typeface="Arial" panose="020B0604020202020204" pitchFamily="34" charset="0"/>
              <a:buChar char="•"/>
            </a:pPr>
            <a:r>
              <a:rPr lang="en-US" sz="2000" dirty="0">
                <a:solidFill>
                  <a:schemeClr val="bg1"/>
                </a:solidFill>
                <a:latin typeface="Corbel" panose="020B0503020204020204" pitchFamily="34" charset="0"/>
              </a:rPr>
              <a:t>Prior Nonpermanent employees can be rehired into new Nonpermanent appointments </a:t>
            </a:r>
          </a:p>
          <a:p>
            <a:pPr marL="742950" lvl="1" indent="-285750" algn="l">
              <a:buFont typeface="Arial" panose="020B0604020202020204" pitchFamily="34" charset="0"/>
              <a:buChar char="•"/>
            </a:pPr>
            <a:r>
              <a:rPr lang="en-US" sz="1600" dirty="0">
                <a:solidFill>
                  <a:schemeClr val="bg1"/>
                </a:solidFill>
                <a:latin typeface="Corbel" panose="020B0503020204020204" pitchFamily="34" charset="0"/>
              </a:rPr>
              <a:t>No rehire or lifetime maximum hours limitation</a:t>
            </a:r>
          </a:p>
          <a:p>
            <a:pPr marL="285750" indent="-285750" algn="l">
              <a:buFont typeface="Arial" panose="020B0604020202020204" pitchFamily="34" charset="0"/>
              <a:buChar char="•"/>
            </a:pPr>
            <a:endParaRPr lang="en-US" sz="2000" dirty="0">
              <a:solidFill>
                <a:schemeClr val="bg1"/>
              </a:solidFill>
              <a:latin typeface="Corbel" panose="020B0503020204020204" pitchFamily="34" charset="0"/>
            </a:endParaRPr>
          </a:p>
          <a:p>
            <a:pPr marL="742950" lvl="1" indent="-285750" algn="l">
              <a:buFont typeface="Arial" panose="020B0604020202020204" pitchFamily="34" charset="0"/>
              <a:buChar char="•"/>
            </a:pPr>
            <a:endParaRPr lang="en-US" sz="1600" b="1" dirty="0">
              <a:solidFill>
                <a:schemeClr val="bg1"/>
              </a:solidFill>
              <a:latin typeface="Corbel" panose="020B0503020204020204" pitchFamily="34" charset="0"/>
            </a:endParaRPr>
          </a:p>
          <a:p>
            <a:pPr marL="285750" indent="-285750" algn="l">
              <a:buFont typeface="Arial" panose="020B0604020202020204" pitchFamily="34" charset="0"/>
              <a:buChar char="•"/>
            </a:pPr>
            <a:endParaRPr lang="en-US" sz="2000" dirty="0">
              <a:solidFill>
                <a:prstClr val="black"/>
              </a:solidFill>
              <a:latin typeface="Corbel" panose="020B0503020204020204" pitchFamily="34" charset="0"/>
            </a:endParaRPr>
          </a:p>
        </p:txBody>
      </p:sp>
      <p:sp>
        <p:nvSpPr>
          <p:cNvPr id="5" name="Subtitle 2">
            <a:extLst>
              <a:ext uri="{FF2B5EF4-FFF2-40B4-BE49-F238E27FC236}">
                <a16:creationId xmlns:a16="http://schemas.microsoft.com/office/drawing/2014/main" id="{E44D3696-2454-EFFF-DE3E-0F1792F8DC2E}"/>
              </a:ext>
            </a:extLst>
          </p:cNvPr>
          <p:cNvSpPr txBox="1">
            <a:spLocks/>
          </p:cNvSpPr>
          <p:nvPr/>
        </p:nvSpPr>
        <p:spPr>
          <a:xfrm>
            <a:off x="6096000" y="2427840"/>
            <a:ext cx="5919216" cy="4063272"/>
          </a:xfrm>
          <a:prstGeom prst="rect">
            <a:avLst/>
          </a:prstGeom>
        </p:spPr>
        <p:txBody>
          <a:bodyPr vert="horz" lIns="9144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en-US" sz="2000" dirty="0">
                <a:solidFill>
                  <a:schemeClr val="bg1"/>
                </a:solidFill>
              </a:rPr>
              <a:t>If a department has an ongoing need past 24 months, employees approaching this limit in a Nonpermanent position will need to be reviewed for available options.</a:t>
            </a:r>
            <a:br>
              <a:rPr lang="en-US" sz="2000" dirty="0">
                <a:solidFill>
                  <a:schemeClr val="bg1"/>
                </a:solidFill>
              </a:rPr>
            </a:br>
            <a:br>
              <a:rPr lang="en-US" sz="2000" dirty="0">
                <a:solidFill>
                  <a:schemeClr val="bg1"/>
                </a:solidFill>
              </a:rPr>
            </a:br>
            <a:r>
              <a:rPr lang="en-US" sz="2000" dirty="0">
                <a:solidFill>
                  <a:schemeClr val="bg1"/>
                </a:solidFill>
              </a:rPr>
              <a:t>NP employees under 50% FTE</a:t>
            </a:r>
          </a:p>
          <a:p>
            <a:pPr marL="342900" indent="-342900" algn="l">
              <a:buFont typeface="Arial" panose="020B0604020202020204" pitchFamily="34" charset="0"/>
              <a:buChar char="•"/>
            </a:pPr>
            <a:r>
              <a:rPr lang="en-US" sz="2000" dirty="0">
                <a:solidFill>
                  <a:schemeClr val="bg1"/>
                </a:solidFill>
                <a:latin typeface="Corbel" panose="020B0503020204020204" pitchFamily="34" charset="0"/>
              </a:rPr>
              <a:t>Cannot be renewed</a:t>
            </a:r>
          </a:p>
          <a:p>
            <a:pPr marL="342900" indent="-342900" algn="l">
              <a:buFont typeface="Arial" panose="020B0604020202020204" pitchFamily="34" charset="0"/>
              <a:buChar char="•"/>
            </a:pPr>
            <a:r>
              <a:rPr lang="en-US" sz="2000" dirty="0">
                <a:solidFill>
                  <a:schemeClr val="bg1"/>
                </a:solidFill>
                <a:latin typeface="Corbel" panose="020B0503020204020204" pitchFamily="34" charset="0"/>
              </a:rPr>
              <a:t>May be eligible for continuation of employment in a different Nonpermanent position</a:t>
            </a:r>
          </a:p>
          <a:p>
            <a:pPr algn="l"/>
            <a:r>
              <a:rPr lang="en-US" sz="2000" dirty="0">
                <a:solidFill>
                  <a:schemeClr val="bg1"/>
                </a:solidFill>
              </a:rPr>
              <a:t>NP employees over 50% FTE</a:t>
            </a:r>
          </a:p>
          <a:p>
            <a:pPr marL="342900" indent="-342900" algn="l">
              <a:buFont typeface="Arial" panose="020B0604020202020204" pitchFamily="34" charset="0"/>
              <a:buChar char="•"/>
            </a:pPr>
            <a:r>
              <a:rPr lang="en-US" sz="2000" dirty="0">
                <a:solidFill>
                  <a:schemeClr val="bg1"/>
                </a:solidFill>
                <a:latin typeface="Corbel" panose="020B0503020204020204" pitchFamily="34" charset="0"/>
              </a:rPr>
              <a:t>Cannot be renewed</a:t>
            </a:r>
          </a:p>
          <a:p>
            <a:pPr marL="342900" indent="-342900" algn="l">
              <a:buFont typeface="Arial" panose="020B0604020202020204" pitchFamily="34" charset="0"/>
              <a:buChar char="•"/>
            </a:pPr>
            <a:r>
              <a:rPr lang="en-US" sz="2000" dirty="0">
                <a:solidFill>
                  <a:schemeClr val="bg1"/>
                </a:solidFill>
                <a:latin typeface="Corbel" panose="020B0503020204020204" pitchFamily="34" charset="0"/>
              </a:rPr>
              <a:t>A permanent Civil Service will need to be created with a recruitment to fill that position</a:t>
            </a:r>
          </a:p>
        </p:txBody>
      </p:sp>
    </p:spTree>
    <p:extLst>
      <p:ext uri="{BB962C8B-B14F-4D97-AF65-F5344CB8AC3E}">
        <p14:creationId xmlns:p14="http://schemas.microsoft.com/office/powerpoint/2010/main" val="3105824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5161A9-EEE9-FE43-8948-77B86A745351}"/>
              </a:ext>
            </a:extLst>
          </p:cNvPr>
          <p:cNvSpPr/>
          <p:nvPr/>
        </p:nvSpPr>
        <p:spPr>
          <a:xfrm>
            <a:off x="6858000" y="0"/>
            <a:ext cx="5334000" cy="6812281"/>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0AD881-4292-3942-BA86-91F62FAFA2BA}"/>
              </a:ext>
            </a:extLst>
          </p:cNvPr>
          <p:cNvSpPr>
            <a:spLocks noGrp="1"/>
          </p:cNvSpPr>
          <p:nvPr>
            <p:ph type="ctrTitle"/>
          </p:nvPr>
        </p:nvSpPr>
        <p:spPr>
          <a:xfrm>
            <a:off x="903514" y="914399"/>
            <a:ext cx="5834743" cy="1645921"/>
          </a:xfrm>
        </p:spPr>
        <p:txBody>
          <a:bodyPr lIns="0" rIns="0">
            <a:noAutofit/>
          </a:bodyPr>
          <a:lstStyle/>
          <a:p>
            <a:pPr algn="l"/>
            <a:r>
              <a:rPr lang="en-US" sz="4800" b="1" spc="-150" dirty="0">
                <a:solidFill>
                  <a:schemeClr val="tx1">
                    <a:lumMod val="75000"/>
                    <a:lumOff val="25000"/>
                  </a:schemeClr>
                </a:solidFill>
                <a:latin typeface="Corbel" panose="020B0503020204020204" pitchFamily="34" charset="0"/>
                <a:cs typeface="Calibri" panose="020F0502020204030204" pitchFamily="34" charset="0"/>
              </a:rPr>
              <a:t>Selecting Nonpermanent</a:t>
            </a:r>
            <a:br>
              <a:rPr lang="en-US" sz="4800" b="1" spc="-150" dirty="0">
                <a:solidFill>
                  <a:schemeClr val="tx1">
                    <a:lumMod val="75000"/>
                    <a:lumOff val="25000"/>
                  </a:schemeClr>
                </a:solidFill>
                <a:latin typeface="Corbel" panose="020B0503020204020204" pitchFamily="34" charset="0"/>
                <a:cs typeface="Calibri" panose="020F0502020204030204" pitchFamily="34" charset="0"/>
              </a:rPr>
            </a:br>
            <a:r>
              <a:rPr lang="en-US" sz="4800" b="1" spc="-150" dirty="0">
                <a:solidFill>
                  <a:schemeClr val="tx1">
                    <a:lumMod val="75000"/>
                    <a:lumOff val="25000"/>
                  </a:schemeClr>
                </a:solidFill>
                <a:latin typeface="Corbel" panose="020B0503020204020204" pitchFamily="34" charset="0"/>
                <a:cs typeface="Calibri" panose="020F0502020204030204" pitchFamily="34" charset="0"/>
              </a:rPr>
              <a:t>Position Codes</a:t>
            </a:r>
          </a:p>
        </p:txBody>
      </p:sp>
      <p:sp>
        <p:nvSpPr>
          <p:cNvPr id="6" name="Subtitle 2">
            <a:extLst>
              <a:ext uri="{FF2B5EF4-FFF2-40B4-BE49-F238E27FC236}">
                <a16:creationId xmlns:a16="http://schemas.microsoft.com/office/drawing/2014/main" id="{EEF0D0AF-BA9D-BA4C-AB3F-F8D9E7955440}"/>
              </a:ext>
            </a:extLst>
          </p:cNvPr>
          <p:cNvSpPr txBox="1">
            <a:spLocks/>
          </p:cNvSpPr>
          <p:nvPr/>
        </p:nvSpPr>
        <p:spPr>
          <a:xfrm>
            <a:off x="903513" y="2859835"/>
            <a:ext cx="5621977" cy="3744102"/>
          </a:xfrm>
          <a:prstGeom prst="rect">
            <a:avLst/>
          </a:prstGeom>
        </p:spPr>
        <p:txBody>
          <a:bodyPr vert="horz" lIns="0" tIns="45720" rIns="91440" bIns="4572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spcBef>
                <a:spcPts val="600"/>
              </a:spcBef>
              <a:spcAft>
                <a:spcPts val="600"/>
              </a:spcAft>
              <a:buFont typeface="Arial" panose="020B0604020202020204" pitchFamily="34" charset="0"/>
              <a:buChar char="•"/>
            </a:pPr>
            <a:r>
              <a:rPr lang="en-US" dirty="0">
                <a:solidFill>
                  <a:schemeClr val="tx1">
                    <a:lumMod val="65000"/>
                    <a:lumOff val="35000"/>
                  </a:schemeClr>
                </a:solidFill>
                <a:latin typeface="Corbel" panose="020B0503020204020204" pitchFamily="34" charset="0"/>
              </a:rPr>
              <a:t>Classifications are based on typical or day to day job duties</a:t>
            </a:r>
          </a:p>
          <a:p>
            <a:pPr marL="800100" lvl="1" indent="-342900" algn="l">
              <a:lnSpc>
                <a:spcPct val="100000"/>
              </a:lnSpc>
              <a:spcBef>
                <a:spcPts val="600"/>
              </a:spcBef>
              <a:spcAft>
                <a:spcPts val="600"/>
              </a:spcAft>
              <a:buFont typeface="Arial" panose="020B0604020202020204" pitchFamily="34" charset="0"/>
              <a:buChar char="•"/>
            </a:pPr>
            <a:r>
              <a:rPr lang="en-US" dirty="0">
                <a:solidFill>
                  <a:schemeClr val="tx1">
                    <a:lumMod val="65000"/>
                    <a:lumOff val="35000"/>
                  </a:schemeClr>
                </a:solidFill>
                <a:latin typeface="Corbel" panose="020B0503020204020204" pitchFamily="34" charset="0"/>
              </a:rPr>
              <a:t>Duties should be specific to </a:t>
            </a:r>
            <a:r>
              <a:rPr lang="en-US">
                <a:solidFill>
                  <a:schemeClr val="tx1">
                    <a:lumMod val="65000"/>
                    <a:lumOff val="35000"/>
                  </a:schemeClr>
                </a:solidFill>
                <a:latin typeface="Corbel" panose="020B0503020204020204" pitchFamily="34" charset="0"/>
              </a:rPr>
              <a:t>work performed at WSU</a:t>
            </a:r>
            <a:endParaRPr lang="en-US" dirty="0">
              <a:solidFill>
                <a:schemeClr val="tx1">
                  <a:lumMod val="65000"/>
                  <a:lumOff val="35000"/>
                </a:schemeClr>
              </a:solidFill>
              <a:latin typeface="Corbel" panose="020B0503020204020204" pitchFamily="34" charset="0"/>
            </a:endParaRPr>
          </a:p>
          <a:p>
            <a:pPr marL="342900" indent="-342900" algn="l">
              <a:lnSpc>
                <a:spcPct val="100000"/>
              </a:lnSpc>
              <a:spcBef>
                <a:spcPts val="600"/>
              </a:spcBef>
              <a:spcAft>
                <a:spcPts val="600"/>
              </a:spcAft>
              <a:buFont typeface="Arial" panose="020B0604020202020204" pitchFamily="34" charset="0"/>
              <a:buChar char="•"/>
            </a:pPr>
            <a:r>
              <a:rPr lang="en-US" dirty="0">
                <a:solidFill>
                  <a:schemeClr val="tx1">
                    <a:lumMod val="65000"/>
                    <a:lumOff val="35000"/>
                  </a:schemeClr>
                </a:solidFill>
                <a:latin typeface="Corbel" panose="020B0503020204020204" pitchFamily="34" charset="0"/>
              </a:rPr>
              <a:t>Position may fit more than one code </a:t>
            </a:r>
          </a:p>
          <a:p>
            <a:pPr marL="800100" lvl="1" indent="-342900" algn="l">
              <a:lnSpc>
                <a:spcPct val="100000"/>
              </a:lnSpc>
              <a:spcBef>
                <a:spcPts val="600"/>
              </a:spcBef>
              <a:spcAft>
                <a:spcPts val="600"/>
              </a:spcAft>
              <a:buFont typeface="Arial" panose="020B0604020202020204" pitchFamily="34" charset="0"/>
              <a:buChar char="•"/>
            </a:pPr>
            <a:r>
              <a:rPr lang="en-US" sz="1400" dirty="0">
                <a:solidFill>
                  <a:schemeClr val="tx1">
                    <a:lumMod val="65000"/>
                    <a:lumOff val="35000"/>
                  </a:schemeClr>
                </a:solidFill>
                <a:latin typeface="Corbel" panose="020B0503020204020204" pitchFamily="34" charset="0"/>
              </a:rPr>
              <a:t>i.e. Agricultural Research Technologist vs Research Technologist</a:t>
            </a:r>
          </a:p>
          <a:p>
            <a:pPr marL="342900" indent="-342900" algn="l">
              <a:lnSpc>
                <a:spcPct val="100000"/>
              </a:lnSpc>
              <a:spcBef>
                <a:spcPts val="600"/>
              </a:spcBef>
              <a:spcAft>
                <a:spcPts val="600"/>
              </a:spcAft>
              <a:buFont typeface="Arial" panose="020B0604020202020204" pitchFamily="34" charset="0"/>
              <a:buChar char="•"/>
            </a:pPr>
            <a:r>
              <a:rPr lang="en-US" dirty="0">
                <a:solidFill>
                  <a:schemeClr val="tx1">
                    <a:lumMod val="65000"/>
                    <a:lumOff val="35000"/>
                  </a:schemeClr>
                </a:solidFill>
                <a:latin typeface="Corbel" panose="020B0503020204020204" pitchFamily="34" charset="0"/>
              </a:rPr>
              <a:t>Position descriptions and compensation designated by the State of Washington.</a:t>
            </a:r>
          </a:p>
          <a:p>
            <a:pPr marL="800100" lvl="1" indent="-342900" algn="l">
              <a:lnSpc>
                <a:spcPct val="100000"/>
              </a:lnSpc>
              <a:spcBef>
                <a:spcPts val="600"/>
              </a:spcBef>
              <a:spcAft>
                <a:spcPts val="600"/>
              </a:spcAft>
              <a:buFont typeface="Arial" panose="020B0604020202020204" pitchFamily="34" charset="0"/>
              <a:buChar char="•"/>
            </a:pPr>
            <a:r>
              <a:rPr lang="en-US" sz="1400" dirty="0">
                <a:solidFill>
                  <a:schemeClr val="tx1">
                    <a:lumMod val="65000"/>
                    <a:lumOff val="35000"/>
                  </a:schemeClr>
                </a:solidFill>
                <a:latin typeface="Corbel" panose="020B0503020204020204" pitchFamily="34" charset="0"/>
              </a:rPr>
              <a:t>OFM Classified Job Listings </a:t>
            </a:r>
          </a:p>
          <a:p>
            <a:pPr marL="342900" indent="-342900" algn="l">
              <a:lnSpc>
                <a:spcPct val="100000"/>
              </a:lnSpc>
              <a:spcBef>
                <a:spcPts val="600"/>
              </a:spcBef>
              <a:spcAft>
                <a:spcPts val="600"/>
              </a:spcAft>
              <a:buFont typeface="Arial" panose="020B0604020202020204" pitchFamily="34" charset="0"/>
              <a:buChar char="•"/>
            </a:pPr>
            <a:endParaRPr lang="en-US" dirty="0">
              <a:solidFill>
                <a:schemeClr val="tx1">
                  <a:lumMod val="65000"/>
                  <a:lumOff val="35000"/>
                </a:schemeClr>
              </a:solidFill>
              <a:latin typeface="Corbel" panose="020B0503020204020204" pitchFamily="34" charset="0"/>
            </a:endParaRPr>
          </a:p>
        </p:txBody>
      </p:sp>
      <p:sp>
        <p:nvSpPr>
          <p:cNvPr id="8" name="Rectangle 7">
            <a:extLst>
              <a:ext uri="{FF2B5EF4-FFF2-40B4-BE49-F238E27FC236}">
                <a16:creationId xmlns:a16="http://schemas.microsoft.com/office/drawing/2014/main" id="{9A08752B-3956-1B49-A67C-A87B88B39B90}"/>
              </a:ext>
            </a:extLst>
          </p:cNvPr>
          <p:cNvSpPr/>
          <p:nvPr/>
        </p:nvSpPr>
        <p:spPr>
          <a:xfrm>
            <a:off x="903514" y="2687218"/>
            <a:ext cx="365294" cy="45719"/>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7" name="Rectangle 6">
            <a:extLst>
              <a:ext uri="{FF2B5EF4-FFF2-40B4-BE49-F238E27FC236}">
                <a16:creationId xmlns:a16="http://schemas.microsoft.com/office/drawing/2014/main" id="{978ABF79-F3EC-0246-9BED-3803B4F6241E}"/>
              </a:ext>
            </a:extLst>
          </p:cNvPr>
          <p:cNvSpPr/>
          <p:nvPr/>
        </p:nvSpPr>
        <p:spPr>
          <a:xfrm>
            <a:off x="0" y="6766560"/>
            <a:ext cx="12192000" cy="91440"/>
          </a:xfrm>
          <a:prstGeom prst="rect">
            <a:avLst/>
          </a:prstGeom>
          <a:solidFill>
            <a:srgbClr val="9E0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noFill/>
              </a:rPr>
              <a:t>          </a:t>
            </a:r>
          </a:p>
        </p:txBody>
      </p:sp>
      <p:pic>
        <p:nvPicPr>
          <p:cNvPr id="12" name="Picture 11">
            <a:extLst>
              <a:ext uri="{FF2B5EF4-FFF2-40B4-BE49-F238E27FC236}">
                <a16:creationId xmlns:a16="http://schemas.microsoft.com/office/drawing/2014/main" id="{DB00BF0C-2606-2848-BAD7-8C89DF9278AC}"/>
              </a:ext>
            </a:extLst>
          </p:cNvPr>
          <p:cNvPicPr>
            <a:picLocks noChangeAspect="1"/>
          </p:cNvPicPr>
          <p:nvPr/>
        </p:nvPicPr>
        <p:blipFill>
          <a:blip r:embed="rId5"/>
          <a:srcRect l="27829" r="27829"/>
          <a:stretch/>
        </p:blipFill>
        <p:spPr>
          <a:xfrm>
            <a:off x="6858000" y="0"/>
            <a:ext cx="5334000" cy="6766562"/>
          </a:xfrm>
          <a:prstGeom prst="rect">
            <a:avLst/>
          </a:prstGeom>
          <a:blipFill>
            <a:blip r:embed="rId6"/>
            <a:stretch>
              <a:fillRect/>
            </a:stretch>
          </a:blipFill>
        </p:spPr>
      </p:pic>
      <p:sp>
        <p:nvSpPr>
          <p:cNvPr id="13" name="TextBox 12">
            <a:extLst>
              <a:ext uri="{FF2B5EF4-FFF2-40B4-BE49-F238E27FC236}">
                <a16:creationId xmlns:a16="http://schemas.microsoft.com/office/drawing/2014/main" id="{63FF6131-3717-7C46-978F-6EE11238A91F}"/>
              </a:ext>
            </a:extLst>
          </p:cNvPr>
          <p:cNvSpPr txBox="1"/>
          <p:nvPr/>
        </p:nvSpPr>
        <p:spPr>
          <a:xfrm>
            <a:off x="11027664" y="217444"/>
            <a:ext cx="987552" cy="523220"/>
          </a:xfrm>
          <a:prstGeom prst="rect">
            <a:avLst/>
          </a:prstGeom>
          <a:noFill/>
          <a:ln>
            <a:noFill/>
          </a:ln>
        </p:spPr>
        <p:txBody>
          <a:bodyPr wrap="square" rtlCol="0">
            <a:spAutoFit/>
          </a:bodyPr>
          <a:lstStyle/>
          <a:p>
            <a:r>
              <a:rPr lang="en-US" sz="2800" b="1" dirty="0">
                <a:solidFill>
                  <a:schemeClr val="bg2">
                    <a:lumMod val="90000"/>
                  </a:schemeClr>
                </a:solidFill>
                <a:latin typeface="Corbel" panose="020B0503020204020204" pitchFamily="34" charset="0"/>
              </a:rPr>
              <a:t>WSU</a:t>
            </a:r>
          </a:p>
        </p:txBody>
      </p:sp>
    </p:spTree>
    <p:extLst>
      <p:ext uri="{BB962C8B-B14F-4D97-AF65-F5344CB8AC3E}">
        <p14:creationId xmlns:p14="http://schemas.microsoft.com/office/powerpoint/2010/main" val="1882365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4F387EF-101A-E949-8DC8-56279B5BBF9C}"/>
              </a:ext>
            </a:extLst>
          </p:cNvPr>
          <p:cNvSpPr/>
          <p:nvPr/>
        </p:nvSpPr>
        <p:spPr>
          <a:xfrm>
            <a:off x="0" y="2298780"/>
            <a:ext cx="12286488" cy="45809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00AD881-4292-3942-BA86-91F62FAFA2BA}"/>
              </a:ext>
            </a:extLst>
          </p:cNvPr>
          <p:cNvSpPr>
            <a:spLocks noGrp="1"/>
          </p:cNvSpPr>
          <p:nvPr>
            <p:ph type="ctrTitle"/>
          </p:nvPr>
        </p:nvSpPr>
        <p:spPr>
          <a:xfrm>
            <a:off x="117231" y="914400"/>
            <a:ext cx="11980984" cy="914400"/>
          </a:xfrm>
        </p:spPr>
        <p:txBody>
          <a:bodyPr lIns="0" rIns="0">
            <a:noAutofit/>
          </a:bodyPr>
          <a:lstStyle/>
          <a:p>
            <a:r>
              <a:rPr lang="en-US" sz="4800" b="1" spc="-150" dirty="0">
                <a:solidFill>
                  <a:schemeClr val="tx1">
                    <a:lumMod val="75000"/>
                    <a:lumOff val="25000"/>
                  </a:schemeClr>
                </a:solidFill>
                <a:latin typeface="Corbel" panose="020B0503020204020204" pitchFamily="34" charset="0"/>
                <a:cs typeface="Calibri" panose="020F0502020204030204" pitchFamily="34" charset="0"/>
              </a:rPr>
              <a:t>Understanding Nonpermanent Position Codes</a:t>
            </a:r>
          </a:p>
        </p:txBody>
      </p:sp>
      <p:sp>
        <p:nvSpPr>
          <p:cNvPr id="8" name="Rectangle 7">
            <a:extLst>
              <a:ext uri="{FF2B5EF4-FFF2-40B4-BE49-F238E27FC236}">
                <a16:creationId xmlns:a16="http://schemas.microsoft.com/office/drawing/2014/main" id="{9A08752B-3956-1B49-A67C-A87B88B39B90}"/>
              </a:ext>
            </a:extLst>
          </p:cNvPr>
          <p:cNvSpPr/>
          <p:nvPr/>
        </p:nvSpPr>
        <p:spPr>
          <a:xfrm>
            <a:off x="5913353" y="1923473"/>
            <a:ext cx="365294" cy="45719"/>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13" name="TextBox 12">
            <a:extLst>
              <a:ext uri="{FF2B5EF4-FFF2-40B4-BE49-F238E27FC236}">
                <a16:creationId xmlns:a16="http://schemas.microsoft.com/office/drawing/2014/main" id="{63FF6131-3717-7C46-978F-6EE11238A91F}"/>
              </a:ext>
            </a:extLst>
          </p:cNvPr>
          <p:cNvSpPr txBox="1"/>
          <p:nvPr/>
        </p:nvSpPr>
        <p:spPr>
          <a:xfrm>
            <a:off x="11027664" y="217444"/>
            <a:ext cx="987552" cy="523220"/>
          </a:xfrm>
          <a:prstGeom prst="rect">
            <a:avLst/>
          </a:prstGeom>
          <a:noFill/>
          <a:ln>
            <a:noFill/>
          </a:ln>
        </p:spPr>
        <p:txBody>
          <a:bodyPr wrap="square" rtlCol="0">
            <a:spAutoFit/>
          </a:bodyPr>
          <a:lstStyle/>
          <a:p>
            <a:r>
              <a:rPr lang="en-US" sz="2800" b="1" dirty="0">
                <a:solidFill>
                  <a:schemeClr val="bg2">
                    <a:lumMod val="90000"/>
                  </a:schemeClr>
                </a:solidFill>
                <a:latin typeface="Corbel" panose="020B0503020204020204" pitchFamily="34" charset="0"/>
              </a:rPr>
              <a:t>WSU</a:t>
            </a:r>
          </a:p>
        </p:txBody>
      </p:sp>
      <p:sp>
        <p:nvSpPr>
          <p:cNvPr id="5" name="Content Placeholder 2">
            <a:extLst>
              <a:ext uri="{FF2B5EF4-FFF2-40B4-BE49-F238E27FC236}">
                <a16:creationId xmlns:a16="http://schemas.microsoft.com/office/drawing/2014/main" id="{4E229F53-1708-D7BC-5EA3-A93D1E03916C}"/>
              </a:ext>
            </a:extLst>
          </p:cNvPr>
          <p:cNvSpPr txBox="1">
            <a:spLocks/>
          </p:cNvSpPr>
          <p:nvPr/>
        </p:nvSpPr>
        <p:spPr>
          <a:xfrm>
            <a:off x="849923" y="2812927"/>
            <a:ext cx="10515600" cy="170620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solidFill>
                  <a:schemeClr val="bg1"/>
                </a:solidFill>
              </a:rPr>
              <a:t>Job codes and titles read like the following: </a:t>
            </a:r>
          </a:p>
          <a:p>
            <a:endParaRPr lang="en-US" sz="2000" dirty="0">
              <a:solidFill>
                <a:schemeClr val="bg1"/>
              </a:solidFill>
            </a:endParaRPr>
          </a:p>
          <a:p>
            <a:endParaRPr lang="en-US" sz="1400" dirty="0">
              <a:solidFill>
                <a:schemeClr val="bg1"/>
              </a:solidFill>
            </a:endParaRPr>
          </a:p>
        </p:txBody>
      </p:sp>
      <p:grpSp>
        <p:nvGrpSpPr>
          <p:cNvPr id="23" name="Group 22">
            <a:extLst>
              <a:ext uri="{FF2B5EF4-FFF2-40B4-BE49-F238E27FC236}">
                <a16:creationId xmlns:a16="http://schemas.microsoft.com/office/drawing/2014/main" id="{D8B47E9B-203D-3014-6D20-947CF7CF2251}"/>
              </a:ext>
            </a:extLst>
          </p:cNvPr>
          <p:cNvGrpSpPr/>
          <p:nvPr/>
        </p:nvGrpSpPr>
        <p:grpSpPr>
          <a:xfrm>
            <a:off x="1757219" y="3419158"/>
            <a:ext cx="8018727" cy="1351377"/>
            <a:chOff x="2599071" y="4854851"/>
            <a:chExt cx="8018727" cy="1373201"/>
          </a:xfrm>
        </p:grpSpPr>
        <p:grpSp>
          <p:nvGrpSpPr>
            <p:cNvPr id="21" name="Group 20">
              <a:extLst>
                <a:ext uri="{FF2B5EF4-FFF2-40B4-BE49-F238E27FC236}">
                  <a16:creationId xmlns:a16="http://schemas.microsoft.com/office/drawing/2014/main" id="{1D732F39-043E-E867-5F6B-E5BFF1CD3C2A}"/>
                </a:ext>
              </a:extLst>
            </p:cNvPr>
            <p:cNvGrpSpPr/>
            <p:nvPr/>
          </p:nvGrpSpPr>
          <p:grpSpPr>
            <a:xfrm>
              <a:off x="2599071" y="5276718"/>
              <a:ext cx="8018727" cy="951334"/>
              <a:chOff x="2599071" y="5276718"/>
              <a:chExt cx="8018727" cy="951334"/>
            </a:xfrm>
          </p:grpSpPr>
          <p:sp>
            <p:nvSpPr>
              <p:cNvPr id="14" name="TextBox 13">
                <a:extLst>
                  <a:ext uri="{FF2B5EF4-FFF2-40B4-BE49-F238E27FC236}">
                    <a16:creationId xmlns:a16="http://schemas.microsoft.com/office/drawing/2014/main" id="{DB725B88-23DB-ADC6-AF24-D3C6D08894CA}"/>
                  </a:ext>
                </a:extLst>
              </p:cNvPr>
              <p:cNvSpPr txBox="1"/>
              <p:nvPr/>
            </p:nvSpPr>
            <p:spPr>
              <a:xfrm>
                <a:off x="8213927" y="5671193"/>
                <a:ext cx="2403871" cy="523220"/>
              </a:xfrm>
              <a:prstGeom prst="rect">
                <a:avLst/>
              </a:prstGeom>
              <a:noFill/>
            </p:spPr>
            <p:txBody>
              <a:bodyPr wrap="square" rtlCol="0">
                <a:spAutoFit/>
              </a:bodyPr>
              <a:lstStyle/>
              <a:p>
                <a:r>
                  <a:rPr lang="en-US" sz="1400" dirty="0">
                    <a:solidFill>
                      <a:schemeClr val="bg1"/>
                    </a:solidFill>
                  </a:rPr>
                  <a:t>For NPNS only, indicates these job profiles are paid hourly</a:t>
                </a:r>
                <a:endParaRPr lang="en-US" sz="1400" dirty="0"/>
              </a:p>
            </p:txBody>
          </p:sp>
          <p:sp>
            <p:nvSpPr>
              <p:cNvPr id="16" name="TextBox 15">
                <a:extLst>
                  <a:ext uri="{FF2B5EF4-FFF2-40B4-BE49-F238E27FC236}">
                    <a16:creationId xmlns:a16="http://schemas.microsoft.com/office/drawing/2014/main" id="{176C7A5D-79C6-978D-B10E-95515094570C}"/>
                  </a:ext>
                </a:extLst>
              </p:cNvPr>
              <p:cNvSpPr txBox="1"/>
              <p:nvPr/>
            </p:nvSpPr>
            <p:spPr>
              <a:xfrm>
                <a:off x="3556874" y="5643277"/>
                <a:ext cx="931665" cy="584775"/>
              </a:xfrm>
              <a:prstGeom prst="rect">
                <a:avLst/>
              </a:prstGeom>
              <a:noFill/>
            </p:spPr>
            <p:txBody>
              <a:bodyPr wrap="none" rtlCol="0">
                <a:spAutoFit/>
              </a:bodyPr>
              <a:lstStyle/>
              <a:p>
                <a:pPr algn="ctr"/>
                <a:r>
                  <a:rPr lang="en-US" sz="1600" dirty="0">
                    <a:solidFill>
                      <a:schemeClr val="bg1"/>
                    </a:solidFill>
                  </a:rPr>
                  <a:t>OT / BU </a:t>
                </a:r>
              </a:p>
              <a:p>
                <a:pPr algn="ctr"/>
                <a:r>
                  <a:rPr lang="en-US" sz="1600" dirty="0">
                    <a:solidFill>
                      <a:schemeClr val="bg1"/>
                    </a:solidFill>
                  </a:rPr>
                  <a:t>eligibility</a:t>
                </a:r>
                <a:endParaRPr lang="en-US" sz="1600" dirty="0"/>
              </a:p>
            </p:txBody>
          </p:sp>
          <p:grpSp>
            <p:nvGrpSpPr>
              <p:cNvPr id="20" name="Group 19">
                <a:extLst>
                  <a:ext uri="{FF2B5EF4-FFF2-40B4-BE49-F238E27FC236}">
                    <a16:creationId xmlns:a16="http://schemas.microsoft.com/office/drawing/2014/main" id="{B952CE29-7E66-7526-8280-18B036AD2418}"/>
                  </a:ext>
                </a:extLst>
              </p:cNvPr>
              <p:cNvGrpSpPr/>
              <p:nvPr/>
            </p:nvGrpSpPr>
            <p:grpSpPr>
              <a:xfrm>
                <a:off x="2599071" y="5276718"/>
                <a:ext cx="6964934" cy="688154"/>
                <a:chOff x="2599071" y="5674757"/>
                <a:chExt cx="6964934" cy="688154"/>
              </a:xfrm>
            </p:grpSpPr>
            <p:sp>
              <p:nvSpPr>
                <p:cNvPr id="6" name="Right Brace 5">
                  <a:extLst>
                    <a:ext uri="{FF2B5EF4-FFF2-40B4-BE49-F238E27FC236}">
                      <a16:creationId xmlns:a16="http://schemas.microsoft.com/office/drawing/2014/main" id="{343FAF70-EC32-96B0-4F79-A3E59BFF28EB}"/>
                    </a:ext>
                  </a:extLst>
                </p:cNvPr>
                <p:cNvSpPr/>
                <p:nvPr/>
              </p:nvSpPr>
              <p:spPr>
                <a:xfrm rot="5400000">
                  <a:off x="2907121" y="5501765"/>
                  <a:ext cx="279363" cy="669851"/>
                </a:xfrm>
                <a:prstGeom prst="rightBrace">
                  <a:avLst/>
                </a:prstGeom>
                <a:ln>
                  <a:solidFill>
                    <a:srgbClr val="DA0605"/>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9" name="Right Brace 8">
                  <a:extLst>
                    <a:ext uri="{FF2B5EF4-FFF2-40B4-BE49-F238E27FC236}">
                      <a16:creationId xmlns:a16="http://schemas.microsoft.com/office/drawing/2014/main" id="{F324AFF8-9129-7C24-036F-F8ABB2904149}"/>
                    </a:ext>
                  </a:extLst>
                </p:cNvPr>
                <p:cNvSpPr/>
                <p:nvPr/>
              </p:nvSpPr>
              <p:spPr>
                <a:xfrm rot="5400000">
                  <a:off x="3870119" y="5650914"/>
                  <a:ext cx="257512" cy="393405"/>
                </a:xfrm>
                <a:prstGeom prst="rightBrace">
                  <a:avLst/>
                </a:prstGeom>
                <a:ln>
                  <a:solidFill>
                    <a:srgbClr val="DA0605"/>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0" name="Right Brace 9">
                  <a:extLst>
                    <a:ext uri="{FF2B5EF4-FFF2-40B4-BE49-F238E27FC236}">
                      <a16:creationId xmlns:a16="http://schemas.microsoft.com/office/drawing/2014/main" id="{6667DB6F-07A7-C8FD-F53B-BA2A162EB316}"/>
                    </a:ext>
                  </a:extLst>
                </p:cNvPr>
                <p:cNvSpPr/>
                <p:nvPr/>
              </p:nvSpPr>
              <p:spPr>
                <a:xfrm rot="5400000">
                  <a:off x="4846367" y="5414197"/>
                  <a:ext cx="279362" cy="823138"/>
                </a:xfrm>
                <a:prstGeom prst="rightBrace">
                  <a:avLst/>
                </a:prstGeom>
                <a:ln>
                  <a:solidFill>
                    <a:srgbClr val="DA0605"/>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1" name="Right Brace 10">
                  <a:extLst>
                    <a:ext uri="{FF2B5EF4-FFF2-40B4-BE49-F238E27FC236}">
                      <a16:creationId xmlns:a16="http://schemas.microsoft.com/office/drawing/2014/main" id="{569EA76B-1B2F-EECC-25F9-AFC2E5604496}"/>
                    </a:ext>
                  </a:extLst>
                </p:cNvPr>
                <p:cNvSpPr/>
                <p:nvPr/>
              </p:nvSpPr>
              <p:spPr>
                <a:xfrm rot="5400000">
                  <a:off x="6934217" y="4728186"/>
                  <a:ext cx="279366" cy="2172507"/>
                </a:xfrm>
                <a:prstGeom prst="rightBrace">
                  <a:avLst/>
                </a:prstGeom>
                <a:ln>
                  <a:solidFill>
                    <a:srgbClr val="DA0605"/>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2" name="Left Brace 11">
                  <a:extLst>
                    <a:ext uri="{FF2B5EF4-FFF2-40B4-BE49-F238E27FC236}">
                      <a16:creationId xmlns:a16="http://schemas.microsoft.com/office/drawing/2014/main" id="{6B3E2E05-6620-A5E6-9E06-7C22445C8D0D}"/>
                    </a:ext>
                  </a:extLst>
                </p:cNvPr>
                <p:cNvSpPr/>
                <p:nvPr/>
              </p:nvSpPr>
              <p:spPr>
                <a:xfrm rot="16200000">
                  <a:off x="8957996" y="5381288"/>
                  <a:ext cx="279363" cy="932654"/>
                </a:xfrm>
                <a:prstGeom prst="leftBrace">
                  <a:avLst/>
                </a:prstGeom>
                <a:ln>
                  <a:solidFill>
                    <a:srgbClr val="DA0605"/>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5" name="TextBox 14">
                  <a:extLst>
                    <a:ext uri="{FF2B5EF4-FFF2-40B4-BE49-F238E27FC236}">
                      <a16:creationId xmlns:a16="http://schemas.microsoft.com/office/drawing/2014/main" id="{A0C187C7-608E-6ED2-A298-29BC71349A4F}"/>
                    </a:ext>
                  </a:extLst>
                </p:cNvPr>
                <p:cNvSpPr txBox="1"/>
                <p:nvPr/>
              </p:nvSpPr>
              <p:spPr>
                <a:xfrm>
                  <a:off x="2599071" y="5987518"/>
                  <a:ext cx="917111" cy="338554"/>
                </a:xfrm>
                <a:prstGeom prst="rect">
                  <a:avLst/>
                </a:prstGeom>
                <a:noFill/>
              </p:spPr>
              <p:txBody>
                <a:bodyPr wrap="none" rtlCol="0">
                  <a:spAutoFit/>
                </a:bodyPr>
                <a:lstStyle/>
                <a:p>
                  <a:r>
                    <a:rPr lang="en-US" sz="1600" dirty="0">
                      <a:solidFill>
                        <a:schemeClr val="bg1"/>
                      </a:solidFill>
                    </a:rPr>
                    <a:t>Job code</a:t>
                  </a:r>
                  <a:endParaRPr lang="en-US" sz="1600" dirty="0"/>
                </a:p>
              </p:txBody>
            </p:sp>
            <p:sp>
              <p:nvSpPr>
                <p:cNvPr id="17" name="TextBox 16">
                  <a:extLst>
                    <a:ext uri="{FF2B5EF4-FFF2-40B4-BE49-F238E27FC236}">
                      <a16:creationId xmlns:a16="http://schemas.microsoft.com/office/drawing/2014/main" id="{00B6679A-5CD8-E45A-C39E-AAE436923B7C}"/>
                    </a:ext>
                  </a:extLst>
                </p:cNvPr>
                <p:cNvSpPr txBox="1"/>
                <p:nvPr/>
              </p:nvSpPr>
              <p:spPr>
                <a:xfrm>
                  <a:off x="4377711" y="6024357"/>
                  <a:ext cx="1425005" cy="338554"/>
                </a:xfrm>
                <a:prstGeom prst="rect">
                  <a:avLst/>
                </a:prstGeom>
                <a:noFill/>
              </p:spPr>
              <p:txBody>
                <a:bodyPr wrap="none" rtlCol="0">
                  <a:spAutoFit/>
                </a:bodyPr>
                <a:lstStyle/>
                <a:p>
                  <a:r>
                    <a:rPr lang="en-US" sz="1600" dirty="0">
                      <a:solidFill>
                        <a:schemeClr val="bg1"/>
                      </a:solidFill>
                    </a:rPr>
                    <a:t>Employee type</a:t>
                  </a:r>
                  <a:endParaRPr lang="en-US" sz="1600" dirty="0"/>
                </a:p>
              </p:txBody>
            </p:sp>
            <p:sp>
              <p:nvSpPr>
                <p:cNvPr id="19" name="TextBox 18">
                  <a:extLst>
                    <a:ext uri="{FF2B5EF4-FFF2-40B4-BE49-F238E27FC236}">
                      <a16:creationId xmlns:a16="http://schemas.microsoft.com/office/drawing/2014/main" id="{25998D9A-2D71-1D8F-17EF-F213047A0392}"/>
                    </a:ext>
                  </a:extLst>
                </p:cNvPr>
                <p:cNvSpPr txBox="1"/>
                <p:nvPr/>
              </p:nvSpPr>
              <p:spPr>
                <a:xfrm>
                  <a:off x="6652639" y="6010290"/>
                  <a:ext cx="846707" cy="338554"/>
                </a:xfrm>
                <a:prstGeom prst="rect">
                  <a:avLst/>
                </a:prstGeom>
                <a:noFill/>
              </p:spPr>
              <p:txBody>
                <a:bodyPr wrap="none" rtlCol="0">
                  <a:spAutoFit/>
                </a:bodyPr>
                <a:lstStyle/>
                <a:p>
                  <a:r>
                    <a:rPr lang="en-US" sz="1600" dirty="0">
                      <a:solidFill>
                        <a:schemeClr val="bg1"/>
                      </a:solidFill>
                    </a:rPr>
                    <a:t>Job title</a:t>
                  </a:r>
                </a:p>
              </p:txBody>
            </p:sp>
          </p:grpSp>
        </p:grpSp>
        <p:sp>
          <p:nvSpPr>
            <p:cNvPr id="22" name="TextBox 21">
              <a:extLst>
                <a:ext uri="{FF2B5EF4-FFF2-40B4-BE49-F238E27FC236}">
                  <a16:creationId xmlns:a16="http://schemas.microsoft.com/office/drawing/2014/main" id="{EAB617F1-5D15-1458-3204-D1C2B1DAF7CE}"/>
                </a:ext>
              </a:extLst>
            </p:cNvPr>
            <p:cNvSpPr txBox="1"/>
            <p:nvPr/>
          </p:nvSpPr>
          <p:spPr>
            <a:xfrm>
              <a:off x="2666160" y="4854851"/>
              <a:ext cx="7025777" cy="830997"/>
            </a:xfrm>
            <a:prstGeom prst="rect">
              <a:avLst/>
            </a:prstGeom>
            <a:noFill/>
          </p:spPr>
          <p:txBody>
            <a:bodyPr wrap="square" rtlCol="0">
              <a:spAutoFit/>
            </a:bodyPr>
            <a:lstStyle/>
            <a:p>
              <a:r>
                <a:rPr lang="en-US" sz="2400" dirty="0">
                  <a:solidFill>
                    <a:schemeClr val="bg1"/>
                  </a:solidFill>
                </a:rPr>
                <a:t>100I   -   YN   -   NPNS    -    Office Assistant 2   -    Hourly</a:t>
              </a:r>
            </a:p>
            <a:p>
              <a:endParaRPr lang="en-US" sz="2400" dirty="0"/>
            </a:p>
          </p:txBody>
        </p:sp>
      </p:grpSp>
      <p:grpSp>
        <p:nvGrpSpPr>
          <p:cNvPr id="3" name="Group 2">
            <a:extLst>
              <a:ext uri="{FF2B5EF4-FFF2-40B4-BE49-F238E27FC236}">
                <a16:creationId xmlns:a16="http://schemas.microsoft.com/office/drawing/2014/main" id="{AD10D213-11F9-132A-1FB3-72DBEE6BACF9}"/>
              </a:ext>
            </a:extLst>
          </p:cNvPr>
          <p:cNvGrpSpPr/>
          <p:nvPr/>
        </p:nvGrpSpPr>
        <p:grpSpPr>
          <a:xfrm>
            <a:off x="1757219" y="4879531"/>
            <a:ext cx="5861946" cy="1373201"/>
            <a:chOff x="2599071" y="4854851"/>
            <a:chExt cx="5861946" cy="1373201"/>
          </a:xfrm>
        </p:grpSpPr>
        <p:grpSp>
          <p:nvGrpSpPr>
            <p:cNvPr id="4" name="Group 3">
              <a:extLst>
                <a:ext uri="{FF2B5EF4-FFF2-40B4-BE49-F238E27FC236}">
                  <a16:creationId xmlns:a16="http://schemas.microsoft.com/office/drawing/2014/main" id="{7F7D1F41-A78B-0ACB-A614-016FA38BAA9A}"/>
                </a:ext>
              </a:extLst>
            </p:cNvPr>
            <p:cNvGrpSpPr/>
            <p:nvPr/>
          </p:nvGrpSpPr>
          <p:grpSpPr>
            <a:xfrm>
              <a:off x="2599071" y="5276718"/>
              <a:ext cx="5561082" cy="951334"/>
              <a:chOff x="2599071" y="5276718"/>
              <a:chExt cx="5561082" cy="951334"/>
            </a:xfrm>
          </p:grpSpPr>
          <p:sp>
            <p:nvSpPr>
              <p:cNvPr id="27" name="TextBox 26">
                <a:extLst>
                  <a:ext uri="{FF2B5EF4-FFF2-40B4-BE49-F238E27FC236}">
                    <a16:creationId xmlns:a16="http://schemas.microsoft.com/office/drawing/2014/main" id="{146AE96B-45BA-71B3-FB60-FAF045DB3FD2}"/>
                  </a:ext>
                </a:extLst>
              </p:cNvPr>
              <p:cNvSpPr txBox="1"/>
              <p:nvPr/>
            </p:nvSpPr>
            <p:spPr>
              <a:xfrm>
                <a:off x="3556874" y="5643277"/>
                <a:ext cx="931665" cy="584775"/>
              </a:xfrm>
              <a:prstGeom prst="rect">
                <a:avLst/>
              </a:prstGeom>
              <a:noFill/>
            </p:spPr>
            <p:txBody>
              <a:bodyPr wrap="none" rtlCol="0">
                <a:spAutoFit/>
              </a:bodyPr>
              <a:lstStyle/>
              <a:p>
                <a:pPr algn="ctr"/>
                <a:r>
                  <a:rPr lang="en-US" sz="1600" dirty="0">
                    <a:solidFill>
                      <a:schemeClr val="bg1"/>
                    </a:solidFill>
                  </a:rPr>
                  <a:t>OT / BU </a:t>
                </a:r>
              </a:p>
              <a:p>
                <a:pPr algn="ctr"/>
                <a:r>
                  <a:rPr lang="en-US" sz="1600" dirty="0">
                    <a:solidFill>
                      <a:schemeClr val="bg1"/>
                    </a:solidFill>
                  </a:rPr>
                  <a:t>eligibility</a:t>
                </a:r>
                <a:endParaRPr lang="en-US" sz="1600" dirty="0"/>
              </a:p>
            </p:txBody>
          </p:sp>
          <p:grpSp>
            <p:nvGrpSpPr>
              <p:cNvPr id="29" name="Group 28">
                <a:extLst>
                  <a:ext uri="{FF2B5EF4-FFF2-40B4-BE49-F238E27FC236}">
                    <a16:creationId xmlns:a16="http://schemas.microsoft.com/office/drawing/2014/main" id="{7A237C8F-9CFB-2569-9CB9-593D00BE6EFC}"/>
                  </a:ext>
                </a:extLst>
              </p:cNvPr>
              <p:cNvGrpSpPr/>
              <p:nvPr/>
            </p:nvGrpSpPr>
            <p:grpSpPr>
              <a:xfrm>
                <a:off x="2599071" y="5276718"/>
                <a:ext cx="5561082" cy="688154"/>
                <a:chOff x="2599071" y="5674757"/>
                <a:chExt cx="5561082" cy="688154"/>
              </a:xfrm>
            </p:grpSpPr>
            <p:sp>
              <p:nvSpPr>
                <p:cNvPr id="34" name="Right Brace 33">
                  <a:extLst>
                    <a:ext uri="{FF2B5EF4-FFF2-40B4-BE49-F238E27FC236}">
                      <a16:creationId xmlns:a16="http://schemas.microsoft.com/office/drawing/2014/main" id="{32F77CBF-AE30-7711-51A0-3A8E322BAC9A}"/>
                    </a:ext>
                  </a:extLst>
                </p:cNvPr>
                <p:cNvSpPr/>
                <p:nvPr/>
              </p:nvSpPr>
              <p:spPr>
                <a:xfrm rot="5400000">
                  <a:off x="2907121" y="5501765"/>
                  <a:ext cx="279363" cy="669851"/>
                </a:xfrm>
                <a:prstGeom prst="rightBrace">
                  <a:avLst/>
                </a:prstGeom>
                <a:ln>
                  <a:solidFill>
                    <a:srgbClr val="DA0605"/>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38" name="Right Brace 37">
                  <a:extLst>
                    <a:ext uri="{FF2B5EF4-FFF2-40B4-BE49-F238E27FC236}">
                      <a16:creationId xmlns:a16="http://schemas.microsoft.com/office/drawing/2014/main" id="{7C90ED36-DE0A-6305-E7C4-5D2F3CBAB1DF}"/>
                    </a:ext>
                  </a:extLst>
                </p:cNvPr>
                <p:cNvSpPr/>
                <p:nvPr/>
              </p:nvSpPr>
              <p:spPr>
                <a:xfrm rot="5400000">
                  <a:off x="3870119" y="5650914"/>
                  <a:ext cx="257512" cy="393405"/>
                </a:xfrm>
                <a:prstGeom prst="rightBrace">
                  <a:avLst/>
                </a:prstGeom>
                <a:ln>
                  <a:solidFill>
                    <a:srgbClr val="DA0605"/>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39" name="Right Brace 38">
                  <a:extLst>
                    <a:ext uri="{FF2B5EF4-FFF2-40B4-BE49-F238E27FC236}">
                      <a16:creationId xmlns:a16="http://schemas.microsoft.com/office/drawing/2014/main" id="{5058C8E3-6581-CEB5-DC6E-4B58746EB633}"/>
                    </a:ext>
                  </a:extLst>
                </p:cNvPr>
                <p:cNvSpPr/>
                <p:nvPr/>
              </p:nvSpPr>
              <p:spPr>
                <a:xfrm rot="5400000">
                  <a:off x="4846367" y="5414197"/>
                  <a:ext cx="279362" cy="823138"/>
                </a:xfrm>
                <a:prstGeom prst="rightBrace">
                  <a:avLst/>
                </a:prstGeom>
                <a:ln>
                  <a:solidFill>
                    <a:srgbClr val="DA0605"/>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40" name="Right Brace 39">
                  <a:extLst>
                    <a:ext uri="{FF2B5EF4-FFF2-40B4-BE49-F238E27FC236}">
                      <a16:creationId xmlns:a16="http://schemas.microsoft.com/office/drawing/2014/main" id="{E6D225EE-5B2C-D79E-7714-0FDB9F8D79C4}"/>
                    </a:ext>
                  </a:extLst>
                </p:cNvPr>
                <p:cNvSpPr/>
                <p:nvPr/>
              </p:nvSpPr>
              <p:spPr>
                <a:xfrm rot="5400000">
                  <a:off x="6934217" y="4728186"/>
                  <a:ext cx="279366" cy="2172507"/>
                </a:xfrm>
                <a:prstGeom prst="rightBrace">
                  <a:avLst/>
                </a:prstGeom>
                <a:ln>
                  <a:solidFill>
                    <a:srgbClr val="DA0605"/>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42" name="TextBox 41">
                  <a:extLst>
                    <a:ext uri="{FF2B5EF4-FFF2-40B4-BE49-F238E27FC236}">
                      <a16:creationId xmlns:a16="http://schemas.microsoft.com/office/drawing/2014/main" id="{F2699875-1CDB-EC23-9119-DE375E5879B4}"/>
                    </a:ext>
                  </a:extLst>
                </p:cNvPr>
                <p:cNvSpPr txBox="1"/>
                <p:nvPr/>
              </p:nvSpPr>
              <p:spPr>
                <a:xfrm>
                  <a:off x="2599071" y="5987518"/>
                  <a:ext cx="917111" cy="338554"/>
                </a:xfrm>
                <a:prstGeom prst="rect">
                  <a:avLst/>
                </a:prstGeom>
                <a:noFill/>
              </p:spPr>
              <p:txBody>
                <a:bodyPr wrap="none" rtlCol="0">
                  <a:spAutoFit/>
                </a:bodyPr>
                <a:lstStyle/>
                <a:p>
                  <a:r>
                    <a:rPr lang="en-US" sz="1600" dirty="0">
                      <a:solidFill>
                        <a:schemeClr val="bg1"/>
                      </a:solidFill>
                    </a:rPr>
                    <a:t>Job code</a:t>
                  </a:r>
                  <a:endParaRPr lang="en-US" sz="1600" dirty="0"/>
                </a:p>
              </p:txBody>
            </p:sp>
            <p:sp>
              <p:nvSpPr>
                <p:cNvPr id="43" name="TextBox 42">
                  <a:extLst>
                    <a:ext uri="{FF2B5EF4-FFF2-40B4-BE49-F238E27FC236}">
                      <a16:creationId xmlns:a16="http://schemas.microsoft.com/office/drawing/2014/main" id="{0DA266A4-AA76-BD70-6E10-010DDDE164BF}"/>
                    </a:ext>
                  </a:extLst>
                </p:cNvPr>
                <p:cNvSpPr txBox="1"/>
                <p:nvPr/>
              </p:nvSpPr>
              <p:spPr>
                <a:xfrm>
                  <a:off x="4377711" y="6024357"/>
                  <a:ext cx="1425005" cy="338554"/>
                </a:xfrm>
                <a:prstGeom prst="rect">
                  <a:avLst/>
                </a:prstGeom>
                <a:noFill/>
              </p:spPr>
              <p:txBody>
                <a:bodyPr wrap="none" rtlCol="0">
                  <a:spAutoFit/>
                </a:bodyPr>
                <a:lstStyle/>
                <a:p>
                  <a:r>
                    <a:rPr lang="en-US" sz="1600" dirty="0">
                      <a:solidFill>
                        <a:schemeClr val="bg1"/>
                      </a:solidFill>
                    </a:rPr>
                    <a:t>Employee type</a:t>
                  </a:r>
                  <a:endParaRPr lang="en-US" sz="1600" dirty="0"/>
                </a:p>
              </p:txBody>
            </p:sp>
            <p:sp>
              <p:nvSpPr>
                <p:cNvPr id="44" name="TextBox 43">
                  <a:extLst>
                    <a:ext uri="{FF2B5EF4-FFF2-40B4-BE49-F238E27FC236}">
                      <a16:creationId xmlns:a16="http://schemas.microsoft.com/office/drawing/2014/main" id="{04B6F555-20D5-9194-9714-56EF15346F96}"/>
                    </a:ext>
                  </a:extLst>
                </p:cNvPr>
                <p:cNvSpPr txBox="1"/>
                <p:nvPr/>
              </p:nvSpPr>
              <p:spPr>
                <a:xfrm>
                  <a:off x="6652639" y="6010290"/>
                  <a:ext cx="846707" cy="338554"/>
                </a:xfrm>
                <a:prstGeom prst="rect">
                  <a:avLst/>
                </a:prstGeom>
                <a:noFill/>
              </p:spPr>
              <p:txBody>
                <a:bodyPr wrap="none" rtlCol="0">
                  <a:spAutoFit/>
                </a:bodyPr>
                <a:lstStyle/>
                <a:p>
                  <a:r>
                    <a:rPr lang="en-US" sz="1600" dirty="0">
                      <a:solidFill>
                        <a:schemeClr val="bg1"/>
                      </a:solidFill>
                    </a:rPr>
                    <a:t>Job title</a:t>
                  </a:r>
                </a:p>
              </p:txBody>
            </p:sp>
          </p:grpSp>
        </p:grpSp>
        <p:sp>
          <p:nvSpPr>
            <p:cNvPr id="24" name="TextBox 23">
              <a:extLst>
                <a:ext uri="{FF2B5EF4-FFF2-40B4-BE49-F238E27FC236}">
                  <a16:creationId xmlns:a16="http://schemas.microsoft.com/office/drawing/2014/main" id="{C28E7CC5-AE9A-6F25-C138-9986E10944D2}"/>
                </a:ext>
              </a:extLst>
            </p:cNvPr>
            <p:cNvSpPr txBox="1"/>
            <p:nvPr/>
          </p:nvSpPr>
          <p:spPr>
            <a:xfrm>
              <a:off x="2666161" y="4854851"/>
              <a:ext cx="5794856" cy="461665"/>
            </a:xfrm>
            <a:prstGeom prst="rect">
              <a:avLst/>
            </a:prstGeom>
            <a:noFill/>
          </p:spPr>
          <p:txBody>
            <a:bodyPr wrap="none" rtlCol="0">
              <a:spAutoFit/>
            </a:bodyPr>
            <a:lstStyle/>
            <a:p>
              <a:r>
                <a:rPr lang="en-US" sz="2400" dirty="0">
                  <a:solidFill>
                    <a:schemeClr val="bg1"/>
                  </a:solidFill>
                </a:rPr>
                <a:t>100I   -   YN   -   NPS      -    Office Assistant 2   </a:t>
              </a:r>
              <a:endParaRPr lang="en-US" sz="2400" dirty="0"/>
            </a:p>
          </p:txBody>
        </p:sp>
      </p:grpSp>
    </p:spTree>
    <p:extLst>
      <p:ext uri="{BB962C8B-B14F-4D97-AF65-F5344CB8AC3E}">
        <p14:creationId xmlns:p14="http://schemas.microsoft.com/office/powerpoint/2010/main" val="1620417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F9468-D61B-3B3A-A7F8-82EC696E61F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7BB6055-E437-5F6F-C5AC-762054E32BCF}"/>
              </a:ext>
            </a:extLst>
          </p:cNvPr>
          <p:cNvSpPr/>
          <p:nvPr/>
        </p:nvSpPr>
        <p:spPr>
          <a:xfrm>
            <a:off x="6858000" y="0"/>
            <a:ext cx="5334000" cy="6812281"/>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83EEEF-40EF-4426-E885-1F3F5E8B800E}"/>
              </a:ext>
            </a:extLst>
          </p:cNvPr>
          <p:cNvSpPr>
            <a:spLocks noGrp="1"/>
          </p:cNvSpPr>
          <p:nvPr>
            <p:ph type="ctrTitle"/>
          </p:nvPr>
        </p:nvSpPr>
        <p:spPr>
          <a:xfrm>
            <a:off x="1011969" y="221767"/>
            <a:ext cx="4322032" cy="750194"/>
          </a:xfrm>
        </p:spPr>
        <p:txBody>
          <a:bodyPr lIns="0" rIns="0">
            <a:normAutofit fontScale="90000"/>
          </a:bodyPr>
          <a:lstStyle/>
          <a:p>
            <a:r>
              <a:rPr lang="en-US" sz="4800" b="1" spc="-150" dirty="0">
                <a:solidFill>
                  <a:schemeClr val="tx1">
                    <a:lumMod val="75000"/>
                    <a:lumOff val="25000"/>
                  </a:schemeClr>
                </a:solidFill>
                <a:latin typeface="Corbel" panose="020B0503020204020204" pitchFamily="34" charset="0"/>
                <a:cs typeface="Calibri" panose="020F0502020204030204" pitchFamily="34" charset="0"/>
              </a:rPr>
              <a:t>Creating a Position</a:t>
            </a:r>
          </a:p>
        </p:txBody>
      </p:sp>
      <p:sp>
        <p:nvSpPr>
          <p:cNvPr id="7" name="Rectangle 6">
            <a:extLst>
              <a:ext uri="{FF2B5EF4-FFF2-40B4-BE49-F238E27FC236}">
                <a16:creationId xmlns:a16="http://schemas.microsoft.com/office/drawing/2014/main" id="{06635B65-A5B0-64D9-BEB7-B88DDFE724E8}"/>
              </a:ext>
            </a:extLst>
          </p:cNvPr>
          <p:cNvSpPr/>
          <p:nvPr/>
        </p:nvSpPr>
        <p:spPr>
          <a:xfrm>
            <a:off x="0" y="6766560"/>
            <a:ext cx="12192000" cy="91440"/>
          </a:xfrm>
          <a:prstGeom prst="rect">
            <a:avLst/>
          </a:prstGeom>
          <a:solidFill>
            <a:srgbClr val="9E0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noFill/>
              </a:rPr>
              <a:t>          </a:t>
            </a:r>
          </a:p>
        </p:txBody>
      </p:sp>
      <p:pic>
        <p:nvPicPr>
          <p:cNvPr id="12" name="Picture 11">
            <a:extLst>
              <a:ext uri="{FF2B5EF4-FFF2-40B4-BE49-F238E27FC236}">
                <a16:creationId xmlns:a16="http://schemas.microsoft.com/office/drawing/2014/main" id="{E178FA88-0342-93CF-2AC0-55C608BD6345}"/>
              </a:ext>
            </a:extLst>
          </p:cNvPr>
          <p:cNvPicPr>
            <a:picLocks noChangeAspect="1"/>
          </p:cNvPicPr>
          <p:nvPr/>
        </p:nvPicPr>
        <p:blipFill>
          <a:blip r:embed="rId4"/>
          <a:srcRect l="27829" r="27829"/>
          <a:stretch/>
        </p:blipFill>
        <p:spPr>
          <a:xfrm>
            <a:off x="6858000" y="0"/>
            <a:ext cx="5334000" cy="6766562"/>
          </a:xfrm>
          <a:prstGeom prst="rect">
            <a:avLst/>
          </a:prstGeom>
          <a:blipFill>
            <a:blip r:embed="rId5"/>
            <a:stretch>
              <a:fillRect/>
            </a:stretch>
          </a:blipFill>
        </p:spPr>
      </p:pic>
      <p:sp>
        <p:nvSpPr>
          <p:cNvPr id="13" name="TextBox 12">
            <a:extLst>
              <a:ext uri="{FF2B5EF4-FFF2-40B4-BE49-F238E27FC236}">
                <a16:creationId xmlns:a16="http://schemas.microsoft.com/office/drawing/2014/main" id="{7245BE4D-2A73-C35A-22E5-A50D9EB16CF9}"/>
              </a:ext>
            </a:extLst>
          </p:cNvPr>
          <p:cNvSpPr txBox="1"/>
          <p:nvPr/>
        </p:nvSpPr>
        <p:spPr>
          <a:xfrm>
            <a:off x="11027664" y="217444"/>
            <a:ext cx="987552" cy="523220"/>
          </a:xfrm>
          <a:prstGeom prst="rect">
            <a:avLst/>
          </a:prstGeom>
          <a:noFill/>
          <a:ln>
            <a:noFill/>
          </a:ln>
        </p:spPr>
        <p:txBody>
          <a:bodyPr wrap="square" rtlCol="0">
            <a:spAutoFit/>
          </a:bodyPr>
          <a:lstStyle/>
          <a:p>
            <a:r>
              <a:rPr lang="en-US" sz="2800" b="1" dirty="0">
                <a:solidFill>
                  <a:schemeClr val="bg2">
                    <a:lumMod val="90000"/>
                  </a:schemeClr>
                </a:solidFill>
                <a:latin typeface="Corbel" panose="020B0503020204020204" pitchFamily="34" charset="0"/>
              </a:rPr>
              <a:t>WSU</a:t>
            </a:r>
          </a:p>
        </p:txBody>
      </p:sp>
      <p:pic>
        <p:nvPicPr>
          <p:cNvPr id="10" name="Picture 9">
            <a:extLst>
              <a:ext uri="{FF2B5EF4-FFF2-40B4-BE49-F238E27FC236}">
                <a16:creationId xmlns:a16="http://schemas.microsoft.com/office/drawing/2014/main" id="{9B97CD17-9306-5924-6686-2ADB3CC9E4B7}"/>
              </a:ext>
            </a:extLst>
          </p:cNvPr>
          <p:cNvPicPr>
            <a:picLocks noChangeAspect="1"/>
          </p:cNvPicPr>
          <p:nvPr/>
        </p:nvPicPr>
        <p:blipFill>
          <a:blip r:embed="rId6"/>
          <a:stretch>
            <a:fillRect/>
          </a:stretch>
        </p:blipFill>
        <p:spPr>
          <a:xfrm>
            <a:off x="150356" y="971961"/>
            <a:ext cx="6045257" cy="5647722"/>
          </a:xfrm>
          <a:prstGeom prst="rect">
            <a:avLst/>
          </a:prstGeom>
        </p:spPr>
      </p:pic>
      <p:sp>
        <p:nvSpPr>
          <p:cNvPr id="11" name="TextBox 10">
            <a:extLst>
              <a:ext uri="{FF2B5EF4-FFF2-40B4-BE49-F238E27FC236}">
                <a16:creationId xmlns:a16="http://schemas.microsoft.com/office/drawing/2014/main" id="{EB85E590-C08C-9C86-FC73-BE08A77C2E1C}"/>
              </a:ext>
            </a:extLst>
          </p:cNvPr>
          <p:cNvSpPr txBox="1"/>
          <p:nvPr/>
        </p:nvSpPr>
        <p:spPr>
          <a:xfrm>
            <a:off x="3668889" y="3429000"/>
            <a:ext cx="3070578" cy="307623"/>
          </a:xfrm>
          <a:prstGeom prst="rect">
            <a:avLst/>
          </a:prstGeom>
          <a:noFill/>
          <a:ln w="25400">
            <a:solidFill>
              <a:srgbClr val="9E0605"/>
            </a:solidFill>
          </a:ln>
        </p:spPr>
        <p:txBody>
          <a:bodyPr wrap="square" rtlCol="0">
            <a:normAutofit/>
          </a:bodyPr>
          <a:lstStyle/>
          <a:p>
            <a:r>
              <a:rPr lang="en-US" sz="1200" dirty="0"/>
              <a:t>This field will need to match worker sub type.</a:t>
            </a:r>
          </a:p>
        </p:txBody>
      </p:sp>
      <p:sp>
        <p:nvSpPr>
          <p:cNvPr id="14" name="TextBox 13">
            <a:extLst>
              <a:ext uri="{FF2B5EF4-FFF2-40B4-BE49-F238E27FC236}">
                <a16:creationId xmlns:a16="http://schemas.microsoft.com/office/drawing/2014/main" id="{956C29CC-30F7-1210-067E-4C1320B132BB}"/>
              </a:ext>
            </a:extLst>
          </p:cNvPr>
          <p:cNvSpPr txBox="1"/>
          <p:nvPr/>
        </p:nvSpPr>
        <p:spPr>
          <a:xfrm>
            <a:off x="2658532" y="2746280"/>
            <a:ext cx="3437467" cy="535843"/>
          </a:xfrm>
          <a:prstGeom prst="rect">
            <a:avLst/>
          </a:prstGeom>
          <a:noFill/>
          <a:ln w="25400">
            <a:solidFill>
              <a:srgbClr val="9E0605"/>
            </a:solidFill>
          </a:ln>
        </p:spPr>
        <p:txBody>
          <a:bodyPr wrap="square" rtlCol="0">
            <a:normAutofit/>
          </a:bodyPr>
          <a:lstStyle/>
          <a:p>
            <a:r>
              <a:rPr lang="en-US" sz="1200" dirty="0"/>
              <a:t>The dates will need to be </a:t>
            </a:r>
            <a:r>
              <a:rPr lang="en-US" sz="1200" i="1" dirty="0"/>
              <a:t>on or before</a:t>
            </a:r>
            <a:r>
              <a:rPr lang="en-US" sz="1200" dirty="0"/>
              <a:t> the hire date or the position will not show up at the Hire step.</a:t>
            </a:r>
          </a:p>
        </p:txBody>
      </p:sp>
      <p:sp>
        <p:nvSpPr>
          <p:cNvPr id="17" name="TextBox 16">
            <a:extLst>
              <a:ext uri="{FF2B5EF4-FFF2-40B4-BE49-F238E27FC236}">
                <a16:creationId xmlns:a16="http://schemas.microsoft.com/office/drawing/2014/main" id="{A728EE7F-2674-9605-DA8B-29AF00999E01}"/>
              </a:ext>
            </a:extLst>
          </p:cNvPr>
          <p:cNvSpPr txBox="1"/>
          <p:nvPr/>
        </p:nvSpPr>
        <p:spPr>
          <a:xfrm>
            <a:off x="3668889" y="5097780"/>
            <a:ext cx="3070578" cy="641382"/>
          </a:xfrm>
          <a:prstGeom prst="rect">
            <a:avLst/>
          </a:prstGeom>
          <a:noFill/>
          <a:ln w="25400">
            <a:solidFill>
              <a:srgbClr val="9E0605"/>
            </a:solidFill>
          </a:ln>
        </p:spPr>
        <p:txBody>
          <a:bodyPr wrap="square" rtlCol="0">
            <a:normAutofit/>
          </a:bodyPr>
          <a:lstStyle/>
          <a:p>
            <a:pPr algn="just"/>
            <a:r>
              <a:rPr lang="en-US" sz="1200" dirty="0"/>
              <a:t>Job description field should include typical or day to day duties employee will be performing that are specific to their work at WSU.</a:t>
            </a:r>
          </a:p>
        </p:txBody>
      </p:sp>
      <p:sp>
        <p:nvSpPr>
          <p:cNvPr id="18" name="TextBox 17">
            <a:extLst>
              <a:ext uri="{FF2B5EF4-FFF2-40B4-BE49-F238E27FC236}">
                <a16:creationId xmlns:a16="http://schemas.microsoft.com/office/drawing/2014/main" id="{38F8942F-B25E-8CA2-A5EF-DC1FD4C0FF48}"/>
              </a:ext>
            </a:extLst>
          </p:cNvPr>
          <p:cNvSpPr txBox="1"/>
          <p:nvPr/>
        </p:nvSpPr>
        <p:spPr>
          <a:xfrm>
            <a:off x="3668889" y="6099049"/>
            <a:ext cx="3070578" cy="426021"/>
          </a:xfrm>
          <a:prstGeom prst="rect">
            <a:avLst/>
          </a:prstGeom>
          <a:noFill/>
          <a:ln w="25400">
            <a:solidFill>
              <a:srgbClr val="9E0605"/>
            </a:solidFill>
          </a:ln>
        </p:spPr>
        <p:txBody>
          <a:bodyPr wrap="square" rtlCol="0">
            <a:normAutofit fontScale="92500" lnSpcReduction="20000"/>
          </a:bodyPr>
          <a:lstStyle/>
          <a:p>
            <a:pPr algn="just"/>
            <a:r>
              <a:rPr lang="en-US" sz="1400" dirty="0"/>
              <a:t>This field must align with the position code selected above.</a:t>
            </a:r>
          </a:p>
        </p:txBody>
      </p:sp>
    </p:spTree>
    <p:extLst>
      <p:ext uri="{BB962C8B-B14F-4D97-AF65-F5344CB8AC3E}">
        <p14:creationId xmlns:p14="http://schemas.microsoft.com/office/powerpoint/2010/main" val="2452850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670E2B9-34D4-F55D-06D5-58747D7A920B}"/>
              </a:ext>
            </a:extLst>
          </p:cNvPr>
          <p:cNvSpPr/>
          <p:nvPr/>
        </p:nvSpPr>
        <p:spPr>
          <a:xfrm>
            <a:off x="-70104" y="2349403"/>
            <a:ext cx="12262104" cy="4580930"/>
          </a:xfrm>
          <a:prstGeom prst="rect">
            <a:avLst/>
          </a:prstGeom>
          <a:solidFill>
            <a:srgbClr val="9E06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900AD881-4292-3942-BA86-91F62FAFA2BA}"/>
              </a:ext>
            </a:extLst>
          </p:cNvPr>
          <p:cNvSpPr>
            <a:spLocks noGrp="1"/>
          </p:cNvSpPr>
          <p:nvPr>
            <p:ph type="title"/>
          </p:nvPr>
        </p:nvSpPr>
        <p:spPr>
          <a:xfrm>
            <a:off x="839788" y="761040"/>
            <a:ext cx="10515600" cy="1325563"/>
          </a:xfrm>
        </p:spPr>
        <p:txBody>
          <a:bodyPr lIns="0" rIns="0">
            <a:noAutofit/>
          </a:bodyPr>
          <a:lstStyle/>
          <a:p>
            <a:pPr algn="ctr"/>
            <a:r>
              <a:rPr lang="en-US" sz="6000" b="1" spc="-150" dirty="0">
                <a:solidFill>
                  <a:schemeClr val="tx1">
                    <a:lumMod val="75000"/>
                    <a:lumOff val="25000"/>
                  </a:schemeClr>
                </a:solidFill>
                <a:latin typeface="Corbel" panose="020B0503020204020204" pitchFamily="34" charset="0"/>
                <a:cs typeface="Calibri" panose="020F0502020204030204" pitchFamily="34" charset="0"/>
              </a:rPr>
              <a:t>Compensation</a:t>
            </a:r>
            <a:endParaRPr lang="en-US" b="1" spc="-150" dirty="0">
              <a:solidFill>
                <a:schemeClr val="tx1">
                  <a:lumMod val="75000"/>
                  <a:lumOff val="25000"/>
                </a:schemeClr>
              </a:solidFill>
              <a:latin typeface="Corbel" panose="020B050302020402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3D809CDE-7E87-6E3A-7CDD-B898DE07852D}"/>
              </a:ext>
            </a:extLst>
          </p:cNvPr>
          <p:cNvSpPr>
            <a:spLocks noGrp="1"/>
          </p:cNvSpPr>
          <p:nvPr>
            <p:ph type="body" idx="1"/>
          </p:nvPr>
        </p:nvSpPr>
        <p:spPr>
          <a:xfrm>
            <a:off x="623909" y="2390219"/>
            <a:ext cx="5464193" cy="521140"/>
          </a:xfrm>
        </p:spPr>
        <p:txBody>
          <a:bodyPr/>
          <a:lstStyle/>
          <a:p>
            <a:r>
              <a:rPr lang="en-US" dirty="0">
                <a:solidFill>
                  <a:schemeClr val="bg1"/>
                </a:solidFill>
              </a:rPr>
              <a:t>Civil Service &amp; Nonpermanent Scheduled</a:t>
            </a:r>
          </a:p>
        </p:txBody>
      </p:sp>
      <p:sp>
        <p:nvSpPr>
          <p:cNvPr id="5" name="Content Placeholder 4">
            <a:extLst>
              <a:ext uri="{FF2B5EF4-FFF2-40B4-BE49-F238E27FC236}">
                <a16:creationId xmlns:a16="http://schemas.microsoft.com/office/drawing/2014/main" id="{37442DB8-153D-3A2A-8170-FF8016757ED9}"/>
              </a:ext>
            </a:extLst>
          </p:cNvPr>
          <p:cNvSpPr>
            <a:spLocks noGrp="1"/>
          </p:cNvSpPr>
          <p:nvPr>
            <p:ph sz="half" idx="2"/>
          </p:nvPr>
        </p:nvSpPr>
        <p:spPr>
          <a:xfrm>
            <a:off x="623909" y="2957726"/>
            <a:ext cx="5370491" cy="1560587"/>
          </a:xfrm>
        </p:spPr>
        <p:txBody>
          <a:bodyPr>
            <a:normAutofit/>
          </a:bodyPr>
          <a:lstStyle/>
          <a:p>
            <a:r>
              <a:rPr lang="en-US" sz="2000" dirty="0">
                <a:solidFill>
                  <a:schemeClr val="bg1"/>
                </a:solidFill>
              </a:rPr>
              <a:t>“Classified Pay R030”</a:t>
            </a:r>
          </a:p>
          <a:p>
            <a:r>
              <a:rPr lang="en-US" sz="2000" dirty="0">
                <a:solidFill>
                  <a:schemeClr val="bg1"/>
                </a:solidFill>
              </a:rPr>
              <a:t>Used for both CS and Nonpermanent </a:t>
            </a:r>
            <a:r>
              <a:rPr lang="en-US" sz="2000" b="1" u="sng" dirty="0">
                <a:solidFill>
                  <a:schemeClr val="bg1"/>
                </a:solidFill>
              </a:rPr>
              <a:t>Scheduled</a:t>
            </a:r>
            <a:r>
              <a:rPr lang="en-US" sz="2000" dirty="0">
                <a:solidFill>
                  <a:schemeClr val="bg1"/>
                </a:solidFill>
              </a:rPr>
              <a:t> positions</a:t>
            </a:r>
          </a:p>
          <a:p>
            <a:r>
              <a:rPr lang="en-US" sz="2000" dirty="0">
                <a:solidFill>
                  <a:schemeClr val="bg1"/>
                </a:solidFill>
              </a:rPr>
              <a:t>Civil Service Monthly Rate</a:t>
            </a:r>
          </a:p>
        </p:txBody>
      </p:sp>
      <p:sp>
        <p:nvSpPr>
          <p:cNvPr id="9" name="Text Placeholder 8">
            <a:extLst>
              <a:ext uri="{FF2B5EF4-FFF2-40B4-BE49-F238E27FC236}">
                <a16:creationId xmlns:a16="http://schemas.microsoft.com/office/drawing/2014/main" id="{9EB95489-4413-13FB-E1CA-AA448C57F459}"/>
              </a:ext>
            </a:extLst>
          </p:cNvPr>
          <p:cNvSpPr>
            <a:spLocks noGrp="1"/>
          </p:cNvSpPr>
          <p:nvPr>
            <p:ph type="body" sz="quarter" idx="3"/>
          </p:nvPr>
        </p:nvSpPr>
        <p:spPr>
          <a:xfrm>
            <a:off x="623909" y="4487950"/>
            <a:ext cx="5183188" cy="465903"/>
          </a:xfrm>
        </p:spPr>
        <p:txBody>
          <a:bodyPr/>
          <a:lstStyle/>
          <a:p>
            <a:r>
              <a:rPr lang="en-US" dirty="0">
                <a:solidFill>
                  <a:schemeClr val="bg1"/>
                </a:solidFill>
              </a:rPr>
              <a:t>Nonpermanent Nonscheduled </a:t>
            </a:r>
          </a:p>
        </p:txBody>
      </p:sp>
      <p:sp>
        <p:nvSpPr>
          <p:cNvPr id="10" name="Content Placeholder 9">
            <a:extLst>
              <a:ext uri="{FF2B5EF4-FFF2-40B4-BE49-F238E27FC236}">
                <a16:creationId xmlns:a16="http://schemas.microsoft.com/office/drawing/2014/main" id="{BBEB5C39-A47F-8D2E-BCF0-CBA3DC65D7D2}"/>
              </a:ext>
            </a:extLst>
          </p:cNvPr>
          <p:cNvSpPr>
            <a:spLocks noGrp="1"/>
          </p:cNvSpPr>
          <p:nvPr>
            <p:ph sz="quarter" idx="4"/>
          </p:nvPr>
        </p:nvSpPr>
        <p:spPr>
          <a:xfrm>
            <a:off x="623909" y="5000220"/>
            <a:ext cx="4725297" cy="1640954"/>
          </a:xfrm>
        </p:spPr>
        <p:txBody>
          <a:bodyPr>
            <a:normAutofit/>
          </a:bodyPr>
          <a:lstStyle/>
          <a:p>
            <a:r>
              <a:rPr lang="en-US" sz="2400" dirty="0">
                <a:solidFill>
                  <a:schemeClr val="bg1"/>
                </a:solidFill>
              </a:rPr>
              <a:t>“</a:t>
            </a:r>
            <a:r>
              <a:rPr lang="en-US" sz="2000" dirty="0">
                <a:solidFill>
                  <a:schemeClr val="bg1"/>
                </a:solidFill>
              </a:rPr>
              <a:t>Classified Pay Hourly R030”</a:t>
            </a:r>
          </a:p>
          <a:p>
            <a:r>
              <a:rPr lang="en-US" sz="2000" dirty="0">
                <a:solidFill>
                  <a:schemeClr val="bg1"/>
                </a:solidFill>
              </a:rPr>
              <a:t>This will be used for Nonpermanent </a:t>
            </a:r>
            <a:r>
              <a:rPr lang="en-US" sz="2000" b="1" u="sng" dirty="0">
                <a:solidFill>
                  <a:schemeClr val="bg1"/>
                </a:solidFill>
              </a:rPr>
              <a:t>Nonscheduled</a:t>
            </a:r>
          </a:p>
          <a:p>
            <a:r>
              <a:rPr lang="en-US" sz="2000" dirty="0">
                <a:solidFill>
                  <a:schemeClr val="bg1"/>
                </a:solidFill>
              </a:rPr>
              <a:t>Civil Service Hourly Rate</a:t>
            </a:r>
          </a:p>
        </p:txBody>
      </p:sp>
      <p:sp>
        <p:nvSpPr>
          <p:cNvPr id="13" name="TextBox 12">
            <a:extLst>
              <a:ext uri="{FF2B5EF4-FFF2-40B4-BE49-F238E27FC236}">
                <a16:creationId xmlns:a16="http://schemas.microsoft.com/office/drawing/2014/main" id="{63FF6131-3717-7C46-978F-6EE11238A91F}"/>
              </a:ext>
            </a:extLst>
          </p:cNvPr>
          <p:cNvSpPr txBox="1"/>
          <p:nvPr/>
        </p:nvSpPr>
        <p:spPr>
          <a:xfrm>
            <a:off x="11027664" y="217444"/>
            <a:ext cx="987552" cy="523220"/>
          </a:xfrm>
          <a:prstGeom prst="rect">
            <a:avLst/>
          </a:prstGeom>
          <a:noFill/>
          <a:ln>
            <a:noFill/>
          </a:ln>
        </p:spPr>
        <p:txBody>
          <a:bodyPr wrap="square" rtlCol="0">
            <a:spAutoFit/>
          </a:bodyPr>
          <a:lstStyle/>
          <a:p>
            <a:r>
              <a:rPr lang="en-US" sz="2800" b="1" dirty="0">
                <a:solidFill>
                  <a:schemeClr val="bg2">
                    <a:lumMod val="90000"/>
                  </a:schemeClr>
                </a:solidFill>
                <a:latin typeface="Corbel" panose="020B0503020204020204" pitchFamily="34" charset="0"/>
              </a:rPr>
              <a:t>WSU</a:t>
            </a:r>
          </a:p>
        </p:txBody>
      </p:sp>
      <p:sp>
        <p:nvSpPr>
          <p:cNvPr id="16" name="Text Placeholder 8">
            <a:extLst>
              <a:ext uri="{FF2B5EF4-FFF2-40B4-BE49-F238E27FC236}">
                <a16:creationId xmlns:a16="http://schemas.microsoft.com/office/drawing/2014/main" id="{1F574F52-2C63-920E-A143-736A2BBB442E}"/>
              </a:ext>
            </a:extLst>
          </p:cNvPr>
          <p:cNvSpPr txBox="1">
            <a:spLocks/>
          </p:cNvSpPr>
          <p:nvPr/>
        </p:nvSpPr>
        <p:spPr>
          <a:xfrm>
            <a:off x="6747063" y="2410242"/>
            <a:ext cx="4167257" cy="481094"/>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solidFill>
                  <a:schemeClr val="bg1"/>
                </a:solidFill>
              </a:rPr>
              <a:t>Periodic Increment Date (PID)</a:t>
            </a:r>
          </a:p>
        </p:txBody>
      </p:sp>
      <p:sp>
        <p:nvSpPr>
          <p:cNvPr id="17" name="Content Placeholder 9">
            <a:extLst>
              <a:ext uri="{FF2B5EF4-FFF2-40B4-BE49-F238E27FC236}">
                <a16:creationId xmlns:a16="http://schemas.microsoft.com/office/drawing/2014/main" id="{DEDC070A-E46A-C0B6-2ED9-5F3D6386401A}"/>
              </a:ext>
            </a:extLst>
          </p:cNvPr>
          <p:cNvSpPr txBox="1">
            <a:spLocks/>
          </p:cNvSpPr>
          <p:nvPr/>
        </p:nvSpPr>
        <p:spPr>
          <a:xfrm>
            <a:off x="6653361" y="2956552"/>
            <a:ext cx="4920226" cy="362146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chemeClr val="bg1"/>
                </a:solidFill>
              </a:rPr>
              <a:t>Nonpermanent employees will receive two Step increases on their PID</a:t>
            </a:r>
          </a:p>
          <a:p>
            <a:r>
              <a:rPr lang="en-US" sz="2000" dirty="0">
                <a:solidFill>
                  <a:schemeClr val="bg1"/>
                </a:solidFill>
              </a:rPr>
              <a:t>PID will always be 12 months from date of hire, on the closest first day of the month from the date of hire </a:t>
            </a:r>
          </a:p>
          <a:p>
            <a:pPr lvl="1"/>
            <a:r>
              <a:rPr lang="en-US" sz="2000" dirty="0">
                <a:solidFill>
                  <a:schemeClr val="bg1"/>
                </a:solidFill>
              </a:rPr>
              <a:t>Hire date of 1/15 would have PID of 1/1</a:t>
            </a:r>
          </a:p>
          <a:p>
            <a:r>
              <a:rPr lang="en-US" sz="2000" dirty="0">
                <a:solidFill>
                  <a:schemeClr val="bg1"/>
                </a:solidFill>
              </a:rPr>
              <a:t>PID is set independently  for each position </a:t>
            </a:r>
          </a:p>
          <a:p>
            <a:r>
              <a:rPr lang="en-US" sz="2000" dirty="0">
                <a:solidFill>
                  <a:schemeClr val="bg1"/>
                </a:solidFill>
              </a:rPr>
              <a:t>PID for a rehire after a break in service is “reset”</a:t>
            </a:r>
          </a:p>
          <a:p>
            <a:r>
              <a:rPr lang="en-US" sz="2000" dirty="0">
                <a:solidFill>
                  <a:schemeClr val="bg1"/>
                </a:solidFill>
              </a:rPr>
              <a:t>WAC 357-28-056 </a:t>
            </a:r>
          </a:p>
        </p:txBody>
      </p:sp>
      <p:sp>
        <p:nvSpPr>
          <p:cNvPr id="6" name="Rectangle 5">
            <a:extLst>
              <a:ext uri="{FF2B5EF4-FFF2-40B4-BE49-F238E27FC236}">
                <a16:creationId xmlns:a16="http://schemas.microsoft.com/office/drawing/2014/main" id="{34F13FCC-5D7A-BF9E-17FF-E97C1B227965}"/>
              </a:ext>
            </a:extLst>
          </p:cNvPr>
          <p:cNvSpPr/>
          <p:nvPr/>
        </p:nvSpPr>
        <p:spPr>
          <a:xfrm>
            <a:off x="5905455" y="1954679"/>
            <a:ext cx="365294" cy="45719"/>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Tree>
    <p:extLst>
      <p:ext uri="{BB962C8B-B14F-4D97-AF65-F5344CB8AC3E}">
        <p14:creationId xmlns:p14="http://schemas.microsoft.com/office/powerpoint/2010/main" val="323117003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131222</TotalTime>
  <Words>1941</Words>
  <Application>Microsoft Office PowerPoint</Application>
  <PresentationFormat>Widescreen</PresentationFormat>
  <Paragraphs>229</Paragraphs>
  <Slides>16</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Corbel</vt:lpstr>
      <vt:lpstr>Office Theme</vt:lpstr>
      <vt:lpstr>Nonpermanent Employment</vt:lpstr>
      <vt:lpstr>Training Agenda</vt:lpstr>
      <vt:lpstr>Nonpermanent Positions</vt:lpstr>
      <vt:lpstr>Nonpermanent Appointments</vt:lpstr>
      <vt:lpstr>Nonpermanent Appointments</vt:lpstr>
      <vt:lpstr>Selecting Nonpermanent Position Codes</vt:lpstr>
      <vt:lpstr>Understanding Nonpermanent Position Codes</vt:lpstr>
      <vt:lpstr>Creating a Position</vt:lpstr>
      <vt:lpstr>Compensation</vt:lpstr>
      <vt:lpstr>Compensation - Time Entry</vt:lpstr>
      <vt:lpstr>Compensation Change</vt:lpstr>
      <vt:lpstr>Leave – Accruals</vt:lpstr>
      <vt:lpstr>Leave - Payouts</vt:lpstr>
      <vt:lpstr>Leave - Position Changes</vt:lpstr>
      <vt:lpstr>Commonly asked Questions</vt:lpstr>
      <vt:lpstr>Additional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Burchell, Heather M</dc:creator>
  <cp:lastModifiedBy>DiNoto, Melissa A</cp:lastModifiedBy>
  <cp:revision>334</cp:revision>
  <dcterms:created xsi:type="dcterms:W3CDTF">2021-09-07T17:43:47Z</dcterms:created>
  <dcterms:modified xsi:type="dcterms:W3CDTF">2025-09-22T16:04:25Z</dcterms:modified>
</cp:coreProperties>
</file>