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81" r:id="rId3"/>
    <p:sldId id="283" r:id="rId4"/>
    <p:sldId id="277" r:id="rId5"/>
    <p:sldId id="294" r:id="rId6"/>
    <p:sldId id="293" r:id="rId7"/>
    <p:sldId id="295" r:id="rId8"/>
    <p:sldId id="296" r:id="rId9"/>
    <p:sldId id="285" r:id="rId10"/>
    <p:sldId id="297" r:id="rId11"/>
    <p:sldId id="286" r:id="rId12"/>
    <p:sldId id="298" r:id="rId13"/>
    <p:sldId id="299" r:id="rId14"/>
    <p:sldId id="300" r:id="rId15"/>
    <p:sldId id="301" r:id="rId16"/>
    <p:sldId id="271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1E93C0-03D9-1344-9619-B8EE92190B58}">
          <p14:sldIdLst>
            <p14:sldId id="274"/>
            <p14:sldId id="281"/>
            <p14:sldId id="283"/>
            <p14:sldId id="277"/>
            <p14:sldId id="294"/>
            <p14:sldId id="293"/>
            <p14:sldId id="295"/>
            <p14:sldId id="296"/>
            <p14:sldId id="285"/>
            <p14:sldId id="297"/>
            <p14:sldId id="286"/>
            <p14:sldId id="298"/>
            <p14:sldId id="299"/>
            <p14:sldId id="300"/>
            <p14:sldId id="301"/>
            <p14:sldId id="271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4F4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1"/>
    <p:restoredTop sz="94709"/>
  </p:normalViewPr>
  <p:slideViewPr>
    <p:cSldViewPr snapToGrid="0" snapToObjects="1">
      <p:cViewPr varScale="1">
        <p:scale>
          <a:sx n="108" d="100"/>
          <a:sy n="108" d="100"/>
        </p:scale>
        <p:origin x="136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6" d="100"/>
          <a:sy n="166" d="100"/>
        </p:scale>
        <p:origin x="6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56AB7-84DA-45A7-8AA4-6F6EC7E3946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58A1D6-CAB6-4C08-BC3A-2C6879E0553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A7C3732-66C6-404C-A729-261FEFC5C3E3}" type="parTrans" cxnId="{E0A3134A-B4BC-4C07-BA99-B39AE677353F}">
      <dgm:prSet/>
      <dgm:spPr/>
      <dgm:t>
        <a:bodyPr/>
        <a:lstStyle/>
        <a:p>
          <a:endParaRPr lang="en-US"/>
        </a:p>
      </dgm:t>
    </dgm:pt>
    <dgm:pt modelId="{92E9BEEE-1744-4FC9-9764-EF115B68148F}" type="sibTrans" cxnId="{E0A3134A-B4BC-4C07-BA99-B39AE677353F}">
      <dgm:prSet/>
      <dgm:spPr/>
      <dgm:t>
        <a:bodyPr/>
        <a:lstStyle/>
        <a:p>
          <a:endParaRPr lang="en-US"/>
        </a:p>
      </dgm:t>
    </dgm:pt>
    <dgm:pt modelId="{578E5B58-8491-4E20-A3BC-BB71A21469F1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ENGAGED employees work with passion and feel a profound connection to their company.</a:t>
          </a:r>
          <a:endParaRPr lang="en-US" dirty="0"/>
        </a:p>
      </dgm:t>
    </dgm:pt>
    <dgm:pt modelId="{2FE10101-8073-4B6B-BE05-04010AB3F8C2}" type="parTrans" cxnId="{A30BB0C4-D3A1-48CF-BC8E-D43CC6C2D386}">
      <dgm:prSet/>
      <dgm:spPr/>
      <dgm:t>
        <a:bodyPr/>
        <a:lstStyle/>
        <a:p>
          <a:endParaRPr lang="en-US"/>
        </a:p>
      </dgm:t>
    </dgm:pt>
    <dgm:pt modelId="{2C1F01F7-BE35-4A17-B80F-C58883E5D65E}" type="sibTrans" cxnId="{A30BB0C4-D3A1-48CF-BC8E-D43CC6C2D386}">
      <dgm:prSet/>
      <dgm:spPr/>
      <dgm:t>
        <a:bodyPr/>
        <a:lstStyle/>
        <a:p>
          <a:endParaRPr lang="en-US"/>
        </a:p>
      </dgm:t>
    </dgm:pt>
    <dgm:pt modelId="{ADD30685-D58E-4B9A-AA38-24AD7E05F957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7A8CFA33-46F9-4AFB-9D0A-C3776B47BFFF}" type="parTrans" cxnId="{EA5CECB7-6F59-4A0B-B1D7-84FCB2AE51E8}">
      <dgm:prSet/>
      <dgm:spPr/>
      <dgm:t>
        <a:bodyPr/>
        <a:lstStyle/>
        <a:p>
          <a:endParaRPr lang="en-US"/>
        </a:p>
      </dgm:t>
    </dgm:pt>
    <dgm:pt modelId="{85AD0B62-BFFD-4B0F-BD26-2EE58106A42E}" type="sibTrans" cxnId="{EA5CECB7-6F59-4A0B-B1D7-84FCB2AE51E8}">
      <dgm:prSet/>
      <dgm:spPr/>
      <dgm:t>
        <a:bodyPr/>
        <a:lstStyle/>
        <a:p>
          <a:endParaRPr lang="en-US"/>
        </a:p>
      </dgm:t>
    </dgm:pt>
    <dgm:pt modelId="{26CF8770-CA76-40DF-8A77-9FEB5A45DD79}">
      <dgm:prSet phldrT="[Text]"/>
      <dgm:spPr/>
      <dgm:t>
        <a:bodyPr/>
        <a:lstStyle/>
        <a:p>
          <a:r>
            <a:rPr lang="en-US" baseline="0" dirty="0" smtClean="0">
              <a:solidFill>
                <a:schemeClr val="tx2">
                  <a:lumMod val="10000"/>
                </a:schemeClr>
              </a:solidFill>
            </a:rPr>
            <a:t>NOT-ENGAGED employees are essentially “checked-out.” They’re sleepwalking through their</a:t>
          </a:r>
          <a:endParaRPr lang="en-US" baseline="0" dirty="0">
            <a:solidFill>
              <a:schemeClr val="tx2">
                <a:lumMod val="10000"/>
              </a:schemeClr>
            </a:solidFill>
          </a:endParaRPr>
        </a:p>
      </dgm:t>
    </dgm:pt>
    <dgm:pt modelId="{CCAFAF14-08FC-4DA4-B57B-ABE7F35061FB}" type="parTrans" cxnId="{56CD7E70-2976-45F7-8DAB-097E9A14C07E}">
      <dgm:prSet/>
      <dgm:spPr/>
      <dgm:t>
        <a:bodyPr/>
        <a:lstStyle/>
        <a:p>
          <a:endParaRPr lang="en-US"/>
        </a:p>
      </dgm:t>
    </dgm:pt>
    <dgm:pt modelId="{A54FA819-A91E-49D3-A84B-86C988F210C8}" type="sibTrans" cxnId="{56CD7E70-2976-45F7-8DAB-097E9A14C07E}">
      <dgm:prSet/>
      <dgm:spPr/>
      <dgm:t>
        <a:bodyPr/>
        <a:lstStyle/>
        <a:p>
          <a:endParaRPr lang="en-US"/>
        </a:p>
      </dgm:t>
    </dgm:pt>
    <dgm:pt modelId="{081729D5-EFBD-47D0-8196-6A85126BC33E}">
      <dgm:prSet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They drive innovation and move the organization forward</a:t>
          </a:r>
          <a:endParaRPr lang="en-US" dirty="0">
            <a:solidFill>
              <a:schemeClr val="bg2"/>
            </a:solidFill>
          </a:endParaRPr>
        </a:p>
      </dgm:t>
    </dgm:pt>
    <dgm:pt modelId="{88B25CA5-ACDB-497D-AEEB-CF231B54106B}" type="parTrans" cxnId="{DD66E2FC-254D-464E-9A14-DF9A318646A8}">
      <dgm:prSet/>
      <dgm:spPr/>
      <dgm:t>
        <a:bodyPr/>
        <a:lstStyle/>
        <a:p>
          <a:endParaRPr lang="en-US"/>
        </a:p>
      </dgm:t>
    </dgm:pt>
    <dgm:pt modelId="{23AE1A7E-32AC-4199-97B9-10192689BBC8}" type="sibTrans" cxnId="{DD66E2FC-254D-464E-9A14-DF9A318646A8}">
      <dgm:prSet/>
      <dgm:spPr/>
      <dgm:t>
        <a:bodyPr/>
        <a:lstStyle/>
        <a:p>
          <a:endParaRPr lang="en-US"/>
        </a:p>
      </dgm:t>
    </dgm:pt>
    <dgm:pt modelId="{489B4675-C46A-4DC6-A619-EA17422FA00E}">
      <dgm:prSet/>
      <dgm:spPr/>
      <dgm:t>
        <a:bodyPr/>
        <a:lstStyle/>
        <a:p>
          <a:r>
            <a:rPr lang="en-US" baseline="0" dirty="0" smtClean="0">
              <a:solidFill>
                <a:schemeClr val="tx2">
                  <a:lumMod val="10000"/>
                </a:schemeClr>
              </a:solidFill>
            </a:rPr>
            <a:t>Workday, putting time – but not energy or passion- into their work</a:t>
          </a:r>
          <a:r>
            <a:rPr lang="en-US" dirty="0" smtClean="0"/>
            <a:t>.</a:t>
          </a:r>
          <a:endParaRPr lang="en-US" dirty="0"/>
        </a:p>
      </dgm:t>
    </dgm:pt>
    <dgm:pt modelId="{050A8642-3962-44E2-945B-248903ED264D}" type="parTrans" cxnId="{ECE2FFEC-02DD-4731-8AC3-F0AC7DCAA19D}">
      <dgm:prSet/>
      <dgm:spPr/>
      <dgm:t>
        <a:bodyPr/>
        <a:lstStyle/>
        <a:p>
          <a:endParaRPr lang="en-US"/>
        </a:p>
      </dgm:t>
    </dgm:pt>
    <dgm:pt modelId="{A5E9A720-72F2-4916-86BD-E68697706A90}" type="sibTrans" cxnId="{ECE2FFEC-02DD-4731-8AC3-F0AC7DCAA19D}">
      <dgm:prSet/>
      <dgm:spPr/>
      <dgm:t>
        <a:bodyPr/>
        <a:lstStyle/>
        <a:p>
          <a:endParaRPr lang="en-US"/>
        </a:p>
      </dgm:t>
    </dgm:pt>
    <dgm:pt modelId="{F808F9FE-2469-402A-8A1E-A9E922D5282F}">
      <dgm:prSet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0889176C-9A50-4F0B-89DA-6BA1D291B103}" type="parTrans" cxnId="{5FDFE8A8-FB23-4723-8D5E-5527E613072E}">
      <dgm:prSet/>
      <dgm:spPr/>
      <dgm:t>
        <a:bodyPr/>
        <a:lstStyle/>
        <a:p>
          <a:endParaRPr lang="en-US"/>
        </a:p>
      </dgm:t>
    </dgm:pt>
    <dgm:pt modelId="{C30927A1-FC8C-471B-9247-128738962F93}" type="sibTrans" cxnId="{5FDFE8A8-FB23-4723-8D5E-5527E613072E}">
      <dgm:prSet/>
      <dgm:spPr/>
      <dgm:t>
        <a:bodyPr/>
        <a:lstStyle/>
        <a:p>
          <a:endParaRPr lang="en-US"/>
        </a:p>
      </dgm:t>
    </dgm:pt>
    <dgm:pt modelId="{0D56963B-5756-4D93-A560-F004FF3BBFCF}">
      <dgm:prSet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ACTIVELY DISENGAGED employees aren’t just unhappy at work; they’re busy acting out their</a:t>
          </a:r>
          <a:endParaRPr lang="en-US" dirty="0"/>
        </a:p>
      </dgm:t>
    </dgm:pt>
    <dgm:pt modelId="{FD95A9BF-E3EB-46A4-B2ED-1C1EB9C55380}" type="parTrans" cxnId="{6D83651D-5F56-49DC-BB79-DB922BA350BD}">
      <dgm:prSet/>
      <dgm:spPr/>
      <dgm:t>
        <a:bodyPr/>
        <a:lstStyle/>
        <a:p>
          <a:endParaRPr lang="en-US"/>
        </a:p>
      </dgm:t>
    </dgm:pt>
    <dgm:pt modelId="{9D2DEF73-B4F8-46F0-9355-620E470F7FF6}" type="sibTrans" cxnId="{6D83651D-5F56-49DC-BB79-DB922BA350BD}">
      <dgm:prSet/>
      <dgm:spPr/>
      <dgm:t>
        <a:bodyPr/>
        <a:lstStyle/>
        <a:p>
          <a:endParaRPr lang="en-US"/>
        </a:p>
      </dgm:t>
    </dgm:pt>
    <dgm:pt modelId="{CC07C38E-564C-46B8-A2F5-2A96FA5F5D5C}">
      <dgm:prSet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Unhappiness. Every day, these workers undermine what their engaged coworkers accomplish.</a:t>
          </a:r>
          <a:endParaRPr lang="en-US" dirty="0">
            <a:solidFill>
              <a:schemeClr val="bg2"/>
            </a:solidFill>
          </a:endParaRPr>
        </a:p>
      </dgm:t>
    </dgm:pt>
    <dgm:pt modelId="{1EB10C8E-977D-449E-BBCD-8876C370B4C2}" type="parTrans" cxnId="{5972A8FB-F6F3-4B07-B16E-BFFAE9F48E5A}">
      <dgm:prSet/>
      <dgm:spPr/>
      <dgm:t>
        <a:bodyPr/>
        <a:lstStyle/>
        <a:p>
          <a:endParaRPr lang="en-US"/>
        </a:p>
      </dgm:t>
    </dgm:pt>
    <dgm:pt modelId="{200A9B69-AC7C-4A99-BFE9-D7B7B0DEBE5A}" type="sibTrans" cxnId="{5972A8FB-F6F3-4B07-B16E-BFFAE9F48E5A}">
      <dgm:prSet/>
      <dgm:spPr/>
      <dgm:t>
        <a:bodyPr/>
        <a:lstStyle/>
        <a:p>
          <a:endParaRPr lang="en-US"/>
        </a:p>
      </dgm:t>
    </dgm:pt>
    <dgm:pt modelId="{6E950CBE-3B27-4170-9F58-86794866DAE8}" type="pres">
      <dgm:prSet presAssocID="{D4756AB7-84DA-45A7-8AA4-6F6EC7E39465}" presName="Name0" presStyleCnt="0">
        <dgm:presLayoutVars>
          <dgm:dir/>
          <dgm:animLvl val="lvl"/>
          <dgm:resizeHandles val="exact"/>
        </dgm:presLayoutVars>
      </dgm:prSet>
      <dgm:spPr/>
    </dgm:pt>
    <dgm:pt modelId="{416CCF46-AB5E-4F67-B062-32C687679391}" type="pres">
      <dgm:prSet presAssocID="{0058A1D6-CAB6-4C08-BC3A-2C6879E0553E}" presName="linNode" presStyleCnt="0"/>
      <dgm:spPr/>
    </dgm:pt>
    <dgm:pt modelId="{96DDCF3B-6D81-4754-A26F-AB9C1BFAADF5}" type="pres">
      <dgm:prSet presAssocID="{0058A1D6-CAB6-4C08-BC3A-2C6879E0553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52FD1-8B9C-4CFE-B4E8-392851828474}" type="pres">
      <dgm:prSet presAssocID="{0058A1D6-CAB6-4C08-BC3A-2C6879E0553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ACA4A-D56D-4185-88B5-2A05CDA6551E}" type="pres">
      <dgm:prSet presAssocID="{92E9BEEE-1744-4FC9-9764-EF115B68148F}" presName="sp" presStyleCnt="0"/>
      <dgm:spPr/>
    </dgm:pt>
    <dgm:pt modelId="{EB42C38E-0666-4132-8999-AFB1603B08A3}" type="pres">
      <dgm:prSet presAssocID="{ADD30685-D58E-4B9A-AA38-24AD7E05F957}" presName="linNode" presStyleCnt="0"/>
      <dgm:spPr/>
    </dgm:pt>
    <dgm:pt modelId="{CBE56014-F794-4686-87F3-00D1454EA922}" type="pres">
      <dgm:prSet presAssocID="{ADD30685-D58E-4B9A-AA38-24AD7E05F9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F5D760F-AA92-4010-ACBD-762A9B5A13BA}" type="pres">
      <dgm:prSet presAssocID="{ADD30685-D58E-4B9A-AA38-24AD7E05F95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9350C-24B9-44B4-B9F2-8BE87FC1FF4B}" type="pres">
      <dgm:prSet presAssocID="{85AD0B62-BFFD-4B0F-BD26-2EE58106A42E}" presName="sp" presStyleCnt="0"/>
      <dgm:spPr/>
    </dgm:pt>
    <dgm:pt modelId="{AC2702A0-FCB2-4F08-A4BD-AD51EB421E80}" type="pres">
      <dgm:prSet presAssocID="{F808F9FE-2469-402A-8A1E-A9E922D5282F}" presName="linNode" presStyleCnt="0"/>
      <dgm:spPr/>
    </dgm:pt>
    <dgm:pt modelId="{D16361EB-6C4D-42A1-B73C-0A5220AD7FF8}" type="pres">
      <dgm:prSet presAssocID="{F808F9FE-2469-402A-8A1E-A9E922D5282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D9F30DC-AD50-419E-BD9A-BE687269E121}" type="pres">
      <dgm:prSet presAssocID="{F808F9FE-2469-402A-8A1E-A9E922D5282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0A3134A-B4BC-4C07-BA99-B39AE677353F}" srcId="{D4756AB7-84DA-45A7-8AA4-6F6EC7E39465}" destId="{0058A1D6-CAB6-4C08-BC3A-2C6879E0553E}" srcOrd="0" destOrd="0" parTransId="{DA7C3732-66C6-404C-A729-261FEFC5C3E3}" sibTransId="{92E9BEEE-1744-4FC9-9764-EF115B68148F}"/>
    <dgm:cxn modelId="{EA285267-F512-4CDC-9741-304A29F43391}" type="presOf" srcId="{0058A1D6-CAB6-4C08-BC3A-2C6879E0553E}" destId="{96DDCF3B-6D81-4754-A26F-AB9C1BFAADF5}" srcOrd="0" destOrd="0" presId="urn:microsoft.com/office/officeart/2005/8/layout/vList5"/>
    <dgm:cxn modelId="{E9DEC277-C10F-4EAF-A1EE-88B16FBB93B2}" type="presOf" srcId="{D4756AB7-84DA-45A7-8AA4-6F6EC7E39465}" destId="{6E950CBE-3B27-4170-9F58-86794866DAE8}" srcOrd="0" destOrd="0" presId="urn:microsoft.com/office/officeart/2005/8/layout/vList5"/>
    <dgm:cxn modelId="{1AE53EEB-4C3E-48D8-8E38-2E32266EF5DA}" type="presOf" srcId="{ADD30685-D58E-4B9A-AA38-24AD7E05F957}" destId="{CBE56014-F794-4686-87F3-00D1454EA922}" srcOrd="0" destOrd="0" presId="urn:microsoft.com/office/officeart/2005/8/layout/vList5"/>
    <dgm:cxn modelId="{AD87D047-1426-48C6-9C79-FE267CBD2348}" type="presOf" srcId="{CC07C38E-564C-46B8-A2F5-2A96FA5F5D5C}" destId="{4D9F30DC-AD50-419E-BD9A-BE687269E121}" srcOrd="0" destOrd="1" presId="urn:microsoft.com/office/officeart/2005/8/layout/vList5"/>
    <dgm:cxn modelId="{EA5CECB7-6F59-4A0B-B1D7-84FCB2AE51E8}" srcId="{D4756AB7-84DA-45A7-8AA4-6F6EC7E39465}" destId="{ADD30685-D58E-4B9A-AA38-24AD7E05F957}" srcOrd="1" destOrd="0" parTransId="{7A8CFA33-46F9-4AFB-9D0A-C3776B47BFFF}" sibTransId="{85AD0B62-BFFD-4B0F-BD26-2EE58106A42E}"/>
    <dgm:cxn modelId="{6D83651D-5F56-49DC-BB79-DB922BA350BD}" srcId="{F808F9FE-2469-402A-8A1E-A9E922D5282F}" destId="{0D56963B-5756-4D93-A560-F004FF3BBFCF}" srcOrd="0" destOrd="0" parTransId="{FD95A9BF-E3EB-46A4-B2ED-1C1EB9C55380}" sibTransId="{9D2DEF73-B4F8-46F0-9355-620E470F7FF6}"/>
    <dgm:cxn modelId="{08958290-0347-421C-9A70-043968A7FACA}" type="presOf" srcId="{489B4675-C46A-4DC6-A619-EA17422FA00E}" destId="{3F5D760F-AA92-4010-ACBD-762A9B5A13BA}" srcOrd="0" destOrd="1" presId="urn:microsoft.com/office/officeart/2005/8/layout/vList5"/>
    <dgm:cxn modelId="{ECE2FFEC-02DD-4731-8AC3-F0AC7DCAA19D}" srcId="{ADD30685-D58E-4B9A-AA38-24AD7E05F957}" destId="{489B4675-C46A-4DC6-A619-EA17422FA00E}" srcOrd="1" destOrd="0" parTransId="{050A8642-3962-44E2-945B-248903ED264D}" sibTransId="{A5E9A720-72F2-4916-86BD-E68697706A90}"/>
    <dgm:cxn modelId="{8B38755B-BF20-4D30-BE23-B41C9582473B}" type="presOf" srcId="{578E5B58-8491-4E20-A3BC-BB71A21469F1}" destId="{8E552FD1-8B9C-4CFE-B4E8-392851828474}" srcOrd="0" destOrd="0" presId="urn:microsoft.com/office/officeart/2005/8/layout/vList5"/>
    <dgm:cxn modelId="{1C2B75AC-8FD9-4085-98FA-90FDB5CEE5F3}" type="presOf" srcId="{081729D5-EFBD-47D0-8196-6A85126BC33E}" destId="{8E552FD1-8B9C-4CFE-B4E8-392851828474}" srcOrd="0" destOrd="1" presId="urn:microsoft.com/office/officeart/2005/8/layout/vList5"/>
    <dgm:cxn modelId="{5FDFE8A8-FB23-4723-8D5E-5527E613072E}" srcId="{D4756AB7-84DA-45A7-8AA4-6F6EC7E39465}" destId="{F808F9FE-2469-402A-8A1E-A9E922D5282F}" srcOrd="2" destOrd="0" parTransId="{0889176C-9A50-4F0B-89DA-6BA1D291B103}" sibTransId="{C30927A1-FC8C-471B-9247-128738962F93}"/>
    <dgm:cxn modelId="{DD66E2FC-254D-464E-9A14-DF9A318646A8}" srcId="{0058A1D6-CAB6-4C08-BC3A-2C6879E0553E}" destId="{081729D5-EFBD-47D0-8196-6A85126BC33E}" srcOrd="1" destOrd="0" parTransId="{88B25CA5-ACDB-497D-AEEB-CF231B54106B}" sibTransId="{23AE1A7E-32AC-4199-97B9-10192689BBC8}"/>
    <dgm:cxn modelId="{62CAB2B1-7F0E-4F1D-A9F4-6F4DF6051B60}" type="presOf" srcId="{0D56963B-5756-4D93-A560-F004FF3BBFCF}" destId="{4D9F30DC-AD50-419E-BD9A-BE687269E121}" srcOrd="0" destOrd="0" presId="urn:microsoft.com/office/officeart/2005/8/layout/vList5"/>
    <dgm:cxn modelId="{56CD7E70-2976-45F7-8DAB-097E9A14C07E}" srcId="{ADD30685-D58E-4B9A-AA38-24AD7E05F957}" destId="{26CF8770-CA76-40DF-8A77-9FEB5A45DD79}" srcOrd="0" destOrd="0" parTransId="{CCAFAF14-08FC-4DA4-B57B-ABE7F35061FB}" sibTransId="{A54FA819-A91E-49D3-A84B-86C988F210C8}"/>
    <dgm:cxn modelId="{5972A8FB-F6F3-4B07-B16E-BFFAE9F48E5A}" srcId="{F808F9FE-2469-402A-8A1E-A9E922D5282F}" destId="{CC07C38E-564C-46B8-A2F5-2A96FA5F5D5C}" srcOrd="1" destOrd="0" parTransId="{1EB10C8E-977D-449E-BBCD-8876C370B4C2}" sibTransId="{200A9B69-AC7C-4A99-BFE9-D7B7B0DEBE5A}"/>
    <dgm:cxn modelId="{A8B9F1F5-EA47-4D96-9D6D-9486BFD5D753}" type="presOf" srcId="{F808F9FE-2469-402A-8A1E-A9E922D5282F}" destId="{D16361EB-6C4D-42A1-B73C-0A5220AD7FF8}" srcOrd="0" destOrd="0" presId="urn:microsoft.com/office/officeart/2005/8/layout/vList5"/>
    <dgm:cxn modelId="{A30BB0C4-D3A1-48CF-BC8E-D43CC6C2D386}" srcId="{0058A1D6-CAB6-4C08-BC3A-2C6879E0553E}" destId="{578E5B58-8491-4E20-A3BC-BB71A21469F1}" srcOrd="0" destOrd="0" parTransId="{2FE10101-8073-4B6B-BE05-04010AB3F8C2}" sibTransId="{2C1F01F7-BE35-4A17-B80F-C58883E5D65E}"/>
    <dgm:cxn modelId="{51B305AF-DC3C-451F-B2F6-6EBC17235742}" type="presOf" srcId="{26CF8770-CA76-40DF-8A77-9FEB5A45DD79}" destId="{3F5D760F-AA92-4010-ACBD-762A9B5A13BA}" srcOrd="0" destOrd="0" presId="urn:microsoft.com/office/officeart/2005/8/layout/vList5"/>
    <dgm:cxn modelId="{5920C80A-2EB0-4AC9-87FE-12DD21C4A561}" type="presParOf" srcId="{6E950CBE-3B27-4170-9F58-86794866DAE8}" destId="{416CCF46-AB5E-4F67-B062-32C687679391}" srcOrd="0" destOrd="0" presId="urn:microsoft.com/office/officeart/2005/8/layout/vList5"/>
    <dgm:cxn modelId="{2B888A5D-C81C-4F89-9AA8-00A0FCDC83D4}" type="presParOf" srcId="{416CCF46-AB5E-4F67-B062-32C687679391}" destId="{96DDCF3B-6D81-4754-A26F-AB9C1BFAADF5}" srcOrd="0" destOrd="0" presId="urn:microsoft.com/office/officeart/2005/8/layout/vList5"/>
    <dgm:cxn modelId="{868C2D8A-FFFA-410D-9A5D-17BCA9878266}" type="presParOf" srcId="{416CCF46-AB5E-4F67-B062-32C687679391}" destId="{8E552FD1-8B9C-4CFE-B4E8-392851828474}" srcOrd="1" destOrd="0" presId="urn:microsoft.com/office/officeart/2005/8/layout/vList5"/>
    <dgm:cxn modelId="{95A458EF-991B-443C-AB41-F929C015729B}" type="presParOf" srcId="{6E950CBE-3B27-4170-9F58-86794866DAE8}" destId="{653ACA4A-D56D-4185-88B5-2A05CDA6551E}" srcOrd="1" destOrd="0" presId="urn:microsoft.com/office/officeart/2005/8/layout/vList5"/>
    <dgm:cxn modelId="{F06120A4-19C1-42DE-A466-937DE642927A}" type="presParOf" srcId="{6E950CBE-3B27-4170-9F58-86794866DAE8}" destId="{EB42C38E-0666-4132-8999-AFB1603B08A3}" srcOrd="2" destOrd="0" presId="urn:microsoft.com/office/officeart/2005/8/layout/vList5"/>
    <dgm:cxn modelId="{C27A9A04-E8B5-494F-A0AF-417A27D51892}" type="presParOf" srcId="{EB42C38E-0666-4132-8999-AFB1603B08A3}" destId="{CBE56014-F794-4686-87F3-00D1454EA922}" srcOrd="0" destOrd="0" presId="urn:microsoft.com/office/officeart/2005/8/layout/vList5"/>
    <dgm:cxn modelId="{255F063A-CF0C-4143-AADF-352EEB443569}" type="presParOf" srcId="{EB42C38E-0666-4132-8999-AFB1603B08A3}" destId="{3F5D760F-AA92-4010-ACBD-762A9B5A13BA}" srcOrd="1" destOrd="0" presId="urn:microsoft.com/office/officeart/2005/8/layout/vList5"/>
    <dgm:cxn modelId="{DB5AA879-11EA-4877-88FE-79194A4EAD0F}" type="presParOf" srcId="{6E950CBE-3B27-4170-9F58-86794866DAE8}" destId="{0469350C-24B9-44B4-B9F2-8BE87FC1FF4B}" srcOrd="3" destOrd="0" presId="urn:microsoft.com/office/officeart/2005/8/layout/vList5"/>
    <dgm:cxn modelId="{11DC2851-6214-4967-BCED-C16E4CAE5656}" type="presParOf" srcId="{6E950CBE-3B27-4170-9F58-86794866DAE8}" destId="{AC2702A0-FCB2-4F08-A4BD-AD51EB421E80}" srcOrd="4" destOrd="0" presId="urn:microsoft.com/office/officeart/2005/8/layout/vList5"/>
    <dgm:cxn modelId="{68F0FF35-E224-4BF1-91FA-FD6378EC0DB5}" type="presParOf" srcId="{AC2702A0-FCB2-4F08-A4BD-AD51EB421E80}" destId="{D16361EB-6C4D-42A1-B73C-0A5220AD7FF8}" srcOrd="0" destOrd="0" presId="urn:microsoft.com/office/officeart/2005/8/layout/vList5"/>
    <dgm:cxn modelId="{1236040F-106B-4F34-80E4-998803392C77}" type="presParOf" srcId="{AC2702A0-FCB2-4F08-A4BD-AD51EB421E80}" destId="{4D9F30DC-AD50-419E-BD9A-BE687269E1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52FD1-8B9C-4CFE-B4E8-392851828474}">
      <dsp:nvSpPr>
        <dsp:cNvPr id="0" name=""/>
        <dsp:cNvSpPr/>
      </dsp:nvSpPr>
      <dsp:spPr>
        <a:xfrm rot="5400000">
          <a:off x="3631803" y="-1295897"/>
          <a:ext cx="1055124" cy="391469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2"/>
              </a:solidFill>
            </a:rPr>
            <a:t>ENGAGED employees work with passion and feel a profound connection to their company.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chemeClr val="bg2"/>
              </a:solidFill>
            </a:rPr>
            <a:t>They drive innovation and move the organization forward</a:t>
          </a:r>
          <a:endParaRPr lang="en-US" sz="1400" kern="1200" dirty="0">
            <a:solidFill>
              <a:schemeClr val="bg2"/>
            </a:solidFill>
          </a:endParaRPr>
        </a:p>
      </dsp:txBody>
      <dsp:txXfrm rot="-5400000">
        <a:off x="2202017" y="185396"/>
        <a:ext cx="3863190" cy="952110"/>
      </dsp:txXfrm>
    </dsp:sp>
    <dsp:sp modelId="{96DDCF3B-6D81-4754-A26F-AB9C1BFAADF5}">
      <dsp:nvSpPr>
        <dsp:cNvPr id="0" name=""/>
        <dsp:cNvSpPr/>
      </dsp:nvSpPr>
      <dsp:spPr>
        <a:xfrm>
          <a:off x="0" y="1998"/>
          <a:ext cx="2202017" cy="131890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en-US" sz="6500" kern="1200" dirty="0"/>
        </a:p>
      </dsp:txBody>
      <dsp:txXfrm>
        <a:off x="64384" y="66382"/>
        <a:ext cx="2073249" cy="1190137"/>
      </dsp:txXfrm>
    </dsp:sp>
    <dsp:sp modelId="{3F5D760F-AA92-4010-ACBD-762A9B5A13BA}">
      <dsp:nvSpPr>
        <dsp:cNvPr id="0" name=""/>
        <dsp:cNvSpPr/>
      </dsp:nvSpPr>
      <dsp:spPr>
        <a:xfrm rot="5400000">
          <a:off x="3631803" y="88953"/>
          <a:ext cx="1055124" cy="391469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>
              <a:solidFill>
                <a:schemeClr val="tx2">
                  <a:lumMod val="10000"/>
                </a:schemeClr>
              </a:solidFill>
            </a:rPr>
            <a:t>NOT-ENGAGED employees are essentially “checked-out.” They’re sleepwalking through their</a:t>
          </a:r>
          <a:endParaRPr lang="en-US" sz="1400" kern="1200" baseline="0" dirty="0">
            <a:solidFill>
              <a:schemeClr val="tx2">
                <a:lumMod val="1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>
              <a:solidFill>
                <a:schemeClr val="tx2">
                  <a:lumMod val="10000"/>
                </a:schemeClr>
              </a:solidFill>
            </a:rPr>
            <a:t>Workday, putting time – but not energy or passion- into their work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 rot="-5400000">
        <a:off x="2202017" y="1570247"/>
        <a:ext cx="3863190" cy="952110"/>
      </dsp:txXfrm>
    </dsp:sp>
    <dsp:sp modelId="{CBE56014-F794-4686-87F3-00D1454EA922}">
      <dsp:nvSpPr>
        <dsp:cNvPr id="0" name=""/>
        <dsp:cNvSpPr/>
      </dsp:nvSpPr>
      <dsp:spPr>
        <a:xfrm>
          <a:off x="0" y="1386849"/>
          <a:ext cx="2202017" cy="13189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</a:t>
          </a:r>
          <a:endParaRPr lang="en-US" sz="6500" kern="1200" dirty="0"/>
        </a:p>
      </dsp:txBody>
      <dsp:txXfrm>
        <a:off x="64384" y="1451233"/>
        <a:ext cx="2073249" cy="1190137"/>
      </dsp:txXfrm>
    </dsp:sp>
    <dsp:sp modelId="{4D9F30DC-AD50-419E-BD9A-BE687269E121}">
      <dsp:nvSpPr>
        <dsp:cNvPr id="0" name=""/>
        <dsp:cNvSpPr/>
      </dsp:nvSpPr>
      <dsp:spPr>
        <a:xfrm rot="5400000">
          <a:off x="3631803" y="1473804"/>
          <a:ext cx="1055124" cy="391469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chemeClr val="bg2"/>
              </a:solidFill>
            </a:rPr>
            <a:t>ACTIVELY DISENGAGED employees aren’t just unhappy at work; they’re busy acting out their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chemeClr val="bg2"/>
              </a:solidFill>
            </a:rPr>
            <a:t>Unhappiness. Every day, these workers undermine what their engaged coworkers accomplish.</a:t>
          </a:r>
          <a:endParaRPr lang="en-US" sz="1400" kern="1200" dirty="0">
            <a:solidFill>
              <a:schemeClr val="bg2"/>
            </a:solidFill>
          </a:endParaRPr>
        </a:p>
      </dsp:txBody>
      <dsp:txXfrm rot="-5400000">
        <a:off x="2202017" y="2955098"/>
        <a:ext cx="3863190" cy="952110"/>
      </dsp:txXfrm>
    </dsp:sp>
    <dsp:sp modelId="{D16361EB-6C4D-42A1-B73C-0A5220AD7FF8}">
      <dsp:nvSpPr>
        <dsp:cNvPr id="0" name=""/>
        <dsp:cNvSpPr/>
      </dsp:nvSpPr>
      <dsp:spPr>
        <a:xfrm>
          <a:off x="0" y="2771700"/>
          <a:ext cx="2202017" cy="13189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</a:t>
          </a:r>
          <a:endParaRPr lang="en-US" sz="6500" kern="1200" dirty="0"/>
        </a:p>
      </dsp:txBody>
      <dsp:txXfrm>
        <a:off x="64384" y="2836084"/>
        <a:ext cx="2073249" cy="1190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5C3C6-93A8-1A45-ACFB-8884C77E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7A194-A1E0-F84A-8E1A-273D814E4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A7224-6803-A34E-8929-879467BA3D3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BF9A6-5D64-4345-9A8B-C42E171E25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50B8E-1D52-554D-9327-9D16641681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C4529-8557-A94B-8AF1-02A63C02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6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37805-86E6-FA49-A07C-AC34F5A09D5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D7A80-9B6B-BB4D-8DD4-98EC85D5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7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EECF27-A6B8-894C-A6EE-00D80E7827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FF7E6-38B1-8142-87F5-2B8B4EBA3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550" y="3563939"/>
            <a:ext cx="10117137" cy="667594"/>
          </a:xfrm>
        </p:spPr>
        <p:txBody>
          <a:bodyPr/>
          <a:lstStyle>
            <a:lvl1pPr marL="0" indent="0" algn="ctr">
              <a:buNone/>
              <a:defRPr lang="en-US" sz="4400" b="1" i="0" kern="1200" dirty="0" smtClean="0">
                <a:solidFill>
                  <a:schemeClr val="tx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0" kern="1200" dirty="0" smtClean="0">
                <a:solidFill>
                  <a:schemeClr val="bg2"/>
                </a:solidFill>
                <a:latin typeface="Corbel" panose="020B0503020204020204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E3A38-7C06-B944-982B-213A7E3D3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1100" y="4376738"/>
            <a:ext cx="7289800" cy="773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92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1DD6B-3CA3-EF45-8AA4-16946867C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4514" y="944679"/>
            <a:ext cx="4226830" cy="4232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38878-0B70-5D44-92FE-DBDD7867E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7563" y="2428875"/>
            <a:ext cx="2095500" cy="2747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AFDFCC-C1B4-C84F-BF82-3610B35747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77425" y="2428875"/>
            <a:ext cx="2095500" cy="2747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81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FD68AF-E693-7E40-8BFD-AA578DB0DC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608" y="454172"/>
            <a:ext cx="11317424" cy="59526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3DC028F-AAA9-6047-A457-6AECFABF9D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806781" y="952500"/>
            <a:ext cx="5438775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194767-F43A-454C-8B7C-728A710D82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7288" y="1004888"/>
            <a:ext cx="3984625" cy="58531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8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EECF27-A6B8-894C-A6EE-00D80E7827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FF7E6-38B1-8142-87F5-2B8B4EBA3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550" y="3563939"/>
            <a:ext cx="10117137" cy="667594"/>
          </a:xfrm>
        </p:spPr>
        <p:txBody>
          <a:bodyPr/>
          <a:lstStyle>
            <a:lvl1pPr marL="0" indent="0" algn="ctr">
              <a:buNone/>
              <a:defRPr lang="en-US" sz="4400" b="1" i="0" kern="1200" dirty="0" smtClean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0" kern="1200" dirty="0" smtClean="0">
                <a:solidFill>
                  <a:schemeClr val="bg2"/>
                </a:solidFill>
                <a:latin typeface="Corbel" panose="020B0503020204020204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E3A38-7C06-B944-982B-213A7E3D3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1100" y="4376738"/>
            <a:ext cx="7289800" cy="773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78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69E047-4A63-9E48-8C73-0842A613B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0516" y="1858962"/>
            <a:ext cx="4203700" cy="31400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4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77225E-008F-5D47-A03D-C2707AE1C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3064" y="4065917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920A4AF-D039-3F43-A019-02EC95682F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3547" y="4065917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DE25F45-F8A3-6844-84FC-70675A668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8512" y="4043843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37E829C-18A8-8641-8915-7ED6C4703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9343" y="4060166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1A2D967-593C-7346-BF15-B1AA9A81AC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674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7D8A48-680D-3543-99AA-51D7D8E80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7036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95D9C-F83F-774C-A29D-6E1F09A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1637" y="654290"/>
            <a:ext cx="3233738" cy="45718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43C1EF-11BD-E54F-9F40-ED61E8450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1370" y="1028101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8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E8F4AC-A7FA-9F44-A584-FE5DE8238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1370" y="654290"/>
            <a:ext cx="3657600" cy="233045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60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7D8A48-680D-3543-99AA-51D7D8E80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1637" y="0"/>
            <a:ext cx="417036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95D9C-F83F-774C-A29D-6E1F09A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934" y="711799"/>
            <a:ext cx="3233738" cy="45718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43C1EF-11BD-E54F-9F40-ED61E8450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370" y="959090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8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E8F4AC-A7FA-9F44-A584-FE5DE8238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369" y="585279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6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1DD6B-3CA3-EF45-8AA4-16946867C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2547B1-7644-6B4E-A8D9-0D369953F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D4199-C668-CD42-8A16-B0FEAC578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5" t="1549" r="16997" b="5294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5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2E89E7-CDBF-0943-A09D-D1D3A3578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D9482-1B11-B048-A8AC-CAF949837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5" t="1549" r="16997" b="5294"/>
          <a:stretch/>
        </p:blipFill>
        <p:spPr>
          <a:xfrm>
            <a:off x="0" y="46007"/>
            <a:ext cx="1219200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01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A46E6-DEEC-2841-973F-2EFA7548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E0290-5896-F84C-8A4A-7C2C0120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62" r:id="rId3"/>
    <p:sldLayoutId id="2147483670" r:id="rId4"/>
    <p:sldLayoutId id="2147483660" r:id="rId5"/>
    <p:sldLayoutId id="2147483672" r:id="rId6"/>
    <p:sldLayoutId id="2147483671" r:id="rId7"/>
    <p:sldLayoutId id="2147483678" r:id="rId8"/>
    <p:sldLayoutId id="2147483679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dirty="0">
          <a:solidFill>
            <a:schemeClr val="bg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rs.wsu.edu/managers/recruitment-toolkit/candidate-experience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rs.wsu.edu/candidate-Experienc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C76A14-9694-BB4C-8FDB-CF3FB28D8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7431" y="3709144"/>
            <a:ext cx="10117137" cy="66759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Improving the Candidate Experience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654A0-972B-0244-B892-C0CBF28D82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WSU Human Resources 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36BC6-02AA-EB42-B927-65DC284D1BC3}"/>
              </a:ext>
            </a:extLst>
          </p:cNvPr>
          <p:cNvSpPr/>
          <p:nvPr/>
        </p:nvSpPr>
        <p:spPr>
          <a:xfrm>
            <a:off x="5623803" y="5126836"/>
            <a:ext cx="944391" cy="46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00227-E3A4-464A-8C5A-31A344B33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050" y="1004039"/>
            <a:ext cx="1965900" cy="12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3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4199" y="1669002"/>
            <a:ext cx="4457288" cy="496261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The search committee members should introduce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The search committee should have a standard set of questions based on the requirements of the job that each candidate will be asked.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It is also appropriate to ask questions directly related to the particular candidate’s application materials and to ask follow-up questions that may be different for each candidate based on their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Sample Interview questions are on the HRS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The search committee members should be familiar with what questions are illegal to ask or consider when selecting the top candidate(s) (Refer to BPPM 60.08))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Be sure to allow time for the candidate to ask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The interview is a great opportunity to showcase your office/department. If the candidate will be interviewing with individuals in other locations, consider who will escort them to those areas.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Provide the candidate with a rough timeline of when interviews should be complete and thank them for taking the time to interview for the position.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4208-F096-514A-AE80-B9418C24B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83177" y="771295"/>
            <a:ext cx="4253102" cy="7255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The Interview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6FE03-AC47-A648-A1C1-5EAE5A53C30C}"/>
              </a:ext>
            </a:extLst>
          </p:cNvPr>
          <p:cNvSpPr/>
          <p:nvPr/>
        </p:nvSpPr>
        <p:spPr>
          <a:xfrm>
            <a:off x="10429543" y="1351114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6" y="1172838"/>
            <a:ext cx="6696723" cy="44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20CFBF-C722-5248-BBA7-30AC3940C285}"/>
              </a:ext>
            </a:extLst>
          </p:cNvPr>
          <p:cNvSpPr/>
          <p:nvPr/>
        </p:nvSpPr>
        <p:spPr>
          <a:xfrm>
            <a:off x="303694" y="233172"/>
            <a:ext cx="11196794" cy="62788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A32E2E8-F5F5-0148-AE7F-8705291FFA5A}"/>
              </a:ext>
            </a:extLst>
          </p:cNvPr>
          <p:cNvSpPr txBox="1">
            <a:spLocks/>
          </p:cNvSpPr>
          <p:nvPr/>
        </p:nvSpPr>
        <p:spPr>
          <a:xfrm>
            <a:off x="433020" y="599010"/>
            <a:ext cx="10646312" cy="81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Candidate Selection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32D32B-D7E3-2447-A0F7-881D76A36A63}"/>
              </a:ext>
            </a:extLst>
          </p:cNvPr>
          <p:cNvSpPr txBox="1">
            <a:spLocks/>
          </p:cNvSpPr>
          <p:nvPr/>
        </p:nvSpPr>
        <p:spPr>
          <a:xfrm>
            <a:off x="547298" y="1566243"/>
            <a:ext cx="10709587" cy="361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Once the search committee recommends a candidate for a position it is up to the appointing authority to make the final decision</a:t>
            </a:r>
            <a:r>
              <a:rPr lang="en-US" sz="1800" b="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bg1"/>
                </a:solidFill>
              </a:rPr>
              <a:t>After the offer has been extended and the candidate accepts</a:t>
            </a:r>
            <a:r>
              <a:rPr lang="en-US" sz="1800" b="0" dirty="0" smtClean="0">
                <a:solidFill>
                  <a:schemeClr val="bg1"/>
                </a:solidFill>
              </a:rPr>
              <a:t>:</a:t>
            </a:r>
            <a:endParaRPr lang="en-US" sz="1800" b="0" dirty="0">
              <a:solidFill>
                <a:schemeClr val="bg1"/>
              </a:solidFill>
            </a:endParaRPr>
          </a:p>
          <a:p>
            <a:pPr marL="971550" lvl="1" indent="-285750"/>
            <a:r>
              <a:rPr lang="en-US" sz="1800" b="0" dirty="0">
                <a:solidFill>
                  <a:schemeClr val="bg1"/>
                </a:solidFill>
              </a:rPr>
              <a:t>Contact the candidates who were not selected for the position</a:t>
            </a:r>
          </a:p>
          <a:p>
            <a:pPr marL="971550" lvl="1" indent="-285750"/>
            <a:r>
              <a:rPr lang="en-US" sz="1800" b="0" dirty="0">
                <a:solidFill>
                  <a:schemeClr val="bg1"/>
                </a:solidFill>
              </a:rPr>
              <a:t>HRS recommends promptly notifying the candidates who were interviewed by telephone. A follow-up letter may be appropriate too.</a:t>
            </a:r>
          </a:p>
          <a:p>
            <a:pPr marL="971550" lvl="1" indent="-285750"/>
            <a:r>
              <a:rPr lang="en-US" sz="1800" b="0" dirty="0">
                <a:solidFill>
                  <a:schemeClr val="bg1"/>
                </a:solidFill>
              </a:rPr>
              <a:t>For the applicants who were not interviewed an email communication is acceptable (Samples available –Candidate Experience Site)</a:t>
            </a:r>
          </a:p>
          <a:p>
            <a:pPr marL="971550" lvl="1" indent="-285750"/>
            <a:r>
              <a:rPr lang="en-US" sz="1800" b="0" dirty="0">
                <a:solidFill>
                  <a:schemeClr val="bg1"/>
                </a:solidFill>
              </a:rPr>
              <a:t>Update OPDRS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8" y="4778259"/>
            <a:ext cx="10490991" cy="15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20CFBF-C722-5248-BBA7-30AC3940C285}"/>
              </a:ext>
            </a:extLst>
          </p:cNvPr>
          <p:cNvSpPr/>
          <p:nvPr/>
        </p:nvSpPr>
        <p:spPr>
          <a:xfrm>
            <a:off x="303694" y="233172"/>
            <a:ext cx="11521362" cy="62788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A32E2E8-F5F5-0148-AE7F-8705291FFA5A}"/>
              </a:ext>
            </a:extLst>
          </p:cNvPr>
          <p:cNvSpPr txBox="1">
            <a:spLocks/>
          </p:cNvSpPr>
          <p:nvPr/>
        </p:nvSpPr>
        <p:spPr>
          <a:xfrm>
            <a:off x="433020" y="599010"/>
            <a:ext cx="10646312" cy="81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Candidate Selection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32D32B-D7E3-2447-A0F7-881D76A36A63}"/>
              </a:ext>
            </a:extLst>
          </p:cNvPr>
          <p:cNvSpPr txBox="1">
            <a:spLocks/>
          </p:cNvSpPr>
          <p:nvPr/>
        </p:nvSpPr>
        <p:spPr>
          <a:xfrm>
            <a:off x="547298" y="1566243"/>
            <a:ext cx="10709587" cy="361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8" y="4778259"/>
            <a:ext cx="10490991" cy="1584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4114" y="1566243"/>
            <a:ext cx="95377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Importance of Notifying Candidate in a Timely </a:t>
            </a:r>
            <a:r>
              <a:rPr lang="en-US" sz="2800" b="1" dirty="0" smtClean="0">
                <a:solidFill>
                  <a:schemeClr val="bg1"/>
                </a:solidFill>
              </a:rPr>
              <a:t>Manner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Regardless of whether or not the candidate is extended an offer by the university it is important to notify them in a timely manner. 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9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401" y="2458794"/>
            <a:ext cx="6271549" cy="398639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Once the individual has accepted the offer, begin mapping out their orientation to their position, your department and WSU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Things to consider:</a:t>
            </a:r>
            <a:endParaRPr lang="en-US" sz="2000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What is their effective start date?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Who will help acclimate them and train them?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Register the new employee for upcoming trainings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Prepare a welcome letter letting them know information about the department and resources available to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Register the them for “New Employee Orientation” 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/>
            <a:endParaRPr lang="en-US" sz="2000" dirty="0">
              <a:solidFill>
                <a:schemeClr val="bg2"/>
              </a:solidFill>
            </a:endParaRPr>
          </a:p>
          <a:p>
            <a:pPr algn="ctr"/>
            <a:r>
              <a:rPr lang="en-US" sz="2000" b="1" dirty="0">
                <a:solidFill>
                  <a:schemeClr val="bg2"/>
                </a:solidFill>
              </a:rPr>
              <a:t>Many great resources for new employees can be found on </a:t>
            </a:r>
            <a:r>
              <a:rPr lang="en-US" sz="2000" b="1" dirty="0" smtClean="0">
                <a:solidFill>
                  <a:schemeClr val="bg2"/>
                </a:solidFill>
              </a:rPr>
              <a:t>the </a:t>
            </a:r>
            <a:r>
              <a:rPr lang="en-US" sz="2000" b="1" dirty="0">
                <a:solidFill>
                  <a:schemeClr val="bg2"/>
                </a:solidFill>
              </a:rPr>
              <a:t>Onboarding Resources site: hrs.wsu.edu/</a:t>
            </a:r>
            <a:r>
              <a:rPr lang="en-US" sz="2000" b="1" dirty="0" err="1">
                <a:solidFill>
                  <a:schemeClr val="bg2"/>
                </a:solidFill>
              </a:rPr>
              <a:t>New_Employees</a:t>
            </a:r>
            <a:endParaRPr lang="en-US" sz="20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4208-F096-514A-AE80-B9418C24B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401" y="731955"/>
            <a:ext cx="3833698" cy="2330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Onboarding Process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6FE03-AC47-A648-A1C1-5EAE5A53C30C}"/>
              </a:ext>
            </a:extLst>
          </p:cNvPr>
          <p:cNvSpPr/>
          <p:nvPr/>
        </p:nvSpPr>
        <p:spPr>
          <a:xfrm>
            <a:off x="763439" y="2124400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40" y="-17490"/>
            <a:ext cx="4583660" cy="68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4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402" y="2458794"/>
            <a:ext cx="5587968" cy="108339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You’ve hired a new individual, now how to you retain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It’s important to keep your new employee and all employees engaged in </a:t>
            </a: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workplace.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4208-F096-514A-AE80-B9418C24B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401" y="634301"/>
            <a:ext cx="3833698" cy="130138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Employee Engagement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6FE03-AC47-A648-A1C1-5EAE5A53C30C}"/>
              </a:ext>
            </a:extLst>
          </p:cNvPr>
          <p:cNvSpPr/>
          <p:nvPr/>
        </p:nvSpPr>
        <p:spPr>
          <a:xfrm>
            <a:off x="763439" y="2124400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403" y="3678314"/>
            <a:ext cx="4913264" cy="108339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What do we mean by Employee Engagement?</a:t>
            </a:r>
            <a:endParaRPr lang="en-US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Employee engagement is the extent to which employees feel passionate about their jobs, are committed to the organization, and put discretionary effort into their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43447501"/>
              </p:ext>
            </p:extLst>
          </p:nvPr>
        </p:nvGraphicFramePr>
        <p:xfrm>
          <a:off x="5805996" y="1029810"/>
          <a:ext cx="6116715" cy="409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73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438" y="1837356"/>
            <a:ext cx="11061617" cy="4403645"/>
          </a:xfrm>
        </p:spPr>
        <p:txBody>
          <a:bodyPr>
            <a:normAutofit fontScale="40000" lnSpcReduction="20000"/>
          </a:bodyPr>
          <a:lstStyle/>
          <a:p>
            <a:r>
              <a:rPr lang="en-US" sz="6200" b="1" dirty="0">
                <a:solidFill>
                  <a:schemeClr val="bg2"/>
                </a:solidFill>
              </a:rPr>
              <a:t>Gallup research indicates employees </a:t>
            </a:r>
            <a:r>
              <a:rPr lang="en-US" sz="6200" b="1" dirty="0" smtClean="0">
                <a:solidFill>
                  <a:schemeClr val="bg2"/>
                </a:solidFill>
              </a:rPr>
              <a:t>are </a:t>
            </a:r>
            <a:r>
              <a:rPr lang="en-US" sz="6200" b="1" dirty="0">
                <a:solidFill>
                  <a:schemeClr val="bg2"/>
                </a:solidFill>
              </a:rPr>
              <a:t>engaged when</a:t>
            </a:r>
            <a:r>
              <a:rPr lang="en-US" sz="6200" b="1" dirty="0" smtClean="0">
                <a:solidFill>
                  <a:schemeClr val="bg2"/>
                </a:solidFill>
              </a:rPr>
              <a:t>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chemeClr val="bg2"/>
                </a:solidFill>
              </a:rPr>
              <a:t>Know </a:t>
            </a:r>
            <a:r>
              <a:rPr lang="en-US" sz="5000" dirty="0">
                <a:solidFill>
                  <a:schemeClr val="bg2"/>
                </a:solidFill>
              </a:rPr>
              <a:t>what is expected of them.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2"/>
                </a:solidFill>
              </a:rPr>
              <a:t>Have the right materials and equipment to do their work correctly.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2"/>
                </a:solidFill>
              </a:rPr>
              <a:t>Have the opportunity to do what they do best everyday.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2"/>
                </a:solidFill>
              </a:rPr>
              <a:t>In the past seven days, they have received recognition or praise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2"/>
                </a:solidFill>
              </a:rPr>
              <a:t>Supervisor, or someone at work, seems to care about them as a person.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2"/>
                </a:solidFill>
              </a:rPr>
              <a:t>Opinions seem to count.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2"/>
                </a:solidFill>
              </a:rPr>
              <a:t>The mission of the company makes them feel like their work is important.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2"/>
                </a:solidFill>
              </a:rPr>
              <a:t>Co-workers are committed to doing quality work.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2"/>
                </a:solidFill>
              </a:rPr>
              <a:t>Have a best friend at work-someone to unconditionally rely upon.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2"/>
                </a:solidFill>
              </a:rPr>
              <a:t>In the past six months, they have talked with someone about their progress.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2"/>
                </a:solidFill>
              </a:rPr>
              <a:t>Have opportunities to learn and grow.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4208-F096-514A-AE80-B9418C24B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401" y="634301"/>
            <a:ext cx="10275378" cy="75061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Employee Engagement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6FE03-AC47-A648-A1C1-5EAE5A53C30C}"/>
              </a:ext>
            </a:extLst>
          </p:cNvPr>
          <p:cNvSpPr/>
          <p:nvPr/>
        </p:nvSpPr>
        <p:spPr>
          <a:xfrm>
            <a:off x="763439" y="1375360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D5C43-C479-AB4F-99B2-A23102060B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2615" y="2183907"/>
            <a:ext cx="5788240" cy="4119239"/>
          </a:xfrm>
        </p:spPr>
        <p:txBody>
          <a:bodyPr>
            <a:normAutofit lnSpcReduction="10000"/>
          </a:bodyPr>
          <a:lstStyle/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Creating a positive candidate experience is a crucial step in WSU’s recruitment process. “Roll out the Crimson Carpet” for all candidates.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Think about the small details in your interactions with candidates. Sometimes the smallest detail can mean the most.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Participate in the Faculty and Staff Recruitment Basic trainings to learn the recruitment processes at WSU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Contact HRS if you’re unsure about any steps in the process. hrs@wsu.edu (509) 335-4521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9CFAF-6953-BA44-924E-E3FCBBDF4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2615" y="1298666"/>
            <a:ext cx="5986717" cy="6632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In Conclusion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A6635-2AD8-464F-8B5B-BDF524557B55}"/>
              </a:ext>
            </a:extLst>
          </p:cNvPr>
          <p:cNvSpPr/>
          <p:nvPr/>
        </p:nvSpPr>
        <p:spPr>
          <a:xfrm>
            <a:off x="5227078" y="1889124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r="4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034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090588-7AFD-894B-9AE0-AC4D955474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CBA198-8058-C140-A6D5-45FAFCB19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0" t="16507" r="34196" b="26534"/>
          <a:stretch/>
        </p:blipFill>
        <p:spPr>
          <a:xfrm>
            <a:off x="5419709" y="1848002"/>
            <a:ext cx="1352581" cy="1355802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A0A1990-F4D9-C445-97B2-773B6DC6E89F}"/>
              </a:ext>
            </a:extLst>
          </p:cNvPr>
          <p:cNvSpPr txBox="1">
            <a:spLocks/>
          </p:cNvSpPr>
          <p:nvPr/>
        </p:nvSpPr>
        <p:spPr>
          <a:xfrm>
            <a:off x="1000607" y="3747516"/>
            <a:ext cx="10117137" cy="6675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Thank you!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35D06-D0EC-DA44-A463-24D297E3C307}"/>
              </a:ext>
            </a:extLst>
          </p:cNvPr>
          <p:cNvSpPr/>
          <p:nvPr/>
        </p:nvSpPr>
        <p:spPr>
          <a:xfrm>
            <a:off x="5586981" y="3380271"/>
            <a:ext cx="944391" cy="46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7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E512D-63E9-F247-BB61-A3EB161EDD93}"/>
              </a:ext>
            </a:extLst>
          </p:cNvPr>
          <p:cNvSpPr/>
          <p:nvPr/>
        </p:nvSpPr>
        <p:spPr>
          <a:xfrm>
            <a:off x="0" y="6137"/>
            <a:ext cx="12192000" cy="685186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135DB4-6E93-F24E-840A-FF1B0B58FE74}"/>
              </a:ext>
            </a:extLst>
          </p:cNvPr>
          <p:cNvSpPr/>
          <p:nvPr/>
        </p:nvSpPr>
        <p:spPr>
          <a:xfrm>
            <a:off x="0" y="-6138"/>
            <a:ext cx="6194216" cy="49929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67C16-2A5F-BF4B-B392-1117FAA5C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7196" r="46033"/>
          <a:stretch/>
        </p:blipFill>
        <p:spPr>
          <a:xfrm>
            <a:off x="0" y="-6138"/>
            <a:ext cx="6194216" cy="499289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FE5C4BE-B865-084D-AAC5-0CC3F69C6EC1}"/>
              </a:ext>
            </a:extLst>
          </p:cNvPr>
          <p:cNvSpPr txBox="1">
            <a:spLocks/>
          </p:cNvSpPr>
          <p:nvPr/>
        </p:nvSpPr>
        <p:spPr>
          <a:xfrm>
            <a:off x="6621728" y="1855397"/>
            <a:ext cx="5375935" cy="817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accent3"/>
                </a:solidFill>
              </a:rPr>
              <a:t>Why is a positive experience important?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E6DDB-E919-3C46-AC7D-10953DB94FC1}"/>
              </a:ext>
            </a:extLst>
          </p:cNvPr>
          <p:cNvSpPr/>
          <p:nvPr/>
        </p:nvSpPr>
        <p:spPr>
          <a:xfrm>
            <a:off x="1990516" y="4158280"/>
            <a:ext cx="4203700" cy="1852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177D3E-80B6-3D44-859A-ADCB5101AC42}"/>
              </a:ext>
            </a:extLst>
          </p:cNvPr>
          <p:cNvSpPr txBox="1">
            <a:spLocks/>
          </p:cNvSpPr>
          <p:nvPr/>
        </p:nvSpPr>
        <p:spPr>
          <a:xfrm>
            <a:off x="7139579" y="2794182"/>
            <a:ext cx="3906863" cy="361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5">
                    <a:lumMod val="50000"/>
                  </a:schemeClr>
                </a:solidFill>
              </a:rPr>
              <a:t>It is an essential part of attracting and retaining top 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</a:rPr>
              <a:t>performers</a:t>
            </a:r>
            <a:endParaRPr lang="en-US" sz="16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5">
                    <a:lumMod val="50000"/>
                  </a:schemeClr>
                </a:solidFill>
              </a:rPr>
              <a:t>The experience can influence the individuals perception of an 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</a:rPr>
              <a:t>organization </a:t>
            </a:r>
            <a:r>
              <a:rPr lang="en-US" sz="1600" b="0" dirty="0">
                <a:solidFill>
                  <a:schemeClr val="accent5">
                    <a:lumMod val="50000"/>
                  </a:schemeClr>
                </a:solidFill>
              </a:rPr>
              <a:t>and its work environment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16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5">
                    <a:lumMod val="50000"/>
                  </a:schemeClr>
                </a:solidFill>
              </a:rPr>
              <a:t> Critically important for employers of choice and any organization that 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</a:rPr>
              <a:t>wants </a:t>
            </a:r>
            <a:r>
              <a:rPr lang="en-US" sz="1600" b="0" dirty="0">
                <a:solidFill>
                  <a:schemeClr val="accent5">
                    <a:lumMod val="50000"/>
                  </a:schemeClr>
                </a:solidFill>
              </a:rPr>
              <a:t>to maintain a competitive edge in attracting, retaining, 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1600" b="0" dirty="0">
                <a:solidFill>
                  <a:schemeClr val="accent5">
                    <a:lumMod val="50000"/>
                  </a:schemeClr>
                </a:solidFill>
              </a:rPr>
              <a:t>engaging top performers.</a:t>
            </a:r>
          </a:p>
          <a:p>
            <a:endParaRPr lang="en-US" b="0" dirty="0"/>
          </a:p>
        </p:txBody>
      </p:sp>
      <p:pic>
        <p:nvPicPr>
          <p:cNvPr id="15" name="Picture Placeholder 14" descr="A person sitting in a chair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CEA940DA-37BD-5C48-A4B3-2B4257BFAF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7070" t="7482" r="3682" b="3261"/>
          <a:stretch/>
        </p:blipFill>
        <p:spPr>
          <a:xfrm flipH="1">
            <a:off x="1990516" y="1375123"/>
            <a:ext cx="4203700" cy="2802730"/>
          </a:xfrm>
        </p:spPr>
      </p:pic>
    </p:spTree>
    <p:extLst>
      <p:ext uri="{BB962C8B-B14F-4D97-AF65-F5344CB8AC3E}">
        <p14:creationId xmlns:p14="http://schemas.microsoft.com/office/powerpoint/2010/main" val="377612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9C2749-330F-2243-BCA1-11A3E81753D4}"/>
              </a:ext>
            </a:extLst>
          </p:cNvPr>
          <p:cNvSpPr/>
          <p:nvPr/>
        </p:nvSpPr>
        <p:spPr>
          <a:xfrm>
            <a:off x="0" y="4913929"/>
            <a:ext cx="12192000" cy="1968518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F894DC-A5A8-6140-BDE7-5B9D01009B7D}"/>
              </a:ext>
            </a:extLst>
          </p:cNvPr>
          <p:cNvSpPr/>
          <p:nvPr/>
        </p:nvSpPr>
        <p:spPr>
          <a:xfrm>
            <a:off x="1093682" y="1284003"/>
            <a:ext cx="10004635" cy="4232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7385A8F-8E93-A640-A10F-9AF79FE695FC}"/>
              </a:ext>
            </a:extLst>
          </p:cNvPr>
          <p:cNvSpPr txBox="1">
            <a:spLocks/>
          </p:cNvSpPr>
          <p:nvPr/>
        </p:nvSpPr>
        <p:spPr>
          <a:xfrm>
            <a:off x="1418433" y="2104055"/>
            <a:ext cx="5211191" cy="81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Tips for creating a positive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candidate experience at WSU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C0C64-E51C-BA42-970D-37554C56B6B9}"/>
              </a:ext>
            </a:extLst>
          </p:cNvPr>
          <p:cNvSpPr txBox="1"/>
          <p:nvPr/>
        </p:nvSpPr>
        <p:spPr>
          <a:xfrm>
            <a:off x="6903543" y="2290840"/>
            <a:ext cx="4716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Posting timely and clear </a:t>
            </a:r>
            <a:r>
              <a:rPr lang="en-US" sz="1600" dirty="0">
                <a:solidFill>
                  <a:schemeClr val="bg1"/>
                </a:solidFill>
              </a:rPr>
              <a:t>information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Reviewing the applicants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Contacting candidate for interview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When the candidate arrives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The on-campus interview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After the selection process is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970035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751168-37A0-9744-9C25-8FE9FF30E6F2}"/>
              </a:ext>
            </a:extLst>
          </p:cNvPr>
          <p:cNvSpPr/>
          <p:nvPr/>
        </p:nvSpPr>
        <p:spPr>
          <a:xfrm>
            <a:off x="1" y="1944069"/>
            <a:ext cx="1144514" cy="2969860"/>
          </a:xfrm>
          <a:prstGeom prst="rect">
            <a:avLst/>
          </a:prstGeom>
          <a:solidFill>
            <a:schemeClr val="bg2">
              <a:lumMod val="75000"/>
              <a:alpha val="30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AB79F15-4521-6349-8D88-3A67783238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36482" b="36482"/>
          <a:stretch/>
        </p:blipFill>
        <p:spPr>
          <a:xfrm>
            <a:off x="0" y="4913929"/>
            <a:ext cx="12192000" cy="1968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751168-37A0-9744-9C25-8FE9FF30E6F2}"/>
              </a:ext>
            </a:extLst>
          </p:cNvPr>
          <p:cNvSpPr/>
          <p:nvPr/>
        </p:nvSpPr>
        <p:spPr>
          <a:xfrm>
            <a:off x="11047484" y="1967735"/>
            <a:ext cx="1144514" cy="2969860"/>
          </a:xfrm>
          <a:prstGeom prst="rect">
            <a:avLst/>
          </a:prstGeom>
          <a:solidFill>
            <a:schemeClr val="bg2">
              <a:lumMod val="75000"/>
              <a:alpha val="30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249" y="3087347"/>
            <a:ext cx="3233738" cy="11520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Give a clear description of the position to help </a:t>
            </a:r>
            <a:r>
              <a:rPr lang="en-US" dirty="0" smtClean="0">
                <a:solidFill>
                  <a:schemeClr val="bg2"/>
                </a:solidFill>
              </a:rPr>
              <a:t>ensure </a:t>
            </a:r>
            <a:r>
              <a:rPr lang="en-US" dirty="0">
                <a:solidFill>
                  <a:schemeClr val="bg2"/>
                </a:solidFill>
              </a:rPr>
              <a:t>interested individuals apply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4208-F096-514A-AE80-B9418C24B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46" y="959090"/>
            <a:ext cx="3657600" cy="2330450"/>
          </a:xfrm>
        </p:spPr>
        <p:txBody>
          <a:bodyPr/>
          <a:lstStyle/>
          <a:p>
            <a:r>
              <a:rPr lang="en-US" dirty="0" smtClean="0"/>
              <a:t>Posting Information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F20953D-61E8-7844-BD5E-E7EA23BE86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48" y="0"/>
            <a:ext cx="4151779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D6FE03-AC47-A648-A1C1-5EAE5A53C30C}"/>
              </a:ext>
            </a:extLst>
          </p:cNvPr>
          <p:cNvSpPr/>
          <p:nvPr/>
        </p:nvSpPr>
        <p:spPr>
          <a:xfrm>
            <a:off x="2663261" y="2492415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"/>
          <a:stretch/>
        </p:blipFill>
        <p:spPr>
          <a:xfrm>
            <a:off x="8279866" y="0"/>
            <a:ext cx="3912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6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249" y="2865405"/>
            <a:ext cx="3233738" cy="35797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While reviewing applications </a:t>
            </a:r>
            <a:r>
              <a:rPr lang="en-US" u="sng" dirty="0">
                <a:solidFill>
                  <a:schemeClr val="bg2"/>
                </a:solidFill>
              </a:rPr>
              <a:t>be sure to notify candidates who are no longer </a:t>
            </a:r>
            <a:r>
              <a:rPr lang="en-US" u="sng" dirty="0" smtClean="0">
                <a:solidFill>
                  <a:schemeClr val="bg2"/>
                </a:solidFill>
              </a:rPr>
              <a:t>being </a:t>
            </a:r>
            <a:r>
              <a:rPr lang="en-US" u="sng" dirty="0">
                <a:solidFill>
                  <a:schemeClr val="bg2"/>
                </a:solidFill>
              </a:rPr>
              <a:t>considered for the position</a:t>
            </a:r>
            <a:r>
              <a:rPr lang="en-US" dirty="0">
                <a:solidFill>
                  <a:schemeClr val="bg2"/>
                </a:solidFill>
              </a:rPr>
              <a:t> (do not meet minimum qualifications).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OPDRS will NOT notify candidates until the position has been filled or cancelled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Be sure to review applications in a timely manner to provide a quick </a:t>
            </a:r>
            <a:r>
              <a:rPr lang="en-US" dirty="0" smtClean="0">
                <a:solidFill>
                  <a:schemeClr val="bg2"/>
                </a:solidFill>
              </a:rPr>
              <a:t>response </a:t>
            </a:r>
            <a:r>
              <a:rPr lang="en-US" dirty="0">
                <a:solidFill>
                  <a:schemeClr val="bg2"/>
                </a:solidFill>
              </a:rPr>
              <a:t>to the candidates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4208-F096-514A-AE80-B9418C24B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46" y="959090"/>
            <a:ext cx="3657600" cy="2330450"/>
          </a:xfrm>
        </p:spPr>
        <p:txBody>
          <a:bodyPr/>
          <a:lstStyle/>
          <a:p>
            <a:r>
              <a:rPr lang="en-US" dirty="0" smtClean="0"/>
              <a:t>Reviewing Applicants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6FE03-AC47-A648-A1C1-5EAE5A53C30C}"/>
              </a:ext>
            </a:extLst>
          </p:cNvPr>
          <p:cNvSpPr/>
          <p:nvPr/>
        </p:nvSpPr>
        <p:spPr>
          <a:xfrm>
            <a:off x="2663261" y="2492415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90" y="1021517"/>
            <a:ext cx="7572862" cy="50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4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9C2749-330F-2243-BCA1-11A3E81753D4}"/>
              </a:ext>
            </a:extLst>
          </p:cNvPr>
          <p:cNvSpPr/>
          <p:nvPr/>
        </p:nvSpPr>
        <p:spPr>
          <a:xfrm>
            <a:off x="0" y="4913929"/>
            <a:ext cx="12192000" cy="1968518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F894DC-A5A8-6140-BDE7-5B9D01009B7D}"/>
              </a:ext>
            </a:extLst>
          </p:cNvPr>
          <p:cNvSpPr/>
          <p:nvPr/>
        </p:nvSpPr>
        <p:spPr>
          <a:xfrm>
            <a:off x="1093682" y="1284003"/>
            <a:ext cx="10004635" cy="4232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7385A8F-8E93-A640-A10F-9AF79FE695FC}"/>
              </a:ext>
            </a:extLst>
          </p:cNvPr>
          <p:cNvSpPr txBox="1">
            <a:spLocks/>
          </p:cNvSpPr>
          <p:nvPr/>
        </p:nvSpPr>
        <p:spPr>
          <a:xfrm>
            <a:off x="1631497" y="2300582"/>
            <a:ext cx="4618383" cy="81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Contacting Candidates for an Interview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C0C64-E51C-BA42-970D-37554C56B6B9}"/>
              </a:ext>
            </a:extLst>
          </p:cNvPr>
          <p:cNvSpPr txBox="1"/>
          <p:nvPr/>
        </p:nvSpPr>
        <p:spPr>
          <a:xfrm>
            <a:off x="6095999" y="2104240"/>
            <a:ext cx="4716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Call the </a:t>
            </a:r>
            <a:r>
              <a:rPr lang="en-US" sz="1600" dirty="0">
                <a:solidFill>
                  <a:schemeClr val="bg1"/>
                </a:solidFill>
              </a:rPr>
              <a:t>candidates the search committee is interested in interviewing and set up a mutually convenient time for the candidate and the committee.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Provide the name and contact information of the individual the applicant can contact if they have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970035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751168-37A0-9744-9C25-8FE9FF30E6F2}"/>
              </a:ext>
            </a:extLst>
          </p:cNvPr>
          <p:cNvSpPr/>
          <p:nvPr/>
        </p:nvSpPr>
        <p:spPr>
          <a:xfrm>
            <a:off x="1" y="1944069"/>
            <a:ext cx="1144514" cy="2969860"/>
          </a:xfrm>
          <a:prstGeom prst="rect">
            <a:avLst/>
          </a:prstGeom>
          <a:solidFill>
            <a:schemeClr val="bg2">
              <a:lumMod val="75000"/>
              <a:alpha val="30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AB79F15-4521-6349-8D88-3A67783238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36482" b="36482"/>
          <a:stretch/>
        </p:blipFill>
        <p:spPr>
          <a:xfrm>
            <a:off x="0" y="4913929"/>
            <a:ext cx="12192000" cy="1968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751168-37A0-9744-9C25-8FE9FF30E6F2}"/>
              </a:ext>
            </a:extLst>
          </p:cNvPr>
          <p:cNvSpPr/>
          <p:nvPr/>
        </p:nvSpPr>
        <p:spPr>
          <a:xfrm>
            <a:off x="11047484" y="1967735"/>
            <a:ext cx="1144514" cy="2969860"/>
          </a:xfrm>
          <a:prstGeom prst="rect">
            <a:avLst/>
          </a:prstGeom>
          <a:solidFill>
            <a:schemeClr val="bg2">
              <a:lumMod val="75000"/>
              <a:alpha val="30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742" y="2944221"/>
            <a:ext cx="4039017" cy="16721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After you have called the candidate and confirmed a date and time for their interview, send a follow up e-mail with the following information: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4208-F096-514A-AE80-B9418C24B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318" y="234805"/>
            <a:ext cx="3657600" cy="23304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Contacting Candidates for an Interview </a:t>
            </a:r>
          </a:p>
          <a:p>
            <a:pPr algn="l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6FE03-AC47-A648-A1C1-5EAE5A53C30C}"/>
              </a:ext>
            </a:extLst>
          </p:cNvPr>
          <p:cNvSpPr/>
          <p:nvPr/>
        </p:nvSpPr>
        <p:spPr>
          <a:xfrm>
            <a:off x="523742" y="2447635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70485" y="790113"/>
            <a:ext cx="56284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The location, date and time of the interview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Directions to the building and room where the interview will be held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A list of names and titles of those who will be interviewing the candidate.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Parking information. If feasible, send a visitor’s parking pass in the mail prior to the interview.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Attach a copy of the description of the position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Ask them if they need any additional information regarding the interview. </a:t>
            </a:r>
          </a:p>
        </p:txBody>
      </p:sp>
      <p:sp>
        <p:nvSpPr>
          <p:cNvPr id="8" name="Frame 7"/>
          <p:cNvSpPr/>
          <p:nvPr/>
        </p:nvSpPr>
        <p:spPr>
          <a:xfrm>
            <a:off x="5237825" y="234805"/>
            <a:ext cx="6480699" cy="6303146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9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742" y="3294878"/>
            <a:ext cx="4039017" cy="16721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You can get a copy of the confirmation email here on the recruitment toolkit!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hlinkClick r:id="rId2"/>
              </a:rPr>
              <a:t>Interview Conformation Email Example 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4208-F096-514A-AE80-B9418C24B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401" y="731955"/>
            <a:ext cx="3833698" cy="2330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Interview Confirmation Email 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6FE03-AC47-A648-A1C1-5EAE5A53C30C}"/>
              </a:ext>
            </a:extLst>
          </p:cNvPr>
          <p:cNvSpPr/>
          <p:nvPr/>
        </p:nvSpPr>
        <p:spPr>
          <a:xfrm>
            <a:off x="763439" y="2754715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25" y="464162"/>
            <a:ext cx="5531223" cy="56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9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AE19FF-35E9-F84A-839D-F6F77BDABC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39722" r="21544"/>
          <a:stretch/>
        </p:blipFill>
        <p:spPr>
          <a:xfrm>
            <a:off x="0" y="0"/>
            <a:ext cx="3984625" cy="6858000"/>
          </a:xfrm>
        </p:spPr>
      </p:pic>
      <p:sp>
        <p:nvSpPr>
          <p:cNvPr id="9" name="Rectangle 8"/>
          <p:cNvSpPr/>
          <p:nvPr/>
        </p:nvSpPr>
        <p:spPr>
          <a:xfrm>
            <a:off x="4413106" y="182445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 smtClean="0">
                <a:solidFill>
                  <a:srgbClr val="424242"/>
                </a:solidFill>
                <a:latin typeface="Corbel" panose="020B0503020204020204" pitchFamily="34" charset="0"/>
              </a:rPr>
              <a:t>Candidate Experience on Campus</a:t>
            </a:r>
            <a:endParaRPr lang="en-US" sz="4800" b="1" dirty="0">
              <a:solidFill>
                <a:srgbClr val="42424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9856" y="2095129"/>
            <a:ext cx="62410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When the candidate arrives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Be courteous and hospitable when greeting the candidate. If they have not already received an interview packet, provide them with a copy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Samples located on the HRS </a:t>
            </a:r>
            <a:r>
              <a:rPr lang="en-US" dirty="0">
                <a:solidFill>
                  <a:srgbClr val="000000"/>
                </a:solidFill>
                <a:latin typeface="Arial" charset="0"/>
                <a:hlinkClick r:id="rId3"/>
              </a:rPr>
              <a:t>Candidate Experience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website)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Before the interview begins,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offer them coffee, and/or water and ask if they have any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questions.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Be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mindful that this may be the candidate’s first impression of your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department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as well as WSU. 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D6FE03-AC47-A648-A1C1-5EAE5A53C30C}"/>
              </a:ext>
            </a:extLst>
          </p:cNvPr>
          <p:cNvSpPr/>
          <p:nvPr/>
        </p:nvSpPr>
        <p:spPr>
          <a:xfrm>
            <a:off x="4607470" y="1688656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9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SU Powerpoint">
      <a:dk1>
        <a:srgbClr val="919191"/>
      </a:dk1>
      <a:lt1>
        <a:srgbClr val="FFFFFF"/>
      </a:lt1>
      <a:dk2>
        <a:srgbClr val="EAEAEA"/>
      </a:dk2>
      <a:lt2>
        <a:srgbClr val="424242"/>
      </a:lt2>
      <a:accent1>
        <a:srgbClr val="C93446"/>
      </a:accent1>
      <a:accent2>
        <a:srgbClr val="FEFFFF"/>
      </a:accent2>
      <a:accent3>
        <a:srgbClr val="A4283F"/>
      </a:accent3>
      <a:accent4>
        <a:srgbClr val="515151"/>
      </a:accent4>
      <a:accent5>
        <a:srgbClr val="D5D5D5"/>
      </a:accent5>
      <a:accent6>
        <a:srgbClr val="FEFFFF"/>
      </a:accent6>
      <a:hlink>
        <a:srgbClr val="929292"/>
      </a:hlink>
      <a:folHlink>
        <a:srgbClr val="4242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1171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Annie</dc:creator>
  <cp:lastModifiedBy>Beckley, Lauren A</cp:lastModifiedBy>
  <cp:revision>36</cp:revision>
  <dcterms:created xsi:type="dcterms:W3CDTF">2021-09-08T21:39:40Z</dcterms:created>
  <dcterms:modified xsi:type="dcterms:W3CDTF">2022-10-18T23:28:56Z</dcterms:modified>
</cp:coreProperties>
</file>