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8.xml" ContentType="application/vnd.openxmlformats-officedocument.presentationml.notesSlide+xml"/>
  <Override PartName="/ppt/tags/tag64.xml" ContentType="application/vnd.openxmlformats-officedocument.presentationml.tags+xml"/>
  <Override PartName="/ppt/notesSlides/notesSlide2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3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4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4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12.xml" ContentType="application/vnd.openxmlformats-officedocument.presentationml.tags+xml"/>
  <Override PartName="/ppt/notesSlides/notesSlide4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4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4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5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5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5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5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5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5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5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159.xml" ContentType="application/vnd.openxmlformats-officedocument.presentationml.tags+xml"/>
  <Override PartName="/ppt/tags/tag160.xml" ContentType="application/vnd.openxmlformats-officedocument.presentationml.tags+xml"/>
  <Override PartName="/ppt/notesSlides/notesSlide57.xml" ContentType="application/vnd.openxmlformats-officedocument.presentationml.notesSlide+xml"/>
  <Override PartName="/ppt/tags/tag1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04" r:id="rId2"/>
    <p:sldId id="305" r:id="rId3"/>
    <p:sldId id="370" r:id="rId4"/>
    <p:sldId id="347" r:id="rId5"/>
    <p:sldId id="362" r:id="rId6"/>
    <p:sldId id="395" r:id="rId7"/>
    <p:sldId id="391" r:id="rId8"/>
    <p:sldId id="385" r:id="rId9"/>
    <p:sldId id="386" r:id="rId10"/>
    <p:sldId id="387" r:id="rId11"/>
    <p:sldId id="388" r:id="rId12"/>
    <p:sldId id="390" r:id="rId13"/>
    <p:sldId id="389" r:id="rId14"/>
    <p:sldId id="371" r:id="rId15"/>
    <p:sldId id="311" r:id="rId16"/>
    <p:sldId id="314" r:id="rId17"/>
    <p:sldId id="358" r:id="rId18"/>
    <p:sldId id="351" r:id="rId19"/>
    <p:sldId id="396" r:id="rId20"/>
    <p:sldId id="392" r:id="rId21"/>
    <p:sldId id="393" r:id="rId22"/>
    <p:sldId id="315" r:id="rId23"/>
    <p:sldId id="317" r:id="rId24"/>
    <p:sldId id="372" r:id="rId25"/>
    <p:sldId id="322" r:id="rId26"/>
    <p:sldId id="377" r:id="rId27"/>
    <p:sldId id="364" r:id="rId28"/>
    <p:sldId id="365" r:id="rId29"/>
    <p:sldId id="380" r:id="rId30"/>
    <p:sldId id="324" r:id="rId31"/>
    <p:sldId id="329" r:id="rId32"/>
    <p:sldId id="369" r:id="rId33"/>
    <p:sldId id="373" r:id="rId34"/>
    <p:sldId id="325" r:id="rId35"/>
    <p:sldId id="394" r:id="rId36"/>
    <p:sldId id="363" r:id="rId37"/>
    <p:sldId id="382" r:id="rId38"/>
    <p:sldId id="383" r:id="rId39"/>
    <p:sldId id="360" r:id="rId40"/>
    <p:sldId id="334" r:id="rId41"/>
    <p:sldId id="352" r:id="rId42"/>
    <p:sldId id="355" r:id="rId43"/>
    <p:sldId id="353" r:id="rId44"/>
    <p:sldId id="378" r:id="rId45"/>
    <p:sldId id="384" r:id="rId46"/>
    <p:sldId id="379" r:id="rId47"/>
    <p:sldId id="374" r:id="rId48"/>
    <p:sldId id="337" r:id="rId49"/>
    <p:sldId id="361" r:id="rId50"/>
    <p:sldId id="366" r:id="rId51"/>
    <p:sldId id="367" r:id="rId52"/>
    <p:sldId id="339" r:id="rId53"/>
    <p:sldId id="375" r:id="rId54"/>
    <p:sldId id="341" r:id="rId55"/>
    <p:sldId id="342" r:id="rId56"/>
    <p:sldId id="343" r:id="rId57"/>
    <p:sldId id="320" r:id="rId58"/>
  </p:sldIdLst>
  <p:sldSz cx="9144000" cy="6858000" type="screen4x3"/>
  <p:notesSz cx="7023100" cy="9309100"/>
  <p:custDataLst>
    <p:tags r:id="rId6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2141" userDrawn="1">
          <p15:clr>
            <a:srgbClr val="A4A3A4"/>
          </p15:clr>
        </p15:guide>
        <p15:guide id="2" pos="2811"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ARES, TEDDI A" initials="PT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1B32"/>
    <a:srgbClr val="FFFFFF"/>
    <a:srgbClr val="D5FFD5"/>
    <a:srgbClr val="FFFFAA"/>
    <a:srgbClr val="FFD4A0"/>
    <a:srgbClr val="89D1E1"/>
    <a:srgbClr val="002060"/>
    <a:srgbClr val="3CB6CE"/>
    <a:srgbClr val="F8B8BD"/>
    <a:srgbClr val="5E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68681" autoAdjust="0"/>
  </p:normalViewPr>
  <p:slideViewPr>
    <p:cSldViewPr snapToGrid="0">
      <p:cViewPr varScale="1">
        <p:scale>
          <a:sx n="53" d="100"/>
          <a:sy n="53" d="100"/>
        </p:scale>
        <p:origin x="2028" y="36"/>
      </p:cViewPr>
      <p:guideLst>
        <p:guide orient="horz" pos="1534"/>
        <p:guide orient="horz" pos="660"/>
        <p:guide pos="2015"/>
        <p:guide pos="3907"/>
        <p:guide pos="306"/>
      </p:guideLst>
    </p:cSldViewPr>
  </p:slideViewPr>
  <p:notesTextViewPr>
    <p:cViewPr>
      <p:scale>
        <a:sx n="3" d="2"/>
        <a:sy n="3" d="2"/>
      </p:scale>
      <p:origin x="0" y="-1056"/>
    </p:cViewPr>
  </p:notesTextViewPr>
  <p:sorterViewPr>
    <p:cViewPr>
      <p:scale>
        <a:sx n="50" d="100"/>
        <a:sy n="50" d="100"/>
      </p:scale>
      <p:origin x="0" y="0"/>
    </p:cViewPr>
  </p:sorterViewPr>
  <p:notesViewPr>
    <p:cSldViewPr snapToGrid="0">
      <p:cViewPr varScale="1">
        <p:scale>
          <a:sx n="78" d="100"/>
          <a:sy n="78" d="100"/>
        </p:scale>
        <p:origin x="-3156" y="-102"/>
      </p:cViewPr>
      <p:guideLst>
        <p:guide orient="horz" pos="2141"/>
        <p:guide pos="2811"/>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ata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ata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ata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ata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ata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ata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ata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ata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ata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9.jpeg"/><Relationship Id="rId1" Type="http://schemas.openxmlformats.org/officeDocument/2006/relationships/image" Target="../media/image48.jpeg"/></Relationships>
</file>

<file path=ppt/diagrams/_rels/data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9.jpeg"/><Relationship Id="rId1" Type="http://schemas.openxmlformats.org/officeDocument/2006/relationships/image" Target="../media/image48.jpeg"/></Relationships>
</file>

<file path=ppt/diagrams/_rels/data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9.jpeg"/><Relationship Id="rId1" Type="http://schemas.openxmlformats.org/officeDocument/2006/relationships/image" Target="../media/image48.jpe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ata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ata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ata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rawing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rawing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rawing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rawing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9.jpeg"/><Relationship Id="rId1" Type="http://schemas.openxmlformats.org/officeDocument/2006/relationships/image" Target="../media/image48.jpeg"/></Relationships>
</file>

<file path=ppt/diagrams/_rels/drawing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9.jpeg"/><Relationship Id="rId1" Type="http://schemas.openxmlformats.org/officeDocument/2006/relationships/image" Target="../media/image48.jpeg"/></Relationships>
</file>

<file path=ppt/diagrams/_rels/drawing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9.jpeg"/><Relationship Id="rId1" Type="http://schemas.openxmlformats.org/officeDocument/2006/relationships/image" Target="../media/image4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custT="1">
        <dgm:style>
          <a:lnRef idx="1">
            <a:schemeClr val="accent1"/>
          </a:lnRef>
          <a:fillRef idx="2">
            <a:schemeClr val="accent1"/>
          </a:fillRef>
          <a:effectRef idx="1">
            <a:schemeClr val="accent1"/>
          </a:effectRef>
          <a:fontRef idx="minor">
            <a:schemeClr val="dk1"/>
          </a:fontRef>
        </dgm:style>
      </dgm:prSet>
      <dgm:spPr>
        <a:ln>
          <a:noFill/>
        </a:ln>
      </dgm:spPr>
      <dgm:t>
        <a:bodyPr/>
        <a:lstStyle/>
        <a:p>
          <a:r>
            <a:rPr lang="en-US" sz="1600" dirty="0" smtClean="0"/>
            <a:t>Prepare for the Search</a:t>
          </a:r>
          <a:endParaRPr lang="en-US" sz="1600" dirty="0"/>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dgm:spPr/>
      <dgm:t>
        <a:bodyPr/>
        <a:lstStyle/>
        <a:p>
          <a:endParaRPr lang="en-US" dirty="0"/>
        </a:p>
      </dgm:t>
    </dgm:pt>
    <dgm:pt modelId="{C03423E4-FA74-4E0B-87C3-3B13D5312068}">
      <dgm:prSet phldrT="[Text]" custT="1"/>
      <dgm:spPr>
        <a:solidFill>
          <a:srgbClr val="CCFFCC"/>
        </a:solidFill>
        <a:ln>
          <a:noFill/>
        </a:ln>
        <a:effectLst>
          <a:outerShdw blurRad="50800" dist="38100" dir="2700000" algn="tl" rotWithShape="0">
            <a:prstClr val="black">
              <a:alpha val="40000"/>
            </a:prstClr>
          </a:outerShdw>
        </a:effectLst>
      </dgm:spPr>
      <dgm:t>
        <a:bodyPr/>
        <a:lstStyle/>
        <a:p>
          <a:r>
            <a:rPr lang="en-US" sz="1600" dirty="0" smtClean="0">
              <a:solidFill>
                <a:schemeClr val="bg2"/>
              </a:solidFill>
            </a:rPr>
            <a:t>Advertise</a:t>
          </a:r>
          <a:r>
            <a:rPr lang="en-US" sz="1600" baseline="0" dirty="0" smtClean="0">
              <a:solidFill>
                <a:schemeClr val="bg2"/>
              </a:solidFill>
            </a:rPr>
            <a:t> &amp; Outreach</a:t>
          </a:r>
          <a:endParaRPr lang="en-US" sz="1600" dirty="0">
            <a:solidFill>
              <a:schemeClr val="bg2"/>
            </a:solidFill>
          </a:endParaRPr>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dgm:spPr/>
      <dgm:t>
        <a:bodyPr/>
        <a:lstStyle/>
        <a:p>
          <a:endParaRPr lang="en-US" dirty="0"/>
        </a:p>
      </dgm:t>
    </dgm:pt>
    <dgm:pt modelId="{493FEB21-A310-49CB-84C9-3B8389FDA754}">
      <dgm:prSet phldrT="[Text]" custT="1">
        <dgm:style>
          <a:lnRef idx="3">
            <a:schemeClr val="lt1"/>
          </a:lnRef>
          <a:fillRef idx="1">
            <a:schemeClr val="accent5"/>
          </a:fillRef>
          <a:effectRef idx="1">
            <a:schemeClr val="accent5"/>
          </a:effectRef>
          <a:fontRef idx="minor">
            <a:schemeClr val="lt1"/>
          </a:fontRef>
        </dgm:style>
      </dgm:prSet>
      <dgm:spPr>
        <a:solidFill>
          <a:schemeClr val="accent5">
            <a:lumMod val="60000"/>
            <a:lumOff val="40000"/>
          </a:schemeClr>
        </a:solidFill>
        <a:ln>
          <a:noFill/>
        </a:ln>
        <a:effectLst>
          <a:outerShdw blurRad="50800" dist="38100" dir="8100000" algn="tr" rotWithShape="0">
            <a:prstClr val="black">
              <a:alpha val="40000"/>
            </a:prstClr>
          </a:outerShdw>
        </a:effectLst>
      </dgm:spPr>
      <dgm:t>
        <a:bodyPr/>
        <a:lstStyle/>
        <a:p>
          <a:r>
            <a:rPr lang="en-US" sz="1600" dirty="0" smtClean="0">
              <a:solidFill>
                <a:schemeClr val="bg2"/>
              </a:solidFill>
            </a:rPr>
            <a:t>Screen &amp; Interview</a:t>
          </a:r>
          <a:endParaRPr lang="en-US" sz="1600" dirty="0">
            <a:solidFill>
              <a:schemeClr val="bg2"/>
            </a:solidFill>
          </a:endParaRP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dgm:spPr/>
      <dgm:t>
        <a:bodyPr/>
        <a:lstStyle/>
        <a:p>
          <a:endParaRPr lang="en-US" dirty="0"/>
        </a:p>
      </dgm:t>
    </dgm:pt>
    <dgm:pt modelId="{069F9AD1-102E-4CD0-8C90-0B86CE6573E9}">
      <dgm:prSet phldrT="[Text]" custT="1">
        <dgm:style>
          <a:lnRef idx="1">
            <a:schemeClr val="accent4"/>
          </a:lnRef>
          <a:fillRef idx="2">
            <a:schemeClr val="accent4"/>
          </a:fillRef>
          <a:effectRef idx="1">
            <a:schemeClr val="accent4"/>
          </a:effectRef>
          <a:fontRef idx="minor">
            <a:schemeClr val="dk1"/>
          </a:fontRef>
        </dgm:style>
      </dgm:prSet>
      <dgm:spPr>
        <a:solidFill>
          <a:schemeClr val="accent4">
            <a:lumMod val="40000"/>
            <a:lumOff val="60000"/>
          </a:schemeClr>
        </a:solidFill>
        <a:effectLst>
          <a:outerShdw blurRad="50800" dist="38100" dir="2700000" algn="tl" rotWithShape="0">
            <a:prstClr val="black">
              <a:alpha val="40000"/>
            </a:prstClr>
          </a:outerShdw>
        </a:effectLst>
      </dgm:spPr>
      <dgm:t>
        <a:bodyPr/>
        <a:lstStyle/>
        <a:p>
          <a:r>
            <a:rPr lang="en-US" sz="1600" dirty="0" smtClean="0"/>
            <a:t>Perform Reference &amp; Background Checks </a:t>
          </a:r>
          <a:endParaRPr lang="en-US" sz="1600" dirty="0"/>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dgm:spPr/>
      <dgm:t>
        <a:bodyPr/>
        <a:lstStyle/>
        <a:p>
          <a:endParaRPr lang="en-US" dirty="0"/>
        </a:p>
      </dgm:t>
    </dgm:pt>
    <dgm:pt modelId="{DE3E46A3-132E-435C-8F6C-499F9C5DD22D}">
      <dgm:prSet phldrT="[Text]" custT="1">
        <dgm:style>
          <a:lnRef idx="1">
            <a:schemeClr val="accent6"/>
          </a:lnRef>
          <a:fillRef idx="2">
            <a:schemeClr val="accent6"/>
          </a:fillRef>
          <a:effectRef idx="1">
            <a:schemeClr val="accent6"/>
          </a:effectRef>
          <a:fontRef idx="minor">
            <a:schemeClr val="dk1"/>
          </a:fontRef>
        </dgm:style>
      </dgm:prSet>
      <dgm:spPr>
        <a:effectLst>
          <a:outerShdw blurRad="50800" dist="38100" dir="2700000" algn="tl" rotWithShape="0">
            <a:prstClr val="black">
              <a:alpha val="40000"/>
            </a:prstClr>
          </a:outerShdw>
        </a:effectLst>
      </dgm:spPr>
      <dgm:t>
        <a:bodyPr/>
        <a:lstStyle/>
        <a:p>
          <a:r>
            <a:rPr lang="en-US" sz="1600" dirty="0" smtClean="0"/>
            <a:t>Hire</a:t>
          </a:r>
          <a:r>
            <a:rPr lang="en-US" sz="1600" baseline="0" dirty="0" smtClean="0"/>
            <a:t> &amp; Onboard</a:t>
          </a:r>
          <a:endParaRPr lang="en-US" sz="1600" dirty="0"/>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17034" custLinFactNeighborY="-68373">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490937B9-7A08-42CB-A0B6-07E12152ACA2}" type="presOf" srcId="{E1994069-78C7-4C4E-B258-2062236CAC70}" destId="{629DC795-0D11-4F8E-971E-26C5F0D353D7}" srcOrd="1" destOrd="0" presId="urn:microsoft.com/office/officeart/2005/8/layout/process1"/>
    <dgm:cxn modelId="{62B54446-9A46-466F-8CC6-73764BC3986B}" type="presOf" srcId="{CD62E958-336E-49E3-A46D-9BCF9CC4610A}" destId="{4D37CFA0-F5D3-4B75-A553-45287DF245F3}" srcOrd="0" destOrd="0" presId="urn:microsoft.com/office/officeart/2005/8/layout/process1"/>
    <dgm:cxn modelId="{D81D7480-DF0F-478F-9B01-89E9A7816D20}" type="presOf" srcId="{DDD910FA-3041-4E3A-AF7E-FA9A2665F44C}" destId="{C1D591D6-DAF1-48A1-9CA8-A4FF03FC4402}" srcOrd="1"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C795DD72-472C-4E28-A0D1-FAB8399F24E0}" type="presOf" srcId="{7193E5FD-6A3D-418C-8F42-A363006735A7}" destId="{E0A17E5C-A8C9-4406-A776-C342BE3F1806}" srcOrd="1" destOrd="0" presId="urn:microsoft.com/office/officeart/2005/8/layout/process1"/>
    <dgm:cxn modelId="{3BA27F2D-2A05-48DE-9177-FEBAC96E4F9A}" srcId="{7A14FA8B-2E0C-48AC-9115-D85D0CC55AEA}" destId="{069F9AD1-102E-4CD0-8C90-0B86CE6573E9}" srcOrd="3" destOrd="0" parTransId="{F2745268-06C9-4EF3-93AE-8189D7C8092B}" sibTransId="{DDD910FA-3041-4E3A-AF7E-FA9A2665F44C}"/>
    <dgm:cxn modelId="{C86D081F-9C26-45C7-B991-191D887EAED5}" type="presOf" srcId="{7A14FA8B-2E0C-48AC-9115-D85D0CC55AEA}" destId="{E6A51CAF-C886-4199-8B2A-62E303B82E8B}" srcOrd="0" destOrd="0" presId="urn:microsoft.com/office/officeart/2005/8/layout/process1"/>
    <dgm:cxn modelId="{2F8631D1-0B61-4B34-958C-717DD1F9692C}" type="presOf" srcId="{C03423E4-FA74-4E0B-87C3-3B13D5312068}" destId="{6386714F-88CF-4DFF-B353-3BE63F2EFC2F}" srcOrd="0" destOrd="0" presId="urn:microsoft.com/office/officeart/2005/8/layout/process1"/>
    <dgm:cxn modelId="{8CC7DFB8-273C-49EE-B229-5E49A9753AA1}" type="presOf" srcId="{498D6390-F7B3-4F26-8F2D-3FE1A576E3EF}" destId="{2CB11B63-1789-4540-B46B-871B492790BC}" srcOrd="0" destOrd="0" presId="urn:microsoft.com/office/officeart/2005/8/layout/process1"/>
    <dgm:cxn modelId="{B4005FED-D289-426B-9583-A20AF235538A}" type="presOf" srcId="{E1994069-78C7-4C4E-B258-2062236CAC70}" destId="{2B18E122-42E1-4E49-AF64-94B151D3F5D9}"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155674D4-2FA6-408C-B11B-8925F64AB9F3}" type="presOf" srcId="{069F9AD1-102E-4CD0-8C90-0B86CE6573E9}" destId="{292AFC98-0105-4870-9E9F-E44841346910}" srcOrd="0" destOrd="0" presId="urn:microsoft.com/office/officeart/2005/8/layout/process1"/>
    <dgm:cxn modelId="{EF0BDE12-199C-4BB7-83A6-F4AE3E2D5EA8}" type="presOf" srcId="{DDD910FA-3041-4E3A-AF7E-FA9A2665F44C}" destId="{8E77E10F-4F70-43AC-9223-F5179501472A}" srcOrd="0"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9E97F194-1730-43BB-A665-F86D1DD01C89}" type="presOf" srcId="{DE3E46A3-132E-435C-8F6C-499F9C5DD22D}" destId="{49EF981B-8A55-427F-9E37-5511F483C6F1}" srcOrd="0" destOrd="0" presId="urn:microsoft.com/office/officeart/2005/8/layout/process1"/>
    <dgm:cxn modelId="{FCFCE5AD-267D-4790-B73F-B36D382EC077}" type="presOf" srcId="{493FEB21-A310-49CB-84C9-3B8389FDA754}" destId="{5FF64243-F1E4-4F6F-A961-B742DD5E7D4A}" srcOrd="0" destOrd="0" presId="urn:microsoft.com/office/officeart/2005/8/layout/process1"/>
    <dgm:cxn modelId="{25EC41FE-064C-4938-829B-9446C6EBBA52}" type="presOf" srcId="{7193E5FD-6A3D-418C-8F42-A363006735A7}" destId="{7858A5AA-C9C0-4A1A-92BE-D3B3276C9B81}" srcOrd="0"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203EBD53-C280-4887-86F8-D8DC25D794F2}" type="presOf" srcId="{CD62E958-336E-49E3-A46D-9BCF9CC4610A}" destId="{7737E341-F650-4830-8275-9AC1E6C93716}" srcOrd="1" destOrd="0" presId="urn:microsoft.com/office/officeart/2005/8/layout/process1"/>
    <dgm:cxn modelId="{831F7784-9C8B-4673-98DB-10790EAD86F5}" type="presParOf" srcId="{E6A51CAF-C886-4199-8B2A-62E303B82E8B}" destId="{2CB11B63-1789-4540-B46B-871B492790BC}" srcOrd="0" destOrd="0" presId="urn:microsoft.com/office/officeart/2005/8/layout/process1"/>
    <dgm:cxn modelId="{F3451100-9211-4CCC-B168-54FD163E5E6D}" type="presParOf" srcId="{E6A51CAF-C886-4199-8B2A-62E303B82E8B}" destId="{7858A5AA-C9C0-4A1A-92BE-D3B3276C9B81}" srcOrd="1" destOrd="0" presId="urn:microsoft.com/office/officeart/2005/8/layout/process1"/>
    <dgm:cxn modelId="{72F3EFA2-90FB-4F81-95E1-D85A888109D5}" type="presParOf" srcId="{7858A5AA-C9C0-4A1A-92BE-D3B3276C9B81}" destId="{E0A17E5C-A8C9-4406-A776-C342BE3F1806}" srcOrd="0" destOrd="0" presId="urn:microsoft.com/office/officeart/2005/8/layout/process1"/>
    <dgm:cxn modelId="{410FD87D-8757-4D04-B7E5-366EA5FEBA83}" type="presParOf" srcId="{E6A51CAF-C886-4199-8B2A-62E303B82E8B}" destId="{6386714F-88CF-4DFF-B353-3BE63F2EFC2F}" srcOrd="2" destOrd="0" presId="urn:microsoft.com/office/officeart/2005/8/layout/process1"/>
    <dgm:cxn modelId="{ACCFF0C1-5324-4DCE-971D-BB39A78A0D11}" type="presParOf" srcId="{E6A51CAF-C886-4199-8B2A-62E303B82E8B}" destId="{2B18E122-42E1-4E49-AF64-94B151D3F5D9}" srcOrd="3" destOrd="0" presId="urn:microsoft.com/office/officeart/2005/8/layout/process1"/>
    <dgm:cxn modelId="{77D2E20D-98BC-490D-8D2D-9DE36297507E}" type="presParOf" srcId="{2B18E122-42E1-4E49-AF64-94B151D3F5D9}" destId="{629DC795-0D11-4F8E-971E-26C5F0D353D7}" srcOrd="0" destOrd="0" presId="urn:microsoft.com/office/officeart/2005/8/layout/process1"/>
    <dgm:cxn modelId="{DDB6FD17-B1E7-422E-B930-944488F605FE}" type="presParOf" srcId="{E6A51CAF-C886-4199-8B2A-62E303B82E8B}" destId="{5FF64243-F1E4-4F6F-A961-B742DD5E7D4A}" srcOrd="4" destOrd="0" presId="urn:microsoft.com/office/officeart/2005/8/layout/process1"/>
    <dgm:cxn modelId="{BD220647-BBC1-4FBE-BE27-0B5CE7E43307}" type="presParOf" srcId="{E6A51CAF-C886-4199-8B2A-62E303B82E8B}" destId="{4D37CFA0-F5D3-4B75-A553-45287DF245F3}" srcOrd="5" destOrd="0" presId="urn:microsoft.com/office/officeart/2005/8/layout/process1"/>
    <dgm:cxn modelId="{E676DA93-629C-4E39-9EBF-21A7186E76A1}" type="presParOf" srcId="{4D37CFA0-F5D3-4B75-A553-45287DF245F3}" destId="{7737E341-F650-4830-8275-9AC1E6C93716}" srcOrd="0" destOrd="0" presId="urn:microsoft.com/office/officeart/2005/8/layout/process1"/>
    <dgm:cxn modelId="{D1FD0633-D32A-4F54-858A-1D216FBD7F52}" type="presParOf" srcId="{E6A51CAF-C886-4199-8B2A-62E303B82E8B}" destId="{292AFC98-0105-4870-9E9F-E44841346910}" srcOrd="6" destOrd="0" presId="urn:microsoft.com/office/officeart/2005/8/layout/process1"/>
    <dgm:cxn modelId="{0CFE6045-8DB1-4815-941F-F9487C610450}" type="presParOf" srcId="{E6A51CAF-C886-4199-8B2A-62E303B82E8B}" destId="{8E77E10F-4F70-43AC-9223-F5179501472A}" srcOrd="7" destOrd="0" presId="urn:microsoft.com/office/officeart/2005/8/layout/process1"/>
    <dgm:cxn modelId="{77ACA66F-06FD-409C-B367-6A213F64029D}" type="presParOf" srcId="{8E77E10F-4F70-43AC-9223-F5179501472A}" destId="{C1D591D6-DAF1-48A1-9CA8-A4FF03FC4402}" srcOrd="0" destOrd="0" presId="urn:microsoft.com/office/officeart/2005/8/layout/process1"/>
    <dgm:cxn modelId="{6F66BD61-636A-4E4F-9289-CDAEB0B0D346}"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89D1E1"/>
        </a:solidFill>
      </dgm:spPr>
      <dgm:t>
        <a:bodyPr/>
        <a:lstStyle/>
        <a:p>
          <a:r>
            <a:rPr lang="en-US" sz="2400" dirty="0" smtClean="0">
              <a:solidFill>
                <a:schemeClr val="bg2"/>
              </a:solidFill>
              <a:effectLst/>
            </a:rPr>
            <a:t>Interview Questions</a:t>
          </a:r>
          <a:endParaRPr lang="en-US" sz="2400" dirty="0">
            <a:solidFill>
              <a:schemeClr val="bg2"/>
            </a:solidFill>
            <a:effectLst/>
          </a:endParaRP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8581">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2060"/>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E6E792BF-6BC7-40C8-914B-DA5FF7B8EB96}" srcId="{3AEFEDD8-E5C7-44F9-9D32-F375E420434D}" destId="{D144D811-DB37-4BA1-ACF2-C82A2B8A4502}" srcOrd="1" destOrd="0" parTransId="{D6D7384D-DAA5-4AB4-A3A5-24D001B8BD39}" sibTransId="{2ABE3293-3BDB-4261-AAD8-01B122C7A317}"/>
    <dgm:cxn modelId="{033FB3FF-DB13-470A-A580-27483C2BCC54}" type="presOf" srcId="{AF80E263-39DC-4760-8CB0-B30EF808D955}" destId="{6ECDD4C8-7531-407D-A146-9BC2AA9BD240}"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456D7003-4A83-4061-8CC5-E2976F237715}" type="presOf" srcId="{D144D811-DB37-4BA1-ACF2-C82A2B8A4502}" destId="{1103C638-5E87-41A3-9C66-309BB773A0C9}"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72B414CB-A9F3-4E0A-A813-762BD079DB92}" type="presOf" srcId="{B89BECE8-8FCA-45EB-A75A-63D82F73E7E5}" destId="{B642DE3E-6C52-4A4B-B12A-F932F8B2732A}" srcOrd="0" destOrd="0" presId="urn:microsoft.com/office/officeart/2011/layout/RadialPictureList"/>
    <dgm:cxn modelId="{7C2E6416-53CB-44DF-87AA-2372194CBBF2}" type="presOf" srcId="{44CCE7D1-AAF0-47BE-B2BC-557933DC8E17}" destId="{C51C9755-80C8-4094-B608-E570E4C352AD}" srcOrd="0" destOrd="0" presId="urn:microsoft.com/office/officeart/2011/layout/RadialPictureList"/>
    <dgm:cxn modelId="{F997A09D-4CF3-4E68-B400-1531FBC007E9}" type="presOf" srcId="{3AEFEDD8-E5C7-44F9-9D32-F375E420434D}" destId="{2769CCA9-6373-4F3F-986D-F96344332C0B}"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D6D9DB3E-6CD6-4DDE-9F7D-2029093A5B92}" type="presParOf" srcId="{B642DE3E-6C52-4A4B-B12A-F932F8B2732A}" destId="{2769CCA9-6373-4F3F-986D-F96344332C0B}" srcOrd="0" destOrd="0" presId="urn:microsoft.com/office/officeart/2011/layout/RadialPictureList"/>
    <dgm:cxn modelId="{4020BE7E-051F-492D-A5B9-62C9F6DD5F4C}" type="presParOf" srcId="{B642DE3E-6C52-4A4B-B12A-F932F8B2732A}" destId="{D97D4AF9-72CB-4F60-BDA0-38B7421F667A}" srcOrd="1" destOrd="0" presId="urn:microsoft.com/office/officeart/2011/layout/RadialPictureList"/>
    <dgm:cxn modelId="{B51A1AD2-4E63-438F-985C-292ECCE74C57}" type="presParOf" srcId="{B642DE3E-6C52-4A4B-B12A-F932F8B2732A}" destId="{40CCE22E-6C3C-4C91-AE5A-B64A36006B32}" srcOrd="2" destOrd="0" presId="urn:microsoft.com/office/officeart/2011/layout/RadialPictureList"/>
    <dgm:cxn modelId="{65FA8DD5-5FAA-40DF-99FC-B212C7266177}" type="presParOf" srcId="{B642DE3E-6C52-4A4B-B12A-F932F8B2732A}" destId="{6ECDD4C8-7531-407D-A146-9BC2AA9BD240}" srcOrd="3" destOrd="0" presId="urn:microsoft.com/office/officeart/2011/layout/RadialPictureList"/>
    <dgm:cxn modelId="{0B40F94F-3F81-47BD-BA98-B157F410989D}" type="presParOf" srcId="{B642DE3E-6C52-4A4B-B12A-F932F8B2732A}" destId="{D1AF06DB-810B-439E-A276-963C4D9F6CA8}" srcOrd="4" destOrd="0" presId="urn:microsoft.com/office/officeart/2011/layout/RadialPictureList"/>
    <dgm:cxn modelId="{704BF2BE-401A-4DC8-B7AB-5198AB51AC67}" type="presParOf" srcId="{D1AF06DB-810B-439E-A276-963C4D9F6CA8}" destId="{1B43FB79-FF1C-485F-91ED-29F6FD4655E0}" srcOrd="0" destOrd="0" presId="urn:microsoft.com/office/officeart/2011/layout/RadialPictureList"/>
    <dgm:cxn modelId="{E5E316B5-BF27-4040-A4AE-FABC8BAD6D2F}" type="presParOf" srcId="{B642DE3E-6C52-4A4B-B12A-F932F8B2732A}" destId="{1103C638-5E87-41A3-9C66-309BB773A0C9}" srcOrd="5" destOrd="0" presId="urn:microsoft.com/office/officeart/2011/layout/RadialPictureList"/>
    <dgm:cxn modelId="{96AF357B-C393-4179-AFAE-90E920AC0484}" type="presParOf" srcId="{B642DE3E-6C52-4A4B-B12A-F932F8B2732A}" destId="{5A71F7D9-E0E9-44F7-8041-10CD22D884FB}" srcOrd="6" destOrd="0" presId="urn:microsoft.com/office/officeart/2011/layout/RadialPictureList"/>
    <dgm:cxn modelId="{F2EA404F-9A0A-4A39-B98A-77D83ECE1304}" type="presParOf" srcId="{5A71F7D9-E0E9-44F7-8041-10CD22D884FB}" destId="{1372E00B-CE48-4F25-85AE-48F4D7879294}" srcOrd="0" destOrd="0" presId="urn:microsoft.com/office/officeart/2011/layout/RadialPictureList"/>
    <dgm:cxn modelId="{E65A72D4-D299-431C-8F69-F583384E966B}"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89D1E1"/>
        </a:solidFill>
      </dgm:spPr>
      <dgm:t>
        <a:bodyPr/>
        <a:lstStyle/>
        <a:p>
          <a:r>
            <a:rPr lang="en-US" sz="2400" dirty="0" smtClean="0">
              <a:solidFill>
                <a:schemeClr val="bg2"/>
              </a:solidFill>
              <a:effectLst/>
            </a:rPr>
            <a:t>Screening Interviews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8581">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2060"/>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DBC28020-411B-4FBF-BA2B-DBD067F23451}" type="presOf" srcId="{D144D811-DB37-4BA1-ACF2-C82A2B8A4502}" destId="{1103C638-5E87-41A3-9C66-309BB773A0C9}" srcOrd="0" destOrd="0" presId="urn:microsoft.com/office/officeart/2011/layout/RadialPictureList"/>
    <dgm:cxn modelId="{7DD975C8-3AF0-4E82-BB09-DD1EB90A4883}" type="presOf" srcId="{44CCE7D1-AAF0-47BE-B2BC-557933DC8E17}" destId="{C51C9755-80C8-4094-B608-E570E4C352AD}"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B80283C1-0EE3-4111-A031-E0A77B8FF865}" type="presOf" srcId="{3AEFEDD8-E5C7-44F9-9D32-F375E420434D}" destId="{2769CCA9-6373-4F3F-986D-F96344332C0B}" srcOrd="0" destOrd="0" presId="urn:microsoft.com/office/officeart/2011/layout/RadialPictureList"/>
    <dgm:cxn modelId="{3F1586EC-1477-4E3E-B1A0-875815315E46}" type="presOf" srcId="{AF80E263-39DC-4760-8CB0-B30EF808D955}" destId="{6ECDD4C8-7531-407D-A146-9BC2AA9BD240}"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6455388D-CD84-48B0-AA76-580F17AC77E6}" type="presOf" srcId="{B89BECE8-8FCA-45EB-A75A-63D82F73E7E5}" destId="{B642DE3E-6C52-4A4B-B12A-F932F8B2732A}" srcOrd="0" destOrd="0" presId="urn:microsoft.com/office/officeart/2011/layout/RadialPictureList"/>
    <dgm:cxn modelId="{B2219D8A-05A8-413B-A833-5583237FA71C}" type="presParOf" srcId="{B642DE3E-6C52-4A4B-B12A-F932F8B2732A}" destId="{2769CCA9-6373-4F3F-986D-F96344332C0B}" srcOrd="0" destOrd="0" presId="urn:microsoft.com/office/officeart/2011/layout/RadialPictureList"/>
    <dgm:cxn modelId="{D60CA5E8-7ECA-41F2-9E7C-8B7BD638AC52}" type="presParOf" srcId="{B642DE3E-6C52-4A4B-B12A-F932F8B2732A}" destId="{D97D4AF9-72CB-4F60-BDA0-38B7421F667A}" srcOrd="1" destOrd="0" presId="urn:microsoft.com/office/officeart/2011/layout/RadialPictureList"/>
    <dgm:cxn modelId="{8E6C0CC4-4A87-4A09-868D-AED09569ADC9}" type="presParOf" srcId="{B642DE3E-6C52-4A4B-B12A-F932F8B2732A}" destId="{40CCE22E-6C3C-4C91-AE5A-B64A36006B32}" srcOrd="2" destOrd="0" presId="urn:microsoft.com/office/officeart/2011/layout/RadialPictureList"/>
    <dgm:cxn modelId="{CD2E7A61-EF72-45BC-B04D-86CA46BCCD98}" type="presParOf" srcId="{B642DE3E-6C52-4A4B-B12A-F932F8B2732A}" destId="{6ECDD4C8-7531-407D-A146-9BC2AA9BD240}" srcOrd="3" destOrd="0" presId="urn:microsoft.com/office/officeart/2011/layout/RadialPictureList"/>
    <dgm:cxn modelId="{D67F0AC6-1C06-4B7B-BB5A-6F533E5CBCB4}" type="presParOf" srcId="{B642DE3E-6C52-4A4B-B12A-F932F8B2732A}" destId="{D1AF06DB-810B-439E-A276-963C4D9F6CA8}" srcOrd="4" destOrd="0" presId="urn:microsoft.com/office/officeart/2011/layout/RadialPictureList"/>
    <dgm:cxn modelId="{CB5B4FC9-AFD4-4D4D-9744-3B30A6082684}" type="presParOf" srcId="{D1AF06DB-810B-439E-A276-963C4D9F6CA8}" destId="{1B43FB79-FF1C-485F-91ED-29F6FD4655E0}" srcOrd="0" destOrd="0" presId="urn:microsoft.com/office/officeart/2011/layout/RadialPictureList"/>
    <dgm:cxn modelId="{32C86369-5115-478C-8D43-6F425194EEE2}" type="presParOf" srcId="{B642DE3E-6C52-4A4B-B12A-F932F8B2732A}" destId="{1103C638-5E87-41A3-9C66-309BB773A0C9}" srcOrd="5" destOrd="0" presId="urn:microsoft.com/office/officeart/2011/layout/RadialPictureList"/>
    <dgm:cxn modelId="{C9087DD5-645C-4C3F-8B5E-34A3CC2577A3}" type="presParOf" srcId="{B642DE3E-6C52-4A4B-B12A-F932F8B2732A}" destId="{5A71F7D9-E0E9-44F7-8041-10CD22D884FB}" srcOrd="6" destOrd="0" presId="urn:microsoft.com/office/officeart/2011/layout/RadialPictureList"/>
    <dgm:cxn modelId="{64B324B2-6CBC-456C-A7FD-DF8538BFCA98}" type="presParOf" srcId="{5A71F7D9-E0E9-44F7-8041-10CD22D884FB}" destId="{1372E00B-CE48-4F25-85AE-48F4D7879294}" srcOrd="0" destOrd="0" presId="urn:microsoft.com/office/officeart/2011/layout/RadialPictureList"/>
    <dgm:cxn modelId="{6F9C91B8-D5F9-49CD-9A49-B62C34F60BCD}"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89D1E1"/>
        </a:solidFill>
      </dgm:spPr>
      <dgm:t>
        <a:bodyPr/>
        <a:lstStyle/>
        <a:p>
          <a:r>
            <a:rPr lang="en-US" sz="2400" dirty="0" smtClean="0">
              <a:solidFill>
                <a:schemeClr val="bg2"/>
              </a:solidFill>
              <a:effectLst/>
            </a:rPr>
            <a:t>On-Campus Interview</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8581">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2060"/>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9B3ADE78-B4CF-4EEF-852B-1AE82D3E5DBB}" type="presOf" srcId="{AF80E263-39DC-4760-8CB0-B30EF808D955}" destId="{6ECDD4C8-7531-407D-A146-9BC2AA9BD240}"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5762711C-60E2-414D-A392-A7E7C19EFFB1}" type="presOf" srcId="{B89BECE8-8FCA-45EB-A75A-63D82F73E7E5}" destId="{B642DE3E-6C52-4A4B-B12A-F932F8B2732A}"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479D229F-4B3B-4242-81CE-6ABC6B1789E0}" type="presOf" srcId="{D144D811-DB37-4BA1-ACF2-C82A2B8A4502}" destId="{1103C638-5E87-41A3-9C66-309BB773A0C9}" srcOrd="0" destOrd="0" presId="urn:microsoft.com/office/officeart/2011/layout/RadialPictureList"/>
    <dgm:cxn modelId="{A9869413-7F08-4CFD-BE1F-C7753D664E3E}" type="presOf" srcId="{44CCE7D1-AAF0-47BE-B2BC-557933DC8E17}" destId="{C51C9755-80C8-4094-B608-E570E4C352AD}"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3583655D-08F5-4663-8799-022256B47B5D}" type="presOf" srcId="{3AEFEDD8-E5C7-44F9-9D32-F375E420434D}" destId="{2769CCA9-6373-4F3F-986D-F96344332C0B}" srcOrd="0" destOrd="0" presId="urn:microsoft.com/office/officeart/2011/layout/RadialPictureList"/>
    <dgm:cxn modelId="{B564E430-3759-4986-95B9-2BC4441EF4EE}" type="presParOf" srcId="{B642DE3E-6C52-4A4B-B12A-F932F8B2732A}" destId="{2769CCA9-6373-4F3F-986D-F96344332C0B}" srcOrd="0" destOrd="0" presId="urn:microsoft.com/office/officeart/2011/layout/RadialPictureList"/>
    <dgm:cxn modelId="{2A992E14-3E8D-4CE4-AA28-A108D9ED5540}" type="presParOf" srcId="{B642DE3E-6C52-4A4B-B12A-F932F8B2732A}" destId="{D97D4AF9-72CB-4F60-BDA0-38B7421F667A}" srcOrd="1" destOrd="0" presId="urn:microsoft.com/office/officeart/2011/layout/RadialPictureList"/>
    <dgm:cxn modelId="{431C8C6D-C4D7-4821-834E-D4120F2E3BB1}" type="presParOf" srcId="{B642DE3E-6C52-4A4B-B12A-F932F8B2732A}" destId="{40CCE22E-6C3C-4C91-AE5A-B64A36006B32}" srcOrd="2" destOrd="0" presId="urn:microsoft.com/office/officeart/2011/layout/RadialPictureList"/>
    <dgm:cxn modelId="{AE8DBE30-4364-44C5-A9BA-0359609D23BE}" type="presParOf" srcId="{B642DE3E-6C52-4A4B-B12A-F932F8B2732A}" destId="{6ECDD4C8-7531-407D-A146-9BC2AA9BD240}" srcOrd="3" destOrd="0" presId="urn:microsoft.com/office/officeart/2011/layout/RadialPictureList"/>
    <dgm:cxn modelId="{D1ABC136-D5D3-4E2A-9025-9AF5967526C4}" type="presParOf" srcId="{B642DE3E-6C52-4A4B-B12A-F932F8B2732A}" destId="{D1AF06DB-810B-439E-A276-963C4D9F6CA8}" srcOrd="4" destOrd="0" presId="urn:microsoft.com/office/officeart/2011/layout/RadialPictureList"/>
    <dgm:cxn modelId="{5A7F2083-AC5B-4C81-AD8F-D6694E6D53EB}" type="presParOf" srcId="{D1AF06DB-810B-439E-A276-963C4D9F6CA8}" destId="{1B43FB79-FF1C-485F-91ED-29F6FD4655E0}" srcOrd="0" destOrd="0" presId="urn:microsoft.com/office/officeart/2011/layout/RadialPictureList"/>
    <dgm:cxn modelId="{B9B442C8-B13A-491D-BBAA-63B8C8953BE6}" type="presParOf" srcId="{B642DE3E-6C52-4A4B-B12A-F932F8B2732A}" destId="{1103C638-5E87-41A3-9C66-309BB773A0C9}" srcOrd="5" destOrd="0" presId="urn:microsoft.com/office/officeart/2011/layout/RadialPictureList"/>
    <dgm:cxn modelId="{DA0A6E5A-7670-438E-B399-6A91A4F0268F}" type="presParOf" srcId="{B642DE3E-6C52-4A4B-B12A-F932F8B2732A}" destId="{5A71F7D9-E0E9-44F7-8041-10CD22D884FB}" srcOrd="6" destOrd="0" presId="urn:microsoft.com/office/officeart/2011/layout/RadialPictureList"/>
    <dgm:cxn modelId="{D3388350-2134-413C-868E-F2F7FB9BAECF}" type="presParOf" srcId="{5A71F7D9-E0E9-44F7-8041-10CD22D884FB}" destId="{1372E00B-CE48-4F25-85AE-48F4D7879294}" srcOrd="0" destOrd="0" presId="urn:microsoft.com/office/officeart/2011/layout/RadialPictureList"/>
    <dgm:cxn modelId="{617469B6-F299-42C5-925F-F21192B1D644}"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89D1E1"/>
        </a:solidFill>
      </dgm:spPr>
      <dgm:t>
        <a:bodyPr/>
        <a:lstStyle/>
        <a:p>
          <a:r>
            <a:rPr lang="en-US" sz="2400" dirty="0" smtClean="0">
              <a:solidFill>
                <a:schemeClr val="bg2"/>
              </a:solidFill>
              <a:effectLst/>
            </a:rPr>
            <a:t>Candidate Experience</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8581">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2060"/>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F34246C0-682C-4994-9042-8F73AF0DE3E6}" type="presOf" srcId="{B89BECE8-8FCA-45EB-A75A-63D82F73E7E5}" destId="{B642DE3E-6C52-4A4B-B12A-F932F8B2732A}" srcOrd="0" destOrd="0" presId="urn:microsoft.com/office/officeart/2011/layout/RadialPictureList"/>
    <dgm:cxn modelId="{0B38C43D-74A1-4E58-888C-5BA28D6FC3EB}" type="presOf" srcId="{AF80E263-39DC-4760-8CB0-B30EF808D955}" destId="{6ECDD4C8-7531-407D-A146-9BC2AA9BD240}"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EC90284-D080-4CCF-BAE4-4DB63DD561F1}" srcId="{3AEFEDD8-E5C7-44F9-9D32-F375E420434D}" destId="{AF80E263-39DC-4760-8CB0-B30EF808D955}" srcOrd="0" destOrd="0" parTransId="{B5C6251C-4C0F-4BD9-9258-21D977A15308}" sibTransId="{A79D5BF1-B72E-4E94-9546-BFB445894ECF}"/>
    <dgm:cxn modelId="{AC1DC9B9-3EEB-4D80-A3AB-A7805434E393}" srcId="{B89BECE8-8FCA-45EB-A75A-63D82F73E7E5}" destId="{3AEFEDD8-E5C7-44F9-9D32-F375E420434D}" srcOrd="0" destOrd="0" parTransId="{2CA22F5C-C397-47A0-BCF6-BA70115A1342}" sibTransId="{802088A2-C16D-4E05-A86D-A650C8F12273}"/>
    <dgm:cxn modelId="{466826AD-993E-4809-82BB-7DAB7B26EA37}" type="presOf" srcId="{3AEFEDD8-E5C7-44F9-9D32-F375E420434D}" destId="{2769CCA9-6373-4F3F-986D-F96344332C0B}" srcOrd="0" destOrd="0" presId="urn:microsoft.com/office/officeart/2011/layout/RadialPictureList"/>
    <dgm:cxn modelId="{999D0616-E22F-44B4-8429-4A2716FC8181}" type="presOf" srcId="{44CCE7D1-AAF0-47BE-B2BC-557933DC8E17}" destId="{C51C9755-80C8-4094-B608-E570E4C352AD}" srcOrd="0" destOrd="0" presId="urn:microsoft.com/office/officeart/2011/layout/RadialPictureList"/>
    <dgm:cxn modelId="{302009BB-40EC-44DB-922A-44F0DF638FF5}" type="presOf" srcId="{D144D811-DB37-4BA1-ACF2-C82A2B8A4502}" destId="{1103C638-5E87-41A3-9C66-309BB773A0C9}"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F79DB362-5AF2-4245-B75F-500ADE3E424D}" type="presParOf" srcId="{B642DE3E-6C52-4A4B-B12A-F932F8B2732A}" destId="{2769CCA9-6373-4F3F-986D-F96344332C0B}" srcOrd="0" destOrd="0" presId="urn:microsoft.com/office/officeart/2011/layout/RadialPictureList"/>
    <dgm:cxn modelId="{7728B35D-7B41-4495-BE42-8DF6E6369562}" type="presParOf" srcId="{B642DE3E-6C52-4A4B-B12A-F932F8B2732A}" destId="{D97D4AF9-72CB-4F60-BDA0-38B7421F667A}" srcOrd="1" destOrd="0" presId="urn:microsoft.com/office/officeart/2011/layout/RadialPictureList"/>
    <dgm:cxn modelId="{4329AD8F-57AC-414F-B5E4-ADFDE161CFBC}" type="presParOf" srcId="{B642DE3E-6C52-4A4B-B12A-F932F8B2732A}" destId="{40CCE22E-6C3C-4C91-AE5A-B64A36006B32}" srcOrd="2" destOrd="0" presId="urn:microsoft.com/office/officeart/2011/layout/RadialPictureList"/>
    <dgm:cxn modelId="{7A20BEE2-A0B6-4287-AD6E-E5EC836E409C}" type="presParOf" srcId="{B642DE3E-6C52-4A4B-B12A-F932F8B2732A}" destId="{6ECDD4C8-7531-407D-A146-9BC2AA9BD240}" srcOrd="3" destOrd="0" presId="urn:microsoft.com/office/officeart/2011/layout/RadialPictureList"/>
    <dgm:cxn modelId="{13244BF8-B11A-435C-B181-5217EF72E04D}" type="presParOf" srcId="{B642DE3E-6C52-4A4B-B12A-F932F8B2732A}" destId="{D1AF06DB-810B-439E-A276-963C4D9F6CA8}" srcOrd="4" destOrd="0" presId="urn:microsoft.com/office/officeart/2011/layout/RadialPictureList"/>
    <dgm:cxn modelId="{FD361436-44DB-4B3C-B343-28823D2A140B}" type="presParOf" srcId="{D1AF06DB-810B-439E-A276-963C4D9F6CA8}" destId="{1B43FB79-FF1C-485F-91ED-29F6FD4655E0}" srcOrd="0" destOrd="0" presId="urn:microsoft.com/office/officeart/2011/layout/RadialPictureList"/>
    <dgm:cxn modelId="{27698E0A-3AB6-4900-9701-6F4C5944D11D}" type="presParOf" srcId="{B642DE3E-6C52-4A4B-B12A-F932F8B2732A}" destId="{1103C638-5E87-41A3-9C66-309BB773A0C9}" srcOrd="5" destOrd="0" presId="urn:microsoft.com/office/officeart/2011/layout/RadialPictureList"/>
    <dgm:cxn modelId="{A8E557FB-813D-435B-B00C-CE7802A60875}" type="presParOf" srcId="{B642DE3E-6C52-4A4B-B12A-F932F8B2732A}" destId="{5A71F7D9-E0E9-44F7-8041-10CD22D884FB}" srcOrd="6" destOrd="0" presId="urn:microsoft.com/office/officeart/2011/layout/RadialPictureList"/>
    <dgm:cxn modelId="{F13C6F8C-F16C-4379-96E5-97E46BB0BD1D}" type="presParOf" srcId="{5A71F7D9-E0E9-44F7-8041-10CD22D884FB}" destId="{1372E00B-CE48-4F25-85AE-48F4D7879294}" srcOrd="0" destOrd="0" presId="urn:microsoft.com/office/officeart/2011/layout/RadialPictureList"/>
    <dgm:cxn modelId="{8A03D097-E8DB-4134-9921-7F91E9033483}"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89D1E1"/>
        </a:solidFill>
      </dgm:spPr>
      <dgm:t>
        <a:bodyPr/>
        <a:lstStyle/>
        <a:p>
          <a:r>
            <a:rPr lang="en-US" sz="2400" dirty="0" smtClean="0">
              <a:solidFill>
                <a:schemeClr val="bg2"/>
              </a:solidFill>
              <a:effectLst/>
            </a:rPr>
            <a:t>Candidate Experience</a:t>
          </a:r>
          <a:endParaRPr lang="en-US" sz="2400" dirty="0">
            <a:solidFill>
              <a:schemeClr val="bg2"/>
            </a:solidFill>
            <a:effectLst/>
          </a:endParaRP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4019">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2060"/>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F4BD02EC-D705-4437-A6C9-09F56030D89A}" type="presOf" srcId="{44CCE7D1-AAF0-47BE-B2BC-557933DC8E17}" destId="{C51C9755-80C8-4094-B608-E570E4C352AD}" srcOrd="0" destOrd="0" presId="urn:microsoft.com/office/officeart/2011/layout/RadialPictureList"/>
    <dgm:cxn modelId="{6705AD69-0CEF-4FF6-BF20-15CDE2440867}" type="presOf" srcId="{B89BECE8-8FCA-45EB-A75A-63D82F73E7E5}" destId="{B642DE3E-6C52-4A4B-B12A-F932F8B2732A}"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3B914F98-88BE-4A9D-942F-84734ED06D22}" type="presOf" srcId="{AF80E263-39DC-4760-8CB0-B30EF808D955}" destId="{6ECDD4C8-7531-407D-A146-9BC2AA9BD240}" srcOrd="0" destOrd="0" presId="urn:microsoft.com/office/officeart/2011/layout/RadialPictureList"/>
    <dgm:cxn modelId="{3FC48EF3-6410-4A60-B385-935358463158}" type="presOf" srcId="{3AEFEDD8-E5C7-44F9-9D32-F375E420434D}" destId="{2769CCA9-6373-4F3F-986D-F96344332C0B}"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AC1DC9B9-3EEB-4D80-A3AB-A7805434E393}" srcId="{B89BECE8-8FCA-45EB-A75A-63D82F73E7E5}" destId="{3AEFEDD8-E5C7-44F9-9D32-F375E420434D}" srcOrd="0" destOrd="0" parTransId="{2CA22F5C-C397-47A0-BCF6-BA70115A1342}" sibTransId="{802088A2-C16D-4E05-A86D-A650C8F12273}"/>
    <dgm:cxn modelId="{CD26A6AB-4007-4D78-ADB3-80CC0AC77CE0}" type="presOf" srcId="{D144D811-DB37-4BA1-ACF2-C82A2B8A4502}" destId="{1103C638-5E87-41A3-9C66-309BB773A0C9}"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15F33F71-56E2-4486-B8FE-699894D7C3E9}" type="presParOf" srcId="{B642DE3E-6C52-4A4B-B12A-F932F8B2732A}" destId="{2769CCA9-6373-4F3F-986D-F96344332C0B}" srcOrd="0" destOrd="0" presId="urn:microsoft.com/office/officeart/2011/layout/RadialPictureList"/>
    <dgm:cxn modelId="{D84C0C62-1D59-4D67-B908-419A677176F7}" type="presParOf" srcId="{B642DE3E-6C52-4A4B-B12A-F932F8B2732A}" destId="{D97D4AF9-72CB-4F60-BDA0-38B7421F667A}" srcOrd="1" destOrd="0" presId="urn:microsoft.com/office/officeart/2011/layout/RadialPictureList"/>
    <dgm:cxn modelId="{9AB7433D-3B8C-45BA-8E6E-C8CD6C37BBF3}" type="presParOf" srcId="{B642DE3E-6C52-4A4B-B12A-F932F8B2732A}" destId="{40CCE22E-6C3C-4C91-AE5A-B64A36006B32}" srcOrd="2" destOrd="0" presId="urn:microsoft.com/office/officeart/2011/layout/RadialPictureList"/>
    <dgm:cxn modelId="{BBE9D2DB-BE14-4E98-B9BE-D7C6DD2F67BF}" type="presParOf" srcId="{B642DE3E-6C52-4A4B-B12A-F932F8B2732A}" destId="{6ECDD4C8-7531-407D-A146-9BC2AA9BD240}" srcOrd="3" destOrd="0" presId="urn:microsoft.com/office/officeart/2011/layout/RadialPictureList"/>
    <dgm:cxn modelId="{4E3DD1CE-D1ED-49C3-892C-7C3E516707C6}" type="presParOf" srcId="{B642DE3E-6C52-4A4B-B12A-F932F8B2732A}" destId="{D1AF06DB-810B-439E-A276-963C4D9F6CA8}" srcOrd="4" destOrd="0" presId="urn:microsoft.com/office/officeart/2011/layout/RadialPictureList"/>
    <dgm:cxn modelId="{F9D5B8BA-019B-4BD4-BDC0-D7EE20505F1A}" type="presParOf" srcId="{D1AF06DB-810B-439E-A276-963C4D9F6CA8}" destId="{1B43FB79-FF1C-485F-91ED-29F6FD4655E0}" srcOrd="0" destOrd="0" presId="urn:microsoft.com/office/officeart/2011/layout/RadialPictureList"/>
    <dgm:cxn modelId="{3715AC9F-EE35-4A8F-B8FB-68193034F527}" type="presParOf" srcId="{B642DE3E-6C52-4A4B-B12A-F932F8B2732A}" destId="{1103C638-5E87-41A3-9C66-309BB773A0C9}" srcOrd="5" destOrd="0" presId="urn:microsoft.com/office/officeart/2011/layout/RadialPictureList"/>
    <dgm:cxn modelId="{7B8D732B-C258-4834-B1A2-D0EF6FFC844C}" type="presParOf" srcId="{B642DE3E-6C52-4A4B-B12A-F932F8B2732A}" destId="{5A71F7D9-E0E9-44F7-8041-10CD22D884FB}" srcOrd="6" destOrd="0" presId="urn:microsoft.com/office/officeart/2011/layout/RadialPictureList"/>
    <dgm:cxn modelId="{A2BF4406-8D20-4825-888A-C2CBA5409724}" type="presParOf" srcId="{5A71F7D9-E0E9-44F7-8041-10CD22D884FB}" destId="{1372E00B-CE48-4F25-85AE-48F4D7879294}" srcOrd="0" destOrd="0" presId="urn:microsoft.com/office/officeart/2011/layout/RadialPictureList"/>
    <dgm:cxn modelId="{1A7FB0E8-5377-4D86-B7E4-517923A91D6E}"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89D1E1"/>
        </a:solidFill>
      </dgm:spPr>
      <dgm:t>
        <a:bodyPr/>
        <a:lstStyle/>
        <a:p>
          <a:r>
            <a:rPr lang="en-US" sz="2400" dirty="0" smtClean="0">
              <a:solidFill>
                <a:schemeClr val="bg2"/>
              </a:solidFill>
              <a:effectLst/>
            </a:rPr>
            <a:t>Candidate Experience</a:t>
          </a:r>
          <a:endParaRPr lang="en-US" sz="2400" dirty="0">
            <a:solidFill>
              <a:schemeClr val="bg2"/>
            </a:solidFill>
            <a:effectLst/>
          </a:endParaRP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1555">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2060"/>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16D55E4A-B1B6-4E8F-9489-53F714EFD4DE}" type="presOf" srcId="{44CCE7D1-AAF0-47BE-B2BC-557933DC8E17}" destId="{C51C9755-80C8-4094-B608-E570E4C352AD}"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0FEDC4F6-52A8-443C-8ABF-5DB4EB7FCB7F}" type="presOf" srcId="{D144D811-DB37-4BA1-ACF2-C82A2B8A4502}" destId="{1103C638-5E87-41A3-9C66-309BB773A0C9}"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6EC90284-D080-4CCF-BAE4-4DB63DD561F1}" srcId="{3AEFEDD8-E5C7-44F9-9D32-F375E420434D}" destId="{AF80E263-39DC-4760-8CB0-B30EF808D955}" srcOrd="0" destOrd="0" parTransId="{B5C6251C-4C0F-4BD9-9258-21D977A15308}" sibTransId="{A79D5BF1-B72E-4E94-9546-BFB445894ECF}"/>
    <dgm:cxn modelId="{E91925F9-1A48-4560-A155-16B41BA1252B}" type="presOf" srcId="{AF80E263-39DC-4760-8CB0-B30EF808D955}" destId="{6ECDD4C8-7531-407D-A146-9BC2AA9BD240}" srcOrd="0" destOrd="0" presId="urn:microsoft.com/office/officeart/2011/layout/RadialPictureList"/>
    <dgm:cxn modelId="{C500F591-515F-40C2-9491-A45DDC5D580F}" type="presOf" srcId="{B89BECE8-8FCA-45EB-A75A-63D82F73E7E5}" destId="{B642DE3E-6C52-4A4B-B12A-F932F8B2732A}"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AB29A2DA-5BB5-4DAF-8663-858EC60BED43}" type="presOf" srcId="{3AEFEDD8-E5C7-44F9-9D32-F375E420434D}" destId="{2769CCA9-6373-4F3F-986D-F96344332C0B}" srcOrd="0" destOrd="0" presId="urn:microsoft.com/office/officeart/2011/layout/RadialPictureList"/>
    <dgm:cxn modelId="{EEB954FB-3B9F-40FB-8CE7-D5B7CBD7A1D1}" type="presParOf" srcId="{B642DE3E-6C52-4A4B-B12A-F932F8B2732A}" destId="{2769CCA9-6373-4F3F-986D-F96344332C0B}" srcOrd="0" destOrd="0" presId="urn:microsoft.com/office/officeart/2011/layout/RadialPictureList"/>
    <dgm:cxn modelId="{69AD4AE7-909A-41D8-BE0F-AFFCE4DFD965}" type="presParOf" srcId="{B642DE3E-6C52-4A4B-B12A-F932F8B2732A}" destId="{D97D4AF9-72CB-4F60-BDA0-38B7421F667A}" srcOrd="1" destOrd="0" presId="urn:microsoft.com/office/officeart/2011/layout/RadialPictureList"/>
    <dgm:cxn modelId="{EA4D1EDE-3056-4A1F-8CE4-15B2948BB6F9}" type="presParOf" srcId="{B642DE3E-6C52-4A4B-B12A-F932F8B2732A}" destId="{40CCE22E-6C3C-4C91-AE5A-B64A36006B32}" srcOrd="2" destOrd="0" presId="urn:microsoft.com/office/officeart/2011/layout/RadialPictureList"/>
    <dgm:cxn modelId="{FB8C8015-C58A-4CC4-BB66-48817028B5A0}" type="presParOf" srcId="{B642DE3E-6C52-4A4B-B12A-F932F8B2732A}" destId="{6ECDD4C8-7531-407D-A146-9BC2AA9BD240}" srcOrd="3" destOrd="0" presId="urn:microsoft.com/office/officeart/2011/layout/RadialPictureList"/>
    <dgm:cxn modelId="{598FCB47-3BB9-48FF-B6EA-28825FD4909C}" type="presParOf" srcId="{B642DE3E-6C52-4A4B-B12A-F932F8B2732A}" destId="{D1AF06DB-810B-439E-A276-963C4D9F6CA8}" srcOrd="4" destOrd="0" presId="urn:microsoft.com/office/officeart/2011/layout/RadialPictureList"/>
    <dgm:cxn modelId="{B1E29F3C-BF7E-46C6-82E5-2F2A91D9C596}" type="presParOf" srcId="{D1AF06DB-810B-439E-A276-963C4D9F6CA8}" destId="{1B43FB79-FF1C-485F-91ED-29F6FD4655E0}" srcOrd="0" destOrd="0" presId="urn:microsoft.com/office/officeart/2011/layout/RadialPictureList"/>
    <dgm:cxn modelId="{EA46715F-E41B-4059-ABAD-8EE6544B9AF2}" type="presParOf" srcId="{B642DE3E-6C52-4A4B-B12A-F932F8B2732A}" destId="{1103C638-5E87-41A3-9C66-309BB773A0C9}" srcOrd="5" destOrd="0" presId="urn:microsoft.com/office/officeart/2011/layout/RadialPictureList"/>
    <dgm:cxn modelId="{5E405429-1739-4691-9628-8662AAF25A60}" type="presParOf" srcId="{B642DE3E-6C52-4A4B-B12A-F932F8B2732A}" destId="{5A71F7D9-E0E9-44F7-8041-10CD22D884FB}" srcOrd="6" destOrd="0" presId="urn:microsoft.com/office/officeart/2011/layout/RadialPictureList"/>
    <dgm:cxn modelId="{E490191A-586F-426E-AD6A-823A6B4D06C1}" type="presParOf" srcId="{5A71F7D9-E0E9-44F7-8041-10CD22D884FB}" destId="{1372E00B-CE48-4F25-85AE-48F4D7879294}" srcOrd="0" destOrd="0" presId="urn:microsoft.com/office/officeart/2011/layout/RadialPictureList"/>
    <dgm:cxn modelId="{0F57D510-A9B4-4DE5-84D4-8810527DFA06}"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custT="1">
        <dgm:style>
          <a:lnRef idx="1">
            <a:schemeClr val="accent1"/>
          </a:lnRef>
          <a:fillRef idx="2">
            <a:schemeClr val="accent1"/>
          </a:fillRef>
          <a:effectRef idx="1">
            <a:schemeClr val="accent1"/>
          </a:effectRef>
          <a:fontRef idx="minor">
            <a:schemeClr val="dk1"/>
          </a:fontRef>
        </dgm:style>
      </dgm:prSet>
      <dgm:spPr>
        <a:ln>
          <a:noFill/>
        </a:ln>
      </dgm:spPr>
      <dgm:t>
        <a:bodyPr/>
        <a:lstStyle/>
        <a:p>
          <a:r>
            <a:rPr lang="en-US" sz="1600" dirty="0" smtClean="0"/>
            <a:t>Prepare for the Search</a:t>
          </a:r>
          <a:endParaRPr lang="en-US" sz="1600" dirty="0"/>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custT="1"/>
      <dgm:spPr/>
      <dgm:t>
        <a:bodyPr/>
        <a:lstStyle/>
        <a:p>
          <a:endParaRPr lang="en-US" sz="1600"/>
        </a:p>
      </dgm:t>
    </dgm:pt>
    <dgm:pt modelId="{C03423E4-FA74-4E0B-87C3-3B13D5312068}">
      <dgm:prSet phldrT="[Text]" custT="1"/>
      <dgm:spPr>
        <a:solidFill>
          <a:srgbClr val="CCFFCC"/>
        </a:solidFill>
        <a:ln>
          <a:noFill/>
        </a:ln>
        <a:effectLst>
          <a:outerShdw blurRad="50800" dist="38100" dir="2700000" algn="tl" rotWithShape="0">
            <a:prstClr val="black">
              <a:alpha val="40000"/>
            </a:prstClr>
          </a:outerShdw>
        </a:effectLst>
      </dgm:spPr>
      <dgm:t>
        <a:bodyPr/>
        <a:lstStyle/>
        <a:p>
          <a:r>
            <a:rPr lang="en-US" sz="1600" dirty="0" smtClean="0">
              <a:solidFill>
                <a:schemeClr val="bg2"/>
              </a:solidFill>
            </a:rPr>
            <a:t>Advertise</a:t>
          </a:r>
          <a:r>
            <a:rPr lang="en-US" sz="1600" baseline="0" dirty="0" smtClean="0">
              <a:solidFill>
                <a:schemeClr val="bg2"/>
              </a:solidFill>
            </a:rPr>
            <a:t> &amp; Outreach</a:t>
          </a:r>
          <a:endParaRPr lang="en-US" sz="1600" dirty="0">
            <a:solidFill>
              <a:schemeClr val="bg2"/>
            </a:solidFill>
          </a:endParaRPr>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custT="1"/>
      <dgm:spPr/>
      <dgm:t>
        <a:bodyPr/>
        <a:lstStyle/>
        <a:p>
          <a:endParaRPr lang="en-US" sz="1600"/>
        </a:p>
      </dgm:t>
    </dgm:pt>
    <dgm:pt modelId="{493FEB21-A310-49CB-84C9-3B8389FDA754}">
      <dgm:prSet phldrT="[Text]" custT="1">
        <dgm:style>
          <a:lnRef idx="3">
            <a:schemeClr val="lt1"/>
          </a:lnRef>
          <a:fillRef idx="1">
            <a:schemeClr val="accent5"/>
          </a:fillRef>
          <a:effectRef idx="1">
            <a:schemeClr val="accent5"/>
          </a:effectRef>
          <a:fontRef idx="minor">
            <a:schemeClr val="lt1"/>
          </a:fontRef>
        </dgm:style>
      </dgm:prSet>
      <dgm:spPr>
        <a:solidFill>
          <a:schemeClr val="accent5">
            <a:lumMod val="60000"/>
            <a:lumOff val="40000"/>
          </a:schemeClr>
        </a:solidFill>
        <a:ln>
          <a:noFill/>
        </a:ln>
        <a:effectLst>
          <a:outerShdw blurRad="50800" dist="38100" dir="8100000" algn="tr" rotWithShape="0">
            <a:prstClr val="black">
              <a:alpha val="40000"/>
            </a:prstClr>
          </a:outerShdw>
        </a:effectLst>
      </dgm:spPr>
      <dgm:t>
        <a:bodyPr/>
        <a:lstStyle/>
        <a:p>
          <a:r>
            <a:rPr lang="en-US" sz="1600" dirty="0" smtClean="0">
              <a:solidFill>
                <a:schemeClr val="bg2"/>
              </a:solidFill>
            </a:rPr>
            <a:t>Screen &amp; Interview</a:t>
          </a:r>
          <a:endParaRPr lang="en-US" sz="1600" dirty="0">
            <a:solidFill>
              <a:schemeClr val="bg2"/>
            </a:solidFill>
          </a:endParaRP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custT="1"/>
      <dgm:spPr/>
      <dgm:t>
        <a:bodyPr/>
        <a:lstStyle/>
        <a:p>
          <a:endParaRPr lang="en-US" sz="1600"/>
        </a:p>
      </dgm:t>
    </dgm:pt>
    <dgm:pt modelId="{069F9AD1-102E-4CD0-8C90-0B86CE6573E9}">
      <dgm:prSet phldrT="[Text]" custT="1">
        <dgm:style>
          <a:lnRef idx="1">
            <a:schemeClr val="accent4"/>
          </a:lnRef>
          <a:fillRef idx="2">
            <a:schemeClr val="accent4"/>
          </a:fillRef>
          <a:effectRef idx="1">
            <a:schemeClr val="accent4"/>
          </a:effectRef>
          <a:fontRef idx="minor">
            <a:schemeClr val="dk1"/>
          </a:fontRef>
        </dgm:style>
      </dgm:prSet>
      <dgm:spPr>
        <a:solidFill>
          <a:schemeClr val="accent4">
            <a:lumMod val="40000"/>
            <a:lumOff val="60000"/>
          </a:schemeClr>
        </a:solidFill>
        <a:effectLst>
          <a:outerShdw blurRad="50800" dist="38100" dir="2700000" algn="tl" rotWithShape="0">
            <a:prstClr val="black">
              <a:alpha val="40000"/>
            </a:prstClr>
          </a:outerShdw>
        </a:effectLst>
      </dgm:spPr>
      <dgm:t>
        <a:bodyPr/>
        <a:lstStyle/>
        <a:p>
          <a:r>
            <a:rPr lang="en-US" sz="1600" dirty="0" smtClean="0"/>
            <a:t>Perform Reference &amp; Background Checks </a:t>
          </a:r>
          <a:endParaRPr lang="en-US" sz="1600" dirty="0"/>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custT="1"/>
      <dgm:spPr/>
      <dgm:t>
        <a:bodyPr/>
        <a:lstStyle/>
        <a:p>
          <a:endParaRPr lang="en-US" sz="1600"/>
        </a:p>
      </dgm:t>
    </dgm:pt>
    <dgm:pt modelId="{DE3E46A3-132E-435C-8F6C-499F9C5DD22D}">
      <dgm:prSet phldrT="[Text]" custT="1">
        <dgm:style>
          <a:lnRef idx="1">
            <a:schemeClr val="accent6"/>
          </a:lnRef>
          <a:fillRef idx="2">
            <a:schemeClr val="accent6"/>
          </a:fillRef>
          <a:effectRef idx="1">
            <a:schemeClr val="accent6"/>
          </a:effectRef>
          <a:fontRef idx="minor">
            <a:schemeClr val="dk1"/>
          </a:fontRef>
        </dgm:style>
      </dgm:prSet>
      <dgm:spPr>
        <a:effectLst>
          <a:outerShdw blurRad="50800" dist="38100" dir="2700000" algn="tl" rotWithShape="0">
            <a:prstClr val="black">
              <a:alpha val="40000"/>
            </a:prstClr>
          </a:outerShdw>
        </a:effectLst>
      </dgm:spPr>
      <dgm:t>
        <a:bodyPr/>
        <a:lstStyle/>
        <a:p>
          <a:r>
            <a:rPr lang="en-US" sz="1600" dirty="0" smtClean="0"/>
            <a:t>Hire</a:t>
          </a:r>
          <a:r>
            <a:rPr lang="en-US" sz="1600" baseline="0" dirty="0" smtClean="0"/>
            <a:t> &amp; Onboard</a:t>
          </a:r>
          <a:endParaRPr lang="en-US" sz="1600" dirty="0"/>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17034" custLinFactNeighborY="-68373">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F433551B-B94F-4EA1-8B49-4582255F2BA5}" type="presOf" srcId="{DDD910FA-3041-4E3A-AF7E-FA9A2665F44C}" destId="{C1D591D6-DAF1-48A1-9CA8-A4FF03FC4402}" srcOrd="1" destOrd="0" presId="urn:microsoft.com/office/officeart/2005/8/layout/process1"/>
    <dgm:cxn modelId="{A18B1050-5596-4BAE-8CE0-A423D40E9632}" type="presOf" srcId="{DDD910FA-3041-4E3A-AF7E-FA9A2665F44C}" destId="{8E77E10F-4F70-43AC-9223-F5179501472A}" srcOrd="0"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3BA27F2D-2A05-48DE-9177-FEBAC96E4F9A}" srcId="{7A14FA8B-2E0C-48AC-9115-D85D0CC55AEA}" destId="{069F9AD1-102E-4CD0-8C90-0B86CE6573E9}" srcOrd="3" destOrd="0" parTransId="{F2745268-06C9-4EF3-93AE-8189D7C8092B}" sibTransId="{DDD910FA-3041-4E3A-AF7E-FA9A2665F44C}"/>
    <dgm:cxn modelId="{6F687579-AC3B-4165-9774-6129640C620F}" type="presOf" srcId="{E1994069-78C7-4C4E-B258-2062236CAC70}" destId="{629DC795-0D11-4F8E-971E-26C5F0D353D7}" srcOrd="1" destOrd="0" presId="urn:microsoft.com/office/officeart/2005/8/layout/process1"/>
    <dgm:cxn modelId="{2586294A-62A9-49C7-A8F4-5347149D5BF4}" type="presOf" srcId="{CD62E958-336E-49E3-A46D-9BCF9CC4610A}" destId="{7737E341-F650-4830-8275-9AC1E6C93716}" srcOrd="1" destOrd="0" presId="urn:microsoft.com/office/officeart/2005/8/layout/process1"/>
    <dgm:cxn modelId="{194CC865-65B3-4DFC-9238-C6EEDA9862DF}" type="presOf" srcId="{7193E5FD-6A3D-418C-8F42-A363006735A7}" destId="{E0A17E5C-A8C9-4406-A776-C342BE3F1806}" srcOrd="1" destOrd="0" presId="urn:microsoft.com/office/officeart/2005/8/layout/process1"/>
    <dgm:cxn modelId="{2808E4FE-B843-4EF7-AA0E-76AF45D62396}" type="presOf" srcId="{DE3E46A3-132E-435C-8F6C-499F9C5DD22D}" destId="{49EF981B-8A55-427F-9E37-5511F483C6F1}" srcOrd="0" destOrd="0" presId="urn:microsoft.com/office/officeart/2005/8/layout/process1"/>
    <dgm:cxn modelId="{1E825936-2D23-4315-97B3-8190BEF21C9C}" type="presOf" srcId="{493FEB21-A310-49CB-84C9-3B8389FDA754}" destId="{5FF64243-F1E4-4F6F-A961-B742DD5E7D4A}"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E8640D5C-DD97-445C-AA66-B700B7EE910B}" type="presOf" srcId="{069F9AD1-102E-4CD0-8C90-0B86CE6573E9}" destId="{292AFC98-0105-4870-9E9F-E44841346910}" srcOrd="0" destOrd="0" presId="urn:microsoft.com/office/officeart/2005/8/layout/process1"/>
    <dgm:cxn modelId="{42A8F247-31C6-4DB3-A1BF-04443C65E19A}" type="presOf" srcId="{7A14FA8B-2E0C-48AC-9115-D85D0CC55AEA}" destId="{E6A51CAF-C886-4199-8B2A-62E303B82E8B}" srcOrd="0"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5EDCF5E5-542D-41D9-8983-A29F7C73AE0C}" type="presOf" srcId="{CD62E958-336E-49E3-A46D-9BCF9CC4610A}" destId="{4D37CFA0-F5D3-4B75-A553-45287DF245F3}" srcOrd="0" destOrd="0" presId="urn:microsoft.com/office/officeart/2005/8/layout/process1"/>
    <dgm:cxn modelId="{124298B4-492F-4511-A686-41CD432FCE18}" type="presOf" srcId="{7193E5FD-6A3D-418C-8F42-A363006735A7}" destId="{7858A5AA-C9C0-4A1A-92BE-D3B3276C9B81}" srcOrd="0" destOrd="0" presId="urn:microsoft.com/office/officeart/2005/8/layout/process1"/>
    <dgm:cxn modelId="{883191E9-3668-4C6A-9C01-621F44DC056F}" type="presOf" srcId="{C03423E4-FA74-4E0B-87C3-3B13D5312068}" destId="{6386714F-88CF-4DFF-B353-3BE63F2EFC2F}" srcOrd="0" destOrd="0" presId="urn:microsoft.com/office/officeart/2005/8/layout/process1"/>
    <dgm:cxn modelId="{5F601AFD-B678-48D5-A384-21EA9F42706C}" type="presOf" srcId="{498D6390-F7B3-4F26-8F2D-3FE1A576E3EF}" destId="{2CB11B63-1789-4540-B46B-871B492790BC}" srcOrd="0"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B38CA176-3B98-42BA-8893-96BE478D474B}" type="presOf" srcId="{E1994069-78C7-4C4E-B258-2062236CAC70}" destId="{2B18E122-42E1-4E49-AF64-94B151D3F5D9}" srcOrd="0" destOrd="0" presId="urn:microsoft.com/office/officeart/2005/8/layout/process1"/>
    <dgm:cxn modelId="{A06F5A2B-086F-4299-9733-3FD3FF423BB2}" type="presParOf" srcId="{E6A51CAF-C886-4199-8B2A-62E303B82E8B}" destId="{2CB11B63-1789-4540-B46B-871B492790BC}" srcOrd="0" destOrd="0" presId="urn:microsoft.com/office/officeart/2005/8/layout/process1"/>
    <dgm:cxn modelId="{1FA5E5F4-2313-4A55-96CA-49DFBAF1BB18}" type="presParOf" srcId="{E6A51CAF-C886-4199-8B2A-62E303B82E8B}" destId="{7858A5AA-C9C0-4A1A-92BE-D3B3276C9B81}" srcOrd="1" destOrd="0" presId="urn:microsoft.com/office/officeart/2005/8/layout/process1"/>
    <dgm:cxn modelId="{24FBE391-C441-446C-88A7-285392A53E44}" type="presParOf" srcId="{7858A5AA-C9C0-4A1A-92BE-D3B3276C9B81}" destId="{E0A17E5C-A8C9-4406-A776-C342BE3F1806}" srcOrd="0" destOrd="0" presId="urn:microsoft.com/office/officeart/2005/8/layout/process1"/>
    <dgm:cxn modelId="{7238502C-28A7-4E96-9E69-DD756D40F061}" type="presParOf" srcId="{E6A51CAF-C886-4199-8B2A-62E303B82E8B}" destId="{6386714F-88CF-4DFF-B353-3BE63F2EFC2F}" srcOrd="2" destOrd="0" presId="urn:microsoft.com/office/officeart/2005/8/layout/process1"/>
    <dgm:cxn modelId="{E309853E-8DAA-49EF-AE4A-B15934B2D6B4}" type="presParOf" srcId="{E6A51CAF-C886-4199-8B2A-62E303B82E8B}" destId="{2B18E122-42E1-4E49-AF64-94B151D3F5D9}" srcOrd="3" destOrd="0" presId="urn:microsoft.com/office/officeart/2005/8/layout/process1"/>
    <dgm:cxn modelId="{EC28EDAD-6627-4F1C-BC20-86AF309BC3EA}" type="presParOf" srcId="{2B18E122-42E1-4E49-AF64-94B151D3F5D9}" destId="{629DC795-0D11-4F8E-971E-26C5F0D353D7}" srcOrd="0" destOrd="0" presId="urn:microsoft.com/office/officeart/2005/8/layout/process1"/>
    <dgm:cxn modelId="{61381177-9922-46EA-ABF6-74E6CC65CFC3}" type="presParOf" srcId="{E6A51CAF-C886-4199-8B2A-62E303B82E8B}" destId="{5FF64243-F1E4-4F6F-A961-B742DD5E7D4A}" srcOrd="4" destOrd="0" presId="urn:microsoft.com/office/officeart/2005/8/layout/process1"/>
    <dgm:cxn modelId="{EEA6A3F8-2C6A-482D-B3E9-8048DA9A927B}" type="presParOf" srcId="{E6A51CAF-C886-4199-8B2A-62E303B82E8B}" destId="{4D37CFA0-F5D3-4B75-A553-45287DF245F3}" srcOrd="5" destOrd="0" presId="urn:microsoft.com/office/officeart/2005/8/layout/process1"/>
    <dgm:cxn modelId="{4DE304BC-097F-477A-99BD-9EA33CB9236C}" type="presParOf" srcId="{4D37CFA0-F5D3-4B75-A553-45287DF245F3}" destId="{7737E341-F650-4830-8275-9AC1E6C93716}" srcOrd="0" destOrd="0" presId="urn:microsoft.com/office/officeart/2005/8/layout/process1"/>
    <dgm:cxn modelId="{1E40B0AE-10F6-47FD-81DC-895128A69C9C}" type="presParOf" srcId="{E6A51CAF-C886-4199-8B2A-62E303B82E8B}" destId="{292AFC98-0105-4870-9E9F-E44841346910}" srcOrd="6" destOrd="0" presId="urn:microsoft.com/office/officeart/2005/8/layout/process1"/>
    <dgm:cxn modelId="{4290EB95-BB30-4902-BDEC-2BFD35E42E1B}" type="presParOf" srcId="{E6A51CAF-C886-4199-8B2A-62E303B82E8B}" destId="{8E77E10F-4F70-43AC-9223-F5179501472A}" srcOrd="7" destOrd="0" presId="urn:microsoft.com/office/officeart/2005/8/layout/process1"/>
    <dgm:cxn modelId="{493AA132-550E-4CF2-9AA8-853A2EC6BA90}" type="presParOf" srcId="{8E77E10F-4F70-43AC-9223-F5179501472A}" destId="{C1D591D6-DAF1-48A1-9CA8-A4FF03FC4402}" srcOrd="0" destOrd="0" presId="urn:microsoft.com/office/officeart/2005/8/layout/process1"/>
    <dgm:cxn modelId="{A7229944-6D84-4D4A-BAA0-34819C460208}"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FFD4A0"/>
        </a:solidFill>
      </dgm:spPr>
      <dgm:t>
        <a:bodyPr/>
        <a:lstStyle/>
        <a:p>
          <a:r>
            <a:rPr lang="en-US" sz="2400" dirty="0" smtClean="0">
              <a:solidFill>
                <a:schemeClr val="bg2"/>
              </a:solidFill>
              <a:effectLst/>
            </a:rPr>
            <a:t>Reference Checks</a:t>
          </a:r>
          <a:endParaRPr lang="en-US" sz="2400" dirty="0">
            <a:solidFill>
              <a:schemeClr val="bg2"/>
            </a:solidFill>
            <a:effectLst/>
          </a:endParaRP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6467">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9F1B32"/>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Ang="20404307"/>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0B1DC3C5-0AB5-4F10-9E6B-43F0E19D3603}" type="presOf" srcId="{44CCE7D1-AAF0-47BE-B2BC-557933DC8E17}" destId="{C51C9755-80C8-4094-B608-E570E4C352AD}" srcOrd="0" destOrd="0" presId="urn:microsoft.com/office/officeart/2011/layout/RadialPictureList"/>
    <dgm:cxn modelId="{A7DD6088-A9C1-460C-96C3-AEE046878614}" type="presOf" srcId="{D144D811-DB37-4BA1-ACF2-C82A2B8A4502}" destId="{1103C638-5E87-41A3-9C66-309BB773A0C9}"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6D63B7CF-D8FC-4011-BBC6-4D1221670238}" type="presOf" srcId="{3AEFEDD8-E5C7-44F9-9D32-F375E420434D}" destId="{2769CCA9-6373-4F3F-986D-F96344332C0B}"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602F7E30-DB98-4610-9ED2-806053940EF4}" type="presOf" srcId="{AF80E263-39DC-4760-8CB0-B30EF808D955}" destId="{6ECDD4C8-7531-407D-A146-9BC2AA9BD240}" srcOrd="0" destOrd="0" presId="urn:microsoft.com/office/officeart/2011/layout/RadialPictureList"/>
    <dgm:cxn modelId="{F7EB49E5-194F-4870-9995-C1398543C1B4}" type="presOf" srcId="{B89BECE8-8FCA-45EB-A75A-63D82F73E7E5}" destId="{B642DE3E-6C52-4A4B-B12A-F932F8B2732A}" srcOrd="0" destOrd="0" presId="urn:microsoft.com/office/officeart/2011/layout/RadialPictureList"/>
    <dgm:cxn modelId="{2AD16EEF-9A22-43A7-AB4D-E48C140CA335}" type="presParOf" srcId="{B642DE3E-6C52-4A4B-B12A-F932F8B2732A}" destId="{2769CCA9-6373-4F3F-986D-F96344332C0B}" srcOrd="0" destOrd="0" presId="urn:microsoft.com/office/officeart/2011/layout/RadialPictureList"/>
    <dgm:cxn modelId="{02BAE824-085C-4AD0-A6D0-09759715F47D}" type="presParOf" srcId="{B642DE3E-6C52-4A4B-B12A-F932F8B2732A}" destId="{D97D4AF9-72CB-4F60-BDA0-38B7421F667A}" srcOrd="1" destOrd="0" presId="urn:microsoft.com/office/officeart/2011/layout/RadialPictureList"/>
    <dgm:cxn modelId="{AF1849F5-337F-4447-8A0A-B8AA1DF653C9}" type="presParOf" srcId="{B642DE3E-6C52-4A4B-B12A-F932F8B2732A}" destId="{40CCE22E-6C3C-4C91-AE5A-B64A36006B32}" srcOrd="2" destOrd="0" presId="urn:microsoft.com/office/officeart/2011/layout/RadialPictureList"/>
    <dgm:cxn modelId="{24FA534C-D24C-4081-AFF0-18096039BC1B}" type="presParOf" srcId="{B642DE3E-6C52-4A4B-B12A-F932F8B2732A}" destId="{6ECDD4C8-7531-407D-A146-9BC2AA9BD240}" srcOrd="3" destOrd="0" presId="urn:microsoft.com/office/officeart/2011/layout/RadialPictureList"/>
    <dgm:cxn modelId="{7C929750-51D6-4CD0-A8A2-D6D9BFBA6694}" type="presParOf" srcId="{B642DE3E-6C52-4A4B-B12A-F932F8B2732A}" destId="{D1AF06DB-810B-439E-A276-963C4D9F6CA8}" srcOrd="4" destOrd="0" presId="urn:microsoft.com/office/officeart/2011/layout/RadialPictureList"/>
    <dgm:cxn modelId="{5C6293A6-D083-4871-A1A5-1FCE86898CFE}" type="presParOf" srcId="{D1AF06DB-810B-439E-A276-963C4D9F6CA8}" destId="{1B43FB79-FF1C-485F-91ED-29F6FD4655E0}" srcOrd="0" destOrd="0" presId="urn:microsoft.com/office/officeart/2011/layout/RadialPictureList"/>
    <dgm:cxn modelId="{3A9642C0-F2DF-4EA0-9AF5-608C0551A8A3}" type="presParOf" srcId="{B642DE3E-6C52-4A4B-B12A-F932F8B2732A}" destId="{1103C638-5E87-41A3-9C66-309BB773A0C9}" srcOrd="5" destOrd="0" presId="urn:microsoft.com/office/officeart/2011/layout/RadialPictureList"/>
    <dgm:cxn modelId="{974089C4-825F-4F22-9C28-BA696855D1A8}" type="presParOf" srcId="{B642DE3E-6C52-4A4B-B12A-F932F8B2732A}" destId="{5A71F7D9-E0E9-44F7-8041-10CD22D884FB}" srcOrd="6" destOrd="0" presId="urn:microsoft.com/office/officeart/2011/layout/RadialPictureList"/>
    <dgm:cxn modelId="{290B48C9-E292-49BA-96E9-AC4444549F93}" type="presParOf" srcId="{5A71F7D9-E0E9-44F7-8041-10CD22D884FB}" destId="{1372E00B-CE48-4F25-85AE-48F4D7879294}" srcOrd="0" destOrd="0" presId="urn:microsoft.com/office/officeart/2011/layout/RadialPictureList"/>
    <dgm:cxn modelId="{0DEAD34D-A013-4A19-92AD-ED247AB5E199}"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FFD4A0"/>
        </a:solidFill>
      </dgm:spPr>
      <dgm:t>
        <a:bodyPr/>
        <a:lstStyle/>
        <a:p>
          <a:r>
            <a:rPr lang="en-US" sz="2400" dirty="0" smtClean="0">
              <a:solidFill>
                <a:schemeClr val="bg2"/>
              </a:solidFill>
              <a:effectLst/>
            </a:rPr>
            <a:t>Internet Searches</a:t>
          </a:r>
          <a:endParaRPr lang="en-US" sz="2400" dirty="0">
            <a:solidFill>
              <a:schemeClr val="bg2"/>
            </a:solidFill>
            <a:effectLst/>
          </a:endParaRP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6467">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9F1B32"/>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Ang="20404307"/>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69359ABB-97A7-4334-A222-03098FB7DA1E}" type="presOf" srcId="{B89BECE8-8FCA-45EB-A75A-63D82F73E7E5}" destId="{B642DE3E-6C52-4A4B-B12A-F932F8B2732A}"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E676C3BC-47B3-46A9-9F1E-FA8C8EE5057E}" type="presOf" srcId="{44CCE7D1-AAF0-47BE-B2BC-557933DC8E17}" destId="{C51C9755-80C8-4094-B608-E570E4C352AD}"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15839A2B-29B9-46FD-9B0A-F7FCAB9C7AF7}" type="presOf" srcId="{D144D811-DB37-4BA1-ACF2-C82A2B8A4502}" destId="{1103C638-5E87-41A3-9C66-309BB773A0C9}"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6D5033F5-933B-40EE-B254-9352EF3F31CE}" srcId="{3AEFEDD8-E5C7-44F9-9D32-F375E420434D}" destId="{44CCE7D1-AAF0-47BE-B2BC-557933DC8E17}" srcOrd="2" destOrd="0" parTransId="{CF0D3C71-9967-4AB1-81A6-BA1059CE6CD3}" sibTransId="{99D4E3BD-611A-4246-878A-E5732AF373DD}"/>
    <dgm:cxn modelId="{26E01833-7572-4CDF-8FAC-1A59BD765BE5}" type="presOf" srcId="{3AEFEDD8-E5C7-44F9-9D32-F375E420434D}" destId="{2769CCA9-6373-4F3F-986D-F96344332C0B}" srcOrd="0" destOrd="0" presId="urn:microsoft.com/office/officeart/2011/layout/RadialPictureList"/>
    <dgm:cxn modelId="{A0190E2B-CA0A-4D7C-93CF-393F410F567F}" type="presOf" srcId="{AF80E263-39DC-4760-8CB0-B30EF808D955}" destId="{6ECDD4C8-7531-407D-A146-9BC2AA9BD240}" srcOrd="0" destOrd="0" presId="urn:microsoft.com/office/officeart/2011/layout/RadialPictureList"/>
    <dgm:cxn modelId="{91F3C55F-6159-403D-B29E-114DC3D5717A}" type="presParOf" srcId="{B642DE3E-6C52-4A4B-B12A-F932F8B2732A}" destId="{2769CCA9-6373-4F3F-986D-F96344332C0B}" srcOrd="0" destOrd="0" presId="urn:microsoft.com/office/officeart/2011/layout/RadialPictureList"/>
    <dgm:cxn modelId="{1B76F600-AE3D-432D-8666-4600E4A8D804}" type="presParOf" srcId="{B642DE3E-6C52-4A4B-B12A-F932F8B2732A}" destId="{D97D4AF9-72CB-4F60-BDA0-38B7421F667A}" srcOrd="1" destOrd="0" presId="urn:microsoft.com/office/officeart/2011/layout/RadialPictureList"/>
    <dgm:cxn modelId="{E5F9C413-28B5-4F18-A9C0-DC77BA0A6E4B}" type="presParOf" srcId="{B642DE3E-6C52-4A4B-B12A-F932F8B2732A}" destId="{40CCE22E-6C3C-4C91-AE5A-B64A36006B32}" srcOrd="2" destOrd="0" presId="urn:microsoft.com/office/officeart/2011/layout/RadialPictureList"/>
    <dgm:cxn modelId="{DE3663D3-959D-471B-96F1-7F1A913389E9}" type="presParOf" srcId="{B642DE3E-6C52-4A4B-B12A-F932F8B2732A}" destId="{6ECDD4C8-7531-407D-A146-9BC2AA9BD240}" srcOrd="3" destOrd="0" presId="urn:microsoft.com/office/officeart/2011/layout/RadialPictureList"/>
    <dgm:cxn modelId="{9A2DB2B1-8D5A-4C48-BC89-B5619462A342}" type="presParOf" srcId="{B642DE3E-6C52-4A4B-B12A-F932F8B2732A}" destId="{D1AF06DB-810B-439E-A276-963C4D9F6CA8}" srcOrd="4" destOrd="0" presId="urn:microsoft.com/office/officeart/2011/layout/RadialPictureList"/>
    <dgm:cxn modelId="{3637E534-CB81-46B9-9717-277DC80FD115}" type="presParOf" srcId="{D1AF06DB-810B-439E-A276-963C4D9F6CA8}" destId="{1B43FB79-FF1C-485F-91ED-29F6FD4655E0}" srcOrd="0" destOrd="0" presId="urn:microsoft.com/office/officeart/2011/layout/RadialPictureList"/>
    <dgm:cxn modelId="{4B57A4E8-90A7-4ECE-9E91-CF684AC3C9BA}" type="presParOf" srcId="{B642DE3E-6C52-4A4B-B12A-F932F8B2732A}" destId="{1103C638-5E87-41A3-9C66-309BB773A0C9}" srcOrd="5" destOrd="0" presId="urn:microsoft.com/office/officeart/2011/layout/RadialPictureList"/>
    <dgm:cxn modelId="{BF58C22C-0457-4005-B10F-35EEAC2E6332}" type="presParOf" srcId="{B642DE3E-6C52-4A4B-B12A-F932F8B2732A}" destId="{5A71F7D9-E0E9-44F7-8041-10CD22D884FB}" srcOrd="6" destOrd="0" presId="urn:microsoft.com/office/officeart/2011/layout/RadialPictureList"/>
    <dgm:cxn modelId="{12FAD80F-CFD0-40CB-970D-B39A5AE3EC36}" type="presParOf" srcId="{5A71F7D9-E0E9-44F7-8041-10CD22D884FB}" destId="{1372E00B-CE48-4F25-85AE-48F4D7879294}" srcOrd="0" destOrd="0" presId="urn:microsoft.com/office/officeart/2011/layout/RadialPictureList"/>
    <dgm:cxn modelId="{98C52955-178B-47F6-A179-889E3CC6FB30}"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FFD4A0"/>
        </a:solidFill>
      </dgm:spPr>
      <dgm:t>
        <a:bodyPr/>
        <a:lstStyle/>
        <a:p>
          <a:r>
            <a:rPr lang="en-US" sz="1800" dirty="0" smtClean="0">
              <a:solidFill>
                <a:schemeClr val="bg2"/>
              </a:solidFill>
              <a:effectLst/>
            </a:rPr>
            <a:t>Hire Recommendation</a:t>
          </a:r>
          <a:endParaRPr lang="en-US" sz="1800" dirty="0">
            <a:solidFill>
              <a:schemeClr val="bg2"/>
            </a:solidFill>
            <a:effectLst/>
          </a:endParaRP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6467">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9F1B32"/>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Ang="20404307"/>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E6E792BF-6BC7-40C8-914B-DA5FF7B8EB96}" srcId="{3AEFEDD8-E5C7-44F9-9D32-F375E420434D}" destId="{D144D811-DB37-4BA1-ACF2-C82A2B8A4502}" srcOrd="1" destOrd="0" parTransId="{D6D7384D-DAA5-4AB4-A3A5-24D001B8BD39}" sibTransId="{2ABE3293-3BDB-4261-AAD8-01B122C7A317}"/>
    <dgm:cxn modelId="{6EC90284-D080-4CCF-BAE4-4DB63DD561F1}" srcId="{3AEFEDD8-E5C7-44F9-9D32-F375E420434D}" destId="{AF80E263-39DC-4760-8CB0-B30EF808D955}" srcOrd="0" destOrd="0" parTransId="{B5C6251C-4C0F-4BD9-9258-21D977A15308}" sibTransId="{A79D5BF1-B72E-4E94-9546-BFB445894ECF}"/>
    <dgm:cxn modelId="{AC1DC9B9-3EEB-4D80-A3AB-A7805434E393}" srcId="{B89BECE8-8FCA-45EB-A75A-63D82F73E7E5}" destId="{3AEFEDD8-E5C7-44F9-9D32-F375E420434D}" srcOrd="0" destOrd="0" parTransId="{2CA22F5C-C397-47A0-BCF6-BA70115A1342}" sibTransId="{802088A2-C16D-4E05-A86D-A650C8F12273}"/>
    <dgm:cxn modelId="{278ED5AC-26A3-4AEA-A011-4C26466D2AB9}" type="presOf" srcId="{D144D811-DB37-4BA1-ACF2-C82A2B8A4502}" destId="{1103C638-5E87-41A3-9C66-309BB773A0C9}" srcOrd="0" destOrd="0" presId="urn:microsoft.com/office/officeart/2011/layout/RadialPictureList"/>
    <dgm:cxn modelId="{143A4AF7-966A-4123-8661-F6975779CA89}" type="presOf" srcId="{3AEFEDD8-E5C7-44F9-9D32-F375E420434D}" destId="{2769CCA9-6373-4F3F-986D-F96344332C0B}" srcOrd="0" destOrd="0" presId="urn:microsoft.com/office/officeart/2011/layout/RadialPictureList"/>
    <dgm:cxn modelId="{75325A7E-5A21-4890-8688-F76BD4434417}" type="presOf" srcId="{44CCE7D1-AAF0-47BE-B2BC-557933DC8E17}" destId="{C51C9755-80C8-4094-B608-E570E4C352AD}"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55ED53B4-E26D-4C61-B914-5A643B3169F1}" type="presOf" srcId="{B89BECE8-8FCA-45EB-A75A-63D82F73E7E5}" destId="{B642DE3E-6C52-4A4B-B12A-F932F8B2732A}" srcOrd="0" destOrd="0" presId="urn:microsoft.com/office/officeart/2011/layout/RadialPictureList"/>
    <dgm:cxn modelId="{E151D9D3-1845-4C34-90F7-7738A029EFCC}" type="presOf" srcId="{AF80E263-39DC-4760-8CB0-B30EF808D955}" destId="{6ECDD4C8-7531-407D-A146-9BC2AA9BD240}" srcOrd="0" destOrd="0" presId="urn:microsoft.com/office/officeart/2011/layout/RadialPictureList"/>
    <dgm:cxn modelId="{52101645-3119-4A64-8D06-FB03663E61B8}" type="presParOf" srcId="{B642DE3E-6C52-4A4B-B12A-F932F8B2732A}" destId="{2769CCA9-6373-4F3F-986D-F96344332C0B}" srcOrd="0" destOrd="0" presId="urn:microsoft.com/office/officeart/2011/layout/RadialPictureList"/>
    <dgm:cxn modelId="{8814544A-A2C9-4729-AC96-D4A916375A35}" type="presParOf" srcId="{B642DE3E-6C52-4A4B-B12A-F932F8B2732A}" destId="{D97D4AF9-72CB-4F60-BDA0-38B7421F667A}" srcOrd="1" destOrd="0" presId="urn:microsoft.com/office/officeart/2011/layout/RadialPictureList"/>
    <dgm:cxn modelId="{1484B055-18D8-407C-8165-6C8C0BC6CE5A}" type="presParOf" srcId="{B642DE3E-6C52-4A4B-B12A-F932F8B2732A}" destId="{40CCE22E-6C3C-4C91-AE5A-B64A36006B32}" srcOrd="2" destOrd="0" presId="urn:microsoft.com/office/officeart/2011/layout/RadialPictureList"/>
    <dgm:cxn modelId="{1DD8F485-DC9B-4E5B-AAA7-5E79833BDA4F}" type="presParOf" srcId="{B642DE3E-6C52-4A4B-B12A-F932F8B2732A}" destId="{6ECDD4C8-7531-407D-A146-9BC2AA9BD240}" srcOrd="3" destOrd="0" presId="urn:microsoft.com/office/officeart/2011/layout/RadialPictureList"/>
    <dgm:cxn modelId="{375C67C8-6B72-4BE2-BCAA-CF523FF15D53}" type="presParOf" srcId="{B642DE3E-6C52-4A4B-B12A-F932F8B2732A}" destId="{D1AF06DB-810B-439E-A276-963C4D9F6CA8}" srcOrd="4" destOrd="0" presId="urn:microsoft.com/office/officeart/2011/layout/RadialPictureList"/>
    <dgm:cxn modelId="{E95F0189-7B4E-4D79-9CF1-A162918E6B11}" type="presParOf" srcId="{D1AF06DB-810B-439E-A276-963C4D9F6CA8}" destId="{1B43FB79-FF1C-485F-91ED-29F6FD4655E0}" srcOrd="0" destOrd="0" presId="urn:microsoft.com/office/officeart/2011/layout/RadialPictureList"/>
    <dgm:cxn modelId="{F5040D99-2EF1-4AD3-8811-C18329BEFD07}" type="presParOf" srcId="{B642DE3E-6C52-4A4B-B12A-F932F8B2732A}" destId="{1103C638-5E87-41A3-9C66-309BB773A0C9}" srcOrd="5" destOrd="0" presId="urn:microsoft.com/office/officeart/2011/layout/RadialPictureList"/>
    <dgm:cxn modelId="{9346B497-0653-47A3-853F-CA98CFA82011}" type="presParOf" srcId="{B642DE3E-6C52-4A4B-B12A-F932F8B2732A}" destId="{5A71F7D9-E0E9-44F7-8041-10CD22D884FB}" srcOrd="6" destOrd="0" presId="urn:microsoft.com/office/officeart/2011/layout/RadialPictureList"/>
    <dgm:cxn modelId="{31F8BAD3-082D-4E4C-A8B1-F4AF464C0FC2}" type="presParOf" srcId="{5A71F7D9-E0E9-44F7-8041-10CD22D884FB}" destId="{1372E00B-CE48-4F25-85AE-48F4D7879294}" srcOrd="0" destOrd="0" presId="urn:microsoft.com/office/officeart/2011/layout/RadialPictureList"/>
    <dgm:cxn modelId="{F51123D8-609E-47A5-AD54-7871D754B823}"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custT="1">
        <dgm:style>
          <a:lnRef idx="1">
            <a:schemeClr val="accent1"/>
          </a:lnRef>
          <a:fillRef idx="2">
            <a:schemeClr val="accent1"/>
          </a:fillRef>
          <a:effectRef idx="1">
            <a:schemeClr val="accent1"/>
          </a:effectRef>
          <a:fontRef idx="minor">
            <a:schemeClr val="dk1"/>
          </a:fontRef>
        </dgm:style>
      </dgm:prSet>
      <dgm:spPr>
        <a:ln>
          <a:noFill/>
        </a:ln>
      </dgm:spPr>
      <dgm:t>
        <a:bodyPr/>
        <a:lstStyle/>
        <a:p>
          <a:r>
            <a:rPr lang="en-US" sz="1600" dirty="0" smtClean="0"/>
            <a:t>Prepare for the Search</a:t>
          </a:r>
          <a:endParaRPr lang="en-US" sz="1600" dirty="0"/>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custT="1"/>
      <dgm:spPr/>
      <dgm:t>
        <a:bodyPr/>
        <a:lstStyle/>
        <a:p>
          <a:endParaRPr lang="en-US" sz="1600"/>
        </a:p>
      </dgm:t>
    </dgm:pt>
    <dgm:pt modelId="{C03423E4-FA74-4E0B-87C3-3B13D5312068}">
      <dgm:prSet phldrT="[Text]" custT="1"/>
      <dgm:spPr>
        <a:solidFill>
          <a:srgbClr val="CCFFCC"/>
        </a:solidFill>
        <a:ln>
          <a:noFill/>
        </a:ln>
        <a:effectLst>
          <a:outerShdw blurRad="50800" dist="38100" dir="2700000" algn="tl" rotWithShape="0">
            <a:prstClr val="black">
              <a:alpha val="40000"/>
            </a:prstClr>
          </a:outerShdw>
        </a:effectLst>
      </dgm:spPr>
      <dgm:t>
        <a:bodyPr/>
        <a:lstStyle/>
        <a:p>
          <a:r>
            <a:rPr lang="en-US" sz="1600" dirty="0" smtClean="0">
              <a:solidFill>
                <a:schemeClr val="bg2"/>
              </a:solidFill>
            </a:rPr>
            <a:t>Advertise</a:t>
          </a:r>
          <a:r>
            <a:rPr lang="en-US" sz="1600" baseline="0" dirty="0" smtClean="0">
              <a:solidFill>
                <a:schemeClr val="bg2"/>
              </a:solidFill>
            </a:rPr>
            <a:t> &amp; Outreach</a:t>
          </a:r>
          <a:endParaRPr lang="en-US" sz="1600" dirty="0">
            <a:solidFill>
              <a:schemeClr val="bg2"/>
            </a:solidFill>
          </a:endParaRPr>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custT="1"/>
      <dgm:spPr/>
      <dgm:t>
        <a:bodyPr/>
        <a:lstStyle/>
        <a:p>
          <a:endParaRPr lang="en-US" sz="1600"/>
        </a:p>
      </dgm:t>
    </dgm:pt>
    <dgm:pt modelId="{493FEB21-A310-49CB-84C9-3B8389FDA754}">
      <dgm:prSet phldrT="[Text]" custT="1">
        <dgm:style>
          <a:lnRef idx="3">
            <a:schemeClr val="lt1"/>
          </a:lnRef>
          <a:fillRef idx="1">
            <a:schemeClr val="accent5"/>
          </a:fillRef>
          <a:effectRef idx="1">
            <a:schemeClr val="accent5"/>
          </a:effectRef>
          <a:fontRef idx="minor">
            <a:schemeClr val="lt1"/>
          </a:fontRef>
        </dgm:style>
      </dgm:prSet>
      <dgm:spPr>
        <a:solidFill>
          <a:schemeClr val="accent5">
            <a:lumMod val="60000"/>
            <a:lumOff val="40000"/>
          </a:schemeClr>
        </a:solidFill>
        <a:ln>
          <a:noFill/>
        </a:ln>
        <a:effectLst>
          <a:outerShdw blurRad="50800" dist="38100" dir="8100000" algn="tr" rotWithShape="0">
            <a:prstClr val="black">
              <a:alpha val="40000"/>
            </a:prstClr>
          </a:outerShdw>
        </a:effectLst>
      </dgm:spPr>
      <dgm:t>
        <a:bodyPr/>
        <a:lstStyle/>
        <a:p>
          <a:r>
            <a:rPr lang="en-US" sz="1600" dirty="0" smtClean="0">
              <a:solidFill>
                <a:schemeClr val="bg2"/>
              </a:solidFill>
            </a:rPr>
            <a:t>Screen &amp; Interview</a:t>
          </a:r>
          <a:endParaRPr lang="en-US" sz="1600" dirty="0">
            <a:solidFill>
              <a:schemeClr val="bg2"/>
            </a:solidFill>
          </a:endParaRP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custT="1"/>
      <dgm:spPr/>
      <dgm:t>
        <a:bodyPr/>
        <a:lstStyle/>
        <a:p>
          <a:endParaRPr lang="en-US" sz="1600"/>
        </a:p>
      </dgm:t>
    </dgm:pt>
    <dgm:pt modelId="{069F9AD1-102E-4CD0-8C90-0B86CE6573E9}">
      <dgm:prSet phldrT="[Text]" custT="1">
        <dgm:style>
          <a:lnRef idx="1">
            <a:schemeClr val="accent4"/>
          </a:lnRef>
          <a:fillRef idx="2">
            <a:schemeClr val="accent4"/>
          </a:fillRef>
          <a:effectRef idx="1">
            <a:schemeClr val="accent4"/>
          </a:effectRef>
          <a:fontRef idx="minor">
            <a:schemeClr val="dk1"/>
          </a:fontRef>
        </dgm:style>
      </dgm:prSet>
      <dgm:spPr>
        <a:solidFill>
          <a:schemeClr val="accent4">
            <a:lumMod val="40000"/>
            <a:lumOff val="60000"/>
          </a:schemeClr>
        </a:solidFill>
        <a:effectLst>
          <a:outerShdw blurRad="50800" dist="38100" dir="2700000" algn="tl" rotWithShape="0">
            <a:prstClr val="black">
              <a:alpha val="40000"/>
            </a:prstClr>
          </a:outerShdw>
        </a:effectLst>
      </dgm:spPr>
      <dgm:t>
        <a:bodyPr/>
        <a:lstStyle/>
        <a:p>
          <a:r>
            <a:rPr lang="en-US" sz="1600" dirty="0" smtClean="0"/>
            <a:t>Perform Reference &amp; Background Checks </a:t>
          </a:r>
          <a:endParaRPr lang="en-US" sz="1600" dirty="0"/>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custT="1"/>
      <dgm:spPr/>
      <dgm:t>
        <a:bodyPr/>
        <a:lstStyle/>
        <a:p>
          <a:endParaRPr lang="en-US" sz="1600"/>
        </a:p>
      </dgm:t>
    </dgm:pt>
    <dgm:pt modelId="{DE3E46A3-132E-435C-8F6C-499F9C5DD22D}">
      <dgm:prSet phldrT="[Text]" custT="1">
        <dgm:style>
          <a:lnRef idx="1">
            <a:schemeClr val="accent6"/>
          </a:lnRef>
          <a:fillRef idx="2">
            <a:schemeClr val="accent6"/>
          </a:fillRef>
          <a:effectRef idx="1">
            <a:schemeClr val="accent6"/>
          </a:effectRef>
          <a:fontRef idx="minor">
            <a:schemeClr val="dk1"/>
          </a:fontRef>
        </dgm:style>
      </dgm:prSet>
      <dgm:spPr>
        <a:effectLst>
          <a:outerShdw blurRad="50800" dist="38100" dir="2700000" algn="tl" rotWithShape="0">
            <a:prstClr val="black">
              <a:alpha val="40000"/>
            </a:prstClr>
          </a:outerShdw>
        </a:effectLst>
      </dgm:spPr>
      <dgm:t>
        <a:bodyPr/>
        <a:lstStyle/>
        <a:p>
          <a:r>
            <a:rPr lang="en-US" sz="1600" dirty="0" smtClean="0"/>
            <a:t>Hire</a:t>
          </a:r>
          <a:r>
            <a:rPr lang="en-US" sz="1600" baseline="0" dirty="0" smtClean="0"/>
            <a:t> &amp; Onboard</a:t>
          </a:r>
          <a:endParaRPr lang="en-US" sz="1600" dirty="0"/>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17034" custLinFactNeighborY="-68373">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B2FDD4EE-8B72-4488-B33C-95DA3235F023}" type="presOf" srcId="{C03423E4-FA74-4E0B-87C3-3B13D5312068}" destId="{6386714F-88CF-4DFF-B353-3BE63F2EFC2F}" srcOrd="0"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3BA27F2D-2A05-48DE-9177-FEBAC96E4F9A}" srcId="{7A14FA8B-2E0C-48AC-9115-D85D0CC55AEA}" destId="{069F9AD1-102E-4CD0-8C90-0B86CE6573E9}" srcOrd="3" destOrd="0" parTransId="{F2745268-06C9-4EF3-93AE-8189D7C8092B}" sibTransId="{DDD910FA-3041-4E3A-AF7E-FA9A2665F44C}"/>
    <dgm:cxn modelId="{DC2D1281-AF47-4866-A0FE-EF4CAFEEC4E9}" type="presOf" srcId="{CD62E958-336E-49E3-A46D-9BCF9CC4610A}" destId="{7737E341-F650-4830-8275-9AC1E6C93716}" srcOrd="1" destOrd="0" presId="urn:microsoft.com/office/officeart/2005/8/layout/process1"/>
    <dgm:cxn modelId="{F189E285-7E9F-4411-A9E8-22A166E97E33}" type="presOf" srcId="{7193E5FD-6A3D-418C-8F42-A363006735A7}" destId="{E0A17E5C-A8C9-4406-A776-C342BE3F1806}" srcOrd="1" destOrd="0" presId="urn:microsoft.com/office/officeart/2005/8/layout/process1"/>
    <dgm:cxn modelId="{0768BB24-EEB8-406C-AC57-F08FA94C45C1}" type="presOf" srcId="{7A14FA8B-2E0C-48AC-9115-D85D0CC55AEA}" destId="{E6A51CAF-C886-4199-8B2A-62E303B82E8B}" srcOrd="0" destOrd="0" presId="urn:microsoft.com/office/officeart/2005/8/layout/process1"/>
    <dgm:cxn modelId="{90E5D554-AA95-4FF3-8487-C28B27F62893}" type="presOf" srcId="{069F9AD1-102E-4CD0-8C90-0B86CE6573E9}" destId="{292AFC98-0105-4870-9E9F-E44841346910}" srcOrd="0" destOrd="0" presId="urn:microsoft.com/office/officeart/2005/8/layout/process1"/>
    <dgm:cxn modelId="{290D7844-C260-4ED1-94F5-90E8A53B31B4}" type="presOf" srcId="{E1994069-78C7-4C4E-B258-2062236CAC70}" destId="{2B18E122-42E1-4E49-AF64-94B151D3F5D9}" srcOrd="0" destOrd="0" presId="urn:microsoft.com/office/officeart/2005/8/layout/process1"/>
    <dgm:cxn modelId="{83D4F092-1B5E-4317-81E6-5B6CC9549CDC}" type="presOf" srcId="{498D6390-F7B3-4F26-8F2D-3FE1A576E3EF}" destId="{2CB11B63-1789-4540-B46B-871B492790BC}" srcOrd="0" destOrd="0" presId="urn:microsoft.com/office/officeart/2005/8/layout/process1"/>
    <dgm:cxn modelId="{0E142227-E403-4A33-89EB-A38263672166}" type="presOf" srcId="{CD62E958-336E-49E3-A46D-9BCF9CC4610A}" destId="{4D37CFA0-F5D3-4B75-A553-45287DF245F3}"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870C2264-35FF-4B12-95A8-D0F4D1927671}" type="presOf" srcId="{7193E5FD-6A3D-418C-8F42-A363006735A7}" destId="{7858A5AA-C9C0-4A1A-92BE-D3B3276C9B81}" srcOrd="0" destOrd="0" presId="urn:microsoft.com/office/officeart/2005/8/layout/process1"/>
    <dgm:cxn modelId="{0611DC42-D2D7-4016-9CB8-76B47DA8B030}" type="presOf" srcId="{DDD910FA-3041-4E3A-AF7E-FA9A2665F44C}" destId="{8E77E10F-4F70-43AC-9223-F5179501472A}" srcOrd="0" destOrd="0" presId="urn:microsoft.com/office/officeart/2005/8/layout/process1"/>
    <dgm:cxn modelId="{8B647099-CE9A-4D8D-A360-7C7FB8A75430}" type="presOf" srcId="{493FEB21-A310-49CB-84C9-3B8389FDA754}" destId="{5FF64243-F1E4-4F6F-A961-B742DD5E7D4A}" srcOrd="0"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C67BB8A5-9EEF-428F-B11D-46DC53F6CF7F}" type="presOf" srcId="{E1994069-78C7-4C4E-B258-2062236CAC70}" destId="{629DC795-0D11-4F8E-971E-26C5F0D353D7}" srcOrd="1" destOrd="0" presId="urn:microsoft.com/office/officeart/2005/8/layout/process1"/>
    <dgm:cxn modelId="{54CF601F-CA2B-45E5-BE4E-886C5DA35CC5}" type="presOf" srcId="{DE3E46A3-132E-435C-8F6C-499F9C5DD22D}" destId="{49EF981B-8A55-427F-9E37-5511F483C6F1}" srcOrd="0"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5C7C6CC4-5C28-46F0-B5AD-A9C60CE1AE8C}" type="presOf" srcId="{DDD910FA-3041-4E3A-AF7E-FA9A2665F44C}" destId="{C1D591D6-DAF1-48A1-9CA8-A4FF03FC4402}" srcOrd="1" destOrd="0" presId="urn:microsoft.com/office/officeart/2005/8/layout/process1"/>
    <dgm:cxn modelId="{7ECA5205-A18D-4D1B-8F87-69DA6E70172C}" type="presParOf" srcId="{E6A51CAF-C886-4199-8B2A-62E303B82E8B}" destId="{2CB11B63-1789-4540-B46B-871B492790BC}" srcOrd="0" destOrd="0" presId="urn:microsoft.com/office/officeart/2005/8/layout/process1"/>
    <dgm:cxn modelId="{21060B51-292E-46F3-A02E-DFB4A35D1B47}" type="presParOf" srcId="{E6A51CAF-C886-4199-8B2A-62E303B82E8B}" destId="{7858A5AA-C9C0-4A1A-92BE-D3B3276C9B81}" srcOrd="1" destOrd="0" presId="urn:microsoft.com/office/officeart/2005/8/layout/process1"/>
    <dgm:cxn modelId="{9965E5D6-91F0-47E1-8FFF-537AE9A656E0}" type="presParOf" srcId="{7858A5AA-C9C0-4A1A-92BE-D3B3276C9B81}" destId="{E0A17E5C-A8C9-4406-A776-C342BE3F1806}" srcOrd="0" destOrd="0" presId="urn:microsoft.com/office/officeart/2005/8/layout/process1"/>
    <dgm:cxn modelId="{7EB5B52F-5182-49FC-894E-5C1AC3C5C2ED}" type="presParOf" srcId="{E6A51CAF-C886-4199-8B2A-62E303B82E8B}" destId="{6386714F-88CF-4DFF-B353-3BE63F2EFC2F}" srcOrd="2" destOrd="0" presId="urn:microsoft.com/office/officeart/2005/8/layout/process1"/>
    <dgm:cxn modelId="{C4254846-5C07-4E94-B0B8-75DE2DB2CCD1}" type="presParOf" srcId="{E6A51CAF-C886-4199-8B2A-62E303B82E8B}" destId="{2B18E122-42E1-4E49-AF64-94B151D3F5D9}" srcOrd="3" destOrd="0" presId="urn:microsoft.com/office/officeart/2005/8/layout/process1"/>
    <dgm:cxn modelId="{E26E51C5-D2E0-4C0C-80AC-A677D7A9742F}" type="presParOf" srcId="{2B18E122-42E1-4E49-AF64-94B151D3F5D9}" destId="{629DC795-0D11-4F8E-971E-26C5F0D353D7}" srcOrd="0" destOrd="0" presId="urn:microsoft.com/office/officeart/2005/8/layout/process1"/>
    <dgm:cxn modelId="{B5B5D804-2C23-4DDC-8E71-638AC1D0FDE3}" type="presParOf" srcId="{E6A51CAF-C886-4199-8B2A-62E303B82E8B}" destId="{5FF64243-F1E4-4F6F-A961-B742DD5E7D4A}" srcOrd="4" destOrd="0" presId="urn:microsoft.com/office/officeart/2005/8/layout/process1"/>
    <dgm:cxn modelId="{AD91D7F3-DD3D-4196-A700-4DD38EC29E2D}" type="presParOf" srcId="{E6A51CAF-C886-4199-8B2A-62E303B82E8B}" destId="{4D37CFA0-F5D3-4B75-A553-45287DF245F3}" srcOrd="5" destOrd="0" presId="urn:microsoft.com/office/officeart/2005/8/layout/process1"/>
    <dgm:cxn modelId="{20F98CB4-BA9B-45A6-A758-9F2018D7A2B2}" type="presParOf" srcId="{4D37CFA0-F5D3-4B75-A553-45287DF245F3}" destId="{7737E341-F650-4830-8275-9AC1E6C93716}" srcOrd="0" destOrd="0" presId="urn:microsoft.com/office/officeart/2005/8/layout/process1"/>
    <dgm:cxn modelId="{9E8CFEE8-3037-46A8-A611-328F7B5DFB64}" type="presParOf" srcId="{E6A51CAF-C886-4199-8B2A-62E303B82E8B}" destId="{292AFC98-0105-4870-9E9F-E44841346910}" srcOrd="6" destOrd="0" presId="urn:microsoft.com/office/officeart/2005/8/layout/process1"/>
    <dgm:cxn modelId="{8FE84BD1-07BB-4E85-AE32-44D15C956BC5}" type="presParOf" srcId="{E6A51CAF-C886-4199-8B2A-62E303B82E8B}" destId="{8E77E10F-4F70-43AC-9223-F5179501472A}" srcOrd="7" destOrd="0" presId="urn:microsoft.com/office/officeart/2005/8/layout/process1"/>
    <dgm:cxn modelId="{2A95E446-25D7-4597-9725-316D7AC72FA7}" type="presParOf" srcId="{8E77E10F-4F70-43AC-9223-F5179501472A}" destId="{C1D591D6-DAF1-48A1-9CA8-A4FF03FC4402}" srcOrd="0" destOrd="0" presId="urn:microsoft.com/office/officeart/2005/8/layout/process1"/>
    <dgm:cxn modelId="{6A01F0BB-588E-4788-A373-33A11447F9FC}"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custT="1">
        <dgm:style>
          <a:lnRef idx="1">
            <a:schemeClr val="accent1"/>
          </a:lnRef>
          <a:fillRef idx="2">
            <a:schemeClr val="accent1"/>
          </a:fillRef>
          <a:effectRef idx="1">
            <a:schemeClr val="accent1"/>
          </a:effectRef>
          <a:fontRef idx="minor">
            <a:schemeClr val="dk1"/>
          </a:fontRef>
        </dgm:style>
      </dgm:prSet>
      <dgm:spPr>
        <a:ln>
          <a:noFill/>
        </a:ln>
      </dgm:spPr>
      <dgm:t>
        <a:bodyPr/>
        <a:lstStyle/>
        <a:p>
          <a:r>
            <a:rPr lang="en-US" sz="1600" dirty="0" smtClean="0"/>
            <a:t>Prepare for the Search</a:t>
          </a:r>
          <a:endParaRPr lang="en-US" sz="1600" dirty="0"/>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custT="1"/>
      <dgm:spPr/>
      <dgm:t>
        <a:bodyPr/>
        <a:lstStyle/>
        <a:p>
          <a:endParaRPr lang="en-US" sz="1600"/>
        </a:p>
      </dgm:t>
    </dgm:pt>
    <dgm:pt modelId="{C03423E4-FA74-4E0B-87C3-3B13D5312068}">
      <dgm:prSet phldrT="[Text]" custT="1"/>
      <dgm:spPr>
        <a:solidFill>
          <a:srgbClr val="CCFFCC"/>
        </a:solidFill>
        <a:ln>
          <a:noFill/>
        </a:ln>
        <a:effectLst>
          <a:outerShdw blurRad="50800" dist="38100" dir="2700000" algn="tl" rotWithShape="0">
            <a:prstClr val="black">
              <a:alpha val="40000"/>
            </a:prstClr>
          </a:outerShdw>
        </a:effectLst>
      </dgm:spPr>
      <dgm:t>
        <a:bodyPr/>
        <a:lstStyle/>
        <a:p>
          <a:r>
            <a:rPr lang="en-US" sz="1600" dirty="0" smtClean="0">
              <a:solidFill>
                <a:schemeClr val="bg2"/>
              </a:solidFill>
            </a:rPr>
            <a:t>Advertise</a:t>
          </a:r>
          <a:r>
            <a:rPr lang="en-US" sz="1600" baseline="0" dirty="0" smtClean="0">
              <a:solidFill>
                <a:schemeClr val="bg2"/>
              </a:solidFill>
            </a:rPr>
            <a:t> &amp; Outreach</a:t>
          </a:r>
          <a:endParaRPr lang="en-US" sz="1600" dirty="0">
            <a:solidFill>
              <a:schemeClr val="bg2"/>
            </a:solidFill>
          </a:endParaRPr>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custT="1"/>
      <dgm:spPr/>
      <dgm:t>
        <a:bodyPr/>
        <a:lstStyle/>
        <a:p>
          <a:endParaRPr lang="en-US" sz="1600"/>
        </a:p>
      </dgm:t>
    </dgm:pt>
    <dgm:pt modelId="{493FEB21-A310-49CB-84C9-3B8389FDA754}">
      <dgm:prSet phldrT="[Text]" custT="1">
        <dgm:style>
          <a:lnRef idx="3">
            <a:schemeClr val="lt1"/>
          </a:lnRef>
          <a:fillRef idx="1">
            <a:schemeClr val="accent5"/>
          </a:fillRef>
          <a:effectRef idx="1">
            <a:schemeClr val="accent5"/>
          </a:effectRef>
          <a:fontRef idx="minor">
            <a:schemeClr val="lt1"/>
          </a:fontRef>
        </dgm:style>
      </dgm:prSet>
      <dgm:spPr>
        <a:solidFill>
          <a:schemeClr val="accent5">
            <a:lumMod val="60000"/>
            <a:lumOff val="40000"/>
          </a:schemeClr>
        </a:solidFill>
        <a:ln>
          <a:noFill/>
        </a:ln>
        <a:effectLst>
          <a:outerShdw blurRad="50800" dist="38100" dir="8100000" algn="tr" rotWithShape="0">
            <a:prstClr val="black">
              <a:alpha val="40000"/>
            </a:prstClr>
          </a:outerShdw>
        </a:effectLst>
      </dgm:spPr>
      <dgm:t>
        <a:bodyPr/>
        <a:lstStyle/>
        <a:p>
          <a:r>
            <a:rPr lang="en-US" sz="1600" dirty="0" smtClean="0">
              <a:solidFill>
                <a:schemeClr val="bg2"/>
              </a:solidFill>
            </a:rPr>
            <a:t>Screen &amp; Interview</a:t>
          </a:r>
          <a:endParaRPr lang="en-US" sz="1600" dirty="0">
            <a:solidFill>
              <a:schemeClr val="bg2"/>
            </a:solidFill>
          </a:endParaRP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custT="1"/>
      <dgm:spPr/>
      <dgm:t>
        <a:bodyPr/>
        <a:lstStyle/>
        <a:p>
          <a:endParaRPr lang="en-US" sz="1600"/>
        </a:p>
      </dgm:t>
    </dgm:pt>
    <dgm:pt modelId="{069F9AD1-102E-4CD0-8C90-0B86CE6573E9}">
      <dgm:prSet phldrT="[Text]" custT="1">
        <dgm:style>
          <a:lnRef idx="1">
            <a:schemeClr val="accent4"/>
          </a:lnRef>
          <a:fillRef idx="2">
            <a:schemeClr val="accent4"/>
          </a:fillRef>
          <a:effectRef idx="1">
            <a:schemeClr val="accent4"/>
          </a:effectRef>
          <a:fontRef idx="minor">
            <a:schemeClr val="dk1"/>
          </a:fontRef>
        </dgm:style>
      </dgm:prSet>
      <dgm:spPr>
        <a:solidFill>
          <a:schemeClr val="accent4">
            <a:lumMod val="40000"/>
            <a:lumOff val="60000"/>
          </a:schemeClr>
        </a:solidFill>
        <a:effectLst>
          <a:outerShdw blurRad="50800" dist="38100" dir="2700000" algn="tl" rotWithShape="0">
            <a:prstClr val="black">
              <a:alpha val="40000"/>
            </a:prstClr>
          </a:outerShdw>
        </a:effectLst>
      </dgm:spPr>
      <dgm:t>
        <a:bodyPr/>
        <a:lstStyle/>
        <a:p>
          <a:r>
            <a:rPr lang="en-US" sz="1600" dirty="0" smtClean="0"/>
            <a:t>Perform Reference &amp; Background Checks </a:t>
          </a:r>
          <a:endParaRPr lang="en-US" sz="1600" dirty="0"/>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custT="1"/>
      <dgm:spPr/>
      <dgm:t>
        <a:bodyPr/>
        <a:lstStyle/>
        <a:p>
          <a:endParaRPr lang="en-US" sz="1600"/>
        </a:p>
      </dgm:t>
    </dgm:pt>
    <dgm:pt modelId="{DE3E46A3-132E-435C-8F6C-499F9C5DD22D}">
      <dgm:prSet phldrT="[Text]" custT="1">
        <dgm:style>
          <a:lnRef idx="1">
            <a:schemeClr val="accent6"/>
          </a:lnRef>
          <a:fillRef idx="2">
            <a:schemeClr val="accent6"/>
          </a:fillRef>
          <a:effectRef idx="1">
            <a:schemeClr val="accent6"/>
          </a:effectRef>
          <a:fontRef idx="minor">
            <a:schemeClr val="dk1"/>
          </a:fontRef>
        </dgm:style>
      </dgm:prSet>
      <dgm:spPr>
        <a:effectLst>
          <a:outerShdw blurRad="50800" dist="38100" dir="2700000" algn="tl" rotWithShape="0">
            <a:prstClr val="black">
              <a:alpha val="40000"/>
            </a:prstClr>
          </a:outerShdw>
        </a:effectLst>
      </dgm:spPr>
      <dgm:t>
        <a:bodyPr/>
        <a:lstStyle/>
        <a:p>
          <a:r>
            <a:rPr lang="en-US" sz="1600" dirty="0" smtClean="0"/>
            <a:t>Hire</a:t>
          </a:r>
          <a:r>
            <a:rPr lang="en-US" sz="1600" baseline="0" dirty="0" smtClean="0"/>
            <a:t> &amp; Onboard</a:t>
          </a:r>
          <a:endParaRPr lang="en-US" sz="1600" dirty="0"/>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17034" custLinFactNeighborY="-68373">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5381A307-EE8A-47AB-987C-B9AE1D805EB8}" srcId="{7A14FA8B-2E0C-48AC-9115-D85D0CC55AEA}" destId="{DE3E46A3-132E-435C-8F6C-499F9C5DD22D}" srcOrd="4" destOrd="0" parTransId="{FCF2135B-63BE-4919-95F0-4FB407936389}" sibTransId="{87C3524C-8337-486B-99FD-672F645715E7}"/>
    <dgm:cxn modelId="{225C1A5E-CB21-4B63-A15B-9CAB19FF457F}" type="presOf" srcId="{069F9AD1-102E-4CD0-8C90-0B86CE6573E9}" destId="{292AFC98-0105-4870-9E9F-E44841346910}" srcOrd="0" destOrd="0" presId="urn:microsoft.com/office/officeart/2005/8/layout/process1"/>
    <dgm:cxn modelId="{3BA27F2D-2A05-48DE-9177-FEBAC96E4F9A}" srcId="{7A14FA8B-2E0C-48AC-9115-D85D0CC55AEA}" destId="{069F9AD1-102E-4CD0-8C90-0B86CE6573E9}" srcOrd="3" destOrd="0" parTransId="{F2745268-06C9-4EF3-93AE-8189D7C8092B}" sibTransId="{DDD910FA-3041-4E3A-AF7E-FA9A2665F44C}"/>
    <dgm:cxn modelId="{DD87A310-5492-4946-8525-6286E312E942}" type="presOf" srcId="{E1994069-78C7-4C4E-B258-2062236CAC70}" destId="{2B18E122-42E1-4E49-AF64-94B151D3F5D9}" srcOrd="0" destOrd="0" presId="urn:microsoft.com/office/officeart/2005/8/layout/process1"/>
    <dgm:cxn modelId="{6E3B74F1-1E4D-4A93-B8C5-5F092B9F233C}" type="presOf" srcId="{CD62E958-336E-49E3-A46D-9BCF9CC4610A}" destId="{4D37CFA0-F5D3-4B75-A553-45287DF245F3}" srcOrd="0" destOrd="0" presId="urn:microsoft.com/office/officeart/2005/8/layout/process1"/>
    <dgm:cxn modelId="{AF76C101-4B4E-4B7A-8B38-F7A311865506}" type="presOf" srcId="{DE3E46A3-132E-435C-8F6C-499F9C5DD22D}" destId="{49EF981B-8A55-427F-9E37-5511F483C6F1}" srcOrd="0" destOrd="0" presId="urn:microsoft.com/office/officeart/2005/8/layout/process1"/>
    <dgm:cxn modelId="{9BFB36ED-9A46-48BF-8776-58A6DAE6E1A1}" type="presOf" srcId="{DDD910FA-3041-4E3A-AF7E-FA9A2665F44C}" destId="{8E77E10F-4F70-43AC-9223-F5179501472A}" srcOrd="0" destOrd="0" presId="urn:microsoft.com/office/officeart/2005/8/layout/process1"/>
    <dgm:cxn modelId="{C6D8856C-D123-437F-9062-F6B97C8162A5}" type="presOf" srcId="{7A14FA8B-2E0C-48AC-9115-D85D0CC55AEA}" destId="{E6A51CAF-C886-4199-8B2A-62E303B82E8B}" srcOrd="0" destOrd="0" presId="urn:microsoft.com/office/officeart/2005/8/layout/process1"/>
    <dgm:cxn modelId="{4D2EC09A-E8C3-4E1B-842B-45842D3AC240}" type="presOf" srcId="{CD62E958-336E-49E3-A46D-9BCF9CC4610A}" destId="{7737E341-F650-4830-8275-9AC1E6C93716}" srcOrd="1"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22B0BFEC-CEA6-40C5-B06C-4764D2D98731}" type="presOf" srcId="{7193E5FD-6A3D-418C-8F42-A363006735A7}" destId="{E0A17E5C-A8C9-4406-A776-C342BE3F1806}" srcOrd="1" destOrd="0" presId="urn:microsoft.com/office/officeart/2005/8/layout/process1"/>
    <dgm:cxn modelId="{D9AA4818-C032-40D9-AC29-317A73780DEA}" type="presOf" srcId="{7193E5FD-6A3D-418C-8F42-A363006735A7}" destId="{7858A5AA-C9C0-4A1A-92BE-D3B3276C9B81}" srcOrd="0" destOrd="0" presId="urn:microsoft.com/office/officeart/2005/8/layout/process1"/>
    <dgm:cxn modelId="{8BB5FEC3-7567-4392-88C2-280B35ACD80C}" type="presOf" srcId="{498D6390-F7B3-4F26-8F2D-3FE1A576E3EF}" destId="{2CB11B63-1789-4540-B46B-871B492790BC}" srcOrd="0" destOrd="0" presId="urn:microsoft.com/office/officeart/2005/8/layout/process1"/>
    <dgm:cxn modelId="{C1DF57FF-F335-4CE9-B4B6-9639FAAF88E4}" type="presOf" srcId="{DDD910FA-3041-4E3A-AF7E-FA9A2665F44C}" destId="{C1D591D6-DAF1-48A1-9CA8-A4FF03FC4402}" srcOrd="1"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8C665999-34B0-4FBF-BFF2-CB920B681C24}" type="presOf" srcId="{C03423E4-FA74-4E0B-87C3-3B13D5312068}" destId="{6386714F-88CF-4DFF-B353-3BE63F2EFC2F}" srcOrd="0" destOrd="0" presId="urn:microsoft.com/office/officeart/2005/8/layout/process1"/>
    <dgm:cxn modelId="{9FBEC4FE-43C5-408D-8EBD-5B7632D6203B}" type="presOf" srcId="{493FEB21-A310-49CB-84C9-3B8389FDA754}" destId="{5FF64243-F1E4-4F6F-A961-B742DD5E7D4A}" srcOrd="0" destOrd="0" presId="urn:microsoft.com/office/officeart/2005/8/layout/process1"/>
    <dgm:cxn modelId="{9E7A9FBB-8DCE-429C-A617-2AFC976A72C4}" type="presOf" srcId="{E1994069-78C7-4C4E-B258-2062236CAC70}" destId="{629DC795-0D11-4F8E-971E-26C5F0D353D7}" srcOrd="1"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D064A5CF-DF45-4D4E-96C8-AD221754B1A0}" type="presParOf" srcId="{E6A51CAF-C886-4199-8B2A-62E303B82E8B}" destId="{2CB11B63-1789-4540-B46B-871B492790BC}" srcOrd="0" destOrd="0" presId="urn:microsoft.com/office/officeart/2005/8/layout/process1"/>
    <dgm:cxn modelId="{BFEFED3F-2B4F-4046-8573-D95FFA81FAC0}" type="presParOf" srcId="{E6A51CAF-C886-4199-8B2A-62E303B82E8B}" destId="{7858A5AA-C9C0-4A1A-92BE-D3B3276C9B81}" srcOrd="1" destOrd="0" presId="urn:microsoft.com/office/officeart/2005/8/layout/process1"/>
    <dgm:cxn modelId="{843136C9-BF58-458E-B446-45AC5375359B}" type="presParOf" srcId="{7858A5AA-C9C0-4A1A-92BE-D3B3276C9B81}" destId="{E0A17E5C-A8C9-4406-A776-C342BE3F1806}" srcOrd="0" destOrd="0" presId="urn:microsoft.com/office/officeart/2005/8/layout/process1"/>
    <dgm:cxn modelId="{E4CC0B44-5D0E-4651-9532-F9573469B219}" type="presParOf" srcId="{E6A51CAF-C886-4199-8B2A-62E303B82E8B}" destId="{6386714F-88CF-4DFF-B353-3BE63F2EFC2F}" srcOrd="2" destOrd="0" presId="urn:microsoft.com/office/officeart/2005/8/layout/process1"/>
    <dgm:cxn modelId="{71BD5759-70BC-4A9A-8C73-A9AFE2F98B91}" type="presParOf" srcId="{E6A51CAF-C886-4199-8B2A-62E303B82E8B}" destId="{2B18E122-42E1-4E49-AF64-94B151D3F5D9}" srcOrd="3" destOrd="0" presId="urn:microsoft.com/office/officeart/2005/8/layout/process1"/>
    <dgm:cxn modelId="{9E962911-05CA-4996-BA65-73C3E8041676}" type="presParOf" srcId="{2B18E122-42E1-4E49-AF64-94B151D3F5D9}" destId="{629DC795-0D11-4F8E-971E-26C5F0D353D7}" srcOrd="0" destOrd="0" presId="urn:microsoft.com/office/officeart/2005/8/layout/process1"/>
    <dgm:cxn modelId="{B8338E88-0171-481E-876A-E3B9837A8152}" type="presParOf" srcId="{E6A51CAF-C886-4199-8B2A-62E303B82E8B}" destId="{5FF64243-F1E4-4F6F-A961-B742DD5E7D4A}" srcOrd="4" destOrd="0" presId="urn:microsoft.com/office/officeart/2005/8/layout/process1"/>
    <dgm:cxn modelId="{0C50A401-48BD-45F5-9110-B0E5E9F4E8A4}" type="presParOf" srcId="{E6A51CAF-C886-4199-8B2A-62E303B82E8B}" destId="{4D37CFA0-F5D3-4B75-A553-45287DF245F3}" srcOrd="5" destOrd="0" presId="urn:microsoft.com/office/officeart/2005/8/layout/process1"/>
    <dgm:cxn modelId="{1F5E7E0C-E19D-4B0D-8669-FF37E0F5ACEE}" type="presParOf" srcId="{4D37CFA0-F5D3-4B75-A553-45287DF245F3}" destId="{7737E341-F650-4830-8275-9AC1E6C93716}" srcOrd="0" destOrd="0" presId="urn:microsoft.com/office/officeart/2005/8/layout/process1"/>
    <dgm:cxn modelId="{4FFF437C-9531-455F-B011-9919E6A6D14C}" type="presParOf" srcId="{E6A51CAF-C886-4199-8B2A-62E303B82E8B}" destId="{292AFC98-0105-4870-9E9F-E44841346910}" srcOrd="6" destOrd="0" presId="urn:microsoft.com/office/officeart/2005/8/layout/process1"/>
    <dgm:cxn modelId="{9FF27595-E78B-41C2-A90B-1285E9F66A59}" type="presParOf" srcId="{E6A51CAF-C886-4199-8B2A-62E303B82E8B}" destId="{8E77E10F-4F70-43AC-9223-F5179501472A}" srcOrd="7" destOrd="0" presId="urn:microsoft.com/office/officeart/2005/8/layout/process1"/>
    <dgm:cxn modelId="{945ACAC1-18F8-46CB-9380-7F1098A3FB01}" type="presParOf" srcId="{8E77E10F-4F70-43AC-9223-F5179501472A}" destId="{C1D591D6-DAF1-48A1-9CA8-A4FF03FC4402}" srcOrd="0" destOrd="0" presId="urn:microsoft.com/office/officeart/2005/8/layout/process1"/>
    <dgm:cxn modelId="{BB561685-21D5-47D1-AFCB-F3723CE7FFA3}"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FFFFAA"/>
        </a:solidFill>
      </dgm:spPr>
      <dgm:t>
        <a:bodyPr/>
        <a:lstStyle/>
        <a:p>
          <a:r>
            <a:rPr lang="en-US" sz="2400" dirty="0" smtClean="0">
              <a:solidFill>
                <a:schemeClr val="bg2"/>
              </a:solidFill>
              <a:effectLst/>
            </a:rPr>
            <a:t>Notify Candidates</a:t>
          </a:r>
          <a:endParaRPr lang="en-US" sz="2400" dirty="0">
            <a:solidFill>
              <a:schemeClr val="bg2"/>
            </a:solidFill>
            <a:effectLst/>
          </a:endParaRP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4110">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70C0"/>
        </a:solidFill>
      </dgm:spPr>
      <dgm:t>
        <a:bodyPr/>
        <a:lstStyle/>
        <a:p>
          <a:endParaRPr lang="en-US"/>
        </a:p>
      </dgm:t>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98B19AD8-5B41-4513-9BEE-07AD8C022D6D}" type="presOf" srcId="{B89BECE8-8FCA-45EB-A75A-63D82F73E7E5}" destId="{B642DE3E-6C52-4A4B-B12A-F932F8B2732A}" srcOrd="0" destOrd="0" presId="urn:microsoft.com/office/officeart/2011/layout/RadialPictureList"/>
    <dgm:cxn modelId="{F47DCFBF-DBA0-4A57-9012-2E76EA8B6BBE}" type="presOf" srcId="{3AEFEDD8-E5C7-44F9-9D32-F375E420434D}" destId="{2769CCA9-6373-4F3F-986D-F96344332C0B}"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AEA3F88C-03E5-4A98-A74B-FE717525FEE2}" type="presOf" srcId="{44CCE7D1-AAF0-47BE-B2BC-557933DC8E17}" destId="{C51C9755-80C8-4094-B608-E570E4C352AD}" srcOrd="0" destOrd="0" presId="urn:microsoft.com/office/officeart/2011/layout/RadialPictureList"/>
    <dgm:cxn modelId="{64F2E335-13AD-4E2A-88EE-F737BB38B3A4}" type="presOf" srcId="{AF80E263-39DC-4760-8CB0-B30EF808D955}" destId="{6ECDD4C8-7531-407D-A146-9BC2AA9BD240}"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D3F688C2-C632-4FFA-B76C-B7B51BFCE413}" type="presOf" srcId="{D144D811-DB37-4BA1-ACF2-C82A2B8A4502}" destId="{1103C638-5E87-41A3-9C66-309BB773A0C9}" srcOrd="0" destOrd="0" presId="urn:microsoft.com/office/officeart/2011/layout/RadialPictureList"/>
    <dgm:cxn modelId="{48D8D3E9-7DAD-4A97-A0FD-62563A4BA71A}" type="presParOf" srcId="{B642DE3E-6C52-4A4B-B12A-F932F8B2732A}" destId="{2769CCA9-6373-4F3F-986D-F96344332C0B}" srcOrd="0" destOrd="0" presId="urn:microsoft.com/office/officeart/2011/layout/RadialPictureList"/>
    <dgm:cxn modelId="{E0F966E2-DD11-4AA4-8683-A02BC7239C7D}" type="presParOf" srcId="{B642DE3E-6C52-4A4B-B12A-F932F8B2732A}" destId="{D97D4AF9-72CB-4F60-BDA0-38B7421F667A}" srcOrd="1" destOrd="0" presId="urn:microsoft.com/office/officeart/2011/layout/RadialPictureList"/>
    <dgm:cxn modelId="{4B697D54-5FB7-44CD-90FB-49F902AA6C9E}" type="presParOf" srcId="{B642DE3E-6C52-4A4B-B12A-F932F8B2732A}" destId="{40CCE22E-6C3C-4C91-AE5A-B64A36006B32}" srcOrd="2" destOrd="0" presId="urn:microsoft.com/office/officeart/2011/layout/RadialPictureList"/>
    <dgm:cxn modelId="{FE0AC94D-B42E-4486-84B0-3414A319B1DF}" type="presParOf" srcId="{B642DE3E-6C52-4A4B-B12A-F932F8B2732A}" destId="{6ECDD4C8-7531-407D-A146-9BC2AA9BD240}" srcOrd="3" destOrd="0" presId="urn:microsoft.com/office/officeart/2011/layout/RadialPictureList"/>
    <dgm:cxn modelId="{BB2B8D17-A348-4CB9-977D-FDC0940C0194}" type="presParOf" srcId="{B642DE3E-6C52-4A4B-B12A-F932F8B2732A}" destId="{D1AF06DB-810B-439E-A276-963C4D9F6CA8}" srcOrd="4" destOrd="0" presId="urn:microsoft.com/office/officeart/2011/layout/RadialPictureList"/>
    <dgm:cxn modelId="{584CEAE1-3F9B-4BAC-B14A-8334FDF3F3C5}" type="presParOf" srcId="{D1AF06DB-810B-439E-A276-963C4D9F6CA8}" destId="{1B43FB79-FF1C-485F-91ED-29F6FD4655E0}" srcOrd="0" destOrd="0" presId="urn:microsoft.com/office/officeart/2011/layout/RadialPictureList"/>
    <dgm:cxn modelId="{14F4643D-DBB1-49F5-831A-2FBBC55AFA8C}" type="presParOf" srcId="{B642DE3E-6C52-4A4B-B12A-F932F8B2732A}" destId="{1103C638-5E87-41A3-9C66-309BB773A0C9}" srcOrd="5" destOrd="0" presId="urn:microsoft.com/office/officeart/2011/layout/RadialPictureList"/>
    <dgm:cxn modelId="{5C425299-D577-49A5-BE9D-881212CC7529}" type="presParOf" srcId="{B642DE3E-6C52-4A4B-B12A-F932F8B2732A}" destId="{5A71F7D9-E0E9-44F7-8041-10CD22D884FB}" srcOrd="6" destOrd="0" presId="urn:microsoft.com/office/officeart/2011/layout/RadialPictureList"/>
    <dgm:cxn modelId="{EBD8A1FD-A77A-4357-9CD5-869C56E34786}" type="presParOf" srcId="{5A71F7D9-E0E9-44F7-8041-10CD22D884FB}" destId="{1372E00B-CE48-4F25-85AE-48F4D7879294}" srcOrd="0" destOrd="0" presId="urn:microsoft.com/office/officeart/2011/layout/RadialPictureList"/>
    <dgm:cxn modelId="{8B8BD913-15B4-423C-846C-62FB28C43C68}"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FFFFAA"/>
        </a:solidFill>
      </dgm:spPr>
      <dgm:t>
        <a:bodyPr/>
        <a:lstStyle/>
        <a:p>
          <a:r>
            <a:rPr lang="en-US" sz="2400" dirty="0" smtClean="0">
              <a:solidFill>
                <a:schemeClr val="bg2"/>
              </a:solidFill>
              <a:effectLst/>
            </a:rPr>
            <a:t>Records Retention</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4110">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70C0"/>
        </a:solidFill>
      </dgm:spPr>
      <dgm:t>
        <a:bodyPr/>
        <a:lstStyle/>
        <a:p>
          <a:endParaRPr lang="en-US"/>
        </a:p>
      </dgm:t>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E6E792BF-6BC7-40C8-914B-DA5FF7B8EB96}" srcId="{3AEFEDD8-E5C7-44F9-9D32-F375E420434D}" destId="{D144D811-DB37-4BA1-ACF2-C82A2B8A4502}" srcOrd="1" destOrd="0" parTransId="{D6D7384D-DAA5-4AB4-A3A5-24D001B8BD39}" sibTransId="{2ABE3293-3BDB-4261-AAD8-01B122C7A317}"/>
    <dgm:cxn modelId="{5DABACF3-2D50-4A27-A43D-36403B1BB90B}" type="presOf" srcId="{D144D811-DB37-4BA1-ACF2-C82A2B8A4502}" destId="{1103C638-5E87-41A3-9C66-309BB773A0C9}" srcOrd="0" destOrd="0" presId="urn:microsoft.com/office/officeart/2011/layout/RadialPictureList"/>
    <dgm:cxn modelId="{5A89B26E-DAB7-4CC8-975C-FE5A62BFC11D}" type="presOf" srcId="{44CCE7D1-AAF0-47BE-B2BC-557933DC8E17}" destId="{C51C9755-80C8-4094-B608-E570E4C352AD}"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6199E3A5-5F36-4466-87AC-1D0AFE830EF3}" type="presOf" srcId="{B89BECE8-8FCA-45EB-A75A-63D82F73E7E5}" destId="{B642DE3E-6C52-4A4B-B12A-F932F8B2732A}"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6D5033F5-933B-40EE-B254-9352EF3F31CE}" srcId="{3AEFEDD8-E5C7-44F9-9D32-F375E420434D}" destId="{44CCE7D1-AAF0-47BE-B2BC-557933DC8E17}" srcOrd="2" destOrd="0" parTransId="{CF0D3C71-9967-4AB1-81A6-BA1059CE6CD3}" sibTransId="{99D4E3BD-611A-4246-878A-E5732AF373DD}"/>
    <dgm:cxn modelId="{C13C38A5-BAC8-42EC-AA5E-CB45B0AE3E14}" type="presOf" srcId="{AF80E263-39DC-4760-8CB0-B30EF808D955}" destId="{6ECDD4C8-7531-407D-A146-9BC2AA9BD240}" srcOrd="0" destOrd="0" presId="urn:microsoft.com/office/officeart/2011/layout/RadialPictureList"/>
    <dgm:cxn modelId="{98F9D8A6-BFB6-4F76-A7B7-F31A3314B89A}" type="presOf" srcId="{3AEFEDD8-E5C7-44F9-9D32-F375E420434D}" destId="{2769CCA9-6373-4F3F-986D-F96344332C0B}" srcOrd="0" destOrd="0" presId="urn:microsoft.com/office/officeart/2011/layout/RadialPictureList"/>
    <dgm:cxn modelId="{7B76EFCB-7AD8-4C6E-9B02-4AF9EEFDC099}" type="presParOf" srcId="{B642DE3E-6C52-4A4B-B12A-F932F8B2732A}" destId="{2769CCA9-6373-4F3F-986D-F96344332C0B}" srcOrd="0" destOrd="0" presId="urn:microsoft.com/office/officeart/2011/layout/RadialPictureList"/>
    <dgm:cxn modelId="{02F45D7E-EBD4-485A-B4B1-4F6776F4E803}" type="presParOf" srcId="{B642DE3E-6C52-4A4B-B12A-F932F8B2732A}" destId="{D97D4AF9-72CB-4F60-BDA0-38B7421F667A}" srcOrd="1" destOrd="0" presId="urn:microsoft.com/office/officeart/2011/layout/RadialPictureList"/>
    <dgm:cxn modelId="{6ABD1129-940A-4EBE-B233-FBEEA56F9D14}" type="presParOf" srcId="{B642DE3E-6C52-4A4B-B12A-F932F8B2732A}" destId="{40CCE22E-6C3C-4C91-AE5A-B64A36006B32}" srcOrd="2" destOrd="0" presId="urn:microsoft.com/office/officeart/2011/layout/RadialPictureList"/>
    <dgm:cxn modelId="{7F0DBA8E-9842-45DD-8535-DB7A161F503F}" type="presParOf" srcId="{B642DE3E-6C52-4A4B-B12A-F932F8B2732A}" destId="{6ECDD4C8-7531-407D-A146-9BC2AA9BD240}" srcOrd="3" destOrd="0" presId="urn:microsoft.com/office/officeart/2011/layout/RadialPictureList"/>
    <dgm:cxn modelId="{E221F2F0-AB5A-4767-A664-C628F288C1A6}" type="presParOf" srcId="{B642DE3E-6C52-4A4B-B12A-F932F8B2732A}" destId="{D1AF06DB-810B-439E-A276-963C4D9F6CA8}" srcOrd="4" destOrd="0" presId="urn:microsoft.com/office/officeart/2011/layout/RadialPictureList"/>
    <dgm:cxn modelId="{CD9B5A44-147A-4CD9-AA11-B09065979BAB}" type="presParOf" srcId="{D1AF06DB-810B-439E-A276-963C4D9F6CA8}" destId="{1B43FB79-FF1C-485F-91ED-29F6FD4655E0}" srcOrd="0" destOrd="0" presId="urn:microsoft.com/office/officeart/2011/layout/RadialPictureList"/>
    <dgm:cxn modelId="{34FA6C79-9B4A-465A-B4A1-CA9150D1FD4E}" type="presParOf" srcId="{B642DE3E-6C52-4A4B-B12A-F932F8B2732A}" destId="{1103C638-5E87-41A3-9C66-309BB773A0C9}" srcOrd="5" destOrd="0" presId="urn:microsoft.com/office/officeart/2011/layout/RadialPictureList"/>
    <dgm:cxn modelId="{2AF62A35-0814-48DF-B775-AE856AE01815}" type="presParOf" srcId="{B642DE3E-6C52-4A4B-B12A-F932F8B2732A}" destId="{5A71F7D9-E0E9-44F7-8041-10CD22D884FB}" srcOrd="6" destOrd="0" presId="urn:microsoft.com/office/officeart/2011/layout/RadialPictureList"/>
    <dgm:cxn modelId="{41649EE7-EB52-43A1-861F-CFB344D3DD12}" type="presParOf" srcId="{5A71F7D9-E0E9-44F7-8041-10CD22D884FB}" destId="{1372E00B-CE48-4F25-85AE-48F4D7879294}" srcOrd="0" destOrd="0" presId="urn:microsoft.com/office/officeart/2011/layout/RadialPictureList"/>
    <dgm:cxn modelId="{1698B1FD-AF68-4223-B164-CC507206496A}"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accent0_3" csCatId="mainScheme" phldr="1"/>
      <dgm:spPr/>
      <dgm:t>
        <a:bodyPr/>
        <a:lstStyle/>
        <a:p>
          <a:endParaRPr lang="en-US"/>
        </a:p>
      </dgm:t>
    </dgm:pt>
    <dgm:pt modelId="{3AEFEDD8-E5C7-44F9-9D32-F375E420434D}">
      <dgm:prSet phldrT="[Text]" custT="1"/>
      <dgm:spPr>
        <a:solidFill>
          <a:srgbClr val="FFFFAA"/>
        </a:solidFill>
      </dgm:spPr>
      <dgm:t>
        <a:bodyPr/>
        <a:lstStyle/>
        <a:p>
          <a:r>
            <a:rPr lang="en-US" sz="2400" dirty="0" smtClean="0">
              <a:solidFill>
                <a:schemeClr val="bg2"/>
              </a:solidFill>
              <a:effectLst/>
            </a:rPr>
            <a:t>Onboarding Process</a:t>
          </a: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54110">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70C0"/>
        </a:solidFill>
      </dgm:spPr>
      <dgm:t>
        <a:bodyPr/>
        <a:lstStyle/>
        <a:p>
          <a:endParaRPr lang="en-US"/>
        </a:p>
      </dgm:t>
    </dgm:pt>
    <dgm:pt modelId="{40CCE22E-6C3C-4C91-AE5A-B64A36006B32}" type="pres">
      <dgm:prSet presAssocID="{AF80E263-39DC-4760-8CB0-B30EF808D955}"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4363808D-D3E0-4262-B833-5CCD4DB5DA60}" type="presOf" srcId="{AF80E263-39DC-4760-8CB0-B30EF808D955}" destId="{6ECDD4C8-7531-407D-A146-9BC2AA9BD240}" srcOrd="0" destOrd="0" presId="urn:microsoft.com/office/officeart/2011/layout/RadialPictureList"/>
    <dgm:cxn modelId="{CD0E919D-15A7-42CC-84EE-C09338909359}" type="presOf" srcId="{44CCE7D1-AAF0-47BE-B2BC-557933DC8E17}" destId="{C51C9755-80C8-4094-B608-E570E4C352AD}"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958766B2-2F5F-450A-A319-33FE3B80A9A4}" type="presOf" srcId="{D144D811-DB37-4BA1-ACF2-C82A2B8A4502}" destId="{1103C638-5E87-41A3-9C66-309BB773A0C9}"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82769BDD-85B9-47EB-9264-D77076D8703A}" type="presOf" srcId="{3AEFEDD8-E5C7-44F9-9D32-F375E420434D}" destId="{2769CCA9-6373-4F3F-986D-F96344332C0B}" srcOrd="0" destOrd="0" presId="urn:microsoft.com/office/officeart/2011/layout/RadialPictureList"/>
    <dgm:cxn modelId="{136F708F-D9EE-4A38-B295-F4303DCA7936}" type="presOf" srcId="{B89BECE8-8FCA-45EB-A75A-63D82F73E7E5}" destId="{B642DE3E-6C52-4A4B-B12A-F932F8B2732A}" srcOrd="0" destOrd="0" presId="urn:microsoft.com/office/officeart/2011/layout/RadialPictureList"/>
    <dgm:cxn modelId="{0ACD4A3C-DED2-41BF-AE36-A52FBDFD094E}" type="presParOf" srcId="{B642DE3E-6C52-4A4B-B12A-F932F8B2732A}" destId="{2769CCA9-6373-4F3F-986D-F96344332C0B}" srcOrd="0" destOrd="0" presId="urn:microsoft.com/office/officeart/2011/layout/RadialPictureList"/>
    <dgm:cxn modelId="{5FF6D645-1794-4146-BF95-48ABF0615870}" type="presParOf" srcId="{B642DE3E-6C52-4A4B-B12A-F932F8B2732A}" destId="{D97D4AF9-72CB-4F60-BDA0-38B7421F667A}" srcOrd="1" destOrd="0" presId="urn:microsoft.com/office/officeart/2011/layout/RadialPictureList"/>
    <dgm:cxn modelId="{3DB9A786-440D-4528-AE7D-79709B0EAE3A}" type="presParOf" srcId="{B642DE3E-6C52-4A4B-B12A-F932F8B2732A}" destId="{40CCE22E-6C3C-4C91-AE5A-B64A36006B32}" srcOrd="2" destOrd="0" presId="urn:microsoft.com/office/officeart/2011/layout/RadialPictureList"/>
    <dgm:cxn modelId="{086C7C90-6D54-4032-8ED2-262A07C0F201}" type="presParOf" srcId="{B642DE3E-6C52-4A4B-B12A-F932F8B2732A}" destId="{6ECDD4C8-7531-407D-A146-9BC2AA9BD240}" srcOrd="3" destOrd="0" presId="urn:microsoft.com/office/officeart/2011/layout/RadialPictureList"/>
    <dgm:cxn modelId="{60FE6D43-8D27-4A3F-A863-5E7FA3E51544}" type="presParOf" srcId="{B642DE3E-6C52-4A4B-B12A-F932F8B2732A}" destId="{D1AF06DB-810B-439E-A276-963C4D9F6CA8}" srcOrd="4" destOrd="0" presId="urn:microsoft.com/office/officeart/2011/layout/RadialPictureList"/>
    <dgm:cxn modelId="{F11519B8-9FEA-4E27-8405-61420D4A77DD}" type="presParOf" srcId="{D1AF06DB-810B-439E-A276-963C4D9F6CA8}" destId="{1B43FB79-FF1C-485F-91ED-29F6FD4655E0}" srcOrd="0" destOrd="0" presId="urn:microsoft.com/office/officeart/2011/layout/RadialPictureList"/>
    <dgm:cxn modelId="{4947C645-4573-44EA-AD3A-25519A219210}" type="presParOf" srcId="{B642DE3E-6C52-4A4B-B12A-F932F8B2732A}" destId="{1103C638-5E87-41A3-9C66-309BB773A0C9}" srcOrd="5" destOrd="0" presId="urn:microsoft.com/office/officeart/2011/layout/RadialPictureList"/>
    <dgm:cxn modelId="{40A66EAB-A08D-49CC-B6F4-05948F59EAA9}" type="presParOf" srcId="{B642DE3E-6C52-4A4B-B12A-F932F8B2732A}" destId="{5A71F7D9-E0E9-44F7-8041-10CD22D884FB}" srcOrd="6" destOrd="0" presId="urn:microsoft.com/office/officeart/2011/layout/RadialPictureList"/>
    <dgm:cxn modelId="{D5A79366-A189-45A2-9958-77853F9C53C5}" type="presParOf" srcId="{5A71F7D9-E0E9-44F7-8041-10CD22D884FB}" destId="{1372E00B-CE48-4F25-85AE-48F4D7879294}" srcOrd="0" destOrd="0" presId="urn:microsoft.com/office/officeart/2011/layout/RadialPictureList"/>
    <dgm:cxn modelId="{15817596-763B-43C6-8060-31AD56FC77FD}"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402B66-53A5-4B17-A6FB-79E7F7F9958A}"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A5A00936-42A5-4889-B8BF-1E17F225A4CA}">
      <dgm:prSet phldrT="[Text]"/>
      <dgm:spPr>
        <a:solidFill>
          <a:srgbClr val="F8B8BD"/>
        </a:solidFill>
      </dgm:spPr>
      <dgm:t>
        <a:bodyPr/>
        <a:lstStyle/>
        <a:p>
          <a:r>
            <a:rPr lang="en-US" dirty="0" smtClean="0">
              <a:solidFill>
                <a:schemeClr val="bg2"/>
              </a:solidFill>
            </a:rPr>
            <a:t>Diverse Group of Individuals</a:t>
          </a:r>
          <a:endParaRPr lang="en-US" dirty="0">
            <a:solidFill>
              <a:schemeClr val="bg2"/>
            </a:solidFill>
          </a:endParaRPr>
        </a:p>
      </dgm:t>
    </dgm:pt>
    <dgm:pt modelId="{F7A1B621-51A3-412B-8C0C-93ABF70F6A71}" type="parTrans" cxnId="{D691A1E6-C0E3-4670-8F4B-1C9DFF3A6E9B}">
      <dgm:prSet/>
      <dgm:spPr/>
      <dgm:t>
        <a:bodyPr/>
        <a:lstStyle/>
        <a:p>
          <a:endParaRPr lang="en-US"/>
        </a:p>
      </dgm:t>
    </dgm:pt>
    <dgm:pt modelId="{772D1B1E-77D1-4E41-9843-A26E8C43CDA5}" type="sibTrans" cxnId="{D691A1E6-C0E3-4670-8F4B-1C9DFF3A6E9B}">
      <dgm:prSet/>
      <dgm:spPr/>
      <dgm:t>
        <a:bodyPr/>
        <a:lstStyle/>
        <a:p>
          <a:endParaRPr lang="en-US"/>
        </a:p>
      </dgm:t>
    </dgm:pt>
    <dgm:pt modelId="{ACD65E11-E46F-4B18-8518-5C09A890F451}">
      <dgm:prSet phldrT="[Text]"/>
      <dgm:spPr>
        <a:solidFill>
          <a:srgbClr val="F8B8BD"/>
        </a:solidFill>
      </dgm:spPr>
      <dgm:t>
        <a:bodyPr/>
        <a:lstStyle/>
        <a:p>
          <a:r>
            <a:rPr lang="en-US" dirty="0" smtClean="0">
              <a:solidFill>
                <a:schemeClr val="bg2"/>
              </a:solidFill>
            </a:rPr>
            <a:t>Neutral Evaluators</a:t>
          </a:r>
          <a:endParaRPr lang="en-US" dirty="0">
            <a:solidFill>
              <a:schemeClr val="bg2"/>
            </a:solidFill>
          </a:endParaRPr>
        </a:p>
      </dgm:t>
    </dgm:pt>
    <dgm:pt modelId="{E066E198-EE2F-4F05-9FAB-1ECB5E2036CE}" type="parTrans" cxnId="{7439307E-16D1-4810-AB54-EA6A9ACB98AA}">
      <dgm:prSet/>
      <dgm:spPr/>
      <dgm:t>
        <a:bodyPr/>
        <a:lstStyle/>
        <a:p>
          <a:endParaRPr lang="en-US"/>
        </a:p>
      </dgm:t>
    </dgm:pt>
    <dgm:pt modelId="{FE723BD0-00F6-4795-A344-61884B2AB178}" type="sibTrans" cxnId="{7439307E-16D1-4810-AB54-EA6A9ACB98AA}">
      <dgm:prSet/>
      <dgm:spPr/>
      <dgm:t>
        <a:bodyPr/>
        <a:lstStyle/>
        <a:p>
          <a:endParaRPr lang="en-US"/>
        </a:p>
      </dgm:t>
    </dgm:pt>
    <dgm:pt modelId="{47A6FE29-FDAF-4693-B2B2-6D021AF32749}">
      <dgm:prSet phldrT="[Text]"/>
      <dgm:spPr>
        <a:solidFill>
          <a:srgbClr val="F8B8BD"/>
        </a:solidFill>
      </dgm:spPr>
      <dgm:t>
        <a:bodyPr/>
        <a:lstStyle/>
        <a:p>
          <a:r>
            <a:rPr lang="en-US" dirty="0" smtClean="0">
              <a:solidFill>
                <a:schemeClr val="bg2"/>
              </a:solidFill>
            </a:rPr>
            <a:t>Cross section of areas</a:t>
          </a:r>
          <a:endParaRPr lang="en-US" dirty="0">
            <a:solidFill>
              <a:schemeClr val="bg2"/>
            </a:solidFill>
          </a:endParaRPr>
        </a:p>
      </dgm:t>
    </dgm:pt>
    <dgm:pt modelId="{355FD4D8-3595-41B1-A2A8-63AD5FC3F844}" type="parTrans" cxnId="{00C24020-CB4A-4818-8989-0E28F794F7AB}">
      <dgm:prSet/>
      <dgm:spPr/>
      <dgm:t>
        <a:bodyPr/>
        <a:lstStyle/>
        <a:p>
          <a:endParaRPr lang="en-US"/>
        </a:p>
      </dgm:t>
    </dgm:pt>
    <dgm:pt modelId="{2523BDBA-95ED-493A-BF58-C2AF44832305}" type="sibTrans" cxnId="{00C24020-CB4A-4818-8989-0E28F794F7AB}">
      <dgm:prSet/>
      <dgm:spPr/>
      <dgm:t>
        <a:bodyPr/>
        <a:lstStyle/>
        <a:p>
          <a:endParaRPr lang="en-US"/>
        </a:p>
      </dgm:t>
    </dgm:pt>
    <dgm:pt modelId="{00FF85C2-BB47-40F7-B701-155471C5EE0F}">
      <dgm:prSet phldrT="[Text]" custT="1"/>
      <dgm:spPr/>
      <dgm:t>
        <a:bodyPr/>
        <a:lstStyle/>
        <a:p>
          <a:pPr algn="ctr" rtl="0" eaLnBrk="0" fontAlgn="base" hangingPunct="0">
            <a:spcBef>
              <a:spcPct val="0"/>
            </a:spcBef>
            <a:spcAft>
              <a:spcPct val="0"/>
            </a:spcAft>
            <a:defRPr/>
          </a:pPr>
          <a:r>
            <a:rPr lang="en-US" sz="4000" b="1" kern="1200" dirty="0" smtClean="0">
              <a:ln w="22225">
                <a:solidFill>
                  <a:schemeClr val="accent2"/>
                </a:solidFill>
                <a:prstDash val="solid"/>
              </a:ln>
              <a:solidFill>
                <a:srgbClr val="F8B8BD"/>
              </a:solidFill>
              <a:latin typeface="Arial" panose="020B0604020202020204" pitchFamily="34" charset="0"/>
              <a:ea typeface="+mn-ea"/>
              <a:cs typeface="+mn-cs"/>
            </a:rPr>
            <a:t>Committee Composition </a:t>
          </a:r>
          <a:endParaRPr lang="en-US" sz="4000" b="1" kern="1200" dirty="0">
            <a:ln w="22225">
              <a:solidFill>
                <a:schemeClr val="accent2"/>
              </a:solidFill>
              <a:prstDash val="solid"/>
            </a:ln>
            <a:solidFill>
              <a:srgbClr val="F8B8BD"/>
            </a:solidFill>
            <a:latin typeface="Arial" panose="020B0604020202020204" pitchFamily="34" charset="0"/>
            <a:ea typeface="+mn-ea"/>
            <a:cs typeface="+mn-cs"/>
          </a:endParaRPr>
        </a:p>
      </dgm:t>
    </dgm:pt>
    <dgm:pt modelId="{29EB99EC-1DEF-4746-964B-F070366DA5E2}" type="parTrans" cxnId="{4D5ED109-CC2C-4EF3-A8E8-7131B63C2F1A}">
      <dgm:prSet/>
      <dgm:spPr/>
      <dgm:t>
        <a:bodyPr/>
        <a:lstStyle/>
        <a:p>
          <a:endParaRPr lang="en-US"/>
        </a:p>
      </dgm:t>
    </dgm:pt>
    <dgm:pt modelId="{16C7FC1F-36F3-446F-A087-9DD19F341B33}" type="sibTrans" cxnId="{4D5ED109-CC2C-4EF3-A8E8-7131B63C2F1A}">
      <dgm:prSet/>
      <dgm:spPr/>
      <dgm:t>
        <a:bodyPr/>
        <a:lstStyle/>
        <a:p>
          <a:endParaRPr lang="en-US"/>
        </a:p>
      </dgm:t>
    </dgm:pt>
    <dgm:pt modelId="{4E851D29-4F01-4B3D-B9FF-5B32921CF16E}" type="pres">
      <dgm:prSet presAssocID="{5A402B66-53A5-4B17-A6FB-79E7F7F9958A}" presName="Name0" presStyleCnt="0">
        <dgm:presLayoutVars>
          <dgm:chMax val="4"/>
          <dgm:resizeHandles val="exact"/>
        </dgm:presLayoutVars>
      </dgm:prSet>
      <dgm:spPr/>
      <dgm:t>
        <a:bodyPr/>
        <a:lstStyle/>
        <a:p>
          <a:endParaRPr lang="en-US"/>
        </a:p>
      </dgm:t>
    </dgm:pt>
    <dgm:pt modelId="{1C040C21-7ACE-414B-8260-DD93CF5186A6}" type="pres">
      <dgm:prSet presAssocID="{5A402B66-53A5-4B17-A6FB-79E7F7F9958A}" presName="ellipse" presStyleLbl="trBgShp" presStyleIdx="0" presStyleCnt="1"/>
      <dgm:spPr/>
      <dgm:t>
        <a:bodyPr/>
        <a:lstStyle/>
        <a:p>
          <a:endParaRPr lang="en-US"/>
        </a:p>
      </dgm:t>
    </dgm:pt>
    <dgm:pt modelId="{ED3060DA-6017-4C04-BD78-B530A3D3C33A}" type="pres">
      <dgm:prSet presAssocID="{5A402B66-53A5-4B17-A6FB-79E7F7F9958A}" presName="arrow1" presStyleLbl="fgShp" presStyleIdx="0" presStyleCnt="1" custLinFactNeighborX="-1688" custLinFactNeighborY="23743"/>
      <dgm:spPr>
        <a:solidFill>
          <a:srgbClr val="F8B8BD"/>
        </a:solidFill>
      </dgm:spPr>
      <dgm:t>
        <a:bodyPr/>
        <a:lstStyle/>
        <a:p>
          <a:endParaRPr lang="en-US"/>
        </a:p>
      </dgm:t>
    </dgm:pt>
    <dgm:pt modelId="{DCF6C759-181E-4552-AF37-5940578A3675}" type="pres">
      <dgm:prSet presAssocID="{5A402B66-53A5-4B17-A6FB-79E7F7F9958A}" presName="rectangle" presStyleLbl="revTx" presStyleIdx="0" presStyleCnt="1" custScaleX="189045" custLinFactNeighborY="3334">
        <dgm:presLayoutVars>
          <dgm:bulletEnabled val="1"/>
        </dgm:presLayoutVars>
      </dgm:prSet>
      <dgm:spPr/>
      <dgm:t>
        <a:bodyPr/>
        <a:lstStyle/>
        <a:p>
          <a:endParaRPr lang="en-US"/>
        </a:p>
      </dgm:t>
    </dgm:pt>
    <dgm:pt modelId="{C34D6378-6837-4621-9E90-1336C5420F9B}" type="pres">
      <dgm:prSet presAssocID="{ACD65E11-E46F-4B18-8518-5C09A890F451}" presName="item1" presStyleLbl="node1" presStyleIdx="0" presStyleCnt="3" custLinFactNeighborX="-13354" custLinFactNeighborY="-1113">
        <dgm:presLayoutVars>
          <dgm:bulletEnabled val="1"/>
        </dgm:presLayoutVars>
      </dgm:prSet>
      <dgm:spPr/>
      <dgm:t>
        <a:bodyPr/>
        <a:lstStyle/>
        <a:p>
          <a:endParaRPr lang="en-US"/>
        </a:p>
      </dgm:t>
    </dgm:pt>
    <dgm:pt modelId="{BEF1223D-9A76-4762-B044-43762CBDC092}" type="pres">
      <dgm:prSet presAssocID="{47A6FE29-FDAF-4693-B2B2-6D021AF32749}" presName="item2" presStyleLbl="node1" presStyleIdx="1" presStyleCnt="3" custLinFactX="7217" custLinFactNeighborX="100000" custLinFactNeighborY="-13038">
        <dgm:presLayoutVars>
          <dgm:bulletEnabled val="1"/>
        </dgm:presLayoutVars>
      </dgm:prSet>
      <dgm:spPr/>
      <dgm:t>
        <a:bodyPr/>
        <a:lstStyle/>
        <a:p>
          <a:endParaRPr lang="en-US"/>
        </a:p>
      </dgm:t>
    </dgm:pt>
    <dgm:pt modelId="{3139D182-72CF-4834-BDB4-C91DFE17E559}" type="pres">
      <dgm:prSet presAssocID="{00FF85C2-BB47-40F7-B701-155471C5EE0F}" presName="item3" presStyleLbl="node1" presStyleIdx="2" presStyleCnt="3" custLinFactNeighborX="-97930" custLinFactNeighborY="11128">
        <dgm:presLayoutVars>
          <dgm:bulletEnabled val="1"/>
        </dgm:presLayoutVars>
      </dgm:prSet>
      <dgm:spPr/>
      <dgm:t>
        <a:bodyPr/>
        <a:lstStyle/>
        <a:p>
          <a:endParaRPr lang="en-US"/>
        </a:p>
      </dgm:t>
    </dgm:pt>
    <dgm:pt modelId="{CB0EEFDC-1D78-49B9-976F-B26364C80248}" type="pres">
      <dgm:prSet presAssocID="{5A402B66-53A5-4B17-A6FB-79E7F7F9958A}" presName="funnel" presStyleLbl="trAlignAcc1" presStyleIdx="0" presStyleCnt="1" custLinFactNeighborX="-984" custLinFactNeighborY="2122"/>
      <dgm:spPr>
        <a:solidFill>
          <a:srgbClr val="F8B8BD">
            <a:alpha val="40000"/>
          </a:srgbClr>
        </a:solidFill>
        <a:ln>
          <a:solidFill>
            <a:schemeClr val="tx1"/>
          </a:solidFill>
        </a:ln>
      </dgm:spPr>
      <dgm:t>
        <a:bodyPr/>
        <a:lstStyle/>
        <a:p>
          <a:endParaRPr lang="en-US"/>
        </a:p>
      </dgm:t>
    </dgm:pt>
  </dgm:ptLst>
  <dgm:cxnLst>
    <dgm:cxn modelId="{7439307E-16D1-4810-AB54-EA6A9ACB98AA}" srcId="{5A402B66-53A5-4B17-A6FB-79E7F7F9958A}" destId="{ACD65E11-E46F-4B18-8518-5C09A890F451}" srcOrd="1" destOrd="0" parTransId="{E066E198-EE2F-4F05-9FAB-1ECB5E2036CE}" sibTransId="{FE723BD0-00F6-4795-A344-61884B2AB178}"/>
    <dgm:cxn modelId="{00C24020-CB4A-4818-8989-0E28F794F7AB}" srcId="{5A402B66-53A5-4B17-A6FB-79E7F7F9958A}" destId="{47A6FE29-FDAF-4693-B2B2-6D021AF32749}" srcOrd="2" destOrd="0" parTransId="{355FD4D8-3595-41B1-A2A8-63AD5FC3F844}" sibTransId="{2523BDBA-95ED-493A-BF58-C2AF44832305}"/>
    <dgm:cxn modelId="{4D5ED109-CC2C-4EF3-A8E8-7131B63C2F1A}" srcId="{5A402B66-53A5-4B17-A6FB-79E7F7F9958A}" destId="{00FF85C2-BB47-40F7-B701-155471C5EE0F}" srcOrd="3" destOrd="0" parTransId="{29EB99EC-1DEF-4746-964B-F070366DA5E2}" sibTransId="{16C7FC1F-36F3-446F-A087-9DD19F341B33}"/>
    <dgm:cxn modelId="{8CDDBEB3-ED4B-457D-B36B-50B0D897B603}" type="presOf" srcId="{5A402B66-53A5-4B17-A6FB-79E7F7F9958A}" destId="{4E851D29-4F01-4B3D-B9FF-5B32921CF16E}" srcOrd="0" destOrd="0" presId="urn:microsoft.com/office/officeart/2005/8/layout/funnel1"/>
    <dgm:cxn modelId="{491009CD-C84C-4EF4-90FA-1DD78EA85056}" type="presOf" srcId="{A5A00936-42A5-4889-B8BF-1E17F225A4CA}" destId="{3139D182-72CF-4834-BDB4-C91DFE17E559}" srcOrd="0" destOrd="0" presId="urn:microsoft.com/office/officeart/2005/8/layout/funnel1"/>
    <dgm:cxn modelId="{78CBCF6B-F065-4883-AB8D-BD4B2A5E248B}" type="presOf" srcId="{47A6FE29-FDAF-4693-B2B2-6D021AF32749}" destId="{C34D6378-6837-4621-9E90-1336C5420F9B}" srcOrd="0" destOrd="0" presId="urn:microsoft.com/office/officeart/2005/8/layout/funnel1"/>
    <dgm:cxn modelId="{D691A1E6-C0E3-4670-8F4B-1C9DFF3A6E9B}" srcId="{5A402B66-53A5-4B17-A6FB-79E7F7F9958A}" destId="{A5A00936-42A5-4889-B8BF-1E17F225A4CA}" srcOrd="0" destOrd="0" parTransId="{F7A1B621-51A3-412B-8C0C-93ABF70F6A71}" sibTransId="{772D1B1E-77D1-4E41-9843-A26E8C43CDA5}"/>
    <dgm:cxn modelId="{D99A43C8-CC86-4CD6-998E-4964073C0042}" type="presOf" srcId="{00FF85C2-BB47-40F7-B701-155471C5EE0F}" destId="{DCF6C759-181E-4552-AF37-5940578A3675}" srcOrd="0" destOrd="0" presId="urn:microsoft.com/office/officeart/2005/8/layout/funnel1"/>
    <dgm:cxn modelId="{EBD7E451-94F2-4979-91D4-3A7363A42F70}" type="presOf" srcId="{ACD65E11-E46F-4B18-8518-5C09A890F451}" destId="{BEF1223D-9A76-4762-B044-43762CBDC092}" srcOrd="0" destOrd="0" presId="urn:microsoft.com/office/officeart/2005/8/layout/funnel1"/>
    <dgm:cxn modelId="{F232DB73-A605-4521-AB9D-494D15D6842E}" type="presParOf" srcId="{4E851D29-4F01-4B3D-B9FF-5B32921CF16E}" destId="{1C040C21-7ACE-414B-8260-DD93CF5186A6}" srcOrd="0" destOrd="0" presId="urn:microsoft.com/office/officeart/2005/8/layout/funnel1"/>
    <dgm:cxn modelId="{AE37B78C-68E9-434A-B6A3-858DA1423E46}" type="presParOf" srcId="{4E851D29-4F01-4B3D-B9FF-5B32921CF16E}" destId="{ED3060DA-6017-4C04-BD78-B530A3D3C33A}" srcOrd="1" destOrd="0" presId="urn:microsoft.com/office/officeart/2005/8/layout/funnel1"/>
    <dgm:cxn modelId="{1CD4B740-F22A-4C81-99ED-B5F89C0F667E}" type="presParOf" srcId="{4E851D29-4F01-4B3D-B9FF-5B32921CF16E}" destId="{DCF6C759-181E-4552-AF37-5940578A3675}" srcOrd="2" destOrd="0" presId="urn:microsoft.com/office/officeart/2005/8/layout/funnel1"/>
    <dgm:cxn modelId="{4A309E9D-A040-458F-AED8-ECA399CD87B2}" type="presParOf" srcId="{4E851D29-4F01-4B3D-B9FF-5B32921CF16E}" destId="{C34D6378-6837-4621-9E90-1336C5420F9B}" srcOrd="3" destOrd="0" presId="urn:microsoft.com/office/officeart/2005/8/layout/funnel1"/>
    <dgm:cxn modelId="{1DA6CE4E-14D9-4602-BECB-7612D4B6CB8F}" type="presParOf" srcId="{4E851D29-4F01-4B3D-B9FF-5B32921CF16E}" destId="{BEF1223D-9A76-4762-B044-43762CBDC092}" srcOrd="4" destOrd="0" presId="urn:microsoft.com/office/officeart/2005/8/layout/funnel1"/>
    <dgm:cxn modelId="{EAC389E5-08EF-4694-93A5-2F7C673AA889}" type="presParOf" srcId="{4E851D29-4F01-4B3D-B9FF-5B32921CF16E}" destId="{3139D182-72CF-4834-BDB4-C91DFE17E559}" srcOrd="5" destOrd="0" presId="urn:microsoft.com/office/officeart/2005/8/layout/funnel1"/>
    <dgm:cxn modelId="{8520F50F-2DA2-4A9A-A73D-161024BF65BA}" type="presParOf" srcId="{4E851D29-4F01-4B3D-B9FF-5B32921CF16E}" destId="{CB0EEFDC-1D78-49B9-976F-B26364C80248}"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0E376E-E0A8-4890-8F8E-08515A8570ED}"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578333E-03A1-4D79-9511-FC3EB021AFA1}">
      <dgm:prSet phldrT="[Text]"/>
      <dgm:spPr/>
      <dgm:t>
        <a:bodyPr/>
        <a:lstStyle/>
        <a:p>
          <a:r>
            <a:rPr lang="en-US" dirty="0"/>
            <a:t>Search Support</a:t>
          </a:r>
        </a:p>
      </dgm:t>
    </dgm:pt>
    <dgm:pt modelId="{691E04A9-30B1-4AAA-B52F-2D782C6FF974}" type="sibTrans" cxnId="{40FF6969-5C24-45DA-BD3B-2437625D834A}">
      <dgm:prSet/>
      <dgm:spPr/>
      <dgm:t>
        <a:bodyPr/>
        <a:lstStyle/>
        <a:p>
          <a:endParaRPr lang="en-US"/>
        </a:p>
      </dgm:t>
    </dgm:pt>
    <dgm:pt modelId="{4F3589CF-07F0-4A54-8CF5-4DC87D500962}" type="parTrans" cxnId="{40FF6969-5C24-45DA-BD3B-2437625D834A}">
      <dgm:prSet/>
      <dgm:spPr/>
      <dgm:t>
        <a:bodyPr/>
        <a:lstStyle/>
        <a:p>
          <a:endParaRPr lang="en-US"/>
        </a:p>
      </dgm:t>
    </dgm:pt>
    <dgm:pt modelId="{3BC77B9B-C9F8-4353-8203-730B6C8F04DF}">
      <dgm:prSet phldrT="[Text]"/>
      <dgm:spPr/>
      <dgm:t>
        <a:bodyPr/>
        <a:lstStyle/>
        <a:p>
          <a:r>
            <a:rPr lang="en-US" dirty="0"/>
            <a:t>Search Committee Members</a:t>
          </a:r>
        </a:p>
      </dgm:t>
    </dgm:pt>
    <dgm:pt modelId="{EA676AF7-64E5-494F-AE96-C58FE590DCE8}" type="sibTrans" cxnId="{147830D2-FC6B-45DF-8ABE-681F916AC530}">
      <dgm:prSet/>
      <dgm:spPr/>
      <dgm:t>
        <a:bodyPr/>
        <a:lstStyle/>
        <a:p>
          <a:endParaRPr lang="en-US"/>
        </a:p>
      </dgm:t>
    </dgm:pt>
    <dgm:pt modelId="{3E82EED7-0576-4C5F-9755-0C9AD6D49054}" type="parTrans" cxnId="{147830D2-FC6B-45DF-8ABE-681F916AC530}">
      <dgm:prSet/>
      <dgm:spPr/>
      <dgm:t>
        <a:bodyPr/>
        <a:lstStyle/>
        <a:p>
          <a:endParaRPr lang="en-US"/>
        </a:p>
      </dgm:t>
    </dgm:pt>
    <dgm:pt modelId="{E2CAD28F-F8D0-461F-B525-3B663964284C}">
      <dgm:prSet phldrT="[Text]"/>
      <dgm:spPr/>
      <dgm:t>
        <a:bodyPr/>
        <a:lstStyle/>
        <a:p>
          <a:r>
            <a:rPr lang="en-US" dirty="0"/>
            <a:t>Search Chair</a:t>
          </a:r>
        </a:p>
      </dgm:t>
    </dgm:pt>
    <dgm:pt modelId="{30689E98-13F8-4148-BE8F-1BC0F122E632}" type="sibTrans" cxnId="{D55F8F11-5C75-4636-87E2-604D742CA3C0}">
      <dgm:prSet/>
      <dgm:spPr/>
      <dgm:t>
        <a:bodyPr/>
        <a:lstStyle/>
        <a:p>
          <a:endParaRPr lang="en-US"/>
        </a:p>
      </dgm:t>
    </dgm:pt>
    <dgm:pt modelId="{07F5E558-55EC-490F-9499-9757F46B7C97}" type="parTrans" cxnId="{D55F8F11-5C75-4636-87E2-604D742CA3C0}">
      <dgm:prSet/>
      <dgm:spPr/>
      <dgm:t>
        <a:bodyPr/>
        <a:lstStyle/>
        <a:p>
          <a:endParaRPr lang="en-US"/>
        </a:p>
      </dgm:t>
    </dgm:pt>
    <dgm:pt modelId="{ABE2D1BE-7E1E-4D4E-ACAE-A9422F69CF03}">
      <dgm:prSet phldrT="[Text]"/>
      <dgm:spPr/>
      <dgm:t>
        <a:bodyPr/>
        <a:lstStyle/>
        <a:p>
          <a:r>
            <a:rPr lang="en-US" dirty="0"/>
            <a:t>Appointing Authority</a:t>
          </a:r>
        </a:p>
      </dgm:t>
    </dgm:pt>
    <dgm:pt modelId="{C0C81927-0C64-4A86-ACE5-2810787F6C63}" type="sibTrans" cxnId="{2345B049-498E-4A4B-963B-E883678B66C3}">
      <dgm:prSet/>
      <dgm:spPr/>
      <dgm:t>
        <a:bodyPr/>
        <a:lstStyle/>
        <a:p>
          <a:endParaRPr lang="en-US"/>
        </a:p>
      </dgm:t>
    </dgm:pt>
    <dgm:pt modelId="{CD91AA77-3E9D-4044-924D-771F2957C0A9}" type="parTrans" cxnId="{2345B049-498E-4A4B-963B-E883678B66C3}">
      <dgm:prSet/>
      <dgm:spPr/>
      <dgm:t>
        <a:bodyPr/>
        <a:lstStyle/>
        <a:p>
          <a:endParaRPr lang="en-US"/>
        </a:p>
      </dgm:t>
    </dgm:pt>
    <dgm:pt modelId="{87B13181-0985-4428-8BF7-162A4811B9CC}">
      <dgm:prSet phldrT="[Text]"/>
      <dgm:spPr/>
      <dgm:t>
        <a:bodyPr/>
        <a:lstStyle/>
        <a:p>
          <a:r>
            <a:rPr lang="en-US" dirty="0"/>
            <a:t>Office of the Provost</a:t>
          </a:r>
        </a:p>
      </dgm:t>
    </dgm:pt>
    <dgm:pt modelId="{91C4E64D-3735-4F50-9E60-454B9090C412}" type="sibTrans" cxnId="{C51A08E4-114F-4B12-9C37-1B357886262B}">
      <dgm:prSet/>
      <dgm:spPr/>
      <dgm:t>
        <a:bodyPr/>
        <a:lstStyle/>
        <a:p>
          <a:endParaRPr lang="en-US"/>
        </a:p>
      </dgm:t>
    </dgm:pt>
    <dgm:pt modelId="{5D56C3B7-CA63-4FF7-A9FF-3FA0306944A1}" type="parTrans" cxnId="{C51A08E4-114F-4B12-9C37-1B357886262B}">
      <dgm:prSet/>
      <dgm:spPr/>
      <dgm:t>
        <a:bodyPr/>
        <a:lstStyle/>
        <a:p>
          <a:endParaRPr lang="en-US"/>
        </a:p>
      </dgm:t>
    </dgm:pt>
    <dgm:pt modelId="{EE356D6E-6047-49D5-98B6-9F7354D66977}" type="pres">
      <dgm:prSet presAssocID="{290E376E-E0A8-4890-8F8E-08515A8570ED}" presName="Name0" presStyleCnt="0">
        <dgm:presLayoutVars>
          <dgm:dir/>
          <dgm:resizeHandles val="exact"/>
        </dgm:presLayoutVars>
      </dgm:prSet>
      <dgm:spPr/>
      <dgm:t>
        <a:bodyPr/>
        <a:lstStyle/>
        <a:p>
          <a:endParaRPr lang="en-US"/>
        </a:p>
      </dgm:t>
    </dgm:pt>
    <dgm:pt modelId="{FF465521-C11B-4377-B77A-51612C0A743B}" type="pres">
      <dgm:prSet presAssocID="{87B13181-0985-4428-8BF7-162A4811B9CC}" presName="composite" presStyleCnt="0"/>
      <dgm:spPr/>
    </dgm:pt>
    <dgm:pt modelId="{3EDBA4BE-F5D6-46B7-BD61-2FD64B5C7B0F}" type="pres">
      <dgm:prSet presAssocID="{87B13181-0985-4428-8BF7-162A4811B9CC}" presName="rect1" presStyleLbl="bgImgPlace1" presStyleIdx="0" presStyleCnt="5"/>
      <dgm:spPr>
        <a:blipFill rotWithShape="1">
          <a:blip xmlns:r="http://schemas.openxmlformats.org/officeDocument/2006/relationships" r:embed="rId1"/>
          <a:stretch>
            <a:fillRect/>
          </a:stretch>
        </a:blipFill>
      </dgm:spPr>
      <dgm:t>
        <a:bodyPr/>
        <a:lstStyle/>
        <a:p>
          <a:endParaRPr lang="en-US"/>
        </a:p>
      </dgm:t>
    </dgm:pt>
    <dgm:pt modelId="{BE27E7DB-928B-4CE7-8485-C3EB67686EA7}" type="pres">
      <dgm:prSet presAssocID="{87B13181-0985-4428-8BF7-162A4811B9CC}" presName="wedgeRectCallout1" presStyleLbl="node1" presStyleIdx="0" presStyleCnt="5">
        <dgm:presLayoutVars>
          <dgm:bulletEnabled val="1"/>
        </dgm:presLayoutVars>
      </dgm:prSet>
      <dgm:spPr/>
      <dgm:t>
        <a:bodyPr/>
        <a:lstStyle/>
        <a:p>
          <a:endParaRPr lang="en-US"/>
        </a:p>
      </dgm:t>
    </dgm:pt>
    <dgm:pt modelId="{917E3CD7-B2DB-4C5C-B2B8-EBD3D3C4DC78}" type="pres">
      <dgm:prSet presAssocID="{91C4E64D-3735-4F50-9E60-454B9090C412}" presName="sibTrans" presStyleCnt="0"/>
      <dgm:spPr/>
    </dgm:pt>
    <dgm:pt modelId="{09C68281-50FB-45AA-B1FC-5BF15E6C055C}" type="pres">
      <dgm:prSet presAssocID="{ABE2D1BE-7E1E-4D4E-ACAE-A9422F69CF03}" presName="composite" presStyleCnt="0"/>
      <dgm:spPr/>
    </dgm:pt>
    <dgm:pt modelId="{C2DF3662-2434-4381-A78E-AC6222CE8DF1}" type="pres">
      <dgm:prSet presAssocID="{ABE2D1BE-7E1E-4D4E-ACAE-A9422F69CF03}" presName="rect1" presStyleLbl="bgImgPlace1" presStyleIdx="1" presStyleCnt="5"/>
      <dgm:spPr>
        <a:blipFill rotWithShape="1">
          <a:blip xmlns:r="http://schemas.openxmlformats.org/officeDocument/2006/relationships" r:embed="rId2"/>
          <a:stretch>
            <a:fillRect/>
          </a:stretch>
        </a:blipFill>
      </dgm:spPr>
      <dgm:t>
        <a:bodyPr/>
        <a:lstStyle/>
        <a:p>
          <a:endParaRPr lang="en-US"/>
        </a:p>
      </dgm:t>
    </dgm:pt>
    <dgm:pt modelId="{2AD17C99-6AA5-488F-A406-ECAB3F6742CC}" type="pres">
      <dgm:prSet presAssocID="{ABE2D1BE-7E1E-4D4E-ACAE-A9422F69CF03}" presName="wedgeRectCallout1" presStyleLbl="node1" presStyleIdx="1" presStyleCnt="5">
        <dgm:presLayoutVars>
          <dgm:bulletEnabled val="1"/>
        </dgm:presLayoutVars>
      </dgm:prSet>
      <dgm:spPr/>
      <dgm:t>
        <a:bodyPr/>
        <a:lstStyle/>
        <a:p>
          <a:endParaRPr lang="en-US"/>
        </a:p>
      </dgm:t>
    </dgm:pt>
    <dgm:pt modelId="{3B7D17F4-B043-4812-8970-AB2E4715AA28}" type="pres">
      <dgm:prSet presAssocID="{C0C81927-0C64-4A86-ACE5-2810787F6C63}" presName="sibTrans" presStyleCnt="0"/>
      <dgm:spPr/>
    </dgm:pt>
    <dgm:pt modelId="{CA916341-D482-4135-98BB-9DA7D7FCACCF}" type="pres">
      <dgm:prSet presAssocID="{E2CAD28F-F8D0-461F-B525-3B663964284C}" presName="composite" presStyleCnt="0"/>
      <dgm:spPr/>
    </dgm:pt>
    <dgm:pt modelId="{ED5BE659-E764-4201-BA36-B4D25CDC747C}" type="pres">
      <dgm:prSet presAssocID="{E2CAD28F-F8D0-461F-B525-3B663964284C}" presName="rect1" presStyleLbl="bgImgPlace1" presStyleIdx="2" presStyleCnt="5"/>
      <dgm:spPr>
        <a:blipFill rotWithShape="1">
          <a:blip xmlns:r="http://schemas.openxmlformats.org/officeDocument/2006/relationships" r:embed="rId3"/>
          <a:stretch>
            <a:fillRect/>
          </a:stretch>
        </a:blipFill>
      </dgm:spPr>
      <dgm:t>
        <a:bodyPr/>
        <a:lstStyle/>
        <a:p>
          <a:endParaRPr lang="en-US"/>
        </a:p>
      </dgm:t>
    </dgm:pt>
    <dgm:pt modelId="{BC23330A-B3B3-4591-B16D-89D09DC2E102}" type="pres">
      <dgm:prSet presAssocID="{E2CAD28F-F8D0-461F-B525-3B663964284C}" presName="wedgeRectCallout1" presStyleLbl="node1" presStyleIdx="2" presStyleCnt="5">
        <dgm:presLayoutVars>
          <dgm:bulletEnabled val="1"/>
        </dgm:presLayoutVars>
      </dgm:prSet>
      <dgm:spPr/>
      <dgm:t>
        <a:bodyPr/>
        <a:lstStyle/>
        <a:p>
          <a:endParaRPr lang="en-US"/>
        </a:p>
      </dgm:t>
    </dgm:pt>
    <dgm:pt modelId="{FD74F5E7-5BCC-4ADD-9F1F-8725B4B718E6}" type="pres">
      <dgm:prSet presAssocID="{30689E98-13F8-4148-BE8F-1BC0F122E632}" presName="sibTrans" presStyleCnt="0"/>
      <dgm:spPr/>
    </dgm:pt>
    <dgm:pt modelId="{0625C0C9-6EA5-45B5-9C3D-227BB12CF552}" type="pres">
      <dgm:prSet presAssocID="{3BC77B9B-C9F8-4353-8203-730B6C8F04DF}" presName="composite" presStyleCnt="0"/>
      <dgm:spPr/>
    </dgm:pt>
    <dgm:pt modelId="{C3B37410-5FEF-46AC-B371-86468844E034}" type="pres">
      <dgm:prSet presAssocID="{3BC77B9B-C9F8-4353-8203-730B6C8F04DF}" presName="rect1" presStyleLbl="bgImgPlace1" presStyleIdx="3" presStyleCnt="5"/>
      <dgm:spPr>
        <a:blipFill rotWithShape="1">
          <a:blip xmlns:r="http://schemas.openxmlformats.org/officeDocument/2006/relationships" r:embed="rId4"/>
          <a:stretch>
            <a:fillRect/>
          </a:stretch>
        </a:blipFill>
      </dgm:spPr>
      <dgm:t>
        <a:bodyPr/>
        <a:lstStyle/>
        <a:p>
          <a:endParaRPr lang="en-US"/>
        </a:p>
      </dgm:t>
    </dgm:pt>
    <dgm:pt modelId="{5E425DAE-1A88-408F-80F1-2A07218093EC}" type="pres">
      <dgm:prSet presAssocID="{3BC77B9B-C9F8-4353-8203-730B6C8F04DF}" presName="wedgeRectCallout1" presStyleLbl="node1" presStyleIdx="3" presStyleCnt="5">
        <dgm:presLayoutVars>
          <dgm:bulletEnabled val="1"/>
        </dgm:presLayoutVars>
      </dgm:prSet>
      <dgm:spPr/>
      <dgm:t>
        <a:bodyPr/>
        <a:lstStyle/>
        <a:p>
          <a:endParaRPr lang="en-US"/>
        </a:p>
      </dgm:t>
    </dgm:pt>
    <dgm:pt modelId="{20F9FEBD-3364-4FDB-87FF-5DF06391A48E}" type="pres">
      <dgm:prSet presAssocID="{EA676AF7-64E5-494F-AE96-C58FE590DCE8}" presName="sibTrans" presStyleCnt="0"/>
      <dgm:spPr/>
    </dgm:pt>
    <dgm:pt modelId="{2988C3F6-74D7-4F78-9D09-E430D62FC3A1}" type="pres">
      <dgm:prSet presAssocID="{5578333E-03A1-4D79-9511-FC3EB021AFA1}" presName="composite" presStyleCnt="0"/>
      <dgm:spPr/>
    </dgm:pt>
    <dgm:pt modelId="{C957230C-09E7-4EA4-8B45-E99F1C702E37}" type="pres">
      <dgm:prSet presAssocID="{5578333E-03A1-4D79-9511-FC3EB021AFA1}" presName="rect1" presStyleLbl="bgImgPlace1" presStyleIdx="4" presStyleCnt="5"/>
      <dgm:spPr>
        <a:blipFill rotWithShape="1">
          <a:blip xmlns:r="http://schemas.openxmlformats.org/officeDocument/2006/relationships" r:embed="rId5"/>
          <a:stretch>
            <a:fillRect/>
          </a:stretch>
        </a:blipFill>
      </dgm:spPr>
      <dgm:t>
        <a:bodyPr/>
        <a:lstStyle/>
        <a:p>
          <a:endParaRPr lang="en-US"/>
        </a:p>
      </dgm:t>
    </dgm:pt>
    <dgm:pt modelId="{9BDD1245-95E6-4709-9B53-EDC9E0AF8264}" type="pres">
      <dgm:prSet presAssocID="{5578333E-03A1-4D79-9511-FC3EB021AFA1}" presName="wedgeRectCallout1" presStyleLbl="node1" presStyleIdx="4" presStyleCnt="5">
        <dgm:presLayoutVars>
          <dgm:bulletEnabled val="1"/>
        </dgm:presLayoutVars>
      </dgm:prSet>
      <dgm:spPr/>
      <dgm:t>
        <a:bodyPr/>
        <a:lstStyle/>
        <a:p>
          <a:endParaRPr lang="en-US"/>
        </a:p>
      </dgm:t>
    </dgm:pt>
  </dgm:ptLst>
  <dgm:cxnLst>
    <dgm:cxn modelId="{147830D2-FC6B-45DF-8ABE-681F916AC530}" srcId="{290E376E-E0A8-4890-8F8E-08515A8570ED}" destId="{3BC77B9B-C9F8-4353-8203-730B6C8F04DF}" srcOrd="3" destOrd="0" parTransId="{3E82EED7-0576-4C5F-9755-0C9AD6D49054}" sibTransId="{EA676AF7-64E5-494F-AE96-C58FE590DCE8}"/>
    <dgm:cxn modelId="{D58FBB86-5E3A-4B3A-A2C8-EEF5C230B25B}" type="presOf" srcId="{3BC77B9B-C9F8-4353-8203-730B6C8F04DF}" destId="{5E425DAE-1A88-408F-80F1-2A07218093EC}" srcOrd="0" destOrd="0" presId="urn:microsoft.com/office/officeart/2008/layout/BendingPictureCaptionList"/>
    <dgm:cxn modelId="{11133933-E858-4CC4-B18C-97E9C4EFC42E}" type="presOf" srcId="{5578333E-03A1-4D79-9511-FC3EB021AFA1}" destId="{9BDD1245-95E6-4709-9B53-EDC9E0AF8264}" srcOrd="0" destOrd="0" presId="urn:microsoft.com/office/officeart/2008/layout/BendingPictureCaptionList"/>
    <dgm:cxn modelId="{48BC5F17-EE90-42DC-8A2C-9D9A3AE346F5}" type="presOf" srcId="{290E376E-E0A8-4890-8F8E-08515A8570ED}" destId="{EE356D6E-6047-49D5-98B6-9F7354D66977}" srcOrd="0" destOrd="0" presId="urn:microsoft.com/office/officeart/2008/layout/BendingPictureCaptionList"/>
    <dgm:cxn modelId="{B401C277-0C87-4208-B91D-1E7118327A7B}" type="presOf" srcId="{E2CAD28F-F8D0-461F-B525-3B663964284C}" destId="{BC23330A-B3B3-4591-B16D-89D09DC2E102}" srcOrd="0" destOrd="0" presId="urn:microsoft.com/office/officeart/2008/layout/BendingPictureCaptionList"/>
    <dgm:cxn modelId="{40FF6969-5C24-45DA-BD3B-2437625D834A}" srcId="{290E376E-E0A8-4890-8F8E-08515A8570ED}" destId="{5578333E-03A1-4D79-9511-FC3EB021AFA1}" srcOrd="4" destOrd="0" parTransId="{4F3589CF-07F0-4A54-8CF5-4DC87D500962}" sibTransId="{691E04A9-30B1-4AAA-B52F-2D782C6FF974}"/>
    <dgm:cxn modelId="{2345B049-498E-4A4B-963B-E883678B66C3}" srcId="{290E376E-E0A8-4890-8F8E-08515A8570ED}" destId="{ABE2D1BE-7E1E-4D4E-ACAE-A9422F69CF03}" srcOrd="1" destOrd="0" parTransId="{CD91AA77-3E9D-4044-924D-771F2957C0A9}" sibTransId="{C0C81927-0C64-4A86-ACE5-2810787F6C63}"/>
    <dgm:cxn modelId="{F9FFED89-905F-424F-BE72-F88AED7C31CB}" type="presOf" srcId="{87B13181-0985-4428-8BF7-162A4811B9CC}" destId="{BE27E7DB-928B-4CE7-8485-C3EB67686EA7}" srcOrd="0" destOrd="0" presId="urn:microsoft.com/office/officeart/2008/layout/BendingPictureCaptionList"/>
    <dgm:cxn modelId="{C51A08E4-114F-4B12-9C37-1B357886262B}" srcId="{290E376E-E0A8-4890-8F8E-08515A8570ED}" destId="{87B13181-0985-4428-8BF7-162A4811B9CC}" srcOrd="0" destOrd="0" parTransId="{5D56C3B7-CA63-4FF7-A9FF-3FA0306944A1}" sibTransId="{91C4E64D-3735-4F50-9E60-454B9090C412}"/>
    <dgm:cxn modelId="{C8870D59-7763-445C-B3E2-8476781A6BD3}" type="presOf" srcId="{ABE2D1BE-7E1E-4D4E-ACAE-A9422F69CF03}" destId="{2AD17C99-6AA5-488F-A406-ECAB3F6742CC}" srcOrd="0" destOrd="0" presId="urn:microsoft.com/office/officeart/2008/layout/BendingPictureCaptionList"/>
    <dgm:cxn modelId="{D55F8F11-5C75-4636-87E2-604D742CA3C0}" srcId="{290E376E-E0A8-4890-8F8E-08515A8570ED}" destId="{E2CAD28F-F8D0-461F-B525-3B663964284C}" srcOrd="2" destOrd="0" parTransId="{07F5E558-55EC-490F-9499-9757F46B7C97}" sibTransId="{30689E98-13F8-4148-BE8F-1BC0F122E632}"/>
    <dgm:cxn modelId="{5A835547-0C7B-447D-BCE9-070CE409EAF3}" type="presParOf" srcId="{EE356D6E-6047-49D5-98B6-9F7354D66977}" destId="{FF465521-C11B-4377-B77A-51612C0A743B}" srcOrd="0" destOrd="0" presId="urn:microsoft.com/office/officeart/2008/layout/BendingPictureCaptionList"/>
    <dgm:cxn modelId="{020281A4-44C0-4C25-86AD-5F98962D16DB}" type="presParOf" srcId="{FF465521-C11B-4377-B77A-51612C0A743B}" destId="{3EDBA4BE-F5D6-46B7-BD61-2FD64B5C7B0F}" srcOrd="0" destOrd="0" presId="urn:microsoft.com/office/officeart/2008/layout/BendingPictureCaptionList"/>
    <dgm:cxn modelId="{697928E7-8295-4041-A970-56838EB2ECC7}" type="presParOf" srcId="{FF465521-C11B-4377-B77A-51612C0A743B}" destId="{BE27E7DB-928B-4CE7-8485-C3EB67686EA7}" srcOrd="1" destOrd="0" presId="urn:microsoft.com/office/officeart/2008/layout/BendingPictureCaptionList"/>
    <dgm:cxn modelId="{9BEC6D43-D665-417C-8C53-E37C97770B99}" type="presParOf" srcId="{EE356D6E-6047-49D5-98B6-9F7354D66977}" destId="{917E3CD7-B2DB-4C5C-B2B8-EBD3D3C4DC78}" srcOrd="1" destOrd="0" presId="urn:microsoft.com/office/officeart/2008/layout/BendingPictureCaptionList"/>
    <dgm:cxn modelId="{89F6D913-F119-4F90-8892-26E92ECA97DF}" type="presParOf" srcId="{EE356D6E-6047-49D5-98B6-9F7354D66977}" destId="{09C68281-50FB-45AA-B1FC-5BF15E6C055C}" srcOrd="2" destOrd="0" presId="urn:microsoft.com/office/officeart/2008/layout/BendingPictureCaptionList"/>
    <dgm:cxn modelId="{7E5BF05B-1C8B-4F80-8818-92EC18BD25B7}" type="presParOf" srcId="{09C68281-50FB-45AA-B1FC-5BF15E6C055C}" destId="{C2DF3662-2434-4381-A78E-AC6222CE8DF1}" srcOrd="0" destOrd="0" presId="urn:microsoft.com/office/officeart/2008/layout/BendingPictureCaptionList"/>
    <dgm:cxn modelId="{999921E8-84CC-437F-AF45-6F2ECFFA7AE6}" type="presParOf" srcId="{09C68281-50FB-45AA-B1FC-5BF15E6C055C}" destId="{2AD17C99-6AA5-488F-A406-ECAB3F6742CC}" srcOrd="1" destOrd="0" presId="urn:microsoft.com/office/officeart/2008/layout/BendingPictureCaptionList"/>
    <dgm:cxn modelId="{CC87FA04-653E-4D9A-BD7E-21B8BE8CE049}" type="presParOf" srcId="{EE356D6E-6047-49D5-98B6-9F7354D66977}" destId="{3B7D17F4-B043-4812-8970-AB2E4715AA28}" srcOrd="3" destOrd="0" presId="urn:microsoft.com/office/officeart/2008/layout/BendingPictureCaptionList"/>
    <dgm:cxn modelId="{F523600B-A4D9-4CA3-A4D5-BBE1B04A1F30}" type="presParOf" srcId="{EE356D6E-6047-49D5-98B6-9F7354D66977}" destId="{CA916341-D482-4135-98BB-9DA7D7FCACCF}" srcOrd="4" destOrd="0" presId="urn:microsoft.com/office/officeart/2008/layout/BendingPictureCaptionList"/>
    <dgm:cxn modelId="{3EDAEF63-608C-44F4-9073-AE4B369A5471}" type="presParOf" srcId="{CA916341-D482-4135-98BB-9DA7D7FCACCF}" destId="{ED5BE659-E764-4201-BA36-B4D25CDC747C}" srcOrd="0" destOrd="0" presId="urn:microsoft.com/office/officeart/2008/layout/BendingPictureCaptionList"/>
    <dgm:cxn modelId="{CCFD5B1E-F90C-4403-9562-640A338CEA0E}" type="presParOf" srcId="{CA916341-D482-4135-98BB-9DA7D7FCACCF}" destId="{BC23330A-B3B3-4591-B16D-89D09DC2E102}" srcOrd="1" destOrd="0" presId="urn:microsoft.com/office/officeart/2008/layout/BendingPictureCaptionList"/>
    <dgm:cxn modelId="{84A5802C-E369-4061-BDAE-C0E2A765C1B2}" type="presParOf" srcId="{EE356D6E-6047-49D5-98B6-9F7354D66977}" destId="{FD74F5E7-5BCC-4ADD-9F1F-8725B4B718E6}" srcOrd="5" destOrd="0" presId="urn:microsoft.com/office/officeart/2008/layout/BendingPictureCaptionList"/>
    <dgm:cxn modelId="{42BEAD41-918C-4746-BD62-7F82A6E416FF}" type="presParOf" srcId="{EE356D6E-6047-49D5-98B6-9F7354D66977}" destId="{0625C0C9-6EA5-45B5-9C3D-227BB12CF552}" srcOrd="6" destOrd="0" presId="urn:microsoft.com/office/officeart/2008/layout/BendingPictureCaptionList"/>
    <dgm:cxn modelId="{4425478C-AE0C-4FF6-A6A2-2E5365EDD0D2}" type="presParOf" srcId="{0625C0C9-6EA5-45B5-9C3D-227BB12CF552}" destId="{C3B37410-5FEF-46AC-B371-86468844E034}" srcOrd="0" destOrd="0" presId="urn:microsoft.com/office/officeart/2008/layout/BendingPictureCaptionList"/>
    <dgm:cxn modelId="{FBCE3E28-8220-4893-BF9B-220CCEE02EB7}" type="presParOf" srcId="{0625C0C9-6EA5-45B5-9C3D-227BB12CF552}" destId="{5E425DAE-1A88-408F-80F1-2A07218093EC}" srcOrd="1" destOrd="0" presId="urn:microsoft.com/office/officeart/2008/layout/BendingPictureCaptionList"/>
    <dgm:cxn modelId="{5810812E-A3E5-4B49-86B0-57362684E5AC}" type="presParOf" srcId="{EE356D6E-6047-49D5-98B6-9F7354D66977}" destId="{20F9FEBD-3364-4FDB-87FF-5DF06391A48E}" srcOrd="7" destOrd="0" presId="urn:microsoft.com/office/officeart/2008/layout/BendingPictureCaptionList"/>
    <dgm:cxn modelId="{A8A5EFF1-58A9-48D1-81B4-FF7B3A22AB01}" type="presParOf" srcId="{EE356D6E-6047-49D5-98B6-9F7354D66977}" destId="{2988C3F6-74D7-4F78-9D09-E430D62FC3A1}" srcOrd="8" destOrd="0" presId="urn:microsoft.com/office/officeart/2008/layout/BendingPictureCaptionList"/>
    <dgm:cxn modelId="{6228A706-E3F3-4CE9-B138-924606B7EF2A}" type="presParOf" srcId="{2988C3F6-74D7-4F78-9D09-E430D62FC3A1}" destId="{C957230C-09E7-4EA4-8B45-E99F1C702E37}" srcOrd="0" destOrd="0" presId="urn:microsoft.com/office/officeart/2008/layout/BendingPictureCaptionList"/>
    <dgm:cxn modelId="{A3C92DC0-7011-4E0C-BEB2-FB271C98C0AF}" type="presParOf" srcId="{2988C3F6-74D7-4F78-9D09-E430D62FC3A1}" destId="{9BDD1245-95E6-4709-9B53-EDC9E0AF8264}" srcOrd="1" destOrd="0" presId="urn:microsoft.com/office/officeart/2008/layout/BendingPictureCa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custT="1">
        <dgm:style>
          <a:lnRef idx="1">
            <a:schemeClr val="accent1"/>
          </a:lnRef>
          <a:fillRef idx="2">
            <a:schemeClr val="accent1"/>
          </a:fillRef>
          <a:effectRef idx="1">
            <a:schemeClr val="accent1"/>
          </a:effectRef>
          <a:fontRef idx="minor">
            <a:schemeClr val="dk1"/>
          </a:fontRef>
        </dgm:style>
      </dgm:prSet>
      <dgm:spPr>
        <a:ln>
          <a:noFill/>
        </a:ln>
      </dgm:spPr>
      <dgm:t>
        <a:bodyPr/>
        <a:lstStyle/>
        <a:p>
          <a:r>
            <a:rPr lang="en-US" sz="1600" dirty="0" smtClean="0"/>
            <a:t>Prepare for the Search</a:t>
          </a:r>
          <a:endParaRPr lang="en-US" sz="1600" dirty="0"/>
        </a:p>
      </dgm:t>
    </dgm:pt>
    <dgm:pt modelId="{5C0B52AF-9BD5-4D0F-B4E8-CF45F0B29F99}" type="parTrans" cxnId="{678964D8-E3AD-409A-9F96-B76365F39F3C}">
      <dgm:prSet/>
      <dgm:spPr/>
      <dgm:t>
        <a:bodyPr/>
        <a:lstStyle/>
        <a:p>
          <a:endParaRPr lang="en-US"/>
        </a:p>
      </dgm:t>
    </dgm:pt>
    <dgm:pt modelId="{7193E5FD-6A3D-418C-8F42-A363006735A7}" type="sibTrans" cxnId="{678964D8-E3AD-409A-9F96-B76365F39F3C}">
      <dgm:prSet custT="1"/>
      <dgm:spPr/>
      <dgm:t>
        <a:bodyPr/>
        <a:lstStyle/>
        <a:p>
          <a:endParaRPr lang="en-US" sz="1600" dirty="0"/>
        </a:p>
      </dgm:t>
    </dgm:pt>
    <dgm:pt modelId="{C03423E4-FA74-4E0B-87C3-3B13D5312068}">
      <dgm:prSet phldrT="[Text]" custT="1"/>
      <dgm:spPr>
        <a:solidFill>
          <a:srgbClr val="CCFFCC"/>
        </a:solidFill>
        <a:ln>
          <a:noFill/>
        </a:ln>
        <a:effectLst>
          <a:outerShdw blurRad="50800" dist="38100" dir="2700000" algn="tl" rotWithShape="0">
            <a:prstClr val="black">
              <a:alpha val="40000"/>
            </a:prstClr>
          </a:outerShdw>
        </a:effectLst>
      </dgm:spPr>
      <dgm:t>
        <a:bodyPr/>
        <a:lstStyle/>
        <a:p>
          <a:r>
            <a:rPr lang="en-US" sz="1600" dirty="0" smtClean="0">
              <a:solidFill>
                <a:schemeClr val="bg2"/>
              </a:solidFill>
            </a:rPr>
            <a:t>Advertise</a:t>
          </a:r>
          <a:r>
            <a:rPr lang="en-US" sz="1600" baseline="0" dirty="0" smtClean="0">
              <a:solidFill>
                <a:schemeClr val="bg2"/>
              </a:solidFill>
            </a:rPr>
            <a:t> &amp; Outreach</a:t>
          </a:r>
          <a:endParaRPr lang="en-US" sz="1600" dirty="0">
            <a:solidFill>
              <a:schemeClr val="bg2"/>
            </a:solidFill>
          </a:endParaRPr>
        </a:p>
      </dgm:t>
    </dgm:pt>
    <dgm:pt modelId="{A27F611F-D99F-4EA1-8953-1C7CB8BAD6BF}" type="parTrans" cxnId="{05D06483-F061-4745-B078-F2D4CFBDB3CE}">
      <dgm:prSet/>
      <dgm:spPr/>
      <dgm:t>
        <a:bodyPr/>
        <a:lstStyle/>
        <a:p>
          <a:endParaRPr lang="en-US"/>
        </a:p>
      </dgm:t>
    </dgm:pt>
    <dgm:pt modelId="{E1994069-78C7-4C4E-B258-2062236CAC70}" type="sibTrans" cxnId="{05D06483-F061-4745-B078-F2D4CFBDB3CE}">
      <dgm:prSet custT="1"/>
      <dgm:spPr/>
      <dgm:t>
        <a:bodyPr/>
        <a:lstStyle/>
        <a:p>
          <a:endParaRPr lang="en-US" sz="1600" dirty="0"/>
        </a:p>
      </dgm:t>
    </dgm:pt>
    <dgm:pt modelId="{493FEB21-A310-49CB-84C9-3B8389FDA754}">
      <dgm:prSet phldrT="[Text]" custT="1">
        <dgm:style>
          <a:lnRef idx="3">
            <a:schemeClr val="lt1"/>
          </a:lnRef>
          <a:fillRef idx="1">
            <a:schemeClr val="accent5"/>
          </a:fillRef>
          <a:effectRef idx="1">
            <a:schemeClr val="accent5"/>
          </a:effectRef>
          <a:fontRef idx="minor">
            <a:schemeClr val="lt1"/>
          </a:fontRef>
        </dgm:style>
      </dgm:prSet>
      <dgm:spPr>
        <a:solidFill>
          <a:schemeClr val="accent5">
            <a:lumMod val="60000"/>
            <a:lumOff val="40000"/>
          </a:schemeClr>
        </a:solidFill>
        <a:ln>
          <a:noFill/>
        </a:ln>
        <a:effectLst>
          <a:outerShdw blurRad="50800" dist="38100" dir="8100000" algn="tr" rotWithShape="0">
            <a:prstClr val="black">
              <a:alpha val="40000"/>
            </a:prstClr>
          </a:outerShdw>
        </a:effectLst>
      </dgm:spPr>
      <dgm:t>
        <a:bodyPr/>
        <a:lstStyle/>
        <a:p>
          <a:r>
            <a:rPr lang="en-US" sz="1600" dirty="0" smtClean="0">
              <a:solidFill>
                <a:schemeClr val="bg2"/>
              </a:solidFill>
            </a:rPr>
            <a:t>Screen &amp; Interview</a:t>
          </a:r>
          <a:endParaRPr lang="en-US" sz="1600" dirty="0">
            <a:solidFill>
              <a:schemeClr val="bg2"/>
            </a:solidFill>
          </a:endParaRPr>
        </a:p>
      </dgm:t>
    </dgm:pt>
    <dgm:pt modelId="{01D28F54-C375-4D22-AE53-F4F7CBEDBC9A}" type="parTrans" cxnId="{B251C362-F00D-4A30-9FA6-E31EB2399024}">
      <dgm:prSet/>
      <dgm:spPr/>
      <dgm:t>
        <a:bodyPr/>
        <a:lstStyle/>
        <a:p>
          <a:endParaRPr lang="en-US"/>
        </a:p>
      </dgm:t>
    </dgm:pt>
    <dgm:pt modelId="{CD62E958-336E-49E3-A46D-9BCF9CC4610A}" type="sibTrans" cxnId="{B251C362-F00D-4A30-9FA6-E31EB2399024}">
      <dgm:prSet custT="1"/>
      <dgm:spPr/>
      <dgm:t>
        <a:bodyPr/>
        <a:lstStyle/>
        <a:p>
          <a:endParaRPr lang="en-US" sz="1600" dirty="0"/>
        </a:p>
      </dgm:t>
    </dgm:pt>
    <dgm:pt modelId="{069F9AD1-102E-4CD0-8C90-0B86CE6573E9}">
      <dgm:prSet phldrT="[Text]" custT="1">
        <dgm:style>
          <a:lnRef idx="1">
            <a:schemeClr val="accent4"/>
          </a:lnRef>
          <a:fillRef idx="2">
            <a:schemeClr val="accent4"/>
          </a:fillRef>
          <a:effectRef idx="1">
            <a:schemeClr val="accent4"/>
          </a:effectRef>
          <a:fontRef idx="minor">
            <a:schemeClr val="dk1"/>
          </a:fontRef>
        </dgm:style>
      </dgm:prSet>
      <dgm:spPr>
        <a:solidFill>
          <a:schemeClr val="accent4">
            <a:lumMod val="40000"/>
            <a:lumOff val="60000"/>
          </a:schemeClr>
        </a:solidFill>
        <a:effectLst>
          <a:outerShdw blurRad="50800" dist="38100" dir="2700000" algn="tl" rotWithShape="0">
            <a:prstClr val="black">
              <a:alpha val="40000"/>
            </a:prstClr>
          </a:outerShdw>
        </a:effectLst>
      </dgm:spPr>
      <dgm:t>
        <a:bodyPr/>
        <a:lstStyle/>
        <a:p>
          <a:r>
            <a:rPr lang="en-US" sz="1600" dirty="0" smtClean="0"/>
            <a:t>Perform Reference &amp; Background Checks </a:t>
          </a:r>
          <a:endParaRPr lang="en-US" sz="1600" dirty="0"/>
        </a:p>
      </dgm:t>
    </dgm:pt>
    <dgm:pt modelId="{F2745268-06C9-4EF3-93AE-8189D7C8092B}" type="parTrans" cxnId="{3BA27F2D-2A05-48DE-9177-FEBAC96E4F9A}">
      <dgm:prSet/>
      <dgm:spPr/>
      <dgm:t>
        <a:bodyPr/>
        <a:lstStyle/>
        <a:p>
          <a:endParaRPr lang="en-US"/>
        </a:p>
      </dgm:t>
    </dgm:pt>
    <dgm:pt modelId="{DDD910FA-3041-4E3A-AF7E-FA9A2665F44C}" type="sibTrans" cxnId="{3BA27F2D-2A05-48DE-9177-FEBAC96E4F9A}">
      <dgm:prSet custT="1"/>
      <dgm:spPr/>
      <dgm:t>
        <a:bodyPr/>
        <a:lstStyle/>
        <a:p>
          <a:endParaRPr lang="en-US" sz="1600" dirty="0"/>
        </a:p>
      </dgm:t>
    </dgm:pt>
    <dgm:pt modelId="{DE3E46A3-132E-435C-8F6C-499F9C5DD22D}">
      <dgm:prSet phldrT="[Text]" custT="1">
        <dgm:style>
          <a:lnRef idx="1">
            <a:schemeClr val="accent6"/>
          </a:lnRef>
          <a:fillRef idx="2">
            <a:schemeClr val="accent6"/>
          </a:fillRef>
          <a:effectRef idx="1">
            <a:schemeClr val="accent6"/>
          </a:effectRef>
          <a:fontRef idx="minor">
            <a:schemeClr val="dk1"/>
          </a:fontRef>
        </dgm:style>
      </dgm:prSet>
      <dgm:spPr>
        <a:effectLst>
          <a:outerShdw blurRad="50800" dist="38100" dir="2700000" algn="tl" rotWithShape="0">
            <a:prstClr val="black">
              <a:alpha val="40000"/>
            </a:prstClr>
          </a:outerShdw>
        </a:effectLst>
      </dgm:spPr>
      <dgm:t>
        <a:bodyPr/>
        <a:lstStyle/>
        <a:p>
          <a:r>
            <a:rPr lang="en-US" sz="1600" dirty="0" smtClean="0"/>
            <a:t>Hire</a:t>
          </a:r>
          <a:r>
            <a:rPr lang="en-US" sz="1600" baseline="0" dirty="0" smtClean="0"/>
            <a:t> &amp; Onboard</a:t>
          </a:r>
          <a:endParaRPr lang="en-US" sz="1600" dirty="0"/>
        </a:p>
      </dgm:t>
    </dgm:pt>
    <dgm:pt modelId="{FCF2135B-63BE-4919-95F0-4FB407936389}" type="parTrans" cxnId="{5381A307-EE8A-47AB-987C-B9AE1D805EB8}">
      <dgm:prSet/>
      <dgm:spPr/>
      <dgm:t>
        <a:bodyPr/>
        <a:lstStyle/>
        <a:p>
          <a:endParaRPr lang="en-US"/>
        </a:p>
      </dgm:t>
    </dgm:pt>
    <dgm:pt modelId="{87C3524C-8337-486B-99FD-672F645715E7}" type="sibTrans" cxnId="{5381A307-EE8A-47AB-987C-B9AE1D805EB8}">
      <dgm:prSet/>
      <dgm:spPr/>
      <dgm:t>
        <a:bodyPr/>
        <a:lstStyle/>
        <a:p>
          <a:endParaRPr lang="en-US"/>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17034" custLinFactNeighborY="-68373">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1435C85B-6F12-4CE3-BD7F-9917FC16CE50}" type="presOf" srcId="{DDD910FA-3041-4E3A-AF7E-FA9A2665F44C}" destId="{8E77E10F-4F70-43AC-9223-F5179501472A}" srcOrd="0"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07640F50-A604-427A-B1D2-BBF6B8ADBF27}" type="presOf" srcId="{498D6390-F7B3-4F26-8F2D-3FE1A576E3EF}" destId="{2CB11B63-1789-4540-B46B-871B492790BC}" srcOrd="0" destOrd="0" presId="urn:microsoft.com/office/officeart/2005/8/layout/process1"/>
    <dgm:cxn modelId="{3BA27F2D-2A05-48DE-9177-FEBAC96E4F9A}" srcId="{7A14FA8B-2E0C-48AC-9115-D85D0CC55AEA}" destId="{069F9AD1-102E-4CD0-8C90-0B86CE6573E9}" srcOrd="3" destOrd="0" parTransId="{F2745268-06C9-4EF3-93AE-8189D7C8092B}" sibTransId="{DDD910FA-3041-4E3A-AF7E-FA9A2665F44C}"/>
    <dgm:cxn modelId="{2792396F-7B1B-4976-83B6-02D6EA6F6911}" type="presOf" srcId="{493FEB21-A310-49CB-84C9-3B8389FDA754}" destId="{5FF64243-F1E4-4F6F-A961-B742DD5E7D4A}" srcOrd="0" destOrd="0" presId="urn:microsoft.com/office/officeart/2005/8/layout/process1"/>
    <dgm:cxn modelId="{04090FAE-00EA-4A99-B2EA-13F6EF873A83}" type="presOf" srcId="{069F9AD1-102E-4CD0-8C90-0B86CE6573E9}" destId="{292AFC98-0105-4870-9E9F-E44841346910}" srcOrd="0" destOrd="0" presId="urn:microsoft.com/office/officeart/2005/8/layout/process1"/>
    <dgm:cxn modelId="{2AD8F13D-667E-497A-A482-09923567487D}" type="presOf" srcId="{E1994069-78C7-4C4E-B258-2062236CAC70}" destId="{629DC795-0D11-4F8E-971E-26C5F0D353D7}" srcOrd="1" destOrd="0" presId="urn:microsoft.com/office/officeart/2005/8/layout/process1"/>
    <dgm:cxn modelId="{2674916E-0CC0-4805-B8AB-65DCFC92AAE4}" type="presOf" srcId="{CD62E958-336E-49E3-A46D-9BCF9CC4610A}" destId="{7737E341-F650-4830-8275-9AC1E6C93716}" srcOrd="1" destOrd="0" presId="urn:microsoft.com/office/officeart/2005/8/layout/process1"/>
    <dgm:cxn modelId="{ADA06ED7-8AB9-4726-A08F-AEE453060C6F}" type="presOf" srcId="{CD62E958-336E-49E3-A46D-9BCF9CC4610A}" destId="{4D37CFA0-F5D3-4B75-A553-45287DF245F3}"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4E4B3878-2C3E-4E56-853F-B4A72CE7A46C}" type="presOf" srcId="{DDD910FA-3041-4E3A-AF7E-FA9A2665F44C}" destId="{C1D591D6-DAF1-48A1-9CA8-A4FF03FC4402}" srcOrd="1"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3002FBE2-559D-4C9B-8C7A-C6EE7A2DDADA}" type="presOf" srcId="{7A14FA8B-2E0C-48AC-9115-D85D0CC55AEA}" destId="{E6A51CAF-C886-4199-8B2A-62E303B82E8B}" srcOrd="0" destOrd="0" presId="urn:microsoft.com/office/officeart/2005/8/layout/process1"/>
    <dgm:cxn modelId="{C94067DA-75C0-4F72-BF13-3F3AE905415D}" type="presOf" srcId="{7193E5FD-6A3D-418C-8F42-A363006735A7}" destId="{7858A5AA-C9C0-4A1A-92BE-D3B3276C9B81}" srcOrd="0" destOrd="0" presId="urn:microsoft.com/office/officeart/2005/8/layout/process1"/>
    <dgm:cxn modelId="{38A643D4-FD32-4519-A865-8F42F562B718}" type="presOf" srcId="{7193E5FD-6A3D-418C-8F42-A363006735A7}" destId="{E0A17E5C-A8C9-4406-A776-C342BE3F1806}" srcOrd="1" destOrd="0" presId="urn:microsoft.com/office/officeart/2005/8/layout/process1"/>
    <dgm:cxn modelId="{86C00DC3-B424-4CF6-B6AC-26532A6BE3C5}" type="presOf" srcId="{C03423E4-FA74-4E0B-87C3-3B13D5312068}" destId="{6386714F-88CF-4DFF-B353-3BE63F2EFC2F}" srcOrd="0" destOrd="0" presId="urn:microsoft.com/office/officeart/2005/8/layout/process1"/>
    <dgm:cxn modelId="{04FB16B9-5347-44E6-A785-D786662CE173}" type="presOf" srcId="{E1994069-78C7-4C4E-B258-2062236CAC70}" destId="{2B18E122-42E1-4E49-AF64-94B151D3F5D9}" srcOrd="0" destOrd="0" presId="urn:microsoft.com/office/officeart/2005/8/layout/process1"/>
    <dgm:cxn modelId="{96FB003F-55F7-4918-BB64-8F94CF2FDFF3}" type="presOf" srcId="{DE3E46A3-132E-435C-8F6C-499F9C5DD22D}" destId="{49EF981B-8A55-427F-9E37-5511F483C6F1}" srcOrd="0"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C226B751-1750-42C2-BCAF-D1F8A079FC01}" type="presParOf" srcId="{E6A51CAF-C886-4199-8B2A-62E303B82E8B}" destId="{2CB11B63-1789-4540-B46B-871B492790BC}" srcOrd="0" destOrd="0" presId="urn:microsoft.com/office/officeart/2005/8/layout/process1"/>
    <dgm:cxn modelId="{76B08EAB-95F5-466E-B810-17DBDAF9AB48}" type="presParOf" srcId="{E6A51CAF-C886-4199-8B2A-62E303B82E8B}" destId="{7858A5AA-C9C0-4A1A-92BE-D3B3276C9B81}" srcOrd="1" destOrd="0" presId="urn:microsoft.com/office/officeart/2005/8/layout/process1"/>
    <dgm:cxn modelId="{60EC5B63-CDE0-4389-95FC-9A1CDD4626CB}" type="presParOf" srcId="{7858A5AA-C9C0-4A1A-92BE-D3B3276C9B81}" destId="{E0A17E5C-A8C9-4406-A776-C342BE3F1806}" srcOrd="0" destOrd="0" presId="urn:microsoft.com/office/officeart/2005/8/layout/process1"/>
    <dgm:cxn modelId="{666764DB-59F7-4781-8D5C-65A0DA537A9B}" type="presParOf" srcId="{E6A51CAF-C886-4199-8B2A-62E303B82E8B}" destId="{6386714F-88CF-4DFF-B353-3BE63F2EFC2F}" srcOrd="2" destOrd="0" presId="urn:microsoft.com/office/officeart/2005/8/layout/process1"/>
    <dgm:cxn modelId="{9573938F-72FB-4FEA-AE84-21C7A812C3A9}" type="presParOf" srcId="{E6A51CAF-C886-4199-8B2A-62E303B82E8B}" destId="{2B18E122-42E1-4E49-AF64-94B151D3F5D9}" srcOrd="3" destOrd="0" presId="urn:microsoft.com/office/officeart/2005/8/layout/process1"/>
    <dgm:cxn modelId="{768C1CAF-0877-41CA-9C9F-16563FDD2957}" type="presParOf" srcId="{2B18E122-42E1-4E49-AF64-94B151D3F5D9}" destId="{629DC795-0D11-4F8E-971E-26C5F0D353D7}" srcOrd="0" destOrd="0" presId="urn:microsoft.com/office/officeart/2005/8/layout/process1"/>
    <dgm:cxn modelId="{FE5BE52F-3BF8-4B52-A020-2D92E275890E}" type="presParOf" srcId="{E6A51CAF-C886-4199-8B2A-62E303B82E8B}" destId="{5FF64243-F1E4-4F6F-A961-B742DD5E7D4A}" srcOrd="4" destOrd="0" presId="urn:microsoft.com/office/officeart/2005/8/layout/process1"/>
    <dgm:cxn modelId="{A6EABFDB-4B50-43C1-8D3D-E9A2BB4BB126}" type="presParOf" srcId="{E6A51CAF-C886-4199-8B2A-62E303B82E8B}" destId="{4D37CFA0-F5D3-4B75-A553-45287DF245F3}" srcOrd="5" destOrd="0" presId="urn:microsoft.com/office/officeart/2005/8/layout/process1"/>
    <dgm:cxn modelId="{9297F453-95D0-40AF-833E-33379CCC12C9}" type="presParOf" srcId="{4D37CFA0-F5D3-4B75-A553-45287DF245F3}" destId="{7737E341-F650-4830-8275-9AC1E6C93716}" srcOrd="0" destOrd="0" presId="urn:microsoft.com/office/officeart/2005/8/layout/process1"/>
    <dgm:cxn modelId="{DC1E1EC1-4830-4DA9-8339-09030CFE6983}" type="presParOf" srcId="{E6A51CAF-C886-4199-8B2A-62E303B82E8B}" destId="{292AFC98-0105-4870-9E9F-E44841346910}" srcOrd="6" destOrd="0" presId="urn:microsoft.com/office/officeart/2005/8/layout/process1"/>
    <dgm:cxn modelId="{0A5FC810-FED7-4BD6-9FFB-0BB227A7C813}" type="presParOf" srcId="{E6A51CAF-C886-4199-8B2A-62E303B82E8B}" destId="{8E77E10F-4F70-43AC-9223-F5179501472A}" srcOrd="7" destOrd="0" presId="urn:microsoft.com/office/officeart/2005/8/layout/process1"/>
    <dgm:cxn modelId="{82EFAE56-785C-4581-98B2-C071FD14B926}" type="presParOf" srcId="{8E77E10F-4F70-43AC-9223-F5179501472A}" destId="{C1D591D6-DAF1-48A1-9CA8-A4FF03FC4402}" srcOrd="0" destOrd="0" presId="urn:microsoft.com/office/officeart/2005/8/layout/process1"/>
    <dgm:cxn modelId="{BB46BBCC-502A-460C-8CAC-5B690CA74D9C}"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14FA8B-2E0C-48AC-9115-D85D0CC55AEA}"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498D6390-F7B3-4F26-8F2D-3FE1A576E3EF}">
      <dgm:prSet phldrT="[Text]" custT="1">
        <dgm:style>
          <a:lnRef idx="1">
            <a:schemeClr val="accent1"/>
          </a:lnRef>
          <a:fillRef idx="2">
            <a:schemeClr val="accent1"/>
          </a:fillRef>
          <a:effectRef idx="1">
            <a:schemeClr val="accent1"/>
          </a:effectRef>
          <a:fontRef idx="minor">
            <a:schemeClr val="dk1"/>
          </a:fontRef>
        </dgm:style>
      </dgm:prSet>
      <dgm:spPr>
        <a:ln>
          <a:noFill/>
        </a:ln>
      </dgm:spPr>
      <dgm:t>
        <a:bodyPr/>
        <a:lstStyle/>
        <a:p>
          <a:r>
            <a:rPr lang="en-US" sz="1600" dirty="0" smtClean="0"/>
            <a:t>Prepare for the Search</a:t>
          </a:r>
          <a:endParaRPr lang="en-US" sz="1600" dirty="0"/>
        </a:p>
      </dgm:t>
    </dgm:pt>
    <dgm:pt modelId="{5C0B52AF-9BD5-4D0F-B4E8-CF45F0B29F99}" type="parTrans" cxnId="{678964D8-E3AD-409A-9F96-B76365F39F3C}">
      <dgm:prSet/>
      <dgm:spPr/>
      <dgm:t>
        <a:bodyPr/>
        <a:lstStyle/>
        <a:p>
          <a:endParaRPr lang="en-US" sz="1600"/>
        </a:p>
      </dgm:t>
    </dgm:pt>
    <dgm:pt modelId="{7193E5FD-6A3D-418C-8F42-A363006735A7}" type="sibTrans" cxnId="{678964D8-E3AD-409A-9F96-B76365F39F3C}">
      <dgm:prSet custT="1"/>
      <dgm:spPr/>
      <dgm:t>
        <a:bodyPr/>
        <a:lstStyle/>
        <a:p>
          <a:endParaRPr lang="en-US" sz="1600"/>
        </a:p>
      </dgm:t>
    </dgm:pt>
    <dgm:pt modelId="{C03423E4-FA74-4E0B-87C3-3B13D5312068}">
      <dgm:prSet phldrT="[Text]" custT="1"/>
      <dgm:spPr>
        <a:solidFill>
          <a:srgbClr val="CCFFCC"/>
        </a:solidFill>
        <a:ln>
          <a:noFill/>
        </a:ln>
        <a:effectLst>
          <a:outerShdw blurRad="50800" dist="38100" dir="2700000" algn="tl" rotWithShape="0">
            <a:prstClr val="black">
              <a:alpha val="40000"/>
            </a:prstClr>
          </a:outerShdw>
        </a:effectLst>
      </dgm:spPr>
      <dgm:t>
        <a:bodyPr/>
        <a:lstStyle/>
        <a:p>
          <a:r>
            <a:rPr lang="en-US" sz="1600" dirty="0" smtClean="0">
              <a:solidFill>
                <a:schemeClr val="bg2"/>
              </a:solidFill>
            </a:rPr>
            <a:t>Advertise</a:t>
          </a:r>
          <a:r>
            <a:rPr lang="en-US" sz="1600" baseline="0" dirty="0" smtClean="0">
              <a:solidFill>
                <a:schemeClr val="bg2"/>
              </a:solidFill>
            </a:rPr>
            <a:t> &amp; Outreach</a:t>
          </a:r>
          <a:endParaRPr lang="en-US" sz="1600" dirty="0">
            <a:solidFill>
              <a:schemeClr val="bg2"/>
            </a:solidFill>
          </a:endParaRPr>
        </a:p>
      </dgm:t>
    </dgm:pt>
    <dgm:pt modelId="{A27F611F-D99F-4EA1-8953-1C7CB8BAD6BF}" type="parTrans" cxnId="{05D06483-F061-4745-B078-F2D4CFBDB3CE}">
      <dgm:prSet/>
      <dgm:spPr/>
      <dgm:t>
        <a:bodyPr/>
        <a:lstStyle/>
        <a:p>
          <a:endParaRPr lang="en-US" sz="1600"/>
        </a:p>
      </dgm:t>
    </dgm:pt>
    <dgm:pt modelId="{E1994069-78C7-4C4E-B258-2062236CAC70}" type="sibTrans" cxnId="{05D06483-F061-4745-B078-F2D4CFBDB3CE}">
      <dgm:prSet custT="1"/>
      <dgm:spPr/>
      <dgm:t>
        <a:bodyPr/>
        <a:lstStyle/>
        <a:p>
          <a:endParaRPr lang="en-US" sz="1600"/>
        </a:p>
      </dgm:t>
    </dgm:pt>
    <dgm:pt modelId="{493FEB21-A310-49CB-84C9-3B8389FDA754}">
      <dgm:prSet phldrT="[Text]" custT="1">
        <dgm:style>
          <a:lnRef idx="3">
            <a:schemeClr val="lt1"/>
          </a:lnRef>
          <a:fillRef idx="1">
            <a:schemeClr val="accent5"/>
          </a:fillRef>
          <a:effectRef idx="1">
            <a:schemeClr val="accent5"/>
          </a:effectRef>
          <a:fontRef idx="minor">
            <a:schemeClr val="lt1"/>
          </a:fontRef>
        </dgm:style>
      </dgm:prSet>
      <dgm:spPr>
        <a:solidFill>
          <a:schemeClr val="accent5">
            <a:lumMod val="60000"/>
            <a:lumOff val="40000"/>
          </a:schemeClr>
        </a:solidFill>
        <a:ln>
          <a:noFill/>
        </a:ln>
        <a:effectLst>
          <a:outerShdw blurRad="50800" dist="38100" dir="8100000" algn="tr" rotWithShape="0">
            <a:prstClr val="black">
              <a:alpha val="40000"/>
            </a:prstClr>
          </a:outerShdw>
        </a:effectLst>
      </dgm:spPr>
      <dgm:t>
        <a:bodyPr/>
        <a:lstStyle/>
        <a:p>
          <a:r>
            <a:rPr lang="en-US" sz="1600" dirty="0" smtClean="0">
              <a:solidFill>
                <a:schemeClr val="bg2"/>
              </a:solidFill>
            </a:rPr>
            <a:t>Screen &amp; Interview</a:t>
          </a:r>
          <a:endParaRPr lang="en-US" sz="1600" dirty="0">
            <a:solidFill>
              <a:schemeClr val="bg2"/>
            </a:solidFill>
          </a:endParaRPr>
        </a:p>
      </dgm:t>
    </dgm:pt>
    <dgm:pt modelId="{01D28F54-C375-4D22-AE53-F4F7CBEDBC9A}" type="parTrans" cxnId="{B251C362-F00D-4A30-9FA6-E31EB2399024}">
      <dgm:prSet/>
      <dgm:spPr/>
      <dgm:t>
        <a:bodyPr/>
        <a:lstStyle/>
        <a:p>
          <a:endParaRPr lang="en-US" sz="1600"/>
        </a:p>
      </dgm:t>
    </dgm:pt>
    <dgm:pt modelId="{CD62E958-336E-49E3-A46D-9BCF9CC4610A}" type="sibTrans" cxnId="{B251C362-F00D-4A30-9FA6-E31EB2399024}">
      <dgm:prSet custT="1"/>
      <dgm:spPr/>
      <dgm:t>
        <a:bodyPr/>
        <a:lstStyle/>
        <a:p>
          <a:endParaRPr lang="en-US" sz="1600"/>
        </a:p>
      </dgm:t>
    </dgm:pt>
    <dgm:pt modelId="{069F9AD1-102E-4CD0-8C90-0B86CE6573E9}">
      <dgm:prSet phldrT="[Text]" custT="1">
        <dgm:style>
          <a:lnRef idx="1">
            <a:schemeClr val="accent4"/>
          </a:lnRef>
          <a:fillRef idx="2">
            <a:schemeClr val="accent4"/>
          </a:fillRef>
          <a:effectRef idx="1">
            <a:schemeClr val="accent4"/>
          </a:effectRef>
          <a:fontRef idx="minor">
            <a:schemeClr val="dk1"/>
          </a:fontRef>
        </dgm:style>
      </dgm:prSet>
      <dgm:spPr>
        <a:solidFill>
          <a:schemeClr val="accent4">
            <a:lumMod val="40000"/>
            <a:lumOff val="60000"/>
          </a:schemeClr>
        </a:solidFill>
        <a:effectLst>
          <a:outerShdw blurRad="50800" dist="38100" dir="2700000" algn="tl" rotWithShape="0">
            <a:prstClr val="black">
              <a:alpha val="40000"/>
            </a:prstClr>
          </a:outerShdw>
        </a:effectLst>
      </dgm:spPr>
      <dgm:t>
        <a:bodyPr/>
        <a:lstStyle/>
        <a:p>
          <a:r>
            <a:rPr lang="en-US" sz="1600" dirty="0" smtClean="0"/>
            <a:t>Perform Reference &amp; Background Checks </a:t>
          </a:r>
          <a:endParaRPr lang="en-US" sz="1600" dirty="0"/>
        </a:p>
      </dgm:t>
    </dgm:pt>
    <dgm:pt modelId="{F2745268-06C9-4EF3-93AE-8189D7C8092B}" type="parTrans" cxnId="{3BA27F2D-2A05-48DE-9177-FEBAC96E4F9A}">
      <dgm:prSet/>
      <dgm:spPr/>
      <dgm:t>
        <a:bodyPr/>
        <a:lstStyle/>
        <a:p>
          <a:endParaRPr lang="en-US" sz="1600"/>
        </a:p>
      </dgm:t>
    </dgm:pt>
    <dgm:pt modelId="{DDD910FA-3041-4E3A-AF7E-FA9A2665F44C}" type="sibTrans" cxnId="{3BA27F2D-2A05-48DE-9177-FEBAC96E4F9A}">
      <dgm:prSet custT="1"/>
      <dgm:spPr/>
      <dgm:t>
        <a:bodyPr/>
        <a:lstStyle/>
        <a:p>
          <a:endParaRPr lang="en-US" sz="1600"/>
        </a:p>
      </dgm:t>
    </dgm:pt>
    <dgm:pt modelId="{DE3E46A3-132E-435C-8F6C-499F9C5DD22D}">
      <dgm:prSet phldrT="[Text]" custT="1">
        <dgm:style>
          <a:lnRef idx="1">
            <a:schemeClr val="accent6"/>
          </a:lnRef>
          <a:fillRef idx="2">
            <a:schemeClr val="accent6"/>
          </a:fillRef>
          <a:effectRef idx="1">
            <a:schemeClr val="accent6"/>
          </a:effectRef>
          <a:fontRef idx="minor">
            <a:schemeClr val="dk1"/>
          </a:fontRef>
        </dgm:style>
      </dgm:prSet>
      <dgm:spPr>
        <a:effectLst>
          <a:outerShdw blurRad="50800" dist="38100" dir="2700000" algn="tl" rotWithShape="0">
            <a:prstClr val="black">
              <a:alpha val="40000"/>
            </a:prstClr>
          </a:outerShdw>
        </a:effectLst>
      </dgm:spPr>
      <dgm:t>
        <a:bodyPr/>
        <a:lstStyle/>
        <a:p>
          <a:r>
            <a:rPr lang="en-US" sz="1600" dirty="0" smtClean="0"/>
            <a:t>Hire</a:t>
          </a:r>
          <a:r>
            <a:rPr lang="en-US" sz="1600" baseline="0" dirty="0" smtClean="0"/>
            <a:t> &amp; Onboard</a:t>
          </a:r>
          <a:endParaRPr lang="en-US" sz="1600" dirty="0"/>
        </a:p>
      </dgm:t>
    </dgm:pt>
    <dgm:pt modelId="{FCF2135B-63BE-4919-95F0-4FB407936389}" type="parTrans" cxnId="{5381A307-EE8A-47AB-987C-B9AE1D805EB8}">
      <dgm:prSet/>
      <dgm:spPr/>
      <dgm:t>
        <a:bodyPr/>
        <a:lstStyle/>
        <a:p>
          <a:endParaRPr lang="en-US" sz="1600"/>
        </a:p>
      </dgm:t>
    </dgm:pt>
    <dgm:pt modelId="{87C3524C-8337-486B-99FD-672F645715E7}" type="sibTrans" cxnId="{5381A307-EE8A-47AB-987C-B9AE1D805EB8}">
      <dgm:prSet/>
      <dgm:spPr/>
      <dgm:t>
        <a:bodyPr/>
        <a:lstStyle/>
        <a:p>
          <a:endParaRPr lang="en-US" sz="1600"/>
        </a:p>
      </dgm:t>
    </dgm:pt>
    <dgm:pt modelId="{E6A51CAF-C886-4199-8B2A-62E303B82E8B}" type="pres">
      <dgm:prSet presAssocID="{7A14FA8B-2E0C-48AC-9115-D85D0CC55AEA}" presName="Name0" presStyleCnt="0">
        <dgm:presLayoutVars>
          <dgm:dir/>
          <dgm:resizeHandles val="exact"/>
        </dgm:presLayoutVars>
      </dgm:prSet>
      <dgm:spPr/>
      <dgm:t>
        <a:bodyPr/>
        <a:lstStyle/>
        <a:p>
          <a:endParaRPr lang="en-US"/>
        </a:p>
      </dgm:t>
    </dgm:pt>
    <dgm:pt modelId="{2CB11B63-1789-4540-B46B-871B492790BC}" type="pres">
      <dgm:prSet presAssocID="{498D6390-F7B3-4F26-8F2D-3FE1A576E3EF}" presName="node" presStyleLbl="node1" presStyleIdx="0" presStyleCnt="5" custLinFactNeighborX="18815" custLinFactNeighborY="72171">
        <dgm:presLayoutVars>
          <dgm:bulletEnabled val="1"/>
        </dgm:presLayoutVars>
      </dgm:prSet>
      <dgm:spPr/>
      <dgm:t>
        <a:bodyPr/>
        <a:lstStyle/>
        <a:p>
          <a:endParaRPr lang="en-US"/>
        </a:p>
      </dgm:t>
    </dgm:pt>
    <dgm:pt modelId="{7858A5AA-C9C0-4A1A-92BE-D3B3276C9B81}" type="pres">
      <dgm:prSet presAssocID="{7193E5FD-6A3D-418C-8F42-A363006735A7}" presName="sibTrans" presStyleLbl="sibTrans2D1" presStyleIdx="0" presStyleCnt="4"/>
      <dgm:spPr/>
      <dgm:t>
        <a:bodyPr/>
        <a:lstStyle/>
        <a:p>
          <a:endParaRPr lang="en-US"/>
        </a:p>
      </dgm:t>
    </dgm:pt>
    <dgm:pt modelId="{E0A17E5C-A8C9-4406-A776-C342BE3F1806}" type="pres">
      <dgm:prSet presAssocID="{7193E5FD-6A3D-418C-8F42-A363006735A7}" presName="connectorText" presStyleLbl="sibTrans2D1" presStyleIdx="0" presStyleCnt="4"/>
      <dgm:spPr/>
      <dgm:t>
        <a:bodyPr/>
        <a:lstStyle/>
        <a:p>
          <a:endParaRPr lang="en-US"/>
        </a:p>
      </dgm:t>
    </dgm:pt>
    <dgm:pt modelId="{6386714F-88CF-4DFF-B353-3BE63F2EFC2F}" type="pres">
      <dgm:prSet presAssocID="{C03423E4-FA74-4E0B-87C3-3B13D5312068}" presName="node" presStyleLbl="node1" presStyleIdx="1" presStyleCnt="5" custLinFactNeighborX="17034" custLinFactNeighborY="-68373">
        <dgm:presLayoutVars>
          <dgm:bulletEnabled val="1"/>
        </dgm:presLayoutVars>
      </dgm:prSet>
      <dgm:spPr/>
      <dgm:t>
        <a:bodyPr/>
        <a:lstStyle/>
        <a:p>
          <a:endParaRPr lang="en-US"/>
        </a:p>
      </dgm:t>
    </dgm:pt>
    <dgm:pt modelId="{2B18E122-42E1-4E49-AF64-94B151D3F5D9}" type="pres">
      <dgm:prSet presAssocID="{E1994069-78C7-4C4E-B258-2062236CAC70}" presName="sibTrans" presStyleLbl="sibTrans2D1" presStyleIdx="1" presStyleCnt="4"/>
      <dgm:spPr/>
      <dgm:t>
        <a:bodyPr/>
        <a:lstStyle/>
        <a:p>
          <a:endParaRPr lang="en-US"/>
        </a:p>
      </dgm:t>
    </dgm:pt>
    <dgm:pt modelId="{629DC795-0D11-4F8E-971E-26C5F0D353D7}" type="pres">
      <dgm:prSet presAssocID="{E1994069-78C7-4C4E-B258-2062236CAC70}" presName="connectorText" presStyleLbl="sibTrans2D1" presStyleIdx="1" presStyleCnt="4"/>
      <dgm:spPr/>
      <dgm:t>
        <a:bodyPr/>
        <a:lstStyle/>
        <a:p>
          <a:endParaRPr lang="en-US"/>
        </a:p>
      </dgm:t>
    </dgm:pt>
    <dgm:pt modelId="{5FF64243-F1E4-4F6F-A961-B742DD5E7D4A}" type="pres">
      <dgm:prSet presAssocID="{493FEB21-A310-49CB-84C9-3B8389FDA754}" presName="node" presStyleLbl="node1" presStyleIdx="2" presStyleCnt="5" custLinFactY="-21552" custLinFactNeighborX="7300" custLinFactNeighborY="-100000">
        <dgm:presLayoutVars>
          <dgm:bulletEnabled val="1"/>
        </dgm:presLayoutVars>
      </dgm:prSet>
      <dgm:spPr/>
      <dgm:t>
        <a:bodyPr/>
        <a:lstStyle/>
        <a:p>
          <a:endParaRPr lang="en-US"/>
        </a:p>
      </dgm:t>
    </dgm:pt>
    <dgm:pt modelId="{4D37CFA0-F5D3-4B75-A553-45287DF245F3}" type="pres">
      <dgm:prSet presAssocID="{CD62E958-336E-49E3-A46D-9BCF9CC4610A}" presName="sibTrans" presStyleLbl="sibTrans2D1" presStyleIdx="2" presStyleCnt="4"/>
      <dgm:spPr/>
      <dgm:t>
        <a:bodyPr/>
        <a:lstStyle/>
        <a:p>
          <a:endParaRPr lang="en-US"/>
        </a:p>
      </dgm:t>
    </dgm:pt>
    <dgm:pt modelId="{7737E341-F650-4830-8275-9AC1E6C93716}" type="pres">
      <dgm:prSet presAssocID="{CD62E958-336E-49E3-A46D-9BCF9CC4610A}" presName="connectorText" presStyleLbl="sibTrans2D1" presStyleIdx="2" presStyleCnt="4"/>
      <dgm:spPr/>
      <dgm:t>
        <a:bodyPr/>
        <a:lstStyle/>
        <a:p>
          <a:endParaRPr lang="en-US"/>
        </a:p>
      </dgm:t>
    </dgm:pt>
    <dgm:pt modelId="{292AFC98-0105-4870-9E9F-E44841346910}" type="pres">
      <dgm:prSet presAssocID="{069F9AD1-102E-4CD0-8C90-0B86CE6573E9}" presName="node" presStyleLbl="node1" presStyleIdx="3" presStyleCnt="5" custLinFactNeighborX="9734" custLinFactNeighborY="-56977">
        <dgm:presLayoutVars>
          <dgm:bulletEnabled val="1"/>
        </dgm:presLayoutVars>
      </dgm:prSet>
      <dgm:spPr/>
      <dgm:t>
        <a:bodyPr/>
        <a:lstStyle/>
        <a:p>
          <a:endParaRPr lang="en-US"/>
        </a:p>
      </dgm:t>
    </dgm:pt>
    <dgm:pt modelId="{8E77E10F-4F70-43AC-9223-F5179501472A}" type="pres">
      <dgm:prSet presAssocID="{DDD910FA-3041-4E3A-AF7E-FA9A2665F44C}" presName="sibTrans" presStyleLbl="sibTrans2D1" presStyleIdx="3" presStyleCnt="4"/>
      <dgm:spPr/>
      <dgm:t>
        <a:bodyPr/>
        <a:lstStyle/>
        <a:p>
          <a:endParaRPr lang="en-US"/>
        </a:p>
      </dgm:t>
    </dgm:pt>
    <dgm:pt modelId="{C1D591D6-DAF1-48A1-9CA8-A4FF03FC4402}" type="pres">
      <dgm:prSet presAssocID="{DDD910FA-3041-4E3A-AF7E-FA9A2665F44C}" presName="connectorText" presStyleLbl="sibTrans2D1" presStyleIdx="3" presStyleCnt="4"/>
      <dgm:spPr/>
      <dgm:t>
        <a:bodyPr/>
        <a:lstStyle/>
        <a:p>
          <a:endParaRPr lang="en-US"/>
        </a:p>
      </dgm:t>
    </dgm:pt>
    <dgm:pt modelId="{49EF981B-8A55-427F-9E37-5511F483C6F1}" type="pres">
      <dgm:prSet presAssocID="{DE3E46A3-132E-435C-8F6C-499F9C5DD22D}" presName="node" presStyleLbl="node1" presStyleIdx="4" presStyleCnt="5" custLinFactNeighborX="-14600" custLinFactNeighborY="53179">
        <dgm:presLayoutVars>
          <dgm:bulletEnabled val="1"/>
        </dgm:presLayoutVars>
      </dgm:prSet>
      <dgm:spPr/>
      <dgm:t>
        <a:bodyPr/>
        <a:lstStyle/>
        <a:p>
          <a:endParaRPr lang="en-US"/>
        </a:p>
      </dgm:t>
    </dgm:pt>
  </dgm:ptLst>
  <dgm:cxnLst>
    <dgm:cxn modelId="{7DD08C17-BE15-410D-817D-C1A82AF23DAA}" type="presOf" srcId="{DE3E46A3-132E-435C-8F6C-499F9C5DD22D}" destId="{49EF981B-8A55-427F-9E37-5511F483C6F1}" srcOrd="0" destOrd="0" presId="urn:microsoft.com/office/officeart/2005/8/layout/process1"/>
    <dgm:cxn modelId="{5381A307-EE8A-47AB-987C-B9AE1D805EB8}" srcId="{7A14FA8B-2E0C-48AC-9115-D85D0CC55AEA}" destId="{DE3E46A3-132E-435C-8F6C-499F9C5DD22D}" srcOrd="4" destOrd="0" parTransId="{FCF2135B-63BE-4919-95F0-4FB407936389}" sibTransId="{87C3524C-8337-486B-99FD-672F645715E7}"/>
    <dgm:cxn modelId="{73691374-B670-4408-9088-10CF6C880230}" type="presOf" srcId="{493FEB21-A310-49CB-84C9-3B8389FDA754}" destId="{5FF64243-F1E4-4F6F-A961-B742DD5E7D4A}" srcOrd="0" destOrd="0" presId="urn:microsoft.com/office/officeart/2005/8/layout/process1"/>
    <dgm:cxn modelId="{9903B0F0-D4B2-4DD1-BD1A-D44D85169716}" type="presOf" srcId="{E1994069-78C7-4C4E-B258-2062236CAC70}" destId="{629DC795-0D11-4F8E-971E-26C5F0D353D7}" srcOrd="1" destOrd="0" presId="urn:microsoft.com/office/officeart/2005/8/layout/process1"/>
    <dgm:cxn modelId="{E3FDA269-807E-4486-929B-E5CE6F7218F1}" type="presOf" srcId="{E1994069-78C7-4C4E-B258-2062236CAC70}" destId="{2B18E122-42E1-4E49-AF64-94B151D3F5D9}" srcOrd="0" destOrd="0" presId="urn:microsoft.com/office/officeart/2005/8/layout/process1"/>
    <dgm:cxn modelId="{3BA27F2D-2A05-48DE-9177-FEBAC96E4F9A}" srcId="{7A14FA8B-2E0C-48AC-9115-D85D0CC55AEA}" destId="{069F9AD1-102E-4CD0-8C90-0B86CE6573E9}" srcOrd="3" destOrd="0" parTransId="{F2745268-06C9-4EF3-93AE-8189D7C8092B}" sibTransId="{DDD910FA-3041-4E3A-AF7E-FA9A2665F44C}"/>
    <dgm:cxn modelId="{D080DD3A-E522-4436-B26D-9906326FE42C}" type="presOf" srcId="{7193E5FD-6A3D-418C-8F42-A363006735A7}" destId="{E0A17E5C-A8C9-4406-A776-C342BE3F1806}" srcOrd="1" destOrd="0" presId="urn:microsoft.com/office/officeart/2005/8/layout/process1"/>
    <dgm:cxn modelId="{166EC1B6-2EFE-4A61-AB6B-60C28BC0E807}" type="presOf" srcId="{DDD910FA-3041-4E3A-AF7E-FA9A2665F44C}" destId="{C1D591D6-DAF1-48A1-9CA8-A4FF03FC4402}" srcOrd="1" destOrd="0" presId="urn:microsoft.com/office/officeart/2005/8/layout/process1"/>
    <dgm:cxn modelId="{019C5E14-867E-46F0-A166-F724E13D4192}" type="presOf" srcId="{CD62E958-336E-49E3-A46D-9BCF9CC4610A}" destId="{7737E341-F650-4830-8275-9AC1E6C93716}" srcOrd="1" destOrd="0" presId="urn:microsoft.com/office/officeart/2005/8/layout/process1"/>
    <dgm:cxn modelId="{41AB492E-9A9F-4143-98B0-34FD15C4A53F}" type="presOf" srcId="{498D6390-F7B3-4F26-8F2D-3FE1A576E3EF}" destId="{2CB11B63-1789-4540-B46B-871B492790BC}" srcOrd="0" destOrd="0" presId="urn:microsoft.com/office/officeart/2005/8/layout/process1"/>
    <dgm:cxn modelId="{1C692A81-C1E1-45C2-9591-0581D444FDB5}" type="presOf" srcId="{7193E5FD-6A3D-418C-8F42-A363006735A7}" destId="{7858A5AA-C9C0-4A1A-92BE-D3B3276C9B81}" srcOrd="0" destOrd="0" presId="urn:microsoft.com/office/officeart/2005/8/layout/process1"/>
    <dgm:cxn modelId="{B251C362-F00D-4A30-9FA6-E31EB2399024}" srcId="{7A14FA8B-2E0C-48AC-9115-D85D0CC55AEA}" destId="{493FEB21-A310-49CB-84C9-3B8389FDA754}" srcOrd="2" destOrd="0" parTransId="{01D28F54-C375-4D22-AE53-F4F7CBEDBC9A}" sibTransId="{CD62E958-336E-49E3-A46D-9BCF9CC4610A}"/>
    <dgm:cxn modelId="{49128372-DC7F-4FB8-A687-6930B534B498}" type="presOf" srcId="{DDD910FA-3041-4E3A-AF7E-FA9A2665F44C}" destId="{8E77E10F-4F70-43AC-9223-F5179501472A}" srcOrd="0" destOrd="0" presId="urn:microsoft.com/office/officeart/2005/8/layout/process1"/>
    <dgm:cxn modelId="{5CB5AD56-B4FF-4F88-AD28-F6A4A6487AA4}" type="presOf" srcId="{C03423E4-FA74-4E0B-87C3-3B13D5312068}" destId="{6386714F-88CF-4DFF-B353-3BE63F2EFC2F}" srcOrd="0" destOrd="0" presId="urn:microsoft.com/office/officeart/2005/8/layout/process1"/>
    <dgm:cxn modelId="{3F7C7E79-F588-402B-A682-6B77713B8673}" type="presOf" srcId="{7A14FA8B-2E0C-48AC-9115-D85D0CC55AEA}" destId="{E6A51CAF-C886-4199-8B2A-62E303B82E8B}" srcOrd="0" destOrd="0" presId="urn:microsoft.com/office/officeart/2005/8/layout/process1"/>
    <dgm:cxn modelId="{3804144C-0B6F-4128-A45B-E237EDDBA270}" type="presOf" srcId="{069F9AD1-102E-4CD0-8C90-0B86CE6573E9}" destId="{292AFC98-0105-4870-9E9F-E44841346910}" srcOrd="0" destOrd="0" presId="urn:microsoft.com/office/officeart/2005/8/layout/process1"/>
    <dgm:cxn modelId="{05D06483-F061-4745-B078-F2D4CFBDB3CE}" srcId="{7A14FA8B-2E0C-48AC-9115-D85D0CC55AEA}" destId="{C03423E4-FA74-4E0B-87C3-3B13D5312068}" srcOrd="1" destOrd="0" parTransId="{A27F611F-D99F-4EA1-8953-1C7CB8BAD6BF}" sibTransId="{E1994069-78C7-4C4E-B258-2062236CAC70}"/>
    <dgm:cxn modelId="{455CDC0E-3FD4-4DC8-B98C-EA294EADB310}" type="presOf" srcId="{CD62E958-336E-49E3-A46D-9BCF9CC4610A}" destId="{4D37CFA0-F5D3-4B75-A553-45287DF245F3}" srcOrd="0" destOrd="0" presId="urn:microsoft.com/office/officeart/2005/8/layout/process1"/>
    <dgm:cxn modelId="{678964D8-E3AD-409A-9F96-B76365F39F3C}" srcId="{7A14FA8B-2E0C-48AC-9115-D85D0CC55AEA}" destId="{498D6390-F7B3-4F26-8F2D-3FE1A576E3EF}" srcOrd="0" destOrd="0" parTransId="{5C0B52AF-9BD5-4D0F-B4E8-CF45F0B29F99}" sibTransId="{7193E5FD-6A3D-418C-8F42-A363006735A7}"/>
    <dgm:cxn modelId="{AEC328B6-5992-4CE7-98D1-2CB8A0A99994}" type="presParOf" srcId="{E6A51CAF-C886-4199-8B2A-62E303B82E8B}" destId="{2CB11B63-1789-4540-B46B-871B492790BC}" srcOrd="0" destOrd="0" presId="urn:microsoft.com/office/officeart/2005/8/layout/process1"/>
    <dgm:cxn modelId="{6154FB2D-5FF7-4436-A932-4CC6D49D84D4}" type="presParOf" srcId="{E6A51CAF-C886-4199-8B2A-62E303B82E8B}" destId="{7858A5AA-C9C0-4A1A-92BE-D3B3276C9B81}" srcOrd="1" destOrd="0" presId="urn:microsoft.com/office/officeart/2005/8/layout/process1"/>
    <dgm:cxn modelId="{6218857B-533B-494F-AA7D-A29E455E492D}" type="presParOf" srcId="{7858A5AA-C9C0-4A1A-92BE-D3B3276C9B81}" destId="{E0A17E5C-A8C9-4406-A776-C342BE3F1806}" srcOrd="0" destOrd="0" presId="urn:microsoft.com/office/officeart/2005/8/layout/process1"/>
    <dgm:cxn modelId="{C9DD0608-4951-44FF-ABDE-468DFD4AD6CF}" type="presParOf" srcId="{E6A51CAF-C886-4199-8B2A-62E303B82E8B}" destId="{6386714F-88CF-4DFF-B353-3BE63F2EFC2F}" srcOrd="2" destOrd="0" presId="urn:microsoft.com/office/officeart/2005/8/layout/process1"/>
    <dgm:cxn modelId="{A357A0DB-12E7-42A5-9D32-D1213B9BA036}" type="presParOf" srcId="{E6A51CAF-C886-4199-8B2A-62E303B82E8B}" destId="{2B18E122-42E1-4E49-AF64-94B151D3F5D9}" srcOrd="3" destOrd="0" presId="urn:microsoft.com/office/officeart/2005/8/layout/process1"/>
    <dgm:cxn modelId="{AC063255-E8BC-47BE-A49C-F9A23675885F}" type="presParOf" srcId="{2B18E122-42E1-4E49-AF64-94B151D3F5D9}" destId="{629DC795-0D11-4F8E-971E-26C5F0D353D7}" srcOrd="0" destOrd="0" presId="urn:microsoft.com/office/officeart/2005/8/layout/process1"/>
    <dgm:cxn modelId="{546606BA-96C0-4E95-AEE1-554196C76A11}" type="presParOf" srcId="{E6A51CAF-C886-4199-8B2A-62E303B82E8B}" destId="{5FF64243-F1E4-4F6F-A961-B742DD5E7D4A}" srcOrd="4" destOrd="0" presId="urn:microsoft.com/office/officeart/2005/8/layout/process1"/>
    <dgm:cxn modelId="{3F69C009-E970-4040-BA5D-F63C3A7C7224}" type="presParOf" srcId="{E6A51CAF-C886-4199-8B2A-62E303B82E8B}" destId="{4D37CFA0-F5D3-4B75-A553-45287DF245F3}" srcOrd="5" destOrd="0" presId="urn:microsoft.com/office/officeart/2005/8/layout/process1"/>
    <dgm:cxn modelId="{3FE7B294-ACBC-40E4-83D6-B82751835F6F}" type="presParOf" srcId="{4D37CFA0-F5D3-4B75-A553-45287DF245F3}" destId="{7737E341-F650-4830-8275-9AC1E6C93716}" srcOrd="0" destOrd="0" presId="urn:microsoft.com/office/officeart/2005/8/layout/process1"/>
    <dgm:cxn modelId="{8A8D799B-9ED4-406B-B21C-188A5D023D78}" type="presParOf" srcId="{E6A51CAF-C886-4199-8B2A-62E303B82E8B}" destId="{292AFC98-0105-4870-9E9F-E44841346910}" srcOrd="6" destOrd="0" presId="urn:microsoft.com/office/officeart/2005/8/layout/process1"/>
    <dgm:cxn modelId="{BD492C93-AB93-4176-8A72-97CCF03CD1FF}" type="presParOf" srcId="{E6A51CAF-C886-4199-8B2A-62E303B82E8B}" destId="{8E77E10F-4F70-43AC-9223-F5179501472A}" srcOrd="7" destOrd="0" presId="urn:microsoft.com/office/officeart/2005/8/layout/process1"/>
    <dgm:cxn modelId="{C0FC6AC3-536D-404D-8164-571E5393A908}" type="presParOf" srcId="{8E77E10F-4F70-43AC-9223-F5179501472A}" destId="{C1D591D6-DAF1-48A1-9CA8-A4FF03FC4402}" srcOrd="0" destOrd="0" presId="urn:microsoft.com/office/officeart/2005/8/layout/process1"/>
    <dgm:cxn modelId="{0071C647-BEDB-41D7-88FB-3E4E09F5AD37}" type="presParOf" srcId="{E6A51CAF-C886-4199-8B2A-62E303B82E8B}" destId="{49EF981B-8A55-427F-9E37-5511F483C6F1}"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89D1E1"/>
        </a:solidFill>
      </dgm:spPr>
      <dgm:t>
        <a:bodyPr/>
        <a:lstStyle/>
        <a:p>
          <a:r>
            <a:rPr lang="en-US" sz="2400" dirty="0" smtClean="0">
              <a:solidFill>
                <a:schemeClr val="bg2"/>
              </a:solidFill>
              <a:effectLst/>
            </a:rPr>
            <a:t>Candidate Evaluation</a:t>
          </a:r>
          <a:endParaRPr lang="en-US" sz="2400" dirty="0">
            <a:solidFill>
              <a:schemeClr val="bg2"/>
            </a:solidFill>
            <a:effectLst/>
          </a:endParaRP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8581">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2060"/>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7F5A5DAC-20A5-4BBA-A75C-705E7D1184C6}" type="presOf" srcId="{D144D811-DB37-4BA1-ACF2-C82A2B8A4502}" destId="{1103C638-5E87-41A3-9C66-309BB773A0C9}" srcOrd="0" destOrd="0" presId="urn:microsoft.com/office/officeart/2011/layout/RadialPictureList"/>
    <dgm:cxn modelId="{697E32C5-B1EC-44AA-9394-6D256E3165B8}" type="presOf" srcId="{44CCE7D1-AAF0-47BE-B2BC-557933DC8E17}" destId="{C51C9755-80C8-4094-B608-E570E4C352AD}" srcOrd="0" destOrd="0" presId="urn:microsoft.com/office/officeart/2011/layout/RadialPictureList"/>
    <dgm:cxn modelId="{21645C44-404F-49A9-A803-88D88ACAD214}" type="presOf" srcId="{B89BECE8-8FCA-45EB-A75A-63D82F73E7E5}" destId="{B642DE3E-6C52-4A4B-B12A-F932F8B2732A}"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05446427-6BA2-4612-A06E-7B73BB47835A}" type="presOf" srcId="{3AEFEDD8-E5C7-44F9-9D32-F375E420434D}" destId="{2769CCA9-6373-4F3F-986D-F96344332C0B}" srcOrd="0" destOrd="0" presId="urn:microsoft.com/office/officeart/2011/layout/RadialPictureList"/>
    <dgm:cxn modelId="{AC1DC9B9-3EEB-4D80-A3AB-A7805434E393}" srcId="{B89BECE8-8FCA-45EB-A75A-63D82F73E7E5}" destId="{3AEFEDD8-E5C7-44F9-9D32-F375E420434D}" srcOrd="0" destOrd="0" parTransId="{2CA22F5C-C397-47A0-BCF6-BA70115A1342}" sibTransId="{802088A2-C16D-4E05-A86D-A650C8F12273}"/>
    <dgm:cxn modelId="{5F607F71-3DC0-4344-B08E-F6AF234C2242}" type="presOf" srcId="{AF80E263-39DC-4760-8CB0-B30EF808D955}" destId="{6ECDD4C8-7531-407D-A146-9BC2AA9BD240}" srcOrd="0" destOrd="0" presId="urn:microsoft.com/office/officeart/2011/layout/RadialPictureList"/>
    <dgm:cxn modelId="{81197BE7-E734-4ACC-9CC9-66E8E83F6229}" type="presParOf" srcId="{B642DE3E-6C52-4A4B-B12A-F932F8B2732A}" destId="{2769CCA9-6373-4F3F-986D-F96344332C0B}" srcOrd="0" destOrd="0" presId="urn:microsoft.com/office/officeart/2011/layout/RadialPictureList"/>
    <dgm:cxn modelId="{8EFA115E-876A-4903-B746-0679E9A3B00E}" type="presParOf" srcId="{B642DE3E-6C52-4A4B-B12A-F932F8B2732A}" destId="{D97D4AF9-72CB-4F60-BDA0-38B7421F667A}" srcOrd="1" destOrd="0" presId="urn:microsoft.com/office/officeart/2011/layout/RadialPictureList"/>
    <dgm:cxn modelId="{AA64FC36-DDA1-475B-A815-03512DDBCD5E}" type="presParOf" srcId="{B642DE3E-6C52-4A4B-B12A-F932F8B2732A}" destId="{40CCE22E-6C3C-4C91-AE5A-B64A36006B32}" srcOrd="2" destOrd="0" presId="urn:microsoft.com/office/officeart/2011/layout/RadialPictureList"/>
    <dgm:cxn modelId="{40401CA3-5EAA-47C8-BEED-3FB0FBE9C127}" type="presParOf" srcId="{B642DE3E-6C52-4A4B-B12A-F932F8B2732A}" destId="{6ECDD4C8-7531-407D-A146-9BC2AA9BD240}" srcOrd="3" destOrd="0" presId="urn:microsoft.com/office/officeart/2011/layout/RadialPictureList"/>
    <dgm:cxn modelId="{763FE593-9C02-4BE9-BC84-DE2CDC11F308}" type="presParOf" srcId="{B642DE3E-6C52-4A4B-B12A-F932F8B2732A}" destId="{D1AF06DB-810B-439E-A276-963C4D9F6CA8}" srcOrd="4" destOrd="0" presId="urn:microsoft.com/office/officeart/2011/layout/RadialPictureList"/>
    <dgm:cxn modelId="{823DA109-67D9-4B6E-BE7E-EE122B97B7EB}" type="presParOf" srcId="{D1AF06DB-810B-439E-A276-963C4D9F6CA8}" destId="{1B43FB79-FF1C-485F-91ED-29F6FD4655E0}" srcOrd="0" destOrd="0" presId="urn:microsoft.com/office/officeart/2011/layout/RadialPictureList"/>
    <dgm:cxn modelId="{C2C11151-460C-4769-A5C0-1061D3C6CE04}" type="presParOf" srcId="{B642DE3E-6C52-4A4B-B12A-F932F8B2732A}" destId="{1103C638-5E87-41A3-9C66-309BB773A0C9}" srcOrd="5" destOrd="0" presId="urn:microsoft.com/office/officeart/2011/layout/RadialPictureList"/>
    <dgm:cxn modelId="{C7490293-5B15-485C-9032-22CB3714C350}" type="presParOf" srcId="{B642DE3E-6C52-4A4B-B12A-F932F8B2732A}" destId="{5A71F7D9-E0E9-44F7-8041-10CD22D884FB}" srcOrd="6" destOrd="0" presId="urn:microsoft.com/office/officeart/2011/layout/RadialPictureList"/>
    <dgm:cxn modelId="{898CD615-5B22-41DD-8BDB-1A775CDCE7D8}" type="presParOf" srcId="{5A71F7D9-E0E9-44F7-8041-10CD22D884FB}" destId="{1372E00B-CE48-4F25-85AE-48F4D7879294}" srcOrd="0" destOrd="0" presId="urn:microsoft.com/office/officeart/2011/layout/RadialPictureList"/>
    <dgm:cxn modelId="{90AD7F02-DBAC-45DC-93B6-97775F237A5C}"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89D1E1"/>
        </a:solidFill>
      </dgm:spPr>
      <dgm:t>
        <a:bodyPr/>
        <a:lstStyle/>
        <a:p>
          <a:r>
            <a:rPr lang="en-US" sz="2400" dirty="0" smtClean="0">
              <a:solidFill>
                <a:schemeClr val="bg2"/>
              </a:solidFill>
              <a:effectLst/>
            </a:rPr>
            <a:t>Candidate Evaluation</a:t>
          </a:r>
          <a:endParaRPr lang="en-US" sz="2400" dirty="0">
            <a:solidFill>
              <a:schemeClr val="bg2"/>
            </a:solidFill>
            <a:effectLst/>
          </a:endParaRP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8581">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2060"/>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8C3E03F1-2316-4D43-B4BC-EAF6987D52E6}" type="presOf" srcId="{3AEFEDD8-E5C7-44F9-9D32-F375E420434D}" destId="{2769CCA9-6373-4F3F-986D-F96344332C0B}" srcOrd="0" destOrd="0" presId="urn:microsoft.com/office/officeart/2011/layout/RadialPictureList"/>
    <dgm:cxn modelId="{F7983A9F-668C-4E2E-AF4D-9089D27AF656}" type="presOf" srcId="{B89BECE8-8FCA-45EB-A75A-63D82F73E7E5}" destId="{B642DE3E-6C52-4A4B-B12A-F932F8B2732A}"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E6E792BF-6BC7-40C8-914B-DA5FF7B8EB96}" srcId="{3AEFEDD8-E5C7-44F9-9D32-F375E420434D}" destId="{D144D811-DB37-4BA1-ACF2-C82A2B8A4502}" srcOrd="1" destOrd="0" parTransId="{D6D7384D-DAA5-4AB4-A3A5-24D001B8BD39}" sibTransId="{2ABE3293-3BDB-4261-AAD8-01B122C7A317}"/>
    <dgm:cxn modelId="{415ADD13-4B89-4635-89C6-146120DAEC9F}" type="presOf" srcId="{AF80E263-39DC-4760-8CB0-B30EF808D955}" destId="{6ECDD4C8-7531-407D-A146-9BC2AA9BD240}" srcOrd="0" destOrd="0" presId="urn:microsoft.com/office/officeart/2011/layout/RadialPictureList"/>
    <dgm:cxn modelId="{6D5033F5-933B-40EE-B254-9352EF3F31CE}" srcId="{3AEFEDD8-E5C7-44F9-9D32-F375E420434D}" destId="{44CCE7D1-AAF0-47BE-B2BC-557933DC8E17}" srcOrd="2" destOrd="0" parTransId="{CF0D3C71-9967-4AB1-81A6-BA1059CE6CD3}" sibTransId="{99D4E3BD-611A-4246-878A-E5732AF373DD}"/>
    <dgm:cxn modelId="{AC1DC9B9-3EEB-4D80-A3AB-A7805434E393}" srcId="{B89BECE8-8FCA-45EB-A75A-63D82F73E7E5}" destId="{3AEFEDD8-E5C7-44F9-9D32-F375E420434D}" srcOrd="0" destOrd="0" parTransId="{2CA22F5C-C397-47A0-BCF6-BA70115A1342}" sibTransId="{802088A2-C16D-4E05-A86D-A650C8F12273}"/>
    <dgm:cxn modelId="{B8BA8550-054F-4490-96E1-758221684266}" type="presOf" srcId="{44CCE7D1-AAF0-47BE-B2BC-557933DC8E17}" destId="{C51C9755-80C8-4094-B608-E570E4C352AD}" srcOrd="0" destOrd="0" presId="urn:microsoft.com/office/officeart/2011/layout/RadialPictureList"/>
    <dgm:cxn modelId="{570E9C2E-FFFE-49BD-B014-5FD44B4AEF17}" type="presOf" srcId="{D144D811-DB37-4BA1-ACF2-C82A2B8A4502}" destId="{1103C638-5E87-41A3-9C66-309BB773A0C9}" srcOrd="0" destOrd="0" presId="urn:microsoft.com/office/officeart/2011/layout/RadialPictureList"/>
    <dgm:cxn modelId="{9669FEEC-5D4C-44F9-A0F2-A4B103A5815B}" type="presParOf" srcId="{B642DE3E-6C52-4A4B-B12A-F932F8B2732A}" destId="{2769CCA9-6373-4F3F-986D-F96344332C0B}" srcOrd="0" destOrd="0" presId="urn:microsoft.com/office/officeart/2011/layout/RadialPictureList"/>
    <dgm:cxn modelId="{97C9F1F0-572B-4548-A823-52D237191266}" type="presParOf" srcId="{B642DE3E-6C52-4A4B-B12A-F932F8B2732A}" destId="{D97D4AF9-72CB-4F60-BDA0-38B7421F667A}" srcOrd="1" destOrd="0" presId="urn:microsoft.com/office/officeart/2011/layout/RadialPictureList"/>
    <dgm:cxn modelId="{D8A01383-E288-4AC2-977A-14ECC167BE69}" type="presParOf" srcId="{B642DE3E-6C52-4A4B-B12A-F932F8B2732A}" destId="{40CCE22E-6C3C-4C91-AE5A-B64A36006B32}" srcOrd="2" destOrd="0" presId="urn:microsoft.com/office/officeart/2011/layout/RadialPictureList"/>
    <dgm:cxn modelId="{DDCA7934-5659-46C9-BE3A-C000873AB93E}" type="presParOf" srcId="{B642DE3E-6C52-4A4B-B12A-F932F8B2732A}" destId="{6ECDD4C8-7531-407D-A146-9BC2AA9BD240}" srcOrd="3" destOrd="0" presId="urn:microsoft.com/office/officeart/2011/layout/RadialPictureList"/>
    <dgm:cxn modelId="{37D169A0-C93C-4360-9DDD-FF2039484E51}" type="presParOf" srcId="{B642DE3E-6C52-4A4B-B12A-F932F8B2732A}" destId="{D1AF06DB-810B-439E-A276-963C4D9F6CA8}" srcOrd="4" destOrd="0" presId="urn:microsoft.com/office/officeart/2011/layout/RadialPictureList"/>
    <dgm:cxn modelId="{0DF384CD-3CAA-40C2-B42B-FF352ED040D4}" type="presParOf" srcId="{D1AF06DB-810B-439E-A276-963C4D9F6CA8}" destId="{1B43FB79-FF1C-485F-91ED-29F6FD4655E0}" srcOrd="0" destOrd="0" presId="urn:microsoft.com/office/officeart/2011/layout/RadialPictureList"/>
    <dgm:cxn modelId="{7E543032-F788-4472-BD3E-4E0CC0A26665}" type="presParOf" srcId="{B642DE3E-6C52-4A4B-B12A-F932F8B2732A}" destId="{1103C638-5E87-41A3-9C66-309BB773A0C9}" srcOrd="5" destOrd="0" presId="urn:microsoft.com/office/officeart/2011/layout/RadialPictureList"/>
    <dgm:cxn modelId="{CDBDBD5F-650A-4876-AF2B-23D1CB26B866}" type="presParOf" srcId="{B642DE3E-6C52-4A4B-B12A-F932F8B2732A}" destId="{5A71F7D9-E0E9-44F7-8041-10CD22D884FB}" srcOrd="6" destOrd="0" presId="urn:microsoft.com/office/officeart/2011/layout/RadialPictureList"/>
    <dgm:cxn modelId="{79E54EE2-EE62-4E0E-B9B5-D9001161E10A}" type="presParOf" srcId="{5A71F7D9-E0E9-44F7-8041-10CD22D884FB}" destId="{1372E00B-CE48-4F25-85AE-48F4D7879294}" srcOrd="0" destOrd="0" presId="urn:microsoft.com/office/officeart/2011/layout/RadialPictureList"/>
    <dgm:cxn modelId="{28C5A84D-0A65-4421-9187-08BD75BD4795}"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9BECE8-8FCA-45EB-A75A-63D82F73E7E5}" type="doc">
      <dgm:prSet loTypeId="urn:microsoft.com/office/officeart/2011/layout/RadialPictureList" loCatId="officeonline" qsTypeId="urn:microsoft.com/office/officeart/2005/8/quickstyle/3d1" qsCatId="3D" csTypeId="urn:microsoft.com/office/officeart/2005/8/colors/colorful4" csCatId="colorful" phldr="1"/>
      <dgm:spPr/>
      <dgm:t>
        <a:bodyPr/>
        <a:lstStyle/>
        <a:p>
          <a:endParaRPr lang="en-US"/>
        </a:p>
      </dgm:t>
    </dgm:pt>
    <dgm:pt modelId="{3AEFEDD8-E5C7-44F9-9D32-F375E420434D}">
      <dgm:prSet phldrT="[Text]" custT="1"/>
      <dgm:spPr>
        <a:solidFill>
          <a:srgbClr val="89D1E1"/>
        </a:solidFill>
      </dgm:spPr>
      <dgm:t>
        <a:bodyPr/>
        <a:lstStyle/>
        <a:p>
          <a:r>
            <a:rPr lang="en-US" sz="2400" dirty="0" smtClean="0">
              <a:solidFill>
                <a:schemeClr val="bg2"/>
              </a:solidFill>
              <a:effectLst/>
            </a:rPr>
            <a:t>Developing Interview Questions</a:t>
          </a:r>
          <a:endParaRPr lang="en-US" sz="2400" dirty="0">
            <a:solidFill>
              <a:schemeClr val="bg2"/>
            </a:solidFill>
            <a:effectLst/>
          </a:endParaRPr>
        </a:p>
      </dgm:t>
    </dgm:pt>
    <dgm:pt modelId="{2CA22F5C-C397-47A0-BCF6-BA70115A1342}" type="parTrans" cxnId="{AC1DC9B9-3EEB-4D80-A3AB-A7805434E393}">
      <dgm:prSet/>
      <dgm:spPr/>
      <dgm:t>
        <a:bodyPr/>
        <a:lstStyle/>
        <a:p>
          <a:endParaRPr lang="en-US"/>
        </a:p>
      </dgm:t>
    </dgm:pt>
    <dgm:pt modelId="{802088A2-C16D-4E05-A86D-A650C8F12273}" type="sibTrans" cxnId="{AC1DC9B9-3EEB-4D80-A3AB-A7805434E393}">
      <dgm:prSet/>
      <dgm:spPr/>
      <dgm:t>
        <a:bodyPr/>
        <a:lstStyle/>
        <a:p>
          <a:endParaRPr lang="en-US"/>
        </a:p>
      </dgm:t>
    </dgm:pt>
    <dgm:pt modelId="{44CCE7D1-AAF0-47BE-B2BC-557933DC8E17}">
      <dgm:prSet phldrT="[Text]"/>
      <dgm:spPr/>
      <dgm:t>
        <a:bodyPr/>
        <a:lstStyle/>
        <a:p>
          <a:endParaRPr lang="en-US" dirty="0"/>
        </a:p>
      </dgm:t>
    </dgm:pt>
    <dgm:pt modelId="{CF0D3C71-9967-4AB1-81A6-BA1059CE6CD3}" type="parTrans" cxnId="{6D5033F5-933B-40EE-B254-9352EF3F31CE}">
      <dgm:prSet/>
      <dgm:spPr/>
      <dgm:t>
        <a:bodyPr/>
        <a:lstStyle/>
        <a:p>
          <a:endParaRPr lang="en-US"/>
        </a:p>
      </dgm:t>
    </dgm:pt>
    <dgm:pt modelId="{99D4E3BD-611A-4246-878A-E5732AF373DD}" type="sibTrans" cxnId="{6D5033F5-933B-40EE-B254-9352EF3F31CE}">
      <dgm:prSet/>
      <dgm:spPr/>
      <dgm:t>
        <a:bodyPr/>
        <a:lstStyle/>
        <a:p>
          <a:endParaRPr lang="en-US"/>
        </a:p>
      </dgm:t>
    </dgm:pt>
    <dgm:pt modelId="{AF80E263-39DC-4760-8CB0-B30EF808D955}">
      <dgm:prSet phldrT="[Text]"/>
      <dgm:spPr/>
      <dgm:t>
        <a:bodyPr/>
        <a:lstStyle/>
        <a:p>
          <a:endParaRPr lang="en-US" dirty="0"/>
        </a:p>
      </dgm:t>
    </dgm:pt>
    <dgm:pt modelId="{A79D5BF1-B72E-4E94-9546-BFB445894ECF}" type="sibTrans" cxnId="{6EC90284-D080-4CCF-BAE4-4DB63DD561F1}">
      <dgm:prSet/>
      <dgm:spPr/>
      <dgm:t>
        <a:bodyPr/>
        <a:lstStyle/>
        <a:p>
          <a:endParaRPr lang="en-US"/>
        </a:p>
      </dgm:t>
    </dgm:pt>
    <dgm:pt modelId="{B5C6251C-4C0F-4BD9-9258-21D977A15308}" type="parTrans" cxnId="{6EC90284-D080-4CCF-BAE4-4DB63DD561F1}">
      <dgm:prSet/>
      <dgm:spPr/>
      <dgm:t>
        <a:bodyPr/>
        <a:lstStyle/>
        <a:p>
          <a:endParaRPr lang="en-US"/>
        </a:p>
      </dgm:t>
    </dgm:pt>
    <dgm:pt modelId="{D144D811-DB37-4BA1-ACF2-C82A2B8A4502}">
      <dgm:prSet phldrT="[Text]"/>
      <dgm:spPr/>
      <dgm:t>
        <a:bodyPr/>
        <a:lstStyle/>
        <a:p>
          <a:endParaRPr lang="en-US" dirty="0"/>
        </a:p>
      </dgm:t>
    </dgm:pt>
    <dgm:pt modelId="{2ABE3293-3BDB-4261-AAD8-01B122C7A317}" type="sibTrans" cxnId="{E6E792BF-6BC7-40C8-914B-DA5FF7B8EB96}">
      <dgm:prSet/>
      <dgm:spPr/>
      <dgm:t>
        <a:bodyPr/>
        <a:lstStyle/>
        <a:p>
          <a:endParaRPr lang="en-US"/>
        </a:p>
      </dgm:t>
    </dgm:pt>
    <dgm:pt modelId="{D6D7384D-DAA5-4AB4-A3A5-24D001B8BD39}" type="parTrans" cxnId="{E6E792BF-6BC7-40C8-914B-DA5FF7B8EB96}">
      <dgm:prSet/>
      <dgm:spPr/>
      <dgm:t>
        <a:bodyPr/>
        <a:lstStyle/>
        <a:p>
          <a:endParaRPr lang="en-US"/>
        </a:p>
      </dgm:t>
    </dgm:pt>
    <dgm:pt modelId="{B642DE3E-6C52-4A4B-B12A-F932F8B2732A}" type="pres">
      <dgm:prSet presAssocID="{B89BECE8-8FCA-45EB-A75A-63D82F73E7E5}" presName="Name0" presStyleCnt="0">
        <dgm:presLayoutVars>
          <dgm:chMax val="1"/>
          <dgm:chPref val="1"/>
          <dgm:dir/>
          <dgm:resizeHandles/>
        </dgm:presLayoutVars>
      </dgm:prSet>
      <dgm:spPr/>
      <dgm:t>
        <a:bodyPr/>
        <a:lstStyle/>
        <a:p>
          <a:endParaRPr lang="en-US"/>
        </a:p>
      </dgm:t>
    </dgm:pt>
    <dgm:pt modelId="{2769CCA9-6373-4F3F-986D-F96344332C0B}" type="pres">
      <dgm:prSet presAssocID="{3AEFEDD8-E5C7-44F9-9D32-F375E420434D}" presName="Parent" presStyleLbl="node1" presStyleIdx="0" presStyleCnt="2" custScaleY="68581">
        <dgm:presLayoutVars>
          <dgm:chMax val="4"/>
          <dgm:chPref val="3"/>
        </dgm:presLayoutVars>
      </dgm:prSet>
      <dgm:spPr>
        <a:prstGeom prst="roundRect">
          <a:avLst/>
        </a:prstGeom>
      </dgm:spPr>
      <dgm:t>
        <a:bodyPr/>
        <a:lstStyle/>
        <a:p>
          <a:endParaRPr lang="en-US"/>
        </a:p>
      </dgm:t>
    </dgm:pt>
    <dgm:pt modelId="{D97D4AF9-72CB-4F60-BDA0-38B7421F667A}" type="pres">
      <dgm:prSet presAssocID="{AF80E263-39DC-4760-8CB0-B30EF808D955}" presName="Accent" presStyleLbl="node1" presStyleIdx="1" presStyleCnt="2"/>
      <dgm:spPr>
        <a:solidFill>
          <a:srgbClr val="002060"/>
        </a:solidFill>
      </dgm:spPr>
      <dgm:t>
        <a:bodyPr/>
        <a:lstStyle/>
        <a:p>
          <a:endParaRPr lang="en-US"/>
        </a:p>
      </dgm:t>
    </dgm:pt>
    <dgm:pt modelId="{40CCE22E-6C3C-4C91-AE5A-B64A36006B32}" type="pres">
      <dgm:prSet presAssocID="{AF80E263-39DC-4760-8CB0-B30EF808D955}" presName="Image1"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ECDD4C8-7531-407D-A146-9BC2AA9BD240}" type="pres">
      <dgm:prSet presAssocID="{AF80E263-39DC-4760-8CB0-B30EF808D955}" presName="Child1" presStyleLbl="revTx" presStyleIdx="0" presStyleCnt="3">
        <dgm:presLayoutVars>
          <dgm:chMax val="0"/>
          <dgm:chPref val="0"/>
          <dgm:bulletEnabled val="1"/>
        </dgm:presLayoutVars>
      </dgm:prSet>
      <dgm:spPr/>
      <dgm:t>
        <a:bodyPr/>
        <a:lstStyle/>
        <a:p>
          <a:endParaRPr lang="en-US"/>
        </a:p>
      </dgm:t>
    </dgm:pt>
    <dgm:pt modelId="{D1AF06DB-810B-439E-A276-963C4D9F6CA8}" type="pres">
      <dgm:prSet presAssocID="{D144D811-DB37-4BA1-ACF2-C82A2B8A4502}" presName="Image2" presStyleCnt="0"/>
      <dgm:spPr/>
      <dgm:t>
        <a:bodyPr/>
        <a:lstStyle/>
        <a:p>
          <a:endParaRPr lang="en-US"/>
        </a:p>
      </dgm:t>
    </dgm:pt>
    <dgm:pt modelId="{1B43FB79-FF1C-485F-91ED-29F6FD4655E0}" type="pres">
      <dgm:prSet presAssocID="{D144D811-DB37-4BA1-ACF2-C82A2B8A4502}" presName="Image" presStyleLbl="fgImgPlace1" presStyleIdx="1" presStyleCnt="3" custLinFactY="14158" custLinFactNeighborX="-53372" custLinFactNeighborY="10000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1103C638-5E87-41A3-9C66-309BB773A0C9}" type="pres">
      <dgm:prSet presAssocID="{D144D811-DB37-4BA1-ACF2-C82A2B8A4502}" presName="Child2" presStyleLbl="revTx" presStyleIdx="1" presStyleCnt="3">
        <dgm:presLayoutVars>
          <dgm:chMax val="0"/>
          <dgm:chPref val="0"/>
          <dgm:bulletEnabled val="1"/>
        </dgm:presLayoutVars>
      </dgm:prSet>
      <dgm:spPr/>
      <dgm:t>
        <a:bodyPr/>
        <a:lstStyle/>
        <a:p>
          <a:endParaRPr lang="en-US"/>
        </a:p>
      </dgm:t>
    </dgm:pt>
    <dgm:pt modelId="{5A71F7D9-E0E9-44F7-8041-10CD22D884FB}" type="pres">
      <dgm:prSet presAssocID="{44CCE7D1-AAF0-47BE-B2BC-557933DC8E17}" presName="Image3" presStyleCnt="0"/>
      <dgm:spPr/>
      <dgm:t>
        <a:bodyPr/>
        <a:lstStyle/>
        <a:p>
          <a:endParaRPr lang="en-US"/>
        </a:p>
      </dgm:t>
    </dgm:pt>
    <dgm:pt modelId="{1372E00B-CE48-4F25-85AE-48F4D7879294}" type="pres">
      <dgm:prSet presAssocID="{44CCE7D1-AAF0-47BE-B2BC-557933DC8E17}" presName="Image" presStyleLbl="fgImgPlace1" presStyleIdx="2" presStyleCnt="3" custLinFactY="-11677" custLinFactNeighborX="33512" custLinFactNeighborY="-10000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C51C9755-80C8-4094-B608-E570E4C352AD}" type="pres">
      <dgm:prSet presAssocID="{44CCE7D1-AAF0-47BE-B2BC-557933DC8E17}" presName="Child3" presStyleLbl="revTx" presStyleIdx="2" presStyleCnt="3">
        <dgm:presLayoutVars>
          <dgm:chMax val="0"/>
          <dgm:chPref val="0"/>
          <dgm:bulletEnabled val="1"/>
        </dgm:presLayoutVars>
      </dgm:prSet>
      <dgm:spPr/>
      <dgm:t>
        <a:bodyPr/>
        <a:lstStyle/>
        <a:p>
          <a:endParaRPr lang="en-US"/>
        </a:p>
      </dgm:t>
    </dgm:pt>
  </dgm:ptLst>
  <dgm:cxnLst>
    <dgm:cxn modelId="{2578CBB0-379A-4E1B-B9AB-487C5D8562ED}" type="presOf" srcId="{AF80E263-39DC-4760-8CB0-B30EF808D955}" destId="{6ECDD4C8-7531-407D-A146-9BC2AA9BD240}" srcOrd="0" destOrd="0" presId="urn:microsoft.com/office/officeart/2011/layout/RadialPictureList"/>
    <dgm:cxn modelId="{DC75D7DA-52EC-4FDE-85FF-E5E7DFF22183}" type="presOf" srcId="{B89BECE8-8FCA-45EB-A75A-63D82F73E7E5}" destId="{B642DE3E-6C52-4A4B-B12A-F932F8B2732A}" srcOrd="0" destOrd="0" presId="urn:microsoft.com/office/officeart/2011/layout/RadialPictureList"/>
    <dgm:cxn modelId="{224C080F-ACE7-4E1E-B8EB-F7C33A62522B}" type="presOf" srcId="{D144D811-DB37-4BA1-ACF2-C82A2B8A4502}" destId="{1103C638-5E87-41A3-9C66-309BB773A0C9}" srcOrd="0" destOrd="0" presId="urn:microsoft.com/office/officeart/2011/layout/RadialPictureList"/>
    <dgm:cxn modelId="{A764E402-D6E8-4B9B-A1CB-1B6271D0E644}" type="presOf" srcId="{3AEFEDD8-E5C7-44F9-9D32-F375E420434D}" destId="{2769CCA9-6373-4F3F-986D-F96344332C0B}" srcOrd="0" destOrd="0" presId="urn:microsoft.com/office/officeart/2011/layout/RadialPictureList"/>
    <dgm:cxn modelId="{E6E792BF-6BC7-40C8-914B-DA5FF7B8EB96}" srcId="{3AEFEDD8-E5C7-44F9-9D32-F375E420434D}" destId="{D144D811-DB37-4BA1-ACF2-C82A2B8A4502}" srcOrd="1" destOrd="0" parTransId="{D6D7384D-DAA5-4AB4-A3A5-24D001B8BD39}" sibTransId="{2ABE3293-3BDB-4261-AAD8-01B122C7A317}"/>
    <dgm:cxn modelId="{3A762554-1828-4EB8-A83F-A7D355976703}" type="presOf" srcId="{44CCE7D1-AAF0-47BE-B2BC-557933DC8E17}" destId="{C51C9755-80C8-4094-B608-E570E4C352AD}" srcOrd="0" destOrd="0" presId="urn:microsoft.com/office/officeart/2011/layout/RadialPictureList"/>
    <dgm:cxn modelId="{6EC90284-D080-4CCF-BAE4-4DB63DD561F1}" srcId="{3AEFEDD8-E5C7-44F9-9D32-F375E420434D}" destId="{AF80E263-39DC-4760-8CB0-B30EF808D955}" srcOrd="0" destOrd="0" parTransId="{B5C6251C-4C0F-4BD9-9258-21D977A15308}" sibTransId="{A79D5BF1-B72E-4E94-9546-BFB445894ECF}"/>
    <dgm:cxn modelId="{AC1DC9B9-3EEB-4D80-A3AB-A7805434E393}" srcId="{B89BECE8-8FCA-45EB-A75A-63D82F73E7E5}" destId="{3AEFEDD8-E5C7-44F9-9D32-F375E420434D}" srcOrd="0" destOrd="0" parTransId="{2CA22F5C-C397-47A0-BCF6-BA70115A1342}" sibTransId="{802088A2-C16D-4E05-A86D-A650C8F12273}"/>
    <dgm:cxn modelId="{6D5033F5-933B-40EE-B254-9352EF3F31CE}" srcId="{3AEFEDD8-E5C7-44F9-9D32-F375E420434D}" destId="{44CCE7D1-AAF0-47BE-B2BC-557933DC8E17}" srcOrd="2" destOrd="0" parTransId="{CF0D3C71-9967-4AB1-81A6-BA1059CE6CD3}" sibTransId="{99D4E3BD-611A-4246-878A-E5732AF373DD}"/>
    <dgm:cxn modelId="{D9AA75C0-180F-4085-B503-F91DA57F9176}" type="presParOf" srcId="{B642DE3E-6C52-4A4B-B12A-F932F8B2732A}" destId="{2769CCA9-6373-4F3F-986D-F96344332C0B}" srcOrd="0" destOrd="0" presId="urn:microsoft.com/office/officeart/2011/layout/RadialPictureList"/>
    <dgm:cxn modelId="{23D373BC-A4A0-47BD-8718-D6365A8F25B7}" type="presParOf" srcId="{B642DE3E-6C52-4A4B-B12A-F932F8B2732A}" destId="{D97D4AF9-72CB-4F60-BDA0-38B7421F667A}" srcOrd="1" destOrd="0" presId="urn:microsoft.com/office/officeart/2011/layout/RadialPictureList"/>
    <dgm:cxn modelId="{F3A57E2E-395D-4F1B-B434-1DDB0B89577D}" type="presParOf" srcId="{B642DE3E-6C52-4A4B-B12A-F932F8B2732A}" destId="{40CCE22E-6C3C-4C91-AE5A-B64A36006B32}" srcOrd="2" destOrd="0" presId="urn:microsoft.com/office/officeart/2011/layout/RadialPictureList"/>
    <dgm:cxn modelId="{959E0DC5-9945-4100-82CA-741BC2F6F89A}" type="presParOf" srcId="{B642DE3E-6C52-4A4B-B12A-F932F8B2732A}" destId="{6ECDD4C8-7531-407D-A146-9BC2AA9BD240}" srcOrd="3" destOrd="0" presId="urn:microsoft.com/office/officeart/2011/layout/RadialPictureList"/>
    <dgm:cxn modelId="{F88FC6F8-153E-4201-BF50-CE837476515C}" type="presParOf" srcId="{B642DE3E-6C52-4A4B-B12A-F932F8B2732A}" destId="{D1AF06DB-810B-439E-A276-963C4D9F6CA8}" srcOrd="4" destOrd="0" presId="urn:microsoft.com/office/officeart/2011/layout/RadialPictureList"/>
    <dgm:cxn modelId="{D465E68C-3AF3-474C-851A-CE24413325E8}" type="presParOf" srcId="{D1AF06DB-810B-439E-A276-963C4D9F6CA8}" destId="{1B43FB79-FF1C-485F-91ED-29F6FD4655E0}" srcOrd="0" destOrd="0" presId="urn:microsoft.com/office/officeart/2011/layout/RadialPictureList"/>
    <dgm:cxn modelId="{320DDF1F-1B15-4212-B580-81326578A5F8}" type="presParOf" srcId="{B642DE3E-6C52-4A4B-B12A-F932F8B2732A}" destId="{1103C638-5E87-41A3-9C66-309BB773A0C9}" srcOrd="5" destOrd="0" presId="urn:microsoft.com/office/officeart/2011/layout/RadialPictureList"/>
    <dgm:cxn modelId="{8725C1B7-196D-47A8-9FF8-B5BC08749F52}" type="presParOf" srcId="{B642DE3E-6C52-4A4B-B12A-F932F8B2732A}" destId="{5A71F7D9-E0E9-44F7-8041-10CD22D884FB}" srcOrd="6" destOrd="0" presId="urn:microsoft.com/office/officeart/2011/layout/RadialPictureList"/>
    <dgm:cxn modelId="{4FC5C76D-EAB2-4D00-8223-1ED4694B65DB}" type="presParOf" srcId="{5A71F7D9-E0E9-44F7-8041-10CD22D884FB}" destId="{1372E00B-CE48-4F25-85AE-48F4D7879294}" srcOrd="0" destOrd="0" presId="urn:microsoft.com/office/officeart/2011/layout/RadialPictureList"/>
    <dgm:cxn modelId="{14507761-5293-4FB1-B56B-7D101AEA2652}" type="presParOf" srcId="{B642DE3E-6C52-4A4B-B12A-F932F8B2732A}" destId="{C51C9755-80C8-4094-B608-E570E4C352AD}" srcOrd="7" destOrd="0" presId="urn:microsoft.com/office/officeart/2011/layout/RadialPictur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Prepare for the Search</a:t>
          </a:r>
          <a:endParaRPr lang="en-US" sz="1600" kern="1200" dirty="0"/>
        </a:p>
      </dsp:txBody>
      <dsp:txXfrm>
        <a:off x="137511" y="2566242"/>
        <a:ext cx="1300171" cy="985329"/>
      </dsp:txXfrm>
    </dsp:sp>
    <dsp:sp modelId="{7858A5AA-C9C0-4A1A-92BE-D3B3276C9B81}">
      <dsp:nvSpPr>
        <dsp:cNvPr id="0" name=""/>
        <dsp:cNvSpPr/>
      </dsp:nvSpPr>
      <dsp:spPr>
        <a:xfrm rot="19331990">
          <a:off x="1560517" y="2148224"/>
          <a:ext cx="366946"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1571145" y="2246795"/>
        <a:ext cx="265652" cy="202589"/>
      </dsp:txXfrm>
    </dsp:sp>
    <dsp:sp modelId="{6386714F-88CF-4DFF-B353-3BE63F2EFC2F}">
      <dsp:nvSpPr>
        <dsp:cNvPr id="0" name=""/>
        <dsp:cNvSpPr/>
      </dsp:nvSpPr>
      <dsp:spPr>
        <a:xfrm>
          <a:off x="2003232" y="1064599"/>
          <a:ext cx="1361481" cy="1046639"/>
        </a:xfrm>
        <a:prstGeom prst="roundRect">
          <a:avLst>
            <a:gd name="adj" fmla="val 10000"/>
          </a:avLst>
        </a:prstGeom>
        <a:solidFill>
          <a:srgbClr val="CCFFCC"/>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Advertise</a:t>
          </a:r>
          <a:r>
            <a:rPr lang="en-US" sz="1600" kern="1200" baseline="0" dirty="0" smtClean="0">
              <a:solidFill>
                <a:schemeClr val="bg2"/>
              </a:solidFill>
            </a:rPr>
            <a:t> &amp; Outreach</a:t>
          </a:r>
          <a:endParaRPr lang="en-US" sz="1600" kern="1200" dirty="0">
            <a:solidFill>
              <a:schemeClr val="bg2"/>
            </a:solidFill>
          </a:endParaRPr>
        </a:p>
      </dsp:txBody>
      <dsp:txXfrm>
        <a:off x="2033887" y="1095254"/>
        <a:ext cx="1300171" cy="985329"/>
      </dsp:txXfrm>
    </dsp:sp>
    <dsp:sp modelId="{2B18E122-42E1-4E49-AF64-94B151D3F5D9}">
      <dsp:nvSpPr>
        <dsp:cNvPr id="0" name=""/>
        <dsp:cNvSpPr/>
      </dsp:nvSpPr>
      <dsp:spPr>
        <a:xfrm rot="20596900">
          <a:off x="3481859" y="1138584"/>
          <a:ext cx="272037"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3483584" y="1217851"/>
        <a:ext cx="190426" cy="202589"/>
      </dsp:txXfrm>
    </dsp:sp>
    <dsp:sp modelId="{5FF64243-F1E4-4F6F-A961-B742DD5E7D4A}">
      <dsp:nvSpPr>
        <dsp:cNvPr id="0" name=""/>
        <dsp:cNvSpPr/>
      </dsp:nvSpPr>
      <dsp:spPr>
        <a:xfrm>
          <a:off x="3856295" y="508007"/>
          <a:ext cx="1361481" cy="1046639"/>
        </a:xfrm>
        <a:prstGeom prst="roundRect">
          <a:avLst>
            <a:gd name="adj" fmla="val 10000"/>
          </a:avLst>
        </a:prstGeom>
        <a:solidFill>
          <a:schemeClr val="accent5">
            <a:lumMod val="60000"/>
            <a:lumOff val="40000"/>
          </a:schemeClr>
        </a:solidFill>
        <a:ln w="38100" cap="flat" cmpd="sng" algn="ctr">
          <a:noFill/>
          <a:prstDash val="solid"/>
        </a:ln>
        <a:effectLst>
          <a:outerShdw blurRad="50800" dist="38100" dir="8100000" algn="tr" rotWithShape="0">
            <a:prstClr val="black">
              <a:alpha val="40000"/>
            </a:prst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Screen &amp; Interview</a:t>
          </a:r>
          <a:endParaRPr lang="en-US" sz="1600" kern="1200" dirty="0">
            <a:solidFill>
              <a:schemeClr val="bg2"/>
            </a:solidFill>
          </a:endParaRPr>
        </a:p>
      </dsp:txBody>
      <dsp:txXfrm>
        <a:off x="3886950" y="538662"/>
        <a:ext cx="1300171" cy="985329"/>
      </dsp:txXfrm>
    </dsp:sp>
    <dsp:sp modelId="{4D37CFA0-F5D3-4B75-A553-45287DF245F3}">
      <dsp:nvSpPr>
        <dsp:cNvPr id="0" name=""/>
        <dsp:cNvSpPr/>
      </dsp:nvSpPr>
      <dsp:spPr>
        <a:xfrm rot="1163943">
          <a:off x="5348341" y="1203383"/>
          <a:ext cx="31345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351010" y="1255295"/>
        <a:ext cx="219418" cy="202589"/>
      </dsp:txXfrm>
    </dsp:sp>
    <dsp:sp modelId="{292AFC98-0105-4870-9E9F-E44841346910}">
      <dsp:nvSpPr>
        <dsp:cNvPr id="0" name=""/>
        <dsp:cNvSpPr/>
      </dsp:nvSpPr>
      <dsp:spPr>
        <a:xfrm>
          <a:off x="5775625" y="1183874"/>
          <a:ext cx="1361481" cy="1046639"/>
        </a:xfrm>
        <a:prstGeom prst="roundRect">
          <a:avLst>
            <a:gd name="adj" fmla="val 10000"/>
          </a:avLst>
        </a:prstGeom>
        <a:solidFill>
          <a:schemeClr val="accent4">
            <a:lumMod val="40000"/>
            <a:lumOff val="60000"/>
          </a:schemeClr>
        </a:solidFill>
        <a:ln w="9525" cap="flat" cmpd="sng" algn="ctr">
          <a:solidFill>
            <a:schemeClr val="accent4">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Perform Reference &amp; Background Checks </a:t>
          </a:r>
          <a:endParaRPr lang="en-US" sz="1600" kern="1200" dirty="0"/>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Hire</a:t>
          </a:r>
          <a:r>
            <a:rPr lang="en-US" sz="1600" kern="1200" baseline="0" dirty="0" smtClean="0"/>
            <a:t> &amp; Onboard</a:t>
          </a:r>
          <a:endParaRPr lang="en-US" sz="1600" kern="1200" dirty="0"/>
        </a:p>
      </dsp:txBody>
      <dsp:txXfrm>
        <a:off x="7579833" y="2367465"/>
        <a:ext cx="1300171" cy="9853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174927" y="1614126"/>
          <a:ext cx="2263440" cy="1552367"/>
        </a:xfrm>
        <a:prstGeom prst="roundRect">
          <a:avLst/>
        </a:prstGeom>
        <a:solidFill>
          <a:srgbClr val="89D1E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Interview Questions</a:t>
          </a:r>
          <a:endParaRPr lang="en-US" sz="2400" kern="1200" dirty="0">
            <a:solidFill>
              <a:schemeClr val="bg2"/>
            </a:solidFill>
            <a:effectLst/>
          </a:endParaRPr>
        </a:p>
      </dsp:txBody>
      <dsp:txXfrm>
        <a:off x="1250707" y="1689906"/>
        <a:ext cx="2111880" cy="1400807"/>
      </dsp:txXfrm>
    </dsp:sp>
    <dsp:sp modelId="{D97D4AF9-72CB-4F60-BDA0-38B7421F667A}">
      <dsp:nvSpPr>
        <dsp:cNvPr id="0" name=""/>
        <dsp:cNvSpPr/>
      </dsp:nvSpPr>
      <dsp:spPr>
        <a:xfrm>
          <a:off x="7703" y="0"/>
          <a:ext cx="4562723" cy="4756361"/>
        </a:xfrm>
        <a:prstGeom prst="blockArc">
          <a:avLst>
            <a:gd name="adj1" fmla="val 17527788"/>
            <a:gd name="adj2" fmla="val 4119114"/>
            <a:gd name="adj3" fmla="val 575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67360" y="400961"/>
          <a:ext cx="1212533" cy="1212872"/>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71865" y="420462"/>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71865" y="420462"/>
        <a:ext cx="1623022" cy="1173870"/>
      </dsp:txXfrm>
    </dsp:sp>
    <dsp:sp modelId="{1B43FB79-FF1C-485F-91ED-29F6FD4655E0}">
      <dsp:nvSpPr>
        <dsp:cNvPr id="0" name=""/>
        <dsp:cNvSpPr/>
      </dsp:nvSpPr>
      <dsp:spPr>
        <a:xfrm>
          <a:off x="3188855" y="3165372"/>
          <a:ext cx="1212533" cy="1212872"/>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147275" y="1797904"/>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47275" y="1797904"/>
        <a:ext cx="1623022" cy="1173870"/>
      </dsp:txXfrm>
    </dsp:sp>
    <dsp:sp modelId="{1372E00B-CE48-4F25-85AE-48F4D7879294}">
      <dsp:nvSpPr>
        <dsp:cNvPr id="0" name=""/>
        <dsp:cNvSpPr/>
      </dsp:nvSpPr>
      <dsp:spPr>
        <a:xfrm>
          <a:off x="3773704" y="1825604"/>
          <a:ext cx="1212533" cy="1212872"/>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71865" y="3204836"/>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71865" y="3204836"/>
        <a:ext cx="1623022" cy="11738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174927" y="1614126"/>
          <a:ext cx="2263440" cy="1552367"/>
        </a:xfrm>
        <a:prstGeom prst="roundRect">
          <a:avLst/>
        </a:prstGeom>
        <a:solidFill>
          <a:srgbClr val="89D1E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Screening Interviews</a:t>
          </a:r>
        </a:p>
      </dsp:txBody>
      <dsp:txXfrm>
        <a:off x="1250707" y="1689906"/>
        <a:ext cx="2111880" cy="1400807"/>
      </dsp:txXfrm>
    </dsp:sp>
    <dsp:sp modelId="{D97D4AF9-72CB-4F60-BDA0-38B7421F667A}">
      <dsp:nvSpPr>
        <dsp:cNvPr id="0" name=""/>
        <dsp:cNvSpPr/>
      </dsp:nvSpPr>
      <dsp:spPr>
        <a:xfrm>
          <a:off x="7703" y="0"/>
          <a:ext cx="4562723" cy="4756361"/>
        </a:xfrm>
        <a:prstGeom prst="blockArc">
          <a:avLst>
            <a:gd name="adj1" fmla="val 17527788"/>
            <a:gd name="adj2" fmla="val 4119114"/>
            <a:gd name="adj3" fmla="val 575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67360" y="400961"/>
          <a:ext cx="1212533" cy="1212872"/>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71865" y="420462"/>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71865" y="420462"/>
        <a:ext cx="1623022" cy="1173870"/>
      </dsp:txXfrm>
    </dsp:sp>
    <dsp:sp modelId="{1B43FB79-FF1C-485F-91ED-29F6FD4655E0}">
      <dsp:nvSpPr>
        <dsp:cNvPr id="0" name=""/>
        <dsp:cNvSpPr/>
      </dsp:nvSpPr>
      <dsp:spPr>
        <a:xfrm>
          <a:off x="3188855" y="3165372"/>
          <a:ext cx="1212533" cy="1212872"/>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147275" y="1797904"/>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47275" y="1797904"/>
        <a:ext cx="1623022" cy="1173870"/>
      </dsp:txXfrm>
    </dsp:sp>
    <dsp:sp modelId="{1372E00B-CE48-4F25-85AE-48F4D7879294}">
      <dsp:nvSpPr>
        <dsp:cNvPr id="0" name=""/>
        <dsp:cNvSpPr/>
      </dsp:nvSpPr>
      <dsp:spPr>
        <a:xfrm>
          <a:off x="3773704" y="1825604"/>
          <a:ext cx="1212533" cy="1212872"/>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71865" y="3204836"/>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71865" y="3204836"/>
        <a:ext cx="1623022" cy="11738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174927" y="1614126"/>
          <a:ext cx="2263440" cy="1552367"/>
        </a:xfrm>
        <a:prstGeom prst="roundRect">
          <a:avLst/>
        </a:prstGeom>
        <a:solidFill>
          <a:srgbClr val="89D1E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On-Campus Interview</a:t>
          </a:r>
        </a:p>
      </dsp:txBody>
      <dsp:txXfrm>
        <a:off x="1250707" y="1689906"/>
        <a:ext cx="2111880" cy="1400807"/>
      </dsp:txXfrm>
    </dsp:sp>
    <dsp:sp modelId="{D97D4AF9-72CB-4F60-BDA0-38B7421F667A}">
      <dsp:nvSpPr>
        <dsp:cNvPr id="0" name=""/>
        <dsp:cNvSpPr/>
      </dsp:nvSpPr>
      <dsp:spPr>
        <a:xfrm>
          <a:off x="7703" y="0"/>
          <a:ext cx="4562723" cy="4756361"/>
        </a:xfrm>
        <a:prstGeom prst="blockArc">
          <a:avLst>
            <a:gd name="adj1" fmla="val 17527788"/>
            <a:gd name="adj2" fmla="val 4119114"/>
            <a:gd name="adj3" fmla="val 575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67360" y="400961"/>
          <a:ext cx="1212533" cy="1212872"/>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71865" y="420462"/>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71865" y="420462"/>
        <a:ext cx="1623022" cy="1173870"/>
      </dsp:txXfrm>
    </dsp:sp>
    <dsp:sp modelId="{1B43FB79-FF1C-485F-91ED-29F6FD4655E0}">
      <dsp:nvSpPr>
        <dsp:cNvPr id="0" name=""/>
        <dsp:cNvSpPr/>
      </dsp:nvSpPr>
      <dsp:spPr>
        <a:xfrm>
          <a:off x="3188855" y="3165372"/>
          <a:ext cx="1212533" cy="1212872"/>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147275" y="1797904"/>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47275" y="1797904"/>
        <a:ext cx="1623022" cy="1173870"/>
      </dsp:txXfrm>
    </dsp:sp>
    <dsp:sp modelId="{1372E00B-CE48-4F25-85AE-48F4D7879294}">
      <dsp:nvSpPr>
        <dsp:cNvPr id="0" name=""/>
        <dsp:cNvSpPr/>
      </dsp:nvSpPr>
      <dsp:spPr>
        <a:xfrm>
          <a:off x="3773704" y="1825604"/>
          <a:ext cx="1212533" cy="1212872"/>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71865" y="3204836"/>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71865" y="3204836"/>
        <a:ext cx="1623022" cy="11738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174927" y="1614126"/>
          <a:ext cx="2263440" cy="1552367"/>
        </a:xfrm>
        <a:prstGeom prst="roundRect">
          <a:avLst/>
        </a:prstGeom>
        <a:solidFill>
          <a:srgbClr val="89D1E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Candidate Experience</a:t>
          </a:r>
        </a:p>
      </dsp:txBody>
      <dsp:txXfrm>
        <a:off x="1250707" y="1689906"/>
        <a:ext cx="2111880" cy="1400807"/>
      </dsp:txXfrm>
    </dsp:sp>
    <dsp:sp modelId="{D97D4AF9-72CB-4F60-BDA0-38B7421F667A}">
      <dsp:nvSpPr>
        <dsp:cNvPr id="0" name=""/>
        <dsp:cNvSpPr/>
      </dsp:nvSpPr>
      <dsp:spPr>
        <a:xfrm>
          <a:off x="7703" y="0"/>
          <a:ext cx="4562723" cy="4756361"/>
        </a:xfrm>
        <a:prstGeom prst="blockArc">
          <a:avLst>
            <a:gd name="adj1" fmla="val 17527788"/>
            <a:gd name="adj2" fmla="val 4119114"/>
            <a:gd name="adj3" fmla="val 575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67360" y="400961"/>
          <a:ext cx="1212533" cy="1212872"/>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71865" y="420462"/>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71865" y="420462"/>
        <a:ext cx="1623022" cy="1173870"/>
      </dsp:txXfrm>
    </dsp:sp>
    <dsp:sp modelId="{1B43FB79-FF1C-485F-91ED-29F6FD4655E0}">
      <dsp:nvSpPr>
        <dsp:cNvPr id="0" name=""/>
        <dsp:cNvSpPr/>
      </dsp:nvSpPr>
      <dsp:spPr>
        <a:xfrm>
          <a:off x="3188855" y="3165372"/>
          <a:ext cx="1212533" cy="1212872"/>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147275" y="1797904"/>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47275" y="1797904"/>
        <a:ext cx="1623022" cy="1173870"/>
      </dsp:txXfrm>
    </dsp:sp>
    <dsp:sp modelId="{1372E00B-CE48-4F25-85AE-48F4D7879294}">
      <dsp:nvSpPr>
        <dsp:cNvPr id="0" name=""/>
        <dsp:cNvSpPr/>
      </dsp:nvSpPr>
      <dsp:spPr>
        <a:xfrm>
          <a:off x="3773704" y="1825604"/>
          <a:ext cx="1212533" cy="1212872"/>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71865" y="3204836"/>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71865" y="3204836"/>
        <a:ext cx="1623022" cy="11738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86183" y="1583309"/>
          <a:ext cx="2151408" cy="1377378"/>
        </a:xfrm>
        <a:prstGeom prst="roundRect">
          <a:avLst/>
        </a:prstGeom>
        <a:solidFill>
          <a:srgbClr val="89D1E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Candidate Experience</a:t>
          </a:r>
          <a:endParaRPr lang="en-US" sz="2400" kern="1200" dirty="0">
            <a:solidFill>
              <a:schemeClr val="bg2"/>
            </a:solidFill>
            <a:effectLst/>
          </a:endParaRPr>
        </a:p>
      </dsp:txBody>
      <dsp:txXfrm>
        <a:off x="1353421" y="1650547"/>
        <a:ext cx="2016932" cy="1242902"/>
      </dsp:txXfrm>
    </dsp:sp>
    <dsp:sp modelId="{D97D4AF9-72CB-4F60-BDA0-38B7421F667A}">
      <dsp:nvSpPr>
        <dsp:cNvPr id="0" name=""/>
        <dsp:cNvSpPr/>
      </dsp:nvSpPr>
      <dsp:spPr>
        <a:xfrm>
          <a:off x="176732" y="0"/>
          <a:ext cx="4336885" cy="4520940"/>
        </a:xfrm>
        <a:prstGeom prst="blockArc">
          <a:avLst>
            <a:gd name="adj1" fmla="val 17527788"/>
            <a:gd name="adj2" fmla="val 4119114"/>
            <a:gd name="adj3" fmla="val 575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70099" y="381115"/>
          <a:ext cx="1152517" cy="1152839"/>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10035" y="399651"/>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99651"/>
        <a:ext cx="1542689" cy="1115767"/>
      </dsp:txXfrm>
    </dsp:sp>
    <dsp:sp modelId="{1B43FB79-FF1C-485F-91ED-29F6FD4655E0}">
      <dsp:nvSpPr>
        <dsp:cNvPr id="0" name=""/>
        <dsp:cNvSpPr/>
      </dsp:nvSpPr>
      <dsp:spPr>
        <a:xfrm>
          <a:off x="3200429" y="3008698"/>
          <a:ext cx="1152517" cy="1152839"/>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61915" y="1708915"/>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61915" y="1708915"/>
        <a:ext cx="1542689" cy="1115767"/>
      </dsp:txXfrm>
    </dsp:sp>
    <dsp:sp modelId="{1372E00B-CE48-4F25-85AE-48F4D7879294}">
      <dsp:nvSpPr>
        <dsp:cNvPr id="0" name=""/>
        <dsp:cNvSpPr/>
      </dsp:nvSpPr>
      <dsp:spPr>
        <a:xfrm>
          <a:off x="3756330" y="1735243"/>
          <a:ext cx="1152517" cy="1152839"/>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10035" y="3046209"/>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046209"/>
        <a:ext cx="1542689" cy="11157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86183" y="1609815"/>
          <a:ext cx="2151408" cy="1324365"/>
        </a:xfrm>
        <a:prstGeom prst="roundRect">
          <a:avLst/>
        </a:prstGeom>
        <a:solidFill>
          <a:srgbClr val="89D1E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Candidate Experience</a:t>
          </a:r>
          <a:endParaRPr lang="en-US" sz="2400" kern="1200" dirty="0">
            <a:solidFill>
              <a:schemeClr val="bg2"/>
            </a:solidFill>
            <a:effectLst/>
          </a:endParaRPr>
        </a:p>
      </dsp:txBody>
      <dsp:txXfrm>
        <a:off x="1350833" y="1674465"/>
        <a:ext cx="2022108" cy="1195065"/>
      </dsp:txXfrm>
    </dsp:sp>
    <dsp:sp modelId="{D97D4AF9-72CB-4F60-BDA0-38B7421F667A}">
      <dsp:nvSpPr>
        <dsp:cNvPr id="0" name=""/>
        <dsp:cNvSpPr/>
      </dsp:nvSpPr>
      <dsp:spPr>
        <a:xfrm>
          <a:off x="176732" y="0"/>
          <a:ext cx="4336885" cy="4520940"/>
        </a:xfrm>
        <a:prstGeom prst="blockArc">
          <a:avLst>
            <a:gd name="adj1" fmla="val 17527788"/>
            <a:gd name="adj2" fmla="val 4119114"/>
            <a:gd name="adj3" fmla="val 575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70099" y="381115"/>
          <a:ext cx="1152517" cy="1152839"/>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10035" y="399651"/>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99651"/>
        <a:ext cx="1542689" cy="1115767"/>
      </dsp:txXfrm>
    </dsp:sp>
    <dsp:sp modelId="{1B43FB79-FF1C-485F-91ED-29F6FD4655E0}">
      <dsp:nvSpPr>
        <dsp:cNvPr id="0" name=""/>
        <dsp:cNvSpPr/>
      </dsp:nvSpPr>
      <dsp:spPr>
        <a:xfrm>
          <a:off x="3200429" y="3008698"/>
          <a:ext cx="1152517" cy="1152839"/>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61915" y="1708915"/>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61915" y="1708915"/>
        <a:ext cx="1542689" cy="1115767"/>
      </dsp:txXfrm>
    </dsp:sp>
    <dsp:sp modelId="{1372E00B-CE48-4F25-85AE-48F4D7879294}">
      <dsp:nvSpPr>
        <dsp:cNvPr id="0" name=""/>
        <dsp:cNvSpPr/>
      </dsp:nvSpPr>
      <dsp:spPr>
        <a:xfrm>
          <a:off x="3756330" y="1735243"/>
          <a:ext cx="1152517" cy="1152839"/>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10035" y="3046209"/>
          <a:ext cx="1542689" cy="111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10035" y="3046209"/>
        <a:ext cx="1542689" cy="11157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Prepare for the Search</a:t>
          </a:r>
          <a:endParaRPr lang="en-US" sz="1600" kern="1200" dirty="0"/>
        </a:p>
      </dsp:txBody>
      <dsp:txXfrm>
        <a:off x="137511" y="2566242"/>
        <a:ext cx="1300171" cy="985329"/>
      </dsp:txXfrm>
    </dsp:sp>
    <dsp:sp modelId="{7858A5AA-C9C0-4A1A-92BE-D3B3276C9B81}">
      <dsp:nvSpPr>
        <dsp:cNvPr id="0" name=""/>
        <dsp:cNvSpPr/>
      </dsp:nvSpPr>
      <dsp:spPr>
        <a:xfrm rot="19331990">
          <a:off x="1560517" y="2148224"/>
          <a:ext cx="366946"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71145" y="2246795"/>
        <a:ext cx="265652" cy="202589"/>
      </dsp:txXfrm>
    </dsp:sp>
    <dsp:sp modelId="{6386714F-88CF-4DFF-B353-3BE63F2EFC2F}">
      <dsp:nvSpPr>
        <dsp:cNvPr id="0" name=""/>
        <dsp:cNvSpPr/>
      </dsp:nvSpPr>
      <dsp:spPr>
        <a:xfrm>
          <a:off x="2003232" y="1064599"/>
          <a:ext cx="1361481" cy="1046639"/>
        </a:xfrm>
        <a:prstGeom prst="roundRect">
          <a:avLst>
            <a:gd name="adj" fmla="val 10000"/>
          </a:avLst>
        </a:prstGeom>
        <a:solidFill>
          <a:srgbClr val="CCFFCC"/>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Advertise</a:t>
          </a:r>
          <a:r>
            <a:rPr lang="en-US" sz="1600" kern="1200" baseline="0" dirty="0" smtClean="0">
              <a:solidFill>
                <a:schemeClr val="bg2"/>
              </a:solidFill>
            </a:rPr>
            <a:t> &amp; Outreach</a:t>
          </a:r>
          <a:endParaRPr lang="en-US" sz="1600" kern="1200" dirty="0">
            <a:solidFill>
              <a:schemeClr val="bg2"/>
            </a:solidFill>
          </a:endParaRPr>
        </a:p>
      </dsp:txBody>
      <dsp:txXfrm>
        <a:off x="2033887" y="1095254"/>
        <a:ext cx="1300171" cy="985329"/>
      </dsp:txXfrm>
    </dsp:sp>
    <dsp:sp modelId="{2B18E122-42E1-4E49-AF64-94B151D3F5D9}">
      <dsp:nvSpPr>
        <dsp:cNvPr id="0" name=""/>
        <dsp:cNvSpPr/>
      </dsp:nvSpPr>
      <dsp:spPr>
        <a:xfrm rot="20596900">
          <a:off x="3481859" y="1138584"/>
          <a:ext cx="272037"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83584" y="1217851"/>
        <a:ext cx="190426" cy="202589"/>
      </dsp:txXfrm>
    </dsp:sp>
    <dsp:sp modelId="{5FF64243-F1E4-4F6F-A961-B742DD5E7D4A}">
      <dsp:nvSpPr>
        <dsp:cNvPr id="0" name=""/>
        <dsp:cNvSpPr/>
      </dsp:nvSpPr>
      <dsp:spPr>
        <a:xfrm>
          <a:off x="3856295" y="508007"/>
          <a:ext cx="1361481" cy="1046639"/>
        </a:xfrm>
        <a:prstGeom prst="roundRect">
          <a:avLst>
            <a:gd name="adj" fmla="val 10000"/>
          </a:avLst>
        </a:prstGeom>
        <a:solidFill>
          <a:schemeClr val="accent5">
            <a:lumMod val="60000"/>
            <a:lumOff val="40000"/>
          </a:schemeClr>
        </a:solidFill>
        <a:ln w="38100" cap="flat" cmpd="sng" algn="ctr">
          <a:noFill/>
          <a:prstDash val="solid"/>
        </a:ln>
        <a:effectLst>
          <a:outerShdw blurRad="50800" dist="38100" dir="8100000" algn="tr" rotWithShape="0">
            <a:prstClr val="black">
              <a:alpha val="40000"/>
            </a:prst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Screen &amp; Interview</a:t>
          </a:r>
          <a:endParaRPr lang="en-US" sz="1600" kern="1200" dirty="0">
            <a:solidFill>
              <a:schemeClr val="bg2"/>
            </a:solidFill>
          </a:endParaRPr>
        </a:p>
      </dsp:txBody>
      <dsp:txXfrm>
        <a:off x="3886950" y="538662"/>
        <a:ext cx="1300171" cy="985329"/>
      </dsp:txXfrm>
    </dsp:sp>
    <dsp:sp modelId="{4D37CFA0-F5D3-4B75-A553-45287DF245F3}">
      <dsp:nvSpPr>
        <dsp:cNvPr id="0" name=""/>
        <dsp:cNvSpPr/>
      </dsp:nvSpPr>
      <dsp:spPr>
        <a:xfrm rot="1163943">
          <a:off x="5348341" y="1203383"/>
          <a:ext cx="31345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351010" y="1255295"/>
        <a:ext cx="219418" cy="202589"/>
      </dsp:txXfrm>
    </dsp:sp>
    <dsp:sp modelId="{292AFC98-0105-4870-9E9F-E44841346910}">
      <dsp:nvSpPr>
        <dsp:cNvPr id="0" name=""/>
        <dsp:cNvSpPr/>
      </dsp:nvSpPr>
      <dsp:spPr>
        <a:xfrm>
          <a:off x="5775625" y="1183874"/>
          <a:ext cx="1361481" cy="1046639"/>
        </a:xfrm>
        <a:prstGeom prst="roundRect">
          <a:avLst>
            <a:gd name="adj" fmla="val 10000"/>
          </a:avLst>
        </a:prstGeom>
        <a:solidFill>
          <a:schemeClr val="accent4">
            <a:lumMod val="40000"/>
            <a:lumOff val="60000"/>
          </a:schemeClr>
        </a:solidFill>
        <a:ln w="9525" cap="flat" cmpd="sng" algn="ctr">
          <a:solidFill>
            <a:schemeClr val="accent4">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Perform Reference &amp; Background Checks </a:t>
          </a:r>
          <a:endParaRPr lang="en-US" sz="1600" kern="1200" dirty="0"/>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Hire</a:t>
          </a:r>
          <a:r>
            <a:rPr lang="en-US" sz="1600" kern="1200" baseline="0" dirty="0" smtClean="0"/>
            <a:t> &amp; Onboard</a:t>
          </a:r>
          <a:endParaRPr lang="en-US" sz="1600" kern="1200" dirty="0"/>
        </a:p>
      </dsp:txBody>
      <dsp:txXfrm>
        <a:off x="7579833" y="2367465"/>
        <a:ext cx="1300171" cy="9853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302787" y="1666354"/>
          <a:ext cx="2153740" cy="1216212"/>
        </a:xfrm>
        <a:prstGeom prst="roundRect">
          <a:avLst/>
        </a:prstGeom>
        <a:solidFill>
          <a:srgbClr val="FFD4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Reference Checks</a:t>
          </a:r>
          <a:endParaRPr lang="en-US" sz="2400" kern="1200" dirty="0">
            <a:solidFill>
              <a:schemeClr val="bg2"/>
            </a:solidFill>
            <a:effectLst/>
          </a:endParaRPr>
        </a:p>
      </dsp:txBody>
      <dsp:txXfrm>
        <a:off x="1362158" y="1725725"/>
        <a:ext cx="2034998" cy="1097470"/>
      </dsp:txXfrm>
    </dsp:sp>
    <dsp:sp modelId="{D97D4AF9-72CB-4F60-BDA0-38B7421F667A}">
      <dsp:nvSpPr>
        <dsp:cNvPr id="0" name=""/>
        <dsp:cNvSpPr/>
      </dsp:nvSpPr>
      <dsp:spPr>
        <a:xfrm>
          <a:off x="192134" y="0"/>
          <a:ext cx="4341585" cy="4525839"/>
        </a:xfrm>
        <a:prstGeom prst="blockArc">
          <a:avLst>
            <a:gd name="adj1" fmla="val 17527788"/>
            <a:gd name="adj2" fmla="val 4119114"/>
            <a:gd name="adj3" fmla="val 5750"/>
          </a:avLst>
        </a:prstGeom>
        <a:solidFill>
          <a:srgbClr val="9F1B3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88962" y="381528"/>
          <a:ext cx="1153766" cy="1154088"/>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30242" y="400084"/>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400084"/>
        <a:ext cx="1544361" cy="1116977"/>
      </dsp:txXfrm>
    </dsp:sp>
    <dsp:sp modelId="{1B43FB79-FF1C-485F-91ED-29F6FD4655E0}">
      <dsp:nvSpPr>
        <dsp:cNvPr id="0" name=""/>
        <dsp:cNvSpPr/>
      </dsp:nvSpPr>
      <dsp:spPr>
        <a:xfrm rot="20404307">
          <a:off x="3834896" y="1694474"/>
          <a:ext cx="1153766" cy="1154088"/>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82611" y="1710767"/>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82611" y="1710767"/>
        <a:ext cx="1544361" cy="1116977"/>
      </dsp:txXfrm>
    </dsp:sp>
    <dsp:sp modelId="{1372E00B-CE48-4F25-85AE-48F4D7879294}">
      <dsp:nvSpPr>
        <dsp:cNvPr id="0" name=""/>
        <dsp:cNvSpPr/>
      </dsp:nvSpPr>
      <dsp:spPr>
        <a:xfrm>
          <a:off x="3388962" y="3025975"/>
          <a:ext cx="1153766" cy="11540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30242" y="3049510"/>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3049510"/>
        <a:ext cx="1544361" cy="11169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302787" y="1666354"/>
          <a:ext cx="2153740" cy="1216212"/>
        </a:xfrm>
        <a:prstGeom prst="roundRect">
          <a:avLst/>
        </a:prstGeom>
        <a:solidFill>
          <a:srgbClr val="FFD4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Internet Searches</a:t>
          </a:r>
          <a:endParaRPr lang="en-US" sz="2400" kern="1200" dirty="0">
            <a:solidFill>
              <a:schemeClr val="bg2"/>
            </a:solidFill>
            <a:effectLst/>
          </a:endParaRPr>
        </a:p>
      </dsp:txBody>
      <dsp:txXfrm>
        <a:off x="1362158" y="1725725"/>
        <a:ext cx="2034998" cy="1097470"/>
      </dsp:txXfrm>
    </dsp:sp>
    <dsp:sp modelId="{D97D4AF9-72CB-4F60-BDA0-38B7421F667A}">
      <dsp:nvSpPr>
        <dsp:cNvPr id="0" name=""/>
        <dsp:cNvSpPr/>
      </dsp:nvSpPr>
      <dsp:spPr>
        <a:xfrm>
          <a:off x="192134" y="0"/>
          <a:ext cx="4341585" cy="4525839"/>
        </a:xfrm>
        <a:prstGeom prst="blockArc">
          <a:avLst>
            <a:gd name="adj1" fmla="val 17527788"/>
            <a:gd name="adj2" fmla="val 4119114"/>
            <a:gd name="adj3" fmla="val 5750"/>
          </a:avLst>
        </a:prstGeom>
        <a:solidFill>
          <a:srgbClr val="9F1B3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88962" y="381528"/>
          <a:ext cx="1153766" cy="1154088"/>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30242" y="400084"/>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400084"/>
        <a:ext cx="1544361" cy="1116977"/>
      </dsp:txXfrm>
    </dsp:sp>
    <dsp:sp modelId="{1B43FB79-FF1C-485F-91ED-29F6FD4655E0}">
      <dsp:nvSpPr>
        <dsp:cNvPr id="0" name=""/>
        <dsp:cNvSpPr/>
      </dsp:nvSpPr>
      <dsp:spPr>
        <a:xfrm rot="20404307">
          <a:off x="3834896" y="1694474"/>
          <a:ext cx="1153766" cy="1154088"/>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82611" y="1710767"/>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82611" y="1710767"/>
        <a:ext cx="1544361" cy="1116977"/>
      </dsp:txXfrm>
    </dsp:sp>
    <dsp:sp modelId="{1372E00B-CE48-4F25-85AE-48F4D7879294}">
      <dsp:nvSpPr>
        <dsp:cNvPr id="0" name=""/>
        <dsp:cNvSpPr/>
      </dsp:nvSpPr>
      <dsp:spPr>
        <a:xfrm>
          <a:off x="3388962" y="3025975"/>
          <a:ext cx="1153766" cy="11540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30242" y="3049510"/>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3049510"/>
        <a:ext cx="1544361" cy="111697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302787" y="1666354"/>
          <a:ext cx="2153740" cy="1216212"/>
        </a:xfrm>
        <a:prstGeom prst="roundRect">
          <a:avLst/>
        </a:prstGeom>
        <a:solidFill>
          <a:srgbClr val="FFD4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2"/>
              </a:solidFill>
              <a:effectLst/>
            </a:rPr>
            <a:t>Hire Recommendation</a:t>
          </a:r>
          <a:endParaRPr lang="en-US" sz="1800" kern="1200" dirty="0">
            <a:solidFill>
              <a:schemeClr val="bg2"/>
            </a:solidFill>
            <a:effectLst/>
          </a:endParaRPr>
        </a:p>
      </dsp:txBody>
      <dsp:txXfrm>
        <a:off x="1362158" y="1725725"/>
        <a:ext cx="2034998" cy="1097470"/>
      </dsp:txXfrm>
    </dsp:sp>
    <dsp:sp modelId="{D97D4AF9-72CB-4F60-BDA0-38B7421F667A}">
      <dsp:nvSpPr>
        <dsp:cNvPr id="0" name=""/>
        <dsp:cNvSpPr/>
      </dsp:nvSpPr>
      <dsp:spPr>
        <a:xfrm>
          <a:off x="192134" y="0"/>
          <a:ext cx="4341585" cy="4525839"/>
        </a:xfrm>
        <a:prstGeom prst="blockArc">
          <a:avLst>
            <a:gd name="adj1" fmla="val 17527788"/>
            <a:gd name="adj2" fmla="val 4119114"/>
            <a:gd name="adj3" fmla="val 5750"/>
          </a:avLst>
        </a:prstGeom>
        <a:solidFill>
          <a:srgbClr val="9F1B3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88962" y="381528"/>
          <a:ext cx="1153766" cy="1154088"/>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30242" y="400084"/>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400084"/>
        <a:ext cx="1544361" cy="1116977"/>
      </dsp:txXfrm>
    </dsp:sp>
    <dsp:sp modelId="{1B43FB79-FF1C-485F-91ED-29F6FD4655E0}">
      <dsp:nvSpPr>
        <dsp:cNvPr id="0" name=""/>
        <dsp:cNvSpPr/>
      </dsp:nvSpPr>
      <dsp:spPr>
        <a:xfrm rot="20404307">
          <a:off x="3834896" y="1694474"/>
          <a:ext cx="1153766" cy="1154088"/>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82611" y="1710767"/>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82611" y="1710767"/>
        <a:ext cx="1544361" cy="1116977"/>
      </dsp:txXfrm>
    </dsp:sp>
    <dsp:sp modelId="{1372E00B-CE48-4F25-85AE-48F4D7879294}">
      <dsp:nvSpPr>
        <dsp:cNvPr id="0" name=""/>
        <dsp:cNvSpPr/>
      </dsp:nvSpPr>
      <dsp:spPr>
        <a:xfrm>
          <a:off x="3388962" y="3025975"/>
          <a:ext cx="1153766" cy="115408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30242" y="3049510"/>
          <a:ext cx="1544361" cy="1116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30242" y="3049510"/>
        <a:ext cx="1544361" cy="1116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Prepare for the Search</a:t>
          </a:r>
          <a:endParaRPr lang="en-US" sz="1600" kern="1200" dirty="0"/>
        </a:p>
      </dsp:txBody>
      <dsp:txXfrm>
        <a:off x="137511" y="2566242"/>
        <a:ext cx="1300171" cy="985329"/>
      </dsp:txXfrm>
    </dsp:sp>
    <dsp:sp modelId="{7858A5AA-C9C0-4A1A-92BE-D3B3276C9B81}">
      <dsp:nvSpPr>
        <dsp:cNvPr id="0" name=""/>
        <dsp:cNvSpPr/>
      </dsp:nvSpPr>
      <dsp:spPr>
        <a:xfrm rot="19331990">
          <a:off x="1560517" y="2148224"/>
          <a:ext cx="366946"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71145" y="2246795"/>
        <a:ext cx="265652" cy="202589"/>
      </dsp:txXfrm>
    </dsp:sp>
    <dsp:sp modelId="{6386714F-88CF-4DFF-B353-3BE63F2EFC2F}">
      <dsp:nvSpPr>
        <dsp:cNvPr id="0" name=""/>
        <dsp:cNvSpPr/>
      </dsp:nvSpPr>
      <dsp:spPr>
        <a:xfrm>
          <a:off x="2003232" y="1064599"/>
          <a:ext cx="1361481" cy="1046639"/>
        </a:xfrm>
        <a:prstGeom prst="roundRect">
          <a:avLst>
            <a:gd name="adj" fmla="val 10000"/>
          </a:avLst>
        </a:prstGeom>
        <a:solidFill>
          <a:srgbClr val="CCFFCC"/>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Advertise</a:t>
          </a:r>
          <a:r>
            <a:rPr lang="en-US" sz="1600" kern="1200" baseline="0" dirty="0" smtClean="0">
              <a:solidFill>
                <a:schemeClr val="bg2"/>
              </a:solidFill>
            </a:rPr>
            <a:t> &amp; Outreach</a:t>
          </a:r>
          <a:endParaRPr lang="en-US" sz="1600" kern="1200" dirty="0">
            <a:solidFill>
              <a:schemeClr val="bg2"/>
            </a:solidFill>
          </a:endParaRPr>
        </a:p>
      </dsp:txBody>
      <dsp:txXfrm>
        <a:off x="2033887" y="1095254"/>
        <a:ext cx="1300171" cy="985329"/>
      </dsp:txXfrm>
    </dsp:sp>
    <dsp:sp modelId="{2B18E122-42E1-4E49-AF64-94B151D3F5D9}">
      <dsp:nvSpPr>
        <dsp:cNvPr id="0" name=""/>
        <dsp:cNvSpPr/>
      </dsp:nvSpPr>
      <dsp:spPr>
        <a:xfrm rot="20596900">
          <a:off x="3481859" y="1138584"/>
          <a:ext cx="272037"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83584" y="1217851"/>
        <a:ext cx="190426" cy="202589"/>
      </dsp:txXfrm>
    </dsp:sp>
    <dsp:sp modelId="{5FF64243-F1E4-4F6F-A961-B742DD5E7D4A}">
      <dsp:nvSpPr>
        <dsp:cNvPr id="0" name=""/>
        <dsp:cNvSpPr/>
      </dsp:nvSpPr>
      <dsp:spPr>
        <a:xfrm>
          <a:off x="3856295" y="508007"/>
          <a:ext cx="1361481" cy="1046639"/>
        </a:xfrm>
        <a:prstGeom prst="roundRect">
          <a:avLst>
            <a:gd name="adj" fmla="val 10000"/>
          </a:avLst>
        </a:prstGeom>
        <a:solidFill>
          <a:schemeClr val="accent5">
            <a:lumMod val="60000"/>
            <a:lumOff val="40000"/>
          </a:schemeClr>
        </a:solidFill>
        <a:ln w="38100" cap="flat" cmpd="sng" algn="ctr">
          <a:noFill/>
          <a:prstDash val="solid"/>
        </a:ln>
        <a:effectLst>
          <a:outerShdw blurRad="50800" dist="38100" dir="8100000" algn="tr" rotWithShape="0">
            <a:prstClr val="black">
              <a:alpha val="40000"/>
            </a:prst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Screen &amp; Interview</a:t>
          </a:r>
          <a:endParaRPr lang="en-US" sz="1600" kern="1200" dirty="0">
            <a:solidFill>
              <a:schemeClr val="bg2"/>
            </a:solidFill>
          </a:endParaRPr>
        </a:p>
      </dsp:txBody>
      <dsp:txXfrm>
        <a:off x="3886950" y="538662"/>
        <a:ext cx="1300171" cy="985329"/>
      </dsp:txXfrm>
    </dsp:sp>
    <dsp:sp modelId="{4D37CFA0-F5D3-4B75-A553-45287DF245F3}">
      <dsp:nvSpPr>
        <dsp:cNvPr id="0" name=""/>
        <dsp:cNvSpPr/>
      </dsp:nvSpPr>
      <dsp:spPr>
        <a:xfrm rot="1163943">
          <a:off x="5348341" y="1203383"/>
          <a:ext cx="31345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351010" y="1255295"/>
        <a:ext cx="219418" cy="202589"/>
      </dsp:txXfrm>
    </dsp:sp>
    <dsp:sp modelId="{292AFC98-0105-4870-9E9F-E44841346910}">
      <dsp:nvSpPr>
        <dsp:cNvPr id="0" name=""/>
        <dsp:cNvSpPr/>
      </dsp:nvSpPr>
      <dsp:spPr>
        <a:xfrm>
          <a:off x="5775625" y="1183874"/>
          <a:ext cx="1361481" cy="1046639"/>
        </a:xfrm>
        <a:prstGeom prst="roundRect">
          <a:avLst>
            <a:gd name="adj" fmla="val 10000"/>
          </a:avLst>
        </a:prstGeom>
        <a:solidFill>
          <a:schemeClr val="accent4">
            <a:lumMod val="40000"/>
            <a:lumOff val="60000"/>
          </a:schemeClr>
        </a:solidFill>
        <a:ln w="9525" cap="flat" cmpd="sng" algn="ctr">
          <a:solidFill>
            <a:schemeClr val="accent4">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Perform Reference &amp; Background Checks </a:t>
          </a:r>
          <a:endParaRPr lang="en-US" sz="1600" kern="1200" dirty="0"/>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Hire</a:t>
          </a:r>
          <a:r>
            <a:rPr lang="en-US" sz="1600" kern="1200" baseline="0" dirty="0" smtClean="0"/>
            <a:t> &amp; Onboard</a:t>
          </a:r>
          <a:endParaRPr lang="en-US" sz="1600" kern="1200" dirty="0"/>
        </a:p>
      </dsp:txBody>
      <dsp:txXfrm>
        <a:off x="7579833" y="2367465"/>
        <a:ext cx="1300171" cy="98532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Prepare for the Search</a:t>
          </a:r>
          <a:endParaRPr lang="en-US" sz="1600" kern="1200" dirty="0"/>
        </a:p>
      </dsp:txBody>
      <dsp:txXfrm>
        <a:off x="137511" y="2566242"/>
        <a:ext cx="1300171" cy="985329"/>
      </dsp:txXfrm>
    </dsp:sp>
    <dsp:sp modelId="{7858A5AA-C9C0-4A1A-92BE-D3B3276C9B81}">
      <dsp:nvSpPr>
        <dsp:cNvPr id="0" name=""/>
        <dsp:cNvSpPr/>
      </dsp:nvSpPr>
      <dsp:spPr>
        <a:xfrm rot="19331990">
          <a:off x="1560517" y="2148224"/>
          <a:ext cx="366946"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71145" y="2246795"/>
        <a:ext cx="265652" cy="202589"/>
      </dsp:txXfrm>
    </dsp:sp>
    <dsp:sp modelId="{6386714F-88CF-4DFF-B353-3BE63F2EFC2F}">
      <dsp:nvSpPr>
        <dsp:cNvPr id="0" name=""/>
        <dsp:cNvSpPr/>
      </dsp:nvSpPr>
      <dsp:spPr>
        <a:xfrm>
          <a:off x="2003232" y="1064599"/>
          <a:ext cx="1361481" cy="1046639"/>
        </a:xfrm>
        <a:prstGeom prst="roundRect">
          <a:avLst>
            <a:gd name="adj" fmla="val 10000"/>
          </a:avLst>
        </a:prstGeom>
        <a:solidFill>
          <a:srgbClr val="CCFFCC"/>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Advertise</a:t>
          </a:r>
          <a:r>
            <a:rPr lang="en-US" sz="1600" kern="1200" baseline="0" dirty="0" smtClean="0">
              <a:solidFill>
                <a:schemeClr val="bg2"/>
              </a:solidFill>
            </a:rPr>
            <a:t> &amp; Outreach</a:t>
          </a:r>
          <a:endParaRPr lang="en-US" sz="1600" kern="1200" dirty="0">
            <a:solidFill>
              <a:schemeClr val="bg2"/>
            </a:solidFill>
          </a:endParaRPr>
        </a:p>
      </dsp:txBody>
      <dsp:txXfrm>
        <a:off x="2033887" y="1095254"/>
        <a:ext cx="1300171" cy="985329"/>
      </dsp:txXfrm>
    </dsp:sp>
    <dsp:sp modelId="{2B18E122-42E1-4E49-AF64-94B151D3F5D9}">
      <dsp:nvSpPr>
        <dsp:cNvPr id="0" name=""/>
        <dsp:cNvSpPr/>
      </dsp:nvSpPr>
      <dsp:spPr>
        <a:xfrm rot="20596900">
          <a:off x="3481859" y="1138584"/>
          <a:ext cx="272037"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83584" y="1217851"/>
        <a:ext cx="190426" cy="202589"/>
      </dsp:txXfrm>
    </dsp:sp>
    <dsp:sp modelId="{5FF64243-F1E4-4F6F-A961-B742DD5E7D4A}">
      <dsp:nvSpPr>
        <dsp:cNvPr id="0" name=""/>
        <dsp:cNvSpPr/>
      </dsp:nvSpPr>
      <dsp:spPr>
        <a:xfrm>
          <a:off x="3856295" y="508007"/>
          <a:ext cx="1361481" cy="1046639"/>
        </a:xfrm>
        <a:prstGeom prst="roundRect">
          <a:avLst>
            <a:gd name="adj" fmla="val 10000"/>
          </a:avLst>
        </a:prstGeom>
        <a:solidFill>
          <a:schemeClr val="accent5">
            <a:lumMod val="60000"/>
            <a:lumOff val="40000"/>
          </a:schemeClr>
        </a:solidFill>
        <a:ln w="38100" cap="flat" cmpd="sng" algn="ctr">
          <a:noFill/>
          <a:prstDash val="solid"/>
        </a:ln>
        <a:effectLst>
          <a:outerShdw blurRad="50800" dist="38100" dir="8100000" algn="tr" rotWithShape="0">
            <a:prstClr val="black">
              <a:alpha val="40000"/>
            </a:prst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Screen &amp; Interview</a:t>
          </a:r>
          <a:endParaRPr lang="en-US" sz="1600" kern="1200" dirty="0">
            <a:solidFill>
              <a:schemeClr val="bg2"/>
            </a:solidFill>
          </a:endParaRPr>
        </a:p>
      </dsp:txBody>
      <dsp:txXfrm>
        <a:off x="3886950" y="538662"/>
        <a:ext cx="1300171" cy="985329"/>
      </dsp:txXfrm>
    </dsp:sp>
    <dsp:sp modelId="{4D37CFA0-F5D3-4B75-A553-45287DF245F3}">
      <dsp:nvSpPr>
        <dsp:cNvPr id="0" name=""/>
        <dsp:cNvSpPr/>
      </dsp:nvSpPr>
      <dsp:spPr>
        <a:xfrm rot="1163943">
          <a:off x="5348341" y="1203383"/>
          <a:ext cx="31345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351010" y="1255295"/>
        <a:ext cx="219418" cy="202589"/>
      </dsp:txXfrm>
    </dsp:sp>
    <dsp:sp modelId="{292AFC98-0105-4870-9E9F-E44841346910}">
      <dsp:nvSpPr>
        <dsp:cNvPr id="0" name=""/>
        <dsp:cNvSpPr/>
      </dsp:nvSpPr>
      <dsp:spPr>
        <a:xfrm>
          <a:off x="5775625" y="1183874"/>
          <a:ext cx="1361481" cy="1046639"/>
        </a:xfrm>
        <a:prstGeom prst="roundRect">
          <a:avLst>
            <a:gd name="adj" fmla="val 10000"/>
          </a:avLst>
        </a:prstGeom>
        <a:solidFill>
          <a:schemeClr val="accent4">
            <a:lumMod val="40000"/>
            <a:lumOff val="60000"/>
          </a:schemeClr>
        </a:solidFill>
        <a:ln w="9525" cap="flat" cmpd="sng" algn="ctr">
          <a:solidFill>
            <a:schemeClr val="accent4">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Perform Reference &amp; Background Checks </a:t>
          </a:r>
          <a:endParaRPr lang="en-US" sz="1600" kern="1200" dirty="0"/>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Hire</a:t>
          </a:r>
          <a:r>
            <a:rPr lang="en-US" sz="1600" kern="1200" baseline="0" dirty="0" smtClean="0"/>
            <a:t> &amp; Onboard</a:t>
          </a:r>
          <a:endParaRPr lang="en-US" sz="1600" kern="1200" dirty="0"/>
        </a:p>
      </dsp:txBody>
      <dsp:txXfrm>
        <a:off x="7579833" y="2367465"/>
        <a:ext cx="1300171" cy="98532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59105" y="1679915"/>
          <a:ext cx="2138690" cy="1157302"/>
        </a:xfrm>
        <a:prstGeom prst="roundRect">
          <a:avLst/>
        </a:prstGeom>
        <a:solidFill>
          <a:srgbClr val="FFFFA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Notify Candidates</a:t>
          </a:r>
          <a:endParaRPr lang="en-US" sz="2400" kern="1200" dirty="0">
            <a:solidFill>
              <a:schemeClr val="bg2"/>
            </a:solidFill>
            <a:effectLst/>
          </a:endParaRPr>
        </a:p>
      </dsp:txBody>
      <dsp:txXfrm>
        <a:off x="1315600" y="1736410"/>
        <a:ext cx="2025700" cy="1044312"/>
      </dsp:txXfrm>
    </dsp:sp>
    <dsp:sp modelId="{D97D4AF9-72CB-4F60-BDA0-38B7421F667A}">
      <dsp:nvSpPr>
        <dsp:cNvPr id="0" name=""/>
        <dsp:cNvSpPr/>
      </dsp:nvSpPr>
      <dsp:spPr>
        <a:xfrm>
          <a:off x="156213" y="0"/>
          <a:ext cx="4311246" cy="4494213"/>
        </a:xfrm>
        <a:prstGeom prst="blockArc">
          <a:avLst>
            <a:gd name="adj1" fmla="val 17527788"/>
            <a:gd name="adj2" fmla="val 4119114"/>
            <a:gd name="adj3" fmla="val 575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30701" y="378862"/>
          <a:ext cx="1145704" cy="11460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563308" y="397288"/>
          <a:ext cx="1533569" cy="110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563308" y="397288"/>
        <a:ext cx="1533569" cy="1109171"/>
      </dsp:txXfrm>
    </dsp:sp>
    <dsp:sp modelId="{1B43FB79-FF1C-485F-91ED-29F6FD4655E0}">
      <dsp:nvSpPr>
        <dsp:cNvPr id="0" name=""/>
        <dsp:cNvSpPr/>
      </dsp:nvSpPr>
      <dsp:spPr>
        <a:xfrm>
          <a:off x="3773520" y="1682633"/>
          <a:ext cx="1145704" cy="11460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12516" y="1698812"/>
          <a:ext cx="1533569" cy="110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12516" y="1698812"/>
        <a:ext cx="1533569" cy="1109171"/>
      </dsp:txXfrm>
    </dsp:sp>
    <dsp:sp modelId="{1372E00B-CE48-4F25-85AE-48F4D7879294}">
      <dsp:nvSpPr>
        <dsp:cNvPr id="0" name=""/>
        <dsp:cNvSpPr/>
      </dsp:nvSpPr>
      <dsp:spPr>
        <a:xfrm>
          <a:off x="3330701" y="3004830"/>
          <a:ext cx="1145704" cy="11460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563308" y="3028200"/>
          <a:ext cx="1533569" cy="110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563308" y="3028200"/>
        <a:ext cx="1533569" cy="11091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59105" y="1679915"/>
          <a:ext cx="2138690" cy="1157302"/>
        </a:xfrm>
        <a:prstGeom prst="roundRect">
          <a:avLst/>
        </a:prstGeom>
        <a:solidFill>
          <a:srgbClr val="FFFFA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Records Retention</a:t>
          </a:r>
        </a:p>
      </dsp:txBody>
      <dsp:txXfrm>
        <a:off x="1315600" y="1736410"/>
        <a:ext cx="2025700" cy="1044312"/>
      </dsp:txXfrm>
    </dsp:sp>
    <dsp:sp modelId="{D97D4AF9-72CB-4F60-BDA0-38B7421F667A}">
      <dsp:nvSpPr>
        <dsp:cNvPr id="0" name=""/>
        <dsp:cNvSpPr/>
      </dsp:nvSpPr>
      <dsp:spPr>
        <a:xfrm>
          <a:off x="156213" y="0"/>
          <a:ext cx="4311246" cy="4494213"/>
        </a:xfrm>
        <a:prstGeom prst="blockArc">
          <a:avLst>
            <a:gd name="adj1" fmla="val 17527788"/>
            <a:gd name="adj2" fmla="val 4119114"/>
            <a:gd name="adj3" fmla="val 575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30701" y="378862"/>
          <a:ext cx="1145704" cy="11460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563308" y="397288"/>
          <a:ext cx="1533569" cy="110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563308" y="397288"/>
        <a:ext cx="1533569" cy="1109171"/>
      </dsp:txXfrm>
    </dsp:sp>
    <dsp:sp modelId="{1B43FB79-FF1C-485F-91ED-29F6FD4655E0}">
      <dsp:nvSpPr>
        <dsp:cNvPr id="0" name=""/>
        <dsp:cNvSpPr/>
      </dsp:nvSpPr>
      <dsp:spPr>
        <a:xfrm>
          <a:off x="3773520" y="1682633"/>
          <a:ext cx="1145704" cy="11460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12516" y="1698812"/>
          <a:ext cx="1533569" cy="110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12516" y="1698812"/>
        <a:ext cx="1533569" cy="1109171"/>
      </dsp:txXfrm>
    </dsp:sp>
    <dsp:sp modelId="{1372E00B-CE48-4F25-85AE-48F4D7879294}">
      <dsp:nvSpPr>
        <dsp:cNvPr id="0" name=""/>
        <dsp:cNvSpPr/>
      </dsp:nvSpPr>
      <dsp:spPr>
        <a:xfrm>
          <a:off x="3330701" y="3004830"/>
          <a:ext cx="1145704" cy="11460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563308" y="3028200"/>
          <a:ext cx="1533569" cy="110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563308" y="3028200"/>
        <a:ext cx="1533569" cy="11091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59105" y="1679915"/>
          <a:ext cx="2138690" cy="1157302"/>
        </a:xfrm>
        <a:prstGeom prst="roundRect">
          <a:avLst/>
        </a:prstGeom>
        <a:solidFill>
          <a:srgbClr val="FFFFAA"/>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Onboarding Process</a:t>
          </a:r>
        </a:p>
      </dsp:txBody>
      <dsp:txXfrm>
        <a:off x="1315600" y="1736410"/>
        <a:ext cx="2025700" cy="1044312"/>
      </dsp:txXfrm>
    </dsp:sp>
    <dsp:sp modelId="{D97D4AF9-72CB-4F60-BDA0-38B7421F667A}">
      <dsp:nvSpPr>
        <dsp:cNvPr id="0" name=""/>
        <dsp:cNvSpPr/>
      </dsp:nvSpPr>
      <dsp:spPr>
        <a:xfrm>
          <a:off x="156213" y="0"/>
          <a:ext cx="4311246" cy="4494213"/>
        </a:xfrm>
        <a:prstGeom prst="blockArc">
          <a:avLst>
            <a:gd name="adj1" fmla="val 17527788"/>
            <a:gd name="adj2" fmla="val 4119114"/>
            <a:gd name="adj3" fmla="val 575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30701" y="378862"/>
          <a:ext cx="1145704" cy="11460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563308" y="397288"/>
          <a:ext cx="1533569" cy="110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563308" y="397288"/>
        <a:ext cx="1533569" cy="1109171"/>
      </dsp:txXfrm>
    </dsp:sp>
    <dsp:sp modelId="{1B43FB79-FF1C-485F-91ED-29F6FD4655E0}">
      <dsp:nvSpPr>
        <dsp:cNvPr id="0" name=""/>
        <dsp:cNvSpPr/>
      </dsp:nvSpPr>
      <dsp:spPr>
        <a:xfrm>
          <a:off x="3773520" y="1682633"/>
          <a:ext cx="1145704" cy="11460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012516" y="1698812"/>
          <a:ext cx="1533569" cy="110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012516" y="1698812"/>
        <a:ext cx="1533569" cy="1109171"/>
      </dsp:txXfrm>
    </dsp:sp>
    <dsp:sp modelId="{1372E00B-CE48-4F25-85AE-48F4D7879294}">
      <dsp:nvSpPr>
        <dsp:cNvPr id="0" name=""/>
        <dsp:cNvSpPr/>
      </dsp:nvSpPr>
      <dsp:spPr>
        <a:xfrm>
          <a:off x="3330701" y="3004830"/>
          <a:ext cx="1145704" cy="114602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563308" y="3028200"/>
          <a:ext cx="1533569" cy="1109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563308" y="3028200"/>
        <a:ext cx="1533569" cy="1109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40C21-7ACE-414B-8260-DD93CF5186A6}">
      <dsp:nvSpPr>
        <dsp:cNvPr id="0" name=""/>
        <dsp:cNvSpPr/>
      </dsp:nvSpPr>
      <dsp:spPr>
        <a:xfrm>
          <a:off x="1910974" y="201163"/>
          <a:ext cx="3992313" cy="138647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3060DA-6017-4C04-BD78-B530A3D3C33A}">
      <dsp:nvSpPr>
        <dsp:cNvPr id="0" name=""/>
        <dsp:cNvSpPr/>
      </dsp:nvSpPr>
      <dsp:spPr>
        <a:xfrm>
          <a:off x="3513409" y="3713745"/>
          <a:ext cx="773704" cy="495170"/>
        </a:xfrm>
        <a:prstGeom prst="downArrow">
          <a:avLst/>
        </a:prstGeom>
        <a:solidFill>
          <a:srgbClr val="F8B8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F6C759-181E-4552-AF37-5940578A3675}">
      <dsp:nvSpPr>
        <dsp:cNvPr id="0" name=""/>
        <dsp:cNvSpPr/>
      </dsp:nvSpPr>
      <dsp:spPr>
        <a:xfrm>
          <a:off x="402963" y="4023261"/>
          <a:ext cx="7020715" cy="928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0" eaLnBrk="0" fontAlgn="base" hangingPunct="0">
            <a:lnSpc>
              <a:spcPct val="90000"/>
            </a:lnSpc>
            <a:spcBef>
              <a:spcPct val="0"/>
            </a:spcBef>
            <a:spcAft>
              <a:spcPct val="0"/>
            </a:spcAft>
            <a:defRPr/>
          </a:pPr>
          <a:r>
            <a:rPr lang="en-US" sz="4000" b="1" kern="1200" dirty="0" smtClean="0">
              <a:ln w="22225">
                <a:solidFill>
                  <a:schemeClr val="accent2"/>
                </a:solidFill>
                <a:prstDash val="solid"/>
              </a:ln>
              <a:solidFill>
                <a:srgbClr val="F8B8BD"/>
              </a:solidFill>
              <a:latin typeface="Arial" panose="020B0604020202020204" pitchFamily="34" charset="0"/>
              <a:ea typeface="+mn-ea"/>
              <a:cs typeface="+mn-cs"/>
            </a:rPr>
            <a:t>Committee Composition </a:t>
          </a:r>
          <a:endParaRPr lang="en-US" sz="4000" b="1" kern="1200" dirty="0">
            <a:ln w="22225">
              <a:solidFill>
                <a:schemeClr val="accent2"/>
              </a:solidFill>
              <a:prstDash val="solid"/>
            </a:ln>
            <a:solidFill>
              <a:srgbClr val="F8B8BD"/>
            </a:solidFill>
            <a:latin typeface="Arial" panose="020B0604020202020204" pitchFamily="34" charset="0"/>
            <a:ea typeface="+mn-ea"/>
            <a:cs typeface="+mn-cs"/>
          </a:endParaRPr>
        </a:p>
      </dsp:txBody>
      <dsp:txXfrm>
        <a:off x="402963" y="4023261"/>
        <a:ext cx="7020715" cy="928445"/>
      </dsp:txXfrm>
    </dsp:sp>
    <dsp:sp modelId="{C34D6378-6837-4621-9E90-1336C5420F9B}">
      <dsp:nvSpPr>
        <dsp:cNvPr id="0" name=""/>
        <dsp:cNvSpPr/>
      </dsp:nvSpPr>
      <dsp:spPr>
        <a:xfrm>
          <a:off x="3176467" y="1679221"/>
          <a:ext cx="1392667" cy="1392667"/>
        </a:xfrm>
        <a:prstGeom prst="ellipse">
          <a:avLst/>
        </a:prstGeom>
        <a:solidFill>
          <a:srgbClr val="F8B8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2"/>
              </a:solidFill>
            </a:rPr>
            <a:t>Cross section of areas</a:t>
          </a:r>
          <a:endParaRPr lang="en-US" sz="1500" kern="1200" dirty="0">
            <a:solidFill>
              <a:schemeClr val="bg2"/>
            </a:solidFill>
          </a:endParaRPr>
        </a:p>
      </dsp:txBody>
      <dsp:txXfrm>
        <a:off x="3380418" y="1883172"/>
        <a:ext cx="984765" cy="984765"/>
      </dsp:txXfrm>
    </dsp:sp>
    <dsp:sp modelId="{BEF1223D-9A76-4762-B044-43762CBDC092}">
      <dsp:nvSpPr>
        <dsp:cNvPr id="0" name=""/>
        <dsp:cNvSpPr/>
      </dsp:nvSpPr>
      <dsp:spPr>
        <a:xfrm>
          <a:off x="3859089" y="468335"/>
          <a:ext cx="1392667" cy="1392667"/>
        </a:xfrm>
        <a:prstGeom prst="ellipse">
          <a:avLst/>
        </a:prstGeom>
        <a:solidFill>
          <a:srgbClr val="F8B8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2"/>
              </a:solidFill>
            </a:rPr>
            <a:t>Neutral Evaluators</a:t>
          </a:r>
          <a:endParaRPr lang="en-US" sz="1500" kern="1200" dirty="0">
            <a:solidFill>
              <a:schemeClr val="bg2"/>
            </a:solidFill>
          </a:endParaRPr>
        </a:p>
      </dsp:txBody>
      <dsp:txXfrm>
        <a:off x="4063040" y="672286"/>
        <a:ext cx="984765" cy="984765"/>
      </dsp:txXfrm>
    </dsp:sp>
    <dsp:sp modelId="{3139D182-72CF-4834-BDB4-C91DFE17E559}">
      <dsp:nvSpPr>
        <dsp:cNvPr id="0" name=""/>
        <dsp:cNvSpPr/>
      </dsp:nvSpPr>
      <dsp:spPr>
        <a:xfrm>
          <a:off x="2425689" y="468171"/>
          <a:ext cx="1392667" cy="1392667"/>
        </a:xfrm>
        <a:prstGeom prst="ellipse">
          <a:avLst/>
        </a:prstGeom>
        <a:solidFill>
          <a:srgbClr val="F8B8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2"/>
              </a:solidFill>
            </a:rPr>
            <a:t>Diverse Group of Individuals</a:t>
          </a:r>
          <a:endParaRPr lang="en-US" sz="1500" kern="1200" dirty="0">
            <a:solidFill>
              <a:schemeClr val="bg2"/>
            </a:solidFill>
          </a:endParaRPr>
        </a:p>
      </dsp:txBody>
      <dsp:txXfrm>
        <a:off x="2629640" y="672122"/>
        <a:ext cx="984765" cy="984765"/>
      </dsp:txXfrm>
    </dsp:sp>
    <dsp:sp modelId="{CB0EEFDC-1D78-49B9-976F-B26364C80248}">
      <dsp:nvSpPr>
        <dsp:cNvPr id="0" name=""/>
        <dsp:cNvSpPr/>
      </dsp:nvSpPr>
      <dsp:spPr>
        <a:xfrm>
          <a:off x="1704315" y="104500"/>
          <a:ext cx="4332743" cy="3466194"/>
        </a:xfrm>
        <a:prstGeom prst="funnel">
          <a:avLst/>
        </a:prstGeom>
        <a:solidFill>
          <a:srgbClr val="F8B8BD">
            <a:alpha val="40000"/>
          </a:srgb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BA4BE-F5D6-46B7-BD61-2FD64B5C7B0F}">
      <dsp:nvSpPr>
        <dsp:cNvPr id="0" name=""/>
        <dsp:cNvSpPr/>
      </dsp:nvSpPr>
      <dsp:spPr>
        <a:xfrm>
          <a:off x="54173" y="909"/>
          <a:ext cx="2133079" cy="170646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27E7DB-928B-4CE7-8485-C3EB67686EA7}">
      <dsp:nvSpPr>
        <dsp:cNvPr id="0" name=""/>
        <dsp:cNvSpPr/>
      </dsp:nvSpPr>
      <dsp:spPr>
        <a:xfrm>
          <a:off x="246150" y="1536726"/>
          <a:ext cx="1898440" cy="59726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Office of the Provost</a:t>
          </a:r>
        </a:p>
      </dsp:txBody>
      <dsp:txXfrm>
        <a:off x="246150" y="1536726"/>
        <a:ext cx="1898440" cy="597262"/>
      </dsp:txXfrm>
    </dsp:sp>
    <dsp:sp modelId="{C2DF3662-2434-4381-A78E-AC6222CE8DF1}">
      <dsp:nvSpPr>
        <dsp:cNvPr id="0" name=""/>
        <dsp:cNvSpPr/>
      </dsp:nvSpPr>
      <dsp:spPr>
        <a:xfrm>
          <a:off x="2400560" y="909"/>
          <a:ext cx="2133079" cy="170646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17C99-6AA5-488F-A406-ECAB3F6742CC}">
      <dsp:nvSpPr>
        <dsp:cNvPr id="0" name=""/>
        <dsp:cNvSpPr/>
      </dsp:nvSpPr>
      <dsp:spPr>
        <a:xfrm>
          <a:off x="2592537" y="1536726"/>
          <a:ext cx="1898440" cy="59726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Appointing Authority</a:t>
          </a:r>
        </a:p>
      </dsp:txBody>
      <dsp:txXfrm>
        <a:off x="2592537" y="1536726"/>
        <a:ext cx="1898440" cy="597262"/>
      </dsp:txXfrm>
    </dsp:sp>
    <dsp:sp modelId="{ED5BE659-E764-4201-BA36-B4D25CDC747C}">
      <dsp:nvSpPr>
        <dsp:cNvPr id="0" name=""/>
        <dsp:cNvSpPr/>
      </dsp:nvSpPr>
      <dsp:spPr>
        <a:xfrm>
          <a:off x="4746947" y="909"/>
          <a:ext cx="2133079" cy="170646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23330A-B3B3-4591-B16D-89D09DC2E102}">
      <dsp:nvSpPr>
        <dsp:cNvPr id="0" name=""/>
        <dsp:cNvSpPr/>
      </dsp:nvSpPr>
      <dsp:spPr>
        <a:xfrm>
          <a:off x="4938924" y="1536726"/>
          <a:ext cx="1898440" cy="59726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Search Chair</a:t>
          </a:r>
        </a:p>
      </dsp:txBody>
      <dsp:txXfrm>
        <a:off x="4938924" y="1536726"/>
        <a:ext cx="1898440" cy="597262"/>
      </dsp:txXfrm>
    </dsp:sp>
    <dsp:sp modelId="{C3B37410-5FEF-46AC-B371-86468844E034}">
      <dsp:nvSpPr>
        <dsp:cNvPr id="0" name=""/>
        <dsp:cNvSpPr/>
      </dsp:nvSpPr>
      <dsp:spPr>
        <a:xfrm>
          <a:off x="1227366" y="2347296"/>
          <a:ext cx="2133079" cy="1706463"/>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425DAE-1A88-408F-80F1-2A07218093EC}">
      <dsp:nvSpPr>
        <dsp:cNvPr id="0" name=""/>
        <dsp:cNvSpPr/>
      </dsp:nvSpPr>
      <dsp:spPr>
        <a:xfrm>
          <a:off x="1419344" y="3883113"/>
          <a:ext cx="1898440" cy="59726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Search Committee Members</a:t>
          </a:r>
        </a:p>
      </dsp:txBody>
      <dsp:txXfrm>
        <a:off x="1419344" y="3883113"/>
        <a:ext cx="1898440" cy="597262"/>
      </dsp:txXfrm>
    </dsp:sp>
    <dsp:sp modelId="{C957230C-09E7-4EA4-8B45-E99F1C702E37}">
      <dsp:nvSpPr>
        <dsp:cNvPr id="0" name=""/>
        <dsp:cNvSpPr/>
      </dsp:nvSpPr>
      <dsp:spPr>
        <a:xfrm>
          <a:off x="3573753" y="2347296"/>
          <a:ext cx="2133079" cy="1706463"/>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D1245-95E6-4709-9B53-EDC9E0AF8264}">
      <dsp:nvSpPr>
        <dsp:cNvPr id="0" name=""/>
        <dsp:cNvSpPr/>
      </dsp:nvSpPr>
      <dsp:spPr>
        <a:xfrm>
          <a:off x="3765731" y="3883113"/>
          <a:ext cx="1898440" cy="597262"/>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Search Support</a:t>
          </a:r>
        </a:p>
      </dsp:txBody>
      <dsp:txXfrm>
        <a:off x="3765731" y="3883113"/>
        <a:ext cx="1898440" cy="597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Prepare for the Search</a:t>
          </a:r>
          <a:endParaRPr lang="en-US" sz="1600" kern="1200" dirty="0"/>
        </a:p>
      </dsp:txBody>
      <dsp:txXfrm>
        <a:off x="137511" y="2566242"/>
        <a:ext cx="1300171" cy="985329"/>
      </dsp:txXfrm>
    </dsp:sp>
    <dsp:sp modelId="{7858A5AA-C9C0-4A1A-92BE-D3B3276C9B81}">
      <dsp:nvSpPr>
        <dsp:cNvPr id="0" name=""/>
        <dsp:cNvSpPr/>
      </dsp:nvSpPr>
      <dsp:spPr>
        <a:xfrm rot="19331990">
          <a:off x="1560517" y="2148224"/>
          <a:ext cx="366946"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1571145" y="2246795"/>
        <a:ext cx="265652" cy="202589"/>
      </dsp:txXfrm>
    </dsp:sp>
    <dsp:sp modelId="{6386714F-88CF-4DFF-B353-3BE63F2EFC2F}">
      <dsp:nvSpPr>
        <dsp:cNvPr id="0" name=""/>
        <dsp:cNvSpPr/>
      </dsp:nvSpPr>
      <dsp:spPr>
        <a:xfrm>
          <a:off x="2003232" y="1064599"/>
          <a:ext cx="1361481" cy="1046639"/>
        </a:xfrm>
        <a:prstGeom prst="roundRect">
          <a:avLst>
            <a:gd name="adj" fmla="val 10000"/>
          </a:avLst>
        </a:prstGeom>
        <a:solidFill>
          <a:srgbClr val="CCFFCC"/>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Advertise</a:t>
          </a:r>
          <a:r>
            <a:rPr lang="en-US" sz="1600" kern="1200" baseline="0" dirty="0" smtClean="0">
              <a:solidFill>
                <a:schemeClr val="bg2"/>
              </a:solidFill>
            </a:rPr>
            <a:t> &amp; Outreach</a:t>
          </a:r>
          <a:endParaRPr lang="en-US" sz="1600" kern="1200" dirty="0">
            <a:solidFill>
              <a:schemeClr val="bg2"/>
            </a:solidFill>
          </a:endParaRPr>
        </a:p>
      </dsp:txBody>
      <dsp:txXfrm>
        <a:off x="2033887" y="1095254"/>
        <a:ext cx="1300171" cy="985329"/>
      </dsp:txXfrm>
    </dsp:sp>
    <dsp:sp modelId="{2B18E122-42E1-4E49-AF64-94B151D3F5D9}">
      <dsp:nvSpPr>
        <dsp:cNvPr id="0" name=""/>
        <dsp:cNvSpPr/>
      </dsp:nvSpPr>
      <dsp:spPr>
        <a:xfrm rot="20596900">
          <a:off x="3481859" y="1138584"/>
          <a:ext cx="272037"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3483584" y="1217851"/>
        <a:ext cx="190426" cy="202589"/>
      </dsp:txXfrm>
    </dsp:sp>
    <dsp:sp modelId="{5FF64243-F1E4-4F6F-A961-B742DD5E7D4A}">
      <dsp:nvSpPr>
        <dsp:cNvPr id="0" name=""/>
        <dsp:cNvSpPr/>
      </dsp:nvSpPr>
      <dsp:spPr>
        <a:xfrm>
          <a:off x="3856295" y="508007"/>
          <a:ext cx="1361481" cy="1046639"/>
        </a:xfrm>
        <a:prstGeom prst="roundRect">
          <a:avLst>
            <a:gd name="adj" fmla="val 10000"/>
          </a:avLst>
        </a:prstGeom>
        <a:solidFill>
          <a:schemeClr val="accent5">
            <a:lumMod val="60000"/>
            <a:lumOff val="40000"/>
          </a:schemeClr>
        </a:solidFill>
        <a:ln w="38100" cap="flat" cmpd="sng" algn="ctr">
          <a:noFill/>
          <a:prstDash val="solid"/>
        </a:ln>
        <a:effectLst>
          <a:outerShdw blurRad="50800" dist="38100" dir="8100000" algn="tr" rotWithShape="0">
            <a:prstClr val="black">
              <a:alpha val="40000"/>
            </a:prst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Screen &amp; Interview</a:t>
          </a:r>
          <a:endParaRPr lang="en-US" sz="1600" kern="1200" dirty="0">
            <a:solidFill>
              <a:schemeClr val="bg2"/>
            </a:solidFill>
          </a:endParaRPr>
        </a:p>
      </dsp:txBody>
      <dsp:txXfrm>
        <a:off x="3886950" y="538662"/>
        <a:ext cx="1300171" cy="985329"/>
      </dsp:txXfrm>
    </dsp:sp>
    <dsp:sp modelId="{4D37CFA0-F5D3-4B75-A553-45287DF245F3}">
      <dsp:nvSpPr>
        <dsp:cNvPr id="0" name=""/>
        <dsp:cNvSpPr/>
      </dsp:nvSpPr>
      <dsp:spPr>
        <a:xfrm rot="1163943">
          <a:off x="5348341" y="1203383"/>
          <a:ext cx="31345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5351010" y="1255295"/>
        <a:ext cx="219418" cy="202589"/>
      </dsp:txXfrm>
    </dsp:sp>
    <dsp:sp modelId="{292AFC98-0105-4870-9E9F-E44841346910}">
      <dsp:nvSpPr>
        <dsp:cNvPr id="0" name=""/>
        <dsp:cNvSpPr/>
      </dsp:nvSpPr>
      <dsp:spPr>
        <a:xfrm>
          <a:off x="5775625" y="1183874"/>
          <a:ext cx="1361481" cy="1046639"/>
        </a:xfrm>
        <a:prstGeom prst="roundRect">
          <a:avLst>
            <a:gd name="adj" fmla="val 10000"/>
          </a:avLst>
        </a:prstGeom>
        <a:solidFill>
          <a:schemeClr val="accent4">
            <a:lumMod val="40000"/>
            <a:lumOff val="60000"/>
          </a:schemeClr>
        </a:solidFill>
        <a:ln w="9525" cap="flat" cmpd="sng" algn="ctr">
          <a:solidFill>
            <a:schemeClr val="accent4">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Perform Reference &amp; Background Checks </a:t>
          </a:r>
          <a:endParaRPr lang="en-US" sz="1600" kern="1200" dirty="0"/>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Hire</a:t>
          </a:r>
          <a:r>
            <a:rPr lang="en-US" sz="1600" kern="1200" baseline="0" dirty="0" smtClean="0"/>
            <a:t> &amp; Onboard</a:t>
          </a:r>
          <a:endParaRPr lang="en-US" sz="1600" kern="1200" dirty="0"/>
        </a:p>
      </dsp:txBody>
      <dsp:txXfrm>
        <a:off x="7579833" y="2367465"/>
        <a:ext cx="1300171" cy="9853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1B63-1789-4540-B46B-871B492790BC}">
      <dsp:nvSpPr>
        <dsp:cNvPr id="0" name=""/>
        <dsp:cNvSpPr/>
      </dsp:nvSpPr>
      <dsp:spPr>
        <a:xfrm>
          <a:off x="106856" y="2535587"/>
          <a:ext cx="1361481" cy="104663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Prepare for the Search</a:t>
          </a:r>
          <a:endParaRPr lang="en-US" sz="1600" kern="1200" dirty="0"/>
        </a:p>
      </dsp:txBody>
      <dsp:txXfrm>
        <a:off x="137511" y="2566242"/>
        <a:ext cx="1300171" cy="985329"/>
      </dsp:txXfrm>
    </dsp:sp>
    <dsp:sp modelId="{7858A5AA-C9C0-4A1A-92BE-D3B3276C9B81}">
      <dsp:nvSpPr>
        <dsp:cNvPr id="0" name=""/>
        <dsp:cNvSpPr/>
      </dsp:nvSpPr>
      <dsp:spPr>
        <a:xfrm rot="19331990">
          <a:off x="1560517" y="2148224"/>
          <a:ext cx="366946"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71145" y="2246795"/>
        <a:ext cx="265652" cy="202589"/>
      </dsp:txXfrm>
    </dsp:sp>
    <dsp:sp modelId="{6386714F-88CF-4DFF-B353-3BE63F2EFC2F}">
      <dsp:nvSpPr>
        <dsp:cNvPr id="0" name=""/>
        <dsp:cNvSpPr/>
      </dsp:nvSpPr>
      <dsp:spPr>
        <a:xfrm>
          <a:off x="2003232" y="1064599"/>
          <a:ext cx="1361481" cy="1046639"/>
        </a:xfrm>
        <a:prstGeom prst="roundRect">
          <a:avLst>
            <a:gd name="adj" fmla="val 10000"/>
          </a:avLst>
        </a:prstGeom>
        <a:solidFill>
          <a:srgbClr val="CCFFCC"/>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Advertise</a:t>
          </a:r>
          <a:r>
            <a:rPr lang="en-US" sz="1600" kern="1200" baseline="0" dirty="0" smtClean="0">
              <a:solidFill>
                <a:schemeClr val="bg2"/>
              </a:solidFill>
            </a:rPr>
            <a:t> &amp; Outreach</a:t>
          </a:r>
          <a:endParaRPr lang="en-US" sz="1600" kern="1200" dirty="0">
            <a:solidFill>
              <a:schemeClr val="bg2"/>
            </a:solidFill>
          </a:endParaRPr>
        </a:p>
      </dsp:txBody>
      <dsp:txXfrm>
        <a:off x="2033887" y="1095254"/>
        <a:ext cx="1300171" cy="985329"/>
      </dsp:txXfrm>
    </dsp:sp>
    <dsp:sp modelId="{2B18E122-42E1-4E49-AF64-94B151D3F5D9}">
      <dsp:nvSpPr>
        <dsp:cNvPr id="0" name=""/>
        <dsp:cNvSpPr/>
      </dsp:nvSpPr>
      <dsp:spPr>
        <a:xfrm rot="20596900">
          <a:off x="3481859" y="1138584"/>
          <a:ext cx="272037"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83584" y="1217851"/>
        <a:ext cx="190426" cy="202589"/>
      </dsp:txXfrm>
    </dsp:sp>
    <dsp:sp modelId="{5FF64243-F1E4-4F6F-A961-B742DD5E7D4A}">
      <dsp:nvSpPr>
        <dsp:cNvPr id="0" name=""/>
        <dsp:cNvSpPr/>
      </dsp:nvSpPr>
      <dsp:spPr>
        <a:xfrm>
          <a:off x="3856295" y="508007"/>
          <a:ext cx="1361481" cy="1046639"/>
        </a:xfrm>
        <a:prstGeom prst="roundRect">
          <a:avLst>
            <a:gd name="adj" fmla="val 10000"/>
          </a:avLst>
        </a:prstGeom>
        <a:solidFill>
          <a:schemeClr val="accent5">
            <a:lumMod val="60000"/>
            <a:lumOff val="40000"/>
          </a:schemeClr>
        </a:solidFill>
        <a:ln w="38100" cap="flat" cmpd="sng" algn="ctr">
          <a:noFill/>
          <a:prstDash val="solid"/>
        </a:ln>
        <a:effectLst>
          <a:outerShdw blurRad="50800" dist="38100" dir="8100000" algn="tr" rotWithShape="0">
            <a:prstClr val="black">
              <a:alpha val="40000"/>
            </a:prst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Screen &amp; Interview</a:t>
          </a:r>
          <a:endParaRPr lang="en-US" sz="1600" kern="1200" dirty="0">
            <a:solidFill>
              <a:schemeClr val="bg2"/>
            </a:solidFill>
          </a:endParaRPr>
        </a:p>
      </dsp:txBody>
      <dsp:txXfrm>
        <a:off x="3886950" y="538662"/>
        <a:ext cx="1300171" cy="985329"/>
      </dsp:txXfrm>
    </dsp:sp>
    <dsp:sp modelId="{4D37CFA0-F5D3-4B75-A553-45287DF245F3}">
      <dsp:nvSpPr>
        <dsp:cNvPr id="0" name=""/>
        <dsp:cNvSpPr/>
      </dsp:nvSpPr>
      <dsp:spPr>
        <a:xfrm rot="1163943">
          <a:off x="5348341" y="1203383"/>
          <a:ext cx="313454"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351010" y="1255295"/>
        <a:ext cx="219418" cy="202589"/>
      </dsp:txXfrm>
    </dsp:sp>
    <dsp:sp modelId="{292AFC98-0105-4870-9E9F-E44841346910}">
      <dsp:nvSpPr>
        <dsp:cNvPr id="0" name=""/>
        <dsp:cNvSpPr/>
      </dsp:nvSpPr>
      <dsp:spPr>
        <a:xfrm>
          <a:off x="5775625" y="1183874"/>
          <a:ext cx="1361481" cy="1046639"/>
        </a:xfrm>
        <a:prstGeom prst="roundRect">
          <a:avLst>
            <a:gd name="adj" fmla="val 10000"/>
          </a:avLst>
        </a:prstGeom>
        <a:solidFill>
          <a:schemeClr val="accent4">
            <a:lumMod val="40000"/>
            <a:lumOff val="60000"/>
          </a:schemeClr>
        </a:solidFill>
        <a:ln w="9525" cap="flat" cmpd="sng" algn="ctr">
          <a:solidFill>
            <a:schemeClr val="accent4">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Perform Reference &amp; Background Checks </a:t>
          </a:r>
          <a:endParaRPr lang="en-US" sz="1600" kern="1200" dirty="0"/>
        </a:p>
      </dsp:txBody>
      <dsp:txXfrm>
        <a:off x="5806280" y="1214529"/>
        <a:ext cx="1300171" cy="985329"/>
      </dsp:txXfrm>
    </dsp:sp>
    <dsp:sp modelId="{8E77E10F-4F70-43AC-9223-F5179501472A}">
      <dsp:nvSpPr>
        <dsp:cNvPr id="0" name=""/>
        <dsp:cNvSpPr/>
      </dsp:nvSpPr>
      <dsp:spPr>
        <a:xfrm rot="1981604">
          <a:off x="7219079" y="2118856"/>
          <a:ext cx="260488" cy="3376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7225393" y="2165089"/>
        <a:ext cx="182342" cy="202589"/>
      </dsp:txXfrm>
    </dsp:sp>
    <dsp:sp modelId="{49EF981B-8A55-427F-9E37-5511F483C6F1}">
      <dsp:nvSpPr>
        <dsp:cNvPr id="0" name=""/>
        <dsp:cNvSpPr/>
      </dsp:nvSpPr>
      <dsp:spPr>
        <a:xfrm>
          <a:off x="7549178" y="2336810"/>
          <a:ext cx="1361481" cy="1046639"/>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50800" dist="38100" dir="2700000" algn="tl" rotWithShape="0">
            <a:prstClr val="black">
              <a:alpha val="40000"/>
            </a:prstClr>
          </a:outerShdw>
        </a:effectLst>
        <a:scene3d>
          <a:camera prst="orthographicFront"/>
          <a:lightRig rig="threePt" dir="t">
            <a:rot lat="0" lon="0" rev="75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Hire</a:t>
          </a:r>
          <a:r>
            <a:rPr lang="en-US" sz="1600" kern="1200" baseline="0" dirty="0" smtClean="0"/>
            <a:t> &amp; Onboard</a:t>
          </a:r>
          <a:endParaRPr lang="en-US" sz="1600" kern="1200" dirty="0"/>
        </a:p>
      </dsp:txBody>
      <dsp:txXfrm>
        <a:off x="7579833" y="2367465"/>
        <a:ext cx="1300171" cy="9853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94059" y="1421312"/>
          <a:ext cx="1993064" cy="1366931"/>
        </a:xfrm>
        <a:prstGeom prst="roundRect">
          <a:avLst/>
        </a:prstGeom>
        <a:solidFill>
          <a:srgbClr val="89D1E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Candidate Evaluation</a:t>
          </a:r>
          <a:endParaRPr lang="en-US" sz="2400" kern="1200" dirty="0">
            <a:solidFill>
              <a:schemeClr val="bg2"/>
            </a:solidFill>
            <a:effectLst/>
          </a:endParaRPr>
        </a:p>
      </dsp:txBody>
      <dsp:txXfrm>
        <a:off x="1360787" y="1488040"/>
        <a:ext cx="1859608" cy="1233475"/>
      </dsp:txXfrm>
    </dsp:sp>
    <dsp:sp modelId="{D97D4AF9-72CB-4F60-BDA0-38B7421F667A}">
      <dsp:nvSpPr>
        <dsp:cNvPr id="0" name=""/>
        <dsp:cNvSpPr/>
      </dsp:nvSpPr>
      <dsp:spPr>
        <a:xfrm>
          <a:off x="266264" y="0"/>
          <a:ext cx="4017689" cy="4188197"/>
        </a:xfrm>
        <a:prstGeom prst="blockArc">
          <a:avLst>
            <a:gd name="adj1" fmla="val 17527788"/>
            <a:gd name="adj2" fmla="val 4119114"/>
            <a:gd name="adj3" fmla="val 575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224598" y="353065"/>
          <a:ext cx="1067691" cy="1067990"/>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373274" y="370236"/>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370236"/>
        <a:ext cx="1429146" cy="1033647"/>
      </dsp:txXfrm>
    </dsp:sp>
    <dsp:sp modelId="{1B43FB79-FF1C-485F-91ED-29F6FD4655E0}">
      <dsp:nvSpPr>
        <dsp:cNvPr id="0" name=""/>
        <dsp:cNvSpPr/>
      </dsp:nvSpPr>
      <dsp:spPr>
        <a:xfrm>
          <a:off x="3067415" y="2787257"/>
          <a:ext cx="1067691" cy="1067990"/>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4791895" y="1583138"/>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791895" y="1583138"/>
        <a:ext cx="1429146" cy="1033647"/>
      </dsp:txXfrm>
    </dsp:sp>
    <dsp:sp modelId="{1372E00B-CE48-4F25-85AE-48F4D7879294}">
      <dsp:nvSpPr>
        <dsp:cNvPr id="0" name=""/>
        <dsp:cNvSpPr/>
      </dsp:nvSpPr>
      <dsp:spPr>
        <a:xfrm>
          <a:off x="3582403" y="1607529"/>
          <a:ext cx="1067691" cy="1067990"/>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373274" y="2822007"/>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2822007"/>
        <a:ext cx="1429146" cy="10336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294059" y="1421312"/>
          <a:ext cx="1993064" cy="1366931"/>
        </a:xfrm>
        <a:prstGeom prst="roundRect">
          <a:avLst/>
        </a:prstGeom>
        <a:solidFill>
          <a:srgbClr val="89D1E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Candidate Evaluation</a:t>
          </a:r>
          <a:endParaRPr lang="en-US" sz="2400" kern="1200" dirty="0">
            <a:solidFill>
              <a:schemeClr val="bg2"/>
            </a:solidFill>
            <a:effectLst/>
          </a:endParaRPr>
        </a:p>
      </dsp:txBody>
      <dsp:txXfrm>
        <a:off x="1360787" y="1488040"/>
        <a:ext cx="1859608" cy="1233475"/>
      </dsp:txXfrm>
    </dsp:sp>
    <dsp:sp modelId="{D97D4AF9-72CB-4F60-BDA0-38B7421F667A}">
      <dsp:nvSpPr>
        <dsp:cNvPr id="0" name=""/>
        <dsp:cNvSpPr/>
      </dsp:nvSpPr>
      <dsp:spPr>
        <a:xfrm>
          <a:off x="266264" y="0"/>
          <a:ext cx="4017689" cy="4188197"/>
        </a:xfrm>
        <a:prstGeom prst="blockArc">
          <a:avLst>
            <a:gd name="adj1" fmla="val 17527788"/>
            <a:gd name="adj2" fmla="val 4119114"/>
            <a:gd name="adj3" fmla="val 575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224598" y="353065"/>
          <a:ext cx="1067691" cy="1067990"/>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373274" y="370236"/>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370236"/>
        <a:ext cx="1429146" cy="1033647"/>
      </dsp:txXfrm>
    </dsp:sp>
    <dsp:sp modelId="{1B43FB79-FF1C-485F-91ED-29F6FD4655E0}">
      <dsp:nvSpPr>
        <dsp:cNvPr id="0" name=""/>
        <dsp:cNvSpPr/>
      </dsp:nvSpPr>
      <dsp:spPr>
        <a:xfrm>
          <a:off x="3067415" y="2787257"/>
          <a:ext cx="1067691" cy="1067990"/>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4791895" y="1583138"/>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791895" y="1583138"/>
        <a:ext cx="1429146" cy="1033647"/>
      </dsp:txXfrm>
    </dsp:sp>
    <dsp:sp modelId="{1372E00B-CE48-4F25-85AE-48F4D7879294}">
      <dsp:nvSpPr>
        <dsp:cNvPr id="0" name=""/>
        <dsp:cNvSpPr/>
      </dsp:nvSpPr>
      <dsp:spPr>
        <a:xfrm>
          <a:off x="3582403" y="1607529"/>
          <a:ext cx="1067691" cy="1067990"/>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373274" y="2822007"/>
          <a:ext cx="1429146" cy="103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373274" y="2822007"/>
        <a:ext cx="1429146" cy="10336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9CCA9-6373-4F3F-986D-F96344332C0B}">
      <dsp:nvSpPr>
        <dsp:cNvPr id="0" name=""/>
        <dsp:cNvSpPr/>
      </dsp:nvSpPr>
      <dsp:spPr>
        <a:xfrm>
          <a:off x="1174927" y="1614126"/>
          <a:ext cx="2263440" cy="1552367"/>
        </a:xfrm>
        <a:prstGeom prst="roundRect">
          <a:avLst/>
        </a:prstGeom>
        <a:solidFill>
          <a:srgbClr val="89D1E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effectLst/>
            </a:rPr>
            <a:t>Developing Interview Questions</a:t>
          </a:r>
          <a:endParaRPr lang="en-US" sz="2400" kern="1200" dirty="0">
            <a:solidFill>
              <a:schemeClr val="bg2"/>
            </a:solidFill>
            <a:effectLst/>
          </a:endParaRPr>
        </a:p>
      </dsp:txBody>
      <dsp:txXfrm>
        <a:off x="1250707" y="1689906"/>
        <a:ext cx="2111880" cy="1400807"/>
      </dsp:txXfrm>
    </dsp:sp>
    <dsp:sp modelId="{D97D4AF9-72CB-4F60-BDA0-38B7421F667A}">
      <dsp:nvSpPr>
        <dsp:cNvPr id="0" name=""/>
        <dsp:cNvSpPr/>
      </dsp:nvSpPr>
      <dsp:spPr>
        <a:xfrm>
          <a:off x="7703" y="0"/>
          <a:ext cx="4562723" cy="4756361"/>
        </a:xfrm>
        <a:prstGeom prst="blockArc">
          <a:avLst>
            <a:gd name="adj1" fmla="val 17527788"/>
            <a:gd name="adj2" fmla="val 4119114"/>
            <a:gd name="adj3" fmla="val 575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CCE22E-6C3C-4C91-AE5A-B64A36006B32}">
      <dsp:nvSpPr>
        <dsp:cNvPr id="0" name=""/>
        <dsp:cNvSpPr/>
      </dsp:nvSpPr>
      <dsp:spPr>
        <a:xfrm>
          <a:off x="3367360" y="400961"/>
          <a:ext cx="1212533" cy="1212872"/>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CDD4C8-7531-407D-A146-9BC2AA9BD240}">
      <dsp:nvSpPr>
        <dsp:cNvPr id="0" name=""/>
        <dsp:cNvSpPr/>
      </dsp:nvSpPr>
      <dsp:spPr>
        <a:xfrm>
          <a:off x="4671865" y="420462"/>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71865" y="420462"/>
        <a:ext cx="1623022" cy="1173870"/>
      </dsp:txXfrm>
    </dsp:sp>
    <dsp:sp modelId="{1B43FB79-FF1C-485F-91ED-29F6FD4655E0}">
      <dsp:nvSpPr>
        <dsp:cNvPr id="0" name=""/>
        <dsp:cNvSpPr/>
      </dsp:nvSpPr>
      <dsp:spPr>
        <a:xfrm>
          <a:off x="3188855" y="3165372"/>
          <a:ext cx="1212533" cy="1212872"/>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03C638-5E87-41A3-9C66-309BB773A0C9}">
      <dsp:nvSpPr>
        <dsp:cNvPr id="0" name=""/>
        <dsp:cNvSpPr/>
      </dsp:nvSpPr>
      <dsp:spPr>
        <a:xfrm>
          <a:off x="5147275" y="1797904"/>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5147275" y="1797904"/>
        <a:ext cx="1623022" cy="1173870"/>
      </dsp:txXfrm>
    </dsp:sp>
    <dsp:sp modelId="{1372E00B-CE48-4F25-85AE-48F4D7879294}">
      <dsp:nvSpPr>
        <dsp:cNvPr id="0" name=""/>
        <dsp:cNvSpPr/>
      </dsp:nvSpPr>
      <dsp:spPr>
        <a:xfrm>
          <a:off x="3773704" y="1825604"/>
          <a:ext cx="1212533" cy="1212872"/>
        </a:xfrm>
        <a:prstGeom prst="ellipse">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1C9755-80C8-4094-B608-E570E4C352AD}">
      <dsp:nvSpPr>
        <dsp:cNvPr id="0" name=""/>
        <dsp:cNvSpPr/>
      </dsp:nvSpPr>
      <dsp:spPr>
        <a:xfrm>
          <a:off x="4671865" y="3204836"/>
          <a:ext cx="1623022" cy="117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10000"/>
            </a:spcAft>
          </a:pPr>
          <a:endParaRPr lang="en-US" sz="6500" kern="1200" dirty="0"/>
        </a:p>
      </dsp:txBody>
      <dsp:txXfrm>
        <a:off x="4671865" y="3204836"/>
        <a:ext cx="1623022" cy="11738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9" name="Rectangle 3"/>
          <p:cNvSpPr>
            <a:spLocks noGrp="1" noChangeArrowheads="1"/>
          </p:cNvSpPr>
          <p:nvPr>
            <p:ph type="dt" sz="quarter" idx="1"/>
          </p:nvPr>
        </p:nvSpPr>
        <p:spPr bwMode="auto">
          <a:xfrm>
            <a:off x="5583364" y="0"/>
            <a:ext cx="1438530" cy="463769"/>
          </a:xfrm>
          <a:prstGeom prst="rect">
            <a:avLst/>
          </a:prstGeom>
          <a:noFill/>
          <a:ln w="9525">
            <a:noFill/>
            <a:miter lim="800000"/>
            <a:headEnd/>
            <a:tailEnd/>
          </a:ln>
          <a:effectLst/>
        </p:spPr>
        <p:txBody>
          <a:bodyPr vert="horz" wrap="square" lIns="91211" tIns="45605" rIns="91211" bIns="45605" numCol="1" anchor="t" anchorCtr="0" compatLnSpc="1">
            <a:prstTxWarp prst="textNoShape">
              <a:avLst/>
            </a:prstTxWarp>
          </a:bodyPr>
          <a:lstStyle>
            <a:lvl1pPr algn="r" defTabSz="913011" eaLnBrk="1" hangingPunct="1">
              <a:defRPr sz="1200">
                <a:latin typeface="Arial" charset="0"/>
              </a:defRPr>
            </a:lvl1pPr>
          </a:lstStyle>
          <a:p>
            <a:pPr>
              <a:defRPr/>
            </a:pPr>
            <a:fld id="{64D8EE24-6A62-485F-A744-595750132A2F}" type="datetime1">
              <a:rPr lang="en-US"/>
              <a:pPr>
                <a:defRPr/>
              </a:pPr>
              <a:t>5/4/2021</a:t>
            </a:fld>
            <a:endParaRPr lang="en-US" dirty="0"/>
          </a:p>
        </p:txBody>
      </p:sp>
      <p:sp>
        <p:nvSpPr>
          <p:cNvPr id="55301" name="Rectangle 5"/>
          <p:cNvSpPr>
            <a:spLocks noGrp="1" noChangeArrowheads="1"/>
          </p:cNvSpPr>
          <p:nvPr>
            <p:ph type="sldNum" sz="quarter" idx="3"/>
          </p:nvPr>
        </p:nvSpPr>
        <p:spPr bwMode="auto">
          <a:xfrm>
            <a:off x="3977505" y="8841115"/>
            <a:ext cx="3044389" cy="465878"/>
          </a:xfrm>
          <a:prstGeom prst="rect">
            <a:avLst/>
          </a:prstGeom>
          <a:noFill/>
          <a:ln w="9525">
            <a:noFill/>
            <a:miter lim="800000"/>
            <a:headEnd/>
            <a:tailEnd/>
          </a:ln>
          <a:effectLst/>
        </p:spPr>
        <p:txBody>
          <a:bodyPr vert="horz" wrap="square" lIns="91211" tIns="45605" rIns="91211" bIns="45605" numCol="1" anchor="b" anchorCtr="0" compatLnSpc="1">
            <a:prstTxWarp prst="textNoShape">
              <a:avLst/>
            </a:prstTxWarp>
          </a:bodyPr>
          <a:lstStyle>
            <a:lvl1pPr algn="r" defTabSz="911538" eaLnBrk="1" hangingPunct="1">
              <a:defRPr sz="1200"/>
            </a:lvl1pPr>
          </a:lstStyle>
          <a:p>
            <a:pPr>
              <a:defRPr/>
            </a:pPr>
            <a:fld id="{8FF745B4-B563-431F-9453-9D305C8EE808}" type="slidenum">
              <a:rPr lang="en-US" altLang="en-US"/>
              <a:pPr>
                <a:defRPr/>
              </a:pPr>
              <a:t>‹#›</a:t>
            </a:fld>
            <a:endParaRPr lang="en-US" altLang="en-US"/>
          </a:p>
        </p:txBody>
      </p:sp>
      <p:sp>
        <p:nvSpPr>
          <p:cNvPr id="2" name="TextBox 1"/>
          <p:cNvSpPr txBox="1"/>
          <p:nvPr/>
        </p:nvSpPr>
        <p:spPr>
          <a:xfrm>
            <a:off x="0" y="10543"/>
            <a:ext cx="3886115" cy="276128"/>
          </a:xfrm>
          <a:prstGeom prst="rect">
            <a:avLst/>
          </a:prstGeom>
          <a:noFill/>
        </p:spPr>
        <p:txBody>
          <a:bodyPr wrap="square" lIns="90577" tIns="45289" rIns="90577" bIns="45289">
            <a:spAutoFit/>
          </a:bodyPr>
          <a:lstStyle/>
          <a:p>
            <a:pPr eaLnBrk="1" hangingPunct="1">
              <a:defRPr/>
            </a:pPr>
            <a:r>
              <a:rPr lang="en-US" sz="1200" spc="297"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41644208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0"/>
            <a:ext cx="3043182" cy="463769"/>
          </a:xfrm>
          <a:prstGeom prst="rect">
            <a:avLst/>
          </a:prstGeom>
          <a:noFill/>
          <a:ln w="9525">
            <a:noFill/>
            <a:miter lim="800000"/>
            <a:headEnd/>
            <a:tailEnd/>
          </a:ln>
          <a:effectLst/>
        </p:spPr>
        <p:txBody>
          <a:bodyPr vert="horz" wrap="square" lIns="91211" tIns="45605" rIns="91211" bIns="45605" numCol="1" anchor="t" anchorCtr="0" compatLnSpc="1">
            <a:prstTxWarp prst="textNoShape">
              <a:avLst/>
            </a:prstTxWarp>
          </a:bodyPr>
          <a:lstStyle>
            <a:lvl1pPr defTabSz="913011" eaLnBrk="1" hangingPunct="1">
              <a:defRPr sz="1200">
                <a:latin typeface="Arial" charset="0"/>
              </a:defRPr>
            </a:lvl1pPr>
          </a:lstStyle>
          <a:p>
            <a:pPr>
              <a:defRPr/>
            </a:pPr>
            <a:r>
              <a:rPr lang="en-US" dirty="0" smtClean="0"/>
              <a:t>Washington State University</a:t>
            </a:r>
            <a:endParaRPr lang="en-US" dirty="0"/>
          </a:p>
        </p:txBody>
      </p:sp>
      <p:sp>
        <p:nvSpPr>
          <p:cNvPr id="12291" name="Rectangle 3"/>
          <p:cNvSpPr>
            <a:spLocks noGrp="1" noChangeArrowheads="1"/>
          </p:cNvSpPr>
          <p:nvPr>
            <p:ph type="dt" idx="1"/>
          </p:nvPr>
        </p:nvSpPr>
        <p:spPr bwMode="auto">
          <a:xfrm>
            <a:off x="3977505" y="0"/>
            <a:ext cx="3044389" cy="463769"/>
          </a:xfrm>
          <a:prstGeom prst="rect">
            <a:avLst/>
          </a:prstGeom>
          <a:noFill/>
          <a:ln w="9525">
            <a:noFill/>
            <a:miter lim="800000"/>
            <a:headEnd/>
            <a:tailEnd/>
          </a:ln>
          <a:effectLst/>
        </p:spPr>
        <p:txBody>
          <a:bodyPr vert="horz" wrap="square" lIns="91211" tIns="45605" rIns="91211" bIns="45605" numCol="1" anchor="t" anchorCtr="0" compatLnSpc="1">
            <a:prstTxWarp prst="textNoShape">
              <a:avLst/>
            </a:prstTxWarp>
          </a:bodyPr>
          <a:lstStyle>
            <a:lvl1pPr algn="r" defTabSz="913011" eaLnBrk="1" hangingPunct="1">
              <a:defRPr sz="1200">
                <a:latin typeface="Arial" charset="0"/>
              </a:defRPr>
            </a:lvl1pPr>
          </a:lstStyle>
          <a:p>
            <a:pPr>
              <a:defRPr/>
            </a:pPr>
            <a:fld id="{11B9DFDB-55A3-46A0-8B6B-F01F8AD13C71}" type="datetime1">
              <a:rPr lang="en-US"/>
              <a:pPr>
                <a:defRPr/>
              </a:pPr>
              <a:t>5/4/2021</a:t>
            </a:fld>
            <a:endParaRPr lang="en-US"/>
          </a:p>
        </p:txBody>
      </p:sp>
      <p:sp>
        <p:nvSpPr>
          <p:cNvPr id="3076" name="Rectangle 4"/>
          <p:cNvSpPr>
            <a:spLocks noGrp="1" noRot="1" noChangeAspect="1" noChangeArrowheads="1" noTextEdit="1"/>
          </p:cNvSpPr>
          <p:nvPr>
            <p:ph type="sldImg" idx="2"/>
          </p:nvPr>
        </p:nvSpPr>
        <p:spPr bwMode="auto">
          <a:xfrm>
            <a:off x="1187450" y="698500"/>
            <a:ext cx="4652963"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2553" y="4422669"/>
            <a:ext cx="5617997" cy="4186565"/>
          </a:xfrm>
          <a:prstGeom prst="rect">
            <a:avLst/>
          </a:prstGeom>
          <a:noFill/>
          <a:ln w="9525">
            <a:noFill/>
            <a:miter lim="800000"/>
            <a:headEnd/>
            <a:tailEnd/>
          </a:ln>
          <a:effectLst/>
        </p:spPr>
        <p:txBody>
          <a:bodyPr vert="horz" wrap="square" lIns="91211" tIns="45605" rIns="91211" bIns="456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5" name="Rectangle 7"/>
          <p:cNvSpPr>
            <a:spLocks noGrp="1" noChangeArrowheads="1"/>
          </p:cNvSpPr>
          <p:nvPr>
            <p:ph type="sldNum" sz="quarter" idx="5"/>
          </p:nvPr>
        </p:nvSpPr>
        <p:spPr bwMode="auto">
          <a:xfrm>
            <a:off x="3977505" y="8841115"/>
            <a:ext cx="3044389" cy="465878"/>
          </a:xfrm>
          <a:prstGeom prst="rect">
            <a:avLst/>
          </a:prstGeom>
          <a:noFill/>
          <a:ln w="9525">
            <a:noFill/>
            <a:miter lim="800000"/>
            <a:headEnd/>
            <a:tailEnd/>
          </a:ln>
          <a:effectLst/>
        </p:spPr>
        <p:txBody>
          <a:bodyPr vert="horz" wrap="square" lIns="91211" tIns="45605" rIns="91211" bIns="45605" numCol="1" anchor="b" anchorCtr="0" compatLnSpc="1">
            <a:prstTxWarp prst="textNoShape">
              <a:avLst/>
            </a:prstTxWarp>
          </a:bodyPr>
          <a:lstStyle>
            <a:lvl1pPr algn="r" defTabSz="911538" eaLnBrk="1" hangingPunct="1">
              <a:defRPr sz="1200"/>
            </a:lvl1pPr>
          </a:lstStyle>
          <a:p>
            <a:pPr>
              <a:defRPr/>
            </a:pPr>
            <a:fld id="{44B3398C-47A2-4C07-8EEC-443FBF94419C}" type="slidenum">
              <a:rPr lang="en-US" altLang="en-US"/>
              <a:pPr>
                <a:defRPr/>
              </a:pPr>
              <a:t>‹#›</a:t>
            </a:fld>
            <a:endParaRPr lang="en-US" altLang="en-US"/>
          </a:p>
        </p:txBody>
      </p:sp>
    </p:spTree>
    <p:extLst>
      <p:ext uri="{BB962C8B-B14F-4D97-AF65-F5344CB8AC3E}">
        <p14:creationId xmlns:p14="http://schemas.microsoft.com/office/powerpoint/2010/main" val="353895319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9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98.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05.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08.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16.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120.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125.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12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33.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36.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40.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144.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49.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154.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59.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6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63ED90-5C82-476D-AB02-9873188A1183}" type="datetime1">
              <a:rPr lang="en-US" altLang="en-US" smtClean="0"/>
              <a:pPr>
                <a:spcBef>
                  <a:spcPct val="0"/>
                </a:spcBef>
              </a:pPr>
              <a:t>5/4/2021</a:t>
            </a:fld>
            <a:endParaRPr lang="en-US" altLang="en-US" dirty="0" smtClean="0"/>
          </a:p>
        </p:txBody>
      </p:sp>
      <p:sp>
        <p:nvSpPr>
          <p:cNvPr id="6147" name="Rectangle 6"/>
          <p:cNvSpPr>
            <a:spLocks noGrp="1" noChangeArrowheads="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smtClean="0"/>
              <a:t>Template-Primary on 431-shield.ppt</a:t>
            </a:r>
          </a:p>
        </p:txBody>
      </p:sp>
      <p:sp>
        <p:nvSpPr>
          <p:cNvPr id="61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7B5650-71E6-4A9C-886A-063EFE682559}" type="slidenum">
              <a:rPr lang="en-US" altLang="en-US" smtClean="0"/>
              <a:pPr>
                <a:spcBef>
                  <a:spcPct val="0"/>
                </a:spcBef>
              </a:pPr>
              <a:t>1</a:t>
            </a:fld>
            <a:endParaRPr lang="en-US" altLang="en-US" dirty="0" smtClean="0"/>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pPr>
            <a:endParaRPr lang="en-US" sz="1000" dirty="0">
              <a:latin typeface="Calibri"/>
              <a:ea typeface="Times New Roman"/>
              <a:cs typeface="Times New Roman"/>
            </a:endParaRPr>
          </a:p>
        </p:txBody>
      </p:sp>
    </p:spTree>
    <p:extLst>
      <p:ext uri="{BB962C8B-B14F-4D97-AF65-F5344CB8AC3E}">
        <p14:creationId xmlns:p14="http://schemas.microsoft.com/office/powerpoint/2010/main" val="324966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Adverse/Disparate Impact Example</a:t>
            </a:r>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10</a:t>
            </a:fld>
            <a:endParaRPr lang="en-US" altLang="en-US"/>
          </a:p>
        </p:txBody>
      </p:sp>
    </p:spTree>
    <p:extLst>
      <p:ext uri="{BB962C8B-B14F-4D97-AF65-F5344CB8AC3E}">
        <p14:creationId xmlns:p14="http://schemas.microsoft.com/office/powerpoint/2010/main" val="68324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altLang="en-US" dirty="0"/>
              <a:t>*Reasonable accommodations are effective adjustments made to a job, work environment or application process that enable qualified employees with disabilities to perform the essential functions of the job, and applicants to participate in the application process.</a:t>
            </a:r>
          </a:p>
          <a:p>
            <a:pPr defTabSz="882762">
              <a:defRPr/>
            </a:pPr>
            <a:endParaRPr lang="en-US" altLang="en-US" dirty="0">
              <a:latin typeface="Arial" panose="020B0604020202020204" pitchFamily="34" charset="0"/>
            </a:endParaRPr>
          </a:p>
          <a:p>
            <a:pPr defTabSz="882762">
              <a:defRPr/>
            </a:pPr>
            <a:r>
              <a:rPr lang="en-US" altLang="en-US" dirty="0">
                <a:latin typeface="Arial" panose="020B0604020202020204" pitchFamily="34" charset="0"/>
              </a:rPr>
              <a:t>*Under the American’s with Disabilities Act, an employer must provide reasonable accommodation to an employee or job applicant with a disability, unless doing so would cause an undue hardship (significant difficulty or expense for the employer.)</a:t>
            </a:r>
          </a:p>
          <a:p>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11</a:t>
            </a:fld>
            <a:endParaRPr lang="en-US" altLang="en-US"/>
          </a:p>
        </p:txBody>
      </p:sp>
    </p:spTree>
    <p:extLst>
      <p:ext uri="{BB962C8B-B14F-4D97-AF65-F5344CB8AC3E}">
        <p14:creationId xmlns:p14="http://schemas.microsoft.com/office/powerpoint/2010/main" val="70173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dirty="0"/>
              <a:t>*Such accommodations may include modifying work schedules and policies, providing devices or modifying equipment and making workplaces accessible.</a:t>
            </a:r>
          </a:p>
          <a:p>
            <a:pPr>
              <a:lnSpc>
                <a:spcPct val="80000"/>
              </a:lnSpc>
              <a:buFont typeface="Wingdings" panose="05000000000000000000" pitchFamily="2" charset="2"/>
              <a:buNone/>
            </a:pPr>
            <a:endParaRPr lang="en-US" altLang="en-US" dirty="0"/>
          </a:p>
          <a:p>
            <a:pPr>
              <a:lnSpc>
                <a:spcPct val="80000"/>
              </a:lnSpc>
            </a:pPr>
            <a:r>
              <a:rPr lang="en-US" altLang="en-US" dirty="0"/>
              <a:t>*They may also include accessibility to Electronic and Information Technology (EIT) and may require the purchase of assistive devices to meet the needs of the individual.</a:t>
            </a:r>
          </a:p>
          <a:p>
            <a:pPr>
              <a:lnSpc>
                <a:spcPct val="80000"/>
              </a:lnSpc>
            </a:pPr>
            <a:endParaRPr lang="en-US" altLang="en-US" dirty="0"/>
          </a:p>
          <a:p>
            <a:pPr>
              <a:lnSpc>
                <a:spcPct val="80000"/>
              </a:lnSpc>
            </a:pPr>
            <a:endParaRPr lang="en-US" altLang="en-US" dirty="0"/>
          </a:p>
          <a:p>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12</a:t>
            </a:fld>
            <a:endParaRPr lang="en-US" altLang="en-US"/>
          </a:p>
        </p:txBody>
      </p:sp>
    </p:spTree>
    <p:extLst>
      <p:ext uri="{BB962C8B-B14F-4D97-AF65-F5344CB8AC3E}">
        <p14:creationId xmlns:p14="http://schemas.microsoft.com/office/powerpoint/2010/main" val="52309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altLang="en-US" u="sng" dirty="0">
                <a:latin typeface="Arial" panose="020B0604020202020204" pitchFamily="34" charset="0"/>
                <a:cs typeface="Arial" panose="020B0604020202020204" pitchFamily="34" charset="0"/>
              </a:rPr>
              <a:t>DO NOT</a:t>
            </a:r>
            <a:r>
              <a:rPr lang="en-US" altLang="en-US" dirty="0">
                <a:latin typeface="Arial" panose="020B0604020202020204" pitchFamily="34" charset="0"/>
                <a:cs typeface="Arial" panose="020B0604020202020204" pitchFamily="34" charset="0"/>
              </a:rPr>
              <a:t> ask questions in an interview about whether a single applicant will need reasonable accommodation for a particular function of the job. </a:t>
            </a:r>
          </a:p>
          <a:p>
            <a:pPr>
              <a:lnSpc>
                <a:spcPct val="115000"/>
              </a:lnSpc>
              <a:spcBef>
                <a:spcPct val="0"/>
              </a:spcBef>
            </a:pPr>
            <a:r>
              <a:rPr lang="en-US" altLang="en-US" dirty="0">
                <a:latin typeface="Arial" panose="020B0604020202020204" pitchFamily="34" charset="0"/>
                <a:cs typeface="Arial" panose="020B0604020202020204" pitchFamily="34" charset="0"/>
              </a:rPr>
              <a:t> </a:t>
            </a:r>
            <a:endParaRPr lang="en-US" b="1" i="1" dirty="0" smtClean="0">
              <a:solidFill>
                <a:schemeClr val="bg2"/>
              </a:solidFill>
              <a:latin typeface="Arial" charset="0"/>
            </a:endParaRPr>
          </a:p>
          <a:p>
            <a:pPr defTabSz="882762">
              <a:defRPr/>
            </a:pPr>
            <a:r>
              <a:rPr lang="en-US" b="1" i="1" dirty="0" smtClean="0">
                <a:solidFill>
                  <a:schemeClr val="bg2"/>
                </a:solidFill>
                <a:latin typeface="Arial" charset="0"/>
              </a:rPr>
              <a:t>Example</a:t>
            </a:r>
            <a:r>
              <a:rPr lang="en-US" i="1" dirty="0" smtClean="0">
                <a:solidFill>
                  <a:schemeClr val="bg2"/>
                </a:solidFill>
                <a:latin typeface="Arial" charset="0"/>
              </a:rPr>
              <a:t>: A University office conducts job interviews in a second floor office. There is no elevator. The search support calls a candidate to arrange for an interview for an Office Assistant position. She requests a reasonable accommodation because she uses a wheelchair. Installing an elevator would be a undue hardship, but the employer could conduct the interview in a first floor office. The employer must move the location of the interview as a reasonable accommodation.</a:t>
            </a:r>
          </a:p>
          <a:p>
            <a:pPr defTabSz="882762">
              <a:defRPr/>
            </a:pPr>
            <a:endParaRPr lang="en-US" i="1" dirty="0" smtClean="0">
              <a:solidFill>
                <a:schemeClr val="bg2"/>
              </a:solidFill>
              <a:latin typeface="Arial" charset="0"/>
            </a:endParaRPr>
          </a:p>
          <a:p>
            <a:pPr defTabSz="882762">
              <a:defRPr/>
            </a:pPr>
            <a:r>
              <a:rPr lang="en-US" altLang="en-US" dirty="0">
                <a:latin typeface="Arial" panose="020B0604020202020204" pitchFamily="34" charset="0"/>
                <a:cs typeface="Arial" panose="020B0604020202020204" pitchFamily="34" charset="0"/>
              </a:rPr>
              <a:t>Contact your area’s/college’s HR Consultant if you have questions or concerns regarding the legal framework of recruitment and how it pertains to your particular search. </a:t>
            </a:r>
          </a:p>
          <a:p>
            <a:pPr defTabSz="882762">
              <a:defRPr/>
            </a:pPr>
            <a:endParaRPr lang="en-US" i="1" dirty="0" smtClean="0">
              <a:solidFill>
                <a:schemeClr val="bg2"/>
              </a:solidFill>
              <a:latin typeface="Arial" charset="0"/>
            </a:endParaRPr>
          </a:p>
          <a:p>
            <a:pPr defTabSz="882762">
              <a:defRPr/>
            </a:pPr>
            <a:endParaRPr lang="en-US" i="1" dirty="0" smtClean="0">
              <a:solidFill>
                <a:schemeClr val="bg2"/>
              </a:solidFill>
              <a:latin typeface="Arial" charset="0"/>
            </a:endParaRPr>
          </a:p>
          <a:p>
            <a:pPr defTabSz="882762">
              <a:defRPr/>
            </a:pPr>
            <a:endParaRPr lang="en-US" dirty="0" smtClean="0">
              <a:solidFill>
                <a:schemeClr val="bg2"/>
              </a:solidFill>
            </a:endParaRPr>
          </a:p>
          <a:p>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13</a:t>
            </a:fld>
            <a:endParaRPr lang="en-US" altLang="en-US"/>
          </a:p>
        </p:txBody>
      </p:sp>
    </p:spTree>
    <p:extLst>
      <p:ext uri="{BB962C8B-B14F-4D97-AF65-F5344CB8AC3E}">
        <p14:creationId xmlns:p14="http://schemas.microsoft.com/office/powerpoint/2010/main" val="81176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pPr>
              <a:lnSpc>
                <a:spcPct val="115000"/>
              </a:lnSpc>
              <a:spcBef>
                <a:spcPts val="438"/>
              </a:spcBef>
            </a:pPr>
            <a:r>
              <a:rPr lang="en-US" altLang="en-US" sz="1000" dirty="0">
                <a:latin typeface="Arial" panose="020B0604020202020204" pitchFamily="34" charset="0"/>
              </a:rPr>
              <a:t>Be sure to keep the legal framework in mind when going through the recruitment process.</a:t>
            </a:r>
          </a:p>
          <a:p>
            <a:pPr>
              <a:lnSpc>
                <a:spcPct val="115000"/>
              </a:lnSpc>
              <a:spcBef>
                <a:spcPts val="438"/>
              </a:spcBef>
            </a:pPr>
            <a:endParaRPr lang="en-US" altLang="en-US" sz="1000" dirty="0">
              <a:latin typeface="Arial" panose="020B0604020202020204" pitchFamily="34" charset="0"/>
            </a:endParaRPr>
          </a:p>
          <a:p>
            <a:pPr>
              <a:lnSpc>
                <a:spcPct val="115000"/>
              </a:lnSpc>
              <a:spcBef>
                <a:spcPts val="438"/>
              </a:spcBef>
            </a:pPr>
            <a:r>
              <a:rPr lang="en-US" altLang="en-US" sz="1000" dirty="0">
                <a:latin typeface="Arial" panose="020B0604020202020204" pitchFamily="34" charset="0"/>
              </a:rPr>
              <a:t>The bulk of this course reviews each phase of the process and highlights a number of best practices.  </a:t>
            </a:r>
          </a:p>
          <a:p>
            <a:pPr>
              <a:lnSpc>
                <a:spcPct val="115000"/>
              </a:lnSpc>
              <a:spcBef>
                <a:spcPts val="438"/>
              </a:spcBef>
            </a:pPr>
            <a:endParaRPr lang="en-US" altLang="en-US" sz="1000" dirty="0">
              <a:latin typeface="Arial" panose="020B0604020202020204" pitchFamily="34" charset="0"/>
            </a:endParaRPr>
          </a:p>
          <a:p>
            <a:pPr>
              <a:lnSpc>
                <a:spcPct val="115000"/>
              </a:lnSpc>
              <a:spcBef>
                <a:spcPts val="438"/>
              </a:spcBef>
            </a:pPr>
            <a:r>
              <a:rPr lang="en-US" altLang="en-US" sz="1000" dirty="0">
                <a:latin typeface="Arial" panose="020B0604020202020204" pitchFamily="34" charset="0"/>
              </a:rPr>
              <a:t>The first phase – </a:t>
            </a:r>
            <a:r>
              <a:rPr lang="en-US" altLang="en-US" sz="1000" b="1" i="1" dirty="0">
                <a:latin typeface="Arial" panose="020B0604020202020204" pitchFamily="34" charset="0"/>
              </a:rPr>
              <a:t>Preparation</a:t>
            </a:r>
            <a:r>
              <a:rPr lang="en-US" altLang="en-US" sz="1000" dirty="0">
                <a:latin typeface="Arial" panose="020B0604020202020204" pitchFamily="34" charset="0"/>
              </a:rPr>
              <a:t> – is the foundation of every successful </a:t>
            </a:r>
            <a:r>
              <a:rPr lang="en-US" altLang="en-US" sz="1000" dirty="0">
                <a:solidFill>
                  <a:srgbClr val="000000"/>
                </a:solidFill>
                <a:latin typeface="Arial" panose="020B0604020202020204" pitchFamily="34" charset="0"/>
                <a:cs typeface="Times New Roman" panose="02020603050405020304" pitchFamily="18" charset="0"/>
              </a:rPr>
              <a:t>search. </a:t>
            </a:r>
            <a:endParaRPr lang="en-US" altLang="en-US" sz="1000" dirty="0">
              <a:latin typeface="Calibri" panose="020F0502020204030204" pitchFamily="34" charset="0"/>
              <a:cs typeface="Times New Roman" panose="02020603050405020304" pitchFamily="18" charset="0"/>
            </a:endParaRPr>
          </a:p>
          <a:p>
            <a:pPr>
              <a:lnSpc>
                <a:spcPct val="115000"/>
              </a:lnSpc>
              <a:spcBef>
                <a:spcPts val="425"/>
              </a:spcBef>
              <a:spcAft>
                <a:spcPts val="0"/>
              </a:spcAft>
              <a:defRPr/>
            </a:pPr>
            <a:r>
              <a:rPr lang="en-US" sz="1000" dirty="0">
                <a:latin typeface="Arial" panose="020B0604020202020204" pitchFamily="34" charset="0"/>
                <a:ea typeface="Times New Roman"/>
                <a:cs typeface="Arial" panose="020B0604020202020204" pitchFamily="34" charset="0"/>
              </a:rPr>
              <a:t> </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5/4/2021</a:t>
            </a:fld>
            <a:endParaRPr lang="en-US" altLang="en-US" smtClean="0"/>
          </a:p>
        </p:txBody>
      </p:sp>
      <p:sp>
        <p:nvSpPr>
          <p:cNvPr id="1638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defRPr>
                <a:solidFill>
                  <a:schemeClr val="tx1"/>
                </a:solidFill>
                <a:latin typeface="Arial" panose="020B0604020202020204" pitchFamily="34" charset="0"/>
              </a:defRPr>
            </a:lvl1pPr>
            <a:lvl2pPr marL="743997" indent="-286152" defTabSz="910920">
              <a:defRPr>
                <a:solidFill>
                  <a:schemeClr val="tx1"/>
                </a:solidFill>
                <a:latin typeface="Arial" panose="020B0604020202020204" pitchFamily="34" charset="0"/>
              </a:defRPr>
            </a:lvl2pPr>
            <a:lvl3pPr marL="1144611" indent="-228922" defTabSz="910920">
              <a:defRPr>
                <a:solidFill>
                  <a:schemeClr val="tx1"/>
                </a:solidFill>
                <a:latin typeface="Arial" panose="020B0604020202020204" pitchFamily="34" charset="0"/>
              </a:defRPr>
            </a:lvl3pPr>
            <a:lvl4pPr marL="1602455" indent="-228922" defTabSz="910920">
              <a:defRPr>
                <a:solidFill>
                  <a:schemeClr val="tx1"/>
                </a:solidFill>
                <a:latin typeface="Arial" panose="020B0604020202020204" pitchFamily="34" charset="0"/>
              </a:defRPr>
            </a:lvl4pPr>
            <a:lvl5pPr marL="2060300" indent="-228922" defTabSz="910920">
              <a:defRPr>
                <a:solidFill>
                  <a:schemeClr val="tx1"/>
                </a:solidFill>
                <a:latin typeface="Arial" panose="020B0604020202020204" pitchFamily="34" charset="0"/>
              </a:defRPr>
            </a:lvl5pPr>
            <a:lvl6pPr marL="2518145" indent="-228922" defTabSz="910920" eaLnBrk="0" fontAlgn="base" hangingPunct="0">
              <a:spcBef>
                <a:spcPct val="0"/>
              </a:spcBef>
              <a:spcAft>
                <a:spcPct val="0"/>
              </a:spcAft>
              <a:defRPr>
                <a:solidFill>
                  <a:schemeClr val="tx1"/>
                </a:solidFill>
                <a:latin typeface="Arial" panose="020B0604020202020204" pitchFamily="34" charset="0"/>
              </a:defRPr>
            </a:lvl6pPr>
            <a:lvl7pPr marL="2975988" indent="-228922" defTabSz="910920" eaLnBrk="0" fontAlgn="base" hangingPunct="0">
              <a:spcBef>
                <a:spcPct val="0"/>
              </a:spcBef>
              <a:spcAft>
                <a:spcPct val="0"/>
              </a:spcAft>
              <a:defRPr>
                <a:solidFill>
                  <a:schemeClr val="tx1"/>
                </a:solidFill>
                <a:latin typeface="Arial" panose="020B0604020202020204" pitchFamily="34" charset="0"/>
              </a:defRPr>
            </a:lvl7pPr>
            <a:lvl8pPr marL="3433833" indent="-228922" defTabSz="910920" eaLnBrk="0" fontAlgn="base" hangingPunct="0">
              <a:spcBef>
                <a:spcPct val="0"/>
              </a:spcBef>
              <a:spcAft>
                <a:spcPct val="0"/>
              </a:spcAft>
              <a:defRPr>
                <a:solidFill>
                  <a:schemeClr val="tx1"/>
                </a:solidFill>
                <a:latin typeface="Arial" panose="020B0604020202020204" pitchFamily="34" charset="0"/>
              </a:defRPr>
            </a:lvl8pPr>
            <a:lvl9pPr marL="3891677" indent="-228922" defTabSz="910920"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14</a:t>
            </a:fld>
            <a:endParaRPr lang="en-US" altLang="en-US" smtClean="0"/>
          </a:p>
        </p:txBody>
      </p:sp>
    </p:spTree>
    <p:extLst>
      <p:ext uri="{BB962C8B-B14F-4D97-AF65-F5344CB8AC3E}">
        <p14:creationId xmlns:p14="http://schemas.microsoft.com/office/powerpoint/2010/main" val="88405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434"/>
              </a:spcBef>
              <a:spcAft>
                <a:spcPts val="0"/>
              </a:spcAft>
            </a:pPr>
            <a:r>
              <a:rPr lang="en-US" sz="1000" dirty="0"/>
              <a:t>The goal of the recruitment process is to hire the best candidate for the job.</a:t>
            </a:r>
          </a:p>
          <a:p>
            <a:pPr>
              <a:lnSpc>
                <a:spcPct val="115000"/>
              </a:lnSpc>
              <a:spcBef>
                <a:spcPts val="434"/>
              </a:spcBef>
              <a:spcAft>
                <a:spcPts val="0"/>
              </a:spcAft>
            </a:pPr>
            <a:endParaRPr lang="en-US" sz="1000" dirty="0"/>
          </a:p>
          <a:p>
            <a:pPr>
              <a:lnSpc>
                <a:spcPct val="115000"/>
              </a:lnSpc>
              <a:spcBef>
                <a:spcPts val="434"/>
              </a:spcBef>
              <a:spcAft>
                <a:spcPts val="0"/>
              </a:spcAft>
            </a:pPr>
            <a:r>
              <a:rPr lang="en-US" sz="1000" dirty="0"/>
              <a:t>The recruitment process should be consistent with WSU’s Strategic Plan to have diverse faculty and staff.</a:t>
            </a:r>
          </a:p>
          <a:p>
            <a:pPr>
              <a:lnSpc>
                <a:spcPct val="115000"/>
              </a:lnSpc>
              <a:spcBef>
                <a:spcPts val="434"/>
              </a:spcBef>
              <a:spcAft>
                <a:spcPts val="0"/>
              </a:spcAft>
            </a:pPr>
            <a:endParaRPr lang="en-US" sz="1000" dirty="0"/>
          </a:p>
          <a:p>
            <a:pPr>
              <a:lnSpc>
                <a:spcPct val="115000"/>
              </a:lnSpc>
              <a:spcBef>
                <a:spcPts val="434"/>
              </a:spcBef>
              <a:spcAft>
                <a:spcPts val="0"/>
              </a:spcAft>
            </a:pPr>
            <a:r>
              <a:rPr lang="en-US" sz="1000" dirty="0"/>
              <a:t>Benefits of hiring the best include:</a:t>
            </a:r>
          </a:p>
          <a:p>
            <a:pPr>
              <a:lnSpc>
                <a:spcPct val="115000"/>
              </a:lnSpc>
              <a:spcBef>
                <a:spcPts val="434"/>
              </a:spcBef>
              <a:spcAft>
                <a:spcPts val="0"/>
              </a:spcAft>
            </a:pPr>
            <a:endParaRPr lang="en-US" sz="1000" dirty="0"/>
          </a:p>
          <a:p>
            <a:pPr marL="171692" lvl="1" indent="-171692">
              <a:buClr>
                <a:srgbClr val="5E6A71"/>
              </a:buClr>
              <a:buSzPct val="80000"/>
              <a:buFont typeface="Arial" pitchFamily="34" charset="0"/>
              <a:buChar char="•"/>
            </a:pPr>
            <a:r>
              <a:rPr lang="en-US" sz="1000" dirty="0"/>
              <a:t>Decrease Costs – Turnover, etc.</a:t>
            </a:r>
          </a:p>
          <a:p>
            <a:pPr marL="171692" lvl="1" indent="-171692">
              <a:buClr>
                <a:srgbClr val="5E6A71"/>
              </a:buClr>
              <a:buSzPct val="80000"/>
              <a:buFont typeface="Arial" pitchFamily="34" charset="0"/>
              <a:buChar char="•"/>
            </a:pPr>
            <a:r>
              <a:rPr lang="en-US" sz="1000" dirty="0"/>
              <a:t>Decrease Performance Issues</a:t>
            </a:r>
          </a:p>
          <a:p>
            <a:pPr marL="171692" lvl="1" indent="-171692">
              <a:buClr>
                <a:srgbClr val="5E6A71"/>
              </a:buClr>
              <a:buSzPct val="80000"/>
              <a:buFont typeface="Arial" pitchFamily="34" charset="0"/>
              <a:buChar char="•"/>
            </a:pPr>
            <a:r>
              <a:rPr lang="en-US" sz="1000" dirty="0"/>
              <a:t>Decrease Lawsuits and Litigation</a:t>
            </a:r>
          </a:p>
          <a:p>
            <a:pPr marL="171692" lvl="1" indent="-171692">
              <a:buClr>
                <a:srgbClr val="5E6A71"/>
              </a:buClr>
              <a:buSzPct val="80000"/>
              <a:buFont typeface="Arial" pitchFamily="34" charset="0"/>
              <a:buChar char="•"/>
            </a:pPr>
            <a:r>
              <a:rPr lang="en-US" sz="1000" dirty="0"/>
              <a:t>Increase </a:t>
            </a:r>
            <a:r>
              <a:rPr lang="en-US" sz="1000" dirty="0" smtClean="0"/>
              <a:t>Morale</a:t>
            </a:r>
          </a:p>
          <a:p>
            <a:pPr marL="171450" marR="0" lvl="1" indent="-171450" algn="l" defTabSz="914400" rtl="0" eaLnBrk="0" fontAlgn="base" latinLnBrk="0" hangingPunct="0">
              <a:lnSpc>
                <a:spcPct val="100000"/>
              </a:lnSpc>
              <a:spcBef>
                <a:spcPct val="30000"/>
              </a:spcBef>
              <a:spcAft>
                <a:spcPct val="0"/>
              </a:spcAft>
              <a:buClr>
                <a:srgbClr val="5E6A71"/>
              </a:buClr>
              <a:buSzPct val="80000"/>
              <a:buFont typeface="Arial" pitchFamily="34" charset="0"/>
              <a:buChar char="•"/>
              <a:tabLst/>
              <a:defRPr/>
            </a:pPr>
            <a:r>
              <a:rPr lang="en-US" sz="1000" dirty="0" smtClean="0">
                <a:effectLst>
                  <a:outerShdw blurRad="38100" dist="38100" dir="2700000" algn="tl">
                    <a:srgbClr val="000000">
                      <a:alpha val="43137"/>
                    </a:srgbClr>
                  </a:outerShdw>
                </a:effectLst>
              </a:rPr>
              <a:t>Advance Research, Innovation &amp; Creativity; Student Experience, and Diversity, Equity and Inclusion</a:t>
            </a:r>
          </a:p>
          <a:p>
            <a:pPr marL="171450" lvl="1" indent="-171450">
              <a:buClr>
                <a:srgbClr val="5E6A71"/>
              </a:buClr>
              <a:buSzPct val="80000"/>
              <a:buFont typeface="Arial" pitchFamily="34" charset="0"/>
              <a:buChar char="•"/>
            </a:pPr>
            <a:endParaRPr lang="en-US" sz="1000" dirty="0" smtClean="0">
              <a:latin typeface="Arial" panose="020B0604020202020204" pitchFamily="34" charset="0"/>
              <a:cs typeface="Arial" panose="020B0604020202020204" pitchFamily="34" charset="0"/>
            </a:endParaRPr>
          </a:p>
          <a:p>
            <a:pPr marL="171692" lvl="1" indent="-171692">
              <a:buClr>
                <a:srgbClr val="5E6A71"/>
              </a:buClr>
              <a:buSzPct val="80000"/>
              <a:buFont typeface="Arial" pitchFamily="34" charset="0"/>
              <a:buChar char="•"/>
            </a:pPr>
            <a:endParaRPr lang="en-US" sz="1000" dirty="0"/>
          </a:p>
          <a:p>
            <a:pPr>
              <a:lnSpc>
                <a:spcPct val="115000"/>
              </a:lnSpc>
              <a:spcBef>
                <a:spcPts val="0"/>
              </a:spcBef>
              <a:spcAft>
                <a:spcPts val="984"/>
              </a:spcAft>
              <a:defRPr/>
            </a:pPr>
            <a:endParaRPr lang="en-US" sz="1000" dirty="0">
              <a:latin typeface="Arial" panose="020B0604020202020204" pitchFamily="34" charset="0"/>
              <a:cs typeface="Arial" panose="020B0604020202020204" pitchFamily="34" charset="0"/>
            </a:endParaRPr>
          </a:p>
        </p:txBody>
      </p:sp>
      <p:sp>
        <p:nvSpPr>
          <p:cNvPr id="225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C8B162-F8BD-4F5D-AA51-24CD0EBA9BBC}" type="datetime1">
              <a:rPr lang="en-US" altLang="en-US" smtClean="0"/>
              <a:pPr>
                <a:spcBef>
                  <a:spcPct val="0"/>
                </a:spcBef>
              </a:pPr>
              <a:t>5/4/2021</a:t>
            </a:fld>
            <a:endParaRPr lang="en-US" altLang="en-US" smtClean="0"/>
          </a:p>
        </p:txBody>
      </p:sp>
      <p:sp>
        <p:nvSpPr>
          <p:cNvPr id="22533"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225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E5A0AF-F567-44FD-9F97-3605902A87CF}"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320692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Prior to the recruitment, the </a:t>
            </a:r>
            <a:r>
              <a:rPr lang="en-US" sz="1000" dirty="0" smtClean="0"/>
              <a:t>Primary</a:t>
            </a:r>
            <a:r>
              <a:rPr lang="en-US" sz="1000" baseline="0" dirty="0" smtClean="0"/>
              <a:t> Recruiter </a:t>
            </a:r>
            <a:r>
              <a:rPr lang="en-US" sz="1000" dirty="0" smtClean="0"/>
              <a:t>should </a:t>
            </a:r>
            <a:r>
              <a:rPr lang="en-US" sz="1000" dirty="0"/>
              <a:t>review the details of the position description. As business needs change and job duties evolve, it is important that the position description reflects the actual job duties needed. Is the position still appropriately titled? Have the job responsibilities increased or decreased? Do the qualifications reflect what is actually needed in the job?</a:t>
            </a:r>
          </a:p>
          <a:p>
            <a:endParaRPr lang="en-US" sz="1000" dirty="0"/>
          </a:p>
          <a:p>
            <a:r>
              <a:rPr lang="en-US" sz="1000" dirty="0"/>
              <a:t>Position details include:</a:t>
            </a:r>
          </a:p>
          <a:p>
            <a:pPr marL="171692" indent="-171692">
              <a:buFont typeface="Arial" panose="020B0604020202020204" pitchFamily="34" charset="0"/>
              <a:buChar char="•"/>
            </a:pPr>
            <a:r>
              <a:rPr lang="en-US" sz="1000" dirty="0"/>
              <a:t>Official Title and </a:t>
            </a:r>
            <a:r>
              <a:rPr lang="en-US" sz="1000" dirty="0" smtClean="0"/>
              <a:t>Business</a:t>
            </a:r>
            <a:r>
              <a:rPr lang="en-US" sz="1000" baseline="0" dirty="0" smtClean="0"/>
              <a:t> Title </a:t>
            </a:r>
            <a:r>
              <a:rPr lang="en-US" sz="1000" dirty="0" smtClean="0"/>
              <a:t>(if </a:t>
            </a:r>
            <a:r>
              <a:rPr lang="en-US" sz="1000" dirty="0"/>
              <a:t>applicable)</a:t>
            </a:r>
          </a:p>
          <a:p>
            <a:pPr marL="171692" indent="-171692">
              <a:buFont typeface="Arial" panose="020B0604020202020204" pitchFamily="34" charset="0"/>
              <a:buChar char="•"/>
            </a:pPr>
            <a:r>
              <a:rPr lang="en-US" sz="1000" dirty="0"/>
              <a:t>Primary responsibilities and duties to answer such questions as. “Why does the position exist? What is its primary function?”</a:t>
            </a:r>
          </a:p>
          <a:p>
            <a:pPr marL="171692" indent="-171692">
              <a:buFont typeface="Arial" panose="020B0604020202020204" pitchFamily="34" charset="0"/>
              <a:buChar char="•"/>
            </a:pPr>
            <a:r>
              <a:rPr lang="en-US" sz="1000" dirty="0"/>
              <a:t>Position configuration details, such as full time vs. part time, 12 month vs. 9 month, and so on</a:t>
            </a:r>
          </a:p>
        </p:txBody>
      </p:sp>
      <p:sp>
        <p:nvSpPr>
          <p:cNvPr id="245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32FDEC-0690-4736-815A-46CBBBC2092F}" type="datetime1">
              <a:rPr lang="en-US" altLang="en-US" smtClean="0"/>
              <a:pPr>
                <a:spcBef>
                  <a:spcPct val="0"/>
                </a:spcBef>
              </a:pPr>
              <a:t>5/4/2021</a:t>
            </a:fld>
            <a:endParaRPr lang="en-US" altLang="en-US" dirty="0" smtClean="0"/>
          </a:p>
        </p:txBody>
      </p:sp>
      <p:sp>
        <p:nvSpPr>
          <p:cNvPr id="24581"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smtClean="0"/>
              <a:t>Template-Primary on 431-shield.ppt</a:t>
            </a:r>
          </a:p>
        </p:txBody>
      </p:sp>
      <p:sp>
        <p:nvSpPr>
          <p:cNvPr id="245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E4C269-C28A-4BF6-821B-DA5399AF1319}" type="slidenum">
              <a:rPr lang="en-US" altLang="en-US" smtClean="0"/>
              <a:pPr>
                <a:spcBef>
                  <a:spcPct val="0"/>
                </a:spcBef>
              </a:pPr>
              <a:t>16</a:t>
            </a:fld>
            <a:endParaRPr lang="en-US" altLang="en-US" dirty="0" smtClean="0"/>
          </a:p>
        </p:txBody>
      </p:sp>
    </p:spTree>
    <p:extLst>
      <p:ext uri="{BB962C8B-B14F-4D97-AF65-F5344CB8AC3E}">
        <p14:creationId xmlns:p14="http://schemas.microsoft.com/office/powerpoint/2010/main" val="323462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Position details and duties also include; </a:t>
            </a:r>
          </a:p>
          <a:p>
            <a:r>
              <a:rPr lang="en-US" sz="1000" dirty="0"/>
              <a:t>Minimum Qualifications (MQ’s) for the position, which are criteria required for the position such as educational level, field(s) of study, years of experience and/or additional mandatory licenses or credentials.   MQ’s include those that the department has determined for the specific position as well as those set by the State of Washington’s Human Resources Office for classified employees and WSU Human Resource Services for Administrative Professional employees.</a:t>
            </a:r>
            <a:r>
              <a:rPr lang="en-US" sz="1000" dirty="0">
                <a:solidFill>
                  <a:srgbClr val="FF00FF"/>
                </a:solidFill>
              </a:rPr>
              <a:t/>
            </a:r>
            <a:br>
              <a:rPr lang="en-US" sz="1000" dirty="0">
                <a:solidFill>
                  <a:srgbClr val="FF00FF"/>
                </a:solidFill>
              </a:rPr>
            </a:br>
            <a:r>
              <a:rPr lang="en-US" sz="1000" dirty="0">
                <a:solidFill>
                  <a:srgbClr val="FF00FF"/>
                </a:solidFill>
              </a:rPr>
              <a:t/>
            </a:r>
            <a:br>
              <a:rPr lang="en-US" sz="1000" dirty="0">
                <a:solidFill>
                  <a:srgbClr val="FF00FF"/>
                </a:solidFill>
              </a:rPr>
            </a:br>
            <a:r>
              <a:rPr lang="en-US" sz="1000" dirty="0"/>
              <a:t>Minimum qualifications are based upon demonstrated necessity and are a valid predictor of the incumbent’s success.  It is important to avoid arbitrary “years of experience” or qualifications which merely reflect the previous incumbent’s experience.  Also avoid unnecessary qualifications which will limit the candidate pool because of unrealistic expectations.</a:t>
            </a:r>
          </a:p>
          <a:p>
            <a:pPr indent="-171692">
              <a:buFont typeface="Arial" panose="020B0604020202020204" pitchFamily="34" charset="0"/>
              <a:buChar char="•"/>
            </a:pPr>
            <a:endParaRPr lang="en-US" sz="1000" dirty="0"/>
          </a:p>
          <a:p>
            <a:r>
              <a:rPr lang="en-US" sz="1000" dirty="0"/>
              <a:t>In other words, allow for flexibility to consider a broad array of candidates. </a:t>
            </a:r>
          </a:p>
          <a:p>
            <a:endParaRPr lang="en-US" sz="1000" dirty="0"/>
          </a:p>
          <a:p>
            <a:r>
              <a:rPr lang="en-US" sz="1000" dirty="0"/>
              <a:t>Preferred Qualifications may also be added. These are desired criteria which may enhance the effectiveness of the incumbent performing the job, but are not an absolute requirement. </a:t>
            </a:r>
          </a:p>
          <a:p>
            <a:endParaRPr lang="en-US" sz="1000" dirty="0"/>
          </a:p>
          <a:p>
            <a:r>
              <a:rPr lang="en-US" sz="1000" dirty="0"/>
              <a:t>When adding preferred qualifications, ensure they are related to the responsibilities and duties of the job. As with the MQ’s, avoid unnecessary qualifications here as well. </a:t>
            </a:r>
          </a:p>
          <a:p>
            <a:endParaRPr lang="en-US" sz="1000" dirty="0"/>
          </a:p>
          <a:p>
            <a:r>
              <a:rPr lang="en-US" sz="1000" dirty="0"/>
              <a:t>Finally, diversity related needs of the position should also be included in the qualifications.  Examples include those related to working with, supervising, recruiting, and/or counseling diverse individuals or groups.</a:t>
            </a:r>
          </a:p>
          <a:p>
            <a:endParaRPr lang="en-US" sz="1000" dirty="0"/>
          </a:p>
          <a:p>
            <a:pPr>
              <a:defRPr/>
            </a:pPr>
            <a:endParaRPr lang="en-US" sz="1000" dirty="0"/>
          </a:p>
        </p:txBody>
      </p:sp>
      <p:sp>
        <p:nvSpPr>
          <p:cNvPr id="245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32FDEC-0690-4736-815A-46CBBBC2092F}" type="datetime1">
              <a:rPr lang="en-US" altLang="en-US" smtClean="0"/>
              <a:pPr>
                <a:spcBef>
                  <a:spcPct val="0"/>
                </a:spcBef>
              </a:pPr>
              <a:t>5/4/2021</a:t>
            </a:fld>
            <a:endParaRPr lang="en-US" altLang="en-US" dirty="0" smtClean="0"/>
          </a:p>
        </p:txBody>
      </p:sp>
      <p:sp>
        <p:nvSpPr>
          <p:cNvPr id="24581"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smtClean="0"/>
              <a:t>Template-Primary on 431-shield.ppt</a:t>
            </a:r>
          </a:p>
        </p:txBody>
      </p:sp>
      <p:sp>
        <p:nvSpPr>
          <p:cNvPr id="245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E4C269-C28A-4BF6-821B-DA5399AF1319}" type="slidenum">
              <a:rPr lang="en-US" altLang="en-US" smtClean="0"/>
              <a:pPr>
                <a:spcBef>
                  <a:spcPct val="0"/>
                </a:spcBef>
              </a:pPr>
              <a:t>17</a:t>
            </a:fld>
            <a:endParaRPr lang="en-US" altLang="en-US" dirty="0" smtClean="0"/>
          </a:p>
        </p:txBody>
      </p:sp>
    </p:spTree>
    <p:extLst>
      <p:ext uri="{BB962C8B-B14F-4D97-AF65-F5344CB8AC3E}">
        <p14:creationId xmlns:p14="http://schemas.microsoft.com/office/powerpoint/2010/main" val="201263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spcBef>
                <a:spcPts val="0"/>
              </a:spcBef>
              <a:spcAft>
                <a:spcPts val="1005"/>
              </a:spcAft>
            </a:pPr>
            <a:r>
              <a:rPr lang="en-US" sz="1000" dirty="0"/>
              <a:t>After HRS and the </a:t>
            </a:r>
            <a:r>
              <a:rPr lang="en-US" sz="1000" dirty="0" smtClean="0"/>
              <a:t>Primary</a:t>
            </a:r>
            <a:r>
              <a:rPr lang="en-US" sz="1000" baseline="0" dirty="0" smtClean="0"/>
              <a:t> Recruiter </a:t>
            </a:r>
            <a:r>
              <a:rPr lang="en-US" sz="1000" dirty="0" smtClean="0"/>
              <a:t>have </a:t>
            </a:r>
            <a:r>
              <a:rPr lang="en-US" sz="1000" dirty="0"/>
              <a:t>finalized the official position description, the Search Committee is appointed. </a:t>
            </a:r>
          </a:p>
          <a:p>
            <a:pPr>
              <a:lnSpc>
                <a:spcPct val="115000"/>
              </a:lnSpc>
              <a:spcBef>
                <a:spcPts val="0"/>
              </a:spcBef>
              <a:spcAft>
                <a:spcPts val="1005"/>
              </a:spcAft>
            </a:pPr>
            <a:endParaRPr lang="en-US" sz="1000" dirty="0"/>
          </a:p>
          <a:p>
            <a:pPr defTabSz="882762">
              <a:lnSpc>
                <a:spcPct val="115000"/>
              </a:lnSpc>
              <a:spcBef>
                <a:spcPts val="0"/>
              </a:spcBef>
              <a:spcAft>
                <a:spcPts val="1005"/>
              </a:spcAft>
              <a:defRPr/>
            </a:pPr>
            <a:r>
              <a:rPr lang="en-US" sz="1000" dirty="0"/>
              <a:t>The ultimate goal of this Search Committee will be to recommend the best possible candidate for the job.</a:t>
            </a:r>
          </a:p>
          <a:p>
            <a:pPr>
              <a:lnSpc>
                <a:spcPct val="115000"/>
              </a:lnSpc>
              <a:spcBef>
                <a:spcPts val="0"/>
              </a:spcBef>
              <a:spcAft>
                <a:spcPts val="1005"/>
              </a:spcAft>
            </a:pPr>
            <a:endParaRPr lang="en-US" sz="1000" dirty="0"/>
          </a:p>
          <a:p>
            <a:pPr>
              <a:lnSpc>
                <a:spcPct val="115000"/>
              </a:lnSpc>
              <a:spcBef>
                <a:spcPts val="0"/>
              </a:spcBef>
              <a:spcAft>
                <a:spcPts val="1005"/>
              </a:spcAft>
            </a:pPr>
            <a:r>
              <a:rPr lang="en-US" sz="1000" dirty="0"/>
              <a:t>Generally, the Search Committee includes a cross-section of individuals from the department or college and it may also include individuals from outside the area. The composition of the Search Committee should be diverse to allow for a range of ages, gender, ethnicities and professional backgrounds if possible.</a:t>
            </a:r>
          </a:p>
          <a:p>
            <a:pPr>
              <a:lnSpc>
                <a:spcPct val="115000"/>
              </a:lnSpc>
              <a:spcBef>
                <a:spcPts val="0"/>
              </a:spcBef>
              <a:spcAft>
                <a:spcPts val="1005"/>
              </a:spcAft>
            </a:pPr>
            <a:endParaRPr lang="en-US" sz="1000" dirty="0"/>
          </a:p>
          <a:p>
            <a:pPr>
              <a:lnSpc>
                <a:spcPct val="115000"/>
              </a:lnSpc>
              <a:spcBef>
                <a:spcPts val="0"/>
              </a:spcBef>
              <a:spcAft>
                <a:spcPts val="1005"/>
              </a:spcAft>
            </a:pPr>
            <a:r>
              <a:rPr lang="en-US" sz="1000" dirty="0"/>
              <a:t>Towards this end the Search Committee should have a basic understanding of the position including the job details and its configuration. </a:t>
            </a:r>
          </a:p>
          <a:p>
            <a:endParaRPr lang="en-US" sz="1000"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dirty="0"/>
          </a:p>
        </p:txBody>
      </p:sp>
      <p:sp>
        <p:nvSpPr>
          <p:cNvPr id="5" name="Footer Placeholder 4"/>
          <p:cNvSpPr>
            <a:spLocks noGrp="1"/>
          </p:cNvSpPr>
          <p:nvPr>
            <p:ph type="ftr" sz="quarter" idx="11"/>
          </p:nvPr>
        </p:nvSpPr>
        <p:spPr>
          <a:xfrm>
            <a:off x="2" y="8841115"/>
            <a:ext cx="3043182" cy="465878"/>
          </a:xfrm>
          <a:prstGeom prst="rect">
            <a:avLst/>
          </a:prstGeom>
        </p:spPr>
        <p:txBody>
          <a:bodyPr lIns="91569" tIns="45784" rIns="91569" bIns="45784"/>
          <a:lstStyle/>
          <a:p>
            <a:pPr>
              <a:defRPr/>
            </a:pPr>
            <a:r>
              <a:rPr lang="en-US" dirty="0" smtClean="0"/>
              <a:t>Template-Primary on 431-shield.ppt</a:t>
            </a:r>
            <a:endParaRPr lang="en-US" dirty="0"/>
          </a:p>
        </p:txBody>
      </p:sp>
      <p:sp>
        <p:nvSpPr>
          <p:cNvPr id="6" name="Slide Number Placeholder 5"/>
          <p:cNvSpPr>
            <a:spLocks noGrp="1"/>
          </p:cNvSpPr>
          <p:nvPr>
            <p:ph type="sldNum" sz="quarter" idx="12"/>
          </p:nvPr>
        </p:nvSpPr>
        <p:spPr/>
        <p:txBody>
          <a:bodyPr/>
          <a:lstStyle/>
          <a:p>
            <a:pPr>
              <a:defRPr/>
            </a:pPr>
            <a:fld id="{44B3398C-47A2-4C07-8EEC-443FBF94419C}" type="slidenum">
              <a:rPr lang="en-US" altLang="en-US" smtClean="0"/>
              <a:pPr>
                <a:defRPr/>
              </a:pPr>
              <a:t>18</a:t>
            </a:fld>
            <a:endParaRPr lang="en-US" altLang="en-US" dirty="0"/>
          </a:p>
        </p:txBody>
      </p:sp>
    </p:spTree>
    <p:extLst>
      <p:ext uri="{BB962C8B-B14F-4D97-AF65-F5344CB8AC3E}">
        <p14:creationId xmlns:p14="http://schemas.microsoft.com/office/powerpoint/2010/main" val="3195844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The </a:t>
            </a:r>
            <a:r>
              <a:rPr lang="en-US" sz="1200" b="1" kern="1200" dirty="0" smtClean="0">
                <a:solidFill>
                  <a:schemeClr val="tx1"/>
                </a:solidFill>
                <a:effectLst/>
                <a:latin typeface="Arial" charset="0"/>
                <a:ea typeface="+mn-ea"/>
                <a:cs typeface="+mn-cs"/>
              </a:rPr>
              <a:t>Primary Recruiter, Primary</a:t>
            </a:r>
            <a:r>
              <a:rPr lang="en-US" sz="1200" b="1" kern="1200" baseline="0" dirty="0" smtClean="0">
                <a:solidFill>
                  <a:schemeClr val="tx1"/>
                </a:solidFill>
                <a:effectLst/>
                <a:latin typeface="Arial" charset="0"/>
                <a:ea typeface="+mn-ea"/>
                <a:cs typeface="+mn-cs"/>
              </a:rPr>
              <a:t> Recruiting Coordinator, </a:t>
            </a:r>
            <a:r>
              <a:rPr lang="en-US" sz="1200" b="1" kern="1200" dirty="0" smtClean="0">
                <a:solidFill>
                  <a:schemeClr val="tx1"/>
                </a:solidFill>
                <a:effectLst/>
                <a:latin typeface="Arial" charset="0"/>
                <a:ea typeface="+mn-ea"/>
                <a:cs typeface="+mn-cs"/>
              </a:rPr>
              <a:t>HR Partner </a:t>
            </a:r>
            <a:r>
              <a:rPr lang="en-US" sz="1200" kern="1200" dirty="0" smtClean="0">
                <a:solidFill>
                  <a:schemeClr val="tx1"/>
                </a:solidFill>
                <a:effectLst/>
                <a:latin typeface="Arial" charset="0"/>
                <a:ea typeface="+mn-ea"/>
                <a:cs typeface="+mn-cs"/>
              </a:rPr>
              <a:t>for the unit,</a:t>
            </a:r>
            <a:r>
              <a:rPr lang="en-US" altLang="en-US" sz="1000" dirty="0" smtClean="0">
                <a:latin typeface="Arial" panose="020B0604020202020204" pitchFamily="34" charset="0"/>
                <a:cs typeface="Arial" panose="020B0604020202020204" pitchFamily="34" charset="0"/>
              </a:rPr>
              <a:t> and </a:t>
            </a:r>
            <a:r>
              <a:rPr lang="en-US" altLang="en-US" sz="1000" b="1" i="1" dirty="0">
                <a:latin typeface="Arial" panose="020B0604020202020204" pitchFamily="34" charset="0"/>
                <a:cs typeface="Arial" panose="020B0604020202020204" pitchFamily="34" charset="0"/>
              </a:rPr>
              <a:t>Search Committee Members </a:t>
            </a:r>
            <a:r>
              <a:rPr lang="en-US" altLang="en-US" sz="1000" dirty="0">
                <a:latin typeface="Arial" panose="020B0604020202020204" pitchFamily="34" charset="0"/>
                <a:cs typeface="Arial" panose="020B0604020202020204" pitchFamily="34" charset="0"/>
              </a:rPr>
              <a:t>function as advisors to the Appointing Authority by developing recruitment and outreach strategies and recommending one or more finalists for the vacant position.  They may assist in providing feedback on the position description and recommend recruitment and outreach strategies for finding qualified candidates, review and carefully evaluate application materials and conduct screening and on-campus/ Zoom interviews to find the best possible finalists.</a:t>
            </a:r>
          </a:p>
          <a:p>
            <a:r>
              <a:rPr lang="en-US" altLang="en-US" sz="1000" dirty="0">
                <a:latin typeface="Arial" panose="020B0604020202020204" pitchFamily="34" charset="0"/>
                <a:cs typeface="Arial" panose="020B0604020202020204" pitchFamily="34" charset="0"/>
              </a:rPr>
              <a:t> </a:t>
            </a:r>
          </a:p>
          <a:p>
            <a:r>
              <a:rPr lang="en-US" altLang="en-US" sz="1000" dirty="0">
                <a:latin typeface="Arial" panose="020B0604020202020204" pitchFamily="34" charset="0"/>
                <a:cs typeface="Arial" panose="020B0604020202020204" pitchFamily="34" charset="0"/>
              </a:rPr>
              <a:t>Additionally, the Search Committee is responsible for conducting a fair and equitable recruitment and for protecting the confidentiality of the search on a need-to-know basis.  It needs to put aside personal agendas or biases so that each candidate receives a fair and equitable evaluation.  Any potential conflicts of interest should be disclosed to the</a:t>
            </a:r>
            <a:r>
              <a:rPr lang="en-US" altLang="en-US" sz="1000" baseline="0" dirty="0">
                <a:latin typeface="Arial" panose="020B0604020202020204" pitchFamily="34" charset="0"/>
                <a:cs typeface="Arial" panose="020B0604020202020204" pitchFamily="34" charset="0"/>
              </a:rPr>
              <a:t> Primary </a:t>
            </a:r>
            <a:r>
              <a:rPr lang="en-US" altLang="en-US" sz="1000" baseline="0" dirty="0" smtClean="0">
                <a:latin typeface="Arial" panose="020B0604020202020204" pitchFamily="34" charset="0"/>
                <a:cs typeface="Arial" panose="020B0604020202020204" pitchFamily="34" charset="0"/>
              </a:rPr>
              <a:t>Recruiter or HR Partner</a:t>
            </a:r>
            <a:r>
              <a:rPr lang="en-US" altLang="en-US" sz="1000" dirty="0" smtClean="0">
                <a:latin typeface="Arial" panose="020B0604020202020204" pitchFamily="34" charset="0"/>
                <a:cs typeface="Arial" panose="020B0604020202020204" pitchFamily="34" charset="0"/>
              </a:rPr>
              <a:t>. </a:t>
            </a:r>
          </a:p>
          <a:p>
            <a:endParaRPr lang="en-US" altLang="en-US" sz="1000" dirty="0" smtClean="0">
              <a:latin typeface="Arial" panose="020B0604020202020204" pitchFamily="34" charset="0"/>
              <a:cs typeface="Arial" panose="020B0604020202020204" pitchFamily="34" charset="0"/>
            </a:endParaRPr>
          </a:p>
          <a:p>
            <a:r>
              <a:rPr lang="en-US" altLang="en-US" sz="1000" b="1" baseline="0" dirty="0" smtClean="0">
                <a:latin typeface="Arial" panose="020B0604020202020204" pitchFamily="34" charset="0"/>
                <a:cs typeface="Arial" panose="020B0604020202020204" pitchFamily="34" charset="0"/>
              </a:rPr>
              <a:t>Primary Recruiter </a:t>
            </a:r>
            <a:r>
              <a:rPr lang="en-US" altLang="en-US" sz="1000" baseline="0" dirty="0" smtClean="0">
                <a:latin typeface="Arial" panose="020B0604020202020204" pitchFamily="34" charset="0"/>
                <a:cs typeface="Arial" panose="020B0604020202020204" pitchFamily="34" charset="0"/>
              </a:rPr>
              <a:t>will administer the movement of candidates </a:t>
            </a:r>
          </a:p>
          <a:p>
            <a:endParaRPr lang="en-US" altLang="en-US" sz="1000" baseline="0" dirty="0" smtClean="0">
              <a:latin typeface="Arial" panose="020B0604020202020204" pitchFamily="34" charset="0"/>
              <a:cs typeface="Arial" panose="020B0604020202020204" pitchFamily="34" charset="0"/>
            </a:endParaRPr>
          </a:p>
          <a:p>
            <a:pPr marL="0" indent="0">
              <a:lnSpc>
                <a:spcPct val="115000"/>
              </a:lnSpc>
              <a:spcBef>
                <a:spcPts val="0"/>
              </a:spcBef>
              <a:spcAft>
                <a:spcPts val="0"/>
              </a:spcAft>
              <a:buFont typeface="Arial" pitchFamily="34" charset="0"/>
              <a:buNone/>
              <a:tabLst>
                <a:tab pos="222650" algn="l"/>
              </a:tabLst>
              <a:defRPr/>
            </a:pPr>
            <a:r>
              <a:rPr lang="en-US" sz="1000" b="1" baseline="0" dirty="0" smtClean="0">
                <a:solidFill>
                  <a:srgbClr val="000000"/>
                </a:solidFill>
                <a:latin typeface="Arial" panose="020B0604020202020204" pitchFamily="34" charset="0"/>
                <a:ea typeface="Times New Roman"/>
                <a:cs typeface="Arial" panose="020B0604020202020204" pitchFamily="34" charset="0"/>
              </a:rPr>
              <a:t>Recruiting Coordinator </a:t>
            </a:r>
            <a:r>
              <a:rPr lang="en-US" sz="1000" baseline="0" dirty="0" smtClean="0">
                <a:solidFill>
                  <a:srgbClr val="000000"/>
                </a:solidFill>
                <a:latin typeface="Arial" panose="020B0604020202020204" pitchFamily="34" charset="0"/>
                <a:ea typeface="Times New Roman"/>
                <a:cs typeface="Arial" panose="020B0604020202020204" pitchFamily="34" charset="0"/>
              </a:rPr>
              <a:t>will typically be the scheduler for interviews, assessments, and reference checks.</a:t>
            </a:r>
          </a:p>
          <a:p>
            <a:pPr marL="0" indent="0">
              <a:lnSpc>
                <a:spcPct val="115000"/>
              </a:lnSpc>
              <a:spcBef>
                <a:spcPts val="0"/>
              </a:spcBef>
              <a:spcAft>
                <a:spcPts val="0"/>
              </a:spcAft>
              <a:buFont typeface="Arial" pitchFamily="34" charset="0"/>
              <a:buNone/>
              <a:tabLst>
                <a:tab pos="222650" algn="l"/>
              </a:tabLst>
              <a:defRPr/>
            </a:pPr>
            <a:endParaRPr lang="en-US" sz="1000" b="1" i="1" dirty="0" smtClean="0">
              <a:solidFill>
                <a:srgbClr val="000000"/>
              </a:solidFill>
              <a:latin typeface="Arial" panose="020B0604020202020204" pitchFamily="34" charset="0"/>
              <a:ea typeface="Times New Roman"/>
              <a:cs typeface="Arial" panose="020B0604020202020204" pitchFamily="34" charset="0"/>
            </a:endParaRPr>
          </a:p>
          <a:p>
            <a:pPr marL="0" indent="0">
              <a:lnSpc>
                <a:spcPct val="115000"/>
              </a:lnSpc>
              <a:spcBef>
                <a:spcPts val="0"/>
              </a:spcBef>
              <a:spcAft>
                <a:spcPts val="0"/>
              </a:spcAft>
              <a:buFont typeface="Arial" pitchFamily="34" charset="0"/>
              <a:buNone/>
              <a:tabLst>
                <a:tab pos="222650" algn="l"/>
              </a:tabLst>
              <a:defRPr/>
            </a:pPr>
            <a:r>
              <a:rPr lang="en-US" sz="1000" b="1" i="1" dirty="0" smtClean="0">
                <a:solidFill>
                  <a:srgbClr val="000000"/>
                </a:solidFill>
                <a:latin typeface="Arial" panose="020B0604020202020204" pitchFamily="34" charset="0"/>
                <a:ea typeface="Times New Roman"/>
                <a:cs typeface="Arial" panose="020B0604020202020204" pitchFamily="34" charset="0"/>
              </a:rPr>
              <a:t>HR</a:t>
            </a:r>
            <a:r>
              <a:rPr lang="en-US" sz="1000" b="1" i="1" baseline="0" dirty="0" smtClean="0">
                <a:solidFill>
                  <a:srgbClr val="000000"/>
                </a:solidFill>
                <a:latin typeface="Arial" panose="020B0604020202020204" pitchFamily="34" charset="0"/>
                <a:ea typeface="Times New Roman"/>
                <a:cs typeface="Arial" panose="020B0604020202020204" pitchFamily="34" charset="0"/>
              </a:rPr>
              <a:t> Partner</a:t>
            </a:r>
            <a:r>
              <a:rPr lang="en-US" sz="1000" b="1" dirty="0" smtClean="0">
                <a:solidFill>
                  <a:srgbClr val="000000"/>
                </a:solidFill>
                <a:latin typeface="Arial" panose="020B0604020202020204" pitchFamily="34" charset="0"/>
                <a:ea typeface="Times New Roman"/>
                <a:cs typeface="Arial" panose="020B0604020202020204" pitchFamily="34" charset="0"/>
              </a:rPr>
              <a:t> </a:t>
            </a:r>
            <a:r>
              <a:rPr lang="en-US" sz="1000" dirty="0" smtClean="0">
                <a:solidFill>
                  <a:srgbClr val="000000"/>
                </a:solidFill>
                <a:latin typeface="Arial" panose="020B0604020202020204" pitchFamily="34" charset="0"/>
                <a:ea typeface="Times New Roman"/>
                <a:cs typeface="Arial" panose="020B0604020202020204" pitchFamily="34" charset="0"/>
              </a:rPr>
              <a:t>is responsible for coordinating the Employment Agreement processes. Because they are closest to the data input on the EA in Workday.</a:t>
            </a:r>
          </a:p>
          <a:p>
            <a:pPr marL="0" indent="0">
              <a:lnSpc>
                <a:spcPct val="115000"/>
              </a:lnSpc>
              <a:spcBef>
                <a:spcPts val="0"/>
              </a:spcBef>
              <a:spcAft>
                <a:spcPts val="0"/>
              </a:spcAft>
              <a:buFont typeface="Arial" pitchFamily="34" charset="0"/>
              <a:buNone/>
              <a:tabLst>
                <a:tab pos="222650" algn="l"/>
              </a:tabLst>
              <a:defRPr/>
            </a:pPr>
            <a:endParaRPr lang="en-US" sz="1000" dirty="0" smtClean="0">
              <a:solidFill>
                <a:srgbClr val="000000"/>
              </a:solidFill>
              <a:latin typeface="Arial" panose="020B0604020202020204" pitchFamily="34" charset="0"/>
              <a:ea typeface="Times New Roman"/>
              <a:cs typeface="Arial" panose="020B0604020202020204" pitchFamily="34" charset="0"/>
            </a:endParaRPr>
          </a:p>
          <a:p>
            <a:pPr marL="0" indent="0">
              <a:lnSpc>
                <a:spcPct val="115000"/>
              </a:lnSpc>
              <a:spcBef>
                <a:spcPts val="0"/>
              </a:spcBef>
              <a:spcAft>
                <a:spcPts val="0"/>
              </a:spcAft>
              <a:buFont typeface="Arial" pitchFamily="34" charset="0"/>
              <a:buNone/>
              <a:tabLst>
                <a:tab pos="222650" algn="l"/>
              </a:tabLst>
              <a:defRPr/>
            </a:pPr>
            <a:r>
              <a:rPr lang="en-US" sz="1000" dirty="0" smtClean="0">
                <a:solidFill>
                  <a:srgbClr val="000000"/>
                </a:solidFill>
                <a:latin typeface="Arial" panose="020B0604020202020204" pitchFamily="34" charset="0"/>
                <a:ea typeface="Times New Roman"/>
                <a:cs typeface="Arial" panose="020B0604020202020204" pitchFamily="34" charset="0"/>
              </a:rPr>
              <a:t>Please</a:t>
            </a:r>
            <a:r>
              <a:rPr lang="en-US" sz="1000" baseline="0" dirty="0" smtClean="0">
                <a:solidFill>
                  <a:srgbClr val="000000"/>
                </a:solidFill>
                <a:latin typeface="Arial" panose="020B0604020202020204" pitchFamily="34" charset="0"/>
                <a:ea typeface="Times New Roman"/>
                <a:cs typeface="Arial" panose="020B0604020202020204" pitchFamily="34" charset="0"/>
              </a:rPr>
              <a:t> note</a:t>
            </a:r>
          </a:p>
          <a:p>
            <a:pPr marL="0" indent="0">
              <a:lnSpc>
                <a:spcPct val="115000"/>
              </a:lnSpc>
              <a:spcBef>
                <a:spcPts val="0"/>
              </a:spcBef>
              <a:spcAft>
                <a:spcPts val="0"/>
              </a:spcAft>
              <a:buFont typeface="Arial" pitchFamily="34" charset="0"/>
              <a:buNone/>
              <a:tabLst>
                <a:tab pos="222650" algn="l"/>
              </a:tabLst>
              <a:defRPr/>
            </a:pPr>
            <a:endParaRPr lang="en-US" sz="1000" baseline="0" dirty="0" smtClean="0">
              <a:solidFill>
                <a:srgbClr val="000000"/>
              </a:solidFill>
              <a:latin typeface="Arial" panose="020B0604020202020204" pitchFamily="34" charset="0"/>
              <a:ea typeface="Times New Roman"/>
              <a:cs typeface="Arial" panose="020B0604020202020204" pitchFamily="34" charset="0"/>
            </a:endParaRPr>
          </a:p>
          <a:p>
            <a:pPr marL="171450" indent="-171450">
              <a:lnSpc>
                <a:spcPct val="115000"/>
              </a:lnSpc>
              <a:spcBef>
                <a:spcPts val="0"/>
              </a:spcBef>
              <a:spcAft>
                <a:spcPts val="0"/>
              </a:spcAft>
              <a:buFont typeface="Arial" panose="020B0604020202020204" pitchFamily="34" charset="0"/>
              <a:buChar char="•"/>
              <a:tabLst>
                <a:tab pos="222650" algn="l"/>
              </a:tabLst>
              <a:defRPr/>
            </a:pPr>
            <a:r>
              <a:rPr lang="en-US" sz="1000" baseline="0" dirty="0" smtClean="0">
                <a:solidFill>
                  <a:srgbClr val="000000"/>
                </a:solidFill>
                <a:latin typeface="Arial" panose="020B0604020202020204" pitchFamily="34" charset="0"/>
                <a:ea typeface="Times New Roman"/>
                <a:cs typeface="Arial" panose="020B0604020202020204" pitchFamily="34" charset="0"/>
              </a:rPr>
              <a:t>Some individuals may hold more than one role.  </a:t>
            </a:r>
          </a:p>
          <a:p>
            <a:pPr marL="171450" indent="-171450">
              <a:lnSpc>
                <a:spcPct val="115000"/>
              </a:lnSpc>
              <a:spcBef>
                <a:spcPts val="0"/>
              </a:spcBef>
              <a:spcAft>
                <a:spcPts val="0"/>
              </a:spcAft>
              <a:buFont typeface="Arial" panose="020B0604020202020204" pitchFamily="34" charset="0"/>
              <a:buChar char="•"/>
              <a:tabLst>
                <a:tab pos="222650" algn="l"/>
              </a:tabLst>
              <a:defRPr/>
            </a:pPr>
            <a:endParaRPr lang="en-US" sz="1000" dirty="0" smtClean="0">
              <a:solidFill>
                <a:srgbClr val="000000"/>
              </a:solidFill>
              <a:latin typeface="Arial" panose="020B0604020202020204" pitchFamily="34" charset="0"/>
              <a:ea typeface="Times New Roman"/>
              <a:cs typeface="Arial" panose="020B0604020202020204" pitchFamily="34" charset="0"/>
            </a:endParaRPr>
          </a:p>
          <a:p>
            <a:pPr marL="171450" indent="-171450">
              <a:lnSpc>
                <a:spcPct val="115000"/>
              </a:lnSpc>
              <a:spcBef>
                <a:spcPts val="0"/>
              </a:spcBef>
              <a:spcAft>
                <a:spcPts val="0"/>
              </a:spcAft>
              <a:buFont typeface="Arial" panose="020B0604020202020204" pitchFamily="34" charset="0"/>
              <a:buChar char="•"/>
              <a:tabLst>
                <a:tab pos="222650" algn="l"/>
              </a:tabLst>
              <a:defRPr/>
            </a:pPr>
            <a:r>
              <a:rPr lang="en-US" sz="1000" dirty="0" smtClean="0">
                <a:solidFill>
                  <a:srgbClr val="000000"/>
                </a:solidFill>
                <a:latin typeface="Arial" panose="020B0604020202020204" pitchFamily="34" charset="0"/>
                <a:ea typeface="Times New Roman"/>
                <a:cs typeface="Arial" panose="020B0604020202020204" pitchFamily="34" charset="0"/>
              </a:rPr>
              <a:t>Not</a:t>
            </a:r>
            <a:r>
              <a:rPr lang="en-US" sz="1000" baseline="0" dirty="0" smtClean="0">
                <a:solidFill>
                  <a:srgbClr val="000000"/>
                </a:solidFill>
                <a:latin typeface="Arial" panose="020B0604020202020204" pitchFamily="34" charset="0"/>
                <a:ea typeface="Times New Roman"/>
                <a:cs typeface="Arial" panose="020B0604020202020204" pitchFamily="34" charset="0"/>
              </a:rPr>
              <a:t> all members of the search committee may have access the Recruitment Dashboard and may need to find the job requisition by searching the job requisition number</a:t>
            </a:r>
            <a:endParaRPr lang="en-US" sz="1000" dirty="0" smtClean="0">
              <a:solidFill>
                <a:srgbClr val="000000"/>
              </a:solidFill>
              <a:latin typeface="Arial" panose="020B0604020202020204" pitchFamily="34" charset="0"/>
              <a:ea typeface="Times New Roman"/>
              <a:cs typeface="Arial" panose="020B0604020202020204" pitchFamily="34" charset="0"/>
            </a:endParaRPr>
          </a:p>
          <a:p>
            <a:endParaRPr lang="en-US" altLang="en-US" sz="1000" baseline="0" dirty="0" smtClean="0">
              <a:latin typeface="Arial" panose="020B0604020202020204" pitchFamily="34" charset="0"/>
              <a:cs typeface="Arial" panose="020B0604020202020204" pitchFamily="34" charset="0"/>
            </a:endParaRPr>
          </a:p>
        </p:txBody>
      </p:sp>
      <p:sp>
        <p:nvSpPr>
          <p:cNvPr id="143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5A0AF7-381A-429D-B698-1AC0C7E989DC}" type="datetime1">
              <a:rPr lang="en-US" altLang="en-US" smtClean="0"/>
              <a:pPr>
                <a:spcBef>
                  <a:spcPct val="0"/>
                </a:spcBef>
              </a:pPr>
              <a:t>5/4/2021</a:t>
            </a:fld>
            <a:endParaRPr lang="en-US" altLang="en-US"/>
          </a:p>
        </p:txBody>
      </p:sp>
      <p:sp>
        <p:nvSpPr>
          <p:cNvPr id="143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Template-Primary on 431-shield.ppt</a:t>
            </a:r>
          </a:p>
        </p:txBody>
      </p:sp>
      <p:sp>
        <p:nvSpPr>
          <p:cNvPr id="143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22">
              <a:spcBef>
                <a:spcPct val="30000"/>
              </a:spcBef>
              <a:defRPr sz="1200">
                <a:solidFill>
                  <a:schemeClr val="tx1"/>
                </a:solidFill>
                <a:latin typeface="Arial" panose="020B0604020202020204" pitchFamily="34" charset="0"/>
              </a:defRPr>
            </a:lvl1pPr>
            <a:lvl2pPr marL="723817" indent="-277307" defTabSz="897722">
              <a:spcBef>
                <a:spcPct val="30000"/>
              </a:spcBef>
              <a:defRPr sz="1200">
                <a:solidFill>
                  <a:schemeClr val="tx1"/>
                </a:solidFill>
                <a:latin typeface="Arial" panose="020B0604020202020204" pitchFamily="34" charset="0"/>
              </a:defRPr>
            </a:lvl2pPr>
            <a:lvl3pPr marL="1113927" indent="-222472" defTabSz="897722">
              <a:spcBef>
                <a:spcPct val="30000"/>
              </a:spcBef>
              <a:defRPr sz="1200">
                <a:solidFill>
                  <a:schemeClr val="tx1"/>
                </a:solidFill>
                <a:latin typeface="Arial" panose="020B0604020202020204" pitchFamily="34" charset="0"/>
              </a:defRPr>
            </a:lvl3pPr>
            <a:lvl4pPr marL="1560437" indent="-222472" defTabSz="897722">
              <a:spcBef>
                <a:spcPct val="30000"/>
              </a:spcBef>
              <a:defRPr sz="1200">
                <a:solidFill>
                  <a:schemeClr val="tx1"/>
                </a:solidFill>
                <a:latin typeface="Arial" panose="020B0604020202020204" pitchFamily="34" charset="0"/>
              </a:defRPr>
            </a:lvl4pPr>
            <a:lvl5pPr marL="2005381" indent="-222472" defTabSz="897722">
              <a:spcBef>
                <a:spcPct val="30000"/>
              </a:spcBef>
              <a:defRPr sz="1200">
                <a:solidFill>
                  <a:schemeClr val="tx1"/>
                </a:solidFill>
                <a:latin typeface="Arial" panose="020B0604020202020204" pitchFamily="34" charset="0"/>
              </a:defRPr>
            </a:lvl5pPr>
            <a:lvl6pPr marL="2456591" indent="-222472" defTabSz="897722" eaLnBrk="0" fontAlgn="base" hangingPunct="0">
              <a:spcBef>
                <a:spcPct val="30000"/>
              </a:spcBef>
              <a:spcAft>
                <a:spcPct val="0"/>
              </a:spcAft>
              <a:defRPr sz="1200">
                <a:solidFill>
                  <a:schemeClr val="tx1"/>
                </a:solidFill>
                <a:latin typeface="Arial" panose="020B0604020202020204" pitchFamily="34" charset="0"/>
              </a:defRPr>
            </a:lvl6pPr>
            <a:lvl7pPr marL="2907802" indent="-222472" defTabSz="897722" eaLnBrk="0" fontAlgn="base" hangingPunct="0">
              <a:spcBef>
                <a:spcPct val="30000"/>
              </a:spcBef>
              <a:spcAft>
                <a:spcPct val="0"/>
              </a:spcAft>
              <a:defRPr sz="1200">
                <a:solidFill>
                  <a:schemeClr val="tx1"/>
                </a:solidFill>
                <a:latin typeface="Arial" panose="020B0604020202020204" pitchFamily="34" charset="0"/>
              </a:defRPr>
            </a:lvl7pPr>
            <a:lvl8pPr marL="3359013" indent="-222472" defTabSz="897722" eaLnBrk="0" fontAlgn="base" hangingPunct="0">
              <a:spcBef>
                <a:spcPct val="30000"/>
              </a:spcBef>
              <a:spcAft>
                <a:spcPct val="0"/>
              </a:spcAft>
              <a:defRPr sz="1200">
                <a:solidFill>
                  <a:schemeClr val="tx1"/>
                </a:solidFill>
                <a:latin typeface="Arial" panose="020B0604020202020204" pitchFamily="34" charset="0"/>
              </a:defRPr>
            </a:lvl8pPr>
            <a:lvl9pPr marL="3810224" indent="-222472" defTabSz="89772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11201D-4F4A-4B44-ABB2-E89CB582803F}" type="slidenum">
              <a:rPr lang="en-US" altLang="en-US" smtClean="0"/>
              <a:pPr>
                <a:spcBef>
                  <a:spcPct val="0"/>
                </a:spcBef>
              </a:pPr>
              <a:t>19</a:t>
            </a:fld>
            <a:endParaRPr lang="en-US" altLang="en-US"/>
          </a:p>
        </p:txBody>
      </p:sp>
    </p:spTree>
    <p:extLst>
      <p:ext uri="{BB962C8B-B14F-4D97-AF65-F5344CB8AC3E}">
        <p14:creationId xmlns:p14="http://schemas.microsoft.com/office/powerpoint/2010/main" val="29858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364"/>
              </a:spcBef>
              <a:spcAft>
                <a:spcPts val="0"/>
              </a:spcAft>
              <a:defRPr/>
            </a:pPr>
            <a:endParaRPr lang="en-US" sz="1000" dirty="0"/>
          </a:p>
        </p:txBody>
      </p:sp>
      <p:sp>
        <p:nvSpPr>
          <p:cNvPr id="81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DCF28C-A489-46E7-877E-9534899B87CC}" type="datetime1">
              <a:rPr lang="en-US" altLang="en-US" smtClean="0"/>
              <a:pPr>
                <a:spcBef>
                  <a:spcPct val="0"/>
                </a:spcBef>
              </a:pPr>
              <a:t>5/4/2021</a:t>
            </a:fld>
            <a:endParaRPr lang="en-US" altLang="en-US" dirty="0" smtClean="0"/>
          </a:p>
        </p:txBody>
      </p:sp>
      <p:sp>
        <p:nvSpPr>
          <p:cNvPr id="819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smtClean="0"/>
              <a:t>Template-Primary on 431-shield.ppt</a:t>
            </a:r>
          </a:p>
        </p:txBody>
      </p:sp>
      <p:sp>
        <p:nvSpPr>
          <p:cNvPr id="81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7781FD-81F4-4C41-93E3-D6094E99BCFE}" type="slidenum">
              <a:rPr lang="en-US" altLang="en-US" smtClean="0"/>
              <a:pPr>
                <a:spcBef>
                  <a:spcPct val="0"/>
                </a:spcBef>
              </a:pPr>
              <a:t>2</a:t>
            </a:fld>
            <a:endParaRPr lang="en-US" altLang="en-US" dirty="0" smtClean="0"/>
          </a:p>
        </p:txBody>
      </p:sp>
    </p:spTree>
    <p:extLst>
      <p:ext uri="{BB962C8B-B14F-4D97-AF65-F5344CB8AC3E}">
        <p14:creationId xmlns:p14="http://schemas.microsoft.com/office/powerpoint/2010/main" val="344168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It is important to avoid potential conflicts of interest when selecting members of the search committee and also when confronted with situations with individual applicants. After the committee has been established, set forth a consistent protocol for handling difficult situations of a real or perceived conflict of interest. </a:t>
            </a:r>
          </a:p>
          <a:p>
            <a:endParaRPr lang="en-US" dirty="0"/>
          </a:p>
          <a:p>
            <a:r>
              <a:rPr lang="en-US" dirty="0"/>
              <a:t>These include when a student collaborator, former student, friend or close colleague, or someone related to a committee member applies for the position. Ideally these situations can be anticipated ahead of time and the affected individual can choose not to sit on the particular search committee. </a:t>
            </a:r>
          </a:p>
          <a:p>
            <a:endParaRPr lang="en-US" dirty="0"/>
          </a:p>
          <a:p>
            <a:r>
              <a:rPr lang="en-US" dirty="0"/>
              <a:t>In other cases, it is appropriate for the committee member to disclose the relevant information and recuse himself or herself from committee deliberations about the individual</a:t>
            </a:r>
            <a:r>
              <a:rPr lang="en-US" dirty="0" smtClean="0"/>
              <a:t>. Any potential conflicts of interest should be disclosed to the Primary Recruiter or HR Partner.</a:t>
            </a:r>
            <a:r>
              <a:rPr lang="en-US" baseline="0" dirty="0" smtClean="0"/>
              <a:t> </a:t>
            </a:r>
            <a:r>
              <a:rPr lang="en-US" b="1" dirty="0" smtClean="0"/>
              <a:t>Please </a:t>
            </a:r>
            <a:r>
              <a:rPr lang="en-US" b="1" dirty="0"/>
              <a:t>consult your Area HR Consultant if you need assistance dealing with conflicts of interest on the search committee</a:t>
            </a:r>
            <a:endParaRPr lang="en-US" sz="1000"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dirty="0"/>
          </a:p>
        </p:txBody>
      </p:sp>
      <p:sp>
        <p:nvSpPr>
          <p:cNvPr id="5" name="Footer Placeholder 4"/>
          <p:cNvSpPr>
            <a:spLocks noGrp="1"/>
          </p:cNvSpPr>
          <p:nvPr>
            <p:ph type="ftr" sz="quarter" idx="11"/>
          </p:nvPr>
        </p:nvSpPr>
        <p:spPr>
          <a:xfrm>
            <a:off x="2" y="8841115"/>
            <a:ext cx="3043182" cy="465878"/>
          </a:xfrm>
          <a:prstGeom prst="rect">
            <a:avLst/>
          </a:prstGeom>
        </p:spPr>
        <p:txBody>
          <a:bodyPr lIns="91569" tIns="45784" rIns="91569" bIns="45784"/>
          <a:lstStyle/>
          <a:p>
            <a:pPr>
              <a:defRPr/>
            </a:pPr>
            <a:r>
              <a:rPr lang="en-US" dirty="0" smtClean="0"/>
              <a:t>Template-Primary on 431-shield.ppt</a:t>
            </a:r>
            <a:endParaRPr lang="en-US" dirty="0"/>
          </a:p>
        </p:txBody>
      </p:sp>
      <p:sp>
        <p:nvSpPr>
          <p:cNvPr id="6" name="Slide Number Placeholder 5"/>
          <p:cNvSpPr>
            <a:spLocks noGrp="1"/>
          </p:cNvSpPr>
          <p:nvPr>
            <p:ph type="sldNum" sz="quarter" idx="12"/>
          </p:nvPr>
        </p:nvSpPr>
        <p:spPr/>
        <p:txBody>
          <a:bodyPr/>
          <a:lstStyle/>
          <a:p>
            <a:pPr>
              <a:defRPr/>
            </a:pPr>
            <a:fld id="{44B3398C-47A2-4C07-8EEC-443FBF94419C}" type="slidenum">
              <a:rPr lang="en-US" altLang="en-US" smtClean="0"/>
              <a:pPr>
                <a:defRPr/>
              </a:pPr>
              <a:t>20</a:t>
            </a:fld>
            <a:endParaRPr lang="en-US" altLang="en-US" dirty="0"/>
          </a:p>
        </p:txBody>
      </p:sp>
    </p:spTree>
    <p:extLst>
      <p:ext uri="{BB962C8B-B14F-4D97-AF65-F5344CB8AC3E}">
        <p14:creationId xmlns:p14="http://schemas.microsoft.com/office/powerpoint/2010/main" val="85628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Confidentiality preserves the integrity of the selection process and protects the privacy of the candidates. All members of a search committee, including students and individuals outside the department or school, have access to confidential search information on a “need to know” basis.  </a:t>
            </a:r>
          </a:p>
          <a:p>
            <a:endParaRPr lang="en-US" dirty="0"/>
          </a:p>
          <a:p>
            <a:r>
              <a:rPr lang="en-US" dirty="0"/>
              <a:t> All members of the search committee with access to search records are ethically bound to the utmost level of confidentiality. Specifics of the committee deliberations should not be discussed with anyone outside the search committee, with the exception of the appointing authority, department chair, dean of the school, or Human Resource Services. The requirement for confidentiality extends to all aspects of the search, including written and verbal communications, and through all phases of the search process.  Discourage discussions about candidates that do not focus on the established criteria for the position. Demographic characteristics, family status, spousal/partner issues, or other non-job related information or rumors should not enter into deliberations about the candidates.</a:t>
            </a:r>
            <a:endParaRPr lang="en-US" sz="1000"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dirty="0"/>
          </a:p>
        </p:txBody>
      </p:sp>
      <p:sp>
        <p:nvSpPr>
          <p:cNvPr id="5" name="Footer Placeholder 4"/>
          <p:cNvSpPr>
            <a:spLocks noGrp="1"/>
          </p:cNvSpPr>
          <p:nvPr>
            <p:ph type="ftr" sz="quarter" idx="11"/>
          </p:nvPr>
        </p:nvSpPr>
        <p:spPr>
          <a:xfrm>
            <a:off x="2" y="8841115"/>
            <a:ext cx="3043182" cy="465878"/>
          </a:xfrm>
          <a:prstGeom prst="rect">
            <a:avLst/>
          </a:prstGeom>
        </p:spPr>
        <p:txBody>
          <a:bodyPr lIns="91569" tIns="45784" rIns="91569" bIns="45784"/>
          <a:lstStyle/>
          <a:p>
            <a:pPr>
              <a:defRPr/>
            </a:pPr>
            <a:r>
              <a:rPr lang="en-US" dirty="0" smtClean="0"/>
              <a:t>Template-Primary on 431-shield.ppt</a:t>
            </a:r>
            <a:endParaRPr lang="en-US" dirty="0"/>
          </a:p>
        </p:txBody>
      </p:sp>
      <p:sp>
        <p:nvSpPr>
          <p:cNvPr id="6" name="Slide Number Placeholder 5"/>
          <p:cNvSpPr>
            <a:spLocks noGrp="1"/>
          </p:cNvSpPr>
          <p:nvPr>
            <p:ph type="sldNum" sz="quarter" idx="12"/>
          </p:nvPr>
        </p:nvSpPr>
        <p:spPr/>
        <p:txBody>
          <a:bodyPr/>
          <a:lstStyle/>
          <a:p>
            <a:pPr>
              <a:defRPr/>
            </a:pPr>
            <a:fld id="{44B3398C-47A2-4C07-8EEC-443FBF94419C}" type="slidenum">
              <a:rPr lang="en-US" altLang="en-US" smtClean="0"/>
              <a:pPr>
                <a:defRPr/>
              </a:pPr>
              <a:t>21</a:t>
            </a:fld>
            <a:endParaRPr lang="en-US" altLang="en-US" dirty="0"/>
          </a:p>
        </p:txBody>
      </p:sp>
    </p:spTree>
    <p:extLst>
      <p:ext uri="{BB962C8B-B14F-4D97-AF65-F5344CB8AC3E}">
        <p14:creationId xmlns:p14="http://schemas.microsoft.com/office/powerpoint/2010/main" val="1775338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1005"/>
              </a:spcAft>
            </a:pPr>
            <a:r>
              <a:rPr lang="en-US" sz="1000" dirty="0"/>
              <a:t>The Job </a:t>
            </a:r>
            <a:r>
              <a:rPr lang="en-US" sz="1000" dirty="0" smtClean="0"/>
              <a:t>Posting or Requisition </a:t>
            </a:r>
            <a:r>
              <a:rPr lang="en-US" sz="1000" dirty="0"/>
              <a:t>“sells” the open position and promotes the department, college and WSU to potential job candidates. </a:t>
            </a:r>
          </a:p>
          <a:p>
            <a:pPr>
              <a:lnSpc>
                <a:spcPct val="115000"/>
              </a:lnSpc>
              <a:spcBef>
                <a:spcPts val="0"/>
              </a:spcBef>
              <a:spcAft>
                <a:spcPts val="1005"/>
              </a:spcAft>
            </a:pPr>
            <a:endParaRPr lang="en-US" sz="1000" dirty="0"/>
          </a:p>
          <a:p>
            <a:pPr>
              <a:lnSpc>
                <a:spcPct val="115000"/>
              </a:lnSpc>
              <a:spcBef>
                <a:spcPts val="0"/>
              </a:spcBef>
              <a:spcAft>
                <a:spcPts val="1005"/>
              </a:spcAft>
            </a:pPr>
            <a:r>
              <a:rPr lang="en-US" sz="1000" dirty="0"/>
              <a:t>This </a:t>
            </a:r>
            <a:r>
              <a:rPr lang="en-US" sz="1000" dirty="0" smtClean="0"/>
              <a:t>Requisition</a:t>
            </a:r>
            <a:r>
              <a:rPr lang="en-US" sz="1000" baseline="0" dirty="0" smtClean="0"/>
              <a:t> </a:t>
            </a:r>
            <a:r>
              <a:rPr lang="en-US" sz="1000" dirty="0" smtClean="0"/>
              <a:t>is </a:t>
            </a:r>
            <a:r>
              <a:rPr lang="en-US" sz="1000" dirty="0"/>
              <a:t>used on the </a:t>
            </a:r>
            <a:r>
              <a:rPr lang="en-US" sz="1000" dirty="0" smtClean="0"/>
              <a:t>WSU.edu/jobs website and in Workday Find</a:t>
            </a:r>
            <a:r>
              <a:rPr lang="en-US" sz="1000" baseline="0" dirty="0" smtClean="0"/>
              <a:t> Jobs</a:t>
            </a:r>
            <a:r>
              <a:rPr lang="en-US" sz="1000" dirty="0" smtClean="0"/>
              <a:t> for Internal applicants. </a:t>
            </a:r>
            <a:r>
              <a:rPr lang="en-US" sz="1000" dirty="0"/>
              <a:t>Modified versions may be used in additional advertisements as part of the outreach and recruitment plan. </a:t>
            </a:r>
          </a:p>
          <a:p>
            <a:pPr>
              <a:lnSpc>
                <a:spcPct val="115000"/>
              </a:lnSpc>
              <a:spcBef>
                <a:spcPts val="0"/>
              </a:spcBef>
              <a:spcAft>
                <a:spcPts val="1005"/>
              </a:spcAft>
            </a:pPr>
            <a:endParaRPr lang="en-US" sz="1000" dirty="0"/>
          </a:p>
          <a:p>
            <a:pPr>
              <a:lnSpc>
                <a:spcPct val="115000"/>
              </a:lnSpc>
              <a:spcBef>
                <a:spcPts val="0"/>
              </a:spcBef>
              <a:spcAft>
                <a:spcPts val="1005"/>
              </a:spcAft>
            </a:pPr>
            <a:r>
              <a:rPr lang="en-US" sz="1000" dirty="0"/>
              <a:t>Typically, the </a:t>
            </a:r>
            <a:r>
              <a:rPr lang="en-US" sz="1000" dirty="0" smtClean="0"/>
              <a:t>HR</a:t>
            </a:r>
            <a:r>
              <a:rPr lang="en-US" sz="1000" baseline="0" dirty="0" smtClean="0"/>
              <a:t> Partner </a:t>
            </a:r>
            <a:r>
              <a:rPr lang="en-US" sz="1000" dirty="0" smtClean="0"/>
              <a:t>will </a:t>
            </a:r>
            <a:r>
              <a:rPr lang="en-US" sz="1000" dirty="0"/>
              <a:t>craft the job </a:t>
            </a:r>
            <a:r>
              <a:rPr lang="en-US" sz="1000" dirty="0" smtClean="0"/>
              <a:t>posting (Create</a:t>
            </a:r>
            <a:r>
              <a:rPr lang="en-US" sz="1000" baseline="0" dirty="0" smtClean="0"/>
              <a:t> Requisition)</a:t>
            </a:r>
            <a:r>
              <a:rPr lang="en-US" sz="1000" dirty="0" smtClean="0"/>
              <a:t>. </a:t>
            </a:r>
            <a:r>
              <a:rPr lang="en-US" sz="1000" dirty="0"/>
              <a:t>When doing so </a:t>
            </a:r>
            <a:r>
              <a:rPr lang="en-US" sz="1000" dirty="0" smtClean="0"/>
              <a:t>they</a:t>
            </a:r>
            <a:r>
              <a:rPr lang="en-US" sz="1000" baseline="0" dirty="0" smtClean="0"/>
              <a:t> </a:t>
            </a:r>
            <a:r>
              <a:rPr lang="en-US" sz="1000" dirty="0" smtClean="0"/>
              <a:t>should </a:t>
            </a:r>
            <a:r>
              <a:rPr lang="en-US" sz="1000" dirty="0"/>
              <a:t>consider the following best practice tips:</a:t>
            </a:r>
          </a:p>
          <a:p>
            <a:pPr>
              <a:lnSpc>
                <a:spcPct val="115000"/>
              </a:lnSpc>
              <a:spcBef>
                <a:spcPts val="0"/>
              </a:spcBef>
              <a:spcAft>
                <a:spcPts val="1005"/>
              </a:spcAft>
            </a:pPr>
            <a:endParaRPr lang="en-US" sz="1000" dirty="0"/>
          </a:p>
          <a:p>
            <a:pPr marL="173237" indent="-173237">
              <a:buFont typeface="Arial" pitchFamily="34" charset="0"/>
              <a:buChar char="•"/>
            </a:pPr>
            <a:r>
              <a:rPr lang="en-US" sz="1000" dirty="0"/>
              <a:t>Clearly describe the duties of the position, as well as its purpose and function within the organization</a:t>
            </a:r>
          </a:p>
          <a:p>
            <a:pPr marL="366276" lvl="1" indent="-173237">
              <a:buFont typeface="Courier New" pitchFamily="49" charset="0"/>
              <a:buChar char="o"/>
            </a:pPr>
            <a:r>
              <a:rPr lang="en-US" sz="1000" dirty="0"/>
              <a:t>What is enticing or exciting about the position, the department, the area or college, and the University?  Is this communicated through the posting?</a:t>
            </a:r>
          </a:p>
          <a:p>
            <a:pPr marL="366276" lvl="1" indent="-173237">
              <a:buFont typeface="Courier New" pitchFamily="49" charset="0"/>
              <a:buChar char="o"/>
            </a:pPr>
            <a:r>
              <a:rPr lang="en-US" sz="1000" dirty="0"/>
              <a:t>Who in the job market will see themselves in this position as described?</a:t>
            </a:r>
          </a:p>
          <a:p>
            <a:pPr marL="635202" lvl="1" indent="-173237">
              <a:buFont typeface="Courier New" pitchFamily="49" charset="0"/>
              <a:buChar char="o"/>
            </a:pPr>
            <a:endParaRPr lang="en-US" sz="1000" dirty="0"/>
          </a:p>
          <a:p>
            <a:pPr marL="173237" indent="-173237">
              <a:buFont typeface="Arial" pitchFamily="34" charset="0"/>
              <a:buChar char="•"/>
            </a:pPr>
            <a:r>
              <a:rPr lang="en-US" sz="1000" dirty="0"/>
              <a:t>Indicate the University’s commitment to diversity by asking these questions:</a:t>
            </a:r>
          </a:p>
          <a:p>
            <a:pPr marL="366276" lvl="1" indent="-173237">
              <a:buFont typeface="Courier New" pitchFamily="49" charset="0"/>
              <a:buChar char="o"/>
            </a:pPr>
            <a:r>
              <a:rPr lang="en-US" sz="1000" dirty="0"/>
              <a:t>Will the tone and content of the Job Posting appeal to the widest array of qualified individuals, including any underrepresented groups that the area/college is seeking to recruit?</a:t>
            </a:r>
          </a:p>
          <a:p>
            <a:pPr marL="366276" lvl="1" indent="-173237">
              <a:buFont typeface="Courier New" pitchFamily="49" charset="0"/>
              <a:buChar char="o"/>
            </a:pPr>
            <a:endParaRPr lang="en-US" sz="1000" dirty="0"/>
          </a:p>
          <a:p>
            <a:r>
              <a:rPr lang="en-US" sz="1000" dirty="0"/>
              <a:t>Once the job posting is crafted it will be reviewed by the Search Committee to create the Evaluation Tools. </a:t>
            </a:r>
          </a:p>
          <a:p>
            <a:pPr>
              <a:lnSpc>
                <a:spcPct val="115000"/>
              </a:lnSpc>
              <a:spcBef>
                <a:spcPts val="0"/>
              </a:spcBef>
              <a:spcAft>
                <a:spcPts val="984"/>
              </a:spcAft>
              <a:defRPr/>
            </a:pPr>
            <a:endParaRPr lang="en-US" sz="1000" dirty="0"/>
          </a:p>
        </p:txBody>
      </p:sp>
      <p:sp>
        <p:nvSpPr>
          <p:cNvPr id="266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CE1201-3E38-45D3-9EFA-D086B0998742}" type="datetime1">
              <a:rPr lang="en-US" altLang="en-US" smtClean="0"/>
              <a:pPr>
                <a:spcBef>
                  <a:spcPct val="0"/>
                </a:spcBef>
              </a:pPr>
              <a:t>5/4/2021</a:t>
            </a:fld>
            <a:endParaRPr lang="en-US" altLang="en-US" dirty="0" smtClean="0"/>
          </a:p>
        </p:txBody>
      </p:sp>
      <p:sp>
        <p:nvSpPr>
          <p:cNvPr id="2662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smtClean="0"/>
              <a:t>Template-Primary on 431-shield.ppt</a:t>
            </a:r>
          </a:p>
        </p:txBody>
      </p:sp>
      <p:sp>
        <p:nvSpPr>
          <p:cNvPr id="266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EDA18A-FD2A-402B-9132-BED56EACC11A}" type="slidenum">
              <a:rPr lang="en-US" altLang="en-US" smtClean="0"/>
              <a:pPr>
                <a:spcBef>
                  <a:spcPct val="0"/>
                </a:spcBef>
              </a:pPr>
              <a:t>22</a:t>
            </a:fld>
            <a:endParaRPr lang="en-US" altLang="en-US" dirty="0" smtClean="0"/>
          </a:p>
        </p:txBody>
      </p:sp>
    </p:spTree>
    <p:extLst>
      <p:ext uri="{BB962C8B-B14F-4D97-AF65-F5344CB8AC3E}">
        <p14:creationId xmlns:p14="http://schemas.microsoft.com/office/powerpoint/2010/main" val="1645616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Prior to beginning the recruitment, establish the mechanism(s) for evaluating candidates. Evaluation methods/tools should be as objective and measurable as possible. They should be </a:t>
            </a:r>
            <a:r>
              <a:rPr lang="en-US" sz="1000" u="sng" dirty="0"/>
              <a:t>consistent</a:t>
            </a:r>
            <a:r>
              <a:rPr lang="en-US" sz="1000" dirty="0"/>
              <a:t> with the position details and any advertisements. </a:t>
            </a:r>
          </a:p>
          <a:p>
            <a:endParaRPr lang="en-US" sz="1000" dirty="0"/>
          </a:p>
          <a:p>
            <a:r>
              <a:rPr lang="en-US" sz="1000" dirty="0"/>
              <a:t>Review and discuss each minimum and preferred qualification paying careful attention to the following:</a:t>
            </a:r>
          </a:p>
          <a:p>
            <a:pPr lvl="0"/>
            <a:endParaRPr lang="en-US" sz="1000" dirty="0"/>
          </a:p>
          <a:p>
            <a:pPr marL="172348" indent="-172348">
              <a:buFont typeface="Arial" pitchFamily="34" charset="0"/>
              <a:buChar char="•"/>
            </a:pPr>
            <a:r>
              <a:rPr lang="en-US" sz="1000" dirty="0"/>
              <a:t>Ensure consensus in the interpretation of each qualification by all involved in the evaluation process.</a:t>
            </a:r>
          </a:p>
          <a:p>
            <a:pPr marL="172348" indent="-172348">
              <a:buFont typeface="Arial" pitchFamily="34" charset="0"/>
              <a:buChar char="•"/>
            </a:pPr>
            <a:r>
              <a:rPr lang="en-US" sz="1000" dirty="0"/>
              <a:t>Discuss how candidates might meet the specific qualifications, such as direct experience, transferable skills and other scenarios.</a:t>
            </a:r>
          </a:p>
          <a:p>
            <a:pPr marL="172348" indent="-172348">
              <a:buFont typeface="Arial" pitchFamily="34" charset="0"/>
              <a:buChar char="•"/>
            </a:pPr>
            <a:r>
              <a:rPr lang="en-US" sz="1000" dirty="0"/>
              <a:t>Determine how each qualification will be weighed in comparison to other qualifications. </a:t>
            </a:r>
          </a:p>
          <a:p>
            <a:pPr marL="172348" indent="-172348">
              <a:buFont typeface="Arial" pitchFamily="34" charset="0"/>
              <a:buChar char="•"/>
            </a:pPr>
            <a:r>
              <a:rPr lang="en-US" sz="1000" dirty="0"/>
              <a:t>Create a screening matrix or candidate comparison sheet to document demonstrated qualifications. </a:t>
            </a:r>
          </a:p>
          <a:p>
            <a:pPr marL="172348" indent="-172348">
              <a:buFont typeface="Arial" pitchFamily="34" charset="0"/>
              <a:buChar char="•"/>
            </a:pPr>
            <a:endParaRPr lang="en-US" sz="1000" dirty="0"/>
          </a:p>
          <a:p>
            <a:r>
              <a:rPr lang="en-US" sz="1000" dirty="0"/>
              <a:t>For assistance with developing appropriate evaluation tools, contact Human Resource Services.</a:t>
            </a:r>
          </a:p>
          <a:p>
            <a:pPr>
              <a:defRPr/>
            </a:pPr>
            <a:endParaRPr lang="en-US" sz="1000" dirty="0"/>
          </a:p>
        </p:txBody>
      </p:sp>
      <p:sp>
        <p:nvSpPr>
          <p:cNvPr id="307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44F157-34FC-4343-956D-9492336EF930}" type="datetime1">
              <a:rPr lang="en-US" altLang="en-US" smtClean="0"/>
              <a:pPr>
                <a:spcBef>
                  <a:spcPct val="0"/>
                </a:spcBef>
              </a:pPr>
              <a:t>5/4/2021</a:t>
            </a:fld>
            <a:endParaRPr lang="en-US" altLang="en-US" dirty="0" smtClean="0"/>
          </a:p>
        </p:txBody>
      </p:sp>
      <p:sp>
        <p:nvSpPr>
          <p:cNvPr id="30725"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smtClean="0"/>
              <a:t>Template-Primary on 431-shield.ppt</a:t>
            </a:r>
          </a:p>
        </p:txBody>
      </p:sp>
      <p:sp>
        <p:nvSpPr>
          <p:cNvPr id="307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B0815C-4657-430A-822A-CF6DE122E2D7}" type="slidenum">
              <a:rPr lang="en-US" altLang="en-US" smtClean="0"/>
              <a:pPr>
                <a:spcBef>
                  <a:spcPct val="0"/>
                </a:spcBef>
              </a:pPr>
              <a:t>23</a:t>
            </a:fld>
            <a:endParaRPr lang="en-US" altLang="en-US" dirty="0" smtClean="0"/>
          </a:p>
        </p:txBody>
      </p:sp>
    </p:spTree>
    <p:extLst>
      <p:ext uri="{BB962C8B-B14F-4D97-AF65-F5344CB8AC3E}">
        <p14:creationId xmlns:p14="http://schemas.microsoft.com/office/powerpoint/2010/main" val="2842387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r>
              <a:rPr lang="en-US" altLang="en-US" sz="1000" dirty="0">
                <a:latin typeface="Arial" panose="020B0604020202020204" pitchFamily="34" charset="0"/>
              </a:rPr>
              <a:t>With the appropriate preparations made and documents approved, the process now moves into the second phase – </a:t>
            </a:r>
            <a:r>
              <a:rPr lang="en-US" altLang="en-US" sz="1000" b="1" i="1" dirty="0">
                <a:latin typeface="Arial" panose="020B0604020202020204" pitchFamily="34" charset="0"/>
              </a:rPr>
              <a:t>Advertise &amp; Outreach</a:t>
            </a:r>
            <a:r>
              <a:rPr lang="en-US" altLang="en-US" sz="1000" dirty="0">
                <a:latin typeface="Arial" panose="020B0604020202020204" pitchFamily="34" charset="0"/>
              </a:rPr>
              <a:t>. Here, the </a:t>
            </a:r>
            <a:r>
              <a:rPr lang="en-US" altLang="en-US" sz="1000" dirty="0" smtClean="0">
                <a:latin typeface="Arial" panose="020B0604020202020204" pitchFamily="34" charset="0"/>
              </a:rPr>
              <a:t>Primary</a:t>
            </a:r>
            <a:r>
              <a:rPr lang="en-US" altLang="en-US" sz="1000" baseline="0" dirty="0" smtClean="0">
                <a:latin typeface="Arial" panose="020B0604020202020204" pitchFamily="34" charset="0"/>
              </a:rPr>
              <a:t> Recruiter/HR Partner and  </a:t>
            </a:r>
            <a:r>
              <a:rPr lang="en-US" altLang="en-US" sz="1000" dirty="0" smtClean="0">
                <a:latin typeface="Arial" panose="020B0604020202020204" pitchFamily="34" charset="0"/>
              </a:rPr>
              <a:t>and </a:t>
            </a:r>
            <a:r>
              <a:rPr lang="en-US" altLang="en-US" sz="1000" dirty="0">
                <a:latin typeface="Arial" panose="020B0604020202020204" pitchFamily="34" charset="0"/>
              </a:rPr>
              <a:t>Search Committee Members work to develop an outreach strategy and begin to actively recruit for the vacant position.</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5/4/2021</a:t>
            </a:fld>
            <a:endParaRPr lang="en-US" altLang="en-US" dirty="0" smtClean="0"/>
          </a:p>
        </p:txBody>
      </p:sp>
      <p:sp>
        <p:nvSpPr>
          <p:cNvPr id="1638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defRPr>
                <a:solidFill>
                  <a:schemeClr val="tx1"/>
                </a:solidFill>
                <a:latin typeface="Arial" panose="020B0604020202020204" pitchFamily="34" charset="0"/>
              </a:defRPr>
            </a:lvl1pPr>
            <a:lvl2pPr marL="743997" indent="-286152" defTabSz="910920">
              <a:defRPr>
                <a:solidFill>
                  <a:schemeClr val="tx1"/>
                </a:solidFill>
                <a:latin typeface="Arial" panose="020B0604020202020204" pitchFamily="34" charset="0"/>
              </a:defRPr>
            </a:lvl2pPr>
            <a:lvl3pPr marL="1144611" indent="-228922" defTabSz="910920">
              <a:defRPr>
                <a:solidFill>
                  <a:schemeClr val="tx1"/>
                </a:solidFill>
                <a:latin typeface="Arial" panose="020B0604020202020204" pitchFamily="34" charset="0"/>
              </a:defRPr>
            </a:lvl3pPr>
            <a:lvl4pPr marL="1602455" indent="-228922" defTabSz="910920">
              <a:defRPr>
                <a:solidFill>
                  <a:schemeClr val="tx1"/>
                </a:solidFill>
                <a:latin typeface="Arial" panose="020B0604020202020204" pitchFamily="34" charset="0"/>
              </a:defRPr>
            </a:lvl4pPr>
            <a:lvl5pPr marL="2060300" indent="-228922" defTabSz="910920">
              <a:defRPr>
                <a:solidFill>
                  <a:schemeClr val="tx1"/>
                </a:solidFill>
                <a:latin typeface="Arial" panose="020B0604020202020204" pitchFamily="34" charset="0"/>
              </a:defRPr>
            </a:lvl5pPr>
            <a:lvl6pPr marL="2518145" indent="-228922" defTabSz="910920" eaLnBrk="0" fontAlgn="base" hangingPunct="0">
              <a:spcBef>
                <a:spcPct val="0"/>
              </a:spcBef>
              <a:spcAft>
                <a:spcPct val="0"/>
              </a:spcAft>
              <a:defRPr>
                <a:solidFill>
                  <a:schemeClr val="tx1"/>
                </a:solidFill>
                <a:latin typeface="Arial" panose="020B0604020202020204" pitchFamily="34" charset="0"/>
              </a:defRPr>
            </a:lvl6pPr>
            <a:lvl7pPr marL="2975988" indent="-228922" defTabSz="910920" eaLnBrk="0" fontAlgn="base" hangingPunct="0">
              <a:spcBef>
                <a:spcPct val="0"/>
              </a:spcBef>
              <a:spcAft>
                <a:spcPct val="0"/>
              </a:spcAft>
              <a:defRPr>
                <a:solidFill>
                  <a:schemeClr val="tx1"/>
                </a:solidFill>
                <a:latin typeface="Arial" panose="020B0604020202020204" pitchFamily="34" charset="0"/>
              </a:defRPr>
            </a:lvl7pPr>
            <a:lvl8pPr marL="3433833" indent="-228922" defTabSz="910920" eaLnBrk="0" fontAlgn="base" hangingPunct="0">
              <a:spcBef>
                <a:spcPct val="0"/>
              </a:spcBef>
              <a:spcAft>
                <a:spcPct val="0"/>
              </a:spcAft>
              <a:defRPr>
                <a:solidFill>
                  <a:schemeClr val="tx1"/>
                </a:solidFill>
                <a:latin typeface="Arial" panose="020B0604020202020204" pitchFamily="34" charset="0"/>
              </a:defRPr>
            </a:lvl8pPr>
            <a:lvl9pPr marL="3891677" indent="-228922" defTabSz="910920"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24</a:t>
            </a:fld>
            <a:endParaRPr lang="en-US" altLang="en-US" dirty="0" smtClean="0"/>
          </a:p>
        </p:txBody>
      </p:sp>
    </p:spTree>
    <p:extLst>
      <p:ext uri="{BB962C8B-B14F-4D97-AF65-F5344CB8AC3E}">
        <p14:creationId xmlns:p14="http://schemas.microsoft.com/office/powerpoint/2010/main" val="881904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pPr>
            <a:r>
              <a:rPr lang="en-US" sz="1000" dirty="0"/>
              <a:t>The goal of the outreach strategy is to attract a pool of qualified, talented and skilled candidates which is also broadly diverse in order to achieve compliance with Equal Employment Opportunity and Affirmative Action goals.</a:t>
            </a: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Generating a diverse and qualified applicant pool requires strategizing to reach those looking for new opportunities, as well as capturing the attention of outstanding individuals who are not actively looking for a new job.</a:t>
            </a: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The </a:t>
            </a:r>
            <a:r>
              <a:rPr lang="en-US" sz="1000" dirty="0" smtClean="0"/>
              <a:t>Primary</a:t>
            </a:r>
            <a:r>
              <a:rPr lang="en-US" sz="1000" baseline="0" dirty="0" smtClean="0"/>
              <a:t> Recruiter </a:t>
            </a:r>
            <a:r>
              <a:rPr lang="en-US" sz="1000" dirty="0" smtClean="0"/>
              <a:t>and </a:t>
            </a:r>
            <a:r>
              <a:rPr lang="en-US" sz="1000" dirty="0"/>
              <a:t>Search Committee Members utilize good faith efforts to develop an array of outreach strategies and advertisements that cast a wide recruitment net. </a:t>
            </a:r>
          </a:p>
          <a:p>
            <a:pPr>
              <a:lnSpc>
                <a:spcPct val="115000"/>
              </a:lnSpc>
              <a:spcBef>
                <a:spcPts val="0"/>
              </a:spcBef>
              <a:spcAft>
                <a:spcPts val="0"/>
              </a:spcAft>
            </a:pPr>
            <a:endParaRPr lang="en-US" sz="1000" dirty="0"/>
          </a:p>
          <a:p>
            <a:pPr>
              <a:lnSpc>
                <a:spcPct val="115000"/>
              </a:lnSpc>
              <a:spcBef>
                <a:spcPts val="0"/>
              </a:spcBef>
              <a:spcAft>
                <a:spcPts val="0"/>
              </a:spcAft>
            </a:pPr>
            <a:r>
              <a:rPr lang="en-US" sz="1000" dirty="0"/>
              <a:t>Reviewing Equal Employment Opportunity/Affirmative Action goals (EEO/AA  goals) and underutilized data can be helpful to increase outreach efforts for protected groups which may be under-represented in a particular job category.  This information is visible to the </a:t>
            </a:r>
            <a:r>
              <a:rPr lang="en-US" sz="1000" dirty="0" smtClean="0"/>
              <a:t>Hiring</a:t>
            </a:r>
            <a:r>
              <a:rPr lang="en-US" sz="1000" baseline="0" dirty="0" smtClean="0"/>
              <a:t> </a:t>
            </a:r>
            <a:r>
              <a:rPr lang="en-US" sz="1000" dirty="0" smtClean="0"/>
              <a:t>Manager </a:t>
            </a:r>
            <a:r>
              <a:rPr lang="en-US" sz="1000" dirty="0"/>
              <a:t>when creating the job posting in </a:t>
            </a:r>
            <a:r>
              <a:rPr lang="en-US" sz="1000" dirty="0" smtClean="0"/>
              <a:t>the</a:t>
            </a:r>
            <a:r>
              <a:rPr lang="en-US" sz="1000" baseline="0" dirty="0" smtClean="0"/>
              <a:t> Workday System</a:t>
            </a:r>
            <a:r>
              <a:rPr lang="en-US" sz="1000" dirty="0" smtClean="0"/>
              <a:t>. </a:t>
            </a:r>
            <a:endParaRPr lang="en-US" sz="1000" dirty="0"/>
          </a:p>
          <a:p>
            <a:pPr>
              <a:lnSpc>
                <a:spcPct val="115000"/>
              </a:lnSpc>
              <a:spcBef>
                <a:spcPts val="0"/>
              </a:spcBef>
              <a:spcAft>
                <a:spcPts val="0"/>
              </a:spcAft>
            </a:pPr>
            <a:endParaRPr lang="en-US" sz="1000" dirty="0"/>
          </a:p>
          <a:p>
            <a:pPr>
              <a:lnSpc>
                <a:spcPct val="115000"/>
              </a:lnSpc>
              <a:spcBef>
                <a:spcPts val="0"/>
              </a:spcBef>
              <a:spcAft>
                <a:spcPts val="0"/>
              </a:spcAft>
            </a:pPr>
            <a:r>
              <a:rPr lang="en-US" sz="1000" dirty="0"/>
              <a:t>Please note, underutilized data is for outreach efforts only.</a:t>
            </a:r>
          </a:p>
          <a:p>
            <a:pPr>
              <a:lnSpc>
                <a:spcPct val="115000"/>
              </a:lnSpc>
              <a:spcBef>
                <a:spcPts val="0"/>
              </a:spcBef>
              <a:spcAft>
                <a:spcPts val="0"/>
              </a:spcAft>
            </a:pPr>
            <a:r>
              <a:rPr lang="en-US" sz="1000" dirty="0"/>
              <a:t> </a:t>
            </a:r>
          </a:p>
        </p:txBody>
      </p:sp>
      <p:sp>
        <p:nvSpPr>
          <p:cNvPr id="368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974F72-8033-4C05-BAB6-43CD27C2391A}" type="datetime1">
              <a:rPr lang="en-US" altLang="en-US" smtClean="0"/>
              <a:pPr>
                <a:spcBef>
                  <a:spcPct val="0"/>
                </a:spcBef>
              </a:pPr>
              <a:t>5/4/2021</a:t>
            </a:fld>
            <a:endParaRPr lang="en-US" altLang="en-US" dirty="0" smtClean="0"/>
          </a:p>
        </p:txBody>
      </p:sp>
      <p:sp>
        <p:nvSpPr>
          <p:cNvPr id="3686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smtClean="0"/>
              <a:t>Template-Primary on 431-shield.ppt</a:t>
            </a:r>
          </a:p>
        </p:txBody>
      </p:sp>
      <p:sp>
        <p:nvSpPr>
          <p:cNvPr id="368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11FC0F-EB37-4F7A-BE99-13EAB87C17F6}" type="slidenum">
              <a:rPr lang="en-US" altLang="en-US" smtClean="0"/>
              <a:pPr>
                <a:spcBef>
                  <a:spcPct val="0"/>
                </a:spcBef>
              </a:pPr>
              <a:t>25</a:t>
            </a:fld>
            <a:endParaRPr lang="en-US" altLang="en-US" dirty="0" smtClean="0"/>
          </a:p>
        </p:txBody>
      </p:sp>
    </p:spTree>
    <p:extLst>
      <p:ext uri="{BB962C8B-B14F-4D97-AF65-F5344CB8AC3E}">
        <p14:creationId xmlns:p14="http://schemas.microsoft.com/office/powerpoint/2010/main" val="1064758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Evaluation and hiring decisions are to be made without regard to race, sex, sexual orientation, gender identity/expression, religion, age, color, creed, national or ethnic origin, physical, mental or sensory disability, marital status, genetic information and/or status as a veteran.</a:t>
            </a:r>
            <a:endParaRPr lang="en-US" altLang="en-US" sz="1000" dirty="0" smtClean="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In other words, the Search Committee may NOT give a candidate an advantage over other candidates simply because he may be in an underutilized group.   Use this link to access WSU’s Equal Employment Opportunity and Affirmative Action Policy.</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327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fld id="{CD340E76-4EE2-472A-A433-8EA3B76A9DED}" type="datetime1">
              <a:rPr lang="en-US" altLang="en-US" smtClean="0"/>
              <a:pPr/>
              <a:t>5/4/2021</a:t>
            </a:fld>
            <a:endParaRPr lang="en-US" altLang="en-US" dirty="0" smtClean="0"/>
          </a:p>
        </p:txBody>
      </p:sp>
      <p:sp>
        <p:nvSpPr>
          <p:cNvPr id="32773"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Template-Primary on 431-shield.ppt</a:t>
            </a:r>
          </a:p>
        </p:txBody>
      </p:sp>
      <p:sp>
        <p:nvSpPr>
          <p:cNvPr id="327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defRPr>
                <a:solidFill>
                  <a:schemeClr val="tx1"/>
                </a:solidFill>
                <a:latin typeface="Arial" panose="020B0604020202020204" pitchFamily="34" charset="0"/>
              </a:defRPr>
            </a:lvl1pPr>
            <a:lvl2pPr marL="743997" indent="-286152" defTabSz="910920">
              <a:defRPr>
                <a:solidFill>
                  <a:schemeClr val="tx1"/>
                </a:solidFill>
                <a:latin typeface="Arial" panose="020B0604020202020204" pitchFamily="34" charset="0"/>
              </a:defRPr>
            </a:lvl2pPr>
            <a:lvl3pPr marL="1144611" indent="-228922" defTabSz="910920">
              <a:defRPr>
                <a:solidFill>
                  <a:schemeClr val="tx1"/>
                </a:solidFill>
                <a:latin typeface="Arial" panose="020B0604020202020204" pitchFamily="34" charset="0"/>
              </a:defRPr>
            </a:lvl3pPr>
            <a:lvl4pPr marL="1602455" indent="-228922" defTabSz="910920">
              <a:defRPr>
                <a:solidFill>
                  <a:schemeClr val="tx1"/>
                </a:solidFill>
                <a:latin typeface="Arial" panose="020B0604020202020204" pitchFamily="34" charset="0"/>
              </a:defRPr>
            </a:lvl4pPr>
            <a:lvl5pPr marL="2060300" indent="-228922" defTabSz="910920">
              <a:defRPr>
                <a:solidFill>
                  <a:schemeClr val="tx1"/>
                </a:solidFill>
                <a:latin typeface="Arial" panose="020B0604020202020204" pitchFamily="34" charset="0"/>
              </a:defRPr>
            </a:lvl5pPr>
            <a:lvl6pPr marL="2518145" indent="-228922" defTabSz="910920" eaLnBrk="0" fontAlgn="base" hangingPunct="0">
              <a:spcBef>
                <a:spcPct val="0"/>
              </a:spcBef>
              <a:spcAft>
                <a:spcPct val="0"/>
              </a:spcAft>
              <a:defRPr>
                <a:solidFill>
                  <a:schemeClr val="tx1"/>
                </a:solidFill>
                <a:latin typeface="Arial" panose="020B0604020202020204" pitchFamily="34" charset="0"/>
              </a:defRPr>
            </a:lvl6pPr>
            <a:lvl7pPr marL="2975988" indent="-228922" defTabSz="910920" eaLnBrk="0" fontAlgn="base" hangingPunct="0">
              <a:spcBef>
                <a:spcPct val="0"/>
              </a:spcBef>
              <a:spcAft>
                <a:spcPct val="0"/>
              </a:spcAft>
              <a:defRPr>
                <a:solidFill>
                  <a:schemeClr val="tx1"/>
                </a:solidFill>
                <a:latin typeface="Arial" panose="020B0604020202020204" pitchFamily="34" charset="0"/>
              </a:defRPr>
            </a:lvl7pPr>
            <a:lvl8pPr marL="3433833" indent="-228922" defTabSz="910920" eaLnBrk="0" fontAlgn="base" hangingPunct="0">
              <a:spcBef>
                <a:spcPct val="0"/>
              </a:spcBef>
              <a:spcAft>
                <a:spcPct val="0"/>
              </a:spcAft>
              <a:defRPr>
                <a:solidFill>
                  <a:schemeClr val="tx1"/>
                </a:solidFill>
                <a:latin typeface="Arial" panose="020B0604020202020204" pitchFamily="34" charset="0"/>
              </a:defRPr>
            </a:lvl8pPr>
            <a:lvl9pPr marL="3891677" indent="-228922" defTabSz="910920" eaLnBrk="0" fontAlgn="base" hangingPunct="0">
              <a:spcBef>
                <a:spcPct val="0"/>
              </a:spcBef>
              <a:spcAft>
                <a:spcPct val="0"/>
              </a:spcAft>
              <a:defRPr>
                <a:solidFill>
                  <a:schemeClr val="tx1"/>
                </a:solidFill>
                <a:latin typeface="Arial" panose="020B0604020202020204" pitchFamily="34" charset="0"/>
              </a:defRPr>
            </a:lvl9pPr>
          </a:lstStyle>
          <a:p>
            <a:fld id="{73567224-908D-4DD3-A6C7-BABBEDD1B23D}" type="slidenum">
              <a:rPr lang="en-US" altLang="en-US" smtClean="0"/>
              <a:pPr/>
              <a:t>26</a:t>
            </a:fld>
            <a:endParaRPr lang="en-US" altLang="en-US" dirty="0" smtClean="0"/>
          </a:p>
        </p:txBody>
      </p:sp>
    </p:spTree>
    <p:extLst>
      <p:ext uri="{BB962C8B-B14F-4D97-AF65-F5344CB8AC3E}">
        <p14:creationId xmlns:p14="http://schemas.microsoft.com/office/powerpoint/2010/main" val="1864842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When creating the overall recruitment plan, consider a broad array of efforts such as print ads, online ads, social media and </a:t>
            </a:r>
            <a:r>
              <a:rPr lang="en-US" sz="1000" dirty="0" err="1">
                <a:solidFill>
                  <a:srgbClr val="000000"/>
                </a:solidFill>
                <a:latin typeface="Arial" panose="020B0604020202020204" pitchFamily="34" charset="0"/>
                <a:ea typeface="Times New Roman"/>
                <a:cs typeface="Arial" panose="020B0604020202020204" pitchFamily="34" charset="0"/>
              </a:rPr>
              <a:t>listservs</a:t>
            </a:r>
            <a:r>
              <a:rPr lang="en-US" sz="1000" dirty="0">
                <a:solidFill>
                  <a:srgbClr val="000000"/>
                </a:solidFill>
                <a:latin typeface="Arial" panose="020B0604020202020204" pitchFamily="34" charset="0"/>
                <a:ea typeface="Times New Roman"/>
                <a:cs typeface="Arial" panose="020B0604020202020204" pitchFamily="34" charset="0"/>
              </a:rPr>
              <a:t>, as well as personal networking.  The best recruitments are those which are active! The Search Committee should seek out potential candidates in addition to placing traditional advertisements.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Proactive outreach ideas include:</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marL="343383" indent="-343383">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Potential candidates identified by current department or college members</a:t>
            </a:r>
            <a:endParaRPr lang="en-US" sz="1000" dirty="0">
              <a:latin typeface="Arial" panose="020B0604020202020204" pitchFamily="34" charset="0"/>
              <a:ea typeface="Times New Roman"/>
              <a:cs typeface="Arial" panose="020B0604020202020204" pitchFamily="34" charset="0"/>
            </a:endParaRPr>
          </a:p>
          <a:p>
            <a:pPr marL="343383" indent="-343383">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People acquainted with the field that may be called upon to nominate individuals to invite to apply</a:t>
            </a:r>
            <a:endParaRPr lang="en-US" sz="1000" dirty="0">
              <a:latin typeface="Arial" panose="020B0604020202020204" pitchFamily="34" charset="0"/>
              <a:ea typeface="Times New Roman"/>
              <a:cs typeface="Arial" panose="020B0604020202020204" pitchFamily="34" charset="0"/>
            </a:endParaRPr>
          </a:p>
          <a:p>
            <a:pPr marL="343383" indent="-343383">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Potential candidates who are WSU alumni</a:t>
            </a:r>
            <a:endParaRPr lang="en-US" sz="1000" dirty="0">
              <a:latin typeface="Arial" panose="020B0604020202020204" pitchFamily="34" charset="0"/>
              <a:ea typeface="Times New Roman"/>
              <a:cs typeface="Arial" panose="020B0604020202020204" pitchFamily="34" charset="0"/>
            </a:endParaRPr>
          </a:p>
          <a:p>
            <a:pPr marL="343383" indent="-343383">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Directories or database listings </a:t>
            </a:r>
          </a:p>
          <a:p>
            <a:pPr marL="343383" indent="-343383">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Professional contacts from social media, professional conferences, or associations and organizations</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endParaRPr lang="en-US" sz="1000" dirty="0">
              <a:latin typeface="Arial" panose="020B0604020202020204" pitchFamily="34" charset="0"/>
              <a:ea typeface="Times New Roman"/>
              <a:cs typeface="Arial" panose="020B0604020202020204" pitchFamily="34" charset="0"/>
            </a:endParaRPr>
          </a:p>
        </p:txBody>
      </p:sp>
      <p:sp>
        <p:nvSpPr>
          <p:cNvPr id="348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FB4147-066E-43EE-96F8-876DA8E6F935}" type="datetime1">
              <a:rPr lang="en-US" altLang="en-US" smtClean="0"/>
              <a:pPr>
                <a:spcBef>
                  <a:spcPct val="0"/>
                </a:spcBef>
              </a:pPr>
              <a:t>5/4/2021</a:t>
            </a:fld>
            <a:endParaRPr lang="en-US" altLang="en-US" smtClean="0"/>
          </a:p>
        </p:txBody>
      </p:sp>
      <p:sp>
        <p:nvSpPr>
          <p:cNvPr id="34821"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348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BFDAC4-91F6-4BFE-9347-47995D1A48EF}"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4203510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Advertising can also be in many forms, including:</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marL="343383" indent="-343383">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Nationally recognized publications or websites in higher education</a:t>
            </a:r>
            <a:endParaRPr lang="en-US" sz="1000" dirty="0">
              <a:latin typeface="Arial" panose="020B0604020202020204" pitchFamily="34" charset="0"/>
              <a:ea typeface="Times New Roman"/>
              <a:cs typeface="Arial" panose="020B0604020202020204" pitchFamily="34" charset="0"/>
            </a:endParaRPr>
          </a:p>
          <a:p>
            <a:pPr marL="343383" indent="-343383">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Professional associations, organizations, journals and other publications for the particular discipline or profession.  This includes professional and specialty directories and databases, as well as professional conferences and meetings</a:t>
            </a:r>
            <a:endParaRPr lang="en-US" sz="1000" dirty="0">
              <a:latin typeface="Arial" panose="020B0604020202020204" pitchFamily="34" charset="0"/>
              <a:ea typeface="Times New Roman"/>
              <a:cs typeface="Arial" panose="020B0604020202020204" pitchFamily="34" charset="0"/>
            </a:endParaRPr>
          </a:p>
          <a:p>
            <a:pPr marL="343383" indent="-343383">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Mailings or </a:t>
            </a:r>
            <a:r>
              <a:rPr lang="en-US" sz="1000" dirty="0" err="1">
                <a:solidFill>
                  <a:srgbClr val="000000"/>
                </a:solidFill>
                <a:latin typeface="Arial" panose="020B0604020202020204" pitchFamily="34" charset="0"/>
                <a:ea typeface="Times New Roman"/>
                <a:cs typeface="Arial" panose="020B0604020202020204" pitchFamily="34" charset="0"/>
              </a:rPr>
              <a:t>listservs</a:t>
            </a:r>
            <a:r>
              <a:rPr lang="en-US" sz="1000" dirty="0">
                <a:solidFill>
                  <a:srgbClr val="000000"/>
                </a:solidFill>
                <a:latin typeface="Arial" panose="020B0604020202020204" pitchFamily="34" charset="0"/>
                <a:ea typeface="Times New Roman"/>
                <a:cs typeface="Arial" panose="020B0604020202020204" pitchFamily="34" charset="0"/>
              </a:rPr>
              <a:t> to other universities’ departments and career placement services</a:t>
            </a:r>
            <a:endParaRPr lang="en-US" sz="1000" dirty="0">
              <a:latin typeface="Arial" panose="020B0604020202020204" pitchFamily="34" charset="0"/>
              <a:ea typeface="Times New Roman"/>
              <a:cs typeface="Arial" panose="020B0604020202020204" pitchFamily="34" charset="0"/>
            </a:endParaRPr>
          </a:p>
          <a:p>
            <a:pPr marL="343383" indent="-343383">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Relevant professional or community organizations, advocacy groups, and so forth that respond to the needs of ethnic and racial minorities, women, and individuals from other underrepresented groups</a:t>
            </a:r>
            <a:endParaRPr lang="en-US" sz="1000" dirty="0">
              <a:latin typeface="Arial" panose="020B0604020202020204" pitchFamily="34" charset="0"/>
              <a:ea typeface="Times New Roman"/>
              <a:cs typeface="Arial" panose="020B0604020202020204" pitchFamily="34" charset="0"/>
            </a:endParaRPr>
          </a:p>
          <a:p>
            <a:pPr marL="343383" indent="-343383">
              <a:lnSpc>
                <a:spcPct val="115000"/>
              </a:lnSpc>
              <a:spcBef>
                <a:spcPts val="0"/>
              </a:spcBef>
              <a:spcAft>
                <a:spcPts val="0"/>
              </a:spcAft>
              <a:buFont typeface="Arial"/>
              <a:buChar char="•"/>
              <a:defRPr/>
            </a:pPr>
            <a:r>
              <a:rPr lang="en-US" sz="1000" dirty="0">
                <a:solidFill>
                  <a:srgbClr val="000000"/>
                </a:solidFill>
                <a:latin typeface="Arial" panose="020B0604020202020204" pitchFamily="34" charset="0"/>
                <a:ea typeface="Times New Roman"/>
                <a:cs typeface="Arial" panose="020B0604020202020204" pitchFamily="34" charset="0"/>
              </a:rPr>
              <a:t>Still another option is to advertise the position on the WSU department’s, area’s or college’s own web site as well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HRS maintains general and specialized outreach and advertising resources to help initiate recruitment efforts.  Visit the Staff Recruitment webpage for specific information.</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984"/>
              </a:spcAft>
              <a:defRPr/>
            </a:pPr>
            <a:endParaRPr lang="en-US" sz="1000" dirty="0">
              <a:latin typeface="Arial" panose="020B0604020202020204" pitchFamily="34" charset="0"/>
              <a:cs typeface="Arial" panose="020B0604020202020204" pitchFamily="34" charset="0"/>
            </a:endParaRPr>
          </a:p>
        </p:txBody>
      </p:sp>
      <p:sp>
        <p:nvSpPr>
          <p:cNvPr id="348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FB4147-066E-43EE-96F8-876DA8E6F935}" type="datetime1">
              <a:rPr lang="en-US" altLang="en-US" smtClean="0"/>
              <a:pPr>
                <a:spcBef>
                  <a:spcPct val="0"/>
                </a:spcBef>
              </a:pPr>
              <a:t>5/4/2021</a:t>
            </a:fld>
            <a:endParaRPr lang="en-US" altLang="en-US" smtClean="0"/>
          </a:p>
        </p:txBody>
      </p:sp>
      <p:sp>
        <p:nvSpPr>
          <p:cNvPr id="34821"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3482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BFDAC4-91F6-4BFE-9347-47995D1A48EF}"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78606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http://hrs.wsu.edu/managers/recruitment-toolkit/outreach-tools/ </a:t>
            </a:r>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29</a:t>
            </a:fld>
            <a:endParaRPr lang="en-US" altLang="en-US"/>
          </a:p>
        </p:txBody>
      </p:sp>
    </p:spTree>
    <p:extLst>
      <p:ext uri="{BB962C8B-B14F-4D97-AF65-F5344CB8AC3E}">
        <p14:creationId xmlns:p14="http://schemas.microsoft.com/office/powerpoint/2010/main" val="186854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pPr>
              <a:lnSpc>
                <a:spcPct val="115000"/>
              </a:lnSpc>
              <a:spcBef>
                <a:spcPts val="425"/>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The Staff Recruitment Process itself falls into five distinct phases. Each phase of the process has it’s own module that highlights a number of best practices recommended at each step. If you are not intending to complete the entire training you can navigate directly to any of the individual phases as desired. To do so simply click on the desired phase on this slide OR use the menu to the left. </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425"/>
              </a:spcBef>
              <a:spcAft>
                <a:spcPts val="0"/>
              </a:spcAft>
              <a:defRPr/>
            </a:pPr>
            <a:r>
              <a:rPr lang="en-US" sz="1000" dirty="0">
                <a:latin typeface="Arial" panose="020B0604020202020204" pitchFamily="34" charset="0"/>
                <a:ea typeface="Times New Roman"/>
                <a:cs typeface="Arial" panose="020B0604020202020204" pitchFamily="34" charset="0"/>
              </a:rPr>
              <a:t> </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5/4/2021</a:t>
            </a:fld>
            <a:endParaRPr lang="en-US" altLang="en-US" dirty="0" smtClean="0"/>
          </a:p>
        </p:txBody>
      </p:sp>
      <p:sp>
        <p:nvSpPr>
          <p:cNvPr id="1638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smtClean="0"/>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defRPr>
                <a:solidFill>
                  <a:schemeClr val="tx1"/>
                </a:solidFill>
                <a:latin typeface="Arial" panose="020B0604020202020204" pitchFamily="34" charset="0"/>
              </a:defRPr>
            </a:lvl1pPr>
            <a:lvl2pPr marL="743997" indent="-286152" defTabSz="910920">
              <a:defRPr>
                <a:solidFill>
                  <a:schemeClr val="tx1"/>
                </a:solidFill>
                <a:latin typeface="Arial" panose="020B0604020202020204" pitchFamily="34" charset="0"/>
              </a:defRPr>
            </a:lvl2pPr>
            <a:lvl3pPr marL="1144611" indent="-228922" defTabSz="910920">
              <a:defRPr>
                <a:solidFill>
                  <a:schemeClr val="tx1"/>
                </a:solidFill>
                <a:latin typeface="Arial" panose="020B0604020202020204" pitchFamily="34" charset="0"/>
              </a:defRPr>
            </a:lvl3pPr>
            <a:lvl4pPr marL="1602455" indent="-228922" defTabSz="910920">
              <a:defRPr>
                <a:solidFill>
                  <a:schemeClr val="tx1"/>
                </a:solidFill>
                <a:latin typeface="Arial" panose="020B0604020202020204" pitchFamily="34" charset="0"/>
              </a:defRPr>
            </a:lvl4pPr>
            <a:lvl5pPr marL="2060300" indent="-228922" defTabSz="910920">
              <a:defRPr>
                <a:solidFill>
                  <a:schemeClr val="tx1"/>
                </a:solidFill>
                <a:latin typeface="Arial" panose="020B0604020202020204" pitchFamily="34" charset="0"/>
              </a:defRPr>
            </a:lvl5pPr>
            <a:lvl6pPr marL="2518145" indent="-228922" defTabSz="910920" eaLnBrk="0" fontAlgn="base" hangingPunct="0">
              <a:spcBef>
                <a:spcPct val="0"/>
              </a:spcBef>
              <a:spcAft>
                <a:spcPct val="0"/>
              </a:spcAft>
              <a:defRPr>
                <a:solidFill>
                  <a:schemeClr val="tx1"/>
                </a:solidFill>
                <a:latin typeface="Arial" panose="020B0604020202020204" pitchFamily="34" charset="0"/>
              </a:defRPr>
            </a:lvl6pPr>
            <a:lvl7pPr marL="2975988" indent="-228922" defTabSz="910920" eaLnBrk="0" fontAlgn="base" hangingPunct="0">
              <a:spcBef>
                <a:spcPct val="0"/>
              </a:spcBef>
              <a:spcAft>
                <a:spcPct val="0"/>
              </a:spcAft>
              <a:defRPr>
                <a:solidFill>
                  <a:schemeClr val="tx1"/>
                </a:solidFill>
                <a:latin typeface="Arial" panose="020B0604020202020204" pitchFamily="34" charset="0"/>
              </a:defRPr>
            </a:lvl7pPr>
            <a:lvl8pPr marL="3433833" indent="-228922" defTabSz="910920" eaLnBrk="0" fontAlgn="base" hangingPunct="0">
              <a:spcBef>
                <a:spcPct val="0"/>
              </a:spcBef>
              <a:spcAft>
                <a:spcPct val="0"/>
              </a:spcAft>
              <a:defRPr>
                <a:solidFill>
                  <a:schemeClr val="tx1"/>
                </a:solidFill>
                <a:latin typeface="Arial" panose="020B0604020202020204" pitchFamily="34" charset="0"/>
              </a:defRPr>
            </a:lvl8pPr>
            <a:lvl9pPr marL="3891677" indent="-228922" defTabSz="910920"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3</a:t>
            </a:fld>
            <a:endParaRPr lang="en-US" altLang="en-US" dirty="0" smtClean="0"/>
          </a:p>
        </p:txBody>
      </p:sp>
    </p:spTree>
    <p:extLst>
      <p:ext uri="{BB962C8B-B14F-4D97-AF65-F5344CB8AC3E}">
        <p14:creationId xmlns:p14="http://schemas.microsoft.com/office/powerpoint/2010/main" val="3132901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434"/>
              </a:spcBef>
              <a:spcAft>
                <a:spcPts val="0"/>
              </a:spcAft>
            </a:pPr>
            <a:r>
              <a:rPr lang="en-US" sz="1000" dirty="0">
                <a:latin typeface="Arial" panose="020B0604020202020204" pitchFamily="34" charset="0"/>
                <a:cs typeface="Arial" panose="020B0604020202020204" pitchFamily="34" charset="0"/>
              </a:rPr>
              <a:t>Yet another important consideration when preparing the advertising plan is the length of the recruitment period.   The recruitment period is defined as the time period between the commencement of advertising and the application deadline or application review begin date.  A list of recruitment periods follows:</a:t>
            </a:r>
          </a:p>
          <a:p>
            <a:pPr>
              <a:lnSpc>
                <a:spcPct val="115000"/>
              </a:lnSpc>
              <a:spcBef>
                <a:spcPts val="434"/>
              </a:spcBef>
              <a:spcAft>
                <a:spcPts val="0"/>
              </a:spcAft>
            </a:pPr>
            <a:r>
              <a:rPr lang="en-US" sz="1000" dirty="0">
                <a:latin typeface="Arial" panose="020B0604020202020204" pitchFamily="34" charset="0"/>
                <a:cs typeface="Arial" panose="020B0604020202020204" pitchFamily="34" charset="0"/>
              </a:rPr>
              <a:t> </a:t>
            </a:r>
          </a:p>
          <a:p>
            <a:pPr marL="173237" indent="-173237">
              <a:buFont typeface="Arial" pitchFamily="34" charset="0"/>
              <a:buChar char="•"/>
            </a:pPr>
            <a:r>
              <a:rPr lang="en-US" sz="1000" dirty="0">
                <a:latin typeface="Arial" panose="020B0604020202020204" pitchFamily="34" charset="0"/>
                <a:cs typeface="Arial" panose="020B0604020202020204" pitchFamily="34" charset="0"/>
              </a:rPr>
              <a:t>For AP National Searches, 30 calendar days is recommended.  </a:t>
            </a:r>
          </a:p>
          <a:p>
            <a:pPr marL="173237" indent="-173237">
              <a:buFont typeface="Arial" pitchFamily="34" charset="0"/>
              <a:buChar char="•"/>
            </a:pPr>
            <a:r>
              <a:rPr lang="en-US" sz="1000" dirty="0">
                <a:latin typeface="Arial" panose="020B0604020202020204" pitchFamily="34" charset="0"/>
                <a:cs typeface="Arial" panose="020B0604020202020204" pitchFamily="34" charset="0"/>
              </a:rPr>
              <a:t>For AP Northwest Regional Searches as well as AP Statewide Searches, a minimum of 21 calendar days is recommended.</a:t>
            </a:r>
          </a:p>
          <a:p>
            <a:pPr marL="173237" indent="-173237">
              <a:buFont typeface="Arial" pitchFamily="34" charset="0"/>
              <a:buChar char="•"/>
            </a:pPr>
            <a:r>
              <a:rPr lang="en-US" sz="1000" dirty="0">
                <a:latin typeface="Arial" panose="020B0604020202020204" pitchFamily="34" charset="0"/>
                <a:cs typeface="Arial" panose="020B0604020202020204" pitchFamily="34" charset="0"/>
              </a:rPr>
              <a:t>For AP Local and Internal Searches, a minimum of 14 calendar days is recommended.</a:t>
            </a:r>
          </a:p>
          <a:p>
            <a:pPr marL="173237" indent="-173237">
              <a:buFont typeface="Arial" pitchFamily="34" charset="0"/>
              <a:buChar char="•"/>
            </a:pPr>
            <a:r>
              <a:rPr lang="en-US" sz="1000" dirty="0">
                <a:latin typeface="Arial" panose="020B0604020202020204" pitchFamily="34" charset="0"/>
                <a:cs typeface="Arial" panose="020B0604020202020204" pitchFamily="34" charset="0"/>
              </a:rPr>
              <a:t>Classified Staff positions require at minimum 5 business days. </a:t>
            </a:r>
          </a:p>
          <a:p>
            <a:pPr>
              <a:lnSpc>
                <a:spcPct val="115000"/>
              </a:lnSpc>
              <a:spcBef>
                <a:spcPts val="0"/>
              </a:spcBef>
              <a:spcAft>
                <a:spcPts val="0"/>
              </a:spcAft>
            </a:pPr>
            <a:endParaRPr lang="en-US" sz="1000" dirty="0">
              <a:latin typeface="Arial" panose="020B0604020202020204" pitchFamily="34" charset="0"/>
              <a:cs typeface="Arial" panose="020B0604020202020204" pitchFamily="34" charset="0"/>
            </a:endParaRPr>
          </a:p>
        </p:txBody>
      </p:sp>
      <p:sp>
        <p:nvSpPr>
          <p:cNvPr id="430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0D37D3-53FF-479F-8B41-7071DFAED834}" type="datetime1">
              <a:rPr lang="en-US" altLang="en-US" smtClean="0"/>
              <a:pPr>
                <a:spcBef>
                  <a:spcPct val="0"/>
                </a:spcBef>
              </a:pPr>
              <a:t>5/4/2021</a:t>
            </a:fld>
            <a:endParaRPr lang="en-US" altLang="en-US" smtClean="0"/>
          </a:p>
        </p:txBody>
      </p:sp>
      <p:sp>
        <p:nvSpPr>
          <p:cNvPr id="43013"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430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3C3D5D-F08C-4DC6-A2F6-FD6391BD4AFB}"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245661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434"/>
              </a:spcBef>
              <a:spcAft>
                <a:spcPts val="0"/>
              </a:spcAft>
            </a:pPr>
            <a:r>
              <a:rPr lang="en-US" sz="1000" dirty="0">
                <a:latin typeface="Arial" panose="020B0604020202020204" pitchFamily="34" charset="0"/>
                <a:cs typeface="Arial" panose="020B0604020202020204" pitchFamily="34" charset="0"/>
              </a:rPr>
              <a:t>Once the job posting verbiage, outreach strategy and advertisements are finalized, </a:t>
            </a:r>
            <a:r>
              <a:rPr lang="en-US" sz="1000" dirty="0" smtClean="0">
                <a:latin typeface="Arial" panose="020B0604020202020204" pitchFamily="34" charset="0"/>
                <a:cs typeface="Arial" panose="020B0604020202020204" pitchFamily="34" charset="0"/>
              </a:rPr>
              <a:t>the HR</a:t>
            </a:r>
            <a:r>
              <a:rPr lang="en-US" sz="1000" baseline="0" dirty="0" smtClean="0">
                <a:latin typeface="Arial" panose="020B0604020202020204" pitchFamily="34" charset="0"/>
                <a:cs typeface="Arial" panose="020B0604020202020204" pitchFamily="34" charset="0"/>
              </a:rPr>
              <a:t> Partner or</a:t>
            </a:r>
            <a:r>
              <a:rPr lang="en-US" sz="1000" dirty="0" smtClean="0">
                <a:latin typeface="Arial" panose="020B0604020202020204" pitchFamily="34" charset="0"/>
                <a:cs typeface="Arial" panose="020B0604020202020204" pitchFamily="34" charset="0"/>
              </a:rPr>
              <a:t> Primary</a:t>
            </a:r>
            <a:r>
              <a:rPr lang="en-US" sz="1000" baseline="0" dirty="0" smtClean="0">
                <a:latin typeface="Arial" panose="020B0604020202020204" pitchFamily="34" charset="0"/>
                <a:cs typeface="Arial" panose="020B0604020202020204" pitchFamily="34" charset="0"/>
              </a:rPr>
              <a:t> Recruiter </a:t>
            </a:r>
            <a:r>
              <a:rPr lang="en-US" sz="1000" dirty="0" smtClean="0">
                <a:latin typeface="Arial" panose="020B0604020202020204" pitchFamily="34" charset="0"/>
                <a:cs typeface="Arial" panose="020B0604020202020204" pitchFamily="34" charset="0"/>
              </a:rPr>
              <a:t>may create</a:t>
            </a:r>
            <a:r>
              <a:rPr lang="en-US" sz="1000" baseline="0" dirty="0" smtClean="0">
                <a:latin typeface="Arial" panose="020B0604020202020204" pitchFamily="34" charset="0"/>
                <a:cs typeface="Arial" panose="020B0604020202020204" pitchFamily="34" charset="0"/>
              </a:rPr>
              <a:t> a Job Requisition in Workday</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nSpc>
                <a:spcPct val="115000"/>
              </a:lnSpc>
              <a:spcBef>
                <a:spcPts val="434"/>
              </a:spcBef>
              <a:spcAft>
                <a:spcPts val="0"/>
              </a:spcAft>
            </a:pPr>
            <a:r>
              <a:rPr lang="en-US" sz="1000" dirty="0">
                <a:latin typeface="Arial" panose="020B0604020202020204" pitchFamily="34" charset="0"/>
                <a:cs typeface="Arial" panose="020B0604020202020204" pitchFamily="34" charset="0"/>
              </a:rPr>
              <a:t> </a:t>
            </a:r>
          </a:p>
          <a:p>
            <a:pPr marL="173237" indent="-173237">
              <a:lnSpc>
                <a:spcPct val="115000"/>
              </a:lnSpc>
              <a:spcBef>
                <a:spcPts val="0"/>
              </a:spcBef>
              <a:spcAft>
                <a:spcPts val="0"/>
              </a:spcAft>
              <a:buFont typeface="Arial" pitchFamily="34" charset="0"/>
              <a:buChar char="•"/>
            </a:pPr>
            <a:r>
              <a:rPr lang="en-US" sz="1000" dirty="0" smtClean="0">
                <a:latin typeface="Arial" panose="020B0604020202020204" pitchFamily="34" charset="0"/>
                <a:cs typeface="Arial" panose="020B0604020202020204" pitchFamily="34" charset="0"/>
              </a:rPr>
              <a:t>Please be sure to identify a Primary Recruiter and Primary Recruiting Coordinator when submitting the JR. Search Committee Members may be identified further in the process.</a:t>
            </a:r>
          </a:p>
          <a:p>
            <a:pPr marL="173237" indent="-173237">
              <a:lnSpc>
                <a:spcPct val="115000"/>
              </a:lnSpc>
              <a:spcBef>
                <a:spcPts val="0"/>
              </a:spcBef>
              <a:spcAft>
                <a:spcPts val="0"/>
              </a:spcAft>
              <a:buFont typeface="Arial" pitchFamily="34" charset="0"/>
              <a:buChar char="•"/>
            </a:pPr>
            <a:r>
              <a:rPr lang="en-US" sz="1000" dirty="0" smtClean="0">
                <a:latin typeface="Arial" panose="020B0604020202020204" pitchFamily="34" charset="0"/>
                <a:cs typeface="Arial" panose="020B0604020202020204" pitchFamily="34" charset="0"/>
              </a:rPr>
              <a:t>Human </a:t>
            </a:r>
            <a:r>
              <a:rPr lang="en-US" sz="1000" dirty="0">
                <a:latin typeface="Arial" panose="020B0604020202020204" pitchFamily="34" charset="0"/>
                <a:cs typeface="Arial" panose="020B0604020202020204" pitchFamily="34" charset="0"/>
              </a:rPr>
              <a:t>Resource Services conducts a final review of the position </a:t>
            </a:r>
            <a:r>
              <a:rPr lang="en-US" sz="1000" dirty="0" smtClean="0">
                <a:latin typeface="Arial" panose="020B0604020202020204" pitchFamily="34" charset="0"/>
                <a:cs typeface="Arial" panose="020B0604020202020204" pitchFamily="34" charset="0"/>
              </a:rPr>
              <a:t>before</a:t>
            </a:r>
            <a:r>
              <a:rPr lang="en-US" sz="1000" baseline="0" dirty="0" smtClean="0">
                <a:latin typeface="Arial" panose="020B0604020202020204" pitchFamily="34" charset="0"/>
                <a:cs typeface="Arial" panose="020B0604020202020204" pitchFamily="34" charset="0"/>
              </a:rPr>
              <a:t> creating an Evergreen Requisition in Workday to post to the WSU.edu/jobs website. </a:t>
            </a:r>
            <a:endParaRPr lang="en-US" sz="1000" dirty="0" smtClean="0">
              <a:latin typeface="Arial" panose="020B0604020202020204" pitchFamily="34" charset="0"/>
              <a:cs typeface="Arial" panose="020B0604020202020204" pitchFamily="34" charset="0"/>
            </a:endParaRPr>
          </a:p>
          <a:p>
            <a:pPr marL="173237" indent="-173237">
              <a:lnSpc>
                <a:spcPct val="115000"/>
              </a:lnSpc>
              <a:spcBef>
                <a:spcPts val="0"/>
              </a:spcBef>
              <a:spcAft>
                <a:spcPts val="0"/>
              </a:spcAft>
              <a:buFont typeface="Arial" pitchFamily="34" charset="0"/>
              <a:buChar char="•"/>
            </a:pPr>
            <a:r>
              <a:rPr lang="en-US" sz="1000" dirty="0" smtClean="0">
                <a:latin typeface="Arial" panose="020B0604020202020204" pitchFamily="34" charset="0"/>
                <a:cs typeface="Arial" panose="020B0604020202020204" pitchFamily="34" charset="0"/>
              </a:rPr>
              <a:t>Recruitment </a:t>
            </a:r>
            <a:r>
              <a:rPr lang="en-US" sz="1000" dirty="0">
                <a:latin typeface="Arial" panose="020B0604020202020204" pitchFamily="34" charset="0"/>
                <a:cs typeface="Arial" panose="020B0604020202020204" pitchFamily="34" charset="0"/>
              </a:rPr>
              <a:t>documents such as the evaluation tools, outreach strategy and advertising copy can be attached in the system as part of the posting for record retention purposes. These documents are not viewable by candidates.</a:t>
            </a:r>
          </a:p>
          <a:p>
            <a:pPr marL="173237" indent="-173237">
              <a:lnSpc>
                <a:spcPct val="115000"/>
              </a:lnSpc>
              <a:spcBef>
                <a:spcPts val="0"/>
              </a:spcBef>
              <a:spcAft>
                <a:spcPts val="0"/>
              </a:spcAft>
              <a:buFont typeface="Arial" pitchFamily="34" charset="0"/>
              <a:buChar char="•"/>
            </a:pPr>
            <a:r>
              <a:rPr lang="en-US" sz="1000" dirty="0">
                <a:latin typeface="Arial" panose="020B0604020202020204" pitchFamily="34" charset="0"/>
                <a:cs typeface="Arial" panose="020B0604020202020204" pitchFamily="34" charset="0"/>
              </a:rPr>
              <a:t>Once the position is posted, a direct link to view the vacancy is generated by the </a:t>
            </a:r>
            <a:r>
              <a:rPr lang="en-US" sz="1000" dirty="0" smtClean="0">
                <a:latin typeface="Arial" panose="020B0604020202020204" pitchFamily="34" charset="0"/>
                <a:cs typeface="Arial" panose="020B0604020202020204" pitchFamily="34" charset="0"/>
              </a:rPr>
              <a:t>Workday</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system</a:t>
            </a:r>
            <a:r>
              <a:rPr lang="en-US" sz="1000" dirty="0">
                <a:latin typeface="Arial" panose="020B0604020202020204" pitchFamily="34" charset="0"/>
                <a:cs typeface="Arial" panose="020B0604020202020204" pitchFamily="34" charset="0"/>
              </a:rPr>
              <a:t>.  This link can be used in emails and web sites so candidates can easily locate the position. </a:t>
            </a:r>
            <a:endParaRPr lang="en-US" sz="1000" dirty="0" smtClean="0">
              <a:latin typeface="Arial" panose="020B0604020202020204" pitchFamily="34" charset="0"/>
              <a:cs typeface="Arial" panose="020B0604020202020204" pitchFamily="34" charset="0"/>
            </a:endParaRPr>
          </a:p>
          <a:p>
            <a:pPr marL="169204" marR="0" lvl="0" indent="-169204" algn="l" defTabSz="914400" rtl="0" eaLnBrk="0" fontAlgn="base" latinLnBrk="0" hangingPunct="0">
              <a:lnSpc>
                <a:spcPct val="115000"/>
              </a:lnSpc>
              <a:spcBef>
                <a:spcPts val="0"/>
              </a:spcBef>
              <a:spcAft>
                <a:spcPts val="0"/>
              </a:spcAft>
              <a:buClrTx/>
              <a:buSzTx/>
              <a:buFont typeface="Arial" pitchFamily="34" charset="0"/>
              <a:buChar char="•"/>
              <a:tabLst/>
              <a:defRPr/>
            </a:pPr>
            <a:r>
              <a:rPr lang="en-US" altLang="en-US" sz="1000" baseline="0" dirty="0" smtClean="0">
                <a:latin typeface="Arial" panose="020B0604020202020204" pitchFamily="34" charset="0"/>
                <a:ea typeface="Times New Roman" panose="02020603050405020304" pitchFamily="18" charset="0"/>
                <a:cs typeface="Arial" panose="020B0604020202020204" pitchFamily="34" charset="0"/>
              </a:rPr>
              <a:t>The search committee members may not have access to the Workday Recruiting Dashboard and will need to use the search feature within Workday to view the job requisition. Those search committee members who do not have access to the Workday system will need to have the search materials given to them outside of the system. </a:t>
            </a:r>
            <a:endParaRPr lang="en-US" altLang="en-US" sz="1000" dirty="0" smtClean="0">
              <a:latin typeface="Arial" panose="020B0604020202020204" pitchFamily="34" charset="0"/>
              <a:ea typeface="Times New Roman" panose="02020603050405020304" pitchFamily="18" charset="0"/>
              <a:cs typeface="Arial" panose="020B0604020202020204" pitchFamily="34" charset="0"/>
            </a:endParaRPr>
          </a:p>
          <a:p>
            <a:pPr marL="169204" indent="-169204">
              <a:lnSpc>
                <a:spcPct val="115000"/>
              </a:lnSpc>
              <a:spcBef>
                <a:spcPts val="0"/>
              </a:spcBef>
              <a:spcAft>
                <a:spcPts val="0"/>
              </a:spcAft>
              <a:buFont typeface="Arial" pitchFamily="34" charset="0"/>
              <a:buChar char="•"/>
              <a:defRPr/>
            </a:pPr>
            <a:r>
              <a:rPr lang="en-US" sz="1000" dirty="0" smtClean="0">
                <a:solidFill>
                  <a:srgbClr val="000000"/>
                </a:solidFill>
                <a:latin typeface="Arial" panose="020B0604020202020204" pitchFamily="34" charset="0"/>
                <a:ea typeface="Times New Roman"/>
                <a:cs typeface="Arial" panose="020B0604020202020204" pitchFamily="34" charset="0"/>
              </a:rPr>
              <a:t>Contact HRS for assistance</a:t>
            </a:r>
            <a:r>
              <a:rPr lang="en-US" sz="1000" baseline="0" dirty="0" smtClean="0">
                <a:solidFill>
                  <a:srgbClr val="000000"/>
                </a:solidFill>
                <a:latin typeface="Arial" panose="020B0604020202020204" pitchFamily="34" charset="0"/>
                <a:ea typeface="Times New Roman"/>
                <a:cs typeface="Arial" panose="020B0604020202020204" pitchFamily="34" charset="0"/>
              </a:rPr>
              <a:t> if search committee members need to be changed in Workday</a:t>
            </a:r>
            <a:endParaRPr lang="en-US" sz="1000" dirty="0" smtClean="0">
              <a:latin typeface="Arial" panose="020B0604020202020204" pitchFamily="34" charset="0"/>
              <a:ea typeface="Times New Roman"/>
              <a:cs typeface="Arial" panose="020B0604020202020204" pitchFamily="34" charset="0"/>
            </a:endParaRPr>
          </a:p>
          <a:p>
            <a:pPr marL="173237" indent="-173237">
              <a:lnSpc>
                <a:spcPct val="115000"/>
              </a:lnSpc>
              <a:spcBef>
                <a:spcPts val="0"/>
              </a:spcBef>
              <a:spcAft>
                <a:spcPts val="0"/>
              </a:spcAft>
              <a:buFont typeface="Arial" pitchFamily="34" charset="0"/>
              <a:buChar char="•"/>
            </a:pPr>
            <a:endParaRPr lang="en-US" sz="1000" dirty="0">
              <a:latin typeface="Arial" panose="020B0604020202020204" pitchFamily="34" charset="0"/>
              <a:cs typeface="Arial" panose="020B0604020202020204" pitchFamily="34" charset="0"/>
            </a:endParaRPr>
          </a:p>
          <a:p>
            <a:pPr>
              <a:lnSpc>
                <a:spcPct val="115000"/>
              </a:lnSpc>
              <a:spcBef>
                <a:spcPts val="431"/>
              </a:spcBef>
              <a:spcAft>
                <a:spcPts val="0"/>
              </a:spcAft>
              <a:defRPr/>
            </a:pPr>
            <a:endParaRPr lang="en-US" sz="1000" dirty="0">
              <a:latin typeface="Arial" panose="020B0604020202020204" pitchFamily="34" charset="0"/>
              <a:cs typeface="Arial" panose="020B0604020202020204" pitchFamily="34" charset="0"/>
            </a:endParaRPr>
          </a:p>
          <a:p>
            <a:pPr>
              <a:lnSpc>
                <a:spcPct val="115000"/>
              </a:lnSpc>
              <a:spcBef>
                <a:spcPts val="431"/>
              </a:spcBef>
              <a:spcAft>
                <a:spcPts val="0"/>
              </a:spcAft>
              <a:defRPr/>
            </a:pPr>
            <a:endParaRPr lang="en-US" sz="1000" dirty="0">
              <a:latin typeface="Arial" panose="020B0604020202020204" pitchFamily="34" charset="0"/>
              <a:ea typeface="Times New Roman"/>
              <a:cs typeface="Arial" panose="020B0604020202020204" pitchFamily="34" charset="0"/>
            </a:endParaRPr>
          </a:p>
        </p:txBody>
      </p:sp>
      <p:sp>
        <p:nvSpPr>
          <p:cNvPr id="4506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59703-C34A-4267-B493-6FF3BC6DB236}" type="datetime1">
              <a:rPr lang="en-US" altLang="en-US" smtClean="0"/>
              <a:pPr>
                <a:spcBef>
                  <a:spcPct val="0"/>
                </a:spcBef>
              </a:pPr>
              <a:t>5/4/2021</a:t>
            </a:fld>
            <a:endParaRPr lang="en-US" altLang="en-US" smtClean="0"/>
          </a:p>
        </p:txBody>
      </p:sp>
      <p:sp>
        <p:nvSpPr>
          <p:cNvPr id="45061"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450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DD5135-1568-4A0A-93DE-6BDD012D1591}"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3597240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6152" indent="-286152">
              <a:buFont typeface="Courier New" panose="02070309020205020404" pitchFamily="49" charset="0"/>
              <a:buChar char="o"/>
              <a:defRPr/>
            </a:pPr>
            <a:r>
              <a:rPr lang="en-US" sz="1000" dirty="0">
                <a:solidFill>
                  <a:schemeClr val="bg2"/>
                </a:solidFill>
                <a:cs typeface="Arial" pitchFamily="34" charset="0"/>
              </a:rPr>
              <a:t>Be sure to </a:t>
            </a:r>
            <a:r>
              <a:rPr lang="en-US" sz="1000" dirty="0">
                <a:solidFill>
                  <a:schemeClr val="bg2"/>
                </a:solidFill>
              </a:rPr>
              <a:t>“fully” utilize the tools within </a:t>
            </a:r>
            <a:r>
              <a:rPr lang="en-US" sz="1000" dirty="0" smtClean="0">
                <a:solidFill>
                  <a:schemeClr val="bg2"/>
                </a:solidFill>
              </a:rPr>
              <a:t>Workday</a:t>
            </a:r>
            <a:r>
              <a:rPr lang="en-US" sz="1000" baseline="0" dirty="0" smtClean="0">
                <a:solidFill>
                  <a:schemeClr val="bg2"/>
                </a:solidFill>
              </a:rPr>
              <a:t> </a:t>
            </a:r>
            <a:r>
              <a:rPr lang="en-US" sz="1000" dirty="0" smtClean="0">
                <a:solidFill>
                  <a:schemeClr val="bg2"/>
                </a:solidFill>
              </a:rPr>
              <a:t>including </a:t>
            </a:r>
            <a:r>
              <a:rPr lang="en-US" sz="1000" dirty="0">
                <a:solidFill>
                  <a:schemeClr val="bg2"/>
                </a:solidFill>
              </a:rPr>
              <a:t>identifying search committee members </a:t>
            </a:r>
            <a:r>
              <a:rPr lang="en-US" sz="1000" dirty="0" smtClean="0">
                <a:solidFill>
                  <a:schemeClr val="bg2"/>
                </a:solidFill>
              </a:rPr>
              <a:t>and adding attachments of </a:t>
            </a:r>
            <a:r>
              <a:rPr lang="en-US" sz="1000" dirty="0">
                <a:solidFill>
                  <a:schemeClr val="bg2"/>
                </a:solidFill>
              </a:rPr>
              <a:t>where advertisements are being </a:t>
            </a:r>
            <a:r>
              <a:rPr lang="en-US" sz="1000" dirty="0" smtClean="0">
                <a:solidFill>
                  <a:schemeClr val="bg2"/>
                </a:solidFill>
              </a:rPr>
              <a:t>placed/</a:t>
            </a:r>
            <a:r>
              <a:rPr lang="en-US" sz="1000" baseline="0" dirty="0" smtClean="0">
                <a:solidFill>
                  <a:schemeClr val="bg2"/>
                </a:solidFill>
              </a:rPr>
              <a:t> ad language used</a:t>
            </a:r>
            <a:r>
              <a:rPr lang="en-US" sz="1000" dirty="0" smtClean="0">
                <a:solidFill>
                  <a:schemeClr val="bg2"/>
                </a:solidFill>
              </a:rPr>
              <a:t>. </a:t>
            </a:r>
            <a:endParaRPr lang="en-US" sz="1000" dirty="0">
              <a:solidFill>
                <a:schemeClr val="bg2"/>
              </a:solidFill>
            </a:endParaRPr>
          </a:p>
          <a:p>
            <a:pPr>
              <a:defRPr/>
            </a:pPr>
            <a:endParaRPr lang="en-US" sz="1000" dirty="0">
              <a:solidFill>
                <a:schemeClr val="bg2"/>
              </a:solidFill>
            </a:endParaRPr>
          </a:p>
          <a:p>
            <a:pPr marL="286152" indent="-286152">
              <a:buFont typeface="Courier New" panose="02070309020205020404" pitchFamily="49" charset="0"/>
              <a:buChar char="o"/>
              <a:defRPr/>
            </a:pPr>
            <a:r>
              <a:rPr lang="en-US" sz="1000" dirty="0">
                <a:solidFill>
                  <a:schemeClr val="bg2"/>
                </a:solidFill>
              </a:rPr>
              <a:t> By completing this information the department will be able to pull and analyze search data to help determine if recruitment methods were successful or how to modify future recruitments. </a:t>
            </a:r>
            <a:endParaRPr lang="en-US" sz="1000" dirty="0">
              <a:solidFill>
                <a:schemeClr val="bg2"/>
              </a:solidFill>
              <a:cs typeface="Arial" pitchFamily="34" charset="0"/>
            </a:endParaRPr>
          </a:p>
        </p:txBody>
      </p:sp>
      <p:sp>
        <p:nvSpPr>
          <p:cNvPr id="389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E7F979-FCC3-4AF4-B71C-674B07123B44}" type="datetime1">
              <a:rPr lang="en-US" altLang="en-US" smtClean="0"/>
              <a:pPr>
                <a:spcBef>
                  <a:spcPct val="0"/>
                </a:spcBef>
              </a:pPr>
              <a:t>5/4/2021</a:t>
            </a:fld>
            <a:endParaRPr lang="en-US" altLang="en-US" smtClean="0"/>
          </a:p>
        </p:txBody>
      </p:sp>
      <p:sp>
        <p:nvSpPr>
          <p:cNvPr id="3891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389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1C1D09-A9BB-4F11-8AFD-5D4AB0EF456E}"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2192395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pPr>
              <a:lnSpc>
                <a:spcPct val="115000"/>
              </a:lnSpc>
              <a:spcBef>
                <a:spcPct val="0"/>
              </a:spcBef>
              <a:spcAft>
                <a:spcPts val="1001"/>
              </a:spcAft>
            </a:pPr>
            <a:r>
              <a:rPr lang="en-US" altLang="en-US" sz="1000" dirty="0">
                <a:latin typeface="Arial" panose="020B0604020202020204" pitchFamily="34" charset="0"/>
              </a:rPr>
              <a:t>The search is well on the way now.  With the initial preparation tasks completed and the posting closed, the Search Committee now moves forward with the </a:t>
            </a:r>
            <a:r>
              <a:rPr lang="en-US" altLang="en-US" sz="1000" b="1" i="1" dirty="0">
                <a:latin typeface="Arial" panose="020B0604020202020204" pitchFamily="34" charset="0"/>
              </a:rPr>
              <a:t>Screen &amp; Interview </a:t>
            </a:r>
            <a:r>
              <a:rPr lang="en-US" altLang="en-US" sz="1000" dirty="0">
                <a:latin typeface="Arial" panose="020B0604020202020204" pitchFamily="34" charset="0"/>
              </a:rPr>
              <a:t>phase.</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5/4/2021</a:t>
            </a:fld>
            <a:endParaRPr lang="en-US" altLang="en-US" smtClean="0"/>
          </a:p>
        </p:txBody>
      </p:sp>
      <p:sp>
        <p:nvSpPr>
          <p:cNvPr id="1638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defRPr>
                <a:solidFill>
                  <a:schemeClr val="tx1"/>
                </a:solidFill>
                <a:latin typeface="Arial" panose="020B0604020202020204" pitchFamily="34" charset="0"/>
              </a:defRPr>
            </a:lvl1pPr>
            <a:lvl2pPr marL="743997" indent="-286152" defTabSz="910920">
              <a:defRPr>
                <a:solidFill>
                  <a:schemeClr val="tx1"/>
                </a:solidFill>
                <a:latin typeface="Arial" panose="020B0604020202020204" pitchFamily="34" charset="0"/>
              </a:defRPr>
            </a:lvl2pPr>
            <a:lvl3pPr marL="1144611" indent="-228922" defTabSz="910920">
              <a:defRPr>
                <a:solidFill>
                  <a:schemeClr val="tx1"/>
                </a:solidFill>
                <a:latin typeface="Arial" panose="020B0604020202020204" pitchFamily="34" charset="0"/>
              </a:defRPr>
            </a:lvl3pPr>
            <a:lvl4pPr marL="1602455" indent="-228922" defTabSz="910920">
              <a:defRPr>
                <a:solidFill>
                  <a:schemeClr val="tx1"/>
                </a:solidFill>
                <a:latin typeface="Arial" panose="020B0604020202020204" pitchFamily="34" charset="0"/>
              </a:defRPr>
            </a:lvl4pPr>
            <a:lvl5pPr marL="2060300" indent="-228922" defTabSz="910920">
              <a:defRPr>
                <a:solidFill>
                  <a:schemeClr val="tx1"/>
                </a:solidFill>
                <a:latin typeface="Arial" panose="020B0604020202020204" pitchFamily="34" charset="0"/>
              </a:defRPr>
            </a:lvl5pPr>
            <a:lvl6pPr marL="2518145" indent="-228922" defTabSz="910920" eaLnBrk="0" fontAlgn="base" hangingPunct="0">
              <a:spcBef>
                <a:spcPct val="0"/>
              </a:spcBef>
              <a:spcAft>
                <a:spcPct val="0"/>
              </a:spcAft>
              <a:defRPr>
                <a:solidFill>
                  <a:schemeClr val="tx1"/>
                </a:solidFill>
                <a:latin typeface="Arial" panose="020B0604020202020204" pitchFamily="34" charset="0"/>
              </a:defRPr>
            </a:lvl6pPr>
            <a:lvl7pPr marL="2975988" indent="-228922" defTabSz="910920" eaLnBrk="0" fontAlgn="base" hangingPunct="0">
              <a:spcBef>
                <a:spcPct val="0"/>
              </a:spcBef>
              <a:spcAft>
                <a:spcPct val="0"/>
              </a:spcAft>
              <a:defRPr>
                <a:solidFill>
                  <a:schemeClr val="tx1"/>
                </a:solidFill>
                <a:latin typeface="Arial" panose="020B0604020202020204" pitchFamily="34" charset="0"/>
              </a:defRPr>
            </a:lvl7pPr>
            <a:lvl8pPr marL="3433833" indent="-228922" defTabSz="910920" eaLnBrk="0" fontAlgn="base" hangingPunct="0">
              <a:spcBef>
                <a:spcPct val="0"/>
              </a:spcBef>
              <a:spcAft>
                <a:spcPct val="0"/>
              </a:spcAft>
              <a:defRPr>
                <a:solidFill>
                  <a:schemeClr val="tx1"/>
                </a:solidFill>
                <a:latin typeface="Arial" panose="020B0604020202020204" pitchFamily="34" charset="0"/>
              </a:defRPr>
            </a:lvl8pPr>
            <a:lvl9pPr marL="3891677" indent="-228922" defTabSz="910920"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33</a:t>
            </a:fld>
            <a:endParaRPr lang="en-US" altLang="en-US" smtClean="0"/>
          </a:p>
        </p:txBody>
      </p:sp>
    </p:spTree>
    <p:extLst>
      <p:ext uri="{BB962C8B-B14F-4D97-AF65-F5344CB8AC3E}">
        <p14:creationId xmlns:p14="http://schemas.microsoft.com/office/powerpoint/2010/main" val="1611963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pPr>
            <a:r>
              <a:rPr lang="en-US" sz="1000" dirty="0"/>
              <a:t>Each member of the Search Committee reviews the candidates’ application materials on an individual basis, using the pre-established evaluation tools. </a:t>
            </a:r>
          </a:p>
          <a:p>
            <a:pPr>
              <a:lnSpc>
                <a:spcPct val="115000"/>
              </a:lnSpc>
              <a:spcBef>
                <a:spcPts val="0"/>
              </a:spcBef>
              <a:spcAft>
                <a:spcPts val="0"/>
              </a:spcAft>
            </a:pPr>
            <a:r>
              <a:rPr lang="en-US" sz="1000" dirty="0"/>
              <a:t>  If the pool is exceptionally large, the Search Committee may elect to apportion the applications for the initial evaluation.  </a:t>
            </a:r>
          </a:p>
          <a:p>
            <a:pPr>
              <a:lnSpc>
                <a:spcPct val="115000"/>
              </a:lnSpc>
              <a:spcBef>
                <a:spcPts val="0"/>
              </a:spcBef>
              <a:spcAft>
                <a:spcPts val="0"/>
              </a:spcAft>
            </a:pPr>
            <a:r>
              <a:rPr lang="en-US" sz="1000" dirty="0"/>
              <a:t>In these cases, it is recommended that each candidate be screened by at least two Search Committee Members to minimize the risk of potential bias. </a:t>
            </a:r>
            <a:r>
              <a:rPr lang="en-US" sz="1000" dirty="0">
                <a:solidFill>
                  <a:srgbClr val="FF00FF"/>
                </a:solidFill>
              </a:rPr>
              <a:t/>
            </a:r>
            <a:br>
              <a:rPr lang="en-US" sz="1000" dirty="0">
                <a:solidFill>
                  <a:srgbClr val="FF00FF"/>
                </a:solidFill>
              </a:rPr>
            </a:br>
            <a:endParaRPr lang="en-US" altLang="en-US" sz="1000" dirty="0">
              <a:solidFill>
                <a:srgbClr val="FF00FF"/>
              </a:solidFill>
              <a:latin typeface="Arial" panose="020B0604020202020204" pitchFamily="34" charset="0"/>
            </a:endParaRPr>
          </a:p>
        </p:txBody>
      </p:sp>
      <p:sp>
        <p:nvSpPr>
          <p:cNvPr id="491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4BBEDC-C7F2-4A71-8C86-177CB46B25E7}" type="datetime1">
              <a:rPr lang="en-US" altLang="en-US" smtClean="0"/>
              <a:pPr>
                <a:spcBef>
                  <a:spcPct val="0"/>
                </a:spcBef>
              </a:pPr>
              <a:t>5/4/2021</a:t>
            </a:fld>
            <a:endParaRPr lang="en-US" altLang="en-US" smtClean="0"/>
          </a:p>
        </p:txBody>
      </p:sp>
      <p:sp>
        <p:nvSpPr>
          <p:cNvPr id="4915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491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6D4652-9359-45A4-AE57-4DBFBB5240EC}"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883015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518" lvl="1">
              <a:buSzPct val="80000"/>
              <a:defRPr/>
            </a:pPr>
            <a:r>
              <a:rPr lang="en-US" sz="1500" dirty="0">
                <a:solidFill>
                  <a:schemeClr val="bg2"/>
                </a:solidFill>
              </a:rPr>
              <a:t>Regardless of the social groups we belong to, we all perceive people differently based on their demographic characteristics (race/ethnicity, gender, sexual orientation, gender identity, disability, religion, politics, etc.). </a:t>
            </a:r>
            <a:r>
              <a:rPr lang="en-US" sz="1500" i="1" dirty="0">
                <a:solidFill>
                  <a:schemeClr val="bg2"/>
                </a:solidFill>
              </a:rPr>
              <a:t>However, and importantly,</a:t>
            </a:r>
            <a:r>
              <a:rPr lang="en-US" sz="1500" dirty="0">
                <a:solidFill>
                  <a:schemeClr val="bg2"/>
                </a:solidFill>
              </a:rPr>
              <a:t> </a:t>
            </a:r>
            <a:r>
              <a:rPr lang="en-US" sz="1500" i="1" dirty="0">
                <a:solidFill>
                  <a:schemeClr val="bg2"/>
                </a:solidFill>
              </a:rPr>
              <a:t>most people try to overcome their stereotypic preconceptions. </a:t>
            </a:r>
            <a:r>
              <a:rPr lang="en-US" sz="1500" dirty="0">
                <a:solidFill>
                  <a:schemeClr val="bg2"/>
                </a:solidFill>
              </a:rPr>
              <a:t>Understanding the nature of such biases and implicit assumptions may reduce the impact of irrelevant factors in the candidate selection process.</a:t>
            </a:r>
          </a:p>
          <a:p>
            <a:pPr marL="165518" lvl="1">
              <a:buSzPct val="80000"/>
              <a:defRPr/>
            </a:pPr>
            <a:endParaRPr lang="en-US" sz="1500" dirty="0">
              <a:solidFill>
                <a:schemeClr val="bg2"/>
              </a:solidFill>
              <a:cs typeface="Arial" pitchFamily="34" charset="0"/>
            </a:endParaRPr>
          </a:p>
          <a:p>
            <a:pPr marL="165518" lvl="1">
              <a:buSzPct val="80000"/>
              <a:defRPr/>
            </a:pPr>
            <a:r>
              <a:rPr lang="en-US" dirty="0"/>
              <a:t>Implicit biases are the attitudes or stereotypes that affect our understanding, actions and decisions in an unconscious manner. These attitudes exist deep within the subconscious and are different from known biases that people try to conceal for the purpose of political correctness.  Implicit biases are hard to know by just thinking about them.</a:t>
            </a:r>
            <a:endParaRPr lang="en-US" sz="1500" dirty="0">
              <a:solidFill>
                <a:schemeClr val="bg2"/>
              </a:solidFill>
              <a:cs typeface="Arial" pitchFamily="34" charset="0"/>
            </a:endParaRPr>
          </a:p>
          <a:p>
            <a:pPr>
              <a:lnSpc>
                <a:spcPct val="115000"/>
              </a:lnSpc>
              <a:spcBef>
                <a:spcPts val="0"/>
              </a:spcBef>
              <a:spcAft>
                <a:spcPts val="0"/>
              </a:spcAft>
            </a:pPr>
            <a:r>
              <a:rPr lang="en-US" sz="1000" dirty="0">
                <a:solidFill>
                  <a:srgbClr val="FF00FF"/>
                </a:solidFill>
              </a:rPr>
              <a:t/>
            </a:r>
            <a:br>
              <a:rPr lang="en-US" sz="1000" dirty="0">
                <a:solidFill>
                  <a:srgbClr val="FF00FF"/>
                </a:solidFill>
              </a:rPr>
            </a:br>
            <a:endParaRPr lang="en-US" altLang="en-US" sz="1000" dirty="0">
              <a:solidFill>
                <a:srgbClr val="FF00FF"/>
              </a:solidFill>
              <a:latin typeface="Arial" panose="020B0604020202020204" pitchFamily="34" charset="0"/>
            </a:endParaRPr>
          </a:p>
        </p:txBody>
      </p:sp>
      <p:sp>
        <p:nvSpPr>
          <p:cNvPr id="491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4BBEDC-C7F2-4A71-8C86-177CB46B25E7}" type="datetime1">
              <a:rPr lang="en-US" altLang="en-US" smtClean="0"/>
              <a:pPr>
                <a:spcBef>
                  <a:spcPct val="0"/>
                </a:spcBef>
              </a:pPr>
              <a:t>5/4/2021</a:t>
            </a:fld>
            <a:endParaRPr lang="en-US" altLang="en-US" smtClean="0"/>
          </a:p>
        </p:txBody>
      </p:sp>
      <p:sp>
        <p:nvSpPr>
          <p:cNvPr id="4915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491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6D4652-9359-45A4-AE57-4DBFBB5240EC}"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2227791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1005"/>
              </a:spcAft>
            </a:pPr>
            <a:r>
              <a:rPr lang="en-US" sz="1000" dirty="0"/>
              <a:t>When screening candidates, Search Committee Members must:</a:t>
            </a:r>
          </a:p>
          <a:p>
            <a:pPr marL="171692" indent="-171692" defTabSz="919190">
              <a:lnSpc>
                <a:spcPct val="115000"/>
              </a:lnSpc>
              <a:spcBef>
                <a:spcPts val="0"/>
              </a:spcBef>
              <a:spcAft>
                <a:spcPts val="1005"/>
              </a:spcAft>
              <a:buFont typeface="Arial" panose="020B0604020202020204" pitchFamily="34" charset="0"/>
              <a:buChar char="•"/>
              <a:tabLst>
                <a:tab pos="229797" algn="l"/>
              </a:tabLst>
              <a:defRPr/>
            </a:pPr>
            <a:r>
              <a:rPr lang="en-US" sz="1000" dirty="0"/>
              <a:t>Review all of the application materials; </a:t>
            </a:r>
          </a:p>
          <a:p>
            <a:pPr marL="171692" indent="-171692" defTabSz="919190">
              <a:lnSpc>
                <a:spcPct val="115000"/>
              </a:lnSpc>
              <a:spcBef>
                <a:spcPts val="0"/>
              </a:spcBef>
              <a:spcAft>
                <a:spcPts val="1005"/>
              </a:spcAft>
              <a:buFont typeface="Arial" panose="020B0604020202020204" pitchFamily="34" charset="0"/>
              <a:buChar char="•"/>
              <a:tabLst>
                <a:tab pos="229797" algn="l"/>
              </a:tabLst>
              <a:defRPr/>
            </a:pPr>
            <a:r>
              <a:rPr lang="en-US" sz="1000" dirty="0">
                <a:solidFill>
                  <a:schemeClr val="bg2"/>
                </a:solidFill>
                <a:effectLst>
                  <a:outerShdw blurRad="38100" dist="38100" dir="2700000" algn="tl">
                    <a:srgbClr val="000000">
                      <a:alpha val="43137"/>
                    </a:srgbClr>
                  </a:outerShdw>
                </a:effectLst>
                <a:cs typeface="Arial" pitchFamily="34" charset="0"/>
              </a:rPr>
              <a:t>Consider entire career history provided;</a:t>
            </a:r>
            <a:endParaRPr lang="en-US" sz="1000" dirty="0"/>
          </a:p>
          <a:p>
            <a:pPr marL="171692" indent="-171692">
              <a:lnSpc>
                <a:spcPct val="115000"/>
              </a:lnSpc>
              <a:spcBef>
                <a:spcPts val="0"/>
              </a:spcBef>
              <a:spcAft>
                <a:spcPts val="1005"/>
              </a:spcAft>
              <a:buFont typeface="Arial" panose="020B0604020202020204" pitchFamily="34" charset="0"/>
              <a:buChar char="•"/>
              <a:tabLst>
                <a:tab pos="229797" algn="l"/>
              </a:tabLst>
            </a:pPr>
            <a:r>
              <a:rPr lang="en-US" sz="1000" dirty="0"/>
              <a:t>Use the pre-established evaluation tools to ensure the evaluation criteria is applied consistently to each candidate.  Adherence to this point may assist in defending against allegations of unequal treatment or bias;</a:t>
            </a:r>
          </a:p>
          <a:p>
            <a:pPr marL="171692" indent="-171692" defTabSz="919190">
              <a:lnSpc>
                <a:spcPct val="115000"/>
              </a:lnSpc>
              <a:spcBef>
                <a:spcPts val="0"/>
              </a:spcBef>
              <a:spcAft>
                <a:spcPts val="1005"/>
              </a:spcAft>
              <a:buFont typeface="Arial" panose="020B0604020202020204" pitchFamily="34" charset="0"/>
              <a:buChar char="•"/>
              <a:tabLst>
                <a:tab pos="229797" algn="l"/>
              </a:tabLst>
            </a:pPr>
            <a:r>
              <a:rPr lang="en-US" sz="1000" dirty="0"/>
              <a:t>Ensure application materials clearly demonstrate requisite education, experience and skills outlined in the job posting;</a:t>
            </a:r>
          </a:p>
          <a:p>
            <a:pPr marL="171692" indent="-171692" defTabSz="919190">
              <a:lnSpc>
                <a:spcPct val="115000"/>
              </a:lnSpc>
              <a:spcBef>
                <a:spcPts val="0"/>
              </a:spcBef>
              <a:spcAft>
                <a:spcPts val="1005"/>
              </a:spcAft>
              <a:buFont typeface="Arial" panose="020B0604020202020204" pitchFamily="34" charset="0"/>
              <a:buChar char="•"/>
              <a:tabLst>
                <a:tab pos="229797" algn="l"/>
              </a:tabLst>
              <a:defRPr/>
            </a:pPr>
            <a:r>
              <a:rPr lang="en-US" sz="1000" dirty="0"/>
              <a:t>Thus, refrain from making assumptions about the candidate and/or the application materials.  Evaluate only the actual information provided.</a:t>
            </a:r>
          </a:p>
          <a:p>
            <a:pPr marL="171692" indent="-171692" defTabSz="919190">
              <a:lnSpc>
                <a:spcPct val="115000"/>
              </a:lnSpc>
              <a:spcBef>
                <a:spcPts val="0"/>
              </a:spcBef>
              <a:spcAft>
                <a:spcPts val="1005"/>
              </a:spcAft>
              <a:buFont typeface="Arial" panose="020B0604020202020204" pitchFamily="34" charset="0"/>
              <a:buChar char="•"/>
              <a:tabLst>
                <a:tab pos="229797" algn="l"/>
              </a:tabLst>
            </a:pPr>
            <a:r>
              <a:rPr lang="en-US" sz="1000" dirty="0"/>
              <a:t>Do not consider or score answers regarding work eligibility or visa sponsorship status. </a:t>
            </a:r>
          </a:p>
          <a:p>
            <a:pPr defTabSz="919190">
              <a:lnSpc>
                <a:spcPct val="115000"/>
              </a:lnSpc>
              <a:spcBef>
                <a:spcPts val="0"/>
              </a:spcBef>
              <a:spcAft>
                <a:spcPts val="1005"/>
              </a:spcAft>
              <a:tabLst>
                <a:tab pos="229797" algn="l"/>
              </a:tabLst>
            </a:pPr>
            <a:endParaRPr lang="en-US" sz="1000" dirty="0"/>
          </a:p>
          <a:p>
            <a:pPr defTabSz="919190">
              <a:lnSpc>
                <a:spcPct val="115000"/>
              </a:lnSpc>
              <a:spcBef>
                <a:spcPts val="0"/>
              </a:spcBef>
              <a:spcAft>
                <a:spcPts val="1005"/>
              </a:spcAft>
              <a:tabLst>
                <a:tab pos="229797" algn="l"/>
              </a:tabLst>
            </a:pPr>
            <a:endParaRPr lang="en-US" sz="1000" dirty="0"/>
          </a:p>
          <a:p>
            <a:pPr defTabSz="919190">
              <a:lnSpc>
                <a:spcPct val="115000"/>
              </a:lnSpc>
              <a:spcBef>
                <a:spcPts val="0"/>
              </a:spcBef>
              <a:spcAft>
                <a:spcPts val="1005"/>
              </a:spcAft>
              <a:tabLst>
                <a:tab pos="229797" algn="l"/>
              </a:tabLst>
            </a:pPr>
            <a:r>
              <a:rPr lang="en-US" sz="1000" dirty="0"/>
              <a:t>Next the </a:t>
            </a:r>
            <a:r>
              <a:rPr lang="en-US" sz="1000" dirty="0" smtClean="0"/>
              <a:t>Primary</a:t>
            </a:r>
            <a:r>
              <a:rPr lang="en-US" sz="1000" baseline="0" dirty="0" smtClean="0"/>
              <a:t> Recruiter </a:t>
            </a:r>
            <a:r>
              <a:rPr lang="en-US" sz="1000" dirty="0" smtClean="0"/>
              <a:t>must </a:t>
            </a:r>
            <a:r>
              <a:rPr lang="en-US" sz="1000" dirty="0"/>
              <a:t>request the interview in </a:t>
            </a:r>
            <a:r>
              <a:rPr lang="en-US" sz="1000" dirty="0" smtClean="0"/>
              <a:t>Workday</a:t>
            </a:r>
            <a:r>
              <a:rPr lang="en-US" sz="1000" baseline="0" dirty="0" smtClean="0"/>
              <a:t> </a:t>
            </a:r>
            <a:r>
              <a:rPr lang="en-US" sz="1000" dirty="0" smtClean="0"/>
              <a:t>for </a:t>
            </a:r>
            <a:r>
              <a:rPr lang="en-US" sz="1000" dirty="0"/>
              <a:t>each candidate with which they wish to move forward. This is a key step, before scheduling interviews they must get approval from HRS. </a:t>
            </a:r>
          </a:p>
          <a:p>
            <a:pPr>
              <a:lnSpc>
                <a:spcPct val="115000"/>
              </a:lnSpc>
              <a:spcBef>
                <a:spcPct val="0"/>
              </a:spcBef>
              <a:spcAft>
                <a:spcPts val="1001"/>
              </a:spcAft>
              <a:buFont typeface="Symbol" panose="05050102010706020507" pitchFamily="18" charset="2"/>
              <a:buChar char=""/>
            </a:pPr>
            <a:endParaRPr lang="en-US" altLang="en-US" sz="1000" dirty="0">
              <a:latin typeface="Arial" panose="020B0604020202020204" pitchFamily="34" charset="0"/>
            </a:endParaRPr>
          </a:p>
        </p:txBody>
      </p:sp>
      <p:sp>
        <p:nvSpPr>
          <p:cNvPr id="491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4BBEDC-C7F2-4A71-8C86-177CB46B25E7}" type="datetime1">
              <a:rPr lang="en-US" altLang="en-US" smtClean="0"/>
              <a:pPr>
                <a:spcBef>
                  <a:spcPct val="0"/>
                </a:spcBef>
              </a:pPr>
              <a:t>5/4/2021</a:t>
            </a:fld>
            <a:endParaRPr lang="en-US" altLang="en-US" smtClean="0"/>
          </a:p>
        </p:txBody>
      </p:sp>
      <p:sp>
        <p:nvSpPr>
          <p:cNvPr id="4915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491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6D4652-9359-45A4-AE57-4DBFBB5240EC}" type="slidenum">
              <a:rPr lang="en-US" altLang="en-US" smtClean="0"/>
              <a:pPr>
                <a:spcBef>
                  <a:spcPct val="0"/>
                </a:spcBef>
              </a:pPr>
              <a:t>36</a:t>
            </a:fld>
            <a:endParaRPr lang="en-US" altLang="en-US" smtClean="0"/>
          </a:p>
        </p:txBody>
      </p:sp>
    </p:spTree>
    <p:extLst>
      <p:ext uri="{BB962C8B-B14F-4D97-AF65-F5344CB8AC3E}">
        <p14:creationId xmlns:p14="http://schemas.microsoft.com/office/powerpoint/2010/main" val="873234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37</a:t>
            </a:fld>
            <a:endParaRPr lang="en-US" altLang="en-US"/>
          </a:p>
        </p:txBody>
      </p:sp>
    </p:spTree>
    <p:extLst>
      <p:ext uri="{BB962C8B-B14F-4D97-AF65-F5344CB8AC3E}">
        <p14:creationId xmlns:p14="http://schemas.microsoft.com/office/powerpoint/2010/main" val="2400773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38</a:t>
            </a:fld>
            <a:endParaRPr lang="en-US" altLang="en-US"/>
          </a:p>
        </p:txBody>
      </p:sp>
    </p:spTree>
    <p:extLst>
      <p:ext uri="{BB962C8B-B14F-4D97-AF65-F5344CB8AC3E}">
        <p14:creationId xmlns:p14="http://schemas.microsoft.com/office/powerpoint/2010/main" val="3215474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996"/>
              </a:spcAft>
              <a:defRPr/>
            </a:pPr>
            <a:r>
              <a:rPr lang="en-US" sz="1000" dirty="0">
                <a:latin typeface="Arial" panose="020B0604020202020204" pitchFamily="34" charset="0"/>
                <a:ea typeface="Times New Roman"/>
                <a:cs typeface="Arial" panose="020B0604020202020204" pitchFamily="34" charset="0"/>
              </a:rPr>
              <a:t>The development of interview questions is a key step in the recruitment process. </a:t>
            </a:r>
          </a:p>
          <a:p>
            <a:pPr>
              <a:lnSpc>
                <a:spcPct val="115000"/>
              </a:lnSpc>
              <a:spcBef>
                <a:spcPts val="0"/>
              </a:spcBef>
              <a:spcAft>
                <a:spcPts val="996"/>
              </a:spcAft>
              <a:defRPr/>
            </a:pPr>
            <a:endParaRPr lang="en-US" sz="1000" dirty="0">
              <a:latin typeface="Arial" panose="020B0604020202020204" pitchFamily="34" charset="0"/>
              <a:ea typeface="Times New Roman"/>
              <a:cs typeface="Arial" panose="020B0604020202020204" pitchFamily="34" charset="0"/>
            </a:endParaRPr>
          </a:p>
          <a:p>
            <a:r>
              <a:rPr lang="en-US" sz="1000" dirty="0">
                <a:latin typeface="Arial" panose="020B0604020202020204" pitchFamily="34" charset="0"/>
                <a:ea typeface="Times New Roman"/>
                <a:cs typeface="Arial" panose="020B0604020202020204" pitchFamily="34" charset="0"/>
              </a:rPr>
              <a:t>Be sure to</a:t>
            </a:r>
            <a:r>
              <a:rPr lang="en-US" sz="1000" dirty="0"/>
              <a:t> develop a standard set of questions to be asked of all applicants, based on the requirements for the job. </a:t>
            </a:r>
          </a:p>
          <a:p>
            <a:endParaRPr lang="en-US" sz="1000" dirty="0"/>
          </a:p>
          <a:p>
            <a:r>
              <a:rPr lang="en-US" sz="1000" dirty="0"/>
              <a:t>A good way to start is to write one question for each qualification, to make sure you cover the territory. </a:t>
            </a:r>
          </a:p>
          <a:p>
            <a:endParaRPr lang="en-US" sz="1000" dirty="0"/>
          </a:p>
          <a:p>
            <a:r>
              <a:rPr lang="en-US" sz="1000" dirty="0"/>
              <a:t>You can eliminate areas you already have adequate information on from the application and focus on those you need to learn the most about.</a:t>
            </a:r>
          </a:p>
          <a:p>
            <a:endParaRPr lang="en-US" sz="1000" dirty="0"/>
          </a:p>
          <a:p>
            <a:r>
              <a:rPr lang="en-US" sz="1000" dirty="0"/>
              <a:t>Focus on creating questions that elicit the applicant’s competencies relative to the duties of the job. Behavioral questions are a great way to explore an interviewee's past behaviors to help identify future performance. Open ended questions encourage a full meaningful answer using the subject’s own knowledge and/or feelings. </a:t>
            </a:r>
          </a:p>
          <a:p>
            <a:endParaRPr lang="en-US" sz="1000" dirty="0"/>
          </a:p>
          <a:p>
            <a:r>
              <a:rPr lang="en-US" sz="1000" dirty="0"/>
              <a:t>You may also note any particular questions you have about any applicant’s application, e.g. “We couldn’t tell from your application whether you actually resolved customers’ complaints, or just received and recorded them for someone else to resolve.”</a:t>
            </a:r>
          </a:p>
          <a:p>
            <a:endParaRPr lang="en-US" sz="1000" dirty="0"/>
          </a:p>
          <a:p>
            <a:pPr defTabSz="915689">
              <a:defRPr/>
            </a:pPr>
            <a:r>
              <a:rPr lang="en-US" sz="1000" dirty="0"/>
              <a:t>A set of sample interview questions based on different core competencies can be found on the Staff Recruitment toolkit. </a:t>
            </a:r>
          </a:p>
          <a:p>
            <a:endParaRPr lang="en-US" sz="1000" dirty="0"/>
          </a:p>
          <a:p>
            <a:endParaRPr lang="en-US" sz="1000" dirty="0"/>
          </a:p>
          <a:p>
            <a:pPr>
              <a:lnSpc>
                <a:spcPct val="115000"/>
              </a:lnSpc>
              <a:spcBef>
                <a:spcPct val="0"/>
              </a:spcBef>
              <a:spcAft>
                <a:spcPts val="1001"/>
              </a:spcAft>
            </a:pPr>
            <a:endParaRPr lang="en-US" altLang="en-US" sz="1000" dirty="0">
              <a:latin typeface="Arial" panose="020B0604020202020204" pitchFamily="34" charset="0"/>
            </a:endParaRPr>
          </a:p>
        </p:txBody>
      </p:sp>
      <p:sp>
        <p:nvSpPr>
          <p:cNvPr id="491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4BBEDC-C7F2-4A71-8C86-177CB46B25E7}" type="datetime1">
              <a:rPr lang="en-US" altLang="en-US" smtClean="0"/>
              <a:pPr>
                <a:spcBef>
                  <a:spcPct val="0"/>
                </a:spcBef>
              </a:pPr>
              <a:t>5/4/2021</a:t>
            </a:fld>
            <a:endParaRPr lang="en-US" altLang="en-US" smtClean="0"/>
          </a:p>
        </p:txBody>
      </p:sp>
      <p:sp>
        <p:nvSpPr>
          <p:cNvPr id="4915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491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6D4652-9359-45A4-AE57-4DBFBB5240EC}" type="slidenum">
              <a:rPr lang="en-US" altLang="en-US" smtClean="0"/>
              <a:pPr>
                <a:spcBef>
                  <a:spcPct val="0"/>
                </a:spcBef>
              </a:pPr>
              <a:t>39</a:t>
            </a:fld>
            <a:endParaRPr lang="en-US" altLang="en-US" smtClean="0"/>
          </a:p>
        </p:txBody>
      </p:sp>
    </p:spTree>
    <p:extLst>
      <p:ext uri="{BB962C8B-B14F-4D97-AF65-F5344CB8AC3E}">
        <p14:creationId xmlns:p14="http://schemas.microsoft.com/office/powerpoint/2010/main" val="360646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spcAft>
                <a:spcPts val="1001"/>
              </a:spcAft>
            </a:pPr>
            <a:r>
              <a:rPr lang="en-US" altLang="en-US" sz="1000" dirty="0">
                <a:latin typeface="Arial" panose="020B0604020202020204" pitchFamily="34" charset="0"/>
              </a:rPr>
              <a:t>WSU strives to conduct recruitments which provide candidates equal opportunity to an open and fair selection process.  </a:t>
            </a:r>
          </a:p>
          <a:p>
            <a:pPr>
              <a:lnSpc>
                <a:spcPct val="115000"/>
              </a:lnSpc>
              <a:spcBef>
                <a:spcPct val="0"/>
              </a:spcBef>
              <a:spcAft>
                <a:spcPts val="1001"/>
              </a:spcAft>
            </a:pPr>
            <a:endParaRPr lang="en-US" altLang="en-US" sz="1000" dirty="0">
              <a:latin typeface="Arial" panose="020B0604020202020204" pitchFamily="34" charset="0"/>
            </a:endParaRPr>
          </a:p>
          <a:p>
            <a:pPr>
              <a:lnSpc>
                <a:spcPct val="115000"/>
              </a:lnSpc>
              <a:spcBef>
                <a:spcPct val="0"/>
              </a:spcBef>
              <a:spcAft>
                <a:spcPts val="1001"/>
              </a:spcAft>
            </a:pPr>
            <a:r>
              <a:rPr lang="en-US" altLang="en-US" sz="1000" dirty="0">
                <a:latin typeface="Arial" panose="020B0604020202020204" pitchFamily="34" charset="0"/>
              </a:rPr>
              <a:t>Equal opportunity is governed by a number of laws and applies to all employment conditions, decisions and terms such as recruitment, hiring, pay (compensation) determination, promotion, training and termination. </a:t>
            </a:r>
          </a:p>
          <a:p>
            <a:pPr>
              <a:lnSpc>
                <a:spcPct val="115000"/>
              </a:lnSpc>
              <a:spcBef>
                <a:spcPct val="0"/>
              </a:spcBef>
              <a:spcAft>
                <a:spcPts val="1001"/>
              </a:spcAft>
            </a:pPr>
            <a:endParaRPr lang="en-US" altLang="en-US" sz="1000" dirty="0">
              <a:latin typeface="Arial" panose="020B0604020202020204" pitchFamily="34" charset="0"/>
            </a:endParaRPr>
          </a:p>
          <a:p>
            <a:pPr>
              <a:lnSpc>
                <a:spcPct val="115000"/>
              </a:lnSpc>
              <a:spcBef>
                <a:spcPct val="0"/>
              </a:spcBef>
              <a:spcAft>
                <a:spcPts val="1001"/>
              </a:spcAft>
            </a:pPr>
            <a:r>
              <a:rPr lang="en-US" altLang="en-US" sz="1000" dirty="0">
                <a:latin typeface="Arial" panose="020B0604020202020204" pitchFamily="34" charset="0"/>
              </a:rPr>
              <a:t>A number of statutes govern this area.   At the federal level - </a:t>
            </a:r>
          </a:p>
          <a:p>
            <a:pPr>
              <a:lnSpc>
                <a:spcPct val="115000"/>
              </a:lnSpc>
              <a:spcBef>
                <a:spcPct val="0"/>
              </a:spcBef>
              <a:spcAft>
                <a:spcPts val="1001"/>
              </a:spcAft>
            </a:pPr>
            <a:endParaRPr lang="en-US" altLang="en-US" sz="1000" dirty="0">
              <a:latin typeface="Arial" panose="020B0604020202020204" pitchFamily="34" charset="0"/>
            </a:endParaRPr>
          </a:p>
          <a:p>
            <a:pPr>
              <a:buFontTx/>
              <a:buChar char="•"/>
            </a:pPr>
            <a:r>
              <a:rPr lang="en-US" altLang="en-US" sz="1000" dirty="0">
                <a:latin typeface="Arial" panose="020B0604020202020204" pitchFamily="34" charset="0"/>
              </a:rPr>
              <a:t>Title VII of the Civil Rights Act of 1964 and its amendments forbid discrimination on the basis of race, color, religion, sex and national origin. </a:t>
            </a:r>
          </a:p>
          <a:p>
            <a:pPr>
              <a:buFontTx/>
              <a:buChar char="•"/>
            </a:pPr>
            <a:endParaRPr lang="en-US" altLang="en-US" sz="1000" dirty="0">
              <a:latin typeface="Arial" panose="020B0604020202020204" pitchFamily="34" charset="0"/>
            </a:endParaRPr>
          </a:p>
          <a:p>
            <a:pPr>
              <a:buFontTx/>
              <a:buChar char="•"/>
            </a:pPr>
            <a:r>
              <a:rPr lang="en-US" altLang="en-US" sz="1000" dirty="0">
                <a:latin typeface="Arial" panose="020B0604020202020204" pitchFamily="34" charset="0"/>
              </a:rPr>
              <a:t>The Age Discrimination in Employment Act passed in 1967 added age as a basis of unlawful discrimination.</a:t>
            </a:r>
          </a:p>
          <a:p>
            <a:endParaRPr lang="en-US" altLang="en-US" sz="1000" dirty="0">
              <a:latin typeface="Arial" panose="020B0604020202020204" pitchFamily="34" charset="0"/>
            </a:endParaRPr>
          </a:p>
          <a:p>
            <a:pPr>
              <a:buFontTx/>
              <a:buChar char="•"/>
            </a:pPr>
            <a:r>
              <a:rPr lang="en-US" altLang="en-US" sz="1000" dirty="0">
                <a:latin typeface="Arial" panose="020B0604020202020204" pitchFamily="34" charset="0"/>
              </a:rPr>
              <a:t>The Americans with Disabilities Act (or ADA) passed in 1990 and the Rehabilitation Act prohibit disability discrimination.</a:t>
            </a:r>
          </a:p>
          <a:p>
            <a:pPr>
              <a:buFontTx/>
              <a:buChar char="•"/>
            </a:pPr>
            <a:endParaRPr lang="en-US" altLang="en-US" sz="1000" dirty="0">
              <a:latin typeface="Arial" panose="020B0604020202020204" pitchFamily="34" charset="0"/>
            </a:endParaRPr>
          </a:p>
          <a:p>
            <a:pPr>
              <a:buFontTx/>
              <a:buChar char="•"/>
            </a:pPr>
            <a:r>
              <a:rPr lang="en-US" altLang="en-US" sz="1000" dirty="0">
                <a:latin typeface="Arial" panose="020B0604020202020204" pitchFamily="34" charset="0"/>
              </a:rPr>
              <a:t>The Genetic Information Non-Discrimination Act prohibits discrimination because of genetic information.</a:t>
            </a:r>
          </a:p>
          <a:p>
            <a:pPr>
              <a:lnSpc>
                <a:spcPct val="115000"/>
              </a:lnSpc>
              <a:spcBef>
                <a:spcPct val="0"/>
              </a:spcBef>
              <a:spcAft>
                <a:spcPts val="1001"/>
              </a:spcAft>
            </a:pPr>
            <a:endParaRPr lang="en-US" altLang="en-US" sz="1000" dirty="0">
              <a:latin typeface="Arial" panose="020B0604020202020204" pitchFamily="34" charset="0"/>
            </a:endParaRPr>
          </a:p>
          <a:p>
            <a:pPr>
              <a:lnSpc>
                <a:spcPct val="115000"/>
              </a:lnSpc>
              <a:spcBef>
                <a:spcPct val="0"/>
              </a:spcBef>
              <a:spcAft>
                <a:spcPts val="1001"/>
              </a:spcAft>
            </a:pPr>
            <a:r>
              <a:rPr lang="en-US" altLang="en-US" sz="1000" dirty="0">
                <a:latin typeface="Arial" panose="020B0604020202020204" pitchFamily="34" charset="0"/>
              </a:rPr>
              <a:t>The Equal Employment Opportunity Commission (referred to as the EEOC) is charged with enforcing these statutes.  </a:t>
            </a: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102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D8F21B-0B86-47C5-B129-D64E05C5E27C}" type="datetime1">
              <a:rPr lang="en-US" altLang="en-US" smtClean="0"/>
              <a:pPr>
                <a:spcBef>
                  <a:spcPct val="0"/>
                </a:spcBef>
              </a:pPr>
              <a:t>5/4/2021</a:t>
            </a:fld>
            <a:endParaRPr lang="en-US" altLang="en-US" dirty="0" smtClean="0"/>
          </a:p>
        </p:txBody>
      </p:sp>
      <p:sp>
        <p:nvSpPr>
          <p:cNvPr id="10245"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smtClean="0"/>
              <a:t>Template-Primary on 431-shield.ppt</a:t>
            </a:r>
          </a:p>
        </p:txBody>
      </p:sp>
      <p:sp>
        <p:nvSpPr>
          <p:cNvPr id="102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337020-92F2-4008-A1E2-D29A7F64F2E6}" type="slidenum">
              <a:rPr lang="en-US" altLang="en-US" smtClean="0"/>
              <a:pPr>
                <a:spcBef>
                  <a:spcPct val="0"/>
                </a:spcBef>
              </a:pPr>
              <a:t>4</a:t>
            </a:fld>
            <a:endParaRPr lang="en-US" altLang="en-US" dirty="0" smtClean="0"/>
          </a:p>
        </p:txBody>
      </p:sp>
    </p:spTree>
    <p:extLst>
      <p:ext uri="{BB962C8B-B14F-4D97-AF65-F5344CB8AC3E}">
        <p14:creationId xmlns:p14="http://schemas.microsoft.com/office/powerpoint/2010/main" val="3494302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pPr>
            <a:r>
              <a:rPr lang="en-US" sz="1000" dirty="0"/>
              <a:t>As you prepare for the interview(s), keep the following in mind:</a:t>
            </a:r>
          </a:p>
          <a:p>
            <a:pPr>
              <a:lnSpc>
                <a:spcPct val="115000"/>
              </a:lnSpc>
              <a:spcBef>
                <a:spcPts val="0"/>
              </a:spcBef>
              <a:spcAft>
                <a:spcPts val="0"/>
              </a:spcAft>
            </a:pPr>
            <a:endParaRPr lang="en-US" sz="1000" dirty="0"/>
          </a:p>
          <a:p>
            <a:pPr>
              <a:lnSpc>
                <a:spcPct val="115000"/>
              </a:lnSpc>
              <a:spcBef>
                <a:spcPts val="0"/>
              </a:spcBef>
              <a:spcAft>
                <a:spcPts val="0"/>
              </a:spcAft>
            </a:pPr>
            <a:r>
              <a:rPr lang="en-US" sz="1000" dirty="0"/>
              <a:t>The Search Committee and anyone else speaking with the applicant must refrain from prohibited inquiries throughout all interactions, be they on the phone, during meals, on tours, within department gatherings, small group meetings, formal interviews, etc.  All inquiries should be related to the job duties of the position or consistent with business necessity. </a:t>
            </a:r>
          </a:p>
          <a:p>
            <a:pPr>
              <a:lnSpc>
                <a:spcPct val="115000"/>
              </a:lnSpc>
              <a:spcBef>
                <a:spcPts val="0"/>
              </a:spcBef>
              <a:spcAft>
                <a:spcPts val="0"/>
              </a:spcAft>
            </a:pPr>
            <a:endParaRPr lang="en-US" sz="1000" dirty="0"/>
          </a:p>
          <a:p>
            <a:pPr defTabSz="915689">
              <a:lnSpc>
                <a:spcPct val="115000"/>
              </a:lnSpc>
              <a:spcBef>
                <a:spcPts val="0"/>
              </a:spcBef>
              <a:spcAft>
                <a:spcPts val="0"/>
              </a:spcAft>
              <a:defRPr/>
            </a:pPr>
            <a:r>
              <a:rPr lang="en-US" sz="1000" dirty="0">
                <a:solidFill>
                  <a:srgbClr val="000000"/>
                </a:solidFill>
                <a:latin typeface="Arial" panose="020B0604020202020204" pitchFamily="34" charset="0"/>
                <a:ea typeface="Times New Roman"/>
                <a:cs typeface="Arial" panose="020B0604020202020204" pitchFamily="34" charset="0"/>
              </a:rPr>
              <a:t>Specifically, refrain from seeking information that could potentially be used to discriminate against the applicant based upon race, color, religion, gender, age, national origin, sexual orientation, marital status, disability status and/or veteran status</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For example: </a:t>
            </a:r>
          </a:p>
          <a:p>
            <a:pPr>
              <a:lnSpc>
                <a:spcPct val="115000"/>
              </a:lnSpc>
              <a:spcBef>
                <a:spcPts val="0"/>
              </a:spcBef>
              <a:spcAft>
                <a:spcPts val="0"/>
              </a:spcAft>
            </a:pPr>
            <a:endParaRPr lang="en-US" sz="1000" dirty="0"/>
          </a:p>
          <a:p>
            <a:pPr marL="171692" indent="-171692">
              <a:lnSpc>
                <a:spcPct val="115000"/>
              </a:lnSpc>
              <a:spcBef>
                <a:spcPts val="0"/>
              </a:spcBef>
              <a:spcAft>
                <a:spcPts val="0"/>
              </a:spcAft>
              <a:buFont typeface="Arial" panose="020B0604020202020204" pitchFamily="34" charset="0"/>
              <a:buChar char="•"/>
            </a:pPr>
            <a:r>
              <a:rPr lang="en-US" sz="1000" dirty="0"/>
              <a:t>Do not ask if the applicant has children or is married.</a:t>
            </a:r>
          </a:p>
          <a:p>
            <a:pPr marL="171692" indent="-171692">
              <a:lnSpc>
                <a:spcPct val="115000"/>
              </a:lnSpc>
              <a:spcBef>
                <a:spcPts val="0"/>
              </a:spcBef>
              <a:spcAft>
                <a:spcPts val="0"/>
              </a:spcAft>
              <a:buFont typeface="Arial" panose="020B0604020202020204" pitchFamily="34" charset="0"/>
              <a:buChar char="•"/>
            </a:pPr>
            <a:r>
              <a:rPr lang="en-US" sz="1000" dirty="0"/>
              <a:t>Do not ask where the applicant was born or whether she is a US citizen. </a:t>
            </a:r>
          </a:p>
          <a:p>
            <a:pPr marL="171692" indent="-171692">
              <a:lnSpc>
                <a:spcPct val="115000"/>
              </a:lnSpc>
              <a:spcBef>
                <a:spcPts val="0"/>
              </a:spcBef>
              <a:spcAft>
                <a:spcPts val="0"/>
              </a:spcAft>
              <a:buFont typeface="Arial" panose="020B0604020202020204" pitchFamily="34" charset="0"/>
              <a:buChar char="•"/>
            </a:pPr>
            <a:r>
              <a:rPr lang="en-US" sz="1000" dirty="0"/>
              <a:t>Do not ask if the applicant has religious preferences or affiliations. </a:t>
            </a:r>
          </a:p>
          <a:p>
            <a:pPr marL="171692" indent="-171692">
              <a:lnSpc>
                <a:spcPct val="115000"/>
              </a:lnSpc>
              <a:spcBef>
                <a:spcPts val="0"/>
              </a:spcBef>
              <a:spcAft>
                <a:spcPts val="0"/>
              </a:spcAft>
              <a:buFont typeface="Arial" panose="020B0604020202020204" pitchFamily="34" charset="0"/>
              <a:buChar char="•"/>
            </a:pPr>
            <a:r>
              <a:rPr lang="en-US" sz="1000" dirty="0"/>
              <a:t>Do not ask about memberships in organizations or affinity groups which may give an indication of race, color, creed, sex, marital status, national origin, or ancestry of its members.</a:t>
            </a:r>
          </a:p>
          <a:p>
            <a:pPr>
              <a:lnSpc>
                <a:spcPct val="115000"/>
              </a:lnSpc>
              <a:spcBef>
                <a:spcPts val="0"/>
              </a:spcBef>
              <a:spcAft>
                <a:spcPts val="0"/>
              </a:spcAft>
            </a:pPr>
            <a:endParaRPr lang="en-US" sz="1000" dirty="0"/>
          </a:p>
          <a:p>
            <a:pPr>
              <a:lnSpc>
                <a:spcPct val="115000"/>
              </a:lnSpc>
              <a:spcBef>
                <a:spcPts val="0"/>
              </a:spcBef>
              <a:spcAft>
                <a:spcPts val="0"/>
              </a:spcAft>
            </a:pPr>
            <a:r>
              <a:rPr lang="en-US" sz="1000" dirty="0"/>
              <a:t>The Pre-Employment Inquiry Guidelines in the Business Policies and Procedures Manual has many more examples of appropriate and inappropriate questions for each category listed.</a:t>
            </a: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Finally, if you have any uneasiness or doubt about a particular question or inquiry, do not hesitate to contact your area or college HR Consultant for advice.</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pPr>
            <a:endParaRPr lang="en-US" sz="1000" dirty="0">
              <a:latin typeface="Arial" panose="020B0604020202020204" pitchFamily="34" charset="0"/>
              <a:ea typeface="Times New Roman"/>
              <a:cs typeface="Arial" panose="020B0604020202020204" pitchFamily="34" charset="0"/>
            </a:endParaRPr>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0A69F6-FBA7-49DB-8A4B-36FDCFAB2804}" type="datetime1">
              <a:rPr lang="en-US" altLang="en-US" smtClean="0"/>
              <a:pPr>
                <a:spcBef>
                  <a:spcPct val="0"/>
                </a:spcBef>
              </a:pPr>
              <a:t>5/4/2021</a:t>
            </a:fld>
            <a:endParaRPr lang="en-US" altLang="en-US" smtClean="0"/>
          </a:p>
        </p:txBody>
      </p:sp>
      <p:sp>
        <p:nvSpPr>
          <p:cNvPr id="5734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573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918687-807C-47FA-B8C6-AB35B10CCC55}"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3929385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1006"/>
              </a:spcAft>
            </a:pPr>
            <a:r>
              <a:rPr lang="en-US" sz="1000" dirty="0">
                <a:solidFill>
                  <a:srgbClr val="000000"/>
                </a:solidFill>
                <a:latin typeface="Arial" panose="020B0604020202020204" pitchFamily="34" charset="0"/>
                <a:ea typeface="Times New Roman"/>
                <a:cs typeface="Arial" panose="020B0604020202020204" pitchFamily="34" charset="0"/>
              </a:rPr>
              <a:t>The screening interview is an initial interview often conducted by telephone or videoconference with each of the top tier (long-list) candidates. Some area's/college's may choose to skip this step and go directly to the on-campus interviews.</a:t>
            </a:r>
            <a:endParaRPr lang="en-US" sz="1000" dirty="0">
              <a:latin typeface="Arial" panose="020B0604020202020204" pitchFamily="34" charset="0"/>
              <a:ea typeface="Times New Roman"/>
              <a:cs typeface="Arial" panose="020B0604020202020204" pitchFamily="34" charset="0"/>
            </a:endParaRPr>
          </a:p>
          <a:p>
            <a:pPr marL="457845" indent="-228922">
              <a:lnSpc>
                <a:spcPct val="115000"/>
              </a:lnSpc>
              <a:spcBef>
                <a:spcPts val="0"/>
              </a:spcBef>
              <a:spcAft>
                <a:spcPts val="0"/>
              </a:spcAft>
              <a:tabLst>
                <a:tab pos="457845" algn="l"/>
              </a:tabLst>
            </a:pPr>
            <a:r>
              <a:rPr lang="en-US" sz="1000" dirty="0">
                <a:solidFill>
                  <a:srgbClr val="000000"/>
                </a:solidFill>
                <a:latin typeface="Arial" panose="020B0604020202020204" pitchFamily="34" charset="0"/>
                <a:ea typeface="Times New Roman"/>
                <a:cs typeface="Arial" panose="020B0604020202020204" pitchFamily="34" charset="0"/>
              </a:rPr>
              <a:t>•</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Generally, screening interviews are short conversations (20-30 minutes) with the purpose of:</a:t>
            </a:r>
            <a:endParaRPr lang="en-US" sz="1000" dirty="0">
              <a:latin typeface="Arial" panose="020B0604020202020204" pitchFamily="34" charset="0"/>
              <a:ea typeface="Times New Roman"/>
              <a:cs typeface="Arial" panose="020B0604020202020204" pitchFamily="34" charset="0"/>
            </a:endParaRPr>
          </a:p>
          <a:p>
            <a:pPr marL="915689" indent="-228922">
              <a:lnSpc>
                <a:spcPct val="115000"/>
              </a:lnSpc>
              <a:spcBef>
                <a:spcPts val="0"/>
              </a:spcBef>
              <a:spcAft>
                <a:spcPts val="0"/>
              </a:spcAft>
              <a:tabLst>
                <a:tab pos="915689" algn="l"/>
              </a:tabLst>
            </a:pPr>
            <a:r>
              <a:rPr lang="en-US" sz="1000" dirty="0">
                <a:solidFill>
                  <a:srgbClr val="000000"/>
                </a:solidFill>
                <a:latin typeface="Arial" panose="020B0604020202020204" pitchFamily="34" charset="0"/>
                <a:ea typeface="Times New Roman"/>
                <a:cs typeface="Arial" panose="020B0604020202020204" pitchFamily="34" charset="0"/>
              </a:rPr>
              <a:t>o</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Describing the position and department</a:t>
            </a:r>
            <a:endParaRPr lang="en-US" sz="1000" dirty="0">
              <a:latin typeface="Arial" panose="020B0604020202020204" pitchFamily="34" charset="0"/>
              <a:ea typeface="Times New Roman"/>
              <a:cs typeface="Arial" panose="020B0604020202020204" pitchFamily="34" charset="0"/>
            </a:endParaRPr>
          </a:p>
          <a:p>
            <a:pPr marL="915689" indent="-228922">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o</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Obtaining clarification of the application materials</a:t>
            </a:r>
            <a:endParaRPr lang="en-US" sz="1000" dirty="0">
              <a:latin typeface="Arial" panose="020B0604020202020204" pitchFamily="34" charset="0"/>
              <a:ea typeface="Times New Roman"/>
              <a:cs typeface="Arial" panose="020B0604020202020204" pitchFamily="34" charset="0"/>
            </a:endParaRPr>
          </a:p>
          <a:p>
            <a:pPr marL="915689" indent="-228922">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o</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Asking questions about the applicant's experience</a:t>
            </a:r>
            <a:endParaRPr lang="en-US" sz="1000" dirty="0">
              <a:latin typeface="Arial" panose="020B0604020202020204" pitchFamily="34" charset="0"/>
              <a:ea typeface="Times New Roman"/>
              <a:cs typeface="Arial" panose="020B0604020202020204" pitchFamily="34" charset="0"/>
            </a:endParaRPr>
          </a:p>
          <a:p>
            <a:pPr marL="915689" indent="-228922">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o</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Ascertaining an individual's continued interest in the position</a:t>
            </a:r>
            <a:endParaRPr lang="en-US" sz="1000" dirty="0">
              <a:latin typeface="Arial" panose="020B0604020202020204" pitchFamily="34" charset="0"/>
              <a:ea typeface="Times New Roman"/>
              <a:cs typeface="Arial" panose="020B0604020202020204" pitchFamily="34" charset="0"/>
            </a:endParaRPr>
          </a:p>
          <a:p>
            <a:pPr marL="457845" indent="-228922">
              <a:lnSpc>
                <a:spcPct val="115000"/>
              </a:lnSpc>
              <a:spcBef>
                <a:spcPts val="0"/>
              </a:spcBef>
              <a:spcAft>
                <a:spcPts val="0"/>
              </a:spcAft>
              <a:tabLst>
                <a:tab pos="457845" algn="l"/>
              </a:tabLst>
            </a:pPr>
            <a:r>
              <a:rPr lang="en-US" sz="1000" dirty="0">
                <a:solidFill>
                  <a:srgbClr val="000000"/>
                </a:solidFill>
                <a:latin typeface="Arial" panose="020B0604020202020204" pitchFamily="34" charset="0"/>
                <a:ea typeface="Times New Roman"/>
                <a:cs typeface="Arial" panose="020B0604020202020204" pitchFamily="34" charset="0"/>
              </a:rPr>
              <a:t>•</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The screening interviews may be conducted by </a:t>
            </a:r>
            <a:r>
              <a:rPr lang="en-US" sz="1000" dirty="0" smtClean="0">
                <a:solidFill>
                  <a:srgbClr val="000000"/>
                </a:solidFill>
                <a:latin typeface="Arial" panose="020B0604020202020204" pitchFamily="34" charset="0"/>
                <a:ea typeface="Times New Roman"/>
                <a:cs typeface="Arial" panose="020B0604020202020204" pitchFamily="34" charset="0"/>
              </a:rPr>
              <a:t>the</a:t>
            </a:r>
            <a:r>
              <a:rPr lang="en-US" sz="1000" baseline="0" dirty="0" smtClean="0">
                <a:solidFill>
                  <a:srgbClr val="000000"/>
                </a:solidFill>
                <a:latin typeface="Arial" panose="020B0604020202020204" pitchFamily="34" charset="0"/>
                <a:ea typeface="Times New Roman"/>
                <a:cs typeface="Arial" panose="020B0604020202020204" pitchFamily="34" charset="0"/>
              </a:rPr>
              <a:t> Primary Recruiter</a:t>
            </a:r>
            <a:r>
              <a:rPr lang="en-US" sz="1000" dirty="0" smtClean="0">
                <a:solidFill>
                  <a:srgbClr val="000000"/>
                </a:solidFill>
                <a:latin typeface="Arial" panose="020B0604020202020204" pitchFamily="34" charset="0"/>
                <a:ea typeface="Times New Roman"/>
                <a:cs typeface="Arial" panose="020B0604020202020204" pitchFamily="34" charset="0"/>
              </a:rPr>
              <a:t>, HR Partner,</a:t>
            </a:r>
            <a:r>
              <a:rPr lang="en-US" sz="1000" baseline="0" dirty="0" smtClean="0">
                <a:solidFill>
                  <a:srgbClr val="000000"/>
                </a:solidFill>
                <a:latin typeface="Arial" panose="020B0604020202020204" pitchFamily="34" charset="0"/>
                <a:ea typeface="Times New Roman"/>
                <a:cs typeface="Arial" panose="020B0604020202020204" pitchFamily="34" charset="0"/>
              </a:rPr>
              <a:t> </a:t>
            </a:r>
            <a:r>
              <a:rPr lang="en-US" sz="1000" dirty="0" smtClean="0">
                <a:solidFill>
                  <a:srgbClr val="000000"/>
                </a:solidFill>
                <a:latin typeface="Arial" panose="020B0604020202020204" pitchFamily="34" charset="0"/>
                <a:ea typeface="Times New Roman"/>
                <a:cs typeface="Arial" panose="020B0604020202020204" pitchFamily="34" charset="0"/>
              </a:rPr>
              <a:t>designated </a:t>
            </a:r>
            <a:r>
              <a:rPr lang="en-US" sz="1000" dirty="0">
                <a:solidFill>
                  <a:srgbClr val="000000"/>
                </a:solidFill>
                <a:latin typeface="Arial" panose="020B0604020202020204" pitchFamily="34" charset="0"/>
                <a:ea typeface="Times New Roman"/>
                <a:cs typeface="Arial" panose="020B0604020202020204" pitchFamily="34" charset="0"/>
              </a:rPr>
              <a:t>Search Committee Members, or by the entire Search Committee. </a:t>
            </a:r>
            <a:endParaRPr lang="en-US" sz="1000" dirty="0">
              <a:latin typeface="Arial" panose="020B0604020202020204" pitchFamily="34" charset="0"/>
              <a:ea typeface="Times New Roman"/>
              <a:cs typeface="Arial" panose="020B0604020202020204" pitchFamily="34" charset="0"/>
            </a:endParaRPr>
          </a:p>
          <a:p>
            <a:pPr marL="457845" indent="-228922">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It is critical that the interview process be similar in structure and format for each interviewee.  For example, if the pool includes a local candidate who could be interviewed in person but other candidates are outside of the local area, then all screening interviews should be conducted by telephone or videoconference.</a:t>
            </a:r>
            <a:endParaRPr lang="en-US" sz="1000" dirty="0">
              <a:latin typeface="Arial" panose="020B0604020202020204" pitchFamily="34" charset="0"/>
              <a:ea typeface="Times New Roman"/>
              <a:cs typeface="Arial" panose="020B0604020202020204" pitchFamily="34" charset="0"/>
            </a:endParaRPr>
          </a:p>
          <a:p>
            <a:pPr marL="457845" indent="-228922">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When preparing for the interview, determine the questions that will be asked. The general questions should be the same for each interviewee, although clarification questions on experience or follow-up questions to address an inconsistency in the candidate's answers will likely vary. </a:t>
            </a:r>
            <a:endParaRPr lang="en-US" sz="1000" dirty="0">
              <a:latin typeface="Arial" panose="020B0604020202020204" pitchFamily="34" charset="0"/>
              <a:ea typeface="Times New Roman"/>
              <a:cs typeface="Arial" panose="020B0604020202020204" pitchFamily="34" charset="0"/>
            </a:endParaRPr>
          </a:p>
          <a:p>
            <a:pPr marL="457845" indent="-228922">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Remember to set aside a few minutes to allow for each candidate to ask questions of the Search Committee.  This is their chance to learn more about the position, department and University. </a:t>
            </a:r>
            <a:endParaRPr lang="en-US" sz="1000" dirty="0">
              <a:latin typeface="Arial" panose="020B0604020202020204" pitchFamily="34" charset="0"/>
              <a:ea typeface="Times New Roman"/>
              <a:cs typeface="Arial" panose="020B0604020202020204" pitchFamily="34" charset="0"/>
            </a:endParaRPr>
          </a:p>
          <a:p>
            <a:pPr marL="457845" indent="-228922">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The interviewers should take notes of the candidates' answers and any questions they might have asked. </a:t>
            </a:r>
            <a:endParaRPr lang="en-US" sz="1000" dirty="0">
              <a:latin typeface="Arial" panose="020B0604020202020204" pitchFamily="34" charset="0"/>
              <a:ea typeface="Times New Roman"/>
              <a:cs typeface="Arial" panose="020B0604020202020204" pitchFamily="34" charset="0"/>
            </a:endParaRPr>
          </a:p>
          <a:p>
            <a:pPr marL="457845" indent="-228922">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After concluding all the screening interviews, the Search Committee (in-whole or in-part) should meet to discuss each candidate's strengths and weaknesses as demonstrated in the screening interview. </a:t>
            </a:r>
            <a:endParaRPr lang="en-US" sz="1000" dirty="0">
              <a:latin typeface="Arial" panose="020B0604020202020204" pitchFamily="34" charset="0"/>
              <a:ea typeface="Times New Roman"/>
              <a:cs typeface="Arial" panose="020B0604020202020204" pitchFamily="34" charset="0"/>
            </a:endParaRPr>
          </a:p>
          <a:p>
            <a:pPr marL="457845" indent="-228922">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Select the top candidates to invite for on-campus interviews and document the reasons as to why the other candidates were not selected to move forward. </a:t>
            </a:r>
            <a:endParaRPr lang="en-US" sz="1000" dirty="0">
              <a:latin typeface="Arial" panose="020B0604020202020204" pitchFamily="34" charset="0"/>
              <a:ea typeface="Times New Roman"/>
              <a:cs typeface="Arial" panose="020B0604020202020204" pitchFamily="34" charset="0"/>
            </a:endParaRPr>
          </a:p>
          <a:p>
            <a:pPr marL="457845" indent="-228922">
              <a:lnSpc>
                <a:spcPct val="115000"/>
              </a:lnSpc>
              <a:spcBef>
                <a:spcPts val="0"/>
              </a:spcBef>
              <a:spcAft>
                <a:spcPts val="0"/>
              </a:spcAft>
            </a:pPr>
            <a:r>
              <a:rPr lang="en-US" sz="1000" dirty="0">
                <a:solidFill>
                  <a:srgbClr val="000000"/>
                </a:solidFill>
                <a:latin typeface="Arial" panose="020B0604020202020204" pitchFamily="34" charset="0"/>
                <a:ea typeface="Times New Roman"/>
                <a:cs typeface="Arial" panose="020B0604020202020204" pitchFamily="34" charset="0"/>
              </a:rPr>
              <a:t>•</a:t>
            </a:r>
            <a:r>
              <a:rPr lang="en-US" sz="1000" dirty="0">
                <a:solidFill>
                  <a:srgbClr val="FF00FF"/>
                </a:solidFill>
                <a:latin typeface="Arial" panose="020B0604020202020204" pitchFamily="34" charset="0"/>
                <a:ea typeface="Times New Roman"/>
                <a:cs typeface="Arial" panose="020B0604020202020204" pitchFamily="34" charset="0"/>
              </a:rPr>
              <a:t>	</a:t>
            </a:r>
            <a:r>
              <a:rPr lang="en-US" sz="1000" dirty="0">
                <a:solidFill>
                  <a:srgbClr val="000000"/>
                </a:solidFill>
                <a:latin typeface="Arial" panose="020B0604020202020204" pitchFamily="34" charset="0"/>
                <a:ea typeface="Times New Roman"/>
                <a:cs typeface="Arial" panose="020B0604020202020204" pitchFamily="34" charset="0"/>
              </a:rPr>
              <a:t>Lastly, provide the </a:t>
            </a:r>
            <a:r>
              <a:rPr lang="en-US" sz="1000" smtClean="0">
                <a:solidFill>
                  <a:srgbClr val="000000"/>
                </a:solidFill>
                <a:latin typeface="Arial" panose="020B0604020202020204" pitchFamily="34" charset="0"/>
                <a:ea typeface="Times New Roman"/>
                <a:cs typeface="Arial" panose="020B0604020202020204" pitchFamily="34" charset="0"/>
              </a:rPr>
              <a:t>Primary</a:t>
            </a:r>
            <a:r>
              <a:rPr lang="en-US" sz="1000" baseline="0" smtClean="0">
                <a:solidFill>
                  <a:srgbClr val="000000"/>
                </a:solidFill>
                <a:latin typeface="Arial" panose="020B0604020202020204" pitchFamily="34" charset="0"/>
                <a:ea typeface="Times New Roman"/>
                <a:cs typeface="Arial" panose="020B0604020202020204" pitchFamily="34" charset="0"/>
              </a:rPr>
              <a:t> Recruiter </a:t>
            </a:r>
            <a:r>
              <a:rPr lang="en-US" sz="1000" smtClean="0">
                <a:solidFill>
                  <a:srgbClr val="000000"/>
                </a:solidFill>
                <a:latin typeface="Arial" panose="020B0604020202020204" pitchFamily="34" charset="0"/>
                <a:ea typeface="Times New Roman"/>
                <a:cs typeface="Arial" panose="020B0604020202020204" pitchFamily="34" charset="0"/>
              </a:rPr>
              <a:t>with </a:t>
            </a:r>
            <a:r>
              <a:rPr lang="en-US" sz="1000" dirty="0">
                <a:solidFill>
                  <a:srgbClr val="000000"/>
                </a:solidFill>
                <a:latin typeface="Arial" panose="020B0604020202020204" pitchFamily="34" charset="0"/>
                <a:ea typeface="Times New Roman"/>
                <a:cs typeface="Arial" panose="020B0604020202020204" pitchFamily="34" charset="0"/>
              </a:rPr>
              <a:t>the short-list of candidates selected to interview, the </a:t>
            </a:r>
            <a:r>
              <a:rPr lang="en-US" sz="1000" dirty="0" smtClean="0">
                <a:solidFill>
                  <a:srgbClr val="000000"/>
                </a:solidFill>
                <a:latin typeface="Arial" panose="020B0604020202020204" pitchFamily="34" charset="0"/>
                <a:ea typeface="Times New Roman"/>
                <a:cs typeface="Arial" panose="020B0604020202020204" pitchFamily="34" charset="0"/>
              </a:rPr>
              <a:t>“disposition” </a:t>
            </a:r>
            <a:r>
              <a:rPr lang="en-US" sz="1000" dirty="0">
                <a:solidFill>
                  <a:srgbClr val="000000"/>
                </a:solidFill>
                <a:latin typeface="Arial" panose="020B0604020202020204" pitchFamily="34" charset="0"/>
                <a:ea typeface="Times New Roman"/>
                <a:cs typeface="Arial" panose="020B0604020202020204" pitchFamily="34" charset="0"/>
              </a:rPr>
              <a:t>reasons for the other candidates, and any interview notes taken during the process for records retention purposes.</a:t>
            </a:r>
            <a:endParaRPr lang="en-US" sz="1000" dirty="0">
              <a:latin typeface="Arial" panose="020B0604020202020204" pitchFamily="34" charset="0"/>
              <a:ea typeface="Times New Roman"/>
              <a:cs typeface="Arial" panose="020B0604020202020204" pitchFamily="34" charset="0"/>
            </a:endParaRPr>
          </a:p>
          <a:p>
            <a:pPr>
              <a:lnSpc>
                <a:spcPct val="115000"/>
              </a:lnSpc>
              <a:spcBef>
                <a:spcPts val="0"/>
              </a:spcBef>
              <a:spcAft>
                <a:spcPts val="1001"/>
              </a:spcAft>
            </a:pPr>
            <a:r>
              <a:rPr lang="en-US" sz="1000" dirty="0">
                <a:latin typeface="Arial" panose="020B0604020202020204" pitchFamily="34" charset="0"/>
                <a:ea typeface="Times New Roman"/>
                <a:cs typeface="Arial" panose="020B0604020202020204" pitchFamily="34" charset="0"/>
              </a:rPr>
              <a:t> </a:t>
            </a:r>
          </a:p>
        </p:txBody>
      </p:sp>
      <p:sp>
        <p:nvSpPr>
          <p:cNvPr id="491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4BBEDC-C7F2-4A71-8C86-177CB46B25E7}" type="datetime1">
              <a:rPr lang="en-US" altLang="en-US" smtClean="0"/>
              <a:pPr>
                <a:spcBef>
                  <a:spcPct val="0"/>
                </a:spcBef>
              </a:pPr>
              <a:t>5/4/2021</a:t>
            </a:fld>
            <a:endParaRPr lang="en-US" altLang="en-US" smtClean="0"/>
          </a:p>
        </p:txBody>
      </p:sp>
      <p:sp>
        <p:nvSpPr>
          <p:cNvPr id="4915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491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6D4652-9359-45A4-AE57-4DBFBB5240EC}" type="slidenum">
              <a:rPr lang="en-US" altLang="en-US" smtClean="0"/>
              <a:pPr>
                <a:spcBef>
                  <a:spcPct val="0"/>
                </a:spcBef>
              </a:pPr>
              <a:t>41</a:t>
            </a:fld>
            <a:endParaRPr lang="en-US" altLang="en-US" smtClean="0"/>
          </a:p>
        </p:txBody>
      </p:sp>
    </p:spTree>
    <p:extLst>
      <p:ext uri="{BB962C8B-B14F-4D97-AF65-F5344CB8AC3E}">
        <p14:creationId xmlns:p14="http://schemas.microsoft.com/office/powerpoint/2010/main" val="3578440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t>The evaluation, vetting and screening activities ultimately yield the top 2-4 candidates (short-list) for the position.  The Search Committee typically invites these individuals for a campus visit.  </a:t>
            </a:r>
          </a:p>
          <a:p>
            <a:endParaRPr lang="en-US" sz="1000" dirty="0"/>
          </a:p>
          <a:p>
            <a:r>
              <a:rPr lang="en-US" sz="1000" dirty="0"/>
              <a:t>A vital step in the recruitment process, the on-campus visit allows both the Search Committee and the candidate to further evaluate whether the position, department and University is a good fit.  In this way, the on-campus interview is actually as much an interview by the candidate of the University as it is an interview of the candidate by the Search Committee.  The candidate’s early impressions of the University can and do play a major role in </a:t>
            </a:r>
            <a:r>
              <a:rPr lang="en-US" sz="1000" dirty="0" smtClean="0"/>
              <a:t>their</a:t>
            </a:r>
            <a:r>
              <a:rPr lang="en-US" sz="1000" baseline="0" dirty="0" smtClean="0"/>
              <a:t> </a:t>
            </a:r>
            <a:r>
              <a:rPr lang="en-US" sz="1000" dirty="0" smtClean="0"/>
              <a:t>decision-making </a:t>
            </a:r>
            <a:r>
              <a:rPr lang="en-US" sz="1000" dirty="0"/>
              <a:t>process.</a:t>
            </a:r>
          </a:p>
          <a:p>
            <a:endParaRPr lang="en-US" sz="1000" dirty="0"/>
          </a:p>
          <a:p>
            <a:r>
              <a:rPr lang="en-US" sz="1000" dirty="0"/>
              <a:t>To make the best impression on the candidate requires a well-planned campus visit.  Components of this visit will include a formal interview with the Search Committee. Administrative Professional recruitments may also include lunch or dinner with the candidate, a campus tour, a presentation by the candidate, meeting with key stakeholders, meetings with special interest groups and a wrap-up with the Department Director or Executive Head.  The campus visits for all the invited candidates should be similar in structure and allow the same opportunities.  That said, however, the actual agenda can sometimes vary based upon the individual candidate’s needs and interests.  When planning the visits:</a:t>
            </a:r>
          </a:p>
          <a:p>
            <a:endParaRPr lang="en-US" sz="1000" dirty="0"/>
          </a:p>
          <a:p>
            <a:pPr marL="171692" indent="-171692">
              <a:buFont typeface="Arial" pitchFamily="34" charset="0"/>
              <a:buChar char="•"/>
            </a:pPr>
            <a:r>
              <a:rPr lang="en-US" sz="1000" dirty="0"/>
              <a:t>Ask in advance if the candidate has any special requests or requires a reasonable accommodation for the interview process.</a:t>
            </a:r>
          </a:p>
          <a:p>
            <a:pPr marL="171692" indent="-171692">
              <a:buFont typeface="Arial" pitchFamily="34" charset="0"/>
              <a:buChar char="•"/>
            </a:pPr>
            <a:endParaRPr lang="en-US" sz="1000" dirty="0"/>
          </a:p>
          <a:p>
            <a:pPr marL="171692" indent="-171692">
              <a:buFont typeface="Arial" pitchFamily="34" charset="0"/>
              <a:buChar char="•"/>
            </a:pPr>
            <a:r>
              <a:rPr lang="en-US" sz="1000" dirty="0"/>
              <a:t>Allow time for the candidate to debrief, ask questions and share any potential concerns with the </a:t>
            </a:r>
            <a:r>
              <a:rPr lang="en-US" sz="1000" dirty="0" smtClean="0"/>
              <a:t>Primary</a:t>
            </a:r>
            <a:r>
              <a:rPr lang="en-US" sz="1000" baseline="0" dirty="0" smtClean="0"/>
              <a:t> Recruiter </a:t>
            </a:r>
            <a:r>
              <a:rPr lang="en-US" sz="1000" dirty="0" smtClean="0"/>
              <a:t>or </a:t>
            </a:r>
            <a:r>
              <a:rPr lang="en-US" sz="1000" dirty="0"/>
              <a:t>a designated member of the Search Committee.  </a:t>
            </a:r>
          </a:p>
          <a:p>
            <a:pPr marL="173237" indent="-173237">
              <a:buFont typeface="Arial" pitchFamily="34" charset="0"/>
              <a:buChar char="•"/>
            </a:pPr>
            <a:endParaRPr lang="en-US" sz="1000" dirty="0"/>
          </a:p>
          <a:p>
            <a:r>
              <a:rPr lang="en-US" sz="1000" dirty="0"/>
              <a:t>The Search Committee also needs to consider who will be interacting with candidates during the on-campus interviews.  Take steps to brief these individuals to ensure they understand that all interactions with the candidate are considered “an interview” and they must not inadvertently ask legally prohibited pre-employment questions. </a:t>
            </a:r>
          </a:p>
          <a:p>
            <a:pPr>
              <a:lnSpc>
                <a:spcPct val="115000"/>
              </a:lnSpc>
              <a:spcBef>
                <a:spcPct val="0"/>
              </a:spcBef>
              <a:spcAft>
                <a:spcPts val="1001"/>
              </a:spcAft>
              <a:buFont typeface="Symbol" panose="05050102010706020507" pitchFamily="18" charset="2"/>
              <a:buChar char=""/>
            </a:pPr>
            <a:endParaRPr lang="en-US" altLang="en-US" sz="1000" dirty="0">
              <a:latin typeface="Arial" panose="020B0604020202020204" pitchFamily="34" charset="0"/>
            </a:endParaRPr>
          </a:p>
        </p:txBody>
      </p:sp>
      <p:sp>
        <p:nvSpPr>
          <p:cNvPr id="491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4BBEDC-C7F2-4A71-8C86-177CB46B25E7}" type="datetime1">
              <a:rPr lang="en-US" altLang="en-US" smtClean="0"/>
              <a:pPr>
                <a:spcBef>
                  <a:spcPct val="0"/>
                </a:spcBef>
              </a:pPr>
              <a:t>5/4/2021</a:t>
            </a:fld>
            <a:endParaRPr lang="en-US" altLang="en-US" smtClean="0"/>
          </a:p>
        </p:txBody>
      </p:sp>
      <p:sp>
        <p:nvSpPr>
          <p:cNvPr id="4915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491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6D4652-9359-45A4-AE57-4DBFBB5240EC}" type="slidenum">
              <a:rPr lang="en-US" altLang="en-US" smtClean="0"/>
              <a:pPr>
                <a:spcBef>
                  <a:spcPct val="0"/>
                </a:spcBef>
              </a:pPr>
              <a:t>42</a:t>
            </a:fld>
            <a:endParaRPr lang="en-US" altLang="en-US" smtClean="0"/>
          </a:p>
        </p:txBody>
      </p:sp>
    </p:spTree>
    <p:extLst>
      <p:ext uri="{BB962C8B-B14F-4D97-AF65-F5344CB8AC3E}">
        <p14:creationId xmlns:p14="http://schemas.microsoft.com/office/powerpoint/2010/main" val="3968530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pPr marL="0" lvl="3">
              <a:defRPr/>
            </a:pPr>
            <a:r>
              <a:rPr lang="en-US" sz="1000" dirty="0">
                <a:solidFill>
                  <a:schemeClr val="bg2"/>
                </a:solidFill>
                <a:latin typeface="Arial" panose="020B0604020202020204" pitchFamily="34" charset="0"/>
                <a:cs typeface="Arial" panose="020B0604020202020204" pitchFamily="34" charset="0"/>
              </a:rPr>
              <a:t>During the </a:t>
            </a:r>
            <a:r>
              <a:rPr lang="en-US" sz="1000" u="sng" dirty="0">
                <a:solidFill>
                  <a:schemeClr val="bg2"/>
                </a:solidFill>
                <a:latin typeface="Arial" panose="020B0604020202020204" pitchFamily="34" charset="0"/>
                <a:cs typeface="Arial" panose="020B0604020202020204" pitchFamily="34" charset="0"/>
              </a:rPr>
              <a:t>entire</a:t>
            </a:r>
            <a:r>
              <a:rPr lang="en-US" sz="1000" dirty="0">
                <a:solidFill>
                  <a:schemeClr val="bg2"/>
                </a:solidFill>
                <a:latin typeface="Arial" panose="020B0604020202020204" pitchFamily="34" charset="0"/>
                <a:cs typeface="Arial" panose="020B0604020202020204" pitchFamily="34" charset="0"/>
              </a:rPr>
              <a:t> interview process remember to think about the “candidate experience”</a:t>
            </a:r>
          </a:p>
          <a:p>
            <a:pPr marL="0" lvl="3">
              <a:defRPr/>
            </a:pPr>
            <a:r>
              <a:rPr lang="en-US" sz="1000" dirty="0">
                <a:solidFill>
                  <a:schemeClr val="bg2"/>
                </a:solidFill>
                <a:latin typeface="Arial" panose="020B0604020202020204" pitchFamily="34" charset="0"/>
                <a:cs typeface="Arial" panose="020B0604020202020204" pitchFamily="34" charset="0"/>
              </a:rPr>
              <a:t> </a:t>
            </a:r>
          </a:p>
          <a:p>
            <a:pPr marL="0" lvl="3">
              <a:defRPr/>
            </a:pPr>
            <a:r>
              <a:rPr lang="en-US" sz="1000" dirty="0">
                <a:solidFill>
                  <a:schemeClr val="bg2"/>
                </a:solidFill>
                <a:latin typeface="Arial" panose="020B0604020202020204" pitchFamily="34" charset="0"/>
                <a:cs typeface="Arial" panose="020B0604020202020204" pitchFamily="34" charset="0"/>
              </a:rPr>
              <a:t>Prior to the candidate coming on-campus:</a:t>
            </a:r>
          </a:p>
          <a:p>
            <a:pPr marL="0" lvl="3">
              <a:defRPr/>
            </a:pPr>
            <a:r>
              <a:rPr lang="en-US" sz="1000" dirty="0">
                <a:solidFill>
                  <a:schemeClr val="bg2"/>
                </a:solidFill>
                <a:latin typeface="Arial" panose="020B0604020202020204" pitchFamily="34" charset="0"/>
                <a:cs typeface="Arial" panose="020B0604020202020204" pitchFamily="34" charset="0"/>
              </a:rPr>
              <a:t> </a:t>
            </a:r>
          </a:p>
          <a:p>
            <a:pPr marL="0" lvl="3" indent="-286152">
              <a:spcBef>
                <a:spcPts val="0"/>
              </a:spcBef>
              <a:buFont typeface="Courier New" panose="02070309020205020404" pitchFamily="49" charset="0"/>
              <a:buChar char="o"/>
              <a:defRPr/>
            </a:pPr>
            <a:r>
              <a:rPr lang="en-US" sz="1000" dirty="0">
                <a:solidFill>
                  <a:schemeClr val="bg2"/>
                </a:solidFill>
                <a:latin typeface="Arial" panose="020B0604020202020204" pitchFamily="34" charset="0"/>
                <a:cs typeface="Arial" panose="020B0604020202020204" pitchFamily="34" charset="0"/>
              </a:rPr>
              <a:t>Will someone meet the candidate at the airport? Are they driving? </a:t>
            </a:r>
          </a:p>
          <a:p>
            <a:pPr marL="0" lvl="3" indent="-286152">
              <a:buFont typeface="Courier New" panose="02070309020205020404" pitchFamily="49" charset="0"/>
              <a:buChar char="o"/>
              <a:defRPr/>
            </a:pPr>
            <a:r>
              <a:rPr lang="en-US" sz="1000" dirty="0">
                <a:solidFill>
                  <a:schemeClr val="bg2"/>
                </a:solidFill>
                <a:latin typeface="Arial" panose="020B0604020202020204" pitchFamily="34" charset="0"/>
                <a:cs typeface="Arial" panose="020B0604020202020204" pitchFamily="34" charset="0"/>
              </a:rPr>
              <a:t>Does the candidate know where your office is located? </a:t>
            </a:r>
          </a:p>
          <a:p>
            <a:pPr marL="0" lvl="3" indent="-286152">
              <a:buFont typeface="Courier New" panose="02070309020205020404" pitchFamily="49" charset="0"/>
              <a:buChar char="o"/>
              <a:defRPr/>
            </a:pPr>
            <a:r>
              <a:rPr lang="en-US" sz="1000" dirty="0">
                <a:solidFill>
                  <a:schemeClr val="bg2"/>
                </a:solidFill>
                <a:latin typeface="Arial" panose="020B0604020202020204" pitchFamily="34" charset="0"/>
                <a:cs typeface="Arial" panose="020B0604020202020204" pitchFamily="34" charset="0"/>
              </a:rPr>
              <a:t>Did you provide a campus map?</a:t>
            </a:r>
          </a:p>
          <a:p>
            <a:pPr marL="0" lvl="3" indent="-286152">
              <a:buFont typeface="Courier New" panose="02070309020205020404" pitchFamily="49" charset="0"/>
              <a:buChar char="o"/>
              <a:defRPr/>
            </a:pPr>
            <a:r>
              <a:rPr lang="en-US" sz="1000" dirty="0">
                <a:solidFill>
                  <a:schemeClr val="bg2"/>
                </a:solidFill>
                <a:latin typeface="Arial" panose="020B0604020202020204" pitchFamily="34" charset="0"/>
                <a:cs typeface="Arial" panose="020B0604020202020204" pitchFamily="34" charset="0"/>
              </a:rPr>
              <a:t>Did you provide a parking permit for the candidate?</a:t>
            </a:r>
          </a:p>
          <a:p>
            <a:pPr marL="0" lvl="3" indent="-286152">
              <a:buFont typeface="Courier New" panose="02070309020205020404" pitchFamily="49" charset="0"/>
              <a:buChar char="o"/>
              <a:defRPr/>
            </a:pPr>
            <a:r>
              <a:rPr lang="en-US" sz="1000" dirty="0">
                <a:solidFill>
                  <a:schemeClr val="bg2"/>
                </a:solidFill>
                <a:latin typeface="Arial" panose="020B0604020202020204" pitchFamily="34" charset="0"/>
                <a:cs typeface="Arial" panose="020B0604020202020204" pitchFamily="34" charset="0"/>
              </a:rPr>
              <a:t>Have you prepared an Interview/Welcome Packet?</a:t>
            </a:r>
          </a:p>
          <a:p>
            <a:pPr marL="0" lvl="3" indent="-286152">
              <a:buFont typeface="Courier New" panose="02070309020205020404" pitchFamily="49" charset="0"/>
              <a:buChar char="o"/>
              <a:defRPr/>
            </a:pPr>
            <a:endParaRPr lang="en-US" sz="1000" dirty="0">
              <a:solidFill>
                <a:schemeClr val="bg2"/>
              </a:solidFill>
              <a:latin typeface="Arial" panose="020B0604020202020204" pitchFamily="34" charset="0"/>
              <a:cs typeface="Arial" panose="020B0604020202020204" pitchFamily="34" charset="0"/>
            </a:endParaRPr>
          </a:p>
          <a:p>
            <a:pPr>
              <a:lnSpc>
                <a:spcPct val="115000"/>
              </a:lnSpc>
              <a:spcBef>
                <a:spcPct val="0"/>
              </a:spcBef>
              <a:spcAft>
                <a:spcPts val="989"/>
              </a:spcAft>
            </a:pPr>
            <a:r>
              <a:rPr lang="en-US" altLang="en-US" sz="1000" dirty="0">
                <a:latin typeface="Arial" panose="020B0604020202020204" pitchFamily="34" charset="0"/>
                <a:ea typeface="Times New Roman" panose="02020603050405020304" pitchFamily="18" charset="0"/>
                <a:cs typeface="Arial" panose="020B0604020202020204" pitchFamily="34" charset="0"/>
              </a:rPr>
              <a:t>Templates are available on the candidate experience website.</a:t>
            </a:r>
          </a:p>
        </p:txBody>
      </p:sp>
      <p:sp>
        <p:nvSpPr>
          <p:cNvPr id="532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fld id="{1BF1D049-0776-4573-974F-5C6C2D8EB89A}" type="datetime1">
              <a:rPr lang="en-US" altLang="en-US" smtClean="0"/>
              <a:pPr/>
              <a:t>5/4/2021</a:t>
            </a:fld>
            <a:endParaRPr lang="en-US" altLang="en-US" smtClean="0"/>
          </a:p>
        </p:txBody>
      </p:sp>
      <p:sp>
        <p:nvSpPr>
          <p:cNvPr id="53253"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Template-Primary on 431-shield.ppt</a:t>
            </a:r>
          </a:p>
        </p:txBody>
      </p:sp>
      <p:sp>
        <p:nvSpPr>
          <p:cNvPr id="532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defRPr>
                <a:solidFill>
                  <a:schemeClr val="tx1"/>
                </a:solidFill>
                <a:latin typeface="Arial" panose="020B0604020202020204" pitchFamily="34" charset="0"/>
              </a:defRPr>
            </a:lvl1pPr>
            <a:lvl2pPr marL="743997" indent="-286152" defTabSz="910920">
              <a:defRPr>
                <a:solidFill>
                  <a:schemeClr val="tx1"/>
                </a:solidFill>
                <a:latin typeface="Arial" panose="020B0604020202020204" pitchFamily="34" charset="0"/>
              </a:defRPr>
            </a:lvl2pPr>
            <a:lvl3pPr marL="1144611" indent="-228922" defTabSz="910920">
              <a:defRPr>
                <a:solidFill>
                  <a:schemeClr val="tx1"/>
                </a:solidFill>
                <a:latin typeface="Arial" panose="020B0604020202020204" pitchFamily="34" charset="0"/>
              </a:defRPr>
            </a:lvl3pPr>
            <a:lvl4pPr marL="1602455" indent="-228922" defTabSz="910920">
              <a:defRPr>
                <a:solidFill>
                  <a:schemeClr val="tx1"/>
                </a:solidFill>
                <a:latin typeface="Arial" panose="020B0604020202020204" pitchFamily="34" charset="0"/>
              </a:defRPr>
            </a:lvl4pPr>
            <a:lvl5pPr marL="2060300" indent="-228922" defTabSz="910920">
              <a:defRPr>
                <a:solidFill>
                  <a:schemeClr val="tx1"/>
                </a:solidFill>
                <a:latin typeface="Arial" panose="020B0604020202020204" pitchFamily="34" charset="0"/>
              </a:defRPr>
            </a:lvl5pPr>
            <a:lvl6pPr marL="2518145" indent="-228922" defTabSz="910920" eaLnBrk="0" fontAlgn="base" hangingPunct="0">
              <a:spcBef>
                <a:spcPct val="0"/>
              </a:spcBef>
              <a:spcAft>
                <a:spcPct val="0"/>
              </a:spcAft>
              <a:defRPr>
                <a:solidFill>
                  <a:schemeClr val="tx1"/>
                </a:solidFill>
                <a:latin typeface="Arial" panose="020B0604020202020204" pitchFamily="34" charset="0"/>
              </a:defRPr>
            </a:lvl6pPr>
            <a:lvl7pPr marL="2975988" indent="-228922" defTabSz="910920" eaLnBrk="0" fontAlgn="base" hangingPunct="0">
              <a:spcBef>
                <a:spcPct val="0"/>
              </a:spcBef>
              <a:spcAft>
                <a:spcPct val="0"/>
              </a:spcAft>
              <a:defRPr>
                <a:solidFill>
                  <a:schemeClr val="tx1"/>
                </a:solidFill>
                <a:latin typeface="Arial" panose="020B0604020202020204" pitchFamily="34" charset="0"/>
              </a:defRPr>
            </a:lvl7pPr>
            <a:lvl8pPr marL="3433833" indent="-228922" defTabSz="910920" eaLnBrk="0" fontAlgn="base" hangingPunct="0">
              <a:spcBef>
                <a:spcPct val="0"/>
              </a:spcBef>
              <a:spcAft>
                <a:spcPct val="0"/>
              </a:spcAft>
              <a:defRPr>
                <a:solidFill>
                  <a:schemeClr val="tx1"/>
                </a:solidFill>
                <a:latin typeface="Arial" panose="020B0604020202020204" pitchFamily="34" charset="0"/>
              </a:defRPr>
            </a:lvl8pPr>
            <a:lvl9pPr marL="3891677" indent="-228922" defTabSz="910920" eaLnBrk="0" fontAlgn="base" hangingPunct="0">
              <a:spcBef>
                <a:spcPct val="0"/>
              </a:spcBef>
              <a:spcAft>
                <a:spcPct val="0"/>
              </a:spcAft>
              <a:defRPr>
                <a:solidFill>
                  <a:schemeClr val="tx1"/>
                </a:solidFill>
                <a:latin typeface="Arial" panose="020B0604020202020204" pitchFamily="34" charset="0"/>
              </a:defRPr>
            </a:lvl9pPr>
          </a:lstStyle>
          <a:p>
            <a:fld id="{0BCF2087-FB9C-4C97-9AEB-59C40BB1A1AC}" type="slidenum">
              <a:rPr lang="en-US" altLang="en-US" smtClean="0"/>
              <a:pPr/>
              <a:t>43</a:t>
            </a:fld>
            <a:endParaRPr lang="en-US" altLang="en-US" smtClean="0"/>
          </a:p>
        </p:txBody>
      </p:sp>
    </p:spTree>
    <p:extLst>
      <p:ext uri="{BB962C8B-B14F-4D97-AF65-F5344CB8AC3E}">
        <p14:creationId xmlns:p14="http://schemas.microsoft.com/office/powerpoint/2010/main" val="3963905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3">
              <a:spcBef>
                <a:spcPts val="0"/>
              </a:spcBef>
              <a:defRPr/>
            </a:pPr>
            <a:r>
              <a:rPr lang="en-US" sz="1000" dirty="0">
                <a:latin typeface="Arial" panose="020B0604020202020204" pitchFamily="34" charset="0"/>
                <a:cs typeface="Arial" panose="020B0604020202020204" pitchFamily="34" charset="0"/>
              </a:rPr>
              <a:t>Before the Interview:</a:t>
            </a:r>
          </a:p>
          <a:p>
            <a:pPr marL="0" lvl="3">
              <a:spcBef>
                <a:spcPts val="0"/>
              </a:spcBef>
              <a:defRPr/>
            </a:pPr>
            <a:endParaRPr lang="en-US" sz="1000" dirty="0">
              <a:latin typeface="Arial" panose="020B0604020202020204" pitchFamily="34" charset="0"/>
              <a:cs typeface="Arial" panose="020B0604020202020204" pitchFamily="34" charset="0"/>
            </a:endParaRPr>
          </a:p>
          <a:p>
            <a:pPr marL="0" lvl="3">
              <a:spcBef>
                <a:spcPts val="0"/>
              </a:spcBef>
              <a:defRPr/>
            </a:pPr>
            <a:r>
              <a:rPr lang="en-US" sz="1000" dirty="0">
                <a:latin typeface="Arial" panose="020B0604020202020204" pitchFamily="34" charset="0"/>
                <a:cs typeface="Arial" panose="020B0604020202020204" pitchFamily="34" charset="0"/>
              </a:rPr>
              <a:t>Be </a:t>
            </a:r>
            <a:r>
              <a:rPr lang="en-US" sz="1000" dirty="0" smtClean="0">
                <a:latin typeface="Arial" panose="020B0604020202020204" pitchFamily="34" charset="0"/>
                <a:cs typeface="Arial" panose="020B0604020202020204" pitchFamily="34" charset="0"/>
              </a:rPr>
              <a:t>sure the candidate is given a briefing regarding how the interview </a:t>
            </a:r>
            <a:r>
              <a:rPr lang="en-US" sz="1000" dirty="0">
                <a:latin typeface="Arial" panose="020B0604020202020204" pitchFamily="34" charset="0"/>
                <a:cs typeface="Arial" panose="020B0604020202020204" pitchFamily="34" charset="0"/>
              </a:rPr>
              <a:t>will be conducted</a:t>
            </a:r>
          </a:p>
          <a:p>
            <a:pPr marL="0" lvl="3" indent="-282405">
              <a:spcBef>
                <a:spcPts val="0"/>
              </a:spcBef>
              <a:buFont typeface="Courier New" panose="02070309020205020404" pitchFamily="49" charset="0"/>
              <a:buChar char="o"/>
              <a:defRPr/>
            </a:pPr>
            <a:r>
              <a:rPr lang="en-US" sz="1000" dirty="0">
                <a:latin typeface="Arial" panose="020B0604020202020204" pitchFamily="34" charset="0"/>
                <a:cs typeface="Arial" panose="020B0604020202020204" pitchFamily="34" charset="0"/>
              </a:rPr>
              <a:t>Let them know the names and titles of the </a:t>
            </a:r>
            <a:r>
              <a:rPr lang="en-US" sz="1000" dirty="0" smtClean="0">
                <a:latin typeface="Arial" panose="020B0604020202020204" pitchFamily="34" charset="0"/>
                <a:cs typeface="Arial" panose="020B0604020202020204" pitchFamily="34" charset="0"/>
              </a:rPr>
              <a:t>people </a:t>
            </a:r>
            <a:r>
              <a:rPr lang="en-US" sz="1000" dirty="0">
                <a:latin typeface="Arial" panose="020B0604020202020204" pitchFamily="34" charset="0"/>
                <a:cs typeface="Arial" panose="020B0604020202020204" pitchFamily="34" charset="0"/>
              </a:rPr>
              <a:t>they will be meeting with</a:t>
            </a:r>
          </a:p>
          <a:p>
            <a:pPr marL="0" lvl="3" indent="-282405">
              <a:spcBef>
                <a:spcPts val="0"/>
              </a:spcBef>
              <a:buFont typeface="Courier New" panose="02070309020205020404" pitchFamily="49" charset="0"/>
              <a:buChar char="o"/>
              <a:defRPr/>
            </a:pPr>
            <a:r>
              <a:rPr lang="en-US" sz="1000" dirty="0">
                <a:latin typeface="Arial" panose="020B0604020202020204" pitchFamily="34" charset="0"/>
                <a:cs typeface="Arial" panose="020B0604020202020204" pitchFamily="34" charset="0"/>
              </a:rPr>
              <a:t>Provide them with an agenda for the day</a:t>
            </a:r>
          </a:p>
          <a:p>
            <a:pPr marL="0" lvl="3">
              <a:spcBef>
                <a:spcPts val="0"/>
              </a:spcBef>
              <a:defRPr/>
            </a:pPr>
            <a:endParaRPr lang="en-US" sz="1000" dirty="0">
              <a:latin typeface="Arial" panose="020B0604020202020204" pitchFamily="34" charset="0"/>
              <a:cs typeface="Arial" panose="020B0604020202020204" pitchFamily="34" charset="0"/>
            </a:endParaRPr>
          </a:p>
          <a:p>
            <a:pPr>
              <a:lnSpc>
                <a:spcPct val="115000"/>
              </a:lnSpc>
              <a:spcBef>
                <a:spcPts val="0"/>
              </a:spcBef>
              <a:spcAft>
                <a:spcPts val="989"/>
              </a:spcAft>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491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987">
              <a:spcBef>
                <a:spcPct val="30000"/>
              </a:spcBef>
              <a:defRPr sz="1200">
                <a:solidFill>
                  <a:schemeClr val="tx1"/>
                </a:solidFill>
                <a:latin typeface="Arial" panose="020B0604020202020204" pitchFamily="34" charset="0"/>
              </a:defRPr>
            </a:lvl1pPr>
            <a:lvl2pPr marL="724837" indent="-277698" defTabSz="898987">
              <a:spcBef>
                <a:spcPct val="30000"/>
              </a:spcBef>
              <a:defRPr sz="1200">
                <a:solidFill>
                  <a:schemeClr val="tx1"/>
                </a:solidFill>
                <a:latin typeface="Arial" panose="020B0604020202020204" pitchFamily="34" charset="0"/>
              </a:defRPr>
            </a:lvl2pPr>
            <a:lvl3pPr marL="1115497" indent="-222785" defTabSz="898987">
              <a:spcBef>
                <a:spcPct val="30000"/>
              </a:spcBef>
              <a:defRPr sz="1200">
                <a:solidFill>
                  <a:schemeClr val="tx1"/>
                </a:solidFill>
                <a:latin typeface="Arial" panose="020B0604020202020204" pitchFamily="34" charset="0"/>
              </a:defRPr>
            </a:lvl3pPr>
            <a:lvl4pPr marL="1562636" indent="-222785" defTabSz="898987">
              <a:spcBef>
                <a:spcPct val="30000"/>
              </a:spcBef>
              <a:defRPr sz="1200">
                <a:solidFill>
                  <a:schemeClr val="tx1"/>
                </a:solidFill>
                <a:latin typeface="Arial" panose="020B0604020202020204" pitchFamily="34" charset="0"/>
              </a:defRPr>
            </a:lvl4pPr>
            <a:lvl5pPr marL="2008208" indent="-222785" defTabSz="898987">
              <a:spcBef>
                <a:spcPct val="30000"/>
              </a:spcBef>
              <a:defRPr sz="1200">
                <a:solidFill>
                  <a:schemeClr val="tx1"/>
                </a:solidFill>
                <a:latin typeface="Arial" panose="020B0604020202020204" pitchFamily="34" charset="0"/>
              </a:defRPr>
            </a:lvl5pPr>
            <a:lvl6pPr marL="2460054" indent="-222785" defTabSz="898987" eaLnBrk="0" fontAlgn="base" hangingPunct="0">
              <a:spcBef>
                <a:spcPct val="30000"/>
              </a:spcBef>
              <a:spcAft>
                <a:spcPct val="0"/>
              </a:spcAft>
              <a:defRPr sz="1200">
                <a:solidFill>
                  <a:schemeClr val="tx1"/>
                </a:solidFill>
                <a:latin typeface="Arial" panose="020B0604020202020204" pitchFamily="34" charset="0"/>
              </a:defRPr>
            </a:lvl6pPr>
            <a:lvl7pPr marL="2911900" indent="-222785" defTabSz="898987" eaLnBrk="0" fontAlgn="base" hangingPunct="0">
              <a:spcBef>
                <a:spcPct val="30000"/>
              </a:spcBef>
              <a:spcAft>
                <a:spcPct val="0"/>
              </a:spcAft>
              <a:defRPr sz="1200">
                <a:solidFill>
                  <a:schemeClr val="tx1"/>
                </a:solidFill>
                <a:latin typeface="Arial" panose="020B0604020202020204" pitchFamily="34" charset="0"/>
              </a:defRPr>
            </a:lvl7pPr>
            <a:lvl8pPr marL="3363747" indent="-222785" defTabSz="898987" eaLnBrk="0" fontAlgn="base" hangingPunct="0">
              <a:spcBef>
                <a:spcPct val="30000"/>
              </a:spcBef>
              <a:spcAft>
                <a:spcPct val="0"/>
              </a:spcAft>
              <a:defRPr sz="1200">
                <a:solidFill>
                  <a:schemeClr val="tx1"/>
                </a:solidFill>
                <a:latin typeface="Arial" panose="020B0604020202020204" pitchFamily="34" charset="0"/>
              </a:defRPr>
            </a:lvl8pPr>
            <a:lvl9pPr marL="3815594" indent="-222785" defTabSz="8989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E570B0-0037-4437-A13F-F4BD0A5564C9}" type="datetime1">
              <a:rPr lang="en-US" altLang="en-US" smtClean="0"/>
              <a:pPr>
                <a:spcBef>
                  <a:spcPct val="0"/>
                </a:spcBef>
              </a:pPr>
              <a:t>5/4/2021</a:t>
            </a:fld>
            <a:endParaRPr lang="en-US" altLang="en-US" smtClean="0"/>
          </a:p>
        </p:txBody>
      </p:sp>
      <p:sp>
        <p:nvSpPr>
          <p:cNvPr id="4915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898987">
              <a:spcBef>
                <a:spcPct val="30000"/>
              </a:spcBef>
              <a:defRPr sz="1200">
                <a:solidFill>
                  <a:schemeClr val="tx1"/>
                </a:solidFill>
                <a:latin typeface="Arial" panose="020B0604020202020204" pitchFamily="34" charset="0"/>
              </a:defRPr>
            </a:lvl1pPr>
            <a:lvl2pPr marL="724837" indent="-277698" defTabSz="898987">
              <a:spcBef>
                <a:spcPct val="30000"/>
              </a:spcBef>
              <a:defRPr sz="1200">
                <a:solidFill>
                  <a:schemeClr val="tx1"/>
                </a:solidFill>
                <a:latin typeface="Arial" panose="020B0604020202020204" pitchFamily="34" charset="0"/>
              </a:defRPr>
            </a:lvl2pPr>
            <a:lvl3pPr marL="1115497" indent="-222785" defTabSz="898987">
              <a:spcBef>
                <a:spcPct val="30000"/>
              </a:spcBef>
              <a:defRPr sz="1200">
                <a:solidFill>
                  <a:schemeClr val="tx1"/>
                </a:solidFill>
                <a:latin typeface="Arial" panose="020B0604020202020204" pitchFamily="34" charset="0"/>
              </a:defRPr>
            </a:lvl3pPr>
            <a:lvl4pPr marL="1562636" indent="-222785" defTabSz="898987">
              <a:spcBef>
                <a:spcPct val="30000"/>
              </a:spcBef>
              <a:defRPr sz="1200">
                <a:solidFill>
                  <a:schemeClr val="tx1"/>
                </a:solidFill>
                <a:latin typeface="Arial" panose="020B0604020202020204" pitchFamily="34" charset="0"/>
              </a:defRPr>
            </a:lvl4pPr>
            <a:lvl5pPr marL="2008208" indent="-222785" defTabSz="898987">
              <a:spcBef>
                <a:spcPct val="30000"/>
              </a:spcBef>
              <a:defRPr sz="1200">
                <a:solidFill>
                  <a:schemeClr val="tx1"/>
                </a:solidFill>
                <a:latin typeface="Arial" panose="020B0604020202020204" pitchFamily="34" charset="0"/>
              </a:defRPr>
            </a:lvl5pPr>
            <a:lvl6pPr marL="2460054" indent="-222785" defTabSz="898987" eaLnBrk="0" fontAlgn="base" hangingPunct="0">
              <a:spcBef>
                <a:spcPct val="30000"/>
              </a:spcBef>
              <a:spcAft>
                <a:spcPct val="0"/>
              </a:spcAft>
              <a:defRPr sz="1200">
                <a:solidFill>
                  <a:schemeClr val="tx1"/>
                </a:solidFill>
                <a:latin typeface="Arial" panose="020B0604020202020204" pitchFamily="34" charset="0"/>
              </a:defRPr>
            </a:lvl6pPr>
            <a:lvl7pPr marL="2911900" indent="-222785" defTabSz="898987" eaLnBrk="0" fontAlgn="base" hangingPunct="0">
              <a:spcBef>
                <a:spcPct val="30000"/>
              </a:spcBef>
              <a:spcAft>
                <a:spcPct val="0"/>
              </a:spcAft>
              <a:defRPr sz="1200">
                <a:solidFill>
                  <a:schemeClr val="tx1"/>
                </a:solidFill>
                <a:latin typeface="Arial" panose="020B0604020202020204" pitchFamily="34" charset="0"/>
              </a:defRPr>
            </a:lvl7pPr>
            <a:lvl8pPr marL="3363747" indent="-222785" defTabSz="898987" eaLnBrk="0" fontAlgn="base" hangingPunct="0">
              <a:spcBef>
                <a:spcPct val="30000"/>
              </a:spcBef>
              <a:spcAft>
                <a:spcPct val="0"/>
              </a:spcAft>
              <a:defRPr sz="1200">
                <a:solidFill>
                  <a:schemeClr val="tx1"/>
                </a:solidFill>
                <a:latin typeface="Arial" panose="020B0604020202020204" pitchFamily="34" charset="0"/>
              </a:defRPr>
            </a:lvl8pPr>
            <a:lvl9pPr marL="3815594" indent="-222785" defTabSz="8989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491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987">
              <a:spcBef>
                <a:spcPct val="30000"/>
              </a:spcBef>
              <a:defRPr sz="1200">
                <a:solidFill>
                  <a:schemeClr val="tx1"/>
                </a:solidFill>
                <a:latin typeface="Arial" panose="020B0604020202020204" pitchFamily="34" charset="0"/>
              </a:defRPr>
            </a:lvl1pPr>
            <a:lvl2pPr marL="724837" indent="-277698" defTabSz="898987">
              <a:spcBef>
                <a:spcPct val="30000"/>
              </a:spcBef>
              <a:defRPr sz="1200">
                <a:solidFill>
                  <a:schemeClr val="tx1"/>
                </a:solidFill>
                <a:latin typeface="Arial" panose="020B0604020202020204" pitchFamily="34" charset="0"/>
              </a:defRPr>
            </a:lvl2pPr>
            <a:lvl3pPr marL="1115497" indent="-222785" defTabSz="898987">
              <a:spcBef>
                <a:spcPct val="30000"/>
              </a:spcBef>
              <a:defRPr sz="1200">
                <a:solidFill>
                  <a:schemeClr val="tx1"/>
                </a:solidFill>
                <a:latin typeface="Arial" panose="020B0604020202020204" pitchFamily="34" charset="0"/>
              </a:defRPr>
            </a:lvl3pPr>
            <a:lvl4pPr marL="1562636" indent="-222785" defTabSz="898987">
              <a:spcBef>
                <a:spcPct val="30000"/>
              </a:spcBef>
              <a:defRPr sz="1200">
                <a:solidFill>
                  <a:schemeClr val="tx1"/>
                </a:solidFill>
                <a:latin typeface="Arial" panose="020B0604020202020204" pitchFamily="34" charset="0"/>
              </a:defRPr>
            </a:lvl4pPr>
            <a:lvl5pPr marL="2008208" indent="-222785" defTabSz="898987">
              <a:spcBef>
                <a:spcPct val="30000"/>
              </a:spcBef>
              <a:defRPr sz="1200">
                <a:solidFill>
                  <a:schemeClr val="tx1"/>
                </a:solidFill>
                <a:latin typeface="Arial" panose="020B0604020202020204" pitchFamily="34" charset="0"/>
              </a:defRPr>
            </a:lvl5pPr>
            <a:lvl6pPr marL="2460054" indent="-222785" defTabSz="898987" eaLnBrk="0" fontAlgn="base" hangingPunct="0">
              <a:spcBef>
                <a:spcPct val="30000"/>
              </a:spcBef>
              <a:spcAft>
                <a:spcPct val="0"/>
              </a:spcAft>
              <a:defRPr sz="1200">
                <a:solidFill>
                  <a:schemeClr val="tx1"/>
                </a:solidFill>
                <a:latin typeface="Arial" panose="020B0604020202020204" pitchFamily="34" charset="0"/>
              </a:defRPr>
            </a:lvl6pPr>
            <a:lvl7pPr marL="2911900" indent="-222785" defTabSz="898987" eaLnBrk="0" fontAlgn="base" hangingPunct="0">
              <a:spcBef>
                <a:spcPct val="30000"/>
              </a:spcBef>
              <a:spcAft>
                <a:spcPct val="0"/>
              </a:spcAft>
              <a:defRPr sz="1200">
                <a:solidFill>
                  <a:schemeClr val="tx1"/>
                </a:solidFill>
                <a:latin typeface="Arial" panose="020B0604020202020204" pitchFamily="34" charset="0"/>
              </a:defRPr>
            </a:lvl7pPr>
            <a:lvl8pPr marL="3363747" indent="-222785" defTabSz="898987" eaLnBrk="0" fontAlgn="base" hangingPunct="0">
              <a:spcBef>
                <a:spcPct val="30000"/>
              </a:spcBef>
              <a:spcAft>
                <a:spcPct val="0"/>
              </a:spcAft>
              <a:defRPr sz="1200">
                <a:solidFill>
                  <a:schemeClr val="tx1"/>
                </a:solidFill>
                <a:latin typeface="Arial" panose="020B0604020202020204" pitchFamily="34" charset="0"/>
              </a:defRPr>
            </a:lvl8pPr>
            <a:lvl9pPr marL="3815594" indent="-222785" defTabSz="8989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8DD588-D5FC-4A3E-8097-9BA9E9B61F43}" type="slidenum">
              <a:rPr lang="en-US" altLang="en-US" smtClean="0"/>
              <a:pPr>
                <a:spcBef>
                  <a:spcPct val="0"/>
                </a:spcBef>
              </a:pPr>
              <a:t>44</a:t>
            </a:fld>
            <a:endParaRPr lang="en-US" altLang="en-US" smtClean="0"/>
          </a:p>
        </p:txBody>
      </p:sp>
    </p:spTree>
    <p:extLst>
      <p:ext uri="{BB962C8B-B14F-4D97-AF65-F5344CB8AC3E}">
        <p14:creationId xmlns:p14="http://schemas.microsoft.com/office/powerpoint/2010/main" val="2920151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45</a:t>
            </a:fld>
            <a:endParaRPr lang="en-US" altLang="en-US"/>
          </a:p>
        </p:txBody>
      </p:sp>
    </p:spTree>
    <p:extLst>
      <p:ext uri="{BB962C8B-B14F-4D97-AF65-F5344CB8AC3E}">
        <p14:creationId xmlns:p14="http://schemas.microsoft.com/office/powerpoint/2010/main" val="185318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3137" lvl="3">
              <a:spcBef>
                <a:spcPts val="0"/>
              </a:spcBef>
            </a:pPr>
            <a:r>
              <a:rPr lang="en-US" altLang="en-US" sz="1000" dirty="0">
                <a:latin typeface="Arial" panose="020B0604020202020204" pitchFamily="34" charset="0"/>
                <a:cs typeface="Arial" panose="020B0604020202020204" pitchFamily="34" charset="0"/>
              </a:rPr>
              <a:t>During the interview:</a:t>
            </a:r>
          </a:p>
          <a:p>
            <a:pPr marL="183137" lvl="3">
              <a:spcBef>
                <a:spcPts val="0"/>
              </a:spcBef>
            </a:pPr>
            <a:endParaRPr lang="en-US" altLang="en-US" sz="1000" dirty="0">
              <a:latin typeface="Arial" panose="020B0604020202020204" pitchFamily="34" charset="0"/>
              <a:cs typeface="Arial" panose="020B0604020202020204" pitchFamily="34" charset="0"/>
            </a:endParaRPr>
          </a:p>
          <a:p>
            <a:pPr marL="183137" lvl="3">
              <a:spcBef>
                <a:spcPts val="0"/>
              </a:spcBef>
              <a:buFont typeface="Courier New" panose="02070309020205020404" pitchFamily="49" charset="0"/>
              <a:buChar char="o"/>
            </a:pPr>
            <a:r>
              <a:rPr lang="en-US" altLang="en-US" sz="1000" dirty="0">
                <a:latin typeface="Arial" panose="020B0604020202020204" pitchFamily="34" charset="0"/>
                <a:cs typeface="Arial" panose="020B0604020202020204" pitchFamily="34" charset="0"/>
              </a:rPr>
              <a:t>Does the candidate have everything they need? </a:t>
            </a:r>
          </a:p>
          <a:p>
            <a:pPr marL="183137" lvl="3">
              <a:spcBef>
                <a:spcPts val="0"/>
              </a:spcBef>
              <a:buFont typeface="Courier New" panose="02070309020205020404" pitchFamily="49" charset="0"/>
              <a:buChar char="o"/>
            </a:pPr>
            <a:r>
              <a:rPr lang="en-US" altLang="en-US" sz="1000" dirty="0">
                <a:latin typeface="Arial" panose="020B0604020202020204" pitchFamily="34" charset="0"/>
                <a:cs typeface="Arial" panose="020B0604020202020204" pitchFamily="34" charset="0"/>
              </a:rPr>
              <a:t>Did you ask if they’d like something to drink?</a:t>
            </a:r>
          </a:p>
          <a:p>
            <a:pPr marL="183137" lvl="3">
              <a:spcBef>
                <a:spcPts val="0"/>
              </a:spcBef>
              <a:buFont typeface="Courier New" panose="02070309020205020404" pitchFamily="49" charset="0"/>
              <a:buChar char="o"/>
            </a:pPr>
            <a:r>
              <a:rPr lang="en-US" altLang="en-US" sz="1000" dirty="0">
                <a:latin typeface="Arial" panose="020B0604020202020204" pitchFamily="34" charset="0"/>
                <a:cs typeface="Arial" panose="020B0604020202020204" pitchFamily="34" charset="0"/>
              </a:rPr>
              <a:t>Have they been to WSU before?</a:t>
            </a:r>
          </a:p>
          <a:p>
            <a:pPr marL="183137" lvl="3">
              <a:spcBef>
                <a:spcPts val="0"/>
              </a:spcBef>
              <a:buFont typeface="Courier New" panose="02070309020205020404" pitchFamily="49" charset="0"/>
              <a:buChar char="o"/>
            </a:pPr>
            <a:r>
              <a:rPr lang="en-US" altLang="en-US" sz="1000" dirty="0">
                <a:latin typeface="Arial" panose="020B0604020202020204" pitchFamily="34" charset="0"/>
                <a:cs typeface="Arial" panose="020B0604020202020204" pitchFamily="34" charset="0"/>
              </a:rPr>
              <a:t>Did you offer a campus tour?</a:t>
            </a:r>
          </a:p>
          <a:p>
            <a:pPr marL="183137" lvl="3">
              <a:spcBef>
                <a:spcPts val="0"/>
              </a:spcBef>
              <a:buFont typeface="Courier New" panose="02070309020205020404" pitchFamily="49" charset="0"/>
              <a:buChar char="o"/>
            </a:pPr>
            <a:r>
              <a:rPr lang="en-US" altLang="en-US" sz="1000" dirty="0">
                <a:latin typeface="Arial" panose="020B0604020202020204" pitchFamily="34" charset="0"/>
                <a:cs typeface="Arial" panose="020B0604020202020204" pitchFamily="34" charset="0"/>
              </a:rPr>
              <a:t>Do they know where the restrooms are located?</a:t>
            </a:r>
          </a:p>
          <a:p>
            <a:pPr marL="183137" lvl="3">
              <a:spcBef>
                <a:spcPts val="0"/>
              </a:spcBef>
            </a:pPr>
            <a:endParaRPr lang="en-US" altLang="en-US" sz="1000" dirty="0">
              <a:latin typeface="Arial" panose="020B0604020202020204" pitchFamily="34" charset="0"/>
              <a:cs typeface="Arial" panose="020B0604020202020204" pitchFamily="34" charset="0"/>
            </a:endParaRPr>
          </a:p>
          <a:p>
            <a:pPr marL="183137" lvl="3">
              <a:spcBef>
                <a:spcPts val="0"/>
              </a:spcBef>
            </a:pPr>
            <a:r>
              <a:rPr lang="en-US" altLang="en-US" sz="1000" dirty="0">
                <a:latin typeface="Arial" panose="020B0604020202020204" pitchFamily="34" charset="0"/>
                <a:cs typeface="Arial" panose="020B0604020202020204" pitchFamily="34" charset="0"/>
              </a:rPr>
              <a:t>Again make sure they feel welcome, introduce everyone on the search committee and allow the applicant time to describe themselves before jumping into questions.</a:t>
            </a:r>
          </a:p>
          <a:p>
            <a:pPr marL="183137" lvl="3">
              <a:spcBef>
                <a:spcPts val="0"/>
              </a:spcBef>
            </a:pPr>
            <a:endParaRPr lang="en-US" altLang="en-US" sz="1000" dirty="0">
              <a:latin typeface="Arial" panose="020B0604020202020204" pitchFamily="34" charset="0"/>
              <a:cs typeface="Arial" panose="020B0604020202020204" pitchFamily="34" charset="0"/>
            </a:endParaRPr>
          </a:p>
          <a:p>
            <a:pPr marL="183137" lvl="3">
              <a:spcBef>
                <a:spcPts val="0"/>
              </a:spcBef>
            </a:pPr>
            <a:r>
              <a:rPr lang="en-US" altLang="en-US" sz="1000" dirty="0">
                <a:latin typeface="Arial" panose="020B0604020202020204" pitchFamily="34" charset="0"/>
                <a:cs typeface="Arial" panose="020B0604020202020204" pitchFamily="34" charset="0"/>
              </a:rPr>
              <a:t>After the Interview:</a:t>
            </a:r>
          </a:p>
          <a:p>
            <a:pPr marL="183137" lvl="4" indent="-282405">
              <a:spcBef>
                <a:spcPts val="0"/>
              </a:spcBef>
              <a:buFont typeface="Courier New" panose="02070309020205020404" pitchFamily="49" charset="0"/>
              <a:buChar char="o"/>
            </a:pPr>
            <a:endParaRPr lang="en-US" altLang="en-US" sz="1000" dirty="0">
              <a:latin typeface="Arial" panose="020B0604020202020204" pitchFamily="34" charset="0"/>
              <a:cs typeface="Arial" panose="020B0604020202020204" pitchFamily="34" charset="0"/>
            </a:endParaRPr>
          </a:p>
          <a:p>
            <a:pPr marL="183137" lvl="4" indent="-282405" eaLnBrk="1" hangingPunct="1">
              <a:spcBef>
                <a:spcPts val="0"/>
              </a:spcBef>
              <a:buFont typeface="Courier New" panose="02070309020205020404" pitchFamily="49" charset="0"/>
              <a:buChar char="o"/>
            </a:pPr>
            <a:r>
              <a:rPr lang="en-US" altLang="en-US" sz="1000" dirty="0">
                <a:latin typeface="Arial" panose="020B0604020202020204" pitchFamily="34" charset="0"/>
                <a:cs typeface="Arial" panose="020B0604020202020204" pitchFamily="34" charset="0"/>
              </a:rPr>
              <a:t>Thank the candidate for their time</a:t>
            </a:r>
          </a:p>
          <a:p>
            <a:pPr marL="183137" lvl="4" indent="-282405" eaLnBrk="1" hangingPunct="1">
              <a:spcBef>
                <a:spcPts val="0"/>
              </a:spcBef>
              <a:buFont typeface="Courier New" panose="02070309020205020404" pitchFamily="49" charset="0"/>
              <a:buChar char="o"/>
            </a:pPr>
            <a:r>
              <a:rPr lang="en-US" sz="1000" dirty="0">
                <a:latin typeface="Arial" panose="020B0604020202020204" pitchFamily="34" charset="0"/>
                <a:cs typeface="Arial" panose="020B0604020202020204" pitchFamily="34" charset="0"/>
              </a:rPr>
              <a:t>Provide them with expected timeline of next steps in the process. </a:t>
            </a:r>
          </a:p>
          <a:p>
            <a:pPr marL="0" lvl="4" indent="-282405">
              <a:spcBef>
                <a:spcPts val="0"/>
              </a:spcBef>
              <a:buFont typeface="Courier New" panose="02070309020205020404" pitchFamily="49" charset="0"/>
              <a:buChar char="o"/>
              <a:defRPr/>
            </a:pPr>
            <a:r>
              <a:rPr lang="en-US" sz="1000" dirty="0">
                <a:latin typeface="Arial" panose="020B0604020202020204" pitchFamily="34" charset="0"/>
                <a:cs typeface="Arial" panose="020B0604020202020204" pitchFamily="34" charset="0"/>
              </a:rPr>
              <a:t>i.e. It is expected that finalists will be selected in the next week or two following the interview. Reference checks will be conducted on those finalists moving to the next round as well as a full background check. </a:t>
            </a:r>
          </a:p>
          <a:p>
            <a:pPr marL="183137" lvl="4" indent="-282405" eaLnBrk="1" hangingPunct="1">
              <a:spcBef>
                <a:spcPts val="0"/>
              </a:spcBef>
              <a:buFont typeface="Courier New" panose="02070309020205020404" pitchFamily="49" charset="0"/>
              <a:buChar char="o"/>
            </a:pPr>
            <a:endParaRPr lang="en-US" altLang="en-US" sz="1000" dirty="0">
              <a:latin typeface="Arial" panose="020B0604020202020204" pitchFamily="34" charset="0"/>
              <a:cs typeface="Arial" panose="020B0604020202020204" pitchFamily="34" charset="0"/>
            </a:endParaRPr>
          </a:p>
          <a:p>
            <a:pPr marL="183137" lvl="4" indent="-282405" eaLnBrk="1" hangingPunct="1">
              <a:spcBef>
                <a:spcPts val="0"/>
              </a:spcBef>
              <a:buFont typeface="Courier New" panose="02070309020205020404" pitchFamily="49" charset="0"/>
              <a:buChar char="o"/>
            </a:pPr>
            <a:endParaRPr lang="en-US" altLang="en-US" sz="1000" dirty="0">
              <a:latin typeface="Arial" panose="020B0604020202020204" pitchFamily="34" charset="0"/>
              <a:cs typeface="Arial" panose="020B0604020202020204" pitchFamily="34" charset="0"/>
            </a:endParaRPr>
          </a:p>
        </p:txBody>
      </p:sp>
      <p:sp>
        <p:nvSpPr>
          <p:cNvPr id="491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987">
              <a:spcBef>
                <a:spcPct val="30000"/>
              </a:spcBef>
              <a:defRPr sz="1200">
                <a:solidFill>
                  <a:schemeClr val="tx1"/>
                </a:solidFill>
                <a:latin typeface="Arial" panose="020B0604020202020204" pitchFamily="34" charset="0"/>
              </a:defRPr>
            </a:lvl1pPr>
            <a:lvl2pPr marL="724837" indent="-277698" defTabSz="898987">
              <a:spcBef>
                <a:spcPct val="30000"/>
              </a:spcBef>
              <a:defRPr sz="1200">
                <a:solidFill>
                  <a:schemeClr val="tx1"/>
                </a:solidFill>
                <a:latin typeface="Arial" panose="020B0604020202020204" pitchFamily="34" charset="0"/>
              </a:defRPr>
            </a:lvl2pPr>
            <a:lvl3pPr marL="1115497" indent="-222785" defTabSz="898987">
              <a:spcBef>
                <a:spcPct val="30000"/>
              </a:spcBef>
              <a:defRPr sz="1200">
                <a:solidFill>
                  <a:schemeClr val="tx1"/>
                </a:solidFill>
                <a:latin typeface="Arial" panose="020B0604020202020204" pitchFamily="34" charset="0"/>
              </a:defRPr>
            </a:lvl3pPr>
            <a:lvl4pPr marL="1562636" indent="-222785" defTabSz="898987">
              <a:spcBef>
                <a:spcPct val="30000"/>
              </a:spcBef>
              <a:defRPr sz="1200">
                <a:solidFill>
                  <a:schemeClr val="tx1"/>
                </a:solidFill>
                <a:latin typeface="Arial" panose="020B0604020202020204" pitchFamily="34" charset="0"/>
              </a:defRPr>
            </a:lvl4pPr>
            <a:lvl5pPr marL="2008208" indent="-222785" defTabSz="898987">
              <a:spcBef>
                <a:spcPct val="30000"/>
              </a:spcBef>
              <a:defRPr sz="1200">
                <a:solidFill>
                  <a:schemeClr val="tx1"/>
                </a:solidFill>
                <a:latin typeface="Arial" panose="020B0604020202020204" pitchFamily="34" charset="0"/>
              </a:defRPr>
            </a:lvl5pPr>
            <a:lvl6pPr marL="2460054" indent="-222785" defTabSz="898987" eaLnBrk="0" fontAlgn="base" hangingPunct="0">
              <a:spcBef>
                <a:spcPct val="30000"/>
              </a:spcBef>
              <a:spcAft>
                <a:spcPct val="0"/>
              </a:spcAft>
              <a:defRPr sz="1200">
                <a:solidFill>
                  <a:schemeClr val="tx1"/>
                </a:solidFill>
                <a:latin typeface="Arial" panose="020B0604020202020204" pitchFamily="34" charset="0"/>
              </a:defRPr>
            </a:lvl6pPr>
            <a:lvl7pPr marL="2911900" indent="-222785" defTabSz="898987" eaLnBrk="0" fontAlgn="base" hangingPunct="0">
              <a:spcBef>
                <a:spcPct val="30000"/>
              </a:spcBef>
              <a:spcAft>
                <a:spcPct val="0"/>
              </a:spcAft>
              <a:defRPr sz="1200">
                <a:solidFill>
                  <a:schemeClr val="tx1"/>
                </a:solidFill>
                <a:latin typeface="Arial" panose="020B0604020202020204" pitchFamily="34" charset="0"/>
              </a:defRPr>
            </a:lvl7pPr>
            <a:lvl8pPr marL="3363747" indent="-222785" defTabSz="898987" eaLnBrk="0" fontAlgn="base" hangingPunct="0">
              <a:spcBef>
                <a:spcPct val="30000"/>
              </a:spcBef>
              <a:spcAft>
                <a:spcPct val="0"/>
              </a:spcAft>
              <a:defRPr sz="1200">
                <a:solidFill>
                  <a:schemeClr val="tx1"/>
                </a:solidFill>
                <a:latin typeface="Arial" panose="020B0604020202020204" pitchFamily="34" charset="0"/>
              </a:defRPr>
            </a:lvl8pPr>
            <a:lvl9pPr marL="3815594" indent="-222785" defTabSz="8989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E570B0-0037-4437-A13F-F4BD0A5564C9}" type="datetime1">
              <a:rPr lang="en-US" altLang="en-US" smtClean="0"/>
              <a:pPr>
                <a:spcBef>
                  <a:spcPct val="0"/>
                </a:spcBef>
              </a:pPr>
              <a:t>5/4/2021</a:t>
            </a:fld>
            <a:endParaRPr lang="en-US" altLang="en-US" smtClean="0"/>
          </a:p>
        </p:txBody>
      </p:sp>
      <p:sp>
        <p:nvSpPr>
          <p:cNvPr id="4915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898987">
              <a:spcBef>
                <a:spcPct val="30000"/>
              </a:spcBef>
              <a:defRPr sz="1200">
                <a:solidFill>
                  <a:schemeClr val="tx1"/>
                </a:solidFill>
                <a:latin typeface="Arial" panose="020B0604020202020204" pitchFamily="34" charset="0"/>
              </a:defRPr>
            </a:lvl1pPr>
            <a:lvl2pPr marL="724837" indent="-277698" defTabSz="898987">
              <a:spcBef>
                <a:spcPct val="30000"/>
              </a:spcBef>
              <a:defRPr sz="1200">
                <a:solidFill>
                  <a:schemeClr val="tx1"/>
                </a:solidFill>
                <a:latin typeface="Arial" panose="020B0604020202020204" pitchFamily="34" charset="0"/>
              </a:defRPr>
            </a:lvl2pPr>
            <a:lvl3pPr marL="1115497" indent="-222785" defTabSz="898987">
              <a:spcBef>
                <a:spcPct val="30000"/>
              </a:spcBef>
              <a:defRPr sz="1200">
                <a:solidFill>
                  <a:schemeClr val="tx1"/>
                </a:solidFill>
                <a:latin typeface="Arial" panose="020B0604020202020204" pitchFamily="34" charset="0"/>
              </a:defRPr>
            </a:lvl3pPr>
            <a:lvl4pPr marL="1562636" indent="-222785" defTabSz="898987">
              <a:spcBef>
                <a:spcPct val="30000"/>
              </a:spcBef>
              <a:defRPr sz="1200">
                <a:solidFill>
                  <a:schemeClr val="tx1"/>
                </a:solidFill>
                <a:latin typeface="Arial" panose="020B0604020202020204" pitchFamily="34" charset="0"/>
              </a:defRPr>
            </a:lvl4pPr>
            <a:lvl5pPr marL="2008208" indent="-222785" defTabSz="898987">
              <a:spcBef>
                <a:spcPct val="30000"/>
              </a:spcBef>
              <a:defRPr sz="1200">
                <a:solidFill>
                  <a:schemeClr val="tx1"/>
                </a:solidFill>
                <a:latin typeface="Arial" panose="020B0604020202020204" pitchFamily="34" charset="0"/>
              </a:defRPr>
            </a:lvl5pPr>
            <a:lvl6pPr marL="2460054" indent="-222785" defTabSz="898987" eaLnBrk="0" fontAlgn="base" hangingPunct="0">
              <a:spcBef>
                <a:spcPct val="30000"/>
              </a:spcBef>
              <a:spcAft>
                <a:spcPct val="0"/>
              </a:spcAft>
              <a:defRPr sz="1200">
                <a:solidFill>
                  <a:schemeClr val="tx1"/>
                </a:solidFill>
                <a:latin typeface="Arial" panose="020B0604020202020204" pitchFamily="34" charset="0"/>
              </a:defRPr>
            </a:lvl6pPr>
            <a:lvl7pPr marL="2911900" indent="-222785" defTabSz="898987" eaLnBrk="0" fontAlgn="base" hangingPunct="0">
              <a:spcBef>
                <a:spcPct val="30000"/>
              </a:spcBef>
              <a:spcAft>
                <a:spcPct val="0"/>
              </a:spcAft>
              <a:defRPr sz="1200">
                <a:solidFill>
                  <a:schemeClr val="tx1"/>
                </a:solidFill>
                <a:latin typeface="Arial" panose="020B0604020202020204" pitchFamily="34" charset="0"/>
              </a:defRPr>
            </a:lvl7pPr>
            <a:lvl8pPr marL="3363747" indent="-222785" defTabSz="898987" eaLnBrk="0" fontAlgn="base" hangingPunct="0">
              <a:spcBef>
                <a:spcPct val="30000"/>
              </a:spcBef>
              <a:spcAft>
                <a:spcPct val="0"/>
              </a:spcAft>
              <a:defRPr sz="1200">
                <a:solidFill>
                  <a:schemeClr val="tx1"/>
                </a:solidFill>
                <a:latin typeface="Arial" panose="020B0604020202020204" pitchFamily="34" charset="0"/>
              </a:defRPr>
            </a:lvl8pPr>
            <a:lvl9pPr marL="3815594" indent="-222785" defTabSz="8989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491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987">
              <a:spcBef>
                <a:spcPct val="30000"/>
              </a:spcBef>
              <a:defRPr sz="1200">
                <a:solidFill>
                  <a:schemeClr val="tx1"/>
                </a:solidFill>
                <a:latin typeface="Arial" panose="020B0604020202020204" pitchFamily="34" charset="0"/>
              </a:defRPr>
            </a:lvl1pPr>
            <a:lvl2pPr marL="724837" indent="-277698" defTabSz="898987">
              <a:spcBef>
                <a:spcPct val="30000"/>
              </a:spcBef>
              <a:defRPr sz="1200">
                <a:solidFill>
                  <a:schemeClr val="tx1"/>
                </a:solidFill>
                <a:latin typeface="Arial" panose="020B0604020202020204" pitchFamily="34" charset="0"/>
              </a:defRPr>
            </a:lvl2pPr>
            <a:lvl3pPr marL="1115497" indent="-222785" defTabSz="898987">
              <a:spcBef>
                <a:spcPct val="30000"/>
              </a:spcBef>
              <a:defRPr sz="1200">
                <a:solidFill>
                  <a:schemeClr val="tx1"/>
                </a:solidFill>
                <a:latin typeface="Arial" panose="020B0604020202020204" pitchFamily="34" charset="0"/>
              </a:defRPr>
            </a:lvl3pPr>
            <a:lvl4pPr marL="1562636" indent="-222785" defTabSz="898987">
              <a:spcBef>
                <a:spcPct val="30000"/>
              </a:spcBef>
              <a:defRPr sz="1200">
                <a:solidFill>
                  <a:schemeClr val="tx1"/>
                </a:solidFill>
                <a:latin typeface="Arial" panose="020B0604020202020204" pitchFamily="34" charset="0"/>
              </a:defRPr>
            </a:lvl4pPr>
            <a:lvl5pPr marL="2008208" indent="-222785" defTabSz="898987">
              <a:spcBef>
                <a:spcPct val="30000"/>
              </a:spcBef>
              <a:defRPr sz="1200">
                <a:solidFill>
                  <a:schemeClr val="tx1"/>
                </a:solidFill>
                <a:latin typeface="Arial" panose="020B0604020202020204" pitchFamily="34" charset="0"/>
              </a:defRPr>
            </a:lvl5pPr>
            <a:lvl6pPr marL="2460054" indent="-222785" defTabSz="898987" eaLnBrk="0" fontAlgn="base" hangingPunct="0">
              <a:spcBef>
                <a:spcPct val="30000"/>
              </a:spcBef>
              <a:spcAft>
                <a:spcPct val="0"/>
              </a:spcAft>
              <a:defRPr sz="1200">
                <a:solidFill>
                  <a:schemeClr val="tx1"/>
                </a:solidFill>
                <a:latin typeface="Arial" panose="020B0604020202020204" pitchFamily="34" charset="0"/>
              </a:defRPr>
            </a:lvl6pPr>
            <a:lvl7pPr marL="2911900" indent="-222785" defTabSz="898987" eaLnBrk="0" fontAlgn="base" hangingPunct="0">
              <a:spcBef>
                <a:spcPct val="30000"/>
              </a:spcBef>
              <a:spcAft>
                <a:spcPct val="0"/>
              </a:spcAft>
              <a:defRPr sz="1200">
                <a:solidFill>
                  <a:schemeClr val="tx1"/>
                </a:solidFill>
                <a:latin typeface="Arial" panose="020B0604020202020204" pitchFamily="34" charset="0"/>
              </a:defRPr>
            </a:lvl7pPr>
            <a:lvl8pPr marL="3363747" indent="-222785" defTabSz="898987" eaLnBrk="0" fontAlgn="base" hangingPunct="0">
              <a:spcBef>
                <a:spcPct val="30000"/>
              </a:spcBef>
              <a:spcAft>
                <a:spcPct val="0"/>
              </a:spcAft>
              <a:defRPr sz="1200">
                <a:solidFill>
                  <a:schemeClr val="tx1"/>
                </a:solidFill>
                <a:latin typeface="Arial" panose="020B0604020202020204" pitchFamily="34" charset="0"/>
              </a:defRPr>
            </a:lvl8pPr>
            <a:lvl9pPr marL="3815594" indent="-222785" defTabSz="89898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8DD588-D5FC-4A3E-8097-9BA9E9B61F43}" type="slidenum">
              <a:rPr lang="en-US" altLang="en-US" smtClean="0"/>
              <a:pPr>
                <a:spcBef>
                  <a:spcPct val="0"/>
                </a:spcBef>
              </a:pPr>
              <a:t>46</a:t>
            </a:fld>
            <a:endParaRPr lang="en-US" altLang="en-US" smtClean="0"/>
          </a:p>
        </p:txBody>
      </p:sp>
    </p:spTree>
    <p:extLst>
      <p:ext uri="{BB962C8B-B14F-4D97-AF65-F5344CB8AC3E}">
        <p14:creationId xmlns:p14="http://schemas.microsoft.com/office/powerpoint/2010/main" val="3934275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r>
              <a:rPr lang="en-US" altLang="en-US" sz="1000" dirty="0">
                <a:latin typeface="Arial" panose="020B0604020202020204" pitchFamily="34" charset="0"/>
              </a:rPr>
              <a:t>Phase 4 –</a:t>
            </a:r>
            <a:r>
              <a:rPr lang="en-US" altLang="en-US" sz="1000" b="1" i="1" dirty="0">
                <a:latin typeface="Arial" panose="020B0604020202020204" pitchFamily="34" charset="0"/>
              </a:rPr>
              <a:t>Perform Reference &amp; Background Checks</a:t>
            </a:r>
            <a:r>
              <a:rPr lang="en-US" altLang="en-US" sz="1000" dirty="0">
                <a:latin typeface="Arial" panose="020B0604020202020204" pitchFamily="34" charset="0"/>
              </a:rPr>
              <a:t>–in this phase the search committee looks into the finalists’ backgrounds through reference checks and, if applicable, background checks.  </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5/4/2021</a:t>
            </a:fld>
            <a:endParaRPr lang="en-US" altLang="en-US" smtClean="0"/>
          </a:p>
        </p:txBody>
      </p:sp>
      <p:sp>
        <p:nvSpPr>
          <p:cNvPr id="1638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defRPr>
                <a:solidFill>
                  <a:schemeClr val="tx1"/>
                </a:solidFill>
                <a:latin typeface="Arial" panose="020B0604020202020204" pitchFamily="34" charset="0"/>
              </a:defRPr>
            </a:lvl1pPr>
            <a:lvl2pPr marL="743997" indent="-286152" defTabSz="910920">
              <a:defRPr>
                <a:solidFill>
                  <a:schemeClr val="tx1"/>
                </a:solidFill>
                <a:latin typeface="Arial" panose="020B0604020202020204" pitchFamily="34" charset="0"/>
              </a:defRPr>
            </a:lvl2pPr>
            <a:lvl3pPr marL="1144611" indent="-228922" defTabSz="910920">
              <a:defRPr>
                <a:solidFill>
                  <a:schemeClr val="tx1"/>
                </a:solidFill>
                <a:latin typeface="Arial" panose="020B0604020202020204" pitchFamily="34" charset="0"/>
              </a:defRPr>
            </a:lvl3pPr>
            <a:lvl4pPr marL="1602455" indent="-228922" defTabSz="910920">
              <a:defRPr>
                <a:solidFill>
                  <a:schemeClr val="tx1"/>
                </a:solidFill>
                <a:latin typeface="Arial" panose="020B0604020202020204" pitchFamily="34" charset="0"/>
              </a:defRPr>
            </a:lvl4pPr>
            <a:lvl5pPr marL="2060300" indent="-228922" defTabSz="910920">
              <a:defRPr>
                <a:solidFill>
                  <a:schemeClr val="tx1"/>
                </a:solidFill>
                <a:latin typeface="Arial" panose="020B0604020202020204" pitchFamily="34" charset="0"/>
              </a:defRPr>
            </a:lvl5pPr>
            <a:lvl6pPr marL="2518145" indent="-228922" defTabSz="910920" eaLnBrk="0" fontAlgn="base" hangingPunct="0">
              <a:spcBef>
                <a:spcPct val="0"/>
              </a:spcBef>
              <a:spcAft>
                <a:spcPct val="0"/>
              </a:spcAft>
              <a:defRPr>
                <a:solidFill>
                  <a:schemeClr val="tx1"/>
                </a:solidFill>
                <a:latin typeface="Arial" panose="020B0604020202020204" pitchFamily="34" charset="0"/>
              </a:defRPr>
            </a:lvl6pPr>
            <a:lvl7pPr marL="2975988" indent="-228922" defTabSz="910920" eaLnBrk="0" fontAlgn="base" hangingPunct="0">
              <a:spcBef>
                <a:spcPct val="0"/>
              </a:spcBef>
              <a:spcAft>
                <a:spcPct val="0"/>
              </a:spcAft>
              <a:defRPr>
                <a:solidFill>
                  <a:schemeClr val="tx1"/>
                </a:solidFill>
                <a:latin typeface="Arial" panose="020B0604020202020204" pitchFamily="34" charset="0"/>
              </a:defRPr>
            </a:lvl7pPr>
            <a:lvl8pPr marL="3433833" indent="-228922" defTabSz="910920" eaLnBrk="0" fontAlgn="base" hangingPunct="0">
              <a:spcBef>
                <a:spcPct val="0"/>
              </a:spcBef>
              <a:spcAft>
                <a:spcPct val="0"/>
              </a:spcAft>
              <a:defRPr>
                <a:solidFill>
                  <a:schemeClr val="tx1"/>
                </a:solidFill>
                <a:latin typeface="Arial" panose="020B0604020202020204" pitchFamily="34" charset="0"/>
              </a:defRPr>
            </a:lvl8pPr>
            <a:lvl9pPr marL="3891677" indent="-228922" defTabSz="910920"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47</a:t>
            </a:fld>
            <a:endParaRPr lang="en-US" altLang="en-US" smtClean="0"/>
          </a:p>
        </p:txBody>
      </p:sp>
    </p:spTree>
    <p:extLst>
      <p:ext uri="{BB962C8B-B14F-4D97-AF65-F5344CB8AC3E}">
        <p14:creationId xmlns:p14="http://schemas.microsoft.com/office/powerpoint/2010/main" val="3840909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689">
              <a:defRPr/>
            </a:pPr>
            <a:r>
              <a:rPr lang="en-US" sz="1000" dirty="0">
                <a:latin typeface="Arial" panose="020B0604020202020204" pitchFamily="34" charset="0"/>
                <a:cs typeface="Arial" panose="020B0604020202020204" pitchFamily="34" charset="0"/>
              </a:rPr>
              <a:t>Reference checks are typically conducted after interviews.  The purpose of the reference check is to dig deeper into the candidates’ background and clarify questions or areas of concern which arose during the </a:t>
            </a:r>
            <a:r>
              <a:rPr lang="en-US" sz="1000" b="1" i="1" dirty="0">
                <a:latin typeface="Arial" panose="020B0604020202020204" pitchFamily="34" charset="0"/>
                <a:cs typeface="Arial" panose="020B0604020202020204" pitchFamily="34" charset="0"/>
              </a:rPr>
              <a:t>Screen &amp; Interview </a:t>
            </a:r>
          </a:p>
          <a:p>
            <a:r>
              <a:rPr lang="en-US" sz="1000" dirty="0">
                <a:latin typeface="Arial" panose="020B0604020202020204" pitchFamily="34" charset="0"/>
                <a:cs typeface="Arial" panose="020B0604020202020204" pitchFamily="34" charset="0"/>
              </a:rPr>
              <a:t>Phase.</a:t>
            </a:r>
          </a:p>
          <a:p>
            <a:endParaRPr lang="en-US" sz="1000" b="1" i="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Notify candidate references will be contacted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Incidentally, members of the Search Committee are prohibited from providing references for candidates in the application pool.  If there is any concern regarding an actual or perceived conflict of interest, the Search Committee Member should remove himself from discussions regarding the candidate. In some instances, the Search Committee Member may need to remove himself from the committee completely. Contact the area’s or college’s HR Consultant if you have concerns.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If the position has been designated to require a criminal history background check, it will be conducted through Human Resource Services’ third-party vendor. Reference checks themselves do not take the place of criminal history background checks.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Best practice calls for two people – usually the </a:t>
            </a:r>
            <a:r>
              <a:rPr lang="en-US" sz="1000" dirty="0" smtClean="0">
                <a:latin typeface="Arial" panose="020B0604020202020204" pitchFamily="34" charset="0"/>
                <a:cs typeface="Arial" panose="020B0604020202020204" pitchFamily="34" charset="0"/>
              </a:rPr>
              <a:t>Primary</a:t>
            </a:r>
            <a:r>
              <a:rPr lang="en-US" sz="1000" baseline="0" dirty="0" smtClean="0">
                <a:latin typeface="Arial" panose="020B0604020202020204" pitchFamily="34" charset="0"/>
                <a:cs typeface="Arial" panose="020B0604020202020204" pitchFamily="34" charset="0"/>
              </a:rPr>
              <a:t> Recruiter </a:t>
            </a:r>
            <a:r>
              <a:rPr lang="en-US" sz="1000" dirty="0" smtClean="0">
                <a:latin typeface="Arial" panose="020B0604020202020204" pitchFamily="34" charset="0"/>
                <a:cs typeface="Arial" panose="020B0604020202020204" pitchFamily="34" charset="0"/>
              </a:rPr>
              <a:t>and </a:t>
            </a:r>
            <a:r>
              <a:rPr lang="en-US" sz="1000" dirty="0">
                <a:latin typeface="Arial" panose="020B0604020202020204" pitchFamily="34" charset="0"/>
                <a:cs typeface="Arial" panose="020B0604020202020204" pitchFamily="34" charset="0"/>
              </a:rPr>
              <a:t>a Search Committee Member – to conduct reference checks with two to three contacts for each finalist. These are usually done by telephone so both Search Committee persons can hear the responses from the reference, take notes and follow-up on any points that may require clarification.  Alternately, questions can also be submitted by email if a telephone reference check is not possible.  Whenever possible, reference checks should be conducted using the same method for each finalist.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Sample reference check documents can be found at the Staff Recruitment webpage.</a:t>
            </a:r>
          </a:p>
          <a:p>
            <a:pPr>
              <a:lnSpc>
                <a:spcPct val="115000"/>
              </a:lnSpc>
              <a:spcBef>
                <a:spcPct val="0"/>
              </a:spcBef>
              <a:spcAft>
                <a:spcPts val="1001"/>
              </a:spcAft>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614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3A355E-C32B-4D64-927D-58B15035E4FF}" type="datetime1">
              <a:rPr lang="en-US" altLang="en-US" smtClean="0"/>
              <a:pPr>
                <a:spcBef>
                  <a:spcPct val="0"/>
                </a:spcBef>
              </a:pPr>
              <a:t>5/4/2021</a:t>
            </a:fld>
            <a:endParaRPr lang="en-US" altLang="en-US" smtClean="0"/>
          </a:p>
        </p:txBody>
      </p:sp>
      <p:sp>
        <p:nvSpPr>
          <p:cNvPr id="61445"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614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3D83DA-C652-4B74-8B02-853762102AE1}"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2215049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Internet searches should be done appropriately and for professional purposes and not to obtain personal information about the candidate.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The information obtained via google and other social media sites should not be used as the sole reason to hire OR not hire/interview someone.  Departments need to be aware challenges can be made if information obtained via internet searches is inaccurate.  Applicants may also challenge that they learned of a protected status via google and that is why they weren’t interviewed/hired.  Departments need to recognize that an applicant could make a public records request and would receive information on the google search etc.</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“Reference” and/or “background checks” should </a:t>
            </a:r>
            <a:r>
              <a:rPr lang="en-US" altLang="en-US" sz="1000" b="1" dirty="0">
                <a:latin typeface="Arial" panose="020B0604020202020204" pitchFamily="34" charset="0"/>
                <a:cs typeface="Arial" panose="020B0604020202020204" pitchFamily="34" charset="0"/>
              </a:rPr>
              <a:t>NOT</a:t>
            </a:r>
            <a:r>
              <a:rPr lang="en-US" altLang="en-US" sz="1000" dirty="0">
                <a:latin typeface="Arial" panose="020B0604020202020204" pitchFamily="34" charset="0"/>
                <a:cs typeface="Arial" panose="020B0604020202020204" pitchFamily="34" charset="0"/>
              </a:rPr>
              <a:t> be replaced with internet searches.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If departments find something of concern during an internet search they should notify HRS.</a:t>
            </a:r>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1E50E2-AB1D-43C0-ACA5-5589364A8889}" type="datetime1">
              <a:rPr lang="en-US" altLang="en-US" smtClean="0"/>
              <a:pPr>
                <a:spcBef>
                  <a:spcPct val="0"/>
                </a:spcBef>
              </a:pPr>
              <a:t>5/4/2021</a:t>
            </a:fld>
            <a:endParaRPr lang="en-US" altLang="en-US" smtClean="0"/>
          </a:p>
        </p:txBody>
      </p:sp>
      <p:sp>
        <p:nvSpPr>
          <p:cNvPr id="55301"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55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F2633-E76C-47BA-9BF7-9C3EB4433297}" type="slidenum">
              <a:rPr lang="en-US" altLang="en-US" smtClean="0"/>
              <a:pPr>
                <a:spcBef>
                  <a:spcPct val="0"/>
                </a:spcBef>
              </a:pPr>
              <a:t>49</a:t>
            </a:fld>
            <a:endParaRPr lang="en-US" altLang="en-US" smtClean="0"/>
          </a:p>
        </p:txBody>
      </p:sp>
    </p:spTree>
    <p:extLst>
      <p:ext uri="{BB962C8B-B14F-4D97-AF65-F5344CB8AC3E}">
        <p14:creationId xmlns:p14="http://schemas.microsoft.com/office/powerpoint/2010/main" val="151951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spcAft>
                <a:spcPts val="1001"/>
              </a:spcAft>
            </a:pPr>
            <a:r>
              <a:rPr lang="en-US" altLang="en-US" sz="1000" dirty="0">
                <a:latin typeface="Arial" panose="020B0604020202020204" pitchFamily="34" charset="0"/>
              </a:rPr>
              <a:t>At the state level the laws are broader - </a:t>
            </a:r>
          </a:p>
          <a:p>
            <a:pPr>
              <a:lnSpc>
                <a:spcPct val="115000"/>
              </a:lnSpc>
              <a:spcBef>
                <a:spcPct val="0"/>
              </a:spcBef>
              <a:spcAft>
                <a:spcPts val="1001"/>
              </a:spcAft>
            </a:pPr>
            <a:endParaRPr lang="en-US" altLang="en-US" sz="1000" dirty="0">
              <a:latin typeface="Arial" panose="020B0604020202020204" pitchFamily="34" charset="0"/>
            </a:endParaRPr>
          </a:p>
          <a:p>
            <a:pPr>
              <a:lnSpc>
                <a:spcPct val="115000"/>
              </a:lnSpc>
              <a:spcBef>
                <a:spcPct val="0"/>
              </a:spcBef>
              <a:spcAft>
                <a:spcPts val="1001"/>
              </a:spcAft>
            </a:pPr>
            <a:r>
              <a:rPr lang="en-US" altLang="en-US" sz="1000" dirty="0">
                <a:latin typeface="Arial" panose="020B0604020202020204" pitchFamily="34" charset="0"/>
              </a:rPr>
              <a:t>The Washington State Law Against Discrimination makes it an unfair practice for an employer to discriminate against a candidate due to age, sex, marital status, sexual orientation, race, creed, color, national origin, honorably discharged veteran or military status, or the presence of any sensory, mental, or physical disability or the use of a trained dog guide or service animal by a person with a disability. (RCW 49.60.180, WAC 162-12) </a:t>
            </a:r>
          </a:p>
          <a:p>
            <a:pPr>
              <a:lnSpc>
                <a:spcPct val="115000"/>
              </a:lnSpc>
              <a:spcBef>
                <a:spcPct val="0"/>
              </a:spcBef>
              <a:spcAft>
                <a:spcPts val="1001"/>
              </a:spcAft>
            </a:pPr>
            <a:endParaRPr lang="en-US" altLang="en-US" sz="1000" dirty="0">
              <a:latin typeface="Arial" panose="020B0604020202020204" pitchFamily="34" charset="0"/>
            </a:endParaRPr>
          </a:p>
          <a:p>
            <a:pPr>
              <a:lnSpc>
                <a:spcPct val="115000"/>
              </a:lnSpc>
              <a:spcBef>
                <a:spcPct val="0"/>
              </a:spcBef>
              <a:spcAft>
                <a:spcPts val="1001"/>
              </a:spcAft>
            </a:pPr>
            <a:r>
              <a:rPr lang="en-US" altLang="en-US" sz="1000" dirty="0">
                <a:latin typeface="Arial" panose="020B0604020202020204" pitchFamily="34" charset="0"/>
              </a:rPr>
              <a:t>If a WSU employee violates the rights of a candidate, the candidate may bring a civil action to enjoin further violations and to recover the actual damages and the cost of the legal action which may include reasonable attorney fees. (RCW 49.60.030(2)) </a:t>
            </a:r>
          </a:p>
          <a:p>
            <a:pPr>
              <a:lnSpc>
                <a:spcPct val="115000"/>
              </a:lnSpc>
              <a:spcBef>
                <a:spcPct val="0"/>
              </a:spcBef>
              <a:spcAft>
                <a:spcPts val="1001"/>
              </a:spcAft>
            </a:pPr>
            <a:endParaRPr lang="en-US" altLang="en-US" sz="1000" dirty="0">
              <a:latin typeface="Arial" panose="020B0604020202020204" pitchFamily="34" charset="0"/>
            </a:endParaRPr>
          </a:p>
          <a:p>
            <a:pPr>
              <a:lnSpc>
                <a:spcPct val="115000"/>
              </a:lnSpc>
              <a:spcBef>
                <a:spcPct val="0"/>
              </a:spcBef>
              <a:spcAft>
                <a:spcPts val="1001"/>
              </a:spcAft>
            </a:pPr>
            <a:r>
              <a:rPr lang="en-US" altLang="en-US" sz="1000" dirty="0">
                <a:latin typeface="Arial" panose="020B0604020202020204" pitchFamily="34" charset="0"/>
              </a:rPr>
              <a:t>The Washington State Human Rights Commission is charged with enforcing these statutes in Washington.  </a:t>
            </a:r>
          </a:p>
          <a:p>
            <a:pPr>
              <a:lnSpc>
                <a:spcPct val="115000"/>
              </a:lnSpc>
              <a:spcBef>
                <a:spcPct val="0"/>
              </a:spcBef>
              <a:spcAft>
                <a:spcPts val="1001"/>
              </a:spcAft>
            </a:pPr>
            <a:endParaRPr lang="en-US" altLang="en-US" sz="1000" dirty="0">
              <a:latin typeface="Arial" panose="020B0604020202020204" pitchFamily="34" charset="0"/>
            </a:endParaRPr>
          </a:p>
          <a:p>
            <a:pPr>
              <a:lnSpc>
                <a:spcPct val="115000"/>
              </a:lnSpc>
              <a:spcBef>
                <a:spcPct val="0"/>
              </a:spcBef>
              <a:spcAft>
                <a:spcPts val="1001"/>
              </a:spcAft>
            </a:pPr>
            <a:r>
              <a:rPr lang="en-US" altLang="en-US" sz="1000" dirty="0">
                <a:latin typeface="Arial" panose="020B0604020202020204" pitchFamily="34" charset="0"/>
              </a:rPr>
              <a:t>At the University level – </a:t>
            </a:r>
          </a:p>
          <a:p>
            <a:pPr>
              <a:lnSpc>
                <a:spcPct val="115000"/>
              </a:lnSpc>
              <a:spcBef>
                <a:spcPct val="0"/>
              </a:spcBef>
              <a:spcAft>
                <a:spcPts val="1001"/>
              </a:spcAft>
            </a:pPr>
            <a:endParaRPr lang="en-US" altLang="en-US" sz="1000" dirty="0">
              <a:latin typeface="Arial" panose="020B0604020202020204" pitchFamily="34" charset="0"/>
            </a:endParaRPr>
          </a:p>
          <a:p>
            <a:pPr>
              <a:lnSpc>
                <a:spcPct val="115000"/>
              </a:lnSpc>
              <a:spcBef>
                <a:spcPct val="0"/>
              </a:spcBef>
              <a:spcAft>
                <a:spcPts val="1001"/>
              </a:spcAft>
            </a:pPr>
            <a:r>
              <a:rPr lang="en-US" altLang="en-US" sz="1000" dirty="0">
                <a:latin typeface="Arial" panose="020B0604020202020204" pitchFamily="34" charset="0"/>
              </a:rPr>
              <a:t>Executive Policy #15 prohibits discrimination for all the reasons above and includes additional categories of gender, gender/identity expression and genetic information. </a:t>
            </a:r>
          </a:p>
          <a:p>
            <a:pPr>
              <a:lnSpc>
                <a:spcPct val="115000"/>
              </a:lnSpc>
              <a:spcBef>
                <a:spcPct val="0"/>
              </a:spcBef>
              <a:spcAft>
                <a:spcPts val="1001"/>
              </a:spcAft>
            </a:pPr>
            <a:endParaRPr lang="en-US" altLang="en-US" sz="1000" dirty="0">
              <a:latin typeface="Arial" panose="020B0604020202020204" pitchFamily="34" charset="0"/>
            </a:endParaRPr>
          </a:p>
          <a:p>
            <a:pPr>
              <a:lnSpc>
                <a:spcPct val="115000"/>
              </a:lnSpc>
              <a:spcBef>
                <a:spcPct val="0"/>
              </a:spcBef>
              <a:spcAft>
                <a:spcPts val="1001"/>
              </a:spcAft>
            </a:pPr>
            <a:r>
              <a:rPr lang="en-US" altLang="en-US" sz="1000" dirty="0">
                <a:latin typeface="Arial" panose="020B0604020202020204" pitchFamily="34" charset="0"/>
              </a:rPr>
              <a:t>These statutes and policies are the framework for WSU recruitment and selection processes and guide the best practices discussed here. </a:t>
            </a: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102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D8F21B-0B86-47C5-B129-D64E05C5E27C}" type="datetime1">
              <a:rPr lang="en-US" altLang="en-US" smtClean="0"/>
              <a:pPr>
                <a:spcBef>
                  <a:spcPct val="0"/>
                </a:spcBef>
              </a:pPr>
              <a:t>5/4/2021</a:t>
            </a:fld>
            <a:endParaRPr lang="en-US" altLang="en-US" dirty="0" smtClean="0"/>
          </a:p>
        </p:txBody>
      </p:sp>
      <p:sp>
        <p:nvSpPr>
          <p:cNvPr id="10245"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smtClean="0"/>
              <a:t>Template-Primary on 431-shield.ppt</a:t>
            </a:r>
          </a:p>
        </p:txBody>
      </p:sp>
      <p:sp>
        <p:nvSpPr>
          <p:cNvPr id="1024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337020-92F2-4008-A1E2-D29A7F64F2E6}" type="slidenum">
              <a:rPr lang="en-US" altLang="en-US" smtClean="0"/>
              <a:pPr>
                <a:spcBef>
                  <a:spcPct val="0"/>
                </a:spcBef>
              </a:pPr>
              <a:t>5</a:t>
            </a:fld>
            <a:endParaRPr lang="en-US" altLang="en-US" dirty="0" smtClean="0"/>
          </a:p>
        </p:txBody>
      </p:sp>
    </p:spTree>
    <p:extLst>
      <p:ext uri="{BB962C8B-B14F-4D97-AF65-F5344CB8AC3E}">
        <p14:creationId xmlns:p14="http://schemas.microsoft.com/office/powerpoint/2010/main" val="2059477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sz="1000" dirty="0">
                <a:latin typeface="Arial" panose="020B0604020202020204" pitchFamily="34" charset="0"/>
                <a:cs typeface="Arial" panose="020B0604020202020204" pitchFamily="34" charset="0"/>
              </a:rPr>
              <a:t>It is best if determination on requiring a background check is made prior to posting the position.</a:t>
            </a: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HR representative assigned to the area or college is available to discuss any background check issues and the general process involved.  </a:t>
            </a: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Please note that background checks are required for positions with duties involving supervision, care, or treatment of children, vulnerable adults, or individuals with mental illness or developmental disabilities.</a:t>
            </a:r>
          </a:p>
          <a:p>
            <a:pPr>
              <a:lnSpc>
                <a:spcPct val="115000"/>
              </a:lnSpc>
              <a:spcBef>
                <a:spcPct val="0"/>
              </a:spcBef>
            </a:pPr>
            <a:endPar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Even in cases where there is only one finalist, the offer may be made contingent upon successful completion of the background check. Contact HRS for assistance.</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Components of the background check typically include investigations of criminal and/or conviction records, but may also include verification of degrees, driving records and work experience.  Generally, background checks are conducted only on the top one or two finalists for the position. </a:t>
            </a:r>
          </a:p>
          <a:p>
            <a:pPr>
              <a:lnSpc>
                <a:spcPct val="115000"/>
              </a:lnSpc>
              <a:spcBef>
                <a:spcPct val="0"/>
              </a:spcBef>
            </a:pPr>
            <a:endPar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Once identified, the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Primary</a:t>
            </a:r>
            <a:r>
              <a:rPr lang="en-US" altLang="en-US" sz="1000" baseline="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Recruiter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communicates </a:t>
            </a: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to the candidates that they are finalists for the position and a background check will be initiated. The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Primary</a:t>
            </a:r>
            <a:r>
              <a:rPr lang="en-US" altLang="en-US" sz="1000" baseline="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Recruiter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in turn</a:t>
            </a:r>
            <a:r>
              <a:rPr lang="en-US" altLang="en-US" sz="1000" baseline="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moves the candidate to the background check stage in the job requisition and selects the background check package for the candidate </a:t>
            </a:r>
          </a:p>
          <a:p>
            <a:pPr>
              <a:lnSpc>
                <a:spcPct val="115000"/>
              </a:lnSpc>
              <a:spcBef>
                <a:spcPct val="0"/>
              </a:spcBef>
            </a:pPr>
            <a:endParaRPr lang="en-US" altLang="en-US" sz="1000" baseline="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baseline="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Background check package is then reviewed by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HRS</a:t>
            </a:r>
            <a:r>
              <a:rPr lang="en-US" altLang="en-US" sz="1000" baseline="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prior to running and HRS will check the results from the external agency (agencies)</a:t>
            </a:r>
            <a:endPar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See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BPPM 60.16 </a:t>
            </a: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for more information on background checks. </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ct val="0"/>
              </a:spcBef>
              <a:spcAft>
                <a:spcPts val="1001"/>
              </a:spcAft>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0B2F15-9778-4EF5-94CE-191642FA8F82}" type="datetime1">
              <a:rPr lang="en-US" altLang="en-US" smtClean="0"/>
              <a:pPr>
                <a:spcBef>
                  <a:spcPct val="0"/>
                </a:spcBef>
              </a:pPr>
              <a:t>5/4/2021</a:t>
            </a:fld>
            <a:endParaRPr lang="en-US" altLang="en-US" smtClean="0"/>
          </a:p>
        </p:txBody>
      </p:sp>
      <p:sp>
        <p:nvSpPr>
          <p:cNvPr id="5734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573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F44294-93DE-4192-A2E8-BCA64062A957}"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3382334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Regarding  top finalists who are current or former WSU employees, the personnel file serves as another key deep dive resource.  The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Primary</a:t>
            </a:r>
            <a:r>
              <a:rPr lang="en-US" altLang="en-US" sz="1000" baseline="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Recruiter, Appointing Authority, </a:t>
            </a:r>
            <a:r>
              <a:rPr lang="en-US" altLang="en-US" sz="1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or </a:t>
            </a: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supervisor (such as the Department Chair) may review the official HRS Personnel File for a finalist in order to make employment decisions.   Visit HRS to review the file.</a:t>
            </a: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0B2F15-9778-4EF5-94CE-191642FA8F82}" type="datetime1">
              <a:rPr lang="en-US" altLang="en-US" smtClean="0"/>
              <a:pPr>
                <a:spcBef>
                  <a:spcPct val="0"/>
                </a:spcBef>
              </a:pPr>
              <a:t>5/4/2021</a:t>
            </a:fld>
            <a:endParaRPr lang="en-US" altLang="en-US" smtClean="0"/>
          </a:p>
        </p:txBody>
      </p:sp>
      <p:sp>
        <p:nvSpPr>
          <p:cNvPr id="5734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573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F44294-93DE-4192-A2E8-BCA64062A957}" type="slidenum">
              <a:rPr lang="en-US" altLang="en-US" smtClean="0"/>
              <a:pPr>
                <a:spcBef>
                  <a:spcPct val="0"/>
                </a:spcBef>
              </a:pPr>
              <a:t>51</a:t>
            </a:fld>
            <a:endParaRPr lang="en-US" altLang="en-US" smtClean="0"/>
          </a:p>
        </p:txBody>
      </p:sp>
    </p:spTree>
    <p:extLst>
      <p:ext uri="{BB962C8B-B14F-4D97-AF65-F5344CB8AC3E}">
        <p14:creationId xmlns:p14="http://schemas.microsoft.com/office/powerpoint/2010/main" val="17861814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12291"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pPr>
            <a:r>
              <a:rPr lang="en-US" sz="1000" dirty="0"/>
              <a:t>After the “deep dive” has been completed (i.e. references, background check and personnel file review, if applicable), the Search Committee’s next task is to recommend the finalist for hire to the Appointing Authority or his designee.</a:t>
            </a: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Review the documentation gathered for each finalist during the entire search, including the initial evaluation, pre-screen (if applicable) and on-campus interview, feedback received from key stakeholders (if applicable) and information from the “deep dive.”</a:t>
            </a: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 </a:t>
            </a:r>
          </a:p>
          <a:p>
            <a:pPr marL="171692" indent="-171692">
              <a:lnSpc>
                <a:spcPct val="115000"/>
              </a:lnSpc>
              <a:spcBef>
                <a:spcPts val="0"/>
              </a:spcBef>
              <a:spcAft>
                <a:spcPts val="0"/>
              </a:spcAft>
              <a:buFont typeface="Arial" panose="020B0604020202020204" pitchFamily="34" charset="0"/>
              <a:buChar char="•"/>
            </a:pPr>
            <a:r>
              <a:rPr lang="en-US" sz="1000" dirty="0"/>
              <a:t>Verify the candidates have demonstrated they meet the minimum and most or all of the preferred qualifications.</a:t>
            </a:r>
          </a:p>
          <a:p>
            <a:pPr marL="171692" indent="-171692">
              <a:lnSpc>
                <a:spcPct val="115000"/>
              </a:lnSpc>
              <a:spcBef>
                <a:spcPts val="0"/>
              </a:spcBef>
              <a:spcAft>
                <a:spcPts val="0"/>
              </a:spcAft>
              <a:buFont typeface="Arial" panose="020B0604020202020204" pitchFamily="34" charset="0"/>
              <a:buChar char="•"/>
            </a:pPr>
            <a:r>
              <a:rPr lang="en-US" sz="1000" dirty="0"/>
              <a:t>Discuss other strengths the candidates may have demonstrated or areas of expertise they could bring to the position.</a:t>
            </a:r>
          </a:p>
          <a:p>
            <a:pPr marL="171692" indent="-171692">
              <a:lnSpc>
                <a:spcPct val="115000"/>
              </a:lnSpc>
              <a:spcBef>
                <a:spcPts val="0"/>
              </a:spcBef>
              <a:spcAft>
                <a:spcPts val="0"/>
              </a:spcAft>
              <a:buFont typeface="Arial" panose="020B0604020202020204" pitchFamily="34" charset="0"/>
              <a:buChar char="•"/>
            </a:pPr>
            <a:r>
              <a:rPr lang="en-US" sz="1000" dirty="0"/>
              <a:t>Discuss weaknesses or areas where the candidates need development.</a:t>
            </a:r>
          </a:p>
          <a:p>
            <a:pPr marL="171692" indent="-171692">
              <a:lnSpc>
                <a:spcPct val="115000"/>
              </a:lnSpc>
              <a:spcBef>
                <a:spcPts val="0"/>
              </a:spcBef>
              <a:spcAft>
                <a:spcPts val="0"/>
              </a:spcAft>
              <a:buFont typeface="Arial" panose="020B0604020202020204" pitchFamily="34" charset="0"/>
              <a:buChar char="•"/>
            </a:pPr>
            <a:r>
              <a:rPr lang="en-US" sz="1000" dirty="0"/>
              <a:t>Discuss any areas of concern.</a:t>
            </a: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After vetting the candidates, a recommendation briefly reviewing the finalists who participated in </a:t>
            </a:r>
            <a:r>
              <a:rPr lang="en-US" sz="1000" dirty="0" smtClean="0"/>
              <a:t>on-campus or Zoom </a:t>
            </a:r>
            <a:r>
              <a:rPr lang="en-US" sz="1000" dirty="0"/>
              <a:t>interviews is developed for discussion with the Appointing Authority or his designee. </a:t>
            </a:r>
          </a:p>
          <a:p>
            <a:pPr marL="172963" indent="-172963">
              <a:lnSpc>
                <a:spcPct val="115000"/>
              </a:lnSpc>
              <a:spcBef>
                <a:spcPts val="0"/>
              </a:spcBef>
              <a:spcAft>
                <a:spcPts val="0"/>
              </a:spcAft>
            </a:pPr>
            <a:endParaRPr lang="en-US" sz="1000" dirty="0"/>
          </a:p>
          <a:p>
            <a:pPr>
              <a:lnSpc>
                <a:spcPct val="115000"/>
              </a:lnSpc>
              <a:spcBef>
                <a:spcPts val="0"/>
              </a:spcBef>
              <a:spcAft>
                <a:spcPts val="0"/>
              </a:spcAft>
            </a:pPr>
            <a:r>
              <a:rPr lang="en-US" sz="1000" dirty="0"/>
              <a:t>Note that written communications are subject to the Public Records Law in Washington State. </a:t>
            </a: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The Appointing Authority or designee will review the recommendation to hire and make a final determination as to which candidate will be offered the position. </a:t>
            </a:r>
            <a:endParaRPr lang="en-US" sz="1000" dirty="0" smtClean="0"/>
          </a:p>
          <a:p>
            <a:pPr>
              <a:lnSpc>
                <a:spcPct val="115000"/>
              </a:lnSpc>
              <a:spcBef>
                <a:spcPts val="0"/>
              </a:spcBef>
              <a:spcAft>
                <a:spcPts val="0"/>
              </a:spcAft>
            </a:pPr>
            <a:endParaRPr lang="en-US" sz="1000" dirty="0" smtClean="0"/>
          </a:p>
          <a:p>
            <a:pPr>
              <a:lnSpc>
                <a:spcPct val="115000"/>
              </a:lnSpc>
              <a:spcBef>
                <a:spcPts val="0"/>
              </a:spcBef>
              <a:spcAft>
                <a:spcPts val="0"/>
              </a:spcAft>
            </a:pPr>
            <a:r>
              <a:rPr lang="en-US" sz="1000" dirty="0" smtClean="0"/>
              <a:t>Prior to an offer of employment, WSU must comply with RCW 28B.112.080 in regards to Sexual Misconduct. </a:t>
            </a:r>
            <a:r>
              <a:rPr lang="en-US" sz="1000" dirty="0" smtClean="0">
                <a:solidFill>
                  <a:schemeClr val="tx1"/>
                </a:solidFill>
                <a:effectLst>
                  <a:outerShdw blurRad="38100" dist="38100" dir="2700000" algn="tl">
                    <a:srgbClr val="000000">
                      <a:alpha val="43137"/>
                    </a:srgbClr>
                  </a:outerShdw>
                </a:effectLst>
                <a:cs typeface="Arial" pitchFamily="34" charset="0"/>
              </a:rPr>
              <a:t>The sexual misconduct form is part of the application process in Workday. </a:t>
            </a:r>
            <a:r>
              <a:rPr lang="en-US" sz="1000" dirty="0" smtClean="0"/>
              <a:t>To comply with this law, hiring departments may not make an offer of employment until approved by HRS Employment Services.</a:t>
            </a:r>
          </a:p>
          <a:p>
            <a:pPr>
              <a:lnSpc>
                <a:spcPct val="115000"/>
              </a:lnSpc>
              <a:spcBef>
                <a:spcPts val="0"/>
              </a:spcBef>
              <a:spcAft>
                <a:spcPts val="0"/>
              </a:spcAft>
            </a:pPr>
            <a:r>
              <a:rPr lang="en-US" sz="1000" dirty="0" smtClean="0"/>
              <a:t> </a:t>
            </a:r>
          </a:p>
          <a:p>
            <a:pPr marL="0" marR="0" lvl="0" indent="0" algn="l" defTabSz="914400" rtl="0" eaLnBrk="0" fontAlgn="base" latinLnBrk="0" hangingPunct="0">
              <a:lnSpc>
                <a:spcPct val="115000"/>
              </a:lnSpc>
              <a:spcBef>
                <a:spcPts val="0"/>
              </a:spcBef>
              <a:spcAft>
                <a:spcPts val="0"/>
              </a:spcAft>
              <a:buClrTx/>
              <a:buSzTx/>
              <a:buFontTx/>
              <a:buNone/>
              <a:tabLst/>
              <a:defRPr/>
            </a:pPr>
            <a:r>
              <a:rPr lang="en-US" sz="1000" dirty="0" smtClean="0"/>
              <a:t>Once </a:t>
            </a:r>
            <a:r>
              <a:rPr lang="en-US" sz="1000" dirty="0"/>
              <a:t>approved by HRS, the verbal offer may be made to the candidate either by the Appointing Authority, the Department Head or another designated individual</a:t>
            </a:r>
            <a:r>
              <a:rPr lang="en-US" sz="1000" dirty="0" smtClean="0"/>
              <a:t>. The HR</a:t>
            </a:r>
            <a:r>
              <a:rPr lang="en-US" sz="1000" baseline="0" dirty="0" smtClean="0"/>
              <a:t> Partner initiates the employment agreement in Workday </a:t>
            </a:r>
            <a:endParaRPr lang="en-US" sz="1000" dirty="0" smtClean="0"/>
          </a:p>
          <a:p>
            <a:pPr>
              <a:lnSpc>
                <a:spcPct val="115000"/>
              </a:lnSpc>
              <a:spcBef>
                <a:spcPts val="0"/>
              </a:spcBef>
              <a:spcAft>
                <a:spcPts val="0"/>
              </a:spcAft>
            </a:pPr>
            <a:endParaRPr lang="en-US" sz="1000" dirty="0"/>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For AP positions additional negotiations may occur, such as salary and/or relocation terms. These items are to be vetted with the Appointing Authority and HRS.  Final terms of the offer are detailed in the official offer letter which is </a:t>
            </a:r>
            <a:r>
              <a:rPr lang="en-US" sz="1000" dirty="0" smtClean="0"/>
              <a:t>approved</a:t>
            </a:r>
            <a:r>
              <a:rPr lang="en-US" sz="1000" baseline="0" dirty="0" smtClean="0"/>
              <a:t> </a:t>
            </a:r>
            <a:r>
              <a:rPr lang="en-US" sz="1000" dirty="0" smtClean="0"/>
              <a:t>by </a:t>
            </a:r>
            <a:r>
              <a:rPr lang="en-US" sz="1000" dirty="0"/>
              <a:t>the Appointing Authority. </a:t>
            </a: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It is critical to ensure the accuracy of all information in the offer letter, including job title, salary, additional terms and effective dates. </a:t>
            </a:r>
            <a:r>
              <a:rPr lang="en-US" sz="1000" dirty="0" smtClean="0"/>
              <a:t>Offer</a:t>
            </a:r>
            <a:r>
              <a:rPr lang="en-US" sz="1000" baseline="0" dirty="0" smtClean="0"/>
              <a:t> letters are completed in the Workday System. </a:t>
            </a: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The area or college administrator completes the required paperwork, including distributing the offer letter </a:t>
            </a:r>
            <a:r>
              <a:rPr lang="en-US" sz="1000" dirty="0" smtClean="0"/>
              <a:t>copies,</a:t>
            </a:r>
            <a:r>
              <a:rPr lang="en-US" sz="1000" baseline="0" dirty="0" smtClean="0"/>
              <a:t> etc</a:t>
            </a:r>
            <a:r>
              <a:rPr lang="en-US" sz="1000" dirty="0" smtClean="0"/>
              <a:t>.</a:t>
            </a:r>
            <a:r>
              <a:rPr lang="en-US" sz="1000" dirty="0"/>
              <a:t> </a:t>
            </a:r>
          </a:p>
          <a:p>
            <a:pPr>
              <a:lnSpc>
                <a:spcPct val="115000"/>
              </a:lnSpc>
              <a:spcBef>
                <a:spcPts val="0"/>
              </a:spcBef>
              <a:spcAft>
                <a:spcPts val="996"/>
              </a:spcAft>
              <a:defRPr/>
            </a:pPr>
            <a:endParaRPr lang="en-US" sz="1000" dirty="0">
              <a:latin typeface="Arial" panose="020B0604020202020204" pitchFamily="34" charset="0"/>
              <a:ea typeface="Times New Roman"/>
              <a:cs typeface="Arial" panose="020B0604020202020204" pitchFamily="34" charset="0"/>
            </a:endParaRPr>
          </a:p>
        </p:txBody>
      </p:sp>
      <p:sp>
        <p:nvSpPr>
          <p:cNvPr id="6554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B2DDC7-8DCF-4540-8567-2A2CCCA2C05A}" type="datetime1">
              <a:rPr lang="en-US" altLang="en-US" smtClean="0"/>
              <a:pPr>
                <a:spcBef>
                  <a:spcPct val="0"/>
                </a:spcBef>
              </a:pPr>
              <a:t>5/4/2021</a:t>
            </a:fld>
            <a:endParaRPr lang="en-US" altLang="en-US" smtClean="0"/>
          </a:p>
        </p:txBody>
      </p:sp>
      <p:sp>
        <p:nvSpPr>
          <p:cNvPr id="65541"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655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6B53FD-60D5-4A30-9B30-AE855A7B54BB}" type="slidenum">
              <a:rPr lang="en-US" altLang="en-US" smtClean="0"/>
              <a:pPr>
                <a:spcBef>
                  <a:spcPct val="0"/>
                </a:spcBef>
              </a:pPr>
              <a:t>52</a:t>
            </a:fld>
            <a:endParaRPr lang="en-US" altLang="en-US" smtClean="0"/>
          </a:p>
        </p:txBody>
      </p:sp>
    </p:spTree>
    <p:extLst>
      <p:ext uri="{BB962C8B-B14F-4D97-AF65-F5344CB8AC3E}">
        <p14:creationId xmlns:p14="http://schemas.microsoft.com/office/powerpoint/2010/main" val="13952578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custDataLst>
              <p:tags r:id="rId1"/>
            </p:custDataLst>
          </p:nvPr>
        </p:nvSpPr>
        <p:spPr/>
        <p:txBody>
          <a:bodyPr/>
          <a:lstStyle/>
          <a:p>
            <a:pPr defTabSz="915689">
              <a:defRPr/>
            </a:pPr>
            <a:r>
              <a:rPr lang="en-US" altLang="en-US" sz="1000" b="1" i="1" dirty="0">
                <a:latin typeface="Arial" panose="020B0604020202020204" pitchFamily="34" charset="0"/>
              </a:rPr>
              <a:t>Hire &amp; Onboard, </a:t>
            </a:r>
            <a:r>
              <a:rPr lang="en-US" altLang="en-US" sz="1000" i="1" dirty="0">
                <a:latin typeface="Arial" panose="020B0604020202020204" pitchFamily="34" charset="0"/>
              </a:rPr>
              <a:t>t</a:t>
            </a:r>
            <a:r>
              <a:rPr lang="en-US" sz="1000" dirty="0"/>
              <a:t>he final phase of the search, begins when the finalist has accepted the offer of employment for the position.  The bulk of the Search Committee’s work is now complete.  A  few items need to be wrapped up in this phase and, most importantly, the emphasis shifts to onboarding the new hire.</a:t>
            </a:r>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fld id="{0A798956-C6A5-41EB-A8D7-7E6C07B383B9}" type="datetime1">
              <a:rPr lang="en-US" altLang="en-US" smtClean="0"/>
              <a:pPr/>
              <a:t>5/4/2021</a:t>
            </a:fld>
            <a:endParaRPr lang="en-US" altLang="en-US" smtClean="0"/>
          </a:p>
        </p:txBody>
      </p:sp>
      <p:sp>
        <p:nvSpPr>
          <p:cNvPr id="16389"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2510">
              <a:defRPr>
                <a:solidFill>
                  <a:schemeClr val="tx1"/>
                </a:solidFill>
                <a:latin typeface="Arial" panose="020B0604020202020204" pitchFamily="34" charset="0"/>
              </a:defRPr>
            </a:lvl1pPr>
            <a:lvl2pPr marL="743997" indent="-286152" defTabSz="912510">
              <a:defRPr>
                <a:solidFill>
                  <a:schemeClr val="tx1"/>
                </a:solidFill>
                <a:latin typeface="Arial" panose="020B0604020202020204" pitchFamily="34" charset="0"/>
              </a:defRPr>
            </a:lvl2pPr>
            <a:lvl3pPr marL="1144611" indent="-228922" defTabSz="912510">
              <a:defRPr>
                <a:solidFill>
                  <a:schemeClr val="tx1"/>
                </a:solidFill>
                <a:latin typeface="Arial" panose="020B0604020202020204" pitchFamily="34" charset="0"/>
              </a:defRPr>
            </a:lvl3pPr>
            <a:lvl4pPr marL="1602455" indent="-228922" defTabSz="912510">
              <a:defRPr>
                <a:solidFill>
                  <a:schemeClr val="tx1"/>
                </a:solidFill>
                <a:latin typeface="Arial" panose="020B0604020202020204" pitchFamily="34" charset="0"/>
              </a:defRPr>
            </a:lvl4pPr>
            <a:lvl5pPr marL="2060300" indent="-228922" defTabSz="912510">
              <a:defRPr>
                <a:solidFill>
                  <a:schemeClr val="tx1"/>
                </a:solidFill>
                <a:latin typeface="Arial" panose="020B0604020202020204" pitchFamily="34" charset="0"/>
              </a:defRPr>
            </a:lvl5pPr>
            <a:lvl6pPr marL="2518145" indent="-228922" defTabSz="912510" eaLnBrk="0" fontAlgn="base" hangingPunct="0">
              <a:spcBef>
                <a:spcPct val="0"/>
              </a:spcBef>
              <a:spcAft>
                <a:spcPct val="0"/>
              </a:spcAft>
              <a:defRPr>
                <a:solidFill>
                  <a:schemeClr val="tx1"/>
                </a:solidFill>
                <a:latin typeface="Arial" panose="020B0604020202020204" pitchFamily="34" charset="0"/>
              </a:defRPr>
            </a:lvl6pPr>
            <a:lvl7pPr marL="2975988" indent="-228922" defTabSz="912510" eaLnBrk="0" fontAlgn="base" hangingPunct="0">
              <a:spcBef>
                <a:spcPct val="0"/>
              </a:spcBef>
              <a:spcAft>
                <a:spcPct val="0"/>
              </a:spcAft>
              <a:defRPr>
                <a:solidFill>
                  <a:schemeClr val="tx1"/>
                </a:solidFill>
                <a:latin typeface="Arial" panose="020B0604020202020204" pitchFamily="34" charset="0"/>
              </a:defRPr>
            </a:lvl7pPr>
            <a:lvl8pPr marL="3433833" indent="-228922" defTabSz="912510" eaLnBrk="0" fontAlgn="base" hangingPunct="0">
              <a:spcBef>
                <a:spcPct val="0"/>
              </a:spcBef>
              <a:spcAft>
                <a:spcPct val="0"/>
              </a:spcAft>
              <a:defRPr>
                <a:solidFill>
                  <a:schemeClr val="tx1"/>
                </a:solidFill>
                <a:latin typeface="Arial" panose="020B0604020202020204" pitchFamily="34" charset="0"/>
              </a:defRPr>
            </a:lvl8pPr>
            <a:lvl9pPr marL="3891677" indent="-228922" defTabSz="91251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Template-Primary on 431-shield.ppt</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defRPr>
                <a:solidFill>
                  <a:schemeClr val="tx1"/>
                </a:solidFill>
                <a:latin typeface="Arial" panose="020B0604020202020204" pitchFamily="34" charset="0"/>
              </a:defRPr>
            </a:lvl1pPr>
            <a:lvl2pPr marL="743997" indent="-286152" defTabSz="910920">
              <a:defRPr>
                <a:solidFill>
                  <a:schemeClr val="tx1"/>
                </a:solidFill>
                <a:latin typeface="Arial" panose="020B0604020202020204" pitchFamily="34" charset="0"/>
              </a:defRPr>
            </a:lvl2pPr>
            <a:lvl3pPr marL="1144611" indent="-228922" defTabSz="910920">
              <a:defRPr>
                <a:solidFill>
                  <a:schemeClr val="tx1"/>
                </a:solidFill>
                <a:latin typeface="Arial" panose="020B0604020202020204" pitchFamily="34" charset="0"/>
              </a:defRPr>
            </a:lvl3pPr>
            <a:lvl4pPr marL="1602455" indent="-228922" defTabSz="910920">
              <a:defRPr>
                <a:solidFill>
                  <a:schemeClr val="tx1"/>
                </a:solidFill>
                <a:latin typeface="Arial" panose="020B0604020202020204" pitchFamily="34" charset="0"/>
              </a:defRPr>
            </a:lvl4pPr>
            <a:lvl5pPr marL="2060300" indent="-228922" defTabSz="910920">
              <a:defRPr>
                <a:solidFill>
                  <a:schemeClr val="tx1"/>
                </a:solidFill>
                <a:latin typeface="Arial" panose="020B0604020202020204" pitchFamily="34" charset="0"/>
              </a:defRPr>
            </a:lvl5pPr>
            <a:lvl6pPr marL="2518145" indent="-228922" defTabSz="910920" eaLnBrk="0" fontAlgn="base" hangingPunct="0">
              <a:spcBef>
                <a:spcPct val="0"/>
              </a:spcBef>
              <a:spcAft>
                <a:spcPct val="0"/>
              </a:spcAft>
              <a:defRPr>
                <a:solidFill>
                  <a:schemeClr val="tx1"/>
                </a:solidFill>
                <a:latin typeface="Arial" panose="020B0604020202020204" pitchFamily="34" charset="0"/>
              </a:defRPr>
            </a:lvl6pPr>
            <a:lvl7pPr marL="2975988" indent="-228922" defTabSz="910920" eaLnBrk="0" fontAlgn="base" hangingPunct="0">
              <a:spcBef>
                <a:spcPct val="0"/>
              </a:spcBef>
              <a:spcAft>
                <a:spcPct val="0"/>
              </a:spcAft>
              <a:defRPr>
                <a:solidFill>
                  <a:schemeClr val="tx1"/>
                </a:solidFill>
                <a:latin typeface="Arial" panose="020B0604020202020204" pitchFamily="34" charset="0"/>
              </a:defRPr>
            </a:lvl7pPr>
            <a:lvl8pPr marL="3433833" indent="-228922" defTabSz="910920" eaLnBrk="0" fontAlgn="base" hangingPunct="0">
              <a:spcBef>
                <a:spcPct val="0"/>
              </a:spcBef>
              <a:spcAft>
                <a:spcPct val="0"/>
              </a:spcAft>
              <a:defRPr>
                <a:solidFill>
                  <a:schemeClr val="tx1"/>
                </a:solidFill>
                <a:latin typeface="Arial" panose="020B0604020202020204" pitchFamily="34" charset="0"/>
              </a:defRPr>
            </a:lvl8pPr>
            <a:lvl9pPr marL="3891677" indent="-228922" defTabSz="910920" eaLnBrk="0" fontAlgn="base" hangingPunct="0">
              <a:spcBef>
                <a:spcPct val="0"/>
              </a:spcBef>
              <a:spcAft>
                <a:spcPct val="0"/>
              </a:spcAft>
              <a:defRPr>
                <a:solidFill>
                  <a:schemeClr val="tx1"/>
                </a:solidFill>
                <a:latin typeface="Arial" panose="020B0604020202020204" pitchFamily="34" charset="0"/>
              </a:defRPr>
            </a:lvl9pPr>
          </a:lstStyle>
          <a:p>
            <a:fld id="{3746FEC2-212A-4E44-AD2A-BAFE6551084D}" type="slidenum">
              <a:rPr lang="en-US" altLang="en-US" smtClean="0"/>
              <a:pPr/>
              <a:t>53</a:t>
            </a:fld>
            <a:endParaRPr lang="en-US" altLang="en-US" smtClean="0"/>
          </a:p>
        </p:txBody>
      </p:sp>
    </p:spTree>
    <p:extLst>
      <p:ext uri="{BB962C8B-B14F-4D97-AF65-F5344CB8AC3E}">
        <p14:creationId xmlns:p14="http://schemas.microsoft.com/office/powerpoint/2010/main" val="4901001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59395"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latin typeface="Arial" panose="020B0604020202020204" pitchFamily="34" charset="0"/>
                <a:cs typeface="Arial" panose="020B0604020202020204" pitchFamily="34" charset="0"/>
              </a:rPr>
              <a:t>After the finalist has accepted the position, the Search Committee needs to inform the other candidates that the position is filled. </a:t>
            </a:r>
          </a:p>
          <a:p>
            <a:pPr>
              <a:defRPr/>
            </a:pPr>
            <a:endParaRPr lang="en-US" sz="1000" dirty="0">
              <a:latin typeface="Arial" panose="020B0604020202020204" pitchFamily="34" charset="0"/>
              <a:cs typeface="Arial" panose="020B0604020202020204" pitchFamily="34" charset="0"/>
            </a:endParaRPr>
          </a:p>
          <a:p>
            <a:pPr marL="169442" indent="-169442">
              <a:buFont typeface="Arial" pitchFamily="34" charset="0"/>
              <a:buChar char="•"/>
              <a:defRPr/>
            </a:pPr>
            <a:r>
              <a:rPr lang="en-US" sz="1000" dirty="0">
                <a:latin typeface="Arial" panose="020B0604020202020204" pitchFamily="34" charset="0"/>
                <a:cs typeface="Arial" panose="020B0604020202020204" pitchFamily="34" charset="0"/>
              </a:rPr>
              <a:t>Generally, the </a:t>
            </a:r>
            <a:r>
              <a:rPr lang="en-US" sz="1000" dirty="0" smtClean="0">
                <a:latin typeface="Arial" panose="020B0604020202020204" pitchFamily="34" charset="0"/>
                <a:cs typeface="Arial" panose="020B0604020202020204" pitchFamily="34" charset="0"/>
              </a:rPr>
              <a:t>Primary</a:t>
            </a:r>
            <a:r>
              <a:rPr lang="en-US" sz="1000" baseline="0" dirty="0" smtClean="0">
                <a:latin typeface="Arial" panose="020B0604020202020204" pitchFamily="34" charset="0"/>
                <a:cs typeface="Arial" panose="020B0604020202020204" pitchFamily="34" charset="0"/>
              </a:rPr>
              <a:t> Recruiter or HR Partner </a:t>
            </a:r>
            <a:r>
              <a:rPr lang="en-US" sz="1000" dirty="0" smtClean="0">
                <a:latin typeface="Arial" panose="020B0604020202020204" pitchFamily="34" charset="0"/>
                <a:cs typeface="Arial" panose="020B0604020202020204" pitchFamily="34" charset="0"/>
              </a:rPr>
              <a:t>will </a:t>
            </a:r>
            <a:r>
              <a:rPr lang="en-US" sz="1000" dirty="0">
                <a:latin typeface="Arial" panose="020B0604020202020204" pitchFamily="34" charset="0"/>
                <a:cs typeface="Arial" panose="020B0604020202020204" pitchFamily="34" charset="0"/>
              </a:rPr>
              <a:t>personally notify the top candidates who were included in the on-campus interviews by telephone or email</a:t>
            </a:r>
          </a:p>
          <a:p>
            <a:pPr marL="169442" indent="-169442">
              <a:buFont typeface="Arial" pitchFamily="34" charset="0"/>
              <a:buChar char="•"/>
              <a:defRPr/>
            </a:pPr>
            <a:r>
              <a:rPr lang="en-US" sz="1000" dirty="0">
                <a:latin typeface="Arial" panose="020B0604020202020204" pitchFamily="34" charset="0"/>
                <a:cs typeface="Arial" panose="020B0604020202020204" pitchFamily="34" charset="0"/>
              </a:rPr>
              <a:t>HRS recommends notifying the remaining candidates as well, typically by letter or email.</a:t>
            </a:r>
          </a:p>
          <a:p>
            <a:pPr marL="169442" indent="-169442">
              <a:buFont typeface="Arial" pitchFamily="34" charset="0"/>
              <a:buChar char="•"/>
              <a:defRPr/>
            </a:pPr>
            <a:r>
              <a:rPr lang="en-US" sz="1000" dirty="0">
                <a:latin typeface="Arial" panose="020B0604020202020204" pitchFamily="34" charset="0"/>
                <a:cs typeface="Arial" panose="020B0604020202020204" pitchFamily="34" charset="0"/>
              </a:rPr>
              <a:t>HRS has created notification letter templates for consideration.  These can be viewed at the Staff Recruitment website.</a:t>
            </a:r>
          </a:p>
          <a:p>
            <a:pPr marL="169442" marR="0" lvl="3" indent="-169442" algn="l" defTabSz="915689" rtl="0" eaLnBrk="0" fontAlgn="base" latinLnBrk="0" hangingPunct="0">
              <a:lnSpc>
                <a:spcPct val="100000"/>
              </a:lnSpc>
              <a:spcBef>
                <a:spcPct val="30000"/>
              </a:spcBef>
              <a:spcAft>
                <a:spcPct val="0"/>
              </a:spcAft>
              <a:buClrTx/>
              <a:buSzTx/>
              <a:buFont typeface="Arial" pitchFamily="34" charset="0"/>
              <a:buChar char="•"/>
              <a:tabLst/>
              <a:defRPr/>
            </a:pPr>
            <a:r>
              <a:rPr lang="en-US" sz="1000" dirty="0" smtClean="0">
                <a:solidFill>
                  <a:schemeClr val="tx1"/>
                </a:solidFill>
                <a:effectLst>
                  <a:outerShdw blurRad="38100" dist="38100" dir="2700000" algn="tl">
                    <a:srgbClr val="000000">
                      <a:alpha val="43137"/>
                    </a:srgbClr>
                  </a:outerShdw>
                </a:effectLst>
                <a:cs typeface="Arial" pitchFamily="34" charset="0"/>
              </a:rPr>
              <a:t>Update all candidates’ status with “disposition</a:t>
            </a:r>
            <a:r>
              <a:rPr lang="en-US" sz="1000" baseline="0" dirty="0" smtClean="0">
                <a:solidFill>
                  <a:schemeClr val="tx1"/>
                </a:solidFill>
                <a:effectLst>
                  <a:outerShdw blurRad="38100" dist="38100" dir="2700000" algn="tl">
                    <a:srgbClr val="000000">
                      <a:alpha val="43137"/>
                    </a:srgbClr>
                  </a:outerShdw>
                </a:effectLst>
                <a:cs typeface="Arial" pitchFamily="34" charset="0"/>
              </a:rPr>
              <a:t> </a:t>
            </a:r>
            <a:r>
              <a:rPr lang="en-US" sz="1000" dirty="0" smtClean="0">
                <a:solidFill>
                  <a:schemeClr val="tx1"/>
                </a:solidFill>
                <a:effectLst>
                  <a:outerShdw blurRad="38100" dist="38100" dir="2700000" algn="tl">
                    <a:srgbClr val="000000">
                      <a:alpha val="43137"/>
                    </a:srgbClr>
                  </a:outerShdw>
                </a:effectLst>
                <a:cs typeface="Arial" pitchFamily="34" charset="0"/>
              </a:rPr>
              <a:t>reasons” and complete the</a:t>
            </a:r>
            <a:r>
              <a:rPr lang="en-US" sz="1000" baseline="0" dirty="0" smtClean="0">
                <a:solidFill>
                  <a:schemeClr val="tx1"/>
                </a:solidFill>
                <a:effectLst>
                  <a:outerShdw blurRad="38100" dist="38100" dir="2700000" algn="tl">
                    <a:srgbClr val="000000">
                      <a:alpha val="43137"/>
                    </a:srgbClr>
                  </a:outerShdw>
                </a:effectLst>
                <a:cs typeface="Arial" pitchFamily="34" charset="0"/>
              </a:rPr>
              <a:t> Employee Agreement (Offer) processes for final candidate</a:t>
            </a:r>
            <a:r>
              <a:rPr lang="en-US" sz="1000" dirty="0" smtClean="0">
                <a:solidFill>
                  <a:schemeClr val="tx1"/>
                </a:solidFill>
                <a:effectLst>
                  <a:outerShdw blurRad="38100" dist="38100" dir="2700000" algn="tl">
                    <a:srgbClr val="000000">
                      <a:alpha val="43137"/>
                    </a:srgbClr>
                  </a:outerShdw>
                </a:effectLst>
                <a:cs typeface="Arial" pitchFamily="34" charset="0"/>
              </a:rPr>
              <a:t>. </a:t>
            </a:r>
          </a:p>
          <a:p>
            <a:pPr marL="169442" marR="0" lvl="3" indent="-169442" algn="l" defTabSz="915689" rtl="0" eaLnBrk="0" fontAlgn="base" latinLnBrk="0" hangingPunct="0">
              <a:lnSpc>
                <a:spcPct val="100000"/>
              </a:lnSpc>
              <a:spcBef>
                <a:spcPct val="30000"/>
              </a:spcBef>
              <a:spcAft>
                <a:spcPct val="0"/>
              </a:spcAft>
              <a:buClrTx/>
              <a:buSzTx/>
              <a:buFont typeface="Arial" pitchFamily="34" charset="0"/>
              <a:buChar char="•"/>
              <a:tabLst/>
              <a:defRPr/>
            </a:pPr>
            <a:r>
              <a:rPr lang="en-US" sz="1000" dirty="0" smtClean="0">
                <a:latin typeface="Arial" panose="020B0604020202020204" pitchFamily="34" charset="0"/>
                <a:cs typeface="Arial" panose="020B0604020202020204" pitchFamily="34" charset="0"/>
              </a:rPr>
              <a:t>After employment agreement details and offer letter has been finalized, the HR Partner will move the candidate forward into Workday staffing processes - Hire for external candidates, Change Job or Add Job for internal candidates.</a:t>
            </a:r>
          </a:p>
          <a:p>
            <a:pPr marL="169442" marR="0" lvl="3" indent="-169442" algn="l" defTabSz="915689" rtl="0" eaLnBrk="0" fontAlgn="base" latinLnBrk="0" hangingPunct="0">
              <a:lnSpc>
                <a:spcPct val="100000"/>
              </a:lnSpc>
              <a:spcBef>
                <a:spcPct val="30000"/>
              </a:spcBef>
              <a:spcAft>
                <a:spcPct val="0"/>
              </a:spcAft>
              <a:buClrTx/>
              <a:buSzTx/>
              <a:buFont typeface="Arial" pitchFamily="34" charset="0"/>
              <a:buChar char="•"/>
              <a:tabLst/>
              <a:defRPr/>
            </a:pPr>
            <a:endParaRPr lang="en-US" sz="1000" dirty="0" smtClean="0">
              <a:solidFill>
                <a:schemeClr val="tx1"/>
              </a:solidFill>
              <a:effectLst>
                <a:outerShdw blurRad="38100" dist="38100" dir="2700000" algn="tl">
                  <a:srgbClr val="000000">
                    <a:alpha val="43137"/>
                  </a:srgbClr>
                </a:outerShdw>
              </a:effectLst>
              <a:cs typeface="Arial" pitchFamily="34" charset="0"/>
            </a:endParaRPr>
          </a:p>
          <a:p>
            <a:pPr marL="169442" lvl="3" indent="-169442" defTabSz="915689">
              <a:buFont typeface="Arial" pitchFamily="34" charset="0"/>
              <a:buChar char="•"/>
              <a:defRPr/>
            </a:pPr>
            <a:endParaRPr lang="en-US" sz="1000" dirty="0"/>
          </a:p>
        </p:txBody>
      </p:sp>
      <p:sp>
        <p:nvSpPr>
          <p:cNvPr id="696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FC1344-7546-4752-B91D-D37264CF3A6D}" type="datetime1">
              <a:rPr lang="en-US" altLang="en-US" smtClean="0"/>
              <a:pPr>
                <a:spcBef>
                  <a:spcPct val="0"/>
                </a:spcBef>
              </a:pPr>
              <a:t>5/4/2021</a:t>
            </a:fld>
            <a:endParaRPr lang="en-US" altLang="en-US" smtClean="0"/>
          </a:p>
        </p:txBody>
      </p:sp>
      <p:sp>
        <p:nvSpPr>
          <p:cNvPr id="69637"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696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0688E0-82F1-4A79-B313-5002C1D11CE4}" type="slidenum">
              <a:rPr lang="en-US" altLang="en-US" smtClean="0"/>
              <a:pPr>
                <a:spcBef>
                  <a:spcPct val="0"/>
                </a:spcBef>
              </a:pPr>
              <a:t>54</a:t>
            </a:fld>
            <a:endParaRPr lang="en-US" altLang="en-US" smtClean="0"/>
          </a:p>
        </p:txBody>
      </p:sp>
    </p:spTree>
    <p:extLst>
      <p:ext uri="{BB962C8B-B14F-4D97-AF65-F5344CB8AC3E}">
        <p14:creationId xmlns:p14="http://schemas.microsoft.com/office/powerpoint/2010/main" val="27017343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59395"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pPr>
            <a:r>
              <a:rPr lang="en-US" sz="1000" dirty="0">
                <a:solidFill>
                  <a:srgbClr val="000000"/>
                </a:solidFill>
                <a:latin typeface="Arial"/>
                <a:ea typeface="Times New Roman"/>
                <a:cs typeface="Times New Roman"/>
              </a:rPr>
              <a:t>Lastly, the </a:t>
            </a:r>
            <a:r>
              <a:rPr lang="en-US" sz="1000" dirty="0" smtClean="0">
                <a:solidFill>
                  <a:srgbClr val="000000"/>
                </a:solidFill>
                <a:latin typeface="Arial"/>
                <a:ea typeface="Times New Roman"/>
                <a:cs typeface="Times New Roman"/>
              </a:rPr>
              <a:t>Primary</a:t>
            </a:r>
            <a:r>
              <a:rPr lang="en-US" sz="1000" baseline="0" dirty="0" smtClean="0">
                <a:solidFill>
                  <a:srgbClr val="000000"/>
                </a:solidFill>
                <a:latin typeface="Arial"/>
                <a:ea typeface="Times New Roman"/>
                <a:cs typeface="Times New Roman"/>
              </a:rPr>
              <a:t> Recruiter, HR Partner, and Search Support </a:t>
            </a:r>
            <a:r>
              <a:rPr lang="en-US" sz="1000" dirty="0" smtClean="0">
                <a:solidFill>
                  <a:srgbClr val="000000"/>
                </a:solidFill>
                <a:latin typeface="Arial"/>
                <a:ea typeface="Times New Roman"/>
                <a:cs typeface="Times New Roman"/>
              </a:rPr>
              <a:t>must </a:t>
            </a:r>
            <a:r>
              <a:rPr lang="en-US" sz="1000" dirty="0">
                <a:solidFill>
                  <a:srgbClr val="000000"/>
                </a:solidFill>
                <a:latin typeface="Arial"/>
                <a:ea typeface="Times New Roman"/>
                <a:cs typeface="Times New Roman"/>
              </a:rPr>
              <a:t>ensure recruitment records are kept in accordance with WSU’s Records Retention Policy.  </a:t>
            </a:r>
            <a:endParaRPr lang="en-US" sz="1000" dirty="0">
              <a:latin typeface="Calibri"/>
              <a:ea typeface="Times New Roman"/>
              <a:cs typeface="Times New Roman"/>
            </a:endParaRPr>
          </a:p>
          <a:p>
            <a:pPr>
              <a:lnSpc>
                <a:spcPct val="115000"/>
              </a:lnSpc>
              <a:spcBef>
                <a:spcPts val="0"/>
              </a:spcBef>
              <a:spcAft>
                <a:spcPts val="0"/>
              </a:spcAft>
            </a:pPr>
            <a:r>
              <a:rPr lang="en-US" sz="1000" dirty="0">
                <a:solidFill>
                  <a:srgbClr val="000000"/>
                </a:solidFill>
                <a:latin typeface="Arial"/>
                <a:ea typeface="Times New Roman"/>
                <a:cs typeface="Times New Roman"/>
              </a:rPr>
              <a:t>Certain recruitment records are maintained inside the </a:t>
            </a:r>
            <a:r>
              <a:rPr lang="en-US" sz="1000" dirty="0" smtClean="0">
                <a:solidFill>
                  <a:srgbClr val="000000"/>
                </a:solidFill>
                <a:latin typeface="Arial"/>
                <a:ea typeface="Times New Roman"/>
                <a:cs typeface="Times New Roman"/>
              </a:rPr>
              <a:t>Workday</a:t>
            </a:r>
            <a:r>
              <a:rPr lang="en-US" sz="1000" baseline="0" dirty="0" smtClean="0">
                <a:solidFill>
                  <a:srgbClr val="000000"/>
                </a:solidFill>
                <a:latin typeface="Arial"/>
                <a:ea typeface="Times New Roman"/>
                <a:cs typeface="Times New Roman"/>
              </a:rPr>
              <a:t> </a:t>
            </a:r>
            <a:r>
              <a:rPr lang="en-US" sz="1000" dirty="0" smtClean="0">
                <a:solidFill>
                  <a:srgbClr val="000000"/>
                </a:solidFill>
                <a:latin typeface="Arial"/>
                <a:ea typeface="Times New Roman"/>
                <a:cs typeface="Times New Roman"/>
              </a:rPr>
              <a:t>system </a:t>
            </a:r>
            <a:r>
              <a:rPr lang="en-US" sz="1000" dirty="0">
                <a:solidFill>
                  <a:srgbClr val="000000"/>
                </a:solidFill>
                <a:latin typeface="Arial"/>
                <a:ea typeface="Times New Roman"/>
                <a:cs typeface="Times New Roman"/>
              </a:rPr>
              <a:t>by HRS and others are maintained by the hiring department. </a:t>
            </a:r>
            <a:endParaRPr lang="en-US" sz="1000" dirty="0">
              <a:latin typeface="Calibri"/>
              <a:ea typeface="Times New Roman"/>
              <a:cs typeface="Times New Roman"/>
            </a:endParaRPr>
          </a:p>
          <a:p>
            <a:pPr>
              <a:lnSpc>
                <a:spcPct val="115000"/>
              </a:lnSpc>
              <a:spcBef>
                <a:spcPts val="0"/>
              </a:spcBef>
              <a:spcAft>
                <a:spcPts val="0"/>
              </a:spcAft>
            </a:pPr>
            <a:r>
              <a:rPr lang="en-US" sz="1000" dirty="0">
                <a:solidFill>
                  <a:srgbClr val="000000"/>
                </a:solidFill>
                <a:latin typeface="Arial"/>
                <a:ea typeface="Times New Roman"/>
                <a:cs typeface="Times New Roman"/>
              </a:rPr>
              <a:t> For example, </a:t>
            </a:r>
            <a:r>
              <a:rPr lang="en-US" sz="1000" dirty="0" smtClean="0">
                <a:solidFill>
                  <a:srgbClr val="000000"/>
                </a:solidFill>
                <a:latin typeface="Arial"/>
                <a:ea typeface="Times New Roman"/>
                <a:cs typeface="Times New Roman"/>
              </a:rPr>
              <a:t>Workday </a:t>
            </a:r>
            <a:r>
              <a:rPr lang="en-US" sz="1000" dirty="0">
                <a:solidFill>
                  <a:srgbClr val="000000"/>
                </a:solidFill>
                <a:latin typeface="Arial"/>
                <a:ea typeface="Times New Roman"/>
                <a:cs typeface="Times New Roman"/>
              </a:rPr>
              <a:t>maintains copies of application materials, </a:t>
            </a:r>
            <a:r>
              <a:rPr lang="en-US" sz="1000" dirty="0" smtClean="0">
                <a:solidFill>
                  <a:srgbClr val="000000"/>
                </a:solidFill>
                <a:latin typeface="Arial"/>
                <a:ea typeface="Times New Roman"/>
                <a:cs typeface="Times New Roman"/>
              </a:rPr>
              <a:t>disposition</a:t>
            </a:r>
            <a:r>
              <a:rPr lang="en-US" sz="1000" baseline="0" dirty="0" smtClean="0">
                <a:solidFill>
                  <a:srgbClr val="000000"/>
                </a:solidFill>
                <a:latin typeface="Arial"/>
                <a:ea typeface="Times New Roman"/>
                <a:cs typeface="Times New Roman"/>
              </a:rPr>
              <a:t> </a:t>
            </a:r>
            <a:r>
              <a:rPr lang="en-US" sz="1000" dirty="0" smtClean="0">
                <a:solidFill>
                  <a:srgbClr val="000000"/>
                </a:solidFill>
                <a:latin typeface="Arial"/>
                <a:ea typeface="Times New Roman"/>
                <a:cs typeface="Times New Roman"/>
              </a:rPr>
              <a:t>reasons </a:t>
            </a:r>
            <a:r>
              <a:rPr lang="en-US" sz="1000" dirty="0">
                <a:solidFill>
                  <a:srgbClr val="000000"/>
                </a:solidFill>
                <a:latin typeface="Arial"/>
                <a:ea typeface="Times New Roman"/>
                <a:cs typeface="Times New Roman"/>
              </a:rPr>
              <a:t>and the names of the Search Committee Members.  </a:t>
            </a:r>
            <a:endParaRPr lang="en-US" sz="1000" dirty="0">
              <a:latin typeface="Calibri"/>
              <a:ea typeface="Times New Roman"/>
              <a:cs typeface="Times New Roman"/>
            </a:endParaRPr>
          </a:p>
          <a:p>
            <a:pPr>
              <a:lnSpc>
                <a:spcPct val="115000"/>
              </a:lnSpc>
              <a:spcBef>
                <a:spcPts val="0"/>
              </a:spcBef>
              <a:spcAft>
                <a:spcPts val="0"/>
              </a:spcAft>
            </a:pPr>
            <a:r>
              <a:rPr lang="en-US" sz="1000" dirty="0">
                <a:solidFill>
                  <a:srgbClr val="000000"/>
                </a:solidFill>
                <a:latin typeface="Arial"/>
                <a:ea typeface="Times New Roman"/>
                <a:cs typeface="Times New Roman"/>
              </a:rPr>
              <a:t> </a:t>
            </a:r>
            <a:endParaRPr lang="en-US" sz="1000" dirty="0">
              <a:latin typeface="Calibri"/>
              <a:ea typeface="Times New Roman"/>
              <a:cs typeface="Times New Roman"/>
            </a:endParaRPr>
          </a:p>
          <a:p>
            <a:pPr>
              <a:lnSpc>
                <a:spcPct val="115000"/>
              </a:lnSpc>
              <a:spcBef>
                <a:spcPts val="0"/>
              </a:spcBef>
              <a:spcAft>
                <a:spcPts val="0"/>
              </a:spcAft>
            </a:pPr>
            <a:r>
              <a:rPr lang="en-US" sz="1000" dirty="0">
                <a:solidFill>
                  <a:srgbClr val="000000"/>
                </a:solidFill>
                <a:latin typeface="Arial"/>
                <a:ea typeface="Times New Roman"/>
                <a:cs typeface="Times New Roman"/>
              </a:rPr>
              <a:t>Other items that need to be maintained by the search committee include copies of all internal and external advertising, candidate evaluation tools, screening and interview notes. These items can be uploaded </a:t>
            </a:r>
            <a:r>
              <a:rPr lang="en-US" sz="1000">
                <a:solidFill>
                  <a:srgbClr val="000000"/>
                </a:solidFill>
                <a:latin typeface="Arial"/>
                <a:ea typeface="Times New Roman"/>
                <a:cs typeface="Times New Roman"/>
              </a:rPr>
              <a:t>into </a:t>
            </a:r>
            <a:r>
              <a:rPr lang="en-US" sz="1000" smtClean="0">
                <a:solidFill>
                  <a:srgbClr val="000000"/>
                </a:solidFill>
                <a:latin typeface="Arial"/>
                <a:ea typeface="Times New Roman"/>
                <a:cs typeface="Times New Roman"/>
              </a:rPr>
              <a:t>Workday</a:t>
            </a:r>
            <a:r>
              <a:rPr lang="en-US" sz="1000" baseline="0" smtClean="0">
                <a:solidFill>
                  <a:srgbClr val="000000"/>
                </a:solidFill>
                <a:latin typeface="Arial"/>
                <a:ea typeface="Times New Roman"/>
                <a:cs typeface="Times New Roman"/>
              </a:rPr>
              <a:t> </a:t>
            </a:r>
            <a:r>
              <a:rPr lang="en-US" sz="1000" smtClean="0">
                <a:solidFill>
                  <a:srgbClr val="000000"/>
                </a:solidFill>
                <a:latin typeface="Arial"/>
                <a:ea typeface="Times New Roman"/>
                <a:cs typeface="Times New Roman"/>
              </a:rPr>
              <a:t>as </a:t>
            </a:r>
            <a:r>
              <a:rPr lang="en-US" sz="1000" dirty="0">
                <a:solidFill>
                  <a:srgbClr val="000000"/>
                </a:solidFill>
                <a:latin typeface="Arial"/>
                <a:ea typeface="Times New Roman"/>
                <a:cs typeface="Times New Roman"/>
              </a:rPr>
              <a:t>well.</a:t>
            </a:r>
            <a:endParaRPr lang="en-US" sz="1000" dirty="0">
              <a:latin typeface="Calibri"/>
              <a:ea typeface="Times New Roman"/>
              <a:cs typeface="Times New Roman"/>
            </a:endParaRPr>
          </a:p>
          <a:p>
            <a:pPr>
              <a:lnSpc>
                <a:spcPct val="115000"/>
              </a:lnSpc>
              <a:spcBef>
                <a:spcPts val="0"/>
              </a:spcBef>
              <a:spcAft>
                <a:spcPts val="0"/>
              </a:spcAft>
            </a:pPr>
            <a:r>
              <a:rPr lang="en-US" sz="1000" dirty="0">
                <a:solidFill>
                  <a:srgbClr val="000000"/>
                </a:solidFill>
                <a:latin typeface="Arial"/>
                <a:ea typeface="Times New Roman"/>
                <a:cs typeface="Times New Roman"/>
              </a:rPr>
              <a:t> </a:t>
            </a:r>
            <a:endParaRPr lang="en-US" sz="1000" dirty="0">
              <a:latin typeface="Calibri"/>
              <a:ea typeface="Times New Roman"/>
              <a:cs typeface="Times New Roman"/>
            </a:endParaRPr>
          </a:p>
          <a:p>
            <a:pPr>
              <a:lnSpc>
                <a:spcPct val="115000"/>
              </a:lnSpc>
              <a:spcBef>
                <a:spcPts val="0"/>
              </a:spcBef>
              <a:spcAft>
                <a:spcPts val="0"/>
              </a:spcAft>
            </a:pPr>
            <a:r>
              <a:rPr lang="en-US" sz="1000" dirty="0">
                <a:solidFill>
                  <a:srgbClr val="000000"/>
                </a:solidFill>
                <a:latin typeface="Arial"/>
                <a:ea typeface="Times New Roman"/>
                <a:cs typeface="Times New Roman"/>
              </a:rPr>
              <a:t>See the University Records – Retention and Disposition in the Business Policies and Procedures Manual 90.01 for more details.</a:t>
            </a:r>
            <a:endParaRPr lang="en-US" sz="1000" dirty="0">
              <a:latin typeface="Calibri"/>
              <a:ea typeface="Times New Roman"/>
              <a:cs typeface="Times New Roman"/>
            </a:endParaRPr>
          </a:p>
          <a:p>
            <a:pPr>
              <a:lnSpc>
                <a:spcPct val="115000"/>
              </a:lnSpc>
              <a:spcBef>
                <a:spcPts val="0"/>
              </a:spcBef>
              <a:spcAft>
                <a:spcPts val="0"/>
              </a:spcAft>
            </a:pPr>
            <a:r>
              <a:rPr lang="en-US" sz="1000" dirty="0">
                <a:solidFill>
                  <a:srgbClr val="000000"/>
                </a:solidFill>
                <a:latin typeface="Arial"/>
                <a:ea typeface="Times New Roman"/>
                <a:cs typeface="Times New Roman"/>
              </a:rPr>
              <a:t> </a:t>
            </a:r>
            <a:endParaRPr lang="en-US" sz="1000" dirty="0">
              <a:latin typeface="Calibri"/>
              <a:ea typeface="Times New Roman"/>
              <a:cs typeface="Times New Roman"/>
            </a:endParaRPr>
          </a:p>
        </p:txBody>
      </p:sp>
      <p:sp>
        <p:nvSpPr>
          <p:cNvPr id="7168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B00F61-D22E-4C96-AFBA-6B18FC4D80F6}" type="datetime1">
              <a:rPr lang="en-US" altLang="en-US" smtClean="0"/>
              <a:pPr>
                <a:spcBef>
                  <a:spcPct val="0"/>
                </a:spcBef>
              </a:pPr>
              <a:t>5/4/2021</a:t>
            </a:fld>
            <a:endParaRPr lang="en-US" altLang="en-US" smtClean="0"/>
          </a:p>
        </p:txBody>
      </p:sp>
      <p:sp>
        <p:nvSpPr>
          <p:cNvPr id="71685"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716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CDF209-51DE-480B-911C-EA25A6623D99}" type="slidenum">
              <a:rPr lang="en-US" altLang="en-US" smtClean="0"/>
              <a:pPr>
                <a:spcBef>
                  <a:spcPct val="0"/>
                </a:spcBef>
              </a:pPr>
              <a:t>55</a:t>
            </a:fld>
            <a:endParaRPr lang="en-US" altLang="en-US" smtClean="0"/>
          </a:p>
        </p:txBody>
      </p:sp>
    </p:spTree>
    <p:extLst>
      <p:ext uri="{BB962C8B-B14F-4D97-AF65-F5344CB8AC3E}">
        <p14:creationId xmlns:p14="http://schemas.microsoft.com/office/powerpoint/2010/main" val="3345603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59395"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ts val="0"/>
              </a:spcBef>
              <a:spcAft>
                <a:spcPts val="0"/>
              </a:spcAft>
            </a:pPr>
            <a:r>
              <a:rPr lang="en-US" sz="1000" dirty="0"/>
              <a:t>Congratulations! The new staff member is ready to begin at the University.  Now the hiring department engages in actively supporting the integration and success of the new team member. </a:t>
            </a:r>
          </a:p>
          <a:p>
            <a:pPr>
              <a:lnSpc>
                <a:spcPct val="115000"/>
              </a:lnSpc>
              <a:spcBef>
                <a:spcPts val="0"/>
              </a:spcBef>
              <a:spcAft>
                <a:spcPts val="0"/>
              </a:spcAft>
            </a:pPr>
            <a:r>
              <a:rPr lang="en-US" sz="1000" dirty="0"/>
              <a:t> </a:t>
            </a:r>
          </a:p>
          <a:p>
            <a:pPr>
              <a:lnSpc>
                <a:spcPct val="115000"/>
              </a:lnSpc>
              <a:spcBef>
                <a:spcPts val="0"/>
              </a:spcBef>
              <a:spcAft>
                <a:spcPts val="0"/>
              </a:spcAft>
            </a:pPr>
            <a:r>
              <a:rPr lang="en-US" sz="1000" dirty="0"/>
              <a:t>The following are recommended components of an onboarding plan. </a:t>
            </a:r>
          </a:p>
          <a:p>
            <a:pPr>
              <a:lnSpc>
                <a:spcPct val="115000"/>
              </a:lnSpc>
              <a:spcBef>
                <a:spcPts val="0"/>
              </a:spcBef>
              <a:spcAft>
                <a:spcPts val="0"/>
              </a:spcAft>
            </a:pPr>
            <a:r>
              <a:rPr lang="en-US" sz="1000" dirty="0"/>
              <a:t> </a:t>
            </a:r>
          </a:p>
          <a:p>
            <a:pPr marL="171692" indent="-171692">
              <a:lnSpc>
                <a:spcPct val="115000"/>
              </a:lnSpc>
              <a:spcBef>
                <a:spcPts val="0"/>
              </a:spcBef>
              <a:spcAft>
                <a:spcPts val="0"/>
              </a:spcAft>
              <a:buFont typeface="Arial" panose="020B0604020202020204" pitchFamily="34" charset="0"/>
              <a:buChar char="•"/>
            </a:pPr>
            <a:r>
              <a:rPr lang="en-US" sz="1000" dirty="0"/>
              <a:t>Use the Orientation Checklist available at the HRS website as a guide. </a:t>
            </a:r>
          </a:p>
          <a:p>
            <a:pPr marL="171692" indent="-171692" defTabSz="923930">
              <a:lnSpc>
                <a:spcPct val="115000"/>
              </a:lnSpc>
              <a:spcBef>
                <a:spcPts val="0"/>
              </a:spcBef>
              <a:spcAft>
                <a:spcPts val="0"/>
              </a:spcAft>
              <a:buFont typeface="Arial" panose="020B0604020202020204" pitchFamily="34" charset="0"/>
              <a:buChar char="•"/>
              <a:defRPr/>
            </a:pPr>
            <a:r>
              <a:rPr lang="en-US" sz="1000" dirty="0"/>
              <a:t>Plan a “welcome communication” introducing the new staff member to the area or college.  Highlight his/her strengths, abilities and areas of expertise. </a:t>
            </a:r>
          </a:p>
          <a:p>
            <a:pPr marL="171692" indent="-171692">
              <a:lnSpc>
                <a:spcPct val="115000"/>
              </a:lnSpc>
              <a:spcBef>
                <a:spcPts val="0"/>
              </a:spcBef>
              <a:spcAft>
                <a:spcPts val="0"/>
              </a:spcAft>
              <a:buFont typeface="Arial" panose="020B0604020202020204" pitchFamily="34" charset="0"/>
              <a:buChar char="•"/>
            </a:pPr>
            <a:r>
              <a:rPr lang="en-US" sz="1000" dirty="0"/>
              <a:t>Schedule time for the supervisor and the new staff member to review the position duties and responsibilities.  HRS recommends establishing bi-weekly or 30, 60 and 90 day follow-ups as the new staff member gets settled into the position.</a:t>
            </a:r>
          </a:p>
          <a:p>
            <a:pPr marL="171692" indent="-171692">
              <a:lnSpc>
                <a:spcPct val="115000"/>
              </a:lnSpc>
              <a:spcBef>
                <a:spcPts val="0"/>
              </a:spcBef>
              <a:spcAft>
                <a:spcPts val="0"/>
              </a:spcAft>
              <a:buFont typeface="Arial" panose="020B0604020202020204" pitchFamily="34" charset="0"/>
              <a:buChar char="•"/>
            </a:pPr>
            <a:r>
              <a:rPr lang="en-US" sz="1000" dirty="0"/>
              <a:t>Ensure the new staff member receives a department and area or college-specific orientation</a:t>
            </a:r>
          </a:p>
          <a:p>
            <a:pPr marL="171692" indent="-171692">
              <a:lnSpc>
                <a:spcPct val="115000"/>
              </a:lnSpc>
              <a:spcBef>
                <a:spcPts val="0"/>
              </a:spcBef>
              <a:spcAft>
                <a:spcPts val="0"/>
              </a:spcAft>
              <a:buFont typeface="Arial" panose="020B0604020202020204" pitchFamily="34" charset="0"/>
              <a:buChar char="•"/>
            </a:pPr>
            <a:r>
              <a:rPr lang="en-US" sz="1000" dirty="0"/>
              <a:t>Arrange for the new staff member to attend New Employee Orientation sessions coordinated through Human Resource Services. </a:t>
            </a:r>
          </a:p>
          <a:p>
            <a:pPr>
              <a:lnSpc>
                <a:spcPct val="115000"/>
              </a:lnSpc>
              <a:spcBef>
                <a:spcPts val="0"/>
              </a:spcBef>
              <a:spcAft>
                <a:spcPts val="0"/>
              </a:spcAft>
            </a:pPr>
            <a:endParaRPr lang="en-US" sz="1000" dirty="0"/>
          </a:p>
          <a:p>
            <a:pPr>
              <a:lnSpc>
                <a:spcPct val="115000"/>
              </a:lnSpc>
              <a:spcBef>
                <a:spcPts val="0"/>
              </a:spcBef>
              <a:spcAft>
                <a:spcPts val="0"/>
              </a:spcAft>
            </a:pPr>
            <a:r>
              <a:rPr lang="en-US" sz="1000" dirty="0"/>
              <a:t>The goal of these efforts is to provide the new staff member with a warm welcome and the resources and support to establish a successful employment relationship with the University for years to come.</a:t>
            </a:r>
          </a:p>
          <a:p>
            <a:pPr>
              <a:lnSpc>
                <a:spcPct val="115000"/>
              </a:lnSpc>
              <a:spcBef>
                <a:spcPct val="0"/>
              </a:spcBef>
              <a:spcAft>
                <a:spcPts val="1001"/>
              </a:spcAft>
              <a:defRPr/>
            </a:pPr>
            <a:endParaRPr lang="en-US" alt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737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FDA7AB-E7A5-4B62-88D8-07D2EEBDBDB5}" type="datetime1">
              <a:rPr lang="en-US" altLang="en-US" smtClean="0"/>
              <a:pPr>
                <a:spcBef>
                  <a:spcPct val="0"/>
                </a:spcBef>
              </a:pPr>
              <a:t>5/4/2021</a:t>
            </a:fld>
            <a:endParaRPr lang="en-US" altLang="en-US" smtClean="0"/>
          </a:p>
        </p:txBody>
      </p:sp>
      <p:sp>
        <p:nvSpPr>
          <p:cNvPr id="73733" name="Footer Placeholder 4"/>
          <p:cNvSpPr>
            <a:spLocks noGrp="1"/>
          </p:cNvSpPr>
          <p:nvPr>
            <p:ph type="ftr" sz="quarter" idx="4"/>
          </p:nvPr>
        </p:nvSpPr>
        <p:spPr>
          <a:xfrm>
            <a:off x="2" y="8841115"/>
            <a:ext cx="3043182" cy="4658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9" tIns="45784" rIns="91569" bIns="45784"/>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mtClean="0"/>
              <a:t>Template-Primary on 431-shield.ppt</a:t>
            </a:r>
          </a:p>
        </p:txBody>
      </p:sp>
      <p:sp>
        <p:nvSpPr>
          <p:cNvPr id="737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920">
              <a:spcBef>
                <a:spcPct val="30000"/>
              </a:spcBef>
              <a:defRPr sz="1200">
                <a:solidFill>
                  <a:schemeClr val="tx1"/>
                </a:solidFill>
                <a:latin typeface="Arial" panose="020B0604020202020204" pitchFamily="34" charset="0"/>
              </a:defRPr>
            </a:lvl1pPr>
            <a:lvl2pPr marL="734459" indent="-281384" defTabSz="910920">
              <a:spcBef>
                <a:spcPct val="30000"/>
              </a:spcBef>
              <a:defRPr sz="1200">
                <a:solidFill>
                  <a:schemeClr val="tx1"/>
                </a:solidFill>
                <a:latin typeface="Arial" panose="020B0604020202020204" pitchFamily="34" charset="0"/>
              </a:defRPr>
            </a:lvl2pPr>
            <a:lvl3pPr marL="1130304" indent="-225742" defTabSz="910920">
              <a:spcBef>
                <a:spcPct val="30000"/>
              </a:spcBef>
              <a:defRPr sz="1200">
                <a:solidFill>
                  <a:schemeClr val="tx1"/>
                </a:solidFill>
                <a:latin typeface="Arial" panose="020B0604020202020204" pitchFamily="34" charset="0"/>
              </a:defRPr>
            </a:lvl3pPr>
            <a:lvl4pPr marL="1583379" indent="-225742" defTabSz="910920">
              <a:spcBef>
                <a:spcPct val="30000"/>
              </a:spcBef>
              <a:defRPr sz="1200">
                <a:solidFill>
                  <a:schemeClr val="tx1"/>
                </a:solidFill>
                <a:latin typeface="Arial" panose="020B0604020202020204" pitchFamily="34" charset="0"/>
              </a:defRPr>
            </a:lvl4pPr>
            <a:lvl5pPr marL="2034864" indent="-225742" defTabSz="910920">
              <a:spcBef>
                <a:spcPct val="30000"/>
              </a:spcBef>
              <a:defRPr sz="1200">
                <a:solidFill>
                  <a:schemeClr val="tx1"/>
                </a:solidFill>
                <a:latin typeface="Arial" panose="020B0604020202020204" pitchFamily="34" charset="0"/>
              </a:defRPr>
            </a:lvl5pPr>
            <a:lvl6pPr marL="2492708" indent="-225742" defTabSz="910920" eaLnBrk="0" fontAlgn="base" hangingPunct="0">
              <a:spcBef>
                <a:spcPct val="30000"/>
              </a:spcBef>
              <a:spcAft>
                <a:spcPct val="0"/>
              </a:spcAft>
              <a:defRPr sz="1200">
                <a:solidFill>
                  <a:schemeClr val="tx1"/>
                </a:solidFill>
                <a:latin typeface="Arial" panose="020B0604020202020204" pitchFamily="34" charset="0"/>
              </a:defRPr>
            </a:lvl6pPr>
            <a:lvl7pPr marL="2950553" indent="-225742" defTabSz="910920" eaLnBrk="0" fontAlgn="base" hangingPunct="0">
              <a:spcBef>
                <a:spcPct val="30000"/>
              </a:spcBef>
              <a:spcAft>
                <a:spcPct val="0"/>
              </a:spcAft>
              <a:defRPr sz="1200">
                <a:solidFill>
                  <a:schemeClr val="tx1"/>
                </a:solidFill>
                <a:latin typeface="Arial" panose="020B0604020202020204" pitchFamily="34" charset="0"/>
              </a:defRPr>
            </a:lvl7pPr>
            <a:lvl8pPr marL="3408397" indent="-225742" defTabSz="910920" eaLnBrk="0" fontAlgn="base" hangingPunct="0">
              <a:spcBef>
                <a:spcPct val="30000"/>
              </a:spcBef>
              <a:spcAft>
                <a:spcPct val="0"/>
              </a:spcAft>
              <a:defRPr sz="1200">
                <a:solidFill>
                  <a:schemeClr val="tx1"/>
                </a:solidFill>
                <a:latin typeface="Arial" panose="020B0604020202020204" pitchFamily="34" charset="0"/>
              </a:defRPr>
            </a:lvl8pPr>
            <a:lvl9pPr marL="3866242" indent="-225742" defTabSz="91092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49C745-5185-4228-839E-843E192C5F14}" type="slidenum">
              <a:rPr lang="en-US" altLang="en-US" smtClean="0"/>
              <a:pPr>
                <a:spcBef>
                  <a:spcPct val="0"/>
                </a:spcBef>
              </a:pPr>
              <a:t>56</a:t>
            </a:fld>
            <a:endParaRPr lang="en-US" altLang="en-US" smtClean="0"/>
          </a:p>
        </p:txBody>
      </p:sp>
    </p:spTree>
    <p:extLst>
      <p:ext uri="{BB962C8B-B14F-4D97-AF65-F5344CB8AC3E}">
        <p14:creationId xmlns:p14="http://schemas.microsoft.com/office/powerpoint/2010/main" val="4055729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custDataLst>
              <p:tags r:id="rId1"/>
            </p:custDataLst>
          </p:nvPr>
        </p:nvSpPr>
        <p:spPr>
          <a:xfrm>
            <a:off x="528725" y="5826620"/>
            <a:ext cx="4227380" cy="5516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offices primarily responsible for the Staff Recruitment Process are listed here, along with contact information.  Do not hesitate to contact these offices for more information as you conduct your search.  Your area or college HR Consultant is also available for your questions at any time.</a:t>
            </a:r>
          </a:p>
          <a:p>
            <a:pPr>
              <a:lnSpc>
                <a:spcPct val="115000"/>
              </a:lnSpc>
              <a:spcBef>
                <a:spcPct val="0"/>
              </a:spcBef>
            </a:pPr>
            <a:endPar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442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US" altLang="en-US" sz="1400" dirty="0" smtClean="0">
                <a:latin typeface="Arial" panose="020B0604020202020204" pitchFamily="34" charset="0"/>
                <a:cs typeface="Arial" panose="020B0604020202020204" pitchFamily="34" charset="0"/>
              </a:rPr>
              <a:t>RCW</a:t>
            </a:r>
            <a:r>
              <a:rPr lang="en-US" altLang="en-US" sz="1400" baseline="0" dirty="0" smtClean="0">
                <a:latin typeface="Arial" panose="020B0604020202020204" pitchFamily="34" charset="0"/>
                <a:cs typeface="Arial" panose="020B0604020202020204" pitchFamily="34" charset="0"/>
              </a:rPr>
              <a:t> 49.58.100</a:t>
            </a:r>
            <a:r>
              <a:rPr lang="en-US" altLang="en-US" sz="1400" dirty="0" smtClean="0">
                <a:latin typeface="Arial" panose="020B0604020202020204" pitchFamily="34" charset="0"/>
                <a:cs typeface="Arial" panose="020B0604020202020204" pitchFamily="34" charset="0"/>
              </a:rPr>
              <a:t> added the following sections to the state’s Equal Pay Act. </a:t>
            </a:r>
          </a:p>
          <a:p>
            <a:pPr marL="0" indent="0" algn="l" defTabSz="914400" rtl="0" eaLnBrk="1" latinLnBrk="0" hangingPunct="1">
              <a:buFont typeface="+mj-lt"/>
              <a:buNone/>
            </a:pPr>
            <a:endParaRPr lang="en-US" sz="1400" b="1" kern="1200" dirty="0" smtClean="0">
              <a:solidFill>
                <a:srgbClr val="000000"/>
              </a:solidFill>
              <a:latin typeface="Arial" panose="020B0604020202020204" pitchFamily="34" charset="0"/>
              <a:ea typeface="+mn-ea"/>
              <a:cs typeface="Arial" panose="020B0604020202020204" pitchFamily="34" charset="0"/>
            </a:endParaRPr>
          </a:p>
          <a:p>
            <a:pPr marL="342900" indent="-342900" algn="l" defTabSz="914400" rtl="0" eaLnBrk="1" latinLnBrk="0" hangingPunct="1">
              <a:buFont typeface="+mj-lt"/>
              <a:buAutoNum type="arabicPeriod"/>
            </a:pPr>
            <a:r>
              <a:rPr lang="en-US" sz="1400" b="1" kern="1200" dirty="0" smtClean="0">
                <a:solidFill>
                  <a:srgbClr val="000000"/>
                </a:solidFill>
                <a:latin typeface="Arial" panose="020B0604020202020204" pitchFamily="34" charset="0"/>
                <a:ea typeface="+mn-ea"/>
                <a:cs typeface="Arial" panose="020B0604020202020204" pitchFamily="34" charset="0"/>
              </a:rPr>
              <a:t>Employers may not seek</a:t>
            </a:r>
            <a:r>
              <a:rPr lang="en-US" sz="1400" b="1" kern="1200" baseline="0" dirty="0" smtClean="0">
                <a:solidFill>
                  <a:srgbClr val="000000"/>
                </a:solidFill>
                <a:latin typeface="Arial" panose="020B0604020202020204" pitchFamily="34" charset="0"/>
                <a:ea typeface="+mn-ea"/>
                <a:cs typeface="Arial" panose="020B0604020202020204" pitchFamily="34" charset="0"/>
              </a:rPr>
              <a:t> the wage/salary history of an applicant, either from the applicant or their current or former employer, except as allowed in #3 below</a:t>
            </a:r>
          </a:p>
          <a:p>
            <a:pPr marL="342900" indent="-342900" algn="l" defTabSz="914400" rtl="0" eaLnBrk="1" latinLnBrk="0" hangingPunct="1">
              <a:buFont typeface="+mj-lt"/>
              <a:buAutoNum type="arabicPeriod"/>
            </a:pPr>
            <a:endParaRPr lang="en-US" sz="1400" b="1" kern="1200" baseline="0" dirty="0" smtClean="0">
              <a:solidFill>
                <a:srgbClr val="000000"/>
              </a:solidFill>
              <a:latin typeface="Arial" panose="020B0604020202020204" pitchFamily="34" charset="0"/>
              <a:ea typeface="+mn-ea"/>
              <a:cs typeface="Arial" panose="020B0604020202020204" pitchFamily="34" charset="0"/>
            </a:endParaRPr>
          </a:p>
          <a:p>
            <a:pPr marL="342900" indent="-342900" algn="l" defTabSz="914400" rtl="0" eaLnBrk="1" latinLnBrk="0" hangingPunct="1">
              <a:buFont typeface="+mj-lt"/>
              <a:buAutoNum type="arabicPeriod"/>
            </a:pPr>
            <a:r>
              <a:rPr lang="en-US" sz="1400" b="1" kern="1200" baseline="0" dirty="0" smtClean="0">
                <a:solidFill>
                  <a:srgbClr val="000000"/>
                </a:solidFill>
                <a:latin typeface="Arial" panose="020B0604020202020204" pitchFamily="34" charset="0"/>
                <a:ea typeface="+mn-ea"/>
                <a:cs typeface="Arial" panose="020B0604020202020204" pitchFamily="34" charset="0"/>
              </a:rPr>
              <a:t>Employers may not require applicants’ prior wage/salary to meet certain criteria, e/g/ meet a certain level or threshold</a:t>
            </a:r>
          </a:p>
          <a:p>
            <a:pPr marL="342900" indent="-342900" algn="l" defTabSz="914400" rtl="0" eaLnBrk="1" latinLnBrk="0" hangingPunct="1">
              <a:buFont typeface="+mj-lt"/>
              <a:buAutoNum type="arabicPeriod"/>
            </a:pPr>
            <a:endParaRPr lang="en-US" sz="1400" b="1" kern="1200" baseline="0" dirty="0" smtClean="0">
              <a:solidFill>
                <a:srgbClr val="000000"/>
              </a:solidFill>
              <a:latin typeface="Arial" panose="020B0604020202020204" pitchFamily="34" charset="0"/>
              <a:ea typeface="+mn-ea"/>
              <a:cs typeface="Arial" panose="020B0604020202020204" pitchFamily="34" charset="0"/>
            </a:endParaRPr>
          </a:p>
          <a:p>
            <a:pPr marL="342900" indent="-342900" algn="l" defTabSz="914400" rtl="0" eaLnBrk="1" latinLnBrk="0" hangingPunct="1">
              <a:buFont typeface="+mj-lt"/>
              <a:buAutoNum type="arabicPeriod"/>
            </a:pPr>
            <a:r>
              <a:rPr lang="en-US" sz="1400" b="1" kern="1200" dirty="0" smtClean="0">
                <a:solidFill>
                  <a:srgbClr val="000000"/>
                </a:solidFill>
                <a:latin typeface="Arial" panose="020B0604020202020204" pitchFamily="34" charset="0"/>
                <a:ea typeface="+mn-ea"/>
                <a:cs typeface="Arial" panose="020B0604020202020204" pitchFamily="34" charset="0"/>
              </a:rPr>
              <a:t>To facilitate</a:t>
            </a:r>
            <a:r>
              <a:rPr lang="en-US" sz="1400" b="1" kern="1200" baseline="0" dirty="0" smtClean="0">
                <a:solidFill>
                  <a:srgbClr val="000000"/>
                </a:solidFill>
                <a:latin typeface="Arial" panose="020B0604020202020204" pitchFamily="34" charset="0"/>
                <a:ea typeface="+mn-ea"/>
                <a:cs typeface="Arial" panose="020B0604020202020204" pitchFamily="34" charset="0"/>
              </a:rPr>
              <a:t> the employment process, employers may confirm an applicant’s wage or salary history only</a:t>
            </a:r>
          </a:p>
          <a:p>
            <a:pPr marL="800100" lvl="1" indent="-342900" algn="l" defTabSz="914400" rtl="0" eaLnBrk="1" latinLnBrk="0" hangingPunct="1">
              <a:buFont typeface="+mj-lt"/>
              <a:buAutoNum type="arabicPeriod"/>
            </a:pPr>
            <a:r>
              <a:rPr lang="en-US" sz="1400" b="1" kern="1200" baseline="0" dirty="0" smtClean="0">
                <a:solidFill>
                  <a:srgbClr val="000000"/>
                </a:solidFill>
                <a:latin typeface="Arial" panose="020B0604020202020204" pitchFamily="34" charset="0"/>
                <a:ea typeface="+mn-ea"/>
                <a:cs typeface="Arial" panose="020B0604020202020204" pitchFamily="34" charset="0"/>
              </a:rPr>
              <a:t>If the applicant has voluntarily disclosed their wage or salary history, or</a:t>
            </a:r>
          </a:p>
          <a:p>
            <a:pPr marL="800100" lvl="1" indent="-342900" algn="l" defTabSz="914400" rtl="0" eaLnBrk="1" latinLnBrk="0" hangingPunct="1">
              <a:buFont typeface="+mj-lt"/>
              <a:buAutoNum type="arabicPeriod"/>
            </a:pPr>
            <a:r>
              <a:rPr lang="en-US" sz="1400" b="1" kern="1200" baseline="0" dirty="0" smtClean="0">
                <a:solidFill>
                  <a:srgbClr val="000000"/>
                </a:solidFill>
                <a:latin typeface="Arial" panose="020B0604020202020204" pitchFamily="34" charset="0"/>
                <a:ea typeface="+mn-ea"/>
                <a:cs typeface="Arial" panose="020B0604020202020204" pitchFamily="34" charset="0"/>
              </a:rPr>
              <a:t>After the employer has negotiated and made a job offer, including the amount of compensation, to the applicant</a:t>
            </a:r>
          </a:p>
          <a:p>
            <a:pPr marL="457200" lvl="1" indent="0" algn="l" defTabSz="914400" rtl="0" eaLnBrk="1" latinLnBrk="0" hangingPunct="1">
              <a:buFont typeface="+mj-lt"/>
              <a:buNone/>
            </a:pPr>
            <a:endParaRPr lang="en-US" sz="1400" b="1" kern="1200" baseline="0" dirty="0" smtClean="0">
              <a:solidFill>
                <a:srgbClr val="000000"/>
              </a:solidFill>
              <a:latin typeface="Arial" panose="020B0604020202020204" pitchFamily="34" charset="0"/>
              <a:ea typeface="+mn-ea"/>
              <a:cs typeface="Arial" panose="020B0604020202020204" pitchFamily="34" charset="0"/>
            </a:endParaRPr>
          </a:p>
          <a:p>
            <a:pPr marL="0" lvl="0" indent="0" algn="l" defTabSz="914400" rtl="0" eaLnBrk="1" latinLnBrk="0" hangingPunct="1">
              <a:buFont typeface="+mj-lt"/>
              <a:buNone/>
            </a:pPr>
            <a:r>
              <a:rPr lang="en-US" sz="1400" b="1" kern="1200" baseline="0" dirty="0" smtClean="0">
                <a:solidFill>
                  <a:srgbClr val="000000"/>
                </a:solidFill>
                <a:latin typeface="Arial" panose="020B0604020202020204" pitchFamily="34" charset="0"/>
                <a:ea typeface="+mn-ea"/>
                <a:cs typeface="Arial" panose="020B0604020202020204" pitchFamily="34" charset="0"/>
              </a:rPr>
              <a:t>For Employers with fifteen or more employees: </a:t>
            </a:r>
          </a:p>
          <a:p>
            <a:pPr marL="457200" lvl="1" indent="0" algn="l" defTabSz="914400" rtl="0" eaLnBrk="1" latinLnBrk="0" hangingPunct="1">
              <a:buFont typeface="+mj-lt"/>
              <a:buNone/>
            </a:pPr>
            <a:endParaRPr lang="en-US" sz="1400" b="1" kern="1200" baseline="0" dirty="0" smtClean="0">
              <a:solidFill>
                <a:srgbClr val="000000"/>
              </a:solidFill>
              <a:latin typeface="Arial" panose="020B0604020202020204" pitchFamily="34" charset="0"/>
              <a:ea typeface="+mn-ea"/>
              <a:cs typeface="Arial" panose="020B0604020202020204" pitchFamily="34" charset="0"/>
            </a:endParaRPr>
          </a:p>
          <a:p>
            <a:pPr marL="342900" lvl="0" indent="-342900" algn="l" defTabSz="914400" rtl="0" eaLnBrk="1" latinLnBrk="0" hangingPunct="1">
              <a:buFont typeface="+mj-lt"/>
              <a:buAutoNum type="arabicPeriod"/>
            </a:pPr>
            <a:r>
              <a:rPr lang="en-US" sz="1400" b="1" kern="1200" baseline="0" dirty="0" smtClean="0">
                <a:solidFill>
                  <a:srgbClr val="000000"/>
                </a:solidFill>
                <a:latin typeface="Arial" panose="020B0604020202020204" pitchFamily="34" charset="0"/>
                <a:ea typeface="+mn-ea"/>
                <a:cs typeface="Arial" panose="020B0604020202020204" pitchFamily="34" charset="0"/>
              </a:rPr>
              <a:t>Post offer, employers must provide the minimum wage or salary for the position for which the applicant is apply (upon applicants request)</a:t>
            </a:r>
          </a:p>
          <a:p>
            <a:pPr marL="800100" lvl="1" indent="-342900" algn="l" defTabSz="914400" rtl="0" eaLnBrk="1" latinLnBrk="0" hangingPunct="1">
              <a:buFont typeface="+mj-lt"/>
              <a:buAutoNum type="arabicPeriod"/>
            </a:pPr>
            <a:r>
              <a:rPr lang="en-US" b="1" kern="1200" baseline="0" dirty="0" smtClean="0">
                <a:solidFill>
                  <a:srgbClr val="000000"/>
                </a:solidFill>
                <a:latin typeface="Arial" panose="020B0604020202020204" pitchFamily="34" charset="0"/>
                <a:ea typeface="+mn-ea"/>
                <a:cs typeface="Arial" panose="020B0604020202020204" pitchFamily="34" charset="0"/>
              </a:rPr>
              <a:t>Upon request of an employee offered an internal transfer to a new position/promotion/demotion/transfer. The employer must provide the wage scale or salary range for the employee’s new position</a:t>
            </a:r>
          </a:p>
          <a:p>
            <a:pPr marL="800100" lvl="1" indent="-342900" algn="l" defTabSz="914400" rtl="0" eaLnBrk="1" latinLnBrk="0" hangingPunct="1">
              <a:buFont typeface="+mj-lt"/>
              <a:buAutoNum type="arabicPeriod"/>
            </a:pPr>
            <a:endParaRPr lang="en-US" b="1" kern="1200" baseline="0" dirty="0" smtClean="0">
              <a:solidFill>
                <a:srgbClr val="000000"/>
              </a:solidFill>
              <a:latin typeface="Arial" panose="020B0604020202020204" pitchFamily="34" charset="0"/>
              <a:ea typeface="+mn-ea"/>
              <a:cs typeface="Arial" panose="020B0604020202020204" pitchFamily="34" charset="0"/>
            </a:endParaRPr>
          </a:p>
          <a:p>
            <a:pPr marL="0" lvl="0" indent="0" algn="l" defTabSz="914400" rtl="0" eaLnBrk="1" latinLnBrk="0" hangingPunct="1">
              <a:buFont typeface="+mj-lt"/>
              <a:buNone/>
            </a:pPr>
            <a:r>
              <a:rPr lang="en-US" b="1" kern="1200" baseline="0" dirty="0" smtClean="0">
                <a:solidFill>
                  <a:srgbClr val="000000"/>
                </a:solidFill>
                <a:latin typeface="Arial" panose="020B0604020202020204" pitchFamily="34" charset="0"/>
                <a:ea typeface="+mn-ea"/>
                <a:cs typeface="Arial" panose="020B0604020202020204" pitchFamily="34" charset="0"/>
              </a:rPr>
              <a:t>If no wage scale or salary range exists, the employer must provide the minimum wage or salary expectation set by the employer prior to posting the position, making a positon transfer, or making the promotion</a:t>
            </a:r>
          </a:p>
          <a:p>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6</a:t>
            </a:fld>
            <a:endParaRPr lang="en-US" altLang="en-US"/>
          </a:p>
        </p:txBody>
      </p:sp>
    </p:spTree>
    <p:extLst>
      <p:ext uri="{BB962C8B-B14F-4D97-AF65-F5344CB8AC3E}">
        <p14:creationId xmlns:p14="http://schemas.microsoft.com/office/powerpoint/2010/main" val="133681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7</a:t>
            </a:fld>
            <a:endParaRPr lang="en-US" altLang="en-US"/>
          </a:p>
        </p:txBody>
      </p:sp>
    </p:spTree>
    <p:extLst>
      <p:ext uri="{BB962C8B-B14F-4D97-AF65-F5344CB8AC3E}">
        <p14:creationId xmlns:p14="http://schemas.microsoft.com/office/powerpoint/2010/main" val="305848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eaLnBrk="1" hangingPunct="1">
              <a:lnSpc>
                <a:spcPct val="85000"/>
              </a:lnSpc>
            </a:pPr>
            <a:r>
              <a:rPr lang="en-US" altLang="en-US" u="sng" dirty="0">
                <a:latin typeface="Arial" panose="020B0604020202020204" pitchFamily="34" charset="0"/>
              </a:rPr>
              <a:t>Disparate Treatment </a:t>
            </a:r>
            <a:r>
              <a:rPr lang="en-US" altLang="en-US" dirty="0">
                <a:latin typeface="Arial" panose="020B0604020202020204" pitchFamily="34" charset="0"/>
              </a:rPr>
              <a:t>is direct intentional discrimination. It can take the form of treating an individual or several individuals differently from others based upon their membership in a protected class, such as race, gender, age, religion, color, national origin, or disability. Generally, this type of discrimination is easy to spot.</a:t>
            </a:r>
          </a:p>
          <a:p>
            <a:pPr eaLnBrk="1" hangingPunct="1">
              <a:lnSpc>
                <a:spcPct val="85000"/>
              </a:lnSpc>
            </a:pPr>
            <a:endParaRPr lang="en-US" altLang="en-US" dirty="0">
              <a:latin typeface="Arial" panose="020B0604020202020204" pitchFamily="34" charset="0"/>
            </a:endParaRPr>
          </a:p>
          <a:p>
            <a:pPr eaLnBrk="1" hangingPunct="1">
              <a:lnSpc>
                <a:spcPct val="85000"/>
              </a:lnSpc>
            </a:pPr>
            <a:r>
              <a:rPr lang="en-US" altLang="en-US" i="1" dirty="0">
                <a:latin typeface="Arial" panose="020B0604020202020204" pitchFamily="34" charset="0"/>
              </a:rPr>
              <a:t>Example: </a:t>
            </a:r>
            <a:r>
              <a:rPr lang="en-US" altLang="en-US" dirty="0">
                <a:latin typeface="Arial" panose="020B0604020202020204" pitchFamily="34" charset="0"/>
              </a:rPr>
              <a:t>A job ad for an office assistant seeking “males” or “recent college graduates.” Such an ad discourages females or person’s over 40 from applying to the job. </a:t>
            </a:r>
          </a:p>
          <a:p>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8</a:t>
            </a:fld>
            <a:endParaRPr lang="en-US" altLang="en-US"/>
          </a:p>
        </p:txBody>
      </p:sp>
    </p:spTree>
    <p:extLst>
      <p:ext uri="{BB962C8B-B14F-4D97-AF65-F5344CB8AC3E}">
        <p14:creationId xmlns:p14="http://schemas.microsoft.com/office/powerpoint/2010/main" val="3783599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5000"/>
              </a:lnSpc>
            </a:pPr>
            <a:r>
              <a:rPr lang="en-US" altLang="en-US" u="sng" dirty="0">
                <a:latin typeface="Arial" panose="020B0604020202020204" pitchFamily="34" charset="0"/>
              </a:rPr>
              <a:t>Adverse/Disparate Impact</a:t>
            </a:r>
            <a:r>
              <a:rPr lang="en-US" altLang="en-US" dirty="0">
                <a:latin typeface="Arial" panose="020B0604020202020204" pitchFamily="34" charset="0"/>
              </a:rPr>
              <a:t>, on the other hand, refers to employment policies or employment practices which have a biased impact on protected groups. The policy or practice may seem reasonable on its face but it screens out one or more protected groups at rates that exceed acceptable limits under the EEOC’s Uniform Guidelines on Employee Selection Procedures.  Generally, this type of unintentional discrimination is harder to spot. </a:t>
            </a:r>
          </a:p>
          <a:p>
            <a:pPr eaLnBrk="1" hangingPunct="1">
              <a:lnSpc>
                <a:spcPct val="85000"/>
              </a:lnSpc>
              <a:buFontTx/>
              <a:buChar char="•"/>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1" dirty="0" smtClean="0">
                <a:latin typeface="Arial" panose="020B0604020202020204" pitchFamily="34" charset="0"/>
                <a:cs typeface="Arial" panose="020B0604020202020204" pitchFamily="34" charset="0"/>
              </a:rPr>
              <a:t>Example: </a:t>
            </a:r>
            <a:r>
              <a:rPr lang="en-US" altLang="en-US" sz="1200" i="1" baseline="0" dirty="0" smtClean="0">
                <a:latin typeface="Arial" panose="020B0604020202020204" pitchFamily="34" charset="0"/>
                <a:cs typeface="Arial" panose="020B0604020202020204" pitchFamily="34" charset="0"/>
              </a:rPr>
              <a:t>say that job applicants for a certain job are tested on their reaction times, and only people with a high score are hired. This test will discriminate against older workers, who are less likely to have fast reaction times. Whether this test is illegal will depend on whether fast reaction times are necessary for the job</a:t>
            </a:r>
            <a:endParaRPr lang="en-US" altLang="en-US" sz="1200" dirty="0" smtClean="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Date Placeholder 3"/>
          <p:cNvSpPr>
            <a:spLocks noGrp="1"/>
          </p:cNvSpPr>
          <p:nvPr>
            <p:ph type="dt" idx="10"/>
          </p:nvPr>
        </p:nvSpPr>
        <p:spPr/>
        <p:txBody>
          <a:bodyPr/>
          <a:lstStyle/>
          <a:p>
            <a:pPr>
              <a:defRPr/>
            </a:pPr>
            <a:fld id="{11B9DFDB-55A3-46A0-8B6B-F01F8AD13C71}" type="datetime1">
              <a:rPr lang="en-US" smtClean="0"/>
              <a:pPr>
                <a:defRPr/>
              </a:pPr>
              <a:t>5/4/2021</a:t>
            </a:fld>
            <a:endParaRPr lang="en-US"/>
          </a:p>
        </p:txBody>
      </p:sp>
      <p:sp>
        <p:nvSpPr>
          <p:cNvPr id="5" name="Slide Number Placeholder 4"/>
          <p:cNvSpPr>
            <a:spLocks noGrp="1"/>
          </p:cNvSpPr>
          <p:nvPr>
            <p:ph type="sldNum" sz="quarter" idx="11"/>
          </p:nvPr>
        </p:nvSpPr>
        <p:spPr/>
        <p:txBody>
          <a:bodyPr/>
          <a:lstStyle/>
          <a:p>
            <a:pPr>
              <a:defRPr/>
            </a:pPr>
            <a:fld id="{44B3398C-47A2-4C07-8EEC-443FBF94419C}" type="slidenum">
              <a:rPr lang="en-US" altLang="en-US" smtClean="0"/>
              <a:pPr>
                <a:defRPr/>
              </a:pPr>
              <a:t>9</a:t>
            </a:fld>
            <a:endParaRPr lang="en-US" altLang="en-US"/>
          </a:p>
        </p:txBody>
      </p:sp>
    </p:spTree>
    <p:extLst>
      <p:ext uri="{BB962C8B-B14F-4D97-AF65-F5344CB8AC3E}">
        <p14:creationId xmlns:p14="http://schemas.microsoft.com/office/powerpoint/2010/main" val="3760924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33438"/>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76" name="Rectangle 4"/>
          <p:cNvSpPr>
            <a:spLocks noGrp="1" noChangeArrowheads="1"/>
          </p:cNvSpPr>
          <p:nvPr>
            <p:ph type="ctrTitle"/>
          </p:nvPr>
        </p:nvSpPr>
        <p:spPr bwMode="invGray">
          <a:xfrm>
            <a:off x="1" y="2392432"/>
            <a:ext cx="9143996"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0" y="3025243"/>
            <a:ext cx="9143997"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6" name="Rectangle 5"/>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p>
        </p:txBody>
      </p:sp>
      <p:sp>
        <p:nvSpPr>
          <p:cNvPr id="7" name="Rectangle 6"/>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p>
        </p:txBody>
      </p:sp>
      <p:sp>
        <p:nvSpPr>
          <p:cNvPr id="8" name="Rectangle 7"/>
          <p:cNvSpPr>
            <a:spLocks noGrp="1" noChangeArrowheads="1"/>
          </p:cNvSpPr>
          <p:nvPr userDrawn="1">
            <p:ph type="sldNum" sz="quarter" idx="12"/>
          </p:nvPr>
        </p:nvSpPr>
        <p:spPr>
          <a:xfrm>
            <a:off x="8169275" y="6381750"/>
            <a:ext cx="974725" cy="476250"/>
          </a:xfrm>
        </p:spPr>
        <p:txBody>
          <a:bodyPr/>
          <a:lstStyle>
            <a:lvl1pPr>
              <a:defRPr/>
            </a:lvl1pPr>
          </a:lstStyle>
          <a:p>
            <a:pPr>
              <a:defRPr/>
            </a:pPr>
            <a:fld id="{DEC01A62-38FB-4E30-A76B-25FB8D9941A6}" type="slidenum">
              <a:rPr lang="en-US" altLang="en-US"/>
              <a:pPr>
                <a:defRPr/>
              </a:pPr>
              <a:t>‹#›</a:t>
            </a:fld>
            <a:endParaRPr lang="en-US" altLang="en-US"/>
          </a:p>
        </p:txBody>
      </p:sp>
    </p:spTree>
    <p:extLst>
      <p:ext uri="{BB962C8B-B14F-4D97-AF65-F5344CB8AC3E}">
        <p14:creationId xmlns:p14="http://schemas.microsoft.com/office/powerpoint/2010/main" val="226789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13543"/>
            <a:ext cx="9144000" cy="424732"/>
          </a:xfrm>
        </p:spPr>
        <p:txBody>
          <a:bodyPr/>
          <a:lstStyle>
            <a:lvl1pPr>
              <a:defRPr sz="24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46082" y="2287148"/>
            <a:ext cx="7651836"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03B3E7DD-F72D-4198-AC19-898694637EF4}" type="slidenum">
              <a:rPr lang="en-US" altLang="en-US"/>
              <a:pPr>
                <a:defRPr/>
              </a:pPr>
              <a:t>‹#›</a:t>
            </a:fld>
            <a:endParaRPr lang="en-US" altLang="en-US"/>
          </a:p>
        </p:txBody>
      </p:sp>
    </p:spTree>
    <p:extLst>
      <p:ext uri="{BB962C8B-B14F-4D97-AF65-F5344CB8AC3E}">
        <p14:creationId xmlns:p14="http://schemas.microsoft.com/office/powerpoint/2010/main" val="94846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245889"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245889"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BA1BAC27-E0FA-454B-A43D-025ACB8655DB}" type="slidenum">
              <a:rPr lang="en-US" altLang="en-US"/>
              <a:pPr>
                <a:defRPr/>
              </a:pPr>
              <a:t>‹#›</a:t>
            </a:fld>
            <a:endParaRPr lang="en-US" altLang="en-US"/>
          </a:p>
        </p:txBody>
      </p:sp>
    </p:spTree>
    <p:extLst>
      <p:ext uri="{BB962C8B-B14F-4D97-AF65-F5344CB8AC3E}">
        <p14:creationId xmlns:p14="http://schemas.microsoft.com/office/powerpoint/2010/main" val="35576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8389"/>
            <a:ext cx="9144001"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02947"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7667"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98190E75-FD73-41AC-96A1-3A7397E02313}" type="slidenum">
              <a:rPr lang="en-US" altLang="en-US"/>
              <a:pPr>
                <a:defRPr/>
              </a:pPr>
              <a:t>‹#›</a:t>
            </a:fld>
            <a:endParaRPr lang="en-US" altLang="en-US"/>
          </a:p>
        </p:txBody>
      </p:sp>
    </p:spTree>
    <p:extLst>
      <p:ext uri="{BB962C8B-B14F-4D97-AF65-F5344CB8AC3E}">
        <p14:creationId xmlns:p14="http://schemas.microsoft.com/office/powerpoint/2010/main" val="153585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303081"/>
            <a:ext cx="91440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73045"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73044"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60870"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60869"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B2674A2A-B52B-4BDF-90F1-58BDCA5826C2}" type="slidenum">
              <a:rPr lang="en-US" altLang="en-US"/>
              <a:pPr>
                <a:defRPr/>
              </a:pPr>
              <a:t>‹#›</a:t>
            </a:fld>
            <a:endParaRPr lang="en-US" altLang="en-US"/>
          </a:p>
        </p:txBody>
      </p:sp>
    </p:spTree>
    <p:extLst>
      <p:ext uri="{BB962C8B-B14F-4D97-AF65-F5344CB8AC3E}">
        <p14:creationId xmlns:p14="http://schemas.microsoft.com/office/powerpoint/2010/main" val="55352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081092"/>
            <a:ext cx="9144000"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28B864F1-FA8A-433B-AD31-6BDF5191B12C}" type="slidenum">
              <a:rPr lang="en-US" altLang="en-US"/>
              <a:pPr>
                <a:defRPr/>
              </a:pPr>
              <a:t>‹#›</a:t>
            </a:fld>
            <a:endParaRPr lang="en-US" altLang="en-US"/>
          </a:p>
        </p:txBody>
      </p:sp>
    </p:spTree>
    <p:extLst>
      <p:ext uri="{BB962C8B-B14F-4D97-AF65-F5344CB8AC3E}">
        <p14:creationId xmlns:p14="http://schemas.microsoft.com/office/powerpoint/2010/main" val="301786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E4905A34-95B1-42E6-A38B-4123F54108D0}" type="slidenum">
              <a:rPr lang="en-US" altLang="en-US"/>
              <a:pPr>
                <a:defRPr/>
              </a:pPr>
              <a:t>‹#›</a:t>
            </a:fld>
            <a:endParaRPr lang="en-US" altLang="en-US"/>
          </a:p>
        </p:txBody>
      </p:sp>
    </p:spTree>
    <p:extLst>
      <p:ext uri="{BB962C8B-B14F-4D97-AF65-F5344CB8AC3E}">
        <p14:creationId xmlns:p14="http://schemas.microsoft.com/office/powerpoint/2010/main" val="306500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62627347-7A32-411C-AA43-AE7109C594DA}" type="slidenum">
              <a:rPr lang="en-US" altLang="en-US"/>
              <a:pPr>
                <a:defRPr/>
              </a:pPr>
              <a:t>‹#›</a:t>
            </a:fld>
            <a:endParaRPr lang="en-US" altLang="en-US"/>
          </a:p>
        </p:txBody>
      </p:sp>
    </p:spTree>
    <p:extLst>
      <p:ext uri="{BB962C8B-B14F-4D97-AF65-F5344CB8AC3E}">
        <p14:creationId xmlns:p14="http://schemas.microsoft.com/office/powerpoint/2010/main" val="177639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A40AA8AD-812B-4DB5-B3C4-CEE3F3334AC4}" type="slidenum">
              <a:rPr lang="en-US" altLang="en-US"/>
              <a:pPr>
                <a:defRPr/>
              </a:pPr>
              <a:t>‹#›</a:t>
            </a:fld>
            <a:endParaRPr lang="en-US" altLang="en-US"/>
          </a:p>
        </p:txBody>
      </p:sp>
    </p:spTree>
    <p:extLst>
      <p:ext uri="{BB962C8B-B14F-4D97-AF65-F5344CB8AC3E}">
        <p14:creationId xmlns:p14="http://schemas.microsoft.com/office/powerpoint/2010/main" val="225169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611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27" name="Picture 4"/>
          <p:cNvPicPr>
            <a:picLocks noChangeAspect="1"/>
          </p:cNvPicPr>
          <p:nvPr userDrawn="1"/>
        </p:nvPicPr>
        <p:blipFill>
          <a:blip r:embed="rId11">
            <a:extLst>
              <a:ext uri="{28A0092B-C50C-407E-A947-70E740481C1C}">
                <a14:useLocalDpi xmlns:a14="http://schemas.microsoft.com/office/drawing/2010/main" val="0"/>
              </a:ext>
            </a:extLst>
          </a:blip>
          <a:srcRect l="21529" t="34654" r="20833" b="36215"/>
          <a:stretch>
            <a:fillRect/>
          </a:stretch>
        </p:blipFill>
        <p:spPr bwMode="auto">
          <a:xfrm>
            <a:off x="0" y="-1588"/>
            <a:ext cx="454025" cy="6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914400"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2"/>
          <p:cNvSpPr>
            <a:spLocks noGrp="1" noChangeArrowheads="1"/>
          </p:cNvSpPr>
          <p:nvPr>
            <p:ph type="title"/>
          </p:nvPr>
        </p:nvSpPr>
        <p:spPr bwMode="black">
          <a:xfrm>
            <a:off x="0" y="1512888"/>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B112F0C1-41E5-43E5-90ED-3A71F6E20812}" type="slidenum">
              <a:rPr lang="en-US" altLang="en-US"/>
              <a:pPr>
                <a:defRPr/>
              </a:pPr>
              <a:t>‹#›</a:t>
            </a:fld>
            <a:endParaRPr lang="en-US" altLang="en-US"/>
          </a:p>
        </p:txBody>
      </p:sp>
      <p:cxnSp>
        <p:nvCxnSpPr>
          <p:cNvPr id="11" name="Straight Connector 10"/>
          <p:cNvCxnSpPr/>
          <p:nvPr userDrawn="1"/>
        </p:nvCxnSpPr>
        <p:spPr>
          <a:xfrm>
            <a:off x="-17463" y="611188"/>
            <a:ext cx="916146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4271"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19.xml"/><Relationship Id="rId7" Type="http://schemas.openxmlformats.org/officeDocument/2006/relationships/diagramLayout" Target="../diagrams/layout2.xml"/><Relationship Id="rId12" Type="http://schemas.openxmlformats.org/officeDocument/2006/relationships/image" Target="../media/image5.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diagramData" Target="../diagrams/data2.xml"/><Relationship Id="rId11" Type="http://schemas.openxmlformats.org/officeDocument/2006/relationships/image" Target="../media/image4.jpeg"/><Relationship Id="rId5" Type="http://schemas.openxmlformats.org/officeDocument/2006/relationships/notesSlide" Target="../notesSlides/notesSlide14.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jpeg"/><Relationship Id="rId5" Type="http://schemas.openxmlformats.org/officeDocument/2006/relationships/image" Target="../media/image10.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31.xml"/><Relationship Id="rId7" Type="http://schemas.openxmlformats.org/officeDocument/2006/relationships/diagramLayout" Target="../diagrams/layout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diagramData" Target="../diagrams/data3.xml"/><Relationship Id="rId11" Type="http://schemas.openxmlformats.org/officeDocument/2006/relationships/image" Target="../media/image4.jpeg"/><Relationship Id="rId5" Type="http://schemas.openxmlformats.org/officeDocument/2006/relationships/notesSlide" Target="../notesSlides/notesSlide18.xml"/><Relationship Id="rId10" Type="http://schemas.microsoft.com/office/2007/relationships/diagramDrawing" Target="../diagrams/drawing3.xml"/><Relationship Id="rId4" Type="http://schemas.openxmlformats.org/officeDocument/2006/relationships/slideLayout" Target="../slideLayouts/slideLayout3.xml"/><Relationship Id="rId9" Type="http://schemas.openxmlformats.org/officeDocument/2006/relationships/diagramColors" Target="../diagrams/colors3.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18.png"/><Relationship Id="rId3" Type="http://schemas.openxmlformats.org/officeDocument/2006/relationships/tags" Target="../tags/tag35.xml"/><Relationship Id="rId7" Type="http://schemas.openxmlformats.org/officeDocument/2006/relationships/diagramLayout" Target="../diagrams/layout4.xml"/><Relationship Id="rId12" Type="http://schemas.openxmlformats.org/officeDocument/2006/relationships/image" Target="../media/image19.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diagramData" Target="../diagrams/data4.xml"/><Relationship Id="rId11" Type="http://schemas.openxmlformats.org/officeDocument/2006/relationships/image" Target="../media/image4.jpeg"/><Relationship Id="rId5" Type="http://schemas.openxmlformats.org/officeDocument/2006/relationships/notesSlide" Target="../notesSlides/notesSlide19.xml"/><Relationship Id="rId10" Type="http://schemas.microsoft.com/office/2007/relationships/diagramDrawing" Target="../diagrams/drawing4.xml"/><Relationship Id="rId4" Type="http://schemas.openxmlformats.org/officeDocument/2006/relationships/slideLayout" Target="../slideLayouts/slideLayout3.xml"/><Relationship Id="rId9"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0.gif"/><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1.png"/><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jpeg"/><Relationship Id="rId5" Type="http://schemas.openxmlformats.org/officeDocument/2006/relationships/image" Target="../media/image22.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jpeg"/><Relationship Id="rId5" Type="http://schemas.openxmlformats.org/officeDocument/2006/relationships/image" Target="../media/image23.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51.xml"/><Relationship Id="rId7" Type="http://schemas.openxmlformats.org/officeDocument/2006/relationships/diagramLayout" Target="../diagrams/layout5.xml"/><Relationship Id="rId12" Type="http://schemas.openxmlformats.org/officeDocument/2006/relationships/image" Target="../media/image5.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diagramData" Target="../diagrams/data5.xml"/><Relationship Id="rId11" Type="http://schemas.openxmlformats.org/officeDocument/2006/relationships/image" Target="../media/image4.jpeg"/><Relationship Id="rId5" Type="http://schemas.openxmlformats.org/officeDocument/2006/relationships/notesSlide" Target="../notesSlides/notesSlide24.xml"/><Relationship Id="rId10" Type="http://schemas.microsoft.com/office/2007/relationships/diagramDrawing" Target="../diagrams/drawing5.xml"/><Relationship Id="rId4" Type="http://schemas.openxmlformats.org/officeDocument/2006/relationships/slideLayout" Target="../slideLayouts/slideLayout2.xml"/><Relationship Id="rId9" Type="http://schemas.openxmlformats.org/officeDocument/2006/relationships/diagramColors" Target="../diagrams/colors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4.png"/><Relationship Id="rId5" Type="http://schemas.openxmlformats.org/officeDocument/2006/relationships/image" Target="../media/image4.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5.png"/><Relationship Id="rId5" Type="http://schemas.openxmlformats.org/officeDocument/2006/relationships/hyperlink" Target="http://public.wsu.edu/~forms/HTML/EPM/EP12_Equal_Employment_Opportunity_and_Affirmative_Action_Policy.htm" TargetMode="Externa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6.png"/><Relationship Id="rId5" Type="http://schemas.openxmlformats.org/officeDocument/2006/relationships/image" Target="../media/image4.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8.gi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hyperlink" Target="http://hrs.wsu.edu/APCSRTK%20Main" TargetMode="External"/><Relationship Id="rId5" Type="http://schemas.openxmlformats.org/officeDocument/2006/relationships/image" Target="../media/image27.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slide" Target="slide14.xml"/><Relationship Id="rId3" Type="http://schemas.openxmlformats.org/officeDocument/2006/relationships/tags" Target="../tags/tag9.xml"/><Relationship Id="rId7" Type="http://schemas.openxmlformats.org/officeDocument/2006/relationships/diagramLayout" Target="../diagrams/layout1.xml"/><Relationship Id="rId12" Type="http://schemas.openxmlformats.org/officeDocument/2006/relationships/image" Target="../media/image5.jpeg"/><Relationship Id="rId17" Type="http://schemas.openxmlformats.org/officeDocument/2006/relationships/slide" Target="slide53.xml"/><Relationship Id="rId2" Type="http://schemas.openxmlformats.org/officeDocument/2006/relationships/tags" Target="../tags/tag8.xml"/><Relationship Id="rId16" Type="http://schemas.openxmlformats.org/officeDocument/2006/relationships/slide" Target="slide47.xml"/><Relationship Id="rId1" Type="http://schemas.openxmlformats.org/officeDocument/2006/relationships/tags" Target="../tags/tag7.xml"/><Relationship Id="rId6" Type="http://schemas.openxmlformats.org/officeDocument/2006/relationships/diagramData" Target="../diagrams/data1.xml"/><Relationship Id="rId11" Type="http://schemas.openxmlformats.org/officeDocument/2006/relationships/image" Target="../media/image4.jpeg"/><Relationship Id="rId5" Type="http://schemas.openxmlformats.org/officeDocument/2006/relationships/notesSlide" Target="../notesSlides/notesSlide3.xml"/><Relationship Id="rId15" Type="http://schemas.openxmlformats.org/officeDocument/2006/relationships/slide" Target="slide24.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 Id="rId14" Type="http://schemas.openxmlformats.org/officeDocument/2006/relationships/slide" Target="slide3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0.jpeg"/><Relationship Id="rId5" Type="http://schemas.openxmlformats.org/officeDocument/2006/relationships/image" Target="../media/image4.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1.png"/><Relationship Id="rId5" Type="http://schemas.openxmlformats.org/officeDocument/2006/relationships/image" Target="../media/image4.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2.png"/><Relationship Id="rId5" Type="http://schemas.openxmlformats.org/officeDocument/2006/relationships/image" Target="../media/image4.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tags" Target="../tags/tag76.xml"/><Relationship Id="rId7" Type="http://schemas.openxmlformats.org/officeDocument/2006/relationships/diagramLayout" Target="../diagrams/layout6.xml"/><Relationship Id="rId12" Type="http://schemas.openxmlformats.org/officeDocument/2006/relationships/image" Target="../media/image5.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diagramData" Target="../diagrams/data6.xml"/><Relationship Id="rId11" Type="http://schemas.openxmlformats.org/officeDocument/2006/relationships/image" Target="../media/image4.jpeg"/><Relationship Id="rId5" Type="http://schemas.openxmlformats.org/officeDocument/2006/relationships/notesSlide" Target="../notesSlides/notesSlide33.xml"/><Relationship Id="rId10" Type="http://schemas.microsoft.com/office/2007/relationships/diagramDrawing" Target="../diagrams/drawing6.xml"/><Relationship Id="rId4" Type="http://schemas.openxmlformats.org/officeDocument/2006/relationships/slideLayout" Target="../slideLayouts/slideLayout2.xml"/><Relationship Id="rId9" Type="http://schemas.openxmlformats.org/officeDocument/2006/relationships/diagramColors" Target="../diagrams/colors6.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tags" Target="../tags/tag80.xml"/><Relationship Id="rId7" Type="http://schemas.openxmlformats.org/officeDocument/2006/relationships/diagramData" Target="../diagrams/data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4.jpeg"/><Relationship Id="rId11" Type="http://schemas.microsoft.com/office/2007/relationships/diagramDrawing" Target="../diagrams/drawing7.xml"/><Relationship Id="rId5" Type="http://schemas.openxmlformats.org/officeDocument/2006/relationships/notesSlide" Target="../notesSlides/notesSlide34.xml"/><Relationship Id="rId10" Type="http://schemas.openxmlformats.org/officeDocument/2006/relationships/diagramColors" Target="../diagrams/colors7.xml"/><Relationship Id="rId4" Type="http://schemas.openxmlformats.org/officeDocument/2006/relationships/slideLayout" Target="../slideLayouts/slideLayout3.xml"/><Relationship Id="rId9"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slideLayout" Target="../slideLayouts/slideLayout3.xml"/><Relationship Id="rId7" Type="http://schemas.openxmlformats.org/officeDocument/2006/relationships/image" Target="../media/image4.jpe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hyperlink" Target="http://hrs.wsu.edu/managers/recruitment-toolkit/staff-recruitment-toolkit/" TargetMode="External"/><Relationship Id="rId5" Type="http://schemas.openxmlformats.org/officeDocument/2006/relationships/hyperlink" Target="https://implicit.harvard.edu/implicit/takeatest.html" TargetMode="Externa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tags" Target="../tags/tag87.xml"/><Relationship Id="rId7" Type="http://schemas.openxmlformats.org/officeDocument/2006/relationships/diagramData" Target="../diagrams/data8.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4.jpeg"/><Relationship Id="rId11" Type="http://schemas.microsoft.com/office/2007/relationships/diagramDrawing" Target="../diagrams/drawing8.xml"/><Relationship Id="rId5" Type="http://schemas.openxmlformats.org/officeDocument/2006/relationships/notesSlide" Target="../notesSlides/notesSlide36.xml"/><Relationship Id="rId10" Type="http://schemas.openxmlformats.org/officeDocument/2006/relationships/diagramColors" Target="../diagrams/colors8.xml"/><Relationship Id="rId4" Type="http://schemas.openxmlformats.org/officeDocument/2006/relationships/slideLayout" Target="../slideLayouts/slideLayout3.xml"/><Relationship Id="rId9"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diagramDrawing" Target="../diagrams/drawing9.xml"/><Relationship Id="rId3" Type="http://schemas.openxmlformats.org/officeDocument/2006/relationships/tags" Target="../tags/tag91.xml"/><Relationship Id="rId7" Type="http://schemas.openxmlformats.org/officeDocument/2006/relationships/hyperlink" Target="http://hrs.wsu.edu/File/Sample%20Interview%20Questions.pdf" TargetMode="External"/><Relationship Id="rId12" Type="http://schemas.openxmlformats.org/officeDocument/2006/relationships/diagramColors" Target="../diagrams/colors9.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39.xml"/><Relationship Id="rId11" Type="http://schemas.openxmlformats.org/officeDocument/2006/relationships/diagramQuickStyle" Target="../diagrams/quickStyle9.xml"/><Relationship Id="rId5" Type="http://schemas.openxmlformats.org/officeDocument/2006/relationships/slideLayout" Target="../slideLayouts/slideLayout3.xml"/><Relationship Id="rId10" Type="http://schemas.openxmlformats.org/officeDocument/2006/relationships/diagramLayout" Target="../diagrams/layout9.xml"/><Relationship Id="rId4" Type="http://schemas.openxmlformats.org/officeDocument/2006/relationships/tags" Target="../tags/tag92.xml"/><Relationship Id="rId9" Type="http://schemas.openxmlformats.org/officeDocument/2006/relationships/diagramData" Target="../diagrams/data9.xml"/><Relationship Id="rId1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diagramColors" Target="../diagrams/colors10.xml"/><Relationship Id="rId3" Type="http://schemas.openxmlformats.org/officeDocument/2006/relationships/tags" Target="../tags/tag96.xml"/><Relationship Id="rId7" Type="http://schemas.openxmlformats.org/officeDocument/2006/relationships/hyperlink" Target="http://public.wsu.edu/~forms/PDF/BPPM/60-08.pdf" TargetMode="External"/><Relationship Id="rId12" Type="http://schemas.openxmlformats.org/officeDocument/2006/relationships/diagramQuickStyle" Target="../diagrams/quickStyle1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40.xml"/><Relationship Id="rId11" Type="http://schemas.openxmlformats.org/officeDocument/2006/relationships/diagramLayout" Target="../diagrams/layout10.xml"/><Relationship Id="rId5" Type="http://schemas.openxmlformats.org/officeDocument/2006/relationships/slideLayout" Target="../slideLayouts/slideLayout3.xml"/><Relationship Id="rId10" Type="http://schemas.openxmlformats.org/officeDocument/2006/relationships/diagramData" Target="../diagrams/data10.xml"/><Relationship Id="rId4" Type="http://schemas.openxmlformats.org/officeDocument/2006/relationships/tags" Target="../tags/tag97.xml"/><Relationship Id="rId9" Type="http://schemas.openxmlformats.org/officeDocument/2006/relationships/image" Target="../media/image25.png"/><Relationship Id="rId14" Type="http://schemas.microsoft.com/office/2007/relationships/diagramDrawing" Target="../diagrams/drawing10.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Layout" Target="../slideLayouts/slideLayout3.xml"/><Relationship Id="rId7" Type="http://schemas.openxmlformats.org/officeDocument/2006/relationships/diagramQuickStyle" Target="../diagrams/quickStyle1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notesSlide" Target="../notesSlides/notesSlide41.xml"/><Relationship Id="rId9" Type="http://schemas.microsoft.com/office/2007/relationships/diagramDrawing" Target="../diagrams/drawing11.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tags" Target="../tags/tag104.xml"/><Relationship Id="rId7" Type="http://schemas.openxmlformats.org/officeDocument/2006/relationships/diagramData" Target="../diagrams/data1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4.jpeg"/><Relationship Id="rId11" Type="http://schemas.microsoft.com/office/2007/relationships/diagramDrawing" Target="../diagrams/drawing12.xml"/><Relationship Id="rId5" Type="http://schemas.openxmlformats.org/officeDocument/2006/relationships/notesSlide" Target="../notesSlides/notesSlide42.xml"/><Relationship Id="rId10" Type="http://schemas.openxmlformats.org/officeDocument/2006/relationships/diagramColors" Target="../diagrams/colors12.xml"/><Relationship Id="rId4" Type="http://schemas.openxmlformats.org/officeDocument/2006/relationships/slideLayout" Target="../slideLayouts/slideLayout3.xml"/><Relationship Id="rId9"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slideLayout" Target="../slideLayouts/slideLayout7.xml"/><Relationship Id="rId7" Type="http://schemas.openxmlformats.org/officeDocument/2006/relationships/diagramLayout" Target="../diagrams/layout13.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diagramData" Target="../diagrams/data13.xml"/><Relationship Id="rId5" Type="http://schemas.openxmlformats.org/officeDocument/2006/relationships/hyperlink" Target="http://hrs.wsu.edu/Candidate+Experience" TargetMode="External"/><Relationship Id="rId10" Type="http://schemas.microsoft.com/office/2007/relationships/diagramDrawing" Target="../diagrams/drawing13.xml"/><Relationship Id="rId4" Type="http://schemas.openxmlformats.org/officeDocument/2006/relationships/notesSlide" Target="../notesSlides/notesSlide43.xml"/><Relationship Id="rId9" Type="http://schemas.openxmlformats.org/officeDocument/2006/relationships/diagramColors" Target="../diagrams/colors13.xm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tags" Target="../tags/tag111.xml"/><Relationship Id="rId7" Type="http://schemas.openxmlformats.org/officeDocument/2006/relationships/diagramLayout" Target="../diagrams/layout14.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diagramData" Target="../diagrams/data14.xml"/><Relationship Id="rId11" Type="http://schemas.openxmlformats.org/officeDocument/2006/relationships/image" Target="../media/image4.jpeg"/><Relationship Id="rId5" Type="http://schemas.openxmlformats.org/officeDocument/2006/relationships/notesSlide" Target="../notesSlides/notesSlide44.xml"/><Relationship Id="rId10" Type="http://schemas.microsoft.com/office/2007/relationships/diagramDrawing" Target="../diagrams/drawing14.xml"/><Relationship Id="rId4" Type="http://schemas.openxmlformats.org/officeDocument/2006/relationships/slideLayout" Target="../slideLayouts/slideLayout3.xml"/><Relationship Id="rId9" Type="http://schemas.openxmlformats.org/officeDocument/2006/relationships/diagramColors" Target="../diagrams/colors1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tags" Target="../tags/tag115.xml"/><Relationship Id="rId7" Type="http://schemas.openxmlformats.org/officeDocument/2006/relationships/diagramLayout" Target="../diagrams/layout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diagramData" Target="../diagrams/data15.xml"/><Relationship Id="rId11" Type="http://schemas.openxmlformats.org/officeDocument/2006/relationships/image" Target="../media/image4.jpeg"/><Relationship Id="rId5" Type="http://schemas.openxmlformats.org/officeDocument/2006/relationships/notesSlide" Target="../notesSlides/notesSlide46.xml"/><Relationship Id="rId10" Type="http://schemas.microsoft.com/office/2007/relationships/diagramDrawing" Target="../diagrams/drawing15.xml"/><Relationship Id="rId4" Type="http://schemas.openxmlformats.org/officeDocument/2006/relationships/slideLayout" Target="../slideLayouts/slideLayout3.xml"/><Relationship Id="rId9" Type="http://schemas.openxmlformats.org/officeDocument/2006/relationships/diagramColors" Target="../diagrams/colors15.xml"/></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tags" Target="../tags/tag119.xml"/><Relationship Id="rId7" Type="http://schemas.openxmlformats.org/officeDocument/2006/relationships/diagramLayout" Target="../diagrams/layout16.xml"/><Relationship Id="rId12" Type="http://schemas.openxmlformats.org/officeDocument/2006/relationships/image" Target="../media/image5.jpe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diagramData" Target="../diagrams/data16.xml"/><Relationship Id="rId11" Type="http://schemas.openxmlformats.org/officeDocument/2006/relationships/image" Target="../media/image4.jpeg"/><Relationship Id="rId5" Type="http://schemas.openxmlformats.org/officeDocument/2006/relationships/notesSlide" Target="../notesSlides/notesSlide47.xml"/><Relationship Id="rId10" Type="http://schemas.microsoft.com/office/2007/relationships/diagramDrawing" Target="../diagrams/drawing16.xml"/><Relationship Id="rId4" Type="http://schemas.openxmlformats.org/officeDocument/2006/relationships/slideLayout" Target="../slideLayouts/slideLayout2.xml"/><Relationship Id="rId9" Type="http://schemas.openxmlformats.org/officeDocument/2006/relationships/diagramColors" Target="../diagrams/colors16.xml"/></Relationships>
</file>

<file path=ppt/slides/_rels/slide48.xml.rels><?xml version="1.0" encoding="UTF-8" standalone="yes"?>
<Relationships xmlns="http://schemas.openxmlformats.org/package/2006/relationships"><Relationship Id="rId8" Type="http://schemas.openxmlformats.org/officeDocument/2006/relationships/hyperlink" Target="http://hrs.wsu.edu/FRTK%20Main" TargetMode="External"/><Relationship Id="rId13" Type="http://schemas.openxmlformats.org/officeDocument/2006/relationships/diagramQuickStyle" Target="../diagrams/quickStyle17.xml"/><Relationship Id="rId3" Type="http://schemas.openxmlformats.org/officeDocument/2006/relationships/tags" Target="../tags/tag123.xml"/><Relationship Id="rId7" Type="http://schemas.openxmlformats.org/officeDocument/2006/relationships/image" Target="../media/image4.jpeg"/><Relationship Id="rId12" Type="http://schemas.openxmlformats.org/officeDocument/2006/relationships/diagramLayout" Target="../diagrams/layout1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48.xml"/><Relationship Id="rId11" Type="http://schemas.openxmlformats.org/officeDocument/2006/relationships/diagramData" Target="../diagrams/data17.xml"/><Relationship Id="rId5" Type="http://schemas.openxmlformats.org/officeDocument/2006/relationships/slideLayout" Target="../slideLayouts/slideLayout3.xml"/><Relationship Id="rId15" Type="http://schemas.microsoft.com/office/2007/relationships/diagramDrawing" Target="../diagrams/drawing17.xml"/><Relationship Id="rId10" Type="http://schemas.openxmlformats.org/officeDocument/2006/relationships/image" Target="../media/image25.png"/><Relationship Id="rId4" Type="http://schemas.openxmlformats.org/officeDocument/2006/relationships/tags" Target="../tags/tag124.xml"/><Relationship Id="rId9" Type="http://schemas.openxmlformats.org/officeDocument/2006/relationships/hyperlink" Target="http://hrs.wsu.edu/APCSRTK%20Main" TargetMode="External"/><Relationship Id="rId14" Type="http://schemas.openxmlformats.org/officeDocument/2006/relationships/diagramColors" Target="../diagrams/colors17.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tags" Target="../tags/tag128.xml"/><Relationship Id="rId7" Type="http://schemas.openxmlformats.org/officeDocument/2006/relationships/diagramData" Target="../diagrams/data1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44.jpeg"/><Relationship Id="rId11" Type="http://schemas.microsoft.com/office/2007/relationships/diagramDrawing" Target="../diagrams/drawing18.xml"/><Relationship Id="rId5" Type="http://schemas.openxmlformats.org/officeDocument/2006/relationships/notesSlide" Target="../notesSlides/notesSlide49.xml"/><Relationship Id="rId10" Type="http://schemas.openxmlformats.org/officeDocument/2006/relationships/diagramColors" Target="../diagrams/colors18.xml"/><Relationship Id="rId4" Type="http://schemas.openxmlformats.org/officeDocument/2006/relationships/slideLayout" Target="../slideLayouts/slideLayout3.xml"/><Relationship Id="rId9"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2.xml"/><Relationship Id="rId7" Type="http://schemas.openxmlformats.org/officeDocument/2006/relationships/hyperlink" Target="http://public.wsu.edu/~forms/HTML/BPPM/60_Personnel/60.16_Background_Checks.htm" TargetMode="Externa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4.jpeg"/><Relationship Id="rId5" Type="http://schemas.openxmlformats.org/officeDocument/2006/relationships/notesSlide" Target="../notesSlides/notesSlide50.xml"/><Relationship Id="rId4" Type="http://schemas.openxmlformats.org/officeDocument/2006/relationships/slideLayout" Target="../slideLayouts/slideLayout3.xml"/><Relationship Id="rId9" Type="http://schemas.openxmlformats.org/officeDocument/2006/relationships/image" Target="../media/image45.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46.jpeg"/><Relationship Id="rId5" Type="http://schemas.openxmlformats.org/officeDocument/2006/relationships/image" Target="../media/image4.jpe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tags" Target="../tags/tag139.xml"/><Relationship Id="rId7" Type="http://schemas.openxmlformats.org/officeDocument/2006/relationships/diagramData" Target="../diagrams/data1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47.jpeg"/><Relationship Id="rId11" Type="http://schemas.microsoft.com/office/2007/relationships/diagramDrawing" Target="../diagrams/drawing19.xml"/><Relationship Id="rId5" Type="http://schemas.openxmlformats.org/officeDocument/2006/relationships/notesSlide" Target="../notesSlides/notesSlide52.xml"/><Relationship Id="rId10" Type="http://schemas.openxmlformats.org/officeDocument/2006/relationships/diagramColors" Target="../diagrams/colors19.xml"/><Relationship Id="rId4" Type="http://schemas.openxmlformats.org/officeDocument/2006/relationships/slideLayout" Target="../slideLayouts/slideLayout3.xml"/><Relationship Id="rId9" Type="http://schemas.openxmlformats.org/officeDocument/2006/relationships/diagramQuickStyle" Target="../diagrams/quickStyle19.xml"/></Relationships>
</file>

<file path=ppt/slides/_rels/slide53.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tags" Target="../tags/tag143.xml"/><Relationship Id="rId7" Type="http://schemas.openxmlformats.org/officeDocument/2006/relationships/diagramLayout" Target="../diagrams/layout20.xml"/><Relationship Id="rId12" Type="http://schemas.openxmlformats.org/officeDocument/2006/relationships/image" Target="../media/image5.jpe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diagramData" Target="../diagrams/data20.xml"/><Relationship Id="rId11" Type="http://schemas.openxmlformats.org/officeDocument/2006/relationships/image" Target="../media/image4.jpeg"/><Relationship Id="rId5" Type="http://schemas.openxmlformats.org/officeDocument/2006/relationships/notesSlide" Target="../notesSlides/notesSlide53.xml"/><Relationship Id="rId10" Type="http://schemas.microsoft.com/office/2007/relationships/diagramDrawing" Target="../diagrams/drawing20.xml"/><Relationship Id="rId4" Type="http://schemas.openxmlformats.org/officeDocument/2006/relationships/slideLayout" Target="../slideLayouts/slideLayout2.xml"/><Relationship Id="rId9" Type="http://schemas.openxmlformats.org/officeDocument/2006/relationships/diagramColors" Target="../diagrams/colors20.xml"/></Relationships>
</file>

<file path=ppt/slides/_rels/slide54.xml.rels><?xml version="1.0" encoding="UTF-8" standalone="yes"?>
<Relationships xmlns="http://schemas.openxmlformats.org/package/2006/relationships"><Relationship Id="rId8" Type="http://schemas.openxmlformats.org/officeDocument/2006/relationships/hyperlink" Target="http://hrs.wsu.edu/APCSRTK%20Main" TargetMode="External"/><Relationship Id="rId13" Type="http://schemas.openxmlformats.org/officeDocument/2006/relationships/diagramColors" Target="../diagrams/colors21.xml"/><Relationship Id="rId3" Type="http://schemas.openxmlformats.org/officeDocument/2006/relationships/tags" Target="../tags/tag147.xml"/><Relationship Id="rId7" Type="http://schemas.openxmlformats.org/officeDocument/2006/relationships/image" Target="../media/image4.jpeg"/><Relationship Id="rId12" Type="http://schemas.openxmlformats.org/officeDocument/2006/relationships/diagramQuickStyle" Target="../diagrams/quickStyle2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notesSlide" Target="../notesSlides/notesSlide54.xml"/><Relationship Id="rId11" Type="http://schemas.openxmlformats.org/officeDocument/2006/relationships/diagramLayout" Target="../diagrams/layout21.xml"/><Relationship Id="rId5" Type="http://schemas.openxmlformats.org/officeDocument/2006/relationships/slideLayout" Target="../slideLayouts/slideLayout3.xml"/><Relationship Id="rId10" Type="http://schemas.openxmlformats.org/officeDocument/2006/relationships/diagramData" Target="../diagrams/data21.xml"/><Relationship Id="rId4" Type="http://schemas.openxmlformats.org/officeDocument/2006/relationships/tags" Target="../tags/tag148.xml"/><Relationship Id="rId9" Type="http://schemas.openxmlformats.org/officeDocument/2006/relationships/image" Target="../media/image25.png"/><Relationship Id="rId14" Type="http://schemas.microsoft.com/office/2007/relationships/diagramDrawing" Target="../diagrams/drawing21.xml"/></Relationships>
</file>

<file path=ppt/slides/_rels/slide55.xml.rels><?xml version="1.0" encoding="UTF-8" standalone="yes"?>
<Relationships xmlns="http://schemas.openxmlformats.org/package/2006/relationships"><Relationship Id="rId8" Type="http://schemas.openxmlformats.org/officeDocument/2006/relationships/hyperlink" Target="http://public.wsu.edu/~forms/HTML/BPPM/90_Records/90.01_University_Records--Retention_and_Disposition.htm" TargetMode="External"/><Relationship Id="rId13" Type="http://schemas.openxmlformats.org/officeDocument/2006/relationships/diagramColors" Target="../diagrams/colors22.xml"/><Relationship Id="rId3" Type="http://schemas.openxmlformats.org/officeDocument/2006/relationships/tags" Target="../tags/tag152.xml"/><Relationship Id="rId7" Type="http://schemas.openxmlformats.org/officeDocument/2006/relationships/image" Target="../media/image4.jpeg"/><Relationship Id="rId12" Type="http://schemas.openxmlformats.org/officeDocument/2006/relationships/diagramQuickStyle" Target="../diagrams/quickStyle2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55.xml"/><Relationship Id="rId11" Type="http://schemas.openxmlformats.org/officeDocument/2006/relationships/diagramLayout" Target="../diagrams/layout22.xml"/><Relationship Id="rId5" Type="http://schemas.openxmlformats.org/officeDocument/2006/relationships/slideLayout" Target="../slideLayouts/slideLayout3.xml"/><Relationship Id="rId10" Type="http://schemas.openxmlformats.org/officeDocument/2006/relationships/diagramData" Target="../diagrams/data22.xml"/><Relationship Id="rId4" Type="http://schemas.openxmlformats.org/officeDocument/2006/relationships/tags" Target="../tags/tag153.xml"/><Relationship Id="rId9" Type="http://schemas.openxmlformats.org/officeDocument/2006/relationships/image" Target="../media/image25.png"/><Relationship Id="rId14" Type="http://schemas.microsoft.com/office/2007/relationships/diagramDrawing" Target="../diagrams/drawing22.xml"/></Relationships>
</file>

<file path=ppt/slides/_rels/slide56.xml.rels><?xml version="1.0" encoding="UTF-8" standalone="yes"?>
<Relationships xmlns="http://schemas.openxmlformats.org/package/2006/relationships"><Relationship Id="rId8" Type="http://schemas.openxmlformats.org/officeDocument/2006/relationships/hyperlink" Target="https://hrs.wsu.edu/New%20Employees" TargetMode="External"/><Relationship Id="rId13" Type="http://schemas.openxmlformats.org/officeDocument/2006/relationships/diagramColors" Target="../diagrams/colors23.xml"/><Relationship Id="rId3" Type="http://schemas.openxmlformats.org/officeDocument/2006/relationships/tags" Target="../tags/tag157.xml"/><Relationship Id="rId7" Type="http://schemas.openxmlformats.org/officeDocument/2006/relationships/image" Target="../media/image4.jpeg"/><Relationship Id="rId12" Type="http://schemas.openxmlformats.org/officeDocument/2006/relationships/diagramQuickStyle" Target="../diagrams/quickStyle23.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56.xml"/><Relationship Id="rId11" Type="http://schemas.openxmlformats.org/officeDocument/2006/relationships/diagramLayout" Target="../diagrams/layout23.xml"/><Relationship Id="rId5" Type="http://schemas.openxmlformats.org/officeDocument/2006/relationships/slideLayout" Target="../slideLayouts/slideLayout3.xml"/><Relationship Id="rId10" Type="http://schemas.openxmlformats.org/officeDocument/2006/relationships/diagramData" Target="../diagrams/data23.xml"/><Relationship Id="rId4" Type="http://schemas.openxmlformats.org/officeDocument/2006/relationships/tags" Target="../tags/tag158.xml"/><Relationship Id="rId9" Type="http://schemas.openxmlformats.org/officeDocument/2006/relationships/image" Target="../media/image25.png"/><Relationship Id="rId14" Type="http://schemas.microsoft.com/office/2007/relationships/diagramDrawing" Target="../diagrams/drawing2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60.xml"/><Relationship Id="rId6" Type="http://schemas.openxmlformats.org/officeDocument/2006/relationships/hyperlink" Target="mailto:oeo@wsu.edu" TargetMode="External"/><Relationship Id="rId5" Type="http://schemas.openxmlformats.org/officeDocument/2006/relationships/hyperlink" Target="mailto:jan.keiser@wsu.edu" TargetMode="External"/><Relationship Id="rId4" Type="http://schemas.openxmlformats.org/officeDocument/2006/relationships/hyperlink" Target="mailto:hrs@ws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9"/>
          <p:cNvSpPr>
            <a:spLocks noGrp="1" noChangeArrowheads="1"/>
          </p:cNvSpPr>
          <p:nvPr>
            <p:ph type="ctrTitle"/>
          </p:nvPr>
        </p:nvSpPr>
        <p:spPr>
          <a:xfrm>
            <a:off x="0" y="1956652"/>
            <a:ext cx="9144000" cy="1421928"/>
          </a:xfrm>
          <a:scene3d>
            <a:camera prst="orthographicFront"/>
            <a:lightRig rig="threePt" dir="t"/>
          </a:scene3d>
          <a:sp3d>
            <a:bevelT/>
          </a:sp3d>
        </p:spPr>
        <p:txBody>
          <a:bodyPr/>
          <a:lstStyle/>
          <a:p>
            <a:r>
              <a:rPr lang="en-US" altLang="en-US" sz="4800" dirty="0" smtClean="0"/>
              <a:t>WSU Staff</a:t>
            </a:r>
            <a:r>
              <a:rPr lang="en-US" altLang="en-US" sz="4800" dirty="0" smtClean="0">
                <a:solidFill>
                  <a:srgbClr val="FF00FF"/>
                </a:solidFill>
              </a:rPr>
              <a:t/>
            </a:r>
            <a:br>
              <a:rPr lang="en-US" altLang="en-US" sz="4800" dirty="0" smtClean="0">
                <a:solidFill>
                  <a:srgbClr val="FF00FF"/>
                </a:solidFill>
              </a:rPr>
            </a:br>
            <a:r>
              <a:rPr lang="en-US" altLang="en-US" sz="4800" dirty="0" smtClean="0"/>
              <a:t>Recruitment Basics</a:t>
            </a:r>
          </a:p>
        </p:txBody>
      </p:sp>
      <p:sp>
        <p:nvSpPr>
          <p:cNvPr id="5124" name="Rectangle 20"/>
          <p:cNvSpPr>
            <a:spLocks noGrp="1" noChangeArrowheads="1"/>
          </p:cNvSpPr>
          <p:nvPr>
            <p:ph type="subTitle" idx="1"/>
          </p:nvPr>
        </p:nvSpPr>
        <p:spPr>
          <a:xfrm>
            <a:off x="2574583" y="5780312"/>
            <a:ext cx="4484687" cy="785812"/>
          </a:xfrm>
          <a:scene3d>
            <a:camera prst="orthographicFront"/>
            <a:lightRig rig="threePt" dir="t"/>
          </a:scene3d>
          <a:sp3d>
            <a:bevelT/>
          </a:sp3d>
        </p:spPr>
        <p:txBody>
          <a:bodyPr/>
          <a:lstStyle/>
          <a:p>
            <a:r>
              <a:rPr altLang="en-US" sz="2000" dirty="0" smtClean="0">
                <a:solidFill>
                  <a:srgbClr val="5E6A71"/>
                </a:solidFill>
              </a:rPr>
              <a:t>Developed by: </a:t>
            </a:r>
          </a:p>
          <a:p>
            <a:r>
              <a:rPr altLang="en-US" sz="2000" dirty="0" smtClean="0">
                <a:solidFill>
                  <a:srgbClr val="5E6A71"/>
                </a:solidFill>
              </a:rPr>
              <a:t>Human Resource Services</a:t>
            </a:r>
          </a:p>
        </p:txBody>
      </p:sp>
      <p:sp>
        <p:nvSpPr>
          <p:cNvPr id="5125" name="Rectangle 1"/>
          <p:cNvSpPr>
            <a:spLocks noChangeArrowheads="1"/>
          </p:cNvSpPr>
          <p:nvPr/>
        </p:nvSpPr>
        <p:spPr bwMode="auto">
          <a:xfrm>
            <a:off x="2611888" y="4058783"/>
            <a:ext cx="40592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dirty="0">
                <a:solidFill>
                  <a:srgbClr val="9A2236"/>
                </a:solidFill>
              </a:rPr>
              <a:t>Overview of the Staff Recruitment Process</a:t>
            </a:r>
          </a:p>
        </p:txBody>
      </p:sp>
      <p:cxnSp>
        <p:nvCxnSpPr>
          <p:cNvPr id="6" name="Straight Connector 5"/>
          <p:cNvCxnSpPr/>
          <p:nvPr/>
        </p:nvCxnSpPr>
        <p:spPr>
          <a:xfrm>
            <a:off x="2223745" y="3750129"/>
            <a:ext cx="4835525"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328848" y="845905"/>
            <a:ext cx="1815152"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b="1" dirty="0" smtClean="0">
                <a:solidFill>
                  <a:srgbClr val="9F1B32"/>
                </a:solidFill>
              </a:rPr>
              <a:t>April 2021</a:t>
            </a:r>
            <a:endParaRPr lang="en-US" sz="1600" b="1" dirty="0">
              <a:solidFill>
                <a:srgbClr val="9F1B32"/>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E463B4A-3FAA-427F-BD86-478AD2FCF14F}" type="slidenum">
              <a:rPr lang="en-US" altLang="en-US"/>
              <a:pPr/>
              <a:t>10</a:t>
            </a:fld>
            <a:endParaRPr lang="en-US" altLang="en-US"/>
          </a:p>
        </p:txBody>
      </p:sp>
      <p:sp>
        <p:nvSpPr>
          <p:cNvPr id="268290" name="Rectangle 2"/>
          <p:cNvSpPr>
            <a:spLocks noGrp="1" noChangeArrowheads="1"/>
          </p:cNvSpPr>
          <p:nvPr>
            <p:ph type="title"/>
          </p:nvPr>
        </p:nvSpPr>
        <p:spPr>
          <a:xfrm>
            <a:off x="-480786" y="226955"/>
            <a:ext cx="8216900" cy="1412875"/>
          </a:xfrm>
        </p:spPr>
        <p:txBody>
          <a:bodyPr/>
          <a:lstStyle/>
          <a:p>
            <a:r>
              <a:rPr lang="en-US" altLang="en-US" sz="3600" dirty="0"/>
              <a:t>Griggs v. Duke Power Co.</a:t>
            </a:r>
            <a:br>
              <a:rPr lang="en-US" altLang="en-US" sz="3600" dirty="0"/>
            </a:br>
            <a:r>
              <a:rPr lang="en-US" altLang="en-US" sz="2400" dirty="0"/>
              <a:t>401 U.S. 424 (1971)</a:t>
            </a:r>
          </a:p>
        </p:txBody>
      </p:sp>
      <p:sp>
        <p:nvSpPr>
          <p:cNvPr id="268291" name="Rectangle 3"/>
          <p:cNvSpPr>
            <a:spLocks noGrp="1" noChangeArrowheads="1"/>
          </p:cNvSpPr>
          <p:nvPr>
            <p:ph type="body" idx="1"/>
          </p:nvPr>
        </p:nvSpPr>
        <p:spPr>
          <a:xfrm>
            <a:off x="653143" y="3459734"/>
            <a:ext cx="7868557" cy="3217291"/>
          </a:xfrm>
        </p:spPr>
        <p:txBody>
          <a:bodyPr/>
          <a:lstStyle/>
          <a:p>
            <a:r>
              <a:rPr lang="en-US" altLang="en-US" sz="1800" dirty="0">
                <a:latin typeface="+mn-lt"/>
              </a:rPr>
              <a:t>Griggs was an African American male;</a:t>
            </a:r>
          </a:p>
          <a:p>
            <a:r>
              <a:rPr lang="en-US" altLang="en-US" sz="1800" dirty="0">
                <a:latin typeface="+mn-lt"/>
              </a:rPr>
              <a:t>He was denied a ditch digger job because he failed to meet selection criteria (possession of high school diploma or passing grade on a written test);</a:t>
            </a:r>
          </a:p>
          <a:p>
            <a:r>
              <a:rPr lang="en-US" altLang="en-US" sz="1800" dirty="0">
                <a:latin typeface="+mn-lt"/>
              </a:rPr>
              <a:t>Supreme Court found that the facially neutral employment criteria violated Title VII because:</a:t>
            </a:r>
          </a:p>
          <a:p>
            <a:pPr lvl="2">
              <a:buClr>
                <a:schemeClr val="hlink"/>
              </a:buClr>
              <a:buSzPct val="110000"/>
              <a:buFontTx/>
              <a:buChar char="o"/>
            </a:pPr>
            <a:r>
              <a:rPr lang="en-US" altLang="en-US" dirty="0">
                <a:latin typeface="+mn-lt"/>
              </a:rPr>
              <a:t>It had a disproportionate impact on Griggs’ protected group and </a:t>
            </a:r>
          </a:p>
          <a:p>
            <a:pPr lvl="2">
              <a:buClr>
                <a:schemeClr val="hlink"/>
              </a:buClr>
              <a:buSzPct val="110000"/>
              <a:buFontTx/>
              <a:buChar char="o"/>
            </a:pPr>
            <a:r>
              <a:rPr lang="en-US" altLang="en-US" dirty="0">
                <a:latin typeface="+mn-lt"/>
              </a:rPr>
              <a:t>It was </a:t>
            </a:r>
            <a:r>
              <a:rPr lang="en-US" altLang="en-US" u="sng" dirty="0">
                <a:latin typeface="+mn-lt"/>
              </a:rPr>
              <a:t>not</a:t>
            </a:r>
            <a:r>
              <a:rPr lang="en-US" altLang="en-US" dirty="0">
                <a:latin typeface="+mn-lt"/>
              </a:rPr>
              <a:t> job-related or consistent with business necessity.</a:t>
            </a:r>
          </a:p>
        </p:txBody>
      </p:sp>
      <p:pic>
        <p:nvPicPr>
          <p:cNvPr id="4098" name="Picture 2" descr="Image result for Griggs v. Duke Power 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28" y="1763941"/>
            <a:ext cx="4138386" cy="15716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17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F9BBA1D-2657-4075-B445-5A8851C4BCB8}" type="slidenum">
              <a:rPr lang="en-US" altLang="en-US"/>
              <a:pPr/>
              <a:t>11</a:t>
            </a:fld>
            <a:endParaRPr lang="en-US" altLang="en-US"/>
          </a:p>
        </p:txBody>
      </p:sp>
      <p:sp>
        <p:nvSpPr>
          <p:cNvPr id="284674" name="Rectangle 2"/>
          <p:cNvSpPr>
            <a:spLocks noGrp="1" noChangeArrowheads="1"/>
          </p:cNvSpPr>
          <p:nvPr>
            <p:ph type="title"/>
          </p:nvPr>
        </p:nvSpPr>
        <p:spPr>
          <a:xfrm>
            <a:off x="0" y="865727"/>
            <a:ext cx="9144000" cy="590931"/>
          </a:xfrm>
        </p:spPr>
        <p:txBody>
          <a:bodyPr/>
          <a:lstStyle/>
          <a:p>
            <a:r>
              <a:rPr lang="en-US" altLang="en-US" sz="3600" dirty="0"/>
              <a:t>Reasonable Accommodation</a:t>
            </a:r>
          </a:p>
        </p:txBody>
      </p:sp>
      <p:sp>
        <p:nvSpPr>
          <p:cNvPr id="284675" name="Rectangle 3"/>
          <p:cNvSpPr>
            <a:spLocks noGrp="1" noChangeArrowheads="1"/>
          </p:cNvSpPr>
          <p:nvPr>
            <p:ph type="body" idx="1"/>
          </p:nvPr>
        </p:nvSpPr>
        <p:spPr>
          <a:xfrm>
            <a:off x="869864" y="1947231"/>
            <a:ext cx="7651836" cy="2000548"/>
          </a:xfrm>
        </p:spPr>
        <p:txBody>
          <a:bodyPr/>
          <a:lstStyle/>
          <a:p>
            <a:pPr marL="165100" indent="0">
              <a:lnSpc>
                <a:spcPct val="80000"/>
              </a:lnSpc>
              <a:buNone/>
            </a:pPr>
            <a:r>
              <a:rPr lang="en-US" altLang="en-US" sz="1800" dirty="0">
                <a:latin typeface="+mn-lt"/>
              </a:rPr>
              <a:t>Reasonable accommodations are effective adjustments made to a job, work environment or application process that enable qualified employees with disabilities to perform the essential functions of the job, and applicants to participate in the application process</a:t>
            </a:r>
            <a:r>
              <a:rPr lang="en-US" altLang="en-US" sz="1800" dirty="0" smtClean="0">
                <a:latin typeface="+mn-lt"/>
              </a:rPr>
              <a:t>.</a:t>
            </a:r>
          </a:p>
          <a:p>
            <a:pPr marL="165100" indent="0">
              <a:lnSpc>
                <a:spcPct val="80000"/>
              </a:lnSpc>
              <a:buNone/>
            </a:pPr>
            <a:endParaRPr lang="en-US" altLang="en-US" sz="2000" dirty="0" smtClean="0"/>
          </a:p>
          <a:p>
            <a:pPr>
              <a:lnSpc>
                <a:spcPct val="80000"/>
              </a:lnSpc>
              <a:buFont typeface="Wingdings" panose="05000000000000000000" pitchFamily="2" charset="2"/>
              <a:buNone/>
            </a:pPr>
            <a:endParaRPr lang="en-US" altLang="en-US" sz="2000" dirty="0"/>
          </a:p>
        </p:txBody>
      </p:sp>
      <p:pic>
        <p:nvPicPr>
          <p:cNvPr id="3074" name="Picture 2" descr="Image result for reasonable accommodation 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436" y="3339960"/>
            <a:ext cx="4417127" cy="2946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2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F9BBA1D-2657-4075-B445-5A8851C4BCB8}" type="slidenum">
              <a:rPr lang="en-US" altLang="en-US"/>
              <a:pPr/>
              <a:t>12</a:t>
            </a:fld>
            <a:endParaRPr lang="en-US" altLang="en-US"/>
          </a:p>
        </p:txBody>
      </p:sp>
      <p:sp>
        <p:nvSpPr>
          <p:cNvPr id="284674" name="Rectangle 2"/>
          <p:cNvSpPr>
            <a:spLocks noGrp="1" noChangeArrowheads="1"/>
          </p:cNvSpPr>
          <p:nvPr>
            <p:ph type="title"/>
          </p:nvPr>
        </p:nvSpPr>
        <p:spPr>
          <a:xfrm>
            <a:off x="116114" y="756643"/>
            <a:ext cx="9144000" cy="590931"/>
          </a:xfrm>
        </p:spPr>
        <p:txBody>
          <a:bodyPr/>
          <a:lstStyle/>
          <a:p>
            <a:r>
              <a:rPr lang="en-US" altLang="en-US" sz="3600" dirty="0"/>
              <a:t>Reasonable Accommodation</a:t>
            </a:r>
          </a:p>
        </p:txBody>
      </p:sp>
      <p:pic>
        <p:nvPicPr>
          <p:cNvPr id="1030" name="Picture 6" descr="Image result for examples of reasonable accommodation under the 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01" y="1488279"/>
            <a:ext cx="7159626" cy="53697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2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101600" y="860614"/>
            <a:ext cx="9144000" cy="1089529"/>
          </a:xfrm>
        </p:spPr>
        <p:txBody>
          <a:bodyPr/>
          <a:lstStyle/>
          <a:p>
            <a:pPr algn="ctr"/>
            <a:r>
              <a:rPr lang="en-US" altLang="en-US" sz="3600" dirty="0"/>
              <a:t>Reasonable </a:t>
            </a:r>
            <a:r>
              <a:rPr lang="en-US" altLang="en-US" sz="3600" dirty="0" smtClean="0"/>
              <a:t>Accommodation in the Selection Process</a:t>
            </a:r>
            <a:endParaRPr lang="en-US" altLang="en-US" sz="3600" dirty="0"/>
          </a:p>
        </p:txBody>
      </p:sp>
      <p:sp>
        <p:nvSpPr>
          <p:cNvPr id="284675" name="Rectangle 3"/>
          <p:cNvSpPr>
            <a:spLocks noGrp="1" noChangeArrowheads="1"/>
          </p:cNvSpPr>
          <p:nvPr>
            <p:ph type="body" idx="1"/>
          </p:nvPr>
        </p:nvSpPr>
        <p:spPr>
          <a:xfrm>
            <a:off x="847682" y="2362771"/>
            <a:ext cx="7651836" cy="3781548"/>
          </a:xfrm>
        </p:spPr>
        <p:txBody>
          <a:bodyPr/>
          <a:lstStyle/>
          <a:p>
            <a:pPr>
              <a:lnSpc>
                <a:spcPct val="80000"/>
              </a:lnSpc>
            </a:pPr>
            <a:r>
              <a:rPr lang="en-US" altLang="en-US" sz="2000" dirty="0" smtClean="0"/>
              <a:t>Tell ALL applicants what the selection process involves</a:t>
            </a:r>
          </a:p>
          <a:p>
            <a:pPr>
              <a:lnSpc>
                <a:spcPct val="80000"/>
              </a:lnSpc>
            </a:pPr>
            <a:endParaRPr lang="en-US" altLang="en-US" sz="2000" dirty="0" smtClean="0"/>
          </a:p>
          <a:p>
            <a:pPr>
              <a:lnSpc>
                <a:spcPct val="80000"/>
              </a:lnSpc>
            </a:pPr>
            <a:r>
              <a:rPr lang="en-US" altLang="en-US" sz="2000" dirty="0" smtClean="0"/>
              <a:t>Ask ALL applicants whether or not they will need a reasonable accommodation for this process </a:t>
            </a:r>
          </a:p>
          <a:p>
            <a:pPr>
              <a:lnSpc>
                <a:spcPct val="80000"/>
              </a:lnSpc>
            </a:pPr>
            <a:endParaRPr lang="en-US" altLang="en-US" sz="2000" dirty="0" smtClean="0"/>
          </a:p>
          <a:p>
            <a:pPr marL="285750" indent="-285750"/>
            <a:r>
              <a:rPr lang="en-US" sz="2000" dirty="0" smtClean="0"/>
              <a:t>Ask ALL applicants whether or not they are able to perform the essential functions of the job either with or without reasonable accommodation</a:t>
            </a:r>
          </a:p>
          <a:p>
            <a:pPr lvl="1">
              <a:lnSpc>
                <a:spcPct val="80000"/>
              </a:lnSpc>
              <a:buFont typeface="Wingdings" panose="05000000000000000000" pitchFamily="2" charset="2"/>
              <a:buNone/>
            </a:pPr>
            <a:endParaRPr lang="en-US" altLang="en-US" sz="1800" dirty="0">
              <a:solidFill>
                <a:schemeClr val="tx2"/>
              </a:solidFill>
            </a:endParaRPr>
          </a:p>
          <a:p>
            <a:pPr>
              <a:lnSpc>
                <a:spcPct val="80000"/>
              </a:lnSpc>
            </a:pPr>
            <a:endParaRPr lang="en-US" altLang="en-US" sz="2000" dirty="0"/>
          </a:p>
        </p:txBody>
      </p:sp>
      <p:sp>
        <p:nvSpPr>
          <p:cNvPr id="6" name="Rectangle 5"/>
          <p:cNvSpPr/>
          <p:nvPr/>
        </p:nvSpPr>
        <p:spPr>
          <a:xfrm>
            <a:off x="-31466" y="5990189"/>
            <a:ext cx="9410132" cy="566758"/>
          </a:xfrm>
          <a:prstGeom prst="rect">
            <a:avLst/>
          </a:prstGeom>
        </p:spPr>
        <p:txBody>
          <a:bodyPr wrap="square">
            <a:spAutoFit/>
          </a:bodyPr>
          <a:lstStyle/>
          <a:p>
            <a:pPr algn="ctr">
              <a:lnSpc>
                <a:spcPct val="115000"/>
              </a:lnSpc>
            </a:pPr>
            <a:r>
              <a:rPr lang="en-US" altLang="en-US" sz="1400" i="1" dirty="0" smtClean="0">
                <a:solidFill>
                  <a:schemeClr val="bg2"/>
                </a:solidFill>
                <a:cs typeface="Arial" panose="020B0604020202020204" pitchFamily="34" charset="0"/>
              </a:rPr>
              <a:t>*Contact </a:t>
            </a:r>
            <a:r>
              <a:rPr lang="en-US" altLang="en-US" sz="1400" i="1" dirty="0">
                <a:solidFill>
                  <a:schemeClr val="bg2"/>
                </a:solidFill>
                <a:cs typeface="Arial" panose="020B0604020202020204" pitchFamily="34" charset="0"/>
              </a:rPr>
              <a:t>your area’s/college’s HR Consultant if you have questions or concerns </a:t>
            </a:r>
            <a:endParaRPr lang="en-US" altLang="en-US" sz="1400" i="1" dirty="0" smtClean="0">
              <a:solidFill>
                <a:schemeClr val="bg2"/>
              </a:solidFill>
              <a:cs typeface="Arial" panose="020B0604020202020204" pitchFamily="34" charset="0"/>
            </a:endParaRPr>
          </a:p>
          <a:p>
            <a:pPr algn="ctr">
              <a:lnSpc>
                <a:spcPct val="115000"/>
              </a:lnSpc>
            </a:pPr>
            <a:r>
              <a:rPr lang="en-US" altLang="en-US" sz="1400" i="1" dirty="0" smtClean="0">
                <a:solidFill>
                  <a:schemeClr val="bg2"/>
                </a:solidFill>
                <a:cs typeface="Arial" panose="020B0604020202020204" pitchFamily="34" charset="0"/>
              </a:rPr>
              <a:t>regarding </a:t>
            </a:r>
            <a:r>
              <a:rPr lang="en-US" altLang="en-US" sz="1400" i="1" dirty="0">
                <a:solidFill>
                  <a:schemeClr val="bg2"/>
                </a:solidFill>
                <a:cs typeface="Arial" panose="020B0604020202020204" pitchFamily="34" charset="0"/>
              </a:rPr>
              <a:t>the legal framework of recruitment and how it pertains to your particular search. </a:t>
            </a:r>
          </a:p>
        </p:txBody>
      </p:sp>
    </p:spTree>
    <p:extLst>
      <p:ext uri="{BB962C8B-B14F-4D97-AF65-F5344CB8AC3E}">
        <p14:creationId xmlns:p14="http://schemas.microsoft.com/office/powerpoint/2010/main" val="287211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757" y="3955421"/>
            <a:ext cx="1722782" cy="131894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537838209"/>
              </p:ext>
            </p:extLst>
          </p:nvPr>
        </p:nvGraphicFramePr>
        <p:xfrm>
          <a:off x="91010" y="1530626"/>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7314" y="3955421"/>
            <a:ext cx="2706895" cy="269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6540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735761"/>
            <a:ext cx="9144000" cy="612224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hire the be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0463" y="1709587"/>
            <a:ext cx="3225110" cy="32251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bwMode="black">
          <a:xfrm>
            <a:off x="-220045" y="1846797"/>
            <a:ext cx="8734118" cy="568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1" compatLnSpc="1">
            <a:prstTxWarp prst="textNoShape">
              <a:avLst/>
            </a:prstTxWarp>
            <a:spAutoFit/>
          </a:bodyPr>
          <a:lstStyle>
            <a:lvl1pPr marL="0" indent="0" algn="ctr" rtl="0" eaLnBrk="0" fontAlgn="base" hangingPunct="0">
              <a:spcBef>
                <a:spcPct val="25000"/>
              </a:spcBef>
              <a:spcAft>
                <a:spcPct val="0"/>
              </a:spcAft>
              <a:buClr>
                <a:srgbClr val="C60C30"/>
              </a:buClr>
              <a:buSzPct val="100000"/>
              <a:buFontTx/>
              <a:buNone/>
              <a:defRPr lang="en-US" sz="2200" b="0">
                <a:solidFill>
                  <a:schemeClr val="accent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nSpc>
                <a:spcPct val="80000"/>
              </a:lnSpc>
            </a:pPr>
            <a:r>
              <a:rPr lang="en-US" altLang="en-US" sz="2000" kern="0" dirty="0" smtClean="0">
                <a:solidFill>
                  <a:schemeClr val="bg2"/>
                </a:solidFill>
              </a:rPr>
              <a:t>Benefits of hiring the </a:t>
            </a:r>
            <a:r>
              <a:rPr lang="en-US" altLang="en-US" sz="2000" b="1" kern="0" dirty="0" smtClean="0">
                <a:solidFill>
                  <a:schemeClr val="bg2"/>
                </a:solidFill>
              </a:rPr>
              <a:t>best</a:t>
            </a:r>
            <a:r>
              <a:rPr lang="en-US" altLang="en-US" sz="2000" kern="0" dirty="0" smtClean="0">
                <a:solidFill>
                  <a:schemeClr val="bg2"/>
                </a:solidFill>
              </a:rPr>
              <a:t> candidate for the position include:</a:t>
            </a:r>
          </a:p>
          <a:p>
            <a:pPr>
              <a:lnSpc>
                <a:spcPct val="80000"/>
              </a:lnSpc>
            </a:pPr>
            <a:endParaRPr lang="en-US" altLang="en-US" sz="2000" kern="0" dirty="0" smtClean="0"/>
          </a:p>
          <a:p>
            <a:pPr marL="342900" indent="-342900" algn="l">
              <a:lnSpc>
                <a:spcPct val="80000"/>
              </a:lnSpc>
              <a:buFont typeface="Arial" panose="020B0604020202020204" pitchFamily="34" charset="0"/>
              <a:buChar char="•"/>
            </a:pPr>
            <a:r>
              <a:rPr lang="en-US" sz="2000" kern="0" dirty="0" smtClean="0"/>
              <a:t>Decrease Costs</a:t>
            </a:r>
          </a:p>
          <a:p>
            <a:pPr marL="342900" indent="-342900" algn="l">
              <a:lnSpc>
                <a:spcPct val="80000"/>
              </a:lnSpc>
              <a:buFont typeface="Arial" panose="020B0604020202020204" pitchFamily="34" charset="0"/>
              <a:buChar char="•"/>
            </a:pPr>
            <a:endParaRPr lang="en-US" sz="2000" kern="0" dirty="0" smtClean="0"/>
          </a:p>
          <a:p>
            <a:pPr marL="342900" indent="-342900" algn="l">
              <a:lnSpc>
                <a:spcPct val="80000"/>
              </a:lnSpc>
              <a:buFont typeface="Arial" panose="020B0604020202020204" pitchFamily="34" charset="0"/>
              <a:buChar char="•"/>
            </a:pPr>
            <a:r>
              <a:rPr lang="en-US" sz="2000" kern="0" dirty="0" smtClean="0">
                <a:solidFill>
                  <a:schemeClr val="bg2"/>
                </a:solidFill>
              </a:rPr>
              <a:t>Less Performance Issues</a:t>
            </a:r>
          </a:p>
          <a:p>
            <a:pPr marL="342900" indent="-342900" algn="l">
              <a:lnSpc>
                <a:spcPct val="80000"/>
              </a:lnSpc>
              <a:buFont typeface="Arial" panose="020B0604020202020204" pitchFamily="34" charset="0"/>
              <a:buChar char="•"/>
            </a:pPr>
            <a:endParaRPr lang="en-US" sz="2000" kern="0" dirty="0" smtClean="0"/>
          </a:p>
          <a:p>
            <a:pPr marL="342900" indent="-342900" algn="l">
              <a:lnSpc>
                <a:spcPct val="80000"/>
              </a:lnSpc>
              <a:buFont typeface="Arial" panose="020B0604020202020204" pitchFamily="34" charset="0"/>
              <a:buChar char="•"/>
            </a:pPr>
            <a:r>
              <a:rPr lang="en-US" sz="2000" kern="0" dirty="0" smtClean="0"/>
              <a:t>Lower chance of Lawsuits and Litigation</a:t>
            </a:r>
          </a:p>
          <a:p>
            <a:pPr marL="342900" indent="-342900" algn="l">
              <a:lnSpc>
                <a:spcPct val="80000"/>
              </a:lnSpc>
              <a:buFont typeface="Arial" panose="020B0604020202020204" pitchFamily="34" charset="0"/>
              <a:buChar char="•"/>
            </a:pPr>
            <a:endParaRPr lang="en-US" sz="2000" kern="0" dirty="0" smtClean="0">
              <a:solidFill>
                <a:schemeClr val="bg2"/>
              </a:solidFill>
            </a:endParaRPr>
          </a:p>
          <a:p>
            <a:pPr marL="342900" indent="-342900" algn="l">
              <a:lnSpc>
                <a:spcPct val="80000"/>
              </a:lnSpc>
              <a:buFont typeface="Arial" panose="020B0604020202020204" pitchFamily="34" charset="0"/>
              <a:buChar char="•"/>
            </a:pPr>
            <a:r>
              <a:rPr lang="en-US" sz="2000" kern="0" dirty="0" smtClean="0">
                <a:solidFill>
                  <a:schemeClr val="bg2"/>
                </a:solidFill>
              </a:rPr>
              <a:t>Overall increase in Morale</a:t>
            </a:r>
          </a:p>
          <a:p>
            <a:pPr algn="l">
              <a:lnSpc>
                <a:spcPct val="80000"/>
              </a:lnSpc>
            </a:pPr>
            <a:endParaRPr lang="en-US" sz="2000" kern="0" dirty="0" smtClean="0">
              <a:solidFill>
                <a:schemeClr val="bg2"/>
              </a:solidFill>
            </a:endParaRPr>
          </a:p>
          <a:p>
            <a:pPr marL="342900" indent="-342900" algn="l">
              <a:lnSpc>
                <a:spcPct val="80000"/>
              </a:lnSpc>
              <a:buFont typeface="Arial" panose="020B0604020202020204" pitchFamily="34" charset="0"/>
              <a:buChar char="•"/>
            </a:pPr>
            <a:r>
              <a:rPr lang="en-US" sz="2000" kern="0" dirty="0">
                <a:solidFill>
                  <a:schemeClr val="bg2"/>
                </a:solidFill>
              </a:rPr>
              <a:t>Advance Research, Innovation &amp; Creativity; Student Experience, and Diversity, Equity and Inclusion</a:t>
            </a:r>
          </a:p>
          <a:p>
            <a:pPr marL="342900" indent="-342900" algn="l">
              <a:lnSpc>
                <a:spcPct val="80000"/>
              </a:lnSpc>
              <a:buFont typeface="Arial" panose="020B0604020202020204" pitchFamily="34" charset="0"/>
              <a:buChar char="•"/>
            </a:pPr>
            <a:endParaRPr lang="en-US" sz="2000" kern="0" dirty="0">
              <a:solidFill>
                <a:schemeClr val="bg2"/>
              </a:solidFill>
            </a:endParaRPr>
          </a:p>
          <a:p>
            <a:pPr marL="342900" indent="-342900" algn="l">
              <a:lnSpc>
                <a:spcPct val="80000"/>
              </a:lnSpc>
              <a:buFont typeface="Arial" panose="020B0604020202020204" pitchFamily="34" charset="0"/>
              <a:buChar char="•"/>
            </a:pPr>
            <a:endParaRPr lang="en-US" sz="2000" kern="0" dirty="0" smtClean="0">
              <a:solidFill>
                <a:schemeClr val="bg2"/>
              </a:solidFill>
            </a:endParaRPr>
          </a:p>
          <a:p>
            <a:pPr>
              <a:lnSpc>
                <a:spcPct val="80000"/>
              </a:lnSpc>
            </a:pPr>
            <a:endParaRPr lang="en-US" sz="2000" kern="0" dirty="0" smtClean="0">
              <a:solidFill>
                <a:schemeClr val="bg2"/>
              </a:solidFill>
            </a:endParaRPr>
          </a:p>
          <a:p>
            <a:pPr marL="342900" indent="-342900">
              <a:lnSpc>
                <a:spcPct val="80000"/>
              </a:lnSpc>
              <a:buFont typeface="Arial" panose="020B0604020202020204" pitchFamily="34" charset="0"/>
              <a:buChar char="•"/>
            </a:pPr>
            <a:endParaRPr lang="en-US" sz="2000" kern="0" dirty="0" smtClean="0"/>
          </a:p>
          <a:p>
            <a:pPr lvl="1">
              <a:lnSpc>
                <a:spcPct val="80000"/>
              </a:lnSpc>
              <a:buFont typeface="Wingdings" panose="05000000000000000000" pitchFamily="2" charset="2"/>
              <a:buNone/>
            </a:pPr>
            <a:endParaRPr lang="en-US" altLang="en-US" sz="1800" kern="0" dirty="0" smtClean="0">
              <a:solidFill>
                <a:schemeClr val="tx2"/>
              </a:solidFill>
            </a:endParaRPr>
          </a:p>
          <a:p>
            <a:pPr>
              <a:lnSpc>
                <a:spcPct val="80000"/>
              </a:lnSpc>
            </a:pPr>
            <a:endParaRPr lang="en-US" altLang="en-US" sz="2000" kern="0" dirty="0"/>
          </a:p>
        </p:txBody>
      </p:sp>
      <p:sp>
        <p:nvSpPr>
          <p:cNvPr id="14" name="Rectangle 13"/>
          <p:cNvSpPr/>
          <p:nvPr/>
        </p:nvSpPr>
        <p:spPr>
          <a:xfrm>
            <a:off x="-1" y="642715"/>
            <a:ext cx="9144000" cy="188180"/>
          </a:xfrm>
          <a:prstGeom prst="rect">
            <a:avLst/>
          </a:prstGeom>
          <a:solidFill>
            <a:srgbClr val="F8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dirty="0">
              <a:solidFill>
                <a:schemeClr val="bg2"/>
              </a:solidFill>
              <a:cs typeface="Arial" pitchFamily="34" charset="0"/>
            </a:endParaRPr>
          </a:p>
        </p:txBody>
      </p:sp>
      <p:sp>
        <p:nvSpPr>
          <p:cNvPr id="2" name="Rectangle 1"/>
          <p:cNvSpPr/>
          <p:nvPr/>
        </p:nvSpPr>
        <p:spPr>
          <a:xfrm>
            <a:off x="846160" y="812844"/>
            <a:ext cx="7451678" cy="769441"/>
          </a:xfrm>
          <a:prstGeom prst="rect">
            <a:avLst/>
          </a:prstGeom>
        </p:spPr>
        <p:txBody>
          <a:bodyPr>
            <a:spAutoFit/>
          </a:bodyPr>
          <a:lstStyle/>
          <a:p>
            <a:pPr algn="ctr">
              <a:defRPr/>
            </a:pPr>
            <a:r>
              <a:rPr lang="en-US" sz="4400" b="1" dirty="0" smtClean="0">
                <a:ln w="22225">
                  <a:solidFill>
                    <a:schemeClr val="accent2"/>
                  </a:solidFill>
                  <a:prstDash val="solid"/>
                </a:ln>
                <a:solidFill>
                  <a:srgbClr val="F8B8BD"/>
                </a:solidFill>
              </a:rPr>
              <a:t>Prepare for the Search</a:t>
            </a:r>
            <a:endParaRPr lang="en-US" sz="4400" b="1" dirty="0">
              <a:ln w="22225">
                <a:solidFill>
                  <a:schemeClr val="accent2"/>
                </a:solidFill>
                <a:prstDash val="solid"/>
              </a:ln>
              <a:solidFill>
                <a:srgbClr val="F8B8BD"/>
              </a:solidFill>
            </a:endParaRPr>
          </a:p>
        </p:txBody>
      </p:sp>
      <p:sp>
        <p:nvSpPr>
          <p:cNvPr id="15" name="Rectangle 14"/>
          <p:cNvSpPr/>
          <p:nvPr/>
        </p:nvSpPr>
        <p:spPr>
          <a:xfrm>
            <a:off x="0" y="6673950"/>
            <a:ext cx="9144000" cy="188180"/>
          </a:xfrm>
          <a:prstGeom prst="rect">
            <a:avLst/>
          </a:prstGeom>
          <a:solidFill>
            <a:srgbClr val="F8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dirty="0">
              <a:solidFill>
                <a:schemeClr val="bg2"/>
              </a:solidFill>
              <a:cs typeface="Arial" pitchFamily="34" charset="0"/>
            </a:endParaRPr>
          </a:p>
        </p:txBody>
      </p:sp>
      <p:pic>
        <p:nvPicPr>
          <p:cNvPr id="12"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168025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1078636" y="601758"/>
            <a:ext cx="7451678" cy="769441"/>
          </a:xfrm>
          <a:prstGeom prst="rect">
            <a:avLst/>
          </a:prstGeom>
        </p:spPr>
        <p:txBody>
          <a:bodyPr>
            <a:spAutoFit/>
          </a:bodyPr>
          <a:lstStyle/>
          <a:p>
            <a:pPr algn="ctr">
              <a:defRPr/>
            </a:pPr>
            <a:r>
              <a:rPr lang="en-US" sz="4400" b="1" dirty="0">
                <a:ln w="22225">
                  <a:solidFill>
                    <a:schemeClr val="accent2"/>
                  </a:solidFill>
                  <a:prstDash val="solid"/>
                </a:ln>
                <a:solidFill>
                  <a:srgbClr val="F8B8BD"/>
                </a:solidFill>
              </a:rPr>
              <a:t>Prepare</a:t>
            </a:r>
          </a:p>
        </p:txBody>
      </p:sp>
      <p:sp>
        <p:nvSpPr>
          <p:cNvPr id="8" name="Rectangle 7"/>
          <p:cNvSpPr/>
          <p:nvPr/>
        </p:nvSpPr>
        <p:spPr>
          <a:xfrm>
            <a:off x="1" y="1527176"/>
            <a:ext cx="9144000" cy="153079"/>
          </a:xfrm>
          <a:prstGeom prst="rect">
            <a:avLst/>
          </a:prstGeom>
          <a:solidFill>
            <a:srgbClr val="F8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dirty="0">
              <a:solidFill>
                <a:schemeClr val="bg2"/>
              </a:solidFill>
              <a:cs typeface="Arial" pitchFamily="34" charset="0"/>
            </a:endParaRPr>
          </a:p>
        </p:txBody>
      </p:sp>
      <p:pic>
        <p:nvPicPr>
          <p:cNvPr id="7"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stretch>
            <a:fillRect/>
          </a:stretch>
        </p:blipFill>
        <p:spPr>
          <a:xfrm>
            <a:off x="1762125" y="3326152"/>
            <a:ext cx="5619750" cy="942975"/>
          </a:xfrm>
          <a:prstGeom prst="rect">
            <a:avLst/>
          </a:prstGeom>
          <a:ln>
            <a:noFill/>
          </a:ln>
          <a:effectLst>
            <a:outerShdw blurRad="190500" algn="tl" rotWithShape="0">
              <a:srgbClr val="000000">
                <a:alpha val="70000"/>
              </a:srgbClr>
            </a:outerShdw>
          </a:effectLst>
        </p:spPr>
      </p:pic>
      <p:sp>
        <p:nvSpPr>
          <p:cNvPr id="5" name="Rectangle 4"/>
          <p:cNvSpPr/>
          <p:nvPr/>
        </p:nvSpPr>
        <p:spPr>
          <a:xfrm>
            <a:off x="1044178" y="1884264"/>
            <a:ext cx="8099822" cy="4893647"/>
          </a:xfrm>
          <a:prstGeom prst="rect">
            <a:avLst/>
          </a:prstGeom>
        </p:spPr>
        <p:txBody>
          <a:bodyPr wrap="square">
            <a:spAutoFit/>
          </a:bodyPr>
          <a:lstStyle/>
          <a:p>
            <a:pPr>
              <a:defRPr/>
            </a:pPr>
            <a:r>
              <a:rPr lang="en-US" sz="2400" b="1" dirty="0">
                <a:solidFill>
                  <a:schemeClr val="bg2"/>
                </a:solidFill>
                <a:cs typeface="Arial" pitchFamily="34" charset="0"/>
              </a:rPr>
              <a:t>Position Details and Duties</a:t>
            </a:r>
          </a:p>
          <a:p>
            <a:pPr marL="285750" indent="-285750">
              <a:buFont typeface="Wingdings" panose="05000000000000000000" pitchFamily="2" charset="2"/>
              <a:buChar char="q"/>
              <a:defRPr/>
            </a:pPr>
            <a:endParaRPr lang="en-US" dirty="0">
              <a:solidFill>
                <a:schemeClr val="bg2"/>
              </a:solidFill>
              <a:cs typeface="Arial" pitchFamily="34" charset="0"/>
            </a:endParaRPr>
          </a:p>
          <a:p>
            <a:pPr marL="285750" indent="-285750">
              <a:buFont typeface="Courier New" panose="02070309020205020404" pitchFamily="49" charset="0"/>
              <a:buChar char="o"/>
              <a:defRPr/>
            </a:pPr>
            <a:r>
              <a:rPr lang="en-US" dirty="0">
                <a:solidFill>
                  <a:schemeClr val="bg2"/>
                </a:solidFill>
                <a:cs typeface="Arial" pitchFamily="34" charset="0"/>
              </a:rPr>
              <a:t>Official T</a:t>
            </a:r>
            <a:r>
              <a:rPr lang="en-US" dirty="0" smtClean="0">
                <a:solidFill>
                  <a:schemeClr val="bg2"/>
                </a:solidFill>
                <a:cs typeface="Arial" pitchFamily="34" charset="0"/>
              </a:rPr>
              <a:t>itle/University </a:t>
            </a:r>
            <a:r>
              <a:rPr lang="en-US" dirty="0">
                <a:solidFill>
                  <a:schemeClr val="bg2"/>
                </a:solidFill>
                <a:cs typeface="Arial" pitchFamily="34" charset="0"/>
              </a:rPr>
              <a:t>T</a:t>
            </a:r>
            <a:r>
              <a:rPr lang="en-US" dirty="0" smtClean="0">
                <a:solidFill>
                  <a:schemeClr val="bg2"/>
                </a:solidFill>
                <a:cs typeface="Arial" pitchFamily="34" charset="0"/>
              </a:rPr>
              <a:t>itle</a:t>
            </a:r>
          </a:p>
          <a:p>
            <a:pPr marL="285750" indent="-285750">
              <a:buFont typeface="Courier New" panose="02070309020205020404" pitchFamily="49" charset="0"/>
              <a:buChar char="o"/>
              <a:defRPr/>
            </a:pPr>
            <a:r>
              <a:rPr lang="en-US" dirty="0">
                <a:solidFill>
                  <a:schemeClr val="bg2"/>
                </a:solidFill>
                <a:cs typeface="Arial" pitchFamily="34" charset="0"/>
              </a:rPr>
              <a:t> </a:t>
            </a:r>
            <a:r>
              <a:rPr lang="en-US" dirty="0" smtClean="0">
                <a:solidFill>
                  <a:schemeClr val="bg2"/>
                </a:solidFill>
                <a:cs typeface="Arial" pitchFamily="34" charset="0"/>
              </a:rPr>
              <a:t>Business Title  </a:t>
            </a:r>
            <a:r>
              <a:rPr lang="en-US" dirty="0">
                <a:solidFill>
                  <a:schemeClr val="bg2"/>
                </a:solidFill>
                <a:cs typeface="Arial" pitchFamily="34" charset="0"/>
              </a:rPr>
              <a:t>(if applicable</a:t>
            </a:r>
            <a:r>
              <a:rPr lang="en-US" dirty="0" smtClean="0">
                <a:solidFill>
                  <a:schemeClr val="bg2"/>
                </a:solidFill>
                <a:cs typeface="Arial" pitchFamily="34" charset="0"/>
              </a:rPr>
              <a:t>) How will this be advertised</a:t>
            </a:r>
            <a:r>
              <a:rPr lang="en-US" dirty="0">
                <a:solidFill>
                  <a:schemeClr val="bg2"/>
                </a:solidFill>
                <a:cs typeface="Arial" pitchFamily="34" charset="0"/>
              </a:rPr>
              <a:t>?</a:t>
            </a:r>
            <a:endParaRPr lang="en-US" dirty="0" smtClean="0">
              <a:solidFill>
                <a:schemeClr val="bg2"/>
              </a:solidFill>
              <a:cs typeface="Arial" pitchFamily="34" charset="0"/>
            </a:endParaRPr>
          </a:p>
          <a:p>
            <a:pPr>
              <a:defRPr/>
            </a:pPr>
            <a:endParaRPr lang="en-US" dirty="0">
              <a:solidFill>
                <a:schemeClr val="bg2"/>
              </a:solidFill>
              <a:cs typeface="Arial" pitchFamily="34" charset="0"/>
            </a:endParaRPr>
          </a:p>
          <a:p>
            <a:pPr>
              <a:defRPr/>
            </a:pPr>
            <a:endParaRPr lang="en-US" dirty="0" smtClean="0">
              <a:solidFill>
                <a:schemeClr val="bg2"/>
              </a:solidFill>
              <a:cs typeface="Arial" pitchFamily="34" charset="0"/>
            </a:endParaRPr>
          </a:p>
          <a:p>
            <a:pPr>
              <a:defRPr/>
            </a:pPr>
            <a:endParaRPr lang="en-US" dirty="0">
              <a:solidFill>
                <a:schemeClr val="bg2"/>
              </a:solidFill>
              <a:cs typeface="Arial" pitchFamily="34" charset="0"/>
            </a:endParaRPr>
          </a:p>
          <a:p>
            <a:pPr>
              <a:defRPr/>
            </a:pPr>
            <a:endParaRPr lang="en-US" dirty="0" smtClean="0">
              <a:solidFill>
                <a:schemeClr val="bg2"/>
              </a:solidFill>
              <a:cs typeface="Arial" pitchFamily="34" charset="0"/>
            </a:endParaRPr>
          </a:p>
          <a:p>
            <a:pPr>
              <a:defRPr/>
            </a:pPr>
            <a:endParaRPr lang="en-US" dirty="0">
              <a:solidFill>
                <a:schemeClr val="bg2"/>
              </a:solidFill>
              <a:cs typeface="Arial" pitchFamily="34" charset="0"/>
            </a:endParaRPr>
          </a:p>
          <a:p>
            <a:pPr marL="285750" indent="-285750">
              <a:buFont typeface="Courier New" panose="02070309020205020404" pitchFamily="49" charset="0"/>
              <a:buChar char="o"/>
              <a:defRPr/>
            </a:pPr>
            <a:endParaRPr lang="en-US" dirty="0" smtClean="0">
              <a:solidFill>
                <a:schemeClr val="bg2"/>
              </a:solidFill>
              <a:cs typeface="Arial" pitchFamily="34" charset="0"/>
            </a:endParaRPr>
          </a:p>
          <a:p>
            <a:pPr marL="285750" indent="-285750">
              <a:buFont typeface="Courier New" panose="02070309020205020404" pitchFamily="49" charset="0"/>
              <a:buChar char="o"/>
              <a:defRPr/>
            </a:pPr>
            <a:endParaRPr lang="en-US" dirty="0">
              <a:solidFill>
                <a:schemeClr val="bg2"/>
              </a:solidFill>
              <a:cs typeface="Arial" pitchFamily="34" charset="0"/>
            </a:endParaRPr>
          </a:p>
          <a:p>
            <a:pPr marL="285750" indent="-285750">
              <a:buFont typeface="Courier New" panose="02070309020205020404" pitchFamily="49" charset="0"/>
              <a:buChar char="o"/>
              <a:defRPr/>
            </a:pPr>
            <a:r>
              <a:rPr lang="en-US" dirty="0" smtClean="0">
                <a:solidFill>
                  <a:schemeClr val="bg2"/>
                </a:solidFill>
                <a:cs typeface="Arial" pitchFamily="34" charset="0"/>
              </a:rPr>
              <a:t>Primary </a:t>
            </a:r>
            <a:r>
              <a:rPr lang="en-US" dirty="0">
                <a:solidFill>
                  <a:schemeClr val="bg2"/>
                </a:solidFill>
                <a:cs typeface="Arial" pitchFamily="34" charset="0"/>
              </a:rPr>
              <a:t>responsibilities and </a:t>
            </a:r>
            <a:r>
              <a:rPr lang="en-US" dirty="0" smtClean="0">
                <a:solidFill>
                  <a:schemeClr val="bg2"/>
                </a:solidFill>
                <a:cs typeface="Arial" pitchFamily="34" charset="0"/>
              </a:rPr>
              <a:t>duties</a:t>
            </a:r>
          </a:p>
          <a:p>
            <a:pPr marL="742950" lvl="1" indent="-285750">
              <a:buFont typeface="Courier New" panose="02070309020205020404" pitchFamily="49" charset="0"/>
              <a:buChar char="o"/>
              <a:defRPr/>
            </a:pPr>
            <a:r>
              <a:rPr lang="en-US" dirty="0" smtClean="0">
                <a:solidFill>
                  <a:schemeClr val="bg2"/>
                </a:solidFill>
                <a:cs typeface="Arial" pitchFamily="34" charset="0"/>
              </a:rPr>
              <a:t>Why does this position exist? Primary Functions?</a:t>
            </a:r>
            <a:endParaRPr lang="en-US" dirty="0">
              <a:solidFill>
                <a:schemeClr val="bg2"/>
              </a:solidFill>
              <a:cs typeface="Arial" pitchFamily="34" charset="0"/>
            </a:endParaRPr>
          </a:p>
          <a:p>
            <a:pPr marL="285750" indent="-285750">
              <a:buFont typeface="Courier New" panose="02070309020205020404" pitchFamily="49" charset="0"/>
              <a:buChar char="o"/>
              <a:defRPr/>
            </a:pPr>
            <a:endParaRPr lang="en-US" dirty="0">
              <a:solidFill>
                <a:schemeClr val="bg2"/>
              </a:solidFill>
              <a:cs typeface="Arial" pitchFamily="34" charset="0"/>
            </a:endParaRPr>
          </a:p>
          <a:p>
            <a:pPr marL="285750" indent="-285750">
              <a:buFont typeface="Courier New" panose="02070309020205020404" pitchFamily="49" charset="0"/>
              <a:buChar char="o"/>
              <a:defRPr/>
            </a:pPr>
            <a:r>
              <a:rPr lang="en-US" dirty="0">
                <a:solidFill>
                  <a:schemeClr val="bg2"/>
                </a:solidFill>
                <a:cs typeface="Arial" pitchFamily="34" charset="0"/>
              </a:rPr>
              <a:t>Position </a:t>
            </a:r>
            <a:r>
              <a:rPr lang="en-US" dirty="0" smtClean="0">
                <a:solidFill>
                  <a:schemeClr val="bg2"/>
                </a:solidFill>
                <a:cs typeface="Arial" pitchFamily="34" charset="0"/>
              </a:rPr>
              <a:t>configuration</a:t>
            </a:r>
          </a:p>
          <a:p>
            <a:pPr marL="742950" lvl="1" indent="-285750">
              <a:buFont typeface="Courier New" panose="02070309020205020404" pitchFamily="49" charset="0"/>
              <a:buChar char="o"/>
              <a:defRPr/>
            </a:pPr>
            <a:r>
              <a:rPr lang="en-US" dirty="0" smtClean="0">
                <a:solidFill>
                  <a:schemeClr val="bg2"/>
                </a:solidFill>
                <a:cs typeface="Arial" pitchFamily="34" charset="0"/>
              </a:rPr>
              <a:t>Full Time/Part Time </a:t>
            </a:r>
          </a:p>
          <a:p>
            <a:pPr marL="742950" lvl="1" indent="-285750">
              <a:buFont typeface="Courier New" panose="02070309020205020404" pitchFamily="49" charset="0"/>
              <a:buChar char="o"/>
              <a:defRPr/>
            </a:pPr>
            <a:r>
              <a:rPr lang="en-US" dirty="0" smtClean="0">
                <a:solidFill>
                  <a:schemeClr val="bg2"/>
                </a:solidFill>
                <a:cs typeface="Arial" pitchFamily="34" charset="0"/>
              </a:rPr>
              <a:t>12 month appointment/9 month appointment </a:t>
            </a:r>
            <a:endParaRPr lang="en-US" dirty="0">
              <a:solidFill>
                <a:schemeClr val="bg2"/>
              </a:solidFill>
              <a:cs typeface="Arial" pitchFamily="34" charset="0"/>
            </a:endParaRPr>
          </a:p>
        </p:txBody>
      </p:sp>
      <p:pic>
        <p:nvPicPr>
          <p:cNvPr id="3" name="Picture 2"/>
          <p:cNvPicPr>
            <a:picLocks noChangeAspect="1"/>
          </p:cNvPicPr>
          <p:nvPr/>
        </p:nvPicPr>
        <p:blipFill>
          <a:blip r:embed="rId7"/>
          <a:stretch>
            <a:fillRect/>
          </a:stretch>
        </p:blipFill>
        <p:spPr>
          <a:xfrm>
            <a:off x="1591056" y="3238925"/>
            <a:ext cx="6016751" cy="169858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dirty="0">
              <a:solidFill>
                <a:schemeClr val="bg2"/>
              </a:solidFill>
              <a:cs typeface="Arial" pitchFamily="34" charset="0"/>
            </a:endParaRPr>
          </a:p>
        </p:txBody>
      </p:sp>
      <p:sp>
        <p:nvSpPr>
          <p:cNvPr id="2" name="Rectangle 1"/>
          <p:cNvSpPr/>
          <p:nvPr/>
        </p:nvSpPr>
        <p:spPr>
          <a:xfrm>
            <a:off x="1078636" y="601758"/>
            <a:ext cx="7451678" cy="769441"/>
          </a:xfrm>
          <a:prstGeom prst="rect">
            <a:avLst/>
          </a:prstGeom>
        </p:spPr>
        <p:txBody>
          <a:bodyPr>
            <a:spAutoFit/>
          </a:bodyPr>
          <a:lstStyle/>
          <a:p>
            <a:pPr algn="ctr">
              <a:defRPr/>
            </a:pPr>
            <a:r>
              <a:rPr lang="en-US" sz="4400" b="1" dirty="0">
                <a:ln w="22225">
                  <a:solidFill>
                    <a:schemeClr val="accent2"/>
                  </a:solidFill>
                  <a:prstDash val="solid"/>
                </a:ln>
                <a:solidFill>
                  <a:srgbClr val="F8B8BD"/>
                </a:solidFill>
              </a:rPr>
              <a:t>Prepare</a:t>
            </a:r>
          </a:p>
        </p:txBody>
      </p:sp>
      <p:sp>
        <p:nvSpPr>
          <p:cNvPr id="8" name="Rectangle 7"/>
          <p:cNvSpPr/>
          <p:nvPr/>
        </p:nvSpPr>
        <p:spPr>
          <a:xfrm>
            <a:off x="-1" y="1542178"/>
            <a:ext cx="9144001" cy="199536"/>
          </a:xfrm>
          <a:prstGeom prst="rect">
            <a:avLst/>
          </a:prstGeom>
          <a:solidFill>
            <a:srgbClr val="F8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dirty="0">
              <a:solidFill>
                <a:schemeClr val="bg2"/>
              </a:solidFill>
              <a:cs typeface="Arial" pitchFamily="34" charset="0"/>
            </a:endParaRPr>
          </a:p>
        </p:txBody>
      </p:sp>
      <p:pic>
        <p:nvPicPr>
          <p:cNvPr id="5" name="Picture 4"/>
          <p:cNvPicPr>
            <a:picLocks noChangeAspect="1"/>
          </p:cNvPicPr>
          <p:nvPr/>
        </p:nvPicPr>
        <p:blipFill>
          <a:blip r:embed="rId4"/>
          <a:stretch>
            <a:fillRect/>
          </a:stretch>
        </p:blipFill>
        <p:spPr>
          <a:xfrm>
            <a:off x="2605439" y="1756717"/>
            <a:ext cx="4398071" cy="4977458"/>
          </a:xfrm>
          <a:prstGeom prst="rect">
            <a:avLst/>
          </a:prstGeom>
        </p:spPr>
      </p:pic>
    </p:spTree>
    <p:custDataLst>
      <p:tags r:id="rId1"/>
    </p:custDataLst>
    <p:extLst>
      <p:ext uri="{BB962C8B-B14F-4D97-AF65-F5344CB8AC3E}">
        <p14:creationId xmlns:p14="http://schemas.microsoft.com/office/powerpoint/2010/main" val="411946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graphicFrame>
        <p:nvGraphicFramePr>
          <p:cNvPr id="4" name="Diagram 3"/>
          <p:cNvGraphicFramePr/>
          <p:nvPr>
            <p:custDataLst>
              <p:tags r:id="rId2"/>
            </p:custDataLst>
            <p:extLst>
              <p:ext uri="{D42A27DB-BD31-4B8C-83A1-F6EECF244321}">
                <p14:modId xmlns:p14="http://schemas.microsoft.com/office/powerpoint/2010/main" val="3220869114"/>
              </p:ext>
            </p:extLst>
          </p:nvPr>
        </p:nvGraphicFramePr>
        <p:xfrm>
          <a:off x="658678" y="1787377"/>
          <a:ext cx="7826643" cy="49517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itle 2"/>
          <p:cNvSpPr>
            <a:spLocks noGrp="1"/>
          </p:cNvSpPr>
          <p:nvPr>
            <p:ph type="ctrTitle"/>
          </p:nvPr>
        </p:nvSpPr>
        <p:spPr>
          <a:xfrm>
            <a:off x="342142" y="750888"/>
            <a:ext cx="8652222" cy="769441"/>
          </a:xfrm>
        </p:spPr>
        <p:txBody>
          <a:bodyPr/>
          <a:lstStyle/>
          <a:p>
            <a:pPr>
              <a:defRPr/>
            </a:pPr>
            <a:r>
              <a:rPr lang="en-US" sz="4400" kern="1200" dirty="0">
                <a:ln w="22225">
                  <a:solidFill>
                    <a:schemeClr val="accent2"/>
                  </a:solidFill>
                  <a:prstDash val="solid"/>
                </a:ln>
                <a:solidFill>
                  <a:srgbClr val="F8B8BD"/>
                </a:solidFill>
                <a:latin typeface="Arial" panose="020B0604020202020204" pitchFamily="34" charset="0"/>
                <a:ea typeface="+mn-ea"/>
                <a:cs typeface="+mn-cs"/>
              </a:rPr>
              <a:t>Roles &amp; Responsibilities</a:t>
            </a:r>
          </a:p>
        </p:txBody>
      </p:sp>
      <p:pic>
        <p:nvPicPr>
          <p:cNvPr id="6"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6321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427" y="1676938"/>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1267" name="Title 1"/>
          <p:cNvSpPr>
            <a:spLocks noGrp="1"/>
          </p:cNvSpPr>
          <p:nvPr>
            <p:ph type="ctrTitle"/>
          </p:nvPr>
        </p:nvSpPr>
        <p:spPr>
          <a:xfrm>
            <a:off x="492125" y="654547"/>
            <a:ext cx="8651875" cy="769441"/>
          </a:xfrm>
        </p:spPr>
        <p:txBody>
          <a:bodyPr/>
          <a:lstStyle/>
          <a:p>
            <a:pPr>
              <a:defRPr/>
            </a:pPr>
            <a:r>
              <a:rPr lang="en-US" sz="4400" kern="1200" dirty="0" smtClean="0">
                <a:ln w="22225">
                  <a:solidFill>
                    <a:schemeClr val="accent2"/>
                  </a:solidFill>
                  <a:prstDash val="solid"/>
                </a:ln>
                <a:solidFill>
                  <a:srgbClr val="F8B8BD"/>
                </a:solidFill>
                <a:latin typeface="Arial" panose="020B0604020202020204" pitchFamily="34" charset="0"/>
              </a:rPr>
              <a:t>Roles </a:t>
            </a:r>
            <a:r>
              <a:rPr lang="en-US" sz="4400" kern="1200" dirty="0">
                <a:ln w="22225">
                  <a:solidFill>
                    <a:schemeClr val="accent2"/>
                  </a:solidFill>
                  <a:prstDash val="solid"/>
                </a:ln>
                <a:solidFill>
                  <a:srgbClr val="F8B8BD"/>
                </a:solidFill>
                <a:latin typeface="Arial" panose="020B0604020202020204" pitchFamily="34" charset="0"/>
              </a:rPr>
              <a:t>&amp; Responsibilities</a:t>
            </a:r>
            <a:endParaRPr lang="en-US" altLang="en-US" sz="4400" kern="1200" dirty="0">
              <a:ln w="22225">
                <a:solidFill>
                  <a:schemeClr val="accent2"/>
                </a:solidFill>
                <a:prstDash val="solid"/>
              </a:ln>
              <a:solidFill>
                <a:schemeClr val="accent2">
                  <a:lumMod val="40000"/>
                  <a:lumOff val="60000"/>
                </a:schemeClr>
              </a:solidFill>
              <a:latin typeface="Arial" panose="020B0604020202020204" pitchFamily="34" charset="0"/>
              <a:ea typeface="+mn-ea"/>
              <a:cs typeface="+mn-cs"/>
            </a:endParaRPr>
          </a:p>
        </p:txBody>
      </p:sp>
      <p:graphicFrame>
        <p:nvGraphicFramePr>
          <p:cNvPr id="3" name="Diagram 2"/>
          <p:cNvGraphicFramePr/>
          <p:nvPr>
            <p:custDataLst>
              <p:tags r:id="rId2"/>
            </p:custDataLst>
          </p:nvPr>
        </p:nvGraphicFramePr>
        <p:xfrm>
          <a:off x="1350962" y="2168071"/>
          <a:ext cx="6934200" cy="44812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6084" y="2082053"/>
            <a:ext cx="6726547" cy="459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0025" y="1717318"/>
            <a:ext cx="4716250"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Fair </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&amp; </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Equitable</a:t>
            </a:r>
          </a:p>
        </p:txBody>
      </p:sp>
      <p:sp>
        <p:nvSpPr>
          <p:cNvPr id="15" name="Rectangle 14"/>
          <p:cNvSpPr/>
          <p:nvPr/>
        </p:nvSpPr>
        <p:spPr>
          <a:xfrm>
            <a:off x="-416006" y="5531640"/>
            <a:ext cx="471625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Confidentiality</a:t>
            </a:r>
          </a:p>
        </p:txBody>
      </p:sp>
      <p:sp>
        <p:nvSpPr>
          <p:cNvPr id="16" name="Rectangle 15"/>
          <p:cNvSpPr/>
          <p:nvPr/>
        </p:nvSpPr>
        <p:spPr>
          <a:xfrm>
            <a:off x="5003080" y="5317100"/>
            <a:ext cx="4716250"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Personal </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Agendas</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Or Biases</a:t>
            </a:r>
          </a:p>
        </p:txBody>
      </p:sp>
      <p:sp>
        <p:nvSpPr>
          <p:cNvPr id="17" name="Rectangle 16"/>
          <p:cNvSpPr/>
          <p:nvPr/>
        </p:nvSpPr>
        <p:spPr>
          <a:xfrm>
            <a:off x="5147330" y="1679072"/>
            <a:ext cx="4716250"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Conflicts </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of Interest</a:t>
            </a:r>
          </a:p>
        </p:txBody>
      </p:sp>
      <p:sp>
        <p:nvSpPr>
          <p:cNvPr id="19" name="Rectangle 18"/>
          <p:cNvSpPr/>
          <p:nvPr/>
        </p:nvSpPr>
        <p:spPr>
          <a:xfrm>
            <a:off x="-58427" y="1461796"/>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dirty="0">
              <a:solidFill>
                <a:schemeClr val="bg2"/>
              </a:solidFill>
              <a:cs typeface="Arial" pitchFamily="34" charset="0"/>
            </a:endParaRPr>
          </a:p>
        </p:txBody>
      </p:sp>
      <p:sp>
        <p:nvSpPr>
          <p:cNvPr id="14" name="Rectangle 13"/>
          <p:cNvSpPr/>
          <p:nvPr/>
        </p:nvSpPr>
        <p:spPr>
          <a:xfrm>
            <a:off x="302239" y="3001535"/>
            <a:ext cx="5041765" cy="830997"/>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spc="150" dirty="0">
                <a:ln w="11430"/>
                <a:solidFill>
                  <a:schemeClr val="bg2"/>
                </a:solidFill>
                <a:effectLst>
                  <a:outerShdw blurRad="25400" algn="tl" rotWithShape="0">
                    <a:srgbClr val="000000">
                      <a:alpha val="43000"/>
                    </a:srgbClr>
                  </a:outerShdw>
                </a:effectLst>
              </a:rPr>
              <a:t>Search Support</a:t>
            </a:r>
          </a:p>
        </p:txBody>
      </p:sp>
      <p:sp>
        <p:nvSpPr>
          <p:cNvPr id="20" name="Rectangle 19"/>
          <p:cNvSpPr/>
          <p:nvPr/>
        </p:nvSpPr>
        <p:spPr>
          <a:xfrm>
            <a:off x="5658882" y="2344192"/>
            <a:ext cx="2816806" cy="2145681"/>
          </a:xfrm>
          <a:prstGeom prst="rect">
            <a:avLst/>
          </a:prstGeom>
          <a:blipFill rotWithShape="1">
            <a:blip r:embed="rId13"/>
            <a:stretch>
              <a:fillRect/>
            </a:stretch>
          </a:blipFill>
          <a:ln>
            <a:solidFill>
              <a:srgbClr val="FFFFFF"/>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8" name="TextBox 17"/>
          <p:cNvSpPr txBox="1"/>
          <p:nvPr/>
        </p:nvSpPr>
        <p:spPr>
          <a:xfrm>
            <a:off x="302241" y="4720026"/>
            <a:ext cx="3377897"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solidFill>
                  <a:schemeClr val="bg2"/>
                </a:solidFill>
              </a:rPr>
              <a:t>Various Roles in Workday</a:t>
            </a:r>
            <a:endParaRPr lang="en-US" dirty="0">
              <a:solidFill>
                <a:schemeClr val="bg2"/>
              </a:solidFill>
            </a:endParaRPr>
          </a:p>
          <a:p>
            <a:pPr marL="285750" indent="-285750">
              <a:buFont typeface="Courier New" panose="02070309020205020404" pitchFamily="49" charset="0"/>
              <a:buChar char="o"/>
            </a:pPr>
            <a:r>
              <a:rPr lang="en-US" dirty="0" smtClean="0">
                <a:solidFill>
                  <a:schemeClr val="bg2"/>
                </a:solidFill>
              </a:rPr>
              <a:t>Various Workday access</a:t>
            </a:r>
            <a:endParaRPr lang="en-US" dirty="0">
              <a:solidFill>
                <a:schemeClr val="bg2"/>
              </a:solidFill>
            </a:endParaRPr>
          </a:p>
        </p:txBody>
      </p:sp>
    </p:spTree>
    <p:custDataLst>
      <p:tags r:id="rId1"/>
    </p:custDataLst>
    <p:extLst>
      <p:ext uri="{BB962C8B-B14F-4D97-AF65-F5344CB8AC3E}">
        <p14:creationId xmlns:p14="http://schemas.microsoft.com/office/powerpoint/2010/main" val="262804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5" grpId="0"/>
      <p:bldP spid="15" grpId="0"/>
      <p:bldP spid="16" grpId="0"/>
      <p:bldP spid="17" grpId="0"/>
      <p:bldP spid="14" grpId="0"/>
      <p:bldP spid="20"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0" y="735761"/>
            <a:ext cx="9144000" cy="612224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0" name="Title 5"/>
          <p:cNvSpPr>
            <a:spLocks noGrp="1"/>
          </p:cNvSpPr>
          <p:nvPr>
            <p:ph type="title"/>
          </p:nvPr>
        </p:nvSpPr>
        <p:spPr>
          <a:xfrm>
            <a:off x="147948" y="736320"/>
            <a:ext cx="8937625" cy="830997"/>
          </a:xfrm>
          <a:extLst/>
        </p:spPr>
        <p:txBody>
          <a:bodyPr/>
          <a:lstStyle/>
          <a:p>
            <a:pPr algn="ctr">
              <a:lnSpc>
                <a:spcPct val="100000"/>
              </a:lnSpc>
              <a:defRPr/>
            </a:pPr>
            <a:r>
              <a:rPr lang="en-US" altLang="en-US" sz="4800" dirty="0"/>
              <a:t>Key Objectives</a:t>
            </a:r>
          </a:p>
        </p:txBody>
      </p:sp>
      <p:sp>
        <p:nvSpPr>
          <p:cNvPr id="2" name="Rectangle 1"/>
          <p:cNvSpPr/>
          <p:nvPr/>
        </p:nvSpPr>
        <p:spPr>
          <a:xfrm>
            <a:off x="1621397" y="4273485"/>
            <a:ext cx="6169025" cy="1954213"/>
          </a:xfrm>
          <a:prstGeom prst="rect">
            <a:avLst/>
          </a:prstGeom>
          <a:solidFill>
            <a:srgbClr val="EBEBEB"/>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23" name="Content Placeholder 6"/>
          <p:cNvSpPr>
            <a:spLocks noGrp="1"/>
          </p:cNvSpPr>
          <p:nvPr>
            <p:ph idx="1"/>
          </p:nvPr>
        </p:nvSpPr>
        <p:spPr>
          <a:xfrm>
            <a:off x="745890" y="4403659"/>
            <a:ext cx="7920038" cy="1693863"/>
          </a:xfrm>
        </p:spPr>
        <p:txBody>
          <a:bodyPr/>
          <a:lstStyle/>
          <a:p>
            <a:pPr marL="679450" indent="-514350">
              <a:buClr>
                <a:srgbClr val="7E002D"/>
              </a:buClr>
              <a:buFont typeface="Arial" pitchFamily="34" charset="0"/>
              <a:buAutoNum type="arabicParenR"/>
            </a:pPr>
            <a:r>
              <a:rPr altLang="en-US" sz="2800" b="1" dirty="0" smtClean="0">
                <a:latin typeface="Arial" panose="020B0604020202020204" pitchFamily="34" charset="0"/>
                <a:cs typeface="Arial" panose="020B0604020202020204" pitchFamily="34" charset="0"/>
              </a:rPr>
              <a:t>Recruitment Laws &amp; Policies</a:t>
            </a:r>
          </a:p>
          <a:p>
            <a:pPr marL="679450" indent="-514350">
              <a:buClr>
                <a:srgbClr val="7E002D"/>
              </a:buClr>
              <a:buFont typeface="Arial" pitchFamily="34" charset="0"/>
              <a:buAutoNum type="arabicParenR"/>
            </a:pPr>
            <a:r>
              <a:rPr altLang="en-US" sz="2800" b="1" dirty="0" smtClean="0">
                <a:latin typeface="Arial" panose="020B0604020202020204" pitchFamily="34" charset="0"/>
                <a:cs typeface="Arial" panose="020B0604020202020204" pitchFamily="34" charset="0"/>
              </a:rPr>
              <a:t>Individual Recruitment Phases </a:t>
            </a:r>
          </a:p>
          <a:p>
            <a:pPr marL="679450" indent="-514350">
              <a:buClr>
                <a:srgbClr val="7E002D"/>
              </a:buClr>
              <a:buFont typeface="Arial" pitchFamily="34" charset="0"/>
              <a:buAutoNum type="arabicParenR"/>
            </a:pPr>
            <a:r>
              <a:rPr altLang="en-US" sz="2800" b="1" dirty="0" smtClean="0">
                <a:latin typeface="Arial" panose="020B0604020202020204" pitchFamily="34" charset="0"/>
                <a:cs typeface="Arial" panose="020B0604020202020204" pitchFamily="34" charset="0"/>
              </a:rPr>
              <a:t>Recommended Best Practices</a:t>
            </a:r>
          </a:p>
        </p:txBody>
      </p:sp>
      <p:pic>
        <p:nvPicPr>
          <p:cNvPr id="7175" name="Picture 7" descr="http://preparing4battle.files.wordpress.com/2013/03/ke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4166" y="1786647"/>
            <a:ext cx="3115666" cy="23355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pic>
        <p:nvPicPr>
          <p:cNvPr id="6"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061642" y="2964778"/>
            <a:ext cx="7020715" cy="9284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9218" name="Picture 2" descr="Image result for conflict of inter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4" y="2325122"/>
            <a:ext cx="6229350" cy="33337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 y="1542178"/>
            <a:ext cx="9144001" cy="199536"/>
          </a:xfrm>
          <a:prstGeom prst="rect">
            <a:avLst/>
          </a:prstGeom>
          <a:solidFill>
            <a:srgbClr val="F8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dirty="0">
              <a:solidFill>
                <a:schemeClr val="bg2"/>
              </a:solidFill>
              <a:cs typeface="Arial" pitchFamily="34" charset="0"/>
            </a:endParaRPr>
          </a:p>
        </p:txBody>
      </p:sp>
      <p:sp>
        <p:nvSpPr>
          <p:cNvPr id="13" name="Title 2"/>
          <p:cNvSpPr txBox="1">
            <a:spLocks/>
          </p:cNvSpPr>
          <p:nvPr/>
        </p:nvSpPr>
        <p:spPr bwMode="black">
          <a:xfrm>
            <a:off x="245888" y="707359"/>
            <a:ext cx="86522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ctr" rtl="0" eaLnBrk="0" fontAlgn="base" hangingPunct="0">
              <a:lnSpc>
                <a:spcPct val="100000"/>
              </a:lnSpc>
              <a:spcBef>
                <a:spcPct val="0"/>
              </a:spcBef>
              <a:spcAft>
                <a:spcPct val="0"/>
              </a:spcAft>
              <a:defRPr sz="2400" b="1">
                <a:solidFill>
                  <a:schemeClr val="bg2"/>
                </a:solidFill>
                <a:effectLst/>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defRPr/>
            </a:pPr>
            <a:r>
              <a:rPr lang="en-US" sz="4400" kern="1200" dirty="0" smtClean="0">
                <a:ln w="22225">
                  <a:solidFill>
                    <a:schemeClr val="accent2"/>
                  </a:solidFill>
                  <a:prstDash val="solid"/>
                </a:ln>
                <a:solidFill>
                  <a:srgbClr val="F8B8BD"/>
                </a:solidFill>
                <a:latin typeface="Arial" panose="020B0604020202020204" pitchFamily="34" charset="0"/>
                <a:ea typeface="+mn-ea"/>
                <a:cs typeface="+mn-cs"/>
              </a:rPr>
              <a:t>Roles &amp; Responsibilities</a:t>
            </a:r>
            <a:endParaRPr lang="en-US" sz="4400" kern="1200" dirty="0">
              <a:ln w="22225">
                <a:solidFill>
                  <a:schemeClr val="accent2"/>
                </a:solidFill>
                <a:prstDash val="solid"/>
              </a:ln>
              <a:solidFill>
                <a:srgbClr val="F8B8BD"/>
              </a:solidFill>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55656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pic>
        <p:nvPicPr>
          <p:cNvPr id="6"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061642" y="2964778"/>
            <a:ext cx="7020715" cy="9284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1" y="1542178"/>
            <a:ext cx="9144001" cy="199536"/>
          </a:xfrm>
          <a:prstGeom prst="rect">
            <a:avLst/>
          </a:prstGeom>
          <a:solidFill>
            <a:srgbClr val="F8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000" dirty="0">
              <a:solidFill>
                <a:schemeClr val="bg2"/>
              </a:solidFill>
              <a:cs typeface="Arial" pitchFamily="34" charset="0"/>
            </a:endParaRPr>
          </a:p>
        </p:txBody>
      </p:sp>
      <p:sp>
        <p:nvSpPr>
          <p:cNvPr id="13" name="Title 2"/>
          <p:cNvSpPr txBox="1">
            <a:spLocks/>
          </p:cNvSpPr>
          <p:nvPr/>
        </p:nvSpPr>
        <p:spPr bwMode="black">
          <a:xfrm>
            <a:off x="245888" y="707359"/>
            <a:ext cx="86522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ctr" rtl="0" eaLnBrk="0" fontAlgn="base" hangingPunct="0">
              <a:lnSpc>
                <a:spcPct val="100000"/>
              </a:lnSpc>
              <a:spcBef>
                <a:spcPct val="0"/>
              </a:spcBef>
              <a:spcAft>
                <a:spcPct val="0"/>
              </a:spcAft>
              <a:defRPr sz="2400" b="1">
                <a:solidFill>
                  <a:schemeClr val="bg2"/>
                </a:solidFill>
                <a:effectLst/>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defRPr/>
            </a:pPr>
            <a:r>
              <a:rPr lang="en-US" sz="4400" kern="1200" dirty="0" smtClean="0">
                <a:ln w="22225">
                  <a:solidFill>
                    <a:schemeClr val="accent2"/>
                  </a:solidFill>
                  <a:prstDash val="solid"/>
                </a:ln>
                <a:solidFill>
                  <a:srgbClr val="F8B8BD"/>
                </a:solidFill>
                <a:latin typeface="Arial" panose="020B0604020202020204" pitchFamily="34" charset="0"/>
                <a:ea typeface="+mn-ea"/>
                <a:cs typeface="+mn-cs"/>
              </a:rPr>
              <a:t>Confidentiality</a:t>
            </a:r>
            <a:endParaRPr lang="en-US" sz="4400" kern="1200" dirty="0">
              <a:ln w="22225">
                <a:solidFill>
                  <a:schemeClr val="accent2"/>
                </a:solidFill>
                <a:prstDash val="solid"/>
              </a:ln>
              <a:solidFill>
                <a:srgbClr val="F8B8BD"/>
              </a:solidFill>
              <a:latin typeface="Arial" panose="020B0604020202020204" pitchFamily="34" charset="0"/>
              <a:ea typeface="+mn-ea"/>
              <a:cs typeface="+mn-cs"/>
            </a:endParaRPr>
          </a:p>
        </p:txBody>
      </p:sp>
      <p:pic>
        <p:nvPicPr>
          <p:cNvPr id="10242" name="Picture 2" descr="Image result for confidential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351" y="2553351"/>
            <a:ext cx="3441021" cy="34410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161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8" name="Rectangle 7"/>
          <p:cNvSpPr/>
          <p:nvPr/>
        </p:nvSpPr>
        <p:spPr>
          <a:xfrm>
            <a:off x="1" y="1527175"/>
            <a:ext cx="9283484" cy="185511"/>
          </a:xfrm>
          <a:prstGeom prst="rect">
            <a:avLst/>
          </a:prstGeom>
          <a:solidFill>
            <a:srgbClr val="F8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bg2"/>
              </a:solidFill>
              <a:cs typeface="Arial" pitchFamily="34" charset="0"/>
            </a:endParaRPr>
          </a:p>
        </p:txBody>
      </p:sp>
      <p:pic>
        <p:nvPicPr>
          <p:cNvPr id="12290"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198" y="145416"/>
            <a:ext cx="6887603" cy="13417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926437" y="2237078"/>
            <a:ext cx="6272440" cy="3785652"/>
          </a:xfrm>
          <a:prstGeom prst="rect">
            <a:avLst/>
          </a:prstGeom>
        </p:spPr>
        <p:txBody>
          <a:bodyPr wrap="square">
            <a:spAutoFit/>
          </a:bodyPr>
          <a:lstStyle/>
          <a:p>
            <a:pPr marL="285750" indent="-285750">
              <a:buFont typeface="Courier New" panose="02070309020205020404" pitchFamily="49" charset="0"/>
              <a:buChar char="o"/>
              <a:defRPr/>
            </a:pPr>
            <a:endParaRPr lang="en-US" sz="2000" dirty="0">
              <a:solidFill>
                <a:schemeClr val="bg2"/>
              </a:solidFill>
              <a:cs typeface="Arial" pitchFamily="34" charset="0"/>
            </a:endParaRPr>
          </a:p>
          <a:p>
            <a:pPr marL="285750" indent="-285750">
              <a:buFont typeface="Courier New" panose="02070309020205020404" pitchFamily="49" charset="0"/>
              <a:buChar char="o"/>
              <a:defRPr/>
            </a:pPr>
            <a:r>
              <a:rPr lang="en-US" sz="2000" dirty="0" smtClean="0">
                <a:solidFill>
                  <a:schemeClr val="bg2"/>
                </a:solidFill>
                <a:cs typeface="Arial" pitchFamily="34" charset="0"/>
              </a:rPr>
              <a:t>Requisitions designed </a:t>
            </a:r>
            <a:r>
              <a:rPr lang="en-US" sz="2000" dirty="0">
                <a:solidFill>
                  <a:schemeClr val="bg2"/>
                </a:solidFill>
                <a:cs typeface="Arial" pitchFamily="34" charset="0"/>
              </a:rPr>
              <a:t>to “sell” the position</a:t>
            </a:r>
          </a:p>
          <a:p>
            <a:pPr marL="285750" indent="-285750">
              <a:buFont typeface="Courier New" panose="02070309020205020404" pitchFamily="49" charset="0"/>
              <a:buChar char="o"/>
              <a:defRPr/>
            </a:pPr>
            <a:endParaRPr lang="en-US" sz="2000" dirty="0">
              <a:solidFill>
                <a:schemeClr val="bg2"/>
              </a:solidFill>
              <a:cs typeface="Arial" pitchFamily="34" charset="0"/>
            </a:endParaRPr>
          </a:p>
          <a:p>
            <a:pPr marL="285750" indent="-285750">
              <a:buFont typeface="Courier New" panose="02070309020205020404" pitchFamily="49" charset="0"/>
              <a:buChar char="o"/>
              <a:defRPr/>
            </a:pPr>
            <a:r>
              <a:rPr lang="en-US" sz="2000" dirty="0">
                <a:solidFill>
                  <a:schemeClr val="bg2"/>
                </a:solidFill>
                <a:cs typeface="Arial" pitchFamily="34" charset="0"/>
              </a:rPr>
              <a:t>Posted </a:t>
            </a:r>
            <a:r>
              <a:rPr lang="en-US" sz="2000" dirty="0" smtClean="0">
                <a:solidFill>
                  <a:schemeClr val="bg2"/>
                </a:solidFill>
                <a:cs typeface="Arial" pitchFamily="34" charset="0"/>
              </a:rPr>
              <a:t>via Workday on wsu.edu/jobs for external candidates and in Workday Find Jobs for Internal candidates </a:t>
            </a:r>
          </a:p>
          <a:p>
            <a:pPr>
              <a:defRPr/>
            </a:pPr>
            <a:endParaRPr lang="en-US" sz="2000" dirty="0">
              <a:solidFill>
                <a:schemeClr val="bg2"/>
              </a:solidFill>
              <a:cs typeface="Arial" pitchFamily="34" charset="0"/>
            </a:endParaRPr>
          </a:p>
          <a:p>
            <a:pPr marL="742950" lvl="1" indent="-285750">
              <a:buFont typeface="Courier New" panose="02070309020205020404" pitchFamily="49" charset="0"/>
              <a:buChar char="o"/>
              <a:defRPr/>
            </a:pPr>
            <a:r>
              <a:rPr lang="en-US" sz="2000" dirty="0">
                <a:solidFill>
                  <a:schemeClr val="bg2"/>
                </a:solidFill>
                <a:cs typeface="Arial" pitchFamily="34" charset="0"/>
              </a:rPr>
              <a:t>Describe duties</a:t>
            </a:r>
          </a:p>
          <a:p>
            <a:pPr marL="742950" lvl="1" indent="-285750">
              <a:buFont typeface="Courier New" panose="02070309020205020404" pitchFamily="49" charset="0"/>
              <a:buChar char="o"/>
              <a:defRPr/>
            </a:pPr>
            <a:endParaRPr lang="en-US" sz="2000" dirty="0">
              <a:solidFill>
                <a:schemeClr val="bg2"/>
              </a:solidFill>
              <a:cs typeface="Arial" pitchFamily="34" charset="0"/>
            </a:endParaRPr>
          </a:p>
          <a:p>
            <a:pPr marL="742950" lvl="1" indent="-285750">
              <a:buFont typeface="Courier New" panose="02070309020205020404" pitchFamily="49" charset="0"/>
              <a:buChar char="o"/>
              <a:defRPr/>
            </a:pPr>
            <a:r>
              <a:rPr lang="en-US" sz="2000" dirty="0">
                <a:solidFill>
                  <a:schemeClr val="bg2"/>
                </a:solidFill>
                <a:cs typeface="Arial" pitchFamily="34" charset="0"/>
              </a:rPr>
              <a:t>Describe department, college, University</a:t>
            </a:r>
          </a:p>
          <a:p>
            <a:pPr marL="742950" lvl="1" indent="-285750">
              <a:buFont typeface="Courier New" panose="02070309020205020404" pitchFamily="49" charset="0"/>
              <a:buChar char="o"/>
              <a:defRPr/>
            </a:pPr>
            <a:endParaRPr lang="en-US" sz="2000" dirty="0">
              <a:solidFill>
                <a:schemeClr val="bg2"/>
              </a:solidFill>
              <a:cs typeface="Arial" pitchFamily="34" charset="0"/>
            </a:endParaRPr>
          </a:p>
          <a:p>
            <a:pPr marL="742950" lvl="1" indent="-285750">
              <a:buFont typeface="Courier New" panose="02070309020205020404" pitchFamily="49" charset="0"/>
              <a:buChar char="o"/>
              <a:defRPr/>
            </a:pPr>
            <a:r>
              <a:rPr lang="en-US" sz="2000" dirty="0">
                <a:solidFill>
                  <a:schemeClr val="bg2"/>
                </a:solidFill>
                <a:cs typeface="Arial" pitchFamily="34" charset="0"/>
              </a:rPr>
              <a:t>Diversity commitment/needs</a:t>
            </a:r>
          </a:p>
        </p:txBody>
      </p:sp>
      <p:sp>
        <p:nvSpPr>
          <p:cNvPr id="13" name="Rectangle 12"/>
          <p:cNvSpPr/>
          <p:nvPr/>
        </p:nvSpPr>
        <p:spPr>
          <a:xfrm>
            <a:off x="1" y="6672489"/>
            <a:ext cx="9283484" cy="185511"/>
          </a:xfrm>
          <a:prstGeom prst="rect">
            <a:avLst/>
          </a:prstGeom>
          <a:solidFill>
            <a:srgbClr val="F8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bg2"/>
              </a:solidFill>
              <a:cs typeface="Arial" pitchFamily="34" charset="0"/>
            </a:endParaRPr>
          </a:p>
        </p:txBody>
      </p:sp>
      <p:pic>
        <p:nvPicPr>
          <p:cNvPr id="7"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1001144" y="586259"/>
            <a:ext cx="7451678" cy="769441"/>
          </a:xfrm>
          <a:prstGeom prst="rect">
            <a:avLst/>
          </a:prstGeom>
        </p:spPr>
        <p:txBody>
          <a:bodyPr>
            <a:spAutoFit/>
          </a:bodyPr>
          <a:lstStyle/>
          <a:p>
            <a:pPr algn="ctr">
              <a:defRPr/>
            </a:pPr>
            <a:r>
              <a:rPr lang="en-US" sz="4400" b="1" dirty="0">
                <a:ln w="22225">
                  <a:solidFill>
                    <a:schemeClr val="accent2"/>
                  </a:solidFill>
                  <a:prstDash val="solid"/>
                </a:ln>
                <a:solidFill>
                  <a:srgbClr val="F8B8BD"/>
                </a:solidFill>
              </a:rPr>
              <a:t>Prepare</a:t>
            </a:r>
          </a:p>
        </p:txBody>
      </p:sp>
      <p:sp>
        <p:nvSpPr>
          <p:cNvPr id="8" name="Rectangle 7"/>
          <p:cNvSpPr/>
          <p:nvPr/>
        </p:nvSpPr>
        <p:spPr>
          <a:xfrm>
            <a:off x="1" y="1542178"/>
            <a:ext cx="9144000" cy="131332"/>
          </a:xfrm>
          <a:prstGeom prst="rect">
            <a:avLst/>
          </a:prstGeom>
          <a:solidFill>
            <a:srgbClr val="F8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q"/>
              <a:defRPr/>
            </a:pPr>
            <a:endParaRPr lang="en-US" dirty="0">
              <a:solidFill>
                <a:schemeClr val="bg2"/>
              </a:solidFill>
              <a:cs typeface="Arial" pitchFamily="34" charset="0"/>
            </a:endParaRPr>
          </a:p>
        </p:txBody>
      </p:sp>
      <p:pic>
        <p:nvPicPr>
          <p:cNvPr id="11266" name="Picture 2" descr="Image result for evaluation to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927" y="2527740"/>
            <a:ext cx="3017043" cy="30170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65400" y="2128464"/>
            <a:ext cx="4572000" cy="3785652"/>
          </a:xfrm>
          <a:prstGeom prst="rect">
            <a:avLst/>
          </a:prstGeom>
        </p:spPr>
        <p:txBody>
          <a:bodyPr>
            <a:spAutoFit/>
          </a:bodyPr>
          <a:lstStyle/>
          <a:p>
            <a:pPr marL="285750" indent="-285750">
              <a:buFont typeface="Wingdings" panose="05000000000000000000" pitchFamily="2" charset="2"/>
              <a:buChar char="q"/>
              <a:defRPr/>
            </a:pPr>
            <a:endParaRPr lang="en-US" sz="2000" dirty="0">
              <a:solidFill>
                <a:schemeClr val="bg2"/>
              </a:solidFill>
              <a:cs typeface="Arial" pitchFamily="34" charset="0"/>
            </a:endParaRPr>
          </a:p>
          <a:p>
            <a:pPr marL="285750" indent="-285750">
              <a:buFont typeface="Courier New" panose="02070309020205020404" pitchFamily="49" charset="0"/>
              <a:buChar char="o"/>
              <a:defRPr/>
            </a:pPr>
            <a:r>
              <a:rPr lang="en-US" sz="2000" dirty="0">
                <a:solidFill>
                  <a:schemeClr val="bg2"/>
                </a:solidFill>
                <a:cs typeface="Arial" pitchFamily="34" charset="0"/>
              </a:rPr>
              <a:t>Objective and measurable</a:t>
            </a:r>
          </a:p>
          <a:p>
            <a:pPr marL="285750" indent="-285750">
              <a:buFont typeface="Courier New" panose="02070309020205020404" pitchFamily="49" charset="0"/>
              <a:buChar char="o"/>
              <a:defRPr/>
            </a:pPr>
            <a:endParaRPr lang="en-US" sz="2000" dirty="0">
              <a:solidFill>
                <a:schemeClr val="bg2"/>
              </a:solidFill>
              <a:cs typeface="Arial" pitchFamily="34" charset="0"/>
            </a:endParaRPr>
          </a:p>
          <a:p>
            <a:pPr marL="285750" indent="-285750">
              <a:buFont typeface="Courier New" panose="02070309020205020404" pitchFamily="49" charset="0"/>
              <a:buChar char="o"/>
              <a:defRPr/>
            </a:pPr>
            <a:r>
              <a:rPr lang="en-US" sz="2000" dirty="0">
                <a:solidFill>
                  <a:schemeClr val="bg2"/>
                </a:solidFill>
                <a:cs typeface="Arial" pitchFamily="34" charset="0"/>
              </a:rPr>
              <a:t>Consistent with position details</a:t>
            </a:r>
          </a:p>
          <a:p>
            <a:pPr marL="285750" indent="-285750">
              <a:buFont typeface="Courier New" panose="02070309020205020404" pitchFamily="49" charset="0"/>
              <a:buChar char="o"/>
              <a:defRPr/>
            </a:pPr>
            <a:endParaRPr lang="en-US" sz="2000" dirty="0">
              <a:solidFill>
                <a:schemeClr val="bg2"/>
              </a:solidFill>
              <a:cs typeface="Arial" pitchFamily="34" charset="0"/>
            </a:endParaRPr>
          </a:p>
          <a:p>
            <a:pPr marL="285750" indent="-285750">
              <a:buFont typeface="Courier New" panose="02070309020205020404" pitchFamily="49" charset="0"/>
              <a:buChar char="o"/>
              <a:defRPr/>
            </a:pPr>
            <a:r>
              <a:rPr lang="en-US" sz="2000" dirty="0">
                <a:solidFill>
                  <a:schemeClr val="bg2"/>
                </a:solidFill>
                <a:cs typeface="Arial" pitchFamily="34" charset="0"/>
              </a:rPr>
              <a:t>Interpretation consensus</a:t>
            </a:r>
          </a:p>
          <a:p>
            <a:pPr marL="285750" indent="-285750">
              <a:buFont typeface="Courier New" panose="02070309020205020404" pitchFamily="49" charset="0"/>
              <a:buChar char="o"/>
              <a:defRPr/>
            </a:pPr>
            <a:endParaRPr lang="en-US" sz="2000" dirty="0">
              <a:solidFill>
                <a:schemeClr val="bg2"/>
              </a:solidFill>
              <a:cs typeface="Arial" pitchFamily="34" charset="0"/>
            </a:endParaRPr>
          </a:p>
          <a:p>
            <a:pPr marL="285750" indent="-285750">
              <a:buFont typeface="Courier New" panose="02070309020205020404" pitchFamily="49" charset="0"/>
              <a:buChar char="o"/>
              <a:defRPr/>
            </a:pPr>
            <a:r>
              <a:rPr lang="en-US" sz="2000" dirty="0">
                <a:solidFill>
                  <a:schemeClr val="bg2"/>
                </a:solidFill>
                <a:cs typeface="Arial" pitchFamily="34" charset="0"/>
              </a:rPr>
              <a:t>Specific qualifications</a:t>
            </a:r>
          </a:p>
          <a:p>
            <a:pPr marL="285750" indent="-285750">
              <a:buFont typeface="Courier New" panose="02070309020205020404" pitchFamily="49" charset="0"/>
              <a:buChar char="o"/>
              <a:defRPr/>
            </a:pPr>
            <a:endParaRPr lang="en-US" sz="2000" dirty="0">
              <a:solidFill>
                <a:schemeClr val="bg2"/>
              </a:solidFill>
              <a:cs typeface="Arial" pitchFamily="34" charset="0"/>
            </a:endParaRPr>
          </a:p>
          <a:p>
            <a:pPr marL="285750" indent="-285750">
              <a:buFont typeface="Courier New" panose="02070309020205020404" pitchFamily="49" charset="0"/>
              <a:buChar char="o"/>
              <a:defRPr/>
            </a:pPr>
            <a:r>
              <a:rPr lang="en-US" sz="2000" dirty="0">
                <a:solidFill>
                  <a:schemeClr val="bg2"/>
                </a:solidFill>
                <a:cs typeface="Arial" pitchFamily="34" charset="0"/>
              </a:rPr>
              <a:t>Qualification weight</a:t>
            </a:r>
          </a:p>
          <a:p>
            <a:pPr marL="285750" indent="-285750">
              <a:buFont typeface="Courier New" panose="02070309020205020404" pitchFamily="49" charset="0"/>
              <a:buChar char="o"/>
              <a:defRPr/>
            </a:pPr>
            <a:endParaRPr lang="en-US" sz="2000" dirty="0">
              <a:solidFill>
                <a:schemeClr val="bg2"/>
              </a:solidFill>
              <a:cs typeface="Arial" pitchFamily="34" charset="0"/>
            </a:endParaRPr>
          </a:p>
          <a:p>
            <a:pPr marL="285750" indent="-285750">
              <a:buFont typeface="Courier New" panose="02070309020205020404" pitchFamily="49" charset="0"/>
              <a:buChar char="o"/>
              <a:defRPr/>
            </a:pPr>
            <a:r>
              <a:rPr lang="en-US" sz="2000" dirty="0">
                <a:solidFill>
                  <a:schemeClr val="bg2"/>
                </a:solidFill>
                <a:cs typeface="Arial" pitchFamily="34" charset="0"/>
              </a:rPr>
              <a:t>Screening matrix</a:t>
            </a:r>
          </a:p>
        </p:txBody>
      </p:sp>
      <p:sp>
        <p:nvSpPr>
          <p:cNvPr id="10" name="Rectangle 9"/>
          <p:cNvSpPr/>
          <p:nvPr/>
        </p:nvSpPr>
        <p:spPr>
          <a:xfrm>
            <a:off x="-1" y="6726956"/>
            <a:ext cx="9144000" cy="131332"/>
          </a:xfrm>
          <a:prstGeom prst="rect">
            <a:avLst/>
          </a:prstGeom>
          <a:solidFill>
            <a:srgbClr val="F8B8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q"/>
              <a:defRPr/>
            </a:pPr>
            <a:endParaRPr lang="en-US" dirty="0">
              <a:solidFill>
                <a:schemeClr val="bg2"/>
              </a:solidFill>
              <a:cs typeface="Arial" pitchFamily="34" charset="0"/>
            </a:endParaRPr>
          </a:p>
        </p:txBody>
      </p:sp>
      <p:pic>
        <p:nvPicPr>
          <p:cNvPr id="7"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933871" y="2427067"/>
            <a:ext cx="1722782" cy="131894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3063764930"/>
              </p:ext>
            </p:extLst>
          </p:nvPr>
        </p:nvGraphicFramePr>
        <p:xfrm>
          <a:off x="91010" y="1442473"/>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7314" y="3955421"/>
            <a:ext cx="2706895" cy="269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566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231798" y="764084"/>
            <a:ext cx="8912202" cy="769441"/>
          </a:xfrm>
          <a:prstGeom prst="rect">
            <a:avLst/>
          </a:prstGeom>
        </p:spPr>
        <p:txBody>
          <a:bodyPr>
            <a:spAutoFit/>
          </a:bodyPr>
          <a:lstStyle/>
          <a:p>
            <a:pPr algn="ctr">
              <a:defRPr/>
            </a:pPr>
            <a:r>
              <a:rPr lang="en-US" sz="4400" b="1" dirty="0">
                <a:ln w="22225">
                  <a:solidFill>
                    <a:schemeClr val="accent2"/>
                  </a:solidFill>
                  <a:prstDash val="solid"/>
                </a:ln>
                <a:solidFill>
                  <a:srgbClr val="D5FFD5"/>
                </a:solidFill>
              </a:rPr>
              <a:t>Advertise &amp; Outreach</a:t>
            </a:r>
          </a:p>
        </p:txBody>
      </p:sp>
      <p:sp>
        <p:nvSpPr>
          <p:cNvPr id="8" name="Rectangle 7"/>
          <p:cNvSpPr/>
          <p:nvPr/>
        </p:nvSpPr>
        <p:spPr>
          <a:xfrm>
            <a:off x="1" y="1533526"/>
            <a:ext cx="9144000" cy="222704"/>
          </a:xfrm>
          <a:prstGeom prst="rect">
            <a:avLst/>
          </a:prstGeom>
          <a:solidFill>
            <a:srgbClr val="D5F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Courier New" panose="02070309020205020404" pitchFamily="49" charset="0"/>
              <a:buChar char="o"/>
              <a:defRPr/>
            </a:pPr>
            <a:endParaRPr lang="en-US" dirty="0">
              <a:solidFill>
                <a:schemeClr val="tx1"/>
              </a:solidFill>
              <a:cs typeface="Arial" pitchFamily="34" charset="0"/>
            </a:endParaRPr>
          </a:p>
        </p:txBody>
      </p:sp>
      <p:sp>
        <p:nvSpPr>
          <p:cNvPr id="9" name="Rectangle 8"/>
          <p:cNvSpPr/>
          <p:nvPr/>
        </p:nvSpPr>
        <p:spPr>
          <a:xfrm>
            <a:off x="0" y="6662681"/>
            <a:ext cx="9144000" cy="222704"/>
          </a:xfrm>
          <a:prstGeom prst="rect">
            <a:avLst/>
          </a:prstGeom>
          <a:solidFill>
            <a:srgbClr val="D5F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Courier New" panose="02070309020205020404" pitchFamily="49" charset="0"/>
              <a:buChar char="o"/>
              <a:defRPr/>
            </a:pPr>
            <a:endParaRPr lang="en-US" dirty="0">
              <a:solidFill>
                <a:schemeClr val="tx1"/>
              </a:solidFill>
              <a:cs typeface="Arial" pitchFamily="34" charset="0"/>
            </a:endParaRPr>
          </a:p>
        </p:txBody>
      </p:sp>
      <p:pic>
        <p:nvPicPr>
          <p:cNvPr id="35846"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Image result for outreach strate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9357" y="3310071"/>
            <a:ext cx="5715000" cy="26193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bwMode="black">
          <a:xfrm>
            <a:off x="-479652" y="5969070"/>
            <a:ext cx="101033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ctr" rtl="0" eaLnBrk="0" fontAlgn="base" hangingPunct="0">
              <a:lnSpc>
                <a:spcPct val="100000"/>
              </a:lnSpc>
              <a:spcBef>
                <a:spcPct val="0"/>
              </a:spcBef>
              <a:spcAft>
                <a:spcPct val="0"/>
              </a:spcAft>
              <a:defRPr sz="2400" b="1">
                <a:solidFill>
                  <a:schemeClr val="bg2"/>
                </a:solidFill>
                <a:effectLst/>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defRPr/>
            </a:pPr>
            <a:r>
              <a:rPr lang="en-US" altLang="en-US" sz="4000" kern="1200" dirty="0" smtClean="0"/>
              <a:t>Outreach Strategy</a:t>
            </a:r>
            <a:endParaRPr lang="en-US" altLang="en-US" sz="4000" kern="1200" dirty="0"/>
          </a:p>
        </p:txBody>
      </p:sp>
      <p:sp>
        <p:nvSpPr>
          <p:cNvPr id="4" name="Rectangle 3"/>
          <p:cNvSpPr/>
          <p:nvPr/>
        </p:nvSpPr>
        <p:spPr>
          <a:xfrm>
            <a:off x="602343" y="1608619"/>
            <a:ext cx="7649027" cy="1754326"/>
          </a:xfrm>
          <a:prstGeom prst="rect">
            <a:avLst/>
          </a:prstGeom>
        </p:spPr>
        <p:txBody>
          <a:bodyPr wrap="square">
            <a:spAutoFit/>
          </a:bodyPr>
          <a:lstStyle/>
          <a:p>
            <a:pPr lvl="1">
              <a:defRPr/>
            </a:pPr>
            <a:endParaRPr lang="en-US" dirty="0">
              <a:solidFill>
                <a:schemeClr val="bg2"/>
              </a:solidFill>
              <a:cs typeface="Arial" pitchFamily="34" charset="0"/>
            </a:endParaRPr>
          </a:p>
          <a:p>
            <a:pPr marL="742950" lvl="1" indent="-285750">
              <a:buFont typeface="Courier New" panose="02070309020205020404" pitchFamily="49" charset="0"/>
              <a:buChar char="o"/>
              <a:defRPr/>
            </a:pPr>
            <a:r>
              <a:rPr lang="en-US" dirty="0">
                <a:solidFill>
                  <a:schemeClr val="bg2"/>
                </a:solidFill>
                <a:cs typeface="Arial" pitchFamily="34" charset="0"/>
              </a:rPr>
              <a:t>Good faith efforts</a:t>
            </a:r>
          </a:p>
          <a:p>
            <a:pPr marL="742950" lvl="1" indent="-285750">
              <a:buFont typeface="Courier New" panose="02070309020205020404" pitchFamily="49" charset="0"/>
              <a:buChar char="o"/>
              <a:defRPr/>
            </a:pPr>
            <a:endParaRPr lang="en-US" dirty="0">
              <a:solidFill>
                <a:schemeClr val="bg2"/>
              </a:solidFill>
              <a:cs typeface="Arial" pitchFamily="34" charset="0"/>
            </a:endParaRPr>
          </a:p>
          <a:p>
            <a:pPr marL="742950" lvl="1" indent="-285750">
              <a:buFont typeface="Courier New" panose="02070309020205020404" pitchFamily="49" charset="0"/>
              <a:buChar char="o"/>
              <a:defRPr/>
            </a:pPr>
            <a:r>
              <a:rPr lang="en-US" dirty="0">
                <a:solidFill>
                  <a:schemeClr val="bg2"/>
                </a:solidFill>
                <a:cs typeface="Arial" pitchFamily="34" charset="0"/>
              </a:rPr>
              <a:t>Cast wide </a:t>
            </a:r>
            <a:r>
              <a:rPr lang="en-US" dirty="0" smtClean="0">
                <a:solidFill>
                  <a:schemeClr val="bg2"/>
                </a:solidFill>
                <a:cs typeface="Arial" pitchFamily="34" charset="0"/>
              </a:rPr>
              <a:t>recruitment net</a:t>
            </a:r>
            <a:endParaRPr lang="en-US" dirty="0">
              <a:solidFill>
                <a:schemeClr val="bg2"/>
              </a:solidFill>
              <a:cs typeface="Arial" pitchFamily="34" charset="0"/>
            </a:endParaRPr>
          </a:p>
          <a:p>
            <a:pPr lvl="1">
              <a:defRPr/>
            </a:pPr>
            <a:endParaRPr lang="en-US" dirty="0">
              <a:solidFill>
                <a:schemeClr val="bg2"/>
              </a:solidFill>
              <a:cs typeface="Arial" pitchFamily="34" charset="0"/>
            </a:endParaRPr>
          </a:p>
          <a:p>
            <a:pPr marL="742950" lvl="1" indent="-285750">
              <a:buFont typeface="Courier New" panose="02070309020205020404" pitchFamily="49" charset="0"/>
              <a:buChar char="o"/>
              <a:defRPr/>
            </a:pPr>
            <a:r>
              <a:rPr lang="en-US" dirty="0" smtClean="0">
                <a:solidFill>
                  <a:schemeClr val="bg2"/>
                </a:solidFill>
                <a:cs typeface="Arial" pitchFamily="34" charset="0"/>
              </a:rPr>
              <a:t>Reach passive candidates</a:t>
            </a:r>
            <a:endParaRPr lang="en-US" dirty="0">
              <a:solidFill>
                <a:schemeClr val="bg2"/>
              </a:solidFill>
              <a:cs typeface="Arial" pitchFamily="34" charset="0"/>
            </a:endParaRPr>
          </a:p>
        </p:txBody>
      </p:sp>
      <p:sp>
        <p:nvSpPr>
          <p:cNvPr id="5" name="Rectangle 4"/>
          <p:cNvSpPr/>
          <p:nvPr/>
        </p:nvSpPr>
        <p:spPr>
          <a:xfrm>
            <a:off x="3947882" y="1914660"/>
            <a:ext cx="4572000" cy="1200329"/>
          </a:xfrm>
          <a:prstGeom prst="rect">
            <a:avLst/>
          </a:prstGeom>
        </p:spPr>
        <p:txBody>
          <a:bodyPr>
            <a:spAutoFit/>
          </a:bodyPr>
          <a:lstStyle/>
          <a:p>
            <a:pPr marL="742950" lvl="1" indent="-285750">
              <a:buFont typeface="Courier New" panose="02070309020205020404" pitchFamily="49" charset="0"/>
              <a:buChar char="o"/>
              <a:defRPr/>
            </a:pPr>
            <a:r>
              <a:rPr lang="en-US" dirty="0">
                <a:solidFill>
                  <a:schemeClr val="bg2"/>
                </a:solidFill>
                <a:cs typeface="Arial" pitchFamily="34" charset="0"/>
              </a:rPr>
              <a:t>Review underutilized data</a:t>
            </a:r>
          </a:p>
          <a:p>
            <a:pPr marL="742950" lvl="1" indent="-285750">
              <a:buFont typeface="Courier New" panose="02070309020205020404" pitchFamily="49" charset="0"/>
              <a:buChar char="o"/>
              <a:defRPr/>
            </a:pPr>
            <a:endParaRPr lang="en-US" dirty="0">
              <a:solidFill>
                <a:schemeClr val="bg2"/>
              </a:solidFill>
              <a:cs typeface="Arial" pitchFamily="34" charset="0"/>
            </a:endParaRPr>
          </a:p>
          <a:p>
            <a:pPr marL="742950" lvl="1" indent="-285750">
              <a:buFont typeface="Courier New" panose="02070309020205020404" pitchFamily="49" charset="0"/>
              <a:buChar char="o"/>
              <a:defRPr/>
            </a:pPr>
            <a:r>
              <a:rPr lang="en-US" b="1" dirty="0">
                <a:solidFill>
                  <a:schemeClr val="bg2"/>
                </a:solidFill>
                <a:cs typeface="Arial" pitchFamily="34" charset="0"/>
              </a:rPr>
              <a:t>Underutilized data is for outreach efforts only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246063" y="727075"/>
            <a:ext cx="8651875" cy="1200150"/>
          </a:xfrm>
        </p:spPr>
        <p:txBody>
          <a:bodyPr/>
          <a:lstStyle/>
          <a:p>
            <a:r>
              <a:rPr lang="en-US" altLang="en-US"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WSU’s Equal Employment Opportunity and Affirmative Action Policy</a:t>
            </a:r>
            <a:r>
              <a:rPr lang="en-US" altLang="en-US" dirty="0" smtClean="0">
                <a:solidFill>
                  <a:srgbClr val="FF00FF"/>
                </a:solidFill>
                <a:latin typeface="Arial" panose="020B0604020202020204" pitchFamily="34" charset="0"/>
                <a:ea typeface="Times New Roman" panose="02020603050405020304" pitchFamily="18" charset="0"/>
                <a:cs typeface="Arial" panose="020B0604020202020204" pitchFamily="34" charset="0"/>
              </a:rPr>
              <a:t/>
            </a:r>
            <a:br>
              <a:rPr lang="en-US" altLang="en-US" dirty="0" smtClean="0">
                <a:solidFill>
                  <a:srgbClr val="FF00FF"/>
                </a:solidFill>
                <a:latin typeface="Arial" panose="020B0604020202020204" pitchFamily="34" charset="0"/>
                <a:ea typeface="Times New Roman" panose="02020603050405020304" pitchFamily="18" charset="0"/>
                <a:cs typeface="Arial" panose="020B0604020202020204" pitchFamily="34" charset="0"/>
              </a:rPr>
            </a:br>
            <a:endParaRPr lang="en-US" altLang="en-US" dirty="0" smtClean="0">
              <a:solidFill>
                <a:srgbClr val="FF00FF"/>
              </a:solidFill>
              <a:ea typeface="Times New Roman" panose="02020603050405020304" pitchFamily="18" charset="0"/>
              <a:cs typeface="Arial" panose="020B0604020202020204" pitchFamily="34" charset="0"/>
            </a:endParaRPr>
          </a:p>
        </p:txBody>
      </p:sp>
      <p:sp>
        <p:nvSpPr>
          <p:cNvPr id="31747" name="Subtitle 2"/>
          <p:cNvSpPr>
            <a:spLocks noGrp="1"/>
          </p:cNvSpPr>
          <p:nvPr>
            <p:ph type="subTitle" idx="1"/>
          </p:nvPr>
        </p:nvSpPr>
        <p:spPr>
          <a:xfrm>
            <a:off x="246063" y="2388992"/>
            <a:ext cx="8651875" cy="2400657"/>
          </a:xfrm>
        </p:spPr>
        <p:style>
          <a:lnRef idx="1">
            <a:schemeClr val="accent2"/>
          </a:lnRef>
          <a:fillRef idx="2">
            <a:schemeClr val="accent2"/>
          </a:fillRef>
          <a:effectRef idx="1">
            <a:schemeClr val="accent2"/>
          </a:effectRef>
          <a:fontRef idx="minor">
            <a:schemeClr val="dk1"/>
          </a:fontRef>
        </p:style>
        <p:txBody>
          <a:bodyPr/>
          <a:lstStyle/>
          <a:p>
            <a:r>
              <a:rPr lang="en-US" alt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Evaluation and hiring decisions are to be made without regard to race, sex, sexual orientation, gender identity/expression, religion, age, color, creed, national or ethnic origin, physical, mental or sensory disability, marital status, genetic information and/or status as a veteran.</a:t>
            </a:r>
            <a:endParaRPr lang="en-US" altLang="en-US" sz="2000" dirty="0">
              <a:latin typeface="Arial" panose="020B0604020202020204" pitchFamily="34" charset="0"/>
              <a:ea typeface="Times New Roman" panose="02020603050405020304" pitchFamily="18" charset="0"/>
              <a:cs typeface="Arial" panose="020B0604020202020204" pitchFamily="34" charset="0"/>
            </a:endParaRPr>
          </a:p>
          <a:p>
            <a:endParaRPr lang="en-US" alt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alt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Search </a:t>
            </a:r>
            <a:r>
              <a:rPr lang="en-US" alt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Committee may NOT give a candidate an advantage over other candidates simply because </a:t>
            </a:r>
            <a:r>
              <a:rPr lang="en-US" altLang="en-US" sz="20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he/she </a:t>
            </a:r>
            <a:r>
              <a:rPr lang="en-US" alt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may be in an underutilized group. </a:t>
            </a:r>
            <a:endParaRPr altLang="en-US" sz="2000" b="1" dirty="0" smtClean="0"/>
          </a:p>
        </p:txBody>
      </p:sp>
      <p:sp>
        <p:nvSpPr>
          <p:cNvPr id="31748" name="Rectangle 5"/>
          <p:cNvSpPr>
            <a:spLocks noChangeArrowheads="1"/>
          </p:cNvSpPr>
          <p:nvPr/>
        </p:nvSpPr>
        <p:spPr bwMode="auto">
          <a:xfrm>
            <a:off x="0" y="5507203"/>
            <a:ext cx="9459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solidFill>
                  <a:srgbClr val="000000"/>
                </a:solidFill>
                <a:ea typeface="Times New Roman" panose="02020603050405020304" pitchFamily="18" charset="0"/>
                <a:cs typeface="Arial" panose="020B0604020202020204" pitchFamily="34" charset="0"/>
                <a:hlinkClick r:id="rId5"/>
              </a:rPr>
              <a:t>Use this link to access WSU’s </a:t>
            </a:r>
            <a:endParaRPr lang="en-US" altLang="en-US" sz="1600" dirty="0" smtClean="0">
              <a:solidFill>
                <a:srgbClr val="000000"/>
              </a:solidFill>
              <a:ea typeface="Times New Roman" panose="02020603050405020304" pitchFamily="18" charset="0"/>
              <a:cs typeface="Arial" panose="020B0604020202020204" pitchFamily="34" charset="0"/>
              <a:hlinkClick r:id="rId5"/>
            </a:endParaRPr>
          </a:p>
          <a:p>
            <a:pPr algn="ctr"/>
            <a:r>
              <a:rPr lang="en-US" altLang="en-US" sz="1600" dirty="0" smtClean="0">
                <a:solidFill>
                  <a:srgbClr val="000000"/>
                </a:solidFill>
                <a:ea typeface="Times New Roman" panose="02020603050405020304" pitchFamily="18" charset="0"/>
                <a:cs typeface="Arial" panose="020B0604020202020204" pitchFamily="34" charset="0"/>
                <a:hlinkClick r:id="rId5"/>
              </a:rPr>
              <a:t>Equal </a:t>
            </a:r>
            <a:r>
              <a:rPr lang="en-US" altLang="en-US" sz="1600" dirty="0">
                <a:solidFill>
                  <a:srgbClr val="000000"/>
                </a:solidFill>
                <a:ea typeface="Times New Roman" panose="02020603050405020304" pitchFamily="18" charset="0"/>
                <a:cs typeface="Arial" panose="020B0604020202020204" pitchFamily="34" charset="0"/>
                <a:hlinkClick r:id="rId5"/>
              </a:rPr>
              <a:t>Employment Opportunity and Affirmative Action Policy.</a:t>
            </a:r>
            <a:endParaRPr lang="en-US" altLang="en-US" sz="1600" dirty="0">
              <a:ea typeface="Times New Roman" panose="02020603050405020304" pitchFamily="18" charset="0"/>
              <a:cs typeface="Arial" panose="020B0604020202020204" pitchFamily="34" charset="0"/>
            </a:endParaRPr>
          </a:p>
        </p:txBody>
      </p:sp>
      <p:pic>
        <p:nvPicPr>
          <p:cNvPr id="5" name="Picture 8"/>
          <p:cNvPicPr>
            <a:picLocks noChangeAspect="1" noChangeArrowheads="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9349" y="5442404"/>
            <a:ext cx="312737" cy="3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838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1500" autoRev="1" fill="remove"/>
                                        <p:tgtEl>
                                          <p:spTgt spid="31748"/>
                                        </p:tgtEl>
                                        <p:attrNameLst>
                                          <p:attrName>style.color</p:attrName>
                                        </p:attrNameLst>
                                      </p:cBhvr>
                                      <p:to>
                                        <a:srgbClr val="F5FE3F"/>
                                      </p:to>
                                    </p:animClr>
                                    <p:animClr clrSpc="rgb" dir="cw">
                                      <p:cBhvr>
                                        <p:cTn id="12" dur="1500" autoRev="1" fill="remove"/>
                                        <p:tgtEl>
                                          <p:spTgt spid="31748"/>
                                        </p:tgtEl>
                                        <p:attrNameLst>
                                          <p:attrName>fillcolor</p:attrName>
                                        </p:attrNameLst>
                                      </p:cBhvr>
                                      <p:to>
                                        <a:srgbClr val="F5FE3F"/>
                                      </p:to>
                                    </p:animClr>
                                    <p:set>
                                      <p:cBhvr>
                                        <p:cTn id="13" dur="1500" autoRev="1" fill="remove"/>
                                        <p:tgtEl>
                                          <p:spTgt spid="31748"/>
                                        </p:tgtEl>
                                        <p:attrNameLst>
                                          <p:attrName>fill.type</p:attrName>
                                        </p:attrNameLst>
                                      </p:cBhvr>
                                      <p:to>
                                        <p:strVal val="solid"/>
                                      </p:to>
                                    </p:set>
                                    <p:set>
                                      <p:cBhvr>
                                        <p:cTn id="14" dur="1500" autoRev="1" fill="remove"/>
                                        <p:tgtEl>
                                          <p:spTgt spid="317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776412"/>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Rectangle 1"/>
          <p:cNvSpPr/>
          <p:nvPr/>
        </p:nvSpPr>
        <p:spPr>
          <a:xfrm>
            <a:off x="177421" y="843231"/>
            <a:ext cx="8789158" cy="769441"/>
          </a:xfrm>
          <a:prstGeom prst="rect">
            <a:avLst/>
          </a:prstGeom>
        </p:spPr>
        <p:txBody>
          <a:bodyPr>
            <a:spAutoFit/>
          </a:bodyPr>
          <a:lstStyle/>
          <a:p>
            <a:pPr algn="ctr">
              <a:defRPr/>
            </a:pPr>
            <a:r>
              <a:rPr lang="en-US" sz="4400" b="1" dirty="0">
                <a:ln w="22225">
                  <a:solidFill>
                    <a:schemeClr val="accent2"/>
                  </a:solidFill>
                  <a:prstDash val="solid"/>
                </a:ln>
                <a:solidFill>
                  <a:srgbClr val="D5FFD5"/>
                </a:solidFill>
              </a:rPr>
              <a:t>Advertise &amp; Outreach</a:t>
            </a:r>
          </a:p>
        </p:txBody>
      </p:sp>
      <p:pic>
        <p:nvPicPr>
          <p:cNvPr id="12"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8775" y="6286032"/>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346420704"/>
              </p:ext>
            </p:extLst>
          </p:nvPr>
        </p:nvGraphicFramePr>
        <p:xfrm>
          <a:off x="522929" y="2045876"/>
          <a:ext cx="3897312" cy="4138784"/>
        </p:xfrm>
        <a:graphic>
          <a:graphicData uri="http://schemas.openxmlformats.org/drawingml/2006/table">
            <a:tbl>
              <a:tblPr firstRow="1" bandRow="1">
                <a:tableStyleId>{F5AB1C69-6EDB-4FF4-983F-18BD219EF322}</a:tableStyleId>
              </a:tblPr>
              <a:tblGrid>
                <a:gridCol w="3897312">
                  <a:extLst>
                    <a:ext uri="{9D8B030D-6E8A-4147-A177-3AD203B41FA5}">
                      <a16:colId xmlns:a16="http://schemas.microsoft.com/office/drawing/2014/main" val="20000"/>
                    </a:ext>
                  </a:extLst>
                </a:gridCol>
              </a:tblGrid>
              <a:tr h="518468">
                <a:tc>
                  <a:txBody>
                    <a:bodyPr/>
                    <a:lstStyle/>
                    <a:p>
                      <a:r>
                        <a:rPr lang="en-US" sz="1800" dirty="0" smtClean="0">
                          <a:solidFill>
                            <a:schemeClr val="bg2"/>
                          </a:solidFill>
                        </a:rPr>
                        <a:t>Proactive Outreach Ideas</a:t>
                      </a:r>
                      <a:endParaRPr lang="en-US" sz="1800" dirty="0">
                        <a:solidFill>
                          <a:schemeClr val="bg2"/>
                        </a:solidFill>
                      </a:endParaRPr>
                    </a:p>
                  </a:txBody>
                  <a:tcPr marL="91459" marR="91459" marT="45714" marB="45714">
                    <a:solidFill>
                      <a:srgbClr val="D5FFD5"/>
                    </a:solidFill>
                  </a:tcPr>
                </a:tc>
                <a:extLst>
                  <a:ext uri="{0D108BD9-81ED-4DB2-BD59-A6C34878D82A}">
                    <a16:rowId xmlns:a16="http://schemas.microsoft.com/office/drawing/2014/main" val="10000"/>
                  </a:ext>
                </a:extLst>
              </a:tr>
              <a:tr h="914385">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1"/>
                  </a:ext>
                </a:extLst>
              </a:tr>
              <a:tr h="640066">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2"/>
                  </a:ext>
                </a:extLst>
              </a:tr>
              <a:tr h="365747">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3"/>
                  </a:ext>
                </a:extLst>
              </a:tr>
              <a:tr h="914385">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4"/>
                  </a:ext>
                </a:extLst>
              </a:tr>
              <a:tr h="419984">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5"/>
                  </a:ext>
                </a:extLst>
              </a:tr>
              <a:tr h="365747">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464158" y="2787134"/>
            <a:ext cx="3570208" cy="369332"/>
          </a:xfrm>
          <a:prstGeom prst="rect">
            <a:avLst/>
          </a:prstGeom>
        </p:spPr>
        <p:txBody>
          <a:bodyPr wrap="none">
            <a:spAutoFit/>
          </a:bodyPr>
          <a:lstStyle/>
          <a:p>
            <a:r>
              <a:rPr lang="en-US" dirty="0">
                <a:solidFill>
                  <a:schemeClr val="bg2"/>
                </a:solidFill>
              </a:rPr>
              <a:t>Department/College Suggestions</a:t>
            </a:r>
          </a:p>
        </p:txBody>
      </p:sp>
      <p:sp>
        <p:nvSpPr>
          <p:cNvPr id="6" name="Rectangle 5"/>
          <p:cNvSpPr/>
          <p:nvPr/>
        </p:nvSpPr>
        <p:spPr>
          <a:xfrm>
            <a:off x="477461" y="3585823"/>
            <a:ext cx="1467068" cy="369332"/>
          </a:xfrm>
          <a:prstGeom prst="rect">
            <a:avLst/>
          </a:prstGeom>
        </p:spPr>
        <p:txBody>
          <a:bodyPr wrap="none">
            <a:spAutoFit/>
          </a:bodyPr>
          <a:lstStyle/>
          <a:p>
            <a:r>
              <a:rPr lang="en-US" dirty="0">
                <a:solidFill>
                  <a:schemeClr val="bg2"/>
                </a:solidFill>
              </a:rPr>
              <a:t>Nominations</a:t>
            </a:r>
          </a:p>
        </p:txBody>
      </p:sp>
      <p:sp>
        <p:nvSpPr>
          <p:cNvPr id="7" name="Rectangle 6"/>
          <p:cNvSpPr/>
          <p:nvPr/>
        </p:nvSpPr>
        <p:spPr>
          <a:xfrm>
            <a:off x="510119" y="4118895"/>
            <a:ext cx="889987" cy="369332"/>
          </a:xfrm>
          <a:prstGeom prst="rect">
            <a:avLst/>
          </a:prstGeom>
        </p:spPr>
        <p:txBody>
          <a:bodyPr wrap="none">
            <a:spAutoFit/>
          </a:bodyPr>
          <a:lstStyle/>
          <a:p>
            <a:r>
              <a:rPr lang="en-US" dirty="0">
                <a:solidFill>
                  <a:schemeClr val="bg2"/>
                </a:solidFill>
              </a:rPr>
              <a:t>Alumni</a:t>
            </a:r>
          </a:p>
        </p:txBody>
      </p:sp>
      <p:sp>
        <p:nvSpPr>
          <p:cNvPr id="8" name="Rectangle 7"/>
          <p:cNvSpPr/>
          <p:nvPr/>
        </p:nvSpPr>
        <p:spPr>
          <a:xfrm>
            <a:off x="464158" y="4732918"/>
            <a:ext cx="2454518" cy="369332"/>
          </a:xfrm>
          <a:prstGeom prst="rect">
            <a:avLst/>
          </a:prstGeom>
        </p:spPr>
        <p:txBody>
          <a:bodyPr wrap="none">
            <a:spAutoFit/>
          </a:bodyPr>
          <a:lstStyle/>
          <a:p>
            <a:r>
              <a:rPr lang="en-US" dirty="0">
                <a:solidFill>
                  <a:schemeClr val="bg2"/>
                </a:solidFill>
              </a:rPr>
              <a:t>Directories/Databases</a:t>
            </a:r>
          </a:p>
        </p:txBody>
      </p:sp>
      <p:sp>
        <p:nvSpPr>
          <p:cNvPr id="9" name="Rectangle 8"/>
          <p:cNvSpPr/>
          <p:nvPr/>
        </p:nvSpPr>
        <p:spPr>
          <a:xfrm>
            <a:off x="444804" y="5425737"/>
            <a:ext cx="2428870" cy="369332"/>
          </a:xfrm>
          <a:prstGeom prst="rect">
            <a:avLst/>
          </a:prstGeom>
        </p:spPr>
        <p:txBody>
          <a:bodyPr wrap="none">
            <a:spAutoFit/>
          </a:bodyPr>
          <a:lstStyle/>
          <a:p>
            <a:r>
              <a:rPr lang="en-US" dirty="0">
                <a:solidFill>
                  <a:schemeClr val="bg2"/>
                </a:solidFill>
              </a:rPr>
              <a:t>Professional Contacts</a:t>
            </a:r>
          </a:p>
        </p:txBody>
      </p:sp>
      <p:sp>
        <p:nvSpPr>
          <p:cNvPr id="14" name="Rectangle 13"/>
          <p:cNvSpPr/>
          <p:nvPr/>
        </p:nvSpPr>
        <p:spPr>
          <a:xfrm>
            <a:off x="475267" y="5822436"/>
            <a:ext cx="1800493" cy="369332"/>
          </a:xfrm>
          <a:prstGeom prst="rect">
            <a:avLst/>
          </a:prstGeom>
        </p:spPr>
        <p:txBody>
          <a:bodyPr wrap="none">
            <a:spAutoFit/>
          </a:bodyPr>
          <a:lstStyle/>
          <a:p>
            <a:r>
              <a:rPr lang="en-US" dirty="0">
                <a:solidFill>
                  <a:schemeClr val="bg2"/>
                </a:solidFill>
              </a:rPr>
              <a:t>Student Groups</a:t>
            </a:r>
          </a:p>
        </p:txBody>
      </p:sp>
      <p:pic>
        <p:nvPicPr>
          <p:cNvPr id="14340" name="Picture 4" descr="Image result for Proactive Outrea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7730" y="2413688"/>
            <a:ext cx="3328780" cy="33287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1499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776412"/>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 name="Rectangle 1"/>
          <p:cNvSpPr/>
          <p:nvPr/>
        </p:nvSpPr>
        <p:spPr>
          <a:xfrm>
            <a:off x="0" y="760442"/>
            <a:ext cx="8789158" cy="769441"/>
          </a:xfrm>
          <a:prstGeom prst="rect">
            <a:avLst/>
          </a:prstGeom>
        </p:spPr>
        <p:txBody>
          <a:bodyPr>
            <a:spAutoFit/>
          </a:bodyPr>
          <a:lstStyle/>
          <a:p>
            <a:pPr algn="ctr">
              <a:defRPr/>
            </a:pPr>
            <a:r>
              <a:rPr lang="en-US" sz="4400" b="1" dirty="0">
                <a:ln w="22225">
                  <a:solidFill>
                    <a:schemeClr val="accent2"/>
                  </a:solidFill>
                  <a:prstDash val="solid"/>
                </a:ln>
                <a:solidFill>
                  <a:srgbClr val="D5FFD5"/>
                </a:solidFill>
              </a:rPr>
              <a:t>Advertise &amp; Outreach</a:t>
            </a:r>
          </a:p>
        </p:txBody>
      </p:sp>
      <p:graphicFrame>
        <p:nvGraphicFramePr>
          <p:cNvPr id="4" name="Table 3"/>
          <p:cNvGraphicFramePr>
            <a:graphicFrameLocks noGrp="1"/>
          </p:cNvGraphicFramePr>
          <p:nvPr>
            <p:extLst>
              <p:ext uri="{D42A27DB-BD31-4B8C-83A1-F6EECF244321}">
                <p14:modId xmlns:p14="http://schemas.microsoft.com/office/powerpoint/2010/main" val="2718978787"/>
              </p:ext>
            </p:extLst>
          </p:nvPr>
        </p:nvGraphicFramePr>
        <p:xfrm>
          <a:off x="497267" y="2239317"/>
          <a:ext cx="3897312" cy="4138784"/>
        </p:xfrm>
        <a:graphic>
          <a:graphicData uri="http://schemas.openxmlformats.org/drawingml/2006/table">
            <a:tbl>
              <a:tblPr firstRow="1" bandRow="1">
                <a:tableStyleId>{F5AB1C69-6EDB-4FF4-983F-18BD219EF322}</a:tableStyleId>
              </a:tblPr>
              <a:tblGrid>
                <a:gridCol w="3897312">
                  <a:extLst>
                    <a:ext uri="{9D8B030D-6E8A-4147-A177-3AD203B41FA5}">
                      <a16:colId xmlns:a16="http://schemas.microsoft.com/office/drawing/2014/main" val="20000"/>
                    </a:ext>
                  </a:extLst>
                </a:gridCol>
              </a:tblGrid>
              <a:tr h="518468">
                <a:tc>
                  <a:txBody>
                    <a:bodyPr/>
                    <a:lstStyle/>
                    <a:p>
                      <a:r>
                        <a:rPr lang="en-US" sz="1800" dirty="0" smtClean="0">
                          <a:solidFill>
                            <a:schemeClr val="bg2"/>
                          </a:solidFill>
                        </a:rPr>
                        <a:t>Advertising Ideas</a:t>
                      </a:r>
                      <a:endParaRPr lang="en-US" sz="1800" dirty="0">
                        <a:solidFill>
                          <a:schemeClr val="bg2"/>
                        </a:solidFill>
                      </a:endParaRPr>
                    </a:p>
                  </a:txBody>
                  <a:tcPr marL="91459" marR="91459" marT="45714" marB="45714">
                    <a:solidFill>
                      <a:srgbClr val="D5FFD5"/>
                    </a:solidFill>
                  </a:tcPr>
                </a:tc>
                <a:extLst>
                  <a:ext uri="{0D108BD9-81ED-4DB2-BD59-A6C34878D82A}">
                    <a16:rowId xmlns:a16="http://schemas.microsoft.com/office/drawing/2014/main" val="10000"/>
                  </a:ext>
                </a:extLst>
              </a:tr>
              <a:tr h="914385">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1"/>
                  </a:ext>
                </a:extLst>
              </a:tr>
              <a:tr h="640066">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2"/>
                  </a:ext>
                </a:extLst>
              </a:tr>
              <a:tr h="365747">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3"/>
                  </a:ext>
                </a:extLst>
              </a:tr>
              <a:tr h="914385">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4"/>
                  </a:ext>
                </a:extLst>
              </a:tr>
              <a:tr h="419984">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5"/>
                  </a:ext>
                </a:extLst>
              </a:tr>
              <a:tr h="365747">
                <a:tc>
                  <a:txBody>
                    <a:bodyPr/>
                    <a:lstStyle/>
                    <a:p>
                      <a:endParaRPr lang="en-US" sz="1800" dirty="0"/>
                    </a:p>
                  </a:txBody>
                  <a:tcPr marL="91459" marR="91459" marT="45714" marB="45714">
                    <a:solidFill>
                      <a:schemeClr val="tx1">
                        <a:lumMod val="85000"/>
                      </a:schemeClr>
                    </a:solidFill>
                  </a:tcPr>
                </a:tc>
                <a:extLst>
                  <a:ext uri="{0D108BD9-81ED-4DB2-BD59-A6C34878D82A}">
                    <a16:rowId xmlns:a16="http://schemas.microsoft.com/office/drawing/2014/main" val="10006"/>
                  </a:ext>
                </a:extLst>
              </a:tr>
            </a:tbl>
          </a:graphicData>
        </a:graphic>
      </p:graphicFrame>
      <p:pic>
        <p:nvPicPr>
          <p:cNvPr id="10" name="Picture 8"/>
          <p:cNvPicPr>
            <a:picLocks noChangeAspect="1" noChangeArrowheads="1"/>
          </p:cNvPicPr>
          <p:nvPr>
            <p:custDataLst>
              <p:tags r:id="rId2"/>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6344" y="6053249"/>
            <a:ext cx="298450" cy="34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273674" y="6009997"/>
            <a:ext cx="5124893" cy="307777"/>
          </a:xfrm>
          <a:prstGeom prst="rect">
            <a:avLst/>
          </a:prstGeom>
          <a:noFill/>
        </p:spPr>
        <p:txBody>
          <a:bodyPr wrap="square" rtlCol="0">
            <a:spAutoFit/>
          </a:bodyPr>
          <a:lstStyle/>
          <a:p>
            <a:pPr marL="344488" lvl="1">
              <a:buClr>
                <a:srgbClr val="5E6A71"/>
              </a:buClr>
              <a:buSzPct val="80000"/>
            </a:pPr>
            <a:r>
              <a:rPr lang="en-US" sz="1400" b="1" i="1" dirty="0" smtClean="0">
                <a:solidFill>
                  <a:srgbClr val="000000"/>
                </a:solidFill>
                <a:latin typeface="Arial" pitchFamily="34" charset="0"/>
                <a:cs typeface="Arial" pitchFamily="34" charset="0"/>
              </a:rPr>
              <a:t>See </a:t>
            </a:r>
            <a:r>
              <a:rPr lang="en-US" sz="1400" b="1" i="1" dirty="0" smtClean="0">
                <a:solidFill>
                  <a:srgbClr val="000000"/>
                </a:solidFill>
                <a:latin typeface="Arial" pitchFamily="34" charset="0"/>
                <a:cs typeface="Arial" pitchFamily="34" charset="0"/>
                <a:hlinkClick r:id="rId6"/>
              </a:rPr>
              <a:t>Staff Recruitment</a:t>
            </a:r>
            <a:r>
              <a:rPr lang="en-US" sz="1400" b="1" i="1" dirty="0" smtClean="0">
                <a:solidFill>
                  <a:srgbClr val="000000"/>
                </a:solidFill>
                <a:latin typeface="Arial" pitchFamily="34" charset="0"/>
                <a:cs typeface="Arial" pitchFamily="34" charset="0"/>
              </a:rPr>
              <a:t> </a:t>
            </a:r>
            <a:endParaRPr lang="en-US" sz="1400" b="1" i="1" dirty="0">
              <a:solidFill>
                <a:srgbClr val="000000"/>
              </a:solidFill>
              <a:latin typeface="Arial" pitchFamily="34" charset="0"/>
              <a:cs typeface="Arial" pitchFamily="34" charset="0"/>
            </a:endParaRPr>
          </a:p>
        </p:txBody>
      </p:sp>
      <p:sp>
        <p:nvSpPr>
          <p:cNvPr id="3" name="Rectangle 2"/>
          <p:cNvSpPr/>
          <p:nvPr/>
        </p:nvSpPr>
        <p:spPr>
          <a:xfrm>
            <a:off x="444067" y="2760300"/>
            <a:ext cx="4572000" cy="923330"/>
          </a:xfrm>
          <a:prstGeom prst="rect">
            <a:avLst/>
          </a:prstGeom>
        </p:spPr>
        <p:txBody>
          <a:bodyPr>
            <a:spAutoFit/>
          </a:bodyPr>
          <a:lstStyle/>
          <a:p>
            <a:r>
              <a:rPr lang="en-US" dirty="0">
                <a:solidFill>
                  <a:schemeClr val="bg2"/>
                </a:solidFill>
              </a:rPr>
              <a:t>National Publications or Websites (Chronicle of Higher Education, </a:t>
            </a:r>
            <a:endParaRPr lang="en-US" dirty="0" smtClean="0">
              <a:solidFill>
                <a:schemeClr val="bg2"/>
              </a:solidFill>
            </a:endParaRPr>
          </a:p>
          <a:p>
            <a:r>
              <a:rPr lang="en-US" dirty="0" smtClean="0">
                <a:solidFill>
                  <a:schemeClr val="bg2"/>
                </a:solidFill>
              </a:rPr>
              <a:t>Seattle </a:t>
            </a:r>
            <a:r>
              <a:rPr lang="en-US" dirty="0">
                <a:solidFill>
                  <a:schemeClr val="bg2"/>
                </a:solidFill>
              </a:rPr>
              <a:t>Times, NY Times)</a:t>
            </a:r>
          </a:p>
        </p:txBody>
      </p:sp>
      <p:sp>
        <p:nvSpPr>
          <p:cNvPr id="5" name="Rectangle 4"/>
          <p:cNvSpPr/>
          <p:nvPr/>
        </p:nvSpPr>
        <p:spPr>
          <a:xfrm>
            <a:off x="442111" y="3733447"/>
            <a:ext cx="4572000" cy="369332"/>
          </a:xfrm>
          <a:prstGeom prst="rect">
            <a:avLst/>
          </a:prstGeom>
        </p:spPr>
        <p:txBody>
          <a:bodyPr>
            <a:spAutoFit/>
          </a:bodyPr>
          <a:lstStyle/>
          <a:p>
            <a:r>
              <a:rPr lang="en-US" dirty="0">
                <a:solidFill>
                  <a:schemeClr val="bg2"/>
                </a:solidFill>
              </a:rPr>
              <a:t>Professional </a:t>
            </a:r>
            <a:r>
              <a:rPr lang="en-US" dirty="0" smtClean="0">
                <a:solidFill>
                  <a:schemeClr val="bg2"/>
                </a:solidFill>
              </a:rPr>
              <a:t>Associations</a:t>
            </a:r>
            <a:endParaRPr lang="en-US" dirty="0">
              <a:solidFill>
                <a:schemeClr val="bg2"/>
              </a:solidFill>
            </a:endParaRPr>
          </a:p>
        </p:txBody>
      </p:sp>
      <p:sp>
        <p:nvSpPr>
          <p:cNvPr id="6" name="Rectangle 5"/>
          <p:cNvSpPr/>
          <p:nvPr/>
        </p:nvSpPr>
        <p:spPr>
          <a:xfrm>
            <a:off x="442111" y="4277954"/>
            <a:ext cx="2005677" cy="369332"/>
          </a:xfrm>
          <a:prstGeom prst="rect">
            <a:avLst/>
          </a:prstGeom>
        </p:spPr>
        <p:txBody>
          <a:bodyPr wrap="none">
            <a:spAutoFit/>
          </a:bodyPr>
          <a:lstStyle/>
          <a:p>
            <a:r>
              <a:rPr lang="en-US" dirty="0">
                <a:solidFill>
                  <a:schemeClr val="bg2"/>
                </a:solidFill>
              </a:rPr>
              <a:t>Mailings/</a:t>
            </a:r>
            <a:r>
              <a:rPr lang="en-US" dirty="0" err="1">
                <a:solidFill>
                  <a:schemeClr val="bg2"/>
                </a:solidFill>
              </a:rPr>
              <a:t>Listservs</a:t>
            </a:r>
            <a:endParaRPr lang="en-US" dirty="0">
              <a:solidFill>
                <a:schemeClr val="bg2"/>
              </a:solidFill>
            </a:endParaRPr>
          </a:p>
        </p:txBody>
      </p:sp>
      <p:sp>
        <p:nvSpPr>
          <p:cNvPr id="7" name="Rectangle 6"/>
          <p:cNvSpPr/>
          <p:nvPr/>
        </p:nvSpPr>
        <p:spPr>
          <a:xfrm>
            <a:off x="442111" y="4667518"/>
            <a:ext cx="3837336" cy="923330"/>
          </a:xfrm>
          <a:prstGeom prst="rect">
            <a:avLst/>
          </a:prstGeom>
        </p:spPr>
        <p:txBody>
          <a:bodyPr wrap="square">
            <a:spAutoFit/>
          </a:bodyPr>
          <a:lstStyle/>
          <a:p>
            <a:r>
              <a:rPr lang="en-US" dirty="0">
                <a:solidFill>
                  <a:schemeClr val="bg2"/>
                </a:solidFill>
              </a:rPr>
              <a:t>Orgs or Websites for underrepresented groups </a:t>
            </a:r>
            <a:r>
              <a:rPr lang="en-US" dirty="0" smtClean="0">
                <a:solidFill>
                  <a:schemeClr val="bg2"/>
                </a:solidFill>
              </a:rPr>
              <a:t>(i.e. HERC Diversity Resources) </a:t>
            </a:r>
            <a:endParaRPr lang="en-US" dirty="0">
              <a:solidFill>
                <a:schemeClr val="bg2"/>
              </a:solidFill>
            </a:endParaRPr>
          </a:p>
        </p:txBody>
      </p:sp>
      <p:sp>
        <p:nvSpPr>
          <p:cNvPr id="8" name="Rectangle 7"/>
          <p:cNvSpPr/>
          <p:nvPr/>
        </p:nvSpPr>
        <p:spPr>
          <a:xfrm>
            <a:off x="445451" y="5608044"/>
            <a:ext cx="2283638" cy="369332"/>
          </a:xfrm>
          <a:prstGeom prst="rect">
            <a:avLst/>
          </a:prstGeom>
        </p:spPr>
        <p:txBody>
          <a:bodyPr wrap="none">
            <a:spAutoFit/>
          </a:bodyPr>
          <a:lstStyle/>
          <a:p>
            <a:r>
              <a:rPr lang="en-US" dirty="0">
                <a:solidFill>
                  <a:schemeClr val="bg2"/>
                </a:solidFill>
              </a:rPr>
              <a:t>Department Website</a:t>
            </a:r>
          </a:p>
        </p:txBody>
      </p:sp>
      <p:pic>
        <p:nvPicPr>
          <p:cNvPr id="17410" name="Picture 2" descr="Image result for think outside the box"/>
          <p:cNvPicPr>
            <a:picLocks noChangeAspect="1" noChangeArrowheads="1"/>
          </p:cNvPicPr>
          <p:nvPr/>
        </p:nvPicPr>
        <p:blipFill rotWithShape="1">
          <a:blip r:embed="rId7">
            <a:extLst>
              <a:ext uri="{28A0092B-C50C-407E-A947-70E740481C1C}">
                <a14:useLocalDpi xmlns:a14="http://schemas.microsoft.com/office/drawing/2010/main" val="0"/>
              </a:ext>
            </a:extLst>
          </a:blip>
          <a:srcRect l="27869" r="30018"/>
          <a:stretch/>
        </p:blipFill>
        <p:spPr bwMode="auto">
          <a:xfrm>
            <a:off x="5324205" y="2199723"/>
            <a:ext cx="2890169" cy="43429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46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1000"/>
                                        <p:tgtEl>
                                          <p:spTgt spid="8">
                                            <p:txEl>
                                              <p:pRg st="0" end="0"/>
                                            </p:txEl>
                                          </p:spTgt>
                                        </p:tgtEl>
                                      </p:cBhvr>
                                    </p:animEffect>
                                    <p:anim calcmode="lin" valueType="num">
                                      <p:cBhvr>
                                        <p:cTn id="4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5592" y="875917"/>
            <a:ext cx="4827475"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Outreach Tools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16386" name="Picture 2" descr="Image result for outreach 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746" y="1989989"/>
            <a:ext cx="5577568" cy="4650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35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3361598086"/>
              </p:ext>
            </p:extLst>
          </p:nvPr>
        </p:nvGraphicFramePr>
        <p:xfrm>
          <a:off x="91010" y="1530626"/>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69149"/>
            <a:ext cx="6474234" cy="830997"/>
          </a:xfrm>
          <a:prstGeom prst="rect">
            <a:avLst/>
          </a:prstGeom>
          <a:noFill/>
        </p:spPr>
        <p:txBody>
          <a:bodyPr>
            <a:spAutoFit/>
          </a:bodyPr>
          <a:lstStyle/>
          <a:p>
            <a:pPr algn="ctr">
              <a:defRPr/>
            </a:pPr>
            <a:r>
              <a:rPr lang="en-US" sz="4800" b="1" dirty="0">
                <a:solidFill>
                  <a:schemeClr val="bg2"/>
                </a:solidFill>
                <a:latin typeface="Lucida Sans" pitchFamily="34" charset="0"/>
                <a:ea typeface="+mj-ea"/>
                <a:cs typeface="+mj-cs"/>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7314" y="3955421"/>
            <a:ext cx="2706895" cy="269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a:hlinkClick r:id="rId13" action="ppaction://hlinksldjump"/>
          </p:cNvPr>
          <p:cNvSpPr/>
          <p:nvPr/>
        </p:nvSpPr>
        <p:spPr>
          <a:xfrm>
            <a:off x="103031" y="3760631"/>
            <a:ext cx="1635617" cy="1712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hlinkClick r:id="rId14" action="ppaction://hlinksldjump"/>
          </p:cNvPr>
          <p:cNvSpPr/>
          <p:nvPr/>
        </p:nvSpPr>
        <p:spPr>
          <a:xfrm>
            <a:off x="3758038" y="1810379"/>
            <a:ext cx="1635617" cy="1712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hlinkClick r:id="rId15" action="ppaction://hlinksldjump"/>
          </p:cNvPr>
          <p:cNvSpPr/>
          <p:nvPr/>
        </p:nvSpPr>
        <p:spPr>
          <a:xfrm>
            <a:off x="2122421" y="2394931"/>
            <a:ext cx="1635617" cy="1712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hlinkClick r:id="rId16" action="ppaction://hlinksldjump"/>
          </p:cNvPr>
          <p:cNvSpPr/>
          <p:nvPr/>
        </p:nvSpPr>
        <p:spPr>
          <a:xfrm>
            <a:off x="5752117" y="2336799"/>
            <a:ext cx="1635617" cy="1712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hlinkClick r:id="rId16" action="ppaction://hlinksldjump"/>
          </p:cNvPr>
          <p:cNvSpPr/>
          <p:nvPr/>
        </p:nvSpPr>
        <p:spPr>
          <a:xfrm>
            <a:off x="5904517" y="2489199"/>
            <a:ext cx="1635617" cy="1712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hlinkClick r:id="rId17" action="ppaction://hlinksldjump"/>
          </p:cNvPr>
          <p:cNvSpPr/>
          <p:nvPr/>
        </p:nvSpPr>
        <p:spPr>
          <a:xfrm>
            <a:off x="7439216" y="3549924"/>
            <a:ext cx="1635617" cy="1712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8217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41987" name="Picture 4" descr="http://kaga.wsulibs.wsu.edu/cgi-bin/showfile.exe?CISOROOT=/photo_serv&amp;CISOPTR=3648"/>
          <p:cNvSpPr>
            <a:spLocks noChangeAspect="1" noChangeArrowheads="1"/>
          </p:cNvSpPr>
          <p:nvPr/>
        </p:nvSpPr>
        <p:spPr bwMode="auto">
          <a:xfrm>
            <a:off x="0" y="1530350"/>
            <a:ext cx="91440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 name="Rectangle 6"/>
          <p:cNvSpPr/>
          <p:nvPr/>
        </p:nvSpPr>
        <p:spPr>
          <a:xfrm>
            <a:off x="0" y="760442"/>
            <a:ext cx="8789158" cy="769441"/>
          </a:xfrm>
          <a:prstGeom prst="rect">
            <a:avLst/>
          </a:prstGeom>
        </p:spPr>
        <p:txBody>
          <a:bodyPr>
            <a:spAutoFit/>
          </a:bodyPr>
          <a:lstStyle/>
          <a:p>
            <a:pPr algn="ctr">
              <a:defRPr/>
            </a:pPr>
            <a:r>
              <a:rPr lang="en-US" sz="4400" b="1" dirty="0">
                <a:ln w="22225">
                  <a:solidFill>
                    <a:schemeClr val="accent2"/>
                  </a:solidFill>
                  <a:prstDash val="solid"/>
                </a:ln>
                <a:solidFill>
                  <a:srgbClr val="D5FFD5"/>
                </a:solidFill>
              </a:rPr>
              <a:t>Advertise &amp; Outreach</a:t>
            </a:r>
          </a:p>
        </p:txBody>
      </p:sp>
      <p:graphicFrame>
        <p:nvGraphicFramePr>
          <p:cNvPr id="4" name="Table 3"/>
          <p:cNvGraphicFramePr>
            <a:graphicFrameLocks noGrp="1"/>
          </p:cNvGraphicFramePr>
          <p:nvPr>
            <p:extLst>
              <p:ext uri="{D42A27DB-BD31-4B8C-83A1-F6EECF244321}">
                <p14:modId xmlns:p14="http://schemas.microsoft.com/office/powerpoint/2010/main" val="2402888290"/>
              </p:ext>
            </p:extLst>
          </p:nvPr>
        </p:nvGraphicFramePr>
        <p:xfrm>
          <a:off x="3530600" y="2978331"/>
          <a:ext cx="5510214" cy="2572919"/>
        </p:xfrm>
        <a:graphic>
          <a:graphicData uri="http://schemas.openxmlformats.org/drawingml/2006/table">
            <a:tbl>
              <a:tblPr firstRow="1" bandRow="1">
                <a:tableStyleId>{5C22544A-7EE6-4342-B048-85BDC9FD1C3A}</a:tableStyleId>
              </a:tblPr>
              <a:tblGrid>
                <a:gridCol w="2755107">
                  <a:extLst>
                    <a:ext uri="{9D8B030D-6E8A-4147-A177-3AD203B41FA5}">
                      <a16:colId xmlns:a16="http://schemas.microsoft.com/office/drawing/2014/main" val="20000"/>
                    </a:ext>
                  </a:extLst>
                </a:gridCol>
                <a:gridCol w="2755107">
                  <a:extLst>
                    <a:ext uri="{9D8B030D-6E8A-4147-A177-3AD203B41FA5}">
                      <a16:colId xmlns:a16="http://schemas.microsoft.com/office/drawing/2014/main" val="20001"/>
                    </a:ext>
                  </a:extLst>
                </a:gridCol>
              </a:tblGrid>
              <a:tr h="298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2"/>
                          </a:solidFill>
                          <a:cs typeface="Arial" pitchFamily="34" charset="0"/>
                        </a:rPr>
                        <a:t>Recruitment Periods</a:t>
                      </a:r>
                    </a:p>
                  </a:txBody>
                  <a:tcPr marT="45712" marB="45712">
                    <a:solidFill>
                      <a:srgbClr val="D5FFD5"/>
                    </a:solidFill>
                  </a:tcPr>
                </a:tc>
                <a:tc>
                  <a:txBody>
                    <a:bodyPr/>
                    <a:lstStyle/>
                    <a:p>
                      <a:endParaRPr lang="en-US" sz="1800" dirty="0"/>
                    </a:p>
                  </a:txBody>
                  <a:tcPr marT="45712" marB="45712">
                    <a:solidFill>
                      <a:srgbClr val="D5FFD5"/>
                    </a:solidFill>
                  </a:tcPr>
                </a:tc>
                <a:extLst>
                  <a:ext uri="{0D108BD9-81ED-4DB2-BD59-A6C34878D82A}">
                    <a16:rowId xmlns:a16="http://schemas.microsoft.com/office/drawing/2014/main" val="10000"/>
                  </a:ext>
                </a:extLst>
              </a:tr>
              <a:tr h="300911">
                <a:tc>
                  <a:txBody>
                    <a:bodyPr/>
                    <a:lstStyle/>
                    <a:p>
                      <a:r>
                        <a:rPr lang="en-US" sz="1800" dirty="0" smtClean="0"/>
                        <a:t>AP -National</a:t>
                      </a:r>
                      <a:endParaRPr lang="en-US" sz="1800" dirty="0"/>
                    </a:p>
                  </a:txBody>
                  <a:tcPr marT="45712" marB="45712">
                    <a:solidFill>
                      <a:schemeClr val="tx1">
                        <a:lumMod val="85000"/>
                      </a:schemeClr>
                    </a:solidFill>
                  </a:tcPr>
                </a:tc>
                <a:tc>
                  <a:txBody>
                    <a:bodyPr/>
                    <a:lstStyle/>
                    <a:p>
                      <a:endParaRPr lang="en-US" sz="1800" dirty="0"/>
                    </a:p>
                  </a:txBody>
                  <a:tcPr marT="45712" marB="45712">
                    <a:solidFill>
                      <a:schemeClr val="tx1">
                        <a:lumMod val="85000"/>
                      </a:schemeClr>
                    </a:solidFill>
                  </a:tcPr>
                </a:tc>
                <a:extLst>
                  <a:ext uri="{0D108BD9-81ED-4DB2-BD59-A6C34878D82A}">
                    <a16:rowId xmlns:a16="http://schemas.microsoft.com/office/drawing/2014/main" val="10001"/>
                  </a:ext>
                </a:extLst>
              </a:tr>
              <a:tr h="526603">
                <a:tc>
                  <a:txBody>
                    <a:bodyPr/>
                    <a:lstStyle/>
                    <a:p>
                      <a:r>
                        <a:rPr lang="en-US" sz="1800" dirty="0" smtClean="0"/>
                        <a:t>AP-NW Regional/Statewide</a:t>
                      </a:r>
                      <a:endParaRPr lang="en-US" sz="1800" dirty="0"/>
                    </a:p>
                  </a:txBody>
                  <a:tcPr marT="45712" marB="45712">
                    <a:solidFill>
                      <a:schemeClr val="tx1">
                        <a:lumMod val="85000"/>
                      </a:schemeClr>
                    </a:solidFill>
                  </a:tcPr>
                </a:tc>
                <a:tc>
                  <a:txBody>
                    <a:bodyPr/>
                    <a:lstStyle/>
                    <a:p>
                      <a:endParaRPr lang="en-US" sz="1800" dirty="0"/>
                    </a:p>
                  </a:txBody>
                  <a:tcPr marT="45712" marB="45712">
                    <a:solidFill>
                      <a:schemeClr val="tx1">
                        <a:lumMod val="85000"/>
                      </a:schemeClr>
                    </a:solidFill>
                  </a:tcPr>
                </a:tc>
                <a:extLst>
                  <a:ext uri="{0D108BD9-81ED-4DB2-BD59-A6C34878D82A}">
                    <a16:rowId xmlns:a16="http://schemas.microsoft.com/office/drawing/2014/main" val="10002"/>
                  </a:ext>
                </a:extLst>
              </a:tr>
              <a:tr h="300911">
                <a:tc>
                  <a:txBody>
                    <a:bodyPr/>
                    <a:lstStyle/>
                    <a:p>
                      <a:r>
                        <a:rPr lang="en-US" sz="1800" dirty="0" smtClean="0"/>
                        <a:t>AP</a:t>
                      </a:r>
                      <a:r>
                        <a:rPr lang="en-US" sz="1800" baseline="0" dirty="0" smtClean="0"/>
                        <a:t> - Local</a:t>
                      </a:r>
                      <a:endParaRPr lang="en-US" sz="1800" dirty="0"/>
                    </a:p>
                  </a:txBody>
                  <a:tcPr marT="45712" marB="45712">
                    <a:solidFill>
                      <a:schemeClr val="tx1">
                        <a:lumMod val="85000"/>
                      </a:schemeClr>
                    </a:solidFill>
                  </a:tcPr>
                </a:tc>
                <a:tc>
                  <a:txBody>
                    <a:bodyPr/>
                    <a:lstStyle/>
                    <a:p>
                      <a:endParaRPr lang="en-US" sz="1800" dirty="0"/>
                    </a:p>
                  </a:txBody>
                  <a:tcPr marT="45712" marB="45712">
                    <a:solidFill>
                      <a:schemeClr val="tx1">
                        <a:lumMod val="85000"/>
                      </a:schemeClr>
                    </a:solidFill>
                  </a:tcPr>
                </a:tc>
                <a:extLst>
                  <a:ext uri="{0D108BD9-81ED-4DB2-BD59-A6C34878D82A}">
                    <a16:rowId xmlns:a16="http://schemas.microsoft.com/office/drawing/2014/main" val="10003"/>
                  </a:ext>
                </a:extLst>
              </a:tr>
              <a:tr h="835623">
                <a:tc>
                  <a:txBody>
                    <a:bodyPr/>
                    <a:lstStyle/>
                    <a:p>
                      <a:r>
                        <a:rPr lang="en-US" sz="1800" dirty="0" smtClean="0"/>
                        <a:t>CS</a:t>
                      </a:r>
                      <a:endParaRPr lang="en-US" sz="1800" dirty="0"/>
                    </a:p>
                  </a:txBody>
                  <a:tcPr marT="45712" marB="45712">
                    <a:solidFill>
                      <a:schemeClr val="tx1">
                        <a:lumMod val="85000"/>
                      </a:schemeClr>
                    </a:solidFill>
                  </a:tcPr>
                </a:tc>
                <a:tc>
                  <a:txBody>
                    <a:bodyPr/>
                    <a:lstStyle/>
                    <a:p>
                      <a:endParaRPr lang="en-US" sz="1800" dirty="0" smtClean="0"/>
                    </a:p>
                  </a:txBody>
                  <a:tcPr marT="45712" marB="45712">
                    <a:solidFill>
                      <a:schemeClr val="tx1">
                        <a:lumMod val="85000"/>
                      </a:schemeClr>
                    </a:solidFill>
                  </a:tcPr>
                </a:tc>
                <a:extLst>
                  <a:ext uri="{0D108BD9-81ED-4DB2-BD59-A6C34878D82A}">
                    <a16:rowId xmlns:a16="http://schemas.microsoft.com/office/drawing/2014/main" val="10004"/>
                  </a:ext>
                </a:extLst>
              </a:tr>
            </a:tbl>
          </a:graphicData>
        </a:graphic>
      </p:graphicFrame>
      <p:pic>
        <p:nvPicPr>
          <p:cNvPr id="42010"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213475"/>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30121" y="3337984"/>
            <a:ext cx="1941557" cy="369332"/>
          </a:xfrm>
          <a:prstGeom prst="rect">
            <a:avLst/>
          </a:prstGeom>
        </p:spPr>
        <p:txBody>
          <a:bodyPr wrap="none">
            <a:spAutoFit/>
          </a:bodyPr>
          <a:lstStyle/>
          <a:p>
            <a:r>
              <a:rPr lang="en-US" dirty="0">
                <a:solidFill>
                  <a:schemeClr val="bg2"/>
                </a:solidFill>
              </a:rPr>
              <a:t>30 calendar days</a:t>
            </a:r>
          </a:p>
        </p:txBody>
      </p:sp>
      <p:sp>
        <p:nvSpPr>
          <p:cNvPr id="3" name="Rectangle 2"/>
          <p:cNvSpPr/>
          <p:nvPr/>
        </p:nvSpPr>
        <p:spPr>
          <a:xfrm>
            <a:off x="6230121" y="3807935"/>
            <a:ext cx="1941557" cy="369332"/>
          </a:xfrm>
          <a:prstGeom prst="rect">
            <a:avLst/>
          </a:prstGeom>
        </p:spPr>
        <p:txBody>
          <a:bodyPr wrap="none">
            <a:spAutoFit/>
          </a:bodyPr>
          <a:lstStyle/>
          <a:p>
            <a:r>
              <a:rPr lang="en-US" dirty="0">
                <a:solidFill>
                  <a:schemeClr val="bg2"/>
                </a:solidFill>
              </a:rPr>
              <a:t>21 calendar days</a:t>
            </a:r>
          </a:p>
        </p:txBody>
      </p:sp>
      <p:sp>
        <p:nvSpPr>
          <p:cNvPr id="5" name="Rectangle 4"/>
          <p:cNvSpPr/>
          <p:nvPr/>
        </p:nvSpPr>
        <p:spPr>
          <a:xfrm>
            <a:off x="6230120" y="4356088"/>
            <a:ext cx="1941557" cy="369332"/>
          </a:xfrm>
          <a:prstGeom prst="rect">
            <a:avLst/>
          </a:prstGeom>
        </p:spPr>
        <p:txBody>
          <a:bodyPr wrap="none">
            <a:spAutoFit/>
          </a:bodyPr>
          <a:lstStyle/>
          <a:p>
            <a:r>
              <a:rPr lang="en-US" dirty="0">
                <a:solidFill>
                  <a:schemeClr val="bg2"/>
                </a:solidFill>
              </a:rPr>
              <a:t>14 calendar days</a:t>
            </a:r>
          </a:p>
        </p:txBody>
      </p:sp>
      <p:sp>
        <p:nvSpPr>
          <p:cNvPr id="6" name="Rectangle 5"/>
          <p:cNvSpPr/>
          <p:nvPr/>
        </p:nvSpPr>
        <p:spPr>
          <a:xfrm>
            <a:off x="6230120" y="4810226"/>
            <a:ext cx="2544286" cy="646331"/>
          </a:xfrm>
          <a:prstGeom prst="rect">
            <a:avLst/>
          </a:prstGeom>
        </p:spPr>
        <p:txBody>
          <a:bodyPr wrap="none">
            <a:spAutoFit/>
          </a:bodyPr>
          <a:lstStyle/>
          <a:p>
            <a:r>
              <a:rPr lang="en-US" dirty="0">
                <a:solidFill>
                  <a:schemeClr val="bg2"/>
                </a:solidFill>
              </a:rPr>
              <a:t>Minimum of 5 </a:t>
            </a:r>
            <a:r>
              <a:rPr lang="en-US" dirty="0" smtClean="0">
                <a:solidFill>
                  <a:schemeClr val="bg2"/>
                </a:solidFill>
              </a:rPr>
              <a:t>business</a:t>
            </a:r>
          </a:p>
          <a:p>
            <a:r>
              <a:rPr lang="en-US" dirty="0" smtClean="0">
                <a:solidFill>
                  <a:schemeClr val="bg2"/>
                </a:solidFill>
              </a:rPr>
              <a:t>days </a:t>
            </a:r>
            <a:endParaRPr lang="en-US" dirty="0">
              <a:solidFill>
                <a:schemeClr val="bg2"/>
              </a:solidFill>
            </a:endParaRPr>
          </a:p>
        </p:txBody>
      </p:sp>
      <p:pic>
        <p:nvPicPr>
          <p:cNvPr id="15364" name="Picture 4" descr="Grant Calend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32" y="3148566"/>
            <a:ext cx="3050560" cy="21964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bwMode="black">
          <a:xfrm>
            <a:off x="-479652" y="2017681"/>
            <a:ext cx="101033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ctr" rtl="0" eaLnBrk="0" fontAlgn="base" hangingPunct="0">
              <a:lnSpc>
                <a:spcPct val="100000"/>
              </a:lnSpc>
              <a:spcBef>
                <a:spcPct val="0"/>
              </a:spcBef>
              <a:spcAft>
                <a:spcPct val="0"/>
              </a:spcAft>
              <a:defRPr sz="2400" b="1">
                <a:solidFill>
                  <a:schemeClr val="bg2"/>
                </a:solidFill>
                <a:effectLst/>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defRPr/>
            </a:pPr>
            <a:r>
              <a:rPr lang="en-US" altLang="en-US" sz="4000" kern="1200" dirty="0" smtClean="0"/>
              <a:t>Length of Recruitment Period</a:t>
            </a:r>
            <a:endParaRPr lang="en-US" altLang="en-US" sz="4000" kern="12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Rectangle 6"/>
          <p:cNvSpPr/>
          <p:nvPr/>
        </p:nvSpPr>
        <p:spPr>
          <a:xfrm>
            <a:off x="0" y="698296"/>
            <a:ext cx="8789158" cy="769441"/>
          </a:xfrm>
          <a:prstGeom prst="rect">
            <a:avLst/>
          </a:prstGeom>
        </p:spPr>
        <p:txBody>
          <a:bodyPr>
            <a:spAutoFit/>
          </a:bodyPr>
          <a:lstStyle/>
          <a:p>
            <a:pPr algn="ctr">
              <a:defRPr/>
            </a:pPr>
            <a:r>
              <a:rPr lang="en-US" sz="4400" b="1" dirty="0">
                <a:ln w="22225">
                  <a:solidFill>
                    <a:schemeClr val="accent2"/>
                  </a:solidFill>
                  <a:prstDash val="solid"/>
                </a:ln>
                <a:solidFill>
                  <a:srgbClr val="D5FFD5"/>
                </a:solidFill>
              </a:rPr>
              <a:t>Advertise &amp; Outreach</a:t>
            </a:r>
          </a:p>
        </p:txBody>
      </p:sp>
      <p:sp>
        <p:nvSpPr>
          <p:cNvPr id="8" name="Rectangle 7"/>
          <p:cNvSpPr/>
          <p:nvPr/>
        </p:nvSpPr>
        <p:spPr>
          <a:xfrm>
            <a:off x="4176713" y="1530351"/>
            <a:ext cx="4967287" cy="5327650"/>
          </a:xfrm>
          <a:prstGeom prst="rect">
            <a:avLst/>
          </a:prstGeom>
          <a:solidFill>
            <a:srgbClr val="D5F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pic>
        <p:nvPicPr>
          <p:cNvPr id="44038"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0371" y="613767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53905" y="1890360"/>
            <a:ext cx="4889283" cy="5355312"/>
          </a:xfrm>
          <a:prstGeom prst="rect">
            <a:avLst/>
          </a:prstGeom>
          <a:noFill/>
        </p:spPr>
        <p:txBody>
          <a:bodyPr wrap="square" rtlCol="0">
            <a:spAutoFit/>
          </a:bodyPr>
          <a:lstStyle/>
          <a:p>
            <a:pPr>
              <a:defRPr/>
            </a:pPr>
            <a:r>
              <a:rPr lang="en-US" b="1" dirty="0" smtClean="0">
                <a:solidFill>
                  <a:schemeClr val="bg2"/>
                </a:solidFill>
                <a:cs typeface="Arial" pitchFamily="34" charset="0"/>
              </a:rPr>
              <a:t>Workday System </a:t>
            </a:r>
          </a:p>
          <a:p>
            <a:pPr>
              <a:defRPr/>
            </a:pPr>
            <a:endParaRPr lang="en-US" b="1" dirty="0">
              <a:solidFill>
                <a:schemeClr val="bg2"/>
              </a:solidFill>
              <a:cs typeface="Arial" pitchFamily="34" charset="0"/>
            </a:endParaRPr>
          </a:p>
          <a:p>
            <a:pPr marL="742950" lvl="1" indent="-285750">
              <a:buFont typeface="Courier New" panose="02070309020205020404" pitchFamily="49" charset="0"/>
              <a:buChar char="o"/>
              <a:defRPr/>
            </a:pPr>
            <a:r>
              <a:rPr lang="en-US" dirty="0" smtClean="0">
                <a:solidFill>
                  <a:schemeClr val="bg2"/>
                </a:solidFill>
                <a:cs typeface="Arial" pitchFamily="34" charset="0"/>
              </a:rPr>
              <a:t>Primary Recruiter/ Manager/ HR Partner submits </a:t>
            </a:r>
            <a:r>
              <a:rPr lang="en-US" dirty="0">
                <a:solidFill>
                  <a:schemeClr val="bg2"/>
                </a:solidFill>
                <a:cs typeface="Arial" pitchFamily="34" charset="0"/>
              </a:rPr>
              <a:t>the </a:t>
            </a:r>
            <a:r>
              <a:rPr lang="en-US" dirty="0" smtClean="0">
                <a:solidFill>
                  <a:schemeClr val="bg2"/>
                </a:solidFill>
                <a:cs typeface="Arial" pitchFamily="34" charset="0"/>
              </a:rPr>
              <a:t>Job Requisition in Workday</a:t>
            </a:r>
          </a:p>
          <a:p>
            <a:pPr marL="1200150" lvl="2" indent="-285750">
              <a:buFont typeface="Courier New" panose="02070309020205020404" pitchFamily="49" charset="0"/>
              <a:buChar char="o"/>
              <a:defRPr/>
            </a:pPr>
            <a:r>
              <a:rPr lang="en-US" dirty="0" smtClean="0">
                <a:solidFill>
                  <a:schemeClr val="bg2"/>
                </a:solidFill>
                <a:cs typeface="Arial" pitchFamily="34" charset="0"/>
              </a:rPr>
              <a:t>Include recruitment documents in attachments section</a:t>
            </a:r>
          </a:p>
          <a:p>
            <a:pPr lvl="2">
              <a:defRPr/>
            </a:pPr>
            <a:endParaRPr lang="en-US" dirty="0" smtClean="0">
              <a:solidFill>
                <a:schemeClr val="bg2"/>
              </a:solidFill>
              <a:cs typeface="Arial" pitchFamily="34" charset="0"/>
            </a:endParaRPr>
          </a:p>
          <a:p>
            <a:pPr marL="742950" lvl="1" indent="-285750">
              <a:buFont typeface="Courier New" panose="02070309020205020404" pitchFamily="49" charset="0"/>
              <a:buChar char="o"/>
              <a:defRPr/>
            </a:pPr>
            <a:r>
              <a:rPr lang="en-US" dirty="0" smtClean="0">
                <a:solidFill>
                  <a:schemeClr val="bg2"/>
                </a:solidFill>
                <a:cs typeface="Arial" pitchFamily="34" charset="0"/>
              </a:rPr>
              <a:t>HR Partner Approves (if not initiate)</a:t>
            </a:r>
          </a:p>
          <a:p>
            <a:pPr marL="742950" lvl="1" indent="-285750">
              <a:buFont typeface="Courier New" panose="02070309020205020404" pitchFamily="49" charset="0"/>
              <a:buChar char="o"/>
              <a:defRPr/>
            </a:pPr>
            <a:endParaRPr lang="en-US" dirty="0" smtClean="0">
              <a:solidFill>
                <a:schemeClr val="bg2"/>
              </a:solidFill>
              <a:cs typeface="Arial" pitchFamily="34" charset="0"/>
            </a:endParaRPr>
          </a:p>
          <a:p>
            <a:pPr marL="742950" lvl="1" indent="-285750">
              <a:buFont typeface="Courier New" panose="02070309020205020404" pitchFamily="49" charset="0"/>
              <a:buChar char="o"/>
              <a:defRPr/>
            </a:pPr>
            <a:r>
              <a:rPr lang="en-US" dirty="0" smtClean="0">
                <a:solidFill>
                  <a:schemeClr val="bg2"/>
                </a:solidFill>
                <a:cs typeface="Arial" pitchFamily="34" charset="0"/>
              </a:rPr>
              <a:t>HRS approves and posts Evergreen Requisition to external &amp; internal site</a:t>
            </a:r>
          </a:p>
          <a:p>
            <a:pPr lvl="1">
              <a:defRPr/>
            </a:pPr>
            <a:endParaRPr lang="en-US" dirty="0">
              <a:solidFill>
                <a:schemeClr val="bg2"/>
              </a:solidFill>
              <a:cs typeface="Arial" pitchFamily="34" charset="0"/>
            </a:endParaRPr>
          </a:p>
          <a:p>
            <a:pPr marL="742950" lvl="1" indent="-285750">
              <a:buFont typeface="Courier New" panose="02070309020205020404" pitchFamily="49" charset="0"/>
              <a:buChar char="o"/>
              <a:defRPr/>
            </a:pPr>
            <a:r>
              <a:rPr lang="en-US" dirty="0">
                <a:solidFill>
                  <a:schemeClr val="bg2"/>
                </a:solidFill>
                <a:cs typeface="Arial" pitchFamily="34" charset="0"/>
              </a:rPr>
              <a:t>Direct link </a:t>
            </a:r>
            <a:r>
              <a:rPr lang="en-US" dirty="0" smtClean="0">
                <a:solidFill>
                  <a:schemeClr val="bg2"/>
                </a:solidFill>
                <a:cs typeface="Arial" pitchFamily="34" charset="0"/>
              </a:rPr>
              <a:t>created</a:t>
            </a:r>
          </a:p>
          <a:p>
            <a:pPr marL="742950" lvl="1" indent="-285750">
              <a:buFont typeface="Courier New" panose="02070309020205020404" pitchFamily="49" charset="0"/>
              <a:buChar char="o"/>
              <a:defRPr/>
            </a:pPr>
            <a:endParaRPr lang="en-US" dirty="0" smtClean="0">
              <a:solidFill>
                <a:schemeClr val="bg2"/>
              </a:solidFill>
              <a:cs typeface="Arial" pitchFamily="34" charset="0"/>
            </a:endParaRPr>
          </a:p>
          <a:p>
            <a:pPr marL="742950" lvl="1" indent="-285750">
              <a:buFont typeface="Courier New" panose="02070309020205020404" pitchFamily="49" charset="0"/>
              <a:buChar char="o"/>
              <a:defRPr/>
            </a:pPr>
            <a:r>
              <a:rPr lang="en-US" dirty="0" smtClean="0">
                <a:solidFill>
                  <a:schemeClr val="bg2"/>
                </a:solidFill>
                <a:cs typeface="Arial" pitchFamily="34" charset="0"/>
              </a:rPr>
              <a:t>Search committee access                      varies</a:t>
            </a:r>
          </a:p>
          <a:p>
            <a:pPr marL="742950" lvl="1" indent="-285750">
              <a:buFont typeface="Courier New" panose="02070309020205020404" pitchFamily="49" charset="0"/>
              <a:buChar char="o"/>
              <a:defRPr/>
            </a:pPr>
            <a:endParaRPr lang="en-US" dirty="0">
              <a:solidFill>
                <a:schemeClr val="bg2"/>
              </a:solidFill>
              <a:cs typeface="Arial" pitchFamily="34" charset="0"/>
            </a:endParaRPr>
          </a:p>
          <a:p>
            <a:endParaRPr lang="en-US" dirty="0"/>
          </a:p>
        </p:txBody>
      </p:sp>
      <p:pic>
        <p:nvPicPr>
          <p:cNvPr id="4" name="Picture 3"/>
          <p:cNvPicPr>
            <a:picLocks noChangeAspect="1"/>
          </p:cNvPicPr>
          <p:nvPr/>
        </p:nvPicPr>
        <p:blipFill>
          <a:blip r:embed="rId6"/>
          <a:stretch>
            <a:fillRect/>
          </a:stretch>
        </p:blipFill>
        <p:spPr>
          <a:xfrm>
            <a:off x="42692" y="1894996"/>
            <a:ext cx="4153905" cy="295145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 name="Rectangle 1"/>
          <p:cNvSpPr/>
          <p:nvPr/>
        </p:nvSpPr>
        <p:spPr>
          <a:xfrm>
            <a:off x="4108750" y="1668463"/>
            <a:ext cx="5035249" cy="5189537"/>
          </a:xfrm>
          <a:prstGeom prst="rect">
            <a:avLst/>
          </a:prstGeom>
          <a:solidFill>
            <a:srgbClr val="D5F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89413" y="1671638"/>
            <a:ext cx="4967287" cy="529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Courier New" panose="02070309020205020404" pitchFamily="49" charset="0"/>
              <a:buChar char="o"/>
              <a:defRPr/>
            </a:pPr>
            <a:r>
              <a:rPr lang="en-US" dirty="0" smtClean="0">
                <a:solidFill>
                  <a:schemeClr val="bg2"/>
                </a:solidFill>
              </a:rPr>
              <a:t>Utilize the </a:t>
            </a:r>
            <a:r>
              <a:rPr lang="en-US" dirty="0">
                <a:solidFill>
                  <a:schemeClr val="bg2"/>
                </a:solidFill>
              </a:rPr>
              <a:t>tools within </a:t>
            </a:r>
            <a:r>
              <a:rPr lang="en-US" dirty="0" smtClean="0">
                <a:solidFill>
                  <a:schemeClr val="bg2"/>
                </a:solidFill>
              </a:rPr>
              <a:t>Workday including </a:t>
            </a:r>
            <a:r>
              <a:rPr lang="en-US" dirty="0">
                <a:solidFill>
                  <a:schemeClr val="bg2"/>
                </a:solidFill>
              </a:rPr>
              <a:t>identifying search committee members and </a:t>
            </a:r>
            <a:r>
              <a:rPr lang="en-US" dirty="0" smtClean="0">
                <a:solidFill>
                  <a:schemeClr val="bg2"/>
                </a:solidFill>
              </a:rPr>
              <a:t>add attachments of where </a:t>
            </a:r>
            <a:r>
              <a:rPr lang="en-US" dirty="0">
                <a:solidFill>
                  <a:schemeClr val="bg2"/>
                </a:solidFill>
              </a:rPr>
              <a:t>advertisements are being </a:t>
            </a:r>
            <a:r>
              <a:rPr lang="en-US" dirty="0" smtClean="0">
                <a:solidFill>
                  <a:schemeClr val="bg2"/>
                </a:solidFill>
              </a:rPr>
              <a:t>placed. </a:t>
            </a:r>
          </a:p>
          <a:p>
            <a:pPr marL="742950" lvl="1" indent="-285750">
              <a:buFont typeface="Courier New" panose="02070309020205020404" pitchFamily="49" charset="0"/>
              <a:buChar char="o"/>
              <a:defRPr/>
            </a:pPr>
            <a:endParaRPr lang="en-US" dirty="0">
              <a:solidFill>
                <a:schemeClr val="bg2"/>
              </a:solidFill>
            </a:endParaRPr>
          </a:p>
          <a:p>
            <a:pPr marL="742950" lvl="1" indent="-285750">
              <a:buFont typeface="Courier New" panose="02070309020205020404" pitchFamily="49" charset="0"/>
              <a:buChar char="o"/>
              <a:defRPr/>
            </a:pPr>
            <a:r>
              <a:rPr lang="en-US" dirty="0" smtClean="0">
                <a:solidFill>
                  <a:schemeClr val="bg2"/>
                </a:solidFill>
              </a:rPr>
              <a:t>Workday Help Text</a:t>
            </a:r>
          </a:p>
          <a:p>
            <a:pPr marL="742950" lvl="1" indent="-285750">
              <a:buFont typeface="Courier New" panose="02070309020205020404" pitchFamily="49" charset="0"/>
              <a:buChar char="o"/>
              <a:defRPr/>
            </a:pPr>
            <a:r>
              <a:rPr lang="en-US" dirty="0" smtClean="0">
                <a:solidFill>
                  <a:schemeClr val="bg2"/>
                </a:solidFill>
              </a:rPr>
              <a:t>Add Attachments</a:t>
            </a:r>
          </a:p>
          <a:p>
            <a:pPr marL="285750" indent="-285750">
              <a:buFont typeface="Courier New" panose="02070309020205020404" pitchFamily="49" charset="0"/>
              <a:buChar char="o"/>
              <a:defRPr/>
            </a:pPr>
            <a:endParaRPr lang="en-US" dirty="0" smtClean="0">
              <a:solidFill>
                <a:schemeClr val="bg2"/>
              </a:solidFill>
            </a:endParaRPr>
          </a:p>
          <a:p>
            <a:pPr marL="285750" indent="-285750">
              <a:buFont typeface="Courier New" panose="02070309020205020404" pitchFamily="49" charset="0"/>
              <a:buChar char="o"/>
              <a:defRPr/>
            </a:pPr>
            <a:endParaRPr lang="en-US" dirty="0">
              <a:solidFill>
                <a:schemeClr val="bg2"/>
              </a:solidFill>
            </a:endParaRPr>
          </a:p>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0" y="698296"/>
            <a:ext cx="8789158" cy="769441"/>
          </a:xfrm>
          <a:prstGeom prst="rect">
            <a:avLst/>
          </a:prstGeom>
        </p:spPr>
        <p:txBody>
          <a:bodyPr>
            <a:spAutoFit/>
          </a:bodyPr>
          <a:lstStyle/>
          <a:p>
            <a:pPr algn="ctr">
              <a:defRPr/>
            </a:pPr>
            <a:r>
              <a:rPr lang="en-US" sz="4400" b="1" dirty="0">
                <a:ln w="22225">
                  <a:solidFill>
                    <a:schemeClr val="accent2"/>
                  </a:solidFill>
                  <a:prstDash val="solid"/>
                </a:ln>
                <a:solidFill>
                  <a:srgbClr val="D5FFD5"/>
                </a:solidFill>
              </a:rPr>
              <a:t>Advertise &amp; Outreach</a:t>
            </a:r>
          </a:p>
        </p:txBody>
      </p:sp>
      <p:pic>
        <p:nvPicPr>
          <p:cNvPr id="37894"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3038" y="5945982"/>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stretch>
            <a:fillRect/>
          </a:stretch>
        </p:blipFill>
        <p:spPr>
          <a:xfrm>
            <a:off x="183462" y="2023443"/>
            <a:ext cx="3741826" cy="4244801"/>
          </a:xfrm>
          <a:prstGeom prst="rect">
            <a:avLst/>
          </a:prstGeom>
        </p:spPr>
      </p:pic>
    </p:spTree>
    <p:custDataLst>
      <p:tags r:id="rId1"/>
    </p:custDataLst>
    <p:extLst>
      <p:ext uri="{BB962C8B-B14F-4D97-AF65-F5344CB8AC3E}">
        <p14:creationId xmlns:p14="http://schemas.microsoft.com/office/powerpoint/2010/main" val="130394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723482" y="1860945"/>
            <a:ext cx="1722782" cy="131894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96494355"/>
              </p:ext>
            </p:extLst>
          </p:nvPr>
        </p:nvGraphicFramePr>
        <p:xfrm>
          <a:off x="91010" y="1530626"/>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7314" y="3955421"/>
            <a:ext cx="2706895" cy="269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877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Rectangle 6"/>
          <p:cNvSpPr/>
          <p:nvPr/>
        </p:nvSpPr>
        <p:spPr>
          <a:xfrm>
            <a:off x="-588936" y="636303"/>
            <a:ext cx="10321871" cy="769441"/>
          </a:xfrm>
          <a:prstGeom prst="rect">
            <a:avLst/>
          </a:prstGeom>
        </p:spPr>
        <p:txBody>
          <a:bodyPr>
            <a:spAutoFit/>
          </a:bodyPr>
          <a:lstStyle/>
          <a:p>
            <a:pPr algn="ctr">
              <a:defRPr/>
            </a:pPr>
            <a:r>
              <a:rPr lang="en-US" sz="4400" b="1" dirty="0">
                <a:ln w="22225">
                  <a:solidFill>
                    <a:schemeClr val="accent2"/>
                  </a:solidFill>
                  <a:prstDash val="solid"/>
                </a:ln>
                <a:solidFill>
                  <a:srgbClr val="89D1E1"/>
                </a:solidFill>
              </a:rPr>
              <a:t>Screen &amp; Interview</a:t>
            </a:r>
          </a:p>
        </p:txBody>
      </p:sp>
      <p:sp>
        <p:nvSpPr>
          <p:cNvPr id="8" name="Rectangle 7"/>
          <p:cNvSpPr/>
          <p:nvPr/>
        </p:nvSpPr>
        <p:spPr>
          <a:xfrm>
            <a:off x="4176713" y="1527175"/>
            <a:ext cx="4967287" cy="5318932"/>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pic>
        <p:nvPicPr>
          <p:cNvPr id="48134"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497" y="6201582"/>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22025" y="3098155"/>
            <a:ext cx="5076661" cy="2616101"/>
          </a:xfrm>
          <a:prstGeom prst="rect">
            <a:avLst/>
          </a:prstGeom>
          <a:noFill/>
        </p:spPr>
        <p:txBody>
          <a:bodyPr wrap="square" rtlCol="0">
            <a:spAutoFit/>
          </a:bodyPr>
          <a:lstStyle/>
          <a:p>
            <a:pPr lvl="1" indent="-285750">
              <a:buSzPct val="80000"/>
              <a:buFont typeface="Courier New" panose="02070309020205020404" pitchFamily="49" charset="0"/>
              <a:buChar char="o"/>
              <a:defRPr/>
            </a:pPr>
            <a:r>
              <a:rPr lang="en-US" sz="1600" dirty="0">
                <a:solidFill>
                  <a:schemeClr val="bg2"/>
                </a:solidFill>
                <a:cs typeface="Arial" pitchFamily="34" charset="0"/>
              </a:rPr>
              <a:t>Search Committee reviews candidate materials on an individual basis</a:t>
            </a:r>
          </a:p>
          <a:p>
            <a:pPr marL="457200" indent="-285750">
              <a:buSzPct val="80000"/>
              <a:buFont typeface="Courier New" panose="02070309020205020404" pitchFamily="49" charset="0"/>
              <a:buChar char="o"/>
              <a:defRPr/>
            </a:pPr>
            <a:endParaRPr lang="en-US" sz="1600" dirty="0" smtClean="0">
              <a:solidFill>
                <a:schemeClr val="bg2"/>
              </a:solidFill>
              <a:cs typeface="Arial" pitchFamily="34" charset="0"/>
            </a:endParaRPr>
          </a:p>
          <a:p>
            <a:pPr marL="457200" indent="-285750">
              <a:buSzPct val="80000"/>
              <a:buFont typeface="Courier New" panose="02070309020205020404" pitchFamily="49" charset="0"/>
              <a:buChar char="o"/>
              <a:defRPr/>
            </a:pPr>
            <a:endParaRPr lang="en-US" sz="1600" dirty="0" smtClean="0">
              <a:solidFill>
                <a:schemeClr val="bg2"/>
              </a:solidFill>
              <a:cs typeface="Arial" pitchFamily="34" charset="0"/>
            </a:endParaRPr>
          </a:p>
          <a:p>
            <a:pPr marL="457200" indent="-285750">
              <a:buSzPct val="80000"/>
              <a:buFont typeface="Courier New" panose="02070309020205020404" pitchFamily="49" charset="0"/>
              <a:buChar char="o"/>
              <a:defRPr/>
            </a:pPr>
            <a:r>
              <a:rPr lang="en-US" sz="1600" dirty="0">
                <a:solidFill>
                  <a:schemeClr val="bg2"/>
                </a:solidFill>
                <a:cs typeface="Arial" pitchFamily="34" charset="0"/>
              </a:rPr>
              <a:t>Large pools; apportion the applications for </a:t>
            </a:r>
            <a:r>
              <a:rPr lang="en-US" sz="1600" dirty="0" smtClean="0">
                <a:solidFill>
                  <a:schemeClr val="bg2"/>
                </a:solidFill>
                <a:cs typeface="Arial" pitchFamily="34" charset="0"/>
              </a:rPr>
              <a:t>initial evaluation</a:t>
            </a:r>
          </a:p>
          <a:p>
            <a:pPr marL="457200" indent="-285750">
              <a:buSzPct val="80000"/>
              <a:buFont typeface="Courier New" panose="02070309020205020404" pitchFamily="49" charset="0"/>
              <a:buChar char="o"/>
              <a:defRPr/>
            </a:pPr>
            <a:endParaRPr lang="en-US" sz="1600" dirty="0" smtClean="0">
              <a:solidFill>
                <a:schemeClr val="bg2"/>
              </a:solidFill>
              <a:cs typeface="Arial" pitchFamily="34" charset="0"/>
            </a:endParaRPr>
          </a:p>
          <a:p>
            <a:pPr marL="457200" indent="-285750">
              <a:buSzPct val="80000"/>
              <a:buFont typeface="Courier New" panose="02070309020205020404" pitchFamily="49" charset="0"/>
              <a:buChar char="o"/>
              <a:defRPr/>
            </a:pPr>
            <a:endParaRPr lang="en-US" sz="1600" dirty="0" smtClean="0">
              <a:solidFill>
                <a:schemeClr val="bg2"/>
              </a:solidFill>
              <a:cs typeface="Arial" pitchFamily="34" charset="0"/>
            </a:endParaRPr>
          </a:p>
          <a:p>
            <a:pPr marL="457200" indent="-285750">
              <a:buSzPct val="80000"/>
              <a:buFont typeface="Courier New" panose="02070309020205020404" pitchFamily="49" charset="0"/>
              <a:buChar char="o"/>
              <a:defRPr/>
            </a:pPr>
            <a:r>
              <a:rPr lang="en-US" sz="1600" dirty="0" smtClean="0">
                <a:solidFill>
                  <a:schemeClr val="bg2"/>
                </a:solidFill>
                <a:cs typeface="Arial" pitchFamily="34" charset="0"/>
              </a:rPr>
              <a:t>Minimize </a:t>
            </a:r>
            <a:r>
              <a:rPr lang="en-US" sz="1600" dirty="0">
                <a:solidFill>
                  <a:schemeClr val="bg2"/>
                </a:solidFill>
                <a:cs typeface="Arial" pitchFamily="34" charset="0"/>
              </a:rPr>
              <a:t>risk of potential bias</a:t>
            </a:r>
          </a:p>
          <a:p>
            <a:pPr marL="457200" indent="-285750">
              <a:buClr>
                <a:srgbClr val="5E6A71"/>
              </a:buClr>
              <a:buSzPct val="80000"/>
              <a:buFont typeface="Courier New" panose="02070309020205020404" pitchFamily="49" charset="0"/>
              <a:buChar char="o"/>
              <a:defRPr/>
            </a:pPr>
            <a:endParaRPr lang="en-US" sz="1600" dirty="0" smtClean="0">
              <a:effectLst>
                <a:outerShdw blurRad="38100" dist="38100" dir="2700000" algn="tl">
                  <a:srgbClr val="000000">
                    <a:alpha val="43137"/>
                  </a:srgbClr>
                </a:outerShdw>
              </a:effectLst>
              <a:cs typeface="Arial" pitchFamily="34" charset="0"/>
            </a:endParaRPr>
          </a:p>
        </p:txBody>
      </p:sp>
      <p:graphicFrame>
        <p:nvGraphicFramePr>
          <p:cNvPr id="14" name="Diagram 13"/>
          <p:cNvGraphicFramePr/>
          <p:nvPr>
            <p:custDataLst>
              <p:tags r:id="rId3"/>
            </p:custDataLst>
            <p:extLst>
              <p:ext uri="{D42A27DB-BD31-4B8C-83A1-F6EECF244321}">
                <p14:modId xmlns:p14="http://schemas.microsoft.com/office/powerpoint/2010/main" val="1241400739"/>
              </p:ext>
            </p:extLst>
          </p:nvPr>
        </p:nvGraphicFramePr>
        <p:xfrm>
          <a:off x="-865379" y="2134816"/>
          <a:ext cx="6487307" cy="41881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Rectangle 6"/>
          <p:cNvSpPr/>
          <p:nvPr/>
        </p:nvSpPr>
        <p:spPr>
          <a:xfrm>
            <a:off x="-588936" y="636303"/>
            <a:ext cx="10321871" cy="769441"/>
          </a:xfrm>
          <a:prstGeom prst="rect">
            <a:avLst/>
          </a:prstGeom>
        </p:spPr>
        <p:txBody>
          <a:bodyPr>
            <a:spAutoFit/>
          </a:bodyPr>
          <a:lstStyle/>
          <a:p>
            <a:pPr algn="ctr">
              <a:defRPr/>
            </a:pPr>
            <a:r>
              <a:rPr lang="en-US" sz="4400" b="1" dirty="0">
                <a:ln w="22225">
                  <a:solidFill>
                    <a:schemeClr val="accent2"/>
                  </a:solidFill>
                  <a:prstDash val="solid"/>
                </a:ln>
                <a:solidFill>
                  <a:srgbClr val="89D1E1"/>
                </a:solidFill>
              </a:rPr>
              <a:t>Screen &amp; Interview</a:t>
            </a:r>
          </a:p>
        </p:txBody>
      </p:sp>
      <p:sp>
        <p:nvSpPr>
          <p:cNvPr id="8" name="Rectangle 7"/>
          <p:cNvSpPr/>
          <p:nvPr/>
        </p:nvSpPr>
        <p:spPr>
          <a:xfrm>
            <a:off x="-54685" y="1527175"/>
            <a:ext cx="9198686" cy="181229"/>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3" name="TextBox 2"/>
          <p:cNvSpPr txBox="1"/>
          <p:nvPr/>
        </p:nvSpPr>
        <p:spPr>
          <a:xfrm>
            <a:off x="348811" y="2050057"/>
            <a:ext cx="8690686" cy="1446550"/>
          </a:xfrm>
          <a:prstGeom prst="rect">
            <a:avLst/>
          </a:prstGeom>
          <a:noFill/>
        </p:spPr>
        <p:txBody>
          <a:bodyPr wrap="square" rtlCol="0">
            <a:spAutoFit/>
          </a:bodyPr>
          <a:lstStyle/>
          <a:p>
            <a:r>
              <a:rPr lang="en-US" b="1" dirty="0">
                <a:solidFill>
                  <a:schemeClr val="bg2"/>
                </a:solidFill>
                <a:hlinkClick r:id="rId5"/>
              </a:rPr>
              <a:t>Implicit Association Test</a:t>
            </a:r>
            <a:r>
              <a:rPr lang="en-US" dirty="0">
                <a:solidFill>
                  <a:schemeClr val="bg2"/>
                </a:solidFill>
              </a:rPr>
              <a:t> | IATs (Implicit Association Tests) are tools to demonstrate and examine conscious and unconscious divergences related to attitudes and beliefs about race, gender, religion, sexual orientation, disability, and other social </a:t>
            </a:r>
            <a:r>
              <a:rPr lang="en-US" dirty="0" smtClean="0">
                <a:solidFill>
                  <a:schemeClr val="bg2"/>
                </a:solidFill>
              </a:rPr>
              <a:t>categories. </a:t>
            </a:r>
            <a:r>
              <a:rPr lang="en-US" sz="1600" dirty="0" smtClean="0">
                <a:solidFill>
                  <a:schemeClr val="bg2"/>
                </a:solidFill>
              </a:rPr>
              <a:t>(</a:t>
            </a:r>
            <a:r>
              <a:rPr lang="en-US" sz="1600" i="1" dirty="0" smtClean="0">
                <a:solidFill>
                  <a:schemeClr val="bg2"/>
                </a:solidFill>
              </a:rPr>
              <a:t>Linked on the </a:t>
            </a:r>
            <a:r>
              <a:rPr lang="en-US" sz="1600" i="1" dirty="0" smtClean="0">
                <a:solidFill>
                  <a:schemeClr val="bg2"/>
                </a:solidFill>
                <a:hlinkClick r:id="rId6"/>
              </a:rPr>
              <a:t>Staff Recruitment Toolkit</a:t>
            </a:r>
            <a:r>
              <a:rPr lang="en-US" sz="1600" dirty="0" smtClean="0">
                <a:solidFill>
                  <a:schemeClr val="bg2"/>
                </a:solidFill>
              </a:rPr>
              <a:t>) </a:t>
            </a:r>
            <a:endParaRPr lang="en-US" sz="1600" dirty="0">
              <a:solidFill>
                <a:schemeClr val="bg2"/>
              </a:solidFill>
            </a:endParaRPr>
          </a:p>
          <a:p>
            <a:pPr marL="457200" indent="-285750">
              <a:buClr>
                <a:srgbClr val="5E6A71"/>
              </a:buClr>
              <a:buSzPct val="80000"/>
              <a:buFont typeface="Courier New" panose="02070309020205020404" pitchFamily="49" charset="0"/>
              <a:buChar char="o"/>
              <a:defRPr/>
            </a:pPr>
            <a:endParaRPr lang="en-US" sz="1600" dirty="0" smtClean="0">
              <a:effectLst>
                <a:outerShdw blurRad="38100" dist="38100" dir="2700000" algn="tl">
                  <a:srgbClr val="000000">
                    <a:alpha val="43137"/>
                  </a:srgbClr>
                </a:outerShdw>
              </a:effectLst>
              <a:cs typeface="Arial" pitchFamily="34" charset="0"/>
            </a:endParaRPr>
          </a:p>
        </p:txBody>
      </p:sp>
      <p:sp>
        <p:nvSpPr>
          <p:cNvPr id="9" name="Rectangle 8"/>
          <p:cNvSpPr/>
          <p:nvPr/>
        </p:nvSpPr>
        <p:spPr>
          <a:xfrm>
            <a:off x="-54686" y="6682719"/>
            <a:ext cx="9198686" cy="181229"/>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pic>
        <p:nvPicPr>
          <p:cNvPr id="48134"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497" y="6201582"/>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implicit bi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6654" y="3284790"/>
            <a:ext cx="5715000" cy="32194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2928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Rectangle 6"/>
          <p:cNvSpPr/>
          <p:nvPr/>
        </p:nvSpPr>
        <p:spPr>
          <a:xfrm>
            <a:off x="-588936" y="636303"/>
            <a:ext cx="10321871" cy="769441"/>
          </a:xfrm>
          <a:prstGeom prst="rect">
            <a:avLst/>
          </a:prstGeom>
        </p:spPr>
        <p:txBody>
          <a:bodyPr>
            <a:spAutoFit/>
          </a:bodyPr>
          <a:lstStyle/>
          <a:p>
            <a:pPr algn="ctr">
              <a:defRPr/>
            </a:pPr>
            <a:r>
              <a:rPr lang="en-US" sz="4400" b="1" dirty="0">
                <a:ln w="22225">
                  <a:solidFill>
                    <a:schemeClr val="accent2"/>
                  </a:solidFill>
                  <a:prstDash val="solid"/>
                </a:ln>
                <a:solidFill>
                  <a:srgbClr val="89D1E1"/>
                </a:solidFill>
              </a:rPr>
              <a:t>Screen &amp; Interview</a:t>
            </a:r>
          </a:p>
        </p:txBody>
      </p:sp>
      <p:sp>
        <p:nvSpPr>
          <p:cNvPr id="8" name="Rectangle 7"/>
          <p:cNvSpPr/>
          <p:nvPr/>
        </p:nvSpPr>
        <p:spPr>
          <a:xfrm>
            <a:off x="4176713" y="1527175"/>
            <a:ext cx="4967287" cy="5318932"/>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pic>
        <p:nvPicPr>
          <p:cNvPr id="48134"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498" y="616387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22025" y="1976306"/>
            <a:ext cx="5076661" cy="4832092"/>
          </a:xfrm>
          <a:prstGeom prst="rect">
            <a:avLst/>
          </a:prstGeom>
          <a:noFill/>
        </p:spPr>
        <p:txBody>
          <a:bodyPr wrap="square" rtlCol="0">
            <a:spAutoFit/>
          </a:bodyPr>
          <a:lstStyle/>
          <a:p>
            <a:pPr marL="171450">
              <a:buClr>
                <a:srgbClr val="5E6A71"/>
              </a:buClr>
              <a:buSzPct val="80000"/>
              <a:defRPr/>
            </a:pPr>
            <a:r>
              <a:rPr lang="en-US" sz="1600" dirty="0">
                <a:solidFill>
                  <a:schemeClr val="bg2"/>
                </a:solidFill>
                <a:cs typeface="Arial" pitchFamily="34" charset="0"/>
              </a:rPr>
              <a:t>When screening candidates, Search Committee Members must:</a:t>
            </a:r>
          </a:p>
          <a:p>
            <a:pPr marL="457200" indent="-285750">
              <a:buClr>
                <a:srgbClr val="5E6A71"/>
              </a:buClr>
              <a:buSzPct val="80000"/>
              <a:buFont typeface="Courier New" panose="02070309020205020404" pitchFamily="49" charset="0"/>
              <a:buChar char="o"/>
              <a:defRPr/>
            </a:pPr>
            <a:endParaRPr lang="en-US" sz="1600" dirty="0" smtClean="0">
              <a:solidFill>
                <a:schemeClr val="bg2"/>
              </a:solidFill>
              <a:cs typeface="Arial" pitchFamily="34" charset="0"/>
            </a:endParaRPr>
          </a:p>
          <a:p>
            <a:pPr marL="457200" indent="-285750">
              <a:buSzPct val="80000"/>
              <a:buFont typeface="Courier New" panose="02070309020205020404" pitchFamily="49" charset="0"/>
              <a:buChar char="o"/>
              <a:defRPr/>
            </a:pPr>
            <a:r>
              <a:rPr lang="en-US" sz="1600" dirty="0" smtClean="0">
                <a:solidFill>
                  <a:schemeClr val="bg2"/>
                </a:solidFill>
                <a:cs typeface="Arial" pitchFamily="34" charset="0"/>
              </a:rPr>
              <a:t>Review </a:t>
            </a:r>
            <a:r>
              <a:rPr lang="en-US" sz="1600" dirty="0">
                <a:solidFill>
                  <a:schemeClr val="bg2"/>
                </a:solidFill>
                <a:cs typeface="Arial" pitchFamily="34" charset="0"/>
              </a:rPr>
              <a:t>all application </a:t>
            </a:r>
            <a:r>
              <a:rPr lang="en-US" sz="1600" dirty="0" smtClean="0">
                <a:solidFill>
                  <a:schemeClr val="bg2"/>
                </a:solidFill>
                <a:cs typeface="Arial" pitchFamily="34" charset="0"/>
              </a:rPr>
              <a:t>materials</a:t>
            </a:r>
          </a:p>
          <a:p>
            <a:pPr marL="457200" indent="-285750">
              <a:buSzPct val="80000"/>
              <a:buFont typeface="Courier New" panose="02070309020205020404" pitchFamily="49" charset="0"/>
              <a:buChar char="o"/>
              <a:defRPr/>
            </a:pPr>
            <a:endParaRPr lang="en-US" sz="1600" dirty="0" smtClean="0">
              <a:solidFill>
                <a:schemeClr val="bg2"/>
              </a:solidFill>
              <a:cs typeface="Arial" pitchFamily="34" charset="0"/>
            </a:endParaRPr>
          </a:p>
          <a:p>
            <a:pPr marL="457200" indent="-285750">
              <a:buSzPct val="80000"/>
              <a:buFont typeface="Courier New" panose="02070309020205020404" pitchFamily="49" charset="0"/>
              <a:buChar char="o"/>
              <a:defRPr/>
            </a:pPr>
            <a:r>
              <a:rPr lang="en-US" sz="1600" dirty="0">
                <a:solidFill>
                  <a:schemeClr val="bg2"/>
                </a:solidFill>
                <a:cs typeface="Arial" pitchFamily="34" charset="0"/>
              </a:rPr>
              <a:t>Consider entire career history </a:t>
            </a:r>
            <a:r>
              <a:rPr lang="en-US" sz="1600" dirty="0" smtClean="0">
                <a:solidFill>
                  <a:schemeClr val="bg2"/>
                </a:solidFill>
                <a:cs typeface="Arial" pitchFamily="34" charset="0"/>
              </a:rPr>
              <a:t>provided</a:t>
            </a:r>
            <a:endParaRPr lang="en-US" sz="1600" dirty="0">
              <a:solidFill>
                <a:schemeClr val="bg2"/>
              </a:solidFill>
              <a:cs typeface="Arial" pitchFamily="34" charset="0"/>
            </a:endParaRPr>
          </a:p>
          <a:p>
            <a:pPr marL="457200" indent="-285750">
              <a:buSzPct val="80000"/>
              <a:buFont typeface="Courier New" panose="02070309020205020404" pitchFamily="49" charset="0"/>
              <a:buChar char="o"/>
              <a:defRPr/>
            </a:pPr>
            <a:endParaRPr lang="en-US" sz="1600" dirty="0">
              <a:solidFill>
                <a:schemeClr val="bg2"/>
              </a:solidFill>
              <a:cs typeface="Arial" pitchFamily="34" charset="0"/>
            </a:endParaRPr>
          </a:p>
          <a:p>
            <a:pPr marL="457200" indent="-285750">
              <a:buSzPct val="80000"/>
              <a:buFont typeface="Courier New" panose="02070309020205020404" pitchFamily="49" charset="0"/>
              <a:buChar char="o"/>
              <a:defRPr/>
            </a:pPr>
            <a:r>
              <a:rPr lang="en-US" sz="1600" dirty="0">
                <a:solidFill>
                  <a:schemeClr val="bg2"/>
                </a:solidFill>
                <a:cs typeface="Arial" pitchFamily="34" charset="0"/>
              </a:rPr>
              <a:t>Use </a:t>
            </a:r>
            <a:r>
              <a:rPr lang="en-US" sz="1600" dirty="0" smtClean="0">
                <a:solidFill>
                  <a:schemeClr val="bg2"/>
                </a:solidFill>
                <a:cs typeface="Arial" pitchFamily="34" charset="0"/>
              </a:rPr>
              <a:t>pre-established </a:t>
            </a:r>
            <a:r>
              <a:rPr lang="en-US" sz="1600" dirty="0">
                <a:solidFill>
                  <a:schemeClr val="bg2"/>
                </a:solidFill>
                <a:cs typeface="Arial" pitchFamily="34" charset="0"/>
              </a:rPr>
              <a:t>evaluation tools</a:t>
            </a:r>
          </a:p>
          <a:p>
            <a:pPr marL="457200" indent="-285750">
              <a:buSzPct val="80000"/>
              <a:buFont typeface="Courier New" panose="02070309020205020404" pitchFamily="49" charset="0"/>
              <a:buChar char="o"/>
              <a:defRPr/>
            </a:pPr>
            <a:endParaRPr lang="en-US" sz="1600" dirty="0">
              <a:solidFill>
                <a:schemeClr val="bg2"/>
              </a:solidFill>
              <a:cs typeface="Arial" pitchFamily="34" charset="0"/>
            </a:endParaRPr>
          </a:p>
          <a:p>
            <a:pPr marL="457200" indent="-285750">
              <a:buSzPct val="80000"/>
              <a:buFont typeface="Courier New" panose="02070309020205020404" pitchFamily="49" charset="0"/>
              <a:buChar char="o"/>
              <a:defRPr/>
            </a:pPr>
            <a:r>
              <a:rPr lang="en-US" sz="1600" dirty="0">
                <a:solidFill>
                  <a:schemeClr val="bg2"/>
                </a:solidFill>
                <a:cs typeface="Arial" pitchFamily="34" charset="0"/>
              </a:rPr>
              <a:t>Ensure qualifications clearly </a:t>
            </a:r>
            <a:r>
              <a:rPr lang="en-US" sz="1600" dirty="0" smtClean="0">
                <a:solidFill>
                  <a:schemeClr val="bg2"/>
                </a:solidFill>
                <a:cs typeface="Arial" pitchFamily="34" charset="0"/>
              </a:rPr>
              <a:t>demonstrated</a:t>
            </a:r>
          </a:p>
          <a:p>
            <a:pPr marL="457200" indent="-285750">
              <a:buSzPct val="80000"/>
              <a:buFont typeface="Courier New" panose="02070309020205020404" pitchFamily="49" charset="0"/>
              <a:buChar char="o"/>
              <a:defRPr/>
            </a:pPr>
            <a:endParaRPr lang="en-US" sz="1600" dirty="0">
              <a:solidFill>
                <a:schemeClr val="bg2"/>
              </a:solidFill>
              <a:cs typeface="Arial" pitchFamily="34" charset="0"/>
            </a:endParaRPr>
          </a:p>
          <a:p>
            <a:pPr marL="457200" indent="-285750">
              <a:buSzPct val="80000"/>
              <a:buFont typeface="Courier New" panose="02070309020205020404" pitchFamily="49" charset="0"/>
              <a:buChar char="o"/>
              <a:defRPr/>
            </a:pPr>
            <a:r>
              <a:rPr lang="en-US" sz="1600" dirty="0" smtClean="0">
                <a:solidFill>
                  <a:schemeClr val="bg2"/>
                </a:solidFill>
                <a:cs typeface="Arial" pitchFamily="34" charset="0"/>
              </a:rPr>
              <a:t>Refrain </a:t>
            </a:r>
            <a:r>
              <a:rPr lang="en-US" sz="1600" dirty="0">
                <a:solidFill>
                  <a:schemeClr val="bg2"/>
                </a:solidFill>
                <a:cs typeface="Arial" pitchFamily="34" charset="0"/>
              </a:rPr>
              <a:t>from assumptions</a:t>
            </a:r>
          </a:p>
          <a:p>
            <a:pPr marL="457200" indent="-285750">
              <a:buSzPct val="80000"/>
              <a:buFont typeface="Courier New" panose="02070309020205020404" pitchFamily="49" charset="0"/>
              <a:buChar char="o"/>
              <a:defRPr/>
            </a:pPr>
            <a:endParaRPr lang="en-US" sz="1600" dirty="0">
              <a:solidFill>
                <a:schemeClr val="bg2"/>
              </a:solidFill>
              <a:cs typeface="Arial" pitchFamily="34" charset="0"/>
            </a:endParaRPr>
          </a:p>
          <a:p>
            <a:pPr marL="457200" indent="-285750">
              <a:buSzPct val="80000"/>
              <a:buFont typeface="Courier New" panose="02070309020205020404" pitchFamily="49" charset="0"/>
              <a:buChar char="o"/>
              <a:defRPr/>
            </a:pPr>
            <a:r>
              <a:rPr lang="en-US" sz="1600" dirty="0">
                <a:solidFill>
                  <a:schemeClr val="bg2"/>
                </a:solidFill>
                <a:cs typeface="Arial" pitchFamily="34" charset="0"/>
              </a:rPr>
              <a:t>Do not consider or score answers regarding </a:t>
            </a:r>
            <a:r>
              <a:rPr lang="en-US" sz="1600" dirty="0" smtClean="0">
                <a:solidFill>
                  <a:schemeClr val="bg2"/>
                </a:solidFill>
                <a:cs typeface="Arial" pitchFamily="34" charset="0"/>
              </a:rPr>
              <a:t>work eligibility </a:t>
            </a:r>
            <a:r>
              <a:rPr lang="en-US" sz="1600" dirty="0">
                <a:solidFill>
                  <a:schemeClr val="bg2"/>
                </a:solidFill>
                <a:cs typeface="Arial" pitchFamily="34" charset="0"/>
              </a:rPr>
              <a:t>or visa sponsorship </a:t>
            </a:r>
            <a:r>
              <a:rPr lang="en-US" sz="1600" dirty="0" smtClean="0">
                <a:solidFill>
                  <a:schemeClr val="bg2"/>
                </a:solidFill>
                <a:cs typeface="Arial" pitchFamily="34" charset="0"/>
              </a:rPr>
              <a:t>status</a:t>
            </a:r>
          </a:p>
          <a:p>
            <a:pPr marL="457200" indent="-285750">
              <a:buSzPct val="80000"/>
              <a:buFont typeface="Courier New" panose="02070309020205020404" pitchFamily="49" charset="0"/>
              <a:buChar char="o"/>
              <a:defRPr/>
            </a:pPr>
            <a:endParaRPr lang="en-US" sz="1600" dirty="0" smtClean="0">
              <a:solidFill>
                <a:schemeClr val="bg2"/>
              </a:solidFill>
              <a:cs typeface="Arial" pitchFamily="34" charset="0"/>
            </a:endParaRPr>
          </a:p>
          <a:p>
            <a:pPr marL="457200" indent="-285750">
              <a:buSzPct val="80000"/>
              <a:buFont typeface="Courier New" panose="02070309020205020404" pitchFamily="49" charset="0"/>
              <a:buChar char="o"/>
              <a:defRPr/>
            </a:pPr>
            <a:r>
              <a:rPr lang="en-US" sz="1600" dirty="0" smtClean="0">
                <a:solidFill>
                  <a:schemeClr val="bg2"/>
                </a:solidFill>
                <a:cs typeface="Arial" pitchFamily="34" charset="0"/>
              </a:rPr>
              <a:t>Workday Disposition reasons</a:t>
            </a:r>
          </a:p>
          <a:p>
            <a:pPr marL="171450">
              <a:buClr>
                <a:srgbClr val="5E6A71"/>
              </a:buClr>
              <a:buSzPct val="80000"/>
              <a:defRPr/>
            </a:pPr>
            <a:endParaRPr lang="en-US" dirty="0">
              <a:solidFill>
                <a:schemeClr val="bg2"/>
              </a:solidFill>
              <a:effectLst>
                <a:outerShdw blurRad="38100" dist="38100" dir="2700000" algn="tl">
                  <a:srgbClr val="000000">
                    <a:alpha val="43137"/>
                  </a:srgbClr>
                </a:outerShdw>
              </a:effectLst>
              <a:cs typeface="Arial" pitchFamily="34" charset="0"/>
            </a:endParaRPr>
          </a:p>
          <a:p>
            <a:endParaRPr lang="en-US" dirty="0">
              <a:solidFill>
                <a:schemeClr val="bg2"/>
              </a:solidFill>
            </a:endParaRPr>
          </a:p>
        </p:txBody>
      </p:sp>
      <p:graphicFrame>
        <p:nvGraphicFramePr>
          <p:cNvPr id="11" name="Diagram 10"/>
          <p:cNvGraphicFramePr/>
          <p:nvPr>
            <p:custDataLst>
              <p:tags r:id="rId3"/>
            </p:custDataLst>
            <p:extLst>
              <p:ext uri="{D42A27DB-BD31-4B8C-83A1-F6EECF244321}">
                <p14:modId xmlns:p14="http://schemas.microsoft.com/office/powerpoint/2010/main" val="2739505964"/>
              </p:ext>
            </p:extLst>
          </p:nvPr>
        </p:nvGraphicFramePr>
        <p:xfrm>
          <a:off x="-865379" y="2134816"/>
          <a:ext cx="6487307" cy="41881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399582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2548" y="2778740"/>
            <a:ext cx="5917004" cy="1754326"/>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Interview</a:t>
            </a:r>
            <a:r>
              <a:rPr lang="en-US" sz="5400" dirty="0" smtClean="0">
                <a:ln w="0"/>
                <a:solidFill>
                  <a:schemeClr val="accent1"/>
                </a:solidFill>
                <a:effectLst>
                  <a:outerShdw blurRad="38100" dist="25400" dir="5400000" algn="ctr" rotWithShape="0">
                    <a:srgbClr val="6E747A">
                      <a:alpha val="43000"/>
                    </a:srgbClr>
                  </a:outerShdw>
                </a:effectLst>
              </a:rPr>
              <a:t> Question</a:t>
            </a:r>
          </a:p>
          <a:p>
            <a:pPr algn="ctr"/>
            <a:r>
              <a:rPr lang="en-US" sz="5400" b="0" cap="none" spc="0" dirty="0" smtClean="0">
                <a:ln w="0"/>
                <a:solidFill>
                  <a:schemeClr val="accent1"/>
                </a:solidFill>
                <a:effectLst>
                  <a:outerShdw blurRad="38100" dist="25400" dir="5400000" algn="ctr" rotWithShape="0">
                    <a:srgbClr val="6E747A">
                      <a:alpha val="43000"/>
                    </a:srgbClr>
                  </a:outerShdw>
                </a:effectLst>
              </a:rPr>
              <a:t>Activity</a:t>
            </a:r>
          </a:p>
        </p:txBody>
      </p:sp>
    </p:spTree>
    <p:extLst>
      <p:ext uri="{BB962C8B-B14F-4D97-AF65-F5344CB8AC3E}">
        <p14:creationId xmlns:p14="http://schemas.microsoft.com/office/powerpoint/2010/main" val="114408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8746"/>
            <a:ext cx="9144000" cy="1089529"/>
          </a:xfrm>
        </p:spPr>
        <p:txBody>
          <a:bodyPr/>
          <a:lstStyle/>
          <a:p>
            <a:r>
              <a:rPr lang="en-US" dirty="0" smtClean="0"/>
              <a:t>In your group, develop an interview question to determine the applicant’s skill/experience related to one of the following competencies:</a:t>
            </a:r>
            <a:endParaRPr lang="en-US" dirty="0"/>
          </a:p>
        </p:txBody>
      </p:sp>
      <p:sp>
        <p:nvSpPr>
          <p:cNvPr id="3" name="Content Placeholder 2"/>
          <p:cNvSpPr>
            <a:spLocks noGrp="1"/>
          </p:cNvSpPr>
          <p:nvPr>
            <p:ph idx="1"/>
          </p:nvPr>
        </p:nvSpPr>
        <p:spPr>
          <a:xfrm>
            <a:off x="746082" y="2587186"/>
            <a:ext cx="7651836" cy="2400657"/>
          </a:xfrm>
        </p:spPr>
        <p:txBody>
          <a:bodyPr/>
          <a:lstStyle/>
          <a:p>
            <a:r>
              <a:rPr lang="en-US" dirty="0" smtClean="0"/>
              <a:t>1) Conflict Resolution</a:t>
            </a:r>
          </a:p>
          <a:p>
            <a:r>
              <a:rPr lang="en-US" dirty="0" smtClean="0"/>
              <a:t>2) Communication</a:t>
            </a:r>
          </a:p>
          <a:p>
            <a:r>
              <a:rPr lang="en-US" dirty="0" smtClean="0"/>
              <a:t>3) Critical Thinking</a:t>
            </a:r>
          </a:p>
          <a:p>
            <a:r>
              <a:rPr lang="en-US" dirty="0" smtClean="0"/>
              <a:t>4) Customer Service</a:t>
            </a:r>
          </a:p>
          <a:p>
            <a:r>
              <a:rPr lang="en-US" dirty="0" smtClean="0"/>
              <a:t>5) Problem Solving</a:t>
            </a:r>
            <a:endParaRPr lang="en-US" dirty="0"/>
          </a:p>
        </p:txBody>
      </p:sp>
    </p:spTree>
    <p:extLst>
      <p:ext uri="{BB962C8B-B14F-4D97-AF65-F5344CB8AC3E}">
        <p14:creationId xmlns:p14="http://schemas.microsoft.com/office/powerpoint/2010/main" val="71616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Rectangle 6"/>
          <p:cNvSpPr/>
          <p:nvPr/>
        </p:nvSpPr>
        <p:spPr>
          <a:xfrm>
            <a:off x="-588936" y="636303"/>
            <a:ext cx="10321871" cy="769441"/>
          </a:xfrm>
          <a:prstGeom prst="rect">
            <a:avLst/>
          </a:prstGeom>
        </p:spPr>
        <p:txBody>
          <a:bodyPr>
            <a:spAutoFit/>
          </a:bodyPr>
          <a:lstStyle/>
          <a:p>
            <a:pPr algn="ctr">
              <a:defRPr/>
            </a:pPr>
            <a:r>
              <a:rPr lang="en-US" sz="4400" b="1" dirty="0">
                <a:ln w="22225">
                  <a:solidFill>
                    <a:schemeClr val="accent2"/>
                  </a:solidFill>
                  <a:prstDash val="solid"/>
                </a:ln>
                <a:solidFill>
                  <a:srgbClr val="89D1E1"/>
                </a:solidFill>
              </a:rPr>
              <a:t>Screen &amp; Interview</a:t>
            </a:r>
          </a:p>
        </p:txBody>
      </p:sp>
      <p:sp>
        <p:nvSpPr>
          <p:cNvPr id="8" name="Rectangle 7"/>
          <p:cNvSpPr/>
          <p:nvPr/>
        </p:nvSpPr>
        <p:spPr>
          <a:xfrm>
            <a:off x="4176713" y="1530350"/>
            <a:ext cx="4967287" cy="5434013"/>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3" name="TextBox 2"/>
          <p:cNvSpPr txBox="1"/>
          <p:nvPr/>
        </p:nvSpPr>
        <p:spPr>
          <a:xfrm>
            <a:off x="4388486" y="1868507"/>
            <a:ext cx="4542151" cy="3847207"/>
          </a:xfrm>
          <a:prstGeom prst="rect">
            <a:avLst/>
          </a:prstGeom>
          <a:noFill/>
        </p:spPr>
        <p:txBody>
          <a:bodyPr wrap="square" rtlCol="0">
            <a:spAutoFit/>
          </a:bodyPr>
          <a:lstStyle/>
          <a:p>
            <a:pPr lvl="1">
              <a:defRPr/>
            </a:pPr>
            <a:r>
              <a:rPr lang="en-US" dirty="0">
                <a:solidFill>
                  <a:schemeClr val="bg2"/>
                </a:solidFill>
                <a:cs typeface="Arial" pitchFamily="34" charset="0"/>
              </a:rPr>
              <a:t>Developing Interview Questions</a:t>
            </a:r>
          </a:p>
          <a:p>
            <a:pPr lvl="1">
              <a:defRPr/>
            </a:pPr>
            <a:endParaRPr lang="en-US" sz="1600" i="1" dirty="0">
              <a:solidFill>
                <a:schemeClr val="bg2"/>
              </a:solidFill>
              <a:cs typeface="Arial" pitchFamily="34" charset="0"/>
            </a:endParaRPr>
          </a:p>
          <a:p>
            <a:pPr marL="800100" lvl="1" indent="-342900">
              <a:buFont typeface="Courier New" panose="02070309020205020404" pitchFamily="49" charset="0"/>
              <a:buChar char="o"/>
              <a:defRPr/>
            </a:pPr>
            <a:r>
              <a:rPr lang="en-US" sz="1600" dirty="0" smtClean="0">
                <a:solidFill>
                  <a:schemeClr val="bg2"/>
                </a:solidFill>
                <a:cs typeface="Arial" pitchFamily="34" charset="0"/>
              </a:rPr>
              <a:t>Standard set of questions</a:t>
            </a:r>
          </a:p>
          <a:p>
            <a:pPr marL="800100" lvl="1" indent="-342900">
              <a:buFont typeface="Courier New" panose="02070309020205020404" pitchFamily="49" charset="0"/>
              <a:buChar char="o"/>
              <a:defRPr/>
            </a:pPr>
            <a:endParaRPr lang="en-US" sz="1600" dirty="0">
              <a:solidFill>
                <a:schemeClr val="bg2"/>
              </a:solidFill>
              <a:cs typeface="Arial" pitchFamily="34" charset="0"/>
            </a:endParaRPr>
          </a:p>
          <a:p>
            <a:pPr marL="800100" lvl="1" indent="-342900">
              <a:buFont typeface="Courier New" panose="02070309020205020404" pitchFamily="49" charset="0"/>
              <a:buChar char="o"/>
              <a:defRPr/>
            </a:pPr>
            <a:r>
              <a:rPr lang="en-US" sz="1600" dirty="0" smtClean="0">
                <a:solidFill>
                  <a:schemeClr val="bg2"/>
                </a:solidFill>
                <a:cs typeface="Arial" pitchFamily="34" charset="0"/>
              </a:rPr>
              <a:t>Focus on job duties</a:t>
            </a:r>
          </a:p>
          <a:p>
            <a:pPr marL="800100" lvl="1" indent="-342900">
              <a:buFont typeface="Courier New" panose="02070309020205020404" pitchFamily="49" charset="0"/>
              <a:buChar char="o"/>
              <a:defRPr/>
            </a:pPr>
            <a:endParaRPr lang="en-US" sz="1600" dirty="0">
              <a:solidFill>
                <a:schemeClr val="bg2"/>
              </a:solidFill>
              <a:cs typeface="Arial" pitchFamily="34" charset="0"/>
            </a:endParaRPr>
          </a:p>
          <a:p>
            <a:pPr marL="800100" lvl="1" indent="-342900">
              <a:buFont typeface="Courier New" panose="02070309020205020404" pitchFamily="49" charset="0"/>
              <a:buChar char="o"/>
              <a:defRPr/>
            </a:pPr>
            <a:r>
              <a:rPr lang="en-US" sz="1600" dirty="0">
                <a:solidFill>
                  <a:schemeClr val="bg2"/>
                </a:solidFill>
                <a:cs typeface="Arial" pitchFamily="34" charset="0"/>
              </a:rPr>
              <a:t>You can eliminate areas you already have adequate information on from the application and focus on those you need to learn the most about</a:t>
            </a:r>
            <a:r>
              <a:rPr lang="en-US" sz="1600" dirty="0" smtClean="0">
                <a:solidFill>
                  <a:schemeClr val="bg2"/>
                </a:solidFill>
                <a:cs typeface="Arial" pitchFamily="34" charset="0"/>
              </a:rPr>
              <a:t>.</a:t>
            </a:r>
          </a:p>
          <a:p>
            <a:pPr marL="800100" lvl="1" indent="-342900">
              <a:buFont typeface="Courier New" panose="02070309020205020404" pitchFamily="49" charset="0"/>
              <a:buChar char="o"/>
              <a:defRPr/>
            </a:pPr>
            <a:endParaRPr lang="en-US" sz="1600" dirty="0" smtClean="0">
              <a:solidFill>
                <a:schemeClr val="bg2"/>
              </a:solidFill>
              <a:cs typeface="Arial" pitchFamily="34" charset="0"/>
            </a:endParaRPr>
          </a:p>
          <a:p>
            <a:pPr marL="800100" lvl="1" indent="-342900">
              <a:buFont typeface="Courier New" panose="02070309020205020404" pitchFamily="49" charset="0"/>
              <a:buChar char="o"/>
              <a:defRPr/>
            </a:pPr>
            <a:r>
              <a:rPr lang="en-US" sz="1600" dirty="0" smtClean="0">
                <a:solidFill>
                  <a:schemeClr val="bg2"/>
                </a:solidFill>
                <a:cs typeface="Arial" pitchFamily="34" charset="0"/>
              </a:rPr>
              <a:t>Behavioral vs. open ended questions</a:t>
            </a:r>
          </a:p>
          <a:p>
            <a:pPr marL="800100" lvl="1" indent="-342900">
              <a:buFont typeface="Courier New" panose="02070309020205020404" pitchFamily="49" charset="0"/>
              <a:buChar char="o"/>
              <a:defRPr/>
            </a:pPr>
            <a:endParaRPr lang="en-US" sz="1600" dirty="0" smtClean="0">
              <a:solidFill>
                <a:schemeClr val="bg2"/>
              </a:solidFill>
              <a:cs typeface="Arial" pitchFamily="34" charset="0"/>
            </a:endParaRPr>
          </a:p>
          <a:p>
            <a:pPr marL="800100" lvl="1" indent="-342900">
              <a:buFont typeface="Courier New" panose="02070309020205020404" pitchFamily="49" charset="0"/>
              <a:buChar char="o"/>
              <a:defRPr/>
            </a:pPr>
            <a:r>
              <a:rPr lang="en-US" sz="1600" dirty="0" smtClean="0">
                <a:solidFill>
                  <a:schemeClr val="bg2"/>
                </a:solidFill>
                <a:cs typeface="Arial" pitchFamily="34" charset="0"/>
              </a:rPr>
              <a:t>Application questions </a:t>
            </a:r>
            <a:endParaRPr lang="en-US" dirty="0">
              <a:solidFill>
                <a:schemeClr val="bg2"/>
              </a:solidFill>
              <a:cs typeface="Arial" pitchFamily="34" charset="0"/>
            </a:endParaRPr>
          </a:p>
          <a:p>
            <a:endParaRPr lang="en-US" dirty="0">
              <a:solidFill>
                <a:schemeClr val="bg2"/>
              </a:solidFill>
            </a:endParaRPr>
          </a:p>
        </p:txBody>
      </p:sp>
      <p:sp>
        <p:nvSpPr>
          <p:cNvPr id="10" name="TextBox 1"/>
          <p:cNvSpPr txBox="1">
            <a:spLocks noChangeArrowheads="1"/>
          </p:cNvSpPr>
          <p:nvPr/>
        </p:nvSpPr>
        <p:spPr bwMode="auto">
          <a:xfrm>
            <a:off x="4792352" y="5840320"/>
            <a:ext cx="3150221" cy="307777"/>
          </a:xfrm>
          <a:prstGeom prst="rect">
            <a:avLst/>
          </a:prstGeom>
          <a:ln/>
          <a:extLst/>
        </p:spPr>
        <p:style>
          <a:lnRef idx="1">
            <a:schemeClr val="dk1"/>
          </a:lnRef>
          <a:fillRef idx="2">
            <a:schemeClr val="dk1"/>
          </a:fillRef>
          <a:effectRef idx="1">
            <a:schemeClr val="dk1"/>
          </a:effectRef>
          <a:fontRef idx="minor">
            <a:schemeClr val="dk1"/>
          </a:fontRef>
        </p:style>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chemeClr val="bg2"/>
                </a:solidFill>
                <a:hlinkClick r:id="rId7"/>
              </a:rPr>
              <a:t>Refer </a:t>
            </a:r>
            <a:r>
              <a:rPr lang="en-US" altLang="en-US" sz="1400" dirty="0" smtClean="0">
                <a:solidFill>
                  <a:schemeClr val="bg2"/>
                </a:solidFill>
                <a:hlinkClick r:id="rId7"/>
              </a:rPr>
              <a:t>to</a:t>
            </a:r>
            <a:r>
              <a:rPr lang="en-US" altLang="en-US" sz="1400" dirty="0">
                <a:solidFill>
                  <a:schemeClr val="bg2"/>
                </a:solidFill>
                <a:hlinkClick r:id="rId7"/>
              </a:rPr>
              <a:t> </a:t>
            </a:r>
            <a:r>
              <a:rPr lang="en-US" altLang="en-US" sz="1400" dirty="0" smtClean="0">
                <a:solidFill>
                  <a:schemeClr val="bg2"/>
                </a:solidFill>
                <a:hlinkClick r:id="rId7"/>
              </a:rPr>
              <a:t>Sample Interview Questions</a:t>
            </a:r>
            <a:endParaRPr lang="en-US" altLang="en-US" sz="1400" dirty="0">
              <a:solidFill>
                <a:schemeClr val="bg2"/>
              </a:solidFill>
            </a:endParaRPr>
          </a:p>
        </p:txBody>
      </p:sp>
      <p:pic>
        <p:nvPicPr>
          <p:cNvPr id="11" name="Picture 10"/>
          <p:cNvPicPr>
            <a:picLocks noChangeAspect="1" noChangeArrowheads="1"/>
          </p:cNvPicPr>
          <p:nvPr>
            <p:custDataLst>
              <p:tags r:id="rId2"/>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1714" y="6241413"/>
            <a:ext cx="312737"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Diagram 12"/>
          <p:cNvGraphicFramePr/>
          <p:nvPr>
            <p:custDataLst>
              <p:tags r:id="rId3"/>
            </p:custDataLst>
            <p:extLst>
              <p:ext uri="{D42A27DB-BD31-4B8C-83A1-F6EECF244321}">
                <p14:modId xmlns:p14="http://schemas.microsoft.com/office/powerpoint/2010/main" val="1135829770"/>
              </p:ext>
            </p:extLst>
          </p:nvPr>
        </p:nvGraphicFramePr>
        <p:xfrm>
          <a:off x="-965031" y="1669893"/>
          <a:ext cx="6778002" cy="47563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4" name="Picture 11" descr="HRS sign copy.jpg"/>
          <p:cNvPicPr>
            <a:picLocks noChangeAspect="1"/>
          </p:cNvPicPr>
          <p:nvPr>
            <p:custDataLst>
              <p:tags r:id="rId4"/>
            </p:custDataLst>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7637" y="6162824"/>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3575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64105"/>
            <a:ext cx="9144000" cy="5293895"/>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a:p>
            <a:pPr algn="ctr">
              <a:defRPr/>
            </a:pPr>
            <a:endParaRPr lang="en-US" dirty="0"/>
          </a:p>
        </p:txBody>
      </p:sp>
      <p:sp>
        <p:nvSpPr>
          <p:cNvPr id="9219" name="Title 1"/>
          <p:cNvSpPr>
            <a:spLocks noGrp="1"/>
          </p:cNvSpPr>
          <p:nvPr>
            <p:ph type="ctrTitle"/>
          </p:nvPr>
        </p:nvSpPr>
        <p:spPr>
          <a:xfrm>
            <a:off x="-581932" y="95236"/>
            <a:ext cx="10103304" cy="1328583"/>
          </a:xfrm>
          <a:extLst/>
        </p:spPr>
        <p:txBody>
          <a:bodyPr/>
          <a:lstStyle/>
          <a:p>
            <a:pPr>
              <a:defRPr/>
            </a:pPr>
            <a:r>
              <a:rPr lang="en-US" altLang="en-US" sz="4400" kern="1200" dirty="0"/>
              <a:t>Recruitment Laws &amp; Policies</a:t>
            </a:r>
          </a:p>
        </p:txBody>
      </p:sp>
      <p:sp>
        <p:nvSpPr>
          <p:cNvPr id="28" name="Content Placeholder 7"/>
          <p:cNvSpPr txBox="1">
            <a:spLocks/>
          </p:cNvSpPr>
          <p:nvPr/>
        </p:nvSpPr>
        <p:spPr bwMode="black">
          <a:xfrm>
            <a:off x="-1877825" y="1564105"/>
            <a:ext cx="12899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509588" indent="-16510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688975" indent="-179388">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914400" indent="-1651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1079500" indent="-1651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15367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19939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24511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29083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algn="ctr">
              <a:spcBef>
                <a:spcPct val="0"/>
              </a:spcBef>
              <a:buClr>
                <a:srgbClr val="5E6A71"/>
              </a:buClr>
              <a:buSzPct val="80000"/>
              <a:buFont typeface="Arial" panose="020B0604020202020204" pitchFamily="34" charset="0"/>
              <a:buNone/>
              <a:defRPr/>
            </a:pPr>
            <a:r>
              <a:rPr lang="en-US" altLang="en-US" sz="3600" b="1" i="1" dirty="0">
                <a:ln w="9525">
                  <a:solidFill>
                    <a:schemeClr val="bg2">
                      <a:lumMod val="85000"/>
                      <a:lumOff val="15000"/>
                    </a:schemeClr>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Equal Opportunity in Employment </a:t>
            </a:r>
          </a:p>
        </p:txBody>
      </p:sp>
      <p:graphicFrame>
        <p:nvGraphicFramePr>
          <p:cNvPr id="10" name="Table 9"/>
          <p:cNvGraphicFramePr>
            <a:graphicFrameLocks noGrp="1"/>
          </p:cNvGraphicFramePr>
          <p:nvPr>
            <p:extLst>
              <p:ext uri="{D42A27DB-BD31-4B8C-83A1-F6EECF244321}">
                <p14:modId xmlns:p14="http://schemas.microsoft.com/office/powerpoint/2010/main" val="75878192"/>
              </p:ext>
            </p:extLst>
          </p:nvPr>
        </p:nvGraphicFramePr>
        <p:xfrm>
          <a:off x="1142122" y="2403894"/>
          <a:ext cx="7098908" cy="4070319"/>
        </p:xfrm>
        <a:graphic>
          <a:graphicData uri="http://schemas.openxmlformats.org/drawingml/2006/table">
            <a:tbl>
              <a:tblPr firstRow="1" bandRow="1">
                <a:tableStyleId>{5C22544A-7EE6-4342-B048-85BDC9FD1C3A}</a:tableStyleId>
              </a:tblPr>
              <a:tblGrid>
                <a:gridCol w="3549454">
                  <a:extLst>
                    <a:ext uri="{9D8B030D-6E8A-4147-A177-3AD203B41FA5}">
                      <a16:colId xmlns:a16="http://schemas.microsoft.com/office/drawing/2014/main" val="20000"/>
                    </a:ext>
                  </a:extLst>
                </a:gridCol>
                <a:gridCol w="3549454">
                  <a:extLst>
                    <a:ext uri="{9D8B030D-6E8A-4147-A177-3AD203B41FA5}">
                      <a16:colId xmlns:a16="http://schemas.microsoft.com/office/drawing/2014/main" val="20001"/>
                    </a:ext>
                  </a:extLst>
                </a:gridCol>
              </a:tblGrid>
              <a:tr h="344602">
                <a:tc>
                  <a:txBody>
                    <a:bodyPr/>
                    <a:lstStyle/>
                    <a:p>
                      <a:r>
                        <a:rPr lang="en-US" sz="1800" b="0" dirty="0" smtClean="0">
                          <a:solidFill>
                            <a:schemeClr val="bg2"/>
                          </a:solidFill>
                        </a:rPr>
                        <a:t>FEDERAL</a:t>
                      </a:r>
                      <a:r>
                        <a:rPr lang="en-US" sz="1800" b="0" baseline="0" dirty="0" smtClean="0">
                          <a:solidFill>
                            <a:schemeClr val="bg2"/>
                          </a:solidFill>
                        </a:rPr>
                        <a:t> LAWS</a:t>
                      </a:r>
                      <a:endParaRPr lang="en-US" sz="1800" b="0" dirty="0">
                        <a:solidFill>
                          <a:schemeClr val="bg2"/>
                        </a:solidFill>
                      </a:endParaRPr>
                    </a:p>
                  </a:txBody>
                  <a:tcPr marL="91453" marR="91453" marT="45712" marB="45712">
                    <a:cell3D prstMaterial="dkEdge">
                      <a:bevel prst="riblet"/>
                      <a:lightRig rig="flood" dir="t"/>
                    </a:cell3D>
                    <a:solidFill>
                      <a:schemeClr val="accent5">
                        <a:lumMod val="60000"/>
                        <a:lumOff val="40000"/>
                      </a:schemeClr>
                    </a:solidFill>
                  </a:tcPr>
                </a:tc>
                <a:tc>
                  <a:txBody>
                    <a:bodyPr/>
                    <a:lstStyle/>
                    <a:p>
                      <a:endParaRPr lang="en-US" sz="1800" dirty="0"/>
                    </a:p>
                  </a:txBody>
                  <a:tcPr marL="91453" marR="91453" marT="45712" marB="45712">
                    <a:cell3D prstMaterial="dkEdge">
                      <a:bevel prst="riblet"/>
                      <a:lightRig rig="flood" dir="t"/>
                    </a:cell3D>
                    <a:solidFill>
                      <a:schemeClr val="accent5">
                        <a:lumMod val="60000"/>
                        <a:lumOff val="40000"/>
                      </a:schemeClr>
                    </a:solidFill>
                  </a:tcPr>
                </a:tc>
                <a:extLst>
                  <a:ext uri="{0D108BD9-81ED-4DB2-BD59-A6C34878D82A}">
                    <a16:rowId xmlns:a16="http://schemas.microsoft.com/office/drawing/2014/main" val="10000"/>
                  </a:ext>
                </a:extLst>
              </a:tr>
              <a:tr h="1378454">
                <a:tc>
                  <a:txBody>
                    <a:bodyPr/>
                    <a:lstStyle/>
                    <a:p>
                      <a:pPr algn="ctr"/>
                      <a:r>
                        <a:rPr lang="en-US" altLang="en-US" sz="1600" b="1" dirty="0" smtClean="0">
                          <a:solidFill>
                            <a:srgbClr val="000000"/>
                          </a:solidFill>
                          <a:latin typeface="Arial" panose="020B0604020202020204" pitchFamily="34" charset="0"/>
                          <a:cs typeface="Arial" panose="020B0604020202020204" pitchFamily="34" charset="0"/>
                        </a:rPr>
                        <a:t>Title VII of the Civil Rights Act</a:t>
                      </a:r>
                      <a:endParaRPr lang="en-US" sz="1600" b="0" dirty="0"/>
                    </a:p>
                  </a:txBody>
                  <a:tcPr marL="91453" marR="91453" marT="45712" marB="45712">
                    <a:cell3D prstMaterial="dkEdge">
                      <a:bevel prst="riblet"/>
                      <a:lightRig rig="flood" dir="t"/>
                    </a:cell3D>
                    <a:solidFill>
                      <a:schemeClr val="tx2">
                        <a:lumMod val="40000"/>
                        <a:lumOff val="60000"/>
                      </a:schemeClr>
                    </a:solidFill>
                  </a:tcPr>
                </a:tc>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2">
                        <a:lumMod val="40000"/>
                        <a:lumOff val="60000"/>
                      </a:schemeClr>
                    </a:solidFill>
                  </a:tcPr>
                </a:tc>
                <a:extLst>
                  <a:ext uri="{0D108BD9-81ED-4DB2-BD59-A6C34878D82A}">
                    <a16:rowId xmlns:a16="http://schemas.microsoft.com/office/drawing/2014/main" val="10001"/>
                  </a:ext>
                </a:extLst>
              </a:tr>
              <a:tr h="603065">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rgbClr val="000000"/>
                          </a:solidFill>
                          <a:latin typeface="Arial" panose="020B0604020202020204" pitchFamily="34" charset="0"/>
                          <a:cs typeface="Arial" panose="020B0604020202020204" pitchFamily="34" charset="0"/>
                        </a:rPr>
                        <a:t>Age Discrimination in Employment Act</a:t>
                      </a:r>
                      <a:endParaRPr lang="en-US" sz="1600" b="0" dirty="0"/>
                    </a:p>
                  </a:txBody>
                  <a:tcPr marL="91453" marR="91453" marT="45712" marB="45712">
                    <a:cell3D prstMaterial="dkEdge">
                      <a:bevel prst="riblet"/>
                      <a:lightRig rig="flood" dir="t"/>
                    </a:cell3D>
                    <a:solidFill>
                      <a:schemeClr val="tx2">
                        <a:lumMod val="40000"/>
                        <a:lumOff val="60000"/>
                      </a:schemeClr>
                    </a:solidFill>
                  </a:tcPr>
                </a:tc>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2">
                        <a:lumMod val="40000"/>
                        <a:lumOff val="60000"/>
                      </a:schemeClr>
                    </a:solidFill>
                  </a:tcPr>
                </a:tc>
                <a:extLst>
                  <a:ext uri="{0D108BD9-81ED-4DB2-BD59-A6C34878D82A}">
                    <a16:rowId xmlns:a16="http://schemas.microsoft.com/office/drawing/2014/main" val="10002"/>
                  </a:ext>
                </a:extLst>
              </a:tr>
              <a:tr h="1119991">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rgbClr val="000000"/>
                          </a:solidFill>
                          <a:latin typeface="Arial" panose="020B0604020202020204" pitchFamily="34" charset="0"/>
                          <a:cs typeface="Arial" panose="020B0604020202020204" pitchFamily="34" charset="0"/>
                        </a:rPr>
                        <a:t>American with Disabilities Act  </a:t>
                      </a:r>
                    </a:p>
                    <a:p>
                      <a:pPr marL="0" marR="0" lvl="2" indent="0" algn="ctr" defTabSz="914400" rtl="0" eaLnBrk="1" fontAlgn="auto" latinLnBrk="0" hangingPunct="1">
                        <a:lnSpc>
                          <a:spcPct val="100000"/>
                        </a:lnSpc>
                        <a:spcBef>
                          <a:spcPts val="0"/>
                        </a:spcBef>
                        <a:spcAft>
                          <a:spcPts val="0"/>
                        </a:spcAft>
                        <a:buClrTx/>
                        <a:buSzTx/>
                        <a:buFontTx/>
                        <a:buNone/>
                        <a:tabLst/>
                        <a:defRPr/>
                      </a:pPr>
                      <a:endParaRPr lang="en-US" altLang="en-US" sz="1600" b="1" dirty="0" smtClean="0">
                        <a:solidFill>
                          <a:srgbClr val="000000"/>
                        </a:solidFill>
                        <a:latin typeface="Arial" panose="020B0604020202020204" pitchFamily="34" charset="0"/>
                        <a:cs typeface="Arial" panose="020B0604020202020204" pitchFamily="34" charset="0"/>
                      </a:endParaRPr>
                    </a:p>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rgbClr val="000000"/>
                          </a:solidFill>
                          <a:latin typeface="Arial" panose="020B0604020202020204" pitchFamily="34" charset="0"/>
                          <a:cs typeface="Arial" panose="020B0604020202020204" pitchFamily="34" charset="0"/>
                        </a:rPr>
                        <a:t>Rehabilitation Act</a:t>
                      </a:r>
                      <a:r>
                        <a:rPr lang="en-US" altLang="en-US" sz="1600" b="1" dirty="0" smtClean="0">
                          <a:solidFill>
                            <a:srgbClr val="FF00FF"/>
                          </a:solidFill>
                          <a:latin typeface="Arial" panose="020B0604020202020204" pitchFamily="34" charset="0"/>
                          <a:cs typeface="Arial" panose="020B0604020202020204" pitchFamily="34" charset="0"/>
                        </a:rPr>
                        <a:t/>
                      </a:r>
                      <a:br>
                        <a:rPr lang="en-US" altLang="en-US" sz="1600" b="1" dirty="0" smtClean="0">
                          <a:solidFill>
                            <a:srgbClr val="FF00FF"/>
                          </a:solidFill>
                          <a:latin typeface="Arial" panose="020B0604020202020204" pitchFamily="34" charset="0"/>
                          <a:cs typeface="Arial" panose="020B0604020202020204" pitchFamily="34" charset="0"/>
                        </a:rPr>
                      </a:br>
                      <a:endParaRPr lang="en-US" altLang="en-US" sz="1600" b="1" dirty="0" smtClean="0">
                        <a:solidFill>
                          <a:srgbClr val="FF00FF"/>
                        </a:solidFill>
                        <a:latin typeface="Arial" panose="020B0604020202020204" pitchFamily="34" charset="0"/>
                        <a:cs typeface="Arial" panose="020B0604020202020204" pitchFamily="34" charset="0"/>
                      </a:endParaRPr>
                    </a:p>
                  </a:txBody>
                  <a:tcPr marL="91453" marR="91453" marT="45712" marB="45712">
                    <a:cell3D prstMaterial="dkEdge">
                      <a:bevel prst="riblet"/>
                      <a:lightRig rig="flood" dir="t"/>
                    </a:cell3D>
                    <a:solidFill>
                      <a:schemeClr val="tx2">
                        <a:lumMod val="40000"/>
                        <a:lumOff val="60000"/>
                      </a:schemeClr>
                    </a:solidFill>
                  </a:tcPr>
                </a:tc>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2">
                        <a:lumMod val="40000"/>
                        <a:lumOff val="60000"/>
                      </a:schemeClr>
                    </a:solidFill>
                  </a:tcPr>
                </a:tc>
                <a:extLst>
                  <a:ext uri="{0D108BD9-81ED-4DB2-BD59-A6C34878D82A}">
                    <a16:rowId xmlns:a16="http://schemas.microsoft.com/office/drawing/2014/main" val="10003"/>
                  </a:ext>
                </a:extLst>
              </a:tr>
              <a:tr h="603065">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altLang="en-US" sz="1600" b="1" dirty="0" smtClean="0">
                          <a:solidFill>
                            <a:srgbClr val="000000"/>
                          </a:solidFill>
                          <a:latin typeface="Arial" panose="020B0604020202020204" pitchFamily="34" charset="0"/>
                          <a:cs typeface="Arial" panose="020B0604020202020204" pitchFamily="34" charset="0"/>
                        </a:rPr>
                        <a:t>Genetic Information Non-Discrimination Act</a:t>
                      </a:r>
                      <a:endParaRPr lang="en-US" sz="1600" b="0" dirty="0"/>
                    </a:p>
                  </a:txBody>
                  <a:tcPr marL="91453" marR="91453" marT="45712" marB="45712">
                    <a:cell3D prstMaterial="dkEdge">
                      <a:bevel prst="riblet"/>
                      <a:lightRig rig="flood" dir="t"/>
                    </a:cell3D>
                    <a:solidFill>
                      <a:schemeClr val="tx2">
                        <a:lumMod val="40000"/>
                        <a:lumOff val="60000"/>
                      </a:schemeClr>
                    </a:solidFill>
                  </a:tcPr>
                </a:tc>
                <a:tc>
                  <a:txBody>
                    <a:bodyPr/>
                    <a:lstStyle/>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2">
                        <a:lumMod val="40000"/>
                        <a:lumOff val="60000"/>
                      </a:schemeClr>
                    </a:solidFill>
                  </a:tcPr>
                </a:tc>
                <a:extLst>
                  <a:ext uri="{0D108BD9-81ED-4DB2-BD59-A6C34878D82A}">
                    <a16:rowId xmlns:a16="http://schemas.microsoft.com/office/drawing/2014/main" val="10004"/>
                  </a:ext>
                </a:extLst>
              </a:tr>
            </a:tbl>
          </a:graphicData>
        </a:graphic>
      </p:graphicFrame>
      <p:pic>
        <p:nvPicPr>
          <p:cNvPr id="9"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720088" y="2806840"/>
            <a:ext cx="4572000" cy="1323439"/>
          </a:xfrm>
          <a:prstGeom prst="rect">
            <a:avLst/>
          </a:prstGeom>
        </p:spPr>
        <p:txBody>
          <a:bodyPr>
            <a:spAutoFit/>
          </a:bodyPr>
          <a:lstStyle/>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Race</a:t>
            </a:r>
          </a:p>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Color </a:t>
            </a:r>
          </a:p>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Religion</a:t>
            </a:r>
          </a:p>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Sex</a:t>
            </a:r>
          </a:p>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N</a:t>
            </a:r>
            <a:r>
              <a:rPr lang="en-US" altLang="en-US" sz="1600" b="1" dirty="0">
                <a:solidFill>
                  <a:srgbClr val="000000"/>
                </a:solidFill>
                <a:cs typeface="Arial" panose="020B0604020202020204" pitchFamily="34" charset="0"/>
              </a:rPr>
              <a:t>ational Origin </a:t>
            </a:r>
            <a:endParaRPr lang="en-US" sz="1600" b="1" dirty="0">
              <a:solidFill>
                <a:srgbClr val="000000"/>
              </a:solidFill>
              <a:cs typeface="Arial" panose="020B0604020202020204" pitchFamily="34" charset="0"/>
            </a:endParaRPr>
          </a:p>
        </p:txBody>
      </p:sp>
      <p:sp>
        <p:nvSpPr>
          <p:cNvPr id="4" name="Rectangle 3"/>
          <p:cNvSpPr/>
          <p:nvPr/>
        </p:nvSpPr>
        <p:spPr>
          <a:xfrm>
            <a:off x="4703759" y="4276368"/>
            <a:ext cx="859531" cy="338554"/>
          </a:xfrm>
          <a:prstGeom prst="rect">
            <a:avLst/>
          </a:prstGeom>
        </p:spPr>
        <p:txBody>
          <a:bodyPr wrap="none">
            <a:spAutoFit/>
          </a:bodyPr>
          <a:lstStyle/>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Age</a:t>
            </a:r>
            <a:endParaRPr lang="en-US" altLang="en-US" sz="1600" b="1" dirty="0">
              <a:solidFill>
                <a:srgbClr val="000000"/>
              </a:solidFill>
              <a:cs typeface="Arial" panose="020B0604020202020204" pitchFamily="34" charset="0"/>
            </a:endParaRPr>
          </a:p>
        </p:txBody>
      </p:sp>
      <p:sp>
        <p:nvSpPr>
          <p:cNvPr id="5" name="Rectangle 4"/>
          <p:cNvSpPr/>
          <p:nvPr/>
        </p:nvSpPr>
        <p:spPr>
          <a:xfrm>
            <a:off x="4672233" y="5141942"/>
            <a:ext cx="1386918" cy="338554"/>
          </a:xfrm>
          <a:prstGeom prst="rect">
            <a:avLst/>
          </a:prstGeom>
        </p:spPr>
        <p:txBody>
          <a:bodyPr wrap="none">
            <a:spAutoFit/>
          </a:bodyPr>
          <a:lstStyle/>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Disability</a:t>
            </a:r>
            <a:endParaRPr lang="en-US" altLang="en-US" sz="1600" b="1" dirty="0">
              <a:solidFill>
                <a:srgbClr val="000000"/>
              </a:solidFill>
              <a:cs typeface="Arial" panose="020B0604020202020204" pitchFamily="34" charset="0"/>
            </a:endParaRPr>
          </a:p>
        </p:txBody>
      </p:sp>
      <p:sp>
        <p:nvSpPr>
          <p:cNvPr id="6" name="Rectangle 5"/>
          <p:cNvSpPr/>
          <p:nvPr/>
        </p:nvSpPr>
        <p:spPr>
          <a:xfrm>
            <a:off x="4688562" y="6026934"/>
            <a:ext cx="2414444" cy="338554"/>
          </a:xfrm>
          <a:prstGeom prst="rect">
            <a:avLst/>
          </a:prstGeom>
        </p:spPr>
        <p:txBody>
          <a:bodyPr wrap="none">
            <a:spAutoFit/>
          </a:bodyPr>
          <a:lstStyle/>
          <a:p>
            <a:pPr marL="285750" lvl="2"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Genetic Information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14" name="Rectangle 13"/>
          <p:cNvSpPr/>
          <p:nvPr/>
        </p:nvSpPr>
        <p:spPr>
          <a:xfrm>
            <a:off x="4176713" y="1530350"/>
            <a:ext cx="4967287" cy="5434013"/>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472699" y="668040"/>
            <a:ext cx="10089397" cy="769441"/>
          </a:xfrm>
          <a:prstGeom prst="rect">
            <a:avLst/>
          </a:prstGeom>
        </p:spPr>
        <p:txBody>
          <a:bodyPr>
            <a:spAutoFit/>
          </a:bodyPr>
          <a:lstStyle/>
          <a:p>
            <a:pPr algn="ctr">
              <a:defRPr/>
            </a:pPr>
            <a:r>
              <a:rPr lang="en-US" sz="4400" b="1" dirty="0">
                <a:ln w="22225">
                  <a:solidFill>
                    <a:schemeClr val="accent2"/>
                  </a:solidFill>
                  <a:prstDash val="solid"/>
                </a:ln>
                <a:solidFill>
                  <a:srgbClr val="89D1E1"/>
                </a:solidFill>
              </a:rPr>
              <a:t>Screen &amp; Interview</a:t>
            </a:r>
          </a:p>
        </p:txBody>
      </p:sp>
      <p:sp>
        <p:nvSpPr>
          <p:cNvPr id="2" name="Rectangle 1"/>
          <p:cNvSpPr/>
          <p:nvPr/>
        </p:nvSpPr>
        <p:spPr>
          <a:xfrm>
            <a:off x="3695793" y="5615070"/>
            <a:ext cx="5363520" cy="953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49675" y="1423987"/>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dirty="0" smtClean="0">
                <a:solidFill>
                  <a:schemeClr val="bg2"/>
                </a:solidFill>
                <a:cs typeface="Arial" pitchFamily="34" charset="0"/>
              </a:rPr>
              <a:t>Prohibited Pre-employment questions</a:t>
            </a:r>
          </a:p>
          <a:p>
            <a:pPr lvl="1">
              <a:defRPr/>
            </a:pPr>
            <a:endParaRPr lang="en-US" dirty="0" smtClean="0">
              <a:solidFill>
                <a:schemeClr val="bg2"/>
              </a:solidFill>
              <a:cs typeface="Arial" pitchFamily="34" charset="0"/>
            </a:endParaRPr>
          </a:p>
          <a:p>
            <a:pPr marL="1200150" lvl="2" indent="-285750">
              <a:buFont typeface="Courier New" panose="02070309020205020404" pitchFamily="49" charset="0"/>
              <a:buChar char="o"/>
              <a:defRPr/>
            </a:pPr>
            <a:r>
              <a:rPr lang="en-US" dirty="0" smtClean="0">
                <a:solidFill>
                  <a:schemeClr val="bg2"/>
                </a:solidFill>
                <a:cs typeface="Arial" pitchFamily="34" charset="0"/>
              </a:rPr>
              <a:t>Be vigilant in </a:t>
            </a:r>
            <a:r>
              <a:rPr lang="en-US" u="sng" dirty="0" smtClean="0">
                <a:solidFill>
                  <a:schemeClr val="bg2"/>
                </a:solidFill>
                <a:cs typeface="Arial" pitchFamily="34" charset="0"/>
              </a:rPr>
              <a:t>all </a:t>
            </a:r>
            <a:r>
              <a:rPr lang="en-US" dirty="0" smtClean="0">
                <a:solidFill>
                  <a:schemeClr val="bg2"/>
                </a:solidFill>
                <a:cs typeface="Arial" pitchFamily="34" charset="0"/>
              </a:rPr>
              <a:t>interactions with candidates</a:t>
            </a:r>
          </a:p>
          <a:p>
            <a:pPr marL="1200150" lvl="2" indent="-285750">
              <a:buFont typeface="Courier New" panose="02070309020205020404" pitchFamily="49" charset="0"/>
              <a:buChar char="o"/>
              <a:defRPr/>
            </a:pPr>
            <a:r>
              <a:rPr lang="en-US" dirty="0" smtClean="0">
                <a:solidFill>
                  <a:schemeClr val="bg2"/>
                </a:solidFill>
                <a:cs typeface="Arial" pitchFamily="34" charset="0"/>
              </a:rPr>
              <a:t>Focus on job-related questions</a:t>
            </a:r>
          </a:p>
          <a:p>
            <a:pPr marL="1200150" lvl="2" indent="-285750">
              <a:buFont typeface="Courier New" panose="02070309020205020404" pitchFamily="49" charset="0"/>
              <a:buChar char="o"/>
              <a:defRPr/>
            </a:pPr>
            <a:r>
              <a:rPr lang="en-US" dirty="0" smtClean="0">
                <a:solidFill>
                  <a:schemeClr val="bg2"/>
                </a:solidFill>
                <a:cs typeface="Arial" pitchFamily="34" charset="0"/>
              </a:rPr>
              <a:t>Refrain from questions related to:</a:t>
            </a:r>
          </a:p>
          <a:p>
            <a:pPr lvl="3">
              <a:defRPr/>
            </a:pPr>
            <a:endParaRPr lang="en-US" dirty="0" smtClean="0">
              <a:solidFill>
                <a:schemeClr val="bg2"/>
              </a:solidFill>
              <a:cs typeface="Arial" pitchFamily="34" charset="0"/>
            </a:endParaRPr>
          </a:p>
          <a:p>
            <a:pPr lvl="3">
              <a:defRPr/>
            </a:pPr>
            <a:r>
              <a:rPr lang="en-US" i="1" dirty="0" smtClean="0">
                <a:solidFill>
                  <a:schemeClr val="bg2"/>
                </a:solidFill>
                <a:cs typeface="Arial" pitchFamily="34" charset="0"/>
              </a:rPr>
              <a:t>Race, Religion, Gender, Age, Citizenship, National Origin, Sexual Orientation, Martial Status, Disability Status, Veteran Status</a:t>
            </a:r>
          </a:p>
          <a:p>
            <a:pPr lvl="3">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sp>
        <p:nvSpPr>
          <p:cNvPr id="56327" name="TextBox 1"/>
          <p:cNvSpPr txBox="1">
            <a:spLocks noChangeArrowheads="1"/>
          </p:cNvSpPr>
          <p:nvPr/>
        </p:nvSpPr>
        <p:spPr bwMode="auto">
          <a:xfrm>
            <a:off x="4279821" y="5634327"/>
            <a:ext cx="4833374" cy="292388"/>
          </a:xfrm>
          <a:prstGeom prst="rect">
            <a:avLst/>
          </a:prstGeom>
          <a:ln/>
          <a:extLst/>
        </p:spPr>
        <p:style>
          <a:lnRef idx="1">
            <a:schemeClr val="dk1"/>
          </a:lnRef>
          <a:fillRef idx="2">
            <a:schemeClr val="dk1"/>
          </a:fillRef>
          <a:effectRef idx="1">
            <a:schemeClr val="dk1"/>
          </a:effectRef>
          <a:fontRef idx="minor">
            <a:schemeClr val="dk1"/>
          </a:fontRef>
        </p:style>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hlinkClick r:id="rId7"/>
              </a:rPr>
              <a:t>Refer to the Pre-employment Inquiry Guidelines | BPPM </a:t>
            </a:r>
            <a:r>
              <a:rPr lang="en-US" altLang="en-US" sz="1300" dirty="0" smtClean="0">
                <a:hlinkClick r:id="rId7"/>
              </a:rPr>
              <a:t>60.08 </a:t>
            </a:r>
            <a:endParaRPr lang="en-US" altLang="en-US" sz="1300" dirty="0"/>
          </a:p>
        </p:txBody>
      </p:sp>
      <p:pic>
        <p:nvPicPr>
          <p:cNvPr id="56326" name="Picture 11" descr="HRS sign copy.jpg"/>
          <p:cNvPicPr>
            <a:picLocks noChangeAspect="1"/>
          </p:cNvPicPr>
          <p:nvPr>
            <p:custDataLst>
              <p:tags r:id="rId2"/>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538" y="604715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0626" y="6158494"/>
            <a:ext cx="312737"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Diagram 12"/>
          <p:cNvGraphicFramePr/>
          <p:nvPr>
            <p:custDataLst>
              <p:tags r:id="rId4"/>
            </p:custDataLst>
            <p:extLst>
              <p:ext uri="{D42A27DB-BD31-4B8C-83A1-F6EECF244321}">
                <p14:modId xmlns:p14="http://schemas.microsoft.com/office/powerpoint/2010/main" val="915509560"/>
              </p:ext>
            </p:extLst>
          </p:nvPr>
        </p:nvGraphicFramePr>
        <p:xfrm>
          <a:off x="-965031" y="1669893"/>
          <a:ext cx="6778002" cy="475636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6327"/>
                                        </p:tgtEl>
                                        <p:attrNameLst>
                                          <p:attrName>style.visibility</p:attrName>
                                        </p:attrNameLst>
                                      </p:cBhvr>
                                      <p:to>
                                        <p:strVal val="visible"/>
                                      </p:to>
                                    </p:set>
                                    <p:animEffect transition="in" filter="fade">
                                      <p:cBhvr>
                                        <p:cTn id="42" dur="1000"/>
                                        <p:tgtEl>
                                          <p:spTgt spid="56327"/>
                                        </p:tgtEl>
                                      </p:cBhvr>
                                    </p:animEffect>
                                    <p:anim calcmode="lin" valueType="num">
                                      <p:cBhvr>
                                        <p:cTn id="43" dur="1000" fill="hold"/>
                                        <p:tgtEl>
                                          <p:spTgt spid="56327"/>
                                        </p:tgtEl>
                                        <p:attrNameLst>
                                          <p:attrName>ppt_x</p:attrName>
                                        </p:attrNameLst>
                                      </p:cBhvr>
                                      <p:tavLst>
                                        <p:tav tm="0">
                                          <p:val>
                                            <p:strVal val="#ppt_x"/>
                                          </p:val>
                                        </p:tav>
                                        <p:tav tm="100000">
                                          <p:val>
                                            <p:strVal val="#ppt_x"/>
                                          </p:val>
                                        </p:tav>
                                      </p:tavLst>
                                    </p:anim>
                                    <p:anim calcmode="lin" valueType="num">
                                      <p:cBhvr>
                                        <p:cTn id="44" dur="1000" fill="hold"/>
                                        <p:tgtEl>
                                          <p:spTgt spid="5632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4"/>
      <p:bldP spid="563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Rectangle 6"/>
          <p:cNvSpPr/>
          <p:nvPr/>
        </p:nvSpPr>
        <p:spPr>
          <a:xfrm>
            <a:off x="-588936" y="636303"/>
            <a:ext cx="10321871" cy="769441"/>
          </a:xfrm>
          <a:prstGeom prst="rect">
            <a:avLst/>
          </a:prstGeom>
        </p:spPr>
        <p:txBody>
          <a:bodyPr>
            <a:spAutoFit/>
          </a:bodyPr>
          <a:lstStyle/>
          <a:p>
            <a:pPr algn="ctr">
              <a:defRPr/>
            </a:pPr>
            <a:r>
              <a:rPr lang="en-US" sz="4400" b="1" dirty="0">
                <a:ln w="22225">
                  <a:solidFill>
                    <a:schemeClr val="accent2"/>
                  </a:solidFill>
                  <a:prstDash val="solid"/>
                </a:ln>
                <a:solidFill>
                  <a:srgbClr val="89D1E1"/>
                </a:solidFill>
              </a:rPr>
              <a:t>Screen &amp; Interview</a:t>
            </a:r>
          </a:p>
        </p:txBody>
      </p:sp>
      <p:sp>
        <p:nvSpPr>
          <p:cNvPr id="8" name="Rectangle 7"/>
          <p:cNvSpPr/>
          <p:nvPr/>
        </p:nvSpPr>
        <p:spPr>
          <a:xfrm>
            <a:off x="4176713" y="1530350"/>
            <a:ext cx="4967287" cy="5434013"/>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285750">
              <a:buClr>
                <a:srgbClr val="5E6A71"/>
              </a:buClr>
              <a:buSzPct val="80000"/>
              <a:buFont typeface="Courier New" panose="02070309020205020404" pitchFamily="49" charset="0"/>
              <a:buChar char="o"/>
              <a:defRPr/>
            </a:pPr>
            <a:endParaRPr lang="en-US" dirty="0">
              <a:solidFill>
                <a:schemeClr val="tx1"/>
              </a:solidFill>
              <a:cs typeface="Arial" pitchFamily="34" charset="0"/>
            </a:endParaRPr>
          </a:p>
        </p:txBody>
      </p:sp>
      <p:sp>
        <p:nvSpPr>
          <p:cNvPr id="10" name="Rounded Rectangle 9"/>
          <p:cNvSpPr/>
          <p:nvPr/>
        </p:nvSpPr>
        <p:spPr>
          <a:xfrm>
            <a:off x="4326569" y="2471622"/>
            <a:ext cx="4667573" cy="35514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285750">
              <a:buSzPct val="80000"/>
              <a:buFont typeface="Courier New" panose="02070309020205020404" pitchFamily="49" charset="0"/>
              <a:buChar char="o"/>
              <a:defRPr/>
            </a:pPr>
            <a:r>
              <a:rPr lang="en-US" dirty="0">
                <a:solidFill>
                  <a:schemeClr val="bg2"/>
                </a:solidFill>
                <a:cs typeface="Arial" pitchFamily="34" charset="0"/>
              </a:rPr>
              <a:t>Short telephone call or </a:t>
            </a:r>
            <a:r>
              <a:rPr lang="en-US" dirty="0" smtClean="0">
                <a:solidFill>
                  <a:srgbClr val="FF00FF"/>
                </a:solidFill>
                <a:cs typeface="Arial" pitchFamily="34" charset="0"/>
              </a:rPr>
              <a:t>		</a:t>
            </a:r>
            <a:r>
              <a:rPr lang="en-US" dirty="0" smtClean="0">
                <a:solidFill>
                  <a:schemeClr val="bg2"/>
                </a:solidFill>
                <a:cs typeface="Arial" pitchFamily="34" charset="0"/>
              </a:rPr>
              <a:t>videoconference</a:t>
            </a:r>
          </a:p>
          <a:p>
            <a:pPr marL="457200" indent="-285750">
              <a:buSzPct val="80000"/>
              <a:buFont typeface="Courier New" panose="02070309020205020404" pitchFamily="49" charset="0"/>
              <a:buChar char="o"/>
              <a:defRPr/>
            </a:pPr>
            <a:endParaRPr lang="en-US" dirty="0">
              <a:solidFill>
                <a:schemeClr val="bg2"/>
              </a:solidFill>
              <a:cs typeface="Arial" pitchFamily="34" charset="0"/>
            </a:endParaRPr>
          </a:p>
          <a:p>
            <a:pPr marL="457200" indent="-285750">
              <a:buSzPct val="80000"/>
              <a:buFont typeface="Courier New" panose="02070309020205020404" pitchFamily="49" charset="0"/>
              <a:buChar char="o"/>
              <a:defRPr/>
            </a:pPr>
            <a:r>
              <a:rPr lang="en-US" dirty="0">
                <a:solidFill>
                  <a:schemeClr val="bg2"/>
                </a:solidFill>
                <a:cs typeface="Arial" pitchFamily="34" charset="0"/>
              </a:rPr>
              <a:t>Clarify application </a:t>
            </a:r>
            <a:r>
              <a:rPr lang="en-US" dirty="0" smtClean="0">
                <a:solidFill>
                  <a:schemeClr val="bg2"/>
                </a:solidFill>
                <a:cs typeface="Arial" pitchFamily="34" charset="0"/>
              </a:rPr>
              <a:t>materials</a:t>
            </a:r>
          </a:p>
          <a:p>
            <a:pPr marL="457200" indent="-285750">
              <a:buSzPct val="80000"/>
              <a:buFont typeface="Courier New" panose="02070309020205020404" pitchFamily="49" charset="0"/>
              <a:buChar char="o"/>
              <a:defRPr/>
            </a:pPr>
            <a:endParaRPr lang="en-US" dirty="0">
              <a:solidFill>
                <a:schemeClr val="bg2"/>
              </a:solidFill>
              <a:cs typeface="Arial" pitchFamily="34" charset="0"/>
            </a:endParaRPr>
          </a:p>
          <a:p>
            <a:pPr marL="457200" indent="-285750">
              <a:buSzPct val="80000"/>
              <a:buFont typeface="Courier New" panose="02070309020205020404" pitchFamily="49" charset="0"/>
              <a:buChar char="o"/>
              <a:defRPr/>
            </a:pPr>
            <a:r>
              <a:rPr lang="en-US" dirty="0">
                <a:solidFill>
                  <a:schemeClr val="bg2"/>
                </a:solidFill>
                <a:cs typeface="Arial" pitchFamily="34" charset="0"/>
              </a:rPr>
              <a:t>Job-related </a:t>
            </a:r>
            <a:r>
              <a:rPr lang="en-US" dirty="0" smtClean="0">
                <a:solidFill>
                  <a:schemeClr val="bg2"/>
                </a:solidFill>
                <a:cs typeface="Arial" pitchFamily="34" charset="0"/>
              </a:rPr>
              <a:t>questions</a:t>
            </a:r>
          </a:p>
          <a:p>
            <a:pPr marL="171450">
              <a:buSzPct val="80000"/>
              <a:defRPr/>
            </a:pPr>
            <a:r>
              <a:rPr lang="en-US" dirty="0">
                <a:solidFill>
                  <a:srgbClr val="FF00FF"/>
                </a:solidFill>
                <a:cs typeface="Arial" pitchFamily="34" charset="0"/>
              </a:rPr>
              <a:t>	</a:t>
            </a:r>
            <a:r>
              <a:rPr lang="en-US" dirty="0" smtClean="0">
                <a:solidFill>
                  <a:schemeClr val="bg2"/>
                </a:solidFill>
                <a:cs typeface="Arial" pitchFamily="34" charset="0"/>
              </a:rPr>
              <a:t> </a:t>
            </a:r>
            <a:r>
              <a:rPr lang="en-US" dirty="0">
                <a:solidFill>
                  <a:schemeClr val="bg2"/>
                </a:solidFill>
                <a:cs typeface="Arial" pitchFamily="34" charset="0"/>
              </a:rPr>
              <a:t>re: </a:t>
            </a:r>
            <a:r>
              <a:rPr lang="en-US" dirty="0" smtClean="0">
                <a:solidFill>
                  <a:schemeClr val="bg2"/>
                </a:solidFill>
                <a:cs typeface="Arial" pitchFamily="34" charset="0"/>
              </a:rPr>
              <a:t>experience/qualifications</a:t>
            </a:r>
          </a:p>
          <a:p>
            <a:pPr marL="171450">
              <a:buSzPct val="80000"/>
              <a:defRPr/>
            </a:pPr>
            <a:endParaRPr lang="en-US" dirty="0">
              <a:solidFill>
                <a:schemeClr val="bg2"/>
              </a:solidFill>
              <a:cs typeface="Arial" pitchFamily="34" charset="0"/>
            </a:endParaRPr>
          </a:p>
          <a:p>
            <a:pPr marL="457200" indent="-285750">
              <a:buSzPct val="80000"/>
              <a:buFont typeface="Courier New" panose="02070309020205020404" pitchFamily="49" charset="0"/>
              <a:buChar char="o"/>
              <a:defRPr/>
            </a:pPr>
            <a:r>
              <a:rPr lang="en-US" dirty="0" smtClean="0">
                <a:solidFill>
                  <a:schemeClr val="bg2"/>
                </a:solidFill>
                <a:cs typeface="Arial" pitchFamily="34" charset="0"/>
              </a:rPr>
              <a:t>Gauge </a:t>
            </a:r>
            <a:r>
              <a:rPr lang="en-US" dirty="0">
                <a:solidFill>
                  <a:schemeClr val="bg2"/>
                </a:solidFill>
                <a:cs typeface="Arial" pitchFamily="34" charset="0"/>
              </a:rPr>
              <a:t>level of </a:t>
            </a:r>
            <a:r>
              <a:rPr lang="en-US" dirty="0" smtClean="0">
                <a:solidFill>
                  <a:schemeClr val="bg2"/>
                </a:solidFill>
                <a:cs typeface="Arial" pitchFamily="34" charset="0"/>
              </a:rPr>
              <a:t>interest</a:t>
            </a:r>
          </a:p>
          <a:p>
            <a:pPr marL="171450">
              <a:buSzPct val="80000"/>
              <a:defRPr/>
            </a:pPr>
            <a:endParaRPr lang="en-US" dirty="0">
              <a:solidFill>
                <a:schemeClr val="bg2"/>
              </a:solidFill>
              <a:cs typeface="Arial" pitchFamily="34" charset="0"/>
            </a:endParaRPr>
          </a:p>
          <a:p>
            <a:pPr marL="457200" indent="-285750">
              <a:buSzPct val="80000"/>
              <a:buFont typeface="Courier New" panose="02070309020205020404" pitchFamily="49" charset="0"/>
              <a:buChar char="o"/>
              <a:defRPr/>
            </a:pPr>
            <a:r>
              <a:rPr lang="en-US" dirty="0">
                <a:solidFill>
                  <a:schemeClr val="bg2"/>
                </a:solidFill>
                <a:cs typeface="Arial" pitchFamily="34" charset="0"/>
              </a:rPr>
              <a:t>Same opportunities provided to </a:t>
            </a:r>
            <a:r>
              <a:rPr lang="en-US" dirty="0" smtClean="0">
                <a:solidFill>
                  <a:schemeClr val="bg2"/>
                </a:solidFill>
                <a:cs typeface="Arial" pitchFamily="34" charset="0"/>
              </a:rPr>
              <a:t>all</a:t>
            </a:r>
          </a:p>
          <a:p>
            <a:pPr marL="457200" indent="-285750">
              <a:buSzPct val="80000"/>
              <a:buFont typeface="Courier New" panose="02070309020205020404" pitchFamily="49" charset="0"/>
              <a:buChar char="o"/>
              <a:defRPr/>
            </a:pPr>
            <a:endParaRPr lang="en-US" dirty="0">
              <a:solidFill>
                <a:schemeClr val="bg2"/>
              </a:solidFill>
              <a:cs typeface="Arial" pitchFamily="34" charset="0"/>
            </a:endParaRPr>
          </a:p>
          <a:p>
            <a:pPr marL="457200" indent="-285750">
              <a:buSzPct val="80000"/>
              <a:buFont typeface="Courier New" panose="02070309020205020404" pitchFamily="49" charset="0"/>
              <a:buChar char="o"/>
              <a:defRPr/>
            </a:pPr>
            <a:r>
              <a:rPr lang="en-US" dirty="0">
                <a:solidFill>
                  <a:schemeClr val="bg2"/>
                </a:solidFill>
                <a:cs typeface="Arial" pitchFamily="34" charset="0"/>
              </a:rPr>
              <a:t>Take notes; narrow down the </a:t>
            </a:r>
            <a:r>
              <a:rPr lang="en-US" dirty="0" smtClean="0">
                <a:solidFill>
                  <a:schemeClr val="bg2"/>
                </a:solidFill>
                <a:cs typeface="Arial" pitchFamily="34" charset="0"/>
              </a:rPr>
              <a:t>pool</a:t>
            </a:r>
          </a:p>
          <a:p>
            <a:pPr marL="457200" indent="-285750">
              <a:buSzPct val="80000"/>
              <a:buFont typeface="Courier New" panose="02070309020205020404" pitchFamily="49" charset="0"/>
              <a:buChar char="o"/>
              <a:defRPr/>
            </a:pPr>
            <a:endParaRPr lang="en-US" dirty="0">
              <a:solidFill>
                <a:schemeClr val="bg2"/>
              </a:solidFill>
              <a:cs typeface="Arial" pitchFamily="34" charset="0"/>
            </a:endParaRPr>
          </a:p>
          <a:p>
            <a:pPr marL="457200" indent="-285750">
              <a:buSzPct val="80000"/>
              <a:buFont typeface="Courier New" panose="02070309020205020404" pitchFamily="49" charset="0"/>
              <a:buChar char="o"/>
              <a:defRPr/>
            </a:pPr>
            <a:r>
              <a:rPr lang="en-US" dirty="0">
                <a:solidFill>
                  <a:schemeClr val="bg2"/>
                </a:solidFill>
                <a:cs typeface="Arial" pitchFamily="34" charset="0"/>
              </a:rPr>
              <a:t>Provide updates to Hiring Manager</a:t>
            </a:r>
          </a:p>
          <a:p>
            <a:pPr algn="ctr"/>
            <a:endParaRPr lang="en-US" dirty="0"/>
          </a:p>
        </p:txBody>
      </p:sp>
      <p:graphicFrame>
        <p:nvGraphicFramePr>
          <p:cNvPr id="9" name="Diagram 8"/>
          <p:cNvGraphicFramePr/>
          <p:nvPr>
            <p:custDataLst>
              <p:tags r:id="rId2"/>
            </p:custDataLst>
            <p:extLst>
              <p:ext uri="{D42A27DB-BD31-4B8C-83A1-F6EECF244321}">
                <p14:modId xmlns:p14="http://schemas.microsoft.com/office/powerpoint/2010/main" val="3257576350"/>
              </p:ext>
            </p:extLst>
          </p:nvPr>
        </p:nvGraphicFramePr>
        <p:xfrm>
          <a:off x="-965031" y="1669893"/>
          <a:ext cx="6778002" cy="47563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417415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fade">
                                      <p:cBhvr>
                                        <p:cTn id="20" dur="500"/>
                                        <p:tgtEl>
                                          <p:spTgt spid="10">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9" end="9"/>
                                            </p:txEl>
                                          </p:spTgt>
                                        </p:tgtEl>
                                        <p:attrNameLst>
                                          <p:attrName>style.visibility</p:attrName>
                                        </p:attrNameLst>
                                      </p:cBhvr>
                                      <p:to>
                                        <p:strVal val="visible"/>
                                      </p:to>
                                    </p:set>
                                    <p:animEffect transition="in" filter="fade">
                                      <p:cBhvr>
                                        <p:cTn id="30" dur="500"/>
                                        <p:tgtEl>
                                          <p:spTgt spid="10">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11" end="11"/>
                                            </p:txEl>
                                          </p:spTgt>
                                        </p:tgtEl>
                                        <p:attrNameLst>
                                          <p:attrName>style.visibility</p:attrName>
                                        </p:attrNameLst>
                                      </p:cBhvr>
                                      <p:to>
                                        <p:strVal val="visible"/>
                                      </p:to>
                                    </p:set>
                                    <p:animEffect transition="in" filter="fade">
                                      <p:cBhvr>
                                        <p:cTn id="35" dur="500"/>
                                        <p:tgtEl>
                                          <p:spTgt spid="10">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13" end="13"/>
                                            </p:txEl>
                                          </p:spTgt>
                                        </p:tgtEl>
                                        <p:attrNameLst>
                                          <p:attrName>style.visibility</p:attrName>
                                        </p:attrNameLst>
                                      </p:cBhvr>
                                      <p:to>
                                        <p:strVal val="visible"/>
                                      </p:to>
                                    </p:set>
                                    <p:animEffect transition="in" filter="fade">
                                      <p:cBhvr>
                                        <p:cTn id="40"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7" name="Rectangle 6"/>
          <p:cNvSpPr/>
          <p:nvPr/>
        </p:nvSpPr>
        <p:spPr>
          <a:xfrm>
            <a:off x="-588936" y="636303"/>
            <a:ext cx="10321871" cy="769441"/>
          </a:xfrm>
          <a:prstGeom prst="rect">
            <a:avLst/>
          </a:prstGeom>
        </p:spPr>
        <p:txBody>
          <a:bodyPr>
            <a:spAutoFit/>
          </a:bodyPr>
          <a:lstStyle/>
          <a:p>
            <a:pPr algn="ctr">
              <a:defRPr/>
            </a:pPr>
            <a:r>
              <a:rPr lang="en-US" sz="4400" b="1" dirty="0">
                <a:ln w="22225">
                  <a:solidFill>
                    <a:schemeClr val="accent2"/>
                  </a:solidFill>
                  <a:prstDash val="solid"/>
                </a:ln>
                <a:solidFill>
                  <a:srgbClr val="89D1E1"/>
                </a:solidFill>
              </a:rPr>
              <a:t>Screen &amp; Interview</a:t>
            </a:r>
          </a:p>
        </p:txBody>
      </p:sp>
      <p:sp>
        <p:nvSpPr>
          <p:cNvPr id="8" name="Rectangle 7"/>
          <p:cNvSpPr/>
          <p:nvPr/>
        </p:nvSpPr>
        <p:spPr>
          <a:xfrm>
            <a:off x="4176713" y="1530350"/>
            <a:ext cx="4967287" cy="5434013"/>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285750">
              <a:buClr>
                <a:srgbClr val="5E6A71"/>
              </a:buClr>
              <a:buSzPct val="80000"/>
              <a:buFont typeface="Courier New" panose="02070309020205020404" pitchFamily="49" charset="0"/>
              <a:buChar char="o"/>
              <a:defRPr/>
            </a:pPr>
            <a:endParaRPr lang="en-US" dirty="0">
              <a:solidFill>
                <a:schemeClr val="tx1"/>
              </a:solidFill>
              <a:cs typeface="Arial" pitchFamily="34" charset="0"/>
            </a:endParaRPr>
          </a:p>
        </p:txBody>
      </p:sp>
      <p:pic>
        <p:nvPicPr>
          <p:cNvPr id="48134"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1142" y="6116336"/>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326569" y="2268840"/>
            <a:ext cx="4667573" cy="38474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285750">
              <a:buSzPct val="80000"/>
              <a:buFont typeface="Courier New" panose="02070309020205020404" pitchFamily="49" charset="0"/>
              <a:buChar char="o"/>
              <a:defRPr/>
            </a:pPr>
            <a:r>
              <a:rPr lang="en-US" dirty="0">
                <a:solidFill>
                  <a:schemeClr val="bg2"/>
                </a:solidFill>
                <a:cs typeface="Arial" pitchFamily="34" charset="0"/>
              </a:rPr>
              <a:t>Short-list of top </a:t>
            </a:r>
            <a:r>
              <a:rPr lang="en-US" dirty="0" smtClean="0">
                <a:solidFill>
                  <a:schemeClr val="bg2"/>
                </a:solidFill>
                <a:cs typeface="Arial" pitchFamily="34" charset="0"/>
              </a:rPr>
              <a:t>candidates</a:t>
            </a:r>
          </a:p>
          <a:p>
            <a:pPr marL="457200" indent="-285750">
              <a:buSzPct val="80000"/>
              <a:buFont typeface="Courier New" panose="02070309020205020404" pitchFamily="49" charset="0"/>
              <a:buChar char="o"/>
              <a:defRPr/>
            </a:pPr>
            <a:endParaRPr lang="en-US" dirty="0">
              <a:solidFill>
                <a:schemeClr val="bg2"/>
              </a:solidFill>
              <a:cs typeface="Arial" pitchFamily="34" charset="0"/>
            </a:endParaRPr>
          </a:p>
          <a:p>
            <a:pPr marL="457200" indent="-285750">
              <a:buSzPct val="80000"/>
              <a:buFont typeface="Courier New" panose="02070309020205020404" pitchFamily="49" charset="0"/>
              <a:buChar char="o"/>
              <a:defRPr/>
            </a:pPr>
            <a:r>
              <a:rPr lang="en-US" dirty="0">
                <a:solidFill>
                  <a:schemeClr val="bg2"/>
                </a:solidFill>
                <a:cs typeface="Arial" pitchFamily="34" charset="0"/>
              </a:rPr>
              <a:t>Candidate also evaluating </a:t>
            </a:r>
            <a:r>
              <a:rPr lang="en-US" dirty="0" smtClean="0">
                <a:solidFill>
                  <a:schemeClr val="bg2"/>
                </a:solidFill>
                <a:cs typeface="Arial" pitchFamily="34" charset="0"/>
              </a:rPr>
              <a:t>WSU</a:t>
            </a:r>
          </a:p>
          <a:p>
            <a:pPr marL="457200" indent="-285750">
              <a:buSzPct val="80000"/>
              <a:buFont typeface="Courier New" panose="02070309020205020404" pitchFamily="49" charset="0"/>
              <a:buChar char="o"/>
              <a:defRPr/>
            </a:pPr>
            <a:endParaRPr lang="en-US" dirty="0">
              <a:solidFill>
                <a:schemeClr val="bg2"/>
              </a:solidFill>
              <a:cs typeface="Arial" pitchFamily="34" charset="0"/>
            </a:endParaRPr>
          </a:p>
          <a:p>
            <a:pPr marL="457200" indent="-285750">
              <a:buSzPct val="80000"/>
              <a:buFont typeface="Courier New" panose="02070309020205020404" pitchFamily="49" charset="0"/>
              <a:buChar char="o"/>
              <a:defRPr/>
            </a:pPr>
            <a:r>
              <a:rPr lang="en-US" dirty="0">
                <a:solidFill>
                  <a:schemeClr val="bg2"/>
                </a:solidFill>
                <a:cs typeface="Arial" pitchFamily="34" charset="0"/>
              </a:rPr>
              <a:t>Various components </a:t>
            </a:r>
            <a:r>
              <a:rPr lang="en-US" dirty="0" smtClean="0">
                <a:solidFill>
                  <a:schemeClr val="bg2"/>
                </a:solidFill>
                <a:cs typeface="Arial" pitchFamily="34" charset="0"/>
              </a:rPr>
              <a:t>included</a:t>
            </a:r>
          </a:p>
          <a:p>
            <a:pPr marL="457200" indent="-285750">
              <a:buSzPct val="80000"/>
              <a:buFont typeface="Courier New" panose="02070309020205020404" pitchFamily="49" charset="0"/>
              <a:buChar char="o"/>
              <a:defRPr/>
            </a:pPr>
            <a:endParaRPr lang="en-US" dirty="0">
              <a:solidFill>
                <a:schemeClr val="bg2"/>
              </a:solidFill>
              <a:cs typeface="Arial" pitchFamily="34" charset="0"/>
            </a:endParaRPr>
          </a:p>
          <a:p>
            <a:pPr marL="457200" indent="-285750">
              <a:buSzPct val="80000"/>
              <a:buFont typeface="Courier New" panose="02070309020205020404" pitchFamily="49" charset="0"/>
              <a:buChar char="o"/>
              <a:defRPr/>
            </a:pPr>
            <a:r>
              <a:rPr lang="en-US" dirty="0">
                <a:solidFill>
                  <a:schemeClr val="bg2"/>
                </a:solidFill>
                <a:cs typeface="Arial" pitchFamily="34" charset="0"/>
              </a:rPr>
              <a:t>Similar structure and opportunities for </a:t>
            </a:r>
            <a:r>
              <a:rPr lang="en-US" dirty="0" smtClean="0">
                <a:solidFill>
                  <a:schemeClr val="bg2"/>
                </a:solidFill>
                <a:cs typeface="Arial" pitchFamily="34" charset="0"/>
              </a:rPr>
              <a:t>all</a:t>
            </a:r>
          </a:p>
          <a:p>
            <a:pPr marL="457200" indent="-285750">
              <a:buSzPct val="80000"/>
              <a:buFont typeface="Courier New" panose="02070309020205020404" pitchFamily="49" charset="0"/>
              <a:buChar char="o"/>
              <a:defRPr/>
            </a:pPr>
            <a:endParaRPr lang="en-US" dirty="0">
              <a:solidFill>
                <a:schemeClr val="bg2"/>
              </a:solidFill>
              <a:cs typeface="Arial" pitchFamily="34" charset="0"/>
            </a:endParaRPr>
          </a:p>
          <a:p>
            <a:pPr marL="457200" indent="-285750">
              <a:buSzPct val="80000"/>
              <a:buFont typeface="Courier New" panose="02070309020205020404" pitchFamily="49" charset="0"/>
              <a:buChar char="o"/>
              <a:defRPr/>
            </a:pPr>
            <a:r>
              <a:rPr lang="en-US" dirty="0">
                <a:solidFill>
                  <a:schemeClr val="bg2"/>
                </a:solidFill>
                <a:cs typeface="Arial" pitchFamily="34" charset="0"/>
              </a:rPr>
              <a:t>All interactions are potentially considered an “interview” </a:t>
            </a:r>
          </a:p>
          <a:p>
            <a:pPr algn="ctr"/>
            <a:endParaRPr lang="en-US" dirty="0"/>
          </a:p>
        </p:txBody>
      </p:sp>
      <p:graphicFrame>
        <p:nvGraphicFramePr>
          <p:cNvPr id="9" name="Diagram 8"/>
          <p:cNvGraphicFramePr/>
          <p:nvPr>
            <p:custDataLst>
              <p:tags r:id="rId3"/>
            </p:custDataLst>
            <p:extLst>
              <p:ext uri="{D42A27DB-BD31-4B8C-83A1-F6EECF244321}">
                <p14:modId xmlns:p14="http://schemas.microsoft.com/office/powerpoint/2010/main" val="2496482535"/>
              </p:ext>
            </p:extLst>
          </p:nvPr>
        </p:nvGraphicFramePr>
        <p:xfrm>
          <a:off x="-965031" y="1669893"/>
          <a:ext cx="6778002" cy="47563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44692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1000"/>
                                        <p:tgtEl>
                                          <p:spTgt spid="10">
                                            <p:txEl>
                                              <p:pRg st="4" end="4"/>
                                            </p:txEl>
                                          </p:spTgt>
                                        </p:tgtEl>
                                      </p:cBhvr>
                                    </p:animEffect>
                                    <p:anim calcmode="lin" valueType="num">
                                      <p:cBhvr>
                                        <p:cTn id="2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1000"/>
                                        <p:tgtEl>
                                          <p:spTgt spid="10">
                                            <p:txEl>
                                              <p:pRg st="6" end="6"/>
                                            </p:txEl>
                                          </p:spTgt>
                                        </p:tgtEl>
                                      </p:cBhvr>
                                    </p:animEffect>
                                    <p:anim calcmode="lin" valueType="num">
                                      <p:cBhvr>
                                        <p:cTn id="2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fade">
                                      <p:cBhvr>
                                        <p:cTn id="35" dur="1000"/>
                                        <p:tgtEl>
                                          <p:spTgt spid="10">
                                            <p:txEl>
                                              <p:pRg st="8" end="8"/>
                                            </p:txEl>
                                          </p:spTgt>
                                        </p:tgtEl>
                                      </p:cBhvr>
                                    </p:animEffect>
                                    <p:anim calcmode="lin" valueType="num">
                                      <p:cBhvr>
                                        <p:cTn id="36"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3" name="Rectangle 2"/>
          <p:cNvSpPr/>
          <p:nvPr/>
        </p:nvSpPr>
        <p:spPr>
          <a:xfrm>
            <a:off x="4176713" y="1530350"/>
            <a:ext cx="4967287" cy="5434013"/>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5" name="Rectangle 4"/>
          <p:cNvSpPr/>
          <p:nvPr/>
        </p:nvSpPr>
        <p:spPr>
          <a:xfrm>
            <a:off x="-433953" y="698997"/>
            <a:ext cx="10011905" cy="769441"/>
          </a:xfrm>
          <a:prstGeom prst="rect">
            <a:avLst/>
          </a:prstGeom>
        </p:spPr>
        <p:txBody>
          <a:bodyPr>
            <a:spAutoFit/>
          </a:bodyPr>
          <a:lstStyle/>
          <a:p>
            <a:pPr algn="ctr">
              <a:defRPr/>
            </a:pPr>
            <a:r>
              <a:rPr lang="en-US" sz="4400" b="1" dirty="0">
                <a:ln w="22225">
                  <a:solidFill>
                    <a:schemeClr val="accent2"/>
                  </a:solidFill>
                  <a:prstDash val="solid"/>
                </a:ln>
                <a:solidFill>
                  <a:srgbClr val="89D1E1"/>
                </a:solidFill>
              </a:rPr>
              <a:t>Screen &amp; Interview</a:t>
            </a:r>
          </a:p>
        </p:txBody>
      </p:sp>
      <p:sp>
        <p:nvSpPr>
          <p:cNvPr id="9" name="Rounded Rectangle 8"/>
          <p:cNvSpPr/>
          <p:nvPr/>
        </p:nvSpPr>
        <p:spPr>
          <a:xfrm>
            <a:off x="4400227" y="2256714"/>
            <a:ext cx="4667573" cy="35706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68547" y="1423989"/>
            <a:ext cx="5805487" cy="543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dirty="0" smtClean="0">
                <a:solidFill>
                  <a:schemeClr val="bg2"/>
                </a:solidFill>
                <a:cs typeface="Arial" pitchFamily="34" charset="0"/>
              </a:rPr>
              <a:t>During the </a:t>
            </a:r>
            <a:r>
              <a:rPr lang="en-US" u="sng" dirty="0" smtClean="0">
                <a:solidFill>
                  <a:schemeClr val="bg2"/>
                </a:solidFill>
                <a:cs typeface="Arial" pitchFamily="34" charset="0"/>
              </a:rPr>
              <a:t>entire</a:t>
            </a:r>
            <a:r>
              <a:rPr lang="en-US" dirty="0" smtClean="0">
                <a:solidFill>
                  <a:schemeClr val="bg2"/>
                </a:solidFill>
                <a:cs typeface="Arial" pitchFamily="34" charset="0"/>
              </a:rPr>
              <a:t> interview process remember to think about the “candidate experience”</a:t>
            </a:r>
          </a:p>
          <a:p>
            <a:pPr lvl="3">
              <a:defRPr/>
            </a:pPr>
            <a:r>
              <a:rPr lang="en-US" dirty="0" smtClean="0">
                <a:solidFill>
                  <a:schemeClr val="bg2"/>
                </a:solidFill>
                <a:cs typeface="Arial" pitchFamily="34" charset="0"/>
              </a:rPr>
              <a:t> </a:t>
            </a:r>
          </a:p>
          <a:p>
            <a:pPr lvl="3">
              <a:defRPr/>
            </a:pPr>
            <a:r>
              <a:rPr lang="en-US" dirty="0" smtClean="0">
                <a:solidFill>
                  <a:schemeClr val="bg2"/>
                </a:solidFill>
                <a:cs typeface="Arial" pitchFamily="34" charset="0"/>
              </a:rPr>
              <a:t>Prior </a:t>
            </a:r>
            <a:r>
              <a:rPr lang="en-US" dirty="0">
                <a:solidFill>
                  <a:schemeClr val="bg2"/>
                </a:solidFill>
                <a:cs typeface="Arial" pitchFamily="34" charset="0"/>
              </a:rPr>
              <a:t>to the candidate coming on-campus:</a:t>
            </a:r>
          </a:p>
          <a:p>
            <a:pPr lvl="3">
              <a:defRPr/>
            </a:pPr>
            <a:r>
              <a:rPr lang="en-US" dirty="0">
                <a:solidFill>
                  <a:schemeClr val="bg2"/>
                </a:solidFill>
                <a:cs typeface="Arial" pitchFamily="34" charset="0"/>
              </a:rPr>
              <a:t> </a:t>
            </a:r>
          </a:p>
          <a:p>
            <a:pPr marL="1657350" lvl="3" indent="-285750">
              <a:buFont typeface="Courier New" panose="02070309020205020404" pitchFamily="49" charset="0"/>
              <a:buChar char="o"/>
              <a:defRPr/>
            </a:pPr>
            <a:r>
              <a:rPr lang="en-US" dirty="0">
                <a:solidFill>
                  <a:schemeClr val="bg2"/>
                </a:solidFill>
                <a:cs typeface="Arial" pitchFamily="34" charset="0"/>
              </a:rPr>
              <a:t>Will someone meet the candidate at the airport? Are they driving? </a:t>
            </a:r>
          </a:p>
          <a:p>
            <a:pPr marL="1657350" lvl="3" indent="-285750">
              <a:buFont typeface="Courier New" panose="02070309020205020404" pitchFamily="49" charset="0"/>
              <a:buChar char="o"/>
              <a:defRPr/>
            </a:pPr>
            <a:r>
              <a:rPr lang="en-US" dirty="0">
                <a:solidFill>
                  <a:schemeClr val="bg2"/>
                </a:solidFill>
                <a:cs typeface="Arial" pitchFamily="34" charset="0"/>
              </a:rPr>
              <a:t>Does the candidate know where your office is located? </a:t>
            </a:r>
          </a:p>
          <a:p>
            <a:pPr marL="1657350" lvl="3" indent="-285750">
              <a:buFont typeface="Courier New" panose="02070309020205020404" pitchFamily="49" charset="0"/>
              <a:buChar char="o"/>
              <a:defRPr/>
            </a:pPr>
            <a:r>
              <a:rPr lang="en-US" dirty="0">
                <a:solidFill>
                  <a:schemeClr val="bg2"/>
                </a:solidFill>
                <a:cs typeface="Arial" pitchFamily="34" charset="0"/>
              </a:rPr>
              <a:t>Did you provide a campus map?</a:t>
            </a:r>
          </a:p>
          <a:p>
            <a:pPr marL="1657350" lvl="3" indent="-285750">
              <a:buFont typeface="Courier New" panose="02070309020205020404" pitchFamily="49" charset="0"/>
              <a:buChar char="o"/>
              <a:defRPr/>
            </a:pPr>
            <a:r>
              <a:rPr lang="en-US" dirty="0">
                <a:solidFill>
                  <a:schemeClr val="bg2"/>
                </a:solidFill>
                <a:cs typeface="Arial" pitchFamily="34" charset="0"/>
              </a:rPr>
              <a:t>Did you provide a parking permit for the candidate?</a:t>
            </a:r>
          </a:p>
          <a:p>
            <a:pPr marL="1657350" lvl="3" indent="-285750">
              <a:buFont typeface="Courier New" panose="02070309020205020404" pitchFamily="49" charset="0"/>
              <a:buChar char="o"/>
              <a:defRPr/>
            </a:pPr>
            <a:r>
              <a:rPr lang="en-US" dirty="0">
                <a:solidFill>
                  <a:schemeClr val="bg2"/>
                </a:solidFill>
                <a:cs typeface="Arial" pitchFamily="34" charset="0"/>
              </a:rPr>
              <a:t>Have you prepared an Interview/Welcome Packet?</a:t>
            </a: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sp>
        <p:nvSpPr>
          <p:cNvPr id="10" name="TextBox 1"/>
          <p:cNvSpPr txBox="1">
            <a:spLocks noChangeArrowheads="1"/>
          </p:cNvSpPr>
          <p:nvPr/>
        </p:nvSpPr>
        <p:spPr bwMode="auto">
          <a:xfrm>
            <a:off x="4176713" y="6203762"/>
            <a:ext cx="4967288" cy="307777"/>
          </a:xfrm>
          <a:prstGeom prst="rect">
            <a:avLst/>
          </a:prstGeom>
          <a:ln/>
          <a:extLst/>
        </p:spPr>
        <p:style>
          <a:lnRef idx="1">
            <a:schemeClr val="dk1"/>
          </a:lnRef>
          <a:fillRef idx="2">
            <a:schemeClr val="dk1"/>
          </a:fillRef>
          <a:effectRef idx="1">
            <a:schemeClr val="dk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smtClean="0">
                <a:solidFill>
                  <a:schemeClr val="bg2"/>
                </a:solidFill>
                <a:hlinkClick r:id="rId5"/>
              </a:rPr>
              <a:t>Candidate Experience |Sample Interview Packets</a:t>
            </a:r>
            <a:endParaRPr lang="en-US" altLang="en-US" sz="1400" dirty="0">
              <a:solidFill>
                <a:schemeClr val="bg2"/>
              </a:solidFill>
            </a:endParaRPr>
          </a:p>
        </p:txBody>
      </p:sp>
      <p:graphicFrame>
        <p:nvGraphicFramePr>
          <p:cNvPr id="12" name="Diagram 11"/>
          <p:cNvGraphicFramePr/>
          <p:nvPr>
            <p:custDataLst>
              <p:tags r:id="rId2"/>
            </p:custDataLst>
            <p:extLst>
              <p:ext uri="{D42A27DB-BD31-4B8C-83A1-F6EECF244321}">
                <p14:modId xmlns:p14="http://schemas.microsoft.com/office/powerpoint/2010/main" val="3741134498"/>
              </p:ext>
            </p:extLst>
          </p:nvPr>
        </p:nvGraphicFramePr>
        <p:xfrm>
          <a:off x="-965031" y="1669893"/>
          <a:ext cx="6778002" cy="47563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73337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Rectangle 8"/>
          <p:cNvSpPr/>
          <p:nvPr/>
        </p:nvSpPr>
        <p:spPr>
          <a:xfrm>
            <a:off x="4176713" y="1671638"/>
            <a:ext cx="4967287" cy="5186362"/>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464949" y="636303"/>
            <a:ext cx="10073898" cy="769441"/>
          </a:xfrm>
          <a:prstGeom prst="rect">
            <a:avLst/>
          </a:prstGeom>
        </p:spPr>
        <p:txBody>
          <a:bodyPr>
            <a:spAutoFit/>
          </a:bodyPr>
          <a:lstStyle/>
          <a:p>
            <a:pPr algn="ctr">
              <a:defRPr/>
            </a:pPr>
            <a:r>
              <a:rPr lang="en-US" sz="4400" b="1" dirty="0">
                <a:ln w="22225">
                  <a:solidFill>
                    <a:schemeClr val="accent2"/>
                  </a:solidFill>
                  <a:prstDash val="solid"/>
                </a:ln>
                <a:solidFill>
                  <a:srgbClr val="89D1E1"/>
                </a:solidFill>
              </a:rPr>
              <a:t>Screen &amp; Interview</a:t>
            </a:r>
          </a:p>
        </p:txBody>
      </p:sp>
      <p:sp>
        <p:nvSpPr>
          <p:cNvPr id="8" name="Rectangle 7"/>
          <p:cNvSpPr/>
          <p:nvPr/>
        </p:nvSpPr>
        <p:spPr>
          <a:xfrm>
            <a:off x="3322864" y="1405744"/>
            <a:ext cx="5394960" cy="529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dirty="0" smtClean="0">
                <a:solidFill>
                  <a:schemeClr val="bg2"/>
                </a:solidFill>
                <a:cs typeface="Arial" pitchFamily="34" charset="0"/>
              </a:rPr>
              <a:t>Before the interview:</a:t>
            </a:r>
          </a:p>
          <a:p>
            <a:pPr lvl="3">
              <a:defRPr/>
            </a:pPr>
            <a:endParaRPr lang="en-US" dirty="0" smtClean="0">
              <a:solidFill>
                <a:schemeClr val="bg2"/>
              </a:solidFill>
              <a:cs typeface="Arial" pitchFamily="34" charset="0"/>
            </a:endParaRPr>
          </a:p>
          <a:p>
            <a:pPr marL="1657350" lvl="3" indent="-285750">
              <a:buFont typeface="Courier New" panose="02070309020205020404" pitchFamily="49" charset="0"/>
              <a:buChar char="o"/>
              <a:defRPr/>
            </a:pPr>
            <a:r>
              <a:rPr lang="en-US" dirty="0" smtClean="0">
                <a:solidFill>
                  <a:schemeClr val="bg2"/>
                </a:solidFill>
                <a:cs typeface="Arial" pitchFamily="34" charset="0"/>
              </a:rPr>
              <a:t>Provide names and titles of interviewers</a:t>
            </a:r>
          </a:p>
          <a:p>
            <a:pPr marL="1657350" lvl="3" indent="-285750">
              <a:buFont typeface="Courier New" panose="02070309020205020404" pitchFamily="49" charset="0"/>
              <a:buChar char="o"/>
              <a:defRPr/>
            </a:pPr>
            <a:endParaRPr lang="en-US" dirty="0" smtClean="0">
              <a:solidFill>
                <a:schemeClr val="bg2"/>
              </a:solidFill>
              <a:cs typeface="Arial" pitchFamily="34" charset="0"/>
            </a:endParaRPr>
          </a:p>
          <a:p>
            <a:pPr marL="1657350" lvl="3" indent="-285750">
              <a:buFont typeface="Courier New" panose="02070309020205020404" pitchFamily="49" charset="0"/>
              <a:buChar char="o"/>
              <a:defRPr/>
            </a:pPr>
            <a:r>
              <a:rPr lang="en-US" dirty="0" smtClean="0">
                <a:solidFill>
                  <a:schemeClr val="bg2"/>
                </a:solidFill>
                <a:cs typeface="Arial" pitchFamily="34" charset="0"/>
              </a:rPr>
              <a:t>Provide an agenda</a:t>
            </a:r>
          </a:p>
          <a:p>
            <a:pPr marL="1657350" lvl="3" indent="-285750">
              <a:buFont typeface="Courier New" panose="02070309020205020404" pitchFamily="49" charset="0"/>
              <a:buChar char="o"/>
              <a:defRPr/>
            </a:pP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smtClean="0">
                <a:solidFill>
                  <a:schemeClr val="bg2"/>
                </a:solidFill>
                <a:cs typeface="Arial" pitchFamily="34" charset="0"/>
              </a:rPr>
              <a:t>Copy of the Position Description</a:t>
            </a:r>
          </a:p>
          <a:p>
            <a:pPr marL="1657350" lvl="3" indent="-285750">
              <a:buFont typeface="Courier New" panose="02070309020205020404" pitchFamily="49" charset="0"/>
              <a:buChar char="o"/>
              <a:defRPr/>
            </a:pPr>
            <a:endParaRPr lang="en-US" dirty="0">
              <a:solidFill>
                <a:schemeClr val="bg2"/>
              </a:solidFill>
              <a:cs typeface="Arial" pitchFamily="34" charset="0"/>
            </a:endParaRPr>
          </a:p>
        </p:txBody>
      </p:sp>
      <p:graphicFrame>
        <p:nvGraphicFramePr>
          <p:cNvPr id="11" name="Diagram 10"/>
          <p:cNvGraphicFramePr/>
          <p:nvPr>
            <p:custDataLst>
              <p:tags r:id="rId2"/>
            </p:custDataLst>
            <p:extLst>
              <p:ext uri="{D42A27DB-BD31-4B8C-83A1-F6EECF244321}">
                <p14:modId xmlns:p14="http://schemas.microsoft.com/office/powerpoint/2010/main" val="3487568432"/>
              </p:ext>
            </p:extLst>
          </p:nvPr>
        </p:nvGraphicFramePr>
        <p:xfrm>
          <a:off x="-1043146" y="2008881"/>
          <a:ext cx="6781337" cy="45209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392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758"/>
          <a:stretch/>
        </p:blipFill>
        <p:spPr>
          <a:xfrm>
            <a:off x="1624127" y="1459620"/>
            <a:ext cx="6219883" cy="4478472"/>
          </a:xfrm>
          <a:prstGeom prst="rect">
            <a:avLst/>
          </a:prstGeom>
        </p:spPr>
      </p:pic>
    </p:spTree>
    <p:extLst>
      <p:ext uri="{BB962C8B-B14F-4D97-AF65-F5344CB8AC3E}">
        <p14:creationId xmlns:p14="http://schemas.microsoft.com/office/powerpoint/2010/main" val="398372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Rectangle 8"/>
          <p:cNvSpPr/>
          <p:nvPr/>
        </p:nvSpPr>
        <p:spPr>
          <a:xfrm>
            <a:off x="4176713" y="1668463"/>
            <a:ext cx="4967287" cy="5295900"/>
          </a:xfrm>
          <a:prstGeom prst="rect">
            <a:avLst/>
          </a:prstGeom>
          <a:solidFill>
            <a:srgbClr val="89D1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sp>
        <p:nvSpPr>
          <p:cNvPr id="7" name="Rectangle 6"/>
          <p:cNvSpPr/>
          <p:nvPr/>
        </p:nvSpPr>
        <p:spPr>
          <a:xfrm>
            <a:off x="-464949" y="636303"/>
            <a:ext cx="10073898" cy="769441"/>
          </a:xfrm>
          <a:prstGeom prst="rect">
            <a:avLst/>
          </a:prstGeom>
        </p:spPr>
        <p:txBody>
          <a:bodyPr>
            <a:spAutoFit/>
          </a:bodyPr>
          <a:lstStyle/>
          <a:p>
            <a:pPr algn="ctr">
              <a:defRPr/>
            </a:pPr>
            <a:r>
              <a:rPr lang="en-US" sz="4400" b="1" dirty="0">
                <a:ln w="22225">
                  <a:solidFill>
                    <a:schemeClr val="accent2"/>
                  </a:solidFill>
                  <a:prstDash val="solid"/>
                </a:ln>
                <a:solidFill>
                  <a:srgbClr val="89D1E1"/>
                </a:solidFill>
              </a:rPr>
              <a:t>Screen &amp; Interview</a:t>
            </a:r>
          </a:p>
        </p:txBody>
      </p:sp>
      <p:sp>
        <p:nvSpPr>
          <p:cNvPr id="8" name="Rectangle 7"/>
          <p:cNvSpPr/>
          <p:nvPr/>
        </p:nvSpPr>
        <p:spPr>
          <a:xfrm>
            <a:off x="3074670" y="1668463"/>
            <a:ext cx="5394960" cy="529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dirty="0">
                <a:solidFill>
                  <a:schemeClr val="bg2"/>
                </a:solidFill>
                <a:cs typeface="Arial" pitchFamily="34" charset="0"/>
              </a:rPr>
              <a:t>During the interview:</a:t>
            </a:r>
          </a:p>
          <a:p>
            <a:pPr lvl="3">
              <a:defRPr/>
            </a:pP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a:solidFill>
                  <a:schemeClr val="bg2"/>
                </a:solidFill>
                <a:cs typeface="Arial" pitchFamily="34" charset="0"/>
              </a:rPr>
              <a:t>Does the candidate have everything they need? </a:t>
            </a:r>
          </a:p>
          <a:p>
            <a:pPr marL="1657350" lvl="3" indent="-285750">
              <a:buFont typeface="Courier New" panose="02070309020205020404" pitchFamily="49" charset="0"/>
              <a:buChar char="o"/>
              <a:defRPr/>
            </a:pPr>
            <a:r>
              <a:rPr lang="en-US" dirty="0">
                <a:solidFill>
                  <a:schemeClr val="bg2"/>
                </a:solidFill>
                <a:cs typeface="Arial" pitchFamily="34" charset="0"/>
              </a:rPr>
              <a:t>Did you ask if they’d like something to drink</a:t>
            </a:r>
            <a:r>
              <a:rPr lang="en-US" dirty="0" smtClean="0">
                <a:solidFill>
                  <a:schemeClr val="bg2"/>
                </a:solidFill>
                <a:cs typeface="Arial" pitchFamily="34" charset="0"/>
              </a:rPr>
              <a:t>? </a:t>
            </a: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a:solidFill>
                  <a:schemeClr val="bg2"/>
                </a:solidFill>
                <a:cs typeface="Arial" pitchFamily="34" charset="0"/>
              </a:rPr>
              <a:t>Have they been to WSU before?</a:t>
            </a:r>
          </a:p>
          <a:p>
            <a:pPr marL="1657350" lvl="3" indent="-285750">
              <a:buFont typeface="Courier New" panose="02070309020205020404" pitchFamily="49" charset="0"/>
              <a:buChar char="o"/>
              <a:defRPr/>
            </a:pPr>
            <a:r>
              <a:rPr lang="en-US" dirty="0">
                <a:solidFill>
                  <a:schemeClr val="bg2"/>
                </a:solidFill>
                <a:cs typeface="Arial" pitchFamily="34" charset="0"/>
              </a:rPr>
              <a:t>Did you offer a campus tour?</a:t>
            </a:r>
          </a:p>
          <a:p>
            <a:pPr marL="1657350" lvl="3" indent="-285750">
              <a:buFont typeface="Courier New" panose="02070309020205020404" pitchFamily="49" charset="0"/>
              <a:buChar char="o"/>
              <a:defRPr/>
            </a:pPr>
            <a:endParaRPr lang="en-US" dirty="0">
              <a:solidFill>
                <a:schemeClr val="bg2"/>
              </a:solidFill>
              <a:cs typeface="Arial" pitchFamily="34" charset="0"/>
            </a:endParaRPr>
          </a:p>
          <a:p>
            <a:pPr lvl="3">
              <a:defRPr/>
            </a:pPr>
            <a:r>
              <a:rPr lang="en-US" dirty="0">
                <a:solidFill>
                  <a:schemeClr val="bg2"/>
                </a:solidFill>
                <a:cs typeface="Arial" pitchFamily="34" charset="0"/>
              </a:rPr>
              <a:t>After the </a:t>
            </a:r>
            <a:r>
              <a:rPr lang="en-US" dirty="0" smtClean="0">
                <a:solidFill>
                  <a:schemeClr val="bg2"/>
                </a:solidFill>
                <a:cs typeface="Arial" pitchFamily="34" charset="0"/>
              </a:rPr>
              <a:t>Interview:</a:t>
            </a:r>
          </a:p>
          <a:p>
            <a:pPr lvl="3">
              <a:defRPr/>
            </a:pP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smtClean="0">
                <a:solidFill>
                  <a:schemeClr val="bg2"/>
                </a:solidFill>
                <a:cs typeface="Arial" pitchFamily="34" charset="0"/>
              </a:rPr>
              <a:t>Thank </a:t>
            </a:r>
            <a:r>
              <a:rPr lang="en-US" dirty="0">
                <a:solidFill>
                  <a:schemeClr val="bg2"/>
                </a:solidFill>
                <a:cs typeface="Arial" pitchFamily="34" charset="0"/>
              </a:rPr>
              <a:t>the candidate for their </a:t>
            </a:r>
            <a:r>
              <a:rPr lang="en-US" dirty="0" smtClean="0">
                <a:solidFill>
                  <a:schemeClr val="bg2"/>
                </a:solidFill>
                <a:cs typeface="Arial" pitchFamily="34" charset="0"/>
              </a:rPr>
              <a:t>time</a:t>
            </a:r>
          </a:p>
          <a:p>
            <a:pPr marL="1657350" lvl="3" indent="-285750">
              <a:buFont typeface="Courier New" panose="02070309020205020404" pitchFamily="49" charset="0"/>
              <a:buChar char="o"/>
              <a:defRPr/>
            </a:pP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smtClean="0">
                <a:solidFill>
                  <a:schemeClr val="bg2"/>
                </a:solidFill>
                <a:cs typeface="Arial" pitchFamily="34" charset="0"/>
              </a:rPr>
              <a:t>Make </a:t>
            </a:r>
            <a:r>
              <a:rPr lang="en-US" dirty="0">
                <a:solidFill>
                  <a:schemeClr val="bg2"/>
                </a:solidFill>
                <a:cs typeface="Arial" pitchFamily="34" charset="0"/>
              </a:rPr>
              <a:t>sure to inform them when they will hear back</a:t>
            </a:r>
          </a:p>
          <a:p>
            <a:pPr lvl="3">
              <a:defRPr/>
            </a:pPr>
            <a:endParaRPr lang="en-US" dirty="0">
              <a:solidFill>
                <a:schemeClr val="tx1"/>
              </a:solidFill>
              <a:effectLst>
                <a:outerShdw blurRad="38100" dist="38100" dir="2700000" algn="tl">
                  <a:srgbClr val="000000">
                    <a:alpha val="43137"/>
                  </a:srgbClr>
                </a:outerShdw>
              </a:effectLst>
              <a:cs typeface="Arial" pitchFamily="34" charset="0"/>
            </a:endParaRPr>
          </a:p>
          <a:p>
            <a:pPr marL="1657350" lvl="3"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graphicFrame>
        <p:nvGraphicFramePr>
          <p:cNvPr id="11" name="Diagram 10"/>
          <p:cNvGraphicFramePr/>
          <p:nvPr>
            <p:custDataLst>
              <p:tags r:id="rId2"/>
            </p:custDataLst>
            <p:extLst>
              <p:ext uri="{D42A27DB-BD31-4B8C-83A1-F6EECF244321}">
                <p14:modId xmlns:p14="http://schemas.microsoft.com/office/powerpoint/2010/main" val="3338549873"/>
              </p:ext>
            </p:extLst>
          </p:nvPr>
        </p:nvGraphicFramePr>
        <p:xfrm>
          <a:off x="-1002203" y="2008881"/>
          <a:ext cx="6781337" cy="45209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6757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1000"/>
                                        <p:tgtEl>
                                          <p:spTgt spid="8">
                                            <p:txEl>
                                              <p:pRg st="9" end="9"/>
                                            </p:txEl>
                                          </p:spTgt>
                                        </p:tgtEl>
                                      </p:cBhvr>
                                    </p:animEffect>
                                    <p:anim calcmode="lin" valueType="num">
                                      <p:cBhvr>
                                        <p:cTn id="50"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11" end="11"/>
                                            </p:txEl>
                                          </p:spTgt>
                                        </p:tgtEl>
                                        <p:attrNameLst>
                                          <p:attrName>style.visibility</p:attrName>
                                        </p:attrNameLst>
                                      </p:cBhvr>
                                      <p:to>
                                        <p:strVal val="visible"/>
                                      </p:to>
                                    </p:set>
                                    <p:animEffect transition="in" filter="fade">
                                      <p:cBhvr>
                                        <p:cTn id="56" dur="1000"/>
                                        <p:tgtEl>
                                          <p:spTgt spid="8">
                                            <p:txEl>
                                              <p:pRg st="11" end="11"/>
                                            </p:txEl>
                                          </p:spTgt>
                                        </p:tgtEl>
                                      </p:cBhvr>
                                    </p:animEffect>
                                    <p:anim calcmode="lin" valueType="num">
                                      <p:cBhvr>
                                        <p:cTn id="57"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552282" y="2520417"/>
            <a:ext cx="1722782" cy="131894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221142814"/>
              </p:ext>
            </p:extLst>
          </p:nvPr>
        </p:nvGraphicFramePr>
        <p:xfrm>
          <a:off x="0" y="1430629"/>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7314" y="3955421"/>
            <a:ext cx="2706895" cy="269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6596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 name="Rectangle 8"/>
          <p:cNvSpPr/>
          <p:nvPr/>
        </p:nvSpPr>
        <p:spPr>
          <a:xfrm>
            <a:off x="4092575" y="1524000"/>
            <a:ext cx="5051425" cy="5434013"/>
          </a:xfrm>
          <a:prstGeom prst="rect">
            <a:avLst/>
          </a:prstGeom>
          <a:solidFill>
            <a:srgbClr val="FFD4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0" y="789736"/>
            <a:ext cx="8789158" cy="615553"/>
          </a:xfrm>
          <a:prstGeom prst="rect">
            <a:avLst/>
          </a:prstGeom>
        </p:spPr>
        <p:txBody>
          <a:bodyPr>
            <a:spAutoFit/>
          </a:bodyPr>
          <a:lstStyle/>
          <a:p>
            <a:pPr algn="ctr">
              <a:defRPr/>
            </a:pPr>
            <a:r>
              <a:rPr lang="en-US" sz="3400" b="1" dirty="0">
                <a:ln w="22225">
                  <a:solidFill>
                    <a:schemeClr val="accent2"/>
                  </a:solidFill>
                  <a:prstDash val="solid"/>
                </a:ln>
                <a:solidFill>
                  <a:srgbClr val="FFD4A0"/>
                </a:solidFill>
              </a:rPr>
              <a:t>Perform Reference &amp; Background Checks</a:t>
            </a:r>
          </a:p>
        </p:txBody>
      </p:sp>
      <p:sp>
        <p:nvSpPr>
          <p:cNvPr id="8" name="Rectangle 7"/>
          <p:cNvSpPr/>
          <p:nvPr/>
        </p:nvSpPr>
        <p:spPr>
          <a:xfrm>
            <a:off x="3232547" y="1101724"/>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657350" lvl="3" indent="-285750">
              <a:buFont typeface="Courier New" panose="02070309020205020404" pitchFamily="49" charset="0"/>
              <a:buChar char="o"/>
              <a:defRPr/>
            </a:pPr>
            <a:r>
              <a:rPr lang="en-US" dirty="0">
                <a:solidFill>
                  <a:schemeClr val="bg2"/>
                </a:solidFill>
                <a:cs typeface="Arial" pitchFamily="34" charset="0"/>
              </a:rPr>
              <a:t>Purpose – deeper </a:t>
            </a:r>
            <a:r>
              <a:rPr lang="en-US" dirty="0" smtClean="0">
                <a:solidFill>
                  <a:schemeClr val="bg2"/>
                </a:solidFill>
                <a:cs typeface="Arial" pitchFamily="34" charset="0"/>
              </a:rPr>
              <a:t>dive; clarify questions or areas of concern which arose during the screen &amp; interview phase</a:t>
            </a:r>
          </a:p>
          <a:p>
            <a:pPr marL="1657350" lvl="3" indent="-285750">
              <a:buFont typeface="Courier New" panose="02070309020205020404" pitchFamily="49" charset="0"/>
              <a:buChar char="o"/>
              <a:defRPr/>
            </a:pP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smtClean="0">
                <a:solidFill>
                  <a:schemeClr val="bg2"/>
                </a:solidFill>
                <a:cs typeface="Arial" pitchFamily="34" charset="0"/>
              </a:rPr>
              <a:t>Notify </a:t>
            </a:r>
            <a:r>
              <a:rPr lang="en-US" dirty="0">
                <a:solidFill>
                  <a:schemeClr val="bg2"/>
                </a:solidFill>
                <a:cs typeface="Arial" pitchFamily="34" charset="0"/>
              </a:rPr>
              <a:t>candidate references will be </a:t>
            </a:r>
            <a:r>
              <a:rPr lang="en-US" dirty="0" smtClean="0">
                <a:solidFill>
                  <a:schemeClr val="bg2"/>
                </a:solidFill>
                <a:cs typeface="Arial" pitchFamily="34" charset="0"/>
              </a:rPr>
              <a:t>contacted</a:t>
            </a:r>
          </a:p>
          <a:p>
            <a:pPr marL="1657350" lvl="3" indent="-285750">
              <a:buFont typeface="Courier New" panose="02070309020205020404" pitchFamily="49" charset="0"/>
              <a:buChar char="o"/>
              <a:defRPr/>
            </a:pP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a:solidFill>
                  <a:schemeClr val="bg2"/>
                </a:solidFill>
                <a:cs typeface="Arial" pitchFamily="34" charset="0"/>
              </a:rPr>
              <a:t>Three contacts by two </a:t>
            </a:r>
            <a:r>
              <a:rPr lang="en-US" dirty="0" smtClean="0">
                <a:solidFill>
                  <a:schemeClr val="bg2"/>
                </a:solidFill>
                <a:cs typeface="Arial" pitchFamily="34" charset="0"/>
              </a:rPr>
              <a:t>people</a:t>
            </a:r>
          </a:p>
          <a:p>
            <a:pPr marL="1657350" lvl="3" indent="-285750">
              <a:buFont typeface="Courier New" panose="02070309020205020404" pitchFamily="49" charset="0"/>
              <a:buChar char="o"/>
              <a:defRPr/>
            </a:pP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a:solidFill>
                  <a:schemeClr val="bg2"/>
                </a:solidFill>
                <a:cs typeface="Arial" pitchFamily="34" charset="0"/>
              </a:rPr>
              <a:t>Same method for all candidates</a:t>
            </a: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pic>
        <p:nvPicPr>
          <p:cNvPr id="60423"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409" y="604222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Box 9"/>
          <p:cNvSpPr txBox="1">
            <a:spLocks noChangeArrowheads="1"/>
          </p:cNvSpPr>
          <p:nvPr/>
        </p:nvSpPr>
        <p:spPr bwMode="auto">
          <a:xfrm>
            <a:off x="4092574" y="5178425"/>
            <a:ext cx="5051425" cy="523875"/>
          </a:xfrm>
          <a:prstGeom prst="rect">
            <a:avLst/>
          </a:prstGeom>
          <a:ln/>
          <a:extLst/>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chemeClr val="bg2"/>
                </a:solidFill>
                <a:hlinkClick r:id="rId8"/>
              </a:rPr>
              <a:t>Sample Reference Check Document</a:t>
            </a:r>
            <a:r>
              <a:rPr lang="en-US" altLang="en-US" sz="1400" dirty="0">
                <a:solidFill>
                  <a:schemeClr val="bg2"/>
                </a:solidFill>
                <a:hlinkClick r:id="rId9"/>
              </a:rPr>
              <a:t>s: </a:t>
            </a:r>
            <a:r>
              <a:rPr lang="en-US" altLang="en-US" sz="1400" dirty="0" smtClean="0">
                <a:solidFill>
                  <a:schemeClr val="bg2"/>
                </a:solidFill>
                <a:hlinkClick r:id="rId9"/>
              </a:rPr>
              <a:t>Staff </a:t>
            </a:r>
            <a:r>
              <a:rPr lang="en-US" altLang="en-US" sz="1400" dirty="0">
                <a:solidFill>
                  <a:schemeClr val="bg2"/>
                </a:solidFill>
                <a:hlinkClick r:id="rId9"/>
              </a:rPr>
              <a:t>Recruitment Webpage </a:t>
            </a:r>
            <a:endParaRPr lang="en-US" altLang="en-US" sz="1400" dirty="0">
              <a:solidFill>
                <a:schemeClr val="bg2"/>
              </a:solidFill>
            </a:endParaRPr>
          </a:p>
        </p:txBody>
      </p:sp>
      <p:pic>
        <p:nvPicPr>
          <p:cNvPr id="10" name="Picture 8"/>
          <p:cNvPicPr>
            <a:picLocks noChangeAspect="1" noChangeArrowheads="1"/>
          </p:cNvPicPr>
          <p:nvPr>
            <p:custDataLst>
              <p:tags r:id="rId3"/>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0892" y="5393531"/>
            <a:ext cx="312738"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Diagram 14"/>
          <p:cNvGraphicFramePr/>
          <p:nvPr>
            <p:custDataLst>
              <p:tags r:id="rId4"/>
            </p:custDataLst>
            <p:extLst>
              <p:ext uri="{D42A27DB-BD31-4B8C-83A1-F6EECF244321}">
                <p14:modId xmlns:p14="http://schemas.microsoft.com/office/powerpoint/2010/main" val="2086872310"/>
              </p:ext>
            </p:extLst>
          </p:nvPr>
        </p:nvGraphicFramePr>
        <p:xfrm>
          <a:off x="-1054412" y="1941221"/>
          <a:ext cx="6819107" cy="452583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out)">
                                      <p:cBhvr>
                                        <p:cTn id="35" dur="1000"/>
                                        <p:tgtEl>
                                          <p:spTgt spid="10"/>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60424"/>
                                        </p:tgtEl>
                                        <p:attrNameLst>
                                          <p:attrName>style.visibility</p:attrName>
                                        </p:attrNameLst>
                                      </p:cBhvr>
                                      <p:to>
                                        <p:strVal val="visible"/>
                                      </p:to>
                                    </p:set>
                                    <p:animEffect transition="in" filter="fade">
                                      <p:cBhvr>
                                        <p:cTn id="38" dur="1000"/>
                                        <p:tgtEl>
                                          <p:spTgt spid="60424"/>
                                        </p:tgtEl>
                                      </p:cBhvr>
                                    </p:animEffect>
                                    <p:anim calcmode="lin" valueType="num">
                                      <p:cBhvr>
                                        <p:cTn id="39" dur="1000" fill="hold"/>
                                        <p:tgtEl>
                                          <p:spTgt spid="60424"/>
                                        </p:tgtEl>
                                        <p:attrNameLst>
                                          <p:attrName>ppt_x</p:attrName>
                                        </p:attrNameLst>
                                      </p:cBhvr>
                                      <p:tavLst>
                                        <p:tav tm="0">
                                          <p:val>
                                            <p:strVal val="#ppt_x"/>
                                          </p:val>
                                        </p:tav>
                                        <p:tav tm="100000">
                                          <p:val>
                                            <p:strVal val="#ppt_x"/>
                                          </p:val>
                                        </p:tav>
                                      </p:tavLst>
                                    </p:anim>
                                    <p:anim calcmode="lin" valueType="num">
                                      <p:cBhvr>
                                        <p:cTn id="40" dur="1000" fill="hold"/>
                                        <p:tgtEl>
                                          <p:spTgt spid="604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 name="Rectangle 8"/>
          <p:cNvSpPr/>
          <p:nvPr/>
        </p:nvSpPr>
        <p:spPr>
          <a:xfrm>
            <a:off x="4092575" y="1547813"/>
            <a:ext cx="5051425" cy="5310188"/>
          </a:xfrm>
          <a:prstGeom prst="rect">
            <a:avLst/>
          </a:prstGeom>
          <a:solidFill>
            <a:srgbClr val="FFD4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effectLst>
                <a:outerShdw blurRad="38100" dist="38100" dir="2700000" algn="tl">
                  <a:srgbClr val="000000">
                    <a:alpha val="43137"/>
                  </a:srgbClr>
                </a:outerShdw>
              </a:effectLst>
              <a:cs typeface="Arial" pitchFamily="34" charset="0"/>
            </a:endParaRPr>
          </a:p>
        </p:txBody>
      </p:sp>
      <p:sp>
        <p:nvSpPr>
          <p:cNvPr id="7" name="Rectangle 6"/>
          <p:cNvSpPr/>
          <p:nvPr/>
        </p:nvSpPr>
        <p:spPr>
          <a:xfrm>
            <a:off x="0" y="789736"/>
            <a:ext cx="8789158" cy="615553"/>
          </a:xfrm>
          <a:prstGeom prst="rect">
            <a:avLst/>
          </a:prstGeom>
        </p:spPr>
        <p:txBody>
          <a:bodyPr>
            <a:spAutoFit/>
          </a:bodyPr>
          <a:lstStyle/>
          <a:p>
            <a:pPr algn="ctr">
              <a:defRPr/>
            </a:pPr>
            <a:r>
              <a:rPr lang="en-US" sz="3400" b="1" dirty="0">
                <a:ln w="22225">
                  <a:solidFill>
                    <a:schemeClr val="accent2"/>
                  </a:solidFill>
                  <a:prstDash val="solid"/>
                </a:ln>
                <a:solidFill>
                  <a:srgbClr val="FFD4A0"/>
                </a:solidFill>
              </a:rPr>
              <a:t>Perform Reference &amp; Background Checks</a:t>
            </a:r>
          </a:p>
        </p:txBody>
      </p:sp>
      <p:sp>
        <p:nvSpPr>
          <p:cNvPr id="8" name="Rectangle 7"/>
          <p:cNvSpPr/>
          <p:nvPr/>
        </p:nvSpPr>
        <p:spPr>
          <a:xfrm>
            <a:off x="3074988" y="3276495"/>
            <a:ext cx="6069012" cy="349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657350" lvl="3" indent="-285750">
              <a:buFont typeface="Courier New" panose="02070309020205020404" pitchFamily="49" charset="0"/>
              <a:buChar char="o"/>
              <a:defRPr/>
            </a:pPr>
            <a:endParaRPr lang="en-US" dirty="0" smtClean="0">
              <a:solidFill>
                <a:schemeClr val="bg2"/>
              </a:solidFill>
              <a:cs typeface="Arial" pitchFamily="34" charset="0"/>
            </a:endParaRPr>
          </a:p>
          <a:p>
            <a:pPr marL="1657350" lvl="3" indent="-285750">
              <a:buFont typeface="Courier New" panose="02070309020205020404" pitchFamily="49" charset="0"/>
              <a:buChar char="o"/>
              <a:defRPr/>
            </a:pPr>
            <a:r>
              <a:rPr lang="en-US" dirty="0" smtClean="0">
                <a:solidFill>
                  <a:schemeClr val="bg2"/>
                </a:solidFill>
                <a:cs typeface="Arial" pitchFamily="34" charset="0"/>
              </a:rPr>
              <a:t>Internet Searches </a:t>
            </a:r>
          </a:p>
          <a:p>
            <a:pPr marL="2114550" lvl="4" indent="-285750">
              <a:buFont typeface="Courier New" panose="02070309020205020404" pitchFamily="49" charset="0"/>
              <a:buChar char="o"/>
              <a:defRPr/>
            </a:pPr>
            <a:r>
              <a:rPr lang="en-US" dirty="0" smtClean="0">
                <a:solidFill>
                  <a:schemeClr val="bg2"/>
                </a:solidFill>
                <a:cs typeface="Arial" pitchFamily="34" charset="0"/>
              </a:rPr>
              <a:t>Google</a:t>
            </a:r>
          </a:p>
          <a:p>
            <a:pPr marL="2114550" lvl="4" indent="-285750">
              <a:buFont typeface="Courier New" panose="02070309020205020404" pitchFamily="49" charset="0"/>
              <a:buChar char="o"/>
              <a:defRPr/>
            </a:pPr>
            <a:r>
              <a:rPr lang="en-US" dirty="0" smtClean="0">
                <a:solidFill>
                  <a:schemeClr val="bg2"/>
                </a:solidFill>
                <a:cs typeface="Arial" pitchFamily="34" charset="0"/>
              </a:rPr>
              <a:t>Social Media</a:t>
            </a:r>
          </a:p>
          <a:p>
            <a:pPr lvl="4">
              <a:defRPr/>
            </a:pPr>
            <a:endParaRPr lang="en-US" dirty="0" smtClean="0">
              <a:solidFill>
                <a:schemeClr val="bg2"/>
              </a:solidFill>
              <a:cs typeface="Arial" pitchFamily="34" charset="0"/>
            </a:endParaRPr>
          </a:p>
          <a:p>
            <a:pPr lvl="4">
              <a:defRPr/>
            </a:pPr>
            <a:r>
              <a:rPr lang="en-US" altLang="en-US" dirty="0">
                <a:solidFill>
                  <a:schemeClr val="bg2"/>
                </a:solidFill>
                <a:latin typeface="Arial" panose="020B0604020202020204" pitchFamily="34" charset="0"/>
              </a:rPr>
              <a:t>“Reference” and/or “background checks” should </a:t>
            </a:r>
            <a:r>
              <a:rPr lang="en-US" altLang="en-US" b="1" u="sng" dirty="0">
                <a:solidFill>
                  <a:schemeClr val="bg2"/>
                </a:solidFill>
                <a:latin typeface="Arial" panose="020B0604020202020204" pitchFamily="34" charset="0"/>
              </a:rPr>
              <a:t>not</a:t>
            </a:r>
            <a:r>
              <a:rPr lang="en-US" altLang="en-US" dirty="0">
                <a:solidFill>
                  <a:schemeClr val="bg2"/>
                </a:solidFill>
                <a:latin typeface="Arial" panose="020B0604020202020204" pitchFamily="34" charset="0"/>
              </a:rPr>
              <a:t> be replaced with internet searches. </a:t>
            </a:r>
          </a:p>
          <a:p>
            <a:pPr lvl="4">
              <a:defRPr/>
            </a:pPr>
            <a:endParaRPr lang="en-US" dirty="0" smtClean="0">
              <a:solidFill>
                <a:schemeClr val="bg2"/>
              </a:solidFill>
              <a:cs typeface="Arial" pitchFamily="34" charset="0"/>
            </a:endParaRPr>
          </a:p>
          <a:p>
            <a:pPr marL="2114550" lvl="4" indent="-285750">
              <a:buFont typeface="Courier New" panose="02070309020205020404" pitchFamily="49" charset="0"/>
              <a:buChar char="o"/>
              <a:defRPr/>
            </a:pPr>
            <a:endParaRPr lang="en-US" sz="2400" dirty="0">
              <a:solidFill>
                <a:schemeClr val="tx1"/>
              </a:solidFill>
              <a:cs typeface="Arial" pitchFamily="34" charset="0"/>
            </a:endParaRPr>
          </a:p>
          <a:p>
            <a:pPr marL="2114550" lvl="4" indent="-285750">
              <a:buFont typeface="Courier New" panose="02070309020205020404" pitchFamily="49" charset="0"/>
              <a:buChar char="o"/>
              <a:defRPr/>
            </a:pPr>
            <a:endParaRPr lang="en-US" sz="2400" dirty="0" smtClean="0">
              <a:solidFill>
                <a:schemeClr val="tx1"/>
              </a:solidFill>
              <a:cs typeface="Arial" pitchFamily="34" charset="0"/>
            </a:endParaRPr>
          </a:p>
          <a:p>
            <a:pPr lvl="4">
              <a:defRPr/>
            </a:pPr>
            <a:endParaRPr lang="en-US" sz="2400"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pic>
        <p:nvPicPr>
          <p:cNvPr id="54279" name="Picture 11" descr="HRS sign copy.jp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9359" y="6195947"/>
            <a:ext cx="1114641" cy="62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25899" y="1910961"/>
            <a:ext cx="5184775" cy="1384995"/>
          </a:xfrm>
          <a:prstGeom prst="rect">
            <a:avLst/>
          </a:prstGeom>
          <a:noFill/>
        </p:spPr>
        <p:txBody>
          <a:bodyPr wrap="square" rtlCol="0">
            <a:spAutoFit/>
          </a:bodyPr>
          <a:lstStyle/>
          <a:p>
            <a:pPr algn="ctr"/>
            <a:r>
              <a:rPr lang="en-US" altLang="en-US" sz="1600" dirty="0" smtClean="0">
                <a:solidFill>
                  <a:schemeClr val="bg2"/>
                </a:solidFill>
              </a:rPr>
              <a:t>Internet searches </a:t>
            </a:r>
            <a:r>
              <a:rPr lang="en-US" altLang="en-US" sz="1600" dirty="0">
                <a:solidFill>
                  <a:schemeClr val="bg2"/>
                </a:solidFill>
              </a:rPr>
              <a:t>should be done appropriately and </a:t>
            </a:r>
            <a:r>
              <a:rPr lang="en-US" altLang="en-US" sz="1600" dirty="0" smtClean="0">
                <a:solidFill>
                  <a:schemeClr val="bg2"/>
                </a:solidFill>
              </a:rPr>
              <a:t>for professional </a:t>
            </a:r>
            <a:r>
              <a:rPr lang="en-US" altLang="en-US" sz="1600" dirty="0">
                <a:solidFill>
                  <a:schemeClr val="bg2"/>
                </a:solidFill>
              </a:rPr>
              <a:t>purposes and not to obtain personal information </a:t>
            </a:r>
            <a:r>
              <a:rPr lang="en-US" altLang="en-US" sz="1600" dirty="0" smtClean="0">
                <a:solidFill>
                  <a:schemeClr val="bg2"/>
                </a:solidFill>
              </a:rPr>
              <a:t>about </a:t>
            </a:r>
            <a:r>
              <a:rPr lang="en-US" altLang="en-US" sz="1600" dirty="0">
                <a:solidFill>
                  <a:schemeClr val="bg2"/>
                </a:solidFill>
              </a:rPr>
              <a:t>the candidate.  </a:t>
            </a:r>
          </a:p>
          <a:p>
            <a:pPr algn="ctr"/>
            <a:r>
              <a:rPr lang="en-US" altLang="en-US" sz="1600" dirty="0"/>
              <a:t> </a:t>
            </a:r>
          </a:p>
          <a:p>
            <a:endParaRPr lang="en-US" dirty="0"/>
          </a:p>
        </p:txBody>
      </p:sp>
      <p:sp>
        <p:nvSpPr>
          <p:cNvPr id="3" name="Rectangle 2"/>
          <p:cNvSpPr/>
          <p:nvPr/>
        </p:nvSpPr>
        <p:spPr>
          <a:xfrm>
            <a:off x="4394579" y="5611630"/>
            <a:ext cx="4572000" cy="584775"/>
          </a:xfrm>
          <a:prstGeom prst="rect">
            <a:avLst/>
          </a:prstGeom>
        </p:spPr>
        <p:txBody>
          <a:bodyPr>
            <a:spAutoFit/>
          </a:bodyPr>
          <a:lstStyle/>
          <a:p>
            <a:pPr algn="ctr"/>
            <a:r>
              <a:rPr lang="en-US" altLang="en-US" sz="1600" dirty="0" smtClean="0">
                <a:solidFill>
                  <a:schemeClr val="bg2"/>
                </a:solidFill>
              </a:rPr>
              <a:t>If departments find something of concern during an internet search they should notify HRS.</a:t>
            </a:r>
            <a:endParaRPr lang="en-US" altLang="en-US" sz="1600" dirty="0">
              <a:solidFill>
                <a:schemeClr val="bg2"/>
              </a:solidFill>
            </a:endParaRPr>
          </a:p>
        </p:txBody>
      </p:sp>
      <p:graphicFrame>
        <p:nvGraphicFramePr>
          <p:cNvPr id="11" name="Diagram 10"/>
          <p:cNvGraphicFramePr/>
          <p:nvPr>
            <p:custDataLst>
              <p:tags r:id="rId3"/>
            </p:custDataLst>
            <p:extLst>
              <p:ext uri="{D42A27DB-BD31-4B8C-83A1-F6EECF244321}">
                <p14:modId xmlns:p14="http://schemas.microsoft.com/office/powerpoint/2010/main" val="4265201113"/>
              </p:ext>
            </p:extLst>
          </p:nvPr>
        </p:nvGraphicFramePr>
        <p:xfrm>
          <a:off x="-1054412" y="1941221"/>
          <a:ext cx="6819107" cy="45258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136932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564630"/>
            <a:ext cx="9144000" cy="5293895"/>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8" name="Content Placeholder 7"/>
          <p:cNvSpPr txBox="1">
            <a:spLocks/>
          </p:cNvSpPr>
          <p:nvPr/>
        </p:nvSpPr>
        <p:spPr bwMode="black">
          <a:xfrm>
            <a:off x="-1877825" y="1751011"/>
            <a:ext cx="12899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a:spcBef>
                <a:spcPct val="25000"/>
              </a:spcBef>
              <a:buClr>
                <a:srgbClr val="C60C30"/>
              </a:buClr>
              <a:buSzPct val="100000"/>
              <a:buFont typeface="Arial" panose="020B0604020202020204" pitchFamily="34" charset="0"/>
              <a:buChar char="•"/>
              <a:defRPr sz="2400">
                <a:solidFill>
                  <a:schemeClr val="bg2"/>
                </a:solidFill>
                <a:latin typeface="Lucida Sans" panose="020B0602030504020204" pitchFamily="34" charset="0"/>
              </a:defRPr>
            </a:lvl1pPr>
            <a:lvl2pPr marL="509588" indent="-165100">
              <a:lnSpc>
                <a:spcPct val="95000"/>
              </a:lnSpc>
              <a:spcBef>
                <a:spcPct val="10000"/>
              </a:spcBef>
              <a:buClr>
                <a:srgbClr val="C60C30"/>
              </a:buClr>
              <a:buSzPct val="100000"/>
              <a:buFont typeface="Lucida Sans" panose="020B0602030504020204" pitchFamily="34" charset="0"/>
              <a:buChar char="–"/>
              <a:defRPr sz="2200">
                <a:solidFill>
                  <a:schemeClr val="bg2"/>
                </a:solidFill>
                <a:latin typeface="Lucida Sans" panose="020B0602030504020204" pitchFamily="34" charset="0"/>
              </a:defRPr>
            </a:lvl2pPr>
            <a:lvl3pPr marL="688975" indent="-179388">
              <a:lnSpc>
                <a:spcPct val="95000"/>
              </a:lnSpc>
              <a:spcBef>
                <a:spcPct val="10000"/>
              </a:spcBef>
              <a:buClr>
                <a:srgbClr val="C60C30"/>
              </a:buClr>
              <a:buSzPct val="100000"/>
              <a:buFont typeface="Arial" panose="020B0604020202020204" pitchFamily="34" charset="0"/>
              <a:buChar char="•"/>
              <a:defRPr sz="2000">
                <a:solidFill>
                  <a:schemeClr val="bg2"/>
                </a:solidFill>
                <a:latin typeface="Lucida Sans" panose="020B0602030504020204" pitchFamily="34" charset="0"/>
              </a:defRPr>
            </a:lvl3pPr>
            <a:lvl4pPr marL="914400" indent="-165100">
              <a:lnSpc>
                <a:spcPct val="95000"/>
              </a:lnSpc>
              <a:spcBef>
                <a:spcPct val="10000"/>
              </a:spcBef>
              <a:buClr>
                <a:srgbClr val="C60C30"/>
              </a:buClr>
              <a:buSzPct val="100000"/>
              <a:buFont typeface="Lucida Sans" panose="020B0602030504020204" pitchFamily="34" charset="0"/>
              <a:buChar char="–"/>
              <a:defRPr>
                <a:solidFill>
                  <a:schemeClr val="bg2"/>
                </a:solidFill>
                <a:latin typeface="Lucida Sans" panose="020B0602030504020204" pitchFamily="34" charset="0"/>
              </a:defRPr>
            </a:lvl4pPr>
            <a:lvl5pPr marL="1079500" indent="-165100">
              <a:lnSpc>
                <a:spcPct val="95000"/>
              </a:lnSpc>
              <a:spcBef>
                <a:spcPct val="10000"/>
              </a:spcBef>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5pPr>
            <a:lvl6pPr marL="15367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6pPr>
            <a:lvl7pPr marL="19939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7pPr>
            <a:lvl8pPr marL="24511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8pPr>
            <a:lvl9pPr marL="2908300" indent="-165100" eaLnBrk="0" fontAlgn="base" hangingPunct="0">
              <a:lnSpc>
                <a:spcPct val="95000"/>
              </a:lnSpc>
              <a:spcBef>
                <a:spcPct val="10000"/>
              </a:spcBef>
              <a:spcAft>
                <a:spcPct val="0"/>
              </a:spcAft>
              <a:buClr>
                <a:srgbClr val="C60C30"/>
              </a:buClr>
              <a:buSzPct val="100000"/>
              <a:buFont typeface="Arial" panose="020B0604020202020204" pitchFamily="34" charset="0"/>
              <a:buChar char="•"/>
              <a:defRPr sz="1600">
                <a:solidFill>
                  <a:schemeClr val="bg2"/>
                </a:solidFill>
                <a:latin typeface="Lucida Sans" panose="020B0602030504020204" pitchFamily="34" charset="0"/>
              </a:defRPr>
            </a:lvl9pPr>
          </a:lstStyle>
          <a:p>
            <a:pPr algn="ctr">
              <a:spcBef>
                <a:spcPct val="0"/>
              </a:spcBef>
              <a:buClr>
                <a:srgbClr val="5E6A71"/>
              </a:buClr>
              <a:buSzPct val="80000"/>
              <a:buNone/>
              <a:defRPr/>
            </a:pPr>
            <a:r>
              <a:rPr lang="en-US" altLang="en-US" sz="3600" b="1" i="1" dirty="0">
                <a:ln w="9525">
                  <a:solidFill>
                    <a:schemeClr val="bg2">
                      <a:lumMod val="85000"/>
                      <a:lumOff val="15000"/>
                    </a:schemeClr>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rPr>
              <a:t>Equal Opportunity in Employment </a:t>
            </a:r>
          </a:p>
        </p:txBody>
      </p:sp>
      <p:graphicFrame>
        <p:nvGraphicFramePr>
          <p:cNvPr id="10" name="Table 9"/>
          <p:cNvGraphicFramePr>
            <a:graphicFrameLocks noGrp="1"/>
          </p:cNvGraphicFramePr>
          <p:nvPr>
            <p:extLst>
              <p:ext uri="{D42A27DB-BD31-4B8C-83A1-F6EECF244321}">
                <p14:modId xmlns:p14="http://schemas.microsoft.com/office/powerpoint/2010/main" val="3616651950"/>
              </p:ext>
            </p:extLst>
          </p:nvPr>
        </p:nvGraphicFramePr>
        <p:xfrm>
          <a:off x="412115" y="2534831"/>
          <a:ext cx="8343265" cy="2289443"/>
        </p:xfrm>
        <a:graphic>
          <a:graphicData uri="http://schemas.openxmlformats.org/drawingml/2006/table">
            <a:tbl>
              <a:tblPr firstRow="1" bandRow="1">
                <a:tableStyleId>{5C22544A-7EE6-4342-B048-85BDC9FD1C3A}</a:tableStyleId>
              </a:tblPr>
              <a:tblGrid>
                <a:gridCol w="3270074">
                  <a:extLst>
                    <a:ext uri="{9D8B030D-6E8A-4147-A177-3AD203B41FA5}">
                      <a16:colId xmlns:a16="http://schemas.microsoft.com/office/drawing/2014/main" val="20000"/>
                    </a:ext>
                  </a:extLst>
                </a:gridCol>
                <a:gridCol w="2492431">
                  <a:extLst>
                    <a:ext uri="{9D8B030D-6E8A-4147-A177-3AD203B41FA5}">
                      <a16:colId xmlns:a16="http://schemas.microsoft.com/office/drawing/2014/main" val="20001"/>
                    </a:ext>
                  </a:extLst>
                </a:gridCol>
                <a:gridCol w="2580760">
                  <a:extLst>
                    <a:ext uri="{9D8B030D-6E8A-4147-A177-3AD203B41FA5}">
                      <a16:colId xmlns:a16="http://schemas.microsoft.com/office/drawing/2014/main" val="20002"/>
                    </a:ext>
                  </a:extLst>
                </a:gridCol>
              </a:tblGrid>
              <a:tr h="307780">
                <a:tc>
                  <a:txBody>
                    <a:bodyPr/>
                    <a:lstStyle/>
                    <a:p>
                      <a:r>
                        <a:rPr lang="en-US" sz="1800" b="0" dirty="0" smtClean="0">
                          <a:solidFill>
                            <a:schemeClr val="bg2"/>
                          </a:solidFill>
                        </a:rPr>
                        <a:t>STATE</a:t>
                      </a:r>
                      <a:r>
                        <a:rPr lang="en-US" sz="1800" b="0" baseline="0" dirty="0" smtClean="0">
                          <a:solidFill>
                            <a:schemeClr val="bg2"/>
                          </a:solidFill>
                        </a:rPr>
                        <a:t> LAWS</a:t>
                      </a:r>
                      <a:endParaRPr lang="en-US" sz="1800" b="0" dirty="0">
                        <a:solidFill>
                          <a:schemeClr val="bg2"/>
                        </a:solidFill>
                      </a:endParaRPr>
                    </a:p>
                  </a:txBody>
                  <a:tcPr marL="91453" marR="91453" marT="45712" marB="45712">
                    <a:cell3D prstMaterial="dkEdge">
                      <a:bevel prst="riblet"/>
                      <a:lightRig rig="flood" dir="t"/>
                    </a:cell3D>
                    <a:solidFill>
                      <a:schemeClr val="accent5">
                        <a:lumMod val="60000"/>
                        <a:lumOff val="40000"/>
                      </a:schemeClr>
                    </a:solidFill>
                  </a:tcPr>
                </a:tc>
                <a:tc gridSpan="2">
                  <a:txBody>
                    <a:bodyPr/>
                    <a:lstStyle/>
                    <a:p>
                      <a:endParaRPr lang="en-US" sz="1800" dirty="0"/>
                    </a:p>
                  </a:txBody>
                  <a:tcPr marL="91453" marR="91453" marT="45712" marB="45712">
                    <a:cell3D prstMaterial="dkEdge">
                      <a:bevel prst="riblet"/>
                      <a:lightRig rig="flood" dir="t"/>
                    </a:cell3D>
                    <a:solidFill>
                      <a:schemeClr val="accent5">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1923699">
                <a:tc>
                  <a:txBody>
                    <a:bodyPr/>
                    <a:lstStyle/>
                    <a:p>
                      <a:pPr algn="ctr"/>
                      <a:r>
                        <a:rPr lang="en-US" altLang="en-US" sz="1600" b="1" dirty="0" smtClean="0">
                          <a:solidFill>
                            <a:srgbClr val="000000"/>
                          </a:solidFill>
                          <a:latin typeface="Arial" panose="020B0604020202020204" pitchFamily="34" charset="0"/>
                          <a:cs typeface="Arial" panose="020B0604020202020204" pitchFamily="34" charset="0"/>
                        </a:rPr>
                        <a:t>WA State Law </a:t>
                      </a:r>
                    </a:p>
                    <a:p>
                      <a:pPr algn="ctr"/>
                      <a:r>
                        <a:rPr lang="en-US" altLang="en-US" sz="1600" b="1" dirty="0" smtClean="0">
                          <a:solidFill>
                            <a:srgbClr val="000000"/>
                          </a:solidFill>
                          <a:latin typeface="Arial" panose="020B0604020202020204" pitchFamily="34" charset="0"/>
                          <a:cs typeface="Arial" panose="020B0604020202020204" pitchFamily="34" charset="0"/>
                        </a:rPr>
                        <a:t>Against</a:t>
                      </a:r>
                      <a:r>
                        <a:rPr lang="en-US" altLang="en-US" sz="1600" b="1" baseline="0" dirty="0" smtClean="0">
                          <a:solidFill>
                            <a:srgbClr val="000000"/>
                          </a:solidFill>
                          <a:latin typeface="Arial" panose="020B0604020202020204" pitchFamily="34" charset="0"/>
                          <a:cs typeface="Arial" panose="020B0604020202020204" pitchFamily="34" charset="0"/>
                        </a:rPr>
                        <a:t> </a:t>
                      </a:r>
                      <a:r>
                        <a:rPr lang="en-US" altLang="en-US" sz="1600" b="1" dirty="0" smtClean="0">
                          <a:solidFill>
                            <a:srgbClr val="000000"/>
                          </a:solidFill>
                          <a:latin typeface="Arial" panose="020B0604020202020204" pitchFamily="34" charset="0"/>
                          <a:cs typeface="Arial" panose="020B0604020202020204" pitchFamily="34" charset="0"/>
                        </a:rPr>
                        <a:t>Discrimination</a:t>
                      </a:r>
                      <a:endParaRPr lang="en-US" sz="1600" b="0" dirty="0"/>
                    </a:p>
                  </a:txBody>
                  <a:tcPr marL="91453" marR="91453" marT="45712" marB="45712">
                    <a:cell3D prstMaterial="dkEdge">
                      <a:bevel prst="riblet"/>
                      <a:lightRig rig="flood" dir="t"/>
                    </a:cell3D>
                    <a:solidFill>
                      <a:schemeClr val="tx2">
                        <a:lumMod val="40000"/>
                        <a:lumOff val="60000"/>
                      </a:schemeClr>
                    </a:solidFill>
                  </a:tcPr>
                </a:tc>
                <a:tc>
                  <a:txBody>
                    <a:bodyPr/>
                    <a:lstStyle/>
                    <a:p>
                      <a:pPr marL="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600" b="1" kern="1200" dirty="0" smtClean="0">
                        <a:solidFill>
                          <a:srgbClr val="000000"/>
                        </a:solidFill>
                        <a:latin typeface="Arial" panose="020B0604020202020204" pitchFamily="34" charset="0"/>
                        <a:ea typeface="+mn-ea"/>
                        <a:cs typeface="Arial" panose="020B0604020202020204" pitchFamily="34" charset="0"/>
                      </a:endParaRPr>
                    </a:p>
                    <a:p>
                      <a:pPr marL="0" algn="l" defTabSz="914400" rtl="0" eaLnBrk="1" latinLnBrk="0" hangingPunct="1"/>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2">
                        <a:lumMod val="40000"/>
                        <a:lumOff val="60000"/>
                      </a:schemeClr>
                    </a:solidFill>
                  </a:tcPr>
                </a:tc>
                <a:tc>
                  <a:txBody>
                    <a:bodyPr/>
                    <a:lstStyle/>
                    <a:p>
                      <a:pPr marL="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rgbClr val="000000"/>
                        </a:solidFill>
                        <a:latin typeface="Arial" panose="020B0604020202020204" pitchFamily="34" charset="0"/>
                        <a:ea typeface="+mn-ea"/>
                        <a:cs typeface="Arial" panose="020B0604020202020204" pitchFamily="34" charset="0"/>
                      </a:endParaRPr>
                    </a:p>
                  </a:txBody>
                  <a:tcPr marL="91453" marR="91453" marT="45712" marB="45712">
                    <a:cell3D prstMaterial="dkEdge">
                      <a:bevel prst="riblet"/>
                      <a:lightRig rig="flood" dir="t"/>
                    </a:cell3D>
                    <a:solidFill>
                      <a:schemeClr val="tx2">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74736359"/>
              </p:ext>
            </p:extLst>
          </p:nvPr>
        </p:nvGraphicFramePr>
        <p:xfrm>
          <a:off x="404292" y="4958080"/>
          <a:ext cx="8351088" cy="1309854"/>
        </p:xfrm>
        <a:graphic>
          <a:graphicData uri="http://schemas.openxmlformats.org/drawingml/2006/table">
            <a:tbl>
              <a:tblPr firstRow="1" bandRow="1">
                <a:tableStyleId>{5C22544A-7EE6-4342-B048-85BDC9FD1C3A}</a:tableStyleId>
              </a:tblPr>
              <a:tblGrid>
                <a:gridCol w="4175544">
                  <a:extLst>
                    <a:ext uri="{9D8B030D-6E8A-4147-A177-3AD203B41FA5}">
                      <a16:colId xmlns:a16="http://schemas.microsoft.com/office/drawing/2014/main" val="20000"/>
                    </a:ext>
                  </a:extLst>
                </a:gridCol>
                <a:gridCol w="4175544">
                  <a:extLst>
                    <a:ext uri="{9D8B030D-6E8A-4147-A177-3AD203B41FA5}">
                      <a16:colId xmlns:a16="http://schemas.microsoft.com/office/drawing/2014/main" val="20001"/>
                    </a:ext>
                  </a:extLst>
                </a:gridCol>
              </a:tblGrid>
              <a:tr h="350899">
                <a:tc>
                  <a:txBody>
                    <a:bodyPr/>
                    <a:lstStyle/>
                    <a:p>
                      <a:r>
                        <a:rPr lang="en-US" sz="1600" b="0" dirty="0" smtClean="0">
                          <a:solidFill>
                            <a:schemeClr val="bg2"/>
                          </a:solidFill>
                        </a:rPr>
                        <a:t>WSU POLICIES</a:t>
                      </a:r>
                      <a:endParaRPr lang="en-US" sz="1600" b="0" dirty="0">
                        <a:solidFill>
                          <a:schemeClr val="bg2"/>
                        </a:solidFill>
                      </a:endParaRPr>
                    </a:p>
                  </a:txBody>
                  <a:tcPr marL="91453" marR="91453" marT="45712" marB="45712">
                    <a:cell3D prstMaterial="dkEdge">
                      <a:bevel prst="riblet"/>
                      <a:lightRig rig="flood" dir="t"/>
                    </a:cell3D>
                    <a:solidFill>
                      <a:schemeClr val="accent5">
                        <a:lumMod val="60000"/>
                        <a:lumOff val="40000"/>
                      </a:schemeClr>
                    </a:solidFill>
                  </a:tcPr>
                </a:tc>
                <a:tc>
                  <a:txBody>
                    <a:bodyPr/>
                    <a:lstStyle/>
                    <a:p>
                      <a:pPr marL="285750" indent="-285750" algn="l">
                        <a:buFont typeface="Arial" panose="020B0604020202020204" pitchFamily="34" charset="0"/>
                        <a:buChar char="•"/>
                      </a:pPr>
                      <a:endParaRPr lang="en-US" sz="1600" dirty="0"/>
                    </a:p>
                  </a:txBody>
                  <a:tcPr marL="91453" marR="91453" marT="45712" marB="45712">
                    <a:cell3D prstMaterial="dkEdge">
                      <a:bevel prst="riblet"/>
                      <a:lightRig rig="flood" dir="t"/>
                    </a:cell3D>
                    <a:solidFill>
                      <a:schemeClr val="accent5">
                        <a:lumMod val="60000"/>
                        <a:lumOff val="40000"/>
                      </a:schemeClr>
                    </a:solidFill>
                  </a:tcPr>
                </a:tc>
                <a:extLst>
                  <a:ext uri="{0D108BD9-81ED-4DB2-BD59-A6C34878D82A}">
                    <a16:rowId xmlns:a16="http://schemas.microsoft.com/office/drawing/2014/main" val="10000"/>
                  </a:ext>
                </a:extLst>
              </a:tr>
              <a:tr h="958955">
                <a:tc>
                  <a:txBody>
                    <a:bodyPr/>
                    <a:lstStyle/>
                    <a:p>
                      <a:pPr algn="ctr"/>
                      <a:r>
                        <a:rPr lang="en-US" altLang="en-US" sz="1600" b="1" dirty="0" smtClean="0">
                          <a:solidFill>
                            <a:srgbClr val="000000"/>
                          </a:solidFill>
                          <a:latin typeface="Arial" panose="020B0604020202020204" pitchFamily="34" charset="0"/>
                          <a:cs typeface="Arial" panose="020B0604020202020204" pitchFamily="34" charset="0"/>
                        </a:rPr>
                        <a:t>Policy Prohibiting Discrimination &amp; Sexual Harassment, EP #15</a:t>
                      </a:r>
                      <a:endParaRPr lang="en-US" sz="1600" b="0" dirty="0"/>
                    </a:p>
                  </a:txBody>
                  <a:tcPr marL="91453" marR="91453" marT="45712" marB="45712">
                    <a:cell3D prstMaterial="dkEdge">
                      <a:bevel prst="riblet"/>
                      <a:lightRig rig="flood" dir="t"/>
                    </a:cell3D>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600" b="1"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b="0" dirty="0">
                        <a:effectLst>
                          <a:outerShdw blurRad="38100" dist="38100" dir="2700000" algn="tl">
                            <a:srgbClr val="000000">
                              <a:alpha val="43137"/>
                            </a:srgbClr>
                          </a:outerShdw>
                        </a:effectLst>
                      </a:endParaRPr>
                    </a:p>
                  </a:txBody>
                  <a:tcPr marL="91453" marR="91453" marT="45712" marB="45712">
                    <a:cell3D prstMaterial="dkEdge">
                      <a:bevel prst="riblet"/>
                      <a:lightRig rig="flood" dir="t"/>
                    </a:cell3D>
                    <a:solidFill>
                      <a:schemeClr val="tx2">
                        <a:lumMod val="40000"/>
                        <a:lumOff val="60000"/>
                      </a:schemeClr>
                    </a:solidFill>
                  </a:tcPr>
                </a:tc>
                <a:extLst>
                  <a:ext uri="{0D108BD9-81ED-4DB2-BD59-A6C34878D82A}">
                    <a16:rowId xmlns:a16="http://schemas.microsoft.com/office/drawing/2014/main" val="10001"/>
                  </a:ext>
                </a:extLst>
              </a:tr>
            </a:tbl>
          </a:graphicData>
        </a:graphic>
      </p:graphicFrame>
      <p:pic>
        <p:nvPicPr>
          <p:cNvPr id="8"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90256" y="2878392"/>
            <a:ext cx="4572000" cy="1569660"/>
          </a:xfrm>
          <a:prstGeom prst="rect">
            <a:avLst/>
          </a:prstGeom>
        </p:spPr>
        <p:txBody>
          <a:bodyPr>
            <a:spAutoFit/>
          </a:bodyPr>
          <a:lstStyle/>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Age </a:t>
            </a:r>
            <a:endParaRPr lang="en-US" altLang="en-US" sz="1600" b="1" dirty="0">
              <a:solidFill>
                <a:srgbClr val="000000"/>
              </a:solidFill>
              <a:cs typeface="Arial" panose="020B0604020202020204" pitchFamily="34" charset="0"/>
              <a:sym typeface="Wingdings" panose="05000000000000000000" pitchFamily="2" charset="2"/>
            </a:endParaRP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Sex</a:t>
            </a: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Marital </a:t>
            </a:r>
            <a:r>
              <a:rPr lang="en-US" altLang="en-US" sz="1600" b="1" dirty="0" smtClean="0">
                <a:solidFill>
                  <a:srgbClr val="000000"/>
                </a:solidFill>
                <a:cs typeface="Arial" panose="020B0604020202020204" pitchFamily="34" charset="0"/>
              </a:rPr>
              <a:t>Status</a:t>
            </a:r>
          </a:p>
          <a:p>
            <a:pPr indent="-285750" eaLnBrk="1" fontAlgn="auto" hangingPunct="1">
              <a:spcBef>
                <a:spcPts val="0"/>
              </a:spcBef>
              <a:spcAft>
                <a:spcPts val="0"/>
              </a:spcAft>
              <a:buFont typeface="Arial" panose="020B0604020202020204" pitchFamily="34" charset="0"/>
              <a:buChar char="•"/>
              <a:defRPr/>
            </a:pPr>
            <a:r>
              <a:rPr lang="en-US" altLang="en-US" sz="1600" b="1" dirty="0" smtClean="0">
                <a:solidFill>
                  <a:srgbClr val="000000"/>
                </a:solidFill>
                <a:cs typeface="Arial" panose="020B0604020202020204" pitchFamily="34" charset="0"/>
              </a:rPr>
              <a:t>Sexual Orientation</a:t>
            </a:r>
            <a:endParaRPr lang="en-US" altLang="en-US" sz="1600" b="1" dirty="0">
              <a:solidFill>
                <a:srgbClr val="000000"/>
              </a:solidFill>
              <a:cs typeface="Arial" panose="020B0604020202020204" pitchFamily="34" charset="0"/>
            </a:endParaRP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Race</a:t>
            </a:r>
          </a:p>
          <a:p>
            <a:pPr indent="-285750" eaLnBrk="1" fontAlgn="auto" hangingPunct="1">
              <a:spcBef>
                <a:spcPts val="0"/>
              </a:spcBef>
              <a:spcAft>
                <a:spcPts val="0"/>
              </a:spcAft>
              <a:buFont typeface="Arial" panose="020B0604020202020204" pitchFamily="34" charset="0"/>
              <a:buChar char="•"/>
              <a:defRPr/>
            </a:pPr>
            <a:r>
              <a:rPr lang="en-US" altLang="en-US" sz="1600" b="1" dirty="0" smtClean="0">
                <a:solidFill>
                  <a:srgbClr val="000000"/>
                </a:solidFill>
                <a:cs typeface="Arial" panose="020B0604020202020204" pitchFamily="34" charset="0"/>
              </a:rPr>
              <a:t>Creed</a:t>
            </a:r>
            <a:endParaRPr lang="en-US" altLang="en-US" sz="1600" b="1" dirty="0">
              <a:solidFill>
                <a:srgbClr val="000000"/>
              </a:solidFill>
              <a:cs typeface="Arial" panose="020B0604020202020204" pitchFamily="34" charset="0"/>
            </a:endParaRPr>
          </a:p>
        </p:txBody>
      </p:sp>
      <p:sp>
        <p:nvSpPr>
          <p:cNvPr id="4" name="Rectangle 3"/>
          <p:cNvSpPr/>
          <p:nvPr/>
        </p:nvSpPr>
        <p:spPr>
          <a:xfrm>
            <a:off x="6211744" y="2888139"/>
            <a:ext cx="4572000" cy="1323439"/>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altLang="en-US" sz="1600" b="1" dirty="0" smtClean="0">
                <a:solidFill>
                  <a:srgbClr val="000000"/>
                </a:solidFill>
                <a:cs typeface="Arial" panose="020B0604020202020204" pitchFamily="34" charset="0"/>
                <a:sym typeface="Wingdings" panose="05000000000000000000" pitchFamily="2" charset="2"/>
              </a:rPr>
              <a:t> </a:t>
            </a:r>
            <a:r>
              <a:rPr lang="en-US" altLang="en-US" sz="1600" b="1" dirty="0" smtClean="0">
                <a:solidFill>
                  <a:srgbClr val="000000"/>
                </a:solidFill>
                <a:cs typeface="Arial" panose="020B0604020202020204" pitchFamily="34" charset="0"/>
              </a:rPr>
              <a:t>Color</a:t>
            </a:r>
            <a:endParaRPr lang="en-US" altLang="en-US" sz="1600" b="1" dirty="0">
              <a:solidFill>
                <a:srgbClr val="000000"/>
              </a:solidFill>
              <a:cs typeface="Arial" panose="020B0604020202020204" pitchFamily="34" charset="0"/>
            </a:endParaRPr>
          </a:p>
          <a:p>
            <a:pPr marL="285750" indent="-285750" eaLnBrk="1" fontAlgn="auto" hangingPunct="1">
              <a:spcBef>
                <a:spcPts val="0"/>
              </a:spcBef>
              <a:spcAft>
                <a:spcPts val="0"/>
              </a:spcAft>
              <a:buFont typeface="Arial" panose="020B0604020202020204" pitchFamily="34" charset="0"/>
              <a:buChar char="•"/>
              <a:defRPr/>
            </a:pPr>
            <a:r>
              <a:rPr lang="en-US" altLang="en-US" sz="1600" b="1" dirty="0" smtClean="0">
                <a:solidFill>
                  <a:srgbClr val="000000"/>
                </a:solidFill>
                <a:cs typeface="Arial" panose="020B0604020202020204" pitchFamily="34" charset="0"/>
              </a:rPr>
              <a:t>National </a:t>
            </a:r>
            <a:r>
              <a:rPr lang="en-US" altLang="en-US" sz="1600" b="1" dirty="0">
                <a:solidFill>
                  <a:srgbClr val="000000"/>
                </a:solidFill>
                <a:cs typeface="Arial" panose="020B0604020202020204" pitchFamily="34" charset="0"/>
              </a:rPr>
              <a:t>Origin</a:t>
            </a: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sym typeface="Wingdings" panose="05000000000000000000" pitchFamily="2" charset="2"/>
              </a:rPr>
              <a:t> </a:t>
            </a:r>
            <a:r>
              <a:rPr lang="en-US" altLang="en-US" sz="1600" b="1" dirty="0" smtClean="0">
                <a:solidFill>
                  <a:srgbClr val="000000"/>
                </a:solidFill>
                <a:cs typeface="Arial" panose="020B0604020202020204" pitchFamily="34" charset="0"/>
              </a:rPr>
              <a:t>Veteran Status</a:t>
            </a:r>
            <a:endParaRPr lang="en-US" altLang="en-US" sz="1600" b="1" dirty="0">
              <a:solidFill>
                <a:srgbClr val="000000"/>
              </a:solidFill>
              <a:cs typeface="Arial" panose="020B0604020202020204" pitchFamily="34" charset="0"/>
              <a:sym typeface="Wingdings" panose="05000000000000000000" pitchFamily="2" charset="2"/>
            </a:endParaRP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Military Status</a:t>
            </a:r>
          </a:p>
          <a:p>
            <a:pPr indent="-285750" eaLnBrk="1" fontAlgn="auto" hangingPunct="1">
              <a:spcBef>
                <a:spcPts val="0"/>
              </a:spcBef>
              <a:spcAft>
                <a:spcPts val="0"/>
              </a:spcAft>
              <a:buFont typeface="Arial" panose="020B0604020202020204" pitchFamily="34" charset="0"/>
              <a:buChar char="•"/>
              <a:defRPr/>
            </a:pPr>
            <a:r>
              <a:rPr lang="en-US" altLang="en-US" sz="1600" b="1" dirty="0">
                <a:solidFill>
                  <a:srgbClr val="000000"/>
                </a:solidFill>
                <a:cs typeface="Arial" panose="020B0604020202020204" pitchFamily="34" charset="0"/>
              </a:rPr>
              <a:t> Disability Status </a:t>
            </a:r>
            <a:endParaRPr lang="en-US" sz="1600" b="1" dirty="0">
              <a:solidFill>
                <a:srgbClr val="000000"/>
              </a:solidFill>
              <a:cs typeface="Arial" panose="020B0604020202020204" pitchFamily="34" charset="0"/>
            </a:endParaRPr>
          </a:p>
        </p:txBody>
      </p:sp>
      <p:sp>
        <p:nvSpPr>
          <p:cNvPr id="5" name="Rectangle 4"/>
          <p:cNvSpPr/>
          <p:nvPr/>
        </p:nvSpPr>
        <p:spPr>
          <a:xfrm>
            <a:off x="4622114" y="5315570"/>
            <a:ext cx="4572000" cy="861774"/>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altLang="en-US" sz="1600" b="1" dirty="0">
                <a:solidFill>
                  <a:schemeClr val="bg2"/>
                </a:solidFill>
                <a:cs typeface="Arial" panose="020B0604020202020204" pitchFamily="34" charset="0"/>
              </a:rPr>
              <a:t>Gender </a:t>
            </a:r>
            <a:endParaRPr lang="en-US" altLang="en-US" sz="1600" b="1" dirty="0">
              <a:solidFill>
                <a:schemeClr val="bg2"/>
              </a:solidFill>
              <a:cs typeface="Arial" panose="020B0604020202020204" pitchFamily="34" charset="0"/>
              <a:sym typeface="Wingdings" panose="05000000000000000000" pitchFamily="2" charset="2"/>
            </a:endParaRPr>
          </a:p>
          <a:p>
            <a:pPr marL="285750" indent="-285750" eaLnBrk="1" fontAlgn="auto" hangingPunct="1">
              <a:spcBef>
                <a:spcPts val="0"/>
              </a:spcBef>
              <a:spcAft>
                <a:spcPts val="0"/>
              </a:spcAft>
              <a:buFont typeface="Arial" panose="020B0604020202020204" pitchFamily="34" charset="0"/>
              <a:buChar char="•"/>
              <a:defRPr/>
            </a:pPr>
            <a:r>
              <a:rPr lang="en-US" altLang="en-US" sz="1600" b="1" dirty="0">
                <a:solidFill>
                  <a:schemeClr val="bg2"/>
                </a:solidFill>
                <a:cs typeface="Arial" panose="020B0604020202020204" pitchFamily="34" charset="0"/>
              </a:rPr>
              <a:t>Gender Identity/Expression</a:t>
            </a:r>
          </a:p>
          <a:p>
            <a:pPr marL="285750" indent="-285750" eaLnBrk="1" fontAlgn="auto" hangingPunct="1">
              <a:spcBef>
                <a:spcPts val="0"/>
              </a:spcBef>
              <a:spcAft>
                <a:spcPts val="0"/>
              </a:spcAft>
              <a:buFont typeface="Arial" panose="020B0604020202020204" pitchFamily="34" charset="0"/>
              <a:buChar char="•"/>
              <a:defRPr/>
            </a:pPr>
            <a:r>
              <a:rPr lang="en-US" altLang="en-US" sz="1600" b="1" dirty="0">
                <a:solidFill>
                  <a:schemeClr val="bg2"/>
                </a:solidFill>
                <a:cs typeface="Arial" panose="020B0604020202020204" pitchFamily="34" charset="0"/>
              </a:rPr>
              <a:t>Genetic Information</a:t>
            </a:r>
          </a:p>
        </p:txBody>
      </p:sp>
      <p:sp>
        <p:nvSpPr>
          <p:cNvPr id="11" name="Title 1"/>
          <p:cNvSpPr txBox="1">
            <a:spLocks/>
          </p:cNvSpPr>
          <p:nvPr/>
        </p:nvSpPr>
        <p:spPr bwMode="black">
          <a:xfrm>
            <a:off x="-602483" y="139507"/>
            <a:ext cx="10103304" cy="132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ctr" rtl="0" eaLnBrk="0" fontAlgn="base" hangingPunct="0">
              <a:lnSpc>
                <a:spcPct val="100000"/>
              </a:lnSpc>
              <a:spcBef>
                <a:spcPct val="0"/>
              </a:spcBef>
              <a:spcAft>
                <a:spcPct val="0"/>
              </a:spcAft>
              <a:defRPr sz="2400" b="1">
                <a:solidFill>
                  <a:schemeClr val="bg2"/>
                </a:solidFill>
                <a:effectLst/>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defRPr/>
            </a:pPr>
            <a:r>
              <a:rPr lang="en-US" altLang="en-US" sz="4400" kern="1200" dirty="0" smtClean="0"/>
              <a:t>Recruitment Laws &amp; Policies</a:t>
            </a:r>
            <a:endParaRPr lang="en-US" altLang="en-US" sz="4400" kern="1200" dirty="0"/>
          </a:p>
        </p:txBody>
      </p:sp>
    </p:spTree>
    <p:custDataLst>
      <p:tags r:id="rId1"/>
    </p:custDataLst>
    <p:extLst>
      <p:ext uri="{BB962C8B-B14F-4D97-AF65-F5344CB8AC3E}">
        <p14:creationId xmlns:p14="http://schemas.microsoft.com/office/powerpoint/2010/main" val="230221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ectangle 6"/>
          <p:cNvSpPr/>
          <p:nvPr/>
        </p:nvSpPr>
        <p:spPr>
          <a:xfrm>
            <a:off x="0" y="789736"/>
            <a:ext cx="8789158" cy="615553"/>
          </a:xfrm>
          <a:prstGeom prst="rect">
            <a:avLst/>
          </a:prstGeom>
        </p:spPr>
        <p:txBody>
          <a:bodyPr>
            <a:spAutoFit/>
          </a:bodyPr>
          <a:lstStyle/>
          <a:p>
            <a:pPr algn="ctr">
              <a:defRPr/>
            </a:pPr>
            <a:r>
              <a:rPr lang="en-US" sz="3400" b="1" dirty="0">
                <a:ln w="22225">
                  <a:solidFill>
                    <a:schemeClr val="accent2"/>
                  </a:solidFill>
                  <a:prstDash val="solid"/>
                </a:ln>
                <a:solidFill>
                  <a:srgbClr val="FFD4A0"/>
                </a:solidFill>
              </a:rPr>
              <a:t>Perform Reference &amp; Background Checks</a:t>
            </a:r>
          </a:p>
        </p:txBody>
      </p:sp>
      <p:pic>
        <p:nvPicPr>
          <p:cNvPr id="56324" name="Picture 11" descr="HRS sign copy.jp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18013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9"/>
          <p:cNvSpPr txBox="1">
            <a:spLocks noChangeArrowheads="1"/>
          </p:cNvSpPr>
          <p:nvPr/>
        </p:nvSpPr>
        <p:spPr bwMode="auto">
          <a:xfrm>
            <a:off x="0" y="5799138"/>
            <a:ext cx="9144000" cy="307975"/>
          </a:xfrm>
          <a:prstGeom prst="rect">
            <a:avLst/>
          </a:prstGeom>
          <a:ln/>
          <a:extLst/>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solidFill>
                  <a:schemeClr val="bg2"/>
                </a:solidFill>
                <a:hlinkClick r:id="rId7"/>
              </a:rPr>
              <a:t>Background Checks,</a:t>
            </a:r>
            <a:r>
              <a:rPr lang="en-US" altLang="en-US" sz="1400" b="1" dirty="0">
                <a:solidFill>
                  <a:schemeClr val="bg2"/>
                </a:solidFill>
              </a:rPr>
              <a:t> BPPM 60.16</a:t>
            </a:r>
          </a:p>
        </p:txBody>
      </p:sp>
      <p:graphicFrame>
        <p:nvGraphicFramePr>
          <p:cNvPr id="2" name="Table 1"/>
          <p:cNvGraphicFramePr>
            <a:graphicFrameLocks noGrp="1"/>
          </p:cNvGraphicFramePr>
          <p:nvPr>
            <p:extLst>
              <p:ext uri="{D42A27DB-BD31-4B8C-83A1-F6EECF244321}">
                <p14:modId xmlns:p14="http://schemas.microsoft.com/office/powerpoint/2010/main" val="2934582724"/>
              </p:ext>
            </p:extLst>
          </p:nvPr>
        </p:nvGraphicFramePr>
        <p:xfrm>
          <a:off x="583406" y="2189251"/>
          <a:ext cx="3988594" cy="3185489"/>
        </p:xfrm>
        <a:graphic>
          <a:graphicData uri="http://schemas.openxmlformats.org/drawingml/2006/table">
            <a:tbl>
              <a:tblPr firstRow="1" bandRow="1">
                <a:tableStyleId>{5C22544A-7EE6-4342-B048-85BDC9FD1C3A}</a:tableStyleId>
              </a:tblPr>
              <a:tblGrid>
                <a:gridCol w="3988594">
                  <a:extLst>
                    <a:ext uri="{9D8B030D-6E8A-4147-A177-3AD203B41FA5}">
                      <a16:colId xmlns:a16="http://schemas.microsoft.com/office/drawing/2014/main" val="20000"/>
                    </a:ext>
                  </a:extLst>
                </a:gridCol>
              </a:tblGrid>
              <a:tr h="429582">
                <a:tc>
                  <a:txBody>
                    <a:bodyPr/>
                    <a:lstStyle/>
                    <a:p>
                      <a:pPr algn="ctr"/>
                      <a:r>
                        <a:rPr lang="en-US" sz="1800" dirty="0" smtClean="0">
                          <a:solidFill>
                            <a:schemeClr val="bg2"/>
                          </a:solidFill>
                        </a:rPr>
                        <a:t>Background Checks</a:t>
                      </a:r>
                      <a:endParaRPr lang="en-US" sz="1800" dirty="0">
                        <a:solidFill>
                          <a:schemeClr val="bg2"/>
                        </a:solidFill>
                      </a:endParaRPr>
                    </a:p>
                  </a:txBody>
                  <a:tcPr marL="91438" marR="91438" marT="45725" marB="45725">
                    <a:solidFill>
                      <a:srgbClr val="FFD4A0"/>
                    </a:solidFill>
                  </a:tcPr>
                </a:tc>
                <a:extLst>
                  <a:ext uri="{0D108BD9-81ED-4DB2-BD59-A6C34878D82A}">
                    <a16:rowId xmlns:a16="http://schemas.microsoft.com/office/drawing/2014/main" val="10000"/>
                  </a:ext>
                </a:extLst>
              </a:tr>
              <a:tr h="769943">
                <a:tc>
                  <a:txBody>
                    <a:bodyPr/>
                    <a:lstStyle/>
                    <a:p>
                      <a:pPr algn="ctr"/>
                      <a:endParaRPr lang="en-US" sz="1800" dirty="0"/>
                    </a:p>
                  </a:txBody>
                  <a:tcPr marL="91438" marR="91438" marT="45725" marB="45725">
                    <a:solidFill>
                      <a:schemeClr val="tx2">
                        <a:lumMod val="40000"/>
                        <a:lumOff val="60000"/>
                      </a:schemeClr>
                    </a:solidFill>
                  </a:tcPr>
                </a:tc>
                <a:extLst>
                  <a:ext uri="{0D108BD9-81ED-4DB2-BD59-A6C34878D82A}">
                    <a16:rowId xmlns:a16="http://schemas.microsoft.com/office/drawing/2014/main" val="10001"/>
                  </a:ext>
                </a:extLst>
              </a:tr>
              <a:tr h="769943">
                <a:tc>
                  <a:txBody>
                    <a:bodyPr/>
                    <a:lstStyle/>
                    <a:p>
                      <a:pPr algn="ctr"/>
                      <a:endParaRPr lang="en-US" sz="1800" dirty="0"/>
                    </a:p>
                  </a:txBody>
                  <a:tcPr marL="91438" marR="91438" marT="45725" marB="45725">
                    <a:solidFill>
                      <a:schemeClr val="tx2">
                        <a:lumMod val="40000"/>
                        <a:lumOff val="60000"/>
                      </a:schemeClr>
                    </a:solidFill>
                  </a:tcPr>
                </a:tc>
                <a:extLst>
                  <a:ext uri="{0D108BD9-81ED-4DB2-BD59-A6C34878D82A}">
                    <a16:rowId xmlns:a16="http://schemas.microsoft.com/office/drawing/2014/main" val="10002"/>
                  </a:ext>
                </a:extLst>
              </a:tr>
              <a:tr h="769943">
                <a:tc>
                  <a:txBody>
                    <a:bodyPr/>
                    <a:lstStyle/>
                    <a:p>
                      <a:pPr algn="ctr"/>
                      <a:endParaRPr lang="en-US" sz="1800" dirty="0"/>
                    </a:p>
                  </a:txBody>
                  <a:tcPr marL="91438" marR="91438" marT="45725" marB="45725">
                    <a:solidFill>
                      <a:schemeClr val="tx2">
                        <a:lumMod val="40000"/>
                        <a:lumOff val="60000"/>
                      </a:schemeClr>
                    </a:solidFill>
                  </a:tcPr>
                </a:tc>
                <a:extLst>
                  <a:ext uri="{0D108BD9-81ED-4DB2-BD59-A6C34878D82A}">
                    <a16:rowId xmlns:a16="http://schemas.microsoft.com/office/drawing/2014/main" val="10003"/>
                  </a:ext>
                </a:extLst>
              </a:tr>
              <a:tr h="446078">
                <a:tc>
                  <a:txBody>
                    <a:bodyPr/>
                    <a:lstStyle/>
                    <a:p>
                      <a:pPr algn="ctr"/>
                      <a:endParaRPr lang="en-US" sz="1800" dirty="0"/>
                    </a:p>
                  </a:txBody>
                  <a:tcPr marL="91438" marR="91438" marT="45725" marB="45725">
                    <a:solidFill>
                      <a:schemeClr val="tx2">
                        <a:lumMod val="40000"/>
                        <a:lumOff val="60000"/>
                      </a:schemeClr>
                    </a:solidFill>
                  </a:tcPr>
                </a:tc>
                <a:extLst>
                  <a:ext uri="{0D108BD9-81ED-4DB2-BD59-A6C34878D82A}">
                    <a16:rowId xmlns:a16="http://schemas.microsoft.com/office/drawing/2014/main" val="10004"/>
                  </a:ext>
                </a:extLst>
              </a:tr>
            </a:tbl>
          </a:graphicData>
        </a:graphic>
      </p:graphicFrame>
      <p:pic>
        <p:nvPicPr>
          <p:cNvPr id="8" name="Picture 8"/>
          <p:cNvPicPr>
            <a:picLocks noChangeAspect="1" noChangeArrowheads="1"/>
          </p:cNvPicPr>
          <p:nvPr>
            <p:custDataLst>
              <p:tags r:id="rId3"/>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8813" y="6143625"/>
            <a:ext cx="312737"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fingerprintsreno.com/main/wp-content/uploads/2012/10/Professional-Background-Check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8466" y="2753928"/>
            <a:ext cx="3660692" cy="21964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465214" y="2683012"/>
            <a:ext cx="2198038" cy="646331"/>
          </a:xfrm>
          <a:prstGeom prst="rect">
            <a:avLst/>
          </a:prstGeom>
        </p:spPr>
        <p:txBody>
          <a:bodyPr wrap="none">
            <a:spAutoFit/>
          </a:bodyPr>
          <a:lstStyle/>
          <a:p>
            <a:pPr algn="ctr"/>
            <a:r>
              <a:rPr lang="en-US" dirty="0">
                <a:solidFill>
                  <a:schemeClr val="bg2"/>
                </a:solidFill>
              </a:rPr>
              <a:t>Designated at the </a:t>
            </a:r>
            <a:endParaRPr lang="en-US" dirty="0" smtClean="0">
              <a:solidFill>
                <a:schemeClr val="bg2"/>
              </a:solidFill>
            </a:endParaRPr>
          </a:p>
          <a:p>
            <a:pPr algn="ctr"/>
            <a:r>
              <a:rPr lang="en-US" dirty="0" smtClean="0">
                <a:solidFill>
                  <a:schemeClr val="bg2"/>
                </a:solidFill>
              </a:rPr>
              <a:t>beginning </a:t>
            </a:r>
            <a:r>
              <a:rPr lang="en-US" dirty="0">
                <a:solidFill>
                  <a:schemeClr val="bg2"/>
                </a:solidFill>
              </a:rPr>
              <a:t>of search</a:t>
            </a:r>
          </a:p>
        </p:txBody>
      </p:sp>
      <p:sp>
        <p:nvSpPr>
          <p:cNvPr id="4" name="Rectangle 3"/>
          <p:cNvSpPr/>
          <p:nvPr/>
        </p:nvSpPr>
        <p:spPr>
          <a:xfrm>
            <a:off x="201624" y="3443523"/>
            <a:ext cx="4572000" cy="646331"/>
          </a:xfrm>
          <a:prstGeom prst="rect">
            <a:avLst/>
          </a:prstGeom>
        </p:spPr>
        <p:txBody>
          <a:bodyPr>
            <a:spAutoFit/>
          </a:bodyPr>
          <a:lstStyle/>
          <a:p>
            <a:pPr algn="ctr"/>
            <a:r>
              <a:rPr lang="en-US" dirty="0">
                <a:solidFill>
                  <a:schemeClr val="bg2"/>
                </a:solidFill>
              </a:rPr>
              <a:t>Offer may be contingent upon </a:t>
            </a:r>
            <a:endParaRPr lang="en-US" dirty="0" smtClean="0">
              <a:solidFill>
                <a:schemeClr val="bg2"/>
              </a:solidFill>
            </a:endParaRPr>
          </a:p>
          <a:p>
            <a:pPr algn="ctr"/>
            <a:r>
              <a:rPr lang="en-US" dirty="0" smtClean="0">
                <a:solidFill>
                  <a:schemeClr val="bg2"/>
                </a:solidFill>
              </a:rPr>
              <a:t>a </a:t>
            </a:r>
            <a:r>
              <a:rPr lang="en-US" dirty="0">
                <a:solidFill>
                  <a:schemeClr val="bg2"/>
                </a:solidFill>
              </a:rPr>
              <a:t>successful completion</a:t>
            </a:r>
          </a:p>
        </p:txBody>
      </p:sp>
      <p:sp>
        <p:nvSpPr>
          <p:cNvPr id="5" name="Rectangle 4"/>
          <p:cNvSpPr/>
          <p:nvPr/>
        </p:nvSpPr>
        <p:spPr>
          <a:xfrm>
            <a:off x="862485" y="4386776"/>
            <a:ext cx="3403496" cy="369332"/>
          </a:xfrm>
          <a:prstGeom prst="rect">
            <a:avLst/>
          </a:prstGeom>
        </p:spPr>
        <p:txBody>
          <a:bodyPr wrap="none">
            <a:spAutoFit/>
          </a:bodyPr>
          <a:lstStyle/>
          <a:p>
            <a:pPr algn="ctr"/>
            <a:r>
              <a:rPr lang="en-US" dirty="0">
                <a:solidFill>
                  <a:schemeClr val="bg2"/>
                </a:solidFill>
              </a:rPr>
              <a:t>Background check components</a:t>
            </a:r>
          </a:p>
        </p:txBody>
      </p:sp>
      <p:sp>
        <p:nvSpPr>
          <p:cNvPr id="6" name="Rectangle 5"/>
          <p:cNvSpPr/>
          <p:nvPr/>
        </p:nvSpPr>
        <p:spPr>
          <a:xfrm>
            <a:off x="792288" y="4929864"/>
            <a:ext cx="3390672" cy="369332"/>
          </a:xfrm>
          <a:prstGeom prst="rect">
            <a:avLst/>
          </a:prstGeom>
        </p:spPr>
        <p:txBody>
          <a:bodyPr wrap="none">
            <a:spAutoFit/>
          </a:bodyPr>
          <a:lstStyle/>
          <a:p>
            <a:pPr algn="ctr"/>
            <a:r>
              <a:rPr lang="en-US" dirty="0">
                <a:solidFill>
                  <a:schemeClr val="bg2"/>
                </a:solidFill>
              </a:rPr>
              <a:t>Conducted on top 1-2 finalist(s)</a:t>
            </a:r>
          </a:p>
        </p:txBody>
      </p:sp>
    </p:spTree>
    <p:custDataLst>
      <p:tags r:id="rId1"/>
    </p:custDataLst>
    <p:extLst>
      <p:ext uri="{BB962C8B-B14F-4D97-AF65-F5344CB8AC3E}">
        <p14:creationId xmlns:p14="http://schemas.microsoft.com/office/powerpoint/2010/main" val="370172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56325"/>
                                        </p:tgtEl>
                                      </p:cBhvr>
                                    </p:animEffect>
                                    <p:animScale>
                                      <p:cBhvr>
                                        <p:cTn id="35" dur="250" autoRev="1" fill="hold"/>
                                        <p:tgtEl>
                                          <p:spTgt spid="563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68463"/>
            <a:ext cx="9144000" cy="5189537"/>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ectangle 6"/>
          <p:cNvSpPr/>
          <p:nvPr/>
        </p:nvSpPr>
        <p:spPr>
          <a:xfrm>
            <a:off x="0" y="789736"/>
            <a:ext cx="8789158" cy="615553"/>
          </a:xfrm>
          <a:prstGeom prst="rect">
            <a:avLst/>
          </a:prstGeom>
        </p:spPr>
        <p:txBody>
          <a:bodyPr>
            <a:spAutoFit/>
          </a:bodyPr>
          <a:lstStyle/>
          <a:p>
            <a:pPr algn="ctr">
              <a:defRPr/>
            </a:pPr>
            <a:r>
              <a:rPr lang="en-US" sz="3400" b="1" dirty="0">
                <a:ln w="22225">
                  <a:solidFill>
                    <a:schemeClr val="accent2"/>
                  </a:solidFill>
                  <a:prstDash val="solid"/>
                </a:ln>
                <a:solidFill>
                  <a:srgbClr val="FFD4A0"/>
                </a:solidFill>
              </a:rPr>
              <a:t>Perform Reference &amp; Background Checks</a:t>
            </a:r>
          </a:p>
        </p:txBody>
      </p:sp>
      <p:pic>
        <p:nvPicPr>
          <p:cNvPr id="56324" name="Picture 11" descr="HRS sign copy.jpg"/>
          <p:cNvPicPr>
            <a:picLocks noChangeAspect="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18013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324841830"/>
              </p:ext>
            </p:extLst>
          </p:nvPr>
        </p:nvGraphicFramePr>
        <p:xfrm>
          <a:off x="220663" y="2500313"/>
          <a:ext cx="3988594" cy="3201985"/>
        </p:xfrm>
        <a:graphic>
          <a:graphicData uri="http://schemas.openxmlformats.org/drawingml/2006/table">
            <a:tbl>
              <a:tblPr firstRow="1" bandRow="1">
                <a:tableStyleId>{5C22544A-7EE6-4342-B048-85BDC9FD1C3A}</a:tableStyleId>
              </a:tblPr>
              <a:tblGrid>
                <a:gridCol w="3988594">
                  <a:extLst>
                    <a:ext uri="{9D8B030D-6E8A-4147-A177-3AD203B41FA5}">
                      <a16:colId xmlns:a16="http://schemas.microsoft.com/office/drawing/2014/main" val="20000"/>
                    </a:ext>
                  </a:extLst>
                </a:gridCol>
              </a:tblGrid>
              <a:tr h="446078">
                <a:tc>
                  <a:txBody>
                    <a:bodyPr/>
                    <a:lstStyle/>
                    <a:p>
                      <a:pPr algn="ctr"/>
                      <a:r>
                        <a:rPr lang="en-US" sz="1800" dirty="0" smtClean="0">
                          <a:solidFill>
                            <a:schemeClr val="bg2"/>
                          </a:solidFill>
                        </a:rPr>
                        <a:t>Personnel File</a:t>
                      </a:r>
                      <a:endParaRPr lang="en-US" sz="1800" dirty="0">
                        <a:solidFill>
                          <a:schemeClr val="bg2"/>
                        </a:solidFill>
                      </a:endParaRPr>
                    </a:p>
                  </a:txBody>
                  <a:tcPr marL="91438" marR="91438" marT="45725" marB="45725">
                    <a:solidFill>
                      <a:srgbClr val="FFD4A0"/>
                    </a:solidFill>
                  </a:tcPr>
                </a:tc>
                <a:extLst>
                  <a:ext uri="{0D108BD9-81ED-4DB2-BD59-A6C34878D82A}">
                    <a16:rowId xmlns:a16="http://schemas.microsoft.com/office/drawing/2014/main" val="10000"/>
                  </a:ext>
                </a:extLst>
              </a:tr>
              <a:tr h="769943">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1"/>
                  </a:ext>
                </a:extLst>
              </a:tr>
              <a:tr h="769943">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2"/>
                  </a:ext>
                </a:extLst>
              </a:tr>
              <a:tr h="769943">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3"/>
                  </a:ext>
                </a:extLst>
              </a:tr>
              <a:tr h="446078">
                <a:tc>
                  <a:txBody>
                    <a:bodyPr/>
                    <a:lstStyle/>
                    <a:p>
                      <a:pPr algn="ctr"/>
                      <a:endParaRPr lang="en-US" sz="1800" dirty="0"/>
                    </a:p>
                  </a:txBody>
                  <a:tcPr marL="91438" marR="91438" marT="45725" marB="45725">
                    <a:solidFill>
                      <a:schemeClr val="tx2">
                        <a:lumMod val="60000"/>
                        <a:lumOff val="40000"/>
                      </a:schemeClr>
                    </a:solidFill>
                  </a:tcPr>
                </a:tc>
                <a:extLst>
                  <a:ext uri="{0D108BD9-81ED-4DB2-BD59-A6C34878D82A}">
                    <a16:rowId xmlns:a16="http://schemas.microsoft.com/office/drawing/2014/main" val="10004"/>
                  </a:ext>
                </a:extLst>
              </a:tr>
            </a:tbl>
          </a:graphicData>
        </a:graphic>
      </p:graphicFrame>
      <p:pic>
        <p:nvPicPr>
          <p:cNvPr id="3078" name="Picture 6" descr="http://caemployeerights.com/wp-content/uploads/2013/01/iStock_000015659808X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720975"/>
            <a:ext cx="4048125" cy="2686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552434" y="3113705"/>
            <a:ext cx="1467132" cy="369332"/>
          </a:xfrm>
          <a:prstGeom prst="rect">
            <a:avLst/>
          </a:prstGeom>
        </p:spPr>
        <p:txBody>
          <a:bodyPr wrap="none">
            <a:spAutoFit/>
          </a:bodyPr>
          <a:lstStyle/>
          <a:p>
            <a:pPr algn="ctr"/>
            <a:r>
              <a:rPr lang="en-US" dirty="0">
                <a:solidFill>
                  <a:schemeClr val="bg2"/>
                </a:solidFill>
              </a:rPr>
              <a:t>Top Finalists</a:t>
            </a:r>
          </a:p>
        </p:txBody>
      </p:sp>
      <p:sp>
        <p:nvSpPr>
          <p:cNvPr id="4" name="Rectangle 3"/>
          <p:cNvSpPr/>
          <p:nvPr/>
        </p:nvSpPr>
        <p:spPr>
          <a:xfrm>
            <a:off x="718905" y="3879334"/>
            <a:ext cx="3134191" cy="369332"/>
          </a:xfrm>
          <a:prstGeom prst="rect">
            <a:avLst/>
          </a:prstGeom>
        </p:spPr>
        <p:txBody>
          <a:bodyPr wrap="none">
            <a:spAutoFit/>
          </a:bodyPr>
          <a:lstStyle/>
          <a:p>
            <a:pPr algn="ctr"/>
            <a:r>
              <a:rPr lang="en-US" dirty="0">
                <a:solidFill>
                  <a:schemeClr val="bg2"/>
                </a:solidFill>
              </a:rPr>
              <a:t>Current or former employees</a:t>
            </a:r>
          </a:p>
        </p:txBody>
      </p:sp>
      <p:sp>
        <p:nvSpPr>
          <p:cNvPr id="5" name="Rectangle 4"/>
          <p:cNvSpPr/>
          <p:nvPr/>
        </p:nvSpPr>
        <p:spPr>
          <a:xfrm>
            <a:off x="891964" y="4546183"/>
            <a:ext cx="2788072" cy="646331"/>
          </a:xfrm>
          <a:prstGeom prst="rect">
            <a:avLst/>
          </a:prstGeom>
        </p:spPr>
        <p:txBody>
          <a:bodyPr wrap="none">
            <a:spAutoFit/>
          </a:bodyPr>
          <a:lstStyle/>
          <a:p>
            <a:pPr algn="ctr"/>
            <a:r>
              <a:rPr lang="en-US" dirty="0" smtClean="0">
                <a:solidFill>
                  <a:schemeClr val="bg2"/>
                </a:solidFill>
              </a:rPr>
              <a:t>Primary Recruiter, AA, or </a:t>
            </a:r>
          </a:p>
          <a:p>
            <a:pPr algn="ctr"/>
            <a:r>
              <a:rPr lang="en-US" dirty="0" smtClean="0">
                <a:solidFill>
                  <a:schemeClr val="bg2"/>
                </a:solidFill>
              </a:rPr>
              <a:t>Supervisor </a:t>
            </a:r>
            <a:r>
              <a:rPr lang="en-US" dirty="0">
                <a:solidFill>
                  <a:schemeClr val="bg2"/>
                </a:solidFill>
              </a:rPr>
              <a:t>may review</a:t>
            </a:r>
          </a:p>
        </p:txBody>
      </p:sp>
      <p:sp>
        <p:nvSpPr>
          <p:cNvPr id="6" name="Rectangle 5"/>
          <p:cNvSpPr/>
          <p:nvPr/>
        </p:nvSpPr>
        <p:spPr>
          <a:xfrm>
            <a:off x="1026681" y="5324576"/>
            <a:ext cx="2514471" cy="369332"/>
          </a:xfrm>
          <a:prstGeom prst="rect">
            <a:avLst/>
          </a:prstGeom>
        </p:spPr>
        <p:txBody>
          <a:bodyPr wrap="none">
            <a:spAutoFit/>
          </a:bodyPr>
          <a:lstStyle/>
          <a:p>
            <a:pPr algn="ctr"/>
            <a:r>
              <a:rPr lang="en-US" dirty="0">
                <a:solidFill>
                  <a:schemeClr val="bg2"/>
                </a:solidFill>
              </a:rPr>
              <a:t>Visit HRS to review file</a:t>
            </a:r>
          </a:p>
        </p:txBody>
      </p:sp>
    </p:spTree>
    <p:custDataLst>
      <p:tags r:id="rId1"/>
    </p:custDataLst>
    <p:extLst>
      <p:ext uri="{BB962C8B-B14F-4D97-AF65-F5344CB8AC3E}">
        <p14:creationId xmlns:p14="http://schemas.microsoft.com/office/powerpoint/2010/main" val="373138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 name="Rectangle 8"/>
          <p:cNvSpPr/>
          <p:nvPr/>
        </p:nvSpPr>
        <p:spPr>
          <a:xfrm>
            <a:off x="4092575" y="1524000"/>
            <a:ext cx="5051425" cy="5434013"/>
          </a:xfrm>
          <a:prstGeom prst="rect">
            <a:avLst/>
          </a:prstGeom>
          <a:solidFill>
            <a:srgbClr val="FFD4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0" y="789736"/>
            <a:ext cx="8789158" cy="615553"/>
          </a:xfrm>
          <a:prstGeom prst="rect">
            <a:avLst/>
          </a:prstGeom>
        </p:spPr>
        <p:txBody>
          <a:bodyPr>
            <a:spAutoFit/>
          </a:bodyPr>
          <a:lstStyle/>
          <a:p>
            <a:pPr algn="ctr">
              <a:defRPr/>
            </a:pPr>
            <a:r>
              <a:rPr lang="en-US" sz="3400" b="1" dirty="0">
                <a:ln w="22225">
                  <a:solidFill>
                    <a:schemeClr val="accent2"/>
                  </a:solidFill>
                  <a:prstDash val="solid"/>
                </a:ln>
                <a:solidFill>
                  <a:srgbClr val="FFD4A0"/>
                </a:solidFill>
              </a:rPr>
              <a:t>Perform Reference &amp; Background Checks</a:t>
            </a:r>
          </a:p>
        </p:txBody>
      </p:sp>
      <p:sp>
        <p:nvSpPr>
          <p:cNvPr id="8" name="Rectangle 7"/>
          <p:cNvSpPr/>
          <p:nvPr/>
        </p:nvSpPr>
        <p:spPr>
          <a:xfrm>
            <a:off x="3011488" y="1790700"/>
            <a:ext cx="5886450"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657350" lvl="3" indent="-285750">
              <a:buFont typeface="Courier New" panose="02070309020205020404" pitchFamily="49" charset="0"/>
              <a:buChar char="o"/>
              <a:defRPr/>
            </a:pPr>
            <a:r>
              <a:rPr lang="en-US" sz="1600" dirty="0">
                <a:solidFill>
                  <a:schemeClr val="bg2"/>
                </a:solidFill>
                <a:cs typeface="Arial" pitchFamily="34" charset="0"/>
              </a:rPr>
              <a:t>Hire recommendation to Appointing Authority</a:t>
            </a:r>
          </a:p>
          <a:p>
            <a:pPr lvl="3">
              <a:defRPr/>
            </a:pPr>
            <a:endParaRPr lang="en-US" sz="1600" dirty="0">
              <a:solidFill>
                <a:schemeClr val="bg2"/>
              </a:solidFill>
              <a:cs typeface="Arial" pitchFamily="34" charset="0"/>
            </a:endParaRPr>
          </a:p>
          <a:p>
            <a:pPr marL="2114550" lvl="4" indent="-285750">
              <a:buFont typeface="Courier New" panose="02070309020205020404" pitchFamily="49" charset="0"/>
              <a:buChar char="o"/>
              <a:defRPr/>
            </a:pPr>
            <a:r>
              <a:rPr lang="en-US" sz="1600" dirty="0">
                <a:solidFill>
                  <a:schemeClr val="bg2"/>
                </a:solidFill>
                <a:cs typeface="Arial" pitchFamily="34" charset="0"/>
              </a:rPr>
              <a:t>Summary of </a:t>
            </a:r>
            <a:r>
              <a:rPr lang="en-US" sz="1600" dirty="0" smtClean="0">
                <a:solidFill>
                  <a:schemeClr val="bg2"/>
                </a:solidFill>
                <a:cs typeface="Arial" pitchFamily="34" charset="0"/>
              </a:rPr>
              <a:t>strengths/weaknesses</a:t>
            </a:r>
          </a:p>
          <a:p>
            <a:pPr marL="2114550" lvl="4" indent="-285750">
              <a:buFont typeface="Courier New" panose="02070309020205020404" pitchFamily="49" charset="0"/>
              <a:buChar char="o"/>
              <a:defRPr/>
            </a:pPr>
            <a:r>
              <a:rPr lang="en-US" sz="1600" dirty="0" smtClean="0">
                <a:solidFill>
                  <a:schemeClr val="bg2"/>
                </a:solidFill>
                <a:cs typeface="Arial" pitchFamily="34" charset="0"/>
              </a:rPr>
              <a:t>Hiring recommendation to HRS via Workday</a:t>
            </a:r>
            <a:endParaRPr lang="en-US" sz="1600" dirty="0">
              <a:solidFill>
                <a:schemeClr val="bg2"/>
              </a:solidFill>
              <a:cs typeface="Arial" pitchFamily="34" charset="0"/>
            </a:endParaRPr>
          </a:p>
          <a:p>
            <a:pPr lvl="3">
              <a:defRPr/>
            </a:pPr>
            <a:endParaRPr lang="en-US" sz="1600" dirty="0">
              <a:solidFill>
                <a:schemeClr val="bg2"/>
              </a:solidFill>
              <a:cs typeface="Arial" pitchFamily="34" charset="0"/>
            </a:endParaRPr>
          </a:p>
          <a:p>
            <a:pPr marL="1657350" lvl="3" indent="-285750">
              <a:buFont typeface="Courier New" panose="02070309020205020404" pitchFamily="49" charset="0"/>
              <a:buChar char="o"/>
              <a:defRPr/>
            </a:pPr>
            <a:r>
              <a:rPr lang="en-US" sz="1600" dirty="0">
                <a:solidFill>
                  <a:schemeClr val="bg2"/>
                </a:solidFill>
                <a:cs typeface="Arial" pitchFamily="34" charset="0"/>
              </a:rPr>
              <a:t>Verbal offer made </a:t>
            </a:r>
            <a:r>
              <a:rPr lang="en-US" sz="1600" dirty="0" smtClean="0">
                <a:solidFill>
                  <a:schemeClr val="bg2"/>
                </a:solidFill>
                <a:cs typeface="Arial" pitchFamily="34" charset="0"/>
              </a:rPr>
              <a:t>by Department </a:t>
            </a:r>
            <a:r>
              <a:rPr lang="en-US" sz="1600" dirty="0">
                <a:solidFill>
                  <a:schemeClr val="bg2"/>
                </a:solidFill>
                <a:cs typeface="Arial" pitchFamily="34" charset="0"/>
              </a:rPr>
              <a:t>H</a:t>
            </a:r>
            <a:r>
              <a:rPr lang="en-US" sz="1600" dirty="0" smtClean="0">
                <a:solidFill>
                  <a:schemeClr val="bg2"/>
                </a:solidFill>
                <a:cs typeface="Arial" pitchFamily="34" charset="0"/>
              </a:rPr>
              <a:t>ead</a:t>
            </a:r>
            <a:endParaRPr lang="en-US" sz="1600" dirty="0">
              <a:solidFill>
                <a:schemeClr val="bg2"/>
              </a:solidFill>
              <a:cs typeface="Arial" pitchFamily="34" charset="0"/>
            </a:endParaRPr>
          </a:p>
          <a:p>
            <a:pPr lvl="3">
              <a:defRPr/>
            </a:pPr>
            <a:endParaRPr lang="en-US" sz="1600" dirty="0">
              <a:solidFill>
                <a:schemeClr val="bg2"/>
              </a:solidFill>
              <a:cs typeface="Arial" pitchFamily="34" charset="0"/>
            </a:endParaRPr>
          </a:p>
          <a:p>
            <a:pPr marL="2114550" lvl="4" indent="-285750">
              <a:buFont typeface="Courier New" panose="02070309020205020404" pitchFamily="49" charset="0"/>
              <a:buChar char="o"/>
              <a:defRPr/>
            </a:pPr>
            <a:r>
              <a:rPr lang="en-US" sz="1600" dirty="0">
                <a:solidFill>
                  <a:schemeClr val="bg2"/>
                </a:solidFill>
                <a:cs typeface="Arial" pitchFamily="34" charset="0"/>
              </a:rPr>
              <a:t>Negotiations of additional salary/terms may require approval</a:t>
            </a:r>
          </a:p>
          <a:p>
            <a:pPr lvl="3">
              <a:defRPr/>
            </a:pPr>
            <a:endParaRPr lang="en-US" sz="1600" dirty="0">
              <a:solidFill>
                <a:schemeClr val="bg2"/>
              </a:solidFill>
              <a:cs typeface="Arial" pitchFamily="34" charset="0"/>
            </a:endParaRPr>
          </a:p>
          <a:p>
            <a:pPr marL="1657350" lvl="3" indent="-285750">
              <a:buFont typeface="Courier New" panose="02070309020205020404" pitchFamily="49" charset="0"/>
              <a:buChar char="o"/>
              <a:defRPr/>
            </a:pPr>
            <a:r>
              <a:rPr lang="en-US" sz="1600" dirty="0" smtClean="0">
                <a:solidFill>
                  <a:schemeClr val="bg2"/>
                </a:solidFill>
                <a:cs typeface="Arial" pitchFamily="34" charset="0"/>
              </a:rPr>
              <a:t>Employment Agreement (Offer Letter) </a:t>
            </a:r>
            <a:r>
              <a:rPr lang="en-US" sz="1600" dirty="0">
                <a:solidFill>
                  <a:schemeClr val="bg2"/>
                </a:solidFill>
                <a:cs typeface="Arial" pitchFamily="34" charset="0"/>
              </a:rPr>
              <a:t>drafted, approved and </a:t>
            </a:r>
            <a:r>
              <a:rPr lang="en-US" sz="1600" dirty="0" smtClean="0">
                <a:solidFill>
                  <a:schemeClr val="bg2"/>
                </a:solidFill>
                <a:cs typeface="Arial" pitchFamily="34" charset="0"/>
              </a:rPr>
              <a:t>sent in the Workday System</a:t>
            </a:r>
            <a:endParaRPr lang="en-US" sz="1600" dirty="0">
              <a:solidFill>
                <a:schemeClr val="bg2"/>
              </a:solidFill>
              <a:cs typeface="Arial" pitchFamily="34" charset="0"/>
            </a:endParaRPr>
          </a:p>
          <a:p>
            <a:pPr lvl="3">
              <a:defRPr/>
            </a:pPr>
            <a:endParaRPr lang="en-US" sz="1600" dirty="0">
              <a:solidFill>
                <a:schemeClr val="bg2"/>
              </a:solidFill>
              <a:cs typeface="Arial" pitchFamily="34" charset="0"/>
            </a:endParaRPr>
          </a:p>
          <a:p>
            <a:pPr marL="1657350" lvl="3" indent="-285750">
              <a:buFont typeface="Courier New" panose="02070309020205020404" pitchFamily="49" charset="0"/>
              <a:buChar char="o"/>
              <a:defRPr/>
            </a:pPr>
            <a:r>
              <a:rPr lang="en-US" sz="1600" dirty="0">
                <a:solidFill>
                  <a:schemeClr val="bg2"/>
                </a:solidFill>
                <a:cs typeface="Arial" pitchFamily="34" charset="0"/>
              </a:rPr>
              <a:t>Official signature acceptance distributed to CC’s</a:t>
            </a:r>
          </a:p>
          <a:p>
            <a:pPr lvl="3">
              <a:defRPr/>
            </a:pPr>
            <a:endParaRPr lang="en-US" sz="1400" i="1"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pic>
        <p:nvPicPr>
          <p:cNvPr id="64519" name="Picture 11" descr="HRS sign copy.jp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1405" y="6096188"/>
            <a:ext cx="1117441" cy="63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custDataLst>
              <p:tags r:id="rId3"/>
            </p:custDataLst>
            <p:extLst>
              <p:ext uri="{D42A27DB-BD31-4B8C-83A1-F6EECF244321}">
                <p14:modId xmlns:p14="http://schemas.microsoft.com/office/powerpoint/2010/main" val="1166156392"/>
              </p:ext>
            </p:extLst>
          </p:nvPr>
        </p:nvGraphicFramePr>
        <p:xfrm>
          <a:off x="-1054412" y="1941221"/>
          <a:ext cx="6819107" cy="45258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1000"/>
                                        <p:tgtEl>
                                          <p:spTgt spid="8">
                                            <p:txEl>
                                              <p:pRg st="7" end="7"/>
                                            </p:txEl>
                                          </p:spTgt>
                                        </p:tgtEl>
                                      </p:cBhvr>
                                    </p:animEffect>
                                    <p:anim calcmode="lin" valueType="num">
                                      <p:cBhvr>
                                        <p:cTn id="36"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1000"/>
                                        <p:tgtEl>
                                          <p:spTgt spid="8">
                                            <p:txEl>
                                              <p:pRg st="9" end="9"/>
                                            </p:txEl>
                                          </p:spTgt>
                                        </p:tgtEl>
                                      </p:cBhvr>
                                    </p:animEffect>
                                    <p:anim calcmode="lin" valueType="num">
                                      <p:cBhvr>
                                        <p:cTn id="43"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1" end="11"/>
                                            </p:txEl>
                                          </p:spTgt>
                                        </p:tgtEl>
                                        <p:attrNameLst>
                                          <p:attrName>style.visibility</p:attrName>
                                        </p:attrNameLst>
                                      </p:cBhvr>
                                      <p:to>
                                        <p:strVal val="visible"/>
                                      </p:to>
                                    </p:set>
                                    <p:animEffect transition="in" filter="fade">
                                      <p:cBhvr>
                                        <p:cTn id="49" dur="1000"/>
                                        <p:tgtEl>
                                          <p:spTgt spid="8">
                                            <p:txEl>
                                              <p:pRg st="11" end="11"/>
                                            </p:txEl>
                                          </p:spTgt>
                                        </p:tgtEl>
                                      </p:cBhvr>
                                    </p:animEffect>
                                    <p:anim calcmode="lin" valueType="num">
                                      <p:cBhvr>
                                        <p:cTn id="50"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421218" y="3622520"/>
            <a:ext cx="1722782" cy="131894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937599880"/>
              </p:ext>
            </p:extLst>
          </p:nvPr>
        </p:nvGraphicFramePr>
        <p:xfrm>
          <a:off x="0" y="1384296"/>
          <a:ext cx="8994563" cy="46070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6"/>
          <p:cNvSpPr/>
          <p:nvPr/>
        </p:nvSpPr>
        <p:spPr>
          <a:xfrm>
            <a:off x="1468339" y="607296"/>
            <a:ext cx="6474234" cy="923330"/>
          </a:xfrm>
          <a:prstGeom prst="rect">
            <a:avLst/>
          </a:prstGeom>
          <a:noFill/>
        </p:spPr>
        <p:txBody>
          <a:bodyPr>
            <a:spAutoFit/>
          </a:bodyPr>
          <a:lstStyle/>
          <a:p>
            <a:pPr algn="ctr">
              <a:defRPr/>
            </a:pPr>
            <a:r>
              <a:rPr lang="en-US" sz="5400" b="1" dirty="0">
                <a:ln w="22225">
                  <a:solidFill>
                    <a:schemeClr val="accent2"/>
                  </a:solidFill>
                  <a:prstDash val="solid"/>
                </a:ln>
                <a:solidFill>
                  <a:schemeClr val="accent2">
                    <a:lumMod val="40000"/>
                    <a:lumOff val="60000"/>
                  </a:schemeClr>
                </a:solidFill>
              </a:rPr>
              <a:t>Search Phases</a:t>
            </a:r>
          </a:p>
        </p:txBody>
      </p:sp>
      <p:pic>
        <p:nvPicPr>
          <p:cNvPr id="21" name="Picture 11" descr="HRS sign copy.jpg"/>
          <p:cNvPicPr>
            <a:picLocks noChangeAspect="1"/>
          </p:cNvPicPr>
          <p:nvPr>
            <p:custDataLst>
              <p:tags r:id="rId3"/>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2573" y="6148097"/>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al-catholic.com/wordpress/wp-content/uploads/2012/05/1325623457-examining-search-term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7314" y="3955421"/>
            <a:ext cx="2706895" cy="2691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899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 name="Rectangle 8"/>
          <p:cNvSpPr/>
          <p:nvPr/>
        </p:nvSpPr>
        <p:spPr>
          <a:xfrm>
            <a:off x="4092575" y="1415951"/>
            <a:ext cx="5051425" cy="5434013"/>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323647" y="708065"/>
            <a:ext cx="8789158" cy="707886"/>
          </a:xfrm>
          <a:prstGeom prst="rect">
            <a:avLst/>
          </a:prstGeom>
        </p:spPr>
        <p:txBody>
          <a:bodyPr>
            <a:spAutoFit/>
          </a:bodyPr>
          <a:lstStyle/>
          <a:p>
            <a:pPr algn="ctr">
              <a:defRPr/>
            </a:pPr>
            <a:r>
              <a:rPr lang="en-US" sz="4000" b="1" dirty="0">
                <a:ln w="22225">
                  <a:solidFill>
                    <a:schemeClr val="accent2"/>
                  </a:solidFill>
                  <a:prstDash val="solid"/>
                </a:ln>
                <a:solidFill>
                  <a:srgbClr val="FFFFAA"/>
                </a:solidFill>
              </a:rPr>
              <a:t>Hire &amp; Onboard</a:t>
            </a:r>
          </a:p>
        </p:txBody>
      </p:sp>
      <p:pic>
        <p:nvPicPr>
          <p:cNvPr id="68615"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Box 9"/>
          <p:cNvSpPr txBox="1">
            <a:spLocks noChangeArrowheads="1"/>
          </p:cNvSpPr>
          <p:nvPr/>
        </p:nvSpPr>
        <p:spPr bwMode="auto">
          <a:xfrm>
            <a:off x="4092575" y="5799138"/>
            <a:ext cx="5051425" cy="307975"/>
          </a:xfrm>
          <a:prstGeom prst="rect">
            <a:avLst/>
          </a:prstGeom>
          <a:ln/>
          <a:extLst/>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chemeClr val="bg2"/>
                </a:solidFill>
                <a:hlinkClick r:id="rId8"/>
              </a:rPr>
              <a:t>HRS Templates: </a:t>
            </a:r>
            <a:r>
              <a:rPr lang="en-US" altLang="en-US" sz="1400" dirty="0" smtClean="0">
                <a:solidFill>
                  <a:schemeClr val="bg2"/>
                </a:solidFill>
                <a:hlinkClick r:id="rId8"/>
              </a:rPr>
              <a:t>Staff </a:t>
            </a:r>
            <a:r>
              <a:rPr lang="en-US" altLang="en-US" sz="1400" dirty="0">
                <a:solidFill>
                  <a:schemeClr val="bg2"/>
                </a:solidFill>
                <a:hlinkClick r:id="rId8"/>
              </a:rPr>
              <a:t>Recruitment Webpage </a:t>
            </a:r>
            <a:endParaRPr lang="en-US" altLang="en-US" sz="1400" dirty="0">
              <a:solidFill>
                <a:schemeClr val="bg2"/>
              </a:solidFill>
            </a:endParaRPr>
          </a:p>
        </p:txBody>
      </p:sp>
      <p:sp>
        <p:nvSpPr>
          <p:cNvPr id="2" name="Rectangle 1"/>
          <p:cNvSpPr/>
          <p:nvPr/>
        </p:nvSpPr>
        <p:spPr>
          <a:xfrm>
            <a:off x="4364200" y="2061274"/>
            <a:ext cx="4184542" cy="1735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p:cNvPicPr>
            <a:picLocks noChangeAspect="1" noChangeArrowheads="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8050" y="6107113"/>
            <a:ext cx="312738" cy="35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364200" y="3955378"/>
            <a:ext cx="4184542" cy="1735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74988" y="732055"/>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dirty="0">
                <a:solidFill>
                  <a:schemeClr val="bg2"/>
                </a:solidFill>
                <a:cs typeface="Arial" pitchFamily="34" charset="0"/>
              </a:rPr>
              <a:t>Notify </a:t>
            </a:r>
            <a:r>
              <a:rPr lang="en-US" dirty="0" smtClean="0">
                <a:solidFill>
                  <a:schemeClr val="bg2"/>
                </a:solidFill>
                <a:cs typeface="Arial" pitchFamily="34" charset="0"/>
              </a:rPr>
              <a:t>Candidates</a:t>
            </a:r>
          </a:p>
          <a:p>
            <a:pPr lvl="3">
              <a:defRPr/>
            </a:pP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a:solidFill>
                  <a:schemeClr val="bg2"/>
                </a:solidFill>
                <a:cs typeface="Arial" pitchFamily="34" charset="0"/>
              </a:rPr>
              <a:t>Courtesy notification to on-campus </a:t>
            </a:r>
            <a:r>
              <a:rPr lang="en-US" dirty="0" smtClean="0">
                <a:solidFill>
                  <a:schemeClr val="bg2"/>
                </a:solidFill>
                <a:cs typeface="Arial" pitchFamily="34" charset="0"/>
              </a:rPr>
              <a:t>interviewees</a:t>
            </a:r>
          </a:p>
          <a:p>
            <a:pPr marL="1657350" lvl="3" indent="-285750">
              <a:buFont typeface="Courier New" panose="02070309020205020404" pitchFamily="49" charset="0"/>
              <a:buChar char="o"/>
              <a:defRPr/>
            </a:pP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a:solidFill>
                  <a:schemeClr val="bg2"/>
                </a:solidFill>
                <a:cs typeface="Arial" pitchFamily="34" charset="0"/>
              </a:rPr>
              <a:t>Email/letter to other </a:t>
            </a:r>
            <a:r>
              <a:rPr lang="en-US" dirty="0" smtClean="0">
                <a:solidFill>
                  <a:schemeClr val="bg2"/>
                </a:solidFill>
                <a:cs typeface="Arial" pitchFamily="34" charset="0"/>
              </a:rPr>
              <a:t>candidates</a:t>
            </a:r>
          </a:p>
          <a:p>
            <a:pPr marL="1657350" lvl="3" indent="-285750">
              <a:buFont typeface="Courier New" panose="02070309020205020404" pitchFamily="49" charset="0"/>
              <a:buChar char="o"/>
              <a:defRPr/>
            </a:pPr>
            <a:endParaRPr lang="en-US" dirty="0" smtClean="0">
              <a:solidFill>
                <a:schemeClr val="bg2"/>
              </a:solidFill>
              <a:cs typeface="Arial" pitchFamily="34" charset="0"/>
            </a:endParaRPr>
          </a:p>
          <a:p>
            <a:pPr lvl="3">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graphicFrame>
        <p:nvGraphicFramePr>
          <p:cNvPr id="17" name="Diagram 16"/>
          <p:cNvGraphicFramePr/>
          <p:nvPr>
            <p:custDataLst>
              <p:tags r:id="rId4"/>
            </p:custDataLst>
            <p:extLst>
              <p:ext uri="{D42A27DB-BD31-4B8C-83A1-F6EECF244321}">
                <p14:modId xmlns:p14="http://schemas.microsoft.com/office/powerpoint/2010/main" val="644670829"/>
              </p:ext>
            </p:extLst>
          </p:nvPr>
        </p:nvGraphicFramePr>
        <p:xfrm>
          <a:off x="-850139" y="1828800"/>
          <a:ext cx="6702299" cy="449421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Rectangle 13"/>
          <p:cNvSpPr/>
          <p:nvPr/>
        </p:nvSpPr>
        <p:spPr>
          <a:xfrm>
            <a:off x="3085423" y="2159557"/>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657350" lvl="3" indent="-285750">
              <a:buFont typeface="Courier New" panose="02070309020205020404" pitchFamily="49" charset="0"/>
              <a:buChar char="o"/>
              <a:defRPr/>
            </a:pPr>
            <a:endParaRPr lang="en-US" dirty="0" smtClean="0">
              <a:solidFill>
                <a:schemeClr val="bg2"/>
              </a:solidFill>
              <a:cs typeface="Arial" pitchFamily="34" charset="0"/>
            </a:endParaRPr>
          </a:p>
          <a:p>
            <a:pPr marL="1657350" lvl="3" indent="-285750">
              <a:buFont typeface="Courier New" panose="02070309020205020404" pitchFamily="49" charset="0"/>
              <a:buChar char="o"/>
              <a:defRPr/>
            </a:pPr>
            <a:r>
              <a:rPr lang="en-US" dirty="0" smtClean="0">
                <a:solidFill>
                  <a:schemeClr val="bg2"/>
                </a:solidFill>
                <a:cs typeface="Arial" pitchFamily="34" charset="0"/>
              </a:rPr>
              <a:t>Move final candidate to Ready for Hire ; update all candidates’ status with individual disposition reasons and complete the hire (external) or change/add job (internal) process. </a:t>
            </a: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68616"/>
                                        </p:tgtEl>
                                      </p:cBhvr>
                                    </p:animEffect>
                                    <p:animScale>
                                      <p:cBhvr>
                                        <p:cTn id="28" dur="250" autoRev="1" fill="hold"/>
                                        <p:tgtEl>
                                          <p:spTgt spid="68616"/>
                                        </p:tgtEl>
                                      </p:cBhvr>
                                      <p:by x="105000" y="105000"/>
                                    </p:animScale>
                                  </p:childTnLst>
                                </p:cTn>
                              </p:par>
                            </p:childTnLst>
                          </p:cTn>
                        </p:par>
                        <p:par>
                          <p:cTn id="29" fill="hold">
                            <p:stCondLst>
                              <p:cond delay="500"/>
                            </p:stCondLst>
                            <p:childTnLst>
                              <p:par>
                                <p:cTn id="30" presetID="6" presetClass="entr" presetSubtype="3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out)">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P spid="8" grpId="0" build="p" bldLvl="4"/>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5271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 name="Rectangle 8"/>
          <p:cNvSpPr/>
          <p:nvPr/>
        </p:nvSpPr>
        <p:spPr>
          <a:xfrm>
            <a:off x="4092575" y="1524000"/>
            <a:ext cx="5051425" cy="5434013"/>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177421" y="714415"/>
            <a:ext cx="8789158" cy="707886"/>
          </a:xfrm>
          <a:prstGeom prst="rect">
            <a:avLst/>
          </a:prstGeom>
        </p:spPr>
        <p:txBody>
          <a:bodyPr>
            <a:spAutoFit/>
          </a:bodyPr>
          <a:lstStyle/>
          <a:p>
            <a:pPr algn="ctr">
              <a:defRPr/>
            </a:pPr>
            <a:r>
              <a:rPr lang="en-US" sz="4000" b="1" dirty="0">
                <a:ln w="22225">
                  <a:solidFill>
                    <a:schemeClr val="accent2"/>
                  </a:solidFill>
                  <a:prstDash val="solid"/>
                </a:ln>
                <a:solidFill>
                  <a:srgbClr val="FFFFAA"/>
                </a:solidFill>
              </a:rPr>
              <a:t>Hire &amp; Onboard</a:t>
            </a:r>
          </a:p>
        </p:txBody>
      </p:sp>
      <p:pic>
        <p:nvPicPr>
          <p:cNvPr id="70663"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TextBox 9"/>
          <p:cNvSpPr txBox="1">
            <a:spLocks noChangeArrowheads="1"/>
          </p:cNvSpPr>
          <p:nvPr/>
        </p:nvSpPr>
        <p:spPr bwMode="auto">
          <a:xfrm>
            <a:off x="4092575" y="5953124"/>
            <a:ext cx="5051425" cy="307975"/>
          </a:xfrm>
          <a:prstGeom prst="rect">
            <a:avLst/>
          </a:prstGeom>
          <a:ln/>
          <a:extLst/>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chemeClr val="bg2"/>
                </a:solidFill>
                <a:hlinkClick r:id="rId8"/>
              </a:rPr>
              <a:t>University Records – Retention &amp; Disposition, BPPM 90.01 </a:t>
            </a:r>
            <a:endParaRPr lang="en-US" altLang="en-US" sz="1400" dirty="0">
              <a:solidFill>
                <a:schemeClr val="bg2"/>
              </a:solidFill>
            </a:endParaRPr>
          </a:p>
        </p:txBody>
      </p:sp>
      <p:pic>
        <p:nvPicPr>
          <p:cNvPr id="10" name="Picture 8"/>
          <p:cNvPicPr>
            <a:picLocks noChangeAspect="1" noChangeArrowheads="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8625" y="6310814"/>
            <a:ext cx="312738" cy="3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238625" y="1797803"/>
            <a:ext cx="4184542" cy="1890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38625" y="3959225"/>
            <a:ext cx="4184542" cy="14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15581" y="1797802"/>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b="1" dirty="0" smtClean="0">
                <a:solidFill>
                  <a:schemeClr val="bg2"/>
                </a:solidFill>
                <a:cs typeface="Arial" pitchFamily="34" charset="0"/>
              </a:rPr>
              <a:t>Ensure </a:t>
            </a:r>
            <a:r>
              <a:rPr lang="en-US" b="1" dirty="0">
                <a:solidFill>
                  <a:schemeClr val="bg2"/>
                </a:solidFill>
                <a:cs typeface="Arial" pitchFamily="34" charset="0"/>
              </a:rPr>
              <a:t>recruitment records are kept in accordance with WSU’s Records Retention </a:t>
            </a:r>
            <a:r>
              <a:rPr lang="en-US" b="1" dirty="0" smtClean="0">
                <a:solidFill>
                  <a:schemeClr val="bg2"/>
                </a:solidFill>
                <a:cs typeface="Arial" pitchFamily="34" charset="0"/>
              </a:rPr>
              <a:t>Policy</a:t>
            </a:r>
          </a:p>
          <a:p>
            <a:pPr lvl="3">
              <a:defRPr/>
            </a:pPr>
            <a:endParaRPr lang="en-US" dirty="0">
              <a:solidFill>
                <a:schemeClr val="bg2"/>
              </a:solidFill>
              <a:cs typeface="Arial" pitchFamily="34" charset="0"/>
            </a:endParaRPr>
          </a:p>
          <a:p>
            <a:pPr lvl="3">
              <a:defRPr/>
            </a:pPr>
            <a:r>
              <a:rPr lang="en-US" b="1" dirty="0" smtClean="0">
                <a:solidFill>
                  <a:schemeClr val="bg2"/>
                </a:solidFill>
                <a:cs typeface="Arial" pitchFamily="34" charset="0"/>
              </a:rPr>
              <a:t>Workday</a:t>
            </a:r>
            <a:endParaRPr lang="en-US" b="1" dirty="0">
              <a:solidFill>
                <a:schemeClr val="bg2"/>
              </a:solidFill>
              <a:cs typeface="Arial" pitchFamily="34" charset="0"/>
            </a:endParaRPr>
          </a:p>
          <a:p>
            <a:pPr marL="1657350" lvl="3" indent="-285750">
              <a:buFont typeface="Courier New" panose="02070309020205020404" pitchFamily="49" charset="0"/>
              <a:buChar char="o"/>
              <a:defRPr/>
            </a:pPr>
            <a:r>
              <a:rPr lang="en-US" dirty="0">
                <a:solidFill>
                  <a:schemeClr val="bg2"/>
                </a:solidFill>
                <a:cs typeface="Arial" pitchFamily="34" charset="0"/>
              </a:rPr>
              <a:t>Application materials</a:t>
            </a:r>
          </a:p>
          <a:p>
            <a:pPr marL="1657350" lvl="3" indent="-285750">
              <a:buFont typeface="Courier New" panose="02070309020205020404" pitchFamily="49" charset="0"/>
              <a:buChar char="o"/>
              <a:defRPr/>
            </a:pPr>
            <a:r>
              <a:rPr lang="en-US" dirty="0" smtClean="0">
                <a:solidFill>
                  <a:schemeClr val="bg2"/>
                </a:solidFill>
                <a:cs typeface="Arial" pitchFamily="34" charset="0"/>
              </a:rPr>
              <a:t>Disposition reasons</a:t>
            </a: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a:solidFill>
                  <a:schemeClr val="bg2"/>
                </a:solidFill>
                <a:cs typeface="Arial" pitchFamily="34" charset="0"/>
              </a:rPr>
              <a:t>Search Committee </a:t>
            </a:r>
            <a:r>
              <a:rPr lang="en-US" dirty="0" smtClean="0">
                <a:solidFill>
                  <a:schemeClr val="bg2"/>
                </a:solidFill>
                <a:cs typeface="Arial" pitchFamily="34" charset="0"/>
              </a:rPr>
              <a:t>Members</a:t>
            </a:r>
          </a:p>
          <a:p>
            <a:pPr marL="1657350" lvl="3" indent="-285750">
              <a:buFont typeface="Courier New" panose="02070309020205020404" pitchFamily="49" charset="0"/>
              <a:buChar char="o"/>
              <a:defRPr/>
            </a:pPr>
            <a:endParaRPr lang="en-US" dirty="0">
              <a:solidFill>
                <a:schemeClr val="bg2"/>
              </a:solidFill>
              <a:cs typeface="Arial" pitchFamily="34" charset="0"/>
            </a:endParaRPr>
          </a:p>
          <a:p>
            <a:pPr lvl="3">
              <a:defRPr/>
            </a:pPr>
            <a:r>
              <a:rPr lang="en-US" b="1" dirty="0">
                <a:solidFill>
                  <a:schemeClr val="bg2"/>
                </a:solidFill>
                <a:cs typeface="Arial" pitchFamily="34" charset="0"/>
              </a:rPr>
              <a:t>Search Committee</a:t>
            </a:r>
          </a:p>
          <a:p>
            <a:pPr marL="1657350" lvl="3" indent="-285750">
              <a:buFont typeface="Courier New" panose="02070309020205020404" pitchFamily="49" charset="0"/>
              <a:buChar char="o"/>
              <a:defRPr/>
            </a:pPr>
            <a:r>
              <a:rPr lang="en-US" dirty="0">
                <a:solidFill>
                  <a:schemeClr val="bg2"/>
                </a:solidFill>
                <a:cs typeface="Arial" pitchFamily="34" charset="0"/>
              </a:rPr>
              <a:t>Copies of all advertising</a:t>
            </a:r>
          </a:p>
          <a:p>
            <a:pPr marL="1657350" lvl="3" indent="-285750">
              <a:buFont typeface="Courier New" panose="02070309020205020404" pitchFamily="49" charset="0"/>
              <a:buChar char="o"/>
              <a:defRPr/>
            </a:pPr>
            <a:r>
              <a:rPr lang="en-US" dirty="0">
                <a:solidFill>
                  <a:schemeClr val="bg2"/>
                </a:solidFill>
                <a:cs typeface="Arial" pitchFamily="34" charset="0"/>
              </a:rPr>
              <a:t>Candidate evaluation tools</a:t>
            </a:r>
          </a:p>
          <a:p>
            <a:pPr marL="1657350" lvl="3" indent="-285750">
              <a:buFont typeface="Courier New" panose="02070309020205020404" pitchFamily="49" charset="0"/>
              <a:buChar char="o"/>
              <a:defRPr/>
            </a:pPr>
            <a:r>
              <a:rPr lang="en-US" dirty="0">
                <a:solidFill>
                  <a:schemeClr val="bg2"/>
                </a:solidFill>
                <a:cs typeface="Arial" pitchFamily="34" charset="0"/>
              </a:rPr>
              <a:t>Screening and interview notes</a:t>
            </a:r>
          </a:p>
          <a:p>
            <a:pPr marL="1657350" lvl="3" indent="-285750">
              <a:buFont typeface="Courier New" panose="02070309020205020404" pitchFamily="49" charset="0"/>
              <a:buChar char="o"/>
              <a:defRPr/>
            </a:pPr>
            <a:r>
              <a:rPr lang="en-US" dirty="0">
                <a:solidFill>
                  <a:schemeClr val="bg2"/>
                </a:solidFill>
                <a:cs typeface="Arial" pitchFamily="34" charset="0"/>
              </a:rPr>
              <a:t>Hiring Recommendation</a:t>
            </a:r>
          </a:p>
          <a:p>
            <a:pPr marL="1657350" lvl="3" indent="-285750">
              <a:buFont typeface="Courier New" panose="02070309020205020404" pitchFamily="49" charset="0"/>
              <a:buChar char="o"/>
              <a:defRPr/>
            </a:pPr>
            <a:r>
              <a:rPr lang="en-US" dirty="0">
                <a:solidFill>
                  <a:schemeClr val="bg2"/>
                </a:solidFill>
                <a:cs typeface="Arial" pitchFamily="34" charset="0"/>
              </a:rPr>
              <a:t>Copy of final offer letter</a:t>
            </a:r>
          </a:p>
          <a:p>
            <a:pPr marL="1657350" lvl="3" indent="-285750">
              <a:buFont typeface="Courier New" panose="02070309020205020404" pitchFamily="49" charset="0"/>
              <a:buChar char="o"/>
              <a:defRPr/>
            </a:pPr>
            <a:endParaRPr lang="en-US" dirty="0">
              <a:solidFill>
                <a:schemeClr val="bg2"/>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graphicFrame>
        <p:nvGraphicFramePr>
          <p:cNvPr id="15" name="Diagram 14"/>
          <p:cNvGraphicFramePr/>
          <p:nvPr>
            <p:custDataLst>
              <p:tags r:id="rId4"/>
            </p:custDataLst>
            <p:extLst>
              <p:ext uri="{D42A27DB-BD31-4B8C-83A1-F6EECF244321}">
                <p14:modId xmlns:p14="http://schemas.microsoft.com/office/powerpoint/2010/main" val="2654213839"/>
              </p:ext>
            </p:extLst>
          </p:nvPr>
        </p:nvGraphicFramePr>
        <p:xfrm>
          <a:off x="-850139" y="1828800"/>
          <a:ext cx="6702299" cy="449421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1000"/>
                                        <p:tgtEl>
                                          <p:spTgt spid="8">
                                            <p:txEl>
                                              <p:pRg st="7" end="7"/>
                                            </p:txEl>
                                          </p:spTgt>
                                        </p:tgtEl>
                                      </p:cBhvr>
                                    </p:animEffect>
                                    <p:anim calcmode="lin" valueType="num">
                                      <p:cBhvr>
                                        <p:cTn id="43"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Effect transition="in" filter="fade">
                                      <p:cBhvr>
                                        <p:cTn id="49" dur="1000"/>
                                        <p:tgtEl>
                                          <p:spTgt spid="8">
                                            <p:txEl>
                                              <p:pRg st="8" end="8"/>
                                            </p:txEl>
                                          </p:spTgt>
                                        </p:tgtEl>
                                      </p:cBhvr>
                                    </p:animEffect>
                                    <p:anim calcmode="lin" valueType="num">
                                      <p:cBhvr>
                                        <p:cTn id="5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fade">
                                      <p:cBhvr>
                                        <p:cTn id="56" dur="1000"/>
                                        <p:tgtEl>
                                          <p:spTgt spid="8">
                                            <p:txEl>
                                              <p:pRg st="9" end="9"/>
                                            </p:txEl>
                                          </p:spTgt>
                                        </p:tgtEl>
                                      </p:cBhvr>
                                    </p:animEffect>
                                    <p:anim calcmode="lin" valueType="num">
                                      <p:cBhvr>
                                        <p:cTn id="5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10" end="10"/>
                                            </p:txEl>
                                          </p:spTgt>
                                        </p:tgtEl>
                                        <p:attrNameLst>
                                          <p:attrName>style.visibility</p:attrName>
                                        </p:attrNameLst>
                                      </p:cBhvr>
                                      <p:to>
                                        <p:strVal val="visible"/>
                                      </p:to>
                                    </p:set>
                                    <p:animEffect transition="in" filter="fade">
                                      <p:cBhvr>
                                        <p:cTn id="63" dur="1000"/>
                                        <p:tgtEl>
                                          <p:spTgt spid="8">
                                            <p:txEl>
                                              <p:pRg st="10" end="10"/>
                                            </p:txEl>
                                          </p:spTgt>
                                        </p:tgtEl>
                                      </p:cBhvr>
                                    </p:animEffect>
                                    <p:anim calcmode="lin" valueType="num">
                                      <p:cBhvr>
                                        <p:cTn id="64"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11" end="11"/>
                                            </p:txEl>
                                          </p:spTgt>
                                        </p:tgtEl>
                                        <p:attrNameLst>
                                          <p:attrName>style.visibility</p:attrName>
                                        </p:attrNameLst>
                                      </p:cBhvr>
                                      <p:to>
                                        <p:strVal val="visible"/>
                                      </p:to>
                                    </p:set>
                                    <p:animEffect transition="in" filter="fade">
                                      <p:cBhvr>
                                        <p:cTn id="70" dur="1000"/>
                                        <p:tgtEl>
                                          <p:spTgt spid="8">
                                            <p:txEl>
                                              <p:pRg st="11" end="11"/>
                                            </p:txEl>
                                          </p:spTgt>
                                        </p:tgtEl>
                                      </p:cBhvr>
                                    </p:animEffect>
                                    <p:anim calcmode="lin" valueType="num">
                                      <p:cBhvr>
                                        <p:cTn id="71"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12" end="12"/>
                                            </p:txEl>
                                          </p:spTgt>
                                        </p:tgtEl>
                                        <p:attrNameLst>
                                          <p:attrName>style.visibility</p:attrName>
                                        </p:attrNameLst>
                                      </p:cBhvr>
                                      <p:to>
                                        <p:strVal val="visible"/>
                                      </p:to>
                                    </p:set>
                                    <p:animEffect transition="in" filter="fade">
                                      <p:cBhvr>
                                        <p:cTn id="77" dur="1000"/>
                                        <p:tgtEl>
                                          <p:spTgt spid="8">
                                            <p:txEl>
                                              <p:pRg st="12" end="12"/>
                                            </p:txEl>
                                          </p:spTgt>
                                        </p:tgtEl>
                                      </p:cBhvr>
                                    </p:animEffect>
                                    <p:anim calcmode="lin" valueType="num">
                                      <p:cBhvr>
                                        <p:cTn id="78"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6" presetClass="entr" presetSubtype="32"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circle(out)">
                                      <p:cBhvr>
                                        <p:cTn id="84" dur="1000"/>
                                        <p:tgtEl>
                                          <p:spTgt spid="10"/>
                                        </p:tgtEl>
                                      </p:cBhvr>
                                    </p:animEffect>
                                  </p:childTnLst>
                                </p:cTn>
                              </p:par>
                              <p:par>
                                <p:cTn id="85" presetID="26" presetClass="emph" presetSubtype="0" fill="hold" grpId="0" nodeType="withEffect">
                                  <p:stCondLst>
                                    <p:cond delay="0"/>
                                  </p:stCondLst>
                                  <p:childTnLst>
                                    <p:animEffect transition="out" filter="fade">
                                      <p:cBhvr>
                                        <p:cTn id="86" dur="500" tmFilter="0, 0; .2, .5; .8, .5; 1, 0"/>
                                        <p:tgtEl>
                                          <p:spTgt spid="70664"/>
                                        </p:tgtEl>
                                      </p:cBhvr>
                                    </p:animEffect>
                                    <p:animScale>
                                      <p:cBhvr>
                                        <p:cTn id="87" dur="250" autoRev="1" fill="hold"/>
                                        <p:tgtEl>
                                          <p:spTgt spid="706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65275"/>
            <a:ext cx="9144000" cy="533082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9" name="Rectangle 8"/>
          <p:cNvSpPr/>
          <p:nvPr/>
        </p:nvSpPr>
        <p:spPr>
          <a:xfrm>
            <a:off x="4092575" y="1524000"/>
            <a:ext cx="5051425" cy="5434013"/>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85750">
              <a:buFont typeface="Courier New" panose="02070309020205020404" pitchFamily="49" charset="0"/>
              <a:buChar char="o"/>
              <a:defRPr/>
            </a:pPr>
            <a:endParaRPr lang="en-US" dirty="0">
              <a:solidFill>
                <a:schemeClr val="tx1"/>
              </a:solidFill>
              <a:cs typeface="Arial" pitchFamily="34" charset="0"/>
            </a:endParaRPr>
          </a:p>
        </p:txBody>
      </p:sp>
      <p:sp>
        <p:nvSpPr>
          <p:cNvPr id="7" name="Rectangle 6"/>
          <p:cNvSpPr/>
          <p:nvPr/>
        </p:nvSpPr>
        <p:spPr>
          <a:xfrm>
            <a:off x="177421" y="714415"/>
            <a:ext cx="8789158" cy="707886"/>
          </a:xfrm>
          <a:prstGeom prst="rect">
            <a:avLst/>
          </a:prstGeom>
        </p:spPr>
        <p:txBody>
          <a:bodyPr>
            <a:spAutoFit/>
          </a:bodyPr>
          <a:lstStyle/>
          <a:p>
            <a:pPr algn="ctr">
              <a:defRPr/>
            </a:pPr>
            <a:r>
              <a:rPr lang="en-US" sz="4000" b="1" dirty="0">
                <a:ln w="22225">
                  <a:solidFill>
                    <a:schemeClr val="accent2"/>
                  </a:solidFill>
                  <a:prstDash val="solid"/>
                </a:ln>
                <a:solidFill>
                  <a:srgbClr val="FFFFAA"/>
                </a:solidFill>
              </a:rPr>
              <a:t>Hire &amp; Onboard</a:t>
            </a:r>
          </a:p>
        </p:txBody>
      </p:sp>
      <p:pic>
        <p:nvPicPr>
          <p:cNvPr id="72711" name="Picture 11" descr="HRS sign copy.jp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6323013"/>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238625" y="1890792"/>
            <a:ext cx="4184542" cy="336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78175" y="1533525"/>
            <a:ext cx="5394325" cy="543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3">
              <a:defRPr/>
            </a:pPr>
            <a:r>
              <a:rPr lang="en-US" b="1" dirty="0">
                <a:solidFill>
                  <a:schemeClr val="bg2"/>
                </a:solidFill>
                <a:cs typeface="Arial" pitchFamily="34" charset="0"/>
              </a:rPr>
              <a:t>Onboarding plan </a:t>
            </a:r>
            <a:r>
              <a:rPr lang="en-US" b="1" dirty="0" smtClean="0">
                <a:solidFill>
                  <a:schemeClr val="bg2"/>
                </a:solidFill>
                <a:cs typeface="Arial" pitchFamily="34" charset="0"/>
              </a:rPr>
              <a:t>suggestions</a:t>
            </a:r>
          </a:p>
          <a:p>
            <a:pPr lvl="3">
              <a:defRPr/>
            </a:pPr>
            <a:endParaRPr lang="en-US" dirty="0">
              <a:solidFill>
                <a:schemeClr val="bg2"/>
              </a:solidFill>
              <a:cs typeface="Arial" pitchFamily="34" charset="0"/>
            </a:endParaRPr>
          </a:p>
          <a:p>
            <a:pPr marL="1657350" lvl="3" indent="-285750">
              <a:buFont typeface="Courier New" panose="02070309020205020404" pitchFamily="49" charset="0"/>
              <a:buChar char="o"/>
              <a:defRPr/>
            </a:pPr>
            <a:r>
              <a:rPr lang="en-US" dirty="0" smtClean="0">
                <a:solidFill>
                  <a:schemeClr val="bg2"/>
                </a:solidFill>
                <a:cs typeface="Arial" pitchFamily="34" charset="0"/>
              </a:rPr>
              <a:t>Orientation Checklist</a:t>
            </a:r>
          </a:p>
          <a:p>
            <a:pPr marL="1657350" lvl="3" indent="-285750">
              <a:buFont typeface="Courier New" panose="02070309020205020404" pitchFamily="49" charset="0"/>
              <a:buChar char="o"/>
              <a:defRPr/>
            </a:pPr>
            <a:r>
              <a:rPr lang="en-US" dirty="0">
                <a:solidFill>
                  <a:schemeClr val="bg2"/>
                </a:solidFill>
                <a:cs typeface="Arial" pitchFamily="34" charset="0"/>
              </a:rPr>
              <a:t>Welcome </a:t>
            </a:r>
            <a:r>
              <a:rPr lang="en-US" dirty="0" smtClean="0">
                <a:solidFill>
                  <a:schemeClr val="bg2"/>
                </a:solidFill>
                <a:cs typeface="Arial" pitchFamily="34" charset="0"/>
              </a:rPr>
              <a:t>communication</a:t>
            </a:r>
          </a:p>
          <a:p>
            <a:pPr marL="1657350" lvl="3" indent="-285750">
              <a:buFont typeface="Courier New" panose="02070309020205020404" pitchFamily="49" charset="0"/>
              <a:buChar char="o"/>
              <a:defRPr/>
            </a:pPr>
            <a:r>
              <a:rPr lang="en-US" dirty="0" smtClean="0">
                <a:solidFill>
                  <a:schemeClr val="bg2"/>
                </a:solidFill>
                <a:cs typeface="Arial" pitchFamily="34" charset="0"/>
              </a:rPr>
              <a:t>Review </a:t>
            </a:r>
            <a:r>
              <a:rPr lang="en-US" dirty="0">
                <a:solidFill>
                  <a:schemeClr val="bg2"/>
                </a:solidFill>
                <a:cs typeface="Arial" pitchFamily="34" charset="0"/>
              </a:rPr>
              <a:t>duties/responsibilities, goals &amp; plans</a:t>
            </a:r>
          </a:p>
          <a:p>
            <a:pPr marL="1657350" lvl="3" indent="-285750">
              <a:buFont typeface="Courier New" panose="02070309020205020404" pitchFamily="49" charset="0"/>
              <a:buChar char="o"/>
              <a:defRPr/>
            </a:pPr>
            <a:r>
              <a:rPr lang="en-US" dirty="0" smtClean="0">
                <a:solidFill>
                  <a:schemeClr val="bg2"/>
                </a:solidFill>
                <a:cs typeface="Arial" pitchFamily="34" charset="0"/>
              </a:rPr>
              <a:t>Department </a:t>
            </a:r>
            <a:r>
              <a:rPr lang="en-US" dirty="0">
                <a:solidFill>
                  <a:schemeClr val="bg2"/>
                </a:solidFill>
                <a:cs typeface="Arial" pitchFamily="34" charset="0"/>
              </a:rPr>
              <a:t>&amp; Area/College orientation</a:t>
            </a: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a:p>
            <a:pPr lvl="3">
              <a:defRPr/>
            </a:pPr>
            <a:endParaRPr lang="en-US" dirty="0">
              <a:solidFill>
                <a:schemeClr val="tx1"/>
              </a:solidFill>
              <a:cs typeface="Arial" pitchFamily="34" charset="0"/>
            </a:endParaRPr>
          </a:p>
          <a:p>
            <a:pPr marL="1657350" lvl="3" indent="-285750">
              <a:buFont typeface="Courier New" panose="02070309020205020404" pitchFamily="49" charset="0"/>
              <a:buChar char="o"/>
              <a:defRPr/>
            </a:pPr>
            <a:endParaRPr lang="en-US" dirty="0">
              <a:solidFill>
                <a:schemeClr val="tx1"/>
              </a:solidFill>
              <a:cs typeface="Arial" pitchFamily="34" charset="0"/>
            </a:endParaRPr>
          </a:p>
        </p:txBody>
      </p:sp>
      <p:sp>
        <p:nvSpPr>
          <p:cNvPr id="11" name="TextBox 9"/>
          <p:cNvSpPr txBox="1">
            <a:spLocks noChangeArrowheads="1"/>
          </p:cNvSpPr>
          <p:nvPr/>
        </p:nvSpPr>
        <p:spPr bwMode="auto">
          <a:xfrm>
            <a:off x="4092574" y="5592762"/>
            <a:ext cx="5051425" cy="307975"/>
          </a:xfrm>
          <a:prstGeom prst="rect">
            <a:avLst/>
          </a:prstGeom>
          <a:ln/>
          <a:extLst/>
        </p:spPr>
        <p:style>
          <a:lnRef idx="1">
            <a:schemeClr val="dk1"/>
          </a:lnRef>
          <a:fillRef idx="2">
            <a:schemeClr val="dk1"/>
          </a:fillRef>
          <a:effectRef idx="1">
            <a:schemeClr val="dk1"/>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smtClean="0">
                <a:solidFill>
                  <a:schemeClr val="bg2"/>
                </a:solidFill>
                <a:hlinkClick r:id="rId8"/>
              </a:rPr>
              <a:t>New Employee Orientation </a:t>
            </a:r>
            <a:r>
              <a:rPr lang="en-US" altLang="en-US" sz="1400" dirty="0" smtClean="0">
                <a:solidFill>
                  <a:schemeClr val="bg2"/>
                </a:solidFill>
              </a:rPr>
              <a:t>(HRS)</a:t>
            </a:r>
            <a:endParaRPr lang="en-US" altLang="en-US" sz="1400" dirty="0">
              <a:solidFill>
                <a:schemeClr val="bg2"/>
              </a:solidFill>
            </a:endParaRPr>
          </a:p>
        </p:txBody>
      </p:sp>
      <p:pic>
        <p:nvPicPr>
          <p:cNvPr id="10" name="Picture 8"/>
          <p:cNvPicPr>
            <a:picLocks noChangeAspect="1" noChangeArrowheads="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0170" y="5965826"/>
            <a:ext cx="312738" cy="3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Diagram 13"/>
          <p:cNvGraphicFramePr/>
          <p:nvPr>
            <p:custDataLst>
              <p:tags r:id="rId4"/>
            </p:custDataLst>
            <p:extLst>
              <p:ext uri="{D42A27DB-BD31-4B8C-83A1-F6EECF244321}">
                <p14:modId xmlns:p14="http://schemas.microsoft.com/office/powerpoint/2010/main" val="1385765070"/>
              </p:ext>
            </p:extLst>
          </p:nvPr>
        </p:nvGraphicFramePr>
        <p:xfrm>
          <a:off x="-850139" y="1828800"/>
          <a:ext cx="6702299" cy="449421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1"/>
                                        </p:tgtEl>
                                      </p:cBhvr>
                                    </p:animEffect>
                                    <p:animScale>
                                      <p:cBhvr>
                                        <p:cTn id="2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14499"/>
            <a:ext cx="9144000" cy="5143501"/>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804186"/>
              </p:ext>
            </p:extLst>
          </p:nvPr>
        </p:nvGraphicFramePr>
        <p:xfrm>
          <a:off x="569261" y="2405112"/>
          <a:ext cx="8072437" cy="3172728"/>
        </p:xfrm>
        <a:graphic>
          <a:graphicData uri="http://schemas.openxmlformats.org/drawingml/2006/table">
            <a:tbl>
              <a:tblPr firstRow="1" bandRow="1">
                <a:tableStyleId>{69CF1AB2-1976-4502-BF36-3FF5EA218861}</a:tableStyleId>
              </a:tblPr>
              <a:tblGrid>
                <a:gridCol w="2690812">
                  <a:extLst>
                    <a:ext uri="{9D8B030D-6E8A-4147-A177-3AD203B41FA5}">
                      <a16:colId xmlns:a16="http://schemas.microsoft.com/office/drawing/2014/main" val="20000"/>
                    </a:ext>
                  </a:extLst>
                </a:gridCol>
                <a:gridCol w="2690813">
                  <a:extLst>
                    <a:ext uri="{9D8B030D-6E8A-4147-A177-3AD203B41FA5}">
                      <a16:colId xmlns:a16="http://schemas.microsoft.com/office/drawing/2014/main" val="20001"/>
                    </a:ext>
                  </a:extLst>
                </a:gridCol>
                <a:gridCol w="2690812">
                  <a:extLst>
                    <a:ext uri="{9D8B030D-6E8A-4147-A177-3AD203B41FA5}">
                      <a16:colId xmlns:a16="http://schemas.microsoft.com/office/drawing/2014/main" val="20002"/>
                    </a:ext>
                  </a:extLst>
                </a:gridCol>
              </a:tblGrid>
              <a:tr h="529770">
                <a:tc gridSpan="3">
                  <a:txBody>
                    <a:bodyPr/>
                    <a:lstStyle/>
                    <a:p>
                      <a:pPr marL="0" algn="ctr" defTabSz="914400" rtl="0" eaLnBrk="1" latinLnBrk="0" hangingPunct="1">
                        <a:buFontTx/>
                        <a:buNone/>
                      </a:pPr>
                      <a:r>
                        <a:rPr lang="en-US" sz="2400" kern="1200" dirty="0" smtClean="0">
                          <a:effectLst>
                            <a:outerShdw blurRad="38100" dist="38100" dir="2700000" algn="tl">
                              <a:srgbClr val="000000">
                                <a:alpha val="43137"/>
                              </a:srgbClr>
                            </a:outerShdw>
                          </a:effectLst>
                        </a:rPr>
                        <a:t>Human Resource Services</a:t>
                      </a:r>
                      <a:endParaRPr lang="en-US" sz="2400" b="1" kern="1200" dirty="0" smtClean="0">
                        <a:solidFill>
                          <a:schemeClr val="bg2">
                            <a:lumMod val="95000"/>
                            <a:lumOff val="5000"/>
                          </a:schemeClr>
                        </a:solidFill>
                        <a:effectLst>
                          <a:outerShdw blurRad="38100" dist="38100" dir="2700000" algn="tl">
                            <a:srgbClr val="000000">
                              <a:alpha val="43137"/>
                            </a:srgbClr>
                          </a:outerShdw>
                        </a:effectLst>
                        <a:latin typeface="Arial"/>
                        <a:ea typeface="+mn-ea"/>
                        <a:cs typeface="+mn-cs"/>
                      </a:endParaRPr>
                    </a:p>
                  </a:txBody>
                  <a:tcPr anchor="ctr"/>
                </a:tc>
                <a:tc hMerge="1">
                  <a:txBody>
                    <a:bodyPr/>
                    <a:lstStyle/>
                    <a:p>
                      <a:pPr algn="ctr" eaLnBrk="1" hangingPunct="1">
                        <a:buNone/>
                      </a:pPr>
                      <a:endParaRPr lang="en-US" sz="1000" b="0" dirty="0" smtClean="0">
                        <a:solidFill>
                          <a:schemeClr val="bg2"/>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tc hMerge="1">
                  <a:txBody>
                    <a:bodyPr/>
                    <a:lstStyle/>
                    <a:p>
                      <a:pPr algn="ctr" eaLnBrk="1" hangingPunct="1">
                        <a:buNone/>
                      </a:pPr>
                      <a:endParaRPr lang="en-US" sz="1000" b="0" dirty="0" smtClean="0">
                        <a:solidFill>
                          <a:schemeClr val="bg2"/>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extLst>
                  <a:ext uri="{0D108BD9-81ED-4DB2-BD59-A6C34878D82A}">
                    <a16:rowId xmlns:a16="http://schemas.microsoft.com/office/drawing/2014/main" val="10000"/>
                  </a:ext>
                </a:extLst>
              </a:tr>
              <a:tr h="525966">
                <a:tc>
                  <a:txBody>
                    <a:bodyPr/>
                    <a:lstStyle/>
                    <a:p>
                      <a:pPr marL="0" algn="ctr" defTabSz="914400" rtl="0" eaLnBrk="1" latinLnBrk="0" hangingPunct="1">
                        <a:buNone/>
                      </a:pPr>
                      <a:r>
                        <a:rPr lang="en-US" sz="1600" kern="1200" dirty="0" smtClean="0"/>
                        <a:t>(509) 335-4521 </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algn="ctr" defTabSz="914400" rtl="0" eaLnBrk="1" latinLnBrk="0" hangingPunct="1">
                        <a:buNone/>
                      </a:pPr>
                      <a:r>
                        <a:rPr lang="en-US" sz="1600" kern="1200" dirty="0" smtClean="0"/>
                        <a:t>hrs.wsu.edu</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hlinkClick r:id="rId4"/>
                        </a:rPr>
                        <a:t>hrs@wsu.edu</a:t>
                      </a:r>
                      <a:r>
                        <a:rPr lang="en-US" sz="1600" kern="1200" dirty="0" smtClean="0"/>
                        <a:t> </a:t>
                      </a:r>
                      <a:endParaRPr lang="en-US" sz="1600" b="0" kern="1200" dirty="0" smtClean="0">
                        <a:solidFill>
                          <a:schemeClr val="bg2"/>
                        </a:solidFill>
                        <a:latin typeface="Arial" pitchFamily="34" charset="0"/>
                        <a:ea typeface="+mn-ea"/>
                        <a:cs typeface="Arial" pitchFamily="34" charset="0"/>
                      </a:endParaRPr>
                    </a:p>
                  </a:txBody>
                  <a:tcPr anchor="ctr"/>
                </a:tc>
                <a:extLst>
                  <a:ext uri="{0D108BD9-81ED-4DB2-BD59-A6C34878D82A}">
                    <a16:rowId xmlns:a16="http://schemas.microsoft.com/office/drawing/2014/main" val="10001"/>
                  </a:ext>
                </a:extLst>
              </a:tr>
              <a:tr h="529770">
                <a:tc gridSpan="3">
                  <a:txBody>
                    <a:bodyPr/>
                    <a:lstStyle/>
                    <a:p>
                      <a:pPr marL="0" algn="ctr" defTabSz="914400" rtl="0" eaLnBrk="1" latinLnBrk="0" hangingPunct="1">
                        <a:buFontTx/>
                        <a:buNone/>
                      </a:pPr>
                      <a:r>
                        <a:rPr lang="en-US" sz="2400" b="1" kern="1200" dirty="0" smtClean="0">
                          <a:effectLst>
                            <a:outerShdw blurRad="38100" dist="38100" dir="2700000" algn="tl">
                              <a:srgbClr val="000000">
                                <a:alpha val="43137"/>
                              </a:srgbClr>
                            </a:outerShdw>
                          </a:effectLst>
                        </a:rPr>
                        <a:t>International Programs – Global Services</a:t>
                      </a:r>
                      <a:endParaRPr lang="en-US" sz="2400" b="1" kern="1200" dirty="0" smtClean="0">
                        <a:solidFill>
                          <a:schemeClr val="bg2">
                            <a:lumMod val="95000"/>
                            <a:lumOff val="5000"/>
                          </a:schemeClr>
                        </a:solidFill>
                        <a:effectLst>
                          <a:outerShdw blurRad="38100" dist="38100" dir="2700000" algn="tl">
                            <a:srgbClr val="000000">
                              <a:alpha val="43137"/>
                            </a:srgbClr>
                          </a:outerShdw>
                        </a:effectLst>
                        <a:latin typeface="Arial"/>
                        <a:ea typeface="+mn-ea"/>
                        <a:cs typeface="+mn-cs"/>
                      </a:endParaRPr>
                    </a:p>
                  </a:txBody>
                  <a:tcPr anchor="ctr"/>
                </a:tc>
                <a:tc hMerge="1">
                  <a:txBody>
                    <a:bodyPr/>
                    <a:lstStyle/>
                    <a:p>
                      <a:endParaRPr lang="en-US"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tc hMerge="1">
                  <a:txBody>
                    <a:bodyPr/>
                    <a:lstStyle/>
                    <a:p>
                      <a:endParaRPr lang="en-US"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extLst>
                  <a:ext uri="{0D108BD9-81ED-4DB2-BD59-A6C34878D82A}">
                    <a16:rowId xmlns:a16="http://schemas.microsoft.com/office/drawing/2014/main" val="10002"/>
                  </a:ext>
                </a:extLst>
              </a:tr>
              <a:tr h="654097">
                <a:tc>
                  <a:txBody>
                    <a:bodyPr/>
                    <a:lstStyle/>
                    <a:p>
                      <a:pPr marL="0" algn="ctr" defTabSz="914400" rtl="0" eaLnBrk="1" latinLnBrk="0" hangingPunct="1">
                        <a:buNone/>
                      </a:pPr>
                      <a:r>
                        <a:rPr lang="en-US" sz="1600" kern="1200" dirty="0" smtClean="0"/>
                        <a:t>(509) 335-4508 </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algn="ctr" defTabSz="914400" rtl="0" eaLnBrk="1" latinLnBrk="0" hangingPunct="1">
                        <a:buNone/>
                      </a:pPr>
                      <a:r>
                        <a:rPr lang="en-US" sz="1600" kern="1200" dirty="0" smtClean="0"/>
                        <a:t>ip.wsu.edu/global-services</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hlinkClick r:id="rId5"/>
                        </a:rPr>
                        <a:t>ip.globalservices@wsu.edu</a:t>
                      </a:r>
                      <a:endParaRPr lang="en-US" sz="1600" b="0" kern="1200" dirty="0" smtClean="0">
                        <a:solidFill>
                          <a:schemeClr val="bg2"/>
                        </a:solidFill>
                        <a:latin typeface="Arial" pitchFamily="34" charset="0"/>
                        <a:ea typeface="+mn-ea"/>
                        <a:cs typeface="Arial" pitchFamily="34" charset="0"/>
                      </a:endParaRPr>
                    </a:p>
                  </a:txBody>
                  <a:tcPr anchor="ctr"/>
                </a:tc>
                <a:extLst>
                  <a:ext uri="{0D108BD9-81ED-4DB2-BD59-A6C34878D82A}">
                    <a16:rowId xmlns:a16="http://schemas.microsoft.com/office/drawing/2014/main" val="10003"/>
                  </a:ext>
                </a:extLst>
              </a:tr>
              <a:tr h="578230">
                <a:tc gridSpan="3">
                  <a:txBody>
                    <a:bodyPr/>
                    <a:lstStyle/>
                    <a:p>
                      <a:pPr marL="0" algn="ctr" defTabSz="914400" rtl="0" eaLnBrk="1" latinLnBrk="0" hangingPunct="1">
                        <a:buFontTx/>
                        <a:buNone/>
                      </a:pPr>
                      <a:r>
                        <a:rPr lang="en-US" sz="2400" b="1" kern="1200" dirty="0" smtClean="0">
                          <a:effectLst>
                            <a:outerShdw blurRad="38100" dist="38100" dir="2700000" algn="tl">
                              <a:srgbClr val="000000">
                                <a:alpha val="43137"/>
                              </a:srgbClr>
                            </a:outerShdw>
                          </a:effectLst>
                        </a:rPr>
                        <a:t>Office of</a:t>
                      </a:r>
                      <a:r>
                        <a:rPr lang="en-US" sz="2400" b="1" kern="1200" baseline="0" dirty="0" smtClean="0">
                          <a:effectLst>
                            <a:outerShdw blurRad="38100" dist="38100" dir="2700000" algn="tl">
                              <a:srgbClr val="000000">
                                <a:alpha val="43137"/>
                              </a:srgbClr>
                            </a:outerShdw>
                          </a:effectLst>
                        </a:rPr>
                        <a:t> Compliance &amp; Civil Rights</a:t>
                      </a:r>
                      <a:endParaRPr lang="en-US" sz="2400" b="1" kern="1200" dirty="0" smtClean="0">
                        <a:solidFill>
                          <a:schemeClr val="bg2">
                            <a:lumMod val="95000"/>
                            <a:lumOff val="5000"/>
                          </a:schemeClr>
                        </a:solidFill>
                        <a:effectLst>
                          <a:outerShdw blurRad="38100" dist="38100" dir="2700000" algn="tl">
                            <a:srgbClr val="000000">
                              <a:alpha val="43137"/>
                            </a:srgbClr>
                          </a:outerShdw>
                        </a:effectLst>
                        <a:latin typeface="Arial"/>
                        <a:ea typeface="+mn-ea"/>
                        <a:cs typeface="+mn-cs"/>
                      </a:endParaRPr>
                    </a:p>
                  </a:txBody>
                  <a:tcPr anchor="ctr"/>
                </a:tc>
                <a:tc hMerge="1">
                  <a:txBody>
                    <a:bodyPr/>
                    <a:lstStyle/>
                    <a:p>
                      <a:pPr algn="ctr" eaLnBrk="1" hangingPunct="1">
                        <a:buNone/>
                      </a:pPr>
                      <a:endParaRPr lang="en-US" sz="1000" b="0" dirty="0" smtClean="0">
                        <a:solidFill>
                          <a:schemeClr val="bg2"/>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tc hMerge="1">
                  <a:txBody>
                    <a:bodyPr/>
                    <a:lstStyle/>
                    <a:p>
                      <a:pPr algn="ctr" eaLnBrk="1" hangingPunct="1">
                        <a:buNone/>
                      </a:pPr>
                      <a:endParaRPr lang="en-US" sz="1000" b="0" dirty="0" smtClean="0">
                        <a:solidFill>
                          <a:schemeClr val="bg2"/>
                        </a:solidFill>
                        <a:latin typeface="Arial" pitchFamily="34" charset="0"/>
                        <a:cs typeface="Arial"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alpha val="12000"/>
                      </a:schemeClr>
                    </a:solidFill>
                  </a:tcPr>
                </a:tc>
                <a:extLst>
                  <a:ext uri="{0D108BD9-81ED-4DB2-BD59-A6C34878D82A}">
                    <a16:rowId xmlns:a16="http://schemas.microsoft.com/office/drawing/2014/main" val="10004"/>
                  </a:ext>
                </a:extLst>
              </a:tr>
              <a:tr h="354895">
                <a:tc>
                  <a:txBody>
                    <a:bodyPr/>
                    <a:lstStyle/>
                    <a:p>
                      <a:pPr marL="0" algn="ctr" defTabSz="914400" rtl="0" eaLnBrk="1" latinLnBrk="0" hangingPunct="1">
                        <a:buNone/>
                      </a:pPr>
                      <a:r>
                        <a:rPr lang="en-US" sz="1600" kern="1200" dirty="0" smtClean="0"/>
                        <a:t>(509) 335-8288 </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algn="ctr" defTabSz="914400" rtl="0" eaLnBrk="1" latinLnBrk="0" hangingPunct="1">
                        <a:buNone/>
                      </a:pPr>
                      <a:r>
                        <a:rPr lang="en-US" sz="1600" kern="1200" dirty="0" smtClean="0"/>
                        <a:t>ccr.wsu.edu</a:t>
                      </a:r>
                      <a:endParaRPr lang="en-US" sz="1600" b="0" kern="1200" dirty="0" smtClean="0">
                        <a:solidFill>
                          <a:schemeClr val="bg2"/>
                        </a:solidFill>
                        <a:latin typeface="Arial" pitchFamily="34" charset="0"/>
                        <a:ea typeface="+mn-ea"/>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hlinkClick r:id="rId6"/>
                        </a:rPr>
                        <a:t>ccr@wsu.edu</a:t>
                      </a:r>
                      <a:r>
                        <a:rPr lang="en-US" sz="1600" kern="1200" baseline="0" dirty="0" smtClean="0"/>
                        <a:t> </a:t>
                      </a:r>
                      <a:endParaRPr lang="en-US" sz="1600" b="0" kern="1200" dirty="0" smtClean="0">
                        <a:solidFill>
                          <a:schemeClr val="bg2"/>
                        </a:solidFill>
                        <a:latin typeface="Arial" pitchFamily="34" charset="0"/>
                        <a:ea typeface="+mn-ea"/>
                        <a:cs typeface="Arial" pitchFamily="34" charset="0"/>
                      </a:endParaRPr>
                    </a:p>
                  </a:txBody>
                  <a:tcPr anchor="ctr"/>
                </a:tc>
                <a:extLst>
                  <a:ext uri="{0D108BD9-81ED-4DB2-BD59-A6C34878D82A}">
                    <a16:rowId xmlns:a16="http://schemas.microsoft.com/office/drawing/2014/main" val="10005"/>
                  </a:ext>
                </a:extLst>
              </a:tr>
            </a:tbl>
          </a:graphicData>
        </a:graphic>
      </p:graphicFrame>
      <p:cxnSp>
        <p:nvCxnSpPr>
          <p:cNvPr id="6" name="Straight Connector 5"/>
          <p:cNvCxnSpPr/>
          <p:nvPr/>
        </p:nvCxnSpPr>
        <p:spPr>
          <a:xfrm>
            <a:off x="381000" y="1411288"/>
            <a:ext cx="838041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45275" y="641134"/>
            <a:ext cx="7451678" cy="769441"/>
          </a:xfrm>
          <a:prstGeom prst="rect">
            <a:avLst/>
          </a:prstGeom>
        </p:spPr>
        <p:txBody>
          <a:bodyPr>
            <a:spAutoFit/>
          </a:bodyPr>
          <a:lstStyle/>
          <a:p>
            <a:pPr algn="ctr">
              <a:defRPr/>
            </a:pPr>
            <a:r>
              <a:rPr lang="en-US" sz="4400" b="1" dirty="0">
                <a:ln w="22225">
                  <a:solidFill>
                    <a:schemeClr val="accent2"/>
                  </a:solidFill>
                  <a:prstDash val="solid"/>
                </a:ln>
                <a:solidFill>
                  <a:schemeClr val="accent2">
                    <a:lumMod val="40000"/>
                    <a:lumOff val="60000"/>
                  </a:schemeClr>
                </a:solidFill>
              </a:rPr>
              <a:t>Resources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46555"/>
            <a:ext cx="9144000" cy="5511446"/>
          </a:xfrm>
          <a:prstGeom prst="rect">
            <a:avLst/>
          </a:prstGeom>
          <a:gradFill flip="none" rotWithShape="1">
            <a:gsLst>
              <a:gs pos="0">
                <a:srgbClr val="5E6A71">
                  <a:tint val="66000"/>
                  <a:satMod val="160000"/>
                </a:srgbClr>
              </a:gs>
              <a:gs pos="50000">
                <a:srgbClr val="5E6A71">
                  <a:tint val="44500"/>
                  <a:satMod val="160000"/>
                </a:srgbClr>
              </a:gs>
              <a:gs pos="100000">
                <a:srgbClr val="5E6A71">
                  <a:tint val="23500"/>
                  <a:satMod val="160000"/>
                </a:srgb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0" y="-112685"/>
            <a:ext cx="9307659" cy="1815882"/>
          </a:xfrm>
        </p:spPr>
        <p:txBody>
          <a:bodyPr/>
          <a:lstStyle/>
          <a:p>
            <a:pPr lvl="0">
              <a:defRPr/>
            </a:pPr>
            <a:r>
              <a:rPr lang="en-US" altLang="en-US" sz="4400" kern="1200" dirty="0"/>
              <a:t>Recruitment Laws &amp; Policies</a:t>
            </a:r>
            <a:r>
              <a:rPr lang="en-US" altLang="en-US" sz="4400" b="0" kern="1200" dirty="0">
                <a:solidFill>
                  <a:srgbClr val="FFFFFF"/>
                </a:solidFill>
                <a:latin typeface="Arial" panose="020B0604020202020204" pitchFamily="34" charset="0"/>
                <a:ea typeface="+mn-ea"/>
                <a:cs typeface="+mn-cs"/>
              </a:rPr>
              <a:t/>
            </a:r>
            <a:br>
              <a:rPr lang="en-US" altLang="en-US" sz="4400" b="0" kern="1200" dirty="0">
                <a:solidFill>
                  <a:srgbClr val="FFFFFF"/>
                </a:solidFill>
                <a:latin typeface="Arial" panose="020B0604020202020204" pitchFamily="34" charset="0"/>
                <a:ea typeface="+mn-ea"/>
                <a:cs typeface="+mn-cs"/>
              </a:rPr>
            </a:br>
            <a:endParaRPr lang="en-US" dirty="0"/>
          </a:p>
        </p:txBody>
      </p:sp>
      <p:sp>
        <p:nvSpPr>
          <p:cNvPr id="3" name="Subtitle 2"/>
          <p:cNvSpPr>
            <a:spLocks noGrp="1"/>
          </p:cNvSpPr>
          <p:nvPr>
            <p:ph type="subTitle" idx="1"/>
          </p:nvPr>
        </p:nvSpPr>
        <p:spPr>
          <a:xfrm>
            <a:off x="245889" y="1346554"/>
            <a:ext cx="8652222" cy="1069524"/>
          </a:xfrm>
        </p:spPr>
        <p:txBody>
          <a:bodyPr/>
          <a:lstStyle/>
          <a:p>
            <a:pPr lvl="0">
              <a:spcBef>
                <a:spcPct val="0"/>
              </a:spcBef>
              <a:buClr>
                <a:srgbClr val="5E6A71"/>
              </a:buClr>
              <a:buSzPct val="80000"/>
              <a:defRPr/>
            </a:pPr>
            <a:r>
              <a:rPr lang="en-US" altLang="en-US" sz="3600" b="1" i="1" kern="1200" dirty="0">
                <a:ln w="9525">
                  <a:solidFill>
                    <a:srgbClr val="000000">
                      <a:lumMod val="85000"/>
                      <a:lumOff val="15000"/>
                    </a:srgbClr>
                  </a:solidFill>
                  <a:prstDash val="solid"/>
                </a:ln>
                <a:solidFill>
                  <a:srgbClr val="FFFFFF"/>
                </a:solidFill>
                <a:effectLst>
                  <a:outerShdw blurRad="12700" dist="38100" dir="2700000" algn="tl" rotWithShape="0">
                    <a:srgbClr val="003C69">
                      <a:lumMod val="50000"/>
                    </a:srgbClr>
                  </a:outerShdw>
                </a:effectLst>
                <a:latin typeface="Arial" panose="020B0604020202020204" pitchFamily="34" charset="0"/>
              </a:rPr>
              <a:t>Equal Opportunity in Employment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08696657"/>
              </p:ext>
            </p:extLst>
          </p:nvPr>
        </p:nvGraphicFramePr>
        <p:xfrm>
          <a:off x="122944" y="2005249"/>
          <a:ext cx="8898111" cy="4740003"/>
        </p:xfrm>
        <a:graphic>
          <a:graphicData uri="http://schemas.openxmlformats.org/drawingml/2006/table">
            <a:tbl>
              <a:tblPr firstRow="1" bandRow="1">
                <a:tableStyleId>{5C22544A-7EE6-4342-B048-85BDC9FD1C3A}</a:tableStyleId>
              </a:tblPr>
              <a:tblGrid>
                <a:gridCol w="3599087">
                  <a:extLst>
                    <a:ext uri="{9D8B030D-6E8A-4147-A177-3AD203B41FA5}">
                      <a16:colId xmlns:a16="http://schemas.microsoft.com/office/drawing/2014/main" val="20000"/>
                    </a:ext>
                  </a:extLst>
                </a:gridCol>
                <a:gridCol w="5299024">
                  <a:extLst>
                    <a:ext uri="{9D8B030D-6E8A-4147-A177-3AD203B41FA5}">
                      <a16:colId xmlns:a16="http://schemas.microsoft.com/office/drawing/2014/main" val="20001"/>
                    </a:ext>
                  </a:extLst>
                </a:gridCol>
              </a:tblGrid>
              <a:tr h="350899">
                <a:tc>
                  <a:txBody>
                    <a:bodyPr/>
                    <a:lstStyle/>
                    <a:p>
                      <a:r>
                        <a:rPr lang="en-US" sz="1600" b="0" dirty="0" smtClean="0">
                          <a:solidFill>
                            <a:schemeClr val="bg2"/>
                          </a:solidFill>
                        </a:rPr>
                        <a:t>STATE</a:t>
                      </a:r>
                      <a:r>
                        <a:rPr lang="en-US" sz="1600" b="0" baseline="0" dirty="0" smtClean="0">
                          <a:solidFill>
                            <a:schemeClr val="bg2"/>
                          </a:solidFill>
                        </a:rPr>
                        <a:t> LAWS</a:t>
                      </a:r>
                      <a:endParaRPr lang="en-US" sz="1600" b="0" dirty="0">
                        <a:solidFill>
                          <a:schemeClr val="bg2"/>
                        </a:solidFill>
                      </a:endParaRPr>
                    </a:p>
                  </a:txBody>
                  <a:tcPr marL="91453" marR="91453" marT="45712" marB="45712">
                    <a:cell3D prstMaterial="dkEdge">
                      <a:bevel prst="riblet"/>
                      <a:lightRig rig="flood" dir="t"/>
                    </a:cell3D>
                    <a:solidFill>
                      <a:schemeClr val="accent5">
                        <a:lumMod val="60000"/>
                        <a:lumOff val="40000"/>
                      </a:schemeClr>
                    </a:solidFill>
                  </a:tcPr>
                </a:tc>
                <a:tc>
                  <a:txBody>
                    <a:bodyPr/>
                    <a:lstStyle/>
                    <a:p>
                      <a:pPr marL="285750" indent="-285750" algn="l">
                        <a:buFont typeface="Arial" panose="020B0604020202020204" pitchFamily="34" charset="0"/>
                        <a:buChar char="•"/>
                      </a:pPr>
                      <a:endParaRPr lang="en-US" sz="1600" dirty="0"/>
                    </a:p>
                  </a:txBody>
                  <a:tcPr marL="91453" marR="91453" marT="45712" marB="45712">
                    <a:cell3D prstMaterial="dkEdge">
                      <a:bevel prst="riblet"/>
                      <a:lightRig rig="flood" dir="t"/>
                    </a:cell3D>
                    <a:solidFill>
                      <a:schemeClr val="accent5">
                        <a:lumMod val="60000"/>
                        <a:lumOff val="40000"/>
                      </a:schemeClr>
                    </a:solidFill>
                  </a:tcPr>
                </a:tc>
                <a:extLst>
                  <a:ext uri="{0D108BD9-81ED-4DB2-BD59-A6C34878D82A}">
                    <a16:rowId xmlns:a16="http://schemas.microsoft.com/office/drawing/2014/main" val="10000"/>
                  </a:ext>
                </a:extLst>
              </a:tr>
              <a:tr h="958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Equal Pay Act (RCW</a:t>
                      </a:r>
                      <a:r>
                        <a:rPr lang="en-US" sz="1600" b="1" baseline="0" dirty="0" smtClean="0"/>
                        <a:t> 49.58.100)</a:t>
                      </a:r>
                      <a:endParaRPr lang="en-US" sz="1600"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p>
                  </a:txBody>
                  <a:tcPr marL="91453" marR="91453" marT="45712" marB="45712">
                    <a:cell3D prstMaterial="dkEdge">
                      <a:bevel prst="riblet"/>
                      <a:lightRig rig="flood" dir="t"/>
                    </a:cell3D>
                    <a:solidFill>
                      <a:schemeClr val="tx2">
                        <a:lumMod val="40000"/>
                        <a:lumOff val="60000"/>
                      </a:schemeClr>
                    </a:solidFill>
                  </a:tcPr>
                </a:tc>
                <a:tc>
                  <a:txBody>
                    <a:bodyPr/>
                    <a:lstStyle/>
                    <a:p>
                      <a:pPr marL="342900" indent="-342900" algn="l" defTabSz="914400" rtl="0" eaLnBrk="1" latinLnBrk="0" hangingPunct="1">
                        <a:buFont typeface="+mj-lt"/>
                        <a:buAutoNum type="arabicPeriod"/>
                      </a:pPr>
                      <a:r>
                        <a:rPr lang="en-US" sz="1400" b="1" kern="1200" dirty="0" smtClean="0">
                          <a:solidFill>
                            <a:srgbClr val="000000"/>
                          </a:solidFill>
                          <a:latin typeface="Arial" panose="020B0604020202020204" pitchFamily="34" charset="0"/>
                          <a:ea typeface="+mn-ea"/>
                          <a:cs typeface="Arial" panose="020B0604020202020204" pitchFamily="34" charset="0"/>
                        </a:rPr>
                        <a:t>Employers may not seek</a:t>
                      </a:r>
                      <a:r>
                        <a:rPr lang="en-US" sz="1400" b="1" kern="1200" baseline="0" dirty="0" smtClean="0">
                          <a:solidFill>
                            <a:srgbClr val="000000"/>
                          </a:solidFill>
                          <a:latin typeface="Arial" panose="020B0604020202020204" pitchFamily="34" charset="0"/>
                          <a:ea typeface="+mn-ea"/>
                          <a:cs typeface="Arial" panose="020B0604020202020204" pitchFamily="34" charset="0"/>
                        </a:rPr>
                        <a:t> the wage/salary history of an applicant, either from the applicant or their current or former employer, except as allowed in #3 below</a:t>
                      </a:r>
                    </a:p>
                    <a:p>
                      <a:pPr marL="342900" indent="-342900" algn="l" defTabSz="914400" rtl="0" eaLnBrk="1" latinLnBrk="0" hangingPunct="1">
                        <a:buFont typeface="+mj-lt"/>
                        <a:buAutoNum type="arabicPeriod"/>
                      </a:pPr>
                      <a:endParaRPr lang="en-US" sz="1400" b="1" kern="1200" baseline="0" dirty="0" smtClean="0">
                        <a:solidFill>
                          <a:srgbClr val="000000"/>
                        </a:solidFill>
                        <a:latin typeface="Arial" panose="020B0604020202020204" pitchFamily="34" charset="0"/>
                        <a:ea typeface="+mn-ea"/>
                        <a:cs typeface="Arial" panose="020B0604020202020204" pitchFamily="34" charset="0"/>
                      </a:endParaRPr>
                    </a:p>
                    <a:p>
                      <a:pPr marL="342900" indent="-342900" algn="l" defTabSz="914400" rtl="0" eaLnBrk="1" latinLnBrk="0" hangingPunct="1">
                        <a:buFont typeface="+mj-lt"/>
                        <a:buAutoNum type="arabicPeriod"/>
                      </a:pPr>
                      <a:r>
                        <a:rPr lang="en-US" sz="1400" b="1" kern="1200" baseline="0" dirty="0" smtClean="0">
                          <a:solidFill>
                            <a:srgbClr val="000000"/>
                          </a:solidFill>
                          <a:latin typeface="Arial" panose="020B0604020202020204" pitchFamily="34" charset="0"/>
                          <a:ea typeface="+mn-ea"/>
                          <a:cs typeface="Arial" panose="020B0604020202020204" pitchFamily="34" charset="0"/>
                        </a:rPr>
                        <a:t>Employers may not require applicants’ prior wage/salary to meet certain criteria, e/g/ meet a certain level or threshold</a:t>
                      </a:r>
                    </a:p>
                    <a:p>
                      <a:pPr marL="342900" indent="-342900" algn="l" defTabSz="914400" rtl="0" eaLnBrk="1" latinLnBrk="0" hangingPunct="1">
                        <a:buFont typeface="+mj-lt"/>
                        <a:buAutoNum type="arabicPeriod"/>
                      </a:pPr>
                      <a:endParaRPr lang="en-US" sz="1400" b="1" kern="1200" baseline="0" dirty="0" smtClean="0">
                        <a:solidFill>
                          <a:srgbClr val="000000"/>
                        </a:solidFill>
                        <a:latin typeface="Arial" panose="020B0604020202020204" pitchFamily="34" charset="0"/>
                        <a:ea typeface="+mn-ea"/>
                        <a:cs typeface="Arial" panose="020B0604020202020204" pitchFamily="34" charset="0"/>
                      </a:endParaRPr>
                    </a:p>
                    <a:p>
                      <a:pPr marL="342900" indent="-342900" algn="l" defTabSz="914400" rtl="0" eaLnBrk="1" latinLnBrk="0" hangingPunct="1">
                        <a:buFont typeface="+mj-lt"/>
                        <a:buAutoNum type="arabicPeriod"/>
                      </a:pPr>
                      <a:r>
                        <a:rPr lang="en-US" sz="1400" b="1" kern="1200" dirty="0" smtClean="0">
                          <a:solidFill>
                            <a:srgbClr val="000000"/>
                          </a:solidFill>
                          <a:latin typeface="Arial" panose="020B0604020202020204" pitchFamily="34" charset="0"/>
                          <a:ea typeface="+mn-ea"/>
                          <a:cs typeface="Arial" panose="020B0604020202020204" pitchFamily="34" charset="0"/>
                        </a:rPr>
                        <a:t>To facilitate</a:t>
                      </a:r>
                      <a:r>
                        <a:rPr lang="en-US" sz="1400" b="1" kern="1200" baseline="0" dirty="0" smtClean="0">
                          <a:solidFill>
                            <a:srgbClr val="000000"/>
                          </a:solidFill>
                          <a:latin typeface="Arial" panose="020B0604020202020204" pitchFamily="34" charset="0"/>
                          <a:ea typeface="+mn-ea"/>
                          <a:cs typeface="Arial" panose="020B0604020202020204" pitchFamily="34" charset="0"/>
                        </a:rPr>
                        <a:t> the employment process, employers may confirm an applicant’s wage or salary history only</a:t>
                      </a:r>
                    </a:p>
                    <a:p>
                      <a:pPr marL="800100" lvl="1" indent="-342900" algn="l" defTabSz="914400" rtl="0" eaLnBrk="1" latinLnBrk="0" hangingPunct="1">
                        <a:buFont typeface="+mj-lt"/>
                        <a:buAutoNum type="arabicPeriod"/>
                      </a:pPr>
                      <a:r>
                        <a:rPr lang="en-US" sz="1400" b="1" kern="1200" baseline="0" dirty="0" smtClean="0">
                          <a:solidFill>
                            <a:srgbClr val="000000"/>
                          </a:solidFill>
                          <a:latin typeface="Arial" panose="020B0604020202020204" pitchFamily="34" charset="0"/>
                          <a:ea typeface="+mn-ea"/>
                          <a:cs typeface="Arial" panose="020B0604020202020204" pitchFamily="34" charset="0"/>
                        </a:rPr>
                        <a:t>If the applicant has voluntarily disclosed their wage or salary history, or</a:t>
                      </a:r>
                    </a:p>
                    <a:p>
                      <a:pPr marL="800100" lvl="1" indent="-342900" algn="l" defTabSz="914400" rtl="0" eaLnBrk="1" latinLnBrk="0" hangingPunct="1">
                        <a:buFont typeface="+mj-lt"/>
                        <a:buAutoNum type="arabicPeriod"/>
                      </a:pPr>
                      <a:r>
                        <a:rPr lang="en-US" sz="1400" b="1" kern="1200" baseline="0" dirty="0" smtClean="0">
                          <a:solidFill>
                            <a:srgbClr val="000000"/>
                          </a:solidFill>
                          <a:latin typeface="Arial" panose="020B0604020202020204" pitchFamily="34" charset="0"/>
                          <a:ea typeface="+mn-ea"/>
                          <a:cs typeface="Arial" panose="020B0604020202020204" pitchFamily="34" charset="0"/>
                        </a:rPr>
                        <a:t>After the employer has negotiated and made a job offer, including the amount of compensation, to the applicant</a:t>
                      </a:r>
                    </a:p>
                    <a:p>
                      <a:pPr marL="457200" lvl="1" indent="0" algn="l" defTabSz="914400" rtl="0" eaLnBrk="1" latinLnBrk="0" hangingPunct="1">
                        <a:buFont typeface="+mj-lt"/>
                        <a:buNone/>
                      </a:pPr>
                      <a:endParaRPr lang="en-US" sz="1400" b="1" kern="1200" baseline="0" dirty="0" smtClean="0">
                        <a:solidFill>
                          <a:srgbClr val="000000"/>
                        </a:solidFill>
                        <a:latin typeface="Arial" panose="020B0604020202020204" pitchFamily="34" charset="0"/>
                        <a:ea typeface="+mn-ea"/>
                        <a:cs typeface="Arial" panose="020B0604020202020204" pitchFamily="34" charset="0"/>
                      </a:endParaRPr>
                    </a:p>
                    <a:p>
                      <a:pPr marL="342900" lvl="0" indent="-342900" algn="l" defTabSz="914400" rtl="0" eaLnBrk="1" latinLnBrk="0" hangingPunct="1">
                        <a:buFont typeface="+mj-lt"/>
                        <a:buAutoNum type="arabicPeriod"/>
                      </a:pPr>
                      <a:r>
                        <a:rPr lang="en-US" sz="1400" b="1" kern="1200" baseline="0" dirty="0" smtClean="0">
                          <a:solidFill>
                            <a:srgbClr val="000000"/>
                          </a:solidFill>
                          <a:latin typeface="Arial" panose="020B0604020202020204" pitchFamily="34" charset="0"/>
                          <a:ea typeface="+mn-ea"/>
                          <a:cs typeface="Arial" panose="020B0604020202020204" pitchFamily="34" charset="0"/>
                        </a:rPr>
                        <a:t>Post offer, employers must provide the minimum wage or salary for the position for which the applicant is apply (upon applicants request)</a:t>
                      </a:r>
                      <a:endParaRPr lang="en-US" altLang="en-US" sz="1600" b="1"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1600" b="0" dirty="0">
                        <a:effectLst>
                          <a:outerShdw blurRad="38100" dist="38100" dir="2700000" algn="tl">
                            <a:srgbClr val="000000">
                              <a:alpha val="43137"/>
                            </a:srgbClr>
                          </a:outerShdw>
                        </a:effectLst>
                      </a:endParaRPr>
                    </a:p>
                  </a:txBody>
                  <a:tcPr marL="91453" marR="91453" marT="45712" marB="45712">
                    <a:cell3D prstMaterial="dkEdge">
                      <a:bevel prst="riblet"/>
                      <a:lightRig rig="flood" dir="t"/>
                    </a:cell3D>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0543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black">
          <a:xfrm>
            <a:off x="-396648" y="813130"/>
            <a:ext cx="101033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lvl1pPr algn="ctr" rtl="0" eaLnBrk="0" fontAlgn="base" hangingPunct="0">
              <a:lnSpc>
                <a:spcPct val="100000"/>
              </a:lnSpc>
              <a:spcBef>
                <a:spcPct val="0"/>
              </a:spcBef>
              <a:spcAft>
                <a:spcPct val="0"/>
              </a:spcAft>
              <a:defRPr sz="2400" b="1">
                <a:solidFill>
                  <a:schemeClr val="bg2"/>
                </a:solidFill>
                <a:effectLst/>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defRPr/>
            </a:pPr>
            <a:r>
              <a:rPr lang="en-US" altLang="en-US" sz="4400" kern="1200" dirty="0" smtClean="0"/>
              <a:t>Pitfalls to Avoid</a:t>
            </a:r>
            <a:endParaRPr lang="en-US" altLang="en-US" sz="4400" kern="1200" dirty="0"/>
          </a:p>
        </p:txBody>
      </p:sp>
      <p:pic>
        <p:nvPicPr>
          <p:cNvPr id="7170" name="Picture 2" descr="Image result for pitfall game 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198" y="1893061"/>
            <a:ext cx="3837895" cy="479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8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47F5B07-7F8C-4DC6-B7BA-8BB137230039}" type="slidenum">
              <a:rPr lang="en-US" altLang="en-US"/>
              <a:pPr/>
              <a:t>8</a:t>
            </a:fld>
            <a:endParaRPr lang="en-US" altLang="en-US" dirty="0"/>
          </a:p>
        </p:txBody>
      </p:sp>
      <p:sp>
        <p:nvSpPr>
          <p:cNvPr id="227330" name="Rectangle 2"/>
          <p:cNvSpPr>
            <a:spLocks noGrp="1" noChangeArrowheads="1"/>
          </p:cNvSpPr>
          <p:nvPr>
            <p:ph type="title"/>
          </p:nvPr>
        </p:nvSpPr>
        <p:spPr>
          <a:xfrm>
            <a:off x="-183243" y="355600"/>
            <a:ext cx="9510486" cy="1014413"/>
          </a:xfrm>
        </p:spPr>
        <p:txBody>
          <a:bodyPr/>
          <a:lstStyle/>
          <a:p>
            <a:pPr algn="ctr"/>
            <a:r>
              <a:rPr lang="en-US" altLang="en-US" sz="3600" dirty="0"/>
              <a:t/>
            </a:r>
            <a:br>
              <a:rPr lang="en-US" altLang="en-US" sz="3600" dirty="0"/>
            </a:br>
            <a:r>
              <a:rPr lang="en-US" altLang="en-US" sz="3600" dirty="0"/>
              <a:t>Disparate Treatment Discrimination</a:t>
            </a:r>
            <a:endParaRPr lang="en-US" altLang="en-US" sz="3200" dirty="0"/>
          </a:p>
        </p:txBody>
      </p:sp>
      <p:sp>
        <p:nvSpPr>
          <p:cNvPr id="227331" name="Rectangle 3"/>
          <p:cNvSpPr>
            <a:spLocks noGrp="1" noChangeArrowheads="1"/>
          </p:cNvSpPr>
          <p:nvPr>
            <p:ph type="body" idx="1"/>
          </p:nvPr>
        </p:nvSpPr>
        <p:spPr>
          <a:xfrm>
            <a:off x="685800" y="2039330"/>
            <a:ext cx="7772400" cy="3730252"/>
          </a:xfrm>
        </p:spPr>
        <p:txBody>
          <a:bodyPr/>
          <a:lstStyle/>
          <a:p>
            <a:pPr eaLnBrk="1" hangingPunct="1">
              <a:lnSpc>
                <a:spcPct val="85000"/>
              </a:lnSpc>
            </a:pPr>
            <a:r>
              <a:rPr lang="en-US" altLang="en-US" sz="2400" b="1" u="sng" dirty="0">
                <a:latin typeface="Arial" panose="020B0604020202020204" pitchFamily="34" charset="0"/>
              </a:rPr>
              <a:t>Disparate </a:t>
            </a:r>
            <a:r>
              <a:rPr lang="en-US" altLang="en-US" sz="2400" b="1" u="sng" dirty="0" smtClean="0">
                <a:latin typeface="Arial" panose="020B0604020202020204" pitchFamily="34" charset="0"/>
              </a:rPr>
              <a:t>Treatment</a:t>
            </a:r>
            <a:r>
              <a:rPr lang="en-US" altLang="en-US" sz="2400" b="1" dirty="0" smtClean="0">
                <a:latin typeface="Arial" panose="020B0604020202020204" pitchFamily="34" charset="0"/>
              </a:rPr>
              <a:t> </a:t>
            </a:r>
            <a:r>
              <a:rPr lang="en-US" altLang="en-US" sz="2000" dirty="0" smtClean="0">
                <a:latin typeface="Arial" panose="020B0604020202020204" pitchFamily="34" charset="0"/>
              </a:rPr>
              <a:t>-</a:t>
            </a:r>
            <a:r>
              <a:rPr lang="en-US" altLang="en-US" sz="2000" b="1" dirty="0" smtClean="0">
                <a:latin typeface="Arial" panose="020B0604020202020204" pitchFamily="34" charset="0"/>
              </a:rPr>
              <a:t> </a:t>
            </a:r>
            <a:r>
              <a:rPr lang="en-US" altLang="en-US" sz="2000" dirty="0" smtClean="0">
                <a:latin typeface="Arial" panose="020B0604020202020204" pitchFamily="34" charset="0"/>
              </a:rPr>
              <a:t>is </a:t>
            </a:r>
            <a:r>
              <a:rPr lang="en-US" altLang="en-US" sz="2000" dirty="0">
                <a:latin typeface="Arial" panose="020B0604020202020204" pitchFamily="34" charset="0"/>
              </a:rPr>
              <a:t>direct intentional discrimination. It can take the form of treating an individual or several individuals differently from others based upon their membership in a protected class, such as race, gender, age, religion, color, national origin, or disability. Generally, this type of discrimination is easy to spot.</a:t>
            </a:r>
          </a:p>
          <a:p>
            <a:pPr eaLnBrk="1" hangingPunct="1">
              <a:lnSpc>
                <a:spcPct val="85000"/>
              </a:lnSpc>
            </a:pPr>
            <a:endParaRPr lang="en-US" altLang="en-US" sz="2000" dirty="0">
              <a:latin typeface="Arial" panose="020B0604020202020204" pitchFamily="34" charset="0"/>
            </a:endParaRPr>
          </a:p>
          <a:p>
            <a:pPr eaLnBrk="1" hangingPunct="1">
              <a:lnSpc>
                <a:spcPct val="85000"/>
              </a:lnSpc>
            </a:pPr>
            <a:r>
              <a:rPr lang="en-US" altLang="en-US" sz="2000" i="1" dirty="0">
                <a:latin typeface="Arial" panose="020B0604020202020204" pitchFamily="34" charset="0"/>
              </a:rPr>
              <a:t>Example: </a:t>
            </a:r>
            <a:r>
              <a:rPr lang="en-US" altLang="en-US" sz="2000" dirty="0">
                <a:latin typeface="Arial" panose="020B0604020202020204" pitchFamily="34" charset="0"/>
              </a:rPr>
              <a:t>A job ad for an office assistant seeking “males” or “recent college graduates.” Such an ad discourages females or person’s over 40 from applying to the job. </a:t>
            </a:r>
          </a:p>
          <a:p>
            <a:pPr marL="609600" indent="-609600">
              <a:lnSpc>
                <a:spcPct val="80000"/>
              </a:lnSpc>
            </a:pPr>
            <a:endParaRPr lang="en-US" altLang="en-US" sz="2000" b="1" dirty="0">
              <a:latin typeface="+mn-lt"/>
            </a:endParaRPr>
          </a:p>
        </p:txBody>
      </p:sp>
    </p:spTree>
    <p:extLst>
      <p:ext uri="{BB962C8B-B14F-4D97-AF65-F5344CB8AC3E}">
        <p14:creationId xmlns:p14="http://schemas.microsoft.com/office/powerpoint/2010/main" val="277772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06F0B83-538A-419C-A46F-72F4A3BE2D10}" type="slidenum">
              <a:rPr lang="en-US" altLang="en-US"/>
              <a:pPr/>
              <a:t>9</a:t>
            </a:fld>
            <a:endParaRPr lang="en-US" altLang="en-US"/>
          </a:p>
        </p:txBody>
      </p:sp>
      <p:sp>
        <p:nvSpPr>
          <p:cNvPr id="108548" name="Rectangle 4"/>
          <p:cNvSpPr>
            <a:spLocks noGrp="1" noChangeArrowheads="1"/>
          </p:cNvSpPr>
          <p:nvPr>
            <p:ph type="title"/>
          </p:nvPr>
        </p:nvSpPr>
        <p:spPr>
          <a:xfrm>
            <a:off x="123371" y="-132941"/>
            <a:ext cx="9136743" cy="1477328"/>
          </a:xfrm>
        </p:spPr>
        <p:txBody>
          <a:bodyPr/>
          <a:lstStyle/>
          <a:p>
            <a:pPr algn="ctr"/>
            <a:r>
              <a:rPr lang="en-US" altLang="en-US" sz="3200" dirty="0"/>
              <a:t/>
            </a:r>
            <a:br>
              <a:rPr lang="en-US" altLang="en-US" sz="3200" dirty="0"/>
            </a:br>
            <a:r>
              <a:rPr lang="en-US" altLang="en-US" sz="3200" dirty="0"/>
              <a:t> </a:t>
            </a:r>
            <a:r>
              <a:rPr lang="en-US" altLang="en-US" sz="3600" dirty="0"/>
              <a:t/>
            </a:r>
            <a:br>
              <a:rPr lang="en-US" altLang="en-US" sz="3600" dirty="0"/>
            </a:br>
            <a:r>
              <a:rPr lang="en-US" altLang="en-US" sz="3600" dirty="0" smtClean="0"/>
              <a:t>Disparate </a:t>
            </a:r>
            <a:r>
              <a:rPr lang="en-US" altLang="en-US" sz="3600" dirty="0"/>
              <a:t>Impact Discrimination</a:t>
            </a:r>
          </a:p>
        </p:txBody>
      </p:sp>
      <p:sp>
        <p:nvSpPr>
          <p:cNvPr id="108549" name="Rectangle 5"/>
          <p:cNvSpPr>
            <a:spLocks noGrp="1" noChangeArrowheads="1"/>
          </p:cNvSpPr>
          <p:nvPr>
            <p:ph type="body" idx="1"/>
          </p:nvPr>
        </p:nvSpPr>
        <p:spPr>
          <a:xfrm>
            <a:off x="628121" y="2072684"/>
            <a:ext cx="7772400" cy="3173176"/>
          </a:xfrm>
        </p:spPr>
        <p:txBody>
          <a:bodyPr/>
          <a:lstStyle/>
          <a:p>
            <a:pPr eaLnBrk="1" hangingPunct="1">
              <a:lnSpc>
                <a:spcPct val="85000"/>
              </a:lnSpc>
            </a:pPr>
            <a:r>
              <a:rPr lang="en-US" altLang="en-US" sz="2400" b="1" u="sng" dirty="0" smtClean="0">
                <a:latin typeface="Arial" panose="020B0604020202020204" pitchFamily="34" charset="0"/>
              </a:rPr>
              <a:t>Disparate Impact </a:t>
            </a:r>
            <a:r>
              <a:rPr lang="en-US" altLang="en-US" sz="2000" dirty="0">
                <a:latin typeface="Arial" panose="020B0604020202020204" pitchFamily="34" charset="0"/>
              </a:rPr>
              <a:t>-</a:t>
            </a:r>
            <a:r>
              <a:rPr lang="en-US" altLang="en-US" sz="2000" dirty="0" smtClean="0">
                <a:latin typeface="Arial" panose="020B0604020202020204" pitchFamily="34" charset="0"/>
              </a:rPr>
              <a:t> Disparate impact refers to the policies, practices, rules or other systems that appear to be neutral, but result in a disproportionate impact on protected groups. </a:t>
            </a:r>
            <a:endParaRPr lang="en-US" altLang="en-US" sz="2000" dirty="0">
              <a:latin typeface="Arial" panose="020B0604020202020204" pitchFamily="34" charset="0"/>
            </a:endParaRPr>
          </a:p>
          <a:p>
            <a:pPr eaLnBrk="1" hangingPunct="1">
              <a:lnSpc>
                <a:spcPct val="85000"/>
              </a:lnSpc>
            </a:pPr>
            <a:r>
              <a:rPr lang="en-US" altLang="en-US" sz="2000" dirty="0" smtClean="0">
                <a:latin typeface="Arial" panose="020B0604020202020204" pitchFamily="34" charset="0"/>
              </a:rPr>
              <a:t>Example</a:t>
            </a:r>
            <a:r>
              <a:rPr lang="en-US" altLang="en-US" sz="2000" dirty="0">
                <a:latin typeface="Arial" panose="020B0604020202020204" pitchFamily="34" charset="0"/>
              </a:rPr>
              <a:t>: say that job applicants for a certain job are tested on their reaction times, and only people with a high score are hired. This test will discriminate against older workers, who are less likely to have fast reaction times. Whether this test is illegal will depend on whether fast reaction times are necessary for the job</a:t>
            </a:r>
          </a:p>
          <a:p>
            <a:pPr eaLnBrk="1" hangingPunct="1">
              <a:lnSpc>
                <a:spcPct val="85000"/>
              </a:lnSpc>
            </a:pPr>
            <a:endParaRPr lang="en-US" altLang="en-US" sz="800" b="1" u="sng" dirty="0"/>
          </a:p>
        </p:txBody>
      </p:sp>
    </p:spTree>
    <p:extLst>
      <p:ext uri="{BB962C8B-B14F-4D97-AF65-F5344CB8AC3E}">
        <p14:creationId xmlns:p14="http://schemas.microsoft.com/office/powerpoint/2010/main" val="213495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75dda6e6-47d6-4f3b-81d9-1dc0e7139fc4"/>
  <p:tag name="ARTICULATE_SLIDE_COUNT" val="47"/>
  <p:tag name="ENGAGE_TAB_COUNT" val="1"/>
  <p:tag name="ENGAGE_INTERACTION_FILENAME_1" val="C:\Users\HRS\Documents\Training Files\Articulate\Resources\Navigation Tips\Navigation Tips.intr"/>
  <p:tag name="ENGAGE_INTERACTION_PAUSE_1" val="1"/>
  <p:tag name="ENGAGE_INTERACTION_ID_1" val="a7d5b"/>
  <p:tag name="ENGAGE_INTERACTION_TABNAME_1" val="Navigation Tips"/>
  <p:tag name="ENGAGE_LAST_MODIFY_DATE_1" val="41667.4583564815"/>
  <p:tag name="AQP_PASS_ACTION_1" val="0"/>
  <p:tag name="AQP_FAIL_ACTION_1" val="0"/>
  <p:tag name="AQP_PASS_SCORE_1" val="0"/>
  <p:tag name="AQP_TRAP_1" val="0"/>
  <p:tag name="AQP_ATTEMPTS_1" val="0"/>
  <p:tag name="EMBEDDEDCONTENT_LASTWRITETIMEUTC_1" val="2014-01-28 19:00:02Z"/>
  <p:tag name="ARTICULATE_PACKAGE_VERSION" val="1.0"/>
  <p:tag name="ARTICULATE_PACKAGE_AUTHOR" val="David Schmidt"/>
  <p:tag name="ARTICULATE_PACKAGE_TITLE" val="Staff Recruitment Basics"/>
  <p:tag name="ARTICULATE_PACKAGE_NAME" val="C:\Users\HRS\Desktop\Staff Recruitment Basics_package.zip"/>
  <p:tag name="ENGAGE_INTERACTION_TITLE_1" val="Navigation Tips"/>
  <p:tag name="ENGAGE_INTERACTION_ALIGNMENT_1" val="0"/>
  <p:tag name="ENGAGE_INTERACTION_INDEX_1" val="0"/>
  <p:tag name="ENGAGE_INTERACTION_VISIBLE_1" val="True"/>
  <p:tag name="ARTICULATE_REFERENCE_TYPE_1" val="0"/>
  <p:tag name="ARTICULATE_REFERENCE_1" val="http://hrs.wsu.edu/APCSRTK%20Main"/>
  <p:tag name="ARTICULATE_REFERENCE_TITLE_1" val="Staff Recruitment Toolkit"/>
  <p:tag name="ARTICULATE_REFERENCE_ID_1" val="cf8197af-94d6-409a-b756-710f158ef1a4"/>
  <p:tag name="ARTICULATE_REFERENCE_TYPE_2" val="0"/>
  <p:tag name="ARTICULATE_REFERENCE_2" val="http://hrs.wsu.edu/file/Staff%20Recruitment%20Checklist.pdf "/>
  <p:tag name="ARTICULATE_REFERENCE_TITLE_2" val="Staff Recruitment Checklist"/>
  <p:tag name="ARTICULATE_REFERENCE_ID_2" val="7bb4a6e3-8e2f-4353-a376-c6903155a649"/>
  <p:tag name="ARTICULATE_REFERENCE_TYPE_3" val="0"/>
  <p:tag name="ARTICULATE_REFERENCE_3" val="http://public.wsu.edu/~forms/HTML/EPM/EP12_Equal_Employment_Opportunity_and_Affirmative_Action_Policy.htm "/>
  <p:tag name="ARTICULATE_REFERENCE_TITLE_3" val="Washington State University EEO/AA Policy "/>
  <p:tag name="ARTICULATE_REFERENCE_ID_3" val="cca4702d-4f0c-4677-b62e-7813cb7729ff"/>
  <p:tag name="ARTICULATE_REFERENCE_TYPE_4" val="0"/>
  <p:tag name="ARTICULATE_REFERENCE_4" val="http://public.wsu.edu/~forms/PDF/BPPM/60-08.pdf "/>
  <p:tag name="ARTICULATE_REFERENCE_TITLE_4" val="Preemployment Inquiry Guidelines BPPM 60.08"/>
  <p:tag name="ARTICULATE_REFERENCE_ID_4" val="37caff59-a625-43c5-8f16-2cd3b49594e1"/>
  <p:tag name="ARTICULATE_REFERENCE_TYPE_5" val="0"/>
  <p:tag name="ARTICULATE_REFERENCE_5" val="http://hrs.wsu.edu/Interview+Packets"/>
  <p:tag name="ARTICULATE_REFERENCE_TITLE_5" val="Sample Interview Packets"/>
  <p:tag name="ARTICULATE_REFERENCE_ID_5" val="b10d0314-d10d-441a-a854-a76c4322c32c"/>
  <p:tag name="ARTICULATE_REFERENCE_TYPE_6" val="0"/>
  <p:tag name="ARTICULATE_REFERENCE_6" val="http://hrs.wsu.edu/utils/File.aspx?fileid=9425"/>
  <p:tag name="ARTICULATE_REFERENCE_TITLE_6" val="Staff Recruitment Basics Transcript"/>
  <p:tag name="ARTICULATE_REFERENCE_ID_6" val="b221dcb7-65a3-4f93-83e1-0d7da51fa559"/>
  <p:tag name="ARTICULATE_REFERENCE_TYPE_7" val="0"/>
  <p:tag name="ARTICULATE_REFERENCE_7" val="http://public.wsu.edu/~forms/HTML/BPPM/90_Records/90.01_University_Records--Retention_and_Disposition.htm "/>
  <p:tag name="ARTICULATE_REFERENCE_TITLE_7" val="University Records – Retention &amp; Disposition, BPPM 90.01 "/>
  <p:tag name="ARTICULATE_REFERENCE_ID_7" val="f76c9550-a83d-43f3-9160-d0766a75ab45"/>
  <p:tag name="ARTICULATE_REFERENCE_TYPE_8" val="0"/>
  <p:tag name="ARTICULATE_REFERENCE_8" val="http://public.wsu.edu/~forms/HTML/BPPM/60_Personnel/60.16_Background_Checks.htm "/>
  <p:tag name="ARTICULATE_REFERENCE_TITLE_8" val="Background Checks BPPM 60.16"/>
  <p:tag name="ARTICULATE_REFERENCE_ID_8" val="91cd4ccd-e29c-44ae-945c-ad91f87fd03b"/>
  <p:tag name="ARTICULATE_REFERENCE_COUNT" val="8"/>
  <p:tag name="ARTICULATE_PLAYER_GLOSSARY_XML" val="&lt;?xml version=&quot;1.0&quot; encoding=&quot;utf-16&quot;?&gt;&lt;glossary xmlns:xsi=&quot;http://www.w3.org/2001/XMLSchema-instance&quot; xmlns:xsd=&quot;http://www.w3.org/2001/XMLSchema&quot;&gt;&lt;terms /&gt;&lt;/glossary&gt;"/>
  <p:tag name="ARTICULATE_PROJECT_OPEN" val="1"/>
  <p:tag name="ARTICULATE_META_COURSE_ID" val="48xhYn7LJcC_course_id"/>
  <p:tag name="ARTICULATE_META_NAME" val="HRS"/>
  <p:tag name="ARTICULATE_META_NAME_SET" val="True"/>
  <p:tag name="TAG_BACKING_FORM_KEY" val="329104-c:\users\hrs\documents\training files\articulate\staff recruitment basics\staff recruitment basics.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0"/>
</p:tagLst>
</file>

<file path=ppt/tags/tag100.xml><?xml version="1.0" encoding="utf-8"?>
<p:tagLst xmlns:a="http://schemas.openxmlformats.org/drawingml/2006/main" xmlns:r="http://schemas.openxmlformats.org/officeDocument/2006/relationships" xmlns:p="http://schemas.openxmlformats.org/presentationml/2006/main">
  <p:tag name="CHILD_ITEM_TEXT1" val="Screening Interviews"/>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MARGIN_1" val="-2.147484E+09"/>
  <p:tag name="MARGIN_2" val="36"/>
  <p:tag name="MARGIN_3" val="72"/>
  <p:tag name="MARGIN_4" val="108"/>
  <p:tag name="MARGIN_5" val="144"/>
  <p:tag name="FONT_SIZE" val="10"/>
</p:tagLst>
</file>

<file path=ppt/tags/tag102.xml><?xml version="1.0" encoding="utf-8"?>
<p:tagLst xmlns:a="http://schemas.openxmlformats.org/drawingml/2006/main" xmlns:r="http://schemas.openxmlformats.org/officeDocument/2006/relationships" xmlns:p="http://schemas.openxmlformats.org/presentationml/2006/main">
  <p:tag name="AUDIO_ID" val="355"/>
  <p:tag name="ARTICULATE_AUDIO_RECORDED" val="1"/>
  <p:tag name="ELAPSEDTIME" val="128.9"/>
  <p:tag name="ARTICULATE_TITLE_TAG" val="On-Campus Interview"/>
  <p:tag name="TIMELINE" val="6.60/27.10/51.70/74.00/119.7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0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4.xml><?xml version="1.0" encoding="utf-8"?>
<p:tagLst xmlns:a="http://schemas.openxmlformats.org/drawingml/2006/main" xmlns:r="http://schemas.openxmlformats.org/officeDocument/2006/relationships" xmlns:p="http://schemas.openxmlformats.org/presentationml/2006/main">
  <p:tag name="CHILD_ITEM_TEXT1" val="On-Campus Interview"/>
</p:tagLst>
</file>

<file path=ppt/tags/tag1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2.147484E+09"/>
  <p:tag name="MARGIN_2" val="36"/>
  <p:tag name="MARGIN_3" val="72"/>
  <p:tag name="MARGIN_4" val="108"/>
  <p:tag name="MARGIN_5" val="144"/>
  <p:tag name="FONT_SIZE" val="12"/>
</p:tagLst>
</file>

<file path=ppt/tags/tag106.xml><?xml version="1.0" encoding="utf-8"?>
<p:tagLst xmlns:a="http://schemas.openxmlformats.org/drawingml/2006/main" xmlns:r="http://schemas.openxmlformats.org/officeDocument/2006/relationships" xmlns:p="http://schemas.openxmlformats.org/presentationml/2006/main">
  <p:tag name="AUDIO_ID" val="353"/>
  <p:tag name="ARTICULATE_AUDIO_RECORDED" val="1"/>
  <p:tag name="ELAPSEDTIME" val="34.6"/>
  <p:tag name="ARTICULATE_TITLE_TAG" val="Candidate Experience (1)"/>
  <p:tag name="TIMELINE" val="1.30/6.60/8.00/10.00/11.00/14.80/18.50/21.60/25.60/30.8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7"/>
</p:tagLst>
</file>

<file path=ppt/tags/tag107.xml><?xml version="1.0" encoding="utf-8"?>
<p:tagLst xmlns:a="http://schemas.openxmlformats.org/drawingml/2006/main" xmlns:r="http://schemas.openxmlformats.org/officeDocument/2006/relationships" xmlns:p="http://schemas.openxmlformats.org/presentationml/2006/main">
  <p:tag name="CHILD_ITEM_TEXT1" val="Candidate Experience"/>
</p:tagLst>
</file>

<file path=ppt/tags/tag108.xml><?xml version="1.0" encoding="utf-8"?>
<p:tagLst xmlns:a="http://schemas.openxmlformats.org/drawingml/2006/main" xmlns:r="http://schemas.openxmlformats.org/officeDocument/2006/relationships" xmlns:p="http://schemas.openxmlformats.org/presentationml/2006/main">
  <p:tag name="BULLET_1" val="8226"/>
  <p:tag name="BULLET_2" val="111"/>
  <p:tag name="BULLET_3" val="111"/>
  <p:tag name="BULLET_4" val="111"/>
  <p:tag name="BULLET_5" val="111"/>
  <p:tag name="MARGIN_1" val="0"/>
  <p:tag name="MARGIN_2" val="36"/>
  <p:tag name="MARGIN_3" val="72"/>
  <p:tag name="MARGIN_4" val="-2.147484E+09"/>
  <p:tag name="MARGIN_5" val="164.7905"/>
  <p:tag name="FONT_SIZE" val="12"/>
</p:tagLst>
</file>

<file path=ppt/tags/tag109.xml><?xml version="1.0" encoding="utf-8"?>
<p:tagLst xmlns:a="http://schemas.openxmlformats.org/drawingml/2006/main" xmlns:r="http://schemas.openxmlformats.org/officeDocument/2006/relationships" xmlns:p="http://schemas.openxmlformats.org/presentationml/2006/main">
  <p:tag name="ANNOTATION_COUNT" val="0"/>
  <p:tag name="AUDIO_ID" val="378"/>
  <p:tag name="ARTICULATE_AUDIO_RECORDED" val="1"/>
  <p:tag name="ELAPSEDTIME" val="37.1"/>
  <p:tag name="ARTICULATE_TITLE_TAG" val="Candidate Experience (2)"/>
  <p:tag name="TIMELINE" val="1.40/7.60/12.70/16.60/18.70"/>
  <p:tag name="ARTICULATE_NAV_LEVEL" val="3"/>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1.xml><?xml version="1.0" encoding="utf-8"?>
<p:tagLst xmlns:a="http://schemas.openxmlformats.org/drawingml/2006/main" xmlns:r="http://schemas.openxmlformats.org/officeDocument/2006/relationships" xmlns:p="http://schemas.openxmlformats.org/presentationml/2006/main">
  <p:tag name="AUDIO_ID" val="347"/>
  <p:tag name="ARTICULATE_AUDIO_RECORDED" val="1"/>
  <p:tag name="ELAPSEDTIME" val="76.252"/>
  <p:tag name="ARTICULATE_TITLE_TAG" val="Recruitment Laws &amp; Policies (1)"/>
  <p:tag name="TIMELINE" val="3.80/27.32/34.42/43.32/53.12/62.82"/>
  <p:tag name="ARTICULATE_NAV_LEVEL" val="1"/>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10.xml><?xml version="1.0" encoding="utf-8"?>
<p:tagLst xmlns:a="http://schemas.openxmlformats.org/drawingml/2006/main" xmlns:r="http://schemas.openxmlformats.org/officeDocument/2006/relationships" xmlns:p="http://schemas.openxmlformats.org/presentationml/2006/main">
  <p:tag name="CHILD_ITEM_TEXT1" val="Candidate Experience"/>
</p:tagLst>
</file>

<file path=ppt/tags/tag1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111"/>
  <p:tag name="BULLET_4" val="111"/>
  <p:tag name="BULLET_5" val="111"/>
  <p:tag name="BULLET_6" val="111"/>
  <p:tag name="BULLET_7" val="111"/>
  <p:tag name="BULLET_8" val="8226"/>
  <p:tag name="BULLET_9" val="111"/>
  <p:tag name="MARGIN_1" val="0"/>
  <p:tag name="MARGIN_2" val="36"/>
  <p:tag name="MARGIN_3" val="72"/>
  <p:tag name="MARGIN_4" val="-2.147484E+09"/>
  <p:tag name="MARGIN_5" val="164.7905"/>
  <p:tag name="FONT_SIZE" val="12"/>
</p:tagLst>
</file>

<file path=ppt/tags/tag113.xml><?xml version="1.0" encoding="utf-8"?>
<p:tagLst xmlns:a="http://schemas.openxmlformats.org/drawingml/2006/main" xmlns:r="http://schemas.openxmlformats.org/officeDocument/2006/relationships" xmlns:p="http://schemas.openxmlformats.org/presentationml/2006/main">
  <p:tag name="ANNOTATION_COUNT" val="0"/>
  <p:tag name="AUDIO_ID" val="379"/>
  <p:tag name="ARTICULATE_AUDIO_RECORDED" val="1"/>
  <p:tag name="ELAPSEDTIME" val="41.6"/>
  <p:tag name="ARTICULATE_TITLE_TAG" val="Candidate Experience (3)"/>
  <p:tag name="TIMELINE" val="2.50/12.90/16.40/19.90/22.80/26.40/28.40/30.50"/>
  <p:tag name="ARTICULATE_NAV_LEVEL" val="4"/>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14.xml><?xml version="1.0" encoding="utf-8"?>
<p:tagLst xmlns:a="http://schemas.openxmlformats.org/drawingml/2006/main" xmlns:r="http://schemas.openxmlformats.org/officeDocument/2006/relationships" xmlns:p="http://schemas.openxmlformats.org/presentationml/2006/main">
  <p:tag name="CHILD_ITEM_TEXT1" val="Candidate Experience"/>
</p:tagLst>
</file>

<file path=ppt/tags/tag1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6.xml><?xml version="1.0" encoding="utf-8"?>
<p:tagLst xmlns:a="http://schemas.openxmlformats.org/drawingml/2006/main" xmlns:r="http://schemas.openxmlformats.org/officeDocument/2006/relationships" xmlns:p="http://schemas.openxmlformats.org/presentationml/2006/main">
  <p:tag name="BULLET_14" val="8226"/>
  <p:tag name="BULLET_15" val="8226"/>
  <p:tag name="BULLET_1" val="8226"/>
  <p:tag name="BULLET_2" val="8226"/>
  <p:tag name="BULLET_3" val="111"/>
  <p:tag name="BULLET_4" val="111"/>
  <p:tag name="BULLET_5" val="111"/>
  <p:tag name="BULLET_6" val="111"/>
  <p:tag name="BULLET_7" val="8226"/>
  <p:tag name="BULLET_8" val="8226"/>
  <p:tag name="BULLET_9" val="8226"/>
  <p:tag name="BULLET_10" val="8226"/>
  <p:tag name="BULLET_11" val="111"/>
  <p:tag name="BULLET_12" val="111"/>
  <p:tag name="BULLET_13" val="111"/>
  <p:tag name="MARGIN_1" val="0"/>
  <p:tag name="MARGIN_2" val="36"/>
  <p:tag name="MARGIN_3" val="72"/>
  <p:tag name="MARGIN_4" val="-2.147484E+09"/>
  <p:tag name="MARGIN_5" val="164.3188"/>
  <p:tag name="FONT_SIZE" val="12"/>
</p:tagLst>
</file>

<file path=ppt/tags/tag117.xml><?xml version="1.0" encoding="utf-8"?>
<p:tagLst xmlns:a="http://schemas.openxmlformats.org/drawingml/2006/main" xmlns:r="http://schemas.openxmlformats.org/officeDocument/2006/relationships" xmlns:p="http://schemas.openxmlformats.org/presentationml/2006/main">
  <p:tag name="ANNOTATION_COUNT" val="0"/>
  <p:tag name="AUDIO_ID" val="374"/>
  <p:tag name="ARTICULATE_AUDIO_RECORDED" val="1"/>
  <p:tag name="ELAPSEDTIME" val="12"/>
  <p:tag name="ARTICULATE_TITLE_TAG" val="Phase 4: Reference &amp; Background Checks"/>
  <p:tag name="TIMELINE" val="2.00"/>
  <p:tag name="ARTICULATE_NAV_LEVEL" val="1"/>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18.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1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0.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121.xml><?xml version="1.0" encoding="utf-8"?>
<p:tagLst xmlns:a="http://schemas.openxmlformats.org/drawingml/2006/main" xmlns:r="http://schemas.openxmlformats.org/officeDocument/2006/relationships" xmlns:p="http://schemas.openxmlformats.org/presentationml/2006/main">
  <p:tag name="AUDIO_ID" val="337"/>
  <p:tag name="ARTICULATE_AUDIO_RECORDED" val="1"/>
  <p:tag name="ELAPSEDTIME" val="109.762"/>
  <p:tag name="ARTICULATE_TITLE_TAG" val="Reference Checks"/>
  <p:tag name="TIMELINE" val="5.20/60.70/65.80/94.60/101.95"/>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4.xml><?xml version="1.0" encoding="utf-8"?>
<p:tagLst xmlns:a="http://schemas.openxmlformats.org/drawingml/2006/main" xmlns:r="http://schemas.openxmlformats.org/officeDocument/2006/relationships" xmlns:p="http://schemas.openxmlformats.org/presentationml/2006/main">
  <p:tag name="CHILD_ITEM_TEXT1" val="Reference Checks"/>
</p:tagLst>
</file>

<file path=ppt/tags/tag1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126.xml><?xml version="1.0" encoding="utf-8"?>
<p:tagLst xmlns:a="http://schemas.openxmlformats.org/drawingml/2006/main" xmlns:r="http://schemas.openxmlformats.org/officeDocument/2006/relationships" xmlns:p="http://schemas.openxmlformats.org/presentationml/2006/main">
  <p:tag name="AUDIO_ID" val="361"/>
  <p:tag name="ARTICULATE_AUDIO_RECORDED" val="1"/>
  <p:tag name="ELAPSEDTIME" val="59"/>
  <p:tag name="ARTICULATE_TITLE_TAG" val="Internet Searches"/>
  <p:tag name="TIMELINE" val="1.70/10.20/51.6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8.xml><?xml version="1.0" encoding="utf-8"?>
<p:tagLst xmlns:a="http://schemas.openxmlformats.org/drawingml/2006/main" xmlns:r="http://schemas.openxmlformats.org/officeDocument/2006/relationships" xmlns:p="http://schemas.openxmlformats.org/presentationml/2006/main">
  <p:tag name="CHILD_ITEM_TEXT1" val="Internet Searches"/>
</p:tagLst>
</file>

<file path=ppt/tags/tag1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0"/>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MARGIN_1" val="0"/>
  <p:tag name="MARGIN_2" val="36"/>
  <p:tag name="MARGIN_3" val="72"/>
  <p:tag name="MARGIN_4" val="108"/>
  <p:tag name="MARGIN_5" val="144"/>
  <p:tag name="FONT_SIZE" val="10"/>
</p:tagLst>
</file>

<file path=ppt/tags/tag130.xml><?xml version="1.0" encoding="utf-8"?>
<p:tagLst xmlns:a="http://schemas.openxmlformats.org/drawingml/2006/main" xmlns:r="http://schemas.openxmlformats.org/officeDocument/2006/relationships" xmlns:p="http://schemas.openxmlformats.org/presentationml/2006/main">
  <p:tag name="ANNOTATION_COUNT" val="0"/>
  <p:tag name="AUDIO_ID" val="366"/>
  <p:tag name="ARTICULATE_AUDIO_RECORDED" val="1"/>
  <p:tag name="ELAPSEDTIME" val="90.7"/>
  <p:tag name="ARTICULATE_TITLE_TAG" val="Background Checks"/>
  <p:tag name="TIMELINE" val="3.00/33.60/42.70/56.40/84.3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0"/>
</p:tagLst>
</file>

<file path=ppt/tags/tag134.xml><?xml version="1.0" encoding="utf-8"?>
<p:tagLst xmlns:a="http://schemas.openxmlformats.org/drawingml/2006/main" xmlns:r="http://schemas.openxmlformats.org/officeDocument/2006/relationships" xmlns:p="http://schemas.openxmlformats.org/presentationml/2006/main">
  <p:tag name="ANNOTATION_COUNT" val="0"/>
  <p:tag name="AUDIO_ID" val="367"/>
  <p:tag name="ARTICULATE_AUDIO_RECORDED" val="1"/>
  <p:tag name="ELAPSEDTIME" val="24.1"/>
  <p:tag name="ARTICULATE_TITLE_TAG" val="Personnel Files"/>
  <p:tag name="TIMELINE" val="1.80/3.10/11.50/20.9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6.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4" val="8226"/>
  <p:tag name="BULLET_5" val="8226"/>
  <p:tag name="BULLET_6" val="8226"/>
  <p:tag name="BULLET_7" val="8226"/>
  <p:tag name="BULLET_1" val="8226"/>
  <p:tag name="MARGIN_1" val="0"/>
  <p:tag name="MARGIN_2" val="36"/>
  <p:tag name="MARGIN_3" val="72"/>
  <p:tag name="MARGIN_4" val="108"/>
  <p:tag name="MARGIN_5" val="144"/>
  <p:tag name="FONT_SIZE" val="10"/>
</p:tagLst>
</file>

<file path=ppt/tags/tag137.xml><?xml version="1.0" encoding="utf-8"?>
<p:tagLst xmlns:a="http://schemas.openxmlformats.org/drawingml/2006/main" xmlns:r="http://schemas.openxmlformats.org/officeDocument/2006/relationships" xmlns:p="http://schemas.openxmlformats.org/presentationml/2006/main">
  <p:tag name="AUDIO_ID" val="339"/>
  <p:tag name="ARTICULATE_AUDIO_RECORDED" val="1"/>
  <p:tag name="ELAPSEDTIME" val="156.3"/>
  <p:tag name="ARTICULATE_TITLE_TAG" val="Hire Recommendation"/>
  <p:tag name="TIMELINE" val="9.10/40.60/84.20/99.50/110.50/122.90/126.3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9.xml><?xml version="1.0" encoding="utf-8"?>
<p:tagLst xmlns:a="http://schemas.openxmlformats.org/drawingml/2006/main" xmlns:r="http://schemas.openxmlformats.org/officeDocument/2006/relationships" xmlns:p="http://schemas.openxmlformats.org/presentationml/2006/main">
  <p:tag name="CHILD_ITEM_TEXT1" val="Hire Recommendation"/>
</p:tagLst>
</file>

<file path=ppt/tags/tag14.xml><?xml version="1.0" encoding="utf-8"?>
<p:tagLst xmlns:a="http://schemas.openxmlformats.org/drawingml/2006/main" xmlns:r="http://schemas.openxmlformats.org/officeDocument/2006/relationships" xmlns:p="http://schemas.openxmlformats.org/presentationml/2006/main">
  <p:tag name="AUDIO_ID" val="362"/>
  <p:tag name="ARTICULATE_AUDIO_RECORDED" val="1"/>
  <p:tag name="ELAPSEDTIME" val="81.3"/>
  <p:tag name="ARTICULATE_TITLE_TAG" val="Recruitment Laws &amp; Policies (2)"/>
  <p:tag name="TIMELINE" val="1.20/6.40/12.10/18.90/57.60/66.4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4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MARGIN_1" val="-2.147484E+09"/>
  <p:tag name="MARGIN_2" val="36"/>
  <p:tag name="MARGIN_3" val="72"/>
  <p:tag name="MARGIN_4" val="108"/>
  <p:tag name="MARGIN_5" val="144"/>
  <p:tag name="FONT_SIZE" val="10"/>
</p:tagLst>
</file>

<file path=ppt/tags/tag141.xml><?xml version="1.0" encoding="utf-8"?>
<p:tagLst xmlns:a="http://schemas.openxmlformats.org/drawingml/2006/main" xmlns:r="http://schemas.openxmlformats.org/officeDocument/2006/relationships" xmlns:p="http://schemas.openxmlformats.org/presentationml/2006/main">
  <p:tag name="ANNOTATION_COUNT" val="0"/>
  <p:tag name="AUDIO_ID" val="375"/>
  <p:tag name="ARTICULATE_AUDIO_RECORDED" val="1"/>
  <p:tag name="ELAPSEDTIME" val="19.9"/>
  <p:tag name="ARTICULATE_TITLE_TAG" val="Phase 5: Hire &amp; Onboard"/>
  <p:tag name="TIMELINE" val="2.20"/>
  <p:tag name="ARTICULATE_NAV_LEVEL" val="1"/>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42.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1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4.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0"/>
</p:tagLst>
</file>

<file path=ppt/tags/tag145.xml><?xml version="1.0" encoding="utf-8"?>
<p:tagLst xmlns:a="http://schemas.openxmlformats.org/drawingml/2006/main" xmlns:r="http://schemas.openxmlformats.org/officeDocument/2006/relationships" xmlns:p="http://schemas.openxmlformats.org/presentationml/2006/main">
  <p:tag name="AUDIO_ID" val="341"/>
  <p:tag name="ARTICULATE_AUDIO_RECORDED" val="1"/>
  <p:tag name="ELAPSEDTIME" val="44.6"/>
  <p:tag name="ARTICULATE_TITLE_TAG" val="Notify Candidates"/>
  <p:tag name="TIMELINE" val="3.20/10.50/19.00/29.10/36.0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8.xml><?xml version="1.0" encoding="utf-8"?>
<p:tagLst xmlns:a="http://schemas.openxmlformats.org/drawingml/2006/main" xmlns:r="http://schemas.openxmlformats.org/officeDocument/2006/relationships" xmlns:p="http://schemas.openxmlformats.org/presentationml/2006/main">
  <p:tag name="CHILD_ITEM_TEXT1" val="Notify Candidates"/>
</p:tagLst>
</file>

<file path=ppt/tags/tag1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2.147484E+09"/>
  <p:tag name="MARGIN_2" val="36"/>
  <p:tag name="MARGIN_3" val="72"/>
  <p:tag name="MARGIN_4" val="13.32315"/>
  <p:tag name="MARGIN_5" val="144"/>
  <p:tag name="FONT_SIZE" val="10"/>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0.xml><?xml version="1.0" encoding="utf-8"?>
<p:tagLst xmlns:a="http://schemas.openxmlformats.org/drawingml/2006/main" xmlns:r="http://schemas.openxmlformats.org/officeDocument/2006/relationships" xmlns:p="http://schemas.openxmlformats.org/presentationml/2006/main">
  <p:tag name="AUDIO_ID" val="342"/>
  <p:tag name="ARTICULATE_AUDIO_RECORDED" val="1"/>
  <p:tag name="ELAPSEDTIME" val="63.1"/>
  <p:tag name="ARTICULATE_TITLE_TAG" val="Records Retention"/>
  <p:tag name="TIMELINE" val="3.00/18.70/21.40/24.50/26.40/31.70/33.90/37.40/40.10/43.30/45.30/54.1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5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3.xml><?xml version="1.0" encoding="utf-8"?>
<p:tagLst xmlns:a="http://schemas.openxmlformats.org/drawingml/2006/main" xmlns:r="http://schemas.openxmlformats.org/officeDocument/2006/relationships" xmlns:p="http://schemas.openxmlformats.org/presentationml/2006/main">
  <p:tag name="CHILD_ITEM_TEXT1" val="Records Retention"/>
</p:tagLst>
</file>

<file path=ppt/tags/tag15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155.xml><?xml version="1.0" encoding="utf-8"?>
<p:tagLst xmlns:a="http://schemas.openxmlformats.org/drawingml/2006/main" xmlns:r="http://schemas.openxmlformats.org/officeDocument/2006/relationships" xmlns:p="http://schemas.openxmlformats.org/presentationml/2006/main">
  <p:tag name="AUDIO_ID" val="343"/>
  <p:tag name="ARTICULATE_AUDIO_RECORDED" val="1"/>
  <p:tag name="ELAPSEDTIME" val="82.6"/>
  <p:tag name="ARTICULATE_TITLE_TAG" val="Onboarding Process"/>
  <p:tag name="TIMELINE" val="14.80/18.50/23.20/36.40/53.00/60.7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5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8.xml><?xml version="1.0" encoding="utf-8"?>
<p:tagLst xmlns:a="http://schemas.openxmlformats.org/drawingml/2006/main" xmlns:r="http://schemas.openxmlformats.org/officeDocument/2006/relationships" xmlns:p="http://schemas.openxmlformats.org/presentationml/2006/main">
  <p:tag name="CHILD_ITEM_TEXT1" val="Onboarding Process"/>
</p:tagLst>
</file>

<file path=ppt/tags/tag1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2.147484E+09"/>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36"/>
  <p:tag name="MARGIN_3" val="72"/>
  <p:tag name="MARGIN_4" val="108"/>
  <p:tag name="MARGIN_5" val="144"/>
  <p:tag name="FONT_SIZE" val="10"/>
</p:tagLst>
</file>

<file path=ppt/tags/tag160.xml><?xml version="1.0" encoding="utf-8"?>
<p:tagLst xmlns:a="http://schemas.openxmlformats.org/drawingml/2006/main" xmlns:r="http://schemas.openxmlformats.org/officeDocument/2006/relationships" xmlns:p="http://schemas.openxmlformats.org/presentationml/2006/main">
  <p:tag name="ARTICULATE_TITLE_TAG" val="Resources"/>
  <p:tag name="ARTICULATE_SLIDE_GUID" val="ad03a3e1-287c-4a0c-ac94-0ae7bae132da"/>
  <p:tag name="ANNOTATION_COUNT" val="0"/>
  <p:tag name="ARTICULATE_PLAYLIST_ID" val="-1"/>
  <p:tag name="ARTICULATE_SLIDE_NAV" val="40"/>
  <p:tag name="AUDIO_ID" val="320"/>
  <p:tag name="ARTICULATE_AUDIO_RECORDED" val="1"/>
  <p:tag name="ELAPSEDTIME" val="19.1"/>
  <p:tag name="ARTICULATE_NAV_LEVEL" val="1"/>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61.xml><?xml version="1.0" encoding="utf-8"?>
<p:tagLst xmlns:a="http://schemas.openxmlformats.org/drawingml/2006/main" xmlns:r="http://schemas.openxmlformats.org/officeDocument/2006/relationships" xmlns:p="http://schemas.openxmlformats.org/presentationml/2006/main">
  <p:tag name="BULLET_5" val="8226"/>
  <p:tag name="BULLET_6" val="8226"/>
  <p:tag name="BULLET_7" val="8226"/>
  <p:tag name="BULLET_2" val="8226"/>
  <p:tag name="BULLET_3" val="8226"/>
  <p:tag name="BULLET_4" val="8226"/>
  <p:tag name="BULLET_1" val="8226"/>
  <p:tag name="MARGIN_1" val="0"/>
  <p:tag name="MARGIN_2" val="36"/>
  <p:tag name="MARGIN_3" val="72"/>
  <p:tag name="MARGIN_4" val="108"/>
  <p:tag name="MARGIN_5" val="144"/>
  <p:tag name="FONT_SIZE" val="10"/>
</p:tagLst>
</file>

<file path=ppt/tags/tag17.xml><?xml version="1.0" encoding="utf-8"?>
<p:tagLst xmlns:a="http://schemas.openxmlformats.org/drawingml/2006/main" xmlns:r="http://schemas.openxmlformats.org/officeDocument/2006/relationships" xmlns:p="http://schemas.openxmlformats.org/presentationml/2006/main">
  <p:tag name="ANNOTATION_COUNT" val="0"/>
  <p:tag name="AUDIO_ID" val="371"/>
  <p:tag name="ARTICULATE_AUDIO_RECORDED" val="1"/>
  <p:tag name="ELAPSEDTIME" val="18.5"/>
  <p:tag name="ARTICULATE_TITLE_TAG" val="Phase 1: Preparation"/>
  <p:tag name="TIMELINE" val="12.40"/>
  <p:tag name="ARTICULATE_NAV_LEVEL" val="1"/>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UDIO_ID" val="304"/>
  <p:tag name="ARTICULATE_AUDIO_RECORDED" val="1"/>
  <p:tag name="ELAPSEDTIME" val="54.8"/>
  <p:tag name="ARTICULATE_NAV_LEVEL" val="1"/>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0"/>
</p:tagLst>
</file>

<file path=ppt/tags/tag21.xml><?xml version="1.0" encoding="utf-8"?>
<p:tagLst xmlns:a="http://schemas.openxmlformats.org/drawingml/2006/main" xmlns:r="http://schemas.openxmlformats.org/officeDocument/2006/relationships" xmlns:p="http://schemas.openxmlformats.org/presentationml/2006/main">
  <p:tag name="AUDIO_ID" val="311"/>
  <p:tag name="ARTICULATE_AUDIO_RECORDED" val="1"/>
  <p:tag name="ELAPSEDTIME" val="29.1"/>
  <p:tag name="ARTICULATE_TITLE_TAG" val="Hire the Best"/>
  <p:tag name="TIMELINE" val="15.70/20.00/22.30/25.4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13.5"/>
  <p:tag name="MARGIN_3" val="72"/>
  <p:tag name="MARGIN_4" val="108"/>
  <p:tag name="MARGIN_5" val="144"/>
  <p:tag name="FONT_SIZE" val="10"/>
</p:tagLst>
</file>

<file path=ppt/tags/tag24.xml><?xml version="1.0" encoding="utf-8"?>
<p:tagLst xmlns:a="http://schemas.openxmlformats.org/drawingml/2006/main" xmlns:r="http://schemas.openxmlformats.org/officeDocument/2006/relationships" xmlns:p="http://schemas.openxmlformats.org/presentationml/2006/main">
  <p:tag name="AUDIO_ID" val="314"/>
  <p:tag name="ARTICULATE_AUDIO_RECORDED" val="1"/>
  <p:tag name="ELAPSEDTIME" val="51.8"/>
  <p:tag name="ARTICULATE_TITLE_TAG" val="Position Details &amp; Duties (1)"/>
  <p:tag name="TIMELINE" val="29.40/33.90/43.8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2.147484E+09"/>
  <p:tag name="MARGIN_2" val="36"/>
  <p:tag name="MARGIN_3" val="72"/>
  <p:tag name="MARGIN_4" val="108"/>
  <p:tag name="MARGIN_5" val="144"/>
  <p:tag name="FONT_SIZE" val="10"/>
</p:tagLst>
</file>

<file path=ppt/tags/tag27.xml><?xml version="1.0" encoding="utf-8"?>
<p:tagLst xmlns:a="http://schemas.openxmlformats.org/drawingml/2006/main" xmlns:r="http://schemas.openxmlformats.org/officeDocument/2006/relationships" xmlns:p="http://schemas.openxmlformats.org/presentationml/2006/main">
  <p:tag name="AUDIO_ID" val="358"/>
  <p:tag name="ARTICULATE_AUDIO_RECORDED" val="1"/>
  <p:tag name="ELAPSEDTIME" val="109.8"/>
  <p:tag name="ARTICULATE_TITLE_TAG" val="Position Details &amp; Duties (2)"/>
  <p:tag name="TIMELINE" val="3.90/68.20/94.50"/>
  <p:tag name="ARTICULATE_NAV_LEVEL" val="3"/>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29.xml><?xml version="1.0" encoding="utf-8"?>
<p:tagLst xmlns:a="http://schemas.openxmlformats.org/drawingml/2006/main" xmlns:r="http://schemas.openxmlformats.org/officeDocument/2006/relationships" xmlns:p="http://schemas.openxmlformats.org/presentationml/2006/main">
  <p:tag name="AUDIO_ID" val="351"/>
  <p:tag name="ARTICULATE_AUDIO_RECORDED" val="1"/>
  <p:tag name="ELAPSEDTIME" val="59.9"/>
  <p:tag name="TIMELINE" val="8.90/11.6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0"/>
</p:tagLst>
</file>

<file path=ppt/tags/tag30.xml><?xml version="1.0" encoding="utf-8"?>
<p:tagLst xmlns:a="http://schemas.openxmlformats.org/drawingml/2006/main" xmlns:r="http://schemas.openxmlformats.org/officeDocument/2006/relationships" xmlns:p="http://schemas.openxmlformats.org/presentationml/2006/main">
  <p:tag name="CHILD_ITEM_TEXT3" val="Committee Composition "/>
  <p:tag name="CHILD_ITEM_TEXT4" val="Cross section of areas"/>
  <p:tag name="CHILD_ITEM_TEXT5" val="Neutral Evaluators"/>
  <p:tag name="CHILD_ITEM_TEXT6" val="Diverse Group of Individuals"/>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33.xml><?xml version="1.0" encoding="utf-8"?>
<p:tagLst xmlns:a="http://schemas.openxmlformats.org/drawingml/2006/main" xmlns:r="http://schemas.openxmlformats.org/officeDocument/2006/relationships" xmlns:p="http://schemas.openxmlformats.org/presentationml/2006/main">
  <p:tag name="ARTICULATE_TITLE_TAG" val="Advisors to the Appointing Authority"/>
  <p:tag name="ANNOTATION_COUNT" val="0"/>
  <p:tag name="AUDIO_ID" val="309"/>
  <p:tag name="ARTICULATE_AUDIO_RECORDED" val="1"/>
  <p:tag name="ELAPSEDTIME" val="59.032"/>
  <p:tag name="TIMELINE" val="2.00/26.20/27.40/29.60/32.20/36.50/43.60/46.50"/>
  <p:tag name="ARTICULATE_NAV_LEVEL" val="1"/>
  <p:tag name="ARTICULATE_SLIDE_PRESENTER_GUID" val="0c00e5f6-62ff-4e7d-a027-1060998fb2aa"/>
  <p:tag name="ARTICULATE_SLIDE_PAUSE" val="0"/>
  <p:tag name="ARTICULATE_LOCK_SLIDE" val="0"/>
  <p:tag name="ARTICULATE_HIDE_SLIDE" val="0"/>
  <p:tag name="ARTICULATE_PLAYER_CONTROL_PREVIOUS" val="True"/>
  <p:tag name="ARTICULATE_PLAYER_CONTROL_NEXT" val="True"/>
  <p:tag name="ARTICULATE_USED_LAYOUT" val="3"/>
</p:tagLst>
</file>

<file path=ppt/tags/tag34.xml><?xml version="1.0" encoding="utf-8"?>
<p:tagLst xmlns:a="http://schemas.openxmlformats.org/drawingml/2006/main" xmlns:r="http://schemas.openxmlformats.org/officeDocument/2006/relationships" xmlns:p="http://schemas.openxmlformats.org/presentationml/2006/main">
  <p:tag name="CHILD_ITEM_TEXT2" val="Office of the Provost"/>
  <p:tag name="CHILD_ITEM_TEXT4" val="Appointing Authority"/>
  <p:tag name="CHILD_ITEM_TEXT6" val="Search Chair"/>
  <p:tag name="CHILD_ITEM_TEXT8" val="Search Committee Members"/>
  <p:tag name="CHILD_ITEM_TEXT10" val="Search Support"/>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AUDIO_ID" val="351"/>
  <p:tag name="ARTICULATE_AUDIO_RECORDED" val="1"/>
  <p:tag name="ELAPSEDTIME" val="59.9"/>
  <p:tag name="TIMELINE" val="8.90/11.6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4.xml><?xml version="1.0" encoding="utf-8"?>
<p:tagLst xmlns:a="http://schemas.openxmlformats.org/drawingml/2006/main" xmlns:r="http://schemas.openxmlformats.org/officeDocument/2006/relationships" xmlns:p="http://schemas.openxmlformats.org/presentationml/2006/main">
  <p:tag name="AUDIO_ID" val="305"/>
  <p:tag name="ARTICULATE_AUDIO_RECORDED" val="1"/>
  <p:tag name="ELAPSEDTIME" val="18.4"/>
  <p:tag name="TIMELINE" val="4.50/7.60/13.20"/>
  <p:tag name="ARTICULATE_NAV_LEVEL" val="1"/>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0.xml><?xml version="1.0" encoding="utf-8"?>
<p:tagLst xmlns:a="http://schemas.openxmlformats.org/drawingml/2006/main" xmlns:r="http://schemas.openxmlformats.org/officeDocument/2006/relationships" xmlns:p="http://schemas.openxmlformats.org/presentationml/2006/main">
  <p:tag name="AUDIO_ID" val="351"/>
  <p:tag name="ARTICULATE_AUDIO_RECORDED" val="1"/>
  <p:tag name="ELAPSEDTIME" val="59.9"/>
  <p:tag name="TIMELINE" val="8.90/11.6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43.xml><?xml version="1.0" encoding="utf-8"?>
<p:tagLst xmlns:a="http://schemas.openxmlformats.org/drawingml/2006/main" xmlns:r="http://schemas.openxmlformats.org/officeDocument/2006/relationships" xmlns:p="http://schemas.openxmlformats.org/presentationml/2006/main">
  <p:tag name="AUDIO_ID" val="315"/>
  <p:tag name="ARTICULATE_AUDIO_RECORDED" val="1"/>
  <p:tag name="ELAPSEDTIME" val="77"/>
  <p:tag name="ARTICULATE_TITLE_TAG" val="Job Posting"/>
  <p:tag name="TIMELINE" val="2.00/10.40/29.60/38.10/53.9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111"/>
  <p:tag name="BULLET_9" val="111"/>
  <p:tag name="BULLET_10" val="111"/>
  <p:tag name="BULLET_11" val="8226"/>
  <p:tag name="BULLET_12" val="111"/>
  <p:tag name="BULLET_13" val="111"/>
  <p:tag name="BULLET_14" val="8226"/>
  <p:tag name="MARGIN_1" val="-2.147484E+09"/>
  <p:tag name="MARGIN_2" val="-2.147484E+09"/>
  <p:tag name="MARGIN_3" val="72"/>
  <p:tag name="MARGIN_4" val="108"/>
  <p:tag name="MARGIN_5" val="144"/>
  <p:tag name="FONT_SIZE" val="10"/>
</p:tagLst>
</file>

<file path=ppt/tags/tag46.xml><?xml version="1.0" encoding="utf-8"?>
<p:tagLst xmlns:a="http://schemas.openxmlformats.org/drawingml/2006/main" xmlns:r="http://schemas.openxmlformats.org/officeDocument/2006/relationships" xmlns:p="http://schemas.openxmlformats.org/presentationml/2006/main">
  <p:tag name="AUDIO_ID" val="317"/>
  <p:tag name="ARTICULATE_AUDIO_RECORDED" val="1"/>
  <p:tag name="ELAPSEDTIME" val="60"/>
  <p:tag name="ARTICULATE_TITLE_TAG" val="Evaluation Tools"/>
  <p:tag name="TIMELINE" val="8.10/11.50/22.10/30.20/41.30/47.5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0"/>
</p:tagLst>
</file>

<file path=ppt/tags/tag49.xml><?xml version="1.0" encoding="utf-8"?>
<p:tagLst xmlns:a="http://schemas.openxmlformats.org/drawingml/2006/main" xmlns:r="http://schemas.openxmlformats.org/officeDocument/2006/relationships" xmlns:p="http://schemas.openxmlformats.org/presentationml/2006/main">
  <p:tag name="ANNOTATION_COUNT" val="0"/>
  <p:tag name="AUDIO_ID" val="372"/>
  <p:tag name="ARTICULATE_AUDIO_RECORDED" val="1"/>
  <p:tag name="ELAPSEDTIME" val="17.6"/>
  <p:tag name="ARTICULATE_TITLE_TAG" val="Phase 2: Advertise &amp; Outreach"/>
  <p:tag name="TIMELINE" val="6.40"/>
  <p:tag name="ARTICULATE_NAV_LEVEL" val="1"/>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2.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0"/>
</p:tagLst>
</file>

<file path=ppt/tags/tag53.xml><?xml version="1.0" encoding="utf-8"?>
<p:tagLst xmlns:a="http://schemas.openxmlformats.org/drawingml/2006/main" xmlns:r="http://schemas.openxmlformats.org/officeDocument/2006/relationships" xmlns:p="http://schemas.openxmlformats.org/presentationml/2006/main">
  <p:tag name="ARTICULATE_TITLE_TAG" val="Outreach Strategy"/>
  <p:tag name="AUDIO_ID" val="322"/>
  <p:tag name="ARTICULATE_AUDIO_RECORDED" val="1"/>
  <p:tag name="ELAPSEDTIME" val="87.6"/>
  <p:tag name="TIMELINE" val="7.00/31.40/36.90/52.30/59.40/82.8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BULLET_11" val="8226"/>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0"/>
</p:tagLst>
</file>

<file path=ppt/tags/tag56.xml><?xml version="1.0" encoding="utf-8"?>
<p:tagLst xmlns:a="http://schemas.openxmlformats.org/drawingml/2006/main" xmlns:r="http://schemas.openxmlformats.org/officeDocument/2006/relationships" xmlns:p="http://schemas.openxmlformats.org/presentationml/2006/main">
  <p:tag name="ANNOTATION_COUNT" val="0"/>
  <p:tag name="ARTICULATE_TITLE_TAG" val="EEO/AA Policy"/>
  <p:tag name="AUDIO_ID" val="377"/>
  <p:tag name="ARTICULATE_AUDIO_RECORDED" val="1"/>
  <p:tag name="ELAPSEDTIME" val="38.8"/>
  <p:tag name="TIMELINE" val="32.60"/>
  <p:tag name="ARTICULATE_NAV_LEVEL" val="3"/>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0"/>
</p:tagLst>
</file>

<file path=ppt/tags/tag59.xml><?xml version="1.0" encoding="utf-8"?>
<p:tagLst xmlns:a="http://schemas.openxmlformats.org/drawingml/2006/main" xmlns:r="http://schemas.openxmlformats.org/officeDocument/2006/relationships" xmlns:p="http://schemas.openxmlformats.org/presentationml/2006/main">
  <p:tag name="ANNOTATION_COUNT" val="0"/>
  <p:tag name="AUDIO_ID" val="364"/>
  <p:tag name="ARTICULATE_AUDIO_RECORDED" val="1"/>
  <p:tag name="ELAPSEDTIME" val="48.3"/>
  <p:tag name="ARTICULATE_TITLE_TAG" val="Advertise &amp; Outreach Ideas (1)"/>
  <p:tag name="TIMELINE" val="19.60/22.00/24.70/29.40/36.30/40.50/43.90/45.70"/>
  <p:tag name="ARTICULATE_NAV_LEVEL" val="3"/>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0"/>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1.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1" val="8226"/>
  <p:tag name="BULLET_2" val="8226"/>
  <p:tag name="BULLET_3" val="8226"/>
  <p:tag name="BULLET_4" val="8226"/>
  <p:tag name="BULLET_5" val="8226"/>
  <p:tag name="BULLET_6" val="8226"/>
  <p:tag name="BULLET_7" val="8226"/>
  <p:tag name="BULLET_8" val="8226"/>
  <p:tag name="BULLET_9" val="8226"/>
  <p:tag name="MARGIN_1" val="-2.147484E+09"/>
  <p:tag name="MARGIN_2" val="36"/>
  <p:tag name="MARGIN_3" val="72"/>
  <p:tag name="MARGIN_4" val="108"/>
  <p:tag name="MARGIN_5" val="144"/>
  <p:tag name="FONT_SIZE" val="12"/>
</p:tagLst>
</file>

<file path=ppt/tags/tag62.xml><?xml version="1.0" encoding="utf-8"?>
<p:tagLst xmlns:a="http://schemas.openxmlformats.org/drawingml/2006/main" xmlns:r="http://schemas.openxmlformats.org/officeDocument/2006/relationships" xmlns:p="http://schemas.openxmlformats.org/presentationml/2006/main">
  <p:tag name="ANNOTATION_COUNT" val="0"/>
  <p:tag name="AUDIO_ID" val="365"/>
  <p:tag name="ARTICULATE_AUDIO_RECORDED" val="1"/>
  <p:tag name="ELAPSEDTIME" val="64.5"/>
  <p:tag name="ARTICULATE_TITLE_TAG" val="Advertise &amp; Outreach Ideas (2)"/>
  <p:tag name="TIMELINE" val="3.90/9.00/23.80/30.60/44.70/53.20"/>
  <p:tag name="ARTICULATE_NAV_LEVEL" val="4"/>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4.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1" val="8226"/>
  <p:tag name="BULLET_2" val="8226"/>
  <p:tag name="BULLET_3" val="8226"/>
  <p:tag name="BULLET_4" val="8226"/>
  <p:tag name="BULLET_5" val="8226"/>
  <p:tag name="BULLET_6" val="8226"/>
  <p:tag name="BULLET_7" val="8226"/>
  <p:tag name="BULLET_8" val="8226"/>
  <p:tag name="BULLET_9" val="8226"/>
  <p:tag name="MARGIN_1" val="-2.147484E+09"/>
  <p:tag name="MARGIN_2" val="36"/>
  <p:tag name="MARGIN_3" val="72"/>
  <p:tag name="MARGIN_4" val="108"/>
  <p:tag name="MARGIN_5" val="144"/>
  <p:tag name="FONT_SIZE" val="12"/>
</p:tagLst>
</file>

<file path=ppt/tags/tag65.xml><?xml version="1.0" encoding="utf-8"?>
<p:tagLst xmlns:a="http://schemas.openxmlformats.org/drawingml/2006/main" xmlns:r="http://schemas.openxmlformats.org/officeDocument/2006/relationships" xmlns:p="http://schemas.openxmlformats.org/presentationml/2006/main">
  <p:tag name="AUDIO_ID" val="324"/>
  <p:tag name="ARTICULATE_AUDIO_RECORDED" val="1"/>
  <p:tag name="ELAPSEDTIME" val="50.2"/>
  <p:tag name="ARTICULATE_TITLE_TAG" val="Length of Recruitment"/>
  <p:tag name="TIMELINE" val="23.90/31.90/39.10/44.5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2.147484E+09"/>
  <p:tag name="MARGIN_2" val="36"/>
  <p:tag name="MARGIN_3" val="72"/>
  <p:tag name="MARGIN_4" val="108"/>
  <p:tag name="MARGIN_5" val="144"/>
  <p:tag name="FONT_SIZE" val="12"/>
</p:tagLst>
</file>

<file path=ppt/tags/tag68.xml><?xml version="1.0" encoding="utf-8"?>
<p:tagLst xmlns:a="http://schemas.openxmlformats.org/drawingml/2006/main" xmlns:r="http://schemas.openxmlformats.org/officeDocument/2006/relationships" xmlns:p="http://schemas.openxmlformats.org/presentationml/2006/main">
  <p:tag name="AUDIO_ID" val="329"/>
  <p:tag name="ARTICULATE_AUDIO_RECORDED" val="1"/>
  <p:tag name="ELAPSEDTIME" val="67.3"/>
  <p:tag name="ARTICULATE_TITLE_TAG" val="OPDRS Posting (1)"/>
  <p:tag name="TIMELINE" val="8.20/19.00/36.70/49.2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NNOTATION_COUNT" val="0"/>
  <p:tag name="ARTICULATE_TITLE_TAG" val="Search Phases"/>
  <p:tag name="AUDIO_ID" val="370"/>
  <p:tag name="ARTICULATE_AUDIO_RECORDED" val="1"/>
  <p:tag name="ELAPSEDTIME" val="25.7"/>
  <p:tag name="TIMELINE" val="2.10"/>
  <p:tag name="ARTICULATE_NAV_LEVEL" val="1"/>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7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2"/>
</p:tagLst>
</file>

<file path=ppt/tags/tag71.xml><?xml version="1.0" encoding="utf-8"?>
<p:tagLst xmlns:a="http://schemas.openxmlformats.org/drawingml/2006/main" xmlns:r="http://schemas.openxmlformats.org/officeDocument/2006/relationships" xmlns:p="http://schemas.openxmlformats.org/presentationml/2006/main">
  <p:tag name="ANNOTATION_COUNT" val="0"/>
  <p:tag name="ARTICULATE_TITLE_TAG" val="OPDRS Posting (2)"/>
  <p:tag name="AUDIO_ID" val="369"/>
  <p:tag name="ARTICULATE_AUDIO_RECORDED" val="1"/>
  <p:tag name="ELAPSEDTIME" val="22.7"/>
  <p:tag name="TIMELINE" val="1.40/10.30"/>
  <p:tag name="ARTICULATE_NAV_LEVEL" val="3"/>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BULLET_1" val="111"/>
  <p:tag name="BULLET_2" val="8226"/>
  <p:tag name="BULLET_3" val="111"/>
  <p:tag name="MARGIN_1" val="-2.147484E+09"/>
  <p:tag name="MARGIN_2" val="36"/>
  <p:tag name="MARGIN_3" val="72"/>
  <p:tag name="MARGIN_4" val="108"/>
  <p:tag name="MARGIN_5" val="144"/>
  <p:tag name="FONT_SIZE" val="12"/>
</p:tagLst>
</file>

<file path=ppt/tags/tag74.xml><?xml version="1.0" encoding="utf-8"?>
<p:tagLst xmlns:a="http://schemas.openxmlformats.org/drawingml/2006/main" xmlns:r="http://schemas.openxmlformats.org/officeDocument/2006/relationships" xmlns:p="http://schemas.openxmlformats.org/presentationml/2006/main">
  <p:tag name="ANNOTATION_COUNT" val="0"/>
  <p:tag name="AUDIO_ID" val="373"/>
  <p:tag name="ARTICULATE_AUDIO_RECORDED" val="1"/>
  <p:tag name="ELAPSEDTIME" val="12.2"/>
  <p:tag name="ARTICULATE_TITLE_TAG" val="Phase 3: Screen &amp; Interview"/>
  <p:tag name="TIMELINE" val="8.00"/>
  <p:tag name="ARTICULATE_NAV_LEVEL" val="1"/>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2"/>
</p:tagLst>
</file>

<file path=ppt/tags/tag75.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7.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78.xml><?xml version="1.0" encoding="utf-8"?>
<p:tagLst xmlns:a="http://schemas.openxmlformats.org/drawingml/2006/main" xmlns:r="http://schemas.openxmlformats.org/officeDocument/2006/relationships" xmlns:p="http://schemas.openxmlformats.org/presentationml/2006/main">
  <p:tag name="AUDIO_ID" val="325"/>
  <p:tag name="ARTICULATE_AUDIO_RECORDED" val="1"/>
  <p:tag name="ELAPSEDTIME" val="29.5"/>
  <p:tag name="ARTICULATE_TITLE_TAG" val="Candidate Evaluation (1)"/>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CHILD_ITEM_TEXT1" val="Prepare for the Search"/>
  <p:tag name="CHILD_ITEM_TEXT3" val="Advertise &amp; Outreach"/>
  <p:tag name="CHILD_ITEM_TEXT5" val="Screen &amp; Interview"/>
  <p:tag name="CHILD_ITEM_TEXT7" val="Perform Reference &amp; Background Checks "/>
  <p:tag name="CHILD_ITEM_TEXT9" val="Hire &amp; Onboard"/>
</p:tagLst>
</file>

<file path=ppt/tags/tag80.xml><?xml version="1.0" encoding="utf-8"?>
<p:tagLst xmlns:a="http://schemas.openxmlformats.org/drawingml/2006/main" xmlns:r="http://schemas.openxmlformats.org/officeDocument/2006/relationships" xmlns:p="http://schemas.openxmlformats.org/presentationml/2006/main">
  <p:tag name="CHILD_ITEM_TEXT1" val="Candidate Evaluation"/>
</p:tagLst>
</file>

<file path=ppt/tags/tag8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82.xml><?xml version="1.0" encoding="utf-8"?>
<p:tagLst xmlns:a="http://schemas.openxmlformats.org/drawingml/2006/main" xmlns:r="http://schemas.openxmlformats.org/officeDocument/2006/relationships" xmlns:p="http://schemas.openxmlformats.org/presentationml/2006/main">
  <p:tag name="AUDIO_ID" val="325"/>
  <p:tag name="ARTICULATE_AUDIO_RECORDED" val="1"/>
  <p:tag name="ELAPSEDTIME" val="29.5"/>
  <p:tag name="ARTICULATE_TITLE_TAG" val="Candidate Evaluation (1)"/>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8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85.xml><?xml version="1.0" encoding="utf-8"?>
<p:tagLst xmlns:a="http://schemas.openxmlformats.org/drawingml/2006/main" xmlns:r="http://schemas.openxmlformats.org/officeDocument/2006/relationships" xmlns:p="http://schemas.openxmlformats.org/presentationml/2006/main">
  <p:tag name="AUDIO_ID" val="363"/>
  <p:tag name="ARTICULATE_AUDIO_RECORDED" val="1"/>
  <p:tag name="ELAPSEDTIME" val="67.6"/>
  <p:tag name="ARTICULATE_TITLE_TAG" val="Candidate Evaluation (2)"/>
  <p:tag name="TIMELINE" val="1.10/4.50/7.80/12.10/26.30/36.30/47.10/56.20"/>
  <p:tag name="ARTICULATE_NAV_LEVEL" val="3"/>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7.xml><?xml version="1.0" encoding="utf-8"?>
<p:tagLst xmlns:a="http://schemas.openxmlformats.org/drawingml/2006/main" xmlns:r="http://schemas.openxmlformats.org/officeDocument/2006/relationships" xmlns:p="http://schemas.openxmlformats.org/presentationml/2006/main">
  <p:tag name="CHILD_ITEM_TEXT1" val="Candidate Evaluation"/>
</p:tagLst>
</file>

<file path=ppt/tags/tag8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2"/>
</p:tagLst>
</file>

<file path=ppt/tags/tag89.xml><?xml version="1.0" encoding="utf-8"?>
<p:tagLst xmlns:a="http://schemas.openxmlformats.org/drawingml/2006/main" xmlns:r="http://schemas.openxmlformats.org/officeDocument/2006/relationships" xmlns:p="http://schemas.openxmlformats.org/presentationml/2006/main">
  <p:tag name="AUDIO_ID" val="360"/>
  <p:tag name="ARTICULATE_AUDIO_RECORDED" val="1"/>
  <p:tag name="ELAPSEDTIME" val="75"/>
  <p:tag name="ARTICULATE_TITLE_TAG" val="Developing Interview Questions"/>
  <p:tag name="TIMELINE" val="1.60/6.90/13.90/27.80/36.50/54.6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1.xml><?xml version="1.0" encoding="utf-8"?>
<p:tagLst xmlns:a="http://schemas.openxmlformats.org/drawingml/2006/main" xmlns:r="http://schemas.openxmlformats.org/officeDocument/2006/relationships" xmlns:p="http://schemas.openxmlformats.org/presentationml/2006/main">
  <p:tag name="CHILD_ITEM_TEXT1" val="Developing Interview Questions"/>
</p:tagLst>
</file>

<file path=ppt/tags/tag9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0"/>
  <p:tag name="MARGIN_2" val="36"/>
  <p:tag name="MARGIN_3" val="72"/>
  <p:tag name="MARGIN_4" val="108"/>
  <p:tag name="MARGIN_5" val="144"/>
  <p:tag name="FONT_SIZE" val="12"/>
</p:tagLst>
</file>

<file path=ppt/tags/tag94.xml><?xml version="1.0" encoding="utf-8"?>
<p:tagLst xmlns:a="http://schemas.openxmlformats.org/drawingml/2006/main" xmlns:r="http://schemas.openxmlformats.org/officeDocument/2006/relationships" xmlns:p="http://schemas.openxmlformats.org/presentationml/2006/main">
  <p:tag name="AUDIO_ID" val="334"/>
  <p:tag name="ARTICULATE_AUDIO_RECORDED" val="1"/>
  <p:tag name="ELAPSEDTIME" val="103.3"/>
  <p:tag name="ARTICULATE_TITLE_TAG" val="Interview Questions"/>
  <p:tag name="TIMELINE" val="2.89/11.24/24.97/31.57/36.83/80.50"/>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ags/tag9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7.xml><?xml version="1.0" encoding="utf-8"?>
<p:tagLst xmlns:a="http://schemas.openxmlformats.org/drawingml/2006/main" xmlns:r="http://schemas.openxmlformats.org/officeDocument/2006/relationships" xmlns:p="http://schemas.openxmlformats.org/presentationml/2006/main">
  <p:tag name="CHILD_ITEM_TEXT1" val="Interview Questions"/>
</p:tagLst>
</file>

<file path=ppt/tags/tag9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2.147484E+09"/>
  <p:tag name="MARGIN_2" val="36"/>
  <p:tag name="MARGIN_3" val="72"/>
  <p:tag name="MARGIN_4" val="108"/>
  <p:tag name="MARGIN_5" val="144"/>
  <p:tag name="FONT_SIZE" val="10"/>
</p:tagLst>
</file>

<file path=ppt/tags/tag99.xml><?xml version="1.0" encoding="utf-8"?>
<p:tagLst xmlns:a="http://schemas.openxmlformats.org/drawingml/2006/main" xmlns:r="http://schemas.openxmlformats.org/officeDocument/2006/relationships" xmlns:p="http://schemas.openxmlformats.org/presentationml/2006/main">
  <p:tag name="AUDIO_ID" val="352"/>
  <p:tag name="ARTICULATE_AUDIO_RECORDED" val="1"/>
  <p:tag name="ELAPSEDTIME" val="149.572"/>
  <p:tag name="ARTICULATE_TITLE_TAG" val="Screening Interviews"/>
  <p:tag name="TIMELINE" val="3.40/25.00/29.20/33.90/42.10/50.10/100.00/128.16"/>
  <p:tag name="ARTICULATE_NAV_LEVEL" val="2"/>
  <p:tag name="ARTICULATE_SLIDE_PRESENTER_GUID" val="5efcdb79-c844-4ba9-82c6-a301e6e68fd3"/>
  <p:tag name="ARTICULATE_SLIDE_PAUSE" val="0"/>
  <p:tag name="ARTICULATE_LOCK_SLIDE" val="0"/>
  <p:tag name="ARTICULATE_HIDE_SLIDE" val="0"/>
  <p:tag name="ARTICULATE_PLAYER_CONTROL_PREVIOUS" val="True"/>
  <p:tag name="ARTICULATE_PLAYER_CONTROL_NEXT" val="True"/>
  <p:tag name="ARTICULATE_USED_LAYOUT" val="3"/>
</p:tagLst>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41471</TotalTime>
  <Words>9636</Words>
  <Application>Microsoft Office PowerPoint</Application>
  <PresentationFormat>On-screen Show (4:3)</PresentationFormat>
  <Paragraphs>1067</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Courier New</vt:lpstr>
      <vt:lpstr>Lucida Sans</vt:lpstr>
      <vt:lpstr>Symbol</vt:lpstr>
      <vt:lpstr>Times New Roman</vt:lpstr>
      <vt:lpstr>Wingdings</vt:lpstr>
      <vt:lpstr>Default Design</vt:lpstr>
      <vt:lpstr>WSU Staff Recruitment Basics</vt:lpstr>
      <vt:lpstr>Key Objectives</vt:lpstr>
      <vt:lpstr>PowerPoint Presentation</vt:lpstr>
      <vt:lpstr>Recruitment Laws &amp; Policies</vt:lpstr>
      <vt:lpstr>PowerPoint Presentation</vt:lpstr>
      <vt:lpstr>Recruitment Laws &amp; Policies </vt:lpstr>
      <vt:lpstr>PowerPoint Presentation</vt:lpstr>
      <vt:lpstr> Disparate Treatment Discrimination</vt:lpstr>
      <vt:lpstr>   Disparate Impact Discrimination</vt:lpstr>
      <vt:lpstr>Griggs v. Duke Power Co. 401 U.S. 424 (1971)</vt:lpstr>
      <vt:lpstr>Reasonable Accommodation</vt:lpstr>
      <vt:lpstr>Reasonable Accommodation</vt:lpstr>
      <vt:lpstr>Reasonable Accommodation in the Selection Process</vt:lpstr>
      <vt:lpstr>PowerPoint Presentation</vt:lpstr>
      <vt:lpstr>PowerPoint Presentation</vt:lpstr>
      <vt:lpstr>PowerPoint Presentation</vt:lpstr>
      <vt:lpstr>PowerPoint Presentation</vt:lpstr>
      <vt:lpstr>Roles &amp; Responsibilities</vt:lpstr>
      <vt:lpstr>Roles &amp; Responsibilities</vt:lpstr>
      <vt:lpstr>PowerPoint Presentation</vt:lpstr>
      <vt:lpstr>PowerPoint Presentation</vt:lpstr>
      <vt:lpstr>PowerPoint Presentation</vt:lpstr>
      <vt:lpstr>PowerPoint Presentation</vt:lpstr>
      <vt:lpstr>PowerPoint Presentation</vt:lpstr>
      <vt:lpstr>PowerPoint Presentation</vt:lpstr>
      <vt:lpstr>WSU’s Equal Employment Opportunity and Affirmative Action Policy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your group, develop an interview question to determine the applicant’s skill/experience related to one of the following competencies: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Murray, Jacob Owen</cp:lastModifiedBy>
  <cp:revision>929</cp:revision>
  <cp:lastPrinted>2019-11-14T15:30:55Z</cp:lastPrinted>
  <dcterms:created xsi:type="dcterms:W3CDTF">2001-10-04T20:08:10Z</dcterms:created>
  <dcterms:modified xsi:type="dcterms:W3CDTF">2021-05-04T22:34:51Z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Staff Recruitment Basics</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4960D8F0-F19B-4B18-BC3F-045BDE3BFFC7</vt:lpwstr>
  </property>
  <property fmtid="{D5CDD505-2E9C-101B-9397-08002B2CF9AE}" pid="6" name="ArticulateProjectFull">
    <vt:lpwstr>C:\Users\HRS\Documents\Training Files\Articulate\Staff Recruitment Basics\Staff Recruitment Basics.ppta</vt:lpwstr>
  </property>
</Properties>
</file>