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8.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40.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04" r:id="rId2"/>
    <p:sldId id="381" r:id="rId3"/>
    <p:sldId id="377" r:id="rId4"/>
    <p:sldId id="380" r:id="rId5"/>
    <p:sldId id="362" r:id="rId6"/>
    <p:sldId id="349" r:id="rId7"/>
    <p:sldId id="376" r:id="rId8"/>
    <p:sldId id="385" r:id="rId9"/>
    <p:sldId id="383" r:id="rId10"/>
    <p:sldId id="334" r:id="rId11"/>
    <p:sldId id="386" r:id="rId12"/>
    <p:sldId id="379" r:id="rId13"/>
    <p:sldId id="384" r:id="rId14"/>
    <p:sldId id="388" r:id="rId15"/>
    <p:sldId id="389" r:id="rId16"/>
  </p:sldIdLst>
  <p:sldSz cx="9144000" cy="6858000" type="screen4x3"/>
  <p:notesSz cx="7315200" cy="9601200"/>
  <p:custDataLst>
    <p:tags r:id="rId19"/>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534">
          <p15:clr>
            <a:srgbClr val="A4A3A4"/>
          </p15:clr>
        </p15:guide>
        <p15:guide id="2" orient="horz" pos="660">
          <p15:clr>
            <a:srgbClr val="A4A3A4"/>
          </p15:clr>
        </p15:guide>
        <p15:guide id="3" pos="2015">
          <p15:clr>
            <a:srgbClr val="A4A3A4"/>
          </p15:clr>
        </p15:guide>
        <p15:guide id="4" pos="3907">
          <p15:clr>
            <a:srgbClr val="A4A3A4"/>
          </p15:clr>
        </p15:guide>
        <p15:guide id="5" pos="306">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HARES, TEDDI A" initials="PTA"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5FFD5"/>
    <a:srgbClr val="FFFFAA"/>
    <a:srgbClr val="FFD4A0"/>
    <a:srgbClr val="89D1E1"/>
    <a:srgbClr val="002060"/>
    <a:srgbClr val="3CB6CE"/>
    <a:srgbClr val="F8B8BD"/>
    <a:srgbClr val="5E6A71"/>
    <a:srgbClr val="9F1B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9" autoAdjust="0"/>
    <p:restoredTop sz="76197" autoAdjust="0"/>
  </p:normalViewPr>
  <p:slideViewPr>
    <p:cSldViewPr snapToGrid="0">
      <p:cViewPr varScale="1">
        <p:scale>
          <a:sx n="59" d="100"/>
          <a:sy n="59" d="100"/>
        </p:scale>
        <p:origin x="1476" y="66"/>
      </p:cViewPr>
      <p:guideLst>
        <p:guide orient="horz" pos="1534"/>
        <p:guide orient="horz" pos="660"/>
        <p:guide pos="2015"/>
        <p:guide pos="3907"/>
        <p:guide pos="306"/>
      </p:guideLst>
    </p:cSldViewPr>
  </p:slideViewPr>
  <p:notesTextViewPr>
    <p:cViewPr>
      <p:scale>
        <a:sx n="3" d="2"/>
        <a:sy n="3" d="2"/>
      </p:scale>
      <p:origin x="0" y="0"/>
    </p:cViewPr>
  </p:notesTextViewPr>
  <p:sorterViewPr>
    <p:cViewPr>
      <p:scale>
        <a:sx n="50" d="100"/>
        <a:sy n="50" d="100"/>
      </p:scale>
      <p:origin x="0" y="0"/>
    </p:cViewPr>
  </p:sorterViewPr>
  <p:notesViewPr>
    <p:cSldViewPr snapToGrid="0">
      <p:cViewPr varScale="1">
        <p:scale>
          <a:sx n="118" d="100"/>
          <a:sy n="118" d="100"/>
        </p:scale>
        <p:origin x="-2004"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G"/><Relationship Id="rId1" Type="http://schemas.openxmlformats.org/officeDocument/2006/relationships/image" Target="../media/image7.jpeg"/></Relationships>
</file>

<file path=ppt/diagrams/_rels/data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diagrams/_rels/data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diagrams/_rels/data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diagrams/_rels/data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jpeg"/></Relationships>
</file>

<file path=ppt/diagrams/_rels/data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G"/><Relationship Id="rId1" Type="http://schemas.openxmlformats.org/officeDocument/2006/relationships/image" Target="../media/image7.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diagrams/_rels/drawing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jpeg"/></Relationships>
</file>

<file path=ppt/diagrams/_rels/drawing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9BECE8-8FCA-45EB-A75A-63D82F73E7E5}" type="doc">
      <dgm:prSet loTypeId="urn:microsoft.com/office/officeart/2011/layout/RadialPictureList" loCatId="officeonline" qsTypeId="urn:microsoft.com/office/officeart/2005/8/quickstyle/3d1" qsCatId="3D" csTypeId="urn:microsoft.com/office/officeart/2005/8/colors/colorful5" csCatId="colorful" phldr="1"/>
      <dgm:spPr/>
      <dgm:t>
        <a:bodyPr/>
        <a:lstStyle/>
        <a:p>
          <a:endParaRPr lang="en-US"/>
        </a:p>
      </dgm:t>
    </dgm:pt>
    <dgm:pt modelId="{44CCE7D1-AAF0-47BE-B2BC-557933DC8E17}">
      <dgm:prSet phldrT="[Text]"/>
      <dgm:spPr/>
      <dgm:t>
        <a:bodyPr/>
        <a:lstStyle/>
        <a:p>
          <a:endParaRPr lang="en-US" dirty="0"/>
        </a:p>
      </dgm:t>
    </dgm:pt>
    <dgm:pt modelId="{CF0D3C71-9967-4AB1-81A6-BA1059CE6CD3}" type="parTrans" cxnId="{6D5033F5-933B-40EE-B254-9352EF3F31CE}">
      <dgm:prSet/>
      <dgm:spPr/>
      <dgm:t>
        <a:bodyPr/>
        <a:lstStyle/>
        <a:p>
          <a:endParaRPr lang="en-US"/>
        </a:p>
      </dgm:t>
    </dgm:pt>
    <dgm:pt modelId="{99D4E3BD-611A-4246-878A-E5732AF373DD}" type="sibTrans" cxnId="{6D5033F5-933B-40EE-B254-9352EF3F31CE}">
      <dgm:prSet/>
      <dgm:spPr/>
      <dgm:t>
        <a:bodyPr/>
        <a:lstStyle/>
        <a:p>
          <a:endParaRPr lang="en-US"/>
        </a:p>
      </dgm:t>
    </dgm:pt>
    <dgm:pt modelId="{AF80E263-39DC-4760-8CB0-B30EF808D955}">
      <dgm:prSet phldrT="[Text]"/>
      <dgm:spPr/>
      <dgm:t>
        <a:bodyPr/>
        <a:lstStyle/>
        <a:p>
          <a:endParaRPr lang="en-US" dirty="0"/>
        </a:p>
      </dgm:t>
    </dgm:pt>
    <dgm:pt modelId="{A79D5BF1-B72E-4E94-9546-BFB445894ECF}" type="sibTrans" cxnId="{6EC90284-D080-4CCF-BAE4-4DB63DD561F1}">
      <dgm:prSet/>
      <dgm:spPr/>
      <dgm:t>
        <a:bodyPr/>
        <a:lstStyle/>
        <a:p>
          <a:endParaRPr lang="en-US"/>
        </a:p>
      </dgm:t>
    </dgm:pt>
    <dgm:pt modelId="{B5C6251C-4C0F-4BD9-9258-21D977A15308}" type="parTrans" cxnId="{6EC90284-D080-4CCF-BAE4-4DB63DD561F1}">
      <dgm:prSet/>
      <dgm:spPr/>
      <dgm:t>
        <a:bodyPr/>
        <a:lstStyle/>
        <a:p>
          <a:endParaRPr lang="en-US"/>
        </a:p>
      </dgm:t>
    </dgm:pt>
    <dgm:pt modelId="{D144D811-DB37-4BA1-ACF2-C82A2B8A4502}">
      <dgm:prSet phldrT="[Text]"/>
      <dgm:spPr/>
      <dgm:t>
        <a:bodyPr/>
        <a:lstStyle/>
        <a:p>
          <a:endParaRPr lang="en-US" dirty="0"/>
        </a:p>
      </dgm:t>
    </dgm:pt>
    <dgm:pt modelId="{2ABE3293-3BDB-4261-AAD8-01B122C7A317}" type="sibTrans" cxnId="{E6E792BF-6BC7-40C8-914B-DA5FF7B8EB96}">
      <dgm:prSet/>
      <dgm:spPr/>
      <dgm:t>
        <a:bodyPr/>
        <a:lstStyle/>
        <a:p>
          <a:endParaRPr lang="en-US"/>
        </a:p>
      </dgm:t>
    </dgm:pt>
    <dgm:pt modelId="{D6D7384D-DAA5-4AB4-A3A5-24D001B8BD39}" type="parTrans" cxnId="{E6E792BF-6BC7-40C8-914B-DA5FF7B8EB96}">
      <dgm:prSet/>
      <dgm:spPr/>
      <dgm:t>
        <a:bodyPr/>
        <a:lstStyle/>
        <a:p>
          <a:endParaRPr lang="en-US"/>
        </a:p>
      </dgm:t>
    </dgm:pt>
    <dgm:pt modelId="{3AEFEDD8-E5C7-44F9-9D32-F375E420434D}">
      <dgm:prSet phldrT="[Text]" custT="1"/>
      <dgm:spPr>
        <a:solidFill>
          <a:srgbClr val="D5FFD5"/>
        </a:solidFill>
      </dgm:spPr>
      <dgm:t>
        <a:bodyPr/>
        <a:lstStyle/>
        <a:p>
          <a:r>
            <a:rPr lang="en-US" sz="2400" dirty="0" smtClean="0">
              <a:solidFill>
                <a:schemeClr val="bg2"/>
              </a:solidFill>
              <a:effectLst/>
              <a:latin typeface="Lucida Sans" panose="020B0602030504020204" pitchFamily="34" charset="0"/>
            </a:rPr>
            <a:t>Outreach Strategy</a:t>
          </a:r>
          <a:endParaRPr lang="en-US" sz="2400" dirty="0">
            <a:solidFill>
              <a:schemeClr val="bg2"/>
            </a:solidFill>
            <a:effectLst/>
            <a:latin typeface="Lucida Sans" panose="020B0602030504020204" pitchFamily="34" charset="0"/>
          </a:endParaRPr>
        </a:p>
      </dgm:t>
    </dgm:pt>
    <dgm:pt modelId="{802088A2-C16D-4E05-A86D-A650C8F12273}" type="sibTrans" cxnId="{AC1DC9B9-3EEB-4D80-A3AB-A7805434E393}">
      <dgm:prSet/>
      <dgm:spPr/>
      <dgm:t>
        <a:bodyPr/>
        <a:lstStyle/>
        <a:p>
          <a:endParaRPr lang="en-US"/>
        </a:p>
      </dgm:t>
    </dgm:pt>
    <dgm:pt modelId="{2CA22F5C-C397-47A0-BCF6-BA70115A1342}" type="parTrans" cxnId="{AC1DC9B9-3EEB-4D80-A3AB-A7805434E393}">
      <dgm:prSet/>
      <dgm:spPr/>
      <dgm:t>
        <a:bodyPr/>
        <a:lstStyle/>
        <a:p>
          <a:endParaRPr lang="en-US"/>
        </a:p>
      </dgm:t>
    </dgm:pt>
    <dgm:pt modelId="{B642DE3E-6C52-4A4B-B12A-F932F8B2732A}" type="pres">
      <dgm:prSet presAssocID="{B89BECE8-8FCA-45EB-A75A-63D82F73E7E5}" presName="Name0" presStyleCnt="0">
        <dgm:presLayoutVars>
          <dgm:chMax val="1"/>
          <dgm:chPref val="1"/>
          <dgm:dir/>
          <dgm:resizeHandles/>
        </dgm:presLayoutVars>
      </dgm:prSet>
      <dgm:spPr/>
      <dgm:t>
        <a:bodyPr/>
        <a:lstStyle/>
        <a:p>
          <a:endParaRPr lang="en-US"/>
        </a:p>
      </dgm:t>
    </dgm:pt>
    <dgm:pt modelId="{2769CCA9-6373-4F3F-986D-F96344332C0B}" type="pres">
      <dgm:prSet presAssocID="{3AEFEDD8-E5C7-44F9-9D32-F375E420434D}" presName="Parent" presStyleLbl="node1" presStyleIdx="0" presStyleCnt="2" custScaleY="58746">
        <dgm:presLayoutVars>
          <dgm:chMax val="4"/>
          <dgm:chPref val="3"/>
        </dgm:presLayoutVars>
      </dgm:prSet>
      <dgm:spPr>
        <a:prstGeom prst="roundRect">
          <a:avLst/>
        </a:prstGeom>
      </dgm:spPr>
      <dgm:t>
        <a:bodyPr/>
        <a:lstStyle/>
        <a:p>
          <a:endParaRPr lang="en-US"/>
        </a:p>
      </dgm:t>
    </dgm:pt>
    <dgm:pt modelId="{D97D4AF9-72CB-4F60-BDA0-38B7421F667A}" type="pres">
      <dgm:prSet presAssocID="{AF80E263-39DC-4760-8CB0-B30EF808D955}" presName="Accent" presStyleLbl="node1" presStyleIdx="1" presStyleCnt="2"/>
      <dgm:spPr>
        <a:solidFill>
          <a:srgbClr val="3CB6CE"/>
        </a:solidFill>
      </dgm:spPr>
      <dgm:t>
        <a:bodyPr/>
        <a:lstStyle/>
        <a:p>
          <a:endParaRPr lang="en-US"/>
        </a:p>
      </dgm:t>
    </dgm:pt>
    <dgm:pt modelId="{40CCE22E-6C3C-4C91-AE5A-B64A36006B32}" type="pres">
      <dgm:prSet presAssocID="{AF80E263-39DC-4760-8CB0-B30EF808D955}" presName="Image1" presStyleLbl="fgImgPlace1" presStyleIdx="0" presStyleCnt="3" custLinFactNeighborX="3133"/>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ECDD4C8-7531-407D-A146-9BC2AA9BD240}" type="pres">
      <dgm:prSet presAssocID="{AF80E263-39DC-4760-8CB0-B30EF808D955}" presName="Child1" presStyleLbl="revTx" presStyleIdx="0" presStyleCnt="3">
        <dgm:presLayoutVars>
          <dgm:chMax val="0"/>
          <dgm:chPref val="0"/>
          <dgm:bulletEnabled val="1"/>
        </dgm:presLayoutVars>
      </dgm:prSet>
      <dgm:spPr/>
      <dgm:t>
        <a:bodyPr/>
        <a:lstStyle/>
        <a:p>
          <a:endParaRPr lang="en-US"/>
        </a:p>
      </dgm:t>
    </dgm:pt>
    <dgm:pt modelId="{D1AF06DB-810B-439E-A276-963C4D9F6CA8}" type="pres">
      <dgm:prSet presAssocID="{D144D811-DB37-4BA1-ACF2-C82A2B8A4502}" presName="Image2" presStyleCnt="0"/>
      <dgm:spPr/>
      <dgm:t>
        <a:bodyPr/>
        <a:lstStyle/>
        <a:p>
          <a:endParaRPr lang="en-US"/>
        </a:p>
      </dgm:t>
    </dgm:pt>
    <dgm:pt modelId="{1B43FB79-FF1C-485F-91ED-29F6FD4655E0}" type="pres">
      <dgm:prSet presAssocID="{D144D811-DB37-4BA1-ACF2-C82A2B8A4502}" presName="Image" presStyleLbl="fgImgPlace1" presStyleIdx="1" presStyleCnt="3"/>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t>
        <a:bodyPr/>
        <a:lstStyle/>
        <a:p>
          <a:endParaRPr lang="en-US"/>
        </a:p>
      </dgm:t>
    </dgm:pt>
    <dgm:pt modelId="{1103C638-5E87-41A3-9C66-309BB773A0C9}" type="pres">
      <dgm:prSet presAssocID="{D144D811-DB37-4BA1-ACF2-C82A2B8A4502}" presName="Child2" presStyleLbl="revTx" presStyleIdx="1" presStyleCnt="3">
        <dgm:presLayoutVars>
          <dgm:chMax val="0"/>
          <dgm:chPref val="0"/>
          <dgm:bulletEnabled val="1"/>
        </dgm:presLayoutVars>
      </dgm:prSet>
      <dgm:spPr/>
      <dgm:t>
        <a:bodyPr/>
        <a:lstStyle/>
        <a:p>
          <a:endParaRPr lang="en-US"/>
        </a:p>
      </dgm:t>
    </dgm:pt>
    <dgm:pt modelId="{5A71F7D9-E0E9-44F7-8041-10CD22D884FB}" type="pres">
      <dgm:prSet presAssocID="{44CCE7D1-AAF0-47BE-B2BC-557933DC8E17}" presName="Image3" presStyleCnt="0"/>
      <dgm:spPr/>
      <dgm:t>
        <a:bodyPr/>
        <a:lstStyle/>
        <a:p>
          <a:endParaRPr lang="en-US"/>
        </a:p>
      </dgm:t>
    </dgm:pt>
    <dgm:pt modelId="{1372E00B-CE48-4F25-85AE-48F4D7879294}" type="pres">
      <dgm:prSet presAssocID="{44CCE7D1-AAF0-47BE-B2BC-557933DC8E17}" presName="Image" presStyleLbl="fgImgPlace1" presStyleIdx="2" presStyleCnt="3"/>
      <dgm:spPr>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C51C9755-80C8-4094-B608-E570E4C352AD}" type="pres">
      <dgm:prSet presAssocID="{44CCE7D1-AAF0-47BE-B2BC-557933DC8E17}" presName="Child3" presStyleLbl="revTx" presStyleIdx="2" presStyleCnt="3">
        <dgm:presLayoutVars>
          <dgm:chMax val="0"/>
          <dgm:chPref val="0"/>
          <dgm:bulletEnabled val="1"/>
        </dgm:presLayoutVars>
      </dgm:prSet>
      <dgm:spPr/>
      <dgm:t>
        <a:bodyPr/>
        <a:lstStyle/>
        <a:p>
          <a:endParaRPr lang="en-US"/>
        </a:p>
      </dgm:t>
    </dgm:pt>
  </dgm:ptLst>
  <dgm:cxnLst>
    <dgm:cxn modelId="{98BC4683-69A7-41EE-82BE-923A31B4F734}" type="presOf" srcId="{D144D811-DB37-4BA1-ACF2-C82A2B8A4502}" destId="{1103C638-5E87-41A3-9C66-309BB773A0C9}" srcOrd="0" destOrd="0" presId="urn:microsoft.com/office/officeart/2011/layout/RadialPictureList"/>
    <dgm:cxn modelId="{0BF4293D-F325-47E0-9779-642F24BE26EB}" type="presOf" srcId="{44CCE7D1-AAF0-47BE-B2BC-557933DC8E17}" destId="{C51C9755-80C8-4094-B608-E570E4C352AD}" srcOrd="0" destOrd="0" presId="urn:microsoft.com/office/officeart/2011/layout/RadialPictureList"/>
    <dgm:cxn modelId="{6CC1410E-0DF1-40EB-9E7B-8DEA552898BD}" type="presOf" srcId="{3AEFEDD8-E5C7-44F9-9D32-F375E420434D}" destId="{2769CCA9-6373-4F3F-986D-F96344332C0B}" srcOrd="0" destOrd="0" presId="urn:microsoft.com/office/officeart/2011/layout/RadialPictureList"/>
    <dgm:cxn modelId="{6EC90284-D080-4CCF-BAE4-4DB63DD561F1}" srcId="{3AEFEDD8-E5C7-44F9-9D32-F375E420434D}" destId="{AF80E263-39DC-4760-8CB0-B30EF808D955}" srcOrd="0" destOrd="0" parTransId="{B5C6251C-4C0F-4BD9-9258-21D977A15308}" sibTransId="{A79D5BF1-B72E-4E94-9546-BFB445894ECF}"/>
    <dgm:cxn modelId="{E6E792BF-6BC7-40C8-914B-DA5FF7B8EB96}" srcId="{3AEFEDD8-E5C7-44F9-9D32-F375E420434D}" destId="{D144D811-DB37-4BA1-ACF2-C82A2B8A4502}" srcOrd="1" destOrd="0" parTransId="{D6D7384D-DAA5-4AB4-A3A5-24D001B8BD39}" sibTransId="{2ABE3293-3BDB-4261-AAD8-01B122C7A317}"/>
    <dgm:cxn modelId="{116ECED1-2F07-4444-8740-5184D73CE693}" type="presOf" srcId="{AF80E263-39DC-4760-8CB0-B30EF808D955}" destId="{6ECDD4C8-7531-407D-A146-9BC2AA9BD240}" srcOrd="0" destOrd="0" presId="urn:microsoft.com/office/officeart/2011/layout/RadialPictureList"/>
    <dgm:cxn modelId="{2E875512-60C4-42CC-9291-3B1F7090209E}" type="presOf" srcId="{B89BECE8-8FCA-45EB-A75A-63D82F73E7E5}" destId="{B642DE3E-6C52-4A4B-B12A-F932F8B2732A}" srcOrd="0" destOrd="0" presId="urn:microsoft.com/office/officeart/2011/layout/RadialPictureList"/>
    <dgm:cxn modelId="{6D5033F5-933B-40EE-B254-9352EF3F31CE}" srcId="{3AEFEDD8-E5C7-44F9-9D32-F375E420434D}" destId="{44CCE7D1-AAF0-47BE-B2BC-557933DC8E17}" srcOrd="2" destOrd="0" parTransId="{CF0D3C71-9967-4AB1-81A6-BA1059CE6CD3}" sibTransId="{99D4E3BD-611A-4246-878A-E5732AF373DD}"/>
    <dgm:cxn modelId="{AC1DC9B9-3EEB-4D80-A3AB-A7805434E393}" srcId="{B89BECE8-8FCA-45EB-A75A-63D82F73E7E5}" destId="{3AEFEDD8-E5C7-44F9-9D32-F375E420434D}" srcOrd="0" destOrd="0" parTransId="{2CA22F5C-C397-47A0-BCF6-BA70115A1342}" sibTransId="{802088A2-C16D-4E05-A86D-A650C8F12273}"/>
    <dgm:cxn modelId="{5FE530A8-A65D-4FAC-AD67-7473C7DC5B04}" type="presParOf" srcId="{B642DE3E-6C52-4A4B-B12A-F932F8B2732A}" destId="{2769CCA9-6373-4F3F-986D-F96344332C0B}" srcOrd="0" destOrd="0" presId="urn:microsoft.com/office/officeart/2011/layout/RadialPictureList"/>
    <dgm:cxn modelId="{6E8D709F-EBEF-48BC-BAF5-57E2FEC069D7}" type="presParOf" srcId="{B642DE3E-6C52-4A4B-B12A-F932F8B2732A}" destId="{D97D4AF9-72CB-4F60-BDA0-38B7421F667A}" srcOrd="1" destOrd="0" presId="urn:microsoft.com/office/officeart/2011/layout/RadialPictureList"/>
    <dgm:cxn modelId="{83CC2B99-8B55-4C58-BCDA-D3E2D047EF45}" type="presParOf" srcId="{B642DE3E-6C52-4A4B-B12A-F932F8B2732A}" destId="{40CCE22E-6C3C-4C91-AE5A-B64A36006B32}" srcOrd="2" destOrd="0" presId="urn:microsoft.com/office/officeart/2011/layout/RadialPictureList"/>
    <dgm:cxn modelId="{E1CB0922-96EE-42CA-9735-41EBCAA34A9E}" type="presParOf" srcId="{B642DE3E-6C52-4A4B-B12A-F932F8B2732A}" destId="{6ECDD4C8-7531-407D-A146-9BC2AA9BD240}" srcOrd="3" destOrd="0" presId="urn:microsoft.com/office/officeart/2011/layout/RadialPictureList"/>
    <dgm:cxn modelId="{BE2540D0-E304-4308-866C-114F7741E56E}" type="presParOf" srcId="{B642DE3E-6C52-4A4B-B12A-F932F8B2732A}" destId="{D1AF06DB-810B-439E-A276-963C4D9F6CA8}" srcOrd="4" destOrd="0" presId="urn:microsoft.com/office/officeart/2011/layout/RadialPictureList"/>
    <dgm:cxn modelId="{785148C7-E1F6-493D-8ADA-B359046FC526}" type="presParOf" srcId="{D1AF06DB-810B-439E-A276-963C4D9F6CA8}" destId="{1B43FB79-FF1C-485F-91ED-29F6FD4655E0}" srcOrd="0" destOrd="0" presId="urn:microsoft.com/office/officeart/2011/layout/RadialPictureList"/>
    <dgm:cxn modelId="{C4E25437-A60A-493F-8D53-85E7601947DC}" type="presParOf" srcId="{B642DE3E-6C52-4A4B-B12A-F932F8B2732A}" destId="{1103C638-5E87-41A3-9C66-309BB773A0C9}" srcOrd="5" destOrd="0" presId="urn:microsoft.com/office/officeart/2011/layout/RadialPictureList"/>
    <dgm:cxn modelId="{37D6CA95-6CD1-407C-B01D-E7BD9D25BA07}" type="presParOf" srcId="{B642DE3E-6C52-4A4B-B12A-F932F8B2732A}" destId="{5A71F7D9-E0E9-44F7-8041-10CD22D884FB}" srcOrd="6" destOrd="0" presId="urn:microsoft.com/office/officeart/2011/layout/RadialPictureList"/>
    <dgm:cxn modelId="{7F4222E3-0441-4118-8ADC-62EF18600B78}" type="presParOf" srcId="{5A71F7D9-E0E9-44F7-8041-10CD22D884FB}" destId="{1372E00B-CE48-4F25-85AE-48F4D7879294}" srcOrd="0" destOrd="0" presId="urn:microsoft.com/office/officeart/2011/layout/RadialPictureList"/>
    <dgm:cxn modelId="{7165D5E3-7344-43ED-8978-9FE3675D5E3D}" type="presParOf" srcId="{B642DE3E-6C52-4A4B-B12A-F932F8B2732A}" destId="{C51C9755-80C8-4094-B608-E570E4C352AD}" srcOrd="7" destOrd="0" presId="urn:microsoft.com/office/officeart/2011/layout/RadialPicture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9BECE8-8FCA-45EB-A75A-63D82F73E7E5}" type="doc">
      <dgm:prSet loTypeId="urn:microsoft.com/office/officeart/2011/layout/RadialPictureList" loCatId="officeonline" qsTypeId="urn:microsoft.com/office/officeart/2005/8/quickstyle/3d1" qsCatId="3D" csTypeId="urn:microsoft.com/office/officeart/2005/8/colors/colorful4" csCatId="colorful" phldr="1"/>
      <dgm:spPr/>
      <dgm:t>
        <a:bodyPr/>
        <a:lstStyle/>
        <a:p>
          <a:endParaRPr lang="en-US"/>
        </a:p>
      </dgm:t>
    </dgm:pt>
    <dgm:pt modelId="{3AEFEDD8-E5C7-44F9-9D32-F375E420434D}">
      <dgm:prSet phldrT="[Text]" custT="1"/>
      <dgm:spPr>
        <a:solidFill>
          <a:srgbClr val="89D1E1"/>
        </a:solidFill>
      </dgm:spPr>
      <dgm:t>
        <a:bodyPr/>
        <a:lstStyle/>
        <a:p>
          <a:r>
            <a:rPr lang="en-US" sz="2400" dirty="0" smtClean="0">
              <a:solidFill>
                <a:schemeClr val="bg2"/>
              </a:solidFill>
              <a:effectLst/>
              <a:latin typeface="Lucida Sans" panose="020B0602030504020204" pitchFamily="34" charset="0"/>
            </a:rPr>
            <a:t>Interview Questions</a:t>
          </a:r>
          <a:endParaRPr lang="en-US" sz="2400" dirty="0">
            <a:solidFill>
              <a:schemeClr val="bg2"/>
            </a:solidFill>
            <a:effectLst/>
            <a:latin typeface="Lucida Sans" panose="020B0602030504020204" pitchFamily="34" charset="0"/>
          </a:endParaRPr>
        </a:p>
      </dgm:t>
    </dgm:pt>
    <dgm:pt modelId="{2CA22F5C-C397-47A0-BCF6-BA70115A1342}" type="parTrans" cxnId="{AC1DC9B9-3EEB-4D80-A3AB-A7805434E393}">
      <dgm:prSet/>
      <dgm:spPr/>
      <dgm:t>
        <a:bodyPr/>
        <a:lstStyle/>
        <a:p>
          <a:endParaRPr lang="en-US"/>
        </a:p>
      </dgm:t>
    </dgm:pt>
    <dgm:pt modelId="{802088A2-C16D-4E05-A86D-A650C8F12273}" type="sibTrans" cxnId="{AC1DC9B9-3EEB-4D80-A3AB-A7805434E393}">
      <dgm:prSet/>
      <dgm:spPr/>
      <dgm:t>
        <a:bodyPr/>
        <a:lstStyle/>
        <a:p>
          <a:endParaRPr lang="en-US"/>
        </a:p>
      </dgm:t>
    </dgm:pt>
    <dgm:pt modelId="{44CCE7D1-AAF0-47BE-B2BC-557933DC8E17}">
      <dgm:prSet phldrT="[Text]"/>
      <dgm:spPr/>
      <dgm:t>
        <a:bodyPr/>
        <a:lstStyle/>
        <a:p>
          <a:endParaRPr lang="en-US" dirty="0"/>
        </a:p>
      </dgm:t>
    </dgm:pt>
    <dgm:pt modelId="{CF0D3C71-9967-4AB1-81A6-BA1059CE6CD3}" type="parTrans" cxnId="{6D5033F5-933B-40EE-B254-9352EF3F31CE}">
      <dgm:prSet/>
      <dgm:spPr/>
      <dgm:t>
        <a:bodyPr/>
        <a:lstStyle/>
        <a:p>
          <a:endParaRPr lang="en-US"/>
        </a:p>
      </dgm:t>
    </dgm:pt>
    <dgm:pt modelId="{99D4E3BD-611A-4246-878A-E5732AF373DD}" type="sibTrans" cxnId="{6D5033F5-933B-40EE-B254-9352EF3F31CE}">
      <dgm:prSet/>
      <dgm:spPr/>
      <dgm:t>
        <a:bodyPr/>
        <a:lstStyle/>
        <a:p>
          <a:endParaRPr lang="en-US"/>
        </a:p>
      </dgm:t>
    </dgm:pt>
    <dgm:pt modelId="{AF80E263-39DC-4760-8CB0-B30EF808D955}">
      <dgm:prSet phldrT="[Text]"/>
      <dgm:spPr/>
      <dgm:t>
        <a:bodyPr/>
        <a:lstStyle/>
        <a:p>
          <a:endParaRPr lang="en-US" dirty="0"/>
        </a:p>
      </dgm:t>
    </dgm:pt>
    <dgm:pt modelId="{A79D5BF1-B72E-4E94-9546-BFB445894ECF}" type="sibTrans" cxnId="{6EC90284-D080-4CCF-BAE4-4DB63DD561F1}">
      <dgm:prSet/>
      <dgm:spPr/>
      <dgm:t>
        <a:bodyPr/>
        <a:lstStyle/>
        <a:p>
          <a:endParaRPr lang="en-US"/>
        </a:p>
      </dgm:t>
    </dgm:pt>
    <dgm:pt modelId="{B5C6251C-4C0F-4BD9-9258-21D977A15308}" type="parTrans" cxnId="{6EC90284-D080-4CCF-BAE4-4DB63DD561F1}">
      <dgm:prSet/>
      <dgm:spPr/>
      <dgm:t>
        <a:bodyPr/>
        <a:lstStyle/>
        <a:p>
          <a:endParaRPr lang="en-US"/>
        </a:p>
      </dgm:t>
    </dgm:pt>
    <dgm:pt modelId="{D144D811-DB37-4BA1-ACF2-C82A2B8A4502}">
      <dgm:prSet phldrT="[Text]"/>
      <dgm:spPr/>
      <dgm:t>
        <a:bodyPr/>
        <a:lstStyle/>
        <a:p>
          <a:endParaRPr lang="en-US" dirty="0"/>
        </a:p>
      </dgm:t>
    </dgm:pt>
    <dgm:pt modelId="{2ABE3293-3BDB-4261-AAD8-01B122C7A317}" type="sibTrans" cxnId="{E6E792BF-6BC7-40C8-914B-DA5FF7B8EB96}">
      <dgm:prSet/>
      <dgm:spPr/>
      <dgm:t>
        <a:bodyPr/>
        <a:lstStyle/>
        <a:p>
          <a:endParaRPr lang="en-US"/>
        </a:p>
      </dgm:t>
    </dgm:pt>
    <dgm:pt modelId="{D6D7384D-DAA5-4AB4-A3A5-24D001B8BD39}" type="parTrans" cxnId="{E6E792BF-6BC7-40C8-914B-DA5FF7B8EB96}">
      <dgm:prSet/>
      <dgm:spPr/>
      <dgm:t>
        <a:bodyPr/>
        <a:lstStyle/>
        <a:p>
          <a:endParaRPr lang="en-US"/>
        </a:p>
      </dgm:t>
    </dgm:pt>
    <dgm:pt modelId="{B642DE3E-6C52-4A4B-B12A-F932F8B2732A}" type="pres">
      <dgm:prSet presAssocID="{B89BECE8-8FCA-45EB-A75A-63D82F73E7E5}" presName="Name0" presStyleCnt="0">
        <dgm:presLayoutVars>
          <dgm:chMax val="1"/>
          <dgm:chPref val="1"/>
          <dgm:dir/>
          <dgm:resizeHandles/>
        </dgm:presLayoutVars>
      </dgm:prSet>
      <dgm:spPr/>
      <dgm:t>
        <a:bodyPr/>
        <a:lstStyle/>
        <a:p>
          <a:endParaRPr lang="en-US"/>
        </a:p>
      </dgm:t>
    </dgm:pt>
    <dgm:pt modelId="{2769CCA9-6373-4F3F-986D-F96344332C0B}" type="pres">
      <dgm:prSet presAssocID="{3AEFEDD8-E5C7-44F9-9D32-F375E420434D}" presName="Parent" presStyleLbl="node1" presStyleIdx="0" presStyleCnt="2" custScaleY="68581">
        <dgm:presLayoutVars>
          <dgm:chMax val="4"/>
          <dgm:chPref val="3"/>
        </dgm:presLayoutVars>
      </dgm:prSet>
      <dgm:spPr>
        <a:prstGeom prst="roundRect">
          <a:avLst/>
        </a:prstGeom>
      </dgm:spPr>
      <dgm:t>
        <a:bodyPr/>
        <a:lstStyle/>
        <a:p>
          <a:endParaRPr lang="en-US"/>
        </a:p>
      </dgm:t>
    </dgm:pt>
    <dgm:pt modelId="{D97D4AF9-72CB-4F60-BDA0-38B7421F667A}" type="pres">
      <dgm:prSet presAssocID="{AF80E263-39DC-4760-8CB0-B30EF808D955}" presName="Accent" presStyleLbl="node1" presStyleIdx="1" presStyleCnt="2"/>
      <dgm:spPr>
        <a:solidFill>
          <a:srgbClr val="002060"/>
        </a:solidFill>
      </dgm:spPr>
      <dgm:t>
        <a:bodyPr/>
        <a:lstStyle/>
        <a:p>
          <a:endParaRPr lang="en-US"/>
        </a:p>
      </dgm:t>
    </dgm:pt>
    <dgm:pt modelId="{40CCE22E-6C3C-4C91-AE5A-B64A36006B32}" type="pres">
      <dgm:prSet presAssocID="{AF80E263-39DC-4760-8CB0-B30EF808D955}" presName="Image1" presStyleLbl="fgImgPlace1" presStyleIdx="0" presStyleCnt="3"/>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ECDD4C8-7531-407D-A146-9BC2AA9BD240}" type="pres">
      <dgm:prSet presAssocID="{AF80E263-39DC-4760-8CB0-B30EF808D955}" presName="Child1" presStyleLbl="revTx" presStyleIdx="0" presStyleCnt="3">
        <dgm:presLayoutVars>
          <dgm:chMax val="0"/>
          <dgm:chPref val="0"/>
          <dgm:bulletEnabled val="1"/>
        </dgm:presLayoutVars>
      </dgm:prSet>
      <dgm:spPr/>
      <dgm:t>
        <a:bodyPr/>
        <a:lstStyle/>
        <a:p>
          <a:endParaRPr lang="en-US"/>
        </a:p>
      </dgm:t>
    </dgm:pt>
    <dgm:pt modelId="{D1AF06DB-810B-439E-A276-963C4D9F6CA8}" type="pres">
      <dgm:prSet presAssocID="{D144D811-DB37-4BA1-ACF2-C82A2B8A4502}" presName="Image2" presStyleCnt="0"/>
      <dgm:spPr/>
      <dgm:t>
        <a:bodyPr/>
        <a:lstStyle/>
        <a:p>
          <a:endParaRPr lang="en-US"/>
        </a:p>
      </dgm:t>
    </dgm:pt>
    <dgm:pt modelId="{1B43FB79-FF1C-485F-91ED-29F6FD4655E0}" type="pres">
      <dgm:prSet presAssocID="{D144D811-DB37-4BA1-ACF2-C82A2B8A4502}" presName="Image" presStyleLbl="fgImgPlace1" presStyleIdx="1" presStyleCnt="3" custLinFactY="14158" custLinFactNeighborX="-53372" custLinFactNeighborY="100000"/>
      <dgm:spPr>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1103C638-5E87-41A3-9C66-309BB773A0C9}" type="pres">
      <dgm:prSet presAssocID="{D144D811-DB37-4BA1-ACF2-C82A2B8A4502}" presName="Child2" presStyleLbl="revTx" presStyleIdx="1" presStyleCnt="3">
        <dgm:presLayoutVars>
          <dgm:chMax val="0"/>
          <dgm:chPref val="0"/>
          <dgm:bulletEnabled val="1"/>
        </dgm:presLayoutVars>
      </dgm:prSet>
      <dgm:spPr/>
      <dgm:t>
        <a:bodyPr/>
        <a:lstStyle/>
        <a:p>
          <a:endParaRPr lang="en-US"/>
        </a:p>
      </dgm:t>
    </dgm:pt>
    <dgm:pt modelId="{5A71F7D9-E0E9-44F7-8041-10CD22D884FB}" type="pres">
      <dgm:prSet presAssocID="{44CCE7D1-AAF0-47BE-B2BC-557933DC8E17}" presName="Image3" presStyleCnt="0"/>
      <dgm:spPr/>
      <dgm:t>
        <a:bodyPr/>
        <a:lstStyle/>
        <a:p>
          <a:endParaRPr lang="en-US"/>
        </a:p>
      </dgm:t>
    </dgm:pt>
    <dgm:pt modelId="{1372E00B-CE48-4F25-85AE-48F4D7879294}" type="pres">
      <dgm:prSet presAssocID="{44CCE7D1-AAF0-47BE-B2BC-557933DC8E17}" presName="Image" presStyleLbl="fgImgPlace1" presStyleIdx="2" presStyleCnt="3" custLinFactY="-11677" custLinFactNeighborX="33512" custLinFactNeighborY="-100000"/>
      <dgm:spPr>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C51C9755-80C8-4094-B608-E570E4C352AD}" type="pres">
      <dgm:prSet presAssocID="{44CCE7D1-AAF0-47BE-B2BC-557933DC8E17}" presName="Child3" presStyleLbl="revTx" presStyleIdx="2" presStyleCnt="3">
        <dgm:presLayoutVars>
          <dgm:chMax val="0"/>
          <dgm:chPref val="0"/>
          <dgm:bulletEnabled val="1"/>
        </dgm:presLayoutVars>
      </dgm:prSet>
      <dgm:spPr/>
      <dgm:t>
        <a:bodyPr/>
        <a:lstStyle/>
        <a:p>
          <a:endParaRPr lang="en-US"/>
        </a:p>
      </dgm:t>
    </dgm:pt>
  </dgm:ptLst>
  <dgm:cxnLst>
    <dgm:cxn modelId="{E6E792BF-6BC7-40C8-914B-DA5FF7B8EB96}" srcId="{3AEFEDD8-E5C7-44F9-9D32-F375E420434D}" destId="{D144D811-DB37-4BA1-ACF2-C82A2B8A4502}" srcOrd="1" destOrd="0" parTransId="{D6D7384D-DAA5-4AB4-A3A5-24D001B8BD39}" sibTransId="{2ABE3293-3BDB-4261-AAD8-01B122C7A317}"/>
    <dgm:cxn modelId="{033FB3FF-DB13-470A-A580-27483C2BCC54}" type="presOf" srcId="{AF80E263-39DC-4760-8CB0-B30EF808D955}" destId="{6ECDD4C8-7531-407D-A146-9BC2AA9BD240}" srcOrd="0" destOrd="0" presId="urn:microsoft.com/office/officeart/2011/layout/RadialPictureList"/>
    <dgm:cxn modelId="{AC1DC9B9-3EEB-4D80-A3AB-A7805434E393}" srcId="{B89BECE8-8FCA-45EB-A75A-63D82F73E7E5}" destId="{3AEFEDD8-E5C7-44F9-9D32-F375E420434D}" srcOrd="0" destOrd="0" parTransId="{2CA22F5C-C397-47A0-BCF6-BA70115A1342}" sibTransId="{802088A2-C16D-4E05-A86D-A650C8F12273}"/>
    <dgm:cxn modelId="{456D7003-4A83-4061-8CC5-E2976F237715}" type="presOf" srcId="{D144D811-DB37-4BA1-ACF2-C82A2B8A4502}" destId="{1103C638-5E87-41A3-9C66-309BB773A0C9}" srcOrd="0" destOrd="0" presId="urn:microsoft.com/office/officeart/2011/layout/RadialPictureList"/>
    <dgm:cxn modelId="{6EC90284-D080-4CCF-BAE4-4DB63DD561F1}" srcId="{3AEFEDD8-E5C7-44F9-9D32-F375E420434D}" destId="{AF80E263-39DC-4760-8CB0-B30EF808D955}" srcOrd="0" destOrd="0" parTransId="{B5C6251C-4C0F-4BD9-9258-21D977A15308}" sibTransId="{A79D5BF1-B72E-4E94-9546-BFB445894ECF}"/>
    <dgm:cxn modelId="{72B414CB-A9F3-4E0A-A813-762BD079DB92}" type="presOf" srcId="{B89BECE8-8FCA-45EB-A75A-63D82F73E7E5}" destId="{B642DE3E-6C52-4A4B-B12A-F932F8B2732A}" srcOrd="0" destOrd="0" presId="urn:microsoft.com/office/officeart/2011/layout/RadialPictureList"/>
    <dgm:cxn modelId="{7C2E6416-53CB-44DF-87AA-2372194CBBF2}" type="presOf" srcId="{44CCE7D1-AAF0-47BE-B2BC-557933DC8E17}" destId="{C51C9755-80C8-4094-B608-E570E4C352AD}" srcOrd="0" destOrd="0" presId="urn:microsoft.com/office/officeart/2011/layout/RadialPictureList"/>
    <dgm:cxn modelId="{F997A09D-4CF3-4E68-B400-1531FBC007E9}" type="presOf" srcId="{3AEFEDD8-E5C7-44F9-9D32-F375E420434D}" destId="{2769CCA9-6373-4F3F-986D-F96344332C0B}" srcOrd="0" destOrd="0" presId="urn:microsoft.com/office/officeart/2011/layout/RadialPictureList"/>
    <dgm:cxn modelId="{6D5033F5-933B-40EE-B254-9352EF3F31CE}" srcId="{3AEFEDD8-E5C7-44F9-9D32-F375E420434D}" destId="{44CCE7D1-AAF0-47BE-B2BC-557933DC8E17}" srcOrd="2" destOrd="0" parTransId="{CF0D3C71-9967-4AB1-81A6-BA1059CE6CD3}" sibTransId="{99D4E3BD-611A-4246-878A-E5732AF373DD}"/>
    <dgm:cxn modelId="{D6D9DB3E-6CD6-4DDE-9F7D-2029093A5B92}" type="presParOf" srcId="{B642DE3E-6C52-4A4B-B12A-F932F8B2732A}" destId="{2769CCA9-6373-4F3F-986D-F96344332C0B}" srcOrd="0" destOrd="0" presId="urn:microsoft.com/office/officeart/2011/layout/RadialPictureList"/>
    <dgm:cxn modelId="{4020BE7E-051F-492D-A5B9-62C9F6DD5F4C}" type="presParOf" srcId="{B642DE3E-6C52-4A4B-B12A-F932F8B2732A}" destId="{D97D4AF9-72CB-4F60-BDA0-38B7421F667A}" srcOrd="1" destOrd="0" presId="urn:microsoft.com/office/officeart/2011/layout/RadialPictureList"/>
    <dgm:cxn modelId="{B51A1AD2-4E63-438F-985C-292ECCE74C57}" type="presParOf" srcId="{B642DE3E-6C52-4A4B-B12A-F932F8B2732A}" destId="{40CCE22E-6C3C-4C91-AE5A-B64A36006B32}" srcOrd="2" destOrd="0" presId="urn:microsoft.com/office/officeart/2011/layout/RadialPictureList"/>
    <dgm:cxn modelId="{65FA8DD5-5FAA-40DF-99FC-B212C7266177}" type="presParOf" srcId="{B642DE3E-6C52-4A4B-B12A-F932F8B2732A}" destId="{6ECDD4C8-7531-407D-A146-9BC2AA9BD240}" srcOrd="3" destOrd="0" presId="urn:microsoft.com/office/officeart/2011/layout/RadialPictureList"/>
    <dgm:cxn modelId="{0B40F94F-3F81-47BD-BA98-B157F410989D}" type="presParOf" srcId="{B642DE3E-6C52-4A4B-B12A-F932F8B2732A}" destId="{D1AF06DB-810B-439E-A276-963C4D9F6CA8}" srcOrd="4" destOrd="0" presId="urn:microsoft.com/office/officeart/2011/layout/RadialPictureList"/>
    <dgm:cxn modelId="{704BF2BE-401A-4DC8-B7AB-5198AB51AC67}" type="presParOf" srcId="{D1AF06DB-810B-439E-A276-963C4D9F6CA8}" destId="{1B43FB79-FF1C-485F-91ED-29F6FD4655E0}" srcOrd="0" destOrd="0" presId="urn:microsoft.com/office/officeart/2011/layout/RadialPictureList"/>
    <dgm:cxn modelId="{E5E316B5-BF27-4040-A4AE-FABC8BAD6D2F}" type="presParOf" srcId="{B642DE3E-6C52-4A4B-B12A-F932F8B2732A}" destId="{1103C638-5E87-41A3-9C66-309BB773A0C9}" srcOrd="5" destOrd="0" presId="urn:microsoft.com/office/officeart/2011/layout/RadialPictureList"/>
    <dgm:cxn modelId="{96AF357B-C393-4179-AFAE-90E920AC0484}" type="presParOf" srcId="{B642DE3E-6C52-4A4B-B12A-F932F8B2732A}" destId="{5A71F7D9-E0E9-44F7-8041-10CD22D884FB}" srcOrd="6" destOrd="0" presId="urn:microsoft.com/office/officeart/2011/layout/RadialPictureList"/>
    <dgm:cxn modelId="{F2EA404F-9A0A-4A39-B98A-77D83ECE1304}" type="presParOf" srcId="{5A71F7D9-E0E9-44F7-8041-10CD22D884FB}" destId="{1372E00B-CE48-4F25-85AE-48F4D7879294}" srcOrd="0" destOrd="0" presId="urn:microsoft.com/office/officeart/2011/layout/RadialPictureList"/>
    <dgm:cxn modelId="{E65A72D4-D299-431C-8F69-F583384E966B}" type="presParOf" srcId="{B642DE3E-6C52-4A4B-B12A-F932F8B2732A}" destId="{C51C9755-80C8-4094-B608-E570E4C352AD}" srcOrd="7" destOrd="0" presId="urn:microsoft.com/office/officeart/2011/layout/RadialPicture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9BECE8-8FCA-45EB-A75A-63D82F73E7E5}" type="doc">
      <dgm:prSet loTypeId="urn:microsoft.com/office/officeart/2011/layout/RadialPictureList" loCatId="officeonline" qsTypeId="urn:microsoft.com/office/officeart/2005/8/quickstyle/3d1" qsCatId="3D" csTypeId="urn:microsoft.com/office/officeart/2005/8/colors/colorful4" csCatId="colorful" phldr="1"/>
      <dgm:spPr/>
      <dgm:t>
        <a:bodyPr/>
        <a:lstStyle/>
        <a:p>
          <a:endParaRPr lang="en-US"/>
        </a:p>
      </dgm:t>
    </dgm:pt>
    <dgm:pt modelId="{3AEFEDD8-E5C7-44F9-9D32-F375E420434D}">
      <dgm:prSet phldrT="[Text]" custT="1"/>
      <dgm:spPr>
        <a:solidFill>
          <a:srgbClr val="89D1E1"/>
        </a:solidFill>
      </dgm:spPr>
      <dgm:t>
        <a:bodyPr/>
        <a:lstStyle/>
        <a:p>
          <a:r>
            <a:rPr lang="en-US" sz="2400" dirty="0" smtClean="0">
              <a:solidFill>
                <a:schemeClr val="bg2"/>
              </a:solidFill>
              <a:effectLst/>
              <a:latin typeface="Lucida Sans" panose="020B0602030504020204" pitchFamily="34" charset="0"/>
            </a:rPr>
            <a:t>Candidate Evaluation</a:t>
          </a:r>
          <a:endParaRPr lang="en-US" sz="2400" dirty="0">
            <a:solidFill>
              <a:schemeClr val="bg2"/>
            </a:solidFill>
            <a:effectLst/>
            <a:latin typeface="Lucida Sans" panose="020B0602030504020204" pitchFamily="34" charset="0"/>
          </a:endParaRPr>
        </a:p>
      </dgm:t>
    </dgm:pt>
    <dgm:pt modelId="{2CA22F5C-C397-47A0-BCF6-BA70115A1342}" type="parTrans" cxnId="{AC1DC9B9-3EEB-4D80-A3AB-A7805434E393}">
      <dgm:prSet/>
      <dgm:spPr/>
      <dgm:t>
        <a:bodyPr/>
        <a:lstStyle/>
        <a:p>
          <a:endParaRPr lang="en-US"/>
        </a:p>
      </dgm:t>
    </dgm:pt>
    <dgm:pt modelId="{802088A2-C16D-4E05-A86D-A650C8F12273}" type="sibTrans" cxnId="{AC1DC9B9-3EEB-4D80-A3AB-A7805434E393}">
      <dgm:prSet/>
      <dgm:spPr/>
      <dgm:t>
        <a:bodyPr/>
        <a:lstStyle/>
        <a:p>
          <a:endParaRPr lang="en-US"/>
        </a:p>
      </dgm:t>
    </dgm:pt>
    <dgm:pt modelId="{44CCE7D1-AAF0-47BE-B2BC-557933DC8E17}">
      <dgm:prSet phldrT="[Text]"/>
      <dgm:spPr/>
      <dgm:t>
        <a:bodyPr/>
        <a:lstStyle/>
        <a:p>
          <a:endParaRPr lang="en-US" dirty="0"/>
        </a:p>
      </dgm:t>
    </dgm:pt>
    <dgm:pt modelId="{CF0D3C71-9967-4AB1-81A6-BA1059CE6CD3}" type="parTrans" cxnId="{6D5033F5-933B-40EE-B254-9352EF3F31CE}">
      <dgm:prSet/>
      <dgm:spPr/>
      <dgm:t>
        <a:bodyPr/>
        <a:lstStyle/>
        <a:p>
          <a:endParaRPr lang="en-US"/>
        </a:p>
      </dgm:t>
    </dgm:pt>
    <dgm:pt modelId="{99D4E3BD-611A-4246-878A-E5732AF373DD}" type="sibTrans" cxnId="{6D5033F5-933B-40EE-B254-9352EF3F31CE}">
      <dgm:prSet/>
      <dgm:spPr/>
      <dgm:t>
        <a:bodyPr/>
        <a:lstStyle/>
        <a:p>
          <a:endParaRPr lang="en-US"/>
        </a:p>
      </dgm:t>
    </dgm:pt>
    <dgm:pt modelId="{AF80E263-39DC-4760-8CB0-B30EF808D955}">
      <dgm:prSet phldrT="[Text]"/>
      <dgm:spPr/>
      <dgm:t>
        <a:bodyPr/>
        <a:lstStyle/>
        <a:p>
          <a:endParaRPr lang="en-US" dirty="0"/>
        </a:p>
      </dgm:t>
    </dgm:pt>
    <dgm:pt modelId="{A79D5BF1-B72E-4E94-9546-BFB445894ECF}" type="sibTrans" cxnId="{6EC90284-D080-4CCF-BAE4-4DB63DD561F1}">
      <dgm:prSet/>
      <dgm:spPr/>
      <dgm:t>
        <a:bodyPr/>
        <a:lstStyle/>
        <a:p>
          <a:endParaRPr lang="en-US"/>
        </a:p>
      </dgm:t>
    </dgm:pt>
    <dgm:pt modelId="{B5C6251C-4C0F-4BD9-9258-21D977A15308}" type="parTrans" cxnId="{6EC90284-D080-4CCF-BAE4-4DB63DD561F1}">
      <dgm:prSet/>
      <dgm:spPr/>
      <dgm:t>
        <a:bodyPr/>
        <a:lstStyle/>
        <a:p>
          <a:endParaRPr lang="en-US"/>
        </a:p>
      </dgm:t>
    </dgm:pt>
    <dgm:pt modelId="{D144D811-DB37-4BA1-ACF2-C82A2B8A4502}">
      <dgm:prSet phldrT="[Text]"/>
      <dgm:spPr/>
      <dgm:t>
        <a:bodyPr/>
        <a:lstStyle/>
        <a:p>
          <a:endParaRPr lang="en-US" dirty="0"/>
        </a:p>
      </dgm:t>
    </dgm:pt>
    <dgm:pt modelId="{2ABE3293-3BDB-4261-AAD8-01B122C7A317}" type="sibTrans" cxnId="{E6E792BF-6BC7-40C8-914B-DA5FF7B8EB96}">
      <dgm:prSet/>
      <dgm:spPr/>
      <dgm:t>
        <a:bodyPr/>
        <a:lstStyle/>
        <a:p>
          <a:endParaRPr lang="en-US"/>
        </a:p>
      </dgm:t>
    </dgm:pt>
    <dgm:pt modelId="{D6D7384D-DAA5-4AB4-A3A5-24D001B8BD39}" type="parTrans" cxnId="{E6E792BF-6BC7-40C8-914B-DA5FF7B8EB96}">
      <dgm:prSet/>
      <dgm:spPr/>
      <dgm:t>
        <a:bodyPr/>
        <a:lstStyle/>
        <a:p>
          <a:endParaRPr lang="en-US"/>
        </a:p>
      </dgm:t>
    </dgm:pt>
    <dgm:pt modelId="{B642DE3E-6C52-4A4B-B12A-F932F8B2732A}" type="pres">
      <dgm:prSet presAssocID="{B89BECE8-8FCA-45EB-A75A-63D82F73E7E5}" presName="Name0" presStyleCnt="0">
        <dgm:presLayoutVars>
          <dgm:chMax val="1"/>
          <dgm:chPref val="1"/>
          <dgm:dir/>
          <dgm:resizeHandles/>
        </dgm:presLayoutVars>
      </dgm:prSet>
      <dgm:spPr/>
      <dgm:t>
        <a:bodyPr/>
        <a:lstStyle/>
        <a:p>
          <a:endParaRPr lang="en-US"/>
        </a:p>
      </dgm:t>
    </dgm:pt>
    <dgm:pt modelId="{2769CCA9-6373-4F3F-986D-F96344332C0B}" type="pres">
      <dgm:prSet presAssocID="{3AEFEDD8-E5C7-44F9-9D32-F375E420434D}" presName="Parent" presStyleLbl="node1" presStyleIdx="0" presStyleCnt="2" custScaleY="68581">
        <dgm:presLayoutVars>
          <dgm:chMax val="4"/>
          <dgm:chPref val="3"/>
        </dgm:presLayoutVars>
      </dgm:prSet>
      <dgm:spPr>
        <a:prstGeom prst="roundRect">
          <a:avLst/>
        </a:prstGeom>
      </dgm:spPr>
      <dgm:t>
        <a:bodyPr/>
        <a:lstStyle/>
        <a:p>
          <a:endParaRPr lang="en-US"/>
        </a:p>
      </dgm:t>
    </dgm:pt>
    <dgm:pt modelId="{D97D4AF9-72CB-4F60-BDA0-38B7421F667A}" type="pres">
      <dgm:prSet presAssocID="{AF80E263-39DC-4760-8CB0-B30EF808D955}" presName="Accent" presStyleLbl="node1" presStyleIdx="1" presStyleCnt="2"/>
      <dgm:spPr>
        <a:solidFill>
          <a:srgbClr val="002060"/>
        </a:solidFill>
      </dgm:spPr>
      <dgm:t>
        <a:bodyPr/>
        <a:lstStyle/>
        <a:p>
          <a:endParaRPr lang="en-US"/>
        </a:p>
      </dgm:t>
    </dgm:pt>
    <dgm:pt modelId="{40CCE22E-6C3C-4C91-AE5A-B64A36006B32}" type="pres">
      <dgm:prSet presAssocID="{AF80E263-39DC-4760-8CB0-B30EF808D955}" presName="Image1" presStyleLbl="fgImgPlace1" presStyleIdx="0" presStyleCnt="3"/>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ECDD4C8-7531-407D-A146-9BC2AA9BD240}" type="pres">
      <dgm:prSet presAssocID="{AF80E263-39DC-4760-8CB0-B30EF808D955}" presName="Child1" presStyleLbl="revTx" presStyleIdx="0" presStyleCnt="3">
        <dgm:presLayoutVars>
          <dgm:chMax val="0"/>
          <dgm:chPref val="0"/>
          <dgm:bulletEnabled val="1"/>
        </dgm:presLayoutVars>
      </dgm:prSet>
      <dgm:spPr/>
      <dgm:t>
        <a:bodyPr/>
        <a:lstStyle/>
        <a:p>
          <a:endParaRPr lang="en-US"/>
        </a:p>
      </dgm:t>
    </dgm:pt>
    <dgm:pt modelId="{D1AF06DB-810B-439E-A276-963C4D9F6CA8}" type="pres">
      <dgm:prSet presAssocID="{D144D811-DB37-4BA1-ACF2-C82A2B8A4502}" presName="Image2" presStyleCnt="0"/>
      <dgm:spPr/>
      <dgm:t>
        <a:bodyPr/>
        <a:lstStyle/>
        <a:p>
          <a:endParaRPr lang="en-US"/>
        </a:p>
      </dgm:t>
    </dgm:pt>
    <dgm:pt modelId="{1B43FB79-FF1C-485F-91ED-29F6FD4655E0}" type="pres">
      <dgm:prSet presAssocID="{D144D811-DB37-4BA1-ACF2-C82A2B8A4502}" presName="Image" presStyleLbl="fgImgPlace1" presStyleIdx="1" presStyleCnt="3" custLinFactY="14158" custLinFactNeighborX="-53372" custLinFactNeighborY="100000"/>
      <dgm:spPr>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1103C638-5E87-41A3-9C66-309BB773A0C9}" type="pres">
      <dgm:prSet presAssocID="{D144D811-DB37-4BA1-ACF2-C82A2B8A4502}" presName="Child2" presStyleLbl="revTx" presStyleIdx="1" presStyleCnt="3">
        <dgm:presLayoutVars>
          <dgm:chMax val="0"/>
          <dgm:chPref val="0"/>
          <dgm:bulletEnabled val="1"/>
        </dgm:presLayoutVars>
      </dgm:prSet>
      <dgm:spPr/>
      <dgm:t>
        <a:bodyPr/>
        <a:lstStyle/>
        <a:p>
          <a:endParaRPr lang="en-US"/>
        </a:p>
      </dgm:t>
    </dgm:pt>
    <dgm:pt modelId="{5A71F7D9-E0E9-44F7-8041-10CD22D884FB}" type="pres">
      <dgm:prSet presAssocID="{44CCE7D1-AAF0-47BE-B2BC-557933DC8E17}" presName="Image3" presStyleCnt="0"/>
      <dgm:spPr/>
      <dgm:t>
        <a:bodyPr/>
        <a:lstStyle/>
        <a:p>
          <a:endParaRPr lang="en-US"/>
        </a:p>
      </dgm:t>
    </dgm:pt>
    <dgm:pt modelId="{1372E00B-CE48-4F25-85AE-48F4D7879294}" type="pres">
      <dgm:prSet presAssocID="{44CCE7D1-AAF0-47BE-B2BC-557933DC8E17}" presName="Image" presStyleLbl="fgImgPlace1" presStyleIdx="2" presStyleCnt="3" custLinFactY="-11677" custLinFactNeighborX="33512" custLinFactNeighborY="-100000"/>
      <dgm:spPr>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C51C9755-80C8-4094-B608-E570E4C352AD}" type="pres">
      <dgm:prSet presAssocID="{44CCE7D1-AAF0-47BE-B2BC-557933DC8E17}" presName="Child3" presStyleLbl="revTx" presStyleIdx="2" presStyleCnt="3">
        <dgm:presLayoutVars>
          <dgm:chMax val="0"/>
          <dgm:chPref val="0"/>
          <dgm:bulletEnabled val="1"/>
        </dgm:presLayoutVars>
      </dgm:prSet>
      <dgm:spPr/>
      <dgm:t>
        <a:bodyPr/>
        <a:lstStyle/>
        <a:p>
          <a:endParaRPr lang="en-US"/>
        </a:p>
      </dgm:t>
    </dgm:pt>
  </dgm:ptLst>
  <dgm:cxnLst>
    <dgm:cxn modelId="{E6E792BF-6BC7-40C8-914B-DA5FF7B8EB96}" srcId="{3AEFEDD8-E5C7-44F9-9D32-F375E420434D}" destId="{D144D811-DB37-4BA1-ACF2-C82A2B8A4502}" srcOrd="1" destOrd="0" parTransId="{D6D7384D-DAA5-4AB4-A3A5-24D001B8BD39}" sibTransId="{2ABE3293-3BDB-4261-AAD8-01B122C7A317}"/>
    <dgm:cxn modelId="{6EC90284-D080-4CCF-BAE4-4DB63DD561F1}" srcId="{3AEFEDD8-E5C7-44F9-9D32-F375E420434D}" destId="{AF80E263-39DC-4760-8CB0-B30EF808D955}" srcOrd="0" destOrd="0" parTransId="{B5C6251C-4C0F-4BD9-9258-21D977A15308}" sibTransId="{A79D5BF1-B72E-4E94-9546-BFB445894ECF}"/>
    <dgm:cxn modelId="{AC1DC9B9-3EEB-4D80-A3AB-A7805434E393}" srcId="{B89BECE8-8FCA-45EB-A75A-63D82F73E7E5}" destId="{3AEFEDD8-E5C7-44F9-9D32-F375E420434D}" srcOrd="0" destOrd="0" parTransId="{2CA22F5C-C397-47A0-BCF6-BA70115A1342}" sibTransId="{802088A2-C16D-4E05-A86D-A650C8F12273}"/>
    <dgm:cxn modelId="{F0C5DCAF-958B-4DB4-9AFD-7BF3226158AB}" type="presOf" srcId="{44CCE7D1-AAF0-47BE-B2BC-557933DC8E17}" destId="{C51C9755-80C8-4094-B608-E570E4C352AD}" srcOrd="0" destOrd="0" presId="urn:microsoft.com/office/officeart/2011/layout/RadialPictureList"/>
    <dgm:cxn modelId="{DD33DF4A-B208-416E-BDE9-E39C9C5D57E9}" type="presOf" srcId="{B89BECE8-8FCA-45EB-A75A-63D82F73E7E5}" destId="{B642DE3E-6C52-4A4B-B12A-F932F8B2732A}" srcOrd="0" destOrd="0" presId="urn:microsoft.com/office/officeart/2011/layout/RadialPictureList"/>
    <dgm:cxn modelId="{6D5033F5-933B-40EE-B254-9352EF3F31CE}" srcId="{3AEFEDD8-E5C7-44F9-9D32-F375E420434D}" destId="{44CCE7D1-AAF0-47BE-B2BC-557933DC8E17}" srcOrd="2" destOrd="0" parTransId="{CF0D3C71-9967-4AB1-81A6-BA1059CE6CD3}" sibTransId="{99D4E3BD-611A-4246-878A-E5732AF373DD}"/>
    <dgm:cxn modelId="{2509167E-1051-436A-9F3C-EDC0A85C1D86}" type="presOf" srcId="{D144D811-DB37-4BA1-ACF2-C82A2B8A4502}" destId="{1103C638-5E87-41A3-9C66-309BB773A0C9}" srcOrd="0" destOrd="0" presId="urn:microsoft.com/office/officeart/2011/layout/RadialPictureList"/>
    <dgm:cxn modelId="{C51EF610-8253-4E6D-9753-3A0655860D13}" type="presOf" srcId="{AF80E263-39DC-4760-8CB0-B30EF808D955}" destId="{6ECDD4C8-7531-407D-A146-9BC2AA9BD240}" srcOrd="0" destOrd="0" presId="urn:microsoft.com/office/officeart/2011/layout/RadialPictureList"/>
    <dgm:cxn modelId="{FBB083C3-2FF3-4228-9414-F3CEE7BA83DF}" type="presOf" srcId="{3AEFEDD8-E5C7-44F9-9D32-F375E420434D}" destId="{2769CCA9-6373-4F3F-986D-F96344332C0B}" srcOrd="0" destOrd="0" presId="urn:microsoft.com/office/officeart/2011/layout/RadialPictureList"/>
    <dgm:cxn modelId="{B441C8F1-6D5D-433E-8875-7D2082B90155}" type="presParOf" srcId="{B642DE3E-6C52-4A4B-B12A-F932F8B2732A}" destId="{2769CCA9-6373-4F3F-986D-F96344332C0B}" srcOrd="0" destOrd="0" presId="urn:microsoft.com/office/officeart/2011/layout/RadialPictureList"/>
    <dgm:cxn modelId="{AE4AF696-05A1-41FF-B873-6328B43D9E35}" type="presParOf" srcId="{B642DE3E-6C52-4A4B-B12A-F932F8B2732A}" destId="{D97D4AF9-72CB-4F60-BDA0-38B7421F667A}" srcOrd="1" destOrd="0" presId="urn:microsoft.com/office/officeart/2011/layout/RadialPictureList"/>
    <dgm:cxn modelId="{72C5B630-BEF2-47ED-A58A-033634E8CF85}" type="presParOf" srcId="{B642DE3E-6C52-4A4B-B12A-F932F8B2732A}" destId="{40CCE22E-6C3C-4C91-AE5A-B64A36006B32}" srcOrd="2" destOrd="0" presId="urn:microsoft.com/office/officeart/2011/layout/RadialPictureList"/>
    <dgm:cxn modelId="{3EC9B67F-AC34-4A63-A762-4DDEE015C6AF}" type="presParOf" srcId="{B642DE3E-6C52-4A4B-B12A-F932F8B2732A}" destId="{6ECDD4C8-7531-407D-A146-9BC2AA9BD240}" srcOrd="3" destOrd="0" presId="urn:microsoft.com/office/officeart/2011/layout/RadialPictureList"/>
    <dgm:cxn modelId="{E28EF23C-E53D-4195-856C-CFE31ADD7889}" type="presParOf" srcId="{B642DE3E-6C52-4A4B-B12A-F932F8B2732A}" destId="{D1AF06DB-810B-439E-A276-963C4D9F6CA8}" srcOrd="4" destOrd="0" presId="urn:microsoft.com/office/officeart/2011/layout/RadialPictureList"/>
    <dgm:cxn modelId="{C3724128-17AB-40D6-83E0-1E1E011AA36B}" type="presParOf" srcId="{D1AF06DB-810B-439E-A276-963C4D9F6CA8}" destId="{1B43FB79-FF1C-485F-91ED-29F6FD4655E0}" srcOrd="0" destOrd="0" presId="urn:microsoft.com/office/officeart/2011/layout/RadialPictureList"/>
    <dgm:cxn modelId="{65D21ACF-1968-4FE5-ABDB-B23516D5D24E}" type="presParOf" srcId="{B642DE3E-6C52-4A4B-B12A-F932F8B2732A}" destId="{1103C638-5E87-41A3-9C66-309BB773A0C9}" srcOrd="5" destOrd="0" presId="urn:microsoft.com/office/officeart/2011/layout/RadialPictureList"/>
    <dgm:cxn modelId="{6CCF1083-D183-43F1-8317-494A5971BDAA}" type="presParOf" srcId="{B642DE3E-6C52-4A4B-B12A-F932F8B2732A}" destId="{5A71F7D9-E0E9-44F7-8041-10CD22D884FB}" srcOrd="6" destOrd="0" presId="urn:microsoft.com/office/officeart/2011/layout/RadialPictureList"/>
    <dgm:cxn modelId="{4533C702-C05A-4638-B01A-CC76EBE2AA54}" type="presParOf" srcId="{5A71F7D9-E0E9-44F7-8041-10CD22D884FB}" destId="{1372E00B-CE48-4F25-85AE-48F4D7879294}" srcOrd="0" destOrd="0" presId="urn:microsoft.com/office/officeart/2011/layout/RadialPictureList"/>
    <dgm:cxn modelId="{7DDB3C00-A25A-42E4-9137-CD8AB1EBC58F}" type="presParOf" srcId="{B642DE3E-6C52-4A4B-B12A-F932F8B2732A}" destId="{C51C9755-80C8-4094-B608-E570E4C352AD}" srcOrd="7" destOrd="0" presId="urn:microsoft.com/office/officeart/2011/layout/RadialPicture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9BECE8-8FCA-45EB-A75A-63D82F73E7E5}" type="doc">
      <dgm:prSet loTypeId="urn:microsoft.com/office/officeart/2011/layout/RadialPictureList" loCatId="officeonline" qsTypeId="urn:microsoft.com/office/officeart/2005/8/quickstyle/3d1" qsCatId="3D" csTypeId="urn:microsoft.com/office/officeart/2005/8/colors/colorful4" csCatId="colorful" phldr="1"/>
      <dgm:spPr/>
      <dgm:t>
        <a:bodyPr/>
        <a:lstStyle/>
        <a:p>
          <a:endParaRPr lang="en-US"/>
        </a:p>
      </dgm:t>
    </dgm:pt>
    <dgm:pt modelId="{3AEFEDD8-E5C7-44F9-9D32-F375E420434D}">
      <dgm:prSet phldrT="[Text]" custT="1"/>
      <dgm:spPr>
        <a:solidFill>
          <a:srgbClr val="89D1E1"/>
        </a:solidFill>
      </dgm:spPr>
      <dgm:t>
        <a:bodyPr/>
        <a:lstStyle/>
        <a:p>
          <a:r>
            <a:rPr lang="en-US" sz="2400" dirty="0" smtClean="0">
              <a:solidFill>
                <a:schemeClr val="bg2"/>
              </a:solidFill>
              <a:effectLst/>
              <a:latin typeface="Lucida Sans" panose="020B0602030504020204" pitchFamily="34" charset="0"/>
            </a:rPr>
            <a:t>Candidate </a:t>
          </a:r>
        </a:p>
        <a:p>
          <a:r>
            <a:rPr lang="en-US" sz="2400" dirty="0" smtClean="0">
              <a:solidFill>
                <a:schemeClr val="bg2"/>
              </a:solidFill>
              <a:effectLst/>
              <a:latin typeface="Lucida Sans" panose="020B0602030504020204" pitchFamily="34" charset="0"/>
            </a:rPr>
            <a:t>Experience</a:t>
          </a:r>
          <a:endParaRPr lang="en-US" sz="2400" dirty="0">
            <a:solidFill>
              <a:schemeClr val="bg2"/>
            </a:solidFill>
            <a:effectLst/>
            <a:latin typeface="Lucida Sans" panose="020B0602030504020204" pitchFamily="34" charset="0"/>
          </a:endParaRPr>
        </a:p>
      </dgm:t>
    </dgm:pt>
    <dgm:pt modelId="{2CA22F5C-C397-47A0-BCF6-BA70115A1342}" type="parTrans" cxnId="{AC1DC9B9-3EEB-4D80-A3AB-A7805434E393}">
      <dgm:prSet/>
      <dgm:spPr/>
      <dgm:t>
        <a:bodyPr/>
        <a:lstStyle/>
        <a:p>
          <a:endParaRPr lang="en-US"/>
        </a:p>
      </dgm:t>
    </dgm:pt>
    <dgm:pt modelId="{802088A2-C16D-4E05-A86D-A650C8F12273}" type="sibTrans" cxnId="{AC1DC9B9-3EEB-4D80-A3AB-A7805434E393}">
      <dgm:prSet/>
      <dgm:spPr/>
      <dgm:t>
        <a:bodyPr/>
        <a:lstStyle/>
        <a:p>
          <a:endParaRPr lang="en-US"/>
        </a:p>
      </dgm:t>
    </dgm:pt>
    <dgm:pt modelId="{44CCE7D1-AAF0-47BE-B2BC-557933DC8E17}">
      <dgm:prSet phldrT="[Text]"/>
      <dgm:spPr/>
      <dgm:t>
        <a:bodyPr/>
        <a:lstStyle/>
        <a:p>
          <a:endParaRPr lang="en-US" dirty="0"/>
        </a:p>
      </dgm:t>
    </dgm:pt>
    <dgm:pt modelId="{CF0D3C71-9967-4AB1-81A6-BA1059CE6CD3}" type="parTrans" cxnId="{6D5033F5-933B-40EE-B254-9352EF3F31CE}">
      <dgm:prSet/>
      <dgm:spPr/>
      <dgm:t>
        <a:bodyPr/>
        <a:lstStyle/>
        <a:p>
          <a:endParaRPr lang="en-US"/>
        </a:p>
      </dgm:t>
    </dgm:pt>
    <dgm:pt modelId="{99D4E3BD-611A-4246-878A-E5732AF373DD}" type="sibTrans" cxnId="{6D5033F5-933B-40EE-B254-9352EF3F31CE}">
      <dgm:prSet/>
      <dgm:spPr/>
      <dgm:t>
        <a:bodyPr/>
        <a:lstStyle/>
        <a:p>
          <a:endParaRPr lang="en-US"/>
        </a:p>
      </dgm:t>
    </dgm:pt>
    <dgm:pt modelId="{AF80E263-39DC-4760-8CB0-B30EF808D955}">
      <dgm:prSet phldrT="[Text]"/>
      <dgm:spPr/>
      <dgm:t>
        <a:bodyPr/>
        <a:lstStyle/>
        <a:p>
          <a:endParaRPr lang="en-US" dirty="0"/>
        </a:p>
      </dgm:t>
    </dgm:pt>
    <dgm:pt modelId="{A79D5BF1-B72E-4E94-9546-BFB445894ECF}" type="sibTrans" cxnId="{6EC90284-D080-4CCF-BAE4-4DB63DD561F1}">
      <dgm:prSet/>
      <dgm:spPr/>
      <dgm:t>
        <a:bodyPr/>
        <a:lstStyle/>
        <a:p>
          <a:endParaRPr lang="en-US"/>
        </a:p>
      </dgm:t>
    </dgm:pt>
    <dgm:pt modelId="{B5C6251C-4C0F-4BD9-9258-21D977A15308}" type="parTrans" cxnId="{6EC90284-D080-4CCF-BAE4-4DB63DD561F1}">
      <dgm:prSet/>
      <dgm:spPr/>
      <dgm:t>
        <a:bodyPr/>
        <a:lstStyle/>
        <a:p>
          <a:endParaRPr lang="en-US"/>
        </a:p>
      </dgm:t>
    </dgm:pt>
    <dgm:pt modelId="{D144D811-DB37-4BA1-ACF2-C82A2B8A4502}">
      <dgm:prSet phldrT="[Text]"/>
      <dgm:spPr/>
      <dgm:t>
        <a:bodyPr/>
        <a:lstStyle/>
        <a:p>
          <a:endParaRPr lang="en-US" dirty="0"/>
        </a:p>
      </dgm:t>
    </dgm:pt>
    <dgm:pt modelId="{2ABE3293-3BDB-4261-AAD8-01B122C7A317}" type="sibTrans" cxnId="{E6E792BF-6BC7-40C8-914B-DA5FF7B8EB96}">
      <dgm:prSet/>
      <dgm:spPr/>
      <dgm:t>
        <a:bodyPr/>
        <a:lstStyle/>
        <a:p>
          <a:endParaRPr lang="en-US"/>
        </a:p>
      </dgm:t>
    </dgm:pt>
    <dgm:pt modelId="{D6D7384D-DAA5-4AB4-A3A5-24D001B8BD39}" type="parTrans" cxnId="{E6E792BF-6BC7-40C8-914B-DA5FF7B8EB96}">
      <dgm:prSet/>
      <dgm:spPr/>
      <dgm:t>
        <a:bodyPr/>
        <a:lstStyle/>
        <a:p>
          <a:endParaRPr lang="en-US"/>
        </a:p>
      </dgm:t>
    </dgm:pt>
    <dgm:pt modelId="{B642DE3E-6C52-4A4B-B12A-F932F8B2732A}" type="pres">
      <dgm:prSet presAssocID="{B89BECE8-8FCA-45EB-A75A-63D82F73E7E5}" presName="Name0" presStyleCnt="0">
        <dgm:presLayoutVars>
          <dgm:chMax val="1"/>
          <dgm:chPref val="1"/>
          <dgm:dir/>
          <dgm:resizeHandles/>
        </dgm:presLayoutVars>
      </dgm:prSet>
      <dgm:spPr/>
      <dgm:t>
        <a:bodyPr/>
        <a:lstStyle/>
        <a:p>
          <a:endParaRPr lang="en-US"/>
        </a:p>
      </dgm:t>
    </dgm:pt>
    <dgm:pt modelId="{2769CCA9-6373-4F3F-986D-F96344332C0B}" type="pres">
      <dgm:prSet presAssocID="{3AEFEDD8-E5C7-44F9-9D32-F375E420434D}" presName="Parent" presStyleLbl="node1" presStyleIdx="0" presStyleCnt="2" custScaleY="68581">
        <dgm:presLayoutVars>
          <dgm:chMax val="4"/>
          <dgm:chPref val="3"/>
        </dgm:presLayoutVars>
      </dgm:prSet>
      <dgm:spPr>
        <a:prstGeom prst="roundRect">
          <a:avLst/>
        </a:prstGeom>
      </dgm:spPr>
      <dgm:t>
        <a:bodyPr/>
        <a:lstStyle/>
        <a:p>
          <a:endParaRPr lang="en-US"/>
        </a:p>
      </dgm:t>
    </dgm:pt>
    <dgm:pt modelId="{D97D4AF9-72CB-4F60-BDA0-38B7421F667A}" type="pres">
      <dgm:prSet presAssocID="{AF80E263-39DC-4760-8CB0-B30EF808D955}" presName="Accent" presStyleLbl="node1" presStyleIdx="1" presStyleCnt="2"/>
      <dgm:spPr>
        <a:solidFill>
          <a:srgbClr val="002060"/>
        </a:solidFill>
      </dgm:spPr>
      <dgm:t>
        <a:bodyPr/>
        <a:lstStyle/>
        <a:p>
          <a:endParaRPr lang="en-US"/>
        </a:p>
      </dgm:t>
    </dgm:pt>
    <dgm:pt modelId="{40CCE22E-6C3C-4C91-AE5A-B64A36006B32}" type="pres">
      <dgm:prSet presAssocID="{AF80E263-39DC-4760-8CB0-B30EF808D955}" presName="Image1" presStyleLbl="fgImgPlace1" presStyleIdx="0" presStyleCnt="3"/>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ECDD4C8-7531-407D-A146-9BC2AA9BD240}" type="pres">
      <dgm:prSet presAssocID="{AF80E263-39DC-4760-8CB0-B30EF808D955}" presName="Child1" presStyleLbl="revTx" presStyleIdx="0" presStyleCnt="3">
        <dgm:presLayoutVars>
          <dgm:chMax val="0"/>
          <dgm:chPref val="0"/>
          <dgm:bulletEnabled val="1"/>
        </dgm:presLayoutVars>
      </dgm:prSet>
      <dgm:spPr/>
      <dgm:t>
        <a:bodyPr/>
        <a:lstStyle/>
        <a:p>
          <a:endParaRPr lang="en-US"/>
        </a:p>
      </dgm:t>
    </dgm:pt>
    <dgm:pt modelId="{D1AF06DB-810B-439E-A276-963C4D9F6CA8}" type="pres">
      <dgm:prSet presAssocID="{D144D811-DB37-4BA1-ACF2-C82A2B8A4502}" presName="Image2" presStyleCnt="0"/>
      <dgm:spPr/>
      <dgm:t>
        <a:bodyPr/>
        <a:lstStyle/>
        <a:p>
          <a:endParaRPr lang="en-US"/>
        </a:p>
      </dgm:t>
    </dgm:pt>
    <dgm:pt modelId="{1B43FB79-FF1C-485F-91ED-29F6FD4655E0}" type="pres">
      <dgm:prSet presAssocID="{D144D811-DB37-4BA1-ACF2-C82A2B8A4502}" presName="Image" presStyleLbl="fgImgPlace1" presStyleIdx="1" presStyleCnt="3" custLinFactY="14158" custLinFactNeighborX="-53372" custLinFactNeighborY="100000"/>
      <dgm:spPr>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1103C638-5E87-41A3-9C66-309BB773A0C9}" type="pres">
      <dgm:prSet presAssocID="{D144D811-DB37-4BA1-ACF2-C82A2B8A4502}" presName="Child2" presStyleLbl="revTx" presStyleIdx="1" presStyleCnt="3">
        <dgm:presLayoutVars>
          <dgm:chMax val="0"/>
          <dgm:chPref val="0"/>
          <dgm:bulletEnabled val="1"/>
        </dgm:presLayoutVars>
      </dgm:prSet>
      <dgm:spPr/>
      <dgm:t>
        <a:bodyPr/>
        <a:lstStyle/>
        <a:p>
          <a:endParaRPr lang="en-US"/>
        </a:p>
      </dgm:t>
    </dgm:pt>
    <dgm:pt modelId="{5A71F7D9-E0E9-44F7-8041-10CD22D884FB}" type="pres">
      <dgm:prSet presAssocID="{44CCE7D1-AAF0-47BE-B2BC-557933DC8E17}" presName="Image3" presStyleCnt="0"/>
      <dgm:spPr/>
      <dgm:t>
        <a:bodyPr/>
        <a:lstStyle/>
        <a:p>
          <a:endParaRPr lang="en-US"/>
        </a:p>
      </dgm:t>
    </dgm:pt>
    <dgm:pt modelId="{1372E00B-CE48-4F25-85AE-48F4D7879294}" type="pres">
      <dgm:prSet presAssocID="{44CCE7D1-AAF0-47BE-B2BC-557933DC8E17}" presName="Image" presStyleLbl="fgImgPlace1" presStyleIdx="2" presStyleCnt="3" custLinFactY="-11677" custLinFactNeighborX="33512" custLinFactNeighborY="-100000"/>
      <dgm:spPr>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C51C9755-80C8-4094-B608-E570E4C352AD}" type="pres">
      <dgm:prSet presAssocID="{44CCE7D1-AAF0-47BE-B2BC-557933DC8E17}" presName="Child3" presStyleLbl="revTx" presStyleIdx="2" presStyleCnt="3">
        <dgm:presLayoutVars>
          <dgm:chMax val="0"/>
          <dgm:chPref val="0"/>
          <dgm:bulletEnabled val="1"/>
        </dgm:presLayoutVars>
      </dgm:prSet>
      <dgm:spPr/>
      <dgm:t>
        <a:bodyPr/>
        <a:lstStyle/>
        <a:p>
          <a:endParaRPr lang="en-US"/>
        </a:p>
      </dgm:t>
    </dgm:pt>
  </dgm:ptLst>
  <dgm:cxnLst>
    <dgm:cxn modelId="{6EC90284-D080-4CCF-BAE4-4DB63DD561F1}" srcId="{3AEFEDD8-E5C7-44F9-9D32-F375E420434D}" destId="{AF80E263-39DC-4760-8CB0-B30EF808D955}" srcOrd="0" destOrd="0" parTransId="{B5C6251C-4C0F-4BD9-9258-21D977A15308}" sibTransId="{A79D5BF1-B72E-4E94-9546-BFB445894ECF}"/>
    <dgm:cxn modelId="{FA4D9D26-6086-4EF5-8481-471DCD7E005D}" type="presOf" srcId="{44CCE7D1-AAF0-47BE-B2BC-557933DC8E17}" destId="{C51C9755-80C8-4094-B608-E570E4C352AD}" srcOrd="0" destOrd="0" presId="urn:microsoft.com/office/officeart/2011/layout/RadialPictureList"/>
    <dgm:cxn modelId="{1B99AD85-6311-4B3B-8DB5-74C642CB230C}" type="presOf" srcId="{D144D811-DB37-4BA1-ACF2-C82A2B8A4502}" destId="{1103C638-5E87-41A3-9C66-309BB773A0C9}" srcOrd="0" destOrd="0" presId="urn:microsoft.com/office/officeart/2011/layout/RadialPictureList"/>
    <dgm:cxn modelId="{F95DDAAF-5185-46AF-84C7-7AE377E8E65E}" type="presOf" srcId="{AF80E263-39DC-4760-8CB0-B30EF808D955}" destId="{6ECDD4C8-7531-407D-A146-9BC2AA9BD240}" srcOrd="0" destOrd="0" presId="urn:microsoft.com/office/officeart/2011/layout/RadialPictureList"/>
    <dgm:cxn modelId="{E6E792BF-6BC7-40C8-914B-DA5FF7B8EB96}" srcId="{3AEFEDD8-E5C7-44F9-9D32-F375E420434D}" destId="{D144D811-DB37-4BA1-ACF2-C82A2B8A4502}" srcOrd="1" destOrd="0" parTransId="{D6D7384D-DAA5-4AB4-A3A5-24D001B8BD39}" sibTransId="{2ABE3293-3BDB-4261-AAD8-01B122C7A317}"/>
    <dgm:cxn modelId="{0C76BD13-CCA1-4D81-A29A-BFC54EB351CA}" type="presOf" srcId="{B89BECE8-8FCA-45EB-A75A-63D82F73E7E5}" destId="{B642DE3E-6C52-4A4B-B12A-F932F8B2732A}" srcOrd="0" destOrd="0" presId="urn:microsoft.com/office/officeart/2011/layout/RadialPictureList"/>
    <dgm:cxn modelId="{D2AABDEB-4283-4421-A31A-FBFD6AAFB8FA}" type="presOf" srcId="{3AEFEDD8-E5C7-44F9-9D32-F375E420434D}" destId="{2769CCA9-6373-4F3F-986D-F96344332C0B}" srcOrd="0" destOrd="0" presId="urn:microsoft.com/office/officeart/2011/layout/RadialPictureList"/>
    <dgm:cxn modelId="{6D5033F5-933B-40EE-B254-9352EF3F31CE}" srcId="{3AEFEDD8-E5C7-44F9-9D32-F375E420434D}" destId="{44CCE7D1-AAF0-47BE-B2BC-557933DC8E17}" srcOrd="2" destOrd="0" parTransId="{CF0D3C71-9967-4AB1-81A6-BA1059CE6CD3}" sibTransId="{99D4E3BD-611A-4246-878A-E5732AF373DD}"/>
    <dgm:cxn modelId="{AC1DC9B9-3EEB-4D80-A3AB-A7805434E393}" srcId="{B89BECE8-8FCA-45EB-A75A-63D82F73E7E5}" destId="{3AEFEDD8-E5C7-44F9-9D32-F375E420434D}" srcOrd="0" destOrd="0" parTransId="{2CA22F5C-C397-47A0-BCF6-BA70115A1342}" sibTransId="{802088A2-C16D-4E05-A86D-A650C8F12273}"/>
    <dgm:cxn modelId="{9557DC4D-A979-4DBE-88B5-21D306D42B75}" type="presParOf" srcId="{B642DE3E-6C52-4A4B-B12A-F932F8B2732A}" destId="{2769CCA9-6373-4F3F-986D-F96344332C0B}" srcOrd="0" destOrd="0" presId="urn:microsoft.com/office/officeart/2011/layout/RadialPictureList"/>
    <dgm:cxn modelId="{792C6BA0-A801-41EE-A65B-B387E30AE3DC}" type="presParOf" srcId="{B642DE3E-6C52-4A4B-B12A-F932F8B2732A}" destId="{D97D4AF9-72CB-4F60-BDA0-38B7421F667A}" srcOrd="1" destOrd="0" presId="urn:microsoft.com/office/officeart/2011/layout/RadialPictureList"/>
    <dgm:cxn modelId="{68F5F428-D7CA-4A46-986B-AF41019FC2DE}" type="presParOf" srcId="{B642DE3E-6C52-4A4B-B12A-F932F8B2732A}" destId="{40CCE22E-6C3C-4C91-AE5A-B64A36006B32}" srcOrd="2" destOrd="0" presId="urn:microsoft.com/office/officeart/2011/layout/RadialPictureList"/>
    <dgm:cxn modelId="{BCF32FC3-27C2-4DAC-8CEA-8AF88A442068}" type="presParOf" srcId="{B642DE3E-6C52-4A4B-B12A-F932F8B2732A}" destId="{6ECDD4C8-7531-407D-A146-9BC2AA9BD240}" srcOrd="3" destOrd="0" presId="urn:microsoft.com/office/officeart/2011/layout/RadialPictureList"/>
    <dgm:cxn modelId="{751E5AAC-F216-4680-9929-109712086CF1}" type="presParOf" srcId="{B642DE3E-6C52-4A4B-B12A-F932F8B2732A}" destId="{D1AF06DB-810B-439E-A276-963C4D9F6CA8}" srcOrd="4" destOrd="0" presId="urn:microsoft.com/office/officeart/2011/layout/RadialPictureList"/>
    <dgm:cxn modelId="{50A0E4C4-2404-4D83-96F5-F15E1B1A5CC7}" type="presParOf" srcId="{D1AF06DB-810B-439E-A276-963C4D9F6CA8}" destId="{1B43FB79-FF1C-485F-91ED-29F6FD4655E0}" srcOrd="0" destOrd="0" presId="urn:microsoft.com/office/officeart/2011/layout/RadialPictureList"/>
    <dgm:cxn modelId="{F5512977-E8C0-418E-AB78-FC6BA76A3F38}" type="presParOf" srcId="{B642DE3E-6C52-4A4B-B12A-F932F8B2732A}" destId="{1103C638-5E87-41A3-9C66-309BB773A0C9}" srcOrd="5" destOrd="0" presId="urn:microsoft.com/office/officeart/2011/layout/RadialPictureList"/>
    <dgm:cxn modelId="{354E8F8A-BCA6-412C-91FD-179C49508E73}" type="presParOf" srcId="{B642DE3E-6C52-4A4B-B12A-F932F8B2732A}" destId="{5A71F7D9-E0E9-44F7-8041-10CD22D884FB}" srcOrd="6" destOrd="0" presId="urn:microsoft.com/office/officeart/2011/layout/RadialPictureList"/>
    <dgm:cxn modelId="{2C608CBD-326F-410E-9C8F-E47948270C05}" type="presParOf" srcId="{5A71F7D9-E0E9-44F7-8041-10CD22D884FB}" destId="{1372E00B-CE48-4F25-85AE-48F4D7879294}" srcOrd="0" destOrd="0" presId="urn:microsoft.com/office/officeart/2011/layout/RadialPictureList"/>
    <dgm:cxn modelId="{023C08A0-A27C-4EC2-83E9-34BAC7D815C6}" type="presParOf" srcId="{B642DE3E-6C52-4A4B-B12A-F932F8B2732A}" destId="{C51C9755-80C8-4094-B608-E570E4C352AD}" srcOrd="7" destOrd="0" presId="urn:microsoft.com/office/officeart/2011/layout/RadialPicture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9BECE8-8FCA-45EB-A75A-63D82F73E7E5}" type="doc">
      <dgm:prSet loTypeId="urn:microsoft.com/office/officeart/2011/layout/RadialPictureList" loCatId="officeonline" qsTypeId="urn:microsoft.com/office/officeart/2005/8/quickstyle/3d1" qsCatId="3D" csTypeId="urn:microsoft.com/office/officeart/2005/8/colors/accent0_3" csCatId="mainScheme" phldr="1"/>
      <dgm:spPr/>
      <dgm:t>
        <a:bodyPr/>
        <a:lstStyle/>
        <a:p>
          <a:endParaRPr lang="en-US"/>
        </a:p>
      </dgm:t>
    </dgm:pt>
    <dgm:pt modelId="{3AEFEDD8-E5C7-44F9-9D32-F375E420434D}">
      <dgm:prSet phldrT="[Text]" custT="1"/>
      <dgm:spPr>
        <a:solidFill>
          <a:srgbClr val="FFD4A0"/>
        </a:solidFill>
      </dgm:spPr>
      <dgm:t>
        <a:bodyPr/>
        <a:lstStyle/>
        <a:p>
          <a:r>
            <a:rPr lang="en-US" sz="2400" dirty="0" smtClean="0">
              <a:solidFill>
                <a:schemeClr val="bg2"/>
              </a:solidFill>
              <a:effectLst/>
              <a:latin typeface="Lucida Sans" panose="020B0602030504020204" pitchFamily="34" charset="0"/>
            </a:rPr>
            <a:t>Internet Searches</a:t>
          </a:r>
          <a:endParaRPr lang="en-US" sz="2400" dirty="0">
            <a:solidFill>
              <a:schemeClr val="bg2"/>
            </a:solidFill>
            <a:effectLst/>
            <a:latin typeface="Lucida Sans" panose="020B0602030504020204" pitchFamily="34" charset="0"/>
          </a:endParaRPr>
        </a:p>
      </dgm:t>
    </dgm:pt>
    <dgm:pt modelId="{2CA22F5C-C397-47A0-BCF6-BA70115A1342}" type="parTrans" cxnId="{AC1DC9B9-3EEB-4D80-A3AB-A7805434E393}">
      <dgm:prSet/>
      <dgm:spPr/>
      <dgm:t>
        <a:bodyPr/>
        <a:lstStyle/>
        <a:p>
          <a:endParaRPr lang="en-US"/>
        </a:p>
      </dgm:t>
    </dgm:pt>
    <dgm:pt modelId="{802088A2-C16D-4E05-A86D-A650C8F12273}" type="sibTrans" cxnId="{AC1DC9B9-3EEB-4D80-A3AB-A7805434E393}">
      <dgm:prSet/>
      <dgm:spPr/>
      <dgm:t>
        <a:bodyPr/>
        <a:lstStyle/>
        <a:p>
          <a:endParaRPr lang="en-US"/>
        </a:p>
      </dgm:t>
    </dgm:pt>
    <dgm:pt modelId="{44CCE7D1-AAF0-47BE-B2BC-557933DC8E17}">
      <dgm:prSet phldrT="[Text]"/>
      <dgm:spPr/>
      <dgm:t>
        <a:bodyPr/>
        <a:lstStyle/>
        <a:p>
          <a:endParaRPr lang="en-US" dirty="0"/>
        </a:p>
      </dgm:t>
    </dgm:pt>
    <dgm:pt modelId="{CF0D3C71-9967-4AB1-81A6-BA1059CE6CD3}" type="parTrans" cxnId="{6D5033F5-933B-40EE-B254-9352EF3F31CE}">
      <dgm:prSet/>
      <dgm:spPr/>
      <dgm:t>
        <a:bodyPr/>
        <a:lstStyle/>
        <a:p>
          <a:endParaRPr lang="en-US"/>
        </a:p>
      </dgm:t>
    </dgm:pt>
    <dgm:pt modelId="{99D4E3BD-611A-4246-878A-E5732AF373DD}" type="sibTrans" cxnId="{6D5033F5-933B-40EE-B254-9352EF3F31CE}">
      <dgm:prSet/>
      <dgm:spPr/>
      <dgm:t>
        <a:bodyPr/>
        <a:lstStyle/>
        <a:p>
          <a:endParaRPr lang="en-US"/>
        </a:p>
      </dgm:t>
    </dgm:pt>
    <dgm:pt modelId="{AF80E263-39DC-4760-8CB0-B30EF808D955}">
      <dgm:prSet phldrT="[Text]"/>
      <dgm:spPr/>
      <dgm:t>
        <a:bodyPr/>
        <a:lstStyle/>
        <a:p>
          <a:endParaRPr lang="en-US" dirty="0"/>
        </a:p>
      </dgm:t>
    </dgm:pt>
    <dgm:pt modelId="{A79D5BF1-B72E-4E94-9546-BFB445894ECF}" type="sibTrans" cxnId="{6EC90284-D080-4CCF-BAE4-4DB63DD561F1}">
      <dgm:prSet/>
      <dgm:spPr/>
      <dgm:t>
        <a:bodyPr/>
        <a:lstStyle/>
        <a:p>
          <a:endParaRPr lang="en-US"/>
        </a:p>
      </dgm:t>
    </dgm:pt>
    <dgm:pt modelId="{B5C6251C-4C0F-4BD9-9258-21D977A15308}" type="parTrans" cxnId="{6EC90284-D080-4CCF-BAE4-4DB63DD561F1}">
      <dgm:prSet/>
      <dgm:spPr/>
      <dgm:t>
        <a:bodyPr/>
        <a:lstStyle/>
        <a:p>
          <a:endParaRPr lang="en-US"/>
        </a:p>
      </dgm:t>
    </dgm:pt>
    <dgm:pt modelId="{D144D811-DB37-4BA1-ACF2-C82A2B8A4502}">
      <dgm:prSet phldrT="[Text]"/>
      <dgm:spPr/>
      <dgm:t>
        <a:bodyPr/>
        <a:lstStyle/>
        <a:p>
          <a:endParaRPr lang="en-US" dirty="0"/>
        </a:p>
      </dgm:t>
    </dgm:pt>
    <dgm:pt modelId="{2ABE3293-3BDB-4261-AAD8-01B122C7A317}" type="sibTrans" cxnId="{E6E792BF-6BC7-40C8-914B-DA5FF7B8EB96}">
      <dgm:prSet/>
      <dgm:spPr/>
      <dgm:t>
        <a:bodyPr/>
        <a:lstStyle/>
        <a:p>
          <a:endParaRPr lang="en-US"/>
        </a:p>
      </dgm:t>
    </dgm:pt>
    <dgm:pt modelId="{D6D7384D-DAA5-4AB4-A3A5-24D001B8BD39}" type="parTrans" cxnId="{E6E792BF-6BC7-40C8-914B-DA5FF7B8EB96}">
      <dgm:prSet/>
      <dgm:spPr/>
      <dgm:t>
        <a:bodyPr/>
        <a:lstStyle/>
        <a:p>
          <a:endParaRPr lang="en-US"/>
        </a:p>
      </dgm:t>
    </dgm:pt>
    <dgm:pt modelId="{B642DE3E-6C52-4A4B-B12A-F932F8B2732A}" type="pres">
      <dgm:prSet presAssocID="{B89BECE8-8FCA-45EB-A75A-63D82F73E7E5}" presName="Name0" presStyleCnt="0">
        <dgm:presLayoutVars>
          <dgm:chMax val="1"/>
          <dgm:chPref val="1"/>
          <dgm:dir/>
          <dgm:resizeHandles/>
        </dgm:presLayoutVars>
      </dgm:prSet>
      <dgm:spPr/>
      <dgm:t>
        <a:bodyPr/>
        <a:lstStyle/>
        <a:p>
          <a:endParaRPr lang="en-US"/>
        </a:p>
      </dgm:t>
    </dgm:pt>
    <dgm:pt modelId="{2769CCA9-6373-4F3F-986D-F96344332C0B}" type="pres">
      <dgm:prSet presAssocID="{3AEFEDD8-E5C7-44F9-9D32-F375E420434D}" presName="Parent" presStyleLbl="node1" presStyleIdx="0" presStyleCnt="2" custScaleY="56467">
        <dgm:presLayoutVars>
          <dgm:chMax val="4"/>
          <dgm:chPref val="3"/>
        </dgm:presLayoutVars>
      </dgm:prSet>
      <dgm:spPr>
        <a:prstGeom prst="roundRect">
          <a:avLst/>
        </a:prstGeom>
      </dgm:spPr>
      <dgm:t>
        <a:bodyPr/>
        <a:lstStyle/>
        <a:p>
          <a:endParaRPr lang="en-US"/>
        </a:p>
      </dgm:t>
    </dgm:pt>
    <dgm:pt modelId="{D97D4AF9-72CB-4F60-BDA0-38B7421F667A}" type="pres">
      <dgm:prSet presAssocID="{AF80E263-39DC-4760-8CB0-B30EF808D955}" presName="Accent" presStyleLbl="node1" presStyleIdx="1" presStyleCnt="2"/>
      <dgm:spPr>
        <a:solidFill>
          <a:srgbClr val="9F1B32"/>
        </a:solidFill>
      </dgm:spPr>
      <dgm:t>
        <a:bodyPr/>
        <a:lstStyle/>
        <a:p>
          <a:endParaRPr lang="en-US"/>
        </a:p>
      </dgm:t>
    </dgm:pt>
    <dgm:pt modelId="{40CCE22E-6C3C-4C91-AE5A-B64A36006B32}" type="pres">
      <dgm:prSet presAssocID="{AF80E263-39DC-4760-8CB0-B30EF808D955}" presName="Image1" presStyleLbl="fgImgPlace1" presStyleIdx="0" presStyleCnt="3"/>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ECDD4C8-7531-407D-A146-9BC2AA9BD240}" type="pres">
      <dgm:prSet presAssocID="{AF80E263-39DC-4760-8CB0-B30EF808D955}" presName="Child1" presStyleLbl="revTx" presStyleIdx="0" presStyleCnt="3">
        <dgm:presLayoutVars>
          <dgm:chMax val="0"/>
          <dgm:chPref val="0"/>
          <dgm:bulletEnabled val="1"/>
        </dgm:presLayoutVars>
      </dgm:prSet>
      <dgm:spPr/>
      <dgm:t>
        <a:bodyPr/>
        <a:lstStyle/>
        <a:p>
          <a:endParaRPr lang="en-US"/>
        </a:p>
      </dgm:t>
    </dgm:pt>
    <dgm:pt modelId="{D1AF06DB-810B-439E-A276-963C4D9F6CA8}" type="pres">
      <dgm:prSet presAssocID="{D144D811-DB37-4BA1-ACF2-C82A2B8A4502}" presName="Image2" presStyleCnt="0"/>
      <dgm:spPr/>
      <dgm:t>
        <a:bodyPr/>
        <a:lstStyle/>
        <a:p>
          <a:endParaRPr lang="en-US"/>
        </a:p>
      </dgm:t>
    </dgm:pt>
    <dgm:pt modelId="{1B43FB79-FF1C-485F-91ED-29F6FD4655E0}" type="pres">
      <dgm:prSet presAssocID="{D144D811-DB37-4BA1-ACF2-C82A2B8A4502}" presName="Image" presStyleLbl="fgImgPlace1" presStyleIdx="1" presStyleCnt="3" custAng="20404307"/>
      <dgm:spPr>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1103C638-5E87-41A3-9C66-309BB773A0C9}" type="pres">
      <dgm:prSet presAssocID="{D144D811-DB37-4BA1-ACF2-C82A2B8A4502}" presName="Child2" presStyleLbl="revTx" presStyleIdx="1" presStyleCnt="3">
        <dgm:presLayoutVars>
          <dgm:chMax val="0"/>
          <dgm:chPref val="0"/>
          <dgm:bulletEnabled val="1"/>
        </dgm:presLayoutVars>
      </dgm:prSet>
      <dgm:spPr/>
      <dgm:t>
        <a:bodyPr/>
        <a:lstStyle/>
        <a:p>
          <a:endParaRPr lang="en-US"/>
        </a:p>
      </dgm:t>
    </dgm:pt>
    <dgm:pt modelId="{5A71F7D9-E0E9-44F7-8041-10CD22D884FB}" type="pres">
      <dgm:prSet presAssocID="{44CCE7D1-AAF0-47BE-B2BC-557933DC8E17}" presName="Image3" presStyleCnt="0"/>
      <dgm:spPr/>
      <dgm:t>
        <a:bodyPr/>
        <a:lstStyle/>
        <a:p>
          <a:endParaRPr lang="en-US"/>
        </a:p>
      </dgm:t>
    </dgm:pt>
    <dgm:pt modelId="{1372E00B-CE48-4F25-85AE-48F4D7879294}" type="pres">
      <dgm:prSet presAssocID="{44CCE7D1-AAF0-47BE-B2BC-557933DC8E17}" presName="Image"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51C9755-80C8-4094-B608-E570E4C352AD}" type="pres">
      <dgm:prSet presAssocID="{44CCE7D1-AAF0-47BE-B2BC-557933DC8E17}" presName="Child3" presStyleLbl="revTx" presStyleIdx="2" presStyleCnt="3">
        <dgm:presLayoutVars>
          <dgm:chMax val="0"/>
          <dgm:chPref val="0"/>
          <dgm:bulletEnabled val="1"/>
        </dgm:presLayoutVars>
      </dgm:prSet>
      <dgm:spPr/>
      <dgm:t>
        <a:bodyPr/>
        <a:lstStyle/>
        <a:p>
          <a:endParaRPr lang="en-US"/>
        </a:p>
      </dgm:t>
    </dgm:pt>
  </dgm:ptLst>
  <dgm:cxnLst>
    <dgm:cxn modelId="{BF518D71-BF61-4595-A19B-4A7D156E3800}" type="presOf" srcId="{B89BECE8-8FCA-45EB-A75A-63D82F73E7E5}" destId="{B642DE3E-6C52-4A4B-B12A-F932F8B2732A}" srcOrd="0" destOrd="0" presId="urn:microsoft.com/office/officeart/2011/layout/RadialPictureList"/>
    <dgm:cxn modelId="{E235D0D4-97B4-4D8A-9367-6EC332E26465}" type="presOf" srcId="{3AEFEDD8-E5C7-44F9-9D32-F375E420434D}" destId="{2769CCA9-6373-4F3F-986D-F96344332C0B}" srcOrd="0" destOrd="0" presId="urn:microsoft.com/office/officeart/2011/layout/RadialPictureList"/>
    <dgm:cxn modelId="{6EC90284-D080-4CCF-BAE4-4DB63DD561F1}" srcId="{3AEFEDD8-E5C7-44F9-9D32-F375E420434D}" destId="{AF80E263-39DC-4760-8CB0-B30EF808D955}" srcOrd="0" destOrd="0" parTransId="{B5C6251C-4C0F-4BD9-9258-21D977A15308}" sibTransId="{A79D5BF1-B72E-4E94-9546-BFB445894ECF}"/>
    <dgm:cxn modelId="{E6E792BF-6BC7-40C8-914B-DA5FF7B8EB96}" srcId="{3AEFEDD8-E5C7-44F9-9D32-F375E420434D}" destId="{D144D811-DB37-4BA1-ACF2-C82A2B8A4502}" srcOrd="1" destOrd="0" parTransId="{D6D7384D-DAA5-4AB4-A3A5-24D001B8BD39}" sibTransId="{2ABE3293-3BDB-4261-AAD8-01B122C7A317}"/>
    <dgm:cxn modelId="{2CCD6304-FDE5-4E0F-92E4-1E29A727CF2E}" type="presOf" srcId="{D144D811-DB37-4BA1-ACF2-C82A2B8A4502}" destId="{1103C638-5E87-41A3-9C66-309BB773A0C9}" srcOrd="0" destOrd="0" presId="urn:microsoft.com/office/officeart/2011/layout/RadialPictureList"/>
    <dgm:cxn modelId="{199CC8D1-F551-4E7A-9103-DD5A62AE46DF}" type="presOf" srcId="{AF80E263-39DC-4760-8CB0-B30EF808D955}" destId="{6ECDD4C8-7531-407D-A146-9BC2AA9BD240}" srcOrd="0" destOrd="0" presId="urn:microsoft.com/office/officeart/2011/layout/RadialPictureList"/>
    <dgm:cxn modelId="{6D5033F5-933B-40EE-B254-9352EF3F31CE}" srcId="{3AEFEDD8-E5C7-44F9-9D32-F375E420434D}" destId="{44CCE7D1-AAF0-47BE-B2BC-557933DC8E17}" srcOrd="2" destOrd="0" parTransId="{CF0D3C71-9967-4AB1-81A6-BA1059CE6CD3}" sibTransId="{99D4E3BD-611A-4246-878A-E5732AF373DD}"/>
    <dgm:cxn modelId="{AC1DC9B9-3EEB-4D80-A3AB-A7805434E393}" srcId="{B89BECE8-8FCA-45EB-A75A-63D82F73E7E5}" destId="{3AEFEDD8-E5C7-44F9-9D32-F375E420434D}" srcOrd="0" destOrd="0" parTransId="{2CA22F5C-C397-47A0-BCF6-BA70115A1342}" sibTransId="{802088A2-C16D-4E05-A86D-A650C8F12273}"/>
    <dgm:cxn modelId="{20907F07-57C0-4FE6-8AD3-48D3B9D2406D}" type="presOf" srcId="{44CCE7D1-AAF0-47BE-B2BC-557933DC8E17}" destId="{C51C9755-80C8-4094-B608-E570E4C352AD}" srcOrd="0" destOrd="0" presId="urn:microsoft.com/office/officeart/2011/layout/RadialPictureList"/>
    <dgm:cxn modelId="{1C2D0064-B2DE-4854-B8E7-28E017D6AA1F}" type="presParOf" srcId="{B642DE3E-6C52-4A4B-B12A-F932F8B2732A}" destId="{2769CCA9-6373-4F3F-986D-F96344332C0B}" srcOrd="0" destOrd="0" presId="urn:microsoft.com/office/officeart/2011/layout/RadialPictureList"/>
    <dgm:cxn modelId="{F1A2BDC2-70BC-4389-80CB-8B67AD4A44D4}" type="presParOf" srcId="{B642DE3E-6C52-4A4B-B12A-F932F8B2732A}" destId="{D97D4AF9-72CB-4F60-BDA0-38B7421F667A}" srcOrd="1" destOrd="0" presId="urn:microsoft.com/office/officeart/2011/layout/RadialPictureList"/>
    <dgm:cxn modelId="{3D82D038-C71C-409F-B6A6-C9FD1D1BA1B6}" type="presParOf" srcId="{B642DE3E-6C52-4A4B-B12A-F932F8B2732A}" destId="{40CCE22E-6C3C-4C91-AE5A-B64A36006B32}" srcOrd="2" destOrd="0" presId="urn:microsoft.com/office/officeart/2011/layout/RadialPictureList"/>
    <dgm:cxn modelId="{DF7F91FC-9667-40DB-9BDD-430059F6C9DF}" type="presParOf" srcId="{B642DE3E-6C52-4A4B-B12A-F932F8B2732A}" destId="{6ECDD4C8-7531-407D-A146-9BC2AA9BD240}" srcOrd="3" destOrd="0" presId="urn:microsoft.com/office/officeart/2011/layout/RadialPictureList"/>
    <dgm:cxn modelId="{ED527EB6-28D2-4D87-AFD2-168381AD67DE}" type="presParOf" srcId="{B642DE3E-6C52-4A4B-B12A-F932F8B2732A}" destId="{D1AF06DB-810B-439E-A276-963C4D9F6CA8}" srcOrd="4" destOrd="0" presId="urn:microsoft.com/office/officeart/2011/layout/RadialPictureList"/>
    <dgm:cxn modelId="{0D8BE3E0-9905-47E4-891A-59C1AE884509}" type="presParOf" srcId="{D1AF06DB-810B-439E-A276-963C4D9F6CA8}" destId="{1B43FB79-FF1C-485F-91ED-29F6FD4655E0}" srcOrd="0" destOrd="0" presId="urn:microsoft.com/office/officeart/2011/layout/RadialPictureList"/>
    <dgm:cxn modelId="{54F27748-DFC0-4C98-B892-BF15536E3246}" type="presParOf" srcId="{B642DE3E-6C52-4A4B-B12A-F932F8B2732A}" destId="{1103C638-5E87-41A3-9C66-309BB773A0C9}" srcOrd="5" destOrd="0" presId="urn:microsoft.com/office/officeart/2011/layout/RadialPictureList"/>
    <dgm:cxn modelId="{450914C6-9AEC-4B63-BD71-4077EC3ADF2C}" type="presParOf" srcId="{B642DE3E-6C52-4A4B-B12A-F932F8B2732A}" destId="{5A71F7D9-E0E9-44F7-8041-10CD22D884FB}" srcOrd="6" destOrd="0" presId="urn:microsoft.com/office/officeart/2011/layout/RadialPictureList"/>
    <dgm:cxn modelId="{CF5CDBEF-57DF-497A-8D1B-0D41B851E212}" type="presParOf" srcId="{5A71F7D9-E0E9-44F7-8041-10CD22D884FB}" destId="{1372E00B-CE48-4F25-85AE-48F4D7879294}" srcOrd="0" destOrd="0" presId="urn:microsoft.com/office/officeart/2011/layout/RadialPictureList"/>
    <dgm:cxn modelId="{271BA4B9-D72D-4B7E-955E-87BDB1626541}" type="presParOf" srcId="{B642DE3E-6C52-4A4B-B12A-F932F8B2732A}" destId="{C51C9755-80C8-4094-B608-E570E4C352AD}" srcOrd="7" destOrd="0" presId="urn:microsoft.com/office/officeart/2011/layout/RadialPicture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89BECE8-8FCA-45EB-A75A-63D82F73E7E5}" type="doc">
      <dgm:prSet loTypeId="urn:microsoft.com/office/officeart/2011/layout/RadialPictureList" loCatId="officeonline" qsTypeId="urn:microsoft.com/office/officeart/2005/8/quickstyle/3d1" qsCatId="3D" csTypeId="urn:microsoft.com/office/officeart/2005/8/colors/accent0_3" csCatId="mainScheme" phldr="1"/>
      <dgm:spPr/>
      <dgm:t>
        <a:bodyPr/>
        <a:lstStyle/>
        <a:p>
          <a:endParaRPr lang="en-US"/>
        </a:p>
      </dgm:t>
    </dgm:pt>
    <dgm:pt modelId="{3AEFEDD8-E5C7-44F9-9D32-F375E420434D}">
      <dgm:prSet phldrT="[Text]" custT="1"/>
      <dgm:spPr>
        <a:solidFill>
          <a:srgbClr val="799ADD"/>
        </a:solidFill>
      </dgm:spPr>
      <dgm:t>
        <a:bodyPr/>
        <a:lstStyle/>
        <a:p>
          <a:r>
            <a:rPr lang="en-US" sz="1800" dirty="0">
              <a:effectLst>
                <a:outerShdw blurRad="38100" dist="38100" dir="2700000" algn="tl">
                  <a:srgbClr val="000000">
                    <a:alpha val="43137"/>
                  </a:srgbClr>
                </a:outerShdw>
              </a:effectLst>
            </a:rPr>
            <a:t>Hire</a:t>
          </a:r>
        </a:p>
        <a:p>
          <a:r>
            <a:rPr lang="en-US" sz="1800" dirty="0">
              <a:effectLst>
                <a:outerShdw blurRad="38100" dist="38100" dir="2700000" algn="tl">
                  <a:srgbClr val="000000">
                    <a:alpha val="43137"/>
                  </a:srgbClr>
                </a:outerShdw>
              </a:effectLst>
            </a:rPr>
            <a:t>Recommendation </a:t>
          </a:r>
        </a:p>
      </dgm:t>
    </dgm:pt>
    <dgm:pt modelId="{2CA22F5C-C397-47A0-BCF6-BA70115A1342}" type="parTrans" cxnId="{AC1DC9B9-3EEB-4D80-A3AB-A7805434E393}">
      <dgm:prSet/>
      <dgm:spPr/>
      <dgm:t>
        <a:bodyPr/>
        <a:lstStyle/>
        <a:p>
          <a:endParaRPr lang="en-US"/>
        </a:p>
      </dgm:t>
    </dgm:pt>
    <dgm:pt modelId="{802088A2-C16D-4E05-A86D-A650C8F12273}" type="sibTrans" cxnId="{AC1DC9B9-3EEB-4D80-A3AB-A7805434E393}">
      <dgm:prSet/>
      <dgm:spPr/>
      <dgm:t>
        <a:bodyPr/>
        <a:lstStyle/>
        <a:p>
          <a:endParaRPr lang="en-US"/>
        </a:p>
      </dgm:t>
    </dgm:pt>
    <dgm:pt modelId="{44CCE7D1-AAF0-47BE-B2BC-557933DC8E17}">
      <dgm:prSet phldrT="[Text]"/>
      <dgm:spPr/>
      <dgm:t>
        <a:bodyPr/>
        <a:lstStyle/>
        <a:p>
          <a:endParaRPr lang="en-US" dirty="0"/>
        </a:p>
      </dgm:t>
    </dgm:pt>
    <dgm:pt modelId="{CF0D3C71-9967-4AB1-81A6-BA1059CE6CD3}" type="parTrans" cxnId="{6D5033F5-933B-40EE-B254-9352EF3F31CE}">
      <dgm:prSet/>
      <dgm:spPr/>
      <dgm:t>
        <a:bodyPr/>
        <a:lstStyle/>
        <a:p>
          <a:endParaRPr lang="en-US"/>
        </a:p>
      </dgm:t>
    </dgm:pt>
    <dgm:pt modelId="{99D4E3BD-611A-4246-878A-E5732AF373DD}" type="sibTrans" cxnId="{6D5033F5-933B-40EE-B254-9352EF3F31CE}">
      <dgm:prSet/>
      <dgm:spPr/>
      <dgm:t>
        <a:bodyPr/>
        <a:lstStyle/>
        <a:p>
          <a:endParaRPr lang="en-US"/>
        </a:p>
      </dgm:t>
    </dgm:pt>
    <dgm:pt modelId="{AF80E263-39DC-4760-8CB0-B30EF808D955}">
      <dgm:prSet phldrT="[Text]"/>
      <dgm:spPr/>
      <dgm:t>
        <a:bodyPr/>
        <a:lstStyle/>
        <a:p>
          <a:endParaRPr lang="en-US" dirty="0"/>
        </a:p>
      </dgm:t>
    </dgm:pt>
    <dgm:pt modelId="{A79D5BF1-B72E-4E94-9546-BFB445894ECF}" type="sibTrans" cxnId="{6EC90284-D080-4CCF-BAE4-4DB63DD561F1}">
      <dgm:prSet/>
      <dgm:spPr/>
      <dgm:t>
        <a:bodyPr/>
        <a:lstStyle/>
        <a:p>
          <a:endParaRPr lang="en-US"/>
        </a:p>
      </dgm:t>
    </dgm:pt>
    <dgm:pt modelId="{B5C6251C-4C0F-4BD9-9258-21D977A15308}" type="parTrans" cxnId="{6EC90284-D080-4CCF-BAE4-4DB63DD561F1}">
      <dgm:prSet/>
      <dgm:spPr/>
      <dgm:t>
        <a:bodyPr/>
        <a:lstStyle/>
        <a:p>
          <a:endParaRPr lang="en-US"/>
        </a:p>
      </dgm:t>
    </dgm:pt>
    <dgm:pt modelId="{D144D811-DB37-4BA1-ACF2-C82A2B8A4502}">
      <dgm:prSet phldrT="[Text]"/>
      <dgm:spPr/>
      <dgm:t>
        <a:bodyPr/>
        <a:lstStyle/>
        <a:p>
          <a:endParaRPr lang="en-US" dirty="0"/>
        </a:p>
      </dgm:t>
    </dgm:pt>
    <dgm:pt modelId="{2ABE3293-3BDB-4261-AAD8-01B122C7A317}" type="sibTrans" cxnId="{E6E792BF-6BC7-40C8-914B-DA5FF7B8EB96}">
      <dgm:prSet/>
      <dgm:spPr/>
      <dgm:t>
        <a:bodyPr/>
        <a:lstStyle/>
        <a:p>
          <a:endParaRPr lang="en-US"/>
        </a:p>
      </dgm:t>
    </dgm:pt>
    <dgm:pt modelId="{D6D7384D-DAA5-4AB4-A3A5-24D001B8BD39}" type="parTrans" cxnId="{E6E792BF-6BC7-40C8-914B-DA5FF7B8EB96}">
      <dgm:prSet/>
      <dgm:spPr/>
      <dgm:t>
        <a:bodyPr/>
        <a:lstStyle/>
        <a:p>
          <a:endParaRPr lang="en-US"/>
        </a:p>
      </dgm:t>
    </dgm:pt>
    <dgm:pt modelId="{B642DE3E-6C52-4A4B-B12A-F932F8B2732A}" type="pres">
      <dgm:prSet presAssocID="{B89BECE8-8FCA-45EB-A75A-63D82F73E7E5}" presName="Name0" presStyleCnt="0">
        <dgm:presLayoutVars>
          <dgm:chMax val="1"/>
          <dgm:chPref val="1"/>
          <dgm:dir/>
          <dgm:resizeHandles/>
        </dgm:presLayoutVars>
      </dgm:prSet>
      <dgm:spPr/>
      <dgm:t>
        <a:bodyPr/>
        <a:lstStyle/>
        <a:p>
          <a:endParaRPr lang="en-US"/>
        </a:p>
      </dgm:t>
    </dgm:pt>
    <dgm:pt modelId="{2769CCA9-6373-4F3F-986D-F96344332C0B}" type="pres">
      <dgm:prSet presAssocID="{3AEFEDD8-E5C7-44F9-9D32-F375E420434D}" presName="Parent" presStyleLbl="node1" presStyleIdx="0" presStyleCnt="2" custScaleX="95668" custScaleY="47129" custLinFactNeighborX="-11532" custLinFactNeighborY="2208">
        <dgm:presLayoutVars>
          <dgm:chMax val="4"/>
          <dgm:chPref val="3"/>
        </dgm:presLayoutVars>
      </dgm:prSet>
      <dgm:spPr>
        <a:prstGeom prst="roundRect">
          <a:avLst/>
        </a:prstGeom>
      </dgm:spPr>
      <dgm:t>
        <a:bodyPr/>
        <a:lstStyle/>
        <a:p>
          <a:endParaRPr lang="en-US"/>
        </a:p>
      </dgm:t>
    </dgm:pt>
    <dgm:pt modelId="{D97D4AF9-72CB-4F60-BDA0-38B7421F667A}" type="pres">
      <dgm:prSet presAssocID="{AF80E263-39DC-4760-8CB0-B30EF808D955}" presName="Accent" presStyleLbl="node1" presStyleIdx="1" presStyleCnt="2" custLinFactNeighborX="-12834" custLinFactNeighborY="658"/>
      <dgm:spPr>
        <a:solidFill>
          <a:srgbClr val="9F1B32"/>
        </a:solidFill>
      </dgm:spPr>
    </dgm:pt>
    <dgm:pt modelId="{40CCE22E-6C3C-4C91-AE5A-B64A36006B32}" type="pres">
      <dgm:prSet presAssocID="{AF80E263-39DC-4760-8CB0-B30EF808D955}" presName="Image1" presStyleLbl="fgImgPlace1" presStyleIdx="0" presStyleCnt="3" custLinFactNeighborX="-61135" custLinFactNeighborY="0"/>
      <dgm:spPr>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6ECDD4C8-7531-407D-A146-9BC2AA9BD240}" type="pres">
      <dgm:prSet presAssocID="{AF80E263-39DC-4760-8CB0-B30EF808D955}" presName="Child1" presStyleLbl="revTx" presStyleIdx="0" presStyleCnt="3">
        <dgm:presLayoutVars>
          <dgm:chMax val="0"/>
          <dgm:chPref val="0"/>
          <dgm:bulletEnabled val="1"/>
        </dgm:presLayoutVars>
      </dgm:prSet>
      <dgm:spPr/>
      <dgm:t>
        <a:bodyPr/>
        <a:lstStyle/>
        <a:p>
          <a:endParaRPr lang="en-US"/>
        </a:p>
      </dgm:t>
    </dgm:pt>
    <dgm:pt modelId="{D1AF06DB-810B-439E-A276-963C4D9F6CA8}" type="pres">
      <dgm:prSet presAssocID="{D144D811-DB37-4BA1-ACF2-C82A2B8A4502}" presName="Image2" presStyleCnt="0"/>
      <dgm:spPr/>
    </dgm:pt>
    <dgm:pt modelId="{1B43FB79-FF1C-485F-91ED-29F6FD4655E0}" type="pres">
      <dgm:prSet presAssocID="{D144D811-DB37-4BA1-ACF2-C82A2B8A4502}" presName="Image" presStyleLbl="fgImgPlace1" presStyleIdx="1" presStyleCnt="3" custAng="20404307" custLinFactNeighborX="-55260" custLinFactNeighborY="4375"/>
      <dgm:spPr>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1103C638-5E87-41A3-9C66-309BB773A0C9}" type="pres">
      <dgm:prSet presAssocID="{D144D811-DB37-4BA1-ACF2-C82A2B8A4502}" presName="Child2" presStyleLbl="revTx" presStyleIdx="1" presStyleCnt="3">
        <dgm:presLayoutVars>
          <dgm:chMax val="0"/>
          <dgm:chPref val="0"/>
          <dgm:bulletEnabled val="1"/>
        </dgm:presLayoutVars>
      </dgm:prSet>
      <dgm:spPr/>
      <dgm:t>
        <a:bodyPr/>
        <a:lstStyle/>
        <a:p>
          <a:endParaRPr lang="en-US"/>
        </a:p>
      </dgm:t>
    </dgm:pt>
    <dgm:pt modelId="{5A71F7D9-E0E9-44F7-8041-10CD22D884FB}" type="pres">
      <dgm:prSet presAssocID="{44CCE7D1-AAF0-47BE-B2BC-557933DC8E17}" presName="Image3" presStyleCnt="0"/>
      <dgm:spPr/>
    </dgm:pt>
    <dgm:pt modelId="{1372E00B-CE48-4F25-85AE-48F4D7879294}" type="pres">
      <dgm:prSet presAssocID="{44CCE7D1-AAF0-47BE-B2BC-557933DC8E17}" presName="Image" presStyleLbl="fgImgPlace1" presStyleIdx="2" presStyleCnt="3" custLinFactNeighborX="-61135" custLinFactNeighborY="4618"/>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dgm:spPr>
    </dgm:pt>
    <dgm:pt modelId="{C51C9755-80C8-4094-B608-E570E4C352AD}" type="pres">
      <dgm:prSet presAssocID="{44CCE7D1-AAF0-47BE-B2BC-557933DC8E17}" presName="Child3" presStyleLbl="revTx" presStyleIdx="2" presStyleCnt="3">
        <dgm:presLayoutVars>
          <dgm:chMax val="0"/>
          <dgm:chPref val="0"/>
          <dgm:bulletEnabled val="1"/>
        </dgm:presLayoutVars>
      </dgm:prSet>
      <dgm:spPr/>
      <dgm:t>
        <a:bodyPr/>
        <a:lstStyle/>
        <a:p>
          <a:endParaRPr lang="en-US"/>
        </a:p>
      </dgm:t>
    </dgm:pt>
  </dgm:ptLst>
  <dgm:cxnLst>
    <dgm:cxn modelId="{E6E792BF-6BC7-40C8-914B-DA5FF7B8EB96}" srcId="{3AEFEDD8-E5C7-44F9-9D32-F375E420434D}" destId="{D144D811-DB37-4BA1-ACF2-C82A2B8A4502}" srcOrd="1" destOrd="0" parTransId="{D6D7384D-DAA5-4AB4-A3A5-24D001B8BD39}" sibTransId="{2ABE3293-3BDB-4261-AAD8-01B122C7A317}"/>
    <dgm:cxn modelId="{58C006AF-717D-4BDF-B1A1-730A4C4AF5AD}" type="presOf" srcId="{D144D811-DB37-4BA1-ACF2-C82A2B8A4502}" destId="{1103C638-5E87-41A3-9C66-309BB773A0C9}" srcOrd="0" destOrd="0" presId="urn:microsoft.com/office/officeart/2011/layout/RadialPictureList"/>
    <dgm:cxn modelId="{AC1DC9B9-3EEB-4D80-A3AB-A7805434E393}" srcId="{B89BECE8-8FCA-45EB-A75A-63D82F73E7E5}" destId="{3AEFEDD8-E5C7-44F9-9D32-F375E420434D}" srcOrd="0" destOrd="0" parTransId="{2CA22F5C-C397-47A0-BCF6-BA70115A1342}" sibTransId="{802088A2-C16D-4E05-A86D-A650C8F12273}"/>
    <dgm:cxn modelId="{6EC90284-D080-4CCF-BAE4-4DB63DD561F1}" srcId="{3AEFEDD8-E5C7-44F9-9D32-F375E420434D}" destId="{AF80E263-39DC-4760-8CB0-B30EF808D955}" srcOrd="0" destOrd="0" parTransId="{B5C6251C-4C0F-4BD9-9258-21D977A15308}" sibTransId="{A79D5BF1-B72E-4E94-9546-BFB445894ECF}"/>
    <dgm:cxn modelId="{CD17C336-FD22-4351-8AA7-48E33DA8606B}" type="presOf" srcId="{B89BECE8-8FCA-45EB-A75A-63D82F73E7E5}" destId="{B642DE3E-6C52-4A4B-B12A-F932F8B2732A}" srcOrd="0" destOrd="0" presId="urn:microsoft.com/office/officeart/2011/layout/RadialPictureList"/>
    <dgm:cxn modelId="{D55F3F4A-14FD-4639-BDDA-9CE91C3C7950}" type="presOf" srcId="{AF80E263-39DC-4760-8CB0-B30EF808D955}" destId="{6ECDD4C8-7531-407D-A146-9BC2AA9BD240}" srcOrd="0" destOrd="0" presId="urn:microsoft.com/office/officeart/2011/layout/RadialPictureList"/>
    <dgm:cxn modelId="{B9FFECCB-63C3-4AD1-A2F0-924DEF0A3ADB}" type="presOf" srcId="{3AEFEDD8-E5C7-44F9-9D32-F375E420434D}" destId="{2769CCA9-6373-4F3F-986D-F96344332C0B}" srcOrd="0" destOrd="0" presId="urn:microsoft.com/office/officeart/2011/layout/RadialPictureList"/>
    <dgm:cxn modelId="{BA423192-9494-4527-884D-840D8D786FBA}" type="presOf" srcId="{44CCE7D1-AAF0-47BE-B2BC-557933DC8E17}" destId="{C51C9755-80C8-4094-B608-E570E4C352AD}" srcOrd="0" destOrd="0" presId="urn:microsoft.com/office/officeart/2011/layout/RadialPictureList"/>
    <dgm:cxn modelId="{6D5033F5-933B-40EE-B254-9352EF3F31CE}" srcId="{3AEFEDD8-E5C7-44F9-9D32-F375E420434D}" destId="{44CCE7D1-AAF0-47BE-B2BC-557933DC8E17}" srcOrd="2" destOrd="0" parTransId="{CF0D3C71-9967-4AB1-81A6-BA1059CE6CD3}" sibTransId="{99D4E3BD-611A-4246-878A-E5732AF373DD}"/>
    <dgm:cxn modelId="{593EC4B9-353D-46A1-A74B-9C57FFA034CB}" type="presParOf" srcId="{B642DE3E-6C52-4A4B-B12A-F932F8B2732A}" destId="{2769CCA9-6373-4F3F-986D-F96344332C0B}" srcOrd="0" destOrd="0" presId="urn:microsoft.com/office/officeart/2011/layout/RadialPictureList"/>
    <dgm:cxn modelId="{E20585B6-806A-45D4-9AA1-E167EDCC913D}" type="presParOf" srcId="{B642DE3E-6C52-4A4B-B12A-F932F8B2732A}" destId="{D97D4AF9-72CB-4F60-BDA0-38B7421F667A}" srcOrd="1" destOrd="0" presId="urn:microsoft.com/office/officeart/2011/layout/RadialPictureList"/>
    <dgm:cxn modelId="{F1FDE508-6C43-4AA4-8A7D-21EC6F96B9F3}" type="presParOf" srcId="{B642DE3E-6C52-4A4B-B12A-F932F8B2732A}" destId="{40CCE22E-6C3C-4C91-AE5A-B64A36006B32}" srcOrd="2" destOrd="0" presId="urn:microsoft.com/office/officeart/2011/layout/RadialPictureList"/>
    <dgm:cxn modelId="{9B73E759-34C4-426A-81B3-9B30B51B8A44}" type="presParOf" srcId="{B642DE3E-6C52-4A4B-B12A-F932F8B2732A}" destId="{6ECDD4C8-7531-407D-A146-9BC2AA9BD240}" srcOrd="3" destOrd="0" presId="urn:microsoft.com/office/officeart/2011/layout/RadialPictureList"/>
    <dgm:cxn modelId="{76D05650-7F8D-4B56-868F-42652DDD5BD1}" type="presParOf" srcId="{B642DE3E-6C52-4A4B-B12A-F932F8B2732A}" destId="{D1AF06DB-810B-439E-A276-963C4D9F6CA8}" srcOrd="4" destOrd="0" presId="urn:microsoft.com/office/officeart/2011/layout/RadialPictureList"/>
    <dgm:cxn modelId="{44213D53-B188-4A59-B18B-161D166886BF}" type="presParOf" srcId="{D1AF06DB-810B-439E-A276-963C4D9F6CA8}" destId="{1B43FB79-FF1C-485F-91ED-29F6FD4655E0}" srcOrd="0" destOrd="0" presId="urn:microsoft.com/office/officeart/2011/layout/RadialPictureList"/>
    <dgm:cxn modelId="{6869AED1-026A-4FB6-8C55-C1347AE26D39}" type="presParOf" srcId="{B642DE3E-6C52-4A4B-B12A-F932F8B2732A}" destId="{1103C638-5E87-41A3-9C66-309BB773A0C9}" srcOrd="5" destOrd="0" presId="urn:microsoft.com/office/officeart/2011/layout/RadialPictureList"/>
    <dgm:cxn modelId="{BF721467-7D0A-4183-81ED-82CDAEC2EE6D}" type="presParOf" srcId="{B642DE3E-6C52-4A4B-B12A-F932F8B2732A}" destId="{5A71F7D9-E0E9-44F7-8041-10CD22D884FB}" srcOrd="6" destOrd="0" presId="urn:microsoft.com/office/officeart/2011/layout/RadialPictureList"/>
    <dgm:cxn modelId="{655CFC12-5B86-4DBC-863D-C059C1A269D7}" type="presParOf" srcId="{5A71F7D9-E0E9-44F7-8041-10CD22D884FB}" destId="{1372E00B-CE48-4F25-85AE-48F4D7879294}" srcOrd="0" destOrd="0" presId="urn:microsoft.com/office/officeart/2011/layout/RadialPictureList"/>
    <dgm:cxn modelId="{0328EC6B-6BE1-4F70-B85F-87AD527B6EBE}" type="presParOf" srcId="{B642DE3E-6C52-4A4B-B12A-F932F8B2732A}" destId="{C51C9755-80C8-4094-B608-E570E4C352AD}" srcOrd="7" destOrd="0" presId="urn:microsoft.com/office/officeart/2011/layout/RadialPictureList"/>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9CCA9-6373-4F3F-986D-F96344332C0B}">
      <dsp:nvSpPr>
        <dsp:cNvPr id="0" name=""/>
        <dsp:cNvSpPr/>
      </dsp:nvSpPr>
      <dsp:spPr>
        <a:xfrm>
          <a:off x="1690019" y="1779738"/>
          <a:ext cx="2334674" cy="1371595"/>
        </a:xfrm>
        <a:prstGeom prst="roundRect">
          <a:avLst/>
        </a:prstGeom>
        <a:solidFill>
          <a:srgbClr val="D5FFD5"/>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bg2"/>
              </a:solidFill>
              <a:effectLst/>
              <a:latin typeface="Lucida Sans" panose="020B0602030504020204" pitchFamily="34" charset="0"/>
            </a:rPr>
            <a:t>Outreach Strategy</a:t>
          </a:r>
          <a:endParaRPr lang="en-US" sz="2400" kern="1200" dirty="0">
            <a:solidFill>
              <a:schemeClr val="bg2"/>
            </a:solidFill>
            <a:effectLst/>
            <a:latin typeface="Lucida Sans" panose="020B0602030504020204" pitchFamily="34" charset="0"/>
          </a:endParaRPr>
        </a:p>
      </dsp:txBody>
      <dsp:txXfrm>
        <a:off x="1756975" y="1846694"/>
        <a:ext cx="2200762" cy="1237683"/>
      </dsp:txXfrm>
    </dsp:sp>
    <dsp:sp modelId="{D97D4AF9-72CB-4F60-BDA0-38B7421F667A}">
      <dsp:nvSpPr>
        <dsp:cNvPr id="0" name=""/>
        <dsp:cNvSpPr/>
      </dsp:nvSpPr>
      <dsp:spPr>
        <a:xfrm>
          <a:off x="486061" y="0"/>
          <a:ext cx="4706319" cy="4906052"/>
        </a:xfrm>
        <a:prstGeom prst="blockArc">
          <a:avLst>
            <a:gd name="adj1" fmla="val 17527788"/>
            <a:gd name="adj2" fmla="val 4119114"/>
            <a:gd name="adj3" fmla="val 5750"/>
          </a:avLst>
        </a:prstGeom>
        <a:solidFill>
          <a:srgbClr val="3CB6CE"/>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0CCE22E-6C3C-4C91-AE5A-B64A36006B32}">
      <dsp:nvSpPr>
        <dsp:cNvPr id="0" name=""/>
        <dsp:cNvSpPr/>
      </dsp:nvSpPr>
      <dsp:spPr>
        <a:xfrm>
          <a:off x="3990636" y="413580"/>
          <a:ext cx="1250693" cy="1251043"/>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ECDD4C8-7531-407D-A146-9BC2AA9BD240}">
      <dsp:nvSpPr>
        <dsp:cNvPr id="0" name=""/>
        <dsp:cNvSpPr/>
      </dsp:nvSpPr>
      <dsp:spPr>
        <a:xfrm>
          <a:off x="5297011" y="433694"/>
          <a:ext cx="1674101" cy="1210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297011" y="433694"/>
        <a:ext cx="1674101" cy="1210813"/>
      </dsp:txXfrm>
    </dsp:sp>
    <dsp:sp modelId="{1B43FB79-FF1C-485F-91ED-29F6FD4655E0}">
      <dsp:nvSpPr>
        <dsp:cNvPr id="0" name=""/>
        <dsp:cNvSpPr/>
      </dsp:nvSpPr>
      <dsp:spPr>
        <a:xfrm>
          <a:off x="4434849" y="1836825"/>
          <a:ext cx="1250693" cy="1251043"/>
        </a:xfrm>
        <a:prstGeom prst="ellipse">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03C638-5E87-41A3-9C66-309BB773A0C9}">
      <dsp:nvSpPr>
        <dsp:cNvPr id="0" name=""/>
        <dsp:cNvSpPr/>
      </dsp:nvSpPr>
      <dsp:spPr>
        <a:xfrm>
          <a:off x="5787383" y="1854487"/>
          <a:ext cx="1674101" cy="1210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787383" y="1854487"/>
        <a:ext cx="1674101" cy="1210813"/>
      </dsp:txXfrm>
    </dsp:sp>
    <dsp:sp modelId="{1372E00B-CE48-4F25-85AE-48F4D7879294}">
      <dsp:nvSpPr>
        <dsp:cNvPr id="0" name=""/>
        <dsp:cNvSpPr/>
      </dsp:nvSpPr>
      <dsp:spPr>
        <a:xfrm>
          <a:off x="3951452" y="3280186"/>
          <a:ext cx="1250693" cy="1251043"/>
        </a:xfrm>
        <a:prstGeom prst="ellipse">
          <a:avLst/>
        </a:prstGeom>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1C9755-80C8-4094-B608-E570E4C352AD}">
      <dsp:nvSpPr>
        <dsp:cNvPr id="0" name=""/>
        <dsp:cNvSpPr/>
      </dsp:nvSpPr>
      <dsp:spPr>
        <a:xfrm>
          <a:off x="5297011" y="3305697"/>
          <a:ext cx="1674101" cy="1210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297011" y="3305697"/>
        <a:ext cx="1674101" cy="12108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9CCA9-6373-4F3F-986D-F96344332C0B}">
      <dsp:nvSpPr>
        <dsp:cNvPr id="0" name=""/>
        <dsp:cNvSpPr/>
      </dsp:nvSpPr>
      <dsp:spPr>
        <a:xfrm>
          <a:off x="1174927" y="1614126"/>
          <a:ext cx="2263440" cy="1552367"/>
        </a:xfrm>
        <a:prstGeom prst="roundRect">
          <a:avLst/>
        </a:prstGeom>
        <a:solidFill>
          <a:srgbClr val="89D1E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bg2"/>
              </a:solidFill>
              <a:effectLst/>
              <a:latin typeface="Lucida Sans" panose="020B0602030504020204" pitchFamily="34" charset="0"/>
            </a:rPr>
            <a:t>Interview Questions</a:t>
          </a:r>
          <a:endParaRPr lang="en-US" sz="2400" kern="1200" dirty="0">
            <a:solidFill>
              <a:schemeClr val="bg2"/>
            </a:solidFill>
            <a:effectLst/>
            <a:latin typeface="Lucida Sans" panose="020B0602030504020204" pitchFamily="34" charset="0"/>
          </a:endParaRPr>
        </a:p>
      </dsp:txBody>
      <dsp:txXfrm>
        <a:off x="1250707" y="1689906"/>
        <a:ext cx="2111880" cy="1400807"/>
      </dsp:txXfrm>
    </dsp:sp>
    <dsp:sp modelId="{D97D4AF9-72CB-4F60-BDA0-38B7421F667A}">
      <dsp:nvSpPr>
        <dsp:cNvPr id="0" name=""/>
        <dsp:cNvSpPr/>
      </dsp:nvSpPr>
      <dsp:spPr>
        <a:xfrm>
          <a:off x="7703" y="0"/>
          <a:ext cx="4562723" cy="4756361"/>
        </a:xfrm>
        <a:prstGeom prst="blockArc">
          <a:avLst>
            <a:gd name="adj1" fmla="val 17527788"/>
            <a:gd name="adj2" fmla="val 4119114"/>
            <a:gd name="adj3" fmla="val 5750"/>
          </a:avLst>
        </a:prstGeom>
        <a:solidFill>
          <a:srgbClr val="00206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0CCE22E-6C3C-4C91-AE5A-B64A36006B32}">
      <dsp:nvSpPr>
        <dsp:cNvPr id="0" name=""/>
        <dsp:cNvSpPr/>
      </dsp:nvSpPr>
      <dsp:spPr>
        <a:xfrm>
          <a:off x="3367360" y="400961"/>
          <a:ext cx="1212533" cy="1212872"/>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ECDD4C8-7531-407D-A146-9BC2AA9BD240}">
      <dsp:nvSpPr>
        <dsp:cNvPr id="0" name=""/>
        <dsp:cNvSpPr/>
      </dsp:nvSpPr>
      <dsp:spPr>
        <a:xfrm>
          <a:off x="4671865" y="420462"/>
          <a:ext cx="1623022" cy="117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71865" y="420462"/>
        <a:ext cx="1623022" cy="1173870"/>
      </dsp:txXfrm>
    </dsp:sp>
    <dsp:sp modelId="{1B43FB79-FF1C-485F-91ED-29F6FD4655E0}">
      <dsp:nvSpPr>
        <dsp:cNvPr id="0" name=""/>
        <dsp:cNvSpPr/>
      </dsp:nvSpPr>
      <dsp:spPr>
        <a:xfrm>
          <a:off x="3188855" y="3165372"/>
          <a:ext cx="1212533" cy="1212872"/>
        </a:xfrm>
        <a:prstGeom prst="ellipse">
          <a:avLst/>
        </a:prstGeom>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03C638-5E87-41A3-9C66-309BB773A0C9}">
      <dsp:nvSpPr>
        <dsp:cNvPr id="0" name=""/>
        <dsp:cNvSpPr/>
      </dsp:nvSpPr>
      <dsp:spPr>
        <a:xfrm>
          <a:off x="5147275" y="1797904"/>
          <a:ext cx="1623022" cy="117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147275" y="1797904"/>
        <a:ext cx="1623022" cy="1173870"/>
      </dsp:txXfrm>
    </dsp:sp>
    <dsp:sp modelId="{1372E00B-CE48-4F25-85AE-48F4D7879294}">
      <dsp:nvSpPr>
        <dsp:cNvPr id="0" name=""/>
        <dsp:cNvSpPr/>
      </dsp:nvSpPr>
      <dsp:spPr>
        <a:xfrm>
          <a:off x="3773704" y="1825604"/>
          <a:ext cx="1212533" cy="1212872"/>
        </a:xfrm>
        <a:prstGeom prst="ellipse">
          <a:avLst/>
        </a:prstGeom>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1C9755-80C8-4094-B608-E570E4C352AD}">
      <dsp:nvSpPr>
        <dsp:cNvPr id="0" name=""/>
        <dsp:cNvSpPr/>
      </dsp:nvSpPr>
      <dsp:spPr>
        <a:xfrm>
          <a:off x="4671865" y="3204836"/>
          <a:ext cx="1623022" cy="117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71865" y="3204836"/>
        <a:ext cx="1623022" cy="11738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9CCA9-6373-4F3F-986D-F96344332C0B}">
      <dsp:nvSpPr>
        <dsp:cNvPr id="0" name=""/>
        <dsp:cNvSpPr/>
      </dsp:nvSpPr>
      <dsp:spPr>
        <a:xfrm>
          <a:off x="1294059" y="1421312"/>
          <a:ext cx="1993064" cy="1366931"/>
        </a:xfrm>
        <a:prstGeom prst="roundRect">
          <a:avLst/>
        </a:prstGeom>
        <a:solidFill>
          <a:srgbClr val="89D1E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bg2"/>
              </a:solidFill>
              <a:effectLst/>
              <a:latin typeface="Lucida Sans" panose="020B0602030504020204" pitchFamily="34" charset="0"/>
            </a:rPr>
            <a:t>Candidate Evaluation</a:t>
          </a:r>
          <a:endParaRPr lang="en-US" sz="2400" kern="1200" dirty="0">
            <a:solidFill>
              <a:schemeClr val="bg2"/>
            </a:solidFill>
            <a:effectLst/>
            <a:latin typeface="Lucida Sans" panose="020B0602030504020204" pitchFamily="34" charset="0"/>
          </a:endParaRPr>
        </a:p>
      </dsp:txBody>
      <dsp:txXfrm>
        <a:off x="1360787" y="1488040"/>
        <a:ext cx="1859608" cy="1233475"/>
      </dsp:txXfrm>
    </dsp:sp>
    <dsp:sp modelId="{D97D4AF9-72CB-4F60-BDA0-38B7421F667A}">
      <dsp:nvSpPr>
        <dsp:cNvPr id="0" name=""/>
        <dsp:cNvSpPr/>
      </dsp:nvSpPr>
      <dsp:spPr>
        <a:xfrm>
          <a:off x="266264" y="0"/>
          <a:ext cx="4017689" cy="4188197"/>
        </a:xfrm>
        <a:prstGeom prst="blockArc">
          <a:avLst>
            <a:gd name="adj1" fmla="val 17527788"/>
            <a:gd name="adj2" fmla="val 4119114"/>
            <a:gd name="adj3" fmla="val 5750"/>
          </a:avLst>
        </a:prstGeom>
        <a:solidFill>
          <a:srgbClr val="00206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0CCE22E-6C3C-4C91-AE5A-B64A36006B32}">
      <dsp:nvSpPr>
        <dsp:cNvPr id="0" name=""/>
        <dsp:cNvSpPr/>
      </dsp:nvSpPr>
      <dsp:spPr>
        <a:xfrm>
          <a:off x="3224598" y="353065"/>
          <a:ext cx="1067691" cy="1067990"/>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ECDD4C8-7531-407D-A146-9BC2AA9BD240}">
      <dsp:nvSpPr>
        <dsp:cNvPr id="0" name=""/>
        <dsp:cNvSpPr/>
      </dsp:nvSpPr>
      <dsp:spPr>
        <a:xfrm>
          <a:off x="4373274" y="370236"/>
          <a:ext cx="1429146" cy="1033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373274" y="370236"/>
        <a:ext cx="1429146" cy="1033647"/>
      </dsp:txXfrm>
    </dsp:sp>
    <dsp:sp modelId="{1B43FB79-FF1C-485F-91ED-29F6FD4655E0}">
      <dsp:nvSpPr>
        <dsp:cNvPr id="0" name=""/>
        <dsp:cNvSpPr/>
      </dsp:nvSpPr>
      <dsp:spPr>
        <a:xfrm>
          <a:off x="3067415" y="2787257"/>
          <a:ext cx="1067691" cy="1067990"/>
        </a:xfrm>
        <a:prstGeom prst="ellipse">
          <a:avLst/>
        </a:prstGeom>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03C638-5E87-41A3-9C66-309BB773A0C9}">
      <dsp:nvSpPr>
        <dsp:cNvPr id="0" name=""/>
        <dsp:cNvSpPr/>
      </dsp:nvSpPr>
      <dsp:spPr>
        <a:xfrm>
          <a:off x="4791895" y="1583138"/>
          <a:ext cx="1429146" cy="1033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791895" y="1583138"/>
        <a:ext cx="1429146" cy="1033647"/>
      </dsp:txXfrm>
    </dsp:sp>
    <dsp:sp modelId="{1372E00B-CE48-4F25-85AE-48F4D7879294}">
      <dsp:nvSpPr>
        <dsp:cNvPr id="0" name=""/>
        <dsp:cNvSpPr/>
      </dsp:nvSpPr>
      <dsp:spPr>
        <a:xfrm>
          <a:off x="3582403" y="1607529"/>
          <a:ext cx="1067691" cy="1067990"/>
        </a:xfrm>
        <a:prstGeom prst="ellipse">
          <a:avLst/>
        </a:prstGeom>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1C9755-80C8-4094-B608-E570E4C352AD}">
      <dsp:nvSpPr>
        <dsp:cNvPr id="0" name=""/>
        <dsp:cNvSpPr/>
      </dsp:nvSpPr>
      <dsp:spPr>
        <a:xfrm>
          <a:off x="4373274" y="2822007"/>
          <a:ext cx="1429146" cy="1033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373274" y="2822007"/>
        <a:ext cx="1429146" cy="10336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9CCA9-6373-4F3F-986D-F96344332C0B}">
      <dsp:nvSpPr>
        <dsp:cNvPr id="0" name=""/>
        <dsp:cNvSpPr/>
      </dsp:nvSpPr>
      <dsp:spPr>
        <a:xfrm>
          <a:off x="1174927" y="1614126"/>
          <a:ext cx="2263440" cy="1552367"/>
        </a:xfrm>
        <a:prstGeom prst="roundRect">
          <a:avLst/>
        </a:prstGeom>
        <a:solidFill>
          <a:srgbClr val="89D1E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bg2"/>
              </a:solidFill>
              <a:effectLst/>
              <a:latin typeface="Lucida Sans" panose="020B0602030504020204" pitchFamily="34" charset="0"/>
            </a:rPr>
            <a:t>Candidate </a:t>
          </a:r>
        </a:p>
        <a:p>
          <a:pPr lvl="0" algn="ctr" defTabSz="1066800">
            <a:lnSpc>
              <a:spcPct val="90000"/>
            </a:lnSpc>
            <a:spcBef>
              <a:spcPct val="0"/>
            </a:spcBef>
            <a:spcAft>
              <a:spcPct val="35000"/>
            </a:spcAft>
          </a:pPr>
          <a:r>
            <a:rPr lang="en-US" sz="2400" kern="1200" dirty="0" smtClean="0">
              <a:solidFill>
                <a:schemeClr val="bg2"/>
              </a:solidFill>
              <a:effectLst/>
              <a:latin typeface="Lucida Sans" panose="020B0602030504020204" pitchFamily="34" charset="0"/>
            </a:rPr>
            <a:t>Experience</a:t>
          </a:r>
          <a:endParaRPr lang="en-US" sz="2400" kern="1200" dirty="0">
            <a:solidFill>
              <a:schemeClr val="bg2"/>
            </a:solidFill>
            <a:effectLst/>
            <a:latin typeface="Lucida Sans" panose="020B0602030504020204" pitchFamily="34" charset="0"/>
          </a:endParaRPr>
        </a:p>
      </dsp:txBody>
      <dsp:txXfrm>
        <a:off x="1250707" y="1689906"/>
        <a:ext cx="2111880" cy="1400807"/>
      </dsp:txXfrm>
    </dsp:sp>
    <dsp:sp modelId="{D97D4AF9-72CB-4F60-BDA0-38B7421F667A}">
      <dsp:nvSpPr>
        <dsp:cNvPr id="0" name=""/>
        <dsp:cNvSpPr/>
      </dsp:nvSpPr>
      <dsp:spPr>
        <a:xfrm>
          <a:off x="7703" y="0"/>
          <a:ext cx="4562723" cy="4756361"/>
        </a:xfrm>
        <a:prstGeom prst="blockArc">
          <a:avLst>
            <a:gd name="adj1" fmla="val 17527788"/>
            <a:gd name="adj2" fmla="val 4119114"/>
            <a:gd name="adj3" fmla="val 5750"/>
          </a:avLst>
        </a:prstGeom>
        <a:solidFill>
          <a:srgbClr val="00206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0CCE22E-6C3C-4C91-AE5A-B64A36006B32}">
      <dsp:nvSpPr>
        <dsp:cNvPr id="0" name=""/>
        <dsp:cNvSpPr/>
      </dsp:nvSpPr>
      <dsp:spPr>
        <a:xfrm>
          <a:off x="3367360" y="400961"/>
          <a:ext cx="1212533" cy="1212872"/>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ECDD4C8-7531-407D-A146-9BC2AA9BD240}">
      <dsp:nvSpPr>
        <dsp:cNvPr id="0" name=""/>
        <dsp:cNvSpPr/>
      </dsp:nvSpPr>
      <dsp:spPr>
        <a:xfrm>
          <a:off x="4671865" y="420462"/>
          <a:ext cx="1623022" cy="117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71865" y="420462"/>
        <a:ext cx="1623022" cy="1173870"/>
      </dsp:txXfrm>
    </dsp:sp>
    <dsp:sp modelId="{1B43FB79-FF1C-485F-91ED-29F6FD4655E0}">
      <dsp:nvSpPr>
        <dsp:cNvPr id="0" name=""/>
        <dsp:cNvSpPr/>
      </dsp:nvSpPr>
      <dsp:spPr>
        <a:xfrm>
          <a:off x="3188855" y="3165372"/>
          <a:ext cx="1212533" cy="1212872"/>
        </a:xfrm>
        <a:prstGeom prst="ellipse">
          <a:avLst/>
        </a:prstGeom>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03C638-5E87-41A3-9C66-309BB773A0C9}">
      <dsp:nvSpPr>
        <dsp:cNvPr id="0" name=""/>
        <dsp:cNvSpPr/>
      </dsp:nvSpPr>
      <dsp:spPr>
        <a:xfrm>
          <a:off x="5147275" y="1797904"/>
          <a:ext cx="1623022" cy="117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147275" y="1797904"/>
        <a:ext cx="1623022" cy="1173870"/>
      </dsp:txXfrm>
    </dsp:sp>
    <dsp:sp modelId="{1372E00B-CE48-4F25-85AE-48F4D7879294}">
      <dsp:nvSpPr>
        <dsp:cNvPr id="0" name=""/>
        <dsp:cNvSpPr/>
      </dsp:nvSpPr>
      <dsp:spPr>
        <a:xfrm>
          <a:off x="3773704" y="1825604"/>
          <a:ext cx="1212533" cy="1212872"/>
        </a:xfrm>
        <a:prstGeom prst="ellipse">
          <a:avLst/>
        </a:prstGeom>
        <a:blipFill dpi="0" rotWithShape="1">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1C9755-80C8-4094-B608-E570E4C352AD}">
      <dsp:nvSpPr>
        <dsp:cNvPr id="0" name=""/>
        <dsp:cNvSpPr/>
      </dsp:nvSpPr>
      <dsp:spPr>
        <a:xfrm>
          <a:off x="4671865" y="3204836"/>
          <a:ext cx="1623022" cy="117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71865" y="3204836"/>
        <a:ext cx="1623022" cy="11738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9CCA9-6373-4F3F-986D-F96344332C0B}">
      <dsp:nvSpPr>
        <dsp:cNvPr id="0" name=""/>
        <dsp:cNvSpPr/>
      </dsp:nvSpPr>
      <dsp:spPr>
        <a:xfrm>
          <a:off x="1302787" y="1666354"/>
          <a:ext cx="2153740" cy="1216212"/>
        </a:xfrm>
        <a:prstGeom prst="roundRect">
          <a:avLst/>
        </a:prstGeom>
        <a:solidFill>
          <a:srgbClr val="FFD4A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bg2"/>
              </a:solidFill>
              <a:effectLst/>
              <a:latin typeface="Lucida Sans" panose="020B0602030504020204" pitchFamily="34" charset="0"/>
            </a:rPr>
            <a:t>Internet Searches</a:t>
          </a:r>
          <a:endParaRPr lang="en-US" sz="2400" kern="1200" dirty="0">
            <a:solidFill>
              <a:schemeClr val="bg2"/>
            </a:solidFill>
            <a:effectLst/>
            <a:latin typeface="Lucida Sans" panose="020B0602030504020204" pitchFamily="34" charset="0"/>
          </a:endParaRPr>
        </a:p>
      </dsp:txBody>
      <dsp:txXfrm>
        <a:off x="1362158" y="1725725"/>
        <a:ext cx="2034998" cy="1097470"/>
      </dsp:txXfrm>
    </dsp:sp>
    <dsp:sp modelId="{D97D4AF9-72CB-4F60-BDA0-38B7421F667A}">
      <dsp:nvSpPr>
        <dsp:cNvPr id="0" name=""/>
        <dsp:cNvSpPr/>
      </dsp:nvSpPr>
      <dsp:spPr>
        <a:xfrm>
          <a:off x="192134" y="0"/>
          <a:ext cx="4341585" cy="4525839"/>
        </a:xfrm>
        <a:prstGeom prst="blockArc">
          <a:avLst>
            <a:gd name="adj1" fmla="val 17527788"/>
            <a:gd name="adj2" fmla="val 4119114"/>
            <a:gd name="adj3" fmla="val 5750"/>
          </a:avLst>
        </a:prstGeom>
        <a:solidFill>
          <a:srgbClr val="9F1B3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0CCE22E-6C3C-4C91-AE5A-B64A36006B32}">
      <dsp:nvSpPr>
        <dsp:cNvPr id="0" name=""/>
        <dsp:cNvSpPr/>
      </dsp:nvSpPr>
      <dsp:spPr>
        <a:xfrm>
          <a:off x="3388962" y="381528"/>
          <a:ext cx="1153766" cy="1154088"/>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ECDD4C8-7531-407D-A146-9BC2AA9BD240}">
      <dsp:nvSpPr>
        <dsp:cNvPr id="0" name=""/>
        <dsp:cNvSpPr/>
      </dsp:nvSpPr>
      <dsp:spPr>
        <a:xfrm>
          <a:off x="4630242" y="400084"/>
          <a:ext cx="1544361" cy="111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30242" y="400084"/>
        <a:ext cx="1544361" cy="1116977"/>
      </dsp:txXfrm>
    </dsp:sp>
    <dsp:sp modelId="{1B43FB79-FF1C-485F-91ED-29F6FD4655E0}">
      <dsp:nvSpPr>
        <dsp:cNvPr id="0" name=""/>
        <dsp:cNvSpPr/>
      </dsp:nvSpPr>
      <dsp:spPr>
        <a:xfrm rot="20404307">
          <a:off x="3834896" y="1694474"/>
          <a:ext cx="1153766" cy="1154088"/>
        </a:xfrm>
        <a:prstGeom prst="ellipse">
          <a:avLst/>
        </a:prstGeom>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03C638-5E87-41A3-9C66-309BB773A0C9}">
      <dsp:nvSpPr>
        <dsp:cNvPr id="0" name=""/>
        <dsp:cNvSpPr/>
      </dsp:nvSpPr>
      <dsp:spPr>
        <a:xfrm>
          <a:off x="5082611" y="1710767"/>
          <a:ext cx="1544361" cy="111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082611" y="1710767"/>
        <a:ext cx="1544361" cy="1116977"/>
      </dsp:txXfrm>
    </dsp:sp>
    <dsp:sp modelId="{1372E00B-CE48-4F25-85AE-48F4D7879294}">
      <dsp:nvSpPr>
        <dsp:cNvPr id="0" name=""/>
        <dsp:cNvSpPr/>
      </dsp:nvSpPr>
      <dsp:spPr>
        <a:xfrm>
          <a:off x="3388962" y="3025975"/>
          <a:ext cx="1153766" cy="1154088"/>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1C9755-80C8-4094-B608-E570E4C352AD}">
      <dsp:nvSpPr>
        <dsp:cNvPr id="0" name=""/>
        <dsp:cNvSpPr/>
      </dsp:nvSpPr>
      <dsp:spPr>
        <a:xfrm>
          <a:off x="4630242" y="3049510"/>
          <a:ext cx="1544361" cy="111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30242" y="3049510"/>
        <a:ext cx="1544361" cy="11169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9CCA9-6373-4F3F-986D-F96344332C0B}">
      <dsp:nvSpPr>
        <dsp:cNvPr id="0" name=""/>
        <dsp:cNvSpPr/>
      </dsp:nvSpPr>
      <dsp:spPr>
        <a:xfrm>
          <a:off x="1101068" y="1814474"/>
          <a:ext cx="2060440" cy="1015086"/>
        </a:xfrm>
        <a:prstGeom prst="roundRect">
          <a:avLst/>
        </a:prstGeom>
        <a:solidFill>
          <a:srgbClr val="799ADD"/>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effectLst>
                <a:outerShdw blurRad="38100" dist="38100" dir="2700000" algn="tl">
                  <a:srgbClr val="000000">
                    <a:alpha val="43137"/>
                  </a:srgbClr>
                </a:outerShdw>
              </a:effectLst>
            </a:rPr>
            <a:t>Hire</a:t>
          </a:r>
        </a:p>
        <a:p>
          <a:pPr lvl="0" algn="ctr" defTabSz="800100">
            <a:lnSpc>
              <a:spcPct val="90000"/>
            </a:lnSpc>
            <a:spcBef>
              <a:spcPct val="0"/>
            </a:spcBef>
            <a:spcAft>
              <a:spcPct val="35000"/>
            </a:spcAft>
          </a:pPr>
          <a:r>
            <a:rPr lang="en-US" sz="1800" kern="1200" dirty="0">
              <a:effectLst>
                <a:outerShdw blurRad="38100" dist="38100" dir="2700000" algn="tl">
                  <a:srgbClr val="000000">
                    <a:alpha val="43137"/>
                  </a:srgbClr>
                </a:outerShdw>
              </a:effectLst>
            </a:rPr>
            <a:t>Recommendation </a:t>
          </a:r>
        </a:p>
      </dsp:txBody>
      <dsp:txXfrm>
        <a:off x="1150620" y="1864026"/>
        <a:ext cx="1961336" cy="915982"/>
      </dsp:txXfrm>
    </dsp:sp>
    <dsp:sp modelId="{D97D4AF9-72CB-4F60-BDA0-38B7421F667A}">
      <dsp:nvSpPr>
        <dsp:cNvPr id="0" name=""/>
        <dsp:cNvSpPr/>
      </dsp:nvSpPr>
      <dsp:spPr>
        <a:xfrm>
          <a:off x="-365064" y="29780"/>
          <a:ext cx="4341585" cy="4525839"/>
        </a:xfrm>
        <a:prstGeom prst="blockArc">
          <a:avLst>
            <a:gd name="adj1" fmla="val 17527788"/>
            <a:gd name="adj2" fmla="val 4119114"/>
            <a:gd name="adj3" fmla="val 5750"/>
          </a:avLst>
        </a:prstGeom>
        <a:solidFill>
          <a:srgbClr val="9F1B3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0CCE22E-6C3C-4C91-AE5A-B64A36006B32}">
      <dsp:nvSpPr>
        <dsp:cNvPr id="0" name=""/>
        <dsp:cNvSpPr/>
      </dsp:nvSpPr>
      <dsp:spPr>
        <a:xfrm>
          <a:off x="2683606" y="381528"/>
          <a:ext cx="1153766" cy="1154088"/>
        </a:xfrm>
        <a:prstGeom prst="ellipse">
          <a:avLst/>
        </a:prstGeom>
        <a:blipFill dpi="0" rotWithShape="1">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ECDD4C8-7531-407D-A146-9BC2AA9BD240}">
      <dsp:nvSpPr>
        <dsp:cNvPr id="0" name=""/>
        <dsp:cNvSpPr/>
      </dsp:nvSpPr>
      <dsp:spPr>
        <a:xfrm>
          <a:off x="4630242" y="400084"/>
          <a:ext cx="1544361" cy="111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30242" y="400084"/>
        <a:ext cx="1544361" cy="1116977"/>
      </dsp:txXfrm>
    </dsp:sp>
    <dsp:sp modelId="{1B43FB79-FF1C-485F-91ED-29F6FD4655E0}">
      <dsp:nvSpPr>
        <dsp:cNvPr id="0" name=""/>
        <dsp:cNvSpPr/>
      </dsp:nvSpPr>
      <dsp:spPr>
        <a:xfrm rot="20404307">
          <a:off x="3197324" y="1744965"/>
          <a:ext cx="1153766" cy="1154088"/>
        </a:xfrm>
        <a:prstGeom prst="ellipse">
          <a:avLst/>
        </a:prstGeom>
        <a:blipFill dpi="0" rotWithShape="1">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03C638-5E87-41A3-9C66-309BB773A0C9}">
      <dsp:nvSpPr>
        <dsp:cNvPr id="0" name=""/>
        <dsp:cNvSpPr/>
      </dsp:nvSpPr>
      <dsp:spPr>
        <a:xfrm>
          <a:off x="5082611" y="1710767"/>
          <a:ext cx="1544361" cy="111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5082611" y="1710767"/>
        <a:ext cx="1544361" cy="1116977"/>
      </dsp:txXfrm>
    </dsp:sp>
    <dsp:sp modelId="{1372E00B-CE48-4F25-85AE-48F4D7879294}">
      <dsp:nvSpPr>
        <dsp:cNvPr id="0" name=""/>
        <dsp:cNvSpPr/>
      </dsp:nvSpPr>
      <dsp:spPr>
        <a:xfrm>
          <a:off x="2683606" y="3079271"/>
          <a:ext cx="1153766" cy="1154088"/>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1C9755-80C8-4094-B608-E570E4C352AD}">
      <dsp:nvSpPr>
        <dsp:cNvPr id="0" name=""/>
        <dsp:cNvSpPr/>
      </dsp:nvSpPr>
      <dsp:spPr>
        <a:xfrm>
          <a:off x="4630242" y="3049510"/>
          <a:ext cx="1544361" cy="111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l" defTabSz="2889250">
            <a:lnSpc>
              <a:spcPct val="90000"/>
            </a:lnSpc>
            <a:spcBef>
              <a:spcPct val="0"/>
            </a:spcBef>
            <a:spcAft>
              <a:spcPct val="10000"/>
            </a:spcAft>
          </a:pPr>
          <a:endParaRPr lang="en-US" sz="6500" kern="1200" dirty="0"/>
        </a:p>
      </dsp:txBody>
      <dsp:txXfrm>
        <a:off x="4630242" y="3049510"/>
        <a:ext cx="1544361" cy="1116977"/>
      </dsp:txXfrm>
    </dsp:sp>
  </dsp:spTree>
</dsp:drawing>
</file>

<file path=ppt/diagrams/layout1.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3057851" y="1"/>
            <a:ext cx="3443853" cy="478321"/>
          </a:xfrm>
          <a:prstGeom prst="rect">
            <a:avLst/>
          </a:prstGeom>
          <a:noFill/>
          <a:ln w="9525">
            <a:noFill/>
            <a:miter lim="800000"/>
            <a:headEnd/>
            <a:tailEnd/>
          </a:ln>
          <a:effectLst/>
        </p:spPr>
        <p:txBody>
          <a:bodyPr vert="horz" wrap="square" lIns="94463" tIns="47231" rIns="94463" bIns="47231" numCol="1" anchor="t" anchorCtr="0" compatLnSpc="1">
            <a:prstTxWarp prst="textNoShape">
              <a:avLst/>
            </a:prstTxWarp>
          </a:bodyPr>
          <a:lstStyle>
            <a:lvl1pPr defTabSz="945559" eaLnBrk="1" hangingPunct="1">
              <a:defRPr sz="1200">
                <a:latin typeface="Arial" charset="0"/>
              </a:defRPr>
            </a:lvl1pPr>
          </a:lstStyle>
          <a:p>
            <a:pPr>
              <a:defRPr/>
            </a:pPr>
            <a:endParaRPr lang="en-US" dirty="0"/>
          </a:p>
        </p:txBody>
      </p:sp>
      <p:sp>
        <p:nvSpPr>
          <p:cNvPr id="55299" name="Rectangle 3"/>
          <p:cNvSpPr>
            <a:spLocks noGrp="1" noChangeArrowheads="1"/>
          </p:cNvSpPr>
          <p:nvPr>
            <p:ph type="dt" sz="quarter" idx="1"/>
          </p:nvPr>
        </p:nvSpPr>
        <p:spPr bwMode="auto">
          <a:xfrm>
            <a:off x="6513018" y="1"/>
            <a:ext cx="800926" cy="478321"/>
          </a:xfrm>
          <a:prstGeom prst="rect">
            <a:avLst/>
          </a:prstGeom>
          <a:noFill/>
          <a:ln w="9525">
            <a:noFill/>
            <a:miter lim="800000"/>
            <a:headEnd/>
            <a:tailEnd/>
          </a:ln>
          <a:effectLst/>
        </p:spPr>
        <p:txBody>
          <a:bodyPr vert="horz" wrap="square" lIns="94463" tIns="47231" rIns="94463" bIns="47231" numCol="1" anchor="t" anchorCtr="0" compatLnSpc="1">
            <a:prstTxWarp prst="textNoShape">
              <a:avLst/>
            </a:prstTxWarp>
          </a:bodyPr>
          <a:lstStyle>
            <a:lvl1pPr algn="r" defTabSz="945559" eaLnBrk="1" hangingPunct="1">
              <a:defRPr sz="1200">
                <a:latin typeface="Arial" charset="0"/>
              </a:defRPr>
            </a:lvl1pPr>
          </a:lstStyle>
          <a:p>
            <a:pPr>
              <a:defRPr/>
            </a:pPr>
            <a:fld id="{4F7BE515-B95B-4978-BD9D-7358BFE03884}" type="datetime7">
              <a:rPr lang="en-US" smtClean="0"/>
              <a:t>May-21</a:t>
            </a:fld>
            <a:endParaRPr lang="en-US" dirty="0"/>
          </a:p>
        </p:txBody>
      </p:sp>
      <p:sp>
        <p:nvSpPr>
          <p:cNvPr id="55300" name="Rectangle 4"/>
          <p:cNvSpPr>
            <a:spLocks noGrp="1" noChangeArrowheads="1"/>
          </p:cNvSpPr>
          <p:nvPr>
            <p:ph type="ftr" sz="quarter" idx="2"/>
          </p:nvPr>
        </p:nvSpPr>
        <p:spPr bwMode="auto">
          <a:xfrm>
            <a:off x="2" y="9118532"/>
            <a:ext cx="3169753" cy="480496"/>
          </a:xfrm>
          <a:prstGeom prst="rect">
            <a:avLst/>
          </a:prstGeom>
          <a:noFill/>
          <a:ln w="9525">
            <a:noFill/>
            <a:miter lim="800000"/>
            <a:headEnd/>
            <a:tailEnd/>
          </a:ln>
          <a:effectLst/>
        </p:spPr>
        <p:txBody>
          <a:bodyPr vert="horz" wrap="square" lIns="94463" tIns="47231" rIns="94463" bIns="47231" numCol="1" anchor="b" anchorCtr="0" compatLnSpc="1">
            <a:prstTxWarp prst="textNoShape">
              <a:avLst/>
            </a:prstTxWarp>
          </a:bodyPr>
          <a:lstStyle>
            <a:lvl1pPr defTabSz="945559" eaLnBrk="1" hangingPunct="1">
              <a:defRPr sz="1200">
                <a:latin typeface="Arial" charset="0"/>
              </a:defRPr>
            </a:lvl1pPr>
          </a:lstStyle>
          <a:p>
            <a:pPr>
              <a:defRPr/>
            </a:pPr>
            <a:r>
              <a:rPr lang="en-US" dirty="0" smtClean="0"/>
              <a:t>Recruitment Charge </a:t>
            </a:r>
            <a:endParaRPr lang="en-US" dirty="0"/>
          </a:p>
        </p:txBody>
      </p:sp>
      <p:sp>
        <p:nvSpPr>
          <p:cNvPr id="55301" name="Rectangle 5"/>
          <p:cNvSpPr>
            <a:spLocks noGrp="1" noChangeArrowheads="1"/>
          </p:cNvSpPr>
          <p:nvPr>
            <p:ph type="sldNum" sz="quarter" idx="3"/>
          </p:nvPr>
        </p:nvSpPr>
        <p:spPr bwMode="auto">
          <a:xfrm>
            <a:off x="4142935" y="9118532"/>
            <a:ext cx="3171009" cy="480496"/>
          </a:xfrm>
          <a:prstGeom prst="rect">
            <a:avLst/>
          </a:prstGeom>
          <a:noFill/>
          <a:ln w="9525">
            <a:noFill/>
            <a:miter lim="800000"/>
            <a:headEnd/>
            <a:tailEnd/>
          </a:ln>
          <a:effectLst/>
        </p:spPr>
        <p:txBody>
          <a:bodyPr vert="horz" wrap="square" lIns="94463" tIns="47231" rIns="94463" bIns="47231" numCol="1" anchor="b" anchorCtr="0" compatLnSpc="1">
            <a:prstTxWarp prst="textNoShape">
              <a:avLst/>
            </a:prstTxWarp>
          </a:bodyPr>
          <a:lstStyle>
            <a:lvl1pPr algn="r" defTabSz="944034" eaLnBrk="1" hangingPunct="1">
              <a:defRPr sz="1200"/>
            </a:lvl1pPr>
          </a:lstStyle>
          <a:p>
            <a:pPr>
              <a:defRPr/>
            </a:pPr>
            <a:fld id="{8FF745B4-B563-431F-9453-9D305C8EE808}" type="slidenum">
              <a:rPr lang="en-US" altLang="en-US"/>
              <a:pPr>
                <a:defRPr/>
              </a:pPr>
              <a:t>‹#›</a:t>
            </a:fld>
            <a:endParaRPr lang="en-US" altLang="en-US" dirty="0"/>
          </a:p>
        </p:txBody>
      </p:sp>
      <p:sp>
        <p:nvSpPr>
          <p:cNvPr id="2" name="TextBox 1"/>
          <p:cNvSpPr txBox="1"/>
          <p:nvPr/>
        </p:nvSpPr>
        <p:spPr>
          <a:xfrm>
            <a:off x="2" y="10874"/>
            <a:ext cx="2957262" cy="464054"/>
          </a:xfrm>
          <a:prstGeom prst="rect">
            <a:avLst/>
          </a:prstGeom>
          <a:noFill/>
        </p:spPr>
        <p:txBody>
          <a:bodyPr lIns="93806" tIns="46903" rIns="93806" bIns="46903">
            <a:spAutoFit/>
          </a:bodyPr>
          <a:lstStyle/>
          <a:p>
            <a:pPr eaLnBrk="1" hangingPunct="1">
              <a:defRPr/>
            </a:pPr>
            <a:r>
              <a:rPr lang="en-US" sz="1200" spc="308" dirty="0">
                <a:latin typeface="Times New Roman" panose="02020603050405020304" pitchFamily="18" charset="0"/>
                <a:cs typeface="Times New Roman" panose="02020603050405020304" pitchFamily="18" charset="0"/>
              </a:rPr>
              <a:t>WASHINGTON STATE UNIVERSITY</a:t>
            </a:r>
          </a:p>
        </p:txBody>
      </p:sp>
    </p:spTree>
    <p:extLst>
      <p:ext uri="{BB962C8B-B14F-4D97-AF65-F5344CB8AC3E}">
        <p14:creationId xmlns:p14="http://schemas.microsoft.com/office/powerpoint/2010/main" val="416442088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2" y="1"/>
            <a:ext cx="3169753" cy="478321"/>
          </a:xfrm>
          <a:prstGeom prst="rect">
            <a:avLst/>
          </a:prstGeom>
          <a:noFill/>
          <a:ln w="9525">
            <a:noFill/>
            <a:miter lim="800000"/>
            <a:headEnd/>
            <a:tailEnd/>
          </a:ln>
          <a:effectLst/>
        </p:spPr>
        <p:txBody>
          <a:bodyPr vert="horz" wrap="square" lIns="94463" tIns="47231" rIns="94463" bIns="47231" numCol="1" anchor="t" anchorCtr="0" compatLnSpc="1">
            <a:prstTxWarp prst="textNoShape">
              <a:avLst/>
            </a:prstTxWarp>
          </a:bodyPr>
          <a:lstStyle>
            <a:lvl1pPr defTabSz="945559" eaLnBrk="1" hangingPunct="1">
              <a:defRPr sz="1200">
                <a:latin typeface="Arial" charset="0"/>
              </a:defRPr>
            </a:lvl1pPr>
          </a:lstStyle>
          <a:p>
            <a:pPr>
              <a:defRPr/>
            </a:pPr>
            <a:endParaRPr lang="en-US" dirty="0"/>
          </a:p>
        </p:txBody>
      </p:sp>
      <p:sp>
        <p:nvSpPr>
          <p:cNvPr id="12291" name="Rectangle 3"/>
          <p:cNvSpPr>
            <a:spLocks noGrp="1" noChangeArrowheads="1"/>
          </p:cNvSpPr>
          <p:nvPr>
            <p:ph type="dt" idx="1"/>
          </p:nvPr>
        </p:nvSpPr>
        <p:spPr bwMode="auto">
          <a:xfrm>
            <a:off x="4142935" y="1"/>
            <a:ext cx="3171009" cy="478321"/>
          </a:xfrm>
          <a:prstGeom prst="rect">
            <a:avLst/>
          </a:prstGeom>
          <a:noFill/>
          <a:ln w="9525">
            <a:noFill/>
            <a:miter lim="800000"/>
            <a:headEnd/>
            <a:tailEnd/>
          </a:ln>
          <a:effectLst/>
        </p:spPr>
        <p:txBody>
          <a:bodyPr vert="horz" wrap="square" lIns="94463" tIns="47231" rIns="94463" bIns="47231" numCol="1" anchor="t" anchorCtr="0" compatLnSpc="1">
            <a:prstTxWarp prst="textNoShape">
              <a:avLst/>
            </a:prstTxWarp>
          </a:bodyPr>
          <a:lstStyle>
            <a:lvl1pPr algn="r" defTabSz="945559" eaLnBrk="1" hangingPunct="1">
              <a:defRPr sz="1200">
                <a:latin typeface="Arial" charset="0"/>
              </a:defRPr>
            </a:lvl1pPr>
          </a:lstStyle>
          <a:p>
            <a:pPr>
              <a:defRPr/>
            </a:pPr>
            <a:fld id="{7C0F89DF-530C-46DF-B7C6-3EAF8A849FE1}" type="datetime7">
              <a:rPr lang="en-US" smtClean="0"/>
              <a:t>May-21</a:t>
            </a:fld>
            <a:endParaRPr lang="en-US" dirty="0"/>
          </a:p>
        </p:txBody>
      </p:sp>
      <p:sp>
        <p:nvSpPr>
          <p:cNvPr id="3076" name="Rectangle 4"/>
          <p:cNvSpPr>
            <a:spLocks noGrp="1" noRot="1" noChangeAspect="1" noChangeArrowheads="1" noTextEdit="1"/>
          </p:cNvSpPr>
          <p:nvPr>
            <p:ph type="sldImg" idx="2"/>
          </p:nvPr>
        </p:nvSpPr>
        <p:spPr bwMode="auto">
          <a:xfrm>
            <a:off x="1260475" y="720725"/>
            <a:ext cx="4797425"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731774" y="4561443"/>
            <a:ext cx="5851657" cy="4317931"/>
          </a:xfrm>
          <a:prstGeom prst="rect">
            <a:avLst/>
          </a:prstGeom>
          <a:noFill/>
          <a:ln w="9525">
            <a:noFill/>
            <a:miter lim="800000"/>
            <a:headEnd/>
            <a:tailEnd/>
          </a:ln>
          <a:effectLst/>
        </p:spPr>
        <p:txBody>
          <a:bodyPr vert="horz" wrap="square" lIns="94463" tIns="47231" rIns="94463" bIns="472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2" y="9118532"/>
            <a:ext cx="3169753" cy="480496"/>
          </a:xfrm>
          <a:prstGeom prst="rect">
            <a:avLst/>
          </a:prstGeom>
          <a:noFill/>
          <a:ln w="9525">
            <a:noFill/>
            <a:miter lim="800000"/>
            <a:headEnd/>
            <a:tailEnd/>
          </a:ln>
          <a:effectLst/>
        </p:spPr>
        <p:txBody>
          <a:bodyPr vert="horz" wrap="square" lIns="94463" tIns="47231" rIns="94463" bIns="47231" numCol="1" anchor="b" anchorCtr="0" compatLnSpc="1">
            <a:prstTxWarp prst="textNoShape">
              <a:avLst/>
            </a:prstTxWarp>
          </a:bodyPr>
          <a:lstStyle>
            <a:lvl1pPr defTabSz="945559" eaLnBrk="1" hangingPunct="1">
              <a:defRPr sz="1200">
                <a:latin typeface="Arial" charset="0"/>
              </a:defRPr>
            </a:lvl1pPr>
          </a:lstStyle>
          <a:p>
            <a:pPr>
              <a:defRPr/>
            </a:pPr>
            <a:r>
              <a:rPr lang="en-US" dirty="0" smtClean="0"/>
              <a:t>Recruitment Charge </a:t>
            </a:r>
            <a:endParaRPr lang="en-US" dirty="0"/>
          </a:p>
        </p:txBody>
      </p:sp>
      <p:sp>
        <p:nvSpPr>
          <p:cNvPr id="12295" name="Rectangle 7"/>
          <p:cNvSpPr>
            <a:spLocks noGrp="1" noChangeArrowheads="1"/>
          </p:cNvSpPr>
          <p:nvPr>
            <p:ph type="sldNum" sz="quarter" idx="5"/>
          </p:nvPr>
        </p:nvSpPr>
        <p:spPr bwMode="auto">
          <a:xfrm>
            <a:off x="4142935" y="9118532"/>
            <a:ext cx="3171009" cy="480496"/>
          </a:xfrm>
          <a:prstGeom prst="rect">
            <a:avLst/>
          </a:prstGeom>
          <a:noFill/>
          <a:ln w="9525">
            <a:noFill/>
            <a:miter lim="800000"/>
            <a:headEnd/>
            <a:tailEnd/>
          </a:ln>
          <a:effectLst/>
        </p:spPr>
        <p:txBody>
          <a:bodyPr vert="horz" wrap="square" lIns="94463" tIns="47231" rIns="94463" bIns="47231" numCol="1" anchor="b" anchorCtr="0" compatLnSpc="1">
            <a:prstTxWarp prst="textNoShape">
              <a:avLst/>
            </a:prstTxWarp>
          </a:bodyPr>
          <a:lstStyle>
            <a:lvl1pPr algn="r" defTabSz="944034" eaLnBrk="1" hangingPunct="1">
              <a:defRPr sz="1200"/>
            </a:lvl1pPr>
          </a:lstStyle>
          <a:p>
            <a:pPr>
              <a:defRPr/>
            </a:pPr>
            <a:fld id="{44B3398C-47A2-4C07-8EEC-443FBF94419C}" type="slidenum">
              <a:rPr lang="en-US" altLang="en-US"/>
              <a:pPr>
                <a:defRPr/>
              </a:pPr>
              <a:t>‹#›</a:t>
            </a:fld>
            <a:endParaRPr lang="en-US" altLang="en-US" dirty="0"/>
          </a:p>
        </p:txBody>
      </p:sp>
    </p:spTree>
    <p:extLst>
      <p:ext uri="{BB962C8B-B14F-4D97-AF65-F5344CB8AC3E}">
        <p14:creationId xmlns:p14="http://schemas.microsoft.com/office/powerpoint/2010/main" val="3538953199"/>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26.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29.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32.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36.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40.xml"/><Relationship Id="rId4" Type="http://schemas.openxmlformats.org/officeDocument/2006/relationships/hyperlink" Target="https://app.leg.wa.gov/RCW/default.aspx?cite=28B.112.080"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8.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10.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4.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16.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18.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614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D7B5650-71E6-4A9C-886A-063EFE682559}" type="slidenum">
              <a:rPr lang="en-US" altLang="en-US" smtClean="0"/>
              <a:pPr>
                <a:spcBef>
                  <a:spcPct val="0"/>
                </a:spcBef>
              </a:pPr>
              <a:t>1</a:t>
            </a:fld>
            <a:endParaRPr lang="en-US" altLang="en-US" dirty="0" smtClean="0"/>
          </a:p>
        </p:txBody>
      </p:sp>
      <p:sp>
        <p:nvSpPr>
          <p:cNvPr id="6149" name="Rectangle 2"/>
          <p:cNvSpPr>
            <a:spLocks noGrp="1" noRot="1" noChangeAspect="1" noChangeArrowheads="1" noTextEdit="1"/>
          </p:cNvSpPr>
          <p:nvPr>
            <p:ph type="sldImg"/>
          </p:nvPr>
        </p:nvSpPr>
        <p:spPr>
          <a:ln/>
        </p:spPr>
      </p:sp>
      <p:sp>
        <p:nvSpPr>
          <p:cNvPr id="6150" name="Rectangle 3"/>
          <p:cNvSpPr>
            <a:spLocks noGrp="1" noChangeArrowheads="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ts val="0"/>
              </a:spcBef>
              <a:spcAft>
                <a:spcPts val="0"/>
              </a:spcAft>
            </a:pPr>
            <a:endParaRPr lang="en-US" sz="1100" dirty="0">
              <a:latin typeface="Calibri"/>
              <a:ea typeface="Times New Roman"/>
              <a:cs typeface="Times New Roman"/>
            </a:endParaRPr>
          </a:p>
        </p:txBody>
      </p:sp>
      <p:sp>
        <p:nvSpPr>
          <p:cNvPr id="2" name="Date Placeholder 1"/>
          <p:cNvSpPr>
            <a:spLocks noGrp="1"/>
          </p:cNvSpPr>
          <p:nvPr>
            <p:ph type="dt" idx="10"/>
          </p:nvPr>
        </p:nvSpPr>
        <p:spPr/>
        <p:txBody>
          <a:bodyPr/>
          <a:lstStyle/>
          <a:p>
            <a:pPr>
              <a:defRPr/>
            </a:pPr>
            <a:fld id="{4012F638-0A21-4271-8815-AFC6B0E6C44E}" type="datetime7">
              <a:rPr lang="en-US" smtClean="0"/>
              <a:t>May-21</a:t>
            </a:fld>
            <a:endParaRPr lang="en-US" dirty="0"/>
          </a:p>
        </p:txBody>
      </p:sp>
    </p:spTree>
    <p:extLst>
      <p:ext uri="{BB962C8B-B14F-4D97-AF65-F5344CB8AC3E}">
        <p14:creationId xmlns:p14="http://schemas.microsoft.com/office/powerpoint/2010/main" val="32496661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12291"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ts val="0"/>
              </a:spcBef>
              <a:spcAft>
                <a:spcPts val="0"/>
              </a:spcAft>
            </a:pPr>
            <a:r>
              <a:rPr lang="en-US" sz="1100" dirty="0"/>
              <a:t>As you prepare for the interview(s), keep the following in mind:</a:t>
            </a:r>
          </a:p>
          <a:p>
            <a:pPr>
              <a:lnSpc>
                <a:spcPct val="115000"/>
              </a:lnSpc>
              <a:spcBef>
                <a:spcPts val="0"/>
              </a:spcBef>
              <a:spcAft>
                <a:spcPts val="0"/>
              </a:spcAft>
            </a:pPr>
            <a:endParaRPr lang="en-US" sz="1100" dirty="0"/>
          </a:p>
          <a:p>
            <a:pPr>
              <a:lnSpc>
                <a:spcPct val="115000"/>
              </a:lnSpc>
              <a:spcBef>
                <a:spcPts val="0"/>
              </a:spcBef>
              <a:spcAft>
                <a:spcPts val="0"/>
              </a:spcAft>
            </a:pPr>
            <a:r>
              <a:rPr lang="en-US" sz="1100" dirty="0"/>
              <a:t>The Search Committee and anyone else speaking with the candidate must refrain from prohibited inquiries throughout all interactions, be they on the phone, during meals, on tours, within department gatherings, small group meetings, formal interviews, etc.  All inquiries should be related to the job duties of the position or consistent with business necessity. </a:t>
            </a:r>
          </a:p>
          <a:p>
            <a:pPr>
              <a:lnSpc>
                <a:spcPct val="115000"/>
              </a:lnSpc>
              <a:spcBef>
                <a:spcPts val="0"/>
              </a:spcBef>
              <a:spcAft>
                <a:spcPts val="0"/>
              </a:spcAft>
            </a:pPr>
            <a:endParaRPr lang="en-US" sz="1100" dirty="0"/>
          </a:p>
          <a:p>
            <a:pPr defTabSz="948333">
              <a:lnSpc>
                <a:spcPct val="115000"/>
              </a:lnSpc>
              <a:spcBef>
                <a:spcPts val="0"/>
              </a:spcBef>
              <a:spcAft>
                <a:spcPts val="0"/>
              </a:spcAft>
              <a:defRPr/>
            </a:pPr>
            <a:r>
              <a:rPr lang="en-US" sz="1100" dirty="0">
                <a:solidFill>
                  <a:srgbClr val="000000"/>
                </a:solidFill>
                <a:latin typeface="Arial" panose="020B0604020202020204" pitchFamily="34" charset="0"/>
                <a:ea typeface="Times New Roman"/>
                <a:cs typeface="Arial" panose="020B0604020202020204" pitchFamily="34" charset="0"/>
              </a:rPr>
              <a:t>Specifically, refrain from seeking information that could potentially be used to discriminate against the candidate based upon race, color, religion, gender, age, national origin, sexual orientation, marital status, disability status and/or veteran status</a:t>
            </a:r>
            <a:endParaRPr lang="en-US" sz="1100" dirty="0">
              <a:latin typeface="Arial" panose="020B0604020202020204" pitchFamily="34" charset="0"/>
              <a:ea typeface="Times New Roman"/>
              <a:cs typeface="Arial" panose="020B0604020202020204" pitchFamily="34" charset="0"/>
            </a:endParaRPr>
          </a:p>
          <a:p>
            <a:pPr>
              <a:lnSpc>
                <a:spcPct val="115000"/>
              </a:lnSpc>
              <a:spcBef>
                <a:spcPts val="0"/>
              </a:spcBef>
              <a:spcAft>
                <a:spcPts val="0"/>
              </a:spcAft>
            </a:pPr>
            <a:r>
              <a:rPr lang="en-US" sz="1100" dirty="0"/>
              <a:t>  </a:t>
            </a:r>
          </a:p>
          <a:p>
            <a:pPr>
              <a:lnSpc>
                <a:spcPct val="115000"/>
              </a:lnSpc>
              <a:spcBef>
                <a:spcPts val="0"/>
              </a:spcBef>
              <a:spcAft>
                <a:spcPts val="0"/>
              </a:spcAft>
            </a:pPr>
            <a:r>
              <a:rPr lang="en-US" sz="1100" dirty="0"/>
              <a:t>Finally, if you have any uneasiness or doubt about a particular question or inquiry, do not hesitate to contact your area or college HR Consultant for advice.</a:t>
            </a:r>
            <a:endParaRPr lang="en-US" sz="1100" dirty="0">
              <a:latin typeface="Arial" panose="020B0604020202020204" pitchFamily="34" charset="0"/>
              <a:ea typeface="Times New Roman"/>
              <a:cs typeface="Arial" panose="020B0604020202020204" pitchFamily="34" charset="0"/>
            </a:endParaRPr>
          </a:p>
          <a:p>
            <a:pPr>
              <a:lnSpc>
                <a:spcPct val="115000"/>
              </a:lnSpc>
              <a:spcBef>
                <a:spcPts val="0"/>
              </a:spcBef>
              <a:spcAft>
                <a:spcPts val="0"/>
              </a:spcAft>
            </a:pPr>
            <a:endParaRPr lang="en-US" sz="1100" dirty="0">
              <a:latin typeface="Arial" panose="020B0604020202020204" pitchFamily="34" charset="0"/>
              <a:ea typeface="Times New Roman"/>
              <a:cs typeface="Arial" panose="020B0604020202020204" pitchFamily="34" charset="0"/>
            </a:endParaRPr>
          </a:p>
        </p:txBody>
      </p:sp>
      <p:sp>
        <p:nvSpPr>
          <p:cNvPr id="57349"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5735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B918687-807C-47FA-B8C6-AB35B10CCC55}" type="slidenum">
              <a:rPr lang="en-US" altLang="en-US" smtClean="0"/>
              <a:pPr>
                <a:spcBef>
                  <a:spcPct val="0"/>
                </a:spcBef>
              </a:pPr>
              <a:t>10</a:t>
            </a:fld>
            <a:endParaRPr lang="en-US" altLang="en-US" dirty="0" smtClean="0"/>
          </a:p>
        </p:txBody>
      </p:sp>
      <p:sp>
        <p:nvSpPr>
          <p:cNvPr id="2" name="Date Placeholder 1"/>
          <p:cNvSpPr>
            <a:spLocks noGrp="1"/>
          </p:cNvSpPr>
          <p:nvPr>
            <p:ph type="dt" idx="10"/>
          </p:nvPr>
        </p:nvSpPr>
        <p:spPr/>
        <p:txBody>
          <a:bodyPr/>
          <a:lstStyle/>
          <a:p>
            <a:pPr>
              <a:defRPr/>
            </a:pPr>
            <a:fld id="{2025707C-8444-4153-AE5B-A0B91ADB5373}" type="datetime7">
              <a:rPr lang="en-US" smtClean="0"/>
              <a:t>May-21</a:t>
            </a:fld>
            <a:endParaRPr lang="en-US" dirty="0"/>
          </a:p>
        </p:txBody>
      </p:sp>
    </p:spTree>
    <p:extLst>
      <p:ext uri="{BB962C8B-B14F-4D97-AF65-F5344CB8AC3E}">
        <p14:creationId xmlns:p14="http://schemas.microsoft.com/office/powerpoint/2010/main" val="3929385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ts val="0"/>
              </a:spcBef>
              <a:spcAft>
                <a:spcPts val="1004"/>
              </a:spcAft>
            </a:pPr>
            <a:r>
              <a:rPr lang="en-US" sz="1000" dirty="0" smtClean="0"/>
              <a:t>When screening candidates, Search Committee Members must:</a:t>
            </a:r>
          </a:p>
          <a:p>
            <a:pPr marL="171450" marR="0" indent="-171450" algn="l" defTabSz="917896" rtl="0" eaLnBrk="0" fontAlgn="base" latinLnBrk="0" hangingPunct="0">
              <a:lnSpc>
                <a:spcPct val="115000"/>
              </a:lnSpc>
              <a:spcBef>
                <a:spcPts val="0"/>
              </a:spcBef>
              <a:spcAft>
                <a:spcPts val="1004"/>
              </a:spcAft>
              <a:buClrTx/>
              <a:buSzTx/>
              <a:buFont typeface="Arial" panose="020B0604020202020204" pitchFamily="34" charset="0"/>
              <a:buChar char="•"/>
              <a:tabLst>
                <a:tab pos="229474" algn="l"/>
              </a:tabLst>
              <a:defRPr/>
            </a:pPr>
            <a:r>
              <a:rPr lang="en-US" sz="1000" dirty="0" smtClean="0"/>
              <a:t>Review all of the application materials;</a:t>
            </a:r>
            <a:r>
              <a:rPr lang="en-US" sz="1000" baseline="0" dirty="0" smtClean="0"/>
              <a:t> </a:t>
            </a:r>
          </a:p>
          <a:p>
            <a:pPr marL="171450" marR="0" indent="-171450" algn="l" defTabSz="917896" rtl="0" eaLnBrk="0" fontAlgn="base" latinLnBrk="0" hangingPunct="0">
              <a:lnSpc>
                <a:spcPct val="115000"/>
              </a:lnSpc>
              <a:spcBef>
                <a:spcPts val="0"/>
              </a:spcBef>
              <a:spcAft>
                <a:spcPts val="1004"/>
              </a:spcAft>
              <a:buClrTx/>
              <a:buSzTx/>
              <a:buFont typeface="Arial" panose="020B0604020202020204" pitchFamily="34" charset="0"/>
              <a:buChar char="•"/>
              <a:tabLst>
                <a:tab pos="229474" algn="l"/>
              </a:tabLst>
              <a:defRPr/>
            </a:pPr>
            <a:r>
              <a:rPr lang="en-US" sz="1000" dirty="0" smtClean="0">
                <a:solidFill>
                  <a:schemeClr val="bg2"/>
                </a:solidFill>
                <a:effectLst>
                  <a:outerShdw blurRad="38100" dist="38100" dir="2700000" algn="tl">
                    <a:srgbClr val="000000">
                      <a:alpha val="43137"/>
                    </a:srgbClr>
                  </a:outerShdw>
                </a:effectLst>
                <a:cs typeface="Arial" pitchFamily="34" charset="0"/>
              </a:rPr>
              <a:t>Consider entire career history provided;</a:t>
            </a:r>
            <a:endParaRPr lang="en-US" sz="1000" dirty="0" smtClean="0"/>
          </a:p>
          <a:p>
            <a:pPr marL="171450" indent="-171450">
              <a:lnSpc>
                <a:spcPct val="115000"/>
              </a:lnSpc>
              <a:spcBef>
                <a:spcPts val="0"/>
              </a:spcBef>
              <a:spcAft>
                <a:spcPts val="1004"/>
              </a:spcAft>
              <a:buFont typeface="Arial" panose="020B0604020202020204" pitchFamily="34" charset="0"/>
              <a:buChar char="•"/>
              <a:tabLst>
                <a:tab pos="229474" algn="l"/>
              </a:tabLst>
            </a:pPr>
            <a:r>
              <a:rPr lang="en-US" sz="1000" dirty="0" smtClean="0"/>
              <a:t>Use the pre-established evaluation tools to ensure the evaluation criteria is applied consistently to each candidate.  Adherence to this point may assist in defending against allegations of unequal treatment or bias;</a:t>
            </a:r>
          </a:p>
          <a:p>
            <a:pPr marL="171450" indent="-171450" defTabSz="917896">
              <a:lnSpc>
                <a:spcPct val="115000"/>
              </a:lnSpc>
              <a:spcBef>
                <a:spcPts val="0"/>
              </a:spcBef>
              <a:spcAft>
                <a:spcPts val="1004"/>
              </a:spcAft>
              <a:buFont typeface="Arial" panose="020B0604020202020204" pitchFamily="34" charset="0"/>
              <a:buChar char="•"/>
              <a:tabLst>
                <a:tab pos="229474" algn="l"/>
              </a:tabLst>
            </a:pPr>
            <a:r>
              <a:rPr lang="en-US" sz="1000" dirty="0" smtClean="0"/>
              <a:t>Ensure application materials clearly demonstrate requisite education, experience and skills outlined in the job posting;</a:t>
            </a:r>
          </a:p>
          <a:p>
            <a:pPr marL="171450" marR="0" indent="-171450" algn="l" defTabSz="917896" rtl="0" eaLnBrk="0" fontAlgn="base" latinLnBrk="0" hangingPunct="0">
              <a:lnSpc>
                <a:spcPct val="115000"/>
              </a:lnSpc>
              <a:spcBef>
                <a:spcPts val="0"/>
              </a:spcBef>
              <a:spcAft>
                <a:spcPts val="1004"/>
              </a:spcAft>
              <a:buClrTx/>
              <a:buSzTx/>
              <a:buFont typeface="Arial" panose="020B0604020202020204" pitchFamily="34" charset="0"/>
              <a:buChar char="•"/>
              <a:tabLst>
                <a:tab pos="229474" algn="l"/>
              </a:tabLst>
              <a:defRPr/>
            </a:pPr>
            <a:r>
              <a:rPr lang="en-US" sz="1000" dirty="0" smtClean="0"/>
              <a:t>Thus, refrain from making assumptions about the candidate and/or the application materials.  Evaluate only the actual information provided.</a:t>
            </a:r>
          </a:p>
          <a:p>
            <a:pPr marL="171450" indent="-171450" defTabSz="917896">
              <a:lnSpc>
                <a:spcPct val="115000"/>
              </a:lnSpc>
              <a:spcBef>
                <a:spcPts val="0"/>
              </a:spcBef>
              <a:spcAft>
                <a:spcPts val="1004"/>
              </a:spcAft>
              <a:buFont typeface="Arial" panose="020B0604020202020204" pitchFamily="34" charset="0"/>
              <a:buChar char="•"/>
              <a:tabLst>
                <a:tab pos="229474" algn="l"/>
              </a:tabLst>
            </a:pPr>
            <a:r>
              <a:rPr lang="en-US" sz="1000" dirty="0" smtClean="0"/>
              <a:t>Do not</a:t>
            </a:r>
            <a:r>
              <a:rPr lang="en-US" sz="1000" baseline="0" dirty="0" smtClean="0"/>
              <a:t> consider or score answers regarding work eligibility or visa sponsorship status. </a:t>
            </a:r>
            <a:endParaRPr lang="en-US" sz="1000" dirty="0" smtClean="0"/>
          </a:p>
          <a:p>
            <a:pPr defTabSz="917896">
              <a:lnSpc>
                <a:spcPct val="115000"/>
              </a:lnSpc>
              <a:spcBef>
                <a:spcPts val="0"/>
              </a:spcBef>
              <a:spcAft>
                <a:spcPts val="1004"/>
              </a:spcAft>
              <a:tabLst>
                <a:tab pos="229474" algn="l"/>
              </a:tabLst>
            </a:pPr>
            <a:endParaRPr lang="en-US" sz="1000" dirty="0" smtClean="0"/>
          </a:p>
          <a:p>
            <a:pPr defTabSz="917896">
              <a:lnSpc>
                <a:spcPct val="115000"/>
              </a:lnSpc>
              <a:spcBef>
                <a:spcPts val="0"/>
              </a:spcBef>
              <a:spcAft>
                <a:spcPts val="1004"/>
              </a:spcAft>
              <a:tabLst>
                <a:tab pos="229474" algn="l"/>
              </a:tabLst>
            </a:pPr>
            <a:endParaRPr lang="en-US" sz="1000" dirty="0" smtClean="0"/>
          </a:p>
        </p:txBody>
      </p:sp>
      <p:sp>
        <p:nvSpPr>
          <p:cNvPr id="4915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sz="1200">
                <a:solidFill>
                  <a:schemeClr val="tx1"/>
                </a:solidFill>
                <a:latin typeface="Arial" panose="020B0604020202020204" pitchFamily="34" charset="0"/>
              </a:defRPr>
            </a:lvl1pPr>
            <a:lvl2pPr marL="733425" indent="-280988" defTabSz="909638">
              <a:spcBef>
                <a:spcPct val="30000"/>
              </a:spcBef>
              <a:defRPr sz="1200">
                <a:solidFill>
                  <a:schemeClr val="tx1"/>
                </a:solidFill>
                <a:latin typeface="Arial" panose="020B0604020202020204" pitchFamily="34" charset="0"/>
              </a:defRPr>
            </a:lvl2pPr>
            <a:lvl3pPr marL="1128713" indent="-225425" defTabSz="909638">
              <a:spcBef>
                <a:spcPct val="30000"/>
              </a:spcBef>
              <a:defRPr sz="1200">
                <a:solidFill>
                  <a:schemeClr val="tx1"/>
                </a:solidFill>
                <a:latin typeface="Arial" panose="020B0604020202020204" pitchFamily="34" charset="0"/>
              </a:defRPr>
            </a:lvl3pPr>
            <a:lvl4pPr marL="1581150" indent="-225425" defTabSz="909638">
              <a:spcBef>
                <a:spcPct val="30000"/>
              </a:spcBef>
              <a:defRPr sz="1200">
                <a:solidFill>
                  <a:schemeClr val="tx1"/>
                </a:solidFill>
                <a:latin typeface="Arial" panose="020B0604020202020204" pitchFamily="34" charset="0"/>
              </a:defRPr>
            </a:lvl4pPr>
            <a:lvl5pPr marL="2032000" indent="-225425" defTabSz="909638">
              <a:spcBef>
                <a:spcPct val="30000"/>
              </a:spcBef>
              <a:defRPr sz="1200">
                <a:solidFill>
                  <a:schemeClr val="tx1"/>
                </a:solidFill>
                <a:latin typeface="Arial" panose="020B0604020202020204" pitchFamily="34" charset="0"/>
              </a:defRPr>
            </a:lvl5pPr>
            <a:lvl6pPr marL="2489200" indent="-225425" defTabSz="909638" eaLnBrk="0" fontAlgn="base" hangingPunct="0">
              <a:spcBef>
                <a:spcPct val="30000"/>
              </a:spcBef>
              <a:spcAft>
                <a:spcPct val="0"/>
              </a:spcAft>
              <a:defRPr sz="1200">
                <a:solidFill>
                  <a:schemeClr val="tx1"/>
                </a:solidFill>
                <a:latin typeface="Arial" panose="020B0604020202020204" pitchFamily="34" charset="0"/>
              </a:defRPr>
            </a:lvl6pPr>
            <a:lvl7pPr marL="2946400" indent="-225425" defTabSz="909638" eaLnBrk="0" fontAlgn="base" hangingPunct="0">
              <a:spcBef>
                <a:spcPct val="30000"/>
              </a:spcBef>
              <a:spcAft>
                <a:spcPct val="0"/>
              </a:spcAft>
              <a:defRPr sz="1200">
                <a:solidFill>
                  <a:schemeClr val="tx1"/>
                </a:solidFill>
                <a:latin typeface="Arial" panose="020B0604020202020204" pitchFamily="34" charset="0"/>
              </a:defRPr>
            </a:lvl7pPr>
            <a:lvl8pPr marL="3403600" indent="-225425" defTabSz="909638" eaLnBrk="0" fontAlgn="base" hangingPunct="0">
              <a:spcBef>
                <a:spcPct val="30000"/>
              </a:spcBef>
              <a:spcAft>
                <a:spcPct val="0"/>
              </a:spcAft>
              <a:defRPr sz="1200">
                <a:solidFill>
                  <a:schemeClr val="tx1"/>
                </a:solidFill>
                <a:latin typeface="Arial" panose="020B0604020202020204" pitchFamily="34" charset="0"/>
              </a:defRPr>
            </a:lvl8pPr>
            <a:lvl9pPr marL="3860800" indent="-225425" defTabSz="9096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C4BBEDC-C7F2-4A71-8C86-177CB46B25E7}" type="datetime1">
              <a:rPr lang="en-US" altLang="en-US" smtClean="0"/>
              <a:pPr>
                <a:spcBef>
                  <a:spcPct val="0"/>
                </a:spcBef>
              </a:pPr>
              <a:t>5/5/2021</a:t>
            </a:fld>
            <a:endParaRPr lang="en-US" altLang="en-US" smtClean="0"/>
          </a:p>
        </p:txBody>
      </p:sp>
      <p:sp>
        <p:nvSpPr>
          <p:cNvPr id="49157"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sz="1200">
                <a:solidFill>
                  <a:schemeClr val="tx1"/>
                </a:solidFill>
                <a:latin typeface="Arial" panose="020B0604020202020204" pitchFamily="34" charset="0"/>
              </a:defRPr>
            </a:lvl1pPr>
            <a:lvl2pPr marL="733425" indent="-280988" defTabSz="909638">
              <a:spcBef>
                <a:spcPct val="30000"/>
              </a:spcBef>
              <a:defRPr sz="1200">
                <a:solidFill>
                  <a:schemeClr val="tx1"/>
                </a:solidFill>
                <a:latin typeface="Arial" panose="020B0604020202020204" pitchFamily="34" charset="0"/>
              </a:defRPr>
            </a:lvl2pPr>
            <a:lvl3pPr marL="1128713" indent="-225425" defTabSz="909638">
              <a:spcBef>
                <a:spcPct val="30000"/>
              </a:spcBef>
              <a:defRPr sz="1200">
                <a:solidFill>
                  <a:schemeClr val="tx1"/>
                </a:solidFill>
                <a:latin typeface="Arial" panose="020B0604020202020204" pitchFamily="34" charset="0"/>
              </a:defRPr>
            </a:lvl3pPr>
            <a:lvl4pPr marL="1581150" indent="-225425" defTabSz="909638">
              <a:spcBef>
                <a:spcPct val="30000"/>
              </a:spcBef>
              <a:defRPr sz="1200">
                <a:solidFill>
                  <a:schemeClr val="tx1"/>
                </a:solidFill>
                <a:latin typeface="Arial" panose="020B0604020202020204" pitchFamily="34" charset="0"/>
              </a:defRPr>
            </a:lvl4pPr>
            <a:lvl5pPr marL="2032000" indent="-225425" defTabSz="909638">
              <a:spcBef>
                <a:spcPct val="30000"/>
              </a:spcBef>
              <a:defRPr sz="1200">
                <a:solidFill>
                  <a:schemeClr val="tx1"/>
                </a:solidFill>
                <a:latin typeface="Arial" panose="020B0604020202020204" pitchFamily="34" charset="0"/>
              </a:defRPr>
            </a:lvl5pPr>
            <a:lvl6pPr marL="2489200" indent="-225425" defTabSz="909638" eaLnBrk="0" fontAlgn="base" hangingPunct="0">
              <a:spcBef>
                <a:spcPct val="30000"/>
              </a:spcBef>
              <a:spcAft>
                <a:spcPct val="0"/>
              </a:spcAft>
              <a:defRPr sz="1200">
                <a:solidFill>
                  <a:schemeClr val="tx1"/>
                </a:solidFill>
                <a:latin typeface="Arial" panose="020B0604020202020204" pitchFamily="34" charset="0"/>
              </a:defRPr>
            </a:lvl6pPr>
            <a:lvl7pPr marL="2946400" indent="-225425" defTabSz="909638" eaLnBrk="0" fontAlgn="base" hangingPunct="0">
              <a:spcBef>
                <a:spcPct val="30000"/>
              </a:spcBef>
              <a:spcAft>
                <a:spcPct val="0"/>
              </a:spcAft>
              <a:defRPr sz="1200">
                <a:solidFill>
                  <a:schemeClr val="tx1"/>
                </a:solidFill>
                <a:latin typeface="Arial" panose="020B0604020202020204" pitchFamily="34" charset="0"/>
              </a:defRPr>
            </a:lvl7pPr>
            <a:lvl8pPr marL="3403600" indent="-225425" defTabSz="909638" eaLnBrk="0" fontAlgn="base" hangingPunct="0">
              <a:spcBef>
                <a:spcPct val="30000"/>
              </a:spcBef>
              <a:spcAft>
                <a:spcPct val="0"/>
              </a:spcAft>
              <a:defRPr sz="1200">
                <a:solidFill>
                  <a:schemeClr val="tx1"/>
                </a:solidFill>
                <a:latin typeface="Arial" panose="020B0604020202020204" pitchFamily="34" charset="0"/>
              </a:defRPr>
            </a:lvl8pPr>
            <a:lvl9pPr marL="3860800" indent="-225425" defTabSz="9096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smtClean="0"/>
              <a:t>Template-Primary on 431-shield.ppt</a:t>
            </a:r>
          </a:p>
        </p:txBody>
      </p:sp>
      <p:sp>
        <p:nvSpPr>
          <p:cNvPr id="49158"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sz="1200">
                <a:solidFill>
                  <a:schemeClr val="tx1"/>
                </a:solidFill>
                <a:latin typeface="Arial" panose="020B0604020202020204" pitchFamily="34" charset="0"/>
              </a:defRPr>
            </a:lvl1pPr>
            <a:lvl2pPr marL="733425" indent="-280988" defTabSz="909638">
              <a:spcBef>
                <a:spcPct val="30000"/>
              </a:spcBef>
              <a:defRPr sz="1200">
                <a:solidFill>
                  <a:schemeClr val="tx1"/>
                </a:solidFill>
                <a:latin typeface="Arial" panose="020B0604020202020204" pitchFamily="34" charset="0"/>
              </a:defRPr>
            </a:lvl2pPr>
            <a:lvl3pPr marL="1128713" indent="-225425" defTabSz="909638">
              <a:spcBef>
                <a:spcPct val="30000"/>
              </a:spcBef>
              <a:defRPr sz="1200">
                <a:solidFill>
                  <a:schemeClr val="tx1"/>
                </a:solidFill>
                <a:latin typeface="Arial" panose="020B0604020202020204" pitchFamily="34" charset="0"/>
              </a:defRPr>
            </a:lvl3pPr>
            <a:lvl4pPr marL="1581150" indent="-225425" defTabSz="909638">
              <a:spcBef>
                <a:spcPct val="30000"/>
              </a:spcBef>
              <a:defRPr sz="1200">
                <a:solidFill>
                  <a:schemeClr val="tx1"/>
                </a:solidFill>
                <a:latin typeface="Arial" panose="020B0604020202020204" pitchFamily="34" charset="0"/>
              </a:defRPr>
            </a:lvl4pPr>
            <a:lvl5pPr marL="2032000" indent="-225425" defTabSz="909638">
              <a:spcBef>
                <a:spcPct val="30000"/>
              </a:spcBef>
              <a:defRPr sz="1200">
                <a:solidFill>
                  <a:schemeClr val="tx1"/>
                </a:solidFill>
                <a:latin typeface="Arial" panose="020B0604020202020204" pitchFamily="34" charset="0"/>
              </a:defRPr>
            </a:lvl5pPr>
            <a:lvl6pPr marL="2489200" indent="-225425" defTabSz="909638" eaLnBrk="0" fontAlgn="base" hangingPunct="0">
              <a:spcBef>
                <a:spcPct val="30000"/>
              </a:spcBef>
              <a:spcAft>
                <a:spcPct val="0"/>
              </a:spcAft>
              <a:defRPr sz="1200">
                <a:solidFill>
                  <a:schemeClr val="tx1"/>
                </a:solidFill>
                <a:latin typeface="Arial" panose="020B0604020202020204" pitchFamily="34" charset="0"/>
              </a:defRPr>
            </a:lvl6pPr>
            <a:lvl7pPr marL="2946400" indent="-225425" defTabSz="909638" eaLnBrk="0" fontAlgn="base" hangingPunct="0">
              <a:spcBef>
                <a:spcPct val="30000"/>
              </a:spcBef>
              <a:spcAft>
                <a:spcPct val="0"/>
              </a:spcAft>
              <a:defRPr sz="1200">
                <a:solidFill>
                  <a:schemeClr val="tx1"/>
                </a:solidFill>
                <a:latin typeface="Arial" panose="020B0604020202020204" pitchFamily="34" charset="0"/>
              </a:defRPr>
            </a:lvl7pPr>
            <a:lvl8pPr marL="3403600" indent="-225425" defTabSz="909638" eaLnBrk="0" fontAlgn="base" hangingPunct="0">
              <a:spcBef>
                <a:spcPct val="30000"/>
              </a:spcBef>
              <a:spcAft>
                <a:spcPct val="0"/>
              </a:spcAft>
              <a:defRPr sz="1200">
                <a:solidFill>
                  <a:schemeClr val="tx1"/>
                </a:solidFill>
                <a:latin typeface="Arial" panose="020B0604020202020204" pitchFamily="34" charset="0"/>
              </a:defRPr>
            </a:lvl8pPr>
            <a:lvl9pPr marL="3860800" indent="-225425" defTabSz="9096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6D4652-9359-45A4-AE57-4DBFBB5240EC}" type="slidenum">
              <a:rPr lang="en-US" altLang="en-US" smtClean="0"/>
              <a:pPr>
                <a:spcBef>
                  <a:spcPct val="0"/>
                </a:spcBef>
              </a:pPr>
              <a:t>11</a:t>
            </a:fld>
            <a:endParaRPr lang="en-US" altLang="en-US" smtClean="0"/>
          </a:p>
        </p:txBody>
      </p:sp>
    </p:spTree>
    <p:extLst>
      <p:ext uri="{BB962C8B-B14F-4D97-AF65-F5344CB8AC3E}">
        <p14:creationId xmlns:p14="http://schemas.microsoft.com/office/powerpoint/2010/main" val="1270310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12291"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defRPr/>
            </a:pPr>
            <a:r>
              <a:rPr lang="en-US" dirty="0" smtClean="0">
                <a:solidFill>
                  <a:schemeClr val="bg2"/>
                </a:solidFill>
                <a:cs typeface="Arial" pitchFamily="34" charset="0"/>
              </a:rPr>
              <a:t>Be sure to provide a positive candidate experience during the entire process</a:t>
            </a:r>
          </a:p>
          <a:p>
            <a:pPr lvl="1">
              <a:defRPr/>
            </a:pPr>
            <a:endParaRPr lang="en-US" dirty="0" smtClean="0">
              <a:solidFill>
                <a:schemeClr val="bg2"/>
              </a:solidFill>
              <a:cs typeface="Arial" pitchFamily="34" charset="0"/>
            </a:endParaRPr>
          </a:p>
          <a:p>
            <a:pPr marL="770521" lvl="1" indent="-296354">
              <a:buFont typeface="Arial" panose="020B0604020202020204" pitchFamily="34" charset="0"/>
              <a:buChar char="•"/>
              <a:defRPr/>
            </a:pPr>
            <a:r>
              <a:rPr lang="en-US" dirty="0" smtClean="0">
                <a:solidFill>
                  <a:schemeClr val="bg2"/>
                </a:solidFill>
                <a:cs typeface="Arial" pitchFamily="34" charset="0"/>
              </a:rPr>
              <a:t>Consider all the small details, these can make a big impact</a:t>
            </a:r>
          </a:p>
          <a:p>
            <a:pPr marL="770521" lvl="1" indent="-296354">
              <a:buFont typeface="Arial" panose="020B0604020202020204" pitchFamily="34" charset="0"/>
              <a:buChar char="•"/>
              <a:defRPr/>
            </a:pPr>
            <a:endParaRPr lang="en-US" dirty="0" smtClean="0">
              <a:solidFill>
                <a:schemeClr val="bg2"/>
              </a:solidFill>
              <a:cs typeface="Arial" pitchFamily="34" charset="0"/>
            </a:endParaRPr>
          </a:p>
          <a:p>
            <a:pPr marL="770521" lvl="1" indent="-296354">
              <a:buFont typeface="Arial" panose="020B0604020202020204" pitchFamily="34" charset="0"/>
              <a:buChar char="•"/>
              <a:defRPr/>
            </a:pPr>
            <a:r>
              <a:rPr lang="en-US" dirty="0" smtClean="0">
                <a:solidFill>
                  <a:schemeClr val="bg2"/>
                </a:solidFill>
                <a:cs typeface="Arial" pitchFamily="34" charset="0"/>
              </a:rPr>
              <a:t>Candidate</a:t>
            </a:r>
            <a:r>
              <a:rPr lang="en-US" baseline="0" dirty="0" smtClean="0">
                <a:solidFill>
                  <a:schemeClr val="bg2"/>
                </a:solidFill>
                <a:cs typeface="Arial" pitchFamily="34" charset="0"/>
              </a:rPr>
              <a:t> Ambassadors </a:t>
            </a:r>
            <a:endParaRPr lang="en-US" dirty="0" smtClean="0">
              <a:solidFill>
                <a:schemeClr val="bg2"/>
              </a:solidFill>
              <a:cs typeface="Arial" pitchFamily="34" charset="0"/>
            </a:endParaRPr>
          </a:p>
          <a:p>
            <a:pPr marL="770521" lvl="1" indent="-296354">
              <a:buFont typeface="Arial" panose="020B0604020202020204" pitchFamily="34" charset="0"/>
              <a:buChar char="•"/>
              <a:defRPr/>
            </a:pPr>
            <a:endParaRPr lang="en-US" dirty="0" smtClean="0">
              <a:solidFill>
                <a:schemeClr val="bg2"/>
              </a:solidFill>
              <a:cs typeface="Arial" pitchFamily="34" charset="0"/>
            </a:endParaRPr>
          </a:p>
          <a:p>
            <a:pPr marL="770521" lvl="1" indent="-296354">
              <a:buFont typeface="Arial" panose="020B0604020202020204" pitchFamily="34" charset="0"/>
              <a:buChar char="•"/>
              <a:defRPr/>
            </a:pPr>
            <a:r>
              <a:rPr lang="en-US" dirty="0" smtClean="0">
                <a:solidFill>
                  <a:schemeClr val="bg2"/>
                </a:solidFill>
                <a:cs typeface="Arial" pitchFamily="34" charset="0"/>
              </a:rPr>
              <a:t>Reach out to HRS for assistance with fine tuning the interview agenda and candidate experience best practice tips!</a:t>
            </a:r>
          </a:p>
          <a:p>
            <a:pPr>
              <a:lnSpc>
                <a:spcPct val="115000"/>
              </a:lnSpc>
              <a:spcBef>
                <a:spcPts val="0"/>
              </a:spcBef>
              <a:spcAft>
                <a:spcPts val="0"/>
              </a:spcAft>
            </a:pPr>
            <a:endParaRPr lang="en-US" sz="1100" dirty="0">
              <a:latin typeface="Arial" panose="020B0604020202020204" pitchFamily="34" charset="0"/>
              <a:ea typeface="Times New Roman"/>
              <a:cs typeface="Arial" panose="020B0604020202020204" pitchFamily="34" charset="0"/>
            </a:endParaRPr>
          </a:p>
        </p:txBody>
      </p:sp>
      <p:sp>
        <p:nvSpPr>
          <p:cNvPr id="57349"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5735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B918687-807C-47FA-B8C6-AB35B10CCC55}" type="slidenum">
              <a:rPr lang="en-US" altLang="en-US" smtClean="0"/>
              <a:pPr>
                <a:spcBef>
                  <a:spcPct val="0"/>
                </a:spcBef>
              </a:pPr>
              <a:t>12</a:t>
            </a:fld>
            <a:endParaRPr lang="en-US" altLang="en-US" dirty="0" smtClean="0"/>
          </a:p>
        </p:txBody>
      </p:sp>
      <p:sp>
        <p:nvSpPr>
          <p:cNvPr id="2" name="Date Placeholder 1"/>
          <p:cNvSpPr>
            <a:spLocks noGrp="1"/>
          </p:cNvSpPr>
          <p:nvPr>
            <p:ph type="dt" idx="10"/>
          </p:nvPr>
        </p:nvSpPr>
        <p:spPr/>
        <p:txBody>
          <a:bodyPr/>
          <a:lstStyle/>
          <a:p>
            <a:pPr>
              <a:defRPr/>
            </a:pPr>
            <a:fld id="{B4608177-9A72-4923-90D6-5C701626A253}" type="datetime7">
              <a:rPr lang="en-US" smtClean="0"/>
              <a:t>May-21</a:t>
            </a:fld>
            <a:endParaRPr lang="en-US" dirty="0"/>
          </a:p>
        </p:txBody>
      </p:sp>
    </p:spTree>
    <p:extLst>
      <p:ext uri="{BB962C8B-B14F-4D97-AF65-F5344CB8AC3E}">
        <p14:creationId xmlns:p14="http://schemas.microsoft.com/office/powerpoint/2010/main" val="1722651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dirty="0">
                <a:latin typeface="Arial" panose="020B0604020202020204" pitchFamily="34" charset="0"/>
                <a:cs typeface="Arial" panose="020B0604020202020204" pitchFamily="34" charset="0"/>
              </a:rPr>
              <a:t>Internet searches should be done appropriately and for professional purposes and not to obtain personal information about the candidate.  </a:t>
            </a:r>
          </a:p>
          <a:p>
            <a:endParaRPr lang="en-US" altLang="en-US" sz="1100" dirty="0">
              <a:latin typeface="Arial" panose="020B0604020202020204" pitchFamily="34" charset="0"/>
              <a:cs typeface="Arial" panose="020B0604020202020204" pitchFamily="34" charset="0"/>
            </a:endParaRPr>
          </a:p>
          <a:p>
            <a:r>
              <a:rPr lang="en-US" altLang="en-US" sz="1100" dirty="0">
                <a:latin typeface="Arial" panose="020B0604020202020204" pitchFamily="34" charset="0"/>
                <a:cs typeface="Arial" panose="020B0604020202020204" pitchFamily="34" charset="0"/>
              </a:rPr>
              <a:t>The information obtained via google and other social media sites should not be used as the sole reason to hire OR not hire/interview someone.  Departments need to be aware challenges can be made if information obtained via internet searches is inaccurate.  Applicants may also challenge that they learned of a protected status via google and that is why they weren’t interviewed/hired.  Departments need to recognize that an applicant could make a public records request and would receive information on the google search etc.</a:t>
            </a:r>
          </a:p>
          <a:p>
            <a:endParaRPr lang="en-US" altLang="en-US" sz="1100" dirty="0">
              <a:latin typeface="Arial" panose="020B0604020202020204" pitchFamily="34" charset="0"/>
              <a:cs typeface="Arial" panose="020B0604020202020204" pitchFamily="34" charset="0"/>
            </a:endParaRPr>
          </a:p>
          <a:p>
            <a:r>
              <a:rPr lang="en-US" altLang="en-US" sz="1100" dirty="0">
                <a:latin typeface="Arial" panose="020B0604020202020204" pitchFamily="34" charset="0"/>
                <a:cs typeface="Arial" panose="020B0604020202020204" pitchFamily="34" charset="0"/>
              </a:rPr>
              <a:t>“Reference” and/or “background checks” should </a:t>
            </a:r>
            <a:r>
              <a:rPr lang="en-US" altLang="en-US" sz="1100" b="1" dirty="0">
                <a:latin typeface="Arial" panose="020B0604020202020204" pitchFamily="34" charset="0"/>
                <a:cs typeface="Arial" panose="020B0604020202020204" pitchFamily="34" charset="0"/>
              </a:rPr>
              <a:t>NOT</a:t>
            </a:r>
            <a:r>
              <a:rPr lang="en-US" altLang="en-US" sz="1100" dirty="0">
                <a:latin typeface="Arial" panose="020B0604020202020204" pitchFamily="34" charset="0"/>
                <a:cs typeface="Arial" panose="020B0604020202020204" pitchFamily="34" charset="0"/>
              </a:rPr>
              <a:t> be replaced with internet searches. </a:t>
            </a:r>
          </a:p>
          <a:p>
            <a:endParaRPr lang="en-US" altLang="en-US" sz="1100" dirty="0">
              <a:latin typeface="Arial" panose="020B0604020202020204" pitchFamily="34" charset="0"/>
              <a:cs typeface="Arial" panose="020B0604020202020204" pitchFamily="34" charset="0"/>
            </a:endParaRPr>
          </a:p>
          <a:p>
            <a:r>
              <a:rPr lang="en-US" altLang="en-US" sz="1100" dirty="0">
                <a:latin typeface="Arial" panose="020B0604020202020204" pitchFamily="34" charset="0"/>
                <a:cs typeface="Arial" panose="020B0604020202020204" pitchFamily="34" charset="0"/>
              </a:rPr>
              <a:t>If departments find something of concern during an internet search they should notify HRS.</a:t>
            </a:r>
          </a:p>
        </p:txBody>
      </p:sp>
      <p:sp>
        <p:nvSpPr>
          <p:cNvPr id="5530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71">
              <a:spcBef>
                <a:spcPct val="30000"/>
              </a:spcBef>
              <a:defRPr sz="1200">
                <a:solidFill>
                  <a:schemeClr val="tx1"/>
                </a:solidFill>
                <a:latin typeface="Arial" panose="020B0604020202020204" pitchFamily="34" charset="0"/>
              </a:defRPr>
            </a:lvl1pPr>
            <a:lvl2pPr marL="733290" indent="-280937" defTabSz="909471">
              <a:spcBef>
                <a:spcPct val="30000"/>
              </a:spcBef>
              <a:defRPr sz="1200">
                <a:solidFill>
                  <a:schemeClr val="tx1"/>
                </a:solidFill>
                <a:latin typeface="Arial" panose="020B0604020202020204" pitchFamily="34" charset="0"/>
              </a:defRPr>
            </a:lvl2pPr>
            <a:lvl3pPr marL="1128506" indent="-225384" defTabSz="909471">
              <a:spcBef>
                <a:spcPct val="30000"/>
              </a:spcBef>
              <a:defRPr sz="1200">
                <a:solidFill>
                  <a:schemeClr val="tx1"/>
                </a:solidFill>
                <a:latin typeface="Arial" panose="020B0604020202020204" pitchFamily="34" charset="0"/>
              </a:defRPr>
            </a:lvl3pPr>
            <a:lvl4pPr marL="1580860" indent="-225384" defTabSz="909471">
              <a:spcBef>
                <a:spcPct val="30000"/>
              </a:spcBef>
              <a:defRPr sz="1200">
                <a:solidFill>
                  <a:schemeClr val="tx1"/>
                </a:solidFill>
                <a:latin typeface="Arial" panose="020B0604020202020204" pitchFamily="34" charset="0"/>
              </a:defRPr>
            </a:lvl4pPr>
            <a:lvl5pPr marL="2031627" indent="-225384" defTabSz="909471">
              <a:spcBef>
                <a:spcPct val="30000"/>
              </a:spcBef>
              <a:defRPr sz="1200">
                <a:solidFill>
                  <a:schemeClr val="tx1"/>
                </a:solidFill>
                <a:latin typeface="Arial" panose="020B0604020202020204" pitchFamily="34" charset="0"/>
              </a:defRPr>
            </a:lvl5pPr>
            <a:lvl6pPr marL="2488743" indent="-225384" defTabSz="909471" eaLnBrk="0" fontAlgn="base" hangingPunct="0">
              <a:spcBef>
                <a:spcPct val="30000"/>
              </a:spcBef>
              <a:spcAft>
                <a:spcPct val="0"/>
              </a:spcAft>
              <a:defRPr sz="1200">
                <a:solidFill>
                  <a:schemeClr val="tx1"/>
                </a:solidFill>
                <a:latin typeface="Arial" panose="020B0604020202020204" pitchFamily="34" charset="0"/>
              </a:defRPr>
            </a:lvl6pPr>
            <a:lvl7pPr marL="2945858" indent="-225384" defTabSz="909471" eaLnBrk="0" fontAlgn="base" hangingPunct="0">
              <a:spcBef>
                <a:spcPct val="30000"/>
              </a:spcBef>
              <a:spcAft>
                <a:spcPct val="0"/>
              </a:spcAft>
              <a:defRPr sz="1200">
                <a:solidFill>
                  <a:schemeClr val="tx1"/>
                </a:solidFill>
                <a:latin typeface="Arial" panose="020B0604020202020204" pitchFamily="34" charset="0"/>
              </a:defRPr>
            </a:lvl7pPr>
            <a:lvl8pPr marL="3402975" indent="-225384" defTabSz="909471" eaLnBrk="0" fontAlgn="base" hangingPunct="0">
              <a:spcBef>
                <a:spcPct val="30000"/>
              </a:spcBef>
              <a:spcAft>
                <a:spcPct val="0"/>
              </a:spcAft>
              <a:defRPr sz="1200">
                <a:solidFill>
                  <a:schemeClr val="tx1"/>
                </a:solidFill>
                <a:latin typeface="Arial" panose="020B0604020202020204" pitchFamily="34" charset="0"/>
              </a:defRPr>
            </a:lvl8pPr>
            <a:lvl9pPr marL="3860091" indent="-225384" defTabSz="90947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C1E50E2-AB1D-43C0-ACA5-5589364A8889}" type="datetime1">
              <a:rPr lang="en-US" altLang="en-US" smtClean="0"/>
              <a:pPr>
                <a:spcBef>
                  <a:spcPct val="0"/>
                </a:spcBef>
              </a:pPr>
              <a:t>5/5/2021</a:t>
            </a:fld>
            <a:endParaRPr lang="en-US" altLang="en-US" dirty="0" smtClean="0"/>
          </a:p>
        </p:txBody>
      </p:sp>
      <p:sp>
        <p:nvSpPr>
          <p:cNvPr id="55301"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71">
              <a:spcBef>
                <a:spcPct val="30000"/>
              </a:spcBef>
              <a:defRPr sz="1200">
                <a:solidFill>
                  <a:schemeClr val="tx1"/>
                </a:solidFill>
                <a:latin typeface="Arial" panose="020B0604020202020204" pitchFamily="34" charset="0"/>
              </a:defRPr>
            </a:lvl1pPr>
            <a:lvl2pPr marL="733290" indent="-280937" defTabSz="909471">
              <a:spcBef>
                <a:spcPct val="30000"/>
              </a:spcBef>
              <a:defRPr sz="1200">
                <a:solidFill>
                  <a:schemeClr val="tx1"/>
                </a:solidFill>
                <a:latin typeface="Arial" panose="020B0604020202020204" pitchFamily="34" charset="0"/>
              </a:defRPr>
            </a:lvl2pPr>
            <a:lvl3pPr marL="1128506" indent="-225384" defTabSz="909471">
              <a:spcBef>
                <a:spcPct val="30000"/>
              </a:spcBef>
              <a:defRPr sz="1200">
                <a:solidFill>
                  <a:schemeClr val="tx1"/>
                </a:solidFill>
                <a:latin typeface="Arial" panose="020B0604020202020204" pitchFamily="34" charset="0"/>
              </a:defRPr>
            </a:lvl3pPr>
            <a:lvl4pPr marL="1580860" indent="-225384" defTabSz="909471">
              <a:spcBef>
                <a:spcPct val="30000"/>
              </a:spcBef>
              <a:defRPr sz="1200">
                <a:solidFill>
                  <a:schemeClr val="tx1"/>
                </a:solidFill>
                <a:latin typeface="Arial" panose="020B0604020202020204" pitchFamily="34" charset="0"/>
              </a:defRPr>
            </a:lvl4pPr>
            <a:lvl5pPr marL="2031627" indent="-225384" defTabSz="909471">
              <a:spcBef>
                <a:spcPct val="30000"/>
              </a:spcBef>
              <a:defRPr sz="1200">
                <a:solidFill>
                  <a:schemeClr val="tx1"/>
                </a:solidFill>
                <a:latin typeface="Arial" panose="020B0604020202020204" pitchFamily="34" charset="0"/>
              </a:defRPr>
            </a:lvl5pPr>
            <a:lvl6pPr marL="2488743" indent="-225384" defTabSz="909471" eaLnBrk="0" fontAlgn="base" hangingPunct="0">
              <a:spcBef>
                <a:spcPct val="30000"/>
              </a:spcBef>
              <a:spcAft>
                <a:spcPct val="0"/>
              </a:spcAft>
              <a:defRPr sz="1200">
                <a:solidFill>
                  <a:schemeClr val="tx1"/>
                </a:solidFill>
                <a:latin typeface="Arial" panose="020B0604020202020204" pitchFamily="34" charset="0"/>
              </a:defRPr>
            </a:lvl6pPr>
            <a:lvl7pPr marL="2945858" indent="-225384" defTabSz="909471" eaLnBrk="0" fontAlgn="base" hangingPunct="0">
              <a:spcBef>
                <a:spcPct val="30000"/>
              </a:spcBef>
              <a:spcAft>
                <a:spcPct val="0"/>
              </a:spcAft>
              <a:defRPr sz="1200">
                <a:solidFill>
                  <a:schemeClr val="tx1"/>
                </a:solidFill>
                <a:latin typeface="Arial" panose="020B0604020202020204" pitchFamily="34" charset="0"/>
              </a:defRPr>
            </a:lvl7pPr>
            <a:lvl8pPr marL="3402975" indent="-225384" defTabSz="909471" eaLnBrk="0" fontAlgn="base" hangingPunct="0">
              <a:spcBef>
                <a:spcPct val="30000"/>
              </a:spcBef>
              <a:spcAft>
                <a:spcPct val="0"/>
              </a:spcAft>
              <a:defRPr sz="1200">
                <a:solidFill>
                  <a:schemeClr val="tx1"/>
                </a:solidFill>
                <a:latin typeface="Arial" panose="020B0604020202020204" pitchFamily="34" charset="0"/>
              </a:defRPr>
            </a:lvl8pPr>
            <a:lvl9pPr marL="3860091" indent="-225384" defTabSz="90947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Template-Primary on 431-shield.ppt</a:t>
            </a:r>
          </a:p>
        </p:txBody>
      </p:sp>
      <p:sp>
        <p:nvSpPr>
          <p:cNvPr id="5530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71">
              <a:spcBef>
                <a:spcPct val="30000"/>
              </a:spcBef>
              <a:defRPr sz="1200">
                <a:solidFill>
                  <a:schemeClr val="tx1"/>
                </a:solidFill>
                <a:latin typeface="Arial" panose="020B0604020202020204" pitchFamily="34" charset="0"/>
              </a:defRPr>
            </a:lvl1pPr>
            <a:lvl2pPr marL="733290" indent="-280937" defTabSz="909471">
              <a:spcBef>
                <a:spcPct val="30000"/>
              </a:spcBef>
              <a:defRPr sz="1200">
                <a:solidFill>
                  <a:schemeClr val="tx1"/>
                </a:solidFill>
                <a:latin typeface="Arial" panose="020B0604020202020204" pitchFamily="34" charset="0"/>
              </a:defRPr>
            </a:lvl2pPr>
            <a:lvl3pPr marL="1128506" indent="-225384" defTabSz="909471">
              <a:spcBef>
                <a:spcPct val="30000"/>
              </a:spcBef>
              <a:defRPr sz="1200">
                <a:solidFill>
                  <a:schemeClr val="tx1"/>
                </a:solidFill>
                <a:latin typeface="Arial" panose="020B0604020202020204" pitchFamily="34" charset="0"/>
              </a:defRPr>
            </a:lvl3pPr>
            <a:lvl4pPr marL="1580860" indent="-225384" defTabSz="909471">
              <a:spcBef>
                <a:spcPct val="30000"/>
              </a:spcBef>
              <a:defRPr sz="1200">
                <a:solidFill>
                  <a:schemeClr val="tx1"/>
                </a:solidFill>
                <a:latin typeface="Arial" panose="020B0604020202020204" pitchFamily="34" charset="0"/>
              </a:defRPr>
            </a:lvl4pPr>
            <a:lvl5pPr marL="2031627" indent="-225384" defTabSz="909471">
              <a:spcBef>
                <a:spcPct val="30000"/>
              </a:spcBef>
              <a:defRPr sz="1200">
                <a:solidFill>
                  <a:schemeClr val="tx1"/>
                </a:solidFill>
                <a:latin typeface="Arial" panose="020B0604020202020204" pitchFamily="34" charset="0"/>
              </a:defRPr>
            </a:lvl5pPr>
            <a:lvl6pPr marL="2488743" indent="-225384" defTabSz="909471" eaLnBrk="0" fontAlgn="base" hangingPunct="0">
              <a:spcBef>
                <a:spcPct val="30000"/>
              </a:spcBef>
              <a:spcAft>
                <a:spcPct val="0"/>
              </a:spcAft>
              <a:defRPr sz="1200">
                <a:solidFill>
                  <a:schemeClr val="tx1"/>
                </a:solidFill>
                <a:latin typeface="Arial" panose="020B0604020202020204" pitchFamily="34" charset="0"/>
              </a:defRPr>
            </a:lvl6pPr>
            <a:lvl7pPr marL="2945858" indent="-225384" defTabSz="909471" eaLnBrk="0" fontAlgn="base" hangingPunct="0">
              <a:spcBef>
                <a:spcPct val="30000"/>
              </a:spcBef>
              <a:spcAft>
                <a:spcPct val="0"/>
              </a:spcAft>
              <a:defRPr sz="1200">
                <a:solidFill>
                  <a:schemeClr val="tx1"/>
                </a:solidFill>
                <a:latin typeface="Arial" panose="020B0604020202020204" pitchFamily="34" charset="0"/>
              </a:defRPr>
            </a:lvl7pPr>
            <a:lvl8pPr marL="3402975" indent="-225384" defTabSz="909471" eaLnBrk="0" fontAlgn="base" hangingPunct="0">
              <a:spcBef>
                <a:spcPct val="30000"/>
              </a:spcBef>
              <a:spcAft>
                <a:spcPct val="0"/>
              </a:spcAft>
              <a:defRPr sz="1200">
                <a:solidFill>
                  <a:schemeClr val="tx1"/>
                </a:solidFill>
                <a:latin typeface="Arial" panose="020B0604020202020204" pitchFamily="34" charset="0"/>
              </a:defRPr>
            </a:lvl8pPr>
            <a:lvl9pPr marL="3860091" indent="-225384" defTabSz="90947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4AF2633-E76C-47BA-9BF7-9C3EB4433297}" type="slidenum">
              <a:rPr lang="en-US" altLang="en-US" smtClean="0"/>
              <a:pPr>
                <a:spcBef>
                  <a:spcPct val="0"/>
                </a:spcBef>
              </a:pPr>
              <a:t>13</a:t>
            </a:fld>
            <a:endParaRPr lang="en-US" altLang="en-US" dirty="0" smtClean="0"/>
          </a:p>
        </p:txBody>
      </p:sp>
    </p:spTree>
    <p:extLst>
      <p:ext uri="{BB962C8B-B14F-4D97-AF65-F5344CB8AC3E}">
        <p14:creationId xmlns:p14="http://schemas.microsoft.com/office/powerpoint/2010/main" val="1503872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12291"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sz="1000" dirty="0">
                <a:latin typeface="Arial" panose="020B0604020202020204" pitchFamily="34" charset="0"/>
                <a:cs typeface="Arial" panose="020B0604020202020204" pitchFamily="34" charset="0"/>
              </a:rPr>
              <a:t>After the “deep dive” has been completed the Search Committee’s next task is to recommend the finalist for hire to the Appointing Authority.</a:t>
            </a:r>
          </a:p>
          <a:p>
            <a:pPr>
              <a:defRPr/>
            </a:pPr>
            <a:endParaRPr lang="en-US" sz="1000" dirty="0">
              <a:latin typeface="Arial" panose="020B0604020202020204" pitchFamily="34" charset="0"/>
              <a:cs typeface="Arial" panose="020B0604020202020204" pitchFamily="34" charset="0"/>
            </a:endParaRPr>
          </a:p>
          <a:p>
            <a:pPr>
              <a:defRPr/>
            </a:pPr>
            <a:r>
              <a:rPr lang="en-US" sz="1000" dirty="0">
                <a:latin typeface="Arial" panose="020B0604020202020204" pitchFamily="34" charset="0"/>
                <a:cs typeface="Arial" panose="020B0604020202020204" pitchFamily="34" charset="0"/>
              </a:rPr>
              <a:t>Review the documentation gathered for each finalist during the entire search, including the initial evaluation documents, pre-screen and on-campus interview responses, feedback received from key stakeholders and information from the “deep dive.”</a:t>
            </a:r>
          </a:p>
          <a:p>
            <a:pPr>
              <a:defRPr/>
            </a:pPr>
            <a:endParaRPr lang="en-US" sz="1000" dirty="0">
              <a:latin typeface="Arial" panose="020B0604020202020204" pitchFamily="34" charset="0"/>
              <a:cs typeface="Arial" panose="020B0604020202020204" pitchFamily="34" charset="0"/>
            </a:endParaRP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Verify the candidates have demonstrated they meet the minimums and most or all of the preferred qualifications.</a:t>
            </a: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Discuss other strengths the candidates may have demonstrated or areas of expertise they could bring to the position.</a:t>
            </a: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Discuss weaknesses or areas where the candidates could develop.</a:t>
            </a: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Discuss any areas of concern.</a:t>
            </a:r>
          </a:p>
          <a:p>
            <a:pPr>
              <a:buFont typeface="Arial" pitchFamily="34" charset="0"/>
              <a:buNone/>
              <a:defRPr/>
            </a:pPr>
            <a:endParaRPr lang="en-US" sz="1000" dirty="0">
              <a:latin typeface="Arial" panose="020B0604020202020204" pitchFamily="34" charset="0"/>
              <a:cs typeface="Arial" panose="020B0604020202020204" pitchFamily="34" charset="0"/>
            </a:endParaRPr>
          </a:p>
          <a:p>
            <a:pPr>
              <a:defRPr/>
            </a:pPr>
            <a:r>
              <a:rPr lang="en-US" sz="1000" dirty="0">
                <a:latin typeface="Arial" panose="020B0604020202020204" pitchFamily="34" charset="0"/>
                <a:cs typeface="Arial" panose="020B0604020202020204" pitchFamily="34" charset="0"/>
              </a:rPr>
              <a:t>After vetting the candidates, a recommendation briefly reviewing the finalists who participated in on-campus interviews is drafted.  These points should be included:</a:t>
            </a: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Summary of each finalist’s strengths</a:t>
            </a: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Summary of each finalist’s weaknesses</a:t>
            </a:r>
          </a:p>
          <a:p>
            <a:pPr marL="169204" indent="-169204">
              <a:buFont typeface="Arial" pitchFamily="34" charset="0"/>
              <a:buChar char="•"/>
              <a:defRPr/>
            </a:pPr>
            <a:r>
              <a:rPr lang="en-US" sz="1000" dirty="0">
                <a:latin typeface="Arial" panose="020B0604020202020204" pitchFamily="34" charset="0"/>
                <a:cs typeface="Arial" panose="020B0604020202020204" pitchFamily="34" charset="0"/>
              </a:rPr>
              <a:t>Potential contributions in teaching, research, service, diversity etc.</a:t>
            </a:r>
          </a:p>
          <a:p>
            <a:pPr marL="169204" indent="-169204">
              <a:buFont typeface="Arial" pitchFamily="34" charset="0"/>
              <a:buChar char="•"/>
              <a:defRPr/>
            </a:pPr>
            <a:endParaRPr lang="en-US" sz="1000" dirty="0">
              <a:latin typeface="Arial" panose="020B0604020202020204" pitchFamily="34" charset="0"/>
              <a:cs typeface="Arial" panose="020B0604020202020204" pitchFamily="34" charset="0"/>
            </a:endParaRPr>
          </a:p>
          <a:p>
            <a:pPr>
              <a:defRPr/>
            </a:pPr>
            <a:r>
              <a:rPr lang="en-US" sz="1000" dirty="0">
                <a:latin typeface="Arial" panose="020B0604020202020204" pitchFamily="34" charset="0"/>
                <a:cs typeface="Arial" panose="020B0604020202020204" pitchFamily="34" charset="0"/>
              </a:rPr>
              <a:t>Note that written communications are subject to the Public Records Law in Washington State. </a:t>
            </a:r>
          </a:p>
          <a:p>
            <a:pPr>
              <a:defRPr/>
            </a:pPr>
            <a:r>
              <a:rPr lang="en-US" sz="1000" dirty="0">
                <a:latin typeface="Arial" panose="020B0604020202020204" pitchFamily="34" charset="0"/>
                <a:cs typeface="Arial" panose="020B0604020202020204" pitchFamily="34" charset="0"/>
              </a:rPr>
              <a:t> </a:t>
            </a:r>
          </a:p>
          <a:p>
            <a:pPr>
              <a:defRPr/>
            </a:pPr>
            <a:r>
              <a:rPr lang="en-US" sz="1000" dirty="0">
                <a:latin typeface="Arial" panose="020B0604020202020204" pitchFamily="34" charset="0"/>
                <a:cs typeface="Arial" panose="020B0604020202020204" pitchFamily="34" charset="0"/>
              </a:rPr>
              <a:t>The Appointing Authority will review the recommendation to hire and make a final determination as to which candidate will be offered the position.   If the vacancy is a tenure or tenure-track position, and in keeping with BPPM 60.11, the Appointing Authority requires approval from the Office of the Provost prior to offering the position.  </a:t>
            </a:r>
          </a:p>
          <a:p>
            <a:pPr>
              <a:defRPr/>
            </a:pPr>
            <a:endParaRPr lang="en-US" sz="10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dirty="0">
                <a:solidFill>
                  <a:schemeClr val="tx1"/>
                </a:solidFill>
                <a:effectLst>
                  <a:outerShdw blurRad="38100" dist="38100" dir="2700000" algn="tl">
                    <a:srgbClr val="000000">
                      <a:alpha val="43137"/>
                    </a:srgbClr>
                  </a:outerShdw>
                </a:effectLst>
                <a:cs typeface="Arial" pitchFamily="34" charset="0"/>
              </a:rPr>
              <a:t>Prior to an offer of employment, WSU must comply with </a:t>
            </a:r>
            <a:r>
              <a:rPr lang="en-US" sz="1000" dirty="0">
                <a:solidFill>
                  <a:schemeClr val="tx1"/>
                </a:solidFill>
                <a:effectLst>
                  <a:outerShdw blurRad="38100" dist="38100" dir="2700000" algn="tl">
                    <a:srgbClr val="000000">
                      <a:alpha val="43137"/>
                    </a:srgbClr>
                  </a:outerShdw>
                </a:effectLst>
                <a:cs typeface="Arial" pitchFamily="34" charset="0"/>
                <a:hlinkClick r:id="rId4"/>
              </a:rPr>
              <a:t>RCW 28B.112.080</a:t>
            </a:r>
            <a:r>
              <a:rPr lang="en-US" sz="1000" dirty="0">
                <a:solidFill>
                  <a:schemeClr val="tx1"/>
                </a:solidFill>
                <a:effectLst>
                  <a:outerShdw blurRad="38100" dist="38100" dir="2700000" algn="tl">
                    <a:srgbClr val="000000">
                      <a:alpha val="43137"/>
                    </a:srgbClr>
                  </a:outerShdw>
                </a:effectLst>
                <a:cs typeface="Arial" pitchFamily="34" charset="0"/>
              </a:rPr>
              <a:t> in regards to Sexual Misconduct. </a:t>
            </a:r>
            <a:r>
              <a:rPr lang="en-US" sz="1000" dirty="0" smtClean="0">
                <a:solidFill>
                  <a:schemeClr val="tx1"/>
                </a:solidFill>
                <a:effectLst>
                  <a:outerShdw blurRad="38100" dist="38100" dir="2700000" algn="tl">
                    <a:srgbClr val="000000">
                      <a:alpha val="43137"/>
                    </a:srgbClr>
                  </a:outerShdw>
                </a:effectLst>
                <a:cs typeface="Arial" pitchFamily="34" charset="0"/>
              </a:rPr>
              <a:t>The sexual misconduct form is part of the application process in Workday. To </a:t>
            </a:r>
            <a:r>
              <a:rPr lang="en-US" sz="1000" dirty="0">
                <a:solidFill>
                  <a:schemeClr val="tx1"/>
                </a:solidFill>
                <a:effectLst>
                  <a:outerShdw blurRad="38100" dist="38100" dir="2700000" algn="tl">
                    <a:srgbClr val="000000">
                      <a:alpha val="43137"/>
                    </a:srgbClr>
                  </a:outerShdw>
                </a:effectLst>
                <a:cs typeface="Arial" pitchFamily="34" charset="0"/>
              </a:rPr>
              <a:t>comply with this law, hiring departments may not make an offer of employment until approved by HRS Employment Services.</a:t>
            </a:r>
          </a:p>
          <a:p>
            <a:pPr>
              <a:defRPr/>
            </a:pPr>
            <a:endParaRPr lang="en-US" sz="1000" dirty="0">
              <a:latin typeface="Arial" panose="020B0604020202020204" pitchFamily="34" charset="0"/>
              <a:cs typeface="Arial" panose="020B0604020202020204" pitchFamily="34" charset="0"/>
            </a:endParaRPr>
          </a:p>
          <a:p>
            <a:pPr>
              <a:defRPr/>
            </a:pPr>
            <a:r>
              <a:rPr lang="en-US" sz="1000" dirty="0">
                <a:latin typeface="Arial" panose="020B0604020202020204" pitchFamily="34" charset="0"/>
                <a:cs typeface="Arial" panose="020B0604020202020204" pitchFamily="34" charset="0"/>
              </a:rPr>
              <a:t>Once approved, the verbal offer may be made to the candidate. This offer may be made by the Appointing Authority, the Department Chair or another designated individual.</a:t>
            </a:r>
          </a:p>
          <a:p>
            <a:pPr>
              <a:defRPr/>
            </a:pPr>
            <a:endParaRPr lang="en-US" sz="1000" dirty="0">
              <a:latin typeface="Arial" panose="020B0604020202020204" pitchFamily="34" charset="0"/>
              <a:cs typeface="Arial" panose="020B0604020202020204" pitchFamily="34" charset="0"/>
            </a:endParaRPr>
          </a:p>
          <a:p>
            <a:pPr>
              <a:buFont typeface="Arial" pitchFamily="34" charset="0"/>
              <a:buNone/>
              <a:defRPr/>
            </a:pPr>
            <a:r>
              <a:rPr lang="en-US" sz="1000" dirty="0">
                <a:latin typeface="Arial" panose="020B0604020202020204" pitchFamily="34" charset="0"/>
                <a:cs typeface="Arial" panose="020B0604020202020204" pitchFamily="34" charset="0"/>
              </a:rPr>
              <a:t>If the candidate negotiates additional salary and/or terms, these items are vetted with the Appointing Authority and, in the case of tenure and tenure-track positions, with the Office of the Provost.  Final terms of the offer are detailed in the official offer letter which is signed by the Appointing Authority and, if a tenure or tenure-track position, the Provost. </a:t>
            </a:r>
          </a:p>
          <a:p>
            <a:pPr>
              <a:defRPr/>
            </a:pPr>
            <a:endParaRPr lang="en-US" sz="1000" dirty="0">
              <a:latin typeface="Arial" panose="020B0604020202020204" pitchFamily="34" charset="0"/>
              <a:cs typeface="Arial" panose="020B0604020202020204" pitchFamily="34" charset="0"/>
            </a:endParaRPr>
          </a:p>
          <a:p>
            <a:pPr>
              <a:defRPr/>
            </a:pPr>
            <a:r>
              <a:rPr lang="en-US" sz="1000" dirty="0">
                <a:latin typeface="Arial" panose="020B0604020202020204" pitchFamily="34" charset="0"/>
                <a:cs typeface="Arial" panose="020B0604020202020204" pitchFamily="34" charset="0"/>
              </a:rPr>
              <a:t>It is critical to ensure the accuracy of all information in the offer letter, including job title, salary, additional terms and effective dates.  Template offer letters are available at the HRS website or by contacting the HR Consultant for the area or college. </a:t>
            </a:r>
            <a:r>
              <a:rPr lang="en-US" sz="1000" dirty="0" smtClean="0">
                <a:latin typeface="Arial" panose="020B0604020202020204" pitchFamily="34" charset="0"/>
                <a:cs typeface="Arial" panose="020B0604020202020204" pitchFamily="34" charset="0"/>
              </a:rPr>
              <a:t>If the offer terms are changed prior to Hire, they should go through renegotiation in Workday recruit to correct the data prior to moving into Hire, or other staffing processes.</a:t>
            </a:r>
            <a:endParaRPr lang="en-US" sz="1000" dirty="0">
              <a:latin typeface="Arial" panose="020B0604020202020204" pitchFamily="34" charset="0"/>
              <a:cs typeface="Arial" panose="020B0604020202020204" pitchFamily="34" charset="0"/>
            </a:endParaRPr>
          </a:p>
          <a:p>
            <a:pPr>
              <a:defRPr/>
            </a:pPr>
            <a:endParaRPr lang="en-US" sz="1000" dirty="0">
              <a:latin typeface="Arial" panose="020B0604020202020204" pitchFamily="34" charset="0"/>
              <a:cs typeface="Arial" panose="020B0604020202020204" pitchFamily="34" charset="0"/>
            </a:endParaRPr>
          </a:p>
          <a:p>
            <a:pPr>
              <a:defRPr/>
            </a:pPr>
            <a:r>
              <a:rPr lang="en-US" sz="1000" dirty="0">
                <a:latin typeface="Arial" panose="020B0604020202020204" pitchFamily="34" charset="0"/>
                <a:cs typeface="Arial" panose="020B0604020202020204" pitchFamily="34" charset="0"/>
              </a:rPr>
              <a:t>The area or college administrator completes the required paperwork, such as distributing offer letter to CC’s,</a:t>
            </a:r>
            <a:r>
              <a:rPr lang="en-US" sz="1000" baseline="0"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etc.  </a:t>
            </a:r>
          </a:p>
          <a:p>
            <a:pPr>
              <a:lnSpc>
                <a:spcPct val="115000"/>
              </a:lnSpc>
              <a:spcBef>
                <a:spcPts val="0"/>
              </a:spcBef>
              <a:spcAft>
                <a:spcPts val="982"/>
              </a:spcAft>
              <a:defRPr/>
            </a:pPr>
            <a:endParaRPr lang="en-US" sz="1000" dirty="0">
              <a:solidFill>
                <a:srgbClr val="FF0000"/>
              </a:solidFill>
              <a:latin typeface="Arial" panose="020B0604020202020204" pitchFamily="34" charset="0"/>
              <a:ea typeface="Times New Roman"/>
              <a:cs typeface="Arial" panose="020B0604020202020204" pitchFamily="34" charset="0"/>
            </a:endParaRPr>
          </a:p>
        </p:txBody>
      </p:sp>
      <p:sp>
        <p:nvSpPr>
          <p:cNvPr id="5939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7722">
              <a:spcBef>
                <a:spcPct val="30000"/>
              </a:spcBef>
              <a:defRPr sz="1200">
                <a:solidFill>
                  <a:schemeClr val="tx1"/>
                </a:solidFill>
                <a:latin typeface="Arial" panose="020B0604020202020204" pitchFamily="34" charset="0"/>
              </a:defRPr>
            </a:lvl1pPr>
            <a:lvl2pPr marL="723817" indent="-277307" defTabSz="897722">
              <a:spcBef>
                <a:spcPct val="30000"/>
              </a:spcBef>
              <a:defRPr sz="1200">
                <a:solidFill>
                  <a:schemeClr val="tx1"/>
                </a:solidFill>
                <a:latin typeface="Arial" panose="020B0604020202020204" pitchFamily="34" charset="0"/>
              </a:defRPr>
            </a:lvl2pPr>
            <a:lvl3pPr marL="1113927" indent="-222472" defTabSz="897722">
              <a:spcBef>
                <a:spcPct val="30000"/>
              </a:spcBef>
              <a:defRPr sz="1200">
                <a:solidFill>
                  <a:schemeClr val="tx1"/>
                </a:solidFill>
                <a:latin typeface="Arial" panose="020B0604020202020204" pitchFamily="34" charset="0"/>
              </a:defRPr>
            </a:lvl3pPr>
            <a:lvl4pPr marL="1560437" indent="-222472" defTabSz="897722">
              <a:spcBef>
                <a:spcPct val="30000"/>
              </a:spcBef>
              <a:defRPr sz="1200">
                <a:solidFill>
                  <a:schemeClr val="tx1"/>
                </a:solidFill>
                <a:latin typeface="Arial" panose="020B0604020202020204" pitchFamily="34" charset="0"/>
              </a:defRPr>
            </a:lvl4pPr>
            <a:lvl5pPr marL="2005381" indent="-222472" defTabSz="897722">
              <a:spcBef>
                <a:spcPct val="30000"/>
              </a:spcBef>
              <a:defRPr sz="1200">
                <a:solidFill>
                  <a:schemeClr val="tx1"/>
                </a:solidFill>
                <a:latin typeface="Arial" panose="020B0604020202020204" pitchFamily="34" charset="0"/>
              </a:defRPr>
            </a:lvl5pPr>
            <a:lvl6pPr marL="2456591" indent="-222472" defTabSz="897722" eaLnBrk="0" fontAlgn="base" hangingPunct="0">
              <a:spcBef>
                <a:spcPct val="30000"/>
              </a:spcBef>
              <a:spcAft>
                <a:spcPct val="0"/>
              </a:spcAft>
              <a:defRPr sz="1200">
                <a:solidFill>
                  <a:schemeClr val="tx1"/>
                </a:solidFill>
                <a:latin typeface="Arial" panose="020B0604020202020204" pitchFamily="34" charset="0"/>
              </a:defRPr>
            </a:lvl6pPr>
            <a:lvl7pPr marL="2907802" indent="-222472" defTabSz="897722" eaLnBrk="0" fontAlgn="base" hangingPunct="0">
              <a:spcBef>
                <a:spcPct val="30000"/>
              </a:spcBef>
              <a:spcAft>
                <a:spcPct val="0"/>
              </a:spcAft>
              <a:defRPr sz="1200">
                <a:solidFill>
                  <a:schemeClr val="tx1"/>
                </a:solidFill>
                <a:latin typeface="Arial" panose="020B0604020202020204" pitchFamily="34" charset="0"/>
              </a:defRPr>
            </a:lvl7pPr>
            <a:lvl8pPr marL="3359013" indent="-222472" defTabSz="897722" eaLnBrk="0" fontAlgn="base" hangingPunct="0">
              <a:spcBef>
                <a:spcPct val="30000"/>
              </a:spcBef>
              <a:spcAft>
                <a:spcPct val="0"/>
              </a:spcAft>
              <a:defRPr sz="1200">
                <a:solidFill>
                  <a:schemeClr val="tx1"/>
                </a:solidFill>
                <a:latin typeface="Arial" panose="020B0604020202020204" pitchFamily="34" charset="0"/>
              </a:defRPr>
            </a:lvl8pPr>
            <a:lvl9pPr marL="3810224" indent="-222472" defTabSz="897722"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4D6F9B2-94C5-49F6-B712-C7C4C6D1DD4C}" type="datetime1">
              <a:rPr lang="en-US" altLang="en-US" smtClean="0"/>
              <a:pPr>
                <a:spcBef>
                  <a:spcPct val="0"/>
                </a:spcBef>
              </a:pPr>
              <a:t>5/5/2021</a:t>
            </a:fld>
            <a:endParaRPr lang="en-US" altLang="en-US"/>
          </a:p>
        </p:txBody>
      </p:sp>
      <p:sp>
        <p:nvSpPr>
          <p:cNvPr id="59397"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7722">
              <a:spcBef>
                <a:spcPct val="30000"/>
              </a:spcBef>
              <a:defRPr sz="1200">
                <a:solidFill>
                  <a:schemeClr val="tx1"/>
                </a:solidFill>
                <a:latin typeface="Arial" panose="020B0604020202020204" pitchFamily="34" charset="0"/>
              </a:defRPr>
            </a:lvl1pPr>
            <a:lvl2pPr marL="723817" indent="-277307" defTabSz="897722">
              <a:spcBef>
                <a:spcPct val="30000"/>
              </a:spcBef>
              <a:defRPr sz="1200">
                <a:solidFill>
                  <a:schemeClr val="tx1"/>
                </a:solidFill>
                <a:latin typeface="Arial" panose="020B0604020202020204" pitchFamily="34" charset="0"/>
              </a:defRPr>
            </a:lvl2pPr>
            <a:lvl3pPr marL="1113927" indent="-222472" defTabSz="897722">
              <a:spcBef>
                <a:spcPct val="30000"/>
              </a:spcBef>
              <a:defRPr sz="1200">
                <a:solidFill>
                  <a:schemeClr val="tx1"/>
                </a:solidFill>
                <a:latin typeface="Arial" panose="020B0604020202020204" pitchFamily="34" charset="0"/>
              </a:defRPr>
            </a:lvl3pPr>
            <a:lvl4pPr marL="1560437" indent="-222472" defTabSz="897722">
              <a:spcBef>
                <a:spcPct val="30000"/>
              </a:spcBef>
              <a:defRPr sz="1200">
                <a:solidFill>
                  <a:schemeClr val="tx1"/>
                </a:solidFill>
                <a:latin typeface="Arial" panose="020B0604020202020204" pitchFamily="34" charset="0"/>
              </a:defRPr>
            </a:lvl4pPr>
            <a:lvl5pPr marL="2005381" indent="-222472" defTabSz="897722">
              <a:spcBef>
                <a:spcPct val="30000"/>
              </a:spcBef>
              <a:defRPr sz="1200">
                <a:solidFill>
                  <a:schemeClr val="tx1"/>
                </a:solidFill>
                <a:latin typeface="Arial" panose="020B0604020202020204" pitchFamily="34" charset="0"/>
              </a:defRPr>
            </a:lvl5pPr>
            <a:lvl6pPr marL="2456591" indent="-222472" defTabSz="897722" eaLnBrk="0" fontAlgn="base" hangingPunct="0">
              <a:spcBef>
                <a:spcPct val="30000"/>
              </a:spcBef>
              <a:spcAft>
                <a:spcPct val="0"/>
              </a:spcAft>
              <a:defRPr sz="1200">
                <a:solidFill>
                  <a:schemeClr val="tx1"/>
                </a:solidFill>
                <a:latin typeface="Arial" panose="020B0604020202020204" pitchFamily="34" charset="0"/>
              </a:defRPr>
            </a:lvl6pPr>
            <a:lvl7pPr marL="2907802" indent="-222472" defTabSz="897722" eaLnBrk="0" fontAlgn="base" hangingPunct="0">
              <a:spcBef>
                <a:spcPct val="30000"/>
              </a:spcBef>
              <a:spcAft>
                <a:spcPct val="0"/>
              </a:spcAft>
              <a:defRPr sz="1200">
                <a:solidFill>
                  <a:schemeClr val="tx1"/>
                </a:solidFill>
                <a:latin typeface="Arial" panose="020B0604020202020204" pitchFamily="34" charset="0"/>
              </a:defRPr>
            </a:lvl7pPr>
            <a:lvl8pPr marL="3359013" indent="-222472" defTabSz="897722" eaLnBrk="0" fontAlgn="base" hangingPunct="0">
              <a:spcBef>
                <a:spcPct val="30000"/>
              </a:spcBef>
              <a:spcAft>
                <a:spcPct val="0"/>
              </a:spcAft>
              <a:defRPr sz="1200">
                <a:solidFill>
                  <a:schemeClr val="tx1"/>
                </a:solidFill>
                <a:latin typeface="Arial" panose="020B0604020202020204" pitchFamily="34" charset="0"/>
              </a:defRPr>
            </a:lvl8pPr>
            <a:lvl9pPr marL="3810224" indent="-222472" defTabSz="897722"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Template-Primary on 431-shield.ppt</a:t>
            </a:r>
          </a:p>
        </p:txBody>
      </p:sp>
      <p:sp>
        <p:nvSpPr>
          <p:cNvPr id="59398"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7722">
              <a:spcBef>
                <a:spcPct val="30000"/>
              </a:spcBef>
              <a:defRPr sz="1200">
                <a:solidFill>
                  <a:schemeClr val="tx1"/>
                </a:solidFill>
                <a:latin typeface="Arial" panose="020B0604020202020204" pitchFamily="34" charset="0"/>
              </a:defRPr>
            </a:lvl1pPr>
            <a:lvl2pPr marL="723817" indent="-277307" defTabSz="897722">
              <a:spcBef>
                <a:spcPct val="30000"/>
              </a:spcBef>
              <a:defRPr sz="1200">
                <a:solidFill>
                  <a:schemeClr val="tx1"/>
                </a:solidFill>
                <a:latin typeface="Arial" panose="020B0604020202020204" pitchFamily="34" charset="0"/>
              </a:defRPr>
            </a:lvl2pPr>
            <a:lvl3pPr marL="1113927" indent="-222472" defTabSz="897722">
              <a:spcBef>
                <a:spcPct val="30000"/>
              </a:spcBef>
              <a:defRPr sz="1200">
                <a:solidFill>
                  <a:schemeClr val="tx1"/>
                </a:solidFill>
                <a:latin typeface="Arial" panose="020B0604020202020204" pitchFamily="34" charset="0"/>
              </a:defRPr>
            </a:lvl3pPr>
            <a:lvl4pPr marL="1560437" indent="-222472" defTabSz="897722">
              <a:spcBef>
                <a:spcPct val="30000"/>
              </a:spcBef>
              <a:defRPr sz="1200">
                <a:solidFill>
                  <a:schemeClr val="tx1"/>
                </a:solidFill>
                <a:latin typeface="Arial" panose="020B0604020202020204" pitchFamily="34" charset="0"/>
              </a:defRPr>
            </a:lvl4pPr>
            <a:lvl5pPr marL="2005381" indent="-222472" defTabSz="897722">
              <a:spcBef>
                <a:spcPct val="30000"/>
              </a:spcBef>
              <a:defRPr sz="1200">
                <a:solidFill>
                  <a:schemeClr val="tx1"/>
                </a:solidFill>
                <a:latin typeface="Arial" panose="020B0604020202020204" pitchFamily="34" charset="0"/>
              </a:defRPr>
            </a:lvl5pPr>
            <a:lvl6pPr marL="2456591" indent="-222472" defTabSz="897722" eaLnBrk="0" fontAlgn="base" hangingPunct="0">
              <a:spcBef>
                <a:spcPct val="30000"/>
              </a:spcBef>
              <a:spcAft>
                <a:spcPct val="0"/>
              </a:spcAft>
              <a:defRPr sz="1200">
                <a:solidFill>
                  <a:schemeClr val="tx1"/>
                </a:solidFill>
                <a:latin typeface="Arial" panose="020B0604020202020204" pitchFamily="34" charset="0"/>
              </a:defRPr>
            </a:lvl6pPr>
            <a:lvl7pPr marL="2907802" indent="-222472" defTabSz="897722" eaLnBrk="0" fontAlgn="base" hangingPunct="0">
              <a:spcBef>
                <a:spcPct val="30000"/>
              </a:spcBef>
              <a:spcAft>
                <a:spcPct val="0"/>
              </a:spcAft>
              <a:defRPr sz="1200">
                <a:solidFill>
                  <a:schemeClr val="tx1"/>
                </a:solidFill>
                <a:latin typeface="Arial" panose="020B0604020202020204" pitchFamily="34" charset="0"/>
              </a:defRPr>
            </a:lvl7pPr>
            <a:lvl8pPr marL="3359013" indent="-222472" defTabSz="897722" eaLnBrk="0" fontAlgn="base" hangingPunct="0">
              <a:spcBef>
                <a:spcPct val="30000"/>
              </a:spcBef>
              <a:spcAft>
                <a:spcPct val="0"/>
              </a:spcAft>
              <a:defRPr sz="1200">
                <a:solidFill>
                  <a:schemeClr val="tx1"/>
                </a:solidFill>
                <a:latin typeface="Arial" panose="020B0604020202020204" pitchFamily="34" charset="0"/>
              </a:defRPr>
            </a:lvl8pPr>
            <a:lvl9pPr marL="3810224" indent="-222472" defTabSz="897722"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CA537C4-791C-4A03-BA0B-E2887A632B17}" type="slidenum">
              <a:rPr lang="en-US" altLang="en-US" smtClean="0"/>
              <a:pPr>
                <a:spcBef>
                  <a:spcPct val="0"/>
                </a:spcBef>
              </a:pPr>
              <a:t>14</a:t>
            </a:fld>
            <a:endParaRPr lang="en-US" altLang="en-US"/>
          </a:p>
        </p:txBody>
      </p:sp>
    </p:spTree>
    <p:extLst>
      <p:ext uri="{BB962C8B-B14F-4D97-AF65-F5344CB8AC3E}">
        <p14:creationId xmlns:p14="http://schemas.microsoft.com/office/powerpoint/2010/main" val="4142412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255" eaLnBrk="0" hangingPunct="0">
              <a:spcBef>
                <a:spcPct val="30000"/>
              </a:spcBef>
              <a:defRPr sz="1200">
                <a:solidFill>
                  <a:schemeClr val="tx1"/>
                </a:solidFill>
                <a:latin typeface="Arial" charset="0"/>
              </a:defRPr>
            </a:lvl1pPr>
            <a:lvl2pPr marL="734785" indent="-282007" defTabSz="910255" eaLnBrk="0" hangingPunct="0">
              <a:spcBef>
                <a:spcPct val="30000"/>
              </a:spcBef>
              <a:defRPr sz="1200">
                <a:solidFill>
                  <a:schemeClr val="tx1"/>
                </a:solidFill>
                <a:latin typeface="Arial" charset="0"/>
              </a:defRPr>
            </a:lvl2pPr>
            <a:lvl3pPr marL="1129594" indent="-225605" defTabSz="910255" eaLnBrk="0" hangingPunct="0">
              <a:spcBef>
                <a:spcPct val="30000"/>
              </a:spcBef>
              <a:defRPr sz="1200">
                <a:solidFill>
                  <a:schemeClr val="tx1"/>
                </a:solidFill>
                <a:latin typeface="Arial" charset="0"/>
              </a:defRPr>
            </a:lvl3pPr>
            <a:lvl4pPr marL="1582371" indent="-225605" defTabSz="910255" eaLnBrk="0" hangingPunct="0">
              <a:spcBef>
                <a:spcPct val="30000"/>
              </a:spcBef>
              <a:defRPr sz="1200">
                <a:solidFill>
                  <a:schemeClr val="tx1"/>
                </a:solidFill>
                <a:latin typeface="Arial" charset="0"/>
              </a:defRPr>
            </a:lvl4pPr>
            <a:lvl5pPr marL="2033581" indent="-225605" defTabSz="910255" eaLnBrk="0" hangingPunct="0">
              <a:spcBef>
                <a:spcPct val="30000"/>
              </a:spcBef>
              <a:defRPr sz="1200">
                <a:solidFill>
                  <a:schemeClr val="tx1"/>
                </a:solidFill>
                <a:latin typeface="Arial" charset="0"/>
              </a:defRPr>
            </a:lvl5pPr>
            <a:lvl6pPr marL="2484792" indent="-225605" defTabSz="910255" eaLnBrk="0" fontAlgn="base" hangingPunct="0">
              <a:spcBef>
                <a:spcPct val="30000"/>
              </a:spcBef>
              <a:spcAft>
                <a:spcPct val="0"/>
              </a:spcAft>
              <a:defRPr sz="1200">
                <a:solidFill>
                  <a:schemeClr val="tx1"/>
                </a:solidFill>
                <a:latin typeface="Arial" charset="0"/>
              </a:defRPr>
            </a:lvl6pPr>
            <a:lvl7pPr marL="2936003" indent="-225605" defTabSz="910255" eaLnBrk="0" fontAlgn="base" hangingPunct="0">
              <a:spcBef>
                <a:spcPct val="30000"/>
              </a:spcBef>
              <a:spcAft>
                <a:spcPct val="0"/>
              </a:spcAft>
              <a:defRPr sz="1200">
                <a:solidFill>
                  <a:schemeClr val="tx1"/>
                </a:solidFill>
                <a:latin typeface="Arial" charset="0"/>
              </a:defRPr>
            </a:lvl7pPr>
            <a:lvl8pPr marL="3387214" indent="-225605" defTabSz="910255" eaLnBrk="0" fontAlgn="base" hangingPunct="0">
              <a:spcBef>
                <a:spcPct val="30000"/>
              </a:spcBef>
              <a:spcAft>
                <a:spcPct val="0"/>
              </a:spcAft>
              <a:defRPr sz="1200">
                <a:solidFill>
                  <a:schemeClr val="tx1"/>
                </a:solidFill>
                <a:latin typeface="Arial" charset="0"/>
              </a:defRPr>
            </a:lvl8pPr>
            <a:lvl9pPr marL="3838424" indent="-225605" defTabSz="910255" eaLnBrk="0" fontAlgn="base" hangingPunct="0">
              <a:spcBef>
                <a:spcPct val="30000"/>
              </a:spcBef>
              <a:spcAft>
                <a:spcPct val="0"/>
              </a:spcAft>
              <a:defRPr sz="1200">
                <a:solidFill>
                  <a:schemeClr val="tx1"/>
                </a:solidFill>
                <a:latin typeface="Arial" charset="0"/>
              </a:defRPr>
            </a:lvl9pPr>
          </a:lstStyle>
          <a:p>
            <a:pPr marL="0" marR="0" lvl="0" indent="0" algn="r" defTabSz="910255" rtl="0" eaLnBrk="1" fontAlgn="base" latinLnBrk="0" hangingPunct="1">
              <a:lnSpc>
                <a:spcPct val="100000"/>
              </a:lnSpc>
              <a:spcBef>
                <a:spcPct val="0"/>
              </a:spcBef>
              <a:spcAft>
                <a:spcPct val="0"/>
              </a:spcAft>
              <a:buClrTx/>
              <a:buSzTx/>
              <a:buFontTx/>
              <a:buNone/>
              <a:tabLst/>
              <a:defRPr/>
            </a:pPr>
            <a:fld id="{B02CE228-308B-4154-86BB-B7613A6C19A4}" type="datetime1">
              <a:rPr kumimoji="0" lang="en-US" alt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0255" rtl="0" eaLnBrk="1" fontAlgn="base" latinLnBrk="0" hangingPunct="1">
                <a:lnSpc>
                  <a:spcPct val="100000"/>
                </a:lnSpc>
                <a:spcBef>
                  <a:spcPct val="0"/>
                </a:spcBef>
                <a:spcAft>
                  <a:spcPct val="0"/>
                </a:spcAft>
                <a:buClrTx/>
                <a:buSzTx/>
                <a:buFontTx/>
                <a:buNone/>
                <a:tabLst/>
                <a:defRPr/>
              </a:pPr>
              <a:t>5/5/2021</a:t>
            </a:fld>
            <a:endParaRPr kumimoji="0" lang="en-US" alt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1024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255" eaLnBrk="0" hangingPunct="0">
              <a:spcBef>
                <a:spcPct val="30000"/>
              </a:spcBef>
              <a:defRPr sz="1200">
                <a:solidFill>
                  <a:schemeClr val="tx1"/>
                </a:solidFill>
                <a:latin typeface="Arial" charset="0"/>
              </a:defRPr>
            </a:lvl1pPr>
            <a:lvl2pPr marL="734785" indent="-282007" defTabSz="910255" eaLnBrk="0" hangingPunct="0">
              <a:spcBef>
                <a:spcPct val="30000"/>
              </a:spcBef>
              <a:defRPr sz="1200">
                <a:solidFill>
                  <a:schemeClr val="tx1"/>
                </a:solidFill>
                <a:latin typeface="Arial" charset="0"/>
              </a:defRPr>
            </a:lvl2pPr>
            <a:lvl3pPr marL="1129594" indent="-225605" defTabSz="910255" eaLnBrk="0" hangingPunct="0">
              <a:spcBef>
                <a:spcPct val="30000"/>
              </a:spcBef>
              <a:defRPr sz="1200">
                <a:solidFill>
                  <a:schemeClr val="tx1"/>
                </a:solidFill>
                <a:latin typeface="Arial" charset="0"/>
              </a:defRPr>
            </a:lvl3pPr>
            <a:lvl4pPr marL="1582371" indent="-225605" defTabSz="910255" eaLnBrk="0" hangingPunct="0">
              <a:spcBef>
                <a:spcPct val="30000"/>
              </a:spcBef>
              <a:defRPr sz="1200">
                <a:solidFill>
                  <a:schemeClr val="tx1"/>
                </a:solidFill>
                <a:latin typeface="Arial" charset="0"/>
              </a:defRPr>
            </a:lvl4pPr>
            <a:lvl5pPr marL="2033581" indent="-225605" defTabSz="910255" eaLnBrk="0" hangingPunct="0">
              <a:spcBef>
                <a:spcPct val="30000"/>
              </a:spcBef>
              <a:defRPr sz="1200">
                <a:solidFill>
                  <a:schemeClr val="tx1"/>
                </a:solidFill>
                <a:latin typeface="Arial" charset="0"/>
              </a:defRPr>
            </a:lvl5pPr>
            <a:lvl6pPr marL="2484792" indent="-225605" defTabSz="910255" eaLnBrk="0" fontAlgn="base" hangingPunct="0">
              <a:spcBef>
                <a:spcPct val="30000"/>
              </a:spcBef>
              <a:spcAft>
                <a:spcPct val="0"/>
              </a:spcAft>
              <a:defRPr sz="1200">
                <a:solidFill>
                  <a:schemeClr val="tx1"/>
                </a:solidFill>
                <a:latin typeface="Arial" charset="0"/>
              </a:defRPr>
            </a:lvl6pPr>
            <a:lvl7pPr marL="2936003" indent="-225605" defTabSz="910255" eaLnBrk="0" fontAlgn="base" hangingPunct="0">
              <a:spcBef>
                <a:spcPct val="30000"/>
              </a:spcBef>
              <a:spcAft>
                <a:spcPct val="0"/>
              </a:spcAft>
              <a:defRPr sz="1200">
                <a:solidFill>
                  <a:schemeClr val="tx1"/>
                </a:solidFill>
                <a:latin typeface="Arial" charset="0"/>
              </a:defRPr>
            </a:lvl7pPr>
            <a:lvl8pPr marL="3387214" indent="-225605" defTabSz="910255" eaLnBrk="0" fontAlgn="base" hangingPunct="0">
              <a:spcBef>
                <a:spcPct val="30000"/>
              </a:spcBef>
              <a:spcAft>
                <a:spcPct val="0"/>
              </a:spcAft>
              <a:defRPr sz="1200">
                <a:solidFill>
                  <a:schemeClr val="tx1"/>
                </a:solidFill>
                <a:latin typeface="Arial" charset="0"/>
              </a:defRPr>
            </a:lvl8pPr>
            <a:lvl9pPr marL="3838424" indent="-225605" defTabSz="910255" eaLnBrk="0" fontAlgn="base" hangingPunct="0">
              <a:spcBef>
                <a:spcPct val="30000"/>
              </a:spcBef>
              <a:spcAft>
                <a:spcPct val="0"/>
              </a:spcAft>
              <a:defRPr sz="1200">
                <a:solidFill>
                  <a:schemeClr val="tx1"/>
                </a:solidFill>
                <a:latin typeface="Arial" charset="0"/>
              </a:defRPr>
            </a:lvl9pPr>
          </a:lstStyle>
          <a:p>
            <a:pPr marL="0" marR="0" lvl="0" indent="0" algn="l" defTabSz="910255"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charset="0"/>
                <a:ea typeface="+mn-ea"/>
                <a:cs typeface="+mn-cs"/>
              </a:rPr>
              <a:t>Template-WSU Hrz 201.ppt</a:t>
            </a:r>
          </a:p>
        </p:txBody>
      </p:sp>
      <p:sp>
        <p:nvSpPr>
          <p:cNvPr id="1024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255" eaLnBrk="0" hangingPunct="0">
              <a:spcBef>
                <a:spcPct val="30000"/>
              </a:spcBef>
              <a:defRPr sz="1200">
                <a:solidFill>
                  <a:schemeClr val="tx1"/>
                </a:solidFill>
                <a:latin typeface="Arial" charset="0"/>
              </a:defRPr>
            </a:lvl1pPr>
            <a:lvl2pPr marL="734785" indent="-282007" defTabSz="910255" eaLnBrk="0" hangingPunct="0">
              <a:spcBef>
                <a:spcPct val="30000"/>
              </a:spcBef>
              <a:defRPr sz="1200">
                <a:solidFill>
                  <a:schemeClr val="tx1"/>
                </a:solidFill>
                <a:latin typeface="Arial" charset="0"/>
              </a:defRPr>
            </a:lvl2pPr>
            <a:lvl3pPr marL="1129594" indent="-225605" defTabSz="910255" eaLnBrk="0" hangingPunct="0">
              <a:spcBef>
                <a:spcPct val="30000"/>
              </a:spcBef>
              <a:defRPr sz="1200">
                <a:solidFill>
                  <a:schemeClr val="tx1"/>
                </a:solidFill>
                <a:latin typeface="Arial" charset="0"/>
              </a:defRPr>
            </a:lvl3pPr>
            <a:lvl4pPr marL="1582371" indent="-225605" defTabSz="910255" eaLnBrk="0" hangingPunct="0">
              <a:spcBef>
                <a:spcPct val="30000"/>
              </a:spcBef>
              <a:defRPr sz="1200">
                <a:solidFill>
                  <a:schemeClr val="tx1"/>
                </a:solidFill>
                <a:latin typeface="Arial" charset="0"/>
              </a:defRPr>
            </a:lvl4pPr>
            <a:lvl5pPr marL="2033581" indent="-225605" defTabSz="910255" eaLnBrk="0" hangingPunct="0">
              <a:spcBef>
                <a:spcPct val="30000"/>
              </a:spcBef>
              <a:defRPr sz="1200">
                <a:solidFill>
                  <a:schemeClr val="tx1"/>
                </a:solidFill>
                <a:latin typeface="Arial" charset="0"/>
              </a:defRPr>
            </a:lvl5pPr>
            <a:lvl6pPr marL="2484792" indent="-225605" defTabSz="910255" eaLnBrk="0" fontAlgn="base" hangingPunct="0">
              <a:spcBef>
                <a:spcPct val="30000"/>
              </a:spcBef>
              <a:spcAft>
                <a:spcPct val="0"/>
              </a:spcAft>
              <a:defRPr sz="1200">
                <a:solidFill>
                  <a:schemeClr val="tx1"/>
                </a:solidFill>
                <a:latin typeface="Arial" charset="0"/>
              </a:defRPr>
            </a:lvl6pPr>
            <a:lvl7pPr marL="2936003" indent="-225605" defTabSz="910255" eaLnBrk="0" fontAlgn="base" hangingPunct="0">
              <a:spcBef>
                <a:spcPct val="30000"/>
              </a:spcBef>
              <a:spcAft>
                <a:spcPct val="0"/>
              </a:spcAft>
              <a:defRPr sz="1200">
                <a:solidFill>
                  <a:schemeClr val="tx1"/>
                </a:solidFill>
                <a:latin typeface="Arial" charset="0"/>
              </a:defRPr>
            </a:lvl7pPr>
            <a:lvl8pPr marL="3387214" indent="-225605" defTabSz="910255" eaLnBrk="0" fontAlgn="base" hangingPunct="0">
              <a:spcBef>
                <a:spcPct val="30000"/>
              </a:spcBef>
              <a:spcAft>
                <a:spcPct val="0"/>
              </a:spcAft>
              <a:defRPr sz="1200">
                <a:solidFill>
                  <a:schemeClr val="tx1"/>
                </a:solidFill>
                <a:latin typeface="Arial" charset="0"/>
              </a:defRPr>
            </a:lvl8pPr>
            <a:lvl9pPr marL="3838424" indent="-225605" defTabSz="910255" eaLnBrk="0" fontAlgn="base" hangingPunct="0">
              <a:spcBef>
                <a:spcPct val="30000"/>
              </a:spcBef>
              <a:spcAft>
                <a:spcPct val="0"/>
              </a:spcAft>
              <a:defRPr sz="1200">
                <a:solidFill>
                  <a:schemeClr val="tx1"/>
                </a:solidFill>
                <a:latin typeface="Arial" charset="0"/>
              </a:defRPr>
            </a:lvl9pPr>
          </a:lstStyle>
          <a:p>
            <a:pPr marL="0" marR="0" lvl="0" indent="0" algn="r" defTabSz="910255" rtl="0" eaLnBrk="1" fontAlgn="base" latinLnBrk="0" hangingPunct="1">
              <a:lnSpc>
                <a:spcPct val="100000"/>
              </a:lnSpc>
              <a:spcBef>
                <a:spcPct val="0"/>
              </a:spcBef>
              <a:spcAft>
                <a:spcPct val="0"/>
              </a:spcAft>
              <a:buClrTx/>
              <a:buSzTx/>
              <a:buFontTx/>
              <a:buNone/>
              <a:tabLst/>
              <a:defRPr/>
            </a:pPr>
            <a:fld id="{3361341B-831D-4F2E-AF09-3795CFD88F84}" type="slidenum">
              <a:rPr kumimoji="0" lang="en-US" alt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0255"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10245" name="Rectangle 2"/>
          <p:cNvSpPr>
            <a:spLocks noGrp="1" noRot="1" noChangeAspect="1" noChangeArrowheads="1" noTextEdit="1"/>
          </p:cNvSpPr>
          <p:nvPr>
            <p:ph type="sldImg"/>
          </p:nvPr>
        </p:nvSpPr>
        <p:spPr>
          <a:ln/>
        </p:spPr>
      </p:sp>
      <p:sp>
        <p:nvSpPr>
          <p:cNvPr id="1024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903891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p:txBody>
      </p:sp>
      <p:sp>
        <p:nvSpPr>
          <p:cNvPr id="10245"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1024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9337020-92F2-4008-A1E2-D29A7F64F2E6}" type="slidenum">
              <a:rPr lang="en-US" altLang="en-US" smtClean="0"/>
              <a:pPr>
                <a:spcBef>
                  <a:spcPct val="0"/>
                </a:spcBef>
              </a:pPr>
              <a:t>2</a:t>
            </a:fld>
            <a:endParaRPr lang="en-US" altLang="en-US" dirty="0" smtClean="0"/>
          </a:p>
        </p:txBody>
      </p:sp>
      <p:sp>
        <p:nvSpPr>
          <p:cNvPr id="2" name="Date Placeholder 1"/>
          <p:cNvSpPr>
            <a:spLocks noGrp="1"/>
          </p:cNvSpPr>
          <p:nvPr>
            <p:ph type="dt" idx="10"/>
          </p:nvPr>
        </p:nvSpPr>
        <p:spPr/>
        <p:txBody>
          <a:bodyPr/>
          <a:lstStyle/>
          <a:p>
            <a:pPr>
              <a:defRPr/>
            </a:pPr>
            <a:fld id="{3CF48BC2-D5C9-4404-8C35-9533B36850B9}" type="datetime7">
              <a:rPr lang="en-US" smtClean="0"/>
              <a:t>May-21</a:t>
            </a:fld>
            <a:endParaRPr lang="en-US" dirty="0"/>
          </a:p>
        </p:txBody>
      </p:sp>
    </p:spTree>
    <p:extLst>
      <p:ext uri="{BB962C8B-B14F-4D97-AF65-F5344CB8AC3E}">
        <p14:creationId xmlns:p14="http://schemas.microsoft.com/office/powerpoint/2010/main" val="3540940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ct val="0"/>
              </a:spcBef>
            </a:pPr>
            <a:r>
              <a:rPr lang="en-US" altLang="en-US" sz="1100" dirty="0">
                <a:solidFill>
                  <a:srgbClr val="000000"/>
                </a:solidFill>
                <a:latin typeface="Lucida Sans" panose="020B0602030504020204" pitchFamily="34" charset="0"/>
                <a:ea typeface="Times New Roman" panose="02020603050405020304" pitchFamily="18" charset="0"/>
                <a:cs typeface="Arial" panose="020B0604020202020204" pitchFamily="34" charset="0"/>
              </a:rPr>
              <a:t>Executive Policy #12 states that evaluation and hiring decisions are to be made without regard to race, sex, sexual orientation, gender identity/expression, religion, age, color, creed, national or ethnic origin, physical, mental or sensory disability, marital status, genetic information and/or status as a veteran.</a:t>
            </a:r>
            <a:endParaRPr lang="en-US" altLang="en-US" sz="1100" dirty="0">
              <a:latin typeface="Lucida Sans" panose="020B0602030504020204" pitchFamily="34" charset="0"/>
              <a:ea typeface="Times New Roman" panose="02020603050405020304" pitchFamily="18" charset="0"/>
              <a:cs typeface="Arial" panose="020B0604020202020204" pitchFamily="34" charset="0"/>
            </a:endParaRPr>
          </a:p>
          <a:p>
            <a:pPr>
              <a:lnSpc>
                <a:spcPct val="115000"/>
              </a:lnSpc>
              <a:spcBef>
                <a:spcPct val="0"/>
              </a:spcBef>
            </a:pPr>
            <a:r>
              <a:rPr lang="en-US" altLang="en-US" sz="1100" dirty="0">
                <a:solidFill>
                  <a:srgbClr val="000000"/>
                </a:solidFill>
                <a:latin typeface="Lucida Sans" panose="020B0602030504020204" pitchFamily="34" charset="0"/>
                <a:ea typeface="Times New Roman" panose="02020603050405020304" pitchFamily="18" charset="0"/>
                <a:cs typeface="Arial" panose="020B0604020202020204" pitchFamily="34" charset="0"/>
              </a:rPr>
              <a:t> </a:t>
            </a:r>
            <a:endParaRPr lang="en-US" altLang="en-US" sz="1100" dirty="0">
              <a:latin typeface="Lucida Sans" panose="020B0602030504020204" pitchFamily="34" charset="0"/>
              <a:ea typeface="Times New Roman" panose="02020603050405020304" pitchFamily="18" charset="0"/>
              <a:cs typeface="Arial" panose="020B0604020202020204" pitchFamily="34" charset="0"/>
            </a:endParaRPr>
          </a:p>
          <a:p>
            <a:pPr>
              <a:lnSpc>
                <a:spcPct val="115000"/>
              </a:lnSpc>
              <a:spcBef>
                <a:spcPct val="0"/>
              </a:spcBef>
            </a:pPr>
            <a:r>
              <a:rPr lang="en-US" altLang="en-US" sz="1100" dirty="0">
                <a:solidFill>
                  <a:srgbClr val="000000"/>
                </a:solidFill>
                <a:latin typeface="Lucida Sans" panose="020B0602030504020204" pitchFamily="34" charset="0"/>
                <a:ea typeface="Times New Roman" panose="02020603050405020304" pitchFamily="18" charset="0"/>
                <a:cs typeface="Arial" panose="020B0604020202020204" pitchFamily="34" charset="0"/>
              </a:rPr>
              <a:t>In other words, the Search Committee may NOT give a candidate give an advantage or disadvantage a \ simply because s/he may be in an underutilized group.   Use this link to access WSU’s Equal Employment Opportunity and Affirmative Action Policy.</a:t>
            </a:r>
            <a:endParaRPr lang="en-US" altLang="en-US" sz="1100" dirty="0">
              <a:latin typeface="Lucida Sans" panose="020B0602030504020204" pitchFamily="34" charset="0"/>
              <a:ea typeface="Times New Roman" panose="02020603050405020304" pitchFamily="18" charset="0"/>
              <a:cs typeface="Arial" panose="020B0604020202020204" pitchFamily="34" charset="0"/>
            </a:endParaRPr>
          </a:p>
          <a:p>
            <a:endParaRPr lang="en-US" altLang="en-US" sz="1100" dirty="0">
              <a:latin typeface="Lucida Sans" panose="020B0602030504020204" pitchFamily="34" charset="0"/>
              <a:ea typeface="Times New Roman" panose="02020603050405020304" pitchFamily="18" charset="0"/>
              <a:cs typeface="Arial" panose="020B0604020202020204" pitchFamily="34" charset="0"/>
            </a:endParaRPr>
          </a:p>
          <a:p>
            <a:endParaRPr lang="en-US" altLang="en-US" sz="1100" dirty="0">
              <a:latin typeface="Lucida Sans" panose="020B0602030504020204" pitchFamily="34" charset="0"/>
              <a:ea typeface="Times New Roman" panose="02020603050405020304" pitchFamily="18" charset="0"/>
              <a:cs typeface="Arial" panose="020B0604020202020204" pitchFamily="34" charset="0"/>
            </a:endParaRPr>
          </a:p>
        </p:txBody>
      </p:sp>
      <p:sp>
        <p:nvSpPr>
          <p:cNvPr id="32773"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5040">
              <a:defRPr>
                <a:solidFill>
                  <a:schemeClr val="tx1"/>
                </a:solidFill>
                <a:latin typeface="Arial" panose="020B0604020202020204" pitchFamily="34" charset="0"/>
              </a:defRPr>
            </a:lvl1pPr>
            <a:lvl2pPr marL="770521" indent="-296354" defTabSz="945040">
              <a:defRPr>
                <a:solidFill>
                  <a:schemeClr val="tx1"/>
                </a:solidFill>
                <a:latin typeface="Arial" panose="020B0604020202020204" pitchFamily="34" charset="0"/>
              </a:defRPr>
            </a:lvl2pPr>
            <a:lvl3pPr marL="1185417" indent="-237084" defTabSz="945040">
              <a:defRPr>
                <a:solidFill>
                  <a:schemeClr val="tx1"/>
                </a:solidFill>
                <a:latin typeface="Arial" panose="020B0604020202020204" pitchFamily="34" charset="0"/>
              </a:defRPr>
            </a:lvl3pPr>
            <a:lvl4pPr marL="1659583" indent="-237084" defTabSz="945040">
              <a:defRPr>
                <a:solidFill>
                  <a:schemeClr val="tx1"/>
                </a:solidFill>
                <a:latin typeface="Arial" panose="020B0604020202020204" pitchFamily="34" charset="0"/>
              </a:defRPr>
            </a:lvl4pPr>
            <a:lvl5pPr marL="2133749" indent="-237084" defTabSz="945040">
              <a:defRPr>
                <a:solidFill>
                  <a:schemeClr val="tx1"/>
                </a:solidFill>
                <a:latin typeface="Arial" panose="020B0604020202020204" pitchFamily="34" charset="0"/>
              </a:defRPr>
            </a:lvl5pPr>
            <a:lvl6pPr marL="2607916" indent="-237084" defTabSz="945040" eaLnBrk="0" fontAlgn="base" hangingPunct="0">
              <a:spcBef>
                <a:spcPct val="0"/>
              </a:spcBef>
              <a:spcAft>
                <a:spcPct val="0"/>
              </a:spcAft>
              <a:defRPr>
                <a:solidFill>
                  <a:schemeClr val="tx1"/>
                </a:solidFill>
                <a:latin typeface="Arial" panose="020B0604020202020204" pitchFamily="34" charset="0"/>
              </a:defRPr>
            </a:lvl6pPr>
            <a:lvl7pPr marL="3082082" indent="-237084" defTabSz="945040" eaLnBrk="0" fontAlgn="base" hangingPunct="0">
              <a:spcBef>
                <a:spcPct val="0"/>
              </a:spcBef>
              <a:spcAft>
                <a:spcPct val="0"/>
              </a:spcAft>
              <a:defRPr>
                <a:solidFill>
                  <a:schemeClr val="tx1"/>
                </a:solidFill>
                <a:latin typeface="Arial" panose="020B0604020202020204" pitchFamily="34" charset="0"/>
              </a:defRPr>
            </a:lvl7pPr>
            <a:lvl8pPr marL="3556249" indent="-237084" defTabSz="945040" eaLnBrk="0" fontAlgn="base" hangingPunct="0">
              <a:spcBef>
                <a:spcPct val="0"/>
              </a:spcBef>
              <a:spcAft>
                <a:spcPct val="0"/>
              </a:spcAft>
              <a:defRPr>
                <a:solidFill>
                  <a:schemeClr val="tx1"/>
                </a:solidFill>
                <a:latin typeface="Arial" panose="020B0604020202020204" pitchFamily="34" charset="0"/>
              </a:defRPr>
            </a:lvl8pPr>
            <a:lvl9pPr marL="4030415" indent="-237084" defTabSz="945040" eaLnBrk="0" fontAlgn="base" hangingPunct="0">
              <a:spcBef>
                <a:spcPct val="0"/>
              </a:spcBef>
              <a:spcAft>
                <a:spcPct val="0"/>
              </a:spcAft>
              <a:defRPr>
                <a:solidFill>
                  <a:schemeClr val="tx1"/>
                </a:solidFill>
                <a:latin typeface="Arial" panose="020B0604020202020204" pitchFamily="34" charset="0"/>
              </a:defRPr>
            </a:lvl9pPr>
          </a:lstStyle>
          <a:p>
            <a:r>
              <a:rPr lang="en-US" altLang="en-US" dirty="0" smtClean="0"/>
              <a:t>Recruitment Charge </a:t>
            </a:r>
          </a:p>
        </p:txBody>
      </p:sp>
      <p:sp>
        <p:nvSpPr>
          <p:cNvPr id="3277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defRPr>
                <a:solidFill>
                  <a:schemeClr val="tx1"/>
                </a:solidFill>
                <a:latin typeface="Arial" panose="020B0604020202020204" pitchFamily="34" charset="0"/>
              </a:defRPr>
            </a:lvl1pPr>
            <a:lvl2pPr marL="770521" indent="-296354" defTabSz="943393">
              <a:defRPr>
                <a:solidFill>
                  <a:schemeClr val="tx1"/>
                </a:solidFill>
                <a:latin typeface="Arial" panose="020B0604020202020204" pitchFamily="34" charset="0"/>
              </a:defRPr>
            </a:lvl2pPr>
            <a:lvl3pPr marL="1185417" indent="-237084" defTabSz="943393">
              <a:defRPr>
                <a:solidFill>
                  <a:schemeClr val="tx1"/>
                </a:solidFill>
                <a:latin typeface="Arial" panose="020B0604020202020204" pitchFamily="34" charset="0"/>
              </a:defRPr>
            </a:lvl3pPr>
            <a:lvl4pPr marL="1659583" indent="-237084" defTabSz="943393">
              <a:defRPr>
                <a:solidFill>
                  <a:schemeClr val="tx1"/>
                </a:solidFill>
                <a:latin typeface="Arial" panose="020B0604020202020204" pitchFamily="34" charset="0"/>
              </a:defRPr>
            </a:lvl4pPr>
            <a:lvl5pPr marL="2133749" indent="-237084" defTabSz="943393">
              <a:defRPr>
                <a:solidFill>
                  <a:schemeClr val="tx1"/>
                </a:solidFill>
                <a:latin typeface="Arial" panose="020B0604020202020204" pitchFamily="34" charset="0"/>
              </a:defRPr>
            </a:lvl5pPr>
            <a:lvl6pPr marL="2607916" indent="-237084" defTabSz="943393" eaLnBrk="0" fontAlgn="base" hangingPunct="0">
              <a:spcBef>
                <a:spcPct val="0"/>
              </a:spcBef>
              <a:spcAft>
                <a:spcPct val="0"/>
              </a:spcAft>
              <a:defRPr>
                <a:solidFill>
                  <a:schemeClr val="tx1"/>
                </a:solidFill>
                <a:latin typeface="Arial" panose="020B0604020202020204" pitchFamily="34" charset="0"/>
              </a:defRPr>
            </a:lvl6pPr>
            <a:lvl7pPr marL="3082082" indent="-237084" defTabSz="943393" eaLnBrk="0" fontAlgn="base" hangingPunct="0">
              <a:spcBef>
                <a:spcPct val="0"/>
              </a:spcBef>
              <a:spcAft>
                <a:spcPct val="0"/>
              </a:spcAft>
              <a:defRPr>
                <a:solidFill>
                  <a:schemeClr val="tx1"/>
                </a:solidFill>
                <a:latin typeface="Arial" panose="020B0604020202020204" pitchFamily="34" charset="0"/>
              </a:defRPr>
            </a:lvl7pPr>
            <a:lvl8pPr marL="3556249" indent="-237084" defTabSz="943393" eaLnBrk="0" fontAlgn="base" hangingPunct="0">
              <a:spcBef>
                <a:spcPct val="0"/>
              </a:spcBef>
              <a:spcAft>
                <a:spcPct val="0"/>
              </a:spcAft>
              <a:defRPr>
                <a:solidFill>
                  <a:schemeClr val="tx1"/>
                </a:solidFill>
                <a:latin typeface="Arial" panose="020B0604020202020204" pitchFamily="34" charset="0"/>
              </a:defRPr>
            </a:lvl8pPr>
            <a:lvl9pPr marL="4030415" indent="-237084" defTabSz="943393" eaLnBrk="0" fontAlgn="base" hangingPunct="0">
              <a:spcBef>
                <a:spcPct val="0"/>
              </a:spcBef>
              <a:spcAft>
                <a:spcPct val="0"/>
              </a:spcAft>
              <a:defRPr>
                <a:solidFill>
                  <a:schemeClr val="tx1"/>
                </a:solidFill>
                <a:latin typeface="Arial" panose="020B0604020202020204" pitchFamily="34" charset="0"/>
              </a:defRPr>
            </a:lvl9pPr>
          </a:lstStyle>
          <a:p>
            <a:fld id="{73567224-908D-4DD3-A6C7-BABBEDD1B23D}" type="slidenum">
              <a:rPr lang="en-US" altLang="en-US" smtClean="0"/>
              <a:pPr/>
              <a:t>3</a:t>
            </a:fld>
            <a:endParaRPr lang="en-US" altLang="en-US" dirty="0" smtClean="0"/>
          </a:p>
        </p:txBody>
      </p:sp>
      <p:sp>
        <p:nvSpPr>
          <p:cNvPr id="2" name="Date Placeholder 1"/>
          <p:cNvSpPr>
            <a:spLocks noGrp="1"/>
          </p:cNvSpPr>
          <p:nvPr>
            <p:ph type="dt" idx="10"/>
          </p:nvPr>
        </p:nvSpPr>
        <p:spPr/>
        <p:txBody>
          <a:bodyPr/>
          <a:lstStyle/>
          <a:p>
            <a:pPr>
              <a:defRPr/>
            </a:pPr>
            <a:fld id="{9B834F24-74C8-4AB4-9FDC-2E3B833A7875}" type="datetime7">
              <a:rPr lang="en-US" smtClean="0"/>
              <a:t>May-21</a:t>
            </a:fld>
            <a:endParaRPr lang="en-US" dirty="0"/>
          </a:p>
        </p:txBody>
      </p:sp>
    </p:spTree>
    <p:extLst>
      <p:ext uri="{BB962C8B-B14F-4D97-AF65-F5344CB8AC3E}">
        <p14:creationId xmlns:p14="http://schemas.microsoft.com/office/powerpoint/2010/main" val="1864842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ct val="0"/>
              </a:spcBef>
              <a:spcAft>
                <a:spcPts val="1036"/>
              </a:spcAft>
            </a:pPr>
            <a:r>
              <a:rPr lang="en-US" altLang="en-US" sz="1100" dirty="0">
                <a:latin typeface="Arial" panose="020B0604020202020204" pitchFamily="34" charset="0"/>
              </a:rPr>
              <a:t>WSU strives to conduct recruitments which provide candidates equal opportunity to an open and fair selection process.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Equal opportunity is governed by a number of laws and applies to all employment conditions, decisions and terms such as recruitment, hiring, pay (compensation) determination, promotion, training and termination.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A number of statutes govern this area.   At the federal level - </a:t>
            </a:r>
          </a:p>
          <a:p>
            <a:pPr>
              <a:lnSpc>
                <a:spcPct val="115000"/>
              </a:lnSpc>
              <a:spcBef>
                <a:spcPct val="0"/>
              </a:spcBef>
              <a:spcAft>
                <a:spcPts val="1036"/>
              </a:spcAft>
            </a:pPr>
            <a:endParaRPr lang="en-US" altLang="en-US" sz="1100" dirty="0">
              <a:latin typeface="Arial" panose="020B0604020202020204" pitchFamily="34" charset="0"/>
            </a:endParaRPr>
          </a:p>
          <a:p>
            <a:pPr>
              <a:buFontTx/>
              <a:buChar char="•"/>
            </a:pPr>
            <a:r>
              <a:rPr lang="en-US" altLang="en-US" sz="1100" dirty="0">
                <a:latin typeface="Arial" panose="020B0604020202020204" pitchFamily="34" charset="0"/>
              </a:rPr>
              <a:t>Title VII of the Civil Rights Act of 1964 and its amendments forbid discrimination on the basis of race, color, religion, sex and national origin. </a:t>
            </a:r>
          </a:p>
          <a:p>
            <a:pPr>
              <a:buFontTx/>
              <a:buChar char="•"/>
            </a:pPr>
            <a:endParaRPr lang="en-US" altLang="en-US" sz="1100" dirty="0">
              <a:latin typeface="Arial" panose="020B0604020202020204" pitchFamily="34" charset="0"/>
            </a:endParaRPr>
          </a:p>
          <a:p>
            <a:pPr>
              <a:buFontTx/>
              <a:buChar char="•"/>
            </a:pPr>
            <a:r>
              <a:rPr lang="en-US" altLang="en-US" sz="1100" dirty="0">
                <a:latin typeface="Arial" panose="020B0604020202020204" pitchFamily="34" charset="0"/>
              </a:rPr>
              <a:t>The Age Discrimination in Employment Act passed in 1967 added age as a basis of unlawful discrimination.</a:t>
            </a:r>
          </a:p>
          <a:p>
            <a:endParaRPr lang="en-US" altLang="en-US" sz="1100" dirty="0">
              <a:latin typeface="Arial" panose="020B0604020202020204" pitchFamily="34" charset="0"/>
            </a:endParaRPr>
          </a:p>
          <a:p>
            <a:pPr>
              <a:buFontTx/>
              <a:buChar char="•"/>
            </a:pPr>
            <a:r>
              <a:rPr lang="en-US" altLang="en-US" sz="1100" dirty="0">
                <a:latin typeface="Arial" panose="020B0604020202020204" pitchFamily="34" charset="0"/>
              </a:rPr>
              <a:t>The Americans with Disabilities Act (or ADA) passed in 1990 and the Rehabilitation Act prohibit disability discrimination.</a:t>
            </a:r>
          </a:p>
          <a:p>
            <a:pPr>
              <a:buFontTx/>
              <a:buChar char="•"/>
            </a:pPr>
            <a:endParaRPr lang="en-US" altLang="en-US" sz="1100" dirty="0">
              <a:latin typeface="Arial" panose="020B0604020202020204" pitchFamily="34" charset="0"/>
            </a:endParaRPr>
          </a:p>
          <a:p>
            <a:pPr>
              <a:buFontTx/>
              <a:buChar char="•"/>
            </a:pPr>
            <a:r>
              <a:rPr lang="en-US" altLang="en-US" sz="1100" dirty="0">
                <a:latin typeface="Arial" panose="020B0604020202020204" pitchFamily="34" charset="0"/>
              </a:rPr>
              <a:t>The Genetic Information Non-Discrimination Act prohibits discrimination because of genetic information.</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The Equal Employment Opportunity Commission (referred to as the EEOC) is charged with enforcing these statutes.  </a:t>
            </a:r>
          </a:p>
          <a:p>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p:txBody>
      </p:sp>
      <p:sp>
        <p:nvSpPr>
          <p:cNvPr id="10245"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1024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9337020-92F2-4008-A1E2-D29A7F64F2E6}" type="slidenum">
              <a:rPr lang="en-US" altLang="en-US" smtClean="0"/>
              <a:pPr>
                <a:spcBef>
                  <a:spcPct val="0"/>
                </a:spcBef>
              </a:pPr>
              <a:t>4</a:t>
            </a:fld>
            <a:endParaRPr lang="en-US" altLang="en-US" dirty="0" smtClean="0"/>
          </a:p>
        </p:txBody>
      </p:sp>
      <p:sp>
        <p:nvSpPr>
          <p:cNvPr id="2" name="Date Placeholder 1"/>
          <p:cNvSpPr>
            <a:spLocks noGrp="1"/>
          </p:cNvSpPr>
          <p:nvPr>
            <p:ph type="dt" idx="10"/>
          </p:nvPr>
        </p:nvSpPr>
        <p:spPr/>
        <p:txBody>
          <a:bodyPr/>
          <a:lstStyle/>
          <a:p>
            <a:pPr>
              <a:defRPr/>
            </a:pPr>
            <a:fld id="{D069BE25-E1F4-4B67-A40E-B2F7C301A761}" type="datetime7">
              <a:rPr lang="en-US" smtClean="0"/>
              <a:t>May-21</a:t>
            </a:fld>
            <a:endParaRPr lang="en-US" dirty="0"/>
          </a:p>
        </p:txBody>
      </p:sp>
    </p:spTree>
    <p:extLst>
      <p:ext uri="{BB962C8B-B14F-4D97-AF65-F5344CB8AC3E}">
        <p14:creationId xmlns:p14="http://schemas.microsoft.com/office/powerpoint/2010/main" val="1829745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ct val="0"/>
              </a:spcBef>
              <a:spcAft>
                <a:spcPts val="1036"/>
              </a:spcAft>
            </a:pPr>
            <a:r>
              <a:rPr lang="en-US" altLang="en-US" sz="1100" dirty="0">
                <a:latin typeface="Arial" panose="020B0604020202020204" pitchFamily="34" charset="0"/>
              </a:rPr>
              <a:t>At the state level the laws are broader -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The Washington State Law Against Discrimination makes it an unfair practice for an employer to discriminate against a candidate due to age, sex, marital status, sexual orientation, race, creed, color, national origin, honorably discharged veteran or military status, or the presence of any sensory, mental, or physical disability or the use of a trained dog guide or service animal by a person with a disability. (RCW 49.60.180, WAC 162-12)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If a WSU employee violates the rights of a candidate, the candidate may bring a civil action to enjoin further violations and to recover the actual damages and the cost of the legal action which may include reasonable attorney fees. (RCW 49.60.030(2))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The Washington State Human Rights Commission is charged with enforcing these statutes in Washington.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At the University level –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Executive Policy #15 prohibits discrimination for all the reasons above and includes additional categories of gender, gender/identity expression and genetic information. </a:t>
            </a:r>
          </a:p>
          <a:p>
            <a:pPr>
              <a:lnSpc>
                <a:spcPct val="115000"/>
              </a:lnSpc>
              <a:spcBef>
                <a:spcPct val="0"/>
              </a:spcBef>
              <a:spcAft>
                <a:spcPts val="1036"/>
              </a:spcAft>
            </a:pPr>
            <a:endParaRPr lang="en-US" altLang="en-US" sz="1100" dirty="0">
              <a:latin typeface="Arial" panose="020B0604020202020204" pitchFamily="34" charset="0"/>
            </a:endParaRPr>
          </a:p>
          <a:p>
            <a:pPr>
              <a:lnSpc>
                <a:spcPct val="115000"/>
              </a:lnSpc>
              <a:spcBef>
                <a:spcPct val="0"/>
              </a:spcBef>
              <a:spcAft>
                <a:spcPts val="1036"/>
              </a:spcAft>
            </a:pPr>
            <a:r>
              <a:rPr lang="en-US" altLang="en-US" sz="1100" dirty="0">
                <a:latin typeface="Arial" panose="020B0604020202020204" pitchFamily="34" charset="0"/>
              </a:rPr>
              <a:t>These statutes and policies are the framework for WSU recruitment and selection processes and guide the best practices discussed here. </a:t>
            </a:r>
          </a:p>
          <a:p>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a:p>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p:txBody>
      </p:sp>
      <p:sp>
        <p:nvSpPr>
          <p:cNvPr id="10245"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1024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9337020-92F2-4008-A1E2-D29A7F64F2E6}" type="slidenum">
              <a:rPr lang="en-US" altLang="en-US" smtClean="0"/>
              <a:pPr>
                <a:spcBef>
                  <a:spcPct val="0"/>
                </a:spcBef>
              </a:pPr>
              <a:t>5</a:t>
            </a:fld>
            <a:endParaRPr lang="en-US" altLang="en-US" dirty="0" smtClean="0"/>
          </a:p>
        </p:txBody>
      </p:sp>
      <p:sp>
        <p:nvSpPr>
          <p:cNvPr id="2" name="Date Placeholder 1"/>
          <p:cNvSpPr>
            <a:spLocks noGrp="1"/>
          </p:cNvSpPr>
          <p:nvPr>
            <p:ph type="dt" idx="10"/>
          </p:nvPr>
        </p:nvSpPr>
        <p:spPr/>
        <p:txBody>
          <a:bodyPr/>
          <a:lstStyle/>
          <a:p>
            <a:pPr>
              <a:defRPr/>
            </a:pPr>
            <a:fld id="{05B4624B-3DD1-46FC-9BB2-7A9B4D42D552}" type="datetime7">
              <a:rPr lang="en-US" smtClean="0"/>
              <a:t>May-21</a:t>
            </a:fld>
            <a:endParaRPr lang="en-US" dirty="0"/>
          </a:p>
        </p:txBody>
      </p:sp>
    </p:spTree>
    <p:extLst>
      <p:ext uri="{BB962C8B-B14F-4D97-AF65-F5344CB8AC3E}">
        <p14:creationId xmlns:p14="http://schemas.microsoft.com/office/powerpoint/2010/main" val="205947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ct val="0"/>
              </a:spcBef>
            </a:pPr>
            <a:r>
              <a:rPr lang="en-US" altLang="en-US" sz="1100" dirty="0">
                <a:latin typeface="Arial" panose="020B0604020202020204" pitchFamily="34" charset="0"/>
              </a:rPr>
              <a:t>Under the American’s with Disabilities Act, an employer must provide reasonable accommodation to an employee or job candidate with a disability, unless doing so would cause significant difficulty or expense for the employer.</a:t>
            </a:r>
          </a:p>
          <a:p>
            <a:pPr>
              <a:lnSpc>
                <a:spcPct val="115000"/>
              </a:lnSpc>
              <a:spcBef>
                <a:spcPct val="0"/>
              </a:spcBef>
            </a:pPr>
            <a:r>
              <a:rPr lang="en-US" altLang="en-US" sz="1100" dirty="0">
                <a:latin typeface="Arial" panose="020B0604020202020204" pitchFamily="34" charset="0"/>
              </a:rPr>
              <a:t> </a:t>
            </a:r>
          </a:p>
          <a:p>
            <a:pPr>
              <a:lnSpc>
                <a:spcPct val="115000"/>
              </a:lnSpc>
              <a:spcBef>
                <a:spcPct val="0"/>
              </a:spcBef>
            </a:pPr>
            <a:r>
              <a:rPr lang="en-US" altLang="en-US" sz="1100" dirty="0">
                <a:latin typeface="Arial" panose="020B0604020202020204" pitchFamily="34" charset="0"/>
              </a:rPr>
              <a:t>A reasonable accommodation is any change in the workplace (or modification to processes) to help a person with a disability apply for a job, perform the essential duties of a job, or enjoy the benefits and privileges of employment.</a:t>
            </a:r>
          </a:p>
          <a:p>
            <a:pPr>
              <a:lnSpc>
                <a:spcPct val="115000"/>
              </a:lnSpc>
              <a:spcBef>
                <a:spcPct val="0"/>
              </a:spcBef>
            </a:pPr>
            <a:r>
              <a:rPr lang="en-US" altLang="en-US" sz="1100" dirty="0">
                <a:latin typeface="Arial" panose="020B0604020202020204" pitchFamily="34" charset="0"/>
              </a:rPr>
              <a:t> </a:t>
            </a:r>
          </a:p>
          <a:p>
            <a:pPr>
              <a:lnSpc>
                <a:spcPct val="115000"/>
              </a:lnSpc>
              <a:spcBef>
                <a:spcPct val="0"/>
              </a:spcBef>
            </a:pPr>
            <a:r>
              <a:rPr lang="en-US" altLang="en-US" sz="1100" dirty="0">
                <a:latin typeface="Arial" panose="020B0604020202020204" pitchFamily="34" charset="0"/>
              </a:rPr>
              <a:t>Example: Providing a ramp for an candidate who uses a wheelchair or providing an interpreter for a deaf candidate.</a:t>
            </a:r>
          </a:p>
          <a:p>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p:txBody>
      </p:sp>
      <p:sp>
        <p:nvSpPr>
          <p:cNvPr id="16389"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1639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11D890-ABAD-43E8-B79C-8DF204A81762}" type="slidenum">
              <a:rPr lang="en-US" altLang="en-US" smtClean="0"/>
              <a:pPr>
                <a:spcBef>
                  <a:spcPct val="0"/>
                </a:spcBef>
              </a:pPr>
              <a:t>6</a:t>
            </a:fld>
            <a:endParaRPr lang="en-US" altLang="en-US" dirty="0" smtClean="0"/>
          </a:p>
        </p:txBody>
      </p:sp>
      <p:sp>
        <p:nvSpPr>
          <p:cNvPr id="2" name="Date Placeholder 1"/>
          <p:cNvSpPr>
            <a:spLocks noGrp="1"/>
          </p:cNvSpPr>
          <p:nvPr>
            <p:ph type="dt" idx="10"/>
          </p:nvPr>
        </p:nvSpPr>
        <p:spPr/>
        <p:txBody>
          <a:bodyPr/>
          <a:lstStyle/>
          <a:p>
            <a:pPr>
              <a:defRPr/>
            </a:pPr>
            <a:fld id="{B4910691-3A4A-43D9-ADF6-2C42F155AFA5}" type="datetime7">
              <a:rPr lang="en-US" smtClean="0"/>
              <a:t>May-21</a:t>
            </a:fld>
            <a:endParaRPr lang="en-US" dirty="0"/>
          </a:p>
        </p:txBody>
      </p:sp>
    </p:spTree>
    <p:extLst>
      <p:ext uri="{BB962C8B-B14F-4D97-AF65-F5344CB8AC3E}">
        <p14:creationId xmlns:p14="http://schemas.microsoft.com/office/powerpoint/2010/main" val="2846282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ct val="0"/>
              </a:spcBef>
            </a:pPr>
            <a:r>
              <a:rPr lang="en-US" altLang="en-US" sz="1100" dirty="0">
                <a:latin typeface="Arial" panose="020B0604020202020204" pitchFamily="34" charset="0"/>
                <a:cs typeface="Arial" panose="020B0604020202020204" pitchFamily="34" charset="0"/>
              </a:rPr>
              <a:t>Suggested “Dos &amp; Don’ts” of Reasonable Accommodation include:</a:t>
            </a:r>
          </a:p>
          <a:p>
            <a:pPr>
              <a:lnSpc>
                <a:spcPct val="115000"/>
              </a:lnSpc>
              <a:spcBef>
                <a:spcPct val="0"/>
              </a:spcBef>
            </a:pPr>
            <a:endParaRPr lang="en-US" altLang="en-US" sz="1100" dirty="0">
              <a:latin typeface="Arial" panose="020B0604020202020204" pitchFamily="34" charset="0"/>
              <a:cs typeface="Arial" panose="020B0604020202020204" pitchFamily="34" charset="0"/>
            </a:endParaRPr>
          </a:p>
          <a:p>
            <a:pPr>
              <a:lnSpc>
                <a:spcPct val="115000"/>
              </a:lnSpc>
              <a:spcBef>
                <a:spcPct val="0"/>
              </a:spcBef>
            </a:pPr>
            <a:r>
              <a:rPr lang="en-US" altLang="en-US" sz="1100" u="sng" dirty="0">
                <a:latin typeface="Arial" panose="020B0604020202020204" pitchFamily="34" charset="0"/>
                <a:cs typeface="Arial" panose="020B0604020202020204" pitchFamily="34" charset="0"/>
              </a:rPr>
              <a:t>DO</a:t>
            </a:r>
            <a:r>
              <a:rPr lang="en-US" altLang="en-US" sz="1100" dirty="0">
                <a:latin typeface="Arial" panose="020B0604020202020204" pitchFamily="34" charset="0"/>
                <a:cs typeface="Arial" panose="020B0604020202020204" pitchFamily="34" charset="0"/>
              </a:rPr>
              <a:t> tell all candidates what the selection process involves and </a:t>
            </a:r>
            <a:r>
              <a:rPr lang="en-US" altLang="en-US" sz="1100" u="sng" dirty="0">
                <a:latin typeface="Arial" panose="020B0604020202020204" pitchFamily="34" charset="0"/>
                <a:cs typeface="Arial" panose="020B0604020202020204" pitchFamily="34" charset="0"/>
              </a:rPr>
              <a:t>DO</a:t>
            </a:r>
            <a:r>
              <a:rPr lang="en-US" altLang="en-US" sz="1100" dirty="0">
                <a:latin typeface="Arial" panose="020B0604020202020204" pitchFamily="34" charset="0"/>
                <a:cs typeface="Arial" panose="020B0604020202020204" pitchFamily="34" charset="0"/>
              </a:rPr>
              <a:t> ask all candidates whether they will need a reasonable accommodation for this process. </a:t>
            </a:r>
          </a:p>
          <a:p>
            <a:pPr>
              <a:lnSpc>
                <a:spcPct val="115000"/>
              </a:lnSpc>
              <a:spcBef>
                <a:spcPct val="0"/>
              </a:spcBef>
            </a:pPr>
            <a:r>
              <a:rPr lang="en-US" altLang="en-US" sz="1100" dirty="0">
                <a:latin typeface="Arial" panose="020B0604020202020204" pitchFamily="34" charset="0"/>
                <a:cs typeface="Arial" panose="020B0604020202020204" pitchFamily="34" charset="0"/>
              </a:rPr>
              <a:t>  </a:t>
            </a:r>
          </a:p>
          <a:p>
            <a:pPr>
              <a:lnSpc>
                <a:spcPct val="115000"/>
              </a:lnSpc>
              <a:spcBef>
                <a:spcPct val="0"/>
              </a:spcBef>
            </a:pPr>
            <a:r>
              <a:rPr lang="en-US" altLang="en-US" sz="1100" u="sng" dirty="0">
                <a:latin typeface="Arial" panose="020B0604020202020204" pitchFamily="34" charset="0"/>
                <a:cs typeface="Arial" panose="020B0604020202020204" pitchFamily="34" charset="0"/>
              </a:rPr>
              <a:t>DON’T</a:t>
            </a:r>
            <a:r>
              <a:rPr lang="en-US" altLang="en-US" sz="1100" dirty="0">
                <a:latin typeface="Arial" panose="020B0604020202020204" pitchFamily="34" charset="0"/>
                <a:cs typeface="Arial" panose="020B0604020202020204" pitchFamily="34" charset="0"/>
              </a:rPr>
              <a:t> ask questions in an interview about whether a single candidate will need reasonable accommodation for a particular function of the job. </a:t>
            </a:r>
          </a:p>
          <a:p>
            <a:pPr>
              <a:lnSpc>
                <a:spcPct val="115000"/>
              </a:lnSpc>
              <a:spcBef>
                <a:spcPct val="0"/>
              </a:spcBef>
            </a:pPr>
            <a:r>
              <a:rPr lang="en-US" altLang="en-US" sz="1100" dirty="0">
                <a:latin typeface="Arial" panose="020B0604020202020204" pitchFamily="34" charset="0"/>
                <a:cs typeface="Arial" panose="020B0604020202020204" pitchFamily="34" charset="0"/>
              </a:rPr>
              <a:t> </a:t>
            </a:r>
          </a:p>
          <a:p>
            <a:pPr>
              <a:lnSpc>
                <a:spcPct val="115000"/>
              </a:lnSpc>
              <a:spcBef>
                <a:spcPct val="0"/>
              </a:spcBef>
            </a:pPr>
            <a:r>
              <a:rPr lang="en-US" altLang="en-US" sz="1100" u="sng" dirty="0">
                <a:latin typeface="Arial" panose="020B0604020202020204" pitchFamily="34" charset="0"/>
                <a:cs typeface="Arial" panose="020B0604020202020204" pitchFamily="34" charset="0"/>
              </a:rPr>
              <a:t>DO</a:t>
            </a:r>
            <a:r>
              <a:rPr lang="en-US" altLang="en-US" sz="1100" dirty="0">
                <a:latin typeface="Arial" panose="020B0604020202020204" pitchFamily="34" charset="0"/>
                <a:cs typeface="Arial" panose="020B0604020202020204" pitchFamily="34" charset="0"/>
              </a:rPr>
              <a:t> ask all candidates whether or not they are able to perform the essential functions of the job either with or without reasonable accommodation. </a:t>
            </a:r>
          </a:p>
          <a:p>
            <a:pPr>
              <a:lnSpc>
                <a:spcPct val="115000"/>
              </a:lnSpc>
              <a:spcBef>
                <a:spcPct val="0"/>
              </a:spcBef>
            </a:pPr>
            <a:endParaRPr lang="en-US" altLang="en-US" sz="1100" dirty="0">
              <a:latin typeface="Arial" panose="020B0604020202020204" pitchFamily="34" charset="0"/>
              <a:cs typeface="Arial" panose="020B0604020202020204" pitchFamily="34" charset="0"/>
            </a:endParaRPr>
          </a:p>
          <a:p>
            <a:pPr>
              <a:lnSpc>
                <a:spcPct val="115000"/>
              </a:lnSpc>
              <a:spcBef>
                <a:spcPct val="0"/>
              </a:spcBef>
            </a:pPr>
            <a:r>
              <a:rPr lang="en-US" altLang="en-US" sz="1100" dirty="0">
                <a:latin typeface="Arial" panose="020B0604020202020204" pitchFamily="34" charset="0"/>
                <a:cs typeface="Arial" panose="020B0604020202020204" pitchFamily="34" charset="0"/>
              </a:rPr>
              <a:t>Contact your area’s/college’s HR Consultant if you have questions or concerns regarding the legal framework of recruitment and how it pertains to your particular search. </a:t>
            </a:r>
          </a:p>
          <a:p>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p:txBody>
      </p:sp>
      <p:sp>
        <p:nvSpPr>
          <p:cNvPr id="18437"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18438"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E35E54-7B10-4334-9DB7-A95C019824CE}" type="slidenum">
              <a:rPr lang="en-US" altLang="en-US" smtClean="0"/>
              <a:pPr>
                <a:spcBef>
                  <a:spcPct val="0"/>
                </a:spcBef>
              </a:pPr>
              <a:t>7</a:t>
            </a:fld>
            <a:endParaRPr lang="en-US" altLang="en-US" dirty="0" smtClean="0"/>
          </a:p>
        </p:txBody>
      </p:sp>
      <p:sp>
        <p:nvSpPr>
          <p:cNvPr id="2" name="Date Placeholder 1"/>
          <p:cNvSpPr>
            <a:spLocks noGrp="1"/>
          </p:cNvSpPr>
          <p:nvPr>
            <p:ph type="dt" idx="10"/>
          </p:nvPr>
        </p:nvSpPr>
        <p:spPr/>
        <p:txBody>
          <a:bodyPr/>
          <a:lstStyle/>
          <a:p>
            <a:pPr>
              <a:defRPr/>
            </a:pPr>
            <a:fld id="{BC83725A-BD45-436C-8FFE-DB6AFDF499A7}" type="datetime7">
              <a:rPr lang="en-US" smtClean="0"/>
              <a:t>May-21</a:t>
            </a:fld>
            <a:endParaRPr lang="en-US" dirty="0"/>
          </a:p>
        </p:txBody>
      </p:sp>
    </p:spTree>
    <p:extLst>
      <p:ext uri="{BB962C8B-B14F-4D97-AF65-F5344CB8AC3E}">
        <p14:creationId xmlns:p14="http://schemas.microsoft.com/office/powerpoint/2010/main" val="2340127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custDataLst>
              <p:tags r:id="rId1"/>
            </p:custDataLst>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100" b="0" i="0" kern="1200" dirty="0" smtClean="0">
                <a:solidFill>
                  <a:schemeClr val="tx1"/>
                </a:solidFill>
                <a:effectLst/>
                <a:latin typeface="Arial" charset="0"/>
                <a:ea typeface="+mn-ea"/>
                <a:cs typeface="+mn-cs"/>
              </a:rPr>
              <a:t>Confidentiality preserves the integrity of the selection process and protects the privacy of the candidates. All members of a search committee, including students and individuals outside the department or school, have access to confidential search information on a “need to know” basis.  </a:t>
            </a:r>
          </a:p>
          <a:p>
            <a:endParaRPr lang="en-US" sz="1100" b="0" i="0" kern="1200" dirty="0" smtClean="0">
              <a:solidFill>
                <a:schemeClr val="tx1"/>
              </a:solidFill>
              <a:effectLst/>
              <a:latin typeface="Arial" charset="0"/>
              <a:ea typeface="+mn-ea"/>
              <a:cs typeface="+mn-cs"/>
            </a:endParaRPr>
          </a:p>
          <a:p>
            <a:r>
              <a:rPr lang="en-US" sz="1100" b="0" i="0" kern="1200" dirty="0" smtClean="0">
                <a:solidFill>
                  <a:schemeClr val="tx1"/>
                </a:solidFill>
                <a:effectLst/>
                <a:latin typeface="Arial" charset="0"/>
                <a:ea typeface="+mn-ea"/>
                <a:cs typeface="+mn-cs"/>
              </a:rPr>
              <a:t> All members of the search committee with access to search records are ethically bound to the utmost level of confidentiality. Specifics of the committee deliberations should not be discussed with anyone outside the search committee, with the exception of the appointing authority, department chair, dean of the school, or</a:t>
            </a:r>
            <a:r>
              <a:rPr lang="en-US" sz="1100" b="0" i="0" kern="1200" baseline="0" dirty="0" smtClean="0">
                <a:solidFill>
                  <a:schemeClr val="tx1"/>
                </a:solidFill>
                <a:effectLst/>
                <a:latin typeface="Arial" charset="0"/>
                <a:ea typeface="+mn-ea"/>
                <a:cs typeface="+mn-cs"/>
              </a:rPr>
              <a:t> Human Resource Services</a:t>
            </a:r>
            <a:r>
              <a:rPr lang="en-US" sz="1100" b="0" i="0" kern="1200" dirty="0" smtClean="0">
                <a:solidFill>
                  <a:schemeClr val="tx1"/>
                </a:solidFill>
                <a:effectLst/>
                <a:latin typeface="Arial" charset="0"/>
                <a:ea typeface="+mn-ea"/>
                <a:cs typeface="+mn-cs"/>
              </a:rPr>
              <a:t>. The requirement for confidentiality extends to all aspects of the search, including written and verbal communications, and through all phases of the search process.  Discourage discussions about candidates that do not focus on the established criteria for the position. Demographic characteristics, family status, spousal/partner issues, or other non-job related information or rumors should not enter into deliberations about the candidates.</a:t>
            </a:r>
            <a:endParaRPr lang="en-US" altLang="en-US" sz="1100" dirty="0">
              <a:latin typeface="Arial" panose="020B0604020202020204" pitchFamily="34" charset="0"/>
              <a:ea typeface="Times New Roman" panose="02020603050405020304" pitchFamily="18" charset="0"/>
              <a:cs typeface="Arial" panose="020B0604020202020204" pitchFamily="34" charset="0"/>
            </a:endParaRPr>
          </a:p>
        </p:txBody>
      </p:sp>
      <p:sp>
        <p:nvSpPr>
          <p:cNvPr id="10245"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Recruitment Charge </a:t>
            </a:r>
          </a:p>
        </p:txBody>
      </p:sp>
      <p:sp>
        <p:nvSpPr>
          <p:cNvPr id="1024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3393">
              <a:spcBef>
                <a:spcPct val="30000"/>
              </a:spcBef>
              <a:defRPr sz="1200">
                <a:solidFill>
                  <a:schemeClr val="tx1"/>
                </a:solidFill>
                <a:latin typeface="Arial" panose="020B0604020202020204" pitchFamily="34" charset="0"/>
              </a:defRPr>
            </a:lvl1pPr>
            <a:lvl2pPr marL="760642" indent="-291415" defTabSz="943393">
              <a:spcBef>
                <a:spcPct val="30000"/>
              </a:spcBef>
              <a:defRPr sz="1200">
                <a:solidFill>
                  <a:schemeClr val="tx1"/>
                </a:solidFill>
                <a:latin typeface="Arial" panose="020B0604020202020204" pitchFamily="34" charset="0"/>
              </a:defRPr>
            </a:lvl2pPr>
            <a:lvl3pPr marL="1170599" indent="-233790" defTabSz="943393">
              <a:spcBef>
                <a:spcPct val="30000"/>
              </a:spcBef>
              <a:defRPr sz="1200">
                <a:solidFill>
                  <a:schemeClr val="tx1"/>
                </a:solidFill>
                <a:latin typeface="Arial" panose="020B0604020202020204" pitchFamily="34" charset="0"/>
              </a:defRPr>
            </a:lvl3pPr>
            <a:lvl4pPr marL="1639826" indent="-233790" defTabSz="943393">
              <a:spcBef>
                <a:spcPct val="30000"/>
              </a:spcBef>
              <a:defRPr sz="1200">
                <a:solidFill>
                  <a:schemeClr val="tx1"/>
                </a:solidFill>
                <a:latin typeface="Arial" panose="020B0604020202020204" pitchFamily="34" charset="0"/>
              </a:defRPr>
            </a:lvl4pPr>
            <a:lvl5pPr marL="2107406" indent="-233790" defTabSz="943393">
              <a:spcBef>
                <a:spcPct val="30000"/>
              </a:spcBef>
              <a:defRPr sz="1200">
                <a:solidFill>
                  <a:schemeClr val="tx1"/>
                </a:solidFill>
                <a:latin typeface="Arial" panose="020B0604020202020204" pitchFamily="34" charset="0"/>
              </a:defRPr>
            </a:lvl5pPr>
            <a:lvl6pPr marL="2581572" indent="-233790" defTabSz="943393" eaLnBrk="0" fontAlgn="base" hangingPunct="0">
              <a:spcBef>
                <a:spcPct val="30000"/>
              </a:spcBef>
              <a:spcAft>
                <a:spcPct val="0"/>
              </a:spcAft>
              <a:defRPr sz="1200">
                <a:solidFill>
                  <a:schemeClr val="tx1"/>
                </a:solidFill>
                <a:latin typeface="Arial" panose="020B0604020202020204" pitchFamily="34" charset="0"/>
              </a:defRPr>
            </a:lvl6pPr>
            <a:lvl7pPr marL="3055739" indent="-233790" defTabSz="943393" eaLnBrk="0" fontAlgn="base" hangingPunct="0">
              <a:spcBef>
                <a:spcPct val="30000"/>
              </a:spcBef>
              <a:spcAft>
                <a:spcPct val="0"/>
              </a:spcAft>
              <a:defRPr sz="1200">
                <a:solidFill>
                  <a:schemeClr val="tx1"/>
                </a:solidFill>
                <a:latin typeface="Arial" panose="020B0604020202020204" pitchFamily="34" charset="0"/>
              </a:defRPr>
            </a:lvl7pPr>
            <a:lvl8pPr marL="3529905" indent="-233790" defTabSz="943393" eaLnBrk="0" fontAlgn="base" hangingPunct="0">
              <a:spcBef>
                <a:spcPct val="30000"/>
              </a:spcBef>
              <a:spcAft>
                <a:spcPct val="0"/>
              </a:spcAft>
              <a:defRPr sz="1200">
                <a:solidFill>
                  <a:schemeClr val="tx1"/>
                </a:solidFill>
                <a:latin typeface="Arial" panose="020B0604020202020204" pitchFamily="34" charset="0"/>
              </a:defRPr>
            </a:lvl8pPr>
            <a:lvl9pPr marL="4004072" indent="-233790" defTabSz="94339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9337020-92F2-4008-A1E2-D29A7F64F2E6}" type="slidenum">
              <a:rPr lang="en-US" altLang="en-US" smtClean="0"/>
              <a:pPr>
                <a:spcBef>
                  <a:spcPct val="0"/>
                </a:spcBef>
              </a:pPr>
              <a:t>8</a:t>
            </a:fld>
            <a:endParaRPr lang="en-US" altLang="en-US" dirty="0" smtClean="0"/>
          </a:p>
        </p:txBody>
      </p:sp>
      <p:sp>
        <p:nvSpPr>
          <p:cNvPr id="2" name="Date Placeholder 1"/>
          <p:cNvSpPr>
            <a:spLocks noGrp="1"/>
          </p:cNvSpPr>
          <p:nvPr>
            <p:ph type="dt" idx="10"/>
          </p:nvPr>
        </p:nvSpPr>
        <p:spPr/>
        <p:txBody>
          <a:bodyPr/>
          <a:lstStyle/>
          <a:p>
            <a:pPr>
              <a:defRPr/>
            </a:pPr>
            <a:fld id="{3CF48BC2-D5C9-4404-8C35-9533B36850B9}" type="datetime7">
              <a:rPr lang="en-US" smtClean="0"/>
              <a:t>May-21</a:t>
            </a:fld>
            <a:endParaRPr lang="en-US" dirty="0"/>
          </a:p>
        </p:txBody>
      </p:sp>
    </p:spTree>
    <p:extLst>
      <p:ext uri="{BB962C8B-B14F-4D97-AF65-F5344CB8AC3E}">
        <p14:creationId xmlns:p14="http://schemas.microsoft.com/office/powerpoint/2010/main" val="359209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15000"/>
              </a:lnSpc>
              <a:spcBef>
                <a:spcPts val="0"/>
              </a:spcBef>
              <a:spcAft>
                <a:spcPts val="0"/>
              </a:spcAft>
            </a:pPr>
            <a:r>
              <a:rPr lang="en-US" sz="1100" dirty="0"/>
              <a:t>The goal of the outreach strategy is to attract a pool of qualified, talented and skilled candidates which is also broadly diverse in order to achieve compliance with Equal Employment Opportunity and Affirmative Action goals.</a:t>
            </a:r>
          </a:p>
          <a:p>
            <a:pPr>
              <a:lnSpc>
                <a:spcPct val="115000"/>
              </a:lnSpc>
              <a:spcBef>
                <a:spcPts val="0"/>
              </a:spcBef>
              <a:spcAft>
                <a:spcPts val="0"/>
              </a:spcAft>
            </a:pPr>
            <a:r>
              <a:rPr lang="en-US" sz="1100" dirty="0"/>
              <a:t> </a:t>
            </a:r>
          </a:p>
          <a:p>
            <a:pPr>
              <a:lnSpc>
                <a:spcPct val="115000"/>
              </a:lnSpc>
              <a:spcBef>
                <a:spcPts val="0"/>
              </a:spcBef>
              <a:spcAft>
                <a:spcPts val="0"/>
              </a:spcAft>
            </a:pPr>
            <a:r>
              <a:rPr lang="en-US" sz="1100" dirty="0"/>
              <a:t>Generating a diverse and qualified applicant pool requires strategizing to reach those looking for new opportunities, as well as capturing the attention of outstanding individuals who are not actively looking for a new job.</a:t>
            </a:r>
          </a:p>
          <a:p>
            <a:pPr>
              <a:lnSpc>
                <a:spcPct val="115000"/>
              </a:lnSpc>
              <a:spcBef>
                <a:spcPts val="0"/>
              </a:spcBef>
              <a:spcAft>
                <a:spcPts val="0"/>
              </a:spcAft>
            </a:pPr>
            <a:r>
              <a:rPr lang="en-US" sz="1100" dirty="0"/>
              <a:t> </a:t>
            </a:r>
          </a:p>
          <a:p>
            <a:pPr>
              <a:lnSpc>
                <a:spcPct val="115000"/>
              </a:lnSpc>
              <a:spcBef>
                <a:spcPts val="0"/>
              </a:spcBef>
              <a:spcAft>
                <a:spcPts val="0"/>
              </a:spcAft>
            </a:pPr>
            <a:r>
              <a:rPr lang="en-US" sz="1100" dirty="0"/>
              <a:t>The </a:t>
            </a:r>
            <a:r>
              <a:rPr lang="en-US" sz="1100" dirty="0" smtClean="0"/>
              <a:t>Primary</a:t>
            </a:r>
            <a:r>
              <a:rPr lang="en-US" sz="1100" baseline="0" dirty="0" smtClean="0"/>
              <a:t> Recruiter </a:t>
            </a:r>
            <a:r>
              <a:rPr lang="en-US" sz="1100" dirty="0" smtClean="0"/>
              <a:t>and </a:t>
            </a:r>
            <a:r>
              <a:rPr lang="en-US" sz="1100" dirty="0"/>
              <a:t>Search Committee Members utilize good faith efforts to develop an array of outreach strategies and advertisements that cast a wide recruitment net. Standard recruitment strategies for all positions implemented by HRS often meet these needs for classified positions. However, the HR Consultant for the area/college can provide guidance in developing a specific strategy upon request. </a:t>
            </a:r>
          </a:p>
          <a:p>
            <a:pPr>
              <a:lnSpc>
                <a:spcPct val="115000"/>
              </a:lnSpc>
              <a:spcBef>
                <a:spcPts val="0"/>
              </a:spcBef>
              <a:spcAft>
                <a:spcPts val="0"/>
              </a:spcAft>
            </a:pPr>
            <a:endParaRPr lang="en-US" sz="1100" dirty="0"/>
          </a:p>
          <a:p>
            <a:pPr>
              <a:lnSpc>
                <a:spcPct val="115000"/>
              </a:lnSpc>
              <a:spcBef>
                <a:spcPts val="0"/>
              </a:spcBef>
              <a:spcAft>
                <a:spcPts val="0"/>
              </a:spcAft>
            </a:pPr>
            <a:r>
              <a:rPr lang="en-US" sz="1100" dirty="0"/>
              <a:t>Reviewing Equal Employment Opportunity/Affirmative Action goals (EEO/AA  goals) and underutilized data can be helpful to increase outreach efforts for protected groups which may be under-represented in a particular job category. </a:t>
            </a:r>
            <a:endParaRPr lang="en-US" sz="1100" dirty="0" smtClean="0"/>
          </a:p>
          <a:p>
            <a:pPr>
              <a:lnSpc>
                <a:spcPct val="115000"/>
              </a:lnSpc>
              <a:spcBef>
                <a:spcPts val="0"/>
              </a:spcBef>
              <a:spcAft>
                <a:spcPts val="0"/>
              </a:spcAft>
            </a:pPr>
            <a:endParaRPr lang="en-US" sz="1100" dirty="0" smtClean="0"/>
          </a:p>
          <a:p>
            <a:pPr>
              <a:lnSpc>
                <a:spcPct val="115000"/>
              </a:lnSpc>
              <a:spcBef>
                <a:spcPts val="0"/>
              </a:spcBef>
              <a:spcAft>
                <a:spcPts val="0"/>
              </a:spcAft>
            </a:pPr>
            <a:r>
              <a:rPr lang="en-US" sz="1100" dirty="0" smtClean="0"/>
              <a:t>EEO/AA and underutilized data are maintained by Office of Compliance and Civil Rights and should be used to help outreach efforts target those protected groups which may be under-represented in a particular job category or discipline.  The Recruitment</a:t>
            </a:r>
            <a:r>
              <a:rPr lang="en-US" sz="1100" baseline="0" dirty="0" smtClean="0"/>
              <a:t> Toolkit on the HRS website has </a:t>
            </a:r>
            <a:r>
              <a:rPr lang="en-US" sz="1100" dirty="0" smtClean="0"/>
              <a:t>a link to this data. </a:t>
            </a:r>
          </a:p>
          <a:p>
            <a:pPr>
              <a:lnSpc>
                <a:spcPct val="115000"/>
              </a:lnSpc>
              <a:spcBef>
                <a:spcPts val="0"/>
              </a:spcBef>
              <a:spcAft>
                <a:spcPts val="0"/>
              </a:spcAft>
            </a:pPr>
            <a:endParaRPr lang="en-US" sz="1100" dirty="0" smtClean="0"/>
          </a:p>
          <a:p>
            <a:pPr>
              <a:lnSpc>
                <a:spcPct val="115000"/>
              </a:lnSpc>
              <a:spcBef>
                <a:spcPts val="0"/>
              </a:spcBef>
              <a:spcAft>
                <a:spcPts val="0"/>
              </a:spcAft>
            </a:pPr>
            <a:r>
              <a:rPr lang="en-US" sz="1100" dirty="0" smtClean="0"/>
              <a:t>Please </a:t>
            </a:r>
            <a:r>
              <a:rPr lang="en-US" sz="1100" dirty="0"/>
              <a:t>note, underutilized data is for outreach efforts only.</a:t>
            </a:r>
          </a:p>
          <a:p>
            <a:pPr>
              <a:lnSpc>
                <a:spcPct val="115000"/>
              </a:lnSpc>
              <a:spcBef>
                <a:spcPts val="0"/>
              </a:spcBef>
              <a:spcAft>
                <a:spcPts val="0"/>
              </a:spcAft>
            </a:pPr>
            <a:r>
              <a:rPr lang="en-US" sz="1100" dirty="0"/>
              <a:t> </a:t>
            </a:r>
          </a:p>
        </p:txBody>
      </p:sp>
      <p:sp>
        <p:nvSpPr>
          <p:cNvPr id="3686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71">
              <a:spcBef>
                <a:spcPct val="30000"/>
              </a:spcBef>
              <a:defRPr sz="1200">
                <a:solidFill>
                  <a:schemeClr val="tx1"/>
                </a:solidFill>
                <a:latin typeface="Arial" panose="020B0604020202020204" pitchFamily="34" charset="0"/>
              </a:defRPr>
            </a:lvl1pPr>
            <a:lvl2pPr marL="733290" indent="-280937" defTabSz="909471">
              <a:spcBef>
                <a:spcPct val="30000"/>
              </a:spcBef>
              <a:defRPr sz="1200">
                <a:solidFill>
                  <a:schemeClr val="tx1"/>
                </a:solidFill>
                <a:latin typeface="Arial" panose="020B0604020202020204" pitchFamily="34" charset="0"/>
              </a:defRPr>
            </a:lvl2pPr>
            <a:lvl3pPr marL="1128506" indent="-225384" defTabSz="909471">
              <a:spcBef>
                <a:spcPct val="30000"/>
              </a:spcBef>
              <a:defRPr sz="1200">
                <a:solidFill>
                  <a:schemeClr val="tx1"/>
                </a:solidFill>
                <a:latin typeface="Arial" panose="020B0604020202020204" pitchFamily="34" charset="0"/>
              </a:defRPr>
            </a:lvl3pPr>
            <a:lvl4pPr marL="1580860" indent="-225384" defTabSz="909471">
              <a:spcBef>
                <a:spcPct val="30000"/>
              </a:spcBef>
              <a:defRPr sz="1200">
                <a:solidFill>
                  <a:schemeClr val="tx1"/>
                </a:solidFill>
                <a:latin typeface="Arial" panose="020B0604020202020204" pitchFamily="34" charset="0"/>
              </a:defRPr>
            </a:lvl4pPr>
            <a:lvl5pPr marL="2031627" indent="-225384" defTabSz="909471">
              <a:spcBef>
                <a:spcPct val="30000"/>
              </a:spcBef>
              <a:defRPr sz="1200">
                <a:solidFill>
                  <a:schemeClr val="tx1"/>
                </a:solidFill>
                <a:latin typeface="Arial" panose="020B0604020202020204" pitchFamily="34" charset="0"/>
              </a:defRPr>
            </a:lvl5pPr>
            <a:lvl6pPr marL="2488743" indent="-225384" defTabSz="909471" eaLnBrk="0" fontAlgn="base" hangingPunct="0">
              <a:spcBef>
                <a:spcPct val="30000"/>
              </a:spcBef>
              <a:spcAft>
                <a:spcPct val="0"/>
              </a:spcAft>
              <a:defRPr sz="1200">
                <a:solidFill>
                  <a:schemeClr val="tx1"/>
                </a:solidFill>
                <a:latin typeface="Arial" panose="020B0604020202020204" pitchFamily="34" charset="0"/>
              </a:defRPr>
            </a:lvl6pPr>
            <a:lvl7pPr marL="2945858" indent="-225384" defTabSz="909471" eaLnBrk="0" fontAlgn="base" hangingPunct="0">
              <a:spcBef>
                <a:spcPct val="30000"/>
              </a:spcBef>
              <a:spcAft>
                <a:spcPct val="0"/>
              </a:spcAft>
              <a:defRPr sz="1200">
                <a:solidFill>
                  <a:schemeClr val="tx1"/>
                </a:solidFill>
                <a:latin typeface="Arial" panose="020B0604020202020204" pitchFamily="34" charset="0"/>
              </a:defRPr>
            </a:lvl7pPr>
            <a:lvl8pPr marL="3402975" indent="-225384" defTabSz="909471" eaLnBrk="0" fontAlgn="base" hangingPunct="0">
              <a:spcBef>
                <a:spcPct val="30000"/>
              </a:spcBef>
              <a:spcAft>
                <a:spcPct val="0"/>
              </a:spcAft>
              <a:defRPr sz="1200">
                <a:solidFill>
                  <a:schemeClr val="tx1"/>
                </a:solidFill>
                <a:latin typeface="Arial" panose="020B0604020202020204" pitchFamily="34" charset="0"/>
              </a:defRPr>
            </a:lvl8pPr>
            <a:lvl9pPr marL="3860091" indent="-225384" defTabSz="90947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974F72-8033-4C05-BAB6-43CD27C2391A}" type="datetime1">
              <a:rPr lang="en-US" altLang="en-US" smtClean="0"/>
              <a:pPr>
                <a:spcBef>
                  <a:spcPct val="0"/>
                </a:spcBef>
              </a:pPr>
              <a:t>5/5/2021</a:t>
            </a:fld>
            <a:endParaRPr lang="en-US" altLang="en-US" dirty="0" smtClean="0"/>
          </a:p>
        </p:txBody>
      </p:sp>
      <p:sp>
        <p:nvSpPr>
          <p:cNvPr id="36869"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71">
              <a:spcBef>
                <a:spcPct val="30000"/>
              </a:spcBef>
              <a:defRPr sz="1200">
                <a:solidFill>
                  <a:schemeClr val="tx1"/>
                </a:solidFill>
                <a:latin typeface="Arial" panose="020B0604020202020204" pitchFamily="34" charset="0"/>
              </a:defRPr>
            </a:lvl1pPr>
            <a:lvl2pPr marL="733290" indent="-280937" defTabSz="909471">
              <a:spcBef>
                <a:spcPct val="30000"/>
              </a:spcBef>
              <a:defRPr sz="1200">
                <a:solidFill>
                  <a:schemeClr val="tx1"/>
                </a:solidFill>
                <a:latin typeface="Arial" panose="020B0604020202020204" pitchFamily="34" charset="0"/>
              </a:defRPr>
            </a:lvl2pPr>
            <a:lvl3pPr marL="1128506" indent="-225384" defTabSz="909471">
              <a:spcBef>
                <a:spcPct val="30000"/>
              </a:spcBef>
              <a:defRPr sz="1200">
                <a:solidFill>
                  <a:schemeClr val="tx1"/>
                </a:solidFill>
                <a:latin typeface="Arial" panose="020B0604020202020204" pitchFamily="34" charset="0"/>
              </a:defRPr>
            </a:lvl3pPr>
            <a:lvl4pPr marL="1580860" indent="-225384" defTabSz="909471">
              <a:spcBef>
                <a:spcPct val="30000"/>
              </a:spcBef>
              <a:defRPr sz="1200">
                <a:solidFill>
                  <a:schemeClr val="tx1"/>
                </a:solidFill>
                <a:latin typeface="Arial" panose="020B0604020202020204" pitchFamily="34" charset="0"/>
              </a:defRPr>
            </a:lvl4pPr>
            <a:lvl5pPr marL="2031627" indent="-225384" defTabSz="909471">
              <a:spcBef>
                <a:spcPct val="30000"/>
              </a:spcBef>
              <a:defRPr sz="1200">
                <a:solidFill>
                  <a:schemeClr val="tx1"/>
                </a:solidFill>
                <a:latin typeface="Arial" panose="020B0604020202020204" pitchFamily="34" charset="0"/>
              </a:defRPr>
            </a:lvl5pPr>
            <a:lvl6pPr marL="2488743" indent="-225384" defTabSz="909471" eaLnBrk="0" fontAlgn="base" hangingPunct="0">
              <a:spcBef>
                <a:spcPct val="30000"/>
              </a:spcBef>
              <a:spcAft>
                <a:spcPct val="0"/>
              </a:spcAft>
              <a:defRPr sz="1200">
                <a:solidFill>
                  <a:schemeClr val="tx1"/>
                </a:solidFill>
                <a:latin typeface="Arial" panose="020B0604020202020204" pitchFamily="34" charset="0"/>
              </a:defRPr>
            </a:lvl6pPr>
            <a:lvl7pPr marL="2945858" indent="-225384" defTabSz="909471" eaLnBrk="0" fontAlgn="base" hangingPunct="0">
              <a:spcBef>
                <a:spcPct val="30000"/>
              </a:spcBef>
              <a:spcAft>
                <a:spcPct val="0"/>
              </a:spcAft>
              <a:defRPr sz="1200">
                <a:solidFill>
                  <a:schemeClr val="tx1"/>
                </a:solidFill>
                <a:latin typeface="Arial" panose="020B0604020202020204" pitchFamily="34" charset="0"/>
              </a:defRPr>
            </a:lvl7pPr>
            <a:lvl8pPr marL="3402975" indent="-225384" defTabSz="909471" eaLnBrk="0" fontAlgn="base" hangingPunct="0">
              <a:spcBef>
                <a:spcPct val="30000"/>
              </a:spcBef>
              <a:spcAft>
                <a:spcPct val="0"/>
              </a:spcAft>
              <a:defRPr sz="1200">
                <a:solidFill>
                  <a:schemeClr val="tx1"/>
                </a:solidFill>
                <a:latin typeface="Arial" panose="020B0604020202020204" pitchFamily="34" charset="0"/>
              </a:defRPr>
            </a:lvl8pPr>
            <a:lvl9pPr marL="3860091" indent="-225384" defTabSz="90947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dirty="0" smtClean="0"/>
              <a:t>Template-Primary on 431-shield.ppt</a:t>
            </a:r>
          </a:p>
        </p:txBody>
      </p:sp>
      <p:sp>
        <p:nvSpPr>
          <p:cNvPr id="3687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471">
              <a:spcBef>
                <a:spcPct val="30000"/>
              </a:spcBef>
              <a:defRPr sz="1200">
                <a:solidFill>
                  <a:schemeClr val="tx1"/>
                </a:solidFill>
                <a:latin typeface="Arial" panose="020B0604020202020204" pitchFamily="34" charset="0"/>
              </a:defRPr>
            </a:lvl1pPr>
            <a:lvl2pPr marL="733290" indent="-280937" defTabSz="909471">
              <a:spcBef>
                <a:spcPct val="30000"/>
              </a:spcBef>
              <a:defRPr sz="1200">
                <a:solidFill>
                  <a:schemeClr val="tx1"/>
                </a:solidFill>
                <a:latin typeface="Arial" panose="020B0604020202020204" pitchFamily="34" charset="0"/>
              </a:defRPr>
            </a:lvl2pPr>
            <a:lvl3pPr marL="1128506" indent="-225384" defTabSz="909471">
              <a:spcBef>
                <a:spcPct val="30000"/>
              </a:spcBef>
              <a:defRPr sz="1200">
                <a:solidFill>
                  <a:schemeClr val="tx1"/>
                </a:solidFill>
                <a:latin typeface="Arial" panose="020B0604020202020204" pitchFamily="34" charset="0"/>
              </a:defRPr>
            </a:lvl3pPr>
            <a:lvl4pPr marL="1580860" indent="-225384" defTabSz="909471">
              <a:spcBef>
                <a:spcPct val="30000"/>
              </a:spcBef>
              <a:defRPr sz="1200">
                <a:solidFill>
                  <a:schemeClr val="tx1"/>
                </a:solidFill>
                <a:latin typeface="Arial" panose="020B0604020202020204" pitchFamily="34" charset="0"/>
              </a:defRPr>
            </a:lvl4pPr>
            <a:lvl5pPr marL="2031627" indent="-225384" defTabSz="909471">
              <a:spcBef>
                <a:spcPct val="30000"/>
              </a:spcBef>
              <a:defRPr sz="1200">
                <a:solidFill>
                  <a:schemeClr val="tx1"/>
                </a:solidFill>
                <a:latin typeface="Arial" panose="020B0604020202020204" pitchFamily="34" charset="0"/>
              </a:defRPr>
            </a:lvl5pPr>
            <a:lvl6pPr marL="2488743" indent="-225384" defTabSz="909471" eaLnBrk="0" fontAlgn="base" hangingPunct="0">
              <a:spcBef>
                <a:spcPct val="30000"/>
              </a:spcBef>
              <a:spcAft>
                <a:spcPct val="0"/>
              </a:spcAft>
              <a:defRPr sz="1200">
                <a:solidFill>
                  <a:schemeClr val="tx1"/>
                </a:solidFill>
                <a:latin typeface="Arial" panose="020B0604020202020204" pitchFamily="34" charset="0"/>
              </a:defRPr>
            </a:lvl6pPr>
            <a:lvl7pPr marL="2945858" indent="-225384" defTabSz="909471" eaLnBrk="0" fontAlgn="base" hangingPunct="0">
              <a:spcBef>
                <a:spcPct val="30000"/>
              </a:spcBef>
              <a:spcAft>
                <a:spcPct val="0"/>
              </a:spcAft>
              <a:defRPr sz="1200">
                <a:solidFill>
                  <a:schemeClr val="tx1"/>
                </a:solidFill>
                <a:latin typeface="Arial" panose="020B0604020202020204" pitchFamily="34" charset="0"/>
              </a:defRPr>
            </a:lvl7pPr>
            <a:lvl8pPr marL="3402975" indent="-225384" defTabSz="909471" eaLnBrk="0" fontAlgn="base" hangingPunct="0">
              <a:spcBef>
                <a:spcPct val="30000"/>
              </a:spcBef>
              <a:spcAft>
                <a:spcPct val="0"/>
              </a:spcAft>
              <a:defRPr sz="1200">
                <a:solidFill>
                  <a:schemeClr val="tx1"/>
                </a:solidFill>
                <a:latin typeface="Arial" panose="020B0604020202020204" pitchFamily="34" charset="0"/>
              </a:defRPr>
            </a:lvl8pPr>
            <a:lvl9pPr marL="3860091" indent="-225384" defTabSz="90947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11FC0F-EB37-4F7A-BE99-13EAB87C17F6}" type="slidenum">
              <a:rPr lang="en-US" altLang="en-US" smtClean="0"/>
              <a:pPr>
                <a:spcBef>
                  <a:spcPct val="0"/>
                </a:spcBef>
              </a:pPr>
              <a:t>9</a:t>
            </a:fld>
            <a:endParaRPr lang="en-US" altLang="en-US" dirty="0" smtClean="0"/>
          </a:p>
        </p:txBody>
      </p:sp>
    </p:spTree>
    <p:extLst>
      <p:ext uri="{BB962C8B-B14F-4D97-AF65-F5344CB8AC3E}">
        <p14:creationId xmlns:p14="http://schemas.microsoft.com/office/powerpoint/2010/main" val="1510496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0" y="833438"/>
            <a:ext cx="9144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76" name="Rectangle 4"/>
          <p:cNvSpPr>
            <a:spLocks noGrp="1" noChangeArrowheads="1"/>
          </p:cNvSpPr>
          <p:nvPr>
            <p:ph type="ctrTitle"/>
          </p:nvPr>
        </p:nvSpPr>
        <p:spPr bwMode="invGray">
          <a:xfrm>
            <a:off x="1" y="2392432"/>
            <a:ext cx="9143996" cy="424732"/>
          </a:xfrm>
        </p:spPr>
        <p:txBody>
          <a:bodyPr anchorCtr="0"/>
          <a:lstStyle>
            <a:lvl1pPr algn="ctr">
              <a:defRPr sz="2400">
                <a:solidFill>
                  <a:schemeClr val="bg2"/>
                </a:solidFill>
                <a:effectLst/>
              </a:defRPr>
            </a:lvl1pPr>
          </a:lstStyle>
          <a:p>
            <a:r>
              <a:rPr lang="en-US" dirty="0"/>
              <a:t>Click to edit Master title style</a:t>
            </a:r>
          </a:p>
        </p:txBody>
      </p:sp>
      <p:sp>
        <p:nvSpPr>
          <p:cNvPr id="3077" name="Rectangle 5"/>
          <p:cNvSpPr>
            <a:spLocks noGrp="1" noChangeArrowheads="1"/>
          </p:cNvSpPr>
          <p:nvPr>
            <p:ph type="subTitle" idx="1"/>
          </p:nvPr>
        </p:nvSpPr>
        <p:spPr bwMode="invGray">
          <a:xfrm>
            <a:off x="0" y="3025243"/>
            <a:ext cx="9143997" cy="430887"/>
          </a:xfrm>
        </p:spPr>
        <p:txBody>
          <a:bodyPr rIns="0" anchorCtr="0"/>
          <a:lstStyle>
            <a:lvl1pPr marL="0" indent="0" algn="ctr">
              <a:buFont typeface="Arial" pitchFamily="34" charset="0"/>
              <a:buNone/>
              <a:defRPr sz="2200" b="0">
                <a:solidFill>
                  <a:schemeClr val="accent1"/>
                </a:solidFill>
                <a:effectLst/>
                <a:latin typeface="Lucida Sans" pitchFamily="34" charset="0"/>
              </a:defRPr>
            </a:lvl1pPr>
          </a:lstStyle>
          <a:p>
            <a:r>
              <a:rPr lang="en-US" dirty="0"/>
              <a:t>Click to edit Master subtitle style</a:t>
            </a:r>
          </a:p>
        </p:txBody>
      </p:sp>
      <p:sp>
        <p:nvSpPr>
          <p:cNvPr id="6" name="Rectangle 5"/>
          <p:cNvSpPr>
            <a:spLocks noGrp="1" noChangeArrowheads="1"/>
          </p:cNvSpPr>
          <p:nvPr userDrawn="1">
            <p:ph type="dt" sz="half" idx="10"/>
          </p:nvPr>
        </p:nvSpPr>
        <p:spPr>
          <a:xfrm>
            <a:off x="484188" y="6381750"/>
            <a:ext cx="1550987" cy="476250"/>
          </a:xfrm>
        </p:spPr>
        <p:txBody>
          <a:bodyPr/>
          <a:lstStyle>
            <a:lvl1pPr>
              <a:defRPr sz="1000"/>
            </a:lvl1pPr>
          </a:lstStyle>
          <a:p>
            <a:pPr>
              <a:defRPr/>
            </a:pPr>
            <a:endParaRPr lang="en-US" dirty="0"/>
          </a:p>
        </p:txBody>
      </p:sp>
      <p:sp>
        <p:nvSpPr>
          <p:cNvPr id="7" name="Rectangle 6"/>
          <p:cNvSpPr>
            <a:spLocks noGrp="1" noChangeArrowheads="1"/>
          </p:cNvSpPr>
          <p:nvPr userDrawn="1">
            <p:ph type="ftr" sz="quarter" idx="11"/>
          </p:nvPr>
        </p:nvSpPr>
        <p:spPr>
          <a:xfrm>
            <a:off x="2066925" y="6381750"/>
            <a:ext cx="6100763" cy="476250"/>
          </a:xfrm>
        </p:spPr>
        <p:txBody>
          <a:bodyPr anchorCtr="1"/>
          <a:lstStyle>
            <a:lvl1pPr>
              <a:defRPr sz="1000"/>
            </a:lvl1pPr>
          </a:lstStyle>
          <a:p>
            <a:pPr>
              <a:defRPr/>
            </a:pPr>
            <a:endParaRPr lang="en-US" dirty="0"/>
          </a:p>
        </p:txBody>
      </p:sp>
      <p:sp>
        <p:nvSpPr>
          <p:cNvPr id="8" name="Rectangle 7"/>
          <p:cNvSpPr>
            <a:spLocks noGrp="1" noChangeArrowheads="1"/>
          </p:cNvSpPr>
          <p:nvPr userDrawn="1">
            <p:ph type="sldNum" sz="quarter" idx="12"/>
          </p:nvPr>
        </p:nvSpPr>
        <p:spPr>
          <a:xfrm>
            <a:off x="8169275" y="6381750"/>
            <a:ext cx="974725" cy="476250"/>
          </a:xfrm>
        </p:spPr>
        <p:txBody>
          <a:bodyPr/>
          <a:lstStyle>
            <a:lvl1pPr>
              <a:defRPr/>
            </a:lvl1pPr>
          </a:lstStyle>
          <a:p>
            <a:pPr>
              <a:defRPr/>
            </a:pPr>
            <a:fld id="{DEC01A62-38FB-4E30-A76B-25FB8D9941A6}" type="slidenum">
              <a:rPr lang="en-US" altLang="en-US"/>
              <a:pPr>
                <a:defRPr/>
              </a:pPr>
              <a:t>‹#›</a:t>
            </a:fld>
            <a:endParaRPr lang="en-US" altLang="en-US" dirty="0"/>
          </a:p>
        </p:txBody>
      </p:sp>
    </p:spTree>
    <p:extLst>
      <p:ext uri="{BB962C8B-B14F-4D97-AF65-F5344CB8AC3E}">
        <p14:creationId xmlns:p14="http://schemas.microsoft.com/office/powerpoint/2010/main" val="2267891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513543"/>
            <a:ext cx="9144000" cy="424732"/>
          </a:xfrm>
        </p:spPr>
        <p:txBody>
          <a:bodyPr/>
          <a:lstStyle>
            <a:lvl1pPr>
              <a:defRPr sz="2400">
                <a:latin typeface="Lucida Sans"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746082" y="2287148"/>
            <a:ext cx="7651836" cy="1688667"/>
          </a:xfrm>
        </p:spPr>
        <p:txBody>
          <a:bodyPr lIns="457200" rIns="457200"/>
          <a:lstStyle>
            <a:lvl1pPr marL="344488" indent="-179388">
              <a:spcBef>
                <a:spcPts val="1200"/>
              </a:spcBef>
              <a:buSzPct val="100000"/>
              <a:buFont typeface="Arial" pitchFamily="34" charset="0"/>
              <a:buChar char="•"/>
              <a:defRPr sz="2200" b="0"/>
            </a:lvl1pPr>
            <a:lvl2pPr marL="509588" indent="-165100">
              <a:spcBef>
                <a:spcPts val="400"/>
              </a:spcBef>
              <a:buSzPct val="75000"/>
              <a:buFont typeface="Lucida Sans" panose="020B0602030504020204" pitchFamily="34" charset="0"/>
              <a:buChar char="–"/>
              <a:defRPr sz="2000"/>
            </a:lvl2pPr>
            <a:lvl3pPr marL="795337" indent="-219456">
              <a:spcBef>
                <a:spcPts val="400"/>
              </a:spcBef>
              <a:buSzPct val="100000"/>
              <a:buFont typeface="Arial" panose="020B0604020202020204" pitchFamily="34" charset="0"/>
              <a:buChar char="•"/>
              <a:defRPr sz="1800"/>
            </a:lvl3pPr>
            <a:lvl4pPr marL="914400" indent="-165100">
              <a:spcBef>
                <a:spcPts val="400"/>
              </a:spcBef>
              <a:buSzPct val="100000"/>
              <a:buFont typeface="Lucida Sans" panose="020B0602030504020204" pitchFamily="34" charset="0"/>
              <a:buChar char="–"/>
              <a:defRPr sz="1600"/>
            </a:lvl4pPr>
            <a:lvl5pPr marL="1079500" indent="-165100">
              <a:spcBef>
                <a:spcPts val="400"/>
              </a:spcBef>
              <a:buSzPct val="100000"/>
              <a:buFont typeface="Arial" pitchFamily="34" charset="0"/>
              <a:buChar cha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03B3E7DD-F72D-4198-AC19-898694637EF4}" type="slidenum">
              <a:rPr lang="en-US" altLang="en-US"/>
              <a:pPr>
                <a:defRPr/>
              </a:pPr>
              <a:t>‹#›</a:t>
            </a:fld>
            <a:endParaRPr lang="en-US" altLang="en-US" dirty="0"/>
          </a:p>
        </p:txBody>
      </p:sp>
    </p:spTree>
    <p:extLst>
      <p:ext uri="{BB962C8B-B14F-4D97-AF65-F5344CB8AC3E}">
        <p14:creationId xmlns:p14="http://schemas.microsoft.com/office/powerpoint/2010/main" val="948467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4"/>
          <p:cNvSpPr>
            <a:spLocks noGrp="1" noChangeArrowheads="1"/>
          </p:cNvSpPr>
          <p:nvPr>
            <p:ph type="ctrTitle"/>
          </p:nvPr>
        </p:nvSpPr>
        <p:spPr>
          <a:xfrm>
            <a:off x="245889" y="998506"/>
            <a:ext cx="8652222" cy="461665"/>
          </a:xfrm>
        </p:spPr>
        <p:txBody>
          <a:bodyPr/>
          <a:lstStyle>
            <a:lvl1pPr algn="ctr">
              <a:lnSpc>
                <a:spcPct val="100000"/>
              </a:lnSpc>
              <a:defRPr sz="2400">
                <a:solidFill>
                  <a:schemeClr val="bg2"/>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245889" y="1496679"/>
            <a:ext cx="8652222" cy="430887"/>
          </a:xfrm>
        </p:spPr>
        <p:txBody>
          <a:bodyPr rIns="0"/>
          <a:lstStyle>
            <a:lvl1pPr marL="0" indent="0" algn="ctr">
              <a:buFontTx/>
              <a:buNone/>
              <a:defRPr sz="2200" b="0">
                <a:solidFill>
                  <a:schemeClr val="accent1"/>
                </a:solidFill>
                <a:effectLst/>
                <a:latin typeface="Lucida Sans" pitchFamily="34" charset="0"/>
              </a:defRPr>
            </a:lvl1pPr>
          </a:lstStyle>
          <a:p>
            <a:r>
              <a:rPr lang="en-US" dirty="0"/>
              <a:t>Click to edit Master subtitle style</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BA1BAC27-E0FA-454B-A43D-025ACB8655DB}" type="slidenum">
              <a:rPr lang="en-US" altLang="en-US"/>
              <a:pPr>
                <a:defRPr/>
              </a:pPr>
              <a:t>‹#›</a:t>
            </a:fld>
            <a:endParaRPr lang="en-US" altLang="en-US" dirty="0"/>
          </a:p>
        </p:txBody>
      </p:sp>
    </p:spTree>
    <p:extLst>
      <p:ext uri="{BB962C8B-B14F-4D97-AF65-F5344CB8AC3E}">
        <p14:creationId xmlns:p14="http://schemas.microsoft.com/office/powerpoint/2010/main" val="35576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528389"/>
            <a:ext cx="9144001" cy="480131"/>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502947" y="2275788"/>
            <a:ext cx="4002321" cy="2062103"/>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57667" y="2275788"/>
            <a:ext cx="3969948" cy="2062103"/>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98190E75-FD73-41AC-96A1-3A7397E02313}" type="slidenum">
              <a:rPr lang="en-US" altLang="en-US"/>
              <a:pPr>
                <a:defRPr/>
              </a:pPr>
              <a:t>‹#›</a:t>
            </a:fld>
            <a:endParaRPr lang="en-US" altLang="en-US" dirty="0"/>
          </a:p>
        </p:txBody>
      </p:sp>
    </p:spTree>
    <p:extLst>
      <p:ext uri="{BB962C8B-B14F-4D97-AF65-F5344CB8AC3E}">
        <p14:creationId xmlns:p14="http://schemas.microsoft.com/office/powerpoint/2010/main" val="1535859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1303081"/>
            <a:ext cx="9144000" cy="480131"/>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73045" y="2166763"/>
            <a:ext cx="4040188"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73044" y="2621484"/>
            <a:ext cx="4040188" cy="1338828"/>
          </a:xfrm>
        </p:spPr>
        <p:txBody>
          <a:bodyPr/>
          <a:lstStyle>
            <a:lvl1pPr>
              <a:defRPr lang="en-US" sz="1800" b="0" dirty="0" smtClean="0">
                <a:solidFill>
                  <a:schemeClr val="bg2"/>
                </a:solidFill>
                <a:latin typeface="Lucida Sans" pitchFamily="34" charset="0"/>
                <a:ea typeface="+mn-ea"/>
                <a:cs typeface="+mn-cs"/>
              </a:defRPr>
            </a:lvl1pPr>
            <a:lvl2pPr>
              <a:defRPr lang="en-US" sz="1600" dirty="0" smtClean="0">
                <a:solidFill>
                  <a:schemeClr val="bg2"/>
                </a:solidFill>
                <a:latin typeface="Lucida Sans" pitchFamily="34" charset="0"/>
                <a:ea typeface="+mn-ea"/>
                <a:cs typeface="+mn-cs"/>
              </a:defRPr>
            </a:lvl2pPr>
            <a:lvl3pPr>
              <a:defRPr lang="en-US" sz="1600" dirty="0" smtClean="0">
                <a:solidFill>
                  <a:schemeClr val="bg2"/>
                </a:solidFill>
                <a:latin typeface="Lucida Sans" pitchFamily="34" charset="0"/>
                <a:ea typeface="+mn-ea"/>
                <a:cs typeface="+mn-cs"/>
              </a:defRPr>
            </a:lvl3pPr>
            <a:lvl4pPr>
              <a:defRPr lang="en-US" sz="1400" dirty="0" smtClean="0">
                <a:solidFill>
                  <a:schemeClr val="bg2"/>
                </a:solidFill>
                <a:latin typeface="Lucida Sans" pitchFamily="34" charset="0"/>
                <a:ea typeface="+mn-ea"/>
                <a:cs typeface="+mn-cs"/>
              </a:defRPr>
            </a:lvl4pPr>
            <a:lvl5pPr>
              <a:defRPr lang="en-US" sz="14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60870" y="2166763"/>
            <a:ext cx="4041775"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60869" y="2621484"/>
            <a:ext cx="4041775" cy="1338828"/>
          </a:xfrm>
        </p:spPr>
        <p:txBody>
          <a:bodyPr/>
          <a:lstStyle>
            <a:lvl1pPr>
              <a:defRPr lang="en-US" sz="1800" b="0" dirty="0" smtClean="0">
                <a:solidFill>
                  <a:schemeClr val="bg2"/>
                </a:solidFill>
                <a:latin typeface="Lucida Sans" pitchFamily="34" charset="0"/>
                <a:ea typeface="+mn-ea"/>
                <a:cs typeface="+mn-cs"/>
              </a:defRPr>
            </a:lvl1pPr>
            <a:lvl2pPr>
              <a:defRPr lang="en-US" sz="1600" dirty="0" smtClean="0">
                <a:solidFill>
                  <a:schemeClr val="bg2"/>
                </a:solidFill>
                <a:latin typeface="Lucida Sans" pitchFamily="34" charset="0"/>
                <a:ea typeface="+mn-ea"/>
                <a:cs typeface="+mn-cs"/>
              </a:defRPr>
            </a:lvl2pPr>
            <a:lvl3pPr>
              <a:defRPr lang="en-US" sz="1600" dirty="0" smtClean="0">
                <a:solidFill>
                  <a:schemeClr val="bg2"/>
                </a:solidFill>
                <a:latin typeface="Lucida Sans" pitchFamily="34" charset="0"/>
                <a:ea typeface="+mn-ea"/>
                <a:cs typeface="+mn-cs"/>
              </a:defRPr>
            </a:lvl3pPr>
            <a:lvl4pPr>
              <a:defRPr lang="en-US" sz="1400" dirty="0" smtClean="0">
                <a:solidFill>
                  <a:schemeClr val="bg2"/>
                </a:solidFill>
                <a:latin typeface="Lucida Sans" pitchFamily="34" charset="0"/>
                <a:ea typeface="+mn-ea"/>
                <a:cs typeface="+mn-cs"/>
              </a:defRPr>
            </a:lvl4pPr>
            <a:lvl5pPr>
              <a:defRPr lang="en-US" sz="14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userDrawn="1">
            <p:ph type="sldNum" sz="quarter" idx="12"/>
          </p:nvPr>
        </p:nvSpPr>
        <p:spPr>
          <a:ln/>
        </p:spPr>
        <p:txBody>
          <a:bodyPr/>
          <a:lstStyle>
            <a:lvl1pPr>
              <a:defRPr/>
            </a:lvl1pPr>
          </a:lstStyle>
          <a:p>
            <a:pPr>
              <a:defRPr/>
            </a:pPr>
            <a:fld id="{B2674A2A-B52B-4BDF-90F1-58BDCA5826C2}" type="slidenum">
              <a:rPr lang="en-US" altLang="en-US"/>
              <a:pPr>
                <a:defRPr/>
              </a:pPr>
              <a:t>‹#›</a:t>
            </a:fld>
            <a:endParaRPr lang="en-US" altLang="en-US" dirty="0"/>
          </a:p>
        </p:txBody>
      </p:sp>
    </p:spTree>
    <p:extLst>
      <p:ext uri="{BB962C8B-B14F-4D97-AF65-F5344CB8AC3E}">
        <p14:creationId xmlns:p14="http://schemas.microsoft.com/office/powerpoint/2010/main" val="553520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2081092"/>
            <a:ext cx="9144000" cy="480131"/>
          </a:xfrm>
        </p:spPr>
        <p:txBody>
          <a:bodyPr/>
          <a:lstStyle/>
          <a:p>
            <a:r>
              <a:rPr lang="en-US" dirty="0" smtClean="0"/>
              <a:t>Click to edit Master title style</a:t>
            </a:r>
            <a:endParaRPr lang="en-US" dirty="0"/>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userDrawn="1">
            <p:ph type="sldNum" sz="quarter" idx="12"/>
          </p:nvPr>
        </p:nvSpPr>
        <p:spPr>
          <a:ln/>
        </p:spPr>
        <p:txBody>
          <a:bodyPr/>
          <a:lstStyle>
            <a:lvl1pPr>
              <a:defRPr/>
            </a:lvl1pPr>
          </a:lstStyle>
          <a:p>
            <a:pPr>
              <a:defRPr/>
            </a:pPr>
            <a:fld id="{28B864F1-FA8A-433B-AD31-6BDF5191B12C}" type="slidenum">
              <a:rPr lang="en-US" altLang="en-US"/>
              <a:pPr>
                <a:defRPr/>
              </a:pPr>
              <a:t>‹#›</a:t>
            </a:fld>
            <a:endParaRPr lang="en-US" altLang="en-US" dirty="0"/>
          </a:p>
        </p:txBody>
      </p:sp>
    </p:spTree>
    <p:extLst>
      <p:ext uri="{BB962C8B-B14F-4D97-AF65-F5344CB8AC3E}">
        <p14:creationId xmlns:p14="http://schemas.microsoft.com/office/powerpoint/2010/main" val="3017861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userDrawn="1">
            <p:ph type="sldNum" sz="quarter" idx="12"/>
          </p:nvPr>
        </p:nvSpPr>
        <p:spPr>
          <a:ln/>
        </p:spPr>
        <p:txBody>
          <a:bodyPr/>
          <a:lstStyle>
            <a:lvl1pPr>
              <a:defRPr/>
            </a:lvl1pPr>
          </a:lstStyle>
          <a:p>
            <a:pPr>
              <a:defRPr/>
            </a:pPr>
            <a:fld id="{E4905A34-95B1-42E6-A38B-4123F54108D0}" type="slidenum">
              <a:rPr lang="en-US" altLang="en-US"/>
              <a:pPr>
                <a:defRPr/>
              </a:pPr>
              <a:t>‹#›</a:t>
            </a:fld>
            <a:endParaRPr lang="en-US" altLang="en-US" dirty="0"/>
          </a:p>
        </p:txBody>
      </p:sp>
    </p:spTree>
    <p:extLst>
      <p:ext uri="{BB962C8B-B14F-4D97-AF65-F5344CB8AC3E}">
        <p14:creationId xmlns:p14="http://schemas.microsoft.com/office/powerpoint/2010/main" val="3065006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370318"/>
            <a:ext cx="3008313" cy="646331"/>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370319"/>
            <a:ext cx="5111751" cy="1851276"/>
          </a:xfrm>
        </p:spPr>
        <p:txBody>
          <a:bodyPr/>
          <a:lstStyle>
            <a:lvl1pPr marL="165100" indent="-165100">
              <a:buSzPct val="125000"/>
              <a:buFont typeface="Arial" pitchFamily="34" charset="0"/>
              <a:buChar char="•"/>
              <a:defRPr lang="en-US" sz="2400" b="0" dirty="0" smtClean="0">
                <a:solidFill>
                  <a:schemeClr val="bg2"/>
                </a:solidFill>
                <a:latin typeface="Lucida Sans" pitchFamily="34" charset="0"/>
                <a:ea typeface="+mn-ea"/>
                <a:cs typeface="+mn-cs"/>
              </a:defRPr>
            </a:lvl1pPr>
            <a:lvl2pPr marL="457200" indent="-165100" defTabSz="914400">
              <a:buSzPct val="125000"/>
              <a:buFont typeface="Arial" pitchFamily="34" charset="0"/>
              <a:buChar char="•"/>
              <a:defRPr lang="en-US" sz="2200" dirty="0" smtClean="0">
                <a:solidFill>
                  <a:schemeClr val="bg2"/>
                </a:solidFill>
                <a:latin typeface="Lucida Sans" pitchFamily="34" charset="0"/>
                <a:ea typeface="+mn-ea"/>
                <a:cs typeface="+mn-cs"/>
              </a:defRPr>
            </a:lvl2pPr>
            <a:lvl3pPr>
              <a:buSzPct val="125000"/>
              <a:buFont typeface="Arial" pitchFamily="34" charset="0"/>
              <a:buChar char="•"/>
              <a:defRPr lang="en-US" sz="2200" dirty="0" smtClean="0">
                <a:solidFill>
                  <a:schemeClr val="bg2"/>
                </a:solidFill>
                <a:latin typeface="Lucida Sans" pitchFamily="34" charset="0"/>
                <a:ea typeface="+mn-ea"/>
                <a:cs typeface="+mn-cs"/>
              </a:defRPr>
            </a:lvl3pPr>
            <a:lvl4pPr marL="974725" indent="-180975">
              <a:buSzPct val="125000"/>
              <a:buFont typeface="Arial" pitchFamily="34" charset="0"/>
              <a:buChar char="•"/>
              <a:defRPr lang="en-US" sz="2000" dirty="0" smtClean="0">
                <a:solidFill>
                  <a:schemeClr val="bg2"/>
                </a:solidFill>
                <a:latin typeface="Lucida Sans" pitchFamily="34" charset="0"/>
                <a:ea typeface="+mn-ea"/>
                <a:cs typeface="+mn-cs"/>
              </a:defRPr>
            </a:lvl4pPr>
            <a:lvl5pPr>
              <a:buSzPct val="125000"/>
              <a:buFont typeface="Arial" pitchFamily="34" charset="0"/>
              <a:buChar char="•"/>
              <a:defRPr lang="en-US" sz="2000" dirty="0">
                <a:solidFill>
                  <a:schemeClr val="bg2"/>
                </a:solidFill>
                <a:latin typeface="Lucida Sans" pitchFamily="34" charset="0"/>
                <a:ea typeface="+mn-ea"/>
                <a:cs typeface="+mn-cs"/>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1" y="2532368"/>
            <a:ext cx="3008313"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62627347-7A32-411C-AA43-AE7109C594DA}" type="slidenum">
              <a:rPr lang="en-US" altLang="en-US"/>
              <a:pPr>
                <a:defRPr/>
              </a:pPr>
              <a:t>‹#›</a:t>
            </a:fld>
            <a:endParaRPr lang="en-US" altLang="en-US" dirty="0"/>
          </a:p>
        </p:txBody>
      </p:sp>
    </p:spTree>
    <p:extLst>
      <p:ext uri="{BB962C8B-B14F-4D97-AF65-F5344CB8AC3E}">
        <p14:creationId xmlns:p14="http://schemas.microsoft.com/office/powerpoint/2010/main" val="1776393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423007"/>
            <a:ext cx="5486400" cy="369332"/>
          </a:xfrm>
        </p:spPr>
        <p:txBody>
          <a:bodyPr/>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1193220"/>
            <a:ext cx="54864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866801"/>
            <a:ext cx="54864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A40AA8AD-812B-4DB5-B3C4-CEE3F3334AC4}" type="slidenum">
              <a:rPr lang="en-US" altLang="en-US"/>
              <a:pPr>
                <a:defRPr/>
              </a:pPr>
              <a:t>‹#›</a:t>
            </a:fld>
            <a:endParaRPr lang="en-US" altLang="en-US" dirty="0"/>
          </a:p>
        </p:txBody>
      </p:sp>
    </p:spTree>
    <p:extLst>
      <p:ext uri="{BB962C8B-B14F-4D97-AF65-F5344CB8AC3E}">
        <p14:creationId xmlns:p14="http://schemas.microsoft.com/office/powerpoint/2010/main" val="225169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EAEAEA"/>
            </a:gs>
            <a:gs pos="100000">
              <a:schemeClr val="tx1"/>
            </a:gs>
          </a:gsLst>
          <a:lin ang="16200000" scaled="1"/>
        </a:gradFill>
        <a:effectLst/>
      </p:bgPr>
    </p:bg>
    <p:spTree>
      <p:nvGrpSpPr>
        <p:cNvPr id="1" name=""/>
        <p:cNvGrpSpPr/>
        <p:nvPr/>
      </p:nvGrpSpPr>
      <p:grpSpPr>
        <a:xfrm>
          <a:off x="0" y="0"/>
          <a:ext cx="0" cy="0"/>
          <a:chOff x="0" y="0"/>
          <a:chExt cx="0" cy="0"/>
        </a:xfrm>
      </p:grpSpPr>
      <p:sp>
        <p:nvSpPr>
          <p:cNvPr id="30" name="Rectangle 29"/>
          <p:cNvSpPr/>
          <p:nvPr userDrawn="1"/>
        </p:nvSpPr>
        <p:spPr bwMode="gray">
          <a:xfrm flipH="1">
            <a:off x="0" y="0"/>
            <a:ext cx="9144000" cy="6111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pic>
        <p:nvPicPr>
          <p:cNvPr id="1027" name="Picture 4"/>
          <p:cNvPicPr>
            <a:picLocks noChangeAspect="1"/>
          </p:cNvPicPr>
          <p:nvPr userDrawn="1"/>
        </p:nvPicPr>
        <p:blipFill>
          <a:blip r:embed="rId11">
            <a:extLst>
              <a:ext uri="{28A0092B-C50C-407E-A947-70E740481C1C}">
                <a14:useLocalDpi xmlns:a14="http://schemas.microsoft.com/office/drawing/2010/main" val="0"/>
              </a:ext>
            </a:extLst>
          </a:blip>
          <a:srcRect l="21529" t="34654" r="20833" b="36215"/>
          <a:stretch>
            <a:fillRect/>
          </a:stretch>
        </p:blipFill>
        <p:spPr bwMode="auto">
          <a:xfrm>
            <a:off x="0" y="-1588"/>
            <a:ext cx="454025" cy="61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3"/>
          <p:cNvSpPr>
            <a:spLocks noGrp="1" noChangeArrowheads="1"/>
          </p:cNvSpPr>
          <p:nvPr>
            <p:ph type="body" idx="1"/>
          </p:nvPr>
        </p:nvSpPr>
        <p:spPr bwMode="black">
          <a:xfrm>
            <a:off x="914400" y="2298700"/>
            <a:ext cx="7315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2"/>
          <p:cNvSpPr>
            <a:spLocks noGrp="1" noChangeArrowheads="1"/>
          </p:cNvSpPr>
          <p:nvPr>
            <p:ph type="title"/>
          </p:nvPr>
        </p:nvSpPr>
        <p:spPr bwMode="black">
          <a:xfrm>
            <a:off x="0" y="1512888"/>
            <a:ext cx="91440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0" tIns="45720" rIns="457200" bIns="45720" numCol="1" anchor="b" anchorCtr="1" compatLnSpc="1">
            <a:prstTxWarp prst="textNoShape">
              <a:avLst/>
            </a:prstTxWarp>
            <a:spAutoFit/>
          </a:bodyPr>
          <a:lstStyle/>
          <a:p>
            <a:pPr lvl="0"/>
            <a:r>
              <a:rPr lang="en-US" altLang="en-US" smtClean="0"/>
              <a:t>Click to edit Master title style</a:t>
            </a:r>
          </a:p>
        </p:txBody>
      </p:sp>
      <p:sp>
        <p:nvSpPr>
          <p:cNvPr id="3" name="Rectangle 4"/>
          <p:cNvSpPr>
            <a:spLocks noGrp="1" noChangeArrowheads="1"/>
          </p:cNvSpPr>
          <p:nvPr userDrawn="1">
            <p:ph type="dt" sz="half" idx="2"/>
          </p:nvPr>
        </p:nvSpPr>
        <p:spPr bwMode="black">
          <a:xfrm>
            <a:off x="484188" y="6438900"/>
            <a:ext cx="1252537"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solidFill>
                  <a:schemeClr val="bg2"/>
                </a:solidFill>
                <a:latin typeface="Arial" charset="0"/>
              </a:defRPr>
            </a:lvl1pPr>
          </a:lstStyle>
          <a:p>
            <a:pPr>
              <a:defRPr/>
            </a:pPr>
            <a:endParaRPr lang="en-US" dirty="0"/>
          </a:p>
        </p:txBody>
      </p:sp>
      <p:sp>
        <p:nvSpPr>
          <p:cNvPr id="4" name="Rectangle 5"/>
          <p:cNvSpPr>
            <a:spLocks noGrp="1" noChangeArrowheads="1"/>
          </p:cNvSpPr>
          <p:nvPr userDrawn="1">
            <p:ph type="ftr" sz="quarter" idx="3"/>
          </p:nvPr>
        </p:nvSpPr>
        <p:spPr bwMode="black">
          <a:xfrm>
            <a:off x="1736725" y="6438900"/>
            <a:ext cx="615315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solidFill>
                  <a:schemeClr val="bg2"/>
                </a:solidFill>
                <a:latin typeface="Arial" charset="0"/>
              </a:defRPr>
            </a:lvl1pPr>
          </a:lstStyle>
          <a:p>
            <a:pPr>
              <a:defRPr/>
            </a:pPr>
            <a:endParaRPr lang="en-US" dirty="0"/>
          </a:p>
        </p:txBody>
      </p:sp>
      <p:sp>
        <p:nvSpPr>
          <p:cNvPr id="2" name="Rectangle 6"/>
          <p:cNvSpPr>
            <a:spLocks noGrp="1" noChangeArrowheads="1"/>
          </p:cNvSpPr>
          <p:nvPr userDrawn="1">
            <p:ph type="sldNum" sz="quarter" idx="4"/>
          </p:nvPr>
        </p:nvSpPr>
        <p:spPr bwMode="black">
          <a:xfrm>
            <a:off x="7899400" y="6438900"/>
            <a:ext cx="1244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solidFill>
                  <a:schemeClr val="bg2"/>
                </a:solidFill>
              </a:defRPr>
            </a:lvl1pPr>
          </a:lstStyle>
          <a:p>
            <a:pPr>
              <a:defRPr/>
            </a:pPr>
            <a:fld id="{B112F0C1-41E5-43E5-90ED-3A71F6E20812}" type="slidenum">
              <a:rPr lang="en-US" altLang="en-US"/>
              <a:pPr>
                <a:defRPr/>
              </a:pPr>
              <a:t>‹#›</a:t>
            </a:fld>
            <a:endParaRPr lang="en-US" altLang="en-US" dirty="0"/>
          </a:p>
        </p:txBody>
      </p:sp>
      <p:cxnSp>
        <p:nvCxnSpPr>
          <p:cNvPr id="11" name="Straight Connector 10"/>
          <p:cNvCxnSpPr/>
          <p:nvPr userDrawn="1"/>
        </p:nvCxnSpPr>
        <p:spPr>
          <a:xfrm>
            <a:off x="-17463" y="611188"/>
            <a:ext cx="9161463"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dk2" tx1="lt1" bg2="dk1" tx2="lt2" accent1="accent1" accent2="accent2" accent3="accent3" accent4="accent4" accent5="accent5" accent6="accent6" hlink="hlink" folHlink="folHlink"/>
  <p:sldLayoutIdLst>
    <p:sldLayoutId id="2147484271" r:id="rId1"/>
    <p:sldLayoutId id="2147484263" r:id="rId2"/>
    <p:sldLayoutId id="2147484264" r:id="rId3"/>
    <p:sldLayoutId id="2147484265" r:id="rId4"/>
    <p:sldLayoutId id="2147484266" r:id="rId5"/>
    <p:sldLayoutId id="2147484267" r:id="rId6"/>
    <p:sldLayoutId id="2147484268" r:id="rId7"/>
    <p:sldLayoutId id="2147484269" r:id="rId8"/>
    <p:sldLayoutId id="2147484270"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rtl="0" eaLnBrk="0" fontAlgn="base" hangingPunct="0">
        <a:lnSpc>
          <a:spcPct val="90000"/>
        </a:lnSpc>
        <a:spcBef>
          <a:spcPct val="0"/>
        </a:spcBef>
        <a:spcAft>
          <a:spcPct val="0"/>
        </a:spcAft>
        <a:defRPr sz="2400" b="1">
          <a:solidFill>
            <a:schemeClr val="bg2"/>
          </a:solidFill>
          <a:latin typeface="Lucida Sans" pitchFamily="34" charset="0"/>
          <a:ea typeface="+mj-ea"/>
          <a:cs typeface="+mj-cs"/>
        </a:defRPr>
      </a:lvl1pPr>
      <a:lvl2pPr algn="l" rtl="0" eaLnBrk="0" fontAlgn="base" hangingPunct="0">
        <a:lnSpc>
          <a:spcPct val="90000"/>
        </a:lnSpc>
        <a:spcBef>
          <a:spcPct val="0"/>
        </a:spcBef>
        <a:spcAft>
          <a:spcPct val="0"/>
        </a:spcAft>
        <a:defRPr sz="2400" b="1">
          <a:solidFill>
            <a:schemeClr val="bg2"/>
          </a:solidFill>
          <a:latin typeface="Lucida Sans" pitchFamily="34" charset="0"/>
        </a:defRPr>
      </a:lvl2pPr>
      <a:lvl3pPr algn="l" rtl="0" eaLnBrk="0" fontAlgn="base" hangingPunct="0">
        <a:lnSpc>
          <a:spcPct val="90000"/>
        </a:lnSpc>
        <a:spcBef>
          <a:spcPct val="0"/>
        </a:spcBef>
        <a:spcAft>
          <a:spcPct val="0"/>
        </a:spcAft>
        <a:defRPr sz="2400" b="1">
          <a:solidFill>
            <a:schemeClr val="bg2"/>
          </a:solidFill>
          <a:latin typeface="Lucida Sans" pitchFamily="34" charset="0"/>
        </a:defRPr>
      </a:lvl3pPr>
      <a:lvl4pPr algn="l" rtl="0" eaLnBrk="0" fontAlgn="base" hangingPunct="0">
        <a:lnSpc>
          <a:spcPct val="90000"/>
        </a:lnSpc>
        <a:spcBef>
          <a:spcPct val="0"/>
        </a:spcBef>
        <a:spcAft>
          <a:spcPct val="0"/>
        </a:spcAft>
        <a:defRPr sz="2400" b="1">
          <a:solidFill>
            <a:schemeClr val="bg2"/>
          </a:solidFill>
          <a:latin typeface="Lucida Sans" pitchFamily="34" charset="0"/>
        </a:defRPr>
      </a:lvl4pPr>
      <a:lvl5pPr algn="l" rtl="0" eaLnBrk="0" fontAlgn="base" hangingPunct="0">
        <a:lnSpc>
          <a:spcPct val="90000"/>
        </a:lnSpc>
        <a:spcBef>
          <a:spcPct val="0"/>
        </a:spcBef>
        <a:spcAft>
          <a:spcPct val="0"/>
        </a:spcAft>
        <a:defRPr sz="2400" b="1">
          <a:solidFill>
            <a:schemeClr val="bg2"/>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4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n-ea"/>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itchFamily="34" charset="0"/>
        <a:buChar char="•"/>
        <a:defRPr lang="en-US" sz="2000" dirty="0">
          <a:solidFill>
            <a:schemeClr val="bg2"/>
          </a:solidFill>
          <a:latin typeface="Lucida Sans" pitchFamily="34" charset="0"/>
          <a:ea typeface="+mn-ea"/>
          <a:cs typeface="+mn-cs"/>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n-ea"/>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itchFamily="34" charset="0"/>
        <a:buChar char="•"/>
        <a:defRPr lang="en-US" sz="1600" dirty="0">
          <a:solidFill>
            <a:schemeClr val="bg2"/>
          </a:solidFill>
          <a:latin typeface="Lucida Sans" pitchFamily="34" charset="0"/>
          <a:ea typeface="+mn-ea"/>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tags" Target="../tags/tag25.xml"/><Relationship Id="rId7" Type="http://schemas.openxmlformats.org/officeDocument/2006/relationships/image" Target="../media/image4.png"/><Relationship Id="rId12" Type="http://schemas.microsoft.com/office/2007/relationships/diagramDrawing" Target="../diagrams/drawing2.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hyperlink" Target="http://public.wsu.edu/~forms/PDF/BPPM/60-08.pdf" TargetMode="External"/><Relationship Id="rId11" Type="http://schemas.openxmlformats.org/officeDocument/2006/relationships/diagramColors" Target="../diagrams/colors2.xml"/><Relationship Id="rId5" Type="http://schemas.openxmlformats.org/officeDocument/2006/relationships/notesSlide" Target="../notesSlides/notesSlide10.xml"/><Relationship Id="rId10" Type="http://schemas.openxmlformats.org/officeDocument/2006/relationships/diagramQuickStyle" Target="../diagrams/quickStyle2.xml"/><Relationship Id="rId4" Type="http://schemas.openxmlformats.org/officeDocument/2006/relationships/slideLayout" Target="../slideLayouts/slideLayout3.xml"/><Relationship Id="rId9"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slideLayout" Target="../slideLayouts/slideLayout3.xml"/><Relationship Id="rId7" Type="http://schemas.openxmlformats.org/officeDocument/2006/relationships/diagramQuickStyle" Target="../diagrams/quickStyle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notesSlide" Target="../notesSlides/notesSlide11.xml"/><Relationship Id="rId9" Type="http://schemas.microsoft.com/office/2007/relationships/diagramDrawing" Target="../diagrams/drawing3.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slideLayout" Target="../slideLayouts/slideLayout3.xml"/><Relationship Id="rId7" Type="http://schemas.openxmlformats.org/officeDocument/2006/relationships/diagramQuickStyle" Target="../diagrams/quickStyle4.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notesSlide" Target="../notesSlides/notesSlide12.xml"/><Relationship Id="rId9" Type="http://schemas.microsoft.com/office/2007/relationships/diagramDrawing" Target="../diagrams/drawing4.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tags" Target="../tags/tag35.xml"/><Relationship Id="rId7" Type="http://schemas.openxmlformats.org/officeDocument/2006/relationships/diagramData" Target="../diagrams/data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13.jpeg"/><Relationship Id="rId11" Type="http://schemas.microsoft.com/office/2007/relationships/diagramDrawing" Target="../diagrams/drawing5.xml"/><Relationship Id="rId5" Type="http://schemas.openxmlformats.org/officeDocument/2006/relationships/notesSlide" Target="../notesSlides/notesSlide13.xml"/><Relationship Id="rId10" Type="http://schemas.openxmlformats.org/officeDocument/2006/relationships/diagramColors" Target="../diagrams/colors5.xml"/><Relationship Id="rId4" Type="http://schemas.openxmlformats.org/officeDocument/2006/relationships/slideLayout" Target="../slideLayouts/slideLayout3.xml"/><Relationship Id="rId9"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13" Type="http://schemas.microsoft.com/office/2007/relationships/diagramDrawing" Target="../diagrams/drawing6.xml"/><Relationship Id="rId3" Type="http://schemas.openxmlformats.org/officeDocument/2006/relationships/tags" Target="../tags/tag39.xml"/><Relationship Id="rId7" Type="http://schemas.openxmlformats.org/officeDocument/2006/relationships/hyperlink" Target="https://app.leg.wa.gov/RCW/default.aspx?cite=28B.112.080" TargetMode="External"/><Relationship Id="rId12" Type="http://schemas.openxmlformats.org/officeDocument/2006/relationships/diagramColors" Target="../diagrams/colors6.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17.png"/><Relationship Id="rId11" Type="http://schemas.openxmlformats.org/officeDocument/2006/relationships/diagramQuickStyle" Target="../diagrams/quickStyle6.xml"/><Relationship Id="rId5" Type="http://schemas.openxmlformats.org/officeDocument/2006/relationships/notesSlide" Target="../notesSlides/notesSlide14.xml"/><Relationship Id="rId10" Type="http://schemas.openxmlformats.org/officeDocument/2006/relationships/diagramLayout" Target="../diagrams/layout6.xml"/><Relationship Id="rId4" Type="http://schemas.openxmlformats.org/officeDocument/2006/relationships/slideLayout" Target="../slideLayouts/slideLayout3.xml"/><Relationship Id="rId9" Type="http://schemas.openxmlformats.org/officeDocument/2006/relationships/diagramData" Target="../diagrams/data6.xml"/></Relationships>
</file>

<file path=ppt/slides/_rels/slide15.xml.rels><?xml version="1.0" encoding="UTF-8" standalone="yes"?>
<Relationships xmlns="http://schemas.openxmlformats.org/package/2006/relationships"><Relationship Id="rId3" Type="http://schemas.openxmlformats.org/officeDocument/2006/relationships/hyperlink" Target="mailto:hrs@wsu.edu"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mailto:provost@wsu.edu" TargetMode="External"/><Relationship Id="rId5" Type="http://schemas.openxmlformats.org/officeDocument/2006/relationships/hyperlink" Target="mailto:oeo@wsu.edu" TargetMode="External"/><Relationship Id="rId4" Type="http://schemas.openxmlformats.org/officeDocument/2006/relationships/hyperlink" Target="mailto:jan.keiser@wsu.edu"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4.png"/><Relationship Id="rId5" Type="http://schemas.openxmlformats.org/officeDocument/2006/relationships/hyperlink" Target="http://public.wsu.edu/~forms/HTML/EPM/EP12_Equal_Employment_Opportunity_and_Affirmative_Action_Policy.htm" TargetMode="Externa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tags" Target="../tags/tag21.xml"/><Relationship Id="rId7" Type="http://schemas.openxmlformats.org/officeDocument/2006/relationships/diagramData" Target="../diagrams/data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6.jpeg"/><Relationship Id="rId11" Type="http://schemas.microsoft.com/office/2007/relationships/diagramDrawing" Target="../diagrams/drawing1.xml"/><Relationship Id="rId5" Type="http://schemas.openxmlformats.org/officeDocument/2006/relationships/notesSlide" Target="../notesSlides/notesSlide9.xml"/><Relationship Id="rId10" Type="http://schemas.openxmlformats.org/officeDocument/2006/relationships/diagramColors" Target="../diagrams/colors1.xml"/><Relationship Id="rId4" Type="http://schemas.openxmlformats.org/officeDocument/2006/relationships/slideLayout" Target="../slideLayouts/slideLayout3.xml"/><Relationship Id="rId9"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rot="16200000">
            <a:off x="-1131569" y="2000109"/>
            <a:ext cx="6000750" cy="3737609"/>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5123" name="Rectangle 19"/>
          <p:cNvSpPr>
            <a:spLocks noGrp="1" noChangeArrowheads="1"/>
          </p:cNvSpPr>
          <p:nvPr>
            <p:ph type="ctrTitle"/>
          </p:nvPr>
        </p:nvSpPr>
        <p:spPr>
          <a:xfrm>
            <a:off x="1808305" y="2488642"/>
            <a:ext cx="9144000" cy="535531"/>
          </a:xfrm>
          <a:scene3d>
            <a:camera prst="orthographicFront"/>
            <a:lightRig rig="threePt" dir="t"/>
          </a:scene3d>
          <a:sp3d>
            <a:bevelT/>
          </a:sp3d>
        </p:spPr>
        <p:txBody>
          <a:bodyPr/>
          <a:lstStyle/>
          <a:p>
            <a:r>
              <a:rPr lang="en-US" altLang="en-US" sz="3200" dirty="0" smtClean="0">
                <a:latin typeface="Stone Sans" pitchFamily="2" charset="0"/>
              </a:rPr>
              <a:t>Recruitment Briefing</a:t>
            </a:r>
          </a:p>
        </p:txBody>
      </p:sp>
      <p:sp>
        <p:nvSpPr>
          <p:cNvPr id="5124" name="Rectangle 20"/>
          <p:cNvSpPr>
            <a:spLocks noGrp="1" noChangeArrowheads="1"/>
          </p:cNvSpPr>
          <p:nvPr>
            <p:ph type="subTitle" idx="1"/>
          </p:nvPr>
        </p:nvSpPr>
        <p:spPr>
          <a:xfrm>
            <a:off x="4342652" y="4729515"/>
            <a:ext cx="4484687" cy="784830"/>
          </a:xfrm>
          <a:scene3d>
            <a:camera prst="orthographicFront"/>
            <a:lightRig rig="threePt" dir="t"/>
          </a:scene3d>
          <a:sp3d>
            <a:bevelT/>
          </a:sp3d>
        </p:spPr>
        <p:txBody>
          <a:bodyPr/>
          <a:lstStyle/>
          <a:p>
            <a:pPr algn="l"/>
            <a:r>
              <a:rPr altLang="en-US" sz="2000" dirty="0" smtClean="0">
                <a:solidFill>
                  <a:srgbClr val="5E6A71"/>
                </a:solidFill>
              </a:rPr>
              <a:t>Presented by: </a:t>
            </a:r>
            <a:endParaRPr altLang="en-US" sz="2000" dirty="0">
              <a:solidFill>
                <a:srgbClr val="5E6A71"/>
              </a:solidFill>
            </a:endParaRPr>
          </a:p>
          <a:p>
            <a:pPr algn="l"/>
            <a:r>
              <a:rPr altLang="en-US" sz="2000" dirty="0" smtClean="0">
                <a:solidFill>
                  <a:srgbClr val="5E6A71"/>
                </a:solidFill>
              </a:rPr>
              <a:t>Human Resource Services</a:t>
            </a:r>
          </a:p>
        </p:txBody>
      </p:sp>
      <p:sp>
        <p:nvSpPr>
          <p:cNvPr id="5125" name="Rectangle 1"/>
          <p:cNvSpPr>
            <a:spLocks noChangeArrowheads="1"/>
          </p:cNvSpPr>
          <p:nvPr/>
        </p:nvSpPr>
        <p:spPr bwMode="auto">
          <a:xfrm>
            <a:off x="4218783" y="3359649"/>
            <a:ext cx="436077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000" b="1" i="1" dirty="0" smtClean="0">
                <a:solidFill>
                  <a:srgbClr val="9A2236"/>
                </a:solidFill>
                <a:latin typeface="Lucida Sans" panose="020B0602030504020204" pitchFamily="34" charset="0"/>
              </a:rPr>
              <a:t>Search Committee Overview</a:t>
            </a:r>
            <a:endParaRPr lang="en-US" altLang="en-US" sz="3000" b="1" i="1" dirty="0">
              <a:solidFill>
                <a:srgbClr val="9A2236"/>
              </a:solidFill>
              <a:latin typeface="Lucida Sans" panose="020B0602030504020204" pitchFamily="34" charset="0"/>
            </a:endParaRPr>
          </a:p>
        </p:txBody>
      </p:sp>
      <p:cxnSp>
        <p:nvCxnSpPr>
          <p:cNvPr id="6" name="Straight Connector 5"/>
          <p:cNvCxnSpPr/>
          <p:nvPr/>
        </p:nvCxnSpPr>
        <p:spPr>
          <a:xfrm>
            <a:off x="3830639" y="3024173"/>
            <a:ext cx="4835525" cy="0"/>
          </a:xfrm>
          <a:prstGeom prst="line">
            <a:avLst/>
          </a:prstGeom>
          <a:ln w="38100"/>
        </p:spPr>
        <p:style>
          <a:lnRef idx="2">
            <a:schemeClr val="accent1"/>
          </a:lnRef>
          <a:fillRef idx="0">
            <a:schemeClr val="accent1"/>
          </a:fillRef>
          <a:effectRef idx="1">
            <a:schemeClr val="accent1"/>
          </a:effectRef>
          <a:fontRef idx="minor">
            <a:schemeClr val="tx1"/>
          </a:fontRef>
        </p:style>
      </p:cxnSp>
      <p:pic>
        <p:nvPicPr>
          <p:cNvPr id="1026" name="Picture 2" descr="http://media.fx-mm.com/wp-content/uploads/Recruitmen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886" y="2058987"/>
            <a:ext cx="3946525" cy="39465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1527175"/>
            <a:ext cx="9144000" cy="5330826"/>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14" name="Rectangle 13"/>
          <p:cNvSpPr/>
          <p:nvPr/>
        </p:nvSpPr>
        <p:spPr>
          <a:xfrm>
            <a:off x="4176713" y="1530351"/>
            <a:ext cx="4967287" cy="5327650"/>
          </a:xfrm>
          <a:prstGeom prst="rect">
            <a:avLst/>
          </a:prstGeom>
          <a:solidFill>
            <a:srgbClr val="89D1E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742950" lvl="1" indent="-285750">
              <a:buFont typeface="Courier New" panose="02070309020205020404" pitchFamily="49" charset="0"/>
              <a:buChar char="o"/>
              <a:defRPr/>
            </a:pPr>
            <a:endParaRPr lang="en-US" dirty="0">
              <a:solidFill>
                <a:schemeClr val="tx1"/>
              </a:solidFill>
              <a:cs typeface="Arial" pitchFamily="34" charset="0"/>
            </a:endParaRPr>
          </a:p>
        </p:txBody>
      </p:sp>
      <p:sp>
        <p:nvSpPr>
          <p:cNvPr id="2" name="Rectangle 1"/>
          <p:cNvSpPr/>
          <p:nvPr/>
        </p:nvSpPr>
        <p:spPr>
          <a:xfrm>
            <a:off x="3695793" y="5615070"/>
            <a:ext cx="5363520" cy="953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3749675" y="1423987"/>
            <a:ext cx="5394325" cy="54340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defRPr/>
            </a:pPr>
            <a:r>
              <a:rPr lang="en-US" sz="2000" dirty="0" smtClean="0">
                <a:solidFill>
                  <a:schemeClr val="bg2"/>
                </a:solidFill>
                <a:latin typeface="Lucida Sans" panose="020B0602030504020204" pitchFamily="34" charset="0"/>
                <a:cs typeface="Arial" pitchFamily="34" charset="0"/>
              </a:rPr>
              <a:t>Prohibited Pre-employment questions</a:t>
            </a:r>
          </a:p>
          <a:p>
            <a:pPr lvl="1">
              <a:defRPr/>
            </a:pPr>
            <a:endParaRPr lang="en-US" sz="2000" dirty="0" smtClean="0">
              <a:solidFill>
                <a:schemeClr val="bg2"/>
              </a:solidFill>
              <a:latin typeface="Lucida Sans" panose="020B0602030504020204" pitchFamily="34" charset="0"/>
              <a:cs typeface="Arial" pitchFamily="34" charset="0"/>
            </a:endParaRPr>
          </a:p>
          <a:p>
            <a:pPr marL="1200150" lvl="2" indent="-285750">
              <a:buFont typeface="Courier New" panose="02070309020205020404" pitchFamily="49" charset="0"/>
              <a:buChar char="o"/>
              <a:defRPr/>
            </a:pPr>
            <a:r>
              <a:rPr lang="en-US" sz="2000" dirty="0" smtClean="0">
                <a:solidFill>
                  <a:schemeClr val="bg2"/>
                </a:solidFill>
                <a:latin typeface="Lucida Sans" panose="020B0602030504020204" pitchFamily="34" charset="0"/>
                <a:cs typeface="Arial" pitchFamily="34" charset="0"/>
              </a:rPr>
              <a:t>Be vigilant in </a:t>
            </a:r>
            <a:r>
              <a:rPr lang="en-US" sz="2000" u="sng" dirty="0" smtClean="0">
                <a:solidFill>
                  <a:schemeClr val="bg2"/>
                </a:solidFill>
                <a:latin typeface="Lucida Sans" panose="020B0602030504020204" pitchFamily="34" charset="0"/>
                <a:cs typeface="Arial" pitchFamily="34" charset="0"/>
              </a:rPr>
              <a:t>all</a:t>
            </a:r>
            <a:r>
              <a:rPr lang="en-US" sz="2000" dirty="0" smtClean="0">
                <a:solidFill>
                  <a:schemeClr val="bg2"/>
                </a:solidFill>
                <a:latin typeface="Lucida Sans" panose="020B0602030504020204" pitchFamily="34" charset="0"/>
                <a:cs typeface="Arial" pitchFamily="34" charset="0"/>
              </a:rPr>
              <a:t> interactions with candidates</a:t>
            </a:r>
          </a:p>
          <a:p>
            <a:pPr marL="1200150" lvl="2" indent="-285750">
              <a:buFont typeface="Courier New" panose="02070309020205020404" pitchFamily="49" charset="0"/>
              <a:buChar char="o"/>
              <a:defRPr/>
            </a:pPr>
            <a:r>
              <a:rPr lang="en-US" sz="2000" dirty="0" smtClean="0">
                <a:solidFill>
                  <a:schemeClr val="bg2"/>
                </a:solidFill>
                <a:latin typeface="Lucida Sans" panose="020B0602030504020204" pitchFamily="34" charset="0"/>
                <a:cs typeface="Arial" pitchFamily="34" charset="0"/>
              </a:rPr>
              <a:t>Focus on job-related questions</a:t>
            </a:r>
          </a:p>
          <a:p>
            <a:pPr marL="1200150" lvl="2" indent="-285750">
              <a:buFont typeface="Courier New" panose="02070309020205020404" pitchFamily="49" charset="0"/>
              <a:buChar char="o"/>
              <a:defRPr/>
            </a:pPr>
            <a:r>
              <a:rPr lang="en-US" sz="2000" dirty="0" smtClean="0">
                <a:solidFill>
                  <a:schemeClr val="bg2"/>
                </a:solidFill>
                <a:latin typeface="Lucida Sans" panose="020B0602030504020204" pitchFamily="34" charset="0"/>
                <a:cs typeface="Arial" pitchFamily="34" charset="0"/>
              </a:rPr>
              <a:t>Refrain from questions related to:</a:t>
            </a:r>
          </a:p>
          <a:p>
            <a:pPr lvl="3">
              <a:defRPr/>
            </a:pPr>
            <a:endParaRPr lang="en-US" sz="2000" dirty="0" smtClean="0">
              <a:solidFill>
                <a:schemeClr val="bg2"/>
              </a:solidFill>
              <a:latin typeface="Lucida Sans" panose="020B0602030504020204" pitchFamily="34" charset="0"/>
              <a:cs typeface="Arial" pitchFamily="34" charset="0"/>
            </a:endParaRPr>
          </a:p>
          <a:p>
            <a:pPr lvl="3">
              <a:defRPr/>
            </a:pPr>
            <a:r>
              <a:rPr lang="en-US" sz="2000" i="1" dirty="0" smtClean="0">
                <a:solidFill>
                  <a:schemeClr val="bg2"/>
                </a:solidFill>
                <a:latin typeface="Lucida Sans" panose="020B0602030504020204" pitchFamily="34" charset="0"/>
                <a:cs typeface="Arial" pitchFamily="34" charset="0"/>
              </a:rPr>
              <a:t>Race, Religion, Gender, Age, Citizenship, National Origin, Sexual Orientation, Martial Status, Disability Status, Veteran Status</a:t>
            </a:r>
          </a:p>
          <a:p>
            <a:pPr lvl="3">
              <a:defRPr/>
            </a:pPr>
            <a:endParaRPr lang="en-US" dirty="0">
              <a:solidFill>
                <a:schemeClr val="tx1"/>
              </a:solidFill>
              <a:effectLst>
                <a:outerShdw blurRad="38100" dist="38100" dir="2700000" algn="tl">
                  <a:srgbClr val="000000">
                    <a:alpha val="43137"/>
                  </a:srgbClr>
                </a:outerShdw>
              </a:effectLst>
              <a:cs typeface="Arial" pitchFamily="34" charset="0"/>
            </a:endParaRPr>
          </a:p>
          <a:p>
            <a:pPr marL="1657350" lvl="3" indent="-285750">
              <a:buFont typeface="Courier New" panose="02070309020205020404" pitchFamily="49" charset="0"/>
              <a:buChar char="o"/>
              <a:defRPr/>
            </a:pPr>
            <a:endParaRPr lang="en-US" dirty="0">
              <a:solidFill>
                <a:schemeClr val="tx1"/>
              </a:solidFill>
              <a:effectLst>
                <a:outerShdw blurRad="38100" dist="38100" dir="2700000" algn="tl">
                  <a:srgbClr val="000000">
                    <a:alpha val="43137"/>
                  </a:srgbClr>
                </a:outerShdw>
              </a:effectLst>
              <a:cs typeface="Arial" pitchFamily="34" charset="0"/>
            </a:endParaRPr>
          </a:p>
        </p:txBody>
      </p:sp>
      <p:sp>
        <p:nvSpPr>
          <p:cNvPr id="56327" name="TextBox 1"/>
          <p:cNvSpPr txBox="1">
            <a:spLocks noChangeArrowheads="1"/>
          </p:cNvSpPr>
          <p:nvPr/>
        </p:nvSpPr>
        <p:spPr bwMode="auto">
          <a:xfrm>
            <a:off x="4571999" y="5992999"/>
            <a:ext cx="4467890" cy="307777"/>
          </a:xfrm>
          <a:prstGeom prst="rect">
            <a:avLst/>
          </a:prstGeom>
          <a:ln/>
          <a:extLst/>
        </p:spPr>
        <p:style>
          <a:lnRef idx="1">
            <a:schemeClr val="dk1"/>
          </a:lnRef>
          <a:fillRef idx="2">
            <a:schemeClr val="dk1"/>
          </a:fillRef>
          <a:effectRef idx="1">
            <a:schemeClr val="dk1"/>
          </a:effectRef>
          <a:fontRef idx="minor">
            <a:schemeClr val="dk1"/>
          </a:fontRef>
        </p:style>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dirty="0" smtClean="0">
                <a:latin typeface="Lucida Sans" panose="020B0602030504020204" pitchFamily="34" charset="0"/>
                <a:hlinkClick r:id="rId6"/>
              </a:rPr>
              <a:t>Pre-employment </a:t>
            </a:r>
            <a:r>
              <a:rPr lang="en-US" altLang="en-US" sz="1400" dirty="0">
                <a:latin typeface="Lucida Sans" panose="020B0602030504020204" pitchFamily="34" charset="0"/>
                <a:hlinkClick r:id="rId6"/>
              </a:rPr>
              <a:t>Inquiry Guidelines | </a:t>
            </a:r>
            <a:r>
              <a:rPr lang="en-US" altLang="en-US" sz="1400">
                <a:latin typeface="Lucida Sans" panose="020B0602030504020204" pitchFamily="34" charset="0"/>
                <a:hlinkClick r:id="rId6"/>
              </a:rPr>
              <a:t>BPPM </a:t>
            </a:r>
            <a:r>
              <a:rPr lang="en-US" altLang="en-US" sz="1400" smtClean="0">
                <a:latin typeface="Lucida Sans" panose="020B0602030504020204" pitchFamily="34" charset="0"/>
                <a:hlinkClick r:id="rId6"/>
              </a:rPr>
              <a:t>60.08 </a:t>
            </a:r>
            <a:endParaRPr lang="en-US" altLang="en-US" sz="1400" dirty="0">
              <a:latin typeface="Lucida Sans" panose="020B0602030504020204" pitchFamily="34" charset="0"/>
            </a:endParaRPr>
          </a:p>
        </p:txBody>
      </p:sp>
      <p:pic>
        <p:nvPicPr>
          <p:cNvPr id="9" name="Picture 8"/>
          <p:cNvPicPr>
            <a:picLocks noChangeAspect="1" noChangeArrowheads="1"/>
          </p:cNvPicPr>
          <p:nvPr>
            <p:custDataLst>
              <p:tags r:id="rId2"/>
            </p:custDataLst>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82214" y="6424944"/>
            <a:ext cx="312737" cy="358775"/>
          </a:xfrm>
          <a:prstGeom prst="rect">
            <a:avLst/>
          </a:prstGeom>
          <a:solidFill>
            <a:schemeClr val="tx1"/>
          </a:solidFill>
          <a:ln>
            <a:noFill/>
          </a:ln>
          <a:extLst/>
        </p:spPr>
      </p:pic>
      <p:graphicFrame>
        <p:nvGraphicFramePr>
          <p:cNvPr id="13" name="Diagram 12"/>
          <p:cNvGraphicFramePr/>
          <p:nvPr>
            <p:custDataLst>
              <p:tags r:id="rId3"/>
            </p:custDataLst>
            <p:extLst>
              <p:ext uri="{D42A27DB-BD31-4B8C-83A1-F6EECF244321}">
                <p14:modId xmlns:p14="http://schemas.microsoft.com/office/powerpoint/2010/main" val="369377445"/>
              </p:ext>
            </p:extLst>
          </p:nvPr>
        </p:nvGraphicFramePr>
        <p:xfrm>
          <a:off x="-965031" y="1669893"/>
          <a:ext cx="6778002" cy="475636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Title 1"/>
          <p:cNvSpPr>
            <a:spLocks noGrp="1"/>
          </p:cNvSpPr>
          <p:nvPr>
            <p:ph type="ctrTitle"/>
          </p:nvPr>
        </p:nvSpPr>
        <p:spPr>
          <a:xfrm>
            <a:off x="246062" y="773700"/>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rPr>
              <a:t>Evaluation &amp; Interview</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1000"/>
                                        <p:tgtEl>
                                          <p:spTgt spid="8">
                                            <p:txEl>
                                              <p:pRg st="3" end="3"/>
                                            </p:txEl>
                                          </p:spTgt>
                                        </p:tgtEl>
                                      </p:cBhvr>
                                    </p:animEffect>
                                    <p:anim calcmode="lin" valueType="num">
                                      <p:cBhvr>
                                        <p:cTn id="29"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fade">
                                      <p:cBhvr>
                                        <p:cTn id="35" dur="1000"/>
                                        <p:tgtEl>
                                          <p:spTgt spid="8">
                                            <p:txEl>
                                              <p:pRg st="4" end="4"/>
                                            </p:txEl>
                                          </p:spTgt>
                                        </p:tgtEl>
                                      </p:cBhvr>
                                    </p:animEffect>
                                    <p:anim calcmode="lin" valueType="num">
                                      <p:cBhvr>
                                        <p:cTn id="36"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Effect transition="in" filter="fade">
                                      <p:cBhvr>
                                        <p:cTn id="42" dur="1000"/>
                                        <p:tgtEl>
                                          <p:spTgt spid="8">
                                            <p:txEl>
                                              <p:pRg st="6" end="6"/>
                                            </p:txEl>
                                          </p:spTgt>
                                        </p:tgtEl>
                                      </p:cBhvr>
                                    </p:animEffect>
                                    <p:anim calcmode="lin" valueType="num">
                                      <p:cBhvr>
                                        <p:cTn id="43"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56327"/>
                                        </p:tgtEl>
                                        <p:attrNameLst>
                                          <p:attrName>style.visibility</p:attrName>
                                        </p:attrNameLst>
                                      </p:cBhvr>
                                      <p:to>
                                        <p:strVal val="visible"/>
                                      </p:to>
                                    </p:set>
                                    <p:animEffect transition="in" filter="fade">
                                      <p:cBhvr>
                                        <p:cTn id="54" dur="1000"/>
                                        <p:tgtEl>
                                          <p:spTgt spid="56327"/>
                                        </p:tgtEl>
                                      </p:cBhvr>
                                    </p:animEffect>
                                    <p:anim calcmode="lin" valueType="num">
                                      <p:cBhvr>
                                        <p:cTn id="55" dur="1000" fill="hold"/>
                                        <p:tgtEl>
                                          <p:spTgt spid="56327"/>
                                        </p:tgtEl>
                                        <p:attrNameLst>
                                          <p:attrName>ppt_x</p:attrName>
                                        </p:attrNameLst>
                                      </p:cBhvr>
                                      <p:tavLst>
                                        <p:tav tm="0">
                                          <p:val>
                                            <p:strVal val="#ppt_x"/>
                                          </p:val>
                                        </p:tav>
                                        <p:tav tm="100000">
                                          <p:val>
                                            <p:strVal val="#ppt_x"/>
                                          </p:val>
                                        </p:tav>
                                      </p:tavLst>
                                    </p:anim>
                                    <p:anim calcmode="lin" valueType="num">
                                      <p:cBhvr>
                                        <p:cTn id="56" dur="1000" fill="hold"/>
                                        <p:tgtEl>
                                          <p:spTgt spid="563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63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527175"/>
            <a:ext cx="9144000" cy="5330826"/>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7" name="Rectangle 6"/>
          <p:cNvSpPr/>
          <p:nvPr/>
        </p:nvSpPr>
        <p:spPr>
          <a:xfrm>
            <a:off x="-588936" y="636303"/>
            <a:ext cx="10321871" cy="707886"/>
          </a:xfrm>
          <a:prstGeom prst="rect">
            <a:avLst/>
          </a:prstGeom>
        </p:spPr>
        <p:txBody>
          <a:bodyPr>
            <a:spAutoFit/>
          </a:bodyPr>
          <a:lstStyle/>
          <a:p>
            <a:pPr algn="ctr">
              <a:defRPr/>
            </a:pPr>
            <a:r>
              <a:rPr lang="en-US" sz="4000" b="1" dirty="0">
                <a:ln w="22225">
                  <a:solidFill>
                    <a:schemeClr val="accent2"/>
                  </a:solidFill>
                  <a:prstDash val="solid"/>
                </a:ln>
                <a:solidFill>
                  <a:schemeClr val="accent2">
                    <a:lumMod val="40000"/>
                    <a:lumOff val="60000"/>
                  </a:schemeClr>
                </a:solidFill>
                <a:latin typeface="Stone Sans" pitchFamily="2" charset="0"/>
                <a:ea typeface="+mj-ea"/>
                <a:cs typeface="+mj-cs"/>
              </a:rPr>
              <a:t>Screen &amp; Interview</a:t>
            </a:r>
          </a:p>
        </p:txBody>
      </p:sp>
      <p:sp>
        <p:nvSpPr>
          <p:cNvPr id="8" name="Rectangle 7"/>
          <p:cNvSpPr/>
          <p:nvPr/>
        </p:nvSpPr>
        <p:spPr>
          <a:xfrm>
            <a:off x="4176713" y="1527175"/>
            <a:ext cx="4967287" cy="5318932"/>
          </a:xfrm>
          <a:prstGeom prst="rect">
            <a:avLst/>
          </a:prstGeom>
          <a:solidFill>
            <a:srgbClr val="89D1E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742950" lvl="1" indent="-285750">
              <a:buFont typeface="Courier New" panose="02070309020205020404" pitchFamily="49" charset="0"/>
              <a:buChar char="o"/>
              <a:defRPr/>
            </a:pPr>
            <a:endParaRPr lang="en-US" dirty="0">
              <a:solidFill>
                <a:schemeClr val="tx1"/>
              </a:solidFill>
              <a:cs typeface="Arial" pitchFamily="34" charset="0"/>
            </a:endParaRPr>
          </a:p>
        </p:txBody>
      </p:sp>
      <p:sp>
        <p:nvSpPr>
          <p:cNvPr id="3" name="TextBox 2"/>
          <p:cNvSpPr txBox="1"/>
          <p:nvPr/>
        </p:nvSpPr>
        <p:spPr>
          <a:xfrm>
            <a:off x="4122025" y="1553096"/>
            <a:ext cx="5076661" cy="6186309"/>
          </a:xfrm>
          <a:prstGeom prst="rect">
            <a:avLst/>
          </a:prstGeom>
          <a:noFill/>
        </p:spPr>
        <p:txBody>
          <a:bodyPr wrap="square" rtlCol="0">
            <a:spAutoFit/>
          </a:bodyPr>
          <a:lstStyle/>
          <a:p>
            <a:pPr marL="171450">
              <a:buClr>
                <a:srgbClr val="5E6A71"/>
              </a:buClr>
              <a:buSzPct val="80000"/>
              <a:defRPr/>
            </a:pPr>
            <a:r>
              <a:rPr lang="en-US" sz="2000" dirty="0">
                <a:solidFill>
                  <a:schemeClr val="bg2"/>
                </a:solidFill>
                <a:latin typeface="Lucida Sans" panose="020B0602030504020204" pitchFamily="34" charset="0"/>
                <a:cs typeface="Arial" pitchFamily="34" charset="0"/>
              </a:rPr>
              <a:t>When screening </a:t>
            </a:r>
            <a:r>
              <a:rPr lang="en-US" sz="2000" dirty="0" smtClean="0">
                <a:solidFill>
                  <a:schemeClr val="bg2"/>
                </a:solidFill>
                <a:latin typeface="Lucida Sans" panose="020B0602030504020204" pitchFamily="34" charset="0"/>
                <a:cs typeface="Arial" pitchFamily="34" charset="0"/>
              </a:rPr>
              <a:t>candidates</a:t>
            </a:r>
            <a:endParaRPr lang="en-US" sz="2000" dirty="0">
              <a:solidFill>
                <a:schemeClr val="bg2"/>
              </a:solidFill>
              <a:latin typeface="Lucida Sans" panose="020B0602030504020204" pitchFamily="34" charset="0"/>
              <a:cs typeface="Arial" pitchFamily="34" charset="0"/>
            </a:endParaRPr>
          </a:p>
          <a:p>
            <a:pPr marL="457200" indent="-285750">
              <a:buClr>
                <a:srgbClr val="5E6A71"/>
              </a:buClr>
              <a:buSzPct val="8000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457200" indent="-285750">
              <a:buSzPct val="8000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Review all application materials</a:t>
            </a:r>
          </a:p>
          <a:p>
            <a:pPr marL="457200" indent="-285750">
              <a:buSzPct val="8000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457200" indent="-285750">
              <a:buSzPct val="8000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Consider entire career history provided</a:t>
            </a:r>
          </a:p>
          <a:p>
            <a:pPr marL="457200" indent="-285750">
              <a:buSzPct val="8000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457200" indent="-285750">
              <a:buSzPct val="8000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Use pre-established evaluation tools</a:t>
            </a:r>
          </a:p>
          <a:p>
            <a:pPr marL="457200" indent="-285750">
              <a:buSzPct val="8000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457200" indent="-285750">
              <a:buSzPct val="8000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Ensure qualifications clearly </a:t>
            </a:r>
            <a:r>
              <a:rPr lang="en-US" sz="2000" dirty="0" smtClean="0">
                <a:solidFill>
                  <a:schemeClr val="bg2"/>
                </a:solidFill>
                <a:latin typeface="Lucida Sans" panose="020B0602030504020204" pitchFamily="34" charset="0"/>
                <a:cs typeface="Arial" pitchFamily="34" charset="0"/>
              </a:rPr>
              <a:t>demonstrated/refrain </a:t>
            </a:r>
            <a:r>
              <a:rPr lang="en-US" sz="2000" dirty="0">
                <a:solidFill>
                  <a:schemeClr val="bg2"/>
                </a:solidFill>
                <a:latin typeface="Lucida Sans" panose="020B0602030504020204" pitchFamily="34" charset="0"/>
                <a:cs typeface="Arial" pitchFamily="34" charset="0"/>
              </a:rPr>
              <a:t>from assumptions</a:t>
            </a:r>
          </a:p>
          <a:p>
            <a:pPr marL="457200" indent="-285750">
              <a:buSzPct val="8000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457200" indent="-285750">
              <a:buSzPct val="8000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Do not consider or score answers regarding work eligibility or visa sponsorship status</a:t>
            </a:r>
          </a:p>
          <a:p>
            <a:pPr marL="457200" indent="-285750">
              <a:buSzPct val="8000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171450">
              <a:buClr>
                <a:srgbClr val="5E6A71"/>
              </a:buClr>
              <a:buSzPct val="80000"/>
              <a:defRPr/>
            </a:pPr>
            <a:endParaRPr lang="en-US" dirty="0">
              <a:solidFill>
                <a:schemeClr val="bg2"/>
              </a:solidFill>
              <a:effectLst>
                <a:outerShdw blurRad="38100" dist="38100" dir="2700000" algn="tl">
                  <a:srgbClr val="000000">
                    <a:alpha val="43137"/>
                  </a:srgbClr>
                </a:outerShdw>
              </a:effectLst>
              <a:cs typeface="Arial" pitchFamily="34" charset="0"/>
            </a:endParaRPr>
          </a:p>
          <a:p>
            <a:endParaRPr lang="en-US" dirty="0">
              <a:solidFill>
                <a:schemeClr val="bg2"/>
              </a:solidFill>
            </a:endParaRPr>
          </a:p>
        </p:txBody>
      </p:sp>
      <p:graphicFrame>
        <p:nvGraphicFramePr>
          <p:cNvPr id="11" name="Diagram 10"/>
          <p:cNvGraphicFramePr/>
          <p:nvPr>
            <p:custDataLst>
              <p:tags r:id="rId2"/>
            </p:custDataLst>
            <p:extLst>
              <p:ext uri="{D42A27DB-BD31-4B8C-83A1-F6EECF244321}">
                <p14:modId xmlns:p14="http://schemas.microsoft.com/office/powerpoint/2010/main" val="699618105"/>
              </p:ext>
            </p:extLst>
          </p:nvPr>
        </p:nvGraphicFramePr>
        <p:xfrm>
          <a:off x="-865379" y="2134816"/>
          <a:ext cx="6487307" cy="418819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extLst>
      <p:ext uri="{BB962C8B-B14F-4D97-AF65-F5344CB8AC3E}">
        <p14:creationId xmlns:p14="http://schemas.microsoft.com/office/powerpoint/2010/main" val="3921065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1527175"/>
            <a:ext cx="9144000" cy="5330826"/>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14" name="Rectangle 13"/>
          <p:cNvSpPr/>
          <p:nvPr/>
        </p:nvSpPr>
        <p:spPr>
          <a:xfrm>
            <a:off x="4219056" y="1523313"/>
            <a:ext cx="4967287" cy="5434013"/>
          </a:xfrm>
          <a:prstGeom prst="rect">
            <a:avLst/>
          </a:prstGeom>
          <a:solidFill>
            <a:srgbClr val="89D1E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742950" lvl="1" indent="-285750">
              <a:buFont typeface="Courier New" panose="02070309020205020404" pitchFamily="49" charset="0"/>
              <a:buChar char="o"/>
              <a:defRPr/>
            </a:pPr>
            <a:endParaRPr lang="en-US" dirty="0">
              <a:solidFill>
                <a:schemeClr val="tx1"/>
              </a:solidFill>
              <a:cs typeface="Arial" pitchFamily="34" charset="0"/>
            </a:endParaRPr>
          </a:p>
        </p:txBody>
      </p:sp>
      <p:sp>
        <p:nvSpPr>
          <p:cNvPr id="2" name="Rectangle 1"/>
          <p:cNvSpPr/>
          <p:nvPr/>
        </p:nvSpPr>
        <p:spPr>
          <a:xfrm>
            <a:off x="3695793" y="5615070"/>
            <a:ext cx="5363520" cy="953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3792018" y="1612807"/>
            <a:ext cx="5394325" cy="52451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defRPr/>
            </a:pPr>
            <a:r>
              <a:rPr lang="en-US" sz="2000" dirty="0" smtClean="0">
                <a:solidFill>
                  <a:schemeClr val="bg2"/>
                </a:solidFill>
                <a:latin typeface="Lucida Sans" panose="020B0602030504020204" pitchFamily="34" charset="0"/>
                <a:cs typeface="Arial" pitchFamily="34" charset="0"/>
              </a:rPr>
              <a:t>Be sure to provide a positive candidate experience during the entire process</a:t>
            </a:r>
          </a:p>
          <a:p>
            <a:pPr lvl="1">
              <a:defRPr/>
            </a:pPr>
            <a:endParaRPr lang="en-US" sz="2000" dirty="0" smtClean="0">
              <a:solidFill>
                <a:schemeClr val="bg2"/>
              </a:solidFill>
              <a:latin typeface="Lucida Sans" panose="020B0602030504020204" pitchFamily="34" charset="0"/>
              <a:cs typeface="Arial" pitchFamily="34" charset="0"/>
            </a:endParaRPr>
          </a:p>
          <a:p>
            <a:pPr marL="742950" lvl="1" indent="-285750">
              <a:buFont typeface="Arial" panose="020B0604020202020204" pitchFamily="34" charset="0"/>
              <a:buChar char="•"/>
              <a:defRPr/>
            </a:pPr>
            <a:r>
              <a:rPr lang="en-US" sz="2000" dirty="0" smtClean="0">
                <a:solidFill>
                  <a:schemeClr val="bg2"/>
                </a:solidFill>
                <a:latin typeface="Lucida Sans" panose="020B0602030504020204" pitchFamily="34" charset="0"/>
                <a:cs typeface="Arial" pitchFamily="34" charset="0"/>
              </a:rPr>
              <a:t>Consider all the small details, these can make a big impact</a:t>
            </a:r>
          </a:p>
          <a:p>
            <a:pPr marL="742950" lvl="1" indent="-285750">
              <a:buFont typeface="Arial" panose="020B0604020202020204" pitchFamily="34" charset="0"/>
              <a:buChar char="•"/>
              <a:defRPr/>
            </a:pPr>
            <a:endParaRPr lang="en-US" sz="2000" dirty="0" smtClean="0">
              <a:solidFill>
                <a:schemeClr val="bg2"/>
              </a:solidFill>
              <a:latin typeface="Lucida Sans" panose="020B0602030504020204" pitchFamily="34" charset="0"/>
              <a:cs typeface="Arial" pitchFamily="34" charset="0"/>
            </a:endParaRPr>
          </a:p>
          <a:p>
            <a:pPr marL="742950" lvl="1" indent="-285750">
              <a:buFont typeface="Arial" panose="020B0604020202020204" pitchFamily="34" charset="0"/>
              <a:buChar char="•"/>
              <a:defRPr/>
            </a:pPr>
            <a:r>
              <a:rPr lang="en-US" sz="2000" dirty="0" smtClean="0">
                <a:solidFill>
                  <a:schemeClr val="bg2"/>
                </a:solidFill>
                <a:latin typeface="Lucida Sans" panose="020B0602030504020204" pitchFamily="34" charset="0"/>
                <a:cs typeface="Arial" pitchFamily="34" charset="0"/>
              </a:rPr>
              <a:t>Candidate Ambassadors</a:t>
            </a:r>
          </a:p>
          <a:p>
            <a:pPr marL="742950" lvl="1" indent="-285750">
              <a:buFont typeface="Arial" panose="020B0604020202020204" pitchFamily="34" charset="0"/>
              <a:buChar char="•"/>
              <a:defRPr/>
            </a:pPr>
            <a:endParaRPr lang="en-US" sz="2000" dirty="0" smtClean="0">
              <a:solidFill>
                <a:schemeClr val="bg2"/>
              </a:solidFill>
              <a:latin typeface="Lucida Sans" panose="020B0602030504020204" pitchFamily="34" charset="0"/>
              <a:cs typeface="Arial" pitchFamily="34" charset="0"/>
            </a:endParaRPr>
          </a:p>
          <a:p>
            <a:pPr marL="742950" lvl="1" indent="-285750">
              <a:buFont typeface="Arial" panose="020B0604020202020204" pitchFamily="34" charset="0"/>
              <a:buChar char="•"/>
              <a:defRPr/>
            </a:pPr>
            <a:r>
              <a:rPr lang="en-US" sz="2000" dirty="0" smtClean="0">
                <a:solidFill>
                  <a:schemeClr val="bg2"/>
                </a:solidFill>
                <a:latin typeface="Lucida Sans" panose="020B0602030504020204" pitchFamily="34" charset="0"/>
                <a:cs typeface="Arial" pitchFamily="34" charset="0"/>
              </a:rPr>
              <a:t>Reach out to HRS for assistance with fine tuning the interview agenda and candidate experience best practice tips!</a:t>
            </a:r>
          </a:p>
          <a:p>
            <a:pPr marL="742950" lvl="1" indent="-285750">
              <a:buFont typeface="Arial" panose="020B0604020202020204" pitchFamily="34" charset="0"/>
              <a:buChar char="•"/>
              <a:defRPr/>
            </a:pPr>
            <a:endParaRPr lang="en-US" sz="2000" dirty="0" smtClean="0">
              <a:solidFill>
                <a:schemeClr val="bg2"/>
              </a:solidFill>
              <a:latin typeface="Lucida Sans" panose="020B0602030504020204" pitchFamily="34" charset="0"/>
              <a:cs typeface="Arial" pitchFamily="34" charset="0"/>
            </a:endParaRPr>
          </a:p>
          <a:p>
            <a:pPr marL="742950" lvl="1" indent="-285750">
              <a:buFont typeface="Arial" panose="020B0604020202020204" pitchFamily="34" charset="0"/>
              <a:buChar char="•"/>
              <a:defRPr/>
            </a:pPr>
            <a:endParaRPr lang="en-US" sz="2000" dirty="0" smtClean="0">
              <a:solidFill>
                <a:schemeClr val="bg2"/>
              </a:solidFill>
              <a:latin typeface="Lucida Sans" panose="020B0602030504020204" pitchFamily="34" charset="0"/>
              <a:cs typeface="Arial" pitchFamily="34" charset="0"/>
            </a:endParaRPr>
          </a:p>
          <a:p>
            <a:pPr marL="1657350" lvl="3" indent="-285750">
              <a:buFont typeface="Courier New" panose="02070309020205020404" pitchFamily="49" charset="0"/>
              <a:buChar char="o"/>
              <a:defRPr/>
            </a:pPr>
            <a:endParaRPr lang="en-US" dirty="0">
              <a:solidFill>
                <a:schemeClr val="tx1"/>
              </a:solidFill>
              <a:effectLst>
                <a:outerShdw blurRad="38100" dist="38100" dir="2700000" algn="tl">
                  <a:srgbClr val="000000">
                    <a:alpha val="43137"/>
                  </a:srgbClr>
                </a:outerShdw>
              </a:effectLst>
              <a:cs typeface="Arial" pitchFamily="34" charset="0"/>
            </a:endParaRPr>
          </a:p>
        </p:txBody>
      </p:sp>
      <p:graphicFrame>
        <p:nvGraphicFramePr>
          <p:cNvPr id="13" name="Diagram 12"/>
          <p:cNvGraphicFramePr/>
          <p:nvPr>
            <p:custDataLst>
              <p:tags r:id="rId2"/>
            </p:custDataLst>
            <p:extLst>
              <p:ext uri="{D42A27DB-BD31-4B8C-83A1-F6EECF244321}">
                <p14:modId xmlns:p14="http://schemas.microsoft.com/office/powerpoint/2010/main" val="3945024081"/>
              </p:ext>
            </p:extLst>
          </p:nvPr>
        </p:nvGraphicFramePr>
        <p:xfrm>
          <a:off x="-965031" y="1669893"/>
          <a:ext cx="6778002" cy="475636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Title 1"/>
          <p:cNvSpPr>
            <a:spLocks noGrp="1"/>
          </p:cNvSpPr>
          <p:nvPr>
            <p:ph type="ctrTitle"/>
          </p:nvPr>
        </p:nvSpPr>
        <p:spPr>
          <a:xfrm>
            <a:off x="246062" y="773700"/>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rPr>
              <a:t>Evaluation &amp; Interview</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Tree>
    <p:custDataLst>
      <p:tags r:id="rId1"/>
    </p:custDataLst>
    <p:extLst>
      <p:ext uri="{BB962C8B-B14F-4D97-AF65-F5344CB8AC3E}">
        <p14:creationId xmlns:p14="http://schemas.microsoft.com/office/powerpoint/2010/main" val="3937104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Effect transition="in" filter="fade">
                                      <p:cBhvr>
                                        <p:cTn id="28" dur="1000"/>
                                        <p:tgtEl>
                                          <p:spTgt spid="8">
                                            <p:txEl>
                                              <p:pRg st="4" end="4"/>
                                            </p:txEl>
                                          </p:spTgt>
                                        </p:tgtEl>
                                      </p:cBhvr>
                                    </p:animEffect>
                                    <p:anim calcmode="lin" valueType="num">
                                      <p:cBhvr>
                                        <p:cTn id="29"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fade">
                                      <p:cBhvr>
                                        <p:cTn id="35" dur="1000"/>
                                        <p:tgtEl>
                                          <p:spTgt spid="8">
                                            <p:txEl>
                                              <p:pRg st="6" end="6"/>
                                            </p:txEl>
                                          </p:spTgt>
                                        </p:tgtEl>
                                      </p:cBhvr>
                                    </p:animEffect>
                                    <p:anim calcmode="lin" valueType="num">
                                      <p:cBhvr>
                                        <p:cTn id="36"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527175"/>
            <a:ext cx="9144000" cy="5330826"/>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 name="Rectangle 8"/>
          <p:cNvSpPr/>
          <p:nvPr/>
        </p:nvSpPr>
        <p:spPr>
          <a:xfrm>
            <a:off x="4092575" y="1547813"/>
            <a:ext cx="5051425" cy="5310188"/>
          </a:xfrm>
          <a:prstGeom prst="rect">
            <a:avLst/>
          </a:prstGeom>
          <a:solidFill>
            <a:srgbClr val="FFD4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742950" lvl="1" indent="-285750">
              <a:buFont typeface="Courier New" panose="02070309020205020404" pitchFamily="49" charset="0"/>
              <a:buChar char="o"/>
              <a:defRPr/>
            </a:pPr>
            <a:endParaRPr lang="en-US" dirty="0">
              <a:solidFill>
                <a:schemeClr val="tx1"/>
              </a:solidFill>
              <a:effectLst>
                <a:outerShdw blurRad="38100" dist="38100" dir="2700000" algn="tl">
                  <a:srgbClr val="000000">
                    <a:alpha val="43137"/>
                  </a:srgbClr>
                </a:outerShdw>
              </a:effectLst>
              <a:cs typeface="Arial" pitchFamily="34" charset="0"/>
            </a:endParaRPr>
          </a:p>
        </p:txBody>
      </p:sp>
      <p:sp>
        <p:nvSpPr>
          <p:cNvPr id="7" name="Rectangle 6"/>
          <p:cNvSpPr/>
          <p:nvPr/>
        </p:nvSpPr>
        <p:spPr>
          <a:xfrm>
            <a:off x="177421" y="730778"/>
            <a:ext cx="8789158" cy="707886"/>
          </a:xfrm>
          <a:prstGeom prst="rect">
            <a:avLst/>
          </a:prstGeom>
        </p:spPr>
        <p:txBody>
          <a:bodyPr>
            <a:spAutoFit/>
          </a:bodyPr>
          <a:lstStyle/>
          <a:p>
            <a:pPr algn="ctr">
              <a:defRPr/>
            </a:pPr>
            <a:r>
              <a:rPr lang="en-US" sz="4000" b="1" dirty="0" smtClean="0">
                <a:ln w="22225">
                  <a:solidFill>
                    <a:schemeClr val="accent2"/>
                  </a:solidFill>
                  <a:prstDash val="solid"/>
                </a:ln>
                <a:solidFill>
                  <a:schemeClr val="accent2">
                    <a:lumMod val="40000"/>
                    <a:lumOff val="60000"/>
                  </a:schemeClr>
                </a:solidFill>
                <a:latin typeface="Stone Sans" pitchFamily="2" charset="0"/>
                <a:ea typeface="+mj-ea"/>
                <a:cs typeface="+mj-cs"/>
              </a:rPr>
              <a:t>Reference/Background Checks</a:t>
            </a:r>
            <a:endParaRPr lang="en-US" sz="4000" b="1" dirty="0">
              <a:ln w="22225">
                <a:solidFill>
                  <a:schemeClr val="accent2"/>
                </a:solidFill>
                <a:prstDash val="solid"/>
              </a:ln>
              <a:solidFill>
                <a:schemeClr val="accent2">
                  <a:lumMod val="40000"/>
                  <a:lumOff val="60000"/>
                </a:schemeClr>
              </a:solidFill>
              <a:latin typeface="Stone Sans" pitchFamily="2" charset="0"/>
              <a:ea typeface="+mj-ea"/>
              <a:cs typeface="+mj-cs"/>
            </a:endParaRPr>
          </a:p>
        </p:txBody>
      </p:sp>
      <p:sp>
        <p:nvSpPr>
          <p:cNvPr id="8" name="Rectangle 7"/>
          <p:cNvSpPr/>
          <p:nvPr/>
        </p:nvSpPr>
        <p:spPr>
          <a:xfrm>
            <a:off x="2897567" y="3330392"/>
            <a:ext cx="6069012" cy="3494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657350" lvl="3" indent="-28575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1657350" lvl="3"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Internet Searches </a:t>
            </a:r>
          </a:p>
          <a:p>
            <a:pPr marL="2114550" lvl="4"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Google</a:t>
            </a:r>
          </a:p>
          <a:p>
            <a:pPr marL="2114550" lvl="4"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Social Media</a:t>
            </a:r>
          </a:p>
          <a:p>
            <a:pPr lvl="4">
              <a:defRPr/>
            </a:pPr>
            <a:endParaRPr lang="en-US" sz="2000" dirty="0">
              <a:solidFill>
                <a:schemeClr val="bg2"/>
              </a:solidFill>
              <a:latin typeface="Lucida Sans" panose="020B0602030504020204" pitchFamily="34" charset="0"/>
              <a:cs typeface="Arial" pitchFamily="34" charset="0"/>
            </a:endParaRPr>
          </a:p>
          <a:p>
            <a:pPr lvl="4">
              <a:defRPr/>
            </a:pPr>
            <a:r>
              <a:rPr lang="en-US" altLang="en-US" sz="2000" dirty="0">
                <a:solidFill>
                  <a:schemeClr val="bg2"/>
                </a:solidFill>
                <a:latin typeface="Lucida Sans" panose="020B0602030504020204" pitchFamily="34" charset="0"/>
                <a:cs typeface="Arial" pitchFamily="34" charset="0"/>
              </a:rPr>
              <a:t>“Reference” and/or “background checks” should not be replaced with internet searches</a:t>
            </a:r>
            <a:r>
              <a:rPr lang="en-US" altLang="en-US" dirty="0">
                <a:solidFill>
                  <a:schemeClr val="bg2"/>
                </a:solidFill>
                <a:latin typeface="Arial" panose="020B0604020202020204" pitchFamily="34" charset="0"/>
              </a:rPr>
              <a:t>. </a:t>
            </a:r>
          </a:p>
          <a:p>
            <a:pPr lvl="4">
              <a:defRPr/>
            </a:pPr>
            <a:endParaRPr lang="en-US" dirty="0" smtClean="0">
              <a:solidFill>
                <a:schemeClr val="bg2"/>
              </a:solidFill>
              <a:cs typeface="Arial" pitchFamily="34" charset="0"/>
            </a:endParaRPr>
          </a:p>
          <a:p>
            <a:pPr marL="2114550" lvl="4" indent="-285750">
              <a:buFont typeface="Courier New" panose="02070309020205020404" pitchFamily="49" charset="0"/>
              <a:buChar char="o"/>
              <a:defRPr/>
            </a:pPr>
            <a:endParaRPr lang="en-US" sz="2400" dirty="0">
              <a:solidFill>
                <a:schemeClr val="tx1"/>
              </a:solidFill>
              <a:cs typeface="Arial" pitchFamily="34" charset="0"/>
            </a:endParaRPr>
          </a:p>
          <a:p>
            <a:pPr marL="2114550" lvl="4" indent="-285750">
              <a:buFont typeface="Courier New" panose="02070309020205020404" pitchFamily="49" charset="0"/>
              <a:buChar char="o"/>
              <a:defRPr/>
            </a:pPr>
            <a:endParaRPr lang="en-US" sz="2400" dirty="0" smtClean="0">
              <a:solidFill>
                <a:schemeClr val="tx1"/>
              </a:solidFill>
              <a:cs typeface="Arial" pitchFamily="34" charset="0"/>
            </a:endParaRPr>
          </a:p>
          <a:p>
            <a:pPr lvl="4">
              <a:defRPr/>
            </a:pPr>
            <a:endParaRPr lang="en-US" sz="2400" dirty="0">
              <a:solidFill>
                <a:schemeClr val="tx1"/>
              </a:solidFill>
              <a:cs typeface="Arial" pitchFamily="34" charset="0"/>
            </a:endParaRPr>
          </a:p>
          <a:p>
            <a:pPr marL="1657350" lvl="3" indent="-285750">
              <a:buFont typeface="Courier New" panose="02070309020205020404" pitchFamily="49" charset="0"/>
              <a:buChar char="o"/>
              <a:defRPr/>
            </a:pPr>
            <a:endParaRPr lang="en-US" dirty="0">
              <a:solidFill>
                <a:schemeClr val="tx1"/>
              </a:solidFill>
              <a:cs typeface="Arial" pitchFamily="34" charset="0"/>
            </a:endParaRPr>
          </a:p>
          <a:p>
            <a:pPr lvl="3">
              <a:defRPr/>
            </a:pPr>
            <a:endParaRPr lang="en-US" dirty="0">
              <a:solidFill>
                <a:schemeClr val="tx1"/>
              </a:solidFill>
              <a:cs typeface="Arial" pitchFamily="34" charset="0"/>
            </a:endParaRPr>
          </a:p>
          <a:p>
            <a:pPr marL="1657350" lvl="3" indent="-285750">
              <a:buFont typeface="Courier New" panose="02070309020205020404" pitchFamily="49" charset="0"/>
              <a:buChar char="o"/>
              <a:defRPr/>
            </a:pPr>
            <a:endParaRPr lang="en-US" dirty="0">
              <a:solidFill>
                <a:schemeClr val="tx1"/>
              </a:solidFill>
              <a:cs typeface="Arial" pitchFamily="34" charset="0"/>
            </a:endParaRPr>
          </a:p>
        </p:txBody>
      </p:sp>
      <p:pic>
        <p:nvPicPr>
          <p:cNvPr id="54279" name="Picture 11" descr="HRS sign copy.jpg"/>
          <p:cNvPicPr>
            <a:picLocks noChangeAspect="1"/>
          </p:cNvPicPr>
          <p:nvPr>
            <p:custDataLst>
              <p:tags r:id="rId2"/>
            </p:custDataLst>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29359" y="6195947"/>
            <a:ext cx="1114641" cy="62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959225" y="1547813"/>
            <a:ext cx="5184775" cy="1846659"/>
          </a:xfrm>
          <a:prstGeom prst="rect">
            <a:avLst/>
          </a:prstGeom>
          <a:noFill/>
        </p:spPr>
        <p:txBody>
          <a:bodyPr wrap="square" rtlCol="0">
            <a:spAutoFit/>
          </a:bodyPr>
          <a:lstStyle/>
          <a:p>
            <a:pPr algn="ctr"/>
            <a:r>
              <a:rPr lang="en-US" altLang="en-US" sz="2000" dirty="0">
                <a:solidFill>
                  <a:schemeClr val="bg2"/>
                </a:solidFill>
                <a:latin typeface="Lucida Sans" panose="020B0602030504020204" pitchFamily="34" charset="0"/>
                <a:cs typeface="Arial" pitchFamily="34" charset="0"/>
              </a:rPr>
              <a:t>Internet searches should be done appropriately and for professional purposes and not to obtain personal information about the candidate.</a:t>
            </a:r>
            <a:r>
              <a:rPr lang="en-US" altLang="en-US" sz="1600" dirty="0">
                <a:solidFill>
                  <a:schemeClr val="bg2"/>
                </a:solidFill>
              </a:rPr>
              <a:t>  </a:t>
            </a:r>
          </a:p>
          <a:p>
            <a:pPr algn="ctr"/>
            <a:r>
              <a:rPr lang="en-US" altLang="en-US" sz="1600" dirty="0"/>
              <a:t> </a:t>
            </a:r>
          </a:p>
          <a:p>
            <a:endParaRPr lang="en-US" dirty="0"/>
          </a:p>
        </p:txBody>
      </p:sp>
      <p:sp>
        <p:nvSpPr>
          <p:cNvPr id="3" name="Rectangle 2"/>
          <p:cNvSpPr/>
          <p:nvPr/>
        </p:nvSpPr>
        <p:spPr>
          <a:xfrm>
            <a:off x="3959225" y="5338675"/>
            <a:ext cx="4572000" cy="1323439"/>
          </a:xfrm>
          <a:prstGeom prst="rect">
            <a:avLst/>
          </a:prstGeom>
        </p:spPr>
        <p:txBody>
          <a:bodyPr>
            <a:spAutoFit/>
          </a:bodyPr>
          <a:lstStyle/>
          <a:p>
            <a:pPr marL="742950" lvl="1" indent="-285750">
              <a:buFont typeface="Arial" panose="020B0604020202020204" pitchFamily="34" charset="0"/>
              <a:buChar char="•"/>
              <a:defRPr/>
            </a:pPr>
            <a:r>
              <a:rPr lang="en-US" altLang="en-US" sz="2000" dirty="0">
                <a:solidFill>
                  <a:schemeClr val="bg2"/>
                </a:solidFill>
                <a:latin typeface="Lucida Sans" panose="020B0602030504020204" pitchFamily="34" charset="0"/>
                <a:cs typeface="Arial" pitchFamily="34" charset="0"/>
              </a:rPr>
              <a:t>If departments find something of concern during an internet search they should notify HRS.</a:t>
            </a:r>
          </a:p>
        </p:txBody>
      </p:sp>
      <p:graphicFrame>
        <p:nvGraphicFramePr>
          <p:cNvPr id="11" name="Diagram 10"/>
          <p:cNvGraphicFramePr/>
          <p:nvPr>
            <p:custDataLst>
              <p:tags r:id="rId3"/>
            </p:custDataLst>
            <p:extLst>
              <p:ext uri="{D42A27DB-BD31-4B8C-83A1-F6EECF244321}">
                <p14:modId xmlns:p14="http://schemas.microsoft.com/office/powerpoint/2010/main" val="356446121"/>
              </p:ext>
            </p:extLst>
          </p:nvPr>
        </p:nvGraphicFramePr>
        <p:xfrm>
          <a:off x="-1054412" y="1941221"/>
          <a:ext cx="6819107" cy="452583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ustDataLst>
      <p:tags r:id="rId1"/>
    </p:custDataLst>
    <p:extLst>
      <p:ext uri="{BB962C8B-B14F-4D97-AF65-F5344CB8AC3E}">
        <p14:creationId xmlns:p14="http://schemas.microsoft.com/office/powerpoint/2010/main" val="58255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668463"/>
            <a:ext cx="9144000" cy="5189537"/>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a:p>
        </p:txBody>
      </p:sp>
      <p:pic>
        <p:nvPicPr>
          <p:cNvPr id="2" name="Picture 1"/>
          <p:cNvPicPr>
            <a:picLocks noChangeAspect="1"/>
          </p:cNvPicPr>
          <p:nvPr/>
        </p:nvPicPr>
        <p:blipFill>
          <a:blip r:embed="rId6"/>
          <a:stretch>
            <a:fillRect/>
          </a:stretch>
        </p:blipFill>
        <p:spPr>
          <a:xfrm>
            <a:off x="3458817" y="1668463"/>
            <a:ext cx="5685183" cy="5189537"/>
          </a:xfrm>
          <a:prstGeom prst="rect">
            <a:avLst/>
          </a:prstGeom>
        </p:spPr>
      </p:pic>
      <p:sp>
        <p:nvSpPr>
          <p:cNvPr id="7" name="Rectangle 6"/>
          <p:cNvSpPr/>
          <p:nvPr/>
        </p:nvSpPr>
        <p:spPr>
          <a:xfrm>
            <a:off x="231811" y="806252"/>
            <a:ext cx="8789158" cy="615553"/>
          </a:xfrm>
          <a:prstGeom prst="rect">
            <a:avLst/>
          </a:prstGeom>
          <a:solidFill>
            <a:schemeClr val="tx1"/>
          </a:solidFill>
        </p:spPr>
        <p:txBody>
          <a:bodyPr>
            <a:spAutoFit/>
          </a:bodyPr>
          <a:lstStyle/>
          <a:p>
            <a:pPr algn="ctr">
              <a:defRPr/>
            </a:pPr>
            <a:r>
              <a:rPr lang="en-US" sz="3400" b="1" dirty="0">
                <a:ln w="22225">
                  <a:solidFill>
                    <a:srgbClr val="799ADD"/>
                  </a:solidFill>
                  <a:prstDash val="solid"/>
                </a:ln>
                <a:solidFill>
                  <a:srgbClr val="E9E2CD"/>
                </a:solidFill>
                <a:effectLst>
                  <a:outerShdw blurRad="38100" dist="38100" dir="2700000" algn="tl">
                    <a:srgbClr val="000000">
                      <a:alpha val="43137"/>
                    </a:srgbClr>
                  </a:outerShdw>
                </a:effectLst>
              </a:rPr>
              <a:t>Perform Reference &amp; Background Checks</a:t>
            </a:r>
          </a:p>
        </p:txBody>
      </p:sp>
      <p:sp>
        <p:nvSpPr>
          <p:cNvPr id="8" name="Rectangle 7"/>
          <p:cNvSpPr/>
          <p:nvPr/>
        </p:nvSpPr>
        <p:spPr>
          <a:xfrm>
            <a:off x="2119320" y="1865958"/>
            <a:ext cx="6879085" cy="5238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657350" lvl="3"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Hire recommendation to Appointing Authority</a:t>
            </a:r>
          </a:p>
          <a:p>
            <a:pPr lvl="3">
              <a:defRPr/>
            </a:pPr>
            <a:endParaRPr lang="en-US" sz="1400" dirty="0">
              <a:solidFill>
                <a:schemeClr val="bg2"/>
              </a:solidFill>
              <a:effectLst>
                <a:outerShdw blurRad="38100" dist="38100" dir="2700000" algn="tl">
                  <a:srgbClr val="000000">
                    <a:alpha val="43137"/>
                  </a:srgbClr>
                </a:outerShdw>
              </a:effectLst>
              <a:cs typeface="Arial" pitchFamily="34" charset="0"/>
            </a:endParaRPr>
          </a:p>
          <a:p>
            <a:pPr marL="2114550" lvl="4"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Summary of strengths/weaknesses</a:t>
            </a:r>
          </a:p>
          <a:p>
            <a:pPr marL="2114550" lvl="4"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Potential contributions</a:t>
            </a:r>
          </a:p>
          <a:p>
            <a:pPr marL="2114550" lvl="4" indent="-285750">
              <a:buFont typeface="Courier New" panose="02070309020205020404" pitchFamily="49" charset="0"/>
              <a:buChar char="o"/>
              <a:defRPr/>
            </a:pPr>
            <a:endParaRPr lang="en-US" sz="1400" dirty="0">
              <a:solidFill>
                <a:schemeClr val="bg2"/>
              </a:solidFill>
              <a:effectLst>
                <a:outerShdw blurRad="38100" dist="38100" dir="2700000" algn="tl">
                  <a:srgbClr val="000000">
                    <a:alpha val="43137"/>
                  </a:srgbClr>
                </a:outerShdw>
              </a:effectLst>
              <a:cs typeface="Arial" pitchFamily="34" charset="0"/>
            </a:endParaRPr>
          </a:p>
          <a:p>
            <a:pPr marL="1657350" lvl="3" indent="-285750">
              <a:buFont typeface="Courier New" panose="02070309020205020404" pitchFamily="49" charset="0"/>
              <a:buChar char="o"/>
              <a:defRPr/>
            </a:pPr>
            <a:r>
              <a:rPr lang="en-US" sz="1400" dirty="0" smtClean="0">
                <a:solidFill>
                  <a:schemeClr val="bg2"/>
                </a:solidFill>
                <a:effectLst>
                  <a:outerShdw blurRad="38100" dist="38100" dir="2700000" algn="tl">
                    <a:srgbClr val="000000">
                      <a:alpha val="43137"/>
                    </a:srgbClr>
                  </a:outerShdw>
                </a:effectLst>
                <a:cs typeface="Arial" pitchFamily="34" charset="0"/>
              </a:rPr>
              <a:t>Prior to an offer of employment, WSU must comply with </a:t>
            </a:r>
            <a:r>
              <a:rPr lang="en-US" sz="1400" dirty="0" smtClean="0">
                <a:solidFill>
                  <a:schemeClr val="tx1"/>
                </a:solidFill>
                <a:effectLst>
                  <a:outerShdw blurRad="38100" dist="38100" dir="2700000" algn="tl">
                    <a:srgbClr val="000000">
                      <a:alpha val="43137"/>
                    </a:srgbClr>
                  </a:outerShdw>
                </a:effectLst>
                <a:cs typeface="Arial" pitchFamily="34" charset="0"/>
                <a:hlinkClick r:id="rId7"/>
              </a:rPr>
              <a:t>RCW 28B.112.080</a:t>
            </a:r>
            <a:r>
              <a:rPr lang="en-US" sz="1400" dirty="0" smtClean="0">
                <a:solidFill>
                  <a:schemeClr val="tx1"/>
                </a:solidFill>
                <a:effectLst>
                  <a:outerShdw blurRad="38100" dist="38100" dir="2700000" algn="tl">
                    <a:srgbClr val="000000">
                      <a:alpha val="43137"/>
                    </a:srgbClr>
                  </a:outerShdw>
                </a:effectLst>
                <a:cs typeface="Arial" pitchFamily="34" charset="0"/>
              </a:rPr>
              <a:t> </a:t>
            </a:r>
            <a:r>
              <a:rPr lang="en-US" sz="1400" dirty="0" smtClean="0">
                <a:solidFill>
                  <a:schemeClr val="bg2"/>
                </a:solidFill>
                <a:effectLst>
                  <a:outerShdw blurRad="38100" dist="38100" dir="2700000" algn="tl">
                    <a:srgbClr val="000000">
                      <a:alpha val="43137"/>
                    </a:srgbClr>
                  </a:outerShdw>
                </a:effectLst>
                <a:cs typeface="Arial" pitchFamily="34" charset="0"/>
              </a:rPr>
              <a:t>in regards to Sexual Misconduct</a:t>
            </a:r>
            <a:r>
              <a:rPr lang="en-US" sz="1400" dirty="0">
                <a:solidFill>
                  <a:schemeClr val="bg2"/>
                </a:solidFill>
                <a:effectLst>
                  <a:outerShdw blurRad="38100" dist="38100" dir="2700000" algn="tl">
                    <a:srgbClr val="000000">
                      <a:alpha val="43137"/>
                    </a:srgbClr>
                  </a:outerShdw>
                </a:effectLst>
                <a:cs typeface="Arial" pitchFamily="34" charset="0"/>
              </a:rPr>
              <a:t>. The sexual misconduct form is part of the application process in </a:t>
            </a:r>
            <a:r>
              <a:rPr lang="en-US" sz="1400" dirty="0" err="1">
                <a:solidFill>
                  <a:schemeClr val="bg2"/>
                </a:solidFill>
                <a:effectLst>
                  <a:outerShdw blurRad="38100" dist="38100" dir="2700000" algn="tl">
                    <a:srgbClr val="000000">
                      <a:alpha val="43137"/>
                    </a:srgbClr>
                  </a:outerShdw>
                </a:effectLst>
                <a:cs typeface="Arial" pitchFamily="34" charset="0"/>
              </a:rPr>
              <a:t>Workday.To</a:t>
            </a:r>
            <a:r>
              <a:rPr lang="en-US" sz="1400" dirty="0">
                <a:solidFill>
                  <a:schemeClr val="bg2"/>
                </a:solidFill>
                <a:effectLst>
                  <a:outerShdw blurRad="38100" dist="38100" dir="2700000" algn="tl">
                    <a:srgbClr val="000000">
                      <a:alpha val="43137"/>
                    </a:srgbClr>
                  </a:outerShdw>
                </a:effectLst>
                <a:cs typeface="Arial" pitchFamily="34" charset="0"/>
              </a:rPr>
              <a:t> </a:t>
            </a:r>
            <a:r>
              <a:rPr lang="en-US" sz="1400" dirty="0" smtClean="0">
                <a:solidFill>
                  <a:schemeClr val="bg2"/>
                </a:solidFill>
                <a:effectLst>
                  <a:outerShdw blurRad="38100" dist="38100" dir="2700000" algn="tl">
                    <a:srgbClr val="000000">
                      <a:alpha val="43137"/>
                    </a:srgbClr>
                  </a:outerShdw>
                </a:effectLst>
                <a:cs typeface="Arial" pitchFamily="34" charset="0"/>
              </a:rPr>
              <a:t>comply with this law, hiring departments may not make an offer of employment until approved by HRS Employment Services.</a:t>
            </a:r>
          </a:p>
          <a:p>
            <a:pPr lvl="3">
              <a:defRPr/>
            </a:pPr>
            <a:endParaRPr lang="en-US" sz="1400" dirty="0">
              <a:solidFill>
                <a:schemeClr val="bg2"/>
              </a:solidFill>
              <a:effectLst>
                <a:outerShdw blurRad="38100" dist="38100" dir="2700000" algn="tl">
                  <a:srgbClr val="000000">
                    <a:alpha val="43137"/>
                  </a:srgbClr>
                </a:outerShdw>
              </a:effectLst>
              <a:cs typeface="Arial" pitchFamily="34" charset="0"/>
            </a:endParaRPr>
          </a:p>
          <a:p>
            <a:pPr marL="1657350" lvl="3"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Verbal offer made upon approval</a:t>
            </a:r>
          </a:p>
          <a:p>
            <a:pPr lvl="3">
              <a:defRPr/>
            </a:pPr>
            <a:endParaRPr lang="en-US" sz="1400" dirty="0">
              <a:solidFill>
                <a:schemeClr val="bg2"/>
              </a:solidFill>
              <a:effectLst>
                <a:outerShdw blurRad="38100" dist="38100" dir="2700000" algn="tl">
                  <a:srgbClr val="000000">
                    <a:alpha val="43137"/>
                  </a:srgbClr>
                </a:outerShdw>
              </a:effectLst>
              <a:cs typeface="Arial" pitchFamily="34" charset="0"/>
            </a:endParaRPr>
          </a:p>
          <a:p>
            <a:pPr marL="2114550" lvl="4"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Negotiations of additional salary/terms may require approval</a:t>
            </a:r>
          </a:p>
          <a:p>
            <a:pPr lvl="3">
              <a:defRPr/>
            </a:pPr>
            <a:endParaRPr lang="en-US" sz="1400" dirty="0">
              <a:solidFill>
                <a:schemeClr val="bg2"/>
              </a:solidFill>
              <a:effectLst>
                <a:outerShdw blurRad="38100" dist="38100" dir="2700000" algn="tl">
                  <a:srgbClr val="000000">
                    <a:alpha val="43137"/>
                  </a:srgbClr>
                </a:outerShdw>
              </a:effectLst>
              <a:cs typeface="Arial" pitchFamily="34" charset="0"/>
            </a:endParaRPr>
          </a:p>
          <a:p>
            <a:pPr marL="1657350" lvl="3"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Offer Letter drafted, approved and sent</a:t>
            </a:r>
          </a:p>
          <a:p>
            <a:pPr lvl="3">
              <a:defRPr/>
            </a:pPr>
            <a:endParaRPr lang="en-US" sz="1400" dirty="0">
              <a:solidFill>
                <a:schemeClr val="bg2"/>
              </a:solidFill>
              <a:effectLst>
                <a:outerShdw blurRad="38100" dist="38100" dir="2700000" algn="tl">
                  <a:srgbClr val="000000">
                    <a:alpha val="43137"/>
                  </a:srgbClr>
                </a:outerShdw>
              </a:effectLst>
              <a:cs typeface="Arial" pitchFamily="34" charset="0"/>
            </a:endParaRPr>
          </a:p>
          <a:p>
            <a:pPr marL="1657350" lvl="3" indent="-285750">
              <a:buFont typeface="Courier New" panose="02070309020205020404" pitchFamily="49" charset="0"/>
              <a:buChar char="o"/>
              <a:defRPr/>
            </a:pPr>
            <a:r>
              <a:rPr lang="en-US" sz="1400" dirty="0">
                <a:solidFill>
                  <a:schemeClr val="bg2"/>
                </a:solidFill>
                <a:effectLst>
                  <a:outerShdw blurRad="38100" dist="38100" dir="2700000" algn="tl">
                    <a:srgbClr val="000000">
                      <a:alpha val="43137"/>
                    </a:srgbClr>
                  </a:outerShdw>
                </a:effectLst>
                <a:cs typeface="Arial" pitchFamily="34" charset="0"/>
              </a:rPr>
              <a:t>Official signature acceptance distributed to CC’s</a:t>
            </a:r>
            <a:endParaRPr lang="en-US" sz="1400" i="1" dirty="0">
              <a:solidFill>
                <a:schemeClr val="bg2"/>
              </a:solidFill>
              <a:effectLst>
                <a:outerShdw blurRad="38100" dist="38100" dir="2700000" algn="tl">
                  <a:srgbClr val="000000">
                    <a:alpha val="43137"/>
                  </a:srgbClr>
                </a:outerShdw>
              </a:effectLst>
              <a:cs typeface="Arial" pitchFamily="34" charset="0"/>
            </a:endParaRPr>
          </a:p>
          <a:p>
            <a:pPr lvl="3">
              <a:defRPr/>
            </a:pPr>
            <a:r>
              <a:rPr lang="en-US" sz="1400" i="1" dirty="0">
                <a:solidFill>
                  <a:schemeClr val="bg2"/>
                </a:solidFill>
                <a:effectLst>
                  <a:outerShdw blurRad="38100" dist="38100" dir="2700000" algn="tl">
                    <a:srgbClr val="000000">
                      <a:alpha val="43137"/>
                    </a:srgbClr>
                  </a:outerShdw>
                </a:effectLst>
                <a:cs typeface="Arial" pitchFamily="34" charset="0"/>
              </a:rPr>
              <a:t>*Provost approval and signature required for</a:t>
            </a:r>
          </a:p>
          <a:p>
            <a:pPr lvl="3">
              <a:defRPr/>
            </a:pPr>
            <a:r>
              <a:rPr lang="en-US" sz="1400" i="1" dirty="0">
                <a:solidFill>
                  <a:schemeClr val="bg2"/>
                </a:solidFill>
                <a:effectLst>
                  <a:outerShdw blurRad="38100" dist="38100" dir="2700000" algn="tl">
                    <a:srgbClr val="000000">
                      <a:alpha val="43137"/>
                    </a:srgbClr>
                  </a:outerShdw>
                </a:effectLst>
                <a:cs typeface="Arial" pitchFamily="34" charset="0"/>
              </a:rPr>
              <a:t> tenure-track/tenured positions </a:t>
            </a:r>
          </a:p>
          <a:p>
            <a:pPr marL="1657350" lvl="3" indent="-285750">
              <a:buFont typeface="Courier New" panose="02070309020205020404" pitchFamily="49" charset="0"/>
              <a:buChar char="o"/>
              <a:defRPr/>
            </a:pPr>
            <a:endParaRPr lang="en-US" dirty="0">
              <a:solidFill>
                <a:schemeClr val="tx1"/>
              </a:solidFill>
              <a:cs typeface="Arial" pitchFamily="34" charset="0"/>
            </a:endParaRPr>
          </a:p>
          <a:p>
            <a:pPr lvl="3">
              <a:defRPr/>
            </a:pPr>
            <a:endParaRPr lang="en-US" dirty="0">
              <a:solidFill>
                <a:schemeClr val="tx1"/>
              </a:solidFill>
              <a:cs typeface="Arial" pitchFamily="34" charset="0"/>
            </a:endParaRPr>
          </a:p>
          <a:p>
            <a:pPr marL="1657350" lvl="3" indent="-285750">
              <a:buFont typeface="Courier New" panose="02070309020205020404" pitchFamily="49" charset="0"/>
              <a:buChar char="o"/>
              <a:defRPr/>
            </a:pPr>
            <a:endParaRPr lang="en-US" dirty="0">
              <a:solidFill>
                <a:schemeClr val="tx1"/>
              </a:solidFill>
              <a:cs typeface="Arial" pitchFamily="34" charset="0"/>
            </a:endParaRPr>
          </a:p>
        </p:txBody>
      </p:sp>
      <p:pic>
        <p:nvPicPr>
          <p:cNvPr id="58375" name="Picture 11" descr="HRS sign copy.jpg"/>
          <p:cNvPicPr>
            <a:picLocks noChangeAspect="1"/>
          </p:cNvPicPr>
          <p:nvPr>
            <p:custDataLst>
              <p:tags r:id="rId2"/>
            </p:custDataLst>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01000" y="6213475"/>
            <a:ext cx="114300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Diagram 10"/>
          <p:cNvGraphicFramePr/>
          <p:nvPr>
            <p:custDataLst>
              <p:tags r:id="rId3"/>
            </p:custDataLst>
            <p:extLst/>
          </p:nvPr>
        </p:nvGraphicFramePr>
        <p:xfrm>
          <a:off x="-964528" y="2050318"/>
          <a:ext cx="6819107" cy="4525839"/>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custDataLst>
      <p:tags r:id="rId1"/>
    </p:custDataLst>
    <p:extLst>
      <p:ext uri="{BB962C8B-B14F-4D97-AF65-F5344CB8AC3E}">
        <p14:creationId xmlns:p14="http://schemas.microsoft.com/office/powerpoint/2010/main" val="1577213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5" end="5"/>
                                            </p:txEl>
                                          </p:spTgt>
                                        </p:tgtEl>
                                        <p:attrNameLst>
                                          <p:attrName>style.visibility</p:attrName>
                                        </p:attrNameLst>
                                      </p:cBhvr>
                                      <p:to>
                                        <p:strVal val="visible"/>
                                      </p:to>
                                    </p:set>
                                    <p:animEffect transition="in" filter="fade">
                                      <p:cBhvr>
                                        <p:cTn id="22" dur="500"/>
                                        <p:tgtEl>
                                          <p:spTgt spid="8">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7" end="7"/>
                                            </p:txEl>
                                          </p:spTgt>
                                        </p:tgtEl>
                                        <p:attrNameLst>
                                          <p:attrName>style.visibility</p:attrName>
                                        </p:attrNameLst>
                                      </p:cBhvr>
                                      <p:to>
                                        <p:strVal val="visible"/>
                                      </p:to>
                                    </p:set>
                                    <p:animEffect transition="in" filter="fade">
                                      <p:cBhvr>
                                        <p:cTn id="27" dur="500"/>
                                        <p:tgtEl>
                                          <p:spTgt spid="8">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9" end="9"/>
                                            </p:txEl>
                                          </p:spTgt>
                                        </p:tgtEl>
                                        <p:attrNameLst>
                                          <p:attrName>style.visibility</p:attrName>
                                        </p:attrNameLst>
                                      </p:cBhvr>
                                      <p:to>
                                        <p:strVal val="visible"/>
                                      </p:to>
                                    </p:set>
                                    <p:animEffect transition="in" filter="fade">
                                      <p:cBhvr>
                                        <p:cTn id="32" dur="500"/>
                                        <p:tgtEl>
                                          <p:spTgt spid="8">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11" end="11"/>
                                            </p:txEl>
                                          </p:spTgt>
                                        </p:tgtEl>
                                        <p:attrNameLst>
                                          <p:attrName>style.visibility</p:attrName>
                                        </p:attrNameLst>
                                      </p:cBhvr>
                                      <p:to>
                                        <p:strVal val="visible"/>
                                      </p:to>
                                    </p:set>
                                    <p:animEffect transition="in" filter="fade">
                                      <p:cBhvr>
                                        <p:cTn id="37" dur="500"/>
                                        <p:tgtEl>
                                          <p:spTgt spid="8">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13" end="13"/>
                                            </p:txEl>
                                          </p:spTgt>
                                        </p:tgtEl>
                                        <p:attrNameLst>
                                          <p:attrName>style.visibility</p:attrName>
                                        </p:attrNameLst>
                                      </p:cBhvr>
                                      <p:to>
                                        <p:strVal val="visible"/>
                                      </p:to>
                                    </p:set>
                                    <p:animEffect transition="in" filter="fade">
                                      <p:cBhvr>
                                        <p:cTn id="42" dur="500"/>
                                        <p:tgtEl>
                                          <p:spTgt spid="8">
                                            <p:txEl>
                                              <p:pRg st="13" end="1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14" end="14"/>
                                            </p:txEl>
                                          </p:spTgt>
                                        </p:tgtEl>
                                        <p:attrNameLst>
                                          <p:attrName>style.visibility</p:attrName>
                                        </p:attrNameLst>
                                      </p:cBhvr>
                                      <p:to>
                                        <p:strVal val="visible"/>
                                      </p:to>
                                    </p:set>
                                    <p:animEffect transition="in" filter="fade">
                                      <p:cBhvr>
                                        <p:cTn id="47" dur="500"/>
                                        <p:tgtEl>
                                          <p:spTgt spid="8">
                                            <p:txEl>
                                              <p:pRg st="14" end="1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8">
                                            <p:txEl>
                                              <p:pRg st="15" end="15"/>
                                            </p:txEl>
                                          </p:spTgt>
                                        </p:tgtEl>
                                        <p:attrNameLst>
                                          <p:attrName>style.visibility</p:attrName>
                                        </p:attrNameLst>
                                      </p:cBhvr>
                                      <p:to>
                                        <p:strVal val="visible"/>
                                      </p:to>
                                    </p:set>
                                    <p:animEffect transition="in" filter="fade">
                                      <p:cBhvr>
                                        <p:cTn id="52" dur="500"/>
                                        <p:tgtEl>
                                          <p:spTgt spid="8">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5"/>
          <p:cNvSpPr txBox="1">
            <a:spLocks/>
          </p:cNvSpPr>
          <p:nvPr/>
        </p:nvSpPr>
        <p:spPr bwMode="black">
          <a:xfrm>
            <a:off x="0" y="1353444"/>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Ins="0">
            <a:spAutoFit/>
          </a:bodyPr>
          <a:lstStyle>
            <a:lvl1pPr marL="0" indent="0" algn="l" rtl="0" eaLnBrk="0" fontAlgn="base" hangingPunct="0">
              <a:spcBef>
                <a:spcPct val="25000"/>
              </a:spcBef>
              <a:spcAft>
                <a:spcPct val="0"/>
              </a:spcAft>
              <a:buClr>
                <a:schemeClr val="tx1"/>
              </a:buClr>
              <a:buSzPct val="100000"/>
              <a:buFontTx/>
              <a:buNone/>
              <a:defRPr lang="en-US" sz="2200" b="0">
                <a:solidFill>
                  <a:schemeClr val="tx1"/>
                </a:solidFill>
                <a:effectLst/>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chemeClr val="tx1"/>
              </a:buClr>
              <a:buSzPct val="100000"/>
              <a:buFont typeface="Arial" charset="0"/>
              <a:buChar char="•"/>
              <a:defRPr lang="en-US" sz="2200" dirty="0">
                <a:solidFill>
                  <a:schemeClr val="tx1"/>
                </a:solidFill>
                <a:latin typeface="Lucida Sans" pitchFamily="34" charset="0"/>
              </a:defRPr>
            </a:lvl2pPr>
            <a:lvl3pPr marL="509588" indent="-165100" algn="l" rtl="0" eaLnBrk="0" fontAlgn="base" hangingPunct="0">
              <a:lnSpc>
                <a:spcPct val="95000"/>
              </a:lnSpc>
              <a:spcBef>
                <a:spcPct val="10000"/>
              </a:spcBef>
              <a:spcAft>
                <a:spcPct val="0"/>
              </a:spcAft>
              <a:buClr>
                <a:schemeClr val="tx1"/>
              </a:buClr>
              <a:buSzPct val="100000"/>
              <a:buFont typeface="Arial" charset="0"/>
              <a:buChar char="•"/>
              <a:defRPr lang="en-US" sz="2000" dirty="0">
                <a:solidFill>
                  <a:schemeClr val="tx1"/>
                </a:solidFill>
                <a:latin typeface="Lucida Sans" pitchFamily="34" charset="0"/>
              </a:defRPr>
            </a:lvl3pPr>
            <a:lvl4pPr marL="688975" indent="-179388" algn="l" rtl="0" eaLnBrk="0" fontAlgn="base" hangingPunct="0">
              <a:lnSpc>
                <a:spcPct val="95000"/>
              </a:lnSpc>
              <a:spcBef>
                <a:spcPct val="10000"/>
              </a:spcBef>
              <a:spcAft>
                <a:spcPct val="0"/>
              </a:spcAft>
              <a:buClr>
                <a:schemeClr val="tx1"/>
              </a:buClr>
              <a:buSzPct val="100000"/>
              <a:buFont typeface="Arial" charset="0"/>
              <a:buChar char="•"/>
              <a:defRPr lang="en-US" dirty="0">
                <a:solidFill>
                  <a:schemeClr val="tx1"/>
                </a:solidFill>
                <a:latin typeface="Lucida Sans" pitchFamily="34" charset="0"/>
              </a:defRPr>
            </a:lvl4pPr>
            <a:lvl5pPr marL="854075" indent="-165100" algn="l" rtl="0" eaLnBrk="0" fontAlgn="base" hangingPunct="0">
              <a:lnSpc>
                <a:spcPct val="95000"/>
              </a:lnSpc>
              <a:spcBef>
                <a:spcPct val="10000"/>
              </a:spcBef>
              <a:spcAft>
                <a:spcPct val="0"/>
              </a:spcAft>
              <a:buClr>
                <a:schemeClr val="tx1"/>
              </a:buClr>
              <a:buSzPct val="100000"/>
              <a:buFont typeface="Arial" charset="0"/>
              <a:buChar char="•"/>
              <a:defRPr lang="en-US" sz="1600" dirty="0">
                <a:solidFill>
                  <a:schemeClr val="tx1"/>
                </a:solidFill>
                <a:latin typeface="Lucida Sans" pitchFamily="34" charset="0"/>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a:lstStyle>
          <a:p>
            <a:pPr marL="0" marR="0" lvl="0" indent="0" algn="ctr" defTabSz="914400" rtl="0" eaLnBrk="0" fontAlgn="base" latinLnBrk="0" hangingPunct="0">
              <a:lnSpc>
                <a:spcPct val="100000"/>
              </a:lnSpc>
              <a:spcBef>
                <a:spcPct val="25000"/>
              </a:spcBef>
              <a:spcAft>
                <a:spcPct val="0"/>
              </a:spcAft>
              <a:buClr>
                <a:srgbClr val="FFFFFF"/>
              </a:buClr>
              <a:buSzPct val="100000"/>
              <a:buFontTx/>
              <a:buNone/>
              <a:tabLst/>
              <a:defRPr/>
            </a:pPr>
            <a:r>
              <a:rPr lang="en-US" sz="3200" dirty="0" smtClean="0">
                <a:ln w="0"/>
                <a:solidFill>
                  <a:srgbClr val="981E32"/>
                </a:solidFill>
                <a:effectLst>
                  <a:outerShdw blurRad="38100" dist="25400" dir="5400000" algn="ctr" rotWithShape="0">
                    <a:srgbClr val="6E747A">
                      <a:alpha val="43000"/>
                    </a:srgbClr>
                  </a:outerShdw>
                </a:effectLst>
              </a:rPr>
              <a:t>Resources</a:t>
            </a:r>
            <a:endParaRPr kumimoji="0" lang="en-US" sz="3200" b="0" i="0" u="none" strike="noStrike" kern="1200" cap="none" spc="0" normalizeH="0" baseline="0" noProof="0" dirty="0">
              <a:ln w="0"/>
              <a:solidFill>
                <a:srgbClr val="981E32"/>
              </a:solidFill>
              <a:effectLst>
                <a:outerShdw blurRad="38100" dist="25400" dir="5400000" algn="ctr" rotWithShape="0">
                  <a:srgbClr val="6E747A">
                    <a:alpha val="43000"/>
                  </a:srgbClr>
                </a:outerShdw>
              </a:effectLst>
              <a:uLnTx/>
              <a:uFillTx/>
              <a:latin typeface="Lucida Sans" pitchFamily="34" charset="0"/>
              <a:ea typeface="+mn-ea"/>
              <a:cs typeface="+mn-cs"/>
            </a:endParaRPr>
          </a:p>
        </p:txBody>
      </p:sp>
      <p:graphicFrame>
        <p:nvGraphicFramePr>
          <p:cNvPr id="10" name="Table 9"/>
          <p:cNvGraphicFramePr>
            <a:graphicFrameLocks noGrp="1"/>
          </p:cNvGraphicFramePr>
          <p:nvPr>
            <p:extLst/>
          </p:nvPr>
        </p:nvGraphicFramePr>
        <p:xfrm>
          <a:off x="535780" y="2411858"/>
          <a:ext cx="8072437" cy="3152274"/>
        </p:xfrm>
        <a:graphic>
          <a:graphicData uri="http://schemas.openxmlformats.org/drawingml/2006/table">
            <a:tbl>
              <a:tblPr firstRow="1" bandRow="1">
                <a:tableStyleId>{69CF1AB2-1976-4502-BF36-3FF5EA218861}</a:tableStyleId>
              </a:tblPr>
              <a:tblGrid>
                <a:gridCol w="2690812">
                  <a:extLst>
                    <a:ext uri="{9D8B030D-6E8A-4147-A177-3AD203B41FA5}">
                      <a16:colId xmlns:a16="http://schemas.microsoft.com/office/drawing/2014/main" val="20000"/>
                    </a:ext>
                  </a:extLst>
                </a:gridCol>
                <a:gridCol w="2690813">
                  <a:extLst>
                    <a:ext uri="{9D8B030D-6E8A-4147-A177-3AD203B41FA5}">
                      <a16:colId xmlns:a16="http://schemas.microsoft.com/office/drawing/2014/main" val="20001"/>
                    </a:ext>
                  </a:extLst>
                </a:gridCol>
                <a:gridCol w="2690812">
                  <a:extLst>
                    <a:ext uri="{9D8B030D-6E8A-4147-A177-3AD203B41FA5}">
                      <a16:colId xmlns:a16="http://schemas.microsoft.com/office/drawing/2014/main" val="20002"/>
                    </a:ext>
                  </a:extLst>
                </a:gridCol>
              </a:tblGrid>
              <a:tr h="526355">
                <a:tc gridSpan="3">
                  <a:txBody>
                    <a:bodyPr/>
                    <a:lstStyle/>
                    <a:p>
                      <a:pPr marL="0" algn="ctr" defTabSz="914400" rtl="0" eaLnBrk="1" latinLnBrk="0" hangingPunct="1">
                        <a:buFontTx/>
                        <a:buNone/>
                      </a:pPr>
                      <a:r>
                        <a:rPr lang="en-US" sz="2400" kern="1200" dirty="0" smtClean="0">
                          <a:effectLst>
                            <a:outerShdw blurRad="38100" dist="38100" dir="2700000" algn="tl">
                              <a:srgbClr val="000000">
                                <a:alpha val="43137"/>
                              </a:srgbClr>
                            </a:outerShdw>
                          </a:effectLst>
                        </a:rPr>
                        <a:t>Human Resource Services</a:t>
                      </a:r>
                      <a:endParaRPr lang="en-US" sz="2400" b="1" kern="1200" dirty="0" smtClean="0">
                        <a:solidFill>
                          <a:schemeClr val="bg2">
                            <a:lumMod val="95000"/>
                            <a:lumOff val="5000"/>
                          </a:schemeClr>
                        </a:solidFill>
                        <a:effectLst>
                          <a:outerShdw blurRad="38100" dist="38100" dir="2700000" algn="tl">
                            <a:srgbClr val="000000">
                              <a:alpha val="43137"/>
                            </a:srgbClr>
                          </a:outerShdw>
                        </a:effectLst>
                        <a:latin typeface="Arial"/>
                        <a:ea typeface="+mn-ea"/>
                        <a:cs typeface="+mn-cs"/>
                      </a:endParaRPr>
                    </a:p>
                  </a:txBody>
                  <a:tcPr anchor="ctr"/>
                </a:tc>
                <a:tc hMerge="1">
                  <a:txBody>
                    <a:bodyPr/>
                    <a:lstStyle/>
                    <a:p>
                      <a:pPr algn="ctr" eaLnBrk="1" hangingPunct="1">
                        <a:buNone/>
                      </a:pPr>
                      <a:endParaRPr lang="en-US" sz="1000" b="0" dirty="0" smtClean="0">
                        <a:solidFill>
                          <a:schemeClr val="bg2"/>
                        </a:solidFill>
                        <a:latin typeface="Arial" pitchFamily="34" charset="0"/>
                        <a:cs typeface="Arial" pitchFamily="34" charset="0"/>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tc hMerge="1">
                  <a:txBody>
                    <a:bodyPr/>
                    <a:lstStyle/>
                    <a:p>
                      <a:pPr algn="ctr" eaLnBrk="1" hangingPunct="1">
                        <a:buNone/>
                      </a:pPr>
                      <a:endParaRPr lang="en-US" sz="1000" b="0" dirty="0" smtClean="0">
                        <a:solidFill>
                          <a:schemeClr val="bg2"/>
                        </a:solidFill>
                        <a:latin typeface="Arial" pitchFamily="34" charset="0"/>
                        <a:cs typeface="Arial" pitchFamily="34" charset="0"/>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extLst>
                  <a:ext uri="{0D108BD9-81ED-4DB2-BD59-A6C34878D82A}">
                    <a16:rowId xmlns:a16="http://schemas.microsoft.com/office/drawing/2014/main" val="10000"/>
                  </a:ext>
                </a:extLst>
              </a:tr>
              <a:tr h="522575">
                <a:tc>
                  <a:txBody>
                    <a:bodyPr/>
                    <a:lstStyle/>
                    <a:p>
                      <a:pPr marL="0" algn="ctr" defTabSz="914400" rtl="0" eaLnBrk="1" latinLnBrk="0" hangingPunct="1">
                        <a:buNone/>
                      </a:pPr>
                      <a:r>
                        <a:rPr lang="en-US" sz="1600" kern="1200" dirty="0" smtClean="0"/>
                        <a:t>(509) 335-4521 </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algn="ctr" defTabSz="914400" rtl="0" eaLnBrk="1" latinLnBrk="0" hangingPunct="1">
                        <a:buNone/>
                      </a:pPr>
                      <a:r>
                        <a:rPr lang="en-US" sz="1600" kern="1200" dirty="0" smtClean="0"/>
                        <a:t>hrs.wsu.edu</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hlinkClick r:id="rId3"/>
                        </a:rPr>
                        <a:t>hrs@wsu.edu</a:t>
                      </a:r>
                      <a:r>
                        <a:rPr lang="en-US" sz="1600" kern="1200" dirty="0" smtClean="0"/>
                        <a:t> </a:t>
                      </a:r>
                      <a:endParaRPr lang="en-US" sz="1600" b="0" kern="1200" dirty="0" smtClean="0">
                        <a:solidFill>
                          <a:schemeClr val="bg2"/>
                        </a:solidFill>
                        <a:latin typeface="Arial" pitchFamily="34" charset="0"/>
                        <a:ea typeface="+mn-ea"/>
                        <a:cs typeface="Arial" pitchFamily="34" charset="0"/>
                      </a:endParaRPr>
                    </a:p>
                  </a:txBody>
                  <a:tcPr anchor="ctr"/>
                </a:tc>
                <a:extLst>
                  <a:ext uri="{0D108BD9-81ED-4DB2-BD59-A6C34878D82A}">
                    <a16:rowId xmlns:a16="http://schemas.microsoft.com/office/drawing/2014/main" val="10001"/>
                  </a:ext>
                </a:extLst>
              </a:tr>
              <a:tr h="526355">
                <a:tc gridSpan="3">
                  <a:txBody>
                    <a:bodyPr/>
                    <a:lstStyle/>
                    <a:p>
                      <a:pPr marL="0" algn="ctr" defTabSz="914400" rtl="0" eaLnBrk="1" latinLnBrk="0" hangingPunct="1">
                        <a:buFontTx/>
                        <a:buNone/>
                      </a:pPr>
                      <a:r>
                        <a:rPr lang="en-US" sz="2400" b="1" kern="1200" dirty="0" smtClean="0">
                          <a:effectLst>
                            <a:outerShdw blurRad="38100" dist="38100" dir="2700000" algn="tl">
                              <a:srgbClr val="000000">
                                <a:alpha val="43137"/>
                              </a:srgbClr>
                            </a:outerShdw>
                          </a:effectLst>
                        </a:rPr>
                        <a:t>International Programs – Global Services</a:t>
                      </a:r>
                      <a:endParaRPr lang="en-US" sz="2400" b="1" kern="1200" dirty="0" smtClean="0">
                        <a:solidFill>
                          <a:schemeClr val="bg2">
                            <a:lumMod val="95000"/>
                            <a:lumOff val="5000"/>
                          </a:schemeClr>
                        </a:solidFill>
                        <a:effectLst>
                          <a:outerShdw blurRad="38100" dist="38100" dir="2700000" algn="tl">
                            <a:srgbClr val="000000">
                              <a:alpha val="43137"/>
                            </a:srgbClr>
                          </a:outerShdw>
                        </a:effectLst>
                        <a:latin typeface="Arial"/>
                        <a:ea typeface="+mn-ea"/>
                        <a:cs typeface="+mn-cs"/>
                      </a:endParaRPr>
                    </a:p>
                  </a:txBody>
                  <a:tcPr anchor="ctr"/>
                </a:tc>
                <a:tc hMerge="1">
                  <a:txBody>
                    <a:bodyPr/>
                    <a:lstStyle/>
                    <a:p>
                      <a:endParaRPr lang="en-US" dirty="0"/>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tc hMerge="1">
                  <a:txBody>
                    <a:bodyPr/>
                    <a:lstStyle/>
                    <a:p>
                      <a:endParaRPr lang="en-US" dirty="0"/>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extLst>
                  <a:ext uri="{0D108BD9-81ED-4DB2-BD59-A6C34878D82A}">
                    <a16:rowId xmlns:a16="http://schemas.microsoft.com/office/drawing/2014/main" val="10002"/>
                  </a:ext>
                </a:extLst>
              </a:tr>
              <a:tr h="649880">
                <a:tc>
                  <a:txBody>
                    <a:bodyPr/>
                    <a:lstStyle/>
                    <a:p>
                      <a:pPr marL="0" algn="ctr" defTabSz="914400" rtl="0" eaLnBrk="1" latinLnBrk="0" hangingPunct="1">
                        <a:buNone/>
                      </a:pPr>
                      <a:r>
                        <a:rPr lang="en-US" sz="1600" kern="1200" dirty="0" smtClean="0"/>
                        <a:t>(509) 335-4508 </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algn="ctr" defTabSz="914400" rtl="0" eaLnBrk="1" latinLnBrk="0" hangingPunct="1">
                        <a:buNone/>
                      </a:pPr>
                      <a:r>
                        <a:rPr lang="en-US" sz="1600" kern="1200" dirty="0" smtClean="0"/>
                        <a:t>ip.wsu.edu/global-services</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hlinkClick r:id="rId4"/>
                        </a:rPr>
                        <a:t>ip.globalservices@wsu.edu</a:t>
                      </a:r>
                      <a:endParaRPr lang="en-US" sz="1600" b="0" kern="1200" dirty="0" smtClean="0">
                        <a:solidFill>
                          <a:schemeClr val="bg2"/>
                        </a:solidFill>
                        <a:latin typeface="Arial" pitchFamily="34" charset="0"/>
                        <a:ea typeface="+mn-ea"/>
                        <a:cs typeface="Arial" pitchFamily="34" charset="0"/>
                      </a:endParaRPr>
                    </a:p>
                  </a:txBody>
                  <a:tcPr anchor="ctr"/>
                </a:tc>
                <a:extLst>
                  <a:ext uri="{0D108BD9-81ED-4DB2-BD59-A6C34878D82A}">
                    <a16:rowId xmlns:a16="http://schemas.microsoft.com/office/drawing/2014/main" val="10003"/>
                  </a:ext>
                </a:extLst>
              </a:tr>
              <a:tr h="574502">
                <a:tc gridSpan="3">
                  <a:txBody>
                    <a:bodyPr/>
                    <a:lstStyle/>
                    <a:p>
                      <a:pPr marL="0" algn="ctr" defTabSz="914400" rtl="0" eaLnBrk="1" latinLnBrk="0" hangingPunct="1">
                        <a:buFontTx/>
                        <a:buNone/>
                      </a:pPr>
                      <a:r>
                        <a:rPr lang="en-US" sz="2400" b="1" kern="1200" dirty="0" smtClean="0">
                          <a:effectLst>
                            <a:outerShdw blurRad="38100" dist="38100" dir="2700000" algn="tl">
                              <a:srgbClr val="000000">
                                <a:alpha val="43137"/>
                              </a:srgbClr>
                            </a:outerShdw>
                          </a:effectLst>
                        </a:rPr>
                        <a:t>Office of</a:t>
                      </a:r>
                      <a:r>
                        <a:rPr lang="en-US" sz="2400" b="1" kern="1200" baseline="0" dirty="0" smtClean="0">
                          <a:effectLst>
                            <a:outerShdw blurRad="38100" dist="38100" dir="2700000" algn="tl">
                              <a:srgbClr val="000000">
                                <a:alpha val="43137"/>
                              </a:srgbClr>
                            </a:outerShdw>
                          </a:effectLst>
                        </a:rPr>
                        <a:t> Compliance &amp; Civil Rights</a:t>
                      </a:r>
                      <a:endParaRPr lang="en-US" sz="2400" b="1" kern="1200" dirty="0" smtClean="0">
                        <a:solidFill>
                          <a:schemeClr val="bg2">
                            <a:lumMod val="95000"/>
                            <a:lumOff val="5000"/>
                          </a:schemeClr>
                        </a:solidFill>
                        <a:effectLst>
                          <a:outerShdw blurRad="38100" dist="38100" dir="2700000" algn="tl">
                            <a:srgbClr val="000000">
                              <a:alpha val="43137"/>
                            </a:srgbClr>
                          </a:outerShdw>
                        </a:effectLst>
                        <a:latin typeface="Arial"/>
                        <a:ea typeface="+mn-ea"/>
                        <a:cs typeface="+mn-cs"/>
                      </a:endParaRPr>
                    </a:p>
                  </a:txBody>
                  <a:tcPr anchor="ctr"/>
                </a:tc>
                <a:tc hMerge="1">
                  <a:txBody>
                    <a:bodyPr/>
                    <a:lstStyle/>
                    <a:p>
                      <a:pPr algn="ctr" eaLnBrk="1" hangingPunct="1">
                        <a:buNone/>
                      </a:pPr>
                      <a:endParaRPr lang="en-US" sz="1000" b="0" dirty="0" smtClean="0">
                        <a:solidFill>
                          <a:schemeClr val="bg2"/>
                        </a:solidFill>
                        <a:latin typeface="Arial" pitchFamily="34" charset="0"/>
                        <a:cs typeface="Arial" pitchFamily="34" charset="0"/>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tc hMerge="1">
                  <a:txBody>
                    <a:bodyPr/>
                    <a:lstStyle/>
                    <a:p>
                      <a:pPr algn="ctr" eaLnBrk="1" hangingPunct="1">
                        <a:buNone/>
                      </a:pPr>
                      <a:endParaRPr lang="en-US" sz="1000" b="0" dirty="0" smtClean="0">
                        <a:solidFill>
                          <a:schemeClr val="bg2"/>
                        </a:solidFill>
                        <a:latin typeface="Arial" pitchFamily="34" charset="0"/>
                        <a:cs typeface="Arial" pitchFamily="34" charset="0"/>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extLst>
                  <a:ext uri="{0D108BD9-81ED-4DB2-BD59-A6C34878D82A}">
                    <a16:rowId xmlns:a16="http://schemas.microsoft.com/office/drawing/2014/main" val="10004"/>
                  </a:ext>
                </a:extLst>
              </a:tr>
              <a:tr h="352607">
                <a:tc>
                  <a:txBody>
                    <a:bodyPr/>
                    <a:lstStyle/>
                    <a:p>
                      <a:pPr marL="0" algn="ctr" defTabSz="914400" rtl="0" eaLnBrk="1" latinLnBrk="0" hangingPunct="1">
                        <a:buNone/>
                      </a:pPr>
                      <a:r>
                        <a:rPr lang="en-US" sz="1600" kern="1200" dirty="0" smtClean="0"/>
                        <a:t>(509) 335-8288 </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algn="ctr" defTabSz="914400" rtl="0" eaLnBrk="1" latinLnBrk="0" hangingPunct="1">
                        <a:buNone/>
                      </a:pPr>
                      <a:r>
                        <a:rPr lang="en-US" sz="1600" kern="1200" dirty="0" smtClean="0"/>
                        <a:t>ccr.wsu.edu</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hlinkClick r:id="rId5"/>
                        </a:rPr>
                        <a:t>ccr@wsu.edu</a:t>
                      </a:r>
                      <a:r>
                        <a:rPr lang="en-US" sz="1600" kern="1200" baseline="0" dirty="0" smtClean="0"/>
                        <a:t> </a:t>
                      </a:r>
                      <a:endParaRPr lang="en-US" sz="1600" b="0" kern="1200" dirty="0" smtClean="0">
                        <a:solidFill>
                          <a:schemeClr val="bg2"/>
                        </a:solidFill>
                        <a:latin typeface="Arial" pitchFamily="34" charset="0"/>
                        <a:ea typeface="+mn-ea"/>
                        <a:cs typeface="Arial" pitchFamily="34" charset="0"/>
                      </a:endParaRPr>
                    </a:p>
                  </a:txBody>
                  <a:tcPr anchor="ctr"/>
                </a:tc>
                <a:extLst>
                  <a:ext uri="{0D108BD9-81ED-4DB2-BD59-A6C34878D82A}">
                    <a16:rowId xmlns:a16="http://schemas.microsoft.com/office/drawing/2014/main" val="10005"/>
                  </a:ext>
                </a:extLst>
              </a:tr>
            </a:tbl>
          </a:graphicData>
        </a:graphic>
      </p:graphicFrame>
      <p:graphicFrame>
        <p:nvGraphicFramePr>
          <p:cNvPr id="3" name="Table 2"/>
          <p:cNvGraphicFramePr>
            <a:graphicFrameLocks noGrp="1"/>
          </p:cNvGraphicFramePr>
          <p:nvPr>
            <p:extLst/>
          </p:nvPr>
        </p:nvGraphicFramePr>
        <p:xfrm>
          <a:off x="535779" y="5564132"/>
          <a:ext cx="8072437" cy="927109"/>
        </p:xfrm>
        <a:graphic>
          <a:graphicData uri="http://schemas.openxmlformats.org/drawingml/2006/table">
            <a:tbl>
              <a:tblPr firstRow="1" bandRow="1">
                <a:tableStyleId>{69CF1AB2-1976-4502-BF36-3FF5EA218861}</a:tableStyleId>
              </a:tblPr>
              <a:tblGrid>
                <a:gridCol w="2690812">
                  <a:extLst>
                    <a:ext uri="{9D8B030D-6E8A-4147-A177-3AD203B41FA5}">
                      <a16:colId xmlns:a16="http://schemas.microsoft.com/office/drawing/2014/main" val="3321244939"/>
                    </a:ext>
                  </a:extLst>
                </a:gridCol>
                <a:gridCol w="2690813">
                  <a:extLst>
                    <a:ext uri="{9D8B030D-6E8A-4147-A177-3AD203B41FA5}">
                      <a16:colId xmlns:a16="http://schemas.microsoft.com/office/drawing/2014/main" val="564634866"/>
                    </a:ext>
                  </a:extLst>
                </a:gridCol>
                <a:gridCol w="2690812">
                  <a:extLst>
                    <a:ext uri="{9D8B030D-6E8A-4147-A177-3AD203B41FA5}">
                      <a16:colId xmlns:a16="http://schemas.microsoft.com/office/drawing/2014/main" val="3991708522"/>
                    </a:ext>
                  </a:extLst>
                </a:gridCol>
              </a:tblGrid>
              <a:tr h="574502">
                <a:tc gridSpan="3">
                  <a:txBody>
                    <a:bodyPr/>
                    <a:lstStyle/>
                    <a:p>
                      <a:pPr marL="0" algn="ctr" defTabSz="914400" rtl="0" eaLnBrk="1" latinLnBrk="0" hangingPunct="1">
                        <a:buFontTx/>
                        <a:buNone/>
                      </a:pPr>
                      <a:r>
                        <a:rPr lang="en-US" sz="2400" b="1" kern="1200" dirty="0" smtClean="0">
                          <a:solidFill>
                            <a:schemeClr val="bg2">
                              <a:lumMod val="95000"/>
                              <a:lumOff val="5000"/>
                            </a:schemeClr>
                          </a:solidFill>
                          <a:effectLst>
                            <a:outerShdw blurRad="38100" dist="38100" dir="2700000" algn="tl">
                              <a:srgbClr val="000000">
                                <a:alpha val="43137"/>
                              </a:srgbClr>
                            </a:outerShdw>
                          </a:effectLst>
                          <a:latin typeface="Arial"/>
                          <a:ea typeface="+mn-ea"/>
                          <a:cs typeface="+mn-cs"/>
                        </a:rPr>
                        <a:t>Office of the Provost</a:t>
                      </a:r>
                    </a:p>
                  </a:txBody>
                  <a:tcPr anchor="ctr"/>
                </a:tc>
                <a:tc hMerge="1">
                  <a:txBody>
                    <a:bodyPr/>
                    <a:lstStyle/>
                    <a:p>
                      <a:pPr algn="ctr" eaLnBrk="1" hangingPunct="1">
                        <a:buNone/>
                      </a:pPr>
                      <a:endParaRPr lang="en-US" sz="1000" b="0" dirty="0" smtClean="0">
                        <a:solidFill>
                          <a:schemeClr val="bg2"/>
                        </a:solidFill>
                        <a:latin typeface="Arial" pitchFamily="34" charset="0"/>
                        <a:cs typeface="Arial" pitchFamily="34" charset="0"/>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tc hMerge="1">
                  <a:txBody>
                    <a:bodyPr/>
                    <a:lstStyle/>
                    <a:p>
                      <a:pPr algn="ctr" eaLnBrk="1" hangingPunct="1">
                        <a:buNone/>
                      </a:pPr>
                      <a:endParaRPr lang="en-US" sz="1000" b="0" dirty="0" smtClean="0">
                        <a:solidFill>
                          <a:schemeClr val="bg2"/>
                        </a:solidFill>
                        <a:latin typeface="Arial" pitchFamily="34" charset="0"/>
                        <a:cs typeface="Arial" pitchFamily="34" charset="0"/>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alpha val="12000"/>
                      </a:schemeClr>
                    </a:solidFill>
                  </a:tcPr>
                </a:tc>
                <a:extLst>
                  <a:ext uri="{0D108BD9-81ED-4DB2-BD59-A6C34878D82A}">
                    <a16:rowId xmlns:a16="http://schemas.microsoft.com/office/drawing/2014/main" val="2886316075"/>
                  </a:ext>
                </a:extLst>
              </a:tr>
              <a:tr h="352607">
                <a:tc>
                  <a:txBody>
                    <a:bodyPr/>
                    <a:lstStyle/>
                    <a:p>
                      <a:pPr marL="0" algn="ctr" defTabSz="914400" rtl="0" eaLnBrk="1" latinLnBrk="0" hangingPunct="1">
                        <a:buNone/>
                      </a:pPr>
                      <a:r>
                        <a:rPr lang="en-US" sz="1600" kern="1200" dirty="0" smtClean="0"/>
                        <a:t>(509) 335-5582 </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algn="ctr" defTabSz="914400" rtl="0" eaLnBrk="1" latinLnBrk="0" hangingPunct="1">
                        <a:buNone/>
                      </a:pPr>
                      <a:r>
                        <a:rPr lang="en-US" sz="1600" kern="1200" dirty="0" smtClean="0"/>
                        <a:t>provost.wsu.edu</a:t>
                      </a:r>
                      <a:endParaRPr lang="en-US" sz="1600" b="0" kern="1200" dirty="0" smtClean="0">
                        <a:solidFill>
                          <a:schemeClr val="bg2"/>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hlinkClick r:id="rId6"/>
                        </a:rPr>
                        <a:t>provosts.office@wsu.edu</a:t>
                      </a:r>
                      <a:r>
                        <a:rPr lang="en-US" sz="1600" kern="1200" baseline="0" dirty="0" smtClean="0"/>
                        <a:t> </a:t>
                      </a:r>
                      <a:endParaRPr lang="en-US" sz="1600" b="0" kern="1200" dirty="0" smtClean="0">
                        <a:solidFill>
                          <a:schemeClr val="bg2"/>
                        </a:solidFill>
                        <a:latin typeface="Arial" pitchFamily="34" charset="0"/>
                        <a:ea typeface="+mn-ea"/>
                        <a:cs typeface="Arial" pitchFamily="34" charset="0"/>
                      </a:endParaRPr>
                    </a:p>
                  </a:txBody>
                  <a:tcPr anchor="ctr"/>
                </a:tc>
                <a:extLst>
                  <a:ext uri="{0D108BD9-81ED-4DB2-BD59-A6C34878D82A}">
                    <a16:rowId xmlns:a16="http://schemas.microsoft.com/office/drawing/2014/main" val="6471810"/>
                  </a:ext>
                </a:extLst>
              </a:tr>
            </a:tbl>
          </a:graphicData>
        </a:graphic>
      </p:graphicFrame>
    </p:spTree>
    <p:extLst>
      <p:ext uri="{BB962C8B-B14F-4D97-AF65-F5344CB8AC3E}">
        <p14:creationId xmlns:p14="http://schemas.microsoft.com/office/powerpoint/2010/main" val="104134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64105"/>
            <a:ext cx="9144000" cy="5293895"/>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a:p>
            <a:pPr algn="ctr">
              <a:defRPr/>
            </a:pPr>
            <a:endParaRPr lang="en-US" dirty="0"/>
          </a:p>
        </p:txBody>
      </p:sp>
      <p:sp>
        <p:nvSpPr>
          <p:cNvPr id="9219" name="Title 1"/>
          <p:cNvSpPr>
            <a:spLocks noGrp="1"/>
          </p:cNvSpPr>
          <p:nvPr>
            <p:ph type="ctrTitle"/>
          </p:nvPr>
        </p:nvSpPr>
        <p:spPr>
          <a:xfrm>
            <a:off x="335851" y="720462"/>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ea typeface="+mn-ea"/>
                <a:cs typeface="+mn-cs"/>
              </a:rPr>
              <a:t>Strategic Plan</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
        <p:nvSpPr>
          <p:cNvPr id="7" name="Rectangle 6"/>
          <p:cNvSpPr/>
          <p:nvPr/>
        </p:nvSpPr>
        <p:spPr>
          <a:xfrm>
            <a:off x="433698" y="1963275"/>
            <a:ext cx="8651875" cy="3785652"/>
          </a:xfrm>
          <a:prstGeom prst="rect">
            <a:avLst/>
          </a:prstGeom>
        </p:spPr>
        <p:txBody>
          <a:bodyPr wrap="square">
            <a:spAutoFit/>
          </a:bodyPr>
          <a:lstStyle/>
          <a:p>
            <a:pPr algn="ctr"/>
            <a:r>
              <a:rPr lang="en-US" sz="2400" b="1" dirty="0" smtClean="0">
                <a:solidFill>
                  <a:srgbClr val="000000"/>
                </a:solidFill>
                <a:latin typeface="Stone Sans" pitchFamily="2" charset="0"/>
                <a:cs typeface="Arial" panose="020B0604020202020204" pitchFamily="34" charset="0"/>
              </a:rPr>
              <a:t>Vision</a:t>
            </a:r>
            <a:r>
              <a:rPr lang="en-US" sz="2400" b="1" dirty="0">
                <a:solidFill>
                  <a:srgbClr val="000000"/>
                </a:solidFill>
                <a:latin typeface="Stone Sans" pitchFamily="2" charset="0"/>
                <a:cs typeface="Arial" panose="020B0604020202020204" pitchFamily="34" charset="0"/>
              </a:rPr>
              <a:t>, Mission, and Values</a:t>
            </a:r>
          </a:p>
          <a:p>
            <a:pPr marL="457200" indent="-457200">
              <a:buClr>
                <a:schemeClr val="bg2"/>
              </a:buClr>
              <a:buFont typeface="+mj-lt"/>
              <a:buAutoNum type="arabicPeriod"/>
            </a:pPr>
            <a:r>
              <a:rPr lang="en-US" sz="2400" dirty="0" smtClean="0">
                <a:solidFill>
                  <a:schemeClr val="accent1"/>
                </a:solidFill>
                <a:latin typeface="Lucida Sans" panose="020B0602030504020204" pitchFamily="34" charset="0"/>
                <a:cs typeface="Arial" panose="020B0604020202020204" pitchFamily="34" charset="0"/>
              </a:rPr>
              <a:t>Exceptional </a:t>
            </a:r>
            <a:r>
              <a:rPr lang="en-US" sz="2400" dirty="0">
                <a:solidFill>
                  <a:schemeClr val="accent1"/>
                </a:solidFill>
                <a:latin typeface="Lucida Sans" panose="020B0602030504020204" pitchFamily="34" charset="0"/>
                <a:cs typeface="Arial" panose="020B0604020202020204" pitchFamily="34" charset="0"/>
              </a:rPr>
              <a:t>Research, Innovation, and Creativity</a:t>
            </a:r>
          </a:p>
          <a:p>
            <a:pPr marL="457200" indent="-457200">
              <a:buClr>
                <a:schemeClr val="bg2"/>
              </a:buClr>
              <a:buFont typeface="+mj-lt"/>
              <a:buAutoNum type="arabicPeriod"/>
            </a:pPr>
            <a:r>
              <a:rPr lang="en-US" sz="2400" dirty="0" smtClean="0">
                <a:solidFill>
                  <a:schemeClr val="accent1"/>
                </a:solidFill>
                <a:latin typeface="Lucida Sans" panose="020B0602030504020204" pitchFamily="34" charset="0"/>
                <a:cs typeface="Arial" panose="020B0604020202020204" pitchFamily="34" charset="0"/>
              </a:rPr>
              <a:t>A </a:t>
            </a:r>
            <a:r>
              <a:rPr lang="en-US" sz="2400" dirty="0">
                <a:solidFill>
                  <a:schemeClr val="accent1"/>
                </a:solidFill>
                <a:latin typeface="Lucida Sans" panose="020B0602030504020204" pitchFamily="34" charset="0"/>
                <a:cs typeface="Arial" panose="020B0604020202020204" pitchFamily="34" charset="0"/>
              </a:rPr>
              <a:t>Transformative Student Experience</a:t>
            </a:r>
          </a:p>
          <a:p>
            <a:pPr marL="457200" indent="-457200">
              <a:buClr>
                <a:schemeClr val="bg2"/>
              </a:buClr>
              <a:buFont typeface="+mj-lt"/>
              <a:buAutoNum type="arabicPeriod"/>
            </a:pPr>
            <a:r>
              <a:rPr lang="en-US" sz="2400" dirty="0" smtClean="0">
                <a:solidFill>
                  <a:schemeClr val="accent1"/>
                </a:solidFill>
                <a:latin typeface="Lucida Sans" panose="020B0602030504020204" pitchFamily="34" charset="0"/>
                <a:cs typeface="Arial" panose="020B0604020202020204" pitchFamily="34" charset="0"/>
              </a:rPr>
              <a:t>Outreach, Extension, Service </a:t>
            </a:r>
            <a:r>
              <a:rPr lang="en-US" sz="2400" dirty="0">
                <a:solidFill>
                  <a:schemeClr val="accent1"/>
                </a:solidFill>
                <a:latin typeface="Lucida Sans" panose="020B0602030504020204" pitchFamily="34" charset="0"/>
                <a:cs typeface="Arial" panose="020B0604020202020204" pitchFamily="34" charset="0"/>
              </a:rPr>
              <a:t>and </a:t>
            </a:r>
            <a:r>
              <a:rPr lang="en-US" sz="2400" dirty="0" smtClean="0">
                <a:solidFill>
                  <a:schemeClr val="accent1"/>
                </a:solidFill>
                <a:latin typeface="Lucida Sans" panose="020B0602030504020204" pitchFamily="34" charset="0"/>
                <a:cs typeface="Arial" panose="020B0604020202020204" pitchFamily="34" charset="0"/>
              </a:rPr>
              <a:t>Engagement </a:t>
            </a:r>
          </a:p>
          <a:p>
            <a:pPr marL="457200" indent="-457200">
              <a:buClr>
                <a:schemeClr val="bg2"/>
              </a:buClr>
              <a:buFont typeface="+mj-lt"/>
              <a:buAutoNum type="arabicPeriod"/>
            </a:pPr>
            <a:r>
              <a:rPr lang="en-US" sz="2400" dirty="0" smtClean="0">
                <a:solidFill>
                  <a:schemeClr val="accent1"/>
                </a:solidFill>
                <a:latin typeface="Lucida Sans" panose="020B0602030504020204" pitchFamily="34" charset="0"/>
                <a:cs typeface="Arial" panose="020B0604020202020204" pitchFamily="34" charset="0"/>
              </a:rPr>
              <a:t>Institutional Effectiveness and Infrastructure</a:t>
            </a:r>
            <a:endParaRPr lang="en-US" sz="2400" dirty="0">
              <a:solidFill>
                <a:schemeClr val="accent1"/>
              </a:solidFill>
              <a:latin typeface="Lucida Sans" panose="020B0602030504020204" pitchFamily="34" charset="0"/>
              <a:cs typeface="Arial" panose="020B0604020202020204" pitchFamily="34" charset="0"/>
            </a:endParaRPr>
          </a:p>
          <a:p>
            <a:endParaRPr lang="en-US" sz="2400" dirty="0">
              <a:solidFill>
                <a:srgbClr val="000000"/>
              </a:solidFill>
              <a:latin typeface="Stone Sans" pitchFamily="2" charset="0"/>
              <a:cs typeface="Arial" panose="020B0604020202020204" pitchFamily="34" charset="0"/>
            </a:endParaRPr>
          </a:p>
          <a:p>
            <a:r>
              <a:rPr lang="en-US" sz="2400" dirty="0" smtClean="0">
                <a:solidFill>
                  <a:schemeClr val="bg2"/>
                </a:solidFill>
                <a:latin typeface="Lucida Sans" panose="020B0602030504020204" pitchFamily="34" charset="0"/>
                <a:cs typeface="Arial" panose="020B0604020202020204" pitchFamily="34" charset="0"/>
              </a:rPr>
              <a:t>Theme </a:t>
            </a:r>
            <a:r>
              <a:rPr lang="en-US" sz="2400" dirty="0">
                <a:solidFill>
                  <a:schemeClr val="bg2"/>
                </a:solidFill>
                <a:latin typeface="Lucida Sans" panose="020B0602030504020204" pitchFamily="34" charset="0"/>
                <a:cs typeface="Arial" panose="020B0604020202020204" pitchFamily="34" charset="0"/>
              </a:rPr>
              <a:t>4 </a:t>
            </a:r>
            <a:r>
              <a:rPr lang="en-US" sz="2400" dirty="0" smtClean="0">
                <a:solidFill>
                  <a:schemeClr val="bg2"/>
                </a:solidFill>
                <a:latin typeface="Lucida Sans" panose="020B0602030504020204" pitchFamily="34" charset="0"/>
                <a:cs typeface="Arial" panose="020B0604020202020204" pitchFamily="34" charset="0"/>
              </a:rPr>
              <a:t>Sub-goal:</a:t>
            </a:r>
            <a:endParaRPr lang="en-US" sz="2400" dirty="0">
              <a:solidFill>
                <a:schemeClr val="bg2"/>
              </a:solidFill>
              <a:latin typeface="Lucida Sans" panose="020B0602030504020204" pitchFamily="34" charset="0"/>
              <a:cs typeface="Arial" panose="020B0604020202020204" pitchFamily="34" charset="0"/>
            </a:endParaRPr>
          </a:p>
          <a:p>
            <a:r>
              <a:rPr lang="en-US" sz="2400" i="1" dirty="0">
                <a:solidFill>
                  <a:srgbClr val="000000"/>
                </a:solidFill>
                <a:latin typeface="Lucida Sans" panose="020B0602030504020204" pitchFamily="34" charset="0"/>
                <a:cs typeface="Arial" panose="020B0604020202020204" pitchFamily="34" charset="0"/>
              </a:rPr>
              <a:t>Increase the hiring and retention of exceptional faculty and staff—who represent diversity in all its forms—to advance research and the educational experience.</a:t>
            </a:r>
            <a:endParaRPr lang="en-US" sz="2400" i="1" dirty="0" smtClean="0">
              <a:solidFill>
                <a:srgbClr val="000000"/>
              </a:solidFill>
              <a:latin typeface="Lucida Sans" panose="020B0602030504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552902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ctrTitle"/>
          </p:nvPr>
        </p:nvSpPr>
        <p:spPr>
          <a:xfrm>
            <a:off x="246063" y="834618"/>
            <a:ext cx="8651875" cy="892552"/>
          </a:xfrm>
        </p:spPr>
        <p:txBody>
          <a:bodyPr anchor="ctr"/>
          <a:lstStyle/>
          <a:p>
            <a:r>
              <a:rPr lang="en-US" altLang="en-US" sz="2600" dirty="0" smtClean="0">
                <a:solidFill>
                  <a:srgbClr val="000000"/>
                </a:solidFill>
                <a:latin typeface="Stone Sans" pitchFamily="2" charset="0"/>
                <a:ea typeface="Times New Roman" panose="02020603050405020304" pitchFamily="18" charset="0"/>
                <a:cs typeface="Arial" panose="020B0604020202020204" pitchFamily="34" charset="0"/>
              </a:rPr>
              <a:t>Equal Employment Opportunity and Affirmative Action Policy</a:t>
            </a:r>
            <a:endParaRPr lang="en-US" altLang="en-US" sz="2600" dirty="0" smtClean="0">
              <a:solidFill>
                <a:srgbClr val="FF00FF"/>
              </a:solidFill>
              <a:latin typeface="Stone Sans" pitchFamily="2" charset="0"/>
              <a:ea typeface="Times New Roman" panose="02020603050405020304" pitchFamily="18" charset="0"/>
              <a:cs typeface="Arial" panose="020B0604020202020204" pitchFamily="34" charset="0"/>
            </a:endParaRPr>
          </a:p>
        </p:txBody>
      </p:sp>
      <p:sp>
        <p:nvSpPr>
          <p:cNvPr id="31747" name="Subtitle 2"/>
          <p:cNvSpPr>
            <a:spLocks noGrp="1"/>
          </p:cNvSpPr>
          <p:nvPr>
            <p:ph type="subTitle" idx="1"/>
          </p:nvPr>
        </p:nvSpPr>
        <p:spPr>
          <a:xfrm>
            <a:off x="246063" y="1754947"/>
            <a:ext cx="8651875" cy="4156075"/>
          </a:xfrm>
          <a:solidFill>
            <a:schemeClr val="accent2">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a:lstStyle/>
          <a:p>
            <a:r>
              <a:rPr altLang="en-US" dirty="0" smtClean="0">
                <a:solidFill>
                  <a:schemeClr val="bg2"/>
                </a:solidFill>
              </a:rPr>
              <a:t>Washington State University (WSU or the University) is an equal opportunity employer committed to providing equal opportunity in education, employment, membership and contracts without regard to race, sex, sexual orientation, gender identity/expression, religion, age, color, creed, national or ethnic origin, physical, mental or sensory disability, marital status, genetic information, and/or status as a veteran. WSU has made, and will continue to make, every effort to eliminate barriers to equal opportunity encountered by these protected group members and to improve opportunities available to underrepresented groups, in compliance with state and federal law.</a:t>
            </a:r>
            <a:r>
              <a:rPr altLang="en-US" dirty="0" smtClean="0"/>
              <a:t> </a:t>
            </a:r>
          </a:p>
        </p:txBody>
      </p:sp>
      <p:sp>
        <p:nvSpPr>
          <p:cNvPr id="31748" name="Rectangle 5"/>
          <p:cNvSpPr>
            <a:spLocks noChangeArrowheads="1"/>
          </p:cNvSpPr>
          <p:nvPr/>
        </p:nvSpPr>
        <p:spPr bwMode="auto">
          <a:xfrm>
            <a:off x="728663" y="6124576"/>
            <a:ext cx="779031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dirty="0" smtClean="0">
                <a:solidFill>
                  <a:schemeClr val="accent1"/>
                </a:solidFill>
                <a:latin typeface="Lucida Sans" panose="020B0602030504020204" pitchFamily="34" charset="0"/>
                <a:ea typeface="Times New Roman" panose="02020603050405020304" pitchFamily="18" charset="0"/>
                <a:cs typeface="Arial" panose="020B0604020202020204" pitchFamily="34" charset="0"/>
                <a:hlinkClick r:id="rId5"/>
              </a:rPr>
              <a:t>Executive Policy #12</a:t>
            </a:r>
            <a:endParaRPr lang="en-US" altLang="en-US" sz="1600" dirty="0">
              <a:solidFill>
                <a:schemeClr val="accent1"/>
              </a:solidFill>
              <a:ea typeface="Times New Roman" panose="02020603050405020304" pitchFamily="18" charset="0"/>
              <a:cs typeface="Arial" panose="020B0604020202020204" pitchFamily="34" charset="0"/>
            </a:endParaRPr>
          </a:p>
        </p:txBody>
      </p:sp>
      <p:pic>
        <p:nvPicPr>
          <p:cNvPr id="5" name="Picture 8"/>
          <p:cNvPicPr>
            <a:picLocks noChangeAspect="1" noChangeArrowheads="1"/>
          </p:cNvPicPr>
          <p:nvPr>
            <p:custDataLst>
              <p:tags r:id="rId2"/>
            </p:custDataLst>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67451" y="6462713"/>
            <a:ext cx="312737" cy="357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extLst>
      <p:ext uri="{BB962C8B-B14F-4D97-AF65-F5344CB8AC3E}">
        <p14:creationId xmlns:p14="http://schemas.microsoft.com/office/powerpoint/2010/main" val="3883824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32"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ou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mph" presetSubtype="0" fill="remove" grpId="0" nodeType="clickEffect">
                                  <p:stCondLst>
                                    <p:cond delay="0"/>
                                  </p:stCondLst>
                                  <p:childTnLst>
                                    <p:animClr clrSpc="rgb" dir="cw">
                                      <p:cBhvr override="childStyle">
                                        <p:cTn id="11" dur="1500" autoRev="1" fill="remove"/>
                                        <p:tgtEl>
                                          <p:spTgt spid="31748"/>
                                        </p:tgtEl>
                                        <p:attrNameLst>
                                          <p:attrName>style.color</p:attrName>
                                        </p:attrNameLst>
                                      </p:cBhvr>
                                      <p:to>
                                        <a:srgbClr val="F5FE3F"/>
                                      </p:to>
                                    </p:animClr>
                                    <p:animClr clrSpc="rgb" dir="cw">
                                      <p:cBhvr>
                                        <p:cTn id="12" dur="1500" autoRev="1" fill="remove"/>
                                        <p:tgtEl>
                                          <p:spTgt spid="31748"/>
                                        </p:tgtEl>
                                        <p:attrNameLst>
                                          <p:attrName>fillcolor</p:attrName>
                                        </p:attrNameLst>
                                      </p:cBhvr>
                                      <p:to>
                                        <a:srgbClr val="F5FE3F"/>
                                      </p:to>
                                    </p:animClr>
                                    <p:set>
                                      <p:cBhvr>
                                        <p:cTn id="13" dur="1500" autoRev="1" fill="remove"/>
                                        <p:tgtEl>
                                          <p:spTgt spid="31748"/>
                                        </p:tgtEl>
                                        <p:attrNameLst>
                                          <p:attrName>fill.type</p:attrName>
                                        </p:attrNameLst>
                                      </p:cBhvr>
                                      <p:to>
                                        <p:strVal val="solid"/>
                                      </p:to>
                                    </p:set>
                                    <p:set>
                                      <p:cBhvr>
                                        <p:cTn id="14" dur="1500" autoRev="1" fill="remove"/>
                                        <p:tgtEl>
                                          <p:spTgt spid="3174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0" y="1564105"/>
            <a:ext cx="9144000" cy="5293895"/>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a:p>
            <a:pPr algn="ctr">
              <a:defRPr/>
            </a:pPr>
            <a:endParaRPr lang="en-US" dirty="0"/>
          </a:p>
        </p:txBody>
      </p:sp>
      <p:sp>
        <p:nvSpPr>
          <p:cNvPr id="9219" name="Title 1"/>
          <p:cNvSpPr>
            <a:spLocks noGrp="1"/>
          </p:cNvSpPr>
          <p:nvPr>
            <p:ph type="ctrTitle"/>
          </p:nvPr>
        </p:nvSpPr>
        <p:spPr>
          <a:xfrm>
            <a:off x="346295" y="710130"/>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ea typeface="+mn-ea"/>
                <a:cs typeface="+mn-cs"/>
              </a:rPr>
              <a:t>Laws &amp; Policies</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
        <p:nvSpPr>
          <p:cNvPr id="28" name="Content Placeholder 7"/>
          <p:cNvSpPr txBox="1">
            <a:spLocks/>
          </p:cNvSpPr>
          <p:nvPr/>
        </p:nvSpPr>
        <p:spPr bwMode="black">
          <a:xfrm>
            <a:off x="-1877825" y="1564105"/>
            <a:ext cx="1289964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1">
            <a:spAutoFit/>
          </a:bodyPr>
          <a:lstStyle>
            <a:lvl1pPr>
              <a:spcBef>
                <a:spcPct val="25000"/>
              </a:spcBef>
              <a:buClr>
                <a:srgbClr val="C60C30"/>
              </a:buClr>
              <a:buSzPct val="100000"/>
              <a:buFont typeface="Arial" panose="020B0604020202020204" pitchFamily="34" charset="0"/>
              <a:buChar char="•"/>
              <a:defRPr sz="2400">
                <a:solidFill>
                  <a:schemeClr val="bg2"/>
                </a:solidFill>
                <a:latin typeface="Lucida Sans" panose="020B0602030504020204" pitchFamily="34" charset="0"/>
              </a:defRPr>
            </a:lvl1pPr>
            <a:lvl2pPr marL="509588" indent="-165100">
              <a:lnSpc>
                <a:spcPct val="95000"/>
              </a:lnSpc>
              <a:spcBef>
                <a:spcPct val="10000"/>
              </a:spcBef>
              <a:buClr>
                <a:srgbClr val="C60C30"/>
              </a:buClr>
              <a:buSzPct val="100000"/>
              <a:buFont typeface="Lucida Sans" panose="020B0602030504020204" pitchFamily="34" charset="0"/>
              <a:buChar char="–"/>
              <a:defRPr sz="2200">
                <a:solidFill>
                  <a:schemeClr val="bg2"/>
                </a:solidFill>
                <a:latin typeface="Lucida Sans" panose="020B0602030504020204" pitchFamily="34" charset="0"/>
              </a:defRPr>
            </a:lvl2pPr>
            <a:lvl3pPr marL="688975" indent="-179388">
              <a:lnSpc>
                <a:spcPct val="95000"/>
              </a:lnSpc>
              <a:spcBef>
                <a:spcPct val="10000"/>
              </a:spcBef>
              <a:buClr>
                <a:srgbClr val="C60C30"/>
              </a:buClr>
              <a:buSzPct val="100000"/>
              <a:buFont typeface="Arial" panose="020B0604020202020204" pitchFamily="34" charset="0"/>
              <a:buChar char="•"/>
              <a:defRPr sz="2000">
                <a:solidFill>
                  <a:schemeClr val="bg2"/>
                </a:solidFill>
                <a:latin typeface="Lucida Sans" panose="020B0602030504020204" pitchFamily="34" charset="0"/>
              </a:defRPr>
            </a:lvl3pPr>
            <a:lvl4pPr marL="914400" indent="-165100">
              <a:lnSpc>
                <a:spcPct val="95000"/>
              </a:lnSpc>
              <a:spcBef>
                <a:spcPct val="10000"/>
              </a:spcBef>
              <a:buClr>
                <a:srgbClr val="C60C30"/>
              </a:buClr>
              <a:buSzPct val="100000"/>
              <a:buFont typeface="Lucida Sans" panose="020B0602030504020204" pitchFamily="34" charset="0"/>
              <a:buChar char="–"/>
              <a:defRPr>
                <a:solidFill>
                  <a:schemeClr val="bg2"/>
                </a:solidFill>
                <a:latin typeface="Lucida Sans" panose="020B0602030504020204" pitchFamily="34" charset="0"/>
              </a:defRPr>
            </a:lvl4pPr>
            <a:lvl5pPr marL="1079500" indent="-165100">
              <a:lnSpc>
                <a:spcPct val="95000"/>
              </a:lnSpc>
              <a:spcBef>
                <a:spcPct val="10000"/>
              </a:spcBef>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5pPr>
            <a:lvl6pPr marL="15367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6pPr>
            <a:lvl7pPr marL="19939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7pPr>
            <a:lvl8pPr marL="24511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8pPr>
            <a:lvl9pPr marL="29083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9pPr>
          </a:lstStyle>
          <a:p>
            <a:pPr algn="ctr">
              <a:spcBef>
                <a:spcPct val="0"/>
              </a:spcBef>
              <a:buClr>
                <a:srgbClr val="5E6A71"/>
              </a:buClr>
              <a:buSzPct val="80000"/>
              <a:buFont typeface="Arial" panose="020B0604020202020204" pitchFamily="34" charset="0"/>
              <a:buNone/>
              <a:defRPr/>
            </a:pPr>
            <a:r>
              <a:rPr lang="en-US" altLang="en-US" sz="3000" b="1" i="1" dirty="0">
                <a:ln w="0"/>
                <a:solidFill>
                  <a:schemeClr val="accent1"/>
                </a:solidFill>
                <a:effectLst>
                  <a:outerShdw blurRad="38100" dist="25400" dir="5400000" algn="ctr" rotWithShape="0">
                    <a:srgbClr val="6E747A">
                      <a:alpha val="43000"/>
                    </a:srgbClr>
                  </a:outerShdw>
                </a:effectLst>
              </a:rPr>
              <a:t>Equal Opportunity in Employment </a:t>
            </a:r>
          </a:p>
        </p:txBody>
      </p:sp>
      <p:graphicFrame>
        <p:nvGraphicFramePr>
          <p:cNvPr id="10" name="Table 9"/>
          <p:cNvGraphicFramePr>
            <a:graphicFrameLocks noGrp="1"/>
          </p:cNvGraphicFramePr>
          <p:nvPr>
            <p:extLst>
              <p:ext uri="{D42A27DB-BD31-4B8C-83A1-F6EECF244321}">
                <p14:modId xmlns:p14="http://schemas.microsoft.com/office/powerpoint/2010/main" val="1759449167"/>
              </p:ext>
            </p:extLst>
          </p:nvPr>
        </p:nvGraphicFramePr>
        <p:xfrm>
          <a:off x="609600" y="2206934"/>
          <a:ext cx="8030308" cy="4427978"/>
        </p:xfrm>
        <a:graphic>
          <a:graphicData uri="http://schemas.openxmlformats.org/drawingml/2006/table">
            <a:tbl>
              <a:tblPr firstRow="1" bandRow="1">
                <a:tableStyleId>{5C22544A-7EE6-4342-B048-85BDC9FD1C3A}</a:tableStyleId>
              </a:tblPr>
              <a:tblGrid>
                <a:gridCol w="4015154">
                  <a:extLst>
                    <a:ext uri="{9D8B030D-6E8A-4147-A177-3AD203B41FA5}">
                      <a16:colId xmlns:a16="http://schemas.microsoft.com/office/drawing/2014/main" val="20000"/>
                    </a:ext>
                  </a:extLst>
                </a:gridCol>
                <a:gridCol w="4015154">
                  <a:extLst>
                    <a:ext uri="{9D8B030D-6E8A-4147-A177-3AD203B41FA5}">
                      <a16:colId xmlns:a16="http://schemas.microsoft.com/office/drawing/2014/main" val="20001"/>
                    </a:ext>
                  </a:extLst>
                </a:gridCol>
              </a:tblGrid>
              <a:tr h="398971">
                <a:tc gridSpan="2">
                  <a:txBody>
                    <a:bodyPr/>
                    <a:lstStyle/>
                    <a:p>
                      <a:pPr algn="ctr"/>
                      <a:r>
                        <a:rPr lang="en-US" sz="1800" b="1" dirty="0" smtClean="0">
                          <a:solidFill>
                            <a:schemeClr val="bg2"/>
                          </a:solidFill>
                          <a:latin typeface="Stone Sans" pitchFamily="2" charset="0"/>
                        </a:rPr>
                        <a:t>FEDERAL</a:t>
                      </a:r>
                      <a:r>
                        <a:rPr lang="en-US" sz="1800" b="1" baseline="0" dirty="0" smtClean="0">
                          <a:solidFill>
                            <a:schemeClr val="bg2"/>
                          </a:solidFill>
                          <a:latin typeface="Stone Sans" pitchFamily="2" charset="0"/>
                        </a:rPr>
                        <a:t> LAWS</a:t>
                      </a:r>
                      <a:endParaRPr lang="en-US" sz="1800" b="1" dirty="0">
                        <a:solidFill>
                          <a:schemeClr val="bg2"/>
                        </a:solidFill>
                        <a:latin typeface="Stone Sans" pitchFamily="2" charset="0"/>
                      </a:endParaRPr>
                    </a:p>
                  </a:txBody>
                  <a:tcPr marL="91453" marR="91453" marT="45712" marB="45712">
                    <a:cell3D prstMaterial="dkEdge">
                      <a:bevel prst="riblet"/>
                      <a:lightRig rig="flood" dir="t"/>
                    </a:cell3D>
                    <a:solidFill>
                      <a:schemeClr val="accent5">
                        <a:lumMod val="60000"/>
                        <a:lumOff val="40000"/>
                      </a:schemeClr>
                    </a:solidFill>
                  </a:tcPr>
                </a:tc>
                <a:tc hMerge="1">
                  <a:txBody>
                    <a:bodyPr/>
                    <a:lstStyle/>
                    <a:p>
                      <a:endParaRPr lang="en-US" sz="1800" dirty="0"/>
                    </a:p>
                  </a:txBody>
                  <a:tcPr marL="91453" marR="91453" marT="45712" marB="45712">
                    <a:cell3D prstMaterial="dkEdge">
                      <a:bevel prst="riblet"/>
                      <a:lightRig rig="flood" dir="t"/>
                    </a:cell3D>
                    <a:solidFill>
                      <a:schemeClr val="accent5">
                        <a:lumMod val="60000"/>
                        <a:lumOff val="40000"/>
                      </a:schemeClr>
                    </a:solidFill>
                  </a:tcPr>
                </a:tc>
                <a:extLst>
                  <a:ext uri="{0D108BD9-81ED-4DB2-BD59-A6C34878D82A}">
                    <a16:rowId xmlns:a16="http://schemas.microsoft.com/office/drawing/2014/main" val="10000"/>
                  </a:ext>
                </a:extLst>
              </a:tr>
              <a:tr h="1209739">
                <a:tc>
                  <a:txBody>
                    <a:bodyPr/>
                    <a:lstStyle/>
                    <a:p>
                      <a:pPr algn="ctr"/>
                      <a:r>
                        <a:rPr lang="en-US" altLang="en-US" sz="2000" b="1" dirty="0" smtClean="0">
                          <a:solidFill>
                            <a:srgbClr val="000000"/>
                          </a:solidFill>
                          <a:latin typeface="Lucida Sans" panose="020B0602030504020204" pitchFamily="34" charset="0"/>
                          <a:cs typeface="Arial" panose="020B0604020202020204" pitchFamily="34" charset="0"/>
                        </a:rPr>
                        <a:t>Title VII of the </a:t>
                      </a:r>
                      <a:br>
                        <a:rPr lang="en-US" altLang="en-US" sz="2000" b="1" dirty="0" smtClean="0">
                          <a:solidFill>
                            <a:srgbClr val="000000"/>
                          </a:solidFill>
                          <a:latin typeface="Lucida Sans" panose="020B0602030504020204" pitchFamily="34" charset="0"/>
                          <a:cs typeface="Arial" panose="020B0604020202020204" pitchFamily="34" charset="0"/>
                        </a:rPr>
                      </a:br>
                      <a:r>
                        <a:rPr lang="en-US" altLang="en-US" sz="2000" b="1" dirty="0" smtClean="0">
                          <a:solidFill>
                            <a:srgbClr val="000000"/>
                          </a:solidFill>
                          <a:latin typeface="Lucida Sans" panose="020B0602030504020204" pitchFamily="34" charset="0"/>
                          <a:cs typeface="Arial" panose="020B0604020202020204" pitchFamily="34" charset="0"/>
                        </a:rPr>
                        <a:t>Civil Rights Act</a:t>
                      </a:r>
                      <a:endParaRPr lang="en-US" sz="2000" b="1" dirty="0">
                        <a:latin typeface="Lucida Sans" panose="020B0602030504020204" pitchFamily="34" charset="0"/>
                      </a:endParaRPr>
                    </a:p>
                  </a:txBody>
                  <a:tcPr marL="91453" marR="91453" marT="45712" marB="45712" anchor="ctr">
                    <a:cell3D prstMaterial="dkEdge">
                      <a:bevel prst="riblet"/>
                      <a:lightRig rig="flood" dir="t"/>
                    </a:cell3D>
                    <a:solidFill>
                      <a:srgbClr val="FFFFFF"/>
                    </a:solidFill>
                  </a:tcPr>
                </a:tc>
                <a:tc>
                  <a:txBody>
                    <a:bodyPr/>
                    <a:lstStyle/>
                    <a:p>
                      <a:pPr marL="3429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smtClean="0">
                          <a:solidFill>
                            <a:srgbClr val="000000"/>
                          </a:solidFill>
                          <a:latin typeface="Lucida Sans" panose="020B0602030504020204" pitchFamily="34" charset="0"/>
                          <a:ea typeface="+mn-ea"/>
                          <a:cs typeface="Arial" panose="020B0604020202020204" pitchFamily="34" charset="0"/>
                        </a:rPr>
                        <a:t>Race,</a:t>
                      </a:r>
                      <a:r>
                        <a:rPr lang="en-US" sz="2000" b="0" kern="1200" baseline="0" dirty="0" smtClean="0">
                          <a:solidFill>
                            <a:srgbClr val="000000"/>
                          </a:solidFill>
                          <a:latin typeface="Lucida Sans" panose="020B0602030504020204" pitchFamily="34" charset="0"/>
                          <a:ea typeface="+mn-ea"/>
                          <a:cs typeface="Arial" panose="020B0604020202020204" pitchFamily="34" charset="0"/>
                        </a:rPr>
                        <a:t> </a:t>
                      </a:r>
                      <a:r>
                        <a:rPr lang="en-US" sz="2000" b="0" kern="1200" dirty="0" smtClean="0">
                          <a:solidFill>
                            <a:srgbClr val="000000"/>
                          </a:solidFill>
                          <a:latin typeface="Lucida Sans" panose="020B0602030504020204" pitchFamily="34" charset="0"/>
                          <a:ea typeface="+mn-ea"/>
                          <a:cs typeface="Arial" panose="020B0604020202020204" pitchFamily="34" charset="0"/>
                        </a:rPr>
                        <a:t>Color, National Origin</a:t>
                      </a:r>
                    </a:p>
                    <a:p>
                      <a:pPr marL="3429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smtClean="0">
                          <a:solidFill>
                            <a:srgbClr val="000000"/>
                          </a:solidFill>
                          <a:latin typeface="Lucida Sans" panose="020B0602030504020204" pitchFamily="34" charset="0"/>
                          <a:ea typeface="+mn-ea"/>
                          <a:cs typeface="Arial" panose="020B0604020202020204" pitchFamily="34" charset="0"/>
                        </a:rPr>
                        <a:t>Religion</a:t>
                      </a:r>
                    </a:p>
                    <a:p>
                      <a:pPr marL="3429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smtClean="0">
                          <a:solidFill>
                            <a:srgbClr val="000000"/>
                          </a:solidFill>
                          <a:latin typeface="Lucida Sans" panose="020B0602030504020204" pitchFamily="34" charset="0"/>
                          <a:ea typeface="+mn-ea"/>
                          <a:cs typeface="Arial" panose="020B0604020202020204" pitchFamily="34" charset="0"/>
                        </a:rPr>
                        <a:t>Sex</a:t>
                      </a:r>
                    </a:p>
                  </a:txBody>
                  <a:tcPr marL="91453" marR="91453" marT="45712" marB="45712" anchor="ctr">
                    <a:cell3D prstMaterial="dkEdge">
                      <a:bevel prst="riblet"/>
                      <a:lightRig rig="flood" dir="t"/>
                    </a:cell3D>
                    <a:solidFill>
                      <a:srgbClr val="FFFFFF"/>
                    </a:solidFill>
                  </a:tcPr>
                </a:tc>
                <a:extLst>
                  <a:ext uri="{0D108BD9-81ED-4DB2-BD59-A6C34878D82A}">
                    <a16:rowId xmlns:a16="http://schemas.microsoft.com/office/drawing/2014/main" val="10001"/>
                  </a:ext>
                </a:extLst>
              </a:tr>
              <a:tr h="620025">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altLang="en-US" sz="2000" b="1" dirty="0" smtClean="0">
                          <a:solidFill>
                            <a:srgbClr val="000000"/>
                          </a:solidFill>
                          <a:latin typeface="Lucida Sans" panose="020B0602030504020204" pitchFamily="34" charset="0"/>
                          <a:cs typeface="Arial" panose="020B0604020202020204" pitchFamily="34" charset="0"/>
                        </a:rPr>
                        <a:t>Age Discrimination in Employment Act</a:t>
                      </a:r>
                      <a:endParaRPr lang="en-US" sz="2000" b="1" dirty="0">
                        <a:latin typeface="Lucida Sans" panose="020B0602030504020204" pitchFamily="34" charset="0"/>
                      </a:endParaRPr>
                    </a:p>
                  </a:txBody>
                  <a:tcPr marL="91453" marR="91453" marT="45712" marB="45712" anchor="ctr">
                    <a:cell3D prstMaterial="dkEdge">
                      <a:bevel prst="riblet"/>
                      <a:lightRig rig="flood" dir="t"/>
                    </a:cell3D>
                    <a:solidFill>
                      <a:srgbClr val="FFFFFF"/>
                    </a:solidFill>
                  </a:tcPr>
                </a:tc>
                <a:tc>
                  <a:txBody>
                    <a:bodyPr/>
                    <a:lstStyle/>
                    <a:p>
                      <a:pPr marL="2857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smtClean="0">
                          <a:solidFill>
                            <a:srgbClr val="000000"/>
                          </a:solidFill>
                          <a:latin typeface="Lucida Sans" panose="020B0602030504020204" pitchFamily="34" charset="0"/>
                          <a:ea typeface="+mn-ea"/>
                          <a:cs typeface="Arial" panose="020B0604020202020204" pitchFamily="34" charset="0"/>
                        </a:rPr>
                        <a:t>Age</a:t>
                      </a:r>
                      <a:endParaRPr lang="en-US" sz="2000" b="0" kern="1200" dirty="0">
                        <a:solidFill>
                          <a:srgbClr val="000000"/>
                        </a:solidFill>
                        <a:latin typeface="Lucida Sans" panose="020B0602030504020204" pitchFamily="34" charset="0"/>
                        <a:ea typeface="+mn-ea"/>
                        <a:cs typeface="Arial" panose="020B0604020202020204" pitchFamily="34" charset="0"/>
                      </a:endParaRPr>
                    </a:p>
                  </a:txBody>
                  <a:tcPr marL="91453" marR="91453" marT="45712" marB="45712" anchor="ctr">
                    <a:cell3D prstMaterial="dkEdge">
                      <a:bevel prst="riblet"/>
                      <a:lightRig rig="flood" dir="t"/>
                    </a:cell3D>
                    <a:solidFill>
                      <a:srgbClr val="FFFFFF"/>
                    </a:solidFill>
                  </a:tcPr>
                </a:tc>
                <a:extLst>
                  <a:ext uri="{0D108BD9-81ED-4DB2-BD59-A6C34878D82A}">
                    <a16:rowId xmlns:a16="http://schemas.microsoft.com/office/drawing/2014/main" val="10002"/>
                  </a:ext>
                </a:extLst>
              </a:tr>
              <a:tr h="1417220">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altLang="en-US" sz="2000" b="1" dirty="0" smtClean="0">
                          <a:solidFill>
                            <a:srgbClr val="000000"/>
                          </a:solidFill>
                          <a:latin typeface="Lucida Sans" panose="020B0602030504020204" pitchFamily="34" charset="0"/>
                          <a:cs typeface="Arial" panose="020B0604020202020204" pitchFamily="34" charset="0"/>
                        </a:rPr>
                        <a:t>Americans w</a:t>
                      </a:r>
                      <a:r>
                        <a:rPr lang="en-US" altLang="en-US" sz="2000" b="1" baseline="0" dirty="0" smtClean="0">
                          <a:solidFill>
                            <a:srgbClr val="000000"/>
                          </a:solidFill>
                          <a:latin typeface="Lucida Sans" panose="020B0602030504020204" pitchFamily="34" charset="0"/>
                          <a:cs typeface="Arial" panose="020B0604020202020204" pitchFamily="34" charset="0"/>
                        </a:rPr>
                        <a:t>ith </a:t>
                      </a:r>
                      <a:r>
                        <a:rPr lang="en-US" altLang="en-US" sz="2000" b="1" dirty="0" smtClean="0">
                          <a:solidFill>
                            <a:srgbClr val="000000"/>
                          </a:solidFill>
                          <a:latin typeface="Lucida Sans" panose="020B0602030504020204" pitchFamily="34" charset="0"/>
                          <a:cs typeface="Arial" panose="020B0604020202020204" pitchFamily="34" charset="0"/>
                        </a:rPr>
                        <a:t>Disabilities Act</a:t>
                      </a:r>
                    </a:p>
                    <a:p>
                      <a:pPr marL="0" marR="0" lvl="2" indent="0" algn="ctr" defTabSz="914400" rtl="0" eaLnBrk="1" fontAlgn="auto" latinLnBrk="0" hangingPunct="1">
                        <a:lnSpc>
                          <a:spcPct val="100000"/>
                        </a:lnSpc>
                        <a:spcBef>
                          <a:spcPts val="0"/>
                        </a:spcBef>
                        <a:spcAft>
                          <a:spcPts val="0"/>
                        </a:spcAft>
                        <a:buClrTx/>
                        <a:buSzTx/>
                        <a:buFontTx/>
                        <a:buNone/>
                        <a:tabLst/>
                        <a:defRPr/>
                      </a:pPr>
                      <a:r>
                        <a:rPr lang="en-US" altLang="en-US" sz="2000" b="1" dirty="0" smtClean="0">
                          <a:solidFill>
                            <a:srgbClr val="000000"/>
                          </a:solidFill>
                          <a:latin typeface="Lucida Sans" panose="020B0602030504020204" pitchFamily="34" charset="0"/>
                          <a:cs typeface="Arial" panose="020B0604020202020204" pitchFamily="34" charset="0"/>
                        </a:rPr>
                        <a:t>&amp;  </a:t>
                      </a:r>
                    </a:p>
                    <a:p>
                      <a:pPr marL="0" marR="0" lvl="2" indent="0" algn="ctr" defTabSz="914400" rtl="0" eaLnBrk="1" fontAlgn="auto" latinLnBrk="0" hangingPunct="1">
                        <a:lnSpc>
                          <a:spcPct val="100000"/>
                        </a:lnSpc>
                        <a:spcBef>
                          <a:spcPts val="0"/>
                        </a:spcBef>
                        <a:spcAft>
                          <a:spcPts val="0"/>
                        </a:spcAft>
                        <a:buClrTx/>
                        <a:buSzTx/>
                        <a:buFontTx/>
                        <a:buNone/>
                        <a:tabLst/>
                        <a:defRPr/>
                      </a:pPr>
                      <a:r>
                        <a:rPr lang="en-US" altLang="en-US" sz="2000" b="1" dirty="0" smtClean="0">
                          <a:solidFill>
                            <a:srgbClr val="000000"/>
                          </a:solidFill>
                          <a:latin typeface="Lucida Sans" panose="020B0602030504020204" pitchFamily="34" charset="0"/>
                          <a:cs typeface="Arial" panose="020B0604020202020204" pitchFamily="34" charset="0"/>
                        </a:rPr>
                        <a:t>Rehabilitation Act</a:t>
                      </a:r>
                      <a:endParaRPr lang="en-US" altLang="en-US" sz="2000" b="1" dirty="0" smtClean="0">
                        <a:solidFill>
                          <a:srgbClr val="FF00FF"/>
                        </a:solidFill>
                        <a:latin typeface="Lucida Sans" panose="020B0602030504020204" pitchFamily="34" charset="0"/>
                        <a:cs typeface="Arial" panose="020B0604020202020204" pitchFamily="34" charset="0"/>
                      </a:endParaRPr>
                    </a:p>
                  </a:txBody>
                  <a:tcPr marL="91453" marR="91453" marT="45712" marB="45712" anchor="ctr">
                    <a:cell3D prstMaterial="dkEdge">
                      <a:bevel prst="riblet"/>
                      <a:lightRig rig="flood" dir="t"/>
                    </a:cell3D>
                    <a:solidFill>
                      <a:srgbClr val="FFFFFF"/>
                    </a:solidFill>
                  </a:tcPr>
                </a:tc>
                <a:tc>
                  <a:txBody>
                    <a:bodyPr/>
                    <a:lstStyle/>
                    <a:p>
                      <a:pPr marL="3429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smtClean="0">
                          <a:solidFill>
                            <a:srgbClr val="000000"/>
                          </a:solidFill>
                          <a:latin typeface="Lucida Sans" panose="020B0602030504020204" pitchFamily="34" charset="0"/>
                          <a:ea typeface="+mn-ea"/>
                          <a:cs typeface="Arial" panose="020B0604020202020204" pitchFamily="34" charset="0"/>
                        </a:rPr>
                        <a:t>Disability</a:t>
                      </a:r>
                      <a:endParaRPr lang="en-US" sz="2000" b="0" kern="1200" dirty="0">
                        <a:solidFill>
                          <a:srgbClr val="000000"/>
                        </a:solidFill>
                        <a:latin typeface="Lucida Sans" panose="020B0602030504020204" pitchFamily="34" charset="0"/>
                        <a:ea typeface="+mn-ea"/>
                        <a:cs typeface="Arial" panose="020B0604020202020204" pitchFamily="34" charset="0"/>
                      </a:endParaRPr>
                    </a:p>
                  </a:txBody>
                  <a:tcPr marL="91453" marR="91453" marT="45712" marB="45712" anchor="ctr">
                    <a:cell3D prstMaterial="dkEdge">
                      <a:bevel prst="riblet"/>
                      <a:lightRig rig="flood" dir="t"/>
                    </a:cell3D>
                    <a:solidFill>
                      <a:srgbClr val="FFFFFF"/>
                    </a:solidFill>
                  </a:tcPr>
                </a:tc>
                <a:extLst>
                  <a:ext uri="{0D108BD9-81ED-4DB2-BD59-A6C34878D82A}">
                    <a16:rowId xmlns:a16="http://schemas.microsoft.com/office/drawing/2014/main" val="10003"/>
                  </a:ext>
                </a:extLst>
              </a:tr>
              <a:tr h="620025">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en-US" altLang="en-US" sz="2000" b="1" dirty="0" smtClean="0">
                          <a:solidFill>
                            <a:srgbClr val="000000"/>
                          </a:solidFill>
                          <a:latin typeface="Lucida Sans" panose="020B0602030504020204" pitchFamily="34" charset="0"/>
                          <a:cs typeface="Arial" panose="020B0604020202020204" pitchFamily="34" charset="0"/>
                        </a:rPr>
                        <a:t>Genetic Information Non-Discrimination Act</a:t>
                      </a:r>
                      <a:endParaRPr lang="en-US" sz="2000" b="1" dirty="0">
                        <a:latin typeface="Lucida Sans" panose="020B0602030504020204" pitchFamily="34" charset="0"/>
                      </a:endParaRPr>
                    </a:p>
                  </a:txBody>
                  <a:tcPr marL="91453" marR="91453" marT="45712" marB="45712" anchor="ctr">
                    <a:cell3D prstMaterial="dkEdge">
                      <a:bevel prst="riblet"/>
                      <a:lightRig rig="flood" dir="t"/>
                    </a:cell3D>
                    <a:solidFill>
                      <a:srgbClr val="FFFFFF"/>
                    </a:solidFill>
                  </a:tcPr>
                </a:tc>
                <a:tc>
                  <a:txBody>
                    <a:bodyPr/>
                    <a:lstStyle/>
                    <a:p>
                      <a:pPr marL="2857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smtClean="0">
                          <a:solidFill>
                            <a:srgbClr val="000000"/>
                          </a:solidFill>
                          <a:latin typeface="Lucida Sans" panose="020B0602030504020204" pitchFamily="34" charset="0"/>
                          <a:ea typeface="+mn-ea"/>
                          <a:cs typeface="Arial" panose="020B0604020202020204" pitchFamily="34" charset="0"/>
                        </a:rPr>
                        <a:t>Genetic</a:t>
                      </a:r>
                      <a:r>
                        <a:rPr lang="en-US" sz="2000" b="0" kern="1200" baseline="0" dirty="0" smtClean="0">
                          <a:solidFill>
                            <a:srgbClr val="000000"/>
                          </a:solidFill>
                          <a:latin typeface="Lucida Sans" panose="020B0602030504020204" pitchFamily="34" charset="0"/>
                          <a:ea typeface="+mn-ea"/>
                          <a:cs typeface="Arial" panose="020B0604020202020204" pitchFamily="34" charset="0"/>
                        </a:rPr>
                        <a:t> Info</a:t>
                      </a:r>
                      <a:endParaRPr lang="en-US" sz="2000" b="0" kern="1200" dirty="0">
                        <a:solidFill>
                          <a:srgbClr val="000000"/>
                        </a:solidFill>
                        <a:latin typeface="Lucida Sans" panose="020B0602030504020204" pitchFamily="34" charset="0"/>
                        <a:ea typeface="+mn-ea"/>
                        <a:cs typeface="Arial" panose="020B0604020202020204" pitchFamily="34" charset="0"/>
                      </a:endParaRPr>
                    </a:p>
                  </a:txBody>
                  <a:tcPr marL="91453" marR="91453" marT="45712" marB="45712" anchor="ctr">
                    <a:cell3D prstMaterial="dkEdge">
                      <a:bevel prst="riblet"/>
                      <a:lightRig rig="flood" dir="t"/>
                    </a:cell3D>
                    <a:solidFill>
                      <a:srgbClr val="FFFFFF"/>
                    </a:solidFill>
                  </a:tcPr>
                </a:tc>
                <a:extLst>
                  <a:ext uri="{0D108BD9-81ED-4DB2-BD59-A6C34878D82A}">
                    <a16:rowId xmlns:a16="http://schemas.microsoft.com/office/drawing/2014/main" val="10004"/>
                  </a:ext>
                </a:extLst>
              </a:tr>
            </a:tbl>
          </a:graphicData>
        </a:graphic>
      </p:graphicFrame>
    </p:spTree>
    <p:custDataLst>
      <p:tags r:id="rId1"/>
    </p:custDataLst>
    <p:extLst>
      <p:ext uri="{BB962C8B-B14F-4D97-AF65-F5344CB8AC3E}">
        <p14:creationId xmlns:p14="http://schemas.microsoft.com/office/powerpoint/2010/main" val="76251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anim calcmode="lin" valueType="num">
                                      <p:cBhvr>
                                        <p:cTn id="8" dur="1000" fill="hold"/>
                                        <p:tgtEl>
                                          <p:spTgt spid="28"/>
                                        </p:tgtEl>
                                        <p:attrNameLst>
                                          <p:attrName>ppt_x</p:attrName>
                                        </p:attrNameLst>
                                      </p:cBhvr>
                                      <p:tavLst>
                                        <p:tav tm="0">
                                          <p:val>
                                            <p:strVal val="#ppt_x"/>
                                          </p:val>
                                        </p:tav>
                                        <p:tav tm="100000">
                                          <p:val>
                                            <p:strVal val="#ppt_x"/>
                                          </p:val>
                                        </p:tav>
                                      </p:tavLst>
                                    </p:anim>
                                    <p:anim calcmode="lin" valueType="num">
                                      <p:cBhvr>
                                        <p:cTn id="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64105"/>
            <a:ext cx="9144000" cy="5293895"/>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219" name="Title 1"/>
          <p:cNvSpPr>
            <a:spLocks noGrp="1"/>
          </p:cNvSpPr>
          <p:nvPr>
            <p:ph type="ctrTitle"/>
          </p:nvPr>
        </p:nvSpPr>
        <p:spPr>
          <a:xfrm>
            <a:off x="246061" y="758142"/>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rPr>
              <a:t>Laws </a:t>
            </a:r>
            <a:r>
              <a:rPr lang="en-US" altLang="en-US" sz="4000" kern="1200" dirty="0">
                <a:ln w="22225">
                  <a:solidFill>
                    <a:schemeClr val="accent2"/>
                  </a:solidFill>
                  <a:prstDash val="solid"/>
                </a:ln>
                <a:solidFill>
                  <a:schemeClr val="accent2">
                    <a:lumMod val="40000"/>
                    <a:lumOff val="60000"/>
                  </a:schemeClr>
                </a:solidFill>
                <a:latin typeface="Stone Sans" pitchFamily="2" charset="0"/>
              </a:rPr>
              <a:t>&amp; Policies</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
        <p:nvSpPr>
          <p:cNvPr id="28" name="Content Placeholder 7"/>
          <p:cNvSpPr txBox="1">
            <a:spLocks/>
          </p:cNvSpPr>
          <p:nvPr/>
        </p:nvSpPr>
        <p:spPr bwMode="black">
          <a:xfrm>
            <a:off x="-1877825" y="1751011"/>
            <a:ext cx="1289964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1">
            <a:spAutoFit/>
          </a:bodyPr>
          <a:lstStyle>
            <a:lvl1pPr>
              <a:spcBef>
                <a:spcPct val="25000"/>
              </a:spcBef>
              <a:buClr>
                <a:srgbClr val="C60C30"/>
              </a:buClr>
              <a:buSzPct val="100000"/>
              <a:buFont typeface="Arial" panose="020B0604020202020204" pitchFamily="34" charset="0"/>
              <a:buChar char="•"/>
              <a:defRPr sz="2400">
                <a:solidFill>
                  <a:schemeClr val="bg2"/>
                </a:solidFill>
                <a:latin typeface="Lucida Sans" panose="020B0602030504020204" pitchFamily="34" charset="0"/>
              </a:defRPr>
            </a:lvl1pPr>
            <a:lvl2pPr marL="509588" indent="-165100">
              <a:lnSpc>
                <a:spcPct val="95000"/>
              </a:lnSpc>
              <a:spcBef>
                <a:spcPct val="10000"/>
              </a:spcBef>
              <a:buClr>
                <a:srgbClr val="C60C30"/>
              </a:buClr>
              <a:buSzPct val="100000"/>
              <a:buFont typeface="Lucida Sans" panose="020B0602030504020204" pitchFamily="34" charset="0"/>
              <a:buChar char="–"/>
              <a:defRPr sz="2200">
                <a:solidFill>
                  <a:schemeClr val="bg2"/>
                </a:solidFill>
                <a:latin typeface="Lucida Sans" panose="020B0602030504020204" pitchFamily="34" charset="0"/>
              </a:defRPr>
            </a:lvl2pPr>
            <a:lvl3pPr marL="688975" indent="-179388">
              <a:lnSpc>
                <a:spcPct val="95000"/>
              </a:lnSpc>
              <a:spcBef>
                <a:spcPct val="10000"/>
              </a:spcBef>
              <a:buClr>
                <a:srgbClr val="C60C30"/>
              </a:buClr>
              <a:buSzPct val="100000"/>
              <a:buFont typeface="Arial" panose="020B0604020202020204" pitchFamily="34" charset="0"/>
              <a:buChar char="•"/>
              <a:defRPr sz="2000">
                <a:solidFill>
                  <a:schemeClr val="bg2"/>
                </a:solidFill>
                <a:latin typeface="Lucida Sans" panose="020B0602030504020204" pitchFamily="34" charset="0"/>
              </a:defRPr>
            </a:lvl3pPr>
            <a:lvl4pPr marL="914400" indent="-165100">
              <a:lnSpc>
                <a:spcPct val="95000"/>
              </a:lnSpc>
              <a:spcBef>
                <a:spcPct val="10000"/>
              </a:spcBef>
              <a:buClr>
                <a:srgbClr val="C60C30"/>
              </a:buClr>
              <a:buSzPct val="100000"/>
              <a:buFont typeface="Lucida Sans" panose="020B0602030504020204" pitchFamily="34" charset="0"/>
              <a:buChar char="–"/>
              <a:defRPr>
                <a:solidFill>
                  <a:schemeClr val="bg2"/>
                </a:solidFill>
                <a:latin typeface="Lucida Sans" panose="020B0602030504020204" pitchFamily="34" charset="0"/>
              </a:defRPr>
            </a:lvl4pPr>
            <a:lvl5pPr marL="1079500" indent="-165100">
              <a:lnSpc>
                <a:spcPct val="95000"/>
              </a:lnSpc>
              <a:spcBef>
                <a:spcPct val="10000"/>
              </a:spcBef>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5pPr>
            <a:lvl6pPr marL="15367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6pPr>
            <a:lvl7pPr marL="19939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7pPr>
            <a:lvl8pPr marL="24511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8pPr>
            <a:lvl9pPr marL="2908300" indent="-165100" eaLnBrk="0" fontAlgn="base" hangingPunct="0">
              <a:lnSpc>
                <a:spcPct val="95000"/>
              </a:lnSpc>
              <a:spcBef>
                <a:spcPct val="10000"/>
              </a:spcBef>
              <a:spcAft>
                <a:spcPct val="0"/>
              </a:spcAft>
              <a:buClr>
                <a:srgbClr val="C60C30"/>
              </a:buClr>
              <a:buSzPct val="100000"/>
              <a:buFont typeface="Arial" panose="020B0604020202020204" pitchFamily="34" charset="0"/>
              <a:buChar char="•"/>
              <a:defRPr sz="1600">
                <a:solidFill>
                  <a:schemeClr val="bg2"/>
                </a:solidFill>
                <a:latin typeface="Lucida Sans" panose="020B0602030504020204" pitchFamily="34" charset="0"/>
              </a:defRPr>
            </a:lvl9pPr>
          </a:lstStyle>
          <a:p>
            <a:pPr algn="ctr">
              <a:spcBef>
                <a:spcPct val="0"/>
              </a:spcBef>
              <a:buClr>
                <a:srgbClr val="5E6A71"/>
              </a:buClr>
              <a:buSzPct val="80000"/>
              <a:buNone/>
              <a:defRPr/>
            </a:pPr>
            <a:r>
              <a:rPr lang="en-US" altLang="en-US" sz="3000" b="1" i="1" dirty="0">
                <a:ln w="0"/>
                <a:solidFill>
                  <a:schemeClr val="accent1"/>
                </a:solidFill>
                <a:effectLst>
                  <a:outerShdw blurRad="38100" dist="25400" dir="5400000" algn="ctr" rotWithShape="0">
                    <a:srgbClr val="6E747A">
                      <a:alpha val="43000"/>
                    </a:srgbClr>
                  </a:outerShdw>
                </a:effectLst>
              </a:rPr>
              <a:t>Equal Opportunity in Employment </a:t>
            </a:r>
          </a:p>
        </p:txBody>
      </p:sp>
      <p:graphicFrame>
        <p:nvGraphicFramePr>
          <p:cNvPr id="10" name="Table 9"/>
          <p:cNvGraphicFramePr>
            <a:graphicFrameLocks noGrp="1"/>
          </p:cNvGraphicFramePr>
          <p:nvPr>
            <p:extLst>
              <p:ext uri="{D42A27DB-BD31-4B8C-83A1-F6EECF244321}">
                <p14:modId xmlns:p14="http://schemas.microsoft.com/office/powerpoint/2010/main" val="679908281"/>
              </p:ext>
            </p:extLst>
          </p:nvPr>
        </p:nvGraphicFramePr>
        <p:xfrm>
          <a:off x="412115" y="2534831"/>
          <a:ext cx="8343265" cy="2289443"/>
        </p:xfrm>
        <a:graphic>
          <a:graphicData uri="http://schemas.openxmlformats.org/drawingml/2006/table">
            <a:tbl>
              <a:tblPr firstRow="1" bandRow="1">
                <a:tableStyleId>{5C22544A-7EE6-4342-B048-85BDC9FD1C3A}</a:tableStyleId>
              </a:tblPr>
              <a:tblGrid>
                <a:gridCol w="2918107">
                  <a:extLst>
                    <a:ext uri="{9D8B030D-6E8A-4147-A177-3AD203B41FA5}">
                      <a16:colId xmlns:a16="http://schemas.microsoft.com/office/drawing/2014/main" val="20000"/>
                    </a:ext>
                  </a:extLst>
                </a:gridCol>
                <a:gridCol w="2844398">
                  <a:extLst>
                    <a:ext uri="{9D8B030D-6E8A-4147-A177-3AD203B41FA5}">
                      <a16:colId xmlns:a16="http://schemas.microsoft.com/office/drawing/2014/main" val="20001"/>
                    </a:ext>
                  </a:extLst>
                </a:gridCol>
                <a:gridCol w="2580760">
                  <a:extLst>
                    <a:ext uri="{9D8B030D-6E8A-4147-A177-3AD203B41FA5}">
                      <a16:colId xmlns:a16="http://schemas.microsoft.com/office/drawing/2014/main" val="20002"/>
                    </a:ext>
                  </a:extLst>
                </a:gridCol>
              </a:tblGrid>
              <a:tr h="307780">
                <a:tc gridSpan="3">
                  <a:txBody>
                    <a:bodyPr/>
                    <a:lstStyle/>
                    <a:p>
                      <a:pPr algn="ctr"/>
                      <a:r>
                        <a:rPr lang="en-US" sz="1800" b="1" dirty="0" smtClean="0">
                          <a:solidFill>
                            <a:schemeClr val="bg2"/>
                          </a:solidFill>
                          <a:latin typeface="Stone Sans" pitchFamily="2" charset="0"/>
                        </a:rPr>
                        <a:t>STATE</a:t>
                      </a:r>
                      <a:r>
                        <a:rPr lang="en-US" sz="1800" b="1" baseline="0" dirty="0" smtClean="0">
                          <a:solidFill>
                            <a:schemeClr val="bg2"/>
                          </a:solidFill>
                          <a:latin typeface="Stone Sans" pitchFamily="2" charset="0"/>
                        </a:rPr>
                        <a:t> LAWS</a:t>
                      </a:r>
                      <a:endParaRPr lang="en-US" sz="1800" b="1" dirty="0">
                        <a:solidFill>
                          <a:schemeClr val="bg2"/>
                        </a:solidFill>
                        <a:latin typeface="Stone Sans" pitchFamily="2" charset="0"/>
                      </a:endParaRPr>
                    </a:p>
                  </a:txBody>
                  <a:tcPr marL="91453" marR="91453" marT="45712" marB="45712">
                    <a:cell3D prstMaterial="dkEdge">
                      <a:bevel prst="riblet"/>
                      <a:lightRig rig="flood" dir="t"/>
                    </a:cell3D>
                    <a:solidFill>
                      <a:schemeClr val="accent5">
                        <a:lumMod val="60000"/>
                        <a:lumOff val="40000"/>
                      </a:schemeClr>
                    </a:solidFill>
                  </a:tcPr>
                </a:tc>
                <a:tc hMerge="1">
                  <a:txBody>
                    <a:bodyPr/>
                    <a:lstStyle/>
                    <a:p>
                      <a:endParaRPr lang="en-US" sz="1800" dirty="0"/>
                    </a:p>
                  </a:txBody>
                  <a:tcPr marL="91453" marR="91453" marT="45712" marB="45712">
                    <a:cell3D prstMaterial="dkEdge">
                      <a:bevel prst="riblet"/>
                      <a:lightRig rig="flood" dir="t"/>
                    </a:cell3D>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10000"/>
                  </a:ext>
                </a:extLst>
              </a:tr>
              <a:tr h="1923699">
                <a:tc>
                  <a:txBody>
                    <a:bodyPr/>
                    <a:lstStyle/>
                    <a:p>
                      <a:pPr algn="ctr"/>
                      <a:r>
                        <a:rPr lang="en-US" altLang="en-US" sz="2000" b="1" dirty="0" smtClean="0">
                          <a:solidFill>
                            <a:srgbClr val="000000"/>
                          </a:solidFill>
                          <a:latin typeface="Lucida Sans" panose="020B0602030504020204" pitchFamily="34" charset="0"/>
                          <a:cs typeface="Arial" panose="020B0604020202020204" pitchFamily="34" charset="0"/>
                        </a:rPr>
                        <a:t>WA State Law </a:t>
                      </a:r>
                    </a:p>
                    <a:p>
                      <a:pPr algn="ctr"/>
                      <a:r>
                        <a:rPr lang="en-US" altLang="en-US" sz="2000" b="1" dirty="0" smtClean="0">
                          <a:solidFill>
                            <a:srgbClr val="000000"/>
                          </a:solidFill>
                          <a:latin typeface="Lucida Sans" panose="020B0602030504020204" pitchFamily="34" charset="0"/>
                          <a:cs typeface="Arial" panose="020B0604020202020204" pitchFamily="34" charset="0"/>
                        </a:rPr>
                        <a:t>Against</a:t>
                      </a:r>
                      <a:r>
                        <a:rPr lang="en-US" altLang="en-US" sz="2000" b="1" baseline="0" dirty="0" smtClean="0">
                          <a:solidFill>
                            <a:srgbClr val="000000"/>
                          </a:solidFill>
                          <a:latin typeface="Lucida Sans" panose="020B0602030504020204" pitchFamily="34" charset="0"/>
                          <a:cs typeface="Arial" panose="020B0604020202020204" pitchFamily="34" charset="0"/>
                        </a:rPr>
                        <a:t> </a:t>
                      </a:r>
                      <a:r>
                        <a:rPr lang="en-US" altLang="en-US" sz="2000" b="1" dirty="0" smtClean="0">
                          <a:solidFill>
                            <a:srgbClr val="000000"/>
                          </a:solidFill>
                          <a:latin typeface="Lucida Sans" panose="020B0602030504020204" pitchFamily="34" charset="0"/>
                          <a:cs typeface="Arial" panose="020B0604020202020204" pitchFamily="34" charset="0"/>
                        </a:rPr>
                        <a:t>Discrimination</a:t>
                      </a:r>
                      <a:endParaRPr lang="en-US" sz="2000" b="0" dirty="0">
                        <a:latin typeface="Lucida Sans" panose="020B0602030504020204" pitchFamily="34" charset="0"/>
                      </a:endParaRPr>
                    </a:p>
                  </a:txBody>
                  <a:tcPr marL="91453" marR="91453" marT="45712" marB="45712" anchor="ctr">
                    <a:cell3D prstMaterial="dkEdge">
                      <a:bevel prst="riblet"/>
                      <a:lightRig rig="flood" dir="t"/>
                    </a:cell3D>
                    <a:solidFill>
                      <a:schemeClr val="tx1"/>
                    </a:solidFill>
                  </a:tcPr>
                </a:tc>
                <a:tc>
                  <a:txBody>
                    <a:bodyPr/>
                    <a:lstStyle/>
                    <a:p>
                      <a:pPr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Age </a:t>
                      </a:r>
                      <a:endParaRPr lang="en-US" altLang="en-US" sz="1800" b="0" dirty="0" smtClean="0">
                        <a:solidFill>
                          <a:srgbClr val="000000"/>
                        </a:solidFill>
                        <a:latin typeface="Lucida Sans" panose="020B0602030504020204" pitchFamily="34" charset="0"/>
                        <a:cs typeface="Arial" panose="020B0604020202020204" pitchFamily="34" charset="0"/>
                        <a:sym typeface="Wingdings" panose="05000000000000000000" pitchFamily="2" charset="2"/>
                      </a:endParaRPr>
                    </a:p>
                    <a:p>
                      <a:pPr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sym typeface="Wingdings" panose="05000000000000000000" pitchFamily="2" charset="2"/>
                        </a:rPr>
                        <a:t>Sex, Gender Identity</a:t>
                      </a:r>
                    </a:p>
                    <a:p>
                      <a:pPr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Marital Status</a:t>
                      </a:r>
                    </a:p>
                    <a:p>
                      <a:pPr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Sexual Orientation</a:t>
                      </a:r>
                    </a:p>
                    <a:p>
                      <a:pPr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Race, Color</a:t>
                      </a:r>
                    </a:p>
                    <a:p>
                      <a:pPr marL="0" indent="0" algn="l" defTabSz="914400" rtl="0" eaLnBrk="1" latinLnBrk="0" hangingPunct="1">
                        <a:buFont typeface="Arial" panose="020B0604020202020204" pitchFamily="34" charset="0"/>
                        <a:buNone/>
                      </a:pPr>
                      <a:endParaRPr lang="en-US" sz="1800" b="0" kern="1200" dirty="0">
                        <a:solidFill>
                          <a:srgbClr val="000000"/>
                        </a:solidFill>
                        <a:latin typeface="Arial" panose="020B0604020202020204" pitchFamily="34" charset="0"/>
                        <a:ea typeface="+mn-ea"/>
                        <a:cs typeface="Arial" panose="020B0604020202020204" pitchFamily="34" charset="0"/>
                      </a:endParaRPr>
                    </a:p>
                  </a:txBody>
                  <a:tcPr marL="91453" marR="91453" marT="45712" marB="45712" anchor="b">
                    <a:cell3D prstMaterial="dkEdge">
                      <a:bevel prst="riblet"/>
                      <a:lightRig rig="flood" dir="t"/>
                    </a:cell3D>
                    <a:solidFill>
                      <a:schemeClr val="tx1"/>
                    </a:solidFill>
                  </a:tcPr>
                </a:tc>
                <a:tc>
                  <a:txBody>
                    <a:bodyPr/>
                    <a:lstStyle/>
                    <a:p>
                      <a:pPr marL="285750"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Creed</a:t>
                      </a:r>
                    </a:p>
                    <a:p>
                      <a:pPr marL="285750"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National Origin</a:t>
                      </a:r>
                    </a:p>
                    <a:p>
                      <a:pPr marL="285750"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Veteran Status</a:t>
                      </a:r>
                      <a:endParaRPr lang="en-US" altLang="en-US" sz="1800" b="0" dirty="0" smtClean="0">
                        <a:solidFill>
                          <a:srgbClr val="000000"/>
                        </a:solidFill>
                        <a:latin typeface="Lucida Sans" panose="020B0602030504020204" pitchFamily="34" charset="0"/>
                        <a:cs typeface="Arial" panose="020B0604020202020204" pitchFamily="34" charset="0"/>
                        <a:sym typeface="Wingdings" panose="05000000000000000000" pitchFamily="2" charset="2"/>
                      </a:endParaRPr>
                    </a:p>
                    <a:p>
                      <a:pPr marL="285750"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Military Status</a:t>
                      </a:r>
                    </a:p>
                    <a:p>
                      <a:pPr marL="285750" indent="-285750" eaLnBrk="1" fontAlgn="auto" hangingPunct="1">
                        <a:spcBef>
                          <a:spcPts val="0"/>
                        </a:spcBef>
                        <a:spcAft>
                          <a:spcPts val="0"/>
                        </a:spcAft>
                        <a:buFont typeface="Arial" panose="020B0604020202020204" pitchFamily="34" charset="0"/>
                        <a:buChar char="•"/>
                        <a:defRPr/>
                      </a:pPr>
                      <a:r>
                        <a:rPr lang="en-US" altLang="en-US" sz="1800" b="0" dirty="0" smtClean="0">
                          <a:solidFill>
                            <a:srgbClr val="000000"/>
                          </a:solidFill>
                          <a:latin typeface="Lucida Sans" panose="020B0602030504020204" pitchFamily="34" charset="0"/>
                          <a:cs typeface="Arial" panose="020B0604020202020204" pitchFamily="34" charset="0"/>
                        </a:rPr>
                        <a:t>Disability Status</a:t>
                      </a:r>
                      <a:endParaRPr lang="en-US" sz="1800" b="0" kern="1200" dirty="0">
                        <a:solidFill>
                          <a:srgbClr val="000000"/>
                        </a:solidFill>
                        <a:latin typeface="Arial" panose="020B0604020202020204" pitchFamily="34" charset="0"/>
                        <a:ea typeface="+mn-ea"/>
                        <a:cs typeface="Arial" panose="020B0604020202020204" pitchFamily="34" charset="0"/>
                      </a:endParaRPr>
                    </a:p>
                  </a:txBody>
                  <a:tcPr marL="91453" marR="91453" marT="45712" marB="45712" anchor="ctr">
                    <a:cell3D prstMaterial="dkEdge">
                      <a:bevel prst="riblet"/>
                      <a:lightRig rig="flood" dir="t"/>
                    </a:cell3D>
                    <a:solidFill>
                      <a:schemeClr val="tx1"/>
                    </a:solidFill>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118500578"/>
              </p:ext>
            </p:extLst>
          </p:nvPr>
        </p:nvGraphicFramePr>
        <p:xfrm>
          <a:off x="404292" y="4958080"/>
          <a:ext cx="8351088" cy="1767808"/>
        </p:xfrm>
        <a:graphic>
          <a:graphicData uri="http://schemas.openxmlformats.org/drawingml/2006/table">
            <a:tbl>
              <a:tblPr firstRow="1" bandRow="1">
                <a:tableStyleId>{5C22544A-7EE6-4342-B048-85BDC9FD1C3A}</a:tableStyleId>
              </a:tblPr>
              <a:tblGrid>
                <a:gridCol w="4175544">
                  <a:extLst>
                    <a:ext uri="{9D8B030D-6E8A-4147-A177-3AD203B41FA5}">
                      <a16:colId xmlns:a16="http://schemas.microsoft.com/office/drawing/2014/main" val="20000"/>
                    </a:ext>
                  </a:extLst>
                </a:gridCol>
                <a:gridCol w="4175544">
                  <a:extLst>
                    <a:ext uri="{9D8B030D-6E8A-4147-A177-3AD203B41FA5}">
                      <a16:colId xmlns:a16="http://schemas.microsoft.com/office/drawing/2014/main" val="20001"/>
                    </a:ext>
                  </a:extLst>
                </a:gridCol>
              </a:tblGrid>
              <a:tr h="0">
                <a:tc gridSpan="2">
                  <a:txBody>
                    <a:bodyPr/>
                    <a:lstStyle/>
                    <a:p>
                      <a:pPr algn="ctr"/>
                      <a:r>
                        <a:rPr lang="en-US" sz="1800" b="1" dirty="0" smtClean="0">
                          <a:solidFill>
                            <a:schemeClr val="bg2"/>
                          </a:solidFill>
                          <a:latin typeface="Stone Sans" pitchFamily="2" charset="0"/>
                        </a:rPr>
                        <a:t>WSU POLICIES</a:t>
                      </a:r>
                      <a:endParaRPr lang="en-US" sz="1800" b="1" dirty="0">
                        <a:solidFill>
                          <a:schemeClr val="bg2"/>
                        </a:solidFill>
                        <a:latin typeface="Stone Sans" pitchFamily="2" charset="0"/>
                      </a:endParaRPr>
                    </a:p>
                  </a:txBody>
                  <a:tcPr marL="91453" marR="91453" marT="45712" marB="45712">
                    <a:cell3D prstMaterial="dkEdge">
                      <a:bevel prst="riblet"/>
                      <a:lightRig rig="flood" dir="t"/>
                    </a:cell3D>
                    <a:solidFill>
                      <a:schemeClr val="accent5">
                        <a:lumMod val="60000"/>
                        <a:lumOff val="40000"/>
                      </a:schemeClr>
                    </a:solidFill>
                  </a:tcPr>
                </a:tc>
                <a:tc hMerge="1">
                  <a:txBody>
                    <a:bodyPr/>
                    <a:lstStyle/>
                    <a:p>
                      <a:pPr marL="285750" indent="-285750" algn="l">
                        <a:buFont typeface="Arial" panose="020B0604020202020204" pitchFamily="34" charset="0"/>
                        <a:buChar char="•"/>
                      </a:pPr>
                      <a:endParaRPr lang="en-US" sz="1600" dirty="0"/>
                    </a:p>
                  </a:txBody>
                  <a:tcPr marL="91453" marR="91453" marT="45712" marB="45712">
                    <a:cell3D prstMaterial="dkEdge">
                      <a:bevel prst="riblet"/>
                      <a:lightRig rig="flood" dir="t"/>
                    </a:cell3D>
                    <a:solidFill>
                      <a:schemeClr val="accent5">
                        <a:lumMod val="60000"/>
                        <a:lumOff val="40000"/>
                      </a:schemeClr>
                    </a:solidFill>
                  </a:tcPr>
                </a:tc>
                <a:extLst>
                  <a:ext uri="{0D108BD9-81ED-4DB2-BD59-A6C34878D82A}">
                    <a16:rowId xmlns:a16="http://schemas.microsoft.com/office/drawing/2014/main" val="10000"/>
                  </a:ext>
                </a:extLst>
              </a:tr>
              <a:tr h="958955">
                <a:tc>
                  <a:txBody>
                    <a:bodyPr/>
                    <a:lstStyle/>
                    <a:p>
                      <a:pPr algn="ctr"/>
                      <a:r>
                        <a:rPr lang="en-US" altLang="en-US" sz="2000" b="1" dirty="0" smtClean="0">
                          <a:solidFill>
                            <a:srgbClr val="000000"/>
                          </a:solidFill>
                          <a:latin typeface="Lucida Sans" panose="020B0602030504020204" pitchFamily="34" charset="0"/>
                          <a:cs typeface="Arial" panose="020B0604020202020204" pitchFamily="34" charset="0"/>
                        </a:rPr>
                        <a:t>Policy Prohibiting Discrimination &amp; Sexual Harassment, EP #15</a:t>
                      </a:r>
                      <a:endParaRPr lang="en-US" sz="2000" b="0" dirty="0">
                        <a:latin typeface="Lucida Sans" panose="020B0602030504020204" pitchFamily="34" charset="0"/>
                      </a:endParaRPr>
                    </a:p>
                  </a:txBody>
                  <a:tcPr marL="91453" marR="91453" marT="45712" marB="45712" anchor="ctr">
                    <a:cell3D prstMaterial="dkEdge">
                      <a:bevel prst="riblet"/>
                      <a:lightRig rig="flood" dir="t"/>
                    </a:cell3D>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en-US" sz="1600" b="1"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eaLnBrk="1" fontAlgn="auto" hangingPunct="1">
                        <a:spcBef>
                          <a:spcPts val="0"/>
                        </a:spcBef>
                        <a:spcAft>
                          <a:spcPts val="0"/>
                        </a:spcAft>
                        <a:buFont typeface="Arial" panose="020B0604020202020204" pitchFamily="34" charset="0"/>
                        <a:buChar char="•"/>
                        <a:defRPr/>
                      </a:pPr>
                      <a:r>
                        <a:rPr lang="en-US" altLang="en-US" sz="1800" b="0" i="0" dirty="0" smtClean="0">
                          <a:solidFill>
                            <a:schemeClr val="bg2"/>
                          </a:solidFill>
                          <a:latin typeface="Lucida Sans" panose="020B0602030504020204" pitchFamily="34" charset="0"/>
                          <a:cs typeface="Arial" panose="020B0604020202020204" pitchFamily="34" charset="0"/>
                        </a:rPr>
                        <a:t>Gender </a:t>
                      </a:r>
                      <a:endParaRPr lang="en-US" altLang="en-US" sz="1800" b="0" i="0" dirty="0" smtClean="0">
                        <a:solidFill>
                          <a:schemeClr val="bg2"/>
                        </a:solidFill>
                        <a:latin typeface="Lucida Sans" panose="020B0602030504020204" pitchFamily="34" charset="0"/>
                        <a:cs typeface="Arial" panose="020B0604020202020204" pitchFamily="34" charset="0"/>
                        <a:sym typeface="Wingdings" panose="05000000000000000000" pitchFamily="2" charset="2"/>
                      </a:endParaRPr>
                    </a:p>
                    <a:p>
                      <a:pPr marL="285750" indent="-285750" eaLnBrk="1" fontAlgn="auto" hangingPunct="1">
                        <a:spcBef>
                          <a:spcPts val="0"/>
                        </a:spcBef>
                        <a:spcAft>
                          <a:spcPts val="0"/>
                        </a:spcAft>
                        <a:buFont typeface="Arial" panose="020B0604020202020204" pitchFamily="34" charset="0"/>
                        <a:buChar char="•"/>
                        <a:defRPr/>
                      </a:pPr>
                      <a:r>
                        <a:rPr lang="en-US" altLang="en-US" sz="1800" b="0" i="0" dirty="0" smtClean="0">
                          <a:solidFill>
                            <a:schemeClr val="bg2"/>
                          </a:solidFill>
                          <a:latin typeface="Lucida Sans" panose="020B0602030504020204" pitchFamily="34" charset="0"/>
                          <a:cs typeface="Arial" panose="020B0604020202020204" pitchFamily="34" charset="0"/>
                        </a:rPr>
                        <a:t>Gender Identity/Expression</a:t>
                      </a:r>
                    </a:p>
                    <a:p>
                      <a:pPr marL="285750" indent="-285750" eaLnBrk="1" fontAlgn="auto" hangingPunct="1">
                        <a:spcBef>
                          <a:spcPts val="0"/>
                        </a:spcBef>
                        <a:spcAft>
                          <a:spcPts val="0"/>
                        </a:spcAft>
                        <a:buFont typeface="Arial" panose="020B0604020202020204" pitchFamily="34" charset="0"/>
                        <a:buChar char="•"/>
                        <a:defRPr/>
                      </a:pPr>
                      <a:r>
                        <a:rPr lang="en-US" altLang="en-US" sz="1800" b="0" i="0" dirty="0" smtClean="0">
                          <a:solidFill>
                            <a:schemeClr val="bg2"/>
                          </a:solidFill>
                          <a:latin typeface="Lucida Sans" panose="020B0602030504020204" pitchFamily="34" charset="0"/>
                          <a:cs typeface="Arial" panose="020B0604020202020204" pitchFamily="34" charset="0"/>
                        </a:rPr>
                        <a:t>Genetic Information</a:t>
                      </a:r>
                    </a:p>
                    <a:p>
                      <a:pPr marL="0" indent="0" algn="l">
                        <a:buFont typeface="Arial" panose="020B0604020202020204" pitchFamily="34" charset="0"/>
                        <a:buNone/>
                      </a:pPr>
                      <a:endParaRPr lang="en-US" sz="1600" b="0" dirty="0">
                        <a:effectLst>
                          <a:outerShdw blurRad="38100" dist="38100" dir="2700000" algn="tl">
                            <a:srgbClr val="000000">
                              <a:alpha val="43137"/>
                            </a:srgbClr>
                          </a:outerShdw>
                        </a:effectLst>
                      </a:endParaRPr>
                    </a:p>
                  </a:txBody>
                  <a:tcPr marL="91453" marR="91453" marT="45712" marB="45712">
                    <a:cell3D prstMaterial="dkEdge">
                      <a:bevel prst="riblet"/>
                      <a:lightRig rig="flood" dir="t"/>
                    </a:cell3D>
                    <a:solidFill>
                      <a:srgbClr val="FFFFFF"/>
                    </a:solidFill>
                  </a:tcPr>
                </a:tc>
                <a:extLst>
                  <a:ext uri="{0D108BD9-81ED-4DB2-BD59-A6C34878D82A}">
                    <a16:rowId xmlns:a16="http://schemas.microsoft.com/office/drawing/2014/main" val="10001"/>
                  </a:ext>
                </a:extLst>
              </a:tr>
            </a:tbl>
          </a:graphicData>
        </a:graphic>
      </p:graphicFrame>
    </p:spTree>
    <p:custDataLst>
      <p:tags r:id="rId1"/>
    </p:custDataLst>
    <p:extLst>
      <p:ext uri="{BB962C8B-B14F-4D97-AF65-F5344CB8AC3E}">
        <p14:creationId xmlns:p14="http://schemas.microsoft.com/office/powerpoint/2010/main" val="2302217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anim calcmode="lin" valueType="num">
                                      <p:cBhvr>
                                        <p:cTn id="8" dur="1000" fill="hold"/>
                                        <p:tgtEl>
                                          <p:spTgt spid="28"/>
                                        </p:tgtEl>
                                        <p:attrNameLst>
                                          <p:attrName>ppt_x</p:attrName>
                                        </p:attrNameLst>
                                      </p:cBhvr>
                                      <p:tavLst>
                                        <p:tav tm="0">
                                          <p:val>
                                            <p:strVal val="#ppt_x"/>
                                          </p:val>
                                        </p:tav>
                                        <p:tav tm="100000">
                                          <p:val>
                                            <p:strVal val="#ppt_x"/>
                                          </p:val>
                                        </p:tav>
                                      </p:tavLst>
                                    </p:anim>
                                    <p:anim calcmode="lin" valueType="num">
                                      <p:cBhvr>
                                        <p:cTn id="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668463"/>
            <a:ext cx="9144000" cy="5189537"/>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11267" name="Title 1"/>
          <p:cNvSpPr>
            <a:spLocks noGrp="1"/>
          </p:cNvSpPr>
          <p:nvPr>
            <p:ph type="ctrTitle"/>
          </p:nvPr>
        </p:nvSpPr>
        <p:spPr>
          <a:xfrm>
            <a:off x="246062" y="755313"/>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rPr>
              <a:t>Laws </a:t>
            </a:r>
            <a:r>
              <a:rPr lang="en-US" altLang="en-US" sz="4000" kern="1200" dirty="0">
                <a:ln w="22225">
                  <a:solidFill>
                    <a:schemeClr val="accent2"/>
                  </a:solidFill>
                  <a:prstDash val="solid"/>
                </a:ln>
                <a:solidFill>
                  <a:schemeClr val="accent2">
                    <a:lumMod val="40000"/>
                    <a:lumOff val="60000"/>
                  </a:schemeClr>
                </a:solidFill>
                <a:latin typeface="Stone Sans" pitchFamily="2" charset="0"/>
              </a:rPr>
              <a:t>&amp; Policies</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
        <p:nvSpPr>
          <p:cNvPr id="3" name="TextBox 2"/>
          <p:cNvSpPr txBox="1"/>
          <p:nvPr/>
        </p:nvSpPr>
        <p:spPr>
          <a:xfrm>
            <a:off x="200025" y="2786878"/>
            <a:ext cx="8743950" cy="2800767"/>
          </a:xfrm>
          <a:prstGeom prst="rect">
            <a:avLst/>
          </a:prstGeom>
          <a:solidFill>
            <a:schemeClr val="accent5">
              <a:lumMod val="20000"/>
              <a:lumOff val="80000"/>
            </a:schemeClr>
          </a:solidFill>
          <a:ln>
            <a:noFill/>
          </a:ln>
        </p:spPr>
        <p:style>
          <a:lnRef idx="1">
            <a:schemeClr val="dk1"/>
          </a:lnRef>
          <a:fillRef idx="2">
            <a:schemeClr val="dk1"/>
          </a:fillRef>
          <a:effectRef idx="1">
            <a:schemeClr val="dk1"/>
          </a:effectRef>
          <a:fontRef idx="minor">
            <a:schemeClr val="dk1"/>
          </a:fontRef>
        </p:style>
        <p:txBody>
          <a:bodyPr>
            <a:spAutoFit/>
          </a:bodyPr>
          <a:lstStyle/>
          <a:p>
            <a:pPr>
              <a:defRPr/>
            </a:pPr>
            <a:r>
              <a:rPr lang="en-US" sz="2200" dirty="0">
                <a:solidFill>
                  <a:schemeClr val="bg2"/>
                </a:solidFill>
                <a:latin typeface="Lucida Sans" panose="020B0602030504020204" pitchFamily="34" charset="0"/>
              </a:rPr>
              <a:t>A</a:t>
            </a:r>
            <a:r>
              <a:rPr lang="en-US" sz="2200" dirty="0" smtClean="0">
                <a:solidFill>
                  <a:schemeClr val="bg2"/>
                </a:solidFill>
                <a:latin typeface="Lucida Sans" panose="020B0602030504020204" pitchFamily="34" charset="0"/>
              </a:rPr>
              <a:t>ny change </a:t>
            </a:r>
            <a:r>
              <a:rPr lang="en-US" sz="2200" dirty="0">
                <a:solidFill>
                  <a:schemeClr val="bg2"/>
                </a:solidFill>
                <a:latin typeface="Lucida Sans" panose="020B0602030504020204" pitchFamily="34" charset="0"/>
              </a:rPr>
              <a:t>in the workplace (or modification to processes) to help a person with a disability apply for a job, perform the essential duties of a job, or enjoy the benefits and privileges of employment</a:t>
            </a:r>
            <a:r>
              <a:rPr lang="en-US" sz="2200" dirty="0" smtClean="0">
                <a:solidFill>
                  <a:schemeClr val="bg2"/>
                </a:solidFill>
                <a:latin typeface="Lucida Sans" panose="020B0602030504020204" pitchFamily="34" charset="0"/>
              </a:rPr>
              <a:t>.</a:t>
            </a:r>
          </a:p>
          <a:p>
            <a:pPr>
              <a:defRPr/>
            </a:pPr>
            <a:endParaRPr lang="en-US" sz="2200" dirty="0">
              <a:solidFill>
                <a:schemeClr val="bg2"/>
              </a:solidFill>
              <a:latin typeface="Lucida Sans" panose="020B0602030504020204" pitchFamily="34" charset="0"/>
            </a:endParaRPr>
          </a:p>
          <a:p>
            <a:pPr>
              <a:defRPr/>
            </a:pPr>
            <a:r>
              <a:rPr lang="en-US" altLang="en-US" sz="2200" i="1" dirty="0">
                <a:solidFill>
                  <a:schemeClr val="bg2"/>
                </a:solidFill>
                <a:latin typeface="Lucida Sans" panose="020B0602030504020204" pitchFamily="34" charset="0"/>
              </a:rPr>
              <a:t>Example: Providing a ramp for an </a:t>
            </a:r>
            <a:r>
              <a:rPr lang="en-US" altLang="en-US" sz="2200" i="1" dirty="0" smtClean="0">
                <a:solidFill>
                  <a:schemeClr val="bg2"/>
                </a:solidFill>
                <a:latin typeface="Lucida Sans" panose="020B0602030504020204" pitchFamily="34" charset="0"/>
              </a:rPr>
              <a:t>candidate </a:t>
            </a:r>
            <a:r>
              <a:rPr lang="en-US" altLang="en-US" sz="2200" i="1" dirty="0">
                <a:solidFill>
                  <a:schemeClr val="bg2"/>
                </a:solidFill>
                <a:latin typeface="Lucida Sans" panose="020B0602030504020204" pitchFamily="34" charset="0"/>
              </a:rPr>
              <a:t>who uses a wheelchair or providing an interpreter for a </a:t>
            </a:r>
            <a:r>
              <a:rPr lang="en-US" altLang="en-US" sz="2200" i="1" dirty="0" smtClean="0">
                <a:solidFill>
                  <a:schemeClr val="bg2"/>
                </a:solidFill>
                <a:latin typeface="Lucida Sans" panose="020B0602030504020204" pitchFamily="34" charset="0"/>
              </a:rPr>
              <a:t>hearing impaired candidate</a:t>
            </a:r>
            <a:endParaRPr lang="en-US" altLang="en-US" sz="2200" i="1" dirty="0">
              <a:solidFill>
                <a:schemeClr val="bg2"/>
              </a:solidFill>
              <a:latin typeface="Lucida Sans" panose="020B0602030504020204" pitchFamily="34" charset="0"/>
            </a:endParaRPr>
          </a:p>
        </p:txBody>
      </p:sp>
      <p:sp>
        <p:nvSpPr>
          <p:cNvPr id="4" name="Rectangle 3"/>
          <p:cNvSpPr/>
          <p:nvPr/>
        </p:nvSpPr>
        <p:spPr>
          <a:xfrm>
            <a:off x="1392639" y="1896072"/>
            <a:ext cx="6448806" cy="553998"/>
          </a:xfrm>
          <a:prstGeom prst="rect">
            <a:avLst/>
          </a:prstGeom>
          <a:noFill/>
        </p:spPr>
        <p:txBody>
          <a:bodyPr>
            <a:spAutoFit/>
          </a:bodyPr>
          <a:lstStyle/>
          <a:p>
            <a:pPr algn="ctr">
              <a:buClr>
                <a:srgbClr val="5E6A71"/>
              </a:buClr>
              <a:buSzPct val="80000"/>
              <a:defRPr/>
            </a:pPr>
            <a:r>
              <a:rPr lang="en-US" sz="3000" b="1" i="1" dirty="0" smtClean="0">
                <a:ln w="0"/>
                <a:solidFill>
                  <a:schemeClr val="accent1"/>
                </a:solidFill>
                <a:effectLst>
                  <a:outerShdw blurRad="38100" dist="25400" dir="5400000" algn="ctr" rotWithShape="0">
                    <a:srgbClr val="6E747A">
                      <a:alpha val="43000"/>
                    </a:srgbClr>
                  </a:outerShdw>
                </a:effectLst>
                <a:latin typeface="Lucida Sans" panose="020B0602030504020204" pitchFamily="34" charset="0"/>
              </a:rPr>
              <a:t>Reasonable Accommodation</a:t>
            </a:r>
            <a:endParaRPr lang="en-US" sz="3000" b="1" i="1" dirty="0">
              <a:ln w="0"/>
              <a:solidFill>
                <a:schemeClr val="accent1"/>
              </a:solidFill>
              <a:effectLst>
                <a:outerShdw blurRad="38100" dist="25400" dir="5400000" algn="ctr" rotWithShape="0">
                  <a:srgbClr val="6E747A">
                    <a:alpha val="43000"/>
                  </a:srgbClr>
                </a:outerShdw>
              </a:effectLst>
              <a:latin typeface="Lucida Sans" panose="020B0602030504020204" pitchFamily="3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668463"/>
            <a:ext cx="9144000" cy="5189537"/>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11267" name="Title 1"/>
          <p:cNvSpPr>
            <a:spLocks noGrp="1"/>
          </p:cNvSpPr>
          <p:nvPr>
            <p:ph type="ctrTitle"/>
          </p:nvPr>
        </p:nvSpPr>
        <p:spPr>
          <a:xfrm>
            <a:off x="246062" y="773700"/>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rPr>
              <a:t>Laws </a:t>
            </a:r>
            <a:r>
              <a:rPr lang="en-US" altLang="en-US" sz="4000" kern="1200" dirty="0">
                <a:ln w="22225">
                  <a:solidFill>
                    <a:schemeClr val="accent2"/>
                  </a:solidFill>
                  <a:prstDash val="solid"/>
                </a:ln>
                <a:solidFill>
                  <a:schemeClr val="accent2">
                    <a:lumMod val="40000"/>
                    <a:lumOff val="60000"/>
                  </a:schemeClr>
                </a:solidFill>
                <a:latin typeface="Stone Sans" pitchFamily="2" charset="0"/>
              </a:rPr>
              <a:t>&amp; Policies</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sp>
        <p:nvSpPr>
          <p:cNvPr id="5" name="TextBox 4"/>
          <p:cNvSpPr txBox="1"/>
          <p:nvPr/>
        </p:nvSpPr>
        <p:spPr>
          <a:xfrm>
            <a:off x="395424" y="2636947"/>
            <a:ext cx="8353149" cy="3785652"/>
          </a:xfrm>
          <a:prstGeom prst="rect">
            <a:avLst/>
          </a:prstGeom>
          <a:solidFill>
            <a:schemeClr val="accent5">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000" b="1" dirty="0" smtClean="0">
                <a:solidFill>
                  <a:schemeClr val="bg2"/>
                </a:solidFill>
                <a:latin typeface="Lucida Sans" panose="020B0602030504020204" pitchFamily="34" charset="0"/>
              </a:rPr>
              <a:t>Do’s</a:t>
            </a:r>
          </a:p>
          <a:p>
            <a:pPr marL="285750" indent="-285750">
              <a:buFont typeface="Arial" panose="020B0604020202020204" pitchFamily="34" charset="0"/>
              <a:buChar char="•"/>
            </a:pPr>
            <a:r>
              <a:rPr lang="en-US" sz="2200" dirty="0" smtClean="0">
                <a:solidFill>
                  <a:schemeClr val="bg2"/>
                </a:solidFill>
                <a:latin typeface="Lucida Sans" panose="020B0602030504020204" pitchFamily="34" charset="0"/>
              </a:rPr>
              <a:t>Do </a:t>
            </a:r>
            <a:r>
              <a:rPr lang="en-US" sz="2200" dirty="0">
                <a:solidFill>
                  <a:schemeClr val="bg2"/>
                </a:solidFill>
                <a:latin typeface="Lucida Sans" panose="020B0602030504020204" pitchFamily="34" charset="0"/>
              </a:rPr>
              <a:t>t</a:t>
            </a:r>
            <a:r>
              <a:rPr lang="en-US" sz="2200" dirty="0" smtClean="0">
                <a:solidFill>
                  <a:schemeClr val="bg2"/>
                </a:solidFill>
                <a:latin typeface="Lucida Sans" panose="020B0602030504020204" pitchFamily="34" charset="0"/>
              </a:rPr>
              <a:t>ell candidates what the selection process involves.</a:t>
            </a:r>
          </a:p>
          <a:p>
            <a:pPr marL="285750" indent="-285750">
              <a:buFont typeface="Arial" panose="020B0604020202020204" pitchFamily="34" charset="0"/>
              <a:buChar char="•"/>
            </a:pPr>
            <a:r>
              <a:rPr lang="en-US" sz="2200" dirty="0" smtClean="0">
                <a:solidFill>
                  <a:schemeClr val="bg2"/>
                </a:solidFill>
                <a:latin typeface="Lucida Sans" panose="020B0602030504020204" pitchFamily="34" charset="0"/>
              </a:rPr>
              <a:t>Do ask all candidates if they require a reasonable accommodation for this process.</a:t>
            </a:r>
          </a:p>
          <a:p>
            <a:pPr marL="285750" indent="-285750">
              <a:buFont typeface="Arial" panose="020B0604020202020204" pitchFamily="34" charset="0"/>
              <a:buChar char="•"/>
            </a:pPr>
            <a:r>
              <a:rPr lang="en-US" sz="2200" dirty="0" smtClean="0">
                <a:solidFill>
                  <a:schemeClr val="bg2"/>
                </a:solidFill>
                <a:latin typeface="Lucida Sans" panose="020B0602030504020204" pitchFamily="34" charset="0"/>
              </a:rPr>
              <a:t>Do ask all candidate if they are able to perform the essential functions of the job either with or without a RA.</a:t>
            </a:r>
          </a:p>
          <a:p>
            <a:endParaRPr lang="en-US" sz="2200" dirty="0" smtClean="0">
              <a:solidFill>
                <a:schemeClr val="bg2"/>
              </a:solidFill>
              <a:latin typeface="Lucida Sans" panose="020B0602030504020204" pitchFamily="34" charset="0"/>
            </a:endParaRPr>
          </a:p>
          <a:p>
            <a:r>
              <a:rPr lang="en-US" sz="2200" b="1" dirty="0" smtClean="0">
                <a:solidFill>
                  <a:schemeClr val="bg2"/>
                </a:solidFill>
                <a:latin typeface="Lucida Sans" panose="020B0602030504020204" pitchFamily="34" charset="0"/>
              </a:rPr>
              <a:t>Don’ts </a:t>
            </a:r>
          </a:p>
          <a:p>
            <a:pPr marL="285750" indent="-285750">
              <a:buFont typeface="Arial" panose="020B0604020202020204" pitchFamily="34" charset="0"/>
              <a:buChar char="•"/>
            </a:pPr>
            <a:r>
              <a:rPr lang="en-US" sz="2200" dirty="0" smtClean="0">
                <a:solidFill>
                  <a:schemeClr val="bg2"/>
                </a:solidFill>
                <a:latin typeface="Lucida Sans" panose="020B0602030504020204" pitchFamily="34" charset="0"/>
              </a:rPr>
              <a:t>Don’t ask a single candidate if they require a RA for a particular function of the job.</a:t>
            </a:r>
          </a:p>
          <a:p>
            <a:pPr marL="285750" indent="-285750">
              <a:buFont typeface="Arial" panose="020B0604020202020204" pitchFamily="34" charset="0"/>
              <a:buChar char="•"/>
            </a:pPr>
            <a:r>
              <a:rPr lang="en-US" sz="2200" dirty="0" smtClean="0">
                <a:solidFill>
                  <a:schemeClr val="bg2"/>
                </a:solidFill>
                <a:latin typeface="Lucida Sans" panose="020B0602030504020204" pitchFamily="34" charset="0"/>
              </a:rPr>
              <a:t>Don’t discuss RA options in the interview. </a:t>
            </a:r>
          </a:p>
        </p:txBody>
      </p:sp>
      <p:sp>
        <p:nvSpPr>
          <p:cNvPr id="9" name="Rectangle 8"/>
          <p:cNvSpPr/>
          <p:nvPr/>
        </p:nvSpPr>
        <p:spPr>
          <a:xfrm>
            <a:off x="1516816" y="1875706"/>
            <a:ext cx="6448806" cy="553998"/>
          </a:xfrm>
          <a:prstGeom prst="rect">
            <a:avLst/>
          </a:prstGeom>
          <a:noFill/>
        </p:spPr>
        <p:txBody>
          <a:bodyPr>
            <a:spAutoFit/>
          </a:bodyPr>
          <a:lstStyle/>
          <a:p>
            <a:pPr algn="ctr">
              <a:buClr>
                <a:srgbClr val="5E6A71"/>
              </a:buClr>
              <a:buSzPct val="80000"/>
              <a:defRPr/>
            </a:pPr>
            <a:r>
              <a:rPr lang="en-US" sz="3000" b="1" i="1" dirty="0" smtClean="0">
                <a:ln w="0"/>
                <a:solidFill>
                  <a:schemeClr val="accent1"/>
                </a:solidFill>
                <a:effectLst>
                  <a:outerShdw blurRad="38100" dist="25400" dir="5400000" algn="ctr" rotWithShape="0">
                    <a:srgbClr val="6E747A">
                      <a:alpha val="43000"/>
                    </a:srgbClr>
                  </a:outerShdw>
                </a:effectLst>
                <a:latin typeface="Lucida Sans" panose="020B0602030504020204" pitchFamily="34" charset="0"/>
              </a:rPr>
              <a:t>Reasonable Accommodation</a:t>
            </a:r>
            <a:endParaRPr lang="en-US" sz="3000" b="1" i="1" dirty="0">
              <a:ln w="0"/>
              <a:solidFill>
                <a:schemeClr val="accent1"/>
              </a:solidFill>
              <a:effectLst>
                <a:outerShdw blurRad="38100" dist="25400" dir="5400000" algn="ctr" rotWithShape="0">
                  <a:srgbClr val="6E747A">
                    <a:alpha val="43000"/>
                  </a:srgbClr>
                </a:outerShdw>
              </a:effectLst>
              <a:latin typeface="Lucida Sans" panose="020B0602030504020204" pitchFamily="34" charset="0"/>
            </a:endParaRPr>
          </a:p>
        </p:txBody>
      </p:sp>
    </p:spTree>
    <p:custDataLst>
      <p:tags r:id="rId1"/>
    </p:custDataLst>
    <p:extLst>
      <p:ext uri="{BB962C8B-B14F-4D97-AF65-F5344CB8AC3E}">
        <p14:creationId xmlns:p14="http://schemas.microsoft.com/office/powerpoint/2010/main" val="3078062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64105"/>
            <a:ext cx="9144000" cy="5293895"/>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a:p>
            <a:pPr algn="ctr">
              <a:defRPr/>
            </a:pPr>
            <a:endParaRPr lang="en-US" dirty="0"/>
          </a:p>
        </p:txBody>
      </p:sp>
      <p:sp>
        <p:nvSpPr>
          <p:cNvPr id="9219" name="Title 1"/>
          <p:cNvSpPr>
            <a:spLocks noGrp="1"/>
          </p:cNvSpPr>
          <p:nvPr>
            <p:ph type="ctrTitle"/>
          </p:nvPr>
        </p:nvSpPr>
        <p:spPr>
          <a:xfrm>
            <a:off x="335851" y="720462"/>
            <a:ext cx="8651875" cy="707886"/>
          </a:xfrm>
          <a:extLst/>
        </p:spPr>
        <p:txBody>
          <a:bodyPr/>
          <a:lstStyle/>
          <a:p>
            <a:pPr>
              <a:defRPr/>
            </a:pPr>
            <a:r>
              <a:rPr lang="en-US" altLang="en-US" sz="4000" kern="1200" dirty="0" smtClean="0">
                <a:ln w="22225">
                  <a:solidFill>
                    <a:schemeClr val="accent2"/>
                  </a:solidFill>
                  <a:prstDash val="solid"/>
                </a:ln>
                <a:solidFill>
                  <a:schemeClr val="accent2">
                    <a:lumMod val="40000"/>
                    <a:lumOff val="60000"/>
                  </a:schemeClr>
                </a:solidFill>
                <a:latin typeface="Stone Sans" pitchFamily="2" charset="0"/>
                <a:ea typeface="+mn-ea"/>
                <a:cs typeface="+mn-cs"/>
              </a:rPr>
              <a:t>Importance of Confidentiality</a:t>
            </a:r>
            <a:endParaRPr lang="en-US" altLang="en-US" sz="4000" kern="1200" dirty="0">
              <a:ln w="22225">
                <a:solidFill>
                  <a:schemeClr val="accent2"/>
                </a:solidFill>
                <a:prstDash val="solid"/>
              </a:ln>
              <a:solidFill>
                <a:schemeClr val="accent2">
                  <a:lumMod val="40000"/>
                  <a:lumOff val="60000"/>
                </a:schemeClr>
              </a:solidFill>
              <a:latin typeface="Stone Sans" pitchFamily="2" charset="0"/>
              <a:ea typeface="+mn-ea"/>
              <a:cs typeface="+mn-cs"/>
            </a:endParaRPr>
          </a:p>
        </p:txBody>
      </p:sp>
      <p:pic>
        <p:nvPicPr>
          <p:cNvPr id="1026" name="Picture 2" descr="http://alwaysleading.com/wp-content/uploads/2013/01/confidentia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77540" y="2323373"/>
            <a:ext cx="5708808" cy="380447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368176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527175"/>
            <a:ext cx="9144000" cy="5330826"/>
          </a:xfrm>
          <a:prstGeom prst="rect">
            <a:avLst/>
          </a:prstGeom>
          <a:gradFill flip="none" rotWithShape="1">
            <a:gsLst>
              <a:gs pos="0">
                <a:srgbClr val="5E6A71">
                  <a:tint val="66000"/>
                  <a:satMod val="160000"/>
                </a:srgbClr>
              </a:gs>
              <a:gs pos="50000">
                <a:srgbClr val="5E6A71">
                  <a:tint val="44500"/>
                  <a:satMod val="160000"/>
                </a:srgbClr>
              </a:gs>
              <a:gs pos="100000">
                <a:srgbClr val="5E6A71">
                  <a:tint val="23500"/>
                  <a:satMod val="160000"/>
                </a:srgbClr>
              </a:gs>
            </a:gsLst>
            <a:lin ang="27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2" name="Rectangle 1"/>
          <p:cNvSpPr/>
          <p:nvPr/>
        </p:nvSpPr>
        <p:spPr>
          <a:xfrm>
            <a:off x="231798" y="764084"/>
            <a:ext cx="8912202" cy="707886"/>
          </a:xfrm>
          <a:prstGeom prst="rect">
            <a:avLst/>
          </a:prstGeom>
        </p:spPr>
        <p:txBody>
          <a:bodyPr>
            <a:spAutoFit/>
          </a:bodyPr>
          <a:lstStyle/>
          <a:p>
            <a:pPr algn="ctr">
              <a:defRPr/>
            </a:pPr>
            <a:r>
              <a:rPr lang="en-US" sz="4000" b="1" dirty="0">
                <a:ln w="22225">
                  <a:solidFill>
                    <a:schemeClr val="accent2"/>
                  </a:solidFill>
                  <a:prstDash val="solid"/>
                </a:ln>
                <a:solidFill>
                  <a:schemeClr val="accent2">
                    <a:lumMod val="40000"/>
                    <a:lumOff val="60000"/>
                  </a:schemeClr>
                </a:solidFill>
                <a:latin typeface="Stone Sans" pitchFamily="2" charset="0"/>
                <a:ea typeface="+mj-ea"/>
                <a:cs typeface="+mj-cs"/>
              </a:rPr>
              <a:t>Advertise &amp; Outreach</a:t>
            </a:r>
          </a:p>
        </p:txBody>
      </p:sp>
      <p:sp>
        <p:nvSpPr>
          <p:cNvPr id="8" name="Rectangle 7"/>
          <p:cNvSpPr/>
          <p:nvPr/>
        </p:nvSpPr>
        <p:spPr>
          <a:xfrm>
            <a:off x="4176713" y="1533525"/>
            <a:ext cx="4967287" cy="5434013"/>
          </a:xfrm>
          <a:prstGeom prst="rect">
            <a:avLst/>
          </a:prstGeom>
          <a:solidFill>
            <a:srgbClr val="D5FF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Courier New" panose="02070309020205020404" pitchFamily="49" charset="0"/>
              <a:buChar char="o"/>
              <a:defRPr/>
            </a:pPr>
            <a:endParaRPr lang="en-US" dirty="0">
              <a:solidFill>
                <a:schemeClr val="tx1"/>
              </a:solidFill>
              <a:cs typeface="Arial" pitchFamily="34" charset="0"/>
            </a:endParaRPr>
          </a:p>
        </p:txBody>
      </p:sp>
      <p:pic>
        <p:nvPicPr>
          <p:cNvPr id="35846" name="Picture 11" descr="HRS sign copy.jpg"/>
          <p:cNvPicPr>
            <a:picLocks noChangeAspect="1"/>
          </p:cNvPicPr>
          <p:nvPr>
            <p:custDataLst>
              <p:tags r:id="rId2"/>
            </p:custDataLst>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23579" y="6164050"/>
            <a:ext cx="114300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4367780" y="1936294"/>
            <a:ext cx="4967287" cy="4708981"/>
          </a:xfrm>
          <a:prstGeom prst="rect">
            <a:avLst/>
          </a:prstGeom>
          <a:noFill/>
        </p:spPr>
        <p:txBody>
          <a:bodyPr wrap="square" rtlCol="0">
            <a:spAutoFit/>
          </a:bodyPr>
          <a:lstStyle/>
          <a:p>
            <a:pPr>
              <a:defRPr/>
            </a:pPr>
            <a:r>
              <a:rPr lang="en-US" sz="2000" dirty="0">
                <a:solidFill>
                  <a:schemeClr val="bg2"/>
                </a:solidFill>
                <a:latin typeface="Lucida Sans" panose="020B0602030504020204" pitchFamily="34" charset="0"/>
                <a:cs typeface="Arial" pitchFamily="34" charset="0"/>
              </a:rPr>
              <a:t>EEO/AA Compliance</a:t>
            </a:r>
          </a:p>
          <a:p>
            <a:pPr>
              <a:defRPr/>
            </a:pPr>
            <a:endParaRPr lang="en-US" sz="2000" dirty="0">
              <a:solidFill>
                <a:schemeClr val="bg2"/>
              </a:solidFill>
              <a:latin typeface="Lucida Sans" panose="020B0602030504020204" pitchFamily="34" charset="0"/>
              <a:cs typeface="Arial" pitchFamily="34" charset="0"/>
            </a:endParaRPr>
          </a:p>
          <a:p>
            <a:pPr marL="742950" lvl="1" indent="-28575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742950" lvl="1"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Good faith efforts</a:t>
            </a:r>
          </a:p>
          <a:p>
            <a:pPr marL="742950" lvl="1" indent="-28575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742950" lvl="1"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Cast wide net</a:t>
            </a:r>
          </a:p>
          <a:p>
            <a:pPr lvl="1">
              <a:defRPr/>
            </a:pPr>
            <a:endParaRPr lang="en-US" sz="2000" dirty="0">
              <a:solidFill>
                <a:schemeClr val="bg2"/>
              </a:solidFill>
              <a:latin typeface="Lucida Sans" panose="020B0602030504020204" pitchFamily="34" charset="0"/>
              <a:cs typeface="Arial" pitchFamily="34" charset="0"/>
            </a:endParaRPr>
          </a:p>
          <a:p>
            <a:pPr marL="742950" lvl="1"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Targeting recruitment</a:t>
            </a:r>
          </a:p>
          <a:p>
            <a:pPr marL="742950" lvl="1" indent="-28575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742950" lvl="1"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Review underutilized data</a:t>
            </a:r>
          </a:p>
          <a:p>
            <a:pPr marL="742950" lvl="1" indent="-28575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pPr marL="742950" lvl="1" indent="-285750">
              <a:buFont typeface="Courier New" panose="02070309020205020404" pitchFamily="49" charset="0"/>
              <a:buChar char="o"/>
              <a:defRPr/>
            </a:pPr>
            <a:r>
              <a:rPr lang="en-US" sz="2000" dirty="0">
                <a:solidFill>
                  <a:schemeClr val="bg2"/>
                </a:solidFill>
                <a:latin typeface="Lucida Sans" panose="020B0602030504020204" pitchFamily="34" charset="0"/>
                <a:cs typeface="Arial" pitchFamily="34" charset="0"/>
              </a:rPr>
              <a:t>Underutilized data is for outreach efforts only</a:t>
            </a:r>
          </a:p>
          <a:p>
            <a:pPr marL="742950" lvl="1" indent="-285750">
              <a:buFont typeface="Courier New" panose="02070309020205020404" pitchFamily="49" charset="0"/>
              <a:buChar char="o"/>
              <a:defRPr/>
            </a:pPr>
            <a:endParaRPr lang="en-US" sz="2000" dirty="0">
              <a:solidFill>
                <a:schemeClr val="bg2"/>
              </a:solidFill>
              <a:latin typeface="Lucida Sans" panose="020B0602030504020204" pitchFamily="34" charset="0"/>
              <a:cs typeface="Arial" pitchFamily="34" charset="0"/>
            </a:endParaRPr>
          </a:p>
          <a:p>
            <a:endParaRPr lang="en-US" sz="2000" dirty="0">
              <a:solidFill>
                <a:schemeClr val="bg2"/>
              </a:solidFill>
              <a:latin typeface="Lucida Sans" panose="020B0602030504020204" pitchFamily="34" charset="0"/>
              <a:cs typeface="Arial" pitchFamily="34" charset="0"/>
            </a:endParaRPr>
          </a:p>
        </p:txBody>
      </p:sp>
      <p:graphicFrame>
        <p:nvGraphicFramePr>
          <p:cNvPr id="14" name="Diagram 13"/>
          <p:cNvGraphicFramePr/>
          <p:nvPr>
            <p:custDataLst>
              <p:tags r:id="rId3"/>
            </p:custDataLst>
            <p:extLst>
              <p:ext uri="{D42A27DB-BD31-4B8C-83A1-F6EECF244321}">
                <p14:modId xmlns:p14="http://schemas.microsoft.com/office/powerpoint/2010/main" val="744545073"/>
              </p:ext>
            </p:extLst>
          </p:nvPr>
        </p:nvGraphicFramePr>
        <p:xfrm>
          <a:off x="-1545056" y="1690551"/>
          <a:ext cx="7947547" cy="49060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ustDataLst>
      <p:tags r:id="rId1"/>
    </p:custDataLst>
    <p:extLst>
      <p:ext uri="{BB962C8B-B14F-4D97-AF65-F5344CB8AC3E}">
        <p14:creationId xmlns:p14="http://schemas.microsoft.com/office/powerpoint/2010/main" val="2214868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1000"/>
                                        <p:tgtEl>
                                          <p:spTgt spid="3">
                                            <p:txEl>
                                              <p:pRg st="11" end="11"/>
                                            </p:txEl>
                                          </p:spTgt>
                                        </p:tgtEl>
                                      </p:cBhvr>
                                    </p:animEffect>
                                    <p:anim calcmode="lin" valueType="num">
                                      <p:cBhvr>
                                        <p:cTn id="4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75dda6e6-47d6-4f3b-81d9-1dc0e7139fc4"/>
  <p:tag name="ARTICULATE_PROJECT_OPEN" val="1"/>
  <p:tag name="ENGAGE_INTERACTION_ALIGNMENT_1" val="0"/>
  <p:tag name="ENGAGE_INTERACTION_INDEX_1" val="0"/>
  <p:tag name="ENGAGE_INTERACTION_VISIBLE_1" val="True"/>
  <p:tag name="ARTICULATE_REFERENCE_COUNT" val="0"/>
  <p:tag name="ARTICULATE_PLAYER_GLOSSARY_XML" val="&lt;?xml version=&quot;1.0&quot; encoding=&quot;utf-16&quot;?&gt;&lt;glossary xmlns:xsi=&quot;http://www.w3.org/2001/XMLSchema-instance&quot; xmlns:xsd=&quot;http://www.w3.org/2001/XMLSchema&quot;&gt;&lt;terms /&gt;&lt;/glossary&gt;"/>
  <p:tag name="ARTICULATE_SLIDE_COUNT" val="47"/>
  <p:tag name="ENGAGE_TAB_COUNT" val="1"/>
  <p:tag name="ENGAGE_INTERACTION_TITLE_1" val="Navigation Tips"/>
  <p:tag name="ENGAGE_INTERACTION_FILENAME_1" val="C:\Users\HRS\Documents\Training Files\Articulate\Resources\Navigation Tips\Navigation Tips.intr"/>
  <p:tag name="ENGAGE_INTERACTION_PAUSE_1" val="1"/>
  <p:tag name="ENGAGE_INTERACTION_ID_1" val="a7d5b"/>
  <p:tag name="ENGAGE_INTERACTION_TABNAME_1" val="Navigation Tips"/>
  <p:tag name="ENGAGE_LAST_MODIFY_DATE_1" val="41667.4583564815"/>
  <p:tag name="EMBEDDEDCONTENT_LASTWRITETIMEUTC_1" val="2014-01-28 19:00:02Z"/>
  <p:tag name="AQP_PASS_ACTION_1" val="0"/>
  <p:tag name="AQP_FAIL_ACTION_1" val="0"/>
  <p:tag name="AQP_PASS_SCORE_1" val="0"/>
  <p:tag name="AQP_TRAP_1" val="0"/>
  <p:tag name="AQP_ATTEMPTS_1" val="0"/>
  <p:tag name="TAG_BACKING_FORM_KEY" val="2229658-c:\users\hrs\documents\training files\articulate\srb\staff recruitment basics.pptx"/>
  <p:tag name="ARTICULATE_PRESENTER_VERSION" val="7"/>
  <p:tag name="ARTICULATE_USED_PAGE_ORIENTATION" val="1"/>
  <p:tag name="ARTICULATE_USED_PAGE_SIZE" val="1"/>
</p:tagLst>
</file>

<file path=ppt/tags/tag10.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MARGIN_1" val="0"/>
  <p:tag name="MARGIN_2" val="36"/>
  <p:tag name="MARGIN_3" val="72"/>
  <p:tag name="MARGIN_4" val="108"/>
  <p:tag name="MARGIN_5" val="144"/>
  <p:tag name="FONT_SIZE" val="10"/>
</p:tagLst>
</file>

<file path=ppt/tags/tag11.xml><?xml version="1.0" encoding="utf-8"?>
<p:tagLst xmlns:a="http://schemas.openxmlformats.org/drawingml/2006/main" xmlns:r="http://schemas.openxmlformats.org/officeDocument/2006/relationships" xmlns:p="http://schemas.openxmlformats.org/presentationml/2006/main">
  <p:tag name="AUDIO_ID" val="362"/>
  <p:tag name="ARTICULATE_AUDIO_RECORDED" val="1"/>
  <p:tag name="ELAPSEDTIME" val="81.3"/>
  <p:tag name="TIMELINE" val="1.20/6.40/12.10/18.90/57.60/66.40"/>
  <p:tag name="ARTICULATE_TITLE_TAG" val="Recruitment Laws &amp; Policies (2)"/>
  <p:tag name="ARTICULATE_USED_LAYOUT" val="3"/>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12.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MARGIN_1" val="0"/>
  <p:tag name="MARGIN_2" val="36"/>
  <p:tag name="MARGIN_3" val="72"/>
  <p:tag name="MARGIN_4" val="108"/>
  <p:tag name="MARGIN_5" val="144"/>
  <p:tag name="FONT_SIZE" val="10"/>
</p:tagLst>
</file>

<file path=ppt/tags/tag13.xml><?xml version="1.0" encoding="utf-8"?>
<p:tagLst xmlns:a="http://schemas.openxmlformats.org/drawingml/2006/main" xmlns:r="http://schemas.openxmlformats.org/officeDocument/2006/relationships" xmlns:p="http://schemas.openxmlformats.org/presentationml/2006/main">
  <p:tag name="AUDIO_ID" val="349"/>
  <p:tag name="ARTICULATE_AUDIO_RECORDED" val="1"/>
  <p:tag name="ELAPSEDTIME" val="45.3"/>
  <p:tag name="TIMELINE" val="2.90"/>
  <p:tag name="ARTICULATE_TITLE_TAG" val="Recruitment Laws &amp; Policies (4)"/>
  <p:tag name="ARTICULATE_USED_LAYOUT" val="3"/>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14.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MARGIN_1" val="0"/>
  <p:tag name="MARGIN_2" val="36"/>
  <p:tag name="MARGIN_3" val="72"/>
  <p:tag name="MARGIN_4" val="108"/>
  <p:tag name="MARGIN_5" val="144"/>
  <p:tag name="FONT_SIZE" val="10"/>
</p:tagLst>
</file>

<file path=ppt/tags/tag15.xml><?xml version="1.0" encoding="utf-8"?>
<p:tagLst xmlns:a="http://schemas.openxmlformats.org/drawingml/2006/main" xmlns:r="http://schemas.openxmlformats.org/officeDocument/2006/relationships" xmlns:p="http://schemas.openxmlformats.org/presentationml/2006/main">
  <p:tag name="AUDIO_ID" val="376"/>
  <p:tag name="ARTICULATE_AUDIO_RECORDED" val="1"/>
  <p:tag name="ELAPSEDTIME" val="46.2"/>
  <p:tag name="TIMELINE" val="2.80/33.70/38.70"/>
  <p:tag name="ARTICULATE_TITLE_TAG" val="Recruitment Laws &amp; Policies (5)"/>
  <p:tag name="ARTICULATE_USED_LAYOUT" val="3"/>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16.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MARGIN_1" val="0"/>
  <p:tag name="MARGIN_2" val="36"/>
  <p:tag name="MARGIN_3" val="72"/>
  <p:tag name="MARGIN_4" val="108"/>
  <p:tag name="MARGIN_5" val="144"/>
  <p:tag name="FONT_SIZE" val="10"/>
</p:tagLst>
</file>

<file path=ppt/tags/tag17.xml><?xml version="1.0" encoding="utf-8"?>
<p:tagLst xmlns:a="http://schemas.openxmlformats.org/drawingml/2006/main" xmlns:r="http://schemas.openxmlformats.org/officeDocument/2006/relationships" xmlns:p="http://schemas.openxmlformats.org/presentationml/2006/main">
  <p:tag name="AUDIO_ID" val="347"/>
  <p:tag name="ARTICULATE_AUDIO_RECORDED" val="1"/>
  <p:tag name="ELAPSEDTIME" val="76.252"/>
  <p:tag name="TIMELINE" val="3.80/27.32/34.42/43.32/53.12/62.82"/>
  <p:tag name="ARTICULATE_TITLE_TAG" val="Recruitment Laws &amp; Policies (1)"/>
  <p:tag name="ARTICULATE_USED_LAYOUT" val="3"/>
  <p:tag name="ARTICULATE_NAV_LEVEL" val="1"/>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18.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MARGIN_1" val="0"/>
  <p:tag name="MARGIN_2" val="36"/>
  <p:tag name="MARGIN_3" val="72"/>
  <p:tag name="MARGIN_4" val="108"/>
  <p:tag name="MARGIN_5" val="144"/>
  <p:tag name="FONT_SIZE" val="10"/>
</p:tagLst>
</file>

<file path=ppt/tags/tag19.xml><?xml version="1.0" encoding="utf-8"?>
<p:tagLst xmlns:a="http://schemas.openxmlformats.org/drawingml/2006/main" xmlns:r="http://schemas.openxmlformats.org/officeDocument/2006/relationships" xmlns:p="http://schemas.openxmlformats.org/presentationml/2006/main">
  <p:tag name="ARTICULATE_TITLE_TAG" val="Outreach Strategy"/>
  <p:tag name="ARTICULATE_USED_LAYOUT" val="3"/>
  <p:tag name="AUDIO_ID" val="322"/>
  <p:tag name="ARTICULATE_AUDIO_RECORDED" val="1"/>
  <p:tag name="TIMELINE" val="7.0/31.4/36.9/52.3/59.4/82.8"/>
  <p:tag name="ELAPSEDTIME" val="87.6"/>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2.xml><?xml version="1.0" encoding="utf-8"?>
<p:tagLst xmlns:a="http://schemas.openxmlformats.org/drawingml/2006/main" xmlns:r="http://schemas.openxmlformats.org/officeDocument/2006/relationships" xmlns:p="http://schemas.openxmlformats.org/presentationml/2006/main">
  <p:tag name="AUDIO_ID" val="304"/>
  <p:tag name="ARTICULATE_AUDIO_RECORDED" val="1"/>
  <p:tag name="ELAPSEDTIME" val="54.8"/>
  <p:tag name="ARTICULATE_USED_LAYOUT" val="1"/>
  <p:tag name="ARTICULATE_SLIDE_THUMBNAIL_REFRESH" val="1"/>
  <p:tag name="ARTICULATE_NAV_LEVEL" val="1"/>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20.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21.xml><?xml version="1.0" encoding="utf-8"?>
<p:tagLst xmlns:a="http://schemas.openxmlformats.org/drawingml/2006/main" xmlns:r="http://schemas.openxmlformats.org/officeDocument/2006/relationships" xmlns:p="http://schemas.openxmlformats.org/presentationml/2006/main">
  <p:tag name="CHILD_ITEM_TEXT1" val="Outreach Strategy"/>
</p:tagLst>
</file>

<file path=ppt/tags/tag22.xml><?xml version="1.0" encoding="utf-8"?>
<p:tagLst xmlns:a="http://schemas.openxmlformats.org/drawingml/2006/main" xmlns:r="http://schemas.openxmlformats.org/officeDocument/2006/relationships" xmlns:p="http://schemas.openxmlformats.org/presentationml/2006/main">
  <p:tag name="BULLET_11" val="8226"/>
  <p:tag name="BULLET_1" val="8226"/>
  <p:tag name="BULLET_2" val="8226"/>
  <p:tag name="BULLET_3" val="8226"/>
  <p:tag name="BULLET_4" val="8226"/>
  <p:tag name="BULLET_5" val="8226"/>
  <p:tag name="BULLET_6" val="8226"/>
  <p:tag name="BULLET_7" val="8226"/>
  <p:tag name="BULLET_8" val="8226"/>
  <p:tag name="BULLET_9" val="8226"/>
  <p:tag name="BULLET_10" val="8226"/>
  <p:tag name="MARGIN_1" val="0"/>
  <p:tag name="MARGIN_2" val="36"/>
  <p:tag name="MARGIN_3" val="72"/>
  <p:tag name="MARGIN_4" val="108"/>
  <p:tag name="MARGIN_5" val="144"/>
  <p:tag name="FONT_SIZE" val="10"/>
</p:tagLst>
</file>

<file path=ppt/tags/tag23.xml><?xml version="1.0" encoding="utf-8"?>
<p:tagLst xmlns:a="http://schemas.openxmlformats.org/drawingml/2006/main" xmlns:r="http://schemas.openxmlformats.org/officeDocument/2006/relationships" xmlns:p="http://schemas.openxmlformats.org/presentationml/2006/main">
  <p:tag name="AUDIO_ID" val="334"/>
  <p:tag name="ARTICULATE_AUDIO_RECORDED" val="1"/>
  <p:tag name="ELAPSEDTIME" val="103.3"/>
  <p:tag name="TIMELINE" val="6.80/7.60/11.00/22.20/31.50/37.20/79.80"/>
  <p:tag name="ARTICULATE_TITLE_TAG" val="Interview Questions"/>
  <p:tag name="ARTICULATE_USED_LAYOUT" val="3"/>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24.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25.xml><?xml version="1.0" encoding="utf-8"?>
<p:tagLst xmlns:a="http://schemas.openxmlformats.org/drawingml/2006/main" xmlns:r="http://schemas.openxmlformats.org/officeDocument/2006/relationships" xmlns:p="http://schemas.openxmlformats.org/presentationml/2006/main">
  <p:tag name="CHILD_ITEM_TEXT1" val="Candidate Evaluation"/>
</p:tagLst>
</file>

<file path=ppt/tags/tag26.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BULLET_16" val="8226"/>
  <p:tag name="MARGIN_1" val="-2.147484E+09"/>
  <p:tag name="MARGIN_2" val="36"/>
  <p:tag name="MARGIN_3" val="72"/>
  <p:tag name="MARGIN_4" val="108"/>
  <p:tag name="MARGIN_5" val="144"/>
  <p:tag name="FONT_SIZE" val="12"/>
</p:tagLst>
</file>

<file path=ppt/tags/tag27.xml><?xml version="1.0" encoding="utf-8"?>
<p:tagLst xmlns:a="http://schemas.openxmlformats.org/drawingml/2006/main" xmlns:r="http://schemas.openxmlformats.org/officeDocument/2006/relationships" xmlns:p="http://schemas.openxmlformats.org/presentationml/2006/main">
  <p:tag name="AUDIO_ID" val="363"/>
  <p:tag name="ARTICULATE_AUDIO_RECORDED" val="1"/>
  <p:tag name="ELAPSEDTIME" val="67.6"/>
  <p:tag name="TIMELINE" val="1.10/4.50/7.80/12.10/26.30/36.30/47.10/56.20"/>
  <p:tag name="ARTICULATE_TITLE_TAG" val="Candidate Evaluation (2)"/>
  <p:tag name="ARTICULATE_USED_LAYOUT" val="3"/>
  <p:tag name="ARTICULATE_NAV_LEVEL" val="3"/>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28.xml><?xml version="1.0" encoding="utf-8"?>
<p:tagLst xmlns:a="http://schemas.openxmlformats.org/drawingml/2006/main" xmlns:r="http://schemas.openxmlformats.org/officeDocument/2006/relationships" xmlns:p="http://schemas.openxmlformats.org/presentationml/2006/main">
  <p:tag name="CHILD_ITEM_TEXT1" val="Candidate Evaluation"/>
</p:tagLst>
</file>

<file path=ppt/tags/tag29.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MARGIN_1" val="-2.147484E+09"/>
  <p:tag name="MARGIN_2" val="36"/>
  <p:tag name="MARGIN_3" val="72"/>
  <p:tag name="MARGIN_4" val="108"/>
  <p:tag name="MARGIN_5" val="144"/>
  <p:tag name="FONT_SIZE" val="12"/>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0"/>
  <p:tag name="MARGIN_2" val="36"/>
  <p:tag name="MARGIN_3" val="72"/>
  <p:tag name="MARGIN_4" val="108"/>
  <p:tag name="MARGIN_5" val="144"/>
  <p:tag name="FONT_SIZE" val="10"/>
</p:tagLst>
</file>

<file path=ppt/tags/tag30.xml><?xml version="1.0" encoding="utf-8"?>
<p:tagLst xmlns:a="http://schemas.openxmlformats.org/drawingml/2006/main" xmlns:r="http://schemas.openxmlformats.org/officeDocument/2006/relationships" xmlns:p="http://schemas.openxmlformats.org/presentationml/2006/main">
  <p:tag name="AUDIO_ID" val="334"/>
  <p:tag name="ARTICULATE_AUDIO_RECORDED" val="1"/>
  <p:tag name="ELAPSEDTIME" val="103.3"/>
  <p:tag name="TIMELINE" val="6.80/7.60/11.00/22.20/31.50/37.20/79.80"/>
  <p:tag name="ARTICULATE_TITLE_TAG" val="Interview Questions"/>
  <p:tag name="ARTICULATE_USED_LAYOUT" val="3"/>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31.xml><?xml version="1.0" encoding="utf-8"?>
<p:tagLst xmlns:a="http://schemas.openxmlformats.org/drawingml/2006/main" xmlns:r="http://schemas.openxmlformats.org/officeDocument/2006/relationships" xmlns:p="http://schemas.openxmlformats.org/presentationml/2006/main">
  <p:tag name="CHILD_ITEM_TEXT1" val="Candidate Evaluation"/>
</p:tagLst>
</file>

<file path=ppt/tags/tag32.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BULLET_16" val="8226"/>
  <p:tag name="MARGIN_1" val="-2.147484E+09"/>
  <p:tag name="MARGIN_2" val="36"/>
  <p:tag name="MARGIN_3" val="72"/>
  <p:tag name="MARGIN_4" val="108"/>
  <p:tag name="MARGIN_5" val="144"/>
  <p:tag name="FONT_SIZE" val="12"/>
</p:tagLst>
</file>

<file path=ppt/tags/tag33.xml><?xml version="1.0" encoding="utf-8"?>
<p:tagLst xmlns:a="http://schemas.openxmlformats.org/drawingml/2006/main" xmlns:r="http://schemas.openxmlformats.org/officeDocument/2006/relationships" xmlns:p="http://schemas.openxmlformats.org/presentationml/2006/main">
  <p:tag name="AUDIO_ID" val="361"/>
  <p:tag name="ARTICULATE_AUDIO_RECORDED" val="1"/>
  <p:tag name="TIMELINE" val="1.7/10.2/51.6"/>
  <p:tag name="ELAPSEDTIME" val="59"/>
  <p:tag name="ARTICULATE_TITLE_TAG" val="Internet Searches"/>
  <p:tag name="ARTICULATE_USED_LAYOUT" val="3"/>
  <p:tag name="ARTICULATE_NAV_LEVEL" val="2"/>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34.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35.xml><?xml version="1.0" encoding="utf-8"?>
<p:tagLst xmlns:a="http://schemas.openxmlformats.org/drawingml/2006/main" xmlns:r="http://schemas.openxmlformats.org/officeDocument/2006/relationships" xmlns:p="http://schemas.openxmlformats.org/presentationml/2006/main">
  <p:tag name="CHILD_ITEM_TEXT1" val="Reference Checks"/>
</p:tagLst>
</file>

<file path=ppt/tags/tag36.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MARGIN_1" val="0"/>
  <p:tag name="MARGIN_2" val="36"/>
  <p:tag name="MARGIN_3" val="72"/>
  <p:tag name="MARGIN_4" val="108"/>
  <p:tag name="MARGIN_5" val="144"/>
  <p:tag name="FONT_SIZE" val="10"/>
</p:tagLst>
</file>

<file path=ppt/tags/tag37.xml><?xml version="1.0" encoding="utf-8"?>
<p:tagLst xmlns:a="http://schemas.openxmlformats.org/drawingml/2006/main" xmlns:r="http://schemas.openxmlformats.org/officeDocument/2006/relationships" xmlns:p="http://schemas.openxmlformats.org/presentationml/2006/main">
  <p:tag name="ARTICULATE_TITLE_TAG" val="Hire Recommendation"/>
  <p:tag name="ANNOTATION_COUNT" val="0"/>
  <p:tag name="AUDIO_ID" val="339"/>
  <p:tag name="ARTICULATE_AUDIO_RECORDED" val="1"/>
  <p:tag name="ELAPSEDTIME" val="135.912"/>
  <p:tag name="TIMELINE" val="4.00/26.60/29.10/80.50/90.50/101.70/128.40/133.70"/>
  <p:tag name="ARTICULATE_NAV_LEVEL" val="2"/>
  <p:tag name="ARTICULATE_SLIDE_PRESENTER_GUID" val="0c00e5f6-62ff-4e7d-a027-1060998fb2aa"/>
  <p:tag name="ARTICULATE_SLIDE_PAUSE" val="0"/>
  <p:tag name="ARTICULATE_LOCK_SLIDE" val="0"/>
  <p:tag name="ARTICULATE_HIDE_SLIDE" val="0"/>
  <p:tag name="ARTICULATE_PLAYER_CONTROL_PREVIOUS" val="True"/>
  <p:tag name="ARTICULATE_PLAYER_CONTROL_NEXT" val="True"/>
  <p:tag name="ARTICULATE_USED_LAYOUT" val="3"/>
</p:tagLst>
</file>

<file path=ppt/tags/tag38.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39.xml><?xml version="1.0" encoding="utf-8"?>
<p:tagLst xmlns:a="http://schemas.openxmlformats.org/drawingml/2006/main" xmlns:r="http://schemas.openxmlformats.org/officeDocument/2006/relationships" xmlns:p="http://schemas.openxmlformats.org/presentationml/2006/main">
  <p:tag name="CHILD_ITEM_TEXT1" val="Hire&#10;Recommendation "/>
</p:tagLst>
</file>

<file path=ppt/tags/tag4.xml><?xml version="1.0" encoding="utf-8"?>
<p:tagLst xmlns:a="http://schemas.openxmlformats.org/drawingml/2006/main" xmlns:r="http://schemas.openxmlformats.org/officeDocument/2006/relationships" xmlns:p="http://schemas.openxmlformats.org/presentationml/2006/main">
  <p:tag name="AUDIO_ID" val="347"/>
  <p:tag name="ARTICULATE_AUDIO_RECORDED" val="1"/>
  <p:tag name="ELAPSEDTIME" val="76.252"/>
  <p:tag name="TIMELINE" val="3.80/27.32/34.42/43.32/53.12/62.82"/>
  <p:tag name="ARTICULATE_TITLE_TAG" val="Recruitment Laws &amp; Policies (1)"/>
  <p:tag name="ARTICULATE_USED_LAYOUT" val="3"/>
  <p:tag name="ARTICULATE_NAV_LEVEL" val="1"/>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40.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BULLET_16" val="8226"/>
  <p:tag name="BULLET_17" val="8226"/>
  <p:tag name="BULLET_18" val="8226"/>
  <p:tag name="BULLET_19" val="8226"/>
  <p:tag name="BULLET_20" val="8226"/>
  <p:tag name="BULLET_21" val="8226"/>
  <p:tag name="BULLET_22" val="8226"/>
  <p:tag name="BULLET_23" val="8226"/>
  <p:tag name="MARGIN_1" val="-2.147484E+09"/>
  <p:tag name="MARGIN_2" val="36"/>
  <p:tag name="MARGIN_3" val="72"/>
  <p:tag name="MARGIN_4" val="108"/>
  <p:tag name="MARGIN_5" val="144"/>
  <p:tag name="FONT_SIZE" val="10"/>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BULLET_5" val="8226"/>
  <p:tag name="BULLET_6" val="8226"/>
  <p:tag name="BULLET_7" val="8226"/>
  <p:tag name="BULLET_8" val="8226"/>
  <p:tag name="BULLET_9" val="8226"/>
  <p:tag name="BULLET_10" val="8226"/>
  <p:tag name="BULLET_11" val="8226"/>
  <p:tag name="BULLET_12" val="8226"/>
  <p:tag name="BULLET_13" val="8226"/>
  <p:tag name="BULLET_14" val="8226"/>
  <p:tag name="BULLET_15" val="8226"/>
  <p:tag name="MARGIN_1" val="0"/>
  <p:tag name="MARGIN_2" val="36"/>
  <p:tag name="MARGIN_3" val="72"/>
  <p:tag name="MARGIN_4" val="108"/>
  <p:tag name="MARGIN_5" val="144"/>
  <p:tag name="FONT_SIZE" val="10"/>
</p:tagLst>
</file>

<file path=ppt/tags/tag6.xml><?xml version="1.0" encoding="utf-8"?>
<p:tagLst xmlns:a="http://schemas.openxmlformats.org/drawingml/2006/main" xmlns:r="http://schemas.openxmlformats.org/officeDocument/2006/relationships" xmlns:p="http://schemas.openxmlformats.org/presentationml/2006/main">
  <p:tag name="ANNOTATION_COUNT" val="0"/>
  <p:tag name="ARTICULATE_TITLE_TAG" val="EEO/AA Policy"/>
  <p:tag name="AUDIO_ID" val="377"/>
  <p:tag name="ARTICULATE_AUDIO_RECORDED" val="1"/>
  <p:tag name="ELAPSEDTIME" val="38.8"/>
  <p:tag name="TIMELINE" val="32.60"/>
  <p:tag name="ARTICULATE_USED_LAYOUT" val="3"/>
  <p:tag name="ARTICULATE_NAV_LEVEL" val="3"/>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ags/tag7.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8.xml><?xml version="1.0" encoding="utf-8"?>
<p:tagLst xmlns:a="http://schemas.openxmlformats.org/drawingml/2006/main" xmlns:r="http://schemas.openxmlformats.org/officeDocument/2006/relationships" xmlns:p="http://schemas.openxmlformats.org/presentationml/2006/main">
  <p:tag name="BULLET_1" val="8226"/>
  <p:tag name="BULLET_2" val="8226"/>
  <p:tag name="BULLET_3" val="8226"/>
  <p:tag name="BULLET_4" val="8226"/>
  <p:tag name="MARGIN_1" val="0"/>
  <p:tag name="MARGIN_2" val="36"/>
  <p:tag name="MARGIN_3" val="72"/>
  <p:tag name="MARGIN_4" val="108"/>
  <p:tag name="MARGIN_5" val="144"/>
  <p:tag name="FONT_SIZE" val="10"/>
</p:tagLst>
</file>

<file path=ppt/tags/tag9.xml><?xml version="1.0" encoding="utf-8"?>
<p:tagLst xmlns:a="http://schemas.openxmlformats.org/drawingml/2006/main" xmlns:r="http://schemas.openxmlformats.org/officeDocument/2006/relationships" xmlns:p="http://schemas.openxmlformats.org/presentationml/2006/main">
  <p:tag name="AUDIO_ID" val="347"/>
  <p:tag name="ARTICULATE_AUDIO_RECORDED" val="1"/>
  <p:tag name="ELAPSEDTIME" val="76.252"/>
  <p:tag name="TIMELINE" val="3.80/27.32/34.42/43.32/53.12/62.82"/>
  <p:tag name="ARTICULATE_TITLE_TAG" val="Recruitment Laws &amp; Policies (1)"/>
  <p:tag name="ARTICULATE_USED_LAYOUT" val="3"/>
  <p:tag name="ARTICULATE_NAV_LEVEL" val="1"/>
  <p:tag name="ARTICULATE_SLIDE_PRESENTER_GUID" val="c54c4449-d077-4659-9e8c-5e6464a90f7f"/>
  <p:tag name="ARTICULATE_SLIDE_PAUSE" val="0"/>
  <p:tag name="ARTICULATE_LOCK_SLIDE" val="0"/>
  <p:tag name="ARTICULATE_HIDE_SLIDE" val="0"/>
  <p:tag name="ARTICULATE_PLAYER_CONTROL_PREVIOUS" val="True"/>
  <p:tag name="ARTICULATE_PLAYER_CONTROL_NEXT" val="True"/>
</p:tagLst>
</file>

<file path=ppt/theme/theme1.xml><?xml version="1.0" encoding="utf-8"?>
<a:theme xmlns:a="http://schemas.openxmlformats.org/drawingml/2006/main" name="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7920</TotalTime>
  <Words>2920</Words>
  <Application>Microsoft Office PowerPoint</Application>
  <PresentationFormat>On-screen Show (4:3)</PresentationFormat>
  <Paragraphs>330</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Courier New</vt:lpstr>
      <vt:lpstr>Lucida Sans</vt:lpstr>
      <vt:lpstr>Stone Sans</vt:lpstr>
      <vt:lpstr>Times New Roman</vt:lpstr>
      <vt:lpstr>Wingdings</vt:lpstr>
      <vt:lpstr>Default Design</vt:lpstr>
      <vt:lpstr>Recruitment Briefing</vt:lpstr>
      <vt:lpstr>Strategic Plan</vt:lpstr>
      <vt:lpstr>Equal Employment Opportunity and Affirmative Action Policy</vt:lpstr>
      <vt:lpstr>Laws &amp; Policies</vt:lpstr>
      <vt:lpstr>Laws &amp; Policies</vt:lpstr>
      <vt:lpstr>Laws &amp; Policies</vt:lpstr>
      <vt:lpstr>Laws &amp; Policies</vt:lpstr>
      <vt:lpstr>Importance of Confidentiality</vt:lpstr>
      <vt:lpstr>PowerPoint Presentation</vt:lpstr>
      <vt:lpstr>Evaluation &amp; Interview</vt:lpstr>
      <vt:lpstr>PowerPoint Presentation</vt:lpstr>
      <vt:lpstr>Evaluation &amp; Interview</vt:lpstr>
      <vt:lpstr>PowerPoint Presentation</vt:lpstr>
      <vt:lpstr>PowerPoint Presentation</vt:lpstr>
      <vt:lpstr>PowerPoint Presentation</vt:lpstr>
    </vt:vector>
  </TitlesOfParts>
  <Company>Washington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Marketing</dc:creator>
  <cp:lastModifiedBy>Murray, Jacob Owen</cp:lastModifiedBy>
  <cp:revision>852</cp:revision>
  <cp:lastPrinted>2015-05-18T18:17:09Z</cp:lastPrinted>
  <dcterms:created xsi:type="dcterms:W3CDTF">2001-10-04T20:08:10Z</dcterms:created>
  <dcterms:modified xsi:type="dcterms:W3CDTF">2021-05-05T15:47:08Z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8095B863-38AA-460C-BF0F-ABC313712C65</vt:lpwstr>
  </property>
  <property fmtid="{D5CDD505-2E9C-101B-9397-08002B2CF9AE}" pid="3" name="ArticulatePath">
    <vt:lpwstr>Staff Recruitment Basics</vt:lpwstr>
  </property>
  <property fmtid="{D5CDD505-2E9C-101B-9397-08002B2CF9AE}" pid="4" name="ArticulateUseProject">
    <vt:lpwstr>1</vt:lpwstr>
  </property>
  <property fmtid="{D5CDD505-2E9C-101B-9397-08002B2CF9AE}" pid="5" name="ArticulateProjectVersion">
    <vt:lpwstr>7</vt:lpwstr>
  </property>
  <property fmtid="{D5CDD505-2E9C-101B-9397-08002B2CF9AE}" pid="6" name="ArticulateProjectFull">
    <vt:lpwstr>C:\Users\HRS\Documents\Training Files\Articulate\SRB\Staff Recruitment Basics.ppta</vt:lpwstr>
  </property>
</Properties>
</file>