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117.xml" ContentType="application/vnd.openxmlformats-officedocument.presentationml.tags+xml"/>
  <Override PartName="/ppt/tags/tag118.xml" ContentType="application/vnd.openxmlformats-officedocument.presentationml.tags+xml"/>
  <Override PartName="/ppt/notesSlides/notesSlide3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3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4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4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166.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04" r:id="rId2"/>
    <p:sldId id="312" r:id="rId3"/>
    <p:sldId id="305" r:id="rId4"/>
    <p:sldId id="371" r:id="rId5"/>
    <p:sldId id="308" r:id="rId6"/>
    <p:sldId id="309" r:id="rId7"/>
    <p:sldId id="373" r:id="rId8"/>
    <p:sldId id="378" r:id="rId9"/>
    <p:sldId id="311" r:id="rId10"/>
    <p:sldId id="359" r:id="rId11"/>
    <p:sldId id="315" r:id="rId12"/>
    <p:sldId id="360" r:id="rId13"/>
    <p:sldId id="317" r:id="rId14"/>
    <p:sldId id="318" r:id="rId15"/>
    <p:sldId id="374" r:id="rId16"/>
    <p:sldId id="381" r:id="rId17"/>
    <p:sldId id="324" r:id="rId18"/>
    <p:sldId id="322" r:id="rId19"/>
    <p:sldId id="329" r:id="rId20"/>
    <p:sldId id="375" r:id="rId21"/>
    <p:sldId id="364" r:id="rId22"/>
    <p:sldId id="365" r:id="rId23"/>
    <p:sldId id="366" r:id="rId24"/>
    <p:sldId id="367" r:id="rId25"/>
    <p:sldId id="368" r:id="rId26"/>
    <p:sldId id="325" r:id="rId27"/>
    <p:sldId id="363" r:id="rId28"/>
    <p:sldId id="330" r:id="rId29"/>
    <p:sldId id="352" r:id="rId30"/>
    <p:sldId id="334" r:id="rId31"/>
    <p:sldId id="335" r:id="rId32"/>
    <p:sldId id="384" r:id="rId33"/>
    <p:sldId id="376" r:id="rId34"/>
    <p:sldId id="337" r:id="rId35"/>
    <p:sldId id="369" r:id="rId36"/>
    <p:sldId id="350" r:id="rId37"/>
    <p:sldId id="338" r:id="rId38"/>
    <p:sldId id="370" r:id="rId39"/>
    <p:sldId id="339" r:id="rId40"/>
    <p:sldId id="377" r:id="rId41"/>
    <p:sldId id="341" r:id="rId42"/>
    <p:sldId id="342" r:id="rId43"/>
    <p:sldId id="343" r:id="rId44"/>
    <p:sldId id="382" r:id="rId45"/>
  </p:sldIdLst>
  <p:sldSz cx="9144000" cy="6858000" type="screen4x3"/>
  <p:notesSz cx="6858000" cy="9236075"/>
  <p:custDataLst>
    <p:tags r:id="rId4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c, Alexandra Marie" initials="BAM" lastIdx="3" clrIdx="0">
    <p:extLst>
      <p:ext uri="{19B8F6BF-5375-455C-9EA6-DF929625EA0E}">
        <p15:presenceInfo xmlns:p15="http://schemas.microsoft.com/office/powerpoint/2012/main" userId="S::alexandra.blanc@wsu.edu::bfae2f89-0a7e-4213-9cb5-e95560eaa464" providerId="AD"/>
      </p:ext>
    </p:extLst>
  </p:cmAuthor>
  <p:cmAuthor id="2" name="McPherson, Sabrina M." initials="MSM" lastIdx="14" clrIdx="1">
    <p:extLst>
      <p:ext uri="{19B8F6BF-5375-455C-9EA6-DF929625EA0E}">
        <p15:presenceInfo xmlns:p15="http://schemas.microsoft.com/office/powerpoint/2012/main" userId="S-1-5-21-861567501-115176313-682003330-420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A72"/>
    <a:srgbClr val="E9E2CD"/>
    <a:srgbClr val="FFFFCC"/>
    <a:srgbClr val="799ADD"/>
    <a:srgbClr val="FFBF3F"/>
    <a:srgbClr val="4D8943"/>
    <a:srgbClr val="99FFCC"/>
    <a:srgbClr val="339933"/>
    <a:srgbClr val="66FF99"/>
    <a:srgbClr val="F39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2868" autoAdjust="0"/>
    <p:restoredTop sz="27855" autoAdjust="0"/>
  </p:normalViewPr>
  <p:slideViewPr>
    <p:cSldViewPr snapToGrid="0">
      <p:cViewPr varScale="1">
        <p:scale>
          <a:sx n="27" d="100"/>
          <a:sy n="27" d="100"/>
        </p:scale>
        <p:origin x="3564" y="42"/>
      </p:cViewPr>
      <p:guideLst>
        <p:guide orient="horz" pos="1534"/>
        <p:guide orient="horz" pos="660"/>
        <p:guide pos="2015"/>
        <p:guide pos="3907"/>
        <p:guide pos="306"/>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118" d="100"/>
          <a:sy n="118" d="100"/>
        </p:scale>
        <p:origin x="-2004" y="-96"/>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_rels/data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_rels/data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image" Target="../media/image24.jpeg"/></Relationships>
</file>

<file path=ppt/diagrams/_rels/data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ata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_rels/data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image" Target="../media/image24.jpeg"/></Relationships>
</file>

<file path=ppt/diagrams/_rels/data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ata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ata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ata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ata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ata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ata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ata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ata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ata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ata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jpeg"/><Relationship Id="rId1" Type="http://schemas.openxmlformats.org/officeDocument/2006/relationships/image" Target="../media/image47.jpe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ata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jpeg"/><Relationship Id="rId1" Type="http://schemas.openxmlformats.org/officeDocument/2006/relationships/image" Target="../media/image47.jpeg"/></Relationships>
</file>

<file path=ppt/diagrams/_rels/data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jpeg"/><Relationship Id="rId1" Type="http://schemas.openxmlformats.org/officeDocument/2006/relationships/image" Target="../media/image47.jpeg"/></Relationships>
</file>

<file path=ppt/diagrams/_rels/data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_rels/data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G"/><Relationship Id="rId1" Type="http://schemas.openxmlformats.org/officeDocument/2006/relationships/image" Target="../media/image17.jpeg"/></Relationships>
</file>

<file path=ppt/diagrams/_rels/data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image" Target="../media/image19.jpeg"/></Relationships>
</file>

<file path=ppt/diagrams/_rels/data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G"/><Relationship Id="rId1" Type="http://schemas.openxmlformats.org/officeDocument/2006/relationships/image" Target="../media/image17.jpeg"/></Relationships>
</file>

<file path=ppt/diagrams/_rels/data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G"/><Relationship Id="rId1" Type="http://schemas.openxmlformats.org/officeDocument/2006/relationships/image" Target="../media/image21.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image" Target="../media/image24.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image" Target="../media/image24.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rawing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rawing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rawing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rawing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jpeg"/><Relationship Id="rId1" Type="http://schemas.openxmlformats.org/officeDocument/2006/relationships/image" Target="../media/image4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jpeg"/><Relationship Id="rId1" Type="http://schemas.openxmlformats.org/officeDocument/2006/relationships/image" Target="../media/image47.jpeg"/></Relationships>
</file>

<file path=ppt/diagrams/_rels/drawing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jpeg"/><Relationship Id="rId1" Type="http://schemas.openxmlformats.org/officeDocument/2006/relationships/image" Target="../media/image4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G"/><Relationship Id="rId1" Type="http://schemas.openxmlformats.org/officeDocument/2006/relationships/image" Target="../media/image17.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image" Target="../media/image19.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G"/><Relationship Id="rId1" Type="http://schemas.openxmlformats.org/officeDocument/2006/relationships/image" Target="../media/image1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dgm:spPr/>
      <dgm:t>
        <a:bodyPr/>
        <a:lstStyle/>
        <a:p>
          <a:r>
            <a:rPr lang="en-US" dirty="0">
              <a:effectLst>
                <a:outerShdw blurRad="38100" dist="38100" dir="2700000" algn="tl">
                  <a:srgbClr val="000000">
                    <a:alpha val="43137"/>
                  </a:srgbClr>
                </a:outerShdw>
              </a:effectLst>
            </a:rPr>
            <a:t>Prepare for the Search</a:t>
          </a:r>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dgm:spPr/>
      <dgm:t>
        <a:bodyPr/>
        <a:lstStyle/>
        <a:p>
          <a:endParaRPr lang="en-US" dirty="0"/>
        </a:p>
      </dgm:t>
    </dgm:pt>
    <dgm:pt modelId="{C03423E4-FA74-4E0B-87C3-3B13D5312068}">
      <dgm:prSet phldrT="[Text]"/>
      <dgm:spPr>
        <a:solidFill>
          <a:srgbClr val="288C9F"/>
        </a:solidFill>
      </dgm:spPr>
      <dgm:t>
        <a:bodyPr/>
        <a:lstStyle/>
        <a:p>
          <a:r>
            <a:rPr lang="en-US" dirty="0">
              <a:effectLst>
                <a:outerShdw blurRad="38100" dist="38100" dir="2700000" algn="tl">
                  <a:srgbClr val="000000">
                    <a:alpha val="43137"/>
                  </a:srgbClr>
                </a:outerShdw>
              </a:effectLst>
            </a:rPr>
            <a:t>Advertise &amp; Outreach</a:t>
          </a: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dgm:spPr/>
      <dgm:t>
        <a:bodyPr/>
        <a:lstStyle/>
        <a:p>
          <a:endParaRPr lang="en-US" dirty="0"/>
        </a:p>
      </dgm:t>
    </dgm:pt>
    <dgm:pt modelId="{493FEB21-A310-49CB-84C9-3B8389FDA754}">
      <dgm:prSet phldrT="[Text]"/>
      <dgm:spPr>
        <a:solidFill>
          <a:srgbClr val="002060"/>
        </a:solidFill>
      </dgm:spPr>
      <dgm:t>
        <a:bodyPr/>
        <a:lstStyle/>
        <a:p>
          <a:r>
            <a:rPr lang="en-US" dirty="0">
              <a:effectLst>
                <a:outerShdw blurRad="38100" dist="38100" dir="2700000" algn="tl">
                  <a:srgbClr val="000000">
                    <a:alpha val="43137"/>
                  </a:srgbClr>
                </a:outerShdw>
              </a:effectLst>
            </a:rPr>
            <a:t>Screen &amp; Interview</a:t>
          </a: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dgm:spPr/>
      <dgm:t>
        <a:bodyPr/>
        <a:lstStyle/>
        <a:p>
          <a:endParaRPr lang="en-US" dirty="0"/>
        </a:p>
      </dgm:t>
    </dgm:pt>
    <dgm:pt modelId="{069F9AD1-102E-4CD0-8C90-0B86CE6573E9}">
      <dgm:prSet phldrT="[Text]"/>
      <dgm:spPr>
        <a:solidFill>
          <a:srgbClr val="799ADD"/>
        </a:solidFill>
      </dgm:spPr>
      <dgm:t>
        <a:bodyPr/>
        <a:lstStyle/>
        <a:p>
          <a:r>
            <a:rPr lang="en-US" dirty="0">
              <a:effectLst>
                <a:outerShdw blurRad="38100" dist="38100" dir="2700000" algn="tl">
                  <a:srgbClr val="000000">
                    <a:alpha val="43137"/>
                  </a:srgbClr>
                </a:outerShdw>
              </a:effectLst>
            </a:rPr>
            <a:t>Perform Reference &amp; Background Checks </a:t>
          </a:r>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dgm:spPr/>
      <dgm:t>
        <a:bodyPr/>
        <a:lstStyle/>
        <a:p>
          <a:endParaRPr lang="en-US" dirty="0"/>
        </a:p>
      </dgm:t>
    </dgm:pt>
    <dgm:pt modelId="{DE3E46A3-132E-435C-8F6C-499F9C5DD22D}">
      <dgm:prSet phldrT="[Text]"/>
      <dgm:spPr>
        <a:solidFill>
          <a:srgbClr val="4D8943"/>
        </a:solidFill>
      </dgm:spPr>
      <dgm:t>
        <a:bodyPr/>
        <a:lstStyle/>
        <a:p>
          <a:r>
            <a:rPr lang="en-US" dirty="0">
              <a:effectLst>
                <a:outerShdw blurRad="38100" dist="38100" dir="2700000" algn="tl">
                  <a:srgbClr val="000000">
                    <a:alpha val="43137"/>
                  </a:srgbClr>
                </a:outerShdw>
              </a:effectLst>
            </a:rPr>
            <a:t>Hire &amp; Onboard</a:t>
          </a:r>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17034" custLinFactNeighborY="-68373">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C10A7A9E-8EFB-424C-A965-554086D82C6A}" type="presOf" srcId="{7193E5FD-6A3D-418C-8F42-A363006735A7}" destId="{7858A5AA-C9C0-4A1A-92BE-D3B3276C9B81}" srcOrd="0" destOrd="0" presId="urn:microsoft.com/office/officeart/2005/8/layout/process1"/>
    <dgm:cxn modelId="{333A336C-1355-42F1-83E1-BD00E69466AA}" type="presOf" srcId="{498D6390-F7B3-4F26-8F2D-3FE1A576E3EF}" destId="{2CB11B63-1789-4540-B46B-871B492790BC}" srcOrd="0" destOrd="0" presId="urn:microsoft.com/office/officeart/2005/8/layout/process1"/>
    <dgm:cxn modelId="{0DAE68DC-4A09-4F7B-AEB8-1EA957B513A5}" type="presOf" srcId="{CD62E958-336E-49E3-A46D-9BCF9CC4610A}" destId="{7737E341-F650-4830-8275-9AC1E6C93716}" srcOrd="1" destOrd="0" presId="urn:microsoft.com/office/officeart/2005/8/layout/process1"/>
    <dgm:cxn modelId="{F8B94BC0-2C8C-4034-9FB1-3A01686E1767}" type="presOf" srcId="{CD62E958-336E-49E3-A46D-9BCF9CC4610A}" destId="{4D37CFA0-F5D3-4B75-A553-45287DF245F3}" srcOrd="0"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E0B04299-0494-4756-92AA-F9C606D46A1F}" type="presOf" srcId="{E1994069-78C7-4C4E-B258-2062236CAC70}" destId="{2B18E122-42E1-4E49-AF64-94B151D3F5D9}" srcOrd="0" destOrd="0" presId="urn:microsoft.com/office/officeart/2005/8/layout/process1"/>
    <dgm:cxn modelId="{3BA27F2D-2A05-48DE-9177-FEBAC96E4F9A}" srcId="{7A14FA8B-2E0C-48AC-9115-D85D0CC55AEA}" destId="{069F9AD1-102E-4CD0-8C90-0B86CE6573E9}" srcOrd="3" destOrd="0" parTransId="{F2745268-06C9-4EF3-93AE-8189D7C8092B}" sibTransId="{DDD910FA-3041-4E3A-AF7E-FA9A2665F44C}"/>
    <dgm:cxn modelId="{FA6329C0-3F6C-4A23-BDF1-EA7AE7F40EA0}" type="presOf" srcId="{069F9AD1-102E-4CD0-8C90-0B86CE6573E9}" destId="{292AFC98-0105-4870-9E9F-E44841346910}" srcOrd="0" destOrd="0" presId="urn:microsoft.com/office/officeart/2005/8/layout/process1"/>
    <dgm:cxn modelId="{63885CBA-EB84-441C-9B38-8652390F2799}" type="presOf" srcId="{E1994069-78C7-4C4E-B258-2062236CAC70}" destId="{629DC795-0D11-4F8E-971E-26C5F0D353D7}" srcOrd="1" destOrd="0" presId="urn:microsoft.com/office/officeart/2005/8/layout/process1"/>
    <dgm:cxn modelId="{1749CC10-7C31-4841-88C7-B7872DFAE752}" type="presOf" srcId="{DDD910FA-3041-4E3A-AF7E-FA9A2665F44C}" destId="{C1D591D6-DAF1-48A1-9CA8-A4FF03FC4402}" srcOrd="1" destOrd="0" presId="urn:microsoft.com/office/officeart/2005/8/layout/process1"/>
    <dgm:cxn modelId="{5BBE2B9E-775E-4E30-B28A-C3B53B96F949}" type="presOf" srcId="{C03423E4-FA74-4E0B-87C3-3B13D5312068}" destId="{6386714F-88CF-4DFF-B353-3BE63F2EFC2F}" srcOrd="0" destOrd="0" presId="urn:microsoft.com/office/officeart/2005/8/layout/process1"/>
    <dgm:cxn modelId="{98710BCB-D6B9-496E-B3C6-AA5E6F1C83F0}" type="presOf" srcId="{7193E5FD-6A3D-418C-8F42-A363006735A7}" destId="{E0A17E5C-A8C9-4406-A776-C342BE3F1806}" srcOrd="1" destOrd="0" presId="urn:microsoft.com/office/officeart/2005/8/layout/process1"/>
    <dgm:cxn modelId="{B6F2AA4D-D380-445E-915F-E93523AD5C0D}" type="presOf" srcId="{DE3E46A3-132E-435C-8F6C-499F9C5DD22D}" destId="{49EF981B-8A55-427F-9E37-5511F483C6F1}" srcOrd="0" destOrd="0" presId="urn:microsoft.com/office/officeart/2005/8/layout/process1"/>
    <dgm:cxn modelId="{FE120694-6530-4CEE-A6B7-B442308F1E60}" type="presOf" srcId="{493FEB21-A310-49CB-84C9-3B8389FDA754}" destId="{5FF64243-F1E4-4F6F-A961-B742DD5E7D4A}"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05D06483-F061-4745-B078-F2D4CFBDB3CE}" srcId="{7A14FA8B-2E0C-48AC-9115-D85D0CC55AEA}" destId="{C03423E4-FA74-4E0B-87C3-3B13D5312068}" srcOrd="1" destOrd="0" parTransId="{A27F611F-D99F-4EA1-8953-1C7CB8BAD6BF}" sibTransId="{E1994069-78C7-4C4E-B258-2062236CAC70}"/>
    <dgm:cxn modelId="{943898E0-13A7-4E6F-A839-9298FB848B46}" type="presOf" srcId="{7A14FA8B-2E0C-48AC-9115-D85D0CC55AEA}" destId="{E6A51CAF-C886-4199-8B2A-62E303B82E8B}" srcOrd="0" destOrd="0" presId="urn:microsoft.com/office/officeart/2005/8/layout/process1"/>
    <dgm:cxn modelId="{7C7814F6-BE8B-40D1-A07A-C755A0968827}" type="presOf" srcId="{DDD910FA-3041-4E3A-AF7E-FA9A2665F44C}" destId="{8E77E10F-4F70-43AC-9223-F5179501472A}"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3688ED06-44F0-4D37-A008-24C747993966}" type="presParOf" srcId="{E6A51CAF-C886-4199-8B2A-62E303B82E8B}" destId="{2CB11B63-1789-4540-B46B-871B492790BC}" srcOrd="0" destOrd="0" presId="urn:microsoft.com/office/officeart/2005/8/layout/process1"/>
    <dgm:cxn modelId="{BE17F072-3C2A-4DE6-88CD-40612F127E96}" type="presParOf" srcId="{E6A51CAF-C886-4199-8B2A-62E303B82E8B}" destId="{7858A5AA-C9C0-4A1A-92BE-D3B3276C9B81}" srcOrd="1" destOrd="0" presId="urn:microsoft.com/office/officeart/2005/8/layout/process1"/>
    <dgm:cxn modelId="{200AEBDC-D0BE-48B0-BA17-97C147D40925}" type="presParOf" srcId="{7858A5AA-C9C0-4A1A-92BE-D3B3276C9B81}" destId="{E0A17E5C-A8C9-4406-A776-C342BE3F1806}" srcOrd="0" destOrd="0" presId="urn:microsoft.com/office/officeart/2005/8/layout/process1"/>
    <dgm:cxn modelId="{A2CDFE65-FEE0-426D-9DC0-FB7BD75CFCB2}" type="presParOf" srcId="{E6A51CAF-C886-4199-8B2A-62E303B82E8B}" destId="{6386714F-88CF-4DFF-B353-3BE63F2EFC2F}" srcOrd="2" destOrd="0" presId="urn:microsoft.com/office/officeart/2005/8/layout/process1"/>
    <dgm:cxn modelId="{9320045F-10D6-48C6-9402-4ED09D4CF59E}" type="presParOf" srcId="{E6A51CAF-C886-4199-8B2A-62E303B82E8B}" destId="{2B18E122-42E1-4E49-AF64-94B151D3F5D9}" srcOrd="3" destOrd="0" presId="urn:microsoft.com/office/officeart/2005/8/layout/process1"/>
    <dgm:cxn modelId="{5A1BE404-69ED-4F32-8FC4-312E60F0A6CC}" type="presParOf" srcId="{2B18E122-42E1-4E49-AF64-94B151D3F5D9}" destId="{629DC795-0D11-4F8E-971E-26C5F0D353D7}" srcOrd="0" destOrd="0" presId="urn:microsoft.com/office/officeart/2005/8/layout/process1"/>
    <dgm:cxn modelId="{5C09DB5E-7253-4D51-B068-D7E51ADD6431}" type="presParOf" srcId="{E6A51CAF-C886-4199-8B2A-62E303B82E8B}" destId="{5FF64243-F1E4-4F6F-A961-B742DD5E7D4A}" srcOrd="4" destOrd="0" presId="urn:microsoft.com/office/officeart/2005/8/layout/process1"/>
    <dgm:cxn modelId="{3955192D-F032-434F-AD9E-1CC213DA56CE}" type="presParOf" srcId="{E6A51CAF-C886-4199-8B2A-62E303B82E8B}" destId="{4D37CFA0-F5D3-4B75-A553-45287DF245F3}" srcOrd="5" destOrd="0" presId="urn:microsoft.com/office/officeart/2005/8/layout/process1"/>
    <dgm:cxn modelId="{EB4CCC8A-AC69-4255-AC5A-71B5C42E4584}" type="presParOf" srcId="{4D37CFA0-F5D3-4B75-A553-45287DF245F3}" destId="{7737E341-F650-4830-8275-9AC1E6C93716}" srcOrd="0" destOrd="0" presId="urn:microsoft.com/office/officeart/2005/8/layout/process1"/>
    <dgm:cxn modelId="{EBA73568-B58E-468A-BAFA-29E61631FAF4}" type="presParOf" srcId="{E6A51CAF-C886-4199-8B2A-62E303B82E8B}" destId="{292AFC98-0105-4870-9E9F-E44841346910}" srcOrd="6" destOrd="0" presId="urn:microsoft.com/office/officeart/2005/8/layout/process1"/>
    <dgm:cxn modelId="{6F18F175-5D20-4A03-A688-4C3574EC0C93}" type="presParOf" srcId="{E6A51CAF-C886-4199-8B2A-62E303B82E8B}" destId="{8E77E10F-4F70-43AC-9223-F5179501472A}" srcOrd="7" destOrd="0" presId="urn:microsoft.com/office/officeart/2005/8/layout/process1"/>
    <dgm:cxn modelId="{6CEA73CF-A3A3-46F1-A379-D13A3141007F}" type="presParOf" srcId="{8E77E10F-4F70-43AC-9223-F5179501472A}" destId="{C1D591D6-DAF1-48A1-9CA8-A4FF03FC4402}" srcOrd="0" destOrd="0" presId="urn:microsoft.com/office/officeart/2005/8/layout/process1"/>
    <dgm:cxn modelId="{DF1829E5-A6B9-46B4-8EC9-E65EB37DF6E5}"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1_2" csCatId="accent1" phldr="1"/>
      <dgm:spPr/>
      <dgm:t>
        <a:bodyPr/>
        <a:lstStyle/>
        <a:p>
          <a:endParaRPr lang="en-US"/>
        </a:p>
      </dgm:t>
    </dgm:pt>
    <dgm:pt modelId="{3AEFEDD8-E5C7-44F9-9D32-F375E420434D}">
      <dgm:prSet phldrT="[Text]" custT="1"/>
      <dgm:spPr>
        <a:solidFill>
          <a:schemeClr val="accent1"/>
        </a:solidFill>
      </dgm:spPr>
      <dgm:t>
        <a:bodyPr/>
        <a:lstStyle/>
        <a:p>
          <a:r>
            <a:rPr lang="en-US" sz="2400" dirty="0">
              <a:effectLst>
                <a:outerShdw blurRad="38100" dist="38100" dir="2700000" algn="tl">
                  <a:srgbClr val="000000">
                    <a:alpha val="43137"/>
                  </a:srgbClr>
                </a:outerShdw>
              </a:effectLst>
            </a:rPr>
            <a:t>Evaluation Tools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9540">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chemeClr val="tx2">
            <a:lumMod val="75000"/>
          </a:schemeClr>
        </a:solidFill>
      </dgm:spPr>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73031D70-DF53-4642-9AA4-B6C0C082367C}" type="presOf" srcId="{AF80E263-39DC-4760-8CB0-B30EF808D955}" destId="{6ECDD4C8-7531-407D-A146-9BC2AA9BD240}" srcOrd="0" destOrd="0" presId="urn:microsoft.com/office/officeart/2011/layout/RadialPictureList"/>
    <dgm:cxn modelId="{AE913976-A877-4479-9CF7-308AA3B71477}" type="presOf" srcId="{B89BECE8-8FCA-45EB-A75A-63D82F73E7E5}" destId="{B642DE3E-6C52-4A4B-B12A-F932F8B2732A}"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92A15575-F084-4963-BD3E-41E9286707D8}" type="presOf" srcId="{3AEFEDD8-E5C7-44F9-9D32-F375E420434D}" destId="{2769CCA9-6373-4F3F-986D-F96344332C0B}"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9BF1629E-2511-4550-8878-F0A054A21FCF}" type="presOf" srcId="{D144D811-DB37-4BA1-ACF2-C82A2B8A4502}" destId="{1103C638-5E87-41A3-9C66-309BB773A0C9}" srcOrd="0" destOrd="0" presId="urn:microsoft.com/office/officeart/2011/layout/RadialPictureList"/>
    <dgm:cxn modelId="{831A2269-D8DF-4038-8FFC-A65311740847}" type="presOf" srcId="{44CCE7D1-AAF0-47BE-B2BC-557933DC8E17}" destId="{C51C9755-80C8-4094-B608-E570E4C352AD}" srcOrd="0" destOrd="0" presId="urn:microsoft.com/office/officeart/2011/layout/RadialPictureList"/>
    <dgm:cxn modelId="{D2E534CE-281C-477F-BF29-05D1F559C226}" type="presParOf" srcId="{B642DE3E-6C52-4A4B-B12A-F932F8B2732A}" destId="{2769CCA9-6373-4F3F-986D-F96344332C0B}" srcOrd="0" destOrd="0" presId="urn:microsoft.com/office/officeart/2011/layout/RadialPictureList"/>
    <dgm:cxn modelId="{9A0FB793-1CAD-4ADB-A2FE-AE0987AFF9C2}" type="presParOf" srcId="{B642DE3E-6C52-4A4B-B12A-F932F8B2732A}" destId="{D97D4AF9-72CB-4F60-BDA0-38B7421F667A}" srcOrd="1" destOrd="0" presId="urn:microsoft.com/office/officeart/2011/layout/RadialPictureList"/>
    <dgm:cxn modelId="{F84452ED-6F02-4058-87EA-761CB32A8CD8}" type="presParOf" srcId="{B642DE3E-6C52-4A4B-B12A-F932F8B2732A}" destId="{40CCE22E-6C3C-4C91-AE5A-B64A36006B32}" srcOrd="2" destOrd="0" presId="urn:microsoft.com/office/officeart/2011/layout/RadialPictureList"/>
    <dgm:cxn modelId="{C3EA867C-9B2C-43DB-B654-41E259F43DDE}" type="presParOf" srcId="{B642DE3E-6C52-4A4B-B12A-F932F8B2732A}" destId="{6ECDD4C8-7531-407D-A146-9BC2AA9BD240}" srcOrd="3" destOrd="0" presId="urn:microsoft.com/office/officeart/2011/layout/RadialPictureList"/>
    <dgm:cxn modelId="{47AE45DE-634B-4609-BD5C-A6ACE4FE4B54}" type="presParOf" srcId="{B642DE3E-6C52-4A4B-B12A-F932F8B2732A}" destId="{D1AF06DB-810B-439E-A276-963C4D9F6CA8}" srcOrd="4" destOrd="0" presId="urn:microsoft.com/office/officeart/2011/layout/RadialPictureList"/>
    <dgm:cxn modelId="{2A6DB34E-41A2-4840-B681-F8C8FAFFDC4C}" type="presParOf" srcId="{D1AF06DB-810B-439E-A276-963C4D9F6CA8}" destId="{1B43FB79-FF1C-485F-91ED-29F6FD4655E0}" srcOrd="0" destOrd="0" presId="urn:microsoft.com/office/officeart/2011/layout/RadialPictureList"/>
    <dgm:cxn modelId="{CF66D48F-13C4-47FD-B9B3-F7142E89F58D}" type="presParOf" srcId="{B642DE3E-6C52-4A4B-B12A-F932F8B2732A}" destId="{1103C638-5E87-41A3-9C66-309BB773A0C9}" srcOrd="5" destOrd="0" presId="urn:microsoft.com/office/officeart/2011/layout/RadialPictureList"/>
    <dgm:cxn modelId="{66A20FAE-52A7-4439-AA8F-664B5C765AC3}" type="presParOf" srcId="{B642DE3E-6C52-4A4B-B12A-F932F8B2732A}" destId="{5A71F7D9-E0E9-44F7-8041-10CD22D884FB}" srcOrd="6" destOrd="0" presId="urn:microsoft.com/office/officeart/2011/layout/RadialPictureList"/>
    <dgm:cxn modelId="{2098D5AD-3B43-4D55-9BBE-B45DA7D71F24}" type="presParOf" srcId="{5A71F7D9-E0E9-44F7-8041-10CD22D884FB}" destId="{1372E00B-CE48-4F25-85AE-48F4D7879294}" srcOrd="0" destOrd="0" presId="urn:microsoft.com/office/officeart/2011/layout/RadialPictureList"/>
    <dgm:cxn modelId="{28301D4A-73C6-46D2-8BD8-42FED4FA1D39}"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dgm:spPr/>
      <dgm:t>
        <a:bodyPr/>
        <a:lstStyle/>
        <a:p>
          <a:r>
            <a:rPr lang="en-US" dirty="0">
              <a:effectLst>
                <a:outerShdw blurRad="38100" dist="38100" dir="2700000" algn="tl">
                  <a:srgbClr val="000000">
                    <a:alpha val="43137"/>
                  </a:srgbClr>
                </a:outerShdw>
              </a:effectLst>
            </a:rPr>
            <a:t>Prepare for the Search</a:t>
          </a:r>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dgm:spPr/>
      <dgm:t>
        <a:bodyPr/>
        <a:lstStyle/>
        <a:p>
          <a:endParaRPr lang="en-US"/>
        </a:p>
      </dgm:t>
    </dgm:pt>
    <dgm:pt modelId="{C03423E4-FA74-4E0B-87C3-3B13D5312068}">
      <dgm:prSet phldrT="[Text]"/>
      <dgm:spPr>
        <a:solidFill>
          <a:srgbClr val="288C9F"/>
        </a:solidFill>
      </dgm:spPr>
      <dgm:t>
        <a:bodyPr/>
        <a:lstStyle/>
        <a:p>
          <a:r>
            <a:rPr lang="en-US" dirty="0">
              <a:effectLst>
                <a:outerShdw blurRad="38100" dist="38100" dir="2700000" algn="tl">
                  <a:srgbClr val="000000">
                    <a:alpha val="43137"/>
                  </a:srgbClr>
                </a:outerShdw>
              </a:effectLst>
            </a:rPr>
            <a:t>Advertise &amp; Outreach</a:t>
          </a: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dgm:spPr/>
      <dgm:t>
        <a:bodyPr/>
        <a:lstStyle/>
        <a:p>
          <a:endParaRPr lang="en-US"/>
        </a:p>
      </dgm:t>
    </dgm:pt>
    <dgm:pt modelId="{493FEB21-A310-49CB-84C9-3B8389FDA754}">
      <dgm:prSet phldrT="[Text]"/>
      <dgm:spPr>
        <a:solidFill>
          <a:srgbClr val="002060"/>
        </a:solidFill>
      </dgm:spPr>
      <dgm:t>
        <a:bodyPr/>
        <a:lstStyle/>
        <a:p>
          <a:r>
            <a:rPr lang="en-US" dirty="0">
              <a:effectLst>
                <a:outerShdw blurRad="38100" dist="38100" dir="2700000" algn="tl">
                  <a:srgbClr val="000000">
                    <a:alpha val="43137"/>
                  </a:srgbClr>
                </a:outerShdw>
              </a:effectLst>
            </a:rPr>
            <a:t>Screen &amp; Interview</a:t>
          </a: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dgm:spPr/>
      <dgm:t>
        <a:bodyPr/>
        <a:lstStyle/>
        <a:p>
          <a:endParaRPr lang="en-US"/>
        </a:p>
      </dgm:t>
    </dgm:pt>
    <dgm:pt modelId="{069F9AD1-102E-4CD0-8C90-0B86CE6573E9}">
      <dgm:prSet phldrT="[Text]"/>
      <dgm:spPr>
        <a:solidFill>
          <a:srgbClr val="799ADD"/>
        </a:solidFill>
      </dgm:spPr>
      <dgm:t>
        <a:bodyPr/>
        <a:lstStyle/>
        <a:p>
          <a:r>
            <a:rPr lang="en-US" dirty="0">
              <a:effectLst>
                <a:outerShdw blurRad="38100" dist="38100" dir="2700000" algn="tl">
                  <a:srgbClr val="000000">
                    <a:alpha val="43137"/>
                  </a:srgbClr>
                </a:outerShdw>
              </a:effectLst>
            </a:rPr>
            <a:t>Perform Reference &amp; Background Checks </a:t>
          </a:r>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dgm:spPr/>
      <dgm:t>
        <a:bodyPr/>
        <a:lstStyle/>
        <a:p>
          <a:endParaRPr lang="en-US"/>
        </a:p>
      </dgm:t>
    </dgm:pt>
    <dgm:pt modelId="{DE3E46A3-132E-435C-8F6C-499F9C5DD22D}">
      <dgm:prSet phldrT="[Text]"/>
      <dgm:spPr>
        <a:solidFill>
          <a:srgbClr val="4D8943"/>
        </a:solidFill>
      </dgm:spPr>
      <dgm:t>
        <a:bodyPr/>
        <a:lstStyle/>
        <a:p>
          <a:r>
            <a:rPr lang="en-US" dirty="0">
              <a:effectLst>
                <a:outerShdw blurRad="38100" dist="38100" dir="2700000" algn="tl">
                  <a:srgbClr val="000000">
                    <a:alpha val="43137"/>
                  </a:srgbClr>
                </a:outerShdw>
              </a:effectLst>
            </a:rPr>
            <a:t>Hire &amp; Onboard</a:t>
          </a:r>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25476" custLinFactNeighborY="-63008">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2CE82006-1CA8-4F71-ACCB-EF76ABFAEFF5}" type="presOf" srcId="{498D6390-F7B3-4F26-8F2D-3FE1A576E3EF}" destId="{2CB11B63-1789-4540-B46B-871B492790BC}"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67F7DF7A-0DBB-478B-B5A0-7B92824F2445}" type="presOf" srcId="{C03423E4-FA74-4E0B-87C3-3B13D5312068}" destId="{6386714F-88CF-4DFF-B353-3BE63F2EFC2F}" srcOrd="0" destOrd="0" presId="urn:microsoft.com/office/officeart/2005/8/layout/process1"/>
    <dgm:cxn modelId="{75181FDE-F182-4D22-BA2E-29FD3851A839}" type="presOf" srcId="{E1994069-78C7-4C4E-B258-2062236CAC70}" destId="{2B18E122-42E1-4E49-AF64-94B151D3F5D9}" srcOrd="0" destOrd="0" presId="urn:microsoft.com/office/officeart/2005/8/layout/process1"/>
    <dgm:cxn modelId="{F3211A5A-4806-478A-8007-8472E42C4C5F}" type="presOf" srcId="{DDD910FA-3041-4E3A-AF7E-FA9A2665F44C}" destId="{8E77E10F-4F70-43AC-9223-F5179501472A}" srcOrd="0" destOrd="0" presId="urn:microsoft.com/office/officeart/2005/8/layout/process1"/>
    <dgm:cxn modelId="{3BA27F2D-2A05-48DE-9177-FEBAC96E4F9A}" srcId="{7A14FA8B-2E0C-48AC-9115-D85D0CC55AEA}" destId="{069F9AD1-102E-4CD0-8C90-0B86CE6573E9}" srcOrd="3" destOrd="0" parTransId="{F2745268-06C9-4EF3-93AE-8189D7C8092B}" sibTransId="{DDD910FA-3041-4E3A-AF7E-FA9A2665F44C}"/>
    <dgm:cxn modelId="{16791417-467B-4902-84B1-4FC94CF8F9F8}" type="presOf" srcId="{E1994069-78C7-4C4E-B258-2062236CAC70}" destId="{629DC795-0D11-4F8E-971E-26C5F0D353D7}" srcOrd="1" destOrd="0" presId="urn:microsoft.com/office/officeart/2005/8/layout/process1"/>
    <dgm:cxn modelId="{2213547B-BC77-4B18-8190-C14C1546A99C}" type="presOf" srcId="{7A14FA8B-2E0C-48AC-9115-D85D0CC55AEA}" destId="{E6A51CAF-C886-4199-8B2A-62E303B82E8B}" srcOrd="0" destOrd="0" presId="urn:microsoft.com/office/officeart/2005/8/layout/process1"/>
    <dgm:cxn modelId="{68A91CB8-1E84-4AFD-B425-807F69756FE1}" type="presOf" srcId="{CD62E958-336E-49E3-A46D-9BCF9CC4610A}" destId="{7737E341-F650-4830-8275-9AC1E6C93716}" srcOrd="1" destOrd="0" presId="urn:microsoft.com/office/officeart/2005/8/layout/process1"/>
    <dgm:cxn modelId="{4D5512FF-0157-4A74-A52C-BC709D4A0508}" type="presOf" srcId="{7193E5FD-6A3D-418C-8F42-A363006735A7}" destId="{E0A17E5C-A8C9-4406-A776-C342BE3F1806}" srcOrd="1" destOrd="0" presId="urn:microsoft.com/office/officeart/2005/8/layout/process1"/>
    <dgm:cxn modelId="{2F782143-1B83-4CDC-8F91-309304DBD517}" type="presOf" srcId="{7193E5FD-6A3D-418C-8F42-A363006735A7}" destId="{7858A5AA-C9C0-4A1A-92BE-D3B3276C9B81}" srcOrd="0"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D03FEA02-3A97-4167-919D-7D9C0B342CED}" type="presOf" srcId="{CD62E958-336E-49E3-A46D-9BCF9CC4610A}" destId="{4D37CFA0-F5D3-4B75-A553-45287DF245F3}" srcOrd="0" destOrd="0" presId="urn:microsoft.com/office/officeart/2005/8/layout/process1"/>
    <dgm:cxn modelId="{3F00CFB2-3FC6-4203-94EB-2700A6D66CE0}" type="presOf" srcId="{DDD910FA-3041-4E3A-AF7E-FA9A2665F44C}" destId="{C1D591D6-DAF1-48A1-9CA8-A4FF03FC4402}" srcOrd="1" destOrd="0" presId="urn:microsoft.com/office/officeart/2005/8/layout/process1"/>
    <dgm:cxn modelId="{6357177C-8F04-4A98-8191-25492E51284E}" type="presOf" srcId="{DE3E46A3-132E-435C-8F6C-499F9C5DD22D}" destId="{49EF981B-8A55-427F-9E37-5511F483C6F1}" srcOrd="0" destOrd="0" presId="urn:microsoft.com/office/officeart/2005/8/layout/process1"/>
    <dgm:cxn modelId="{951F0872-3A8D-4272-A76E-0A551B1E85AE}" type="presOf" srcId="{493FEB21-A310-49CB-84C9-3B8389FDA754}" destId="{5FF64243-F1E4-4F6F-A961-B742DD5E7D4A}"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9CF1B076-47A4-4C75-B74B-1169F68D272E}" type="presOf" srcId="{069F9AD1-102E-4CD0-8C90-0B86CE6573E9}" destId="{292AFC98-0105-4870-9E9F-E44841346910}" srcOrd="0"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97BBCC3E-60B1-4C2A-935A-7EFECD6776CE}" type="presParOf" srcId="{E6A51CAF-C886-4199-8B2A-62E303B82E8B}" destId="{2CB11B63-1789-4540-B46B-871B492790BC}" srcOrd="0" destOrd="0" presId="urn:microsoft.com/office/officeart/2005/8/layout/process1"/>
    <dgm:cxn modelId="{5E9B6026-F3F4-425C-AC89-8386CF6D3B81}" type="presParOf" srcId="{E6A51CAF-C886-4199-8B2A-62E303B82E8B}" destId="{7858A5AA-C9C0-4A1A-92BE-D3B3276C9B81}" srcOrd="1" destOrd="0" presId="urn:microsoft.com/office/officeart/2005/8/layout/process1"/>
    <dgm:cxn modelId="{F33192F1-5545-49DC-8A09-5026EAC5FB37}" type="presParOf" srcId="{7858A5AA-C9C0-4A1A-92BE-D3B3276C9B81}" destId="{E0A17E5C-A8C9-4406-A776-C342BE3F1806}" srcOrd="0" destOrd="0" presId="urn:microsoft.com/office/officeart/2005/8/layout/process1"/>
    <dgm:cxn modelId="{ED06ED05-057E-4605-81B1-EB1E4EC61100}" type="presParOf" srcId="{E6A51CAF-C886-4199-8B2A-62E303B82E8B}" destId="{6386714F-88CF-4DFF-B353-3BE63F2EFC2F}" srcOrd="2" destOrd="0" presId="urn:microsoft.com/office/officeart/2005/8/layout/process1"/>
    <dgm:cxn modelId="{1FF39A68-9C5F-4890-8876-BD97DEC8BF78}" type="presParOf" srcId="{E6A51CAF-C886-4199-8B2A-62E303B82E8B}" destId="{2B18E122-42E1-4E49-AF64-94B151D3F5D9}" srcOrd="3" destOrd="0" presId="urn:microsoft.com/office/officeart/2005/8/layout/process1"/>
    <dgm:cxn modelId="{67941C07-F85D-47AC-91EA-F01BB8341886}" type="presParOf" srcId="{2B18E122-42E1-4E49-AF64-94B151D3F5D9}" destId="{629DC795-0D11-4F8E-971E-26C5F0D353D7}" srcOrd="0" destOrd="0" presId="urn:microsoft.com/office/officeart/2005/8/layout/process1"/>
    <dgm:cxn modelId="{FF72E3E5-EFF6-4512-913D-59086C593811}" type="presParOf" srcId="{E6A51CAF-C886-4199-8B2A-62E303B82E8B}" destId="{5FF64243-F1E4-4F6F-A961-B742DD5E7D4A}" srcOrd="4" destOrd="0" presId="urn:microsoft.com/office/officeart/2005/8/layout/process1"/>
    <dgm:cxn modelId="{D5F4BFEE-E9C6-4046-97A7-FCDA6EF62EF9}" type="presParOf" srcId="{E6A51CAF-C886-4199-8B2A-62E303B82E8B}" destId="{4D37CFA0-F5D3-4B75-A553-45287DF245F3}" srcOrd="5" destOrd="0" presId="urn:microsoft.com/office/officeart/2005/8/layout/process1"/>
    <dgm:cxn modelId="{6821C643-FAD1-41FB-8280-352AC265C914}" type="presParOf" srcId="{4D37CFA0-F5D3-4B75-A553-45287DF245F3}" destId="{7737E341-F650-4830-8275-9AC1E6C93716}" srcOrd="0" destOrd="0" presId="urn:microsoft.com/office/officeart/2005/8/layout/process1"/>
    <dgm:cxn modelId="{6318C01B-C67E-48CA-AFF1-74F84D7A3AB2}" type="presParOf" srcId="{E6A51CAF-C886-4199-8B2A-62E303B82E8B}" destId="{292AFC98-0105-4870-9E9F-E44841346910}" srcOrd="6" destOrd="0" presId="urn:microsoft.com/office/officeart/2005/8/layout/process1"/>
    <dgm:cxn modelId="{293BEE41-9E7E-4670-A620-460C76132084}" type="presParOf" srcId="{E6A51CAF-C886-4199-8B2A-62E303B82E8B}" destId="{8E77E10F-4F70-43AC-9223-F5179501472A}" srcOrd="7" destOrd="0" presId="urn:microsoft.com/office/officeart/2005/8/layout/process1"/>
    <dgm:cxn modelId="{E1091C6F-E92F-4543-B0F8-A61C8C4E57C0}" type="presParOf" srcId="{8E77E10F-4F70-43AC-9223-F5179501472A}" destId="{C1D591D6-DAF1-48A1-9CA8-A4FF03FC4402}" srcOrd="0" destOrd="0" presId="urn:microsoft.com/office/officeart/2005/8/layout/process1"/>
    <dgm:cxn modelId="{3D098EC5-2CC1-4773-8FED-8453A177120A}"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5" csCatId="colorful" phldr="1"/>
      <dgm:spPr/>
      <dgm:t>
        <a:bodyPr/>
        <a:lstStyle/>
        <a:p>
          <a:endParaRPr lang="en-US"/>
        </a:p>
      </dgm:t>
    </dgm:pt>
    <dgm:pt modelId="{3AEFEDD8-E5C7-44F9-9D32-F375E420434D}">
      <dgm:prSet phldrT="[Text]" custT="1"/>
      <dgm:spPr>
        <a:solidFill>
          <a:schemeClr val="accent5">
            <a:lumMod val="75000"/>
          </a:schemeClr>
        </a:solidFill>
      </dgm:spPr>
      <dgm:t>
        <a:bodyPr/>
        <a:lstStyle/>
        <a:p>
          <a:r>
            <a:rPr lang="en-US" dirty="0">
              <a:effectLst>
                <a:outerShdw blurRad="38100" dist="38100" dir="2700000" algn="tl">
                  <a:srgbClr val="000000">
                    <a:alpha val="43137"/>
                  </a:srgbClr>
                </a:outerShdw>
              </a:effectLst>
            </a:rPr>
            <a:t>Outreach Strategy</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7270">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ABC09AD3-116A-4B0E-BD62-50407CDF57DC}" type="presOf" srcId="{D144D811-DB37-4BA1-ACF2-C82A2B8A4502}" destId="{1103C638-5E87-41A3-9C66-309BB773A0C9}"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AC1DC9B9-3EEB-4D80-A3AB-A7805434E393}" srcId="{B89BECE8-8FCA-45EB-A75A-63D82F73E7E5}" destId="{3AEFEDD8-E5C7-44F9-9D32-F375E420434D}" srcOrd="0" destOrd="0" parTransId="{2CA22F5C-C397-47A0-BCF6-BA70115A1342}" sibTransId="{802088A2-C16D-4E05-A86D-A650C8F12273}"/>
    <dgm:cxn modelId="{6EC90284-D080-4CCF-BAE4-4DB63DD561F1}" srcId="{3AEFEDD8-E5C7-44F9-9D32-F375E420434D}" destId="{AF80E263-39DC-4760-8CB0-B30EF808D955}" srcOrd="0" destOrd="0" parTransId="{B5C6251C-4C0F-4BD9-9258-21D977A15308}" sibTransId="{A79D5BF1-B72E-4E94-9546-BFB445894ECF}"/>
    <dgm:cxn modelId="{D1A9485B-5840-4C81-8762-99E9A73AE753}" type="presOf" srcId="{AF80E263-39DC-4760-8CB0-B30EF808D955}" destId="{6ECDD4C8-7531-407D-A146-9BC2AA9BD240}" srcOrd="0" destOrd="0" presId="urn:microsoft.com/office/officeart/2011/layout/RadialPictureList"/>
    <dgm:cxn modelId="{1775AE1B-7ACD-4267-A381-DAB26760DD7A}" type="presOf" srcId="{3AEFEDD8-E5C7-44F9-9D32-F375E420434D}" destId="{2769CCA9-6373-4F3F-986D-F96344332C0B}" srcOrd="0" destOrd="0" presId="urn:microsoft.com/office/officeart/2011/layout/RadialPictureList"/>
    <dgm:cxn modelId="{E70A3538-0681-452B-94FB-545B3CAC3AB9}" type="presOf" srcId="{44CCE7D1-AAF0-47BE-B2BC-557933DC8E17}" destId="{C51C9755-80C8-4094-B608-E570E4C352AD}"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2E55C56F-6894-41BD-B19B-7A3D3A22F7F9}" type="presOf" srcId="{B89BECE8-8FCA-45EB-A75A-63D82F73E7E5}" destId="{B642DE3E-6C52-4A4B-B12A-F932F8B2732A}" srcOrd="0" destOrd="0" presId="urn:microsoft.com/office/officeart/2011/layout/RadialPictureList"/>
    <dgm:cxn modelId="{B263FE63-06EA-4CA9-AF9E-4446AE7216F4}" type="presParOf" srcId="{B642DE3E-6C52-4A4B-B12A-F932F8B2732A}" destId="{2769CCA9-6373-4F3F-986D-F96344332C0B}" srcOrd="0" destOrd="0" presId="urn:microsoft.com/office/officeart/2011/layout/RadialPictureList"/>
    <dgm:cxn modelId="{16D36E7F-0797-4BCF-9B06-7227199A1BBD}" type="presParOf" srcId="{B642DE3E-6C52-4A4B-B12A-F932F8B2732A}" destId="{D97D4AF9-72CB-4F60-BDA0-38B7421F667A}" srcOrd="1" destOrd="0" presId="urn:microsoft.com/office/officeart/2011/layout/RadialPictureList"/>
    <dgm:cxn modelId="{8B8DD44C-034E-42E4-8BBB-E666A576D3F4}" type="presParOf" srcId="{B642DE3E-6C52-4A4B-B12A-F932F8B2732A}" destId="{40CCE22E-6C3C-4C91-AE5A-B64A36006B32}" srcOrd="2" destOrd="0" presId="urn:microsoft.com/office/officeart/2011/layout/RadialPictureList"/>
    <dgm:cxn modelId="{0FEC1E2A-49B8-409B-91B0-B5C5BCE74708}" type="presParOf" srcId="{B642DE3E-6C52-4A4B-B12A-F932F8B2732A}" destId="{6ECDD4C8-7531-407D-A146-9BC2AA9BD240}" srcOrd="3" destOrd="0" presId="urn:microsoft.com/office/officeart/2011/layout/RadialPictureList"/>
    <dgm:cxn modelId="{FE5F0A33-C75E-4375-AF0E-E46B518EF7E8}" type="presParOf" srcId="{B642DE3E-6C52-4A4B-B12A-F932F8B2732A}" destId="{D1AF06DB-810B-439E-A276-963C4D9F6CA8}" srcOrd="4" destOrd="0" presId="urn:microsoft.com/office/officeart/2011/layout/RadialPictureList"/>
    <dgm:cxn modelId="{76FB9340-2AD6-49A9-9A79-4AF727C93CFA}" type="presParOf" srcId="{D1AF06DB-810B-439E-A276-963C4D9F6CA8}" destId="{1B43FB79-FF1C-485F-91ED-29F6FD4655E0}" srcOrd="0" destOrd="0" presId="urn:microsoft.com/office/officeart/2011/layout/RadialPictureList"/>
    <dgm:cxn modelId="{DE07A7F9-7ECA-45BD-84CB-663D016542D5}" type="presParOf" srcId="{B642DE3E-6C52-4A4B-B12A-F932F8B2732A}" destId="{1103C638-5E87-41A3-9C66-309BB773A0C9}" srcOrd="5" destOrd="0" presId="urn:microsoft.com/office/officeart/2011/layout/RadialPictureList"/>
    <dgm:cxn modelId="{7973BCA8-8C90-41E4-AC9E-13AE018C5056}" type="presParOf" srcId="{B642DE3E-6C52-4A4B-B12A-F932F8B2732A}" destId="{5A71F7D9-E0E9-44F7-8041-10CD22D884FB}" srcOrd="6" destOrd="0" presId="urn:microsoft.com/office/officeart/2011/layout/RadialPictureList"/>
    <dgm:cxn modelId="{0371911D-C233-4BB6-9199-CA6E70F94825}" type="presParOf" srcId="{5A71F7D9-E0E9-44F7-8041-10CD22D884FB}" destId="{1372E00B-CE48-4F25-85AE-48F4D7879294}" srcOrd="0" destOrd="0" presId="urn:microsoft.com/office/officeart/2011/layout/RadialPictureList"/>
    <dgm:cxn modelId="{C47AF874-00FA-4E56-A435-4287DFBDBEE6}"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5" csCatId="colorful" phldr="1"/>
      <dgm:spPr/>
      <dgm:t>
        <a:bodyPr/>
        <a:lstStyle/>
        <a:p>
          <a:endParaRPr lang="en-US"/>
        </a:p>
      </dgm:t>
    </dgm:pt>
    <dgm:pt modelId="{3AEFEDD8-E5C7-44F9-9D32-F375E420434D}">
      <dgm:prSet phldrT="[Text]" custT="1"/>
      <dgm:spPr>
        <a:solidFill>
          <a:schemeClr val="accent5">
            <a:lumMod val="75000"/>
          </a:schemeClr>
        </a:solidFill>
      </dgm:spPr>
      <dgm:t>
        <a:bodyPr/>
        <a:lstStyle/>
        <a:p>
          <a:r>
            <a:rPr lang="en-US" sz="1800" dirty="0"/>
            <a:t>Length of</a:t>
          </a:r>
        </a:p>
        <a:p>
          <a:r>
            <a:rPr lang="en-US" sz="1800" dirty="0"/>
            <a:t>Recruitment</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0663">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4280F28D-7C65-46E9-9D1C-CC23F2E3FAE3}" type="presOf" srcId="{D144D811-DB37-4BA1-ACF2-C82A2B8A4502}" destId="{1103C638-5E87-41A3-9C66-309BB773A0C9}" srcOrd="0" destOrd="0" presId="urn:microsoft.com/office/officeart/2011/layout/RadialPictureList"/>
    <dgm:cxn modelId="{89DF61AE-F85F-4636-A23C-7BEE8B51778D}" type="presOf" srcId="{3AEFEDD8-E5C7-44F9-9D32-F375E420434D}" destId="{2769CCA9-6373-4F3F-986D-F96344332C0B}"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CCC367D3-C96A-40A5-86E3-458585DE4537}" type="presOf" srcId="{B89BECE8-8FCA-45EB-A75A-63D82F73E7E5}" destId="{B642DE3E-6C52-4A4B-B12A-F932F8B2732A}"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AC1DC9B9-3EEB-4D80-A3AB-A7805434E393}" srcId="{B89BECE8-8FCA-45EB-A75A-63D82F73E7E5}" destId="{3AEFEDD8-E5C7-44F9-9D32-F375E420434D}" srcOrd="0" destOrd="0" parTransId="{2CA22F5C-C397-47A0-BCF6-BA70115A1342}" sibTransId="{802088A2-C16D-4E05-A86D-A650C8F12273}"/>
    <dgm:cxn modelId="{7163F652-AAEA-4DD1-97C0-F05251EF9372}" type="presOf" srcId="{AF80E263-39DC-4760-8CB0-B30EF808D955}" destId="{6ECDD4C8-7531-407D-A146-9BC2AA9BD240}"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951E2F27-21FE-44D2-B516-5AA965390456}" type="presOf" srcId="{44CCE7D1-AAF0-47BE-B2BC-557933DC8E17}" destId="{C51C9755-80C8-4094-B608-E570E4C352AD}" srcOrd="0" destOrd="0" presId="urn:microsoft.com/office/officeart/2011/layout/RadialPictureList"/>
    <dgm:cxn modelId="{6DFC32B0-4FA9-49BE-B9EC-32BD10D2D37A}" type="presParOf" srcId="{B642DE3E-6C52-4A4B-B12A-F932F8B2732A}" destId="{2769CCA9-6373-4F3F-986D-F96344332C0B}" srcOrd="0" destOrd="0" presId="urn:microsoft.com/office/officeart/2011/layout/RadialPictureList"/>
    <dgm:cxn modelId="{2A47F23E-4C6C-4B06-BB70-0EC5DBE1DB62}" type="presParOf" srcId="{B642DE3E-6C52-4A4B-B12A-F932F8B2732A}" destId="{D97D4AF9-72CB-4F60-BDA0-38B7421F667A}" srcOrd="1" destOrd="0" presId="urn:microsoft.com/office/officeart/2011/layout/RadialPictureList"/>
    <dgm:cxn modelId="{F27A28C7-B62F-4106-854E-03E3D5D7BA03}" type="presParOf" srcId="{B642DE3E-6C52-4A4B-B12A-F932F8B2732A}" destId="{40CCE22E-6C3C-4C91-AE5A-B64A36006B32}" srcOrd="2" destOrd="0" presId="urn:microsoft.com/office/officeart/2011/layout/RadialPictureList"/>
    <dgm:cxn modelId="{2AAFF0EA-1FAB-4D31-8A33-3CB3ED1D7C14}" type="presParOf" srcId="{B642DE3E-6C52-4A4B-B12A-F932F8B2732A}" destId="{6ECDD4C8-7531-407D-A146-9BC2AA9BD240}" srcOrd="3" destOrd="0" presId="urn:microsoft.com/office/officeart/2011/layout/RadialPictureList"/>
    <dgm:cxn modelId="{BFCD376C-CB95-4A73-AC26-E81E8370D819}" type="presParOf" srcId="{B642DE3E-6C52-4A4B-B12A-F932F8B2732A}" destId="{D1AF06DB-810B-439E-A276-963C4D9F6CA8}" srcOrd="4" destOrd="0" presId="urn:microsoft.com/office/officeart/2011/layout/RadialPictureList"/>
    <dgm:cxn modelId="{855AEA11-4F99-499B-A3BD-4EE8432840A4}" type="presParOf" srcId="{D1AF06DB-810B-439E-A276-963C4D9F6CA8}" destId="{1B43FB79-FF1C-485F-91ED-29F6FD4655E0}" srcOrd="0" destOrd="0" presId="urn:microsoft.com/office/officeart/2011/layout/RadialPictureList"/>
    <dgm:cxn modelId="{4AC98041-A924-4D4C-87A8-5D0399ECA72B}" type="presParOf" srcId="{B642DE3E-6C52-4A4B-B12A-F932F8B2732A}" destId="{1103C638-5E87-41A3-9C66-309BB773A0C9}" srcOrd="5" destOrd="0" presId="urn:microsoft.com/office/officeart/2011/layout/RadialPictureList"/>
    <dgm:cxn modelId="{CB17D829-C6FE-4F98-8923-17BB4A0AD090}" type="presParOf" srcId="{B642DE3E-6C52-4A4B-B12A-F932F8B2732A}" destId="{5A71F7D9-E0E9-44F7-8041-10CD22D884FB}" srcOrd="6" destOrd="0" presId="urn:microsoft.com/office/officeart/2011/layout/RadialPictureList"/>
    <dgm:cxn modelId="{578B0BAE-08CA-4D12-BDE1-7236C1468DE6}" type="presParOf" srcId="{5A71F7D9-E0E9-44F7-8041-10CD22D884FB}" destId="{1372E00B-CE48-4F25-85AE-48F4D7879294}" srcOrd="0" destOrd="0" presId="urn:microsoft.com/office/officeart/2011/layout/RadialPictureList"/>
    <dgm:cxn modelId="{5CA77BC1-DA77-40F7-8133-0224D112C98C}"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5" csCatId="colorful" phldr="1"/>
      <dgm:spPr/>
      <dgm:t>
        <a:bodyPr/>
        <a:lstStyle/>
        <a:p>
          <a:endParaRPr lang="en-US"/>
        </a:p>
      </dgm:t>
    </dgm:pt>
    <dgm:pt modelId="{3AEFEDD8-E5C7-44F9-9D32-F375E420434D}">
      <dgm:prSet phldrT="[Text]" custT="1"/>
      <dgm:spPr>
        <a:solidFill>
          <a:schemeClr val="accent5">
            <a:lumMod val="75000"/>
          </a:schemeClr>
        </a:solidFill>
      </dgm:spPr>
      <dgm:t>
        <a:bodyPr/>
        <a:lstStyle/>
        <a:p>
          <a:r>
            <a:rPr lang="en-US" sz="2000" dirty="0">
              <a:effectLst>
                <a:outerShdw blurRad="38100" dist="38100" dir="2700000" algn="tl">
                  <a:srgbClr val="000000">
                    <a:alpha val="43137"/>
                  </a:srgbClr>
                </a:outerShdw>
              </a:effectLst>
            </a:rPr>
            <a:t>Advertisements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7270">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240D5FAA-0677-4216-8E1C-8B90F2B34DD5}" type="presOf" srcId="{44CCE7D1-AAF0-47BE-B2BC-557933DC8E17}" destId="{C51C9755-80C8-4094-B608-E570E4C352AD}" srcOrd="0" destOrd="0" presId="urn:microsoft.com/office/officeart/2011/layout/RadialPictureList"/>
    <dgm:cxn modelId="{FDA8FC8D-EEAE-42E4-8820-E361C04C2FEC}" type="presOf" srcId="{D144D811-DB37-4BA1-ACF2-C82A2B8A4502}" destId="{1103C638-5E87-41A3-9C66-309BB773A0C9}"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FF7AA4A9-E1E6-481D-A937-5EE8F33ADAFE}" type="presOf" srcId="{AF80E263-39DC-4760-8CB0-B30EF808D955}" destId="{6ECDD4C8-7531-407D-A146-9BC2AA9BD240}" srcOrd="0" destOrd="0" presId="urn:microsoft.com/office/officeart/2011/layout/RadialPictureList"/>
    <dgm:cxn modelId="{E2A29F70-3FA8-4DCB-9426-0BF80705DA0B}" type="presOf" srcId="{B89BECE8-8FCA-45EB-A75A-63D82F73E7E5}" destId="{B642DE3E-6C52-4A4B-B12A-F932F8B2732A}"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0E2D5D41-24E6-4757-88E1-EE5ADE219A1C}" type="presOf" srcId="{3AEFEDD8-E5C7-44F9-9D32-F375E420434D}" destId="{2769CCA9-6373-4F3F-986D-F96344332C0B}" srcOrd="0" destOrd="0" presId="urn:microsoft.com/office/officeart/2011/layout/RadialPictureList"/>
    <dgm:cxn modelId="{E53B75A7-1929-423A-8E5F-D8032A93CD35}" type="presParOf" srcId="{B642DE3E-6C52-4A4B-B12A-F932F8B2732A}" destId="{2769CCA9-6373-4F3F-986D-F96344332C0B}" srcOrd="0" destOrd="0" presId="urn:microsoft.com/office/officeart/2011/layout/RadialPictureList"/>
    <dgm:cxn modelId="{08118736-486A-4B54-BFBA-3E60629F92B0}" type="presParOf" srcId="{B642DE3E-6C52-4A4B-B12A-F932F8B2732A}" destId="{D97D4AF9-72CB-4F60-BDA0-38B7421F667A}" srcOrd="1" destOrd="0" presId="urn:microsoft.com/office/officeart/2011/layout/RadialPictureList"/>
    <dgm:cxn modelId="{678F9E18-4792-48CA-A7E3-181EE9B87B07}" type="presParOf" srcId="{B642DE3E-6C52-4A4B-B12A-F932F8B2732A}" destId="{40CCE22E-6C3C-4C91-AE5A-B64A36006B32}" srcOrd="2" destOrd="0" presId="urn:microsoft.com/office/officeart/2011/layout/RadialPictureList"/>
    <dgm:cxn modelId="{F9FAF5F3-C61D-423E-84D9-4635341763F8}" type="presParOf" srcId="{B642DE3E-6C52-4A4B-B12A-F932F8B2732A}" destId="{6ECDD4C8-7531-407D-A146-9BC2AA9BD240}" srcOrd="3" destOrd="0" presId="urn:microsoft.com/office/officeart/2011/layout/RadialPictureList"/>
    <dgm:cxn modelId="{950AFDA6-1270-4CB0-80D0-B6B70E06ACDB}" type="presParOf" srcId="{B642DE3E-6C52-4A4B-B12A-F932F8B2732A}" destId="{D1AF06DB-810B-439E-A276-963C4D9F6CA8}" srcOrd="4" destOrd="0" presId="urn:microsoft.com/office/officeart/2011/layout/RadialPictureList"/>
    <dgm:cxn modelId="{01F55348-EAEC-4DEE-989E-2324A322C047}" type="presParOf" srcId="{D1AF06DB-810B-439E-A276-963C4D9F6CA8}" destId="{1B43FB79-FF1C-485F-91ED-29F6FD4655E0}" srcOrd="0" destOrd="0" presId="urn:microsoft.com/office/officeart/2011/layout/RadialPictureList"/>
    <dgm:cxn modelId="{B8570EF2-936F-4F5D-925A-3BACCC9509FC}" type="presParOf" srcId="{B642DE3E-6C52-4A4B-B12A-F932F8B2732A}" destId="{1103C638-5E87-41A3-9C66-309BB773A0C9}" srcOrd="5" destOrd="0" presId="urn:microsoft.com/office/officeart/2011/layout/RadialPictureList"/>
    <dgm:cxn modelId="{399C632B-4A5D-48DD-8AD2-C78FC5D23BAD}" type="presParOf" srcId="{B642DE3E-6C52-4A4B-B12A-F932F8B2732A}" destId="{5A71F7D9-E0E9-44F7-8041-10CD22D884FB}" srcOrd="6" destOrd="0" presId="urn:microsoft.com/office/officeart/2011/layout/RadialPictureList"/>
    <dgm:cxn modelId="{6D5E6C8F-89A3-4BC8-9057-BF5196EF1AE3}" type="presParOf" srcId="{5A71F7D9-E0E9-44F7-8041-10CD22D884FB}" destId="{1372E00B-CE48-4F25-85AE-48F4D7879294}" srcOrd="0" destOrd="0" presId="urn:microsoft.com/office/officeart/2011/layout/RadialPictureList"/>
    <dgm:cxn modelId="{AB1B0C68-0E63-40B8-9198-17072012C3A9}"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5" csCatId="colorful" phldr="1"/>
      <dgm:spPr/>
      <dgm:t>
        <a:bodyPr/>
        <a:lstStyle/>
        <a:p>
          <a:endParaRPr lang="en-US"/>
        </a:p>
      </dgm:t>
    </dgm:pt>
    <dgm:pt modelId="{3AEFEDD8-E5C7-44F9-9D32-F375E420434D}">
      <dgm:prSet phldrT="[Text]" custT="1"/>
      <dgm:spPr>
        <a:solidFill>
          <a:schemeClr val="accent5">
            <a:lumMod val="75000"/>
          </a:schemeClr>
        </a:solidFill>
      </dgm:spPr>
      <dgm:t>
        <a:bodyPr/>
        <a:lstStyle/>
        <a:p>
          <a:r>
            <a:rPr lang="en-US" sz="2800" baseline="0" dirty="0"/>
            <a:t>Workday </a:t>
          </a:r>
        </a:p>
        <a:p>
          <a:r>
            <a:rPr lang="en-US" sz="2800" baseline="0" dirty="0"/>
            <a:t>Posting</a:t>
          </a:r>
          <a:endParaRPr lang="en-US" sz="2800" dirty="0"/>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8644">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E6E792BF-6BC7-40C8-914B-DA5FF7B8EB96}" srcId="{3AEFEDD8-E5C7-44F9-9D32-F375E420434D}" destId="{D144D811-DB37-4BA1-ACF2-C82A2B8A4502}" srcOrd="1" destOrd="0" parTransId="{D6D7384D-DAA5-4AB4-A3A5-24D001B8BD39}" sibTransId="{2ABE3293-3BDB-4261-AAD8-01B122C7A317}"/>
    <dgm:cxn modelId="{4DF4C070-29DA-4EB2-BBF4-984D27256905}" type="presOf" srcId="{B89BECE8-8FCA-45EB-A75A-63D82F73E7E5}" destId="{B642DE3E-6C52-4A4B-B12A-F932F8B2732A}"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AC1DC9B9-3EEB-4D80-A3AB-A7805434E393}" srcId="{B89BECE8-8FCA-45EB-A75A-63D82F73E7E5}" destId="{3AEFEDD8-E5C7-44F9-9D32-F375E420434D}" srcOrd="0" destOrd="0" parTransId="{2CA22F5C-C397-47A0-BCF6-BA70115A1342}" sibTransId="{802088A2-C16D-4E05-A86D-A650C8F12273}"/>
    <dgm:cxn modelId="{0C098998-6504-4EA6-BB3D-F5A30D31D09B}" type="presOf" srcId="{3AEFEDD8-E5C7-44F9-9D32-F375E420434D}" destId="{2769CCA9-6373-4F3F-986D-F96344332C0B}" srcOrd="0" destOrd="0" presId="urn:microsoft.com/office/officeart/2011/layout/RadialPictureList"/>
    <dgm:cxn modelId="{0ABA289A-FE82-4E04-A4CE-2D30C6F39AE6}" type="presOf" srcId="{44CCE7D1-AAF0-47BE-B2BC-557933DC8E17}" destId="{C51C9755-80C8-4094-B608-E570E4C352AD}" srcOrd="0" destOrd="0" presId="urn:microsoft.com/office/officeart/2011/layout/RadialPictureList"/>
    <dgm:cxn modelId="{4AEC51D3-4753-44D4-A4DC-0F4C1BF8A24E}" type="presOf" srcId="{AF80E263-39DC-4760-8CB0-B30EF808D955}" destId="{6ECDD4C8-7531-407D-A146-9BC2AA9BD240}"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9983859A-B1BF-4C18-B396-23BCC1CDD4D7}" type="presOf" srcId="{D144D811-DB37-4BA1-ACF2-C82A2B8A4502}" destId="{1103C638-5E87-41A3-9C66-309BB773A0C9}" srcOrd="0" destOrd="0" presId="urn:microsoft.com/office/officeart/2011/layout/RadialPictureList"/>
    <dgm:cxn modelId="{C9D8187F-67A4-44A3-B17F-8A873EE2E17E}" type="presParOf" srcId="{B642DE3E-6C52-4A4B-B12A-F932F8B2732A}" destId="{2769CCA9-6373-4F3F-986D-F96344332C0B}" srcOrd="0" destOrd="0" presId="urn:microsoft.com/office/officeart/2011/layout/RadialPictureList"/>
    <dgm:cxn modelId="{DD82F34B-E7BD-438D-8B45-479334C028CC}" type="presParOf" srcId="{B642DE3E-6C52-4A4B-B12A-F932F8B2732A}" destId="{D97D4AF9-72CB-4F60-BDA0-38B7421F667A}" srcOrd="1" destOrd="0" presId="urn:microsoft.com/office/officeart/2011/layout/RadialPictureList"/>
    <dgm:cxn modelId="{7F25CC3A-6719-44FE-8DA7-7661ED76B8E0}" type="presParOf" srcId="{B642DE3E-6C52-4A4B-B12A-F932F8B2732A}" destId="{40CCE22E-6C3C-4C91-AE5A-B64A36006B32}" srcOrd="2" destOrd="0" presId="urn:microsoft.com/office/officeart/2011/layout/RadialPictureList"/>
    <dgm:cxn modelId="{FCB5C2E8-ADFD-4E49-A661-29A1246CADF4}" type="presParOf" srcId="{B642DE3E-6C52-4A4B-B12A-F932F8B2732A}" destId="{6ECDD4C8-7531-407D-A146-9BC2AA9BD240}" srcOrd="3" destOrd="0" presId="urn:microsoft.com/office/officeart/2011/layout/RadialPictureList"/>
    <dgm:cxn modelId="{7619650A-0085-45DF-A73E-F91623D05C2B}" type="presParOf" srcId="{B642DE3E-6C52-4A4B-B12A-F932F8B2732A}" destId="{D1AF06DB-810B-439E-A276-963C4D9F6CA8}" srcOrd="4" destOrd="0" presId="urn:microsoft.com/office/officeart/2011/layout/RadialPictureList"/>
    <dgm:cxn modelId="{060DC802-2162-455C-AB20-E4DB85917A52}" type="presParOf" srcId="{D1AF06DB-810B-439E-A276-963C4D9F6CA8}" destId="{1B43FB79-FF1C-485F-91ED-29F6FD4655E0}" srcOrd="0" destOrd="0" presId="urn:microsoft.com/office/officeart/2011/layout/RadialPictureList"/>
    <dgm:cxn modelId="{23BBF1AD-C3BB-450A-B080-571375879770}" type="presParOf" srcId="{B642DE3E-6C52-4A4B-B12A-F932F8B2732A}" destId="{1103C638-5E87-41A3-9C66-309BB773A0C9}" srcOrd="5" destOrd="0" presId="urn:microsoft.com/office/officeart/2011/layout/RadialPictureList"/>
    <dgm:cxn modelId="{356044FA-D2E8-436C-85C3-239A10C7513D}" type="presParOf" srcId="{B642DE3E-6C52-4A4B-B12A-F932F8B2732A}" destId="{5A71F7D9-E0E9-44F7-8041-10CD22D884FB}" srcOrd="6" destOrd="0" presId="urn:microsoft.com/office/officeart/2011/layout/RadialPictureList"/>
    <dgm:cxn modelId="{D98FCBC4-5E09-4063-8887-72607C7C8B24}" type="presParOf" srcId="{5A71F7D9-E0E9-44F7-8041-10CD22D884FB}" destId="{1372E00B-CE48-4F25-85AE-48F4D7879294}" srcOrd="0" destOrd="0" presId="urn:microsoft.com/office/officeart/2011/layout/RadialPictureList"/>
    <dgm:cxn modelId="{068BA19C-6587-49F0-8EC3-79E9580EB1B9}"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dgm:spPr/>
      <dgm:t>
        <a:bodyPr/>
        <a:lstStyle/>
        <a:p>
          <a:r>
            <a:rPr lang="en-US" dirty="0">
              <a:effectLst>
                <a:outerShdw blurRad="38100" dist="38100" dir="2700000" algn="tl">
                  <a:srgbClr val="000000">
                    <a:alpha val="43137"/>
                  </a:srgbClr>
                </a:outerShdw>
              </a:effectLst>
            </a:rPr>
            <a:t>Prepare for the Search</a:t>
          </a:r>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dgm:spPr/>
      <dgm:t>
        <a:bodyPr/>
        <a:lstStyle/>
        <a:p>
          <a:endParaRPr lang="en-US"/>
        </a:p>
      </dgm:t>
    </dgm:pt>
    <dgm:pt modelId="{C03423E4-FA74-4E0B-87C3-3B13D5312068}">
      <dgm:prSet phldrT="[Text]"/>
      <dgm:spPr>
        <a:solidFill>
          <a:srgbClr val="288C9F"/>
        </a:solidFill>
      </dgm:spPr>
      <dgm:t>
        <a:bodyPr/>
        <a:lstStyle/>
        <a:p>
          <a:r>
            <a:rPr lang="en-US" dirty="0">
              <a:effectLst>
                <a:outerShdw blurRad="38100" dist="38100" dir="2700000" algn="tl">
                  <a:srgbClr val="000000">
                    <a:alpha val="43137"/>
                  </a:srgbClr>
                </a:outerShdw>
              </a:effectLst>
            </a:rPr>
            <a:t>Advertise &amp; Outreach</a:t>
          </a: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dgm:spPr/>
      <dgm:t>
        <a:bodyPr/>
        <a:lstStyle/>
        <a:p>
          <a:endParaRPr lang="en-US"/>
        </a:p>
      </dgm:t>
    </dgm:pt>
    <dgm:pt modelId="{493FEB21-A310-49CB-84C9-3B8389FDA754}">
      <dgm:prSet phldrT="[Text]"/>
      <dgm:spPr>
        <a:solidFill>
          <a:srgbClr val="002060"/>
        </a:solidFill>
      </dgm:spPr>
      <dgm:t>
        <a:bodyPr/>
        <a:lstStyle/>
        <a:p>
          <a:r>
            <a:rPr lang="en-US" dirty="0">
              <a:effectLst>
                <a:outerShdw blurRad="38100" dist="38100" dir="2700000" algn="tl">
                  <a:srgbClr val="000000">
                    <a:alpha val="43137"/>
                  </a:srgbClr>
                </a:outerShdw>
              </a:effectLst>
            </a:rPr>
            <a:t>Screen &amp; Interview</a:t>
          </a: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dgm:spPr/>
      <dgm:t>
        <a:bodyPr/>
        <a:lstStyle/>
        <a:p>
          <a:endParaRPr lang="en-US"/>
        </a:p>
      </dgm:t>
    </dgm:pt>
    <dgm:pt modelId="{069F9AD1-102E-4CD0-8C90-0B86CE6573E9}">
      <dgm:prSet phldrT="[Text]"/>
      <dgm:spPr>
        <a:solidFill>
          <a:srgbClr val="799ADD"/>
        </a:solidFill>
      </dgm:spPr>
      <dgm:t>
        <a:bodyPr/>
        <a:lstStyle/>
        <a:p>
          <a:r>
            <a:rPr lang="en-US" dirty="0">
              <a:effectLst>
                <a:outerShdw blurRad="38100" dist="38100" dir="2700000" algn="tl">
                  <a:srgbClr val="000000">
                    <a:alpha val="43137"/>
                  </a:srgbClr>
                </a:outerShdw>
              </a:effectLst>
            </a:rPr>
            <a:t>Perform Reference &amp; Background Checks </a:t>
          </a:r>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dgm:spPr/>
      <dgm:t>
        <a:bodyPr/>
        <a:lstStyle/>
        <a:p>
          <a:endParaRPr lang="en-US"/>
        </a:p>
      </dgm:t>
    </dgm:pt>
    <dgm:pt modelId="{DE3E46A3-132E-435C-8F6C-499F9C5DD22D}">
      <dgm:prSet phldrT="[Text]"/>
      <dgm:spPr>
        <a:solidFill>
          <a:srgbClr val="4D8943"/>
        </a:solidFill>
      </dgm:spPr>
      <dgm:t>
        <a:bodyPr/>
        <a:lstStyle/>
        <a:p>
          <a:r>
            <a:rPr lang="en-US" dirty="0">
              <a:effectLst>
                <a:outerShdw blurRad="38100" dist="38100" dir="2700000" algn="tl">
                  <a:srgbClr val="000000">
                    <a:alpha val="43137"/>
                  </a:srgbClr>
                </a:outerShdw>
              </a:effectLst>
            </a:rPr>
            <a:t>Hire &amp; Onboard</a:t>
          </a:r>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25476" custLinFactNeighborY="-63008">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FD11FD67-205F-408B-AAA9-886F7F4BEF24}" type="presOf" srcId="{E1994069-78C7-4C4E-B258-2062236CAC70}" destId="{629DC795-0D11-4F8E-971E-26C5F0D353D7}" srcOrd="1"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3BA27F2D-2A05-48DE-9177-FEBAC96E4F9A}" srcId="{7A14FA8B-2E0C-48AC-9115-D85D0CC55AEA}" destId="{069F9AD1-102E-4CD0-8C90-0B86CE6573E9}" srcOrd="3" destOrd="0" parTransId="{F2745268-06C9-4EF3-93AE-8189D7C8092B}" sibTransId="{DDD910FA-3041-4E3A-AF7E-FA9A2665F44C}"/>
    <dgm:cxn modelId="{03058772-C326-46F3-9756-E955E25545FC}" type="presOf" srcId="{069F9AD1-102E-4CD0-8C90-0B86CE6573E9}" destId="{292AFC98-0105-4870-9E9F-E44841346910}" srcOrd="0" destOrd="0" presId="urn:microsoft.com/office/officeart/2005/8/layout/process1"/>
    <dgm:cxn modelId="{32E333A5-1FD6-42A9-B932-EA84A6F0E44B}" type="presOf" srcId="{DDD910FA-3041-4E3A-AF7E-FA9A2665F44C}" destId="{C1D591D6-DAF1-48A1-9CA8-A4FF03FC4402}" srcOrd="1" destOrd="0" presId="urn:microsoft.com/office/officeart/2005/8/layout/process1"/>
    <dgm:cxn modelId="{184BAB79-065B-444A-A672-9972CA510BF8}" type="presOf" srcId="{C03423E4-FA74-4E0B-87C3-3B13D5312068}" destId="{6386714F-88CF-4DFF-B353-3BE63F2EFC2F}" srcOrd="0" destOrd="0" presId="urn:microsoft.com/office/officeart/2005/8/layout/process1"/>
    <dgm:cxn modelId="{5C56DB75-9F27-4DFD-AC8D-2E207449F544}" type="presOf" srcId="{DE3E46A3-132E-435C-8F6C-499F9C5DD22D}" destId="{49EF981B-8A55-427F-9E37-5511F483C6F1}" srcOrd="0" destOrd="0" presId="urn:microsoft.com/office/officeart/2005/8/layout/process1"/>
    <dgm:cxn modelId="{817E2492-3C4D-4196-AFCC-3F86CBF39E8B}" type="presOf" srcId="{E1994069-78C7-4C4E-B258-2062236CAC70}" destId="{2B18E122-42E1-4E49-AF64-94B151D3F5D9}" srcOrd="0" destOrd="0" presId="urn:microsoft.com/office/officeart/2005/8/layout/process1"/>
    <dgm:cxn modelId="{8C0D7D5E-C354-407A-8A7B-9B6B31A1666F}" type="presOf" srcId="{498D6390-F7B3-4F26-8F2D-3FE1A576E3EF}" destId="{2CB11B63-1789-4540-B46B-871B492790BC}" srcOrd="0" destOrd="0" presId="urn:microsoft.com/office/officeart/2005/8/layout/process1"/>
    <dgm:cxn modelId="{93D18AD5-2B8F-4897-801F-3F457EE90ED9}" type="presOf" srcId="{7A14FA8B-2E0C-48AC-9115-D85D0CC55AEA}" destId="{E6A51CAF-C886-4199-8B2A-62E303B82E8B}" srcOrd="0" destOrd="0" presId="urn:microsoft.com/office/officeart/2005/8/layout/process1"/>
    <dgm:cxn modelId="{DAB734C5-94C4-4E1F-9B21-A6195D84D671}" type="presOf" srcId="{CD62E958-336E-49E3-A46D-9BCF9CC4610A}" destId="{7737E341-F650-4830-8275-9AC1E6C93716}" srcOrd="1" destOrd="0" presId="urn:microsoft.com/office/officeart/2005/8/layout/process1"/>
    <dgm:cxn modelId="{40912C04-79E0-4E63-8B0C-B5CB76413084}" type="presOf" srcId="{493FEB21-A310-49CB-84C9-3B8389FDA754}" destId="{5FF64243-F1E4-4F6F-A961-B742DD5E7D4A}"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871AA835-D7B1-46F8-AC4B-DF36BF574333}" type="presOf" srcId="{DDD910FA-3041-4E3A-AF7E-FA9A2665F44C}" destId="{8E77E10F-4F70-43AC-9223-F5179501472A}" srcOrd="0" destOrd="0" presId="urn:microsoft.com/office/officeart/2005/8/layout/process1"/>
    <dgm:cxn modelId="{7B9677B4-A465-4D6F-9FBB-F3F6958D6B71}" type="presOf" srcId="{7193E5FD-6A3D-418C-8F42-A363006735A7}" destId="{7858A5AA-C9C0-4A1A-92BE-D3B3276C9B81}" srcOrd="0"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E0A59FF2-82E8-4507-A3A0-2480C72D4A8F}" type="presOf" srcId="{CD62E958-336E-49E3-A46D-9BCF9CC4610A}" destId="{4D37CFA0-F5D3-4B75-A553-45287DF245F3}"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BDC97E63-E31B-46CE-9722-F8537104877A}" type="presOf" srcId="{7193E5FD-6A3D-418C-8F42-A363006735A7}" destId="{E0A17E5C-A8C9-4406-A776-C342BE3F1806}" srcOrd="1" destOrd="0" presId="urn:microsoft.com/office/officeart/2005/8/layout/process1"/>
    <dgm:cxn modelId="{FFECBF08-DF6A-4860-B925-4EC9E466DE1D}" type="presParOf" srcId="{E6A51CAF-C886-4199-8B2A-62E303B82E8B}" destId="{2CB11B63-1789-4540-B46B-871B492790BC}" srcOrd="0" destOrd="0" presId="urn:microsoft.com/office/officeart/2005/8/layout/process1"/>
    <dgm:cxn modelId="{9ABA01CE-4493-429A-A3B1-D5F18AA49C65}" type="presParOf" srcId="{E6A51CAF-C886-4199-8B2A-62E303B82E8B}" destId="{7858A5AA-C9C0-4A1A-92BE-D3B3276C9B81}" srcOrd="1" destOrd="0" presId="urn:microsoft.com/office/officeart/2005/8/layout/process1"/>
    <dgm:cxn modelId="{0228B938-9E00-416B-BDF9-7B1FA35CB9B9}" type="presParOf" srcId="{7858A5AA-C9C0-4A1A-92BE-D3B3276C9B81}" destId="{E0A17E5C-A8C9-4406-A776-C342BE3F1806}" srcOrd="0" destOrd="0" presId="urn:microsoft.com/office/officeart/2005/8/layout/process1"/>
    <dgm:cxn modelId="{283454BF-873B-4992-9C98-4A756B030453}" type="presParOf" srcId="{E6A51CAF-C886-4199-8B2A-62E303B82E8B}" destId="{6386714F-88CF-4DFF-B353-3BE63F2EFC2F}" srcOrd="2" destOrd="0" presId="urn:microsoft.com/office/officeart/2005/8/layout/process1"/>
    <dgm:cxn modelId="{C16BDACF-5034-4274-B39C-2FBF63DC246F}" type="presParOf" srcId="{E6A51CAF-C886-4199-8B2A-62E303B82E8B}" destId="{2B18E122-42E1-4E49-AF64-94B151D3F5D9}" srcOrd="3" destOrd="0" presId="urn:microsoft.com/office/officeart/2005/8/layout/process1"/>
    <dgm:cxn modelId="{1014E5CF-93CF-4516-A7F3-38E82F9B8639}" type="presParOf" srcId="{2B18E122-42E1-4E49-AF64-94B151D3F5D9}" destId="{629DC795-0D11-4F8E-971E-26C5F0D353D7}" srcOrd="0" destOrd="0" presId="urn:microsoft.com/office/officeart/2005/8/layout/process1"/>
    <dgm:cxn modelId="{0AACEDA9-A5B1-4E51-8448-7DEFDE98F02E}" type="presParOf" srcId="{E6A51CAF-C886-4199-8B2A-62E303B82E8B}" destId="{5FF64243-F1E4-4F6F-A961-B742DD5E7D4A}" srcOrd="4" destOrd="0" presId="urn:microsoft.com/office/officeart/2005/8/layout/process1"/>
    <dgm:cxn modelId="{2C1DEF44-BF46-4D1C-94E9-903F2FFE12B6}" type="presParOf" srcId="{E6A51CAF-C886-4199-8B2A-62E303B82E8B}" destId="{4D37CFA0-F5D3-4B75-A553-45287DF245F3}" srcOrd="5" destOrd="0" presId="urn:microsoft.com/office/officeart/2005/8/layout/process1"/>
    <dgm:cxn modelId="{583B3119-0B61-4B1E-96B5-67A97B15603F}" type="presParOf" srcId="{4D37CFA0-F5D3-4B75-A553-45287DF245F3}" destId="{7737E341-F650-4830-8275-9AC1E6C93716}" srcOrd="0" destOrd="0" presId="urn:microsoft.com/office/officeart/2005/8/layout/process1"/>
    <dgm:cxn modelId="{5F369B61-30A5-417C-BE94-801F59DCE15A}" type="presParOf" srcId="{E6A51CAF-C886-4199-8B2A-62E303B82E8B}" destId="{292AFC98-0105-4870-9E9F-E44841346910}" srcOrd="6" destOrd="0" presId="urn:microsoft.com/office/officeart/2005/8/layout/process1"/>
    <dgm:cxn modelId="{8D9CFC8A-7BA4-4377-A5CB-88BBEE50E1CD}" type="presParOf" srcId="{E6A51CAF-C886-4199-8B2A-62E303B82E8B}" destId="{8E77E10F-4F70-43AC-9223-F5179501472A}" srcOrd="7" destOrd="0" presId="urn:microsoft.com/office/officeart/2005/8/layout/process1"/>
    <dgm:cxn modelId="{57C5C24F-2B9F-4452-9049-847B124DF8EE}" type="presParOf" srcId="{8E77E10F-4F70-43AC-9223-F5179501472A}" destId="{C1D591D6-DAF1-48A1-9CA8-A4FF03FC4402}" srcOrd="0" destOrd="0" presId="urn:microsoft.com/office/officeart/2005/8/layout/process1"/>
    <dgm:cxn modelId="{EA981EE3-D47F-477B-B65D-896D0E3AD233}"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002060"/>
        </a:solidFill>
      </dgm:spPr>
      <dgm:t>
        <a:bodyPr/>
        <a:lstStyle/>
        <a:p>
          <a:r>
            <a:rPr lang="en-US" sz="2800" dirty="0">
              <a:effectLst>
                <a:outerShdw blurRad="38100" dist="38100" dir="2700000" algn="tl">
                  <a:srgbClr val="000000">
                    <a:alpha val="43137"/>
                  </a:srgbClr>
                </a:outerShdw>
              </a:effectLst>
            </a:rPr>
            <a:t>Candidate Evaluation</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8581">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E6E792BF-6BC7-40C8-914B-DA5FF7B8EB96}" srcId="{3AEFEDD8-E5C7-44F9-9D32-F375E420434D}" destId="{D144D811-DB37-4BA1-ACF2-C82A2B8A4502}" srcOrd="1" destOrd="0" parTransId="{D6D7384D-DAA5-4AB4-A3A5-24D001B8BD39}" sibTransId="{2ABE3293-3BDB-4261-AAD8-01B122C7A317}"/>
    <dgm:cxn modelId="{B09348DA-1D8A-4EB0-947B-061FAE1A62CA}" type="presOf" srcId="{AF80E263-39DC-4760-8CB0-B30EF808D955}" destId="{6ECDD4C8-7531-407D-A146-9BC2AA9BD240}"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AC1DC9B9-3EEB-4D80-A3AB-A7805434E393}" srcId="{B89BECE8-8FCA-45EB-A75A-63D82F73E7E5}" destId="{3AEFEDD8-E5C7-44F9-9D32-F375E420434D}" srcOrd="0" destOrd="0" parTransId="{2CA22F5C-C397-47A0-BCF6-BA70115A1342}" sibTransId="{802088A2-C16D-4E05-A86D-A650C8F12273}"/>
    <dgm:cxn modelId="{F74A61B1-035C-4BB8-A5CA-25D711F94301}" type="presOf" srcId="{D144D811-DB37-4BA1-ACF2-C82A2B8A4502}" destId="{1103C638-5E87-41A3-9C66-309BB773A0C9}" srcOrd="0" destOrd="0" presId="urn:microsoft.com/office/officeart/2011/layout/RadialPictureList"/>
    <dgm:cxn modelId="{4D825767-F8AF-48DB-B841-264C39AA30F9}" type="presOf" srcId="{44CCE7D1-AAF0-47BE-B2BC-557933DC8E17}" destId="{C51C9755-80C8-4094-B608-E570E4C352AD}"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5587C862-DDA1-4654-AC5E-3517007DB263}" type="presOf" srcId="{3AEFEDD8-E5C7-44F9-9D32-F375E420434D}" destId="{2769CCA9-6373-4F3F-986D-F96344332C0B}" srcOrd="0" destOrd="0" presId="urn:microsoft.com/office/officeart/2011/layout/RadialPictureList"/>
    <dgm:cxn modelId="{AE749772-FEC0-45ED-B01D-FF2C025F09ED}" type="presOf" srcId="{B89BECE8-8FCA-45EB-A75A-63D82F73E7E5}" destId="{B642DE3E-6C52-4A4B-B12A-F932F8B2732A}" srcOrd="0" destOrd="0" presId="urn:microsoft.com/office/officeart/2011/layout/RadialPictureList"/>
    <dgm:cxn modelId="{A33D3E3E-FBDA-42C7-A833-8269EB9059BB}" type="presParOf" srcId="{B642DE3E-6C52-4A4B-B12A-F932F8B2732A}" destId="{2769CCA9-6373-4F3F-986D-F96344332C0B}" srcOrd="0" destOrd="0" presId="urn:microsoft.com/office/officeart/2011/layout/RadialPictureList"/>
    <dgm:cxn modelId="{E4A58771-5ADB-4728-89DC-FF888B583EFB}" type="presParOf" srcId="{B642DE3E-6C52-4A4B-B12A-F932F8B2732A}" destId="{D97D4AF9-72CB-4F60-BDA0-38B7421F667A}" srcOrd="1" destOrd="0" presId="urn:microsoft.com/office/officeart/2011/layout/RadialPictureList"/>
    <dgm:cxn modelId="{74FE6A08-523B-4721-BAA2-C39985AE6F11}" type="presParOf" srcId="{B642DE3E-6C52-4A4B-B12A-F932F8B2732A}" destId="{40CCE22E-6C3C-4C91-AE5A-B64A36006B32}" srcOrd="2" destOrd="0" presId="urn:microsoft.com/office/officeart/2011/layout/RadialPictureList"/>
    <dgm:cxn modelId="{A541BF49-302A-438E-9425-9330E4DD7EED}" type="presParOf" srcId="{B642DE3E-6C52-4A4B-B12A-F932F8B2732A}" destId="{6ECDD4C8-7531-407D-A146-9BC2AA9BD240}" srcOrd="3" destOrd="0" presId="urn:microsoft.com/office/officeart/2011/layout/RadialPictureList"/>
    <dgm:cxn modelId="{07F9B3AD-5628-44CE-9696-9C4599EE3F5B}" type="presParOf" srcId="{B642DE3E-6C52-4A4B-B12A-F932F8B2732A}" destId="{D1AF06DB-810B-439E-A276-963C4D9F6CA8}" srcOrd="4" destOrd="0" presId="urn:microsoft.com/office/officeart/2011/layout/RadialPictureList"/>
    <dgm:cxn modelId="{C5612416-8EC1-498C-BAD3-B3BF7BC5B267}" type="presParOf" srcId="{D1AF06DB-810B-439E-A276-963C4D9F6CA8}" destId="{1B43FB79-FF1C-485F-91ED-29F6FD4655E0}" srcOrd="0" destOrd="0" presId="urn:microsoft.com/office/officeart/2011/layout/RadialPictureList"/>
    <dgm:cxn modelId="{7ED4883B-3B09-4C29-8E89-CD2BA2EDC330}" type="presParOf" srcId="{B642DE3E-6C52-4A4B-B12A-F932F8B2732A}" destId="{1103C638-5E87-41A3-9C66-309BB773A0C9}" srcOrd="5" destOrd="0" presId="urn:microsoft.com/office/officeart/2011/layout/RadialPictureList"/>
    <dgm:cxn modelId="{0072BA6D-41F8-4897-95CF-7F5D0F8D5D13}" type="presParOf" srcId="{B642DE3E-6C52-4A4B-B12A-F932F8B2732A}" destId="{5A71F7D9-E0E9-44F7-8041-10CD22D884FB}" srcOrd="6" destOrd="0" presId="urn:microsoft.com/office/officeart/2011/layout/RadialPictureList"/>
    <dgm:cxn modelId="{21FF8AD9-2AFF-4188-A00A-176013776B23}" type="presParOf" srcId="{5A71F7D9-E0E9-44F7-8041-10CD22D884FB}" destId="{1372E00B-CE48-4F25-85AE-48F4D7879294}" srcOrd="0" destOrd="0" presId="urn:microsoft.com/office/officeart/2011/layout/RadialPictureList"/>
    <dgm:cxn modelId="{174BA800-0ED6-4DEA-991C-2D5BAE669AC9}"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002060"/>
        </a:solidFill>
      </dgm:spPr>
      <dgm:t>
        <a:bodyPr/>
        <a:lstStyle/>
        <a:p>
          <a:r>
            <a:rPr lang="en-US" sz="2800" dirty="0">
              <a:effectLst>
                <a:outerShdw blurRad="38100" dist="38100" dir="2700000" algn="tl">
                  <a:srgbClr val="000000">
                    <a:alpha val="43137"/>
                  </a:srgbClr>
                </a:outerShdw>
              </a:effectLst>
            </a:rPr>
            <a:t>Candidate Evaluation</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8440">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985A0CC1-CC09-4884-A35E-DB7D62035207}" type="presOf" srcId="{D144D811-DB37-4BA1-ACF2-C82A2B8A4502}" destId="{1103C638-5E87-41A3-9C66-309BB773A0C9}" srcOrd="0" destOrd="0" presId="urn:microsoft.com/office/officeart/2011/layout/RadialPictureList"/>
    <dgm:cxn modelId="{82E5572C-81CC-4A72-9BB3-70FDA5D1F198}" type="presOf" srcId="{AF80E263-39DC-4760-8CB0-B30EF808D955}" destId="{6ECDD4C8-7531-407D-A146-9BC2AA9BD240}" srcOrd="0" destOrd="0" presId="urn:microsoft.com/office/officeart/2011/layout/RadialPictureList"/>
    <dgm:cxn modelId="{322444E3-82AE-4439-9D64-0428BAB2D2EB}" type="presOf" srcId="{3AEFEDD8-E5C7-44F9-9D32-F375E420434D}" destId="{2769CCA9-6373-4F3F-986D-F96344332C0B}"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C635D8B5-C76F-41C6-9F08-F2381FAD38D2}" type="presOf" srcId="{44CCE7D1-AAF0-47BE-B2BC-557933DC8E17}" destId="{C51C9755-80C8-4094-B608-E570E4C352AD}"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CA3C24EC-6929-4880-B0CD-A49073489AB1}" type="presOf" srcId="{B89BECE8-8FCA-45EB-A75A-63D82F73E7E5}" destId="{B642DE3E-6C52-4A4B-B12A-F932F8B2732A}" srcOrd="0" destOrd="0" presId="urn:microsoft.com/office/officeart/2011/layout/RadialPictureList"/>
    <dgm:cxn modelId="{59D60092-C729-400C-9346-399B94A41CDC}" type="presParOf" srcId="{B642DE3E-6C52-4A4B-B12A-F932F8B2732A}" destId="{2769CCA9-6373-4F3F-986D-F96344332C0B}" srcOrd="0" destOrd="0" presId="urn:microsoft.com/office/officeart/2011/layout/RadialPictureList"/>
    <dgm:cxn modelId="{717DAFD3-F74B-49E4-A588-1520437DBC80}" type="presParOf" srcId="{B642DE3E-6C52-4A4B-B12A-F932F8B2732A}" destId="{D97D4AF9-72CB-4F60-BDA0-38B7421F667A}" srcOrd="1" destOrd="0" presId="urn:microsoft.com/office/officeart/2011/layout/RadialPictureList"/>
    <dgm:cxn modelId="{D8AF17A3-0B25-4558-A6BF-7991F6B98DA8}" type="presParOf" srcId="{B642DE3E-6C52-4A4B-B12A-F932F8B2732A}" destId="{40CCE22E-6C3C-4C91-AE5A-B64A36006B32}" srcOrd="2" destOrd="0" presId="urn:microsoft.com/office/officeart/2011/layout/RadialPictureList"/>
    <dgm:cxn modelId="{63B4924F-246E-48BE-BA85-7A40E9ED0183}" type="presParOf" srcId="{B642DE3E-6C52-4A4B-B12A-F932F8B2732A}" destId="{6ECDD4C8-7531-407D-A146-9BC2AA9BD240}" srcOrd="3" destOrd="0" presId="urn:microsoft.com/office/officeart/2011/layout/RadialPictureList"/>
    <dgm:cxn modelId="{CD56DE38-3C91-4247-BDC8-54EDEA78F4E8}" type="presParOf" srcId="{B642DE3E-6C52-4A4B-B12A-F932F8B2732A}" destId="{D1AF06DB-810B-439E-A276-963C4D9F6CA8}" srcOrd="4" destOrd="0" presId="urn:microsoft.com/office/officeart/2011/layout/RadialPictureList"/>
    <dgm:cxn modelId="{86B8F135-6F6E-4AC7-AFFD-61D27430D636}" type="presParOf" srcId="{D1AF06DB-810B-439E-A276-963C4D9F6CA8}" destId="{1B43FB79-FF1C-485F-91ED-29F6FD4655E0}" srcOrd="0" destOrd="0" presId="urn:microsoft.com/office/officeart/2011/layout/RadialPictureList"/>
    <dgm:cxn modelId="{6336BB08-4689-4DD0-92AF-938B6DAC0B07}" type="presParOf" srcId="{B642DE3E-6C52-4A4B-B12A-F932F8B2732A}" destId="{1103C638-5E87-41A3-9C66-309BB773A0C9}" srcOrd="5" destOrd="0" presId="urn:microsoft.com/office/officeart/2011/layout/RadialPictureList"/>
    <dgm:cxn modelId="{F3FAB1B3-EC0A-46BE-B613-D82EB29F8B76}" type="presParOf" srcId="{B642DE3E-6C52-4A4B-B12A-F932F8B2732A}" destId="{5A71F7D9-E0E9-44F7-8041-10CD22D884FB}" srcOrd="6" destOrd="0" presId="urn:microsoft.com/office/officeart/2011/layout/RadialPictureList"/>
    <dgm:cxn modelId="{D8B71772-9961-49EF-93B0-830F01C484B5}" type="presParOf" srcId="{5A71F7D9-E0E9-44F7-8041-10CD22D884FB}" destId="{1372E00B-CE48-4F25-85AE-48F4D7879294}" srcOrd="0" destOrd="0" presId="urn:microsoft.com/office/officeart/2011/layout/RadialPictureList"/>
    <dgm:cxn modelId="{9A607391-E252-4DA0-971A-4B1B515F7ECC}"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002060"/>
        </a:solidFill>
      </dgm:spPr>
      <dgm:t>
        <a:bodyPr/>
        <a:lstStyle/>
        <a:p>
          <a:r>
            <a:rPr lang="en-US" sz="2400" dirty="0">
              <a:effectLst>
                <a:outerShdw blurRad="38100" dist="38100" dir="2700000" algn="tl">
                  <a:srgbClr val="000000">
                    <a:alpha val="43137"/>
                  </a:srgbClr>
                </a:outerShdw>
              </a:effectLst>
            </a:rPr>
            <a:t>Vetting of the Applicants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8585">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6B872A63-02B4-4742-A960-433B7E8FE626}" type="presOf" srcId="{44CCE7D1-AAF0-47BE-B2BC-557933DC8E17}" destId="{C51C9755-80C8-4094-B608-E570E4C352AD}"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883DBF52-8C2F-4379-A740-31E10F636A9E}" type="presOf" srcId="{B89BECE8-8FCA-45EB-A75A-63D82F73E7E5}" destId="{B642DE3E-6C52-4A4B-B12A-F932F8B2732A}"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42CC2ACE-57BE-4F01-A5DE-C2AF8F21750C}" type="presOf" srcId="{D144D811-DB37-4BA1-ACF2-C82A2B8A4502}" destId="{1103C638-5E87-41A3-9C66-309BB773A0C9}" srcOrd="0" destOrd="0" presId="urn:microsoft.com/office/officeart/2011/layout/RadialPictureList"/>
    <dgm:cxn modelId="{24732813-6D48-4441-9253-A02FD3FED368}" type="presOf" srcId="{AF80E263-39DC-4760-8CB0-B30EF808D955}" destId="{6ECDD4C8-7531-407D-A146-9BC2AA9BD240}"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4B8522D2-9050-44E6-BFC1-674B0623F6D9}" type="presOf" srcId="{3AEFEDD8-E5C7-44F9-9D32-F375E420434D}" destId="{2769CCA9-6373-4F3F-986D-F96344332C0B}" srcOrd="0" destOrd="0" presId="urn:microsoft.com/office/officeart/2011/layout/RadialPictureList"/>
    <dgm:cxn modelId="{35725872-2719-4FDD-84E7-36D920D82A36}" type="presParOf" srcId="{B642DE3E-6C52-4A4B-B12A-F932F8B2732A}" destId="{2769CCA9-6373-4F3F-986D-F96344332C0B}" srcOrd="0" destOrd="0" presId="urn:microsoft.com/office/officeart/2011/layout/RadialPictureList"/>
    <dgm:cxn modelId="{857E8EDE-EE12-4161-B695-677D81BB313F}" type="presParOf" srcId="{B642DE3E-6C52-4A4B-B12A-F932F8B2732A}" destId="{D97D4AF9-72CB-4F60-BDA0-38B7421F667A}" srcOrd="1" destOrd="0" presId="urn:microsoft.com/office/officeart/2011/layout/RadialPictureList"/>
    <dgm:cxn modelId="{24FB0393-2ED4-42A0-A565-0CA8B90F9C92}" type="presParOf" srcId="{B642DE3E-6C52-4A4B-B12A-F932F8B2732A}" destId="{40CCE22E-6C3C-4C91-AE5A-B64A36006B32}" srcOrd="2" destOrd="0" presId="urn:microsoft.com/office/officeart/2011/layout/RadialPictureList"/>
    <dgm:cxn modelId="{DBBFFB08-F615-48E0-94C1-D6768F77030F}" type="presParOf" srcId="{B642DE3E-6C52-4A4B-B12A-F932F8B2732A}" destId="{6ECDD4C8-7531-407D-A146-9BC2AA9BD240}" srcOrd="3" destOrd="0" presId="urn:microsoft.com/office/officeart/2011/layout/RadialPictureList"/>
    <dgm:cxn modelId="{DA037A13-847B-48D6-BD8F-D9EDC0C7B682}" type="presParOf" srcId="{B642DE3E-6C52-4A4B-B12A-F932F8B2732A}" destId="{D1AF06DB-810B-439E-A276-963C4D9F6CA8}" srcOrd="4" destOrd="0" presId="urn:microsoft.com/office/officeart/2011/layout/RadialPictureList"/>
    <dgm:cxn modelId="{E3F0B96B-A0E5-4AB4-8DC0-AE067ABFBBCB}" type="presParOf" srcId="{D1AF06DB-810B-439E-A276-963C4D9F6CA8}" destId="{1B43FB79-FF1C-485F-91ED-29F6FD4655E0}" srcOrd="0" destOrd="0" presId="urn:microsoft.com/office/officeart/2011/layout/RadialPictureList"/>
    <dgm:cxn modelId="{44DC92A6-313A-456C-BE90-40841A9BC31A}" type="presParOf" srcId="{B642DE3E-6C52-4A4B-B12A-F932F8B2732A}" destId="{1103C638-5E87-41A3-9C66-309BB773A0C9}" srcOrd="5" destOrd="0" presId="urn:microsoft.com/office/officeart/2011/layout/RadialPictureList"/>
    <dgm:cxn modelId="{EB04F04F-3322-44FE-BBCC-2A8AE331DA97}" type="presParOf" srcId="{B642DE3E-6C52-4A4B-B12A-F932F8B2732A}" destId="{5A71F7D9-E0E9-44F7-8041-10CD22D884FB}" srcOrd="6" destOrd="0" presId="urn:microsoft.com/office/officeart/2011/layout/RadialPictureList"/>
    <dgm:cxn modelId="{AC540C82-A88A-4545-8706-C8F037E033B2}" type="presParOf" srcId="{5A71F7D9-E0E9-44F7-8041-10CD22D884FB}" destId="{1372E00B-CE48-4F25-85AE-48F4D7879294}" srcOrd="0" destOrd="0" presId="urn:microsoft.com/office/officeart/2011/layout/RadialPictureList"/>
    <dgm:cxn modelId="{69A0F368-2BEA-45D9-9829-E3BA0614B253}"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02B66-53A5-4B17-A6FB-79E7F7F9958A}"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A5A00936-42A5-4889-B8BF-1E17F225A4CA}">
      <dgm:prSet phldrT="[Text]" custT="1"/>
      <dgm:spPr/>
      <dgm:t>
        <a:bodyPr/>
        <a:lstStyle/>
        <a:p>
          <a:r>
            <a:rPr lang="en-US" sz="1200" dirty="0"/>
            <a:t>Diverse Group of Individuals</a:t>
          </a:r>
        </a:p>
      </dgm:t>
    </dgm:pt>
    <dgm:pt modelId="{F7A1B621-51A3-412B-8C0C-93ABF70F6A71}" type="parTrans" cxnId="{D691A1E6-C0E3-4670-8F4B-1C9DFF3A6E9B}">
      <dgm:prSet/>
      <dgm:spPr/>
      <dgm:t>
        <a:bodyPr/>
        <a:lstStyle/>
        <a:p>
          <a:endParaRPr lang="en-US"/>
        </a:p>
      </dgm:t>
    </dgm:pt>
    <dgm:pt modelId="{772D1B1E-77D1-4E41-9843-A26E8C43CDA5}" type="sibTrans" cxnId="{D691A1E6-C0E3-4670-8F4B-1C9DFF3A6E9B}">
      <dgm:prSet/>
      <dgm:spPr/>
      <dgm:t>
        <a:bodyPr/>
        <a:lstStyle/>
        <a:p>
          <a:endParaRPr lang="en-US"/>
        </a:p>
      </dgm:t>
    </dgm:pt>
    <dgm:pt modelId="{ACD65E11-E46F-4B18-8518-5C09A890F451}">
      <dgm:prSet phldrT="[Text]" custT="1"/>
      <dgm:spPr/>
      <dgm:t>
        <a:bodyPr/>
        <a:lstStyle/>
        <a:p>
          <a:r>
            <a:rPr lang="en-US" sz="1200" dirty="0"/>
            <a:t>Variety</a:t>
          </a:r>
          <a:r>
            <a:rPr lang="en-US" sz="1200" baseline="0" dirty="0"/>
            <a:t> of Perspectives</a:t>
          </a:r>
          <a:endParaRPr lang="en-US" sz="1200" dirty="0"/>
        </a:p>
      </dgm:t>
    </dgm:pt>
    <dgm:pt modelId="{E066E198-EE2F-4F05-9FAB-1ECB5E2036CE}" type="parTrans" cxnId="{7439307E-16D1-4810-AB54-EA6A9ACB98AA}">
      <dgm:prSet/>
      <dgm:spPr/>
      <dgm:t>
        <a:bodyPr/>
        <a:lstStyle/>
        <a:p>
          <a:endParaRPr lang="en-US"/>
        </a:p>
      </dgm:t>
    </dgm:pt>
    <dgm:pt modelId="{FE723BD0-00F6-4795-A344-61884B2AB178}" type="sibTrans" cxnId="{7439307E-16D1-4810-AB54-EA6A9ACB98AA}">
      <dgm:prSet/>
      <dgm:spPr/>
      <dgm:t>
        <a:bodyPr/>
        <a:lstStyle/>
        <a:p>
          <a:endParaRPr lang="en-US"/>
        </a:p>
      </dgm:t>
    </dgm:pt>
    <dgm:pt modelId="{47A6FE29-FDAF-4693-B2B2-6D021AF32749}">
      <dgm:prSet phldrT="[Text]" custT="1"/>
      <dgm:spPr/>
      <dgm:t>
        <a:bodyPr/>
        <a:lstStyle/>
        <a:p>
          <a:r>
            <a:rPr lang="en-US" sz="1200" dirty="0"/>
            <a:t>Broadly </a:t>
          </a:r>
          <a:r>
            <a:rPr lang="en-US" sz="1200" dirty="0" err="1"/>
            <a:t>Represen-tative</a:t>
          </a:r>
          <a:r>
            <a:rPr lang="en-US" sz="1200" dirty="0"/>
            <a:t> of WSU</a:t>
          </a:r>
        </a:p>
      </dgm:t>
    </dgm:pt>
    <dgm:pt modelId="{355FD4D8-3595-41B1-A2A8-63AD5FC3F844}" type="parTrans" cxnId="{00C24020-CB4A-4818-8989-0E28F794F7AB}">
      <dgm:prSet/>
      <dgm:spPr/>
      <dgm:t>
        <a:bodyPr/>
        <a:lstStyle/>
        <a:p>
          <a:endParaRPr lang="en-US"/>
        </a:p>
      </dgm:t>
    </dgm:pt>
    <dgm:pt modelId="{2523BDBA-95ED-493A-BF58-C2AF44832305}" type="sibTrans" cxnId="{00C24020-CB4A-4818-8989-0E28F794F7AB}">
      <dgm:prSet/>
      <dgm:spPr/>
      <dgm:t>
        <a:bodyPr/>
        <a:lstStyle/>
        <a:p>
          <a:endParaRPr lang="en-US"/>
        </a:p>
      </dgm:t>
    </dgm:pt>
    <dgm:pt modelId="{00FF85C2-BB47-40F7-B701-155471C5EE0F}">
      <dgm:prSet phldrT="[Text]" custT="1"/>
      <dgm:spPr/>
      <dgm:t>
        <a:bodyPr/>
        <a:lstStyle/>
        <a:p>
          <a:endParaRPr lang="en-US" sz="3600" b="1" dirty="0">
            <a:solidFill>
              <a:srgbClr val="981E32"/>
            </a:solidFill>
          </a:endParaRPr>
        </a:p>
      </dgm:t>
    </dgm:pt>
    <dgm:pt modelId="{29EB99EC-1DEF-4746-964B-F070366DA5E2}" type="parTrans" cxnId="{4D5ED109-CC2C-4EF3-A8E8-7131B63C2F1A}">
      <dgm:prSet/>
      <dgm:spPr/>
      <dgm:t>
        <a:bodyPr/>
        <a:lstStyle/>
        <a:p>
          <a:endParaRPr lang="en-US"/>
        </a:p>
      </dgm:t>
    </dgm:pt>
    <dgm:pt modelId="{16C7FC1F-36F3-446F-A087-9DD19F341B33}" type="sibTrans" cxnId="{4D5ED109-CC2C-4EF3-A8E8-7131B63C2F1A}">
      <dgm:prSet/>
      <dgm:spPr/>
      <dgm:t>
        <a:bodyPr/>
        <a:lstStyle/>
        <a:p>
          <a:endParaRPr lang="en-US"/>
        </a:p>
      </dgm:t>
    </dgm:pt>
    <dgm:pt modelId="{4E851D29-4F01-4B3D-B9FF-5B32921CF16E}" type="pres">
      <dgm:prSet presAssocID="{5A402B66-53A5-4B17-A6FB-79E7F7F9958A}" presName="Name0" presStyleCnt="0">
        <dgm:presLayoutVars>
          <dgm:chMax val="4"/>
          <dgm:resizeHandles val="exact"/>
        </dgm:presLayoutVars>
      </dgm:prSet>
      <dgm:spPr/>
      <dgm:t>
        <a:bodyPr/>
        <a:lstStyle/>
        <a:p>
          <a:endParaRPr lang="en-US"/>
        </a:p>
      </dgm:t>
    </dgm:pt>
    <dgm:pt modelId="{1C040C21-7ACE-414B-8260-DD93CF5186A6}" type="pres">
      <dgm:prSet presAssocID="{5A402B66-53A5-4B17-A6FB-79E7F7F9958A}" presName="ellipse" presStyleLbl="trBgShp" presStyleIdx="0" presStyleCnt="1"/>
      <dgm:spPr/>
    </dgm:pt>
    <dgm:pt modelId="{ED3060DA-6017-4C04-BD78-B530A3D3C33A}" type="pres">
      <dgm:prSet presAssocID="{5A402B66-53A5-4B17-A6FB-79E7F7F9958A}" presName="arrow1" presStyleLbl="fgShp" presStyleIdx="0" presStyleCnt="1" custAng="2086443" custLinFactNeighborX="-30778" custLinFactNeighborY="34789"/>
      <dgm:spPr/>
    </dgm:pt>
    <dgm:pt modelId="{DCF6C759-181E-4552-AF37-5940578A3675}" type="pres">
      <dgm:prSet presAssocID="{5A402B66-53A5-4B17-A6FB-79E7F7F9958A}" presName="rectangle" presStyleLbl="revTx" presStyleIdx="0" presStyleCnt="1" custScaleX="210746" custLinFactNeighborX="-5386" custLinFactNeighborY="9982">
        <dgm:presLayoutVars>
          <dgm:bulletEnabled val="1"/>
        </dgm:presLayoutVars>
      </dgm:prSet>
      <dgm:spPr/>
      <dgm:t>
        <a:bodyPr/>
        <a:lstStyle/>
        <a:p>
          <a:endParaRPr lang="en-US"/>
        </a:p>
      </dgm:t>
    </dgm:pt>
    <dgm:pt modelId="{C34D6378-6837-4621-9E90-1336C5420F9B}" type="pres">
      <dgm:prSet presAssocID="{ACD65E11-E46F-4B18-8518-5C09A890F451}" presName="item1" presStyleLbl="node1" presStyleIdx="0" presStyleCnt="3" custLinFactNeighborX="-18181" custLinFactNeighborY="-2450">
        <dgm:presLayoutVars>
          <dgm:bulletEnabled val="1"/>
        </dgm:presLayoutVars>
      </dgm:prSet>
      <dgm:spPr/>
      <dgm:t>
        <a:bodyPr/>
        <a:lstStyle/>
        <a:p>
          <a:endParaRPr lang="en-US"/>
        </a:p>
      </dgm:t>
    </dgm:pt>
    <dgm:pt modelId="{BEF1223D-9A76-4762-B044-43762CBDC092}" type="pres">
      <dgm:prSet presAssocID="{47A6FE29-FDAF-4693-B2B2-6D021AF32749}" presName="item2" presStyleLbl="node1" presStyleIdx="1" presStyleCnt="3" custLinFactX="7217" custLinFactNeighborX="100000" custLinFactNeighborY="-13038">
        <dgm:presLayoutVars>
          <dgm:bulletEnabled val="1"/>
        </dgm:presLayoutVars>
      </dgm:prSet>
      <dgm:spPr/>
      <dgm:t>
        <a:bodyPr/>
        <a:lstStyle/>
        <a:p>
          <a:endParaRPr lang="en-US"/>
        </a:p>
      </dgm:t>
    </dgm:pt>
    <dgm:pt modelId="{3139D182-72CF-4834-BDB4-C91DFE17E559}" type="pres">
      <dgm:prSet presAssocID="{00FF85C2-BB47-40F7-B701-155471C5EE0F}" presName="item3" presStyleLbl="node1" presStyleIdx="2" presStyleCnt="3" custLinFactNeighborX="-97930" custLinFactNeighborY="11128">
        <dgm:presLayoutVars>
          <dgm:bulletEnabled val="1"/>
        </dgm:presLayoutVars>
      </dgm:prSet>
      <dgm:spPr/>
      <dgm:t>
        <a:bodyPr/>
        <a:lstStyle/>
        <a:p>
          <a:endParaRPr lang="en-US"/>
        </a:p>
      </dgm:t>
    </dgm:pt>
    <dgm:pt modelId="{CB0EEFDC-1D78-49B9-976F-B26364C80248}" type="pres">
      <dgm:prSet presAssocID="{5A402B66-53A5-4B17-A6FB-79E7F7F9958A}" presName="funnel" presStyleLbl="trAlignAcc1" presStyleIdx="0" presStyleCnt="1" custLinFactNeighborX="-668" custLinFactNeighborY="4982"/>
      <dgm:spPr/>
    </dgm:pt>
  </dgm:ptLst>
  <dgm:cxnLst>
    <dgm:cxn modelId="{4F57B27D-C786-4749-8FA9-6AB56881ED42}" type="presOf" srcId="{5A402B66-53A5-4B17-A6FB-79E7F7F9958A}" destId="{4E851D29-4F01-4B3D-B9FF-5B32921CF16E}" srcOrd="0" destOrd="0" presId="urn:microsoft.com/office/officeart/2005/8/layout/funnel1"/>
    <dgm:cxn modelId="{D533FB2D-A95C-4725-89DC-E71AC08E9733}" type="presOf" srcId="{ACD65E11-E46F-4B18-8518-5C09A890F451}" destId="{BEF1223D-9A76-4762-B044-43762CBDC092}" srcOrd="0" destOrd="0" presId="urn:microsoft.com/office/officeart/2005/8/layout/funnel1"/>
    <dgm:cxn modelId="{7439307E-16D1-4810-AB54-EA6A9ACB98AA}" srcId="{5A402B66-53A5-4B17-A6FB-79E7F7F9958A}" destId="{ACD65E11-E46F-4B18-8518-5C09A890F451}" srcOrd="1" destOrd="0" parTransId="{E066E198-EE2F-4F05-9FAB-1ECB5E2036CE}" sibTransId="{FE723BD0-00F6-4795-A344-61884B2AB178}"/>
    <dgm:cxn modelId="{0B2C5AEE-07EC-4B3D-8B7F-9A52BAA6948E}" type="presOf" srcId="{47A6FE29-FDAF-4693-B2B2-6D021AF32749}" destId="{C34D6378-6837-4621-9E90-1336C5420F9B}" srcOrd="0" destOrd="0" presId="urn:microsoft.com/office/officeart/2005/8/layout/funnel1"/>
    <dgm:cxn modelId="{CFC25D08-4ABD-4016-A8EB-16A9B55F5B0A}" type="presOf" srcId="{A5A00936-42A5-4889-B8BF-1E17F225A4CA}" destId="{3139D182-72CF-4834-BDB4-C91DFE17E559}" srcOrd="0" destOrd="0" presId="urn:microsoft.com/office/officeart/2005/8/layout/funnel1"/>
    <dgm:cxn modelId="{00C24020-CB4A-4818-8989-0E28F794F7AB}" srcId="{5A402B66-53A5-4B17-A6FB-79E7F7F9958A}" destId="{47A6FE29-FDAF-4693-B2B2-6D021AF32749}" srcOrd="2" destOrd="0" parTransId="{355FD4D8-3595-41B1-A2A8-63AD5FC3F844}" sibTransId="{2523BDBA-95ED-493A-BF58-C2AF44832305}"/>
    <dgm:cxn modelId="{4D5ED109-CC2C-4EF3-A8E8-7131B63C2F1A}" srcId="{5A402B66-53A5-4B17-A6FB-79E7F7F9958A}" destId="{00FF85C2-BB47-40F7-B701-155471C5EE0F}" srcOrd="3" destOrd="0" parTransId="{29EB99EC-1DEF-4746-964B-F070366DA5E2}" sibTransId="{16C7FC1F-36F3-446F-A087-9DD19F341B33}"/>
    <dgm:cxn modelId="{31CF9FDD-B71B-41AF-B3B2-DE2AA1817BD5}" type="presOf" srcId="{00FF85C2-BB47-40F7-B701-155471C5EE0F}" destId="{DCF6C759-181E-4552-AF37-5940578A3675}" srcOrd="0" destOrd="0" presId="urn:microsoft.com/office/officeart/2005/8/layout/funnel1"/>
    <dgm:cxn modelId="{D691A1E6-C0E3-4670-8F4B-1C9DFF3A6E9B}" srcId="{5A402B66-53A5-4B17-A6FB-79E7F7F9958A}" destId="{A5A00936-42A5-4889-B8BF-1E17F225A4CA}" srcOrd="0" destOrd="0" parTransId="{F7A1B621-51A3-412B-8C0C-93ABF70F6A71}" sibTransId="{772D1B1E-77D1-4E41-9843-A26E8C43CDA5}"/>
    <dgm:cxn modelId="{149D2E51-8582-4678-8C76-21C8801CA5FD}" type="presParOf" srcId="{4E851D29-4F01-4B3D-B9FF-5B32921CF16E}" destId="{1C040C21-7ACE-414B-8260-DD93CF5186A6}" srcOrd="0" destOrd="0" presId="urn:microsoft.com/office/officeart/2005/8/layout/funnel1"/>
    <dgm:cxn modelId="{D8FA4EB8-07A4-4EA6-8382-F672DE9076F0}" type="presParOf" srcId="{4E851D29-4F01-4B3D-B9FF-5B32921CF16E}" destId="{ED3060DA-6017-4C04-BD78-B530A3D3C33A}" srcOrd="1" destOrd="0" presId="urn:microsoft.com/office/officeart/2005/8/layout/funnel1"/>
    <dgm:cxn modelId="{12D82522-C0B8-4788-A08E-38F503FDC31B}" type="presParOf" srcId="{4E851D29-4F01-4B3D-B9FF-5B32921CF16E}" destId="{DCF6C759-181E-4552-AF37-5940578A3675}" srcOrd="2" destOrd="0" presId="urn:microsoft.com/office/officeart/2005/8/layout/funnel1"/>
    <dgm:cxn modelId="{7FC5DC81-92A1-4F4F-BDEA-B2B2529A1875}" type="presParOf" srcId="{4E851D29-4F01-4B3D-B9FF-5B32921CF16E}" destId="{C34D6378-6837-4621-9E90-1336C5420F9B}" srcOrd="3" destOrd="0" presId="urn:microsoft.com/office/officeart/2005/8/layout/funnel1"/>
    <dgm:cxn modelId="{2B7458A5-A8A3-47B2-84C2-8EF078D93611}" type="presParOf" srcId="{4E851D29-4F01-4B3D-B9FF-5B32921CF16E}" destId="{BEF1223D-9A76-4762-B044-43762CBDC092}" srcOrd="4" destOrd="0" presId="urn:microsoft.com/office/officeart/2005/8/layout/funnel1"/>
    <dgm:cxn modelId="{01E3B34F-139E-446B-9202-A95E3A2DB6D6}" type="presParOf" srcId="{4E851D29-4F01-4B3D-B9FF-5B32921CF16E}" destId="{3139D182-72CF-4834-BDB4-C91DFE17E559}" srcOrd="5" destOrd="0" presId="urn:microsoft.com/office/officeart/2005/8/layout/funnel1"/>
    <dgm:cxn modelId="{15EE430E-2AB7-460C-A6D4-ACF096D12C02}" type="presParOf" srcId="{4E851D29-4F01-4B3D-B9FF-5B32921CF16E}" destId="{CB0EEFDC-1D78-49B9-976F-B26364C80248}"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002060"/>
        </a:solidFill>
      </dgm:spPr>
      <dgm:t>
        <a:bodyPr/>
        <a:lstStyle/>
        <a:p>
          <a:r>
            <a:rPr lang="en-US" sz="2400" dirty="0">
              <a:effectLst>
                <a:outerShdw blurRad="38100" dist="38100" dir="2700000" algn="tl">
                  <a:srgbClr val="000000">
                    <a:alpha val="43137"/>
                  </a:srgbClr>
                </a:outerShdw>
              </a:effectLst>
            </a:rPr>
            <a:t>Development of Interview Questions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9128">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99889021-6AA3-48C5-8B2F-D062CA631EAC}" type="presOf" srcId="{B89BECE8-8FCA-45EB-A75A-63D82F73E7E5}" destId="{B642DE3E-6C52-4A4B-B12A-F932F8B2732A}" srcOrd="0" destOrd="0" presId="urn:microsoft.com/office/officeart/2011/layout/RadialPictureList"/>
    <dgm:cxn modelId="{A8DB876C-9CF0-4789-AB38-B3E232AA4B9E}" type="presOf" srcId="{3AEFEDD8-E5C7-44F9-9D32-F375E420434D}" destId="{2769CCA9-6373-4F3F-986D-F96344332C0B}"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EC90284-D080-4CCF-BAE4-4DB63DD561F1}" srcId="{3AEFEDD8-E5C7-44F9-9D32-F375E420434D}" destId="{AF80E263-39DC-4760-8CB0-B30EF808D955}" srcOrd="0" destOrd="0" parTransId="{B5C6251C-4C0F-4BD9-9258-21D977A15308}" sibTransId="{A79D5BF1-B72E-4E94-9546-BFB445894ECF}"/>
    <dgm:cxn modelId="{AC1DC9B9-3EEB-4D80-A3AB-A7805434E393}" srcId="{B89BECE8-8FCA-45EB-A75A-63D82F73E7E5}" destId="{3AEFEDD8-E5C7-44F9-9D32-F375E420434D}" srcOrd="0" destOrd="0" parTransId="{2CA22F5C-C397-47A0-BCF6-BA70115A1342}" sibTransId="{802088A2-C16D-4E05-A86D-A650C8F12273}"/>
    <dgm:cxn modelId="{9028D2A9-0ED6-45AD-A7C8-79D671677C19}" type="presOf" srcId="{D144D811-DB37-4BA1-ACF2-C82A2B8A4502}" destId="{1103C638-5E87-41A3-9C66-309BB773A0C9}" srcOrd="0" destOrd="0" presId="urn:microsoft.com/office/officeart/2011/layout/RadialPictureList"/>
    <dgm:cxn modelId="{2EA11A48-4034-4E8C-9038-603C39D5BF30}" type="presOf" srcId="{AF80E263-39DC-4760-8CB0-B30EF808D955}" destId="{6ECDD4C8-7531-407D-A146-9BC2AA9BD240}" srcOrd="0" destOrd="0" presId="urn:microsoft.com/office/officeart/2011/layout/RadialPictureList"/>
    <dgm:cxn modelId="{17054495-B2C8-4F2E-A4C3-32B461835CFD}" type="presOf" srcId="{44CCE7D1-AAF0-47BE-B2BC-557933DC8E17}" destId="{C51C9755-80C8-4094-B608-E570E4C352AD}"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D43A1868-3E8E-45C2-9C44-601B687D2A6C}" type="presParOf" srcId="{B642DE3E-6C52-4A4B-B12A-F932F8B2732A}" destId="{2769CCA9-6373-4F3F-986D-F96344332C0B}" srcOrd="0" destOrd="0" presId="urn:microsoft.com/office/officeart/2011/layout/RadialPictureList"/>
    <dgm:cxn modelId="{4E830EA6-99B6-4A2D-9920-3A59A75A9BEC}" type="presParOf" srcId="{B642DE3E-6C52-4A4B-B12A-F932F8B2732A}" destId="{D97D4AF9-72CB-4F60-BDA0-38B7421F667A}" srcOrd="1" destOrd="0" presId="urn:microsoft.com/office/officeart/2011/layout/RadialPictureList"/>
    <dgm:cxn modelId="{3DE4B022-3E3F-4273-8E8C-A9B84E3C6DF5}" type="presParOf" srcId="{B642DE3E-6C52-4A4B-B12A-F932F8B2732A}" destId="{40CCE22E-6C3C-4C91-AE5A-B64A36006B32}" srcOrd="2" destOrd="0" presId="urn:microsoft.com/office/officeart/2011/layout/RadialPictureList"/>
    <dgm:cxn modelId="{FF5FCB03-5B7D-434D-B371-033F53F1F303}" type="presParOf" srcId="{B642DE3E-6C52-4A4B-B12A-F932F8B2732A}" destId="{6ECDD4C8-7531-407D-A146-9BC2AA9BD240}" srcOrd="3" destOrd="0" presId="urn:microsoft.com/office/officeart/2011/layout/RadialPictureList"/>
    <dgm:cxn modelId="{E2B8CADE-6484-42DF-83C5-FAA8014C981B}" type="presParOf" srcId="{B642DE3E-6C52-4A4B-B12A-F932F8B2732A}" destId="{D1AF06DB-810B-439E-A276-963C4D9F6CA8}" srcOrd="4" destOrd="0" presId="urn:microsoft.com/office/officeart/2011/layout/RadialPictureList"/>
    <dgm:cxn modelId="{051627A5-6FF0-4EE4-B061-7ED76DD124F8}" type="presParOf" srcId="{D1AF06DB-810B-439E-A276-963C4D9F6CA8}" destId="{1B43FB79-FF1C-485F-91ED-29F6FD4655E0}" srcOrd="0" destOrd="0" presId="urn:microsoft.com/office/officeart/2011/layout/RadialPictureList"/>
    <dgm:cxn modelId="{3F102910-8DF3-4129-AE18-CE85DFA8F030}" type="presParOf" srcId="{B642DE3E-6C52-4A4B-B12A-F932F8B2732A}" destId="{1103C638-5E87-41A3-9C66-309BB773A0C9}" srcOrd="5" destOrd="0" presId="urn:microsoft.com/office/officeart/2011/layout/RadialPictureList"/>
    <dgm:cxn modelId="{C4A91D26-E28D-4E9F-BE81-3417684AE311}" type="presParOf" srcId="{B642DE3E-6C52-4A4B-B12A-F932F8B2732A}" destId="{5A71F7D9-E0E9-44F7-8041-10CD22D884FB}" srcOrd="6" destOrd="0" presId="urn:microsoft.com/office/officeart/2011/layout/RadialPictureList"/>
    <dgm:cxn modelId="{AECD6ABD-61A5-4CB3-83B8-CF008EF5DF95}" type="presParOf" srcId="{5A71F7D9-E0E9-44F7-8041-10CD22D884FB}" destId="{1372E00B-CE48-4F25-85AE-48F4D7879294}" srcOrd="0" destOrd="0" presId="urn:microsoft.com/office/officeart/2011/layout/RadialPictureList"/>
    <dgm:cxn modelId="{95C30534-8B94-4C3E-AD17-3BBC09D185AE}"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002060"/>
        </a:solidFill>
      </dgm:spPr>
      <dgm:t>
        <a:bodyPr/>
        <a:lstStyle/>
        <a:p>
          <a:r>
            <a:rPr lang="en-US" sz="2800" dirty="0">
              <a:effectLst>
                <a:outerShdw blurRad="38100" dist="38100" dir="2700000" algn="tl">
                  <a:srgbClr val="000000">
                    <a:alpha val="43137"/>
                  </a:srgbClr>
                </a:outerShdw>
              </a:effectLst>
            </a:rPr>
            <a:t>Interview Questions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6664">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B7127800-6C31-4A9E-9067-5C71F21A7A95}" type="presOf" srcId="{3AEFEDD8-E5C7-44F9-9D32-F375E420434D}" destId="{2769CCA9-6373-4F3F-986D-F96344332C0B}" srcOrd="0" destOrd="0" presId="urn:microsoft.com/office/officeart/2011/layout/RadialPictureList"/>
    <dgm:cxn modelId="{D249C84A-59AE-435F-B10D-D1FA9BD32CD1}" type="presOf" srcId="{B89BECE8-8FCA-45EB-A75A-63D82F73E7E5}" destId="{B642DE3E-6C52-4A4B-B12A-F932F8B2732A}" srcOrd="0" destOrd="0" presId="urn:microsoft.com/office/officeart/2011/layout/RadialPictureList"/>
    <dgm:cxn modelId="{0A1D079D-84DC-448F-9E31-56CBFFF9F5E3}" type="presOf" srcId="{AF80E263-39DC-4760-8CB0-B30EF808D955}" destId="{6ECDD4C8-7531-407D-A146-9BC2AA9BD240}"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B0E1F0B7-FD48-401C-9143-6CCD93BCEF6F}" type="presOf" srcId="{44CCE7D1-AAF0-47BE-B2BC-557933DC8E17}" destId="{C51C9755-80C8-4094-B608-E570E4C352AD}"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75F336AF-F06D-402E-BB44-90700D0DA8E2}" type="presOf" srcId="{D144D811-DB37-4BA1-ACF2-C82A2B8A4502}" destId="{1103C638-5E87-41A3-9C66-309BB773A0C9}"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D3A4FEA9-2115-43A6-A51B-818FB991EFFF}" type="presParOf" srcId="{B642DE3E-6C52-4A4B-B12A-F932F8B2732A}" destId="{2769CCA9-6373-4F3F-986D-F96344332C0B}" srcOrd="0" destOrd="0" presId="urn:microsoft.com/office/officeart/2011/layout/RadialPictureList"/>
    <dgm:cxn modelId="{DA58424F-DCC1-46CC-B259-B8565E661523}" type="presParOf" srcId="{B642DE3E-6C52-4A4B-B12A-F932F8B2732A}" destId="{D97D4AF9-72CB-4F60-BDA0-38B7421F667A}" srcOrd="1" destOrd="0" presId="urn:microsoft.com/office/officeart/2011/layout/RadialPictureList"/>
    <dgm:cxn modelId="{136D6A6C-546C-4577-9990-6E04F3F01CDB}" type="presParOf" srcId="{B642DE3E-6C52-4A4B-B12A-F932F8B2732A}" destId="{40CCE22E-6C3C-4C91-AE5A-B64A36006B32}" srcOrd="2" destOrd="0" presId="urn:microsoft.com/office/officeart/2011/layout/RadialPictureList"/>
    <dgm:cxn modelId="{DC180715-3690-4F86-8314-F5F173FD1AEA}" type="presParOf" srcId="{B642DE3E-6C52-4A4B-B12A-F932F8B2732A}" destId="{6ECDD4C8-7531-407D-A146-9BC2AA9BD240}" srcOrd="3" destOrd="0" presId="urn:microsoft.com/office/officeart/2011/layout/RadialPictureList"/>
    <dgm:cxn modelId="{16013C4A-431B-44E9-B08F-A1E92A1CD9BD}" type="presParOf" srcId="{B642DE3E-6C52-4A4B-B12A-F932F8B2732A}" destId="{D1AF06DB-810B-439E-A276-963C4D9F6CA8}" srcOrd="4" destOrd="0" presId="urn:microsoft.com/office/officeart/2011/layout/RadialPictureList"/>
    <dgm:cxn modelId="{C854C1F1-10A1-4774-BB41-6D51B0EEDE8F}" type="presParOf" srcId="{D1AF06DB-810B-439E-A276-963C4D9F6CA8}" destId="{1B43FB79-FF1C-485F-91ED-29F6FD4655E0}" srcOrd="0" destOrd="0" presId="urn:microsoft.com/office/officeart/2011/layout/RadialPictureList"/>
    <dgm:cxn modelId="{1709BF2B-8E1B-40AC-9495-10C66112B3AE}" type="presParOf" srcId="{B642DE3E-6C52-4A4B-B12A-F932F8B2732A}" destId="{1103C638-5E87-41A3-9C66-309BB773A0C9}" srcOrd="5" destOrd="0" presId="urn:microsoft.com/office/officeart/2011/layout/RadialPictureList"/>
    <dgm:cxn modelId="{C00AB55D-DB3B-44C0-B5D9-B3E7387F8FA1}" type="presParOf" srcId="{B642DE3E-6C52-4A4B-B12A-F932F8B2732A}" destId="{5A71F7D9-E0E9-44F7-8041-10CD22D884FB}" srcOrd="6" destOrd="0" presId="urn:microsoft.com/office/officeart/2011/layout/RadialPictureList"/>
    <dgm:cxn modelId="{9F72F17D-5BD1-44AC-A756-3D44A0D9CB4C}" type="presParOf" srcId="{5A71F7D9-E0E9-44F7-8041-10CD22D884FB}" destId="{1372E00B-CE48-4F25-85AE-48F4D7879294}" srcOrd="0" destOrd="0" presId="urn:microsoft.com/office/officeart/2011/layout/RadialPictureList"/>
    <dgm:cxn modelId="{9ABEDE92-AC4B-434E-B055-D6EAEAACB362}"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002060"/>
        </a:solidFill>
      </dgm:spPr>
      <dgm:t>
        <a:bodyPr/>
        <a:lstStyle/>
        <a:p>
          <a:r>
            <a:rPr lang="en-US" sz="2800" dirty="0">
              <a:effectLst>
                <a:outerShdw blurRad="38100" dist="38100" dir="2700000" algn="tl">
                  <a:srgbClr val="000000">
                    <a:alpha val="43137"/>
                  </a:srgbClr>
                </a:outerShdw>
              </a:effectLst>
            </a:rPr>
            <a:t>Screening </a:t>
          </a:r>
        </a:p>
        <a:p>
          <a:r>
            <a:rPr lang="en-US" sz="2800" dirty="0">
              <a:effectLst>
                <a:outerShdw blurRad="38100" dist="38100" dir="2700000" algn="tl">
                  <a:srgbClr val="000000">
                    <a:alpha val="43137"/>
                  </a:srgbClr>
                </a:outerShdw>
              </a:effectLst>
            </a:rPr>
            <a:t>Interviews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4019">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D5928390-FD22-4F8C-9C06-1CCD3ECDBC75}" type="presOf" srcId="{44CCE7D1-AAF0-47BE-B2BC-557933DC8E17}" destId="{C51C9755-80C8-4094-B608-E570E4C352AD}"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653BC040-420F-4250-BAA5-E403C76D3E8B}" type="presOf" srcId="{AF80E263-39DC-4760-8CB0-B30EF808D955}" destId="{6ECDD4C8-7531-407D-A146-9BC2AA9BD240}" srcOrd="0" destOrd="0" presId="urn:microsoft.com/office/officeart/2011/layout/RadialPictureList"/>
    <dgm:cxn modelId="{00619965-89B9-4FD8-A80D-9C6273C64B1B}" type="presOf" srcId="{D144D811-DB37-4BA1-ACF2-C82A2B8A4502}" destId="{1103C638-5E87-41A3-9C66-309BB773A0C9}" srcOrd="0" destOrd="0" presId="urn:microsoft.com/office/officeart/2011/layout/RadialPictureList"/>
    <dgm:cxn modelId="{AF02ED48-4331-44C1-8A1C-2F83614A22FA}" type="presOf" srcId="{B89BECE8-8FCA-45EB-A75A-63D82F73E7E5}" destId="{B642DE3E-6C52-4A4B-B12A-F932F8B2732A}"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0526C051-17AC-4DDE-B0CF-56A478F82288}" type="presOf" srcId="{3AEFEDD8-E5C7-44F9-9D32-F375E420434D}" destId="{2769CCA9-6373-4F3F-986D-F96344332C0B}"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DBC0C8DD-81EB-48BA-8807-0C7906167EBF}" type="presParOf" srcId="{B642DE3E-6C52-4A4B-B12A-F932F8B2732A}" destId="{2769CCA9-6373-4F3F-986D-F96344332C0B}" srcOrd="0" destOrd="0" presId="urn:microsoft.com/office/officeart/2011/layout/RadialPictureList"/>
    <dgm:cxn modelId="{15A19036-FE53-43D0-8401-A46EBAB95576}" type="presParOf" srcId="{B642DE3E-6C52-4A4B-B12A-F932F8B2732A}" destId="{D97D4AF9-72CB-4F60-BDA0-38B7421F667A}" srcOrd="1" destOrd="0" presId="urn:microsoft.com/office/officeart/2011/layout/RadialPictureList"/>
    <dgm:cxn modelId="{7A8DD19B-4996-46A3-8BDC-08A1E475CC03}" type="presParOf" srcId="{B642DE3E-6C52-4A4B-B12A-F932F8B2732A}" destId="{40CCE22E-6C3C-4C91-AE5A-B64A36006B32}" srcOrd="2" destOrd="0" presId="urn:microsoft.com/office/officeart/2011/layout/RadialPictureList"/>
    <dgm:cxn modelId="{0709EF29-EE42-4CC0-88AC-B0B117B4B986}" type="presParOf" srcId="{B642DE3E-6C52-4A4B-B12A-F932F8B2732A}" destId="{6ECDD4C8-7531-407D-A146-9BC2AA9BD240}" srcOrd="3" destOrd="0" presId="urn:microsoft.com/office/officeart/2011/layout/RadialPictureList"/>
    <dgm:cxn modelId="{03D8073C-DE0D-4CFA-9B5A-8F3E903A07DE}" type="presParOf" srcId="{B642DE3E-6C52-4A4B-B12A-F932F8B2732A}" destId="{D1AF06DB-810B-439E-A276-963C4D9F6CA8}" srcOrd="4" destOrd="0" presId="urn:microsoft.com/office/officeart/2011/layout/RadialPictureList"/>
    <dgm:cxn modelId="{3114549D-F0EB-4B54-AE86-4377B17EBFAF}" type="presParOf" srcId="{D1AF06DB-810B-439E-A276-963C4D9F6CA8}" destId="{1B43FB79-FF1C-485F-91ED-29F6FD4655E0}" srcOrd="0" destOrd="0" presId="urn:microsoft.com/office/officeart/2011/layout/RadialPictureList"/>
    <dgm:cxn modelId="{FBD4EE56-5330-4FB7-9075-DDB41D9EAD5D}" type="presParOf" srcId="{B642DE3E-6C52-4A4B-B12A-F932F8B2732A}" destId="{1103C638-5E87-41A3-9C66-309BB773A0C9}" srcOrd="5" destOrd="0" presId="urn:microsoft.com/office/officeart/2011/layout/RadialPictureList"/>
    <dgm:cxn modelId="{BD593E62-7641-4200-9EDF-87E3FBA3B034}" type="presParOf" srcId="{B642DE3E-6C52-4A4B-B12A-F932F8B2732A}" destId="{5A71F7D9-E0E9-44F7-8041-10CD22D884FB}" srcOrd="6" destOrd="0" presId="urn:microsoft.com/office/officeart/2011/layout/RadialPictureList"/>
    <dgm:cxn modelId="{21A74D07-826C-4949-974A-44795CF91F7E}" type="presParOf" srcId="{5A71F7D9-E0E9-44F7-8041-10CD22D884FB}" destId="{1372E00B-CE48-4F25-85AE-48F4D7879294}" srcOrd="0" destOrd="0" presId="urn:microsoft.com/office/officeart/2011/layout/RadialPictureList"/>
    <dgm:cxn modelId="{F1666148-FE40-4E27-BCD3-FEABD7840358}"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dgm:spPr/>
      <dgm:t>
        <a:bodyPr/>
        <a:lstStyle/>
        <a:p>
          <a:r>
            <a:rPr lang="en-US" dirty="0">
              <a:effectLst>
                <a:outerShdw blurRad="38100" dist="38100" dir="2700000" algn="tl">
                  <a:srgbClr val="000000">
                    <a:alpha val="43137"/>
                  </a:srgbClr>
                </a:outerShdw>
              </a:effectLst>
            </a:rPr>
            <a:t>Prepare for the Search</a:t>
          </a:r>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dgm:spPr/>
      <dgm:t>
        <a:bodyPr/>
        <a:lstStyle/>
        <a:p>
          <a:endParaRPr lang="en-US"/>
        </a:p>
      </dgm:t>
    </dgm:pt>
    <dgm:pt modelId="{C03423E4-FA74-4E0B-87C3-3B13D5312068}">
      <dgm:prSet phldrT="[Text]"/>
      <dgm:spPr>
        <a:solidFill>
          <a:srgbClr val="288C9F"/>
        </a:solidFill>
      </dgm:spPr>
      <dgm:t>
        <a:bodyPr/>
        <a:lstStyle/>
        <a:p>
          <a:r>
            <a:rPr lang="en-US" dirty="0">
              <a:effectLst>
                <a:outerShdw blurRad="38100" dist="38100" dir="2700000" algn="tl">
                  <a:srgbClr val="000000">
                    <a:alpha val="43137"/>
                  </a:srgbClr>
                </a:outerShdw>
              </a:effectLst>
            </a:rPr>
            <a:t>Advertise &amp; Outreach</a:t>
          </a: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dgm:spPr/>
      <dgm:t>
        <a:bodyPr/>
        <a:lstStyle/>
        <a:p>
          <a:endParaRPr lang="en-US"/>
        </a:p>
      </dgm:t>
    </dgm:pt>
    <dgm:pt modelId="{493FEB21-A310-49CB-84C9-3B8389FDA754}">
      <dgm:prSet phldrT="[Text]"/>
      <dgm:spPr>
        <a:solidFill>
          <a:srgbClr val="002060"/>
        </a:solidFill>
      </dgm:spPr>
      <dgm:t>
        <a:bodyPr/>
        <a:lstStyle/>
        <a:p>
          <a:r>
            <a:rPr lang="en-US" dirty="0">
              <a:effectLst>
                <a:outerShdw blurRad="38100" dist="38100" dir="2700000" algn="tl">
                  <a:srgbClr val="000000">
                    <a:alpha val="43137"/>
                  </a:srgbClr>
                </a:outerShdw>
              </a:effectLst>
            </a:rPr>
            <a:t>Screen &amp; Interview</a:t>
          </a: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dgm:spPr/>
      <dgm:t>
        <a:bodyPr/>
        <a:lstStyle/>
        <a:p>
          <a:endParaRPr lang="en-US"/>
        </a:p>
      </dgm:t>
    </dgm:pt>
    <dgm:pt modelId="{069F9AD1-102E-4CD0-8C90-0B86CE6573E9}">
      <dgm:prSet phldrT="[Text]"/>
      <dgm:spPr>
        <a:solidFill>
          <a:srgbClr val="799ADD"/>
        </a:solidFill>
      </dgm:spPr>
      <dgm:t>
        <a:bodyPr/>
        <a:lstStyle/>
        <a:p>
          <a:r>
            <a:rPr lang="en-US" dirty="0">
              <a:effectLst>
                <a:outerShdw blurRad="38100" dist="38100" dir="2700000" algn="tl">
                  <a:srgbClr val="000000">
                    <a:alpha val="43137"/>
                  </a:srgbClr>
                </a:outerShdw>
              </a:effectLst>
            </a:rPr>
            <a:t>Perform Reference &amp; Background Checks </a:t>
          </a:r>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dgm:spPr/>
      <dgm:t>
        <a:bodyPr/>
        <a:lstStyle/>
        <a:p>
          <a:endParaRPr lang="en-US"/>
        </a:p>
      </dgm:t>
    </dgm:pt>
    <dgm:pt modelId="{DE3E46A3-132E-435C-8F6C-499F9C5DD22D}">
      <dgm:prSet phldrT="[Text]"/>
      <dgm:spPr>
        <a:solidFill>
          <a:srgbClr val="4D8943"/>
        </a:solidFill>
      </dgm:spPr>
      <dgm:t>
        <a:bodyPr/>
        <a:lstStyle/>
        <a:p>
          <a:r>
            <a:rPr lang="en-US" dirty="0">
              <a:effectLst>
                <a:outerShdw blurRad="38100" dist="38100" dir="2700000" algn="tl">
                  <a:srgbClr val="000000">
                    <a:alpha val="43137"/>
                  </a:srgbClr>
                </a:outerShdw>
              </a:effectLst>
            </a:rPr>
            <a:t>Hire &amp; Onboard</a:t>
          </a:r>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25476" custLinFactNeighborY="-63008">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884D94AF-B1C2-4460-BFD7-FB3A96C19862}" type="presOf" srcId="{DDD910FA-3041-4E3A-AF7E-FA9A2665F44C}" destId="{8E77E10F-4F70-43AC-9223-F5179501472A}" srcOrd="0" destOrd="0" presId="urn:microsoft.com/office/officeart/2005/8/layout/process1"/>
    <dgm:cxn modelId="{127AD62F-9BE5-4342-97DB-F9794A08884D}" type="presOf" srcId="{7A14FA8B-2E0C-48AC-9115-D85D0CC55AEA}" destId="{E6A51CAF-C886-4199-8B2A-62E303B82E8B}" srcOrd="0"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3BA27F2D-2A05-48DE-9177-FEBAC96E4F9A}" srcId="{7A14FA8B-2E0C-48AC-9115-D85D0CC55AEA}" destId="{069F9AD1-102E-4CD0-8C90-0B86CE6573E9}" srcOrd="3" destOrd="0" parTransId="{F2745268-06C9-4EF3-93AE-8189D7C8092B}" sibTransId="{DDD910FA-3041-4E3A-AF7E-FA9A2665F44C}"/>
    <dgm:cxn modelId="{9171E361-54DB-4CA3-B2AC-7511C9C736EE}" type="presOf" srcId="{E1994069-78C7-4C4E-B258-2062236CAC70}" destId="{2B18E122-42E1-4E49-AF64-94B151D3F5D9}" srcOrd="0" destOrd="0" presId="urn:microsoft.com/office/officeart/2005/8/layout/process1"/>
    <dgm:cxn modelId="{599CA2FF-DFB7-42B6-B0A4-9711E161D186}" type="presOf" srcId="{CD62E958-336E-49E3-A46D-9BCF9CC4610A}" destId="{7737E341-F650-4830-8275-9AC1E6C93716}" srcOrd="1" destOrd="0" presId="urn:microsoft.com/office/officeart/2005/8/layout/process1"/>
    <dgm:cxn modelId="{5C2F8B1C-C85D-4DDA-A1B3-F487D25EB987}" type="presOf" srcId="{C03423E4-FA74-4E0B-87C3-3B13D5312068}" destId="{6386714F-88CF-4DFF-B353-3BE63F2EFC2F}"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4CBE5937-A82F-42F6-A9D1-8220727F754F}" type="presOf" srcId="{069F9AD1-102E-4CD0-8C90-0B86CE6573E9}" destId="{292AFC98-0105-4870-9E9F-E44841346910}" srcOrd="0" destOrd="0" presId="urn:microsoft.com/office/officeart/2005/8/layout/process1"/>
    <dgm:cxn modelId="{AE128B24-9613-473E-A968-8E850B434CF4}" type="presOf" srcId="{DDD910FA-3041-4E3A-AF7E-FA9A2665F44C}" destId="{C1D591D6-DAF1-48A1-9CA8-A4FF03FC4402}" srcOrd="1" destOrd="0" presId="urn:microsoft.com/office/officeart/2005/8/layout/process1"/>
    <dgm:cxn modelId="{320E75B2-E9DE-428C-85EF-DF36CE98B698}" type="presOf" srcId="{DE3E46A3-132E-435C-8F6C-499F9C5DD22D}" destId="{49EF981B-8A55-427F-9E37-5511F483C6F1}" srcOrd="0" destOrd="0" presId="urn:microsoft.com/office/officeart/2005/8/layout/process1"/>
    <dgm:cxn modelId="{4FF6C679-9ED2-4BC7-B0E8-CCA8DFDCD37A}" type="presOf" srcId="{498D6390-F7B3-4F26-8F2D-3FE1A576E3EF}" destId="{2CB11B63-1789-4540-B46B-871B492790BC}" srcOrd="0" destOrd="0" presId="urn:microsoft.com/office/officeart/2005/8/layout/process1"/>
    <dgm:cxn modelId="{2DA60804-34E2-43C1-A7D0-711D9932DF9D}" type="presOf" srcId="{7193E5FD-6A3D-418C-8F42-A363006735A7}" destId="{7858A5AA-C9C0-4A1A-92BE-D3B3276C9B81}" srcOrd="0"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D74386D0-E73E-4317-8904-E6F446AB70BA}" type="presOf" srcId="{7193E5FD-6A3D-418C-8F42-A363006735A7}" destId="{E0A17E5C-A8C9-4406-A776-C342BE3F1806}" srcOrd="1" destOrd="0" presId="urn:microsoft.com/office/officeart/2005/8/layout/process1"/>
    <dgm:cxn modelId="{E8898EA8-3749-4AFC-BBF5-E63C62CC3F21}" type="presOf" srcId="{CD62E958-336E-49E3-A46D-9BCF9CC4610A}" destId="{4D37CFA0-F5D3-4B75-A553-45287DF245F3}" srcOrd="0" destOrd="0" presId="urn:microsoft.com/office/officeart/2005/8/layout/process1"/>
    <dgm:cxn modelId="{EE8C7E02-486B-402D-8AF6-474AC1C88EA2}" type="presOf" srcId="{493FEB21-A310-49CB-84C9-3B8389FDA754}" destId="{5FF64243-F1E4-4F6F-A961-B742DD5E7D4A}"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15FFA3A0-D9B5-45E2-AA5C-840D3F490EC0}" type="presOf" srcId="{E1994069-78C7-4C4E-B258-2062236CAC70}" destId="{629DC795-0D11-4F8E-971E-26C5F0D353D7}" srcOrd="1" destOrd="0" presId="urn:microsoft.com/office/officeart/2005/8/layout/process1"/>
    <dgm:cxn modelId="{51E927C9-D839-4D39-889B-1DBB27EF4508}" type="presParOf" srcId="{E6A51CAF-C886-4199-8B2A-62E303B82E8B}" destId="{2CB11B63-1789-4540-B46B-871B492790BC}" srcOrd="0" destOrd="0" presId="urn:microsoft.com/office/officeart/2005/8/layout/process1"/>
    <dgm:cxn modelId="{61847BD6-965F-4ED3-8507-2A5800ED2B18}" type="presParOf" srcId="{E6A51CAF-C886-4199-8B2A-62E303B82E8B}" destId="{7858A5AA-C9C0-4A1A-92BE-D3B3276C9B81}" srcOrd="1" destOrd="0" presId="urn:microsoft.com/office/officeart/2005/8/layout/process1"/>
    <dgm:cxn modelId="{020D1B9B-911C-4CC2-8BFD-32488A168B50}" type="presParOf" srcId="{7858A5AA-C9C0-4A1A-92BE-D3B3276C9B81}" destId="{E0A17E5C-A8C9-4406-A776-C342BE3F1806}" srcOrd="0" destOrd="0" presId="urn:microsoft.com/office/officeart/2005/8/layout/process1"/>
    <dgm:cxn modelId="{3A4145E2-854E-46A4-88DF-B32E2B5602D4}" type="presParOf" srcId="{E6A51CAF-C886-4199-8B2A-62E303B82E8B}" destId="{6386714F-88CF-4DFF-B353-3BE63F2EFC2F}" srcOrd="2" destOrd="0" presId="urn:microsoft.com/office/officeart/2005/8/layout/process1"/>
    <dgm:cxn modelId="{250D3BBC-02CF-4676-8894-91F9A5659E01}" type="presParOf" srcId="{E6A51CAF-C886-4199-8B2A-62E303B82E8B}" destId="{2B18E122-42E1-4E49-AF64-94B151D3F5D9}" srcOrd="3" destOrd="0" presId="urn:microsoft.com/office/officeart/2005/8/layout/process1"/>
    <dgm:cxn modelId="{95284B36-E5E6-4B57-B652-035DA4DD28FC}" type="presParOf" srcId="{2B18E122-42E1-4E49-AF64-94B151D3F5D9}" destId="{629DC795-0D11-4F8E-971E-26C5F0D353D7}" srcOrd="0" destOrd="0" presId="urn:microsoft.com/office/officeart/2005/8/layout/process1"/>
    <dgm:cxn modelId="{2F21FBF2-93C0-4752-BA1B-6CBB8ECE5A9D}" type="presParOf" srcId="{E6A51CAF-C886-4199-8B2A-62E303B82E8B}" destId="{5FF64243-F1E4-4F6F-A961-B742DD5E7D4A}" srcOrd="4" destOrd="0" presId="urn:microsoft.com/office/officeart/2005/8/layout/process1"/>
    <dgm:cxn modelId="{54C22345-7395-4D2C-8101-8F753B982BC0}" type="presParOf" srcId="{E6A51CAF-C886-4199-8B2A-62E303B82E8B}" destId="{4D37CFA0-F5D3-4B75-A553-45287DF245F3}" srcOrd="5" destOrd="0" presId="urn:microsoft.com/office/officeart/2005/8/layout/process1"/>
    <dgm:cxn modelId="{B3C5400C-7399-4BFD-9A8B-BA5CE75A9274}" type="presParOf" srcId="{4D37CFA0-F5D3-4B75-A553-45287DF245F3}" destId="{7737E341-F650-4830-8275-9AC1E6C93716}" srcOrd="0" destOrd="0" presId="urn:microsoft.com/office/officeart/2005/8/layout/process1"/>
    <dgm:cxn modelId="{B29ACC14-DE5A-4763-A652-241E77A40C8E}" type="presParOf" srcId="{E6A51CAF-C886-4199-8B2A-62E303B82E8B}" destId="{292AFC98-0105-4870-9E9F-E44841346910}" srcOrd="6" destOrd="0" presId="urn:microsoft.com/office/officeart/2005/8/layout/process1"/>
    <dgm:cxn modelId="{2274A904-A8E8-4FD3-8839-EAC60A5414C0}" type="presParOf" srcId="{E6A51CAF-C886-4199-8B2A-62E303B82E8B}" destId="{8E77E10F-4F70-43AC-9223-F5179501472A}" srcOrd="7" destOrd="0" presId="urn:microsoft.com/office/officeart/2005/8/layout/process1"/>
    <dgm:cxn modelId="{DCFE9C6A-A4D4-45FB-9161-5C4C83836DEA}" type="presParOf" srcId="{8E77E10F-4F70-43AC-9223-F5179501472A}" destId="{C1D591D6-DAF1-48A1-9CA8-A4FF03FC4402}" srcOrd="0" destOrd="0" presId="urn:microsoft.com/office/officeart/2005/8/layout/process1"/>
    <dgm:cxn modelId="{8F2C7B01-4C03-4068-8378-EB0ACEEF657A}"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799ADD"/>
        </a:solidFill>
      </dgm:spPr>
      <dgm:t>
        <a:bodyPr/>
        <a:lstStyle/>
        <a:p>
          <a:r>
            <a:rPr lang="en-US" sz="2400" dirty="0">
              <a:effectLst>
                <a:outerShdw blurRad="38100" dist="38100" dir="2700000" algn="tl">
                  <a:srgbClr val="000000">
                    <a:alpha val="43137"/>
                  </a:srgbClr>
                </a:outerShdw>
              </a:effectLst>
            </a:rPr>
            <a:t>Reference Checks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6467">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9F1B32"/>
        </a:solidFill>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Ang="2040430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0ADE7EB2-1DEB-4A18-BD81-A0F4439520AA}" type="presOf" srcId="{D144D811-DB37-4BA1-ACF2-C82A2B8A4502}" destId="{1103C638-5E87-41A3-9C66-309BB773A0C9}"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20D452E2-D79B-4CC6-9C22-314B60D10B45}" type="presOf" srcId="{44CCE7D1-AAF0-47BE-B2BC-557933DC8E17}" destId="{C51C9755-80C8-4094-B608-E570E4C352AD}"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B6B37607-F3ED-485A-A7FB-BC8C7E747879}" type="presOf" srcId="{B89BECE8-8FCA-45EB-A75A-63D82F73E7E5}" destId="{B642DE3E-6C52-4A4B-B12A-F932F8B2732A}"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FD0E67B9-7BFF-4905-9518-9E0ED6453CDA}" type="presOf" srcId="{AF80E263-39DC-4760-8CB0-B30EF808D955}" destId="{6ECDD4C8-7531-407D-A146-9BC2AA9BD240}" srcOrd="0" destOrd="0" presId="urn:microsoft.com/office/officeart/2011/layout/RadialPictureList"/>
    <dgm:cxn modelId="{4B20EB4B-309C-469F-B744-964D87535C7A}" type="presOf" srcId="{3AEFEDD8-E5C7-44F9-9D32-F375E420434D}" destId="{2769CCA9-6373-4F3F-986D-F96344332C0B}" srcOrd="0" destOrd="0" presId="urn:microsoft.com/office/officeart/2011/layout/RadialPictureList"/>
    <dgm:cxn modelId="{FAFAB39F-6509-4973-8392-E720B251D3F7}" type="presParOf" srcId="{B642DE3E-6C52-4A4B-B12A-F932F8B2732A}" destId="{2769CCA9-6373-4F3F-986D-F96344332C0B}" srcOrd="0" destOrd="0" presId="urn:microsoft.com/office/officeart/2011/layout/RadialPictureList"/>
    <dgm:cxn modelId="{45C94978-3851-4AF3-A3F0-EE86F72D689F}" type="presParOf" srcId="{B642DE3E-6C52-4A4B-B12A-F932F8B2732A}" destId="{D97D4AF9-72CB-4F60-BDA0-38B7421F667A}" srcOrd="1" destOrd="0" presId="urn:microsoft.com/office/officeart/2011/layout/RadialPictureList"/>
    <dgm:cxn modelId="{B2FCAAF2-CC80-4AFE-8584-43C7B500F55D}" type="presParOf" srcId="{B642DE3E-6C52-4A4B-B12A-F932F8B2732A}" destId="{40CCE22E-6C3C-4C91-AE5A-B64A36006B32}" srcOrd="2" destOrd="0" presId="urn:microsoft.com/office/officeart/2011/layout/RadialPictureList"/>
    <dgm:cxn modelId="{3AEA44A7-A265-439F-BEBF-D59C16A0FBC1}" type="presParOf" srcId="{B642DE3E-6C52-4A4B-B12A-F932F8B2732A}" destId="{6ECDD4C8-7531-407D-A146-9BC2AA9BD240}" srcOrd="3" destOrd="0" presId="urn:microsoft.com/office/officeart/2011/layout/RadialPictureList"/>
    <dgm:cxn modelId="{DE5AEBC0-9E0B-4659-AA69-B8E80026121D}" type="presParOf" srcId="{B642DE3E-6C52-4A4B-B12A-F932F8B2732A}" destId="{D1AF06DB-810B-439E-A276-963C4D9F6CA8}" srcOrd="4" destOrd="0" presId="urn:microsoft.com/office/officeart/2011/layout/RadialPictureList"/>
    <dgm:cxn modelId="{DE9654E4-7F70-4765-A322-AB084D146452}" type="presParOf" srcId="{D1AF06DB-810B-439E-A276-963C4D9F6CA8}" destId="{1B43FB79-FF1C-485F-91ED-29F6FD4655E0}" srcOrd="0" destOrd="0" presId="urn:microsoft.com/office/officeart/2011/layout/RadialPictureList"/>
    <dgm:cxn modelId="{CA62A998-0385-4CF5-882F-FB983C8E98F7}" type="presParOf" srcId="{B642DE3E-6C52-4A4B-B12A-F932F8B2732A}" destId="{1103C638-5E87-41A3-9C66-309BB773A0C9}" srcOrd="5" destOrd="0" presId="urn:microsoft.com/office/officeart/2011/layout/RadialPictureList"/>
    <dgm:cxn modelId="{B14E65F4-1CED-44B6-9674-88AFF985353C}" type="presParOf" srcId="{B642DE3E-6C52-4A4B-B12A-F932F8B2732A}" destId="{5A71F7D9-E0E9-44F7-8041-10CD22D884FB}" srcOrd="6" destOrd="0" presId="urn:microsoft.com/office/officeart/2011/layout/RadialPictureList"/>
    <dgm:cxn modelId="{F8E4B58A-EDB3-4627-ABC1-F875EB7E00FC}" type="presParOf" srcId="{5A71F7D9-E0E9-44F7-8041-10CD22D884FB}" destId="{1372E00B-CE48-4F25-85AE-48F4D7879294}" srcOrd="0" destOrd="0" presId="urn:microsoft.com/office/officeart/2011/layout/RadialPictureList"/>
    <dgm:cxn modelId="{5C0A85FE-0F28-436C-B81D-8B1A2AA058EB}"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799ADD"/>
        </a:solidFill>
      </dgm:spPr>
      <dgm:t>
        <a:bodyPr/>
        <a:lstStyle/>
        <a:p>
          <a:r>
            <a:rPr lang="en-US" sz="2400" dirty="0">
              <a:effectLst>
                <a:outerShdw blurRad="38100" dist="38100" dir="2700000" algn="tl">
                  <a:srgbClr val="000000">
                    <a:alpha val="43137"/>
                  </a:srgbClr>
                </a:outerShdw>
              </a:effectLst>
            </a:rPr>
            <a:t>Reference Checks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0159">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9F1B32"/>
        </a:solidFill>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Ang="2040430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041FC220-4027-4183-9D1F-218591C82872}" type="presOf" srcId="{B89BECE8-8FCA-45EB-A75A-63D82F73E7E5}" destId="{B642DE3E-6C52-4A4B-B12A-F932F8B2732A}"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2B555B3C-825F-4A84-86A2-D485169F8831}" type="presOf" srcId="{44CCE7D1-AAF0-47BE-B2BC-557933DC8E17}" destId="{C51C9755-80C8-4094-B608-E570E4C352AD}"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AC1DC9B9-3EEB-4D80-A3AB-A7805434E393}" srcId="{B89BECE8-8FCA-45EB-A75A-63D82F73E7E5}" destId="{3AEFEDD8-E5C7-44F9-9D32-F375E420434D}" srcOrd="0" destOrd="0" parTransId="{2CA22F5C-C397-47A0-BCF6-BA70115A1342}" sibTransId="{802088A2-C16D-4E05-A86D-A650C8F12273}"/>
    <dgm:cxn modelId="{4E773DBD-D2BF-47E6-8C11-38B426EABDC4}" type="presOf" srcId="{D144D811-DB37-4BA1-ACF2-C82A2B8A4502}" destId="{1103C638-5E87-41A3-9C66-309BB773A0C9}" srcOrd="0" destOrd="0" presId="urn:microsoft.com/office/officeart/2011/layout/RadialPictureList"/>
    <dgm:cxn modelId="{390682D6-E92B-4546-8FB6-84EC5F07B553}" type="presOf" srcId="{3AEFEDD8-E5C7-44F9-9D32-F375E420434D}" destId="{2769CCA9-6373-4F3F-986D-F96344332C0B}" srcOrd="0" destOrd="0" presId="urn:microsoft.com/office/officeart/2011/layout/RadialPictureList"/>
    <dgm:cxn modelId="{D369B691-F006-4ECF-B8C5-A070F7F37AEF}" type="presOf" srcId="{AF80E263-39DC-4760-8CB0-B30EF808D955}" destId="{6ECDD4C8-7531-407D-A146-9BC2AA9BD240}"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4A5F8B4E-C01A-4701-A4D6-473BEA552F05}" type="presParOf" srcId="{B642DE3E-6C52-4A4B-B12A-F932F8B2732A}" destId="{2769CCA9-6373-4F3F-986D-F96344332C0B}" srcOrd="0" destOrd="0" presId="urn:microsoft.com/office/officeart/2011/layout/RadialPictureList"/>
    <dgm:cxn modelId="{82A14B16-02EA-4776-82D0-F091F8FD9131}" type="presParOf" srcId="{B642DE3E-6C52-4A4B-B12A-F932F8B2732A}" destId="{D97D4AF9-72CB-4F60-BDA0-38B7421F667A}" srcOrd="1" destOrd="0" presId="urn:microsoft.com/office/officeart/2011/layout/RadialPictureList"/>
    <dgm:cxn modelId="{8F42E340-F833-4E86-92BE-9C836664A8A5}" type="presParOf" srcId="{B642DE3E-6C52-4A4B-B12A-F932F8B2732A}" destId="{40CCE22E-6C3C-4C91-AE5A-B64A36006B32}" srcOrd="2" destOrd="0" presId="urn:microsoft.com/office/officeart/2011/layout/RadialPictureList"/>
    <dgm:cxn modelId="{7B1C0717-3BC3-4604-A87B-90E81C2D0383}" type="presParOf" srcId="{B642DE3E-6C52-4A4B-B12A-F932F8B2732A}" destId="{6ECDD4C8-7531-407D-A146-9BC2AA9BD240}" srcOrd="3" destOrd="0" presId="urn:microsoft.com/office/officeart/2011/layout/RadialPictureList"/>
    <dgm:cxn modelId="{EF0C045E-33BF-4631-BC9D-649071D09923}" type="presParOf" srcId="{B642DE3E-6C52-4A4B-B12A-F932F8B2732A}" destId="{D1AF06DB-810B-439E-A276-963C4D9F6CA8}" srcOrd="4" destOrd="0" presId="urn:microsoft.com/office/officeart/2011/layout/RadialPictureList"/>
    <dgm:cxn modelId="{28C00482-7EC9-4269-96B9-614D7A41A3A5}" type="presParOf" srcId="{D1AF06DB-810B-439E-A276-963C4D9F6CA8}" destId="{1B43FB79-FF1C-485F-91ED-29F6FD4655E0}" srcOrd="0" destOrd="0" presId="urn:microsoft.com/office/officeart/2011/layout/RadialPictureList"/>
    <dgm:cxn modelId="{C13CAC63-354C-45AD-821D-D7B9F6E8CD06}" type="presParOf" srcId="{B642DE3E-6C52-4A4B-B12A-F932F8B2732A}" destId="{1103C638-5E87-41A3-9C66-309BB773A0C9}" srcOrd="5" destOrd="0" presId="urn:microsoft.com/office/officeart/2011/layout/RadialPictureList"/>
    <dgm:cxn modelId="{D0746C23-E6EC-4075-816E-E56E9AFF50C0}" type="presParOf" srcId="{B642DE3E-6C52-4A4B-B12A-F932F8B2732A}" destId="{5A71F7D9-E0E9-44F7-8041-10CD22D884FB}" srcOrd="6" destOrd="0" presId="urn:microsoft.com/office/officeart/2011/layout/RadialPictureList"/>
    <dgm:cxn modelId="{991CF204-B371-4D09-A105-D36DB31E51A8}" type="presParOf" srcId="{5A71F7D9-E0E9-44F7-8041-10CD22D884FB}" destId="{1372E00B-CE48-4F25-85AE-48F4D7879294}" srcOrd="0" destOrd="0" presId="urn:microsoft.com/office/officeart/2011/layout/RadialPictureList"/>
    <dgm:cxn modelId="{E14A7245-60F1-4BC9-8869-00F26643AE9B}"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799ADD"/>
        </a:solidFill>
      </dgm:spPr>
      <dgm:t>
        <a:bodyPr/>
        <a:lstStyle/>
        <a:p>
          <a:r>
            <a:rPr lang="en-US" sz="2400" dirty="0">
              <a:effectLst>
                <a:outerShdw blurRad="38100" dist="38100" dir="2700000" algn="tl">
                  <a:srgbClr val="000000">
                    <a:alpha val="43137"/>
                  </a:srgbClr>
                </a:outerShdw>
              </a:effectLst>
            </a:rPr>
            <a:t>Internet </a:t>
          </a:r>
        </a:p>
        <a:p>
          <a:r>
            <a:rPr lang="en-US" sz="2400" dirty="0">
              <a:effectLst>
                <a:outerShdw blurRad="38100" dist="38100" dir="2700000" algn="tl">
                  <a:srgbClr val="000000">
                    <a:alpha val="43137"/>
                  </a:srgbClr>
                </a:outerShdw>
              </a:effectLst>
            </a:rPr>
            <a:t>Searches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6467">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9F1B32"/>
        </a:solidFill>
      </dgm:spPr>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Ang="2040430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EF1C5690-E43E-4EFF-A056-7904DF8C41E8}" type="presOf" srcId="{B89BECE8-8FCA-45EB-A75A-63D82F73E7E5}" destId="{B642DE3E-6C52-4A4B-B12A-F932F8B2732A}"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1F0ACA7F-AED2-4F9B-87A0-8D056B9409AC}" type="presOf" srcId="{44CCE7D1-AAF0-47BE-B2BC-557933DC8E17}" destId="{C51C9755-80C8-4094-B608-E570E4C352AD}" srcOrd="0" destOrd="0" presId="urn:microsoft.com/office/officeart/2011/layout/RadialPictureList"/>
    <dgm:cxn modelId="{1F4CED6E-E9AF-4D86-8389-0AF02F84F082}" type="presOf" srcId="{D144D811-DB37-4BA1-ACF2-C82A2B8A4502}" destId="{1103C638-5E87-41A3-9C66-309BB773A0C9}" srcOrd="0" destOrd="0" presId="urn:microsoft.com/office/officeart/2011/layout/RadialPictureList"/>
    <dgm:cxn modelId="{6D468B30-CC96-4688-A8C9-7C784DD020D5}" type="presOf" srcId="{AF80E263-39DC-4760-8CB0-B30EF808D955}" destId="{6ECDD4C8-7531-407D-A146-9BC2AA9BD240}" srcOrd="0" destOrd="0" presId="urn:microsoft.com/office/officeart/2011/layout/RadialPictureList"/>
    <dgm:cxn modelId="{9621E716-11C5-41FB-A1BE-FC4E3648C503}" type="presOf" srcId="{3AEFEDD8-E5C7-44F9-9D32-F375E420434D}" destId="{2769CCA9-6373-4F3F-986D-F96344332C0B}" srcOrd="0" destOrd="0" presId="urn:microsoft.com/office/officeart/2011/layout/RadialPictureList"/>
    <dgm:cxn modelId="{5813BF4B-E3F6-4482-AA77-892FF09A8203}" type="presParOf" srcId="{B642DE3E-6C52-4A4B-B12A-F932F8B2732A}" destId="{2769CCA9-6373-4F3F-986D-F96344332C0B}" srcOrd="0" destOrd="0" presId="urn:microsoft.com/office/officeart/2011/layout/RadialPictureList"/>
    <dgm:cxn modelId="{7737821C-A10D-4979-9568-A02C87C62DB9}" type="presParOf" srcId="{B642DE3E-6C52-4A4B-B12A-F932F8B2732A}" destId="{D97D4AF9-72CB-4F60-BDA0-38B7421F667A}" srcOrd="1" destOrd="0" presId="urn:microsoft.com/office/officeart/2011/layout/RadialPictureList"/>
    <dgm:cxn modelId="{136B5C6A-8825-4850-A9B4-CE8365BD4738}" type="presParOf" srcId="{B642DE3E-6C52-4A4B-B12A-F932F8B2732A}" destId="{40CCE22E-6C3C-4C91-AE5A-B64A36006B32}" srcOrd="2" destOrd="0" presId="urn:microsoft.com/office/officeart/2011/layout/RadialPictureList"/>
    <dgm:cxn modelId="{42D00156-E8A5-4C61-B7F6-C77DC8C24150}" type="presParOf" srcId="{B642DE3E-6C52-4A4B-B12A-F932F8B2732A}" destId="{6ECDD4C8-7531-407D-A146-9BC2AA9BD240}" srcOrd="3" destOrd="0" presId="urn:microsoft.com/office/officeart/2011/layout/RadialPictureList"/>
    <dgm:cxn modelId="{7BAC73E5-E619-404A-891A-851166EB3340}" type="presParOf" srcId="{B642DE3E-6C52-4A4B-B12A-F932F8B2732A}" destId="{D1AF06DB-810B-439E-A276-963C4D9F6CA8}" srcOrd="4" destOrd="0" presId="urn:microsoft.com/office/officeart/2011/layout/RadialPictureList"/>
    <dgm:cxn modelId="{28E57600-9120-4D4A-B4D4-F1273F38DC74}" type="presParOf" srcId="{D1AF06DB-810B-439E-A276-963C4D9F6CA8}" destId="{1B43FB79-FF1C-485F-91ED-29F6FD4655E0}" srcOrd="0" destOrd="0" presId="urn:microsoft.com/office/officeart/2011/layout/RadialPictureList"/>
    <dgm:cxn modelId="{69A01511-515F-4808-9F69-2F6658BB0FC5}" type="presParOf" srcId="{B642DE3E-6C52-4A4B-B12A-F932F8B2732A}" destId="{1103C638-5E87-41A3-9C66-309BB773A0C9}" srcOrd="5" destOrd="0" presId="urn:microsoft.com/office/officeart/2011/layout/RadialPictureList"/>
    <dgm:cxn modelId="{EF26BB48-F27E-4CEA-9483-5FD4D5B38B17}" type="presParOf" srcId="{B642DE3E-6C52-4A4B-B12A-F932F8B2732A}" destId="{5A71F7D9-E0E9-44F7-8041-10CD22D884FB}" srcOrd="6" destOrd="0" presId="urn:microsoft.com/office/officeart/2011/layout/RadialPictureList"/>
    <dgm:cxn modelId="{1D21D18E-7A55-420B-9347-F1C25AF47624}" type="presParOf" srcId="{5A71F7D9-E0E9-44F7-8041-10CD22D884FB}" destId="{1372E00B-CE48-4F25-85AE-48F4D7879294}" srcOrd="0" destOrd="0" presId="urn:microsoft.com/office/officeart/2011/layout/RadialPictureList"/>
    <dgm:cxn modelId="{349337A1-68FA-4028-B039-C386E2635FA8}"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799ADD"/>
        </a:solidFill>
      </dgm:spPr>
      <dgm:t>
        <a:bodyPr/>
        <a:lstStyle/>
        <a:p>
          <a:r>
            <a:rPr lang="en-US" sz="1800" dirty="0">
              <a:effectLst>
                <a:outerShdw blurRad="38100" dist="38100" dir="2700000" algn="tl">
                  <a:srgbClr val="000000">
                    <a:alpha val="43137"/>
                  </a:srgbClr>
                </a:outerShdw>
              </a:effectLst>
            </a:rPr>
            <a:t>Hire</a:t>
          </a:r>
        </a:p>
        <a:p>
          <a:r>
            <a:rPr lang="en-US" sz="1800" dirty="0">
              <a:effectLst>
                <a:outerShdw blurRad="38100" dist="38100" dir="2700000" algn="tl">
                  <a:srgbClr val="000000">
                    <a:alpha val="43137"/>
                  </a:srgbClr>
                </a:outerShdw>
              </a:effectLst>
            </a:rPr>
            <a:t>Recommendation </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X="95668" custScaleY="47129" custLinFactNeighborX="-11532" custLinFactNeighborY="2208">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custLinFactNeighborX="-12834" custLinFactNeighborY="658"/>
      <dgm:spPr>
        <a:solidFill>
          <a:srgbClr val="9F1B32"/>
        </a:solidFill>
      </dgm:spPr>
    </dgm:pt>
    <dgm:pt modelId="{40CCE22E-6C3C-4C91-AE5A-B64A36006B32}" type="pres">
      <dgm:prSet presAssocID="{AF80E263-39DC-4760-8CB0-B30EF808D955}" presName="Image1" presStyleLbl="fgImgPlace1" presStyleIdx="0" presStyleCnt="3" custLinFactNeighborX="-61135" custLinFactNeighborY="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custAng="20404307" custLinFactNeighborX="-55260" custLinFactNeighborY="437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custLinFactNeighborX="-61135" custLinFactNeighborY="461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E6E792BF-6BC7-40C8-914B-DA5FF7B8EB96}" srcId="{3AEFEDD8-E5C7-44F9-9D32-F375E420434D}" destId="{D144D811-DB37-4BA1-ACF2-C82A2B8A4502}" srcOrd="1" destOrd="0" parTransId="{D6D7384D-DAA5-4AB4-A3A5-24D001B8BD39}" sibTransId="{2ABE3293-3BDB-4261-AAD8-01B122C7A317}"/>
    <dgm:cxn modelId="{58C006AF-717D-4BDF-B1A1-730A4C4AF5AD}" type="presOf" srcId="{D144D811-DB37-4BA1-ACF2-C82A2B8A4502}" destId="{1103C638-5E87-41A3-9C66-309BB773A0C9}"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6EC90284-D080-4CCF-BAE4-4DB63DD561F1}" srcId="{3AEFEDD8-E5C7-44F9-9D32-F375E420434D}" destId="{AF80E263-39DC-4760-8CB0-B30EF808D955}" srcOrd="0" destOrd="0" parTransId="{B5C6251C-4C0F-4BD9-9258-21D977A15308}" sibTransId="{A79D5BF1-B72E-4E94-9546-BFB445894ECF}"/>
    <dgm:cxn modelId="{CD17C336-FD22-4351-8AA7-48E33DA8606B}" type="presOf" srcId="{B89BECE8-8FCA-45EB-A75A-63D82F73E7E5}" destId="{B642DE3E-6C52-4A4B-B12A-F932F8B2732A}" srcOrd="0" destOrd="0" presId="urn:microsoft.com/office/officeart/2011/layout/RadialPictureList"/>
    <dgm:cxn modelId="{D55F3F4A-14FD-4639-BDDA-9CE91C3C7950}" type="presOf" srcId="{AF80E263-39DC-4760-8CB0-B30EF808D955}" destId="{6ECDD4C8-7531-407D-A146-9BC2AA9BD240}" srcOrd="0" destOrd="0" presId="urn:microsoft.com/office/officeart/2011/layout/RadialPictureList"/>
    <dgm:cxn modelId="{B9FFECCB-63C3-4AD1-A2F0-924DEF0A3ADB}" type="presOf" srcId="{3AEFEDD8-E5C7-44F9-9D32-F375E420434D}" destId="{2769CCA9-6373-4F3F-986D-F96344332C0B}" srcOrd="0" destOrd="0" presId="urn:microsoft.com/office/officeart/2011/layout/RadialPictureList"/>
    <dgm:cxn modelId="{BA423192-9494-4527-884D-840D8D786FBA}" type="presOf" srcId="{44CCE7D1-AAF0-47BE-B2BC-557933DC8E17}" destId="{C51C9755-80C8-4094-B608-E570E4C352AD}"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593EC4B9-353D-46A1-A74B-9C57FFA034CB}" type="presParOf" srcId="{B642DE3E-6C52-4A4B-B12A-F932F8B2732A}" destId="{2769CCA9-6373-4F3F-986D-F96344332C0B}" srcOrd="0" destOrd="0" presId="urn:microsoft.com/office/officeart/2011/layout/RadialPictureList"/>
    <dgm:cxn modelId="{E20585B6-806A-45D4-9AA1-E167EDCC913D}" type="presParOf" srcId="{B642DE3E-6C52-4A4B-B12A-F932F8B2732A}" destId="{D97D4AF9-72CB-4F60-BDA0-38B7421F667A}" srcOrd="1" destOrd="0" presId="urn:microsoft.com/office/officeart/2011/layout/RadialPictureList"/>
    <dgm:cxn modelId="{F1FDE508-6C43-4AA4-8A7D-21EC6F96B9F3}" type="presParOf" srcId="{B642DE3E-6C52-4A4B-B12A-F932F8B2732A}" destId="{40CCE22E-6C3C-4C91-AE5A-B64A36006B32}" srcOrd="2" destOrd="0" presId="urn:microsoft.com/office/officeart/2011/layout/RadialPictureList"/>
    <dgm:cxn modelId="{9B73E759-34C4-426A-81B3-9B30B51B8A44}" type="presParOf" srcId="{B642DE3E-6C52-4A4B-B12A-F932F8B2732A}" destId="{6ECDD4C8-7531-407D-A146-9BC2AA9BD240}" srcOrd="3" destOrd="0" presId="urn:microsoft.com/office/officeart/2011/layout/RadialPictureList"/>
    <dgm:cxn modelId="{76D05650-7F8D-4B56-868F-42652DDD5BD1}" type="presParOf" srcId="{B642DE3E-6C52-4A4B-B12A-F932F8B2732A}" destId="{D1AF06DB-810B-439E-A276-963C4D9F6CA8}" srcOrd="4" destOrd="0" presId="urn:microsoft.com/office/officeart/2011/layout/RadialPictureList"/>
    <dgm:cxn modelId="{44213D53-B188-4A59-B18B-161D166886BF}" type="presParOf" srcId="{D1AF06DB-810B-439E-A276-963C4D9F6CA8}" destId="{1B43FB79-FF1C-485F-91ED-29F6FD4655E0}" srcOrd="0" destOrd="0" presId="urn:microsoft.com/office/officeart/2011/layout/RadialPictureList"/>
    <dgm:cxn modelId="{6869AED1-026A-4FB6-8C55-C1347AE26D39}" type="presParOf" srcId="{B642DE3E-6C52-4A4B-B12A-F932F8B2732A}" destId="{1103C638-5E87-41A3-9C66-309BB773A0C9}" srcOrd="5" destOrd="0" presId="urn:microsoft.com/office/officeart/2011/layout/RadialPictureList"/>
    <dgm:cxn modelId="{BF721467-7D0A-4183-81ED-82CDAEC2EE6D}" type="presParOf" srcId="{B642DE3E-6C52-4A4B-B12A-F932F8B2732A}" destId="{5A71F7D9-E0E9-44F7-8041-10CD22D884FB}" srcOrd="6" destOrd="0" presId="urn:microsoft.com/office/officeart/2011/layout/RadialPictureList"/>
    <dgm:cxn modelId="{655CFC12-5B86-4DBC-863D-C059C1A269D7}" type="presParOf" srcId="{5A71F7D9-E0E9-44F7-8041-10CD22D884FB}" destId="{1372E00B-CE48-4F25-85AE-48F4D7879294}" srcOrd="0" destOrd="0" presId="urn:microsoft.com/office/officeart/2011/layout/RadialPictureList"/>
    <dgm:cxn modelId="{0328EC6B-6BE1-4F70-B85F-87AD527B6EBE}"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dgm:spPr/>
      <dgm:t>
        <a:bodyPr/>
        <a:lstStyle/>
        <a:p>
          <a:r>
            <a:rPr lang="en-US" dirty="0"/>
            <a:t>Prepare for the Search</a:t>
          </a:r>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dgm:spPr/>
      <dgm:t>
        <a:bodyPr/>
        <a:lstStyle/>
        <a:p>
          <a:endParaRPr lang="en-US"/>
        </a:p>
      </dgm:t>
    </dgm:pt>
    <dgm:pt modelId="{C03423E4-FA74-4E0B-87C3-3B13D5312068}">
      <dgm:prSet phldrT="[Text]"/>
      <dgm:spPr>
        <a:solidFill>
          <a:srgbClr val="288C9F"/>
        </a:solidFill>
      </dgm:spPr>
      <dgm:t>
        <a:bodyPr/>
        <a:lstStyle/>
        <a:p>
          <a:r>
            <a:rPr lang="en-US" dirty="0"/>
            <a:t>Advertise</a:t>
          </a:r>
          <a:r>
            <a:rPr lang="en-US" baseline="0" dirty="0"/>
            <a:t> &amp; Outreach</a:t>
          </a:r>
          <a:endParaRPr lang="en-US" dirty="0"/>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dgm:spPr/>
      <dgm:t>
        <a:bodyPr/>
        <a:lstStyle/>
        <a:p>
          <a:endParaRPr lang="en-US"/>
        </a:p>
      </dgm:t>
    </dgm:pt>
    <dgm:pt modelId="{493FEB21-A310-49CB-84C9-3B8389FDA754}">
      <dgm:prSet phldrT="[Text]"/>
      <dgm:spPr>
        <a:solidFill>
          <a:srgbClr val="002060"/>
        </a:solidFill>
      </dgm:spPr>
      <dgm:t>
        <a:bodyPr/>
        <a:lstStyle/>
        <a:p>
          <a:r>
            <a:rPr lang="en-US" dirty="0"/>
            <a:t>Screen &amp; Interview</a:t>
          </a: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dgm:spPr/>
      <dgm:t>
        <a:bodyPr/>
        <a:lstStyle/>
        <a:p>
          <a:endParaRPr lang="en-US"/>
        </a:p>
      </dgm:t>
    </dgm:pt>
    <dgm:pt modelId="{069F9AD1-102E-4CD0-8C90-0B86CE6573E9}">
      <dgm:prSet phldrT="[Text]"/>
      <dgm:spPr>
        <a:solidFill>
          <a:srgbClr val="799ADD"/>
        </a:solidFill>
      </dgm:spPr>
      <dgm:t>
        <a:bodyPr/>
        <a:lstStyle/>
        <a:p>
          <a:r>
            <a:rPr lang="en-US" dirty="0"/>
            <a:t>Perform Reference &amp; Background Checks </a:t>
          </a:r>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dgm:spPr/>
      <dgm:t>
        <a:bodyPr/>
        <a:lstStyle/>
        <a:p>
          <a:endParaRPr lang="en-US"/>
        </a:p>
      </dgm:t>
    </dgm:pt>
    <dgm:pt modelId="{DE3E46A3-132E-435C-8F6C-499F9C5DD22D}">
      <dgm:prSet phldrT="[Text]"/>
      <dgm:spPr>
        <a:solidFill>
          <a:srgbClr val="4D8943"/>
        </a:solidFill>
      </dgm:spPr>
      <dgm:t>
        <a:bodyPr/>
        <a:lstStyle/>
        <a:p>
          <a:r>
            <a:rPr lang="en-US" dirty="0"/>
            <a:t>Hire</a:t>
          </a:r>
          <a:r>
            <a:rPr lang="en-US" baseline="0" dirty="0"/>
            <a:t> &amp; Onboard</a:t>
          </a:r>
          <a:endParaRPr lang="en-US" dirty="0"/>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25476" custLinFactNeighborY="-63008">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24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C8994E72-933E-4CC6-9706-3D0E80FE6DDB}" type="presOf" srcId="{7A14FA8B-2E0C-48AC-9115-D85D0CC55AEA}" destId="{E6A51CAF-C886-4199-8B2A-62E303B82E8B}" srcOrd="0" destOrd="0" presId="urn:microsoft.com/office/officeart/2005/8/layout/process1"/>
    <dgm:cxn modelId="{B6D50C47-859B-4E99-A0EB-6FB9BA38E387}" type="presOf" srcId="{CD62E958-336E-49E3-A46D-9BCF9CC4610A}" destId="{7737E341-F650-4830-8275-9AC1E6C93716}" srcOrd="1" destOrd="0" presId="urn:microsoft.com/office/officeart/2005/8/layout/process1"/>
    <dgm:cxn modelId="{F17BAEF0-7184-4C10-B620-CC1B501863F0}" type="presOf" srcId="{C03423E4-FA74-4E0B-87C3-3B13D5312068}" destId="{6386714F-88CF-4DFF-B353-3BE63F2EFC2F}" srcOrd="0" destOrd="0" presId="urn:microsoft.com/office/officeart/2005/8/layout/process1"/>
    <dgm:cxn modelId="{4F094386-15A5-4E86-81F7-2EFB1E688C25}" type="presOf" srcId="{7193E5FD-6A3D-418C-8F42-A363006735A7}" destId="{E0A17E5C-A8C9-4406-A776-C342BE3F1806}" srcOrd="1"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4BDC06A9-C58C-4DC7-B322-26183B5FB59B}" type="presOf" srcId="{E1994069-78C7-4C4E-B258-2062236CAC70}" destId="{2B18E122-42E1-4E49-AF64-94B151D3F5D9}" srcOrd="0" destOrd="0" presId="urn:microsoft.com/office/officeart/2005/8/layout/process1"/>
    <dgm:cxn modelId="{08BDF4BE-1323-4E12-8FEB-B4DD330FFB4D}" type="presOf" srcId="{CD62E958-336E-49E3-A46D-9BCF9CC4610A}" destId="{4D37CFA0-F5D3-4B75-A553-45287DF245F3}" srcOrd="0" destOrd="0" presId="urn:microsoft.com/office/officeart/2005/8/layout/process1"/>
    <dgm:cxn modelId="{172819FE-6132-4300-9FD2-5BB917E66E82}" type="presOf" srcId="{498D6390-F7B3-4F26-8F2D-3FE1A576E3EF}" destId="{2CB11B63-1789-4540-B46B-871B492790BC}" srcOrd="0" destOrd="0" presId="urn:microsoft.com/office/officeart/2005/8/layout/process1"/>
    <dgm:cxn modelId="{3BA27F2D-2A05-48DE-9177-FEBAC96E4F9A}" srcId="{7A14FA8B-2E0C-48AC-9115-D85D0CC55AEA}" destId="{069F9AD1-102E-4CD0-8C90-0B86CE6573E9}" srcOrd="3" destOrd="0" parTransId="{F2745268-06C9-4EF3-93AE-8189D7C8092B}" sibTransId="{DDD910FA-3041-4E3A-AF7E-FA9A2665F44C}"/>
    <dgm:cxn modelId="{C912C78D-CC5A-4AFE-B36A-2ED8F2AAADF6}" type="presOf" srcId="{069F9AD1-102E-4CD0-8C90-0B86CE6573E9}" destId="{292AFC98-0105-4870-9E9F-E44841346910}"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334DEF07-4850-4B09-98C3-E74B5DCA62D2}" type="presOf" srcId="{7193E5FD-6A3D-418C-8F42-A363006735A7}" destId="{7858A5AA-C9C0-4A1A-92BE-D3B3276C9B81}" srcOrd="0" destOrd="0" presId="urn:microsoft.com/office/officeart/2005/8/layout/process1"/>
    <dgm:cxn modelId="{9586152A-72CF-404A-B05C-A21AB872F993}" type="presOf" srcId="{E1994069-78C7-4C4E-B258-2062236CAC70}" destId="{629DC795-0D11-4F8E-971E-26C5F0D353D7}" srcOrd="1" destOrd="0" presId="urn:microsoft.com/office/officeart/2005/8/layout/process1"/>
    <dgm:cxn modelId="{9CDE8208-0104-4E7A-8EEE-626A215D470E}" type="presOf" srcId="{493FEB21-A310-49CB-84C9-3B8389FDA754}" destId="{5FF64243-F1E4-4F6F-A961-B742DD5E7D4A}" srcOrd="0"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B6C76279-369D-46BA-94AE-3E675D9D2DF1}" type="presOf" srcId="{DDD910FA-3041-4E3A-AF7E-FA9A2665F44C}" destId="{8E77E10F-4F70-43AC-9223-F5179501472A}" srcOrd="0" destOrd="0" presId="urn:microsoft.com/office/officeart/2005/8/layout/process1"/>
    <dgm:cxn modelId="{04A9A240-0BF5-4F7B-A1D5-6CE1FEB1F4CC}" type="presOf" srcId="{DE3E46A3-132E-435C-8F6C-499F9C5DD22D}" destId="{49EF981B-8A55-427F-9E37-5511F483C6F1}"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F9CD8BF5-8314-4701-9231-68B0374904BB}" type="presOf" srcId="{DDD910FA-3041-4E3A-AF7E-FA9A2665F44C}" destId="{C1D591D6-DAF1-48A1-9CA8-A4FF03FC4402}" srcOrd="1" destOrd="0" presId="urn:microsoft.com/office/officeart/2005/8/layout/process1"/>
    <dgm:cxn modelId="{746102C0-0C6D-4256-AAC0-5055101CCDB1}" type="presParOf" srcId="{E6A51CAF-C886-4199-8B2A-62E303B82E8B}" destId="{2CB11B63-1789-4540-B46B-871B492790BC}" srcOrd="0" destOrd="0" presId="urn:microsoft.com/office/officeart/2005/8/layout/process1"/>
    <dgm:cxn modelId="{AEB381CA-F874-4985-A52E-94559B40EEFD}" type="presParOf" srcId="{E6A51CAF-C886-4199-8B2A-62E303B82E8B}" destId="{7858A5AA-C9C0-4A1A-92BE-D3B3276C9B81}" srcOrd="1" destOrd="0" presId="urn:microsoft.com/office/officeart/2005/8/layout/process1"/>
    <dgm:cxn modelId="{C7EBFC1D-DD43-47E4-B0D5-788D466EB6F7}" type="presParOf" srcId="{7858A5AA-C9C0-4A1A-92BE-D3B3276C9B81}" destId="{E0A17E5C-A8C9-4406-A776-C342BE3F1806}" srcOrd="0" destOrd="0" presId="urn:microsoft.com/office/officeart/2005/8/layout/process1"/>
    <dgm:cxn modelId="{089FFA1D-F658-40F6-AA14-26A2B15023C1}" type="presParOf" srcId="{E6A51CAF-C886-4199-8B2A-62E303B82E8B}" destId="{6386714F-88CF-4DFF-B353-3BE63F2EFC2F}" srcOrd="2" destOrd="0" presId="urn:microsoft.com/office/officeart/2005/8/layout/process1"/>
    <dgm:cxn modelId="{AFAA6862-B69B-447B-90A8-C1AADB700F7E}" type="presParOf" srcId="{E6A51CAF-C886-4199-8B2A-62E303B82E8B}" destId="{2B18E122-42E1-4E49-AF64-94B151D3F5D9}" srcOrd="3" destOrd="0" presId="urn:microsoft.com/office/officeart/2005/8/layout/process1"/>
    <dgm:cxn modelId="{64AF194F-14B1-4D00-867A-510382016DE1}" type="presParOf" srcId="{2B18E122-42E1-4E49-AF64-94B151D3F5D9}" destId="{629DC795-0D11-4F8E-971E-26C5F0D353D7}" srcOrd="0" destOrd="0" presId="urn:microsoft.com/office/officeart/2005/8/layout/process1"/>
    <dgm:cxn modelId="{5C021BB0-0FDC-4BE5-8DD9-995464DDEB27}" type="presParOf" srcId="{E6A51CAF-C886-4199-8B2A-62E303B82E8B}" destId="{5FF64243-F1E4-4F6F-A961-B742DD5E7D4A}" srcOrd="4" destOrd="0" presId="urn:microsoft.com/office/officeart/2005/8/layout/process1"/>
    <dgm:cxn modelId="{170F8093-36FC-4B68-8FF1-0C5130DAFD59}" type="presParOf" srcId="{E6A51CAF-C886-4199-8B2A-62E303B82E8B}" destId="{4D37CFA0-F5D3-4B75-A553-45287DF245F3}" srcOrd="5" destOrd="0" presId="urn:microsoft.com/office/officeart/2005/8/layout/process1"/>
    <dgm:cxn modelId="{47ACD9EE-23B4-4640-9B55-858FC1319184}" type="presParOf" srcId="{4D37CFA0-F5D3-4B75-A553-45287DF245F3}" destId="{7737E341-F650-4830-8275-9AC1E6C93716}" srcOrd="0" destOrd="0" presId="urn:microsoft.com/office/officeart/2005/8/layout/process1"/>
    <dgm:cxn modelId="{368A74A1-E87A-4DB8-A98D-06EC19F3692A}" type="presParOf" srcId="{E6A51CAF-C886-4199-8B2A-62E303B82E8B}" destId="{292AFC98-0105-4870-9E9F-E44841346910}" srcOrd="6" destOrd="0" presId="urn:microsoft.com/office/officeart/2005/8/layout/process1"/>
    <dgm:cxn modelId="{0ECE7586-8F25-433B-B0C9-E6EBF94815A0}" type="presParOf" srcId="{E6A51CAF-C886-4199-8B2A-62E303B82E8B}" destId="{8E77E10F-4F70-43AC-9223-F5179501472A}" srcOrd="7" destOrd="0" presId="urn:microsoft.com/office/officeart/2005/8/layout/process1"/>
    <dgm:cxn modelId="{18D8FA6B-166A-417D-837E-66731DB6D55D}" type="presParOf" srcId="{8E77E10F-4F70-43AC-9223-F5179501472A}" destId="{C1D591D6-DAF1-48A1-9CA8-A4FF03FC4402}" srcOrd="0" destOrd="0" presId="urn:microsoft.com/office/officeart/2005/8/layout/process1"/>
    <dgm:cxn modelId="{9584EE62-EDAE-4C95-9B14-BE869AFF3D96}"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4D8943"/>
        </a:solidFill>
      </dgm:spPr>
      <dgm:t>
        <a:bodyPr/>
        <a:lstStyle/>
        <a:p>
          <a:r>
            <a:rPr lang="en-US" sz="2400" dirty="0">
              <a:effectLst>
                <a:outerShdw blurRad="38100" dist="38100" dir="2700000" algn="tl">
                  <a:srgbClr val="000000">
                    <a:alpha val="43137"/>
                  </a:srgbClr>
                </a:outerShdw>
              </a:effectLst>
            </a:rPr>
            <a:t>Notify Candidates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9429">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70C0"/>
        </a:solidFill>
      </dgm:spPr>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52B0BDC9-09CB-440D-AD7A-740837D74700}" type="presOf" srcId="{D144D811-DB37-4BA1-ACF2-C82A2B8A4502}" destId="{1103C638-5E87-41A3-9C66-309BB773A0C9}" srcOrd="0" destOrd="0" presId="urn:microsoft.com/office/officeart/2011/layout/RadialPictureList"/>
    <dgm:cxn modelId="{E242E0EC-BA5C-464B-A811-A0D886108987}" type="presOf" srcId="{3AEFEDD8-E5C7-44F9-9D32-F375E420434D}" destId="{2769CCA9-6373-4F3F-986D-F96344332C0B}"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42115609-127E-4600-A13B-4843C959383B}" type="presOf" srcId="{AF80E263-39DC-4760-8CB0-B30EF808D955}" destId="{6ECDD4C8-7531-407D-A146-9BC2AA9BD240}"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8891235F-340F-45AF-BA9E-3005A041EC06}" type="presOf" srcId="{B89BECE8-8FCA-45EB-A75A-63D82F73E7E5}" destId="{B642DE3E-6C52-4A4B-B12A-F932F8B2732A}" srcOrd="0" destOrd="0" presId="urn:microsoft.com/office/officeart/2011/layout/RadialPictureList"/>
    <dgm:cxn modelId="{3CF2C476-72EF-46EE-8399-EA1CEC56A74D}" type="presOf" srcId="{44CCE7D1-AAF0-47BE-B2BC-557933DC8E17}" destId="{C51C9755-80C8-4094-B608-E570E4C352AD}" srcOrd="0" destOrd="0" presId="urn:microsoft.com/office/officeart/2011/layout/RadialPictureList"/>
    <dgm:cxn modelId="{CD3A5D76-0549-4CF6-832C-6395E8EC5B59}" type="presParOf" srcId="{B642DE3E-6C52-4A4B-B12A-F932F8B2732A}" destId="{2769CCA9-6373-4F3F-986D-F96344332C0B}" srcOrd="0" destOrd="0" presId="urn:microsoft.com/office/officeart/2011/layout/RadialPictureList"/>
    <dgm:cxn modelId="{0E55FF74-613B-4B3A-ABBC-44FE87E28201}" type="presParOf" srcId="{B642DE3E-6C52-4A4B-B12A-F932F8B2732A}" destId="{D97D4AF9-72CB-4F60-BDA0-38B7421F667A}" srcOrd="1" destOrd="0" presId="urn:microsoft.com/office/officeart/2011/layout/RadialPictureList"/>
    <dgm:cxn modelId="{D69134A7-FCEF-44C7-8D6D-EC8C2ED73255}" type="presParOf" srcId="{B642DE3E-6C52-4A4B-B12A-F932F8B2732A}" destId="{40CCE22E-6C3C-4C91-AE5A-B64A36006B32}" srcOrd="2" destOrd="0" presId="urn:microsoft.com/office/officeart/2011/layout/RadialPictureList"/>
    <dgm:cxn modelId="{FAC65132-6FB1-4076-84C4-3951BB70F121}" type="presParOf" srcId="{B642DE3E-6C52-4A4B-B12A-F932F8B2732A}" destId="{6ECDD4C8-7531-407D-A146-9BC2AA9BD240}" srcOrd="3" destOrd="0" presId="urn:microsoft.com/office/officeart/2011/layout/RadialPictureList"/>
    <dgm:cxn modelId="{3B101B87-8F6F-489B-B2D3-3059C611A25F}" type="presParOf" srcId="{B642DE3E-6C52-4A4B-B12A-F932F8B2732A}" destId="{D1AF06DB-810B-439E-A276-963C4D9F6CA8}" srcOrd="4" destOrd="0" presId="urn:microsoft.com/office/officeart/2011/layout/RadialPictureList"/>
    <dgm:cxn modelId="{7B0137E8-9571-4C4B-87B5-A8559996D366}" type="presParOf" srcId="{D1AF06DB-810B-439E-A276-963C4D9F6CA8}" destId="{1B43FB79-FF1C-485F-91ED-29F6FD4655E0}" srcOrd="0" destOrd="0" presId="urn:microsoft.com/office/officeart/2011/layout/RadialPictureList"/>
    <dgm:cxn modelId="{94E495D6-0D71-47EB-AD64-FD326B86EDCC}" type="presParOf" srcId="{B642DE3E-6C52-4A4B-B12A-F932F8B2732A}" destId="{1103C638-5E87-41A3-9C66-309BB773A0C9}" srcOrd="5" destOrd="0" presId="urn:microsoft.com/office/officeart/2011/layout/RadialPictureList"/>
    <dgm:cxn modelId="{465693FF-1C0E-464E-9F15-DE370409E3A4}" type="presParOf" srcId="{B642DE3E-6C52-4A4B-B12A-F932F8B2732A}" destId="{5A71F7D9-E0E9-44F7-8041-10CD22D884FB}" srcOrd="6" destOrd="0" presId="urn:microsoft.com/office/officeart/2011/layout/RadialPictureList"/>
    <dgm:cxn modelId="{10C80808-84F1-404D-A248-9A9E03C1EC5F}" type="presParOf" srcId="{5A71F7D9-E0E9-44F7-8041-10CD22D884FB}" destId="{1372E00B-CE48-4F25-85AE-48F4D7879294}" srcOrd="0" destOrd="0" presId="urn:microsoft.com/office/officeart/2011/layout/RadialPictureList"/>
    <dgm:cxn modelId="{20C284AC-91EE-4747-86AF-FA0C5A3555F1}"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E376E-E0A8-4890-8F8E-08515A8570ED}"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87B13181-0985-4428-8BF7-162A4811B9CC}">
      <dgm:prSet phldrT="[Text]"/>
      <dgm:spPr/>
      <dgm:t>
        <a:bodyPr/>
        <a:lstStyle/>
        <a:p>
          <a:r>
            <a:rPr lang="en-US" dirty="0"/>
            <a:t>Office of the Provost</a:t>
          </a:r>
        </a:p>
      </dgm:t>
    </dgm:pt>
    <dgm:pt modelId="{5D56C3B7-CA63-4FF7-A9FF-3FA0306944A1}" type="parTrans" cxnId="{C51A08E4-114F-4B12-9C37-1B357886262B}">
      <dgm:prSet/>
      <dgm:spPr/>
      <dgm:t>
        <a:bodyPr/>
        <a:lstStyle/>
        <a:p>
          <a:endParaRPr lang="en-US"/>
        </a:p>
      </dgm:t>
    </dgm:pt>
    <dgm:pt modelId="{91C4E64D-3735-4F50-9E60-454B9090C412}" type="sibTrans" cxnId="{C51A08E4-114F-4B12-9C37-1B357886262B}">
      <dgm:prSet/>
      <dgm:spPr/>
      <dgm:t>
        <a:bodyPr/>
        <a:lstStyle/>
        <a:p>
          <a:endParaRPr lang="en-US"/>
        </a:p>
      </dgm:t>
    </dgm:pt>
    <dgm:pt modelId="{ABE2D1BE-7E1E-4D4E-ACAE-A9422F69CF03}">
      <dgm:prSet phldrT="[Text]"/>
      <dgm:spPr/>
      <dgm:t>
        <a:bodyPr/>
        <a:lstStyle/>
        <a:p>
          <a:r>
            <a:rPr lang="en-US" dirty="0"/>
            <a:t>Appointing Authority</a:t>
          </a:r>
        </a:p>
      </dgm:t>
    </dgm:pt>
    <dgm:pt modelId="{CD91AA77-3E9D-4044-924D-771F2957C0A9}" type="parTrans" cxnId="{2345B049-498E-4A4B-963B-E883678B66C3}">
      <dgm:prSet/>
      <dgm:spPr/>
      <dgm:t>
        <a:bodyPr/>
        <a:lstStyle/>
        <a:p>
          <a:endParaRPr lang="en-US"/>
        </a:p>
      </dgm:t>
    </dgm:pt>
    <dgm:pt modelId="{C0C81927-0C64-4A86-ACE5-2810787F6C63}" type="sibTrans" cxnId="{2345B049-498E-4A4B-963B-E883678B66C3}">
      <dgm:prSet/>
      <dgm:spPr/>
      <dgm:t>
        <a:bodyPr/>
        <a:lstStyle/>
        <a:p>
          <a:endParaRPr lang="en-US"/>
        </a:p>
      </dgm:t>
    </dgm:pt>
    <dgm:pt modelId="{E2CAD28F-F8D0-461F-B525-3B663964284C}">
      <dgm:prSet phldrT="[Text]"/>
      <dgm:spPr/>
      <dgm:t>
        <a:bodyPr/>
        <a:lstStyle/>
        <a:p>
          <a:r>
            <a:rPr lang="en-US" dirty="0"/>
            <a:t>Search Chair</a:t>
          </a:r>
        </a:p>
      </dgm:t>
    </dgm:pt>
    <dgm:pt modelId="{07F5E558-55EC-490F-9499-9757F46B7C97}" type="parTrans" cxnId="{D55F8F11-5C75-4636-87E2-604D742CA3C0}">
      <dgm:prSet/>
      <dgm:spPr/>
      <dgm:t>
        <a:bodyPr/>
        <a:lstStyle/>
        <a:p>
          <a:endParaRPr lang="en-US"/>
        </a:p>
      </dgm:t>
    </dgm:pt>
    <dgm:pt modelId="{30689E98-13F8-4148-BE8F-1BC0F122E632}" type="sibTrans" cxnId="{D55F8F11-5C75-4636-87E2-604D742CA3C0}">
      <dgm:prSet/>
      <dgm:spPr/>
      <dgm:t>
        <a:bodyPr/>
        <a:lstStyle/>
        <a:p>
          <a:endParaRPr lang="en-US"/>
        </a:p>
      </dgm:t>
    </dgm:pt>
    <dgm:pt modelId="{3BC77B9B-C9F8-4353-8203-730B6C8F04DF}">
      <dgm:prSet phldrT="[Text]"/>
      <dgm:spPr/>
      <dgm:t>
        <a:bodyPr/>
        <a:lstStyle/>
        <a:p>
          <a:r>
            <a:rPr lang="en-US" dirty="0"/>
            <a:t>Search Committee Members</a:t>
          </a:r>
        </a:p>
      </dgm:t>
    </dgm:pt>
    <dgm:pt modelId="{3E82EED7-0576-4C5F-9755-0C9AD6D49054}" type="parTrans" cxnId="{147830D2-FC6B-45DF-8ABE-681F916AC530}">
      <dgm:prSet/>
      <dgm:spPr/>
      <dgm:t>
        <a:bodyPr/>
        <a:lstStyle/>
        <a:p>
          <a:endParaRPr lang="en-US"/>
        </a:p>
      </dgm:t>
    </dgm:pt>
    <dgm:pt modelId="{EA676AF7-64E5-494F-AE96-C58FE590DCE8}" type="sibTrans" cxnId="{147830D2-FC6B-45DF-8ABE-681F916AC530}">
      <dgm:prSet/>
      <dgm:spPr/>
      <dgm:t>
        <a:bodyPr/>
        <a:lstStyle/>
        <a:p>
          <a:endParaRPr lang="en-US"/>
        </a:p>
      </dgm:t>
    </dgm:pt>
    <dgm:pt modelId="{5578333E-03A1-4D79-9511-FC3EB021AFA1}">
      <dgm:prSet phldrT="[Text]"/>
      <dgm:spPr/>
      <dgm:t>
        <a:bodyPr/>
        <a:lstStyle/>
        <a:p>
          <a:r>
            <a:rPr lang="en-US" dirty="0"/>
            <a:t>Search Support</a:t>
          </a:r>
        </a:p>
      </dgm:t>
    </dgm:pt>
    <dgm:pt modelId="{4F3589CF-07F0-4A54-8CF5-4DC87D500962}" type="parTrans" cxnId="{40FF6969-5C24-45DA-BD3B-2437625D834A}">
      <dgm:prSet/>
      <dgm:spPr/>
      <dgm:t>
        <a:bodyPr/>
        <a:lstStyle/>
        <a:p>
          <a:endParaRPr lang="en-US"/>
        </a:p>
      </dgm:t>
    </dgm:pt>
    <dgm:pt modelId="{691E04A9-30B1-4AAA-B52F-2D782C6FF974}" type="sibTrans" cxnId="{40FF6969-5C24-45DA-BD3B-2437625D834A}">
      <dgm:prSet/>
      <dgm:spPr/>
      <dgm:t>
        <a:bodyPr/>
        <a:lstStyle/>
        <a:p>
          <a:endParaRPr lang="en-US"/>
        </a:p>
      </dgm:t>
    </dgm:pt>
    <dgm:pt modelId="{EE356D6E-6047-49D5-98B6-9F7354D66977}" type="pres">
      <dgm:prSet presAssocID="{290E376E-E0A8-4890-8F8E-08515A8570ED}" presName="Name0" presStyleCnt="0">
        <dgm:presLayoutVars>
          <dgm:dir/>
          <dgm:resizeHandles val="exact"/>
        </dgm:presLayoutVars>
      </dgm:prSet>
      <dgm:spPr/>
      <dgm:t>
        <a:bodyPr/>
        <a:lstStyle/>
        <a:p>
          <a:endParaRPr lang="en-US"/>
        </a:p>
      </dgm:t>
    </dgm:pt>
    <dgm:pt modelId="{FF465521-C11B-4377-B77A-51612C0A743B}" type="pres">
      <dgm:prSet presAssocID="{87B13181-0985-4428-8BF7-162A4811B9CC}" presName="composite" presStyleCnt="0"/>
      <dgm:spPr/>
    </dgm:pt>
    <dgm:pt modelId="{3EDBA4BE-F5D6-46B7-BD61-2FD64B5C7B0F}" type="pres">
      <dgm:prSet presAssocID="{87B13181-0985-4428-8BF7-162A4811B9CC}" presName="rect1" presStyleLbl="bgImgPlace1" presStyleIdx="0" presStyleCnt="5"/>
      <dgm:spPr>
        <a:blipFill rotWithShape="1">
          <a:blip xmlns:r="http://schemas.openxmlformats.org/officeDocument/2006/relationships" r:embed="rId1"/>
          <a:stretch>
            <a:fillRect/>
          </a:stretch>
        </a:blipFill>
      </dgm:spPr>
    </dgm:pt>
    <dgm:pt modelId="{BE27E7DB-928B-4CE7-8485-C3EB67686EA7}" type="pres">
      <dgm:prSet presAssocID="{87B13181-0985-4428-8BF7-162A4811B9CC}" presName="wedgeRectCallout1" presStyleLbl="node1" presStyleIdx="0" presStyleCnt="5">
        <dgm:presLayoutVars>
          <dgm:bulletEnabled val="1"/>
        </dgm:presLayoutVars>
      </dgm:prSet>
      <dgm:spPr/>
      <dgm:t>
        <a:bodyPr/>
        <a:lstStyle/>
        <a:p>
          <a:endParaRPr lang="en-US"/>
        </a:p>
      </dgm:t>
    </dgm:pt>
    <dgm:pt modelId="{917E3CD7-B2DB-4C5C-B2B8-EBD3D3C4DC78}" type="pres">
      <dgm:prSet presAssocID="{91C4E64D-3735-4F50-9E60-454B9090C412}" presName="sibTrans" presStyleCnt="0"/>
      <dgm:spPr/>
    </dgm:pt>
    <dgm:pt modelId="{09C68281-50FB-45AA-B1FC-5BF15E6C055C}" type="pres">
      <dgm:prSet presAssocID="{ABE2D1BE-7E1E-4D4E-ACAE-A9422F69CF03}" presName="composite" presStyleCnt="0"/>
      <dgm:spPr/>
    </dgm:pt>
    <dgm:pt modelId="{C2DF3662-2434-4381-A78E-AC6222CE8DF1}" type="pres">
      <dgm:prSet presAssocID="{ABE2D1BE-7E1E-4D4E-ACAE-A9422F69CF03}" presName="rect1" presStyleLbl="bgImgPlace1" presStyleIdx="1" presStyleCnt="5"/>
      <dgm:spPr>
        <a:blipFill rotWithShape="1">
          <a:blip xmlns:r="http://schemas.openxmlformats.org/officeDocument/2006/relationships" r:embed="rId2"/>
          <a:stretch>
            <a:fillRect/>
          </a:stretch>
        </a:blipFill>
      </dgm:spPr>
    </dgm:pt>
    <dgm:pt modelId="{2AD17C99-6AA5-488F-A406-ECAB3F6742CC}" type="pres">
      <dgm:prSet presAssocID="{ABE2D1BE-7E1E-4D4E-ACAE-A9422F69CF03}" presName="wedgeRectCallout1" presStyleLbl="node1" presStyleIdx="1" presStyleCnt="5">
        <dgm:presLayoutVars>
          <dgm:bulletEnabled val="1"/>
        </dgm:presLayoutVars>
      </dgm:prSet>
      <dgm:spPr/>
      <dgm:t>
        <a:bodyPr/>
        <a:lstStyle/>
        <a:p>
          <a:endParaRPr lang="en-US"/>
        </a:p>
      </dgm:t>
    </dgm:pt>
    <dgm:pt modelId="{3B7D17F4-B043-4812-8970-AB2E4715AA28}" type="pres">
      <dgm:prSet presAssocID="{C0C81927-0C64-4A86-ACE5-2810787F6C63}" presName="sibTrans" presStyleCnt="0"/>
      <dgm:spPr/>
    </dgm:pt>
    <dgm:pt modelId="{CA916341-D482-4135-98BB-9DA7D7FCACCF}" type="pres">
      <dgm:prSet presAssocID="{E2CAD28F-F8D0-461F-B525-3B663964284C}" presName="composite" presStyleCnt="0"/>
      <dgm:spPr/>
    </dgm:pt>
    <dgm:pt modelId="{ED5BE659-E764-4201-BA36-B4D25CDC747C}" type="pres">
      <dgm:prSet presAssocID="{E2CAD28F-F8D0-461F-B525-3B663964284C}" presName="rect1" presStyleLbl="bgImgPlace1" presStyleIdx="2" presStyleCnt="5"/>
      <dgm:spPr>
        <a:blipFill rotWithShape="1">
          <a:blip xmlns:r="http://schemas.openxmlformats.org/officeDocument/2006/relationships" r:embed="rId3"/>
          <a:stretch>
            <a:fillRect/>
          </a:stretch>
        </a:blipFill>
      </dgm:spPr>
    </dgm:pt>
    <dgm:pt modelId="{BC23330A-B3B3-4591-B16D-89D09DC2E102}" type="pres">
      <dgm:prSet presAssocID="{E2CAD28F-F8D0-461F-B525-3B663964284C}" presName="wedgeRectCallout1" presStyleLbl="node1" presStyleIdx="2" presStyleCnt="5">
        <dgm:presLayoutVars>
          <dgm:bulletEnabled val="1"/>
        </dgm:presLayoutVars>
      </dgm:prSet>
      <dgm:spPr/>
      <dgm:t>
        <a:bodyPr/>
        <a:lstStyle/>
        <a:p>
          <a:endParaRPr lang="en-US"/>
        </a:p>
      </dgm:t>
    </dgm:pt>
    <dgm:pt modelId="{FD74F5E7-5BCC-4ADD-9F1F-8725B4B718E6}" type="pres">
      <dgm:prSet presAssocID="{30689E98-13F8-4148-BE8F-1BC0F122E632}" presName="sibTrans" presStyleCnt="0"/>
      <dgm:spPr/>
    </dgm:pt>
    <dgm:pt modelId="{0625C0C9-6EA5-45B5-9C3D-227BB12CF552}" type="pres">
      <dgm:prSet presAssocID="{3BC77B9B-C9F8-4353-8203-730B6C8F04DF}" presName="composite" presStyleCnt="0"/>
      <dgm:spPr/>
    </dgm:pt>
    <dgm:pt modelId="{C3B37410-5FEF-46AC-B371-86468844E034}" type="pres">
      <dgm:prSet presAssocID="{3BC77B9B-C9F8-4353-8203-730B6C8F04DF}" presName="rect1" presStyleLbl="bgImgPlace1" presStyleIdx="3" presStyleCnt="5"/>
      <dgm:spPr>
        <a:blipFill rotWithShape="1">
          <a:blip xmlns:r="http://schemas.openxmlformats.org/officeDocument/2006/relationships" r:embed="rId4"/>
          <a:stretch>
            <a:fillRect/>
          </a:stretch>
        </a:blipFill>
      </dgm:spPr>
    </dgm:pt>
    <dgm:pt modelId="{5E425DAE-1A88-408F-80F1-2A07218093EC}" type="pres">
      <dgm:prSet presAssocID="{3BC77B9B-C9F8-4353-8203-730B6C8F04DF}" presName="wedgeRectCallout1" presStyleLbl="node1" presStyleIdx="3" presStyleCnt="5">
        <dgm:presLayoutVars>
          <dgm:bulletEnabled val="1"/>
        </dgm:presLayoutVars>
      </dgm:prSet>
      <dgm:spPr/>
      <dgm:t>
        <a:bodyPr/>
        <a:lstStyle/>
        <a:p>
          <a:endParaRPr lang="en-US"/>
        </a:p>
      </dgm:t>
    </dgm:pt>
    <dgm:pt modelId="{20F9FEBD-3364-4FDB-87FF-5DF06391A48E}" type="pres">
      <dgm:prSet presAssocID="{EA676AF7-64E5-494F-AE96-C58FE590DCE8}" presName="sibTrans" presStyleCnt="0"/>
      <dgm:spPr/>
    </dgm:pt>
    <dgm:pt modelId="{2988C3F6-74D7-4F78-9D09-E430D62FC3A1}" type="pres">
      <dgm:prSet presAssocID="{5578333E-03A1-4D79-9511-FC3EB021AFA1}" presName="composite" presStyleCnt="0"/>
      <dgm:spPr/>
    </dgm:pt>
    <dgm:pt modelId="{C957230C-09E7-4EA4-8B45-E99F1C702E37}" type="pres">
      <dgm:prSet presAssocID="{5578333E-03A1-4D79-9511-FC3EB021AFA1}" presName="rect1" presStyleLbl="bgImgPlace1" presStyleIdx="4" presStyleCnt="5"/>
      <dgm:spPr>
        <a:blipFill rotWithShape="1">
          <a:blip xmlns:r="http://schemas.openxmlformats.org/officeDocument/2006/relationships" r:embed="rId5"/>
          <a:stretch>
            <a:fillRect/>
          </a:stretch>
        </a:blipFill>
      </dgm:spPr>
    </dgm:pt>
    <dgm:pt modelId="{9BDD1245-95E6-4709-9B53-EDC9E0AF8264}" type="pres">
      <dgm:prSet presAssocID="{5578333E-03A1-4D79-9511-FC3EB021AFA1}" presName="wedgeRectCallout1" presStyleLbl="node1" presStyleIdx="4" presStyleCnt="5">
        <dgm:presLayoutVars>
          <dgm:bulletEnabled val="1"/>
        </dgm:presLayoutVars>
      </dgm:prSet>
      <dgm:spPr/>
      <dgm:t>
        <a:bodyPr/>
        <a:lstStyle/>
        <a:p>
          <a:endParaRPr lang="en-US"/>
        </a:p>
      </dgm:t>
    </dgm:pt>
  </dgm:ptLst>
  <dgm:cxnLst>
    <dgm:cxn modelId="{147830D2-FC6B-45DF-8ABE-681F916AC530}" srcId="{290E376E-E0A8-4890-8F8E-08515A8570ED}" destId="{3BC77B9B-C9F8-4353-8203-730B6C8F04DF}" srcOrd="3" destOrd="0" parTransId="{3E82EED7-0576-4C5F-9755-0C9AD6D49054}" sibTransId="{EA676AF7-64E5-494F-AE96-C58FE590DCE8}"/>
    <dgm:cxn modelId="{D58FBB86-5E3A-4B3A-A2C8-EEF5C230B25B}" type="presOf" srcId="{3BC77B9B-C9F8-4353-8203-730B6C8F04DF}" destId="{5E425DAE-1A88-408F-80F1-2A07218093EC}" srcOrd="0" destOrd="0" presId="urn:microsoft.com/office/officeart/2008/layout/BendingPictureCaptionList"/>
    <dgm:cxn modelId="{11133933-E858-4CC4-B18C-97E9C4EFC42E}" type="presOf" srcId="{5578333E-03A1-4D79-9511-FC3EB021AFA1}" destId="{9BDD1245-95E6-4709-9B53-EDC9E0AF8264}" srcOrd="0" destOrd="0" presId="urn:microsoft.com/office/officeart/2008/layout/BendingPictureCaptionList"/>
    <dgm:cxn modelId="{48BC5F17-EE90-42DC-8A2C-9D9A3AE346F5}" type="presOf" srcId="{290E376E-E0A8-4890-8F8E-08515A8570ED}" destId="{EE356D6E-6047-49D5-98B6-9F7354D66977}" srcOrd="0" destOrd="0" presId="urn:microsoft.com/office/officeart/2008/layout/BendingPictureCaptionList"/>
    <dgm:cxn modelId="{B401C277-0C87-4208-B91D-1E7118327A7B}" type="presOf" srcId="{E2CAD28F-F8D0-461F-B525-3B663964284C}" destId="{BC23330A-B3B3-4591-B16D-89D09DC2E102}" srcOrd="0" destOrd="0" presId="urn:microsoft.com/office/officeart/2008/layout/BendingPictureCaptionList"/>
    <dgm:cxn modelId="{40FF6969-5C24-45DA-BD3B-2437625D834A}" srcId="{290E376E-E0A8-4890-8F8E-08515A8570ED}" destId="{5578333E-03A1-4D79-9511-FC3EB021AFA1}" srcOrd="4" destOrd="0" parTransId="{4F3589CF-07F0-4A54-8CF5-4DC87D500962}" sibTransId="{691E04A9-30B1-4AAA-B52F-2D782C6FF974}"/>
    <dgm:cxn modelId="{2345B049-498E-4A4B-963B-E883678B66C3}" srcId="{290E376E-E0A8-4890-8F8E-08515A8570ED}" destId="{ABE2D1BE-7E1E-4D4E-ACAE-A9422F69CF03}" srcOrd="1" destOrd="0" parTransId="{CD91AA77-3E9D-4044-924D-771F2957C0A9}" sibTransId="{C0C81927-0C64-4A86-ACE5-2810787F6C63}"/>
    <dgm:cxn modelId="{F9FFED89-905F-424F-BE72-F88AED7C31CB}" type="presOf" srcId="{87B13181-0985-4428-8BF7-162A4811B9CC}" destId="{BE27E7DB-928B-4CE7-8485-C3EB67686EA7}" srcOrd="0" destOrd="0" presId="urn:microsoft.com/office/officeart/2008/layout/BendingPictureCaptionList"/>
    <dgm:cxn modelId="{C51A08E4-114F-4B12-9C37-1B357886262B}" srcId="{290E376E-E0A8-4890-8F8E-08515A8570ED}" destId="{87B13181-0985-4428-8BF7-162A4811B9CC}" srcOrd="0" destOrd="0" parTransId="{5D56C3B7-CA63-4FF7-A9FF-3FA0306944A1}" sibTransId="{91C4E64D-3735-4F50-9E60-454B9090C412}"/>
    <dgm:cxn modelId="{C8870D59-7763-445C-B3E2-8476781A6BD3}" type="presOf" srcId="{ABE2D1BE-7E1E-4D4E-ACAE-A9422F69CF03}" destId="{2AD17C99-6AA5-488F-A406-ECAB3F6742CC}" srcOrd="0" destOrd="0" presId="urn:microsoft.com/office/officeart/2008/layout/BendingPictureCaptionList"/>
    <dgm:cxn modelId="{D55F8F11-5C75-4636-87E2-604D742CA3C0}" srcId="{290E376E-E0A8-4890-8F8E-08515A8570ED}" destId="{E2CAD28F-F8D0-461F-B525-3B663964284C}" srcOrd="2" destOrd="0" parTransId="{07F5E558-55EC-490F-9499-9757F46B7C97}" sibTransId="{30689E98-13F8-4148-BE8F-1BC0F122E632}"/>
    <dgm:cxn modelId="{5A835547-0C7B-447D-BCE9-070CE409EAF3}" type="presParOf" srcId="{EE356D6E-6047-49D5-98B6-9F7354D66977}" destId="{FF465521-C11B-4377-B77A-51612C0A743B}" srcOrd="0" destOrd="0" presId="urn:microsoft.com/office/officeart/2008/layout/BendingPictureCaptionList"/>
    <dgm:cxn modelId="{020281A4-44C0-4C25-86AD-5F98962D16DB}" type="presParOf" srcId="{FF465521-C11B-4377-B77A-51612C0A743B}" destId="{3EDBA4BE-F5D6-46B7-BD61-2FD64B5C7B0F}" srcOrd="0" destOrd="0" presId="urn:microsoft.com/office/officeart/2008/layout/BendingPictureCaptionList"/>
    <dgm:cxn modelId="{697928E7-8295-4041-A970-56838EB2ECC7}" type="presParOf" srcId="{FF465521-C11B-4377-B77A-51612C0A743B}" destId="{BE27E7DB-928B-4CE7-8485-C3EB67686EA7}" srcOrd="1" destOrd="0" presId="urn:microsoft.com/office/officeart/2008/layout/BendingPictureCaptionList"/>
    <dgm:cxn modelId="{9BEC6D43-D665-417C-8C53-E37C97770B99}" type="presParOf" srcId="{EE356D6E-6047-49D5-98B6-9F7354D66977}" destId="{917E3CD7-B2DB-4C5C-B2B8-EBD3D3C4DC78}" srcOrd="1" destOrd="0" presId="urn:microsoft.com/office/officeart/2008/layout/BendingPictureCaptionList"/>
    <dgm:cxn modelId="{89F6D913-F119-4F90-8892-26E92ECA97DF}" type="presParOf" srcId="{EE356D6E-6047-49D5-98B6-9F7354D66977}" destId="{09C68281-50FB-45AA-B1FC-5BF15E6C055C}" srcOrd="2" destOrd="0" presId="urn:microsoft.com/office/officeart/2008/layout/BendingPictureCaptionList"/>
    <dgm:cxn modelId="{7E5BF05B-1C8B-4F80-8818-92EC18BD25B7}" type="presParOf" srcId="{09C68281-50FB-45AA-B1FC-5BF15E6C055C}" destId="{C2DF3662-2434-4381-A78E-AC6222CE8DF1}" srcOrd="0" destOrd="0" presId="urn:microsoft.com/office/officeart/2008/layout/BendingPictureCaptionList"/>
    <dgm:cxn modelId="{999921E8-84CC-437F-AF45-6F2ECFFA7AE6}" type="presParOf" srcId="{09C68281-50FB-45AA-B1FC-5BF15E6C055C}" destId="{2AD17C99-6AA5-488F-A406-ECAB3F6742CC}" srcOrd="1" destOrd="0" presId="urn:microsoft.com/office/officeart/2008/layout/BendingPictureCaptionList"/>
    <dgm:cxn modelId="{CC87FA04-653E-4D9A-BD7E-21B8BE8CE049}" type="presParOf" srcId="{EE356D6E-6047-49D5-98B6-9F7354D66977}" destId="{3B7D17F4-B043-4812-8970-AB2E4715AA28}" srcOrd="3" destOrd="0" presId="urn:microsoft.com/office/officeart/2008/layout/BendingPictureCaptionList"/>
    <dgm:cxn modelId="{F523600B-A4D9-4CA3-A4D5-BBE1B04A1F30}" type="presParOf" srcId="{EE356D6E-6047-49D5-98B6-9F7354D66977}" destId="{CA916341-D482-4135-98BB-9DA7D7FCACCF}" srcOrd="4" destOrd="0" presId="urn:microsoft.com/office/officeart/2008/layout/BendingPictureCaptionList"/>
    <dgm:cxn modelId="{3EDAEF63-608C-44F4-9073-AE4B369A5471}" type="presParOf" srcId="{CA916341-D482-4135-98BB-9DA7D7FCACCF}" destId="{ED5BE659-E764-4201-BA36-B4D25CDC747C}" srcOrd="0" destOrd="0" presId="urn:microsoft.com/office/officeart/2008/layout/BendingPictureCaptionList"/>
    <dgm:cxn modelId="{CCFD5B1E-F90C-4403-9562-640A338CEA0E}" type="presParOf" srcId="{CA916341-D482-4135-98BB-9DA7D7FCACCF}" destId="{BC23330A-B3B3-4591-B16D-89D09DC2E102}" srcOrd="1" destOrd="0" presId="urn:microsoft.com/office/officeart/2008/layout/BendingPictureCaptionList"/>
    <dgm:cxn modelId="{84A5802C-E369-4061-BDAE-C0E2A765C1B2}" type="presParOf" srcId="{EE356D6E-6047-49D5-98B6-9F7354D66977}" destId="{FD74F5E7-5BCC-4ADD-9F1F-8725B4B718E6}" srcOrd="5" destOrd="0" presId="urn:microsoft.com/office/officeart/2008/layout/BendingPictureCaptionList"/>
    <dgm:cxn modelId="{42BEAD41-918C-4746-BD62-7F82A6E416FF}" type="presParOf" srcId="{EE356D6E-6047-49D5-98B6-9F7354D66977}" destId="{0625C0C9-6EA5-45B5-9C3D-227BB12CF552}" srcOrd="6" destOrd="0" presId="urn:microsoft.com/office/officeart/2008/layout/BendingPictureCaptionList"/>
    <dgm:cxn modelId="{4425478C-AE0C-4FF6-A6A2-2E5365EDD0D2}" type="presParOf" srcId="{0625C0C9-6EA5-45B5-9C3D-227BB12CF552}" destId="{C3B37410-5FEF-46AC-B371-86468844E034}" srcOrd="0" destOrd="0" presId="urn:microsoft.com/office/officeart/2008/layout/BendingPictureCaptionList"/>
    <dgm:cxn modelId="{FBCE3E28-8220-4893-BF9B-220CCEE02EB7}" type="presParOf" srcId="{0625C0C9-6EA5-45B5-9C3D-227BB12CF552}" destId="{5E425DAE-1A88-408F-80F1-2A07218093EC}" srcOrd="1" destOrd="0" presId="urn:microsoft.com/office/officeart/2008/layout/BendingPictureCaptionList"/>
    <dgm:cxn modelId="{5810812E-A3E5-4B49-86B0-57362684E5AC}" type="presParOf" srcId="{EE356D6E-6047-49D5-98B6-9F7354D66977}" destId="{20F9FEBD-3364-4FDB-87FF-5DF06391A48E}" srcOrd="7" destOrd="0" presId="urn:microsoft.com/office/officeart/2008/layout/BendingPictureCaptionList"/>
    <dgm:cxn modelId="{A8A5EFF1-58A9-48D1-81B4-FF7B3A22AB01}" type="presParOf" srcId="{EE356D6E-6047-49D5-98B6-9F7354D66977}" destId="{2988C3F6-74D7-4F78-9D09-E430D62FC3A1}" srcOrd="8" destOrd="0" presId="urn:microsoft.com/office/officeart/2008/layout/BendingPictureCaptionList"/>
    <dgm:cxn modelId="{6228A706-E3F3-4CE9-B138-924606B7EF2A}" type="presParOf" srcId="{2988C3F6-74D7-4F78-9D09-E430D62FC3A1}" destId="{C957230C-09E7-4EA4-8B45-E99F1C702E37}" srcOrd="0" destOrd="0" presId="urn:microsoft.com/office/officeart/2008/layout/BendingPictureCaptionList"/>
    <dgm:cxn modelId="{A3C92DC0-7011-4E0C-BEB2-FB271C98C0AF}" type="presParOf" srcId="{2988C3F6-74D7-4F78-9D09-E430D62FC3A1}" destId="{9BDD1245-95E6-4709-9B53-EDC9E0AF8264}" srcOrd="1" destOrd="0" presId="urn:microsoft.com/office/officeart/2008/layout/BendingPictureCa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4D8943"/>
        </a:solidFill>
      </dgm:spPr>
      <dgm:t>
        <a:bodyPr/>
        <a:lstStyle/>
        <a:p>
          <a:r>
            <a:rPr lang="en-US" sz="2400" dirty="0"/>
            <a:t>Records</a:t>
          </a:r>
        </a:p>
        <a:p>
          <a:r>
            <a:rPr lang="en-US" sz="2400" dirty="0"/>
            <a:t>Retention</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0759">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70C0"/>
        </a:solidFill>
      </dgm:spPr>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CA77BED1-D4C1-478A-A530-EF8D6CBB9D58}" type="presOf" srcId="{3AEFEDD8-E5C7-44F9-9D32-F375E420434D}" destId="{2769CCA9-6373-4F3F-986D-F96344332C0B}"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EC90284-D080-4CCF-BAE4-4DB63DD561F1}" srcId="{3AEFEDD8-E5C7-44F9-9D32-F375E420434D}" destId="{AF80E263-39DC-4760-8CB0-B30EF808D955}" srcOrd="0" destOrd="0" parTransId="{B5C6251C-4C0F-4BD9-9258-21D977A15308}" sibTransId="{A79D5BF1-B72E-4E94-9546-BFB445894ECF}"/>
    <dgm:cxn modelId="{A5FF0D25-DFA8-49D3-8CCC-9A8EBEDBA407}" type="presOf" srcId="{AF80E263-39DC-4760-8CB0-B30EF808D955}" destId="{6ECDD4C8-7531-407D-A146-9BC2AA9BD240}" srcOrd="0" destOrd="0" presId="urn:microsoft.com/office/officeart/2011/layout/RadialPictureList"/>
    <dgm:cxn modelId="{C297D4B1-B874-43AE-81CF-36099A86F9E7}" type="presOf" srcId="{B89BECE8-8FCA-45EB-A75A-63D82F73E7E5}" destId="{B642DE3E-6C52-4A4B-B12A-F932F8B2732A}" srcOrd="0" destOrd="0" presId="urn:microsoft.com/office/officeart/2011/layout/RadialPictureList"/>
    <dgm:cxn modelId="{75EA8CAD-D1D5-4770-A037-2F766D8929C1}" type="presOf" srcId="{D144D811-DB37-4BA1-ACF2-C82A2B8A4502}" destId="{1103C638-5E87-41A3-9C66-309BB773A0C9}" srcOrd="0" destOrd="0" presId="urn:microsoft.com/office/officeart/2011/layout/RadialPictureList"/>
    <dgm:cxn modelId="{BA276279-73ED-462E-BA7B-ABFE3E84D1BB}" type="presOf" srcId="{44CCE7D1-AAF0-47BE-B2BC-557933DC8E17}" destId="{C51C9755-80C8-4094-B608-E570E4C352AD}"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6D5033F5-933B-40EE-B254-9352EF3F31CE}" srcId="{3AEFEDD8-E5C7-44F9-9D32-F375E420434D}" destId="{44CCE7D1-AAF0-47BE-B2BC-557933DC8E17}" srcOrd="2" destOrd="0" parTransId="{CF0D3C71-9967-4AB1-81A6-BA1059CE6CD3}" sibTransId="{99D4E3BD-611A-4246-878A-E5732AF373DD}"/>
    <dgm:cxn modelId="{5E7F7B96-DA6A-4BE5-BB33-3B6E55606878}" type="presParOf" srcId="{B642DE3E-6C52-4A4B-B12A-F932F8B2732A}" destId="{2769CCA9-6373-4F3F-986D-F96344332C0B}" srcOrd="0" destOrd="0" presId="urn:microsoft.com/office/officeart/2011/layout/RadialPictureList"/>
    <dgm:cxn modelId="{FB35C130-B3B7-4CE0-A4F0-C3DC423096E7}" type="presParOf" srcId="{B642DE3E-6C52-4A4B-B12A-F932F8B2732A}" destId="{D97D4AF9-72CB-4F60-BDA0-38B7421F667A}" srcOrd="1" destOrd="0" presId="urn:microsoft.com/office/officeart/2011/layout/RadialPictureList"/>
    <dgm:cxn modelId="{3A0780D9-01E7-4D5C-A66E-CCF908A800A9}" type="presParOf" srcId="{B642DE3E-6C52-4A4B-B12A-F932F8B2732A}" destId="{40CCE22E-6C3C-4C91-AE5A-B64A36006B32}" srcOrd="2" destOrd="0" presId="urn:microsoft.com/office/officeart/2011/layout/RadialPictureList"/>
    <dgm:cxn modelId="{BC842FD0-D426-44D5-8EED-90E28E06447C}" type="presParOf" srcId="{B642DE3E-6C52-4A4B-B12A-F932F8B2732A}" destId="{6ECDD4C8-7531-407D-A146-9BC2AA9BD240}" srcOrd="3" destOrd="0" presId="urn:microsoft.com/office/officeart/2011/layout/RadialPictureList"/>
    <dgm:cxn modelId="{935674B8-EBF3-4F98-8876-395B2BFF166F}" type="presParOf" srcId="{B642DE3E-6C52-4A4B-B12A-F932F8B2732A}" destId="{D1AF06DB-810B-439E-A276-963C4D9F6CA8}" srcOrd="4" destOrd="0" presId="urn:microsoft.com/office/officeart/2011/layout/RadialPictureList"/>
    <dgm:cxn modelId="{899C1CE4-8431-4270-AB08-7D4153E13036}" type="presParOf" srcId="{D1AF06DB-810B-439E-A276-963C4D9F6CA8}" destId="{1B43FB79-FF1C-485F-91ED-29F6FD4655E0}" srcOrd="0" destOrd="0" presId="urn:microsoft.com/office/officeart/2011/layout/RadialPictureList"/>
    <dgm:cxn modelId="{48869A12-F00C-43DE-8ED4-820B921F558F}" type="presParOf" srcId="{B642DE3E-6C52-4A4B-B12A-F932F8B2732A}" destId="{1103C638-5E87-41A3-9C66-309BB773A0C9}" srcOrd="5" destOrd="0" presId="urn:microsoft.com/office/officeart/2011/layout/RadialPictureList"/>
    <dgm:cxn modelId="{009BBE34-F3D3-4F5B-AD1A-86151A4A2362}" type="presParOf" srcId="{B642DE3E-6C52-4A4B-B12A-F932F8B2732A}" destId="{5A71F7D9-E0E9-44F7-8041-10CD22D884FB}" srcOrd="6" destOrd="0" presId="urn:microsoft.com/office/officeart/2011/layout/RadialPictureList"/>
    <dgm:cxn modelId="{FB9436E2-8692-4D86-B2D9-3B94D41617DA}" type="presParOf" srcId="{5A71F7D9-E0E9-44F7-8041-10CD22D884FB}" destId="{1372E00B-CE48-4F25-85AE-48F4D7879294}" srcOrd="0" destOrd="0" presId="urn:microsoft.com/office/officeart/2011/layout/RadialPictureList"/>
    <dgm:cxn modelId="{8D79666B-3065-4FE5-8622-ACFB2DDE717D}"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4D8943"/>
        </a:solidFill>
      </dgm:spPr>
      <dgm:t>
        <a:bodyPr/>
        <a:lstStyle/>
        <a:p>
          <a:r>
            <a:rPr lang="en-US" sz="2400" dirty="0">
              <a:effectLst>
                <a:outerShdw blurRad="38100" dist="38100" dir="2700000" algn="tl">
                  <a:srgbClr val="000000">
                    <a:alpha val="43137"/>
                  </a:srgbClr>
                </a:outerShdw>
              </a:effectLst>
            </a:rPr>
            <a:t>Onboarding </a:t>
          </a:r>
        </a:p>
        <a:p>
          <a:r>
            <a:rPr lang="en-US" sz="2400" dirty="0">
              <a:effectLst>
                <a:outerShdw blurRad="38100" dist="38100" dir="2700000" algn="tl">
                  <a:srgbClr val="000000">
                    <a:alpha val="43137"/>
                  </a:srgbClr>
                </a:outerShdw>
              </a:effectLst>
            </a:rPr>
            <a:t>Process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4110">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70C0"/>
        </a:solidFill>
      </dgm:spPr>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078DC9F5-2C76-42B3-B56B-1C6369C7DBD3}" type="presOf" srcId="{44CCE7D1-AAF0-47BE-B2BC-557933DC8E17}" destId="{C51C9755-80C8-4094-B608-E570E4C352AD}"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5954CF9F-411C-4349-8A39-222701C55DF2}" type="presOf" srcId="{3AEFEDD8-E5C7-44F9-9D32-F375E420434D}" destId="{2769CCA9-6373-4F3F-986D-F96344332C0B}"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7CDC4DFF-FFC5-4962-8C09-D4A926B91674}" type="presOf" srcId="{B89BECE8-8FCA-45EB-A75A-63D82F73E7E5}" destId="{B642DE3E-6C52-4A4B-B12A-F932F8B2732A}" srcOrd="0" destOrd="0" presId="urn:microsoft.com/office/officeart/2011/layout/RadialPictureList"/>
    <dgm:cxn modelId="{ED63745C-BB81-4637-9DE2-C5E62A97C940}" type="presOf" srcId="{AF80E263-39DC-4760-8CB0-B30EF808D955}" destId="{6ECDD4C8-7531-407D-A146-9BC2AA9BD240}" srcOrd="0" destOrd="0" presId="urn:microsoft.com/office/officeart/2011/layout/RadialPictureList"/>
    <dgm:cxn modelId="{6D0C3771-1585-4700-8017-A4A1F07740C8}" type="presOf" srcId="{D144D811-DB37-4BA1-ACF2-C82A2B8A4502}" destId="{1103C638-5E87-41A3-9C66-309BB773A0C9}" srcOrd="0" destOrd="0" presId="urn:microsoft.com/office/officeart/2011/layout/RadialPictureList"/>
    <dgm:cxn modelId="{32D91EBC-E978-4AC4-8AA0-9C979E02BF76}" type="presParOf" srcId="{B642DE3E-6C52-4A4B-B12A-F932F8B2732A}" destId="{2769CCA9-6373-4F3F-986D-F96344332C0B}" srcOrd="0" destOrd="0" presId="urn:microsoft.com/office/officeart/2011/layout/RadialPictureList"/>
    <dgm:cxn modelId="{1BAC2A1D-F706-4D51-9DCB-26A221329D16}" type="presParOf" srcId="{B642DE3E-6C52-4A4B-B12A-F932F8B2732A}" destId="{D97D4AF9-72CB-4F60-BDA0-38B7421F667A}" srcOrd="1" destOrd="0" presId="urn:microsoft.com/office/officeart/2011/layout/RadialPictureList"/>
    <dgm:cxn modelId="{FEBBC942-0FC4-48CE-A4A7-38512254B0D8}" type="presParOf" srcId="{B642DE3E-6C52-4A4B-B12A-F932F8B2732A}" destId="{40CCE22E-6C3C-4C91-AE5A-B64A36006B32}" srcOrd="2" destOrd="0" presId="urn:microsoft.com/office/officeart/2011/layout/RadialPictureList"/>
    <dgm:cxn modelId="{5F892603-392E-4CB8-A2DF-D9864B28FDDC}" type="presParOf" srcId="{B642DE3E-6C52-4A4B-B12A-F932F8B2732A}" destId="{6ECDD4C8-7531-407D-A146-9BC2AA9BD240}" srcOrd="3" destOrd="0" presId="urn:microsoft.com/office/officeart/2011/layout/RadialPictureList"/>
    <dgm:cxn modelId="{8131795B-CE86-47F5-A8D5-4EB0F8A418E6}" type="presParOf" srcId="{B642DE3E-6C52-4A4B-B12A-F932F8B2732A}" destId="{D1AF06DB-810B-439E-A276-963C4D9F6CA8}" srcOrd="4" destOrd="0" presId="urn:microsoft.com/office/officeart/2011/layout/RadialPictureList"/>
    <dgm:cxn modelId="{37BE8BA2-58C4-4285-8808-12DFFA50B293}" type="presParOf" srcId="{D1AF06DB-810B-439E-A276-963C4D9F6CA8}" destId="{1B43FB79-FF1C-485F-91ED-29F6FD4655E0}" srcOrd="0" destOrd="0" presId="urn:microsoft.com/office/officeart/2011/layout/RadialPictureList"/>
    <dgm:cxn modelId="{567F820D-4F04-42E3-9BF2-FD614D374127}" type="presParOf" srcId="{B642DE3E-6C52-4A4B-B12A-F932F8B2732A}" destId="{1103C638-5E87-41A3-9C66-309BB773A0C9}" srcOrd="5" destOrd="0" presId="urn:microsoft.com/office/officeart/2011/layout/RadialPictureList"/>
    <dgm:cxn modelId="{3288D1D9-BC65-4EC7-A2A4-4B94709F030A}" type="presParOf" srcId="{B642DE3E-6C52-4A4B-B12A-F932F8B2732A}" destId="{5A71F7D9-E0E9-44F7-8041-10CD22D884FB}" srcOrd="6" destOrd="0" presId="urn:microsoft.com/office/officeart/2011/layout/RadialPictureList"/>
    <dgm:cxn modelId="{779B56A0-6BB3-4F55-B99D-55BD4D0DCE73}" type="presParOf" srcId="{5A71F7D9-E0E9-44F7-8041-10CD22D884FB}" destId="{1372E00B-CE48-4F25-85AE-48F4D7879294}" srcOrd="0" destOrd="0" presId="urn:microsoft.com/office/officeart/2011/layout/RadialPictureList"/>
    <dgm:cxn modelId="{7F1C8399-DDFF-4CA0-8003-AAF56FCEA344}"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dgm:spPr/>
      <dgm:t>
        <a:bodyPr/>
        <a:lstStyle/>
        <a:p>
          <a:r>
            <a:rPr lang="en-US" dirty="0">
              <a:effectLst>
                <a:outerShdw blurRad="38100" dist="38100" dir="2700000" algn="tl">
                  <a:srgbClr val="000000">
                    <a:alpha val="43137"/>
                  </a:srgbClr>
                </a:outerShdw>
              </a:effectLst>
            </a:rPr>
            <a:t>Prepare for the Search</a:t>
          </a:r>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dgm:spPr/>
      <dgm:t>
        <a:bodyPr/>
        <a:lstStyle/>
        <a:p>
          <a:endParaRPr lang="en-US"/>
        </a:p>
      </dgm:t>
    </dgm:pt>
    <dgm:pt modelId="{C03423E4-FA74-4E0B-87C3-3B13D5312068}">
      <dgm:prSet phldrT="[Text]"/>
      <dgm:spPr>
        <a:solidFill>
          <a:srgbClr val="288C9F"/>
        </a:solidFill>
      </dgm:spPr>
      <dgm:t>
        <a:bodyPr/>
        <a:lstStyle/>
        <a:p>
          <a:r>
            <a:rPr lang="en-US" dirty="0">
              <a:effectLst>
                <a:outerShdw blurRad="38100" dist="38100" dir="2700000" algn="tl">
                  <a:srgbClr val="000000">
                    <a:alpha val="43137"/>
                  </a:srgbClr>
                </a:outerShdw>
              </a:effectLst>
            </a:rPr>
            <a:t>Advertise &amp; Outreach</a:t>
          </a: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dgm:spPr/>
      <dgm:t>
        <a:bodyPr/>
        <a:lstStyle/>
        <a:p>
          <a:endParaRPr lang="en-US"/>
        </a:p>
      </dgm:t>
    </dgm:pt>
    <dgm:pt modelId="{493FEB21-A310-49CB-84C9-3B8389FDA754}">
      <dgm:prSet phldrT="[Text]"/>
      <dgm:spPr>
        <a:solidFill>
          <a:srgbClr val="002060"/>
        </a:solidFill>
      </dgm:spPr>
      <dgm:t>
        <a:bodyPr/>
        <a:lstStyle/>
        <a:p>
          <a:r>
            <a:rPr lang="en-US" dirty="0">
              <a:effectLst>
                <a:outerShdw blurRad="38100" dist="38100" dir="2700000" algn="tl">
                  <a:srgbClr val="000000">
                    <a:alpha val="43137"/>
                  </a:srgbClr>
                </a:outerShdw>
              </a:effectLst>
            </a:rPr>
            <a:t>Screen &amp; Interview</a:t>
          </a: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dgm:spPr/>
      <dgm:t>
        <a:bodyPr/>
        <a:lstStyle/>
        <a:p>
          <a:endParaRPr lang="en-US"/>
        </a:p>
      </dgm:t>
    </dgm:pt>
    <dgm:pt modelId="{069F9AD1-102E-4CD0-8C90-0B86CE6573E9}">
      <dgm:prSet phldrT="[Text]"/>
      <dgm:spPr>
        <a:solidFill>
          <a:srgbClr val="799ADD"/>
        </a:solidFill>
      </dgm:spPr>
      <dgm:t>
        <a:bodyPr/>
        <a:lstStyle/>
        <a:p>
          <a:r>
            <a:rPr lang="en-US" dirty="0">
              <a:effectLst>
                <a:outerShdw blurRad="38100" dist="38100" dir="2700000" algn="tl">
                  <a:srgbClr val="000000">
                    <a:alpha val="43137"/>
                  </a:srgbClr>
                </a:outerShdw>
              </a:effectLst>
            </a:rPr>
            <a:t>Perform Reference &amp; Background Checks </a:t>
          </a:r>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dgm:spPr/>
      <dgm:t>
        <a:bodyPr/>
        <a:lstStyle/>
        <a:p>
          <a:endParaRPr lang="en-US"/>
        </a:p>
      </dgm:t>
    </dgm:pt>
    <dgm:pt modelId="{DE3E46A3-132E-435C-8F6C-499F9C5DD22D}">
      <dgm:prSet phldrT="[Text]"/>
      <dgm:spPr>
        <a:solidFill>
          <a:srgbClr val="4D8943"/>
        </a:solidFill>
      </dgm:spPr>
      <dgm:t>
        <a:bodyPr/>
        <a:lstStyle/>
        <a:p>
          <a:r>
            <a:rPr lang="en-US" dirty="0">
              <a:effectLst>
                <a:outerShdw blurRad="38100" dist="38100" dir="2700000" algn="tl">
                  <a:srgbClr val="000000">
                    <a:alpha val="43137"/>
                  </a:srgbClr>
                </a:outerShdw>
              </a:effectLst>
            </a:rPr>
            <a:t>Hire &amp; Onboard</a:t>
          </a:r>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17034" custLinFactNeighborY="-68373">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0258" custLinFactNeighborX="21514"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BC177205-BB53-4791-B74C-EEF6ABC706F3}" type="presOf" srcId="{DDD910FA-3041-4E3A-AF7E-FA9A2665F44C}" destId="{C1D591D6-DAF1-48A1-9CA8-A4FF03FC4402}" srcOrd="1" destOrd="0" presId="urn:microsoft.com/office/officeart/2005/8/layout/process1"/>
    <dgm:cxn modelId="{02919FD0-725B-43D8-B910-D65642A3183B}" type="presOf" srcId="{DDD910FA-3041-4E3A-AF7E-FA9A2665F44C}" destId="{8E77E10F-4F70-43AC-9223-F5179501472A}" srcOrd="0" destOrd="0" presId="urn:microsoft.com/office/officeart/2005/8/layout/process1"/>
    <dgm:cxn modelId="{47FE1676-13DA-4859-8466-251ACA8BFEE3}" type="presOf" srcId="{E1994069-78C7-4C4E-B258-2062236CAC70}" destId="{629DC795-0D11-4F8E-971E-26C5F0D353D7}" srcOrd="1" destOrd="0" presId="urn:microsoft.com/office/officeart/2005/8/layout/process1"/>
    <dgm:cxn modelId="{6D646AF1-441A-4621-9AC1-C235E4A59691}" type="presOf" srcId="{C03423E4-FA74-4E0B-87C3-3B13D5312068}" destId="{6386714F-88CF-4DFF-B353-3BE63F2EFC2F}"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2F386576-AC08-4C38-B9E8-AAD3594E2470}" type="presOf" srcId="{CD62E958-336E-49E3-A46D-9BCF9CC4610A}" destId="{7737E341-F650-4830-8275-9AC1E6C93716}" srcOrd="1" destOrd="0" presId="urn:microsoft.com/office/officeart/2005/8/layout/process1"/>
    <dgm:cxn modelId="{CD85FB13-1B2E-4423-94B3-EE6ABC248304}" type="presOf" srcId="{E1994069-78C7-4C4E-B258-2062236CAC70}" destId="{2B18E122-42E1-4E49-AF64-94B151D3F5D9}" srcOrd="0" destOrd="0" presId="urn:microsoft.com/office/officeart/2005/8/layout/process1"/>
    <dgm:cxn modelId="{3BA27F2D-2A05-48DE-9177-FEBAC96E4F9A}" srcId="{7A14FA8B-2E0C-48AC-9115-D85D0CC55AEA}" destId="{069F9AD1-102E-4CD0-8C90-0B86CE6573E9}" srcOrd="3" destOrd="0" parTransId="{F2745268-06C9-4EF3-93AE-8189D7C8092B}" sibTransId="{DDD910FA-3041-4E3A-AF7E-FA9A2665F44C}"/>
    <dgm:cxn modelId="{840077E6-D1CF-49C3-8702-A5954AB994FB}" type="presOf" srcId="{7193E5FD-6A3D-418C-8F42-A363006735A7}" destId="{7858A5AA-C9C0-4A1A-92BE-D3B3276C9B81}" srcOrd="0" destOrd="0" presId="urn:microsoft.com/office/officeart/2005/8/layout/process1"/>
    <dgm:cxn modelId="{2BEC5E7A-FE9C-40DE-B39B-1DE0FF8497AC}" type="presOf" srcId="{493FEB21-A310-49CB-84C9-3B8389FDA754}" destId="{5FF64243-F1E4-4F6F-A961-B742DD5E7D4A}" srcOrd="0" destOrd="0" presId="urn:microsoft.com/office/officeart/2005/8/layout/process1"/>
    <dgm:cxn modelId="{30BEA621-1A29-407B-8183-94F339FCDA2D}" type="presOf" srcId="{069F9AD1-102E-4CD0-8C90-0B86CE6573E9}" destId="{292AFC98-0105-4870-9E9F-E44841346910}" srcOrd="0" destOrd="0" presId="urn:microsoft.com/office/officeart/2005/8/layout/process1"/>
    <dgm:cxn modelId="{02A67755-F75E-44CD-808A-7F4E5C3030B2}" type="presOf" srcId="{CD62E958-336E-49E3-A46D-9BCF9CC4610A}" destId="{4D37CFA0-F5D3-4B75-A553-45287DF245F3}" srcOrd="0"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15F75B50-53C4-4DBE-8DD6-BDEE38C7441D}" type="presOf" srcId="{7A14FA8B-2E0C-48AC-9115-D85D0CC55AEA}" destId="{E6A51CAF-C886-4199-8B2A-62E303B82E8B}" srcOrd="0" destOrd="0" presId="urn:microsoft.com/office/officeart/2005/8/layout/process1"/>
    <dgm:cxn modelId="{91BD1DAB-F381-4223-A118-124EA80C790B}" type="presOf" srcId="{7193E5FD-6A3D-418C-8F42-A363006735A7}" destId="{E0A17E5C-A8C9-4406-A776-C342BE3F1806}" srcOrd="1"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69A44FFC-15C5-4926-ABE4-F0EDAC4A6321}" type="presOf" srcId="{498D6390-F7B3-4F26-8F2D-3FE1A576E3EF}" destId="{2CB11B63-1789-4540-B46B-871B492790BC}" srcOrd="0" destOrd="0" presId="urn:microsoft.com/office/officeart/2005/8/layout/process1"/>
    <dgm:cxn modelId="{C5F7FF4D-5AE2-4254-A47F-70345861F3F2}" type="presOf" srcId="{DE3E46A3-132E-435C-8F6C-499F9C5DD22D}" destId="{49EF981B-8A55-427F-9E37-5511F483C6F1}" srcOrd="0"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C0D92D9C-B095-4E6E-82C6-19528BBF4B49}" type="presParOf" srcId="{E6A51CAF-C886-4199-8B2A-62E303B82E8B}" destId="{2CB11B63-1789-4540-B46B-871B492790BC}" srcOrd="0" destOrd="0" presId="urn:microsoft.com/office/officeart/2005/8/layout/process1"/>
    <dgm:cxn modelId="{8C64DBC9-6D52-4753-A792-6582D42DFD4F}" type="presParOf" srcId="{E6A51CAF-C886-4199-8B2A-62E303B82E8B}" destId="{7858A5AA-C9C0-4A1A-92BE-D3B3276C9B81}" srcOrd="1" destOrd="0" presId="urn:microsoft.com/office/officeart/2005/8/layout/process1"/>
    <dgm:cxn modelId="{E6A137BC-F3C8-4570-A7E3-54E9124D7B2B}" type="presParOf" srcId="{7858A5AA-C9C0-4A1A-92BE-D3B3276C9B81}" destId="{E0A17E5C-A8C9-4406-A776-C342BE3F1806}" srcOrd="0" destOrd="0" presId="urn:microsoft.com/office/officeart/2005/8/layout/process1"/>
    <dgm:cxn modelId="{D7241277-D2FB-411C-9554-6A5187F93297}" type="presParOf" srcId="{E6A51CAF-C886-4199-8B2A-62E303B82E8B}" destId="{6386714F-88CF-4DFF-B353-3BE63F2EFC2F}" srcOrd="2" destOrd="0" presId="urn:microsoft.com/office/officeart/2005/8/layout/process1"/>
    <dgm:cxn modelId="{4E132777-05E5-429A-80BC-23B156761E20}" type="presParOf" srcId="{E6A51CAF-C886-4199-8B2A-62E303B82E8B}" destId="{2B18E122-42E1-4E49-AF64-94B151D3F5D9}" srcOrd="3" destOrd="0" presId="urn:microsoft.com/office/officeart/2005/8/layout/process1"/>
    <dgm:cxn modelId="{185FCE52-FF27-4EC3-93DF-A9CDB1C58FC8}" type="presParOf" srcId="{2B18E122-42E1-4E49-AF64-94B151D3F5D9}" destId="{629DC795-0D11-4F8E-971E-26C5F0D353D7}" srcOrd="0" destOrd="0" presId="urn:microsoft.com/office/officeart/2005/8/layout/process1"/>
    <dgm:cxn modelId="{FA981814-D112-45AB-883C-C6C309D86B98}" type="presParOf" srcId="{E6A51CAF-C886-4199-8B2A-62E303B82E8B}" destId="{5FF64243-F1E4-4F6F-A961-B742DD5E7D4A}" srcOrd="4" destOrd="0" presId="urn:microsoft.com/office/officeart/2005/8/layout/process1"/>
    <dgm:cxn modelId="{B6A9FFA4-C9C7-46E5-A189-2B1BB1EF8D23}" type="presParOf" srcId="{E6A51CAF-C886-4199-8B2A-62E303B82E8B}" destId="{4D37CFA0-F5D3-4B75-A553-45287DF245F3}" srcOrd="5" destOrd="0" presId="urn:microsoft.com/office/officeart/2005/8/layout/process1"/>
    <dgm:cxn modelId="{EBE7CDE9-157C-471C-A884-666B70EA0BA0}" type="presParOf" srcId="{4D37CFA0-F5D3-4B75-A553-45287DF245F3}" destId="{7737E341-F650-4830-8275-9AC1E6C93716}" srcOrd="0" destOrd="0" presId="urn:microsoft.com/office/officeart/2005/8/layout/process1"/>
    <dgm:cxn modelId="{4661CC9E-9B87-40EF-92A0-9BB74F0429E3}" type="presParOf" srcId="{E6A51CAF-C886-4199-8B2A-62E303B82E8B}" destId="{292AFC98-0105-4870-9E9F-E44841346910}" srcOrd="6" destOrd="0" presId="urn:microsoft.com/office/officeart/2005/8/layout/process1"/>
    <dgm:cxn modelId="{041969B2-ECA1-45F6-A7EE-3FE5FBCB66BC}" type="presParOf" srcId="{E6A51CAF-C886-4199-8B2A-62E303B82E8B}" destId="{8E77E10F-4F70-43AC-9223-F5179501472A}" srcOrd="7" destOrd="0" presId="urn:microsoft.com/office/officeart/2005/8/layout/process1"/>
    <dgm:cxn modelId="{E57D37F0-42A0-484A-8C77-39F25656F1B6}" type="presParOf" srcId="{8E77E10F-4F70-43AC-9223-F5179501472A}" destId="{C1D591D6-DAF1-48A1-9CA8-A4FF03FC4402}" srcOrd="0" destOrd="0" presId="urn:microsoft.com/office/officeart/2005/8/layout/process1"/>
    <dgm:cxn modelId="{2BBAEE5F-9D4E-4C1D-A560-FEF581B1BFB3}"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1_2" csCatId="accent1" phldr="1"/>
      <dgm:spPr/>
      <dgm:t>
        <a:bodyPr/>
        <a:lstStyle/>
        <a:p>
          <a:endParaRPr lang="en-US"/>
        </a:p>
      </dgm:t>
    </dgm:pt>
    <dgm:pt modelId="{3AEFEDD8-E5C7-44F9-9D32-F375E420434D}">
      <dgm:prSet phldrT="[Text]" custT="1"/>
      <dgm:spPr>
        <a:solidFill>
          <a:schemeClr val="accent1"/>
        </a:solidFill>
      </dgm:spPr>
      <dgm:t>
        <a:bodyPr/>
        <a:lstStyle/>
        <a:p>
          <a:r>
            <a:rPr lang="en-US" sz="2800" dirty="0">
              <a:effectLst>
                <a:outerShdw blurRad="38100" dist="38100" dir="2700000" algn="tl">
                  <a:srgbClr val="000000">
                    <a:alpha val="43137"/>
                  </a:srgbClr>
                </a:outerShdw>
              </a:effectLst>
            </a:rPr>
            <a:t>Hire the Best</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1709">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chemeClr val="tx2">
            <a:lumMod val="75000"/>
          </a:schemeClr>
        </a:solidFill>
      </dgm:spPr>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30E067C1-926A-4086-B867-AB1C6C350312}" type="presOf" srcId="{D144D811-DB37-4BA1-ACF2-C82A2B8A4502}" destId="{1103C638-5E87-41A3-9C66-309BB773A0C9}"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6AA666CE-E95E-436D-A81D-544C3ECDACF3}" type="presOf" srcId="{44CCE7D1-AAF0-47BE-B2BC-557933DC8E17}" destId="{C51C9755-80C8-4094-B608-E570E4C352AD}" srcOrd="0" destOrd="0" presId="urn:microsoft.com/office/officeart/2011/layout/RadialPictureList"/>
    <dgm:cxn modelId="{167D2CE6-B4AB-431B-9195-3B3EA7A37314}" type="presOf" srcId="{B89BECE8-8FCA-45EB-A75A-63D82F73E7E5}" destId="{B642DE3E-6C52-4A4B-B12A-F932F8B2732A}" srcOrd="0" destOrd="0" presId="urn:microsoft.com/office/officeart/2011/layout/RadialPictureList"/>
    <dgm:cxn modelId="{844041C0-67DB-430D-A458-C3DC1718DB21}" type="presOf" srcId="{3AEFEDD8-E5C7-44F9-9D32-F375E420434D}" destId="{2769CCA9-6373-4F3F-986D-F96344332C0B}" srcOrd="0" destOrd="0" presId="urn:microsoft.com/office/officeart/2011/layout/RadialPictureList"/>
    <dgm:cxn modelId="{7A6AB634-29E5-4BE0-B83B-A1D8FC65C4DC}" type="presOf" srcId="{AF80E263-39DC-4760-8CB0-B30EF808D955}" destId="{6ECDD4C8-7531-407D-A146-9BC2AA9BD240}" srcOrd="0" destOrd="0" presId="urn:microsoft.com/office/officeart/2011/layout/RadialPictureList"/>
    <dgm:cxn modelId="{AA4AE295-CEBF-4705-B2BA-D59983762D67}" type="presParOf" srcId="{B642DE3E-6C52-4A4B-B12A-F932F8B2732A}" destId="{2769CCA9-6373-4F3F-986D-F96344332C0B}" srcOrd="0" destOrd="0" presId="urn:microsoft.com/office/officeart/2011/layout/RadialPictureList"/>
    <dgm:cxn modelId="{E5271C28-9C52-4DE8-9F27-3A55C446B5C9}" type="presParOf" srcId="{B642DE3E-6C52-4A4B-B12A-F932F8B2732A}" destId="{D97D4AF9-72CB-4F60-BDA0-38B7421F667A}" srcOrd="1" destOrd="0" presId="urn:microsoft.com/office/officeart/2011/layout/RadialPictureList"/>
    <dgm:cxn modelId="{16D5D81E-AE5D-4E0F-928C-0E94264F13CA}" type="presParOf" srcId="{B642DE3E-6C52-4A4B-B12A-F932F8B2732A}" destId="{40CCE22E-6C3C-4C91-AE5A-B64A36006B32}" srcOrd="2" destOrd="0" presId="urn:microsoft.com/office/officeart/2011/layout/RadialPictureList"/>
    <dgm:cxn modelId="{B0987D24-8DBD-4D62-98DE-3507716CBF74}" type="presParOf" srcId="{B642DE3E-6C52-4A4B-B12A-F932F8B2732A}" destId="{6ECDD4C8-7531-407D-A146-9BC2AA9BD240}" srcOrd="3" destOrd="0" presId="urn:microsoft.com/office/officeart/2011/layout/RadialPictureList"/>
    <dgm:cxn modelId="{429BCBDD-9C02-468E-88FD-7A98FFBA4636}" type="presParOf" srcId="{B642DE3E-6C52-4A4B-B12A-F932F8B2732A}" destId="{D1AF06DB-810B-439E-A276-963C4D9F6CA8}" srcOrd="4" destOrd="0" presId="urn:microsoft.com/office/officeart/2011/layout/RadialPictureList"/>
    <dgm:cxn modelId="{D3012968-ACB9-452A-AE2B-F796F299BFF2}" type="presParOf" srcId="{D1AF06DB-810B-439E-A276-963C4D9F6CA8}" destId="{1B43FB79-FF1C-485F-91ED-29F6FD4655E0}" srcOrd="0" destOrd="0" presId="urn:microsoft.com/office/officeart/2011/layout/RadialPictureList"/>
    <dgm:cxn modelId="{EB2319E9-9F1E-48EB-A657-ED5C4408C09A}" type="presParOf" srcId="{B642DE3E-6C52-4A4B-B12A-F932F8B2732A}" destId="{1103C638-5E87-41A3-9C66-309BB773A0C9}" srcOrd="5" destOrd="0" presId="urn:microsoft.com/office/officeart/2011/layout/RadialPictureList"/>
    <dgm:cxn modelId="{14D80FFA-B29C-4BFC-800C-3A53B44D1B21}" type="presParOf" srcId="{B642DE3E-6C52-4A4B-B12A-F932F8B2732A}" destId="{5A71F7D9-E0E9-44F7-8041-10CD22D884FB}" srcOrd="6" destOrd="0" presId="urn:microsoft.com/office/officeart/2011/layout/RadialPictureList"/>
    <dgm:cxn modelId="{667D987C-BD5D-4348-92F5-E173CC4E9A57}" type="presParOf" srcId="{5A71F7D9-E0E9-44F7-8041-10CD22D884FB}" destId="{1372E00B-CE48-4F25-85AE-48F4D7879294}" srcOrd="0" destOrd="0" presId="urn:microsoft.com/office/officeart/2011/layout/RadialPictureList"/>
    <dgm:cxn modelId="{9E531DAA-8A64-4515-8F70-5D185ED76DA5}"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1_2" csCatId="accent1" phldr="1"/>
      <dgm:spPr/>
      <dgm:t>
        <a:bodyPr/>
        <a:lstStyle/>
        <a:p>
          <a:endParaRPr lang="en-US"/>
        </a:p>
      </dgm:t>
    </dgm:pt>
    <dgm:pt modelId="{3AEFEDD8-E5C7-44F9-9D32-F375E420434D}">
      <dgm:prSet phldrT="[Text]" custT="1"/>
      <dgm:spPr>
        <a:solidFill>
          <a:schemeClr val="accent1"/>
        </a:solidFill>
      </dgm:spPr>
      <dgm:t>
        <a:bodyPr/>
        <a:lstStyle/>
        <a:p>
          <a:r>
            <a:rPr lang="en-US" sz="2800" dirty="0">
              <a:effectLst>
                <a:outerShdw blurRad="38100" dist="38100" dir="2700000" algn="tl">
                  <a:srgbClr val="000000">
                    <a:alpha val="43137"/>
                  </a:srgbClr>
                </a:outerShdw>
              </a:effectLst>
            </a:rPr>
            <a:t>Preparation Details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2949">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chemeClr val="tx2">
            <a:lumMod val="75000"/>
          </a:schemeClr>
        </a:solidFill>
      </dgm:spPr>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1F1FFCF1-C9F1-4A30-880F-FF565A6B7BA4}" type="presOf" srcId="{AF80E263-39DC-4760-8CB0-B30EF808D955}" destId="{6ECDD4C8-7531-407D-A146-9BC2AA9BD240}" srcOrd="0" destOrd="0" presId="urn:microsoft.com/office/officeart/2011/layout/RadialPictureList"/>
    <dgm:cxn modelId="{628267B0-3395-4B85-A513-9875FF9D7149}" type="presOf" srcId="{3AEFEDD8-E5C7-44F9-9D32-F375E420434D}" destId="{2769CCA9-6373-4F3F-986D-F96344332C0B}"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6F9682BC-2F66-4F43-9E5A-E65F135727D6}" type="presOf" srcId="{B89BECE8-8FCA-45EB-A75A-63D82F73E7E5}" destId="{B642DE3E-6C52-4A4B-B12A-F932F8B2732A}"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31C1C1FE-7AC0-4663-BE82-F7D231104494}" type="presOf" srcId="{D144D811-DB37-4BA1-ACF2-C82A2B8A4502}" destId="{1103C638-5E87-41A3-9C66-309BB773A0C9}" srcOrd="0" destOrd="0" presId="urn:microsoft.com/office/officeart/2011/layout/RadialPictureList"/>
    <dgm:cxn modelId="{06CCFE52-6927-4FD6-A6AE-1DE94B623536}" type="presOf" srcId="{44CCE7D1-AAF0-47BE-B2BC-557933DC8E17}" destId="{C51C9755-80C8-4094-B608-E570E4C352AD}" srcOrd="0" destOrd="0" presId="urn:microsoft.com/office/officeart/2011/layout/RadialPictureList"/>
    <dgm:cxn modelId="{7E8D5191-1EF2-45F0-B647-8CAD345279A8}" type="presParOf" srcId="{B642DE3E-6C52-4A4B-B12A-F932F8B2732A}" destId="{2769CCA9-6373-4F3F-986D-F96344332C0B}" srcOrd="0" destOrd="0" presId="urn:microsoft.com/office/officeart/2011/layout/RadialPictureList"/>
    <dgm:cxn modelId="{10191A5A-6D2C-41AD-8640-10251160E719}" type="presParOf" srcId="{B642DE3E-6C52-4A4B-B12A-F932F8B2732A}" destId="{D97D4AF9-72CB-4F60-BDA0-38B7421F667A}" srcOrd="1" destOrd="0" presId="urn:microsoft.com/office/officeart/2011/layout/RadialPictureList"/>
    <dgm:cxn modelId="{657499FF-9991-4964-8839-56C3E3E40AEA}" type="presParOf" srcId="{B642DE3E-6C52-4A4B-B12A-F932F8B2732A}" destId="{40CCE22E-6C3C-4C91-AE5A-B64A36006B32}" srcOrd="2" destOrd="0" presId="urn:microsoft.com/office/officeart/2011/layout/RadialPictureList"/>
    <dgm:cxn modelId="{A6A3581C-2B9F-480B-A6A6-237E259190FD}" type="presParOf" srcId="{B642DE3E-6C52-4A4B-B12A-F932F8B2732A}" destId="{6ECDD4C8-7531-407D-A146-9BC2AA9BD240}" srcOrd="3" destOrd="0" presId="urn:microsoft.com/office/officeart/2011/layout/RadialPictureList"/>
    <dgm:cxn modelId="{C12DBD7A-FA3F-4D65-84A0-F6A98F203523}" type="presParOf" srcId="{B642DE3E-6C52-4A4B-B12A-F932F8B2732A}" destId="{D1AF06DB-810B-439E-A276-963C4D9F6CA8}" srcOrd="4" destOrd="0" presId="urn:microsoft.com/office/officeart/2011/layout/RadialPictureList"/>
    <dgm:cxn modelId="{1C844B00-64B7-40DE-B408-10B62C2A3315}" type="presParOf" srcId="{D1AF06DB-810B-439E-A276-963C4D9F6CA8}" destId="{1B43FB79-FF1C-485F-91ED-29F6FD4655E0}" srcOrd="0" destOrd="0" presId="urn:microsoft.com/office/officeart/2011/layout/RadialPictureList"/>
    <dgm:cxn modelId="{A04B6F16-16BC-4349-BD22-45DD669AF930}" type="presParOf" srcId="{B642DE3E-6C52-4A4B-B12A-F932F8B2732A}" destId="{1103C638-5E87-41A3-9C66-309BB773A0C9}" srcOrd="5" destOrd="0" presId="urn:microsoft.com/office/officeart/2011/layout/RadialPictureList"/>
    <dgm:cxn modelId="{08280716-1BB0-4082-B8A9-96710EDA5C0A}" type="presParOf" srcId="{B642DE3E-6C52-4A4B-B12A-F932F8B2732A}" destId="{5A71F7D9-E0E9-44F7-8041-10CD22D884FB}" srcOrd="6" destOrd="0" presId="urn:microsoft.com/office/officeart/2011/layout/RadialPictureList"/>
    <dgm:cxn modelId="{1D0FD498-4604-4634-AB1D-6893BF75011A}" type="presParOf" srcId="{5A71F7D9-E0E9-44F7-8041-10CD22D884FB}" destId="{1372E00B-CE48-4F25-85AE-48F4D7879294}" srcOrd="0" destOrd="0" presId="urn:microsoft.com/office/officeart/2011/layout/RadialPictureList"/>
    <dgm:cxn modelId="{698B85E9-BB9A-41FC-8EE0-5FC898387632}"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1_2" csCatId="accent1" phldr="1"/>
      <dgm:spPr/>
      <dgm:t>
        <a:bodyPr/>
        <a:lstStyle/>
        <a:p>
          <a:endParaRPr lang="en-US"/>
        </a:p>
      </dgm:t>
    </dgm:pt>
    <dgm:pt modelId="{3AEFEDD8-E5C7-44F9-9D32-F375E420434D}">
      <dgm:prSet phldrT="[Text]" custT="1"/>
      <dgm:spPr>
        <a:solidFill>
          <a:schemeClr val="accent1"/>
        </a:solidFill>
      </dgm:spPr>
      <dgm:t>
        <a:bodyPr/>
        <a:lstStyle/>
        <a:p>
          <a:r>
            <a:rPr lang="en-US" sz="2400" dirty="0">
              <a:effectLst>
                <a:outerShdw blurRad="38100" dist="38100" dir="2700000" algn="tl">
                  <a:srgbClr val="000000">
                    <a:alpha val="43137"/>
                  </a:srgbClr>
                </a:outerShdw>
              </a:effectLst>
            </a:rPr>
            <a:t>Search </a:t>
          </a:r>
        </a:p>
        <a:p>
          <a:r>
            <a:rPr lang="en-US" sz="2400" dirty="0">
              <a:effectLst>
                <a:outerShdw blurRad="38100" dist="38100" dir="2700000" algn="tl">
                  <a:srgbClr val="000000">
                    <a:alpha val="43137"/>
                  </a:srgbClr>
                </a:outerShdw>
              </a:effectLst>
            </a:rPr>
            <a:t>Expectations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9099">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chemeClr val="tx2">
            <a:lumMod val="75000"/>
          </a:schemeClr>
        </a:solidFill>
      </dgm:spPr>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E0C7E5A6-6613-498D-A3C8-A89F065DAF05}" type="presOf" srcId="{AF80E263-39DC-4760-8CB0-B30EF808D955}" destId="{6ECDD4C8-7531-407D-A146-9BC2AA9BD240}" srcOrd="0" destOrd="0" presId="urn:microsoft.com/office/officeart/2011/layout/RadialPictureList"/>
    <dgm:cxn modelId="{524A31A0-674E-4B65-835A-309F8142DA3C}" type="presOf" srcId="{D144D811-DB37-4BA1-ACF2-C82A2B8A4502}" destId="{1103C638-5E87-41A3-9C66-309BB773A0C9}"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4BF63CAF-4B7C-4443-AD9F-37DAD90B5539}" type="presOf" srcId="{3AEFEDD8-E5C7-44F9-9D32-F375E420434D}" destId="{2769CCA9-6373-4F3F-986D-F96344332C0B}"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FE48FC47-EA19-4E46-8F22-88511CAA0538}" type="presOf" srcId="{B89BECE8-8FCA-45EB-A75A-63D82F73E7E5}" destId="{B642DE3E-6C52-4A4B-B12A-F932F8B2732A}" srcOrd="0" destOrd="0" presId="urn:microsoft.com/office/officeart/2011/layout/RadialPictureList"/>
    <dgm:cxn modelId="{476A281A-CD4D-4576-8170-F51A4994C8A5}" type="presOf" srcId="{44CCE7D1-AAF0-47BE-B2BC-557933DC8E17}" destId="{C51C9755-80C8-4094-B608-E570E4C352AD}"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BC807B16-6C79-4A5B-B067-D8813AA860FF}" type="presParOf" srcId="{B642DE3E-6C52-4A4B-B12A-F932F8B2732A}" destId="{2769CCA9-6373-4F3F-986D-F96344332C0B}" srcOrd="0" destOrd="0" presId="urn:microsoft.com/office/officeart/2011/layout/RadialPictureList"/>
    <dgm:cxn modelId="{015BA311-57DA-495A-A6C7-FBB570559BF5}" type="presParOf" srcId="{B642DE3E-6C52-4A4B-B12A-F932F8B2732A}" destId="{D97D4AF9-72CB-4F60-BDA0-38B7421F667A}" srcOrd="1" destOrd="0" presId="urn:microsoft.com/office/officeart/2011/layout/RadialPictureList"/>
    <dgm:cxn modelId="{3099EED5-F66C-4C4E-ACE9-4605E7C8CD4B}" type="presParOf" srcId="{B642DE3E-6C52-4A4B-B12A-F932F8B2732A}" destId="{40CCE22E-6C3C-4C91-AE5A-B64A36006B32}" srcOrd="2" destOrd="0" presId="urn:microsoft.com/office/officeart/2011/layout/RadialPictureList"/>
    <dgm:cxn modelId="{DE420342-2A64-4654-8479-AFDEC52BFB68}" type="presParOf" srcId="{B642DE3E-6C52-4A4B-B12A-F932F8B2732A}" destId="{6ECDD4C8-7531-407D-A146-9BC2AA9BD240}" srcOrd="3" destOrd="0" presId="urn:microsoft.com/office/officeart/2011/layout/RadialPictureList"/>
    <dgm:cxn modelId="{FC7BA49D-5296-4A47-BFBA-72B70E98DAF6}" type="presParOf" srcId="{B642DE3E-6C52-4A4B-B12A-F932F8B2732A}" destId="{D1AF06DB-810B-439E-A276-963C4D9F6CA8}" srcOrd="4" destOrd="0" presId="urn:microsoft.com/office/officeart/2011/layout/RadialPictureList"/>
    <dgm:cxn modelId="{54C65D72-A006-4B2D-A7B6-15B84DBB9DE6}" type="presParOf" srcId="{D1AF06DB-810B-439E-A276-963C4D9F6CA8}" destId="{1B43FB79-FF1C-485F-91ED-29F6FD4655E0}" srcOrd="0" destOrd="0" presId="urn:microsoft.com/office/officeart/2011/layout/RadialPictureList"/>
    <dgm:cxn modelId="{66CC8B01-93CA-4AD6-AAB6-D1E4B19B4B64}" type="presParOf" srcId="{B642DE3E-6C52-4A4B-B12A-F932F8B2732A}" destId="{1103C638-5E87-41A3-9C66-309BB773A0C9}" srcOrd="5" destOrd="0" presId="urn:microsoft.com/office/officeart/2011/layout/RadialPictureList"/>
    <dgm:cxn modelId="{D167A750-AACD-4B47-A858-DC3A6AD97892}" type="presParOf" srcId="{B642DE3E-6C52-4A4B-B12A-F932F8B2732A}" destId="{5A71F7D9-E0E9-44F7-8041-10CD22D884FB}" srcOrd="6" destOrd="0" presId="urn:microsoft.com/office/officeart/2011/layout/RadialPictureList"/>
    <dgm:cxn modelId="{E3FA3BAE-95A6-43A0-AF5C-198472E4FCD7}" type="presParOf" srcId="{5A71F7D9-E0E9-44F7-8041-10CD22D884FB}" destId="{1372E00B-CE48-4F25-85AE-48F4D7879294}" srcOrd="0" destOrd="0" presId="urn:microsoft.com/office/officeart/2011/layout/RadialPictureList"/>
    <dgm:cxn modelId="{CD49A8D9-4CB2-4706-97F0-F0322F461B43}"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1_2" csCatId="accent1" phldr="1"/>
      <dgm:spPr/>
      <dgm:t>
        <a:bodyPr/>
        <a:lstStyle/>
        <a:p>
          <a:endParaRPr lang="en-US"/>
        </a:p>
      </dgm:t>
    </dgm:pt>
    <dgm:pt modelId="{3AEFEDD8-E5C7-44F9-9D32-F375E420434D}">
      <dgm:prSet phldrT="[Text]" custT="1"/>
      <dgm:spPr>
        <a:solidFill>
          <a:schemeClr val="accent1"/>
        </a:solidFill>
      </dgm:spPr>
      <dgm:t>
        <a:bodyPr/>
        <a:lstStyle/>
        <a:p>
          <a:r>
            <a:rPr lang="en-US" sz="2400" dirty="0">
              <a:effectLst>
                <a:outerShdw blurRad="38100" dist="38100" dir="2700000" algn="tl">
                  <a:srgbClr val="000000">
                    <a:alpha val="43137"/>
                  </a:srgbClr>
                </a:outerShdw>
              </a:effectLst>
            </a:rPr>
            <a:t>Notice of Vacancy</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2949">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chemeClr val="tx2">
            <a:lumMod val="75000"/>
          </a:schemeClr>
        </a:solidFill>
      </dgm:spPr>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4E206067-3886-4C09-BB57-D3CB42EB0EE4}" type="presOf" srcId="{44CCE7D1-AAF0-47BE-B2BC-557933DC8E17}" destId="{C51C9755-80C8-4094-B608-E570E4C352AD}" srcOrd="0" destOrd="0" presId="urn:microsoft.com/office/officeart/2011/layout/RadialPictureList"/>
    <dgm:cxn modelId="{9D19E6AD-394C-4E63-85F3-A8BFE549FA77}" type="presOf" srcId="{D144D811-DB37-4BA1-ACF2-C82A2B8A4502}" destId="{1103C638-5E87-41A3-9C66-309BB773A0C9}"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605F1849-0EE2-4395-BEBF-D38AD396AC21}" type="presOf" srcId="{B89BECE8-8FCA-45EB-A75A-63D82F73E7E5}" destId="{B642DE3E-6C52-4A4B-B12A-F932F8B2732A}" srcOrd="0" destOrd="0" presId="urn:microsoft.com/office/officeart/2011/layout/RadialPictureList"/>
    <dgm:cxn modelId="{9CBD4764-BF0C-4176-BC92-F45A948DC457}" type="presOf" srcId="{3AEFEDD8-E5C7-44F9-9D32-F375E420434D}" destId="{2769CCA9-6373-4F3F-986D-F96344332C0B}" srcOrd="0" destOrd="0" presId="urn:microsoft.com/office/officeart/2011/layout/RadialPictureList"/>
    <dgm:cxn modelId="{AF1185F8-2846-4278-A064-DAC26717E89A}" type="presOf" srcId="{AF80E263-39DC-4760-8CB0-B30EF808D955}" destId="{6ECDD4C8-7531-407D-A146-9BC2AA9BD240}"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EA2274FB-2A6B-489D-B00C-45401EF12943}" type="presParOf" srcId="{B642DE3E-6C52-4A4B-B12A-F932F8B2732A}" destId="{2769CCA9-6373-4F3F-986D-F96344332C0B}" srcOrd="0" destOrd="0" presId="urn:microsoft.com/office/officeart/2011/layout/RadialPictureList"/>
    <dgm:cxn modelId="{F74A6EEA-144C-4B11-8853-451D71B37D01}" type="presParOf" srcId="{B642DE3E-6C52-4A4B-B12A-F932F8B2732A}" destId="{D97D4AF9-72CB-4F60-BDA0-38B7421F667A}" srcOrd="1" destOrd="0" presId="urn:microsoft.com/office/officeart/2011/layout/RadialPictureList"/>
    <dgm:cxn modelId="{BD67D6D4-D1A9-48C4-9CDB-C022DC3AEAEF}" type="presParOf" srcId="{B642DE3E-6C52-4A4B-B12A-F932F8B2732A}" destId="{40CCE22E-6C3C-4C91-AE5A-B64A36006B32}" srcOrd="2" destOrd="0" presId="urn:microsoft.com/office/officeart/2011/layout/RadialPictureList"/>
    <dgm:cxn modelId="{51D103DF-BF26-4BC8-885D-82E9F8F96C6F}" type="presParOf" srcId="{B642DE3E-6C52-4A4B-B12A-F932F8B2732A}" destId="{6ECDD4C8-7531-407D-A146-9BC2AA9BD240}" srcOrd="3" destOrd="0" presId="urn:microsoft.com/office/officeart/2011/layout/RadialPictureList"/>
    <dgm:cxn modelId="{8249791B-35F5-42C8-B740-3D8E06F2E729}" type="presParOf" srcId="{B642DE3E-6C52-4A4B-B12A-F932F8B2732A}" destId="{D1AF06DB-810B-439E-A276-963C4D9F6CA8}" srcOrd="4" destOrd="0" presId="urn:microsoft.com/office/officeart/2011/layout/RadialPictureList"/>
    <dgm:cxn modelId="{6D730B18-7A91-49AD-B1E0-4B3B898CC703}" type="presParOf" srcId="{D1AF06DB-810B-439E-A276-963C4D9F6CA8}" destId="{1B43FB79-FF1C-485F-91ED-29F6FD4655E0}" srcOrd="0" destOrd="0" presId="urn:microsoft.com/office/officeart/2011/layout/RadialPictureList"/>
    <dgm:cxn modelId="{8D5124CA-E333-4A31-AD4E-92F6E7A43626}" type="presParOf" srcId="{B642DE3E-6C52-4A4B-B12A-F932F8B2732A}" destId="{1103C638-5E87-41A3-9C66-309BB773A0C9}" srcOrd="5" destOrd="0" presId="urn:microsoft.com/office/officeart/2011/layout/RadialPictureList"/>
    <dgm:cxn modelId="{0A92D038-26EE-46F8-B06B-625967472EFF}" type="presParOf" srcId="{B642DE3E-6C52-4A4B-B12A-F932F8B2732A}" destId="{5A71F7D9-E0E9-44F7-8041-10CD22D884FB}" srcOrd="6" destOrd="0" presId="urn:microsoft.com/office/officeart/2011/layout/RadialPictureList"/>
    <dgm:cxn modelId="{E6DD976C-CD33-4B2D-84D6-AE6256D48681}" type="presParOf" srcId="{5A71F7D9-E0E9-44F7-8041-10CD22D884FB}" destId="{1372E00B-CE48-4F25-85AE-48F4D7879294}" srcOrd="0" destOrd="0" presId="urn:microsoft.com/office/officeart/2011/layout/RadialPictureList"/>
    <dgm:cxn modelId="{266B062C-BE56-4722-B4A7-3ACE47A10ABD}"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1_2" csCatId="accent1" phldr="1"/>
      <dgm:spPr/>
      <dgm:t>
        <a:bodyPr/>
        <a:lstStyle/>
        <a:p>
          <a:endParaRPr lang="en-US"/>
        </a:p>
      </dgm:t>
    </dgm:pt>
    <dgm:pt modelId="{3AEFEDD8-E5C7-44F9-9D32-F375E420434D}">
      <dgm:prSet phldrT="[Text]" custT="1"/>
      <dgm:spPr>
        <a:solidFill>
          <a:schemeClr val="accent1"/>
        </a:solidFill>
      </dgm:spPr>
      <dgm:t>
        <a:bodyPr/>
        <a:lstStyle/>
        <a:p>
          <a:r>
            <a:rPr lang="en-US" sz="2400" dirty="0">
              <a:effectLst>
                <a:outerShdw blurRad="38100" dist="38100" dir="2700000" algn="tl">
                  <a:srgbClr val="000000">
                    <a:alpha val="43137"/>
                  </a:srgbClr>
                </a:outerShdw>
              </a:effectLst>
            </a:rPr>
            <a:t>Notice of Vacancy</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7522">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chemeClr val="tx2">
            <a:lumMod val="75000"/>
          </a:schemeClr>
        </a:solidFill>
      </dgm:spPr>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795FFF34-6137-411B-8888-DC627AF26132}" type="presOf" srcId="{AF80E263-39DC-4760-8CB0-B30EF808D955}" destId="{6ECDD4C8-7531-407D-A146-9BC2AA9BD240}"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EC90284-D080-4CCF-BAE4-4DB63DD561F1}" srcId="{3AEFEDD8-E5C7-44F9-9D32-F375E420434D}" destId="{AF80E263-39DC-4760-8CB0-B30EF808D955}" srcOrd="0" destOrd="0" parTransId="{B5C6251C-4C0F-4BD9-9258-21D977A15308}" sibTransId="{A79D5BF1-B72E-4E94-9546-BFB445894ECF}"/>
    <dgm:cxn modelId="{06DA1106-59F2-4868-837D-70A55C7543CE}" type="presOf" srcId="{44CCE7D1-AAF0-47BE-B2BC-557933DC8E17}" destId="{C51C9755-80C8-4094-B608-E570E4C352AD}"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490019D5-415D-42E4-8D7C-48B7DFD2273A}" type="presOf" srcId="{B89BECE8-8FCA-45EB-A75A-63D82F73E7E5}" destId="{B642DE3E-6C52-4A4B-B12A-F932F8B2732A}"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090D8E37-1F31-4981-A465-D26C72942277}" type="presOf" srcId="{3AEFEDD8-E5C7-44F9-9D32-F375E420434D}" destId="{2769CCA9-6373-4F3F-986D-F96344332C0B}" srcOrd="0" destOrd="0" presId="urn:microsoft.com/office/officeart/2011/layout/RadialPictureList"/>
    <dgm:cxn modelId="{564F68F6-7214-48A8-921E-C154D737C573}" type="presOf" srcId="{D144D811-DB37-4BA1-ACF2-C82A2B8A4502}" destId="{1103C638-5E87-41A3-9C66-309BB773A0C9}" srcOrd="0" destOrd="0" presId="urn:microsoft.com/office/officeart/2011/layout/RadialPictureList"/>
    <dgm:cxn modelId="{F077CE04-97F3-4D90-AD9A-C976F3653152}" type="presParOf" srcId="{B642DE3E-6C52-4A4B-B12A-F932F8B2732A}" destId="{2769CCA9-6373-4F3F-986D-F96344332C0B}" srcOrd="0" destOrd="0" presId="urn:microsoft.com/office/officeart/2011/layout/RadialPictureList"/>
    <dgm:cxn modelId="{7CC0C208-C795-413A-BDC7-892A060C21F7}" type="presParOf" srcId="{B642DE3E-6C52-4A4B-B12A-F932F8B2732A}" destId="{D97D4AF9-72CB-4F60-BDA0-38B7421F667A}" srcOrd="1" destOrd="0" presId="urn:microsoft.com/office/officeart/2011/layout/RadialPictureList"/>
    <dgm:cxn modelId="{C05265AB-F72E-4891-902A-BE8185B81C8A}" type="presParOf" srcId="{B642DE3E-6C52-4A4B-B12A-F932F8B2732A}" destId="{40CCE22E-6C3C-4C91-AE5A-B64A36006B32}" srcOrd="2" destOrd="0" presId="urn:microsoft.com/office/officeart/2011/layout/RadialPictureList"/>
    <dgm:cxn modelId="{C5931C53-A4EF-4A7A-852E-F61A139BDDC0}" type="presParOf" srcId="{B642DE3E-6C52-4A4B-B12A-F932F8B2732A}" destId="{6ECDD4C8-7531-407D-A146-9BC2AA9BD240}" srcOrd="3" destOrd="0" presId="urn:microsoft.com/office/officeart/2011/layout/RadialPictureList"/>
    <dgm:cxn modelId="{8EB0AD36-F9AD-4AFF-87F7-BA0A97600FA2}" type="presParOf" srcId="{B642DE3E-6C52-4A4B-B12A-F932F8B2732A}" destId="{D1AF06DB-810B-439E-A276-963C4D9F6CA8}" srcOrd="4" destOrd="0" presId="urn:microsoft.com/office/officeart/2011/layout/RadialPictureList"/>
    <dgm:cxn modelId="{9C88272B-5CD3-42B1-961C-8B7B07D0A230}" type="presParOf" srcId="{D1AF06DB-810B-439E-A276-963C4D9F6CA8}" destId="{1B43FB79-FF1C-485F-91ED-29F6FD4655E0}" srcOrd="0" destOrd="0" presId="urn:microsoft.com/office/officeart/2011/layout/RadialPictureList"/>
    <dgm:cxn modelId="{FEE32910-9C82-4B01-A3A4-9CAD31FBE871}" type="presParOf" srcId="{B642DE3E-6C52-4A4B-B12A-F932F8B2732A}" destId="{1103C638-5E87-41A3-9C66-309BB773A0C9}" srcOrd="5" destOrd="0" presId="urn:microsoft.com/office/officeart/2011/layout/RadialPictureList"/>
    <dgm:cxn modelId="{EC7095BA-43F4-4616-84D4-C1F493B00F91}" type="presParOf" srcId="{B642DE3E-6C52-4A4B-B12A-F932F8B2732A}" destId="{5A71F7D9-E0E9-44F7-8041-10CD22D884FB}" srcOrd="6" destOrd="0" presId="urn:microsoft.com/office/officeart/2011/layout/RadialPictureList"/>
    <dgm:cxn modelId="{BA3A99CC-0FC2-4E6C-9268-A7846C2AB6A1}" type="presParOf" srcId="{5A71F7D9-E0E9-44F7-8041-10CD22D884FB}" destId="{1372E00B-CE48-4F25-85AE-48F4D7879294}" srcOrd="0" destOrd="0" presId="urn:microsoft.com/office/officeart/2011/layout/RadialPictureList"/>
    <dgm:cxn modelId="{A06A4F2E-3B4C-4A61-8F11-BC958A4C34F5}"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Prepare for the Search</a:t>
          </a:r>
        </a:p>
      </dsp:txBody>
      <dsp:txXfrm>
        <a:off x="137511" y="2566242"/>
        <a:ext cx="1300171" cy="985329"/>
      </dsp:txXfrm>
    </dsp:sp>
    <dsp:sp modelId="{7858A5AA-C9C0-4A1A-92BE-D3B3276C9B81}">
      <dsp:nvSpPr>
        <dsp:cNvPr id="0" name=""/>
        <dsp:cNvSpPr/>
      </dsp:nvSpPr>
      <dsp:spPr>
        <a:xfrm rot="19331990">
          <a:off x="1560517" y="2148224"/>
          <a:ext cx="366946"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1571145" y="2246795"/>
        <a:ext cx="265652" cy="202589"/>
      </dsp:txXfrm>
    </dsp:sp>
    <dsp:sp modelId="{6386714F-88CF-4DFF-B353-3BE63F2EFC2F}">
      <dsp:nvSpPr>
        <dsp:cNvPr id="0" name=""/>
        <dsp:cNvSpPr/>
      </dsp:nvSpPr>
      <dsp:spPr>
        <a:xfrm>
          <a:off x="2003232" y="1064599"/>
          <a:ext cx="1361481" cy="1046639"/>
        </a:xfrm>
        <a:prstGeom prst="roundRect">
          <a:avLst>
            <a:gd name="adj" fmla="val 10000"/>
          </a:avLst>
        </a:prstGeom>
        <a:solidFill>
          <a:srgbClr val="288C9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Advertise &amp; Outreach</a:t>
          </a:r>
        </a:p>
      </dsp:txBody>
      <dsp:txXfrm>
        <a:off x="2033887" y="1095254"/>
        <a:ext cx="1300171" cy="985329"/>
      </dsp:txXfrm>
    </dsp:sp>
    <dsp:sp modelId="{2B18E122-42E1-4E49-AF64-94B151D3F5D9}">
      <dsp:nvSpPr>
        <dsp:cNvPr id="0" name=""/>
        <dsp:cNvSpPr/>
      </dsp:nvSpPr>
      <dsp:spPr>
        <a:xfrm rot="20596900">
          <a:off x="3481859" y="1138584"/>
          <a:ext cx="272037"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3483584" y="1217851"/>
        <a:ext cx="190426" cy="202589"/>
      </dsp:txXfrm>
    </dsp:sp>
    <dsp:sp modelId="{5FF64243-F1E4-4F6F-A961-B742DD5E7D4A}">
      <dsp:nvSpPr>
        <dsp:cNvPr id="0" name=""/>
        <dsp:cNvSpPr/>
      </dsp:nvSpPr>
      <dsp:spPr>
        <a:xfrm>
          <a:off x="3856295" y="508007"/>
          <a:ext cx="1361481" cy="1046639"/>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Screen &amp; Interview</a:t>
          </a: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rgbClr val="799AD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Perform Reference &amp; Background Checks </a:t>
          </a:r>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solidFill>
          <a:srgbClr val="4D89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Hire &amp; Onboard</a:t>
          </a:r>
        </a:p>
      </dsp:txBody>
      <dsp:txXfrm>
        <a:off x="7579833" y="2367465"/>
        <a:ext cx="1300171" cy="9853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690019" y="1770469"/>
          <a:ext cx="2334674" cy="1390134"/>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Evaluation Tools</a:t>
          </a:r>
        </a:p>
      </dsp:txBody>
      <dsp:txXfrm>
        <a:off x="1757880" y="1838330"/>
        <a:ext cx="2198952" cy="1254412"/>
      </dsp:txXfrm>
    </dsp:sp>
    <dsp:sp modelId="{D97D4AF9-72CB-4F60-BDA0-38B7421F667A}">
      <dsp:nvSpPr>
        <dsp:cNvPr id="0" name=""/>
        <dsp:cNvSpPr/>
      </dsp:nvSpPr>
      <dsp:spPr>
        <a:xfrm>
          <a:off x="486061" y="0"/>
          <a:ext cx="4706319" cy="4906052"/>
        </a:xfrm>
        <a:prstGeom prst="blockArc">
          <a:avLst>
            <a:gd name="adj1" fmla="val 17527788"/>
            <a:gd name="adj2" fmla="val 4119114"/>
            <a:gd name="adj3" fmla="val 5750"/>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951452" y="413580"/>
          <a:ext cx="1250693" cy="12510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5297011" y="433694"/>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297011" y="433694"/>
        <a:ext cx="1674101" cy="1210813"/>
      </dsp:txXfrm>
    </dsp:sp>
    <dsp:sp modelId="{1B43FB79-FF1C-485F-91ED-29F6FD4655E0}">
      <dsp:nvSpPr>
        <dsp:cNvPr id="0" name=""/>
        <dsp:cNvSpPr/>
      </dsp:nvSpPr>
      <dsp:spPr>
        <a:xfrm>
          <a:off x="4434849" y="1836825"/>
          <a:ext cx="1250693" cy="12510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787383" y="1854487"/>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787383" y="1854487"/>
        <a:ext cx="1674101" cy="1210813"/>
      </dsp:txXfrm>
    </dsp:sp>
    <dsp:sp modelId="{1372E00B-CE48-4F25-85AE-48F4D7879294}">
      <dsp:nvSpPr>
        <dsp:cNvPr id="0" name=""/>
        <dsp:cNvSpPr/>
      </dsp:nvSpPr>
      <dsp:spPr>
        <a:xfrm>
          <a:off x="3951452" y="3280186"/>
          <a:ext cx="1250693" cy="125104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5297011" y="3305697"/>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297011" y="3305697"/>
        <a:ext cx="1674101" cy="12108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Prepare for the Search</a:t>
          </a:r>
        </a:p>
      </dsp:txBody>
      <dsp:txXfrm>
        <a:off x="137511" y="2566242"/>
        <a:ext cx="1300171" cy="985329"/>
      </dsp:txXfrm>
    </dsp:sp>
    <dsp:sp modelId="{7858A5AA-C9C0-4A1A-92BE-D3B3276C9B81}">
      <dsp:nvSpPr>
        <dsp:cNvPr id="0" name=""/>
        <dsp:cNvSpPr/>
      </dsp:nvSpPr>
      <dsp:spPr>
        <a:xfrm rot="19435791">
          <a:off x="1577048" y="2176318"/>
          <a:ext cx="380875"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86757" y="2273667"/>
        <a:ext cx="279581" cy="202589"/>
      </dsp:txXfrm>
    </dsp:sp>
    <dsp:sp modelId="{6386714F-88CF-4DFF-B353-3BE63F2EFC2F}">
      <dsp:nvSpPr>
        <dsp:cNvPr id="0" name=""/>
        <dsp:cNvSpPr/>
      </dsp:nvSpPr>
      <dsp:spPr>
        <a:xfrm>
          <a:off x="2049206" y="1120751"/>
          <a:ext cx="1361481" cy="1046639"/>
        </a:xfrm>
        <a:prstGeom prst="roundRect">
          <a:avLst>
            <a:gd name="adj" fmla="val 10000"/>
          </a:avLst>
        </a:prstGeom>
        <a:solidFill>
          <a:srgbClr val="288C9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Advertise &amp; Outreach</a:t>
          </a:r>
        </a:p>
      </dsp:txBody>
      <dsp:txXfrm>
        <a:off x="2079861" y="1151406"/>
        <a:ext cx="1300171" cy="985329"/>
      </dsp:txXfrm>
    </dsp:sp>
    <dsp:sp modelId="{2B18E122-42E1-4E49-AF64-94B151D3F5D9}">
      <dsp:nvSpPr>
        <dsp:cNvPr id="0" name=""/>
        <dsp:cNvSpPr/>
      </dsp:nvSpPr>
      <dsp:spPr>
        <a:xfrm rot="20476160">
          <a:off x="3515486" y="1166608"/>
          <a:ext cx="249379"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517467" y="1246149"/>
        <a:ext cx="174565" cy="202589"/>
      </dsp:txXfrm>
    </dsp:sp>
    <dsp:sp modelId="{5FF64243-F1E4-4F6F-A961-B742DD5E7D4A}">
      <dsp:nvSpPr>
        <dsp:cNvPr id="0" name=""/>
        <dsp:cNvSpPr/>
      </dsp:nvSpPr>
      <dsp:spPr>
        <a:xfrm>
          <a:off x="3856295" y="508007"/>
          <a:ext cx="1361481" cy="1046639"/>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Screen &amp; Interview</a:t>
          </a: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rgbClr val="799AD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Perform Reference &amp; Background Checks </a:t>
          </a:r>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solidFill>
          <a:srgbClr val="4D89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Hire &amp; Onboard</a:t>
          </a:r>
        </a:p>
      </dsp:txBody>
      <dsp:txXfrm>
        <a:off x="7579833" y="2367465"/>
        <a:ext cx="1300171" cy="9853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690019" y="1796969"/>
          <a:ext cx="2334674" cy="1337134"/>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effectLst>
                <a:outerShdw blurRad="38100" dist="38100" dir="2700000" algn="tl">
                  <a:srgbClr val="000000">
                    <a:alpha val="43137"/>
                  </a:srgbClr>
                </a:outerShdw>
              </a:effectLst>
            </a:rPr>
            <a:t>Outreach Strategy</a:t>
          </a:r>
        </a:p>
      </dsp:txBody>
      <dsp:txXfrm>
        <a:off x="1755293" y="1862243"/>
        <a:ext cx="2204126" cy="1206586"/>
      </dsp:txXfrm>
    </dsp:sp>
    <dsp:sp modelId="{D97D4AF9-72CB-4F60-BDA0-38B7421F667A}">
      <dsp:nvSpPr>
        <dsp:cNvPr id="0" name=""/>
        <dsp:cNvSpPr/>
      </dsp:nvSpPr>
      <dsp:spPr>
        <a:xfrm>
          <a:off x="486061" y="0"/>
          <a:ext cx="4706319" cy="4906052"/>
        </a:xfrm>
        <a:prstGeom prst="blockArc">
          <a:avLst>
            <a:gd name="adj1" fmla="val 17527788"/>
            <a:gd name="adj2" fmla="val 4119114"/>
            <a:gd name="adj3" fmla="val 5750"/>
          </a:avLst>
        </a:prstGeom>
        <a:gradFill rotWithShape="0">
          <a:gsLst>
            <a:gs pos="0">
              <a:schemeClr val="accent5">
                <a:hueOff val="-7622160"/>
                <a:satOff val="40164"/>
                <a:lumOff val="-14706"/>
                <a:alphaOff val="0"/>
                <a:shade val="51000"/>
                <a:satMod val="130000"/>
              </a:schemeClr>
            </a:gs>
            <a:gs pos="80000">
              <a:schemeClr val="accent5">
                <a:hueOff val="-7622160"/>
                <a:satOff val="40164"/>
                <a:lumOff val="-14706"/>
                <a:alphaOff val="0"/>
                <a:shade val="93000"/>
                <a:satMod val="130000"/>
              </a:schemeClr>
            </a:gs>
            <a:gs pos="100000">
              <a:schemeClr val="accent5">
                <a:hueOff val="-7622160"/>
                <a:satOff val="40164"/>
                <a:lumOff val="-1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951452" y="413580"/>
          <a:ext cx="1250693" cy="1251043"/>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5297011" y="433694"/>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297011" y="433694"/>
        <a:ext cx="1674101" cy="1210813"/>
      </dsp:txXfrm>
    </dsp:sp>
    <dsp:sp modelId="{1B43FB79-FF1C-485F-91ED-29F6FD4655E0}">
      <dsp:nvSpPr>
        <dsp:cNvPr id="0" name=""/>
        <dsp:cNvSpPr/>
      </dsp:nvSpPr>
      <dsp:spPr>
        <a:xfrm>
          <a:off x="4434849" y="1836825"/>
          <a:ext cx="1250693" cy="1251043"/>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787383" y="1854487"/>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787383" y="1854487"/>
        <a:ext cx="1674101" cy="1210813"/>
      </dsp:txXfrm>
    </dsp:sp>
    <dsp:sp modelId="{1372E00B-CE48-4F25-85AE-48F4D7879294}">
      <dsp:nvSpPr>
        <dsp:cNvPr id="0" name=""/>
        <dsp:cNvSpPr/>
      </dsp:nvSpPr>
      <dsp:spPr>
        <a:xfrm>
          <a:off x="3951452" y="3280186"/>
          <a:ext cx="1250693" cy="1251043"/>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5297011" y="3305697"/>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297011" y="3305697"/>
        <a:ext cx="1674101" cy="12108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66520" y="1496157"/>
          <a:ext cx="1987664" cy="1205836"/>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Length of</a:t>
          </a:r>
        </a:p>
        <a:p>
          <a:pPr lvl="0" algn="ctr" defTabSz="800100">
            <a:lnSpc>
              <a:spcPct val="90000"/>
            </a:lnSpc>
            <a:spcBef>
              <a:spcPct val="0"/>
            </a:spcBef>
            <a:spcAft>
              <a:spcPct val="35000"/>
            </a:spcAft>
          </a:pPr>
          <a:r>
            <a:rPr lang="en-US" sz="1800" kern="1200" dirty="0"/>
            <a:t>Recruitment</a:t>
          </a:r>
        </a:p>
      </dsp:txBody>
      <dsp:txXfrm>
        <a:off x="1325384" y="1555021"/>
        <a:ext cx="1869936" cy="1088108"/>
      </dsp:txXfrm>
    </dsp:sp>
    <dsp:sp modelId="{D97D4AF9-72CB-4F60-BDA0-38B7421F667A}">
      <dsp:nvSpPr>
        <dsp:cNvPr id="0" name=""/>
        <dsp:cNvSpPr/>
      </dsp:nvSpPr>
      <dsp:spPr>
        <a:xfrm>
          <a:off x="241510" y="0"/>
          <a:ext cx="4006804" cy="4176850"/>
        </a:xfrm>
        <a:prstGeom prst="blockArc">
          <a:avLst>
            <a:gd name="adj1" fmla="val 17527788"/>
            <a:gd name="adj2" fmla="val 4119114"/>
            <a:gd name="adj3" fmla="val 5750"/>
          </a:avLst>
        </a:prstGeom>
        <a:gradFill rotWithShape="0">
          <a:gsLst>
            <a:gs pos="0">
              <a:schemeClr val="accent5">
                <a:hueOff val="-7622160"/>
                <a:satOff val="40164"/>
                <a:lumOff val="-14706"/>
                <a:alphaOff val="0"/>
                <a:shade val="51000"/>
                <a:satMod val="130000"/>
              </a:schemeClr>
            </a:gs>
            <a:gs pos="80000">
              <a:schemeClr val="accent5">
                <a:hueOff val="-7622160"/>
                <a:satOff val="40164"/>
                <a:lumOff val="-14706"/>
                <a:alphaOff val="0"/>
                <a:shade val="93000"/>
                <a:satMod val="130000"/>
              </a:schemeClr>
            </a:gs>
            <a:gs pos="100000">
              <a:schemeClr val="accent5">
                <a:hueOff val="-7622160"/>
                <a:satOff val="40164"/>
                <a:lumOff val="-1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191829" y="352108"/>
          <a:ext cx="1064799" cy="1065096"/>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337394" y="369233"/>
          <a:ext cx="1425274" cy="103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37394" y="369233"/>
        <a:ext cx="1425274" cy="1030846"/>
      </dsp:txXfrm>
    </dsp:sp>
    <dsp:sp modelId="{1B43FB79-FF1C-485F-91ED-29F6FD4655E0}">
      <dsp:nvSpPr>
        <dsp:cNvPr id="0" name=""/>
        <dsp:cNvSpPr/>
      </dsp:nvSpPr>
      <dsp:spPr>
        <a:xfrm>
          <a:off x="3603377" y="1563812"/>
          <a:ext cx="1064799" cy="1065096"/>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4754880" y="1578849"/>
          <a:ext cx="1425274" cy="103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754880" y="1578849"/>
        <a:ext cx="1425274" cy="1030846"/>
      </dsp:txXfrm>
    </dsp:sp>
    <dsp:sp modelId="{1372E00B-CE48-4F25-85AE-48F4D7879294}">
      <dsp:nvSpPr>
        <dsp:cNvPr id="0" name=""/>
        <dsp:cNvSpPr/>
      </dsp:nvSpPr>
      <dsp:spPr>
        <a:xfrm>
          <a:off x="3191829" y="2792641"/>
          <a:ext cx="1064799" cy="1065096"/>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337394" y="2814361"/>
          <a:ext cx="1425274" cy="103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37394" y="2814361"/>
        <a:ext cx="1425274" cy="10308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650407" y="1739573"/>
          <a:ext cx="2260104" cy="1294425"/>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effectLst>
                <a:outerShdw blurRad="38100" dist="38100" dir="2700000" algn="tl">
                  <a:srgbClr val="000000">
                    <a:alpha val="43137"/>
                  </a:srgbClr>
                </a:outerShdw>
              </a:effectLst>
            </a:rPr>
            <a:t>Advertisements</a:t>
          </a:r>
        </a:p>
      </dsp:txBody>
      <dsp:txXfrm>
        <a:off x="1713596" y="1802762"/>
        <a:ext cx="2133726" cy="1168047"/>
      </dsp:txXfrm>
    </dsp:sp>
    <dsp:sp modelId="{D97D4AF9-72CB-4F60-BDA0-38B7421F667A}">
      <dsp:nvSpPr>
        <dsp:cNvPr id="0" name=""/>
        <dsp:cNvSpPr/>
      </dsp:nvSpPr>
      <dsp:spPr>
        <a:xfrm>
          <a:off x="484904" y="0"/>
          <a:ext cx="4555997" cy="4749350"/>
        </a:xfrm>
        <a:prstGeom prst="blockArc">
          <a:avLst>
            <a:gd name="adj1" fmla="val 17527788"/>
            <a:gd name="adj2" fmla="val 4119114"/>
            <a:gd name="adj3" fmla="val 5750"/>
          </a:avLst>
        </a:prstGeom>
        <a:gradFill rotWithShape="0">
          <a:gsLst>
            <a:gs pos="0">
              <a:schemeClr val="accent5">
                <a:hueOff val="-7622160"/>
                <a:satOff val="40164"/>
                <a:lumOff val="-14706"/>
                <a:alphaOff val="0"/>
                <a:shade val="51000"/>
                <a:satMod val="130000"/>
              </a:schemeClr>
            </a:gs>
            <a:gs pos="80000">
              <a:schemeClr val="accent5">
                <a:hueOff val="-7622160"/>
                <a:satOff val="40164"/>
                <a:lumOff val="-14706"/>
                <a:alphaOff val="0"/>
                <a:shade val="93000"/>
                <a:satMod val="130000"/>
              </a:schemeClr>
            </a:gs>
            <a:gs pos="100000">
              <a:schemeClr val="accent5">
                <a:hueOff val="-7622160"/>
                <a:satOff val="40164"/>
                <a:lumOff val="-1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839609" y="400370"/>
          <a:ext cx="1210746" cy="1211084"/>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5142191" y="419842"/>
          <a:ext cx="1620630" cy="1172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42191" y="419842"/>
        <a:ext cx="1620630" cy="1172139"/>
      </dsp:txXfrm>
    </dsp:sp>
    <dsp:sp modelId="{1B43FB79-FF1C-485F-91ED-29F6FD4655E0}">
      <dsp:nvSpPr>
        <dsp:cNvPr id="0" name=""/>
        <dsp:cNvSpPr/>
      </dsp:nvSpPr>
      <dsp:spPr>
        <a:xfrm>
          <a:off x="4307566" y="1778157"/>
          <a:ext cx="1210746" cy="1211084"/>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616901" y="1795254"/>
          <a:ext cx="1620630" cy="1172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616901" y="1795254"/>
        <a:ext cx="1620630" cy="1172139"/>
      </dsp:txXfrm>
    </dsp:sp>
    <dsp:sp modelId="{1372E00B-CE48-4F25-85AE-48F4D7879294}">
      <dsp:nvSpPr>
        <dsp:cNvPr id="0" name=""/>
        <dsp:cNvSpPr/>
      </dsp:nvSpPr>
      <dsp:spPr>
        <a:xfrm>
          <a:off x="3839609" y="3175416"/>
          <a:ext cx="1210746" cy="1211084"/>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5142191" y="3200112"/>
          <a:ext cx="1620630" cy="1172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42191" y="3200112"/>
        <a:ext cx="1620630" cy="11721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690019" y="1780929"/>
          <a:ext cx="2334674" cy="1369214"/>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baseline="0" dirty="0"/>
            <a:t>Workday </a:t>
          </a:r>
        </a:p>
        <a:p>
          <a:pPr lvl="0" algn="ctr" defTabSz="1244600">
            <a:lnSpc>
              <a:spcPct val="90000"/>
            </a:lnSpc>
            <a:spcBef>
              <a:spcPct val="0"/>
            </a:spcBef>
            <a:spcAft>
              <a:spcPct val="35000"/>
            </a:spcAft>
          </a:pPr>
          <a:r>
            <a:rPr lang="en-US" sz="2800" kern="1200" baseline="0" dirty="0"/>
            <a:t>Posting</a:t>
          </a:r>
          <a:endParaRPr lang="en-US" sz="2800" kern="1200" dirty="0"/>
        </a:p>
      </dsp:txBody>
      <dsp:txXfrm>
        <a:off x="1756859" y="1847769"/>
        <a:ext cx="2200994" cy="1235534"/>
      </dsp:txXfrm>
    </dsp:sp>
    <dsp:sp modelId="{D97D4AF9-72CB-4F60-BDA0-38B7421F667A}">
      <dsp:nvSpPr>
        <dsp:cNvPr id="0" name=""/>
        <dsp:cNvSpPr/>
      </dsp:nvSpPr>
      <dsp:spPr>
        <a:xfrm>
          <a:off x="486061" y="0"/>
          <a:ext cx="4706319" cy="4906052"/>
        </a:xfrm>
        <a:prstGeom prst="blockArc">
          <a:avLst>
            <a:gd name="adj1" fmla="val 17527788"/>
            <a:gd name="adj2" fmla="val 4119114"/>
            <a:gd name="adj3" fmla="val 5750"/>
          </a:avLst>
        </a:prstGeom>
        <a:gradFill rotWithShape="0">
          <a:gsLst>
            <a:gs pos="0">
              <a:schemeClr val="accent5">
                <a:hueOff val="-7622160"/>
                <a:satOff val="40164"/>
                <a:lumOff val="-14706"/>
                <a:alphaOff val="0"/>
                <a:shade val="51000"/>
                <a:satMod val="130000"/>
              </a:schemeClr>
            </a:gs>
            <a:gs pos="80000">
              <a:schemeClr val="accent5">
                <a:hueOff val="-7622160"/>
                <a:satOff val="40164"/>
                <a:lumOff val="-14706"/>
                <a:alphaOff val="0"/>
                <a:shade val="93000"/>
                <a:satMod val="130000"/>
              </a:schemeClr>
            </a:gs>
            <a:gs pos="100000">
              <a:schemeClr val="accent5">
                <a:hueOff val="-7622160"/>
                <a:satOff val="40164"/>
                <a:lumOff val="-1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951452" y="413580"/>
          <a:ext cx="1250693" cy="1251043"/>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5297011" y="433694"/>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297011" y="433694"/>
        <a:ext cx="1674101" cy="1210813"/>
      </dsp:txXfrm>
    </dsp:sp>
    <dsp:sp modelId="{1B43FB79-FF1C-485F-91ED-29F6FD4655E0}">
      <dsp:nvSpPr>
        <dsp:cNvPr id="0" name=""/>
        <dsp:cNvSpPr/>
      </dsp:nvSpPr>
      <dsp:spPr>
        <a:xfrm>
          <a:off x="4434849" y="1836825"/>
          <a:ext cx="1250693" cy="1251043"/>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787383" y="1854487"/>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787383" y="1854487"/>
        <a:ext cx="1674101" cy="1210813"/>
      </dsp:txXfrm>
    </dsp:sp>
    <dsp:sp modelId="{1372E00B-CE48-4F25-85AE-48F4D7879294}">
      <dsp:nvSpPr>
        <dsp:cNvPr id="0" name=""/>
        <dsp:cNvSpPr/>
      </dsp:nvSpPr>
      <dsp:spPr>
        <a:xfrm>
          <a:off x="3951452" y="3280186"/>
          <a:ext cx="1250693" cy="1251043"/>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5297011" y="3305697"/>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297011" y="3305697"/>
        <a:ext cx="1674101" cy="12108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Prepare for the Search</a:t>
          </a:r>
        </a:p>
      </dsp:txBody>
      <dsp:txXfrm>
        <a:off x="137511" y="2566242"/>
        <a:ext cx="1300171" cy="985329"/>
      </dsp:txXfrm>
    </dsp:sp>
    <dsp:sp modelId="{7858A5AA-C9C0-4A1A-92BE-D3B3276C9B81}">
      <dsp:nvSpPr>
        <dsp:cNvPr id="0" name=""/>
        <dsp:cNvSpPr/>
      </dsp:nvSpPr>
      <dsp:spPr>
        <a:xfrm rot="19435791">
          <a:off x="1577048" y="2176318"/>
          <a:ext cx="380875"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86757" y="2273667"/>
        <a:ext cx="279581" cy="202589"/>
      </dsp:txXfrm>
    </dsp:sp>
    <dsp:sp modelId="{6386714F-88CF-4DFF-B353-3BE63F2EFC2F}">
      <dsp:nvSpPr>
        <dsp:cNvPr id="0" name=""/>
        <dsp:cNvSpPr/>
      </dsp:nvSpPr>
      <dsp:spPr>
        <a:xfrm>
          <a:off x="2049206" y="1120751"/>
          <a:ext cx="1361481" cy="1046639"/>
        </a:xfrm>
        <a:prstGeom prst="roundRect">
          <a:avLst>
            <a:gd name="adj" fmla="val 10000"/>
          </a:avLst>
        </a:prstGeom>
        <a:solidFill>
          <a:srgbClr val="288C9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Advertise &amp; Outreach</a:t>
          </a:r>
        </a:p>
      </dsp:txBody>
      <dsp:txXfrm>
        <a:off x="2079861" y="1151406"/>
        <a:ext cx="1300171" cy="985329"/>
      </dsp:txXfrm>
    </dsp:sp>
    <dsp:sp modelId="{2B18E122-42E1-4E49-AF64-94B151D3F5D9}">
      <dsp:nvSpPr>
        <dsp:cNvPr id="0" name=""/>
        <dsp:cNvSpPr/>
      </dsp:nvSpPr>
      <dsp:spPr>
        <a:xfrm rot="20476160">
          <a:off x="3515486" y="1166608"/>
          <a:ext cx="249379"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517467" y="1246149"/>
        <a:ext cx="174565" cy="202589"/>
      </dsp:txXfrm>
    </dsp:sp>
    <dsp:sp modelId="{5FF64243-F1E4-4F6F-A961-B742DD5E7D4A}">
      <dsp:nvSpPr>
        <dsp:cNvPr id="0" name=""/>
        <dsp:cNvSpPr/>
      </dsp:nvSpPr>
      <dsp:spPr>
        <a:xfrm>
          <a:off x="3856295" y="508007"/>
          <a:ext cx="1361481" cy="1046639"/>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Screen &amp; Interview</a:t>
          </a: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rgbClr val="799AD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Perform Reference &amp; Background Checks </a:t>
          </a:r>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solidFill>
          <a:srgbClr val="4D89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Hire &amp; Onboard</a:t>
          </a:r>
        </a:p>
      </dsp:txBody>
      <dsp:txXfrm>
        <a:off x="7579833" y="2367465"/>
        <a:ext cx="1300171" cy="9853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94059" y="1421312"/>
          <a:ext cx="1993064" cy="1366931"/>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Candidate Evaluation</a:t>
          </a:r>
        </a:p>
      </dsp:txBody>
      <dsp:txXfrm>
        <a:off x="1360787" y="1488040"/>
        <a:ext cx="1859608" cy="1233475"/>
      </dsp:txXfrm>
    </dsp:sp>
    <dsp:sp modelId="{D97D4AF9-72CB-4F60-BDA0-38B7421F667A}">
      <dsp:nvSpPr>
        <dsp:cNvPr id="0" name=""/>
        <dsp:cNvSpPr/>
      </dsp:nvSpPr>
      <dsp:spPr>
        <a:xfrm>
          <a:off x="266264" y="0"/>
          <a:ext cx="4017689" cy="4188197"/>
        </a:xfrm>
        <a:prstGeom prst="blockArc">
          <a:avLst>
            <a:gd name="adj1" fmla="val 17527788"/>
            <a:gd name="adj2" fmla="val 4119114"/>
            <a:gd name="adj3" fmla="val 5750"/>
          </a:avLst>
        </a:prstGeom>
        <a:gradFill rotWithShape="0">
          <a:gsLst>
            <a:gs pos="0">
              <a:schemeClr val="accent4">
                <a:hueOff val="9591855"/>
                <a:satOff val="-33602"/>
                <a:lumOff val="4313"/>
                <a:alphaOff val="0"/>
                <a:shade val="51000"/>
                <a:satMod val="130000"/>
              </a:schemeClr>
            </a:gs>
            <a:gs pos="80000">
              <a:schemeClr val="accent4">
                <a:hueOff val="9591855"/>
                <a:satOff val="-33602"/>
                <a:lumOff val="4313"/>
                <a:alphaOff val="0"/>
                <a:shade val="93000"/>
                <a:satMod val="130000"/>
              </a:schemeClr>
            </a:gs>
            <a:gs pos="100000">
              <a:schemeClr val="accent4">
                <a:hueOff val="9591855"/>
                <a:satOff val="-33602"/>
                <a:lumOff val="4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224598" y="353065"/>
          <a:ext cx="1067691" cy="1067990"/>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373274" y="370236"/>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370236"/>
        <a:ext cx="1429146" cy="1033647"/>
      </dsp:txXfrm>
    </dsp:sp>
    <dsp:sp modelId="{1B43FB79-FF1C-485F-91ED-29F6FD4655E0}">
      <dsp:nvSpPr>
        <dsp:cNvPr id="0" name=""/>
        <dsp:cNvSpPr/>
      </dsp:nvSpPr>
      <dsp:spPr>
        <a:xfrm>
          <a:off x="3067415" y="2787257"/>
          <a:ext cx="1067691" cy="1067990"/>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4791895" y="1583138"/>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791895" y="1583138"/>
        <a:ext cx="1429146" cy="1033647"/>
      </dsp:txXfrm>
    </dsp:sp>
    <dsp:sp modelId="{1372E00B-CE48-4F25-85AE-48F4D7879294}">
      <dsp:nvSpPr>
        <dsp:cNvPr id="0" name=""/>
        <dsp:cNvSpPr/>
      </dsp:nvSpPr>
      <dsp:spPr>
        <a:xfrm>
          <a:off x="3582403" y="1607529"/>
          <a:ext cx="1067691" cy="1067990"/>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373274" y="2822007"/>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2822007"/>
        <a:ext cx="1429146" cy="10336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86183" y="1535749"/>
          <a:ext cx="2151408" cy="1472497"/>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Candidate Evaluation</a:t>
          </a:r>
        </a:p>
      </dsp:txBody>
      <dsp:txXfrm>
        <a:off x="1358064" y="1607630"/>
        <a:ext cx="2007646" cy="1328735"/>
      </dsp:txXfrm>
    </dsp:sp>
    <dsp:sp modelId="{D97D4AF9-72CB-4F60-BDA0-38B7421F667A}">
      <dsp:nvSpPr>
        <dsp:cNvPr id="0" name=""/>
        <dsp:cNvSpPr/>
      </dsp:nvSpPr>
      <dsp:spPr>
        <a:xfrm>
          <a:off x="176732" y="0"/>
          <a:ext cx="4336885" cy="4520940"/>
        </a:xfrm>
        <a:prstGeom prst="blockArc">
          <a:avLst>
            <a:gd name="adj1" fmla="val 17527788"/>
            <a:gd name="adj2" fmla="val 4119114"/>
            <a:gd name="adj3" fmla="val 5750"/>
          </a:avLst>
        </a:prstGeom>
        <a:gradFill rotWithShape="0">
          <a:gsLst>
            <a:gs pos="0">
              <a:schemeClr val="accent4">
                <a:hueOff val="9591855"/>
                <a:satOff val="-33602"/>
                <a:lumOff val="4313"/>
                <a:alphaOff val="0"/>
                <a:shade val="51000"/>
                <a:satMod val="130000"/>
              </a:schemeClr>
            </a:gs>
            <a:gs pos="80000">
              <a:schemeClr val="accent4">
                <a:hueOff val="9591855"/>
                <a:satOff val="-33602"/>
                <a:lumOff val="4313"/>
                <a:alphaOff val="0"/>
                <a:shade val="93000"/>
                <a:satMod val="130000"/>
              </a:schemeClr>
            </a:gs>
            <a:gs pos="100000">
              <a:schemeClr val="accent4">
                <a:hueOff val="9591855"/>
                <a:satOff val="-33602"/>
                <a:lumOff val="4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70099" y="381115"/>
          <a:ext cx="1152517" cy="115283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10035" y="399651"/>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99651"/>
        <a:ext cx="1542689" cy="1115767"/>
      </dsp:txXfrm>
    </dsp:sp>
    <dsp:sp modelId="{1B43FB79-FF1C-485F-91ED-29F6FD4655E0}">
      <dsp:nvSpPr>
        <dsp:cNvPr id="0" name=""/>
        <dsp:cNvSpPr/>
      </dsp:nvSpPr>
      <dsp:spPr>
        <a:xfrm>
          <a:off x="3200429" y="3008698"/>
          <a:ext cx="1152517" cy="115283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61915" y="1708915"/>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61915" y="1708915"/>
        <a:ext cx="1542689" cy="1115767"/>
      </dsp:txXfrm>
    </dsp:sp>
    <dsp:sp modelId="{1372E00B-CE48-4F25-85AE-48F4D7879294}">
      <dsp:nvSpPr>
        <dsp:cNvPr id="0" name=""/>
        <dsp:cNvSpPr/>
      </dsp:nvSpPr>
      <dsp:spPr>
        <a:xfrm>
          <a:off x="3756330" y="1735243"/>
          <a:ext cx="1152517" cy="1152839"/>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10035" y="3046209"/>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046209"/>
        <a:ext cx="1542689" cy="11157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86183" y="1641765"/>
          <a:ext cx="2151408" cy="1260465"/>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Vetting of the Applicants</a:t>
          </a:r>
        </a:p>
      </dsp:txBody>
      <dsp:txXfrm>
        <a:off x="1347714" y="1703296"/>
        <a:ext cx="2028346" cy="1137403"/>
      </dsp:txXfrm>
    </dsp:sp>
    <dsp:sp modelId="{D97D4AF9-72CB-4F60-BDA0-38B7421F667A}">
      <dsp:nvSpPr>
        <dsp:cNvPr id="0" name=""/>
        <dsp:cNvSpPr/>
      </dsp:nvSpPr>
      <dsp:spPr>
        <a:xfrm>
          <a:off x="176732" y="0"/>
          <a:ext cx="4336885" cy="4520940"/>
        </a:xfrm>
        <a:prstGeom prst="blockArc">
          <a:avLst>
            <a:gd name="adj1" fmla="val 17527788"/>
            <a:gd name="adj2" fmla="val 4119114"/>
            <a:gd name="adj3" fmla="val 5750"/>
          </a:avLst>
        </a:prstGeom>
        <a:gradFill rotWithShape="0">
          <a:gsLst>
            <a:gs pos="0">
              <a:schemeClr val="accent4">
                <a:hueOff val="9591855"/>
                <a:satOff val="-33602"/>
                <a:lumOff val="4313"/>
                <a:alphaOff val="0"/>
                <a:shade val="51000"/>
                <a:satMod val="130000"/>
              </a:schemeClr>
            </a:gs>
            <a:gs pos="80000">
              <a:schemeClr val="accent4">
                <a:hueOff val="9591855"/>
                <a:satOff val="-33602"/>
                <a:lumOff val="4313"/>
                <a:alphaOff val="0"/>
                <a:shade val="93000"/>
                <a:satMod val="130000"/>
              </a:schemeClr>
            </a:gs>
            <a:gs pos="100000">
              <a:schemeClr val="accent4">
                <a:hueOff val="9591855"/>
                <a:satOff val="-33602"/>
                <a:lumOff val="4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70099" y="381115"/>
          <a:ext cx="1152517" cy="115283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10035" y="399651"/>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99651"/>
        <a:ext cx="1542689" cy="1115767"/>
      </dsp:txXfrm>
    </dsp:sp>
    <dsp:sp modelId="{1B43FB79-FF1C-485F-91ED-29F6FD4655E0}">
      <dsp:nvSpPr>
        <dsp:cNvPr id="0" name=""/>
        <dsp:cNvSpPr/>
      </dsp:nvSpPr>
      <dsp:spPr>
        <a:xfrm>
          <a:off x="3200429" y="3008698"/>
          <a:ext cx="1152517" cy="115283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61915" y="1708915"/>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61915" y="1708915"/>
        <a:ext cx="1542689" cy="1115767"/>
      </dsp:txXfrm>
    </dsp:sp>
    <dsp:sp modelId="{1372E00B-CE48-4F25-85AE-48F4D7879294}">
      <dsp:nvSpPr>
        <dsp:cNvPr id="0" name=""/>
        <dsp:cNvSpPr/>
      </dsp:nvSpPr>
      <dsp:spPr>
        <a:xfrm>
          <a:off x="3756330" y="1735243"/>
          <a:ext cx="1152517" cy="1152839"/>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10035" y="3046209"/>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046209"/>
        <a:ext cx="1542689" cy="1115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40C21-7ACE-414B-8260-DD93CF5186A6}">
      <dsp:nvSpPr>
        <dsp:cNvPr id="0" name=""/>
        <dsp:cNvSpPr/>
      </dsp:nvSpPr>
      <dsp:spPr>
        <a:xfrm>
          <a:off x="1981242" y="208168"/>
          <a:ext cx="4131353" cy="143476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060DA-6017-4C04-BD78-B530A3D3C33A}">
      <dsp:nvSpPr>
        <dsp:cNvPr id="0" name=""/>
        <dsp:cNvSpPr/>
      </dsp:nvSpPr>
      <dsp:spPr>
        <a:xfrm rot="2086443">
          <a:off x="3406575" y="3899684"/>
          <a:ext cx="800649" cy="51241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6C759-181E-4552-AF37-5940578A3675}">
      <dsp:nvSpPr>
        <dsp:cNvPr id="0" name=""/>
        <dsp:cNvSpPr/>
      </dsp:nvSpPr>
      <dsp:spPr>
        <a:xfrm>
          <a:off x="0" y="4163379"/>
          <a:ext cx="8099220" cy="96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b="1" kern="1200" dirty="0">
            <a:solidFill>
              <a:srgbClr val="981E32"/>
            </a:solidFill>
          </a:endParaRPr>
        </a:p>
      </dsp:txBody>
      <dsp:txXfrm>
        <a:off x="0" y="4163379"/>
        <a:ext cx="8099220" cy="960779"/>
      </dsp:txXfrm>
    </dsp:sp>
    <dsp:sp modelId="{C34D6378-6837-4621-9E90-1336C5420F9B}">
      <dsp:nvSpPr>
        <dsp:cNvPr id="0" name=""/>
        <dsp:cNvSpPr/>
      </dsp:nvSpPr>
      <dsp:spPr>
        <a:xfrm>
          <a:off x="3221242" y="1718434"/>
          <a:ext cx="1441169" cy="14411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Broadly </a:t>
          </a:r>
          <a:r>
            <a:rPr lang="en-US" sz="1200" kern="1200" dirty="0" err="1"/>
            <a:t>Represen-tative</a:t>
          </a:r>
          <a:r>
            <a:rPr lang="en-US" sz="1200" kern="1200" dirty="0"/>
            <a:t> of WSU</a:t>
          </a:r>
        </a:p>
      </dsp:txBody>
      <dsp:txXfrm>
        <a:off x="3432296" y="1929488"/>
        <a:ext cx="1019061" cy="1019061"/>
      </dsp:txXfrm>
    </dsp:sp>
    <dsp:sp modelId="{BEF1223D-9A76-4762-B044-43762CBDC092}">
      <dsp:nvSpPr>
        <dsp:cNvPr id="0" name=""/>
        <dsp:cNvSpPr/>
      </dsp:nvSpPr>
      <dsp:spPr>
        <a:xfrm>
          <a:off x="3997203" y="484646"/>
          <a:ext cx="1441169" cy="14411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Variety</a:t>
          </a:r>
          <a:r>
            <a:rPr lang="en-US" sz="1200" kern="1200" baseline="0" dirty="0"/>
            <a:t> of Perspectives</a:t>
          </a:r>
          <a:endParaRPr lang="en-US" sz="1200" kern="1200" dirty="0"/>
        </a:p>
      </dsp:txBody>
      <dsp:txXfrm>
        <a:off x="4208257" y="695700"/>
        <a:ext cx="1019061" cy="1019061"/>
      </dsp:txXfrm>
    </dsp:sp>
    <dsp:sp modelId="{3139D182-72CF-4834-BDB4-C91DFE17E559}">
      <dsp:nvSpPr>
        <dsp:cNvPr id="0" name=""/>
        <dsp:cNvSpPr/>
      </dsp:nvSpPr>
      <dsp:spPr>
        <a:xfrm>
          <a:off x="2513883" y="484476"/>
          <a:ext cx="1441169" cy="14411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Diverse Group of Individuals</a:t>
          </a:r>
        </a:p>
      </dsp:txBody>
      <dsp:txXfrm>
        <a:off x="2724937" y="695530"/>
        <a:ext cx="1019061" cy="1019061"/>
      </dsp:txXfrm>
    </dsp:sp>
    <dsp:sp modelId="{CB0EEFDC-1D78-49B9-976F-B26364C80248}">
      <dsp:nvSpPr>
        <dsp:cNvPr id="0" name=""/>
        <dsp:cNvSpPr/>
      </dsp:nvSpPr>
      <dsp:spPr>
        <a:xfrm>
          <a:off x="1781554" y="210725"/>
          <a:ext cx="4483639" cy="358691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86183" y="1528348"/>
          <a:ext cx="2151408" cy="1487299"/>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Development of Interview Questions</a:t>
          </a:r>
        </a:p>
      </dsp:txBody>
      <dsp:txXfrm>
        <a:off x="1358787" y="1600952"/>
        <a:ext cx="2006200" cy="1342091"/>
      </dsp:txXfrm>
    </dsp:sp>
    <dsp:sp modelId="{D97D4AF9-72CB-4F60-BDA0-38B7421F667A}">
      <dsp:nvSpPr>
        <dsp:cNvPr id="0" name=""/>
        <dsp:cNvSpPr/>
      </dsp:nvSpPr>
      <dsp:spPr>
        <a:xfrm>
          <a:off x="176732" y="0"/>
          <a:ext cx="4336885" cy="4520940"/>
        </a:xfrm>
        <a:prstGeom prst="blockArc">
          <a:avLst>
            <a:gd name="adj1" fmla="val 17527788"/>
            <a:gd name="adj2" fmla="val 4119114"/>
            <a:gd name="adj3" fmla="val 5750"/>
          </a:avLst>
        </a:prstGeom>
        <a:gradFill rotWithShape="0">
          <a:gsLst>
            <a:gs pos="0">
              <a:schemeClr val="accent4">
                <a:hueOff val="9591855"/>
                <a:satOff val="-33602"/>
                <a:lumOff val="4313"/>
                <a:alphaOff val="0"/>
                <a:shade val="51000"/>
                <a:satMod val="130000"/>
              </a:schemeClr>
            </a:gs>
            <a:gs pos="80000">
              <a:schemeClr val="accent4">
                <a:hueOff val="9591855"/>
                <a:satOff val="-33602"/>
                <a:lumOff val="4313"/>
                <a:alphaOff val="0"/>
                <a:shade val="93000"/>
                <a:satMod val="130000"/>
              </a:schemeClr>
            </a:gs>
            <a:gs pos="100000">
              <a:schemeClr val="accent4">
                <a:hueOff val="9591855"/>
                <a:satOff val="-33602"/>
                <a:lumOff val="4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70099" y="381115"/>
          <a:ext cx="1152517" cy="115283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10035" y="399651"/>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99651"/>
        <a:ext cx="1542689" cy="1115767"/>
      </dsp:txXfrm>
    </dsp:sp>
    <dsp:sp modelId="{1B43FB79-FF1C-485F-91ED-29F6FD4655E0}">
      <dsp:nvSpPr>
        <dsp:cNvPr id="0" name=""/>
        <dsp:cNvSpPr/>
      </dsp:nvSpPr>
      <dsp:spPr>
        <a:xfrm>
          <a:off x="3200429" y="3008698"/>
          <a:ext cx="1152517" cy="115283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61915" y="1708915"/>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61915" y="1708915"/>
        <a:ext cx="1542689" cy="1115767"/>
      </dsp:txXfrm>
    </dsp:sp>
    <dsp:sp modelId="{1372E00B-CE48-4F25-85AE-48F4D7879294}">
      <dsp:nvSpPr>
        <dsp:cNvPr id="0" name=""/>
        <dsp:cNvSpPr/>
      </dsp:nvSpPr>
      <dsp:spPr>
        <a:xfrm>
          <a:off x="3756330" y="1735243"/>
          <a:ext cx="1152517" cy="1152839"/>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10035" y="3046209"/>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046209"/>
        <a:ext cx="1542689" cy="11157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86183" y="1554855"/>
          <a:ext cx="2151408" cy="1434286"/>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Interview Questions</a:t>
          </a:r>
        </a:p>
      </dsp:txBody>
      <dsp:txXfrm>
        <a:off x="1356199" y="1624871"/>
        <a:ext cx="2011376" cy="1294254"/>
      </dsp:txXfrm>
    </dsp:sp>
    <dsp:sp modelId="{D97D4AF9-72CB-4F60-BDA0-38B7421F667A}">
      <dsp:nvSpPr>
        <dsp:cNvPr id="0" name=""/>
        <dsp:cNvSpPr/>
      </dsp:nvSpPr>
      <dsp:spPr>
        <a:xfrm>
          <a:off x="176732" y="0"/>
          <a:ext cx="4336885" cy="4520940"/>
        </a:xfrm>
        <a:prstGeom prst="blockArc">
          <a:avLst>
            <a:gd name="adj1" fmla="val 17527788"/>
            <a:gd name="adj2" fmla="val 4119114"/>
            <a:gd name="adj3" fmla="val 5750"/>
          </a:avLst>
        </a:prstGeom>
        <a:gradFill rotWithShape="0">
          <a:gsLst>
            <a:gs pos="0">
              <a:schemeClr val="accent4">
                <a:hueOff val="9591855"/>
                <a:satOff val="-33602"/>
                <a:lumOff val="4313"/>
                <a:alphaOff val="0"/>
                <a:shade val="51000"/>
                <a:satMod val="130000"/>
              </a:schemeClr>
            </a:gs>
            <a:gs pos="80000">
              <a:schemeClr val="accent4">
                <a:hueOff val="9591855"/>
                <a:satOff val="-33602"/>
                <a:lumOff val="4313"/>
                <a:alphaOff val="0"/>
                <a:shade val="93000"/>
                <a:satMod val="130000"/>
              </a:schemeClr>
            </a:gs>
            <a:gs pos="100000">
              <a:schemeClr val="accent4">
                <a:hueOff val="9591855"/>
                <a:satOff val="-33602"/>
                <a:lumOff val="4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70099" y="381115"/>
          <a:ext cx="1152517" cy="115283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10035" y="399651"/>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99651"/>
        <a:ext cx="1542689" cy="1115767"/>
      </dsp:txXfrm>
    </dsp:sp>
    <dsp:sp modelId="{1B43FB79-FF1C-485F-91ED-29F6FD4655E0}">
      <dsp:nvSpPr>
        <dsp:cNvPr id="0" name=""/>
        <dsp:cNvSpPr/>
      </dsp:nvSpPr>
      <dsp:spPr>
        <a:xfrm>
          <a:off x="3200429" y="3008698"/>
          <a:ext cx="1152517" cy="115283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61915" y="1708915"/>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61915" y="1708915"/>
        <a:ext cx="1542689" cy="1115767"/>
      </dsp:txXfrm>
    </dsp:sp>
    <dsp:sp modelId="{1372E00B-CE48-4F25-85AE-48F4D7879294}">
      <dsp:nvSpPr>
        <dsp:cNvPr id="0" name=""/>
        <dsp:cNvSpPr/>
      </dsp:nvSpPr>
      <dsp:spPr>
        <a:xfrm>
          <a:off x="3756330" y="1735243"/>
          <a:ext cx="1152517" cy="1152839"/>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10035" y="3046209"/>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046209"/>
        <a:ext cx="1542689" cy="111576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86183" y="1583309"/>
          <a:ext cx="2151408" cy="1377378"/>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Screening </a:t>
          </a:r>
        </a:p>
        <a:p>
          <a:pPr lvl="0" algn="ctr"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Interviews</a:t>
          </a:r>
        </a:p>
      </dsp:txBody>
      <dsp:txXfrm>
        <a:off x="1353421" y="1650547"/>
        <a:ext cx="2016932" cy="1242902"/>
      </dsp:txXfrm>
    </dsp:sp>
    <dsp:sp modelId="{D97D4AF9-72CB-4F60-BDA0-38B7421F667A}">
      <dsp:nvSpPr>
        <dsp:cNvPr id="0" name=""/>
        <dsp:cNvSpPr/>
      </dsp:nvSpPr>
      <dsp:spPr>
        <a:xfrm>
          <a:off x="176732" y="0"/>
          <a:ext cx="4336885" cy="4520940"/>
        </a:xfrm>
        <a:prstGeom prst="blockArc">
          <a:avLst>
            <a:gd name="adj1" fmla="val 17527788"/>
            <a:gd name="adj2" fmla="val 4119114"/>
            <a:gd name="adj3" fmla="val 5750"/>
          </a:avLst>
        </a:prstGeom>
        <a:gradFill rotWithShape="0">
          <a:gsLst>
            <a:gs pos="0">
              <a:schemeClr val="accent4">
                <a:hueOff val="9591855"/>
                <a:satOff val="-33602"/>
                <a:lumOff val="4313"/>
                <a:alphaOff val="0"/>
                <a:shade val="51000"/>
                <a:satMod val="130000"/>
              </a:schemeClr>
            </a:gs>
            <a:gs pos="80000">
              <a:schemeClr val="accent4">
                <a:hueOff val="9591855"/>
                <a:satOff val="-33602"/>
                <a:lumOff val="4313"/>
                <a:alphaOff val="0"/>
                <a:shade val="93000"/>
                <a:satMod val="130000"/>
              </a:schemeClr>
            </a:gs>
            <a:gs pos="100000">
              <a:schemeClr val="accent4">
                <a:hueOff val="9591855"/>
                <a:satOff val="-33602"/>
                <a:lumOff val="4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70099" y="381115"/>
          <a:ext cx="1152517" cy="115283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10035" y="399651"/>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99651"/>
        <a:ext cx="1542689" cy="1115767"/>
      </dsp:txXfrm>
    </dsp:sp>
    <dsp:sp modelId="{1B43FB79-FF1C-485F-91ED-29F6FD4655E0}">
      <dsp:nvSpPr>
        <dsp:cNvPr id="0" name=""/>
        <dsp:cNvSpPr/>
      </dsp:nvSpPr>
      <dsp:spPr>
        <a:xfrm>
          <a:off x="3200429" y="3008698"/>
          <a:ext cx="1152517" cy="115283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61915" y="1708915"/>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61915" y="1708915"/>
        <a:ext cx="1542689" cy="1115767"/>
      </dsp:txXfrm>
    </dsp:sp>
    <dsp:sp modelId="{1372E00B-CE48-4F25-85AE-48F4D7879294}">
      <dsp:nvSpPr>
        <dsp:cNvPr id="0" name=""/>
        <dsp:cNvSpPr/>
      </dsp:nvSpPr>
      <dsp:spPr>
        <a:xfrm>
          <a:off x="3756330" y="1735243"/>
          <a:ext cx="1152517" cy="1152839"/>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10035" y="3046209"/>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046209"/>
        <a:ext cx="1542689" cy="111576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Prepare for the Search</a:t>
          </a:r>
        </a:p>
      </dsp:txBody>
      <dsp:txXfrm>
        <a:off x="137511" y="2566242"/>
        <a:ext cx="1300171" cy="985329"/>
      </dsp:txXfrm>
    </dsp:sp>
    <dsp:sp modelId="{7858A5AA-C9C0-4A1A-92BE-D3B3276C9B81}">
      <dsp:nvSpPr>
        <dsp:cNvPr id="0" name=""/>
        <dsp:cNvSpPr/>
      </dsp:nvSpPr>
      <dsp:spPr>
        <a:xfrm rot="19435791">
          <a:off x="1577048" y="2176318"/>
          <a:ext cx="380875"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86757" y="2273667"/>
        <a:ext cx="279581" cy="202589"/>
      </dsp:txXfrm>
    </dsp:sp>
    <dsp:sp modelId="{6386714F-88CF-4DFF-B353-3BE63F2EFC2F}">
      <dsp:nvSpPr>
        <dsp:cNvPr id="0" name=""/>
        <dsp:cNvSpPr/>
      </dsp:nvSpPr>
      <dsp:spPr>
        <a:xfrm>
          <a:off x="2049206" y="1120751"/>
          <a:ext cx="1361481" cy="1046639"/>
        </a:xfrm>
        <a:prstGeom prst="roundRect">
          <a:avLst>
            <a:gd name="adj" fmla="val 10000"/>
          </a:avLst>
        </a:prstGeom>
        <a:solidFill>
          <a:srgbClr val="288C9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Advertise &amp; Outreach</a:t>
          </a:r>
        </a:p>
      </dsp:txBody>
      <dsp:txXfrm>
        <a:off x="2079861" y="1151406"/>
        <a:ext cx="1300171" cy="985329"/>
      </dsp:txXfrm>
    </dsp:sp>
    <dsp:sp modelId="{2B18E122-42E1-4E49-AF64-94B151D3F5D9}">
      <dsp:nvSpPr>
        <dsp:cNvPr id="0" name=""/>
        <dsp:cNvSpPr/>
      </dsp:nvSpPr>
      <dsp:spPr>
        <a:xfrm rot="20476160">
          <a:off x="3515486" y="1166608"/>
          <a:ext cx="249379"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517467" y="1246149"/>
        <a:ext cx="174565" cy="202589"/>
      </dsp:txXfrm>
    </dsp:sp>
    <dsp:sp modelId="{5FF64243-F1E4-4F6F-A961-B742DD5E7D4A}">
      <dsp:nvSpPr>
        <dsp:cNvPr id="0" name=""/>
        <dsp:cNvSpPr/>
      </dsp:nvSpPr>
      <dsp:spPr>
        <a:xfrm>
          <a:off x="3856295" y="508007"/>
          <a:ext cx="1361481" cy="1046639"/>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Screen &amp; Interview</a:t>
          </a: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rgbClr val="799AD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Perform Reference &amp; Background Checks </a:t>
          </a:r>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solidFill>
          <a:srgbClr val="4D89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Hire &amp; Onboard</a:t>
          </a:r>
        </a:p>
      </dsp:txBody>
      <dsp:txXfrm>
        <a:off x="7579833" y="2367465"/>
        <a:ext cx="1300171" cy="98532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302787" y="1666354"/>
          <a:ext cx="2153740" cy="1216212"/>
        </a:xfrm>
        <a:prstGeom prst="roundRect">
          <a:avLst/>
        </a:prstGeom>
        <a:solidFill>
          <a:srgbClr val="799AD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Reference Checks</a:t>
          </a:r>
        </a:p>
      </dsp:txBody>
      <dsp:txXfrm>
        <a:off x="1362158" y="1725725"/>
        <a:ext cx="2034998" cy="1097470"/>
      </dsp:txXfrm>
    </dsp:sp>
    <dsp:sp modelId="{D97D4AF9-72CB-4F60-BDA0-38B7421F667A}">
      <dsp:nvSpPr>
        <dsp:cNvPr id="0" name=""/>
        <dsp:cNvSpPr/>
      </dsp:nvSpPr>
      <dsp:spPr>
        <a:xfrm>
          <a:off x="192134" y="0"/>
          <a:ext cx="4341585" cy="4525839"/>
        </a:xfrm>
        <a:prstGeom prst="blockArc">
          <a:avLst>
            <a:gd name="adj1" fmla="val 17527788"/>
            <a:gd name="adj2" fmla="val 4119114"/>
            <a:gd name="adj3" fmla="val 5750"/>
          </a:avLst>
        </a:prstGeom>
        <a:solidFill>
          <a:srgbClr val="9F1B3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88962" y="381528"/>
          <a:ext cx="1153766" cy="1154088"/>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30242" y="400084"/>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400084"/>
        <a:ext cx="1544361" cy="1116977"/>
      </dsp:txXfrm>
    </dsp:sp>
    <dsp:sp modelId="{1B43FB79-FF1C-485F-91ED-29F6FD4655E0}">
      <dsp:nvSpPr>
        <dsp:cNvPr id="0" name=""/>
        <dsp:cNvSpPr/>
      </dsp:nvSpPr>
      <dsp:spPr>
        <a:xfrm rot="20404307">
          <a:off x="3834896" y="1694474"/>
          <a:ext cx="1153766" cy="1154088"/>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82611" y="1710767"/>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82611" y="1710767"/>
        <a:ext cx="1544361" cy="1116977"/>
      </dsp:txXfrm>
    </dsp:sp>
    <dsp:sp modelId="{1372E00B-CE48-4F25-85AE-48F4D7879294}">
      <dsp:nvSpPr>
        <dsp:cNvPr id="0" name=""/>
        <dsp:cNvSpPr/>
      </dsp:nvSpPr>
      <dsp:spPr>
        <a:xfrm>
          <a:off x="3388962" y="3025975"/>
          <a:ext cx="1153766" cy="11540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30242" y="3049510"/>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3049510"/>
        <a:ext cx="1544361" cy="111697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302787" y="1626594"/>
          <a:ext cx="2153740" cy="1295732"/>
        </a:xfrm>
        <a:prstGeom prst="roundRect">
          <a:avLst/>
        </a:prstGeom>
        <a:solidFill>
          <a:srgbClr val="799AD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Reference Checks</a:t>
          </a:r>
        </a:p>
      </dsp:txBody>
      <dsp:txXfrm>
        <a:off x="1366039" y="1689846"/>
        <a:ext cx="2027236" cy="1169228"/>
      </dsp:txXfrm>
    </dsp:sp>
    <dsp:sp modelId="{D97D4AF9-72CB-4F60-BDA0-38B7421F667A}">
      <dsp:nvSpPr>
        <dsp:cNvPr id="0" name=""/>
        <dsp:cNvSpPr/>
      </dsp:nvSpPr>
      <dsp:spPr>
        <a:xfrm>
          <a:off x="192134" y="0"/>
          <a:ext cx="4341585" cy="4525839"/>
        </a:xfrm>
        <a:prstGeom prst="blockArc">
          <a:avLst>
            <a:gd name="adj1" fmla="val 17527788"/>
            <a:gd name="adj2" fmla="val 4119114"/>
            <a:gd name="adj3" fmla="val 5750"/>
          </a:avLst>
        </a:prstGeom>
        <a:solidFill>
          <a:srgbClr val="9F1B3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88962" y="381528"/>
          <a:ext cx="1153766" cy="1154088"/>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30242" y="400084"/>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400084"/>
        <a:ext cx="1544361" cy="1116977"/>
      </dsp:txXfrm>
    </dsp:sp>
    <dsp:sp modelId="{1B43FB79-FF1C-485F-91ED-29F6FD4655E0}">
      <dsp:nvSpPr>
        <dsp:cNvPr id="0" name=""/>
        <dsp:cNvSpPr/>
      </dsp:nvSpPr>
      <dsp:spPr>
        <a:xfrm rot="20404307">
          <a:off x="3834896" y="1694474"/>
          <a:ext cx="1153766" cy="1154088"/>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82611" y="1710767"/>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82611" y="1710767"/>
        <a:ext cx="1544361" cy="1116977"/>
      </dsp:txXfrm>
    </dsp:sp>
    <dsp:sp modelId="{1372E00B-CE48-4F25-85AE-48F4D7879294}">
      <dsp:nvSpPr>
        <dsp:cNvPr id="0" name=""/>
        <dsp:cNvSpPr/>
      </dsp:nvSpPr>
      <dsp:spPr>
        <a:xfrm>
          <a:off x="3388962" y="3025975"/>
          <a:ext cx="1153766" cy="11540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30242" y="3049510"/>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3049510"/>
        <a:ext cx="1544361" cy="11169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302787" y="1666354"/>
          <a:ext cx="2153740" cy="1216212"/>
        </a:xfrm>
        <a:prstGeom prst="roundRect">
          <a:avLst/>
        </a:prstGeom>
        <a:solidFill>
          <a:srgbClr val="799AD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Internet </a:t>
          </a:r>
        </a:p>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Searches</a:t>
          </a:r>
        </a:p>
      </dsp:txBody>
      <dsp:txXfrm>
        <a:off x="1362158" y="1725725"/>
        <a:ext cx="2034998" cy="1097470"/>
      </dsp:txXfrm>
    </dsp:sp>
    <dsp:sp modelId="{D97D4AF9-72CB-4F60-BDA0-38B7421F667A}">
      <dsp:nvSpPr>
        <dsp:cNvPr id="0" name=""/>
        <dsp:cNvSpPr/>
      </dsp:nvSpPr>
      <dsp:spPr>
        <a:xfrm>
          <a:off x="192134" y="0"/>
          <a:ext cx="4341585" cy="4525839"/>
        </a:xfrm>
        <a:prstGeom prst="blockArc">
          <a:avLst>
            <a:gd name="adj1" fmla="val 17527788"/>
            <a:gd name="adj2" fmla="val 4119114"/>
            <a:gd name="adj3" fmla="val 5750"/>
          </a:avLst>
        </a:prstGeom>
        <a:solidFill>
          <a:srgbClr val="9F1B3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88962" y="381528"/>
          <a:ext cx="1153766" cy="1154088"/>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30242" y="400084"/>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400084"/>
        <a:ext cx="1544361" cy="1116977"/>
      </dsp:txXfrm>
    </dsp:sp>
    <dsp:sp modelId="{1B43FB79-FF1C-485F-91ED-29F6FD4655E0}">
      <dsp:nvSpPr>
        <dsp:cNvPr id="0" name=""/>
        <dsp:cNvSpPr/>
      </dsp:nvSpPr>
      <dsp:spPr>
        <a:xfrm rot="20404307">
          <a:off x="3834896" y="1694474"/>
          <a:ext cx="1153766" cy="1154088"/>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82611" y="1710767"/>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82611" y="1710767"/>
        <a:ext cx="1544361" cy="1116977"/>
      </dsp:txXfrm>
    </dsp:sp>
    <dsp:sp modelId="{1372E00B-CE48-4F25-85AE-48F4D7879294}">
      <dsp:nvSpPr>
        <dsp:cNvPr id="0" name=""/>
        <dsp:cNvSpPr/>
      </dsp:nvSpPr>
      <dsp:spPr>
        <a:xfrm>
          <a:off x="3388962" y="3025975"/>
          <a:ext cx="1153766" cy="11540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30242" y="3049510"/>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3049510"/>
        <a:ext cx="1544361" cy="111697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101068" y="1814474"/>
          <a:ext cx="2060440" cy="1015086"/>
        </a:xfrm>
        <a:prstGeom prst="roundRect">
          <a:avLst/>
        </a:prstGeom>
        <a:solidFill>
          <a:srgbClr val="799AD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rPr>
            <a:t>Hire</a:t>
          </a:r>
        </a:p>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rPr>
            <a:t>Recommendation </a:t>
          </a:r>
        </a:p>
      </dsp:txBody>
      <dsp:txXfrm>
        <a:off x="1150620" y="1864026"/>
        <a:ext cx="1961336" cy="915982"/>
      </dsp:txXfrm>
    </dsp:sp>
    <dsp:sp modelId="{D97D4AF9-72CB-4F60-BDA0-38B7421F667A}">
      <dsp:nvSpPr>
        <dsp:cNvPr id="0" name=""/>
        <dsp:cNvSpPr/>
      </dsp:nvSpPr>
      <dsp:spPr>
        <a:xfrm>
          <a:off x="-365064" y="29780"/>
          <a:ext cx="4341585" cy="4525839"/>
        </a:xfrm>
        <a:prstGeom prst="blockArc">
          <a:avLst>
            <a:gd name="adj1" fmla="val 17527788"/>
            <a:gd name="adj2" fmla="val 4119114"/>
            <a:gd name="adj3" fmla="val 5750"/>
          </a:avLst>
        </a:prstGeom>
        <a:solidFill>
          <a:srgbClr val="9F1B3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2683606" y="381528"/>
          <a:ext cx="1153766" cy="1154088"/>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30242" y="400084"/>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400084"/>
        <a:ext cx="1544361" cy="1116977"/>
      </dsp:txXfrm>
    </dsp:sp>
    <dsp:sp modelId="{1B43FB79-FF1C-485F-91ED-29F6FD4655E0}">
      <dsp:nvSpPr>
        <dsp:cNvPr id="0" name=""/>
        <dsp:cNvSpPr/>
      </dsp:nvSpPr>
      <dsp:spPr>
        <a:xfrm rot="20404307">
          <a:off x="3197324" y="1744965"/>
          <a:ext cx="1153766" cy="1154088"/>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82611" y="1710767"/>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82611" y="1710767"/>
        <a:ext cx="1544361" cy="1116977"/>
      </dsp:txXfrm>
    </dsp:sp>
    <dsp:sp modelId="{1372E00B-CE48-4F25-85AE-48F4D7879294}">
      <dsp:nvSpPr>
        <dsp:cNvPr id="0" name=""/>
        <dsp:cNvSpPr/>
      </dsp:nvSpPr>
      <dsp:spPr>
        <a:xfrm>
          <a:off x="2683606" y="3079271"/>
          <a:ext cx="1153766" cy="11540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30242" y="3049510"/>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3049510"/>
        <a:ext cx="1544361" cy="111697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Prepare for the Search</a:t>
          </a:r>
        </a:p>
      </dsp:txBody>
      <dsp:txXfrm>
        <a:off x="137511" y="2566242"/>
        <a:ext cx="1300171" cy="985329"/>
      </dsp:txXfrm>
    </dsp:sp>
    <dsp:sp modelId="{7858A5AA-C9C0-4A1A-92BE-D3B3276C9B81}">
      <dsp:nvSpPr>
        <dsp:cNvPr id="0" name=""/>
        <dsp:cNvSpPr/>
      </dsp:nvSpPr>
      <dsp:spPr>
        <a:xfrm rot="19435791">
          <a:off x="1577048" y="2176318"/>
          <a:ext cx="380875"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86757" y="2273667"/>
        <a:ext cx="279581" cy="202589"/>
      </dsp:txXfrm>
    </dsp:sp>
    <dsp:sp modelId="{6386714F-88CF-4DFF-B353-3BE63F2EFC2F}">
      <dsp:nvSpPr>
        <dsp:cNvPr id="0" name=""/>
        <dsp:cNvSpPr/>
      </dsp:nvSpPr>
      <dsp:spPr>
        <a:xfrm>
          <a:off x="2049206" y="1120751"/>
          <a:ext cx="1361481" cy="1046639"/>
        </a:xfrm>
        <a:prstGeom prst="roundRect">
          <a:avLst>
            <a:gd name="adj" fmla="val 10000"/>
          </a:avLst>
        </a:prstGeom>
        <a:solidFill>
          <a:srgbClr val="288C9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Advertise</a:t>
          </a:r>
          <a:r>
            <a:rPr lang="en-US" sz="1600" kern="1200" baseline="0" dirty="0"/>
            <a:t> &amp; Outreach</a:t>
          </a:r>
          <a:endParaRPr lang="en-US" sz="1600" kern="1200" dirty="0"/>
        </a:p>
      </dsp:txBody>
      <dsp:txXfrm>
        <a:off x="2079861" y="1151406"/>
        <a:ext cx="1300171" cy="985329"/>
      </dsp:txXfrm>
    </dsp:sp>
    <dsp:sp modelId="{2B18E122-42E1-4E49-AF64-94B151D3F5D9}">
      <dsp:nvSpPr>
        <dsp:cNvPr id="0" name=""/>
        <dsp:cNvSpPr/>
      </dsp:nvSpPr>
      <dsp:spPr>
        <a:xfrm rot="20476160">
          <a:off x="3515486" y="1166608"/>
          <a:ext cx="249379"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517467" y="1246149"/>
        <a:ext cx="174565" cy="202589"/>
      </dsp:txXfrm>
    </dsp:sp>
    <dsp:sp modelId="{5FF64243-F1E4-4F6F-A961-B742DD5E7D4A}">
      <dsp:nvSpPr>
        <dsp:cNvPr id="0" name=""/>
        <dsp:cNvSpPr/>
      </dsp:nvSpPr>
      <dsp:spPr>
        <a:xfrm>
          <a:off x="3856295" y="508007"/>
          <a:ext cx="1361481" cy="1046639"/>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Screen &amp; Interview</a:t>
          </a:r>
        </a:p>
      </dsp:txBody>
      <dsp:txXfrm>
        <a:off x="3886950" y="538662"/>
        <a:ext cx="1300171" cy="985329"/>
      </dsp:txXfrm>
    </dsp:sp>
    <dsp:sp modelId="{4D37CFA0-F5D3-4B75-A553-45287DF245F3}">
      <dsp:nvSpPr>
        <dsp:cNvPr id="0" name=""/>
        <dsp:cNvSpPr/>
      </dsp:nvSpPr>
      <dsp:spPr>
        <a:xfrm rot="1186670">
          <a:off x="5338694" y="1203231"/>
          <a:ext cx="291802"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341276" y="1255949"/>
        <a:ext cx="204261" cy="202589"/>
      </dsp:txXfrm>
    </dsp:sp>
    <dsp:sp modelId="{292AFC98-0105-4870-9E9F-E44841346910}">
      <dsp:nvSpPr>
        <dsp:cNvPr id="0" name=""/>
        <dsp:cNvSpPr/>
      </dsp:nvSpPr>
      <dsp:spPr>
        <a:xfrm>
          <a:off x="5735870" y="1183874"/>
          <a:ext cx="1361481" cy="1046639"/>
        </a:xfrm>
        <a:prstGeom prst="roundRect">
          <a:avLst>
            <a:gd name="adj" fmla="val 10000"/>
          </a:avLst>
        </a:prstGeom>
        <a:solidFill>
          <a:srgbClr val="799AD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Perform Reference &amp; Background Checks </a:t>
          </a:r>
        </a:p>
      </dsp:txBody>
      <dsp:txXfrm>
        <a:off x="5766525" y="1214529"/>
        <a:ext cx="1300171" cy="985329"/>
      </dsp:txXfrm>
    </dsp:sp>
    <dsp:sp modelId="{8E77E10F-4F70-43AC-9223-F5179501472A}">
      <dsp:nvSpPr>
        <dsp:cNvPr id="0" name=""/>
        <dsp:cNvSpPr/>
      </dsp:nvSpPr>
      <dsp:spPr>
        <a:xfrm rot="1946938">
          <a:off x="7188155" y="2119147"/>
          <a:ext cx="283773"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7194801" y="2163837"/>
        <a:ext cx="198641" cy="202589"/>
      </dsp:txXfrm>
    </dsp:sp>
    <dsp:sp modelId="{49EF981B-8A55-427F-9E37-5511F483C6F1}">
      <dsp:nvSpPr>
        <dsp:cNvPr id="0" name=""/>
        <dsp:cNvSpPr/>
      </dsp:nvSpPr>
      <dsp:spPr>
        <a:xfrm>
          <a:off x="7549178" y="2336810"/>
          <a:ext cx="1361481" cy="1046639"/>
        </a:xfrm>
        <a:prstGeom prst="roundRect">
          <a:avLst>
            <a:gd name="adj" fmla="val 10000"/>
          </a:avLst>
        </a:prstGeom>
        <a:solidFill>
          <a:srgbClr val="4D89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Hire</a:t>
          </a:r>
          <a:r>
            <a:rPr lang="en-US" sz="1600" kern="1200" baseline="0" dirty="0"/>
            <a:t> &amp; Onboard</a:t>
          </a:r>
          <a:endParaRPr lang="en-US" sz="1600" kern="1200" dirty="0"/>
        </a:p>
      </dsp:txBody>
      <dsp:txXfrm>
        <a:off x="7579833" y="2367465"/>
        <a:ext cx="1300171" cy="98532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94059" y="1512519"/>
          <a:ext cx="1993064" cy="1184516"/>
        </a:xfrm>
        <a:prstGeom prst="roundRect">
          <a:avLst/>
        </a:prstGeom>
        <a:solidFill>
          <a:srgbClr val="4D894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Notify Candidates</a:t>
          </a:r>
        </a:p>
      </dsp:txBody>
      <dsp:txXfrm>
        <a:off x="1351882" y="1570342"/>
        <a:ext cx="1877418" cy="1068870"/>
      </dsp:txXfrm>
    </dsp:sp>
    <dsp:sp modelId="{D97D4AF9-72CB-4F60-BDA0-38B7421F667A}">
      <dsp:nvSpPr>
        <dsp:cNvPr id="0" name=""/>
        <dsp:cNvSpPr/>
      </dsp:nvSpPr>
      <dsp:spPr>
        <a:xfrm>
          <a:off x="266264" y="0"/>
          <a:ext cx="4017689" cy="4188197"/>
        </a:xfrm>
        <a:prstGeom prst="blockArc">
          <a:avLst>
            <a:gd name="adj1" fmla="val 17527788"/>
            <a:gd name="adj2" fmla="val 4119114"/>
            <a:gd name="adj3" fmla="val 575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224598" y="353065"/>
          <a:ext cx="1067691" cy="10679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373274" y="370236"/>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370236"/>
        <a:ext cx="1429146" cy="1033647"/>
      </dsp:txXfrm>
    </dsp:sp>
    <dsp:sp modelId="{1B43FB79-FF1C-485F-91ED-29F6FD4655E0}">
      <dsp:nvSpPr>
        <dsp:cNvPr id="0" name=""/>
        <dsp:cNvSpPr/>
      </dsp:nvSpPr>
      <dsp:spPr>
        <a:xfrm>
          <a:off x="3637264" y="1568060"/>
          <a:ext cx="1067691" cy="10679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4791895" y="1583138"/>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791895" y="1583138"/>
        <a:ext cx="1429146" cy="1033647"/>
      </dsp:txXfrm>
    </dsp:sp>
    <dsp:sp modelId="{1372E00B-CE48-4F25-85AE-48F4D7879294}">
      <dsp:nvSpPr>
        <dsp:cNvPr id="0" name=""/>
        <dsp:cNvSpPr/>
      </dsp:nvSpPr>
      <dsp:spPr>
        <a:xfrm>
          <a:off x="3224598" y="2800228"/>
          <a:ext cx="1067691" cy="106799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373274" y="2822007"/>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2822007"/>
        <a:ext cx="1429146" cy="103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BA4BE-F5D6-46B7-BD61-2FD64B5C7B0F}">
      <dsp:nvSpPr>
        <dsp:cNvPr id="0" name=""/>
        <dsp:cNvSpPr/>
      </dsp:nvSpPr>
      <dsp:spPr>
        <a:xfrm>
          <a:off x="54173" y="909"/>
          <a:ext cx="2133079" cy="170646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27E7DB-928B-4CE7-8485-C3EB67686EA7}">
      <dsp:nvSpPr>
        <dsp:cNvPr id="0" name=""/>
        <dsp:cNvSpPr/>
      </dsp:nvSpPr>
      <dsp:spPr>
        <a:xfrm>
          <a:off x="246150" y="1536726"/>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Office of the Provost</a:t>
          </a:r>
        </a:p>
      </dsp:txBody>
      <dsp:txXfrm>
        <a:off x="246150" y="1536726"/>
        <a:ext cx="1898440" cy="597262"/>
      </dsp:txXfrm>
    </dsp:sp>
    <dsp:sp modelId="{C2DF3662-2434-4381-A78E-AC6222CE8DF1}">
      <dsp:nvSpPr>
        <dsp:cNvPr id="0" name=""/>
        <dsp:cNvSpPr/>
      </dsp:nvSpPr>
      <dsp:spPr>
        <a:xfrm>
          <a:off x="2400560" y="909"/>
          <a:ext cx="2133079" cy="170646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17C99-6AA5-488F-A406-ECAB3F6742CC}">
      <dsp:nvSpPr>
        <dsp:cNvPr id="0" name=""/>
        <dsp:cNvSpPr/>
      </dsp:nvSpPr>
      <dsp:spPr>
        <a:xfrm>
          <a:off x="2592537" y="1536726"/>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Appointing Authority</a:t>
          </a:r>
        </a:p>
      </dsp:txBody>
      <dsp:txXfrm>
        <a:off x="2592537" y="1536726"/>
        <a:ext cx="1898440" cy="597262"/>
      </dsp:txXfrm>
    </dsp:sp>
    <dsp:sp modelId="{ED5BE659-E764-4201-BA36-B4D25CDC747C}">
      <dsp:nvSpPr>
        <dsp:cNvPr id="0" name=""/>
        <dsp:cNvSpPr/>
      </dsp:nvSpPr>
      <dsp:spPr>
        <a:xfrm>
          <a:off x="4746947" y="909"/>
          <a:ext cx="2133079" cy="170646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23330A-B3B3-4591-B16D-89D09DC2E102}">
      <dsp:nvSpPr>
        <dsp:cNvPr id="0" name=""/>
        <dsp:cNvSpPr/>
      </dsp:nvSpPr>
      <dsp:spPr>
        <a:xfrm>
          <a:off x="4938924" y="1536726"/>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Search Chair</a:t>
          </a:r>
        </a:p>
      </dsp:txBody>
      <dsp:txXfrm>
        <a:off x="4938924" y="1536726"/>
        <a:ext cx="1898440" cy="597262"/>
      </dsp:txXfrm>
    </dsp:sp>
    <dsp:sp modelId="{C3B37410-5FEF-46AC-B371-86468844E034}">
      <dsp:nvSpPr>
        <dsp:cNvPr id="0" name=""/>
        <dsp:cNvSpPr/>
      </dsp:nvSpPr>
      <dsp:spPr>
        <a:xfrm>
          <a:off x="1227366" y="2347296"/>
          <a:ext cx="2133079" cy="1706463"/>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25DAE-1A88-408F-80F1-2A07218093EC}">
      <dsp:nvSpPr>
        <dsp:cNvPr id="0" name=""/>
        <dsp:cNvSpPr/>
      </dsp:nvSpPr>
      <dsp:spPr>
        <a:xfrm>
          <a:off x="1419344" y="3883113"/>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Search Committee Members</a:t>
          </a:r>
        </a:p>
      </dsp:txBody>
      <dsp:txXfrm>
        <a:off x="1419344" y="3883113"/>
        <a:ext cx="1898440" cy="597262"/>
      </dsp:txXfrm>
    </dsp:sp>
    <dsp:sp modelId="{C957230C-09E7-4EA4-8B45-E99F1C702E37}">
      <dsp:nvSpPr>
        <dsp:cNvPr id="0" name=""/>
        <dsp:cNvSpPr/>
      </dsp:nvSpPr>
      <dsp:spPr>
        <a:xfrm>
          <a:off x="3573753" y="2347296"/>
          <a:ext cx="2133079" cy="1706463"/>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D1245-95E6-4709-9B53-EDC9E0AF8264}">
      <dsp:nvSpPr>
        <dsp:cNvPr id="0" name=""/>
        <dsp:cNvSpPr/>
      </dsp:nvSpPr>
      <dsp:spPr>
        <a:xfrm>
          <a:off x="3765731" y="3883113"/>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Search Support</a:t>
          </a:r>
        </a:p>
      </dsp:txBody>
      <dsp:txXfrm>
        <a:off x="3765731" y="3883113"/>
        <a:ext cx="1898440" cy="59726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94059" y="1499265"/>
          <a:ext cx="1993064" cy="1211025"/>
        </a:xfrm>
        <a:prstGeom prst="roundRect">
          <a:avLst/>
        </a:prstGeom>
        <a:solidFill>
          <a:srgbClr val="4D894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Records</a:t>
          </a:r>
        </a:p>
        <a:p>
          <a:pPr lvl="0" algn="ctr" defTabSz="1066800">
            <a:lnSpc>
              <a:spcPct val="90000"/>
            </a:lnSpc>
            <a:spcBef>
              <a:spcPct val="0"/>
            </a:spcBef>
            <a:spcAft>
              <a:spcPct val="35000"/>
            </a:spcAft>
          </a:pPr>
          <a:r>
            <a:rPr lang="en-US" sz="2400" kern="1200" dirty="0"/>
            <a:t>Retention</a:t>
          </a:r>
        </a:p>
      </dsp:txBody>
      <dsp:txXfrm>
        <a:off x="1353176" y="1558382"/>
        <a:ext cx="1874830" cy="1092791"/>
      </dsp:txXfrm>
    </dsp:sp>
    <dsp:sp modelId="{D97D4AF9-72CB-4F60-BDA0-38B7421F667A}">
      <dsp:nvSpPr>
        <dsp:cNvPr id="0" name=""/>
        <dsp:cNvSpPr/>
      </dsp:nvSpPr>
      <dsp:spPr>
        <a:xfrm>
          <a:off x="266264" y="0"/>
          <a:ext cx="4017689" cy="4188197"/>
        </a:xfrm>
        <a:prstGeom prst="blockArc">
          <a:avLst>
            <a:gd name="adj1" fmla="val 17527788"/>
            <a:gd name="adj2" fmla="val 4119114"/>
            <a:gd name="adj3" fmla="val 575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224598" y="353065"/>
          <a:ext cx="1067691" cy="10679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373274" y="370236"/>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370236"/>
        <a:ext cx="1429146" cy="1033647"/>
      </dsp:txXfrm>
    </dsp:sp>
    <dsp:sp modelId="{1B43FB79-FF1C-485F-91ED-29F6FD4655E0}">
      <dsp:nvSpPr>
        <dsp:cNvPr id="0" name=""/>
        <dsp:cNvSpPr/>
      </dsp:nvSpPr>
      <dsp:spPr>
        <a:xfrm>
          <a:off x="3637264" y="1568060"/>
          <a:ext cx="1067691" cy="10679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4791895" y="1583138"/>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791895" y="1583138"/>
        <a:ext cx="1429146" cy="1033647"/>
      </dsp:txXfrm>
    </dsp:sp>
    <dsp:sp modelId="{1372E00B-CE48-4F25-85AE-48F4D7879294}">
      <dsp:nvSpPr>
        <dsp:cNvPr id="0" name=""/>
        <dsp:cNvSpPr/>
      </dsp:nvSpPr>
      <dsp:spPr>
        <a:xfrm>
          <a:off x="3224598" y="2800228"/>
          <a:ext cx="1067691" cy="106799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373274" y="2822007"/>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2822007"/>
        <a:ext cx="1429146" cy="103364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94059" y="1565528"/>
          <a:ext cx="1993064" cy="1078500"/>
        </a:xfrm>
        <a:prstGeom prst="roundRect">
          <a:avLst/>
        </a:prstGeom>
        <a:solidFill>
          <a:srgbClr val="4D894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Onboarding </a:t>
          </a:r>
        </a:p>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Process</a:t>
          </a:r>
        </a:p>
      </dsp:txBody>
      <dsp:txXfrm>
        <a:off x="1346707" y="1618176"/>
        <a:ext cx="1887768" cy="973204"/>
      </dsp:txXfrm>
    </dsp:sp>
    <dsp:sp modelId="{D97D4AF9-72CB-4F60-BDA0-38B7421F667A}">
      <dsp:nvSpPr>
        <dsp:cNvPr id="0" name=""/>
        <dsp:cNvSpPr/>
      </dsp:nvSpPr>
      <dsp:spPr>
        <a:xfrm>
          <a:off x="266264" y="0"/>
          <a:ext cx="4017689" cy="4188197"/>
        </a:xfrm>
        <a:prstGeom prst="blockArc">
          <a:avLst>
            <a:gd name="adj1" fmla="val 17527788"/>
            <a:gd name="adj2" fmla="val 4119114"/>
            <a:gd name="adj3" fmla="val 575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224598" y="353065"/>
          <a:ext cx="1067691" cy="10679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373274" y="370236"/>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370236"/>
        <a:ext cx="1429146" cy="1033647"/>
      </dsp:txXfrm>
    </dsp:sp>
    <dsp:sp modelId="{1B43FB79-FF1C-485F-91ED-29F6FD4655E0}">
      <dsp:nvSpPr>
        <dsp:cNvPr id="0" name=""/>
        <dsp:cNvSpPr/>
      </dsp:nvSpPr>
      <dsp:spPr>
        <a:xfrm>
          <a:off x="3637264" y="1568060"/>
          <a:ext cx="1067691" cy="10679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4791895" y="1583138"/>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791895" y="1583138"/>
        <a:ext cx="1429146" cy="1033647"/>
      </dsp:txXfrm>
    </dsp:sp>
    <dsp:sp modelId="{1372E00B-CE48-4F25-85AE-48F4D7879294}">
      <dsp:nvSpPr>
        <dsp:cNvPr id="0" name=""/>
        <dsp:cNvSpPr/>
      </dsp:nvSpPr>
      <dsp:spPr>
        <a:xfrm>
          <a:off x="3224598" y="2800228"/>
          <a:ext cx="1067691" cy="106799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373274" y="2822007"/>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2822007"/>
        <a:ext cx="1429146" cy="1033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Prepare for the Search</a:t>
          </a:r>
        </a:p>
      </dsp:txBody>
      <dsp:txXfrm>
        <a:off x="137511" y="2566242"/>
        <a:ext cx="1300171" cy="985329"/>
      </dsp:txXfrm>
    </dsp:sp>
    <dsp:sp modelId="{7858A5AA-C9C0-4A1A-92BE-D3B3276C9B81}">
      <dsp:nvSpPr>
        <dsp:cNvPr id="0" name=""/>
        <dsp:cNvSpPr/>
      </dsp:nvSpPr>
      <dsp:spPr>
        <a:xfrm rot="19331990">
          <a:off x="1560517" y="2148224"/>
          <a:ext cx="366946"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71145" y="2246795"/>
        <a:ext cx="265652" cy="202589"/>
      </dsp:txXfrm>
    </dsp:sp>
    <dsp:sp modelId="{6386714F-88CF-4DFF-B353-3BE63F2EFC2F}">
      <dsp:nvSpPr>
        <dsp:cNvPr id="0" name=""/>
        <dsp:cNvSpPr/>
      </dsp:nvSpPr>
      <dsp:spPr>
        <a:xfrm>
          <a:off x="2003232" y="1064599"/>
          <a:ext cx="1361481" cy="1046639"/>
        </a:xfrm>
        <a:prstGeom prst="roundRect">
          <a:avLst>
            <a:gd name="adj" fmla="val 10000"/>
          </a:avLst>
        </a:prstGeom>
        <a:solidFill>
          <a:srgbClr val="288C9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Advertise &amp; Outreach</a:t>
          </a:r>
        </a:p>
      </dsp:txBody>
      <dsp:txXfrm>
        <a:off x="2033887" y="1095254"/>
        <a:ext cx="1300171" cy="985329"/>
      </dsp:txXfrm>
    </dsp:sp>
    <dsp:sp modelId="{2B18E122-42E1-4E49-AF64-94B151D3F5D9}">
      <dsp:nvSpPr>
        <dsp:cNvPr id="0" name=""/>
        <dsp:cNvSpPr/>
      </dsp:nvSpPr>
      <dsp:spPr>
        <a:xfrm rot="20657311">
          <a:off x="3501109" y="1145170"/>
          <a:ext cx="313269"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502865" y="1225424"/>
        <a:ext cx="219288" cy="202589"/>
      </dsp:txXfrm>
    </dsp:sp>
    <dsp:sp modelId="{5FF64243-F1E4-4F6F-A961-B742DD5E7D4A}">
      <dsp:nvSpPr>
        <dsp:cNvPr id="0" name=""/>
        <dsp:cNvSpPr/>
      </dsp:nvSpPr>
      <dsp:spPr>
        <a:xfrm>
          <a:off x="3933704" y="521550"/>
          <a:ext cx="1361481" cy="1046639"/>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Screen &amp; Interview</a:t>
          </a:r>
        </a:p>
      </dsp:txBody>
      <dsp:txXfrm>
        <a:off x="3964359" y="552205"/>
        <a:ext cx="1300171" cy="985329"/>
      </dsp:txXfrm>
    </dsp:sp>
    <dsp:sp modelId="{4D37CFA0-F5D3-4B75-A553-45287DF245F3}">
      <dsp:nvSpPr>
        <dsp:cNvPr id="0" name=""/>
        <dsp:cNvSpPr/>
      </dsp:nvSpPr>
      <dsp:spPr>
        <a:xfrm rot="1186663">
          <a:off x="5407315" y="1209799"/>
          <a:ext cx="27059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409709" y="1263594"/>
        <a:ext cx="189416" cy="202589"/>
      </dsp:txXfrm>
    </dsp:sp>
    <dsp:sp modelId="{292AFC98-0105-4870-9E9F-E44841346910}">
      <dsp:nvSpPr>
        <dsp:cNvPr id="0" name=""/>
        <dsp:cNvSpPr/>
      </dsp:nvSpPr>
      <dsp:spPr>
        <a:xfrm>
          <a:off x="5775625" y="1183874"/>
          <a:ext cx="1361481" cy="1046639"/>
        </a:xfrm>
        <a:prstGeom prst="roundRect">
          <a:avLst>
            <a:gd name="adj" fmla="val 10000"/>
          </a:avLst>
        </a:prstGeom>
        <a:solidFill>
          <a:srgbClr val="799AD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Perform Reference &amp; Background Checks </a:t>
          </a:r>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solidFill>
          <a:srgbClr val="4D89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effectLst>
                <a:outerShdw blurRad="38100" dist="38100" dir="2700000" algn="tl">
                  <a:srgbClr val="000000">
                    <a:alpha val="43137"/>
                  </a:srgbClr>
                </a:outerShdw>
              </a:effectLst>
            </a:rPr>
            <a:t>Hire &amp; Onboard</a:t>
          </a:r>
        </a:p>
      </dsp:txBody>
      <dsp:txXfrm>
        <a:off x="7579833" y="2367465"/>
        <a:ext cx="1300171" cy="9853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690019" y="1861888"/>
          <a:ext cx="2334674" cy="1207296"/>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Hire the Best</a:t>
          </a:r>
        </a:p>
      </dsp:txBody>
      <dsp:txXfrm>
        <a:off x="1748954" y="1920823"/>
        <a:ext cx="2216804" cy="1089426"/>
      </dsp:txXfrm>
    </dsp:sp>
    <dsp:sp modelId="{D97D4AF9-72CB-4F60-BDA0-38B7421F667A}">
      <dsp:nvSpPr>
        <dsp:cNvPr id="0" name=""/>
        <dsp:cNvSpPr/>
      </dsp:nvSpPr>
      <dsp:spPr>
        <a:xfrm>
          <a:off x="486061" y="0"/>
          <a:ext cx="4706319" cy="4906052"/>
        </a:xfrm>
        <a:prstGeom prst="blockArc">
          <a:avLst>
            <a:gd name="adj1" fmla="val 17527788"/>
            <a:gd name="adj2" fmla="val 4119114"/>
            <a:gd name="adj3" fmla="val 5750"/>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951452" y="413580"/>
          <a:ext cx="1250693" cy="12510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5297011" y="433694"/>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297011" y="433694"/>
        <a:ext cx="1674101" cy="1210813"/>
      </dsp:txXfrm>
    </dsp:sp>
    <dsp:sp modelId="{1B43FB79-FF1C-485F-91ED-29F6FD4655E0}">
      <dsp:nvSpPr>
        <dsp:cNvPr id="0" name=""/>
        <dsp:cNvSpPr/>
      </dsp:nvSpPr>
      <dsp:spPr>
        <a:xfrm>
          <a:off x="4434849" y="1836825"/>
          <a:ext cx="1250693" cy="12510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787383" y="1854487"/>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787383" y="1854487"/>
        <a:ext cx="1674101" cy="1210813"/>
      </dsp:txXfrm>
    </dsp:sp>
    <dsp:sp modelId="{1372E00B-CE48-4F25-85AE-48F4D7879294}">
      <dsp:nvSpPr>
        <dsp:cNvPr id="0" name=""/>
        <dsp:cNvSpPr/>
      </dsp:nvSpPr>
      <dsp:spPr>
        <a:xfrm>
          <a:off x="3951452" y="3280186"/>
          <a:ext cx="1250693" cy="125104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5297011" y="3305697"/>
          <a:ext cx="1674101" cy="1210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297011" y="3305697"/>
        <a:ext cx="1674101" cy="1210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647358" y="1676926"/>
          <a:ext cx="2262170" cy="1424084"/>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effectLst>
                <a:outerShdw blurRad="38100" dist="38100" dir="2700000" algn="tl">
                  <a:srgbClr val="000000">
                    <a:alpha val="43137"/>
                  </a:srgbClr>
                </a:outerShdw>
              </a:effectLst>
            </a:rPr>
            <a:t>Preparation Details</a:t>
          </a:r>
        </a:p>
      </dsp:txBody>
      <dsp:txXfrm>
        <a:off x="1716876" y="1746444"/>
        <a:ext cx="2123134" cy="1285048"/>
      </dsp:txXfrm>
    </dsp:sp>
    <dsp:sp modelId="{D97D4AF9-72CB-4F60-BDA0-38B7421F667A}">
      <dsp:nvSpPr>
        <dsp:cNvPr id="0" name=""/>
        <dsp:cNvSpPr/>
      </dsp:nvSpPr>
      <dsp:spPr>
        <a:xfrm>
          <a:off x="480789" y="0"/>
          <a:ext cx="4560162" cy="4753693"/>
        </a:xfrm>
        <a:prstGeom prst="blockArc">
          <a:avLst>
            <a:gd name="adj1" fmla="val 17527788"/>
            <a:gd name="adj2" fmla="val 4119114"/>
            <a:gd name="adj3" fmla="val 5750"/>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838561" y="400736"/>
          <a:ext cx="1211852" cy="121219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5142334" y="420226"/>
          <a:ext cx="1622112" cy="117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42334" y="420226"/>
        <a:ext cx="1622112" cy="1173211"/>
      </dsp:txXfrm>
    </dsp:sp>
    <dsp:sp modelId="{1B43FB79-FF1C-485F-91ED-29F6FD4655E0}">
      <dsp:nvSpPr>
        <dsp:cNvPr id="0" name=""/>
        <dsp:cNvSpPr/>
      </dsp:nvSpPr>
      <dsp:spPr>
        <a:xfrm>
          <a:off x="4306946" y="1779782"/>
          <a:ext cx="1211852" cy="121219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617478" y="1796895"/>
          <a:ext cx="1622112" cy="117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617478" y="1796895"/>
        <a:ext cx="1622112" cy="1173211"/>
      </dsp:txXfrm>
    </dsp:sp>
    <dsp:sp modelId="{1372E00B-CE48-4F25-85AE-48F4D7879294}">
      <dsp:nvSpPr>
        <dsp:cNvPr id="0" name=""/>
        <dsp:cNvSpPr/>
      </dsp:nvSpPr>
      <dsp:spPr>
        <a:xfrm>
          <a:off x="3838561" y="3178319"/>
          <a:ext cx="1211852" cy="121219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5142334" y="3203038"/>
          <a:ext cx="1622112" cy="117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42334" y="3203038"/>
        <a:ext cx="1622112" cy="11732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615142" y="1730067"/>
          <a:ext cx="2274783" cy="1344440"/>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Search </a:t>
          </a:r>
        </a:p>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Expectations</a:t>
          </a:r>
        </a:p>
      </dsp:txBody>
      <dsp:txXfrm>
        <a:off x="1680772" y="1795697"/>
        <a:ext cx="2143523" cy="1213180"/>
      </dsp:txXfrm>
    </dsp:sp>
    <dsp:sp modelId="{D97D4AF9-72CB-4F60-BDA0-38B7421F667A}">
      <dsp:nvSpPr>
        <dsp:cNvPr id="0" name=""/>
        <dsp:cNvSpPr/>
      </dsp:nvSpPr>
      <dsp:spPr>
        <a:xfrm>
          <a:off x="442069" y="0"/>
          <a:ext cx="4585587" cy="4780197"/>
        </a:xfrm>
        <a:prstGeom prst="blockArc">
          <a:avLst>
            <a:gd name="adj1" fmla="val 17527788"/>
            <a:gd name="adj2" fmla="val 4119114"/>
            <a:gd name="adj3" fmla="val 5750"/>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818562" y="402970"/>
          <a:ext cx="1218609" cy="121895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5129604" y="422569"/>
          <a:ext cx="1631156" cy="117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29604" y="422569"/>
        <a:ext cx="1631156" cy="1179752"/>
      </dsp:txXfrm>
    </dsp:sp>
    <dsp:sp modelId="{1B43FB79-FF1C-485F-91ED-29F6FD4655E0}">
      <dsp:nvSpPr>
        <dsp:cNvPr id="0" name=""/>
        <dsp:cNvSpPr/>
      </dsp:nvSpPr>
      <dsp:spPr>
        <a:xfrm>
          <a:off x="4289559" y="1789705"/>
          <a:ext cx="1218609" cy="121895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607397" y="1806914"/>
          <a:ext cx="1631156" cy="117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607397" y="1806914"/>
        <a:ext cx="1631156" cy="1179752"/>
      </dsp:txXfrm>
    </dsp:sp>
    <dsp:sp modelId="{1372E00B-CE48-4F25-85AE-48F4D7879294}">
      <dsp:nvSpPr>
        <dsp:cNvPr id="0" name=""/>
        <dsp:cNvSpPr/>
      </dsp:nvSpPr>
      <dsp:spPr>
        <a:xfrm>
          <a:off x="3818562" y="3196039"/>
          <a:ext cx="1218609" cy="121895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5129604" y="3220896"/>
          <a:ext cx="1631156" cy="117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29604" y="3220896"/>
        <a:ext cx="1631156" cy="1179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627480" y="1676926"/>
          <a:ext cx="2262170" cy="1424084"/>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Notice of Vacancy</a:t>
          </a:r>
        </a:p>
      </dsp:txBody>
      <dsp:txXfrm>
        <a:off x="1696998" y="1746444"/>
        <a:ext cx="2123134" cy="1285048"/>
      </dsp:txXfrm>
    </dsp:sp>
    <dsp:sp modelId="{D97D4AF9-72CB-4F60-BDA0-38B7421F667A}">
      <dsp:nvSpPr>
        <dsp:cNvPr id="0" name=""/>
        <dsp:cNvSpPr/>
      </dsp:nvSpPr>
      <dsp:spPr>
        <a:xfrm>
          <a:off x="460911" y="0"/>
          <a:ext cx="4560162" cy="4753693"/>
        </a:xfrm>
        <a:prstGeom prst="blockArc">
          <a:avLst>
            <a:gd name="adj1" fmla="val 17527788"/>
            <a:gd name="adj2" fmla="val 4119114"/>
            <a:gd name="adj3" fmla="val 5750"/>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818683" y="400736"/>
          <a:ext cx="1211852" cy="121219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5122455" y="420226"/>
          <a:ext cx="1622112" cy="117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22455" y="420226"/>
        <a:ext cx="1622112" cy="1173211"/>
      </dsp:txXfrm>
    </dsp:sp>
    <dsp:sp modelId="{1B43FB79-FF1C-485F-91ED-29F6FD4655E0}">
      <dsp:nvSpPr>
        <dsp:cNvPr id="0" name=""/>
        <dsp:cNvSpPr/>
      </dsp:nvSpPr>
      <dsp:spPr>
        <a:xfrm>
          <a:off x="4287068" y="1779782"/>
          <a:ext cx="1211852" cy="121219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597599" y="1796895"/>
          <a:ext cx="1622112" cy="117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597599" y="1796895"/>
        <a:ext cx="1622112" cy="1173211"/>
      </dsp:txXfrm>
    </dsp:sp>
    <dsp:sp modelId="{1372E00B-CE48-4F25-85AE-48F4D7879294}">
      <dsp:nvSpPr>
        <dsp:cNvPr id="0" name=""/>
        <dsp:cNvSpPr/>
      </dsp:nvSpPr>
      <dsp:spPr>
        <a:xfrm>
          <a:off x="3818683" y="3178319"/>
          <a:ext cx="1211852" cy="121219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5122455" y="3203038"/>
          <a:ext cx="1622112" cy="117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22455" y="3203038"/>
        <a:ext cx="1622112" cy="11732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656271" y="1762543"/>
          <a:ext cx="2293702" cy="1319448"/>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effectLst>
                <a:outerShdw blurRad="38100" dist="38100" dir="2700000" algn="tl">
                  <a:srgbClr val="000000">
                    <a:alpha val="43137"/>
                  </a:srgbClr>
                </a:outerShdw>
              </a:effectLst>
            </a:rPr>
            <a:t>Notice of Vacancy</a:t>
          </a:r>
        </a:p>
      </dsp:txBody>
      <dsp:txXfrm>
        <a:off x="1720681" y="1826953"/>
        <a:ext cx="2164882" cy="1190628"/>
      </dsp:txXfrm>
    </dsp:sp>
    <dsp:sp modelId="{D97D4AF9-72CB-4F60-BDA0-38B7421F667A}">
      <dsp:nvSpPr>
        <dsp:cNvPr id="0" name=""/>
        <dsp:cNvSpPr/>
      </dsp:nvSpPr>
      <dsp:spPr>
        <a:xfrm>
          <a:off x="473441" y="0"/>
          <a:ext cx="4623725" cy="4819953"/>
        </a:xfrm>
        <a:prstGeom prst="blockArc">
          <a:avLst>
            <a:gd name="adj1" fmla="val 17527788"/>
            <a:gd name="adj2" fmla="val 4119114"/>
            <a:gd name="adj3" fmla="val 5750"/>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878016" y="406322"/>
          <a:ext cx="1228744" cy="12290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5199962" y="426083"/>
          <a:ext cx="1644722" cy="11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99962" y="426083"/>
        <a:ext cx="1644722" cy="1189564"/>
      </dsp:txXfrm>
    </dsp:sp>
    <dsp:sp modelId="{1B43FB79-FF1C-485F-91ED-29F6FD4655E0}">
      <dsp:nvSpPr>
        <dsp:cNvPr id="0" name=""/>
        <dsp:cNvSpPr/>
      </dsp:nvSpPr>
      <dsp:spPr>
        <a:xfrm>
          <a:off x="4352930" y="1804590"/>
          <a:ext cx="1228744" cy="12290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681728" y="1821942"/>
          <a:ext cx="1644722" cy="11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681728" y="1821942"/>
        <a:ext cx="1644722" cy="1189564"/>
      </dsp:txXfrm>
    </dsp:sp>
    <dsp:sp modelId="{1372E00B-CE48-4F25-85AE-48F4D7879294}">
      <dsp:nvSpPr>
        <dsp:cNvPr id="0" name=""/>
        <dsp:cNvSpPr/>
      </dsp:nvSpPr>
      <dsp:spPr>
        <a:xfrm>
          <a:off x="3878016" y="3222620"/>
          <a:ext cx="1228744" cy="12290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5199962" y="3247684"/>
          <a:ext cx="1644722" cy="11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99962" y="3247684"/>
        <a:ext cx="1644722" cy="11895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0.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866736" y="1"/>
            <a:ext cx="3228612" cy="460131"/>
          </a:xfrm>
          <a:prstGeom prst="rect">
            <a:avLst/>
          </a:prstGeom>
          <a:noFill/>
          <a:ln w="9525">
            <a:noFill/>
            <a:miter lim="800000"/>
            <a:headEnd/>
            <a:tailEnd/>
          </a:ln>
          <a:effectLst/>
        </p:spPr>
        <p:txBody>
          <a:bodyPr vert="horz" wrap="square" lIns="89890" tIns="44944" rIns="89890" bIns="44944" numCol="1" anchor="t" anchorCtr="0" compatLnSpc="1">
            <a:prstTxWarp prst="textNoShape">
              <a:avLst/>
            </a:prstTxWarp>
          </a:bodyPr>
          <a:lstStyle>
            <a:lvl1pPr defTabSz="899782" eaLnBrk="1" hangingPunct="1">
              <a:defRPr sz="120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6105954" y="1"/>
            <a:ext cx="750868" cy="460131"/>
          </a:xfrm>
          <a:prstGeom prst="rect">
            <a:avLst/>
          </a:prstGeom>
          <a:noFill/>
          <a:ln w="9525">
            <a:noFill/>
            <a:miter lim="800000"/>
            <a:headEnd/>
            <a:tailEnd/>
          </a:ln>
          <a:effectLst/>
        </p:spPr>
        <p:txBody>
          <a:bodyPr vert="horz" wrap="square" lIns="89890" tIns="44944" rIns="89890" bIns="44944" numCol="1" anchor="t" anchorCtr="0" compatLnSpc="1">
            <a:prstTxWarp prst="textNoShape">
              <a:avLst/>
            </a:prstTxWarp>
          </a:bodyPr>
          <a:lstStyle>
            <a:lvl1pPr algn="r" defTabSz="899782" eaLnBrk="1" hangingPunct="1">
              <a:defRPr sz="1200">
                <a:latin typeface="Arial" charset="0"/>
              </a:defRPr>
            </a:lvl1pPr>
          </a:lstStyle>
          <a:p>
            <a:pPr>
              <a:defRPr/>
            </a:pPr>
            <a:fld id="{367EBA8C-9BB7-45D0-9E36-112579222334}" type="datetime1">
              <a:rPr lang="en-US"/>
              <a:pPr>
                <a:defRPr/>
              </a:pPr>
              <a:t>3/30/2021</a:t>
            </a:fld>
            <a:endParaRPr lang="en-US" dirty="0"/>
          </a:p>
        </p:txBody>
      </p:sp>
      <p:sp>
        <p:nvSpPr>
          <p:cNvPr id="55300" name="Rectangle 4"/>
          <p:cNvSpPr>
            <a:spLocks noGrp="1" noChangeArrowheads="1"/>
          </p:cNvSpPr>
          <p:nvPr>
            <p:ph type="ftr" sz="quarter" idx="2"/>
          </p:nvPr>
        </p:nvSpPr>
        <p:spPr bwMode="auto">
          <a:xfrm>
            <a:off x="0" y="8771762"/>
            <a:ext cx="2971643" cy="462223"/>
          </a:xfrm>
          <a:prstGeom prst="rect">
            <a:avLst/>
          </a:prstGeom>
          <a:noFill/>
          <a:ln w="9525">
            <a:noFill/>
            <a:miter lim="800000"/>
            <a:headEnd/>
            <a:tailEnd/>
          </a:ln>
          <a:effectLst/>
        </p:spPr>
        <p:txBody>
          <a:bodyPr vert="horz" wrap="square" lIns="89890" tIns="44944" rIns="89890" bIns="44944" numCol="1" anchor="b" anchorCtr="0" compatLnSpc="1">
            <a:prstTxWarp prst="textNoShape">
              <a:avLst/>
            </a:prstTxWarp>
          </a:bodyPr>
          <a:lstStyle>
            <a:lvl1pPr defTabSz="899782" eaLnBrk="1" hangingPunct="1">
              <a:defRPr sz="1200">
                <a:latin typeface="Arial" charset="0"/>
              </a:defRPr>
            </a:lvl1pPr>
          </a:lstStyle>
          <a:p>
            <a:pPr>
              <a:defRPr/>
            </a:pPr>
            <a:r>
              <a:rPr lang="en-US"/>
              <a:t>Template-Primary on 431-shield.ppt</a:t>
            </a:r>
          </a:p>
        </p:txBody>
      </p:sp>
      <p:sp>
        <p:nvSpPr>
          <p:cNvPr id="55301" name="Rectangle 5"/>
          <p:cNvSpPr>
            <a:spLocks noGrp="1" noChangeArrowheads="1"/>
          </p:cNvSpPr>
          <p:nvPr>
            <p:ph type="sldNum" sz="quarter" idx="3"/>
          </p:nvPr>
        </p:nvSpPr>
        <p:spPr bwMode="auto">
          <a:xfrm>
            <a:off x="3884002" y="8771762"/>
            <a:ext cx="2972821" cy="462223"/>
          </a:xfrm>
          <a:prstGeom prst="rect">
            <a:avLst/>
          </a:prstGeom>
          <a:noFill/>
          <a:ln w="9525">
            <a:noFill/>
            <a:miter lim="800000"/>
            <a:headEnd/>
            <a:tailEnd/>
          </a:ln>
          <a:effectLst/>
        </p:spPr>
        <p:txBody>
          <a:bodyPr vert="horz" wrap="square" lIns="89890" tIns="44944" rIns="89890" bIns="44944" numCol="1" anchor="b" anchorCtr="0" compatLnSpc="1">
            <a:prstTxWarp prst="textNoShape">
              <a:avLst/>
            </a:prstTxWarp>
          </a:bodyPr>
          <a:lstStyle>
            <a:lvl1pPr algn="r" defTabSz="898331" eaLnBrk="1" hangingPunct="1">
              <a:defRPr sz="1200"/>
            </a:lvl1pPr>
          </a:lstStyle>
          <a:p>
            <a:pPr>
              <a:defRPr/>
            </a:pPr>
            <a:fld id="{2D391691-A2D7-4D3B-8E71-6C8F06970164}" type="slidenum">
              <a:rPr lang="en-US" altLang="en-US"/>
              <a:pPr>
                <a:defRPr/>
              </a:pPr>
              <a:t>‹#›</a:t>
            </a:fld>
            <a:endParaRPr lang="en-US" altLang="en-US"/>
          </a:p>
        </p:txBody>
      </p:sp>
      <p:sp>
        <p:nvSpPr>
          <p:cNvPr id="2" name="TextBox 1"/>
          <p:cNvSpPr txBox="1"/>
          <p:nvPr/>
        </p:nvSpPr>
        <p:spPr>
          <a:xfrm>
            <a:off x="1" y="10462"/>
            <a:ext cx="2772433" cy="459470"/>
          </a:xfrm>
          <a:prstGeom prst="rect">
            <a:avLst/>
          </a:prstGeom>
          <a:noFill/>
        </p:spPr>
        <p:txBody>
          <a:bodyPr lIns="89264" tIns="44633" rIns="89264" bIns="44633">
            <a:spAutoFit/>
          </a:bodyPr>
          <a:lstStyle/>
          <a:p>
            <a:pPr eaLnBrk="1" hangingPunct="1">
              <a:defRPr/>
            </a:pPr>
            <a:r>
              <a:rPr lang="en-US" sz="1200" spc="293"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20380643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71643" cy="460131"/>
          </a:xfrm>
          <a:prstGeom prst="rect">
            <a:avLst/>
          </a:prstGeom>
          <a:noFill/>
          <a:ln w="9525">
            <a:noFill/>
            <a:miter lim="800000"/>
            <a:headEnd/>
            <a:tailEnd/>
          </a:ln>
          <a:effectLst/>
        </p:spPr>
        <p:txBody>
          <a:bodyPr vert="horz" wrap="square" lIns="89890" tIns="44944" rIns="89890" bIns="44944" numCol="1" anchor="t" anchorCtr="0" compatLnSpc="1">
            <a:prstTxWarp prst="textNoShape">
              <a:avLst/>
            </a:prstTxWarp>
          </a:bodyPr>
          <a:lstStyle>
            <a:lvl1pPr defTabSz="899782"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884002" y="1"/>
            <a:ext cx="2972821" cy="460131"/>
          </a:xfrm>
          <a:prstGeom prst="rect">
            <a:avLst/>
          </a:prstGeom>
          <a:noFill/>
          <a:ln w="9525">
            <a:noFill/>
            <a:miter lim="800000"/>
            <a:headEnd/>
            <a:tailEnd/>
          </a:ln>
          <a:effectLst/>
        </p:spPr>
        <p:txBody>
          <a:bodyPr vert="horz" wrap="square" lIns="89890" tIns="44944" rIns="89890" bIns="44944" numCol="1" anchor="t" anchorCtr="0" compatLnSpc="1">
            <a:prstTxWarp prst="textNoShape">
              <a:avLst/>
            </a:prstTxWarp>
          </a:bodyPr>
          <a:lstStyle>
            <a:lvl1pPr algn="r" defTabSz="899782" eaLnBrk="1" hangingPunct="1">
              <a:defRPr sz="1200">
                <a:latin typeface="Arial" charset="0"/>
              </a:defRPr>
            </a:lvl1pPr>
          </a:lstStyle>
          <a:p>
            <a:pPr>
              <a:defRPr/>
            </a:pPr>
            <a:fld id="{DE65BFD1-E81D-41FF-B01A-2DB05425F505}" type="datetime1">
              <a:rPr lang="en-US"/>
              <a:pPr>
                <a:defRPr/>
              </a:pPr>
              <a:t>3/30/2021</a:t>
            </a:fld>
            <a:endParaRPr lang="en-US"/>
          </a:p>
        </p:txBody>
      </p:sp>
      <p:sp>
        <p:nvSpPr>
          <p:cNvPr id="3076" name="Rectangle 4"/>
          <p:cNvSpPr>
            <a:spLocks noGrp="1" noRot="1" noChangeAspect="1" noChangeArrowheads="1" noTextEdit="1"/>
          </p:cNvSpPr>
          <p:nvPr>
            <p:ph type="sldImg" idx="2"/>
          </p:nvPr>
        </p:nvSpPr>
        <p:spPr bwMode="auto">
          <a:xfrm>
            <a:off x="1122363" y="693738"/>
            <a:ext cx="4618037"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6038" y="4387975"/>
            <a:ext cx="5485928" cy="4153724"/>
          </a:xfrm>
          <a:prstGeom prst="rect">
            <a:avLst/>
          </a:prstGeom>
          <a:noFill/>
          <a:ln w="9525">
            <a:noFill/>
            <a:miter lim="800000"/>
            <a:headEnd/>
            <a:tailEnd/>
          </a:ln>
          <a:effectLst/>
        </p:spPr>
        <p:txBody>
          <a:bodyPr vert="horz" wrap="square" lIns="89890" tIns="44944" rIns="89890" bIns="449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771762"/>
            <a:ext cx="2971643" cy="462223"/>
          </a:xfrm>
          <a:prstGeom prst="rect">
            <a:avLst/>
          </a:prstGeom>
          <a:noFill/>
          <a:ln w="9525">
            <a:noFill/>
            <a:miter lim="800000"/>
            <a:headEnd/>
            <a:tailEnd/>
          </a:ln>
          <a:effectLst/>
        </p:spPr>
        <p:txBody>
          <a:bodyPr vert="horz" wrap="square" lIns="89890" tIns="44944" rIns="89890" bIns="44944" numCol="1" anchor="b" anchorCtr="0" compatLnSpc="1">
            <a:prstTxWarp prst="textNoShape">
              <a:avLst/>
            </a:prstTxWarp>
          </a:bodyPr>
          <a:lstStyle>
            <a:lvl1pPr defTabSz="899782" eaLnBrk="1" hangingPunct="1">
              <a:defRPr sz="1200">
                <a:latin typeface="Arial" charset="0"/>
              </a:defRPr>
            </a:lvl1pPr>
          </a:lstStyle>
          <a:p>
            <a:pPr>
              <a:defRPr/>
            </a:pPr>
            <a:r>
              <a:rPr lang="en-US"/>
              <a:t>Template-Primary on 431-shield.ppt</a:t>
            </a:r>
          </a:p>
        </p:txBody>
      </p:sp>
      <p:sp>
        <p:nvSpPr>
          <p:cNvPr id="12295" name="Rectangle 7"/>
          <p:cNvSpPr>
            <a:spLocks noGrp="1" noChangeArrowheads="1"/>
          </p:cNvSpPr>
          <p:nvPr>
            <p:ph type="sldNum" sz="quarter" idx="5"/>
          </p:nvPr>
        </p:nvSpPr>
        <p:spPr bwMode="auto">
          <a:xfrm>
            <a:off x="3884002" y="8771762"/>
            <a:ext cx="2972821" cy="462223"/>
          </a:xfrm>
          <a:prstGeom prst="rect">
            <a:avLst/>
          </a:prstGeom>
          <a:noFill/>
          <a:ln w="9525">
            <a:noFill/>
            <a:miter lim="800000"/>
            <a:headEnd/>
            <a:tailEnd/>
          </a:ln>
          <a:effectLst/>
        </p:spPr>
        <p:txBody>
          <a:bodyPr vert="horz" wrap="square" lIns="89890" tIns="44944" rIns="89890" bIns="44944" numCol="1" anchor="b" anchorCtr="0" compatLnSpc="1">
            <a:prstTxWarp prst="textNoShape">
              <a:avLst/>
            </a:prstTxWarp>
          </a:bodyPr>
          <a:lstStyle>
            <a:lvl1pPr algn="r" defTabSz="898331" eaLnBrk="1" hangingPunct="1">
              <a:defRPr sz="1200"/>
            </a:lvl1pPr>
          </a:lstStyle>
          <a:p>
            <a:pPr>
              <a:defRPr/>
            </a:pPr>
            <a:fld id="{F42E8D49-072D-4F69-AE97-4EBBBF07B95E}" type="slidenum">
              <a:rPr lang="en-US" altLang="en-US"/>
              <a:pPr>
                <a:defRPr/>
              </a:pPr>
              <a:t>‹#›</a:t>
            </a:fld>
            <a:endParaRPr lang="en-US" altLang="en-US"/>
          </a:p>
        </p:txBody>
      </p:sp>
    </p:spTree>
    <p:extLst>
      <p:ext uri="{BB962C8B-B14F-4D97-AF65-F5344CB8AC3E}">
        <p14:creationId xmlns:p14="http://schemas.microsoft.com/office/powerpoint/2010/main" val="415496835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17.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2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2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4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44.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48.xml"/><Relationship Id="rId4" Type="http://schemas.openxmlformats.org/officeDocument/2006/relationships/hyperlink" Target="https://app.leg.wa.gov/RCW/default.aspx?cite=28B.112.08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52.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157.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6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66.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D0D9D0-A650-4769-9AC6-CA02C796C709}" type="datetime1">
              <a:rPr lang="en-US" altLang="en-US" smtClean="0"/>
              <a:pPr>
                <a:spcBef>
                  <a:spcPct val="0"/>
                </a:spcBef>
              </a:pPr>
              <a:t>3/30/2021</a:t>
            </a:fld>
            <a:endParaRPr lang="en-US" altLang="en-US" dirty="0"/>
          </a:p>
        </p:txBody>
      </p:sp>
      <p:sp>
        <p:nvSpPr>
          <p:cNvPr id="61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61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F8406E-461C-4E52-A67B-6CACFDEC0ACD}" type="slidenum">
              <a:rPr lang="en-US" altLang="en-US" smtClean="0"/>
              <a:pPr>
                <a:spcBef>
                  <a:spcPct val="0"/>
                </a:spcBef>
              </a:pPr>
              <a:t>1</a:t>
            </a:fld>
            <a:endParaRPr lang="en-US" altLang="en-US" dirty="0"/>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R="0">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Welcome to this series titled “WSU Faculty Recruitment Basics.”  Developed by Washington State University's Office of Human Resource Services, this series is intended to provide you with an overview of the basic principles, procedures and best practices for </a:t>
            </a:r>
            <a:r>
              <a:rPr lang="en-US" sz="1000" dirty="0">
                <a:solidFill>
                  <a:schemeClr val="accent1"/>
                </a:solidFill>
                <a:latin typeface="Arial" panose="020B0604020202020204" pitchFamily="34" charset="0"/>
                <a:ea typeface="Times New Roman"/>
                <a:cs typeface="Arial" panose="020B0604020202020204" pitchFamily="34" charset="0"/>
              </a:rPr>
              <a:t>the</a:t>
            </a:r>
            <a:r>
              <a:rPr lang="en-US" sz="1000" dirty="0">
                <a:solidFill>
                  <a:srgbClr val="000000"/>
                </a:solidFill>
                <a:latin typeface="Arial" panose="020B0604020202020204" pitchFamily="34" charset="0"/>
                <a:ea typeface="Times New Roman"/>
                <a:cs typeface="Arial" panose="020B0604020202020204" pitchFamily="34" charset="0"/>
              </a:rPr>
              <a:t> recruitment of faculty positions at WSU.</a:t>
            </a:r>
            <a:endParaRPr lang="en-US" sz="1000" dirty="0">
              <a:latin typeface="Arial" panose="020B0604020202020204" pitchFamily="34" charset="0"/>
              <a:ea typeface="Times New Roman"/>
              <a:cs typeface="Arial" panose="020B0604020202020204" pitchFamily="34" charset="0"/>
            </a:endParaRPr>
          </a:p>
          <a:p>
            <a:pPr marR="0">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marR="0">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At the end of this course, you will be asked to complete a short review of the material presented.  You must attain a minimum score of 80% on this review to achieve successful completion of the course.</a:t>
            </a:r>
            <a:endParaRPr lang="en-US" sz="1000" dirty="0">
              <a:latin typeface="Arial" panose="020B0604020202020204" pitchFamily="34" charset="0"/>
              <a:ea typeface="Times New Roman"/>
              <a:cs typeface="Arial" panose="020B0604020202020204" pitchFamily="34" charset="0"/>
            </a:endParaRPr>
          </a:p>
          <a:p>
            <a:pPr marR="0">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marR="0">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Incidentally, if you are new to this type of online learning, please note the links in the upper right corner of this display.  “Navigation Tips” provides an overview of this presentation tool while the “Resources” tab provides access to the recruitment resources referenced in this training.</a:t>
            </a:r>
            <a:endParaRPr lang="en-US" sz="1000" dirty="0">
              <a:latin typeface="Arial" panose="020B0604020202020204" pitchFamily="34" charset="0"/>
              <a:ea typeface="Times New Roman"/>
              <a:cs typeface="Arial" panose="020B0604020202020204" pitchFamily="34" charset="0"/>
            </a:endParaRPr>
          </a:p>
          <a:p>
            <a:pPr marR="0">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25756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15000"/>
              </a:lnSpc>
              <a:spcBef>
                <a:spcPts val="0"/>
              </a:spcBef>
              <a:spcAft>
                <a:spcPts val="965"/>
              </a:spcAft>
            </a:pPr>
            <a:r>
              <a:rPr lang="en-US" sz="1000" dirty="0">
                <a:solidFill>
                  <a:srgbClr val="000000"/>
                </a:solidFill>
                <a:latin typeface="Arial"/>
                <a:ea typeface="Times New Roman"/>
                <a:cs typeface="Times New Roman"/>
              </a:rPr>
              <a:t>At the onset of the Preparation Phase, the Primary</a:t>
            </a:r>
            <a:r>
              <a:rPr lang="en-US" sz="1000" baseline="0" dirty="0">
                <a:solidFill>
                  <a:srgbClr val="000000"/>
                </a:solidFill>
                <a:latin typeface="Arial"/>
                <a:ea typeface="Times New Roman"/>
                <a:cs typeface="Times New Roman"/>
              </a:rPr>
              <a:t> Recruiter </a:t>
            </a:r>
            <a:r>
              <a:rPr lang="en-US" sz="1000" dirty="0">
                <a:solidFill>
                  <a:srgbClr val="000000"/>
                </a:solidFill>
                <a:latin typeface="Arial"/>
                <a:ea typeface="Times New Roman"/>
                <a:cs typeface="Times New Roman"/>
              </a:rPr>
              <a:t>works with the Appointing Authority to develop a centralized and defined process that outlines the search expectations. Goals and objectives for the search are outlined, including but not limited to the following items: </a:t>
            </a:r>
            <a:endParaRPr lang="en-US" sz="1000" dirty="0">
              <a:latin typeface="Calibri"/>
              <a:ea typeface="Times New Roman"/>
              <a:cs typeface="Times New Roman"/>
            </a:endParaRPr>
          </a:p>
          <a:p>
            <a:pPr marL="448310" marR="0" indent="-228600">
              <a:lnSpc>
                <a:spcPct val="115000"/>
              </a:lnSpc>
              <a:spcBef>
                <a:spcPts val="0"/>
              </a:spcBef>
              <a:spcAft>
                <a:spcPts val="0"/>
              </a:spcAft>
              <a:tabLst>
                <a:tab pos="451485" algn="l"/>
              </a:tabLst>
            </a:pPr>
            <a:r>
              <a:rPr lang="en-US" sz="1000" dirty="0">
                <a:solidFill>
                  <a:srgbClr val="000000"/>
                </a:solidFill>
                <a:latin typeface="Arial"/>
                <a:ea typeface="Times New Roman"/>
                <a:cs typeface="Times New Roman"/>
              </a:rPr>
              <a:t>•</a:t>
            </a:r>
            <a:r>
              <a:rPr lang="en-US" sz="1000" dirty="0">
                <a:solidFill>
                  <a:srgbClr val="FF00FF"/>
                </a:solidFill>
                <a:latin typeface="Arial"/>
                <a:ea typeface="Times New Roman"/>
                <a:cs typeface="Times New Roman"/>
              </a:rPr>
              <a:t>	</a:t>
            </a:r>
            <a:r>
              <a:rPr lang="en-US" sz="1000" dirty="0">
                <a:solidFill>
                  <a:srgbClr val="000000"/>
                </a:solidFill>
                <a:latin typeface="Arial"/>
                <a:ea typeface="Times New Roman"/>
                <a:cs typeface="Times New Roman"/>
              </a:rPr>
              <a:t>The search timeline and expected fill-by date</a:t>
            </a:r>
            <a:endParaRPr lang="en-US" sz="1000" dirty="0">
              <a:latin typeface="Calibri"/>
              <a:ea typeface="Times New Roman"/>
              <a:cs typeface="Times New Roman"/>
            </a:endParaRPr>
          </a:p>
          <a:p>
            <a:pPr marL="448310" marR="0" indent="-228600">
              <a:lnSpc>
                <a:spcPct val="115000"/>
              </a:lnSpc>
              <a:spcBef>
                <a:spcPts val="0"/>
              </a:spcBef>
              <a:spcAft>
                <a:spcPts val="0"/>
              </a:spcAft>
            </a:pPr>
            <a:r>
              <a:rPr lang="en-US" sz="1000" dirty="0">
                <a:solidFill>
                  <a:srgbClr val="000000"/>
                </a:solidFill>
                <a:latin typeface="Arial"/>
                <a:ea typeface="Times New Roman"/>
                <a:cs typeface="Times New Roman"/>
              </a:rPr>
              <a:t>•</a:t>
            </a:r>
            <a:r>
              <a:rPr lang="en-US" sz="1000" dirty="0">
                <a:solidFill>
                  <a:srgbClr val="FF00FF"/>
                </a:solidFill>
                <a:latin typeface="Arial"/>
                <a:ea typeface="Times New Roman"/>
                <a:cs typeface="Times New Roman"/>
              </a:rPr>
              <a:t>	</a:t>
            </a:r>
            <a:r>
              <a:rPr lang="en-US" sz="1000" dirty="0">
                <a:solidFill>
                  <a:srgbClr val="000000"/>
                </a:solidFill>
                <a:latin typeface="Arial"/>
                <a:ea typeface="Times New Roman"/>
                <a:cs typeface="Times New Roman"/>
              </a:rPr>
              <a:t>Diversity needs of the position</a:t>
            </a:r>
            <a:endParaRPr lang="en-US" sz="1000" dirty="0">
              <a:latin typeface="Calibri"/>
              <a:ea typeface="Times New Roman"/>
              <a:cs typeface="Times New Roman"/>
            </a:endParaRPr>
          </a:p>
          <a:p>
            <a:pPr marL="457200" marR="0" indent="-228600">
              <a:lnSpc>
                <a:spcPct val="115000"/>
              </a:lnSpc>
              <a:spcBef>
                <a:spcPts val="0"/>
              </a:spcBef>
              <a:spcAft>
                <a:spcPts val="0"/>
              </a:spcAft>
              <a:tabLst>
                <a:tab pos="457200" algn="l"/>
              </a:tabLst>
            </a:pPr>
            <a:r>
              <a:rPr lang="en-US" sz="1000" dirty="0">
                <a:solidFill>
                  <a:srgbClr val="000000"/>
                </a:solidFill>
                <a:latin typeface="Arial"/>
                <a:ea typeface="Times New Roman"/>
                <a:cs typeface="Times New Roman"/>
              </a:rPr>
              <a:t>•</a:t>
            </a:r>
            <a:r>
              <a:rPr lang="en-US" sz="1000" dirty="0">
                <a:solidFill>
                  <a:srgbClr val="FF00FF"/>
                </a:solidFill>
                <a:latin typeface="Arial"/>
                <a:ea typeface="Times New Roman"/>
                <a:cs typeface="Times New Roman"/>
              </a:rPr>
              <a:t>	</a:t>
            </a:r>
            <a:r>
              <a:rPr lang="en-US" sz="1000" dirty="0">
                <a:solidFill>
                  <a:srgbClr val="000000"/>
                </a:solidFill>
                <a:latin typeface="Arial"/>
                <a:ea typeface="Times New Roman"/>
                <a:cs typeface="Times New Roman"/>
              </a:rPr>
              <a:t>Recruitment and outreach strategies</a:t>
            </a:r>
            <a:endParaRPr lang="en-US" sz="1000" dirty="0">
              <a:latin typeface="Calibri"/>
              <a:ea typeface="Times New Roman"/>
              <a:cs typeface="Times New Roman"/>
            </a:endParaRPr>
          </a:p>
          <a:p>
            <a:pPr marL="448310" marR="0" indent="-228600">
              <a:lnSpc>
                <a:spcPct val="115000"/>
              </a:lnSpc>
              <a:spcBef>
                <a:spcPts val="0"/>
              </a:spcBef>
              <a:spcAft>
                <a:spcPts val="0"/>
              </a:spcAft>
            </a:pPr>
            <a:r>
              <a:rPr lang="en-US" sz="1000" dirty="0">
                <a:solidFill>
                  <a:srgbClr val="000000"/>
                </a:solidFill>
                <a:latin typeface="Arial"/>
                <a:ea typeface="Times New Roman"/>
                <a:cs typeface="Times New Roman"/>
              </a:rPr>
              <a:t>•</a:t>
            </a:r>
            <a:r>
              <a:rPr lang="en-US" sz="1000" dirty="0">
                <a:solidFill>
                  <a:srgbClr val="FF00FF"/>
                </a:solidFill>
                <a:latin typeface="Arial"/>
                <a:ea typeface="Times New Roman"/>
                <a:cs typeface="Times New Roman"/>
              </a:rPr>
              <a:t>	</a:t>
            </a:r>
            <a:r>
              <a:rPr lang="en-US" sz="1000" dirty="0">
                <a:solidFill>
                  <a:srgbClr val="000000"/>
                </a:solidFill>
                <a:latin typeface="Arial"/>
                <a:ea typeface="Times New Roman"/>
                <a:cs typeface="Times New Roman"/>
              </a:rPr>
              <a:t>The types of backgrounds and experiences which would be valuable for the department and college to attract</a:t>
            </a:r>
            <a:endParaRPr lang="en-US" sz="1000" dirty="0">
              <a:latin typeface="Calibri"/>
              <a:ea typeface="Times New Roman"/>
              <a:cs typeface="Times New Roman"/>
            </a:endParaRPr>
          </a:p>
          <a:p>
            <a:pPr marL="448310" marR="0" indent="-228600">
              <a:lnSpc>
                <a:spcPct val="115000"/>
              </a:lnSpc>
              <a:spcBef>
                <a:spcPts val="0"/>
              </a:spcBef>
              <a:spcAft>
                <a:spcPts val="0"/>
              </a:spcAft>
            </a:pPr>
            <a:r>
              <a:rPr lang="en-US" sz="1000" dirty="0">
                <a:solidFill>
                  <a:srgbClr val="000000"/>
                </a:solidFill>
                <a:latin typeface="Arial"/>
                <a:ea typeface="Times New Roman"/>
                <a:cs typeface="Times New Roman"/>
              </a:rPr>
              <a:t>•</a:t>
            </a:r>
            <a:r>
              <a:rPr lang="en-US" sz="1000" dirty="0">
                <a:solidFill>
                  <a:srgbClr val="FF00FF"/>
                </a:solidFill>
                <a:latin typeface="Arial"/>
                <a:ea typeface="Times New Roman"/>
                <a:cs typeface="Times New Roman"/>
              </a:rPr>
              <a:t>	</a:t>
            </a:r>
            <a:r>
              <a:rPr lang="en-US" sz="1000" dirty="0">
                <a:solidFill>
                  <a:srgbClr val="000000"/>
                </a:solidFill>
                <a:latin typeface="Arial"/>
                <a:ea typeface="Times New Roman"/>
                <a:cs typeface="Times New Roman"/>
              </a:rPr>
              <a:t>The preferred number of candidates to recommend for hire and in what format</a:t>
            </a:r>
          </a:p>
          <a:p>
            <a:pPr marL="448310" marR="0" lvl="0" indent="-228600" algn="l" defTabSz="914400" rtl="0" eaLnBrk="0" fontAlgn="base" latinLnBrk="0" hangingPunct="0">
              <a:lnSpc>
                <a:spcPct val="115000"/>
              </a:lnSpc>
              <a:spcBef>
                <a:spcPts val="0"/>
              </a:spcBef>
              <a:spcAft>
                <a:spcPts val="0"/>
              </a:spcAft>
              <a:buClrTx/>
              <a:buSzTx/>
              <a:buFont typeface="Arial" panose="020B0604020202020204" pitchFamily="34" charset="0"/>
              <a:buChar char="•"/>
              <a:tabLst/>
              <a:defRPr/>
            </a:pPr>
            <a:r>
              <a:rPr lang="en-US" sz="1000" dirty="0">
                <a:effectLst>
                  <a:outerShdw blurRad="38100" dist="38100" dir="2700000" algn="tl">
                    <a:srgbClr val="000000">
                      <a:alpha val="43137"/>
                    </a:srgbClr>
                  </a:outerShdw>
                </a:effectLst>
              </a:rPr>
              <a:t>Ensure Workday</a:t>
            </a:r>
            <a:r>
              <a:rPr lang="en-US" sz="1000" baseline="0" dirty="0">
                <a:effectLst>
                  <a:outerShdw blurRad="38100" dist="38100" dir="2700000" algn="tl">
                    <a:srgbClr val="000000">
                      <a:alpha val="43137"/>
                    </a:srgbClr>
                  </a:outerShdw>
                </a:effectLst>
              </a:rPr>
              <a:t> </a:t>
            </a:r>
            <a:r>
              <a:rPr lang="en-US" sz="1000" dirty="0">
                <a:effectLst>
                  <a:outerShdw blurRad="38100" dist="38100" dir="2700000" algn="tl">
                    <a:srgbClr val="000000">
                      <a:alpha val="43137"/>
                    </a:srgbClr>
                  </a:outerShdw>
                </a:effectLst>
              </a:rPr>
              <a:t>approval through the Office of the Provost has been completed.</a:t>
            </a:r>
          </a:p>
          <a:p>
            <a:pPr marL="448310" marR="0" indent="-228600">
              <a:lnSpc>
                <a:spcPct val="115000"/>
              </a:lnSpc>
              <a:spcBef>
                <a:spcPts val="0"/>
              </a:spcBef>
              <a:spcAft>
                <a:spcPts val="0"/>
              </a:spcAft>
              <a:buFont typeface="Arial" panose="020B0604020202020204" pitchFamily="34" charset="0"/>
              <a:buChar char="•"/>
            </a:pPr>
            <a:endParaRPr lang="en-US" sz="1000" dirty="0">
              <a:solidFill>
                <a:srgbClr val="000000"/>
              </a:solidFill>
              <a:latin typeface="Arial"/>
              <a:ea typeface="Times New Roman"/>
              <a:cs typeface="Times New Roman"/>
            </a:endParaRPr>
          </a:p>
          <a:p>
            <a:pPr marL="448310" marR="0" indent="-228600">
              <a:lnSpc>
                <a:spcPct val="115000"/>
              </a:lnSpc>
              <a:spcBef>
                <a:spcPts val="0"/>
              </a:spcBef>
              <a:spcAft>
                <a:spcPts val="0"/>
              </a:spcAft>
            </a:pPr>
            <a:endParaRPr lang="en-US" sz="1000" dirty="0">
              <a:effectLst/>
              <a:latin typeface="Calibri"/>
              <a:ea typeface="Times New Roman"/>
              <a:cs typeface="Times New Roman"/>
            </a:endParaRPr>
          </a:p>
        </p:txBody>
      </p:sp>
      <p:sp>
        <p:nvSpPr>
          <p:cNvPr id="184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09CFDF-423C-42D3-9A63-B2CF93B9E645}" type="datetime1">
              <a:rPr lang="en-US" altLang="en-US" smtClean="0"/>
              <a:pPr>
                <a:spcBef>
                  <a:spcPct val="0"/>
                </a:spcBef>
              </a:pPr>
              <a:t>3/30/2021</a:t>
            </a:fld>
            <a:endParaRPr lang="en-US" altLang="en-US" dirty="0"/>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360684-DFA0-4E82-BEAA-8E152DA6D2BD}"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1451594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R="0">
              <a:lnSpc>
                <a:spcPct val="115000"/>
              </a:lnSpc>
              <a:spcBef>
                <a:spcPts val="0"/>
              </a:spcBef>
              <a:spcAft>
                <a:spcPts val="970"/>
              </a:spcAft>
            </a:pPr>
            <a:r>
              <a:rPr lang="en-US" sz="1000" dirty="0">
                <a:solidFill>
                  <a:srgbClr val="000000"/>
                </a:solidFill>
                <a:latin typeface="Arial"/>
                <a:ea typeface="Times New Roman"/>
                <a:cs typeface="Times New Roman"/>
              </a:rPr>
              <a:t>Once the position details and duties have been determined, the Primary</a:t>
            </a:r>
            <a:r>
              <a:rPr lang="en-US" sz="1000" baseline="0" dirty="0">
                <a:solidFill>
                  <a:srgbClr val="000000"/>
                </a:solidFill>
                <a:latin typeface="Arial"/>
                <a:ea typeface="Times New Roman"/>
                <a:cs typeface="Times New Roman"/>
              </a:rPr>
              <a:t> Recruiter </a:t>
            </a:r>
            <a:r>
              <a:rPr lang="en-US" sz="1000" dirty="0">
                <a:solidFill>
                  <a:srgbClr val="000000"/>
                </a:solidFill>
                <a:latin typeface="Arial"/>
                <a:ea typeface="Times New Roman"/>
                <a:cs typeface="Times New Roman"/>
              </a:rPr>
              <a:t>and the Search Committee Members should draft the Notice of Vacancy.</a:t>
            </a:r>
            <a:endParaRPr lang="en-US" sz="1000" dirty="0">
              <a:latin typeface="Calibri"/>
              <a:ea typeface="Times New Roman"/>
              <a:cs typeface="Times New Roman"/>
            </a:endParaRPr>
          </a:p>
          <a:p>
            <a:pPr marR="0">
              <a:lnSpc>
                <a:spcPct val="115000"/>
              </a:lnSpc>
              <a:spcBef>
                <a:spcPts val="0"/>
              </a:spcBef>
              <a:spcAft>
                <a:spcPts val="970"/>
              </a:spcAft>
            </a:pPr>
            <a:r>
              <a:rPr lang="en-US" sz="1000" dirty="0">
                <a:solidFill>
                  <a:srgbClr val="000000"/>
                </a:solidFill>
                <a:latin typeface="Arial"/>
                <a:ea typeface="Times New Roman"/>
                <a:cs typeface="Times New Roman"/>
              </a:rPr>
              <a:t>The NOV is typically used to “sell” the open position and promote the department, college and WSU</a:t>
            </a:r>
            <a:r>
              <a:rPr lang="en-US" sz="1000" dirty="0" smtClean="0">
                <a:solidFill>
                  <a:srgbClr val="000000"/>
                </a:solidFill>
                <a:latin typeface="Arial"/>
                <a:ea typeface="Times New Roman"/>
                <a:cs typeface="Times New Roman"/>
              </a:rPr>
              <a:t>.</a:t>
            </a:r>
          </a:p>
          <a:p>
            <a:pPr marR="0">
              <a:lnSpc>
                <a:spcPct val="115000"/>
              </a:lnSpc>
              <a:spcBef>
                <a:spcPts val="0"/>
              </a:spcBef>
              <a:spcAft>
                <a:spcPts val="970"/>
              </a:spcAft>
            </a:pPr>
            <a:r>
              <a:rPr lang="en-US" sz="1000" dirty="0" smtClean="0">
                <a:latin typeface="Calibri"/>
                <a:ea typeface="Times New Roman"/>
                <a:cs typeface="Times New Roman"/>
              </a:rPr>
              <a:t>The NOV will</a:t>
            </a:r>
            <a:r>
              <a:rPr lang="en-US" sz="1000" baseline="0" dirty="0" smtClean="0">
                <a:latin typeface="Calibri"/>
                <a:ea typeface="Times New Roman"/>
                <a:cs typeface="Times New Roman"/>
              </a:rPr>
              <a:t> go </a:t>
            </a:r>
            <a:r>
              <a:rPr lang="en-US" sz="1000" dirty="0" smtClean="0">
                <a:latin typeface="Calibri"/>
                <a:ea typeface="Times New Roman"/>
                <a:cs typeface="Times New Roman"/>
              </a:rPr>
              <a:t>into the Job Description and Additional Job Description fields in</a:t>
            </a:r>
            <a:r>
              <a:rPr lang="en-US" sz="1000" baseline="0" dirty="0" smtClean="0">
                <a:latin typeface="Calibri"/>
                <a:ea typeface="Times New Roman"/>
                <a:cs typeface="Times New Roman"/>
              </a:rPr>
              <a:t> the job requisition. </a:t>
            </a:r>
            <a:endParaRPr lang="en-US" sz="1000" dirty="0">
              <a:latin typeface="Calibri"/>
              <a:ea typeface="Times New Roman"/>
              <a:cs typeface="Times New Roman"/>
            </a:endParaRPr>
          </a:p>
          <a:p>
            <a:pPr marR="0">
              <a:lnSpc>
                <a:spcPct val="115000"/>
              </a:lnSpc>
              <a:spcBef>
                <a:spcPts val="0"/>
              </a:spcBef>
              <a:spcAft>
                <a:spcPts val="970"/>
              </a:spcAft>
            </a:pPr>
            <a:r>
              <a:rPr lang="en-US" sz="1000" dirty="0">
                <a:solidFill>
                  <a:srgbClr val="000000"/>
                </a:solidFill>
                <a:latin typeface="Arial"/>
                <a:ea typeface="Times New Roman"/>
                <a:cs typeface="Times New Roman"/>
              </a:rPr>
              <a:t>The NOV is what candidates see when they apply for the position online through Workday. Modified versions of the NOV are then used in advertisements as part of the outreach and recruitment plan. </a:t>
            </a:r>
            <a:endParaRPr lang="en-US" sz="1000" dirty="0">
              <a:latin typeface="Calibri"/>
              <a:ea typeface="Times New Roman"/>
              <a:cs typeface="Times New Roman"/>
            </a:endParaRPr>
          </a:p>
          <a:p>
            <a:pPr marR="0">
              <a:lnSpc>
                <a:spcPct val="115000"/>
              </a:lnSpc>
              <a:spcBef>
                <a:spcPts val="0"/>
              </a:spcBef>
              <a:spcAft>
                <a:spcPts val="1000"/>
              </a:spcAft>
            </a:pPr>
            <a:r>
              <a:rPr lang="en-US" sz="1000" dirty="0">
                <a:latin typeface="Calibri"/>
                <a:ea typeface="Times New Roman"/>
                <a:cs typeface="Calibri"/>
              </a:rPr>
              <a:t> </a:t>
            </a:r>
            <a:endParaRPr lang="en-US" sz="1000" dirty="0">
              <a:effectLst/>
              <a:latin typeface="Calibri"/>
              <a:ea typeface="Times New Roman"/>
              <a:cs typeface="Times New Roman"/>
            </a:endParaRPr>
          </a:p>
        </p:txBody>
      </p:sp>
      <p:sp>
        <p:nvSpPr>
          <p:cNvPr id="204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465CE-0103-4C78-9616-679F6898491A}" type="datetime1">
              <a:rPr lang="en-US" altLang="en-US" smtClean="0"/>
              <a:pPr>
                <a:spcBef>
                  <a:spcPct val="0"/>
                </a:spcBef>
              </a:pPr>
              <a:t>3/30/2021</a:t>
            </a:fld>
            <a:endParaRPr lang="en-US" altLang="en-US" dirty="0"/>
          </a:p>
        </p:txBody>
      </p:sp>
      <p:sp>
        <p:nvSpPr>
          <p:cNvPr id="204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204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10A19D-4192-40FE-AF46-B9CB31E20636}"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3976620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t>When crafting the Notice of Vacancy consider the following best practice tips:</a:t>
            </a:r>
          </a:p>
          <a:p>
            <a:pPr marL="166987" indent="-166987">
              <a:buFont typeface="Arial" pitchFamily="34" charset="0"/>
              <a:buChar char="•"/>
              <a:defRPr/>
            </a:pPr>
            <a:r>
              <a:rPr lang="en-US" sz="1000" dirty="0"/>
              <a:t>Clearly describe the duties of the position, as well as its purpose and function within the organization</a:t>
            </a:r>
          </a:p>
          <a:p>
            <a:pPr marL="166987" indent="-166987">
              <a:buFont typeface="Arial" pitchFamily="34" charset="0"/>
              <a:buChar char="•"/>
              <a:defRPr/>
            </a:pPr>
            <a:r>
              <a:rPr lang="en-US" sz="1000" dirty="0"/>
              <a:t>Actively plan to broaden the appeal of the position by bearing these points in mind:</a:t>
            </a:r>
          </a:p>
          <a:p>
            <a:pPr marL="612288" lvl="1" indent="-166987">
              <a:buFont typeface="Courier New" pitchFamily="49" charset="0"/>
              <a:buChar char="o"/>
              <a:defRPr/>
            </a:pPr>
            <a:r>
              <a:rPr lang="en-US" sz="1000" dirty="0"/>
              <a:t>What is enticing or exciting about the position, the department, the area or college, and the University?  Is this articulated in the Notice of Vacancy?</a:t>
            </a:r>
          </a:p>
          <a:p>
            <a:pPr marL="612288" lvl="1" indent="-166987">
              <a:buFont typeface="Courier New" pitchFamily="49" charset="0"/>
              <a:buChar char="o"/>
              <a:defRPr/>
            </a:pPr>
            <a:r>
              <a:rPr lang="en-US" sz="1000" dirty="0"/>
              <a:t>Who in the job market will see themselves in this position as described in the Notice of Vacancy?</a:t>
            </a:r>
          </a:p>
          <a:p>
            <a:pPr marL="612288" lvl="1" indent="-166987">
              <a:buFont typeface="Courier New" pitchFamily="49" charset="0"/>
              <a:buChar char="o"/>
              <a:defRPr/>
            </a:pPr>
            <a:r>
              <a:rPr lang="en-US" sz="1000" dirty="0"/>
              <a:t>Likewise, who in the job market will not see themselves in this position as described?</a:t>
            </a:r>
          </a:p>
          <a:p>
            <a:pPr marL="166987" indent="-166987">
              <a:buFont typeface="Arial" pitchFamily="34" charset="0"/>
              <a:buChar char="•"/>
              <a:defRPr/>
            </a:pPr>
            <a:r>
              <a:rPr lang="en-US" sz="1000" dirty="0"/>
              <a:t>Indicate the University’s commitment to diversity by asking these questions:</a:t>
            </a:r>
          </a:p>
          <a:p>
            <a:pPr marL="612288" lvl="1" indent="-166987">
              <a:buFont typeface="Courier New" pitchFamily="49" charset="0"/>
              <a:buChar char="o"/>
              <a:defRPr/>
            </a:pPr>
            <a:r>
              <a:rPr lang="en-US" sz="1000" dirty="0"/>
              <a:t>Will the tone and content of the Notice of Vacancy attract or repel women or underrepresented minorities or groups?</a:t>
            </a:r>
          </a:p>
          <a:p>
            <a:pPr marL="612288" lvl="1" indent="-166987">
              <a:buFont typeface="Courier New" pitchFamily="49" charset="0"/>
              <a:buChar char="o"/>
              <a:defRPr/>
            </a:pPr>
            <a:r>
              <a:rPr lang="en-US" sz="1000" dirty="0"/>
              <a:t>How can the Notice of Vacancy be altered to appeal to the widest array of qualified individuals, including both traditional and non-traditional candidates?</a:t>
            </a:r>
          </a:p>
          <a:p>
            <a:pPr marL="612288" lvl="1" indent="-166987">
              <a:buFont typeface="Courier New" pitchFamily="49" charset="0"/>
              <a:buChar char="o"/>
              <a:defRPr/>
            </a:pPr>
            <a:r>
              <a:rPr lang="en-US" sz="1000" dirty="0"/>
              <a:t>Is the area’s or college’s commitment to diversity as well as the diversity needs of the position, clearly articulated through this Notice of Vacancy?</a:t>
            </a:r>
          </a:p>
        </p:txBody>
      </p:sp>
      <p:sp>
        <p:nvSpPr>
          <p:cNvPr id="204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465CE-0103-4C78-9616-679F6898491A}" type="datetime1">
              <a:rPr lang="en-US" altLang="en-US" smtClean="0"/>
              <a:pPr>
                <a:spcBef>
                  <a:spcPct val="0"/>
                </a:spcBef>
              </a:pPr>
              <a:t>3/30/2021</a:t>
            </a:fld>
            <a:endParaRPr lang="en-US" altLang="en-US" dirty="0"/>
          </a:p>
        </p:txBody>
      </p:sp>
      <p:sp>
        <p:nvSpPr>
          <p:cNvPr id="204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204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10A19D-4192-40FE-AF46-B9CB31E20636}" type="slidenum">
              <a:rPr lang="en-US" altLang="en-US" smtClean="0"/>
              <a:pPr>
                <a:spcBef>
                  <a:spcPct val="0"/>
                </a:spcBef>
              </a:pPr>
              <a:t>12</a:t>
            </a:fld>
            <a:endParaRPr lang="en-US" altLang="en-US" dirty="0"/>
          </a:p>
        </p:txBody>
      </p:sp>
    </p:spTree>
    <p:extLst>
      <p:ext uri="{BB962C8B-B14F-4D97-AF65-F5344CB8AC3E}">
        <p14:creationId xmlns:p14="http://schemas.microsoft.com/office/powerpoint/2010/main" val="235457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t>Another very important preparation task for the Primary</a:t>
            </a:r>
            <a:r>
              <a:rPr lang="en-US" sz="1000" baseline="0" dirty="0"/>
              <a:t> Recruiter </a:t>
            </a:r>
            <a:r>
              <a:rPr lang="en-US" sz="1000" dirty="0"/>
              <a:t>and Search Committee Members is the development of mechanisms for evaluating candidates.  These evaluation methods or tools should be as objective and measurable as possible.  They also need to be consistent with the position details and with any advertisements. </a:t>
            </a:r>
          </a:p>
          <a:p>
            <a:pPr>
              <a:defRPr/>
            </a:pPr>
            <a:endParaRPr lang="en-US" sz="1000" dirty="0"/>
          </a:p>
          <a:p>
            <a:pPr>
              <a:defRPr/>
            </a:pPr>
            <a:r>
              <a:rPr lang="en-US" sz="1000" dirty="0"/>
              <a:t>While reviewing and discussing each minimum and preferred qualification, the Search Committee must carefully attend to the following:</a:t>
            </a:r>
          </a:p>
          <a:p>
            <a:pPr>
              <a:defRPr/>
            </a:pPr>
            <a:endParaRPr lang="en-US" sz="1000" dirty="0"/>
          </a:p>
          <a:p>
            <a:pPr marL="166131" indent="-166131">
              <a:buFont typeface="Arial" pitchFamily="34" charset="0"/>
              <a:buChar char="•"/>
              <a:defRPr/>
            </a:pPr>
            <a:r>
              <a:rPr lang="en-US" sz="1000" dirty="0"/>
              <a:t>Ensure consensus in the interpretation of each qualification by all involved in the evaluation process.</a:t>
            </a:r>
          </a:p>
          <a:p>
            <a:pPr marL="166131" indent="-166131">
              <a:buFont typeface="Arial" pitchFamily="34" charset="0"/>
              <a:buChar char="•"/>
              <a:defRPr/>
            </a:pPr>
            <a:r>
              <a:rPr lang="en-US" sz="1000" dirty="0"/>
              <a:t>Discuss how candidates might meet the qualifications, be it through direct experience, transferable skills or other scenarios.  An expressed flexibility in ways to meet each qualification will allow for increased diversity of backgrounds in the pool.</a:t>
            </a:r>
          </a:p>
          <a:p>
            <a:pPr marL="166131" indent="-166131">
              <a:buFont typeface="Arial" pitchFamily="34" charset="0"/>
              <a:buChar char="•"/>
              <a:defRPr/>
            </a:pPr>
            <a:r>
              <a:rPr lang="en-US" sz="1000" dirty="0"/>
              <a:t>Determine how each qualification will be weighed in comparison to other qualifications. </a:t>
            </a:r>
          </a:p>
          <a:p>
            <a:pPr marL="166131" indent="-166131">
              <a:buFont typeface="Arial" pitchFamily="34" charset="0"/>
              <a:buChar char="•"/>
              <a:defRPr/>
            </a:pPr>
            <a:r>
              <a:rPr lang="en-US" sz="1000" dirty="0"/>
              <a:t>Create a screening matrix or candidate comparison sheet to document demonstrated qualifications.  </a:t>
            </a:r>
          </a:p>
          <a:p>
            <a:pPr>
              <a:defRPr/>
            </a:pPr>
            <a:endParaRPr lang="en-US" sz="1000" dirty="0"/>
          </a:p>
          <a:p>
            <a:pPr>
              <a:defRPr/>
            </a:pPr>
            <a:r>
              <a:rPr lang="en-US" sz="1000" dirty="0"/>
              <a:t>HRS has sample evaluation tools available at the Faculty Recruitment webpage.</a:t>
            </a:r>
          </a:p>
        </p:txBody>
      </p:sp>
      <p:sp>
        <p:nvSpPr>
          <p:cNvPr id="245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672235-C218-4B8C-9B13-6F2790E25E65}" type="datetime1">
              <a:rPr lang="en-US" altLang="en-US" smtClean="0"/>
              <a:pPr>
                <a:spcBef>
                  <a:spcPct val="0"/>
                </a:spcBef>
              </a:pPr>
              <a:t>3/30/2021</a:t>
            </a:fld>
            <a:endParaRPr lang="en-US" altLang="en-US" dirty="0"/>
          </a:p>
        </p:txBody>
      </p:sp>
      <p:sp>
        <p:nvSpPr>
          <p:cNvPr id="245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245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D99BDA-6F6A-4220-899B-486E5C722B8D}" type="slidenum">
              <a:rPr lang="en-US" altLang="en-US" smtClean="0"/>
              <a:pPr>
                <a:spcBef>
                  <a:spcPct val="0"/>
                </a:spcBef>
              </a:pPr>
              <a:t>13</a:t>
            </a:fld>
            <a:endParaRPr lang="en-US" altLang="en-US" dirty="0"/>
          </a:p>
        </p:txBody>
      </p:sp>
    </p:spTree>
    <p:extLst>
      <p:ext uri="{BB962C8B-B14F-4D97-AF65-F5344CB8AC3E}">
        <p14:creationId xmlns:p14="http://schemas.microsoft.com/office/powerpoint/2010/main" val="374613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418"/>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This table briefly describes the roles of each key player in the </a:t>
            </a:r>
            <a:r>
              <a:rPr lang="en-US" sz="1000" b="1" i="1" dirty="0">
                <a:solidFill>
                  <a:srgbClr val="000000"/>
                </a:solidFill>
                <a:latin typeface="Arial" panose="020B0604020202020204" pitchFamily="34" charset="0"/>
                <a:ea typeface="Times New Roman"/>
                <a:cs typeface="Arial" panose="020B0604020202020204" pitchFamily="34" charset="0"/>
              </a:rPr>
              <a:t>Preparation Phase</a:t>
            </a:r>
            <a:r>
              <a:rPr lang="en-US" sz="1000" dirty="0">
                <a:solidFill>
                  <a:srgbClr val="000000"/>
                </a:solidFill>
                <a:latin typeface="Arial" panose="020B0604020202020204" pitchFamily="34" charset="0"/>
                <a:ea typeface="Times New Roman"/>
                <a:cs typeface="Arial" panose="020B0604020202020204" pitchFamily="34" charset="0"/>
              </a:rPr>
              <a:t> of the Faculty Recruitment Process.  This information is also available online at the Faculty Recruitment Checklist.</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418"/>
              </a:spcBef>
              <a:spcAft>
                <a:spcPts val="0"/>
              </a:spcAft>
              <a:defRPr/>
            </a:pPr>
            <a:r>
              <a:rPr lang="en-US" sz="1000" dirty="0">
                <a:latin typeface="Arial" panose="020B0604020202020204" pitchFamily="34" charset="0"/>
                <a:ea typeface="Times New Roman"/>
                <a:cs typeface="Arial" panose="020B0604020202020204" pitchFamily="34" charset="0"/>
              </a:rPr>
              <a:t> </a:t>
            </a:r>
          </a:p>
          <a:p>
            <a:pPr marL="166987" indent="-166987">
              <a:lnSpc>
                <a:spcPct val="115000"/>
              </a:lnSpc>
              <a:spcBef>
                <a:spcPts val="0"/>
              </a:spcBef>
              <a:spcAft>
                <a:spcPts val="0"/>
              </a:spcAft>
              <a:buFont typeface="Arial" pitchFamily="34" charset="0"/>
              <a:buChar char="•"/>
              <a:tabLst>
                <a:tab pos="222650" algn="l"/>
              </a:tabLst>
              <a:defRPr/>
            </a:pPr>
            <a:r>
              <a:rPr lang="en-US" sz="1000" dirty="0">
                <a:solidFill>
                  <a:srgbClr val="000000"/>
                </a:solidFill>
                <a:latin typeface="Arial" panose="020B0604020202020204" pitchFamily="34" charset="0"/>
                <a:ea typeface="Times New Roman"/>
                <a:cs typeface="Arial" panose="020B0604020202020204" pitchFamily="34" charset="0"/>
              </a:rPr>
              <a:t>The </a:t>
            </a:r>
            <a:r>
              <a:rPr lang="en-US" sz="1000" b="1" i="1" dirty="0">
                <a:solidFill>
                  <a:srgbClr val="000000"/>
                </a:solidFill>
                <a:latin typeface="Arial" panose="020B0604020202020204" pitchFamily="34" charset="0"/>
                <a:ea typeface="Times New Roman"/>
                <a:cs typeface="Arial" panose="020B0604020202020204" pitchFamily="34" charset="0"/>
              </a:rPr>
              <a:t>Appointing Authority</a:t>
            </a:r>
            <a:r>
              <a:rPr lang="en-US" sz="1000" b="1" dirty="0">
                <a:solidFill>
                  <a:srgbClr val="000000"/>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(or designee) sets “The Charge” or expectations for the search. </a:t>
            </a:r>
            <a:endParaRPr lang="en-US" sz="1000" dirty="0">
              <a:latin typeface="Arial" panose="020B0604020202020204" pitchFamily="34" charset="0"/>
              <a:ea typeface="Times New Roman"/>
              <a:cs typeface="Arial" panose="020B0604020202020204" pitchFamily="34" charset="0"/>
            </a:endParaRPr>
          </a:p>
          <a:p>
            <a:pPr marL="166987" indent="-166987">
              <a:lnSpc>
                <a:spcPct val="115000"/>
              </a:lnSpc>
              <a:spcBef>
                <a:spcPts val="0"/>
              </a:spcBef>
              <a:spcAft>
                <a:spcPts val="0"/>
              </a:spcAft>
              <a:buFont typeface="Arial" pitchFamily="34" charset="0"/>
              <a:buChar char="•"/>
              <a:tabLst>
                <a:tab pos="222650" algn="l"/>
              </a:tabLst>
              <a:defRPr/>
            </a:pPr>
            <a:endParaRPr lang="en-US" sz="1000" dirty="0">
              <a:latin typeface="Arial" panose="020B0604020202020204" pitchFamily="34" charset="0"/>
              <a:ea typeface="Times New Roman"/>
              <a:cs typeface="Arial" panose="020B0604020202020204" pitchFamily="34" charset="0"/>
            </a:endParaRPr>
          </a:p>
          <a:p>
            <a:pPr marL="166987" indent="-166987">
              <a:lnSpc>
                <a:spcPct val="115000"/>
              </a:lnSpc>
              <a:spcBef>
                <a:spcPts val="0"/>
              </a:spcBef>
              <a:spcAft>
                <a:spcPts val="0"/>
              </a:spcAft>
              <a:buFont typeface="Arial" pitchFamily="34" charset="0"/>
              <a:buChar char="•"/>
              <a:tabLst>
                <a:tab pos="222650" algn="l"/>
              </a:tabLst>
              <a:defRPr/>
            </a:pPr>
            <a:r>
              <a:rPr lang="en-US" sz="1000" dirty="0">
                <a:solidFill>
                  <a:srgbClr val="000000"/>
                </a:solidFill>
                <a:latin typeface="Arial" panose="020B0604020202020204" pitchFamily="34" charset="0"/>
                <a:ea typeface="Times New Roman"/>
                <a:cs typeface="Arial" panose="020B0604020202020204" pitchFamily="34" charset="0"/>
              </a:rPr>
              <a:t>The Primary</a:t>
            </a:r>
            <a:r>
              <a:rPr lang="en-US" sz="1000" baseline="0" dirty="0">
                <a:solidFill>
                  <a:srgbClr val="000000"/>
                </a:solidFill>
                <a:latin typeface="Arial" panose="020B0604020202020204" pitchFamily="34" charset="0"/>
                <a:ea typeface="Times New Roman"/>
                <a:cs typeface="Arial" panose="020B0604020202020204" pitchFamily="34" charset="0"/>
              </a:rPr>
              <a:t> </a:t>
            </a:r>
            <a:r>
              <a:rPr lang="en-US" sz="1000" baseline="0" dirty="0" smtClean="0">
                <a:solidFill>
                  <a:srgbClr val="000000"/>
                </a:solidFill>
                <a:latin typeface="Arial" panose="020B0604020202020204" pitchFamily="34" charset="0"/>
                <a:ea typeface="Times New Roman"/>
                <a:cs typeface="Arial" panose="020B0604020202020204" pitchFamily="34" charset="0"/>
              </a:rPr>
              <a:t>Recruiter, Recruiting Coordinator, HR Partner </a:t>
            </a:r>
            <a:r>
              <a:rPr lang="en-US" sz="1000" dirty="0" smtClean="0">
                <a:solidFill>
                  <a:srgbClr val="000000"/>
                </a:solidFill>
                <a:latin typeface="Arial" panose="020B0604020202020204" pitchFamily="34" charset="0"/>
                <a:ea typeface="Times New Roman"/>
                <a:cs typeface="Arial" panose="020B0604020202020204" pitchFamily="34" charset="0"/>
              </a:rPr>
              <a:t>and </a:t>
            </a:r>
            <a:r>
              <a:rPr lang="en-US" sz="1000" dirty="0">
                <a:solidFill>
                  <a:srgbClr val="000000"/>
                </a:solidFill>
                <a:latin typeface="Arial" panose="020B0604020202020204" pitchFamily="34" charset="0"/>
                <a:ea typeface="Times New Roman"/>
                <a:cs typeface="Arial" panose="020B0604020202020204" pitchFamily="34" charset="0"/>
              </a:rPr>
              <a:t>the </a:t>
            </a:r>
            <a:r>
              <a:rPr lang="en-US" sz="1000" b="1" i="1" dirty="0">
                <a:solidFill>
                  <a:srgbClr val="000000"/>
                </a:solidFill>
                <a:latin typeface="Arial" panose="020B0604020202020204" pitchFamily="34" charset="0"/>
                <a:ea typeface="Times New Roman"/>
                <a:cs typeface="Arial" panose="020B0604020202020204" pitchFamily="34" charset="0"/>
              </a:rPr>
              <a:t>Search Committee Members </a:t>
            </a:r>
            <a:r>
              <a:rPr lang="en-US" sz="1000" dirty="0">
                <a:solidFill>
                  <a:srgbClr val="000000"/>
                </a:solidFill>
                <a:latin typeface="Arial" panose="020B0604020202020204" pitchFamily="34" charset="0"/>
                <a:ea typeface="Times New Roman"/>
                <a:cs typeface="Arial" panose="020B0604020202020204" pitchFamily="34" charset="0"/>
              </a:rPr>
              <a:t>are responsible for preparation tasks including:</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tabLst>
                <a:tab pos="222650" algn="l"/>
              </a:tabLst>
              <a:defRPr/>
            </a:pPr>
            <a:r>
              <a:rPr lang="en-US" sz="1000" dirty="0">
                <a:latin typeface="Arial" panose="020B0604020202020204" pitchFamily="34" charset="0"/>
                <a:ea typeface="Times New Roman"/>
                <a:cs typeface="Arial" panose="020B0604020202020204" pitchFamily="34" charset="0"/>
              </a:rPr>
              <a:t> </a:t>
            </a:r>
          </a:p>
          <a:p>
            <a:pPr marL="612288" lvl="1" indent="-166987">
              <a:lnSpc>
                <a:spcPct val="115000"/>
              </a:lnSpc>
              <a:spcBef>
                <a:spcPts val="0"/>
              </a:spcBef>
              <a:spcAft>
                <a:spcPts val="0"/>
              </a:spcAft>
              <a:buFont typeface="Courier New" pitchFamily="49" charset="0"/>
              <a:buChar char="o"/>
              <a:tabLst>
                <a:tab pos="222650" algn="l"/>
              </a:tabLst>
              <a:defRPr/>
            </a:pPr>
            <a:r>
              <a:rPr lang="en-US" sz="1000" dirty="0">
                <a:solidFill>
                  <a:srgbClr val="000000"/>
                </a:solidFill>
                <a:latin typeface="Arial" panose="020B0604020202020204" pitchFamily="34" charset="0"/>
                <a:ea typeface="Times New Roman"/>
                <a:cs typeface="Arial" panose="020B0604020202020204" pitchFamily="34" charset="0"/>
              </a:rPr>
              <a:t>Assisting with drafting and/or updating the Position Details and Duties</a:t>
            </a:r>
            <a:endParaRPr lang="en-US" sz="1000" dirty="0">
              <a:latin typeface="Arial" panose="020B0604020202020204" pitchFamily="34" charset="0"/>
              <a:ea typeface="Times New Roman"/>
              <a:cs typeface="Arial" panose="020B0604020202020204" pitchFamily="34" charset="0"/>
            </a:endParaRPr>
          </a:p>
          <a:p>
            <a:pPr marL="612288" lvl="1" indent="-166987">
              <a:lnSpc>
                <a:spcPct val="115000"/>
              </a:lnSpc>
              <a:spcBef>
                <a:spcPts val="0"/>
              </a:spcBef>
              <a:spcAft>
                <a:spcPts val="0"/>
              </a:spcAft>
              <a:buFont typeface="Courier New" pitchFamily="49" charset="0"/>
              <a:buChar char="o"/>
              <a:tabLst>
                <a:tab pos="222650" algn="l"/>
              </a:tabLst>
              <a:defRPr/>
            </a:pPr>
            <a:r>
              <a:rPr lang="en-US" sz="1000" dirty="0">
                <a:solidFill>
                  <a:srgbClr val="000000"/>
                </a:solidFill>
                <a:latin typeface="Arial" panose="020B0604020202020204" pitchFamily="34" charset="0"/>
                <a:ea typeface="Times New Roman"/>
                <a:cs typeface="Arial" panose="020B0604020202020204" pitchFamily="34" charset="0"/>
              </a:rPr>
              <a:t>Drafting the Notice of Vacancy</a:t>
            </a:r>
            <a:endParaRPr lang="en-US" sz="1000" dirty="0">
              <a:latin typeface="Arial" panose="020B0604020202020204" pitchFamily="34" charset="0"/>
              <a:ea typeface="Times New Roman"/>
              <a:cs typeface="Arial" panose="020B0604020202020204" pitchFamily="34" charset="0"/>
            </a:endParaRPr>
          </a:p>
          <a:p>
            <a:pPr marL="612288" lvl="1" indent="-166987">
              <a:lnSpc>
                <a:spcPct val="115000"/>
              </a:lnSpc>
              <a:spcBef>
                <a:spcPts val="0"/>
              </a:spcBef>
              <a:spcAft>
                <a:spcPts val="0"/>
              </a:spcAft>
              <a:buFont typeface="Courier New" pitchFamily="49" charset="0"/>
              <a:buChar char="o"/>
              <a:tabLst>
                <a:tab pos="222650" algn="l"/>
              </a:tabLst>
              <a:defRPr/>
            </a:pPr>
            <a:r>
              <a:rPr lang="en-US" sz="1000" dirty="0">
                <a:solidFill>
                  <a:srgbClr val="000000"/>
                </a:solidFill>
                <a:latin typeface="Arial" panose="020B0604020202020204" pitchFamily="34" charset="0"/>
                <a:ea typeface="Times New Roman"/>
                <a:cs typeface="Arial" panose="020B0604020202020204" pitchFamily="34" charset="0"/>
              </a:rPr>
              <a:t>Drafting Advertisements</a:t>
            </a:r>
            <a:endParaRPr lang="en-US" sz="1000" dirty="0">
              <a:latin typeface="Arial" panose="020B0604020202020204" pitchFamily="34" charset="0"/>
              <a:ea typeface="Times New Roman"/>
              <a:cs typeface="Arial" panose="020B0604020202020204" pitchFamily="34" charset="0"/>
            </a:endParaRPr>
          </a:p>
          <a:p>
            <a:pPr marL="612288" lvl="1" indent="-166987">
              <a:lnSpc>
                <a:spcPct val="115000"/>
              </a:lnSpc>
              <a:spcBef>
                <a:spcPts val="0"/>
              </a:spcBef>
              <a:spcAft>
                <a:spcPts val="0"/>
              </a:spcAft>
              <a:buFont typeface="Courier New" pitchFamily="49" charset="0"/>
              <a:buChar char="o"/>
              <a:tabLst>
                <a:tab pos="222650" algn="l"/>
              </a:tabLst>
              <a:defRPr/>
            </a:pPr>
            <a:r>
              <a:rPr lang="en-US" sz="1000" dirty="0">
                <a:solidFill>
                  <a:srgbClr val="000000"/>
                </a:solidFill>
                <a:latin typeface="Arial" panose="020B0604020202020204" pitchFamily="34" charset="0"/>
                <a:ea typeface="Times New Roman"/>
                <a:cs typeface="Arial" panose="020B0604020202020204" pitchFamily="34" charset="0"/>
              </a:rPr>
              <a:t>Drafting Evaluation </a:t>
            </a:r>
            <a:r>
              <a:rPr lang="en-US" sz="1000" dirty="0" smtClean="0">
                <a:solidFill>
                  <a:srgbClr val="000000"/>
                </a:solidFill>
                <a:latin typeface="Arial" panose="020B0604020202020204" pitchFamily="34" charset="0"/>
                <a:ea typeface="Times New Roman"/>
                <a:cs typeface="Arial" panose="020B0604020202020204" pitchFamily="34" charset="0"/>
              </a:rPr>
              <a:t>Tools</a:t>
            </a:r>
          </a:p>
          <a:p>
            <a:pPr marL="0" indent="0">
              <a:lnSpc>
                <a:spcPct val="115000"/>
              </a:lnSpc>
              <a:spcBef>
                <a:spcPts val="0"/>
              </a:spcBef>
              <a:spcAft>
                <a:spcPts val="0"/>
              </a:spcAft>
              <a:buFont typeface="Arial" pitchFamily="34" charset="0"/>
              <a:buNone/>
              <a:tabLst>
                <a:tab pos="222650" algn="l"/>
              </a:tabLst>
              <a:defRPr/>
            </a:pPr>
            <a:endParaRPr lang="en-US" sz="1000" dirty="0" smtClean="0">
              <a:solidFill>
                <a:srgbClr val="000000"/>
              </a:solidFill>
              <a:latin typeface="Arial" panose="020B0604020202020204" pitchFamily="34" charset="0"/>
              <a:ea typeface="Times New Roman"/>
              <a:cs typeface="Arial" panose="020B0604020202020204" pitchFamily="34" charset="0"/>
            </a:endParaRPr>
          </a:p>
          <a:p>
            <a:pPr marL="166987" indent="-166987">
              <a:lnSpc>
                <a:spcPct val="115000"/>
              </a:lnSpc>
              <a:spcBef>
                <a:spcPts val="0"/>
              </a:spcBef>
              <a:spcAft>
                <a:spcPts val="0"/>
              </a:spcAft>
              <a:buFont typeface="Arial" pitchFamily="34" charset="0"/>
              <a:buChar char="•"/>
              <a:tabLst>
                <a:tab pos="222650" algn="l"/>
              </a:tabLst>
              <a:defRPr/>
            </a:pPr>
            <a:r>
              <a:rPr lang="en-US" sz="1000" b="1" i="1" dirty="0" smtClean="0">
                <a:solidFill>
                  <a:srgbClr val="000000"/>
                </a:solidFill>
                <a:latin typeface="Arial" panose="020B0604020202020204" pitchFamily="34" charset="0"/>
                <a:ea typeface="Times New Roman"/>
                <a:cs typeface="Arial" panose="020B0604020202020204" pitchFamily="34" charset="0"/>
              </a:rPr>
              <a:t>Human </a:t>
            </a:r>
            <a:r>
              <a:rPr lang="en-US" sz="1000" b="1" i="1" dirty="0">
                <a:solidFill>
                  <a:srgbClr val="000000"/>
                </a:solidFill>
                <a:latin typeface="Arial" panose="020B0604020202020204" pitchFamily="34" charset="0"/>
                <a:ea typeface="Times New Roman"/>
                <a:cs typeface="Arial" panose="020B0604020202020204" pitchFamily="34" charset="0"/>
              </a:rPr>
              <a:t>Resource Services </a:t>
            </a:r>
            <a:r>
              <a:rPr lang="en-US" sz="1000" dirty="0">
                <a:solidFill>
                  <a:srgbClr val="000000"/>
                </a:solidFill>
                <a:latin typeface="Arial" panose="020B0604020202020204" pitchFamily="34" charset="0"/>
                <a:ea typeface="Times New Roman"/>
                <a:cs typeface="Arial" panose="020B0604020202020204" pitchFamily="34" charset="0"/>
              </a:rPr>
              <a:t>serves as a resource during this phase and is available to review search documents and provide general recruitment guidance and training upon request. </a:t>
            </a:r>
          </a:p>
          <a:p>
            <a:pPr>
              <a:lnSpc>
                <a:spcPct val="115000"/>
              </a:lnSpc>
              <a:spcBef>
                <a:spcPts val="0"/>
              </a:spcBef>
              <a:spcAft>
                <a:spcPts val="0"/>
              </a:spcAft>
              <a:tabLst>
                <a:tab pos="222650" algn="l"/>
              </a:tabLst>
              <a:defRPr/>
            </a:pPr>
            <a:endParaRPr lang="en-US" sz="1000" dirty="0">
              <a:latin typeface="Arial" panose="020B0604020202020204" pitchFamily="34" charset="0"/>
              <a:ea typeface="Times New Roman"/>
              <a:cs typeface="Arial" panose="020B0604020202020204" pitchFamily="34" charset="0"/>
            </a:endParaRPr>
          </a:p>
          <a:p>
            <a:pPr marL="166987" indent="-166987">
              <a:lnSpc>
                <a:spcPct val="115000"/>
              </a:lnSpc>
              <a:spcBef>
                <a:spcPts val="0"/>
              </a:spcBef>
              <a:spcAft>
                <a:spcPts val="0"/>
              </a:spcAft>
              <a:buFont typeface="Arial" pitchFamily="34" charset="0"/>
              <a:buChar char="•"/>
              <a:tabLst>
                <a:tab pos="222650" algn="l"/>
              </a:tabLst>
              <a:defRPr/>
            </a:pPr>
            <a:r>
              <a:rPr lang="en-US" sz="1000" b="1" i="1" dirty="0">
                <a:solidFill>
                  <a:srgbClr val="000000"/>
                </a:solidFill>
                <a:latin typeface="Arial" panose="020B0604020202020204" pitchFamily="34" charset="0"/>
                <a:ea typeface="Times New Roman"/>
                <a:cs typeface="Arial" panose="020B0604020202020204" pitchFamily="34" charset="0"/>
              </a:rPr>
              <a:t>International Programs </a:t>
            </a:r>
            <a:r>
              <a:rPr lang="en-US" sz="1000" dirty="0">
                <a:solidFill>
                  <a:srgbClr val="000000"/>
                </a:solidFill>
                <a:latin typeface="Arial" panose="020B0604020202020204" pitchFamily="34" charset="0"/>
                <a:ea typeface="Times New Roman"/>
                <a:cs typeface="Arial" panose="020B0604020202020204" pitchFamily="34" charset="0"/>
              </a:rPr>
              <a:t>is available to review draft advertisements for tenure, tenure-track, teaching and faculty </a:t>
            </a:r>
            <a:r>
              <a:rPr lang="en-US" sz="1000" dirty="0" smtClean="0">
                <a:solidFill>
                  <a:srgbClr val="000000"/>
                </a:solidFill>
                <a:latin typeface="Arial" panose="020B0604020202020204" pitchFamily="34" charset="0"/>
                <a:ea typeface="Times New Roman"/>
                <a:cs typeface="Arial" panose="020B0604020202020204" pitchFamily="34" charset="0"/>
              </a:rPr>
              <a:t>positions.</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974"/>
              </a:spcAft>
              <a:defRPr/>
            </a:pPr>
            <a:r>
              <a:rPr lang="en-US" sz="1000" dirty="0">
                <a:latin typeface="Arial" panose="020B0604020202020204" pitchFamily="34" charset="0"/>
                <a:ea typeface="Times New Roman"/>
                <a:cs typeface="Arial" panose="020B0604020202020204" pitchFamily="34" charset="0"/>
              </a:rPr>
              <a:t> </a:t>
            </a:r>
          </a:p>
        </p:txBody>
      </p:sp>
      <p:sp>
        <p:nvSpPr>
          <p:cNvPr id="266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57A95A-A222-4940-90A1-388608E89743}" type="datetime1">
              <a:rPr lang="en-US" altLang="en-US" smtClean="0"/>
              <a:pPr>
                <a:spcBef>
                  <a:spcPct val="0"/>
                </a:spcBef>
              </a:pPr>
              <a:t>3/30/2021</a:t>
            </a:fld>
            <a:endParaRPr lang="en-US" altLang="en-US" dirty="0"/>
          </a:p>
        </p:txBody>
      </p:sp>
      <p:sp>
        <p:nvSpPr>
          <p:cNvPr id="266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266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428911-4CCF-4E53-8C96-7498E23E51B2}" type="slidenum">
              <a:rPr lang="en-US" altLang="en-US" smtClean="0"/>
              <a:pPr>
                <a:spcBef>
                  <a:spcPct val="0"/>
                </a:spcBef>
              </a:pPr>
              <a:t>14</a:t>
            </a:fld>
            <a:endParaRPr lang="en-US" altLang="en-US" dirty="0"/>
          </a:p>
        </p:txBody>
      </p:sp>
    </p:spTree>
    <p:extLst>
      <p:ext uri="{BB962C8B-B14F-4D97-AF65-F5344CB8AC3E}">
        <p14:creationId xmlns:p14="http://schemas.microsoft.com/office/powerpoint/2010/main" val="1962618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r>
              <a:rPr lang="en-US" altLang="en-US" sz="1000" dirty="0">
                <a:latin typeface="Arial" panose="020B0604020202020204" pitchFamily="34" charset="0"/>
              </a:rPr>
              <a:t>With the appropriate preparations made and documents approved, the process now moves into the second phase – </a:t>
            </a:r>
            <a:r>
              <a:rPr lang="en-US" altLang="en-US" sz="1000" b="1" i="1" dirty="0">
                <a:latin typeface="Arial" panose="020B0604020202020204" pitchFamily="34" charset="0"/>
              </a:rPr>
              <a:t>Advertise &amp; Outreach</a:t>
            </a:r>
            <a:r>
              <a:rPr lang="en-US" altLang="en-US" sz="1000" dirty="0">
                <a:latin typeface="Arial" panose="020B0604020202020204" pitchFamily="34" charset="0"/>
              </a:rPr>
              <a:t>. Here, the Search Chair and Search Committee Members work to develop an outreach strategy and begin to actively recruit for the vacant position.</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3/30/2021</a:t>
            </a:fld>
            <a:endParaRPr lang="en-US" altLang="en-US" dirty="0"/>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defRPr>
                <a:solidFill>
                  <a:schemeClr val="tx1"/>
                </a:solidFill>
                <a:latin typeface="Arial" panose="020B0604020202020204" pitchFamily="34" charset="0"/>
              </a:defRPr>
            </a:lvl1pPr>
            <a:lvl2pPr marL="733217" indent="-282007" defTabSz="897722">
              <a:defRPr>
                <a:solidFill>
                  <a:schemeClr val="tx1"/>
                </a:solidFill>
                <a:latin typeface="Arial" panose="020B0604020202020204" pitchFamily="34" charset="0"/>
              </a:defRPr>
            </a:lvl2pPr>
            <a:lvl3pPr marL="1128027" indent="-225605" defTabSz="897722">
              <a:defRPr>
                <a:solidFill>
                  <a:schemeClr val="tx1"/>
                </a:solidFill>
                <a:latin typeface="Arial" panose="020B0604020202020204" pitchFamily="34" charset="0"/>
              </a:defRPr>
            </a:lvl3pPr>
            <a:lvl4pPr marL="1579237" indent="-225605" defTabSz="897722">
              <a:defRPr>
                <a:solidFill>
                  <a:schemeClr val="tx1"/>
                </a:solidFill>
                <a:latin typeface="Arial" panose="020B0604020202020204" pitchFamily="34" charset="0"/>
              </a:defRPr>
            </a:lvl4pPr>
            <a:lvl5pPr marL="2030448" indent="-225605" defTabSz="897722">
              <a:defRPr>
                <a:solidFill>
                  <a:schemeClr val="tx1"/>
                </a:solidFill>
                <a:latin typeface="Arial" panose="020B0604020202020204" pitchFamily="34" charset="0"/>
              </a:defRPr>
            </a:lvl5pPr>
            <a:lvl6pPr marL="2481659" indent="-225605" defTabSz="897722" eaLnBrk="0" fontAlgn="base" hangingPunct="0">
              <a:spcBef>
                <a:spcPct val="0"/>
              </a:spcBef>
              <a:spcAft>
                <a:spcPct val="0"/>
              </a:spcAft>
              <a:defRPr>
                <a:solidFill>
                  <a:schemeClr val="tx1"/>
                </a:solidFill>
                <a:latin typeface="Arial" panose="020B0604020202020204" pitchFamily="34" charset="0"/>
              </a:defRPr>
            </a:lvl6pPr>
            <a:lvl7pPr marL="2932869" indent="-225605" defTabSz="897722" eaLnBrk="0" fontAlgn="base" hangingPunct="0">
              <a:spcBef>
                <a:spcPct val="0"/>
              </a:spcBef>
              <a:spcAft>
                <a:spcPct val="0"/>
              </a:spcAft>
              <a:defRPr>
                <a:solidFill>
                  <a:schemeClr val="tx1"/>
                </a:solidFill>
                <a:latin typeface="Arial" panose="020B0604020202020204" pitchFamily="34" charset="0"/>
              </a:defRPr>
            </a:lvl7pPr>
            <a:lvl8pPr marL="3384080" indent="-225605" defTabSz="897722" eaLnBrk="0" fontAlgn="base" hangingPunct="0">
              <a:spcBef>
                <a:spcPct val="0"/>
              </a:spcBef>
              <a:spcAft>
                <a:spcPct val="0"/>
              </a:spcAft>
              <a:defRPr>
                <a:solidFill>
                  <a:schemeClr val="tx1"/>
                </a:solidFill>
                <a:latin typeface="Arial" panose="020B0604020202020204" pitchFamily="34" charset="0"/>
              </a:defRPr>
            </a:lvl8pPr>
            <a:lvl9pPr marL="3835291" indent="-225605" defTabSz="897722"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15</a:t>
            </a:fld>
            <a:endParaRPr lang="en-US" altLang="en-US" dirty="0"/>
          </a:p>
        </p:txBody>
      </p:sp>
    </p:spTree>
    <p:extLst>
      <p:ext uri="{BB962C8B-B14F-4D97-AF65-F5344CB8AC3E}">
        <p14:creationId xmlns:p14="http://schemas.microsoft.com/office/powerpoint/2010/main" val="241069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goal of the outreach strategy is to attract an appropriately-sized pool of qualified, talented and skilled candidates which is broadly diverse.</a:t>
            </a:r>
          </a:p>
          <a:p>
            <a:pPr>
              <a:lnSpc>
                <a:spcPct val="115000"/>
              </a:lnSpc>
              <a:spcBef>
                <a:spcPct val="0"/>
              </a:spcBef>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Generating a diverse and qualified applicant pool requires strategizing to reach those looking for new opportunities, as well as capturing the attention of outstanding individuals who are not actively looking for a new job.</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Primary</a:t>
            </a:r>
            <a:r>
              <a:rPr lang="en-US" altLang="en-US" sz="1000" baseline="0" dirty="0">
                <a:solidFill>
                  <a:srgbClr val="000000"/>
                </a:solidFill>
                <a:latin typeface="Arial" panose="020B0604020202020204" pitchFamily="34" charset="0"/>
                <a:ea typeface="Times New Roman" panose="02020603050405020304" pitchFamily="18" charset="0"/>
                <a:cs typeface="Arial" panose="020B0604020202020204" pitchFamily="34" charset="0"/>
              </a:rPr>
              <a:t> Recruiter </a:t>
            </a: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and Search Committee Members utilize good faith efforts to develop an array of proactive outreach strategies and advertisements that cast a wide inclusive recruitment net.</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EEO/AA and underutilized data are maintained by Office</a:t>
            </a:r>
            <a:r>
              <a:rPr lang="en-US" altLang="en-US" sz="1000" baseline="0" dirty="0">
                <a:solidFill>
                  <a:srgbClr val="000000"/>
                </a:solidFill>
                <a:latin typeface="Arial" panose="020B0604020202020204" pitchFamily="34" charset="0"/>
                <a:ea typeface="Times New Roman" panose="02020603050405020304" pitchFamily="18" charset="0"/>
                <a:cs typeface="Arial" panose="020B0604020202020204" pitchFamily="34" charset="0"/>
              </a:rPr>
              <a:t> of </a:t>
            </a: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Compliance and Civil Rights and should be used to help outreach efforts target those protected groups which may be under-represented in a particular job category or discipline.  The HRS Faculty Recruitment website includes a link to this data. </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307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DA4863-B6C2-44AE-89A1-0ACA1DCE463C}" type="datetime1">
              <a:rPr lang="en-US" altLang="en-US" smtClean="0"/>
              <a:pPr>
                <a:spcBef>
                  <a:spcPct val="0"/>
                </a:spcBef>
              </a:pPr>
              <a:t>3/30/2021</a:t>
            </a:fld>
            <a:endParaRPr lang="en-US" altLang="en-US" dirty="0"/>
          </a:p>
        </p:txBody>
      </p:sp>
      <p:sp>
        <p:nvSpPr>
          <p:cNvPr id="307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307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B34D6C-8B0C-4F84-B94C-A361E59B1D9A}" type="slidenum">
              <a:rPr lang="en-US" altLang="en-US" smtClean="0"/>
              <a:pPr>
                <a:spcBef>
                  <a:spcPct val="0"/>
                </a:spcBef>
              </a:pPr>
              <a:t>16</a:t>
            </a:fld>
            <a:endParaRPr lang="en-US" altLang="en-US" dirty="0"/>
          </a:p>
        </p:txBody>
      </p:sp>
    </p:spTree>
    <p:extLst>
      <p:ext uri="{BB962C8B-B14F-4D97-AF65-F5344CB8AC3E}">
        <p14:creationId xmlns:p14="http://schemas.microsoft.com/office/powerpoint/2010/main" val="225827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424"/>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Yet another important consideration when preparing the advertising plan is the length of the recruitment period.  The recruitment period is defined as the time period between the commencement of advertising and the application deadline or application review begin date.  A list of minimum recruitment periods follows:</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424"/>
              </a:spcBef>
              <a:spcAft>
                <a:spcPts val="0"/>
              </a:spcAft>
              <a:defRPr/>
            </a:pPr>
            <a:r>
              <a:rPr lang="en-US" sz="1000" dirty="0">
                <a:latin typeface="Arial" panose="020B0604020202020204" pitchFamily="34" charset="0"/>
                <a:ea typeface="Times New Roman"/>
                <a:cs typeface="Arial" panose="020B0604020202020204" pitchFamily="34" charset="0"/>
              </a:rPr>
              <a:t> </a:t>
            </a:r>
          </a:p>
          <a:p>
            <a:pPr marL="169204" indent="-169204">
              <a:buFont typeface="Arial" pitchFamily="34" charset="0"/>
              <a:buChar char="•"/>
              <a:defRPr/>
            </a:pPr>
            <a:r>
              <a:rPr lang="en-US" sz="1000" u="sng" dirty="0">
                <a:latin typeface="Arial" panose="020B0604020202020204" pitchFamily="34" charset="0"/>
                <a:cs typeface="Arial" panose="020B0604020202020204" pitchFamily="34" charset="0"/>
              </a:rPr>
              <a:t>National Searches</a:t>
            </a:r>
            <a:r>
              <a:rPr lang="en-US" sz="1000" dirty="0">
                <a:latin typeface="Arial" panose="020B0604020202020204" pitchFamily="34" charset="0"/>
                <a:cs typeface="Arial" panose="020B0604020202020204" pitchFamily="34" charset="0"/>
              </a:rPr>
              <a:t> require 30 calendar days.  Note that a national search is required by the Office of the Provost for all tenure and tenure-track positions.</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For </a:t>
            </a:r>
            <a:r>
              <a:rPr lang="en-US" sz="1000" u="sng" dirty="0">
                <a:latin typeface="Arial" panose="020B0604020202020204" pitchFamily="34" charset="0"/>
                <a:cs typeface="Arial" panose="020B0604020202020204" pitchFamily="34" charset="0"/>
              </a:rPr>
              <a:t>Northwest Regional Searches</a:t>
            </a:r>
            <a:r>
              <a:rPr lang="en-US" sz="1000" dirty="0">
                <a:latin typeface="Arial" panose="020B0604020202020204" pitchFamily="34" charset="0"/>
                <a:cs typeface="Arial" panose="020B0604020202020204" pitchFamily="34" charset="0"/>
              </a:rPr>
              <a:t> as well as </a:t>
            </a:r>
            <a:r>
              <a:rPr lang="en-US" sz="1000" u="sng" dirty="0">
                <a:latin typeface="Arial" panose="020B0604020202020204" pitchFamily="34" charset="0"/>
                <a:cs typeface="Arial" panose="020B0604020202020204" pitchFamily="34" charset="0"/>
              </a:rPr>
              <a:t>Statewide Searches</a:t>
            </a:r>
            <a:r>
              <a:rPr lang="en-US" sz="1000" dirty="0">
                <a:latin typeface="Arial" panose="020B0604020202020204" pitchFamily="34" charset="0"/>
                <a:cs typeface="Arial" panose="020B0604020202020204" pitchFamily="34" charset="0"/>
              </a:rPr>
              <a:t>, a minimum of 21 calendar days is recommended.</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For </a:t>
            </a:r>
            <a:r>
              <a:rPr lang="en-US" sz="1000" u="sng" dirty="0">
                <a:latin typeface="Arial" panose="020B0604020202020204" pitchFamily="34" charset="0"/>
                <a:cs typeface="Arial" panose="020B0604020202020204" pitchFamily="34" charset="0"/>
              </a:rPr>
              <a:t>Local and Internal Searches</a:t>
            </a:r>
            <a:r>
              <a:rPr lang="en-US" sz="1000" dirty="0">
                <a:latin typeface="Arial" panose="020B0604020202020204" pitchFamily="34" charset="0"/>
                <a:cs typeface="Arial" panose="020B0604020202020204" pitchFamily="34" charset="0"/>
              </a:rPr>
              <a:t>, a minimum of 14 calendar days is recommended.</a:t>
            </a:r>
          </a:p>
        </p:txBody>
      </p:sp>
      <p:sp>
        <p:nvSpPr>
          <p:cNvPr id="368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38544F-9237-4DA5-AF1D-B8DDDB0134AF}" type="datetime1">
              <a:rPr lang="en-US" altLang="en-US" smtClean="0"/>
              <a:pPr>
                <a:spcBef>
                  <a:spcPct val="0"/>
                </a:spcBef>
              </a:pPr>
              <a:t>3/30/2021</a:t>
            </a:fld>
            <a:endParaRPr lang="en-US" altLang="en-US" dirty="0"/>
          </a:p>
        </p:txBody>
      </p:sp>
      <p:sp>
        <p:nvSpPr>
          <p:cNvPr id="368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368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37363-3188-4BBC-BED3-8CAC372B1797}" type="slidenum">
              <a:rPr lang="en-US" altLang="en-US" smtClean="0"/>
              <a:pPr>
                <a:spcBef>
                  <a:spcPct val="0"/>
                </a:spcBef>
              </a:pPr>
              <a:t>17</a:t>
            </a:fld>
            <a:endParaRPr lang="en-US" altLang="en-US" dirty="0"/>
          </a:p>
        </p:txBody>
      </p:sp>
    </p:spTree>
    <p:extLst>
      <p:ext uri="{BB962C8B-B14F-4D97-AF65-F5344CB8AC3E}">
        <p14:creationId xmlns:p14="http://schemas.microsoft.com/office/powerpoint/2010/main" val="2253700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969"/>
              </a:spcAft>
              <a:defRPr/>
            </a:pPr>
            <a:r>
              <a:rPr lang="en-US" sz="1000" dirty="0"/>
              <a:t>Advertisements must</a:t>
            </a:r>
            <a:r>
              <a:rPr lang="en-US" sz="1000" baseline="0" dirty="0"/>
              <a:t> be consistent with position details.</a:t>
            </a:r>
          </a:p>
          <a:p>
            <a:pPr>
              <a:lnSpc>
                <a:spcPct val="115000"/>
              </a:lnSpc>
              <a:spcBef>
                <a:spcPts val="0"/>
              </a:spcBef>
              <a:spcAft>
                <a:spcPts val="969"/>
              </a:spcAft>
              <a:defRPr/>
            </a:pPr>
            <a:endParaRPr lang="en-US" sz="1000" dirty="0"/>
          </a:p>
          <a:p>
            <a:pPr>
              <a:lnSpc>
                <a:spcPct val="115000"/>
              </a:lnSpc>
              <a:spcBef>
                <a:spcPts val="0"/>
              </a:spcBef>
              <a:spcAft>
                <a:spcPts val="969"/>
              </a:spcAft>
              <a:defRPr/>
            </a:pPr>
            <a:r>
              <a:rPr lang="en-US" sz="1000" dirty="0"/>
              <a:t>Certain EEO/AA language must be included on all job postings. See the Faculty Recruitment webpage for details.</a:t>
            </a:r>
          </a:p>
          <a:p>
            <a:pPr marL="332262" indent="-332262">
              <a:lnSpc>
                <a:spcPct val="115000"/>
              </a:lnSpc>
              <a:spcBef>
                <a:spcPts val="0"/>
              </a:spcBef>
              <a:spcAft>
                <a:spcPts val="969"/>
              </a:spcAft>
              <a:buFont typeface="Arial" pitchFamily="34" charset="0"/>
              <a:buChar char="•"/>
              <a:tabLst>
                <a:tab pos="221508" algn="l"/>
              </a:tabLst>
              <a:defRPr/>
            </a:pPr>
            <a:r>
              <a:rPr lang="en-US" sz="1000" dirty="0"/>
              <a:t>If the position is in a Science, Technology, Engineering or Math field, add language from ADVANCE at WSU. This can also be found on the Faculty Recruitment webpage.</a:t>
            </a:r>
          </a:p>
          <a:p>
            <a:pPr marL="332262" indent="-332262">
              <a:lnSpc>
                <a:spcPct val="115000"/>
              </a:lnSpc>
              <a:spcBef>
                <a:spcPts val="0"/>
              </a:spcBef>
              <a:spcAft>
                <a:spcPts val="969"/>
              </a:spcAft>
              <a:buFont typeface="Arial" pitchFamily="34" charset="0"/>
              <a:buChar char="•"/>
              <a:tabLst>
                <a:tab pos="221508" algn="l"/>
              </a:tabLst>
              <a:defRPr/>
            </a:pPr>
            <a:r>
              <a:rPr lang="en-US" sz="1000" dirty="0"/>
              <a:t>Tenured, tenure-track, teaching and faculty positions must have appropriate information regarding duties and qualifications and must include print advertisements in accordance with the Department of Labor regulations.</a:t>
            </a:r>
          </a:p>
          <a:p>
            <a:pPr marL="719899" lvl="1" indent="-276885">
              <a:lnSpc>
                <a:spcPct val="115000"/>
              </a:lnSpc>
              <a:spcBef>
                <a:spcPts val="0"/>
              </a:spcBef>
              <a:spcAft>
                <a:spcPts val="969"/>
              </a:spcAft>
              <a:buFont typeface="Courier New"/>
              <a:buChar char="o"/>
              <a:tabLst>
                <a:tab pos="664522" algn="l"/>
              </a:tabLst>
              <a:defRPr/>
            </a:pPr>
            <a:endParaRPr lang="en-US" sz="1000" dirty="0"/>
          </a:p>
          <a:p>
            <a:pPr marL="719899" lvl="1" indent="-276885">
              <a:lnSpc>
                <a:spcPct val="115000"/>
              </a:lnSpc>
              <a:spcBef>
                <a:spcPts val="0"/>
              </a:spcBef>
              <a:spcAft>
                <a:spcPts val="969"/>
              </a:spcAft>
              <a:buFont typeface="Courier New"/>
              <a:buChar char="o"/>
              <a:tabLst>
                <a:tab pos="664522" algn="l"/>
              </a:tabLst>
              <a:defRPr/>
            </a:pPr>
            <a:r>
              <a:rPr lang="en-US" sz="1000" dirty="0"/>
              <a:t>Tips for crafting advertisements that are in compliance with DOL (Department of Labor) Certification can be found at the Faculty Recruitment webpage or you may contact Global Services directly.</a:t>
            </a:r>
          </a:p>
          <a:p>
            <a:pPr>
              <a:lnSpc>
                <a:spcPct val="115000"/>
              </a:lnSpc>
              <a:spcBef>
                <a:spcPts val="0"/>
              </a:spcBef>
              <a:spcAft>
                <a:spcPts val="969"/>
              </a:spcAft>
              <a:defRPr/>
            </a:pPr>
            <a:endParaRPr lang="en-US" sz="1000" dirty="0"/>
          </a:p>
          <a:p>
            <a:pPr>
              <a:lnSpc>
                <a:spcPct val="115000"/>
              </a:lnSpc>
              <a:spcBef>
                <a:spcPct val="0"/>
              </a:spcBef>
            </a:pPr>
            <a:endParaRPr lang="en-US" alt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307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DA4863-B6C2-44AE-89A1-0ACA1DCE463C}" type="datetime1">
              <a:rPr lang="en-US" altLang="en-US" smtClean="0"/>
              <a:pPr>
                <a:spcBef>
                  <a:spcPct val="0"/>
                </a:spcBef>
              </a:pPr>
              <a:t>3/30/2021</a:t>
            </a:fld>
            <a:endParaRPr lang="en-US" altLang="en-US" dirty="0"/>
          </a:p>
        </p:txBody>
      </p:sp>
      <p:sp>
        <p:nvSpPr>
          <p:cNvPr id="307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307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B34D6C-8B0C-4F84-B94C-A361E59B1D9A}" type="slidenum">
              <a:rPr lang="en-US" altLang="en-US" smtClean="0"/>
              <a:pPr>
                <a:spcBef>
                  <a:spcPct val="0"/>
                </a:spcBef>
              </a:pPr>
              <a:t>18</a:t>
            </a:fld>
            <a:endParaRPr lang="en-US" altLang="en-US" dirty="0"/>
          </a:p>
        </p:txBody>
      </p:sp>
    </p:spTree>
    <p:extLst>
      <p:ext uri="{BB962C8B-B14F-4D97-AF65-F5344CB8AC3E}">
        <p14:creationId xmlns:p14="http://schemas.microsoft.com/office/powerpoint/2010/main" val="225827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424"/>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Once the NOV</a:t>
            </a:r>
            <a:r>
              <a:rPr lang="en-US" sz="1000" baseline="0" dirty="0">
                <a:solidFill>
                  <a:srgbClr val="000000"/>
                </a:solidFill>
                <a:latin typeface="Arial" panose="020B0604020202020204" pitchFamily="34" charset="0"/>
                <a:ea typeface="Times New Roman"/>
                <a:cs typeface="Arial" panose="020B0604020202020204" pitchFamily="34" charset="0"/>
              </a:rPr>
              <a:t> (Notice of Vacancy)</a:t>
            </a:r>
            <a:r>
              <a:rPr lang="en-US" sz="1000" dirty="0">
                <a:solidFill>
                  <a:srgbClr val="000000"/>
                </a:solidFill>
                <a:latin typeface="Arial" panose="020B0604020202020204" pitchFamily="34" charset="0"/>
                <a:ea typeface="Times New Roman"/>
                <a:cs typeface="Arial" panose="020B0604020202020204" pitchFamily="34" charset="0"/>
              </a:rPr>
              <a:t>, outreach strategy and advertisements have been finalized, the HR</a:t>
            </a:r>
            <a:r>
              <a:rPr lang="en-US" sz="1000" baseline="0" dirty="0">
                <a:solidFill>
                  <a:srgbClr val="000000"/>
                </a:solidFill>
                <a:latin typeface="Arial" panose="020B0604020202020204" pitchFamily="34" charset="0"/>
                <a:ea typeface="Times New Roman"/>
                <a:cs typeface="Arial" panose="020B0604020202020204" pitchFamily="34" charset="0"/>
              </a:rPr>
              <a:t> </a:t>
            </a:r>
            <a:r>
              <a:rPr lang="en-US" sz="1000" baseline="0" dirty="0" smtClean="0">
                <a:solidFill>
                  <a:srgbClr val="000000"/>
                </a:solidFill>
                <a:latin typeface="Arial" panose="020B0604020202020204" pitchFamily="34" charset="0"/>
                <a:ea typeface="Times New Roman"/>
                <a:cs typeface="Arial" panose="020B0604020202020204" pitchFamily="34" charset="0"/>
              </a:rPr>
              <a:t>Partner or Recruiter </a:t>
            </a:r>
            <a:r>
              <a:rPr lang="en-US" sz="1000" dirty="0">
                <a:solidFill>
                  <a:srgbClr val="000000"/>
                </a:solidFill>
                <a:latin typeface="Arial" panose="020B0604020202020204" pitchFamily="34" charset="0"/>
                <a:ea typeface="Times New Roman"/>
                <a:cs typeface="Arial" panose="020B0604020202020204" pitchFamily="34" charset="0"/>
              </a:rPr>
              <a:t>may submit the Job</a:t>
            </a:r>
            <a:r>
              <a:rPr lang="en-US" sz="1000" baseline="0" dirty="0">
                <a:solidFill>
                  <a:srgbClr val="000000"/>
                </a:solidFill>
                <a:latin typeface="Arial" panose="020B0604020202020204" pitchFamily="34" charset="0"/>
                <a:ea typeface="Times New Roman"/>
                <a:cs typeface="Arial" panose="020B0604020202020204" pitchFamily="34" charset="0"/>
              </a:rPr>
              <a:t> Requisition </a:t>
            </a:r>
            <a:r>
              <a:rPr lang="en-US" sz="1000" dirty="0">
                <a:solidFill>
                  <a:srgbClr val="000000"/>
                </a:solidFill>
                <a:latin typeface="Arial" panose="020B0604020202020204" pitchFamily="34" charset="0"/>
                <a:ea typeface="Times New Roman"/>
                <a:cs typeface="Arial" panose="020B0604020202020204" pitchFamily="34" charset="0"/>
              </a:rPr>
              <a:t>in </a:t>
            </a:r>
            <a:r>
              <a:rPr lang="en-US" sz="1000" baseline="0" dirty="0">
                <a:solidFill>
                  <a:srgbClr val="000000"/>
                </a:solidFill>
                <a:latin typeface="Arial" panose="020B0604020202020204" pitchFamily="34" charset="0"/>
                <a:ea typeface="Times New Roman"/>
                <a:cs typeface="Arial" panose="020B0604020202020204" pitchFamily="34" charset="0"/>
              </a:rPr>
              <a:t>Workday</a:t>
            </a:r>
            <a:r>
              <a:rPr lang="en-US" sz="1000" dirty="0">
                <a:solidFill>
                  <a:srgbClr val="000000"/>
                </a:solidFill>
                <a:latin typeface="Arial" panose="020B0604020202020204" pitchFamily="34" charset="0"/>
                <a:ea typeface="Times New Roman"/>
                <a:cs typeface="Arial" panose="020B0604020202020204" pitchFamily="34" charset="0"/>
              </a:rPr>
              <a:t>:</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424"/>
              </a:spcBef>
              <a:spcAft>
                <a:spcPts val="0"/>
              </a:spcAft>
              <a:defRPr/>
            </a:pPr>
            <a:r>
              <a:rPr lang="en-US" sz="1000" dirty="0">
                <a:latin typeface="Arial" panose="020B0604020202020204" pitchFamily="34" charset="0"/>
                <a:ea typeface="Times New Roman"/>
                <a:cs typeface="Arial" panose="020B0604020202020204" pitchFamily="34" charset="0"/>
              </a:rPr>
              <a:t> </a:t>
            </a:r>
          </a:p>
          <a:p>
            <a:pPr marL="169204" indent="-169204">
              <a:lnSpc>
                <a:spcPct val="115000"/>
              </a:lnSpc>
              <a:spcBef>
                <a:spcPts val="0"/>
              </a:spcBef>
              <a:spcAft>
                <a:spcPts val="0"/>
              </a:spcAft>
              <a:buFont typeface="Arial" pitchFamily="34" charset="0"/>
              <a:buChar char="•"/>
              <a:defRPr/>
            </a:pPr>
            <a:r>
              <a:rPr lang="en-US" sz="1000" dirty="0">
                <a:solidFill>
                  <a:srgbClr val="000000"/>
                </a:solidFill>
                <a:latin typeface="Arial" panose="020B0604020202020204" pitchFamily="34" charset="0"/>
                <a:ea typeface="Times New Roman"/>
                <a:cs typeface="Arial" panose="020B0604020202020204" pitchFamily="34" charset="0"/>
              </a:rPr>
              <a:t>If the position is a tenure or tenure-track position with teaching responsibilities, the job posting must be routed to International Programs via Workday</a:t>
            </a:r>
            <a:r>
              <a:rPr lang="en-US" sz="1000" baseline="0" dirty="0">
                <a:solidFill>
                  <a:srgbClr val="000000"/>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for Department of Labor Certification review.</a:t>
            </a:r>
            <a:endParaRPr lang="en-US" sz="1000" dirty="0">
              <a:latin typeface="Arial" panose="020B0604020202020204" pitchFamily="34" charset="0"/>
              <a:ea typeface="Times New Roman"/>
              <a:cs typeface="Arial" panose="020B0604020202020204" pitchFamily="34" charset="0"/>
            </a:endParaRPr>
          </a:p>
          <a:p>
            <a:pPr marL="169204" indent="-169204">
              <a:lnSpc>
                <a:spcPct val="115000"/>
              </a:lnSpc>
              <a:spcBef>
                <a:spcPts val="0"/>
              </a:spcBef>
              <a:spcAft>
                <a:spcPts val="0"/>
              </a:spcAft>
              <a:buFont typeface="Arial" pitchFamily="34" charset="0"/>
              <a:buChar char="•"/>
              <a:defRPr/>
            </a:pPr>
            <a:r>
              <a:rPr lang="en-US" sz="1000" dirty="0">
                <a:solidFill>
                  <a:srgbClr val="000000"/>
                </a:solidFill>
                <a:latin typeface="Arial" panose="020B0604020202020204" pitchFamily="34" charset="0"/>
                <a:ea typeface="Times New Roman"/>
                <a:cs typeface="Arial" panose="020B0604020202020204" pitchFamily="34" charset="0"/>
              </a:rPr>
              <a:t>Human Resource Services conducts a final overall review of the position before it is posted to the Workday</a:t>
            </a:r>
            <a:r>
              <a:rPr lang="en-US" sz="1000" baseline="0" dirty="0">
                <a:solidFill>
                  <a:srgbClr val="000000"/>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website. </a:t>
            </a:r>
            <a:endParaRPr lang="en-US" sz="1000" dirty="0">
              <a:latin typeface="Arial" panose="020B0604020202020204" pitchFamily="34" charset="0"/>
              <a:ea typeface="Times New Roman"/>
              <a:cs typeface="Arial" panose="020B0604020202020204" pitchFamily="34" charset="0"/>
            </a:endParaRPr>
          </a:p>
          <a:p>
            <a:pPr marL="169204" indent="-169204">
              <a:lnSpc>
                <a:spcPct val="115000"/>
              </a:lnSpc>
              <a:spcBef>
                <a:spcPts val="0"/>
              </a:spcBef>
              <a:spcAft>
                <a:spcPts val="0"/>
              </a:spcAft>
              <a:buFont typeface="Arial" pitchFamily="34" charset="0"/>
              <a:buChar char="•"/>
              <a:defRPr/>
            </a:pPr>
            <a:r>
              <a:rPr lang="en-US" sz="1000" dirty="0">
                <a:solidFill>
                  <a:srgbClr val="000000"/>
                </a:solidFill>
                <a:latin typeface="Arial" panose="020B0604020202020204" pitchFamily="34" charset="0"/>
                <a:ea typeface="Times New Roman"/>
                <a:cs typeface="Arial" panose="020B0604020202020204" pitchFamily="34" charset="0"/>
              </a:rPr>
              <a:t>Recruitment documents such as the evaluation tools, outreach strategy and advertising copy can be attached in the system as part of the posting for record retention purposes. These documents are not viewable by candidates.</a:t>
            </a:r>
            <a:endParaRPr lang="en-US" sz="1000" dirty="0">
              <a:latin typeface="Arial" panose="020B0604020202020204" pitchFamily="34" charset="0"/>
              <a:ea typeface="Times New Roman"/>
              <a:cs typeface="Arial" panose="020B0604020202020204" pitchFamily="34" charset="0"/>
            </a:endParaRPr>
          </a:p>
          <a:p>
            <a:pPr marL="169204" indent="-169204">
              <a:lnSpc>
                <a:spcPct val="115000"/>
              </a:lnSpc>
              <a:spcBef>
                <a:spcPts val="0"/>
              </a:spcBef>
              <a:spcAft>
                <a:spcPts val="0"/>
              </a:spcAft>
              <a:buFont typeface="Arial" pitchFamily="34" charset="0"/>
              <a:buChar char="•"/>
              <a:defRPr/>
            </a:pPr>
            <a:r>
              <a:rPr lang="en-US" sz="1000" dirty="0">
                <a:solidFill>
                  <a:srgbClr val="000000"/>
                </a:solidFill>
                <a:latin typeface="Arial" panose="020B0604020202020204" pitchFamily="34" charset="0"/>
                <a:ea typeface="Times New Roman"/>
                <a:cs typeface="Arial" panose="020B0604020202020204" pitchFamily="34" charset="0"/>
              </a:rPr>
              <a:t>Once the position is posted, a direct link is generated by the Workday</a:t>
            </a:r>
            <a:r>
              <a:rPr lang="en-US" sz="1000" baseline="0" dirty="0">
                <a:solidFill>
                  <a:srgbClr val="000000"/>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system.  This link can be used in emails and web sites so candidates can easily locate the position. </a:t>
            </a:r>
          </a:p>
          <a:p>
            <a:pPr marL="626404" lvl="1" indent="-169204">
              <a:lnSpc>
                <a:spcPct val="115000"/>
              </a:lnSpc>
              <a:spcBef>
                <a:spcPts val="0"/>
              </a:spcBef>
              <a:spcAft>
                <a:spcPts val="0"/>
              </a:spcAft>
              <a:buFont typeface="Arial" pitchFamily="34" charset="0"/>
              <a:buChar char="•"/>
              <a:defRPr/>
            </a:pPr>
            <a:r>
              <a:rPr lang="en-US" sz="1000" dirty="0">
                <a:solidFill>
                  <a:srgbClr val="000000"/>
                </a:solidFill>
                <a:latin typeface="Arial" panose="020B0604020202020204" pitchFamily="34" charset="0"/>
                <a:ea typeface="Times New Roman"/>
                <a:cs typeface="Arial" panose="020B0604020202020204" pitchFamily="34" charset="0"/>
              </a:rPr>
              <a:t>Please Note Internal Applicants</a:t>
            </a:r>
            <a:r>
              <a:rPr lang="en-US" sz="1000" baseline="0" dirty="0">
                <a:solidFill>
                  <a:srgbClr val="000000"/>
                </a:solidFill>
                <a:latin typeface="Arial" panose="020B0604020202020204" pitchFamily="34" charset="0"/>
                <a:ea typeface="Times New Roman"/>
                <a:cs typeface="Arial" panose="020B0604020202020204" pitchFamily="34" charset="0"/>
              </a:rPr>
              <a:t> will need to apply through the internal Workday site</a:t>
            </a:r>
            <a:endParaRPr lang="en-US" sz="1000" dirty="0">
              <a:latin typeface="Arial" panose="020B0604020202020204" pitchFamily="34" charset="0"/>
              <a:ea typeface="Times New Roman"/>
              <a:cs typeface="Arial" panose="020B0604020202020204" pitchFamily="34" charset="0"/>
            </a:endParaRPr>
          </a:p>
          <a:p>
            <a:pPr marL="169204" marR="0" lvl="0" indent="-169204" algn="l" defTabSz="914400" rtl="0" eaLnBrk="0" fontAlgn="base" latinLnBrk="0" hangingPunct="0">
              <a:lnSpc>
                <a:spcPct val="115000"/>
              </a:lnSpc>
              <a:spcBef>
                <a:spcPts val="0"/>
              </a:spcBef>
              <a:spcAft>
                <a:spcPts val="0"/>
              </a:spcAft>
              <a:buClrTx/>
              <a:buSzTx/>
              <a:buFont typeface="Arial" pitchFamily="34" charset="0"/>
              <a:buChar char="•"/>
              <a:tabLst/>
              <a:defRPr/>
            </a:pPr>
            <a:r>
              <a:rPr lang="en-US" altLang="en-US" sz="1000" baseline="0" dirty="0">
                <a:latin typeface="Arial" panose="020B0604020202020204" pitchFamily="34" charset="0"/>
                <a:ea typeface="Times New Roman" panose="02020603050405020304" pitchFamily="18" charset="0"/>
                <a:cs typeface="Arial" panose="020B0604020202020204" pitchFamily="34" charset="0"/>
              </a:rPr>
              <a:t>The search committee members may not have access to the Workday Recruiting Dashboard and will need to use the search feature within Workday to view the job requisition. Those search committee members who do not have access to the Workday system will need to have the search materials given to them outside of the system. </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marL="169204" indent="-169204">
              <a:lnSpc>
                <a:spcPct val="115000"/>
              </a:lnSpc>
              <a:spcBef>
                <a:spcPts val="0"/>
              </a:spcBef>
              <a:spcAft>
                <a:spcPts val="0"/>
              </a:spcAft>
              <a:buFont typeface="Arial" pitchFamily="34" charset="0"/>
              <a:buChar char="•"/>
              <a:defRPr/>
            </a:pPr>
            <a:r>
              <a:rPr lang="en-US" sz="1000" dirty="0">
                <a:solidFill>
                  <a:srgbClr val="000000"/>
                </a:solidFill>
                <a:latin typeface="Arial" panose="020B0604020202020204" pitchFamily="34" charset="0"/>
                <a:ea typeface="Times New Roman"/>
                <a:cs typeface="Arial" panose="020B0604020202020204" pitchFamily="34" charset="0"/>
              </a:rPr>
              <a:t>Contact </a:t>
            </a:r>
            <a:r>
              <a:rPr lang="en-US" sz="1000" dirty="0" smtClean="0">
                <a:solidFill>
                  <a:srgbClr val="000000"/>
                </a:solidFill>
                <a:latin typeface="Arial" panose="020B0604020202020204" pitchFamily="34" charset="0"/>
                <a:ea typeface="Times New Roman"/>
                <a:cs typeface="Arial" panose="020B0604020202020204" pitchFamily="34" charset="0"/>
              </a:rPr>
              <a:t>HRS Employment Services </a:t>
            </a:r>
            <a:r>
              <a:rPr lang="en-US" sz="1000" dirty="0">
                <a:solidFill>
                  <a:srgbClr val="000000"/>
                </a:solidFill>
                <a:latin typeface="Arial" panose="020B0604020202020204" pitchFamily="34" charset="0"/>
                <a:ea typeface="Times New Roman"/>
                <a:cs typeface="Arial" panose="020B0604020202020204" pitchFamily="34" charset="0"/>
              </a:rPr>
              <a:t>for assistance</a:t>
            </a:r>
            <a:r>
              <a:rPr lang="en-US" sz="1000" baseline="0" dirty="0">
                <a:solidFill>
                  <a:srgbClr val="000000"/>
                </a:solidFill>
                <a:latin typeface="Arial" panose="020B0604020202020204" pitchFamily="34" charset="0"/>
                <a:ea typeface="Times New Roman"/>
                <a:cs typeface="Arial" panose="020B0604020202020204" pitchFamily="34" charset="0"/>
              </a:rPr>
              <a:t> if search committee members need to be changed in Workday</a:t>
            </a:r>
            <a:endParaRPr lang="en-US" dirty="0">
              <a:latin typeface="Arial" panose="020B0604020202020204" pitchFamily="34" charset="0"/>
              <a:ea typeface="Times New Roman"/>
              <a:cs typeface="Arial" panose="020B0604020202020204" pitchFamily="34" charset="0"/>
            </a:endParaRPr>
          </a:p>
        </p:txBody>
      </p:sp>
      <p:sp>
        <p:nvSpPr>
          <p:cNvPr id="389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E7F979-FCC3-4AF4-B71C-674B07123B44}" type="datetime1">
              <a:rPr lang="en-US" altLang="en-US" smtClean="0"/>
              <a:pPr>
                <a:spcBef>
                  <a:spcPct val="0"/>
                </a:spcBef>
              </a:pPr>
              <a:t>3/30/2021</a:t>
            </a:fld>
            <a:endParaRPr lang="en-US" altLang="en-US" dirty="0"/>
          </a:p>
        </p:txBody>
      </p:sp>
      <p:sp>
        <p:nvSpPr>
          <p:cNvPr id="389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389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1C1D09-A9BB-4F11-8AFD-5D4AB0EF456E}" type="slidenum">
              <a:rPr lang="en-US" altLang="en-US" smtClean="0"/>
              <a:pPr>
                <a:spcBef>
                  <a:spcPct val="0"/>
                </a:spcBef>
              </a:pPr>
              <a:t>19</a:t>
            </a:fld>
            <a:endParaRPr lang="en-US" altLang="en-US" dirty="0"/>
          </a:p>
        </p:txBody>
      </p:sp>
    </p:spTree>
    <p:extLst>
      <p:ext uri="{BB962C8B-B14F-4D97-AF65-F5344CB8AC3E}">
        <p14:creationId xmlns:p14="http://schemas.microsoft.com/office/powerpoint/2010/main" val="414290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a:lnSpc>
                <a:spcPct val="115000"/>
              </a:lnSpc>
              <a:spcBef>
                <a:spcPts val="418"/>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The Faculty Recruitment Process itself falls into five distinct phases. Each phase of the process has it’s own module that highlights a number of best practices recommended at each step. If you are not intending to complete the entire training you can navigate directly to any of the individual phases as desired. To do so simply click on the desired phase on this slide OR use the menu to the left.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418"/>
              </a:spcBef>
              <a:spcAft>
                <a:spcPts val="0"/>
              </a:spcAft>
              <a:defRPr/>
            </a:pPr>
            <a:r>
              <a:rPr lang="en-US" sz="1000" dirty="0">
                <a:latin typeface="Arial" panose="020B0604020202020204" pitchFamily="34" charset="0"/>
                <a:ea typeface="Times New Roman"/>
                <a:cs typeface="Arial" panose="020B0604020202020204" pitchFamily="34" charset="0"/>
              </a:rPr>
              <a:t> </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3/30/2021</a:t>
            </a:fld>
            <a:endParaRPr lang="en-US" altLang="en-US" dirty="0"/>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defRPr>
                <a:solidFill>
                  <a:schemeClr val="tx1"/>
                </a:solidFill>
                <a:latin typeface="Arial" panose="020B0604020202020204" pitchFamily="34" charset="0"/>
              </a:defRPr>
            </a:lvl1pPr>
            <a:lvl2pPr marL="733217" indent="-282007" defTabSz="897722">
              <a:defRPr>
                <a:solidFill>
                  <a:schemeClr val="tx1"/>
                </a:solidFill>
                <a:latin typeface="Arial" panose="020B0604020202020204" pitchFamily="34" charset="0"/>
              </a:defRPr>
            </a:lvl2pPr>
            <a:lvl3pPr marL="1128027" indent="-225605" defTabSz="897722">
              <a:defRPr>
                <a:solidFill>
                  <a:schemeClr val="tx1"/>
                </a:solidFill>
                <a:latin typeface="Arial" panose="020B0604020202020204" pitchFamily="34" charset="0"/>
              </a:defRPr>
            </a:lvl3pPr>
            <a:lvl4pPr marL="1579237" indent="-225605" defTabSz="897722">
              <a:defRPr>
                <a:solidFill>
                  <a:schemeClr val="tx1"/>
                </a:solidFill>
                <a:latin typeface="Arial" panose="020B0604020202020204" pitchFamily="34" charset="0"/>
              </a:defRPr>
            </a:lvl4pPr>
            <a:lvl5pPr marL="2030448" indent="-225605" defTabSz="897722">
              <a:defRPr>
                <a:solidFill>
                  <a:schemeClr val="tx1"/>
                </a:solidFill>
                <a:latin typeface="Arial" panose="020B0604020202020204" pitchFamily="34" charset="0"/>
              </a:defRPr>
            </a:lvl5pPr>
            <a:lvl6pPr marL="2481659" indent="-225605" defTabSz="897722" eaLnBrk="0" fontAlgn="base" hangingPunct="0">
              <a:spcBef>
                <a:spcPct val="0"/>
              </a:spcBef>
              <a:spcAft>
                <a:spcPct val="0"/>
              </a:spcAft>
              <a:defRPr>
                <a:solidFill>
                  <a:schemeClr val="tx1"/>
                </a:solidFill>
                <a:latin typeface="Arial" panose="020B0604020202020204" pitchFamily="34" charset="0"/>
              </a:defRPr>
            </a:lvl6pPr>
            <a:lvl7pPr marL="2932869" indent="-225605" defTabSz="897722" eaLnBrk="0" fontAlgn="base" hangingPunct="0">
              <a:spcBef>
                <a:spcPct val="0"/>
              </a:spcBef>
              <a:spcAft>
                <a:spcPct val="0"/>
              </a:spcAft>
              <a:defRPr>
                <a:solidFill>
                  <a:schemeClr val="tx1"/>
                </a:solidFill>
                <a:latin typeface="Arial" panose="020B0604020202020204" pitchFamily="34" charset="0"/>
              </a:defRPr>
            </a:lvl7pPr>
            <a:lvl8pPr marL="3384080" indent="-225605" defTabSz="897722" eaLnBrk="0" fontAlgn="base" hangingPunct="0">
              <a:spcBef>
                <a:spcPct val="0"/>
              </a:spcBef>
              <a:spcAft>
                <a:spcPct val="0"/>
              </a:spcAft>
              <a:defRPr>
                <a:solidFill>
                  <a:schemeClr val="tx1"/>
                </a:solidFill>
                <a:latin typeface="Arial" panose="020B0604020202020204" pitchFamily="34" charset="0"/>
              </a:defRPr>
            </a:lvl8pPr>
            <a:lvl9pPr marL="3835291" indent="-225605" defTabSz="897722"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2</a:t>
            </a:fld>
            <a:endParaRPr lang="en-US" altLang="en-US" dirty="0"/>
          </a:p>
        </p:txBody>
      </p:sp>
    </p:spTree>
    <p:extLst>
      <p:ext uri="{BB962C8B-B14F-4D97-AF65-F5344CB8AC3E}">
        <p14:creationId xmlns:p14="http://schemas.microsoft.com/office/powerpoint/2010/main" val="3701954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The search is well on it’s way</a:t>
            </a:r>
            <a:r>
              <a:rPr lang="en-US" altLang="en-US" sz="1000" baseline="0" dirty="0">
                <a:latin typeface="Arial" panose="020B0604020202020204" pitchFamily="34" charset="0"/>
                <a:cs typeface="Arial" panose="020B0604020202020204" pitchFamily="34" charset="0"/>
              </a:rPr>
              <a:t> w</a:t>
            </a:r>
            <a:r>
              <a:rPr lang="en-US" altLang="en-US" sz="1000" dirty="0">
                <a:latin typeface="Arial" panose="020B0604020202020204" pitchFamily="34" charset="0"/>
                <a:cs typeface="Arial" panose="020B0604020202020204" pitchFamily="34" charset="0"/>
              </a:rPr>
              <a:t>ith the initial preparation tasks completed and the posting closed, the Search Committee now moves forward with the </a:t>
            </a:r>
            <a:r>
              <a:rPr lang="en-US" altLang="en-US" sz="1000" b="1" i="1" dirty="0">
                <a:latin typeface="Arial" panose="020B0604020202020204" pitchFamily="34" charset="0"/>
                <a:cs typeface="Arial" panose="020B0604020202020204" pitchFamily="34" charset="0"/>
              </a:rPr>
              <a:t>Screen &amp; Interview </a:t>
            </a:r>
            <a:r>
              <a:rPr lang="en-US" altLang="en-US" sz="1000" dirty="0">
                <a:latin typeface="Arial" panose="020B0604020202020204" pitchFamily="34" charset="0"/>
                <a:cs typeface="Arial" panose="020B0604020202020204" pitchFamily="34" charset="0"/>
              </a:rPr>
              <a:t>phase. This phase</a:t>
            </a:r>
            <a:r>
              <a:rPr lang="en-US" altLang="en-US" sz="1000" baseline="0" dirty="0">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will begin with a</a:t>
            </a:r>
            <a:r>
              <a:rPr lang="en-US" altLang="en-US" sz="1000" baseline="0" dirty="0">
                <a:latin typeface="Arial" panose="020B0604020202020204" pitchFamily="34" charset="0"/>
                <a:cs typeface="Arial" panose="020B0604020202020204" pitchFamily="34" charset="0"/>
              </a:rPr>
              <a:t> section on recruitment laws and policies.</a:t>
            </a:r>
            <a:endParaRPr lang="en-US" altLang="en-US" sz="1000" dirty="0">
              <a:latin typeface="Arial" panose="020B0604020202020204" pitchFamily="34" charset="0"/>
              <a:cs typeface="Arial" panose="020B0604020202020204" pitchFamily="34" charset="0"/>
            </a:endParaRP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3/30/2021</a:t>
            </a:fld>
            <a:endParaRPr lang="en-US" altLang="en-US" dirty="0"/>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defRPr>
                <a:solidFill>
                  <a:schemeClr val="tx1"/>
                </a:solidFill>
                <a:latin typeface="Arial" panose="020B0604020202020204" pitchFamily="34" charset="0"/>
              </a:defRPr>
            </a:lvl1pPr>
            <a:lvl2pPr marL="733217" indent="-282007" defTabSz="897722">
              <a:defRPr>
                <a:solidFill>
                  <a:schemeClr val="tx1"/>
                </a:solidFill>
                <a:latin typeface="Arial" panose="020B0604020202020204" pitchFamily="34" charset="0"/>
              </a:defRPr>
            </a:lvl2pPr>
            <a:lvl3pPr marL="1128027" indent="-225605" defTabSz="897722">
              <a:defRPr>
                <a:solidFill>
                  <a:schemeClr val="tx1"/>
                </a:solidFill>
                <a:latin typeface="Arial" panose="020B0604020202020204" pitchFamily="34" charset="0"/>
              </a:defRPr>
            </a:lvl3pPr>
            <a:lvl4pPr marL="1579237" indent="-225605" defTabSz="897722">
              <a:defRPr>
                <a:solidFill>
                  <a:schemeClr val="tx1"/>
                </a:solidFill>
                <a:latin typeface="Arial" panose="020B0604020202020204" pitchFamily="34" charset="0"/>
              </a:defRPr>
            </a:lvl4pPr>
            <a:lvl5pPr marL="2030448" indent="-225605" defTabSz="897722">
              <a:defRPr>
                <a:solidFill>
                  <a:schemeClr val="tx1"/>
                </a:solidFill>
                <a:latin typeface="Arial" panose="020B0604020202020204" pitchFamily="34" charset="0"/>
              </a:defRPr>
            </a:lvl5pPr>
            <a:lvl6pPr marL="2481659" indent="-225605" defTabSz="897722" eaLnBrk="0" fontAlgn="base" hangingPunct="0">
              <a:spcBef>
                <a:spcPct val="0"/>
              </a:spcBef>
              <a:spcAft>
                <a:spcPct val="0"/>
              </a:spcAft>
              <a:defRPr>
                <a:solidFill>
                  <a:schemeClr val="tx1"/>
                </a:solidFill>
                <a:latin typeface="Arial" panose="020B0604020202020204" pitchFamily="34" charset="0"/>
              </a:defRPr>
            </a:lvl6pPr>
            <a:lvl7pPr marL="2932869" indent="-225605" defTabSz="897722" eaLnBrk="0" fontAlgn="base" hangingPunct="0">
              <a:spcBef>
                <a:spcPct val="0"/>
              </a:spcBef>
              <a:spcAft>
                <a:spcPct val="0"/>
              </a:spcAft>
              <a:defRPr>
                <a:solidFill>
                  <a:schemeClr val="tx1"/>
                </a:solidFill>
                <a:latin typeface="Arial" panose="020B0604020202020204" pitchFamily="34" charset="0"/>
              </a:defRPr>
            </a:lvl7pPr>
            <a:lvl8pPr marL="3384080" indent="-225605" defTabSz="897722" eaLnBrk="0" fontAlgn="base" hangingPunct="0">
              <a:spcBef>
                <a:spcPct val="0"/>
              </a:spcBef>
              <a:spcAft>
                <a:spcPct val="0"/>
              </a:spcAft>
              <a:defRPr>
                <a:solidFill>
                  <a:schemeClr val="tx1"/>
                </a:solidFill>
                <a:latin typeface="Arial" panose="020B0604020202020204" pitchFamily="34" charset="0"/>
              </a:defRPr>
            </a:lvl8pPr>
            <a:lvl9pPr marL="3835291" indent="-225605" defTabSz="897722"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20</a:t>
            </a:fld>
            <a:endParaRPr lang="en-US" altLang="en-US" dirty="0"/>
          </a:p>
        </p:txBody>
      </p:sp>
    </p:spTree>
    <p:extLst>
      <p:ext uri="{BB962C8B-B14F-4D97-AF65-F5344CB8AC3E}">
        <p14:creationId xmlns:p14="http://schemas.microsoft.com/office/powerpoint/2010/main" val="3142427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WSU strives to conduct recruitments which provide candidates equal opportunity to an open and fair selection process.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Equal opportunity is governed by a number of laws and applies to all employment conditions, decisions and terms such as recruitment, hiring, pay (compensation) determination, promotion, training and termination.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A number of statutes govern this area.   At the federal level -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buFontTx/>
              <a:buChar char="•"/>
            </a:pPr>
            <a:r>
              <a:rPr lang="en-US" altLang="en-US" sz="1000" dirty="0">
                <a:latin typeface="Arial" panose="020B0604020202020204" pitchFamily="34" charset="0"/>
                <a:cs typeface="Arial" panose="020B0604020202020204" pitchFamily="34" charset="0"/>
              </a:rPr>
              <a:t>Title VII of the Civil Rights Act of 1964 and its amendments forbid discrimination on the basis of race, color, religion, sex and national origin. </a:t>
            </a:r>
          </a:p>
          <a:p>
            <a:pPr>
              <a:buFontTx/>
              <a:buChar char="•"/>
            </a:pPr>
            <a:endParaRPr lang="en-US" altLang="en-US" sz="1000" dirty="0">
              <a:latin typeface="Arial" panose="020B0604020202020204" pitchFamily="34" charset="0"/>
              <a:cs typeface="Arial" panose="020B0604020202020204" pitchFamily="34" charset="0"/>
            </a:endParaRPr>
          </a:p>
          <a:p>
            <a:pPr>
              <a:buFontTx/>
              <a:buChar char="•"/>
            </a:pPr>
            <a:r>
              <a:rPr lang="en-US" altLang="en-US" sz="1000" dirty="0">
                <a:latin typeface="Arial" panose="020B0604020202020204" pitchFamily="34" charset="0"/>
                <a:cs typeface="Arial" panose="020B0604020202020204" pitchFamily="34" charset="0"/>
              </a:rPr>
              <a:t>The Age Discrimination in Employment Act passed in 1967 added age as a basis of unlawful discrimination.</a:t>
            </a:r>
          </a:p>
          <a:p>
            <a:endParaRPr lang="en-US" altLang="en-US" sz="1000" dirty="0">
              <a:latin typeface="Arial" panose="020B0604020202020204" pitchFamily="34" charset="0"/>
              <a:cs typeface="Arial" panose="020B0604020202020204" pitchFamily="34" charset="0"/>
            </a:endParaRPr>
          </a:p>
          <a:p>
            <a:pPr>
              <a:buFontTx/>
              <a:buChar char="•"/>
            </a:pPr>
            <a:r>
              <a:rPr lang="en-US" altLang="en-US" sz="1000" dirty="0">
                <a:latin typeface="Arial" panose="020B0604020202020204" pitchFamily="34" charset="0"/>
                <a:cs typeface="Arial" panose="020B0604020202020204" pitchFamily="34" charset="0"/>
              </a:rPr>
              <a:t>The Americans with Disabilities Act (or ADA) passed in 1990 and the Rehabilitation Act prohibit disability discrimination.</a:t>
            </a:r>
          </a:p>
          <a:p>
            <a:pPr>
              <a:buFontTx/>
              <a:buChar char="•"/>
            </a:pPr>
            <a:endParaRPr lang="en-US" altLang="en-US" sz="1000" dirty="0">
              <a:latin typeface="Arial" panose="020B0604020202020204" pitchFamily="34" charset="0"/>
              <a:cs typeface="Arial" panose="020B0604020202020204" pitchFamily="34" charset="0"/>
            </a:endParaRPr>
          </a:p>
          <a:p>
            <a:pPr>
              <a:buFontTx/>
              <a:buChar char="•"/>
            </a:pPr>
            <a:r>
              <a:rPr lang="en-US" altLang="en-US" sz="1000" dirty="0">
                <a:latin typeface="Arial" panose="020B0604020202020204" pitchFamily="34" charset="0"/>
                <a:cs typeface="Arial" panose="020B0604020202020204" pitchFamily="34" charset="0"/>
              </a:rPr>
              <a:t>The Genetic Information Non-Discrimination Act prohibits discrimination because of genetic information.</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The Equal Employment Opportunity Commission (referred to as the EEOC) is charged with enforcing these statutes.  </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02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D8F21B-0B86-47C5-B129-D64E05C5E27C}" type="datetime1">
              <a:rPr lang="en-US" altLang="en-US" smtClean="0"/>
              <a:pPr>
                <a:spcBef>
                  <a:spcPct val="0"/>
                </a:spcBef>
              </a:pPr>
              <a:t>3/30/2021</a:t>
            </a:fld>
            <a:endParaRPr lang="en-US" altLang="en-US" dirty="0"/>
          </a:p>
        </p:txBody>
      </p:sp>
      <p:sp>
        <p:nvSpPr>
          <p:cNvPr id="102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102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337020-92F2-4008-A1E2-D29A7F64F2E6}" type="slidenum">
              <a:rPr lang="en-US" altLang="en-US" smtClean="0"/>
              <a:pPr>
                <a:spcBef>
                  <a:spcPct val="0"/>
                </a:spcBef>
              </a:pPr>
              <a:t>21</a:t>
            </a:fld>
            <a:endParaRPr lang="en-US" altLang="en-US" dirty="0"/>
          </a:p>
        </p:txBody>
      </p:sp>
    </p:spTree>
    <p:extLst>
      <p:ext uri="{BB962C8B-B14F-4D97-AF65-F5344CB8AC3E}">
        <p14:creationId xmlns:p14="http://schemas.microsoft.com/office/powerpoint/2010/main" val="239315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At the state level the laws are broader -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The Washington State Law Against Discrimination makes it an unfair practice for an employer to discriminate against a candidate due to age, sex, marital status, sexual orientation, race, creed, color, national origin, honorably discharged veteran or military status, or the presence of any sensory, mental, or physical disability or the use of a trained dog guide or service animal by a person with a disability. (RCW 49.60.180, WAC 162-12)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If a WSU employee violates the rights of a candidate, the candidate may bring a civil action to enjoin further violations and to recover the actual damages and the cost of the legal action which may include reasonable attorney fees. (RCW 49.60.030(2))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The Washington State Human Rights Commission is charged with enforcing these statutes in Washington.  </a:t>
            </a:r>
          </a:p>
          <a:p>
            <a:pPr>
              <a:lnSpc>
                <a:spcPct val="115000"/>
              </a:lnSpc>
              <a:spcBef>
                <a:spcPct val="0"/>
              </a:spcBef>
              <a:spcAft>
                <a:spcPts val="987"/>
              </a:spcAft>
            </a:pPr>
            <a:r>
              <a:rPr lang="en-US" altLang="en-US" sz="1000" dirty="0" smtClean="0">
                <a:latin typeface="Arial" panose="020B0604020202020204" pitchFamily="34" charset="0"/>
                <a:cs typeface="Arial" panose="020B0604020202020204" pitchFamily="34" charset="0"/>
              </a:rPr>
              <a:t>RCW</a:t>
            </a:r>
            <a:r>
              <a:rPr lang="en-US" altLang="en-US" sz="1000" baseline="0" dirty="0" smtClean="0">
                <a:latin typeface="Arial" panose="020B0604020202020204" pitchFamily="34" charset="0"/>
                <a:cs typeface="Arial" panose="020B0604020202020204" pitchFamily="34" charset="0"/>
              </a:rPr>
              <a:t> 49.58.100</a:t>
            </a:r>
            <a:r>
              <a:rPr lang="en-US" altLang="en-US" sz="1000" dirty="0" smtClean="0">
                <a:latin typeface="Arial" panose="020B0604020202020204" pitchFamily="34" charset="0"/>
                <a:cs typeface="Arial" panose="020B0604020202020204" pitchFamily="34" charset="0"/>
              </a:rPr>
              <a:t> added </a:t>
            </a:r>
            <a:r>
              <a:rPr lang="en-US" altLang="en-US" sz="1000" dirty="0">
                <a:latin typeface="Arial" panose="020B0604020202020204" pitchFamily="34" charset="0"/>
                <a:cs typeface="Arial" panose="020B0604020202020204" pitchFamily="34" charset="0"/>
              </a:rPr>
              <a:t>the following sections to the state’s Equal Pay Act.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Employers may not seek the wage/salary history of an applicant, either from the applicant or their current or former employer, except as allowed in #3 below</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Employers may not require applicants’ prior wage/salary to meet certain criteria, e/g/ meet a certain level or threshold</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To facilitate the employment process, employers may confirm an applicant’s wage or salary history only</a:t>
            </a: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If the applicant has voluntarily disclosed their wage or salary history, or</a:t>
            </a: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After the employer has negotiated and made a job offer, including the amount of compensation, to the applicant</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For Employers with fifteen or more employees: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Post offer, employers must provide the minimum wage or salary for the position for which the applicant is apply (upon applicants request)</a:t>
            </a: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Upon request of an employee offered an internal transfer to a new position/promotion/demotion/transfer. The employer must provide the wage scale or salary range for the employee’s new position</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If no wage scale or salary range exists, the employer must provide the minimum wage or salary expectation set by the employer prior to posting the position, making a positon transfer, or making the promotion</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At the University level –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Executive Policy #15 prohibits discrimination for all the reasons above and includes additional categories of gender, gender/identity expression and genetic information.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These statutes and policies are the framework for WSU recruitment and selection processes and guide the best practices discussed here. </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02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D8F21B-0B86-47C5-B129-D64E05C5E27C}" type="datetime1">
              <a:rPr lang="en-US" altLang="en-US" smtClean="0"/>
              <a:pPr>
                <a:spcBef>
                  <a:spcPct val="0"/>
                </a:spcBef>
              </a:pPr>
              <a:t>3/30/2021</a:t>
            </a:fld>
            <a:endParaRPr lang="en-US" altLang="en-US" dirty="0"/>
          </a:p>
        </p:txBody>
      </p:sp>
      <p:sp>
        <p:nvSpPr>
          <p:cNvPr id="102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102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337020-92F2-4008-A1E2-D29A7F64F2E6}" type="slidenum">
              <a:rPr lang="en-US" altLang="en-US" smtClean="0"/>
              <a:pPr>
                <a:spcBef>
                  <a:spcPct val="0"/>
                </a:spcBef>
              </a:pPr>
              <a:t>22</a:t>
            </a:fld>
            <a:endParaRPr lang="en-US" altLang="en-US" dirty="0"/>
          </a:p>
        </p:txBody>
      </p:sp>
    </p:spTree>
    <p:extLst>
      <p:ext uri="{BB962C8B-B14F-4D97-AF65-F5344CB8AC3E}">
        <p14:creationId xmlns:p14="http://schemas.microsoft.com/office/powerpoint/2010/main" val="2361234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spcAft>
                <a:spcPts val="987"/>
              </a:spcAft>
            </a:pPr>
            <a:r>
              <a:rPr lang="en-US" altLang="en-US" sz="1000" dirty="0">
                <a:latin typeface="Arial" panose="020B0604020202020204" pitchFamily="34" charset="0"/>
                <a:cs typeface="Arial" panose="020B0604020202020204" pitchFamily="34" charset="0"/>
              </a:rPr>
              <a:t>Pitfalls to avoid within the framework of faculty recruitment include two types of illegal employment discrimination. </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eaLnBrk="1" hangingPunct="1">
              <a:lnSpc>
                <a:spcPct val="85000"/>
              </a:lnSpc>
            </a:pPr>
            <a:r>
              <a:rPr lang="en-US" altLang="en-US" sz="1000" u="sng" dirty="0">
                <a:latin typeface="Arial" panose="020B0604020202020204" pitchFamily="34" charset="0"/>
                <a:cs typeface="Arial" panose="020B0604020202020204" pitchFamily="34" charset="0"/>
              </a:rPr>
              <a:t>Disparate Treatment </a:t>
            </a:r>
            <a:r>
              <a:rPr lang="en-US" altLang="en-US" sz="1000" dirty="0">
                <a:latin typeface="Arial" panose="020B0604020202020204" pitchFamily="34" charset="0"/>
                <a:cs typeface="Arial" panose="020B0604020202020204" pitchFamily="34" charset="0"/>
              </a:rPr>
              <a:t>is direct intentional discrimination. It can take the form of treating an individual or several individuals differently from others based upon their membership in a protected class, such as race, gender, age, religion, color, national origin, or disability. Generally, this type of discrimination is easy to spot.</a:t>
            </a:r>
          </a:p>
          <a:p>
            <a:pPr eaLnBrk="1" hangingPunct="1">
              <a:lnSpc>
                <a:spcPct val="85000"/>
              </a:lnSpc>
            </a:pPr>
            <a:endParaRPr lang="en-US" altLang="en-US" sz="1000" dirty="0">
              <a:latin typeface="Arial" panose="020B0604020202020204" pitchFamily="34" charset="0"/>
              <a:cs typeface="Arial" panose="020B0604020202020204" pitchFamily="34" charset="0"/>
            </a:endParaRPr>
          </a:p>
          <a:p>
            <a:pPr eaLnBrk="1" hangingPunct="1">
              <a:lnSpc>
                <a:spcPct val="85000"/>
              </a:lnSpc>
            </a:pPr>
            <a:r>
              <a:rPr lang="en-US" altLang="en-US" sz="1000" i="1" dirty="0">
                <a:latin typeface="Arial" panose="020B0604020202020204" pitchFamily="34" charset="0"/>
                <a:cs typeface="Arial" panose="020B0604020202020204" pitchFamily="34" charset="0"/>
              </a:rPr>
              <a:t>Example: </a:t>
            </a:r>
            <a:r>
              <a:rPr lang="en-US" altLang="en-US" sz="1000" dirty="0">
                <a:latin typeface="Arial" panose="020B0604020202020204" pitchFamily="34" charset="0"/>
                <a:cs typeface="Arial" panose="020B0604020202020204" pitchFamily="34" charset="0"/>
              </a:rPr>
              <a:t>A job ad for an assistant seeking “females”.” Such an ad discourages males from applying</a:t>
            </a:r>
            <a:r>
              <a:rPr lang="en-US" altLang="en-US" sz="1000" dirty="0" smtClean="0">
                <a:latin typeface="Arial" panose="020B0604020202020204" pitchFamily="34" charset="0"/>
                <a:cs typeface="Arial" panose="020B0604020202020204" pitchFamily="34" charset="0"/>
              </a:rPr>
              <a:t>. OR </a:t>
            </a:r>
          </a:p>
          <a:p>
            <a:pPr eaLnBrk="1" hangingPunct="1">
              <a:lnSpc>
                <a:spcPct val="85000"/>
              </a:lnSpc>
            </a:pPr>
            <a:r>
              <a:rPr lang="en-US" altLang="en-US" sz="1000" dirty="0" smtClean="0">
                <a:latin typeface="Arial" panose="020B0604020202020204" pitchFamily="34" charset="0"/>
                <a:cs typeface="Arial" panose="020B0604020202020204" pitchFamily="34" charset="0"/>
              </a:rPr>
              <a:t>Having</a:t>
            </a:r>
            <a:r>
              <a:rPr lang="en-US" altLang="en-US" sz="1000" baseline="0" dirty="0" smtClean="0">
                <a:latin typeface="Arial" panose="020B0604020202020204" pitchFamily="34" charset="0"/>
                <a:cs typeface="Arial" panose="020B0604020202020204" pitchFamily="34" charset="0"/>
              </a:rPr>
              <a:t> applicants from certain demographics answer additional questions or perform addition tests than other applicants</a:t>
            </a:r>
            <a:endParaRPr lang="en-US" altLang="en-US" sz="1000" dirty="0">
              <a:latin typeface="Arial" panose="020B0604020202020204" pitchFamily="34" charset="0"/>
              <a:cs typeface="Arial" panose="020B0604020202020204" pitchFamily="34" charset="0"/>
            </a:endParaRPr>
          </a:p>
          <a:p>
            <a:pPr eaLnBrk="1" hangingPunct="1">
              <a:lnSpc>
                <a:spcPct val="85000"/>
              </a:lnSpc>
            </a:pPr>
            <a:endParaRPr lang="en-US" altLang="en-US" sz="1000" dirty="0">
              <a:latin typeface="Arial" panose="020B0604020202020204" pitchFamily="34" charset="0"/>
              <a:cs typeface="Arial" panose="020B0604020202020204" pitchFamily="34" charset="0"/>
            </a:endParaRPr>
          </a:p>
          <a:p>
            <a:pPr eaLnBrk="1" hangingPunct="1">
              <a:lnSpc>
                <a:spcPct val="85000"/>
              </a:lnSpc>
            </a:pPr>
            <a:r>
              <a:rPr lang="en-US" altLang="en-US" sz="1000" u="sng" dirty="0">
                <a:latin typeface="Arial" panose="020B0604020202020204" pitchFamily="34" charset="0"/>
                <a:cs typeface="Arial" panose="020B0604020202020204" pitchFamily="34" charset="0"/>
              </a:rPr>
              <a:t>Disparate Impact</a:t>
            </a:r>
            <a:r>
              <a:rPr lang="en-US" altLang="en-US" sz="1000" dirty="0">
                <a:latin typeface="Arial" panose="020B0604020202020204" pitchFamily="34" charset="0"/>
                <a:cs typeface="Arial" panose="020B0604020202020204" pitchFamily="34" charset="0"/>
              </a:rPr>
              <a:t>, on the other hand, refers to employment policies or employment practices which have a biased impact on protected groups. The policy or practice may seem reasonable on its face but it screens out one or more protected groups at rates that exceed acceptable limits under the EEOC’s Uniform Guidelines on Employee Selection Procedures.  Generally, this type of unintentional discrimination is harder to spot. </a:t>
            </a:r>
          </a:p>
          <a:p>
            <a:pPr eaLnBrk="1" hangingPunct="1">
              <a:lnSpc>
                <a:spcPct val="85000"/>
              </a:lnSpc>
              <a:buFontTx/>
              <a:buChar char="•"/>
            </a:pPr>
            <a:endParaRPr lang="en-US" altLang="en-US" sz="1000" dirty="0">
              <a:latin typeface="Arial" panose="020B0604020202020204" pitchFamily="34" charset="0"/>
              <a:cs typeface="Arial" panose="020B0604020202020204" pitchFamily="34" charset="0"/>
            </a:endParaRPr>
          </a:p>
          <a:p>
            <a:pPr eaLnBrk="1" hangingPunct="1">
              <a:lnSpc>
                <a:spcPct val="85000"/>
              </a:lnSpc>
            </a:pPr>
            <a:r>
              <a:rPr lang="en-US" altLang="en-US" sz="1000" i="1" dirty="0">
                <a:latin typeface="Arial" panose="020B0604020202020204" pitchFamily="34" charset="0"/>
                <a:cs typeface="Arial" panose="020B0604020202020204" pitchFamily="34" charset="0"/>
              </a:rPr>
              <a:t>Example: </a:t>
            </a:r>
            <a:r>
              <a:rPr lang="en-US" altLang="en-US" sz="1000" i="1" baseline="0" dirty="0" smtClean="0">
                <a:latin typeface="Arial" panose="020B0604020202020204" pitchFamily="34" charset="0"/>
                <a:cs typeface="Arial" panose="020B0604020202020204" pitchFamily="34" charset="0"/>
              </a:rPr>
              <a:t>say that job applicants for a certain job are tested on their reaction times, and only people with a high score are hired. This test will discriminate against older workers, who are less likely to have fast reaction times. Whether this test is illegal will depend on whether fast reaction times are necessary for the job</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43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EC4A9-AA43-4EBC-99B6-ADA5EB67F909}" type="datetime1">
              <a:rPr lang="en-US" altLang="en-US" smtClean="0"/>
              <a:pPr>
                <a:spcBef>
                  <a:spcPct val="0"/>
                </a:spcBef>
              </a:pPr>
              <a:t>3/30/2021</a:t>
            </a:fld>
            <a:endParaRPr lang="en-US" altLang="en-US"/>
          </a:p>
        </p:txBody>
      </p:sp>
      <p:sp>
        <p:nvSpPr>
          <p:cNvPr id="143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143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1B7654-3197-4F27-996A-4458EC7D5B41}"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627397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000" dirty="0">
                <a:latin typeface="Arial" panose="020B0604020202020204" pitchFamily="34" charset="0"/>
                <a:cs typeface="Arial" panose="020B0604020202020204" pitchFamily="34" charset="0"/>
              </a:rPr>
              <a:t>Other pitfalls to avoid regard the importance of reasonable accommodation.  Under the American’s with Disabilities Act, an employer must provide reasonable accommodation to an employee or job applicant with a disability, unless doing so would cause significant difficulty or expense for the employer.</a:t>
            </a:r>
          </a:p>
          <a:p>
            <a:pPr>
              <a:lnSpc>
                <a:spcPct val="115000"/>
              </a:lnSpc>
              <a:spcBef>
                <a:spcPct val="0"/>
              </a:spcBef>
            </a:pPr>
            <a:r>
              <a:rPr lang="en-US" altLang="en-US" sz="1000" dirty="0">
                <a:latin typeface="Arial" panose="020B0604020202020204" pitchFamily="34" charset="0"/>
                <a:cs typeface="Arial" panose="020B0604020202020204" pitchFamily="34" charset="0"/>
              </a:rPr>
              <a:t> </a:t>
            </a:r>
          </a:p>
          <a:p>
            <a:pPr>
              <a:lnSpc>
                <a:spcPct val="115000"/>
              </a:lnSpc>
              <a:spcBef>
                <a:spcPct val="0"/>
              </a:spcBef>
            </a:pPr>
            <a:r>
              <a:rPr lang="en-US" altLang="en-US" sz="1000" dirty="0">
                <a:latin typeface="Arial" panose="020B0604020202020204" pitchFamily="34" charset="0"/>
                <a:cs typeface="Arial" panose="020B0604020202020204" pitchFamily="34" charset="0"/>
              </a:rPr>
              <a:t>A reasonable accommodation is any change in the workplace (or modification to processes) to help a person with a disability apply for a job, perform the essential duties of a job, or enjoy the benefits and privileges of employment.</a:t>
            </a:r>
          </a:p>
          <a:p>
            <a:pPr>
              <a:lnSpc>
                <a:spcPct val="115000"/>
              </a:lnSpc>
              <a:spcBef>
                <a:spcPct val="0"/>
              </a:spcBef>
            </a:pPr>
            <a:r>
              <a:rPr lang="en-US" altLang="en-US" sz="1000" dirty="0">
                <a:latin typeface="Arial" panose="020B0604020202020204" pitchFamily="34" charset="0"/>
                <a:cs typeface="Arial" panose="020B0604020202020204" pitchFamily="34" charset="0"/>
              </a:rPr>
              <a:t> </a:t>
            </a:r>
          </a:p>
          <a:p>
            <a:pPr>
              <a:lnSpc>
                <a:spcPct val="115000"/>
              </a:lnSpc>
              <a:spcBef>
                <a:spcPct val="0"/>
              </a:spcBef>
            </a:pPr>
            <a:r>
              <a:rPr lang="en-US" altLang="en-US" sz="1000" dirty="0">
                <a:latin typeface="Arial" panose="020B0604020202020204" pitchFamily="34" charset="0"/>
                <a:cs typeface="Arial" panose="020B0604020202020204" pitchFamily="34" charset="0"/>
              </a:rPr>
              <a:t>Example: Providing a ramp for an applicant who uses a wheelchair or providing an interpreter for a deaf applicant.</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7B82C1-390D-4F04-9481-F9BFB862F59F}" type="datetime1">
              <a:rPr lang="en-US" altLang="en-US" smtClean="0"/>
              <a:pPr>
                <a:spcBef>
                  <a:spcPct val="0"/>
                </a:spcBef>
              </a:pPr>
              <a:t>3/30/2021</a:t>
            </a:fld>
            <a:endParaRPr lang="en-US" altLang="en-US"/>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11D890-ABAD-43E8-B79C-8DF204A81762}" type="slidenum">
              <a:rPr lang="en-US" altLang="en-US" smtClean="0"/>
              <a:pPr>
                <a:spcBef>
                  <a:spcPct val="0"/>
                </a:spcBef>
              </a:pPr>
              <a:t>24</a:t>
            </a:fld>
            <a:endParaRPr lang="en-US" altLang="en-US"/>
          </a:p>
        </p:txBody>
      </p:sp>
    </p:spTree>
    <p:extLst>
      <p:ext uri="{BB962C8B-B14F-4D97-AF65-F5344CB8AC3E}">
        <p14:creationId xmlns:p14="http://schemas.microsoft.com/office/powerpoint/2010/main" val="4242168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000" dirty="0">
                <a:latin typeface="Arial" panose="020B0604020202020204" pitchFamily="34" charset="0"/>
                <a:cs typeface="Arial" panose="020B0604020202020204" pitchFamily="34" charset="0"/>
              </a:rPr>
              <a:t>Suggested “Dos &amp; Don’ts” of Reasonable Accommodation include:</a:t>
            </a:r>
          </a:p>
          <a:p>
            <a:pPr>
              <a:lnSpc>
                <a:spcPct val="115000"/>
              </a:lnSpc>
              <a:spcBef>
                <a:spcPct val="0"/>
              </a:spcBef>
            </a:pPr>
            <a:endParaRPr lang="en-US" altLang="en-US" sz="1000" dirty="0">
              <a:latin typeface="Arial" panose="020B0604020202020204" pitchFamily="34" charset="0"/>
              <a:cs typeface="Arial" panose="020B0604020202020204" pitchFamily="34" charset="0"/>
            </a:endParaRPr>
          </a:p>
          <a:p>
            <a:pPr>
              <a:lnSpc>
                <a:spcPct val="115000"/>
              </a:lnSpc>
              <a:spcBef>
                <a:spcPct val="0"/>
              </a:spcBef>
            </a:pPr>
            <a:r>
              <a:rPr lang="en-US" altLang="en-US" sz="1000" u="sng" dirty="0">
                <a:latin typeface="Arial" panose="020B0604020202020204" pitchFamily="34" charset="0"/>
                <a:cs typeface="Arial" panose="020B0604020202020204" pitchFamily="34" charset="0"/>
              </a:rPr>
              <a:t>DO</a:t>
            </a:r>
            <a:r>
              <a:rPr lang="en-US" altLang="en-US" sz="1000" dirty="0">
                <a:latin typeface="Arial" panose="020B0604020202020204" pitchFamily="34" charset="0"/>
                <a:cs typeface="Arial" panose="020B0604020202020204" pitchFamily="34" charset="0"/>
              </a:rPr>
              <a:t> tell all applicants what the selection process involves and </a:t>
            </a:r>
            <a:r>
              <a:rPr lang="en-US" altLang="en-US" sz="1000" u="sng" dirty="0">
                <a:latin typeface="Arial" panose="020B0604020202020204" pitchFamily="34" charset="0"/>
                <a:cs typeface="Arial" panose="020B0604020202020204" pitchFamily="34" charset="0"/>
              </a:rPr>
              <a:t>DO</a:t>
            </a:r>
            <a:r>
              <a:rPr lang="en-US" altLang="en-US" sz="1000" dirty="0">
                <a:latin typeface="Arial" panose="020B0604020202020204" pitchFamily="34" charset="0"/>
                <a:cs typeface="Arial" panose="020B0604020202020204" pitchFamily="34" charset="0"/>
              </a:rPr>
              <a:t> ask all applicants whether they will need a reasonable accommodation for this process. </a:t>
            </a:r>
          </a:p>
          <a:p>
            <a:pPr>
              <a:lnSpc>
                <a:spcPct val="115000"/>
              </a:lnSpc>
              <a:spcBef>
                <a:spcPct val="0"/>
              </a:spcBef>
            </a:pPr>
            <a:r>
              <a:rPr lang="en-US" altLang="en-US" sz="1000" dirty="0">
                <a:latin typeface="Arial" panose="020B0604020202020204" pitchFamily="34" charset="0"/>
                <a:cs typeface="Arial" panose="020B0604020202020204" pitchFamily="34" charset="0"/>
              </a:rPr>
              <a:t>  </a:t>
            </a:r>
          </a:p>
          <a:p>
            <a:pPr>
              <a:lnSpc>
                <a:spcPct val="115000"/>
              </a:lnSpc>
              <a:spcBef>
                <a:spcPct val="0"/>
              </a:spcBef>
            </a:pPr>
            <a:r>
              <a:rPr lang="en-US" altLang="en-US" sz="1000" u="sng" dirty="0">
                <a:latin typeface="Arial" panose="020B0604020202020204" pitchFamily="34" charset="0"/>
                <a:cs typeface="Arial" panose="020B0604020202020204" pitchFamily="34" charset="0"/>
              </a:rPr>
              <a:t>DON’T</a:t>
            </a:r>
            <a:r>
              <a:rPr lang="en-US" altLang="en-US" sz="1000" dirty="0">
                <a:latin typeface="Arial" panose="020B0604020202020204" pitchFamily="34" charset="0"/>
                <a:cs typeface="Arial" panose="020B0604020202020204" pitchFamily="34" charset="0"/>
              </a:rPr>
              <a:t> ask questions in an interview about whether a single applicant will need reasonable accommodation for a particular function of the job. </a:t>
            </a:r>
          </a:p>
          <a:p>
            <a:pPr>
              <a:lnSpc>
                <a:spcPct val="115000"/>
              </a:lnSpc>
              <a:spcBef>
                <a:spcPct val="0"/>
              </a:spcBef>
            </a:pPr>
            <a:r>
              <a:rPr lang="en-US" altLang="en-US" sz="1000" dirty="0">
                <a:latin typeface="Arial" panose="020B0604020202020204" pitchFamily="34" charset="0"/>
                <a:cs typeface="Arial" panose="020B0604020202020204" pitchFamily="34" charset="0"/>
              </a:rPr>
              <a:t> </a:t>
            </a:r>
          </a:p>
          <a:p>
            <a:pPr>
              <a:lnSpc>
                <a:spcPct val="115000"/>
              </a:lnSpc>
              <a:spcBef>
                <a:spcPct val="0"/>
              </a:spcBef>
            </a:pPr>
            <a:r>
              <a:rPr lang="en-US" altLang="en-US" sz="1000" u="sng" dirty="0">
                <a:latin typeface="Arial" panose="020B0604020202020204" pitchFamily="34" charset="0"/>
                <a:cs typeface="Arial" panose="020B0604020202020204" pitchFamily="34" charset="0"/>
              </a:rPr>
              <a:t>DO</a:t>
            </a:r>
            <a:r>
              <a:rPr lang="en-US" altLang="en-US" sz="1000" dirty="0">
                <a:latin typeface="Arial" panose="020B0604020202020204" pitchFamily="34" charset="0"/>
                <a:cs typeface="Arial" panose="020B0604020202020204" pitchFamily="34" charset="0"/>
              </a:rPr>
              <a:t> ask all applicants whether or not they are able to perform the essential functions of the job either with or without reasonable accommodation. </a:t>
            </a:r>
          </a:p>
          <a:p>
            <a:pPr>
              <a:lnSpc>
                <a:spcPct val="115000"/>
              </a:lnSpc>
              <a:spcBef>
                <a:spcPct val="0"/>
              </a:spcBef>
            </a:pPr>
            <a:endParaRPr lang="en-US" altLang="en-US" sz="1000" dirty="0">
              <a:latin typeface="Arial" panose="020B0604020202020204" pitchFamily="34" charset="0"/>
              <a:cs typeface="Arial" panose="020B0604020202020204" pitchFamily="34" charset="0"/>
            </a:endParaRPr>
          </a:p>
          <a:p>
            <a:pPr>
              <a:lnSpc>
                <a:spcPct val="115000"/>
              </a:lnSpc>
              <a:spcBef>
                <a:spcPct val="0"/>
              </a:spcBef>
            </a:pPr>
            <a:r>
              <a:rPr lang="en-US" altLang="en-US" sz="1000" dirty="0">
                <a:latin typeface="Arial" panose="020B0604020202020204" pitchFamily="34" charset="0"/>
                <a:cs typeface="Arial" panose="020B0604020202020204" pitchFamily="34" charset="0"/>
              </a:rPr>
              <a:t>Contact </a:t>
            </a:r>
            <a:r>
              <a:rPr lang="en-US" altLang="en-US" sz="1000" dirty="0" smtClean="0">
                <a:latin typeface="Arial" panose="020B0604020202020204" pitchFamily="34" charset="0"/>
                <a:cs typeface="Arial" panose="020B0604020202020204" pitchFamily="34" charset="0"/>
              </a:rPr>
              <a:t>HRS</a:t>
            </a:r>
            <a:r>
              <a:rPr lang="en-US" altLang="en-US" sz="1000" baseline="0" dirty="0" smtClean="0">
                <a:latin typeface="Arial" panose="020B0604020202020204" pitchFamily="34" charset="0"/>
                <a:cs typeface="Arial" panose="020B0604020202020204" pitchFamily="34" charset="0"/>
              </a:rPr>
              <a:t> Employment Services </a:t>
            </a:r>
            <a:r>
              <a:rPr lang="en-US" altLang="en-US" sz="1000" dirty="0" smtClean="0">
                <a:latin typeface="Arial" panose="020B0604020202020204" pitchFamily="34" charset="0"/>
                <a:cs typeface="Arial" panose="020B0604020202020204" pitchFamily="34" charset="0"/>
              </a:rPr>
              <a:t>if </a:t>
            </a:r>
            <a:r>
              <a:rPr lang="en-US" altLang="en-US" sz="1000" dirty="0">
                <a:latin typeface="Arial" panose="020B0604020202020204" pitchFamily="34" charset="0"/>
                <a:cs typeface="Arial" panose="020B0604020202020204" pitchFamily="34" charset="0"/>
              </a:rPr>
              <a:t>you have questions or concerns regarding the legal framework of recruitment and how it pertains to your particular search. </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84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BB1A90-BB45-4D3C-8306-1106F9C2D4C6}" type="datetime1">
              <a:rPr lang="en-US" altLang="en-US" smtClean="0"/>
              <a:pPr>
                <a:spcBef>
                  <a:spcPct val="0"/>
                </a:spcBef>
              </a:pPr>
              <a:t>3/30/2021</a:t>
            </a:fld>
            <a:endParaRPr lang="en-US" altLang="en-US"/>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E35E54-7B10-4334-9DB7-A95C019824CE}" type="slidenum">
              <a:rPr lang="en-US" altLang="en-US" smtClean="0"/>
              <a:pPr>
                <a:spcBef>
                  <a:spcPct val="0"/>
                </a:spcBef>
              </a:pPr>
              <a:t>25</a:t>
            </a:fld>
            <a:endParaRPr lang="en-US" altLang="en-US"/>
          </a:p>
        </p:txBody>
      </p:sp>
    </p:spTree>
    <p:extLst>
      <p:ext uri="{BB962C8B-B14F-4D97-AF65-F5344CB8AC3E}">
        <p14:creationId xmlns:p14="http://schemas.microsoft.com/office/powerpoint/2010/main" val="260939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000" dirty="0">
                <a:latin typeface="Arial" panose="020B0604020202020204" pitchFamily="34" charset="0"/>
                <a:cs typeface="Arial" panose="020B0604020202020204" pitchFamily="34" charset="0"/>
              </a:rPr>
              <a:t>During this </a:t>
            </a:r>
            <a:r>
              <a:rPr lang="en-US" altLang="en-US" sz="1000" baseline="0" dirty="0">
                <a:latin typeface="Arial" panose="020B0604020202020204" pitchFamily="34" charset="0"/>
                <a:cs typeface="Arial" panose="020B0604020202020204" pitchFamily="34" charset="0"/>
              </a:rPr>
              <a:t>phase e</a:t>
            </a:r>
            <a:r>
              <a:rPr lang="en-US" altLang="en-US" sz="1000" dirty="0">
                <a:latin typeface="Arial" panose="020B0604020202020204" pitchFamily="34" charset="0"/>
                <a:cs typeface="Arial" panose="020B0604020202020204" pitchFamily="34" charset="0"/>
              </a:rPr>
              <a:t>ach member of the Search Committee reviews the candidates’ application materials on an individual basis, using the pre-established evaluation tools. </a:t>
            </a:r>
          </a:p>
          <a:p>
            <a:pPr>
              <a:lnSpc>
                <a:spcPct val="115000"/>
              </a:lnSpc>
              <a:spcBef>
                <a:spcPct val="0"/>
              </a:spcBef>
            </a:pPr>
            <a:r>
              <a:rPr lang="en-US" altLang="en-US" sz="1000" dirty="0">
                <a:latin typeface="Arial" panose="020B0604020202020204" pitchFamily="34" charset="0"/>
                <a:cs typeface="Arial" panose="020B0604020202020204" pitchFamily="34" charset="0"/>
              </a:rPr>
              <a:t>If the pool is exceptionally large, the Search Committee may elect to apportion the applications for the initial evaluation.  In these cases, it is recommended that each candidate be screened by at least two Search Committee Members to minimize the risk of potential bias. </a:t>
            </a:r>
            <a:r>
              <a:rPr lang="en-US" altLang="en-US" sz="1000" dirty="0">
                <a:solidFill>
                  <a:srgbClr val="FF00FF"/>
                </a:solidFill>
                <a:latin typeface="Arial" panose="020B0604020202020204" pitchFamily="34" charset="0"/>
              </a:rPr>
              <a:t/>
            </a:r>
            <a:br>
              <a:rPr lang="en-US" altLang="en-US" sz="1000" dirty="0">
                <a:solidFill>
                  <a:srgbClr val="FF00FF"/>
                </a:solidFill>
                <a:latin typeface="Arial" panose="020B0604020202020204" pitchFamily="34" charset="0"/>
              </a:rPr>
            </a:br>
            <a:endParaRPr lang="en-US" altLang="en-US" sz="1000" dirty="0">
              <a:solidFill>
                <a:srgbClr val="FF00FF"/>
              </a:solidFill>
              <a:latin typeface="Arial" panose="020B0604020202020204" pitchFamily="34" charset="0"/>
            </a:endParaRPr>
          </a:p>
        </p:txBody>
      </p:sp>
      <p:sp>
        <p:nvSpPr>
          <p:cNvPr id="430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D7C49D-6727-42EC-B37F-6E4CDD80EDC6}" type="datetime1">
              <a:rPr lang="en-US" altLang="en-US" smtClean="0"/>
              <a:pPr>
                <a:spcBef>
                  <a:spcPct val="0"/>
                </a:spcBef>
              </a:pPr>
              <a:t>3/30/2021</a:t>
            </a:fld>
            <a:endParaRPr lang="en-US" altLang="en-US"/>
          </a:p>
        </p:txBody>
      </p:sp>
      <p:sp>
        <p:nvSpPr>
          <p:cNvPr id="430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430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242E73-07A3-4751-BB6B-BA1595FC5B17}" type="slidenum">
              <a:rPr lang="en-US" altLang="en-US" smtClean="0"/>
              <a:pPr>
                <a:spcBef>
                  <a:spcPct val="0"/>
                </a:spcBef>
              </a:pPr>
              <a:t>26</a:t>
            </a:fld>
            <a:endParaRPr lang="en-US" altLang="en-US"/>
          </a:p>
        </p:txBody>
      </p:sp>
    </p:spTree>
    <p:extLst>
      <p:ext uri="{BB962C8B-B14F-4D97-AF65-F5344CB8AC3E}">
        <p14:creationId xmlns:p14="http://schemas.microsoft.com/office/powerpoint/2010/main" val="214320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000" dirty="0">
                <a:latin typeface="Arial" panose="020B0604020202020204" pitchFamily="34" charset="0"/>
                <a:cs typeface="Arial" panose="020B0604020202020204" pitchFamily="34" charset="0"/>
              </a:rPr>
              <a:t>When screening candidates, Search Committee Members must be cognizant of the following:</a:t>
            </a:r>
          </a:p>
          <a:p>
            <a:pPr>
              <a:lnSpc>
                <a:spcPct val="115000"/>
              </a:lnSpc>
              <a:spcBef>
                <a:spcPct val="0"/>
              </a:spcBef>
              <a:spcAft>
                <a:spcPts val="987"/>
              </a:spcAft>
            </a:pPr>
            <a:endParaRPr lang="en-US" altLang="en-US" sz="1000" dirty="0">
              <a:latin typeface="Arial" panose="020B0604020202020204" pitchFamily="34" charset="0"/>
              <a:cs typeface="Arial" panose="020B0604020202020204" pitchFamily="34" charset="0"/>
            </a:endParaRPr>
          </a:p>
          <a:p>
            <a:pPr>
              <a:lnSpc>
                <a:spcPct val="115000"/>
              </a:lnSpc>
              <a:spcBef>
                <a:spcPct val="0"/>
              </a:spcBef>
              <a:spcAft>
                <a:spcPts val="987"/>
              </a:spcAft>
              <a:buFont typeface="Symbol" panose="05050102010706020507" pitchFamily="18" charset="2"/>
              <a:buChar char=""/>
            </a:pPr>
            <a:r>
              <a:rPr lang="en-US" altLang="en-US" sz="1000" dirty="0">
                <a:latin typeface="Arial" panose="020B0604020202020204" pitchFamily="34" charset="0"/>
                <a:cs typeface="Arial" panose="020B0604020202020204" pitchFamily="34" charset="0"/>
              </a:rPr>
              <a:t>Review all of the application materials.</a:t>
            </a:r>
          </a:p>
          <a:p>
            <a:pPr>
              <a:lnSpc>
                <a:spcPct val="115000"/>
              </a:lnSpc>
              <a:spcBef>
                <a:spcPct val="0"/>
              </a:spcBef>
              <a:spcAft>
                <a:spcPts val="987"/>
              </a:spcAft>
              <a:buFont typeface="Symbol" panose="05050102010706020507" pitchFamily="18" charset="2"/>
              <a:buChar char=""/>
            </a:pPr>
            <a:r>
              <a:rPr lang="en-US" altLang="en-US" sz="1000" dirty="0">
                <a:latin typeface="Arial" panose="020B0604020202020204" pitchFamily="34" charset="0"/>
                <a:cs typeface="Arial" panose="020B0604020202020204" pitchFamily="34" charset="0"/>
              </a:rPr>
              <a:t>Use the pre-established evaluation tools to ensure the evaluation criteria is applied consistently to each candidate.  Adherence to this point may assist in defending against allegations of unequal treatment or bias. </a:t>
            </a:r>
          </a:p>
          <a:p>
            <a:pPr>
              <a:lnSpc>
                <a:spcPct val="115000"/>
              </a:lnSpc>
              <a:spcBef>
                <a:spcPct val="0"/>
              </a:spcBef>
              <a:spcAft>
                <a:spcPts val="987"/>
              </a:spcAft>
              <a:buFont typeface="Symbol" panose="05050102010706020507" pitchFamily="18" charset="2"/>
              <a:buChar char=""/>
            </a:pPr>
            <a:r>
              <a:rPr lang="en-US" altLang="en-US" sz="1000" dirty="0">
                <a:latin typeface="Arial" panose="020B0604020202020204" pitchFamily="34" charset="0"/>
                <a:cs typeface="Arial" panose="020B0604020202020204" pitchFamily="34" charset="0"/>
              </a:rPr>
              <a:t>Ensure application materials clearly demonstrate requisite education, experience and skills outlined in the job posting.  Thus, refrain from making assumptions about the candidate and/or the application materials.  Evaluate only the actual information provided.</a:t>
            </a:r>
          </a:p>
          <a:p>
            <a:pPr>
              <a:lnSpc>
                <a:spcPct val="115000"/>
              </a:lnSpc>
              <a:spcBef>
                <a:spcPct val="0"/>
              </a:spcBef>
              <a:spcAft>
                <a:spcPts val="987"/>
              </a:spcAft>
              <a:buFont typeface="Symbol" panose="05050102010706020507" pitchFamily="18" charset="2"/>
              <a:buChar char=""/>
            </a:pPr>
            <a:r>
              <a:rPr lang="en-US" altLang="en-US" sz="1000" dirty="0">
                <a:latin typeface="Arial" panose="020B0604020202020204" pitchFamily="34" charset="0"/>
                <a:cs typeface="Arial" panose="020B0604020202020204" pitchFamily="34" charset="0"/>
              </a:rPr>
              <a:t>Consider the candidate’s entire career shown on the application materials, not just traditional academic roles. This can assist in vetting all of the strengths the candidate will bring to the position.</a:t>
            </a:r>
          </a:p>
          <a:p>
            <a:pPr>
              <a:lnSpc>
                <a:spcPct val="115000"/>
              </a:lnSpc>
              <a:spcBef>
                <a:spcPct val="0"/>
              </a:spcBef>
              <a:spcAft>
                <a:spcPts val="987"/>
              </a:spcAft>
              <a:buFont typeface="Symbol" panose="05050102010706020507" pitchFamily="18" charset="2"/>
              <a:buChar char=""/>
            </a:pPr>
            <a:r>
              <a:rPr lang="en-US" altLang="en-US" sz="1000" u="sng" dirty="0">
                <a:latin typeface="Arial" panose="020B0604020202020204" pitchFamily="34" charset="0"/>
                <a:cs typeface="Arial" panose="020B0604020202020204" pitchFamily="34" charset="0"/>
              </a:rPr>
              <a:t>Please note: Do not consider or score answers regarding eligibility to work in the United </a:t>
            </a:r>
            <a:r>
              <a:rPr lang="en-US" altLang="en-US" sz="1000" u="sng" dirty="0" smtClean="0">
                <a:latin typeface="Arial" panose="020B0604020202020204" pitchFamily="34" charset="0"/>
                <a:cs typeface="Arial" panose="020B0604020202020204" pitchFamily="34" charset="0"/>
              </a:rPr>
              <a:t>States.</a:t>
            </a:r>
            <a:endParaRPr lang="en-US" altLang="en-US" sz="1000" dirty="0">
              <a:latin typeface="Arial" panose="020B0604020202020204" pitchFamily="34" charset="0"/>
            </a:endParaRPr>
          </a:p>
        </p:txBody>
      </p:sp>
      <p:sp>
        <p:nvSpPr>
          <p:cNvPr id="430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D7C49D-6727-42EC-B37F-6E4CDD80EDC6}" type="datetime1">
              <a:rPr lang="en-US" altLang="en-US" smtClean="0"/>
              <a:pPr>
                <a:spcBef>
                  <a:spcPct val="0"/>
                </a:spcBef>
              </a:pPr>
              <a:t>3/30/2021</a:t>
            </a:fld>
            <a:endParaRPr lang="en-US" altLang="en-US"/>
          </a:p>
        </p:txBody>
      </p:sp>
      <p:sp>
        <p:nvSpPr>
          <p:cNvPr id="430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430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242E73-07A3-4751-BB6B-BA1595FC5B17}" type="slidenum">
              <a:rPr lang="en-US" altLang="en-US" smtClean="0"/>
              <a:pPr>
                <a:spcBef>
                  <a:spcPct val="0"/>
                </a:spcBef>
              </a:pPr>
              <a:t>27</a:t>
            </a:fld>
            <a:endParaRPr lang="en-US" altLang="en-US"/>
          </a:p>
        </p:txBody>
      </p:sp>
    </p:spTree>
    <p:extLst>
      <p:ext uri="{BB962C8B-B14F-4D97-AF65-F5344CB8AC3E}">
        <p14:creationId xmlns:p14="http://schemas.microsoft.com/office/powerpoint/2010/main" val="2959287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982"/>
              </a:spcAft>
              <a:defRPr/>
            </a:pPr>
            <a:r>
              <a:rPr lang="en-US" sz="1000" dirty="0">
                <a:solidFill>
                  <a:srgbClr val="000000"/>
                </a:solidFill>
                <a:latin typeface="Arial" panose="020B0604020202020204" pitchFamily="34" charset="0"/>
                <a:ea typeface="Times New Roman"/>
                <a:cs typeface="Arial" panose="020B0604020202020204" pitchFamily="34" charset="0"/>
              </a:rPr>
              <a:t>After the individual screening is completed, the Search Committee meets to vet the entire applicant pool.  Keep these points in mind throughout the vetting process:</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982"/>
              </a:spcAft>
              <a:defRPr/>
            </a:pPr>
            <a:r>
              <a:rPr lang="en-US" sz="1000" dirty="0">
                <a:latin typeface="Arial" panose="020B0604020202020204" pitchFamily="34" charset="0"/>
                <a:ea typeface="Times New Roman"/>
                <a:cs typeface="Arial" panose="020B0604020202020204" pitchFamily="34" charset="0"/>
              </a:rPr>
              <a:t> </a:t>
            </a:r>
          </a:p>
          <a:p>
            <a:pPr marL="169204" indent="-169204">
              <a:lnSpc>
                <a:spcPct val="115000"/>
              </a:lnSpc>
              <a:spcBef>
                <a:spcPts val="0"/>
              </a:spcBef>
              <a:spcAft>
                <a:spcPts val="0"/>
              </a:spcAft>
              <a:buFont typeface="Arial" pitchFamily="34" charset="0"/>
              <a:buChar char="•"/>
              <a:defRPr/>
            </a:pPr>
            <a:r>
              <a:rPr lang="en-US" sz="1000" dirty="0">
                <a:solidFill>
                  <a:srgbClr val="000000"/>
                </a:solidFill>
                <a:latin typeface="Arial" panose="020B0604020202020204" pitchFamily="34" charset="0"/>
                <a:ea typeface="Times New Roman"/>
                <a:cs typeface="Arial" panose="020B0604020202020204" pitchFamily="34" charset="0"/>
              </a:rPr>
              <a:t>Set aside sufficient time to allow for each candidate's materials to be thoroughly reviewed. This will minimize the risk of eliminating a candidate due to unconscious biases or unintentional assumptions. </a:t>
            </a:r>
            <a:r>
              <a:rPr lang="en-US" sz="1000" dirty="0">
                <a:latin typeface="Arial" panose="020B0604020202020204" pitchFamily="34" charset="0"/>
                <a:ea typeface="Times New Roman"/>
                <a:cs typeface="Arial" panose="020B0604020202020204" pitchFamily="34" charset="0"/>
              </a:rPr>
              <a:t> </a:t>
            </a:r>
          </a:p>
          <a:p>
            <a:pPr>
              <a:lnSpc>
                <a:spcPct val="115000"/>
              </a:lnSpc>
              <a:spcBef>
                <a:spcPts val="0"/>
              </a:spcBef>
              <a:spcAft>
                <a:spcPts val="0"/>
              </a:spcAft>
              <a:defRPr/>
            </a:pPr>
            <a:endParaRPr lang="en-US" sz="1000" dirty="0">
              <a:latin typeface="Arial" panose="020B0604020202020204" pitchFamily="34" charset="0"/>
              <a:ea typeface="Times New Roman"/>
              <a:cs typeface="Arial" panose="020B0604020202020204" pitchFamily="34" charset="0"/>
            </a:endParaRPr>
          </a:p>
          <a:p>
            <a:pPr marL="169204" indent="-169204">
              <a:lnSpc>
                <a:spcPct val="115000"/>
              </a:lnSpc>
              <a:spcBef>
                <a:spcPts val="0"/>
              </a:spcBef>
              <a:spcAft>
                <a:spcPts val="0"/>
              </a:spcAft>
              <a:buFont typeface="Arial" pitchFamily="34" charset="0"/>
              <a:buChar char="•"/>
              <a:defRPr/>
            </a:pPr>
            <a:r>
              <a:rPr lang="en-US" sz="1000" dirty="0">
                <a:solidFill>
                  <a:srgbClr val="000000"/>
                </a:solidFill>
                <a:latin typeface="Arial" panose="020B0604020202020204" pitchFamily="34" charset="0"/>
                <a:ea typeface="Times New Roman"/>
                <a:cs typeface="Arial" panose="020B0604020202020204" pitchFamily="34" charset="0"/>
              </a:rPr>
              <a:t>If the Search Committee discovers a way of satisfying the minimum qualifications that was not originally considered, ensure all candidates are evaluated using the expanded definition.</a:t>
            </a:r>
          </a:p>
          <a:p>
            <a:pPr>
              <a:lnSpc>
                <a:spcPct val="115000"/>
              </a:lnSpc>
              <a:spcBef>
                <a:spcPts val="0"/>
              </a:spcBef>
              <a:spcAft>
                <a:spcPts val="0"/>
              </a:spcAft>
              <a:defRPr/>
            </a:pPr>
            <a:endParaRPr lang="en-US" sz="1000" dirty="0">
              <a:latin typeface="Arial" panose="020B0604020202020204" pitchFamily="34" charset="0"/>
              <a:ea typeface="Times New Roman"/>
              <a:cs typeface="Arial" panose="020B0604020202020204" pitchFamily="34" charset="0"/>
            </a:endParaRPr>
          </a:p>
          <a:p>
            <a:pPr marL="169204" indent="-169204">
              <a:lnSpc>
                <a:spcPct val="115000"/>
              </a:lnSpc>
              <a:spcBef>
                <a:spcPts val="0"/>
              </a:spcBef>
              <a:spcAft>
                <a:spcPts val="0"/>
              </a:spcAft>
              <a:buFont typeface="Arial" pitchFamily="34" charset="0"/>
              <a:buChar char="•"/>
              <a:tabLst>
                <a:tab pos="225605" algn="l"/>
              </a:tabLst>
              <a:defRPr/>
            </a:pPr>
            <a:r>
              <a:rPr lang="en-US" sz="1000" dirty="0">
                <a:solidFill>
                  <a:srgbClr val="000000"/>
                </a:solidFill>
                <a:latin typeface="Arial" panose="020B0604020202020204" pitchFamily="34" charset="0"/>
                <a:ea typeface="Times New Roman"/>
                <a:cs typeface="Arial" panose="020B0604020202020204" pitchFamily="34" charset="0"/>
              </a:rPr>
              <a:t>Avoid the “moving target” syndrome of significantly changing certain requirements as the search proceeds in order to either include or exclude particular candidates.  For example, do not eliminate or add criteria to the minimum qualifications.</a:t>
            </a:r>
          </a:p>
          <a:p>
            <a:pPr>
              <a:lnSpc>
                <a:spcPct val="115000"/>
              </a:lnSpc>
              <a:spcBef>
                <a:spcPts val="0"/>
              </a:spcBef>
              <a:spcAft>
                <a:spcPts val="0"/>
              </a:spcAft>
              <a:tabLst>
                <a:tab pos="225605" algn="l"/>
              </a:tabLst>
              <a:defRPr/>
            </a:pPr>
            <a:endParaRPr lang="en-US" sz="1000" dirty="0">
              <a:latin typeface="Arial" panose="020B0604020202020204" pitchFamily="34" charset="0"/>
              <a:ea typeface="Times New Roman"/>
              <a:cs typeface="Arial" panose="020B0604020202020204" pitchFamily="34" charset="0"/>
            </a:endParaRPr>
          </a:p>
          <a:p>
            <a:pPr marL="169204" indent="-169204">
              <a:lnSpc>
                <a:spcPct val="115000"/>
              </a:lnSpc>
              <a:spcBef>
                <a:spcPts val="0"/>
              </a:spcBef>
              <a:spcAft>
                <a:spcPts val="0"/>
              </a:spcAft>
              <a:buFont typeface="Arial" pitchFamily="34" charset="0"/>
              <a:buChar char="•"/>
              <a:tabLst>
                <a:tab pos="225605" algn="l"/>
              </a:tabLst>
              <a:defRPr/>
            </a:pPr>
            <a:r>
              <a:rPr lang="en-US" sz="1000" dirty="0">
                <a:solidFill>
                  <a:srgbClr val="000000"/>
                </a:solidFill>
                <a:latin typeface="Arial" panose="020B0604020202020204" pitchFamily="34" charset="0"/>
                <a:ea typeface="Times New Roman"/>
                <a:cs typeface="Arial" panose="020B0604020202020204" pitchFamily="34" charset="0"/>
              </a:rPr>
              <a:t>Document the reason each candidate is</a:t>
            </a:r>
            <a:r>
              <a:rPr lang="en-US" sz="1000" baseline="0" dirty="0">
                <a:solidFill>
                  <a:srgbClr val="000000"/>
                </a:solidFill>
                <a:latin typeface="Arial" panose="020B0604020202020204" pitchFamily="34" charset="0"/>
                <a:ea typeface="Times New Roman"/>
                <a:cs typeface="Arial" panose="020B0604020202020204" pitchFamily="34" charset="0"/>
              </a:rPr>
              <a:t> dispositioned </a:t>
            </a:r>
            <a:r>
              <a:rPr lang="en-US" sz="1000" dirty="0">
                <a:solidFill>
                  <a:srgbClr val="000000"/>
                </a:solidFill>
                <a:latin typeface="Arial" panose="020B0604020202020204" pitchFamily="34" charset="0"/>
                <a:ea typeface="Times New Roman"/>
                <a:cs typeface="Arial" panose="020B0604020202020204" pitchFamily="34" charset="0"/>
              </a:rPr>
              <a:t>during the process.  Appropriate documentation is vital should the area or college be called upon to respond to a complaint regarding the search. Workday</a:t>
            </a:r>
            <a:r>
              <a:rPr lang="en-US" sz="1000" baseline="0" dirty="0">
                <a:solidFill>
                  <a:srgbClr val="000000"/>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also includes pre-established disposition</a:t>
            </a:r>
            <a:r>
              <a:rPr lang="en-US" sz="1000" baseline="0" dirty="0">
                <a:solidFill>
                  <a:srgbClr val="000000"/>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reasons from which the Search Committee selects the best possible match for each candidate.  These are then updated by the Search Support in the online system. A listing of pre-established disposition</a:t>
            </a:r>
            <a:r>
              <a:rPr lang="en-US" sz="1000" baseline="0" dirty="0">
                <a:solidFill>
                  <a:srgbClr val="000000"/>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reasons can be found at the Faculty Recruitment webpage.</a:t>
            </a:r>
          </a:p>
          <a:p>
            <a:pPr>
              <a:lnSpc>
                <a:spcPct val="115000"/>
              </a:lnSpc>
              <a:spcBef>
                <a:spcPts val="0"/>
              </a:spcBef>
              <a:spcAft>
                <a:spcPts val="0"/>
              </a:spcAft>
              <a:tabLst>
                <a:tab pos="225605" algn="l"/>
              </a:tabLst>
              <a:defRPr/>
            </a:pPr>
            <a:endParaRPr lang="en-US" sz="1000" dirty="0">
              <a:latin typeface="Arial" panose="020B0604020202020204" pitchFamily="34" charset="0"/>
              <a:ea typeface="Times New Roman"/>
              <a:cs typeface="Arial" panose="020B0604020202020204" pitchFamily="34" charset="0"/>
            </a:endParaRPr>
          </a:p>
          <a:p>
            <a:pPr marL="169204" indent="-169204">
              <a:lnSpc>
                <a:spcPct val="115000"/>
              </a:lnSpc>
              <a:spcBef>
                <a:spcPts val="0"/>
              </a:spcBef>
              <a:spcAft>
                <a:spcPts val="0"/>
              </a:spcAft>
              <a:buFont typeface="Arial" pitchFamily="34" charset="0"/>
              <a:buChar char="•"/>
              <a:tabLst>
                <a:tab pos="225605" algn="l"/>
              </a:tabLst>
              <a:defRPr/>
            </a:pPr>
            <a:r>
              <a:rPr lang="en-US" sz="1000" dirty="0">
                <a:solidFill>
                  <a:srgbClr val="000000"/>
                </a:solidFill>
                <a:latin typeface="Arial" panose="020B0604020202020204" pitchFamily="34" charset="0"/>
                <a:ea typeface="Times New Roman"/>
                <a:cs typeface="Arial" panose="020B0604020202020204" pitchFamily="34" charset="0"/>
              </a:rPr>
              <a:t>After vetting the applicant pool, the Search Committee determines by consensus which applicants comprise the “long-list” of top tier candidates for first round interviews.  </a:t>
            </a:r>
            <a:endParaRPr lang="en-US" sz="1000" dirty="0">
              <a:latin typeface="Arial" panose="020B0604020202020204" pitchFamily="34" charset="0"/>
              <a:ea typeface="Times New Roman"/>
              <a:cs typeface="Arial" panose="020B0604020202020204" pitchFamily="34" charset="0"/>
            </a:endParaRPr>
          </a:p>
        </p:txBody>
      </p:sp>
      <p:sp>
        <p:nvSpPr>
          <p:cNvPr id="450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EECFC5-F447-4137-BC5A-085C64C6CB87}" type="datetime1">
              <a:rPr lang="en-US" altLang="en-US" smtClean="0"/>
              <a:pPr>
                <a:spcBef>
                  <a:spcPct val="0"/>
                </a:spcBef>
              </a:pPr>
              <a:t>3/30/2021</a:t>
            </a:fld>
            <a:endParaRPr lang="en-US" altLang="en-US"/>
          </a:p>
        </p:txBody>
      </p:sp>
      <p:sp>
        <p:nvSpPr>
          <p:cNvPr id="450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450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CD6401-ACB8-4E8C-A90E-35C327932E69}" type="slidenum">
              <a:rPr lang="en-US" altLang="en-US" smtClean="0"/>
              <a:pPr>
                <a:spcBef>
                  <a:spcPct val="0"/>
                </a:spcBef>
              </a:pPr>
              <a:t>28</a:t>
            </a:fld>
            <a:endParaRPr lang="en-US" altLang="en-US"/>
          </a:p>
        </p:txBody>
      </p:sp>
    </p:spTree>
    <p:extLst>
      <p:ext uri="{BB962C8B-B14F-4D97-AF65-F5344CB8AC3E}">
        <p14:creationId xmlns:p14="http://schemas.microsoft.com/office/powerpoint/2010/main" val="1283607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kern="1200" dirty="0">
                <a:solidFill>
                  <a:schemeClr val="tx1"/>
                </a:solidFill>
                <a:effectLst/>
                <a:latin typeface="Arial" panose="020B0604020202020204" pitchFamily="34" charset="0"/>
                <a:ea typeface="+mn-ea"/>
                <a:cs typeface="Arial" panose="020B0604020202020204" pitchFamily="34" charset="0"/>
              </a:rPr>
              <a:t>The development of interview questions is a key step in the recruitment process. </a:t>
            </a:r>
          </a:p>
          <a:p>
            <a:endParaRPr lang="en-US" sz="1000" dirty="0">
              <a:effectLst/>
              <a:latin typeface="Arial" panose="020B0604020202020204" pitchFamily="34" charset="0"/>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Be sure to develop a standard set of questions to be asked of all applicants, based on the requirements for the job.</a:t>
            </a:r>
          </a:p>
          <a:p>
            <a:r>
              <a:rPr lang="en-US" sz="1000" kern="1200" dirty="0">
                <a:solidFill>
                  <a:schemeClr val="tx1"/>
                </a:solidFill>
                <a:effectLst/>
                <a:latin typeface="Arial" panose="020B0604020202020204" pitchFamily="34" charset="0"/>
                <a:ea typeface="+mn-ea"/>
                <a:cs typeface="Arial" panose="020B0604020202020204" pitchFamily="34" charset="0"/>
              </a:rPr>
              <a:t> A good way to start is to write one question for each qualification, to make sure you cover the territory. </a:t>
            </a:r>
          </a:p>
          <a:p>
            <a:r>
              <a:rPr lang="en-US" sz="1000" kern="1200" dirty="0">
                <a:solidFill>
                  <a:schemeClr val="tx1"/>
                </a:solidFill>
                <a:effectLst/>
                <a:latin typeface="Arial" panose="020B0604020202020204" pitchFamily="34" charset="0"/>
                <a:ea typeface="+mn-ea"/>
                <a:cs typeface="Arial" panose="020B0604020202020204" pitchFamily="34" charset="0"/>
              </a:rPr>
              <a:t>You can eliminate areas you already have adequate information on from the application and focus on those you need to learn the most about.</a:t>
            </a:r>
            <a:endParaRPr lang="en-US" sz="1000" dirty="0">
              <a:effectLst/>
              <a:latin typeface="Arial" panose="020B0604020202020204" pitchFamily="34" charset="0"/>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Focus on creating questions that elicit the applicant’s competencies relative to the duties of the job. A set of sample interview questions based on different core competencies can be found on the </a:t>
            </a:r>
            <a:r>
              <a:rPr lang="en-US" sz="1000" kern="1200" dirty="0" smtClean="0">
                <a:solidFill>
                  <a:schemeClr val="tx1"/>
                </a:solidFill>
                <a:effectLst/>
                <a:latin typeface="Arial" panose="020B0604020202020204" pitchFamily="34" charset="0"/>
                <a:ea typeface="+mn-ea"/>
                <a:cs typeface="Arial" panose="020B0604020202020204" pitchFamily="34" charset="0"/>
              </a:rPr>
              <a:t>Faculty </a:t>
            </a:r>
            <a:r>
              <a:rPr lang="en-US" sz="1000" kern="1200" dirty="0">
                <a:solidFill>
                  <a:schemeClr val="tx1"/>
                </a:solidFill>
                <a:effectLst/>
                <a:latin typeface="Arial" panose="020B0604020202020204" pitchFamily="34" charset="0"/>
                <a:ea typeface="+mn-ea"/>
                <a:cs typeface="Arial" panose="020B0604020202020204" pitchFamily="34" charset="0"/>
              </a:rPr>
              <a:t>Recruitment toolkit. </a:t>
            </a:r>
            <a:endParaRPr lang="en-US" sz="1000" dirty="0">
              <a:effectLst/>
              <a:latin typeface="Arial" panose="020B0604020202020204" pitchFamily="34" charset="0"/>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You may also note any particular questions you have about any applicant’s application, e.g. “We couldn’t tell from your application whether you actually resolved customers’ complaints, or just received and recorded them for someone else to resolve.”</a:t>
            </a:r>
            <a:endParaRPr lang="en-US" sz="1000" dirty="0">
              <a:effectLst/>
              <a:latin typeface="Arial" panose="020B0604020202020204" pitchFamily="34" charset="0"/>
              <a:cs typeface="Arial" panose="020B0604020202020204" pitchFamily="34" charset="0"/>
            </a:endParaRPr>
          </a:p>
          <a:p>
            <a:pPr>
              <a:lnSpc>
                <a:spcPct val="115000"/>
              </a:lnSpc>
              <a:spcBef>
                <a:spcPts val="0"/>
              </a:spcBef>
              <a:spcAft>
                <a:spcPts val="982"/>
              </a:spcAft>
              <a:defRPr/>
            </a:pPr>
            <a:endParaRPr lang="en-US" sz="1000" dirty="0">
              <a:latin typeface="Arial" panose="020B0604020202020204" pitchFamily="34" charset="0"/>
              <a:ea typeface="Times New Roman"/>
              <a:cs typeface="Arial" panose="020B0604020202020204" pitchFamily="34" charset="0"/>
            </a:endParaRPr>
          </a:p>
        </p:txBody>
      </p:sp>
      <p:sp>
        <p:nvSpPr>
          <p:cNvPr id="5120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2C4D35-660B-421E-A2CF-518B7379B0A0}" type="datetime1">
              <a:rPr lang="en-US" altLang="en-US" smtClean="0"/>
              <a:pPr>
                <a:spcBef>
                  <a:spcPct val="0"/>
                </a:spcBef>
              </a:pPr>
              <a:t>3/30/2021</a:t>
            </a:fld>
            <a:endParaRPr lang="en-US" altLang="en-US"/>
          </a:p>
        </p:txBody>
      </p:sp>
      <p:sp>
        <p:nvSpPr>
          <p:cNvPr id="512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512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DC765D-A009-4EF4-851F-C979DE88C123}" type="slidenum">
              <a:rPr lang="en-US" altLang="en-US" smtClean="0"/>
              <a:pPr>
                <a:spcBef>
                  <a:spcPct val="0"/>
                </a:spcBef>
              </a:pPr>
              <a:t>29</a:t>
            </a:fld>
            <a:endParaRPr lang="en-US" altLang="en-US"/>
          </a:p>
        </p:txBody>
      </p:sp>
    </p:spTree>
    <p:extLst>
      <p:ext uri="{BB962C8B-B14F-4D97-AF65-F5344CB8AC3E}">
        <p14:creationId xmlns:p14="http://schemas.microsoft.com/office/powerpoint/2010/main" val="87607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15000"/>
              </a:lnSpc>
              <a:spcBef>
                <a:spcPts val="43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As a result of your participation in this series, you will be able to:</a:t>
            </a:r>
            <a:endParaRPr lang="en-US" sz="1000" dirty="0">
              <a:latin typeface="Arial" panose="020B0604020202020204" pitchFamily="34" charset="0"/>
              <a:ea typeface="Times New Roman"/>
              <a:cs typeface="Arial" panose="020B0604020202020204" pitchFamily="34" charset="0"/>
            </a:endParaRPr>
          </a:p>
          <a:p>
            <a:pPr marL="457200" marR="0" indent="-228600">
              <a:lnSpc>
                <a:spcPct val="115000"/>
              </a:lnSpc>
              <a:spcBef>
                <a:spcPts val="0"/>
              </a:spcBef>
              <a:spcAft>
                <a:spcPts val="0"/>
              </a:spcAft>
              <a:tabLst>
                <a:tab pos="457200" algn="l"/>
              </a:tabLst>
            </a:pPr>
            <a:r>
              <a:rPr lang="en-US" sz="1000" dirty="0">
                <a:solidFill>
                  <a:srgbClr val="000000"/>
                </a:solidFill>
                <a:latin typeface="Arial" panose="020B0604020202020204" pitchFamily="34" charset="0"/>
                <a:ea typeface="Times New Roman"/>
                <a:cs typeface="Arial" panose="020B0604020202020204" pitchFamily="34" charset="0"/>
              </a:rPr>
              <a:t>1)</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Describe the responsibilities of key individuals and offices</a:t>
            </a:r>
            <a:endParaRPr lang="en-US" sz="1000" dirty="0">
              <a:latin typeface="Arial" panose="020B0604020202020204" pitchFamily="34" charset="0"/>
              <a:ea typeface="Times New Roman"/>
              <a:cs typeface="Arial" panose="020B0604020202020204" pitchFamily="34" charset="0"/>
            </a:endParaRPr>
          </a:p>
          <a:p>
            <a:pPr marL="457200" marR="0" indent="-228600">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2)</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Outline the overall recruitment process, including individual recruitment phases; AND</a:t>
            </a:r>
            <a:endParaRPr lang="en-US" sz="1000" dirty="0">
              <a:latin typeface="Arial" panose="020B0604020202020204" pitchFamily="34" charset="0"/>
              <a:ea typeface="Times New Roman"/>
              <a:cs typeface="Arial" panose="020B0604020202020204" pitchFamily="34" charset="0"/>
            </a:endParaRPr>
          </a:p>
          <a:p>
            <a:pPr marL="457200" marR="0" indent="-228600">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3)</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Specify recommended best practices to consider during the search process</a:t>
            </a:r>
            <a:endParaRPr lang="en-US" sz="1000" dirty="0">
              <a:latin typeface="Arial" panose="020B0604020202020204" pitchFamily="34" charset="0"/>
              <a:ea typeface="Times New Roman"/>
              <a:cs typeface="Arial" panose="020B0604020202020204" pitchFamily="34" charset="0"/>
            </a:endParaRPr>
          </a:p>
          <a:p>
            <a:pPr marL="0" marR="0">
              <a:lnSpc>
                <a:spcPct val="115000"/>
              </a:lnSpc>
              <a:spcBef>
                <a:spcPts val="0"/>
              </a:spcBef>
              <a:spcAft>
                <a:spcPts val="1000"/>
              </a:spcAft>
            </a:pPr>
            <a:r>
              <a:rPr lang="en-US" dirty="0">
                <a:latin typeface="Calibri"/>
                <a:ea typeface="Times New Roman"/>
                <a:cs typeface="Calibri"/>
              </a:rPr>
              <a:t> </a:t>
            </a:r>
            <a:endParaRPr lang="en-US" dirty="0">
              <a:effectLst/>
              <a:latin typeface="Calibri"/>
              <a:ea typeface="Times New Roman"/>
              <a:cs typeface="Times New Roman"/>
            </a:endParaRPr>
          </a:p>
        </p:txBody>
      </p:sp>
      <p:sp>
        <p:nvSpPr>
          <p:cNvPr id="81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39DDC7-3009-425D-8B9E-6485DD7F2F10}" type="datetime1">
              <a:rPr lang="en-US" altLang="en-US" smtClean="0"/>
              <a:pPr>
                <a:spcBef>
                  <a:spcPct val="0"/>
                </a:spcBef>
              </a:pPr>
              <a:t>3/30/2021</a:t>
            </a:fld>
            <a:endParaRPr lang="en-US" altLang="en-US" dirty="0"/>
          </a:p>
        </p:txBody>
      </p:sp>
      <p:sp>
        <p:nvSpPr>
          <p:cNvPr id="81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81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CA0BC1-6F52-4C3C-9718-C63D0A0FE9F2}"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774556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The Search Committee and anyone else meeting with the candidate must refrain from illegal inquiries throughout all interactions, be they on the phone, during meals, on tours, within department gatherings, small group meetings, formal interviews, etc.  All inquiries should be related to the job duties of the position or consistent with business necessity.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Specifically, refrain from seeking information that could potentially be used to discriminate against the candidate based upon race, color, religion, gender, age, national origin, sexual orientation, marital status, disability status and/or veteran status</a:t>
            </a:r>
            <a:endParaRPr lang="en-US" sz="1000" dirty="0">
              <a:latin typeface="Arial" panose="020B0604020202020204" pitchFamily="34" charset="0"/>
              <a:ea typeface="Times New Roman"/>
              <a:cs typeface="Arial" panose="020B0604020202020204" pitchFamily="34" charset="0"/>
            </a:endParaRPr>
          </a:p>
          <a:p>
            <a:pPr marL="168577" indent="-168577">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For example: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Do not ask if  the applicant has children or is married.</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Do not ask where the applicant was born or whether she is a US citizen. </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Do not ask if the applicant has religious preferences or affiliations. </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Do not ask about memberships in organizations or affinity groups which may give an indication of race, color, creed, sex, marital status, national origin, or ancestry of its members.</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The Pre-Employment Inquiry Guidelines in the Business Policies and Procedures Manual has many more examples of appropriate and inappropriate questions for each category listed.</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Finally, if you have any uneasiness or doubt about a particular question or inquiry, do not hesitate to contact </a:t>
            </a:r>
            <a:r>
              <a:rPr lang="en-US" sz="1000" dirty="0" smtClean="0">
                <a:solidFill>
                  <a:srgbClr val="000000"/>
                </a:solidFill>
                <a:latin typeface="Arial" panose="020B0604020202020204" pitchFamily="34" charset="0"/>
                <a:ea typeface="Times New Roman"/>
                <a:cs typeface="Arial" panose="020B0604020202020204" pitchFamily="34" charset="0"/>
              </a:rPr>
              <a:t>HRS</a:t>
            </a:r>
            <a:r>
              <a:rPr lang="en-US" sz="1000" baseline="0" dirty="0" smtClean="0">
                <a:solidFill>
                  <a:srgbClr val="000000"/>
                </a:solidFill>
                <a:latin typeface="Arial" panose="020B0604020202020204" pitchFamily="34" charset="0"/>
                <a:ea typeface="Times New Roman"/>
                <a:cs typeface="Arial" panose="020B0604020202020204" pitchFamily="34" charset="0"/>
              </a:rPr>
              <a:t> Employment Services </a:t>
            </a:r>
            <a:r>
              <a:rPr lang="en-US" sz="1000" dirty="0" smtClean="0">
                <a:solidFill>
                  <a:srgbClr val="000000"/>
                </a:solidFill>
                <a:latin typeface="Arial" panose="020B0604020202020204" pitchFamily="34" charset="0"/>
                <a:ea typeface="Times New Roman"/>
                <a:cs typeface="Arial" panose="020B0604020202020204" pitchFamily="34" charset="0"/>
              </a:rPr>
              <a:t>for </a:t>
            </a:r>
            <a:r>
              <a:rPr lang="en-US" sz="1000" dirty="0">
                <a:solidFill>
                  <a:srgbClr val="000000"/>
                </a:solidFill>
                <a:latin typeface="Arial" panose="020B0604020202020204" pitchFamily="34" charset="0"/>
                <a:ea typeface="Times New Roman"/>
                <a:cs typeface="Arial" panose="020B0604020202020204" pitchFamily="34" charset="0"/>
              </a:rPr>
              <a:t>advice.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982"/>
              </a:spcAft>
              <a:defRPr/>
            </a:pPr>
            <a:endParaRPr lang="en-US" sz="1000" dirty="0">
              <a:latin typeface="Arial" panose="020B0604020202020204" pitchFamily="34" charset="0"/>
              <a:ea typeface="Times New Roman"/>
              <a:cs typeface="Arial" panose="020B0604020202020204" pitchFamily="34" charset="0"/>
            </a:endParaRPr>
          </a:p>
        </p:txBody>
      </p:sp>
      <p:sp>
        <p:nvSpPr>
          <p:cNvPr id="5120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2C4D35-660B-421E-A2CF-518B7379B0A0}" type="datetime1">
              <a:rPr lang="en-US" altLang="en-US" smtClean="0"/>
              <a:pPr>
                <a:spcBef>
                  <a:spcPct val="0"/>
                </a:spcBef>
              </a:pPr>
              <a:t>3/30/2021</a:t>
            </a:fld>
            <a:endParaRPr lang="en-US" altLang="en-US"/>
          </a:p>
        </p:txBody>
      </p:sp>
      <p:sp>
        <p:nvSpPr>
          <p:cNvPr id="512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512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DC765D-A009-4EF4-851F-C979DE88C123}" type="slidenum">
              <a:rPr lang="en-US" altLang="en-US" smtClean="0"/>
              <a:pPr>
                <a:spcBef>
                  <a:spcPct val="0"/>
                </a:spcBef>
              </a:pPr>
              <a:t>30</a:t>
            </a:fld>
            <a:endParaRPr lang="en-US" altLang="en-US"/>
          </a:p>
        </p:txBody>
      </p:sp>
    </p:spTree>
    <p:extLst>
      <p:ext uri="{BB962C8B-B14F-4D97-AF65-F5344CB8AC3E}">
        <p14:creationId xmlns:p14="http://schemas.microsoft.com/office/powerpoint/2010/main" val="256274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a:lnSpc>
                <a:spcPct val="115000"/>
              </a:lnSpc>
              <a:spcBef>
                <a:spcPts val="0"/>
              </a:spcBef>
              <a:spcAft>
                <a:spcPts val="1004"/>
              </a:spcAft>
            </a:pPr>
            <a:r>
              <a:rPr lang="en-US" sz="1000" dirty="0">
                <a:latin typeface="Arial" panose="020B0604020202020204" pitchFamily="34" charset="0"/>
                <a:cs typeface="Arial" panose="020B0604020202020204" pitchFamily="34" charset="0"/>
              </a:rPr>
              <a:t>The screening interview is an initial interview often conducted by telephone or videoconference with each of the top tier candidates. Some area’s/college’s may choose to skip this step and go directly to the on-campus interviews.</a:t>
            </a:r>
          </a:p>
          <a:p>
            <a:pPr>
              <a:lnSpc>
                <a:spcPct val="115000"/>
              </a:lnSpc>
              <a:spcBef>
                <a:spcPts val="0"/>
              </a:spcBef>
              <a:spcAft>
                <a:spcPts val="1004"/>
              </a:spcAft>
            </a:pPr>
            <a:endParaRPr lang="en-US" sz="1000" dirty="0">
              <a:latin typeface="Arial" panose="020B0604020202020204" pitchFamily="34" charset="0"/>
              <a:cs typeface="Arial" panose="020B0604020202020204" pitchFamily="34" charset="0"/>
            </a:endParaRPr>
          </a:p>
          <a:p>
            <a:pPr marL="171450" indent="-171450" defTabSz="917896">
              <a:lnSpc>
                <a:spcPct val="115000"/>
              </a:lnSpc>
              <a:spcBef>
                <a:spcPts val="0"/>
              </a:spcBef>
              <a:spcAft>
                <a:spcPts val="1004"/>
              </a:spcAft>
              <a:buFont typeface="Arial" pitchFamily="34" charset="0"/>
              <a:buChar char="•"/>
            </a:pPr>
            <a:r>
              <a:rPr lang="en-US" sz="1000" dirty="0">
                <a:latin typeface="Arial" panose="020B0604020202020204" pitchFamily="34" charset="0"/>
                <a:cs typeface="Arial" panose="020B0604020202020204" pitchFamily="34" charset="0"/>
              </a:rPr>
              <a:t>Generally, screening interviews are short conversations (20-30 minutes) with the purpose of:</a:t>
            </a:r>
          </a:p>
          <a:p>
            <a:pPr marL="365760" lvl="1" indent="-171450" defTabSz="917896">
              <a:lnSpc>
                <a:spcPct val="115000"/>
              </a:lnSpc>
              <a:spcBef>
                <a:spcPts val="0"/>
              </a:spcBef>
              <a:spcAft>
                <a:spcPts val="1004"/>
              </a:spcAft>
              <a:buFont typeface="Courier New" panose="02070309020205020404" pitchFamily="49" charset="0"/>
              <a:buChar char="o"/>
              <a:defRPr/>
            </a:pPr>
            <a:r>
              <a:rPr lang="en-US" sz="1000" dirty="0">
                <a:latin typeface="Arial" panose="020B0604020202020204" pitchFamily="34" charset="0"/>
                <a:cs typeface="Arial" panose="020B0604020202020204" pitchFamily="34" charset="0"/>
              </a:rPr>
              <a:t>Describing the position and department</a:t>
            </a:r>
          </a:p>
          <a:p>
            <a:pPr marL="365760" lvl="1" indent="-171450" defTabSz="917896">
              <a:lnSpc>
                <a:spcPct val="115000"/>
              </a:lnSpc>
              <a:spcBef>
                <a:spcPts val="0"/>
              </a:spcBef>
              <a:spcAft>
                <a:spcPts val="1004"/>
              </a:spcAft>
              <a:buFont typeface="Courier New" panose="02070309020205020404" pitchFamily="49" charset="0"/>
              <a:buChar char="o"/>
            </a:pPr>
            <a:r>
              <a:rPr lang="en-US" sz="1000" dirty="0">
                <a:latin typeface="Arial" panose="020B0604020202020204" pitchFamily="34" charset="0"/>
                <a:cs typeface="Arial" panose="020B0604020202020204" pitchFamily="34" charset="0"/>
              </a:rPr>
              <a:t>Obtaining clarification of the application materials</a:t>
            </a:r>
          </a:p>
          <a:p>
            <a:pPr marL="365760" lvl="1" indent="-171450" defTabSz="917896">
              <a:lnSpc>
                <a:spcPct val="115000"/>
              </a:lnSpc>
              <a:spcBef>
                <a:spcPts val="0"/>
              </a:spcBef>
              <a:spcAft>
                <a:spcPts val="1004"/>
              </a:spcAft>
              <a:buFont typeface="Courier New" panose="02070309020205020404" pitchFamily="49" charset="0"/>
              <a:buChar char="o"/>
            </a:pPr>
            <a:r>
              <a:rPr lang="en-US" sz="1000" dirty="0">
                <a:latin typeface="Arial" panose="020B0604020202020204" pitchFamily="34" charset="0"/>
                <a:cs typeface="Arial" panose="020B0604020202020204" pitchFamily="34" charset="0"/>
              </a:rPr>
              <a:t>Asking questions about the applicant’s experience</a:t>
            </a:r>
          </a:p>
          <a:p>
            <a:pPr marL="365760" lvl="1" indent="-171450" defTabSz="917896">
              <a:lnSpc>
                <a:spcPct val="115000"/>
              </a:lnSpc>
              <a:spcBef>
                <a:spcPts val="0"/>
              </a:spcBef>
              <a:spcAft>
                <a:spcPts val="1004"/>
              </a:spcAft>
              <a:buFont typeface="Courier New" panose="02070309020205020404" pitchFamily="49" charset="0"/>
              <a:buChar char="o"/>
            </a:pPr>
            <a:r>
              <a:rPr lang="en-US" sz="1000" dirty="0">
                <a:latin typeface="Arial" panose="020B0604020202020204" pitchFamily="34" charset="0"/>
                <a:cs typeface="Arial" panose="020B0604020202020204" pitchFamily="34" charset="0"/>
              </a:rPr>
              <a:t>Ascertaining an individual’s continued interest in the position</a:t>
            </a:r>
          </a:p>
          <a:p>
            <a:pPr marL="171450" indent="-171450" defTabSz="917896">
              <a:lnSpc>
                <a:spcPct val="115000"/>
              </a:lnSpc>
              <a:spcBef>
                <a:spcPts val="0"/>
              </a:spcBef>
              <a:spcAft>
                <a:spcPts val="1004"/>
              </a:spcAft>
              <a:buFont typeface="Arial" pitchFamily="34" charset="0"/>
              <a:buChar char="•"/>
            </a:pPr>
            <a:r>
              <a:rPr lang="en-US" sz="1000" dirty="0">
                <a:latin typeface="Arial" panose="020B0604020202020204" pitchFamily="34" charset="0"/>
                <a:cs typeface="Arial" panose="020B0604020202020204" pitchFamily="34" charset="0"/>
              </a:rPr>
              <a:t>The screening interviews may be conducted by </a:t>
            </a:r>
            <a:r>
              <a:rPr lang="en-US" sz="1000" dirty="0" smtClean="0">
                <a:latin typeface="Arial" panose="020B0604020202020204" pitchFamily="34" charset="0"/>
                <a:cs typeface="Arial" panose="020B0604020202020204" pitchFamily="34" charset="0"/>
              </a:rPr>
              <a:t>the</a:t>
            </a:r>
            <a:r>
              <a:rPr lang="en-US" sz="1000" baseline="0" dirty="0" smtClean="0">
                <a:latin typeface="Arial" panose="020B0604020202020204" pitchFamily="34" charset="0"/>
                <a:cs typeface="Arial" panose="020B0604020202020204" pitchFamily="34" charset="0"/>
              </a:rPr>
              <a:t> HR Partner</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designated Search Committee Members, or by the entire Search Committee. </a:t>
            </a:r>
          </a:p>
          <a:p>
            <a:pPr marL="171450" indent="-171450" defTabSz="917896">
              <a:lnSpc>
                <a:spcPct val="115000"/>
              </a:lnSpc>
              <a:spcBef>
                <a:spcPts val="0"/>
              </a:spcBef>
              <a:spcAft>
                <a:spcPts val="1004"/>
              </a:spcAft>
              <a:buFont typeface="Arial" pitchFamily="34" charset="0"/>
              <a:buChar char="•"/>
            </a:pPr>
            <a:r>
              <a:rPr lang="en-US" sz="1000" dirty="0">
                <a:latin typeface="Arial" panose="020B0604020202020204" pitchFamily="34" charset="0"/>
                <a:cs typeface="Arial" panose="020B0604020202020204" pitchFamily="34" charset="0"/>
              </a:rPr>
              <a:t>It is critical that the interview process be similar in structure and format for each candidate.  For example, if the pool includes a local candidate who could be interviewed in person but other candidates are outside of the local area, then all screening interviews should be conducted by telephone or videoconference.</a:t>
            </a:r>
          </a:p>
          <a:p>
            <a:pPr marL="171450" indent="-171450" defTabSz="917896">
              <a:lnSpc>
                <a:spcPct val="115000"/>
              </a:lnSpc>
              <a:spcBef>
                <a:spcPts val="0"/>
              </a:spcBef>
              <a:spcAft>
                <a:spcPts val="1004"/>
              </a:spcAft>
              <a:buFont typeface="Arial" pitchFamily="34" charset="0"/>
              <a:buChar char="•"/>
            </a:pPr>
            <a:r>
              <a:rPr lang="en-US" sz="1000" dirty="0">
                <a:latin typeface="Arial" panose="020B0604020202020204" pitchFamily="34" charset="0"/>
                <a:cs typeface="Arial" panose="020B0604020202020204" pitchFamily="34" charset="0"/>
              </a:rPr>
              <a:t>When preparing for the interview, determine the questions that will be asked of each candidate. The general questions should be the same, although clarification questions on experience or follow-up questions to address an inconsistency in the candidate’s answers will likely vary. </a:t>
            </a:r>
          </a:p>
          <a:p>
            <a:pPr marL="171450" indent="-171450" defTabSz="917896">
              <a:lnSpc>
                <a:spcPct val="115000"/>
              </a:lnSpc>
              <a:spcBef>
                <a:spcPts val="0"/>
              </a:spcBef>
              <a:spcAft>
                <a:spcPts val="1004"/>
              </a:spcAft>
              <a:buFont typeface="Arial" pitchFamily="34" charset="0"/>
              <a:buChar char="•"/>
            </a:pPr>
            <a:r>
              <a:rPr lang="en-US" sz="1000" dirty="0">
                <a:latin typeface="Arial" panose="020B0604020202020204" pitchFamily="34" charset="0"/>
                <a:cs typeface="Arial" panose="020B0604020202020204" pitchFamily="34" charset="0"/>
              </a:rPr>
              <a:t>Remember to set aside a few minutes to allow for each candidate to ask questions of the Search Committee.  This is their chance to learn more about the position, department and University. </a:t>
            </a:r>
          </a:p>
          <a:p>
            <a:pPr marL="171450" indent="-171450" defTabSz="917896">
              <a:lnSpc>
                <a:spcPct val="115000"/>
              </a:lnSpc>
              <a:spcBef>
                <a:spcPts val="0"/>
              </a:spcBef>
              <a:spcAft>
                <a:spcPts val="1004"/>
              </a:spcAft>
              <a:buFont typeface="Arial" pitchFamily="34" charset="0"/>
              <a:buChar char="•"/>
              <a:defRPr/>
            </a:pPr>
            <a:r>
              <a:rPr lang="en-US" sz="1000" dirty="0">
                <a:latin typeface="Arial" panose="020B0604020202020204" pitchFamily="34" charset="0"/>
                <a:cs typeface="Arial" panose="020B0604020202020204" pitchFamily="34" charset="0"/>
              </a:rPr>
              <a:t>The interviewers should take notes of the candidates’ answers and any questions they might have asked. </a:t>
            </a:r>
          </a:p>
          <a:p>
            <a:pPr marL="171450" indent="-171450" defTabSz="917896">
              <a:lnSpc>
                <a:spcPct val="115000"/>
              </a:lnSpc>
              <a:spcBef>
                <a:spcPts val="0"/>
              </a:spcBef>
              <a:spcAft>
                <a:spcPts val="1004"/>
              </a:spcAft>
              <a:buFont typeface="Arial" pitchFamily="34" charset="0"/>
              <a:buChar char="•"/>
            </a:pPr>
            <a:r>
              <a:rPr lang="en-US" sz="1000" dirty="0">
                <a:latin typeface="Arial" panose="020B0604020202020204" pitchFamily="34" charset="0"/>
                <a:cs typeface="Arial" panose="020B0604020202020204" pitchFamily="34" charset="0"/>
              </a:rPr>
              <a:t>After concluding all the screening interviews, the Search Committee (in-whole or in-part) should meet to discuss each candidate’s strengths and weaknesses as demonstrated in the screening interview. </a:t>
            </a:r>
          </a:p>
          <a:p>
            <a:pPr marL="171450" indent="-171450" defTabSz="917896">
              <a:lnSpc>
                <a:spcPct val="115000"/>
              </a:lnSpc>
              <a:spcBef>
                <a:spcPts val="0"/>
              </a:spcBef>
              <a:spcAft>
                <a:spcPts val="1004"/>
              </a:spcAft>
              <a:buFont typeface="Arial" pitchFamily="34" charset="0"/>
              <a:buChar char="•"/>
            </a:pPr>
            <a:r>
              <a:rPr lang="en-US" sz="1000" dirty="0">
                <a:latin typeface="Arial" panose="020B0604020202020204" pitchFamily="34" charset="0"/>
                <a:cs typeface="Arial" panose="020B0604020202020204" pitchFamily="34" charset="0"/>
              </a:rPr>
              <a:t>Select the top candidates to invite for on-campus interviews and document the reasons as to why the other candidates were not selected to move forward. </a:t>
            </a:r>
          </a:p>
          <a:p>
            <a:pPr marL="171450" indent="-171450" defTabSz="917896">
              <a:lnSpc>
                <a:spcPct val="115000"/>
              </a:lnSpc>
              <a:spcBef>
                <a:spcPts val="0"/>
              </a:spcBef>
              <a:spcAft>
                <a:spcPts val="1004"/>
              </a:spcAft>
              <a:buFont typeface="Arial" pitchFamily="34" charset="0"/>
              <a:buChar char="•"/>
            </a:pPr>
            <a:r>
              <a:rPr lang="en-US" sz="1000" dirty="0">
                <a:latin typeface="Arial" panose="020B0604020202020204" pitchFamily="34" charset="0"/>
                <a:cs typeface="Arial" panose="020B0604020202020204" pitchFamily="34" charset="0"/>
              </a:rPr>
              <a:t>Lastly, provide the </a:t>
            </a:r>
            <a:r>
              <a:rPr lang="en-US" sz="1000" dirty="0" smtClean="0">
                <a:latin typeface="Arial" panose="020B0604020202020204" pitchFamily="34" charset="0"/>
                <a:cs typeface="Arial" panose="020B0604020202020204" pitchFamily="34" charset="0"/>
              </a:rPr>
              <a:t>Primary</a:t>
            </a:r>
            <a:r>
              <a:rPr lang="en-US" sz="1000" baseline="0" dirty="0" smtClean="0">
                <a:latin typeface="Arial" panose="020B0604020202020204" pitchFamily="34" charset="0"/>
                <a:cs typeface="Arial" panose="020B0604020202020204" pitchFamily="34" charset="0"/>
              </a:rPr>
              <a:t> Recruiter </a:t>
            </a:r>
            <a:r>
              <a:rPr lang="en-US" sz="1000" dirty="0" smtClean="0">
                <a:latin typeface="Arial" panose="020B0604020202020204" pitchFamily="34" charset="0"/>
                <a:cs typeface="Arial" panose="020B0604020202020204" pitchFamily="34" charset="0"/>
              </a:rPr>
              <a:t>with </a:t>
            </a:r>
            <a:r>
              <a:rPr lang="en-US" sz="1000" dirty="0">
                <a:latin typeface="Arial" panose="020B0604020202020204" pitchFamily="34" charset="0"/>
                <a:cs typeface="Arial" panose="020B0604020202020204" pitchFamily="34" charset="0"/>
              </a:rPr>
              <a:t>the short-list of candidates selected to interview, the disposition</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reasons for the other candidates, and any interview notes taken during the process for records retention purposes.</a:t>
            </a:r>
          </a:p>
          <a:p>
            <a:pPr>
              <a:lnSpc>
                <a:spcPct val="115000"/>
              </a:lnSpc>
              <a:spcBef>
                <a:spcPct val="0"/>
              </a:spcBef>
              <a:spcAft>
                <a:spcPts val="1000"/>
              </a:spcAft>
              <a:buFont typeface="Symbol" panose="05050102010706020507" pitchFamily="18" charset="2"/>
              <a:buChar char=""/>
            </a:pPr>
            <a:endParaRPr lang="en-US" altLang="en-US" sz="1000" dirty="0">
              <a:latin typeface="Arial" panose="020B0604020202020204" pitchFamily="34" charset="0"/>
              <a:cs typeface="Arial" panose="020B0604020202020204" pitchFamily="34" charset="0"/>
            </a:endParaRPr>
          </a:p>
        </p:txBody>
      </p:sp>
      <p:sp>
        <p:nvSpPr>
          <p:cNvPr id="471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fld id="{AB9666E7-67CD-401F-83DE-0F19A4C8C88D}" type="datetime1">
              <a:rPr lang="en-US" altLang="en-US" smtClean="0"/>
              <a:pPr/>
              <a:t>3/30/2021</a:t>
            </a:fld>
            <a:endParaRPr lang="en-US" altLang="en-US"/>
          </a:p>
        </p:txBody>
      </p:sp>
      <p:sp>
        <p:nvSpPr>
          <p:cNvPr id="471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r>
              <a:rPr lang="en-US" altLang="en-US"/>
              <a:t>Template-Primary on 431-shield.ppt</a:t>
            </a:r>
          </a:p>
        </p:txBody>
      </p:sp>
      <p:sp>
        <p:nvSpPr>
          <p:cNvPr id="471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defRPr>
                <a:solidFill>
                  <a:schemeClr val="tx1"/>
                </a:solidFill>
                <a:latin typeface="Arial" panose="020B0604020202020204" pitchFamily="34" charset="0"/>
              </a:defRPr>
            </a:lvl1pPr>
            <a:lvl2pPr marL="733217" indent="-282007" defTabSz="897722">
              <a:defRPr>
                <a:solidFill>
                  <a:schemeClr val="tx1"/>
                </a:solidFill>
                <a:latin typeface="Arial" panose="020B0604020202020204" pitchFamily="34" charset="0"/>
              </a:defRPr>
            </a:lvl2pPr>
            <a:lvl3pPr marL="1128027" indent="-225605" defTabSz="897722">
              <a:defRPr>
                <a:solidFill>
                  <a:schemeClr val="tx1"/>
                </a:solidFill>
                <a:latin typeface="Arial" panose="020B0604020202020204" pitchFamily="34" charset="0"/>
              </a:defRPr>
            </a:lvl3pPr>
            <a:lvl4pPr marL="1579237" indent="-225605" defTabSz="897722">
              <a:defRPr>
                <a:solidFill>
                  <a:schemeClr val="tx1"/>
                </a:solidFill>
                <a:latin typeface="Arial" panose="020B0604020202020204" pitchFamily="34" charset="0"/>
              </a:defRPr>
            </a:lvl4pPr>
            <a:lvl5pPr marL="2030448" indent="-225605" defTabSz="897722">
              <a:defRPr>
                <a:solidFill>
                  <a:schemeClr val="tx1"/>
                </a:solidFill>
                <a:latin typeface="Arial" panose="020B0604020202020204" pitchFamily="34" charset="0"/>
              </a:defRPr>
            </a:lvl5pPr>
            <a:lvl6pPr marL="2481659" indent="-225605" defTabSz="897722" eaLnBrk="0" fontAlgn="base" hangingPunct="0">
              <a:spcBef>
                <a:spcPct val="0"/>
              </a:spcBef>
              <a:spcAft>
                <a:spcPct val="0"/>
              </a:spcAft>
              <a:defRPr>
                <a:solidFill>
                  <a:schemeClr val="tx1"/>
                </a:solidFill>
                <a:latin typeface="Arial" panose="020B0604020202020204" pitchFamily="34" charset="0"/>
              </a:defRPr>
            </a:lvl6pPr>
            <a:lvl7pPr marL="2932869" indent="-225605" defTabSz="897722" eaLnBrk="0" fontAlgn="base" hangingPunct="0">
              <a:spcBef>
                <a:spcPct val="0"/>
              </a:spcBef>
              <a:spcAft>
                <a:spcPct val="0"/>
              </a:spcAft>
              <a:defRPr>
                <a:solidFill>
                  <a:schemeClr val="tx1"/>
                </a:solidFill>
                <a:latin typeface="Arial" panose="020B0604020202020204" pitchFamily="34" charset="0"/>
              </a:defRPr>
            </a:lvl7pPr>
            <a:lvl8pPr marL="3384080" indent="-225605" defTabSz="897722" eaLnBrk="0" fontAlgn="base" hangingPunct="0">
              <a:spcBef>
                <a:spcPct val="0"/>
              </a:spcBef>
              <a:spcAft>
                <a:spcPct val="0"/>
              </a:spcAft>
              <a:defRPr>
                <a:solidFill>
                  <a:schemeClr val="tx1"/>
                </a:solidFill>
                <a:latin typeface="Arial" panose="020B0604020202020204" pitchFamily="34" charset="0"/>
              </a:defRPr>
            </a:lvl8pPr>
            <a:lvl9pPr marL="3835291" indent="-225605" defTabSz="897722" eaLnBrk="0" fontAlgn="base" hangingPunct="0">
              <a:spcBef>
                <a:spcPct val="0"/>
              </a:spcBef>
              <a:spcAft>
                <a:spcPct val="0"/>
              </a:spcAft>
              <a:defRPr>
                <a:solidFill>
                  <a:schemeClr val="tx1"/>
                </a:solidFill>
                <a:latin typeface="Arial" panose="020B0604020202020204" pitchFamily="34" charset="0"/>
              </a:defRPr>
            </a:lvl9pPr>
          </a:lstStyle>
          <a:p>
            <a:fld id="{590A9DE5-C724-45A4-900C-9FBD12A45407}" type="slidenum">
              <a:rPr lang="en-US" altLang="en-US" smtClean="0"/>
              <a:pPr/>
              <a:t>31</a:t>
            </a:fld>
            <a:endParaRPr lang="en-US" altLang="en-US"/>
          </a:p>
        </p:txBody>
      </p:sp>
    </p:spTree>
    <p:extLst>
      <p:ext uri="{BB962C8B-B14F-4D97-AF65-F5344CB8AC3E}">
        <p14:creationId xmlns:p14="http://schemas.microsoft.com/office/powerpoint/2010/main" val="3485982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a:lnSpc>
                <a:spcPct val="115000"/>
              </a:lnSpc>
              <a:spcBef>
                <a:spcPct val="0"/>
              </a:spcBef>
              <a:spcAft>
                <a:spcPts val="1000"/>
              </a:spcAft>
              <a:buFont typeface="Symbol" panose="05050102010706020507" pitchFamily="18" charset="2"/>
              <a:buChar char=""/>
            </a:pPr>
            <a:endParaRPr lang="en-US" altLang="en-US" sz="1000" dirty="0">
              <a:latin typeface="Arial" panose="020B0604020202020204" pitchFamily="34" charset="0"/>
              <a:cs typeface="Arial" panose="020B0604020202020204" pitchFamily="34" charset="0"/>
            </a:endParaRPr>
          </a:p>
        </p:txBody>
      </p:sp>
      <p:sp>
        <p:nvSpPr>
          <p:cNvPr id="471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fld id="{AB9666E7-67CD-401F-83DE-0F19A4C8C88D}" type="datetime1">
              <a:rPr lang="en-US" altLang="en-US" smtClean="0"/>
              <a:pPr/>
              <a:t>3/30/2021</a:t>
            </a:fld>
            <a:endParaRPr lang="en-US" altLang="en-US"/>
          </a:p>
        </p:txBody>
      </p:sp>
      <p:sp>
        <p:nvSpPr>
          <p:cNvPr id="471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r>
              <a:rPr lang="en-US" altLang="en-US"/>
              <a:t>Template-Primary on 431-shield.ppt</a:t>
            </a:r>
          </a:p>
        </p:txBody>
      </p:sp>
      <p:sp>
        <p:nvSpPr>
          <p:cNvPr id="471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defRPr>
                <a:solidFill>
                  <a:schemeClr val="tx1"/>
                </a:solidFill>
                <a:latin typeface="Arial" panose="020B0604020202020204" pitchFamily="34" charset="0"/>
              </a:defRPr>
            </a:lvl1pPr>
            <a:lvl2pPr marL="733217" indent="-282007" defTabSz="897722">
              <a:defRPr>
                <a:solidFill>
                  <a:schemeClr val="tx1"/>
                </a:solidFill>
                <a:latin typeface="Arial" panose="020B0604020202020204" pitchFamily="34" charset="0"/>
              </a:defRPr>
            </a:lvl2pPr>
            <a:lvl3pPr marL="1128027" indent="-225605" defTabSz="897722">
              <a:defRPr>
                <a:solidFill>
                  <a:schemeClr val="tx1"/>
                </a:solidFill>
                <a:latin typeface="Arial" panose="020B0604020202020204" pitchFamily="34" charset="0"/>
              </a:defRPr>
            </a:lvl3pPr>
            <a:lvl4pPr marL="1579237" indent="-225605" defTabSz="897722">
              <a:defRPr>
                <a:solidFill>
                  <a:schemeClr val="tx1"/>
                </a:solidFill>
                <a:latin typeface="Arial" panose="020B0604020202020204" pitchFamily="34" charset="0"/>
              </a:defRPr>
            </a:lvl4pPr>
            <a:lvl5pPr marL="2030448" indent="-225605" defTabSz="897722">
              <a:defRPr>
                <a:solidFill>
                  <a:schemeClr val="tx1"/>
                </a:solidFill>
                <a:latin typeface="Arial" panose="020B0604020202020204" pitchFamily="34" charset="0"/>
              </a:defRPr>
            </a:lvl5pPr>
            <a:lvl6pPr marL="2481659" indent="-225605" defTabSz="897722" eaLnBrk="0" fontAlgn="base" hangingPunct="0">
              <a:spcBef>
                <a:spcPct val="0"/>
              </a:spcBef>
              <a:spcAft>
                <a:spcPct val="0"/>
              </a:spcAft>
              <a:defRPr>
                <a:solidFill>
                  <a:schemeClr val="tx1"/>
                </a:solidFill>
                <a:latin typeface="Arial" panose="020B0604020202020204" pitchFamily="34" charset="0"/>
              </a:defRPr>
            </a:lvl6pPr>
            <a:lvl7pPr marL="2932869" indent="-225605" defTabSz="897722" eaLnBrk="0" fontAlgn="base" hangingPunct="0">
              <a:spcBef>
                <a:spcPct val="0"/>
              </a:spcBef>
              <a:spcAft>
                <a:spcPct val="0"/>
              </a:spcAft>
              <a:defRPr>
                <a:solidFill>
                  <a:schemeClr val="tx1"/>
                </a:solidFill>
                <a:latin typeface="Arial" panose="020B0604020202020204" pitchFamily="34" charset="0"/>
              </a:defRPr>
            </a:lvl7pPr>
            <a:lvl8pPr marL="3384080" indent="-225605" defTabSz="897722" eaLnBrk="0" fontAlgn="base" hangingPunct="0">
              <a:spcBef>
                <a:spcPct val="0"/>
              </a:spcBef>
              <a:spcAft>
                <a:spcPct val="0"/>
              </a:spcAft>
              <a:defRPr>
                <a:solidFill>
                  <a:schemeClr val="tx1"/>
                </a:solidFill>
                <a:latin typeface="Arial" panose="020B0604020202020204" pitchFamily="34" charset="0"/>
              </a:defRPr>
            </a:lvl8pPr>
            <a:lvl9pPr marL="3835291" indent="-225605" defTabSz="897722" eaLnBrk="0" fontAlgn="base" hangingPunct="0">
              <a:spcBef>
                <a:spcPct val="0"/>
              </a:spcBef>
              <a:spcAft>
                <a:spcPct val="0"/>
              </a:spcAft>
              <a:defRPr>
                <a:solidFill>
                  <a:schemeClr val="tx1"/>
                </a:solidFill>
                <a:latin typeface="Arial" panose="020B0604020202020204" pitchFamily="34" charset="0"/>
              </a:defRPr>
            </a:lvl9pPr>
          </a:lstStyle>
          <a:p>
            <a:fld id="{590A9DE5-C724-45A4-900C-9FBD12A45407}" type="slidenum">
              <a:rPr lang="en-US" altLang="en-US" smtClean="0"/>
              <a:pPr/>
              <a:t>32</a:t>
            </a:fld>
            <a:endParaRPr lang="en-US" altLang="en-US"/>
          </a:p>
        </p:txBody>
      </p:sp>
    </p:spTree>
    <p:extLst>
      <p:ext uri="{BB962C8B-B14F-4D97-AF65-F5344CB8AC3E}">
        <p14:creationId xmlns:p14="http://schemas.microsoft.com/office/powerpoint/2010/main" val="3979565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r>
              <a:rPr lang="en-US" altLang="en-US" sz="1000" dirty="0">
                <a:latin typeface="Arial" panose="020B0604020202020204" pitchFamily="34" charset="0"/>
                <a:cs typeface="Arial" panose="020B0604020202020204" pitchFamily="34" charset="0"/>
              </a:rPr>
              <a:t>Phase 4 –</a:t>
            </a:r>
            <a:r>
              <a:rPr lang="en-US" altLang="en-US" sz="1000" b="1" i="1" dirty="0">
                <a:latin typeface="Arial" panose="020B0604020202020204" pitchFamily="34" charset="0"/>
                <a:cs typeface="Arial" panose="020B0604020202020204" pitchFamily="34" charset="0"/>
              </a:rPr>
              <a:t>Perform Reference &amp; Background Checks</a:t>
            </a:r>
            <a:r>
              <a:rPr lang="en-US" altLang="en-US" sz="1000" dirty="0">
                <a:latin typeface="Arial" panose="020B0604020202020204" pitchFamily="34" charset="0"/>
                <a:cs typeface="Arial" panose="020B0604020202020204" pitchFamily="34" charset="0"/>
              </a:rPr>
              <a:t>–in this phase the search committee looks into the finalists’ backgrounds through reference checks, letters of recommendation and, if applicable, background checks.  All the effort of this and previous phases will culminate in a final hire recommendation that the Search Committee will forward to the Appointing Authority</a:t>
            </a:r>
            <a:r>
              <a:rPr lang="en-US" altLang="en-US" sz="1000" dirty="0">
                <a:latin typeface="Arial" panose="020B0604020202020204" pitchFamily="34" charset="0"/>
              </a:rPr>
              <a:t>. </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3/30/2021</a:t>
            </a:fld>
            <a:endParaRPr lang="en-US" altLang="en-US"/>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r>
              <a:rPr lang="en-US" altLang="en-US"/>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defRPr>
                <a:solidFill>
                  <a:schemeClr val="tx1"/>
                </a:solidFill>
                <a:latin typeface="Arial" panose="020B0604020202020204" pitchFamily="34" charset="0"/>
              </a:defRPr>
            </a:lvl1pPr>
            <a:lvl2pPr marL="733217" indent="-282007" defTabSz="897722">
              <a:defRPr>
                <a:solidFill>
                  <a:schemeClr val="tx1"/>
                </a:solidFill>
                <a:latin typeface="Arial" panose="020B0604020202020204" pitchFamily="34" charset="0"/>
              </a:defRPr>
            </a:lvl2pPr>
            <a:lvl3pPr marL="1128027" indent="-225605" defTabSz="897722">
              <a:defRPr>
                <a:solidFill>
                  <a:schemeClr val="tx1"/>
                </a:solidFill>
                <a:latin typeface="Arial" panose="020B0604020202020204" pitchFamily="34" charset="0"/>
              </a:defRPr>
            </a:lvl3pPr>
            <a:lvl4pPr marL="1579237" indent="-225605" defTabSz="897722">
              <a:defRPr>
                <a:solidFill>
                  <a:schemeClr val="tx1"/>
                </a:solidFill>
                <a:latin typeface="Arial" panose="020B0604020202020204" pitchFamily="34" charset="0"/>
              </a:defRPr>
            </a:lvl4pPr>
            <a:lvl5pPr marL="2030448" indent="-225605" defTabSz="897722">
              <a:defRPr>
                <a:solidFill>
                  <a:schemeClr val="tx1"/>
                </a:solidFill>
                <a:latin typeface="Arial" panose="020B0604020202020204" pitchFamily="34" charset="0"/>
              </a:defRPr>
            </a:lvl5pPr>
            <a:lvl6pPr marL="2481659" indent="-225605" defTabSz="897722" eaLnBrk="0" fontAlgn="base" hangingPunct="0">
              <a:spcBef>
                <a:spcPct val="0"/>
              </a:spcBef>
              <a:spcAft>
                <a:spcPct val="0"/>
              </a:spcAft>
              <a:defRPr>
                <a:solidFill>
                  <a:schemeClr val="tx1"/>
                </a:solidFill>
                <a:latin typeface="Arial" panose="020B0604020202020204" pitchFamily="34" charset="0"/>
              </a:defRPr>
            </a:lvl6pPr>
            <a:lvl7pPr marL="2932869" indent="-225605" defTabSz="897722" eaLnBrk="0" fontAlgn="base" hangingPunct="0">
              <a:spcBef>
                <a:spcPct val="0"/>
              </a:spcBef>
              <a:spcAft>
                <a:spcPct val="0"/>
              </a:spcAft>
              <a:defRPr>
                <a:solidFill>
                  <a:schemeClr val="tx1"/>
                </a:solidFill>
                <a:latin typeface="Arial" panose="020B0604020202020204" pitchFamily="34" charset="0"/>
              </a:defRPr>
            </a:lvl7pPr>
            <a:lvl8pPr marL="3384080" indent="-225605" defTabSz="897722" eaLnBrk="0" fontAlgn="base" hangingPunct="0">
              <a:spcBef>
                <a:spcPct val="0"/>
              </a:spcBef>
              <a:spcAft>
                <a:spcPct val="0"/>
              </a:spcAft>
              <a:defRPr>
                <a:solidFill>
                  <a:schemeClr val="tx1"/>
                </a:solidFill>
                <a:latin typeface="Arial" panose="020B0604020202020204" pitchFamily="34" charset="0"/>
              </a:defRPr>
            </a:lvl8pPr>
            <a:lvl9pPr marL="3835291" indent="-225605" defTabSz="897722"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33</a:t>
            </a:fld>
            <a:endParaRPr lang="en-US" altLang="en-US"/>
          </a:p>
        </p:txBody>
      </p:sp>
    </p:spTree>
    <p:extLst>
      <p:ext uri="{BB962C8B-B14F-4D97-AF65-F5344CB8AC3E}">
        <p14:creationId xmlns:p14="http://schemas.microsoft.com/office/powerpoint/2010/main" val="4184988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Reference checks are typically conducted after interviews.  The purpose of the reference check is to dig deeper into the candidate’s background and clarify questions or areas of concern which arose during the </a:t>
            </a:r>
            <a:r>
              <a:rPr lang="en-US" altLang="en-US" sz="1000" b="1" i="1" dirty="0">
                <a:latin typeface="Arial" panose="020B0604020202020204" pitchFamily="34" charset="0"/>
                <a:cs typeface="Arial" panose="020B0604020202020204" pitchFamily="34" charset="0"/>
              </a:rPr>
              <a:t>Screen &amp; Interview </a:t>
            </a:r>
            <a:r>
              <a:rPr lang="en-US" altLang="en-US" sz="1000" dirty="0">
                <a:latin typeface="Arial" panose="020B0604020202020204" pitchFamily="34" charset="0"/>
                <a:cs typeface="Arial" panose="020B0604020202020204" pitchFamily="34" charset="0"/>
              </a:rPr>
              <a:t>phase.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It is important to differentiate between reference checks and letters of recommendation</a:t>
            </a:r>
            <a:r>
              <a:rPr lang="en-US" altLang="en-US" sz="1000" dirty="0" smtClean="0">
                <a:latin typeface="Arial" panose="020B0604020202020204" pitchFamily="34" charset="0"/>
                <a:cs typeface="Arial" panose="020B0604020202020204" pitchFamily="34" charset="0"/>
              </a:rPr>
              <a:t>. The Office of the Provost requires three letters of recommendation or three reference calls that are carefully documented/transcribed for all tenure and tenure-track positions. </a:t>
            </a:r>
            <a:r>
              <a:rPr lang="en-US" altLang="en-US" sz="1000" dirty="0" smtClean="0">
                <a:latin typeface="Arial" panose="020B0604020202020204" pitchFamily="34" charset="0"/>
                <a:cs typeface="Arial" panose="020B0604020202020204" pitchFamily="34" charset="0"/>
              </a:rPr>
              <a:t>HRS </a:t>
            </a:r>
            <a:r>
              <a:rPr lang="en-US" altLang="en-US" sz="1000" dirty="0">
                <a:latin typeface="Arial" panose="020B0604020202020204" pitchFamily="34" charset="0"/>
                <a:cs typeface="Arial" panose="020B0604020202020204" pitchFamily="34" charset="0"/>
              </a:rPr>
              <a:t>recommends that these letters of recommendation not replace the Reference Checks.  Each can provide invaluable insight into a candidate’s abilities and experiences.</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Incidentally, members of the Search Committee are prohibited from providing references for candidates in the application pool.  If there is any concern regarding an actual or perceived conflict of interest, the Search Committee Member should remove himself from discussions regarding the candidate. In some instances, the Search Committee Member may need to remove himself from the committee completely. Contact the area’s or college’s HR Consultant if you have concerns.</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The reference checks themselves do not take the place of criminal history background checks.  Also, if the position has been designated to require a background check, it will be initiated in Workday</a:t>
            </a:r>
            <a:r>
              <a:rPr lang="en-US" altLang="en-US" sz="1000" baseline="0" dirty="0">
                <a:latin typeface="Arial" panose="020B0604020202020204" pitchFamily="34" charset="0"/>
                <a:cs typeface="Arial" panose="020B0604020202020204" pitchFamily="34" charset="0"/>
              </a:rPr>
              <a:t> and</a:t>
            </a:r>
            <a:r>
              <a:rPr lang="en-US" altLang="en-US" sz="1000" dirty="0">
                <a:latin typeface="Arial" panose="020B0604020202020204" pitchFamily="34" charset="0"/>
                <a:cs typeface="Arial" panose="020B0604020202020204" pitchFamily="34" charset="0"/>
              </a:rPr>
              <a:t> conducted through Human Resource Services’ third-party vendor.  </a:t>
            </a:r>
          </a:p>
          <a:p>
            <a:endParaRPr lang="en-US" altLang="en-US" sz="1000" dirty="0">
              <a:latin typeface="Arial" panose="020B0604020202020204" pitchFamily="34" charset="0"/>
              <a:cs typeface="Arial" panose="020B0604020202020204" pitchFamily="34" charset="0"/>
            </a:endParaRPr>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1E50E2-AB1D-43C0-ACA5-5589364A8889}" type="datetime1">
              <a:rPr lang="en-US" altLang="en-US" smtClean="0"/>
              <a:pPr>
                <a:spcBef>
                  <a:spcPct val="0"/>
                </a:spcBef>
              </a:pPr>
              <a:t>3/31/2021</a:t>
            </a:fld>
            <a:endParaRPr lang="en-US" altLang="en-US"/>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F2633-E76C-47BA-9BF7-9C3EB4433297}" type="slidenum">
              <a:rPr lang="en-US" altLang="en-US" smtClean="0"/>
              <a:pPr>
                <a:spcBef>
                  <a:spcPct val="0"/>
                </a:spcBef>
              </a:pPr>
              <a:t>34</a:t>
            </a:fld>
            <a:endParaRPr lang="en-US" altLang="en-US"/>
          </a:p>
        </p:txBody>
      </p:sp>
    </p:spTree>
    <p:extLst>
      <p:ext uri="{BB962C8B-B14F-4D97-AF65-F5344CB8AC3E}">
        <p14:creationId xmlns:p14="http://schemas.microsoft.com/office/powerpoint/2010/main" val="1260877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Prior to beginning the reference process, notify the candidate that references will be contacted.  In addition to the references already provided by the candidate, HRS recommends seeking permission to talk to the candidate’s current and previous direct supervisors.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Best practice calls for two people – usually the </a:t>
            </a:r>
            <a:r>
              <a:rPr lang="en-US" altLang="en-US" sz="1000" dirty="0" smtClean="0">
                <a:latin typeface="Arial" panose="020B0604020202020204" pitchFamily="34" charset="0"/>
                <a:cs typeface="Arial" panose="020B0604020202020204" pitchFamily="34" charset="0"/>
              </a:rPr>
              <a:t>Primary</a:t>
            </a:r>
            <a:r>
              <a:rPr lang="en-US" altLang="en-US" sz="1000" baseline="0" dirty="0" smtClean="0">
                <a:latin typeface="Arial" panose="020B0604020202020204" pitchFamily="34" charset="0"/>
                <a:cs typeface="Arial" panose="020B0604020202020204" pitchFamily="34" charset="0"/>
              </a:rPr>
              <a:t> Recruiter or HR Partner </a:t>
            </a:r>
            <a:r>
              <a:rPr lang="en-US" altLang="en-US" sz="1000" dirty="0" smtClean="0">
                <a:latin typeface="Arial" panose="020B0604020202020204" pitchFamily="34" charset="0"/>
                <a:cs typeface="Arial" panose="020B0604020202020204" pitchFamily="34" charset="0"/>
              </a:rPr>
              <a:t>and </a:t>
            </a:r>
            <a:r>
              <a:rPr lang="en-US" altLang="en-US" sz="1000" dirty="0">
                <a:latin typeface="Arial" panose="020B0604020202020204" pitchFamily="34" charset="0"/>
                <a:cs typeface="Arial" panose="020B0604020202020204" pitchFamily="34" charset="0"/>
              </a:rPr>
              <a:t>a Search Committee Member – to conduct reference checks with three contacts for each finalist.   These are usually done by telephone so that both Search Committee persons can hear the responses from the reference, take notes and follow-up on any points that may require clarification.  Alternately, questions can also be submitted by email or fax if a telephone reference check is not possible.  Whenever possible, reference checks should be conducted using the same method for each finalist.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Sample reference check documents can be found at the Faculty Recruitment webpage</a:t>
            </a:r>
          </a:p>
          <a:p>
            <a:pPr>
              <a:lnSpc>
                <a:spcPct val="115000"/>
              </a:lnSpc>
              <a:spcBef>
                <a:spcPct val="0"/>
              </a:spcBef>
              <a:spcAft>
                <a:spcPts val="987"/>
              </a:spcAft>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1E50E2-AB1D-43C0-ACA5-5589364A8889}" type="datetime1">
              <a:rPr lang="en-US" altLang="en-US" smtClean="0"/>
              <a:pPr>
                <a:spcBef>
                  <a:spcPct val="0"/>
                </a:spcBef>
              </a:pPr>
              <a:t>3/30/2021</a:t>
            </a:fld>
            <a:endParaRPr lang="en-US" altLang="en-US"/>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F2633-E76C-47BA-9BF7-9C3EB4433297}" type="slidenum">
              <a:rPr lang="en-US" altLang="en-US" smtClean="0"/>
              <a:pPr>
                <a:spcBef>
                  <a:spcPct val="0"/>
                </a:spcBef>
              </a:pPr>
              <a:t>35</a:t>
            </a:fld>
            <a:endParaRPr lang="en-US" altLang="en-US"/>
          </a:p>
        </p:txBody>
      </p:sp>
    </p:spTree>
    <p:extLst>
      <p:ext uri="{BB962C8B-B14F-4D97-AF65-F5344CB8AC3E}">
        <p14:creationId xmlns:p14="http://schemas.microsoft.com/office/powerpoint/2010/main" val="1022095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Internet searches should be done appropriately and for professional purposes and not to obtain personal information about the candidate.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The information obtained via google and other social media sites should not be used as the sole reason to interview</a:t>
            </a:r>
            <a:r>
              <a:rPr lang="en-US" altLang="en-US" sz="1000" baseline="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hire OR not interview/hire someone.  Departments need to be aware challenges can be made if information obtained via google and similar sites may be inaccurate.  Applicants may also challenge that they learned of a protected status via google and that is why they weren’t interviewed/hired.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“Reference” and/or “background checks” should </a:t>
            </a:r>
            <a:r>
              <a:rPr lang="en-US" altLang="en-US" sz="1000" b="1" dirty="0">
                <a:latin typeface="Arial" panose="020B0604020202020204" pitchFamily="34" charset="0"/>
                <a:cs typeface="Arial" panose="020B0604020202020204" pitchFamily="34" charset="0"/>
              </a:rPr>
              <a:t>NOT</a:t>
            </a:r>
            <a:r>
              <a:rPr lang="en-US" altLang="en-US" sz="1000" dirty="0">
                <a:latin typeface="Arial" panose="020B0604020202020204" pitchFamily="34" charset="0"/>
                <a:cs typeface="Arial" panose="020B0604020202020204" pitchFamily="34" charset="0"/>
              </a:rPr>
              <a:t> be replaced with internet searches.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If departments find something of concern during an internet search they should notify HRS.</a:t>
            </a:r>
          </a:p>
          <a:p>
            <a:pPr>
              <a:lnSpc>
                <a:spcPct val="115000"/>
              </a:lnSpc>
              <a:spcBef>
                <a:spcPct val="0"/>
              </a:spcBef>
              <a:spcAft>
                <a:spcPts val="987"/>
              </a:spcAft>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1E50E2-AB1D-43C0-ACA5-5589364A8889}" type="datetime1">
              <a:rPr lang="en-US" altLang="en-US" smtClean="0"/>
              <a:pPr>
                <a:spcBef>
                  <a:spcPct val="0"/>
                </a:spcBef>
              </a:pPr>
              <a:t>3/30/2021</a:t>
            </a:fld>
            <a:endParaRPr lang="en-US" altLang="en-US"/>
          </a:p>
        </p:txBody>
      </p:sp>
      <p:sp>
        <p:nvSpPr>
          <p:cNvPr id="55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F2633-E76C-47BA-9BF7-9C3EB4433297}" type="slidenum">
              <a:rPr lang="en-US" altLang="en-US" smtClean="0"/>
              <a:pPr>
                <a:spcBef>
                  <a:spcPct val="0"/>
                </a:spcBef>
              </a:pPr>
              <a:t>36</a:t>
            </a:fld>
            <a:endParaRPr lang="en-US" altLang="en-US"/>
          </a:p>
        </p:txBody>
      </p:sp>
    </p:spTree>
    <p:extLst>
      <p:ext uri="{BB962C8B-B14F-4D97-AF65-F5344CB8AC3E}">
        <p14:creationId xmlns:p14="http://schemas.microsoft.com/office/powerpoint/2010/main" val="3794937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sz="1000" dirty="0">
                <a:latin typeface="Arial" panose="020B0604020202020204" pitchFamily="34" charset="0"/>
                <a:cs typeface="Arial" panose="020B0604020202020204" pitchFamily="34" charset="0"/>
              </a:rPr>
              <a:t>It is best if determination on requiring a background check is made prior to posting the position.</a:t>
            </a: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HR representative assigned to the area or college is available to discuss any background check issues and the general process involved.  </a:t>
            </a: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Please note that background checks are required</a:t>
            </a:r>
            <a:r>
              <a:rPr lang="en-US" altLang="en-US" sz="1000" baseline="0" dirty="0">
                <a:solidFill>
                  <a:srgbClr val="000000"/>
                </a:solidFill>
                <a:latin typeface="Arial" panose="020B0604020202020204" pitchFamily="34" charset="0"/>
                <a:ea typeface="Times New Roman" panose="02020603050405020304" pitchFamily="18" charset="0"/>
                <a:cs typeface="Arial" panose="020B0604020202020204" pitchFamily="34" charset="0"/>
              </a:rPr>
              <a:t> for positions with duties involving supervision, care, or treatment of children, vulnerable adults, or individuals with mental illness or developmental disabilities.</a:t>
            </a:r>
          </a:p>
          <a:p>
            <a:pPr>
              <a:lnSpc>
                <a:spcPct val="115000"/>
              </a:lnSpc>
              <a:spcBef>
                <a:spcPct val="0"/>
              </a:spcBef>
            </a:pPr>
            <a:endParaRPr lang="en-US" altLang="en-US" sz="1000" baseline="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Even in cases where there is only one finalist, the offer may be made contingent upon successful completion of the background check. Contact HRS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Employment Services for </a:t>
            </a: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assistance.</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Components of the background check typically include investigations of criminal and/or conviction records, but may also include verification of degrees, driving records and work experience.  Generally, background checks are conducted only on the top one or two finalists for the position. </a:t>
            </a:r>
          </a:p>
          <a:p>
            <a:pPr>
              <a:lnSpc>
                <a:spcPct val="115000"/>
              </a:lnSpc>
              <a:spcBef>
                <a:spcPct val="0"/>
              </a:spcBef>
            </a:pPr>
            <a:endPar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spcAft>
                <a:spcPts val="987"/>
              </a:spcAft>
            </a:pPr>
            <a:r>
              <a:rPr lang="en-US" altLang="en-US" sz="1000" dirty="0" smtClean="0">
                <a:latin typeface="Arial" panose="020B0604020202020204" pitchFamily="34" charset="0"/>
                <a:ea typeface="Times New Roman" panose="02020603050405020304" pitchFamily="18" charset="0"/>
                <a:cs typeface="Arial" panose="020B0604020202020204" pitchFamily="34" charset="0"/>
              </a:rPr>
              <a:t>Once identified, the Primary Recruiter communicates to the candidates that they are finalists for the position and a background check will be initiated. The Primary Recruiter in turn moves the candidate to the background check stage in the job requisition and selects the background check package for the candidate </a:t>
            </a:r>
          </a:p>
          <a:p>
            <a:pPr>
              <a:lnSpc>
                <a:spcPct val="115000"/>
              </a:lnSpc>
              <a:spcBef>
                <a:spcPct val="0"/>
              </a:spcBef>
              <a:spcAft>
                <a:spcPts val="987"/>
              </a:spcAft>
            </a:pPr>
            <a:endParaRPr lang="en-US" altLang="en-US" sz="1000" dirty="0" smtClean="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spcAft>
                <a:spcPts val="987"/>
              </a:spcAft>
            </a:pPr>
            <a:r>
              <a:rPr lang="en-US" altLang="en-US" sz="1000" dirty="0" smtClean="0">
                <a:latin typeface="Arial" panose="020B0604020202020204" pitchFamily="34" charset="0"/>
                <a:ea typeface="Times New Roman" panose="02020603050405020304" pitchFamily="18" charset="0"/>
                <a:cs typeface="Arial" panose="020B0604020202020204" pitchFamily="34" charset="0"/>
              </a:rPr>
              <a:t>Background check package is then reviewed by HRS prior to running and HRS will check the results from the external agency (agencies)</a:t>
            </a:r>
          </a:p>
          <a:p>
            <a:pPr>
              <a:lnSpc>
                <a:spcPct val="115000"/>
              </a:lnSpc>
              <a:spcBef>
                <a:spcPct val="0"/>
              </a:spcBef>
              <a:spcAft>
                <a:spcPts val="987"/>
              </a:spcAft>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0B2F15-9778-4EF5-94CE-191642FA8F82}" type="datetime1">
              <a:rPr lang="en-US" altLang="en-US" smtClean="0"/>
              <a:pPr>
                <a:spcBef>
                  <a:spcPct val="0"/>
                </a:spcBef>
              </a:pPr>
              <a:t>3/30/2021</a:t>
            </a:fld>
            <a:endParaRPr lang="en-US" altLang="en-US"/>
          </a:p>
        </p:txBody>
      </p:sp>
      <p:sp>
        <p:nvSpPr>
          <p:cNvPr id="573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573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F44294-93DE-4192-A2E8-BCA64062A957}" type="slidenum">
              <a:rPr lang="en-US" altLang="en-US" smtClean="0"/>
              <a:pPr>
                <a:spcBef>
                  <a:spcPct val="0"/>
                </a:spcBef>
              </a:pPr>
              <a:t>37</a:t>
            </a:fld>
            <a:endParaRPr lang="en-US" altLang="en-US"/>
          </a:p>
        </p:txBody>
      </p:sp>
    </p:spTree>
    <p:extLst>
      <p:ext uri="{BB962C8B-B14F-4D97-AF65-F5344CB8AC3E}">
        <p14:creationId xmlns:p14="http://schemas.microsoft.com/office/powerpoint/2010/main" val="3290799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Regarding top finalists who are current or former WSU employees, the personnel file serves as another key deep dive resource.  The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Primary</a:t>
            </a:r>
            <a:r>
              <a:rPr lang="en-US" altLang="en-US" sz="1000" baseline="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Recruiter, HR Partner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or </a:t>
            </a: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supervisor (such as the Department Chair) may review the official HRS Personnel File for a finalist in order to make employment decisions.   Visit HRS to review the file.</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0B2F15-9778-4EF5-94CE-191642FA8F82}" type="datetime1">
              <a:rPr lang="en-US" altLang="en-US" smtClean="0"/>
              <a:pPr>
                <a:spcBef>
                  <a:spcPct val="0"/>
                </a:spcBef>
              </a:pPr>
              <a:t>3/30/2021</a:t>
            </a:fld>
            <a:endParaRPr lang="en-US" altLang="en-US"/>
          </a:p>
        </p:txBody>
      </p:sp>
      <p:sp>
        <p:nvSpPr>
          <p:cNvPr id="573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573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F44294-93DE-4192-A2E8-BCA64062A957}" type="slidenum">
              <a:rPr lang="en-US" altLang="en-US" smtClean="0"/>
              <a:pPr>
                <a:spcBef>
                  <a:spcPct val="0"/>
                </a:spcBef>
              </a:pPr>
              <a:t>38</a:t>
            </a:fld>
            <a:endParaRPr lang="en-US" altLang="en-US"/>
          </a:p>
        </p:txBody>
      </p:sp>
    </p:spTree>
    <p:extLst>
      <p:ext uri="{BB962C8B-B14F-4D97-AF65-F5344CB8AC3E}">
        <p14:creationId xmlns:p14="http://schemas.microsoft.com/office/powerpoint/2010/main" val="3669354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latin typeface="Arial" panose="020B0604020202020204" pitchFamily="34" charset="0"/>
                <a:cs typeface="Arial" panose="020B0604020202020204" pitchFamily="34" charset="0"/>
              </a:rPr>
              <a:t>After the “deep dive” has been completed the Search Committee’s next task is to recommend the finalist for hire to the Appointing Authority.</a:t>
            </a:r>
          </a:p>
          <a:p>
            <a:pPr>
              <a:defRP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Review the documentation gathered for each finalist during the entire search, including the initial evaluation documents, pre-screen and on-campus interview responses, feedback received from key stakeholders and information from the “deep dive.”</a:t>
            </a:r>
          </a:p>
          <a:p>
            <a:pPr>
              <a:defRPr/>
            </a:pPr>
            <a:endParaRPr lang="en-US" sz="1000" dirty="0">
              <a:latin typeface="Arial" panose="020B0604020202020204" pitchFamily="34" charset="0"/>
              <a:cs typeface="Arial" panose="020B0604020202020204" pitchFamily="34" charset="0"/>
            </a:endParaRP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Verify the candidates have demonstrated they meet the minimums and most or all of the preferred qualifications.</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Discuss other strengths the candidates may have demonstrated or areas of expertise they could bring to the position.</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Discuss weaknesses or areas where the candidates could develop.</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Discuss any areas of concern.</a:t>
            </a:r>
          </a:p>
          <a:p>
            <a:pPr>
              <a:buFont typeface="Arial" pitchFamily="34" charset="0"/>
              <a:buNone/>
              <a:defRP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After vetting the candidates, a recommendation briefly reviewing the finalists who participated in on-campus interviews is drafted.  These points should be included:</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Summary of each finalist’s strengths</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Summary of each finalist’s weaknesses</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Potential contributions in teaching, research, service, diversity etc.</a:t>
            </a:r>
          </a:p>
          <a:p>
            <a:pPr marL="169204" indent="-169204">
              <a:buFont typeface="Arial" pitchFamily="34" charset="0"/>
              <a:buChar char="•"/>
              <a:defRP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Note that written communications are subject to the Public Records Law in Washington State. </a:t>
            </a:r>
          </a:p>
          <a:p>
            <a:pPr>
              <a:defRPr/>
            </a:pPr>
            <a:r>
              <a:rPr lang="en-US" sz="1000" dirty="0">
                <a:latin typeface="Arial" panose="020B0604020202020204" pitchFamily="34" charset="0"/>
                <a:cs typeface="Arial" panose="020B0604020202020204" pitchFamily="34" charset="0"/>
              </a:rPr>
              <a:t> </a:t>
            </a:r>
          </a:p>
          <a:p>
            <a:pPr>
              <a:defRPr/>
            </a:pPr>
            <a:r>
              <a:rPr lang="en-US" sz="1000" dirty="0">
                <a:latin typeface="Arial" panose="020B0604020202020204" pitchFamily="34" charset="0"/>
                <a:cs typeface="Arial" panose="020B0604020202020204" pitchFamily="34" charset="0"/>
              </a:rPr>
              <a:t>The Appointing Authority will review the recommendation to hire and make a final determination as to which candidate will be offered the position.   If the vacancy is a tenure or tenure-track position, and in keeping with BPPM 60.11, the Appointing Authority requires approval from the Office of the Provost prior to offering the position.  </a:t>
            </a:r>
          </a:p>
          <a:p>
            <a:pPr>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solidFill>
                  <a:schemeClr val="tx1"/>
                </a:solidFill>
                <a:effectLst>
                  <a:outerShdw blurRad="38100" dist="38100" dir="2700000" algn="tl">
                    <a:srgbClr val="000000">
                      <a:alpha val="43137"/>
                    </a:srgbClr>
                  </a:outerShdw>
                </a:effectLst>
                <a:cs typeface="Arial" pitchFamily="34" charset="0"/>
              </a:rPr>
              <a:t>Prior to an offer of employment, WSU must comply with </a:t>
            </a:r>
            <a:r>
              <a:rPr lang="en-US" sz="1000" dirty="0">
                <a:solidFill>
                  <a:schemeClr val="tx1"/>
                </a:solidFill>
                <a:effectLst>
                  <a:outerShdw blurRad="38100" dist="38100" dir="2700000" algn="tl">
                    <a:srgbClr val="000000">
                      <a:alpha val="43137"/>
                    </a:srgbClr>
                  </a:outerShdw>
                </a:effectLst>
                <a:cs typeface="Arial" pitchFamily="34" charset="0"/>
                <a:hlinkClick r:id="rId4"/>
              </a:rPr>
              <a:t>RCW 28B.112.080</a:t>
            </a:r>
            <a:r>
              <a:rPr lang="en-US" sz="1000" dirty="0">
                <a:solidFill>
                  <a:schemeClr val="tx1"/>
                </a:solidFill>
                <a:effectLst>
                  <a:outerShdw blurRad="38100" dist="38100" dir="2700000" algn="tl">
                    <a:srgbClr val="000000">
                      <a:alpha val="43137"/>
                    </a:srgbClr>
                  </a:outerShdw>
                </a:effectLst>
                <a:cs typeface="Arial" pitchFamily="34" charset="0"/>
              </a:rPr>
              <a:t> in regards to Sexual Misconduct. </a:t>
            </a:r>
            <a:r>
              <a:rPr lang="en-US" sz="1000" dirty="0" smtClean="0">
                <a:solidFill>
                  <a:schemeClr val="tx1"/>
                </a:solidFill>
                <a:effectLst>
                  <a:outerShdw blurRad="38100" dist="38100" dir="2700000" algn="tl">
                    <a:srgbClr val="000000">
                      <a:alpha val="43137"/>
                    </a:srgbClr>
                  </a:outerShdw>
                </a:effectLst>
                <a:cs typeface="Arial" pitchFamily="34" charset="0"/>
              </a:rPr>
              <a:t>The sexual misconduct form is part of the application process in Workday. To </a:t>
            </a:r>
            <a:r>
              <a:rPr lang="en-US" sz="1000" dirty="0">
                <a:solidFill>
                  <a:schemeClr val="tx1"/>
                </a:solidFill>
                <a:effectLst>
                  <a:outerShdw blurRad="38100" dist="38100" dir="2700000" algn="tl">
                    <a:srgbClr val="000000">
                      <a:alpha val="43137"/>
                    </a:srgbClr>
                  </a:outerShdw>
                </a:effectLst>
                <a:cs typeface="Arial" pitchFamily="34" charset="0"/>
              </a:rPr>
              <a:t>comply with this law, hiring departments may not make an offer of employment until approved by HRS Employment Services.</a:t>
            </a:r>
          </a:p>
          <a:p>
            <a:pPr>
              <a:defRP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Once approved, the verbal offer may be made to the candidate. This offer may be made by the Appointing Authority, the Department Chair or another designated individual.</a:t>
            </a:r>
          </a:p>
          <a:p>
            <a:pPr>
              <a:defRPr/>
            </a:pPr>
            <a:endParaRPr lang="en-US" sz="1000" dirty="0">
              <a:latin typeface="Arial" panose="020B0604020202020204" pitchFamily="34" charset="0"/>
              <a:cs typeface="Arial" panose="020B0604020202020204" pitchFamily="34" charset="0"/>
            </a:endParaRPr>
          </a:p>
          <a:p>
            <a:pPr>
              <a:buFont typeface="Arial" pitchFamily="34" charset="0"/>
              <a:buNone/>
              <a:defRPr/>
            </a:pPr>
            <a:r>
              <a:rPr lang="en-US" sz="1000" dirty="0">
                <a:latin typeface="Arial" panose="020B0604020202020204" pitchFamily="34" charset="0"/>
                <a:cs typeface="Arial" panose="020B0604020202020204" pitchFamily="34" charset="0"/>
              </a:rPr>
              <a:t>If the candidate negotiates additional salary and/or terms, these items are vetted with the Appointing Authority and, in the case of tenure and tenure-track positions, with the Office of the Provost.  Final terms of the offer are detailed in the official offer letter which is signed by the Appointing Authority and, if a tenure or tenure-track position, the Provost. </a:t>
            </a:r>
          </a:p>
          <a:p>
            <a:pPr>
              <a:defRP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It is critical to ensure the accuracy of all information in the offer letter, including job title, salary, additional terms and effective dates.  Template offer letters are available at the HRS website or by contacting the HR Consultant for the area or college. </a:t>
            </a:r>
            <a:r>
              <a:rPr lang="en-US" sz="1000" dirty="0" smtClean="0">
                <a:latin typeface="Arial" panose="020B0604020202020204" pitchFamily="34" charset="0"/>
                <a:cs typeface="Arial" panose="020B0604020202020204" pitchFamily="34" charset="0"/>
              </a:rPr>
              <a:t>If the offer terms are changed prior to Hire, they should go through renegotiation in Workday recruit to correct the data prior to moving into Hire, or other staffing processes.</a:t>
            </a:r>
            <a:endParaRPr lang="en-US" sz="1000" dirty="0">
              <a:latin typeface="Arial" panose="020B0604020202020204" pitchFamily="34" charset="0"/>
              <a:cs typeface="Arial" panose="020B0604020202020204" pitchFamily="34" charset="0"/>
            </a:endParaRPr>
          </a:p>
          <a:p>
            <a:pPr>
              <a:defRP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The area or college administrator completes the required paperwork, such as distributing offer letter to CC’s,</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etc.  </a:t>
            </a:r>
          </a:p>
          <a:p>
            <a:pPr>
              <a:lnSpc>
                <a:spcPct val="115000"/>
              </a:lnSpc>
              <a:spcBef>
                <a:spcPts val="0"/>
              </a:spcBef>
              <a:spcAft>
                <a:spcPts val="982"/>
              </a:spcAft>
              <a:defRPr/>
            </a:pPr>
            <a:endParaRPr lang="en-US" sz="1000" dirty="0">
              <a:solidFill>
                <a:srgbClr val="FF0000"/>
              </a:solidFill>
              <a:latin typeface="Arial" panose="020B0604020202020204" pitchFamily="34" charset="0"/>
              <a:ea typeface="Times New Roman"/>
              <a:cs typeface="Arial" panose="020B0604020202020204" pitchFamily="34" charset="0"/>
            </a:endParaRPr>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D6F9B2-94C5-49F6-B712-C7C4C6D1DD4C}" type="datetime1">
              <a:rPr lang="en-US" altLang="en-US" smtClean="0"/>
              <a:pPr>
                <a:spcBef>
                  <a:spcPct val="0"/>
                </a:spcBef>
              </a:pPr>
              <a:t>3/30/2021</a:t>
            </a:fld>
            <a:endParaRPr lang="en-US" altLang="en-US"/>
          </a:p>
        </p:txBody>
      </p:sp>
      <p:sp>
        <p:nvSpPr>
          <p:cNvPr id="593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593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A537C4-791C-4A03-BA0B-E2887A632B17}" type="slidenum">
              <a:rPr lang="en-US" altLang="en-US" smtClean="0"/>
              <a:pPr>
                <a:spcBef>
                  <a:spcPct val="0"/>
                </a:spcBef>
              </a:pPr>
              <a:t>39</a:t>
            </a:fld>
            <a:endParaRPr lang="en-US" altLang="en-US"/>
          </a:p>
        </p:txBody>
      </p:sp>
    </p:spTree>
    <p:extLst>
      <p:ext uri="{BB962C8B-B14F-4D97-AF65-F5344CB8AC3E}">
        <p14:creationId xmlns:p14="http://schemas.microsoft.com/office/powerpoint/2010/main" val="125729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Understanding WSU’s Faculty Recruitment Process requires a look at the roles and responsibilities of the key players involved.</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US" altLang="en-US" sz="1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Office of the Provost </a:t>
            </a: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has overall University responsibility for recruitment, search and selection of faculty.  All faculty positions and appointments system-wide, specifically including tenure and tenure-track, require final approval from this office.</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Office of the Provost has delegated to the </a:t>
            </a:r>
            <a:r>
              <a:rPr lang="en-US" altLang="en-US" sz="1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Appointing Authority </a:t>
            </a: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responsibility of ensuring the area’s or college’s recruitment processes are in alignment with the University’s policies and goals of identifying and recruiting a highly qualified and diverse faculty.  Typically, this role is fulfilled by the Dean or Chancellor.</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Appointing Authority and possible designees, such as the Department Chairs, determine the needs of the vacant position and appoint a diverse, fair and equitable Search Committee.</a:t>
            </a:r>
          </a:p>
          <a:p>
            <a:pPr>
              <a:lnSpc>
                <a:spcPct val="115000"/>
              </a:lnSpc>
              <a:spcBef>
                <a:spcPct val="0"/>
              </a:spcBef>
            </a:pPr>
            <a:endPar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endPar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endPar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US" alt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102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28AB92-D0AC-49CB-A5F1-56F29B16666E}" type="datetime1">
              <a:rPr lang="en-US" altLang="en-US" smtClean="0"/>
              <a:pPr>
                <a:spcBef>
                  <a:spcPct val="0"/>
                </a:spcBef>
              </a:pPr>
              <a:t>3/30/2021</a:t>
            </a:fld>
            <a:endParaRPr lang="en-US" altLang="en-US" dirty="0"/>
          </a:p>
        </p:txBody>
      </p:sp>
      <p:sp>
        <p:nvSpPr>
          <p:cNvPr id="102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102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5C7CAD-40FD-4514-86BA-DD0713281C72}" type="slidenum">
              <a:rPr lang="en-US" altLang="en-US" smtClean="0"/>
              <a:pPr>
                <a:spcBef>
                  <a:spcPct val="0"/>
                </a:spcBef>
              </a:pPr>
              <a:t>4</a:t>
            </a:fld>
            <a:endParaRPr lang="en-US" altLang="en-US" dirty="0"/>
          </a:p>
        </p:txBody>
      </p:sp>
    </p:spTree>
    <p:extLst>
      <p:ext uri="{BB962C8B-B14F-4D97-AF65-F5344CB8AC3E}">
        <p14:creationId xmlns:p14="http://schemas.microsoft.com/office/powerpoint/2010/main" val="84572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r>
              <a:rPr lang="en-US" altLang="en-US" sz="1000" b="1" i="1" dirty="0">
                <a:latin typeface="Arial" panose="020B0604020202020204" pitchFamily="34" charset="0"/>
                <a:cs typeface="Arial" panose="020B0604020202020204" pitchFamily="34" charset="0"/>
              </a:rPr>
              <a:t>Hire &amp; Onboard, </a:t>
            </a:r>
            <a:r>
              <a:rPr lang="en-US" altLang="en-US" sz="1000" dirty="0">
                <a:latin typeface="Arial" panose="020B0604020202020204" pitchFamily="34" charset="0"/>
                <a:cs typeface="Arial" panose="020B0604020202020204" pitchFamily="34" charset="0"/>
              </a:rPr>
              <a:t>the fifth and final phase of the search,  begins when the finalist has received and accepted the offer for the position.  The bulk of the Search Committee’s work is now complete.  A  few items need to be wrapped up in this phase and, most importantly, the emphasis shifts to onboarding the new faculty member.</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3/30/2021</a:t>
            </a:fld>
            <a:endParaRPr lang="en-US" altLang="en-US"/>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r>
              <a:rPr lang="en-US" altLang="en-US"/>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defRPr>
                <a:solidFill>
                  <a:schemeClr val="tx1"/>
                </a:solidFill>
                <a:latin typeface="Arial" panose="020B0604020202020204" pitchFamily="34" charset="0"/>
              </a:defRPr>
            </a:lvl1pPr>
            <a:lvl2pPr marL="733217" indent="-282007" defTabSz="897722">
              <a:defRPr>
                <a:solidFill>
                  <a:schemeClr val="tx1"/>
                </a:solidFill>
                <a:latin typeface="Arial" panose="020B0604020202020204" pitchFamily="34" charset="0"/>
              </a:defRPr>
            </a:lvl2pPr>
            <a:lvl3pPr marL="1128027" indent="-225605" defTabSz="897722">
              <a:defRPr>
                <a:solidFill>
                  <a:schemeClr val="tx1"/>
                </a:solidFill>
                <a:latin typeface="Arial" panose="020B0604020202020204" pitchFamily="34" charset="0"/>
              </a:defRPr>
            </a:lvl3pPr>
            <a:lvl4pPr marL="1579237" indent="-225605" defTabSz="897722">
              <a:defRPr>
                <a:solidFill>
                  <a:schemeClr val="tx1"/>
                </a:solidFill>
                <a:latin typeface="Arial" panose="020B0604020202020204" pitchFamily="34" charset="0"/>
              </a:defRPr>
            </a:lvl4pPr>
            <a:lvl5pPr marL="2030448" indent="-225605" defTabSz="897722">
              <a:defRPr>
                <a:solidFill>
                  <a:schemeClr val="tx1"/>
                </a:solidFill>
                <a:latin typeface="Arial" panose="020B0604020202020204" pitchFamily="34" charset="0"/>
              </a:defRPr>
            </a:lvl5pPr>
            <a:lvl6pPr marL="2481659" indent="-225605" defTabSz="897722" eaLnBrk="0" fontAlgn="base" hangingPunct="0">
              <a:spcBef>
                <a:spcPct val="0"/>
              </a:spcBef>
              <a:spcAft>
                <a:spcPct val="0"/>
              </a:spcAft>
              <a:defRPr>
                <a:solidFill>
                  <a:schemeClr val="tx1"/>
                </a:solidFill>
                <a:latin typeface="Arial" panose="020B0604020202020204" pitchFamily="34" charset="0"/>
              </a:defRPr>
            </a:lvl6pPr>
            <a:lvl7pPr marL="2932869" indent="-225605" defTabSz="897722" eaLnBrk="0" fontAlgn="base" hangingPunct="0">
              <a:spcBef>
                <a:spcPct val="0"/>
              </a:spcBef>
              <a:spcAft>
                <a:spcPct val="0"/>
              </a:spcAft>
              <a:defRPr>
                <a:solidFill>
                  <a:schemeClr val="tx1"/>
                </a:solidFill>
                <a:latin typeface="Arial" panose="020B0604020202020204" pitchFamily="34" charset="0"/>
              </a:defRPr>
            </a:lvl7pPr>
            <a:lvl8pPr marL="3384080" indent="-225605" defTabSz="897722" eaLnBrk="0" fontAlgn="base" hangingPunct="0">
              <a:spcBef>
                <a:spcPct val="0"/>
              </a:spcBef>
              <a:spcAft>
                <a:spcPct val="0"/>
              </a:spcAft>
              <a:defRPr>
                <a:solidFill>
                  <a:schemeClr val="tx1"/>
                </a:solidFill>
                <a:latin typeface="Arial" panose="020B0604020202020204" pitchFamily="34" charset="0"/>
              </a:defRPr>
            </a:lvl8pPr>
            <a:lvl9pPr marL="3835291" indent="-225605" defTabSz="897722"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40</a:t>
            </a:fld>
            <a:endParaRPr lang="en-US" altLang="en-US"/>
          </a:p>
        </p:txBody>
      </p:sp>
    </p:spTree>
    <p:extLst>
      <p:ext uri="{BB962C8B-B14F-4D97-AF65-F5344CB8AC3E}">
        <p14:creationId xmlns:p14="http://schemas.microsoft.com/office/powerpoint/2010/main" val="2450101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59395"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latin typeface="Arial" panose="020B0604020202020204" pitchFamily="34" charset="0"/>
                <a:cs typeface="Arial" panose="020B0604020202020204" pitchFamily="34" charset="0"/>
              </a:rPr>
              <a:t>After the finalist has accepted the position, the Search Committee needs to inform the other candidates that the position is filled. </a:t>
            </a:r>
          </a:p>
          <a:p>
            <a:pPr>
              <a:defRPr/>
            </a:pPr>
            <a:endParaRPr lang="en-US" sz="1000" dirty="0">
              <a:latin typeface="Arial" panose="020B0604020202020204" pitchFamily="34" charset="0"/>
              <a:cs typeface="Arial" panose="020B0604020202020204" pitchFamily="34" charset="0"/>
            </a:endParaRP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Generally, the Primary</a:t>
            </a:r>
            <a:r>
              <a:rPr lang="en-US" sz="1000" baseline="0" dirty="0">
                <a:latin typeface="Arial" panose="020B0604020202020204" pitchFamily="34" charset="0"/>
                <a:cs typeface="Arial" panose="020B0604020202020204" pitchFamily="34" charset="0"/>
              </a:rPr>
              <a:t> </a:t>
            </a:r>
            <a:r>
              <a:rPr lang="en-US" sz="1000" baseline="0" dirty="0" smtClean="0">
                <a:latin typeface="Arial" panose="020B0604020202020204" pitchFamily="34" charset="0"/>
                <a:cs typeface="Arial" panose="020B0604020202020204" pitchFamily="34" charset="0"/>
              </a:rPr>
              <a:t>Recruiter or HR Partner </a:t>
            </a:r>
            <a:r>
              <a:rPr lang="en-US" sz="1000" dirty="0">
                <a:latin typeface="Arial" panose="020B0604020202020204" pitchFamily="34" charset="0"/>
                <a:cs typeface="Arial" panose="020B0604020202020204" pitchFamily="34" charset="0"/>
              </a:rPr>
              <a:t>will personally notify the top candidates who were included in the on-campus interviews by telephone or email</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HRS recommends notifying the remaining candidates as well, typically by letter or email.</a:t>
            </a:r>
          </a:p>
          <a:p>
            <a:pPr marL="169204" indent="-169204">
              <a:buFont typeface="Arial" pitchFamily="34" charset="0"/>
              <a:buChar char="•"/>
              <a:defRPr/>
            </a:pPr>
            <a:r>
              <a:rPr lang="en-US" sz="1000" dirty="0">
                <a:latin typeface="Arial" panose="020B0604020202020204" pitchFamily="34" charset="0"/>
                <a:cs typeface="Arial" panose="020B0604020202020204" pitchFamily="34" charset="0"/>
              </a:rPr>
              <a:t>HRS has created notification letter templates for consideration.  These can be viewed at the Faculty Recruitment website.</a:t>
            </a:r>
          </a:p>
          <a:p>
            <a:pPr marL="169204" marR="0" lvl="3" indent="-169204"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a:solidFill>
                  <a:schemeClr val="tx1"/>
                </a:solidFill>
                <a:effectLst>
                  <a:outerShdw blurRad="38100" dist="38100" dir="2700000" algn="tl">
                    <a:srgbClr val="000000">
                      <a:alpha val="43137"/>
                    </a:srgbClr>
                  </a:outerShdw>
                </a:effectLst>
                <a:cs typeface="Arial" pitchFamily="34" charset="0"/>
              </a:rPr>
              <a:t>Update all candidates’ status with “not selected reasons” and complete the</a:t>
            </a:r>
            <a:r>
              <a:rPr lang="en-US" sz="1000" baseline="0" dirty="0">
                <a:solidFill>
                  <a:schemeClr val="tx1"/>
                </a:solidFill>
                <a:effectLst>
                  <a:outerShdw blurRad="38100" dist="38100" dir="2700000" algn="tl">
                    <a:srgbClr val="000000">
                      <a:alpha val="43137"/>
                    </a:srgbClr>
                  </a:outerShdw>
                </a:effectLst>
                <a:cs typeface="Arial" pitchFamily="34" charset="0"/>
              </a:rPr>
              <a:t> Employee Agreement (Offer) processes for final candidate</a:t>
            </a:r>
            <a:r>
              <a:rPr lang="en-US" sz="1000" dirty="0">
                <a:solidFill>
                  <a:schemeClr val="tx1"/>
                </a:solidFill>
                <a:effectLst>
                  <a:outerShdw blurRad="38100" dist="38100" dir="2700000" algn="tl">
                    <a:srgbClr val="000000">
                      <a:alpha val="43137"/>
                    </a:srgbClr>
                  </a:outerShdw>
                </a:effectLst>
                <a:cs typeface="Arial" pitchFamily="34" charset="0"/>
              </a:rPr>
              <a:t>. </a:t>
            </a:r>
          </a:p>
          <a:p>
            <a:pPr marL="169204" marR="0" lvl="3" indent="-169204"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a:solidFill>
                  <a:schemeClr val="tx1"/>
                </a:solidFill>
                <a:effectLst>
                  <a:outerShdw blurRad="38100" dist="38100" dir="2700000" algn="tl">
                    <a:srgbClr val="000000">
                      <a:alpha val="43137"/>
                    </a:srgbClr>
                  </a:outerShdw>
                </a:effectLst>
                <a:latin typeface="Arial" panose="020B0604020202020204" pitchFamily="34" charset="0"/>
                <a:cs typeface="Arial" pitchFamily="34" charset="0"/>
              </a:rPr>
              <a:t>For, Faculty, the HR</a:t>
            </a:r>
            <a:r>
              <a:rPr lang="en-US" sz="1000" baseline="0" dirty="0">
                <a:solidFill>
                  <a:schemeClr val="tx1"/>
                </a:solidFill>
                <a:effectLst>
                  <a:outerShdw blurRad="38100" dist="38100" dir="2700000" algn="tl">
                    <a:srgbClr val="000000">
                      <a:alpha val="43137"/>
                    </a:srgbClr>
                  </a:outerShdw>
                </a:effectLst>
                <a:latin typeface="Arial" panose="020B0604020202020204" pitchFamily="34" charset="0"/>
                <a:cs typeface="Arial" pitchFamily="34" charset="0"/>
              </a:rPr>
              <a:t> Partner generates offer letter, obtains wet signatures from required approvers, and send the offer letter to the candidate outside of the Workday system. </a:t>
            </a:r>
            <a:endParaRPr lang="en-US" sz="1000" baseline="0" dirty="0" smtClean="0">
              <a:solidFill>
                <a:schemeClr val="tx1"/>
              </a:solidFill>
              <a:effectLst>
                <a:outerShdw blurRad="38100" dist="38100" dir="2700000" algn="tl">
                  <a:srgbClr val="000000">
                    <a:alpha val="43137"/>
                  </a:srgbClr>
                </a:outerShdw>
              </a:effectLst>
              <a:latin typeface="Arial" panose="020B0604020202020204" pitchFamily="34" charset="0"/>
              <a:cs typeface="Arial" pitchFamily="34" charset="0"/>
            </a:endParaRPr>
          </a:p>
          <a:p>
            <a:pPr marL="169204" marR="0" lvl="3" indent="-169204"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latin typeface="Arial" panose="020B0604020202020204" pitchFamily="34" charset="0"/>
                <a:cs typeface="Arial" panose="020B0604020202020204" pitchFamily="34" charset="0"/>
              </a:rPr>
              <a:t>After employment agreement details and offer letter has been finalized, the HR Partner will move the candidate will move forward into Workday staffing processes - Hire for external candidates, Change Job or Add Job for internal candidates.</a:t>
            </a:r>
            <a:endParaRPr lang="en-US" sz="1200" dirty="0">
              <a:latin typeface="Arial" panose="020B0604020202020204" pitchFamily="34" charset="0"/>
              <a:cs typeface="Arial" panose="020B0604020202020204" pitchFamily="34" charset="0"/>
            </a:endParaRPr>
          </a:p>
          <a:p>
            <a:pPr>
              <a:lnSpc>
                <a:spcPct val="115000"/>
              </a:lnSpc>
              <a:spcBef>
                <a:spcPct val="0"/>
              </a:spcBef>
              <a:spcAft>
                <a:spcPts val="987"/>
              </a:spcAft>
              <a:defRPr/>
            </a:pPr>
            <a:endParaRPr lang="en-US" alt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655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B1FC09-E641-499A-8408-570D5DEFEF28}" type="datetime1">
              <a:rPr lang="en-US" altLang="en-US" smtClean="0"/>
              <a:pPr>
                <a:spcBef>
                  <a:spcPct val="0"/>
                </a:spcBef>
              </a:pPr>
              <a:t>3/30/2021</a:t>
            </a:fld>
            <a:endParaRPr lang="en-US" altLang="en-US"/>
          </a:p>
        </p:txBody>
      </p:sp>
      <p:sp>
        <p:nvSpPr>
          <p:cNvPr id="655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655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889C26-A38D-46F4-B6D0-3ADF763AD8DC}" type="slidenum">
              <a:rPr lang="en-US" altLang="en-US" smtClean="0"/>
              <a:pPr>
                <a:spcBef>
                  <a:spcPct val="0"/>
                </a:spcBef>
              </a:pPr>
              <a:t>41</a:t>
            </a:fld>
            <a:endParaRPr lang="en-US" altLang="en-US"/>
          </a:p>
        </p:txBody>
      </p:sp>
    </p:spTree>
    <p:extLst>
      <p:ext uri="{BB962C8B-B14F-4D97-AF65-F5344CB8AC3E}">
        <p14:creationId xmlns:p14="http://schemas.microsoft.com/office/powerpoint/2010/main" val="1440281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59395"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t>Lastly, the Primary</a:t>
            </a:r>
            <a:r>
              <a:rPr lang="en-US" sz="1000" baseline="0" dirty="0"/>
              <a:t> Recruiter </a:t>
            </a:r>
            <a:r>
              <a:rPr lang="en-US" sz="1000" dirty="0"/>
              <a:t>and Search Support ensures recruitment records are kept in accordance with WSU’s Records Retention Policy. </a:t>
            </a:r>
          </a:p>
          <a:p>
            <a:pPr>
              <a:buFont typeface="Arial" pitchFamily="34" charset="0"/>
              <a:buNone/>
              <a:defRPr/>
            </a:pPr>
            <a:endParaRPr lang="en-US" sz="1000" dirty="0"/>
          </a:p>
          <a:p>
            <a:pPr>
              <a:buFont typeface="Arial" pitchFamily="34" charset="0"/>
              <a:buNone/>
              <a:defRPr/>
            </a:pPr>
            <a:r>
              <a:rPr lang="en-US" sz="1000" dirty="0"/>
              <a:t>Certain recruitment records are maintained inside the Workday</a:t>
            </a:r>
            <a:r>
              <a:rPr lang="en-US" sz="1000" baseline="0" dirty="0"/>
              <a:t> </a:t>
            </a:r>
            <a:r>
              <a:rPr lang="en-US" sz="1000" dirty="0"/>
              <a:t>system by HRS and others are maintained by the Search Committee.  For example, Workday</a:t>
            </a:r>
            <a:r>
              <a:rPr lang="en-US" sz="1000" baseline="0" dirty="0"/>
              <a:t> </a:t>
            </a:r>
            <a:r>
              <a:rPr lang="en-US" sz="1000" dirty="0"/>
              <a:t>maintains copies of application materials, disposition</a:t>
            </a:r>
            <a:r>
              <a:rPr lang="en-US" sz="1000" baseline="0" dirty="0"/>
              <a:t> </a:t>
            </a:r>
            <a:r>
              <a:rPr lang="en-US" sz="1000" dirty="0"/>
              <a:t>reasons and the names of the Search Committee Members.  </a:t>
            </a:r>
          </a:p>
          <a:p>
            <a:pPr marL="169204" indent="-169204" eaLnBrk="1" fontAlgn="ctr" hangingPunct="1">
              <a:buFont typeface="Arial" pitchFamily="34" charset="0"/>
              <a:buChar char="•"/>
              <a:defRPr/>
            </a:pPr>
            <a:endParaRPr lang="en-US" sz="1000" dirty="0"/>
          </a:p>
          <a:p>
            <a:pPr eaLnBrk="1" fontAlgn="ctr" hangingPunct="1">
              <a:buFont typeface="Arial" pitchFamily="34" charset="0"/>
              <a:buNone/>
              <a:defRPr/>
            </a:pPr>
            <a:r>
              <a:rPr lang="en-US" sz="1000" dirty="0"/>
              <a:t>Other items that need to be maintained include copies of all</a:t>
            </a:r>
            <a:r>
              <a:rPr lang="en-US" sz="1000" i="1" dirty="0"/>
              <a:t> </a:t>
            </a:r>
            <a:r>
              <a:rPr lang="en-US" sz="1000" dirty="0"/>
              <a:t>internal and external advertising, candidate evaluation tools, screening and interview notes, hiring recommendation and a copy of the final offer letter</a:t>
            </a:r>
          </a:p>
          <a:p>
            <a:pPr>
              <a:buFont typeface="Arial" pitchFamily="34" charset="0"/>
              <a:buNone/>
              <a:defRPr/>
            </a:pPr>
            <a:endParaRPr lang="en-US" sz="1000" dirty="0"/>
          </a:p>
          <a:p>
            <a:pPr>
              <a:buFont typeface="Arial" pitchFamily="34" charset="0"/>
              <a:buNone/>
              <a:defRPr/>
            </a:pPr>
            <a:r>
              <a:rPr lang="en-US" sz="1000" dirty="0"/>
              <a:t>See the Faculty Recruitment webpage and University Records – Retention and Disposition i</a:t>
            </a:r>
            <a:r>
              <a:rPr lang="en-US" sz="1000" dirty="0">
                <a:latin typeface="Arial" pitchFamily="34" charset="0"/>
                <a:cs typeface="Arial" pitchFamily="34" charset="0"/>
              </a:rPr>
              <a:t>n the Business Policies and Procedures Manual for more details.</a:t>
            </a:r>
            <a:endParaRPr lang="en-US" sz="1000" dirty="0"/>
          </a:p>
          <a:p>
            <a:pPr>
              <a:lnSpc>
                <a:spcPct val="115000"/>
              </a:lnSpc>
              <a:spcBef>
                <a:spcPct val="0"/>
              </a:spcBef>
              <a:spcAft>
                <a:spcPts val="987"/>
              </a:spcAft>
              <a:defRPr/>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675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FEEAB1-1902-41E7-ACA7-6538640AE1CB}" type="datetime1">
              <a:rPr lang="en-US" altLang="en-US" smtClean="0"/>
              <a:pPr>
                <a:spcBef>
                  <a:spcPct val="0"/>
                </a:spcBef>
              </a:pPr>
              <a:t>3/30/2021</a:t>
            </a:fld>
            <a:endParaRPr lang="en-US" altLang="en-US"/>
          </a:p>
        </p:txBody>
      </p:sp>
      <p:sp>
        <p:nvSpPr>
          <p:cNvPr id="675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675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7D44DE-6566-464F-98CA-9882B7D1840F}" type="slidenum">
              <a:rPr lang="en-US" altLang="en-US" smtClean="0"/>
              <a:pPr>
                <a:spcBef>
                  <a:spcPct val="0"/>
                </a:spcBef>
              </a:pPr>
              <a:t>42</a:t>
            </a:fld>
            <a:endParaRPr lang="en-US" altLang="en-US"/>
          </a:p>
        </p:txBody>
      </p:sp>
    </p:spTree>
    <p:extLst>
      <p:ext uri="{BB962C8B-B14F-4D97-AF65-F5344CB8AC3E}">
        <p14:creationId xmlns:p14="http://schemas.microsoft.com/office/powerpoint/2010/main" val="2467458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59395"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Congratulations! The new faculty member is ready to begin at the University.  Now the Department Chair, Search Committee and hiring department engage in actively supporting the integration and success of the newly hired faculty member.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The following are recommended components of an onboarding plan.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Plan a “welcome communication” introducing the new faculty member to the area or college.  Highlight their strengths, abilities and areas of expertise.</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Schedule time for the Department Chair and the new faculty member to review the position duties and responsibilities.  The discussion should include the new faculty member’s goals and plan for achievement.  </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HRS recommends establishing bi-weekly or 30, 60 and 90 day follow-ups as the new faculty member gets settled into the position.</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Ask the new faculty member if they have any mentoring and, if appropriate, assign a peer who can be a point of contact.</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Ensure the new faculty member receives a department and area or college-specific orientation</a:t>
            </a:r>
            <a:endParaRPr lang="en-US" sz="1000" dirty="0">
              <a:latin typeface="Arial" panose="020B0604020202020204" pitchFamily="34" charset="0"/>
              <a:ea typeface="Times New Roman"/>
              <a:cs typeface="Arial" panose="020B0604020202020204" pitchFamily="34" charset="0"/>
            </a:endParaRPr>
          </a:p>
          <a:p>
            <a:pPr marL="338408" indent="-338408">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Arrange for the new faculty member to attend New Employee Orientation sessions coordinated through Human Resource Services and the New Faculty Orientation coordinated by the Office of the Provost.</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The goal of these efforts is to provide the new faculty member with a warm welcome and the resources and support to establish a successful employment relationship with the university for years to come.</a:t>
            </a:r>
            <a:endParaRPr lang="en-US" sz="1000" dirty="0">
              <a:latin typeface="Arial" panose="020B0604020202020204" pitchFamily="34" charset="0"/>
              <a:ea typeface="Times New Roman"/>
              <a:cs typeface="Arial" panose="020B0604020202020204" pitchFamily="34" charset="0"/>
            </a:endParaRPr>
          </a:p>
          <a:p>
            <a:pPr>
              <a:lnSpc>
                <a:spcPct val="115000"/>
              </a:lnSpc>
              <a:spcBef>
                <a:spcPct val="0"/>
              </a:spcBef>
              <a:spcAft>
                <a:spcPts val="987"/>
              </a:spcAft>
              <a:defRPr/>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696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1E0F74-E7A6-4D70-8543-B606602A20D5}" type="datetime1">
              <a:rPr lang="en-US" altLang="en-US" smtClean="0"/>
              <a:pPr>
                <a:spcBef>
                  <a:spcPct val="0"/>
                </a:spcBef>
              </a:pPr>
              <a:t>3/30/2021</a:t>
            </a:fld>
            <a:endParaRPr lang="en-US" altLang="en-US"/>
          </a:p>
        </p:txBody>
      </p:sp>
      <p:sp>
        <p:nvSpPr>
          <p:cNvPr id="696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696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09BC67-4FA3-4A5C-BA80-A4A28AFF9D18}" type="slidenum">
              <a:rPr lang="en-US" altLang="en-US" smtClean="0"/>
              <a:pPr>
                <a:spcBef>
                  <a:spcPct val="0"/>
                </a:spcBef>
              </a:pPr>
              <a:t>43</a:t>
            </a:fld>
            <a:endParaRPr lang="en-US" altLang="en-US"/>
          </a:p>
        </p:txBody>
      </p:sp>
    </p:spTree>
    <p:extLst>
      <p:ext uri="{BB962C8B-B14F-4D97-AF65-F5344CB8AC3E}">
        <p14:creationId xmlns:p14="http://schemas.microsoft.com/office/powerpoint/2010/main" val="1073890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255" eaLnBrk="0" hangingPunct="0">
              <a:spcBef>
                <a:spcPct val="30000"/>
              </a:spcBef>
              <a:defRPr sz="1200">
                <a:solidFill>
                  <a:schemeClr val="tx1"/>
                </a:solidFill>
                <a:latin typeface="Arial" charset="0"/>
              </a:defRPr>
            </a:lvl1pPr>
            <a:lvl2pPr marL="734785" indent="-282007" defTabSz="910255" eaLnBrk="0" hangingPunct="0">
              <a:spcBef>
                <a:spcPct val="30000"/>
              </a:spcBef>
              <a:defRPr sz="1200">
                <a:solidFill>
                  <a:schemeClr val="tx1"/>
                </a:solidFill>
                <a:latin typeface="Arial" charset="0"/>
              </a:defRPr>
            </a:lvl2pPr>
            <a:lvl3pPr marL="1129594" indent="-225605" defTabSz="910255" eaLnBrk="0" hangingPunct="0">
              <a:spcBef>
                <a:spcPct val="30000"/>
              </a:spcBef>
              <a:defRPr sz="1200">
                <a:solidFill>
                  <a:schemeClr val="tx1"/>
                </a:solidFill>
                <a:latin typeface="Arial" charset="0"/>
              </a:defRPr>
            </a:lvl3pPr>
            <a:lvl4pPr marL="1582371" indent="-225605" defTabSz="910255" eaLnBrk="0" hangingPunct="0">
              <a:spcBef>
                <a:spcPct val="30000"/>
              </a:spcBef>
              <a:defRPr sz="1200">
                <a:solidFill>
                  <a:schemeClr val="tx1"/>
                </a:solidFill>
                <a:latin typeface="Arial" charset="0"/>
              </a:defRPr>
            </a:lvl4pPr>
            <a:lvl5pPr marL="2033581" indent="-225605" defTabSz="910255" eaLnBrk="0" hangingPunct="0">
              <a:spcBef>
                <a:spcPct val="30000"/>
              </a:spcBef>
              <a:defRPr sz="1200">
                <a:solidFill>
                  <a:schemeClr val="tx1"/>
                </a:solidFill>
                <a:latin typeface="Arial" charset="0"/>
              </a:defRPr>
            </a:lvl5pPr>
            <a:lvl6pPr marL="2484792" indent="-225605" defTabSz="910255" eaLnBrk="0" fontAlgn="base" hangingPunct="0">
              <a:spcBef>
                <a:spcPct val="30000"/>
              </a:spcBef>
              <a:spcAft>
                <a:spcPct val="0"/>
              </a:spcAft>
              <a:defRPr sz="1200">
                <a:solidFill>
                  <a:schemeClr val="tx1"/>
                </a:solidFill>
                <a:latin typeface="Arial" charset="0"/>
              </a:defRPr>
            </a:lvl6pPr>
            <a:lvl7pPr marL="2936003" indent="-225605" defTabSz="910255" eaLnBrk="0" fontAlgn="base" hangingPunct="0">
              <a:spcBef>
                <a:spcPct val="30000"/>
              </a:spcBef>
              <a:spcAft>
                <a:spcPct val="0"/>
              </a:spcAft>
              <a:defRPr sz="1200">
                <a:solidFill>
                  <a:schemeClr val="tx1"/>
                </a:solidFill>
                <a:latin typeface="Arial" charset="0"/>
              </a:defRPr>
            </a:lvl7pPr>
            <a:lvl8pPr marL="3387214" indent="-225605" defTabSz="910255" eaLnBrk="0" fontAlgn="base" hangingPunct="0">
              <a:spcBef>
                <a:spcPct val="30000"/>
              </a:spcBef>
              <a:spcAft>
                <a:spcPct val="0"/>
              </a:spcAft>
              <a:defRPr sz="1200">
                <a:solidFill>
                  <a:schemeClr val="tx1"/>
                </a:solidFill>
                <a:latin typeface="Arial" charset="0"/>
              </a:defRPr>
            </a:lvl8pPr>
            <a:lvl9pPr marL="3838424" indent="-225605" defTabSz="91025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pPr eaLnBrk="1" hangingPunct="1">
                <a:spcBef>
                  <a:spcPct val="0"/>
                </a:spcBef>
              </a:pPr>
              <a:t>3/30/2021</a:t>
            </a:fld>
            <a:endParaRPr lang="en-US" altLang="en-US" dirty="0"/>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255" eaLnBrk="0" hangingPunct="0">
              <a:spcBef>
                <a:spcPct val="30000"/>
              </a:spcBef>
              <a:defRPr sz="1200">
                <a:solidFill>
                  <a:schemeClr val="tx1"/>
                </a:solidFill>
                <a:latin typeface="Arial" charset="0"/>
              </a:defRPr>
            </a:lvl1pPr>
            <a:lvl2pPr marL="734785" indent="-282007" defTabSz="910255" eaLnBrk="0" hangingPunct="0">
              <a:spcBef>
                <a:spcPct val="30000"/>
              </a:spcBef>
              <a:defRPr sz="1200">
                <a:solidFill>
                  <a:schemeClr val="tx1"/>
                </a:solidFill>
                <a:latin typeface="Arial" charset="0"/>
              </a:defRPr>
            </a:lvl2pPr>
            <a:lvl3pPr marL="1129594" indent="-225605" defTabSz="910255" eaLnBrk="0" hangingPunct="0">
              <a:spcBef>
                <a:spcPct val="30000"/>
              </a:spcBef>
              <a:defRPr sz="1200">
                <a:solidFill>
                  <a:schemeClr val="tx1"/>
                </a:solidFill>
                <a:latin typeface="Arial" charset="0"/>
              </a:defRPr>
            </a:lvl3pPr>
            <a:lvl4pPr marL="1582371" indent="-225605" defTabSz="910255" eaLnBrk="0" hangingPunct="0">
              <a:spcBef>
                <a:spcPct val="30000"/>
              </a:spcBef>
              <a:defRPr sz="1200">
                <a:solidFill>
                  <a:schemeClr val="tx1"/>
                </a:solidFill>
                <a:latin typeface="Arial" charset="0"/>
              </a:defRPr>
            </a:lvl4pPr>
            <a:lvl5pPr marL="2033581" indent="-225605" defTabSz="910255" eaLnBrk="0" hangingPunct="0">
              <a:spcBef>
                <a:spcPct val="30000"/>
              </a:spcBef>
              <a:defRPr sz="1200">
                <a:solidFill>
                  <a:schemeClr val="tx1"/>
                </a:solidFill>
                <a:latin typeface="Arial" charset="0"/>
              </a:defRPr>
            </a:lvl5pPr>
            <a:lvl6pPr marL="2484792" indent="-225605" defTabSz="910255" eaLnBrk="0" fontAlgn="base" hangingPunct="0">
              <a:spcBef>
                <a:spcPct val="30000"/>
              </a:spcBef>
              <a:spcAft>
                <a:spcPct val="0"/>
              </a:spcAft>
              <a:defRPr sz="1200">
                <a:solidFill>
                  <a:schemeClr val="tx1"/>
                </a:solidFill>
                <a:latin typeface="Arial" charset="0"/>
              </a:defRPr>
            </a:lvl6pPr>
            <a:lvl7pPr marL="2936003" indent="-225605" defTabSz="910255" eaLnBrk="0" fontAlgn="base" hangingPunct="0">
              <a:spcBef>
                <a:spcPct val="30000"/>
              </a:spcBef>
              <a:spcAft>
                <a:spcPct val="0"/>
              </a:spcAft>
              <a:defRPr sz="1200">
                <a:solidFill>
                  <a:schemeClr val="tx1"/>
                </a:solidFill>
                <a:latin typeface="Arial" charset="0"/>
              </a:defRPr>
            </a:lvl7pPr>
            <a:lvl8pPr marL="3387214" indent="-225605" defTabSz="910255" eaLnBrk="0" fontAlgn="base" hangingPunct="0">
              <a:spcBef>
                <a:spcPct val="30000"/>
              </a:spcBef>
              <a:spcAft>
                <a:spcPct val="0"/>
              </a:spcAft>
              <a:defRPr sz="1200">
                <a:solidFill>
                  <a:schemeClr val="tx1"/>
                </a:solidFill>
                <a:latin typeface="Arial" charset="0"/>
              </a:defRPr>
            </a:lvl8pPr>
            <a:lvl9pPr marL="3838424" indent="-225605" defTabSz="910255"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255" eaLnBrk="0" hangingPunct="0">
              <a:spcBef>
                <a:spcPct val="30000"/>
              </a:spcBef>
              <a:defRPr sz="1200">
                <a:solidFill>
                  <a:schemeClr val="tx1"/>
                </a:solidFill>
                <a:latin typeface="Arial" charset="0"/>
              </a:defRPr>
            </a:lvl1pPr>
            <a:lvl2pPr marL="734785" indent="-282007" defTabSz="910255" eaLnBrk="0" hangingPunct="0">
              <a:spcBef>
                <a:spcPct val="30000"/>
              </a:spcBef>
              <a:defRPr sz="1200">
                <a:solidFill>
                  <a:schemeClr val="tx1"/>
                </a:solidFill>
                <a:latin typeface="Arial" charset="0"/>
              </a:defRPr>
            </a:lvl2pPr>
            <a:lvl3pPr marL="1129594" indent="-225605" defTabSz="910255" eaLnBrk="0" hangingPunct="0">
              <a:spcBef>
                <a:spcPct val="30000"/>
              </a:spcBef>
              <a:defRPr sz="1200">
                <a:solidFill>
                  <a:schemeClr val="tx1"/>
                </a:solidFill>
                <a:latin typeface="Arial" charset="0"/>
              </a:defRPr>
            </a:lvl3pPr>
            <a:lvl4pPr marL="1582371" indent="-225605" defTabSz="910255" eaLnBrk="0" hangingPunct="0">
              <a:spcBef>
                <a:spcPct val="30000"/>
              </a:spcBef>
              <a:defRPr sz="1200">
                <a:solidFill>
                  <a:schemeClr val="tx1"/>
                </a:solidFill>
                <a:latin typeface="Arial" charset="0"/>
              </a:defRPr>
            </a:lvl4pPr>
            <a:lvl5pPr marL="2033581" indent="-225605" defTabSz="910255" eaLnBrk="0" hangingPunct="0">
              <a:spcBef>
                <a:spcPct val="30000"/>
              </a:spcBef>
              <a:defRPr sz="1200">
                <a:solidFill>
                  <a:schemeClr val="tx1"/>
                </a:solidFill>
                <a:latin typeface="Arial" charset="0"/>
              </a:defRPr>
            </a:lvl5pPr>
            <a:lvl6pPr marL="2484792" indent="-225605" defTabSz="910255" eaLnBrk="0" fontAlgn="base" hangingPunct="0">
              <a:spcBef>
                <a:spcPct val="30000"/>
              </a:spcBef>
              <a:spcAft>
                <a:spcPct val="0"/>
              </a:spcAft>
              <a:defRPr sz="1200">
                <a:solidFill>
                  <a:schemeClr val="tx1"/>
                </a:solidFill>
                <a:latin typeface="Arial" charset="0"/>
              </a:defRPr>
            </a:lvl6pPr>
            <a:lvl7pPr marL="2936003" indent="-225605" defTabSz="910255" eaLnBrk="0" fontAlgn="base" hangingPunct="0">
              <a:spcBef>
                <a:spcPct val="30000"/>
              </a:spcBef>
              <a:spcAft>
                <a:spcPct val="0"/>
              </a:spcAft>
              <a:defRPr sz="1200">
                <a:solidFill>
                  <a:schemeClr val="tx1"/>
                </a:solidFill>
                <a:latin typeface="Arial" charset="0"/>
              </a:defRPr>
            </a:lvl7pPr>
            <a:lvl8pPr marL="3387214" indent="-225605" defTabSz="910255" eaLnBrk="0" fontAlgn="base" hangingPunct="0">
              <a:spcBef>
                <a:spcPct val="30000"/>
              </a:spcBef>
              <a:spcAft>
                <a:spcPct val="0"/>
              </a:spcAft>
              <a:defRPr sz="1200">
                <a:solidFill>
                  <a:schemeClr val="tx1"/>
                </a:solidFill>
                <a:latin typeface="Arial" charset="0"/>
              </a:defRPr>
            </a:lvl8pPr>
            <a:lvl9pPr marL="3838424" indent="-225605" defTabSz="91025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pPr eaLnBrk="1" hangingPunct="1">
                <a:spcBef>
                  <a:spcPct val="0"/>
                </a:spcBef>
              </a:pPr>
              <a:t>44</a:t>
            </a:fld>
            <a:endParaRPr lang="en-US" altLang="en-US" dirty="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1000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ea typeface="Times New Roman" panose="02020603050405020304" pitchFamily="18" charset="0"/>
                <a:cs typeface="Arial" panose="020B0604020202020204" pitchFamily="34" charset="0"/>
              </a:rPr>
              <a:t>It’s important to take a step back and look at who makes up the search committee.</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r>
              <a:rPr lang="en-US" altLang="en-US" sz="1000" dirty="0">
                <a:latin typeface="Arial" panose="020B0604020202020204" pitchFamily="34" charset="0"/>
                <a:ea typeface="Times New Roman" panose="02020603050405020304" pitchFamily="18" charset="0"/>
                <a:cs typeface="Arial" panose="020B0604020202020204" pitchFamily="34" charset="0"/>
              </a:rPr>
              <a:t>The search committee, typically made up of between 3 -7 individuals, should be broadly representative of WSU.</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r>
              <a:rPr lang="en-US" altLang="en-US" sz="1000" dirty="0">
                <a:latin typeface="Arial" panose="020B0604020202020204" pitchFamily="34" charset="0"/>
                <a:ea typeface="Times New Roman" panose="02020603050405020304" pitchFamily="18" charset="0"/>
                <a:cs typeface="Arial" panose="020B0604020202020204" pitchFamily="34" charset="0"/>
              </a:rPr>
              <a:t>Select members who are able to provide a variety of perspectives on the role and functions of the vacant position. </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lvl="0"/>
            <a:r>
              <a:rPr lang="en-US" sz="1200" kern="1200" dirty="0" smtClean="0">
                <a:solidFill>
                  <a:schemeClr val="tx1"/>
                </a:solidFill>
                <a:effectLst/>
                <a:latin typeface="Arial" charset="0"/>
                <a:ea typeface="+mn-ea"/>
                <a:cs typeface="+mn-cs"/>
              </a:rPr>
              <a:t>You should assemble a diverse committee with an expressed commitment to diversity, equity, and inclusion. </a:t>
            </a: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The committee should include a diverse membership representing different social, cultural, and professional backgrounds, perspectives, and experiences.</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22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7360B5-ED96-49CE-B16C-36A41824F595}" type="datetime1">
              <a:rPr lang="en-US" altLang="en-US" smtClean="0"/>
              <a:pPr>
                <a:spcBef>
                  <a:spcPct val="0"/>
                </a:spcBef>
              </a:pPr>
              <a:t>3/30/2021</a:t>
            </a:fld>
            <a:endParaRPr lang="en-US" altLang="en-US"/>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BF810F-257C-4D92-84AB-233D4735DD03}" type="slidenum">
              <a:rPr lang="en-US" altLang="en-US" smtClean="0"/>
              <a:pPr>
                <a:spcBef>
                  <a:spcPct val="0"/>
                </a:spcBef>
              </a:pPr>
              <a:t>5</a:t>
            </a:fld>
            <a:endParaRPr lang="en-US" altLang="en-US"/>
          </a:p>
        </p:txBody>
      </p:sp>
    </p:spTree>
    <p:extLst>
      <p:ext uri="{BB962C8B-B14F-4D97-AF65-F5344CB8AC3E}">
        <p14:creationId xmlns:p14="http://schemas.microsoft.com/office/powerpoint/2010/main" val="144609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The </a:t>
            </a:r>
            <a:r>
              <a:rPr lang="en-US" sz="1200" b="1" kern="1200" dirty="0" smtClean="0">
                <a:solidFill>
                  <a:schemeClr val="tx1"/>
                </a:solidFill>
                <a:effectLst/>
                <a:latin typeface="Arial" charset="0"/>
                <a:ea typeface="+mn-ea"/>
                <a:cs typeface="+mn-cs"/>
              </a:rPr>
              <a:t>Primary Recruiter, Primary</a:t>
            </a:r>
            <a:r>
              <a:rPr lang="en-US" sz="1200" b="1" kern="1200" baseline="0" dirty="0" smtClean="0">
                <a:solidFill>
                  <a:schemeClr val="tx1"/>
                </a:solidFill>
                <a:effectLst/>
                <a:latin typeface="Arial" charset="0"/>
                <a:ea typeface="+mn-ea"/>
                <a:cs typeface="+mn-cs"/>
              </a:rPr>
              <a:t> Recruiting Coordinator, </a:t>
            </a:r>
            <a:r>
              <a:rPr lang="en-US" sz="1200" b="1" kern="1200" dirty="0" smtClean="0">
                <a:solidFill>
                  <a:schemeClr val="tx1"/>
                </a:solidFill>
                <a:effectLst/>
                <a:latin typeface="Arial" charset="0"/>
                <a:ea typeface="+mn-ea"/>
                <a:cs typeface="+mn-cs"/>
              </a:rPr>
              <a:t>HR Partner </a:t>
            </a:r>
            <a:r>
              <a:rPr lang="en-US" sz="1200" kern="1200" dirty="0" smtClean="0">
                <a:solidFill>
                  <a:schemeClr val="tx1"/>
                </a:solidFill>
                <a:effectLst/>
                <a:latin typeface="Arial" charset="0"/>
                <a:ea typeface="+mn-ea"/>
                <a:cs typeface="+mn-cs"/>
              </a:rPr>
              <a:t>for the unit,</a:t>
            </a:r>
            <a:r>
              <a:rPr lang="en-US" altLang="en-US" sz="1000" dirty="0" smtClean="0">
                <a:latin typeface="Arial" panose="020B0604020202020204" pitchFamily="34" charset="0"/>
                <a:cs typeface="Arial" panose="020B0604020202020204" pitchFamily="34" charset="0"/>
              </a:rPr>
              <a:t> and </a:t>
            </a:r>
            <a:r>
              <a:rPr lang="en-US" altLang="en-US" sz="1000" b="1" i="1" dirty="0">
                <a:latin typeface="Arial" panose="020B0604020202020204" pitchFamily="34" charset="0"/>
                <a:cs typeface="Arial" panose="020B0604020202020204" pitchFamily="34" charset="0"/>
              </a:rPr>
              <a:t>Search Committee Members </a:t>
            </a:r>
            <a:r>
              <a:rPr lang="en-US" altLang="en-US" sz="1000" dirty="0">
                <a:latin typeface="Arial" panose="020B0604020202020204" pitchFamily="34" charset="0"/>
                <a:cs typeface="Arial" panose="020B0604020202020204" pitchFamily="34" charset="0"/>
              </a:rPr>
              <a:t>function as advisors to the Appointing Authority by developing recruitment and outreach strategies and recommending one or more finalists for the vacant position.  They may assist in providing feedback on the position description and recommend recruitment and outreach strategies for finding qualified candidates, review and carefully evaluate application materials and conduct screening and on-campus/ Zoom interviews to find the best possible finalists.</a:t>
            </a:r>
          </a:p>
          <a:p>
            <a:r>
              <a:rPr lang="en-US" altLang="en-US" sz="1000" dirty="0">
                <a:latin typeface="Arial" panose="020B0604020202020204" pitchFamily="34" charset="0"/>
                <a:cs typeface="Arial" panose="020B0604020202020204" pitchFamily="34" charset="0"/>
              </a:rPr>
              <a:t> </a:t>
            </a:r>
          </a:p>
          <a:p>
            <a:r>
              <a:rPr lang="en-US" altLang="en-US" sz="1000" dirty="0">
                <a:latin typeface="Arial" panose="020B0604020202020204" pitchFamily="34" charset="0"/>
                <a:cs typeface="Arial" panose="020B0604020202020204" pitchFamily="34" charset="0"/>
              </a:rPr>
              <a:t>Additionally, the Search Committee is responsible for conducting a fair and equitable recruitment and for protecting the confidentiality of the search on a need-to-know basis.  It needs to put aside personal agendas or biases so that each candidate receives a fair and equitable evaluation.  Any potential conflicts of interest should be disclosed to the</a:t>
            </a:r>
            <a:r>
              <a:rPr lang="en-US" altLang="en-US" sz="1000" baseline="0" dirty="0">
                <a:latin typeface="Arial" panose="020B0604020202020204" pitchFamily="34" charset="0"/>
                <a:cs typeface="Arial" panose="020B0604020202020204" pitchFamily="34" charset="0"/>
              </a:rPr>
              <a:t> Primary </a:t>
            </a:r>
            <a:r>
              <a:rPr lang="en-US" altLang="en-US" sz="1000" baseline="0" dirty="0" smtClean="0">
                <a:latin typeface="Arial" panose="020B0604020202020204" pitchFamily="34" charset="0"/>
                <a:cs typeface="Arial" panose="020B0604020202020204" pitchFamily="34" charset="0"/>
              </a:rPr>
              <a:t>Recruiter or HR Partner</a:t>
            </a:r>
            <a:r>
              <a:rPr lang="en-US" altLang="en-US" sz="1000" dirty="0" smtClean="0">
                <a:latin typeface="Arial" panose="020B0604020202020204" pitchFamily="34" charset="0"/>
                <a:cs typeface="Arial" panose="020B0604020202020204" pitchFamily="34" charset="0"/>
              </a:rPr>
              <a:t>. </a:t>
            </a:r>
          </a:p>
          <a:p>
            <a:endParaRPr lang="en-US" altLang="en-US" sz="1000" dirty="0" smtClean="0">
              <a:latin typeface="Arial" panose="020B0604020202020204" pitchFamily="34" charset="0"/>
              <a:cs typeface="Arial" panose="020B0604020202020204" pitchFamily="34" charset="0"/>
            </a:endParaRPr>
          </a:p>
          <a:p>
            <a:r>
              <a:rPr lang="en-US" altLang="en-US" sz="1000" b="1" baseline="0" dirty="0" smtClean="0">
                <a:latin typeface="Arial" panose="020B0604020202020204" pitchFamily="34" charset="0"/>
                <a:cs typeface="Arial" panose="020B0604020202020204" pitchFamily="34" charset="0"/>
              </a:rPr>
              <a:t>Primary Recruiter </a:t>
            </a:r>
            <a:r>
              <a:rPr lang="en-US" altLang="en-US" sz="1000" baseline="0" dirty="0" smtClean="0">
                <a:latin typeface="Arial" panose="020B0604020202020204" pitchFamily="34" charset="0"/>
                <a:cs typeface="Arial" panose="020B0604020202020204" pitchFamily="34" charset="0"/>
              </a:rPr>
              <a:t>will administer the movement of candidates </a:t>
            </a:r>
          </a:p>
          <a:p>
            <a:endParaRPr lang="en-US" altLang="en-US" sz="1000" baseline="0" dirty="0" smtClean="0">
              <a:latin typeface="Arial" panose="020B0604020202020204" pitchFamily="34" charset="0"/>
              <a:cs typeface="Arial" panose="020B0604020202020204" pitchFamily="34" charset="0"/>
            </a:endParaRPr>
          </a:p>
          <a:p>
            <a:pPr marL="0" indent="0">
              <a:lnSpc>
                <a:spcPct val="115000"/>
              </a:lnSpc>
              <a:spcBef>
                <a:spcPts val="0"/>
              </a:spcBef>
              <a:spcAft>
                <a:spcPts val="0"/>
              </a:spcAft>
              <a:buFont typeface="Arial" pitchFamily="34" charset="0"/>
              <a:buNone/>
              <a:tabLst>
                <a:tab pos="222650" algn="l"/>
              </a:tabLst>
              <a:defRPr/>
            </a:pPr>
            <a:r>
              <a:rPr lang="en-US" sz="1000" b="1" baseline="0" dirty="0" smtClean="0">
                <a:solidFill>
                  <a:srgbClr val="000000"/>
                </a:solidFill>
                <a:latin typeface="Arial" panose="020B0604020202020204" pitchFamily="34" charset="0"/>
                <a:ea typeface="Times New Roman"/>
                <a:cs typeface="Arial" panose="020B0604020202020204" pitchFamily="34" charset="0"/>
              </a:rPr>
              <a:t>Recruiting Coordinator </a:t>
            </a:r>
            <a:r>
              <a:rPr lang="en-US" sz="1000" baseline="0" dirty="0" smtClean="0">
                <a:solidFill>
                  <a:srgbClr val="000000"/>
                </a:solidFill>
                <a:latin typeface="Arial" panose="020B0604020202020204" pitchFamily="34" charset="0"/>
                <a:ea typeface="Times New Roman"/>
                <a:cs typeface="Arial" panose="020B0604020202020204" pitchFamily="34" charset="0"/>
              </a:rPr>
              <a:t>will typically be the scheduler for interviews, assessments, and reference checks.</a:t>
            </a:r>
          </a:p>
          <a:p>
            <a:pPr marL="0" indent="0">
              <a:lnSpc>
                <a:spcPct val="115000"/>
              </a:lnSpc>
              <a:spcBef>
                <a:spcPts val="0"/>
              </a:spcBef>
              <a:spcAft>
                <a:spcPts val="0"/>
              </a:spcAft>
              <a:buFont typeface="Arial" pitchFamily="34" charset="0"/>
              <a:buNone/>
              <a:tabLst>
                <a:tab pos="222650" algn="l"/>
              </a:tabLst>
              <a:defRPr/>
            </a:pPr>
            <a:endParaRPr lang="en-US" sz="1000" b="1" i="1" dirty="0" smtClean="0">
              <a:solidFill>
                <a:srgbClr val="000000"/>
              </a:solidFill>
              <a:latin typeface="Arial" panose="020B0604020202020204" pitchFamily="34" charset="0"/>
              <a:ea typeface="Times New Roman"/>
              <a:cs typeface="Arial" panose="020B0604020202020204" pitchFamily="34" charset="0"/>
            </a:endParaRPr>
          </a:p>
          <a:p>
            <a:pPr marL="0" indent="0">
              <a:lnSpc>
                <a:spcPct val="115000"/>
              </a:lnSpc>
              <a:spcBef>
                <a:spcPts val="0"/>
              </a:spcBef>
              <a:spcAft>
                <a:spcPts val="0"/>
              </a:spcAft>
              <a:buFont typeface="Arial" pitchFamily="34" charset="0"/>
              <a:buNone/>
              <a:tabLst>
                <a:tab pos="222650" algn="l"/>
              </a:tabLst>
              <a:defRPr/>
            </a:pPr>
            <a:r>
              <a:rPr lang="en-US" sz="1000" b="1" i="1" dirty="0" smtClean="0">
                <a:solidFill>
                  <a:srgbClr val="000000"/>
                </a:solidFill>
                <a:latin typeface="Arial" panose="020B0604020202020204" pitchFamily="34" charset="0"/>
                <a:ea typeface="Times New Roman"/>
                <a:cs typeface="Arial" panose="020B0604020202020204" pitchFamily="34" charset="0"/>
              </a:rPr>
              <a:t>HR</a:t>
            </a:r>
            <a:r>
              <a:rPr lang="en-US" sz="1000" b="1" i="1" baseline="0" dirty="0" smtClean="0">
                <a:solidFill>
                  <a:srgbClr val="000000"/>
                </a:solidFill>
                <a:latin typeface="Arial" panose="020B0604020202020204" pitchFamily="34" charset="0"/>
                <a:ea typeface="Times New Roman"/>
                <a:cs typeface="Arial" panose="020B0604020202020204" pitchFamily="34" charset="0"/>
              </a:rPr>
              <a:t> Partner</a:t>
            </a:r>
            <a:r>
              <a:rPr lang="en-US" sz="1000" b="1" dirty="0" smtClean="0">
                <a:solidFill>
                  <a:srgbClr val="000000"/>
                </a:solidFill>
                <a:latin typeface="Arial" panose="020B0604020202020204" pitchFamily="34" charset="0"/>
                <a:ea typeface="Times New Roman"/>
                <a:cs typeface="Arial" panose="020B0604020202020204" pitchFamily="34" charset="0"/>
              </a:rPr>
              <a:t> </a:t>
            </a:r>
            <a:r>
              <a:rPr lang="en-US" sz="1000" dirty="0" smtClean="0">
                <a:solidFill>
                  <a:srgbClr val="000000"/>
                </a:solidFill>
                <a:latin typeface="Arial" panose="020B0604020202020204" pitchFamily="34" charset="0"/>
                <a:ea typeface="Times New Roman"/>
                <a:cs typeface="Arial" panose="020B0604020202020204" pitchFamily="34" charset="0"/>
              </a:rPr>
              <a:t>is responsible for coordinating the Employment Agreement processes. Because they are closest to the data input on the EA in Workday, they may also be the drafter of the offer letter outside of Workday (for Faculty).</a:t>
            </a:r>
          </a:p>
          <a:p>
            <a:pPr marL="0" indent="0">
              <a:lnSpc>
                <a:spcPct val="115000"/>
              </a:lnSpc>
              <a:spcBef>
                <a:spcPts val="0"/>
              </a:spcBef>
              <a:spcAft>
                <a:spcPts val="0"/>
              </a:spcAft>
              <a:buFont typeface="Arial" pitchFamily="34" charset="0"/>
              <a:buNone/>
              <a:tabLst>
                <a:tab pos="222650" algn="l"/>
              </a:tabLst>
              <a:defRPr/>
            </a:pPr>
            <a:endParaRPr lang="en-US" sz="1000" dirty="0" smtClean="0">
              <a:solidFill>
                <a:srgbClr val="000000"/>
              </a:solidFill>
              <a:latin typeface="Arial" panose="020B0604020202020204" pitchFamily="34" charset="0"/>
              <a:ea typeface="Times New Roman"/>
              <a:cs typeface="Arial" panose="020B0604020202020204" pitchFamily="34" charset="0"/>
            </a:endParaRPr>
          </a:p>
          <a:p>
            <a:pPr marL="0" indent="0">
              <a:lnSpc>
                <a:spcPct val="115000"/>
              </a:lnSpc>
              <a:spcBef>
                <a:spcPts val="0"/>
              </a:spcBef>
              <a:spcAft>
                <a:spcPts val="0"/>
              </a:spcAft>
              <a:buFont typeface="Arial" pitchFamily="34" charset="0"/>
              <a:buNone/>
              <a:tabLst>
                <a:tab pos="222650" algn="l"/>
              </a:tabLst>
              <a:defRPr/>
            </a:pPr>
            <a:r>
              <a:rPr lang="en-US" sz="1000" dirty="0" smtClean="0">
                <a:solidFill>
                  <a:srgbClr val="000000"/>
                </a:solidFill>
                <a:latin typeface="Arial" panose="020B0604020202020204" pitchFamily="34" charset="0"/>
                <a:ea typeface="Times New Roman"/>
                <a:cs typeface="Arial" panose="020B0604020202020204" pitchFamily="34" charset="0"/>
              </a:rPr>
              <a:t>Please</a:t>
            </a:r>
            <a:r>
              <a:rPr lang="en-US" sz="1000" baseline="0" dirty="0" smtClean="0">
                <a:solidFill>
                  <a:srgbClr val="000000"/>
                </a:solidFill>
                <a:latin typeface="Arial" panose="020B0604020202020204" pitchFamily="34" charset="0"/>
                <a:ea typeface="Times New Roman"/>
                <a:cs typeface="Arial" panose="020B0604020202020204" pitchFamily="34" charset="0"/>
              </a:rPr>
              <a:t> note</a:t>
            </a:r>
          </a:p>
          <a:p>
            <a:pPr marL="0" indent="0">
              <a:lnSpc>
                <a:spcPct val="115000"/>
              </a:lnSpc>
              <a:spcBef>
                <a:spcPts val="0"/>
              </a:spcBef>
              <a:spcAft>
                <a:spcPts val="0"/>
              </a:spcAft>
              <a:buFont typeface="Arial" pitchFamily="34" charset="0"/>
              <a:buNone/>
              <a:tabLst>
                <a:tab pos="222650" algn="l"/>
              </a:tabLst>
              <a:defRPr/>
            </a:pPr>
            <a:endParaRPr lang="en-US" sz="1000" baseline="0" dirty="0" smtClean="0">
              <a:solidFill>
                <a:srgbClr val="000000"/>
              </a:solidFill>
              <a:latin typeface="Arial" panose="020B0604020202020204" pitchFamily="34" charset="0"/>
              <a:ea typeface="Times New Roman"/>
              <a:cs typeface="Arial" panose="020B0604020202020204" pitchFamily="34" charset="0"/>
            </a:endParaRPr>
          </a:p>
          <a:p>
            <a:pPr marL="171450" indent="-171450">
              <a:lnSpc>
                <a:spcPct val="115000"/>
              </a:lnSpc>
              <a:spcBef>
                <a:spcPts val="0"/>
              </a:spcBef>
              <a:spcAft>
                <a:spcPts val="0"/>
              </a:spcAft>
              <a:buFont typeface="Arial" panose="020B0604020202020204" pitchFamily="34" charset="0"/>
              <a:buChar char="•"/>
              <a:tabLst>
                <a:tab pos="222650" algn="l"/>
              </a:tabLst>
              <a:defRPr/>
            </a:pPr>
            <a:r>
              <a:rPr lang="en-US" sz="1000" baseline="0" dirty="0" smtClean="0">
                <a:solidFill>
                  <a:srgbClr val="000000"/>
                </a:solidFill>
                <a:latin typeface="Arial" panose="020B0604020202020204" pitchFamily="34" charset="0"/>
                <a:ea typeface="Times New Roman"/>
                <a:cs typeface="Arial" panose="020B0604020202020204" pitchFamily="34" charset="0"/>
              </a:rPr>
              <a:t>Some individuals may hold more than one role.  </a:t>
            </a:r>
          </a:p>
          <a:p>
            <a:pPr marL="171450" indent="-171450">
              <a:lnSpc>
                <a:spcPct val="115000"/>
              </a:lnSpc>
              <a:spcBef>
                <a:spcPts val="0"/>
              </a:spcBef>
              <a:spcAft>
                <a:spcPts val="0"/>
              </a:spcAft>
              <a:buFont typeface="Arial" panose="020B0604020202020204" pitchFamily="34" charset="0"/>
              <a:buChar char="•"/>
              <a:tabLst>
                <a:tab pos="222650" algn="l"/>
              </a:tabLst>
              <a:defRPr/>
            </a:pPr>
            <a:endParaRPr lang="en-US" sz="1000" dirty="0" smtClean="0">
              <a:solidFill>
                <a:srgbClr val="000000"/>
              </a:solidFill>
              <a:latin typeface="Arial" panose="020B0604020202020204" pitchFamily="34" charset="0"/>
              <a:ea typeface="Times New Roman"/>
              <a:cs typeface="Arial" panose="020B0604020202020204" pitchFamily="34" charset="0"/>
            </a:endParaRPr>
          </a:p>
          <a:p>
            <a:pPr marL="171450" indent="-171450">
              <a:lnSpc>
                <a:spcPct val="115000"/>
              </a:lnSpc>
              <a:spcBef>
                <a:spcPts val="0"/>
              </a:spcBef>
              <a:spcAft>
                <a:spcPts val="0"/>
              </a:spcAft>
              <a:buFont typeface="Arial" panose="020B0604020202020204" pitchFamily="34" charset="0"/>
              <a:buChar char="•"/>
              <a:tabLst>
                <a:tab pos="222650" algn="l"/>
              </a:tabLst>
              <a:defRPr/>
            </a:pPr>
            <a:r>
              <a:rPr lang="en-US" sz="1000" dirty="0" smtClean="0">
                <a:solidFill>
                  <a:srgbClr val="000000"/>
                </a:solidFill>
                <a:latin typeface="Arial" panose="020B0604020202020204" pitchFamily="34" charset="0"/>
                <a:ea typeface="Times New Roman"/>
                <a:cs typeface="Arial" panose="020B0604020202020204" pitchFamily="34" charset="0"/>
              </a:rPr>
              <a:t>Not</a:t>
            </a:r>
            <a:r>
              <a:rPr lang="en-US" sz="1000" baseline="0" dirty="0" smtClean="0">
                <a:solidFill>
                  <a:srgbClr val="000000"/>
                </a:solidFill>
                <a:latin typeface="Arial" panose="020B0604020202020204" pitchFamily="34" charset="0"/>
                <a:ea typeface="Times New Roman"/>
                <a:cs typeface="Arial" panose="020B0604020202020204" pitchFamily="34" charset="0"/>
              </a:rPr>
              <a:t> all members of the search committee may have access the Recruitment Dashboard and may need to find the job requisition by searching the job requisition number</a:t>
            </a:r>
            <a:endParaRPr lang="en-US" sz="1000" dirty="0" smtClean="0">
              <a:solidFill>
                <a:srgbClr val="000000"/>
              </a:solidFill>
              <a:latin typeface="Arial" panose="020B0604020202020204" pitchFamily="34" charset="0"/>
              <a:ea typeface="Times New Roman"/>
              <a:cs typeface="Arial" panose="020B0604020202020204" pitchFamily="34" charset="0"/>
            </a:endParaRPr>
          </a:p>
          <a:p>
            <a:endParaRPr lang="en-US" altLang="en-US" sz="1000" baseline="0" dirty="0" smtClean="0">
              <a:latin typeface="Arial" panose="020B0604020202020204" pitchFamily="34" charset="0"/>
              <a:cs typeface="Arial" panose="020B0604020202020204" pitchFamily="34" charset="0"/>
            </a:endParaRPr>
          </a:p>
        </p:txBody>
      </p:sp>
      <p:sp>
        <p:nvSpPr>
          <p:cNvPr id="143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5A0AF7-381A-429D-B698-1AC0C7E989DC}" type="datetime1">
              <a:rPr lang="en-US" altLang="en-US" smtClean="0"/>
              <a:pPr>
                <a:spcBef>
                  <a:spcPct val="0"/>
                </a:spcBef>
              </a:pPr>
              <a:t>3/30/2021</a:t>
            </a:fld>
            <a:endParaRPr lang="en-US" altLang="en-US"/>
          </a:p>
        </p:txBody>
      </p:sp>
      <p:sp>
        <p:nvSpPr>
          <p:cNvPr id="143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143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11201D-4F4A-4B44-ABB2-E89CB582803F}" type="slidenum">
              <a:rPr lang="en-US" altLang="en-US" smtClean="0"/>
              <a:pPr>
                <a:spcBef>
                  <a:spcPct val="0"/>
                </a:spcBef>
              </a:pPr>
              <a:t>6</a:t>
            </a:fld>
            <a:endParaRPr lang="en-US" altLang="en-US"/>
          </a:p>
        </p:txBody>
      </p:sp>
    </p:spTree>
    <p:extLst>
      <p:ext uri="{BB962C8B-B14F-4D97-AF65-F5344CB8AC3E}">
        <p14:creationId xmlns:p14="http://schemas.microsoft.com/office/powerpoint/2010/main" val="150634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a:lnSpc>
                <a:spcPct val="115000"/>
              </a:lnSpc>
              <a:spcBef>
                <a:spcPts val="418"/>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The first phase – </a:t>
            </a:r>
            <a:r>
              <a:rPr lang="en-US" sz="1000" b="1" i="1" dirty="0">
                <a:solidFill>
                  <a:srgbClr val="000000"/>
                </a:solidFill>
                <a:latin typeface="Arial" panose="020B0604020202020204" pitchFamily="34" charset="0"/>
                <a:ea typeface="Times New Roman"/>
                <a:cs typeface="Arial" panose="020B0604020202020204" pitchFamily="34" charset="0"/>
              </a:rPr>
              <a:t>Preparation</a:t>
            </a:r>
            <a:r>
              <a:rPr lang="en-US" sz="1000" dirty="0">
                <a:solidFill>
                  <a:srgbClr val="000000"/>
                </a:solidFill>
                <a:latin typeface="Arial" panose="020B0604020202020204" pitchFamily="34" charset="0"/>
                <a:ea typeface="Times New Roman"/>
                <a:cs typeface="Arial" panose="020B0604020202020204" pitchFamily="34" charset="0"/>
              </a:rPr>
              <a:t> – is the foundation of every successful search. </a:t>
            </a:r>
            <a:r>
              <a:rPr lang="en-US" sz="1000" dirty="0">
                <a:latin typeface="Arial" panose="020B0604020202020204" pitchFamily="34" charset="0"/>
                <a:ea typeface="Times New Roman"/>
                <a:cs typeface="Arial" panose="020B0604020202020204" pitchFamily="34" charset="0"/>
              </a:rPr>
              <a:t> </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3/30/2021</a:t>
            </a:fld>
            <a:endParaRPr lang="en-US" altLang="en-US"/>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288">
              <a:defRPr>
                <a:solidFill>
                  <a:schemeClr val="tx1"/>
                </a:solidFill>
                <a:latin typeface="Arial" panose="020B0604020202020204" pitchFamily="34" charset="0"/>
              </a:defRPr>
            </a:lvl1pPr>
            <a:lvl2pPr marL="733217" indent="-282007" defTabSz="899288">
              <a:defRPr>
                <a:solidFill>
                  <a:schemeClr val="tx1"/>
                </a:solidFill>
                <a:latin typeface="Arial" panose="020B0604020202020204" pitchFamily="34" charset="0"/>
              </a:defRPr>
            </a:lvl2pPr>
            <a:lvl3pPr marL="1128027" indent="-225605" defTabSz="899288">
              <a:defRPr>
                <a:solidFill>
                  <a:schemeClr val="tx1"/>
                </a:solidFill>
                <a:latin typeface="Arial" panose="020B0604020202020204" pitchFamily="34" charset="0"/>
              </a:defRPr>
            </a:lvl3pPr>
            <a:lvl4pPr marL="1579237" indent="-225605" defTabSz="899288">
              <a:defRPr>
                <a:solidFill>
                  <a:schemeClr val="tx1"/>
                </a:solidFill>
                <a:latin typeface="Arial" panose="020B0604020202020204" pitchFamily="34" charset="0"/>
              </a:defRPr>
            </a:lvl4pPr>
            <a:lvl5pPr marL="2030448" indent="-225605" defTabSz="899288">
              <a:defRPr>
                <a:solidFill>
                  <a:schemeClr val="tx1"/>
                </a:solidFill>
                <a:latin typeface="Arial" panose="020B0604020202020204" pitchFamily="34" charset="0"/>
              </a:defRPr>
            </a:lvl5pPr>
            <a:lvl6pPr marL="2481659" indent="-225605" defTabSz="899288" eaLnBrk="0" fontAlgn="base" hangingPunct="0">
              <a:spcBef>
                <a:spcPct val="0"/>
              </a:spcBef>
              <a:spcAft>
                <a:spcPct val="0"/>
              </a:spcAft>
              <a:defRPr>
                <a:solidFill>
                  <a:schemeClr val="tx1"/>
                </a:solidFill>
                <a:latin typeface="Arial" panose="020B0604020202020204" pitchFamily="34" charset="0"/>
              </a:defRPr>
            </a:lvl6pPr>
            <a:lvl7pPr marL="2932869" indent="-225605" defTabSz="899288" eaLnBrk="0" fontAlgn="base" hangingPunct="0">
              <a:spcBef>
                <a:spcPct val="0"/>
              </a:spcBef>
              <a:spcAft>
                <a:spcPct val="0"/>
              </a:spcAft>
              <a:defRPr>
                <a:solidFill>
                  <a:schemeClr val="tx1"/>
                </a:solidFill>
                <a:latin typeface="Arial" panose="020B0604020202020204" pitchFamily="34" charset="0"/>
              </a:defRPr>
            </a:lvl7pPr>
            <a:lvl8pPr marL="3384080" indent="-225605" defTabSz="899288" eaLnBrk="0" fontAlgn="base" hangingPunct="0">
              <a:spcBef>
                <a:spcPct val="0"/>
              </a:spcBef>
              <a:spcAft>
                <a:spcPct val="0"/>
              </a:spcAft>
              <a:defRPr>
                <a:solidFill>
                  <a:schemeClr val="tx1"/>
                </a:solidFill>
                <a:latin typeface="Arial" panose="020B0604020202020204" pitchFamily="34" charset="0"/>
              </a:defRPr>
            </a:lvl8pPr>
            <a:lvl9pPr marL="3835291" indent="-225605" defTabSz="899288" eaLnBrk="0" fontAlgn="base" hangingPunct="0">
              <a:spcBef>
                <a:spcPct val="0"/>
              </a:spcBef>
              <a:spcAft>
                <a:spcPct val="0"/>
              </a:spcAft>
              <a:defRPr>
                <a:solidFill>
                  <a:schemeClr val="tx1"/>
                </a:solidFill>
                <a:latin typeface="Arial" panose="020B0604020202020204" pitchFamily="34" charset="0"/>
              </a:defRPr>
            </a:lvl9pPr>
          </a:lstStyle>
          <a:p>
            <a:r>
              <a:rPr lang="en-US" altLang="en-US"/>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defRPr>
                <a:solidFill>
                  <a:schemeClr val="tx1"/>
                </a:solidFill>
                <a:latin typeface="Arial" panose="020B0604020202020204" pitchFamily="34" charset="0"/>
              </a:defRPr>
            </a:lvl1pPr>
            <a:lvl2pPr marL="733217" indent="-282007" defTabSz="897722">
              <a:defRPr>
                <a:solidFill>
                  <a:schemeClr val="tx1"/>
                </a:solidFill>
                <a:latin typeface="Arial" panose="020B0604020202020204" pitchFamily="34" charset="0"/>
              </a:defRPr>
            </a:lvl2pPr>
            <a:lvl3pPr marL="1128027" indent="-225605" defTabSz="897722">
              <a:defRPr>
                <a:solidFill>
                  <a:schemeClr val="tx1"/>
                </a:solidFill>
                <a:latin typeface="Arial" panose="020B0604020202020204" pitchFamily="34" charset="0"/>
              </a:defRPr>
            </a:lvl3pPr>
            <a:lvl4pPr marL="1579237" indent="-225605" defTabSz="897722">
              <a:defRPr>
                <a:solidFill>
                  <a:schemeClr val="tx1"/>
                </a:solidFill>
                <a:latin typeface="Arial" panose="020B0604020202020204" pitchFamily="34" charset="0"/>
              </a:defRPr>
            </a:lvl4pPr>
            <a:lvl5pPr marL="2030448" indent="-225605" defTabSz="897722">
              <a:defRPr>
                <a:solidFill>
                  <a:schemeClr val="tx1"/>
                </a:solidFill>
                <a:latin typeface="Arial" panose="020B0604020202020204" pitchFamily="34" charset="0"/>
              </a:defRPr>
            </a:lvl5pPr>
            <a:lvl6pPr marL="2481659" indent="-225605" defTabSz="897722" eaLnBrk="0" fontAlgn="base" hangingPunct="0">
              <a:spcBef>
                <a:spcPct val="0"/>
              </a:spcBef>
              <a:spcAft>
                <a:spcPct val="0"/>
              </a:spcAft>
              <a:defRPr>
                <a:solidFill>
                  <a:schemeClr val="tx1"/>
                </a:solidFill>
                <a:latin typeface="Arial" panose="020B0604020202020204" pitchFamily="34" charset="0"/>
              </a:defRPr>
            </a:lvl6pPr>
            <a:lvl7pPr marL="2932869" indent="-225605" defTabSz="897722" eaLnBrk="0" fontAlgn="base" hangingPunct="0">
              <a:spcBef>
                <a:spcPct val="0"/>
              </a:spcBef>
              <a:spcAft>
                <a:spcPct val="0"/>
              </a:spcAft>
              <a:defRPr>
                <a:solidFill>
                  <a:schemeClr val="tx1"/>
                </a:solidFill>
                <a:latin typeface="Arial" panose="020B0604020202020204" pitchFamily="34" charset="0"/>
              </a:defRPr>
            </a:lvl7pPr>
            <a:lvl8pPr marL="3384080" indent="-225605" defTabSz="897722" eaLnBrk="0" fontAlgn="base" hangingPunct="0">
              <a:spcBef>
                <a:spcPct val="0"/>
              </a:spcBef>
              <a:spcAft>
                <a:spcPct val="0"/>
              </a:spcAft>
              <a:defRPr>
                <a:solidFill>
                  <a:schemeClr val="tx1"/>
                </a:solidFill>
                <a:latin typeface="Arial" panose="020B0604020202020204" pitchFamily="34" charset="0"/>
              </a:defRPr>
            </a:lvl8pPr>
            <a:lvl9pPr marL="3835291" indent="-225605" defTabSz="897722"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7</a:t>
            </a:fld>
            <a:endParaRPr lang="en-US" altLang="en-US"/>
          </a:p>
        </p:txBody>
      </p:sp>
    </p:spTree>
    <p:extLst>
      <p:ext uri="{BB962C8B-B14F-4D97-AF65-F5344CB8AC3E}">
        <p14:creationId xmlns:p14="http://schemas.microsoft.com/office/powerpoint/2010/main" val="324355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434"/>
              </a:spcBef>
              <a:spcAft>
                <a:spcPts val="0"/>
              </a:spcAft>
            </a:pPr>
            <a:r>
              <a:rPr lang="en-US" sz="1000" dirty="0">
                <a:latin typeface="Arial" panose="020B0604020202020204" pitchFamily="34" charset="0"/>
                <a:cs typeface="Arial" panose="020B0604020202020204" pitchFamily="34" charset="0"/>
              </a:rPr>
              <a:t>The goal of the recruitment process is to hire the best candidate for the job.</a:t>
            </a:r>
          </a:p>
          <a:p>
            <a:pPr>
              <a:lnSpc>
                <a:spcPct val="115000"/>
              </a:lnSpc>
              <a:spcBef>
                <a:spcPts val="434"/>
              </a:spcBef>
              <a:spcAft>
                <a:spcPts val="0"/>
              </a:spcAft>
            </a:pPr>
            <a:endParaRPr lang="en-US" sz="1000" dirty="0">
              <a:latin typeface="Arial" panose="020B0604020202020204" pitchFamily="34" charset="0"/>
              <a:cs typeface="Arial" panose="020B0604020202020204" pitchFamily="34" charset="0"/>
            </a:endParaRPr>
          </a:p>
          <a:p>
            <a:pPr>
              <a:lnSpc>
                <a:spcPct val="115000"/>
              </a:lnSpc>
              <a:spcBef>
                <a:spcPts val="434"/>
              </a:spcBef>
              <a:spcAft>
                <a:spcPts val="0"/>
              </a:spcAft>
            </a:pPr>
            <a:r>
              <a:rPr lang="en-US" sz="1000" dirty="0">
                <a:latin typeface="Arial" panose="020B0604020202020204" pitchFamily="34" charset="0"/>
                <a:cs typeface="Arial" panose="020B0604020202020204" pitchFamily="34" charset="0"/>
              </a:rPr>
              <a:t>The recruitment process should be consistent with WSU’s Strategic Plan to have diverse faculty and staff.</a:t>
            </a:r>
          </a:p>
          <a:p>
            <a:pPr>
              <a:lnSpc>
                <a:spcPct val="115000"/>
              </a:lnSpc>
              <a:spcBef>
                <a:spcPts val="434"/>
              </a:spcBef>
              <a:spcAft>
                <a:spcPts val="0"/>
              </a:spcAft>
            </a:pPr>
            <a:endParaRPr lang="en-US" sz="1000" dirty="0">
              <a:latin typeface="Arial" panose="020B0604020202020204" pitchFamily="34" charset="0"/>
              <a:cs typeface="Arial" panose="020B0604020202020204" pitchFamily="34" charset="0"/>
            </a:endParaRPr>
          </a:p>
          <a:p>
            <a:pPr>
              <a:lnSpc>
                <a:spcPct val="115000"/>
              </a:lnSpc>
              <a:spcBef>
                <a:spcPts val="434"/>
              </a:spcBef>
              <a:spcAft>
                <a:spcPts val="0"/>
              </a:spcAft>
            </a:pPr>
            <a:r>
              <a:rPr lang="en-US" sz="1000" dirty="0">
                <a:latin typeface="Arial" panose="020B0604020202020204" pitchFamily="34" charset="0"/>
                <a:cs typeface="Arial" panose="020B0604020202020204" pitchFamily="34" charset="0"/>
              </a:rPr>
              <a:t>Benefits of hiring the best include:</a:t>
            </a:r>
          </a:p>
          <a:p>
            <a:pPr>
              <a:lnSpc>
                <a:spcPct val="115000"/>
              </a:lnSpc>
              <a:spcBef>
                <a:spcPts val="434"/>
              </a:spcBef>
              <a:spcAft>
                <a:spcPts val="0"/>
              </a:spcAft>
            </a:pPr>
            <a:endParaRPr lang="en-US" sz="1000" dirty="0">
              <a:latin typeface="Arial" panose="020B0604020202020204" pitchFamily="34" charset="0"/>
              <a:cs typeface="Arial" panose="020B0604020202020204" pitchFamily="34" charset="0"/>
            </a:endParaRPr>
          </a:p>
          <a:p>
            <a:pPr marL="171450" lvl="1" indent="-171450">
              <a:buClr>
                <a:srgbClr val="5E6A71"/>
              </a:buClr>
              <a:buSzPct val="80000"/>
              <a:buFont typeface="Arial" pitchFamily="34" charset="0"/>
              <a:buChar char="•"/>
            </a:pPr>
            <a:r>
              <a:rPr lang="en-US" sz="1000" dirty="0">
                <a:latin typeface="Arial" panose="020B0604020202020204" pitchFamily="34" charset="0"/>
                <a:cs typeface="Arial" panose="020B0604020202020204" pitchFamily="34" charset="0"/>
              </a:rPr>
              <a:t>Decrease Costs – Turnover, etc.</a:t>
            </a:r>
          </a:p>
          <a:p>
            <a:pPr marL="171450" lvl="1" indent="-171450">
              <a:buClr>
                <a:srgbClr val="5E6A71"/>
              </a:buClr>
              <a:buSzPct val="80000"/>
              <a:buFont typeface="Arial" pitchFamily="34" charset="0"/>
              <a:buChar char="•"/>
            </a:pPr>
            <a:r>
              <a:rPr lang="en-US" sz="1000" dirty="0">
                <a:latin typeface="Arial" panose="020B0604020202020204" pitchFamily="34" charset="0"/>
                <a:cs typeface="Arial" panose="020B0604020202020204" pitchFamily="34" charset="0"/>
              </a:rPr>
              <a:t>Decrease Performance Issues</a:t>
            </a:r>
          </a:p>
          <a:p>
            <a:pPr marL="171450" lvl="1" indent="-171450">
              <a:buClr>
                <a:srgbClr val="5E6A71"/>
              </a:buClr>
              <a:buSzPct val="80000"/>
              <a:buFont typeface="Arial" pitchFamily="34" charset="0"/>
              <a:buChar char="•"/>
            </a:pPr>
            <a:r>
              <a:rPr lang="en-US" sz="1000" dirty="0">
                <a:latin typeface="Arial" panose="020B0604020202020204" pitchFamily="34" charset="0"/>
                <a:cs typeface="Arial" panose="020B0604020202020204" pitchFamily="34" charset="0"/>
              </a:rPr>
              <a:t>Decrease Lawsuits and Litigation</a:t>
            </a:r>
          </a:p>
          <a:p>
            <a:pPr marL="171450" lvl="1" indent="-171450">
              <a:buClr>
                <a:srgbClr val="5E6A71"/>
              </a:buClr>
              <a:buSzPct val="80000"/>
              <a:buFont typeface="Arial" pitchFamily="34" charset="0"/>
              <a:buChar char="•"/>
            </a:pPr>
            <a:r>
              <a:rPr lang="en-US" sz="1000" dirty="0">
                <a:latin typeface="Arial" panose="020B0604020202020204" pitchFamily="34" charset="0"/>
                <a:cs typeface="Arial" panose="020B0604020202020204" pitchFamily="34" charset="0"/>
              </a:rPr>
              <a:t>Increase </a:t>
            </a:r>
            <a:r>
              <a:rPr lang="en-US" sz="1000" dirty="0" smtClean="0">
                <a:latin typeface="Arial" panose="020B0604020202020204" pitchFamily="34" charset="0"/>
                <a:cs typeface="Arial" panose="020B0604020202020204" pitchFamily="34" charset="0"/>
              </a:rPr>
              <a:t>Morale</a:t>
            </a:r>
          </a:p>
          <a:p>
            <a:pPr marL="171450" marR="0" lvl="1" indent="-171450" algn="l" defTabSz="914400" rtl="0" eaLnBrk="0" fontAlgn="base" latinLnBrk="0" hangingPunct="0">
              <a:lnSpc>
                <a:spcPct val="100000"/>
              </a:lnSpc>
              <a:spcBef>
                <a:spcPct val="30000"/>
              </a:spcBef>
              <a:spcAft>
                <a:spcPct val="0"/>
              </a:spcAft>
              <a:buClr>
                <a:srgbClr val="5E6A71"/>
              </a:buClr>
              <a:buSzPct val="80000"/>
              <a:buFont typeface="Arial" pitchFamily="34" charset="0"/>
              <a:buChar char="•"/>
              <a:tabLst/>
              <a:defRPr/>
            </a:pPr>
            <a:r>
              <a:rPr lang="en-US" sz="1000" dirty="0" smtClean="0">
                <a:effectLst>
                  <a:outerShdw blurRad="38100" dist="38100" dir="2700000" algn="tl">
                    <a:srgbClr val="000000">
                      <a:alpha val="43137"/>
                    </a:srgbClr>
                  </a:outerShdw>
                </a:effectLst>
              </a:rPr>
              <a:t>Advance Research, Innovation &amp; Creativity; Student Experience, and Diversity, Equity and Inclusion</a:t>
            </a:r>
          </a:p>
          <a:p>
            <a:pPr marL="171450" lvl="1" indent="-171450">
              <a:buClr>
                <a:srgbClr val="5E6A71"/>
              </a:buClr>
              <a:buSzPct val="80000"/>
              <a:buFont typeface="Arial" pitchFamily="34" charset="0"/>
              <a:buChar char="•"/>
            </a:pPr>
            <a:endParaRPr lang="en-US" sz="1000" dirty="0">
              <a:latin typeface="Arial" panose="020B0604020202020204" pitchFamily="34" charset="0"/>
              <a:cs typeface="Arial" panose="020B0604020202020204" pitchFamily="34" charset="0"/>
            </a:endParaRPr>
          </a:p>
          <a:p>
            <a:pPr>
              <a:lnSpc>
                <a:spcPct val="115000"/>
              </a:lnSpc>
              <a:spcBef>
                <a:spcPts val="0"/>
              </a:spcBef>
              <a:spcAft>
                <a:spcPts val="982"/>
              </a:spcAft>
              <a:defRPr/>
            </a:pPr>
            <a:endParaRPr lang="en-US" sz="1000" dirty="0">
              <a:latin typeface="Arial" panose="020B0604020202020204" pitchFamily="34" charset="0"/>
              <a:cs typeface="Arial" panose="020B0604020202020204" pitchFamily="34" charset="0"/>
            </a:endParaRPr>
          </a:p>
        </p:txBody>
      </p:sp>
      <p:sp>
        <p:nvSpPr>
          <p:cNvPr id="225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3425" indent="-280988" defTabSz="909638">
              <a:spcBef>
                <a:spcPct val="30000"/>
              </a:spcBef>
              <a:defRPr sz="1200">
                <a:solidFill>
                  <a:schemeClr val="tx1"/>
                </a:solidFill>
                <a:latin typeface="Arial" panose="020B0604020202020204" pitchFamily="34" charset="0"/>
              </a:defRPr>
            </a:lvl2pPr>
            <a:lvl3pPr marL="1128713" indent="-225425" defTabSz="909638">
              <a:spcBef>
                <a:spcPct val="30000"/>
              </a:spcBef>
              <a:defRPr sz="1200">
                <a:solidFill>
                  <a:schemeClr val="tx1"/>
                </a:solidFill>
                <a:latin typeface="Arial" panose="020B0604020202020204" pitchFamily="34" charset="0"/>
              </a:defRPr>
            </a:lvl3pPr>
            <a:lvl4pPr marL="1581150" indent="-225425" defTabSz="909638">
              <a:spcBef>
                <a:spcPct val="30000"/>
              </a:spcBef>
              <a:defRPr sz="1200">
                <a:solidFill>
                  <a:schemeClr val="tx1"/>
                </a:solidFill>
                <a:latin typeface="Arial" panose="020B0604020202020204" pitchFamily="34" charset="0"/>
              </a:defRPr>
            </a:lvl4pPr>
            <a:lvl5pPr marL="2032000" indent="-225425" defTabSz="909638">
              <a:spcBef>
                <a:spcPct val="30000"/>
              </a:spcBef>
              <a:defRPr sz="1200">
                <a:solidFill>
                  <a:schemeClr val="tx1"/>
                </a:solidFill>
                <a:latin typeface="Arial" panose="020B0604020202020204" pitchFamily="34" charset="0"/>
              </a:defRPr>
            </a:lvl5pPr>
            <a:lvl6pPr marL="2489200"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6400"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3600"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60800"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C8B162-F8BD-4F5D-AA51-24CD0EBA9BBC}" type="datetime1">
              <a:rPr lang="en-US" altLang="en-US" smtClean="0"/>
              <a:pPr>
                <a:spcBef>
                  <a:spcPct val="0"/>
                </a:spcBef>
              </a:pPr>
              <a:t>3/30/2021</a:t>
            </a:fld>
            <a:endParaRPr lang="en-US" altLang="en-US"/>
          </a:p>
        </p:txBody>
      </p:sp>
      <p:sp>
        <p:nvSpPr>
          <p:cNvPr id="225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3425" indent="-280988" defTabSz="909638">
              <a:spcBef>
                <a:spcPct val="30000"/>
              </a:spcBef>
              <a:defRPr sz="1200">
                <a:solidFill>
                  <a:schemeClr val="tx1"/>
                </a:solidFill>
                <a:latin typeface="Arial" panose="020B0604020202020204" pitchFamily="34" charset="0"/>
              </a:defRPr>
            </a:lvl2pPr>
            <a:lvl3pPr marL="1128713" indent="-225425" defTabSz="909638">
              <a:spcBef>
                <a:spcPct val="30000"/>
              </a:spcBef>
              <a:defRPr sz="1200">
                <a:solidFill>
                  <a:schemeClr val="tx1"/>
                </a:solidFill>
                <a:latin typeface="Arial" panose="020B0604020202020204" pitchFamily="34" charset="0"/>
              </a:defRPr>
            </a:lvl3pPr>
            <a:lvl4pPr marL="1581150" indent="-225425" defTabSz="909638">
              <a:spcBef>
                <a:spcPct val="30000"/>
              </a:spcBef>
              <a:defRPr sz="1200">
                <a:solidFill>
                  <a:schemeClr val="tx1"/>
                </a:solidFill>
                <a:latin typeface="Arial" panose="020B0604020202020204" pitchFamily="34" charset="0"/>
              </a:defRPr>
            </a:lvl4pPr>
            <a:lvl5pPr marL="2032000" indent="-225425" defTabSz="909638">
              <a:spcBef>
                <a:spcPct val="30000"/>
              </a:spcBef>
              <a:defRPr sz="1200">
                <a:solidFill>
                  <a:schemeClr val="tx1"/>
                </a:solidFill>
                <a:latin typeface="Arial" panose="020B0604020202020204" pitchFamily="34" charset="0"/>
              </a:defRPr>
            </a:lvl5pPr>
            <a:lvl6pPr marL="2489200"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6400"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3600"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60800"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225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3425" indent="-280988" defTabSz="909638">
              <a:spcBef>
                <a:spcPct val="30000"/>
              </a:spcBef>
              <a:defRPr sz="1200">
                <a:solidFill>
                  <a:schemeClr val="tx1"/>
                </a:solidFill>
                <a:latin typeface="Arial" panose="020B0604020202020204" pitchFamily="34" charset="0"/>
              </a:defRPr>
            </a:lvl2pPr>
            <a:lvl3pPr marL="1128713" indent="-225425" defTabSz="909638">
              <a:spcBef>
                <a:spcPct val="30000"/>
              </a:spcBef>
              <a:defRPr sz="1200">
                <a:solidFill>
                  <a:schemeClr val="tx1"/>
                </a:solidFill>
                <a:latin typeface="Arial" panose="020B0604020202020204" pitchFamily="34" charset="0"/>
              </a:defRPr>
            </a:lvl3pPr>
            <a:lvl4pPr marL="1581150" indent="-225425" defTabSz="909638">
              <a:spcBef>
                <a:spcPct val="30000"/>
              </a:spcBef>
              <a:defRPr sz="1200">
                <a:solidFill>
                  <a:schemeClr val="tx1"/>
                </a:solidFill>
                <a:latin typeface="Arial" panose="020B0604020202020204" pitchFamily="34" charset="0"/>
              </a:defRPr>
            </a:lvl4pPr>
            <a:lvl5pPr marL="2032000" indent="-225425" defTabSz="909638">
              <a:spcBef>
                <a:spcPct val="30000"/>
              </a:spcBef>
              <a:defRPr sz="1200">
                <a:solidFill>
                  <a:schemeClr val="tx1"/>
                </a:solidFill>
                <a:latin typeface="Arial" panose="020B0604020202020204" pitchFamily="34" charset="0"/>
              </a:defRPr>
            </a:lvl5pPr>
            <a:lvl6pPr marL="2489200"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6400"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3600"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60800"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E5A0AF-F567-44FD-9F97-3605902A87CF}" type="slidenum">
              <a:rPr lang="en-US" altLang="en-US" smtClean="0"/>
              <a:pPr>
                <a:spcBef>
                  <a:spcPct val="0"/>
                </a:spcBef>
              </a:pPr>
              <a:t>8</a:t>
            </a:fld>
            <a:endParaRPr lang="en-US" altLang="en-US"/>
          </a:p>
        </p:txBody>
      </p:sp>
    </p:spTree>
    <p:extLst>
      <p:ext uri="{BB962C8B-B14F-4D97-AF65-F5344CB8AC3E}">
        <p14:creationId xmlns:p14="http://schemas.microsoft.com/office/powerpoint/2010/main" val="29882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418"/>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To provide a positive experience for all candidates, the Search Committee must attend to any number of details throughout the entire search process.  Specific aspects that may influence a candidate's perceptions include:</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418"/>
              </a:spcBef>
              <a:spcAft>
                <a:spcPts val="0"/>
              </a:spcAft>
              <a:defRPr/>
            </a:pPr>
            <a:r>
              <a:rPr lang="en-US" sz="1000" dirty="0">
                <a:latin typeface="Arial" panose="020B0604020202020204" pitchFamily="34" charset="0"/>
                <a:ea typeface="Times New Roman"/>
                <a:cs typeface="Arial" panose="020B0604020202020204" pitchFamily="34" charset="0"/>
              </a:rPr>
              <a:t> </a:t>
            </a:r>
          </a:p>
          <a:p>
            <a:pPr marL="333975" indent="-333975">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Being candid and forthright with candidates</a:t>
            </a:r>
            <a:endParaRPr lang="en-US" sz="1000" dirty="0">
              <a:latin typeface="Arial" panose="020B0604020202020204" pitchFamily="34" charset="0"/>
              <a:ea typeface="Times New Roman"/>
              <a:cs typeface="Arial" panose="020B0604020202020204" pitchFamily="34" charset="0"/>
            </a:endParaRPr>
          </a:p>
          <a:p>
            <a:pPr marL="333975" indent="-333975">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Meeting timelines</a:t>
            </a:r>
            <a:endParaRPr lang="en-US" sz="1000" dirty="0">
              <a:latin typeface="Arial" panose="020B0604020202020204" pitchFamily="34" charset="0"/>
              <a:ea typeface="Times New Roman"/>
              <a:cs typeface="Arial" panose="020B0604020202020204" pitchFamily="34" charset="0"/>
            </a:endParaRPr>
          </a:p>
          <a:p>
            <a:pPr marL="333975" indent="-333975">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Being professional in correspondence</a:t>
            </a:r>
            <a:endParaRPr lang="en-US" sz="1000" dirty="0">
              <a:latin typeface="Arial" panose="020B0604020202020204" pitchFamily="34" charset="0"/>
              <a:ea typeface="Times New Roman"/>
              <a:cs typeface="Arial" panose="020B0604020202020204" pitchFamily="34" charset="0"/>
            </a:endParaRPr>
          </a:p>
          <a:p>
            <a:pPr marL="333975" indent="-333975">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Politely answering telephone inquiries</a:t>
            </a:r>
            <a:endParaRPr lang="en-US" sz="1000" dirty="0">
              <a:latin typeface="Arial" panose="020B0604020202020204" pitchFamily="34" charset="0"/>
              <a:ea typeface="Times New Roman"/>
              <a:cs typeface="Arial" panose="020B0604020202020204" pitchFamily="34" charset="0"/>
            </a:endParaRPr>
          </a:p>
          <a:p>
            <a:pPr marL="333975" indent="-333975">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Conducting interviews that are probing, yet cordial</a:t>
            </a:r>
            <a:endParaRPr lang="en-US" sz="1000" dirty="0">
              <a:latin typeface="Arial" panose="020B0604020202020204" pitchFamily="34" charset="0"/>
              <a:ea typeface="Times New Roman"/>
              <a:cs typeface="Arial" panose="020B0604020202020204" pitchFamily="34" charset="0"/>
            </a:endParaRPr>
          </a:p>
          <a:p>
            <a:pPr marL="333975" indent="-333975">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Coordinating campus visits that are well-planned and executed</a:t>
            </a:r>
            <a:endParaRPr lang="en-US" sz="1000" dirty="0">
              <a:latin typeface="Arial" panose="020B0604020202020204" pitchFamily="34" charset="0"/>
              <a:ea typeface="Times New Roman"/>
              <a:cs typeface="Arial" panose="020B0604020202020204" pitchFamily="34" charset="0"/>
            </a:endParaRPr>
          </a:p>
          <a:p>
            <a:pPr>
              <a:defRPr/>
            </a:pPr>
            <a:endParaRPr lang="en-US" sz="1000" dirty="0">
              <a:latin typeface="Arial" panose="020B0604020202020204" pitchFamily="34" charset="0"/>
              <a:cs typeface="Arial" panose="020B0604020202020204" pitchFamily="34" charset="0"/>
            </a:endParaRPr>
          </a:p>
        </p:txBody>
      </p:sp>
      <p:sp>
        <p:nvSpPr>
          <p:cNvPr id="184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09CFDF-423C-42D3-9A63-B2CF93B9E645}" type="datetime1">
              <a:rPr lang="en-US" altLang="en-US" smtClean="0"/>
              <a:pPr>
                <a:spcBef>
                  <a:spcPct val="0"/>
                </a:spcBef>
              </a:pPr>
              <a:t>3/30/2021</a:t>
            </a:fld>
            <a:endParaRPr lang="en-US" altLang="en-US" dirty="0"/>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Template-Primary on 431-shield.ppt</a:t>
            </a: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360684-DFA0-4E82-BEAA-8E152DA6D2BD}"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206545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33438"/>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76" name="Rectangle 4"/>
          <p:cNvSpPr>
            <a:spLocks noGrp="1" noChangeArrowheads="1"/>
          </p:cNvSpPr>
          <p:nvPr>
            <p:ph type="ctrTitle"/>
          </p:nvPr>
        </p:nvSpPr>
        <p:spPr bwMode="invGray">
          <a:xfrm>
            <a:off x="1" y="2392432"/>
            <a:ext cx="9143996"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0" y="3025243"/>
            <a:ext cx="9143997"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6" name="Rectangle 5"/>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7" name="Rectangle 6"/>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8" name="Rectangle 7"/>
          <p:cNvSpPr>
            <a:spLocks noGrp="1" noChangeArrowheads="1"/>
          </p:cNvSpPr>
          <p:nvPr userDrawn="1">
            <p:ph type="sldNum" sz="quarter" idx="12"/>
          </p:nvPr>
        </p:nvSpPr>
        <p:spPr>
          <a:xfrm>
            <a:off x="8169275" y="6381750"/>
            <a:ext cx="974725" cy="476250"/>
          </a:xfrm>
        </p:spPr>
        <p:txBody>
          <a:bodyPr/>
          <a:lstStyle>
            <a:lvl1pPr>
              <a:defRPr/>
            </a:lvl1pPr>
          </a:lstStyle>
          <a:p>
            <a:pPr>
              <a:defRPr/>
            </a:pPr>
            <a:fld id="{C41A3707-354C-4B77-8470-D39A9BB83F35}" type="slidenum">
              <a:rPr lang="en-US" altLang="en-US"/>
              <a:pPr>
                <a:defRPr/>
              </a:pPr>
              <a:t>‹#›</a:t>
            </a:fld>
            <a:endParaRPr lang="en-US" altLang="en-US"/>
          </a:p>
        </p:txBody>
      </p:sp>
    </p:spTree>
    <p:extLst>
      <p:ext uri="{BB962C8B-B14F-4D97-AF65-F5344CB8AC3E}">
        <p14:creationId xmlns:p14="http://schemas.microsoft.com/office/powerpoint/2010/main" val="45531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13543"/>
            <a:ext cx="9144000" cy="424732"/>
          </a:xfrm>
        </p:spPr>
        <p:txBody>
          <a:bodyPr/>
          <a:lstStyle>
            <a:lvl1pPr>
              <a:defRPr sz="24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746082" y="2287148"/>
            <a:ext cx="7651836"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A7D73A60-6E37-4D2B-A56E-2B3AB2042B12}" type="slidenum">
              <a:rPr lang="en-US" altLang="en-US"/>
              <a:pPr>
                <a:defRPr/>
              </a:pPr>
              <a:t>‹#›</a:t>
            </a:fld>
            <a:endParaRPr lang="en-US" altLang="en-US"/>
          </a:p>
        </p:txBody>
      </p:sp>
    </p:spTree>
    <p:extLst>
      <p:ext uri="{BB962C8B-B14F-4D97-AF65-F5344CB8AC3E}">
        <p14:creationId xmlns:p14="http://schemas.microsoft.com/office/powerpoint/2010/main" val="127583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245889"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245889"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2DB7B17D-3AFE-49C9-BFD8-1B407B0FA68D}" type="slidenum">
              <a:rPr lang="en-US" altLang="en-US"/>
              <a:pPr>
                <a:defRPr/>
              </a:pPr>
              <a:t>‹#›</a:t>
            </a:fld>
            <a:endParaRPr lang="en-US" altLang="en-US"/>
          </a:p>
        </p:txBody>
      </p:sp>
    </p:spTree>
    <p:extLst>
      <p:ext uri="{BB962C8B-B14F-4D97-AF65-F5344CB8AC3E}">
        <p14:creationId xmlns:p14="http://schemas.microsoft.com/office/powerpoint/2010/main" val="262662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8389"/>
            <a:ext cx="9144001" cy="480131"/>
          </a:xfrm>
        </p:spPr>
        <p:txBody>
          <a:bodyPr/>
          <a:lstStyle/>
          <a:p>
            <a:r>
              <a:rPr lang="en-US" dirty="0"/>
              <a:t>Click to edit Master title style</a:t>
            </a:r>
          </a:p>
        </p:txBody>
      </p:sp>
      <p:sp>
        <p:nvSpPr>
          <p:cNvPr id="3" name="Content Placeholder 2"/>
          <p:cNvSpPr>
            <a:spLocks noGrp="1"/>
          </p:cNvSpPr>
          <p:nvPr>
            <p:ph sz="half" idx="1"/>
          </p:nvPr>
        </p:nvSpPr>
        <p:spPr>
          <a:xfrm>
            <a:off x="502947"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7667"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7C5D36F3-AB3D-44A7-B934-27C30AEF7BE1}" type="slidenum">
              <a:rPr lang="en-US" altLang="en-US"/>
              <a:pPr>
                <a:defRPr/>
              </a:pPr>
              <a:t>‹#›</a:t>
            </a:fld>
            <a:endParaRPr lang="en-US" altLang="en-US"/>
          </a:p>
        </p:txBody>
      </p:sp>
    </p:spTree>
    <p:extLst>
      <p:ext uri="{BB962C8B-B14F-4D97-AF65-F5344CB8AC3E}">
        <p14:creationId xmlns:p14="http://schemas.microsoft.com/office/powerpoint/2010/main" val="4590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303081"/>
            <a:ext cx="9144000" cy="4801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73045"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3044"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0870"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0869"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BA1E6CB4-8FAF-4077-84E5-F65A1D135007}" type="slidenum">
              <a:rPr lang="en-US" altLang="en-US"/>
              <a:pPr>
                <a:defRPr/>
              </a:pPr>
              <a:t>‹#›</a:t>
            </a:fld>
            <a:endParaRPr lang="en-US" altLang="en-US"/>
          </a:p>
        </p:txBody>
      </p:sp>
    </p:spTree>
    <p:extLst>
      <p:ext uri="{BB962C8B-B14F-4D97-AF65-F5344CB8AC3E}">
        <p14:creationId xmlns:p14="http://schemas.microsoft.com/office/powerpoint/2010/main" val="409145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081092"/>
            <a:ext cx="9144000" cy="480131"/>
          </a:xfrm>
        </p:spPr>
        <p:txBody>
          <a:body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60967533-DB12-4346-B102-99CE26935E30}" type="slidenum">
              <a:rPr lang="en-US" altLang="en-US"/>
              <a:pPr>
                <a:defRPr/>
              </a:pPr>
              <a:t>‹#›</a:t>
            </a:fld>
            <a:endParaRPr lang="en-US" altLang="en-US"/>
          </a:p>
        </p:txBody>
      </p:sp>
    </p:spTree>
    <p:extLst>
      <p:ext uri="{BB962C8B-B14F-4D97-AF65-F5344CB8AC3E}">
        <p14:creationId xmlns:p14="http://schemas.microsoft.com/office/powerpoint/2010/main" val="60648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93066952-DDE0-46B6-81D6-0EB8B8DC56C3}" type="slidenum">
              <a:rPr lang="en-US" altLang="en-US"/>
              <a:pPr>
                <a:defRPr/>
              </a:pPr>
              <a:t>‹#›</a:t>
            </a:fld>
            <a:endParaRPr lang="en-US" altLang="en-US"/>
          </a:p>
        </p:txBody>
      </p:sp>
    </p:spTree>
    <p:extLst>
      <p:ext uri="{BB962C8B-B14F-4D97-AF65-F5344CB8AC3E}">
        <p14:creationId xmlns:p14="http://schemas.microsoft.com/office/powerpoint/2010/main" val="241194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31474F6C-3F5B-4111-BD6A-403F810E87D3}" type="slidenum">
              <a:rPr lang="en-US" altLang="en-US"/>
              <a:pPr>
                <a:defRPr/>
              </a:pPr>
              <a:t>‹#›</a:t>
            </a:fld>
            <a:endParaRPr lang="en-US" altLang="en-US"/>
          </a:p>
        </p:txBody>
      </p:sp>
    </p:spTree>
    <p:extLst>
      <p:ext uri="{BB962C8B-B14F-4D97-AF65-F5344CB8AC3E}">
        <p14:creationId xmlns:p14="http://schemas.microsoft.com/office/powerpoint/2010/main" val="259864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A8E0D169-3B25-42B4-A5A1-50F6AB934CDA}" type="slidenum">
              <a:rPr lang="en-US" altLang="en-US"/>
              <a:pPr>
                <a:defRPr/>
              </a:pPr>
              <a:t>‹#›</a:t>
            </a:fld>
            <a:endParaRPr lang="en-US" altLang="en-US"/>
          </a:p>
        </p:txBody>
      </p:sp>
    </p:spTree>
    <p:extLst>
      <p:ext uri="{BB962C8B-B14F-4D97-AF65-F5344CB8AC3E}">
        <p14:creationId xmlns:p14="http://schemas.microsoft.com/office/powerpoint/2010/main" val="148881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611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27" name="Picture 4"/>
          <p:cNvPicPr>
            <a:picLocks noChangeAspect="1"/>
          </p:cNvPicPr>
          <p:nvPr userDrawn="1"/>
        </p:nvPicPr>
        <p:blipFill>
          <a:blip r:embed="rId11">
            <a:extLst>
              <a:ext uri="{28A0092B-C50C-407E-A947-70E740481C1C}">
                <a14:useLocalDpi xmlns:a14="http://schemas.microsoft.com/office/drawing/2010/main" val="0"/>
              </a:ext>
            </a:extLst>
          </a:blip>
          <a:srcRect l="21529" t="34654" r="20833" b="36215"/>
          <a:stretch>
            <a:fillRect/>
          </a:stretch>
        </p:blipFill>
        <p:spPr bwMode="auto">
          <a:xfrm>
            <a:off x="0" y="-1588"/>
            <a:ext cx="454025" cy="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914400"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2"/>
          <p:cNvSpPr>
            <a:spLocks noGrp="1" noChangeArrowheads="1"/>
          </p:cNvSpPr>
          <p:nvPr>
            <p:ph type="title"/>
          </p:nvPr>
        </p:nvSpPr>
        <p:spPr bwMode="black">
          <a:xfrm>
            <a:off x="0" y="1512888"/>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85A12435-A645-4823-B965-3EE58CE63B10}" type="slidenum">
              <a:rPr lang="en-US" altLang="en-US"/>
              <a:pPr>
                <a:defRPr/>
              </a:pPr>
              <a:t>‹#›</a:t>
            </a:fld>
            <a:endParaRPr lang="en-US" altLang="en-US"/>
          </a:p>
        </p:txBody>
      </p:sp>
      <p:cxnSp>
        <p:nvCxnSpPr>
          <p:cNvPr id="11" name="Straight Connector 10"/>
          <p:cNvCxnSpPr/>
          <p:nvPr userDrawn="1"/>
        </p:nvCxnSpPr>
        <p:spPr>
          <a:xfrm>
            <a:off x="-17463" y="611188"/>
            <a:ext cx="916146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4281"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36.xml"/><Relationship Id="rId7" Type="http://schemas.openxmlformats.org/officeDocument/2006/relationships/diagramLayout" Target="../diagrams/layout7.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diagramData" Target="../diagrams/data7.xml"/><Relationship Id="rId11" Type="http://schemas.openxmlformats.org/officeDocument/2006/relationships/image" Target="../media/image4.jpeg"/><Relationship Id="rId5" Type="http://schemas.openxmlformats.org/officeDocument/2006/relationships/notesSlide" Target="../notesSlides/notesSlide10.xml"/><Relationship Id="rId10" Type="http://schemas.microsoft.com/office/2007/relationships/diagramDrawing" Target="../diagrams/drawing7.xml"/><Relationship Id="rId4" Type="http://schemas.openxmlformats.org/officeDocument/2006/relationships/slideLayout" Target="../slideLayouts/slideLayout3.xml"/><Relationship Id="rId9"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tags" Target="../tags/tag40.xml"/><Relationship Id="rId7" Type="http://schemas.openxmlformats.org/officeDocument/2006/relationships/diagramLayout" Target="../diagrams/layout8.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diagramData" Target="../diagrams/data8.xml"/><Relationship Id="rId11" Type="http://schemas.openxmlformats.org/officeDocument/2006/relationships/image" Target="../media/image4.jpeg"/><Relationship Id="rId5" Type="http://schemas.openxmlformats.org/officeDocument/2006/relationships/notesSlide" Target="../notesSlides/notesSlide11.xml"/><Relationship Id="rId10" Type="http://schemas.microsoft.com/office/2007/relationships/diagramDrawing" Target="../diagrams/drawing8.xml"/><Relationship Id="rId4" Type="http://schemas.openxmlformats.org/officeDocument/2006/relationships/slideLayout" Target="../slideLayouts/slideLayout3.xml"/><Relationship Id="rId9"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tags" Target="../tags/tag44.xml"/><Relationship Id="rId7" Type="http://schemas.openxmlformats.org/officeDocument/2006/relationships/diagramLayout" Target="../diagrams/layout9.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diagramData" Target="../diagrams/data9.xml"/><Relationship Id="rId11" Type="http://schemas.openxmlformats.org/officeDocument/2006/relationships/image" Target="../media/image4.jpeg"/><Relationship Id="rId5" Type="http://schemas.openxmlformats.org/officeDocument/2006/relationships/notesSlide" Target="../notesSlides/notesSlide12.xml"/><Relationship Id="rId10" Type="http://schemas.microsoft.com/office/2007/relationships/diagramDrawing" Target="../diagrams/drawing9.xml"/><Relationship Id="rId4" Type="http://schemas.openxmlformats.org/officeDocument/2006/relationships/slideLayout" Target="../slideLayouts/slideLayout3.xml"/><Relationship Id="rId9" Type="http://schemas.openxmlformats.org/officeDocument/2006/relationships/diagramColors" Target="../diagrams/colors9.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tags" Target="../tags/tag48.xml"/><Relationship Id="rId7" Type="http://schemas.openxmlformats.org/officeDocument/2006/relationships/diagramLayout" Target="../diagrams/layout10.xml"/><Relationship Id="rId12" Type="http://schemas.openxmlformats.org/officeDocument/2006/relationships/image" Target="../media/image4.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diagramData" Target="../diagrams/data10.xml"/><Relationship Id="rId11" Type="http://schemas.openxmlformats.org/officeDocument/2006/relationships/hyperlink" Target="http://hrs.wsu.edu/FRTK%20Main" TargetMode="External"/><Relationship Id="rId5" Type="http://schemas.openxmlformats.org/officeDocument/2006/relationships/notesSlide" Target="../notesSlides/notesSlide13.xml"/><Relationship Id="rId10" Type="http://schemas.microsoft.com/office/2007/relationships/diagramDrawing" Target="../diagrams/drawing10.xml"/><Relationship Id="rId4" Type="http://schemas.openxmlformats.org/officeDocument/2006/relationships/slideLayout" Target="../slideLayouts/slideLayout3.xml"/><Relationship Id="rId9" Type="http://schemas.openxmlformats.org/officeDocument/2006/relationships/diagramColors" Target="../diagrams/colors10.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2.xml"/><Relationship Id="rId7" Type="http://schemas.openxmlformats.org/officeDocument/2006/relationships/image" Target="../media/image23.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hyperlink" Target="http://hrs.wsu.edu/utils/File.aspx?fileid=6224" TargetMode="Externa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tags" Target="../tags/tag56.xml"/><Relationship Id="rId7" Type="http://schemas.openxmlformats.org/officeDocument/2006/relationships/diagramLayout" Target="../diagrams/layout11.xml"/><Relationship Id="rId12" Type="http://schemas.openxmlformats.org/officeDocument/2006/relationships/image" Target="../media/image5.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diagramData" Target="../diagrams/data11.xml"/><Relationship Id="rId11" Type="http://schemas.openxmlformats.org/officeDocument/2006/relationships/image" Target="../media/image4.jpeg"/><Relationship Id="rId5" Type="http://schemas.openxmlformats.org/officeDocument/2006/relationships/notesSlide" Target="../notesSlides/notesSlide15.xml"/><Relationship Id="rId10" Type="http://schemas.microsoft.com/office/2007/relationships/diagramDrawing" Target="../diagrams/drawing11.xml"/><Relationship Id="rId4" Type="http://schemas.openxmlformats.org/officeDocument/2006/relationships/slideLayout" Target="../slideLayouts/slideLayout2.xml"/><Relationship Id="rId9" Type="http://schemas.openxmlformats.org/officeDocument/2006/relationships/diagramColors" Target="../diagrams/colors1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tags" Target="../tags/tag60.xml"/><Relationship Id="rId7" Type="http://schemas.openxmlformats.org/officeDocument/2006/relationships/diagramLayout" Target="../diagrams/layout12.xml"/><Relationship Id="rId12" Type="http://schemas.openxmlformats.org/officeDocument/2006/relationships/hyperlink" Target="http://hrs.wsu.edu/FRTK%20Main"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diagramData" Target="../diagrams/data12.xml"/><Relationship Id="rId11" Type="http://schemas.openxmlformats.org/officeDocument/2006/relationships/image" Target="../media/image4.jpeg"/><Relationship Id="rId5" Type="http://schemas.openxmlformats.org/officeDocument/2006/relationships/notesSlide" Target="../notesSlides/notesSlide16.xml"/><Relationship Id="rId10" Type="http://schemas.microsoft.com/office/2007/relationships/diagramDrawing" Target="../diagrams/drawing12.xml"/><Relationship Id="rId4" Type="http://schemas.openxmlformats.org/officeDocument/2006/relationships/slideLayout" Target="../slideLayouts/slideLayout3.xml"/><Relationship Id="rId9" Type="http://schemas.openxmlformats.org/officeDocument/2006/relationships/diagramColors" Target="../diagrams/colors1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tags" Target="../tags/tag64.xml"/><Relationship Id="rId7" Type="http://schemas.openxmlformats.org/officeDocument/2006/relationships/diagramData" Target="../diagrams/data1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4.jpeg"/><Relationship Id="rId11" Type="http://schemas.microsoft.com/office/2007/relationships/diagramDrawing" Target="../diagrams/drawing13.xml"/><Relationship Id="rId5" Type="http://schemas.openxmlformats.org/officeDocument/2006/relationships/notesSlide" Target="../notesSlides/notesSlide17.xml"/><Relationship Id="rId10" Type="http://schemas.openxmlformats.org/officeDocument/2006/relationships/diagramColors" Target="../diagrams/colors13.xml"/><Relationship Id="rId4" Type="http://schemas.openxmlformats.org/officeDocument/2006/relationships/slideLayout" Target="../slideLayouts/slideLayout3.xml"/><Relationship Id="rId9"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tags" Target="../tags/tag68.xml"/><Relationship Id="rId7" Type="http://schemas.openxmlformats.org/officeDocument/2006/relationships/diagramLayout" Target="../diagrams/layout14.xml"/><Relationship Id="rId12" Type="http://schemas.openxmlformats.org/officeDocument/2006/relationships/hyperlink" Target="http://hrs.wsu.edu/FRTK%20Main" TargetMode="Externa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diagramData" Target="../diagrams/data14.xml"/><Relationship Id="rId11" Type="http://schemas.openxmlformats.org/officeDocument/2006/relationships/image" Target="../media/image4.jpeg"/><Relationship Id="rId5" Type="http://schemas.openxmlformats.org/officeDocument/2006/relationships/notesSlide" Target="../notesSlides/notesSlide18.xml"/><Relationship Id="rId10" Type="http://schemas.microsoft.com/office/2007/relationships/diagramDrawing" Target="../diagrams/drawing14.xml"/><Relationship Id="rId4" Type="http://schemas.openxmlformats.org/officeDocument/2006/relationships/slideLayout" Target="../slideLayouts/slideLayout3.xml"/><Relationship Id="rId9" Type="http://schemas.openxmlformats.org/officeDocument/2006/relationships/diagramColors" Target="../diagrams/colors1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tags" Target="../tags/tag72.xml"/><Relationship Id="rId7" Type="http://schemas.openxmlformats.org/officeDocument/2006/relationships/diagramData" Target="../diagrams/data15.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jpeg"/><Relationship Id="rId11" Type="http://schemas.microsoft.com/office/2007/relationships/diagramDrawing" Target="../diagrams/drawing15.xml"/><Relationship Id="rId5" Type="http://schemas.openxmlformats.org/officeDocument/2006/relationships/notesSlide" Target="../notesSlides/notesSlide19.xml"/><Relationship Id="rId10" Type="http://schemas.openxmlformats.org/officeDocument/2006/relationships/diagramColors" Target="../diagrams/colors15.xml"/><Relationship Id="rId4" Type="http://schemas.openxmlformats.org/officeDocument/2006/relationships/slideLayout" Target="../slideLayouts/slideLayout3.xml"/><Relationship Id="rId9"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slide" Target="slide7.xml"/><Relationship Id="rId3" Type="http://schemas.openxmlformats.org/officeDocument/2006/relationships/tags" Target="../tags/tag7.xml"/><Relationship Id="rId7" Type="http://schemas.openxmlformats.org/officeDocument/2006/relationships/diagramLayout" Target="../diagrams/layout1.xml"/><Relationship Id="rId12" Type="http://schemas.openxmlformats.org/officeDocument/2006/relationships/image" Target="../media/image5.jpeg"/><Relationship Id="rId17" Type="http://schemas.openxmlformats.org/officeDocument/2006/relationships/slide" Target="slide40.xml"/><Relationship Id="rId2" Type="http://schemas.openxmlformats.org/officeDocument/2006/relationships/tags" Target="../tags/tag6.xml"/><Relationship Id="rId16" Type="http://schemas.openxmlformats.org/officeDocument/2006/relationships/slide" Target="slide33.xml"/><Relationship Id="rId1" Type="http://schemas.openxmlformats.org/officeDocument/2006/relationships/tags" Target="../tags/tag5.xml"/><Relationship Id="rId6" Type="http://schemas.openxmlformats.org/officeDocument/2006/relationships/diagramData" Target="../diagrams/data1.xml"/><Relationship Id="rId11" Type="http://schemas.openxmlformats.org/officeDocument/2006/relationships/image" Target="../media/image4.jpeg"/><Relationship Id="rId5" Type="http://schemas.openxmlformats.org/officeDocument/2006/relationships/notesSlide" Target="../notesSlides/notesSlide2.xml"/><Relationship Id="rId15" Type="http://schemas.openxmlformats.org/officeDocument/2006/relationships/slide" Target="slide20.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tags" Target="../tags/tag76.xml"/><Relationship Id="rId7" Type="http://schemas.openxmlformats.org/officeDocument/2006/relationships/diagramLayout" Target="../diagrams/layout16.xml"/><Relationship Id="rId12" Type="http://schemas.openxmlformats.org/officeDocument/2006/relationships/image" Target="../media/image5.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diagramData" Target="../diagrams/data16.xml"/><Relationship Id="rId11" Type="http://schemas.openxmlformats.org/officeDocument/2006/relationships/image" Target="../media/image4.jpeg"/><Relationship Id="rId5" Type="http://schemas.openxmlformats.org/officeDocument/2006/relationships/notesSlide" Target="../notesSlides/notesSlide20.xml"/><Relationship Id="rId10" Type="http://schemas.microsoft.com/office/2007/relationships/diagramDrawing" Target="../diagrams/drawing16.xml"/><Relationship Id="rId4" Type="http://schemas.openxmlformats.org/officeDocument/2006/relationships/slideLayout" Target="../slideLayouts/slideLayout2.xml"/><Relationship Id="rId9" Type="http://schemas.openxmlformats.org/officeDocument/2006/relationships/diagramColors" Target="../diagrams/colors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4.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3.png"/><Relationship Id="rId5" Type="http://schemas.openxmlformats.org/officeDocument/2006/relationships/image" Target="../media/image4.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4.jpeg"/><Relationship Id="rId5" Type="http://schemas.openxmlformats.org/officeDocument/2006/relationships/image" Target="../media/image34.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4.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tags" Target="../tags/tag95.xml"/><Relationship Id="rId7" Type="http://schemas.openxmlformats.org/officeDocument/2006/relationships/diagramLayout" Target="../diagrams/layout17.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diagramData" Target="../diagrams/data17.xml"/><Relationship Id="rId11" Type="http://schemas.openxmlformats.org/officeDocument/2006/relationships/image" Target="../media/image4.jpeg"/><Relationship Id="rId5" Type="http://schemas.openxmlformats.org/officeDocument/2006/relationships/notesSlide" Target="../notesSlides/notesSlide26.xml"/><Relationship Id="rId10" Type="http://schemas.microsoft.com/office/2007/relationships/diagramDrawing" Target="../diagrams/drawing17.xml"/><Relationship Id="rId4" Type="http://schemas.openxmlformats.org/officeDocument/2006/relationships/slideLayout" Target="../slideLayouts/slideLayout3.xml"/><Relationship Id="rId9" Type="http://schemas.openxmlformats.org/officeDocument/2006/relationships/diagramColors" Target="../diagrams/colors1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tags" Target="../tags/tag99.xml"/><Relationship Id="rId7" Type="http://schemas.openxmlformats.org/officeDocument/2006/relationships/diagramData" Target="../diagrams/data18.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4.jpeg"/><Relationship Id="rId11" Type="http://schemas.microsoft.com/office/2007/relationships/diagramDrawing" Target="../diagrams/drawing18.xml"/><Relationship Id="rId5" Type="http://schemas.openxmlformats.org/officeDocument/2006/relationships/notesSlide" Target="../notesSlides/notesSlide27.xml"/><Relationship Id="rId10" Type="http://schemas.openxmlformats.org/officeDocument/2006/relationships/diagramColors" Target="../diagrams/colors18.xml"/><Relationship Id="rId4" Type="http://schemas.openxmlformats.org/officeDocument/2006/relationships/slideLayout" Target="../slideLayouts/slideLayout3.xml"/><Relationship Id="rId9"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tags" Target="../tags/tag103.xml"/><Relationship Id="rId7" Type="http://schemas.openxmlformats.org/officeDocument/2006/relationships/diagramData" Target="../diagrams/data19.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4.jpeg"/><Relationship Id="rId11" Type="http://schemas.microsoft.com/office/2007/relationships/diagramDrawing" Target="../diagrams/drawing19.xml"/><Relationship Id="rId5" Type="http://schemas.openxmlformats.org/officeDocument/2006/relationships/notesSlide" Target="../notesSlides/notesSlide28.xml"/><Relationship Id="rId10" Type="http://schemas.openxmlformats.org/officeDocument/2006/relationships/diagramColors" Target="../diagrams/colors19.xml"/><Relationship Id="rId4" Type="http://schemas.openxmlformats.org/officeDocument/2006/relationships/slideLayout" Target="../slideLayouts/slideLayout3.xml"/><Relationship Id="rId9"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8" Type="http://schemas.openxmlformats.org/officeDocument/2006/relationships/hyperlink" Target="http://hrs.wsu.edu/File/Sample%20Interview%20Questions.pdf" TargetMode="External"/><Relationship Id="rId13" Type="http://schemas.openxmlformats.org/officeDocument/2006/relationships/diagramColors" Target="../diagrams/colors20.xml"/><Relationship Id="rId3" Type="http://schemas.openxmlformats.org/officeDocument/2006/relationships/tags" Target="../tags/tag107.xml"/><Relationship Id="rId7" Type="http://schemas.openxmlformats.org/officeDocument/2006/relationships/image" Target="../media/image4.jpeg"/><Relationship Id="rId12" Type="http://schemas.openxmlformats.org/officeDocument/2006/relationships/diagramQuickStyle" Target="../diagrams/quickStyle20.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29.xml"/><Relationship Id="rId11" Type="http://schemas.openxmlformats.org/officeDocument/2006/relationships/diagramLayout" Target="../diagrams/layout20.xml"/><Relationship Id="rId5" Type="http://schemas.openxmlformats.org/officeDocument/2006/relationships/slideLayout" Target="../slideLayouts/slideLayout3.xml"/><Relationship Id="rId10" Type="http://schemas.openxmlformats.org/officeDocument/2006/relationships/diagramData" Target="../diagrams/data20.xml"/><Relationship Id="rId4" Type="http://schemas.openxmlformats.org/officeDocument/2006/relationships/tags" Target="../tags/tag108.xml"/><Relationship Id="rId9" Type="http://schemas.openxmlformats.org/officeDocument/2006/relationships/image" Target="../media/image23.png"/><Relationship Id="rId14" Type="http://schemas.microsoft.com/office/2007/relationships/diagramDrawing" Target="../diagrams/drawing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public.wsu.edu/~forms/PDF/BPPM/60-08.pdf" TargetMode="External"/><Relationship Id="rId13" Type="http://schemas.openxmlformats.org/officeDocument/2006/relationships/diagramColors" Target="../diagrams/colors21.xml"/><Relationship Id="rId3" Type="http://schemas.openxmlformats.org/officeDocument/2006/relationships/tags" Target="../tags/tag112.xml"/><Relationship Id="rId7" Type="http://schemas.openxmlformats.org/officeDocument/2006/relationships/image" Target="../media/image4.jpeg"/><Relationship Id="rId12" Type="http://schemas.openxmlformats.org/officeDocument/2006/relationships/diagramQuickStyle" Target="../diagrams/quickStyle2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30.xml"/><Relationship Id="rId11" Type="http://schemas.openxmlformats.org/officeDocument/2006/relationships/diagramLayout" Target="../diagrams/layout21.xml"/><Relationship Id="rId5" Type="http://schemas.openxmlformats.org/officeDocument/2006/relationships/slideLayout" Target="../slideLayouts/slideLayout3.xml"/><Relationship Id="rId10" Type="http://schemas.openxmlformats.org/officeDocument/2006/relationships/diagramData" Target="../diagrams/data21.xml"/><Relationship Id="rId4" Type="http://schemas.openxmlformats.org/officeDocument/2006/relationships/tags" Target="../tags/tag113.xml"/><Relationship Id="rId9" Type="http://schemas.openxmlformats.org/officeDocument/2006/relationships/image" Target="../media/image23.png"/><Relationship Id="rId14" Type="http://schemas.microsoft.com/office/2007/relationships/diagramDrawing" Target="../diagrams/drawing21.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slideLayout" Target="../slideLayouts/slideLayout7.xml"/><Relationship Id="rId7" Type="http://schemas.openxmlformats.org/officeDocument/2006/relationships/diagramQuickStyle" Target="../diagrams/quickStyle2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notesSlide" Target="../notesSlides/notesSlide31.xml"/><Relationship Id="rId9" Type="http://schemas.microsoft.com/office/2007/relationships/diagramDrawing" Target="../diagrams/drawin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18.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tags" Target="../tags/tag122.xml"/><Relationship Id="rId7" Type="http://schemas.openxmlformats.org/officeDocument/2006/relationships/diagramLayout" Target="../diagrams/layout23.xml"/><Relationship Id="rId12" Type="http://schemas.openxmlformats.org/officeDocument/2006/relationships/image" Target="../media/image5.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diagramData" Target="../diagrams/data23.xml"/><Relationship Id="rId11" Type="http://schemas.openxmlformats.org/officeDocument/2006/relationships/image" Target="../media/image4.jpeg"/><Relationship Id="rId5" Type="http://schemas.openxmlformats.org/officeDocument/2006/relationships/notesSlide" Target="../notesSlides/notesSlide33.xml"/><Relationship Id="rId10" Type="http://schemas.microsoft.com/office/2007/relationships/diagramDrawing" Target="../diagrams/drawing23.xml"/><Relationship Id="rId4" Type="http://schemas.openxmlformats.org/officeDocument/2006/relationships/slideLayout" Target="../slideLayouts/slideLayout2.xml"/><Relationship Id="rId9" Type="http://schemas.openxmlformats.org/officeDocument/2006/relationships/diagramColors" Target="../diagrams/colors23.xml"/></Relationships>
</file>

<file path=ppt/slides/_rels/slide34.xml.rels><?xml version="1.0" encoding="UTF-8" standalone="yes"?>
<Relationships xmlns="http://schemas.openxmlformats.org/package/2006/relationships"><Relationship Id="rId8" Type="http://schemas.openxmlformats.org/officeDocument/2006/relationships/hyperlink" Target="http://hrs.wsu.edu/FRTK%20Main" TargetMode="External"/><Relationship Id="rId13" Type="http://schemas.openxmlformats.org/officeDocument/2006/relationships/diagramColors" Target="../diagrams/colors24.xml"/><Relationship Id="rId3" Type="http://schemas.openxmlformats.org/officeDocument/2006/relationships/tags" Target="../tags/tag126.xml"/><Relationship Id="rId7" Type="http://schemas.openxmlformats.org/officeDocument/2006/relationships/image" Target="../media/image4.jpeg"/><Relationship Id="rId12" Type="http://schemas.openxmlformats.org/officeDocument/2006/relationships/diagramQuickStyle" Target="../diagrams/quickStyle24.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34.xml"/><Relationship Id="rId11" Type="http://schemas.openxmlformats.org/officeDocument/2006/relationships/diagramLayout" Target="../diagrams/layout24.xml"/><Relationship Id="rId5" Type="http://schemas.openxmlformats.org/officeDocument/2006/relationships/slideLayout" Target="../slideLayouts/slideLayout3.xml"/><Relationship Id="rId10" Type="http://schemas.openxmlformats.org/officeDocument/2006/relationships/diagramData" Target="../diagrams/data24.xml"/><Relationship Id="rId4" Type="http://schemas.openxmlformats.org/officeDocument/2006/relationships/tags" Target="../tags/tag127.xml"/><Relationship Id="rId9" Type="http://schemas.openxmlformats.org/officeDocument/2006/relationships/image" Target="../media/image23.png"/><Relationship Id="rId14" Type="http://schemas.microsoft.com/office/2007/relationships/diagramDrawing" Target="../diagrams/drawing24.xml"/></Relationships>
</file>

<file path=ppt/slides/_rels/slide35.xml.rels><?xml version="1.0" encoding="UTF-8" standalone="yes"?>
<Relationships xmlns="http://schemas.openxmlformats.org/package/2006/relationships"><Relationship Id="rId8" Type="http://schemas.openxmlformats.org/officeDocument/2006/relationships/hyperlink" Target="http://hrs.wsu.edu/FRTK%20Main" TargetMode="External"/><Relationship Id="rId13" Type="http://schemas.openxmlformats.org/officeDocument/2006/relationships/diagramColors" Target="../diagrams/colors25.xml"/><Relationship Id="rId3" Type="http://schemas.openxmlformats.org/officeDocument/2006/relationships/tags" Target="../tags/tag131.xml"/><Relationship Id="rId7" Type="http://schemas.openxmlformats.org/officeDocument/2006/relationships/image" Target="../media/image4.jpeg"/><Relationship Id="rId12" Type="http://schemas.openxmlformats.org/officeDocument/2006/relationships/diagramQuickStyle" Target="../diagrams/quickStyle2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35.xml"/><Relationship Id="rId11" Type="http://schemas.openxmlformats.org/officeDocument/2006/relationships/diagramLayout" Target="../diagrams/layout25.xml"/><Relationship Id="rId5" Type="http://schemas.openxmlformats.org/officeDocument/2006/relationships/slideLayout" Target="../slideLayouts/slideLayout3.xml"/><Relationship Id="rId10" Type="http://schemas.openxmlformats.org/officeDocument/2006/relationships/diagramData" Target="../diagrams/data25.xml"/><Relationship Id="rId4" Type="http://schemas.openxmlformats.org/officeDocument/2006/relationships/tags" Target="../tags/tag132.xml"/><Relationship Id="rId9" Type="http://schemas.openxmlformats.org/officeDocument/2006/relationships/image" Target="../media/image23.png"/><Relationship Id="rId14" Type="http://schemas.microsoft.com/office/2007/relationships/diagramDrawing" Target="../diagrams/drawing25.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tags" Target="../tags/tag136.xml"/><Relationship Id="rId7" Type="http://schemas.openxmlformats.org/officeDocument/2006/relationships/diagramLayout" Target="../diagrams/layout2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diagramData" Target="../diagrams/data26.xml"/><Relationship Id="rId11" Type="http://schemas.openxmlformats.org/officeDocument/2006/relationships/image" Target="../media/image4.jpeg"/><Relationship Id="rId5" Type="http://schemas.openxmlformats.org/officeDocument/2006/relationships/notesSlide" Target="../notesSlides/notesSlide36.xml"/><Relationship Id="rId10" Type="http://schemas.microsoft.com/office/2007/relationships/diagramDrawing" Target="../diagrams/drawing26.xml"/><Relationship Id="rId4" Type="http://schemas.openxmlformats.org/officeDocument/2006/relationships/slideLayout" Target="../slideLayouts/slideLayout3.xml"/><Relationship Id="rId9" Type="http://schemas.openxmlformats.org/officeDocument/2006/relationships/diagramColors" Target="../diagrams/colors26.xml"/></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40.xml"/><Relationship Id="rId7" Type="http://schemas.openxmlformats.org/officeDocument/2006/relationships/hyperlink" Target="http://public.wsu.edu/~forms/HTML/BPPM/60_Personnel/60.16_Background_Checks.htm" TargetMode="Externa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4.jpeg"/><Relationship Id="rId5" Type="http://schemas.openxmlformats.org/officeDocument/2006/relationships/notesSlide" Target="../notesSlides/notesSlide37.xml"/><Relationship Id="rId4" Type="http://schemas.openxmlformats.org/officeDocument/2006/relationships/slideLayout" Target="../slideLayouts/slideLayout3.xml"/><Relationship Id="rId9"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46.jpeg"/><Relationship Id="rId5" Type="http://schemas.openxmlformats.org/officeDocument/2006/relationships/image" Target="../media/image4.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tags" Target="../tags/tag147.xml"/><Relationship Id="rId7" Type="http://schemas.openxmlformats.org/officeDocument/2006/relationships/image" Target="../media/image4.jpeg"/><Relationship Id="rId12" Type="http://schemas.microsoft.com/office/2007/relationships/diagramDrawing" Target="../diagrams/drawing2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hyperlink" Target="https://app.leg.wa.gov/RCW/default.aspx?cite=28B.112.080" TargetMode="External"/><Relationship Id="rId11" Type="http://schemas.openxmlformats.org/officeDocument/2006/relationships/diagramColors" Target="../diagrams/colors27.xml"/><Relationship Id="rId5" Type="http://schemas.openxmlformats.org/officeDocument/2006/relationships/notesSlide" Target="../notesSlides/notesSlide39.xml"/><Relationship Id="rId10" Type="http://schemas.openxmlformats.org/officeDocument/2006/relationships/diagramQuickStyle" Target="../diagrams/quickStyle27.xml"/><Relationship Id="rId4" Type="http://schemas.openxmlformats.org/officeDocument/2006/relationships/slideLayout" Target="../slideLayouts/slideLayout3.xml"/><Relationship Id="rId9" Type="http://schemas.openxmlformats.org/officeDocument/2006/relationships/diagramLayout" Target="../diagrams/layout2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tags" Target="../tags/tag151.xml"/><Relationship Id="rId7" Type="http://schemas.openxmlformats.org/officeDocument/2006/relationships/diagramLayout" Target="../diagrams/layout28.xml"/><Relationship Id="rId12" Type="http://schemas.openxmlformats.org/officeDocument/2006/relationships/image" Target="../media/image5.jpe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diagramData" Target="../diagrams/data28.xml"/><Relationship Id="rId11" Type="http://schemas.openxmlformats.org/officeDocument/2006/relationships/image" Target="../media/image4.jpeg"/><Relationship Id="rId5" Type="http://schemas.openxmlformats.org/officeDocument/2006/relationships/notesSlide" Target="../notesSlides/notesSlide40.xml"/><Relationship Id="rId10" Type="http://schemas.microsoft.com/office/2007/relationships/diagramDrawing" Target="../diagrams/drawing28.xml"/><Relationship Id="rId4" Type="http://schemas.openxmlformats.org/officeDocument/2006/relationships/slideLayout" Target="../slideLayouts/slideLayout2.xml"/><Relationship Id="rId9" Type="http://schemas.openxmlformats.org/officeDocument/2006/relationships/diagramColors" Target="../diagrams/colors28.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9.xml"/><Relationship Id="rId13" Type="http://schemas.openxmlformats.org/officeDocument/2006/relationships/hyperlink" Target="http://hrs.wsu.edu/FRTK%20Main" TargetMode="External"/><Relationship Id="rId3" Type="http://schemas.openxmlformats.org/officeDocument/2006/relationships/tags" Target="../tags/tag155.xml"/><Relationship Id="rId7" Type="http://schemas.openxmlformats.org/officeDocument/2006/relationships/diagramData" Target="../diagrams/data29.xml"/><Relationship Id="rId12" Type="http://schemas.openxmlformats.org/officeDocument/2006/relationships/image" Target="../media/image4.jpe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41.xml"/><Relationship Id="rId11" Type="http://schemas.microsoft.com/office/2007/relationships/diagramDrawing" Target="../diagrams/drawing29.xml"/><Relationship Id="rId5" Type="http://schemas.openxmlformats.org/officeDocument/2006/relationships/slideLayout" Target="../slideLayouts/slideLayout3.xml"/><Relationship Id="rId10" Type="http://schemas.openxmlformats.org/officeDocument/2006/relationships/diagramColors" Target="../diagrams/colors29.xml"/><Relationship Id="rId4" Type="http://schemas.openxmlformats.org/officeDocument/2006/relationships/tags" Target="../tags/tag156.xml"/><Relationship Id="rId9" Type="http://schemas.openxmlformats.org/officeDocument/2006/relationships/diagramQuickStyle" Target="../diagrams/quickStyle29.xml"/><Relationship Id="rId14" Type="http://schemas.openxmlformats.org/officeDocument/2006/relationships/image" Target="../media/image23.pn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hyperlink" Target="http://public.wsu.edu/~forms/HTML/BPPM/90_Records/90.01_University_Records--Retention_and_Disposition.htm" TargetMode="External"/><Relationship Id="rId3" Type="http://schemas.openxmlformats.org/officeDocument/2006/relationships/tags" Target="../tags/tag160.xml"/><Relationship Id="rId7" Type="http://schemas.openxmlformats.org/officeDocument/2006/relationships/diagramData" Target="../diagrams/data30.xml"/><Relationship Id="rId12" Type="http://schemas.openxmlformats.org/officeDocument/2006/relationships/image" Target="../media/image4.jpe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42.xml"/><Relationship Id="rId11" Type="http://schemas.microsoft.com/office/2007/relationships/diagramDrawing" Target="../diagrams/drawing30.xml"/><Relationship Id="rId5" Type="http://schemas.openxmlformats.org/officeDocument/2006/relationships/slideLayout" Target="../slideLayouts/slideLayout3.xml"/><Relationship Id="rId10" Type="http://schemas.openxmlformats.org/officeDocument/2006/relationships/diagramColors" Target="../diagrams/colors30.xml"/><Relationship Id="rId4" Type="http://schemas.openxmlformats.org/officeDocument/2006/relationships/tags" Target="../tags/tag161.xml"/><Relationship Id="rId9" Type="http://schemas.openxmlformats.org/officeDocument/2006/relationships/diagramQuickStyle" Target="../diagrams/quickStyle30.xml"/><Relationship Id="rId14" Type="http://schemas.openxmlformats.org/officeDocument/2006/relationships/image" Target="../media/image23.png"/></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31.xml"/><Relationship Id="rId13" Type="http://schemas.openxmlformats.org/officeDocument/2006/relationships/hyperlink" Target="http://faculty.wsu.edu/new/orientation/" TargetMode="External"/><Relationship Id="rId3" Type="http://schemas.openxmlformats.org/officeDocument/2006/relationships/tags" Target="../tags/tag165.xml"/><Relationship Id="rId7" Type="http://schemas.openxmlformats.org/officeDocument/2006/relationships/diagramLayout" Target="../diagrams/layout31.xml"/><Relationship Id="rId12" Type="http://schemas.openxmlformats.org/officeDocument/2006/relationships/hyperlink" Target="https://hrs.wsu.edu/New%20Employees" TargetMode="Externa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diagramData" Target="../diagrams/data31.xml"/><Relationship Id="rId11" Type="http://schemas.openxmlformats.org/officeDocument/2006/relationships/image" Target="../media/image4.jpeg"/><Relationship Id="rId5" Type="http://schemas.openxmlformats.org/officeDocument/2006/relationships/notesSlide" Target="../notesSlides/notesSlide43.xml"/><Relationship Id="rId10" Type="http://schemas.microsoft.com/office/2007/relationships/diagramDrawing" Target="../diagrams/drawing31.xml"/><Relationship Id="rId4" Type="http://schemas.openxmlformats.org/officeDocument/2006/relationships/slideLayout" Target="../slideLayouts/slideLayout3.xml"/><Relationship Id="rId9" Type="http://schemas.openxmlformats.org/officeDocument/2006/relationships/diagramColors" Target="../diagrams/colors31.xml"/></Relationships>
</file>

<file path=ppt/slides/_rels/slide44.xml.rels><?xml version="1.0" encoding="UTF-8" standalone="yes"?>
<Relationships xmlns="http://schemas.openxmlformats.org/package/2006/relationships"><Relationship Id="rId3" Type="http://schemas.openxmlformats.org/officeDocument/2006/relationships/hyperlink" Target="mailto:hrs@wsu.edu"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mailto:provost@wsu.edu" TargetMode="External"/><Relationship Id="rId5" Type="http://schemas.openxmlformats.org/officeDocument/2006/relationships/hyperlink" Target="mailto:oeo@wsu.edu" TargetMode="External"/><Relationship Id="rId4" Type="http://schemas.openxmlformats.org/officeDocument/2006/relationships/hyperlink" Target="mailto:jan.keiser@wsu.edu" TargetMode="Externa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17.xml"/><Relationship Id="rId7" Type="http://schemas.openxmlformats.org/officeDocument/2006/relationships/diagramLayout" Target="../diagrams/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diagramData" Target="../diagrams/data2.xml"/><Relationship Id="rId11" Type="http://schemas.openxmlformats.org/officeDocument/2006/relationships/image" Target="../media/image4.jpeg"/><Relationship Id="rId5" Type="http://schemas.openxmlformats.org/officeDocument/2006/relationships/notesSlide" Target="../notesSlides/notesSlide5.xml"/><Relationship Id="rId10" Type="http://schemas.microsoft.com/office/2007/relationships/diagramDrawing" Target="../diagrams/drawing2.xml"/><Relationship Id="rId4" Type="http://schemas.openxmlformats.org/officeDocument/2006/relationships/slideLayout" Target="../slideLayouts/slideLayout3.xml"/><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12.png"/><Relationship Id="rId3" Type="http://schemas.openxmlformats.org/officeDocument/2006/relationships/tags" Target="../tags/tag21.xml"/><Relationship Id="rId7" Type="http://schemas.openxmlformats.org/officeDocument/2006/relationships/diagramLayout" Target="../diagrams/layout3.xml"/><Relationship Id="rId12"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Data" Target="../diagrams/data3.xml"/><Relationship Id="rId11" Type="http://schemas.openxmlformats.org/officeDocument/2006/relationships/image" Target="../media/image4.jpeg"/><Relationship Id="rId5" Type="http://schemas.openxmlformats.org/officeDocument/2006/relationships/notesSlide" Target="../notesSlides/notesSlide6.xml"/><Relationship Id="rId10" Type="http://schemas.microsoft.com/office/2007/relationships/diagramDrawing" Target="../diagrams/drawing3.xml"/><Relationship Id="rId4" Type="http://schemas.openxmlformats.org/officeDocument/2006/relationships/slideLayout" Target="../slideLayouts/slideLayout3.xml"/><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25.xml"/><Relationship Id="rId7" Type="http://schemas.openxmlformats.org/officeDocument/2006/relationships/diagramLayout" Target="../diagrams/layout4.xml"/><Relationship Id="rId12" Type="http://schemas.openxmlformats.org/officeDocument/2006/relationships/image" Target="../media/image5.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diagramData" Target="../diagrams/data4.xml"/><Relationship Id="rId11" Type="http://schemas.openxmlformats.org/officeDocument/2006/relationships/image" Target="../media/image4.jpeg"/><Relationship Id="rId5" Type="http://schemas.openxmlformats.org/officeDocument/2006/relationships/notesSlide" Target="../notesSlides/notesSlide7.xml"/><Relationship Id="rId10" Type="http://schemas.microsoft.com/office/2007/relationships/diagramDrawing" Target="../diagrams/drawing4.xml"/><Relationship Id="rId4" Type="http://schemas.openxmlformats.org/officeDocument/2006/relationships/slideLayout" Target="../slideLayouts/slideLayout2.xml"/><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3.xml"/><Relationship Id="rId7" Type="http://schemas.openxmlformats.org/officeDocument/2006/relationships/diagramQuickStyle" Target="../diagrams/quickStyle5.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hyperlink" Target="https://strategicplan.wsu.edu/" TargetMode="External"/><Relationship Id="rId4" Type="http://schemas.openxmlformats.org/officeDocument/2006/relationships/notesSlide" Target="../notesSlides/notesSlide8.xml"/><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32.xml"/><Relationship Id="rId7" Type="http://schemas.openxmlformats.org/officeDocument/2006/relationships/diagramLayout" Target="../diagrams/layout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diagramData" Target="../diagrams/data6.xml"/><Relationship Id="rId11" Type="http://schemas.openxmlformats.org/officeDocument/2006/relationships/image" Target="../media/image4.jpeg"/><Relationship Id="rId5" Type="http://schemas.openxmlformats.org/officeDocument/2006/relationships/notesSlide" Target="../notesSlides/notesSlide9.xml"/><Relationship Id="rId10" Type="http://schemas.microsoft.com/office/2007/relationships/diagramDrawing" Target="../diagrams/drawing6.xml"/><Relationship Id="rId4" Type="http://schemas.openxmlformats.org/officeDocument/2006/relationships/slideLayout" Target="../slideLayouts/slideLayout3.xml"/><Relationship Id="rId9" Type="http://schemas.openxmlformats.org/officeDocument/2006/relationships/diagramColors" Target="../diagrams/colors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9"/>
          <p:cNvSpPr>
            <a:spLocks noGrp="1" noChangeArrowheads="1"/>
          </p:cNvSpPr>
          <p:nvPr>
            <p:ph type="ctrTitle"/>
          </p:nvPr>
        </p:nvSpPr>
        <p:spPr>
          <a:xfrm>
            <a:off x="1857375" y="2068513"/>
            <a:ext cx="9144000" cy="1089025"/>
          </a:xfrm>
        </p:spPr>
        <p:txBody>
          <a:bodyPr/>
          <a:lstStyle/>
          <a:p>
            <a:r>
              <a:rPr lang="en-US" altLang="en-US" sz="3600" dirty="0"/>
              <a:t>WSU Faculty </a:t>
            </a:r>
            <a:r>
              <a:rPr lang="en-US" altLang="en-US" sz="3600" dirty="0">
                <a:solidFill>
                  <a:srgbClr val="FF00FF"/>
                </a:solidFill>
              </a:rPr>
              <a:t/>
            </a:r>
            <a:br>
              <a:rPr lang="en-US" altLang="en-US" sz="3600" dirty="0">
                <a:solidFill>
                  <a:srgbClr val="FF00FF"/>
                </a:solidFill>
              </a:rPr>
            </a:br>
            <a:r>
              <a:rPr lang="en-US" altLang="en-US" sz="3600" dirty="0"/>
              <a:t>Recruitment Basics</a:t>
            </a:r>
          </a:p>
        </p:txBody>
      </p:sp>
      <p:sp>
        <p:nvSpPr>
          <p:cNvPr id="5123" name="Rectangle 20"/>
          <p:cNvSpPr>
            <a:spLocks noGrp="1" noChangeArrowheads="1"/>
          </p:cNvSpPr>
          <p:nvPr>
            <p:ph type="subTitle" idx="1"/>
          </p:nvPr>
        </p:nvSpPr>
        <p:spPr>
          <a:xfrm>
            <a:off x="4383087" y="5688516"/>
            <a:ext cx="4484688" cy="1408078"/>
          </a:xfrm>
        </p:spPr>
        <p:txBody>
          <a:bodyPr/>
          <a:lstStyle/>
          <a:p>
            <a:r>
              <a:rPr altLang="en-US" sz="1800" dirty="0">
                <a:solidFill>
                  <a:srgbClr val="5E6A71"/>
                </a:solidFill>
              </a:rPr>
              <a:t>Presented by: </a:t>
            </a:r>
          </a:p>
          <a:p>
            <a:r>
              <a:rPr lang="en-US" altLang="en-US" sz="1800" dirty="0">
                <a:solidFill>
                  <a:srgbClr val="5E6A71"/>
                </a:solidFill>
              </a:rPr>
              <a:t>Jake Murray </a:t>
            </a:r>
          </a:p>
          <a:p>
            <a:r>
              <a:rPr lang="en-US" altLang="en-US" sz="1800" dirty="0">
                <a:solidFill>
                  <a:srgbClr val="5E6A71"/>
                </a:solidFill>
              </a:rPr>
              <a:t>Human Resource Services</a:t>
            </a:r>
          </a:p>
          <a:p>
            <a:endParaRPr altLang="en-US" sz="1800" dirty="0">
              <a:solidFill>
                <a:srgbClr val="5E6A71"/>
              </a:solidFill>
            </a:endParaRPr>
          </a:p>
        </p:txBody>
      </p:sp>
      <p:pic>
        <p:nvPicPr>
          <p:cNvPr id="5124" name="Picture 4"/>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936263"/>
            <a:ext cx="3973513" cy="596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Rectangle 1"/>
          <p:cNvSpPr>
            <a:spLocks noChangeArrowheads="1"/>
          </p:cNvSpPr>
          <p:nvPr/>
        </p:nvSpPr>
        <p:spPr bwMode="auto">
          <a:xfrm>
            <a:off x="4486275" y="4040188"/>
            <a:ext cx="40592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i="1" dirty="0">
                <a:solidFill>
                  <a:srgbClr val="9A2236"/>
                </a:solidFill>
              </a:rPr>
              <a:t>Overview of the Faculty Recruitment Process</a:t>
            </a:r>
          </a:p>
        </p:txBody>
      </p:sp>
      <p:cxnSp>
        <p:nvCxnSpPr>
          <p:cNvPr id="6" name="Straight Connector 5"/>
          <p:cNvCxnSpPr/>
          <p:nvPr/>
        </p:nvCxnSpPr>
        <p:spPr>
          <a:xfrm>
            <a:off x="4032250" y="3252788"/>
            <a:ext cx="4835525"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203960" y="6223278"/>
            <a:ext cx="25146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t>Updated March 2021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846161" y="787737"/>
            <a:ext cx="7451678" cy="769441"/>
          </a:xfrm>
          <a:prstGeom prst="rect">
            <a:avLst/>
          </a:prstGeom>
        </p:spPr>
        <p:txBody>
          <a:bodyPr>
            <a:spAutoFit/>
          </a:bodyPr>
          <a:lstStyle/>
          <a:p>
            <a:pPr algn="ctr">
              <a:defRPr/>
            </a:pPr>
            <a:r>
              <a:rPr lang="en-US" sz="4400" b="1" dirty="0">
                <a:ln w="22225">
                  <a:solidFill>
                    <a:srgbClr val="9F1B32"/>
                  </a:solidFill>
                  <a:prstDash val="solid"/>
                </a:ln>
                <a:solidFill>
                  <a:schemeClr val="accent2">
                    <a:lumMod val="40000"/>
                    <a:lumOff val="60000"/>
                  </a:schemeClr>
                </a:solidFill>
              </a:rPr>
              <a:t>Prepare</a:t>
            </a:r>
          </a:p>
        </p:txBody>
      </p:sp>
      <p:graphicFrame>
        <p:nvGraphicFramePr>
          <p:cNvPr id="6" name="Diagram 5"/>
          <p:cNvGraphicFramePr/>
          <p:nvPr>
            <p:custDataLst>
              <p:tags r:id="rId2"/>
            </p:custDataLst>
            <p:extLst>
              <p:ext uri="{D42A27DB-BD31-4B8C-83A1-F6EECF244321}">
                <p14:modId xmlns:p14="http://schemas.microsoft.com/office/powerpoint/2010/main" val="1487764807"/>
              </p:ext>
            </p:extLst>
          </p:nvPr>
        </p:nvGraphicFramePr>
        <p:xfrm>
          <a:off x="-1558119" y="1908312"/>
          <a:ext cx="7680623" cy="47801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4176713" y="1654175"/>
            <a:ext cx="4967287" cy="5434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i="1" dirty="0">
                <a:effectLst>
                  <a:outerShdw blurRad="38100" dist="38100" dir="2700000" algn="tl">
                    <a:srgbClr val="000000">
                      <a:alpha val="43137"/>
                    </a:srgbClr>
                  </a:outerShdw>
                </a:effectLst>
              </a:rPr>
              <a:t>Develop a centralized and defined process</a:t>
            </a:r>
          </a:p>
          <a:p>
            <a:pPr>
              <a:defRPr/>
            </a:pPr>
            <a:endParaRPr lang="en-US" sz="2000" dirty="0">
              <a:effectLst>
                <a:outerShdw blurRad="38100" dist="38100" dir="2700000" algn="tl">
                  <a:srgbClr val="000000">
                    <a:alpha val="43137"/>
                  </a:srgbClr>
                </a:outerShdw>
              </a:effectLst>
            </a:endParaRP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Search timeline and status updates</a:t>
            </a: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Diversity needs</a:t>
            </a: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Recruitment and outreach strategies</a:t>
            </a: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Backgrounds and/or experiences desired</a:t>
            </a: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Preferred number of final recommendations</a:t>
            </a: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Ensure Workday approval through the Office of the Provost has been completed.</a:t>
            </a:r>
          </a:p>
        </p:txBody>
      </p:sp>
      <p:pic>
        <p:nvPicPr>
          <p:cNvPr id="7"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8404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846161" y="787737"/>
            <a:ext cx="7451678" cy="769441"/>
          </a:xfrm>
          <a:prstGeom prst="rect">
            <a:avLst/>
          </a:prstGeom>
        </p:spPr>
        <p:txBody>
          <a:bodyPr>
            <a:spAutoFit/>
          </a:bodyPr>
          <a:lstStyle/>
          <a:p>
            <a:pPr algn="ctr">
              <a:defRPr/>
            </a:pPr>
            <a:r>
              <a:rPr lang="en-US" sz="4400" b="1" dirty="0">
                <a:ln w="22225">
                  <a:solidFill>
                    <a:srgbClr val="9F1B32"/>
                  </a:solidFill>
                  <a:prstDash val="solid"/>
                </a:ln>
                <a:solidFill>
                  <a:schemeClr val="accent2">
                    <a:lumMod val="40000"/>
                    <a:lumOff val="60000"/>
                  </a:schemeClr>
                </a:solidFill>
              </a:rPr>
              <a:t>Prepare</a:t>
            </a:r>
          </a:p>
        </p:txBody>
      </p:sp>
      <p:graphicFrame>
        <p:nvGraphicFramePr>
          <p:cNvPr id="6" name="Diagram 5"/>
          <p:cNvGraphicFramePr/>
          <p:nvPr>
            <p:custDataLst>
              <p:tags r:id="rId2"/>
            </p:custDataLst>
            <p:extLst>
              <p:ext uri="{D42A27DB-BD31-4B8C-83A1-F6EECF244321}">
                <p14:modId xmlns:p14="http://schemas.microsoft.com/office/powerpoint/2010/main" val="2772843144"/>
              </p:ext>
            </p:extLst>
          </p:nvPr>
        </p:nvGraphicFramePr>
        <p:xfrm>
          <a:off x="-1558119" y="1934816"/>
          <a:ext cx="7680623" cy="47536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4176713" y="1654175"/>
            <a:ext cx="4967287" cy="5434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q"/>
              <a:defRPr/>
            </a:pPr>
            <a:r>
              <a:rPr lang="en-US" sz="2000" b="1" dirty="0">
                <a:solidFill>
                  <a:schemeClr val="tx1"/>
                </a:solidFill>
                <a:effectLst>
                  <a:outerShdw blurRad="38100" dist="38100" dir="2700000" algn="tl">
                    <a:srgbClr val="000000">
                      <a:alpha val="43137"/>
                    </a:srgbClr>
                  </a:outerShdw>
                </a:effectLst>
                <a:cs typeface="Arial" pitchFamily="34" charset="0"/>
              </a:rPr>
              <a:t>Notice of Vacancy</a:t>
            </a:r>
          </a:p>
          <a:p>
            <a:pPr marL="342900" indent="-342900">
              <a:buFont typeface="Arial" panose="020B0604020202020204" pitchFamily="34" charset="0"/>
              <a:buChar char="•"/>
              <a:defRPr/>
            </a:pPr>
            <a:endParaRPr lang="en-US"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Courier New" panose="02070309020205020404" pitchFamily="49" charset="0"/>
              <a:buChar char="o"/>
              <a:defRPr/>
            </a:pPr>
            <a:r>
              <a:rPr lang="en-US" dirty="0"/>
              <a:t>Draft the Notice of Vacancy (NOV)</a:t>
            </a:r>
          </a:p>
          <a:p>
            <a:pPr>
              <a:defRPr/>
            </a:pPr>
            <a:endParaRPr lang="en-US" dirty="0">
              <a:solidFill>
                <a:schemeClr val="tx1"/>
              </a:solidFill>
              <a:effectLst>
                <a:outerShdw blurRad="38100" dist="38100" dir="2700000" algn="tl">
                  <a:srgbClr val="000000">
                    <a:alpha val="43137"/>
                  </a:srgbClr>
                </a:outerShdw>
              </a:effectLst>
              <a:cs typeface="Arial" pitchFamily="34" charset="0"/>
            </a:endParaRPr>
          </a:p>
          <a:p>
            <a:pPr marL="342900" indent="-3429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Designed to “sell” the position</a:t>
            </a:r>
          </a:p>
          <a:p>
            <a:pPr>
              <a:defRPr/>
            </a:pPr>
            <a:endParaRPr lang="en-US" dirty="0">
              <a:solidFill>
                <a:schemeClr val="tx1"/>
              </a:solidFill>
              <a:effectLst>
                <a:outerShdw blurRad="38100" dist="38100" dir="2700000" algn="tl">
                  <a:srgbClr val="000000">
                    <a:alpha val="43137"/>
                  </a:srgbClr>
                </a:outerShdw>
              </a:effectLst>
              <a:cs typeface="Arial" pitchFamily="34" charset="0"/>
            </a:endParaRPr>
          </a:p>
          <a:p>
            <a:pPr marL="342900" indent="-3429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Submitted as position description </a:t>
            </a:r>
          </a:p>
          <a:p>
            <a:pPr marL="342900" indent="-3429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Posted to Workday </a:t>
            </a:r>
          </a:p>
          <a:p>
            <a:pPr marL="285750"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Modified versions of the NOV are used in advertisements as part of the outreach and recruitment plan.</a:t>
            </a:r>
          </a:p>
          <a:p>
            <a:pPr marL="342900" indent="-3429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pic>
        <p:nvPicPr>
          <p:cNvPr id="9"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1000"/>
                                        <p:tgtEl>
                                          <p:spTgt spid="8">
                                            <p:txEl>
                                              <p:pRg st="10" end="10"/>
                                            </p:txEl>
                                          </p:spTgt>
                                        </p:tgtEl>
                                      </p:cBhvr>
                                    </p:animEffect>
                                    <p:anim calcmode="lin" valueType="num">
                                      <p:cBhvr>
                                        <p:cTn id="36"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846161" y="787737"/>
            <a:ext cx="7451678" cy="769441"/>
          </a:xfrm>
          <a:prstGeom prst="rect">
            <a:avLst/>
          </a:prstGeom>
        </p:spPr>
        <p:txBody>
          <a:bodyPr>
            <a:spAutoFit/>
          </a:bodyPr>
          <a:lstStyle/>
          <a:p>
            <a:pPr algn="ctr">
              <a:defRPr/>
            </a:pPr>
            <a:r>
              <a:rPr lang="en-US" sz="4400" b="1" dirty="0">
                <a:ln w="22225">
                  <a:solidFill>
                    <a:srgbClr val="9F1B32"/>
                  </a:solidFill>
                  <a:prstDash val="solid"/>
                </a:ln>
                <a:solidFill>
                  <a:schemeClr val="accent2">
                    <a:lumMod val="40000"/>
                    <a:lumOff val="60000"/>
                  </a:schemeClr>
                </a:solidFill>
              </a:rPr>
              <a:t>Prepare</a:t>
            </a:r>
          </a:p>
        </p:txBody>
      </p:sp>
      <p:graphicFrame>
        <p:nvGraphicFramePr>
          <p:cNvPr id="6" name="Diagram 5"/>
          <p:cNvGraphicFramePr/>
          <p:nvPr>
            <p:custDataLst>
              <p:tags r:id="rId2"/>
            </p:custDataLst>
            <p:extLst>
              <p:ext uri="{D42A27DB-BD31-4B8C-83A1-F6EECF244321}">
                <p14:modId xmlns:p14="http://schemas.microsoft.com/office/powerpoint/2010/main" val="904525234"/>
              </p:ext>
            </p:extLst>
          </p:nvPr>
        </p:nvGraphicFramePr>
        <p:xfrm>
          <a:off x="-1558119" y="1868556"/>
          <a:ext cx="7799893" cy="48199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4176713" y="1654175"/>
            <a:ext cx="4967287" cy="5434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q"/>
              <a:defRPr/>
            </a:pPr>
            <a:r>
              <a:rPr lang="en-US" sz="2000" b="1" dirty="0">
                <a:solidFill>
                  <a:schemeClr val="tx1"/>
                </a:solidFill>
                <a:effectLst>
                  <a:outerShdw blurRad="38100" dist="38100" dir="2700000" algn="tl">
                    <a:srgbClr val="000000">
                      <a:alpha val="43137"/>
                    </a:srgbClr>
                  </a:outerShdw>
                </a:effectLst>
                <a:cs typeface="Arial" pitchFamily="34" charset="0"/>
              </a:rPr>
              <a:t>Notice of Vacancy</a:t>
            </a:r>
          </a:p>
          <a:p>
            <a:pPr marL="285750" indent="-285750">
              <a:buFont typeface="Wingdings" panose="05000000000000000000" pitchFamily="2" charset="2"/>
              <a:buChar char="q"/>
              <a:defRPr/>
            </a:pPr>
            <a:endParaRPr lang="en-US" dirty="0">
              <a:solidFill>
                <a:schemeClr val="tx1"/>
              </a:solidFill>
              <a:effectLst>
                <a:outerShdw blurRad="38100" dist="38100" dir="2700000" algn="tl">
                  <a:srgbClr val="000000">
                    <a:alpha val="43137"/>
                  </a:srgbClr>
                </a:outerShdw>
              </a:effectLst>
              <a:cs typeface="Arial" pitchFamily="34" charset="0"/>
            </a:endParaRPr>
          </a:p>
          <a:p>
            <a:pPr>
              <a:defRPr/>
            </a:pPr>
            <a:r>
              <a:rPr lang="en-US" dirty="0">
                <a:solidFill>
                  <a:schemeClr val="tx1"/>
                </a:solidFill>
                <a:effectLst>
                  <a:outerShdw blurRad="38100" dist="38100" dir="2700000" algn="tl">
                    <a:srgbClr val="000000">
                      <a:alpha val="43137"/>
                    </a:srgbClr>
                  </a:outerShdw>
                </a:effectLst>
                <a:cs typeface="Arial" pitchFamily="34" charset="0"/>
              </a:rPr>
              <a:t>Best Practice Tips</a:t>
            </a:r>
          </a:p>
          <a:p>
            <a:pPr marL="285750" indent="-285750">
              <a:buFont typeface="Courier New" panose="02070309020205020404" pitchFamily="49" charset="0"/>
              <a:buChar char="o"/>
              <a:defRPr/>
            </a:pPr>
            <a:endParaRPr lang="en-US" b="1"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Describe duties</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Broaden appeal</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Diversity commitment/needs</a:t>
            </a:r>
          </a:p>
        </p:txBody>
      </p:sp>
      <p:pic>
        <p:nvPicPr>
          <p:cNvPr id="9"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5915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846161" y="787737"/>
            <a:ext cx="7451678" cy="769441"/>
          </a:xfrm>
          <a:prstGeom prst="rect">
            <a:avLst/>
          </a:prstGeom>
        </p:spPr>
        <p:txBody>
          <a:bodyPr>
            <a:spAutoFit/>
          </a:bodyPr>
          <a:lstStyle/>
          <a:p>
            <a:pPr algn="ctr">
              <a:defRPr/>
            </a:pPr>
            <a:r>
              <a:rPr lang="en-US" sz="4400" b="1" dirty="0">
                <a:ln w="22225">
                  <a:solidFill>
                    <a:srgbClr val="9F1B32"/>
                  </a:solidFill>
                  <a:prstDash val="solid"/>
                </a:ln>
                <a:solidFill>
                  <a:schemeClr val="accent2">
                    <a:lumMod val="40000"/>
                    <a:lumOff val="60000"/>
                  </a:schemeClr>
                </a:solidFill>
              </a:rPr>
              <a:t>Prepare</a:t>
            </a:r>
          </a:p>
        </p:txBody>
      </p:sp>
      <p:graphicFrame>
        <p:nvGraphicFramePr>
          <p:cNvPr id="6" name="Diagram 5"/>
          <p:cNvGraphicFramePr/>
          <p:nvPr>
            <p:custDataLst>
              <p:tags r:id="rId2"/>
            </p:custDataLst>
            <p:extLst>
              <p:ext uri="{D42A27DB-BD31-4B8C-83A1-F6EECF244321}">
                <p14:modId xmlns:p14="http://schemas.microsoft.com/office/powerpoint/2010/main" val="1667927088"/>
              </p:ext>
            </p:extLst>
          </p:nvPr>
        </p:nvGraphicFramePr>
        <p:xfrm>
          <a:off x="-1558119" y="1782458"/>
          <a:ext cx="7947547" cy="49060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4176713" y="1654175"/>
            <a:ext cx="4967287" cy="5434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q"/>
              <a:defRPr/>
            </a:pPr>
            <a:r>
              <a:rPr lang="en-US" sz="2000" b="1" dirty="0">
                <a:solidFill>
                  <a:schemeClr val="tx1"/>
                </a:solidFill>
                <a:cs typeface="Arial" pitchFamily="34" charset="0"/>
              </a:rPr>
              <a:t>Evaluation Tools</a:t>
            </a:r>
          </a:p>
          <a:p>
            <a:pPr marL="285750" indent="-285750">
              <a:buFont typeface="Wingdings" panose="05000000000000000000" pitchFamily="2" charset="2"/>
              <a:buChar char="q"/>
              <a:defRPr/>
            </a:pPr>
            <a:endParaRPr lang="en-US" dirty="0">
              <a:solidFill>
                <a:schemeClr val="tx1"/>
              </a:solidFill>
              <a:cs typeface="Arial" pitchFamily="34" charset="0"/>
            </a:endParaRPr>
          </a:p>
          <a:p>
            <a:pPr marL="285750" indent="-285750">
              <a:buFont typeface="Courier New" panose="02070309020205020404" pitchFamily="49" charset="0"/>
              <a:buChar char="o"/>
              <a:defRPr/>
            </a:pPr>
            <a:r>
              <a:rPr lang="en-US" dirty="0">
                <a:solidFill>
                  <a:schemeClr val="tx1"/>
                </a:solidFill>
                <a:cs typeface="Arial" pitchFamily="34" charset="0"/>
              </a:rPr>
              <a:t>Objective and measurable</a:t>
            </a:r>
          </a:p>
          <a:p>
            <a:pPr marL="285750" indent="-285750">
              <a:buFont typeface="Courier New" panose="02070309020205020404" pitchFamily="49" charset="0"/>
              <a:buChar char="o"/>
              <a:defRPr/>
            </a:pPr>
            <a:endParaRPr lang="en-US" dirty="0">
              <a:solidFill>
                <a:schemeClr val="tx1"/>
              </a:solidFill>
              <a:cs typeface="Arial" pitchFamily="34" charset="0"/>
            </a:endParaRPr>
          </a:p>
          <a:p>
            <a:pPr marL="285750" indent="-285750">
              <a:buFont typeface="Courier New" panose="02070309020205020404" pitchFamily="49" charset="0"/>
              <a:buChar char="o"/>
              <a:defRPr/>
            </a:pPr>
            <a:r>
              <a:rPr lang="en-US" dirty="0">
                <a:solidFill>
                  <a:schemeClr val="tx1"/>
                </a:solidFill>
                <a:cs typeface="Arial" pitchFamily="34" charset="0"/>
              </a:rPr>
              <a:t>Consistent with position details</a:t>
            </a:r>
          </a:p>
          <a:p>
            <a:pPr marL="285750" indent="-285750">
              <a:buFont typeface="Courier New" panose="02070309020205020404" pitchFamily="49" charset="0"/>
              <a:buChar char="o"/>
              <a:defRPr/>
            </a:pPr>
            <a:endParaRPr lang="en-US" dirty="0">
              <a:solidFill>
                <a:schemeClr val="tx1"/>
              </a:solidFill>
              <a:cs typeface="Arial" pitchFamily="34" charset="0"/>
            </a:endParaRPr>
          </a:p>
          <a:p>
            <a:pPr marL="285750" indent="-285750">
              <a:buFont typeface="Courier New" panose="02070309020205020404" pitchFamily="49" charset="0"/>
              <a:buChar char="o"/>
              <a:defRPr/>
            </a:pPr>
            <a:r>
              <a:rPr lang="en-US" dirty="0">
                <a:solidFill>
                  <a:schemeClr val="tx1"/>
                </a:solidFill>
                <a:cs typeface="Arial" pitchFamily="34" charset="0"/>
              </a:rPr>
              <a:t>Interpretation consensus</a:t>
            </a:r>
          </a:p>
          <a:p>
            <a:pPr marL="285750" indent="-285750">
              <a:buFont typeface="Courier New" panose="02070309020205020404" pitchFamily="49" charset="0"/>
              <a:buChar char="o"/>
              <a:defRPr/>
            </a:pPr>
            <a:endParaRPr lang="en-US" dirty="0">
              <a:solidFill>
                <a:schemeClr val="tx1"/>
              </a:solidFill>
              <a:cs typeface="Arial" pitchFamily="34" charset="0"/>
            </a:endParaRPr>
          </a:p>
          <a:p>
            <a:pPr marL="285750" indent="-285750">
              <a:buFont typeface="Courier New" panose="02070309020205020404" pitchFamily="49" charset="0"/>
              <a:buChar char="o"/>
              <a:defRPr/>
            </a:pPr>
            <a:r>
              <a:rPr lang="en-US" dirty="0">
                <a:solidFill>
                  <a:schemeClr val="tx1"/>
                </a:solidFill>
                <a:cs typeface="Arial" pitchFamily="34" charset="0"/>
              </a:rPr>
              <a:t>Sufficient flexibility</a:t>
            </a:r>
          </a:p>
          <a:p>
            <a:pPr marL="285750" indent="-285750">
              <a:buFont typeface="Courier New" panose="02070309020205020404" pitchFamily="49" charset="0"/>
              <a:buChar char="o"/>
              <a:defRPr/>
            </a:pPr>
            <a:endParaRPr lang="en-US" dirty="0">
              <a:solidFill>
                <a:schemeClr val="tx1"/>
              </a:solidFill>
              <a:cs typeface="Arial" pitchFamily="34" charset="0"/>
            </a:endParaRPr>
          </a:p>
          <a:p>
            <a:pPr marL="285750" indent="-285750">
              <a:buFont typeface="Courier New" panose="02070309020205020404" pitchFamily="49" charset="0"/>
              <a:buChar char="o"/>
              <a:defRPr/>
            </a:pPr>
            <a:r>
              <a:rPr lang="en-US" dirty="0">
                <a:solidFill>
                  <a:schemeClr val="tx1"/>
                </a:solidFill>
                <a:cs typeface="Arial" pitchFamily="34" charset="0"/>
              </a:rPr>
              <a:t>Qualification weight</a:t>
            </a:r>
          </a:p>
          <a:p>
            <a:pPr marL="285750" indent="-285750">
              <a:buFont typeface="Courier New" panose="02070309020205020404" pitchFamily="49" charset="0"/>
              <a:buChar char="o"/>
              <a:defRPr/>
            </a:pPr>
            <a:endParaRPr lang="en-US" dirty="0">
              <a:solidFill>
                <a:schemeClr val="tx1"/>
              </a:solidFill>
              <a:cs typeface="Arial" pitchFamily="34" charset="0"/>
            </a:endParaRPr>
          </a:p>
          <a:p>
            <a:pPr marL="285750" indent="-285750">
              <a:buFont typeface="Courier New" panose="02070309020205020404" pitchFamily="49" charset="0"/>
              <a:buChar char="o"/>
              <a:defRPr/>
            </a:pPr>
            <a:r>
              <a:rPr lang="en-US" dirty="0">
                <a:solidFill>
                  <a:schemeClr val="tx1"/>
                </a:solidFill>
                <a:cs typeface="Arial" pitchFamily="34" charset="0"/>
              </a:rPr>
              <a:t>Screening matrix </a:t>
            </a:r>
          </a:p>
        </p:txBody>
      </p:sp>
      <p:sp>
        <p:nvSpPr>
          <p:cNvPr id="12" name="TextBox 11"/>
          <p:cNvSpPr txBox="1">
            <a:spLocks noChangeArrowheads="1"/>
          </p:cNvSpPr>
          <p:nvPr/>
        </p:nvSpPr>
        <p:spPr bwMode="auto">
          <a:xfrm>
            <a:off x="185761" y="6484647"/>
            <a:ext cx="3335338" cy="30797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marL="342900" indent="-342900">
              <a:defRPr>
                <a:solidFill>
                  <a:schemeClr val="tx1"/>
                </a:solidFill>
                <a:latin typeface="Arial" panose="020B0604020202020204" pitchFamily="34" charset="0"/>
              </a:defRPr>
            </a:lvl1pPr>
            <a:lvl2pPr marL="34448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buClr>
                <a:srgbClr val="5E6A71"/>
              </a:buClr>
              <a:buSzPct val="80000"/>
            </a:pPr>
            <a:r>
              <a:rPr lang="en-US" altLang="en-US" sz="1400" b="1" i="1" dirty="0">
                <a:solidFill>
                  <a:schemeClr val="bg2"/>
                </a:solidFill>
                <a:cs typeface="Arial" panose="020B0604020202020204" pitchFamily="34" charset="0"/>
              </a:rPr>
              <a:t>See </a:t>
            </a:r>
            <a:r>
              <a:rPr lang="en-US" altLang="en-US" sz="1400" b="1" i="1" dirty="0">
                <a:solidFill>
                  <a:schemeClr val="bg2"/>
                </a:solidFill>
                <a:cs typeface="Arial" panose="020B0604020202020204" pitchFamily="34" charset="0"/>
                <a:hlinkClick r:id="rId11"/>
              </a:rPr>
              <a:t>Faculty Recruitment</a:t>
            </a:r>
            <a:r>
              <a:rPr lang="en-US" altLang="en-US" sz="1400" b="1" i="1" dirty="0">
                <a:solidFill>
                  <a:schemeClr val="bg2"/>
                </a:solidFill>
                <a:cs typeface="Arial" panose="020B0604020202020204" pitchFamily="34" charset="0"/>
              </a:rPr>
              <a:t> Toolkit </a:t>
            </a:r>
          </a:p>
        </p:txBody>
      </p:sp>
      <p:pic>
        <p:nvPicPr>
          <p:cNvPr id="9" name="Picture 11" descr="HRS sign copy.jpg"/>
          <p:cNvPicPr>
            <a:picLocks noChangeAspect="1"/>
          </p:cNvPicPr>
          <p:nvPr>
            <p:custDataLst>
              <p:tags r:id="rId3"/>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1000"/>
                                        <p:tgtEl>
                                          <p:spTgt spid="8">
                                            <p:txEl>
                                              <p:pRg st="10" end="10"/>
                                            </p:txEl>
                                          </p:spTgt>
                                        </p:tgtEl>
                                      </p:cBhvr>
                                    </p:animEffect>
                                    <p:anim calcmode="lin" valueType="num">
                                      <p:cBhvr>
                                        <p:cTn id="36"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2" end="12"/>
                                            </p:txEl>
                                          </p:spTgt>
                                        </p:tgtEl>
                                        <p:attrNameLst>
                                          <p:attrName>style.visibility</p:attrName>
                                        </p:attrNameLst>
                                      </p:cBhvr>
                                      <p:to>
                                        <p:strVal val="visible"/>
                                      </p:to>
                                    </p:set>
                                    <p:animEffect transition="in" filter="fade">
                                      <p:cBhvr>
                                        <p:cTn id="42" dur="1000"/>
                                        <p:tgtEl>
                                          <p:spTgt spid="8">
                                            <p:txEl>
                                              <p:pRg st="12" end="12"/>
                                            </p:txEl>
                                          </p:spTgt>
                                        </p:tgtEl>
                                      </p:cBhvr>
                                    </p:animEffect>
                                    <p:anim calcmode="lin" valueType="num">
                                      <p:cBhvr>
                                        <p:cTn id="43"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66357"/>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862549" y="555256"/>
            <a:ext cx="7451678" cy="769441"/>
          </a:xfrm>
          <a:prstGeom prst="rect">
            <a:avLst/>
          </a:prstGeom>
        </p:spPr>
        <p:txBody>
          <a:bodyPr>
            <a:spAutoFit/>
          </a:bodyPr>
          <a:lstStyle/>
          <a:p>
            <a:pPr algn="ctr">
              <a:defRPr/>
            </a:pPr>
            <a:r>
              <a:rPr lang="en-US" sz="4400" b="1" dirty="0">
                <a:ln w="22225">
                  <a:solidFill>
                    <a:srgbClr val="9F1B32"/>
                  </a:solidFill>
                  <a:prstDash val="solid"/>
                </a:ln>
                <a:solidFill>
                  <a:schemeClr val="accent2">
                    <a:lumMod val="40000"/>
                    <a:lumOff val="60000"/>
                  </a:schemeClr>
                </a:solidFill>
              </a:rPr>
              <a:t>Roles Overview</a:t>
            </a:r>
          </a:p>
        </p:txBody>
      </p:sp>
      <p:cxnSp>
        <p:nvCxnSpPr>
          <p:cNvPr id="21" name="Straight Connector 20"/>
          <p:cNvCxnSpPr/>
          <p:nvPr/>
        </p:nvCxnSpPr>
        <p:spPr>
          <a:xfrm>
            <a:off x="382587" y="1385584"/>
            <a:ext cx="8378825"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5611" name="TextBox 21"/>
          <p:cNvSpPr txBox="1">
            <a:spLocks noChangeArrowheads="1"/>
          </p:cNvSpPr>
          <p:nvPr/>
        </p:nvSpPr>
        <p:spPr bwMode="auto">
          <a:xfrm>
            <a:off x="2470150" y="6307929"/>
            <a:ext cx="4916731" cy="369332"/>
          </a:xfrm>
          <a:prstGeom prst="rect">
            <a:avLst/>
          </a:prstGeom>
          <a:ln/>
        </p:spPr>
        <p:style>
          <a:lnRef idx="1">
            <a:schemeClr val="dk1"/>
          </a:lnRef>
          <a:fillRef idx="2">
            <a:schemeClr val="dk1"/>
          </a:fillRef>
          <a:effectRef idx="1">
            <a:schemeClr val="dk1"/>
          </a:effectRef>
          <a:fontRef idx="minor">
            <a:schemeClr val="dk1"/>
          </a:fontRef>
        </p:style>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dirty="0">
                <a:solidFill>
                  <a:schemeClr val="bg2"/>
                </a:solidFill>
              </a:rPr>
              <a:t>Also see the </a:t>
            </a:r>
            <a:r>
              <a:rPr lang="en-US" altLang="en-US" b="1" i="1" dirty="0">
                <a:solidFill>
                  <a:schemeClr val="bg2"/>
                </a:solidFill>
                <a:hlinkClick r:id="rId6"/>
              </a:rPr>
              <a:t>Faculty Recruitment Checklist</a:t>
            </a:r>
            <a:endParaRPr lang="en-US" altLang="en-US" b="1" i="1" dirty="0">
              <a:solidFill>
                <a:schemeClr val="bg2"/>
              </a:solidFill>
            </a:endParaRPr>
          </a:p>
        </p:txBody>
      </p:sp>
      <p:pic>
        <p:nvPicPr>
          <p:cNvPr id="12" name="Picture 8"/>
          <p:cNvPicPr>
            <a:picLocks noChangeAspect="1" noChangeArrowheads="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312" y="6452651"/>
            <a:ext cx="314325"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1" descr="HRS sign copy.jpg"/>
          <p:cNvPicPr>
            <a:picLocks noChangeAspect="1"/>
          </p:cNvPicPr>
          <p:nvPr>
            <p:custDataLst>
              <p:tags r:id="rId3"/>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2019723843"/>
              </p:ext>
            </p:extLst>
          </p:nvPr>
        </p:nvGraphicFramePr>
        <p:xfrm>
          <a:off x="74814" y="1579208"/>
          <a:ext cx="8994370" cy="3644810"/>
        </p:xfrm>
        <a:graphic>
          <a:graphicData uri="http://schemas.openxmlformats.org/drawingml/2006/table">
            <a:tbl>
              <a:tblPr firstRow="1" bandRow="1">
                <a:tableStyleId>{5C22544A-7EE6-4342-B048-85BDC9FD1C3A}</a:tableStyleId>
              </a:tblPr>
              <a:tblGrid>
                <a:gridCol w="3607723">
                  <a:extLst>
                    <a:ext uri="{9D8B030D-6E8A-4147-A177-3AD203B41FA5}">
                      <a16:colId xmlns:a16="http://schemas.microsoft.com/office/drawing/2014/main" val="1093292721"/>
                    </a:ext>
                  </a:extLst>
                </a:gridCol>
                <a:gridCol w="5386647">
                  <a:extLst>
                    <a:ext uri="{9D8B030D-6E8A-4147-A177-3AD203B41FA5}">
                      <a16:colId xmlns:a16="http://schemas.microsoft.com/office/drawing/2014/main" val="287561249"/>
                    </a:ext>
                  </a:extLst>
                </a:gridCol>
              </a:tblGrid>
              <a:tr h="449473">
                <a:tc gridSpan="2">
                  <a:txBody>
                    <a:bodyPr/>
                    <a:lstStyle/>
                    <a:p>
                      <a:pPr algn="ctr"/>
                      <a:r>
                        <a:rPr lang="en-US" dirty="0" smtClean="0"/>
                        <a:t>Phase 1</a:t>
                      </a:r>
                      <a:r>
                        <a:rPr lang="en-US" baseline="0" dirty="0" smtClean="0"/>
                        <a:t>: Preparation </a:t>
                      </a:r>
                      <a:endParaRPr lang="en-US" dirty="0"/>
                    </a:p>
                  </a:txBody>
                  <a:tcPr/>
                </a:tc>
                <a:tc hMerge="1">
                  <a:txBody>
                    <a:bodyPr/>
                    <a:lstStyle/>
                    <a:p>
                      <a:endParaRPr lang="en-US" dirty="0"/>
                    </a:p>
                  </a:txBody>
                  <a:tcPr/>
                </a:tc>
                <a:extLst>
                  <a:ext uri="{0D108BD9-81ED-4DB2-BD59-A6C34878D82A}">
                    <a16:rowId xmlns:a16="http://schemas.microsoft.com/office/drawing/2014/main" val="2534502164"/>
                  </a:ext>
                </a:extLst>
              </a:tr>
              <a:tr h="449473">
                <a:tc>
                  <a:txBody>
                    <a:bodyPr/>
                    <a:lstStyle/>
                    <a:p>
                      <a:r>
                        <a:rPr lang="en-US" sz="1400" dirty="0" smtClean="0"/>
                        <a:t>Appointing Authority (or designee)</a:t>
                      </a:r>
                      <a:endParaRPr lang="en-US" sz="1400" dirty="0"/>
                    </a:p>
                  </a:txBody>
                  <a:tcPr/>
                </a:tc>
                <a:tc>
                  <a:txBody>
                    <a:bodyPr/>
                    <a:lstStyle/>
                    <a:p>
                      <a:pPr marL="285750" indent="-285750">
                        <a:buFont typeface="Arial" pitchFamily="34" charset="0"/>
                        <a:buChar char="•"/>
                      </a:pPr>
                      <a:r>
                        <a:rPr lang="en-US" sz="1400" b="1" dirty="0" smtClean="0">
                          <a:solidFill>
                            <a:schemeClr val="bg2"/>
                          </a:solidFill>
                        </a:rPr>
                        <a:t>Sets the Charge</a:t>
                      </a:r>
                    </a:p>
                    <a:p>
                      <a:pPr marL="285750" indent="-285750">
                        <a:buFont typeface="Arial" pitchFamily="34" charset="0"/>
                        <a:buChar char="•"/>
                      </a:pPr>
                      <a:r>
                        <a:rPr lang="en-US" sz="1400" b="1" dirty="0" smtClean="0">
                          <a:solidFill>
                            <a:schemeClr val="bg2"/>
                          </a:solidFill>
                        </a:rPr>
                        <a:t>Outlines Search Expectations</a:t>
                      </a:r>
                      <a:endParaRPr lang="en-US" sz="1400" b="1" dirty="0" smtClean="0">
                        <a:solidFill>
                          <a:schemeClr val="bg2"/>
                        </a:solidFill>
                        <a:cs typeface="Arial" pitchFamily="34" charset="0"/>
                      </a:endParaRPr>
                    </a:p>
                    <a:p>
                      <a:endParaRPr lang="en-US" sz="1400" dirty="0"/>
                    </a:p>
                  </a:txBody>
                  <a:tcPr/>
                </a:tc>
                <a:extLst>
                  <a:ext uri="{0D108BD9-81ED-4DB2-BD59-A6C34878D82A}">
                    <a16:rowId xmlns:a16="http://schemas.microsoft.com/office/drawing/2014/main" val="546219544"/>
                  </a:ext>
                </a:extLst>
              </a:tr>
              <a:tr h="1214137">
                <a:tc>
                  <a:txBody>
                    <a:bodyPr/>
                    <a:lstStyle/>
                    <a:p>
                      <a:r>
                        <a:rPr lang="en-US" sz="1400" dirty="0" smtClean="0"/>
                        <a:t>Primary</a:t>
                      </a:r>
                      <a:r>
                        <a:rPr lang="en-US" sz="1400" baseline="0" dirty="0" smtClean="0"/>
                        <a:t> Recruiter, Recruiting Coordinator, HR Partner and Search Committee</a:t>
                      </a:r>
                      <a:endParaRPr lang="en-US" sz="1400" dirty="0"/>
                    </a:p>
                  </a:txBody>
                  <a:tcPr/>
                </a:tc>
                <a:tc>
                  <a:txBody>
                    <a:bodyPr/>
                    <a:lstStyle/>
                    <a:p>
                      <a:pPr marL="285750" lvl="0" indent="-285750">
                        <a:buFont typeface="Arial" pitchFamily="34" charset="0"/>
                        <a:buChar char="•"/>
                        <a:defRPr/>
                      </a:pPr>
                      <a:r>
                        <a:rPr lang="en-US" sz="1400" b="1" dirty="0" smtClean="0">
                          <a:solidFill>
                            <a:schemeClr val="bg2"/>
                          </a:solidFill>
                        </a:rPr>
                        <a:t>Preparation Tasks</a:t>
                      </a:r>
                    </a:p>
                    <a:p>
                      <a:pPr marL="285750" lvl="0" indent="-285750">
                        <a:buFont typeface="Arial" pitchFamily="34" charset="0"/>
                        <a:buChar char="•"/>
                        <a:defRPr/>
                      </a:pPr>
                      <a:r>
                        <a:rPr lang="en-US" sz="1400" b="1" dirty="0" smtClean="0">
                          <a:solidFill>
                            <a:schemeClr val="bg2"/>
                          </a:solidFill>
                        </a:rPr>
                        <a:t>Administrative tasks</a:t>
                      </a:r>
                    </a:p>
                    <a:p>
                      <a:pPr marL="285750" lvl="0" indent="-285750">
                        <a:buFont typeface="Arial" pitchFamily="34" charset="0"/>
                        <a:buChar char="•"/>
                        <a:defRPr/>
                      </a:pPr>
                      <a:r>
                        <a:rPr lang="en-US" sz="1400" b="1" dirty="0" smtClean="0">
                          <a:solidFill>
                            <a:schemeClr val="bg2"/>
                          </a:solidFill>
                        </a:rPr>
                        <a:t>Take action on candidates</a:t>
                      </a:r>
                    </a:p>
                    <a:p>
                      <a:pPr marL="285750" indent="-285750">
                        <a:buFont typeface="Arial" panose="020B0604020202020204" pitchFamily="34" charset="0"/>
                        <a:buChar char="•"/>
                      </a:pPr>
                      <a:endParaRPr lang="en-US" sz="1400" dirty="0"/>
                    </a:p>
                  </a:txBody>
                  <a:tcPr/>
                </a:tc>
                <a:extLst>
                  <a:ext uri="{0D108BD9-81ED-4DB2-BD59-A6C34878D82A}">
                    <a16:rowId xmlns:a16="http://schemas.microsoft.com/office/drawing/2014/main" val="2130124856"/>
                  </a:ext>
                </a:extLst>
              </a:tr>
              <a:tr h="449473">
                <a:tc>
                  <a:txBody>
                    <a:bodyPr/>
                    <a:lstStyle/>
                    <a:p>
                      <a:r>
                        <a:rPr lang="en-US" sz="1400" kern="1200" dirty="0" smtClean="0">
                          <a:solidFill>
                            <a:schemeClr val="dk1"/>
                          </a:solidFill>
                          <a:latin typeface="+mn-lt"/>
                          <a:ea typeface="+mn-ea"/>
                          <a:cs typeface="+mn-cs"/>
                        </a:rPr>
                        <a:t>Human Resource Services </a:t>
                      </a:r>
                      <a:endParaRPr lang="en-US" sz="1400" kern="1200" dirty="0">
                        <a:solidFill>
                          <a:schemeClr val="dk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solidFill>
                            <a:schemeClr val="bg2"/>
                          </a:solidFill>
                        </a:rPr>
                        <a:t>Serves as a resource</a:t>
                      </a:r>
                    </a:p>
                    <a:p>
                      <a:endParaRPr lang="en-US" sz="1400" dirty="0"/>
                    </a:p>
                  </a:txBody>
                  <a:tcPr/>
                </a:tc>
                <a:extLst>
                  <a:ext uri="{0D108BD9-81ED-4DB2-BD59-A6C34878D82A}">
                    <a16:rowId xmlns:a16="http://schemas.microsoft.com/office/drawing/2014/main" val="2372388031"/>
                  </a:ext>
                </a:extLst>
              </a:tr>
              <a:tr h="449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International Programs</a:t>
                      </a:r>
                    </a:p>
                    <a:p>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solidFill>
                            <a:schemeClr val="bg2"/>
                          </a:solidFill>
                        </a:rPr>
                        <a:t>May review draft advertisements for Tenure/Tenure-track teaching positions</a:t>
                      </a:r>
                    </a:p>
                    <a:p>
                      <a:endParaRPr lang="en-US" sz="1400" dirty="0"/>
                    </a:p>
                  </a:txBody>
                  <a:tcPr/>
                </a:tc>
                <a:extLst>
                  <a:ext uri="{0D108BD9-81ED-4DB2-BD59-A6C34878D82A}">
                    <a16:rowId xmlns:a16="http://schemas.microsoft.com/office/drawing/2014/main" val="4031460568"/>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fade">
                                      <p:cBhvr>
                                        <p:cTn id="7" dur="1000"/>
                                        <p:tgtEl>
                                          <p:spTgt spid="25611"/>
                                        </p:tgtEl>
                                      </p:cBhvr>
                                    </p:animEffect>
                                    <p:anim calcmode="lin" valueType="num">
                                      <p:cBhvr>
                                        <p:cTn id="8" dur="1000" fill="hold"/>
                                        <p:tgtEl>
                                          <p:spTgt spid="25611"/>
                                        </p:tgtEl>
                                        <p:attrNameLst>
                                          <p:attrName>ppt_x</p:attrName>
                                        </p:attrNameLst>
                                      </p:cBhvr>
                                      <p:tavLst>
                                        <p:tav tm="0">
                                          <p:val>
                                            <p:strVal val="#ppt_x"/>
                                          </p:val>
                                        </p:tav>
                                        <p:tav tm="100000">
                                          <p:val>
                                            <p:strVal val="#ppt_x"/>
                                          </p:val>
                                        </p:tav>
                                      </p:tavLst>
                                    </p:anim>
                                    <p:anim calcmode="lin" valueType="num">
                                      <p:cBhvr>
                                        <p:cTn id="9" dur="1000" fill="hold"/>
                                        <p:tgtEl>
                                          <p:spTgt spid="256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68558" y="2391665"/>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2977093827"/>
              </p:ext>
            </p:extLst>
          </p:nvPr>
        </p:nvGraphicFramePr>
        <p:xfrm>
          <a:off x="-6521" y="1651883"/>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314" y="3955421"/>
            <a:ext cx="2706895" cy="269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667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115899" y="789484"/>
            <a:ext cx="8912202" cy="769441"/>
          </a:xfrm>
          <a:prstGeom prst="rect">
            <a:avLst/>
          </a:prstGeom>
        </p:spPr>
        <p:txBody>
          <a:bodyPr>
            <a:spAutoFit/>
          </a:bodyPr>
          <a:lstStyle/>
          <a:p>
            <a:pPr algn="ctr">
              <a:defRPr/>
            </a:pPr>
            <a:r>
              <a:rPr lang="en-US" sz="4400" b="1" dirty="0">
                <a:ln w="22225">
                  <a:solidFill>
                    <a:srgbClr val="288C9F"/>
                  </a:solidFill>
                  <a:prstDash val="solid"/>
                </a:ln>
                <a:solidFill>
                  <a:schemeClr val="accent2">
                    <a:lumMod val="40000"/>
                    <a:lumOff val="60000"/>
                  </a:schemeClr>
                </a:solidFill>
              </a:rPr>
              <a:t>Advertise &amp; Outreach</a:t>
            </a:r>
          </a:p>
        </p:txBody>
      </p:sp>
      <p:graphicFrame>
        <p:nvGraphicFramePr>
          <p:cNvPr id="6" name="Diagram 5"/>
          <p:cNvGraphicFramePr/>
          <p:nvPr>
            <p:custDataLst>
              <p:tags r:id="rId2"/>
            </p:custDataLst>
            <p:extLst>
              <p:ext uri="{D42A27DB-BD31-4B8C-83A1-F6EECF244321}">
                <p14:modId xmlns:p14="http://schemas.microsoft.com/office/powerpoint/2010/main" val="3651479559"/>
              </p:ext>
            </p:extLst>
          </p:nvPr>
        </p:nvGraphicFramePr>
        <p:xfrm>
          <a:off x="-1558119" y="1698807"/>
          <a:ext cx="7947547" cy="49060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4176713" y="1668463"/>
            <a:ext cx="4967287" cy="51895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r>
              <a:rPr lang="en-US" altLang="en-US"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Attract an appropriately-sized pool of qualified, talented and skilled candidates.</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Good faith efforts</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Cast a wide inclusive net</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Review underutilized data; This data is for outreach efforts ONLY!</a:t>
            </a:r>
          </a:p>
        </p:txBody>
      </p:sp>
      <p:pic>
        <p:nvPicPr>
          <p:cNvPr id="29702"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59763" y="6491386"/>
            <a:ext cx="3372788" cy="307777"/>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342900" indent="-342900">
              <a:defRPr>
                <a:solidFill>
                  <a:schemeClr val="tx1"/>
                </a:solidFill>
                <a:latin typeface="Arial" panose="020B0604020202020204" pitchFamily="34" charset="0"/>
              </a:defRPr>
            </a:lvl1pPr>
            <a:lvl2pPr marL="34448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buClr>
                <a:srgbClr val="5E6A71"/>
              </a:buClr>
              <a:buSzPct val="80000"/>
            </a:pPr>
            <a:r>
              <a:rPr lang="en-US" altLang="en-US" sz="1400" b="1" i="1" dirty="0">
                <a:solidFill>
                  <a:schemeClr val="bg2"/>
                </a:solidFill>
                <a:cs typeface="Arial" panose="020B0604020202020204" pitchFamily="34" charset="0"/>
              </a:rPr>
              <a:t>See </a:t>
            </a:r>
            <a:r>
              <a:rPr lang="en-US" altLang="en-US" sz="1400" b="1" i="1" dirty="0">
                <a:solidFill>
                  <a:schemeClr val="bg2"/>
                </a:solidFill>
                <a:cs typeface="Arial" panose="020B0604020202020204" pitchFamily="34" charset="0"/>
                <a:hlinkClick r:id="rId12"/>
              </a:rPr>
              <a:t>Faculty Recruitment</a:t>
            </a:r>
            <a:r>
              <a:rPr lang="en-US" altLang="en-US" sz="1400" b="1" i="1" dirty="0">
                <a:solidFill>
                  <a:schemeClr val="bg2"/>
                </a:solidFill>
                <a:cs typeface="Arial" panose="020B0604020202020204" pitchFamily="34" charset="0"/>
              </a:rPr>
              <a:t> Website </a:t>
            </a:r>
          </a:p>
        </p:txBody>
      </p:sp>
    </p:spTree>
    <p:custDataLst>
      <p:tags r:id="rId1"/>
    </p:custDataLst>
    <p:extLst>
      <p:ext uri="{BB962C8B-B14F-4D97-AF65-F5344CB8AC3E}">
        <p14:creationId xmlns:p14="http://schemas.microsoft.com/office/powerpoint/2010/main" val="190415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7"/>
                                        </p:tgtEl>
                                      </p:cBhvr>
                                    </p:animEffect>
                                    <p:animScale>
                                      <p:cBhvr>
                                        <p:cTn id="35"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35843" name="Picture 4" descr="http://kaga.wsulibs.wsu.edu/cgi-bin/showfile.exe?CISOROOT=/photo_serv&amp;CISOPTR=3648"/>
          <p:cNvSpPr>
            <a:spLocks noChangeAspect="1" noChangeArrowheads="1"/>
          </p:cNvSpPr>
          <p:nvPr/>
        </p:nvSpPr>
        <p:spPr bwMode="auto">
          <a:xfrm>
            <a:off x="0" y="1530350"/>
            <a:ext cx="91440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7" name="Rectangle 6"/>
          <p:cNvSpPr/>
          <p:nvPr/>
        </p:nvSpPr>
        <p:spPr>
          <a:xfrm>
            <a:off x="0" y="760442"/>
            <a:ext cx="8789158" cy="769441"/>
          </a:xfrm>
          <a:prstGeom prst="rect">
            <a:avLst/>
          </a:prstGeom>
        </p:spPr>
        <p:txBody>
          <a:bodyPr>
            <a:spAutoFit/>
          </a:bodyPr>
          <a:lstStyle/>
          <a:p>
            <a:pPr algn="ctr">
              <a:defRPr/>
            </a:pPr>
            <a:r>
              <a:rPr lang="en-US" sz="4400" b="1" dirty="0">
                <a:ln w="22225">
                  <a:solidFill>
                    <a:srgbClr val="288C9F"/>
                  </a:solidFill>
                  <a:prstDash val="solid"/>
                </a:ln>
                <a:solidFill>
                  <a:schemeClr val="accent2">
                    <a:lumMod val="40000"/>
                    <a:lumOff val="60000"/>
                  </a:schemeClr>
                </a:solidFill>
              </a:rPr>
              <a:t>Advertise &amp; Outreach</a:t>
            </a:r>
          </a:p>
        </p:txBody>
      </p:sp>
      <p:graphicFrame>
        <p:nvGraphicFramePr>
          <p:cNvPr id="4" name="Table 3"/>
          <p:cNvGraphicFramePr>
            <a:graphicFrameLocks noGrp="1"/>
          </p:cNvGraphicFramePr>
          <p:nvPr>
            <p:extLst>
              <p:ext uri="{D42A27DB-BD31-4B8C-83A1-F6EECF244321}">
                <p14:modId xmlns:p14="http://schemas.microsoft.com/office/powerpoint/2010/main" val="3245616576"/>
              </p:ext>
            </p:extLst>
          </p:nvPr>
        </p:nvGraphicFramePr>
        <p:xfrm>
          <a:off x="3530600" y="2911475"/>
          <a:ext cx="5510214" cy="2671764"/>
        </p:xfrm>
        <a:graphic>
          <a:graphicData uri="http://schemas.openxmlformats.org/drawingml/2006/table">
            <a:tbl>
              <a:tblPr firstRow="1" bandRow="1">
                <a:tableStyleId>{5C22544A-7EE6-4342-B048-85BDC9FD1C3A}</a:tableStyleId>
              </a:tblPr>
              <a:tblGrid>
                <a:gridCol w="2755107">
                  <a:extLst>
                    <a:ext uri="{9D8B030D-6E8A-4147-A177-3AD203B41FA5}">
                      <a16:colId xmlns:a16="http://schemas.microsoft.com/office/drawing/2014/main" val="20000"/>
                    </a:ext>
                  </a:extLst>
                </a:gridCol>
                <a:gridCol w="2755107">
                  <a:extLst>
                    <a:ext uri="{9D8B030D-6E8A-4147-A177-3AD203B41FA5}">
                      <a16:colId xmlns:a16="http://schemas.microsoft.com/office/drawing/2014/main" val="20001"/>
                    </a:ext>
                  </a:extLst>
                </a:gridCol>
              </a:tblGrid>
              <a:tr h="370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cs typeface="Arial" pitchFamily="34" charset="0"/>
                        </a:rPr>
                        <a:t>Recruitment Periods</a:t>
                      </a:r>
                    </a:p>
                  </a:txBody>
                  <a:tcPr marT="45712" marB="45712">
                    <a:solidFill>
                      <a:srgbClr val="288C9F"/>
                    </a:solidFill>
                  </a:tcPr>
                </a:tc>
                <a:tc>
                  <a:txBody>
                    <a:bodyPr/>
                    <a:lstStyle/>
                    <a:p>
                      <a:endParaRPr lang="en-US" sz="1800" dirty="0"/>
                    </a:p>
                  </a:txBody>
                  <a:tcPr marT="45712" marB="45712">
                    <a:solidFill>
                      <a:srgbClr val="288C9F"/>
                    </a:solidFill>
                  </a:tcPr>
                </a:tc>
                <a:extLst>
                  <a:ext uri="{0D108BD9-81ED-4DB2-BD59-A6C34878D82A}">
                    <a16:rowId xmlns:a16="http://schemas.microsoft.com/office/drawing/2014/main" val="10000"/>
                  </a:ext>
                </a:extLst>
              </a:tr>
              <a:tr h="370765">
                <a:tc>
                  <a:txBody>
                    <a:bodyPr/>
                    <a:lstStyle/>
                    <a:p>
                      <a:r>
                        <a:rPr lang="en-US" sz="1800" dirty="0"/>
                        <a:t>National</a:t>
                      </a:r>
                    </a:p>
                  </a:txBody>
                  <a:tcPr marT="45712" marB="45712">
                    <a:solidFill>
                      <a:schemeClr val="accent5">
                        <a:lumMod val="20000"/>
                        <a:lumOff val="80000"/>
                      </a:schemeClr>
                    </a:solidFill>
                  </a:tcPr>
                </a:tc>
                <a:tc>
                  <a:txBody>
                    <a:bodyPr/>
                    <a:lstStyle/>
                    <a:p>
                      <a:r>
                        <a:rPr lang="en-US" sz="1800" dirty="0"/>
                        <a:t>30 calendar days*</a:t>
                      </a:r>
                    </a:p>
                  </a:txBody>
                  <a:tcPr marT="45712" marB="45712">
                    <a:solidFill>
                      <a:schemeClr val="accent5">
                        <a:lumMod val="20000"/>
                        <a:lumOff val="80000"/>
                      </a:schemeClr>
                    </a:solidFill>
                  </a:tcPr>
                </a:tc>
                <a:extLst>
                  <a:ext uri="{0D108BD9-81ED-4DB2-BD59-A6C34878D82A}">
                    <a16:rowId xmlns:a16="http://schemas.microsoft.com/office/drawing/2014/main" val="10001"/>
                  </a:ext>
                </a:extLst>
              </a:tr>
              <a:tr h="370765">
                <a:tc>
                  <a:txBody>
                    <a:bodyPr/>
                    <a:lstStyle/>
                    <a:p>
                      <a:r>
                        <a:rPr lang="en-US" sz="1800" dirty="0"/>
                        <a:t>NW Regional</a:t>
                      </a:r>
                    </a:p>
                  </a:txBody>
                  <a:tcPr marT="45712" marB="45712">
                    <a:solidFill>
                      <a:schemeClr val="accent5">
                        <a:lumMod val="20000"/>
                        <a:lumOff val="80000"/>
                      </a:schemeClr>
                    </a:solidFill>
                  </a:tcPr>
                </a:tc>
                <a:tc>
                  <a:txBody>
                    <a:bodyPr/>
                    <a:lstStyle/>
                    <a:p>
                      <a:r>
                        <a:rPr lang="en-US" sz="1800" dirty="0"/>
                        <a:t>21 calendar days</a:t>
                      </a:r>
                    </a:p>
                  </a:txBody>
                  <a:tcPr marT="45712" marB="45712">
                    <a:solidFill>
                      <a:schemeClr val="accent5">
                        <a:lumMod val="20000"/>
                        <a:lumOff val="80000"/>
                      </a:schemeClr>
                    </a:solidFill>
                  </a:tcPr>
                </a:tc>
                <a:extLst>
                  <a:ext uri="{0D108BD9-81ED-4DB2-BD59-A6C34878D82A}">
                    <a16:rowId xmlns:a16="http://schemas.microsoft.com/office/drawing/2014/main" val="10002"/>
                  </a:ext>
                </a:extLst>
              </a:tr>
              <a:tr h="370765">
                <a:tc>
                  <a:txBody>
                    <a:bodyPr/>
                    <a:lstStyle/>
                    <a:p>
                      <a:r>
                        <a:rPr lang="en-US" sz="1800" dirty="0"/>
                        <a:t>Statewide</a:t>
                      </a:r>
                    </a:p>
                  </a:txBody>
                  <a:tcPr marT="45712" marB="45712">
                    <a:solidFill>
                      <a:schemeClr val="accent5">
                        <a:lumMod val="20000"/>
                        <a:lumOff val="80000"/>
                      </a:schemeClr>
                    </a:solidFill>
                  </a:tcPr>
                </a:tc>
                <a:tc>
                  <a:txBody>
                    <a:bodyPr/>
                    <a:lstStyle/>
                    <a:p>
                      <a:r>
                        <a:rPr lang="en-US" sz="1800" dirty="0"/>
                        <a:t>21 calendar days</a:t>
                      </a:r>
                    </a:p>
                  </a:txBody>
                  <a:tcPr marT="45712" marB="45712">
                    <a:solidFill>
                      <a:schemeClr val="accent5">
                        <a:lumMod val="20000"/>
                        <a:lumOff val="80000"/>
                      </a:schemeClr>
                    </a:solidFill>
                  </a:tcPr>
                </a:tc>
                <a:extLst>
                  <a:ext uri="{0D108BD9-81ED-4DB2-BD59-A6C34878D82A}">
                    <a16:rowId xmlns:a16="http://schemas.microsoft.com/office/drawing/2014/main" val="10003"/>
                  </a:ext>
                </a:extLst>
              </a:tr>
              <a:tr h="1188704">
                <a:tc>
                  <a:txBody>
                    <a:bodyPr/>
                    <a:lstStyle/>
                    <a:p>
                      <a:r>
                        <a:rPr lang="en-US" sz="1800" dirty="0"/>
                        <a:t>Local</a:t>
                      </a:r>
                    </a:p>
                  </a:txBody>
                  <a:tcPr marT="45712" marB="45712">
                    <a:solidFill>
                      <a:schemeClr val="accent5">
                        <a:lumMod val="20000"/>
                        <a:lumOff val="80000"/>
                      </a:schemeClr>
                    </a:solidFill>
                  </a:tcPr>
                </a:tc>
                <a:tc>
                  <a:txBody>
                    <a:bodyPr/>
                    <a:lstStyle/>
                    <a:p>
                      <a:r>
                        <a:rPr lang="en-US" sz="1800" dirty="0"/>
                        <a:t>14 calendar days</a:t>
                      </a:r>
                    </a:p>
                    <a:p>
                      <a:endParaRPr lang="en-US" sz="1800" dirty="0"/>
                    </a:p>
                    <a:p>
                      <a:r>
                        <a:rPr lang="en-US" sz="1800" dirty="0"/>
                        <a:t>*Required</a:t>
                      </a:r>
                      <a:r>
                        <a:rPr lang="en-US" sz="1800" baseline="0" dirty="0"/>
                        <a:t> for tenure-track/tenured positions</a:t>
                      </a:r>
                      <a:endParaRPr lang="en-US" sz="1800" dirty="0"/>
                    </a:p>
                  </a:txBody>
                  <a:tcPr marT="45712" marB="45712">
                    <a:solidFill>
                      <a:schemeClr val="accent5">
                        <a:lumMod val="20000"/>
                        <a:lumOff val="80000"/>
                      </a:schemeClr>
                    </a:solidFill>
                  </a:tcPr>
                </a:tc>
                <a:extLst>
                  <a:ext uri="{0D108BD9-81ED-4DB2-BD59-A6C34878D82A}">
                    <a16:rowId xmlns:a16="http://schemas.microsoft.com/office/drawing/2014/main" val="10004"/>
                  </a:ext>
                </a:extLst>
              </a:tr>
            </a:tbl>
          </a:graphicData>
        </a:graphic>
      </p:graphicFrame>
      <p:pic>
        <p:nvPicPr>
          <p:cNvPr id="35866"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3475"/>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custDataLst>
              <p:tags r:id="rId3"/>
            </p:custDataLst>
            <p:extLst>
              <p:ext uri="{D42A27DB-BD31-4B8C-83A1-F6EECF244321}">
                <p14:modId xmlns:p14="http://schemas.microsoft.com/office/powerpoint/2010/main" val="849682781"/>
              </p:ext>
            </p:extLst>
          </p:nvPr>
        </p:nvGraphicFramePr>
        <p:xfrm>
          <a:off x="-1226814" y="2174806"/>
          <a:ext cx="6421666" cy="4176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115899" y="789484"/>
            <a:ext cx="8912202" cy="769441"/>
          </a:xfrm>
          <a:prstGeom prst="rect">
            <a:avLst/>
          </a:prstGeom>
        </p:spPr>
        <p:txBody>
          <a:bodyPr>
            <a:spAutoFit/>
          </a:bodyPr>
          <a:lstStyle/>
          <a:p>
            <a:pPr algn="ctr">
              <a:defRPr/>
            </a:pPr>
            <a:r>
              <a:rPr lang="en-US" sz="4400" b="1" dirty="0">
                <a:ln w="22225">
                  <a:solidFill>
                    <a:srgbClr val="288C9F"/>
                  </a:solidFill>
                  <a:prstDash val="solid"/>
                </a:ln>
                <a:solidFill>
                  <a:schemeClr val="accent2">
                    <a:lumMod val="40000"/>
                    <a:lumOff val="60000"/>
                  </a:schemeClr>
                </a:solidFill>
              </a:rPr>
              <a:t>Advertise &amp; Outreach</a:t>
            </a:r>
          </a:p>
        </p:txBody>
      </p:sp>
      <p:graphicFrame>
        <p:nvGraphicFramePr>
          <p:cNvPr id="6" name="Diagram 5"/>
          <p:cNvGraphicFramePr/>
          <p:nvPr>
            <p:custDataLst>
              <p:tags r:id="rId2"/>
            </p:custDataLst>
            <p:extLst>
              <p:ext uri="{D42A27DB-BD31-4B8C-83A1-F6EECF244321}">
                <p14:modId xmlns:p14="http://schemas.microsoft.com/office/powerpoint/2010/main" val="3948225248"/>
              </p:ext>
            </p:extLst>
          </p:nvPr>
        </p:nvGraphicFramePr>
        <p:xfrm>
          <a:off x="-1510821" y="1741936"/>
          <a:ext cx="7722436" cy="47493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4176713" y="1668463"/>
            <a:ext cx="4967287" cy="51895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q"/>
              <a:defRPr/>
            </a:pPr>
            <a:r>
              <a:rPr lang="en-US" sz="2000" b="1" dirty="0">
                <a:solidFill>
                  <a:schemeClr val="tx1"/>
                </a:solidFill>
                <a:effectLst>
                  <a:outerShdw blurRad="38100" dist="38100" dir="2700000" algn="tl">
                    <a:srgbClr val="000000">
                      <a:alpha val="43137"/>
                    </a:srgbClr>
                  </a:outerShdw>
                </a:effectLst>
                <a:cs typeface="Arial" pitchFamily="34" charset="0"/>
              </a:rPr>
              <a:t>Advertisements</a:t>
            </a:r>
          </a:p>
          <a:p>
            <a:pPr marL="285750"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Consistent with position details</a:t>
            </a:r>
          </a:p>
          <a:p>
            <a:pPr marL="285750"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EEO/AA verbiage</a:t>
            </a:r>
          </a:p>
          <a:p>
            <a:pPr marL="285750"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DOL requirements</a:t>
            </a:r>
          </a:p>
        </p:txBody>
      </p:sp>
      <p:pic>
        <p:nvPicPr>
          <p:cNvPr id="29702"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15899" y="6491287"/>
            <a:ext cx="3335338" cy="30797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marL="342900" indent="-342900">
              <a:defRPr>
                <a:solidFill>
                  <a:schemeClr val="tx1"/>
                </a:solidFill>
                <a:latin typeface="Arial" panose="020B0604020202020204" pitchFamily="34" charset="0"/>
              </a:defRPr>
            </a:lvl1pPr>
            <a:lvl2pPr marL="34448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buClr>
                <a:srgbClr val="5E6A71"/>
              </a:buClr>
              <a:buSzPct val="80000"/>
            </a:pPr>
            <a:r>
              <a:rPr lang="en-US" altLang="en-US" sz="1400" b="1" i="1" dirty="0">
                <a:solidFill>
                  <a:schemeClr val="bg2"/>
                </a:solidFill>
                <a:cs typeface="Arial" panose="020B0604020202020204" pitchFamily="34" charset="0"/>
              </a:rPr>
              <a:t>See </a:t>
            </a:r>
            <a:r>
              <a:rPr lang="en-US" altLang="en-US" sz="1400" b="1" i="1" dirty="0">
                <a:solidFill>
                  <a:schemeClr val="bg2"/>
                </a:solidFill>
                <a:cs typeface="Arial" panose="020B0604020202020204" pitchFamily="34" charset="0"/>
                <a:hlinkClick r:id="rId12"/>
              </a:rPr>
              <a:t>Faculty Recruitment</a:t>
            </a:r>
            <a:r>
              <a:rPr lang="en-US" altLang="en-US" sz="1400" b="1" i="1" dirty="0">
                <a:solidFill>
                  <a:schemeClr val="bg2"/>
                </a:solidFill>
                <a:cs typeface="Arial" panose="020B0604020202020204" pitchFamily="34" charset="0"/>
              </a:rPr>
              <a:t> Toolkit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9"/>
                                        </p:tgtEl>
                                      </p:cBhvr>
                                    </p:animEffect>
                                    <p:animScale>
                                      <p:cBhvr>
                                        <p:cTn id="28"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Rectangle 6"/>
          <p:cNvSpPr/>
          <p:nvPr/>
        </p:nvSpPr>
        <p:spPr>
          <a:xfrm>
            <a:off x="0" y="698296"/>
            <a:ext cx="8789158" cy="769441"/>
          </a:xfrm>
          <a:prstGeom prst="rect">
            <a:avLst/>
          </a:prstGeom>
        </p:spPr>
        <p:txBody>
          <a:bodyPr>
            <a:spAutoFit/>
          </a:bodyPr>
          <a:lstStyle/>
          <a:p>
            <a:pPr algn="ctr">
              <a:defRPr/>
            </a:pPr>
            <a:r>
              <a:rPr lang="en-US" sz="4400" b="1" dirty="0">
                <a:ln w="22225">
                  <a:solidFill>
                    <a:srgbClr val="288C9F"/>
                  </a:solidFill>
                  <a:prstDash val="solid"/>
                </a:ln>
                <a:solidFill>
                  <a:schemeClr val="accent2">
                    <a:lumMod val="40000"/>
                    <a:lumOff val="60000"/>
                  </a:schemeClr>
                </a:solidFill>
              </a:rPr>
              <a:t>Advertise &amp; Outreach</a:t>
            </a:r>
          </a:p>
        </p:txBody>
      </p:sp>
      <p:sp>
        <p:nvSpPr>
          <p:cNvPr id="8" name="Rectangle 7"/>
          <p:cNvSpPr/>
          <p:nvPr/>
        </p:nvSpPr>
        <p:spPr>
          <a:xfrm>
            <a:off x="4176713" y="1668463"/>
            <a:ext cx="4967287" cy="5295900"/>
          </a:xfrm>
          <a:prstGeom prst="rect">
            <a:avLst/>
          </a:prstGeom>
          <a:solidFill>
            <a:srgbClr val="288C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r>
              <a:rPr lang="en-US" dirty="0" smtClean="0">
                <a:solidFill>
                  <a:schemeClr val="tx1"/>
                </a:solidFill>
                <a:cs typeface="Arial" pitchFamily="34" charset="0"/>
              </a:rPr>
              <a:t>HR Partner or Primary Recruiter submits </a:t>
            </a:r>
            <a:r>
              <a:rPr lang="en-US" dirty="0">
                <a:solidFill>
                  <a:schemeClr val="tx1"/>
                </a:solidFill>
                <a:cs typeface="Arial" pitchFamily="34" charset="0"/>
              </a:rPr>
              <a:t>the job posting in Workday</a:t>
            </a:r>
          </a:p>
          <a:p>
            <a:pPr marL="742950" lvl="1" indent="-285750">
              <a:buFont typeface="Courier New" panose="02070309020205020404" pitchFamily="49" charset="0"/>
              <a:buChar char="o"/>
              <a:defRPr/>
            </a:pPr>
            <a:endParaRPr lang="en-US" dirty="0">
              <a:solidFill>
                <a:schemeClr val="tx1"/>
              </a:solidFill>
              <a:cs typeface="Arial" pitchFamily="34" charset="0"/>
            </a:endParaRPr>
          </a:p>
          <a:p>
            <a:pPr marL="742950" lvl="1" indent="-285750">
              <a:buFont typeface="Courier New" panose="02070309020205020404" pitchFamily="49" charset="0"/>
              <a:buChar char="o"/>
              <a:defRPr/>
            </a:pPr>
            <a:r>
              <a:rPr lang="en-US" dirty="0">
                <a:solidFill>
                  <a:schemeClr val="tx1"/>
                </a:solidFill>
                <a:cs typeface="Arial" pitchFamily="34" charset="0"/>
              </a:rPr>
              <a:t>HRS and International Programs (IP) reviews</a:t>
            </a:r>
          </a:p>
          <a:p>
            <a:pPr marL="742950" lvl="1" indent="-285750">
              <a:buFont typeface="Courier New" panose="02070309020205020404" pitchFamily="49" charset="0"/>
              <a:buChar char="o"/>
              <a:defRPr/>
            </a:pPr>
            <a:endParaRPr lang="en-US" dirty="0">
              <a:solidFill>
                <a:schemeClr val="tx1"/>
              </a:solidFill>
              <a:cs typeface="Arial" pitchFamily="34" charset="0"/>
            </a:endParaRPr>
          </a:p>
          <a:p>
            <a:pPr marL="742950" lvl="1" indent="-285750">
              <a:buFont typeface="Courier New" panose="02070309020205020404" pitchFamily="49" charset="0"/>
              <a:buChar char="o"/>
              <a:defRPr/>
            </a:pPr>
            <a:r>
              <a:rPr lang="en-US" dirty="0">
                <a:solidFill>
                  <a:schemeClr val="tx1"/>
                </a:solidFill>
                <a:cs typeface="Arial" pitchFamily="34" charset="0"/>
              </a:rPr>
              <a:t>Recruitment documents</a:t>
            </a:r>
          </a:p>
          <a:p>
            <a:pPr marL="742950" lvl="1" indent="-285750">
              <a:buFont typeface="Courier New" panose="02070309020205020404" pitchFamily="49" charset="0"/>
              <a:buChar char="o"/>
              <a:defRPr/>
            </a:pPr>
            <a:endParaRPr lang="en-US" dirty="0">
              <a:solidFill>
                <a:schemeClr val="tx1"/>
              </a:solidFill>
              <a:cs typeface="Arial" pitchFamily="34" charset="0"/>
            </a:endParaRPr>
          </a:p>
          <a:p>
            <a:pPr marL="742950" lvl="1" indent="-285750">
              <a:buFont typeface="Courier New" panose="02070309020205020404" pitchFamily="49" charset="0"/>
              <a:buChar char="o"/>
              <a:defRPr/>
            </a:pPr>
            <a:r>
              <a:rPr lang="en-US" dirty="0">
                <a:solidFill>
                  <a:schemeClr val="tx1"/>
                </a:solidFill>
                <a:cs typeface="Arial" pitchFamily="34" charset="0"/>
              </a:rPr>
              <a:t>Direct link created</a:t>
            </a:r>
          </a:p>
          <a:p>
            <a:pPr marL="742950" lvl="1" indent="-285750">
              <a:buFont typeface="Courier New" panose="02070309020205020404" pitchFamily="49" charset="0"/>
              <a:buChar char="o"/>
              <a:defRPr/>
            </a:pPr>
            <a:endParaRPr lang="en-US" dirty="0">
              <a:solidFill>
                <a:schemeClr val="tx1"/>
              </a:solidFill>
              <a:cs typeface="Arial" pitchFamily="34" charset="0"/>
            </a:endParaRPr>
          </a:p>
          <a:p>
            <a:pPr marL="742950" lvl="1" indent="-285750">
              <a:buFont typeface="Courier New" panose="02070309020205020404" pitchFamily="49" charset="0"/>
              <a:buChar char="o"/>
              <a:defRPr/>
            </a:pPr>
            <a:r>
              <a:rPr lang="en-US" dirty="0">
                <a:solidFill>
                  <a:schemeClr val="tx1"/>
                </a:solidFill>
                <a:cs typeface="Arial" pitchFamily="34" charset="0"/>
              </a:rPr>
              <a:t>Search committee access varies</a:t>
            </a:r>
          </a:p>
        </p:txBody>
      </p:sp>
      <p:pic>
        <p:nvPicPr>
          <p:cNvPr id="37894"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custDataLst>
              <p:tags r:id="rId3"/>
            </p:custDataLst>
            <p:extLst>
              <p:ext uri="{D42A27DB-BD31-4B8C-83A1-F6EECF244321}">
                <p14:modId xmlns:p14="http://schemas.microsoft.com/office/powerpoint/2010/main" val="2862545594"/>
              </p:ext>
            </p:extLst>
          </p:nvPr>
        </p:nvGraphicFramePr>
        <p:xfrm>
          <a:off x="-1611128" y="1779669"/>
          <a:ext cx="7947547" cy="49060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1000"/>
                                        <p:tgtEl>
                                          <p:spTgt spid="8">
                                            <p:txEl>
                                              <p:pRg st="8" end="8"/>
                                            </p:txEl>
                                          </p:spTgt>
                                        </p:tgtEl>
                                      </p:cBhvr>
                                    </p:animEffect>
                                    <p:anim calcmode="lin" valueType="num">
                                      <p:cBhvr>
                                        <p:cTn id="36"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597361275"/>
              </p:ext>
            </p:extLst>
          </p:nvPr>
        </p:nvGraphicFramePr>
        <p:xfrm>
          <a:off x="91010" y="1530626"/>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314" y="3955421"/>
            <a:ext cx="2706895" cy="269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hlinkClick r:id="rId13" action="ppaction://hlinksldjump"/>
          </p:cNvPr>
          <p:cNvSpPr/>
          <p:nvPr/>
        </p:nvSpPr>
        <p:spPr>
          <a:xfrm>
            <a:off x="0" y="3955421"/>
            <a:ext cx="1981200" cy="1835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hlinkClick r:id="rId14" action="ppaction://hlinksldjump"/>
          </p:cNvPr>
          <p:cNvSpPr/>
          <p:nvPr/>
        </p:nvSpPr>
        <p:spPr>
          <a:xfrm>
            <a:off x="1752600" y="1955171"/>
            <a:ext cx="1981200" cy="1835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hlinkClick r:id="rId15" action="ppaction://hlinksldjump"/>
          </p:cNvPr>
          <p:cNvSpPr/>
          <p:nvPr/>
        </p:nvSpPr>
        <p:spPr>
          <a:xfrm>
            <a:off x="3714856" y="1530626"/>
            <a:ext cx="1981200" cy="1835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hlinkClick r:id="rId16" action="ppaction://hlinksldjump"/>
          </p:cNvPr>
          <p:cNvSpPr/>
          <p:nvPr/>
        </p:nvSpPr>
        <p:spPr>
          <a:xfrm>
            <a:off x="5562706" y="2378941"/>
            <a:ext cx="1981200" cy="1835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rId17" action="ppaction://hlinksldjump"/>
          </p:cNvPr>
          <p:cNvSpPr/>
          <p:nvPr/>
        </p:nvSpPr>
        <p:spPr>
          <a:xfrm>
            <a:off x="7104479" y="3580835"/>
            <a:ext cx="1981200" cy="1835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5387" y="1860945"/>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433482894"/>
              </p:ext>
            </p:extLst>
          </p:nvPr>
        </p:nvGraphicFramePr>
        <p:xfrm>
          <a:off x="16739" y="1863284"/>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8513" y="4059826"/>
            <a:ext cx="2558596" cy="2543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2220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4105"/>
            <a:ext cx="9144000" cy="5293895"/>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a:p>
            <a:pPr algn="ctr">
              <a:defRPr/>
            </a:pPr>
            <a:endParaRPr lang="en-US" dirty="0"/>
          </a:p>
        </p:txBody>
      </p:sp>
      <p:sp>
        <p:nvSpPr>
          <p:cNvPr id="9219" name="Title 1"/>
          <p:cNvSpPr>
            <a:spLocks noGrp="1"/>
          </p:cNvSpPr>
          <p:nvPr>
            <p:ph type="ctrTitle"/>
          </p:nvPr>
        </p:nvSpPr>
        <p:spPr>
          <a:xfrm>
            <a:off x="492125" y="594222"/>
            <a:ext cx="8651875" cy="769441"/>
          </a:xfrm>
        </p:spPr>
        <p:txBody>
          <a:bodyPr/>
          <a:lstStyle/>
          <a:p>
            <a:pPr>
              <a:defRPr/>
            </a:pPr>
            <a:r>
              <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rPr>
              <a:t>Recruitment Laws &amp; Policies</a:t>
            </a:r>
            <a:endPar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ea typeface="+mn-ea"/>
              <a:cs typeface="+mn-cs"/>
            </a:endParaRPr>
          </a:p>
        </p:txBody>
      </p:sp>
      <p:sp>
        <p:nvSpPr>
          <p:cNvPr id="28" name="Content Placeholder 7"/>
          <p:cNvSpPr txBox="1">
            <a:spLocks/>
          </p:cNvSpPr>
          <p:nvPr/>
        </p:nvSpPr>
        <p:spPr bwMode="black">
          <a:xfrm>
            <a:off x="-1877825" y="1564105"/>
            <a:ext cx="12899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509588" indent="-16510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688975" indent="-179388">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914400" indent="-1651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1079500" indent="-1651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15367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19939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24511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29083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algn="ctr">
              <a:spcBef>
                <a:spcPct val="0"/>
              </a:spcBef>
              <a:buClr>
                <a:srgbClr val="5E6A71"/>
              </a:buClr>
              <a:buSzPct val="80000"/>
              <a:buFont typeface="Arial" panose="020B0604020202020204" pitchFamily="34" charset="0"/>
              <a:buNone/>
              <a:defRPr/>
            </a:pPr>
            <a:r>
              <a:rPr lang="en-US" altLang="en-US" sz="36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Equal Opportunity in Employment </a:t>
            </a:r>
          </a:p>
        </p:txBody>
      </p:sp>
      <p:graphicFrame>
        <p:nvGraphicFramePr>
          <p:cNvPr id="10" name="Table 9"/>
          <p:cNvGraphicFramePr>
            <a:graphicFrameLocks noGrp="1"/>
          </p:cNvGraphicFramePr>
          <p:nvPr>
            <p:extLst>
              <p:ext uri="{D42A27DB-BD31-4B8C-83A1-F6EECF244321}">
                <p14:modId xmlns:p14="http://schemas.microsoft.com/office/powerpoint/2010/main" val="826863430"/>
              </p:ext>
            </p:extLst>
          </p:nvPr>
        </p:nvGraphicFramePr>
        <p:xfrm>
          <a:off x="492125" y="2376598"/>
          <a:ext cx="7098908" cy="4070319"/>
        </p:xfrm>
        <a:graphic>
          <a:graphicData uri="http://schemas.openxmlformats.org/drawingml/2006/table">
            <a:tbl>
              <a:tblPr firstRow="1" bandRow="1">
                <a:tableStyleId>{5C22544A-7EE6-4342-B048-85BDC9FD1C3A}</a:tableStyleId>
              </a:tblPr>
              <a:tblGrid>
                <a:gridCol w="3549454">
                  <a:extLst>
                    <a:ext uri="{9D8B030D-6E8A-4147-A177-3AD203B41FA5}">
                      <a16:colId xmlns:a16="http://schemas.microsoft.com/office/drawing/2014/main" val="20000"/>
                    </a:ext>
                  </a:extLst>
                </a:gridCol>
                <a:gridCol w="3549454">
                  <a:extLst>
                    <a:ext uri="{9D8B030D-6E8A-4147-A177-3AD203B41FA5}">
                      <a16:colId xmlns:a16="http://schemas.microsoft.com/office/drawing/2014/main" val="20001"/>
                    </a:ext>
                  </a:extLst>
                </a:gridCol>
              </a:tblGrid>
              <a:tr h="344602">
                <a:tc>
                  <a:txBody>
                    <a:bodyPr/>
                    <a:lstStyle/>
                    <a:p>
                      <a:r>
                        <a:rPr lang="en-US" sz="1800" b="0" dirty="0"/>
                        <a:t>FEDERAL</a:t>
                      </a:r>
                      <a:r>
                        <a:rPr lang="en-US" sz="1800" b="0" baseline="0" dirty="0"/>
                        <a:t> LAWS</a:t>
                      </a:r>
                      <a:endParaRPr lang="en-US" sz="1800" b="0" dirty="0"/>
                    </a:p>
                  </a:txBody>
                  <a:tcPr marL="91453" marR="91453" marT="45712" marB="45712">
                    <a:cell3D prstMaterial="dkEdge">
                      <a:bevel prst="riblet"/>
                      <a:lightRig rig="flood" dir="t"/>
                    </a:cell3D>
                    <a:solidFill>
                      <a:srgbClr val="002060"/>
                    </a:solidFill>
                  </a:tcPr>
                </a:tc>
                <a:tc>
                  <a:txBody>
                    <a:bodyPr/>
                    <a:lstStyle/>
                    <a:p>
                      <a:endParaRPr lang="en-US" sz="1800" dirty="0"/>
                    </a:p>
                  </a:txBody>
                  <a:tcPr marL="91453" marR="91453" marT="45712" marB="45712">
                    <a:cell3D prstMaterial="dkEdge">
                      <a:bevel prst="riblet"/>
                      <a:lightRig rig="flood" dir="t"/>
                    </a:cell3D>
                    <a:solidFill>
                      <a:srgbClr val="002060"/>
                    </a:solidFill>
                  </a:tcPr>
                </a:tc>
                <a:extLst>
                  <a:ext uri="{0D108BD9-81ED-4DB2-BD59-A6C34878D82A}">
                    <a16:rowId xmlns:a16="http://schemas.microsoft.com/office/drawing/2014/main" val="10000"/>
                  </a:ext>
                </a:extLst>
              </a:tr>
              <a:tr h="1378454">
                <a:tc>
                  <a:txBody>
                    <a:bodyPr/>
                    <a:lstStyle/>
                    <a:p>
                      <a:pPr algn="ctr"/>
                      <a:r>
                        <a:rPr lang="en-US" altLang="en-US" sz="1600" b="1" dirty="0">
                          <a:solidFill>
                            <a:srgbClr val="000000"/>
                          </a:solidFill>
                          <a:latin typeface="Arial" panose="020B0604020202020204" pitchFamily="34" charset="0"/>
                          <a:cs typeface="Arial" panose="020B0604020202020204" pitchFamily="34" charset="0"/>
                        </a:rPr>
                        <a:t>Title VII of the Civil Rights Act</a:t>
                      </a:r>
                      <a:endParaRPr lang="en-US" sz="1600" b="0" dirty="0"/>
                    </a:p>
                  </a:txBody>
                  <a:tcPr marL="91453" marR="91453" marT="45712" marB="45712">
                    <a:cell3D prstMaterial="dkEdge">
                      <a:bevel prst="riblet"/>
                      <a:lightRig rig="flood" dir="t"/>
                    </a:cell3D>
                    <a:solidFill>
                      <a:schemeClr val="tx1">
                        <a:lumMod val="95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1">
                        <a:lumMod val="95000"/>
                      </a:schemeClr>
                    </a:solidFill>
                  </a:tcPr>
                </a:tc>
                <a:extLst>
                  <a:ext uri="{0D108BD9-81ED-4DB2-BD59-A6C34878D82A}">
                    <a16:rowId xmlns:a16="http://schemas.microsoft.com/office/drawing/2014/main" val="10001"/>
                  </a:ext>
                </a:extLst>
              </a:tr>
              <a:tr h="603065">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rgbClr val="000000"/>
                          </a:solidFill>
                          <a:latin typeface="Arial" panose="020B0604020202020204" pitchFamily="34" charset="0"/>
                          <a:cs typeface="Arial" panose="020B0604020202020204" pitchFamily="34" charset="0"/>
                        </a:rPr>
                        <a:t>Age Discrimination in Employment Act</a:t>
                      </a:r>
                      <a:endParaRPr lang="en-US" sz="1600" b="0" dirty="0"/>
                    </a:p>
                  </a:txBody>
                  <a:tcPr marL="91453" marR="91453" marT="45712" marB="45712">
                    <a:cell3D prstMaterial="dkEdge">
                      <a:bevel prst="riblet"/>
                      <a:lightRig rig="flood" dir="t"/>
                    </a:cell3D>
                    <a:solidFill>
                      <a:schemeClr val="tx1">
                        <a:lumMod val="95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1">
                        <a:lumMod val="95000"/>
                      </a:schemeClr>
                    </a:solidFill>
                  </a:tcPr>
                </a:tc>
                <a:extLst>
                  <a:ext uri="{0D108BD9-81ED-4DB2-BD59-A6C34878D82A}">
                    <a16:rowId xmlns:a16="http://schemas.microsoft.com/office/drawing/2014/main" val="10002"/>
                  </a:ext>
                </a:extLst>
              </a:tr>
              <a:tr h="1119991">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rgbClr val="000000"/>
                          </a:solidFill>
                          <a:latin typeface="Arial" panose="020B0604020202020204" pitchFamily="34" charset="0"/>
                          <a:cs typeface="Arial" panose="020B0604020202020204" pitchFamily="34" charset="0"/>
                        </a:rPr>
                        <a:t>American with Disabilities Act  </a:t>
                      </a:r>
                    </a:p>
                    <a:p>
                      <a:pPr marL="0" marR="0" lvl="2" indent="0" algn="ctr" defTabSz="914400" rtl="0" eaLnBrk="1" fontAlgn="auto" latinLnBrk="0" hangingPunct="1">
                        <a:lnSpc>
                          <a:spcPct val="100000"/>
                        </a:lnSpc>
                        <a:spcBef>
                          <a:spcPts val="0"/>
                        </a:spcBef>
                        <a:spcAft>
                          <a:spcPts val="0"/>
                        </a:spcAft>
                        <a:buClrTx/>
                        <a:buSzTx/>
                        <a:buFontTx/>
                        <a:buNone/>
                        <a:tabLst/>
                        <a:defRPr/>
                      </a:pPr>
                      <a:endParaRPr lang="en-US" altLang="en-US" sz="1600" b="1" dirty="0">
                        <a:solidFill>
                          <a:srgbClr val="000000"/>
                        </a:solidFill>
                        <a:latin typeface="Arial" panose="020B0604020202020204" pitchFamily="34" charset="0"/>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rgbClr val="000000"/>
                          </a:solidFill>
                          <a:latin typeface="Arial" panose="020B0604020202020204" pitchFamily="34" charset="0"/>
                          <a:cs typeface="Arial" panose="020B0604020202020204" pitchFamily="34" charset="0"/>
                        </a:rPr>
                        <a:t>Rehabilitation Act</a:t>
                      </a:r>
                      <a:r>
                        <a:rPr lang="en-US" altLang="en-US" sz="1600" b="1" dirty="0">
                          <a:solidFill>
                            <a:srgbClr val="FF00FF"/>
                          </a:solidFill>
                          <a:latin typeface="Arial" panose="020B0604020202020204" pitchFamily="34" charset="0"/>
                          <a:cs typeface="Arial" panose="020B0604020202020204" pitchFamily="34" charset="0"/>
                        </a:rPr>
                        <a:t/>
                      </a:r>
                      <a:br>
                        <a:rPr lang="en-US" altLang="en-US" sz="1600" b="1" dirty="0">
                          <a:solidFill>
                            <a:srgbClr val="FF00FF"/>
                          </a:solidFill>
                          <a:latin typeface="Arial" panose="020B0604020202020204" pitchFamily="34" charset="0"/>
                          <a:cs typeface="Arial" panose="020B0604020202020204" pitchFamily="34" charset="0"/>
                        </a:rPr>
                      </a:br>
                      <a:endParaRPr lang="en-US" altLang="en-US" sz="1600" b="1" dirty="0">
                        <a:solidFill>
                          <a:srgbClr val="FF00FF"/>
                        </a:solidFill>
                        <a:latin typeface="Arial" panose="020B0604020202020204" pitchFamily="34" charset="0"/>
                        <a:cs typeface="Arial" panose="020B0604020202020204" pitchFamily="34" charset="0"/>
                      </a:endParaRPr>
                    </a:p>
                  </a:txBody>
                  <a:tcPr marL="91453" marR="91453" marT="45712" marB="45712">
                    <a:cell3D prstMaterial="dkEdge">
                      <a:bevel prst="riblet"/>
                      <a:lightRig rig="flood" dir="t"/>
                    </a:cell3D>
                    <a:solidFill>
                      <a:schemeClr val="tx1">
                        <a:lumMod val="95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1">
                        <a:lumMod val="95000"/>
                      </a:schemeClr>
                    </a:solidFill>
                  </a:tcPr>
                </a:tc>
                <a:extLst>
                  <a:ext uri="{0D108BD9-81ED-4DB2-BD59-A6C34878D82A}">
                    <a16:rowId xmlns:a16="http://schemas.microsoft.com/office/drawing/2014/main" val="10003"/>
                  </a:ext>
                </a:extLst>
              </a:tr>
              <a:tr h="603065">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rgbClr val="000000"/>
                          </a:solidFill>
                          <a:latin typeface="Arial" panose="020B0604020202020204" pitchFamily="34" charset="0"/>
                          <a:cs typeface="Arial" panose="020B0604020202020204" pitchFamily="34" charset="0"/>
                        </a:rPr>
                        <a:t>Genetic Information Non-Discrimination Act</a:t>
                      </a:r>
                      <a:endParaRPr lang="en-US" sz="1600" b="0" dirty="0"/>
                    </a:p>
                  </a:txBody>
                  <a:tcPr marL="91453" marR="91453" marT="45712" marB="45712">
                    <a:cell3D prstMaterial="dkEdge">
                      <a:bevel prst="riblet"/>
                      <a:lightRig rig="flood" dir="t"/>
                    </a:cell3D>
                    <a:solidFill>
                      <a:schemeClr val="tx1">
                        <a:lumMod val="95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1">
                        <a:lumMod val="95000"/>
                      </a:schemeClr>
                    </a:solidFill>
                  </a:tcPr>
                </a:tc>
                <a:extLst>
                  <a:ext uri="{0D108BD9-81ED-4DB2-BD59-A6C34878D82A}">
                    <a16:rowId xmlns:a16="http://schemas.microsoft.com/office/drawing/2014/main" val="10004"/>
                  </a:ext>
                </a:extLst>
              </a:tr>
            </a:tbl>
          </a:graphicData>
        </a:graphic>
      </p:graphicFrame>
      <p:pic>
        <p:nvPicPr>
          <p:cNvPr id="6"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3475"/>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74695" y="2750745"/>
            <a:ext cx="2004075" cy="1600438"/>
          </a:xfrm>
          <a:prstGeom prst="rect">
            <a:avLst/>
          </a:prstGeom>
          <a:noFill/>
        </p:spPr>
        <p:txBody>
          <a:bodyPr wrap="none" rtlCol="0">
            <a:spAutoFit/>
          </a:bodyPr>
          <a:lstStyle/>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Race</a:t>
            </a:r>
          </a:p>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Color </a:t>
            </a:r>
          </a:p>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Religion</a:t>
            </a:r>
          </a:p>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Sex</a:t>
            </a:r>
          </a:p>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N</a:t>
            </a:r>
            <a:r>
              <a:rPr lang="en-US" altLang="en-US" sz="1600" b="1" dirty="0">
                <a:solidFill>
                  <a:srgbClr val="000000"/>
                </a:solidFill>
                <a:cs typeface="Arial" panose="020B0604020202020204" pitchFamily="34" charset="0"/>
              </a:rPr>
              <a:t>ational Origin </a:t>
            </a:r>
            <a:endParaRPr lang="en-US" sz="1600" b="1" dirty="0">
              <a:solidFill>
                <a:srgbClr val="000000"/>
              </a:solidFill>
              <a:cs typeface="Arial" panose="020B0604020202020204" pitchFamily="34" charset="0"/>
            </a:endParaRPr>
          </a:p>
          <a:p>
            <a:endParaRPr lang="en-US" dirty="0"/>
          </a:p>
        </p:txBody>
      </p:sp>
      <p:sp>
        <p:nvSpPr>
          <p:cNvPr id="4" name="Rectangle 3"/>
          <p:cNvSpPr/>
          <p:nvPr/>
        </p:nvSpPr>
        <p:spPr>
          <a:xfrm>
            <a:off x="4094108" y="4230270"/>
            <a:ext cx="859531" cy="338554"/>
          </a:xfrm>
          <a:prstGeom prst="rect">
            <a:avLst/>
          </a:prstGeom>
        </p:spPr>
        <p:txBody>
          <a:bodyPr wrap="none">
            <a:spAutoFit/>
          </a:bodyPr>
          <a:lstStyle/>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Age</a:t>
            </a:r>
            <a:endParaRPr lang="en-US" altLang="en-US" sz="1600" b="1" dirty="0">
              <a:solidFill>
                <a:srgbClr val="000000"/>
              </a:solidFill>
              <a:cs typeface="Arial" panose="020B0604020202020204" pitchFamily="34" charset="0"/>
            </a:endParaRPr>
          </a:p>
        </p:txBody>
      </p:sp>
      <p:sp>
        <p:nvSpPr>
          <p:cNvPr id="5" name="Rectangle 4"/>
          <p:cNvSpPr/>
          <p:nvPr/>
        </p:nvSpPr>
        <p:spPr>
          <a:xfrm>
            <a:off x="4094108" y="5136650"/>
            <a:ext cx="1386918" cy="338554"/>
          </a:xfrm>
          <a:prstGeom prst="rect">
            <a:avLst/>
          </a:prstGeom>
        </p:spPr>
        <p:txBody>
          <a:bodyPr wrap="none">
            <a:spAutoFit/>
          </a:bodyPr>
          <a:lstStyle/>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Disability</a:t>
            </a:r>
            <a:endParaRPr lang="en-US" altLang="en-US" sz="1600" b="1" dirty="0">
              <a:solidFill>
                <a:srgbClr val="000000"/>
              </a:solidFill>
              <a:cs typeface="Arial" panose="020B0604020202020204" pitchFamily="34" charset="0"/>
            </a:endParaRPr>
          </a:p>
        </p:txBody>
      </p:sp>
      <p:sp>
        <p:nvSpPr>
          <p:cNvPr id="7" name="Rectangle 6"/>
          <p:cNvSpPr/>
          <p:nvPr/>
        </p:nvSpPr>
        <p:spPr>
          <a:xfrm>
            <a:off x="4078066" y="5990391"/>
            <a:ext cx="2414444" cy="338554"/>
          </a:xfrm>
          <a:prstGeom prst="rect">
            <a:avLst/>
          </a:prstGeom>
        </p:spPr>
        <p:txBody>
          <a:bodyPr wrap="none">
            <a:spAutoFit/>
          </a:bodyPr>
          <a:lstStyle/>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Genetic Information</a:t>
            </a:r>
          </a:p>
        </p:txBody>
      </p:sp>
    </p:spTree>
    <p:custDataLst>
      <p:tags r:id="rId1"/>
    </p:custDataLst>
    <p:extLst>
      <p:ext uri="{BB962C8B-B14F-4D97-AF65-F5344CB8AC3E}">
        <p14:creationId xmlns:p14="http://schemas.microsoft.com/office/powerpoint/2010/main" val="311563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4105"/>
            <a:ext cx="9144000" cy="5293895"/>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219" name="Title 1"/>
          <p:cNvSpPr>
            <a:spLocks noGrp="1"/>
          </p:cNvSpPr>
          <p:nvPr>
            <p:ph type="ctrTitle"/>
          </p:nvPr>
        </p:nvSpPr>
        <p:spPr>
          <a:xfrm>
            <a:off x="492125" y="594222"/>
            <a:ext cx="8651875" cy="769441"/>
          </a:xfrm>
        </p:spPr>
        <p:txBody>
          <a:bodyPr/>
          <a:lstStyle/>
          <a:p>
            <a:pPr>
              <a:defRPr/>
            </a:pPr>
            <a:r>
              <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rPr>
              <a:t>Recruitment Laws &amp; Policies</a:t>
            </a:r>
            <a:endPar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ea typeface="+mn-ea"/>
              <a:cs typeface="+mn-cs"/>
            </a:endParaRPr>
          </a:p>
        </p:txBody>
      </p:sp>
      <p:sp>
        <p:nvSpPr>
          <p:cNvPr id="28" name="Content Placeholder 7"/>
          <p:cNvSpPr txBox="1">
            <a:spLocks/>
          </p:cNvSpPr>
          <p:nvPr/>
        </p:nvSpPr>
        <p:spPr bwMode="black">
          <a:xfrm>
            <a:off x="-1809646" y="1472132"/>
            <a:ext cx="12899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509588" indent="-16510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688975" indent="-179388">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914400" indent="-1651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1079500" indent="-1651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15367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19939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24511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29083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algn="ctr">
              <a:spcBef>
                <a:spcPct val="0"/>
              </a:spcBef>
              <a:buClr>
                <a:srgbClr val="5E6A71"/>
              </a:buClr>
              <a:buSzPct val="80000"/>
              <a:buFont typeface="Arial" panose="020B0604020202020204" pitchFamily="34" charset="0"/>
              <a:buNone/>
              <a:defRPr/>
            </a:pPr>
            <a:r>
              <a:rPr lang="en-US" altLang="en-US" sz="36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Equal Opportunity in Employment </a:t>
            </a:r>
          </a:p>
        </p:txBody>
      </p:sp>
      <p:graphicFrame>
        <p:nvGraphicFramePr>
          <p:cNvPr id="10" name="Table 9"/>
          <p:cNvGraphicFramePr>
            <a:graphicFrameLocks noGrp="1"/>
          </p:cNvGraphicFramePr>
          <p:nvPr>
            <p:extLst>
              <p:ext uri="{D42A27DB-BD31-4B8C-83A1-F6EECF244321}">
                <p14:modId xmlns:p14="http://schemas.microsoft.com/office/powerpoint/2010/main" val="425371340"/>
              </p:ext>
            </p:extLst>
          </p:nvPr>
        </p:nvGraphicFramePr>
        <p:xfrm>
          <a:off x="106040" y="2188402"/>
          <a:ext cx="8343265" cy="3165078"/>
        </p:xfrm>
        <a:graphic>
          <a:graphicData uri="http://schemas.openxmlformats.org/drawingml/2006/table">
            <a:tbl>
              <a:tblPr firstRow="1" bandRow="1">
                <a:tableStyleId>{5C22544A-7EE6-4342-B048-85BDC9FD1C3A}</a:tableStyleId>
              </a:tblPr>
              <a:tblGrid>
                <a:gridCol w="3295769">
                  <a:extLst>
                    <a:ext uri="{9D8B030D-6E8A-4147-A177-3AD203B41FA5}">
                      <a16:colId xmlns:a16="http://schemas.microsoft.com/office/drawing/2014/main" val="20000"/>
                    </a:ext>
                  </a:extLst>
                </a:gridCol>
                <a:gridCol w="2466736">
                  <a:extLst>
                    <a:ext uri="{9D8B030D-6E8A-4147-A177-3AD203B41FA5}">
                      <a16:colId xmlns:a16="http://schemas.microsoft.com/office/drawing/2014/main" val="20001"/>
                    </a:ext>
                  </a:extLst>
                </a:gridCol>
                <a:gridCol w="2580760">
                  <a:extLst>
                    <a:ext uri="{9D8B030D-6E8A-4147-A177-3AD203B41FA5}">
                      <a16:colId xmlns:a16="http://schemas.microsoft.com/office/drawing/2014/main" val="20002"/>
                    </a:ext>
                  </a:extLst>
                </a:gridCol>
              </a:tblGrid>
              <a:tr h="387497">
                <a:tc>
                  <a:txBody>
                    <a:bodyPr/>
                    <a:lstStyle/>
                    <a:p>
                      <a:r>
                        <a:rPr lang="en-US" sz="1800" b="0" dirty="0"/>
                        <a:t>STATE</a:t>
                      </a:r>
                      <a:r>
                        <a:rPr lang="en-US" sz="1800" b="0" baseline="0" dirty="0"/>
                        <a:t> LAWS</a:t>
                      </a:r>
                      <a:endParaRPr lang="en-US" sz="1800" b="0" dirty="0"/>
                    </a:p>
                  </a:txBody>
                  <a:tcPr marL="91453" marR="91453" marT="45712" marB="45712">
                    <a:cell3D prstMaterial="dkEdge">
                      <a:bevel prst="riblet"/>
                      <a:lightRig rig="flood" dir="t"/>
                    </a:cell3D>
                    <a:solidFill>
                      <a:srgbClr val="002060"/>
                    </a:solidFill>
                  </a:tcPr>
                </a:tc>
                <a:tc gridSpan="2">
                  <a:txBody>
                    <a:bodyPr/>
                    <a:lstStyle/>
                    <a:p>
                      <a:endParaRPr lang="en-US" sz="1800" dirty="0"/>
                    </a:p>
                  </a:txBody>
                  <a:tcPr marL="91453" marR="91453" marT="45712" marB="45712">
                    <a:cell3D prstMaterial="dkEdge">
                      <a:bevel prst="riblet"/>
                      <a:lightRig rig="flood" dir="t"/>
                    </a:cell3D>
                    <a:solidFill>
                      <a:srgbClr val="002060"/>
                    </a:solidFill>
                  </a:tcPr>
                </a:tc>
                <a:tc hMerge="1">
                  <a:txBody>
                    <a:bodyPr/>
                    <a:lstStyle/>
                    <a:p>
                      <a:endParaRPr lang="en-US"/>
                    </a:p>
                  </a:txBody>
                  <a:tcPr/>
                </a:tc>
                <a:extLst>
                  <a:ext uri="{0D108BD9-81ED-4DB2-BD59-A6C34878D82A}">
                    <a16:rowId xmlns:a16="http://schemas.microsoft.com/office/drawing/2014/main" val="10000"/>
                  </a:ext>
                </a:extLst>
              </a:tr>
              <a:tr h="1817197">
                <a:tc>
                  <a:txBody>
                    <a:bodyPr/>
                    <a:lstStyle/>
                    <a:p>
                      <a:pPr algn="ctr"/>
                      <a:r>
                        <a:rPr lang="en-US" altLang="en-US" sz="1600" b="1" dirty="0">
                          <a:solidFill>
                            <a:srgbClr val="000000"/>
                          </a:solidFill>
                          <a:latin typeface="Arial" panose="020B0604020202020204" pitchFamily="34" charset="0"/>
                          <a:cs typeface="Arial" panose="020B0604020202020204" pitchFamily="34" charset="0"/>
                        </a:rPr>
                        <a:t>WA State Law </a:t>
                      </a:r>
                    </a:p>
                    <a:p>
                      <a:pPr algn="ctr"/>
                      <a:r>
                        <a:rPr lang="en-US" altLang="en-US" sz="1600" b="1" dirty="0">
                          <a:solidFill>
                            <a:srgbClr val="000000"/>
                          </a:solidFill>
                          <a:latin typeface="Arial" panose="020B0604020202020204" pitchFamily="34" charset="0"/>
                          <a:cs typeface="Arial" panose="020B0604020202020204" pitchFamily="34" charset="0"/>
                        </a:rPr>
                        <a:t>Against</a:t>
                      </a:r>
                      <a:r>
                        <a:rPr lang="en-US" altLang="en-US" sz="1600" b="1" baseline="0" dirty="0">
                          <a:solidFill>
                            <a:srgbClr val="000000"/>
                          </a:solidFill>
                          <a:latin typeface="Arial" panose="020B0604020202020204" pitchFamily="34" charset="0"/>
                          <a:cs typeface="Arial" panose="020B0604020202020204" pitchFamily="34" charset="0"/>
                        </a:rPr>
                        <a:t> </a:t>
                      </a:r>
                      <a:r>
                        <a:rPr lang="en-US" altLang="en-US" sz="1600" b="1" dirty="0">
                          <a:solidFill>
                            <a:srgbClr val="000000"/>
                          </a:solidFill>
                          <a:latin typeface="Arial" panose="020B0604020202020204" pitchFamily="34" charset="0"/>
                          <a:cs typeface="Arial" panose="020B0604020202020204" pitchFamily="34" charset="0"/>
                        </a:rPr>
                        <a:t>Discrimination</a:t>
                      </a:r>
                      <a:endParaRPr lang="en-US" sz="1600" b="0" dirty="0"/>
                    </a:p>
                  </a:txBody>
                  <a:tcPr marL="91453" marR="91453" marT="45712" marB="45712">
                    <a:cell3D prstMaterial="dkEdge">
                      <a:bevel prst="riblet"/>
                      <a:lightRig rig="flood" dir="t"/>
                    </a:cell3D>
                    <a:solidFill>
                      <a:schemeClr val="tx1">
                        <a:lumMod val="95000"/>
                      </a:schemeClr>
                    </a:solidFill>
                  </a:tcPr>
                </a:tc>
                <a:tc>
                  <a:txBody>
                    <a:bodyPr/>
                    <a:lstStyle/>
                    <a:p>
                      <a:pPr marL="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600" b="1" kern="1200" dirty="0">
                        <a:solidFill>
                          <a:srgbClr val="000000"/>
                        </a:solidFill>
                        <a:latin typeface="Arial" panose="020B0604020202020204" pitchFamily="34" charset="0"/>
                        <a:ea typeface="+mn-ea"/>
                        <a:cs typeface="Arial" panose="020B0604020202020204" pitchFamily="34" charset="0"/>
                      </a:endParaRPr>
                    </a:p>
                    <a:p>
                      <a:pPr marL="0" algn="l" defTabSz="914400" rtl="0" eaLnBrk="1" latinLnBrk="0" hangingPunct="1"/>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1">
                        <a:lumMod val="95000"/>
                      </a:schemeClr>
                    </a:solidFill>
                  </a:tcPr>
                </a:tc>
                <a:tc>
                  <a:txBody>
                    <a:bodyPr/>
                    <a:lstStyle/>
                    <a:p>
                      <a:pPr marL="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1">
                        <a:lumMod val="95000"/>
                      </a:schemeClr>
                    </a:solidFill>
                  </a:tcPr>
                </a:tc>
                <a:extLst>
                  <a:ext uri="{0D108BD9-81ED-4DB2-BD59-A6C34878D82A}">
                    <a16:rowId xmlns:a16="http://schemas.microsoft.com/office/drawing/2014/main" val="10001"/>
                  </a:ext>
                </a:extLst>
              </a:tr>
              <a:tr h="960384">
                <a:tc>
                  <a:txBody>
                    <a:bodyPr/>
                    <a:lstStyle/>
                    <a:p>
                      <a:pPr algn="ctr"/>
                      <a:r>
                        <a:rPr lang="en-US" sz="1600" b="1" dirty="0" smtClean="0"/>
                        <a:t>Equal Pay Act (RCW</a:t>
                      </a:r>
                      <a:r>
                        <a:rPr lang="en-US" sz="1600" b="1" baseline="0" dirty="0" smtClean="0"/>
                        <a:t> 49.58.100)</a:t>
                      </a:r>
                      <a:endParaRPr lang="en-US" sz="1600" b="1" dirty="0"/>
                    </a:p>
                  </a:txBody>
                  <a:tcPr marL="91453" marR="91453" marT="45712" marB="45712">
                    <a:cell3D prstMaterial="dkEdge">
                      <a:bevel prst="riblet"/>
                      <a:lightRig rig="flood" dir="t"/>
                    </a:cell3D>
                    <a:solidFill>
                      <a:schemeClr val="tx1">
                        <a:lumMod val="95000"/>
                      </a:schemeClr>
                    </a:solidFill>
                  </a:tcPr>
                </a:tc>
                <a:tc gridSpan="2">
                  <a:txBody>
                    <a:bodyPr/>
                    <a:lstStyle/>
                    <a:p>
                      <a:pPr marL="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rgbClr val="000000"/>
                          </a:solidFill>
                          <a:latin typeface="Arial" panose="020B0604020202020204" pitchFamily="34" charset="0"/>
                          <a:ea typeface="+mn-ea"/>
                          <a:cs typeface="Arial" panose="020B0604020202020204" pitchFamily="34" charset="0"/>
                        </a:rPr>
                        <a:t>Employers may not seek the wage/salary history of an applicant, either from the applicant or their current or former employer</a:t>
                      </a:r>
                    </a:p>
                  </a:txBody>
                  <a:tcPr marL="91453" marR="91453" marT="45712" marB="45712">
                    <a:cell3D prstMaterial="dkEdge">
                      <a:bevel prst="riblet"/>
                      <a:lightRig rig="flood" dir="t"/>
                    </a:cell3D>
                    <a:solidFill>
                      <a:schemeClr val="tx1">
                        <a:lumMod val="95000"/>
                      </a:schemeClr>
                    </a:solidFill>
                  </a:tcPr>
                </a:tc>
                <a:tc hMerge="1">
                  <a:txBody>
                    <a:bodyPr/>
                    <a:lstStyle/>
                    <a:p>
                      <a:endParaRPr lang="en-US" dirty="0"/>
                    </a:p>
                  </a:txBody>
                  <a:tcPr marL="91453" marR="91453" marT="45712" marB="45712">
                    <a:cell3D prstMaterial="dkEdge">
                      <a:bevel prst="riblet"/>
                      <a:lightRig rig="flood" dir="t"/>
                    </a:cell3D>
                    <a:solidFill>
                      <a:schemeClr val="tx1">
                        <a:lumMod val="95000"/>
                      </a:schemeClr>
                    </a:solidFill>
                  </a:tcPr>
                </a:tc>
                <a:extLst>
                  <a:ext uri="{0D108BD9-81ED-4DB2-BD59-A6C34878D82A}">
                    <a16:rowId xmlns:a16="http://schemas.microsoft.com/office/drawing/2014/main" val="7885618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71967670"/>
              </p:ext>
            </p:extLst>
          </p:nvPr>
        </p:nvGraphicFramePr>
        <p:xfrm>
          <a:off x="98217" y="5305608"/>
          <a:ext cx="8351088" cy="1294219"/>
        </p:xfrm>
        <a:graphic>
          <a:graphicData uri="http://schemas.openxmlformats.org/drawingml/2006/table">
            <a:tbl>
              <a:tblPr firstRow="1" bandRow="1">
                <a:tableStyleId>{5C22544A-7EE6-4342-B048-85BDC9FD1C3A}</a:tableStyleId>
              </a:tblPr>
              <a:tblGrid>
                <a:gridCol w="4175544">
                  <a:extLst>
                    <a:ext uri="{9D8B030D-6E8A-4147-A177-3AD203B41FA5}">
                      <a16:colId xmlns:a16="http://schemas.microsoft.com/office/drawing/2014/main" val="20000"/>
                    </a:ext>
                  </a:extLst>
                </a:gridCol>
                <a:gridCol w="4175544">
                  <a:extLst>
                    <a:ext uri="{9D8B030D-6E8A-4147-A177-3AD203B41FA5}">
                      <a16:colId xmlns:a16="http://schemas.microsoft.com/office/drawing/2014/main" val="20001"/>
                    </a:ext>
                  </a:extLst>
                </a:gridCol>
              </a:tblGrid>
              <a:tr h="0">
                <a:tc>
                  <a:txBody>
                    <a:bodyPr/>
                    <a:lstStyle/>
                    <a:p>
                      <a:r>
                        <a:rPr lang="en-US" sz="1600" b="0" dirty="0"/>
                        <a:t>WSU POLICIES</a:t>
                      </a:r>
                    </a:p>
                  </a:txBody>
                  <a:tcPr marL="91453" marR="91453" marT="45712" marB="45712">
                    <a:cell3D prstMaterial="dkEdge">
                      <a:bevel prst="riblet"/>
                      <a:lightRig rig="flood" dir="t"/>
                    </a:cell3D>
                    <a:solidFill>
                      <a:srgbClr val="002060"/>
                    </a:solidFill>
                  </a:tcPr>
                </a:tc>
                <a:tc>
                  <a:txBody>
                    <a:bodyPr/>
                    <a:lstStyle/>
                    <a:p>
                      <a:pPr marL="285750" indent="-285750" algn="l">
                        <a:buFont typeface="Arial" panose="020B0604020202020204" pitchFamily="34" charset="0"/>
                        <a:buChar char="•"/>
                      </a:pPr>
                      <a:endParaRPr lang="en-US" sz="1600" dirty="0"/>
                    </a:p>
                  </a:txBody>
                  <a:tcPr marL="91453" marR="91453" marT="45712" marB="45712">
                    <a:cell3D prstMaterial="dkEdge">
                      <a:bevel prst="riblet"/>
                      <a:lightRig rig="flood" dir="t"/>
                    </a:cell3D>
                    <a:solidFill>
                      <a:srgbClr val="002060"/>
                    </a:solidFill>
                  </a:tcPr>
                </a:tc>
                <a:extLst>
                  <a:ext uri="{0D108BD9-81ED-4DB2-BD59-A6C34878D82A}">
                    <a16:rowId xmlns:a16="http://schemas.microsoft.com/office/drawing/2014/main" val="10000"/>
                  </a:ext>
                </a:extLst>
              </a:tr>
              <a:tr h="958955">
                <a:tc>
                  <a:txBody>
                    <a:bodyPr/>
                    <a:lstStyle/>
                    <a:p>
                      <a:pPr algn="ctr"/>
                      <a:endParaRPr lang="en-US" altLang="en-US" sz="1600" b="1" dirty="0">
                        <a:solidFill>
                          <a:srgbClr val="000000"/>
                        </a:solidFill>
                        <a:latin typeface="Arial" panose="020B0604020202020204" pitchFamily="34" charset="0"/>
                        <a:cs typeface="Arial" panose="020B0604020202020204" pitchFamily="34" charset="0"/>
                      </a:endParaRPr>
                    </a:p>
                    <a:p>
                      <a:pPr algn="ctr"/>
                      <a:r>
                        <a:rPr lang="en-US" altLang="en-US" sz="1600" b="1" dirty="0">
                          <a:solidFill>
                            <a:srgbClr val="000000"/>
                          </a:solidFill>
                          <a:latin typeface="Arial" panose="020B0604020202020204" pitchFamily="34" charset="0"/>
                          <a:cs typeface="Arial" panose="020B0604020202020204" pitchFamily="34" charset="0"/>
                        </a:rPr>
                        <a:t>Policy Prohibiting Discrimination &amp; Sexual Harassment, EP #15</a:t>
                      </a:r>
                      <a:endParaRPr lang="en-US" sz="1600" b="0" dirty="0"/>
                    </a:p>
                  </a:txBody>
                  <a:tcPr marL="91453" marR="91453" marT="45712" marB="45712">
                    <a:cell3D prstMaterial="dkEdge">
                      <a:bevel prst="riblet"/>
                      <a:lightRig rig="flood" dir="t"/>
                    </a:cell3D>
                    <a:solidFill>
                      <a:schemeClr val="tx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6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b="0" dirty="0">
                        <a:effectLst>
                          <a:outerShdw blurRad="38100" dist="38100" dir="2700000" algn="tl">
                            <a:srgbClr val="000000">
                              <a:alpha val="43137"/>
                            </a:srgbClr>
                          </a:outerShdw>
                        </a:effectLst>
                      </a:endParaRPr>
                    </a:p>
                  </a:txBody>
                  <a:tcPr marL="91453" marR="91453" marT="45712" marB="45712">
                    <a:cell3D prstMaterial="dkEdge">
                      <a:bevel prst="riblet"/>
                      <a:lightRig rig="flood" dir="t"/>
                    </a:cell3D>
                    <a:solidFill>
                      <a:schemeClr val="tx1">
                        <a:lumMod val="95000"/>
                      </a:schemeClr>
                    </a:solidFill>
                  </a:tcPr>
                </a:tc>
                <a:extLst>
                  <a:ext uri="{0D108BD9-81ED-4DB2-BD59-A6C34878D82A}">
                    <a16:rowId xmlns:a16="http://schemas.microsoft.com/office/drawing/2014/main" val="10001"/>
                  </a:ext>
                </a:extLst>
              </a:tr>
            </a:tbl>
          </a:graphicData>
        </a:graphic>
      </p:graphicFrame>
      <p:pic>
        <p:nvPicPr>
          <p:cNvPr id="7"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3475"/>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60821" y="2872679"/>
            <a:ext cx="2558716" cy="1569660"/>
          </a:xfrm>
          <a:prstGeom prst="rect">
            <a:avLst/>
          </a:prstGeom>
        </p:spPr>
        <p:txBody>
          <a:bodyPr wrap="square">
            <a:spAutoFit/>
          </a:bodyPr>
          <a:lstStyle/>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Age </a:t>
            </a:r>
            <a:endParaRPr lang="en-US" altLang="en-US" sz="1600" b="1" dirty="0">
              <a:solidFill>
                <a:srgbClr val="000000"/>
              </a:solidFill>
              <a:cs typeface="Arial" panose="020B0604020202020204" pitchFamily="34" charset="0"/>
              <a:sym typeface="Wingdings" panose="05000000000000000000" pitchFamily="2" charset="2"/>
            </a:endParaRP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Sex</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Marital Status</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Race</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Creed</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Color</a:t>
            </a:r>
          </a:p>
        </p:txBody>
      </p:sp>
      <p:sp>
        <p:nvSpPr>
          <p:cNvPr id="4" name="Rectangle 3"/>
          <p:cNvSpPr/>
          <p:nvPr/>
        </p:nvSpPr>
        <p:spPr>
          <a:xfrm>
            <a:off x="5903495" y="2872679"/>
            <a:ext cx="2927684" cy="1354217"/>
          </a:xfrm>
          <a:prstGeom prst="rect">
            <a:avLst/>
          </a:prstGeom>
        </p:spPr>
        <p:txBody>
          <a:bodyPr wrap="square">
            <a:spAutoFit/>
          </a:bodyPr>
          <a:lstStyle/>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Sexual Orientation</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 </a:t>
            </a:r>
            <a:r>
              <a:rPr lang="en-US" altLang="en-US" sz="1600" b="1" dirty="0">
                <a:solidFill>
                  <a:srgbClr val="000000"/>
                </a:solidFill>
                <a:cs typeface="Arial" panose="020B0604020202020204" pitchFamily="34" charset="0"/>
              </a:rPr>
              <a:t>National Origin</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 </a:t>
            </a:r>
            <a:r>
              <a:rPr lang="en-US" altLang="en-US" sz="1600" b="1" dirty="0">
                <a:solidFill>
                  <a:srgbClr val="000000"/>
                </a:solidFill>
                <a:cs typeface="Arial" panose="020B0604020202020204" pitchFamily="34" charset="0"/>
              </a:rPr>
              <a:t>Veteran Status</a:t>
            </a:r>
            <a:endParaRPr lang="en-US" altLang="en-US" sz="1600" b="1" dirty="0">
              <a:solidFill>
                <a:srgbClr val="000000"/>
              </a:solidFill>
              <a:cs typeface="Arial" panose="020B0604020202020204" pitchFamily="34" charset="0"/>
              <a:sym typeface="Wingdings" panose="05000000000000000000" pitchFamily="2" charset="2"/>
            </a:endParaRP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  Military Status</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 Disability Status</a:t>
            </a:r>
            <a:r>
              <a:rPr lang="en-US" altLang="en-US" b="1" dirty="0">
                <a:solidFill>
                  <a:srgbClr val="000000"/>
                </a:solidFill>
                <a:cs typeface="Arial" panose="020B0604020202020204" pitchFamily="34" charset="0"/>
              </a:rPr>
              <a:t> </a:t>
            </a:r>
            <a:endParaRPr lang="en-US" b="1" dirty="0">
              <a:solidFill>
                <a:srgbClr val="000000"/>
              </a:solidFill>
              <a:cs typeface="Arial" panose="020B0604020202020204" pitchFamily="34" charset="0"/>
            </a:endParaRPr>
          </a:p>
        </p:txBody>
      </p:sp>
      <p:sp>
        <p:nvSpPr>
          <p:cNvPr id="5" name="Rectangle 4"/>
          <p:cNvSpPr/>
          <p:nvPr/>
        </p:nvSpPr>
        <p:spPr>
          <a:xfrm>
            <a:off x="4255168" y="5328389"/>
            <a:ext cx="3777916" cy="1077218"/>
          </a:xfrm>
          <a:prstGeom prst="rect">
            <a:avLst/>
          </a:prstGeom>
        </p:spPr>
        <p:txBody>
          <a:bodyPr wrap="square">
            <a:spAutoFit/>
          </a:bodyPr>
          <a:lstStyle/>
          <a:p>
            <a:pPr marL="285750" indent="-285750" eaLnBrk="1" fontAlgn="auto" hangingPunct="1">
              <a:spcBef>
                <a:spcPts val="0"/>
              </a:spcBef>
              <a:spcAft>
                <a:spcPts val="0"/>
              </a:spcAft>
              <a:buFont typeface="Arial" panose="020B0604020202020204" pitchFamily="34" charset="0"/>
              <a:buChar char="•"/>
              <a:defRPr/>
            </a:pPr>
            <a:endParaRPr lang="en-US" altLang="en-US" sz="1600" b="1" dirty="0">
              <a:solidFill>
                <a:schemeClr val="bg2"/>
              </a:solidFill>
              <a:effectLst>
                <a:outerShdw blurRad="38100" dist="38100" dir="2700000" algn="tl">
                  <a:srgbClr val="000000">
                    <a:alpha val="43137"/>
                  </a:srgbClr>
                </a:outerShdw>
              </a:effectLst>
              <a:cs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altLang="en-US" sz="1600" b="1" dirty="0">
                <a:solidFill>
                  <a:schemeClr val="bg2"/>
                </a:solidFill>
                <a:effectLst>
                  <a:outerShdw blurRad="38100" dist="38100" dir="2700000" algn="tl">
                    <a:srgbClr val="000000">
                      <a:alpha val="43137"/>
                    </a:srgbClr>
                  </a:outerShdw>
                </a:effectLst>
                <a:cs typeface="Arial" panose="020B0604020202020204" pitchFamily="34" charset="0"/>
              </a:rPr>
              <a:t>Gender </a:t>
            </a:r>
            <a:endParaRPr lang="en-US" altLang="en-US" sz="1600" b="1" dirty="0">
              <a:solidFill>
                <a:schemeClr val="bg2"/>
              </a:solidFill>
              <a:effectLst>
                <a:outerShdw blurRad="38100" dist="38100" dir="2700000" algn="tl">
                  <a:srgbClr val="000000">
                    <a:alpha val="43137"/>
                  </a:srgbClr>
                </a:outerShdw>
              </a:effectLst>
              <a:cs typeface="Arial" panose="020B0604020202020204" pitchFamily="34" charset="0"/>
              <a:sym typeface="Wingdings" panose="05000000000000000000" pitchFamily="2" charset="2"/>
            </a:endParaRPr>
          </a:p>
          <a:p>
            <a:pPr marL="285750" indent="-285750" eaLnBrk="1" fontAlgn="auto" hangingPunct="1">
              <a:spcBef>
                <a:spcPts val="0"/>
              </a:spcBef>
              <a:spcAft>
                <a:spcPts val="0"/>
              </a:spcAft>
              <a:buFont typeface="Arial" panose="020B0604020202020204" pitchFamily="34" charset="0"/>
              <a:buChar char="•"/>
              <a:defRPr/>
            </a:pPr>
            <a:r>
              <a:rPr lang="en-US" altLang="en-US" sz="1600" b="1" dirty="0">
                <a:solidFill>
                  <a:schemeClr val="bg2"/>
                </a:solidFill>
                <a:effectLst>
                  <a:outerShdw blurRad="38100" dist="38100" dir="2700000" algn="tl">
                    <a:srgbClr val="000000">
                      <a:alpha val="43137"/>
                    </a:srgbClr>
                  </a:outerShdw>
                </a:effectLst>
                <a:cs typeface="Arial" panose="020B0604020202020204" pitchFamily="34" charset="0"/>
              </a:rPr>
              <a:t>Gender Identity/Expression</a:t>
            </a:r>
          </a:p>
          <a:p>
            <a:pPr marL="285750" indent="-285750" eaLnBrk="1" fontAlgn="auto" hangingPunct="1">
              <a:spcBef>
                <a:spcPts val="0"/>
              </a:spcBef>
              <a:spcAft>
                <a:spcPts val="0"/>
              </a:spcAft>
              <a:buFont typeface="Arial" panose="020B0604020202020204" pitchFamily="34" charset="0"/>
              <a:buChar char="•"/>
              <a:defRPr/>
            </a:pPr>
            <a:r>
              <a:rPr lang="en-US" altLang="en-US" sz="1600" b="1" dirty="0">
                <a:solidFill>
                  <a:schemeClr val="bg2"/>
                </a:solidFill>
                <a:effectLst>
                  <a:outerShdw blurRad="38100" dist="38100" dir="2700000" algn="tl">
                    <a:srgbClr val="000000">
                      <a:alpha val="43137"/>
                    </a:srgbClr>
                  </a:outerShdw>
                </a:effectLst>
                <a:cs typeface="Arial" panose="020B0604020202020204" pitchFamily="34" charset="0"/>
              </a:rPr>
              <a:t>Genetic Information</a:t>
            </a:r>
          </a:p>
        </p:txBody>
      </p:sp>
    </p:spTree>
    <p:custDataLst>
      <p:tags r:id="rId1"/>
    </p:custDataLst>
    <p:extLst>
      <p:ext uri="{BB962C8B-B14F-4D97-AF65-F5344CB8AC3E}">
        <p14:creationId xmlns:p14="http://schemas.microsoft.com/office/powerpoint/2010/main" val="41080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1267" name="Title 1"/>
          <p:cNvSpPr>
            <a:spLocks noGrp="1"/>
          </p:cNvSpPr>
          <p:nvPr>
            <p:ph type="ctrTitle"/>
          </p:nvPr>
        </p:nvSpPr>
        <p:spPr>
          <a:xfrm>
            <a:off x="492125" y="654547"/>
            <a:ext cx="8651875" cy="769441"/>
          </a:xfrm>
        </p:spPr>
        <p:txBody>
          <a:bodyPr/>
          <a:lstStyle/>
          <a:p>
            <a:pPr>
              <a:defRPr/>
            </a:pPr>
            <a:r>
              <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rPr>
              <a:t>Recruitment Laws &amp; Policies</a:t>
            </a:r>
            <a:endPar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ea typeface="+mn-ea"/>
              <a:cs typeface="+mn-cs"/>
            </a:endParaRPr>
          </a:p>
        </p:txBody>
      </p:sp>
      <p:sp>
        <p:nvSpPr>
          <p:cNvPr id="2" name="TextBox 1"/>
          <p:cNvSpPr txBox="1"/>
          <p:nvPr/>
        </p:nvSpPr>
        <p:spPr>
          <a:xfrm>
            <a:off x="538852" y="2647404"/>
            <a:ext cx="4095063" cy="32316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buFont typeface="Wingdings" panose="05000000000000000000" pitchFamily="2" charset="2"/>
              <a:buChar char="Ø"/>
              <a:defRPr/>
            </a:pPr>
            <a:r>
              <a:rPr lang="en-US" dirty="0">
                <a:solidFill>
                  <a:schemeClr val="bg2"/>
                </a:solidFill>
                <a:effectLst>
                  <a:outerShdw blurRad="38100" dist="38100" dir="2700000" algn="tl">
                    <a:srgbClr val="000000">
                      <a:alpha val="43137"/>
                    </a:srgbClr>
                  </a:outerShdw>
                </a:effectLst>
              </a:rPr>
              <a:t>Disparate Treatment</a:t>
            </a:r>
          </a:p>
          <a:p>
            <a:pPr>
              <a:defRPr/>
            </a:pPr>
            <a:r>
              <a:rPr lang="en-US" dirty="0">
                <a:solidFill>
                  <a:schemeClr val="bg2"/>
                </a:solidFill>
                <a:effectLst>
                  <a:outerShdw blurRad="38100" dist="38100" dir="2700000" algn="tl">
                    <a:srgbClr val="000000">
                      <a:alpha val="43137"/>
                    </a:srgbClr>
                  </a:outerShdw>
                </a:effectLst>
              </a:rPr>
              <a:t>Disparate treatment is intentional</a:t>
            </a:r>
          </a:p>
          <a:p>
            <a:pPr marL="342900" indent="-342900">
              <a:buFont typeface="Wingdings" panose="05000000000000000000" pitchFamily="2" charset="2"/>
              <a:buChar char="Ø"/>
              <a:defRPr/>
            </a:pPr>
            <a:endParaRPr lang="en-US" dirty="0">
              <a:solidFill>
                <a:schemeClr val="bg2"/>
              </a:solidFill>
              <a:effectLst>
                <a:outerShdw blurRad="38100" dist="38100" dir="2700000" algn="tl">
                  <a:srgbClr val="000000">
                    <a:alpha val="43137"/>
                  </a:srgbClr>
                </a:outerShdw>
              </a:effectLst>
            </a:endParaRPr>
          </a:p>
          <a:p>
            <a:pPr marL="342900" indent="-342900">
              <a:buFont typeface="Wingdings" panose="05000000000000000000" pitchFamily="2" charset="2"/>
              <a:buChar char="Ø"/>
              <a:defRPr/>
            </a:pPr>
            <a:r>
              <a:rPr lang="en-US" dirty="0">
                <a:solidFill>
                  <a:schemeClr val="bg2"/>
                </a:solidFill>
                <a:effectLst>
                  <a:outerShdw blurRad="38100" dist="38100" dir="2700000" algn="tl">
                    <a:srgbClr val="000000">
                      <a:alpha val="43137"/>
                    </a:srgbClr>
                  </a:outerShdw>
                </a:effectLst>
              </a:rPr>
              <a:t>Disparate Impact</a:t>
            </a:r>
          </a:p>
          <a:p>
            <a:pPr>
              <a:defRPr/>
            </a:pPr>
            <a:r>
              <a:rPr lang="en-US" dirty="0">
                <a:solidFill>
                  <a:schemeClr val="bg2"/>
                </a:solidFill>
                <a:effectLst>
                  <a:outerShdw blurRad="38100" dist="38100" dir="2700000" algn="tl">
                    <a:srgbClr val="000000">
                      <a:alpha val="43137"/>
                    </a:srgbClr>
                  </a:outerShdw>
                </a:effectLst>
              </a:rPr>
              <a:t>Disparate impact refers to the policies, practices, rules or </a:t>
            </a:r>
          </a:p>
          <a:p>
            <a:pPr>
              <a:defRPr/>
            </a:pPr>
            <a:r>
              <a:rPr lang="en-US" dirty="0">
                <a:solidFill>
                  <a:schemeClr val="bg2"/>
                </a:solidFill>
                <a:effectLst>
                  <a:outerShdw blurRad="38100" dist="38100" dir="2700000" algn="tl">
                    <a:srgbClr val="000000">
                      <a:alpha val="43137"/>
                    </a:srgbClr>
                  </a:outerShdw>
                </a:effectLst>
              </a:rPr>
              <a:t>other systems that appear to be neutral, but result in a </a:t>
            </a:r>
          </a:p>
          <a:p>
            <a:pPr>
              <a:defRPr/>
            </a:pPr>
            <a:r>
              <a:rPr lang="en-US" dirty="0">
                <a:solidFill>
                  <a:schemeClr val="bg2"/>
                </a:solidFill>
                <a:effectLst>
                  <a:outerShdw blurRad="38100" dist="38100" dir="2700000" algn="tl">
                    <a:srgbClr val="000000">
                      <a:alpha val="43137"/>
                    </a:srgbClr>
                  </a:outerShdw>
                </a:effectLst>
              </a:rPr>
              <a:t>disproportionate impact on protected groups</a:t>
            </a:r>
          </a:p>
          <a:p>
            <a:pPr>
              <a:defRPr/>
            </a:pPr>
            <a:endParaRPr lang="en-US" sz="2400" b="1" dirty="0">
              <a:solidFill>
                <a:srgbClr val="B31816"/>
              </a:solidFill>
            </a:endParaRPr>
          </a:p>
        </p:txBody>
      </p:sp>
      <p:pic>
        <p:nvPicPr>
          <p:cNvPr id="8"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3475"/>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00373" y="1691027"/>
            <a:ext cx="4171627" cy="707886"/>
          </a:xfrm>
          <a:prstGeom prst="rect">
            <a:avLst/>
          </a:prstGeom>
          <a:noFill/>
        </p:spPr>
        <p:txBody>
          <a:bodyPr wrap="square">
            <a:spAutoFit/>
          </a:bodyPr>
          <a:lstStyle/>
          <a:p>
            <a:pPr>
              <a:defRPr/>
            </a:pPr>
            <a:r>
              <a:rPr lang="en-US" sz="4000" b="1" dirty="0">
                <a:ln>
                  <a:solidFill>
                    <a:srgbClr val="002060"/>
                  </a:solidFill>
                </a:ln>
                <a:effectLst>
                  <a:outerShdw blurRad="38100" dist="38100" dir="2700000" algn="tl">
                    <a:srgbClr val="000000">
                      <a:alpha val="43137"/>
                    </a:srgbClr>
                  </a:outerShdw>
                </a:effectLst>
              </a:rPr>
              <a:t>Pitfalls to Avoid</a:t>
            </a:r>
          </a:p>
        </p:txBody>
      </p:sp>
      <p:pic>
        <p:nvPicPr>
          <p:cNvPr id="1028" name="Picture 4" descr="http://www.stepbystep.com/wp-content/uploads/2013/04/Difference-between-Disparate-Treatment-and-Disparate-Impac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0547" y="2955014"/>
            <a:ext cx="3856821" cy="2090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081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1267" name="Title 1"/>
          <p:cNvSpPr>
            <a:spLocks noGrp="1"/>
          </p:cNvSpPr>
          <p:nvPr>
            <p:ph type="ctrTitle"/>
          </p:nvPr>
        </p:nvSpPr>
        <p:spPr>
          <a:xfrm>
            <a:off x="492125" y="654547"/>
            <a:ext cx="8651875" cy="769441"/>
          </a:xfrm>
        </p:spPr>
        <p:txBody>
          <a:bodyPr/>
          <a:lstStyle/>
          <a:p>
            <a:pPr>
              <a:defRPr/>
            </a:pPr>
            <a:r>
              <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rPr>
              <a:t>Recruitment Laws &amp; Policies</a:t>
            </a:r>
            <a:endPar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ea typeface="+mn-ea"/>
              <a:cs typeface="+mn-cs"/>
            </a:endParaRPr>
          </a:p>
        </p:txBody>
      </p:sp>
      <p:pic>
        <p:nvPicPr>
          <p:cNvPr id="100358" name="Picture 6" descr="http://www.starbrandstudio.com/wp-content/uploads/2012/10/Pitfalls-to-avoi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8072" y="1757444"/>
            <a:ext cx="2013964" cy="133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00025" y="3496970"/>
            <a:ext cx="8743950" cy="212365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457200" indent="-457200">
              <a:buFont typeface="Wingdings" panose="05000000000000000000" pitchFamily="2" charset="2"/>
              <a:buChar char="Ø"/>
              <a:defRPr/>
            </a:pPr>
            <a:r>
              <a:rPr lang="en-US" dirty="0">
                <a:solidFill>
                  <a:schemeClr val="bg2"/>
                </a:solidFill>
                <a:effectLst>
                  <a:outerShdw blurRad="38100" dist="38100" dir="2700000" algn="tl">
                    <a:srgbClr val="000000">
                      <a:alpha val="43137"/>
                    </a:srgbClr>
                  </a:outerShdw>
                </a:effectLst>
              </a:rPr>
              <a:t>Reasonable Accommodation</a:t>
            </a:r>
          </a:p>
          <a:p>
            <a:pPr marL="457200" indent="-457200">
              <a:buFont typeface="Wingdings" panose="05000000000000000000" pitchFamily="2" charset="2"/>
              <a:buChar char="Ø"/>
              <a:defRPr/>
            </a:pPr>
            <a:endParaRPr lang="en-US" dirty="0">
              <a:solidFill>
                <a:schemeClr val="bg2"/>
              </a:solidFill>
              <a:effectLst>
                <a:outerShdw blurRad="38100" dist="38100" dir="2700000" algn="tl">
                  <a:srgbClr val="000000">
                    <a:alpha val="43137"/>
                  </a:srgbClr>
                </a:outerShdw>
              </a:effectLst>
            </a:endParaRPr>
          </a:p>
          <a:p>
            <a:pPr>
              <a:defRPr/>
            </a:pPr>
            <a:r>
              <a:rPr lang="en-US" dirty="0">
                <a:solidFill>
                  <a:schemeClr val="bg2"/>
                </a:solidFill>
                <a:effectLst>
                  <a:outerShdw blurRad="38100" dist="38100" dir="2700000" algn="tl">
                    <a:srgbClr val="000000">
                      <a:alpha val="43137"/>
                    </a:srgbClr>
                  </a:outerShdw>
                </a:effectLst>
              </a:rPr>
              <a:t>A reasonable accommodation is any </a:t>
            </a:r>
          </a:p>
          <a:p>
            <a:pPr>
              <a:defRPr/>
            </a:pPr>
            <a:r>
              <a:rPr lang="en-US" dirty="0">
                <a:solidFill>
                  <a:schemeClr val="bg2"/>
                </a:solidFill>
                <a:effectLst>
                  <a:outerShdw blurRad="38100" dist="38100" dir="2700000" algn="tl">
                    <a:srgbClr val="000000">
                      <a:alpha val="43137"/>
                    </a:srgbClr>
                  </a:outerShdw>
                </a:effectLst>
              </a:rPr>
              <a:t>change in the workplace (or modification to processes) to help a person with a disability apply for a job, perform the essential duties of a job, or enjoy the benefits and privileges of employment.</a:t>
            </a:r>
          </a:p>
          <a:p>
            <a:pPr>
              <a:defRPr/>
            </a:pPr>
            <a:endParaRPr lang="en-US" sz="2400" b="1" dirty="0">
              <a:solidFill>
                <a:srgbClr val="B31816"/>
              </a:solidFill>
            </a:endParaRPr>
          </a:p>
        </p:txBody>
      </p:sp>
      <p:pic>
        <p:nvPicPr>
          <p:cNvPr id="7"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3475"/>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76203" y="2071664"/>
            <a:ext cx="4275666" cy="707886"/>
          </a:xfrm>
          <a:prstGeom prst="rect">
            <a:avLst/>
          </a:prstGeom>
          <a:noFill/>
        </p:spPr>
        <p:txBody>
          <a:bodyPr wrap="square">
            <a:spAutoFit/>
          </a:bodyPr>
          <a:lstStyle/>
          <a:p>
            <a:pPr>
              <a:defRPr/>
            </a:pPr>
            <a:r>
              <a:rPr lang="en-US" sz="4000" b="1" dirty="0">
                <a:ln>
                  <a:solidFill>
                    <a:srgbClr val="002060"/>
                  </a:solidFill>
                </a:ln>
                <a:effectLst>
                  <a:outerShdw blurRad="38100" dist="38100" dir="2700000" algn="tl">
                    <a:srgbClr val="000000">
                      <a:alpha val="43137"/>
                    </a:srgbClr>
                  </a:outerShdw>
                </a:effectLst>
              </a:rPr>
              <a:t>Pitfalls to Avoid</a:t>
            </a:r>
          </a:p>
        </p:txBody>
      </p:sp>
    </p:spTree>
    <p:custDataLst>
      <p:tags r:id="rId1"/>
    </p:custDataLst>
    <p:extLst>
      <p:ext uri="{BB962C8B-B14F-4D97-AF65-F5344CB8AC3E}">
        <p14:creationId xmlns:p14="http://schemas.microsoft.com/office/powerpoint/2010/main" val="33330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1267" name="Title 1"/>
          <p:cNvSpPr>
            <a:spLocks noGrp="1"/>
          </p:cNvSpPr>
          <p:nvPr>
            <p:ph type="ctrTitle"/>
          </p:nvPr>
        </p:nvSpPr>
        <p:spPr>
          <a:xfrm>
            <a:off x="492125" y="654547"/>
            <a:ext cx="8651875" cy="769441"/>
          </a:xfrm>
        </p:spPr>
        <p:txBody>
          <a:bodyPr/>
          <a:lstStyle/>
          <a:p>
            <a:pPr>
              <a:defRPr/>
            </a:pPr>
            <a:r>
              <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rPr>
              <a:t>Recruitment Laws &amp; Policies</a:t>
            </a:r>
            <a:endParaRPr lang="en-US" altLang="en-US" sz="4400" kern="1200"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ea typeface="+mn-ea"/>
              <a:cs typeface="+mn-cs"/>
            </a:endParaRPr>
          </a:p>
        </p:txBody>
      </p:sp>
      <p:sp>
        <p:nvSpPr>
          <p:cNvPr id="3" name="TextBox 2"/>
          <p:cNvSpPr txBox="1"/>
          <p:nvPr/>
        </p:nvSpPr>
        <p:spPr>
          <a:xfrm>
            <a:off x="4298837" y="1822418"/>
            <a:ext cx="4708854" cy="831850"/>
          </a:xfrm>
          <a:prstGeom prst="rect">
            <a:avLst/>
          </a:prstGeom>
          <a:noFill/>
        </p:spPr>
        <p:txBody>
          <a:bodyPr wrap="square">
            <a:spAutoFit/>
          </a:bodyPr>
          <a:lstStyle/>
          <a:p>
            <a:pPr>
              <a:defRPr/>
            </a:pPr>
            <a:r>
              <a:rPr lang="en-US" sz="2400" b="1" dirty="0">
                <a:ln>
                  <a:solidFill>
                    <a:srgbClr val="002060"/>
                  </a:solidFill>
                </a:ln>
                <a:effectLst>
                  <a:outerShdw blurRad="38100" dist="38100" dir="2700000" algn="tl">
                    <a:srgbClr val="000000">
                      <a:alpha val="43137"/>
                    </a:srgbClr>
                  </a:outerShdw>
                </a:effectLst>
              </a:rPr>
              <a:t>Reasonable Accommodation</a:t>
            </a:r>
          </a:p>
          <a:p>
            <a:pPr>
              <a:defRPr/>
            </a:pPr>
            <a:r>
              <a:rPr lang="en-US" sz="2400" b="1" dirty="0">
                <a:ln>
                  <a:solidFill>
                    <a:srgbClr val="002060"/>
                  </a:solidFill>
                </a:ln>
                <a:effectLst>
                  <a:outerShdw blurRad="38100" dist="38100" dir="2700000" algn="tl">
                    <a:srgbClr val="000000">
                      <a:alpha val="43137"/>
                    </a:srgbClr>
                  </a:outerShdw>
                </a:effectLst>
              </a:rPr>
              <a:t>                 Dos &amp; Don’ts </a:t>
            </a:r>
          </a:p>
        </p:txBody>
      </p:sp>
      <p:sp>
        <p:nvSpPr>
          <p:cNvPr id="4" name="Rectangle 3"/>
          <p:cNvSpPr/>
          <p:nvPr/>
        </p:nvSpPr>
        <p:spPr>
          <a:xfrm>
            <a:off x="204458" y="1831175"/>
            <a:ext cx="6448806" cy="707886"/>
          </a:xfrm>
          <a:prstGeom prst="rect">
            <a:avLst/>
          </a:prstGeom>
          <a:noFill/>
        </p:spPr>
        <p:txBody>
          <a:bodyPr>
            <a:spAutoFit/>
          </a:bodyPr>
          <a:lstStyle/>
          <a:p>
            <a:pPr>
              <a:defRPr/>
            </a:pPr>
            <a:r>
              <a:rPr lang="en-US" sz="4000" b="1" dirty="0">
                <a:ln>
                  <a:solidFill>
                    <a:srgbClr val="002060"/>
                  </a:solidFill>
                </a:ln>
                <a:effectLst>
                  <a:outerShdw blurRad="38100" dist="38100" dir="2700000" algn="tl">
                    <a:srgbClr val="000000">
                      <a:alpha val="43137"/>
                    </a:srgbClr>
                  </a:outerShdw>
                </a:effectLst>
              </a:rPr>
              <a:t>Pitfalls to Avoid</a:t>
            </a:r>
          </a:p>
        </p:txBody>
      </p:sp>
      <p:sp>
        <p:nvSpPr>
          <p:cNvPr id="5" name="TextBox 4"/>
          <p:cNvSpPr txBox="1"/>
          <p:nvPr/>
        </p:nvSpPr>
        <p:spPr>
          <a:xfrm>
            <a:off x="204458" y="2808223"/>
            <a:ext cx="8735084" cy="258532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600" b="1" dirty="0">
                <a:solidFill>
                  <a:schemeClr val="bg2"/>
                </a:solidFill>
              </a:rPr>
              <a:t>Do’s</a:t>
            </a:r>
          </a:p>
          <a:p>
            <a:pPr marL="285750" indent="-285750">
              <a:buFont typeface="Arial" panose="020B0604020202020204" pitchFamily="34" charset="0"/>
              <a:buChar char="•"/>
            </a:pPr>
            <a:r>
              <a:rPr lang="en-US" sz="1600" dirty="0">
                <a:solidFill>
                  <a:schemeClr val="bg2"/>
                </a:solidFill>
              </a:rPr>
              <a:t>Do tell applicants what the selection process involves</a:t>
            </a:r>
          </a:p>
          <a:p>
            <a:pPr marL="285750" indent="-285750">
              <a:buFont typeface="Arial" panose="020B0604020202020204" pitchFamily="34" charset="0"/>
              <a:buChar char="•"/>
            </a:pPr>
            <a:r>
              <a:rPr lang="en-US" sz="1600" dirty="0">
                <a:solidFill>
                  <a:schemeClr val="bg2"/>
                </a:solidFill>
              </a:rPr>
              <a:t>Do ask all applicants whether they will need a reasonable accommodation for this process</a:t>
            </a:r>
          </a:p>
          <a:p>
            <a:pPr marL="285750" indent="-285750">
              <a:buFont typeface="Arial" panose="020B0604020202020204" pitchFamily="34" charset="0"/>
              <a:buChar char="•"/>
            </a:pPr>
            <a:r>
              <a:rPr lang="en-US" sz="1600" dirty="0">
                <a:solidFill>
                  <a:schemeClr val="bg2"/>
                </a:solidFill>
              </a:rPr>
              <a:t>Do ask all applicants whether or not they are able to perform the essential functions</a:t>
            </a:r>
          </a:p>
          <a:p>
            <a:r>
              <a:rPr lang="en-US" sz="1600" dirty="0">
                <a:solidFill>
                  <a:schemeClr val="bg2"/>
                </a:solidFill>
              </a:rPr>
              <a:t> </a:t>
            </a:r>
            <a:r>
              <a:rPr lang="en-US" sz="1600" dirty="0">
                <a:solidFill>
                  <a:srgbClr val="FF00FF"/>
                </a:solidFill>
              </a:rPr>
              <a:t>	</a:t>
            </a:r>
            <a:r>
              <a:rPr lang="en-US" sz="1600" dirty="0">
                <a:solidFill>
                  <a:schemeClr val="bg2"/>
                </a:solidFill>
              </a:rPr>
              <a:t> of the job either with or without reasonable accommodation</a:t>
            </a:r>
          </a:p>
          <a:p>
            <a:endParaRPr lang="en-US" sz="1600" dirty="0">
              <a:solidFill>
                <a:schemeClr val="bg2"/>
              </a:solidFill>
            </a:endParaRPr>
          </a:p>
          <a:p>
            <a:r>
              <a:rPr lang="en-US" sz="1600" b="1" dirty="0">
                <a:solidFill>
                  <a:schemeClr val="bg2"/>
                </a:solidFill>
              </a:rPr>
              <a:t>Don’ts </a:t>
            </a:r>
          </a:p>
          <a:p>
            <a:pPr marL="285750" indent="-285750">
              <a:buFont typeface="Arial" panose="020B0604020202020204" pitchFamily="34" charset="0"/>
              <a:buChar char="•"/>
            </a:pPr>
            <a:r>
              <a:rPr lang="en-US" sz="1600" dirty="0">
                <a:solidFill>
                  <a:schemeClr val="bg2"/>
                </a:solidFill>
              </a:rPr>
              <a:t>Do not ask questions in an interview about whether a single applicant will need reasonable </a:t>
            </a:r>
          </a:p>
          <a:p>
            <a:r>
              <a:rPr lang="en-US" sz="1600" dirty="0">
                <a:solidFill>
                  <a:srgbClr val="FF00FF"/>
                </a:solidFill>
              </a:rPr>
              <a:t>	</a:t>
            </a:r>
            <a:r>
              <a:rPr lang="en-US" sz="1600" dirty="0">
                <a:solidFill>
                  <a:schemeClr val="bg2"/>
                </a:solidFill>
              </a:rPr>
              <a:t>accommodation for a particular function of the job. </a:t>
            </a:r>
          </a:p>
          <a:p>
            <a:pPr marL="285750" indent="-285750">
              <a:buFont typeface="Arial" panose="020B0604020202020204" pitchFamily="34" charset="0"/>
              <a:buChar char="•"/>
            </a:pPr>
            <a:endParaRPr lang="en-US" dirty="0"/>
          </a:p>
        </p:txBody>
      </p:sp>
      <p:sp>
        <p:nvSpPr>
          <p:cNvPr id="7" name="Rectangle 6"/>
          <p:cNvSpPr/>
          <p:nvPr/>
        </p:nvSpPr>
        <p:spPr>
          <a:xfrm>
            <a:off x="-266132" y="5680718"/>
            <a:ext cx="9410132" cy="566758"/>
          </a:xfrm>
          <a:prstGeom prst="rect">
            <a:avLst/>
          </a:prstGeom>
        </p:spPr>
        <p:txBody>
          <a:bodyPr wrap="square">
            <a:spAutoFit/>
          </a:bodyPr>
          <a:lstStyle/>
          <a:p>
            <a:pPr algn="ctr">
              <a:lnSpc>
                <a:spcPct val="115000"/>
              </a:lnSpc>
            </a:pPr>
            <a:r>
              <a:rPr lang="en-US" altLang="en-US" sz="1400" i="1" dirty="0">
                <a:solidFill>
                  <a:schemeClr val="bg2"/>
                </a:solidFill>
                <a:cs typeface="Arial" panose="020B0604020202020204" pitchFamily="34" charset="0"/>
              </a:rPr>
              <a:t>*Contact your area’s/college’s HR Consultant if you have questions or concerns regarding</a:t>
            </a:r>
          </a:p>
          <a:p>
            <a:pPr algn="ctr">
              <a:lnSpc>
                <a:spcPct val="115000"/>
              </a:lnSpc>
            </a:pPr>
            <a:r>
              <a:rPr lang="en-US" altLang="en-US" sz="1400" i="1" dirty="0">
                <a:solidFill>
                  <a:schemeClr val="bg2"/>
                </a:solidFill>
                <a:cs typeface="Arial" panose="020B0604020202020204" pitchFamily="34" charset="0"/>
              </a:rPr>
              <a:t> the legal framework of recruitment and how it pertains to your particular search. </a:t>
            </a:r>
          </a:p>
        </p:txBody>
      </p:sp>
      <p:pic>
        <p:nvPicPr>
          <p:cNvPr id="10"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12832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0063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1160"/>
            <a:ext cx="9144000" cy="5196840"/>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graphicFrame>
        <p:nvGraphicFramePr>
          <p:cNvPr id="6" name="Diagram 5"/>
          <p:cNvGraphicFramePr/>
          <p:nvPr>
            <p:custDataLst>
              <p:tags r:id="rId2"/>
            </p:custDataLst>
            <p:extLst>
              <p:ext uri="{D42A27DB-BD31-4B8C-83A1-F6EECF244321}">
                <p14:modId xmlns:p14="http://schemas.microsoft.com/office/powerpoint/2010/main" val="949179035"/>
              </p:ext>
            </p:extLst>
          </p:nvPr>
        </p:nvGraphicFramePr>
        <p:xfrm>
          <a:off x="-943756" y="2262794"/>
          <a:ext cx="6487307" cy="41881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588936" y="636303"/>
            <a:ext cx="10321871" cy="769441"/>
          </a:xfrm>
          <a:prstGeom prst="rect">
            <a:avLst/>
          </a:prstGeom>
        </p:spPr>
        <p:txBody>
          <a:bodyPr>
            <a:spAutoFit/>
          </a:bodyPr>
          <a:lstStyle/>
          <a:p>
            <a:pPr algn="ctr">
              <a:defRPr/>
            </a:pPr>
            <a:r>
              <a:rPr lang="en-US" sz="4400" b="1"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rPr>
              <a:t>Screen &amp; Interview</a:t>
            </a:r>
          </a:p>
        </p:txBody>
      </p:sp>
      <p:sp>
        <p:nvSpPr>
          <p:cNvPr id="8" name="Rectangle 7"/>
          <p:cNvSpPr/>
          <p:nvPr/>
        </p:nvSpPr>
        <p:spPr>
          <a:xfrm>
            <a:off x="4176713" y="1661160"/>
            <a:ext cx="4967287" cy="530320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Search Committee reviews candidate materials on an individual basis</a:t>
            </a:r>
          </a:p>
          <a:p>
            <a:pPr marL="742950" lvl="1"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Large pools; apportion the applications for initial evaluation</a:t>
            </a:r>
          </a:p>
          <a:p>
            <a:pPr marL="742950" lvl="1"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Minimize risk of potential bias</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pic>
        <p:nvPicPr>
          <p:cNvPr id="41990"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1160"/>
            <a:ext cx="9144000" cy="5196840"/>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588936" y="636303"/>
            <a:ext cx="10321871" cy="769441"/>
          </a:xfrm>
          <a:prstGeom prst="rect">
            <a:avLst/>
          </a:prstGeom>
        </p:spPr>
        <p:txBody>
          <a:bodyPr>
            <a:spAutoFit/>
          </a:bodyPr>
          <a:lstStyle/>
          <a:p>
            <a:pPr algn="ctr">
              <a:defRPr/>
            </a:pPr>
            <a:r>
              <a:rPr lang="en-US" sz="4400" b="1"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rPr>
              <a:t>Screen &amp; Interview</a:t>
            </a:r>
          </a:p>
        </p:txBody>
      </p:sp>
      <p:sp>
        <p:nvSpPr>
          <p:cNvPr id="8" name="Rectangle 7"/>
          <p:cNvSpPr/>
          <p:nvPr/>
        </p:nvSpPr>
        <p:spPr>
          <a:xfrm>
            <a:off x="4176713" y="1661161"/>
            <a:ext cx="4967287" cy="51968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Review all application materials</a:t>
            </a:r>
          </a:p>
          <a:p>
            <a:pPr marL="457200"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Use pre-establish evaluation tools</a:t>
            </a:r>
          </a:p>
          <a:p>
            <a:pPr marL="457200"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Ensure qualifications clearly demonstrated</a:t>
            </a:r>
          </a:p>
          <a:p>
            <a:pPr marL="9144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Refrain from assumptions</a:t>
            </a:r>
          </a:p>
          <a:p>
            <a:pPr marL="914400"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Consider entire career history provided</a:t>
            </a:r>
          </a:p>
          <a:p>
            <a:pPr marL="457200"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Do not consider or score answers regarding work </a:t>
            </a:r>
            <a:r>
              <a:rPr lang="en-US" dirty="0" smtClean="0">
                <a:solidFill>
                  <a:schemeClr val="tx1"/>
                </a:solidFill>
                <a:effectLst>
                  <a:outerShdw blurRad="38100" dist="38100" dir="2700000" algn="tl">
                    <a:srgbClr val="000000">
                      <a:alpha val="43137"/>
                    </a:srgbClr>
                  </a:outerShdw>
                </a:effectLst>
                <a:cs typeface="Arial" pitchFamily="34" charset="0"/>
              </a:rPr>
              <a:t>eligibility</a:t>
            </a:r>
            <a:endParaRPr lang="en-US" dirty="0">
              <a:solidFill>
                <a:schemeClr val="tx1"/>
              </a:solidFill>
              <a:effectLst>
                <a:outerShdw blurRad="38100" dist="38100" dir="2700000" algn="tl">
                  <a:srgbClr val="000000">
                    <a:alpha val="43137"/>
                  </a:srgbClr>
                </a:outerShdw>
              </a:effectLst>
              <a:cs typeface="Arial" pitchFamily="34" charset="0"/>
            </a:endParaRPr>
          </a:p>
        </p:txBody>
      </p:sp>
      <p:pic>
        <p:nvPicPr>
          <p:cNvPr id="41990"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1818" y="6213475"/>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custDataLst>
              <p:tags r:id="rId3"/>
            </p:custDataLst>
            <p:extLst>
              <p:ext uri="{D42A27DB-BD31-4B8C-83A1-F6EECF244321}">
                <p14:modId xmlns:p14="http://schemas.microsoft.com/office/powerpoint/2010/main" val="1488565783"/>
              </p:ext>
            </p:extLst>
          </p:nvPr>
        </p:nvGraphicFramePr>
        <p:xfrm>
          <a:off x="-910624" y="1987827"/>
          <a:ext cx="6781337" cy="45209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65529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1000"/>
                                        <p:tgtEl>
                                          <p:spTgt spid="8">
                                            <p:txEl>
                                              <p:pRg st="7" end="7"/>
                                            </p:txEl>
                                          </p:spTgt>
                                        </p:tgtEl>
                                      </p:cBhvr>
                                    </p:animEffect>
                                    <p:anim calcmode="lin" valueType="num">
                                      <p:cBhvr>
                                        <p:cTn id="3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1000"/>
                                        <p:tgtEl>
                                          <p:spTgt spid="8">
                                            <p:txEl>
                                              <p:pRg st="9" end="9"/>
                                            </p:txEl>
                                          </p:spTgt>
                                        </p:tgtEl>
                                      </p:cBhvr>
                                    </p:animEffect>
                                    <p:anim calcmode="lin" valueType="num">
                                      <p:cBhvr>
                                        <p:cTn id="4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674177" y="636303"/>
            <a:ext cx="10492353" cy="769441"/>
          </a:xfrm>
          <a:prstGeom prst="rect">
            <a:avLst/>
          </a:prstGeom>
        </p:spPr>
        <p:txBody>
          <a:bodyPr>
            <a:spAutoFit/>
          </a:bodyPr>
          <a:lstStyle/>
          <a:p>
            <a:pPr algn="ctr">
              <a:defRPr/>
            </a:pPr>
            <a:r>
              <a:rPr lang="en-US" sz="4400" b="1"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rPr>
              <a:t>Screen &amp; Interview</a:t>
            </a:r>
          </a:p>
        </p:txBody>
      </p:sp>
      <p:sp>
        <p:nvSpPr>
          <p:cNvPr id="8" name="Rectangle 7"/>
          <p:cNvSpPr/>
          <p:nvPr/>
        </p:nvSpPr>
        <p:spPr>
          <a:xfrm>
            <a:off x="4176713" y="1668463"/>
            <a:ext cx="4967287" cy="5295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Allow time to vet each applicant</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Same definition of criteria applied to all</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Avoid “moving target” syndrome</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Document  disposition reason(s)</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Develop long-list for 1</a:t>
            </a:r>
            <a:r>
              <a:rPr lang="en-US" baseline="30000" dirty="0">
                <a:solidFill>
                  <a:schemeClr val="tx1"/>
                </a:solidFill>
                <a:effectLst>
                  <a:outerShdw blurRad="38100" dist="38100" dir="2700000" algn="tl">
                    <a:srgbClr val="000000">
                      <a:alpha val="43137"/>
                    </a:srgbClr>
                  </a:outerShdw>
                </a:effectLst>
                <a:cs typeface="Arial" pitchFamily="34" charset="0"/>
              </a:rPr>
              <a:t>st</a:t>
            </a:r>
            <a:r>
              <a:rPr lang="en-US" dirty="0">
                <a:solidFill>
                  <a:schemeClr val="tx1"/>
                </a:solidFill>
                <a:effectLst>
                  <a:outerShdw blurRad="38100" dist="38100" dir="2700000" algn="tl">
                    <a:srgbClr val="000000">
                      <a:alpha val="43137"/>
                    </a:srgbClr>
                  </a:outerShdw>
                </a:effectLst>
                <a:cs typeface="Arial" pitchFamily="34" charset="0"/>
              </a:rPr>
              <a:t> interviews</a:t>
            </a:r>
          </a:p>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pic>
        <p:nvPicPr>
          <p:cNvPr id="44038"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custDataLst>
              <p:tags r:id="rId3"/>
            </p:custDataLst>
            <p:extLst>
              <p:ext uri="{D42A27DB-BD31-4B8C-83A1-F6EECF244321}">
                <p14:modId xmlns:p14="http://schemas.microsoft.com/office/powerpoint/2010/main" val="3363505862"/>
              </p:ext>
            </p:extLst>
          </p:nvPr>
        </p:nvGraphicFramePr>
        <p:xfrm>
          <a:off x="-910624" y="1987827"/>
          <a:ext cx="6781337" cy="45209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1000"/>
                                        <p:tgtEl>
                                          <p:spTgt spid="8">
                                            <p:txEl>
                                              <p:pRg st="8" end="8"/>
                                            </p:txEl>
                                          </p:spTgt>
                                        </p:tgtEl>
                                      </p:cBhvr>
                                    </p:animEffect>
                                    <p:anim calcmode="lin" valueType="num">
                                      <p:cBhvr>
                                        <p:cTn id="36"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472699" y="668040"/>
            <a:ext cx="10089397" cy="769441"/>
          </a:xfrm>
          <a:prstGeom prst="rect">
            <a:avLst/>
          </a:prstGeom>
        </p:spPr>
        <p:txBody>
          <a:bodyPr>
            <a:spAutoFit/>
          </a:bodyPr>
          <a:lstStyle/>
          <a:p>
            <a:pPr algn="ctr">
              <a:defRPr/>
            </a:pPr>
            <a:r>
              <a:rPr lang="en-US" sz="4400" b="1"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rPr>
              <a:t>Screen &amp; Interview</a:t>
            </a:r>
          </a:p>
        </p:txBody>
      </p:sp>
      <p:sp>
        <p:nvSpPr>
          <p:cNvPr id="8" name="Rectangle 7"/>
          <p:cNvSpPr/>
          <p:nvPr/>
        </p:nvSpPr>
        <p:spPr>
          <a:xfrm>
            <a:off x="3749675" y="1668463"/>
            <a:ext cx="5394325" cy="5295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dirty="0">
                <a:solidFill>
                  <a:schemeClr val="tx1"/>
                </a:solidFill>
                <a:effectLst>
                  <a:outerShdw blurRad="38100" dist="38100" dir="2700000" algn="tl">
                    <a:srgbClr val="000000">
                      <a:alpha val="43137"/>
                    </a:srgbClr>
                  </a:outerShdw>
                </a:effectLst>
                <a:cs typeface="Arial" pitchFamily="34" charset="0"/>
              </a:rPr>
              <a:t>Developing Interview Questions</a:t>
            </a:r>
          </a:p>
          <a:p>
            <a:pPr lvl="1">
              <a:defRPr/>
            </a:pPr>
            <a:endParaRPr lang="en-US" i="1" dirty="0">
              <a:solidFill>
                <a:schemeClr val="tx1"/>
              </a:solidFill>
              <a:effectLst>
                <a:outerShdw blurRad="38100" dist="38100" dir="2700000" algn="tl">
                  <a:srgbClr val="000000">
                    <a:alpha val="43137"/>
                  </a:srgbClr>
                </a:outerShdw>
              </a:effectLst>
              <a:cs typeface="Arial" pitchFamily="34" charset="0"/>
            </a:endParaRPr>
          </a:p>
          <a:p>
            <a:pPr marL="800100" lvl="1" indent="-3429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Develop a standard set of questions</a:t>
            </a:r>
          </a:p>
          <a:p>
            <a:pPr marL="800100" lvl="1" indent="-3429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800100" lvl="1" indent="-3429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800100" lvl="1" indent="-3429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You can eliminate areas you already have adequate information on from the application and focus on those you need to learn the most about</a:t>
            </a:r>
          </a:p>
          <a:p>
            <a:pPr marL="800100" lvl="1" indent="-3429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800100" lvl="1" indent="-3429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Focus on job duties</a:t>
            </a:r>
          </a:p>
          <a:p>
            <a:pPr marL="800100" lvl="1" indent="-3429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lvl="1">
              <a:defRPr/>
            </a:pPr>
            <a:endParaRPr lang="en-US" dirty="0">
              <a:solidFill>
                <a:schemeClr val="tx1"/>
              </a:solidFill>
              <a:effectLst>
                <a:outerShdw blurRad="38100" dist="38100" dir="2700000" algn="tl">
                  <a:srgbClr val="000000">
                    <a:alpha val="43137"/>
                  </a:srgbClr>
                </a:outerShdw>
              </a:effectLst>
              <a:cs typeface="Arial" pitchFamily="34" charset="0"/>
            </a:endParaRPr>
          </a:p>
          <a:p>
            <a:pPr lvl="3">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pic>
        <p:nvPicPr>
          <p:cNvPr id="50182"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1"/>
          <p:cNvSpPr txBox="1">
            <a:spLocks noChangeArrowheads="1"/>
          </p:cNvSpPr>
          <p:nvPr/>
        </p:nvSpPr>
        <p:spPr bwMode="auto">
          <a:xfrm>
            <a:off x="4477314" y="6180336"/>
            <a:ext cx="3297698" cy="307777"/>
          </a:xfrm>
          <a:prstGeom prst="rect">
            <a:avLst/>
          </a:prstGeom>
          <a:ln/>
        </p:spPr>
        <p:style>
          <a:lnRef idx="1">
            <a:schemeClr val="dk1"/>
          </a:lnRef>
          <a:fillRef idx="2">
            <a:schemeClr val="dk1"/>
          </a:fillRef>
          <a:effectRef idx="1">
            <a:schemeClr val="dk1"/>
          </a:effectRef>
          <a:fontRef idx="minor">
            <a:schemeClr val="dk1"/>
          </a:fontRef>
        </p:style>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chemeClr val="bg2"/>
                </a:solidFill>
                <a:hlinkClick r:id="rId8"/>
              </a:rPr>
              <a:t>Refer to Sample Interview Questions</a:t>
            </a:r>
            <a:endParaRPr lang="en-US" altLang="en-US" sz="1400" b="1" dirty="0">
              <a:solidFill>
                <a:schemeClr val="bg2"/>
              </a:solidFill>
            </a:endParaRPr>
          </a:p>
        </p:txBody>
      </p:sp>
      <p:pic>
        <p:nvPicPr>
          <p:cNvPr id="9" name="Picture 8"/>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6063" y="6426200"/>
            <a:ext cx="312737"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Diagram 11"/>
          <p:cNvGraphicFramePr/>
          <p:nvPr>
            <p:custDataLst>
              <p:tags r:id="rId4"/>
            </p:custDataLst>
            <p:extLst>
              <p:ext uri="{D42A27DB-BD31-4B8C-83A1-F6EECF244321}">
                <p14:modId xmlns:p14="http://schemas.microsoft.com/office/powerpoint/2010/main" val="2444276185"/>
              </p:ext>
            </p:extLst>
          </p:nvPr>
        </p:nvGraphicFramePr>
        <p:xfrm>
          <a:off x="-1241929" y="2112947"/>
          <a:ext cx="6781337" cy="45209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extLst>
      <p:ext uri="{BB962C8B-B14F-4D97-AF65-F5344CB8AC3E}">
        <p14:creationId xmlns:p14="http://schemas.microsoft.com/office/powerpoint/2010/main" val="204994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1000"/>
                                        <p:tgtEl>
                                          <p:spTgt spid="8">
                                            <p:txEl>
                                              <p:pRg st="7" end="7"/>
                                            </p:txEl>
                                          </p:spTgt>
                                        </p:tgtEl>
                                      </p:cBhvr>
                                    </p:animEffect>
                                    <p:anim calcmode="lin" valueType="num">
                                      <p:cBhvr>
                                        <p:cTn id="2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0183"/>
                                        </p:tgtEl>
                                        <p:attrNameLst>
                                          <p:attrName>style.visibility</p:attrName>
                                        </p:attrNameLst>
                                      </p:cBhvr>
                                      <p:to>
                                        <p:strVal val="visible"/>
                                      </p:to>
                                    </p:set>
                                    <p:anim calcmode="lin" valueType="num">
                                      <p:cBhvr additive="base">
                                        <p:cTn id="35" dur="500" fill="hold"/>
                                        <p:tgtEl>
                                          <p:spTgt spid="50183"/>
                                        </p:tgtEl>
                                        <p:attrNameLst>
                                          <p:attrName>ppt_x</p:attrName>
                                        </p:attrNameLst>
                                      </p:cBhvr>
                                      <p:tavLst>
                                        <p:tav tm="0">
                                          <p:val>
                                            <p:strVal val="#ppt_x"/>
                                          </p:val>
                                        </p:tav>
                                        <p:tav tm="100000">
                                          <p:val>
                                            <p:strVal val="#ppt_x"/>
                                          </p:val>
                                        </p:tav>
                                      </p:tavLst>
                                    </p:anim>
                                    <p:anim calcmode="lin" valueType="num">
                                      <p:cBhvr additive="base">
                                        <p:cTn id="36" dur="500" fill="hold"/>
                                        <p:tgtEl>
                                          <p:spTgt spid="5018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5" name="Picture 7" descr="http://preparing4battle.files.wordpress.com/2013/03/ke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6225" y="1584560"/>
            <a:ext cx="3115666" cy="23355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170" name="Title 5"/>
          <p:cNvSpPr>
            <a:spLocks noGrp="1"/>
          </p:cNvSpPr>
          <p:nvPr>
            <p:ph type="title"/>
          </p:nvPr>
        </p:nvSpPr>
        <p:spPr>
          <a:xfrm>
            <a:off x="-1104470" y="1004575"/>
            <a:ext cx="8937625" cy="769441"/>
          </a:xfrm>
        </p:spPr>
        <p:txBody>
          <a:bodyPr/>
          <a:lstStyle/>
          <a:p>
            <a:pPr algn="ctr">
              <a:lnSpc>
                <a:spcPct val="100000"/>
              </a:lnSpc>
              <a:defRPr/>
            </a:pPr>
            <a:r>
              <a:rPr lang="en-US" altLang="en-US" sz="4400" kern="1200" dirty="0">
                <a:ln w="22225">
                  <a:solidFill>
                    <a:schemeClr val="accent2"/>
                  </a:solidFill>
                  <a:prstDash val="solid"/>
                </a:ln>
                <a:solidFill>
                  <a:schemeClr val="accent2">
                    <a:lumMod val="40000"/>
                    <a:lumOff val="60000"/>
                  </a:schemeClr>
                </a:solidFill>
                <a:latin typeface="Arial" panose="020B0604020202020204" pitchFamily="34" charset="0"/>
                <a:ea typeface="+mn-ea"/>
                <a:cs typeface="+mn-cs"/>
              </a:rPr>
              <a:t>Key Objectives</a:t>
            </a:r>
          </a:p>
        </p:txBody>
      </p:sp>
      <p:pic>
        <p:nvPicPr>
          <p:cNvPr id="5130" name="Picture 10" descr="http://kaga.wsulibs.wsu.edu/cgi-bin/showfile.exe?CISOROOT=/photo_serv&amp;CISOPTR=24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2310" y="598517"/>
            <a:ext cx="2621690" cy="39479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54013" y="3857625"/>
            <a:ext cx="6169025" cy="2066097"/>
          </a:xfrm>
          <a:prstGeom prst="rect">
            <a:avLst/>
          </a:prstGeom>
          <a:solidFill>
            <a:srgbClr val="EBEBEB"/>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23" name="Content Placeholder 6"/>
          <p:cNvSpPr>
            <a:spLocks noGrp="1"/>
          </p:cNvSpPr>
          <p:nvPr>
            <p:ph idx="1"/>
          </p:nvPr>
        </p:nvSpPr>
        <p:spPr>
          <a:xfrm>
            <a:off x="-522288" y="3997325"/>
            <a:ext cx="7920038" cy="1692771"/>
          </a:xfrm>
        </p:spPr>
        <p:txBody>
          <a:bodyPr/>
          <a:lstStyle/>
          <a:p>
            <a:pPr marL="679450" indent="-514350">
              <a:buClr>
                <a:srgbClr val="7E002D"/>
              </a:buClr>
              <a:buFont typeface="Arial" pitchFamily="34" charset="0"/>
              <a:buAutoNum type="arabicParenR"/>
            </a:pPr>
            <a:r>
              <a:rPr altLang="en-US" sz="2800" b="1" dirty="0">
                <a:latin typeface="Arial" panose="020B0604020202020204" pitchFamily="34" charset="0"/>
                <a:cs typeface="Arial" panose="020B0604020202020204" pitchFamily="34" charset="0"/>
              </a:rPr>
              <a:t>Roles &amp; Responsibilities</a:t>
            </a:r>
          </a:p>
          <a:p>
            <a:pPr marL="679450" indent="-514350">
              <a:buClr>
                <a:srgbClr val="7E002D"/>
              </a:buClr>
              <a:buFont typeface="Arial" pitchFamily="34" charset="0"/>
              <a:buAutoNum type="arabicParenR"/>
            </a:pPr>
            <a:r>
              <a:rPr altLang="en-US" sz="2800" b="1" dirty="0">
                <a:latin typeface="Arial" panose="020B0604020202020204" pitchFamily="34" charset="0"/>
                <a:cs typeface="Arial" panose="020B0604020202020204" pitchFamily="34" charset="0"/>
              </a:rPr>
              <a:t>Individual Recruitment Phases </a:t>
            </a:r>
          </a:p>
          <a:p>
            <a:pPr marL="679450" indent="-514350">
              <a:buClr>
                <a:srgbClr val="7E002D"/>
              </a:buClr>
              <a:buFont typeface="Arial" pitchFamily="34" charset="0"/>
              <a:buAutoNum type="arabicParenR"/>
            </a:pPr>
            <a:r>
              <a:rPr altLang="en-US" sz="2800" b="1" dirty="0">
                <a:latin typeface="Arial" panose="020B0604020202020204" pitchFamily="34" charset="0"/>
                <a:cs typeface="Arial" panose="020B0604020202020204" pitchFamily="34" charset="0"/>
              </a:rPr>
              <a:t>Recommended Best Practices</a:t>
            </a:r>
          </a:p>
        </p:txBody>
      </p:sp>
      <p:pic>
        <p:nvPicPr>
          <p:cNvPr id="7"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472699" y="668040"/>
            <a:ext cx="10089397" cy="769441"/>
          </a:xfrm>
          <a:prstGeom prst="rect">
            <a:avLst/>
          </a:prstGeom>
        </p:spPr>
        <p:txBody>
          <a:bodyPr>
            <a:spAutoFit/>
          </a:bodyPr>
          <a:lstStyle/>
          <a:p>
            <a:pPr algn="ctr">
              <a:defRPr/>
            </a:pPr>
            <a:r>
              <a:rPr lang="en-US" sz="4400" b="1"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rPr>
              <a:t>Screen &amp; Interview</a:t>
            </a:r>
          </a:p>
        </p:txBody>
      </p:sp>
      <p:sp>
        <p:nvSpPr>
          <p:cNvPr id="8" name="Rectangle 7"/>
          <p:cNvSpPr/>
          <p:nvPr/>
        </p:nvSpPr>
        <p:spPr>
          <a:xfrm>
            <a:off x="3749675" y="1647681"/>
            <a:ext cx="5394325" cy="5295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Prohibited Pre-employment questions</a:t>
            </a:r>
          </a:p>
          <a:p>
            <a:pPr marL="1200150" lvl="2"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Be vigilant in </a:t>
            </a:r>
            <a:r>
              <a:rPr lang="en-US" u="sng" dirty="0">
                <a:solidFill>
                  <a:schemeClr val="tx1"/>
                </a:solidFill>
                <a:effectLst>
                  <a:outerShdw blurRad="38100" dist="38100" dir="2700000" algn="tl">
                    <a:srgbClr val="000000">
                      <a:alpha val="43137"/>
                    </a:srgbClr>
                  </a:outerShdw>
                </a:effectLst>
                <a:cs typeface="Arial" pitchFamily="34" charset="0"/>
              </a:rPr>
              <a:t>all</a:t>
            </a:r>
            <a:r>
              <a:rPr lang="en-US" dirty="0">
                <a:solidFill>
                  <a:schemeClr val="tx1"/>
                </a:solidFill>
                <a:effectLst>
                  <a:outerShdw blurRad="38100" dist="38100" dir="2700000" algn="tl">
                    <a:srgbClr val="000000">
                      <a:alpha val="43137"/>
                    </a:srgbClr>
                  </a:outerShdw>
                </a:effectLst>
                <a:cs typeface="Arial" pitchFamily="34" charset="0"/>
              </a:rPr>
              <a:t> interactions with candidates</a:t>
            </a:r>
          </a:p>
          <a:p>
            <a:pPr marL="1200150" lvl="2"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Focus on job-related questions</a:t>
            </a:r>
          </a:p>
          <a:p>
            <a:pPr marL="1200150" lvl="2"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Refrain from questions related to:</a:t>
            </a:r>
          </a:p>
          <a:p>
            <a:pPr lvl="3">
              <a:defRPr/>
            </a:pPr>
            <a:endParaRPr lang="en-US" dirty="0">
              <a:solidFill>
                <a:schemeClr val="tx1"/>
              </a:solidFill>
              <a:effectLst>
                <a:outerShdw blurRad="38100" dist="38100" dir="2700000" algn="tl">
                  <a:srgbClr val="000000">
                    <a:alpha val="43137"/>
                  </a:srgbClr>
                </a:outerShdw>
              </a:effectLst>
              <a:cs typeface="Arial" pitchFamily="34" charset="0"/>
            </a:endParaRPr>
          </a:p>
          <a:p>
            <a:pPr lvl="3">
              <a:defRPr/>
            </a:pPr>
            <a:r>
              <a:rPr lang="en-US" i="1" dirty="0">
                <a:solidFill>
                  <a:schemeClr val="tx1"/>
                </a:solidFill>
                <a:effectLst>
                  <a:outerShdw blurRad="38100" dist="38100" dir="2700000" algn="tl">
                    <a:srgbClr val="000000">
                      <a:alpha val="43137"/>
                    </a:srgbClr>
                  </a:outerShdw>
                </a:effectLst>
                <a:cs typeface="Arial" pitchFamily="34" charset="0"/>
              </a:rPr>
              <a:t>Race, Religion, Gender, Age, Citizenship, National Origin, Sexual Orientation, Martial Status, Disability Status, Veteran Status</a:t>
            </a:r>
          </a:p>
          <a:p>
            <a:pPr lvl="3">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pic>
        <p:nvPicPr>
          <p:cNvPr id="50182"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1"/>
          <p:cNvSpPr txBox="1">
            <a:spLocks noChangeArrowheads="1"/>
          </p:cNvSpPr>
          <p:nvPr/>
        </p:nvSpPr>
        <p:spPr bwMode="auto">
          <a:xfrm>
            <a:off x="3805729" y="5791949"/>
            <a:ext cx="5282215" cy="300082"/>
          </a:xfrm>
          <a:prstGeom prst="rect">
            <a:avLst/>
          </a:prstGeom>
          <a:ln/>
        </p:spPr>
        <p:style>
          <a:lnRef idx="1">
            <a:schemeClr val="dk1"/>
          </a:lnRef>
          <a:fillRef idx="2">
            <a:schemeClr val="dk1"/>
          </a:fillRef>
          <a:effectRef idx="1">
            <a:schemeClr val="dk1"/>
          </a:effectRef>
          <a:fontRef idx="minor">
            <a:schemeClr val="dk1"/>
          </a:fontRef>
        </p:style>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50" b="1" dirty="0">
                <a:hlinkClick r:id="rId8"/>
              </a:rPr>
              <a:t>Refer to the Pre-employment Inquiry Guidelines | BPPM 60.80 </a:t>
            </a:r>
            <a:endParaRPr lang="en-US" altLang="en-US" sz="1350" b="1" dirty="0"/>
          </a:p>
        </p:txBody>
      </p:sp>
      <p:pic>
        <p:nvPicPr>
          <p:cNvPr id="9" name="Picture 8"/>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9688" y="6142037"/>
            <a:ext cx="312737"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Diagram 10"/>
          <p:cNvGraphicFramePr/>
          <p:nvPr>
            <p:custDataLst>
              <p:tags r:id="rId4"/>
            </p:custDataLst>
            <p:extLst>
              <p:ext uri="{D42A27DB-BD31-4B8C-83A1-F6EECF244321}">
                <p14:modId xmlns:p14="http://schemas.microsoft.com/office/powerpoint/2010/main" val="1914331271"/>
              </p:ext>
            </p:extLst>
          </p:nvPr>
        </p:nvGraphicFramePr>
        <p:xfrm>
          <a:off x="-1241929" y="2112947"/>
          <a:ext cx="6781337" cy="45209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0183"/>
                                        </p:tgtEl>
                                        <p:attrNameLst>
                                          <p:attrName>style.visibility</p:attrName>
                                        </p:attrNameLst>
                                      </p:cBhvr>
                                      <p:to>
                                        <p:strVal val="visible"/>
                                      </p:to>
                                    </p:set>
                                    <p:anim calcmode="lin" valueType="num">
                                      <p:cBhvr additive="base">
                                        <p:cTn id="42" dur="500" fill="hold"/>
                                        <p:tgtEl>
                                          <p:spTgt spid="50183"/>
                                        </p:tgtEl>
                                        <p:attrNameLst>
                                          <p:attrName>ppt_x</p:attrName>
                                        </p:attrNameLst>
                                      </p:cBhvr>
                                      <p:tavLst>
                                        <p:tav tm="0">
                                          <p:val>
                                            <p:strVal val="#ppt_x"/>
                                          </p:val>
                                        </p:tav>
                                        <p:tav tm="100000">
                                          <p:val>
                                            <p:strVal val="#ppt_x"/>
                                          </p:val>
                                        </p:tav>
                                      </p:tavLst>
                                    </p:anim>
                                    <p:anim calcmode="lin" valueType="num">
                                      <p:cBhvr additive="base">
                                        <p:cTn id="43" dur="500" fill="hold"/>
                                        <p:tgtEl>
                                          <p:spTgt spid="5018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3" name="Rectangle 2"/>
          <p:cNvSpPr/>
          <p:nvPr/>
        </p:nvSpPr>
        <p:spPr>
          <a:xfrm>
            <a:off x="4176713" y="1668463"/>
            <a:ext cx="4967287" cy="51895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5" name="Rectangle 4"/>
          <p:cNvSpPr/>
          <p:nvPr/>
        </p:nvSpPr>
        <p:spPr>
          <a:xfrm>
            <a:off x="-433953" y="698997"/>
            <a:ext cx="10011905" cy="769441"/>
          </a:xfrm>
          <a:prstGeom prst="rect">
            <a:avLst/>
          </a:prstGeom>
        </p:spPr>
        <p:txBody>
          <a:bodyPr>
            <a:spAutoFit/>
          </a:bodyPr>
          <a:lstStyle/>
          <a:p>
            <a:pPr algn="ctr">
              <a:defRPr/>
            </a:pPr>
            <a:r>
              <a:rPr lang="en-US" sz="4400" b="1"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rPr>
              <a:t>Screen &amp; Interview</a:t>
            </a:r>
          </a:p>
        </p:txBody>
      </p:sp>
      <p:sp>
        <p:nvSpPr>
          <p:cNvPr id="6" name="Rectangle 5"/>
          <p:cNvSpPr/>
          <p:nvPr/>
        </p:nvSpPr>
        <p:spPr>
          <a:xfrm>
            <a:off x="4356409" y="1791884"/>
            <a:ext cx="5805487" cy="543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Short telephone call or </a:t>
            </a:r>
            <a:r>
              <a:rPr lang="en-US" dirty="0">
                <a:solidFill>
                  <a:srgbClr val="FF00FF"/>
                </a:solidFill>
                <a:effectLst>
                  <a:outerShdw blurRad="38100" dist="38100" dir="2700000" algn="tl">
                    <a:srgbClr val="000000">
                      <a:alpha val="43137"/>
                    </a:srgbClr>
                  </a:outerShdw>
                </a:effectLst>
                <a:cs typeface="Arial" pitchFamily="34" charset="0"/>
              </a:rPr>
              <a:t>		</a:t>
            </a:r>
            <a:r>
              <a:rPr lang="en-US" dirty="0">
                <a:solidFill>
                  <a:schemeClr val="tx1"/>
                </a:solidFill>
                <a:effectLst>
                  <a:outerShdw blurRad="38100" dist="38100" dir="2700000" algn="tl">
                    <a:srgbClr val="000000">
                      <a:alpha val="43137"/>
                    </a:srgbClr>
                  </a:outerShdw>
                </a:effectLst>
                <a:cs typeface="Arial" pitchFamily="34" charset="0"/>
              </a:rPr>
              <a:t>videoconference</a:t>
            </a:r>
          </a:p>
          <a:p>
            <a:pPr marL="457200"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Clarify application materials</a:t>
            </a:r>
          </a:p>
          <a:p>
            <a:pPr marL="457200"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Job-related questions</a:t>
            </a:r>
          </a:p>
          <a:p>
            <a:pPr marL="171450">
              <a:buClr>
                <a:schemeClr val="tx1"/>
              </a:buClr>
              <a:buSzPct val="80000"/>
              <a:defRPr/>
            </a:pPr>
            <a:r>
              <a:rPr lang="en-US" dirty="0">
                <a:solidFill>
                  <a:srgbClr val="FF00FF"/>
                </a:solidFill>
                <a:effectLst>
                  <a:outerShdw blurRad="38100" dist="38100" dir="2700000" algn="tl">
                    <a:srgbClr val="000000">
                      <a:alpha val="43137"/>
                    </a:srgbClr>
                  </a:outerShdw>
                </a:effectLst>
                <a:cs typeface="Arial" pitchFamily="34" charset="0"/>
              </a:rPr>
              <a:t>	</a:t>
            </a:r>
            <a:r>
              <a:rPr lang="en-US" dirty="0">
                <a:solidFill>
                  <a:schemeClr val="tx1"/>
                </a:solidFill>
                <a:effectLst>
                  <a:outerShdw blurRad="38100" dist="38100" dir="2700000" algn="tl">
                    <a:srgbClr val="000000">
                      <a:alpha val="43137"/>
                    </a:srgbClr>
                  </a:outerShdw>
                </a:effectLst>
                <a:cs typeface="Arial" pitchFamily="34" charset="0"/>
              </a:rPr>
              <a:t> re: experience/qualifications</a:t>
            </a: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Ascertain level of interest</a:t>
            </a:r>
          </a:p>
          <a:p>
            <a:pPr marL="457200"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Conducted by all or part of the</a:t>
            </a:r>
          </a:p>
          <a:p>
            <a:pPr marL="171450">
              <a:buClr>
                <a:schemeClr val="tx1"/>
              </a:buClr>
              <a:buSzPct val="80000"/>
              <a:defRPr/>
            </a:pPr>
            <a:r>
              <a:rPr lang="en-US" dirty="0">
                <a:solidFill>
                  <a:schemeClr val="tx1"/>
                </a:solidFill>
                <a:effectLst>
                  <a:outerShdw blurRad="38100" dist="38100" dir="2700000" algn="tl">
                    <a:srgbClr val="000000">
                      <a:alpha val="43137"/>
                    </a:srgbClr>
                  </a:outerShdw>
                </a:effectLst>
                <a:cs typeface="Arial" pitchFamily="34" charset="0"/>
              </a:rPr>
              <a:t> </a:t>
            </a:r>
            <a:r>
              <a:rPr lang="en-US" dirty="0">
                <a:solidFill>
                  <a:srgbClr val="FF00FF"/>
                </a:solidFill>
                <a:effectLst>
                  <a:outerShdw blurRad="38100" dist="38100" dir="2700000" algn="tl">
                    <a:srgbClr val="000000">
                      <a:alpha val="43137"/>
                    </a:srgbClr>
                  </a:outerShdw>
                </a:effectLst>
                <a:cs typeface="Arial" pitchFamily="34" charset="0"/>
              </a:rPr>
              <a:t>	</a:t>
            </a:r>
            <a:r>
              <a:rPr lang="en-US" dirty="0">
                <a:solidFill>
                  <a:schemeClr val="tx1"/>
                </a:solidFill>
                <a:effectLst>
                  <a:outerShdw blurRad="38100" dist="38100" dir="2700000" algn="tl">
                    <a:srgbClr val="000000">
                      <a:alpha val="43137"/>
                    </a:srgbClr>
                  </a:outerShdw>
                </a:effectLst>
                <a:cs typeface="Arial" pitchFamily="34" charset="0"/>
              </a:rPr>
              <a:t>Search Committee</a:t>
            </a:r>
          </a:p>
          <a:p>
            <a:pPr marL="171450">
              <a:buClr>
                <a:schemeClr val="tx1"/>
              </a:buClr>
              <a:buSzPct val="80000"/>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Same opportunities provided to all</a:t>
            </a:r>
          </a:p>
          <a:p>
            <a:pPr marL="457200"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Take notes; narrow down the pool</a:t>
            </a:r>
          </a:p>
          <a:p>
            <a:pPr marL="457200" indent="-285750">
              <a:buClr>
                <a:schemeClr val="tx1"/>
              </a:buClr>
              <a:buSzPct val="8000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457200" indent="-285750">
              <a:buClr>
                <a:schemeClr val="tx1"/>
              </a:buClr>
              <a:buSzPct val="8000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Provide updates to </a:t>
            </a:r>
            <a:r>
              <a:rPr lang="en-US" dirty="0" smtClean="0">
                <a:solidFill>
                  <a:schemeClr val="tx1"/>
                </a:solidFill>
                <a:effectLst>
                  <a:outerShdw blurRad="38100" dist="38100" dir="2700000" algn="tl">
                    <a:srgbClr val="000000">
                      <a:alpha val="43137"/>
                    </a:srgbClr>
                  </a:outerShdw>
                </a:effectLst>
                <a:cs typeface="Arial" pitchFamily="34" charset="0"/>
              </a:rPr>
              <a:t>Primary Recruiter</a:t>
            </a:r>
            <a:endParaRPr lang="en-US" dirty="0">
              <a:solidFill>
                <a:schemeClr val="tx1"/>
              </a:solidFill>
              <a:effectLst>
                <a:outerShdw blurRad="38100" dist="38100" dir="2700000" algn="tl">
                  <a:srgbClr val="000000">
                    <a:alpha val="43137"/>
                  </a:srgbClr>
                </a:outerShdw>
              </a:effectLst>
              <a:cs typeface="Arial" pitchFamily="34" charset="0"/>
            </a:endParaRPr>
          </a:p>
          <a:p>
            <a:pPr lvl="3">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graphicFrame>
        <p:nvGraphicFramePr>
          <p:cNvPr id="11" name="Diagram 10"/>
          <p:cNvGraphicFramePr/>
          <p:nvPr>
            <p:custDataLst>
              <p:tags r:id="rId2"/>
            </p:custDataLst>
            <p:extLst>
              <p:ext uri="{D42A27DB-BD31-4B8C-83A1-F6EECF244321}">
                <p14:modId xmlns:p14="http://schemas.microsoft.com/office/powerpoint/2010/main" val="2718818040"/>
              </p:ext>
            </p:extLst>
          </p:nvPr>
        </p:nvGraphicFramePr>
        <p:xfrm>
          <a:off x="-1043146" y="2008881"/>
          <a:ext cx="6781337" cy="45209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1000"/>
                                        <p:tgtEl>
                                          <p:spTgt spid="6">
                                            <p:txEl>
                                              <p:pRg st="9" end="9"/>
                                            </p:txEl>
                                          </p:spTgt>
                                        </p:tgtEl>
                                      </p:cBhvr>
                                    </p:animEffect>
                                    <p:anim calcmode="lin" valueType="num">
                                      <p:cBhvr>
                                        <p:cTn id="4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11" end="11"/>
                                            </p:txEl>
                                          </p:spTgt>
                                        </p:tgtEl>
                                        <p:attrNameLst>
                                          <p:attrName>style.visibility</p:attrName>
                                        </p:attrNameLst>
                                      </p:cBhvr>
                                      <p:to>
                                        <p:strVal val="visible"/>
                                      </p:to>
                                    </p:set>
                                    <p:animEffect transition="in" filter="fade">
                                      <p:cBhvr>
                                        <p:cTn id="54" dur="1000"/>
                                        <p:tgtEl>
                                          <p:spTgt spid="6">
                                            <p:txEl>
                                              <p:pRg st="11" end="11"/>
                                            </p:txEl>
                                          </p:spTgt>
                                        </p:tgtEl>
                                      </p:cBhvr>
                                    </p:animEffect>
                                    <p:anim calcmode="lin" valueType="num">
                                      <p:cBhvr>
                                        <p:cTn id="5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13" end="13"/>
                                            </p:txEl>
                                          </p:spTgt>
                                        </p:tgtEl>
                                        <p:attrNameLst>
                                          <p:attrName>style.visibility</p:attrName>
                                        </p:attrNameLst>
                                      </p:cBhvr>
                                      <p:to>
                                        <p:strVal val="visible"/>
                                      </p:to>
                                    </p:set>
                                    <p:animEffect transition="in" filter="fade">
                                      <p:cBhvr>
                                        <p:cTn id="61" dur="1000"/>
                                        <p:tgtEl>
                                          <p:spTgt spid="6">
                                            <p:txEl>
                                              <p:pRg st="13" end="13"/>
                                            </p:txEl>
                                          </p:spTgt>
                                        </p:tgtEl>
                                      </p:cBhvr>
                                    </p:animEffect>
                                    <p:anim calcmode="lin" valueType="num">
                                      <p:cBhvr>
                                        <p:cTn id="62"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15" end="15"/>
                                            </p:txEl>
                                          </p:spTgt>
                                        </p:tgtEl>
                                        <p:attrNameLst>
                                          <p:attrName>style.visibility</p:attrName>
                                        </p:attrNameLst>
                                      </p:cBhvr>
                                      <p:to>
                                        <p:strVal val="visible"/>
                                      </p:to>
                                    </p:set>
                                    <p:animEffect transition="in" filter="fade">
                                      <p:cBhvr>
                                        <p:cTn id="68" dur="1000"/>
                                        <p:tgtEl>
                                          <p:spTgt spid="6">
                                            <p:txEl>
                                              <p:pRg st="15" end="15"/>
                                            </p:txEl>
                                          </p:spTgt>
                                        </p:tgtEl>
                                      </p:cBhvr>
                                    </p:animEffect>
                                    <p:anim calcmode="lin" valueType="num">
                                      <p:cBhvr>
                                        <p:cTn id="69"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3" name="Rectangle 2"/>
          <p:cNvSpPr/>
          <p:nvPr/>
        </p:nvSpPr>
        <p:spPr>
          <a:xfrm>
            <a:off x="4176713" y="1668463"/>
            <a:ext cx="4967287" cy="51895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5" name="Rectangle 4"/>
          <p:cNvSpPr/>
          <p:nvPr/>
        </p:nvSpPr>
        <p:spPr>
          <a:xfrm>
            <a:off x="-433953" y="698997"/>
            <a:ext cx="10011905" cy="769441"/>
          </a:xfrm>
          <a:prstGeom prst="rect">
            <a:avLst/>
          </a:prstGeom>
        </p:spPr>
        <p:txBody>
          <a:bodyPr>
            <a:spAutoFit/>
          </a:bodyPr>
          <a:lstStyle/>
          <a:p>
            <a:pPr algn="ctr">
              <a:defRPr/>
            </a:pPr>
            <a:r>
              <a:rPr lang="en-US" sz="4400" b="1" dirty="0">
                <a:ln w="22225">
                  <a:solidFill>
                    <a:srgbClr val="002060"/>
                  </a:solidFill>
                  <a:prstDash val="solid"/>
                </a:ln>
                <a:solidFill>
                  <a:schemeClr val="accent2">
                    <a:lumMod val="40000"/>
                    <a:lumOff val="60000"/>
                  </a:schemeClr>
                </a:solidFill>
                <a:effectLst>
                  <a:outerShdw blurRad="38100" dist="38100" dir="2700000" algn="tl">
                    <a:srgbClr val="000000">
                      <a:alpha val="43137"/>
                    </a:srgbClr>
                  </a:outerShdw>
                </a:effectLst>
              </a:rPr>
              <a:t>Screen &amp; Interview</a:t>
            </a:r>
          </a:p>
        </p:txBody>
      </p:sp>
      <p:pic>
        <p:nvPicPr>
          <p:cNvPr id="7" name="Picture 4" descr="http://www.greenscreenmemories.com/sites/default/files/RED3-Red_Carpet_lights_Large_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183" r="25877"/>
          <a:stretch/>
        </p:blipFill>
        <p:spPr bwMode="auto">
          <a:xfrm>
            <a:off x="508948" y="1668463"/>
            <a:ext cx="3338513" cy="5113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18"/>
          <p:cNvSpPr>
            <a:spLocks noChangeArrowheads="1"/>
          </p:cNvSpPr>
          <p:nvPr/>
        </p:nvSpPr>
        <p:spPr bwMode="auto">
          <a:xfrm rot="21028755">
            <a:off x="301138" y="5631464"/>
            <a:ext cx="3933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b="1" dirty="0">
                <a:latin typeface="StoneSans" pitchFamily="34" charset="0"/>
              </a:rPr>
              <a:t>“Rollout the Crimson Carpet”</a:t>
            </a:r>
          </a:p>
        </p:txBody>
      </p:sp>
      <p:sp>
        <p:nvSpPr>
          <p:cNvPr id="10" name="Rectangle 19"/>
          <p:cNvSpPr txBox="1">
            <a:spLocks noChangeArrowheads="1"/>
          </p:cNvSpPr>
          <p:nvPr/>
        </p:nvSpPr>
        <p:spPr>
          <a:xfrm>
            <a:off x="4276596" y="2797471"/>
            <a:ext cx="4614863" cy="1233488"/>
          </a:xfrm>
          <a:prstGeom prst="rect">
            <a:avLst/>
          </a:prstGeom>
        </p:spPr>
        <p:txBody>
          <a:bodyPr/>
          <a:lstStyle/>
          <a:p>
            <a:pPr algn="ctr">
              <a:lnSpc>
                <a:spcPct val="90000"/>
              </a:lnSpc>
              <a:defRPr/>
            </a:pPr>
            <a:r>
              <a:rPr lang="en-US" sz="4800" b="1" kern="0" dirty="0">
                <a:latin typeface="StoneSans" pitchFamily="34" charset="0"/>
              </a:rPr>
              <a:t>Provide a </a:t>
            </a:r>
          </a:p>
          <a:p>
            <a:pPr algn="ctr">
              <a:lnSpc>
                <a:spcPct val="90000"/>
              </a:lnSpc>
              <a:defRPr/>
            </a:pPr>
            <a:r>
              <a:rPr lang="en-US" sz="4800" b="1" kern="0" dirty="0">
                <a:latin typeface="StoneSans" pitchFamily="34" charset="0"/>
              </a:rPr>
              <a:t>Positive </a:t>
            </a:r>
          </a:p>
          <a:p>
            <a:pPr algn="ctr">
              <a:lnSpc>
                <a:spcPct val="90000"/>
              </a:lnSpc>
              <a:defRPr/>
            </a:pPr>
            <a:r>
              <a:rPr lang="en-US" sz="4800" b="1" kern="0" dirty="0">
                <a:latin typeface="StoneSans" pitchFamily="34" charset="0"/>
              </a:rPr>
              <a:t>Candidate Experience</a:t>
            </a:r>
          </a:p>
        </p:txBody>
      </p:sp>
    </p:spTree>
    <p:custDataLst>
      <p:tags r:id="rId1"/>
    </p:custDataLst>
    <p:extLst>
      <p:ext uri="{BB962C8B-B14F-4D97-AF65-F5344CB8AC3E}">
        <p14:creationId xmlns:p14="http://schemas.microsoft.com/office/powerpoint/2010/main" val="366982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23213" y="2551000"/>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2664293198"/>
              </p:ext>
            </p:extLst>
          </p:nvPr>
        </p:nvGraphicFramePr>
        <p:xfrm>
          <a:off x="149437" y="1707543"/>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6158" y="4182478"/>
            <a:ext cx="2558596" cy="2543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9199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ectangle 8"/>
          <p:cNvSpPr/>
          <p:nvPr/>
        </p:nvSpPr>
        <p:spPr>
          <a:xfrm>
            <a:off x="4092575" y="1668463"/>
            <a:ext cx="5051425" cy="5289550"/>
          </a:xfrm>
          <a:prstGeom prst="rect">
            <a:avLst/>
          </a:prstGeom>
          <a:solidFill>
            <a:srgbClr val="799A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156369" y="808434"/>
            <a:ext cx="8789158" cy="615553"/>
          </a:xfrm>
          <a:prstGeom prst="rect">
            <a:avLst/>
          </a:prstGeom>
        </p:spPr>
        <p:txBody>
          <a:bodyPr>
            <a:spAutoFit/>
          </a:bodyPr>
          <a:lstStyle/>
          <a:p>
            <a:pPr algn="ctr">
              <a:defRPr/>
            </a:pPr>
            <a:r>
              <a:rPr lang="en-US" sz="3400" b="1" dirty="0">
                <a:ln w="22225">
                  <a:solidFill>
                    <a:srgbClr val="799ADD"/>
                  </a:solidFill>
                  <a:prstDash val="solid"/>
                </a:ln>
                <a:solidFill>
                  <a:srgbClr val="E9E2CD"/>
                </a:solidFill>
                <a:effectLst>
                  <a:outerShdw blurRad="38100" dist="38100" dir="2700000" algn="tl">
                    <a:srgbClr val="000000">
                      <a:alpha val="43137"/>
                    </a:srgbClr>
                  </a:outerShdw>
                </a:effectLst>
              </a:rPr>
              <a:t>Perform Reference &amp; Background Checks</a:t>
            </a:r>
          </a:p>
        </p:txBody>
      </p:sp>
      <p:sp>
        <p:nvSpPr>
          <p:cNvPr id="8" name="Rectangle 7"/>
          <p:cNvSpPr/>
          <p:nvPr/>
        </p:nvSpPr>
        <p:spPr>
          <a:xfrm>
            <a:off x="3074988" y="1527175"/>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Typically conducted after interviews</a:t>
            </a: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Purpose – deeper dive</a:t>
            </a: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References vs. Letters of Recommendation</a:t>
            </a: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pic>
        <p:nvPicPr>
          <p:cNvPr id="54279"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Box 9"/>
          <p:cNvSpPr txBox="1">
            <a:spLocks noChangeArrowheads="1"/>
          </p:cNvSpPr>
          <p:nvPr/>
        </p:nvSpPr>
        <p:spPr bwMode="auto">
          <a:xfrm>
            <a:off x="4092574" y="5310363"/>
            <a:ext cx="5051425" cy="52387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solidFill>
                  <a:schemeClr val="bg2"/>
                </a:solidFill>
                <a:hlinkClick r:id="rId8"/>
              </a:rPr>
              <a:t>Sample Reference Check Documents: Faculty Recruitment Webpage </a:t>
            </a:r>
            <a:endParaRPr lang="en-US" altLang="en-US" sz="1400" b="1" dirty="0">
              <a:solidFill>
                <a:schemeClr val="bg2"/>
              </a:solidFill>
            </a:endParaRPr>
          </a:p>
        </p:txBody>
      </p:sp>
      <p:pic>
        <p:nvPicPr>
          <p:cNvPr id="10" name="Picture 8"/>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4579" y="5418658"/>
            <a:ext cx="312738"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Diagram 11"/>
          <p:cNvGraphicFramePr/>
          <p:nvPr>
            <p:custDataLst>
              <p:tags r:id="rId4"/>
            </p:custDataLst>
            <p:extLst>
              <p:ext uri="{D42A27DB-BD31-4B8C-83A1-F6EECF244321}">
                <p14:modId xmlns:p14="http://schemas.microsoft.com/office/powerpoint/2010/main" val="35373581"/>
              </p:ext>
            </p:extLst>
          </p:nvPr>
        </p:nvGraphicFramePr>
        <p:xfrm>
          <a:off x="-1054412" y="1941221"/>
          <a:ext cx="6819107" cy="45258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ectangle 8"/>
          <p:cNvSpPr/>
          <p:nvPr/>
        </p:nvSpPr>
        <p:spPr>
          <a:xfrm>
            <a:off x="4092575" y="1668463"/>
            <a:ext cx="5051425" cy="5289550"/>
          </a:xfrm>
          <a:prstGeom prst="rect">
            <a:avLst/>
          </a:prstGeom>
          <a:solidFill>
            <a:srgbClr val="799A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0" y="789736"/>
            <a:ext cx="8789158" cy="615553"/>
          </a:xfrm>
          <a:prstGeom prst="rect">
            <a:avLst/>
          </a:prstGeom>
        </p:spPr>
        <p:txBody>
          <a:bodyPr>
            <a:spAutoFit/>
          </a:bodyPr>
          <a:lstStyle/>
          <a:p>
            <a:pPr algn="ctr">
              <a:defRPr/>
            </a:pPr>
            <a:r>
              <a:rPr lang="en-US" sz="3400" b="1" dirty="0">
                <a:ln w="22225">
                  <a:solidFill>
                    <a:srgbClr val="799ADD"/>
                  </a:solidFill>
                  <a:prstDash val="solid"/>
                </a:ln>
                <a:solidFill>
                  <a:srgbClr val="E9E2CD"/>
                </a:solidFill>
                <a:effectLst>
                  <a:outerShdw blurRad="38100" dist="38100" dir="2700000" algn="tl">
                    <a:srgbClr val="000000">
                      <a:alpha val="43137"/>
                    </a:srgbClr>
                  </a:outerShdw>
                </a:effectLst>
              </a:rPr>
              <a:t>Perform Reference &amp; Background Checks</a:t>
            </a:r>
          </a:p>
        </p:txBody>
      </p:sp>
      <p:sp>
        <p:nvSpPr>
          <p:cNvPr id="8" name="Rectangle 7"/>
          <p:cNvSpPr/>
          <p:nvPr/>
        </p:nvSpPr>
        <p:spPr>
          <a:xfrm>
            <a:off x="3074988" y="1527175"/>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Notify candidate references will be contacted</a:t>
            </a: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Three contacts by two people</a:t>
            </a: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Same method for all candidates</a:t>
            </a: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pic>
        <p:nvPicPr>
          <p:cNvPr id="54279"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Box 9"/>
          <p:cNvSpPr txBox="1">
            <a:spLocks noChangeArrowheads="1"/>
          </p:cNvSpPr>
          <p:nvPr/>
        </p:nvSpPr>
        <p:spPr bwMode="auto">
          <a:xfrm>
            <a:off x="4092575" y="5799138"/>
            <a:ext cx="5051425" cy="52387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solidFill>
                  <a:schemeClr val="bg2"/>
                </a:solidFill>
                <a:hlinkClick r:id="rId8"/>
              </a:rPr>
              <a:t>Sample Reference Check Documents: Faculty Recruitment Webpage </a:t>
            </a:r>
            <a:endParaRPr lang="en-US" altLang="en-US" sz="1400" b="1" dirty="0">
              <a:solidFill>
                <a:schemeClr val="bg2"/>
              </a:solidFill>
            </a:endParaRPr>
          </a:p>
        </p:txBody>
      </p:sp>
      <p:pic>
        <p:nvPicPr>
          <p:cNvPr id="10" name="Picture 8"/>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5631" y="5965825"/>
            <a:ext cx="312738"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Diagram 11"/>
          <p:cNvGraphicFramePr/>
          <p:nvPr>
            <p:custDataLst>
              <p:tags r:id="rId4"/>
            </p:custDataLst>
            <p:extLst>
              <p:ext uri="{D42A27DB-BD31-4B8C-83A1-F6EECF244321}">
                <p14:modId xmlns:p14="http://schemas.microsoft.com/office/powerpoint/2010/main" val="1098613141"/>
              </p:ext>
            </p:extLst>
          </p:nvPr>
        </p:nvGraphicFramePr>
        <p:xfrm>
          <a:off x="-1054412" y="1941221"/>
          <a:ext cx="6819107" cy="45258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extLst>
      <p:ext uri="{BB962C8B-B14F-4D97-AF65-F5344CB8AC3E}">
        <p14:creationId xmlns:p14="http://schemas.microsoft.com/office/powerpoint/2010/main" val="203879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4280"/>
                                        </p:tgtEl>
                                      </p:cBhvr>
                                    </p:animEffect>
                                    <p:animScale>
                                      <p:cBhvr>
                                        <p:cTn id="22" dur="250" autoRev="1" fill="hold"/>
                                        <p:tgtEl>
                                          <p:spTgt spid="54280"/>
                                        </p:tgtEl>
                                      </p:cBhvr>
                                      <p:by x="105000" y="105000"/>
                                    </p:animScale>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ectangle 8"/>
          <p:cNvSpPr/>
          <p:nvPr/>
        </p:nvSpPr>
        <p:spPr>
          <a:xfrm>
            <a:off x="4092575" y="1668463"/>
            <a:ext cx="5051425" cy="5289550"/>
          </a:xfrm>
          <a:prstGeom prst="rect">
            <a:avLst/>
          </a:prstGeom>
          <a:solidFill>
            <a:srgbClr val="799A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0" y="789736"/>
            <a:ext cx="8789158" cy="615553"/>
          </a:xfrm>
          <a:prstGeom prst="rect">
            <a:avLst/>
          </a:prstGeom>
        </p:spPr>
        <p:txBody>
          <a:bodyPr>
            <a:spAutoFit/>
          </a:bodyPr>
          <a:lstStyle/>
          <a:p>
            <a:pPr algn="ctr">
              <a:defRPr/>
            </a:pPr>
            <a:r>
              <a:rPr lang="en-US" sz="3400" b="1" dirty="0">
                <a:ln w="22225">
                  <a:solidFill>
                    <a:srgbClr val="799ADD"/>
                  </a:solidFill>
                  <a:prstDash val="solid"/>
                </a:ln>
                <a:solidFill>
                  <a:srgbClr val="E9E2CD"/>
                </a:solidFill>
                <a:effectLst>
                  <a:outerShdw blurRad="38100" dist="38100" dir="2700000" algn="tl">
                    <a:srgbClr val="000000">
                      <a:alpha val="43137"/>
                    </a:srgbClr>
                  </a:outerShdw>
                </a:effectLst>
              </a:rPr>
              <a:t>Perform Reference &amp; Background Checks</a:t>
            </a:r>
          </a:p>
        </p:txBody>
      </p:sp>
      <p:sp>
        <p:nvSpPr>
          <p:cNvPr id="8" name="Rectangle 7"/>
          <p:cNvSpPr/>
          <p:nvPr/>
        </p:nvSpPr>
        <p:spPr>
          <a:xfrm>
            <a:off x="3074988" y="3253845"/>
            <a:ext cx="6069012" cy="349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altLang="en-US" dirty="0">
                <a:effectLst>
                  <a:outerShdw blurRad="38100" dist="38100" dir="2700000" algn="tl">
                    <a:srgbClr val="000000">
                      <a:alpha val="43137"/>
                    </a:srgbClr>
                  </a:outerShdw>
                </a:effectLst>
                <a:latin typeface="Arial" panose="020B0604020202020204" pitchFamily="34" charset="0"/>
              </a:rPr>
              <a:t>Reference and/or background checks should </a:t>
            </a:r>
            <a:r>
              <a:rPr lang="en-US" altLang="en-US" b="1" u="sng" dirty="0">
                <a:effectLst>
                  <a:outerShdw blurRad="38100" dist="38100" dir="2700000" algn="tl">
                    <a:srgbClr val="000000">
                      <a:alpha val="43137"/>
                    </a:srgbClr>
                  </a:outerShdw>
                </a:effectLst>
                <a:latin typeface="Arial" panose="020B0604020202020204" pitchFamily="34" charset="0"/>
              </a:rPr>
              <a:t>not</a:t>
            </a:r>
            <a:r>
              <a:rPr lang="en-US" altLang="en-US" b="1" dirty="0">
                <a:effectLst>
                  <a:outerShdw blurRad="38100" dist="38100" dir="2700000" algn="tl">
                    <a:srgbClr val="000000">
                      <a:alpha val="43137"/>
                    </a:srgbClr>
                  </a:outerShdw>
                </a:effectLst>
                <a:latin typeface="Arial" panose="020B0604020202020204" pitchFamily="34" charset="0"/>
              </a:rPr>
              <a:t> </a:t>
            </a:r>
            <a:r>
              <a:rPr lang="en-US" altLang="en-US" dirty="0">
                <a:effectLst>
                  <a:outerShdw blurRad="38100" dist="38100" dir="2700000" algn="tl">
                    <a:srgbClr val="000000">
                      <a:alpha val="43137"/>
                    </a:srgbClr>
                  </a:outerShdw>
                </a:effectLst>
                <a:latin typeface="Arial" panose="020B0604020202020204" pitchFamily="34" charset="0"/>
              </a:rPr>
              <a:t>be replaced with internet searches. </a:t>
            </a: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Internet Searches </a:t>
            </a:r>
          </a:p>
          <a:p>
            <a:pPr marL="2114550" lvl="4"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Google</a:t>
            </a:r>
          </a:p>
          <a:p>
            <a:pPr marL="2114550" lvl="4"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Social Media</a:t>
            </a:r>
          </a:p>
          <a:p>
            <a:pPr marL="2114550" lvl="4" indent="-285750">
              <a:buFont typeface="Courier New" panose="02070309020205020404" pitchFamily="49" charset="0"/>
              <a:buChar char="o"/>
              <a:defRPr/>
            </a:pPr>
            <a:endParaRPr lang="en-US" sz="2400" dirty="0">
              <a:solidFill>
                <a:schemeClr val="tx1"/>
              </a:solidFill>
              <a:effectLst>
                <a:outerShdw blurRad="38100" dist="38100" dir="2700000" algn="tl">
                  <a:srgbClr val="000000">
                    <a:alpha val="43137"/>
                  </a:srgbClr>
                </a:outerShdw>
              </a:effectLst>
              <a:cs typeface="Arial" pitchFamily="34" charset="0"/>
            </a:endParaRPr>
          </a:p>
          <a:p>
            <a:pPr marL="2114550" lvl="4" indent="-285750">
              <a:buFont typeface="Courier New" panose="02070309020205020404" pitchFamily="49" charset="0"/>
              <a:buChar char="o"/>
              <a:defRPr/>
            </a:pPr>
            <a:endParaRPr lang="en-US" sz="2400" dirty="0">
              <a:solidFill>
                <a:schemeClr val="tx1"/>
              </a:solidFill>
              <a:effectLst>
                <a:outerShdw blurRad="38100" dist="38100" dir="2700000" algn="tl">
                  <a:srgbClr val="000000">
                    <a:alpha val="43137"/>
                  </a:srgbClr>
                </a:outerShdw>
              </a:effectLst>
              <a:cs typeface="Arial" pitchFamily="34" charset="0"/>
            </a:endParaRPr>
          </a:p>
          <a:p>
            <a:pPr lvl="4">
              <a:defRPr/>
            </a:pPr>
            <a:endParaRPr lang="en-US" sz="2400"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sp>
        <p:nvSpPr>
          <p:cNvPr id="2" name="TextBox 1"/>
          <p:cNvSpPr txBox="1"/>
          <p:nvPr/>
        </p:nvSpPr>
        <p:spPr>
          <a:xfrm>
            <a:off x="4092575" y="1916499"/>
            <a:ext cx="5184775" cy="1477328"/>
          </a:xfrm>
          <a:prstGeom prst="rect">
            <a:avLst/>
          </a:prstGeom>
          <a:noFill/>
        </p:spPr>
        <p:txBody>
          <a:bodyPr wrap="square" rtlCol="0">
            <a:spAutoFit/>
          </a:bodyPr>
          <a:lstStyle/>
          <a:p>
            <a:r>
              <a:rPr lang="en-US" altLang="en-US" dirty="0">
                <a:effectLst>
                  <a:outerShdw blurRad="38100" dist="38100" dir="2700000" algn="tl">
                    <a:srgbClr val="000000">
                      <a:alpha val="43137"/>
                    </a:srgbClr>
                  </a:outerShdw>
                </a:effectLst>
              </a:rPr>
              <a:t>Internet searches should be done appropriately and for professional purposes and not to obtain personal information about the candidate.  </a:t>
            </a:r>
          </a:p>
          <a:p>
            <a:r>
              <a:rPr lang="en-US" altLang="en-US" dirty="0"/>
              <a:t> </a:t>
            </a:r>
          </a:p>
          <a:p>
            <a:endParaRPr lang="en-US" dirty="0"/>
          </a:p>
        </p:txBody>
      </p:sp>
      <p:sp>
        <p:nvSpPr>
          <p:cNvPr id="3" name="Rectangle 2"/>
          <p:cNvSpPr/>
          <p:nvPr/>
        </p:nvSpPr>
        <p:spPr>
          <a:xfrm>
            <a:off x="4332287" y="5281399"/>
            <a:ext cx="4572000" cy="923330"/>
          </a:xfrm>
          <a:prstGeom prst="rect">
            <a:avLst/>
          </a:prstGeom>
        </p:spPr>
        <p:txBody>
          <a:bodyPr>
            <a:spAutoFit/>
          </a:bodyPr>
          <a:lstStyle/>
          <a:p>
            <a:pPr algn="ctr"/>
            <a:r>
              <a:rPr lang="en-US" altLang="en-US" dirty="0"/>
              <a:t>If departments find something of concern during an internet search they should notify HRS.</a:t>
            </a:r>
          </a:p>
        </p:txBody>
      </p:sp>
      <p:graphicFrame>
        <p:nvGraphicFramePr>
          <p:cNvPr id="11" name="Diagram 10"/>
          <p:cNvGraphicFramePr/>
          <p:nvPr>
            <p:custDataLst>
              <p:tags r:id="rId2"/>
            </p:custDataLst>
            <p:extLst>
              <p:ext uri="{D42A27DB-BD31-4B8C-83A1-F6EECF244321}">
                <p14:modId xmlns:p14="http://schemas.microsoft.com/office/powerpoint/2010/main" val="954452873"/>
              </p:ext>
            </p:extLst>
          </p:nvPr>
        </p:nvGraphicFramePr>
        <p:xfrm>
          <a:off x="-1054412" y="1941221"/>
          <a:ext cx="6819107" cy="45258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33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177421" y="817954"/>
            <a:ext cx="8789158" cy="615553"/>
          </a:xfrm>
          <a:prstGeom prst="rect">
            <a:avLst/>
          </a:prstGeom>
        </p:spPr>
        <p:txBody>
          <a:bodyPr>
            <a:spAutoFit/>
          </a:bodyPr>
          <a:lstStyle/>
          <a:p>
            <a:pPr algn="ctr">
              <a:defRPr/>
            </a:pPr>
            <a:r>
              <a:rPr lang="en-US" sz="3400" b="1" dirty="0">
                <a:ln w="22225">
                  <a:solidFill>
                    <a:srgbClr val="799ADD"/>
                  </a:solidFill>
                  <a:prstDash val="solid"/>
                </a:ln>
                <a:solidFill>
                  <a:srgbClr val="E9E2CD"/>
                </a:solidFill>
                <a:effectLst>
                  <a:outerShdw blurRad="38100" dist="38100" dir="2700000" algn="tl">
                    <a:srgbClr val="000000">
                      <a:alpha val="43137"/>
                    </a:srgbClr>
                  </a:outerShdw>
                </a:effectLst>
              </a:rPr>
              <a:t>Perform Reference &amp; Background Checks</a:t>
            </a:r>
          </a:p>
        </p:txBody>
      </p:sp>
      <p:pic>
        <p:nvPicPr>
          <p:cNvPr id="56324"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18013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9"/>
          <p:cNvSpPr txBox="1">
            <a:spLocks noChangeArrowheads="1"/>
          </p:cNvSpPr>
          <p:nvPr/>
        </p:nvSpPr>
        <p:spPr bwMode="auto">
          <a:xfrm>
            <a:off x="0" y="5799138"/>
            <a:ext cx="9144000" cy="30797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solidFill>
                  <a:schemeClr val="bg2"/>
                </a:solidFill>
                <a:hlinkClick r:id="rId7"/>
              </a:rPr>
              <a:t>Background Checks,</a:t>
            </a:r>
            <a:r>
              <a:rPr lang="en-US" altLang="en-US" sz="1400" b="1" dirty="0">
                <a:solidFill>
                  <a:schemeClr val="bg2"/>
                </a:solidFill>
              </a:rPr>
              <a:t> BPPM 60.16</a:t>
            </a:r>
          </a:p>
        </p:txBody>
      </p:sp>
      <p:graphicFrame>
        <p:nvGraphicFramePr>
          <p:cNvPr id="2" name="Table 1"/>
          <p:cNvGraphicFramePr>
            <a:graphicFrameLocks noGrp="1"/>
          </p:cNvGraphicFramePr>
          <p:nvPr>
            <p:extLst>
              <p:ext uri="{D42A27DB-BD31-4B8C-83A1-F6EECF244321}">
                <p14:modId xmlns:p14="http://schemas.microsoft.com/office/powerpoint/2010/main" val="3905862030"/>
              </p:ext>
            </p:extLst>
          </p:nvPr>
        </p:nvGraphicFramePr>
        <p:xfrm>
          <a:off x="583406" y="2189251"/>
          <a:ext cx="3988594" cy="3185489"/>
        </p:xfrm>
        <a:graphic>
          <a:graphicData uri="http://schemas.openxmlformats.org/drawingml/2006/table">
            <a:tbl>
              <a:tblPr firstRow="1" bandRow="1">
                <a:tableStyleId>{5C22544A-7EE6-4342-B048-85BDC9FD1C3A}</a:tableStyleId>
              </a:tblPr>
              <a:tblGrid>
                <a:gridCol w="3988594">
                  <a:extLst>
                    <a:ext uri="{9D8B030D-6E8A-4147-A177-3AD203B41FA5}">
                      <a16:colId xmlns:a16="http://schemas.microsoft.com/office/drawing/2014/main" val="20000"/>
                    </a:ext>
                  </a:extLst>
                </a:gridCol>
              </a:tblGrid>
              <a:tr h="429582">
                <a:tc>
                  <a:txBody>
                    <a:bodyPr/>
                    <a:lstStyle/>
                    <a:p>
                      <a:pPr algn="ctr"/>
                      <a:r>
                        <a:rPr lang="en-US" sz="1800" dirty="0"/>
                        <a:t>Background Checks</a:t>
                      </a:r>
                    </a:p>
                  </a:txBody>
                  <a:tcPr marL="91438" marR="91438" marT="45725" marB="45725">
                    <a:solidFill>
                      <a:srgbClr val="799ADD"/>
                    </a:solidFill>
                  </a:tcPr>
                </a:tc>
                <a:extLst>
                  <a:ext uri="{0D108BD9-81ED-4DB2-BD59-A6C34878D82A}">
                    <a16:rowId xmlns:a16="http://schemas.microsoft.com/office/drawing/2014/main" val="10000"/>
                  </a:ext>
                </a:extLst>
              </a:tr>
              <a:tr h="769943">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1"/>
                  </a:ext>
                </a:extLst>
              </a:tr>
              <a:tr h="769943">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2"/>
                  </a:ext>
                </a:extLst>
              </a:tr>
              <a:tr h="769943">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3"/>
                  </a:ext>
                </a:extLst>
              </a:tr>
              <a:tr h="446078">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4"/>
                  </a:ext>
                </a:extLst>
              </a:tr>
            </a:tbl>
          </a:graphicData>
        </a:graphic>
      </p:graphicFrame>
      <p:pic>
        <p:nvPicPr>
          <p:cNvPr id="8" name="Picture 8"/>
          <p:cNvPicPr>
            <a:picLocks noChangeAspect="1" noChangeArrowheads="1"/>
          </p:cNvPicPr>
          <p:nvPr>
            <p:custDataLst>
              <p:tags r:id="rId3"/>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8813" y="6143625"/>
            <a:ext cx="312737"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fingerprintsreno.com/main/wp-content/uploads/2012/10/Professional-Background-Check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8466" y="2753928"/>
            <a:ext cx="3660692" cy="2196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654" y="2753927"/>
            <a:ext cx="4070346" cy="646331"/>
          </a:xfrm>
          <a:prstGeom prst="rect">
            <a:avLst/>
          </a:prstGeom>
          <a:noFill/>
        </p:spPr>
        <p:txBody>
          <a:bodyPr wrap="none" rtlCol="0">
            <a:spAutoFit/>
          </a:bodyPr>
          <a:lstStyle/>
          <a:p>
            <a:r>
              <a:rPr lang="en-US" dirty="0">
                <a:solidFill>
                  <a:schemeClr val="bg2"/>
                </a:solidFill>
              </a:rPr>
              <a:t>Designated at the beginning of search</a:t>
            </a:r>
          </a:p>
          <a:p>
            <a:endParaRPr lang="en-US" dirty="0"/>
          </a:p>
        </p:txBody>
      </p:sp>
      <p:sp>
        <p:nvSpPr>
          <p:cNvPr id="4" name="Rectangle 3"/>
          <p:cNvSpPr/>
          <p:nvPr/>
        </p:nvSpPr>
        <p:spPr>
          <a:xfrm>
            <a:off x="556466" y="3400258"/>
            <a:ext cx="4015534" cy="646331"/>
          </a:xfrm>
          <a:prstGeom prst="rect">
            <a:avLst/>
          </a:prstGeom>
        </p:spPr>
        <p:txBody>
          <a:bodyPr wrap="square">
            <a:spAutoFit/>
          </a:bodyPr>
          <a:lstStyle/>
          <a:p>
            <a:pPr algn="ctr"/>
            <a:r>
              <a:rPr lang="en-US" dirty="0">
                <a:solidFill>
                  <a:schemeClr val="bg2"/>
                </a:solidFill>
              </a:rPr>
              <a:t>Offer may be contingent upon a successful completion</a:t>
            </a:r>
          </a:p>
        </p:txBody>
      </p:sp>
      <p:sp>
        <p:nvSpPr>
          <p:cNvPr id="5" name="Rectangle 4"/>
          <p:cNvSpPr/>
          <p:nvPr/>
        </p:nvSpPr>
        <p:spPr>
          <a:xfrm>
            <a:off x="835079" y="4293438"/>
            <a:ext cx="3403496" cy="369332"/>
          </a:xfrm>
          <a:prstGeom prst="rect">
            <a:avLst/>
          </a:prstGeom>
        </p:spPr>
        <p:txBody>
          <a:bodyPr wrap="none">
            <a:spAutoFit/>
          </a:bodyPr>
          <a:lstStyle/>
          <a:p>
            <a:pPr algn="ctr"/>
            <a:r>
              <a:rPr lang="en-US" dirty="0">
                <a:solidFill>
                  <a:schemeClr val="bg2"/>
                </a:solidFill>
              </a:rPr>
              <a:t>Background check components</a:t>
            </a:r>
          </a:p>
        </p:txBody>
      </p:sp>
      <p:sp>
        <p:nvSpPr>
          <p:cNvPr id="6" name="Rectangle 5"/>
          <p:cNvSpPr/>
          <p:nvPr/>
        </p:nvSpPr>
        <p:spPr>
          <a:xfrm>
            <a:off x="835079" y="4950343"/>
            <a:ext cx="3390672" cy="369332"/>
          </a:xfrm>
          <a:prstGeom prst="rect">
            <a:avLst/>
          </a:prstGeom>
        </p:spPr>
        <p:txBody>
          <a:bodyPr wrap="none">
            <a:spAutoFit/>
          </a:bodyPr>
          <a:lstStyle/>
          <a:p>
            <a:pPr algn="ctr"/>
            <a:r>
              <a:rPr lang="en-US" dirty="0">
                <a:solidFill>
                  <a:schemeClr val="bg2"/>
                </a:solidFill>
              </a:rPr>
              <a:t>Conducted on top 1-2 finalist(s)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6325"/>
                                        </p:tgtEl>
                                      </p:cBhvr>
                                    </p:animEffect>
                                    <p:animScale>
                                      <p:cBhvr>
                                        <p:cTn id="27" dur="250" autoRev="1" fill="hold"/>
                                        <p:tgtEl>
                                          <p:spTgt spid="563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3" grpId="0"/>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0" y="789736"/>
            <a:ext cx="8789158" cy="615553"/>
          </a:xfrm>
          <a:prstGeom prst="rect">
            <a:avLst/>
          </a:prstGeom>
        </p:spPr>
        <p:txBody>
          <a:bodyPr>
            <a:spAutoFit/>
          </a:bodyPr>
          <a:lstStyle/>
          <a:p>
            <a:pPr algn="ctr">
              <a:defRPr/>
            </a:pPr>
            <a:r>
              <a:rPr lang="en-US" sz="3400" b="1" dirty="0">
                <a:ln w="22225">
                  <a:solidFill>
                    <a:srgbClr val="799ADD"/>
                  </a:solidFill>
                  <a:prstDash val="solid"/>
                </a:ln>
                <a:solidFill>
                  <a:srgbClr val="E9E2CD"/>
                </a:solidFill>
                <a:effectLst>
                  <a:outerShdw blurRad="38100" dist="38100" dir="2700000" algn="tl">
                    <a:srgbClr val="000000">
                      <a:alpha val="43137"/>
                    </a:srgbClr>
                  </a:outerShdw>
                </a:effectLst>
              </a:rPr>
              <a:t>Perform Reference &amp; Background Checks</a:t>
            </a:r>
          </a:p>
        </p:txBody>
      </p:sp>
      <p:pic>
        <p:nvPicPr>
          <p:cNvPr id="56324"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18013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780443724"/>
              </p:ext>
            </p:extLst>
          </p:nvPr>
        </p:nvGraphicFramePr>
        <p:xfrm>
          <a:off x="220663" y="2500313"/>
          <a:ext cx="3988594" cy="3201985"/>
        </p:xfrm>
        <a:graphic>
          <a:graphicData uri="http://schemas.openxmlformats.org/drawingml/2006/table">
            <a:tbl>
              <a:tblPr firstRow="1" bandRow="1">
                <a:tableStyleId>{5C22544A-7EE6-4342-B048-85BDC9FD1C3A}</a:tableStyleId>
              </a:tblPr>
              <a:tblGrid>
                <a:gridCol w="3988594">
                  <a:extLst>
                    <a:ext uri="{9D8B030D-6E8A-4147-A177-3AD203B41FA5}">
                      <a16:colId xmlns:a16="http://schemas.microsoft.com/office/drawing/2014/main" val="20000"/>
                    </a:ext>
                  </a:extLst>
                </a:gridCol>
              </a:tblGrid>
              <a:tr h="446078">
                <a:tc>
                  <a:txBody>
                    <a:bodyPr/>
                    <a:lstStyle/>
                    <a:p>
                      <a:pPr algn="ctr"/>
                      <a:r>
                        <a:rPr lang="en-US" sz="1800" dirty="0"/>
                        <a:t>Personnel File</a:t>
                      </a:r>
                    </a:p>
                  </a:txBody>
                  <a:tcPr marL="91438" marR="91438" marT="45725" marB="45725">
                    <a:solidFill>
                      <a:srgbClr val="799ADD"/>
                    </a:solidFill>
                  </a:tcPr>
                </a:tc>
                <a:extLst>
                  <a:ext uri="{0D108BD9-81ED-4DB2-BD59-A6C34878D82A}">
                    <a16:rowId xmlns:a16="http://schemas.microsoft.com/office/drawing/2014/main" val="10000"/>
                  </a:ext>
                </a:extLst>
              </a:tr>
              <a:tr h="769943">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1"/>
                  </a:ext>
                </a:extLst>
              </a:tr>
              <a:tr h="769943">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2"/>
                  </a:ext>
                </a:extLst>
              </a:tr>
              <a:tr h="769943">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3"/>
                  </a:ext>
                </a:extLst>
              </a:tr>
              <a:tr h="446078">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4"/>
                  </a:ext>
                </a:extLst>
              </a:tr>
            </a:tbl>
          </a:graphicData>
        </a:graphic>
      </p:graphicFrame>
      <p:pic>
        <p:nvPicPr>
          <p:cNvPr id="3078" name="Picture 6" descr="http://caemployeerights.com/wp-content/uploads/2013/01/iStock_000015659808X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720975"/>
            <a:ext cx="4048125" cy="2686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564157" y="3068433"/>
            <a:ext cx="1467132" cy="369332"/>
          </a:xfrm>
          <a:prstGeom prst="rect">
            <a:avLst/>
          </a:prstGeom>
        </p:spPr>
        <p:txBody>
          <a:bodyPr wrap="none">
            <a:spAutoFit/>
          </a:bodyPr>
          <a:lstStyle/>
          <a:p>
            <a:pPr algn="ctr"/>
            <a:r>
              <a:rPr lang="en-US" dirty="0">
                <a:solidFill>
                  <a:schemeClr val="bg2"/>
                </a:solidFill>
              </a:rPr>
              <a:t>Top Finalists</a:t>
            </a:r>
          </a:p>
        </p:txBody>
      </p:sp>
      <p:sp>
        <p:nvSpPr>
          <p:cNvPr id="4" name="Rectangle 3"/>
          <p:cNvSpPr/>
          <p:nvPr/>
        </p:nvSpPr>
        <p:spPr>
          <a:xfrm>
            <a:off x="730627" y="3879334"/>
            <a:ext cx="3134191" cy="369332"/>
          </a:xfrm>
          <a:prstGeom prst="rect">
            <a:avLst/>
          </a:prstGeom>
        </p:spPr>
        <p:txBody>
          <a:bodyPr wrap="none">
            <a:spAutoFit/>
          </a:bodyPr>
          <a:lstStyle/>
          <a:p>
            <a:pPr algn="ctr"/>
            <a:r>
              <a:rPr lang="en-US" dirty="0">
                <a:solidFill>
                  <a:schemeClr val="bg2"/>
                </a:solidFill>
              </a:rPr>
              <a:t>Current or former employees</a:t>
            </a:r>
          </a:p>
        </p:txBody>
      </p:sp>
      <p:sp>
        <p:nvSpPr>
          <p:cNvPr id="5" name="Rectangle 4"/>
          <p:cNvSpPr/>
          <p:nvPr/>
        </p:nvSpPr>
        <p:spPr>
          <a:xfrm>
            <a:off x="168420" y="4589522"/>
            <a:ext cx="4021878" cy="646331"/>
          </a:xfrm>
          <a:prstGeom prst="rect">
            <a:avLst/>
          </a:prstGeom>
        </p:spPr>
        <p:txBody>
          <a:bodyPr wrap="square">
            <a:spAutoFit/>
          </a:bodyPr>
          <a:lstStyle/>
          <a:p>
            <a:pPr algn="ctr"/>
            <a:r>
              <a:rPr lang="en-US" dirty="0">
                <a:solidFill>
                  <a:schemeClr val="bg2"/>
                </a:solidFill>
              </a:rPr>
              <a:t>Search Chair or Supervisor </a:t>
            </a:r>
          </a:p>
          <a:p>
            <a:pPr algn="ctr"/>
            <a:r>
              <a:rPr lang="en-US" dirty="0">
                <a:solidFill>
                  <a:schemeClr val="bg2"/>
                </a:solidFill>
              </a:rPr>
              <a:t>may review</a:t>
            </a:r>
          </a:p>
        </p:txBody>
      </p:sp>
      <p:sp>
        <p:nvSpPr>
          <p:cNvPr id="6" name="Rectangle 5"/>
          <p:cNvSpPr/>
          <p:nvPr/>
        </p:nvSpPr>
        <p:spPr>
          <a:xfrm>
            <a:off x="945570" y="5313242"/>
            <a:ext cx="2514471" cy="369332"/>
          </a:xfrm>
          <a:prstGeom prst="rect">
            <a:avLst/>
          </a:prstGeom>
        </p:spPr>
        <p:txBody>
          <a:bodyPr wrap="none">
            <a:spAutoFit/>
          </a:bodyPr>
          <a:lstStyle/>
          <a:p>
            <a:pPr algn="ctr"/>
            <a:r>
              <a:rPr lang="en-US" dirty="0">
                <a:solidFill>
                  <a:schemeClr val="bg2"/>
                </a:solidFill>
              </a:rPr>
              <a:t>Visit HRS to review file</a:t>
            </a:r>
          </a:p>
        </p:txBody>
      </p:sp>
    </p:spTree>
    <p:custDataLst>
      <p:tags r:id="rId1"/>
    </p:custDataLst>
    <p:extLst>
      <p:ext uri="{BB962C8B-B14F-4D97-AF65-F5344CB8AC3E}">
        <p14:creationId xmlns:p14="http://schemas.microsoft.com/office/powerpoint/2010/main" val="74045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ectangle 8"/>
          <p:cNvSpPr/>
          <p:nvPr/>
        </p:nvSpPr>
        <p:spPr>
          <a:xfrm>
            <a:off x="3458817" y="1668463"/>
            <a:ext cx="5685183" cy="5289550"/>
          </a:xfrm>
          <a:prstGeom prst="rect">
            <a:avLst/>
          </a:prstGeom>
          <a:solidFill>
            <a:srgbClr val="799A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231811" y="806252"/>
            <a:ext cx="8789158" cy="615553"/>
          </a:xfrm>
          <a:prstGeom prst="rect">
            <a:avLst/>
          </a:prstGeom>
          <a:solidFill>
            <a:schemeClr val="tx1"/>
          </a:solidFill>
        </p:spPr>
        <p:txBody>
          <a:bodyPr>
            <a:spAutoFit/>
          </a:bodyPr>
          <a:lstStyle/>
          <a:p>
            <a:pPr algn="ctr">
              <a:defRPr/>
            </a:pPr>
            <a:r>
              <a:rPr lang="en-US" sz="3400" b="1" dirty="0">
                <a:ln w="22225">
                  <a:solidFill>
                    <a:srgbClr val="799ADD"/>
                  </a:solidFill>
                  <a:prstDash val="solid"/>
                </a:ln>
                <a:solidFill>
                  <a:srgbClr val="E9E2CD"/>
                </a:solidFill>
                <a:effectLst>
                  <a:outerShdw blurRad="38100" dist="38100" dir="2700000" algn="tl">
                    <a:srgbClr val="000000">
                      <a:alpha val="43137"/>
                    </a:srgbClr>
                  </a:outerShdw>
                </a:effectLst>
              </a:rPr>
              <a:t>Perform Reference &amp; Background Checks</a:t>
            </a:r>
          </a:p>
        </p:txBody>
      </p:sp>
      <p:sp>
        <p:nvSpPr>
          <p:cNvPr id="8" name="Rectangle 7"/>
          <p:cNvSpPr/>
          <p:nvPr/>
        </p:nvSpPr>
        <p:spPr>
          <a:xfrm>
            <a:off x="2027584" y="1941221"/>
            <a:ext cx="7116416" cy="5283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57350" lvl="3" indent="-285750">
              <a:buFont typeface="Courier New" panose="02070309020205020404" pitchFamily="49" charset="0"/>
              <a:buChar char="o"/>
              <a:defRPr/>
            </a:pPr>
            <a:r>
              <a:rPr lang="en-US" sz="1600" dirty="0">
                <a:solidFill>
                  <a:schemeClr val="tx1"/>
                </a:solidFill>
                <a:effectLst>
                  <a:outerShdw blurRad="38100" dist="38100" dir="2700000" algn="tl">
                    <a:srgbClr val="000000">
                      <a:alpha val="43137"/>
                    </a:srgbClr>
                  </a:outerShdw>
                </a:effectLst>
                <a:cs typeface="Arial" pitchFamily="34" charset="0"/>
              </a:rPr>
              <a:t>Hire recommendation to Appointing Authority</a:t>
            </a:r>
          </a:p>
          <a:p>
            <a:pPr lvl="3">
              <a:defRPr/>
            </a:pPr>
            <a:endParaRPr lang="en-US" sz="1600" dirty="0">
              <a:solidFill>
                <a:schemeClr val="tx1"/>
              </a:solidFill>
              <a:effectLst>
                <a:outerShdw blurRad="38100" dist="38100" dir="2700000" algn="tl">
                  <a:srgbClr val="000000">
                    <a:alpha val="43137"/>
                  </a:srgbClr>
                </a:outerShdw>
              </a:effectLst>
              <a:cs typeface="Arial" pitchFamily="34" charset="0"/>
            </a:endParaRPr>
          </a:p>
          <a:p>
            <a:pPr marL="2114550" lvl="4" indent="-285750">
              <a:buFont typeface="Courier New" panose="02070309020205020404" pitchFamily="49" charset="0"/>
              <a:buChar char="o"/>
              <a:defRPr/>
            </a:pPr>
            <a:r>
              <a:rPr lang="en-US" sz="1600" dirty="0">
                <a:solidFill>
                  <a:schemeClr val="tx1"/>
                </a:solidFill>
                <a:effectLst>
                  <a:outerShdw blurRad="38100" dist="38100" dir="2700000" algn="tl">
                    <a:srgbClr val="000000">
                      <a:alpha val="43137"/>
                    </a:srgbClr>
                  </a:outerShdw>
                </a:effectLst>
                <a:cs typeface="Arial" pitchFamily="34" charset="0"/>
              </a:rPr>
              <a:t>Summary of strengths/weaknesses</a:t>
            </a:r>
          </a:p>
          <a:p>
            <a:pPr marL="2114550" lvl="4" indent="-285750">
              <a:buFont typeface="Courier New" panose="02070309020205020404" pitchFamily="49" charset="0"/>
              <a:buChar char="o"/>
              <a:defRPr/>
            </a:pPr>
            <a:r>
              <a:rPr lang="en-US" sz="1600" dirty="0">
                <a:solidFill>
                  <a:schemeClr val="tx1"/>
                </a:solidFill>
                <a:effectLst>
                  <a:outerShdw blurRad="38100" dist="38100" dir="2700000" algn="tl">
                    <a:srgbClr val="000000">
                      <a:alpha val="43137"/>
                    </a:srgbClr>
                  </a:outerShdw>
                </a:effectLst>
                <a:cs typeface="Arial" pitchFamily="34" charset="0"/>
              </a:rPr>
              <a:t>Potential contributions</a:t>
            </a:r>
          </a:p>
          <a:p>
            <a:pPr marL="2114550" lvl="4" indent="-285750">
              <a:buFont typeface="Courier New" panose="02070309020205020404" pitchFamily="49" charset="0"/>
              <a:buChar char="o"/>
              <a:defRPr/>
            </a:pPr>
            <a:endParaRPr lang="en-US" sz="1600"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sz="1600" dirty="0" smtClean="0">
                <a:solidFill>
                  <a:schemeClr val="tx1"/>
                </a:solidFill>
                <a:effectLst>
                  <a:outerShdw blurRad="38100" dist="38100" dir="2700000" algn="tl">
                    <a:srgbClr val="000000">
                      <a:alpha val="43137"/>
                    </a:srgbClr>
                  </a:outerShdw>
                </a:effectLst>
                <a:cs typeface="Arial" pitchFamily="34" charset="0"/>
              </a:rPr>
              <a:t>Prior to an offer of employment, WSU must comply with </a:t>
            </a:r>
            <a:r>
              <a:rPr lang="en-US" sz="1600" dirty="0" smtClean="0">
                <a:solidFill>
                  <a:schemeClr val="tx1"/>
                </a:solidFill>
                <a:effectLst>
                  <a:outerShdw blurRad="38100" dist="38100" dir="2700000" algn="tl">
                    <a:srgbClr val="000000">
                      <a:alpha val="43137"/>
                    </a:srgbClr>
                  </a:outerShdw>
                </a:effectLst>
                <a:cs typeface="Arial" pitchFamily="34" charset="0"/>
                <a:hlinkClick r:id="rId6"/>
              </a:rPr>
              <a:t>RCW 28B.112.080</a:t>
            </a:r>
            <a:r>
              <a:rPr lang="en-US" sz="1600" dirty="0" smtClean="0">
                <a:solidFill>
                  <a:schemeClr val="tx1"/>
                </a:solidFill>
                <a:effectLst>
                  <a:outerShdw blurRad="38100" dist="38100" dir="2700000" algn="tl">
                    <a:srgbClr val="000000">
                      <a:alpha val="43137"/>
                    </a:srgbClr>
                  </a:outerShdw>
                </a:effectLst>
                <a:cs typeface="Arial" pitchFamily="34" charset="0"/>
              </a:rPr>
              <a:t> in regards to Sexual Misconduct</a:t>
            </a:r>
            <a:r>
              <a:rPr lang="en-US" sz="1600" dirty="0">
                <a:solidFill>
                  <a:schemeClr val="tx1"/>
                </a:solidFill>
                <a:effectLst>
                  <a:outerShdw blurRad="38100" dist="38100" dir="2700000" algn="tl">
                    <a:srgbClr val="000000">
                      <a:alpha val="43137"/>
                    </a:srgbClr>
                  </a:outerShdw>
                </a:effectLst>
                <a:cs typeface="Arial" pitchFamily="34" charset="0"/>
              </a:rPr>
              <a:t>. The sexual misconduct form is part of the application process in </a:t>
            </a:r>
            <a:r>
              <a:rPr lang="en-US" sz="1600" dirty="0" err="1">
                <a:solidFill>
                  <a:schemeClr val="tx1"/>
                </a:solidFill>
                <a:effectLst>
                  <a:outerShdw blurRad="38100" dist="38100" dir="2700000" algn="tl">
                    <a:srgbClr val="000000">
                      <a:alpha val="43137"/>
                    </a:srgbClr>
                  </a:outerShdw>
                </a:effectLst>
                <a:cs typeface="Arial" pitchFamily="34" charset="0"/>
              </a:rPr>
              <a:t>Workday.To</a:t>
            </a:r>
            <a:r>
              <a:rPr lang="en-US" sz="1600" dirty="0">
                <a:solidFill>
                  <a:schemeClr val="tx1"/>
                </a:solidFill>
                <a:effectLst>
                  <a:outerShdw blurRad="38100" dist="38100" dir="2700000" algn="tl">
                    <a:srgbClr val="000000">
                      <a:alpha val="43137"/>
                    </a:srgbClr>
                  </a:outerShdw>
                </a:effectLst>
                <a:cs typeface="Arial" pitchFamily="34" charset="0"/>
              </a:rPr>
              <a:t> </a:t>
            </a:r>
            <a:r>
              <a:rPr lang="en-US" sz="1600" dirty="0" smtClean="0">
                <a:solidFill>
                  <a:schemeClr val="tx1"/>
                </a:solidFill>
                <a:effectLst>
                  <a:outerShdw blurRad="38100" dist="38100" dir="2700000" algn="tl">
                    <a:srgbClr val="000000">
                      <a:alpha val="43137"/>
                    </a:srgbClr>
                  </a:outerShdw>
                </a:effectLst>
                <a:cs typeface="Arial" pitchFamily="34" charset="0"/>
              </a:rPr>
              <a:t>comply with this law, hiring departments may not make an offer of employment until approved by HRS Employment Services.</a:t>
            </a:r>
          </a:p>
          <a:p>
            <a:pPr lvl="3">
              <a:defRPr/>
            </a:pPr>
            <a:endParaRPr lang="en-US" sz="1600"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sz="1600" dirty="0">
                <a:solidFill>
                  <a:schemeClr val="tx1"/>
                </a:solidFill>
                <a:effectLst>
                  <a:outerShdw blurRad="38100" dist="38100" dir="2700000" algn="tl">
                    <a:srgbClr val="000000">
                      <a:alpha val="43137"/>
                    </a:srgbClr>
                  </a:outerShdw>
                </a:effectLst>
                <a:cs typeface="Arial" pitchFamily="34" charset="0"/>
              </a:rPr>
              <a:t>Verbal offer made upon approval</a:t>
            </a:r>
          </a:p>
          <a:p>
            <a:pPr lvl="3">
              <a:defRPr/>
            </a:pPr>
            <a:endParaRPr lang="en-US" sz="1600" dirty="0">
              <a:solidFill>
                <a:schemeClr val="tx1"/>
              </a:solidFill>
              <a:effectLst>
                <a:outerShdw blurRad="38100" dist="38100" dir="2700000" algn="tl">
                  <a:srgbClr val="000000">
                    <a:alpha val="43137"/>
                  </a:srgbClr>
                </a:outerShdw>
              </a:effectLst>
              <a:cs typeface="Arial" pitchFamily="34" charset="0"/>
            </a:endParaRPr>
          </a:p>
          <a:p>
            <a:pPr marL="2114550" lvl="4" indent="-285750">
              <a:buFont typeface="Courier New" panose="02070309020205020404" pitchFamily="49" charset="0"/>
              <a:buChar char="o"/>
              <a:defRPr/>
            </a:pPr>
            <a:r>
              <a:rPr lang="en-US" sz="1600" dirty="0">
                <a:solidFill>
                  <a:schemeClr val="tx1"/>
                </a:solidFill>
                <a:effectLst>
                  <a:outerShdw blurRad="38100" dist="38100" dir="2700000" algn="tl">
                    <a:srgbClr val="000000">
                      <a:alpha val="43137"/>
                    </a:srgbClr>
                  </a:outerShdw>
                </a:effectLst>
                <a:cs typeface="Arial" pitchFamily="34" charset="0"/>
              </a:rPr>
              <a:t>Negotiations of additional salary/terms may require approval</a:t>
            </a:r>
          </a:p>
          <a:p>
            <a:pPr lvl="3">
              <a:defRPr/>
            </a:pPr>
            <a:endParaRPr lang="en-US" sz="1600"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sz="1600" dirty="0">
                <a:solidFill>
                  <a:schemeClr val="tx1"/>
                </a:solidFill>
                <a:effectLst>
                  <a:outerShdw blurRad="38100" dist="38100" dir="2700000" algn="tl">
                    <a:srgbClr val="000000">
                      <a:alpha val="43137"/>
                    </a:srgbClr>
                  </a:outerShdw>
                </a:effectLst>
                <a:cs typeface="Arial" pitchFamily="34" charset="0"/>
              </a:rPr>
              <a:t>Offer Letter drafted, approved and sent</a:t>
            </a:r>
          </a:p>
          <a:p>
            <a:pPr lvl="3">
              <a:defRPr/>
            </a:pPr>
            <a:endParaRPr lang="en-US" sz="1600"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sz="1600" dirty="0">
                <a:solidFill>
                  <a:schemeClr val="tx1"/>
                </a:solidFill>
                <a:effectLst>
                  <a:outerShdw blurRad="38100" dist="38100" dir="2700000" algn="tl">
                    <a:srgbClr val="000000">
                      <a:alpha val="43137"/>
                    </a:srgbClr>
                  </a:outerShdw>
                </a:effectLst>
                <a:cs typeface="Arial" pitchFamily="34" charset="0"/>
              </a:rPr>
              <a:t>Official signature acceptance distributed to CC’s</a:t>
            </a:r>
            <a:endParaRPr lang="en-US" sz="1400" i="1" dirty="0">
              <a:solidFill>
                <a:schemeClr val="tx1"/>
              </a:solidFill>
              <a:effectLst>
                <a:outerShdw blurRad="38100" dist="38100" dir="2700000" algn="tl">
                  <a:srgbClr val="000000">
                    <a:alpha val="43137"/>
                  </a:srgbClr>
                </a:outerShdw>
              </a:effectLst>
              <a:cs typeface="Arial" pitchFamily="34" charset="0"/>
            </a:endParaRPr>
          </a:p>
          <a:p>
            <a:pPr lvl="3">
              <a:defRPr/>
            </a:pPr>
            <a:r>
              <a:rPr lang="en-US" sz="1400" i="1" dirty="0">
                <a:solidFill>
                  <a:schemeClr val="tx1"/>
                </a:solidFill>
                <a:effectLst>
                  <a:outerShdw blurRad="38100" dist="38100" dir="2700000" algn="tl">
                    <a:srgbClr val="000000">
                      <a:alpha val="43137"/>
                    </a:srgbClr>
                  </a:outerShdw>
                </a:effectLst>
                <a:cs typeface="Arial" pitchFamily="34" charset="0"/>
              </a:rPr>
              <a:t>*Provost approval and signature required for</a:t>
            </a:r>
          </a:p>
          <a:p>
            <a:pPr lvl="3">
              <a:defRPr/>
            </a:pPr>
            <a:r>
              <a:rPr lang="en-US" sz="1400" i="1" dirty="0">
                <a:solidFill>
                  <a:schemeClr val="tx1"/>
                </a:solidFill>
                <a:effectLst>
                  <a:outerShdw blurRad="38100" dist="38100" dir="2700000" algn="tl">
                    <a:srgbClr val="000000">
                      <a:alpha val="43137"/>
                    </a:srgbClr>
                  </a:outerShdw>
                </a:effectLst>
                <a:cs typeface="Arial" pitchFamily="34" charset="0"/>
              </a:rPr>
              <a:t> tenure-track/tenured positions </a:t>
            </a: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pic>
        <p:nvPicPr>
          <p:cNvPr id="58375"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2279" y="6263481"/>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p:cNvGraphicFramePr/>
          <p:nvPr>
            <p:custDataLst>
              <p:tags r:id="rId3"/>
            </p:custDataLst>
            <p:extLst>
              <p:ext uri="{D42A27DB-BD31-4B8C-83A1-F6EECF244321}">
                <p14:modId xmlns:p14="http://schemas.microsoft.com/office/powerpoint/2010/main" val="3364256128"/>
              </p:ext>
            </p:extLst>
          </p:nvPr>
        </p:nvGraphicFramePr>
        <p:xfrm>
          <a:off x="-964528" y="2050318"/>
          <a:ext cx="6819107" cy="45258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fade">
                                      <p:cBhvr>
                                        <p:cTn id="32" dur="500"/>
                                        <p:tgtEl>
                                          <p:spTgt spid="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1" end="11"/>
                                            </p:txEl>
                                          </p:spTgt>
                                        </p:tgtEl>
                                        <p:attrNameLst>
                                          <p:attrName>style.visibility</p:attrName>
                                        </p:attrNameLst>
                                      </p:cBhvr>
                                      <p:to>
                                        <p:strVal val="visible"/>
                                      </p:to>
                                    </p:set>
                                    <p:animEffect transition="in" filter="fade">
                                      <p:cBhvr>
                                        <p:cTn id="37" dur="500"/>
                                        <p:tgtEl>
                                          <p:spTgt spid="8">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3" end="13"/>
                                            </p:txEl>
                                          </p:spTgt>
                                        </p:tgtEl>
                                        <p:attrNameLst>
                                          <p:attrName>style.visibility</p:attrName>
                                        </p:attrNameLst>
                                      </p:cBhvr>
                                      <p:to>
                                        <p:strVal val="visible"/>
                                      </p:to>
                                    </p:set>
                                    <p:animEffect transition="in" filter="fade">
                                      <p:cBhvr>
                                        <p:cTn id="42" dur="500"/>
                                        <p:tgtEl>
                                          <p:spTgt spid="8">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4" end="14"/>
                                            </p:txEl>
                                          </p:spTgt>
                                        </p:tgtEl>
                                        <p:attrNameLst>
                                          <p:attrName>style.visibility</p:attrName>
                                        </p:attrNameLst>
                                      </p:cBhvr>
                                      <p:to>
                                        <p:strVal val="visible"/>
                                      </p:to>
                                    </p:set>
                                    <p:animEffect transition="in" filter="fade">
                                      <p:cBhvr>
                                        <p:cTn id="47" dur="500"/>
                                        <p:tgtEl>
                                          <p:spTgt spid="8">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5" end="15"/>
                                            </p:txEl>
                                          </p:spTgt>
                                        </p:tgtEl>
                                        <p:attrNameLst>
                                          <p:attrName>style.visibility</p:attrName>
                                        </p:attrNameLst>
                                      </p:cBhvr>
                                      <p:to>
                                        <p:strVal val="visible"/>
                                      </p:to>
                                    </p:set>
                                    <p:animEffect transition="in" filter="fade">
                                      <p:cBhvr>
                                        <p:cTn id="52"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7739"/>
            <a:ext cx="9144000" cy="5400261"/>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219" name="Title 1"/>
          <p:cNvSpPr>
            <a:spLocks noGrp="1"/>
          </p:cNvSpPr>
          <p:nvPr>
            <p:ph type="ctrTitle"/>
          </p:nvPr>
        </p:nvSpPr>
        <p:spPr>
          <a:xfrm>
            <a:off x="492125" y="594222"/>
            <a:ext cx="8651875" cy="769441"/>
          </a:xfrm>
        </p:spPr>
        <p:txBody>
          <a:bodyPr/>
          <a:lstStyle/>
          <a:p>
            <a:pPr>
              <a:defRPr/>
            </a:pPr>
            <a:r>
              <a:rPr lang="en-US" altLang="en-US" sz="4400" kern="1200" dirty="0">
                <a:ln w="22225">
                  <a:solidFill>
                    <a:schemeClr val="accent2"/>
                  </a:solidFill>
                  <a:prstDash val="solid"/>
                </a:ln>
                <a:solidFill>
                  <a:schemeClr val="accent2">
                    <a:lumMod val="40000"/>
                    <a:lumOff val="60000"/>
                  </a:schemeClr>
                </a:solidFill>
                <a:latin typeface="Arial" panose="020B0604020202020204" pitchFamily="34" charset="0"/>
                <a:ea typeface="+mn-ea"/>
                <a:cs typeface="+mn-cs"/>
              </a:rPr>
              <a:t>Roles &amp; Responsibilities</a:t>
            </a:r>
          </a:p>
        </p:txBody>
      </p:sp>
      <p:graphicFrame>
        <p:nvGraphicFramePr>
          <p:cNvPr id="5" name="Table 4"/>
          <p:cNvGraphicFramePr>
            <a:graphicFrameLocks noGrp="1"/>
          </p:cNvGraphicFramePr>
          <p:nvPr>
            <p:extLst>
              <p:ext uri="{D42A27DB-BD31-4B8C-83A1-F6EECF244321}">
                <p14:modId xmlns:p14="http://schemas.microsoft.com/office/powerpoint/2010/main" val="4270884426"/>
              </p:ext>
            </p:extLst>
          </p:nvPr>
        </p:nvGraphicFramePr>
        <p:xfrm>
          <a:off x="492125" y="1834870"/>
          <a:ext cx="3816626" cy="3566160"/>
        </p:xfrm>
        <a:graphic>
          <a:graphicData uri="http://schemas.openxmlformats.org/drawingml/2006/table">
            <a:tbl>
              <a:tblPr firstRow="1" bandRow="1">
                <a:tableStyleId>{5C22544A-7EE6-4342-B048-85BDC9FD1C3A}</a:tableStyleId>
              </a:tblPr>
              <a:tblGrid>
                <a:gridCol w="3816626">
                  <a:extLst>
                    <a:ext uri="{9D8B030D-6E8A-4147-A177-3AD203B41FA5}">
                      <a16:colId xmlns:a16="http://schemas.microsoft.com/office/drawing/2014/main" val="20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Office of the Provost</a:t>
                      </a:r>
                    </a:p>
                    <a:p>
                      <a:pPr algn="ctr"/>
                      <a:endParaRPr lang="en-US" dirty="0"/>
                    </a:p>
                  </a:txBody>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2"/>
                          </a:solidFill>
                        </a:rPr>
                        <a:t>Overall University responsibility for recruitment, search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2"/>
                          </a:solidFill>
                        </a:rPr>
                        <a:t> and</a:t>
                      </a:r>
                      <a:r>
                        <a:rPr lang="en-US" b="0" baseline="0" dirty="0">
                          <a:solidFill>
                            <a:schemeClr val="bg2"/>
                          </a:solidFill>
                        </a:rPr>
                        <a:t> </a:t>
                      </a:r>
                      <a:r>
                        <a:rPr lang="en-US" b="0" dirty="0">
                          <a:solidFill>
                            <a:schemeClr val="bg2"/>
                          </a:solidFill>
                        </a:rPr>
                        <a:t>selection of</a:t>
                      </a:r>
                      <a:r>
                        <a:rPr lang="en-US" b="0" baseline="0" dirty="0">
                          <a:solidFill>
                            <a:schemeClr val="bg2"/>
                          </a:solidFill>
                        </a:rPr>
                        <a:t> </a:t>
                      </a:r>
                      <a:r>
                        <a:rPr lang="en-US" b="0" dirty="0">
                          <a:solidFill>
                            <a:schemeClr val="bg2"/>
                          </a:solidFill>
                        </a:rPr>
                        <a:t>faculty.</a:t>
                      </a:r>
                    </a:p>
                    <a:p>
                      <a:pPr algn="ctr"/>
                      <a:endParaRPr lang="en-US" b="0" dirty="0">
                        <a:solidFill>
                          <a:schemeClr val="bg2"/>
                        </a:solidFill>
                      </a:endParaRPr>
                    </a:p>
                  </a:txBody>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2"/>
                          </a:solidFill>
                        </a:rPr>
                        <a:t>All faculty positions and appointments system-wide, specifically including</a:t>
                      </a:r>
                      <a:r>
                        <a:rPr lang="en-US" b="0" baseline="0" dirty="0">
                          <a:solidFill>
                            <a:schemeClr val="bg2"/>
                          </a:solidFill>
                        </a:rPr>
                        <a:t> </a:t>
                      </a:r>
                      <a:r>
                        <a:rPr lang="en-US" b="0" dirty="0">
                          <a:solidFill>
                            <a:schemeClr val="bg2"/>
                          </a:solidFill>
                        </a:rPr>
                        <a:t>tenure &amp; tenure-track, require final approval</a:t>
                      </a:r>
                      <a:r>
                        <a:rPr lang="en-US" b="0" baseline="0" dirty="0">
                          <a:solidFill>
                            <a:schemeClr val="bg2"/>
                          </a:solidFill>
                        </a:rPr>
                        <a:t> </a:t>
                      </a:r>
                      <a:r>
                        <a:rPr lang="en-US" b="0" dirty="0">
                          <a:solidFill>
                            <a:schemeClr val="bg2"/>
                          </a:solidFill>
                        </a:rPr>
                        <a:t>from this office. </a:t>
                      </a:r>
                    </a:p>
                    <a:p>
                      <a:pPr algn="ctr"/>
                      <a:endParaRPr lang="en-US" b="0" dirty="0">
                        <a:solidFill>
                          <a:schemeClr val="bg2"/>
                        </a:solidFill>
                      </a:endParaRPr>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58586476"/>
              </p:ext>
            </p:extLst>
          </p:nvPr>
        </p:nvGraphicFramePr>
        <p:xfrm>
          <a:off x="4755874" y="1834870"/>
          <a:ext cx="3816626" cy="3566160"/>
        </p:xfrm>
        <a:graphic>
          <a:graphicData uri="http://schemas.openxmlformats.org/drawingml/2006/table">
            <a:tbl>
              <a:tblPr firstRow="1" bandRow="1">
                <a:tableStyleId>{5C22544A-7EE6-4342-B048-85BDC9FD1C3A}</a:tableStyleId>
              </a:tblPr>
              <a:tblGrid>
                <a:gridCol w="3816626">
                  <a:extLst>
                    <a:ext uri="{9D8B030D-6E8A-4147-A177-3AD203B41FA5}">
                      <a16:colId xmlns:a16="http://schemas.microsoft.com/office/drawing/2014/main" val="20000"/>
                    </a:ext>
                  </a:extLst>
                </a:gridCol>
              </a:tblGrid>
              <a:tr h="370840">
                <a:tc>
                  <a:txBody>
                    <a:bodyPr/>
                    <a:lstStyle/>
                    <a:p>
                      <a:pPr lvl="0" algn="ctr"/>
                      <a:r>
                        <a:rPr lang="en-US" dirty="0"/>
                        <a:t>Appointing Authority</a:t>
                      </a:r>
                    </a:p>
                    <a:p>
                      <a:pPr algn="ctr"/>
                      <a:endParaRPr lang="en-US" dirty="0"/>
                    </a:p>
                  </a:txBody>
                  <a:tcPr/>
                </a:tc>
                <a:extLst>
                  <a:ext uri="{0D108BD9-81ED-4DB2-BD59-A6C34878D82A}">
                    <a16:rowId xmlns:a16="http://schemas.microsoft.com/office/drawing/2014/main" val="10000"/>
                  </a:ext>
                </a:extLst>
              </a:tr>
              <a:tr h="370840">
                <a:tc>
                  <a:txBody>
                    <a:bodyPr/>
                    <a:lstStyle/>
                    <a:p>
                      <a:pPr lvl="0" algn="ctr"/>
                      <a:r>
                        <a:rPr lang="en-US" b="0" dirty="0">
                          <a:solidFill>
                            <a:schemeClr val="bg2"/>
                          </a:solidFill>
                        </a:rPr>
                        <a:t>Determine the needs of the vacant position and appoint a diverse, fair and equitable Search Committee. </a:t>
                      </a:r>
                    </a:p>
                    <a:p>
                      <a:pPr algn="ctr"/>
                      <a:endParaRPr lang="en-US" b="0" dirty="0">
                        <a:solidFill>
                          <a:schemeClr val="bg2"/>
                        </a:solidFill>
                      </a:endParaRPr>
                    </a:p>
                  </a:txBody>
                  <a:tcPr/>
                </a:tc>
                <a:extLst>
                  <a:ext uri="{0D108BD9-81ED-4DB2-BD59-A6C34878D82A}">
                    <a16:rowId xmlns:a16="http://schemas.microsoft.com/office/drawing/2014/main" val="10001"/>
                  </a:ext>
                </a:extLst>
              </a:tr>
              <a:tr h="370840">
                <a:tc>
                  <a:txBody>
                    <a:bodyPr/>
                    <a:lstStyle/>
                    <a:p>
                      <a:pPr lvl="0" algn="ctr"/>
                      <a:r>
                        <a:rPr lang="en-US" b="0" dirty="0">
                          <a:solidFill>
                            <a:schemeClr val="bg2"/>
                          </a:solidFill>
                        </a:rPr>
                        <a:t>Ensure the area’s or college’s recruitment processes are in alignment with the University’s policies and goals of identifying and recruiting a highly qualified and diverse individual.</a:t>
                      </a:r>
                    </a:p>
                  </a:txBody>
                  <a:tcPr/>
                </a:tc>
                <a:extLst>
                  <a:ext uri="{0D108BD9-81ED-4DB2-BD59-A6C34878D82A}">
                    <a16:rowId xmlns:a16="http://schemas.microsoft.com/office/drawing/2014/main" val="10002"/>
                  </a:ext>
                </a:extLst>
              </a:tr>
            </a:tbl>
          </a:graphicData>
        </a:graphic>
      </p:graphicFrame>
      <p:pic>
        <p:nvPicPr>
          <p:cNvPr id="8"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3475"/>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4304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49539" y="3523006"/>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3203514596"/>
              </p:ext>
            </p:extLst>
          </p:nvPr>
        </p:nvGraphicFramePr>
        <p:xfrm>
          <a:off x="0" y="1387503"/>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6158" y="4182478"/>
            <a:ext cx="2558596" cy="2543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074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ectangle 8"/>
          <p:cNvSpPr/>
          <p:nvPr/>
        </p:nvSpPr>
        <p:spPr>
          <a:xfrm>
            <a:off x="4092575" y="1668463"/>
            <a:ext cx="5051425" cy="5289550"/>
          </a:xfrm>
          <a:prstGeom prst="rect">
            <a:avLst/>
          </a:prstGeom>
          <a:solidFill>
            <a:srgbClr val="4D89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graphicFrame>
        <p:nvGraphicFramePr>
          <p:cNvPr id="6" name="Diagram 5"/>
          <p:cNvGraphicFramePr/>
          <p:nvPr>
            <p:custDataLst>
              <p:tags r:id="rId2"/>
            </p:custDataLst>
            <p:extLst>
              <p:ext uri="{D42A27DB-BD31-4B8C-83A1-F6EECF244321}">
                <p14:modId xmlns:p14="http://schemas.microsoft.com/office/powerpoint/2010/main" val="399729859"/>
              </p:ext>
            </p:extLst>
          </p:nvPr>
        </p:nvGraphicFramePr>
        <p:xfrm>
          <a:off x="-1080916" y="2153257"/>
          <a:ext cx="6487307" cy="41881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323647" y="708065"/>
            <a:ext cx="8789158" cy="707886"/>
          </a:xfrm>
          <a:prstGeom prst="rect">
            <a:avLst/>
          </a:prstGeom>
        </p:spPr>
        <p:txBody>
          <a:bodyPr>
            <a:spAutoFit/>
          </a:bodyPr>
          <a:lstStyle/>
          <a:p>
            <a:pPr algn="ctr">
              <a:defRPr/>
            </a:pPr>
            <a:r>
              <a:rPr lang="en-US" sz="4000" b="1" dirty="0">
                <a:ln w="22225">
                  <a:solidFill>
                    <a:srgbClr val="4D8943"/>
                  </a:solidFill>
                  <a:prstDash val="solid"/>
                </a:ln>
                <a:solidFill>
                  <a:schemeClr val="accent2">
                    <a:lumMod val="40000"/>
                    <a:lumOff val="60000"/>
                  </a:schemeClr>
                </a:solidFill>
              </a:rPr>
              <a:t>Hire &amp; Onboard</a:t>
            </a:r>
          </a:p>
        </p:txBody>
      </p:sp>
      <p:sp>
        <p:nvSpPr>
          <p:cNvPr id="8" name="Rectangle 7"/>
          <p:cNvSpPr/>
          <p:nvPr/>
        </p:nvSpPr>
        <p:spPr>
          <a:xfrm>
            <a:off x="3074988" y="1527175"/>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dirty="0">
                <a:solidFill>
                  <a:schemeClr val="tx1"/>
                </a:solidFill>
                <a:effectLst>
                  <a:outerShdw blurRad="38100" dist="38100" dir="2700000" algn="tl">
                    <a:srgbClr val="000000">
                      <a:alpha val="43137"/>
                    </a:srgbClr>
                  </a:outerShdw>
                </a:effectLst>
                <a:cs typeface="Arial" pitchFamily="34" charset="0"/>
              </a:rPr>
              <a:t>Notify Candidates</a:t>
            </a:r>
          </a:p>
          <a:p>
            <a:pPr lvl="3">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Courtesy notification to on-campus interviewees</a:t>
            </a: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Email/letter to other candidates</a:t>
            </a: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Update all candidates’ status with “disposition reasons” and complete the hire (external) or change/add job (internal) process.</a:t>
            </a: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pic>
        <p:nvPicPr>
          <p:cNvPr id="64519" name="Picture 11" descr="HRS sign copy.jpg"/>
          <p:cNvPicPr>
            <a:picLocks noChangeAspect="1"/>
          </p:cNvPicPr>
          <p:nvPr>
            <p:custDataLst>
              <p:tags r:id="rId3"/>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833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TextBox 9"/>
          <p:cNvSpPr txBox="1">
            <a:spLocks noChangeArrowheads="1"/>
          </p:cNvSpPr>
          <p:nvPr/>
        </p:nvSpPr>
        <p:spPr bwMode="auto">
          <a:xfrm>
            <a:off x="4092575" y="5799138"/>
            <a:ext cx="5051425" cy="30797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chemeClr val="bg2"/>
                </a:solidFill>
                <a:hlinkClick r:id="rId13"/>
              </a:rPr>
              <a:t>HRS Templates: Faculty Recruitment Webpage </a:t>
            </a:r>
            <a:endParaRPr lang="en-US" altLang="en-US" sz="1400" dirty="0">
              <a:solidFill>
                <a:schemeClr val="bg2"/>
              </a:solidFill>
            </a:endParaRPr>
          </a:p>
        </p:txBody>
      </p:sp>
      <p:pic>
        <p:nvPicPr>
          <p:cNvPr id="10" name="Picture 8"/>
          <p:cNvPicPr>
            <a:picLocks noChangeAspect="1" noChangeArrowheads="1"/>
          </p:cNvPicPr>
          <p:nvPr>
            <p:custDataLst>
              <p:tags r:id="rId4"/>
            </p:custDataLst>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8050" y="6107113"/>
            <a:ext cx="312738"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64520"/>
                                        </p:tgtEl>
                                      </p:cBhvr>
                                    </p:animEffect>
                                    <p:animScale>
                                      <p:cBhvr>
                                        <p:cTn id="28" dur="250" autoRev="1" fill="hold"/>
                                        <p:tgtEl>
                                          <p:spTgt spid="64520"/>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1000"/>
                                        <p:tgtEl>
                                          <p:spTgt spid="8">
                                            <p:txEl>
                                              <p:pRg st="6" end="6"/>
                                            </p:txEl>
                                          </p:spTgt>
                                        </p:tgtEl>
                                      </p:cBhvr>
                                    </p:animEffect>
                                    <p:anim calcmode="lin" valueType="num">
                                      <p:cBhvr>
                                        <p:cTn id="3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ectangle 8"/>
          <p:cNvSpPr/>
          <p:nvPr/>
        </p:nvSpPr>
        <p:spPr>
          <a:xfrm>
            <a:off x="4092575" y="1668463"/>
            <a:ext cx="5051425" cy="5289550"/>
          </a:xfrm>
          <a:prstGeom prst="rect">
            <a:avLst/>
          </a:prstGeom>
          <a:solidFill>
            <a:srgbClr val="4D89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graphicFrame>
        <p:nvGraphicFramePr>
          <p:cNvPr id="6" name="Diagram 5"/>
          <p:cNvGraphicFramePr/>
          <p:nvPr>
            <p:custDataLst>
              <p:tags r:id="rId2"/>
            </p:custDataLst>
            <p:extLst>
              <p:ext uri="{D42A27DB-BD31-4B8C-83A1-F6EECF244321}">
                <p14:modId xmlns:p14="http://schemas.microsoft.com/office/powerpoint/2010/main" val="2006860966"/>
              </p:ext>
            </p:extLst>
          </p:nvPr>
        </p:nvGraphicFramePr>
        <p:xfrm>
          <a:off x="-1080916" y="2153257"/>
          <a:ext cx="6487307" cy="41881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177421" y="714415"/>
            <a:ext cx="8789158" cy="707886"/>
          </a:xfrm>
          <a:prstGeom prst="rect">
            <a:avLst/>
          </a:prstGeom>
        </p:spPr>
        <p:txBody>
          <a:bodyPr>
            <a:spAutoFit/>
          </a:bodyPr>
          <a:lstStyle/>
          <a:p>
            <a:pPr algn="ctr">
              <a:defRPr/>
            </a:pPr>
            <a:r>
              <a:rPr lang="en-US" sz="4000" b="1" dirty="0">
                <a:ln w="22225">
                  <a:solidFill>
                    <a:srgbClr val="4D8943"/>
                  </a:solidFill>
                  <a:prstDash val="solid"/>
                </a:ln>
                <a:solidFill>
                  <a:schemeClr val="accent2">
                    <a:lumMod val="40000"/>
                    <a:lumOff val="60000"/>
                  </a:schemeClr>
                </a:solidFill>
              </a:rPr>
              <a:t>Hire &amp; Onboard</a:t>
            </a:r>
          </a:p>
        </p:txBody>
      </p:sp>
      <p:sp>
        <p:nvSpPr>
          <p:cNvPr id="8" name="Rectangle 7"/>
          <p:cNvSpPr/>
          <p:nvPr/>
        </p:nvSpPr>
        <p:spPr>
          <a:xfrm>
            <a:off x="3074988" y="1527175"/>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dirty="0">
                <a:solidFill>
                  <a:schemeClr val="tx1"/>
                </a:solidFill>
                <a:effectLst>
                  <a:outerShdw blurRad="38100" dist="38100" dir="2700000" algn="tl">
                    <a:srgbClr val="000000">
                      <a:alpha val="43137"/>
                    </a:srgbClr>
                  </a:outerShdw>
                </a:effectLst>
                <a:cs typeface="Arial" pitchFamily="34" charset="0"/>
              </a:rPr>
              <a:t>Search Committee</a:t>
            </a: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Copies of all advertising</a:t>
            </a: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Candidate evaluation tools</a:t>
            </a: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Screening and interview notes</a:t>
            </a: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Hiring Recommendation</a:t>
            </a: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Copy of final offer letter</a:t>
            </a: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lvl="3">
              <a:defRPr/>
            </a:pPr>
            <a:r>
              <a:rPr lang="en-US" dirty="0" smtClean="0">
                <a:solidFill>
                  <a:schemeClr val="tx1"/>
                </a:solidFill>
                <a:effectLst>
                  <a:outerShdw blurRad="38100" dist="38100" dir="2700000" algn="tl">
                    <a:srgbClr val="000000">
                      <a:alpha val="43137"/>
                    </a:srgbClr>
                  </a:outerShdw>
                </a:effectLst>
                <a:cs typeface="Arial" pitchFamily="34" charset="0"/>
              </a:rPr>
              <a:t>Workday</a:t>
            </a: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Application materials</a:t>
            </a:r>
          </a:p>
          <a:p>
            <a:pPr marL="1657350" lvl="3" indent="-285750">
              <a:buFont typeface="Courier New" panose="02070309020205020404" pitchFamily="49" charset="0"/>
              <a:buChar char="o"/>
              <a:defRPr/>
            </a:pPr>
            <a:r>
              <a:rPr lang="en-US" dirty="0" smtClean="0">
                <a:solidFill>
                  <a:schemeClr val="tx1"/>
                </a:solidFill>
                <a:effectLst>
                  <a:outerShdw blurRad="38100" dist="38100" dir="2700000" algn="tl">
                    <a:srgbClr val="000000">
                      <a:alpha val="43137"/>
                    </a:srgbClr>
                  </a:outerShdw>
                </a:effectLst>
                <a:cs typeface="Arial" pitchFamily="34" charset="0"/>
              </a:rPr>
              <a:t>Disposition reasons</a:t>
            </a: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Search Committee Members</a:t>
            </a: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pic>
        <p:nvPicPr>
          <p:cNvPr id="66567" name="Picture 11" descr="HRS sign copy.jpg"/>
          <p:cNvPicPr>
            <a:picLocks noChangeAspect="1"/>
          </p:cNvPicPr>
          <p:nvPr>
            <p:custDataLst>
              <p:tags r:id="rId3"/>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198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Box 9"/>
          <p:cNvSpPr txBox="1">
            <a:spLocks noChangeArrowheads="1"/>
          </p:cNvSpPr>
          <p:nvPr/>
        </p:nvSpPr>
        <p:spPr bwMode="auto">
          <a:xfrm>
            <a:off x="4092575" y="5799138"/>
            <a:ext cx="5051425" cy="30797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chemeClr val="bg2"/>
                </a:solidFill>
                <a:hlinkClick r:id="rId13"/>
              </a:rPr>
              <a:t>University Records – Retention &amp; Disposition, BPPM 90.01 </a:t>
            </a:r>
            <a:endParaRPr lang="en-US" altLang="en-US" sz="1400" dirty="0">
              <a:solidFill>
                <a:schemeClr val="bg2"/>
              </a:solidFill>
            </a:endParaRPr>
          </a:p>
        </p:txBody>
      </p:sp>
      <p:pic>
        <p:nvPicPr>
          <p:cNvPr id="10" name="Picture 8"/>
          <p:cNvPicPr>
            <a:picLocks noChangeAspect="1" noChangeArrowheads="1"/>
          </p:cNvPicPr>
          <p:nvPr>
            <p:custDataLst>
              <p:tags r:id="rId4"/>
            </p:custDataLst>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8625" y="6053138"/>
            <a:ext cx="312738"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1000"/>
                                        <p:tgtEl>
                                          <p:spTgt spid="8">
                                            <p:txEl>
                                              <p:pRg st="7" end="7"/>
                                            </p:txEl>
                                          </p:spTgt>
                                        </p:tgtEl>
                                      </p:cBhvr>
                                    </p:animEffect>
                                    <p:anim calcmode="lin" valueType="num">
                                      <p:cBhvr>
                                        <p:cTn id="38"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1000"/>
                                        <p:tgtEl>
                                          <p:spTgt spid="8">
                                            <p:txEl>
                                              <p:pRg st="8" end="8"/>
                                            </p:txEl>
                                          </p:spTgt>
                                        </p:tgtEl>
                                      </p:cBhvr>
                                    </p:animEffect>
                                    <p:anim calcmode="lin" valueType="num">
                                      <p:cBhvr>
                                        <p:cTn id="43"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1000"/>
                                        <p:tgtEl>
                                          <p:spTgt spid="8">
                                            <p:txEl>
                                              <p:pRg st="9" end="9"/>
                                            </p:txEl>
                                          </p:spTgt>
                                        </p:tgtEl>
                                      </p:cBhvr>
                                    </p:animEffect>
                                    <p:anim calcmode="lin" valueType="num">
                                      <p:cBhvr>
                                        <p:cTn id="48"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1000"/>
                                        <p:tgtEl>
                                          <p:spTgt spid="8">
                                            <p:txEl>
                                              <p:pRg st="10" end="10"/>
                                            </p:txEl>
                                          </p:spTgt>
                                        </p:tgtEl>
                                      </p:cBhvr>
                                    </p:animEffect>
                                    <p:anim calcmode="lin" valueType="num">
                                      <p:cBhvr>
                                        <p:cTn id="53"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66568"/>
                                        </p:tgtEl>
                                      </p:cBhvr>
                                    </p:animEffect>
                                    <p:animScale>
                                      <p:cBhvr>
                                        <p:cTn id="59" dur="250" autoRev="1" fill="hold"/>
                                        <p:tgtEl>
                                          <p:spTgt spid="665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35027"/>
            <a:ext cx="9144000" cy="5222974"/>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ectangle 8"/>
          <p:cNvSpPr/>
          <p:nvPr/>
        </p:nvSpPr>
        <p:spPr>
          <a:xfrm>
            <a:off x="4092575" y="1638201"/>
            <a:ext cx="5051425" cy="5319812"/>
          </a:xfrm>
          <a:prstGeom prst="rect">
            <a:avLst/>
          </a:prstGeom>
          <a:solidFill>
            <a:srgbClr val="4D89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graphicFrame>
        <p:nvGraphicFramePr>
          <p:cNvPr id="6" name="Diagram 5"/>
          <p:cNvGraphicFramePr/>
          <p:nvPr>
            <p:custDataLst>
              <p:tags r:id="rId2"/>
            </p:custDataLst>
            <p:extLst>
              <p:ext uri="{D42A27DB-BD31-4B8C-83A1-F6EECF244321}">
                <p14:modId xmlns:p14="http://schemas.microsoft.com/office/powerpoint/2010/main" val="2254031191"/>
              </p:ext>
            </p:extLst>
          </p:nvPr>
        </p:nvGraphicFramePr>
        <p:xfrm>
          <a:off x="-1080916" y="2153257"/>
          <a:ext cx="6487307" cy="41881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77421" y="714415"/>
            <a:ext cx="8789158" cy="707886"/>
          </a:xfrm>
          <a:prstGeom prst="rect">
            <a:avLst/>
          </a:prstGeom>
        </p:spPr>
        <p:txBody>
          <a:bodyPr>
            <a:spAutoFit/>
          </a:bodyPr>
          <a:lstStyle/>
          <a:p>
            <a:pPr algn="ctr">
              <a:defRPr/>
            </a:pPr>
            <a:r>
              <a:rPr lang="en-US" sz="4000" b="1" dirty="0">
                <a:ln w="22225">
                  <a:solidFill>
                    <a:srgbClr val="4D8943"/>
                  </a:solidFill>
                  <a:prstDash val="solid"/>
                </a:ln>
                <a:solidFill>
                  <a:schemeClr val="accent2">
                    <a:lumMod val="40000"/>
                    <a:lumOff val="60000"/>
                  </a:schemeClr>
                </a:solidFill>
              </a:rPr>
              <a:t>Hire &amp; Onboard</a:t>
            </a:r>
          </a:p>
        </p:txBody>
      </p:sp>
      <p:sp>
        <p:nvSpPr>
          <p:cNvPr id="8" name="Rectangle 7"/>
          <p:cNvSpPr/>
          <p:nvPr/>
        </p:nvSpPr>
        <p:spPr>
          <a:xfrm>
            <a:off x="3074988" y="1527175"/>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sz="2000" dirty="0">
                <a:solidFill>
                  <a:schemeClr val="tx1"/>
                </a:solidFill>
                <a:effectLst>
                  <a:outerShdw blurRad="38100" dist="38100" dir="2700000" algn="tl">
                    <a:srgbClr val="000000">
                      <a:alpha val="43137"/>
                    </a:srgbClr>
                  </a:outerShdw>
                </a:effectLst>
                <a:cs typeface="Arial" pitchFamily="34" charset="0"/>
              </a:rPr>
              <a:t>Onboarding plan suggestions</a:t>
            </a:r>
          </a:p>
          <a:p>
            <a:pPr lvl="3">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Welcome communication</a:t>
            </a: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Review duties/responsibilities, goals &amp; plans</a:t>
            </a: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Review mentoring desires</a:t>
            </a:r>
          </a:p>
          <a:p>
            <a:pPr marL="1657350" lvl="3" indent="-285750">
              <a:buFont typeface="Courier New" panose="02070309020205020404" pitchFamily="49" charset="0"/>
              <a:buChar char="o"/>
              <a:defRPr/>
            </a:pPr>
            <a:r>
              <a:rPr lang="en-US" dirty="0">
                <a:solidFill>
                  <a:schemeClr val="tx1"/>
                </a:solidFill>
                <a:effectLst>
                  <a:outerShdw blurRad="38100" dist="38100" dir="2700000" algn="tl">
                    <a:srgbClr val="000000">
                      <a:alpha val="43137"/>
                    </a:srgbClr>
                  </a:outerShdw>
                </a:effectLst>
                <a:cs typeface="Arial" pitchFamily="34" charset="0"/>
              </a:rPr>
              <a:t>Department &amp; Area/College orientation</a:t>
            </a: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pic>
        <p:nvPicPr>
          <p:cNvPr id="68615"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506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p:cNvSpPr txBox="1">
            <a:spLocks noChangeArrowheads="1"/>
          </p:cNvSpPr>
          <p:nvPr/>
        </p:nvSpPr>
        <p:spPr bwMode="auto">
          <a:xfrm>
            <a:off x="4092575" y="5105549"/>
            <a:ext cx="5051425" cy="30797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chemeClr val="bg2"/>
                </a:solidFill>
                <a:hlinkClick r:id="rId12"/>
              </a:rPr>
              <a:t>New Employee Orientation </a:t>
            </a:r>
            <a:r>
              <a:rPr lang="en-US" altLang="en-US" sz="1400" dirty="0">
                <a:solidFill>
                  <a:schemeClr val="bg2"/>
                </a:solidFill>
              </a:rPr>
              <a:t>(HRS)</a:t>
            </a:r>
          </a:p>
        </p:txBody>
      </p:sp>
      <p:sp>
        <p:nvSpPr>
          <p:cNvPr id="13" name="TextBox 9"/>
          <p:cNvSpPr txBox="1">
            <a:spLocks noChangeArrowheads="1"/>
          </p:cNvSpPr>
          <p:nvPr/>
        </p:nvSpPr>
        <p:spPr bwMode="auto">
          <a:xfrm>
            <a:off x="4092575" y="5626250"/>
            <a:ext cx="5051425" cy="307975"/>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chemeClr val="bg2"/>
                </a:solidFill>
                <a:hlinkClick r:id="rId13"/>
              </a:rPr>
              <a:t>New Faculty Orientation </a:t>
            </a:r>
            <a:r>
              <a:rPr lang="en-US" altLang="en-US" sz="1400" dirty="0">
                <a:solidFill>
                  <a:schemeClr val="bg2"/>
                </a:solidFill>
              </a:rPr>
              <a:t>(Provost’s Office)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1000"/>
                                        <p:tgtEl>
                                          <p:spTgt spid="8">
                                            <p:txEl>
                                              <p:pRg st="3" end="3"/>
                                            </p:txEl>
                                          </p:spTgt>
                                        </p:tgtEl>
                                      </p:cBhvr>
                                    </p:animEffect>
                                    <p:anim calcmode="lin" valueType="num">
                                      <p:cBhvr>
                                        <p:cTn id="1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anim calcmode="lin" valueType="num">
                                      <p:cBhvr>
                                        <p:cTn id="2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anim calcmode="lin" valueType="num">
                                      <p:cBhvr>
                                        <p:cTn id="2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5"/>
          <p:cNvSpPr txBox="1">
            <a:spLocks/>
          </p:cNvSpPr>
          <p:nvPr/>
        </p:nvSpPr>
        <p:spPr bwMode="black">
          <a:xfrm>
            <a:off x="0" y="961559"/>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lang="en-US" sz="3200" dirty="0" smtClean="0">
                <a:ln w="0"/>
                <a:solidFill>
                  <a:schemeClr val="accent1"/>
                </a:solidFill>
                <a:effectLst>
                  <a:outerShdw blurRad="38100" dist="25400" dir="5400000" algn="ctr" rotWithShape="0">
                    <a:srgbClr val="6E747A">
                      <a:alpha val="43000"/>
                    </a:srgbClr>
                  </a:outerShdw>
                </a:effectLst>
              </a:rPr>
              <a:t>Thank you for attending the</a:t>
            </a:r>
          </a:p>
          <a:p>
            <a:pPr algn="ctr">
              <a:buClr>
                <a:srgbClr val="FFFFFF"/>
              </a:buClr>
              <a:defRPr/>
            </a:pPr>
            <a:r>
              <a:rPr lang="en-US" sz="3200" dirty="0" smtClean="0">
                <a:ln w="0"/>
                <a:solidFill>
                  <a:schemeClr val="accent1"/>
                </a:solidFill>
                <a:effectLst>
                  <a:outerShdw blurRad="38100" dist="25400" dir="5400000" algn="ctr" rotWithShape="0">
                    <a:srgbClr val="6E747A">
                      <a:alpha val="43000"/>
                    </a:srgbClr>
                  </a:outerShdw>
                </a:effectLst>
              </a:rPr>
              <a:t> Faculty Recruitment Basics Training </a:t>
            </a:r>
            <a:endParaRPr sz="3200" dirty="0">
              <a:ln w="0"/>
              <a:solidFill>
                <a:schemeClr val="accent1"/>
              </a:solidFill>
              <a:effectLst>
                <a:outerShdw blurRad="38100" dist="25400" dir="5400000" algn="ctr" rotWithShape="0">
                  <a:srgbClr val="6E747A">
                    <a:alpha val="43000"/>
                  </a:srgbClr>
                </a:outerShdw>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1615858911"/>
              </p:ext>
            </p:extLst>
          </p:nvPr>
        </p:nvGraphicFramePr>
        <p:xfrm>
          <a:off x="535780" y="2411858"/>
          <a:ext cx="8072437" cy="3152274"/>
        </p:xfrm>
        <a:graphic>
          <a:graphicData uri="http://schemas.openxmlformats.org/drawingml/2006/table">
            <a:tbl>
              <a:tblPr firstRow="1" bandRow="1">
                <a:tableStyleId>{69CF1AB2-1976-4502-BF36-3FF5EA218861}</a:tableStyleId>
              </a:tblPr>
              <a:tblGrid>
                <a:gridCol w="2690812">
                  <a:extLst>
                    <a:ext uri="{9D8B030D-6E8A-4147-A177-3AD203B41FA5}">
                      <a16:colId xmlns:a16="http://schemas.microsoft.com/office/drawing/2014/main" val="20000"/>
                    </a:ext>
                  </a:extLst>
                </a:gridCol>
                <a:gridCol w="2690813">
                  <a:extLst>
                    <a:ext uri="{9D8B030D-6E8A-4147-A177-3AD203B41FA5}">
                      <a16:colId xmlns:a16="http://schemas.microsoft.com/office/drawing/2014/main" val="20001"/>
                    </a:ext>
                  </a:extLst>
                </a:gridCol>
                <a:gridCol w="2690812">
                  <a:extLst>
                    <a:ext uri="{9D8B030D-6E8A-4147-A177-3AD203B41FA5}">
                      <a16:colId xmlns:a16="http://schemas.microsoft.com/office/drawing/2014/main" val="20002"/>
                    </a:ext>
                  </a:extLst>
                </a:gridCol>
              </a:tblGrid>
              <a:tr h="526355">
                <a:tc gridSpan="3">
                  <a:txBody>
                    <a:bodyPr/>
                    <a:lstStyle/>
                    <a:p>
                      <a:pPr marL="0" algn="ctr" defTabSz="914400" rtl="0" eaLnBrk="1" latinLnBrk="0" hangingPunct="1">
                        <a:buFontTx/>
                        <a:buNone/>
                      </a:pPr>
                      <a:r>
                        <a:rPr lang="en-US" sz="2400" kern="1200" dirty="0" smtClean="0">
                          <a:effectLst>
                            <a:outerShdw blurRad="38100" dist="38100" dir="2700000" algn="tl">
                              <a:srgbClr val="000000">
                                <a:alpha val="43137"/>
                              </a:srgbClr>
                            </a:outerShdw>
                          </a:effectLst>
                        </a:rPr>
                        <a:t>Human Resource Services</a:t>
                      </a:r>
                      <a:endParaRPr lang="en-US" sz="2400" b="1" kern="1200" dirty="0" smtClean="0">
                        <a:solidFill>
                          <a:schemeClr val="bg2">
                            <a:lumMod val="95000"/>
                            <a:lumOff val="5000"/>
                          </a:schemeClr>
                        </a:solidFill>
                        <a:effectLst>
                          <a:outerShdw blurRad="38100" dist="38100" dir="2700000" algn="tl">
                            <a:srgbClr val="000000">
                              <a:alpha val="43137"/>
                            </a:srgbClr>
                          </a:outerShdw>
                        </a:effectLst>
                        <a:latin typeface="Arial"/>
                        <a:ea typeface="+mn-ea"/>
                        <a:cs typeface="+mn-cs"/>
                      </a:endParaRPr>
                    </a:p>
                  </a:txBody>
                  <a:tcPr anchor="ct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extLst>
                  <a:ext uri="{0D108BD9-81ED-4DB2-BD59-A6C34878D82A}">
                    <a16:rowId xmlns:a16="http://schemas.microsoft.com/office/drawing/2014/main" val="10000"/>
                  </a:ext>
                </a:extLst>
              </a:tr>
              <a:tr h="522575">
                <a:tc>
                  <a:txBody>
                    <a:bodyPr/>
                    <a:lstStyle/>
                    <a:p>
                      <a:pPr marL="0" algn="ctr" defTabSz="914400" rtl="0" eaLnBrk="1" latinLnBrk="0" hangingPunct="1">
                        <a:buNone/>
                      </a:pPr>
                      <a:r>
                        <a:rPr lang="en-US" sz="1600" kern="1200" dirty="0" smtClean="0"/>
                        <a:t>(509) 335-4521 </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algn="ctr" defTabSz="914400" rtl="0" eaLnBrk="1" latinLnBrk="0" hangingPunct="1">
                        <a:buNone/>
                      </a:pPr>
                      <a:r>
                        <a:rPr lang="en-US" sz="1600" kern="1200" dirty="0" smtClean="0"/>
                        <a:t>hrs.wsu.edu</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hlinkClick r:id="rId3"/>
                        </a:rPr>
                        <a:t>hrs@wsu.edu</a:t>
                      </a:r>
                      <a:r>
                        <a:rPr lang="en-US" sz="1600" kern="1200" dirty="0" smtClean="0"/>
                        <a:t> </a:t>
                      </a:r>
                      <a:endParaRPr lang="en-US" sz="1600" b="0" kern="1200" dirty="0" smtClean="0">
                        <a:solidFill>
                          <a:schemeClr val="bg2"/>
                        </a:solidFill>
                        <a:latin typeface="Arial" pitchFamily="34" charset="0"/>
                        <a:ea typeface="+mn-ea"/>
                        <a:cs typeface="Arial" pitchFamily="34" charset="0"/>
                      </a:endParaRPr>
                    </a:p>
                  </a:txBody>
                  <a:tcPr anchor="ctr"/>
                </a:tc>
                <a:extLst>
                  <a:ext uri="{0D108BD9-81ED-4DB2-BD59-A6C34878D82A}">
                    <a16:rowId xmlns:a16="http://schemas.microsoft.com/office/drawing/2014/main" val="10001"/>
                  </a:ext>
                </a:extLst>
              </a:tr>
              <a:tr h="526355">
                <a:tc gridSpan="3">
                  <a:txBody>
                    <a:bodyPr/>
                    <a:lstStyle/>
                    <a:p>
                      <a:pPr marL="0" algn="ctr" defTabSz="914400" rtl="0" eaLnBrk="1" latinLnBrk="0" hangingPunct="1">
                        <a:buFontTx/>
                        <a:buNone/>
                      </a:pPr>
                      <a:r>
                        <a:rPr lang="en-US" sz="2400" b="1" kern="1200" dirty="0" smtClean="0">
                          <a:effectLst>
                            <a:outerShdw blurRad="38100" dist="38100" dir="2700000" algn="tl">
                              <a:srgbClr val="000000">
                                <a:alpha val="43137"/>
                              </a:srgbClr>
                            </a:outerShdw>
                          </a:effectLst>
                        </a:rPr>
                        <a:t>International Programs – Global Services</a:t>
                      </a:r>
                      <a:endParaRPr lang="en-US" sz="2400" b="1" kern="1200" dirty="0" smtClean="0">
                        <a:solidFill>
                          <a:schemeClr val="bg2">
                            <a:lumMod val="95000"/>
                            <a:lumOff val="5000"/>
                          </a:schemeClr>
                        </a:solidFill>
                        <a:effectLst>
                          <a:outerShdw blurRad="38100" dist="38100" dir="2700000" algn="tl">
                            <a:srgbClr val="000000">
                              <a:alpha val="43137"/>
                            </a:srgbClr>
                          </a:outerShdw>
                        </a:effectLst>
                        <a:latin typeface="Arial"/>
                        <a:ea typeface="+mn-ea"/>
                        <a:cs typeface="+mn-cs"/>
                      </a:endParaRPr>
                    </a:p>
                  </a:txBody>
                  <a:tcPr anchor="ctr"/>
                </a:tc>
                <a:tc hMerge="1">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tc hMerge="1">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extLst>
                  <a:ext uri="{0D108BD9-81ED-4DB2-BD59-A6C34878D82A}">
                    <a16:rowId xmlns:a16="http://schemas.microsoft.com/office/drawing/2014/main" val="10002"/>
                  </a:ext>
                </a:extLst>
              </a:tr>
              <a:tr h="649880">
                <a:tc>
                  <a:txBody>
                    <a:bodyPr/>
                    <a:lstStyle/>
                    <a:p>
                      <a:pPr marL="0" algn="ctr" defTabSz="914400" rtl="0" eaLnBrk="1" latinLnBrk="0" hangingPunct="1">
                        <a:buNone/>
                      </a:pPr>
                      <a:r>
                        <a:rPr lang="en-US" sz="1600" kern="1200" dirty="0" smtClean="0"/>
                        <a:t>(509) 335-4508 </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algn="ctr" defTabSz="914400" rtl="0" eaLnBrk="1" latinLnBrk="0" hangingPunct="1">
                        <a:buNone/>
                      </a:pPr>
                      <a:r>
                        <a:rPr lang="en-US" sz="1600" kern="1200" dirty="0" smtClean="0"/>
                        <a:t>ip.wsu.edu/global-services</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hlinkClick r:id="rId4"/>
                        </a:rPr>
                        <a:t>ip.globalservices@wsu.edu</a:t>
                      </a:r>
                      <a:endParaRPr lang="en-US" sz="1600" b="0" kern="1200" dirty="0" smtClean="0">
                        <a:solidFill>
                          <a:schemeClr val="bg2"/>
                        </a:solidFill>
                        <a:latin typeface="Arial" pitchFamily="34" charset="0"/>
                        <a:ea typeface="+mn-ea"/>
                        <a:cs typeface="Arial" pitchFamily="34" charset="0"/>
                      </a:endParaRPr>
                    </a:p>
                  </a:txBody>
                  <a:tcPr anchor="ctr"/>
                </a:tc>
                <a:extLst>
                  <a:ext uri="{0D108BD9-81ED-4DB2-BD59-A6C34878D82A}">
                    <a16:rowId xmlns:a16="http://schemas.microsoft.com/office/drawing/2014/main" val="10003"/>
                  </a:ext>
                </a:extLst>
              </a:tr>
              <a:tr h="574502">
                <a:tc gridSpan="3">
                  <a:txBody>
                    <a:bodyPr/>
                    <a:lstStyle/>
                    <a:p>
                      <a:pPr marL="0" algn="ctr" defTabSz="914400" rtl="0" eaLnBrk="1" latinLnBrk="0" hangingPunct="1">
                        <a:buFontTx/>
                        <a:buNone/>
                      </a:pPr>
                      <a:r>
                        <a:rPr lang="en-US" sz="2400" b="1" kern="1200" dirty="0" smtClean="0">
                          <a:effectLst>
                            <a:outerShdw blurRad="38100" dist="38100" dir="2700000" algn="tl">
                              <a:srgbClr val="000000">
                                <a:alpha val="43137"/>
                              </a:srgbClr>
                            </a:outerShdw>
                          </a:effectLst>
                        </a:rPr>
                        <a:t>Office of</a:t>
                      </a:r>
                      <a:r>
                        <a:rPr lang="en-US" sz="2400" b="1" kern="1200" baseline="0" dirty="0" smtClean="0">
                          <a:effectLst>
                            <a:outerShdw blurRad="38100" dist="38100" dir="2700000" algn="tl">
                              <a:srgbClr val="000000">
                                <a:alpha val="43137"/>
                              </a:srgbClr>
                            </a:outerShdw>
                          </a:effectLst>
                        </a:rPr>
                        <a:t> Compliance &amp; Civil Rights</a:t>
                      </a:r>
                      <a:endParaRPr lang="en-US" sz="2400" b="1" kern="1200" dirty="0" smtClean="0">
                        <a:solidFill>
                          <a:schemeClr val="bg2">
                            <a:lumMod val="95000"/>
                            <a:lumOff val="5000"/>
                          </a:schemeClr>
                        </a:solidFill>
                        <a:effectLst>
                          <a:outerShdw blurRad="38100" dist="38100" dir="2700000" algn="tl">
                            <a:srgbClr val="000000">
                              <a:alpha val="43137"/>
                            </a:srgbClr>
                          </a:outerShdw>
                        </a:effectLst>
                        <a:latin typeface="Arial"/>
                        <a:ea typeface="+mn-ea"/>
                        <a:cs typeface="+mn-cs"/>
                      </a:endParaRPr>
                    </a:p>
                  </a:txBody>
                  <a:tcPr anchor="ct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extLst>
                  <a:ext uri="{0D108BD9-81ED-4DB2-BD59-A6C34878D82A}">
                    <a16:rowId xmlns:a16="http://schemas.microsoft.com/office/drawing/2014/main" val="10004"/>
                  </a:ext>
                </a:extLst>
              </a:tr>
              <a:tr h="352607">
                <a:tc>
                  <a:txBody>
                    <a:bodyPr/>
                    <a:lstStyle/>
                    <a:p>
                      <a:pPr marL="0" algn="ctr" defTabSz="914400" rtl="0" eaLnBrk="1" latinLnBrk="0" hangingPunct="1">
                        <a:buNone/>
                      </a:pPr>
                      <a:r>
                        <a:rPr lang="en-US" sz="1600" kern="1200" dirty="0" smtClean="0"/>
                        <a:t>(509) 335-8288 </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algn="ctr" defTabSz="914400" rtl="0" eaLnBrk="1" latinLnBrk="0" hangingPunct="1">
                        <a:buNone/>
                      </a:pPr>
                      <a:r>
                        <a:rPr lang="en-US" sz="1600" kern="1200" dirty="0" smtClean="0"/>
                        <a:t>ccr.wsu.edu</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hlinkClick r:id="rId5"/>
                        </a:rPr>
                        <a:t>ccr@wsu.edu</a:t>
                      </a:r>
                      <a:r>
                        <a:rPr lang="en-US" sz="1600" kern="1200" baseline="0" dirty="0" smtClean="0"/>
                        <a:t> </a:t>
                      </a:r>
                      <a:endParaRPr lang="en-US" sz="1600" b="0" kern="1200" dirty="0" smtClean="0">
                        <a:solidFill>
                          <a:schemeClr val="bg2"/>
                        </a:solidFill>
                        <a:latin typeface="Arial" pitchFamily="34" charset="0"/>
                        <a:ea typeface="+mn-ea"/>
                        <a:cs typeface="Arial" pitchFamily="34" charset="0"/>
                      </a:endParaRPr>
                    </a:p>
                  </a:txBody>
                  <a:tcPr anchor="ctr"/>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54635762"/>
              </p:ext>
            </p:extLst>
          </p:nvPr>
        </p:nvGraphicFramePr>
        <p:xfrm>
          <a:off x="535779" y="5564132"/>
          <a:ext cx="8072437" cy="927109"/>
        </p:xfrm>
        <a:graphic>
          <a:graphicData uri="http://schemas.openxmlformats.org/drawingml/2006/table">
            <a:tbl>
              <a:tblPr firstRow="1" bandRow="1">
                <a:tableStyleId>{69CF1AB2-1976-4502-BF36-3FF5EA218861}</a:tableStyleId>
              </a:tblPr>
              <a:tblGrid>
                <a:gridCol w="2690812">
                  <a:extLst>
                    <a:ext uri="{9D8B030D-6E8A-4147-A177-3AD203B41FA5}">
                      <a16:colId xmlns:a16="http://schemas.microsoft.com/office/drawing/2014/main" val="3321244939"/>
                    </a:ext>
                  </a:extLst>
                </a:gridCol>
                <a:gridCol w="2690813">
                  <a:extLst>
                    <a:ext uri="{9D8B030D-6E8A-4147-A177-3AD203B41FA5}">
                      <a16:colId xmlns:a16="http://schemas.microsoft.com/office/drawing/2014/main" val="564634866"/>
                    </a:ext>
                  </a:extLst>
                </a:gridCol>
                <a:gridCol w="2690812">
                  <a:extLst>
                    <a:ext uri="{9D8B030D-6E8A-4147-A177-3AD203B41FA5}">
                      <a16:colId xmlns:a16="http://schemas.microsoft.com/office/drawing/2014/main" val="3991708522"/>
                    </a:ext>
                  </a:extLst>
                </a:gridCol>
              </a:tblGrid>
              <a:tr h="574502">
                <a:tc gridSpan="3">
                  <a:txBody>
                    <a:bodyPr/>
                    <a:lstStyle/>
                    <a:p>
                      <a:pPr marL="0" algn="ctr" defTabSz="914400" rtl="0" eaLnBrk="1" latinLnBrk="0" hangingPunct="1">
                        <a:buFontTx/>
                        <a:buNone/>
                      </a:pPr>
                      <a:r>
                        <a:rPr lang="en-US" sz="2400" b="1" kern="1200" dirty="0" smtClean="0">
                          <a:solidFill>
                            <a:schemeClr val="bg2">
                              <a:lumMod val="95000"/>
                              <a:lumOff val="5000"/>
                            </a:schemeClr>
                          </a:solidFill>
                          <a:effectLst>
                            <a:outerShdw blurRad="38100" dist="38100" dir="2700000" algn="tl">
                              <a:srgbClr val="000000">
                                <a:alpha val="43137"/>
                              </a:srgbClr>
                            </a:outerShdw>
                          </a:effectLst>
                          <a:latin typeface="Arial"/>
                          <a:ea typeface="+mn-ea"/>
                          <a:cs typeface="+mn-cs"/>
                        </a:rPr>
                        <a:t>Office of the Provost</a:t>
                      </a:r>
                    </a:p>
                  </a:txBody>
                  <a:tcPr anchor="ct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extLst>
                  <a:ext uri="{0D108BD9-81ED-4DB2-BD59-A6C34878D82A}">
                    <a16:rowId xmlns:a16="http://schemas.microsoft.com/office/drawing/2014/main" val="2886316075"/>
                  </a:ext>
                </a:extLst>
              </a:tr>
              <a:tr h="352607">
                <a:tc>
                  <a:txBody>
                    <a:bodyPr/>
                    <a:lstStyle/>
                    <a:p>
                      <a:pPr marL="0" algn="ctr" defTabSz="914400" rtl="0" eaLnBrk="1" latinLnBrk="0" hangingPunct="1">
                        <a:buNone/>
                      </a:pPr>
                      <a:r>
                        <a:rPr lang="en-US" sz="1600" kern="1200" dirty="0" smtClean="0"/>
                        <a:t>(509) 335-5582 </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algn="ctr" defTabSz="914400" rtl="0" eaLnBrk="1" latinLnBrk="0" hangingPunct="1">
                        <a:buNone/>
                      </a:pPr>
                      <a:r>
                        <a:rPr lang="en-US" sz="1600" kern="1200" dirty="0" smtClean="0"/>
                        <a:t>provost.wsu.edu</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hlinkClick r:id="rId6"/>
                        </a:rPr>
                        <a:t>provosts.office@wsu.edu</a:t>
                      </a:r>
                      <a:r>
                        <a:rPr lang="en-US" sz="1600" kern="1200" baseline="0" dirty="0" smtClean="0"/>
                        <a:t> </a:t>
                      </a:r>
                      <a:endParaRPr lang="en-US" sz="1600" b="0" kern="1200" dirty="0" smtClean="0">
                        <a:solidFill>
                          <a:schemeClr val="bg2"/>
                        </a:solidFill>
                        <a:latin typeface="Arial" pitchFamily="34" charset="0"/>
                        <a:ea typeface="+mn-ea"/>
                        <a:cs typeface="Arial" pitchFamily="34" charset="0"/>
                      </a:endParaRPr>
                    </a:p>
                  </a:txBody>
                  <a:tcPr anchor="ctr"/>
                </a:tc>
                <a:extLst>
                  <a:ext uri="{0D108BD9-81ED-4DB2-BD59-A6C34878D82A}">
                    <a16:rowId xmlns:a16="http://schemas.microsoft.com/office/drawing/2014/main" val="6471810"/>
                  </a:ext>
                </a:extLst>
              </a:tr>
            </a:tbl>
          </a:graphicData>
        </a:graphic>
      </p:graphicFrame>
    </p:spTree>
    <p:extLst>
      <p:ext uri="{BB962C8B-B14F-4D97-AF65-F5344CB8AC3E}">
        <p14:creationId xmlns:p14="http://schemas.microsoft.com/office/powerpoint/2010/main" val="322138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219" name="Title 1"/>
          <p:cNvSpPr>
            <a:spLocks noGrp="1"/>
          </p:cNvSpPr>
          <p:nvPr>
            <p:ph type="ctrTitle"/>
          </p:nvPr>
        </p:nvSpPr>
        <p:spPr>
          <a:xfrm>
            <a:off x="492125" y="594222"/>
            <a:ext cx="8651875" cy="769441"/>
          </a:xfrm>
        </p:spPr>
        <p:txBody>
          <a:bodyPr/>
          <a:lstStyle/>
          <a:p>
            <a:pPr>
              <a:defRPr/>
            </a:pPr>
            <a:r>
              <a:rPr lang="en-US" altLang="en-US" sz="4400" kern="1200" dirty="0">
                <a:ln w="22225">
                  <a:solidFill>
                    <a:schemeClr val="accent2"/>
                  </a:solidFill>
                  <a:prstDash val="solid"/>
                </a:ln>
                <a:solidFill>
                  <a:schemeClr val="accent2">
                    <a:lumMod val="40000"/>
                    <a:lumOff val="60000"/>
                  </a:schemeClr>
                </a:solidFill>
                <a:latin typeface="Arial" panose="020B0604020202020204" pitchFamily="34" charset="0"/>
                <a:ea typeface="+mn-ea"/>
                <a:cs typeface="+mn-cs"/>
              </a:rPr>
              <a:t>Roles &amp; Responsibilities</a:t>
            </a:r>
          </a:p>
        </p:txBody>
      </p:sp>
      <p:graphicFrame>
        <p:nvGraphicFramePr>
          <p:cNvPr id="5" name="Diagram 4"/>
          <p:cNvGraphicFramePr/>
          <p:nvPr>
            <p:custDataLst>
              <p:tags r:id="rId2"/>
            </p:custDataLst>
            <p:extLst>
              <p:ext uri="{D42A27DB-BD31-4B8C-83A1-F6EECF244321}">
                <p14:modId xmlns:p14="http://schemas.microsoft.com/office/powerpoint/2010/main" val="3597033702"/>
              </p:ext>
            </p:extLst>
          </p:nvPr>
        </p:nvGraphicFramePr>
        <p:xfrm>
          <a:off x="2102520" y="1701151"/>
          <a:ext cx="8106649" cy="51241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892" y="3118079"/>
            <a:ext cx="3657600" cy="1569660"/>
          </a:xfrm>
          <a:prstGeom prst="rect">
            <a:avLst/>
          </a:prstGeom>
          <a:solidFill>
            <a:schemeClr val="tx1">
              <a:lumMod val="95000"/>
            </a:schemeClr>
          </a:solid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45000" endPos="0" dist="5000" dir="5400000" sy="-100000" rotWithShape="0"/>
                </a:effectLst>
              </a:rPr>
              <a:t>Who makes up</a:t>
            </a:r>
          </a:p>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45000" endPos="0" dist="5000" dir="5400000" sy="-100000" rotWithShape="0"/>
                </a:effectLst>
              </a:rPr>
              <a:t>The search </a:t>
            </a:r>
          </a:p>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45000" endPos="0" dist="5000" dir="5400000" sy="-100000" rotWithShape="0"/>
                </a:effectLst>
              </a:rPr>
              <a:t>Committee?</a:t>
            </a:r>
          </a:p>
        </p:txBody>
      </p:sp>
      <p:sp>
        <p:nvSpPr>
          <p:cNvPr id="8" name="Rectangle 7"/>
          <p:cNvSpPr/>
          <p:nvPr/>
        </p:nvSpPr>
        <p:spPr>
          <a:xfrm>
            <a:off x="162678" y="6235591"/>
            <a:ext cx="7779895" cy="584775"/>
          </a:xfrm>
          <a:prstGeom prst="rect">
            <a:avLst/>
          </a:prstGeom>
          <a:solidFill>
            <a:schemeClr val="tx1">
              <a:lumMod val="95000"/>
            </a:schemeClr>
          </a:solid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endPos="0" dist="5000" dir="5400000" sy="-100000" rotWithShape="0"/>
                </a:effectLst>
              </a:rPr>
              <a:t>Search committee composition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427" y="1676938"/>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1267" name="Title 1"/>
          <p:cNvSpPr>
            <a:spLocks noGrp="1"/>
          </p:cNvSpPr>
          <p:nvPr>
            <p:ph type="ctrTitle"/>
          </p:nvPr>
        </p:nvSpPr>
        <p:spPr>
          <a:xfrm>
            <a:off x="492125" y="654547"/>
            <a:ext cx="8651875" cy="769441"/>
          </a:xfrm>
        </p:spPr>
        <p:txBody>
          <a:bodyPr/>
          <a:lstStyle/>
          <a:p>
            <a:pPr>
              <a:defRPr/>
            </a:pPr>
            <a:r>
              <a:rPr lang="en-US" altLang="en-US" sz="4400" kern="1200" dirty="0">
                <a:ln w="22225">
                  <a:solidFill>
                    <a:schemeClr val="accent2"/>
                  </a:solidFill>
                  <a:prstDash val="solid"/>
                </a:ln>
                <a:solidFill>
                  <a:schemeClr val="accent2">
                    <a:lumMod val="40000"/>
                    <a:lumOff val="60000"/>
                  </a:schemeClr>
                </a:solidFill>
                <a:latin typeface="Arial" panose="020B0604020202020204" pitchFamily="34" charset="0"/>
                <a:ea typeface="+mn-ea"/>
                <a:cs typeface="+mn-cs"/>
              </a:rPr>
              <a:t>Roles &amp; Responsibilities</a:t>
            </a:r>
          </a:p>
        </p:txBody>
      </p:sp>
      <p:graphicFrame>
        <p:nvGraphicFramePr>
          <p:cNvPr id="3" name="Diagram 2"/>
          <p:cNvGraphicFramePr/>
          <p:nvPr>
            <p:custDataLst>
              <p:tags r:id="rId2"/>
            </p:custDataLst>
          </p:nvPr>
        </p:nvGraphicFramePr>
        <p:xfrm>
          <a:off x="1350962" y="2168071"/>
          <a:ext cx="6934200" cy="44812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6084" y="2082053"/>
            <a:ext cx="6726547" cy="459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0025" y="1717318"/>
            <a:ext cx="4716250"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Fair &amp; </a:t>
            </a:r>
          </a:p>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Equitable</a:t>
            </a:r>
          </a:p>
        </p:txBody>
      </p:sp>
      <p:sp>
        <p:nvSpPr>
          <p:cNvPr id="15" name="Rectangle 14"/>
          <p:cNvSpPr/>
          <p:nvPr/>
        </p:nvSpPr>
        <p:spPr>
          <a:xfrm>
            <a:off x="-416006" y="5531640"/>
            <a:ext cx="471625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Confidentiality</a:t>
            </a:r>
          </a:p>
        </p:txBody>
      </p:sp>
      <p:sp>
        <p:nvSpPr>
          <p:cNvPr id="16" name="Rectangle 15"/>
          <p:cNvSpPr/>
          <p:nvPr/>
        </p:nvSpPr>
        <p:spPr>
          <a:xfrm>
            <a:off x="5003080" y="5317100"/>
            <a:ext cx="471625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Personal Agendas</a:t>
            </a:r>
          </a:p>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Or Biases</a:t>
            </a:r>
          </a:p>
        </p:txBody>
      </p:sp>
      <p:sp>
        <p:nvSpPr>
          <p:cNvPr id="17" name="Rectangle 16"/>
          <p:cNvSpPr/>
          <p:nvPr/>
        </p:nvSpPr>
        <p:spPr>
          <a:xfrm>
            <a:off x="5147330" y="1679072"/>
            <a:ext cx="4716250"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Conflicts </a:t>
            </a:r>
          </a:p>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of Interest</a:t>
            </a:r>
          </a:p>
        </p:txBody>
      </p:sp>
      <p:sp>
        <p:nvSpPr>
          <p:cNvPr id="13" name="Rectangle 12"/>
          <p:cNvSpPr/>
          <p:nvPr/>
        </p:nvSpPr>
        <p:spPr>
          <a:xfrm>
            <a:off x="0" y="1676938"/>
            <a:ext cx="9144000" cy="5342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02239" y="3001535"/>
            <a:ext cx="5041765" cy="830997"/>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a:ln w="11430"/>
                <a:solidFill>
                  <a:srgbClr val="F8F8F8"/>
                </a:solidFill>
                <a:effectLst>
                  <a:outerShdw blurRad="25400" algn="tl" rotWithShape="0">
                    <a:srgbClr val="000000">
                      <a:alpha val="43000"/>
                    </a:srgbClr>
                  </a:outerShdw>
                </a:effectLst>
              </a:rPr>
              <a:t>Search Support</a:t>
            </a:r>
          </a:p>
        </p:txBody>
      </p:sp>
      <p:sp>
        <p:nvSpPr>
          <p:cNvPr id="20" name="Rectangle 19"/>
          <p:cNvSpPr/>
          <p:nvPr/>
        </p:nvSpPr>
        <p:spPr>
          <a:xfrm>
            <a:off x="5533912" y="2082052"/>
            <a:ext cx="2816806" cy="2145681"/>
          </a:xfrm>
          <a:prstGeom prst="rect">
            <a:avLst/>
          </a:prstGeom>
          <a:blipFill rotWithShape="1">
            <a:blip r:embed="rId13"/>
            <a:stretch>
              <a:fillRect/>
            </a:stretch>
          </a:blipFill>
          <a:ln>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TextBox 17"/>
          <p:cNvSpPr txBox="1"/>
          <p:nvPr/>
        </p:nvSpPr>
        <p:spPr>
          <a:xfrm>
            <a:off x="302241" y="4918376"/>
            <a:ext cx="5846472" cy="923330"/>
          </a:xfrm>
          <a:prstGeom prst="rect">
            <a:avLst/>
          </a:prstGeom>
          <a:noFill/>
        </p:spPr>
        <p:txBody>
          <a:bodyPr wrap="none" rtlCol="0">
            <a:spAutoFit/>
          </a:bodyPr>
          <a:lstStyle/>
          <a:p>
            <a:pPr marL="285750" indent="-285750">
              <a:buFont typeface="Courier New" panose="02070309020205020404" pitchFamily="49" charset="0"/>
              <a:buChar char="o"/>
            </a:pPr>
            <a:r>
              <a:rPr lang="en-US" dirty="0"/>
              <a:t>Manages all the administrative aspects of the search</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smtClean="0"/>
              <a:t>Various Workday access</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5" grpId="0"/>
      <p:bldP spid="15" grpId="0"/>
      <p:bldP spid="16" grpId="0"/>
      <p:bldP spid="17" grpId="0"/>
      <p:bldP spid="13" grpId="0" animBg="1"/>
      <p:bldP spid="14" grpId="0"/>
      <p:bldP spid="20"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757" y="3955421"/>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265135661"/>
              </p:ext>
            </p:extLst>
          </p:nvPr>
        </p:nvGraphicFramePr>
        <p:xfrm>
          <a:off x="91010" y="1365734"/>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314" y="3955421"/>
            <a:ext cx="2706895" cy="269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044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78897"/>
            <a:ext cx="9144000" cy="5179103"/>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846162" y="767157"/>
            <a:ext cx="7451678" cy="769441"/>
          </a:xfrm>
          <a:prstGeom prst="rect">
            <a:avLst/>
          </a:prstGeom>
        </p:spPr>
        <p:txBody>
          <a:bodyPr>
            <a:spAutoFit/>
          </a:bodyPr>
          <a:lstStyle/>
          <a:p>
            <a:pPr algn="ctr">
              <a:defRPr/>
            </a:pPr>
            <a:r>
              <a:rPr lang="en-US" sz="4400" b="1" dirty="0">
                <a:ln w="22225">
                  <a:solidFill>
                    <a:srgbClr val="9F1B32"/>
                  </a:solidFill>
                  <a:prstDash val="solid"/>
                </a:ln>
                <a:solidFill>
                  <a:schemeClr val="accent2">
                    <a:lumMod val="40000"/>
                    <a:lumOff val="60000"/>
                  </a:schemeClr>
                </a:solidFill>
              </a:rPr>
              <a:t>Prepare</a:t>
            </a:r>
          </a:p>
        </p:txBody>
      </p:sp>
      <p:graphicFrame>
        <p:nvGraphicFramePr>
          <p:cNvPr id="6" name="Diagram 5"/>
          <p:cNvGraphicFramePr/>
          <p:nvPr>
            <p:custDataLst>
              <p:tags r:id="rId2"/>
            </p:custDataLst>
            <p:extLst>
              <p:ext uri="{D42A27DB-BD31-4B8C-83A1-F6EECF244321}">
                <p14:modId xmlns:p14="http://schemas.microsoft.com/office/powerpoint/2010/main" val="3902009616"/>
              </p:ext>
            </p:extLst>
          </p:nvPr>
        </p:nvGraphicFramePr>
        <p:xfrm>
          <a:off x="-1558119" y="1622890"/>
          <a:ext cx="7947547" cy="49060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4176713" y="1678897"/>
            <a:ext cx="4967287" cy="5158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i="1" dirty="0">
                <a:effectLst>
                  <a:outerShdw blurRad="38100" dist="38100" dir="2700000" algn="tl">
                    <a:srgbClr val="000000">
                      <a:alpha val="43137"/>
                    </a:srgbClr>
                  </a:outerShdw>
                </a:effectLst>
              </a:rPr>
              <a:t>Benefits of hiring the best</a:t>
            </a:r>
          </a:p>
          <a:p>
            <a:pPr marL="342900" indent="-342900">
              <a:buFont typeface="Courier New" panose="02070309020205020404" pitchFamily="49" charset="0"/>
              <a:buChar char="o"/>
              <a:defRPr/>
            </a:pPr>
            <a:endParaRPr lang="en-US" sz="2000" dirty="0">
              <a:effectLst>
                <a:outerShdw blurRad="38100" dist="38100" dir="2700000" algn="tl">
                  <a:srgbClr val="000000">
                    <a:alpha val="43137"/>
                  </a:srgbClr>
                </a:outerShdw>
              </a:effectLst>
            </a:endParaRP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Decrease Costs- Turnover, etc.</a:t>
            </a:r>
          </a:p>
          <a:p>
            <a:pPr marL="342900" indent="-342900">
              <a:buFont typeface="Courier New" panose="02070309020205020404" pitchFamily="49" charset="0"/>
              <a:buChar char="o"/>
              <a:defRPr/>
            </a:pPr>
            <a:endParaRPr lang="en-US" sz="2000" dirty="0">
              <a:effectLst>
                <a:outerShdw blurRad="38100" dist="38100" dir="2700000" algn="tl">
                  <a:srgbClr val="000000">
                    <a:alpha val="43137"/>
                  </a:srgbClr>
                </a:outerShdw>
              </a:effectLst>
            </a:endParaRP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Decrease Performance Issues</a:t>
            </a:r>
          </a:p>
          <a:p>
            <a:pPr marL="342900" indent="-342900">
              <a:buFont typeface="Courier New" panose="02070309020205020404" pitchFamily="49" charset="0"/>
              <a:buChar char="o"/>
              <a:defRPr/>
            </a:pPr>
            <a:endParaRPr lang="en-US" sz="2000" dirty="0">
              <a:effectLst>
                <a:outerShdw blurRad="38100" dist="38100" dir="2700000" algn="tl">
                  <a:srgbClr val="000000">
                    <a:alpha val="43137"/>
                  </a:srgbClr>
                </a:outerShdw>
              </a:effectLst>
            </a:endParaRP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Decrease Lawsuits and Litigation</a:t>
            </a:r>
          </a:p>
          <a:p>
            <a:pPr marL="342900" indent="-342900">
              <a:buFont typeface="Courier New" panose="02070309020205020404" pitchFamily="49" charset="0"/>
              <a:buChar char="o"/>
              <a:defRPr/>
            </a:pPr>
            <a:endParaRPr lang="en-US" sz="2000" dirty="0">
              <a:effectLst>
                <a:outerShdw blurRad="38100" dist="38100" dir="2700000" algn="tl">
                  <a:srgbClr val="000000">
                    <a:alpha val="43137"/>
                  </a:srgbClr>
                </a:outerShdw>
              </a:effectLst>
            </a:endParaRP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Increase </a:t>
            </a:r>
            <a:r>
              <a:rPr lang="en-US" sz="2000" dirty="0" smtClean="0">
                <a:effectLst>
                  <a:outerShdw blurRad="38100" dist="38100" dir="2700000" algn="tl">
                    <a:srgbClr val="000000">
                      <a:alpha val="43137"/>
                    </a:srgbClr>
                  </a:outerShdw>
                </a:effectLst>
              </a:rPr>
              <a:t>Morale</a:t>
            </a:r>
          </a:p>
          <a:p>
            <a:pPr marL="342900" indent="-342900">
              <a:buFont typeface="Courier New" panose="02070309020205020404" pitchFamily="49" charset="0"/>
              <a:buChar char="o"/>
              <a:defRPr/>
            </a:pPr>
            <a:endParaRPr lang="en-US" sz="2000" dirty="0">
              <a:effectLst>
                <a:outerShdw blurRad="38100" dist="38100" dir="2700000" algn="tl">
                  <a:srgbClr val="000000">
                    <a:alpha val="43137"/>
                  </a:srgbClr>
                </a:outerShdw>
              </a:effectLst>
            </a:endParaRPr>
          </a:p>
          <a:p>
            <a:pPr marL="342900" indent="-342900">
              <a:buFont typeface="Courier New" panose="02070309020205020404" pitchFamily="49" charset="0"/>
              <a:buChar char="o"/>
              <a:defRPr/>
            </a:pPr>
            <a:r>
              <a:rPr lang="en-US" sz="2000" dirty="0">
                <a:effectLst>
                  <a:outerShdw blurRad="38100" dist="38100" dir="2700000" algn="tl">
                    <a:srgbClr val="000000">
                      <a:alpha val="43137"/>
                    </a:srgbClr>
                  </a:outerShdw>
                </a:effectLst>
              </a:rPr>
              <a:t>Advance Research, Innovation &amp; Creativity; Student Experience, and Diversity, Equity and Inclusion</a:t>
            </a:r>
          </a:p>
        </p:txBody>
      </p:sp>
      <p:sp>
        <p:nvSpPr>
          <p:cNvPr id="14" name="TextBox 13"/>
          <p:cNvSpPr txBox="1">
            <a:spLocks noChangeArrowheads="1"/>
          </p:cNvSpPr>
          <p:nvPr/>
        </p:nvSpPr>
        <p:spPr bwMode="auto">
          <a:xfrm>
            <a:off x="395623" y="6528941"/>
            <a:ext cx="2962173" cy="307975"/>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342900" indent="-342900">
              <a:defRPr>
                <a:solidFill>
                  <a:schemeClr val="tx1"/>
                </a:solidFill>
                <a:latin typeface="Arial" panose="020B0604020202020204" pitchFamily="34" charset="0"/>
              </a:defRPr>
            </a:lvl1pPr>
            <a:lvl2pPr marL="34448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a:buClr>
                <a:srgbClr val="5E6A71"/>
              </a:buClr>
              <a:buSzPct val="80000"/>
            </a:pPr>
            <a:r>
              <a:rPr lang="en-US" altLang="en-US" sz="1400" b="1" i="1" dirty="0">
                <a:solidFill>
                  <a:schemeClr val="bg2"/>
                </a:solidFill>
                <a:cs typeface="Arial" panose="020B0604020202020204" pitchFamily="34" charset="0"/>
                <a:hlinkClick r:id="rId10"/>
              </a:rPr>
              <a:t>WSU’s Strategic Plan</a:t>
            </a:r>
            <a:endParaRPr lang="en-US" altLang="en-US" sz="1400" b="1" i="1" dirty="0">
              <a:solidFill>
                <a:schemeClr val="bg2"/>
              </a:solidFill>
              <a:cs typeface="Arial" panose="020B0604020202020204" pitchFamily="34" charset="0"/>
            </a:endParaRPr>
          </a:p>
        </p:txBody>
      </p:sp>
    </p:spTree>
    <p:custDataLst>
      <p:tags r:id="rId1"/>
    </p:custDataLst>
    <p:extLst>
      <p:ext uri="{BB962C8B-B14F-4D97-AF65-F5344CB8AC3E}">
        <p14:creationId xmlns:p14="http://schemas.microsoft.com/office/powerpoint/2010/main" val="65755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1000"/>
                                        <p:tgtEl>
                                          <p:spTgt spid="8">
                                            <p:txEl>
                                              <p:pRg st="6" end="6"/>
                                            </p:txEl>
                                          </p:spTgt>
                                        </p:tgtEl>
                                      </p:cBhvr>
                                    </p:animEffect>
                                    <p:anim calcmode="lin" valueType="num">
                                      <p:cBhvr>
                                        <p:cTn id="2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1000"/>
                                        <p:tgtEl>
                                          <p:spTgt spid="8">
                                            <p:txEl>
                                              <p:pRg st="8" end="8"/>
                                            </p:txEl>
                                          </p:spTgt>
                                        </p:tgtEl>
                                      </p:cBhvr>
                                    </p:animEffect>
                                    <p:anim calcmode="lin" valueType="num">
                                      <p:cBhvr>
                                        <p:cTn id="3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10" end="10"/>
                                            </p:txEl>
                                          </p:spTgt>
                                        </p:tgtEl>
                                        <p:attrNameLst>
                                          <p:attrName>style.visibility</p:attrName>
                                        </p:attrNameLst>
                                      </p:cBhvr>
                                      <p:to>
                                        <p:strVal val="visible"/>
                                      </p:to>
                                    </p:set>
                                    <p:animEffect transition="in" filter="fade">
                                      <p:cBhvr>
                                        <p:cTn id="40" dur="1000"/>
                                        <p:tgtEl>
                                          <p:spTgt spid="8">
                                            <p:txEl>
                                              <p:pRg st="10" end="10"/>
                                            </p:txEl>
                                          </p:spTgt>
                                        </p:tgtEl>
                                      </p:cBhvr>
                                    </p:animEffect>
                                    <p:anim calcmode="lin" valueType="num">
                                      <p:cBhvr>
                                        <p:cTn id="41"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846161" y="787737"/>
            <a:ext cx="7451678" cy="769441"/>
          </a:xfrm>
          <a:prstGeom prst="rect">
            <a:avLst/>
          </a:prstGeom>
        </p:spPr>
        <p:txBody>
          <a:bodyPr>
            <a:spAutoFit/>
          </a:bodyPr>
          <a:lstStyle/>
          <a:p>
            <a:pPr algn="ctr">
              <a:defRPr/>
            </a:pPr>
            <a:r>
              <a:rPr lang="en-US" sz="4400" b="1" dirty="0">
                <a:ln w="22225">
                  <a:solidFill>
                    <a:srgbClr val="9F1B32"/>
                  </a:solidFill>
                  <a:prstDash val="solid"/>
                </a:ln>
                <a:solidFill>
                  <a:schemeClr val="accent2">
                    <a:lumMod val="40000"/>
                    <a:lumOff val="60000"/>
                  </a:schemeClr>
                </a:solidFill>
              </a:rPr>
              <a:t>Prepare</a:t>
            </a:r>
          </a:p>
        </p:txBody>
      </p:sp>
      <p:graphicFrame>
        <p:nvGraphicFramePr>
          <p:cNvPr id="6" name="Diagram 5"/>
          <p:cNvGraphicFramePr/>
          <p:nvPr>
            <p:custDataLst>
              <p:tags r:id="rId2"/>
            </p:custDataLst>
            <p:extLst>
              <p:ext uri="{D42A27DB-BD31-4B8C-83A1-F6EECF244321}">
                <p14:modId xmlns:p14="http://schemas.microsoft.com/office/powerpoint/2010/main" val="896513502"/>
              </p:ext>
            </p:extLst>
          </p:nvPr>
        </p:nvGraphicFramePr>
        <p:xfrm>
          <a:off x="-1558118" y="1815547"/>
          <a:ext cx="7720380" cy="47536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4176713" y="1668463"/>
            <a:ext cx="4967287" cy="5189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effectLst>
                  <a:outerShdw blurRad="38100" dist="38100" dir="2700000" algn="tl">
                    <a:srgbClr val="000000">
                      <a:alpha val="43137"/>
                    </a:srgbClr>
                  </a:outerShdw>
                </a:effectLst>
              </a:rPr>
              <a:t>Specific aspects that may influence a candidate's perceptions include:</a:t>
            </a:r>
          </a:p>
          <a:p>
            <a:pPr algn="ctr">
              <a:defRPr/>
            </a:pPr>
            <a:endParaRPr lang="en-US" sz="2400" i="1" dirty="0">
              <a:effectLst>
                <a:outerShdw blurRad="38100" dist="38100" dir="2700000" algn="tl">
                  <a:srgbClr val="000000">
                    <a:alpha val="43137"/>
                  </a:srgbClr>
                </a:outerShdw>
              </a:effectLst>
            </a:endParaRPr>
          </a:p>
          <a:p>
            <a:pPr marL="285750" indent="-285750">
              <a:buFont typeface="Courier New" panose="02070309020205020404" pitchFamily="49" charset="0"/>
              <a:buChar char="o"/>
              <a:defRPr/>
            </a:pPr>
            <a:endParaRPr lang="en-US" dirty="0">
              <a:effectLst>
                <a:outerShdw blurRad="38100" dist="38100" dir="2700000" algn="tl">
                  <a:srgbClr val="000000">
                    <a:alpha val="43137"/>
                  </a:srgbClr>
                </a:outerShdw>
              </a:effectLst>
            </a:endParaRPr>
          </a:p>
          <a:p>
            <a:pPr marL="338408" indent="-338408">
              <a:lnSpc>
                <a:spcPct val="115000"/>
              </a:lnSpc>
              <a:buFont typeface="Courier New" panose="02070309020205020404" pitchFamily="49" charset="0"/>
              <a:buChar char="o"/>
              <a:defRPr/>
            </a:pPr>
            <a:r>
              <a:rPr lang="en-US" dirty="0">
                <a:effectLst>
                  <a:outerShdw blurRad="38100" dist="38100" dir="2700000" algn="tl">
                    <a:srgbClr val="000000">
                      <a:alpha val="43137"/>
                    </a:srgbClr>
                  </a:outerShdw>
                </a:effectLst>
              </a:rPr>
              <a:t>Being candid and forthright with candidates</a:t>
            </a:r>
          </a:p>
          <a:p>
            <a:pPr marL="338408" indent="-338408">
              <a:lnSpc>
                <a:spcPct val="115000"/>
              </a:lnSpc>
              <a:buFont typeface="Courier New" panose="02070309020205020404" pitchFamily="49" charset="0"/>
              <a:buChar char="o"/>
              <a:defRPr/>
            </a:pPr>
            <a:r>
              <a:rPr lang="en-US" dirty="0">
                <a:effectLst>
                  <a:outerShdw blurRad="38100" dist="38100" dir="2700000" algn="tl">
                    <a:srgbClr val="000000">
                      <a:alpha val="43137"/>
                    </a:srgbClr>
                  </a:outerShdw>
                </a:effectLst>
              </a:rPr>
              <a:t>Meeting timelines</a:t>
            </a:r>
          </a:p>
          <a:p>
            <a:pPr marL="338408" indent="-338408">
              <a:lnSpc>
                <a:spcPct val="115000"/>
              </a:lnSpc>
              <a:buFont typeface="Courier New" panose="02070309020205020404" pitchFamily="49" charset="0"/>
              <a:buChar char="o"/>
              <a:defRPr/>
            </a:pPr>
            <a:r>
              <a:rPr lang="en-US" dirty="0">
                <a:effectLst>
                  <a:outerShdw blurRad="38100" dist="38100" dir="2700000" algn="tl">
                    <a:srgbClr val="000000">
                      <a:alpha val="43137"/>
                    </a:srgbClr>
                  </a:outerShdw>
                </a:effectLst>
              </a:rPr>
              <a:t>Being professional in correspondence</a:t>
            </a:r>
          </a:p>
          <a:p>
            <a:pPr marL="338408" indent="-338408">
              <a:lnSpc>
                <a:spcPct val="115000"/>
              </a:lnSpc>
              <a:buFont typeface="Courier New" panose="02070309020205020404" pitchFamily="49" charset="0"/>
              <a:buChar char="o"/>
              <a:defRPr/>
            </a:pPr>
            <a:r>
              <a:rPr lang="en-US" dirty="0">
                <a:effectLst>
                  <a:outerShdw blurRad="38100" dist="38100" dir="2700000" algn="tl">
                    <a:srgbClr val="000000">
                      <a:alpha val="43137"/>
                    </a:srgbClr>
                  </a:outerShdw>
                </a:effectLst>
              </a:rPr>
              <a:t>Politely answering telephone inquiries</a:t>
            </a:r>
          </a:p>
          <a:p>
            <a:pPr marL="338408" indent="-338408">
              <a:lnSpc>
                <a:spcPct val="115000"/>
              </a:lnSpc>
              <a:buFont typeface="Courier New" panose="02070309020205020404" pitchFamily="49" charset="0"/>
              <a:buChar char="o"/>
              <a:defRPr/>
            </a:pPr>
            <a:r>
              <a:rPr lang="en-US" dirty="0">
                <a:effectLst>
                  <a:outerShdw blurRad="38100" dist="38100" dir="2700000" algn="tl">
                    <a:srgbClr val="000000">
                      <a:alpha val="43137"/>
                    </a:srgbClr>
                  </a:outerShdw>
                </a:effectLst>
              </a:rPr>
              <a:t>Conducting interviews that are probing, yet cordial</a:t>
            </a:r>
          </a:p>
          <a:p>
            <a:pPr marL="338408" indent="-338408">
              <a:lnSpc>
                <a:spcPct val="115000"/>
              </a:lnSpc>
              <a:buFont typeface="Courier New" panose="02070309020205020404" pitchFamily="49" charset="0"/>
              <a:buChar char="o"/>
              <a:defRPr/>
            </a:pPr>
            <a:r>
              <a:rPr lang="en-US" dirty="0">
                <a:effectLst>
                  <a:outerShdw blurRad="38100" dist="38100" dir="2700000" algn="tl">
                    <a:srgbClr val="000000">
                      <a:alpha val="43137"/>
                    </a:srgbClr>
                  </a:outerShdw>
                </a:effectLst>
              </a:rPr>
              <a:t>Coordinating campus visits that are well-planned and executed</a:t>
            </a:r>
          </a:p>
          <a:p>
            <a:pPr marL="285750" indent="-285750">
              <a:buFont typeface="Wingdings" panose="05000000000000000000" pitchFamily="2" charset="2"/>
              <a:buChar char="v"/>
              <a:defRPr/>
            </a:pPr>
            <a:endParaRPr lang="en-US" sz="2000" dirty="0"/>
          </a:p>
        </p:txBody>
      </p:sp>
      <p:pic>
        <p:nvPicPr>
          <p:cNvPr id="7"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cc40744b-b366-44dc-b398-c8a56988329d"/>
  <p:tag name="ENGAGE_TAB_COUNT" val="1"/>
  <p:tag name="ENGAGE_INTERACTION_FILENAME_1" val="C:\Users\Training\Documents\Training Files\Articulate\Resources\Navigation Tips\Navigation Tips.intr"/>
  <p:tag name="ENGAGE_INTERACTION_PAUSE_1" val="1"/>
  <p:tag name="ENGAGE_INTERACTION_ID_1" val="afe63"/>
  <p:tag name="ENGAGE_INTERACTION_TABNAME_1" val="Navigation Tips"/>
  <p:tag name="ENGAGE_LAST_MODIFY_DATE_1" val="41667.4583564815"/>
  <p:tag name="EMBEDDEDCONTENT_LASTWRITETIMEUTC_1" val="2014-01-28 19:00:02Z"/>
  <p:tag name="AQP_PASS_ACTION_1" val="0"/>
  <p:tag name="AQP_FAIL_ACTION_1" val="0"/>
  <p:tag name="AQP_PASS_SCORE_1" val="0"/>
  <p:tag name="AQP_TRAP_1" val="0"/>
  <p:tag name="AQP_ATTEMPTS_1" val="0"/>
  <p:tag name="ARTICULATE_SLIDE_COUNT" val="53"/>
  <p:tag name="ENGAGE_INTERACTION_TITLE_1" val="Navigation Tips"/>
  <p:tag name="ENGAGE_INTERACTION_ALIGNMENT_1" val="0"/>
  <p:tag name="ENGAGE_INTERACTION_INDEX_1" val="0"/>
  <p:tag name="ENGAGE_INTERACTION_VISIBLE_1" val="True"/>
  <p:tag name="ARTICULATE_REFERENCE_TYPE_1" val="0"/>
  <p:tag name="ARTICULATE_REFERENCE_1" val="http://hrs.wsu.edu/utils/File.aspx?fileid=9339"/>
  <p:tag name="ARTICULATE_REFERENCE_TITLE_1" val="Course Transcript"/>
  <p:tag name="ARTICULATE_REFERENCE_ID_1" val="2f3fc25e-eb2f-4c51-ba93-4eeebc863e2e"/>
  <p:tag name="ARTICULATE_REFERENCE_TYPE_2" val="0"/>
  <p:tag name="ARTICULATE_REFERENCE_2" val="http://hrs.wsu.edu/FRTK%20Main "/>
  <p:tag name="ARTICULATE_REFERENCE_TITLE_2" val="Faculty Recruitment Toolkit"/>
  <p:tag name="ARTICULATE_REFERENCE_ID_2" val="d412a3ff-55a0-4261-a367-e761f6a3151b"/>
  <p:tag name="ARTICULATE_REFERENCE_TYPE_3" val="0"/>
  <p:tag name="ARTICULATE_REFERENCE_3" val="http://hrs.wsu.edu/utils/File.aspx?fileid=6224 "/>
  <p:tag name="ARTICULATE_REFERENCE_TITLE_3" val="Faculty Recruitment Checklist"/>
  <p:tag name="ARTICULATE_REFERENCE_ID_3" val="55a581eb-c5ba-4990-be87-770a7af33b72"/>
  <p:tag name="ARTICULATE_REFERENCE_TYPE_4" val="0"/>
  <p:tag name="ARTICULATE_REFERENCE_4" val="http://public.wsu.edu/~forms/HTML/EPM/EP12_Equal_Employment_Opportunity_and_Affirmative_Action_Policy.htm "/>
  <p:tag name="ARTICULATE_REFERENCE_TITLE_4" val="Washington State University EEO/AA Policy "/>
  <p:tag name="ARTICULATE_REFERENCE_ID_4" val="05bdfe48-4bdd-4c18-aeb1-6d26b96585ce"/>
  <p:tag name="ARTICULATE_REFERENCE_TYPE_5" val="0"/>
  <p:tag name="ARTICULATE_REFERENCE_5" val="http://public.wsu.edu/~forms/PDF/BPPM/60-08.pdf "/>
  <p:tag name="ARTICULATE_REFERENCE_TITLE_5" val="Pre-employment Inquiry Guidelines BPPM 60.08"/>
  <p:tag name="ARTICULATE_REFERENCE_ID_5" val="02d9e683-4c2e-44f6-869a-c89b54a5557e"/>
  <p:tag name="ARTICULATE_REFERENCE_TYPE_6" val="0"/>
  <p:tag name="ARTICULATE_REFERENCE_6" val="http://public.wsu.edu/~forms/HTML/BPPM/60_Personnel/60.16_Background_Checks.htm "/>
  <p:tag name="ARTICULATE_REFERENCE_TITLE_6" val="Background Checks BPPM 60.16"/>
  <p:tag name="ARTICULATE_REFERENCE_ID_6" val="566000a4-f593-412c-8a16-5e311cca358f"/>
  <p:tag name="ARTICULATE_REFERENCE_TYPE_7" val="0"/>
  <p:tag name="ARTICULATE_REFERENCE_7" val="http://public.wsu.edu/~forms/HTML/BPPM/90_Records/90.01_University_Records--Retention_and_Disposition.htm "/>
  <p:tag name="ARTICULATE_REFERENCE_TITLE_7" val="University Records – Retention &amp; Disposition, BPPM 90.01 "/>
  <p:tag name="ARTICULATE_REFERENCE_ID_7" val="01114562-5648-48fa-ac62-5e955564e848"/>
  <p:tag name="ARTICULATE_REFERENCE_TYPE_8" val="0"/>
  <p:tag name="ARTICULATE_REFERENCE_8" val="http://hrs.wsu.edu "/>
  <p:tag name="ARTICULATE_REFERENCE_TITLE_8" val="Human Resource Services"/>
  <p:tag name="ARTICULATE_REFERENCE_ID_8" val="bb3737f6-7b44-4a84-a83c-0c29c18deec1"/>
  <p:tag name="ARTICULATE_REFERENCE_TYPE_9" val="0"/>
  <p:tag name="ARTICULATE_REFERENCE_9" val="http://provost.wsu.edu"/>
  <p:tag name="ARTICULATE_REFERENCE_TITLE_9" val="Office of the Provost"/>
  <p:tag name="ARTICULATE_REFERENCE_ID_9" val="d82f6ece-6576-4070-a934-fb10af999a4e"/>
  <p:tag name="ARTICULATE_REFERENCE_TYPE_10" val="0"/>
  <p:tag name="ARTICULATE_REFERENCE_10" val="http://Oeo.wsu.edu "/>
  <p:tag name="ARTICULATE_REFERENCE_TITLE_10" val="Office for Equal Opportunity"/>
  <p:tag name="ARTICULATE_REFERENCE_ID_10" val="3d8e3858-2a81-4ad1-ad7d-630f0ff57841"/>
  <p:tag name="ARTICULATE_REFERENCE_TYPE_11" val="0"/>
  <p:tag name="ARTICULATE_REFERENCE_11" val="http://hrs.wsu.edu/Candidate+Experience"/>
  <p:tag name="ARTICULATE_REFERENCE_TITLE_11" val="Sample Interview Packets"/>
  <p:tag name="ARTICULATE_REFERENCE_ID_11" val="a2a027a3-8150-41e0-aa60-43e4a513b15e"/>
  <p:tag name="ARTICULATE_REFERENCE_COUNT" val="11"/>
  <p:tag name="ARTICULATE_PLAYER_GLOSSARY_XML" val="&lt;?xml version=&quot;1.0&quot; encoding=&quot;utf-16&quot;?&gt;&lt;glossary xmlns:xsi=&quot;http://www.w3.org/2001/XMLSchema-instance&quot; xmlns:xsd=&quot;http://www.w3.org/2001/XMLSchema&quot;&gt;&lt;terms /&gt;&lt;/glossary&gt;"/>
  <p:tag name="ARTICULATE_PACKAGE_VERSION" val="1.0"/>
  <p:tag name="ARTICULATE_PACKAGE_AUTHOR" val="David Schmidt"/>
  <p:tag name="ARTICULATE_PACKAGE_TITLE" val="Faculty Recruitment Basics"/>
  <p:tag name="ARTICULATE_PACKAGE_NAME" val="C:\Users\HRS\Desktop\Faculty Recruitment Basics_package.zip"/>
  <p:tag name="ARTICULATE_PROJECT_OPEN" val="1"/>
  <p:tag name="ARTICULATE_META_COURSE_ID" val="FRB"/>
  <p:tag name="ARTICULATE_META_NAME" val="HRS"/>
  <p:tag name="ARTICULATE_META_NAME_SET" val="True"/>
  <p:tag name="TAG_BACKING_FORM_KEY" val="1049750-c:\users\hrs\documents\training files\articulate\frb\faculty recruitment basics.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0.xml><?xml version="1.0" encoding="utf-8"?>
<p:tagLst xmlns:a="http://schemas.openxmlformats.org/drawingml/2006/main" xmlns:r="http://schemas.openxmlformats.org/officeDocument/2006/relationships" xmlns:p="http://schemas.openxmlformats.org/presentationml/2006/main">
  <p:tag name="BULLET_8" val="61623"/>
  <p:tag name="BULLET_1" val="8226"/>
  <p:tag name="BULLET_2" val="8226"/>
  <p:tag name="BULLET_3" val="61623"/>
  <p:tag name="BULLET_4" val="61623"/>
  <p:tag name="BULLET_5" val="61623"/>
  <p:tag name="BULLET_6" val="61623"/>
  <p:tag name="BULLET_7" val="61623"/>
  <p:tag name="MARGIN_1" val="0"/>
  <p:tag name="MARGIN_2" val="36"/>
  <p:tag name="MARGIN_3" val="72"/>
  <p:tag name="MARGIN_4" val="108"/>
  <p:tag name="MARGIN_5" val="144"/>
  <p:tag name="FONT_SIZE" val="12"/>
</p:tagLst>
</file>

<file path=ppt/tags/tag101.xml><?xml version="1.0" encoding="utf-8"?>
<p:tagLst xmlns:a="http://schemas.openxmlformats.org/drawingml/2006/main" xmlns:r="http://schemas.openxmlformats.org/officeDocument/2006/relationships" xmlns:p="http://schemas.openxmlformats.org/presentationml/2006/main">
  <p:tag name="ARTICULATE_TITLE_TAG" val="Vetting of the Applicants"/>
  <p:tag name="ANNOTATION_COUNT" val="0"/>
  <p:tag name="AUDIO_ID" val="330"/>
  <p:tag name="ARTICULATE_AUDIO_RECORDED" val="1"/>
  <p:tag name="ELAPSEDTIME" val="83.272"/>
  <p:tag name="TIMELINE" val="4.10/26.40/30.80/45.40/78.7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0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3.xml><?xml version="1.0" encoding="utf-8"?>
<p:tagLst xmlns:a="http://schemas.openxmlformats.org/drawingml/2006/main" xmlns:r="http://schemas.openxmlformats.org/officeDocument/2006/relationships" xmlns:p="http://schemas.openxmlformats.org/presentationml/2006/main">
  <p:tag name="CHILD_ITEM_TEXT1" val="Vetting of the Applicants"/>
</p:tagLst>
</file>

<file path=ppt/tags/tag10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2.147484E+09"/>
  <p:tag name="MARGIN_2" val="36"/>
  <p:tag name="MARGIN_3" val="72"/>
  <p:tag name="MARGIN_4" val="108"/>
  <p:tag name="MARGIN_5" val="144"/>
  <p:tag name="FONT_SIZE" val="12"/>
</p:tagLst>
</file>

<file path=ppt/tags/tag105.xml><?xml version="1.0" encoding="utf-8"?>
<p:tagLst xmlns:a="http://schemas.openxmlformats.org/drawingml/2006/main" xmlns:r="http://schemas.openxmlformats.org/officeDocument/2006/relationships" xmlns:p="http://schemas.openxmlformats.org/presentationml/2006/main">
  <p:tag name="ARTICULATE_TITLE_TAG" val="Developing Interview Questions"/>
  <p:tag name="ANNOTATION_COUNT" val="0"/>
  <p:tag name="AUDIO_ID" val="352"/>
  <p:tag name="ARTICULATE_AUDIO_RECORDED" val="1"/>
  <p:tag name="ELAPSEDTIME" val="48.032"/>
  <p:tag name="TIMELINE" val="0.80/4.80/16.40/24.80/28.6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0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8.xml><?xml version="1.0" encoding="utf-8"?>
<p:tagLst xmlns:a="http://schemas.openxmlformats.org/drawingml/2006/main" xmlns:r="http://schemas.openxmlformats.org/officeDocument/2006/relationships" xmlns:p="http://schemas.openxmlformats.org/presentationml/2006/main">
  <p:tag name="CHILD_ITEM_TEXT1" val="Development of Interview Questions"/>
</p:tagLst>
</file>

<file path=ppt/tags/tag109.xml><?xml version="1.0" encoding="utf-8"?>
<p:tagLst xmlns:a="http://schemas.openxmlformats.org/drawingml/2006/main" xmlns:r="http://schemas.openxmlformats.org/officeDocument/2006/relationships" xmlns:p="http://schemas.openxmlformats.org/presentationml/2006/main">
  <p:tag name="BULLET_8" val="8226"/>
  <p:tag name="BULLET_9" val="8226"/>
  <p:tag name="BULLET_10" val="8226"/>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0"/>
</p:tagLst>
</file>

<file path=ppt/tags/tag11.xml><?xml version="1.0" encoding="utf-8"?>
<p:tagLst xmlns:a="http://schemas.openxmlformats.org/drawingml/2006/main" xmlns:r="http://schemas.openxmlformats.org/officeDocument/2006/relationships" xmlns:p="http://schemas.openxmlformats.org/presentationml/2006/main">
  <p:tag name="BULLET_6" val="8226"/>
  <p:tag name="BULLET_1" val="8226"/>
  <p:tag name="BULLET_2" val="8226"/>
  <p:tag name="BULLET_3" val="8226"/>
  <p:tag name="BULLET_4" val="8226"/>
  <p:tag name="BULLET_5" val="8226"/>
  <p:tag name="MARGIN_1" val="-2.147484E+09"/>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TITLE_TAG" val="Interview Questions"/>
  <p:tag name="ANNOTATION_COUNT" val="0"/>
  <p:tag name="AUDIO_ID" val="334"/>
  <p:tag name="ARTICULATE_AUDIO_RECORDED" val="1"/>
  <p:tag name="ELAPSEDTIME" val="66.822"/>
  <p:tag name="TIMELINE" val="3.30/6.20/14.20/19.60/24.40/48.9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3.xml><?xml version="1.0" encoding="utf-8"?>
<p:tagLst xmlns:a="http://schemas.openxmlformats.org/drawingml/2006/main" xmlns:r="http://schemas.openxmlformats.org/officeDocument/2006/relationships" xmlns:p="http://schemas.openxmlformats.org/presentationml/2006/main">
  <p:tag name="CHILD_ITEM_TEXT1" val="Interview Questions"/>
</p:tagLst>
</file>

<file path=ppt/tags/tag114.xml><?xml version="1.0" encoding="utf-8"?>
<p:tagLst xmlns:a="http://schemas.openxmlformats.org/drawingml/2006/main" xmlns:r="http://schemas.openxmlformats.org/officeDocument/2006/relationships" xmlns:p="http://schemas.openxmlformats.org/presentationml/2006/main">
  <p:tag name="BULLET_15" val="8226"/>
  <p:tag name="BULLET_16" val="8226"/>
  <p:tag name="BULLET_17"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2.147484E+09"/>
  <p:tag name="MARGIN_2" val="36"/>
  <p:tag name="MARGIN_3" val="72"/>
  <p:tag name="MARGIN_4" val="108"/>
  <p:tag name="MARGIN_5" val="144"/>
  <p:tag name="FONT_SIZE" val="12"/>
</p:tagLst>
</file>

<file path=ppt/tags/tag115.xml><?xml version="1.0" encoding="utf-8"?>
<p:tagLst xmlns:a="http://schemas.openxmlformats.org/drawingml/2006/main" xmlns:r="http://schemas.openxmlformats.org/officeDocument/2006/relationships" xmlns:p="http://schemas.openxmlformats.org/presentationml/2006/main">
  <p:tag name="ANNOTATION_COUNT" val="0"/>
  <p:tag name="ARTICULATE_TITLE_TAG" val="Screening Interviews"/>
  <p:tag name="AUDIO_ID" val="335"/>
  <p:tag name="ARTICULATE_AUDIO_RECORDED" val="1"/>
  <p:tag name="ELAPSEDTIME" val="109.632"/>
  <p:tag name="TIMELINE" val="3.20/21.10/24.80/27.00/28.70/35.00/42.90/74.78/101.92"/>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16.xml><?xml version="1.0" encoding="utf-8"?>
<p:tagLst xmlns:a="http://schemas.openxmlformats.org/drawingml/2006/main" xmlns:r="http://schemas.openxmlformats.org/officeDocument/2006/relationships" xmlns:p="http://schemas.openxmlformats.org/presentationml/2006/main">
  <p:tag name="CHILD_ITEM_TEXT1" val="Screening &#10;Interviews"/>
</p:tagLst>
</file>

<file path=ppt/tags/tag1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111"/>
  <p:tag name="BULLET_5" val="111"/>
  <p:tag name="BULLET_6" val="111"/>
  <p:tag name="BULLET_7" val="111"/>
  <p:tag name="BULLET_8" val="8226"/>
  <p:tag name="BULLET_9" val="8226"/>
  <p:tag name="BULLET_10" val="8226"/>
  <p:tag name="BULLET_11" val="8226"/>
  <p:tag name="BULLET_12" val="8226"/>
  <p:tag name="BULLET_13" val="8226"/>
  <p:tag name="BULLET_14" val="8226"/>
  <p:tag name="BULLET_15" val="8226"/>
  <p:tag name="MARGIN_1" val="-2.147484E+09"/>
  <p:tag name="MARGIN_2" val="28.8"/>
  <p:tag name="MARGIN_3" val="72"/>
  <p:tag name="MARGIN_4" val="108"/>
  <p:tag name="MARGIN_5" val="144"/>
  <p:tag name="FONT_SIZE" val="10"/>
</p:tagLst>
</file>

<file path=ppt/tags/tag118.xml><?xml version="1.0" encoding="utf-8"?>
<p:tagLst xmlns:a="http://schemas.openxmlformats.org/drawingml/2006/main" xmlns:r="http://schemas.openxmlformats.org/officeDocument/2006/relationships" xmlns:p="http://schemas.openxmlformats.org/presentationml/2006/main">
  <p:tag name="ANNOTATION_COUNT" val="0"/>
  <p:tag name="ARTICULATE_TITLE_TAG" val="Screening Interviews"/>
  <p:tag name="AUDIO_ID" val="335"/>
  <p:tag name="ARTICULATE_AUDIO_RECORDED" val="1"/>
  <p:tag name="ELAPSEDTIME" val="109.632"/>
  <p:tag name="TIMELINE" val="3.20/21.10/24.80/27.00/28.70/35.00/42.90/74.78/101.92"/>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111"/>
  <p:tag name="BULLET_5" val="111"/>
  <p:tag name="BULLET_6" val="111"/>
  <p:tag name="BULLET_7" val="111"/>
  <p:tag name="BULLET_8" val="8226"/>
  <p:tag name="BULLET_9" val="8226"/>
  <p:tag name="BULLET_10" val="8226"/>
  <p:tag name="BULLET_11" val="8226"/>
  <p:tag name="BULLET_12" val="8226"/>
  <p:tag name="BULLET_13" val="8226"/>
  <p:tag name="BULLET_14" val="8226"/>
  <p:tag name="BULLET_15" val="8226"/>
  <p:tag name="MARGIN_1" val="-2.147484E+09"/>
  <p:tag name="MARGIN_2" val="28.8"/>
  <p:tag name="MARGIN_3" val="72"/>
  <p:tag name="MARGIN_4" val="108"/>
  <p:tag name="MARGIN_5" val="144"/>
  <p:tag name="FONT_SIZE" val="10"/>
</p:tagLst>
</file>

<file path=ppt/tags/tag12.xml><?xml version="1.0" encoding="utf-8"?>
<p:tagLst xmlns:a="http://schemas.openxmlformats.org/drawingml/2006/main" xmlns:r="http://schemas.openxmlformats.org/officeDocument/2006/relationships" xmlns:p="http://schemas.openxmlformats.org/presentationml/2006/main">
  <p:tag name="ANNOTATION_COUNT" val="0"/>
  <p:tag name="AUDIO_ID" val="371"/>
  <p:tag name="ARTICULATE_AUDIO_RECORDED" val="1"/>
  <p:tag name="ELAPSEDTIME" val="53.442"/>
  <p:tag name="TIMELINE" val="8.40/9.70/26.1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20.xml><?xml version="1.0" encoding="utf-8"?>
<p:tagLst xmlns:a="http://schemas.openxmlformats.org/drawingml/2006/main" xmlns:r="http://schemas.openxmlformats.org/officeDocument/2006/relationships" xmlns:p="http://schemas.openxmlformats.org/presentationml/2006/main">
  <p:tag name="ANNOTATION_COUNT" val="0"/>
  <p:tag name="ARTICULATE_TITLE_TAG" val="Phase 4: Reference &amp; Background Checks"/>
  <p:tag name="AUDIO_ID" val="376"/>
  <p:tag name="ARTICULATE_AUDIO_RECORDED" val="1"/>
  <p:tag name="ELAPSEDTIME" val="21.572"/>
  <p:tag name="TIMELINE" val="8.0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21.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1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3.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124.xml><?xml version="1.0" encoding="utf-8"?>
<p:tagLst xmlns:a="http://schemas.openxmlformats.org/drawingml/2006/main" xmlns:r="http://schemas.openxmlformats.org/officeDocument/2006/relationships" xmlns:p="http://schemas.openxmlformats.org/presentationml/2006/main">
  <p:tag name="ARTICULATE_TITLE_TAG" val="Reference Checks"/>
  <p:tag name="ANNOTATION_COUNT" val="0"/>
  <p:tag name="AUDIO_ID" val="337"/>
  <p:tag name="ARTICULATE_AUDIO_RECORDED" val="1"/>
  <p:tag name="ELAPSEDTIME" val="77.032"/>
  <p:tag name="TIMELINE" val="2.30/5.50/14.2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7.xml><?xml version="1.0" encoding="utf-8"?>
<p:tagLst xmlns:a="http://schemas.openxmlformats.org/drawingml/2006/main" xmlns:r="http://schemas.openxmlformats.org/officeDocument/2006/relationships" xmlns:p="http://schemas.openxmlformats.org/presentationml/2006/main">
  <p:tag name="CHILD_ITEM_TEXT1" val="Reference Checks"/>
</p:tagLst>
</file>

<file path=ppt/tags/tag128.xml><?xml version="1.0" encoding="utf-8"?>
<p:tagLst xmlns:a="http://schemas.openxmlformats.org/drawingml/2006/main" xmlns:r="http://schemas.openxmlformats.org/officeDocument/2006/relationships" xmlns:p="http://schemas.openxmlformats.org/presentationml/2006/main">
  <p:tag name="BULLET_8" val="8226"/>
  <p:tag name="BULLET_9" val="8226"/>
  <p:tag name="BULLET_10" val="8226"/>
  <p:tag name="BULLET_11" val="8226"/>
  <p:tag name="BULLET_12" val="8226"/>
  <p:tag name="BULLET_13" val="8226"/>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129.xml><?xml version="1.0" encoding="utf-8"?>
<p:tagLst xmlns:a="http://schemas.openxmlformats.org/drawingml/2006/main" xmlns:r="http://schemas.openxmlformats.org/officeDocument/2006/relationships" xmlns:p="http://schemas.openxmlformats.org/presentationml/2006/main">
  <p:tag name="ANNOTATION_COUNT" val="0"/>
  <p:tag name="ARTICULATE_TITLE_TAG" val="Reference Checks (2)"/>
  <p:tag name="AUDIO_ID" val="369"/>
  <p:tag name="ARTICULATE_AUDIO_RECORDED" val="1"/>
  <p:tag name="ELAPSEDTIME" val="54.432"/>
  <p:tag name="TIMELINE" val="0.90/17.60/41.90/48.40"/>
  <p:tag name="ARTICULATE_NAV_LEVEL" val="3"/>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2.xml><?xml version="1.0" encoding="utf-8"?>
<p:tagLst xmlns:a="http://schemas.openxmlformats.org/drawingml/2006/main" xmlns:r="http://schemas.openxmlformats.org/officeDocument/2006/relationships" xmlns:p="http://schemas.openxmlformats.org/presentationml/2006/main">
  <p:tag name="CHILD_ITEM_TEXT1" val="Reference Checks"/>
</p:tagLst>
</file>

<file path=ppt/tags/tag133.xml><?xml version="1.0" encoding="utf-8"?>
<p:tagLst xmlns:a="http://schemas.openxmlformats.org/drawingml/2006/main" xmlns:r="http://schemas.openxmlformats.org/officeDocument/2006/relationships" xmlns:p="http://schemas.openxmlformats.org/presentationml/2006/main">
  <p:tag name="BULLET_6" val="8226"/>
  <p:tag name="BULLET_7" val="8226"/>
  <p:tag name="BULLET_8" val="8226"/>
  <p:tag name="BULLET_9" val="8226"/>
  <p:tag name="BULLET_10" val="8226"/>
  <p:tag name="BULLET_11" val="8226"/>
  <p:tag name="BULLET_12" val="8226"/>
  <p:tag name="BULLET_13"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34.xml><?xml version="1.0" encoding="utf-8"?>
<p:tagLst xmlns:a="http://schemas.openxmlformats.org/drawingml/2006/main" xmlns:r="http://schemas.openxmlformats.org/officeDocument/2006/relationships" xmlns:p="http://schemas.openxmlformats.org/presentationml/2006/main">
  <p:tag name="ARTICULATE_TITLE_TAG" val="Internet Searches"/>
  <p:tag name="ANNOTATION_COUNT" val="0"/>
  <p:tag name="AUDIO_ID" val="350"/>
  <p:tag name="ARTICULATE_AUDIO_RECORDED" val="1"/>
  <p:tag name="ELAPSEDTIME" val="49.762"/>
  <p:tag name="TIMELINE" val="0.70/30.80/35.2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35.xml><?xml version="1.0" encoding="utf-8"?>
<p:tagLst xmlns:a="http://schemas.openxmlformats.org/drawingml/2006/main" xmlns:r="http://schemas.openxmlformats.org/officeDocument/2006/relationships" xmlns:p="http://schemas.openxmlformats.org/presentationml/2006/main">
  <p:tag name="CHILD_ITEM_TEXT1" val="Internet &#10;Searches"/>
</p:tagLst>
</file>

<file path=ppt/tags/tag1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0"/>
</p:tagLst>
</file>

<file path=ppt/tags/tag138.xml><?xml version="1.0" encoding="utf-8"?>
<p:tagLst xmlns:a="http://schemas.openxmlformats.org/drawingml/2006/main" xmlns:r="http://schemas.openxmlformats.org/officeDocument/2006/relationships" xmlns:p="http://schemas.openxmlformats.org/presentationml/2006/main">
  <p:tag name="ANNOTATION_COUNT" val="0"/>
  <p:tag name="ARTICULATE_TITLE_TAG" val="Background Checks"/>
  <p:tag name="AUDIO_ID" val="338"/>
  <p:tag name="ARTICULATE_AUDIO_RECORDED" val="1"/>
  <p:tag name="ELAPSEDTIME" val="66.822"/>
  <p:tag name="TIMELINE" val="3.00/28.00/35.10/46.30/64.7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3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2"/>
</p:tagLst>
</file>

<file path=ppt/tags/tag1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0"/>
</p:tagLst>
</file>

<file path=ppt/tags/tag142.xml><?xml version="1.0" encoding="utf-8"?>
<p:tagLst xmlns:a="http://schemas.openxmlformats.org/drawingml/2006/main" xmlns:r="http://schemas.openxmlformats.org/officeDocument/2006/relationships" xmlns:p="http://schemas.openxmlformats.org/presentationml/2006/main">
  <p:tag name="ANNOTATION_COUNT" val="0"/>
  <p:tag name="ARTICULATE_TITLE_TAG" val="Personnel Files"/>
  <p:tag name="AUDIO_ID" val="370"/>
  <p:tag name="ARTICULATE_AUDIO_RECORDED" val="1"/>
  <p:tag name="ELAPSEDTIME" val="19.872"/>
  <p:tag name="TIMELINE" val="2.60/5.40/8.50/15.7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4.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4" val="8226"/>
  <p:tag name="BULLET_5" val="8226"/>
  <p:tag name="BULLET_6" val="8226"/>
  <p:tag name="BULLET_7" val="8226"/>
  <p:tag name="BULLET_1" val="8226"/>
  <p:tag name="MARGIN_1" val="0"/>
  <p:tag name="MARGIN_2" val="36"/>
  <p:tag name="MARGIN_3" val="72"/>
  <p:tag name="MARGIN_4" val="108"/>
  <p:tag name="MARGIN_5" val="144"/>
  <p:tag name="FONT_SIZE" val="10"/>
</p:tagLst>
</file>

<file path=ppt/tags/tag145.xml><?xml version="1.0" encoding="utf-8"?>
<p:tagLst xmlns:a="http://schemas.openxmlformats.org/drawingml/2006/main" xmlns:r="http://schemas.openxmlformats.org/officeDocument/2006/relationships" xmlns:p="http://schemas.openxmlformats.org/presentationml/2006/main">
  <p:tag name="ARTICULATE_TITLE_TAG" val="Hire Recommendation"/>
  <p:tag name="ANNOTATION_COUNT" val="0"/>
  <p:tag name="AUDIO_ID" val="339"/>
  <p:tag name="ARTICULATE_AUDIO_RECORDED" val="1"/>
  <p:tag name="ELAPSEDTIME" val="135.912"/>
  <p:tag name="TIMELINE" val="4.00/26.60/29.10/80.50/90.50/101.70/128.40/133.7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7.xml><?xml version="1.0" encoding="utf-8"?>
<p:tagLst xmlns:a="http://schemas.openxmlformats.org/drawingml/2006/main" xmlns:r="http://schemas.openxmlformats.org/officeDocument/2006/relationships" xmlns:p="http://schemas.openxmlformats.org/presentationml/2006/main">
  <p:tag name="CHILD_ITEM_TEXT1" val="Hire&#10;Recommendation "/>
</p:tagLst>
</file>

<file path=ppt/tags/tag1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MARGIN_1" val="-2.147484E+09"/>
  <p:tag name="MARGIN_2" val="36"/>
  <p:tag name="MARGIN_3" val="72"/>
  <p:tag name="MARGIN_4" val="108"/>
  <p:tag name="MARGIN_5" val="144"/>
  <p:tag name="FONT_SIZE" val="10"/>
</p:tagLst>
</file>

<file path=ppt/tags/tag149.xml><?xml version="1.0" encoding="utf-8"?>
<p:tagLst xmlns:a="http://schemas.openxmlformats.org/drawingml/2006/main" xmlns:r="http://schemas.openxmlformats.org/officeDocument/2006/relationships" xmlns:p="http://schemas.openxmlformats.org/presentationml/2006/main">
  <p:tag name="ANNOTATION_COUNT" val="0"/>
  <p:tag name="ARTICULATE_TITLE_TAG" val="Phase 5: Hire &amp; Onboard"/>
  <p:tag name="AUDIO_ID" val="377"/>
  <p:tag name="ARTICULATE_AUDIO_RECORDED" val="1"/>
  <p:tag name="ELAPSEDTIME" val="17.112"/>
  <p:tag name="TIMELINE" val="1.1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Search Committee Composition"/>
  <p:tag name="ANNOTATION_COUNT" val="0"/>
  <p:tag name="AUDIO_ID" val="308"/>
  <p:tag name="ARTICULATE_AUDIO_RECORDED" val="1"/>
  <p:tag name="ELAPSEDTIME" val="25.992"/>
  <p:tag name="TIMELINE" val="2.60/4.40/6.2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50.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15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2.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153.xml><?xml version="1.0" encoding="utf-8"?>
<p:tagLst xmlns:a="http://schemas.openxmlformats.org/drawingml/2006/main" xmlns:r="http://schemas.openxmlformats.org/officeDocument/2006/relationships" xmlns:p="http://schemas.openxmlformats.org/presentationml/2006/main">
  <p:tag name="ARTICULATE_TITLE_TAG" val="Notify Candidates"/>
  <p:tag name="ANNOTATION_COUNT" val="0"/>
  <p:tag name="AUDIO_ID" val="341"/>
  <p:tag name="ARTICULATE_AUDIO_RECORDED" val="1"/>
  <p:tag name="ELAPSEDTIME" val="38.712"/>
  <p:tag name="TIMELINE" val="3.30/8.00/15.30/24.30/30.2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54.xml><?xml version="1.0" encoding="utf-8"?>
<p:tagLst xmlns:a="http://schemas.openxmlformats.org/drawingml/2006/main" xmlns:r="http://schemas.openxmlformats.org/officeDocument/2006/relationships" xmlns:p="http://schemas.openxmlformats.org/presentationml/2006/main">
  <p:tag name="CHILD_ITEM_TEXT1" val="Notify Candidates"/>
</p:tagLst>
</file>

<file path=ppt/tags/tag15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2.147484E+09"/>
  <p:tag name="MARGIN_2" val="36"/>
  <p:tag name="MARGIN_3" val="72"/>
  <p:tag name="MARGIN_4" val="108"/>
  <p:tag name="MARGIN_5" val="144"/>
  <p:tag name="FONT_SIZE" val="12"/>
</p:tagLst>
</file>

<file path=ppt/tags/tag158.xml><?xml version="1.0" encoding="utf-8"?>
<p:tagLst xmlns:a="http://schemas.openxmlformats.org/drawingml/2006/main" xmlns:r="http://schemas.openxmlformats.org/officeDocument/2006/relationships" xmlns:p="http://schemas.openxmlformats.org/presentationml/2006/main">
  <p:tag name="ARTICULATE_TITLE_TAG" val="Records Retention"/>
  <p:tag name="ANNOTATION_COUNT" val="0"/>
  <p:tag name="AUDIO_ID" val="342"/>
  <p:tag name="ARTICULATE_AUDIO_RECORDED" val="1"/>
  <p:tag name="ELAPSEDTIME" val="43.252"/>
  <p:tag name="TIMELINE" val="7.40/16.10/37.3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59.xml><?xml version="1.0" encoding="utf-8"?>
<p:tagLst xmlns:a="http://schemas.openxmlformats.org/drawingml/2006/main" xmlns:r="http://schemas.openxmlformats.org/officeDocument/2006/relationships" xmlns:p="http://schemas.openxmlformats.org/presentationml/2006/main">
  <p:tag name="CHILD_ITEM_TEXT1" val="Records&#10;Retention"/>
</p:tagLst>
</file>

<file path=ppt/tags/tag16.xml><?xml version="1.0" encoding="utf-8"?>
<p:tagLst xmlns:a="http://schemas.openxmlformats.org/drawingml/2006/main" xmlns:r="http://schemas.openxmlformats.org/officeDocument/2006/relationships" xmlns:p="http://schemas.openxmlformats.org/presentationml/2006/main">
  <p:tag name="CHILD_ITEM_TEXT3" val="Search Committee Composition "/>
  <p:tag name="CHILD_ITEM_TEXT4" val="Broadly Represen-tative of WSU"/>
  <p:tag name="CHILD_ITEM_TEXT5" val="Variety of Perspectives"/>
  <p:tag name="CHILD_ITEM_TEXT6" val="Diverse Group of Individuals"/>
</p:tagLst>
</file>

<file path=ppt/tags/tag1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163.xml><?xml version="1.0" encoding="utf-8"?>
<p:tagLst xmlns:a="http://schemas.openxmlformats.org/drawingml/2006/main" xmlns:r="http://schemas.openxmlformats.org/officeDocument/2006/relationships" xmlns:p="http://schemas.openxmlformats.org/presentationml/2006/main">
  <p:tag name="ARTICULATE_TITLE_TAG" val="Onboarding Process"/>
  <p:tag name="ANNOTATION_COUNT" val="0"/>
  <p:tag name="AUDIO_ID" val="343"/>
  <p:tag name="ARTICULATE_AUDIO_RECORDED" val="1"/>
  <p:tag name="ELAPSEDTIME" val="78.622"/>
  <p:tag name="TIMELINE" val="12.30/59.00/63.8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64.xml><?xml version="1.0" encoding="utf-8"?>
<p:tagLst xmlns:a="http://schemas.openxmlformats.org/drawingml/2006/main" xmlns:r="http://schemas.openxmlformats.org/officeDocument/2006/relationships" xmlns:p="http://schemas.openxmlformats.org/presentationml/2006/main">
  <p:tag name="CHILD_ITEM_TEXT1" val="Onboarding &#10;Process"/>
</p:tagLst>
</file>

<file path=ppt/tags/tag16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2.147484E+09"/>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Advisors to the Appointing Authority"/>
  <p:tag name="ANNOTATION_COUNT" val="0"/>
  <p:tag name="AUDIO_ID" val="309"/>
  <p:tag name="ARTICULATE_AUDIO_RECORDED" val="1"/>
  <p:tag name="ELAPSEDTIME" val="59.032"/>
  <p:tag name="TIMELINE" val="2.00/26.20/27.40/29.60/32.20/36.50/43.60/46.5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WSU Faculty Recruitment Basics"/>
  <p:tag name="AUDIO_ID" val="304"/>
  <p:tag name="ARTICULATE_AUDIO_RECORDED" val="1"/>
  <p:tag name="ANNOTATION_COUNT" val="0"/>
  <p:tag name="ELAPSEDTIME" val="44.932"/>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CHILD_ITEM_TEXT2" val="Office of the Provost"/>
  <p:tag name="CHILD_ITEM_TEXT4" val="Appointing Authority"/>
  <p:tag name="CHILD_ITEM_TEXT6" val="Search Chair"/>
  <p:tag name="CHILD_ITEM_TEXT8" val="Search Committee Members"/>
  <p:tag name="CHILD_ITEM_TEXT10" val="Search Support"/>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NNOTATION_COUNT" val="0"/>
  <p:tag name="AUDIO_ID" val="373"/>
  <p:tag name="ARTICULATE_AUDIO_RECORDED" val="1"/>
  <p:tag name="ARTICULATE_TITLE_TAG" val="Phase 1: Prepare for the Search"/>
  <p:tag name="ELAPSEDTIME" val="5.482"/>
  <p:tag name="TIMELINE" val="1.5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NNOTATION_COUNT" val="0"/>
  <p:tag name="AUDIO_ID" val="378"/>
  <p:tag name="ARTICULATE_AUDIO_RECORDED" val="1"/>
  <p:tag name="ARTICULATE_TITLE_TAG" val="Hire the Best"/>
  <p:tag name="ELAPSEDTIME" val="20.582"/>
  <p:tag name="TIMELINE" val="7.40/12.80/14.30/16.00/18.41"/>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28.xml><?xml version="1.0" encoding="utf-8"?>
<p:tagLst xmlns:a="http://schemas.openxmlformats.org/drawingml/2006/main" xmlns:r="http://schemas.openxmlformats.org/officeDocument/2006/relationships" xmlns:p="http://schemas.openxmlformats.org/presentationml/2006/main">
  <p:tag name="CHILD_ITEM_TEXT1" val="Hire the Best"/>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13.5"/>
  <p:tag name="MARGIN_3" val="72"/>
  <p:tag name="MARGIN_4" val="108"/>
  <p:tag name="MARGIN_5" val="144"/>
  <p:tag name="FONT_SIZE" val="1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RTICULATE_TITLE_TAG" val=" Preparation Details"/>
  <p:tag name="AUDIO_ID" val="311"/>
  <p:tag name="ARTICULATE_AUDIO_RECORDED" val="1"/>
  <p:tag name="ANNOTATION_COUNT" val="0"/>
  <p:tag name="ELAPSEDTIME" val="31.452"/>
  <p:tag name="TIMELINE" val="13.70/16.40/17.90/21.00/24.00/27.3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31.xml><?xml version="1.0" encoding="utf-8"?>
<p:tagLst xmlns:a="http://schemas.openxmlformats.org/drawingml/2006/main" xmlns:r="http://schemas.openxmlformats.org/officeDocument/2006/relationships" xmlns:p="http://schemas.openxmlformats.org/presentationml/2006/main">
  <p:tag name="CHILD_ITEM_TEXT1" val="Preparation Details"/>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2.147484E+09"/>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RTICULATE_TITLE_TAG" val="Search Expectations"/>
  <p:tag name="AUDIO_ID" val="359"/>
  <p:tag name="ARTICULATE_AUDIO_RECORDED" val="1"/>
  <p:tag name="ANNOTATION_COUNT" val="0"/>
  <p:tag name="ELAPSEDTIME" val="38.922"/>
  <p:tag name="TIMELINE" val="18.90/22.00/24.30/26.80/33.0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35.xml><?xml version="1.0" encoding="utf-8"?>
<p:tagLst xmlns:a="http://schemas.openxmlformats.org/drawingml/2006/main" xmlns:r="http://schemas.openxmlformats.org/officeDocument/2006/relationships" xmlns:p="http://schemas.openxmlformats.org/presentationml/2006/main">
  <p:tag name="CHILD_ITEM_TEXT1" val="Search &#10;Expectations"/>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BULLET_7" val="8226"/>
  <p:tag name="BULLET_1" val="8226"/>
  <p:tag name="BULLET_2" val="8226"/>
  <p:tag name="BULLET_3" val="8226"/>
  <p:tag name="BULLET_4" val="8226"/>
  <p:tag name="BULLET_5" val="8226"/>
  <p:tag name="BULLET_6" val="8226"/>
  <p:tag name="MARGIN_1" val="-2.147484E+09"/>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UDIO_ID" val="315"/>
  <p:tag name="ARTICULATE_AUDIO_RECORDED" val="1"/>
  <p:tag name="ANNOTATION_COUNT" val="0"/>
  <p:tag name="ARTICULATE_TITLE_TAG" val="Notice of Vacancy (1)"/>
  <p:tag name="ELAPSEDTIME" val="31.032"/>
  <p:tag name="TIMELINE" val="5.90/10.00/18.00/24.7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39.xml><?xml version="1.0" encoding="utf-8"?>
<p:tagLst xmlns:a="http://schemas.openxmlformats.org/drawingml/2006/main" xmlns:r="http://schemas.openxmlformats.org/officeDocument/2006/relationships" xmlns:p="http://schemas.openxmlformats.org/presentationml/2006/main">
  <p:tag name="CHILD_ITEM_TEXT1" val="Notice of Vacancy"/>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0"/>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1.xml><?xml version="1.0" encoding="utf-8"?>
<p:tagLst xmlns:a="http://schemas.openxmlformats.org/drawingml/2006/main" xmlns:r="http://schemas.openxmlformats.org/officeDocument/2006/relationships" xmlns:p="http://schemas.openxmlformats.org/presentationml/2006/main">
  <p:tag name="BULLET_5" val="111"/>
  <p:tag name="BULLET_6" val="111"/>
  <p:tag name="BULLET_7" val="111"/>
  <p:tag name="BULLET_8" val="8226"/>
  <p:tag name="BULLET_9" val="111"/>
  <p:tag name="BULLET_10" val="111"/>
  <p:tag name="BULLET_11" val="111"/>
  <p:tag name="BULLET_1" val="8226"/>
  <p:tag name="BULLET_2" val="8226"/>
  <p:tag name="BULLET_3" val="8226"/>
  <p:tag name="BULLET_4" val="8226"/>
  <p:tag name="MARGIN_1" val="0"/>
  <p:tag name="MARGIN_2" val="36"/>
  <p:tag name="MARGIN_3" val="72"/>
  <p:tag name="MARGIN_4" val="108"/>
  <p:tag name="MARGIN_5" val="144"/>
  <p:tag name="FONT_SIZE" val="10"/>
</p:tagLst>
</file>

<file path=ppt/tags/tag42.xml><?xml version="1.0" encoding="utf-8"?>
<p:tagLst xmlns:a="http://schemas.openxmlformats.org/drawingml/2006/main" xmlns:r="http://schemas.openxmlformats.org/officeDocument/2006/relationships" xmlns:p="http://schemas.openxmlformats.org/presentationml/2006/main">
  <p:tag name="AUDIO_ID" val="360"/>
  <p:tag name="ARTICULATE_AUDIO_RECORDED" val="1"/>
  <p:tag name="ANNOTATION_COUNT" val="0"/>
  <p:tag name="ARTICULATE_TITLE_TAG" val="Notice of Vacancy (2)"/>
  <p:tag name="ELAPSEDTIME" val="65.952"/>
  <p:tag name="TIMELINE" val="3.40/5.90/11.90/38.30"/>
  <p:tag name="ARTICULATE_NAV_LEVEL" val="3"/>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43.xml><?xml version="1.0" encoding="utf-8"?>
<p:tagLst xmlns:a="http://schemas.openxmlformats.org/drawingml/2006/main" xmlns:r="http://schemas.openxmlformats.org/officeDocument/2006/relationships" xmlns:p="http://schemas.openxmlformats.org/presentationml/2006/main">
  <p:tag name="CHILD_ITEM_TEXT1" val="Notice of Vacancy"/>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BULLET_11" val="111"/>
  <p:tag name="BULLET_1" val="8226"/>
  <p:tag name="BULLET_2" val="8226"/>
  <p:tag name="BULLET_3" val="8226"/>
  <p:tag name="BULLET_4" val="111"/>
  <p:tag name="BULLET_5" val="111"/>
  <p:tag name="BULLET_6" val="111"/>
  <p:tag name="BULLET_7" val="8226"/>
  <p:tag name="BULLET_8" val="111"/>
  <p:tag name="BULLET_9" val="111"/>
  <p:tag name="BULLET_10" val="111"/>
  <p:tag name="MARGIN_1" val="-2.147484E+09"/>
  <p:tag name="MARGIN_2" val="48.21165"/>
  <p:tag name="MARGIN_3" val="72"/>
  <p:tag name="MARGIN_4" val="108"/>
  <p:tag name="MARGIN_5" val="144"/>
  <p:tag name="FONT_SIZE" val="10"/>
</p:tagLst>
</file>

<file path=ppt/tags/tag46.xml><?xml version="1.0" encoding="utf-8"?>
<p:tagLst xmlns:a="http://schemas.openxmlformats.org/drawingml/2006/main" xmlns:r="http://schemas.openxmlformats.org/officeDocument/2006/relationships" xmlns:p="http://schemas.openxmlformats.org/presentationml/2006/main">
  <p:tag name="ARTICULATE_TITLE_TAG" val="Evaluation Tools"/>
  <p:tag name="ANNOTATION_COUNT" val="0"/>
  <p:tag name="AUDIO_ID" val="317"/>
  <p:tag name="ARTICULATE_AUDIO_RECORDED" val="1"/>
  <p:tag name="ELAPSEDTIME" val="61.282"/>
  <p:tag name="TIMELINE" val="11.30/14.50/24.60/38.80/45.80/49.5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47.xml><?xml version="1.0" encoding="utf-8"?>
<p:tagLst xmlns:a="http://schemas.openxmlformats.org/drawingml/2006/main" xmlns:r="http://schemas.openxmlformats.org/officeDocument/2006/relationships" xmlns:p="http://schemas.openxmlformats.org/presentationml/2006/main">
  <p:tag name="CHILD_ITEM_TEXT1" val="Evaluation Tools"/>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Search Phases"/>
  <p:tag name="AUDIO_ID" val="312"/>
  <p:tag name="ARTICULATE_AUDIO_RECORDED" val="1"/>
  <p:tag name="ANNOTATION_COUNT" val="0"/>
  <p:tag name="ELAPSEDTIME" val="24.372"/>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0.xml><?xml version="1.0" encoding="utf-8"?>
<p:tagLst xmlns:a="http://schemas.openxmlformats.org/drawingml/2006/main" xmlns:r="http://schemas.openxmlformats.org/officeDocument/2006/relationships" xmlns:p="http://schemas.openxmlformats.org/presentationml/2006/main">
  <p:tag name="ARTICULATE_TITLE_TAG" val="Roles Overview"/>
  <p:tag name="ANNOTATION_COUNT" val="0"/>
  <p:tag name="AUDIO_ID" val="318"/>
  <p:tag name="ARTICULATE_AUDIO_RECORDED" val="1"/>
  <p:tag name="ELAPSEDTIME" val="66.142"/>
  <p:tag name="TIMELINE" val="13.80/20.80/32.10/47.60/56.1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111"/>
  <p:tag name="BULLET_8" val="111"/>
  <p:tag name="BULLET_9" val="111"/>
  <p:tag name="BULLET_10" val="111"/>
  <p:tag name="BULLET_11" val="8226"/>
  <p:tag name="BULLET_12" val="8226"/>
  <p:tag name="BULLET_13" val="8226"/>
  <p:tag name="BULLET_14" val="8226"/>
  <p:tag name="BULLET_15" val="8226"/>
  <p:tag name="BULLET_16" val="8226"/>
  <p:tag name="BULLET_17" val="8226"/>
  <p:tag name="MARGIN_1" val="-2.147484E+09"/>
  <p:tag name="MARGIN_2" val="-2.147484E+09"/>
  <p:tag name="MARGIN_3" val="72"/>
  <p:tag name="MARGIN_4" val="108"/>
  <p:tag name="MARGIN_5" val="144"/>
  <p:tag name="FONT_SIZE" val="10"/>
</p:tagLst>
</file>

<file path=ppt/tags/tag54.xml><?xml version="1.0" encoding="utf-8"?>
<p:tagLst xmlns:a="http://schemas.openxmlformats.org/drawingml/2006/main" xmlns:r="http://schemas.openxmlformats.org/officeDocument/2006/relationships" xmlns:p="http://schemas.openxmlformats.org/presentationml/2006/main">
  <p:tag name="ARTICULATE_TITLE_TAG" val="Phase 2: Advertise &amp; Outreach"/>
  <p:tag name="ANNOTATION_COUNT" val="0"/>
  <p:tag name="AUDIO_ID" val="374"/>
  <p:tag name="ARTICULATE_AUDIO_RECORDED" val="1"/>
  <p:tag name="ELAPSEDTIME" val="15.512"/>
  <p:tag name="TIMELINE" val="6.0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5.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7.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58.xml><?xml version="1.0" encoding="utf-8"?>
<p:tagLst xmlns:a="http://schemas.openxmlformats.org/drawingml/2006/main" xmlns:r="http://schemas.openxmlformats.org/officeDocument/2006/relationships" xmlns:p="http://schemas.openxmlformats.org/presentationml/2006/main">
  <p:tag name="ARTICULATE_TITLE_TAG" val="Outreach Strategy"/>
  <p:tag name="ANNOTATION_COUNT" val="0"/>
  <p:tag name="AUDIO_ID" val="381"/>
  <p:tag name="ARTICULATE_AUDIO_RECORDED" val="1"/>
  <p:tag name="ELAPSEDTIME" val="49.212"/>
  <p:tag name="TIMELINE" val="2.60/23.10/28.50/32.00/37.90/44.9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59.xml><?xml version="1.0" encoding="utf-8"?>
<p:tagLst xmlns:a="http://schemas.openxmlformats.org/drawingml/2006/main" xmlns:r="http://schemas.openxmlformats.org/officeDocument/2006/relationships" xmlns:p="http://schemas.openxmlformats.org/presentationml/2006/main">
  <p:tag name="CHILD_ITEM_TEXT1" val="Outreach Strategy"/>
</p:tagLst>
</file>

<file path=ppt/tags/tag6.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62.xml><?xml version="1.0" encoding="utf-8"?>
<p:tagLst xmlns:a="http://schemas.openxmlformats.org/drawingml/2006/main" xmlns:r="http://schemas.openxmlformats.org/officeDocument/2006/relationships" xmlns:p="http://schemas.openxmlformats.org/presentationml/2006/main">
  <p:tag name="ARTICULATE_TITLE_TAG" val="Length of Recruitment"/>
  <p:tag name="AUDIO_ID" val="324"/>
  <p:tag name="ARTICULATE_AUDIO_RECORDED" val="1"/>
  <p:tag name="ANNOTATION_COUNT" val="0"/>
  <p:tag name="ELAPSEDTIME" val="39.202"/>
  <p:tag name="TIMELINE" val="5.0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4.xml><?xml version="1.0" encoding="utf-8"?>
<p:tagLst xmlns:a="http://schemas.openxmlformats.org/drawingml/2006/main" xmlns:r="http://schemas.openxmlformats.org/officeDocument/2006/relationships" xmlns:p="http://schemas.openxmlformats.org/presentationml/2006/main">
  <p:tag name="CHILD_ITEM_TEXT1" val="Length of&#10;Recruitment"/>
</p:tagLst>
</file>

<file path=ppt/tags/tag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2.147484E+09"/>
  <p:tag name="MARGIN_2" val="36"/>
  <p:tag name="MARGIN_3" val="72"/>
  <p:tag name="MARGIN_4" val="108"/>
  <p:tag name="MARGIN_5" val="144"/>
  <p:tag name="FONT_SIZE" val="12"/>
</p:tagLst>
</file>

<file path=ppt/tags/tag66.xml><?xml version="1.0" encoding="utf-8"?>
<p:tagLst xmlns:a="http://schemas.openxmlformats.org/drawingml/2006/main" xmlns:r="http://schemas.openxmlformats.org/officeDocument/2006/relationships" xmlns:p="http://schemas.openxmlformats.org/presentationml/2006/main">
  <p:tag name="ANNOTATION_COUNT" val="0"/>
  <p:tag name="AUDIO_ID" val="322"/>
  <p:tag name="ARTICULATE_AUDIO_RECORDED" val="1"/>
  <p:tag name="ARTICULATE_TITLE_TAG" val="Advertisements"/>
  <p:tag name="ELAPSEDTIME" val="36.782"/>
  <p:tag name="TIMELINE" val="1.80/4.00/24.10/31.8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67.xml><?xml version="1.0" encoding="utf-8"?>
<p:tagLst xmlns:a="http://schemas.openxmlformats.org/drawingml/2006/main" xmlns:r="http://schemas.openxmlformats.org/officeDocument/2006/relationships" xmlns:p="http://schemas.openxmlformats.org/presentationml/2006/main">
  <p:tag name="CHILD_ITEM_TEXT1" val="Advertisements"/>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111"/>
  <p:tag name="BULLET_7" val="111"/>
  <p:tag name="BULLET_8" val="8226"/>
  <p:tag name="MARGIN_1" val="-2.147484E+09"/>
  <p:tag name="MARGIN_2" val="56.68496"/>
  <p:tag name="MARGIN_3" val="72"/>
  <p:tag name="MARGIN_4" val="108"/>
  <p:tag name="MARGIN_5" val="144"/>
  <p:tag name="FONT_SIZE" val="1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ARTICULATE_TITLE_TAG" val="OPDRS Posting"/>
  <p:tag name="ANNOTATION_COUNT" val="0"/>
  <p:tag name="AUDIO_ID" val="329"/>
  <p:tag name="ARTICULATE_AUDIO_RECORDED" val="1"/>
  <p:tag name="ELAPSEDTIME" val="68.832"/>
  <p:tag name="TIMELINE" val="5.80/22.20/28.30/43.30/52.80"/>
  <p:tag name="ARTICULATE_NAV_LEVEL" val="3"/>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CHILD_ITEM_TEXT1" val="OPDRS &#10;Posting"/>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74.xml><?xml version="1.0" encoding="utf-8"?>
<p:tagLst xmlns:a="http://schemas.openxmlformats.org/drawingml/2006/main" xmlns:r="http://schemas.openxmlformats.org/officeDocument/2006/relationships" xmlns:p="http://schemas.openxmlformats.org/presentationml/2006/main">
  <p:tag name="ARTICULATE_TITLE_TAG" val="Phase 3: Screen &amp; Interview"/>
  <p:tag name="ANNOTATION_COUNT" val="0"/>
  <p:tag name="AUDIO_ID" val="375"/>
  <p:tag name="ARTICULATE_AUDIO_RECORDED" val="1"/>
  <p:tag name="ELAPSEDTIME" val="13.632"/>
  <p:tag name="TIMELINE" val="8.2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5.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7.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78.xml><?xml version="1.0" encoding="utf-8"?>
<p:tagLst xmlns:a="http://schemas.openxmlformats.org/drawingml/2006/main" xmlns:r="http://schemas.openxmlformats.org/officeDocument/2006/relationships" xmlns:p="http://schemas.openxmlformats.org/presentationml/2006/main">
  <p:tag name="ANNOTATION_COUNT" val="0"/>
  <p:tag name="AUDIO_ID" val="364"/>
  <p:tag name="ARTICULATE_AUDIO_RECORDED" val="1"/>
  <p:tag name="ARTICULATE_TITLE_TAG" val="Recruitment Laws &amp; Policies (1)"/>
  <p:tag name="ELAPSEDTIME" val="63.812"/>
  <p:tag name="TIMELINE" val="5.60/23.40/31.00/41.50/50.10/56.4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8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0"/>
  <p:tag name="MARGIN_2" val="36"/>
  <p:tag name="MARGIN_3" val="72"/>
  <p:tag name="MARGIN_4" val="108"/>
  <p:tag name="MARGIN_5" val="144"/>
  <p:tag name="FONT_SIZE" val="12"/>
</p:tagLst>
</file>

<file path=ppt/tags/tag81.xml><?xml version="1.0" encoding="utf-8"?>
<p:tagLst xmlns:a="http://schemas.openxmlformats.org/drawingml/2006/main" xmlns:r="http://schemas.openxmlformats.org/officeDocument/2006/relationships" xmlns:p="http://schemas.openxmlformats.org/presentationml/2006/main">
  <p:tag name="ANNOTATION_COUNT" val="0"/>
  <p:tag name="AUDIO_ID" val="365"/>
  <p:tag name="ARTICULATE_AUDIO_RECORDED" val="1"/>
  <p:tag name="ARTICULATE_TITLE_TAG" val="Recruitment Laws &amp; Policies (2)"/>
  <p:tag name="ELAPSEDTIME" val="66.242"/>
  <p:tag name="TIMELINE" val="0.70/1.50/10.00/16.60/44.60/47.30"/>
  <p:tag name="ARTICULATE_NAV_LEVEL" val="3"/>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36"/>
  <p:tag name="MARGIN_3" val="72"/>
  <p:tag name="MARGIN_4" val="108"/>
  <p:tag name="MARGIN_5" val="144"/>
  <p:tag name="FONT_SIZE" val="12"/>
</p:tagLst>
</file>

<file path=ppt/tags/tag84.xml><?xml version="1.0" encoding="utf-8"?>
<p:tagLst xmlns:a="http://schemas.openxmlformats.org/drawingml/2006/main" xmlns:r="http://schemas.openxmlformats.org/officeDocument/2006/relationships" xmlns:p="http://schemas.openxmlformats.org/presentationml/2006/main">
  <p:tag name="AUDIO_ID" val="366"/>
  <p:tag name="ARTICULATE_AUDIO_RECORDED" val="1"/>
  <p:tag name="ANNOTATION_COUNT" val="0"/>
  <p:tag name="ARTICULATE_TITLE_TAG" val="Recruitment Laws &amp; Policies (3)"/>
  <p:tag name="ELAPSEDTIME" val="82.312"/>
  <p:tag name="TIMELINE" val="7.30"/>
  <p:tag name="ARTICULATE_NAV_LEVEL" val="3"/>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8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87.xml><?xml version="1.0" encoding="utf-8"?>
<p:tagLst xmlns:a="http://schemas.openxmlformats.org/drawingml/2006/main" xmlns:r="http://schemas.openxmlformats.org/officeDocument/2006/relationships" xmlns:p="http://schemas.openxmlformats.org/presentationml/2006/main">
  <p:tag name="ANNOTATION_COUNT" val="0"/>
  <p:tag name="ARTICULATE_TITLE_TAG" val="Recruitment Laws &amp; Policies (4) "/>
  <p:tag name="AUDIO_ID" val="367"/>
  <p:tag name="ARTICULATE_AUDIO_RECORDED" val="1"/>
  <p:tag name="ELAPSEDTIME" val="36.202"/>
  <p:tag name="TIMELINE" val="7.10"/>
  <p:tag name="ARTICULATE_NAV_LEVEL" val="3"/>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8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9.xml><?xml version="1.0" encoding="utf-8"?>
<p:tagLst xmlns:a="http://schemas.openxmlformats.org/drawingml/2006/main" xmlns:r="http://schemas.openxmlformats.org/officeDocument/2006/relationships" xmlns:p="http://schemas.openxmlformats.org/presentationml/2006/main">
  <p:tag name="AUDIO_ID" val="305"/>
  <p:tag name="ARTICULATE_AUDIO_RECORDED" val="1"/>
  <p:tag name="ANNOTATION_COUNT" val="0"/>
  <p:tag name="ELAPSEDTIME" val="20.032"/>
  <p:tag name="TIMELINE" val="5.70/10.00/15.2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90.xml><?xml version="1.0" encoding="utf-8"?>
<p:tagLst xmlns:a="http://schemas.openxmlformats.org/drawingml/2006/main" xmlns:r="http://schemas.openxmlformats.org/officeDocument/2006/relationships" xmlns:p="http://schemas.openxmlformats.org/presentationml/2006/main">
  <p:tag name="ANNOTATION_COUNT" val="0"/>
  <p:tag name="AUDIO_ID" val="368"/>
  <p:tag name="ARTICULATE_AUDIO_RECORDED" val="1"/>
  <p:tag name="ARTICULATE_TITLE_TAG" val="Recruitment Laws &amp;  (5)"/>
  <p:tag name="ELAPSEDTIME" val="37.642"/>
  <p:tag name="ARTICULATE_NAV_LEVEL" val="3"/>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93.xml><?xml version="1.0" encoding="utf-8"?>
<p:tagLst xmlns:a="http://schemas.openxmlformats.org/drawingml/2006/main" xmlns:r="http://schemas.openxmlformats.org/officeDocument/2006/relationships" xmlns:p="http://schemas.openxmlformats.org/presentationml/2006/main">
  <p:tag name="ANNOTATION_COUNT" val="0"/>
  <p:tag name="AUDIO_ID" val="325"/>
  <p:tag name="ARTICULATE_AUDIO_RECORDED" val="1"/>
  <p:tag name="ARTICULATE_TITLE_TAG" val="Candidate Evaluation (1)"/>
  <p:tag name="ELAPSEDTIME" val="31.662"/>
  <p:tag name="TIMELINE" val="7.50/16.40/28.30"/>
  <p:tag name="ARTICULATE_NAV_LEVEL" val="2"/>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94.xml><?xml version="1.0" encoding="utf-8"?>
<p:tagLst xmlns:a="http://schemas.openxmlformats.org/drawingml/2006/main" xmlns:r="http://schemas.openxmlformats.org/officeDocument/2006/relationships" xmlns:p="http://schemas.openxmlformats.org/presentationml/2006/main">
  <p:tag name="CHILD_ITEM_TEXT1" val="Candidate Evaluation"/>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6.xml><?xml version="1.0" encoding="utf-8"?>
<p:tagLst xmlns:a="http://schemas.openxmlformats.org/drawingml/2006/main" xmlns:r="http://schemas.openxmlformats.org/officeDocument/2006/relationships" xmlns:p="http://schemas.openxmlformats.org/presentationml/2006/main">
  <p:tag name="BULLET_4" val="61623"/>
  <p:tag name="BULLET_5" val="61623"/>
  <p:tag name="BULLET_6" val="61623"/>
  <p:tag name="BULLET_7" val="61623"/>
  <p:tag name="BULLET_8" val="61623"/>
  <p:tag name="BULLET_1" val="8226"/>
  <p:tag name="BULLET_2" val="8226"/>
  <p:tag name="BULLET_3" val="8226"/>
  <p:tag name="MARGIN_1" val="0"/>
  <p:tag name="MARGIN_2" val="36"/>
  <p:tag name="MARGIN_3" val="72"/>
  <p:tag name="MARGIN_4" val="108"/>
  <p:tag name="MARGIN_5" val="144"/>
  <p:tag name="FONT_SIZE" val="12"/>
</p:tagLst>
</file>

<file path=ppt/tags/tag97.xml><?xml version="1.0" encoding="utf-8"?>
<p:tagLst xmlns:a="http://schemas.openxmlformats.org/drawingml/2006/main" xmlns:r="http://schemas.openxmlformats.org/officeDocument/2006/relationships" xmlns:p="http://schemas.openxmlformats.org/presentationml/2006/main">
  <p:tag name="ANNOTATION_COUNT" val="0"/>
  <p:tag name="AUDIO_ID" val="363"/>
  <p:tag name="ARTICULATE_AUDIO_RECORDED" val="1"/>
  <p:tag name="ARTICULATE_TITLE_TAG" val="Candidate Evaluation (2)"/>
  <p:tag name="ELAPSEDTIME" val="62.352"/>
  <p:tag name="TIMELINE" val="4.90/7.80/20.30/27.90/36.20/48.00"/>
  <p:tag name="ARTICULATE_NAV_LEVEL" val="3"/>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9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9.xml><?xml version="1.0" encoding="utf-8"?>
<p:tagLst xmlns:a="http://schemas.openxmlformats.org/drawingml/2006/main" xmlns:r="http://schemas.openxmlformats.org/officeDocument/2006/relationships" xmlns:p="http://schemas.openxmlformats.org/presentationml/2006/main">
  <p:tag name="CHILD_ITEM_TEXT1" val="Candidate Evaluation"/>
</p:tagLst>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35705</TotalTime>
  <Words>8541</Words>
  <Application>Microsoft Office PowerPoint</Application>
  <PresentationFormat>On-screen Show (4:3)</PresentationFormat>
  <Paragraphs>978</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Courier New</vt:lpstr>
      <vt:lpstr>Lucida Sans</vt:lpstr>
      <vt:lpstr>StoneSans</vt:lpstr>
      <vt:lpstr>Symbol</vt:lpstr>
      <vt:lpstr>Times New Roman</vt:lpstr>
      <vt:lpstr>Wingdings</vt:lpstr>
      <vt:lpstr>Default Design</vt:lpstr>
      <vt:lpstr>WSU Faculty  Recruitment Basics</vt:lpstr>
      <vt:lpstr>PowerPoint Presentation</vt:lpstr>
      <vt:lpstr>Key Objectives</vt:lpstr>
      <vt:lpstr>Roles &amp; Responsibilities</vt:lpstr>
      <vt:lpstr>Roles &amp; Responsibilities</vt:lpstr>
      <vt:lpstr>Roles &amp;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Recruitment Laws &amp; Policies</vt:lpstr>
      <vt:lpstr>Recruitment Laws &amp; Policies</vt:lpstr>
      <vt:lpstr>Recruitment Laws &amp; Policies</vt:lpstr>
      <vt:lpstr>Recruitment Laws &amp; Policies</vt:lpstr>
      <vt:lpstr>Recruitment Laws &amp;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Murray, Jacob Owen</cp:lastModifiedBy>
  <cp:revision>1000</cp:revision>
  <cp:lastPrinted>2015-10-09T22:01:52Z</cp:lastPrinted>
  <dcterms:created xsi:type="dcterms:W3CDTF">2001-10-04T20:08:10Z</dcterms:created>
  <dcterms:modified xsi:type="dcterms:W3CDTF">2021-04-02T15:09:07Z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Faculty Recruitment Basics </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8E96E268-B29D-4661-96B2-8237B8B65684</vt:lpwstr>
  </property>
  <property fmtid="{D5CDD505-2E9C-101B-9397-08002B2CF9AE}" pid="6" name="ArticulateProjectFull">
    <vt:lpwstr>C:\Users\HRS\Documents\Training Files\Articulate\FRB\Faculty Recruitment Basics.ppta</vt:lpwstr>
  </property>
</Properties>
</file>