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8" r:id="rId3"/>
    <p:sldId id="267" r:id="rId4"/>
    <p:sldId id="262" r:id="rId5"/>
    <p:sldId id="263" r:id="rId6"/>
    <p:sldId id="261" r:id="rId7"/>
    <p:sldId id="260" r:id="rId8"/>
    <p:sldId id="270"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ngo, Shawn Patrick" initials="RSP" lastIdx="7" clrIdx="0">
    <p:extLst>
      <p:ext uri="{19B8F6BF-5375-455C-9EA6-DF929625EA0E}">
        <p15:presenceInfo xmlns:p15="http://schemas.microsoft.com/office/powerpoint/2012/main" userId="S-1-5-21-861567501-115176313-682003330-51092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91FF5"/>
    <a:srgbClr val="2793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8" d="100"/>
          <a:sy n="88" d="100"/>
        </p:scale>
        <p:origin x="451"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2" name="Freeform 6" title="Page Number Shape"/>
          <p:cNvSpPr/>
          <p:nvPr/>
        </p:nvSpPr>
        <p:spPr bwMode="auto">
          <a:xfrm>
            <a:off x="11784011" y="118920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2"/>
          </a:solidFill>
          <a:ln w="0">
            <a:noFill/>
            <a:prstDash val="solid"/>
            <a:round/>
            <a:headEnd/>
            <a:tailEnd/>
          </a:ln>
        </p:spPr>
      </p:sp>
      <p:sp>
        <p:nvSpPr>
          <p:cNvPr id="2" name="Title 1"/>
          <p:cNvSpPr>
            <a:spLocks noGrp="1"/>
          </p:cNvSpPr>
          <p:nvPr>
            <p:ph type="ctrTitle"/>
          </p:nvPr>
        </p:nvSpPr>
        <p:spPr>
          <a:xfrm>
            <a:off x="1088913" y="1143293"/>
            <a:ext cx="7034362" cy="4268965"/>
          </a:xfrm>
        </p:spPr>
        <p:txBody>
          <a:bodyPr anchor="t">
            <a:normAutofit/>
          </a:bodyPr>
          <a:lstStyle>
            <a:lvl1pPr algn="l">
              <a:lnSpc>
                <a:spcPct val="85000"/>
              </a:lnSpc>
              <a:defRPr sz="7700" cap="all"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088914" y="5537925"/>
            <a:ext cx="7034362" cy="706355"/>
          </a:xfrm>
        </p:spPr>
        <p:txBody>
          <a:bodyPr>
            <a:normAutofit/>
          </a:bodyPr>
          <a:lstStyle>
            <a:lvl1pPr marL="0" indent="0" algn="l">
              <a:lnSpc>
                <a:spcPct val="114000"/>
              </a:lnSpc>
              <a:spcBef>
                <a:spcPts val="0"/>
              </a:spcBef>
              <a:buNone/>
              <a:defRPr sz="2000" b="0" i="1"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1088913" y="6314440"/>
            <a:ext cx="1596622" cy="365125"/>
          </a:xfrm>
        </p:spPr>
        <p:txBody>
          <a:bodyPr/>
          <a:lstStyle>
            <a:lvl1pPr algn="l">
              <a:defRPr sz="1200">
                <a:solidFill>
                  <a:schemeClr val="tx2"/>
                </a:solidFill>
              </a:defRPr>
            </a:lvl1pPr>
          </a:lstStyle>
          <a:p>
            <a:fld id="{1949CD3B-0D53-4498-824E-A3753FFD2308}" type="datetimeFigureOut">
              <a:rPr lang="en-US" smtClean="0"/>
              <a:t>6/4/2020</a:t>
            </a:fld>
            <a:endParaRPr lang="en-US"/>
          </a:p>
        </p:txBody>
      </p:sp>
      <p:sp>
        <p:nvSpPr>
          <p:cNvPr id="5" name="Footer Placeholder 4"/>
          <p:cNvSpPr>
            <a:spLocks noGrp="1"/>
          </p:cNvSpPr>
          <p:nvPr>
            <p:ph type="ftr" sz="quarter" idx="11"/>
          </p:nvPr>
        </p:nvSpPr>
        <p:spPr>
          <a:xfrm>
            <a:off x="3000591" y="6314440"/>
            <a:ext cx="5122683" cy="365125"/>
          </a:xfrm>
        </p:spPr>
        <p:txBody>
          <a:bodyPr/>
          <a:lstStyle>
            <a:lvl1pPr algn="l">
              <a:defRPr b="0">
                <a:solidFill>
                  <a:schemeClr val="tx2"/>
                </a:solidFill>
              </a:defRPr>
            </a:lvl1pPr>
          </a:lstStyle>
          <a:p>
            <a:endParaRPr lang="en-US"/>
          </a:p>
        </p:txBody>
      </p:sp>
      <p:sp>
        <p:nvSpPr>
          <p:cNvPr id="6" name="Slide Number Placeholder 5"/>
          <p:cNvSpPr>
            <a:spLocks noGrp="1"/>
          </p:cNvSpPr>
          <p:nvPr>
            <p:ph type="sldNum" sz="quarter" idx="12"/>
          </p:nvPr>
        </p:nvSpPr>
        <p:spPr>
          <a:xfrm>
            <a:off x="11784011" y="1416216"/>
            <a:ext cx="407988" cy="365125"/>
          </a:xfrm>
        </p:spPr>
        <p:txBody>
          <a:bodyPr/>
          <a:lstStyle>
            <a:lvl1pPr algn="r">
              <a:defRPr>
                <a:solidFill>
                  <a:schemeClr val="bg2"/>
                </a:solidFill>
              </a:defRPr>
            </a:lvl1pPr>
          </a:lstStyle>
          <a:p>
            <a:fld id="{95C8C5F3-0136-4E16-BD0D-5CC2851A0ABA}" type="slidenum">
              <a:rPr lang="en-US" smtClean="0"/>
              <a:t>‹#›</a:t>
            </a:fld>
            <a:endParaRPr lang="en-US"/>
          </a:p>
        </p:txBody>
      </p:sp>
      <p:cxnSp>
        <p:nvCxnSpPr>
          <p:cNvPr id="9" name="Straight Connector 8" title="Verticle Rule Line"/>
          <p:cNvCxnSpPr/>
          <p:nvPr/>
        </p:nvCxnSpPr>
        <p:spPr>
          <a:xfrm>
            <a:off x="773855" y="1257300"/>
            <a:ext cx="0" cy="560070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1444887"/>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15:guide id="1" orient="horz" pos="792">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181600" y="640080"/>
            <a:ext cx="6248398" cy="5584142"/>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949CD3B-0D53-4498-824E-A3753FFD2308}" type="datetimeFigureOut">
              <a:rPr lang="en-US" smtClean="0"/>
              <a:t>6/4/2020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C8C5F3-0136-4E16-BD0D-5CC2851A0ABA}" type="slidenum">
              <a:rPr lang="en-US" smtClean="0"/>
              <a:t>‹#›</a:t>
            </a:fld>
            <a:endParaRPr lang="en-US"/>
          </a:p>
        </p:txBody>
      </p:sp>
    </p:spTree>
    <p:extLst>
      <p:ext uri="{BB962C8B-B14F-4D97-AF65-F5344CB8AC3E}">
        <p14:creationId xmlns:p14="http://schemas.microsoft.com/office/powerpoint/2010/main" val="3889333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2" name="Freeform 6" title="Page Number Shape"/>
          <p:cNvSpPr/>
          <p:nvPr/>
        </p:nvSpPr>
        <p:spPr bwMode="auto">
          <a:xfrm>
            <a:off x="11784011" y="5380580"/>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rgbClr val="262626"/>
          </a:solidFill>
          <a:ln w="0">
            <a:noFill/>
            <a:prstDash val="solid"/>
            <a:round/>
            <a:headEnd/>
            <a:tailEnd/>
          </a:ln>
        </p:spPr>
      </p:sp>
      <p:sp>
        <p:nvSpPr>
          <p:cNvPr id="2" name="Vertical Title 1"/>
          <p:cNvSpPr>
            <a:spLocks noGrp="1"/>
          </p:cNvSpPr>
          <p:nvPr>
            <p:ph type="title" orient="vert"/>
          </p:nvPr>
        </p:nvSpPr>
        <p:spPr>
          <a:xfrm>
            <a:off x="7990765" y="642931"/>
            <a:ext cx="2446670" cy="4678106"/>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642932"/>
            <a:ext cx="7070678" cy="467810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536187" y="5927131"/>
            <a:ext cx="3814856" cy="365125"/>
          </a:xfrm>
        </p:spPr>
        <p:txBody>
          <a:bodyPr/>
          <a:lstStyle/>
          <a:p>
            <a:fld id="{1949CD3B-0D53-4498-824E-A3753FFD2308}" type="datetimeFigureOut">
              <a:rPr lang="en-US" smtClean="0"/>
              <a:t>6/4/2020</a:t>
            </a:fld>
            <a:endParaRPr lang="en-US"/>
          </a:p>
        </p:txBody>
      </p:sp>
      <p:sp>
        <p:nvSpPr>
          <p:cNvPr id="5" name="Footer Placeholder 4"/>
          <p:cNvSpPr>
            <a:spLocks noGrp="1"/>
          </p:cNvSpPr>
          <p:nvPr>
            <p:ph type="ftr" sz="quarter" idx="11"/>
          </p:nvPr>
        </p:nvSpPr>
        <p:spPr>
          <a:xfrm>
            <a:off x="6536187" y="6315949"/>
            <a:ext cx="3814856" cy="365125"/>
          </a:xfrm>
        </p:spPr>
        <p:txBody>
          <a:bodyPr/>
          <a:lstStyle/>
          <a:p>
            <a:endParaRPr lang="en-US"/>
          </a:p>
        </p:txBody>
      </p:sp>
      <p:sp>
        <p:nvSpPr>
          <p:cNvPr id="6" name="Slide Number Placeholder 5"/>
          <p:cNvSpPr>
            <a:spLocks noGrp="1"/>
          </p:cNvSpPr>
          <p:nvPr>
            <p:ph type="sldNum" sz="quarter" idx="12"/>
          </p:nvPr>
        </p:nvSpPr>
        <p:spPr>
          <a:xfrm>
            <a:off x="11784011" y="5607592"/>
            <a:ext cx="407988" cy="365125"/>
          </a:xfrm>
        </p:spPr>
        <p:txBody>
          <a:bodyPr/>
          <a:lstStyle/>
          <a:p>
            <a:fld id="{95C8C5F3-0136-4E16-BD0D-5CC2851A0ABA}" type="slidenum">
              <a:rPr lang="en-US" smtClean="0"/>
              <a:t>‹#›</a:t>
            </a:fld>
            <a:endParaRPr lang="en-US"/>
          </a:p>
        </p:txBody>
      </p:sp>
      <p:cxnSp>
        <p:nvCxnSpPr>
          <p:cNvPr id="13" name="Straight Connector 12" title="Horizontal Rule Line"/>
          <p:cNvCxnSpPr/>
          <p:nvPr/>
        </p:nvCxnSpPr>
        <p:spPr>
          <a:xfrm>
            <a:off x="0" y="6199730"/>
            <a:ext cx="10260011" cy="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2631365"/>
      </p:ext>
    </p:extLst>
  </p:cSld>
  <p:clrMapOvr>
    <a:masterClrMapping/>
  </p:clrMapOvr>
  <p:extLst mod="1">
    <p:ext uri="{DCECCB84-F9BA-43D5-87BE-67443E8EF086}">
      <p15:sldGuideLst xmlns:p15="http://schemas.microsoft.com/office/powerpoint/2012/main">
        <p15:guide id="1" pos="645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949CD3B-0D53-4498-824E-A3753FFD2308}" type="datetimeFigureOut">
              <a:rPr lang="en-US" smtClean="0"/>
              <a:t>6/4/2020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C8C5F3-0136-4E16-BD0D-5CC2851A0ABA}" type="slidenum">
              <a:rPr lang="en-US" smtClean="0"/>
              <a:t>‹#›</a:t>
            </a:fld>
            <a:endParaRPr lang="en-US"/>
          </a:p>
        </p:txBody>
      </p:sp>
    </p:spTree>
    <p:extLst>
      <p:ext uri="{BB962C8B-B14F-4D97-AF65-F5344CB8AC3E}">
        <p14:creationId xmlns:p14="http://schemas.microsoft.com/office/powerpoint/2010/main" val="124191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7" name="Freeform 6" title="Page Number Shape"/>
          <p:cNvSpPr/>
          <p:nvPr/>
        </p:nvSpPr>
        <p:spPr bwMode="auto">
          <a:xfrm>
            <a:off x="11784011" y="1393748"/>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sp>
      <p:sp>
        <p:nvSpPr>
          <p:cNvPr id="2" name="Title 1"/>
          <p:cNvSpPr>
            <a:spLocks noGrp="1"/>
          </p:cNvSpPr>
          <p:nvPr>
            <p:ph type="title"/>
          </p:nvPr>
        </p:nvSpPr>
        <p:spPr>
          <a:xfrm>
            <a:off x="1947673" y="2571722"/>
            <a:ext cx="8296654" cy="3286153"/>
          </a:xfrm>
        </p:spPr>
        <p:txBody>
          <a:bodyPr anchor="t">
            <a:normAutofit/>
          </a:bodyPr>
          <a:lstStyle>
            <a:lvl1pPr>
              <a:lnSpc>
                <a:spcPct val="85000"/>
              </a:lnSpc>
              <a:defRPr sz="7700" cap="all" baseline="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947673" y="1393748"/>
            <a:ext cx="8401429" cy="819150"/>
          </a:xfrm>
        </p:spPr>
        <p:txBody>
          <a:bodyPr anchor="ctr">
            <a:normAutofit/>
          </a:bodyPr>
          <a:lstStyle>
            <a:lvl1pPr marL="0" indent="0" algn="r">
              <a:lnSpc>
                <a:spcPct val="113000"/>
              </a:lnSpc>
              <a:spcBef>
                <a:spcPts val="0"/>
              </a:spcBef>
              <a:buNone/>
              <a:defRPr sz="2000" b="0" i="1" baseline="0">
                <a:solidFill>
                  <a:schemeClr val="tx1">
                    <a:lumMod val="85000"/>
                    <a:lumOff val="1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8742955" y="6314439"/>
            <a:ext cx="1596622" cy="365125"/>
          </a:xfrm>
        </p:spPr>
        <p:txBody>
          <a:bodyPr/>
          <a:lstStyle>
            <a:lvl1pPr>
              <a:defRPr sz="1200">
                <a:solidFill>
                  <a:schemeClr val="tx1">
                    <a:lumMod val="85000"/>
                    <a:lumOff val="15000"/>
                  </a:schemeClr>
                </a:solidFill>
              </a:defRPr>
            </a:lvl1pPr>
          </a:lstStyle>
          <a:p>
            <a:fld id="{1949CD3B-0D53-4498-824E-A3753FFD2308}" type="datetimeFigureOut">
              <a:rPr lang="en-US" smtClean="0"/>
              <a:t>6/4/2020</a:t>
            </a:fld>
            <a:endParaRPr lang="en-US"/>
          </a:p>
        </p:txBody>
      </p:sp>
      <p:sp>
        <p:nvSpPr>
          <p:cNvPr id="5" name="Footer Placeholder 4"/>
          <p:cNvSpPr>
            <a:spLocks noGrp="1"/>
          </p:cNvSpPr>
          <p:nvPr>
            <p:ph type="ftr" sz="quarter" idx="11"/>
          </p:nvPr>
        </p:nvSpPr>
        <p:spPr>
          <a:xfrm>
            <a:off x="1947673" y="6314440"/>
            <a:ext cx="6480226" cy="365125"/>
          </a:xfrm>
        </p:spPr>
        <p:txBody>
          <a:bodyPr/>
          <a:lstStyle>
            <a:lvl1pPr>
              <a:defRPr b="0">
                <a:solidFill>
                  <a:schemeClr val="tx1">
                    <a:lumMod val="85000"/>
                    <a:lumOff val="15000"/>
                  </a:schemeClr>
                </a:solidFill>
              </a:defRPr>
            </a:lvl1pPr>
          </a:lstStyle>
          <a:p>
            <a:endParaRPr lang="en-US"/>
          </a:p>
        </p:txBody>
      </p:sp>
      <p:sp>
        <p:nvSpPr>
          <p:cNvPr id="6" name="Slide Number Placeholder 5"/>
          <p:cNvSpPr>
            <a:spLocks noGrp="1"/>
          </p:cNvSpPr>
          <p:nvPr>
            <p:ph type="sldNum" sz="quarter" idx="12"/>
          </p:nvPr>
        </p:nvSpPr>
        <p:spPr>
          <a:xfrm>
            <a:off x="11784011" y="1620760"/>
            <a:ext cx="407988" cy="365125"/>
          </a:xfrm>
        </p:spPr>
        <p:txBody>
          <a:bodyPr/>
          <a:lstStyle>
            <a:lvl1pPr>
              <a:defRPr>
                <a:solidFill>
                  <a:schemeClr val="bg2"/>
                </a:solidFill>
              </a:defRPr>
            </a:lvl1pPr>
          </a:lstStyle>
          <a:p>
            <a:fld id="{95C8C5F3-0136-4E16-BD0D-5CC2851A0ABA}" type="slidenum">
              <a:rPr lang="en-US" smtClean="0"/>
              <a:t>‹#›</a:t>
            </a:fld>
            <a:endParaRPr lang="en-US"/>
          </a:p>
        </p:txBody>
      </p:sp>
      <p:cxnSp>
        <p:nvCxnSpPr>
          <p:cNvPr id="10" name="Straight Connector 9" title="Horizontal Rule Line"/>
          <p:cNvCxnSpPr/>
          <p:nvPr/>
        </p:nvCxnSpPr>
        <p:spPr>
          <a:xfrm flipH="1">
            <a:off x="1" y="6178167"/>
            <a:ext cx="10244326" cy="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2142635"/>
      </p:ext>
    </p:extLst>
  </p:cSld>
  <p:clrMapOvr>
    <a:masterClrMapping/>
  </p:clrMapOvr>
  <p:extLst mod="1">
    <p:ext uri="{DCECCB84-F9BA-43D5-87BE-67443E8EF086}">
      <p15:sldGuideLst xmlns:p15="http://schemas.microsoft.com/office/powerpoint/2012/main">
        <p15:guide id="1" pos="645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181600" y="540628"/>
            <a:ext cx="6248400" cy="248894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181600" y="3712467"/>
            <a:ext cx="6248400" cy="248222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949CD3B-0D53-4498-824E-A3753FFD2308}" type="datetimeFigureOut">
              <a:rPr lang="en-US" smtClean="0"/>
              <a:t>6/4/2020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C8C5F3-0136-4E16-BD0D-5CC2851A0ABA}" type="slidenum">
              <a:rPr lang="en-US" smtClean="0"/>
              <a:t>‹#›</a:t>
            </a:fld>
            <a:endParaRPr lang="en-US"/>
          </a:p>
        </p:txBody>
      </p:sp>
    </p:spTree>
    <p:extLst>
      <p:ext uri="{BB962C8B-B14F-4D97-AF65-F5344CB8AC3E}">
        <p14:creationId xmlns:p14="http://schemas.microsoft.com/office/powerpoint/2010/main" val="2679216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62000" y="557784"/>
            <a:ext cx="3831336" cy="4956048"/>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5181600" y="558065"/>
            <a:ext cx="6245352" cy="914400"/>
          </a:xfrm>
        </p:spPr>
        <p:txBody>
          <a:bodyPr anchor="b">
            <a:normAutofit/>
          </a:bodyPr>
          <a:lstStyle>
            <a:lvl1pPr marL="0" indent="0">
              <a:lnSpc>
                <a:spcPct val="113000"/>
              </a:lnSpc>
              <a:spcBef>
                <a:spcPts val="0"/>
              </a:spcBef>
              <a:buNone/>
              <a:defRPr sz="2400" b="0" i="1" baseline="0">
                <a:solidFill>
                  <a:schemeClr val="tx1">
                    <a:lumMod val="85000"/>
                    <a:lumOff val="1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5181600" y="1526671"/>
            <a:ext cx="6245352" cy="17556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181600" y="3700826"/>
            <a:ext cx="6248400" cy="914400"/>
          </a:xfrm>
        </p:spPr>
        <p:txBody>
          <a:bodyPr anchor="b">
            <a:normAutofit/>
          </a:bodyPr>
          <a:lstStyle>
            <a:lvl1pPr marL="0" indent="0">
              <a:buNone/>
              <a:defRPr sz="2400" b="0" i="1" baseline="0">
                <a:solidFill>
                  <a:schemeClr val="tx1">
                    <a:lumMod val="85000"/>
                    <a:lumOff val="1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181600" y="4669432"/>
            <a:ext cx="6245352" cy="17556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949CD3B-0D53-4498-824E-A3753FFD2308}" type="datetimeFigureOut">
              <a:rPr lang="en-US" smtClean="0"/>
              <a:t>6/4/2020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C8C5F3-0136-4E16-BD0D-5CC2851A0ABA}" type="slidenum">
              <a:rPr lang="en-US" smtClean="0"/>
              <a:t>‹#›</a:t>
            </a:fld>
            <a:endParaRPr lang="en-US"/>
          </a:p>
        </p:txBody>
      </p:sp>
    </p:spTree>
    <p:extLst>
      <p:ext uri="{BB962C8B-B14F-4D97-AF65-F5344CB8AC3E}">
        <p14:creationId xmlns:p14="http://schemas.microsoft.com/office/powerpoint/2010/main" val="3810387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949CD3B-0D53-4498-824E-A3753FFD2308}" type="datetimeFigureOut">
              <a:rPr lang="en-US" smtClean="0"/>
              <a:t>6/4/2020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C8C5F3-0136-4E16-BD0D-5CC2851A0ABA}" type="slidenum">
              <a:rPr lang="en-US" smtClean="0"/>
              <a:t>‹#›</a:t>
            </a:fld>
            <a:endParaRPr lang="en-US"/>
          </a:p>
        </p:txBody>
      </p:sp>
    </p:spTree>
    <p:extLst>
      <p:ext uri="{BB962C8B-B14F-4D97-AF65-F5344CB8AC3E}">
        <p14:creationId xmlns:p14="http://schemas.microsoft.com/office/powerpoint/2010/main" val="508904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49CD3B-0D53-4498-824E-A3753FFD2308}" type="datetimeFigureOut">
              <a:rPr lang="en-US" smtClean="0"/>
              <a:t>6/4/2020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C8C5F3-0136-4E16-BD0D-5CC2851A0ABA}" type="slidenum">
              <a:rPr lang="en-US" smtClean="0"/>
              <a:t>‹#›</a:t>
            </a:fld>
            <a:endParaRPr lang="en-US"/>
          </a:p>
        </p:txBody>
      </p:sp>
    </p:spTree>
    <p:extLst>
      <p:ext uri="{BB962C8B-B14F-4D97-AF65-F5344CB8AC3E}">
        <p14:creationId xmlns:p14="http://schemas.microsoft.com/office/powerpoint/2010/main" val="358800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555479"/>
            <a:ext cx="3838776" cy="1921022"/>
          </a:xfrm>
        </p:spPr>
        <p:txBody>
          <a:bodyPr anchor="t">
            <a:noAutofit/>
          </a:bodyPr>
          <a:lstStyle>
            <a:lvl1pPr>
              <a:lnSpc>
                <a:spcPct val="93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181600" y="564147"/>
            <a:ext cx="6248400" cy="5622644"/>
          </a:xfrm>
        </p:spPr>
        <p:txBody>
          <a:bodyPr/>
          <a:lstStyle>
            <a:lvl1pPr>
              <a:lnSpc>
                <a:spcPct val="112000"/>
              </a:lnSpc>
              <a:defRPr sz="2000"/>
            </a:lvl1pPr>
            <a:lvl2pPr>
              <a:lnSpc>
                <a:spcPct val="112000"/>
              </a:lnSpc>
              <a:defRPr sz="1800"/>
            </a:lvl2pPr>
            <a:lvl3pPr>
              <a:lnSpc>
                <a:spcPct val="112000"/>
              </a:lnSpc>
              <a:defRPr sz="1600"/>
            </a:lvl3pPr>
            <a:lvl4pPr>
              <a:lnSpc>
                <a:spcPct val="112000"/>
              </a:lnSpc>
              <a:defRPr sz="1400"/>
            </a:lvl4pPr>
            <a:lvl5pPr>
              <a:lnSpc>
                <a:spcPct val="112000"/>
              </a:lnSpc>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0" y="2621512"/>
            <a:ext cx="3838776" cy="3239537"/>
          </a:xfrm>
        </p:spPr>
        <p:txBody>
          <a:bodyPr/>
          <a:lstStyle>
            <a:lvl1pPr marL="0" indent="0" algn="r">
              <a:lnSpc>
                <a:spcPct val="125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949CD3B-0D53-4498-824E-A3753FFD2308}" type="datetimeFigureOut">
              <a:rPr lang="en-US" smtClean="0"/>
              <a:t>6/4/2020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C8C5F3-0136-4E16-BD0D-5CC2851A0ABA}" type="slidenum">
              <a:rPr lang="en-US" smtClean="0"/>
              <a:t>‹#›</a:t>
            </a:fld>
            <a:endParaRPr lang="en-US"/>
          </a:p>
        </p:txBody>
      </p:sp>
    </p:spTree>
    <p:extLst>
      <p:ext uri="{BB962C8B-B14F-4D97-AF65-F5344CB8AC3E}">
        <p14:creationId xmlns:p14="http://schemas.microsoft.com/office/powerpoint/2010/main" val="2769097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557261"/>
            <a:ext cx="3840480" cy="1919239"/>
          </a:xfrm>
        </p:spPr>
        <p:txBody>
          <a:bodyPr anchor="t">
            <a:noAutofit/>
          </a:bodyPr>
          <a:lstStyle>
            <a:lvl1pPr>
              <a:lnSpc>
                <a:spcPct val="93000"/>
              </a:lnSpc>
              <a:defRPr sz="40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257800" y="0"/>
            <a:ext cx="6172200"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58952" y="2621512"/>
            <a:ext cx="3840480" cy="3236976"/>
          </a:xfrm>
        </p:spPr>
        <p:txBody>
          <a:bodyPr/>
          <a:lstStyle>
            <a:lvl1pPr marL="0" indent="0" algn="r">
              <a:lnSpc>
                <a:spcPct val="125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949CD3B-0D53-4498-824E-A3753FFD2308}" type="datetimeFigureOut">
              <a:rPr lang="en-US" smtClean="0"/>
              <a:t>6/4/2020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C8C5F3-0136-4E16-BD0D-5CC2851A0ABA}" type="slidenum">
              <a:rPr lang="en-US" smtClean="0"/>
              <a:t>‹#›</a:t>
            </a:fld>
            <a:endParaRPr lang="en-US"/>
          </a:p>
        </p:txBody>
      </p:sp>
    </p:spTree>
    <p:extLst>
      <p:ext uri="{BB962C8B-B14F-4D97-AF65-F5344CB8AC3E}">
        <p14:creationId xmlns:p14="http://schemas.microsoft.com/office/powerpoint/2010/main" val="20734757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 name="Freeform 6" title="Page Number Shape"/>
          <p:cNvSpPr/>
          <p:nvPr/>
        </p:nvSpPr>
        <p:spPr bwMode="auto">
          <a:xfrm>
            <a:off x="11784011" y="5380580"/>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sp>
      <p:sp>
        <p:nvSpPr>
          <p:cNvPr id="2" name="Title Placeholder 1"/>
          <p:cNvSpPr>
            <a:spLocks noGrp="1"/>
          </p:cNvSpPr>
          <p:nvPr>
            <p:ph type="title"/>
          </p:nvPr>
        </p:nvSpPr>
        <p:spPr>
          <a:xfrm>
            <a:off x="762000" y="559678"/>
            <a:ext cx="3833906" cy="4952492"/>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181600" y="569066"/>
            <a:ext cx="6248398" cy="565515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2001" y="5930060"/>
            <a:ext cx="3814856" cy="365125"/>
          </a:xfrm>
          <a:prstGeom prst="rect">
            <a:avLst/>
          </a:prstGeom>
        </p:spPr>
        <p:txBody>
          <a:bodyPr vert="horz" lIns="91440" tIns="45720" rIns="91440" bIns="45720" rtlCol="0" anchor="t"/>
          <a:lstStyle>
            <a:lvl1pPr algn="r">
              <a:defRPr sz="1000" b="0" i="1" baseline="0">
                <a:solidFill>
                  <a:schemeClr val="tx1">
                    <a:lumMod val="85000"/>
                    <a:lumOff val="15000"/>
                  </a:schemeClr>
                </a:solidFill>
                <a:latin typeface="+mj-lt"/>
              </a:defRPr>
            </a:lvl1pPr>
          </a:lstStyle>
          <a:p>
            <a:fld id="{1949CD3B-0D53-4498-824E-A3753FFD2308}" type="datetimeFigureOut">
              <a:rPr lang="en-US" smtClean="0"/>
              <a:t>6/4/2020</a:t>
            </a:fld>
            <a:endParaRPr lang="en-US"/>
          </a:p>
        </p:txBody>
      </p:sp>
      <p:sp>
        <p:nvSpPr>
          <p:cNvPr id="5" name="Footer Placeholder 4"/>
          <p:cNvSpPr>
            <a:spLocks noGrp="1"/>
          </p:cNvSpPr>
          <p:nvPr>
            <p:ph type="ftr" sz="quarter" idx="3"/>
          </p:nvPr>
        </p:nvSpPr>
        <p:spPr>
          <a:xfrm>
            <a:off x="762001" y="6314440"/>
            <a:ext cx="3814856" cy="365125"/>
          </a:xfrm>
          <a:prstGeom prst="rect">
            <a:avLst/>
          </a:prstGeom>
        </p:spPr>
        <p:txBody>
          <a:bodyPr vert="horz" lIns="91440" tIns="45720" rIns="91440" bIns="45720" rtlCol="0" anchor="t"/>
          <a:lstStyle>
            <a:lvl1pPr algn="r">
              <a:defRPr sz="1200" b="1" i="1" baseline="0">
                <a:solidFill>
                  <a:schemeClr val="tx1">
                    <a:lumMod val="85000"/>
                    <a:lumOff val="15000"/>
                  </a:schemeClr>
                </a:solidFill>
                <a:latin typeface="+mj-lt"/>
              </a:defRPr>
            </a:lvl1pPr>
          </a:lstStyle>
          <a:p>
            <a:endParaRPr lang="en-US"/>
          </a:p>
        </p:txBody>
      </p:sp>
      <p:sp>
        <p:nvSpPr>
          <p:cNvPr id="6" name="Slide Number Placeholder 5"/>
          <p:cNvSpPr>
            <a:spLocks noGrp="1"/>
          </p:cNvSpPr>
          <p:nvPr>
            <p:ph type="sldNum" sz="quarter" idx="4"/>
          </p:nvPr>
        </p:nvSpPr>
        <p:spPr>
          <a:xfrm>
            <a:off x="11784011" y="5607592"/>
            <a:ext cx="407988" cy="365125"/>
          </a:xfrm>
          <a:prstGeom prst="rect">
            <a:avLst/>
          </a:prstGeom>
        </p:spPr>
        <p:txBody>
          <a:bodyPr vert="horz" lIns="91440" tIns="45720" rIns="91440" bIns="45720" rtlCol="0" anchor="ctr"/>
          <a:lstStyle>
            <a:lvl1pPr algn="r">
              <a:defRPr sz="1200" b="0" i="1" baseline="0">
                <a:solidFill>
                  <a:schemeClr val="bg2"/>
                </a:solidFill>
                <a:latin typeface="+mj-lt"/>
              </a:defRPr>
            </a:lvl1pPr>
          </a:lstStyle>
          <a:p>
            <a:fld id="{95C8C5F3-0136-4E16-BD0D-5CC2851A0ABA}" type="slidenum">
              <a:rPr lang="en-US" smtClean="0"/>
              <a:t>‹#›</a:t>
            </a:fld>
            <a:endParaRPr lang="en-US"/>
          </a:p>
        </p:txBody>
      </p:sp>
      <p:cxnSp>
        <p:nvCxnSpPr>
          <p:cNvPr id="10" name="Straight Connector 9" title="Horizontal Rule Line"/>
          <p:cNvCxnSpPr/>
          <p:nvPr/>
        </p:nvCxnSpPr>
        <p:spPr>
          <a:xfrm>
            <a:off x="0" y="6199730"/>
            <a:ext cx="4495800" cy="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80829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r" defTabSz="914400" rtl="0" eaLnBrk="1" latinLnBrk="0" hangingPunct="1">
        <a:lnSpc>
          <a:spcPct val="90000"/>
        </a:lnSpc>
        <a:spcBef>
          <a:spcPct val="0"/>
        </a:spcBef>
        <a:buNone/>
        <a:defRPr sz="5000" b="0" i="1" kern="1200" baseline="0">
          <a:solidFill>
            <a:schemeClr val="tx1">
              <a:lumMod val="85000"/>
              <a:lumOff val="15000"/>
            </a:schemeClr>
          </a:solidFill>
          <a:latin typeface="+mj-lt"/>
          <a:ea typeface="+mj-ea"/>
          <a:cs typeface="+mj-cs"/>
        </a:defRPr>
      </a:lvl1pPr>
    </p:titleStyle>
    <p:bodyStyle>
      <a:lvl1pPr marL="283464" indent="-283464" algn="l" defTabSz="914400" rtl="0" eaLnBrk="1" latinLnBrk="0" hangingPunct="1">
        <a:lnSpc>
          <a:spcPct val="112000"/>
        </a:lnSpc>
        <a:spcBef>
          <a:spcPts val="900"/>
        </a:spcBef>
        <a:buFont typeface="Arial" panose="020B0604020202020204" pitchFamily="34" charset="0"/>
        <a:buChar char="•"/>
        <a:defRPr sz="2000" kern="1200" baseline="0">
          <a:solidFill>
            <a:schemeClr val="tx1">
              <a:lumMod val="85000"/>
              <a:lumOff val="15000"/>
            </a:schemeClr>
          </a:solidFill>
          <a:latin typeface="+mn-lt"/>
          <a:ea typeface="+mn-ea"/>
          <a:cs typeface="+mn-cs"/>
        </a:defRPr>
      </a:lvl1pPr>
      <a:lvl2pPr marL="685800" indent="-283464" algn="l" defTabSz="914400" rtl="0" eaLnBrk="1" latinLnBrk="0" hangingPunct="1">
        <a:lnSpc>
          <a:spcPct val="112000"/>
        </a:lnSpc>
        <a:spcBef>
          <a:spcPts val="900"/>
        </a:spcBef>
        <a:buFont typeface="Corbel" panose="020B0503020204020204" pitchFamily="34" charset="0"/>
        <a:buChar char="–"/>
        <a:defRPr sz="1800" kern="1200" baseline="0">
          <a:solidFill>
            <a:schemeClr val="tx1">
              <a:lumMod val="85000"/>
              <a:lumOff val="15000"/>
            </a:schemeClr>
          </a:solidFill>
          <a:latin typeface="+mn-lt"/>
          <a:ea typeface="+mn-ea"/>
          <a:cs typeface="+mn-cs"/>
        </a:defRPr>
      </a:lvl2pPr>
      <a:lvl3pPr marL="1143000" indent="-283464" algn="l" defTabSz="914400" rtl="0" eaLnBrk="1" latinLnBrk="0" hangingPunct="1">
        <a:lnSpc>
          <a:spcPct val="112000"/>
        </a:lnSpc>
        <a:spcBef>
          <a:spcPts val="900"/>
        </a:spcBef>
        <a:buFont typeface="Arial" panose="020B0604020202020204" pitchFamily="34" charset="0"/>
        <a:buChar char="•"/>
        <a:defRPr sz="1600" kern="1200" baseline="0">
          <a:solidFill>
            <a:schemeClr val="tx1">
              <a:lumMod val="85000"/>
              <a:lumOff val="15000"/>
            </a:schemeClr>
          </a:solidFill>
          <a:latin typeface="+mn-lt"/>
          <a:ea typeface="+mn-ea"/>
          <a:cs typeface="+mn-cs"/>
        </a:defRPr>
      </a:lvl3pPr>
      <a:lvl4pPr marL="1600200" indent="-283464" algn="l" defTabSz="914400" rtl="0" eaLnBrk="1" latinLnBrk="0" hangingPunct="1">
        <a:lnSpc>
          <a:spcPct val="112000"/>
        </a:lnSpc>
        <a:spcBef>
          <a:spcPts val="900"/>
        </a:spcBef>
        <a:buFont typeface="Corbel" panose="020B0503020204020204" pitchFamily="34" charset="0"/>
        <a:buChar char="–"/>
        <a:defRPr sz="1400" kern="1200" baseline="0">
          <a:solidFill>
            <a:schemeClr val="tx1">
              <a:lumMod val="85000"/>
              <a:lumOff val="15000"/>
            </a:schemeClr>
          </a:solidFill>
          <a:latin typeface="+mn-lt"/>
          <a:ea typeface="+mn-ea"/>
          <a:cs typeface="+mn-cs"/>
        </a:defRPr>
      </a:lvl4pPr>
      <a:lvl5pPr marL="2057400" indent="-283464" algn="l" defTabSz="914400" rtl="0" eaLnBrk="1" latinLnBrk="0" hangingPunct="1">
        <a:lnSpc>
          <a:spcPct val="112000"/>
        </a:lnSpc>
        <a:spcBef>
          <a:spcPts val="900"/>
        </a:spcBef>
        <a:buFont typeface="Arial" panose="020B0604020202020204" pitchFamily="34" charset="0"/>
        <a:buChar char="•"/>
        <a:defRPr sz="1400" i="1" kern="1200" baseline="0">
          <a:solidFill>
            <a:schemeClr val="tx1">
              <a:lumMod val="85000"/>
              <a:lumOff val="15000"/>
            </a:schemeClr>
          </a:solidFill>
          <a:latin typeface="+mn-lt"/>
          <a:ea typeface="+mn-ea"/>
          <a:cs typeface="+mn-cs"/>
        </a:defRPr>
      </a:lvl5pPr>
      <a:lvl6pPr marL="2514600" indent="-283464" algn="l" defTabSz="914400" rtl="0" eaLnBrk="1" latinLnBrk="0" hangingPunct="1">
        <a:lnSpc>
          <a:spcPct val="112000"/>
        </a:lnSpc>
        <a:spcBef>
          <a:spcPts val="1300"/>
        </a:spcBef>
        <a:buFont typeface="Corbel" panose="020B0503020204020204" pitchFamily="34" charset="0"/>
        <a:buChar char="–"/>
        <a:defRPr sz="1400" kern="1200">
          <a:solidFill>
            <a:schemeClr val="tx1">
              <a:lumMod val="85000"/>
              <a:lumOff val="15000"/>
            </a:schemeClr>
          </a:solidFill>
          <a:latin typeface="+mn-lt"/>
          <a:ea typeface="+mn-ea"/>
          <a:cs typeface="+mn-cs"/>
        </a:defRPr>
      </a:lvl6pPr>
      <a:lvl7pPr marL="2971800" indent="-283464" algn="l" defTabSz="914400" rtl="0" eaLnBrk="1" latinLnBrk="0" hangingPunct="1">
        <a:lnSpc>
          <a:spcPct val="112000"/>
        </a:lnSpc>
        <a:spcBef>
          <a:spcPts val="1300"/>
        </a:spcBef>
        <a:buFont typeface="Arial" panose="020B0604020202020204" pitchFamily="34" charset="0"/>
        <a:buChar char="•"/>
        <a:defRPr sz="1400" i="1" kern="1200">
          <a:solidFill>
            <a:schemeClr val="tx1">
              <a:lumMod val="85000"/>
              <a:lumOff val="15000"/>
            </a:schemeClr>
          </a:solidFill>
          <a:latin typeface="+mn-lt"/>
          <a:ea typeface="+mn-ea"/>
          <a:cs typeface="+mn-cs"/>
        </a:defRPr>
      </a:lvl7pPr>
      <a:lvl8pPr marL="3429000" indent="-283464" algn="l" defTabSz="914400" rtl="0" eaLnBrk="1" latinLnBrk="0" hangingPunct="1">
        <a:lnSpc>
          <a:spcPct val="112000"/>
        </a:lnSpc>
        <a:spcBef>
          <a:spcPts val="1300"/>
        </a:spcBef>
        <a:buFont typeface="Corbel" panose="020B0503020204020204" pitchFamily="34" charset="0"/>
        <a:buChar char="–"/>
        <a:defRPr sz="1400" kern="1200">
          <a:solidFill>
            <a:schemeClr val="tx1">
              <a:lumMod val="85000"/>
              <a:lumOff val="15000"/>
            </a:schemeClr>
          </a:solidFill>
          <a:latin typeface="+mn-lt"/>
          <a:ea typeface="+mn-ea"/>
          <a:cs typeface="+mn-cs"/>
        </a:defRPr>
      </a:lvl8pPr>
      <a:lvl9pPr marL="3886200" indent="-283464" algn="l" defTabSz="914400" rtl="0" eaLnBrk="1" latinLnBrk="0" hangingPunct="1">
        <a:lnSpc>
          <a:spcPct val="112000"/>
        </a:lnSpc>
        <a:spcBef>
          <a:spcPts val="1300"/>
        </a:spcBef>
        <a:buFont typeface="Arial" panose="020B0604020202020204" pitchFamily="34" charset="0"/>
        <a:buChar char="•"/>
        <a:defRPr sz="1400" i="1" kern="1200" baseline="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832">
          <p15:clr>
            <a:srgbClr val="F26B43"/>
          </p15:clr>
        </p15:guide>
        <p15:guide id="2" pos="480">
          <p15:clr>
            <a:srgbClr val="F26B43"/>
          </p15:clr>
        </p15:guide>
        <p15:guide id="3" orient="horz" pos="432">
          <p15:clr>
            <a:srgbClr val="F26B43"/>
          </p15:clr>
        </p15:guide>
        <p15:guide id="4" pos="7200">
          <p15:clr>
            <a:srgbClr val="F26B43"/>
          </p15:clr>
        </p15:guide>
        <p15:guide id="5" pos="32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png"/><Relationship Id="rId5" Type="http://schemas.openxmlformats.org/officeDocument/2006/relationships/hyperlink" Target="https://ehs.wsu.edu/" TargetMode="External"/><Relationship Id="rId4" Type="http://schemas.openxmlformats.org/officeDocument/2006/relationships/hyperlink" Target="https://www.cdc.gov/"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7.png"/><Relationship Id="rId12" Type="http://schemas.openxmlformats.org/officeDocument/2006/relationships/image" Target="../media/image2.png"/><Relationship Id="rId2" Type="http://schemas.openxmlformats.org/officeDocument/2006/relationships/audio" Target="../media/media4.m4a"/><Relationship Id="rId1" Type="http://schemas.microsoft.com/office/2007/relationships/media" Target="../media/media4.m4a"/><Relationship Id="rId6" Type="http://schemas.microsoft.com/office/2007/relationships/hdphoto" Target="../media/hdphoto1.wdp"/><Relationship Id="rId11" Type="http://schemas.openxmlformats.org/officeDocument/2006/relationships/image" Target="../media/image10.png"/><Relationship Id="rId5" Type="http://schemas.openxmlformats.org/officeDocument/2006/relationships/image" Target="../media/image6.png"/><Relationship Id="rId10" Type="http://schemas.microsoft.com/office/2007/relationships/hdphoto" Target="../media/hdphoto2.wdp"/><Relationship Id="rId4" Type="http://schemas.openxmlformats.org/officeDocument/2006/relationships/image" Target="../media/image3.pn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2.png"/><Relationship Id="rId4" Type="http://schemas.openxmlformats.org/officeDocument/2006/relationships/image" Target="../media/image11.png"/><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2.pn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2.png"/><Relationship Id="rId4" Type="http://schemas.openxmlformats.org/officeDocument/2006/relationships/image" Target="../media/image19.png"/><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8.png"/><Relationship Id="rId3" Type="http://schemas.openxmlformats.org/officeDocument/2006/relationships/slideLayout" Target="../slideLayouts/slideLayout2.xml"/><Relationship Id="rId7" Type="http://schemas.openxmlformats.org/officeDocument/2006/relationships/image" Target="../media/image23.png"/><Relationship Id="rId12" Type="http://schemas.openxmlformats.org/officeDocument/2006/relationships/image" Target="../media/image27.png"/><Relationship Id="rId2" Type="http://schemas.openxmlformats.org/officeDocument/2006/relationships/audio" Target="../media/media8.m4a"/><Relationship Id="rId16" Type="http://schemas.openxmlformats.org/officeDocument/2006/relationships/image" Target="../media/image2.png"/><Relationship Id="rId1" Type="http://schemas.microsoft.com/office/2007/relationships/media" Target="../media/media8.m4a"/><Relationship Id="rId6" Type="http://schemas.openxmlformats.org/officeDocument/2006/relationships/image" Target="../media/image22.png"/><Relationship Id="rId11" Type="http://schemas.openxmlformats.org/officeDocument/2006/relationships/image" Target="../media/image26.png"/><Relationship Id="rId5" Type="http://schemas.openxmlformats.org/officeDocument/2006/relationships/hyperlink" Target="https://myfacilities.wsu.edu/" TargetMode="External"/><Relationship Id="rId15" Type="http://schemas.openxmlformats.org/officeDocument/2006/relationships/image" Target="../media/image29.png"/><Relationship Id="rId10" Type="http://schemas.openxmlformats.org/officeDocument/2006/relationships/image" Target="../media/image25.png"/><Relationship Id="rId4" Type="http://schemas.openxmlformats.org/officeDocument/2006/relationships/image" Target="../media/image20.png"/><Relationship Id="rId9" Type="http://schemas.openxmlformats.org/officeDocument/2006/relationships/image" Target="../media/image15.png"/><Relationship Id="rId1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hyperlink" Target="https://myfacilities.wsu.edu/" TargetMode="External"/><Relationship Id="rId5" Type="http://schemas.openxmlformats.org/officeDocument/2006/relationships/hyperlink" Target="mailto:sampsonj@wsu.edu" TargetMode="External"/><Relationship Id="rId4" Type="http://schemas.openxmlformats.org/officeDocument/2006/relationships/hyperlink" Target="https://ehs.wsu.ed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656404" y="3190207"/>
            <a:ext cx="6248213" cy="1357108"/>
          </a:xfrm>
        </p:spPr>
        <p:txBody>
          <a:bodyPr>
            <a:normAutofit fontScale="90000"/>
          </a:bodyPr>
          <a:lstStyle/>
          <a:p>
            <a:pPr algn="ctr"/>
            <a:r>
              <a:rPr lang="en-US" sz="4800" i="0" dirty="0" smtClean="0">
                <a:latin typeface="Gill Sans MT Condensed" panose="020B0506020104020203" pitchFamily="34" charset="0"/>
              </a:rPr>
              <a:t>RETURN TO WORK: </a:t>
            </a:r>
            <a:br>
              <a:rPr lang="en-US" sz="4800" i="0" dirty="0" smtClean="0">
                <a:latin typeface="Gill Sans MT Condensed" panose="020B0506020104020203" pitchFamily="34" charset="0"/>
              </a:rPr>
            </a:br>
            <a:r>
              <a:rPr lang="en-US" sz="3200" i="0" dirty="0" smtClean="0">
                <a:latin typeface="Gill Sans MT Condensed" panose="020B0506020104020203" pitchFamily="34" charset="0"/>
              </a:rPr>
              <a:t>STRATEGIES TO IMPLEMENT WITHIN the workplace</a:t>
            </a:r>
            <a:endParaRPr lang="en-US" sz="3200" i="0" dirty="0">
              <a:latin typeface="Gill Sans MT Condensed" panose="020B0506020104020203" pitchFamily="34" charset="0"/>
            </a:endParaRPr>
          </a:p>
        </p:txBody>
      </p:sp>
      <p:pic>
        <p:nvPicPr>
          <p:cNvPr id="3" name="Picture 2" descr="The Ultimate Guide to Social Distancing at Work [June 2020]"/>
          <p:cNvPicPr>
            <a:picLocks noChangeAspect="1" noChangeArrowheads="1"/>
          </p:cNvPicPr>
          <p:nvPr/>
        </p:nvPicPr>
        <p:blipFill rotWithShape="1">
          <a:blip r:embed="rId4">
            <a:extLst>
              <a:ext uri="{28A0092B-C50C-407E-A947-70E740481C1C}">
                <a14:useLocalDpi xmlns:a14="http://schemas.microsoft.com/office/drawing/2010/main" val="0"/>
              </a:ext>
            </a:extLst>
          </a:blip>
          <a:srcRect r="805"/>
          <a:stretch/>
        </p:blipFill>
        <p:spPr bwMode="auto">
          <a:xfrm>
            <a:off x="1011611" y="2233821"/>
            <a:ext cx="4795802" cy="2870611"/>
          </a:xfrm>
          <a:prstGeom prst="rect">
            <a:avLst/>
          </a:prstGeom>
          <a:noFill/>
          <a:extLst>
            <a:ext uri="{909E8E84-426E-40DD-AFC4-6F175D3DCCD1}">
              <a14:hiddenFill xmlns:a14="http://schemas.microsoft.com/office/drawing/2010/main">
                <a:solidFill>
                  <a:srgbClr val="FFFFFF"/>
                </a:solidFill>
              </a14:hiddenFill>
            </a:ext>
          </a:extLst>
        </p:spPr>
      </p:pic>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18481653"/>
      </p:ext>
    </p:extLst>
  </p:cSld>
  <p:clrMapOvr>
    <a:masterClrMapping/>
  </p:clrMapOvr>
  <mc:AlternateContent xmlns:mc="http://schemas.openxmlformats.org/markup-compatibility/2006">
    <mc:Choice xmlns:p14="http://schemas.microsoft.com/office/powerpoint/2010/main" Requires="p14">
      <p:transition spd="slow" p14:dur="2000" advTm="35128"/>
    </mc:Choice>
    <mc:Fallback>
      <p:transition spd="slow" advTm="351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Freeform 28"/>
          <p:cNvSpPr/>
          <p:nvPr/>
        </p:nvSpPr>
        <p:spPr>
          <a:xfrm>
            <a:off x="6694618" y="1310008"/>
            <a:ext cx="1904275" cy="345600"/>
          </a:xfrm>
          <a:custGeom>
            <a:avLst/>
            <a:gdLst>
              <a:gd name="connsiteX0" fmla="*/ 0 w 1243557"/>
              <a:gd name="connsiteY0" fmla="*/ 0 h 345600"/>
              <a:gd name="connsiteX1" fmla="*/ 1243557 w 1243557"/>
              <a:gd name="connsiteY1" fmla="*/ 0 h 345600"/>
              <a:gd name="connsiteX2" fmla="*/ 1243557 w 1243557"/>
              <a:gd name="connsiteY2" fmla="*/ 345600 h 345600"/>
              <a:gd name="connsiteX3" fmla="*/ 0 w 1243557"/>
              <a:gd name="connsiteY3" fmla="*/ 345600 h 345600"/>
              <a:gd name="connsiteX4" fmla="*/ 0 w 1243557"/>
              <a:gd name="connsiteY4" fmla="*/ 0 h 34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3557" h="345600">
                <a:moveTo>
                  <a:pt x="0" y="0"/>
                </a:moveTo>
                <a:lnTo>
                  <a:pt x="1243557" y="0"/>
                </a:lnTo>
                <a:lnTo>
                  <a:pt x="1243557" y="345600"/>
                </a:lnTo>
                <a:lnTo>
                  <a:pt x="0" y="345600"/>
                </a:lnTo>
                <a:lnTo>
                  <a:pt x="0" y="0"/>
                </a:lnTo>
                <a:close/>
              </a:path>
            </a:pathLst>
          </a:custGeom>
          <a:ln>
            <a:noFill/>
          </a:ln>
        </p:spPr>
        <p:style>
          <a:lnRef idx="2">
            <a:schemeClr val="accent4">
              <a:shade val="50000"/>
            </a:schemeClr>
          </a:lnRef>
          <a:fillRef idx="1">
            <a:schemeClr val="accent4"/>
          </a:fillRef>
          <a:effectRef idx="0">
            <a:schemeClr val="accent4"/>
          </a:effectRef>
          <a:fontRef idx="minor">
            <a:schemeClr val="lt1"/>
          </a:fontRef>
        </p:style>
        <p:txBody>
          <a:bodyPr spcFirstLastPara="0" vert="horz" wrap="square" lIns="85344" tIns="48768" rIns="85344" bIns="48768" numCol="1" spcCol="1270" anchor="ctr" anchorCtr="0">
            <a:noAutofit/>
          </a:bodyPr>
          <a:lstStyle/>
          <a:p>
            <a:pPr lvl="0" algn="ctr" defTabSz="533400">
              <a:lnSpc>
                <a:spcPct val="90000"/>
              </a:lnSpc>
              <a:spcBef>
                <a:spcPct val="0"/>
              </a:spcBef>
              <a:spcAft>
                <a:spcPct val="35000"/>
              </a:spcAft>
            </a:pPr>
            <a:endParaRPr lang="en-US" sz="1200" kern="1200" dirty="0"/>
          </a:p>
        </p:txBody>
      </p:sp>
      <p:sp>
        <p:nvSpPr>
          <p:cNvPr id="28" name="Freeform 27"/>
          <p:cNvSpPr/>
          <p:nvPr/>
        </p:nvSpPr>
        <p:spPr>
          <a:xfrm>
            <a:off x="6701062" y="1655073"/>
            <a:ext cx="1904275" cy="4151071"/>
          </a:xfrm>
          <a:custGeom>
            <a:avLst/>
            <a:gdLst>
              <a:gd name="connsiteX0" fmla="*/ 0 w 1243557"/>
              <a:gd name="connsiteY0" fmla="*/ 0 h 1119960"/>
              <a:gd name="connsiteX1" fmla="*/ 1243557 w 1243557"/>
              <a:gd name="connsiteY1" fmla="*/ 0 h 1119960"/>
              <a:gd name="connsiteX2" fmla="*/ 1243557 w 1243557"/>
              <a:gd name="connsiteY2" fmla="*/ 1119960 h 1119960"/>
              <a:gd name="connsiteX3" fmla="*/ 0 w 1243557"/>
              <a:gd name="connsiteY3" fmla="*/ 1119960 h 1119960"/>
              <a:gd name="connsiteX4" fmla="*/ 0 w 1243557"/>
              <a:gd name="connsiteY4" fmla="*/ 0 h 1119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3557" h="1119960">
                <a:moveTo>
                  <a:pt x="0" y="0"/>
                </a:moveTo>
                <a:lnTo>
                  <a:pt x="1243557" y="0"/>
                </a:lnTo>
                <a:lnTo>
                  <a:pt x="1243557" y="1119960"/>
                </a:lnTo>
                <a:lnTo>
                  <a:pt x="0" y="1119960"/>
                </a:lnTo>
                <a:lnTo>
                  <a:pt x="0" y="0"/>
                </a:lnTo>
                <a:close/>
              </a:path>
            </a:pathLst>
          </a:cu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endParaRPr lang="en-US" sz="1200" kern="1200" dirty="0"/>
          </a:p>
          <a:p>
            <a:pPr marL="114300" lvl="1" indent="-114300" algn="l" defTabSz="533400">
              <a:lnSpc>
                <a:spcPct val="90000"/>
              </a:lnSpc>
              <a:spcBef>
                <a:spcPct val="0"/>
              </a:spcBef>
              <a:spcAft>
                <a:spcPct val="15000"/>
              </a:spcAft>
              <a:buChar char="••"/>
            </a:pPr>
            <a:endParaRPr lang="en-US" sz="1200" kern="1200"/>
          </a:p>
        </p:txBody>
      </p:sp>
      <p:sp>
        <p:nvSpPr>
          <p:cNvPr id="2" name="Title 1"/>
          <p:cNvSpPr>
            <a:spLocks noGrp="1"/>
          </p:cNvSpPr>
          <p:nvPr>
            <p:ph type="title"/>
          </p:nvPr>
        </p:nvSpPr>
        <p:spPr>
          <a:xfrm>
            <a:off x="779238" y="885766"/>
            <a:ext cx="5355774" cy="423711"/>
          </a:xfrm>
        </p:spPr>
        <p:txBody>
          <a:bodyPr>
            <a:noAutofit/>
          </a:bodyPr>
          <a:lstStyle/>
          <a:p>
            <a:pPr algn="l"/>
            <a:r>
              <a:rPr lang="en-US" sz="1600" dirty="0" smtClean="0"/>
              <a:t>Easy + Inexpensive (or no cost) Considerations</a:t>
            </a:r>
            <a:endParaRPr lang="en-US" sz="1600" dirty="0"/>
          </a:p>
        </p:txBody>
      </p:sp>
      <p:grpSp>
        <p:nvGrpSpPr>
          <p:cNvPr id="5" name="Group 4"/>
          <p:cNvGrpSpPr/>
          <p:nvPr/>
        </p:nvGrpSpPr>
        <p:grpSpPr>
          <a:xfrm>
            <a:off x="779237" y="1309476"/>
            <a:ext cx="5852167" cy="4496671"/>
            <a:chOff x="455749" y="2095716"/>
            <a:chExt cx="5852167" cy="3091740"/>
          </a:xfrm>
        </p:grpSpPr>
        <p:sp>
          <p:nvSpPr>
            <p:cNvPr id="6" name="Freeform 5"/>
            <p:cNvSpPr/>
            <p:nvPr/>
          </p:nvSpPr>
          <p:spPr>
            <a:xfrm>
              <a:off x="457024" y="2102931"/>
              <a:ext cx="1902999" cy="225157"/>
            </a:xfrm>
            <a:custGeom>
              <a:avLst/>
              <a:gdLst>
                <a:gd name="connsiteX0" fmla="*/ 0 w 1243557"/>
                <a:gd name="connsiteY0" fmla="*/ 0 h 345600"/>
                <a:gd name="connsiteX1" fmla="*/ 1243557 w 1243557"/>
                <a:gd name="connsiteY1" fmla="*/ 0 h 345600"/>
                <a:gd name="connsiteX2" fmla="*/ 1243557 w 1243557"/>
                <a:gd name="connsiteY2" fmla="*/ 345600 h 345600"/>
                <a:gd name="connsiteX3" fmla="*/ 0 w 1243557"/>
                <a:gd name="connsiteY3" fmla="*/ 345600 h 345600"/>
                <a:gd name="connsiteX4" fmla="*/ 0 w 1243557"/>
                <a:gd name="connsiteY4" fmla="*/ 0 h 34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3557" h="345600">
                  <a:moveTo>
                    <a:pt x="0" y="0"/>
                  </a:moveTo>
                  <a:lnTo>
                    <a:pt x="1243557" y="0"/>
                  </a:lnTo>
                  <a:lnTo>
                    <a:pt x="1243557" y="345600"/>
                  </a:lnTo>
                  <a:lnTo>
                    <a:pt x="0" y="345600"/>
                  </a:lnTo>
                  <a:lnTo>
                    <a:pt x="0"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5344" tIns="48768" rIns="85344" bIns="48768" numCol="1" spcCol="1270" anchor="ctr" anchorCtr="0">
              <a:noAutofit/>
            </a:bodyPr>
            <a:lstStyle/>
            <a:p>
              <a:pPr lvl="0" algn="ctr" defTabSz="533400">
                <a:lnSpc>
                  <a:spcPct val="90000"/>
                </a:lnSpc>
                <a:spcBef>
                  <a:spcPct val="0"/>
                </a:spcBef>
                <a:spcAft>
                  <a:spcPct val="35000"/>
                </a:spcAft>
              </a:pPr>
              <a:r>
                <a:rPr lang="en-US" sz="1200" b="1" kern="1200" dirty="0" smtClean="0"/>
                <a:t>STAY HOME</a:t>
              </a:r>
              <a:endParaRPr lang="en-US" sz="1200" b="1" kern="1200" dirty="0"/>
            </a:p>
          </p:txBody>
        </p:sp>
        <p:sp>
          <p:nvSpPr>
            <p:cNvPr id="7" name="Freeform 6"/>
            <p:cNvSpPr/>
            <p:nvPr/>
          </p:nvSpPr>
          <p:spPr>
            <a:xfrm>
              <a:off x="455749" y="2320288"/>
              <a:ext cx="1904274" cy="2867168"/>
            </a:xfrm>
            <a:custGeom>
              <a:avLst/>
              <a:gdLst>
                <a:gd name="connsiteX0" fmla="*/ 0 w 1243557"/>
                <a:gd name="connsiteY0" fmla="*/ 0 h 3977560"/>
                <a:gd name="connsiteX1" fmla="*/ 1243557 w 1243557"/>
                <a:gd name="connsiteY1" fmla="*/ 0 h 3977560"/>
                <a:gd name="connsiteX2" fmla="*/ 1243557 w 1243557"/>
                <a:gd name="connsiteY2" fmla="*/ 3977560 h 3977560"/>
                <a:gd name="connsiteX3" fmla="*/ 0 w 1243557"/>
                <a:gd name="connsiteY3" fmla="*/ 3977560 h 3977560"/>
                <a:gd name="connsiteX4" fmla="*/ 0 w 1243557"/>
                <a:gd name="connsiteY4" fmla="*/ 0 h 3977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3557" h="3977560">
                  <a:moveTo>
                    <a:pt x="0" y="0"/>
                  </a:moveTo>
                  <a:lnTo>
                    <a:pt x="1243557" y="0"/>
                  </a:lnTo>
                  <a:lnTo>
                    <a:pt x="1243557" y="3977560"/>
                  </a:lnTo>
                  <a:lnTo>
                    <a:pt x="0" y="3977560"/>
                  </a:lnTo>
                  <a:lnTo>
                    <a:pt x="0" y="0"/>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latin typeface="Arial Narrow" panose="020B0606020202030204" pitchFamily="34" charset="0"/>
                </a:rPr>
                <a:t>Formal remote and flexible work policy/schedules. Implement flexible work hours. </a:t>
              </a:r>
            </a:p>
            <a:p>
              <a:pPr marL="114300" lvl="1" indent="-114300" algn="l" defTabSz="533400">
                <a:lnSpc>
                  <a:spcPct val="90000"/>
                </a:lnSpc>
                <a:spcBef>
                  <a:spcPct val="0"/>
                </a:spcBef>
                <a:spcAft>
                  <a:spcPct val="15000"/>
                </a:spcAft>
                <a:buChar char="••"/>
              </a:pPr>
              <a:r>
                <a:rPr lang="en-US" sz="1200" dirty="0" smtClean="0">
                  <a:latin typeface="Arial Narrow" panose="020B0606020202030204" pitchFamily="34" charset="0"/>
                </a:rPr>
                <a:t>Stagger Schedules if remoting is not an option. </a:t>
              </a:r>
            </a:p>
            <a:p>
              <a:pPr marL="114300" lvl="1" indent="-114300" algn="l" defTabSz="533400">
                <a:lnSpc>
                  <a:spcPct val="90000"/>
                </a:lnSpc>
                <a:spcBef>
                  <a:spcPct val="0"/>
                </a:spcBef>
                <a:spcAft>
                  <a:spcPct val="15000"/>
                </a:spcAft>
                <a:buChar char="••"/>
              </a:pPr>
              <a:r>
                <a:rPr lang="en-US" sz="1200" b="1" dirty="0" smtClean="0">
                  <a:latin typeface="Arial Narrow" panose="020B0606020202030204" pitchFamily="34" charset="0"/>
                </a:rPr>
                <a:t>Feeling sick? STAY HOME</a:t>
              </a:r>
              <a:r>
                <a:rPr lang="en-US" sz="1200" dirty="0" smtClean="0">
                  <a:latin typeface="Arial Narrow" panose="020B0606020202030204" pitchFamily="34" charset="0"/>
                </a:rPr>
                <a:t>.</a:t>
              </a:r>
            </a:p>
            <a:p>
              <a:pPr marL="114300" lvl="1" indent="-114300" algn="l" defTabSz="533400">
                <a:lnSpc>
                  <a:spcPct val="90000"/>
                </a:lnSpc>
                <a:spcBef>
                  <a:spcPct val="0"/>
                </a:spcBef>
                <a:spcAft>
                  <a:spcPct val="15000"/>
                </a:spcAft>
                <a:buChar char="••"/>
              </a:pPr>
              <a:r>
                <a:rPr lang="en-US" sz="1200" dirty="0" smtClean="0">
                  <a:latin typeface="Arial Narrow" panose="020B0606020202030204" pitchFamily="34" charset="0"/>
                </a:rPr>
                <a:t>If in workplace, wear a mask anytime you are circulating.</a:t>
              </a:r>
            </a:p>
            <a:p>
              <a:pPr marL="114300" lvl="1" indent="-114300" algn="l" defTabSz="533400">
                <a:lnSpc>
                  <a:spcPct val="90000"/>
                </a:lnSpc>
                <a:spcBef>
                  <a:spcPct val="0"/>
                </a:spcBef>
                <a:spcAft>
                  <a:spcPct val="15000"/>
                </a:spcAft>
                <a:buChar char="••"/>
              </a:pPr>
              <a:r>
                <a:rPr lang="en-US" sz="1200" dirty="0" smtClean="0">
                  <a:latin typeface="Arial Narrow" panose="020B0606020202030204" pitchFamily="34" charset="0"/>
                </a:rPr>
                <a:t>Comply with HRS employe</a:t>
              </a:r>
              <a:r>
                <a:rPr lang="en-US" sz="1200" dirty="0" smtClean="0">
                  <a:latin typeface="Arial Narrow" panose="020B0606020202030204" pitchFamily="34" charset="0"/>
                </a:rPr>
                <a:t>e attestation requirements. </a:t>
              </a:r>
              <a:endParaRPr lang="en-US" sz="1200" dirty="0" smtClean="0">
                <a:latin typeface="Arial Narrow" panose="020B0606020202030204" pitchFamily="34" charset="0"/>
              </a:endParaRPr>
            </a:p>
            <a:p>
              <a:pPr marL="114300" lvl="1" indent="-114300" algn="l" defTabSz="533400">
                <a:lnSpc>
                  <a:spcPct val="90000"/>
                </a:lnSpc>
                <a:spcBef>
                  <a:spcPct val="0"/>
                </a:spcBef>
                <a:spcAft>
                  <a:spcPct val="15000"/>
                </a:spcAft>
                <a:buChar char="••"/>
              </a:pPr>
              <a:endParaRPr lang="en-US" sz="1200" kern="1200" dirty="0"/>
            </a:p>
          </p:txBody>
        </p:sp>
        <p:sp>
          <p:nvSpPr>
            <p:cNvPr id="8" name="Freeform 7"/>
            <p:cNvSpPr/>
            <p:nvPr/>
          </p:nvSpPr>
          <p:spPr>
            <a:xfrm>
              <a:off x="2429695" y="2097612"/>
              <a:ext cx="1904274" cy="235724"/>
            </a:xfrm>
            <a:custGeom>
              <a:avLst/>
              <a:gdLst>
                <a:gd name="connsiteX0" fmla="*/ 0 w 1243557"/>
                <a:gd name="connsiteY0" fmla="*/ 0 h 345600"/>
                <a:gd name="connsiteX1" fmla="*/ 1243557 w 1243557"/>
                <a:gd name="connsiteY1" fmla="*/ 0 h 345600"/>
                <a:gd name="connsiteX2" fmla="*/ 1243557 w 1243557"/>
                <a:gd name="connsiteY2" fmla="*/ 345600 h 345600"/>
                <a:gd name="connsiteX3" fmla="*/ 0 w 1243557"/>
                <a:gd name="connsiteY3" fmla="*/ 345600 h 345600"/>
                <a:gd name="connsiteX4" fmla="*/ 0 w 1243557"/>
                <a:gd name="connsiteY4" fmla="*/ 0 h 34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3557" h="345600">
                  <a:moveTo>
                    <a:pt x="0" y="0"/>
                  </a:moveTo>
                  <a:lnTo>
                    <a:pt x="1243557" y="0"/>
                  </a:lnTo>
                  <a:lnTo>
                    <a:pt x="1243557" y="345600"/>
                  </a:lnTo>
                  <a:lnTo>
                    <a:pt x="0" y="345600"/>
                  </a:lnTo>
                  <a:lnTo>
                    <a:pt x="0" y="0"/>
                  </a:lnTo>
                  <a:close/>
                </a:path>
              </a:pathLst>
            </a:custGeom>
          </p:spPr>
          <p:style>
            <a:lnRef idx="2">
              <a:schemeClr val="accent2">
                <a:hueOff val="632318"/>
                <a:satOff val="-1859"/>
                <a:lumOff val="-1372"/>
                <a:alphaOff val="0"/>
              </a:schemeClr>
            </a:lnRef>
            <a:fillRef idx="1">
              <a:schemeClr val="accent2">
                <a:hueOff val="632318"/>
                <a:satOff val="-1859"/>
                <a:lumOff val="-1372"/>
                <a:alphaOff val="0"/>
              </a:schemeClr>
            </a:fillRef>
            <a:effectRef idx="0">
              <a:schemeClr val="accent2">
                <a:hueOff val="632318"/>
                <a:satOff val="-1859"/>
                <a:lumOff val="-1372"/>
                <a:alphaOff val="0"/>
              </a:schemeClr>
            </a:effectRef>
            <a:fontRef idx="minor">
              <a:schemeClr val="lt1"/>
            </a:fontRef>
          </p:style>
          <p:txBody>
            <a:bodyPr spcFirstLastPara="0" vert="horz" wrap="square" lIns="85344" tIns="48768" rIns="85344" bIns="48768" numCol="1" spcCol="1270" anchor="ctr" anchorCtr="0">
              <a:noAutofit/>
            </a:bodyPr>
            <a:lstStyle/>
            <a:p>
              <a:pPr lvl="0" algn="ctr" defTabSz="533400">
                <a:lnSpc>
                  <a:spcPct val="90000"/>
                </a:lnSpc>
                <a:spcBef>
                  <a:spcPct val="0"/>
                </a:spcBef>
                <a:spcAft>
                  <a:spcPct val="35000"/>
                </a:spcAft>
              </a:pPr>
              <a:endParaRPr lang="en-US" sz="1200" kern="1200" dirty="0"/>
            </a:p>
          </p:txBody>
        </p:sp>
        <p:sp>
          <p:nvSpPr>
            <p:cNvPr id="9" name="Freeform 8"/>
            <p:cNvSpPr/>
            <p:nvPr/>
          </p:nvSpPr>
          <p:spPr>
            <a:xfrm>
              <a:off x="2429695" y="2328088"/>
              <a:ext cx="1904274" cy="2859367"/>
            </a:xfrm>
            <a:custGeom>
              <a:avLst/>
              <a:gdLst>
                <a:gd name="connsiteX0" fmla="*/ 0 w 1243557"/>
                <a:gd name="connsiteY0" fmla="*/ 0 h 1119960"/>
                <a:gd name="connsiteX1" fmla="*/ 1243557 w 1243557"/>
                <a:gd name="connsiteY1" fmla="*/ 0 h 1119960"/>
                <a:gd name="connsiteX2" fmla="*/ 1243557 w 1243557"/>
                <a:gd name="connsiteY2" fmla="*/ 1119960 h 1119960"/>
                <a:gd name="connsiteX3" fmla="*/ 0 w 1243557"/>
                <a:gd name="connsiteY3" fmla="*/ 1119960 h 1119960"/>
                <a:gd name="connsiteX4" fmla="*/ 0 w 1243557"/>
                <a:gd name="connsiteY4" fmla="*/ 0 h 1119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3557" h="1119960">
                  <a:moveTo>
                    <a:pt x="0" y="0"/>
                  </a:moveTo>
                  <a:lnTo>
                    <a:pt x="1243557" y="0"/>
                  </a:lnTo>
                  <a:lnTo>
                    <a:pt x="1243557" y="1119960"/>
                  </a:lnTo>
                  <a:lnTo>
                    <a:pt x="0" y="1119960"/>
                  </a:lnTo>
                  <a:lnTo>
                    <a:pt x="0" y="0"/>
                  </a:lnTo>
                  <a:close/>
                </a:path>
              </a:pathLst>
            </a:custGeom>
          </p:spPr>
          <p:style>
            <a:lnRef idx="2">
              <a:schemeClr val="accent2">
                <a:tint val="40000"/>
                <a:alpha val="90000"/>
                <a:hueOff val="660024"/>
                <a:satOff val="-2555"/>
                <a:lumOff val="-306"/>
                <a:alphaOff val="0"/>
              </a:schemeClr>
            </a:lnRef>
            <a:fillRef idx="1">
              <a:schemeClr val="accent2">
                <a:tint val="40000"/>
                <a:alpha val="90000"/>
                <a:hueOff val="660024"/>
                <a:satOff val="-2555"/>
                <a:lumOff val="-306"/>
                <a:alphaOff val="0"/>
              </a:schemeClr>
            </a:fillRef>
            <a:effectRef idx="0">
              <a:schemeClr val="accent2">
                <a:tint val="40000"/>
                <a:alpha val="90000"/>
                <a:hueOff val="660024"/>
                <a:satOff val="-2555"/>
                <a:lumOff val="-306"/>
                <a:alphaOff val="0"/>
              </a:schemeClr>
            </a:effectRef>
            <a:fontRef idx="minor">
              <a:schemeClr val="dk1">
                <a:hueOff val="0"/>
                <a:satOff val="0"/>
                <a:lumOff val="0"/>
                <a:alphaOff val="0"/>
              </a:schemeClr>
            </a:fontRef>
          </p:style>
          <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endParaRPr lang="en-US" sz="1200" kern="1200"/>
            </a:p>
            <a:p>
              <a:pPr marL="114300" lvl="1" indent="-114300" algn="l" defTabSz="533400">
                <a:lnSpc>
                  <a:spcPct val="90000"/>
                </a:lnSpc>
                <a:spcBef>
                  <a:spcPct val="0"/>
                </a:spcBef>
                <a:spcAft>
                  <a:spcPct val="15000"/>
                </a:spcAft>
                <a:buChar char="••"/>
              </a:pPr>
              <a:endParaRPr lang="en-US" sz="1200" kern="1200"/>
            </a:p>
          </p:txBody>
        </p:sp>
        <p:sp>
          <p:nvSpPr>
            <p:cNvPr id="10" name="Freeform 9"/>
            <p:cNvSpPr/>
            <p:nvPr/>
          </p:nvSpPr>
          <p:spPr>
            <a:xfrm>
              <a:off x="4403641" y="2095716"/>
              <a:ext cx="1904275" cy="237621"/>
            </a:xfrm>
            <a:custGeom>
              <a:avLst/>
              <a:gdLst>
                <a:gd name="connsiteX0" fmla="*/ 0 w 1243557"/>
                <a:gd name="connsiteY0" fmla="*/ 0 h 345600"/>
                <a:gd name="connsiteX1" fmla="*/ 1243557 w 1243557"/>
                <a:gd name="connsiteY1" fmla="*/ 0 h 345600"/>
                <a:gd name="connsiteX2" fmla="*/ 1243557 w 1243557"/>
                <a:gd name="connsiteY2" fmla="*/ 345600 h 345600"/>
                <a:gd name="connsiteX3" fmla="*/ 0 w 1243557"/>
                <a:gd name="connsiteY3" fmla="*/ 345600 h 345600"/>
                <a:gd name="connsiteX4" fmla="*/ 0 w 1243557"/>
                <a:gd name="connsiteY4" fmla="*/ 0 h 34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3557" h="345600">
                  <a:moveTo>
                    <a:pt x="0" y="0"/>
                  </a:moveTo>
                  <a:lnTo>
                    <a:pt x="1243557" y="0"/>
                  </a:lnTo>
                  <a:lnTo>
                    <a:pt x="1243557" y="345600"/>
                  </a:lnTo>
                  <a:lnTo>
                    <a:pt x="0" y="345600"/>
                  </a:lnTo>
                  <a:lnTo>
                    <a:pt x="0" y="0"/>
                  </a:lnTo>
                  <a:close/>
                </a:path>
              </a:pathLst>
            </a:custGeom>
          </p:spPr>
          <p:style>
            <a:lnRef idx="2">
              <a:schemeClr val="accent2">
                <a:hueOff val="1264637"/>
                <a:satOff val="-3718"/>
                <a:lumOff val="-2745"/>
                <a:alphaOff val="0"/>
              </a:schemeClr>
            </a:lnRef>
            <a:fillRef idx="1">
              <a:schemeClr val="accent2">
                <a:hueOff val="1264637"/>
                <a:satOff val="-3718"/>
                <a:lumOff val="-2745"/>
                <a:alphaOff val="0"/>
              </a:schemeClr>
            </a:fillRef>
            <a:effectRef idx="0">
              <a:schemeClr val="accent2">
                <a:hueOff val="1264637"/>
                <a:satOff val="-3718"/>
                <a:lumOff val="-2745"/>
                <a:alphaOff val="0"/>
              </a:schemeClr>
            </a:effectRef>
            <a:fontRef idx="minor">
              <a:schemeClr val="lt1"/>
            </a:fontRef>
          </p:style>
          <p:txBody>
            <a:bodyPr spcFirstLastPara="0" vert="horz" wrap="square" lIns="85344" tIns="48768" rIns="85344" bIns="48768" numCol="1" spcCol="1270" anchor="ctr" anchorCtr="0">
              <a:noAutofit/>
            </a:bodyPr>
            <a:lstStyle/>
            <a:p>
              <a:pPr lvl="0" algn="ctr" defTabSz="533400">
                <a:lnSpc>
                  <a:spcPct val="90000"/>
                </a:lnSpc>
                <a:spcBef>
                  <a:spcPct val="0"/>
                </a:spcBef>
                <a:spcAft>
                  <a:spcPct val="35000"/>
                </a:spcAft>
              </a:pPr>
              <a:endParaRPr lang="en-US" sz="1200" kern="1200" dirty="0"/>
            </a:p>
          </p:txBody>
        </p:sp>
        <p:sp>
          <p:nvSpPr>
            <p:cNvPr id="11" name="Freeform 10"/>
            <p:cNvSpPr/>
            <p:nvPr/>
          </p:nvSpPr>
          <p:spPr>
            <a:xfrm>
              <a:off x="4403641" y="2333337"/>
              <a:ext cx="1904275" cy="2854118"/>
            </a:xfrm>
            <a:custGeom>
              <a:avLst/>
              <a:gdLst>
                <a:gd name="connsiteX0" fmla="*/ 0 w 1243557"/>
                <a:gd name="connsiteY0" fmla="*/ 0 h 1119960"/>
                <a:gd name="connsiteX1" fmla="*/ 1243557 w 1243557"/>
                <a:gd name="connsiteY1" fmla="*/ 0 h 1119960"/>
                <a:gd name="connsiteX2" fmla="*/ 1243557 w 1243557"/>
                <a:gd name="connsiteY2" fmla="*/ 1119960 h 1119960"/>
                <a:gd name="connsiteX3" fmla="*/ 0 w 1243557"/>
                <a:gd name="connsiteY3" fmla="*/ 1119960 h 1119960"/>
                <a:gd name="connsiteX4" fmla="*/ 0 w 1243557"/>
                <a:gd name="connsiteY4" fmla="*/ 0 h 1119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3557" h="1119960">
                  <a:moveTo>
                    <a:pt x="0" y="0"/>
                  </a:moveTo>
                  <a:lnTo>
                    <a:pt x="1243557" y="0"/>
                  </a:lnTo>
                  <a:lnTo>
                    <a:pt x="1243557" y="1119960"/>
                  </a:lnTo>
                  <a:lnTo>
                    <a:pt x="0" y="1119960"/>
                  </a:lnTo>
                  <a:lnTo>
                    <a:pt x="0" y="0"/>
                  </a:lnTo>
                  <a:close/>
                </a:path>
              </a:pathLst>
            </a:custGeom>
          </p:spPr>
          <p:style>
            <a:lnRef idx="2">
              <a:schemeClr val="accent2">
                <a:tint val="40000"/>
                <a:alpha val="90000"/>
                <a:hueOff val="1320048"/>
                <a:satOff val="-5109"/>
                <a:lumOff val="-611"/>
                <a:alphaOff val="0"/>
              </a:schemeClr>
            </a:lnRef>
            <a:fillRef idx="1">
              <a:schemeClr val="accent2">
                <a:tint val="40000"/>
                <a:alpha val="90000"/>
                <a:hueOff val="1320048"/>
                <a:satOff val="-5109"/>
                <a:lumOff val="-611"/>
                <a:alphaOff val="0"/>
              </a:schemeClr>
            </a:fillRef>
            <a:effectRef idx="0">
              <a:schemeClr val="accent2">
                <a:tint val="40000"/>
                <a:alpha val="90000"/>
                <a:hueOff val="1320048"/>
                <a:satOff val="-5109"/>
                <a:lumOff val="-611"/>
                <a:alphaOff val="0"/>
              </a:schemeClr>
            </a:effectRef>
            <a:fontRef idx="minor">
              <a:schemeClr val="dk1">
                <a:hueOff val="0"/>
                <a:satOff val="0"/>
                <a:lumOff val="0"/>
                <a:alphaOff val="0"/>
              </a:schemeClr>
            </a:fontRef>
          </p:style>
          <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endParaRPr lang="en-US" sz="1200" kern="1200" dirty="0"/>
            </a:p>
            <a:p>
              <a:pPr marL="114300" lvl="1" indent="-114300" algn="l" defTabSz="533400">
                <a:lnSpc>
                  <a:spcPct val="90000"/>
                </a:lnSpc>
                <a:spcBef>
                  <a:spcPct val="0"/>
                </a:spcBef>
                <a:spcAft>
                  <a:spcPct val="15000"/>
                </a:spcAft>
                <a:buChar char="••"/>
              </a:pPr>
              <a:endParaRPr lang="en-US" sz="1200" kern="1200"/>
            </a:p>
          </p:txBody>
        </p:sp>
      </p:grpSp>
      <p:sp>
        <p:nvSpPr>
          <p:cNvPr id="13" name="Rectangle 12"/>
          <p:cNvSpPr/>
          <p:nvPr/>
        </p:nvSpPr>
        <p:spPr>
          <a:xfrm>
            <a:off x="2740296" y="1372935"/>
            <a:ext cx="1904274" cy="258532"/>
          </a:xfrm>
          <a:prstGeom prst="rect">
            <a:avLst/>
          </a:prstGeom>
        </p:spPr>
        <p:txBody>
          <a:bodyPr wrap="square">
            <a:spAutoFit/>
          </a:bodyPr>
          <a:lstStyle/>
          <a:p>
            <a:pPr lvl="0" algn="ctr" defTabSz="533400">
              <a:lnSpc>
                <a:spcPct val="90000"/>
              </a:lnSpc>
              <a:spcBef>
                <a:spcPct val="0"/>
              </a:spcBef>
              <a:spcAft>
                <a:spcPct val="35000"/>
              </a:spcAft>
            </a:pPr>
            <a:r>
              <a:rPr lang="en-US" sz="1200" b="1" dirty="0" smtClean="0">
                <a:solidFill>
                  <a:schemeClr val="bg1"/>
                </a:solidFill>
              </a:rPr>
              <a:t>SANITIZE + DISINFECT</a:t>
            </a:r>
            <a:endParaRPr lang="en-US" sz="1200" b="1" dirty="0">
              <a:solidFill>
                <a:schemeClr val="bg1"/>
              </a:solidFill>
            </a:endParaRPr>
          </a:p>
        </p:txBody>
      </p:sp>
      <p:sp>
        <p:nvSpPr>
          <p:cNvPr id="14" name="Freeform 13"/>
          <p:cNvSpPr/>
          <p:nvPr/>
        </p:nvSpPr>
        <p:spPr>
          <a:xfrm>
            <a:off x="2736571" y="1631467"/>
            <a:ext cx="1904274" cy="2734273"/>
          </a:xfrm>
          <a:custGeom>
            <a:avLst/>
            <a:gdLst>
              <a:gd name="connsiteX0" fmla="*/ 0 w 1243557"/>
              <a:gd name="connsiteY0" fmla="*/ 0 h 3977560"/>
              <a:gd name="connsiteX1" fmla="*/ 1243557 w 1243557"/>
              <a:gd name="connsiteY1" fmla="*/ 0 h 3977560"/>
              <a:gd name="connsiteX2" fmla="*/ 1243557 w 1243557"/>
              <a:gd name="connsiteY2" fmla="*/ 3977560 h 3977560"/>
              <a:gd name="connsiteX3" fmla="*/ 0 w 1243557"/>
              <a:gd name="connsiteY3" fmla="*/ 3977560 h 3977560"/>
              <a:gd name="connsiteX4" fmla="*/ 0 w 1243557"/>
              <a:gd name="connsiteY4" fmla="*/ 0 h 3977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3557" h="3977560">
                <a:moveTo>
                  <a:pt x="0" y="0"/>
                </a:moveTo>
                <a:lnTo>
                  <a:pt x="1243557" y="0"/>
                </a:lnTo>
                <a:lnTo>
                  <a:pt x="1243557" y="3977560"/>
                </a:lnTo>
                <a:lnTo>
                  <a:pt x="0" y="3977560"/>
                </a:lnTo>
                <a:lnTo>
                  <a:pt x="0" y="0"/>
                </a:lnTo>
                <a:close/>
              </a:path>
            </a:pathLst>
          </a:custGeom>
          <a:noFill/>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b="1" u="sng" dirty="0" smtClean="0">
                <a:latin typeface="Arial Narrow" panose="020B0606020202030204" pitchFamily="34" charset="0"/>
              </a:rPr>
              <a:t>Wash Your Hands Often. </a:t>
            </a:r>
          </a:p>
          <a:p>
            <a:pPr marL="114300" lvl="1" indent="-114300" algn="l" defTabSz="533400">
              <a:lnSpc>
                <a:spcPct val="90000"/>
              </a:lnSpc>
              <a:spcBef>
                <a:spcPct val="0"/>
              </a:spcBef>
              <a:spcAft>
                <a:spcPct val="15000"/>
              </a:spcAft>
              <a:buChar char="••"/>
            </a:pPr>
            <a:r>
              <a:rPr lang="en-US" sz="1200" dirty="0" smtClean="0">
                <a:latin typeface="Arial Narrow" panose="020B0606020202030204" pitchFamily="34" charset="0"/>
              </a:rPr>
              <a:t>Don’t Touch Your Face.</a:t>
            </a:r>
          </a:p>
          <a:p>
            <a:pPr marL="114300" lvl="1" indent="-114300" algn="l" defTabSz="533400">
              <a:lnSpc>
                <a:spcPct val="90000"/>
              </a:lnSpc>
              <a:spcBef>
                <a:spcPct val="0"/>
              </a:spcBef>
              <a:spcAft>
                <a:spcPct val="15000"/>
              </a:spcAft>
              <a:buChar char="••"/>
            </a:pPr>
            <a:r>
              <a:rPr lang="en-US" sz="1200" dirty="0" smtClean="0">
                <a:latin typeface="Arial Narrow" panose="020B0606020202030204" pitchFamily="34" charset="0"/>
              </a:rPr>
              <a:t>Use sanitizing and disinfecting cleaning products to wipe down shared spaces and/or items before and after use. </a:t>
            </a:r>
          </a:p>
          <a:p>
            <a:pPr marL="114300" lvl="1" indent="-114300" algn="l" defTabSz="533400">
              <a:lnSpc>
                <a:spcPct val="90000"/>
              </a:lnSpc>
              <a:spcBef>
                <a:spcPct val="0"/>
              </a:spcBef>
              <a:spcAft>
                <a:spcPct val="15000"/>
              </a:spcAft>
              <a:buChar char="••"/>
            </a:pPr>
            <a:r>
              <a:rPr lang="en-US" sz="1200" dirty="0" smtClean="0">
                <a:latin typeface="Arial Narrow" panose="020B0606020202030204" pitchFamily="34" charset="0"/>
              </a:rPr>
              <a:t>Strategically place hand sanitizer and disinfecting stations at entry points. </a:t>
            </a:r>
          </a:p>
          <a:p>
            <a:pPr marL="114300" lvl="1" indent="-114300" algn="l" defTabSz="533400">
              <a:lnSpc>
                <a:spcPct val="90000"/>
              </a:lnSpc>
              <a:spcBef>
                <a:spcPct val="0"/>
              </a:spcBef>
              <a:spcAft>
                <a:spcPct val="15000"/>
              </a:spcAft>
              <a:buChar char="••"/>
            </a:pPr>
            <a:endParaRPr lang="en-US" sz="1200" dirty="0" smtClean="0">
              <a:latin typeface="Arial Narrow" panose="020B0606020202030204" pitchFamily="34" charset="0"/>
            </a:endParaRPr>
          </a:p>
          <a:p>
            <a:pPr marL="114300" lvl="1" indent="-114300" algn="l" defTabSz="533400">
              <a:lnSpc>
                <a:spcPct val="90000"/>
              </a:lnSpc>
              <a:spcBef>
                <a:spcPct val="0"/>
              </a:spcBef>
              <a:spcAft>
                <a:spcPct val="15000"/>
              </a:spcAft>
              <a:buChar char="••"/>
            </a:pPr>
            <a:endParaRPr lang="en-US" sz="1200" dirty="0" smtClean="0">
              <a:latin typeface="Arial Narrow" panose="020B0606020202030204" pitchFamily="34" charset="0"/>
            </a:endParaRPr>
          </a:p>
          <a:p>
            <a:pPr marL="114300" lvl="1" indent="-114300" algn="l" defTabSz="533400">
              <a:lnSpc>
                <a:spcPct val="90000"/>
              </a:lnSpc>
              <a:spcBef>
                <a:spcPct val="0"/>
              </a:spcBef>
              <a:spcAft>
                <a:spcPct val="15000"/>
              </a:spcAft>
              <a:buChar char="••"/>
            </a:pPr>
            <a:endParaRPr lang="en-US" sz="1200" kern="1200" dirty="0"/>
          </a:p>
        </p:txBody>
      </p:sp>
      <p:sp>
        <p:nvSpPr>
          <p:cNvPr id="15" name="Rectangle 14"/>
          <p:cNvSpPr/>
          <p:nvPr/>
        </p:nvSpPr>
        <p:spPr>
          <a:xfrm>
            <a:off x="4740000" y="1372935"/>
            <a:ext cx="1904274" cy="258532"/>
          </a:xfrm>
          <a:prstGeom prst="rect">
            <a:avLst/>
          </a:prstGeom>
        </p:spPr>
        <p:txBody>
          <a:bodyPr wrap="square">
            <a:spAutoFit/>
          </a:bodyPr>
          <a:lstStyle/>
          <a:p>
            <a:pPr lvl="0" algn="ctr" defTabSz="533400">
              <a:lnSpc>
                <a:spcPct val="90000"/>
              </a:lnSpc>
              <a:spcBef>
                <a:spcPct val="0"/>
              </a:spcBef>
              <a:spcAft>
                <a:spcPct val="35000"/>
              </a:spcAft>
            </a:pPr>
            <a:r>
              <a:rPr lang="en-US" sz="1200" b="1" dirty="0" smtClean="0">
                <a:solidFill>
                  <a:schemeClr val="bg1"/>
                </a:solidFill>
              </a:rPr>
              <a:t>RESPECT BOUNDARIES</a:t>
            </a:r>
            <a:endParaRPr lang="en-US" sz="1200" b="1" dirty="0">
              <a:solidFill>
                <a:schemeClr val="bg1"/>
              </a:solidFill>
            </a:endParaRPr>
          </a:p>
        </p:txBody>
      </p:sp>
      <p:sp>
        <p:nvSpPr>
          <p:cNvPr id="16" name="Freeform 15"/>
          <p:cNvSpPr/>
          <p:nvPr/>
        </p:nvSpPr>
        <p:spPr>
          <a:xfrm>
            <a:off x="4714228" y="1681388"/>
            <a:ext cx="1904274" cy="2015688"/>
          </a:xfrm>
          <a:custGeom>
            <a:avLst/>
            <a:gdLst>
              <a:gd name="connsiteX0" fmla="*/ 0 w 1243557"/>
              <a:gd name="connsiteY0" fmla="*/ 0 h 3977560"/>
              <a:gd name="connsiteX1" fmla="*/ 1243557 w 1243557"/>
              <a:gd name="connsiteY1" fmla="*/ 0 h 3977560"/>
              <a:gd name="connsiteX2" fmla="*/ 1243557 w 1243557"/>
              <a:gd name="connsiteY2" fmla="*/ 3977560 h 3977560"/>
              <a:gd name="connsiteX3" fmla="*/ 0 w 1243557"/>
              <a:gd name="connsiteY3" fmla="*/ 3977560 h 3977560"/>
              <a:gd name="connsiteX4" fmla="*/ 0 w 1243557"/>
              <a:gd name="connsiteY4" fmla="*/ 0 h 3977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3557" h="3977560">
                <a:moveTo>
                  <a:pt x="0" y="0"/>
                </a:moveTo>
                <a:lnTo>
                  <a:pt x="1243557" y="0"/>
                </a:lnTo>
                <a:lnTo>
                  <a:pt x="1243557" y="3977560"/>
                </a:lnTo>
                <a:lnTo>
                  <a:pt x="0" y="3977560"/>
                </a:lnTo>
                <a:lnTo>
                  <a:pt x="0" y="0"/>
                </a:lnTo>
                <a:close/>
              </a:path>
            </a:pathLst>
          </a:custGeom>
          <a:noFill/>
          <a:ln>
            <a:noFill/>
          </a:ln>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dirty="0" smtClean="0">
                <a:latin typeface="Arial Narrow" panose="020B0606020202030204" pitchFamily="34" charset="0"/>
              </a:rPr>
              <a:t>6’ (six feet) Social Distance. </a:t>
            </a:r>
          </a:p>
          <a:p>
            <a:pPr marL="114300" lvl="1" indent="-114300" algn="l" defTabSz="533400">
              <a:lnSpc>
                <a:spcPct val="90000"/>
              </a:lnSpc>
              <a:spcBef>
                <a:spcPct val="0"/>
              </a:spcBef>
              <a:spcAft>
                <a:spcPct val="15000"/>
              </a:spcAft>
              <a:buChar char="••"/>
            </a:pPr>
            <a:r>
              <a:rPr lang="en-US" sz="1200" b="1" u="sng" dirty="0" smtClean="0">
                <a:latin typeface="Arial Narrow" panose="020B0606020202030204" pitchFamily="34" charset="0"/>
              </a:rPr>
              <a:t>Be mindful of utilizing only your personal space</a:t>
            </a:r>
            <a:r>
              <a:rPr lang="en-US" sz="1200" b="1" dirty="0" smtClean="0">
                <a:latin typeface="Arial Narrow" panose="020B0606020202030204" pitchFamily="34" charset="0"/>
              </a:rPr>
              <a:t>. </a:t>
            </a:r>
          </a:p>
          <a:p>
            <a:pPr marL="114300" lvl="1" indent="-114300" algn="l" defTabSz="533400">
              <a:lnSpc>
                <a:spcPct val="90000"/>
              </a:lnSpc>
              <a:spcBef>
                <a:spcPct val="0"/>
              </a:spcBef>
              <a:spcAft>
                <a:spcPct val="15000"/>
              </a:spcAft>
              <a:buChar char="••"/>
            </a:pPr>
            <a:r>
              <a:rPr lang="en-US" sz="1200" dirty="0" smtClean="0">
                <a:latin typeface="Arial Narrow" panose="020B0606020202030204" pitchFamily="34" charset="0"/>
              </a:rPr>
              <a:t>Call or utilize Zoom for collaboration with coworkers instead of walking to their personal space. </a:t>
            </a:r>
          </a:p>
          <a:p>
            <a:pPr marL="114300" lvl="1" indent="-114300" algn="l" defTabSz="533400">
              <a:lnSpc>
                <a:spcPct val="90000"/>
              </a:lnSpc>
              <a:spcBef>
                <a:spcPct val="0"/>
              </a:spcBef>
              <a:spcAft>
                <a:spcPct val="15000"/>
              </a:spcAft>
              <a:buChar char="••"/>
            </a:pPr>
            <a:r>
              <a:rPr lang="en-US" sz="1200" dirty="0" smtClean="0">
                <a:latin typeface="Arial Narrow" panose="020B0606020202030204" pitchFamily="34" charset="0"/>
              </a:rPr>
              <a:t>Avoid shaking hands. </a:t>
            </a:r>
          </a:p>
          <a:p>
            <a:pPr marL="114300" lvl="1" indent="-114300" algn="l" defTabSz="533400">
              <a:lnSpc>
                <a:spcPct val="90000"/>
              </a:lnSpc>
              <a:spcBef>
                <a:spcPct val="0"/>
              </a:spcBef>
              <a:spcAft>
                <a:spcPct val="15000"/>
              </a:spcAft>
              <a:buChar char="••"/>
            </a:pPr>
            <a:endParaRPr lang="en-US" sz="1200" dirty="0" smtClean="0">
              <a:latin typeface="Arial Narrow" panose="020B0606020202030204" pitchFamily="34" charset="0"/>
            </a:endParaRPr>
          </a:p>
          <a:p>
            <a:pPr marL="114300" lvl="1" indent="-114300" algn="l" defTabSz="533400">
              <a:lnSpc>
                <a:spcPct val="90000"/>
              </a:lnSpc>
              <a:spcBef>
                <a:spcPct val="0"/>
              </a:spcBef>
              <a:spcAft>
                <a:spcPct val="15000"/>
              </a:spcAft>
              <a:buChar char="••"/>
            </a:pPr>
            <a:endParaRPr lang="en-US" sz="1200" dirty="0" smtClean="0">
              <a:latin typeface="Arial Narrow" panose="020B0606020202030204" pitchFamily="34" charset="0"/>
            </a:endParaRPr>
          </a:p>
          <a:p>
            <a:pPr marL="114300" lvl="1" indent="-114300" algn="l" defTabSz="533400">
              <a:lnSpc>
                <a:spcPct val="90000"/>
              </a:lnSpc>
              <a:spcBef>
                <a:spcPct val="0"/>
              </a:spcBef>
              <a:spcAft>
                <a:spcPct val="15000"/>
              </a:spcAft>
              <a:buChar char="••"/>
            </a:pPr>
            <a:endParaRPr lang="en-US" sz="1200" kern="1200" dirty="0"/>
          </a:p>
        </p:txBody>
      </p:sp>
      <p:sp>
        <p:nvSpPr>
          <p:cNvPr id="26" name="Rectangle 25"/>
          <p:cNvSpPr/>
          <p:nvPr/>
        </p:nvSpPr>
        <p:spPr>
          <a:xfrm>
            <a:off x="6735900" y="1363970"/>
            <a:ext cx="1904274" cy="258532"/>
          </a:xfrm>
          <a:prstGeom prst="rect">
            <a:avLst/>
          </a:prstGeom>
        </p:spPr>
        <p:txBody>
          <a:bodyPr wrap="square">
            <a:spAutoFit/>
          </a:bodyPr>
          <a:lstStyle/>
          <a:p>
            <a:pPr lvl="0" algn="ctr" defTabSz="533400">
              <a:lnSpc>
                <a:spcPct val="90000"/>
              </a:lnSpc>
              <a:spcBef>
                <a:spcPct val="0"/>
              </a:spcBef>
              <a:spcAft>
                <a:spcPct val="35000"/>
              </a:spcAft>
            </a:pPr>
            <a:r>
              <a:rPr lang="en-US" sz="1200" b="1" dirty="0" smtClean="0">
                <a:solidFill>
                  <a:schemeClr val="bg1"/>
                </a:solidFill>
              </a:rPr>
              <a:t>THINK MINIMALIST</a:t>
            </a:r>
            <a:endParaRPr lang="en-US" sz="1200" b="1" dirty="0">
              <a:solidFill>
                <a:schemeClr val="bg1"/>
              </a:solidFill>
            </a:endParaRPr>
          </a:p>
        </p:txBody>
      </p:sp>
      <p:sp>
        <p:nvSpPr>
          <p:cNvPr id="27" name="Freeform 26"/>
          <p:cNvSpPr/>
          <p:nvPr/>
        </p:nvSpPr>
        <p:spPr>
          <a:xfrm>
            <a:off x="6688175" y="1644255"/>
            <a:ext cx="1904274" cy="2391508"/>
          </a:xfrm>
          <a:custGeom>
            <a:avLst/>
            <a:gdLst>
              <a:gd name="connsiteX0" fmla="*/ 0 w 1243557"/>
              <a:gd name="connsiteY0" fmla="*/ 0 h 3977560"/>
              <a:gd name="connsiteX1" fmla="*/ 1243557 w 1243557"/>
              <a:gd name="connsiteY1" fmla="*/ 0 h 3977560"/>
              <a:gd name="connsiteX2" fmla="*/ 1243557 w 1243557"/>
              <a:gd name="connsiteY2" fmla="*/ 3977560 h 3977560"/>
              <a:gd name="connsiteX3" fmla="*/ 0 w 1243557"/>
              <a:gd name="connsiteY3" fmla="*/ 3977560 h 3977560"/>
              <a:gd name="connsiteX4" fmla="*/ 0 w 1243557"/>
              <a:gd name="connsiteY4" fmla="*/ 0 h 3977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3557" h="3977560">
                <a:moveTo>
                  <a:pt x="0" y="0"/>
                </a:moveTo>
                <a:lnTo>
                  <a:pt x="1243557" y="0"/>
                </a:lnTo>
                <a:lnTo>
                  <a:pt x="1243557" y="3977560"/>
                </a:lnTo>
                <a:lnTo>
                  <a:pt x="0" y="3977560"/>
                </a:lnTo>
                <a:lnTo>
                  <a:pt x="0" y="0"/>
                </a:lnTo>
                <a:close/>
              </a:path>
            </a:pathLst>
          </a:custGeom>
          <a:noFill/>
          <a:ln>
            <a:noFill/>
          </a:ln>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b="1" u="sng" dirty="0" smtClean="0">
                <a:latin typeface="Arial Narrow" panose="020B0606020202030204" pitchFamily="34" charset="0"/>
              </a:rPr>
              <a:t>Declutter! </a:t>
            </a:r>
          </a:p>
          <a:p>
            <a:pPr marL="114300" lvl="1" indent="-114300" algn="l" defTabSz="533400">
              <a:lnSpc>
                <a:spcPct val="90000"/>
              </a:lnSpc>
              <a:spcBef>
                <a:spcPct val="0"/>
              </a:spcBef>
              <a:spcAft>
                <a:spcPct val="15000"/>
              </a:spcAft>
              <a:buChar char="••"/>
            </a:pPr>
            <a:r>
              <a:rPr lang="en-US" sz="1200" dirty="0" smtClean="0">
                <a:latin typeface="Arial Narrow" panose="020B0606020202030204" pitchFamily="34" charset="0"/>
              </a:rPr>
              <a:t>Clean personal desks and work surfaces from un-necessary items. The more you have, the more germs can attach. Think minimalist – </a:t>
            </a:r>
            <a:r>
              <a:rPr lang="en-US" sz="1200" b="1" u="sng" dirty="0" smtClean="0">
                <a:latin typeface="Arial Narrow" panose="020B0606020202030204" pitchFamily="34" charset="0"/>
              </a:rPr>
              <a:t>what did you actually need to function while remoting from home?</a:t>
            </a:r>
            <a:r>
              <a:rPr lang="en-US" sz="1200" dirty="0" smtClean="0">
                <a:latin typeface="Arial Narrow" panose="020B0606020202030204" pitchFamily="34" charset="0"/>
              </a:rPr>
              <a:t> Implement that mentality in office spaces. By doing so, you can easily sanitize and disinfect surfaces before and after use much more easily. </a:t>
            </a:r>
          </a:p>
          <a:p>
            <a:pPr marL="114300" lvl="1" indent="-114300" algn="l" defTabSz="533400">
              <a:lnSpc>
                <a:spcPct val="90000"/>
              </a:lnSpc>
              <a:spcBef>
                <a:spcPct val="0"/>
              </a:spcBef>
              <a:spcAft>
                <a:spcPct val="15000"/>
              </a:spcAft>
              <a:buChar char="••"/>
            </a:pPr>
            <a:r>
              <a:rPr lang="en-US" sz="1200" dirty="0" smtClean="0">
                <a:latin typeface="Arial Narrow" panose="020B0606020202030204" pitchFamily="34" charset="0"/>
              </a:rPr>
              <a:t>Remove shared candy dishes.</a:t>
            </a:r>
          </a:p>
          <a:p>
            <a:pPr marL="114300" lvl="1" indent="-114300" algn="l" defTabSz="533400">
              <a:lnSpc>
                <a:spcPct val="90000"/>
              </a:lnSpc>
              <a:spcBef>
                <a:spcPct val="0"/>
              </a:spcBef>
              <a:spcAft>
                <a:spcPct val="15000"/>
              </a:spcAft>
              <a:buChar char="••"/>
            </a:pPr>
            <a:endParaRPr lang="en-US" sz="1200" dirty="0" smtClean="0">
              <a:latin typeface="Arial Narrow" panose="020B0606020202030204" pitchFamily="34" charset="0"/>
            </a:endParaRPr>
          </a:p>
          <a:p>
            <a:pPr marL="114300" lvl="1" indent="-114300" algn="l" defTabSz="533400">
              <a:lnSpc>
                <a:spcPct val="90000"/>
              </a:lnSpc>
              <a:spcBef>
                <a:spcPct val="0"/>
              </a:spcBef>
              <a:spcAft>
                <a:spcPct val="15000"/>
              </a:spcAft>
              <a:buChar char="••"/>
            </a:pPr>
            <a:endParaRPr lang="en-US" sz="1200" kern="1200" dirty="0"/>
          </a:p>
        </p:txBody>
      </p:sp>
      <p:sp>
        <p:nvSpPr>
          <p:cNvPr id="30" name="Freeform 29"/>
          <p:cNvSpPr/>
          <p:nvPr/>
        </p:nvSpPr>
        <p:spPr>
          <a:xfrm>
            <a:off x="8675008" y="1309473"/>
            <a:ext cx="1904275" cy="345600"/>
          </a:xfrm>
          <a:custGeom>
            <a:avLst/>
            <a:gdLst>
              <a:gd name="connsiteX0" fmla="*/ 0 w 1243557"/>
              <a:gd name="connsiteY0" fmla="*/ 0 h 345600"/>
              <a:gd name="connsiteX1" fmla="*/ 1243557 w 1243557"/>
              <a:gd name="connsiteY1" fmla="*/ 0 h 345600"/>
              <a:gd name="connsiteX2" fmla="*/ 1243557 w 1243557"/>
              <a:gd name="connsiteY2" fmla="*/ 345600 h 345600"/>
              <a:gd name="connsiteX3" fmla="*/ 0 w 1243557"/>
              <a:gd name="connsiteY3" fmla="*/ 345600 h 345600"/>
              <a:gd name="connsiteX4" fmla="*/ 0 w 1243557"/>
              <a:gd name="connsiteY4" fmla="*/ 0 h 34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3557" h="345600">
                <a:moveTo>
                  <a:pt x="0" y="0"/>
                </a:moveTo>
                <a:lnTo>
                  <a:pt x="1243557" y="0"/>
                </a:lnTo>
                <a:lnTo>
                  <a:pt x="1243557" y="345600"/>
                </a:lnTo>
                <a:lnTo>
                  <a:pt x="0" y="345600"/>
                </a:lnTo>
                <a:lnTo>
                  <a:pt x="0" y="0"/>
                </a:ln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spcFirstLastPara="0" vert="horz" wrap="square" lIns="85344" tIns="48768" rIns="85344" bIns="48768" numCol="1" spcCol="1270" anchor="ctr" anchorCtr="0">
            <a:noAutofit/>
          </a:bodyPr>
          <a:lstStyle/>
          <a:p>
            <a:pPr lvl="0" algn="ctr" defTabSz="533400">
              <a:lnSpc>
                <a:spcPct val="90000"/>
              </a:lnSpc>
              <a:spcBef>
                <a:spcPct val="0"/>
              </a:spcBef>
              <a:spcAft>
                <a:spcPct val="35000"/>
              </a:spcAft>
            </a:pPr>
            <a:endParaRPr lang="en-US" sz="1200" kern="1200" dirty="0"/>
          </a:p>
        </p:txBody>
      </p:sp>
      <p:sp>
        <p:nvSpPr>
          <p:cNvPr id="33" name="Freeform 32"/>
          <p:cNvSpPr/>
          <p:nvPr/>
        </p:nvSpPr>
        <p:spPr>
          <a:xfrm>
            <a:off x="8675009" y="1665569"/>
            <a:ext cx="1904274" cy="4140580"/>
          </a:xfrm>
          <a:custGeom>
            <a:avLst/>
            <a:gdLst>
              <a:gd name="connsiteX0" fmla="*/ 0 w 1243557"/>
              <a:gd name="connsiteY0" fmla="*/ 0 h 3977560"/>
              <a:gd name="connsiteX1" fmla="*/ 1243557 w 1243557"/>
              <a:gd name="connsiteY1" fmla="*/ 0 h 3977560"/>
              <a:gd name="connsiteX2" fmla="*/ 1243557 w 1243557"/>
              <a:gd name="connsiteY2" fmla="*/ 3977560 h 3977560"/>
              <a:gd name="connsiteX3" fmla="*/ 0 w 1243557"/>
              <a:gd name="connsiteY3" fmla="*/ 3977560 h 3977560"/>
              <a:gd name="connsiteX4" fmla="*/ 0 w 1243557"/>
              <a:gd name="connsiteY4" fmla="*/ 0 h 3977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3557" h="3977560">
                <a:moveTo>
                  <a:pt x="0" y="0"/>
                </a:moveTo>
                <a:lnTo>
                  <a:pt x="1243557" y="0"/>
                </a:lnTo>
                <a:lnTo>
                  <a:pt x="1243557" y="3977560"/>
                </a:lnTo>
                <a:lnTo>
                  <a:pt x="0" y="3977560"/>
                </a:lnTo>
                <a:lnTo>
                  <a:pt x="0" y="0"/>
                </a:lnTo>
                <a:close/>
              </a:path>
            </a:pathLst>
          </a:cu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dirty="0" smtClean="0">
                <a:solidFill>
                  <a:schemeClr val="tx1"/>
                </a:solidFill>
                <a:latin typeface="Arial Narrow" panose="020B0606020202030204" pitchFamily="34" charset="0"/>
              </a:rPr>
              <a:t>WSU approved floor signage indicating 6’ distances. </a:t>
            </a:r>
          </a:p>
          <a:p>
            <a:pPr marL="114300" lvl="1" indent="-114300" algn="l" defTabSz="533400">
              <a:lnSpc>
                <a:spcPct val="90000"/>
              </a:lnSpc>
              <a:spcBef>
                <a:spcPct val="0"/>
              </a:spcBef>
              <a:spcAft>
                <a:spcPct val="15000"/>
              </a:spcAft>
              <a:buChar char="••"/>
            </a:pPr>
            <a:r>
              <a:rPr lang="en-US" sz="1200" dirty="0" smtClean="0">
                <a:solidFill>
                  <a:schemeClr val="tx1"/>
                </a:solidFill>
                <a:latin typeface="Arial Narrow" panose="020B0606020202030204" pitchFamily="34" charset="0"/>
              </a:rPr>
              <a:t>WSU approved Directional Arrows indicating flow of traffic preferred. </a:t>
            </a:r>
          </a:p>
          <a:p>
            <a:pPr marL="114300" lvl="1" indent="-114300" algn="l" defTabSz="533400">
              <a:lnSpc>
                <a:spcPct val="90000"/>
              </a:lnSpc>
              <a:spcBef>
                <a:spcPct val="0"/>
              </a:spcBef>
              <a:spcAft>
                <a:spcPct val="15000"/>
              </a:spcAft>
              <a:buChar char="••"/>
            </a:pPr>
            <a:r>
              <a:rPr lang="en-US" sz="1200" dirty="0" smtClean="0">
                <a:solidFill>
                  <a:schemeClr val="tx1"/>
                </a:solidFill>
                <a:latin typeface="Arial Narrow" panose="020B0606020202030204" pitchFamily="34" charset="0"/>
              </a:rPr>
              <a:t>While signage is being designed and produced, </a:t>
            </a:r>
            <a:r>
              <a:rPr lang="en-US" sz="1200" b="1" u="sng" dirty="0" smtClean="0">
                <a:solidFill>
                  <a:schemeClr val="tx1"/>
                </a:solidFill>
                <a:latin typeface="Arial Narrow" panose="020B0606020202030204" pitchFamily="34" charset="0"/>
              </a:rPr>
              <a:t>blue painters tape </a:t>
            </a:r>
            <a:r>
              <a:rPr lang="en-US" sz="1200" dirty="0" smtClean="0">
                <a:solidFill>
                  <a:schemeClr val="tx1"/>
                </a:solidFill>
                <a:latin typeface="Arial Narrow" panose="020B0606020202030204" pitchFamily="34" charset="0"/>
              </a:rPr>
              <a:t>is an effective, inexpensive and doesn’t leave residue on floor surfaces as a way to indicate these distances and traffic flow. </a:t>
            </a:r>
          </a:p>
          <a:p>
            <a:pPr marL="114300" lvl="1" indent="-114300" algn="l" defTabSz="533400">
              <a:lnSpc>
                <a:spcPct val="90000"/>
              </a:lnSpc>
              <a:spcBef>
                <a:spcPct val="0"/>
              </a:spcBef>
              <a:spcAft>
                <a:spcPct val="15000"/>
              </a:spcAft>
              <a:buChar char="••"/>
            </a:pPr>
            <a:r>
              <a:rPr lang="en-US" sz="1200" dirty="0" smtClean="0">
                <a:solidFill>
                  <a:schemeClr val="tx1"/>
                </a:solidFill>
                <a:latin typeface="Arial Narrow" panose="020B0606020202030204" pitchFamily="34" charset="0"/>
              </a:rPr>
              <a:t>When in doubt:</a:t>
            </a:r>
          </a:p>
          <a:p>
            <a:pPr marL="571500" lvl="2" indent="-114300" defTabSz="533400">
              <a:lnSpc>
                <a:spcPct val="90000"/>
              </a:lnSpc>
              <a:spcBef>
                <a:spcPct val="0"/>
              </a:spcBef>
              <a:spcAft>
                <a:spcPct val="15000"/>
              </a:spcAft>
              <a:buChar char="••"/>
            </a:pPr>
            <a:r>
              <a:rPr lang="en-US" sz="1200" dirty="0" smtClean="0">
                <a:solidFill>
                  <a:schemeClr val="tx1"/>
                </a:solidFill>
                <a:latin typeface="Arial Narrow" panose="020B0606020202030204" pitchFamily="34" charset="0"/>
              </a:rPr>
              <a:t>Walk Clockwise everywhere and anywhere. </a:t>
            </a:r>
          </a:p>
          <a:p>
            <a:pPr marL="571500" lvl="2" indent="-114300" defTabSz="533400">
              <a:lnSpc>
                <a:spcPct val="90000"/>
              </a:lnSpc>
              <a:spcBef>
                <a:spcPct val="0"/>
              </a:spcBef>
              <a:spcAft>
                <a:spcPct val="15000"/>
              </a:spcAft>
              <a:buChar char="••"/>
            </a:pPr>
            <a:r>
              <a:rPr lang="en-US" sz="1200" dirty="0" smtClean="0">
                <a:solidFill>
                  <a:schemeClr val="tx1"/>
                </a:solidFill>
                <a:latin typeface="Arial Narrow" panose="020B0606020202030204" pitchFamily="34" charset="0"/>
              </a:rPr>
              <a:t>Stay on the right hand side of the hallway/walkway.</a:t>
            </a:r>
          </a:p>
          <a:p>
            <a:pPr marL="114300" lvl="1" indent="-114300" defTabSz="533400">
              <a:lnSpc>
                <a:spcPct val="90000"/>
              </a:lnSpc>
              <a:spcBef>
                <a:spcPct val="0"/>
              </a:spcBef>
              <a:spcAft>
                <a:spcPct val="15000"/>
              </a:spcAft>
              <a:buChar char="••"/>
            </a:pPr>
            <a:r>
              <a:rPr lang="en-US" sz="1200" dirty="0" smtClean="0">
                <a:solidFill>
                  <a:schemeClr val="tx1"/>
                </a:solidFill>
                <a:latin typeface="Arial Narrow" panose="020B0606020202030204" pitchFamily="34" charset="0"/>
              </a:rPr>
              <a:t> Avoid walking through open office spaces. Stay only on perimeter.</a:t>
            </a:r>
          </a:p>
          <a:p>
            <a:pPr marL="571500" lvl="2" indent="-114300" defTabSz="533400">
              <a:lnSpc>
                <a:spcPct val="90000"/>
              </a:lnSpc>
              <a:spcBef>
                <a:spcPct val="0"/>
              </a:spcBef>
              <a:spcAft>
                <a:spcPct val="15000"/>
              </a:spcAft>
              <a:buChar char="••"/>
            </a:pPr>
            <a:endParaRPr lang="en-US" sz="1200" dirty="0" smtClean="0">
              <a:solidFill>
                <a:schemeClr val="tx1"/>
              </a:solidFill>
              <a:latin typeface="Arial Narrow" panose="020B0606020202030204" pitchFamily="34" charset="0"/>
            </a:endParaRPr>
          </a:p>
          <a:p>
            <a:pPr marL="571500" lvl="2" indent="-114300" defTabSz="533400">
              <a:lnSpc>
                <a:spcPct val="90000"/>
              </a:lnSpc>
              <a:spcBef>
                <a:spcPct val="0"/>
              </a:spcBef>
              <a:spcAft>
                <a:spcPct val="15000"/>
              </a:spcAft>
              <a:buChar char="••"/>
            </a:pPr>
            <a:endParaRPr lang="en-US" sz="1200" dirty="0" smtClean="0">
              <a:solidFill>
                <a:schemeClr val="tx1"/>
              </a:solidFill>
              <a:latin typeface="Arial Narrow" panose="020B0606020202030204" pitchFamily="34" charset="0"/>
            </a:endParaRPr>
          </a:p>
          <a:p>
            <a:pPr marL="114300" lvl="1" indent="-114300" algn="l" defTabSz="533400">
              <a:lnSpc>
                <a:spcPct val="90000"/>
              </a:lnSpc>
              <a:spcBef>
                <a:spcPct val="0"/>
              </a:spcBef>
              <a:spcAft>
                <a:spcPct val="15000"/>
              </a:spcAft>
              <a:buChar char="••"/>
            </a:pPr>
            <a:endParaRPr lang="en-US" sz="1200" dirty="0" smtClean="0">
              <a:latin typeface="Arial Narrow" panose="020B0606020202030204" pitchFamily="34" charset="0"/>
            </a:endParaRPr>
          </a:p>
          <a:p>
            <a:pPr marL="114300" lvl="1" indent="-114300" algn="l" defTabSz="533400">
              <a:lnSpc>
                <a:spcPct val="90000"/>
              </a:lnSpc>
              <a:spcBef>
                <a:spcPct val="0"/>
              </a:spcBef>
              <a:spcAft>
                <a:spcPct val="15000"/>
              </a:spcAft>
              <a:buChar char="••"/>
            </a:pPr>
            <a:endParaRPr lang="en-US" sz="1200" dirty="0" smtClean="0">
              <a:latin typeface="Arial Narrow" panose="020B0606020202030204" pitchFamily="34" charset="0"/>
            </a:endParaRPr>
          </a:p>
          <a:p>
            <a:pPr marL="114300" lvl="1" indent="-114300" algn="l" defTabSz="533400">
              <a:lnSpc>
                <a:spcPct val="90000"/>
              </a:lnSpc>
              <a:spcBef>
                <a:spcPct val="0"/>
              </a:spcBef>
              <a:spcAft>
                <a:spcPct val="15000"/>
              </a:spcAft>
              <a:buChar char="••"/>
            </a:pPr>
            <a:endParaRPr lang="en-US" sz="1200" kern="1200" dirty="0"/>
          </a:p>
        </p:txBody>
      </p:sp>
      <p:sp>
        <p:nvSpPr>
          <p:cNvPr id="35" name="Rectangle 34"/>
          <p:cNvSpPr/>
          <p:nvPr/>
        </p:nvSpPr>
        <p:spPr>
          <a:xfrm>
            <a:off x="8618580" y="1385723"/>
            <a:ext cx="2032000" cy="258532"/>
          </a:xfrm>
          <a:prstGeom prst="rect">
            <a:avLst/>
          </a:prstGeom>
        </p:spPr>
        <p:txBody>
          <a:bodyPr wrap="square">
            <a:spAutoFit/>
          </a:bodyPr>
          <a:lstStyle/>
          <a:p>
            <a:pPr lvl="0" algn="ctr" defTabSz="533400">
              <a:lnSpc>
                <a:spcPct val="90000"/>
              </a:lnSpc>
              <a:spcBef>
                <a:spcPct val="0"/>
              </a:spcBef>
              <a:spcAft>
                <a:spcPct val="35000"/>
              </a:spcAft>
            </a:pPr>
            <a:r>
              <a:rPr lang="en-US" sz="1200" b="1" dirty="0" smtClean="0">
                <a:solidFill>
                  <a:schemeClr val="bg1"/>
                </a:solidFill>
              </a:rPr>
              <a:t>SIGNAGE + TRAFFIC FLOW</a:t>
            </a:r>
            <a:endParaRPr lang="en-US" sz="1200" b="1" dirty="0">
              <a:solidFill>
                <a:schemeClr val="bg1"/>
              </a:solidFill>
            </a:endParaRPr>
          </a:p>
        </p:txBody>
      </p:sp>
      <p:sp>
        <p:nvSpPr>
          <p:cNvPr id="23" name="TextBox 22"/>
          <p:cNvSpPr txBox="1"/>
          <p:nvPr/>
        </p:nvSpPr>
        <p:spPr>
          <a:xfrm>
            <a:off x="4502859" y="5913121"/>
            <a:ext cx="6076424" cy="646331"/>
          </a:xfrm>
          <a:prstGeom prst="rect">
            <a:avLst/>
          </a:prstGeom>
          <a:noFill/>
        </p:spPr>
        <p:txBody>
          <a:bodyPr wrap="square" rtlCol="0">
            <a:spAutoFit/>
          </a:bodyPr>
          <a:lstStyle/>
          <a:p>
            <a:r>
              <a:rPr lang="en-US" sz="1200" dirty="0" smtClean="0">
                <a:latin typeface="Arial Narrow" panose="020B0606020202030204" pitchFamily="34" charset="0"/>
              </a:rPr>
              <a:t>For most current up to date guidelines, please visit the following websites: </a:t>
            </a:r>
          </a:p>
          <a:p>
            <a:r>
              <a:rPr lang="en-US" sz="1200" dirty="0" smtClean="0">
                <a:latin typeface="Arial Narrow" panose="020B0606020202030204" pitchFamily="34" charset="0"/>
              </a:rPr>
              <a:t>Center for Disease Control (CDC) </a:t>
            </a:r>
            <a:r>
              <a:rPr lang="en-US" sz="1200" dirty="0" smtClean="0">
                <a:hlinkClick r:id="rId4"/>
              </a:rPr>
              <a:t>https</a:t>
            </a:r>
            <a:r>
              <a:rPr lang="en-US" sz="1200" dirty="0">
                <a:hlinkClick r:id="rId4"/>
              </a:rPr>
              <a:t>://www.cdc.gov</a:t>
            </a:r>
            <a:r>
              <a:rPr lang="en-US" sz="1200" dirty="0" smtClean="0">
                <a:hlinkClick r:id="rId4"/>
              </a:rPr>
              <a:t>/</a:t>
            </a:r>
            <a:r>
              <a:rPr lang="en-US" sz="1200" dirty="0" smtClean="0"/>
              <a:t> </a:t>
            </a:r>
          </a:p>
          <a:p>
            <a:r>
              <a:rPr lang="en-US" sz="1200" dirty="0" smtClean="0">
                <a:latin typeface="Arial Narrow" panose="020B0606020202030204" pitchFamily="34" charset="0"/>
              </a:rPr>
              <a:t>WSU Environmental Health &amp; Safety (EH&amp;S) </a:t>
            </a:r>
            <a:r>
              <a:rPr lang="en-US" sz="1200" dirty="0">
                <a:hlinkClick r:id="rId5"/>
              </a:rPr>
              <a:t>https://ehs.wsu.edu/</a:t>
            </a:r>
            <a:endParaRPr lang="en-US" sz="1200" dirty="0">
              <a:latin typeface="Arial Narrow" panose="020B0606020202030204" pitchFamily="34" charset="0"/>
            </a:endParaRPr>
          </a:p>
        </p:txBody>
      </p:sp>
      <p:pic>
        <p:nvPicPr>
          <p:cNvPr id="19" name="Audio 1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992373895"/>
      </p:ext>
    </p:extLst>
  </p:cSld>
  <p:clrMapOvr>
    <a:masterClrMapping/>
  </p:clrMapOvr>
  <mc:AlternateContent xmlns:mc="http://schemas.openxmlformats.org/markup-compatibility/2006">
    <mc:Choice xmlns:p14="http://schemas.microsoft.com/office/powerpoint/2010/main" Requires="p14">
      <p:transition spd="slow" p14:dur="2000" advTm="205641"/>
    </mc:Choice>
    <mc:Fallback>
      <p:transition spd="slow" advTm="2056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544107" y="289275"/>
            <a:ext cx="5355774" cy="423711"/>
          </a:xfrm>
        </p:spPr>
        <p:txBody>
          <a:bodyPr>
            <a:noAutofit/>
          </a:bodyPr>
          <a:lstStyle/>
          <a:p>
            <a:pPr algn="l"/>
            <a:r>
              <a:rPr lang="en-US" sz="1600" dirty="0" smtClean="0"/>
              <a:t>What can I do with my workstations?</a:t>
            </a:r>
            <a:endParaRPr lang="en-US" sz="1600" dirty="0"/>
          </a:p>
        </p:txBody>
      </p:sp>
      <p:pic>
        <p:nvPicPr>
          <p:cNvPr id="2" name="Picture 1"/>
          <p:cNvPicPr>
            <a:picLocks noChangeAspect="1"/>
          </p:cNvPicPr>
          <p:nvPr/>
        </p:nvPicPr>
        <p:blipFill>
          <a:blip r:embed="rId4"/>
          <a:stretch>
            <a:fillRect/>
          </a:stretch>
        </p:blipFill>
        <p:spPr>
          <a:xfrm>
            <a:off x="544107" y="909059"/>
            <a:ext cx="5410572" cy="4411878"/>
          </a:xfrm>
          <a:prstGeom prst="rect">
            <a:avLst/>
          </a:prstGeom>
          <a:ln>
            <a:solidFill>
              <a:schemeClr val="tx1"/>
            </a:solidFill>
          </a:ln>
        </p:spPr>
      </p:pic>
      <p:sp>
        <p:nvSpPr>
          <p:cNvPr id="4" name="Subtitle 4"/>
          <p:cNvSpPr txBox="1">
            <a:spLocks/>
          </p:cNvSpPr>
          <p:nvPr/>
        </p:nvSpPr>
        <p:spPr>
          <a:xfrm>
            <a:off x="6376526" y="849567"/>
            <a:ext cx="5404286" cy="441187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mj-lt"/>
              <a:buAutoNum type="arabicPeriod"/>
            </a:pPr>
            <a:r>
              <a:rPr lang="en-US" sz="1200" b="1" dirty="0" smtClean="0">
                <a:latin typeface="Arial Narrow" panose="020B0606020202030204" pitchFamily="34" charset="0"/>
              </a:rPr>
              <a:t>Formal remote and flexible work policy/schedules</a:t>
            </a:r>
            <a:r>
              <a:rPr lang="en-US" sz="1200" dirty="0" smtClean="0">
                <a:latin typeface="Arial Narrow" panose="020B0606020202030204" pitchFamily="34" charset="0"/>
              </a:rPr>
              <a:t>. Implement flexible work hours</a:t>
            </a:r>
            <a:r>
              <a:rPr lang="en-US" sz="1200" dirty="0">
                <a:latin typeface="Arial Narrow" panose="020B0606020202030204" pitchFamily="34" charset="0"/>
              </a:rPr>
              <a:t> </a:t>
            </a:r>
            <a:r>
              <a:rPr lang="en-US" sz="1200" dirty="0" smtClean="0">
                <a:latin typeface="Arial Narrow" panose="020B0606020202030204" pitchFamily="34" charset="0"/>
              </a:rPr>
              <a:t>to include evenings and weekends if necessary. </a:t>
            </a:r>
          </a:p>
          <a:p>
            <a:pPr>
              <a:buFont typeface="+mj-lt"/>
              <a:buAutoNum type="arabicPeriod"/>
            </a:pPr>
            <a:r>
              <a:rPr lang="en-US" sz="1200" b="1" dirty="0" smtClean="0">
                <a:latin typeface="Arial Narrow" panose="020B0606020202030204" pitchFamily="34" charset="0"/>
              </a:rPr>
              <a:t>Stagger / “Checker Board” Schedules</a:t>
            </a:r>
            <a:r>
              <a:rPr lang="en-US" sz="1200" dirty="0" smtClean="0">
                <a:latin typeface="Arial Narrow" panose="020B0606020202030204" pitchFamily="34" charset="0"/>
              </a:rPr>
              <a:t>. “A” group office days vs. “B” group office days to promote distancing, and reduce the number of people in the space at one time. </a:t>
            </a:r>
          </a:p>
          <a:p>
            <a:pPr>
              <a:buFont typeface="+mj-lt"/>
              <a:buAutoNum type="arabicPeriod"/>
            </a:pPr>
            <a:r>
              <a:rPr lang="en-US" sz="1200" b="1" dirty="0" smtClean="0">
                <a:latin typeface="Arial Narrow" panose="020B0606020202030204" pitchFamily="34" charset="0"/>
              </a:rPr>
              <a:t>Remove guest seats </a:t>
            </a:r>
            <a:r>
              <a:rPr lang="en-US" sz="1200" dirty="0" smtClean="0">
                <a:latin typeface="Arial Narrow" panose="020B0606020202030204" pitchFamily="34" charset="0"/>
              </a:rPr>
              <a:t>to discourage “Pop-In’s” at the workstation. </a:t>
            </a:r>
          </a:p>
          <a:p>
            <a:pPr>
              <a:buFont typeface="+mj-lt"/>
              <a:buAutoNum type="arabicPeriod"/>
            </a:pPr>
            <a:r>
              <a:rPr lang="en-US" sz="1200" b="1" dirty="0" smtClean="0">
                <a:latin typeface="Arial Narrow" panose="020B0606020202030204" pitchFamily="34" charset="0"/>
              </a:rPr>
              <a:t>Reduce number of seats available</a:t>
            </a:r>
            <a:r>
              <a:rPr lang="en-US" sz="1200" dirty="0" smtClean="0">
                <a:latin typeface="Arial Narrow" panose="020B0606020202030204" pitchFamily="34" charset="0"/>
              </a:rPr>
              <a:t> in side meeting rooms. </a:t>
            </a:r>
          </a:p>
          <a:p>
            <a:pPr lvl="1"/>
            <a:r>
              <a:rPr lang="en-US" sz="1200" dirty="0" smtClean="0">
                <a:latin typeface="Arial Narrow" panose="020B0606020202030204" pitchFamily="34" charset="0"/>
              </a:rPr>
              <a:t>If storage doesn’t allow them to be removed from the space entirely, stack in the corner of the room and tape off with a sign. </a:t>
            </a:r>
          </a:p>
          <a:p>
            <a:pPr>
              <a:buFont typeface="+mj-lt"/>
              <a:buAutoNum type="arabicPeriod"/>
            </a:pPr>
            <a:r>
              <a:rPr lang="en-US" sz="1200" b="1" dirty="0" smtClean="0">
                <a:latin typeface="Arial Narrow" panose="020B0606020202030204" pitchFamily="34" charset="0"/>
              </a:rPr>
              <a:t>Side Meeting Room Strategies</a:t>
            </a:r>
            <a:r>
              <a:rPr lang="en-US" sz="1200" dirty="0" smtClean="0">
                <a:latin typeface="Arial Narrow" panose="020B0606020202030204" pitchFamily="34" charset="0"/>
              </a:rPr>
              <a:t>:</a:t>
            </a:r>
          </a:p>
          <a:p>
            <a:pPr lvl="1"/>
            <a:r>
              <a:rPr lang="en-US" sz="1200" dirty="0" smtClean="0">
                <a:latin typeface="Arial Narrow" panose="020B0606020202030204" pitchFamily="34" charset="0"/>
              </a:rPr>
              <a:t>Convert to temporary Private Offices for those in the High Risk Category that may sit in an Open Office environment. </a:t>
            </a:r>
          </a:p>
          <a:p>
            <a:pPr lvl="1"/>
            <a:r>
              <a:rPr lang="en-US" sz="1200" dirty="0" smtClean="0">
                <a:latin typeface="Arial Narrow" panose="020B0606020202030204" pitchFamily="34" charset="0"/>
              </a:rPr>
              <a:t>Convert to “Zoom Rooms” you can reserve and utilize for Zoom specific meetings. </a:t>
            </a:r>
          </a:p>
          <a:p>
            <a:pPr marL="342900" indent="-342900">
              <a:buFont typeface="+mj-lt"/>
              <a:buAutoNum type="arabicPeriod"/>
            </a:pPr>
            <a:r>
              <a:rPr lang="en-US" sz="1200" dirty="0">
                <a:latin typeface="Arial Narrow" panose="020B0606020202030204" pitchFamily="34" charset="0"/>
              </a:rPr>
              <a:t>Use sanitizing and disinfecting cleaning products to wipe down shared spaces and/or items </a:t>
            </a:r>
            <a:r>
              <a:rPr lang="en-US" sz="1200" b="1" u="sng" dirty="0">
                <a:latin typeface="Arial Narrow" panose="020B0606020202030204" pitchFamily="34" charset="0"/>
              </a:rPr>
              <a:t>before and after use. </a:t>
            </a:r>
            <a:r>
              <a:rPr lang="en-US" sz="1200" dirty="0">
                <a:latin typeface="Arial Narrow" panose="020B0606020202030204" pitchFamily="34" charset="0"/>
              </a:rPr>
              <a:t>This is everyone’s responsibility, not just Custodial staff. </a:t>
            </a:r>
            <a:endParaRPr lang="en-US" sz="1200" b="1" u="sng" dirty="0">
              <a:latin typeface="Arial Narrow" panose="020B0606020202030204" pitchFamily="34" charset="0"/>
            </a:endParaRPr>
          </a:p>
          <a:p>
            <a:pPr marL="342900" indent="-342900">
              <a:buFont typeface="+mj-lt"/>
              <a:buAutoNum type="arabicPeriod"/>
            </a:pPr>
            <a:endParaRPr lang="en-US" sz="1200" b="1" u="sng" dirty="0">
              <a:latin typeface="Arial Narrow" panose="020B0606020202030204" pitchFamily="34" charset="0"/>
            </a:endParaRPr>
          </a:p>
          <a:p>
            <a:pPr marL="342900" indent="-342900">
              <a:buFont typeface="+mj-lt"/>
              <a:buAutoNum type="arabicPeriod"/>
            </a:pPr>
            <a:endParaRPr lang="en-US" sz="1600" dirty="0" smtClean="0">
              <a:latin typeface="Arial Narrow" panose="020B0606020202030204" pitchFamily="34" charset="0"/>
            </a:endParaRPr>
          </a:p>
          <a:p>
            <a:pPr marL="342900" indent="-342900">
              <a:buFont typeface="+mj-lt"/>
              <a:buAutoNum type="arabicPeriod"/>
            </a:pPr>
            <a:endParaRPr lang="en-US" sz="1600" dirty="0" smtClean="0">
              <a:latin typeface="Arial Narrow" panose="020B0606020202030204" pitchFamily="34" charset="0"/>
            </a:endParaRPr>
          </a:p>
          <a:p>
            <a:pPr>
              <a:buFont typeface="+mj-lt"/>
              <a:buAutoNum type="arabicPeriod"/>
            </a:pPr>
            <a:endParaRPr lang="en-US" sz="1200" dirty="0" smtClean="0">
              <a:latin typeface="Arial Narrow" panose="020B0606020202030204" pitchFamily="34" charset="0"/>
            </a:endParaRPr>
          </a:p>
          <a:p>
            <a:endParaRPr lang="en-US" sz="1200" dirty="0" smtClean="0">
              <a:latin typeface="Arial Narrow" panose="020B0606020202030204" pitchFamily="34" charset="0"/>
            </a:endParaRPr>
          </a:p>
        </p:txBody>
      </p:sp>
      <p:sp>
        <p:nvSpPr>
          <p:cNvPr id="3" name="Rectangle 2"/>
          <p:cNvSpPr/>
          <p:nvPr/>
        </p:nvSpPr>
        <p:spPr>
          <a:xfrm>
            <a:off x="544107" y="528320"/>
            <a:ext cx="2272160" cy="338554"/>
          </a:xfrm>
          <a:prstGeom prst="rect">
            <a:avLst/>
          </a:prstGeom>
        </p:spPr>
        <p:txBody>
          <a:bodyPr wrap="none">
            <a:spAutoFit/>
          </a:bodyPr>
          <a:lstStyle/>
          <a:p>
            <a:r>
              <a:rPr lang="en-US" sz="1600" dirty="0">
                <a:solidFill>
                  <a:srgbClr val="FF0000"/>
                </a:solidFill>
                <a:latin typeface="Arial Narrow" panose="020B0606020202030204" pitchFamily="34" charset="0"/>
              </a:rPr>
              <a:t>Stagger Schedule Approach</a:t>
            </a:r>
          </a:p>
        </p:txBody>
      </p:sp>
      <p:pic>
        <p:nvPicPr>
          <p:cNvPr id="6" name="Picture 5"/>
          <p:cNvPicPr>
            <a:picLocks noChangeAspect="1"/>
          </p:cNvPicPr>
          <p:nvPr/>
        </p:nvPicPr>
        <p:blipFill>
          <a:blip r:embed="rId5"/>
          <a:stretch>
            <a:fillRect/>
          </a:stretch>
        </p:blipFill>
        <p:spPr>
          <a:xfrm>
            <a:off x="9118872" y="4334521"/>
            <a:ext cx="2264785" cy="2388460"/>
          </a:xfrm>
          <a:prstGeom prst="rect">
            <a:avLst/>
          </a:prstGeom>
          <a:ln>
            <a:solidFill>
              <a:schemeClr val="tx1"/>
            </a:solidFill>
          </a:ln>
        </p:spPr>
      </p:pic>
      <p:sp>
        <p:nvSpPr>
          <p:cNvPr id="9" name="Rectangle 8"/>
          <p:cNvSpPr/>
          <p:nvPr/>
        </p:nvSpPr>
        <p:spPr>
          <a:xfrm>
            <a:off x="9939960" y="5622881"/>
            <a:ext cx="311304" cy="369332"/>
          </a:xfrm>
          <a:prstGeom prst="rect">
            <a:avLst/>
          </a:prstGeom>
        </p:spPr>
        <p:txBody>
          <a:bodyPr wrap="none">
            <a:spAutoFit/>
          </a:bodyPr>
          <a:lstStyle/>
          <a:p>
            <a:r>
              <a:rPr lang="en-US" dirty="0" smtClean="0">
                <a:solidFill>
                  <a:srgbClr val="FF0000"/>
                </a:solidFill>
                <a:latin typeface="Arial Narrow" panose="020B0606020202030204" pitchFamily="34" charset="0"/>
              </a:rPr>
              <a:t>X</a:t>
            </a:r>
            <a:endParaRPr lang="en-US" dirty="0">
              <a:solidFill>
                <a:srgbClr val="FF0000"/>
              </a:solidFill>
            </a:endParaRPr>
          </a:p>
        </p:txBody>
      </p:sp>
      <p:pic>
        <p:nvPicPr>
          <p:cNvPr id="7" name="Picture 6"/>
          <p:cNvPicPr>
            <a:picLocks noChangeAspect="1"/>
          </p:cNvPicPr>
          <p:nvPr/>
        </p:nvPicPr>
        <p:blipFill>
          <a:blip r:embed="rId6"/>
          <a:stretch>
            <a:fillRect/>
          </a:stretch>
        </p:blipFill>
        <p:spPr>
          <a:xfrm>
            <a:off x="7166250" y="4448707"/>
            <a:ext cx="1418848" cy="1350194"/>
          </a:xfrm>
          <a:prstGeom prst="rect">
            <a:avLst/>
          </a:prstGeom>
          <a:ln>
            <a:solidFill>
              <a:schemeClr val="tx1"/>
            </a:solidFill>
          </a:ln>
        </p:spPr>
      </p:pic>
      <p:sp>
        <p:nvSpPr>
          <p:cNvPr id="10" name="Rectangle 9"/>
          <p:cNvSpPr/>
          <p:nvPr/>
        </p:nvSpPr>
        <p:spPr>
          <a:xfrm>
            <a:off x="4533714" y="6066207"/>
            <a:ext cx="3685624" cy="286232"/>
          </a:xfrm>
          <a:prstGeom prst="rect">
            <a:avLst/>
          </a:prstGeom>
        </p:spPr>
        <p:txBody>
          <a:bodyPr wrap="none">
            <a:spAutoFit/>
          </a:bodyPr>
          <a:lstStyle/>
          <a:p>
            <a:pPr marL="0" lvl="1" defTabSz="533400">
              <a:lnSpc>
                <a:spcPct val="90000"/>
              </a:lnSpc>
              <a:spcBef>
                <a:spcPct val="0"/>
              </a:spcBef>
              <a:spcAft>
                <a:spcPct val="15000"/>
              </a:spcAft>
            </a:pPr>
            <a:r>
              <a:rPr lang="en-US" sz="1400" i="1" dirty="0" smtClean="0">
                <a:latin typeface="+mj-lt"/>
              </a:rPr>
              <a:t>Wash hands often. Don’t Touch Your Face.</a:t>
            </a:r>
          </a:p>
        </p:txBody>
      </p:sp>
      <p:pic>
        <p:nvPicPr>
          <p:cNvPr id="14" name="Audio 1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721526306"/>
      </p:ext>
    </p:extLst>
  </p:cSld>
  <p:clrMapOvr>
    <a:masterClrMapping/>
  </p:clrMapOvr>
  <mc:AlternateContent xmlns:mc="http://schemas.openxmlformats.org/markup-compatibility/2006">
    <mc:Choice xmlns:p14="http://schemas.microsoft.com/office/powerpoint/2010/main" Requires="p14">
      <p:transition spd="slow" p14:dur="2000" advTm="148375"/>
    </mc:Choice>
    <mc:Fallback>
      <p:transition spd="slow" advTm="1483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a:spLocks noGrp="1"/>
          </p:cNvSpPr>
          <p:nvPr>
            <p:ph type="title"/>
          </p:nvPr>
        </p:nvSpPr>
        <p:spPr>
          <a:xfrm>
            <a:off x="544107" y="289275"/>
            <a:ext cx="5355774" cy="423711"/>
          </a:xfrm>
        </p:spPr>
        <p:txBody>
          <a:bodyPr>
            <a:noAutofit/>
          </a:bodyPr>
          <a:lstStyle/>
          <a:p>
            <a:pPr algn="l"/>
            <a:r>
              <a:rPr lang="en-US" sz="1600" dirty="0" smtClean="0"/>
              <a:t>How do I move throughout the space?</a:t>
            </a:r>
            <a:endParaRPr lang="en-US" sz="1600" dirty="0"/>
          </a:p>
        </p:txBody>
      </p:sp>
      <p:sp>
        <p:nvSpPr>
          <p:cNvPr id="22" name="Rectangle 21"/>
          <p:cNvSpPr/>
          <p:nvPr/>
        </p:nvSpPr>
        <p:spPr>
          <a:xfrm>
            <a:off x="544107" y="528320"/>
            <a:ext cx="1377300" cy="338554"/>
          </a:xfrm>
          <a:prstGeom prst="rect">
            <a:avLst/>
          </a:prstGeom>
        </p:spPr>
        <p:txBody>
          <a:bodyPr wrap="none">
            <a:spAutoFit/>
          </a:bodyPr>
          <a:lstStyle/>
          <a:p>
            <a:r>
              <a:rPr lang="en-US" sz="1600" dirty="0" smtClean="0">
                <a:solidFill>
                  <a:srgbClr val="FF0000"/>
                </a:solidFill>
                <a:latin typeface="Arial Narrow" panose="020B0606020202030204" pitchFamily="34" charset="0"/>
              </a:rPr>
              <a:t>Directional Flow</a:t>
            </a:r>
            <a:endParaRPr lang="en-US" sz="1600" dirty="0">
              <a:solidFill>
                <a:srgbClr val="FF0000"/>
              </a:solidFill>
              <a:latin typeface="Arial Narrow" panose="020B0606020202030204" pitchFamily="34" charset="0"/>
            </a:endParaRPr>
          </a:p>
        </p:txBody>
      </p:sp>
      <p:pic>
        <p:nvPicPr>
          <p:cNvPr id="25" name="Picture 24"/>
          <p:cNvPicPr>
            <a:picLocks noChangeAspect="1"/>
          </p:cNvPicPr>
          <p:nvPr/>
        </p:nvPicPr>
        <p:blipFill>
          <a:blip r:embed="rId4"/>
          <a:stretch>
            <a:fillRect/>
          </a:stretch>
        </p:blipFill>
        <p:spPr>
          <a:xfrm>
            <a:off x="544107" y="909059"/>
            <a:ext cx="5410572" cy="4411878"/>
          </a:xfrm>
          <a:prstGeom prst="rect">
            <a:avLst/>
          </a:prstGeom>
          <a:ln>
            <a:solidFill>
              <a:schemeClr val="tx1"/>
            </a:solidFill>
          </a:ln>
        </p:spPr>
      </p:pic>
      <p:pic>
        <p:nvPicPr>
          <p:cNvPr id="1026" name="Picture 2" descr="Directional Arrows Free Arrows Clipart Free Graphics - Green Arrow ..."/>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5651" b="97774" l="0" r="98810"/>
                    </a14:imgEffect>
                  </a14:imgLayer>
                </a14:imgProps>
              </a:ext>
              <a:ext uri="{28A0092B-C50C-407E-A947-70E740481C1C}">
                <a14:useLocalDpi xmlns:a14="http://schemas.microsoft.com/office/drawing/2010/main" val="0"/>
              </a:ext>
            </a:extLst>
          </a:blip>
          <a:srcRect/>
          <a:stretch>
            <a:fillRect/>
          </a:stretch>
        </p:blipFill>
        <p:spPr bwMode="auto">
          <a:xfrm rot="10800000">
            <a:off x="4221373" y="5046649"/>
            <a:ext cx="500818" cy="23808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Directional Arrows Free Arrows Clipart Free Graphics - Green Arrow ..."/>
          <p:cNvPicPr>
            <a:picLocks noChangeAspect="1" noChangeArrowheads="1"/>
          </p:cNvPicPr>
          <p:nvPr/>
        </p:nvPicPr>
        <p:blipFill>
          <a:blip r:embed="rId7" cstate="print">
            <a:extLst>
              <a:ext uri="{BEBA8EAE-BF5A-486C-A8C5-ECC9F3942E4B}">
                <a14:imgProps xmlns:a14="http://schemas.microsoft.com/office/drawing/2010/main">
                  <a14:imgLayer r:embed="rId6">
                    <a14:imgEffect>
                      <a14:backgroundRemoval t="5651" b="97774" l="0" r="98810"/>
                    </a14:imgEffect>
                  </a14:imgLayer>
                </a14:imgProps>
              </a:ext>
              <a:ext uri="{28A0092B-C50C-407E-A947-70E740481C1C}">
                <a14:useLocalDpi xmlns:a14="http://schemas.microsoft.com/office/drawing/2010/main" val="0"/>
              </a:ext>
            </a:extLst>
          </a:blip>
          <a:srcRect/>
          <a:stretch>
            <a:fillRect/>
          </a:stretch>
        </p:blipFill>
        <p:spPr bwMode="auto">
          <a:xfrm rot="10800000">
            <a:off x="3429143" y="5050603"/>
            <a:ext cx="500818" cy="23808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Directional Arrows Free Arrows Clipart Free Graphics - Green Arrow ..."/>
          <p:cNvPicPr>
            <a:picLocks noChangeAspect="1" noChangeArrowheads="1"/>
          </p:cNvPicPr>
          <p:nvPr/>
        </p:nvPicPr>
        <p:blipFill>
          <a:blip r:embed="rId7" cstate="print">
            <a:extLst>
              <a:ext uri="{BEBA8EAE-BF5A-486C-A8C5-ECC9F3942E4B}">
                <a14:imgProps xmlns:a14="http://schemas.microsoft.com/office/drawing/2010/main">
                  <a14:imgLayer r:embed="rId6">
                    <a14:imgEffect>
                      <a14:backgroundRemoval t="5651" b="97774" l="0" r="98810"/>
                    </a14:imgEffect>
                  </a14:imgLayer>
                </a14:imgProps>
              </a:ext>
              <a:ext uri="{28A0092B-C50C-407E-A947-70E740481C1C}">
                <a14:useLocalDpi xmlns:a14="http://schemas.microsoft.com/office/drawing/2010/main" val="0"/>
              </a:ext>
            </a:extLst>
          </a:blip>
          <a:srcRect/>
          <a:stretch>
            <a:fillRect/>
          </a:stretch>
        </p:blipFill>
        <p:spPr bwMode="auto">
          <a:xfrm rot="10800000">
            <a:off x="2645284" y="5061838"/>
            <a:ext cx="500818" cy="23808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Directional Arrows Free Arrows Clipart Free Graphics - Green Arrow ..."/>
          <p:cNvPicPr>
            <a:picLocks noChangeAspect="1" noChangeArrowheads="1"/>
          </p:cNvPicPr>
          <p:nvPr/>
        </p:nvPicPr>
        <p:blipFill>
          <a:blip r:embed="rId7" cstate="print">
            <a:extLst>
              <a:ext uri="{BEBA8EAE-BF5A-486C-A8C5-ECC9F3942E4B}">
                <a14:imgProps xmlns:a14="http://schemas.microsoft.com/office/drawing/2010/main">
                  <a14:imgLayer r:embed="rId6">
                    <a14:imgEffect>
                      <a14:backgroundRemoval t="5651" b="97774" l="0" r="98810"/>
                    </a14:imgEffect>
                  </a14:imgLayer>
                </a14:imgProps>
              </a:ext>
              <a:ext uri="{28A0092B-C50C-407E-A947-70E740481C1C}">
                <a14:useLocalDpi xmlns:a14="http://schemas.microsoft.com/office/drawing/2010/main" val="0"/>
              </a:ext>
            </a:extLst>
          </a:blip>
          <a:srcRect/>
          <a:stretch>
            <a:fillRect/>
          </a:stretch>
        </p:blipFill>
        <p:spPr bwMode="auto">
          <a:xfrm rot="10800000">
            <a:off x="1834338" y="5050603"/>
            <a:ext cx="500818" cy="238080"/>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Directional Arrows Free Arrows Clipart Free Graphics - Green Arrow ..."/>
          <p:cNvPicPr>
            <a:picLocks noChangeAspect="1" noChangeArrowheads="1"/>
          </p:cNvPicPr>
          <p:nvPr/>
        </p:nvPicPr>
        <p:blipFill>
          <a:blip r:embed="rId7" cstate="print">
            <a:extLst>
              <a:ext uri="{BEBA8EAE-BF5A-486C-A8C5-ECC9F3942E4B}">
                <a14:imgProps xmlns:a14="http://schemas.microsoft.com/office/drawing/2010/main">
                  <a14:imgLayer r:embed="rId6">
                    <a14:imgEffect>
                      <a14:backgroundRemoval t="5651" b="97774" l="0" r="98810"/>
                    </a14:imgEffect>
                  </a14:imgLayer>
                </a14:imgProps>
              </a:ext>
              <a:ext uri="{28A0092B-C50C-407E-A947-70E740481C1C}">
                <a14:useLocalDpi xmlns:a14="http://schemas.microsoft.com/office/drawing/2010/main" val="0"/>
              </a:ext>
            </a:extLst>
          </a:blip>
          <a:srcRect/>
          <a:stretch>
            <a:fillRect/>
          </a:stretch>
        </p:blipFill>
        <p:spPr bwMode="auto">
          <a:xfrm rot="16200000">
            <a:off x="503815" y="4692389"/>
            <a:ext cx="500818" cy="23808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Directional Arrows Free Arrows Clipart Free Graphics - Green Arrow ..."/>
          <p:cNvPicPr>
            <a:picLocks noChangeAspect="1" noChangeArrowheads="1"/>
          </p:cNvPicPr>
          <p:nvPr/>
        </p:nvPicPr>
        <p:blipFill>
          <a:blip r:embed="rId7" cstate="print">
            <a:extLst>
              <a:ext uri="{BEBA8EAE-BF5A-486C-A8C5-ECC9F3942E4B}">
                <a14:imgProps xmlns:a14="http://schemas.microsoft.com/office/drawing/2010/main">
                  <a14:imgLayer r:embed="rId6">
                    <a14:imgEffect>
                      <a14:backgroundRemoval t="5651" b="97774" l="0" r="98810"/>
                    </a14:imgEffect>
                  </a14:imgLayer>
                </a14:imgProps>
              </a:ext>
              <a:ext uri="{28A0092B-C50C-407E-A947-70E740481C1C}">
                <a14:useLocalDpi xmlns:a14="http://schemas.microsoft.com/office/drawing/2010/main" val="0"/>
              </a:ext>
            </a:extLst>
          </a:blip>
          <a:srcRect/>
          <a:stretch>
            <a:fillRect/>
          </a:stretch>
        </p:blipFill>
        <p:spPr bwMode="auto">
          <a:xfrm rot="16200000">
            <a:off x="487749" y="3920070"/>
            <a:ext cx="500818" cy="23808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Directional Arrows Free Arrows Clipart Free Graphics - Green Arrow ..."/>
          <p:cNvPicPr>
            <a:picLocks noChangeAspect="1" noChangeArrowheads="1"/>
          </p:cNvPicPr>
          <p:nvPr/>
        </p:nvPicPr>
        <p:blipFill>
          <a:blip r:embed="rId7" cstate="print">
            <a:extLst>
              <a:ext uri="{BEBA8EAE-BF5A-486C-A8C5-ECC9F3942E4B}">
                <a14:imgProps xmlns:a14="http://schemas.microsoft.com/office/drawing/2010/main">
                  <a14:imgLayer r:embed="rId6">
                    <a14:imgEffect>
                      <a14:backgroundRemoval t="5651" b="97774" l="0" r="98810"/>
                    </a14:imgEffect>
                  </a14:imgLayer>
                </a14:imgProps>
              </a:ext>
              <a:ext uri="{28A0092B-C50C-407E-A947-70E740481C1C}">
                <a14:useLocalDpi xmlns:a14="http://schemas.microsoft.com/office/drawing/2010/main" val="0"/>
              </a:ext>
            </a:extLst>
          </a:blip>
          <a:srcRect/>
          <a:stretch>
            <a:fillRect/>
          </a:stretch>
        </p:blipFill>
        <p:spPr bwMode="auto">
          <a:xfrm rot="16200000">
            <a:off x="487749" y="2248903"/>
            <a:ext cx="500818" cy="23808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Directional Arrows Free Arrows Clipart Free Graphics - Green Arrow ..."/>
          <p:cNvPicPr>
            <a:picLocks noChangeAspect="1" noChangeArrowheads="1"/>
          </p:cNvPicPr>
          <p:nvPr/>
        </p:nvPicPr>
        <p:blipFill>
          <a:blip r:embed="rId7" cstate="print">
            <a:extLst>
              <a:ext uri="{BEBA8EAE-BF5A-486C-A8C5-ECC9F3942E4B}">
                <a14:imgProps xmlns:a14="http://schemas.microsoft.com/office/drawing/2010/main">
                  <a14:imgLayer r:embed="rId6">
                    <a14:imgEffect>
                      <a14:backgroundRemoval t="5651" b="97774" l="0" r="98810"/>
                    </a14:imgEffect>
                  </a14:imgLayer>
                </a14:imgProps>
              </a:ext>
              <a:ext uri="{28A0092B-C50C-407E-A947-70E740481C1C}">
                <a14:useLocalDpi xmlns:a14="http://schemas.microsoft.com/office/drawing/2010/main" val="0"/>
              </a:ext>
            </a:extLst>
          </a:blip>
          <a:srcRect/>
          <a:stretch>
            <a:fillRect/>
          </a:stretch>
        </p:blipFill>
        <p:spPr bwMode="auto">
          <a:xfrm rot="16200000">
            <a:off x="503815" y="1340636"/>
            <a:ext cx="500818" cy="23808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and Symbol Stop Sign, SKU: K2-061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20859" y="4711337"/>
            <a:ext cx="300548" cy="300548"/>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 descr="Hand Symbol Stop Sign, SKU: K2-061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637368" y="4711337"/>
            <a:ext cx="300548" cy="300548"/>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 descr="Hand Symbol Stop Sign, SKU: K2-061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32209" y="2460620"/>
            <a:ext cx="300548" cy="300548"/>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 descr="Hand Symbol Stop Sign, SKU: K2-061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324839" y="1058993"/>
            <a:ext cx="300548" cy="300548"/>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4" descr="Hand Symbol Stop Sign, SKU: K2-061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31347" y="1681812"/>
            <a:ext cx="300548" cy="300548"/>
          </a:xfrm>
          <a:prstGeom prst="rect">
            <a:avLst/>
          </a:prstGeom>
          <a:noFill/>
          <a:extLst>
            <a:ext uri="{909E8E84-426E-40DD-AFC4-6F175D3DCCD1}">
              <a14:hiddenFill xmlns:a14="http://schemas.microsoft.com/office/drawing/2010/main">
                <a:solidFill>
                  <a:srgbClr val="FFFFFF"/>
                </a:solidFill>
              </a14:hiddenFill>
            </a:ext>
          </a:extLst>
        </p:spPr>
      </p:pic>
      <p:sp>
        <p:nvSpPr>
          <p:cNvPr id="49" name="Subtitle 4"/>
          <p:cNvSpPr txBox="1">
            <a:spLocks/>
          </p:cNvSpPr>
          <p:nvPr/>
        </p:nvSpPr>
        <p:spPr>
          <a:xfrm>
            <a:off x="6120742" y="866874"/>
            <a:ext cx="5587782" cy="531761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mj-lt"/>
              <a:buAutoNum type="arabicPeriod"/>
            </a:pPr>
            <a:r>
              <a:rPr lang="en-US" sz="1200" dirty="0" smtClean="0">
                <a:latin typeface="Arial Narrow" panose="020B0606020202030204" pitchFamily="34" charset="0"/>
              </a:rPr>
              <a:t>       Directional “Flow” of Traffic. </a:t>
            </a:r>
            <a:r>
              <a:rPr lang="en-US" sz="1200" b="1" u="sng" dirty="0" smtClean="0">
                <a:latin typeface="Arial Narrow" panose="020B0606020202030204" pitchFamily="34" charset="0"/>
              </a:rPr>
              <a:t>Walk Clockwise</a:t>
            </a:r>
            <a:r>
              <a:rPr lang="en-US" sz="1200" b="1" dirty="0" smtClean="0">
                <a:latin typeface="Arial Narrow" panose="020B0606020202030204" pitchFamily="34" charset="0"/>
              </a:rPr>
              <a:t> always and anywhere. </a:t>
            </a:r>
            <a:endParaRPr lang="en-US" sz="1200" dirty="0" smtClean="0">
              <a:latin typeface="Arial Narrow" panose="020B0606020202030204" pitchFamily="34" charset="0"/>
            </a:endParaRPr>
          </a:p>
          <a:p>
            <a:pPr>
              <a:buFont typeface="+mj-lt"/>
              <a:buAutoNum type="arabicPeriod"/>
            </a:pPr>
            <a:r>
              <a:rPr lang="en-US" sz="1200" dirty="0" smtClean="0">
                <a:latin typeface="Arial Narrow" panose="020B0606020202030204" pitchFamily="34" charset="0"/>
              </a:rPr>
              <a:t>Stay on the </a:t>
            </a:r>
            <a:r>
              <a:rPr lang="en-US" sz="1200" b="1" dirty="0" smtClean="0">
                <a:latin typeface="Arial Narrow" panose="020B0606020202030204" pitchFamily="34" charset="0"/>
              </a:rPr>
              <a:t>right hand side</a:t>
            </a:r>
            <a:r>
              <a:rPr lang="en-US" sz="1200" dirty="0" smtClean="0">
                <a:latin typeface="Arial Narrow" panose="020B0606020202030204" pitchFamily="34" charset="0"/>
              </a:rPr>
              <a:t> of walkways just like you would driving a car. Stay in your lane.</a:t>
            </a:r>
          </a:p>
          <a:p>
            <a:pPr>
              <a:buFont typeface="+mj-lt"/>
              <a:buAutoNum type="arabicPeriod"/>
            </a:pPr>
            <a:r>
              <a:rPr lang="en-US" sz="1200" dirty="0" smtClean="0">
                <a:latin typeface="Arial Narrow" panose="020B0606020202030204" pitchFamily="34" charset="0"/>
              </a:rPr>
              <a:t>       Don’t walk directly through an open space. </a:t>
            </a:r>
            <a:r>
              <a:rPr lang="en-US" sz="1200" b="1" dirty="0" smtClean="0">
                <a:latin typeface="Arial Narrow" panose="020B0606020202030204" pitchFamily="34" charset="0"/>
              </a:rPr>
              <a:t>Keep to the perimeter whenever possible. </a:t>
            </a:r>
          </a:p>
          <a:p>
            <a:pPr marL="0" indent="0">
              <a:buNone/>
            </a:pPr>
            <a:r>
              <a:rPr lang="en-US" sz="1200" b="1" dirty="0">
                <a:latin typeface="Arial Narrow" panose="020B0606020202030204" pitchFamily="34" charset="0"/>
              </a:rPr>
              <a:t> </a:t>
            </a:r>
            <a:r>
              <a:rPr lang="en-US" sz="1200" b="1" dirty="0" smtClean="0">
                <a:latin typeface="Arial Narrow" panose="020B0606020202030204" pitchFamily="34" charset="0"/>
              </a:rPr>
              <a:t>             </a:t>
            </a:r>
            <a:r>
              <a:rPr lang="en-US" sz="1200" dirty="0" smtClean="0">
                <a:latin typeface="Arial Narrow" panose="020B0606020202030204" pitchFamily="34" charset="0"/>
              </a:rPr>
              <a:t>Call coworkers to eliminate excess traffic throughout.</a:t>
            </a:r>
          </a:p>
          <a:p>
            <a:pPr>
              <a:buAutoNum type="arabicPeriod" startAt="4"/>
            </a:pPr>
            <a:r>
              <a:rPr lang="en-US" sz="1200" dirty="0" smtClean="0">
                <a:latin typeface="Arial Narrow" panose="020B0606020202030204" pitchFamily="34" charset="0"/>
              </a:rPr>
              <a:t>       Strategically place hand sanitizer and disinfectant stations with focus on entry/exit points.</a:t>
            </a:r>
          </a:p>
          <a:p>
            <a:pPr>
              <a:buAutoNum type="arabicPeriod" startAt="4"/>
            </a:pPr>
            <a:r>
              <a:rPr lang="en-US" sz="1200" dirty="0" smtClean="0">
                <a:latin typeface="Arial Narrow" panose="020B0606020202030204" pitchFamily="34" charset="0"/>
              </a:rPr>
              <a:t>Be Mindful of only using your personal space.</a:t>
            </a:r>
          </a:p>
          <a:p>
            <a:pPr>
              <a:buAutoNum type="arabicPeriod" startAt="4"/>
            </a:pPr>
            <a:r>
              <a:rPr lang="en-US" sz="1200" dirty="0" smtClean="0">
                <a:latin typeface="Arial Narrow" panose="020B0606020202030204" pitchFamily="34" charset="0"/>
              </a:rPr>
              <a:t>Lounge furniture such as sofas should be marked                                                                                        </a:t>
            </a:r>
          </a:p>
          <a:p>
            <a:pPr marL="0" indent="0">
              <a:buNone/>
            </a:pPr>
            <a:r>
              <a:rPr lang="en-US" sz="1200" dirty="0">
                <a:latin typeface="Arial Narrow" panose="020B0606020202030204" pitchFamily="34" charset="0"/>
              </a:rPr>
              <a:t> </a:t>
            </a:r>
            <a:r>
              <a:rPr lang="en-US" sz="1200" dirty="0" smtClean="0">
                <a:latin typeface="Arial Narrow" panose="020B0606020202030204" pitchFamily="34" charset="0"/>
              </a:rPr>
              <a:t>      for single usage unless they can allow physical </a:t>
            </a:r>
          </a:p>
          <a:p>
            <a:pPr marL="0" indent="0">
              <a:buNone/>
            </a:pPr>
            <a:r>
              <a:rPr lang="en-US" sz="1200" dirty="0">
                <a:latin typeface="Arial Narrow" panose="020B0606020202030204" pitchFamily="34" charset="0"/>
              </a:rPr>
              <a:t> </a:t>
            </a:r>
            <a:r>
              <a:rPr lang="en-US" sz="1200" dirty="0" smtClean="0">
                <a:latin typeface="Arial Narrow" panose="020B0606020202030204" pitchFamily="34" charset="0"/>
              </a:rPr>
              <a:t>      distancing. </a:t>
            </a:r>
          </a:p>
          <a:p>
            <a:pPr marL="0" indent="0">
              <a:buNone/>
            </a:pPr>
            <a:endParaRPr lang="en-US" sz="1200" dirty="0">
              <a:latin typeface="Arial Narrow" panose="020B0606020202030204" pitchFamily="34" charset="0"/>
            </a:endParaRPr>
          </a:p>
          <a:p>
            <a:pPr marL="0" indent="0">
              <a:buNone/>
            </a:pPr>
            <a:r>
              <a:rPr lang="en-US" sz="1200" b="1" dirty="0" smtClean="0">
                <a:latin typeface="Arial Narrow" panose="020B0606020202030204" pitchFamily="34" charset="0"/>
              </a:rPr>
              <a:t>Note: </a:t>
            </a:r>
            <a:r>
              <a:rPr lang="en-US" sz="1200" dirty="0" smtClean="0">
                <a:latin typeface="Arial Narrow" panose="020B0606020202030204" pitchFamily="34" charset="0"/>
              </a:rPr>
              <a:t>Signage and demarcation for major building/</a:t>
            </a:r>
          </a:p>
          <a:p>
            <a:pPr marL="0" indent="0">
              <a:buNone/>
            </a:pPr>
            <a:r>
              <a:rPr lang="en-US" sz="1200" dirty="0" smtClean="0">
                <a:latin typeface="Arial Narrow" panose="020B0606020202030204" pitchFamily="34" charset="0"/>
              </a:rPr>
              <a:t>public areas has been developed and funding/installation</a:t>
            </a:r>
          </a:p>
          <a:p>
            <a:pPr marL="0" indent="0">
              <a:buNone/>
            </a:pPr>
            <a:r>
              <a:rPr lang="en-US" sz="1200" dirty="0">
                <a:latin typeface="Arial Narrow" panose="020B0606020202030204" pitchFamily="34" charset="0"/>
              </a:rPr>
              <a:t>o</a:t>
            </a:r>
            <a:r>
              <a:rPr lang="en-US" sz="1200" dirty="0" smtClean="0">
                <a:latin typeface="Arial Narrow" panose="020B0606020202030204" pitchFamily="34" charset="0"/>
              </a:rPr>
              <a:t>ptions are being considered. Departments must install </a:t>
            </a:r>
          </a:p>
          <a:p>
            <a:pPr marL="0" indent="0">
              <a:buNone/>
            </a:pPr>
            <a:r>
              <a:rPr lang="en-US" sz="1200" dirty="0" smtClean="0">
                <a:latin typeface="Arial Narrow" panose="020B0606020202030204" pitchFamily="34" charset="0"/>
              </a:rPr>
              <a:t>signage and demarcation in their areas. Preferred </a:t>
            </a:r>
          </a:p>
          <a:p>
            <a:pPr marL="0" indent="0">
              <a:buNone/>
            </a:pPr>
            <a:r>
              <a:rPr lang="en-US" sz="1200" dirty="0" smtClean="0">
                <a:latin typeface="Arial Narrow" panose="020B0606020202030204" pitchFamily="34" charset="0"/>
              </a:rPr>
              <a:t>materials and designs will be available for purchase.</a:t>
            </a:r>
          </a:p>
          <a:p>
            <a:pPr marL="0" indent="0">
              <a:buNone/>
            </a:pPr>
            <a:r>
              <a:rPr lang="en-US" sz="1200" dirty="0" smtClean="0">
                <a:latin typeface="Arial Narrow" panose="020B0606020202030204" pitchFamily="34" charset="0"/>
              </a:rPr>
              <a:t>More information to come regarding final design </a:t>
            </a:r>
          </a:p>
          <a:p>
            <a:pPr marL="0" indent="0">
              <a:buNone/>
            </a:pPr>
            <a:r>
              <a:rPr lang="en-US" sz="1200" dirty="0">
                <a:latin typeface="Arial Narrow" panose="020B0606020202030204" pitchFamily="34" charset="0"/>
              </a:rPr>
              <a:t>a</a:t>
            </a:r>
            <a:r>
              <a:rPr lang="en-US" sz="1200" dirty="0" smtClean="0">
                <a:latin typeface="Arial Narrow" panose="020B0606020202030204" pitchFamily="34" charset="0"/>
              </a:rPr>
              <a:t>nd cost. </a:t>
            </a:r>
          </a:p>
        </p:txBody>
      </p:sp>
      <p:sp>
        <p:nvSpPr>
          <p:cNvPr id="9" name="Oval 8"/>
          <p:cNvSpPr/>
          <p:nvPr/>
        </p:nvSpPr>
        <p:spPr>
          <a:xfrm>
            <a:off x="901561" y="5046649"/>
            <a:ext cx="139337" cy="139338"/>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50" name="Picture 4" descr="Hand Symbol Stop Sign, SKU: K2-061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41919" y="1429008"/>
            <a:ext cx="300548" cy="300548"/>
          </a:xfrm>
          <a:prstGeom prst="rect">
            <a:avLst/>
          </a:prstGeom>
          <a:noFill/>
          <a:extLst>
            <a:ext uri="{909E8E84-426E-40DD-AFC4-6F175D3DCCD1}">
              <a14:hiddenFill xmlns:a14="http://schemas.microsoft.com/office/drawing/2010/main">
                <a:solidFill>
                  <a:srgbClr val="FFFFFF"/>
                </a:solidFill>
              </a14:hiddenFill>
            </a:ext>
          </a:extLst>
        </p:spPr>
      </p:pic>
      <p:sp>
        <p:nvSpPr>
          <p:cNvPr id="51" name="Oval 50"/>
          <p:cNvSpPr/>
          <p:nvPr/>
        </p:nvSpPr>
        <p:spPr>
          <a:xfrm>
            <a:off x="6394400" y="2055525"/>
            <a:ext cx="219943" cy="20463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52" name="Picture 2" descr="Directional Arrows Free Arrows Clipart Free Graphics - Green Arrow ..."/>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5651" b="97774" l="0" r="98810"/>
                    </a14:imgEffect>
                  </a14:imgLayer>
                </a14:imgProps>
              </a:ext>
              <a:ext uri="{28A0092B-C50C-407E-A947-70E740481C1C}">
                <a14:useLocalDpi xmlns:a14="http://schemas.microsoft.com/office/drawing/2010/main" val="0"/>
              </a:ext>
            </a:extLst>
          </a:blip>
          <a:srcRect/>
          <a:stretch>
            <a:fillRect/>
          </a:stretch>
        </p:blipFill>
        <p:spPr bwMode="auto">
          <a:xfrm rot="10800000">
            <a:off x="6326495" y="909059"/>
            <a:ext cx="336991" cy="160200"/>
          </a:xfrm>
          <a:prstGeom prst="rect">
            <a:avLst/>
          </a:prstGeom>
          <a:noFill/>
          <a:extLst>
            <a:ext uri="{909E8E84-426E-40DD-AFC4-6F175D3DCCD1}">
              <a14:hiddenFill xmlns:a14="http://schemas.microsoft.com/office/drawing/2010/main">
                <a:solidFill>
                  <a:srgbClr val="FFFFFF"/>
                </a:solidFill>
              </a14:hiddenFill>
            </a:ext>
          </a:extLst>
        </p:spPr>
      </p:pic>
      <p:sp>
        <p:nvSpPr>
          <p:cNvPr id="53" name="Oval 52"/>
          <p:cNvSpPr/>
          <p:nvPr/>
        </p:nvSpPr>
        <p:spPr>
          <a:xfrm>
            <a:off x="5087627" y="5064184"/>
            <a:ext cx="139337" cy="139338"/>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nvGrpSpPr>
          <p:cNvPr id="66" name="Group 65"/>
          <p:cNvGrpSpPr/>
          <p:nvPr/>
        </p:nvGrpSpPr>
        <p:grpSpPr>
          <a:xfrm>
            <a:off x="9426299" y="2458634"/>
            <a:ext cx="2282225" cy="3522973"/>
            <a:chOff x="6237719" y="2586129"/>
            <a:chExt cx="2389138" cy="3673504"/>
          </a:xfrm>
        </p:grpSpPr>
        <p:pic>
          <p:nvPicPr>
            <p:cNvPr id="43" name="Picture 42"/>
            <p:cNvPicPr>
              <a:picLocks noChangeAspect="1"/>
            </p:cNvPicPr>
            <p:nvPr/>
          </p:nvPicPr>
          <p:blipFill>
            <a:blip r:embed="rId11"/>
            <a:stretch>
              <a:fillRect/>
            </a:stretch>
          </p:blipFill>
          <p:spPr>
            <a:xfrm>
              <a:off x="6237719" y="2586129"/>
              <a:ext cx="2389138" cy="3673504"/>
            </a:xfrm>
            <a:prstGeom prst="rect">
              <a:avLst/>
            </a:prstGeom>
            <a:ln>
              <a:solidFill>
                <a:schemeClr val="tx1"/>
              </a:solidFill>
            </a:ln>
          </p:spPr>
        </p:pic>
        <p:pic>
          <p:nvPicPr>
            <p:cNvPr id="55" name="Picture 2" descr="Directional Arrows Free Arrows Clipart Free Graphics - Green Arrow ..."/>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5651" b="97774" l="0" r="98810"/>
                      </a14:imgEffect>
                    </a14:imgLayer>
                  </a14:imgProps>
                </a:ext>
                <a:ext uri="{28A0092B-C50C-407E-A947-70E740481C1C}">
                  <a14:useLocalDpi xmlns:a14="http://schemas.microsoft.com/office/drawing/2010/main" val="0"/>
                </a:ext>
              </a:extLst>
            </a:blip>
            <a:srcRect/>
            <a:stretch>
              <a:fillRect/>
            </a:stretch>
          </p:blipFill>
          <p:spPr bwMode="auto">
            <a:xfrm rot="16200000">
              <a:off x="7515984" y="3920070"/>
              <a:ext cx="500818" cy="238080"/>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2" descr="Directional Arrows Free Arrows Clipart Free Graphics - Green Arrow ..."/>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5651" b="97774" l="0" r="98810"/>
                      </a14:imgEffect>
                    </a14:imgLayer>
                  </a14:imgProps>
                </a:ext>
                <a:ext uri="{28A0092B-C50C-407E-A947-70E740481C1C}">
                  <a14:useLocalDpi xmlns:a14="http://schemas.microsoft.com/office/drawing/2010/main" val="0"/>
                </a:ext>
              </a:extLst>
            </a:blip>
            <a:srcRect/>
            <a:stretch>
              <a:fillRect/>
            </a:stretch>
          </p:blipFill>
          <p:spPr bwMode="auto">
            <a:xfrm rot="16200000">
              <a:off x="7515984" y="4682458"/>
              <a:ext cx="500818" cy="238080"/>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2" descr="Directional Arrows Free Arrows Clipart Free Graphics - Green Arrow ..."/>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5651" b="97774" l="0" r="98810"/>
                      </a14:imgEffect>
                    </a14:imgLayer>
                  </a14:imgProps>
                </a:ext>
                <a:ext uri="{28A0092B-C50C-407E-A947-70E740481C1C}">
                  <a14:useLocalDpi xmlns:a14="http://schemas.microsoft.com/office/drawing/2010/main" val="0"/>
                </a:ext>
              </a:extLst>
            </a:blip>
            <a:srcRect/>
            <a:stretch>
              <a:fillRect/>
            </a:stretch>
          </p:blipFill>
          <p:spPr bwMode="auto">
            <a:xfrm rot="16200000">
              <a:off x="7515984" y="5416099"/>
              <a:ext cx="500818" cy="238080"/>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2" descr="Directional Arrows Free Arrows Clipart Free Graphics - Green Arrow ..."/>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5651" b="97774" l="0" r="98810"/>
                      </a14:imgEffect>
                    </a14:imgLayer>
                  </a14:imgProps>
                </a:ext>
                <a:ext uri="{28A0092B-C50C-407E-A947-70E740481C1C}">
                  <a14:useLocalDpi xmlns:a14="http://schemas.microsoft.com/office/drawing/2010/main" val="0"/>
                </a:ext>
              </a:extLst>
            </a:blip>
            <a:srcRect/>
            <a:stretch>
              <a:fillRect/>
            </a:stretch>
          </p:blipFill>
          <p:spPr bwMode="auto">
            <a:xfrm rot="5400000">
              <a:off x="6828798" y="3392038"/>
              <a:ext cx="500818" cy="238080"/>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2" descr="Directional Arrows Free Arrows Clipart Free Graphics - Green Arrow ..."/>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5651" b="97774" l="0" r="98810"/>
                      </a14:imgEffect>
                    </a14:imgLayer>
                  </a14:imgProps>
                </a:ext>
                <a:ext uri="{28A0092B-C50C-407E-A947-70E740481C1C}">
                  <a14:useLocalDpi xmlns:a14="http://schemas.microsoft.com/office/drawing/2010/main" val="0"/>
                </a:ext>
              </a:extLst>
            </a:blip>
            <a:srcRect/>
            <a:stretch>
              <a:fillRect/>
            </a:stretch>
          </p:blipFill>
          <p:spPr bwMode="auto">
            <a:xfrm rot="5400000">
              <a:off x="6828798" y="4181639"/>
              <a:ext cx="500818" cy="238080"/>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2" descr="Directional Arrows Free Arrows Clipart Free Graphics - Green Arrow ..."/>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5651" b="97774" l="0" r="98810"/>
                      </a14:imgEffect>
                    </a14:imgLayer>
                  </a14:imgProps>
                </a:ext>
                <a:ext uri="{28A0092B-C50C-407E-A947-70E740481C1C}">
                  <a14:useLocalDpi xmlns:a14="http://schemas.microsoft.com/office/drawing/2010/main" val="0"/>
                </a:ext>
              </a:extLst>
            </a:blip>
            <a:srcRect/>
            <a:stretch>
              <a:fillRect/>
            </a:stretch>
          </p:blipFill>
          <p:spPr bwMode="auto">
            <a:xfrm rot="5400000">
              <a:off x="6836652" y="5081709"/>
              <a:ext cx="500818" cy="238080"/>
            </a:xfrm>
            <a:prstGeom prst="rect">
              <a:avLst/>
            </a:prstGeom>
            <a:noFill/>
            <a:extLst>
              <a:ext uri="{909E8E84-426E-40DD-AFC4-6F175D3DCCD1}">
                <a14:hiddenFill xmlns:a14="http://schemas.microsoft.com/office/drawing/2010/main">
                  <a:solidFill>
                    <a:srgbClr val="FFFFFF"/>
                  </a:solidFill>
                </a14:hiddenFill>
              </a:ext>
            </a:extLst>
          </p:spPr>
        </p:pic>
        <p:sp>
          <p:nvSpPr>
            <p:cNvPr id="65" name="Oval 64"/>
            <p:cNvSpPr/>
            <p:nvPr/>
          </p:nvSpPr>
          <p:spPr>
            <a:xfrm>
              <a:off x="7285890" y="4490965"/>
              <a:ext cx="219943" cy="20463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4" name="TextBox 53"/>
            <p:cNvSpPr txBox="1"/>
            <p:nvPr/>
          </p:nvSpPr>
          <p:spPr>
            <a:xfrm>
              <a:off x="7285890" y="5775879"/>
              <a:ext cx="1139418" cy="400110"/>
            </a:xfrm>
            <a:prstGeom prst="rect">
              <a:avLst/>
            </a:prstGeom>
            <a:noFill/>
          </p:spPr>
          <p:txBody>
            <a:bodyPr wrap="square" rtlCol="0">
              <a:spAutoFit/>
            </a:bodyPr>
            <a:lstStyle/>
            <a:p>
              <a:r>
                <a:rPr lang="en-US" sz="1000" dirty="0" smtClean="0">
                  <a:solidFill>
                    <a:srgbClr val="FF0000"/>
                  </a:solidFill>
                </a:rPr>
                <a:t>ENTER on Right Hand side.</a:t>
              </a:r>
              <a:endParaRPr lang="en-US" sz="1000" dirty="0">
                <a:solidFill>
                  <a:srgbClr val="FF0000"/>
                </a:solidFill>
              </a:endParaRPr>
            </a:p>
          </p:txBody>
        </p:sp>
        <p:sp>
          <p:nvSpPr>
            <p:cNvPr id="67" name="TextBox 66"/>
            <p:cNvSpPr txBox="1"/>
            <p:nvPr/>
          </p:nvSpPr>
          <p:spPr>
            <a:xfrm>
              <a:off x="6700412" y="2901625"/>
              <a:ext cx="946941" cy="400110"/>
            </a:xfrm>
            <a:prstGeom prst="rect">
              <a:avLst/>
            </a:prstGeom>
            <a:noFill/>
          </p:spPr>
          <p:txBody>
            <a:bodyPr wrap="square" rtlCol="0">
              <a:spAutoFit/>
            </a:bodyPr>
            <a:lstStyle/>
            <a:p>
              <a:r>
                <a:rPr lang="en-US" sz="1000" dirty="0" smtClean="0">
                  <a:solidFill>
                    <a:srgbClr val="FF0000"/>
                  </a:solidFill>
                </a:rPr>
                <a:t>EXIT on Right Hand side.</a:t>
              </a:r>
              <a:endParaRPr lang="en-US" sz="1000" dirty="0">
                <a:solidFill>
                  <a:srgbClr val="FF0000"/>
                </a:solidFill>
              </a:endParaRPr>
            </a:p>
          </p:txBody>
        </p:sp>
      </p:grpSp>
      <p:sp>
        <p:nvSpPr>
          <p:cNvPr id="70" name="Rectangle 69"/>
          <p:cNvSpPr/>
          <p:nvPr/>
        </p:nvSpPr>
        <p:spPr>
          <a:xfrm>
            <a:off x="4533714" y="6048789"/>
            <a:ext cx="5145961" cy="286232"/>
          </a:xfrm>
          <a:prstGeom prst="rect">
            <a:avLst/>
          </a:prstGeom>
        </p:spPr>
        <p:txBody>
          <a:bodyPr wrap="none">
            <a:spAutoFit/>
          </a:bodyPr>
          <a:lstStyle/>
          <a:p>
            <a:pPr marL="0" lvl="1" defTabSz="533400">
              <a:lnSpc>
                <a:spcPct val="90000"/>
              </a:lnSpc>
              <a:spcBef>
                <a:spcPct val="0"/>
              </a:spcBef>
              <a:spcAft>
                <a:spcPct val="15000"/>
              </a:spcAft>
            </a:pPr>
            <a:r>
              <a:rPr lang="en-US" sz="1400" i="1" dirty="0" smtClean="0">
                <a:latin typeface="+mj-lt"/>
              </a:rPr>
              <a:t>When in doubt: Walk Clockwise! Anywhere and Everywhere!</a:t>
            </a:r>
            <a:endParaRPr lang="en-US" sz="1400" i="1" dirty="0">
              <a:latin typeface="+mj-lt"/>
            </a:endParaRPr>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307933742"/>
      </p:ext>
    </p:extLst>
  </p:cSld>
  <p:clrMapOvr>
    <a:masterClrMapping/>
  </p:clrMapOvr>
  <mc:AlternateContent xmlns:mc="http://schemas.openxmlformats.org/markup-compatibility/2006">
    <mc:Choice xmlns:p14="http://schemas.microsoft.com/office/powerpoint/2010/main" Requires="p14">
      <p:transition spd="slow" p14:dur="2000" advTm="178089"/>
    </mc:Choice>
    <mc:Fallback>
      <p:transition spd="slow" advTm="1780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544107" y="289275"/>
            <a:ext cx="5355774" cy="423711"/>
          </a:xfrm>
        </p:spPr>
        <p:txBody>
          <a:bodyPr>
            <a:noAutofit/>
          </a:bodyPr>
          <a:lstStyle/>
          <a:p>
            <a:pPr algn="l"/>
            <a:r>
              <a:rPr lang="en-US" sz="1600" dirty="0" smtClean="0"/>
              <a:t>What can I do with what I have?</a:t>
            </a:r>
            <a:endParaRPr lang="en-US" sz="1600" dirty="0"/>
          </a:p>
        </p:txBody>
      </p:sp>
      <p:sp>
        <p:nvSpPr>
          <p:cNvPr id="13" name="Rectangle 12"/>
          <p:cNvSpPr/>
          <p:nvPr/>
        </p:nvSpPr>
        <p:spPr>
          <a:xfrm>
            <a:off x="544107" y="528320"/>
            <a:ext cx="3885294" cy="338554"/>
          </a:xfrm>
          <a:prstGeom prst="rect">
            <a:avLst/>
          </a:prstGeom>
        </p:spPr>
        <p:txBody>
          <a:bodyPr wrap="none">
            <a:spAutoFit/>
          </a:bodyPr>
          <a:lstStyle/>
          <a:p>
            <a:r>
              <a:rPr lang="en-US" sz="1600" dirty="0" smtClean="0">
                <a:solidFill>
                  <a:srgbClr val="FF0000"/>
                </a:solidFill>
                <a:latin typeface="Arial Narrow" panose="020B0606020202030204" pitchFamily="34" charset="0"/>
              </a:rPr>
              <a:t>Change Geometry, Add Division, Reduce Density </a:t>
            </a:r>
            <a:endParaRPr lang="en-US" sz="1600" dirty="0">
              <a:solidFill>
                <a:srgbClr val="FF0000"/>
              </a:solidFill>
              <a:latin typeface="Arial Narrow" panose="020B0606020202030204" pitchFamily="34" charset="0"/>
            </a:endParaRPr>
          </a:p>
        </p:txBody>
      </p:sp>
      <p:sp>
        <p:nvSpPr>
          <p:cNvPr id="14" name="Subtitle 4"/>
          <p:cNvSpPr txBox="1">
            <a:spLocks/>
          </p:cNvSpPr>
          <p:nvPr/>
        </p:nvSpPr>
        <p:spPr>
          <a:xfrm>
            <a:off x="6172386" y="774980"/>
            <a:ext cx="5404286" cy="441187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mj-lt"/>
              <a:buAutoNum type="arabicPeriod"/>
            </a:pPr>
            <a:r>
              <a:rPr lang="en-US" sz="1200" b="1" dirty="0" smtClean="0">
                <a:latin typeface="Arial Narrow" panose="020B0606020202030204" pitchFamily="34" charset="0"/>
              </a:rPr>
              <a:t>Add Division: </a:t>
            </a:r>
            <a:r>
              <a:rPr lang="en-US" sz="1200" dirty="0" smtClean="0">
                <a:latin typeface="Arial Narrow" panose="020B0606020202030204" pitchFamily="34" charset="0"/>
              </a:rPr>
              <a:t>Relocate existing mobile screens, white boards or storage pieces to provide barriers. Use minimum 6’H panels to separate standing occupants when spaces do not support distancing, or minimum of 3’H between sitting occupants.</a:t>
            </a:r>
          </a:p>
          <a:p>
            <a:pPr>
              <a:buFont typeface="+mj-lt"/>
              <a:buAutoNum type="arabicPeriod"/>
            </a:pPr>
            <a:r>
              <a:rPr lang="en-US" sz="1200" b="1" dirty="0" smtClean="0">
                <a:latin typeface="Arial Narrow" panose="020B0606020202030204" pitchFamily="34" charset="0"/>
              </a:rPr>
              <a:t>Change Geometry: </a:t>
            </a:r>
            <a:r>
              <a:rPr lang="en-US" sz="1200" dirty="0" smtClean="0">
                <a:latin typeface="Arial Narrow" panose="020B0606020202030204" pitchFamily="34" charset="0"/>
              </a:rPr>
              <a:t>Reconfigure workstations to reduce sitting face-to-face without a barrier. Rotate 90 degrees to face in a different direction. </a:t>
            </a:r>
          </a:p>
          <a:p>
            <a:pPr>
              <a:buFont typeface="+mj-lt"/>
              <a:buAutoNum type="arabicPeriod"/>
            </a:pPr>
            <a:r>
              <a:rPr lang="en-US" sz="1200" b="1" dirty="0" smtClean="0">
                <a:latin typeface="Arial Narrow" panose="020B0606020202030204" pitchFamily="34" charset="0"/>
              </a:rPr>
              <a:t>Reduce Density: </a:t>
            </a:r>
            <a:r>
              <a:rPr lang="en-US" sz="1200" dirty="0" smtClean="0">
                <a:latin typeface="Arial Narrow" panose="020B0606020202030204" pitchFamily="34" charset="0"/>
              </a:rPr>
              <a:t>Remove guest seats to discourage “Pop-In’s” at the workstation. Use visual ques (tape, signs) to identify and suggest appropriate distance between people. In some cases, shared offices will have no choice but to use the staggered schedule approach if the space is any less than 10’x10’ or configured to preclude 6’ distancing. </a:t>
            </a:r>
            <a:endParaRPr lang="en-US" sz="800" dirty="0" smtClean="0">
              <a:latin typeface="Arial Narrow" panose="020B0606020202030204" pitchFamily="34" charset="0"/>
            </a:endParaRPr>
          </a:p>
          <a:p>
            <a:pPr>
              <a:buFont typeface="+mj-lt"/>
              <a:buAutoNum type="arabicPeriod"/>
            </a:pPr>
            <a:r>
              <a:rPr lang="en-US" sz="1200" b="1" dirty="0" smtClean="0">
                <a:latin typeface="Arial Narrow" panose="020B0606020202030204" pitchFamily="34" charset="0"/>
              </a:rPr>
              <a:t>Clean frequently and visibly</a:t>
            </a:r>
            <a:r>
              <a:rPr lang="en-US" sz="1200" dirty="0" smtClean="0">
                <a:latin typeface="Arial Narrow" panose="020B0606020202030204" pitchFamily="34" charset="0"/>
              </a:rPr>
              <a:t>. Provide cleaning </a:t>
            </a:r>
            <a:r>
              <a:rPr lang="en-US" sz="1200" dirty="0">
                <a:latin typeface="Arial Narrow" panose="020B0606020202030204" pitchFamily="34" charset="0"/>
              </a:rPr>
              <a:t>products to wipe down shared spaces and/or items </a:t>
            </a:r>
            <a:r>
              <a:rPr lang="en-US" sz="1200" b="1" u="sng" dirty="0">
                <a:latin typeface="Arial Narrow" panose="020B0606020202030204" pitchFamily="34" charset="0"/>
              </a:rPr>
              <a:t>before and after use</a:t>
            </a:r>
            <a:r>
              <a:rPr lang="en-US" sz="1200" b="1" u="sng" dirty="0" smtClean="0">
                <a:latin typeface="Arial Narrow" panose="020B0606020202030204" pitchFamily="34" charset="0"/>
              </a:rPr>
              <a:t>.</a:t>
            </a:r>
            <a:r>
              <a:rPr lang="en-US" sz="1200" dirty="0" smtClean="0">
                <a:latin typeface="Arial Narrow" panose="020B0606020202030204" pitchFamily="34" charset="0"/>
              </a:rPr>
              <a:t> This is everyone’s responsibility, not just Custodial staff. </a:t>
            </a:r>
            <a:endParaRPr lang="en-US" sz="1200" b="1" u="sng" dirty="0" smtClean="0">
              <a:latin typeface="Arial Narrow" panose="020B0606020202030204" pitchFamily="34" charset="0"/>
            </a:endParaRPr>
          </a:p>
          <a:p>
            <a:pPr>
              <a:buFont typeface="+mj-lt"/>
              <a:buAutoNum type="arabicPeriod"/>
            </a:pPr>
            <a:endParaRPr lang="en-US" sz="1200" b="1" u="sng" dirty="0">
              <a:latin typeface="Arial Narrow" panose="020B0606020202030204" pitchFamily="34" charset="0"/>
            </a:endParaRPr>
          </a:p>
          <a:p>
            <a:pPr marL="342900" indent="-342900">
              <a:buFont typeface="+mj-lt"/>
              <a:buAutoNum type="arabicPeriod"/>
            </a:pPr>
            <a:endParaRPr lang="en-US" sz="1600" dirty="0" smtClean="0">
              <a:latin typeface="Arial Narrow" panose="020B0606020202030204" pitchFamily="34" charset="0"/>
            </a:endParaRPr>
          </a:p>
          <a:p>
            <a:pPr marL="342900" indent="-342900">
              <a:buFont typeface="+mj-lt"/>
              <a:buAutoNum type="arabicPeriod"/>
            </a:pPr>
            <a:endParaRPr lang="en-US" sz="1600" dirty="0" smtClean="0">
              <a:latin typeface="Arial Narrow" panose="020B0606020202030204" pitchFamily="34" charset="0"/>
            </a:endParaRPr>
          </a:p>
          <a:p>
            <a:pPr>
              <a:buFont typeface="+mj-lt"/>
              <a:buAutoNum type="arabicPeriod"/>
            </a:pPr>
            <a:endParaRPr lang="en-US" sz="1200" dirty="0" smtClean="0">
              <a:latin typeface="Arial Narrow" panose="020B0606020202030204" pitchFamily="34" charset="0"/>
            </a:endParaRPr>
          </a:p>
          <a:p>
            <a:endParaRPr lang="en-US" sz="1200" dirty="0" smtClean="0">
              <a:latin typeface="Arial Narrow" panose="020B0606020202030204" pitchFamily="34" charset="0"/>
            </a:endParaRPr>
          </a:p>
        </p:txBody>
      </p:sp>
      <p:pic>
        <p:nvPicPr>
          <p:cNvPr id="3" name="Picture 2"/>
          <p:cNvPicPr>
            <a:picLocks noChangeAspect="1"/>
          </p:cNvPicPr>
          <p:nvPr/>
        </p:nvPicPr>
        <p:blipFill rotWithShape="1">
          <a:blip r:embed="rId4"/>
          <a:srcRect t="11054"/>
          <a:stretch/>
        </p:blipFill>
        <p:spPr>
          <a:xfrm>
            <a:off x="438305" y="1022464"/>
            <a:ext cx="2459879" cy="2110751"/>
          </a:xfrm>
          <a:prstGeom prst="rect">
            <a:avLst/>
          </a:prstGeom>
        </p:spPr>
      </p:pic>
      <p:pic>
        <p:nvPicPr>
          <p:cNvPr id="15" name="Picture 14"/>
          <p:cNvPicPr>
            <a:picLocks noChangeAspect="1"/>
          </p:cNvPicPr>
          <p:nvPr/>
        </p:nvPicPr>
        <p:blipFill>
          <a:blip r:embed="rId5"/>
          <a:stretch>
            <a:fillRect/>
          </a:stretch>
        </p:blipFill>
        <p:spPr>
          <a:xfrm>
            <a:off x="3492045" y="889785"/>
            <a:ext cx="1998119" cy="2202547"/>
          </a:xfrm>
          <a:prstGeom prst="rect">
            <a:avLst/>
          </a:prstGeom>
        </p:spPr>
      </p:pic>
      <p:pic>
        <p:nvPicPr>
          <p:cNvPr id="19" name="Picture 18"/>
          <p:cNvPicPr>
            <a:picLocks noChangeAspect="1"/>
          </p:cNvPicPr>
          <p:nvPr/>
        </p:nvPicPr>
        <p:blipFill>
          <a:blip r:embed="rId6"/>
          <a:stretch>
            <a:fillRect/>
          </a:stretch>
        </p:blipFill>
        <p:spPr>
          <a:xfrm>
            <a:off x="544107" y="3216123"/>
            <a:ext cx="5005820" cy="2708874"/>
          </a:xfrm>
          <a:prstGeom prst="rect">
            <a:avLst/>
          </a:prstGeom>
          <a:ln>
            <a:solidFill>
              <a:schemeClr val="tx1"/>
            </a:solidFill>
          </a:ln>
        </p:spPr>
      </p:pic>
      <p:pic>
        <p:nvPicPr>
          <p:cNvPr id="22" name="Picture 21"/>
          <p:cNvPicPr>
            <a:picLocks noChangeAspect="1"/>
          </p:cNvPicPr>
          <p:nvPr/>
        </p:nvPicPr>
        <p:blipFill rotWithShape="1">
          <a:blip r:embed="rId4"/>
          <a:srcRect t="11054"/>
          <a:stretch/>
        </p:blipFill>
        <p:spPr>
          <a:xfrm>
            <a:off x="376601" y="911051"/>
            <a:ext cx="2459879" cy="2110751"/>
          </a:xfrm>
          <a:prstGeom prst="rect">
            <a:avLst/>
          </a:prstGeom>
        </p:spPr>
      </p:pic>
      <p:pic>
        <p:nvPicPr>
          <p:cNvPr id="23" name="Picture 22"/>
          <p:cNvPicPr>
            <a:picLocks noChangeAspect="1"/>
          </p:cNvPicPr>
          <p:nvPr/>
        </p:nvPicPr>
        <p:blipFill>
          <a:blip r:embed="rId5"/>
          <a:stretch>
            <a:fillRect/>
          </a:stretch>
        </p:blipFill>
        <p:spPr>
          <a:xfrm>
            <a:off x="3430341" y="778372"/>
            <a:ext cx="1998119" cy="2202547"/>
          </a:xfrm>
          <a:prstGeom prst="rect">
            <a:avLst/>
          </a:prstGeom>
        </p:spPr>
      </p:pic>
      <p:sp>
        <p:nvSpPr>
          <p:cNvPr id="16" name="TextBox 15"/>
          <p:cNvSpPr txBox="1"/>
          <p:nvPr/>
        </p:nvSpPr>
        <p:spPr>
          <a:xfrm>
            <a:off x="1092868" y="2763883"/>
            <a:ext cx="1027343" cy="369332"/>
          </a:xfrm>
          <a:prstGeom prst="rect">
            <a:avLst/>
          </a:prstGeom>
          <a:noFill/>
        </p:spPr>
        <p:txBody>
          <a:bodyPr wrap="square" rtlCol="0">
            <a:spAutoFit/>
          </a:bodyPr>
          <a:lstStyle/>
          <a:p>
            <a:r>
              <a:rPr lang="en-US" dirty="0" smtClean="0"/>
              <a:t>BEFORE</a:t>
            </a:r>
            <a:endParaRPr lang="en-US" dirty="0"/>
          </a:p>
        </p:txBody>
      </p:sp>
      <p:sp>
        <p:nvSpPr>
          <p:cNvPr id="17" name="TextBox 16"/>
          <p:cNvSpPr txBox="1"/>
          <p:nvPr/>
        </p:nvSpPr>
        <p:spPr>
          <a:xfrm>
            <a:off x="4114504" y="2745911"/>
            <a:ext cx="1027343" cy="369332"/>
          </a:xfrm>
          <a:prstGeom prst="rect">
            <a:avLst/>
          </a:prstGeom>
          <a:noFill/>
        </p:spPr>
        <p:txBody>
          <a:bodyPr wrap="square" rtlCol="0">
            <a:spAutoFit/>
          </a:bodyPr>
          <a:lstStyle/>
          <a:p>
            <a:r>
              <a:rPr lang="en-US" dirty="0" smtClean="0"/>
              <a:t>AFTER</a:t>
            </a:r>
            <a:endParaRPr lang="en-US" dirty="0"/>
          </a:p>
        </p:txBody>
      </p:sp>
      <p:pic>
        <p:nvPicPr>
          <p:cNvPr id="26" name="Picture 25"/>
          <p:cNvPicPr>
            <a:picLocks noChangeAspect="1"/>
          </p:cNvPicPr>
          <p:nvPr/>
        </p:nvPicPr>
        <p:blipFill>
          <a:blip r:embed="rId7"/>
          <a:stretch>
            <a:fillRect/>
          </a:stretch>
        </p:blipFill>
        <p:spPr>
          <a:xfrm>
            <a:off x="7044265" y="3660221"/>
            <a:ext cx="3427157" cy="1820677"/>
          </a:xfrm>
          <a:prstGeom prst="rect">
            <a:avLst/>
          </a:prstGeom>
        </p:spPr>
      </p:pic>
      <p:sp>
        <p:nvSpPr>
          <p:cNvPr id="27" name="Oval 26"/>
          <p:cNvSpPr/>
          <p:nvPr/>
        </p:nvSpPr>
        <p:spPr>
          <a:xfrm>
            <a:off x="7907107" y="3660221"/>
            <a:ext cx="374073" cy="587583"/>
          </a:xfrm>
          <a:prstGeom prst="ellipse">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8" name="Oval 27"/>
          <p:cNvSpPr/>
          <p:nvPr/>
        </p:nvSpPr>
        <p:spPr>
          <a:xfrm>
            <a:off x="8651033" y="3660220"/>
            <a:ext cx="374073" cy="587583"/>
          </a:xfrm>
          <a:prstGeom prst="ellipse">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9" name="Oval 28"/>
          <p:cNvSpPr/>
          <p:nvPr/>
        </p:nvSpPr>
        <p:spPr>
          <a:xfrm>
            <a:off x="9390694" y="3660220"/>
            <a:ext cx="374073" cy="587583"/>
          </a:xfrm>
          <a:prstGeom prst="ellipse">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0" name="Oval 29"/>
          <p:cNvSpPr/>
          <p:nvPr/>
        </p:nvSpPr>
        <p:spPr>
          <a:xfrm>
            <a:off x="7907107" y="4921110"/>
            <a:ext cx="374073" cy="587583"/>
          </a:xfrm>
          <a:prstGeom prst="ellipse">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1" name="Oval 30"/>
          <p:cNvSpPr/>
          <p:nvPr/>
        </p:nvSpPr>
        <p:spPr>
          <a:xfrm>
            <a:off x="8651033" y="4921109"/>
            <a:ext cx="374073" cy="587583"/>
          </a:xfrm>
          <a:prstGeom prst="ellipse">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2" name="Oval 31"/>
          <p:cNvSpPr/>
          <p:nvPr/>
        </p:nvSpPr>
        <p:spPr>
          <a:xfrm>
            <a:off x="9390694" y="4921109"/>
            <a:ext cx="374073" cy="587583"/>
          </a:xfrm>
          <a:prstGeom prst="ellipse">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7" name="Group 6"/>
          <p:cNvGrpSpPr/>
          <p:nvPr/>
        </p:nvGrpSpPr>
        <p:grpSpPr>
          <a:xfrm>
            <a:off x="7578789" y="4236783"/>
            <a:ext cx="328318" cy="324532"/>
            <a:chOff x="6172386" y="4494165"/>
            <a:chExt cx="332917" cy="426944"/>
          </a:xfrm>
        </p:grpSpPr>
        <p:sp>
          <p:nvSpPr>
            <p:cNvPr id="5" name="Oval 4"/>
            <p:cNvSpPr/>
            <p:nvPr/>
          </p:nvSpPr>
          <p:spPr>
            <a:xfrm>
              <a:off x="6172386" y="4563291"/>
              <a:ext cx="332917" cy="35781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172386" y="4494165"/>
              <a:ext cx="269966" cy="369332"/>
            </a:xfrm>
            <a:prstGeom prst="rect">
              <a:avLst/>
            </a:prstGeom>
            <a:noFill/>
          </p:spPr>
          <p:txBody>
            <a:bodyPr wrap="square" rtlCol="0">
              <a:spAutoFit/>
            </a:bodyPr>
            <a:lstStyle/>
            <a:p>
              <a:r>
                <a:rPr lang="en-US" dirty="0">
                  <a:solidFill>
                    <a:schemeClr val="bg1"/>
                  </a:solidFill>
                </a:rPr>
                <a:t>A</a:t>
              </a:r>
            </a:p>
          </p:txBody>
        </p:sp>
      </p:grpSp>
      <p:grpSp>
        <p:nvGrpSpPr>
          <p:cNvPr id="8" name="Group 7"/>
          <p:cNvGrpSpPr/>
          <p:nvPr/>
        </p:nvGrpSpPr>
        <p:grpSpPr>
          <a:xfrm>
            <a:off x="8305337" y="4230387"/>
            <a:ext cx="337349" cy="327541"/>
            <a:chOff x="6172386" y="4535243"/>
            <a:chExt cx="332917" cy="385866"/>
          </a:xfrm>
        </p:grpSpPr>
        <p:sp>
          <p:nvSpPr>
            <p:cNvPr id="33" name="Oval 32"/>
            <p:cNvSpPr/>
            <p:nvPr/>
          </p:nvSpPr>
          <p:spPr>
            <a:xfrm>
              <a:off x="6172386" y="4563291"/>
              <a:ext cx="332917" cy="357818"/>
            </a:xfrm>
            <a:prstGeom prst="ellipse">
              <a:avLst/>
            </a:prstGeom>
            <a:solidFill>
              <a:srgbClr val="291FF5"/>
            </a:solidFill>
            <a:ln>
              <a:solidFill>
                <a:srgbClr val="291F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6189804" y="4535243"/>
              <a:ext cx="269966" cy="369332"/>
            </a:xfrm>
            <a:prstGeom prst="rect">
              <a:avLst/>
            </a:prstGeom>
            <a:noFill/>
          </p:spPr>
          <p:txBody>
            <a:bodyPr wrap="square" rtlCol="0">
              <a:spAutoFit/>
            </a:bodyPr>
            <a:lstStyle/>
            <a:p>
              <a:r>
                <a:rPr lang="en-US" dirty="0" smtClean="0">
                  <a:solidFill>
                    <a:schemeClr val="bg1"/>
                  </a:solidFill>
                </a:rPr>
                <a:t>B</a:t>
              </a:r>
              <a:endParaRPr lang="en-US" dirty="0">
                <a:solidFill>
                  <a:schemeClr val="bg1"/>
                </a:solidFill>
              </a:endParaRPr>
            </a:p>
          </p:txBody>
        </p:sp>
      </p:grpSp>
      <p:grpSp>
        <p:nvGrpSpPr>
          <p:cNvPr id="36" name="Group 35"/>
          <p:cNvGrpSpPr/>
          <p:nvPr/>
        </p:nvGrpSpPr>
        <p:grpSpPr>
          <a:xfrm>
            <a:off x="8322987" y="4596577"/>
            <a:ext cx="328318" cy="324532"/>
            <a:chOff x="6172386" y="4494165"/>
            <a:chExt cx="332917" cy="426944"/>
          </a:xfrm>
        </p:grpSpPr>
        <p:sp>
          <p:nvSpPr>
            <p:cNvPr id="37" name="Oval 36"/>
            <p:cNvSpPr/>
            <p:nvPr/>
          </p:nvSpPr>
          <p:spPr>
            <a:xfrm>
              <a:off x="6172386" y="4563291"/>
              <a:ext cx="332917" cy="35781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p:nvSpPr>
          <p:spPr>
            <a:xfrm>
              <a:off x="6172386" y="4494165"/>
              <a:ext cx="269966" cy="369332"/>
            </a:xfrm>
            <a:prstGeom prst="rect">
              <a:avLst/>
            </a:prstGeom>
            <a:noFill/>
          </p:spPr>
          <p:txBody>
            <a:bodyPr wrap="square" rtlCol="0">
              <a:spAutoFit/>
            </a:bodyPr>
            <a:lstStyle/>
            <a:p>
              <a:r>
                <a:rPr lang="en-US" dirty="0">
                  <a:solidFill>
                    <a:schemeClr val="bg1"/>
                  </a:solidFill>
                </a:rPr>
                <a:t>A</a:t>
              </a:r>
            </a:p>
          </p:txBody>
        </p:sp>
      </p:grpSp>
      <p:grpSp>
        <p:nvGrpSpPr>
          <p:cNvPr id="39" name="Group 38"/>
          <p:cNvGrpSpPr/>
          <p:nvPr/>
        </p:nvGrpSpPr>
        <p:grpSpPr>
          <a:xfrm>
            <a:off x="9073039" y="4233396"/>
            <a:ext cx="328318" cy="324532"/>
            <a:chOff x="6172386" y="4494165"/>
            <a:chExt cx="332917" cy="426944"/>
          </a:xfrm>
        </p:grpSpPr>
        <p:sp>
          <p:nvSpPr>
            <p:cNvPr id="40" name="Oval 39"/>
            <p:cNvSpPr/>
            <p:nvPr/>
          </p:nvSpPr>
          <p:spPr>
            <a:xfrm>
              <a:off x="6172386" y="4563291"/>
              <a:ext cx="332917" cy="35781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6172386" y="4494165"/>
              <a:ext cx="269966" cy="369332"/>
            </a:xfrm>
            <a:prstGeom prst="rect">
              <a:avLst/>
            </a:prstGeom>
            <a:noFill/>
          </p:spPr>
          <p:txBody>
            <a:bodyPr wrap="square" rtlCol="0">
              <a:spAutoFit/>
            </a:bodyPr>
            <a:lstStyle/>
            <a:p>
              <a:r>
                <a:rPr lang="en-US" dirty="0">
                  <a:solidFill>
                    <a:schemeClr val="bg1"/>
                  </a:solidFill>
                </a:rPr>
                <a:t>A</a:t>
              </a:r>
            </a:p>
          </p:txBody>
        </p:sp>
      </p:grpSp>
      <p:grpSp>
        <p:nvGrpSpPr>
          <p:cNvPr id="45" name="Group 44"/>
          <p:cNvGrpSpPr/>
          <p:nvPr/>
        </p:nvGrpSpPr>
        <p:grpSpPr>
          <a:xfrm>
            <a:off x="9759387" y="4596577"/>
            <a:ext cx="328318" cy="324532"/>
            <a:chOff x="6172386" y="4494165"/>
            <a:chExt cx="332917" cy="426944"/>
          </a:xfrm>
        </p:grpSpPr>
        <p:sp>
          <p:nvSpPr>
            <p:cNvPr id="46" name="Oval 45"/>
            <p:cNvSpPr/>
            <p:nvPr/>
          </p:nvSpPr>
          <p:spPr>
            <a:xfrm>
              <a:off x="6172386" y="4563291"/>
              <a:ext cx="332917" cy="35781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p:cNvSpPr txBox="1"/>
            <p:nvPr/>
          </p:nvSpPr>
          <p:spPr>
            <a:xfrm>
              <a:off x="6172386" y="4494165"/>
              <a:ext cx="269966" cy="369332"/>
            </a:xfrm>
            <a:prstGeom prst="rect">
              <a:avLst/>
            </a:prstGeom>
            <a:noFill/>
          </p:spPr>
          <p:txBody>
            <a:bodyPr wrap="square" rtlCol="0">
              <a:spAutoFit/>
            </a:bodyPr>
            <a:lstStyle/>
            <a:p>
              <a:r>
                <a:rPr lang="en-US" dirty="0">
                  <a:solidFill>
                    <a:schemeClr val="bg1"/>
                  </a:solidFill>
                </a:rPr>
                <a:t>A</a:t>
              </a:r>
            </a:p>
          </p:txBody>
        </p:sp>
      </p:grpSp>
      <p:grpSp>
        <p:nvGrpSpPr>
          <p:cNvPr id="48" name="Group 47"/>
          <p:cNvGrpSpPr/>
          <p:nvPr/>
        </p:nvGrpSpPr>
        <p:grpSpPr>
          <a:xfrm>
            <a:off x="9793060" y="4254195"/>
            <a:ext cx="337349" cy="327541"/>
            <a:chOff x="6172386" y="4535243"/>
            <a:chExt cx="332917" cy="385866"/>
          </a:xfrm>
        </p:grpSpPr>
        <p:sp>
          <p:nvSpPr>
            <p:cNvPr id="49" name="Oval 48"/>
            <p:cNvSpPr/>
            <p:nvPr/>
          </p:nvSpPr>
          <p:spPr>
            <a:xfrm>
              <a:off x="6172386" y="4563291"/>
              <a:ext cx="332917" cy="357818"/>
            </a:xfrm>
            <a:prstGeom prst="ellipse">
              <a:avLst/>
            </a:prstGeom>
            <a:solidFill>
              <a:srgbClr val="291FF5"/>
            </a:solidFill>
            <a:ln>
              <a:solidFill>
                <a:srgbClr val="291F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p:cNvSpPr txBox="1"/>
            <p:nvPr/>
          </p:nvSpPr>
          <p:spPr>
            <a:xfrm>
              <a:off x="6189804" y="4535243"/>
              <a:ext cx="269966" cy="369332"/>
            </a:xfrm>
            <a:prstGeom prst="rect">
              <a:avLst/>
            </a:prstGeom>
            <a:noFill/>
          </p:spPr>
          <p:txBody>
            <a:bodyPr wrap="square" rtlCol="0">
              <a:spAutoFit/>
            </a:bodyPr>
            <a:lstStyle/>
            <a:p>
              <a:r>
                <a:rPr lang="en-US" dirty="0" smtClean="0">
                  <a:solidFill>
                    <a:schemeClr val="bg1"/>
                  </a:solidFill>
                </a:rPr>
                <a:t>B</a:t>
              </a:r>
              <a:endParaRPr lang="en-US" dirty="0">
                <a:solidFill>
                  <a:schemeClr val="bg1"/>
                </a:solidFill>
              </a:endParaRPr>
            </a:p>
          </p:txBody>
        </p:sp>
      </p:grpSp>
      <p:grpSp>
        <p:nvGrpSpPr>
          <p:cNvPr id="51" name="Group 50"/>
          <p:cNvGrpSpPr/>
          <p:nvPr/>
        </p:nvGrpSpPr>
        <p:grpSpPr>
          <a:xfrm>
            <a:off x="7592909" y="4607599"/>
            <a:ext cx="337349" cy="327541"/>
            <a:chOff x="6172386" y="4535243"/>
            <a:chExt cx="332917" cy="385866"/>
          </a:xfrm>
        </p:grpSpPr>
        <p:sp>
          <p:nvSpPr>
            <p:cNvPr id="52" name="Oval 51"/>
            <p:cNvSpPr/>
            <p:nvPr/>
          </p:nvSpPr>
          <p:spPr>
            <a:xfrm>
              <a:off x="6172386" y="4563291"/>
              <a:ext cx="332917" cy="357818"/>
            </a:xfrm>
            <a:prstGeom prst="ellipse">
              <a:avLst/>
            </a:prstGeom>
            <a:solidFill>
              <a:srgbClr val="291FF5"/>
            </a:solidFill>
            <a:ln>
              <a:solidFill>
                <a:srgbClr val="291F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p:cNvSpPr txBox="1"/>
            <p:nvPr/>
          </p:nvSpPr>
          <p:spPr>
            <a:xfrm>
              <a:off x="6189804" y="4535243"/>
              <a:ext cx="269966" cy="369332"/>
            </a:xfrm>
            <a:prstGeom prst="rect">
              <a:avLst/>
            </a:prstGeom>
            <a:noFill/>
          </p:spPr>
          <p:txBody>
            <a:bodyPr wrap="square" rtlCol="0">
              <a:spAutoFit/>
            </a:bodyPr>
            <a:lstStyle/>
            <a:p>
              <a:r>
                <a:rPr lang="en-US" dirty="0" smtClean="0">
                  <a:solidFill>
                    <a:schemeClr val="bg1"/>
                  </a:solidFill>
                </a:rPr>
                <a:t>B</a:t>
              </a:r>
              <a:endParaRPr lang="en-US" dirty="0">
                <a:solidFill>
                  <a:schemeClr val="bg1"/>
                </a:solidFill>
              </a:endParaRPr>
            </a:p>
          </p:txBody>
        </p:sp>
      </p:grpSp>
      <p:grpSp>
        <p:nvGrpSpPr>
          <p:cNvPr id="57" name="Group 56"/>
          <p:cNvGrpSpPr/>
          <p:nvPr/>
        </p:nvGrpSpPr>
        <p:grpSpPr>
          <a:xfrm>
            <a:off x="9060319" y="4607599"/>
            <a:ext cx="337349" cy="327541"/>
            <a:chOff x="6172386" y="4535243"/>
            <a:chExt cx="332917" cy="385866"/>
          </a:xfrm>
        </p:grpSpPr>
        <p:sp>
          <p:nvSpPr>
            <p:cNvPr id="58" name="Oval 57"/>
            <p:cNvSpPr/>
            <p:nvPr/>
          </p:nvSpPr>
          <p:spPr>
            <a:xfrm>
              <a:off x="6172386" y="4563291"/>
              <a:ext cx="332917" cy="357818"/>
            </a:xfrm>
            <a:prstGeom prst="ellipse">
              <a:avLst/>
            </a:prstGeom>
            <a:solidFill>
              <a:srgbClr val="291FF5"/>
            </a:solidFill>
            <a:ln>
              <a:solidFill>
                <a:srgbClr val="291F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58"/>
            <p:cNvSpPr txBox="1"/>
            <p:nvPr/>
          </p:nvSpPr>
          <p:spPr>
            <a:xfrm>
              <a:off x="6189804" y="4535243"/>
              <a:ext cx="269966" cy="369332"/>
            </a:xfrm>
            <a:prstGeom prst="rect">
              <a:avLst/>
            </a:prstGeom>
            <a:noFill/>
          </p:spPr>
          <p:txBody>
            <a:bodyPr wrap="square" rtlCol="0">
              <a:spAutoFit/>
            </a:bodyPr>
            <a:lstStyle/>
            <a:p>
              <a:r>
                <a:rPr lang="en-US" dirty="0" smtClean="0">
                  <a:solidFill>
                    <a:schemeClr val="bg1"/>
                  </a:solidFill>
                </a:rPr>
                <a:t>B</a:t>
              </a:r>
              <a:endParaRPr lang="en-US" dirty="0">
                <a:solidFill>
                  <a:schemeClr val="bg1"/>
                </a:solidFill>
              </a:endParaRPr>
            </a:p>
          </p:txBody>
        </p:sp>
      </p:grpSp>
      <p:pic>
        <p:nvPicPr>
          <p:cNvPr id="60" name="Picture 59"/>
          <p:cNvPicPr>
            <a:picLocks noChangeAspect="1"/>
          </p:cNvPicPr>
          <p:nvPr/>
        </p:nvPicPr>
        <p:blipFill>
          <a:blip r:embed="rId8"/>
          <a:stretch>
            <a:fillRect/>
          </a:stretch>
        </p:blipFill>
        <p:spPr>
          <a:xfrm>
            <a:off x="6150861" y="3929607"/>
            <a:ext cx="1033444" cy="1355983"/>
          </a:xfrm>
          <a:prstGeom prst="rect">
            <a:avLst/>
          </a:prstGeom>
          <a:ln>
            <a:solidFill>
              <a:schemeClr val="tx1"/>
            </a:solidFill>
          </a:ln>
        </p:spPr>
      </p:pic>
      <p:pic>
        <p:nvPicPr>
          <p:cNvPr id="61" name="Picture 60"/>
          <p:cNvPicPr>
            <a:picLocks noChangeAspect="1"/>
          </p:cNvPicPr>
          <p:nvPr/>
        </p:nvPicPr>
        <p:blipFill>
          <a:blip r:embed="rId9"/>
          <a:stretch>
            <a:fillRect/>
          </a:stretch>
        </p:blipFill>
        <p:spPr>
          <a:xfrm>
            <a:off x="10498486" y="4002781"/>
            <a:ext cx="1341267" cy="1257251"/>
          </a:xfrm>
          <a:prstGeom prst="rect">
            <a:avLst/>
          </a:prstGeom>
          <a:ln>
            <a:solidFill>
              <a:schemeClr val="tx1"/>
            </a:solidFill>
          </a:ln>
        </p:spPr>
      </p:pic>
      <p:pic>
        <p:nvPicPr>
          <p:cNvPr id="11" name="Audio 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117898177"/>
      </p:ext>
    </p:extLst>
  </p:cSld>
  <p:clrMapOvr>
    <a:masterClrMapping/>
  </p:clrMapOvr>
  <mc:AlternateContent xmlns:mc="http://schemas.openxmlformats.org/markup-compatibility/2006">
    <mc:Choice xmlns:p14="http://schemas.microsoft.com/office/powerpoint/2010/main" Requires="p14">
      <p:transition spd="slow" p14:dur="2000" advTm="115351"/>
    </mc:Choice>
    <mc:Fallback>
      <p:transition spd="slow" advTm="1153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69906" y="542018"/>
            <a:ext cx="5355774" cy="423711"/>
          </a:xfrm>
        </p:spPr>
        <p:txBody>
          <a:bodyPr>
            <a:noAutofit/>
          </a:bodyPr>
          <a:lstStyle/>
          <a:p>
            <a:pPr algn="l"/>
            <a:r>
              <a:rPr lang="en-US" sz="1600" dirty="0" smtClean="0"/>
              <a:t>What about Meeting Spaces?</a:t>
            </a:r>
            <a:endParaRPr lang="en-US" sz="1600" dirty="0"/>
          </a:p>
        </p:txBody>
      </p:sp>
      <p:pic>
        <p:nvPicPr>
          <p:cNvPr id="8" name="Picture 7"/>
          <p:cNvPicPr>
            <a:picLocks noChangeAspect="1"/>
          </p:cNvPicPr>
          <p:nvPr/>
        </p:nvPicPr>
        <p:blipFill>
          <a:blip r:embed="rId4"/>
          <a:stretch>
            <a:fillRect/>
          </a:stretch>
        </p:blipFill>
        <p:spPr>
          <a:xfrm>
            <a:off x="369906" y="1012244"/>
            <a:ext cx="6073926" cy="4028339"/>
          </a:xfrm>
          <a:prstGeom prst="rect">
            <a:avLst/>
          </a:prstGeom>
          <a:ln>
            <a:solidFill>
              <a:schemeClr val="tx1"/>
            </a:solidFill>
          </a:ln>
        </p:spPr>
      </p:pic>
      <p:sp>
        <p:nvSpPr>
          <p:cNvPr id="9" name="Subtitle 4"/>
          <p:cNvSpPr txBox="1">
            <a:spLocks/>
          </p:cNvSpPr>
          <p:nvPr/>
        </p:nvSpPr>
        <p:spPr>
          <a:xfrm>
            <a:off x="6778778" y="377433"/>
            <a:ext cx="5174301" cy="441187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mj-lt"/>
              <a:buAutoNum type="arabicPeriod"/>
            </a:pPr>
            <a:r>
              <a:rPr lang="en-US" sz="1200" dirty="0" smtClean="0">
                <a:latin typeface="Arial Narrow" panose="020B0606020202030204" pitchFamily="34" charset="0"/>
              </a:rPr>
              <a:t>If possible, </a:t>
            </a:r>
            <a:r>
              <a:rPr lang="en-US" sz="1200" b="1" u="sng" dirty="0" smtClean="0">
                <a:latin typeface="Arial Narrow" panose="020B0606020202030204" pitchFamily="34" charset="0"/>
              </a:rPr>
              <a:t>Conference Rooms should remain closed </a:t>
            </a:r>
            <a:r>
              <a:rPr lang="en-US" sz="1200" dirty="0" smtClean="0">
                <a:latin typeface="Arial Narrow" panose="020B0606020202030204" pitchFamily="34" charset="0"/>
              </a:rPr>
              <a:t>and limit group meetings. If meeting room size is less than 10’x10’ this may be your only option. </a:t>
            </a:r>
          </a:p>
          <a:p>
            <a:pPr>
              <a:buFont typeface="+mj-lt"/>
              <a:buAutoNum type="arabicPeriod"/>
            </a:pPr>
            <a:r>
              <a:rPr lang="en-US" sz="1200" b="1" u="sng" dirty="0" smtClean="0">
                <a:latin typeface="Arial Narrow" panose="020B0606020202030204" pitchFamily="34" charset="0"/>
              </a:rPr>
              <a:t>Schedule Virtual Collaboration Meetings.</a:t>
            </a:r>
          </a:p>
          <a:p>
            <a:pPr>
              <a:buFont typeface="+mj-lt"/>
              <a:buAutoNum type="arabicPeriod"/>
            </a:pPr>
            <a:r>
              <a:rPr lang="en-US" sz="1200" b="1" dirty="0" smtClean="0">
                <a:latin typeface="Arial Narrow" panose="020B0606020202030204" pitchFamily="34" charset="0"/>
              </a:rPr>
              <a:t>Meet in the Open: </a:t>
            </a:r>
            <a:r>
              <a:rPr lang="en-US" sz="1200" dirty="0" smtClean="0">
                <a:latin typeface="Arial Narrow" panose="020B0606020202030204" pitchFamily="34" charset="0"/>
              </a:rPr>
              <a:t>Meet in large open spaces. </a:t>
            </a:r>
          </a:p>
          <a:p>
            <a:pPr>
              <a:buFont typeface="+mj-lt"/>
              <a:buAutoNum type="arabicPeriod"/>
            </a:pPr>
            <a:r>
              <a:rPr lang="en-US" sz="1200" dirty="0" smtClean="0">
                <a:latin typeface="Arial Narrow" panose="020B0606020202030204" pitchFamily="34" charset="0"/>
              </a:rPr>
              <a:t>Have a standing meeting. There is a natural instinct to provide personal respect distance from yourself and another person when we stand. </a:t>
            </a:r>
          </a:p>
          <a:p>
            <a:pPr>
              <a:buFont typeface="+mj-lt"/>
              <a:buAutoNum type="arabicPeriod"/>
            </a:pPr>
            <a:r>
              <a:rPr lang="en-US" sz="1200" dirty="0" smtClean="0">
                <a:latin typeface="Arial Narrow" panose="020B0606020202030204" pitchFamily="34" charset="0"/>
              </a:rPr>
              <a:t>Smaller meeting rooms can be used as temporary Private Offices and/or zoom spaces.</a:t>
            </a:r>
          </a:p>
          <a:p>
            <a:pPr>
              <a:buFont typeface="+mj-lt"/>
              <a:buAutoNum type="arabicPeriod"/>
            </a:pPr>
            <a:r>
              <a:rPr lang="en-US" sz="1200" dirty="0" smtClean="0">
                <a:latin typeface="Arial Narrow" panose="020B0606020202030204" pitchFamily="34" charset="0"/>
              </a:rPr>
              <a:t>Establish protocols for the number of people who can occupy an enclosed space. Post that information at the door of the space so it is commonly understood.  </a:t>
            </a:r>
            <a:endParaRPr lang="en-US" sz="1200" dirty="0">
              <a:latin typeface="Arial Narrow" panose="020B0606020202030204" pitchFamily="34" charset="0"/>
            </a:endParaRPr>
          </a:p>
          <a:p>
            <a:pPr>
              <a:buFont typeface="+mj-lt"/>
              <a:buAutoNum type="arabicPeriod"/>
            </a:pPr>
            <a:r>
              <a:rPr lang="en-US" sz="1200" dirty="0" smtClean="0">
                <a:latin typeface="Arial Narrow" panose="020B0606020202030204" pitchFamily="34" charset="0"/>
              </a:rPr>
              <a:t>Leave doors open or incorporate door-opening sensors. </a:t>
            </a:r>
          </a:p>
          <a:p>
            <a:pPr>
              <a:buFont typeface="+mj-lt"/>
              <a:buAutoNum type="arabicPeriod"/>
            </a:pPr>
            <a:r>
              <a:rPr lang="en-US" sz="1200" b="1" dirty="0">
                <a:latin typeface="Arial Narrow" panose="020B0606020202030204" pitchFamily="34" charset="0"/>
              </a:rPr>
              <a:t>Clean frequently and visibly</a:t>
            </a:r>
            <a:r>
              <a:rPr lang="en-US" sz="1200" dirty="0">
                <a:latin typeface="Arial Narrow" panose="020B0606020202030204" pitchFamily="34" charset="0"/>
              </a:rPr>
              <a:t>. Provide cleaning products to wipe down shared spaces and/or items </a:t>
            </a:r>
            <a:r>
              <a:rPr lang="en-US" sz="1200" b="1" u="sng" dirty="0">
                <a:latin typeface="Arial Narrow" panose="020B0606020202030204" pitchFamily="34" charset="0"/>
              </a:rPr>
              <a:t>before and after use.</a:t>
            </a:r>
            <a:r>
              <a:rPr lang="en-US" sz="1200" dirty="0">
                <a:latin typeface="Arial Narrow" panose="020B0606020202030204" pitchFamily="34" charset="0"/>
              </a:rPr>
              <a:t> This is everyone’s responsibility, not just Custodial staff. </a:t>
            </a:r>
            <a:endParaRPr lang="en-US" sz="1200" b="1" u="sng" dirty="0">
              <a:latin typeface="Arial Narrow" panose="020B0606020202030204" pitchFamily="34" charset="0"/>
            </a:endParaRPr>
          </a:p>
          <a:p>
            <a:pPr>
              <a:buFont typeface="+mj-lt"/>
              <a:buAutoNum type="arabicPeriod"/>
            </a:pPr>
            <a:endParaRPr lang="en-US" sz="1200" dirty="0">
              <a:latin typeface="Arial Narrow" panose="020B0606020202030204" pitchFamily="34" charset="0"/>
            </a:endParaRPr>
          </a:p>
          <a:p>
            <a:pPr marL="342900" indent="-342900">
              <a:buFont typeface="+mj-lt"/>
              <a:buAutoNum type="arabicPeriod"/>
            </a:pPr>
            <a:endParaRPr lang="en-US" sz="1600" dirty="0" smtClean="0">
              <a:latin typeface="Arial Narrow" panose="020B0606020202030204" pitchFamily="34" charset="0"/>
            </a:endParaRPr>
          </a:p>
          <a:p>
            <a:pPr marL="342900" indent="-342900">
              <a:buFont typeface="+mj-lt"/>
              <a:buAutoNum type="arabicPeriod"/>
            </a:pPr>
            <a:endParaRPr lang="en-US" sz="1600" dirty="0" smtClean="0">
              <a:latin typeface="Arial Narrow" panose="020B0606020202030204" pitchFamily="34" charset="0"/>
            </a:endParaRPr>
          </a:p>
          <a:p>
            <a:pPr>
              <a:buFont typeface="+mj-lt"/>
              <a:buAutoNum type="arabicPeriod"/>
            </a:pPr>
            <a:endParaRPr lang="en-US" sz="1200" dirty="0" smtClean="0">
              <a:latin typeface="Arial Narrow" panose="020B0606020202030204" pitchFamily="34" charset="0"/>
            </a:endParaRPr>
          </a:p>
          <a:p>
            <a:endParaRPr lang="en-US" sz="1200" dirty="0" smtClean="0">
              <a:latin typeface="Arial Narrow" panose="020B0606020202030204" pitchFamily="34" charset="0"/>
            </a:endParaRPr>
          </a:p>
        </p:txBody>
      </p:sp>
      <p:sp>
        <p:nvSpPr>
          <p:cNvPr id="12" name="Rectangle 11"/>
          <p:cNvSpPr/>
          <p:nvPr/>
        </p:nvSpPr>
        <p:spPr>
          <a:xfrm>
            <a:off x="4533714" y="5924098"/>
            <a:ext cx="2551068" cy="674031"/>
          </a:xfrm>
          <a:prstGeom prst="rect">
            <a:avLst/>
          </a:prstGeom>
        </p:spPr>
        <p:txBody>
          <a:bodyPr wrap="square">
            <a:spAutoFit/>
          </a:bodyPr>
          <a:lstStyle/>
          <a:p>
            <a:pPr marL="0" lvl="1" defTabSz="533400">
              <a:lnSpc>
                <a:spcPct val="90000"/>
              </a:lnSpc>
              <a:spcBef>
                <a:spcPct val="0"/>
              </a:spcBef>
              <a:spcAft>
                <a:spcPct val="15000"/>
              </a:spcAft>
            </a:pPr>
            <a:r>
              <a:rPr lang="en-US" sz="1400" i="1" dirty="0" smtClean="0">
                <a:latin typeface="+mj-lt"/>
              </a:rPr>
              <a:t>Use internal communication channels available: intranet, email, instant messaging.</a:t>
            </a:r>
            <a:endParaRPr lang="en-US" sz="1400" i="1" dirty="0">
              <a:latin typeface="+mj-lt"/>
            </a:endParaRPr>
          </a:p>
        </p:txBody>
      </p:sp>
      <p:pic>
        <p:nvPicPr>
          <p:cNvPr id="2" name="Picture 1"/>
          <p:cNvPicPr>
            <a:picLocks noChangeAspect="1"/>
          </p:cNvPicPr>
          <p:nvPr/>
        </p:nvPicPr>
        <p:blipFill>
          <a:blip r:embed="rId5"/>
          <a:stretch>
            <a:fillRect/>
          </a:stretch>
        </p:blipFill>
        <p:spPr>
          <a:xfrm>
            <a:off x="7496930" y="3763956"/>
            <a:ext cx="3679532" cy="2834173"/>
          </a:xfrm>
          <a:prstGeom prst="rect">
            <a:avLst/>
          </a:prstGeom>
          <a:ln>
            <a:solidFill>
              <a:schemeClr val="tx1"/>
            </a:solidFill>
          </a:ln>
        </p:spPr>
      </p:pic>
      <p:pic>
        <p:nvPicPr>
          <p:cNvPr id="11" name="Audio 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468766799"/>
      </p:ext>
    </p:extLst>
  </p:cSld>
  <p:clrMapOvr>
    <a:masterClrMapping/>
  </p:clrMapOvr>
  <mc:AlternateContent xmlns:mc="http://schemas.openxmlformats.org/markup-compatibility/2006">
    <mc:Choice xmlns:p14="http://schemas.microsoft.com/office/powerpoint/2010/main" Requires="p14">
      <p:transition spd="slow" p14:dur="2000" advTm="197477"/>
    </mc:Choice>
    <mc:Fallback>
      <p:transition spd="slow" advTm="1974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586212" y="514133"/>
            <a:ext cx="5355774" cy="423711"/>
          </a:xfrm>
        </p:spPr>
        <p:txBody>
          <a:bodyPr>
            <a:noAutofit/>
          </a:bodyPr>
          <a:lstStyle/>
          <a:p>
            <a:pPr algn="l"/>
            <a:r>
              <a:rPr lang="en-US" sz="1600" dirty="0" smtClean="0"/>
              <a:t>What about Reception </a:t>
            </a:r>
            <a:r>
              <a:rPr lang="en-US" sz="1600" dirty="0"/>
              <a:t>S</a:t>
            </a:r>
            <a:r>
              <a:rPr lang="en-US" sz="1600" dirty="0" smtClean="0"/>
              <a:t>paces?</a:t>
            </a:r>
            <a:endParaRPr lang="en-US" sz="1600" dirty="0"/>
          </a:p>
        </p:txBody>
      </p:sp>
      <p:sp>
        <p:nvSpPr>
          <p:cNvPr id="8" name="Subtitle 4"/>
          <p:cNvSpPr txBox="1">
            <a:spLocks/>
          </p:cNvSpPr>
          <p:nvPr/>
        </p:nvSpPr>
        <p:spPr>
          <a:xfrm>
            <a:off x="6061144" y="867884"/>
            <a:ext cx="5174301" cy="441187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mj-lt"/>
              <a:buAutoNum type="arabicPeriod"/>
            </a:pPr>
            <a:r>
              <a:rPr lang="en-US" sz="1200" dirty="0" smtClean="0">
                <a:latin typeface="Arial Narrow" panose="020B0606020202030204" pitchFamily="34" charset="0"/>
              </a:rPr>
              <a:t>Establish a directional </a:t>
            </a:r>
            <a:r>
              <a:rPr lang="en-US" sz="1200" dirty="0">
                <a:latin typeface="Arial Narrow" panose="020B0606020202030204" pitchFamily="34" charset="0"/>
              </a:rPr>
              <a:t>“Flow” of </a:t>
            </a:r>
            <a:r>
              <a:rPr lang="en-US" sz="1200" dirty="0" smtClean="0">
                <a:latin typeface="Arial Narrow" panose="020B0606020202030204" pitchFamily="34" charset="0"/>
              </a:rPr>
              <a:t>Traffic using demarcation when necessary, best suited for the space given entrances and exits</a:t>
            </a:r>
            <a:r>
              <a:rPr lang="en-US" sz="1200" dirty="0" smtClean="0">
                <a:solidFill>
                  <a:srgbClr val="FF0000"/>
                </a:solidFill>
                <a:latin typeface="Arial Narrow" panose="020B0606020202030204" pitchFamily="34" charset="0"/>
              </a:rPr>
              <a:t>.</a:t>
            </a:r>
            <a:r>
              <a:rPr lang="en-US" sz="1200" dirty="0" smtClean="0">
                <a:latin typeface="Arial Narrow" panose="020B0606020202030204" pitchFamily="34" charset="0"/>
              </a:rPr>
              <a:t> </a:t>
            </a:r>
            <a:r>
              <a:rPr lang="en-US" sz="1200" b="1" dirty="0" smtClean="0">
                <a:latin typeface="Arial Narrow" panose="020B0606020202030204" pitchFamily="34" charset="0"/>
              </a:rPr>
              <a:t>As a general rule, </a:t>
            </a:r>
            <a:r>
              <a:rPr lang="en-US" sz="1200" b="1" u="sng" dirty="0" smtClean="0">
                <a:latin typeface="Arial Narrow" panose="020B0606020202030204" pitchFamily="34" charset="0"/>
              </a:rPr>
              <a:t>Walk </a:t>
            </a:r>
            <a:r>
              <a:rPr lang="en-US" sz="1200" b="1" u="sng" dirty="0">
                <a:latin typeface="Arial Narrow" panose="020B0606020202030204" pitchFamily="34" charset="0"/>
              </a:rPr>
              <a:t>Clockwise</a:t>
            </a:r>
            <a:r>
              <a:rPr lang="en-US" sz="1200" b="1" dirty="0">
                <a:latin typeface="Arial Narrow" panose="020B0606020202030204" pitchFamily="34" charset="0"/>
              </a:rPr>
              <a:t> always and anywhere. </a:t>
            </a:r>
            <a:endParaRPr lang="en-US" sz="1200" dirty="0">
              <a:latin typeface="Arial Narrow" panose="020B0606020202030204" pitchFamily="34" charset="0"/>
            </a:endParaRPr>
          </a:p>
          <a:p>
            <a:pPr>
              <a:buFont typeface="+mj-lt"/>
              <a:buAutoNum type="arabicPeriod"/>
            </a:pPr>
            <a:r>
              <a:rPr lang="en-US" sz="1200" dirty="0">
                <a:latin typeface="Arial Narrow" panose="020B0606020202030204" pitchFamily="34" charset="0"/>
              </a:rPr>
              <a:t>Stay on the </a:t>
            </a:r>
            <a:r>
              <a:rPr lang="en-US" sz="1200" b="1" dirty="0">
                <a:latin typeface="Arial Narrow" panose="020B0606020202030204" pitchFamily="34" charset="0"/>
              </a:rPr>
              <a:t>right hand side</a:t>
            </a:r>
            <a:r>
              <a:rPr lang="en-US" sz="1200" dirty="0">
                <a:latin typeface="Arial Narrow" panose="020B0606020202030204" pitchFamily="34" charset="0"/>
              </a:rPr>
              <a:t> of walkways just like you would driving a car. Stay in your lane.</a:t>
            </a:r>
          </a:p>
          <a:p>
            <a:pPr>
              <a:buFont typeface="+mj-lt"/>
              <a:buAutoNum type="arabicPeriod"/>
            </a:pPr>
            <a:r>
              <a:rPr lang="en-US" sz="1200" b="1" dirty="0" smtClean="0">
                <a:latin typeface="Arial Narrow" panose="020B0606020202030204" pitchFamily="34" charset="0"/>
              </a:rPr>
              <a:t>Stagger </a:t>
            </a:r>
            <a:r>
              <a:rPr lang="en-US" sz="1200" b="1" dirty="0">
                <a:latin typeface="Arial Narrow" panose="020B0606020202030204" pitchFamily="34" charset="0"/>
              </a:rPr>
              <a:t>/ “Checker Board” Schedules</a:t>
            </a:r>
            <a:r>
              <a:rPr lang="en-US" sz="1200" dirty="0">
                <a:latin typeface="Arial Narrow" panose="020B0606020202030204" pitchFamily="34" charset="0"/>
              </a:rPr>
              <a:t>. “A” group office days vs. “B” group office days to </a:t>
            </a:r>
            <a:r>
              <a:rPr lang="en-US" sz="1200" dirty="0" smtClean="0">
                <a:latin typeface="Arial Narrow" panose="020B0606020202030204" pitchFamily="34" charset="0"/>
              </a:rPr>
              <a:t>promote distancing and reduce </a:t>
            </a:r>
            <a:r>
              <a:rPr lang="en-US" sz="1200" dirty="0">
                <a:latin typeface="Arial Narrow" panose="020B0606020202030204" pitchFamily="34" charset="0"/>
              </a:rPr>
              <a:t>the number of people in the space at one time. </a:t>
            </a:r>
          </a:p>
          <a:p>
            <a:pPr>
              <a:buFont typeface="+mj-lt"/>
              <a:buAutoNum type="arabicPeriod"/>
            </a:pPr>
            <a:r>
              <a:rPr lang="en-US" sz="1200" dirty="0" smtClean="0">
                <a:latin typeface="Arial Narrow" panose="020B0606020202030204" pitchFamily="34" charset="0"/>
              </a:rPr>
              <a:t>Use WSU approved floor decals (or blue painters tape) to indicate 6’ distances and waiting zones. </a:t>
            </a:r>
          </a:p>
          <a:p>
            <a:pPr>
              <a:buFont typeface="+mj-lt"/>
              <a:buAutoNum type="arabicPeriod"/>
            </a:pPr>
            <a:r>
              <a:rPr lang="en-US" sz="1200" dirty="0" smtClean="0">
                <a:latin typeface="Arial Narrow" panose="020B0606020202030204" pitchFamily="34" charset="0"/>
              </a:rPr>
              <a:t>Install clear acrylic barriers where personnel interact with students, staff or the public.</a:t>
            </a:r>
          </a:p>
          <a:p>
            <a:pPr>
              <a:buFont typeface="+mj-lt"/>
              <a:buAutoNum type="arabicPeriod"/>
            </a:pPr>
            <a:r>
              <a:rPr lang="en-US" sz="1200" b="1" dirty="0" smtClean="0">
                <a:latin typeface="Arial Narrow" panose="020B0606020202030204" pitchFamily="34" charset="0"/>
              </a:rPr>
              <a:t>Clean </a:t>
            </a:r>
            <a:r>
              <a:rPr lang="en-US" sz="1200" b="1" dirty="0">
                <a:latin typeface="Arial Narrow" panose="020B0606020202030204" pitchFamily="34" charset="0"/>
              </a:rPr>
              <a:t>frequently and visibly</a:t>
            </a:r>
            <a:r>
              <a:rPr lang="en-US" sz="1200" dirty="0">
                <a:latin typeface="Arial Narrow" panose="020B0606020202030204" pitchFamily="34" charset="0"/>
              </a:rPr>
              <a:t>. Provide cleaning products to wipe down shared spaces and/or items </a:t>
            </a:r>
            <a:r>
              <a:rPr lang="en-US" sz="1200" b="1" u="sng" dirty="0">
                <a:latin typeface="Arial Narrow" panose="020B0606020202030204" pitchFamily="34" charset="0"/>
              </a:rPr>
              <a:t>before and after use.</a:t>
            </a:r>
            <a:r>
              <a:rPr lang="en-US" sz="1200" dirty="0">
                <a:latin typeface="Arial Narrow" panose="020B0606020202030204" pitchFamily="34" charset="0"/>
              </a:rPr>
              <a:t> This is everyone’s responsibility, not just Custodial staff. </a:t>
            </a:r>
            <a:endParaRPr lang="en-US" sz="1200" b="1" u="sng" dirty="0">
              <a:latin typeface="Arial Narrow" panose="020B0606020202030204" pitchFamily="34" charset="0"/>
            </a:endParaRPr>
          </a:p>
          <a:p>
            <a:pPr>
              <a:buFont typeface="+mj-lt"/>
              <a:buAutoNum type="arabicPeriod"/>
            </a:pPr>
            <a:endParaRPr lang="en-US" sz="1200" dirty="0">
              <a:latin typeface="Arial Narrow" panose="020B0606020202030204" pitchFamily="34" charset="0"/>
            </a:endParaRPr>
          </a:p>
          <a:p>
            <a:pPr marL="342900" indent="-342900">
              <a:buFont typeface="+mj-lt"/>
              <a:buAutoNum type="arabicPeriod"/>
            </a:pPr>
            <a:endParaRPr lang="en-US" sz="1600" dirty="0" smtClean="0">
              <a:latin typeface="Arial Narrow" panose="020B0606020202030204" pitchFamily="34" charset="0"/>
            </a:endParaRPr>
          </a:p>
          <a:p>
            <a:pPr marL="342900" indent="-342900">
              <a:buFont typeface="+mj-lt"/>
              <a:buAutoNum type="arabicPeriod"/>
            </a:pPr>
            <a:endParaRPr lang="en-US" sz="1600" dirty="0" smtClean="0">
              <a:latin typeface="Arial Narrow" panose="020B0606020202030204" pitchFamily="34" charset="0"/>
            </a:endParaRPr>
          </a:p>
          <a:p>
            <a:pPr>
              <a:buFont typeface="+mj-lt"/>
              <a:buAutoNum type="arabicPeriod"/>
            </a:pPr>
            <a:endParaRPr lang="en-US" sz="1200" dirty="0" smtClean="0">
              <a:latin typeface="Arial Narrow" panose="020B0606020202030204" pitchFamily="34" charset="0"/>
            </a:endParaRPr>
          </a:p>
          <a:p>
            <a:endParaRPr lang="en-US" sz="1200" dirty="0" smtClean="0">
              <a:latin typeface="Arial Narrow" panose="020B0606020202030204" pitchFamily="34" charset="0"/>
            </a:endParaRPr>
          </a:p>
        </p:txBody>
      </p:sp>
      <p:pic>
        <p:nvPicPr>
          <p:cNvPr id="9" name="Picture 8"/>
          <p:cNvPicPr>
            <a:picLocks noChangeAspect="1"/>
          </p:cNvPicPr>
          <p:nvPr/>
        </p:nvPicPr>
        <p:blipFill rotWithShape="1">
          <a:blip r:embed="rId4"/>
          <a:srcRect r="45734"/>
          <a:stretch/>
        </p:blipFill>
        <p:spPr>
          <a:xfrm>
            <a:off x="6170385" y="3930354"/>
            <a:ext cx="1849591" cy="2040593"/>
          </a:xfrm>
          <a:prstGeom prst="rect">
            <a:avLst/>
          </a:prstGeom>
          <a:ln>
            <a:solidFill>
              <a:schemeClr val="tx1"/>
            </a:solidFill>
          </a:ln>
        </p:spPr>
      </p:pic>
      <p:pic>
        <p:nvPicPr>
          <p:cNvPr id="10" name="Picture 9"/>
          <p:cNvPicPr>
            <a:picLocks noChangeAspect="1"/>
          </p:cNvPicPr>
          <p:nvPr/>
        </p:nvPicPr>
        <p:blipFill rotWithShape="1">
          <a:blip r:embed="rId5"/>
          <a:srcRect l="50827" b="7948"/>
          <a:stretch/>
        </p:blipFill>
        <p:spPr>
          <a:xfrm>
            <a:off x="9833528" y="3930353"/>
            <a:ext cx="1633160" cy="2040593"/>
          </a:xfrm>
          <a:prstGeom prst="rect">
            <a:avLst/>
          </a:prstGeom>
          <a:ln>
            <a:solidFill>
              <a:schemeClr val="tx1"/>
            </a:solidFill>
          </a:ln>
        </p:spPr>
      </p:pic>
      <p:pic>
        <p:nvPicPr>
          <p:cNvPr id="11" name="Picture 10"/>
          <p:cNvPicPr>
            <a:picLocks noChangeAspect="1"/>
          </p:cNvPicPr>
          <p:nvPr/>
        </p:nvPicPr>
        <p:blipFill rotWithShape="1">
          <a:blip r:embed="rId5"/>
          <a:srcRect r="49959" b="7948"/>
          <a:stretch/>
        </p:blipFill>
        <p:spPr>
          <a:xfrm>
            <a:off x="8095752" y="3930353"/>
            <a:ext cx="1662000" cy="2040593"/>
          </a:xfrm>
          <a:prstGeom prst="rect">
            <a:avLst/>
          </a:prstGeom>
          <a:ln>
            <a:solidFill>
              <a:schemeClr val="tx1"/>
            </a:solidFill>
          </a:ln>
        </p:spPr>
      </p:pic>
      <p:sp>
        <p:nvSpPr>
          <p:cNvPr id="12" name="TextBox 11"/>
          <p:cNvSpPr txBox="1"/>
          <p:nvPr/>
        </p:nvSpPr>
        <p:spPr>
          <a:xfrm>
            <a:off x="6170385" y="5970946"/>
            <a:ext cx="5296303" cy="276999"/>
          </a:xfrm>
          <a:prstGeom prst="rect">
            <a:avLst/>
          </a:prstGeom>
          <a:noFill/>
        </p:spPr>
        <p:txBody>
          <a:bodyPr wrap="square" rtlCol="0">
            <a:spAutoFit/>
          </a:bodyPr>
          <a:lstStyle/>
          <a:p>
            <a:r>
              <a:rPr lang="en-US" sz="1200" dirty="0" smtClean="0">
                <a:latin typeface="Arial Narrow" panose="020B0606020202030204" pitchFamily="34" charset="0"/>
              </a:rPr>
              <a:t>Product costs TBD by vendor on case by case basis and dependent on material availability.</a:t>
            </a:r>
            <a:endParaRPr lang="en-US" sz="1200" dirty="0">
              <a:latin typeface="Arial Narrow" panose="020B0606020202030204" pitchFamily="34" charset="0"/>
            </a:endParaRPr>
          </a:p>
        </p:txBody>
      </p:sp>
      <p:pic>
        <p:nvPicPr>
          <p:cNvPr id="3" name="Picture 2"/>
          <p:cNvPicPr>
            <a:picLocks noChangeAspect="1"/>
          </p:cNvPicPr>
          <p:nvPr/>
        </p:nvPicPr>
        <p:blipFill>
          <a:blip r:embed="rId6"/>
          <a:stretch>
            <a:fillRect/>
          </a:stretch>
        </p:blipFill>
        <p:spPr>
          <a:xfrm>
            <a:off x="586212" y="1108494"/>
            <a:ext cx="4995686" cy="4397571"/>
          </a:xfrm>
          <a:prstGeom prst="rect">
            <a:avLst/>
          </a:prstGeom>
          <a:ln>
            <a:solidFill>
              <a:schemeClr val="tx1"/>
            </a:solidFill>
          </a:ln>
        </p:spPr>
      </p:pic>
      <p:pic>
        <p:nvPicPr>
          <p:cNvPr id="13" name="Picture 2" descr="Directional Arrows Free Arrows Clipart Free Graphics - Green Arrow ..."/>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5651" b="97774" l="0" r="98810"/>
                    </a14:imgEffect>
                  </a14:imgLayer>
                </a14:imgProps>
              </a:ext>
              <a:ext uri="{28A0092B-C50C-407E-A947-70E740481C1C}">
                <a14:useLocalDpi xmlns:a14="http://schemas.microsoft.com/office/drawing/2010/main" val="0"/>
              </a:ext>
            </a:extLst>
          </a:blip>
          <a:srcRect/>
          <a:stretch>
            <a:fillRect/>
          </a:stretch>
        </p:blipFill>
        <p:spPr bwMode="auto">
          <a:xfrm rot="5400000">
            <a:off x="4065109" y="4061722"/>
            <a:ext cx="500818" cy="23808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Directional Arrows Free Arrows Clipart Free Graphics - Green Arrow ..."/>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5651" b="97774" l="0" r="98810"/>
                    </a14:imgEffect>
                  </a14:imgLayer>
                </a14:imgProps>
              </a:ext>
              <a:ext uri="{28A0092B-C50C-407E-A947-70E740481C1C}">
                <a14:useLocalDpi xmlns:a14="http://schemas.microsoft.com/office/drawing/2010/main" val="0"/>
              </a:ext>
            </a:extLst>
          </a:blip>
          <a:srcRect/>
          <a:stretch>
            <a:fillRect/>
          </a:stretch>
        </p:blipFill>
        <p:spPr bwMode="auto">
          <a:xfrm rot="5400000">
            <a:off x="4065109" y="4919235"/>
            <a:ext cx="500818" cy="23808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Directional Arrows Free Arrows Clipart Free Graphics - Green Arrow ..."/>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5651" b="97774" l="0" r="98810"/>
                    </a14:imgEffect>
                  </a14:imgLayer>
                </a14:imgProps>
              </a:ext>
              <a:ext uri="{28A0092B-C50C-407E-A947-70E740481C1C}">
                <a14:useLocalDpi xmlns:a14="http://schemas.microsoft.com/office/drawing/2010/main" val="0"/>
              </a:ext>
            </a:extLst>
          </a:blip>
          <a:srcRect/>
          <a:stretch>
            <a:fillRect/>
          </a:stretch>
        </p:blipFill>
        <p:spPr bwMode="auto">
          <a:xfrm rot="5400000">
            <a:off x="4082877" y="3225170"/>
            <a:ext cx="500818" cy="23808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Directional Arrows Free Arrows Clipart Free Graphics - Green Arrow ..."/>
          <p:cNvPicPr>
            <a:picLocks noChangeAspect="1" noChangeArrowheads="1"/>
          </p:cNvPicPr>
          <p:nvPr/>
        </p:nvPicPr>
        <p:blipFill>
          <a:blip r:embed="rId9" cstate="print">
            <a:extLst>
              <a:ext uri="{BEBA8EAE-BF5A-486C-A8C5-ECC9F3942E4B}">
                <a14:imgProps xmlns:a14="http://schemas.microsoft.com/office/drawing/2010/main">
                  <a14:imgLayer r:embed="rId8">
                    <a14:imgEffect>
                      <a14:backgroundRemoval t="5651" b="97774" l="0" r="98810"/>
                    </a14:imgEffect>
                  </a14:imgLayer>
                </a14:imgProps>
              </a:ext>
              <a:ext uri="{28A0092B-C50C-407E-A947-70E740481C1C}">
                <a14:useLocalDpi xmlns:a14="http://schemas.microsoft.com/office/drawing/2010/main" val="0"/>
              </a:ext>
            </a:extLst>
          </a:blip>
          <a:srcRect/>
          <a:stretch>
            <a:fillRect/>
          </a:stretch>
        </p:blipFill>
        <p:spPr bwMode="auto">
          <a:xfrm rot="16200000">
            <a:off x="1337053" y="4831609"/>
            <a:ext cx="500818" cy="23808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Directional Arrows Free Arrows Clipart Free Graphics - Green Arrow ..."/>
          <p:cNvPicPr>
            <a:picLocks noChangeAspect="1" noChangeArrowheads="1"/>
          </p:cNvPicPr>
          <p:nvPr/>
        </p:nvPicPr>
        <p:blipFill>
          <a:blip r:embed="rId9" cstate="print">
            <a:extLst>
              <a:ext uri="{BEBA8EAE-BF5A-486C-A8C5-ECC9F3942E4B}">
                <a14:imgProps xmlns:a14="http://schemas.microsoft.com/office/drawing/2010/main">
                  <a14:imgLayer r:embed="rId8">
                    <a14:imgEffect>
                      <a14:backgroundRemoval t="5651" b="97774" l="0" r="98810"/>
                    </a14:imgEffect>
                  </a14:imgLayer>
                </a14:imgProps>
              </a:ext>
              <a:ext uri="{28A0092B-C50C-407E-A947-70E740481C1C}">
                <a14:useLocalDpi xmlns:a14="http://schemas.microsoft.com/office/drawing/2010/main" val="0"/>
              </a:ext>
            </a:extLst>
          </a:blip>
          <a:srcRect/>
          <a:stretch>
            <a:fillRect/>
          </a:stretch>
        </p:blipFill>
        <p:spPr bwMode="auto">
          <a:xfrm rot="16200000">
            <a:off x="1342475" y="4025995"/>
            <a:ext cx="500818" cy="23808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Directional Arrows Free Arrows Clipart Free Graphics - Green Arrow ..."/>
          <p:cNvPicPr>
            <a:picLocks noChangeAspect="1" noChangeArrowheads="1"/>
          </p:cNvPicPr>
          <p:nvPr/>
        </p:nvPicPr>
        <p:blipFill>
          <a:blip r:embed="rId9" cstate="print">
            <a:extLst>
              <a:ext uri="{BEBA8EAE-BF5A-486C-A8C5-ECC9F3942E4B}">
                <a14:imgProps xmlns:a14="http://schemas.microsoft.com/office/drawing/2010/main">
                  <a14:imgLayer r:embed="rId8">
                    <a14:imgEffect>
                      <a14:backgroundRemoval t="5651" b="97774" l="0" r="98810"/>
                    </a14:imgEffect>
                  </a14:imgLayer>
                </a14:imgProps>
              </a:ext>
              <a:ext uri="{28A0092B-C50C-407E-A947-70E740481C1C}">
                <a14:useLocalDpi xmlns:a14="http://schemas.microsoft.com/office/drawing/2010/main" val="0"/>
              </a:ext>
            </a:extLst>
          </a:blip>
          <a:srcRect/>
          <a:stretch>
            <a:fillRect/>
          </a:stretch>
        </p:blipFill>
        <p:spPr bwMode="auto">
          <a:xfrm rot="16200000">
            <a:off x="1337053" y="3122370"/>
            <a:ext cx="500818" cy="23808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Directional Arrows Free Arrows Clipart Free Graphics - Green Arrow ..."/>
          <p:cNvPicPr>
            <a:picLocks noChangeAspect="1" noChangeArrowheads="1"/>
          </p:cNvPicPr>
          <p:nvPr/>
        </p:nvPicPr>
        <p:blipFill>
          <a:blip r:embed="rId9" cstate="print">
            <a:extLst>
              <a:ext uri="{BEBA8EAE-BF5A-486C-A8C5-ECC9F3942E4B}">
                <a14:imgProps xmlns:a14="http://schemas.microsoft.com/office/drawing/2010/main">
                  <a14:imgLayer r:embed="rId8">
                    <a14:imgEffect>
                      <a14:backgroundRemoval t="5651" b="97774" l="0" r="98810"/>
                    </a14:imgEffect>
                  </a14:imgLayer>
                </a14:imgProps>
              </a:ext>
              <a:ext uri="{28A0092B-C50C-407E-A947-70E740481C1C}">
                <a14:useLocalDpi xmlns:a14="http://schemas.microsoft.com/office/drawing/2010/main" val="0"/>
              </a:ext>
            </a:extLst>
          </a:blip>
          <a:srcRect/>
          <a:stretch>
            <a:fillRect/>
          </a:stretch>
        </p:blipFill>
        <p:spPr bwMode="auto">
          <a:xfrm>
            <a:off x="1587462" y="2304067"/>
            <a:ext cx="500818" cy="23808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Directional Arrows Free Arrows Clipart Free Graphics - Green Arrow ..."/>
          <p:cNvPicPr>
            <a:picLocks noChangeAspect="1" noChangeArrowheads="1"/>
          </p:cNvPicPr>
          <p:nvPr/>
        </p:nvPicPr>
        <p:blipFill>
          <a:blip r:embed="rId9" cstate="print">
            <a:extLst>
              <a:ext uri="{BEBA8EAE-BF5A-486C-A8C5-ECC9F3942E4B}">
                <a14:imgProps xmlns:a14="http://schemas.microsoft.com/office/drawing/2010/main">
                  <a14:imgLayer r:embed="rId8">
                    <a14:imgEffect>
                      <a14:backgroundRemoval t="5651" b="97774" l="0" r="98810"/>
                    </a14:imgEffect>
                  </a14:imgLayer>
                </a14:imgProps>
              </a:ext>
              <a:ext uri="{28A0092B-C50C-407E-A947-70E740481C1C}">
                <a14:useLocalDpi xmlns:a14="http://schemas.microsoft.com/office/drawing/2010/main" val="0"/>
              </a:ext>
            </a:extLst>
          </a:blip>
          <a:srcRect/>
          <a:stretch>
            <a:fillRect/>
          </a:stretch>
        </p:blipFill>
        <p:spPr bwMode="auto">
          <a:xfrm>
            <a:off x="2268275" y="2304067"/>
            <a:ext cx="500818" cy="23808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Directional Arrows Free Arrows Clipart Free Graphics - Green Arrow ..."/>
          <p:cNvPicPr>
            <a:picLocks noChangeAspect="1" noChangeArrowheads="1"/>
          </p:cNvPicPr>
          <p:nvPr/>
        </p:nvPicPr>
        <p:blipFill>
          <a:blip r:embed="rId9" cstate="print">
            <a:extLst>
              <a:ext uri="{BEBA8EAE-BF5A-486C-A8C5-ECC9F3942E4B}">
                <a14:imgProps xmlns:a14="http://schemas.microsoft.com/office/drawing/2010/main">
                  <a14:imgLayer r:embed="rId8">
                    <a14:imgEffect>
                      <a14:backgroundRemoval t="5651" b="97774" l="0" r="98810"/>
                    </a14:imgEffect>
                  </a14:imgLayer>
                </a14:imgProps>
              </a:ext>
              <a:ext uri="{28A0092B-C50C-407E-A947-70E740481C1C}">
                <a14:useLocalDpi xmlns:a14="http://schemas.microsoft.com/office/drawing/2010/main" val="0"/>
              </a:ext>
            </a:extLst>
          </a:blip>
          <a:srcRect/>
          <a:stretch>
            <a:fillRect/>
          </a:stretch>
        </p:blipFill>
        <p:spPr bwMode="auto">
          <a:xfrm>
            <a:off x="2969443" y="2304067"/>
            <a:ext cx="500818" cy="238080"/>
          </a:xfrm>
          <a:prstGeom prst="rect">
            <a:avLst/>
          </a:prstGeom>
          <a:noFill/>
          <a:extLst>
            <a:ext uri="{909E8E84-426E-40DD-AFC4-6F175D3DCCD1}">
              <a14:hiddenFill xmlns:a14="http://schemas.microsoft.com/office/drawing/2010/main">
                <a:solidFill>
                  <a:srgbClr val="FFFFFF"/>
                </a:solidFill>
              </a14:hiddenFill>
            </a:ext>
          </a:extLst>
        </p:spPr>
      </p:pic>
      <p:pic>
        <p:nvPicPr>
          <p:cNvPr id="17" name="Audio 1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667410451"/>
      </p:ext>
    </p:extLst>
  </p:cSld>
  <p:clrMapOvr>
    <a:masterClrMapping/>
  </p:clrMapOvr>
  <mc:AlternateContent xmlns:mc="http://schemas.openxmlformats.org/markup-compatibility/2006">
    <mc:Choice xmlns:p14="http://schemas.microsoft.com/office/powerpoint/2010/main" Requires="p14">
      <p:transition spd="slow" p14:dur="2000" advTm="76746"/>
    </mc:Choice>
    <mc:Fallback>
      <p:transition spd="slow" advTm="767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586211" y="514133"/>
            <a:ext cx="9031613" cy="423711"/>
          </a:xfrm>
        </p:spPr>
        <p:txBody>
          <a:bodyPr>
            <a:noAutofit/>
          </a:bodyPr>
          <a:lstStyle/>
          <a:p>
            <a:pPr algn="l"/>
            <a:r>
              <a:rPr lang="en-US" sz="1600" dirty="0" smtClean="0"/>
              <a:t>Universal Product Examples that can be purchased and added to spaces:</a:t>
            </a:r>
            <a:endParaRPr lang="en-US" sz="1600" dirty="0"/>
          </a:p>
        </p:txBody>
      </p:sp>
      <p:pic>
        <p:nvPicPr>
          <p:cNvPr id="10" name="Picture 9"/>
          <p:cNvPicPr>
            <a:picLocks noChangeAspect="1"/>
          </p:cNvPicPr>
          <p:nvPr/>
        </p:nvPicPr>
        <p:blipFill rotWithShape="1">
          <a:blip r:embed="rId4"/>
          <a:srcRect l="50827" b="7948"/>
          <a:stretch/>
        </p:blipFill>
        <p:spPr>
          <a:xfrm>
            <a:off x="4680628" y="3495086"/>
            <a:ext cx="1633160" cy="2040593"/>
          </a:xfrm>
          <a:prstGeom prst="rect">
            <a:avLst/>
          </a:prstGeom>
          <a:ln>
            <a:solidFill>
              <a:schemeClr val="tx1"/>
            </a:solidFill>
          </a:ln>
        </p:spPr>
      </p:pic>
      <p:pic>
        <p:nvPicPr>
          <p:cNvPr id="11" name="Picture 10"/>
          <p:cNvPicPr>
            <a:picLocks noChangeAspect="1"/>
          </p:cNvPicPr>
          <p:nvPr/>
        </p:nvPicPr>
        <p:blipFill rotWithShape="1">
          <a:blip r:embed="rId4"/>
          <a:srcRect r="49959" b="7948"/>
          <a:stretch/>
        </p:blipFill>
        <p:spPr>
          <a:xfrm>
            <a:off x="2918321" y="3495087"/>
            <a:ext cx="1662000" cy="2040593"/>
          </a:xfrm>
          <a:prstGeom prst="rect">
            <a:avLst/>
          </a:prstGeom>
          <a:ln>
            <a:solidFill>
              <a:schemeClr val="tx1"/>
            </a:solidFill>
          </a:ln>
        </p:spPr>
      </p:pic>
      <p:sp>
        <p:nvSpPr>
          <p:cNvPr id="12" name="TextBox 11"/>
          <p:cNvSpPr txBox="1"/>
          <p:nvPr/>
        </p:nvSpPr>
        <p:spPr>
          <a:xfrm>
            <a:off x="586211" y="5544020"/>
            <a:ext cx="5296303" cy="553998"/>
          </a:xfrm>
          <a:prstGeom prst="rect">
            <a:avLst/>
          </a:prstGeom>
          <a:noFill/>
        </p:spPr>
        <p:txBody>
          <a:bodyPr wrap="square" rtlCol="0">
            <a:spAutoFit/>
          </a:bodyPr>
          <a:lstStyle/>
          <a:p>
            <a:r>
              <a:rPr lang="en-US" sz="1200" dirty="0" smtClean="0">
                <a:latin typeface="Arial Narrow" panose="020B0606020202030204" pitchFamily="34" charset="0"/>
              </a:rPr>
              <a:t>Product costs TBD by vendor on case by case basis and dependent on material availability.</a:t>
            </a:r>
          </a:p>
          <a:p>
            <a:endParaRPr lang="en-US" sz="500" dirty="0">
              <a:latin typeface="Arial Narrow" panose="020B0606020202030204" pitchFamily="34" charset="0"/>
            </a:endParaRPr>
          </a:p>
          <a:p>
            <a:r>
              <a:rPr lang="en-US" sz="1200" dirty="0" smtClean="0">
                <a:latin typeface="Arial Narrow" panose="020B0606020202030204" pitchFamily="34" charset="0"/>
              </a:rPr>
              <a:t>For Design &amp; Alterations, please contact: Facilities Services </a:t>
            </a:r>
            <a:r>
              <a:rPr lang="en-US" sz="1200" dirty="0">
                <a:hlinkClick r:id="rId5"/>
              </a:rPr>
              <a:t>https://myfacilities.wsu.edu/</a:t>
            </a:r>
            <a:endParaRPr lang="en-US" sz="1200" dirty="0">
              <a:latin typeface="Arial Narrow" panose="020B0606020202030204" pitchFamily="34" charset="0"/>
            </a:endParaRPr>
          </a:p>
        </p:txBody>
      </p:sp>
      <p:pic>
        <p:nvPicPr>
          <p:cNvPr id="13" name="Picture 12"/>
          <p:cNvPicPr>
            <a:picLocks noChangeAspect="1"/>
          </p:cNvPicPr>
          <p:nvPr/>
        </p:nvPicPr>
        <p:blipFill rotWithShape="1">
          <a:blip r:embed="rId6"/>
          <a:srcRect b="10430"/>
          <a:stretch/>
        </p:blipFill>
        <p:spPr>
          <a:xfrm>
            <a:off x="653536" y="937844"/>
            <a:ext cx="1746312" cy="1036320"/>
          </a:xfrm>
          <a:prstGeom prst="rect">
            <a:avLst/>
          </a:prstGeom>
          <a:ln>
            <a:solidFill>
              <a:schemeClr val="tx1"/>
            </a:solidFill>
          </a:ln>
        </p:spPr>
      </p:pic>
      <p:pic>
        <p:nvPicPr>
          <p:cNvPr id="14" name="Picture 13"/>
          <p:cNvPicPr>
            <a:picLocks noChangeAspect="1"/>
          </p:cNvPicPr>
          <p:nvPr/>
        </p:nvPicPr>
        <p:blipFill>
          <a:blip r:embed="rId7"/>
          <a:stretch>
            <a:fillRect/>
          </a:stretch>
        </p:blipFill>
        <p:spPr>
          <a:xfrm>
            <a:off x="2481141" y="931987"/>
            <a:ext cx="1700161" cy="1028004"/>
          </a:xfrm>
          <a:prstGeom prst="rect">
            <a:avLst/>
          </a:prstGeom>
          <a:ln>
            <a:solidFill>
              <a:schemeClr val="tx1"/>
            </a:solidFill>
          </a:ln>
        </p:spPr>
      </p:pic>
      <p:pic>
        <p:nvPicPr>
          <p:cNvPr id="15" name="Picture 14"/>
          <p:cNvPicPr>
            <a:picLocks noChangeAspect="1"/>
          </p:cNvPicPr>
          <p:nvPr/>
        </p:nvPicPr>
        <p:blipFill>
          <a:blip r:embed="rId8"/>
          <a:stretch>
            <a:fillRect/>
          </a:stretch>
        </p:blipFill>
        <p:spPr>
          <a:xfrm>
            <a:off x="653536" y="2053718"/>
            <a:ext cx="2415942" cy="1355983"/>
          </a:xfrm>
          <a:prstGeom prst="rect">
            <a:avLst/>
          </a:prstGeom>
          <a:ln>
            <a:solidFill>
              <a:schemeClr val="tx1"/>
            </a:solidFill>
          </a:ln>
        </p:spPr>
      </p:pic>
      <p:pic>
        <p:nvPicPr>
          <p:cNvPr id="16" name="Picture 15"/>
          <p:cNvPicPr>
            <a:picLocks noChangeAspect="1"/>
          </p:cNvPicPr>
          <p:nvPr/>
        </p:nvPicPr>
        <p:blipFill>
          <a:blip r:embed="rId9"/>
          <a:stretch>
            <a:fillRect/>
          </a:stretch>
        </p:blipFill>
        <p:spPr>
          <a:xfrm>
            <a:off x="3147858" y="2053718"/>
            <a:ext cx="1033444" cy="1355983"/>
          </a:xfrm>
          <a:prstGeom prst="rect">
            <a:avLst/>
          </a:prstGeom>
          <a:ln>
            <a:solidFill>
              <a:schemeClr val="tx1"/>
            </a:solidFill>
          </a:ln>
        </p:spPr>
      </p:pic>
      <p:pic>
        <p:nvPicPr>
          <p:cNvPr id="19" name="Picture 18"/>
          <p:cNvPicPr>
            <a:picLocks noChangeAspect="1"/>
          </p:cNvPicPr>
          <p:nvPr/>
        </p:nvPicPr>
        <p:blipFill>
          <a:blip r:embed="rId10"/>
          <a:stretch>
            <a:fillRect/>
          </a:stretch>
        </p:blipFill>
        <p:spPr>
          <a:xfrm>
            <a:off x="4262463" y="931987"/>
            <a:ext cx="1449435" cy="2477714"/>
          </a:xfrm>
          <a:prstGeom prst="rect">
            <a:avLst/>
          </a:prstGeom>
          <a:ln>
            <a:solidFill>
              <a:schemeClr val="tx1"/>
            </a:solidFill>
          </a:ln>
        </p:spPr>
      </p:pic>
      <p:pic>
        <p:nvPicPr>
          <p:cNvPr id="21" name="Picture 20"/>
          <p:cNvPicPr>
            <a:picLocks noChangeAspect="1"/>
          </p:cNvPicPr>
          <p:nvPr/>
        </p:nvPicPr>
        <p:blipFill>
          <a:blip r:embed="rId11"/>
          <a:stretch>
            <a:fillRect/>
          </a:stretch>
        </p:blipFill>
        <p:spPr>
          <a:xfrm>
            <a:off x="653535" y="3489254"/>
            <a:ext cx="2164479" cy="2038087"/>
          </a:xfrm>
          <a:prstGeom prst="rect">
            <a:avLst/>
          </a:prstGeom>
          <a:ln>
            <a:solidFill>
              <a:schemeClr val="tx1"/>
            </a:solidFill>
          </a:ln>
        </p:spPr>
      </p:pic>
      <p:pic>
        <p:nvPicPr>
          <p:cNvPr id="23" name="Picture 22"/>
          <p:cNvPicPr>
            <a:picLocks noChangeAspect="1"/>
          </p:cNvPicPr>
          <p:nvPr/>
        </p:nvPicPr>
        <p:blipFill>
          <a:blip r:embed="rId12"/>
          <a:stretch>
            <a:fillRect/>
          </a:stretch>
        </p:blipFill>
        <p:spPr>
          <a:xfrm>
            <a:off x="5793756" y="931987"/>
            <a:ext cx="4186308" cy="2477714"/>
          </a:xfrm>
          <a:prstGeom prst="rect">
            <a:avLst/>
          </a:prstGeom>
          <a:ln>
            <a:solidFill>
              <a:schemeClr val="tx1"/>
            </a:solidFill>
          </a:ln>
        </p:spPr>
      </p:pic>
      <p:pic>
        <p:nvPicPr>
          <p:cNvPr id="3" name="Picture 2"/>
          <p:cNvPicPr>
            <a:picLocks noChangeAspect="1"/>
          </p:cNvPicPr>
          <p:nvPr/>
        </p:nvPicPr>
        <p:blipFill>
          <a:blip r:embed="rId13"/>
          <a:stretch>
            <a:fillRect/>
          </a:stretch>
        </p:blipFill>
        <p:spPr>
          <a:xfrm>
            <a:off x="10052708" y="2802464"/>
            <a:ext cx="1917666" cy="1896535"/>
          </a:xfrm>
          <a:prstGeom prst="rect">
            <a:avLst/>
          </a:prstGeom>
          <a:ln>
            <a:solidFill>
              <a:schemeClr val="tx1"/>
            </a:solidFill>
          </a:ln>
        </p:spPr>
      </p:pic>
      <p:pic>
        <p:nvPicPr>
          <p:cNvPr id="4" name="Picture 3"/>
          <p:cNvPicPr>
            <a:picLocks noChangeAspect="1"/>
          </p:cNvPicPr>
          <p:nvPr/>
        </p:nvPicPr>
        <p:blipFill>
          <a:blip r:embed="rId14"/>
          <a:stretch>
            <a:fillRect/>
          </a:stretch>
        </p:blipFill>
        <p:spPr>
          <a:xfrm>
            <a:off x="10052708" y="931987"/>
            <a:ext cx="1915352" cy="1795375"/>
          </a:xfrm>
          <a:prstGeom prst="rect">
            <a:avLst/>
          </a:prstGeom>
          <a:ln>
            <a:solidFill>
              <a:schemeClr val="tx1"/>
            </a:solidFill>
          </a:ln>
        </p:spPr>
      </p:pic>
      <p:pic>
        <p:nvPicPr>
          <p:cNvPr id="5" name="Picture 4"/>
          <p:cNvPicPr>
            <a:picLocks noChangeAspect="1"/>
          </p:cNvPicPr>
          <p:nvPr/>
        </p:nvPicPr>
        <p:blipFill>
          <a:blip r:embed="rId15"/>
          <a:stretch>
            <a:fillRect/>
          </a:stretch>
        </p:blipFill>
        <p:spPr>
          <a:xfrm>
            <a:off x="6384826" y="3489254"/>
            <a:ext cx="3583151" cy="2613215"/>
          </a:xfrm>
          <a:prstGeom prst="rect">
            <a:avLst/>
          </a:prstGeom>
          <a:ln>
            <a:solidFill>
              <a:schemeClr val="tx1"/>
            </a:solidFill>
          </a:ln>
        </p:spPr>
      </p:pic>
      <p:pic>
        <p:nvPicPr>
          <p:cNvPr id="22" name="Audio 2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936006556"/>
      </p:ext>
    </p:extLst>
  </p:cSld>
  <p:clrMapOvr>
    <a:masterClrMapping/>
  </p:clrMapOvr>
  <mc:AlternateContent xmlns:mc="http://schemas.openxmlformats.org/markup-compatibility/2006">
    <mc:Choice xmlns:p14="http://schemas.microsoft.com/office/powerpoint/2010/main" Requires="p14">
      <p:transition spd="slow" p14:dur="2000" advTm="123962"/>
    </mc:Choice>
    <mc:Fallback>
      <p:transition spd="slow" advTm="1239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275472" y="2090518"/>
            <a:ext cx="8907464" cy="3434827"/>
          </a:xfrm>
        </p:spPr>
        <p:txBody>
          <a:bodyPr>
            <a:noAutofit/>
          </a:bodyPr>
          <a:lstStyle/>
          <a:p>
            <a:pPr algn="l"/>
            <a:r>
              <a:rPr lang="en-US" sz="1600" dirty="0" smtClean="0">
                <a:solidFill>
                  <a:srgbClr val="C00000"/>
                </a:solidFill>
              </a:rPr>
              <a:t>We are in this together. </a:t>
            </a:r>
            <a:br>
              <a:rPr lang="en-US" sz="1600" dirty="0" smtClean="0">
                <a:solidFill>
                  <a:srgbClr val="C00000"/>
                </a:solidFill>
              </a:rPr>
            </a:br>
            <a:r>
              <a:rPr lang="en-US" sz="1600" dirty="0">
                <a:solidFill>
                  <a:srgbClr val="C00000"/>
                </a:solidFill>
              </a:rPr>
              <a:t/>
            </a:r>
            <a:br>
              <a:rPr lang="en-US" sz="1600" dirty="0">
                <a:solidFill>
                  <a:srgbClr val="C00000"/>
                </a:solidFill>
              </a:rPr>
            </a:br>
            <a:r>
              <a:rPr lang="en-US" sz="1600" i="0" dirty="0" smtClean="0">
                <a:latin typeface="Arial Narrow" panose="020B0606020202030204" pitchFamily="34" charset="0"/>
              </a:rPr>
              <a:t>If you need additional guidance, please contact: </a:t>
            </a:r>
            <a:br>
              <a:rPr lang="en-US" sz="1600" i="0" dirty="0" smtClean="0">
                <a:latin typeface="Arial Narrow" panose="020B0606020202030204" pitchFamily="34" charset="0"/>
              </a:rPr>
            </a:br>
            <a:r>
              <a:rPr lang="en-US" sz="1600" i="0" dirty="0" smtClean="0">
                <a:latin typeface="Arial Narrow" panose="020B0606020202030204" pitchFamily="34" charset="0"/>
              </a:rPr>
              <a:t/>
            </a:r>
            <a:br>
              <a:rPr lang="en-US" sz="1600" i="0" dirty="0" smtClean="0">
                <a:latin typeface="Arial Narrow" panose="020B0606020202030204" pitchFamily="34" charset="0"/>
              </a:rPr>
            </a:br>
            <a:r>
              <a:rPr lang="en-US" sz="1600" i="0" dirty="0" smtClean="0">
                <a:latin typeface="Arial Narrow" panose="020B0606020202030204" pitchFamily="34" charset="0"/>
              </a:rPr>
              <a:t>WSU Environmental Health &amp; Safety [EH&amp;S] </a:t>
            </a:r>
            <a:r>
              <a:rPr lang="en-US" sz="1600" dirty="0">
                <a:hlinkClick r:id="rId4"/>
              </a:rPr>
              <a:t>https://ehs.wsu.edu/</a:t>
            </a:r>
            <a:r>
              <a:rPr lang="en-US" sz="1600" i="0" dirty="0" smtClean="0">
                <a:latin typeface="Arial Narrow" panose="020B0606020202030204" pitchFamily="34" charset="0"/>
              </a:rPr>
              <a:t/>
            </a:r>
            <a:br>
              <a:rPr lang="en-US" sz="1600" i="0" dirty="0" smtClean="0">
                <a:latin typeface="Arial Narrow" panose="020B0606020202030204" pitchFamily="34" charset="0"/>
              </a:rPr>
            </a:br>
            <a:r>
              <a:rPr lang="en-US" sz="1600" i="0" dirty="0" smtClean="0">
                <a:latin typeface="Arial Narrow" panose="020B0606020202030204" pitchFamily="34" charset="0"/>
              </a:rPr>
              <a:t>Jason Sampson </a:t>
            </a:r>
            <a:r>
              <a:rPr lang="en-US" sz="1600" i="0" dirty="0" smtClean="0">
                <a:latin typeface="Arial Narrow" panose="020B0606020202030204" pitchFamily="34" charset="0"/>
                <a:hlinkClick r:id="rId5"/>
              </a:rPr>
              <a:t>sampsonj@wsu.edu</a:t>
            </a:r>
            <a:r>
              <a:rPr lang="en-US" sz="1600" i="0" dirty="0" smtClean="0">
                <a:latin typeface="Arial Narrow" panose="020B0606020202030204" pitchFamily="34" charset="0"/>
              </a:rPr>
              <a:t> or 509.335.9564</a:t>
            </a:r>
            <a:br>
              <a:rPr lang="en-US" sz="1600" i="0" dirty="0" smtClean="0">
                <a:latin typeface="Arial Narrow" panose="020B0606020202030204" pitchFamily="34" charset="0"/>
              </a:rPr>
            </a:br>
            <a:r>
              <a:rPr lang="en-US" sz="1600" i="0" dirty="0">
                <a:latin typeface="Arial Narrow" panose="020B0606020202030204" pitchFamily="34" charset="0"/>
              </a:rPr>
              <a:t/>
            </a:r>
            <a:br>
              <a:rPr lang="en-US" sz="1600" i="0" dirty="0">
                <a:latin typeface="Arial Narrow" panose="020B0606020202030204" pitchFamily="34" charset="0"/>
              </a:rPr>
            </a:br>
            <a:r>
              <a:rPr lang="en-US" sz="1600" i="0" dirty="0" smtClean="0">
                <a:latin typeface="Arial Narrow" panose="020B0606020202030204" pitchFamily="34" charset="0"/>
              </a:rPr>
              <a:t>For Design &amp; Alteration Services, please contact: </a:t>
            </a:r>
            <a:br>
              <a:rPr lang="en-US" sz="1600" i="0" dirty="0" smtClean="0">
                <a:latin typeface="Arial Narrow" panose="020B0606020202030204" pitchFamily="34" charset="0"/>
              </a:rPr>
            </a:br>
            <a:r>
              <a:rPr lang="en-US" sz="1600" i="0" dirty="0" smtClean="0">
                <a:latin typeface="Arial Narrow" panose="020B0606020202030204" pitchFamily="34" charset="0"/>
              </a:rPr>
              <a:t>Facilities </a:t>
            </a:r>
            <a:r>
              <a:rPr lang="en-US" sz="1600" i="0" dirty="0" smtClean="0">
                <a:latin typeface="Arial Narrow" panose="020B0606020202030204" pitchFamily="34" charset="0"/>
              </a:rPr>
              <a:t>Services </a:t>
            </a:r>
            <a:r>
              <a:rPr lang="en-US" sz="1600" dirty="0">
                <a:hlinkClick r:id="rId6"/>
              </a:rPr>
              <a:t>https://myfacilities.wsu.edu</a:t>
            </a:r>
            <a:r>
              <a:rPr lang="en-US" sz="1600" dirty="0" smtClean="0">
                <a:hlinkClick r:id="rId6"/>
              </a:rPr>
              <a:t>/</a:t>
            </a:r>
            <a:r>
              <a:rPr lang="en-US" sz="1600" dirty="0" smtClean="0"/>
              <a:t/>
            </a:r>
            <a:br>
              <a:rPr lang="en-US" sz="1600" dirty="0" smtClean="0"/>
            </a:br>
            <a:r>
              <a:rPr lang="en-US" sz="1600" dirty="0"/>
              <a:t/>
            </a:r>
            <a:br>
              <a:rPr lang="en-US" sz="1600" dirty="0"/>
            </a:br>
            <a:endParaRPr lang="en-US" sz="1600" i="0" dirty="0">
              <a:latin typeface="Arial Narrow" panose="020B0606020202030204" pitchFamily="34" charset="0"/>
            </a:endParaRPr>
          </a:p>
        </p:txBody>
      </p:sp>
      <p:pic>
        <p:nvPicPr>
          <p:cNvPr id="13" name="Audio 1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989447239"/>
      </p:ext>
    </p:extLst>
  </p:cSld>
  <p:clrMapOvr>
    <a:masterClrMapping/>
  </p:clrMapOvr>
  <mc:AlternateContent xmlns:mc="http://schemas.openxmlformats.org/markup-compatibility/2006">
    <mc:Choice xmlns:p14="http://schemas.microsoft.com/office/powerpoint/2010/main" Requires="p14">
      <p:transition spd="slow" p14:dur="2000" advTm="78129"/>
    </mc:Choice>
    <mc:Fallback>
      <p:transition spd="slow" advTm="781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theme/theme1.xml><?xml version="1.0" encoding="utf-8"?>
<a:theme xmlns:a="http://schemas.openxmlformats.org/drawingml/2006/main" name="Headlines">
  <a:themeElements>
    <a:clrScheme name="Headlines">
      <a:dk1>
        <a:sysClr val="windowText" lastClr="000000"/>
      </a:dk1>
      <a:lt1>
        <a:sysClr val="window" lastClr="FFFFFF"/>
      </a:lt1>
      <a:dk2>
        <a:srgbClr val="1D1A1D"/>
      </a:dk2>
      <a:lt2>
        <a:srgbClr val="F5F5F5"/>
      </a:lt2>
      <a:accent1>
        <a:srgbClr val="439EB7"/>
      </a:accent1>
      <a:accent2>
        <a:srgbClr val="E28B55"/>
      </a:accent2>
      <a:accent3>
        <a:srgbClr val="DCB64D"/>
      </a:accent3>
      <a:accent4>
        <a:srgbClr val="4CA198"/>
      </a:accent4>
      <a:accent5>
        <a:srgbClr val="835B82"/>
      </a:accent5>
      <a:accent6>
        <a:srgbClr val="645135"/>
      </a:accent6>
      <a:hlink>
        <a:srgbClr val="439EB7"/>
      </a:hlink>
      <a:folHlink>
        <a:srgbClr val="835B82"/>
      </a:folHlink>
    </a:clrScheme>
    <a:fontScheme name="Headlines">
      <a:majorFont>
        <a:latin typeface="Century Schoolbook" panose="02040604050505020304"/>
        <a:ea typeface=""/>
        <a:cs typeface=""/>
        <a:font script="Jpan" typeface="メイリオ"/>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Headlines">
      <a:fillStyleLst>
        <a:solidFill>
          <a:schemeClr val="phClr"/>
        </a:solidFill>
        <a:solidFill>
          <a:schemeClr val="phClr">
            <a:tint val="67000"/>
            <a:satMod val="105000"/>
          </a:schemeClr>
        </a:solidFill>
        <a:gradFill rotWithShape="1">
          <a:gsLst>
            <a:gs pos="0">
              <a:schemeClr val="phClr">
                <a:tint val="100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6350" cap="flat" cmpd="sng" algn="in">
          <a:solidFill>
            <a:schemeClr val="phClr"/>
          </a:solidFill>
          <a:prstDash val="solid"/>
        </a:ln>
        <a:ln w="12700" cap="flat" cmpd="sng" algn="in">
          <a:solidFill>
            <a:schemeClr val="phClr"/>
          </a:solidFill>
          <a:prstDash val="solid"/>
        </a:ln>
        <a:ln w="19050" cap="flat" cmpd="sng" algn="in">
          <a:solidFill>
            <a:schemeClr val="phClr">
              <a:satMod val="150000"/>
            </a:schemeClr>
          </a:solidFill>
          <a:prstDash val="solid"/>
        </a:ln>
      </a:lnStyleLst>
      <a:effectStyleLst>
        <a:effectStyle>
          <a:effectLst/>
        </a:effectStyle>
        <a:effectStyle>
          <a:effectLst/>
        </a:effectStyle>
        <a:effectStyle>
          <a:effectLst>
            <a:innerShdw blurRad="88900" dist="25400" dir="10800000">
              <a:srgbClr val="000000">
                <a:alpha val="25000"/>
              </a:srgbClr>
            </a:innerShdw>
            <a:outerShdw blurRad="25400" dist="25400" dir="5400000" rotWithShape="0">
              <a:srgbClr val="FFFFFF">
                <a:alpha val="1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adlines" id="{3841520A-25F2-4EB8-BE4C-611DB5ABEED9}" vid="{ECD25A4C-D97E-4C12-84B1-63580BFFAEEB}"/>
    </a:ext>
  </a:extLst>
</a:theme>
</file>

<file path=docProps/app.xml><?xml version="1.0" encoding="utf-8"?>
<Properties xmlns="http://schemas.openxmlformats.org/officeDocument/2006/extended-properties" xmlns:vt="http://schemas.openxmlformats.org/officeDocument/2006/docPropsVTypes">
  <Template>TM10001103[[fn=Headlines]]</Template>
  <TotalTime>3767</TotalTime>
  <Words>1365</Words>
  <Application>Microsoft Office PowerPoint</Application>
  <PresentationFormat>Widescreen</PresentationFormat>
  <Paragraphs>124</Paragraphs>
  <Slides>9</Slides>
  <Notes>0</Notes>
  <HiddenSlides>0</HiddenSlides>
  <MMClips>9</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Arial Narrow</vt:lpstr>
      <vt:lpstr>Century Schoolbook</vt:lpstr>
      <vt:lpstr>Corbel</vt:lpstr>
      <vt:lpstr>Gill Sans MT Condensed</vt:lpstr>
      <vt:lpstr>Headlines</vt:lpstr>
      <vt:lpstr>RETURN TO WORK:  STRATEGIES TO IMPLEMENT WITHIN the workplace</vt:lpstr>
      <vt:lpstr>Easy + Inexpensive (or no cost) Considerations</vt:lpstr>
      <vt:lpstr>What can I do with my workstations?</vt:lpstr>
      <vt:lpstr>How do I move throughout the space?</vt:lpstr>
      <vt:lpstr>What can I do with what I have?</vt:lpstr>
      <vt:lpstr>What about Meeting Spaces?</vt:lpstr>
      <vt:lpstr>What about Reception Spaces?</vt:lpstr>
      <vt:lpstr>Universal Product Examples that can be purchased and added to spaces:</vt:lpstr>
      <vt:lpstr>We are in this together.   If you need additional guidance, please contact:   WSU Environmental Health &amp; Safety [EH&amp;S] https://ehs.wsu.edu/ Jason Sampson sampsonj@wsu.edu or 509.335.9564  For Design &amp; Alteration Services, please contact:  Facilities Services https://myfacilities.wsu.edu/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Implementing Social Distancing Strategies in the Office</dc:title>
  <dc:creator>Holden, Roxanne R</dc:creator>
  <cp:lastModifiedBy>Holden, Roxanne R</cp:lastModifiedBy>
  <cp:revision>105</cp:revision>
  <dcterms:created xsi:type="dcterms:W3CDTF">2020-05-08T20:52:56Z</dcterms:created>
  <dcterms:modified xsi:type="dcterms:W3CDTF">2020-06-04T22:21:41Z</dcterms:modified>
</cp:coreProperties>
</file>