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3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9" r:id="rId13"/>
    <p:sldId id="270" r:id="rId14"/>
    <p:sldId id="271" r:id="rId15"/>
    <p:sldId id="285" r:id="rId16"/>
    <p:sldId id="272" r:id="rId17"/>
    <p:sldId id="274" r:id="rId18"/>
    <p:sldId id="287" r:id="rId19"/>
    <p:sldId id="275" r:id="rId20"/>
    <p:sldId id="288" r:id="rId21"/>
    <p:sldId id="276" r:id="rId22"/>
    <p:sldId id="277" r:id="rId23"/>
    <p:sldId id="278" r:id="rId24"/>
    <p:sldId id="286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77" y="-174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56A26-D781-4501-8269-2ED7A57983F9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02FBE365-FA40-4C23-B997-E420E63A98B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Tasks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DDDAD50F-CB0D-4D3A-ABA6-DCD4F3CA0AB8}" type="parTrans" cxnId="{C1E89CF6-C440-4C95-80BA-A80A6938EFA7}">
      <dgm:prSet/>
      <dgm:spPr/>
    </dgm:pt>
    <dgm:pt modelId="{A514CD86-2C01-43E3-B5A6-150BFC581ABD}" type="sibTrans" cxnId="{C1E89CF6-C440-4C95-80BA-A80A6938EFA7}">
      <dgm:prSet/>
      <dgm:spPr/>
    </dgm:pt>
    <dgm:pt modelId="{2C69A3A4-E7FE-4B8B-8699-1884C6F15B0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Workstation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9F2F3187-0AF0-4358-B150-3D5AC9718D40}" type="parTrans" cxnId="{D0F024B0-49BE-42E8-9809-E92DB2B82D54}">
      <dgm:prSet/>
      <dgm:spPr/>
    </dgm:pt>
    <dgm:pt modelId="{947B75C7-80FD-435A-8650-8358EE4B004A}" type="sibTrans" cxnId="{D0F024B0-49BE-42E8-9809-E92DB2B82D54}">
      <dgm:prSet/>
      <dgm:spPr/>
    </dgm:pt>
    <dgm:pt modelId="{D4574F8E-0801-4F19-BD2C-EB01685914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You (user)</a:t>
          </a:r>
          <a:endParaRPr kumimoji="0" lang="en-US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B51860EC-E496-480E-BBD9-DC523AB86308}" type="parTrans" cxnId="{0050A1D7-9BA8-479F-A998-A3884E9095C9}">
      <dgm:prSet/>
      <dgm:spPr/>
    </dgm:pt>
    <dgm:pt modelId="{B5F91910-2A29-4042-BB38-BA6C8C608700}" type="sibTrans" cxnId="{0050A1D7-9BA8-479F-A998-A3884E9095C9}">
      <dgm:prSet/>
      <dgm:spPr/>
    </dgm:pt>
    <dgm:pt modelId="{090A68AC-3985-4C1E-93F2-C702893B5F29}" type="pres">
      <dgm:prSet presAssocID="{8E656A26-D781-4501-8269-2ED7A57983F9}" presName="cycle" presStyleCnt="0">
        <dgm:presLayoutVars>
          <dgm:dir/>
          <dgm:resizeHandles val="exact"/>
        </dgm:presLayoutVars>
      </dgm:prSet>
      <dgm:spPr/>
    </dgm:pt>
    <dgm:pt modelId="{11E5B481-70C5-449C-B32D-4F5DBCED127D}" type="pres">
      <dgm:prSet presAssocID="{02FBE365-FA40-4C23-B997-E420E63A98B4}" presName="dummy" presStyleCnt="0"/>
      <dgm:spPr/>
    </dgm:pt>
    <dgm:pt modelId="{61591B7D-36D2-4A57-BB8E-045D1CA9AF6F}" type="pres">
      <dgm:prSet presAssocID="{02FBE365-FA40-4C23-B997-E420E63A98B4}" presName="node" presStyleLbl="revTx" presStyleIdx="0" presStyleCnt="3">
        <dgm:presLayoutVars>
          <dgm:bulletEnabled val="1"/>
        </dgm:presLayoutVars>
      </dgm:prSet>
      <dgm:spPr/>
    </dgm:pt>
    <dgm:pt modelId="{FCA6C81E-AD83-4C31-A7E3-8D7BC4629565}" type="pres">
      <dgm:prSet presAssocID="{A514CD86-2C01-43E3-B5A6-150BFC581ABD}" presName="sibTrans" presStyleLbl="node1" presStyleIdx="0" presStyleCnt="3"/>
      <dgm:spPr/>
    </dgm:pt>
    <dgm:pt modelId="{4A3B9860-9A34-45F1-847F-BBBE0B25F91F}" type="pres">
      <dgm:prSet presAssocID="{2C69A3A4-E7FE-4B8B-8699-1884C6F15B07}" presName="dummy" presStyleCnt="0"/>
      <dgm:spPr/>
    </dgm:pt>
    <dgm:pt modelId="{43634A62-2DA0-4F76-B26E-957928F369C4}" type="pres">
      <dgm:prSet presAssocID="{2C69A3A4-E7FE-4B8B-8699-1884C6F15B07}" presName="node" presStyleLbl="revTx" presStyleIdx="1" presStyleCnt="3">
        <dgm:presLayoutVars>
          <dgm:bulletEnabled val="1"/>
        </dgm:presLayoutVars>
      </dgm:prSet>
      <dgm:spPr/>
    </dgm:pt>
    <dgm:pt modelId="{AA6479AA-E520-44B2-B804-849709CACA66}" type="pres">
      <dgm:prSet presAssocID="{947B75C7-80FD-435A-8650-8358EE4B004A}" presName="sibTrans" presStyleLbl="node1" presStyleIdx="1" presStyleCnt="3"/>
      <dgm:spPr/>
    </dgm:pt>
    <dgm:pt modelId="{305D6489-49ED-4ECD-A57B-E5553A73E47D}" type="pres">
      <dgm:prSet presAssocID="{D4574F8E-0801-4F19-BD2C-EB01685914AA}" presName="dummy" presStyleCnt="0"/>
      <dgm:spPr/>
    </dgm:pt>
    <dgm:pt modelId="{C73F8E8D-868B-42F5-B410-0C49CEE47DF4}" type="pres">
      <dgm:prSet presAssocID="{D4574F8E-0801-4F19-BD2C-EB01685914AA}" presName="node" presStyleLbl="revTx" presStyleIdx="2" presStyleCnt="3">
        <dgm:presLayoutVars>
          <dgm:bulletEnabled val="1"/>
        </dgm:presLayoutVars>
      </dgm:prSet>
      <dgm:spPr/>
    </dgm:pt>
    <dgm:pt modelId="{A176DD06-68C4-49A5-9005-6F628F6C43CB}" type="pres">
      <dgm:prSet presAssocID="{B5F91910-2A29-4042-BB38-BA6C8C608700}" presName="sibTrans" presStyleLbl="node1" presStyleIdx="2" presStyleCnt="3"/>
      <dgm:spPr/>
    </dgm:pt>
  </dgm:ptLst>
  <dgm:cxnLst>
    <dgm:cxn modelId="{D0F024B0-49BE-42E8-9809-E92DB2B82D54}" srcId="{8E656A26-D781-4501-8269-2ED7A57983F9}" destId="{2C69A3A4-E7FE-4B8B-8699-1884C6F15B07}" srcOrd="1" destOrd="0" parTransId="{9F2F3187-0AF0-4358-B150-3D5AC9718D40}" sibTransId="{947B75C7-80FD-435A-8650-8358EE4B004A}"/>
    <dgm:cxn modelId="{1F24BD64-8256-4683-8799-5DEF284C7296}" type="presOf" srcId="{B5F91910-2A29-4042-BB38-BA6C8C608700}" destId="{A176DD06-68C4-49A5-9005-6F628F6C43CB}" srcOrd="0" destOrd="0" presId="urn:microsoft.com/office/officeart/2005/8/layout/cycle1"/>
    <dgm:cxn modelId="{C1E89CF6-C440-4C95-80BA-A80A6938EFA7}" srcId="{8E656A26-D781-4501-8269-2ED7A57983F9}" destId="{02FBE365-FA40-4C23-B997-E420E63A98B4}" srcOrd="0" destOrd="0" parTransId="{DDDAD50F-CB0D-4D3A-ABA6-DCD4F3CA0AB8}" sibTransId="{A514CD86-2C01-43E3-B5A6-150BFC581ABD}"/>
    <dgm:cxn modelId="{9BEB15DC-C4AD-48A7-A12D-4CC80979DB67}" type="presOf" srcId="{8E656A26-D781-4501-8269-2ED7A57983F9}" destId="{090A68AC-3985-4C1E-93F2-C702893B5F29}" srcOrd="0" destOrd="0" presId="urn:microsoft.com/office/officeart/2005/8/layout/cycle1"/>
    <dgm:cxn modelId="{28AE3075-7091-4EB3-855D-F1D6EE098F4F}" type="presOf" srcId="{2C69A3A4-E7FE-4B8B-8699-1884C6F15B07}" destId="{43634A62-2DA0-4F76-B26E-957928F369C4}" srcOrd="0" destOrd="0" presId="urn:microsoft.com/office/officeart/2005/8/layout/cycle1"/>
    <dgm:cxn modelId="{364BDEF4-A141-4216-9740-91456FC57774}" type="presOf" srcId="{947B75C7-80FD-435A-8650-8358EE4B004A}" destId="{AA6479AA-E520-44B2-B804-849709CACA66}" srcOrd="0" destOrd="0" presId="urn:microsoft.com/office/officeart/2005/8/layout/cycle1"/>
    <dgm:cxn modelId="{9AA14CF4-DA09-446A-A14B-B135E8505277}" type="presOf" srcId="{A514CD86-2C01-43E3-B5A6-150BFC581ABD}" destId="{FCA6C81E-AD83-4C31-A7E3-8D7BC4629565}" srcOrd="0" destOrd="0" presId="urn:microsoft.com/office/officeart/2005/8/layout/cycle1"/>
    <dgm:cxn modelId="{51786FF5-9293-4346-8D54-2A0885909E05}" type="presOf" srcId="{02FBE365-FA40-4C23-B997-E420E63A98B4}" destId="{61591B7D-36D2-4A57-BB8E-045D1CA9AF6F}" srcOrd="0" destOrd="0" presId="urn:microsoft.com/office/officeart/2005/8/layout/cycle1"/>
    <dgm:cxn modelId="{0050A1D7-9BA8-479F-A998-A3884E9095C9}" srcId="{8E656A26-D781-4501-8269-2ED7A57983F9}" destId="{D4574F8E-0801-4F19-BD2C-EB01685914AA}" srcOrd="2" destOrd="0" parTransId="{B51860EC-E496-480E-BBD9-DC523AB86308}" sibTransId="{B5F91910-2A29-4042-BB38-BA6C8C608700}"/>
    <dgm:cxn modelId="{C7BE8164-3559-4175-8F81-0B290BFBB616}" type="presOf" srcId="{D4574F8E-0801-4F19-BD2C-EB01685914AA}" destId="{C73F8E8D-868B-42F5-B410-0C49CEE47DF4}" srcOrd="0" destOrd="0" presId="urn:microsoft.com/office/officeart/2005/8/layout/cycle1"/>
    <dgm:cxn modelId="{4080A9CF-2F65-4D09-B5B4-2A3574F2399D}" type="presParOf" srcId="{090A68AC-3985-4C1E-93F2-C702893B5F29}" destId="{11E5B481-70C5-449C-B32D-4F5DBCED127D}" srcOrd="0" destOrd="0" presId="urn:microsoft.com/office/officeart/2005/8/layout/cycle1"/>
    <dgm:cxn modelId="{C2510785-B499-4FDD-B0BC-6261A99A49B8}" type="presParOf" srcId="{090A68AC-3985-4C1E-93F2-C702893B5F29}" destId="{61591B7D-36D2-4A57-BB8E-045D1CA9AF6F}" srcOrd="1" destOrd="0" presId="urn:microsoft.com/office/officeart/2005/8/layout/cycle1"/>
    <dgm:cxn modelId="{FF5C8569-47A7-4790-9072-1E46FB05AB4A}" type="presParOf" srcId="{090A68AC-3985-4C1E-93F2-C702893B5F29}" destId="{FCA6C81E-AD83-4C31-A7E3-8D7BC4629565}" srcOrd="2" destOrd="0" presId="urn:microsoft.com/office/officeart/2005/8/layout/cycle1"/>
    <dgm:cxn modelId="{81E65220-D6F9-4236-B1E1-17FD2E620DDB}" type="presParOf" srcId="{090A68AC-3985-4C1E-93F2-C702893B5F29}" destId="{4A3B9860-9A34-45F1-847F-BBBE0B25F91F}" srcOrd="3" destOrd="0" presId="urn:microsoft.com/office/officeart/2005/8/layout/cycle1"/>
    <dgm:cxn modelId="{74C1E524-E33D-455B-9D13-52EABBC06B63}" type="presParOf" srcId="{090A68AC-3985-4C1E-93F2-C702893B5F29}" destId="{43634A62-2DA0-4F76-B26E-957928F369C4}" srcOrd="4" destOrd="0" presId="urn:microsoft.com/office/officeart/2005/8/layout/cycle1"/>
    <dgm:cxn modelId="{8F5EBB35-1A1A-4A3F-8335-926A409E961C}" type="presParOf" srcId="{090A68AC-3985-4C1E-93F2-C702893B5F29}" destId="{AA6479AA-E520-44B2-B804-849709CACA66}" srcOrd="5" destOrd="0" presId="urn:microsoft.com/office/officeart/2005/8/layout/cycle1"/>
    <dgm:cxn modelId="{A1A509E1-24EF-46BF-A327-FC25AB643033}" type="presParOf" srcId="{090A68AC-3985-4C1E-93F2-C702893B5F29}" destId="{305D6489-49ED-4ECD-A57B-E5553A73E47D}" srcOrd="6" destOrd="0" presId="urn:microsoft.com/office/officeart/2005/8/layout/cycle1"/>
    <dgm:cxn modelId="{F32EA263-7FC7-4E36-B8E4-3A31B9893C22}" type="presParOf" srcId="{090A68AC-3985-4C1E-93F2-C702893B5F29}" destId="{C73F8E8D-868B-42F5-B410-0C49CEE47DF4}" srcOrd="7" destOrd="0" presId="urn:microsoft.com/office/officeart/2005/8/layout/cycle1"/>
    <dgm:cxn modelId="{5E8CFFD3-A8DD-46A8-B549-A31B6C0183A3}" type="presParOf" srcId="{090A68AC-3985-4C1E-93F2-C702893B5F29}" destId="{A176DD06-68C4-49A5-9005-6F628F6C43CB}" srcOrd="8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C4A6B-DAED-4283-B095-DDC6BCDB4EC3}" type="datetimeFigureOut">
              <a:rPr lang="en-US" smtClean="0"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AA9A2-D194-4DF1-93AB-6920473A5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E9CE9C8-0D73-429E-86FB-FC5719C7DE12}" type="datetimeFigureOut">
              <a:rPr lang="en-US" smtClean="0"/>
              <a:pPr/>
              <a:t>2/6/2013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661FBC-1BCE-434F-BB7A-245041D4B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oleObject" Target="../embeddings/oleObject22.bin"/><Relationship Id="rId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hyperlink" Target="mailto:slgreer@wsu.edu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990601"/>
            <a:ext cx="7772400" cy="14477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Animal Care Ergonomics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124200"/>
            <a:ext cx="7772400" cy="12759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 smtClean="0"/>
              <a:t>Occupational </a:t>
            </a:r>
            <a:r>
              <a:rPr lang="en-US" dirty="0" smtClean="0"/>
              <a:t>Health &amp; Safety</a:t>
            </a:r>
          </a:p>
          <a:p>
            <a:pPr algn="ctr"/>
            <a:r>
              <a:rPr lang="en-US" dirty="0" smtClean="0"/>
              <a:t>Department of Environmental Health &amp; Safety</a:t>
            </a:r>
          </a:p>
          <a:p>
            <a:pPr algn="ctr"/>
            <a:r>
              <a:rPr lang="en-US" dirty="0" smtClean="0"/>
              <a:t>Washington State University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Animal Care Tasks –WMSDs Risk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4000" dirty="0" smtClean="0"/>
          </a:p>
          <a:p>
            <a:r>
              <a:rPr lang="en-US" sz="2400" dirty="0" smtClean="0"/>
              <a:t>Cage Handling </a:t>
            </a:r>
          </a:p>
          <a:p>
            <a:r>
              <a:rPr lang="en-US" sz="2400" dirty="0" smtClean="0"/>
              <a:t>Small Animal Handling</a:t>
            </a:r>
          </a:p>
          <a:p>
            <a:r>
              <a:rPr lang="en-US" sz="2400" dirty="0" smtClean="0"/>
              <a:t>Large Animal Handling</a:t>
            </a:r>
          </a:p>
          <a:p>
            <a:r>
              <a:rPr lang="en-US" sz="2400" dirty="0" smtClean="0"/>
              <a:t>Cart Handling</a:t>
            </a:r>
          </a:p>
          <a:p>
            <a:r>
              <a:rPr lang="en-US" sz="2400" dirty="0" smtClean="0"/>
              <a:t>Feed and Bedding Bag Handling </a:t>
            </a:r>
          </a:p>
          <a:p>
            <a:r>
              <a:rPr lang="en-US" sz="2400" dirty="0" smtClean="0"/>
              <a:t>Water Bottle Handling</a:t>
            </a:r>
          </a:p>
          <a:p>
            <a:r>
              <a:rPr lang="en-US" sz="2400" dirty="0" smtClean="0"/>
              <a:t>Medical &amp; Research Procedures</a:t>
            </a:r>
          </a:p>
          <a:p>
            <a:endParaRPr lang="en-US" dirty="0" smtClean="0"/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8" descr="MIT Dirty Room - 4 wheeled rack goe in with center hea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410200" y="1371600"/>
            <a:ext cx="1649413" cy="2199217"/>
          </a:xfrm>
          <a:prstGeom prst="rect">
            <a:avLst/>
          </a:prstGeom>
        </p:spPr>
      </p:pic>
      <p:pic>
        <p:nvPicPr>
          <p:cNvPr id="7" name="Picture 8" descr="MIT Clean Room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 rot="1316964">
            <a:off x="6843493" y="2368285"/>
            <a:ext cx="1617760" cy="1866978"/>
          </a:xfrm>
          <a:prstGeom prst="rect">
            <a:avLst/>
          </a:prstGeom>
        </p:spPr>
      </p:pic>
      <p:pic>
        <p:nvPicPr>
          <p:cNvPr id="8" name="Picture 1029" descr="MIT Clean Room4 - Ott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98431">
            <a:off x="6601038" y="4126741"/>
            <a:ext cx="1730638" cy="2239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3"/>
          <a:ext cx="8229599" cy="4190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219200"/>
                <a:gridCol w="762000"/>
                <a:gridCol w="990600"/>
                <a:gridCol w="685800"/>
                <a:gridCol w="685800"/>
                <a:gridCol w="685799"/>
              </a:tblGrid>
              <a:tr h="34762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Hands/Wrists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Elbows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Shoulders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Legs</a:t>
                      </a:r>
                      <a:endParaRPr lang="en-US" sz="12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 animals for cage cleaning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 cage floors and grating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Pushing, pulling, rotating full cage carts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Cleaning cages</a:t>
                      </a:r>
                      <a:r>
                        <a:rPr lang="en-US" sz="1200" baseline="0" dirty="0" smtClean="0"/>
                        <a:t> with spray nozzle/scrub brush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</a:t>
                      </a:r>
                      <a:r>
                        <a:rPr lang="en-US" sz="1200" baseline="0" dirty="0" smtClean="0"/>
                        <a:t> feed bags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4056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Dispensing food pellets</a:t>
                      </a:r>
                      <a:r>
                        <a:rPr lang="en-US" sz="1200" baseline="0" dirty="0" smtClean="0"/>
                        <a:t> into wire cages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High-Risk </a:t>
            </a:r>
            <a:r>
              <a:rPr lang="en-US" sz="2400" i="1" dirty="0" smtClean="0"/>
              <a:t>Large</a:t>
            </a:r>
            <a:r>
              <a:rPr lang="en-US" sz="2400" dirty="0" smtClean="0"/>
              <a:t> Animal Tasks: WMSDs by </a:t>
            </a:r>
            <a:br>
              <a:rPr lang="en-US" sz="2400" dirty="0" smtClean="0"/>
            </a:br>
            <a:r>
              <a:rPr lang="en-US" sz="2400" dirty="0" smtClean="0"/>
              <a:t>Body Area </a:t>
            </a:r>
            <a:endParaRPr lang="en-US" sz="24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199"/>
          <a:ext cx="8229599" cy="4197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1219200"/>
                <a:gridCol w="762000"/>
                <a:gridCol w="990600"/>
                <a:gridCol w="685800"/>
                <a:gridCol w="685800"/>
                <a:gridCol w="685799"/>
              </a:tblGrid>
              <a:tr h="35680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Task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Hands/Wrists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Elbows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Shoulders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Neck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Legs</a:t>
                      </a:r>
                      <a:endParaRPr lang="en-US" sz="12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Transferring</a:t>
                      </a:r>
                      <a:r>
                        <a:rPr lang="en-US" sz="1200" baseline="0" dirty="0" smtClean="0"/>
                        <a:t> rodents with forceps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Handling</a:t>
                      </a:r>
                      <a:r>
                        <a:rPr lang="en-US" sz="1200" baseline="0" dirty="0" smtClean="0"/>
                        <a:t> containers, wire cages, cage lids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Preparing, transferring, replenishing water bottles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Rodent dosing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Lifting</a:t>
                      </a:r>
                      <a:r>
                        <a:rPr lang="en-US" sz="1200" baseline="0" dirty="0" smtClean="0"/>
                        <a:t> feed bags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  <a:tr h="639033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Pushing,</a:t>
                      </a:r>
                      <a:r>
                        <a:rPr lang="en-US" sz="1200" baseline="0" dirty="0" smtClean="0"/>
                        <a:t> pulling, rotating full carts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ym typeface="Symbol"/>
                        </a:rPr>
                        <a:t></a:t>
                      </a:r>
                      <a:endParaRPr lang="en-US" sz="1800" dirty="0" smtClean="0"/>
                    </a:p>
                    <a:p>
                      <a:pPr algn="ctr"/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High-Risk </a:t>
            </a:r>
            <a:r>
              <a:rPr lang="en-US" sz="2400" i="1" dirty="0" smtClean="0"/>
              <a:t>Small </a:t>
            </a:r>
            <a:r>
              <a:rPr lang="en-US" sz="2400" dirty="0" smtClean="0"/>
              <a:t>Animal Tasks: WMSDs by </a:t>
            </a:r>
            <a:br>
              <a:rPr lang="en-US" sz="2400" dirty="0" smtClean="0"/>
            </a:br>
            <a:r>
              <a:rPr lang="en-US" sz="2400" dirty="0" smtClean="0"/>
              <a:t>Body Area</a:t>
            </a:r>
            <a:endParaRPr lang="en-US" sz="2400" dirty="0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Preventing and responding to WMSDs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involves: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2400" dirty="0" smtClean="0"/>
              <a:t>Designing or modifying the work environment (engineering controls)</a:t>
            </a:r>
          </a:p>
          <a:p>
            <a:r>
              <a:rPr lang="en-US" sz="2400" dirty="0" smtClean="0"/>
              <a:t>Modifying tasks (administrative controls)</a:t>
            </a:r>
          </a:p>
          <a:p>
            <a:r>
              <a:rPr lang="en-US" sz="2400" dirty="0" smtClean="0"/>
              <a:t>Task variability (administrative controls)</a:t>
            </a:r>
          </a:p>
          <a:p>
            <a:r>
              <a:rPr lang="en-US" sz="2400" dirty="0" smtClean="0"/>
              <a:t>User health/fitness</a:t>
            </a:r>
          </a:p>
          <a:p>
            <a:r>
              <a:rPr lang="en-US" sz="2400" dirty="0" smtClean="0"/>
              <a:t>Professional Health Care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 &amp; Treatment</a:t>
            </a:r>
            <a:endParaRPr lang="en-US" sz="3200" dirty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200" dirty="0" smtClean="0"/>
              <a:t>Engineering controls are the preferred control</a:t>
            </a:r>
          </a:p>
          <a:p>
            <a:pPr>
              <a:buNone/>
            </a:pPr>
            <a:r>
              <a:rPr lang="en-US" sz="2200" dirty="0" smtClean="0"/>
              <a:t>method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Ergonomic design specifications should be considered from the inception of all projects to ensure proper facility design and equipment purchases.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200" dirty="0" smtClean="0"/>
              <a:t>Specifications can include: rules, checklists or guidelines addressing factors such as reach distances, working heights, forces, and grip dimensions.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WMSD Prevention</a:t>
            </a:r>
            <a:br>
              <a:rPr lang="en-US" sz="2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None/>
            </a:pPr>
            <a:r>
              <a:rPr lang="en-US" sz="2400" dirty="0" smtClean="0"/>
              <a:t>Good design minimizes exposures to: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r>
              <a:rPr lang="en-US" sz="2400" dirty="0" smtClean="0"/>
              <a:t>Awkward and static postures</a:t>
            </a:r>
            <a:endParaRPr lang="en-US" sz="2000" dirty="0" smtClean="0"/>
          </a:p>
          <a:p>
            <a:r>
              <a:rPr lang="en-US" sz="2400" dirty="0" smtClean="0"/>
              <a:t>High hand forces</a:t>
            </a:r>
          </a:p>
          <a:p>
            <a:r>
              <a:rPr lang="en-US" sz="2400" dirty="0" smtClean="0"/>
              <a:t>Repetitive motions</a:t>
            </a:r>
          </a:p>
          <a:p>
            <a:r>
              <a:rPr lang="en-US" sz="2400" dirty="0" smtClean="0"/>
              <a:t>Mechanical/contact stress</a:t>
            </a:r>
          </a:p>
          <a:p>
            <a:r>
              <a:rPr lang="en-US" sz="2400" dirty="0" smtClean="0"/>
              <a:t>Prolonged standing</a:t>
            </a:r>
          </a:p>
          <a:p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Good Design = Desired Actions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WMSD Prevention</a:t>
            </a:r>
            <a:br>
              <a:rPr lang="en-US" sz="2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17" descr="heigh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2743200"/>
            <a:ext cx="28575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Common Engineering Controls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000" dirty="0" smtClean="0"/>
              <a:t>Large (min. 20 cm) roller bearing casters on movable cages</a:t>
            </a:r>
          </a:p>
          <a:p>
            <a:r>
              <a:rPr lang="en-US" sz="2000" dirty="0" smtClean="0"/>
              <a:t>Automatic cage waste disposal, dumping &amp; washing systems</a:t>
            </a:r>
          </a:p>
          <a:p>
            <a:r>
              <a:rPr lang="en-US" sz="2000" dirty="0" smtClean="0"/>
              <a:t>Vacuum disposal &amp; delivery for cage bedding</a:t>
            </a:r>
          </a:p>
          <a:p>
            <a:r>
              <a:rPr lang="en-US" sz="2000" dirty="0" smtClean="0"/>
              <a:t>Feed bags, cages and other items requiring repeated lifting stored 40-50 cm above the floor (or store feed bags on lift and swivel tables)</a:t>
            </a:r>
          </a:p>
          <a:p>
            <a:r>
              <a:rPr lang="en-US" sz="2000" dirty="0" smtClean="0"/>
              <a:t>Adjustable footrests for seated work or foot rails with anti-fatigue matting for standing work areas</a:t>
            </a:r>
          </a:p>
          <a:p>
            <a:r>
              <a:rPr lang="en-US" sz="2000" dirty="0" smtClean="0"/>
              <a:t>Centrally located feed bags (20kg maximum) and all supplies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5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Large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Ceiling mounted water systems to reduce lifting forces while spray washing cages</a:t>
            </a:r>
          </a:p>
          <a:p>
            <a:r>
              <a:rPr lang="en-US" sz="2400" dirty="0" smtClean="0"/>
              <a:t>Phase out stainless steel cage floors for lightweight aluminum floors/grating with handholds</a:t>
            </a:r>
          </a:p>
          <a:p>
            <a:r>
              <a:rPr lang="en-US" sz="2400" dirty="0" smtClean="0"/>
              <a:t>Curved shaft mops and cage scraping tools with upper handle grip</a:t>
            </a:r>
          </a:p>
          <a:p>
            <a:r>
              <a:rPr lang="en-US" sz="2400" dirty="0" smtClean="0"/>
              <a:t>Provide as much space as possible in animal housing areas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9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Large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Multiple floor drains in animal rooms with easy access for cleaning</a:t>
            </a:r>
          </a:p>
          <a:p>
            <a:r>
              <a:rPr lang="en-US" sz="2400" dirty="0" smtClean="0"/>
              <a:t>Smooth transition between rooms, minimize ramps</a:t>
            </a:r>
          </a:p>
          <a:p>
            <a:r>
              <a:rPr lang="en-US" sz="2400" dirty="0" smtClean="0"/>
              <a:t>Remove bumps leading to animal rooms and floor drains</a:t>
            </a:r>
          </a:p>
          <a:p>
            <a:r>
              <a:rPr lang="en-US" sz="2400" dirty="0" smtClean="0"/>
              <a:t>Advancing back wall (“squeeze”) on cages to minimize animal handling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7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Small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Height adjustable (70-115 cm) bio-containment hoods with kneewell clearance</a:t>
            </a:r>
          </a:p>
          <a:p>
            <a:r>
              <a:rPr lang="en-US" sz="2400" dirty="0" smtClean="0"/>
              <a:t>Ergonomic forceps with larger grips to minimize finger fatigue</a:t>
            </a:r>
          </a:p>
          <a:p>
            <a:r>
              <a:rPr lang="en-US" sz="2400" dirty="0" smtClean="0"/>
              <a:t>1.2 m maximum shelf height of rodent cages</a:t>
            </a:r>
          </a:p>
          <a:p>
            <a:r>
              <a:rPr lang="en-US" sz="2400" dirty="0" smtClean="0"/>
              <a:t>Replace glass water bottles with plastic or install automatic watering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dirty="0" smtClean="0"/>
              <a:t>Ergonomics</a:t>
            </a:r>
            <a:r>
              <a:rPr lang="en-US" sz="2400" dirty="0" smtClean="0"/>
              <a:t> is the science and practice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of designing tasks and workplace considering </a:t>
            </a:r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our capabilities and limitations.</a:t>
            </a:r>
          </a:p>
          <a:p>
            <a:pPr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                                OR</a:t>
            </a:r>
          </a:p>
          <a:p>
            <a:pPr algn="ctr">
              <a:buFont typeface="Wingdings" pitchFamily="2" charset="2"/>
              <a:buNone/>
            </a:pPr>
            <a:endParaRPr lang="en-US" sz="2400" dirty="0" smtClean="0"/>
          </a:p>
          <a:p>
            <a:pPr>
              <a:buFont typeface="Wingdings" pitchFamily="2" charset="2"/>
              <a:buNone/>
            </a:pPr>
            <a:r>
              <a:rPr lang="en-US" sz="2400" dirty="0" smtClean="0"/>
              <a:t>Fitting the work to the person </a:t>
            </a:r>
          </a:p>
          <a:p>
            <a:pPr lvl="1"/>
            <a:r>
              <a:rPr lang="en-US" sz="2000" dirty="0" smtClean="0"/>
              <a:t>User</a:t>
            </a:r>
          </a:p>
          <a:p>
            <a:pPr lvl="1"/>
            <a:r>
              <a:rPr lang="en-US" sz="2000" dirty="0" smtClean="0"/>
              <a:t>Equipment/Work Space</a:t>
            </a:r>
          </a:p>
          <a:p>
            <a:pPr lvl="1"/>
            <a:r>
              <a:rPr lang="en-US" sz="2000" dirty="0" smtClean="0"/>
              <a:t>Tasks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is Ergonomics?</a:t>
            </a:r>
            <a:endParaRPr lang="en-US" sz="32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7" descr="fig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5791200" y="3035728"/>
            <a:ext cx="3352800" cy="3441272"/>
          </a:xfrm>
          <a:prstGeom prst="rect">
            <a:avLst/>
          </a:prstGeom>
          <a:solidFill>
            <a:schemeClr val="bg1"/>
          </a:solidFill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Engineering Controls - Small Animal Tasks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2400" dirty="0" smtClean="0"/>
              <a:t>Minimum of 2 m between racks in rodent rooms to improve cart and equipment maneuverability</a:t>
            </a:r>
          </a:p>
          <a:p>
            <a:r>
              <a:rPr lang="en-US" sz="2400" dirty="0" smtClean="0"/>
              <a:t>Provide rodent surgeons with adjustable angled rodent tray or support stand for tail bleeding</a:t>
            </a:r>
          </a:p>
          <a:p>
            <a:r>
              <a:rPr lang="en-US" sz="2400" dirty="0" smtClean="0"/>
              <a:t>Adjustable extended eyepieces for microscopy work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WMSD Prevention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2400" dirty="0" smtClean="0"/>
              <a:t>Engineering Controls and Facility Design</a:t>
            </a:r>
            <a:endParaRPr lang="en-US" sz="24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1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Administrative controls: policies, procedures and </a:t>
            </a:r>
          </a:p>
          <a:p>
            <a:pPr>
              <a:buNone/>
            </a:pPr>
            <a:r>
              <a:rPr lang="en-US" sz="2400" dirty="0" smtClean="0"/>
              <a:t>practices minimizing exposure of workers to risk.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Less effective than engineering controls as they do</a:t>
            </a:r>
          </a:p>
          <a:p>
            <a:pPr>
              <a:buNone/>
            </a:pPr>
            <a:r>
              <a:rPr lang="en-US" sz="2400" dirty="0" smtClean="0"/>
              <a:t>not eliminate the hazard; however, they:</a:t>
            </a:r>
          </a:p>
          <a:p>
            <a:endParaRPr lang="en-US" sz="2400" dirty="0" smtClean="0"/>
          </a:p>
          <a:p>
            <a:r>
              <a:rPr lang="en-US" sz="2400" dirty="0" smtClean="0"/>
              <a:t>Lessen frequency of exposure</a:t>
            </a:r>
          </a:p>
          <a:p>
            <a:r>
              <a:rPr lang="en-US" sz="2400" dirty="0" smtClean="0"/>
              <a:t>Lessen duration of exposure</a:t>
            </a:r>
          </a:p>
          <a:p>
            <a:endParaRPr lang="en-US" sz="2400" dirty="0" smtClean="0"/>
          </a:p>
          <a:p>
            <a:r>
              <a:rPr lang="en-US" sz="2400" dirty="0" smtClean="0"/>
              <a:t>Advantages: cost and feasibility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Administrative Controls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dirty="0" smtClean="0"/>
              <a:t>General administrative controls include:</a:t>
            </a:r>
          </a:p>
          <a:p>
            <a:pPr>
              <a:buNone/>
            </a:pPr>
            <a:endParaRPr lang="en-US" sz="2200" dirty="0" smtClean="0"/>
          </a:p>
          <a:p>
            <a:r>
              <a:rPr lang="en-US" sz="2400" dirty="0" smtClean="0"/>
              <a:t>Broaden or vary job content</a:t>
            </a:r>
          </a:p>
          <a:p>
            <a:r>
              <a:rPr lang="en-US" sz="2400" dirty="0" smtClean="0"/>
              <a:t>Distribute equal workloads among workers</a:t>
            </a:r>
          </a:p>
          <a:p>
            <a:r>
              <a:rPr lang="en-US" sz="2400" dirty="0" smtClean="0"/>
              <a:t>Rotate workers through several jobs</a:t>
            </a:r>
          </a:p>
          <a:p>
            <a:r>
              <a:rPr lang="en-US" sz="2400" dirty="0" smtClean="0"/>
              <a:t>Schedule more breaks for rest and recovery</a:t>
            </a:r>
          </a:p>
          <a:p>
            <a:r>
              <a:rPr lang="en-US" sz="2400" dirty="0" smtClean="0"/>
              <a:t>Adjust work pace to give workers more control of work</a:t>
            </a:r>
          </a:p>
          <a:p>
            <a:r>
              <a:rPr lang="en-US" sz="2400" dirty="0" smtClean="0"/>
              <a:t>Training:</a:t>
            </a:r>
          </a:p>
          <a:p>
            <a:pPr lvl="2"/>
            <a:r>
              <a:rPr lang="en-US" sz="1800" dirty="0" smtClean="0"/>
              <a:t>Work practices and procedures</a:t>
            </a:r>
          </a:p>
          <a:p>
            <a:pPr lvl="2"/>
            <a:r>
              <a:rPr lang="en-US" sz="1800" dirty="0" smtClean="0"/>
              <a:t>Recognize risk factors</a:t>
            </a:r>
          </a:p>
          <a:p>
            <a:pPr lvl="2"/>
            <a:r>
              <a:rPr lang="en-US" sz="1800" dirty="0" smtClean="0"/>
              <a:t>Recognize and report WMSD signs and symptoms</a:t>
            </a:r>
          </a:p>
          <a:p>
            <a:pPr lvl="2"/>
            <a:r>
              <a:rPr lang="en-US" sz="1800" dirty="0" smtClean="0"/>
              <a:t>Participate in identifying and implementing controls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Administrative Controls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1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dirty="0" smtClean="0"/>
              <a:t>Task Development and Variability</a:t>
            </a:r>
          </a:p>
          <a:p>
            <a:pPr lvl="1">
              <a:buNone/>
            </a:pPr>
            <a:endParaRPr lang="en-US" sz="20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Developing or modifying tasks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depends on 3 interacting factors</a:t>
            </a:r>
          </a:p>
          <a:p>
            <a:pPr>
              <a:lnSpc>
                <a:spcPct val="90000"/>
              </a:lnSpc>
              <a:buNone/>
            </a:pPr>
            <a:endParaRPr lang="en-US" sz="1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Task variability offers several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advantages:</a:t>
            </a:r>
          </a:p>
          <a:p>
            <a:pPr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Opportunity to change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Users will be more alert and productive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Different tasks use different muscle groups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Provides recovery time and pauses for stretches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Tasks with highly repetitive motions and high hand forces can be spread out during the day </a:t>
            </a:r>
          </a:p>
          <a:p>
            <a:pPr lvl="1">
              <a:buNone/>
            </a:pP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Administrative Controls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6172200" y="1828800"/>
          <a:ext cx="1760538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                 </a:t>
            </a:r>
          </a:p>
          <a:p>
            <a:pPr>
              <a:buNone/>
            </a:pPr>
            <a:r>
              <a:rPr lang="en-US" sz="2400" dirty="0" smtClean="0"/>
              <a:t>                                                                     do you see?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</a:t>
            </a:r>
          </a:p>
          <a:p>
            <a:pPr>
              <a:buNone/>
            </a:pPr>
            <a:r>
              <a:rPr lang="en-US" dirty="0" smtClean="0"/>
              <a:t>                               </a:t>
            </a:r>
          </a:p>
          <a:p>
            <a:pPr>
              <a:buNone/>
            </a:pPr>
            <a:r>
              <a:rPr lang="en-US" sz="2400" smtClean="0"/>
              <a:t>                                        risk </a:t>
            </a:r>
            <a:r>
              <a:rPr lang="en-US" sz="2400" dirty="0" smtClean="0"/>
              <a:t>factors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Physical Risk Factors</a:t>
            </a:r>
            <a:endParaRPr lang="en-US" sz="3200" dirty="0"/>
          </a:p>
        </p:txBody>
      </p:sp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MIT Clean Room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2190376"/>
            <a:ext cx="2853519" cy="3748742"/>
          </a:xfrm>
          <a:prstGeom prst="rect">
            <a:avLst/>
          </a:prstGeom>
          <a:noFill/>
        </p:spPr>
      </p:pic>
      <p:pic>
        <p:nvPicPr>
          <p:cNvPr id="7" name="Picture 5" descr="MIT Mouse Changers - Moving dirty cages to rolling c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6878" y="1828800"/>
            <a:ext cx="2732484" cy="3429000"/>
          </a:xfrm>
          <a:prstGeom prst="rect">
            <a:avLst/>
          </a:prstGeom>
          <a:noFill/>
        </p:spPr>
      </p:pic>
      <p:pic>
        <p:nvPicPr>
          <p:cNvPr id="8" name="Picture 9" descr="MIT Mouse Chang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096000" y="3267456"/>
            <a:ext cx="2729593" cy="30571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400" y="16002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</a:t>
            </a:r>
            <a:r>
              <a:rPr lang="en-US" sz="2200" dirty="0" smtClean="0"/>
              <a:t>What physical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Associated Risk Factors: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Static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Awkward Postures – neck, head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   and arms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Associated Health Concerns: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Sore feet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Swelling of the legs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Fatigue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Low back pain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Neck pain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Standing Tasks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800" y="28194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dirty="0" smtClean="0"/>
              <a:t>Preventative Measures:</a:t>
            </a:r>
          </a:p>
          <a:p>
            <a:pPr>
              <a:buFont typeface="Wingdings" pitchFamily="2" charset="2"/>
              <a:buNone/>
            </a:pPr>
            <a:endParaRPr lang="en-US" sz="1400" i="1" dirty="0" smtClean="0"/>
          </a:p>
          <a:p>
            <a:r>
              <a:rPr lang="en-US" sz="2400" dirty="0" smtClean="0"/>
              <a:t>Proper shoes</a:t>
            </a:r>
          </a:p>
          <a:p>
            <a:r>
              <a:rPr lang="en-US" sz="2400" dirty="0" smtClean="0"/>
              <a:t>Change in posture</a:t>
            </a:r>
          </a:p>
          <a:p>
            <a:r>
              <a:rPr lang="en-US" sz="2400" dirty="0" smtClean="0"/>
              <a:t>Walking</a:t>
            </a:r>
          </a:p>
          <a:p>
            <a:r>
              <a:rPr lang="en-US" sz="2400" dirty="0" smtClean="0"/>
              <a:t>Footrests</a:t>
            </a:r>
          </a:p>
          <a:p>
            <a:r>
              <a:rPr lang="en-US" sz="2400" dirty="0" smtClean="0"/>
              <a:t>Sit-stand stools</a:t>
            </a:r>
          </a:p>
          <a:p>
            <a:r>
              <a:rPr lang="en-US" sz="2400" dirty="0" smtClean="0"/>
              <a:t>Anti-fatigue mats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Standing Tasks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3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5" descr="anti-microbial-1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2514600"/>
            <a:ext cx="1981200" cy="2641600"/>
          </a:xfrm>
          <a:prstGeom prst="rect">
            <a:avLst/>
          </a:prstGeom>
          <a:noFill/>
        </p:spPr>
      </p:pic>
      <p:pic>
        <p:nvPicPr>
          <p:cNvPr id="6" name="Picture 7" descr="2092-t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590800"/>
            <a:ext cx="1311275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400" i="1" dirty="0" smtClean="0"/>
              <a:t>Computer workstation ergonomic considerations:</a:t>
            </a:r>
          </a:p>
          <a:p>
            <a:pPr>
              <a:buFont typeface="Wingdings" pitchFamily="2" charset="2"/>
              <a:buNone/>
            </a:pPr>
            <a:endParaRPr lang="en-US" sz="1200" i="1" dirty="0" smtClean="0"/>
          </a:p>
          <a:p>
            <a:r>
              <a:rPr lang="en-US" sz="2400" dirty="0" smtClean="0"/>
              <a:t>User</a:t>
            </a:r>
          </a:p>
          <a:p>
            <a:r>
              <a:rPr lang="en-US" sz="2400" dirty="0" smtClean="0"/>
              <a:t>Workstation configuration</a:t>
            </a:r>
          </a:p>
          <a:p>
            <a:pPr lvl="1"/>
            <a:r>
              <a:rPr lang="en-US" sz="2400" dirty="0" smtClean="0"/>
              <a:t>Chair</a:t>
            </a:r>
          </a:p>
          <a:p>
            <a:pPr lvl="1"/>
            <a:r>
              <a:rPr lang="en-US" sz="2400" dirty="0" smtClean="0"/>
              <a:t>Desk &amp; Keyboard/Mouse Tray</a:t>
            </a:r>
          </a:p>
          <a:p>
            <a:pPr lvl="1"/>
            <a:r>
              <a:rPr lang="en-US" sz="2400" dirty="0" smtClean="0"/>
              <a:t>Input Devices</a:t>
            </a:r>
          </a:p>
          <a:p>
            <a:pPr lvl="1"/>
            <a:r>
              <a:rPr lang="en-US" sz="2400" dirty="0" smtClean="0"/>
              <a:t>Monitor – CRT vs. LCD</a:t>
            </a:r>
          </a:p>
          <a:p>
            <a:r>
              <a:rPr lang="en-US" sz="2400" dirty="0" smtClean="0"/>
              <a:t>Tasks</a:t>
            </a:r>
          </a:p>
          <a:p>
            <a:r>
              <a:rPr lang="en-US" sz="2400" dirty="0" smtClean="0"/>
              <a:t>Lighting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Computer Tasks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7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8" descr="er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2286000"/>
            <a:ext cx="1952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Risk Factors: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i="1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Health &amp; injury history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Lifting, carrying, pulling &amp; pushing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Awkward &amp; static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Object weight</a:t>
            </a:r>
          </a:p>
          <a:p>
            <a:pPr>
              <a:lnSpc>
                <a:spcPct val="90000"/>
              </a:lnSpc>
            </a:pPr>
            <a:endParaRPr lang="en-US" sz="1400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i="1" dirty="0" smtClean="0"/>
              <a:t>Preventative Measures: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Engineering controls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Maintenance programs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Minimize weight/force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Proper techniques</a:t>
            </a:r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 Prevention</a:t>
            </a:r>
            <a:br>
              <a:rPr lang="en-US" sz="3200" dirty="0" smtClean="0"/>
            </a:br>
            <a:r>
              <a:rPr lang="en-US" sz="2400" dirty="0" smtClean="0"/>
              <a:t>Back Injury Prevention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8" descr="MIT Clean Room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2895600"/>
            <a:ext cx="2743200" cy="3694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endParaRPr 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Questions &amp; Consultation</a:t>
            </a:r>
            <a:endParaRPr lang="en-US" sz="32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5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0" y="1832810"/>
            <a:ext cx="1746250" cy="220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38200" y="4343400"/>
            <a:ext cx="7620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None/>
            </a:pPr>
            <a:r>
              <a:rPr lang="en-US" dirty="0" smtClean="0"/>
              <a:t>If you have additional questions or would like to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schedule an ergonomic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evaluation</a:t>
            </a:r>
            <a:r>
              <a:rPr lang="en-US" dirty="0" smtClean="0"/>
              <a:t> contact:</a:t>
            </a:r>
          </a:p>
          <a:p>
            <a:pPr>
              <a:buFont typeface="Wingdings" pitchFamily="2" charset="2"/>
              <a:buNone/>
            </a:pPr>
            <a:endParaRPr lang="en-US" sz="3200" dirty="0" smtClean="0"/>
          </a:p>
          <a:p>
            <a:pPr algn="ctr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Sarah Greer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  <a:hlinkClick r:id="rId6"/>
              </a:rPr>
              <a:t>slgreer@wsu.edu</a:t>
            </a:r>
            <a:endParaRPr lang="en-US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335-0948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800" dirty="0" smtClean="0"/>
          </a:p>
          <a:p>
            <a:r>
              <a:rPr lang="en-US" sz="2400" dirty="0" smtClean="0"/>
              <a:t>Prevention of WMSDs </a:t>
            </a:r>
          </a:p>
          <a:p>
            <a:r>
              <a:rPr lang="en-US" sz="2400" dirty="0" smtClean="0"/>
              <a:t>Reduced fatigue and discomfort</a:t>
            </a:r>
          </a:p>
          <a:p>
            <a:r>
              <a:rPr lang="en-US" sz="2400" dirty="0" smtClean="0"/>
              <a:t>Increased productivity</a:t>
            </a:r>
          </a:p>
          <a:p>
            <a:r>
              <a:rPr lang="en-US" sz="2400" dirty="0" smtClean="0"/>
              <a:t>Improved quality of work</a:t>
            </a:r>
          </a:p>
          <a:p>
            <a:r>
              <a:rPr lang="en-US" sz="2400" dirty="0" smtClean="0"/>
              <a:t>Enhanced quality of life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Benefits of Ergonomics</a:t>
            </a:r>
            <a:endParaRPr lang="en-US" sz="32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leonard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200400"/>
            <a:ext cx="2490788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WMSDs are soft-tissue injuries to muscles,</a:t>
            </a:r>
          </a:p>
          <a:p>
            <a:pPr>
              <a:buNone/>
            </a:pPr>
            <a:r>
              <a:rPr lang="en-US" sz="2400" dirty="0" smtClean="0"/>
              <a:t>tendons, ligaments, cartilage, blood vessels and</a:t>
            </a:r>
          </a:p>
          <a:p>
            <a:pPr>
              <a:buNone/>
            </a:pPr>
            <a:r>
              <a:rPr lang="en-US" sz="2400" dirty="0" smtClean="0"/>
              <a:t>nerves that usually develop gradually.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Can be serious, if not taken care of early.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Also know as:</a:t>
            </a:r>
          </a:p>
          <a:p>
            <a:r>
              <a:rPr lang="en-US" sz="2400" dirty="0" smtClean="0"/>
              <a:t>Cumulative Trauma Disorders (CTDs)</a:t>
            </a:r>
          </a:p>
          <a:p>
            <a:r>
              <a:rPr lang="en-US" sz="2400" dirty="0" smtClean="0"/>
              <a:t>Repetitive Strain Injuries (RSIs)</a:t>
            </a:r>
          </a:p>
          <a:p>
            <a:r>
              <a:rPr lang="en-US" sz="2400" dirty="0" smtClean="0"/>
              <a:t>Overuse Injuries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What are Work-Related</a:t>
            </a:r>
            <a:br>
              <a:rPr lang="en-US" sz="3000" dirty="0" smtClean="0"/>
            </a:br>
            <a:r>
              <a:rPr lang="en-US" sz="3000" dirty="0" smtClean="0"/>
              <a:t>Musculoskeletal Disorders?</a:t>
            </a:r>
            <a:endParaRPr lang="en-US" sz="3000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WMSDs can occur when demands on tissues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exceed their capacities.  </a:t>
            </a:r>
          </a:p>
          <a:p>
            <a:pPr>
              <a:lnSpc>
                <a:spcPct val="90000"/>
              </a:lnSpc>
              <a:buNone/>
            </a:pPr>
            <a:endParaRPr lang="en-US" sz="2600" dirty="0" smtClean="0"/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Typically they occur in the moving parts of the 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body like the neck, back, shoulder, elbow, wrist</a:t>
            </a:r>
          </a:p>
          <a:p>
            <a:pPr>
              <a:lnSpc>
                <a:spcPct val="90000"/>
              </a:lnSpc>
              <a:buNone/>
            </a:pPr>
            <a:r>
              <a:rPr lang="en-US" sz="2600" dirty="0" smtClean="0"/>
              <a:t>and knee.</a:t>
            </a:r>
          </a:p>
          <a:p>
            <a:pPr>
              <a:lnSpc>
                <a:spcPct val="90000"/>
              </a:lnSpc>
            </a:pP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Low Back Injury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Carpal Tunnel Syndrome		</a:t>
            </a:r>
          </a:p>
          <a:p>
            <a:pPr>
              <a:lnSpc>
                <a:spcPct val="90000"/>
              </a:lnSpc>
            </a:pPr>
            <a:r>
              <a:rPr lang="en-US" sz="2600" dirty="0" smtClean="0"/>
              <a:t>Tendonitis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/>
              <a:t>Tenosynovitis</a:t>
            </a:r>
            <a:r>
              <a:rPr lang="en-US" sz="2600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600" dirty="0" err="1" smtClean="0"/>
              <a:t>Epicondylitis</a:t>
            </a:r>
            <a:endParaRPr lang="en-US" sz="2600" dirty="0" smtClean="0"/>
          </a:p>
          <a:p>
            <a:pPr>
              <a:lnSpc>
                <a:spcPct val="90000"/>
              </a:lnSpc>
            </a:pPr>
            <a:r>
              <a:rPr lang="en-US" sz="2600" dirty="0" smtClean="0"/>
              <a:t>De </a:t>
            </a:r>
            <a:r>
              <a:rPr lang="en-US" sz="2600" dirty="0" err="1" smtClean="0"/>
              <a:t>Quervain’s</a:t>
            </a:r>
            <a:r>
              <a:rPr lang="en-US" sz="2600" dirty="0" smtClean="0"/>
              <a:t> Syndrome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Common WMSDs</a:t>
            </a:r>
            <a:endParaRPr lang="en-US" sz="3200" dirty="0"/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7" descr="pressure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352800"/>
            <a:ext cx="1665261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Discomfort	</a:t>
            </a:r>
          </a:p>
          <a:p>
            <a:r>
              <a:rPr lang="en-US" sz="2400" dirty="0" smtClean="0"/>
              <a:t>Fatigue</a:t>
            </a:r>
          </a:p>
          <a:p>
            <a:r>
              <a:rPr lang="en-US" sz="2400" dirty="0" smtClean="0"/>
              <a:t>Pain</a:t>
            </a:r>
          </a:p>
          <a:p>
            <a:r>
              <a:rPr lang="en-US" sz="2400" dirty="0" smtClean="0"/>
              <a:t>Swelling	</a:t>
            </a:r>
          </a:p>
          <a:p>
            <a:r>
              <a:rPr lang="en-US" sz="2400" dirty="0" smtClean="0"/>
              <a:t>Loss of ROM</a:t>
            </a:r>
          </a:p>
          <a:p>
            <a:r>
              <a:rPr lang="en-US" sz="2400" dirty="0" smtClean="0"/>
              <a:t>Stiff/tight muscles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Numbness</a:t>
            </a:r>
          </a:p>
          <a:p>
            <a:r>
              <a:rPr lang="en-US" sz="2400" dirty="0" smtClean="0"/>
              <a:t>Tingling</a:t>
            </a:r>
          </a:p>
          <a:p>
            <a:r>
              <a:rPr lang="en-US" sz="2400" dirty="0" smtClean="0"/>
              <a:t>Burning Sensations</a:t>
            </a:r>
          </a:p>
          <a:p>
            <a:r>
              <a:rPr lang="en-US" sz="2400" dirty="0" smtClean="0"/>
              <a:t>Shooting/Stabbing Pains</a:t>
            </a:r>
          </a:p>
          <a:p>
            <a:r>
              <a:rPr lang="en-US" sz="2400" dirty="0" smtClean="0"/>
              <a:t>Weakness in the hands; dropping things</a:t>
            </a:r>
          </a:p>
          <a:p>
            <a:endParaRPr lang="en-US" sz="28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WMSDs Symptoms</a:t>
            </a:r>
            <a:endParaRPr lang="en-US" sz="3200" dirty="0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Experiencing one or more symptoms does not</a:t>
            </a:r>
          </a:p>
          <a:p>
            <a:pPr>
              <a:buNone/>
            </a:pPr>
            <a:r>
              <a:rPr lang="en-US" sz="2400" dirty="0" smtClean="0"/>
              <a:t>necessarily mean a person has a WMSD.  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However, an Incident Report should be completed</a:t>
            </a:r>
          </a:p>
          <a:p>
            <a:pPr>
              <a:buNone/>
            </a:pPr>
            <a:r>
              <a:rPr lang="en-US" sz="2400" dirty="0" smtClean="0"/>
              <a:t>and a task evaluated when: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Symptoms are associated with specific movements/postures and/or tasks</a:t>
            </a:r>
          </a:p>
          <a:p>
            <a:r>
              <a:rPr lang="en-US" sz="2400" dirty="0" smtClean="0"/>
              <a:t>Symptoms are chronic</a:t>
            </a:r>
          </a:p>
          <a:p>
            <a:r>
              <a:rPr lang="en-US" sz="2400" dirty="0" smtClean="0"/>
              <a:t>Symptoms appear to worsen throughout the work day &amp; week, with some relief in the evenings and on weekends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When are symptoms a concern</a:t>
            </a:r>
            <a:r>
              <a:rPr lang="en-US" sz="3600" dirty="0" smtClean="0"/>
              <a:t>?</a:t>
            </a:r>
            <a:endParaRPr lang="en-US" sz="3200" dirty="0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 numCol="2"/>
          <a:lstStyle/>
          <a:p>
            <a:pPr>
              <a:lnSpc>
                <a:spcPct val="80000"/>
              </a:lnSpc>
            </a:pPr>
            <a:r>
              <a:rPr lang="en-US" sz="2000" dirty="0" smtClean="0"/>
              <a:t>Early modifications to work conditions and practices are more successful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Early treatment is more successful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Ignoring early symptoms can lead to injuries requiring more intensive treatment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dirty="0" smtClean="0"/>
              <a:t>Untreated symptoms and injuries might result in permanent disability</a:t>
            </a:r>
          </a:p>
          <a:p>
            <a:pPr>
              <a:lnSpc>
                <a:spcPct val="80000"/>
              </a:lnSpc>
            </a:pPr>
            <a:endParaRPr lang="en-US" sz="2000" dirty="0" smtClean="0"/>
          </a:p>
          <a:p>
            <a:pPr>
              <a:lnSpc>
                <a:spcPct val="80000"/>
              </a:lnSpc>
              <a:buNone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Why is it important to act early?</a:t>
            </a:r>
            <a:endParaRPr lang="en-US" sz="3200" dirty="0"/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2133600"/>
            <a:ext cx="3219450" cy="341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WMSDs causes are </a:t>
            </a:r>
            <a:r>
              <a:rPr lang="en-US" sz="2400" i="1" dirty="0" err="1" smtClean="0"/>
              <a:t>multifactorial</a:t>
            </a:r>
            <a:r>
              <a:rPr lang="en-US" sz="2400" dirty="0" smtClean="0"/>
              <a:t>.  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Physical risk factors: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Awkward and Static Postures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 Hand Forces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Highly Repetitive Motions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Mechanical/Contact Stress</a:t>
            </a:r>
          </a:p>
          <a:p>
            <a:r>
              <a:rPr lang="en-US" sz="2400" dirty="0" smtClean="0"/>
              <a:t>Cold</a:t>
            </a:r>
          </a:p>
          <a:p>
            <a:r>
              <a:rPr lang="en-US" sz="2400" dirty="0" smtClean="0"/>
              <a:t>Vibration</a:t>
            </a:r>
          </a:p>
          <a:p>
            <a:r>
              <a:rPr lang="en-US" sz="2400" dirty="0" smtClean="0"/>
              <a:t>Combinations of factors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What Causes WMSDs?</a:t>
            </a:r>
            <a:endParaRPr lang="en-US" sz="3200" dirty="0"/>
          </a:p>
        </p:txBody>
      </p: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7162800" y="381000"/>
          <a:ext cx="1447800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Photo Editor Photo" r:id="rId3" imgW="8457143" imgH="5982535" progId="">
                  <p:embed/>
                </p:oleObj>
              </mc:Choice>
              <mc:Fallback>
                <p:oleObj name="Photo Editor Photo" r:id="rId3" imgW="8457143" imgH="598253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81000"/>
                        <a:ext cx="1447800" cy="102393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6" descr="MIT Clean Room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6019800" y="2743200"/>
            <a:ext cx="2461272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1459</TotalTime>
  <Words>1196</Words>
  <Application>Microsoft Office PowerPoint</Application>
  <PresentationFormat>On-screen Show (4:3)</PresentationFormat>
  <Paragraphs>351</Paragraphs>
  <Slides>29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Concourse</vt:lpstr>
      <vt:lpstr>Photo Editor Photo</vt:lpstr>
      <vt:lpstr>Animal Care Ergonomics</vt:lpstr>
      <vt:lpstr>What is Ergonomics?</vt:lpstr>
      <vt:lpstr>Benefits of Ergonomics</vt:lpstr>
      <vt:lpstr>What are Work-Related Musculoskeletal Disorders?</vt:lpstr>
      <vt:lpstr>Common WMSDs</vt:lpstr>
      <vt:lpstr>WMSDs Symptoms</vt:lpstr>
      <vt:lpstr>When are symptoms a concern?</vt:lpstr>
      <vt:lpstr>Why is it important to act early?</vt:lpstr>
      <vt:lpstr>What Causes WMSDs?</vt:lpstr>
      <vt:lpstr>Animal Care Tasks –WMSDs Risk</vt:lpstr>
      <vt:lpstr>High-Risk Large Animal Tasks: WMSDs by  Body Area </vt:lpstr>
      <vt:lpstr>High-Risk Small Animal Tasks: WMSDs by  Body Area</vt:lpstr>
      <vt:lpstr>WMSD Prevention &amp; Treatment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Engineering Controls and Facility Design</vt:lpstr>
      <vt:lpstr>WMSD Prevention Administrative Controls</vt:lpstr>
      <vt:lpstr>WMSD Prevention Administrative Controls</vt:lpstr>
      <vt:lpstr>WMSD Prevention Administrative Controls</vt:lpstr>
      <vt:lpstr>WMSD Physical Risk Factors</vt:lpstr>
      <vt:lpstr>WMSD Prevention Standing Tasks</vt:lpstr>
      <vt:lpstr>WMSD Prevention Standing Tasks</vt:lpstr>
      <vt:lpstr>WMSD Prevention Computer Tasks</vt:lpstr>
      <vt:lpstr>WMSD Prevention Back Injury Prevention</vt:lpstr>
      <vt:lpstr>Questions &amp; Consultation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Greer, Sarah L</cp:lastModifiedBy>
  <cp:revision>102</cp:revision>
  <dcterms:created xsi:type="dcterms:W3CDTF">2010-05-13T14:54:11Z</dcterms:created>
  <dcterms:modified xsi:type="dcterms:W3CDTF">2013-02-06T17:22:48Z</dcterms:modified>
</cp:coreProperties>
</file>