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  <p:sldId id="268" r:id="rId12"/>
    <p:sldId id="266" r:id="rId13"/>
    <p:sldId id="267" r:id="rId14"/>
    <p:sldId id="270" r:id="rId15"/>
    <p:sldId id="269" r:id="rId16"/>
    <p:sldId id="273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F2C239-F0E8-454C-B091-8951B55AF222}" type="datetimeFigureOut">
              <a:rPr lang="en-US" smtClean="0"/>
              <a:pPr/>
              <a:t>9/2/2011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142FD9-F269-4A4F-97D3-E3273BC9BB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Injury Prevention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Washington State University</a:t>
            </a:r>
          </a:p>
          <a:p>
            <a:r>
              <a:rPr lang="en-US" dirty="0" smtClean="0"/>
              <a:t>Department </a:t>
            </a:r>
            <a:r>
              <a:rPr lang="en-US" dirty="0" smtClean="0"/>
              <a:t>of Environmental Health &amp; Safety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Neutral Postures</a:t>
            </a:r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Sitting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Standing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Maintaining a Healthy Back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199"/>
            <a:ext cx="4267200" cy="2218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4343400" cy="2802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What is Manual Material Handling: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It is the …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lifting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lowering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pushing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pulling</a:t>
            </a:r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and carrying…..</a:t>
            </a:r>
          </a:p>
          <a:p>
            <a:pPr lvl="1"/>
            <a:endParaRPr lang="en-US" sz="1000" dirty="0" smtClean="0"/>
          </a:p>
          <a:p>
            <a:pPr lvl="1">
              <a:buNone/>
            </a:pPr>
            <a:r>
              <a:rPr lang="en-US" sz="2100" dirty="0" smtClean="0"/>
              <a:t> of objects, tools, equipment and supplies.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Manual Material Handling (MMH)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09800"/>
            <a:ext cx="4876800" cy="21378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2524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/>
              <a:t>Methods to control back stressors when manually handling materials:</a:t>
            </a:r>
          </a:p>
          <a:p>
            <a:pPr>
              <a:buFont typeface="Wingdings" pitchFamily="2" charset="2"/>
              <a:buChar char="§"/>
            </a:pPr>
            <a:endParaRPr lang="en-US" sz="1600" dirty="0" smtClean="0"/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Minimize the amount of weight handled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Use a material handling device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Breakdown/repackage into smaller packages</a:t>
            </a:r>
          </a:p>
          <a:p>
            <a:pPr lvl="3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Order smaller size packages</a:t>
            </a:r>
          </a:p>
          <a:p>
            <a:pPr lvl="3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Manual Material Handling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962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14800"/>
            <a:ext cx="220215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191000"/>
            <a:ext cx="17145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So how much can you safely lift?  </a:t>
            </a:r>
          </a:p>
          <a:p>
            <a:pPr lvl="1"/>
            <a:endParaRPr lang="en-US" sz="12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It depends on a number of factors: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Who is doing the lifting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How frequent are the lifts (lifts/minute)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How long is the lifting task (lifts/total time)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Is twisting and bending part of the lift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Object weight, size, contents, and shape (hand holds)</a:t>
            </a:r>
          </a:p>
          <a:p>
            <a:pPr lvl="1" algn="ctr">
              <a:buNone/>
            </a:pPr>
            <a:endParaRPr lang="en-US" dirty="0" smtClean="0"/>
          </a:p>
          <a:p>
            <a:pPr lvl="1">
              <a:buNone/>
            </a:pPr>
            <a:r>
              <a:rPr lang="en-US" sz="2000" dirty="0" smtClean="0"/>
              <a:t>Frequency, duration and intensity are the key factors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Material Handling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So how much can you safely lift?  </a:t>
            </a:r>
          </a:p>
          <a:p>
            <a:pPr lvl="1"/>
            <a:endParaRPr lang="en-US" sz="1200" dirty="0" smtClean="0"/>
          </a:p>
          <a:p>
            <a:pPr lvl="2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dirty="0" smtClean="0"/>
              <a:t>It depends on who you ask:</a:t>
            </a:r>
          </a:p>
          <a:p>
            <a:pPr lvl="2"/>
            <a:endParaRPr lang="en-US" dirty="0" smtClean="0"/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CDC/NIOSH – 51lbs.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ACGIH – 70 lbs.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Washington State Department of Safety &amp; Health repealed ergonomics standard – 90 lbs.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Manual Material Handling	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419600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Five factors to consider:</a:t>
            </a:r>
          </a:p>
          <a:p>
            <a:pPr lvl="1"/>
            <a:endParaRPr lang="en-US" sz="1800" dirty="0" smtClean="0"/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Object weight (heft test)</a:t>
            </a:r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Object size, contents, shape – hand holds</a:t>
            </a:r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Frequency of the lifts</a:t>
            </a:r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Vertical distance of the lifts</a:t>
            </a:r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Horizontal distance between the object and person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Lifting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two most critical factors to consider:</a:t>
            </a:r>
          </a:p>
          <a:p>
            <a:pPr lvl="1"/>
            <a:endParaRPr lang="en-US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Object weight – duh!</a:t>
            </a:r>
            <a:endParaRPr lang="en-US" dirty="0" smtClean="0"/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Object size, contents and shape – hand holds</a:t>
            </a:r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Frequency of the lifts</a:t>
            </a:r>
          </a:p>
          <a:p>
            <a:pPr marL="1088136" lvl="2" indent="-457200">
              <a:buClrTx/>
              <a:buFont typeface="+mj-lt"/>
              <a:buAutoNum type="arabicPeriod"/>
            </a:pPr>
            <a:r>
              <a:rPr lang="en-US" dirty="0" smtClean="0"/>
              <a:t>Vertical distance of the lifts</a:t>
            </a:r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Horizontal distance between the object and person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Lifting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724400"/>
            <a:ext cx="169135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Horizontal Distance	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/>
              <a:t>(30 lbs. x 36 in.) + (85 lbs. x 12 in.) = 2,100 in-lbs.</a:t>
            </a:r>
            <a:endParaRPr lang="en-US" sz="1100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(30 lbs. x 16 in.) + (85 lbs. x  0 in.) = 480 in-lbs.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31" name="Content Placeholder 30"/>
          <p:cNvGrpSpPr>
            <a:grpSpLocks noGrp="1"/>
          </p:cNvGrpSpPr>
          <p:nvPr/>
        </p:nvGrpSpPr>
        <p:grpSpPr bwMode="auto">
          <a:xfrm>
            <a:off x="3810000" y="1219200"/>
            <a:ext cx="4648200" cy="3938588"/>
            <a:chOff x="1123" y="748"/>
            <a:chExt cx="4091" cy="3097"/>
          </a:xfrm>
        </p:grpSpPr>
        <p:pic>
          <p:nvPicPr>
            <p:cNvPr id="32" name="Picture 3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48" y="1296"/>
              <a:ext cx="2634" cy="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536" y="748"/>
              <a:ext cx="2428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61988" eaLnBrk="0" hangingPunct="0">
                <a:spcBef>
                  <a:spcPct val="50000"/>
                </a:spcBef>
              </a:pPr>
              <a:endParaRPr lang="en-US" sz="2000" b="1">
                <a:solidFill>
                  <a:schemeClr val="accent1"/>
                </a:solidFill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378" y="3406"/>
              <a:ext cx="3836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61988" eaLnBrk="0" hangingPunct="0">
                <a:spcBef>
                  <a:spcPct val="50000"/>
                </a:spcBef>
              </a:pP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3138" y="2397"/>
              <a:ext cx="0" cy="527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648" y="2760"/>
              <a:ext cx="4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61988" eaLnBrk="0" hangingPunct="0">
                <a:spcBef>
                  <a:spcPct val="50000"/>
                </a:spcBef>
              </a:pPr>
              <a:r>
                <a:rPr lang="en-US" sz="1500"/>
                <a:t>30 lbs.</a:t>
              </a: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>
              <a:off x="2693" y="2149"/>
              <a:ext cx="853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688" y="2160"/>
              <a:ext cx="0" cy="568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2688" y="2736"/>
              <a:ext cx="567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>
              <a:off x="3142" y="2434"/>
              <a:ext cx="853" cy="0"/>
            </a:xfrm>
            <a:prstGeom prst="line">
              <a:avLst/>
            </a:prstGeom>
            <a:noFill/>
            <a:ln w="25400">
              <a:solidFill>
                <a:srgbClr val="FF66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958" y="2275"/>
              <a:ext cx="114" cy="11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H="1">
              <a:off x="4121" y="2152"/>
              <a:ext cx="118" cy="119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239" y="2026"/>
              <a:ext cx="694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661988" eaLnBrk="0" hangingPunct="0">
                <a:spcBef>
                  <a:spcPct val="50000"/>
                </a:spcBef>
              </a:pPr>
              <a:r>
                <a:rPr lang="en-US" sz="1400"/>
                <a:t>L5/S1 Disk</a:t>
              </a: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>
              <a:off x="3552" y="2640"/>
              <a:ext cx="0" cy="94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3342" y="2271"/>
              <a:ext cx="40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661988" eaLnBrk="0" hangingPunct="0">
                <a:spcBef>
                  <a:spcPct val="50000"/>
                </a:spcBef>
              </a:pPr>
              <a:r>
                <a:rPr lang="en-US" sz="1200" b="1">
                  <a:solidFill>
                    <a:srgbClr val="FF0066"/>
                  </a:solidFill>
                </a:rPr>
                <a:t>16 in.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123" y="1251"/>
              <a:ext cx="16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661988" eaLnBrk="0" hangingPunct="0">
                <a:spcBef>
                  <a:spcPct val="50000"/>
                </a:spcBef>
              </a:pPr>
              <a:endParaRPr lang="en-US" sz="1700">
                <a:solidFill>
                  <a:schemeClr val="accent1"/>
                </a:solidFill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1990" y="3651"/>
              <a:ext cx="5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661988" eaLnBrk="0" hangingPunct="0">
                <a:spcBef>
                  <a:spcPct val="50000"/>
                </a:spcBef>
              </a:pPr>
              <a:endParaRPr lang="en-US" sz="1500">
                <a:solidFill>
                  <a:schemeClr val="accent1"/>
                </a:solidFill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174" y="3651"/>
              <a:ext cx="73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661988" eaLnBrk="0" hangingPunct="0">
                <a:spcBef>
                  <a:spcPct val="50000"/>
                </a:spcBef>
              </a:pPr>
              <a:endParaRPr lang="en-US" sz="1500">
                <a:solidFill>
                  <a:schemeClr val="accent1"/>
                </a:solidFill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>
              <a:off x="3913" y="2193"/>
              <a:ext cx="0" cy="1139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954" y="3065"/>
              <a:ext cx="53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661988" eaLnBrk="0" hangingPunct="0">
                <a:spcBef>
                  <a:spcPct val="50000"/>
                </a:spcBef>
              </a:pPr>
              <a:r>
                <a:rPr lang="en-US" sz="1500"/>
                <a:t>85 lbs.</a:t>
              </a:r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3876" y="2679"/>
              <a:ext cx="119" cy="0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035" y="2556"/>
              <a:ext cx="36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7788" tIns="39688" rIns="77788" bIns="39688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661988" eaLnBrk="0" hangingPunct="0">
                <a:spcBef>
                  <a:spcPct val="50000"/>
                </a:spcBef>
              </a:pPr>
              <a:r>
                <a:rPr lang="en-US" sz="1500"/>
                <a:t>0 in.</a:t>
              </a:r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3456" y="2736"/>
              <a:ext cx="96" cy="0"/>
            </a:xfrm>
            <a:prstGeom prst="line">
              <a:avLst/>
            </a:prstGeom>
            <a:noFill/>
            <a:ln w="12700" cap="sq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 flipV="1">
              <a:off x="3552" y="2304"/>
              <a:ext cx="0" cy="48"/>
            </a:xfrm>
            <a:prstGeom prst="line">
              <a:avLst/>
            </a:prstGeom>
            <a:noFill/>
            <a:ln w="12700" cap="sq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-304800" y="1676400"/>
            <a:ext cx="4572000" cy="3274221"/>
            <a:chOff x="993" y="624"/>
            <a:chExt cx="4333" cy="2894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064" y="624"/>
              <a:ext cx="2513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708025" eaLnBrk="0" hangingPunct="0">
                <a:spcBef>
                  <a:spcPct val="50000"/>
                </a:spcBef>
              </a:pPr>
              <a:endParaRPr lang="en-US" sz="2100" b="1">
                <a:solidFill>
                  <a:schemeClr val="accent1"/>
                </a:solidFill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1008" y="1008"/>
              <a:ext cx="1527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708025" eaLnBrk="0" hangingPunct="0">
                <a:spcBef>
                  <a:spcPct val="50000"/>
                </a:spcBef>
              </a:pPr>
              <a:endParaRPr lang="en-US">
                <a:solidFill>
                  <a:schemeClr val="accent1"/>
                </a:solidFill>
              </a:endParaRPr>
            </a:p>
          </p:txBody>
        </p:sp>
        <p:pic>
          <p:nvPicPr>
            <p:cNvPr id="58" name="Picture 5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1056"/>
              <a:ext cx="2725" cy="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Line 35"/>
            <p:cNvSpPr>
              <a:spLocks noChangeShapeType="1"/>
            </p:cNvSpPr>
            <p:nvPr/>
          </p:nvSpPr>
          <p:spPr bwMode="auto">
            <a:xfrm flipH="1">
              <a:off x="2400" y="1776"/>
              <a:ext cx="503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Line 36"/>
            <p:cNvSpPr>
              <a:spLocks noChangeShapeType="1"/>
            </p:cNvSpPr>
            <p:nvPr/>
          </p:nvSpPr>
          <p:spPr bwMode="auto">
            <a:xfrm>
              <a:off x="2400" y="1778"/>
              <a:ext cx="0" cy="588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Line 37"/>
            <p:cNvSpPr>
              <a:spLocks noChangeShapeType="1"/>
            </p:cNvSpPr>
            <p:nvPr/>
          </p:nvSpPr>
          <p:spPr bwMode="auto">
            <a:xfrm>
              <a:off x="2398" y="2366"/>
              <a:ext cx="925" cy="0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Line 38"/>
            <p:cNvSpPr>
              <a:spLocks noChangeShapeType="1"/>
            </p:cNvSpPr>
            <p:nvPr/>
          </p:nvSpPr>
          <p:spPr bwMode="auto">
            <a:xfrm>
              <a:off x="3329" y="1863"/>
              <a:ext cx="0" cy="503"/>
            </a:xfrm>
            <a:prstGeom prst="line">
              <a:avLst/>
            </a:prstGeom>
            <a:noFill/>
            <a:ln w="12700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3" name="Line 39"/>
            <p:cNvSpPr>
              <a:spLocks noChangeShapeType="1"/>
            </p:cNvSpPr>
            <p:nvPr/>
          </p:nvSpPr>
          <p:spPr bwMode="auto">
            <a:xfrm>
              <a:off x="2865" y="2201"/>
              <a:ext cx="0" cy="545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>
              <a:off x="4431" y="1272"/>
              <a:ext cx="119" cy="11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5" name="Line 41"/>
            <p:cNvSpPr>
              <a:spLocks noChangeShapeType="1"/>
            </p:cNvSpPr>
            <p:nvPr/>
          </p:nvSpPr>
          <p:spPr bwMode="auto">
            <a:xfrm flipH="1">
              <a:off x="4600" y="1002"/>
              <a:ext cx="123" cy="165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6" name="Line 42"/>
            <p:cNvSpPr>
              <a:spLocks noChangeShapeType="1"/>
            </p:cNvSpPr>
            <p:nvPr/>
          </p:nvSpPr>
          <p:spPr bwMode="auto">
            <a:xfrm>
              <a:off x="2869" y="1970"/>
              <a:ext cx="1643" cy="0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2696" y="2813"/>
              <a:ext cx="507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708025" eaLnBrk="0" hangingPunct="0">
                <a:spcBef>
                  <a:spcPct val="50000"/>
                </a:spcBef>
              </a:pPr>
              <a:r>
                <a:rPr lang="en-US" sz="1600"/>
                <a:t>30 lbs.</a:t>
              </a: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993" y="3093"/>
              <a:ext cx="4012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708025" eaLnBrk="0" hangingPunct="0">
                <a:spcBef>
                  <a:spcPct val="50000"/>
                </a:spcBef>
              </a:pP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9" name="Line 45"/>
            <p:cNvSpPr>
              <a:spLocks noChangeShapeType="1"/>
            </p:cNvSpPr>
            <p:nvPr/>
          </p:nvSpPr>
          <p:spPr bwMode="auto">
            <a:xfrm>
              <a:off x="4005" y="1382"/>
              <a:ext cx="0" cy="1348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3752" y="2813"/>
              <a:ext cx="549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708025" eaLnBrk="0" hangingPunct="0">
                <a:spcBef>
                  <a:spcPct val="50000"/>
                </a:spcBef>
              </a:pPr>
              <a:r>
                <a:rPr lang="en-US" sz="1600"/>
                <a:t>85 lbs.</a:t>
              </a: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>
              <a:off x="4009" y="1758"/>
              <a:ext cx="503" cy="0"/>
            </a:xfrm>
            <a:prstGeom prst="line">
              <a:avLst/>
            </a:prstGeom>
            <a:noFill/>
            <a:ln w="28575">
              <a:solidFill>
                <a:srgbClr val="FF66CC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1542" y="3304"/>
              <a:ext cx="549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708025" eaLnBrk="0" hangingPunct="0">
                <a:spcBef>
                  <a:spcPct val="50000"/>
                </a:spcBef>
              </a:pPr>
              <a:endParaRPr 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2767" y="3304"/>
              <a:ext cx="760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708025" eaLnBrk="0" hangingPunct="0">
                <a:spcBef>
                  <a:spcPct val="50000"/>
                </a:spcBef>
              </a:pPr>
              <a:endParaRPr lang="en-US" sz="1600">
                <a:solidFill>
                  <a:schemeClr val="accent1"/>
                </a:solidFill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4032" y="1777"/>
              <a:ext cx="465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708025" eaLnBrk="0" hangingPunct="0">
                <a:spcBef>
                  <a:spcPct val="50000"/>
                </a:spcBef>
              </a:pPr>
              <a:r>
                <a:rPr lang="en-US" sz="1600"/>
                <a:t>12 in.</a:t>
              </a: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4608" y="816"/>
              <a:ext cx="718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708025" eaLnBrk="0" hangingPunct="0">
                <a:spcBef>
                  <a:spcPct val="50000"/>
                </a:spcBef>
              </a:pPr>
              <a:r>
                <a:rPr lang="en-US" sz="1400">
                  <a:solidFill>
                    <a:schemeClr val="accent1"/>
                  </a:solidFill>
                </a:rPr>
                <a:t>L5/S1 Disk</a:t>
              </a:r>
            </a:p>
          </p:txBody>
        </p:sp>
        <p:sp>
          <p:nvSpPr>
            <p:cNvPr id="76" name="Line 52"/>
            <p:cNvSpPr>
              <a:spLocks noChangeShapeType="1"/>
            </p:cNvSpPr>
            <p:nvPr/>
          </p:nvSpPr>
          <p:spPr bwMode="auto">
            <a:xfrm>
              <a:off x="2928" y="1776"/>
              <a:ext cx="192" cy="0"/>
            </a:xfrm>
            <a:prstGeom prst="line">
              <a:avLst/>
            </a:prstGeom>
            <a:noFill/>
            <a:ln w="12700" cap="sq">
              <a:solidFill>
                <a:srgbClr val="FF66CC"/>
              </a:solidFill>
              <a:round/>
              <a:headEnd type="none" w="sm" len="sm"/>
              <a:tailEnd type="none" w="sm" len="sm"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3408" y="2016"/>
              <a:ext cx="422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0962" tIns="41275" rIns="80962" bIns="41275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defTabSz="708025" eaLnBrk="0" hangingPunct="0">
                <a:spcBef>
                  <a:spcPct val="50000"/>
                </a:spcBef>
              </a:pPr>
              <a:r>
                <a:rPr lang="en-US" sz="1600"/>
                <a:t>36 in.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Plan the lift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Spread feet shoulder width apart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Maintain the curves of the spine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Bend at the knees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Head up and chin up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Lift slowly and evenly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Avoid twisting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Keep load close to the body!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Maintain clear field of view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Lifting Technique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1021" y="3352800"/>
            <a:ext cx="323446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Lifting Techniques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The Diagonal Lift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The Power Lift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2286000"/>
            <a:ext cx="3810000" cy="23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2057400"/>
            <a:ext cx="3657600" cy="2700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Training Outline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Basic Structures &amp; Functions of the Back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Common Back Injuries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Maintaining a Healthy Back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Back Injury Risk Factors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Manual Material Handling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Proper Lifting Techniques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Other Back Stressors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Injury Prevention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Prolonged Standing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Prolonged Sitting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Vibration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Using Tools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Slips, Trips and Falls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Pushing and Pulling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Prolonged and Frequent Bending, Reaching and Turning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Back Stressors	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038475" cy="243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1219200"/>
            <a:ext cx="3505200" cy="458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       Thank You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429000" cy="492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Spine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2438400" cy="24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16459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Summary of the Spine’s Functions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Spinal Cord</a:t>
                      </a:r>
                      <a:r>
                        <a:rPr lang="en-US" baseline="0" dirty="0" smtClean="0"/>
                        <a:t> and Nerve Roots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Many Internal Organs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 for Attachment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Ligaments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Tendons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Muscles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Head, Shoulders,</a:t>
                      </a:r>
                      <a:r>
                        <a:rPr lang="en-US" baseline="0" dirty="0" smtClean="0"/>
                        <a:t> Chest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Balance and Weight Distribution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Flexibility &amp;</a:t>
                      </a:r>
                      <a:r>
                        <a:rPr lang="en-US" baseline="0" dirty="0" smtClean="0"/>
                        <a:t> 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Flexion (forward</a:t>
                      </a:r>
                      <a:r>
                        <a:rPr lang="en-US" baseline="0" dirty="0" smtClean="0"/>
                        <a:t> bending)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Extension (backward bending)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Side Bending (left and right)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Rotation (left and right)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 Combination of the above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</a:t>
            </a:r>
            <a:r>
              <a:rPr lang="en-US" smtClean="0"/>
              <a:t>the Spine	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Estimated that 85 – 95% will suffer from Low Back Pain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Acute events vs. cumulative trauma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Injuries	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2971800" cy="364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L5/S1 incurs the greatest stress:</a:t>
            </a:r>
          </a:p>
          <a:p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Compression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Shear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Torsion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Injuries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37319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Muscle and Tendon Sprains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Ligament Strains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Vertebrae Factures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Disc Problems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Injuries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990600"/>
            <a:ext cx="3159224" cy="505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50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General Health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Genetics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Injury History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Recreational Activities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Home Activities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Work Tasks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Lifting, lowering, carrying, pushing &amp; pulling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Awkward and static postures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Injury Risk Factors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895600"/>
            <a:ext cx="1714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752600"/>
            <a:ext cx="1466850" cy="114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We use are backs 24/7: how we live affects our back’s health</a:t>
            </a:r>
          </a:p>
          <a:p>
            <a:endParaRPr lang="en-US" sz="12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Reduce Stress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Balance Diet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Quit Smoking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Exercise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Strength                                   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Flexibility       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Endurance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Healthy Back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2286000" cy="35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644</Words>
  <Application>Microsoft Office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Concourse</vt:lpstr>
      <vt:lpstr>Back Injury Prevention</vt:lpstr>
      <vt:lpstr>Back Injury Prevention</vt:lpstr>
      <vt:lpstr>Structures of the Spine</vt:lpstr>
      <vt:lpstr>Functions of the Spine </vt:lpstr>
      <vt:lpstr>Back Injuries </vt:lpstr>
      <vt:lpstr>Back Injuries</vt:lpstr>
      <vt:lpstr>Back Injuries</vt:lpstr>
      <vt:lpstr>Back Injury Risk Factors</vt:lpstr>
      <vt:lpstr>Maintaining a Healthy Back</vt:lpstr>
      <vt:lpstr>Maintaining a Healthy Back</vt:lpstr>
      <vt:lpstr>Manual Material Handling (MMH)</vt:lpstr>
      <vt:lpstr> Manual Material Handling</vt:lpstr>
      <vt:lpstr>Manual Material Handling</vt:lpstr>
      <vt:lpstr>Manual Material Handling </vt:lpstr>
      <vt:lpstr>Proper Lifting</vt:lpstr>
      <vt:lpstr>Proper Lifting</vt:lpstr>
      <vt:lpstr>Impact of Horizontal Distance </vt:lpstr>
      <vt:lpstr>Proper Lifting Technique</vt:lpstr>
      <vt:lpstr>Different Lifting Techniques</vt:lpstr>
      <vt:lpstr>Other Back Stressors </vt:lpstr>
      <vt:lpstr>      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Injury Prevention</dc:title>
  <dc:creator>Administrator</dc:creator>
  <cp:lastModifiedBy>Administrator</cp:lastModifiedBy>
  <cp:revision>80</cp:revision>
  <dcterms:created xsi:type="dcterms:W3CDTF">2010-11-05T22:32:05Z</dcterms:created>
  <dcterms:modified xsi:type="dcterms:W3CDTF">2011-09-02T20:47:10Z</dcterms:modified>
</cp:coreProperties>
</file>