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85" r:id="rId16"/>
    <p:sldId id="272" r:id="rId17"/>
    <p:sldId id="274" r:id="rId18"/>
    <p:sldId id="287" r:id="rId19"/>
    <p:sldId id="275" r:id="rId20"/>
    <p:sldId id="288" r:id="rId21"/>
    <p:sldId id="276" r:id="rId22"/>
    <p:sldId id="277" r:id="rId23"/>
    <p:sldId id="278" r:id="rId24"/>
    <p:sldId id="286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.bin"/><Relationship Id="rId2" Type="http://schemas.microsoft.com/office/2006/relationships/legacyDiagramText" Target="legacyDiagramText1.bin"/><Relationship Id="rId1" Type="http://schemas.openxmlformats.org/officeDocument/2006/relationships/image" Target="../media/image2.png"/><Relationship Id="rId4" Type="http://schemas.microsoft.com/office/2006/relationships/legacyDiagramText" Target="legacyDiagramText3.bin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4A6B-DAED-4283-B095-DDC6BCDB4EC3}" type="datetimeFigureOut">
              <a:rPr lang="en-US" smtClean="0"/>
              <a:t>5/20/2010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AA9A2-D194-4DF1-93AB-6920473A58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9CE9C8-0D73-429E-86FB-FC5719C7DE1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1"/>
            <a:ext cx="7772400" cy="14477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Animal Care Ergonomics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2759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Ed Havey, M.S., CEA</a:t>
            </a:r>
          </a:p>
          <a:p>
            <a:pPr algn="ctr"/>
            <a:r>
              <a:rPr lang="en-US" dirty="0" smtClean="0"/>
              <a:t>Occupational Health &amp; Safety</a:t>
            </a:r>
          </a:p>
          <a:p>
            <a:pPr algn="ctr"/>
            <a:r>
              <a:rPr lang="en-US" dirty="0" smtClean="0"/>
              <a:t>Department of Environmental Health &amp; Safety</a:t>
            </a:r>
          </a:p>
          <a:p>
            <a:pPr algn="ctr"/>
            <a:r>
              <a:rPr lang="en-US" dirty="0" smtClean="0"/>
              <a:t>Washington State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Animal Care Tasks –WMSDs Risk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r>
              <a:rPr lang="en-US" sz="2400" dirty="0" smtClean="0"/>
              <a:t>Cage Handling </a:t>
            </a:r>
          </a:p>
          <a:p>
            <a:r>
              <a:rPr lang="en-US" sz="2400" dirty="0" smtClean="0"/>
              <a:t>Small Animal Handling</a:t>
            </a:r>
          </a:p>
          <a:p>
            <a:r>
              <a:rPr lang="en-US" sz="2400" dirty="0" smtClean="0"/>
              <a:t>Large Animal Handling</a:t>
            </a:r>
          </a:p>
          <a:p>
            <a:r>
              <a:rPr lang="en-US" sz="2400" dirty="0" smtClean="0"/>
              <a:t>Cart Handling</a:t>
            </a:r>
          </a:p>
          <a:p>
            <a:r>
              <a:rPr lang="en-US" sz="2400" dirty="0" smtClean="0"/>
              <a:t>Feed and Bedding Bag Handling </a:t>
            </a:r>
          </a:p>
          <a:p>
            <a:r>
              <a:rPr lang="en-US" sz="2400" dirty="0" smtClean="0"/>
              <a:t>Water Bottle Handling</a:t>
            </a:r>
          </a:p>
          <a:p>
            <a:r>
              <a:rPr lang="en-US" sz="2400" dirty="0" smtClean="0"/>
              <a:t>Medical &amp; Research Procedures</a:t>
            </a:r>
          </a:p>
          <a:p>
            <a:endParaRPr lang="en-US" dirty="0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10242" name="Photo Editor Photo" r:id="rId3" imgW="8457143" imgH="5982535" progId="">
              <p:embed/>
            </p:oleObj>
          </a:graphicData>
        </a:graphic>
      </p:graphicFrame>
      <p:pic>
        <p:nvPicPr>
          <p:cNvPr id="6" name="Picture 8" descr="MIT Dirty Room - 4 wheeled rack goe in with center 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371600"/>
            <a:ext cx="1649413" cy="2199217"/>
          </a:xfrm>
          <a:prstGeom prst="rect">
            <a:avLst/>
          </a:prstGeom>
        </p:spPr>
      </p:pic>
      <p:pic>
        <p:nvPicPr>
          <p:cNvPr id="7" name="Picture 8" descr="MIT Clean Roo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316964">
            <a:off x="6843493" y="2368285"/>
            <a:ext cx="1617760" cy="1866978"/>
          </a:xfrm>
          <a:prstGeom prst="rect">
            <a:avLst/>
          </a:prstGeom>
        </p:spPr>
      </p:pic>
      <p:pic>
        <p:nvPicPr>
          <p:cNvPr id="8" name="Picture 1029" descr="MIT Clean Room4 - Ot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98431">
            <a:off x="6601038" y="4126741"/>
            <a:ext cx="1730638" cy="2239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3"/>
          <a:ext cx="8229599" cy="419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219200"/>
                <a:gridCol w="762000"/>
                <a:gridCol w="990600"/>
                <a:gridCol w="685800"/>
                <a:gridCol w="685800"/>
                <a:gridCol w="685799"/>
              </a:tblGrid>
              <a:tr h="3476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Hands/Wrists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Elbows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Shoulders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Legs</a:t>
                      </a:r>
                      <a:endParaRPr lang="en-US" sz="12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Lifting animals for cage cleaning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Lifting cage floors and grating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Pushing, pulling, rotating full cage carts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Cleaning cages</a:t>
                      </a:r>
                      <a:r>
                        <a:rPr lang="en-US" sz="1200" baseline="0" dirty="0" smtClean="0"/>
                        <a:t> with spray nozzle/scrub brush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Lifting</a:t>
                      </a:r>
                      <a:r>
                        <a:rPr lang="en-US" sz="1200" baseline="0" dirty="0" smtClean="0"/>
                        <a:t> feed bags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Dispensing food pellets</a:t>
                      </a:r>
                      <a:r>
                        <a:rPr lang="en-US" sz="1200" baseline="0" dirty="0" smtClean="0"/>
                        <a:t> into wire cages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High-Risk </a:t>
            </a:r>
            <a:r>
              <a:rPr lang="en-US" sz="2400" i="1" dirty="0" smtClean="0"/>
              <a:t>Large</a:t>
            </a:r>
            <a:r>
              <a:rPr lang="en-US" sz="2400" dirty="0" smtClean="0"/>
              <a:t> Animal Tasks: WMSDs by </a:t>
            </a:r>
            <a:br>
              <a:rPr lang="en-US" sz="2400" dirty="0" smtClean="0"/>
            </a:br>
            <a:r>
              <a:rPr lang="en-US" sz="2400" dirty="0" smtClean="0"/>
              <a:t>Body Area </a:t>
            </a:r>
            <a:endParaRPr lang="en-US" sz="24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11266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199"/>
          <a:ext cx="8229599" cy="419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219200"/>
                <a:gridCol w="762000"/>
                <a:gridCol w="990600"/>
                <a:gridCol w="685800"/>
                <a:gridCol w="685800"/>
                <a:gridCol w="685799"/>
              </a:tblGrid>
              <a:tr h="3568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Hands/Wrists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Elbows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Shoulders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Legs</a:t>
                      </a:r>
                      <a:endParaRPr lang="en-US" sz="12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Transferring</a:t>
                      </a:r>
                      <a:r>
                        <a:rPr lang="en-US" sz="1200" baseline="0" dirty="0" smtClean="0"/>
                        <a:t> rodents with forceps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Handling</a:t>
                      </a:r>
                      <a:r>
                        <a:rPr lang="en-US" sz="1200" baseline="0" dirty="0" smtClean="0"/>
                        <a:t> containers, wire cages, cage lids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Preparing, transferring, replenishing water bottles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Rodent dosing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Lifting</a:t>
                      </a:r>
                      <a:r>
                        <a:rPr lang="en-US" sz="1200" baseline="0" dirty="0" smtClean="0"/>
                        <a:t> feed bags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Pushing,</a:t>
                      </a:r>
                      <a:r>
                        <a:rPr lang="en-US" sz="1200" baseline="0" dirty="0" smtClean="0"/>
                        <a:t> pulling, rotating full carts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High-Risk </a:t>
            </a:r>
            <a:r>
              <a:rPr lang="en-US" sz="2400" i="1" dirty="0" smtClean="0"/>
              <a:t>Small </a:t>
            </a:r>
            <a:r>
              <a:rPr lang="en-US" sz="2400" dirty="0" smtClean="0"/>
              <a:t>Animal Tasks: WMSDs by </a:t>
            </a:r>
            <a:br>
              <a:rPr lang="en-US" sz="2400" dirty="0" smtClean="0"/>
            </a:br>
            <a:r>
              <a:rPr lang="en-US" sz="2400" dirty="0" smtClean="0"/>
              <a:t>Body Area</a:t>
            </a:r>
            <a:endParaRPr lang="en-US" sz="24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13314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Preventing and responding to WMSDs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involves: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r>
              <a:rPr lang="en-US" sz="2400" dirty="0" smtClean="0"/>
              <a:t>Designing or modifying the work environment (engineering controls)</a:t>
            </a:r>
          </a:p>
          <a:p>
            <a:r>
              <a:rPr lang="en-US" sz="2400" dirty="0" smtClean="0"/>
              <a:t>Modifying tasks (administrative controls)</a:t>
            </a:r>
          </a:p>
          <a:p>
            <a:r>
              <a:rPr lang="en-US" sz="2400" dirty="0" smtClean="0"/>
              <a:t>Task variability (administrative controls)</a:t>
            </a:r>
          </a:p>
          <a:p>
            <a:r>
              <a:rPr lang="en-US" sz="2400" dirty="0" smtClean="0"/>
              <a:t>User health/fitness</a:t>
            </a:r>
          </a:p>
          <a:p>
            <a:r>
              <a:rPr lang="en-US" sz="2400" dirty="0" smtClean="0"/>
              <a:t>Professional Health Care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 &amp; Treatment</a:t>
            </a:r>
            <a:endParaRPr lang="en-US" sz="3200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14338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Engineering controls are the preferred control</a:t>
            </a:r>
          </a:p>
          <a:p>
            <a:pPr>
              <a:buNone/>
            </a:pPr>
            <a:r>
              <a:rPr lang="en-US" sz="2200" dirty="0" smtClean="0"/>
              <a:t>method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Ergonomic design specifications should be considered from the inception of all projects to ensure proper facility design and equipment purchases.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Specifications can include: rules, checklists or guidelines addressing factors such as reach distances, working heights, forces, and grip dimensions.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WMSD Prevention</a:t>
            </a:r>
            <a:br>
              <a:rPr lang="en-US" sz="2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15362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Good design minimizes exposures to: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r>
              <a:rPr lang="en-US" sz="2400" dirty="0" smtClean="0"/>
              <a:t>Awkward and static postures</a:t>
            </a:r>
            <a:endParaRPr lang="en-US" sz="2000" dirty="0" smtClean="0"/>
          </a:p>
          <a:p>
            <a:r>
              <a:rPr lang="en-US" sz="2400" dirty="0" smtClean="0"/>
              <a:t>High hand forces</a:t>
            </a:r>
          </a:p>
          <a:p>
            <a:r>
              <a:rPr lang="en-US" sz="2400" dirty="0" smtClean="0"/>
              <a:t>Repetitive motions</a:t>
            </a:r>
          </a:p>
          <a:p>
            <a:r>
              <a:rPr lang="en-US" sz="2400" dirty="0" smtClean="0"/>
              <a:t>Mechanical/contact stress</a:t>
            </a:r>
          </a:p>
          <a:p>
            <a:r>
              <a:rPr lang="en-US" sz="2400" dirty="0" smtClean="0"/>
              <a:t>Prolonged standing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Good Design = Desired Actions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WMSD Prevention</a:t>
            </a:r>
            <a:br>
              <a:rPr lang="en-US" sz="2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9938" name="Photo Editor Photo" r:id="rId3" imgW="8457143" imgH="5982535" progId="">
              <p:embed/>
            </p:oleObj>
          </a:graphicData>
        </a:graphic>
      </p:graphicFrame>
      <p:pic>
        <p:nvPicPr>
          <p:cNvPr id="6" name="Picture 17" descr="he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43200"/>
            <a:ext cx="2857500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Common Engineering Controls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000" dirty="0" smtClean="0"/>
              <a:t>Large (min. 20 cm) roller bearing casters on movable cages</a:t>
            </a:r>
          </a:p>
          <a:p>
            <a:r>
              <a:rPr lang="en-US" sz="2000" dirty="0" smtClean="0"/>
              <a:t>Automatic cage waste disposal, dumping &amp; washing systems</a:t>
            </a:r>
          </a:p>
          <a:p>
            <a:r>
              <a:rPr lang="en-US" sz="2000" dirty="0" smtClean="0"/>
              <a:t>Vacuum disposal &amp; delivery for cage bedding</a:t>
            </a:r>
          </a:p>
          <a:p>
            <a:r>
              <a:rPr lang="en-US" sz="2000" dirty="0" smtClean="0"/>
              <a:t>Feed bags, cages and other items requiring repeated lifting stored 40-50 cm above the floor (or store feed bags on lift and swivel tables)</a:t>
            </a:r>
          </a:p>
          <a:p>
            <a:r>
              <a:rPr lang="en-US" sz="2000" dirty="0" smtClean="0"/>
              <a:t>Adjustable footrests for seated work or foot rails with anti-fatigue matting for standing work areas</a:t>
            </a:r>
          </a:p>
          <a:p>
            <a:r>
              <a:rPr lang="en-US" sz="2000" dirty="0" smtClean="0"/>
              <a:t>Centrally located feed bags (20kg maximum) and all supplies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28674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Engineering Controls - Large Animal Tasks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Ceiling mounted water systems to reduce lifting forces while spray washing cages</a:t>
            </a:r>
          </a:p>
          <a:p>
            <a:r>
              <a:rPr lang="en-US" sz="2400" dirty="0" smtClean="0"/>
              <a:t>Phase out stainless steel cage floors for lightweight aluminum floors/grating with handholds</a:t>
            </a:r>
          </a:p>
          <a:p>
            <a:r>
              <a:rPr lang="en-US" sz="2400" dirty="0" smtClean="0"/>
              <a:t>Curved shaft mops and cage scraping tools with upper handle grip</a:t>
            </a:r>
          </a:p>
          <a:p>
            <a:r>
              <a:rPr lang="en-US" sz="2400" dirty="0" smtClean="0"/>
              <a:t>Provide as much space as possible in animal housing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29698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Engineering Controls - Large Animal Tasks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Multiple floor drains in animal rooms with easy access for cleaning</a:t>
            </a:r>
          </a:p>
          <a:p>
            <a:r>
              <a:rPr lang="en-US" sz="2400" dirty="0" smtClean="0"/>
              <a:t>Smooth transition between rooms, minimize ramps</a:t>
            </a:r>
          </a:p>
          <a:p>
            <a:r>
              <a:rPr lang="en-US" sz="2400" dirty="0" smtClean="0"/>
              <a:t>Remove bumps leading to animal rooms and floor drains</a:t>
            </a:r>
          </a:p>
          <a:p>
            <a:r>
              <a:rPr lang="en-US" sz="2400" dirty="0" smtClean="0"/>
              <a:t>Advancing back wall (“squeeze”) on cages to minimize animal handling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41986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Engineering Controls - Small Animal Tasks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Height adjustable (70-115 cm) bio-containment hoods with kneewell clearance</a:t>
            </a:r>
          </a:p>
          <a:p>
            <a:r>
              <a:rPr lang="en-US" sz="2400" dirty="0" smtClean="0"/>
              <a:t>Ergonomic forceps with larger grips to minimize finger fatigue</a:t>
            </a:r>
          </a:p>
          <a:p>
            <a:r>
              <a:rPr lang="en-US" sz="2400" dirty="0" smtClean="0"/>
              <a:t>1.2 m maximum shelf height of rodent cages</a:t>
            </a:r>
          </a:p>
          <a:p>
            <a:r>
              <a:rPr lang="en-US" sz="2400" dirty="0" smtClean="0"/>
              <a:t>Replace glass water bottles with plastic or install automatic watering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0722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dirty="0" smtClean="0"/>
              <a:t>Ergonomics</a:t>
            </a:r>
            <a:r>
              <a:rPr lang="en-US" sz="2400" dirty="0" smtClean="0"/>
              <a:t> is the science and practice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of designing tasks and workplace considering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our capabilities and limitations.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              OR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Fitting the work to the person </a:t>
            </a:r>
          </a:p>
          <a:p>
            <a:pPr lvl="1"/>
            <a:r>
              <a:rPr lang="en-US" sz="2000" dirty="0" smtClean="0"/>
              <a:t>User</a:t>
            </a:r>
          </a:p>
          <a:p>
            <a:pPr lvl="1"/>
            <a:r>
              <a:rPr lang="en-US" sz="2000" dirty="0" smtClean="0"/>
              <a:t>Equipment/Work Space</a:t>
            </a:r>
          </a:p>
          <a:p>
            <a:pPr lvl="1"/>
            <a:r>
              <a:rPr lang="en-US" sz="2000" dirty="0" smtClean="0"/>
              <a:t>Tasks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Ergonomics?</a:t>
            </a:r>
            <a:endParaRPr lang="en-US" sz="3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1026" name="Photo Editor Photo" r:id="rId3" imgW="8457143" imgH="5982535" progId="">
              <p:embed/>
            </p:oleObj>
          </a:graphicData>
        </a:graphic>
      </p:graphicFrame>
      <p:pic>
        <p:nvPicPr>
          <p:cNvPr id="5" name="Picture 17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3035728"/>
            <a:ext cx="3352800" cy="3441272"/>
          </a:xfrm>
          <a:prstGeom prst="rect">
            <a:avLst/>
          </a:prstGeom>
          <a:solidFill>
            <a:schemeClr val="bg1"/>
          </a:solidFill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Engineering Controls - Small Animal Tasks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Minimum of 2 m between racks in rodent rooms to improve cart and equipment maneuverability</a:t>
            </a:r>
          </a:p>
          <a:p>
            <a:r>
              <a:rPr lang="en-US" sz="2400" dirty="0" smtClean="0"/>
              <a:t>Provide rodent surgeons with adjustable angled rodent tray or support stand for tail bleeding</a:t>
            </a:r>
          </a:p>
          <a:p>
            <a:r>
              <a:rPr lang="en-US" sz="2400" dirty="0" smtClean="0"/>
              <a:t>Adjustable extended eyepieces for microscopy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43010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Administrative controls: policies, procedures and </a:t>
            </a:r>
          </a:p>
          <a:p>
            <a:pPr>
              <a:buNone/>
            </a:pPr>
            <a:r>
              <a:rPr lang="en-US" sz="2400" dirty="0" smtClean="0"/>
              <a:t>practices minimizing exposure of workers to risk.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Less effective than engineering controls as they do</a:t>
            </a:r>
          </a:p>
          <a:p>
            <a:pPr>
              <a:buNone/>
            </a:pPr>
            <a:r>
              <a:rPr lang="en-US" sz="2400" dirty="0" smtClean="0"/>
              <a:t>not eliminate the hazard; however, they:</a:t>
            </a:r>
          </a:p>
          <a:p>
            <a:endParaRPr lang="en-US" sz="2400" dirty="0" smtClean="0"/>
          </a:p>
          <a:p>
            <a:r>
              <a:rPr lang="en-US" sz="2400" dirty="0" smtClean="0"/>
              <a:t>Lessen frequency of exposure</a:t>
            </a:r>
          </a:p>
          <a:p>
            <a:r>
              <a:rPr lang="en-US" sz="2400" dirty="0" smtClean="0"/>
              <a:t>Lessen duration of exposure</a:t>
            </a:r>
          </a:p>
          <a:p>
            <a:endParaRPr lang="en-US" sz="2400" dirty="0" smtClean="0"/>
          </a:p>
          <a:p>
            <a:r>
              <a:rPr lang="en-US" sz="2400" dirty="0" smtClean="0"/>
              <a:t>Advantages: cost and feasibility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Administrative Controls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1746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General administrative controls include: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400" dirty="0" smtClean="0"/>
              <a:t>Broaden or vary job content</a:t>
            </a:r>
          </a:p>
          <a:p>
            <a:r>
              <a:rPr lang="en-US" sz="2400" dirty="0" smtClean="0"/>
              <a:t>Distribute equal workloads among workers</a:t>
            </a:r>
          </a:p>
          <a:p>
            <a:r>
              <a:rPr lang="en-US" sz="2400" dirty="0" smtClean="0"/>
              <a:t>Rotate workers through several jobs</a:t>
            </a:r>
          </a:p>
          <a:p>
            <a:r>
              <a:rPr lang="en-US" sz="2400" dirty="0" smtClean="0"/>
              <a:t>Schedule more breaks for rest and recovery</a:t>
            </a:r>
          </a:p>
          <a:p>
            <a:r>
              <a:rPr lang="en-US" sz="2400" dirty="0" smtClean="0"/>
              <a:t>Adjust work pace to give workers more control of work</a:t>
            </a:r>
          </a:p>
          <a:p>
            <a:r>
              <a:rPr lang="en-US" sz="2400" dirty="0" smtClean="0"/>
              <a:t>Training:</a:t>
            </a:r>
          </a:p>
          <a:p>
            <a:pPr lvl="2"/>
            <a:r>
              <a:rPr lang="en-US" sz="1800" dirty="0" smtClean="0"/>
              <a:t>Work practices and procedures</a:t>
            </a:r>
          </a:p>
          <a:p>
            <a:pPr lvl="2"/>
            <a:r>
              <a:rPr lang="en-US" sz="1800" dirty="0" smtClean="0"/>
              <a:t>Recognize risk factors</a:t>
            </a:r>
          </a:p>
          <a:p>
            <a:pPr lvl="2"/>
            <a:r>
              <a:rPr lang="en-US" sz="1800" dirty="0" smtClean="0"/>
              <a:t>Recognize and report WMSD signs and symptoms</a:t>
            </a:r>
          </a:p>
          <a:p>
            <a:pPr lvl="2"/>
            <a:r>
              <a:rPr lang="en-US" sz="1800" dirty="0" smtClean="0"/>
              <a:t>Participate in identifying and implementing controls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Administrative Controls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2770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Task Development and Variability</a:t>
            </a:r>
          </a:p>
          <a:p>
            <a:pPr lvl="1"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Developing or modifying tasks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depends on 3 interacting factors</a:t>
            </a:r>
          </a:p>
          <a:p>
            <a:pPr>
              <a:lnSpc>
                <a:spcPct val="90000"/>
              </a:lnSpc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Task variability offers several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advantages: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Opportunity to change postures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Users will be more alert and productive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Different tasks use different muscle groups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Provides recovery time and pauses for stretches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Tasks with highly repetitive motions and high hand forces can be spread out during the day 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Administrative Controls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3794" name="Photo Editor Photo" r:id="rId3" imgW="8457143" imgH="5982535" progId="">
              <p:embed/>
            </p:oleObj>
          </a:graphicData>
        </a:graphic>
      </p:graphicFrame>
      <p:graphicFrame>
        <p:nvGraphicFramePr>
          <p:cNvPr id="33803" name="Diagram 5"/>
          <p:cNvGraphicFramePr>
            <a:graphicFrameLocks/>
          </p:cNvGraphicFramePr>
          <p:nvPr/>
        </p:nvGraphicFramePr>
        <p:xfrm>
          <a:off x="6172200" y="1828800"/>
          <a:ext cx="1760538" cy="2209800"/>
        </p:xfrm>
        <a:graphic>
          <a:graphicData uri="http://schemas.openxmlformats.org/drawingml/2006/compatibility">
            <com:legacyDrawing xmlns:com="http://schemas.openxmlformats.org/drawingml/2006/compatibility" spid="_x0000_s3380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       do you see?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</a:t>
            </a:r>
          </a:p>
          <a:p>
            <a:pPr>
              <a:buNone/>
            </a:pPr>
            <a:r>
              <a:rPr lang="en-US" sz="2400" smtClean="0"/>
              <a:t>                                        risk </a:t>
            </a:r>
            <a:r>
              <a:rPr lang="en-US" sz="2400" dirty="0" smtClean="0"/>
              <a:t>factors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Physical Risk Factors</a:t>
            </a:r>
            <a:endParaRPr lang="en-US" sz="3200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40962" name="Photo Editor Photo" r:id="rId3" imgW="8457143" imgH="5982535" progId="">
              <p:embed/>
            </p:oleObj>
          </a:graphicData>
        </a:graphic>
      </p:graphicFrame>
      <p:pic>
        <p:nvPicPr>
          <p:cNvPr id="6" name="Picture 5" descr="MIT Clean Room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190376"/>
            <a:ext cx="2853519" cy="3748742"/>
          </a:xfrm>
          <a:prstGeom prst="rect">
            <a:avLst/>
          </a:prstGeom>
          <a:noFill/>
        </p:spPr>
      </p:pic>
      <p:pic>
        <p:nvPicPr>
          <p:cNvPr id="7" name="Picture 5" descr="MIT Mouse Changers - Moving dirty cages to rolling c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6878" y="1828800"/>
            <a:ext cx="2732484" cy="3429000"/>
          </a:xfrm>
          <a:prstGeom prst="rect">
            <a:avLst/>
          </a:prstGeom>
          <a:noFill/>
        </p:spPr>
      </p:pic>
      <p:pic>
        <p:nvPicPr>
          <p:cNvPr id="8" name="Picture 9" descr="MIT Mouse Chan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096000" y="3267456"/>
            <a:ext cx="2729593" cy="3057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600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200" dirty="0" smtClean="0"/>
              <a:t>What physical</a:t>
            </a:r>
            <a:endParaRPr lang="en-US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Associated Risk Factors: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Static Postures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Awkward Postures – neck, head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and arms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Associated Health Concerns: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Sore feet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Swelling of the legs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Fatigue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Low back pain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Neck pain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Standing Tasks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4818" name="Photo Editor Photo" r:id="rId3" imgW="8457143" imgH="5982535" progId="">
              <p:embed/>
            </p:oleObj>
          </a:graphicData>
        </a:graphic>
      </p:graphicFrame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819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dirty="0" smtClean="0"/>
              <a:t>Preventative Measures:</a:t>
            </a:r>
          </a:p>
          <a:p>
            <a:pPr>
              <a:buFont typeface="Wingdings" pitchFamily="2" charset="2"/>
              <a:buNone/>
            </a:pPr>
            <a:endParaRPr lang="en-US" sz="1400" i="1" dirty="0" smtClean="0"/>
          </a:p>
          <a:p>
            <a:r>
              <a:rPr lang="en-US" sz="2400" dirty="0" smtClean="0"/>
              <a:t>Proper shoes</a:t>
            </a:r>
          </a:p>
          <a:p>
            <a:r>
              <a:rPr lang="en-US" sz="2400" dirty="0" smtClean="0"/>
              <a:t>Change in posture</a:t>
            </a:r>
          </a:p>
          <a:p>
            <a:r>
              <a:rPr lang="en-US" sz="2400" dirty="0" smtClean="0"/>
              <a:t>Walking</a:t>
            </a:r>
          </a:p>
          <a:p>
            <a:r>
              <a:rPr lang="en-US" sz="2400" dirty="0" smtClean="0"/>
              <a:t>Footrests</a:t>
            </a:r>
          </a:p>
          <a:p>
            <a:r>
              <a:rPr lang="en-US" sz="2400" dirty="0" smtClean="0"/>
              <a:t>Sit-stand stools</a:t>
            </a:r>
          </a:p>
          <a:p>
            <a:r>
              <a:rPr lang="en-US" sz="2400" dirty="0" smtClean="0"/>
              <a:t>Anti-fatigue mats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Standing Tasks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5842" name="Photo Editor Photo" r:id="rId3" imgW="8457143" imgH="5982535" progId="">
              <p:embed/>
            </p:oleObj>
          </a:graphicData>
        </a:graphic>
      </p:graphicFrame>
      <p:pic>
        <p:nvPicPr>
          <p:cNvPr id="5" name="Picture 5" descr="anti-microbial-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14600"/>
            <a:ext cx="1981200" cy="2641600"/>
          </a:xfrm>
          <a:prstGeom prst="rect">
            <a:avLst/>
          </a:prstGeom>
          <a:noFill/>
        </p:spPr>
      </p:pic>
      <p:pic>
        <p:nvPicPr>
          <p:cNvPr id="6" name="Picture 7" descr="2092-t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590800"/>
            <a:ext cx="131127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dirty="0" smtClean="0"/>
              <a:t>Computer workstation ergonomic considerations:</a:t>
            </a:r>
          </a:p>
          <a:p>
            <a:pPr>
              <a:buFont typeface="Wingdings" pitchFamily="2" charset="2"/>
              <a:buNone/>
            </a:pPr>
            <a:endParaRPr lang="en-US" sz="1200" i="1" dirty="0" smtClean="0"/>
          </a:p>
          <a:p>
            <a:r>
              <a:rPr lang="en-US" sz="2400" dirty="0" smtClean="0"/>
              <a:t>User</a:t>
            </a:r>
          </a:p>
          <a:p>
            <a:r>
              <a:rPr lang="en-US" sz="2400" dirty="0" smtClean="0"/>
              <a:t>Workstation configuration</a:t>
            </a:r>
          </a:p>
          <a:p>
            <a:pPr lvl="1"/>
            <a:r>
              <a:rPr lang="en-US" sz="2400" dirty="0" smtClean="0"/>
              <a:t>Chair</a:t>
            </a:r>
          </a:p>
          <a:p>
            <a:pPr lvl="1"/>
            <a:r>
              <a:rPr lang="en-US" sz="2400" dirty="0" smtClean="0"/>
              <a:t>Desk &amp; Keyboard/Mouse Tray</a:t>
            </a:r>
          </a:p>
          <a:p>
            <a:pPr lvl="1"/>
            <a:r>
              <a:rPr lang="en-US" sz="2400" dirty="0" smtClean="0"/>
              <a:t>Input Devices</a:t>
            </a:r>
          </a:p>
          <a:p>
            <a:pPr lvl="1"/>
            <a:r>
              <a:rPr lang="en-US" sz="2400" dirty="0" smtClean="0"/>
              <a:t>Monitor – CRT vs. LCD</a:t>
            </a:r>
          </a:p>
          <a:p>
            <a:r>
              <a:rPr lang="en-US" sz="2400" dirty="0" smtClean="0"/>
              <a:t>Tasks</a:t>
            </a:r>
          </a:p>
          <a:p>
            <a:r>
              <a:rPr lang="en-US" sz="2400" dirty="0" smtClean="0"/>
              <a:t>Lighting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Computer Tasks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6866" name="Photo Editor Photo" r:id="rId3" imgW="8457143" imgH="5982535" progId="">
              <p:embed/>
            </p:oleObj>
          </a:graphicData>
        </a:graphic>
      </p:graphicFrame>
      <p:pic>
        <p:nvPicPr>
          <p:cNvPr id="7" name="Picture 8" descr="er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86000"/>
            <a:ext cx="1952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Risk Factors: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i="1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Health &amp; injury history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Lifting, carrying, pulling &amp; pushing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Awkward &amp; static postures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Object weight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Preventative Measures: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Engineering controls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Maintenance programs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Minimize weight/force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Proper techniques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Back Injury Prevention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7890" name="Photo Editor Photo" r:id="rId3" imgW="8457143" imgH="5982535" progId="">
              <p:embed/>
            </p:oleObj>
          </a:graphicData>
        </a:graphic>
      </p:graphicFrame>
      <p:pic>
        <p:nvPicPr>
          <p:cNvPr id="8" name="Picture 8" descr="MIT Clean Room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95600"/>
            <a:ext cx="2743200" cy="3694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 &amp; Consultation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8914" name="Photo Editor Photo" r:id="rId3" imgW="8457143" imgH="5982535" progId="">
              <p:embed/>
            </p:oleObj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832810"/>
            <a:ext cx="1746250" cy="220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43434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dirty="0" smtClean="0"/>
              <a:t>If you have additional questions or would like to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schedule an ergonomic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evaluation</a:t>
            </a:r>
            <a:r>
              <a:rPr lang="en-US" dirty="0" smtClean="0"/>
              <a:t> contact:</a:t>
            </a:r>
          </a:p>
          <a:p>
            <a:pPr>
              <a:buFont typeface="Wingdings" pitchFamily="2" charset="2"/>
              <a:buNone/>
            </a:pPr>
            <a:endParaRPr lang="en-US" sz="3200" dirty="0" smtClean="0"/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Ed Havey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havey@wsu.edu 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or 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5-5311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400" dirty="0" smtClean="0"/>
              <a:t>Prevention of WMSDs </a:t>
            </a:r>
          </a:p>
          <a:p>
            <a:r>
              <a:rPr lang="en-US" sz="2400" dirty="0" smtClean="0"/>
              <a:t>Reduced fatigue and discomfort</a:t>
            </a:r>
          </a:p>
          <a:p>
            <a:r>
              <a:rPr lang="en-US" sz="2400" dirty="0" smtClean="0"/>
              <a:t>Increased productivity</a:t>
            </a:r>
          </a:p>
          <a:p>
            <a:r>
              <a:rPr lang="en-US" sz="2400" dirty="0" smtClean="0"/>
              <a:t>Improved quality of work</a:t>
            </a:r>
          </a:p>
          <a:p>
            <a:r>
              <a:rPr lang="en-US" sz="2400" dirty="0" smtClean="0"/>
              <a:t>Enhanced quality of life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Benefits of Ergonomics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2050" name="Photo Editor Photo" r:id="rId3" imgW="8457143" imgH="5982535" progId="">
              <p:embed/>
            </p:oleObj>
          </a:graphicData>
        </a:graphic>
      </p:graphicFrame>
      <p:pic>
        <p:nvPicPr>
          <p:cNvPr id="5" name="Picture 7" descr="leonar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200400"/>
            <a:ext cx="2490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WMSDs are soft-tissue injuries to muscles,</a:t>
            </a:r>
          </a:p>
          <a:p>
            <a:pPr>
              <a:buNone/>
            </a:pPr>
            <a:r>
              <a:rPr lang="en-US" sz="2400" dirty="0" smtClean="0"/>
              <a:t>tendons, ligaments, cartilage, blood vessels and</a:t>
            </a:r>
          </a:p>
          <a:p>
            <a:pPr>
              <a:buNone/>
            </a:pPr>
            <a:r>
              <a:rPr lang="en-US" sz="2400" dirty="0" smtClean="0"/>
              <a:t>nerves that usually develop gradually.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Can be serious, if not taken care of early.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Also know as:</a:t>
            </a:r>
          </a:p>
          <a:p>
            <a:r>
              <a:rPr lang="en-US" sz="2400" dirty="0" smtClean="0"/>
              <a:t>Cumulative Trauma Disorders (CTDs)</a:t>
            </a:r>
          </a:p>
          <a:p>
            <a:r>
              <a:rPr lang="en-US" sz="2400" dirty="0" smtClean="0"/>
              <a:t>Repetitive Strain Injuries (RSIs)</a:t>
            </a:r>
          </a:p>
          <a:p>
            <a:r>
              <a:rPr lang="en-US" sz="2400" dirty="0" smtClean="0"/>
              <a:t>Overuse Injuries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are Work-Related</a:t>
            </a:r>
            <a:br>
              <a:rPr lang="en-US" sz="3000" dirty="0" smtClean="0"/>
            </a:br>
            <a:r>
              <a:rPr lang="en-US" sz="3000" dirty="0" smtClean="0"/>
              <a:t>Musculoskeletal Disorders?</a:t>
            </a:r>
            <a:endParaRPr lang="en-US" sz="3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3074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WMSDs can occur when demands on tissues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exceed their capacities.  </a:t>
            </a:r>
          </a:p>
          <a:p>
            <a:pPr>
              <a:lnSpc>
                <a:spcPct val="90000"/>
              </a:lnSpc>
              <a:buNone/>
            </a:pPr>
            <a:endParaRPr lang="en-US" sz="2600" dirty="0" smtClean="0"/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Typically they occur in the moving parts of the 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body like the neck, back, shoulder, elbow, wrist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and knee.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Low Back Injury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Carpal Tunnel Syndrome		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Tendonitis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/>
              <a:t>Tenosynovitis</a:t>
            </a:r>
            <a:r>
              <a:rPr lang="en-US" sz="26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/>
              <a:t>Epicondylitis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De </a:t>
            </a:r>
            <a:r>
              <a:rPr lang="en-US" sz="2600" dirty="0" err="1" smtClean="0"/>
              <a:t>Quervain’s</a:t>
            </a:r>
            <a:r>
              <a:rPr lang="en-US" sz="2600" dirty="0" smtClean="0"/>
              <a:t> Syndrome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Common WMSDs</a:t>
            </a:r>
            <a:endParaRPr lang="en-US" sz="32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4098" name="Photo Editor Photo" r:id="rId3" imgW="8457143" imgH="5982535" progId="">
              <p:embed/>
            </p:oleObj>
          </a:graphicData>
        </a:graphic>
      </p:graphicFrame>
      <p:pic>
        <p:nvPicPr>
          <p:cNvPr id="5" name="Picture 7" descr="pressur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352800"/>
            <a:ext cx="1665261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Discomfort	</a:t>
            </a:r>
          </a:p>
          <a:p>
            <a:r>
              <a:rPr lang="en-US" sz="2400" dirty="0" smtClean="0"/>
              <a:t>Fatigue</a:t>
            </a:r>
          </a:p>
          <a:p>
            <a:r>
              <a:rPr lang="en-US" sz="2400" dirty="0" smtClean="0"/>
              <a:t>Pain</a:t>
            </a:r>
          </a:p>
          <a:p>
            <a:r>
              <a:rPr lang="en-US" sz="2400" dirty="0" smtClean="0"/>
              <a:t>Swelling	</a:t>
            </a:r>
          </a:p>
          <a:p>
            <a:r>
              <a:rPr lang="en-US" sz="2400" dirty="0" smtClean="0"/>
              <a:t>Loss of ROM</a:t>
            </a:r>
          </a:p>
          <a:p>
            <a:r>
              <a:rPr lang="en-US" sz="2400" dirty="0" smtClean="0"/>
              <a:t>Stiff/tight muscles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Numbness</a:t>
            </a:r>
          </a:p>
          <a:p>
            <a:r>
              <a:rPr lang="en-US" sz="2400" dirty="0" smtClean="0"/>
              <a:t>Tingling</a:t>
            </a:r>
          </a:p>
          <a:p>
            <a:r>
              <a:rPr lang="en-US" sz="2400" dirty="0" smtClean="0"/>
              <a:t>Burning Sensations</a:t>
            </a:r>
          </a:p>
          <a:p>
            <a:r>
              <a:rPr lang="en-US" sz="2400" dirty="0" smtClean="0"/>
              <a:t>Shooting/Stabbing Pains</a:t>
            </a:r>
          </a:p>
          <a:p>
            <a:r>
              <a:rPr lang="en-US" sz="2400" dirty="0" smtClean="0"/>
              <a:t>Weakness in the hands; dropping things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WMSDs Symptoms</a:t>
            </a:r>
            <a:endParaRPr lang="en-US" sz="32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5122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Experiencing one or more symptoms does not</a:t>
            </a:r>
          </a:p>
          <a:p>
            <a:pPr>
              <a:buNone/>
            </a:pPr>
            <a:r>
              <a:rPr lang="en-US" sz="2400" dirty="0" smtClean="0"/>
              <a:t>necessarily mean a person has a WMSD.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However, an Incident Report should be completed</a:t>
            </a:r>
          </a:p>
          <a:p>
            <a:pPr>
              <a:buNone/>
            </a:pPr>
            <a:r>
              <a:rPr lang="en-US" sz="2400" dirty="0" smtClean="0"/>
              <a:t>and a task evaluated when: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Symptoms are associated with specific movements/postures and/or tasks</a:t>
            </a:r>
          </a:p>
          <a:p>
            <a:r>
              <a:rPr lang="en-US" sz="2400" dirty="0" smtClean="0"/>
              <a:t>Symptoms are chronic</a:t>
            </a:r>
          </a:p>
          <a:p>
            <a:r>
              <a:rPr lang="en-US" sz="2400" dirty="0" smtClean="0"/>
              <a:t>Symptoms appear to worsen throughout the work day &amp; week, with some relief in the evenings and on weekends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are symptoms a concern</a:t>
            </a:r>
            <a:r>
              <a:rPr lang="en-US" sz="3600" dirty="0" smtClean="0"/>
              <a:t>?</a:t>
            </a:r>
            <a:endParaRPr lang="en-US" sz="32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6146" name="Photo Editor Photo" r:id="rId3" imgW="8457143" imgH="5982535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 numCol="2"/>
          <a:lstStyle/>
          <a:p>
            <a:pPr>
              <a:lnSpc>
                <a:spcPct val="80000"/>
              </a:lnSpc>
            </a:pPr>
            <a:r>
              <a:rPr lang="en-US" sz="2000" dirty="0" smtClean="0"/>
              <a:t>Early modifications to work conditions and practices are more successful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Early treatment is more successful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Ignoring early symptoms can lead to injuries requiring more intensive treatment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Untreated symptoms and injuries might result in permanent disability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it important to act early?</a:t>
            </a:r>
            <a:endParaRPr lang="en-US" sz="32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7170" name="Photo Editor Photo" r:id="rId3" imgW="8457143" imgH="5982535" progId="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33600"/>
            <a:ext cx="3219450" cy="341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WMSDs causes are </a:t>
            </a:r>
            <a:r>
              <a:rPr lang="en-US" sz="2400" i="1" dirty="0" err="1" smtClean="0"/>
              <a:t>multifactorial</a:t>
            </a:r>
            <a:r>
              <a:rPr lang="en-US" sz="2400" dirty="0" smtClean="0"/>
              <a:t>.  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Physical risk factors: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Awkward and Static Postures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 Hand Forces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Highly Repetitive Motions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Mechanical/Contact Stress</a:t>
            </a:r>
          </a:p>
          <a:p>
            <a:r>
              <a:rPr lang="en-US" sz="2400" dirty="0" smtClean="0"/>
              <a:t>Cold</a:t>
            </a:r>
          </a:p>
          <a:p>
            <a:r>
              <a:rPr lang="en-US" sz="2400" dirty="0" smtClean="0"/>
              <a:t>Vibration</a:t>
            </a:r>
          </a:p>
          <a:p>
            <a:r>
              <a:rPr lang="en-US" sz="2400" dirty="0" smtClean="0"/>
              <a:t>Combinations of factors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Causes WMSDs?</a:t>
            </a:r>
            <a:endParaRPr lang="en-US" sz="3200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p:oleObj spid="_x0000_s8194" name="Photo Editor Photo" r:id="rId3" imgW="8457143" imgH="5982535" progId="">
              <p:embed/>
            </p:oleObj>
          </a:graphicData>
        </a:graphic>
      </p:graphicFrame>
      <p:pic>
        <p:nvPicPr>
          <p:cNvPr id="5" name="Picture 6" descr="MIT Clean Roo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2743200"/>
            <a:ext cx="2461272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1458</TotalTime>
  <Words>1203</Words>
  <Application>Microsoft Office PowerPoint</Application>
  <PresentationFormat>On-screen Show (4:3)</PresentationFormat>
  <Paragraphs>353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Photo Editor Photo</vt:lpstr>
      <vt:lpstr>Animal Care Ergonomics</vt:lpstr>
      <vt:lpstr>What is Ergonomics?</vt:lpstr>
      <vt:lpstr>Benefits of Ergonomics</vt:lpstr>
      <vt:lpstr>What are Work-Related Musculoskeletal Disorders?</vt:lpstr>
      <vt:lpstr>Common WMSDs</vt:lpstr>
      <vt:lpstr>WMSDs Symptoms</vt:lpstr>
      <vt:lpstr>When are symptoms a concern?</vt:lpstr>
      <vt:lpstr>Why is it important to act early?</vt:lpstr>
      <vt:lpstr>What Causes WMSDs?</vt:lpstr>
      <vt:lpstr>Animal Care Tasks –WMSDs Risk</vt:lpstr>
      <vt:lpstr>High-Risk Large Animal Tasks: WMSDs by  Body Area </vt:lpstr>
      <vt:lpstr>High-Risk Small Animal Tasks: WMSDs by  Body Area</vt:lpstr>
      <vt:lpstr>WMSD Prevention &amp; Treatment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Administrative Controls</vt:lpstr>
      <vt:lpstr>WMSD Prevention Administrative Controls</vt:lpstr>
      <vt:lpstr>WMSD Prevention Administrative Controls</vt:lpstr>
      <vt:lpstr>WMSD Physical Risk Factors</vt:lpstr>
      <vt:lpstr>WMSD Prevention Standing Tasks</vt:lpstr>
      <vt:lpstr>WMSD Prevention Standing Tasks</vt:lpstr>
      <vt:lpstr>WMSD Prevention Computer Tasks</vt:lpstr>
      <vt:lpstr>WMSD Prevention Back Injury Prevention</vt:lpstr>
      <vt:lpstr>Questions &amp; Consultation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101</cp:revision>
  <dcterms:created xsi:type="dcterms:W3CDTF">2010-05-13T14:54:11Z</dcterms:created>
  <dcterms:modified xsi:type="dcterms:W3CDTF">2010-05-20T15:42:13Z</dcterms:modified>
</cp:coreProperties>
</file>