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63" r:id="rId3"/>
    <p:sldId id="276" r:id="rId4"/>
    <p:sldId id="264" r:id="rId5"/>
    <p:sldId id="266" r:id="rId6"/>
    <p:sldId id="267" r:id="rId7"/>
    <p:sldId id="269" r:id="rId8"/>
    <p:sldId id="271" r:id="rId9"/>
    <p:sldId id="272" r:id="rId10"/>
    <p:sldId id="273" r:id="rId11"/>
    <p:sldId id="274" r:id="rId12"/>
    <p:sldId id="275" r:id="rId13"/>
    <p:sldId id="257" r:id="rId14"/>
    <p:sldId id="258" r:id="rId15"/>
    <p:sldId id="259" r:id="rId16"/>
    <p:sldId id="260" r:id="rId17"/>
    <p:sldId id="261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CB1CAC-32D4-F794-DF63-3129FB9180D5}" v="5" dt="2025-07-16T20:56:15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6283" autoAdjust="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outlineViewPr>
    <p:cViewPr>
      <p:scale>
        <a:sx n="33" d="100"/>
        <a:sy n="33" d="100"/>
      </p:scale>
      <p:origin x="0" y="-21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19097E-A843-409C-B779-E6E79B6B0D45}" type="doc">
      <dgm:prSet loTypeId="urn:microsoft.com/office/officeart/2009/3/layout/RandomtoResultProcess" loCatId="process" qsTypeId="urn:microsoft.com/office/officeart/2005/8/quickstyle/simple4" qsCatId="simple" csTypeId="urn:microsoft.com/office/officeart/2005/8/colors/accent0_3" csCatId="mainScheme" phldr="1"/>
      <dgm:spPr/>
    </dgm:pt>
    <dgm:pt modelId="{848CFFCE-A24B-4E10-AFB6-77214A6A4FB4}">
      <dgm:prSet phldrT="[Text]"/>
      <dgm:spPr/>
      <dgm:t>
        <a:bodyPr lIns="0" tIns="0" rIns="0" bIns="0"/>
        <a:lstStyle/>
        <a:p>
          <a:r>
            <a:rPr lang="en-US" dirty="0"/>
            <a:t>Charges Post to Student Account</a:t>
          </a:r>
        </a:p>
      </dgm:t>
      <dgm:extLst>
        <a:ext uri="{E40237B7-FDA0-4F09-8148-C483321AD2D9}">
          <dgm14:cNvPr xmlns:dgm14="http://schemas.microsoft.com/office/drawing/2010/diagram" id="0" name="" descr="Charges Post to Student Account, Next Request Payment from Education Fund, Then the Education Fund approves Monies, Then Monies are forwarded to WSU, Finally the Bursar’s Office posts the payments &#10;"/>
        </a:ext>
      </dgm:extLst>
    </dgm:pt>
    <dgm:pt modelId="{E81B5E34-FC8F-47A9-A50F-A2F73A876ED8}" type="parTrans" cxnId="{16621585-86E8-4FD0-8BEC-04FF2DAD2B4A}">
      <dgm:prSet/>
      <dgm:spPr/>
      <dgm:t>
        <a:bodyPr/>
        <a:lstStyle/>
        <a:p>
          <a:endParaRPr lang="en-US"/>
        </a:p>
      </dgm:t>
    </dgm:pt>
    <dgm:pt modelId="{C58FFDC4-2696-4309-B9B2-EB7954B8EA67}" type="sibTrans" cxnId="{16621585-86E8-4FD0-8BEC-04FF2DAD2B4A}">
      <dgm:prSet/>
      <dgm:spPr/>
      <dgm:t>
        <a:bodyPr/>
        <a:lstStyle/>
        <a:p>
          <a:endParaRPr lang="en-US"/>
        </a:p>
      </dgm:t>
    </dgm:pt>
    <dgm:pt modelId="{3134E5FD-FA87-4333-94C6-3CFC238FE43A}">
      <dgm:prSet phldrT="[Text]"/>
      <dgm:spPr/>
      <dgm:t>
        <a:bodyPr lIns="0" tIns="0" rIns="0" bIns="0"/>
        <a:lstStyle/>
        <a:p>
          <a:r>
            <a:rPr lang="en-US" dirty="0"/>
            <a:t>Request Payment from Education Fund</a:t>
          </a:r>
        </a:p>
      </dgm:t>
      <dgm:extLst>
        <a:ext uri="{E40237B7-FDA0-4F09-8148-C483321AD2D9}">
          <dgm14:cNvPr xmlns:dgm14="http://schemas.microsoft.com/office/drawing/2010/diagram" id="0" name="" descr="Charges Post to Student Account, Next Request Payment from Education Fund, Then the Education Fund approves Monies, Then Monies are forwarded to WSU, Finally the Bursar’s Office posts the payments &#10;"/>
        </a:ext>
      </dgm:extLst>
    </dgm:pt>
    <dgm:pt modelId="{7ECC6C5E-FCF9-4CD8-9B44-CF4D09677936}" type="parTrans" cxnId="{D2D37642-1C58-4BD9-9A09-287FBD5B4DA9}">
      <dgm:prSet/>
      <dgm:spPr/>
      <dgm:t>
        <a:bodyPr/>
        <a:lstStyle/>
        <a:p>
          <a:endParaRPr lang="en-US"/>
        </a:p>
      </dgm:t>
    </dgm:pt>
    <dgm:pt modelId="{C8C231D8-9958-48ED-B3B0-CABA05E1BC80}" type="sibTrans" cxnId="{D2D37642-1C58-4BD9-9A09-287FBD5B4DA9}">
      <dgm:prSet/>
      <dgm:spPr/>
      <dgm:t>
        <a:bodyPr/>
        <a:lstStyle/>
        <a:p>
          <a:endParaRPr lang="en-US"/>
        </a:p>
      </dgm:t>
    </dgm:pt>
    <dgm:pt modelId="{734DB0DB-1C6D-490A-8C32-CE7998B18050}">
      <dgm:prSet phldrT="[Text]"/>
      <dgm:spPr/>
      <dgm:t>
        <a:bodyPr lIns="0" tIns="0" rIns="0" bIns="0"/>
        <a:lstStyle/>
        <a:p>
          <a:r>
            <a:rPr lang="en-US" dirty="0"/>
            <a:t>Education Fund approves Monies</a:t>
          </a:r>
        </a:p>
      </dgm:t>
      <dgm:extLst>
        <a:ext uri="{E40237B7-FDA0-4F09-8148-C483321AD2D9}">
          <dgm14:cNvPr xmlns:dgm14="http://schemas.microsoft.com/office/drawing/2010/diagram" id="0" name="" descr="Charges Post to Student Account, Next Request Payment from Education Fund, Then the Education Fund approves Monies, Then Monies are forwarded to WSU, Finally the Bursar’s Office posts the payments &#10;"/>
        </a:ext>
      </dgm:extLst>
    </dgm:pt>
    <dgm:pt modelId="{1FFB91CB-6AB6-49E7-9026-5BEDDE10A251}" type="parTrans" cxnId="{37A6BFCA-AE12-4321-A96D-3839DAB5FC90}">
      <dgm:prSet/>
      <dgm:spPr/>
      <dgm:t>
        <a:bodyPr/>
        <a:lstStyle/>
        <a:p>
          <a:endParaRPr lang="en-US"/>
        </a:p>
      </dgm:t>
    </dgm:pt>
    <dgm:pt modelId="{9E2C8F1A-B459-4498-B0A2-BC532A51F7F1}" type="sibTrans" cxnId="{37A6BFCA-AE12-4321-A96D-3839DAB5FC90}">
      <dgm:prSet/>
      <dgm:spPr/>
      <dgm:t>
        <a:bodyPr/>
        <a:lstStyle/>
        <a:p>
          <a:endParaRPr lang="en-US"/>
        </a:p>
      </dgm:t>
    </dgm:pt>
    <dgm:pt modelId="{2C938E05-4393-44E2-AED1-E164E0EC0E92}">
      <dgm:prSet phldrT="[Text]"/>
      <dgm:spPr/>
      <dgm:t>
        <a:bodyPr lIns="0" tIns="0" rIns="0" bIns="0"/>
        <a:lstStyle/>
        <a:p>
          <a:r>
            <a:rPr lang="en-US" dirty="0"/>
            <a:t>Monies are forwarded to WSU</a:t>
          </a:r>
        </a:p>
      </dgm:t>
      <dgm:extLst>
        <a:ext uri="{E40237B7-FDA0-4F09-8148-C483321AD2D9}">
          <dgm14:cNvPr xmlns:dgm14="http://schemas.microsoft.com/office/drawing/2010/diagram" id="0" name="" descr="Charges Post to Student Account, Next Request Payment from Education Fund, Then the Education Fund approves Monies, Then Monies are forwarded to WSU, Finally the Bursar’s Office posts the payments &#10;"/>
        </a:ext>
      </dgm:extLst>
    </dgm:pt>
    <dgm:pt modelId="{092028D0-291C-4E2F-8D0B-51B123635A07}" type="parTrans" cxnId="{0B628907-4D6D-4684-BAF9-A3F5AB78BBC7}">
      <dgm:prSet/>
      <dgm:spPr/>
      <dgm:t>
        <a:bodyPr/>
        <a:lstStyle/>
        <a:p>
          <a:endParaRPr lang="en-US"/>
        </a:p>
      </dgm:t>
    </dgm:pt>
    <dgm:pt modelId="{9D188351-E944-4CC0-BEB7-F187E8BD9EB1}" type="sibTrans" cxnId="{0B628907-4D6D-4684-BAF9-A3F5AB78BBC7}">
      <dgm:prSet/>
      <dgm:spPr/>
      <dgm:t>
        <a:bodyPr/>
        <a:lstStyle/>
        <a:p>
          <a:endParaRPr lang="en-US"/>
        </a:p>
      </dgm:t>
    </dgm:pt>
    <dgm:pt modelId="{F0B14A7A-51D8-42DD-8061-03E2E4746207}">
      <dgm:prSet phldrT="[Text]" custT="1"/>
      <dgm:spPr/>
      <dgm:t>
        <a:bodyPr lIns="0" tIns="0" rIns="0" bIns="0"/>
        <a:lstStyle/>
        <a:p>
          <a:pPr algn="ctr"/>
          <a:r>
            <a:rPr lang="en-US" sz="1400" dirty="0"/>
            <a:t>Bursar’s Office posts the payments </a:t>
          </a:r>
        </a:p>
      </dgm:t>
      <dgm:extLst>
        <a:ext uri="{E40237B7-FDA0-4F09-8148-C483321AD2D9}">
          <dgm14:cNvPr xmlns:dgm14="http://schemas.microsoft.com/office/drawing/2010/diagram" id="0" name="" descr="Charges Post to Student Account, Next Request Payment from Education Fund, Then the Education Fund approves Monies, Then Monies are forwarded to WSU, Finally the Bursar’s Office posts the payments &#10;"/>
        </a:ext>
      </dgm:extLst>
    </dgm:pt>
    <dgm:pt modelId="{BFA47DCF-8164-4916-984C-A947AF62FBFD}" type="parTrans" cxnId="{6CA118A9-0689-4185-8436-8C4585743D7F}">
      <dgm:prSet/>
      <dgm:spPr/>
      <dgm:t>
        <a:bodyPr/>
        <a:lstStyle/>
        <a:p>
          <a:endParaRPr lang="en-US"/>
        </a:p>
      </dgm:t>
    </dgm:pt>
    <dgm:pt modelId="{6E5F10F4-D9CF-4B40-A133-6D7A2CFCFF6F}" type="sibTrans" cxnId="{6CA118A9-0689-4185-8436-8C4585743D7F}">
      <dgm:prSet/>
      <dgm:spPr/>
      <dgm:t>
        <a:bodyPr/>
        <a:lstStyle/>
        <a:p>
          <a:endParaRPr lang="en-US"/>
        </a:p>
      </dgm:t>
    </dgm:pt>
    <dgm:pt modelId="{E18AE53C-C1B0-4AF5-8385-F9F2410EAD58}" type="pres">
      <dgm:prSet presAssocID="{5219097E-A843-409C-B779-E6E79B6B0D45}" presName="Name0" presStyleCnt="0">
        <dgm:presLayoutVars>
          <dgm:dir/>
          <dgm:animOne val="branch"/>
          <dgm:animLvl val="lvl"/>
        </dgm:presLayoutVars>
      </dgm:prSet>
      <dgm:spPr/>
    </dgm:pt>
    <dgm:pt modelId="{80B4F372-8202-48DF-80B1-9729737F9988}" type="pres">
      <dgm:prSet presAssocID="{848CFFCE-A24B-4E10-AFB6-77214A6A4FB4}" presName="chaos" presStyleCnt="0"/>
      <dgm:spPr/>
    </dgm:pt>
    <dgm:pt modelId="{953404D6-D939-44F2-9357-AB2DDB0D3762}" type="pres">
      <dgm:prSet presAssocID="{848CFFCE-A24B-4E10-AFB6-77214A6A4FB4}" presName="parTx1" presStyleLbl="revTx" presStyleIdx="0" presStyleCnt="4" custScaleX="92931"/>
      <dgm:spPr/>
    </dgm:pt>
    <dgm:pt modelId="{00011D38-A531-4DEA-8ABE-92EB21C244BD}" type="pres">
      <dgm:prSet presAssocID="{848CFFCE-A24B-4E10-AFB6-77214A6A4FB4}" presName="c1" presStyleLbl="node1" presStyleIdx="0" presStyleCnt="19"/>
      <dgm:spPr/>
    </dgm:pt>
    <dgm:pt modelId="{70BB92BB-A6F0-486F-8162-FB804E74E519}" type="pres">
      <dgm:prSet presAssocID="{848CFFCE-A24B-4E10-AFB6-77214A6A4FB4}" presName="c2" presStyleLbl="node1" presStyleIdx="1" presStyleCnt="19"/>
      <dgm:spPr/>
    </dgm:pt>
    <dgm:pt modelId="{E76E9BE8-9018-4382-9D8B-90F956747C2C}" type="pres">
      <dgm:prSet presAssocID="{848CFFCE-A24B-4E10-AFB6-77214A6A4FB4}" presName="c3" presStyleLbl="node1" presStyleIdx="2" presStyleCnt="19"/>
      <dgm:spPr/>
    </dgm:pt>
    <dgm:pt modelId="{76114648-C858-4E26-9A9F-F629779B09F4}" type="pres">
      <dgm:prSet presAssocID="{848CFFCE-A24B-4E10-AFB6-77214A6A4FB4}" presName="c4" presStyleLbl="node1" presStyleIdx="3" presStyleCnt="19"/>
      <dgm:spPr/>
    </dgm:pt>
    <dgm:pt modelId="{A5E1F0B9-66CD-41BA-9064-AB86D4DB03EF}" type="pres">
      <dgm:prSet presAssocID="{848CFFCE-A24B-4E10-AFB6-77214A6A4FB4}" presName="c5" presStyleLbl="node1" presStyleIdx="4" presStyleCnt="19"/>
      <dgm:spPr/>
    </dgm:pt>
    <dgm:pt modelId="{DF1D7CD6-777B-43FA-8BA2-533308DD5679}" type="pres">
      <dgm:prSet presAssocID="{848CFFCE-A24B-4E10-AFB6-77214A6A4FB4}" presName="c6" presStyleLbl="node1" presStyleIdx="5" presStyleCnt="19"/>
      <dgm:spPr/>
    </dgm:pt>
    <dgm:pt modelId="{67830BDF-752F-4FA0-8114-7767BA2E44EA}" type="pres">
      <dgm:prSet presAssocID="{848CFFCE-A24B-4E10-AFB6-77214A6A4FB4}" presName="c7" presStyleLbl="node1" presStyleIdx="6" presStyleCnt="19"/>
      <dgm:spPr/>
    </dgm:pt>
    <dgm:pt modelId="{85DC0EB1-5A64-481F-90EC-80D4C379EFD1}" type="pres">
      <dgm:prSet presAssocID="{848CFFCE-A24B-4E10-AFB6-77214A6A4FB4}" presName="c8" presStyleLbl="node1" presStyleIdx="7" presStyleCnt="19"/>
      <dgm:spPr/>
    </dgm:pt>
    <dgm:pt modelId="{BE21D7DE-B3AC-4A7C-AED4-295ED1F648AE}" type="pres">
      <dgm:prSet presAssocID="{848CFFCE-A24B-4E10-AFB6-77214A6A4FB4}" presName="c9" presStyleLbl="node1" presStyleIdx="8" presStyleCnt="19"/>
      <dgm:spPr/>
    </dgm:pt>
    <dgm:pt modelId="{0F42003A-8C8B-4CB9-89E9-F38C98487E0A}" type="pres">
      <dgm:prSet presAssocID="{848CFFCE-A24B-4E10-AFB6-77214A6A4FB4}" presName="c10" presStyleLbl="node1" presStyleIdx="9" presStyleCnt="19"/>
      <dgm:spPr/>
    </dgm:pt>
    <dgm:pt modelId="{32345E9D-EEE6-4245-A0EC-7AE402BADDE9}" type="pres">
      <dgm:prSet presAssocID="{848CFFCE-A24B-4E10-AFB6-77214A6A4FB4}" presName="c11" presStyleLbl="node1" presStyleIdx="10" presStyleCnt="19"/>
      <dgm:spPr/>
    </dgm:pt>
    <dgm:pt modelId="{B12F5507-2CAF-4B63-9F85-C7018BC55454}" type="pres">
      <dgm:prSet presAssocID="{848CFFCE-A24B-4E10-AFB6-77214A6A4FB4}" presName="c12" presStyleLbl="node1" presStyleIdx="11" presStyleCnt="19"/>
      <dgm:spPr/>
    </dgm:pt>
    <dgm:pt modelId="{2359B2D4-E394-41F1-8AED-87951FA32498}" type="pres">
      <dgm:prSet presAssocID="{848CFFCE-A24B-4E10-AFB6-77214A6A4FB4}" presName="c13" presStyleLbl="node1" presStyleIdx="12" presStyleCnt="19"/>
      <dgm:spPr/>
    </dgm:pt>
    <dgm:pt modelId="{95B93D35-2BB9-4BE0-BBF3-C431FC3BA094}" type="pres">
      <dgm:prSet presAssocID="{848CFFCE-A24B-4E10-AFB6-77214A6A4FB4}" presName="c14" presStyleLbl="node1" presStyleIdx="13" presStyleCnt="19"/>
      <dgm:spPr/>
    </dgm:pt>
    <dgm:pt modelId="{C7729B7D-C946-41EC-88EC-08A74263F6C5}" type="pres">
      <dgm:prSet presAssocID="{848CFFCE-A24B-4E10-AFB6-77214A6A4FB4}" presName="c15" presStyleLbl="node1" presStyleIdx="14" presStyleCnt="19"/>
      <dgm:spPr/>
    </dgm:pt>
    <dgm:pt modelId="{BFB403A6-6667-4CE0-AFB6-F891CCBC1E5B}" type="pres">
      <dgm:prSet presAssocID="{848CFFCE-A24B-4E10-AFB6-77214A6A4FB4}" presName="c16" presStyleLbl="node1" presStyleIdx="15" presStyleCnt="19"/>
      <dgm:spPr/>
    </dgm:pt>
    <dgm:pt modelId="{5BAC5B6E-43C0-4802-8D33-0B1324341B6D}" type="pres">
      <dgm:prSet presAssocID="{848CFFCE-A24B-4E10-AFB6-77214A6A4FB4}" presName="c17" presStyleLbl="node1" presStyleIdx="16" presStyleCnt="19"/>
      <dgm:spPr/>
    </dgm:pt>
    <dgm:pt modelId="{14191987-8706-410C-9577-6E2B796CFAB8}" type="pres">
      <dgm:prSet presAssocID="{848CFFCE-A24B-4E10-AFB6-77214A6A4FB4}" presName="c18" presStyleLbl="node1" presStyleIdx="17" presStyleCnt="19"/>
      <dgm:spPr/>
    </dgm:pt>
    <dgm:pt modelId="{88400CD7-714D-4B21-824F-1457ED7D64B3}" type="pres">
      <dgm:prSet presAssocID="{C58FFDC4-2696-4309-B9B2-EB7954B8EA67}" presName="chevronComposite1" presStyleCnt="0"/>
      <dgm:spPr/>
    </dgm:pt>
    <dgm:pt modelId="{9478B044-916D-4227-B0A7-DA4350CA06F9}" type="pres">
      <dgm:prSet presAssocID="{C58FFDC4-2696-4309-B9B2-EB7954B8EA67}" presName="chevron1" presStyleLbl="sibTrans2D1" presStyleIdx="0" presStyleCnt="4"/>
      <dgm:spPr/>
    </dgm:pt>
    <dgm:pt modelId="{98B176D4-6C80-44C3-AEA9-1CA8EEB455B9}" type="pres">
      <dgm:prSet presAssocID="{C58FFDC4-2696-4309-B9B2-EB7954B8EA67}" presName="spChevron1" presStyleCnt="0"/>
      <dgm:spPr/>
    </dgm:pt>
    <dgm:pt modelId="{5AA91191-90A5-420C-8F73-129A65B60A07}" type="pres">
      <dgm:prSet presAssocID="{3134E5FD-FA87-4333-94C6-3CFC238FE43A}" presName="middle" presStyleCnt="0"/>
      <dgm:spPr/>
    </dgm:pt>
    <dgm:pt modelId="{57A0DE4F-9B42-4FC4-8F5A-84B3D6DD81A6}" type="pres">
      <dgm:prSet presAssocID="{3134E5FD-FA87-4333-94C6-3CFC238FE43A}" presName="parTxMid" presStyleLbl="revTx" presStyleIdx="1" presStyleCnt="4" custScaleX="89802"/>
      <dgm:spPr/>
    </dgm:pt>
    <dgm:pt modelId="{1F87746A-40C4-4A89-9BD7-DB5A9124018D}" type="pres">
      <dgm:prSet presAssocID="{3134E5FD-FA87-4333-94C6-3CFC238FE43A}" presName="spMid" presStyleCnt="0"/>
      <dgm:spPr/>
    </dgm:pt>
    <dgm:pt modelId="{D6D22B0A-E618-4222-ABB7-ED77F250D665}" type="pres">
      <dgm:prSet presAssocID="{C8C231D8-9958-48ED-B3B0-CABA05E1BC80}" presName="chevronComposite1" presStyleCnt="0"/>
      <dgm:spPr/>
    </dgm:pt>
    <dgm:pt modelId="{3B0E99FF-B177-46B5-9AFF-78857702C0C3}" type="pres">
      <dgm:prSet presAssocID="{C8C231D8-9958-48ED-B3B0-CABA05E1BC80}" presName="chevron1" presStyleLbl="sibTrans2D1" presStyleIdx="1" presStyleCnt="4"/>
      <dgm:spPr/>
    </dgm:pt>
    <dgm:pt modelId="{04852ABE-64B8-4F13-B295-507A8F0F483D}" type="pres">
      <dgm:prSet presAssocID="{C8C231D8-9958-48ED-B3B0-CABA05E1BC80}" presName="spChevron1" presStyleCnt="0"/>
      <dgm:spPr/>
    </dgm:pt>
    <dgm:pt modelId="{6DC40086-9842-47AB-B45E-926F34A2BA6C}" type="pres">
      <dgm:prSet presAssocID="{734DB0DB-1C6D-490A-8C32-CE7998B18050}" presName="middle" presStyleCnt="0"/>
      <dgm:spPr/>
    </dgm:pt>
    <dgm:pt modelId="{D16D387E-F9AF-4314-86D2-20C1772885BC}" type="pres">
      <dgm:prSet presAssocID="{734DB0DB-1C6D-490A-8C32-CE7998B18050}" presName="parTxMid" presStyleLbl="revTx" presStyleIdx="2" presStyleCnt="4"/>
      <dgm:spPr/>
    </dgm:pt>
    <dgm:pt modelId="{FC961BE4-5AF4-4AA8-9ACF-BA6D2271E546}" type="pres">
      <dgm:prSet presAssocID="{734DB0DB-1C6D-490A-8C32-CE7998B18050}" presName="spMid" presStyleCnt="0"/>
      <dgm:spPr/>
    </dgm:pt>
    <dgm:pt modelId="{DCA03615-0711-4333-88A9-76494E05ABD4}" type="pres">
      <dgm:prSet presAssocID="{9E2C8F1A-B459-4498-B0A2-BC532A51F7F1}" presName="chevronComposite1" presStyleCnt="0"/>
      <dgm:spPr/>
    </dgm:pt>
    <dgm:pt modelId="{D13A2E1B-394F-4E3D-A5D5-BB9537EC6B8C}" type="pres">
      <dgm:prSet presAssocID="{9E2C8F1A-B459-4498-B0A2-BC532A51F7F1}" presName="chevron1" presStyleLbl="sibTrans2D1" presStyleIdx="2" presStyleCnt="4"/>
      <dgm:spPr/>
    </dgm:pt>
    <dgm:pt modelId="{97A714DA-C289-4D84-9C83-7464C4A9BEDD}" type="pres">
      <dgm:prSet presAssocID="{9E2C8F1A-B459-4498-B0A2-BC532A51F7F1}" presName="spChevron1" presStyleCnt="0"/>
      <dgm:spPr/>
    </dgm:pt>
    <dgm:pt modelId="{896E805D-4871-4E86-98DD-C1A1BFA8CF50}" type="pres">
      <dgm:prSet presAssocID="{2C938E05-4393-44E2-AED1-E164E0EC0E92}" presName="middle" presStyleCnt="0"/>
      <dgm:spPr/>
    </dgm:pt>
    <dgm:pt modelId="{9028D728-3767-47FD-9FE9-D3562BDB9251}" type="pres">
      <dgm:prSet presAssocID="{2C938E05-4393-44E2-AED1-E164E0EC0E92}" presName="parTxMid" presStyleLbl="revTx" presStyleIdx="3" presStyleCnt="4"/>
      <dgm:spPr/>
    </dgm:pt>
    <dgm:pt modelId="{08ED3D9C-AA7E-4622-99E2-7D49030692F8}" type="pres">
      <dgm:prSet presAssocID="{2C938E05-4393-44E2-AED1-E164E0EC0E92}" presName="spMid" presStyleCnt="0"/>
      <dgm:spPr/>
    </dgm:pt>
    <dgm:pt modelId="{7401632D-D8BB-419E-BE2D-73E44E3CBA48}" type="pres">
      <dgm:prSet presAssocID="{9D188351-E944-4CC0-BEB7-F187E8BD9EB1}" presName="chevronComposite1" presStyleCnt="0"/>
      <dgm:spPr/>
    </dgm:pt>
    <dgm:pt modelId="{5B60C921-1956-4348-9CD3-A260AB9E3649}" type="pres">
      <dgm:prSet presAssocID="{9D188351-E944-4CC0-BEB7-F187E8BD9EB1}" presName="chevron1" presStyleLbl="sibTrans2D1" presStyleIdx="3" presStyleCnt="4"/>
      <dgm:spPr/>
    </dgm:pt>
    <dgm:pt modelId="{4FDF829B-D8D7-4ABD-8603-9DCEE62FECD8}" type="pres">
      <dgm:prSet presAssocID="{9D188351-E944-4CC0-BEB7-F187E8BD9EB1}" presName="spChevron1" presStyleCnt="0"/>
      <dgm:spPr/>
    </dgm:pt>
    <dgm:pt modelId="{5E0987B5-9CBA-4FF8-B1C1-CC1D94A93B23}" type="pres">
      <dgm:prSet presAssocID="{F0B14A7A-51D8-42DD-8061-03E2E4746207}" presName="last" presStyleCnt="0"/>
      <dgm:spPr/>
    </dgm:pt>
    <dgm:pt modelId="{B3ED1AE7-29AB-4FE7-A9BF-5FABF3195697}" type="pres">
      <dgm:prSet presAssocID="{F0B14A7A-51D8-42DD-8061-03E2E4746207}" presName="circleTx" presStyleLbl="node1" presStyleIdx="18" presStyleCnt="19"/>
      <dgm:spPr/>
    </dgm:pt>
    <dgm:pt modelId="{5D11D6FD-0835-42C8-B1E7-6477C31008CA}" type="pres">
      <dgm:prSet presAssocID="{F0B14A7A-51D8-42DD-8061-03E2E4746207}" presName="spN" presStyleCnt="0"/>
      <dgm:spPr/>
    </dgm:pt>
  </dgm:ptLst>
  <dgm:cxnLst>
    <dgm:cxn modelId="{0B628907-4D6D-4684-BAF9-A3F5AB78BBC7}" srcId="{5219097E-A843-409C-B779-E6E79B6B0D45}" destId="{2C938E05-4393-44E2-AED1-E164E0EC0E92}" srcOrd="3" destOrd="0" parTransId="{092028D0-291C-4E2F-8D0B-51B123635A07}" sibTransId="{9D188351-E944-4CC0-BEB7-F187E8BD9EB1}"/>
    <dgm:cxn modelId="{E9B0D13A-6261-464B-B0F2-5E1800B5C16E}" type="presOf" srcId="{734DB0DB-1C6D-490A-8C32-CE7998B18050}" destId="{D16D387E-F9AF-4314-86D2-20C1772885BC}" srcOrd="0" destOrd="0" presId="urn:microsoft.com/office/officeart/2009/3/layout/RandomtoResultProcess"/>
    <dgm:cxn modelId="{D2D37642-1C58-4BD9-9A09-287FBD5B4DA9}" srcId="{5219097E-A843-409C-B779-E6E79B6B0D45}" destId="{3134E5FD-FA87-4333-94C6-3CFC238FE43A}" srcOrd="1" destOrd="0" parTransId="{7ECC6C5E-FCF9-4CD8-9B44-CF4D09677936}" sibTransId="{C8C231D8-9958-48ED-B3B0-CABA05E1BC80}"/>
    <dgm:cxn modelId="{4175896B-4B93-4A7F-B9D0-A1B61049FC82}" type="presOf" srcId="{F0B14A7A-51D8-42DD-8061-03E2E4746207}" destId="{B3ED1AE7-29AB-4FE7-A9BF-5FABF3195697}" srcOrd="0" destOrd="0" presId="urn:microsoft.com/office/officeart/2009/3/layout/RandomtoResultProcess"/>
    <dgm:cxn modelId="{16621585-86E8-4FD0-8BEC-04FF2DAD2B4A}" srcId="{5219097E-A843-409C-B779-E6E79B6B0D45}" destId="{848CFFCE-A24B-4E10-AFB6-77214A6A4FB4}" srcOrd="0" destOrd="0" parTransId="{E81B5E34-FC8F-47A9-A50F-A2F73A876ED8}" sibTransId="{C58FFDC4-2696-4309-B9B2-EB7954B8EA67}"/>
    <dgm:cxn modelId="{6CA118A9-0689-4185-8436-8C4585743D7F}" srcId="{5219097E-A843-409C-B779-E6E79B6B0D45}" destId="{F0B14A7A-51D8-42DD-8061-03E2E4746207}" srcOrd="4" destOrd="0" parTransId="{BFA47DCF-8164-4916-984C-A947AF62FBFD}" sibTransId="{6E5F10F4-D9CF-4B40-A133-6D7A2CFCFF6F}"/>
    <dgm:cxn modelId="{3715B7B9-0325-4E86-9C89-D1AA6033491C}" type="presOf" srcId="{5219097E-A843-409C-B779-E6E79B6B0D45}" destId="{E18AE53C-C1B0-4AF5-8385-F9F2410EAD58}" srcOrd="0" destOrd="0" presId="urn:microsoft.com/office/officeart/2009/3/layout/RandomtoResultProcess"/>
    <dgm:cxn modelId="{E6C6B1C7-4367-472D-BBD9-BA5F0F15E9E2}" type="presOf" srcId="{3134E5FD-FA87-4333-94C6-3CFC238FE43A}" destId="{57A0DE4F-9B42-4FC4-8F5A-84B3D6DD81A6}" srcOrd="0" destOrd="0" presId="urn:microsoft.com/office/officeart/2009/3/layout/RandomtoResultProcess"/>
    <dgm:cxn modelId="{37A6BFCA-AE12-4321-A96D-3839DAB5FC90}" srcId="{5219097E-A843-409C-B779-E6E79B6B0D45}" destId="{734DB0DB-1C6D-490A-8C32-CE7998B18050}" srcOrd="2" destOrd="0" parTransId="{1FFB91CB-6AB6-49E7-9026-5BEDDE10A251}" sibTransId="{9E2C8F1A-B459-4498-B0A2-BC532A51F7F1}"/>
    <dgm:cxn modelId="{A54F84D8-6F33-4AC7-A600-F3F2E530657F}" type="presOf" srcId="{848CFFCE-A24B-4E10-AFB6-77214A6A4FB4}" destId="{953404D6-D939-44F2-9357-AB2DDB0D3762}" srcOrd="0" destOrd="0" presId="urn:microsoft.com/office/officeart/2009/3/layout/RandomtoResultProcess"/>
    <dgm:cxn modelId="{00AA3EEB-8588-4598-9CE5-D0C77184837B}" type="presOf" srcId="{2C938E05-4393-44E2-AED1-E164E0EC0E92}" destId="{9028D728-3767-47FD-9FE9-D3562BDB9251}" srcOrd="0" destOrd="0" presId="urn:microsoft.com/office/officeart/2009/3/layout/RandomtoResultProcess"/>
    <dgm:cxn modelId="{2B7147CB-94D5-45DB-B671-E06BF77A0443}" type="presParOf" srcId="{E18AE53C-C1B0-4AF5-8385-F9F2410EAD58}" destId="{80B4F372-8202-48DF-80B1-9729737F9988}" srcOrd="0" destOrd="0" presId="urn:microsoft.com/office/officeart/2009/3/layout/RandomtoResultProcess"/>
    <dgm:cxn modelId="{6FABECB2-1210-47DC-9B69-3C297634E974}" type="presParOf" srcId="{80B4F372-8202-48DF-80B1-9729737F9988}" destId="{953404D6-D939-44F2-9357-AB2DDB0D3762}" srcOrd="0" destOrd="0" presId="urn:microsoft.com/office/officeart/2009/3/layout/RandomtoResultProcess"/>
    <dgm:cxn modelId="{FBE667D0-39BF-4452-A40B-DD91AA5F44ED}" type="presParOf" srcId="{80B4F372-8202-48DF-80B1-9729737F9988}" destId="{00011D38-A531-4DEA-8ABE-92EB21C244BD}" srcOrd="1" destOrd="0" presId="urn:microsoft.com/office/officeart/2009/3/layout/RandomtoResultProcess"/>
    <dgm:cxn modelId="{A225B0BB-CB07-4025-BCDE-2B4BF59041B1}" type="presParOf" srcId="{80B4F372-8202-48DF-80B1-9729737F9988}" destId="{70BB92BB-A6F0-486F-8162-FB804E74E519}" srcOrd="2" destOrd="0" presId="urn:microsoft.com/office/officeart/2009/3/layout/RandomtoResultProcess"/>
    <dgm:cxn modelId="{0443C0DF-759E-4D1A-BD58-08268FF38721}" type="presParOf" srcId="{80B4F372-8202-48DF-80B1-9729737F9988}" destId="{E76E9BE8-9018-4382-9D8B-90F956747C2C}" srcOrd="3" destOrd="0" presId="urn:microsoft.com/office/officeart/2009/3/layout/RandomtoResultProcess"/>
    <dgm:cxn modelId="{81848A4C-78EB-45DA-A807-F36D50C9704A}" type="presParOf" srcId="{80B4F372-8202-48DF-80B1-9729737F9988}" destId="{76114648-C858-4E26-9A9F-F629779B09F4}" srcOrd="4" destOrd="0" presId="urn:microsoft.com/office/officeart/2009/3/layout/RandomtoResultProcess"/>
    <dgm:cxn modelId="{F1D4CE64-2276-4308-8F46-D1C70F29528E}" type="presParOf" srcId="{80B4F372-8202-48DF-80B1-9729737F9988}" destId="{A5E1F0B9-66CD-41BA-9064-AB86D4DB03EF}" srcOrd="5" destOrd="0" presId="urn:microsoft.com/office/officeart/2009/3/layout/RandomtoResultProcess"/>
    <dgm:cxn modelId="{2005B94C-32F5-4CC5-AEDD-2558B64B1BCC}" type="presParOf" srcId="{80B4F372-8202-48DF-80B1-9729737F9988}" destId="{DF1D7CD6-777B-43FA-8BA2-533308DD5679}" srcOrd="6" destOrd="0" presId="urn:microsoft.com/office/officeart/2009/3/layout/RandomtoResultProcess"/>
    <dgm:cxn modelId="{5051BB6A-AC6C-4B99-86A9-2628DBDA14F2}" type="presParOf" srcId="{80B4F372-8202-48DF-80B1-9729737F9988}" destId="{67830BDF-752F-4FA0-8114-7767BA2E44EA}" srcOrd="7" destOrd="0" presId="urn:microsoft.com/office/officeart/2009/3/layout/RandomtoResultProcess"/>
    <dgm:cxn modelId="{B9D9B063-EEC3-4010-9042-385502A460A5}" type="presParOf" srcId="{80B4F372-8202-48DF-80B1-9729737F9988}" destId="{85DC0EB1-5A64-481F-90EC-80D4C379EFD1}" srcOrd="8" destOrd="0" presId="urn:microsoft.com/office/officeart/2009/3/layout/RandomtoResultProcess"/>
    <dgm:cxn modelId="{3C02AFBD-7309-479D-9770-2863DF09166C}" type="presParOf" srcId="{80B4F372-8202-48DF-80B1-9729737F9988}" destId="{BE21D7DE-B3AC-4A7C-AED4-295ED1F648AE}" srcOrd="9" destOrd="0" presId="urn:microsoft.com/office/officeart/2009/3/layout/RandomtoResultProcess"/>
    <dgm:cxn modelId="{59E47B64-0DB0-4A96-ABA3-BB6820C33DF1}" type="presParOf" srcId="{80B4F372-8202-48DF-80B1-9729737F9988}" destId="{0F42003A-8C8B-4CB9-89E9-F38C98487E0A}" srcOrd="10" destOrd="0" presId="urn:microsoft.com/office/officeart/2009/3/layout/RandomtoResultProcess"/>
    <dgm:cxn modelId="{983EE678-0DD9-4078-88F2-0DF6D3CC1133}" type="presParOf" srcId="{80B4F372-8202-48DF-80B1-9729737F9988}" destId="{32345E9D-EEE6-4245-A0EC-7AE402BADDE9}" srcOrd="11" destOrd="0" presId="urn:microsoft.com/office/officeart/2009/3/layout/RandomtoResultProcess"/>
    <dgm:cxn modelId="{F76CB8A2-2647-42EF-BA49-C5E204B466BC}" type="presParOf" srcId="{80B4F372-8202-48DF-80B1-9729737F9988}" destId="{B12F5507-2CAF-4B63-9F85-C7018BC55454}" srcOrd="12" destOrd="0" presId="urn:microsoft.com/office/officeart/2009/3/layout/RandomtoResultProcess"/>
    <dgm:cxn modelId="{1F2B765F-1E38-41EB-9A99-4EE50F7C85DD}" type="presParOf" srcId="{80B4F372-8202-48DF-80B1-9729737F9988}" destId="{2359B2D4-E394-41F1-8AED-87951FA32498}" srcOrd="13" destOrd="0" presId="urn:microsoft.com/office/officeart/2009/3/layout/RandomtoResultProcess"/>
    <dgm:cxn modelId="{49282D6C-FA3E-4B87-A5C3-82E411B29635}" type="presParOf" srcId="{80B4F372-8202-48DF-80B1-9729737F9988}" destId="{95B93D35-2BB9-4BE0-BBF3-C431FC3BA094}" srcOrd="14" destOrd="0" presId="urn:microsoft.com/office/officeart/2009/3/layout/RandomtoResultProcess"/>
    <dgm:cxn modelId="{929C8637-4095-4871-A4C3-129607B7FC59}" type="presParOf" srcId="{80B4F372-8202-48DF-80B1-9729737F9988}" destId="{C7729B7D-C946-41EC-88EC-08A74263F6C5}" srcOrd="15" destOrd="0" presId="urn:microsoft.com/office/officeart/2009/3/layout/RandomtoResultProcess"/>
    <dgm:cxn modelId="{FEC3CC16-226F-4F6E-8485-45D76399A866}" type="presParOf" srcId="{80B4F372-8202-48DF-80B1-9729737F9988}" destId="{BFB403A6-6667-4CE0-AFB6-F891CCBC1E5B}" srcOrd="16" destOrd="0" presId="urn:microsoft.com/office/officeart/2009/3/layout/RandomtoResultProcess"/>
    <dgm:cxn modelId="{2FE950A8-4D54-4DB5-9DDB-794089C889E3}" type="presParOf" srcId="{80B4F372-8202-48DF-80B1-9729737F9988}" destId="{5BAC5B6E-43C0-4802-8D33-0B1324341B6D}" srcOrd="17" destOrd="0" presId="urn:microsoft.com/office/officeart/2009/3/layout/RandomtoResultProcess"/>
    <dgm:cxn modelId="{D3553388-B2E2-4A73-B5B6-6CD0591A5585}" type="presParOf" srcId="{80B4F372-8202-48DF-80B1-9729737F9988}" destId="{14191987-8706-410C-9577-6E2B796CFAB8}" srcOrd="18" destOrd="0" presId="urn:microsoft.com/office/officeart/2009/3/layout/RandomtoResultProcess"/>
    <dgm:cxn modelId="{11EF830D-91B2-4AA8-B222-DDC6247B4483}" type="presParOf" srcId="{E18AE53C-C1B0-4AF5-8385-F9F2410EAD58}" destId="{88400CD7-714D-4B21-824F-1457ED7D64B3}" srcOrd="1" destOrd="0" presId="urn:microsoft.com/office/officeart/2009/3/layout/RandomtoResultProcess"/>
    <dgm:cxn modelId="{06D5C261-C447-451A-A9A1-3C903EF9DB93}" type="presParOf" srcId="{88400CD7-714D-4B21-824F-1457ED7D64B3}" destId="{9478B044-916D-4227-B0A7-DA4350CA06F9}" srcOrd="0" destOrd="0" presId="urn:microsoft.com/office/officeart/2009/3/layout/RandomtoResultProcess"/>
    <dgm:cxn modelId="{A38B420C-FD50-49BC-A757-234DFB0B2B78}" type="presParOf" srcId="{88400CD7-714D-4B21-824F-1457ED7D64B3}" destId="{98B176D4-6C80-44C3-AEA9-1CA8EEB455B9}" srcOrd="1" destOrd="0" presId="urn:microsoft.com/office/officeart/2009/3/layout/RandomtoResultProcess"/>
    <dgm:cxn modelId="{DF4A91BE-CDA9-48A4-9F8C-1F56E015E9EA}" type="presParOf" srcId="{E18AE53C-C1B0-4AF5-8385-F9F2410EAD58}" destId="{5AA91191-90A5-420C-8F73-129A65B60A07}" srcOrd="2" destOrd="0" presId="urn:microsoft.com/office/officeart/2009/3/layout/RandomtoResultProcess"/>
    <dgm:cxn modelId="{625AA2F5-BEA8-43C0-A744-8C6F83ADF9B4}" type="presParOf" srcId="{5AA91191-90A5-420C-8F73-129A65B60A07}" destId="{57A0DE4F-9B42-4FC4-8F5A-84B3D6DD81A6}" srcOrd="0" destOrd="0" presId="urn:microsoft.com/office/officeart/2009/3/layout/RandomtoResultProcess"/>
    <dgm:cxn modelId="{847157D8-E005-4588-B649-829A4A40BEDD}" type="presParOf" srcId="{5AA91191-90A5-420C-8F73-129A65B60A07}" destId="{1F87746A-40C4-4A89-9BD7-DB5A9124018D}" srcOrd="1" destOrd="0" presId="urn:microsoft.com/office/officeart/2009/3/layout/RandomtoResultProcess"/>
    <dgm:cxn modelId="{26187B8E-C6C8-469A-A456-35D81866942E}" type="presParOf" srcId="{E18AE53C-C1B0-4AF5-8385-F9F2410EAD58}" destId="{D6D22B0A-E618-4222-ABB7-ED77F250D665}" srcOrd="3" destOrd="0" presId="urn:microsoft.com/office/officeart/2009/3/layout/RandomtoResultProcess"/>
    <dgm:cxn modelId="{840F1696-E2D4-4197-BFD8-32D4CB14438C}" type="presParOf" srcId="{D6D22B0A-E618-4222-ABB7-ED77F250D665}" destId="{3B0E99FF-B177-46B5-9AFF-78857702C0C3}" srcOrd="0" destOrd="0" presId="urn:microsoft.com/office/officeart/2009/3/layout/RandomtoResultProcess"/>
    <dgm:cxn modelId="{85ABA5EC-49C6-4D62-8A2A-2932B3289479}" type="presParOf" srcId="{D6D22B0A-E618-4222-ABB7-ED77F250D665}" destId="{04852ABE-64B8-4F13-B295-507A8F0F483D}" srcOrd="1" destOrd="0" presId="urn:microsoft.com/office/officeart/2009/3/layout/RandomtoResultProcess"/>
    <dgm:cxn modelId="{4F2FBAAF-FC83-4964-A713-105173833482}" type="presParOf" srcId="{E18AE53C-C1B0-4AF5-8385-F9F2410EAD58}" destId="{6DC40086-9842-47AB-B45E-926F34A2BA6C}" srcOrd="4" destOrd="0" presId="urn:microsoft.com/office/officeart/2009/3/layout/RandomtoResultProcess"/>
    <dgm:cxn modelId="{1D67CEBA-751E-4348-9DDE-7D2DDB708DE5}" type="presParOf" srcId="{6DC40086-9842-47AB-B45E-926F34A2BA6C}" destId="{D16D387E-F9AF-4314-86D2-20C1772885BC}" srcOrd="0" destOrd="0" presId="urn:microsoft.com/office/officeart/2009/3/layout/RandomtoResultProcess"/>
    <dgm:cxn modelId="{2334E547-F967-4C36-8513-D49E287F2277}" type="presParOf" srcId="{6DC40086-9842-47AB-B45E-926F34A2BA6C}" destId="{FC961BE4-5AF4-4AA8-9ACF-BA6D2271E546}" srcOrd="1" destOrd="0" presId="urn:microsoft.com/office/officeart/2009/3/layout/RandomtoResultProcess"/>
    <dgm:cxn modelId="{7B5D67B3-2C9F-4D94-9791-6F67BCEE4B27}" type="presParOf" srcId="{E18AE53C-C1B0-4AF5-8385-F9F2410EAD58}" destId="{DCA03615-0711-4333-88A9-76494E05ABD4}" srcOrd="5" destOrd="0" presId="urn:microsoft.com/office/officeart/2009/3/layout/RandomtoResultProcess"/>
    <dgm:cxn modelId="{87D9F19D-3FDF-46AF-9325-11462CBF12D2}" type="presParOf" srcId="{DCA03615-0711-4333-88A9-76494E05ABD4}" destId="{D13A2E1B-394F-4E3D-A5D5-BB9537EC6B8C}" srcOrd="0" destOrd="0" presId="urn:microsoft.com/office/officeart/2009/3/layout/RandomtoResultProcess"/>
    <dgm:cxn modelId="{B3485886-D6D4-455E-8111-BC1B3A93AF11}" type="presParOf" srcId="{DCA03615-0711-4333-88A9-76494E05ABD4}" destId="{97A714DA-C289-4D84-9C83-7464C4A9BEDD}" srcOrd="1" destOrd="0" presId="urn:microsoft.com/office/officeart/2009/3/layout/RandomtoResultProcess"/>
    <dgm:cxn modelId="{7A68C8DF-01A3-4ED0-8E88-2E234C477528}" type="presParOf" srcId="{E18AE53C-C1B0-4AF5-8385-F9F2410EAD58}" destId="{896E805D-4871-4E86-98DD-C1A1BFA8CF50}" srcOrd="6" destOrd="0" presId="urn:microsoft.com/office/officeart/2009/3/layout/RandomtoResultProcess"/>
    <dgm:cxn modelId="{C700FC35-2B76-4C24-A23E-E8D5C2FF6645}" type="presParOf" srcId="{896E805D-4871-4E86-98DD-C1A1BFA8CF50}" destId="{9028D728-3767-47FD-9FE9-D3562BDB9251}" srcOrd="0" destOrd="0" presId="urn:microsoft.com/office/officeart/2009/3/layout/RandomtoResultProcess"/>
    <dgm:cxn modelId="{96706AAE-F451-45FE-871E-D37B947A5BCB}" type="presParOf" srcId="{896E805D-4871-4E86-98DD-C1A1BFA8CF50}" destId="{08ED3D9C-AA7E-4622-99E2-7D49030692F8}" srcOrd="1" destOrd="0" presId="urn:microsoft.com/office/officeart/2009/3/layout/RandomtoResultProcess"/>
    <dgm:cxn modelId="{AAE66C4B-CB19-4F54-8DA1-B51EB3907492}" type="presParOf" srcId="{E18AE53C-C1B0-4AF5-8385-F9F2410EAD58}" destId="{7401632D-D8BB-419E-BE2D-73E44E3CBA48}" srcOrd="7" destOrd="0" presId="urn:microsoft.com/office/officeart/2009/3/layout/RandomtoResultProcess"/>
    <dgm:cxn modelId="{7FE1D2C0-2480-4A73-94B0-7CA7F1797CB5}" type="presParOf" srcId="{7401632D-D8BB-419E-BE2D-73E44E3CBA48}" destId="{5B60C921-1956-4348-9CD3-A260AB9E3649}" srcOrd="0" destOrd="0" presId="urn:microsoft.com/office/officeart/2009/3/layout/RandomtoResultProcess"/>
    <dgm:cxn modelId="{FD126D7C-1634-4176-9AB5-1C68E018B582}" type="presParOf" srcId="{7401632D-D8BB-419E-BE2D-73E44E3CBA48}" destId="{4FDF829B-D8D7-4ABD-8603-9DCEE62FECD8}" srcOrd="1" destOrd="0" presId="urn:microsoft.com/office/officeart/2009/3/layout/RandomtoResultProcess"/>
    <dgm:cxn modelId="{F6FA7864-E965-46CD-A144-C5AE85CC304C}" type="presParOf" srcId="{E18AE53C-C1B0-4AF5-8385-F9F2410EAD58}" destId="{5E0987B5-9CBA-4FF8-B1C1-CC1D94A93B23}" srcOrd="8" destOrd="0" presId="urn:microsoft.com/office/officeart/2009/3/layout/RandomtoResultProcess"/>
    <dgm:cxn modelId="{4AC4D430-8BB1-41F8-B453-4B2096A5215C}" type="presParOf" srcId="{5E0987B5-9CBA-4FF8-B1C1-CC1D94A93B23}" destId="{B3ED1AE7-29AB-4FE7-A9BF-5FABF3195697}" srcOrd="0" destOrd="0" presId="urn:microsoft.com/office/officeart/2009/3/layout/RandomtoResultProcess"/>
    <dgm:cxn modelId="{752447F0-E041-412D-99BC-621C05D83DA0}" type="presParOf" srcId="{5E0987B5-9CBA-4FF8-B1C1-CC1D94A93B23}" destId="{5D11D6FD-0835-42C8-B1E7-6477C31008CA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404D6-D939-44F2-9357-AB2DDB0D3762}">
      <dsp:nvSpPr>
        <dsp:cNvPr id="0" name=""/>
        <dsp:cNvSpPr/>
      </dsp:nvSpPr>
      <dsp:spPr>
        <a:xfrm>
          <a:off x="192564" y="3042185"/>
          <a:ext cx="1743460" cy="618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Charges Post to Student Account</a:t>
          </a:r>
        </a:p>
      </dsp:txBody>
      <dsp:txXfrm>
        <a:off x="192564" y="3042185"/>
        <a:ext cx="1743460" cy="618253"/>
      </dsp:txXfrm>
    </dsp:sp>
    <dsp:sp modelId="{00011D38-A531-4DEA-8ABE-92EB21C244BD}">
      <dsp:nvSpPr>
        <dsp:cNvPr id="0" name=""/>
        <dsp:cNvSpPr/>
      </dsp:nvSpPr>
      <dsp:spPr>
        <a:xfrm>
          <a:off x="124122" y="2854151"/>
          <a:ext cx="149233" cy="149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BB92BB-A6F0-486F-8162-FB804E74E519}">
      <dsp:nvSpPr>
        <dsp:cNvPr id="0" name=""/>
        <dsp:cNvSpPr/>
      </dsp:nvSpPr>
      <dsp:spPr>
        <a:xfrm>
          <a:off x="228585" y="2645223"/>
          <a:ext cx="149233" cy="149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E9BE8-9018-4382-9D8B-90F956747C2C}">
      <dsp:nvSpPr>
        <dsp:cNvPr id="0" name=""/>
        <dsp:cNvSpPr/>
      </dsp:nvSpPr>
      <dsp:spPr>
        <a:xfrm>
          <a:off x="479298" y="2687009"/>
          <a:ext cx="234510" cy="23451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114648-C858-4E26-9A9F-F629779B09F4}">
      <dsp:nvSpPr>
        <dsp:cNvPr id="0" name=""/>
        <dsp:cNvSpPr/>
      </dsp:nvSpPr>
      <dsp:spPr>
        <a:xfrm>
          <a:off x="688225" y="2457189"/>
          <a:ext cx="149233" cy="149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E1F0B9-66CD-41BA-9064-AB86D4DB03EF}">
      <dsp:nvSpPr>
        <dsp:cNvPr id="0" name=""/>
        <dsp:cNvSpPr/>
      </dsp:nvSpPr>
      <dsp:spPr>
        <a:xfrm>
          <a:off x="959831" y="2373618"/>
          <a:ext cx="149233" cy="149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1D7CD6-777B-43FA-8BA2-533308DD5679}">
      <dsp:nvSpPr>
        <dsp:cNvPr id="0" name=""/>
        <dsp:cNvSpPr/>
      </dsp:nvSpPr>
      <dsp:spPr>
        <a:xfrm>
          <a:off x="1294114" y="2519867"/>
          <a:ext cx="149233" cy="149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30BDF-752F-4FA0-8114-7767BA2E44EA}">
      <dsp:nvSpPr>
        <dsp:cNvPr id="0" name=""/>
        <dsp:cNvSpPr/>
      </dsp:nvSpPr>
      <dsp:spPr>
        <a:xfrm>
          <a:off x="1503041" y="2624331"/>
          <a:ext cx="234510" cy="23451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DC0EB1-5A64-481F-90EC-80D4C379EFD1}">
      <dsp:nvSpPr>
        <dsp:cNvPr id="0" name=""/>
        <dsp:cNvSpPr/>
      </dsp:nvSpPr>
      <dsp:spPr>
        <a:xfrm>
          <a:off x="1795539" y="2854151"/>
          <a:ext cx="149233" cy="149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21D7DE-B3AC-4A7C-AED4-295ED1F648AE}">
      <dsp:nvSpPr>
        <dsp:cNvPr id="0" name=""/>
        <dsp:cNvSpPr/>
      </dsp:nvSpPr>
      <dsp:spPr>
        <a:xfrm>
          <a:off x="1920896" y="3083971"/>
          <a:ext cx="149233" cy="149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42003A-8C8B-4CB9-89E9-F38C98487E0A}">
      <dsp:nvSpPr>
        <dsp:cNvPr id="0" name=""/>
        <dsp:cNvSpPr/>
      </dsp:nvSpPr>
      <dsp:spPr>
        <a:xfrm>
          <a:off x="834474" y="2645223"/>
          <a:ext cx="383743" cy="38374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345E9D-EEE6-4245-A0EC-7AE402BADDE9}">
      <dsp:nvSpPr>
        <dsp:cNvPr id="0" name=""/>
        <dsp:cNvSpPr/>
      </dsp:nvSpPr>
      <dsp:spPr>
        <a:xfrm>
          <a:off x="19658" y="3439147"/>
          <a:ext cx="149233" cy="149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2F5507-2CAF-4B63-9F85-C7018BC55454}">
      <dsp:nvSpPr>
        <dsp:cNvPr id="0" name=""/>
        <dsp:cNvSpPr/>
      </dsp:nvSpPr>
      <dsp:spPr>
        <a:xfrm>
          <a:off x="145015" y="3627181"/>
          <a:ext cx="234510" cy="23451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59B2D4-E394-41F1-8AED-87951FA32498}">
      <dsp:nvSpPr>
        <dsp:cNvPr id="0" name=""/>
        <dsp:cNvSpPr/>
      </dsp:nvSpPr>
      <dsp:spPr>
        <a:xfrm>
          <a:off x="458405" y="3794323"/>
          <a:ext cx="341105" cy="34110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B93D35-2BB9-4BE0-BBF3-C431FC3BA094}">
      <dsp:nvSpPr>
        <dsp:cNvPr id="0" name=""/>
        <dsp:cNvSpPr/>
      </dsp:nvSpPr>
      <dsp:spPr>
        <a:xfrm>
          <a:off x="897152" y="4065928"/>
          <a:ext cx="149233" cy="149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729B7D-C946-41EC-88EC-08A74263F6C5}">
      <dsp:nvSpPr>
        <dsp:cNvPr id="0" name=""/>
        <dsp:cNvSpPr/>
      </dsp:nvSpPr>
      <dsp:spPr>
        <a:xfrm>
          <a:off x="980723" y="3794323"/>
          <a:ext cx="234510" cy="23451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B403A6-6667-4CE0-AFB6-F891CCBC1E5B}">
      <dsp:nvSpPr>
        <dsp:cNvPr id="0" name=""/>
        <dsp:cNvSpPr/>
      </dsp:nvSpPr>
      <dsp:spPr>
        <a:xfrm>
          <a:off x="1189651" y="4086821"/>
          <a:ext cx="149233" cy="149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C5B6E-43C0-4802-8D33-0B1324341B6D}">
      <dsp:nvSpPr>
        <dsp:cNvPr id="0" name=""/>
        <dsp:cNvSpPr/>
      </dsp:nvSpPr>
      <dsp:spPr>
        <a:xfrm>
          <a:off x="1377685" y="3752538"/>
          <a:ext cx="341105" cy="34110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191987-8706-410C-9577-6E2B796CFAB8}">
      <dsp:nvSpPr>
        <dsp:cNvPr id="0" name=""/>
        <dsp:cNvSpPr/>
      </dsp:nvSpPr>
      <dsp:spPr>
        <a:xfrm>
          <a:off x="1837325" y="3668967"/>
          <a:ext cx="234510" cy="23451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78B044-916D-4227-B0A7-DA4350CA06F9}">
      <dsp:nvSpPr>
        <dsp:cNvPr id="0" name=""/>
        <dsp:cNvSpPr/>
      </dsp:nvSpPr>
      <dsp:spPr>
        <a:xfrm>
          <a:off x="2071835" y="2686661"/>
          <a:ext cx="688722" cy="1314847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A0DE4F-9B42-4FC4-8F5A-84B3D6DD81A6}">
      <dsp:nvSpPr>
        <dsp:cNvPr id="0" name=""/>
        <dsp:cNvSpPr/>
      </dsp:nvSpPr>
      <dsp:spPr>
        <a:xfrm>
          <a:off x="2760558" y="2687300"/>
          <a:ext cx="1686782" cy="131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Request Payment from Education Fund</a:t>
          </a:r>
        </a:p>
      </dsp:txBody>
      <dsp:txXfrm>
        <a:off x="2760558" y="2687300"/>
        <a:ext cx="1686782" cy="1314834"/>
      </dsp:txXfrm>
    </dsp:sp>
    <dsp:sp modelId="{3B0E99FF-B177-46B5-9AFF-78857702C0C3}">
      <dsp:nvSpPr>
        <dsp:cNvPr id="0" name=""/>
        <dsp:cNvSpPr/>
      </dsp:nvSpPr>
      <dsp:spPr>
        <a:xfrm>
          <a:off x="4447340" y="2686661"/>
          <a:ext cx="688722" cy="1314847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6D387E-F9AF-4314-86D2-20C1772885BC}">
      <dsp:nvSpPr>
        <dsp:cNvPr id="0" name=""/>
        <dsp:cNvSpPr/>
      </dsp:nvSpPr>
      <dsp:spPr>
        <a:xfrm>
          <a:off x="5136063" y="2687300"/>
          <a:ext cx="1878335" cy="131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Education Fund approves Monies</a:t>
          </a:r>
        </a:p>
      </dsp:txBody>
      <dsp:txXfrm>
        <a:off x="5136063" y="2687300"/>
        <a:ext cx="1878335" cy="1314834"/>
      </dsp:txXfrm>
    </dsp:sp>
    <dsp:sp modelId="{D13A2E1B-394F-4E3D-A5D5-BB9537EC6B8C}">
      <dsp:nvSpPr>
        <dsp:cNvPr id="0" name=""/>
        <dsp:cNvSpPr/>
      </dsp:nvSpPr>
      <dsp:spPr>
        <a:xfrm>
          <a:off x="7014398" y="2686661"/>
          <a:ext cx="688722" cy="1314847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28D728-3767-47FD-9FE9-D3562BDB9251}">
      <dsp:nvSpPr>
        <dsp:cNvPr id="0" name=""/>
        <dsp:cNvSpPr/>
      </dsp:nvSpPr>
      <dsp:spPr>
        <a:xfrm>
          <a:off x="7703121" y="2687300"/>
          <a:ext cx="1878335" cy="131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Monies are forwarded to WSU</a:t>
          </a:r>
        </a:p>
      </dsp:txBody>
      <dsp:txXfrm>
        <a:off x="7703121" y="2687300"/>
        <a:ext cx="1878335" cy="1314834"/>
      </dsp:txXfrm>
    </dsp:sp>
    <dsp:sp modelId="{5B60C921-1956-4348-9CD3-A260AB9E3649}">
      <dsp:nvSpPr>
        <dsp:cNvPr id="0" name=""/>
        <dsp:cNvSpPr/>
      </dsp:nvSpPr>
      <dsp:spPr>
        <a:xfrm>
          <a:off x="9581456" y="2686661"/>
          <a:ext cx="688722" cy="1314847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ED1AE7-29AB-4FE7-A9BF-5FABF3195697}">
      <dsp:nvSpPr>
        <dsp:cNvPr id="0" name=""/>
        <dsp:cNvSpPr/>
      </dsp:nvSpPr>
      <dsp:spPr>
        <a:xfrm>
          <a:off x="10345313" y="2578000"/>
          <a:ext cx="1596584" cy="159658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Bursar’s Office posts the payments </a:t>
          </a:r>
        </a:p>
      </dsp:txBody>
      <dsp:txXfrm>
        <a:off x="10579127" y="2811814"/>
        <a:ext cx="1128956" cy="1128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785DD-30C1-4F41-8648-E9E45A85C33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E16F8-BC43-4240-BE6C-F1D456B9F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7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E16F8-BC43-4240-BE6C-F1D456B9F4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6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is Term Specific will not pay for semesters not requested. Ex. Fall 2024 will pay Fall 2024 not Spring 25</a:t>
            </a:r>
          </a:p>
          <a:p>
            <a:endParaRPr lang="en-US" dirty="0"/>
          </a:p>
          <a:p>
            <a:r>
              <a:rPr lang="en-US" dirty="0"/>
              <a:t>WSU does not request or invoice payments. We cannot request payment on your behalf.</a:t>
            </a:r>
          </a:p>
          <a:p>
            <a:r>
              <a:rPr lang="en-US" dirty="0"/>
              <a:t>Select how monies should be delivered.</a:t>
            </a:r>
          </a:p>
          <a:p>
            <a:r>
              <a:rPr lang="en-US" dirty="0"/>
              <a:t>If E-check is unavailable, send to our PO Box</a:t>
            </a:r>
          </a:p>
          <a:p>
            <a:r>
              <a:rPr lang="en-US" dirty="0"/>
              <a:t>Please make sure to include your students WSU ID number</a:t>
            </a:r>
          </a:p>
          <a:p>
            <a:r>
              <a:rPr lang="en-US" dirty="0"/>
              <a:t>College of Illinois, Florida Pre-pay, Texas, Nevada – Email document with credit rate for each term </a:t>
            </a:r>
            <a:r>
              <a:rPr lang="en-US" dirty="0" err="1"/>
              <a:t>stu</a:t>
            </a:r>
            <a:r>
              <a:rPr lang="en-US" dirty="0"/>
              <a:t> is enrolled in bursar.guarantees@wsu.edu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E16F8-BC43-4240-BE6C-F1D456B9F4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0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B6945-B4C7-6EF5-422E-AD1EC82D6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78E1E-0237-00B4-D48F-7524B102C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0334D-A7D6-2436-DF9C-7E1200B3A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D001B-9590-6D18-D8AF-B0CBC1711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430F-0B17-2A29-3885-6370EE80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76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C0577-A6F6-8967-80C1-C0113A28D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260766-DA3C-4C61-3DB3-612253DC9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2EB81-0691-0871-2CEF-EE0B3CC0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3CC0C-B041-D742-590D-4C85239C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2912F-C709-3064-B923-8B20C394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2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2F7AF1-BF4A-264D-0E77-F8FFB2FDDE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D9A1A0-D29C-C7F9-DEB5-14A6957E9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D8A9-8224-E589-5C3A-8AFE652FE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C80A1-6727-1D7F-E85F-795D76EC1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02C6C-4245-45AB-F3D8-AC9162F4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5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8346-195A-FC2B-141B-4FFA67F9E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189F6-FB39-2B56-A128-5EE4C4AB7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AD574-0C0E-805F-AD33-3AFE5A90F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0B0C2-0623-973C-27F6-FCE29E89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48083-F5FE-61C2-85F4-F5E0FADF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7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980A5-BD54-AE19-B36C-2E3294B22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07CF0-096D-DFEE-3054-9E7BAF169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67481-3813-6B4E-BFF6-20E4774E7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1F0A3-30A1-DC01-9865-C2609BF5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84AE8-5900-D41D-E04C-B94CC502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7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B65D8-80D9-6D2A-E49C-E5BB80CD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FD1CD-22BA-E57E-F133-2183835228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6A274-CDC3-F676-2B37-43F4AAF77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BC891-4107-1E56-9704-1E580F686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4D32C-6EC0-4DB1-888E-2DCAF4E1D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043AD-8DEE-1E7B-5CFD-91B4DF1C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6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3238-2B39-D04F-B66D-B07AF57A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09818-F5E4-EDED-AD0B-A31990A8E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82FC2-897C-87FE-BA89-F1C2A23E7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1202A-41F9-C428-E27C-584EFAD55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CB3800-CB35-567B-B425-4278128D2D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7E158F-F4A2-0B49-8FBE-132110DE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FE278A-8C5B-0B40-19BB-FADC57B1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699235-A749-092A-1B26-F9534FEE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9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79-5472-FA35-A3A8-511DD305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EFA39-0866-7499-A022-01FDCDA62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825EA-F77E-0CA5-6265-76E3CC5B1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E7E12-4965-5514-AB26-E6F65A890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EAFA48-0FA7-F85C-FC22-05C2B09D2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AF77AA-299E-BE05-3EB1-F2B24B6A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273DC-5F94-C7AF-26D7-D818F872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4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EE6D-BDE4-2134-15C5-F56292996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DF316-A21D-0275-2FEF-9D2D706E7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F611B-2D2F-D56F-0593-1D9A19AF2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FF354-638B-DFCA-B307-F3C9ACCB9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BFB35-6D21-122B-BC68-D29CC86B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E5456-2A07-D486-948A-AD94CA36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9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2D67-019A-49C6-FC1E-61C89097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836BB-06A1-7803-167D-2F3F03371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8A9E1-0F77-F9F7-B806-ACD29B3B9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E620A-D500-1EE2-AC3E-D08584C3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B70F0-751D-869F-C131-AC3FC6F0F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7E214-0524-3B84-8A3D-99FE8646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8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136231-1D90-7A5E-7971-25A03438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AF912-004B-EE3B-1CD7-A06467C7B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82BCE-16BD-7B8C-8834-68A75A6EB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67364C-3DA3-44D8-B41C-4BA9A189B89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E9BD0-69DE-2D58-3C86-BF9C1559C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BE071-9FF7-4EE7-85CE-E1D068985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A46DA-13C4-4C86-88B9-0B22A311E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athletictickets@wsu.edu" TargetMode="External"/><Relationship Id="rId3" Type="http://schemas.openxmlformats.org/officeDocument/2006/relationships/hyperlink" Target="mailto:crimsonservicedesk@wsu.edu" TargetMode="External"/><Relationship Id="rId7" Type="http://schemas.openxmlformats.org/officeDocument/2006/relationships/hyperlink" Target="mailto:cougarhealth@wsu.ed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res.life.front.desk@wsu.edu" TargetMode="External"/><Relationship Id="rId11" Type="http://schemas.openxmlformats.org/officeDocument/2006/relationships/image" Target="../media/image22.png"/><Relationship Id="rId5" Type="http://schemas.openxmlformats.org/officeDocument/2006/relationships/hyperlink" Target="mailto:hd.finance@wsu.edu" TargetMode="External"/><Relationship Id="rId10" Type="http://schemas.openxmlformats.org/officeDocument/2006/relationships/hyperlink" Target="va.wsu.edu/pullman" TargetMode="External"/><Relationship Id="rId4" Type="http://schemas.openxmlformats.org/officeDocument/2006/relationships/hyperlink" Target="mailto:financialaid@wsu.edu" TargetMode="External"/><Relationship Id="rId9" Type="http://schemas.openxmlformats.org/officeDocument/2006/relationships/hyperlink" Target="mailto:transportation@wsu.ed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rsar.wsu.edu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ursar.scholarships@wsu.edu" TargetMode="External"/><Relationship Id="rId5" Type="http://schemas.openxmlformats.org/officeDocument/2006/relationships/hyperlink" Target="mailto:bursar.guarantees@wsu.edu" TargetMode="External"/><Relationship Id="rId4" Type="http://schemas.openxmlformats.org/officeDocument/2006/relationships/hyperlink" Target="mailto:bursar.office@wsu.ed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E6CD-34A5-1E61-C86A-15913474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2952" y="2290414"/>
            <a:ext cx="6605047" cy="93268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Bursar’s Office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4E516-8806-345D-1563-171EDA6FB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2952" y="3224965"/>
            <a:ext cx="6605047" cy="687158"/>
          </a:xfrm>
        </p:spPr>
        <p:txBody>
          <a:bodyPr>
            <a:normAutofit/>
          </a:bodyPr>
          <a:lstStyle/>
          <a:p>
            <a:r>
              <a:rPr lang="en-US" sz="4000" b="1" dirty="0"/>
              <a:t>We are here to help!</a:t>
            </a:r>
          </a:p>
        </p:txBody>
      </p:sp>
      <p:pic>
        <p:nvPicPr>
          <p:cNvPr id="4" name="Picture 3" descr="A qr code with a cat head&#10;&#10;AI-generated content may be incorrect.">
            <a:extLst>
              <a:ext uri="{FF2B5EF4-FFF2-40B4-BE49-F238E27FC236}">
                <a16:creationId xmlns:a16="http://schemas.microsoft.com/office/drawing/2014/main" id="{5D8148E2-6A02-2AED-7872-0CCBC610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30" y="1527618"/>
            <a:ext cx="3095604" cy="32124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048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372FF78-F607-6910-59E7-AEF93A9E10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1182255"/>
            <a:ext cx="10515600" cy="5084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External Scholarships/Awards	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F9F33D-DE47-E4FC-AEC3-A4FB8C54657C}"/>
              </a:ext>
            </a:extLst>
          </p:cNvPr>
          <p:cNvSpPr txBox="1">
            <a:spLocks/>
          </p:cNvSpPr>
          <p:nvPr/>
        </p:nvSpPr>
        <p:spPr>
          <a:xfrm>
            <a:off x="1390180" y="1986756"/>
            <a:ext cx="94116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If you are receiving a scholarship from a non-WSU or non-State of Washington donor. Fill out the Scholarship Designation Form!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Supply it to the donor as soon as you are aware of the award. The Scholarship Designation Form is designed for submission of a scholarship for a specific student and will help us designate how the scholarship is to be applied to your student account.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Have check mailed to us with scholarship designation form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tx2"/>
                </a:solidFill>
              </a:rPr>
              <a:t>Include your WSU ID!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025330-040A-A8B8-7380-A176C509A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30" y="4237404"/>
            <a:ext cx="609739" cy="1232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CE523-1BDA-B3AD-02FB-88B76B5B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9904">
            <a:off x="866515" y="1449981"/>
            <a:ext cx="609739" cy="12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99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42230E-F3EA-8003-97F5-70900CB1E2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9140" y="791414"/>
            <a:ext cx="654461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Helpful Contacts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16DF378-B917-681D-621D-2459E749B3DD}"/>
              </a:ext>
            </a:extLst>
          </p:cNvPr>
          <p:cNvSpPr txBox="1">
            <a:spLocks/>
          </p:cNvSpPr>
          <p:nvPr/>
        </p:nvSpPr>
        <p:spPr>
          <a:xfrm>
            <a:off x="119140" y="1572627"/>
            <a:ext cx="7695416" cy="4140016"/>
          </a:xfrm>
          <a:prstGeom prst="rect">
            <a:avLst/>
          </a:prstGeom>
        </p:spPr>
        <p:txBody>
          <a:bodyPr numCol="2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Crimson Service Desk:</a:t>
            </a:r>
            <a:b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crimsonservicedesk@wsu.edu</a:t>
            </a:r>
            <a:b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Website:</a:t>
            </a:r>
            <a: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its.wsu.edu/crimson-service-desk/</a:t>
            </a:r>
            <a:b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Phone: (509) 335-4357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4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Financial Services (Financial Aid):</a:t>
            </a:r>
            <a:b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financialaid@wsu.edu</a:t>
            </a:r>
            <a:b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Website: financialaid.wsu.edu/home/</a:t>
            </a:r>
            <a:b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Phone: (509) 335-9711, opt. 1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 &amp; Dining Services:</a:t>
            </a:r>
            <a:b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housing.wsu.edu/home/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Finances: </a:t>
            </a:r>
            <a:r>
              <a:rPr lang="en-US" sz="12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hd.finance@wsu.edu</a:t>
            </a: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(509) 335-8625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Residence Life: </a:t>
            </a:r>
            <a:r>
              <a:rPr lang="en-US" sz="12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res.life.front.desk@wsu.edu</a:t>
            </a: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(509) 335-1227</a:t>
            </a:r>
            <a:endParaRPr lang="en-US" sz="1600" b="1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Cougar Health Services: </a:t>
            </a:r>
            <a:b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Website: cougarhealth.wsu.edu</a:t>
            </a:r>
            <a:b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cougarhealth@wsu.edu</a:t>
            </a: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(509) 335-3575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Athletics Ticket Office:</a:t>
            </a: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1-800-GO-COUGS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athletictickets@wsu.edu</a:t>
            </a: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On-Campus Parking:</a:t>
            </a: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Website: transportation.wsu.edu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u="sng" kern="100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transportation@wsu.edu</a:t>
            </a: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(509) 335-PARK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Veteran’s Affairs (VA):</a:t>
            </a:r>
            <a:b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Website: </a:t>
            </a: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 action="ppaction://hlinkfile"/>
              </a:rPr>
              <a:t>va.wsu.edu/pullman</a:t>
            </a:r>
            <a:b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(509) 335-1857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CA152-EBB1-4D52-7546-4FF4B9DD7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69" y="1817287"/>
            <a:ext cx="5738431" cy="394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31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92742-34CB-A1E7-7C17-1B14CD2CBD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813352"/>
            <a:ext cx="12192000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A60F2D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Get in Touch!</a:t>
            </a:r>
            <a:endParaRPr kumimoji="0" lang="en-US" sz="19900" b="1" i="0" u="none" strike="noStrike" kern="1200" cap="none" spc="-150" normalizeH="0" baseline="0" noProof="0" dirty="0">
              <a:ln>
                <a:noFill/>
              </a:ln>
              <a:solidFill>
                <a:srgbClr val="A60F2D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C05FC-4540-875B-127B-D2E5263792E5}"/>
              </a:ext>
            </a:extLst>
          </p:cNvPr>
          <p:cNvSpPr txBox="1"/>
          <p:nvPr/>
        </p:nvSpPr>
        <p:spPr>
          <a:xfrm>
            <a:off x="220720" y="2279869"/>
            <a:ext cx="11789028" cy="34778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000" dirty="0"/>
              <a:t>Website: </a:t>
            </a:r>
            <a:r>
              <a:rPr lang="en-US" sz="2000" dirty="0">
                <a:hlinkClick r:id="rId3"/>
              </a:rPr>
              <a:t>www.bursar.wsu.edu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Phone: 509-335-9711, </a:t>
            </a:r>
            <a:r>
              <a:rPr lang="en-US" sz="2000" b="1" i="1" dirty="0"/>
              <a:t>option 2</a:t>
            </a:r>
          </a:p>
          <a:p>
            <a:endParaRPr lang="en-US" sz="2000" dirty="0"/>
          </a:p>
          <a:p>
            <a:r>
              <a:rPr lang="en-US" sz="2000" dirty="0"/>
              <a:t>Mailing Address:</a:t>
            </a:r>
          </a:p>
          <a:p>
            <a:r>
              <a:rPr lang="en-US" sz="2000" dirty="0"/>
              <a:t>WSU Bursar’s Office</a:t>
            </a:r>
            <a:br>
              <a:rPr lang="en-US" sz="2000" dirty="0"/>
            </a:br>
            <a:r>
              <a:rPr lang="en-US" sz="2000" dirty="0"/>
              <a:t>PO Box 641039</a:t>
            </a:r>
            <a:br>
              <a:rPr lang="en-US" sz="2000" dirty="0"/>
            </a:br>
            <a:r>
              <a:rPr lang="en-US" sz="2000" dirty="0"/>
              <a:t>Pullman, WA 99164-1039</a:t>
            </a:r>
          </a:p>
          <a:p>
            <a:r>
              <a:rPr lang="en-US" sz="2000" b="1" i="1" dirty="0"/>
              <a:t>*Include the student’s full name and SID# </a:t>
            </a:r>
            <a:br>
              <a:rPr lang="en-US" sz="2000" b="1" i="1" dirty="0"/>
            </a:br>
            <a:r>
              <a:rPr lang="en-US" sz="2000" b="1" i="1" dirty="0"/>
              <a:t>in the letter or on the check*</a:t>
            </a:r>
          </a:p>
          <a:p>
            <a:endParaRPr lang="en-US" sz="2000" dirty="0"/>
          </a:p>
          <a:p>
            <a:r>
              <a:rPr lang="en-US" sz="2000" dirty="0"/>
              <a:t>Location:</a:t>
            </a:r>
          </a:p>
          <a:p>
            <a:r>
              <a:rPr lang="en-US" sz="2000" dirty="0"/>
              <a:t>French Administration Building, Room 342</a:t>
            </a:r>
            <a:br>
              <a:rPr lang="en-US" sz="2000" dirty="0"/>
            </a:br>
            <a:r>
              <a:rPr lang="en-US" sz="2000" b="1" i="1" dirty="0"/>
              <a:t>*West side of the building near the entrance from the sky bridge*</a:t>
            </a:r>
          </a:p>
          <a:p>
            <a:endParaRPr lang="en-US" sz="2000" dirty="0"/>
          </a:p>
          <a:p>
            <a:r>
              <a:rPr lang="en-US" sz="2000" dirty="0"/>
              <a:t>Emails:</a:t>
            </a:r>
          </a:p>
          <a:p>
            <a:r>
              <a:rPr lang="en-US" sz="2000" dirty="0">
                <a:hlinkClick r:id="rId4"/>
              </a:rPr>
              <a:t>bursar.office@wsu.edu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bursar.guarantees@wsu.edu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6"/>
              </a:rPr>
              <a:t>bursar.scholarships@wsu.edu</a:t>
            </a:r>
            <a:r>
              <a:rPr lang="en-US" sz="2000" dirty="0"/>
              <a:t> </a:t>
            </a:r>
          </a:p>
          <a:p>
            <a:r>
              <a:rPr lang="en-US" sz="2000" b="1" dirty="0"/>
              <a:t>*Don’t forget your Designation Form*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DFD427-E882-A459-329C-99DBA5D6E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0">
            <a:off x="3291524" y="736651"/>
            <a:ext cx="578506" cy="1169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7A85F6-D4C1-1CC0-CF64-DC43A6348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388521" y="736650"/>
            <a:ext cx="578506" cy="11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74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544D861-C86A-3CC9-32F8-9B0198C8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830618" y="138546"/>
            <a:ext cx="3953164" cy="1764145"/>
          </a:xfrm>
          <a:prstGeom prst="wedgeEllipseCallout">
            <a:avLst>
              <a:gd name="adj1" fmla="val -77495"/>
              <a:gd name="adj2" fmla="val 365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01EC3-C279-CE73-53A1-8237C8E15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53890" y="728230"/>
            <a:ext cx="354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And Remember!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03F03-1E90-A340-DC34-B0AEABCB5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Check Email and Student Account Frequently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53362-9FC7-4D37-4148-FD31F6DF0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2" y="191155"/>
            <a:ext cx="3687775" cy="5589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8E02E-9781-63E2-CE30-44CDF39F6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6418" y="2134157"/>
            <a:ext cx="11204888" cy="106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heck Email and Student Account frequently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053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128323B-4603-3F11-F26F-A2E1A6CAD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830618" y="138546"/>
            <a:ext cx="3953164" cy="1764145"/>
          </a:xfrm>
          <a:prstGeom prst="wedgeEllipseCallout">
            <a:avLst>
              <a:gd name="adj1" fmla="val -77495"/>
              <a:gd name="adj2" fmla="val 365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F2CE9-2515-9876-E440-AE0305920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53890" y="728230"/>
            <a:ext cx="354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And Remember!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D77E97-685C-4F68-A7FA-16649B97C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2" y="191155"/>
            <a:ext cx="3687775" cy="55895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5E3D4F-1168-D4D9-23B0-B62DF3C2B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6418" y="2134157"/>
            <a:ext cx="11204888" cy="174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3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  <a:alpha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heck Email and Student Account frequently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rganize Classes on the same day (Add/Drop)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4C0A4-45DE-8F4F-F19F-89D5A9BE3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Organize Classes on the same day (Add/Drop)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5599E1C-F606-118A-85ED-AF052B627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830618" y="138546"/>
            <a:ext cx="3953164" cy="1764145"/>
          </a:xfrm>
          <a:prstGeom prst="wedgeEllipseCallout">
            <a:avLst>
              <a:gd name="adj1" fmla="val -77495"/>
              <a:gd name="adj2" fmla="val 365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6890C-311C-57BB-86CD-1B18368D6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53890" y="728230"/>
            <a:ext cx="354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And Remember!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982ED1-BBA5-9EF8-E345-69674ACCA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2" y="191155"/>
            <a:ext cx="3687775" cy="5589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62C6B-45A1-22C4-8470-1228D9B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6418" y="2134157"/>
            <a:ext cx="11204888" cy="2424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3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  <a:alpha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heck Email and Student Account frequently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3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  <a:alpha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rganize Classes on the same day (Add/Drop)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pdate address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8F181-EBE6-1C1A-A7C6-3CC231C7D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Update Address</a:t>
            </a:r>
          </a:p>
        </p:txBody>
      </p:sp>
    </p:spTree>
    <p:extLst>
      <p:ext uri="{BB962C8B-B14F-4D97-AF65-F5344CB8AC3E}">
        <p14:creationId xmlns:p14="http://schemas.microsoft.com/office/powerpoint/2010/main" val="8468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888269E-8D83-97B1-7073-E1B4E379D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830618" y="138546"/>
            <a:ext cx="3953164" cy="1764145"/>
          </a:xfrm>
          <a:prstGeom prst="wedgeEllipseCallout">
            <a:avLst>
              <a:gd name="adj1" fmla="val -77495"/>
              <a:gd name="adj2" fmla="val 365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B6B5F8-B949-C402-EE54-A205F1FBF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53890" y="728230"/>
            <a:ext cx="354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And Remember!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51662-22CA-E1D7-0249-697A04524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2" y="191155"/>
            <a:ext cx="3687775" cy="5589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BE2B96-1B20-23A7-625E-D3985C12F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6418" y="2134157"/>
            <a:ext cx="11204888" cy="310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3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  <a:alpha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heck Email and Student Account frequently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3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  <a:alpha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rganize Classes on the same day (Add/Drop)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3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  <a:alpha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pdate address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et Third Party Access created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F9D7D-C82D-690D-299B-1ED8C0FBF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Get Third Party Access created</a:t>
            </a:r>
          </a:p>
        </p:txBody>
      </p:sp>
    </p:spTree>
    <p:extLst>
      <p:ext uri="{BB962C8B-B14F-4D97-AF65-F5344CB8AC3E}">
        <p14:creationId xmlns:p14="http://schemas.microsoft.com/office/powerpoint/2010/main" val="753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8E1B0A6C-74D0-D8D8-6CB0-93C79DB7F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830618" y="138546"/>
            <a:ext cx="3953164" cy="1764145"/>
          </a:xfrm>
          <a:prstGeom prst="wedgeEllipseCallout">
            <a:avLst>
              <a:gd name="adj1" fmla="val -77495"/>
              <a:gd name="adj2" fmla="val 365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286059-82DD-152C-16C9-59D115C87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53890" y="728230"/>
            <a:ext cx="354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And Remember!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17715-081C-6B81-4629-838A6369E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6418" y="2134157"/>
            <a:ext cx="11204888" cy="378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3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  <a:alpha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heck Email and Student Account frequently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3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  <a:alpha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rganize Classes on the same day (Add/Drop)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3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  <a:alpha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pdate address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3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  <a:alpha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et Third Party Access created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et up Direct Deposit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2897C-D836-B85F-3F42-98A06E20F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2" y="191155"/>
            <a:ext cx="3687775" cy="5589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F6B0D-B9FD-7424-6BEE-0342BFB83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Set up Direct Deposit</a:t>
            </a:r>
          </a:p>
        </p:txBody>
      </p:sp>
    </p:spTree>
    <p:extLst>
      <p:ext uri="{BB962C8B-B14F-4D97-AF65-F5344CB8AC3E}">
        <p14:creationId xmlns:p14="http://schemas.microsoft.com/office/powerpoint/2010/main" val="14388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A9A9D-9D84-D7AA-DAAC-FB607A8C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662542">
            <a:off x="5427620" y="2374666"/>
            <a:ext cx="3034113" cy="222905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4374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9EB9B156-5617-D7F8-CA54-9C3AFB3CA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14" r="4314"/>
          <a:stretch>
            <a:fillRect/>
          </a:stretch>
        </p:blipFill>
        <p:spPr>
          <a:xfrm>
            <a:off x="1911350" y="1166763"/>
            <a:ext cx="3984625" cy="39862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1B47C3-9565-DA53-0880-1F76656123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0" y="225468"/>
            <a:ext cx="5257800" cy="828560"/>
          </a:xfrm>
        </p:spPr>
        <p:txBody>
          <a:bodyPr/>
          <a:lstStyle/>
          <a:p>
            <a:r>
              <a:rPr lang="en-US" b="1" dirty="0"/>
              <a:t>What We Do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B2758-D1FB-F20A-CF3E-7AAC9D09BA72}"/>
              </a:ext>
            </a:extLst>
          </p:cNvPr>
          <p:cNvSpPr txBox="1"/>
          <p:nvPr/>
        </p:nvSpPr>
        <p:spPr>
          <a:xfrm>
            <a:off x="6096001" y="1166763"/>
            <a:ext cx="5829300" cy="351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Tuition and Mandatory Student Fees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Making A Payment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Payment plans (current term only)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External Donor Scholarships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Third-Party Guarantees (529, GET, Tuition Assistance, etc.)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Financial Aid and Account Credit Refunds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Late Fees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Past Due Account Balances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Financial Registration Holds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Tax Form 1098-T</a:t>
            </a:r>
          </a:p>
        </p:txBody>
      </p:sp>
    </p:spTree>
    <p:extLst>
      <p:ext uri="{BB962C8B-B14F-4D97-AF65-F5344CB8AC3E}">
        <p14:creationId xmlns:p14="http://schemas.microsoft.com/office/powerpoint/2010/main" val="3961937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54AC2C-03D1-395D-A1DA-786D97B97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651" y="0"/>
            <a:ext cx="2440349" cy="5735782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5A69ADB5-68BD-D1D0-0F3A-4E030C5E8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45" y="847291"/>
            <a:ext cx="10707255" cy="1009651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The Big Questions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C2625-F9B0-F2AF-CC29-6C375BCE484C}"/>
              </a:ext>
            </a:extLst>
          </p:cNvPr>
          <p:cNvSpPr txBox="1"/>
          <p:nvPr/>
        </p:nvSpPr>
        <p:spPr>
          <a:xfrm>
            <a:off x="646545" y="1936283"/>
            <a:ext cx="858058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When will I see the charges?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Charges begin posting one month before semester starts or when your student signs up for courses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When are they due?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Charges are due on the first day of classes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When will late fees begin posting?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Late fees post the 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5th, and 8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week of classes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289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195699-EB45-6A8C-7199-2D82C1F5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r>
              <a:rPr lang="en-US" b="1" dirty="0"/>
              <a:t>Payment Plans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616712-1A73-6173-34DE-5D860EE56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274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Combines tuition &amp; housing charges only</a:t>
            </a:r>
          </a:p>
          <a:p>
            <a:r>
              <a:rPr lang="en-US" dirty="0"/>
              <a:t>Payment Plans offer the option to make payments of equal installments throughout the semester</a:t>
            </a:r>
          </a:p>
          <a:p>
            <a:r>
              <a:rPr lang="en-US" dirty="0"/>
              <a:t>Automatic email notifications for upcoming payments</a:t>
            </a:r>
          </a:p>
          <a:p>
            <a:r>
              <a:rPr lang="en-US" dirty="0"/>
              <a:t>Automatic payment adjustments based on additional aid awards / payments</a:t>
            </a:r>
          </a:p>
          <a:p>
            <a:r>
              <a:rPr lang="en-US" dirty="0"/>
              <a:t>Available to most Students</a:t>
            </a:r>
          </a:p>
          <a:p>
            <a:r>
              <a:rPr lang="en-US" dirty="0"/>
              <a:t>Sign up via the Student’s payment portal area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**Visit our website for step-by-step instructions and payment plan dates.</a:t>
            </a:r>
          </a:p>
        </p:txBody>
      </p:sp>
    </p:spTree>
    <p:extLst>
      <p:ext uri="{BB962C8B-B14F-4D97-AF65-F5344CB8AC3E}">
        <p14:creationId xmlns:p14="http://schemas.microsoft.com/office/powerpoint/2010/main" val="250709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195699-EB45-6A8C-7199-2D82C1F5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r>
              <a:rPr lang="en-US" b="1" dirty="0"/>
              <a:t>Payment Plans Continued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616712-1A73-6173-34DE-5D860EE56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93711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No Payment plans for </a:t>
            </a:r>
            <a:r>
              <a:rPr lang="en-US" sz="3100" b="1" dirty="0"/>
              <a:t>Summer or Winter Sessions</a:t>
            </a:r>
            <a:endParaRPr lang="en-US" dirty="0"/>
          </a:p>
          <a:p>
            <a:r>
              <a:rPr lang="en-US" dirty="0"/>
              <a:t>Low setup fee = </a:t>
            </a:r>
            <a:r>
              <a:rPr lang="en-US" sz="3600" b="1" dirty="0"/>
              <a:t>$50</a:t>
            </a:r>
            <a:r>
              <a:rPr lang="en-US" sz="3600" dirty="0"/>
              <a:t> </a:t>
            </a:r>
            <a:r>
              <a:rPr lang="en-US" dirty="0"/>
              <a:t>per plan / semester</a:t>
            </a:r>
          </a:p>
          <a:p>
            <a:r>
              <a:rPr lang="en-US" sz="3400" dirty="0"/>
              <a:t>25%</a:t>
            </a:r>
            <a:r>
              <a:rPr lang="en-US" dirty="0"/>
              <a:t> down payment until </a:t>
            </a: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late fee posts,</a:t>
            </a:r>
            <a:r>
              <a:rPr lang="en-US" dirty="0"/>
              <a:t> then it will be larger. </a:t>
            </a:r>
            <a:r>
              <a:rPr lang="en-US" b="1" dirty="0"/>
              <a:t>Sign up early!</a:t>
            </a:r>
            <a:endParaRPr lang="en-US" dirty="0"/>
          </a:p>
          <a:p>
            <a:r>
              <a:rPr lang="en-US" dirty="0"/>
              <a:t>Payment plan is open until the 3</a:t>
            </a:r>
            <a:r>
              <a:rPr lang="en-US" baseline="30000" dirty="0"/>
              <a:t>rd</a:t>
            </a:r>
            <a:r>
              <a:rPr lang="en-US" dirty="0"/>
              <a:t> late fee posts.</a:t>
            </a:r>
          </a:p>
          <a:p>
            <a:pPr lvl="1"/>
            <a:r>
              <a:rPr lang="en-US" b="1" i="1" dirty="0"/>
              <a:t>Visit the Academic Calendar for Late Fee Dates</a:t>
            </a:r>
          </a:p>
          <a:p>
            <a:r>
              <a:rPr lang="en-US" dirty="0"/>
              <a:t>Payment plan is set up to pay full balance before enrollment opens for the upcoming semester. </a:t>
            </a:r>
          </a:p>
          <a:p>
            <a:r>
              <a:rPr lang="en-US" dirty="0"/>
              <a:t>Payment plans are only available if past due balances are paid in full!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**Visit our website for step-by-step instructions and payment plan dates.</a:t>
            </a:r>
          </a:p>
        </p:txBody>
      </p:sp>
    </p:spTree>
    <p:extLst>
      <p:ext uri="{BB962C8B-B14F-4D97-AF65-F5344CB8AC3E}">
        <p14:creationId xmlns:p14="http://schemas.microsoft.com/office/powerpoint/2010/main" val="242765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BB3EB0F-A388-1201-6777-28847FF668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4300" y="788511"/>
            <a:ext cx="1190625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Making Payments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A7B180-DF51-BEBA-B693-4897B7C375BD}"/>
              </a:ext>
            </a:extLst>
          </p:cNvPr>
          <p:cNvSpPr txBox="1"/>
          <p:nvPr/>
        </p:nvSpPr>
        <p:spPr>
          <a:xfrm>
            <a:off x="1129394" y="217978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Mail It!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DA0E99-4188-978C-4BE8-CF487B9D3308}"/>
              </a:ext>
            </a:extLst>
          </p:cNvPr>
          <p:cNvSpPr txBox="1"/>
          <p:nvPr/>
        </p:nvSpPr>
        <p:spPr>
          <a:xfrm>
            <a:off x="634999" y="2727644"/>
            <a:ext cx="2817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WSU – Bursar’s Office</a:t>
            </a:r>
            <a:br>
              <a:rPr lang="en-US" dirty="0"/>
            </a:br>
            <a:r>
              <a:rPr lang="en-US" dirty="0"/>
              <a:t>PO Box 641039</a:t>
            </a:r>
            <a:br>
              <a:rPr lang="en-US" dirty="0"/>
            </a:br>
            <a:r>
              <a:rPr lang="en-US" dirty="0"/>
              <a:t>Pullman, WA 99164-1039</a:t>
            </a:r>
            <a:br>
              <a:rPr lang="en-US" b="1" dirty="0"/>
            </a:br>
            <a:br>
              <a:rPr lang="en-US" b="1" dirty="0"/>
            </a:br>
            <a:r>
              <a:rPr lang="en-US" b="1" i="1" dirty="0"/>
              <a:t>Include your WSU ID!</a:t>
            </a:r>
            <a:endParaRPr lang="en-US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07B2E7-79A7-E36E-8843-6A86658474D3}"/>
              </a:ext>
            </a:extLst>
          </p:cNvPr>
          <p:cNvSpPr txBox="1"/>
          <p:nvPr/>
        </p:nvSpPr>
        <p:spPr>
          <a:xfrm>
            <a:off x="5181599" y="222721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Online!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D5A65D0-EABC-12F8-833B-494741C3A7C7}"/>
              </a:ext>
            </a:extLst>
          </p:cNvPr>
          <p:cNvSpPr txBox="1"/>
          <p:nvPr/>
        </p:nvSpPr>
        <p:spPr>
          <a:xfrm>
            <a:off x="4687204" y="2851259"/>
            <a:ext cx="28175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E-Check</a:t>
            </a:r>
          </a:p>
          <a:p>
            <a:endParaRPr lang="en-US" dirty="0"/>
          </a:p>
          <a:p>
            <a:r>
              <a:rPr lang="en-US" dirty="0"/>
              <a:t>VISA/MC/Discover/AmEx</a:t>
            </a:r>
          </a:p>
          <a:p>
            <a:r>
              <a:rPr lang="en-US" sz="1400" b="1" dirty="0"/>
              <a:t>(with 2.95% convenience fee)</a:t>
            </a:r>
            <a:endParaRPr lang="en-US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261D22-9D22-B820-1CEC-89FEBAFF48A1}"/>
              </a:ext>
            </a:extLst>
          </p:cNvPr>
          <p:cNvSpPr txBox="1"/>
          <p:nvPr/>
        </p:nvSpPr>
        <p:spPr>
          <a:xfrm>
            <a:off x="9050108" y="2197738"/>
            <a:ext cx="2196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In-Person!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20A857-C378-A9B6-6763-D9F3FF1B7429}"/>
              </a:ext>
            </a:extLst>
          </p:cNvPr>
          <p:cNvSpPr txBox="1"/>
          <p:nvPr/>
        </p:nvSpPr>
        <p:spPr>
          <a:xfrm>
            <a:off x="8739410" y="2881728"/>
            <a:ext cx="28175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Cash or Check only</a:t>
            </a:r>
          </a:p>
          <a:p>
            <a:endParaRPr lang="en-US" dirty="0"/>
          </a:p>
          <a:p>
            <a:r>
              <a:rPr lang="en-US" sz="1600" dirty="0"/>
              <a:t>French Administration Building, Floor 3 Room 342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B5EDA6A-C3D1-A20E-E295-38B5D09A5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69" y="1532156"/>
            <a:ext cx="800282" cy="940014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C2F99D6-C732-FEE6-973E-AC0ACC68C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1851" y="2111445"/>
            <a:ext cx="2988297" cy="3355942"/>
          </a:xfrm>
          <a:prstGeom prst="round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0AB98D4-4BFB-B927-031F-8B69C5F02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646" y="2111445"/>
            <a:ext cx="2988297" cy="3355942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E682F81F-FE1C-56E9-1A6A-BB4C7D8FE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4130" y="4168059"/>
            <a:ext cx="1299328" cy="1299328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F5BD38E-EFE0-DAA0-7BD7-4F3031799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54057" y="2111445"/>
            <a:ext cx="2988297" cy="3355942"/>
          </a:xfrm>
          <a:prstGeom prst="roundRect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173F2FA7-6B34-7141-EB8E-F662A9D3E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7515" y="4119715"/>
            <a:ext cx="1261380" cy="126138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B2D4283A-AA18-C8E3-CBC6-BB32626A2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72112" y="4081693"/>
            <a:ext cx="1247774" cy="12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9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EF2F9-55A2-FCC9-7C82-06AC4B5D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993775"/>
            <a:ext cx="7353300" cy="847725"/>
          </a:xfrm>
        </p:spPr>
        <p:txBody>
          <a:bodyPr>
            <a:noAutofit/>
          </a:bodyPr>
          <a:lstStyle/>
          <a:p>
            <a:r>
              <a:rPr lang="en-US" sz="2800" dirty="0"/>
              <a:t>How to Receive Student Account Refunds</a:t>
            </a:r>
            <a:br>
              <a:rPr lang="en-US" sz="3200" dirty="0"/>
            </a:br>
            <a:r>
              <a:rPr lang="en-US" sz="1800" dirty="0"/>
              <a:t>- </a:t>
            </a:r>
            <a:r>
              <a:rPr lang="en-US" sz="1800" i="1" dirty="0"/>
              <a:t>Not including Debit/Credit Card Refunds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167E8-49DB-0CEE-2BE4-044FC105A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2125753"/>
            <a:ext cx="6305550" cy="39243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Paper check</a:t>
            </a:r>
          </a:p>
          <a:p>
            <a:pPr lvl="1"/>
            <a:r>
              <a:rPr lang="en-US" dirty="0"/>
              <a:t>May take several days to receive</a:t>
            </a:r>
          </a:p>
          <a:p>
            <a:pPr lvl="1"/>
            <a:r>
              <a:rPr lang="en-US" dirty="0"/>
              <a:t>WSU mails all student account checks to the student’s primary mailing address. That address is controlled online by each student via myWSU, and WSU considers it to always be correct. </a:t>
            </a:r>
          </a:p>
          <a:p>
            <a:pPr lvl="1"/>
            <a:r>
              <a:rPr lang="en-US" dirty="0"/>
              <a:t>Checks that are mailed to the address maintained by the student will not be cancelled and re-issued for a minimum of 10 Business days.</a:t>
            </a:r>
          </a:p>
          <a:p>
            <a:r>
              <a:rPr lang="en-US" dirty="0"/>
              <a:t>Direct Deposit</a:t>
            </a:r>
          </a:p>
          <a:p>
            <a:pPr lvl="1"/>
            <a:r>
              <a:rPr lang="en-US" dirty="0"/>
              <a:t>The fastest and most secure way to receive your refund is by direct deposit.	</a:t>
            </a:r>
          </a:p>
          <a:p>
            <a:pPr lvl="1"/>
            <a:r>
              <a:rPr lang="en-US" dirty="0"/>
              <a:t>Complete direct deposit to avoid any address issues in the future.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*Visit our website for step-by-step instructions!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F0A9E-F17A-77D9-85FE-D160DA9E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53050"/>
            <a:ext cx="1394006" cy="1394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6D3CC9-2E45-9B32-88CF-66805B97A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37" y="0"/>
            <a:ext cx="4500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9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9EB9B156-5617-D7F8-CA54-9C3AFB3CA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r="15146"/>
          <a:stretch/>
        </p:blipFill>
        <p:spPr>
          <a:xfrm>
            <a:off x="1911350" y="1166763"/>
            <a:ext cx="3984625" cy="3986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6B2758-D1FB-F20A-CF3E-7AAC9D09BA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1" y="447675"/>
            <a:ext cx="58293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Third-Party Access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F425C-55EF-FADD-B80D-DFD9930508AE}"/>
              </a:ext>
            </a:extLst>
          </p:cNvPr>
          <p:cNvSpPr txBox="1"/>
          <p:nvPr/>
        </p:nvSpPr>
        <p:spPr>
          <a:xfrm>
            <a:off x="5972175" y="1238250"/>
            <a:ext cx="5953126" cy="22570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Student must set this up for the Parent or Supporter!</a:t>
            </a:r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b="1" dirty="0"/>
              <a:t>FERPA – </a:t>
            </a:r>
            <a:r>
              <a:rPr lang="en-US" dirty="0"/>
              <a:t>Family Educational Rights and Privacy Act</a:t>
            </a:r>
          </a:p>
          <a:p>
            <a:pPr marL="342900" indent="-342900">
              <a:buAutoNum type="arabicPeriod"/>
            </a:pPr>
            <a:r>
              <a:rPr lang="en-US"/>
              <a:t>Answer any questions about your student’s account </a:t>
            </a:r>
            <a:r>
              <a:rPr lang="en-US" dirty="0"/>
              <a:t>information over the phone or email.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Access to the 1098-T Form</a:t>
            </a:r>
          </a:p>
        </p:txBody>
      </p:sp>
    </p:spTree>
    <p:extLst>
      <p:ext uri="{BB962C8B-B14F-4D97-AF65-F5344CB8AC3E}">
        <p14:creationId xmlns:p14="http://schemas.microsoft.com/office/powerpoint/2010/main" val="1831512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AEA4F-EC46-E191-911D-B87C38DDC84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72240" y="1162378"/>
            <a:ext cx="10419760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GET, 529, Other Third-party Education Funds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BD1410-C476-943D-AD6F-B83274D6E4B1}"/>
              </a:ext>
            </a:extLst>
          </p:cNvPr>
          <p:cNvSpPr txBox="1">
            <a:spLocks/>
          </p:cNvSpPr>
          <p:nvPr/>
        </p:nvSpPr>
        <p:spPr>
          <a:xfrm>
            <a:off x="4082327" y="1731037"/>
            <a:ext cx="5563915" cy="65303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Can take 2 or more weeks!</a:t>
            </a:r>
          </a:p>
        </p:txBody>
      </p:sp>
      <p:graphicFrame>
        <p:nvGraphicFramePr>
          <p:cNvPr id="22" name="Diagram 21" descr="Charges Post to Student Account&#10;Request Payment from Education Fund&#10;Education Fund approves Monies&#10;Monies are forwarded to WSU&#10;Bursar’s Office posts the payments ">
            <a:extLst>
              <a:ext uri="{FF2B5EF4-FFF2-40B4-BE49-F238E27FC236}">
                <a16:creationId xmlns:a16="http://schemas.microsoft.com/office/drawing/2014/main" id="{F1E86433-7FF5-D725-8D5A-29F57400A1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987074"/>
              </p:ext>
            </p:extLst>
          </p:nvPr>
        </p:nvGraphicFramePr>
        <p:xfrm>
          <a:off x="155310" y="1048884"/>
          <a:ext cx="12036690" cy="66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98D8A3DA-171B-4C05-B1C2-E491DDB69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0" y="913533"/>
            <a:ext cx="1381259" cy="114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59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SU Brand">
      <a:dk1>
        <a:srgbClr val="4D4D4D"/>
      </a:dk1>
      <a:lt1>
        <a:sysClr val="window" lastClr="FFFFFF"/>
      </a:lt1>
      <a:dk2>
        <a:srgbClr val="A60F2D"/>
      </a:dk2>
      <a:lt2>
        <a:srgbClr val="EBEBEB"/>
      </a:lt2>
      <a:accent1>
        <a:srgbClr val="CA1237"/>
      </a:accent1>
      <a:accent2>
        <a:srgbClr val="FF6727"/>
      </a:accent2>
      <a:accent3>
        <a:srgbClr val="F3E700"/>
      </a:accent3>
      <a:accent4>
        <a:srgbClr val="AADC24"/>
      </a:accent4>
      <a:accent5>
        <a:srgbClr val="5BC3F5"/>
      </a:accent5>
      <a:accent6>
        <a:srgbClr val="002D6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1160</Words>
  <Application>Microsoft Office PowerPoint</Application>
  <PresentationFormat>Widescreen</PresentationFormat>
  <Paragraphs>153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Arial</vt:lpstr>
      <vt:lpstr>Corbel</vt:lpstr>
      <vt:lpstr>Office Theme</vt:lpstr>
      <vt:lpstr>Bursar’s Office</vt:lpstr>
      <vt:lpstr>What We Do</vt:lpstr>
      <vt:lpstr>The Big Questions</vt:lpstr>
      <vt:lpstr>Payment Plans</vt:lpstr>
      <vt:lpstr>Payment Plans Continued</vt:lpstr>
      <vt:lpstr>Making Payments</vt:lpstr>
      <vt:lpstr>How to Receive Student Account Refunds - Not including Debit/Credit Card Refunds</vt:lpstr>
      <vt:lpstr>Third-Party Access</vt:lpstr>
      <vt:lpstr>GET, 529, Other Third-party Education Funds</vt:lpstr>
      <vt:lpstr>External Scholarships/Awards </vt:lpstr>
      <vt:lpstr>Helpful Contacts</vt:lpstr>
      <vt:lpstr>Get in Touch!</vt:lpstr>
      <vt:lpstr>Check Email and Student Account Frequently</vt:lpstr>
      <vt:lpstr>Organize Classes on the same day (Add/Drop)</vt:lpstr>
      <vt:lpstr>Update Address</vt:lpstr>
      <vt:lpstr>Get Third Party Access created</vt:lpstr>
      <vt:lpstr>Set up Direct Deposit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Loomis, Bethany</dc:creator>
  <cp:lastModifiedBy>Druffel, Shawn Marie</cp:lastModifiedBy>
  <cp:revision>30</cp:revision>
  <dcterms:created xsi:type="dcterms:W3CDTF">2025-04-30T22:38:20Z</dcterms:created>
  <dcterms:modified xsi:type="dcterms:W3CDTF">2026-02-11T23:44:15Z</dcterms:modified>
</cp:coreProperties>
</file>