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74" r:id="rId3"/>
    <p:sldId id="275" r:id="rId4"/>
    <p:sldId id="276" r:id="rId5"/>
    <p:sldId id="277" r:id="rId6"/>
    <p:sldId id="278" r:id="rId7"/>
    <p:sldId id="279" r:id="rId8"/>
    <p:sldId id="304" r:id="rId9"/>
    <p:sldId id="268" r:id="rId10"/>
    <p:sldId id="269" r:id="rId11"/>
    <p:sldId id="270" r:id="rId12"/>
    <p:sldId id="271" r:id="rId13"/>
    <p:sldId id="272" r:id="rId14"/>
    <p:sldId id="27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303" r:id="rId25"/>
  </p:sldIdLst>
  <p:sldSz cx="9144000" cy="6858000" type="screen4x3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9" userDrawn="1">
          <p15:clr>
            <a:srgbClr val="A4A3A4"/>
          </p15:clr>
        </p15:guide>
        <p15:guide id="2" pos="222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678" y="84"/>
      </p:cViewPr>
      <p:guideLst>
        <p:guide orient="horz" pos="2949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31807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67374" cy="470072"/>
          </a:xfrm>
          <a:prstGeom prst="rect">
            <a:avLst/>
          </a:prstGeom>
        </p:spPr>
        <p:txBody>
          <a:bodyPr vert="horz" lIns="92181" tIns="46090" rIns="92181" bIns="4609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100" y="1"/>
            <a:ext cx="3067374" cy="470072"/>
          </a:xfrm>
          <a:prstGeom prst="rect">
            <a:avLst/>
          </a:prstGeom>
        </p:spPr>
        <p:txBody>
          <a:bodyPr vert="horz" lIns="92181" tIns="46090" rIns="92181" bIns="46090" rtlCol="0"/>
          <a:lstStyle>
            <a:lvl1pPr algn="r">
              <a:defRPr sz="1200"/>
            </a:lvl1pPr>
          </a:lstStyle>
          <a:p>
            <a:fld id="{5F92F53A-8930-4560-B649-ED4091D6A4B1}" type="datetimeFigureOut">
              <a:rPr lang="en-US" smtClean="0"/>
              <a:t>3/13/2017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69988"/>
            <a:ext cx="4213225" cy="3159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81" tIns="46090" rIns="92181" bIns="4609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349" y="4505660"/>
            <a:ext cx="5660378" cy="3687031"/>
          </a:xfrm>
          <a:prstGeom prst="rect">
            <a:avLst/>
          </a:prstGeom>
        </p:spPr>
        <p:txBody>
          <a:bodyPr vert="horz" lIns="92181" tIns="46090" rIns="92181" bIns="4609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003"/>
            <a:ext cx="3067374" cy="470072"/>
          </a:xfrm>
          <a:prstGeom prst="rect">
            <a:avLst/>
          </a:prstGeom>
        </p:spPr>
        <p:txBody>
          <a:bodyPr vert="horz" lIns="92181" tIns="46090" rIns="92181" bIns="4609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100" y="8893003"/>
            <a:ext cx="3067374" cy="470072"/>
          </a:xfrm>
          <a:prstGeom prst="rect">
            <a:avLst/>
          </a:prstGeom>
        </p:spPr>
        <p:txBody>
          <a:bodyPr vert="horz" lIns="92181" tIns="46090" rIns="92181" bIns="46090" rtlCol="0" anchor="b"/>
          <a:lstStyle>
            <a:lvl1pPr algn="r">
              <a:defRPr sz="1200"/>
            </a:lvl1pPr>
          </a:lstStyle>
          <a:p>
            <a:fld id="{F13E363C-7AD1-459C-8FFB-A61A6C6A0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024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E363C-7AD1-459C-8FFB-A61A6C6A08D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865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AF2E-E97B-45A9-8A44-36E35DC5C5D9}" type="datetimeFigureOut">
              <a:rPr lang="en-US" smtClean="0"/>
              <a:pPr/>
              <a:t>3/13/2017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012CD-7678-4377-8EB9-B3AABE38E7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AF2E-E97B-45A9-8A44-36E35DC5C5D9}" type="datetimeFigureOut">
              <a:rPr lang="en-US" smtClean="0"/>
              <a:pPr/>
              <a:t>3/13/2017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012CD-7678-4377-8EB9-B3AABE38E7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AF2E-E97B-45A9-8A44-36E35DC5C5D9}" type="datetimeFigureOut">
              <a:rPr lang="en-US" smtClean="0"/>
              <a:pPr/>
              <a:t>3/13/2017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012CD-7678-4377-8EB9-B3AABE38E7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AF2E-E97B-45A9-8A44-36E35DC5C5D9}" type="datetimeFigureOut">
              <a:rPr lang="en-US" smtClean="0"/>
              <a:pPr/>
              <a:t>3/13/2017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012CD-7678-4377-8EB9-B3AABE38E7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AF2E-E97B-45A9-8A44-36E35DC5C5D9}" type="datetimeFigureOut">
              <a:rPr lang="en-US" smtClean="0"/>
              <a:pPr/>
              <a:t>3/13/2017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012CD-7678-4377-8EB9-B3AABE38E7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AF2E-E97B-45A9-8A44-36E35DC5C5D9}" type="datetimeFigureOut">
              <a:rPr lang="en-US" smtClean="0"/>
              <a:pPr/>
              <a:t>3/13/2017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012CD-7678-4377-8EB9-B3AABE38E7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AF2E-E97B-45A9-8A44-36E35DC5C5D9}" type="datetimeFigureOut">
              <a:rPr lang="en-US" smtClean="0"/>
              <a:pPr/>
              <a:t>3/13/2017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012CD-7678-4377-8EB9-B3AABE38E7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AF2E-E97B-45A9-8A44-36E35DC5C5D9}" type="datetimeFigureOut">
              <a:rPr lang="en-US" smtClean="0"/>
              <a:pPr/>
              <a:t>3/13/2017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012CD-7678-4377-8EB9-B3AABE38E7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AF2E-E97B-45A9-8A44-36E35DC5C5D9}" type="datetimeFigureOut">
              <a:rPr lang="en-US" smtClean="0"/>
              <a:pPr/>
              <a:t>3/13/2017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012CD-7678-4377-8EB9-B3AABE38E7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AF2E-E97B-45A9-8A44-36E35DC5C5D9}" type="datetimeFigureOut">
              <a:rPr lang="en-US" smtClean="0"/>
              <a:pPr/>
              <a:t>3/13/2017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012CD-7678-4377-8EB9-B3AABE38E7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AF2E-E97B-45A9-8A44-36E35DC5C5D9}" type="datetimeFigureOut">
              <a:rPr lang="en-US" smtClean="0"/>
              <a:pPr/>
              <a:t>3/13/2017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012CD-7678-4377-8EB9-B3AABE38E7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CAF2E-E97B-45A9-8A44-36E35DC5C5D9}" type="datetimeFigureOut">
              <a:rPr lang="en-US" smtClean="0"/>
              <a:pPr/>
              <a:t>3/13/2017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F012CD-7678-4377-8EB9-B3AABE38E7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1"/>
            <a:ext cx="7772400" cy="26860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MgtOp 470—Business Modeling with Spreadsheets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Professor Munson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700" b="1" dirty="0" smtClean="0"/>
              <a:t>Topic 10</a:t>
            </a:r>
          </a:p>
          <a:p>
            <a:r>
              <a:rPr lang="en-US" dirty="0" smtClean="0"/>
              <a:t>Analytics in Sports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“Using Bivalent Integer Programming to Select Teams for Intercollegiate Women’s Gymnastics Competition”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6115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College gymnasts must be assigned to events according to the following rules: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Four events: vault, uneven bars, balance beam, and floor exercise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Each team can enter up to six gymnasts per event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Top five scores included in the team score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Must be at least four all-around participants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Coach must compute expected scores for different lineups</a:t>
            </a:r>
          </a:p>
          <a:p>
            <a:r>
              <a:rPr lang="en-US" dirty="0" smtClean="0"/>
              <a:t>This is an onerous combinatorial problem of nontrivial magnitude</a:t>
            </a:r>
          </a:p>
          <a:p>
            <a:r>
              <a:rPr lang="en-US" dirty="0" smtClean="0"/>
              <a:t>Competitions are often extremely close, so heuristics may not work well enough (1% from optimal may reduce score by 1.8 points)</a:t>
            </a:r>
          </a:p>
          <a:p>
            <a:r>
              <a:rPr lang="en-US" dirty="0" smtClean="0"/>
              <a:t>Potential heuristics?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Notation for the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 </a:t>
            </a:r>
            <a:r>
              <a:rPr lang="en-US" i="1" dirty="0" smtClean="0"/>
              <a:t>N</a:t>
            </a:r>
            <a:r>
              <a:rPr lang="en-US" dirty="0" smtClean="0"/>
              <a:t> be the number of team members</a:t>
            </a:r>
          </a:p>
          <a:p>
            <a:r>
              <a:rPr lang="en-US" dirty="0" smtClean="0"/>
              <a:t>Let </a:t>
            </a:r>
            <a:r>
              <a:rPr lang="en-US" i="1" dirty="0" err="1" smtClean="0"/>
              <a:t>S</a:t>
            </a:r>
            <a:r>
              <a:rPr lang="en-US" i="1" baseline="-25000" dirty="0" err="1" smtClean="0"/>
              <a:t>ij</a:t>
            </a:r>
            <a:r>
              <a:rPr lang="en-US" dirty="0" smtClean="0"/>
              <a:t> = expected score of gymnast </a:t>
            </a:r>
            <a:r>
              <a:rPr lang="en-US" i="1" dirty="0" smtClean="0"/>
              <a:t>i</a:t>
            </a:r>
            <a:r>
              <a:rPr lang="en-US" dirty="0" smtClean="0"/>
              <a:t> in event </a:t>
            </a:r>
            <a:r>
              <a:rPr lang="en-US" i="1" dirty="0" smtClean="0"/>
              <a:t>j</a:t>
            </a:r>
            <a:endParaRPr lang="en-US" dirty="0" smtClean="0"/>
          </a:p>
          <a:p>
            <a:r>
              <a:rPr lang="en-US" i="1" dirty="0" err="1" smtClean="0"/>
              <a:t>X</a:t>
            </a:r>
            <a:r>
              <a:rPr lang="en-US" i="1" baseline="-25000" dirty="0" err="1" smtClean="0"/>
              <a:t>ij</a:t>
            </a:r>
            <a:r>
              <a:rPr lang="en-US" dirty="0" smtClean="0"/>
              <a:t> = 1 if gymnast </a:t>
            </a:r>
            <a:r>
              <a:rPr lang="en-US" i="1" dirty="0" smtClean="0"/>
              <a:t>i</a:t>
            </a:r>
            <a:r>
              <a:rPr lang="en-US" dirty="0" smtClean="0"/>
              <a:t> is a specialist in event </a:t>
            </a:r>
            <a:r>
              <a:rPr lang="en-US" i="1" dirty="0" smtClean="0"/>
              <a:t>j</a:t>
            </a:r>
            <a:endParaRPr lang="en-US" dirty="0" smtClean="0"/>
          </a:p>
          <a:p>
            <a:r>
              <a:rPr lang="en-US" i="1" dirty="0" smtClean="0"/>
              <a:t>Y</a:t>
            </a:r>
            <a:r>
              <a:rPr lang="en-US" i="1" baseline="-25000" dirty="0" smtClean="0"/>
              <a:t>i</a:t>
            </a:r>
            <a:r>
              <a:rPr lang="en-US" dirty="0" smtClean="0"/>
              <a:t> = 1 if gymnast </a:t>
            </a:r>
            <a:r>
              <a:rPr lang="en-US" i="1" dirty="0" smtClean="0"/>
              <a:t>i</a:t>
            </a:r>
            <a:r>
              <a:rPr lang="en-US" dirty="0" smtClean="0"/>
              <a:t> is an all-</a:t>
            </a:r>
            <a:r>
              <a:rPr lang="en-US" dirty="0" err="1" smtClean="0"/>
              <a:t>arounder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Formulation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743200" y="1828800"/>
          <a:ext cx="3721100" cy="383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Equation" r:id="rId3" imgW="3720960" imgH="3835080" progId="Equation.DSMT4">
                  <p:embed/>
                </p:oleObj>
              </mc:Choice>
              <mc:Fallback>
                <p:oleObj name="Equation" r:id="rId3" imgW="3720960" imgH="383508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1828800"/>
                        <a:ext cx="3721100" cy="3835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Program can be written as an LP by adding 0.0001 to the objective function coefficients of the </a:t>
            </a:r>
            <a:r>
              <a:rPr lang="en-US" i="1" dirty="0" smtClean="0"/>
              <a:t>Y</a:t>
            </a:r>
            <a:r>
              <a:rPr lang="en-US" dirty="0" smtClean="0"/>
              <a:t> variables</a:t>
            </a:r>
          </a:p>
          <a:p>
            <a:r>
              <a:rPr lang="en-US" dirty="0" smtClean="0"/>
              <a:t>What should </a:t>
            </a:r>
            <a:r>
              <a:rPr lang="en-US" i="1" dirty="0" err="1" smtClean="0"/>
              <a:t>S</a:t>
            </a:r>
            <a:r>
              <a:rPr lang="en-US" i="1" baseline="-25000" dirty="0" err="1" smtClean="0"/>
              <a:t>ij</a:t>
            </a:r>
            <a:r>
              <a:rPr lang="en-US" dirty="0" smtClean="0"/>
              <a:t> represent?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there a better objective function?</a:t>
            </a:r>
          </a:p>
          <a:p>
            <a:r>
              <a:rPr lang="en-US" dirty="0" smtClean="0"/>
              <a:t>Program can easily be re-run to account for injuries</a:t>
            </a:r>
          </a:p>
          <a:p>
            <a:r>
              <a:rPr lang="en-US" dirty="0" smtClean="0"/>
              <a:t>Results are useful to explain to the participants themselves why the selections were made (e.g., must have 4 all-</a:t>
            </a:r>
            <a:r>
              <a:rPr lang="en-US" dirty="0" err="1" smtClean="0"/>
              <a:t>arounders</a:t>
            </a:r>
            <a:r>
              <a:rPr lang="en-US" dirty="0" smtClean="0"/>
              <a:t>)</a:t>
            </a:r>
          </a:p>
          <a:p>
            <a:r>
              <a:rPr lang="en-US" dirty="0" smtClean="0"/>
              <a:t>Model may provide alternate optima that could allow for rotations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213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“Assigning Season Tickets Fairly”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Problem: Friends purchase a block of Seattle Mariners season tickets for all 81 games and must divide them amongst themselves</a:t>
            </a:r>
          </a:p>
          <a:p>
            <a:r>
              <a:rPr lang="en-US" dirty="0" smtClean="0"/>
              <a:t>Solution: Mixed-integer programming (modification of the assignment problem)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Difficulties with Simple Rankings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want one game in a series, member might rank all three highly and then get all three!</a:t>
            </a:r>
          </a:p>
          <a:p>
            <a:r>
              <a:rPr lang="en-US" dirty="0" smtClean="0"/>
              <a:t>Games might not be spread out over the season</a:t>
            </a:r>
          </a:p>
          <a:p>
            <a:r>
              <a:rPr lang="en-US" dirty="0" smtClean="0"/>
              <a:t>Persons traveling from out of town might want the whole series</a:t>
            </a:r>
          </a:p>
          <a:p>
            <a:r>
              <a:rPr lang="en-US" dirty="0" smtClean="0"/>
              <a:t>Generally harder for the computer to solve than a binary program with many constraints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Extra Constraints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600" dirty="0" smtClean="0"/>
              <a:t>No more than one game in any three-week stretch</a:t>
            </a:r>
          </a:p>
          <a:p>
            <a:r>
              <a:rPr lang="en-US" sz="1600" dirty="0" smtClean="0"/>
              <a:t>No more than one game per month</a:t>
            </a:r>
          </a:p>
          <a:p>
            <a:r>
              <a:rPr lang="en-US" sz="1600" dirty="0" smtClean="0"/>
              <a:t>Have the games spread out over the season</a:t>
            </a:r>
          </a:p>
          <a:p>
            <a:r>
              <a:rPr lang="en-US" sz="1600" dirty="0" smtClean="0"/>
              <a:t>No more than one game in each series</a:t>
            </a:r>
          </a:p>
          <a:p>
            <a:r>
              <a:rPr lang="en-US" sz="1600" dirty="0" smtClean="0"/>
              <a:t>No more than one game in each weekday series</a:t>
            </a:r>
          </a:p>
          <a:p>
            <a:r>
              <a:rPr lang="en-US" sz="1600" dirty="0" smtClean="0"/>
              <a:t>No more than two games on any weekend</a:t>
            </a:r>
          </a:p>
          <a:p>
            <a:r>
              <a:rPr lang="en-US" sz="1600" dirty="0" smtClean="0"/>
              <a:t>No more than one pair of tickets per home stand</a:t>
            </a:r>
          </a:p>
          <a:p>
            <a:r>
              <a:rPr lang="en-US" sz="1600" dirty="0" smtClean="0"/>
              <a:t>No more than one game against any given opponent</a:t>
            </a:r>
          </a:p>
          <a:p>
            <a:r>
              <a:rPr lang="en-US" sz="1600" dirty="0" smtClean="0"/>
              <a:t>No games in April</a:t>
            </a:r>
          </a:p>
          <a:p>
            <a:r>
              <a:rPr lang="en-US" sz="1600" dirty="0" smtClean="0"/>
              <a:t>A game with all four tickets in August</a:t>
            </a:r>
          </a:p>
          <a:p>
            <a:r>
              <a:rPr lang="en-US" sz="1600" dirty="0" smtClean="0"/>
              <a:t>At least two days between any two games</a:t>
            </a:r>
          </a:p>
          <a:p>
            <a:r>
              <a:rPr lang="en-US" sz="1600" dirty="0" smtClean="0"/>
              <a:t>Games with all four tickets should occur on Thursday, Friday, Saturday, or Sunday</a:t>
            </a:r>
          </a:p>
          <a:p>
            <a:r>
              <a:rPr lang="en-US" sz="1600" dirty="0" smtClean="0"/>
              <a:t>No games while on vacation</a:t>
            </a:r>
          </a:p>
          <a:p>
            <a:r>
              <a:rPr lang="en-US" sz="1600" dirty="0" smtClean="0"/>
              <a:t>No games with all four tickets on school nights</a:t>
            </a:r>
          </a:p>
          <a:p>
            <a:r>
              <a:rPr lang="en-US" sz="1600" dirty="0" smtClean="0"/>
              <a:t>Games for both Friday and Saturday or for neither</a:t>
            </a:r>
          </a:p>
          <a:p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Notation for the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Let </a:t>
            </a:r>
            <a:r>
              <a:rPr lang="en-US" sz="2400" i="1" dirty="0" smtClean="0"/>
              <a:t>n</a:t>
            </a:r>
            <a:r>
              <a:rPr lang="en-US" sz="2400" dirty="0" smtClean="0"/>
              <a:t> = number of participating buyers</a:t>
            </a:r>
          </a:p>
          <a:p>
            <a:r>
              <a:rPr lang="en-US" sz="2400" dirty="0" smtClean="0"/>
              <a:t>Let </a:t>
            </a:r>
            <a:r>
              <a:rPr lang="en-US" sz="2400" i="1" dirty="0" smtClean="0"/>
              <a:t>p</a:t>
            </a:r>
            <a:r>
              <a:rPr lang="en-US" sz="2400" i="1" baseline="-25000" dirty="0" smtClean="0"/>
              <a:t>i</a:t>
            </a:r>
            <a:r>
              <a:rPr lang="en-US" sz="2400" dirty="0" smtClean="0"/>
              <a:t> = number of games for which person </a:t>
            </a:r>
            <a:r>
              <a:rPr lang="en-US" sz="2400" i="1" dirty="0" smtClean="0"/>
              <a:t>i</a:t>
            </a:r>
            <a:r>
              <a:rPr lang="en-US" sz="2400" dirty="0" smtClean="0"/>
              <a:t> wanted 2 tickets</a:t>
            </a:r>
          </a:p>
          <a:p>
            <a:r>
              <a:rPr lang="en-US" sz="2400" dirty="0" smtClean="0"/>
              <a:t>Let </a:t>
            </a:r>
            <a:r>
              <a:rPr lang="en-US" sz="2400" i="1" dirty="0" smtClean="0"/>
              <a:t>q</a:t>
            </a:r>
            <a:r>
              <a:rPr lang="en-US" sz="2400" i="1" baseline="-25000" dirty="0" smtClean="0"/>
              <a:t>i</a:t>
            </a:r>
            <a:r>
              <a:rPr lang="en-US" sz="2400" dirty="0" smtClean="0"/>
              <a:t> = number of games for which person </a:t>
            </a:r>
            <a:r>
              <a:rPr lang="en-US" sz="2400" i="1" dirty="0" smtClean="0"/>
              <a:t>i</a:t>
            </a:r>
            <a:r>
              <a:rPr lang="en-US" sz="2400" dirty="0" smtClean="0"/>
              <a:t> wanted 4 tickets</a:t>
            </a:r>
          </a:p>
          <a:p>
            <a:r>
              <a:rPr lang="en-US" sz="2400" dirty="0" smtClean="0"/>
              <a:t>Let </a:t>
            </a:r>
            <a:r>
              <a:rPr lang="en-US" sz="2400" i="1" dirty="0" smtClean="0"/>
              <a:t>p</a:t>
            </a:r>
            <a:r>
              <a:rPr lang="en-US" sz="2400" i="1" baseline="-25000" dirty="0" smtClean="0"/>
              <a:t>ij</a:t>
            </a:r>
            <a:r>
              <a:rPr lang="en-US" sz="2400" dirty="0" smtClean="0"/>
              <a:t> = 1 if person </a:t>
            </a:r>
            <a:r>
              <a:rPr lang="en-US" sz="2400" i="1" dirty="0" smtClean="0"/>
              <a:t>i</a:t>
            </a:r>
            <a:r>
              <a:rPr lang="en-US" sz="2400" dirty="0" smtClean="0"/>
              <a:t> is assigned 2 tickets to game </a:t>
            </a:r>
            <a:r>
              <a:rPr lang="en-US" sz="2400" i="1" dirty="0" smtClean="0"/>
              <a:t>j</a:t>
            </a:r>
          </a:p>
          <a:p>
            <a:r>
              <a:rPr lang="en-US" sz="2400" dirty="0" smtClean="0"/>
              <a:t>Let </a:t>
            </a:r>
            <a:r>
              <a:rPr lang="en-US" sz="2400" i="1" dirty="0"/>
              <a:t>q</a:t>
            </a:r>
            <a:r>
              <a:rPr lang="en-US" sz="2400" i="1" baseline="-25000" dirty="0" smtClean="0"/>
              <a:t>ij</a:t>
            </a:r>
            <a:r>
              <a:rPr lang="en-US" sz="2400" dirty="0" smtClean="0"/>
              <a:t> = 1 if person </a:t>
            </a:r>
            <a:r>
              <a:rPr lang="en-US" sz="2400" i="1" dirty="0" smtClean="0"/>
              <a:t>i</a:t>
            </a:r>
            <a:r>
              <a:rPr lang="en-US" sz="2400" dirty="0" smtClean="0"/>
              <a:t> is assigned 4 tickets to game </a:t>
            </a:r>
            <a:r>
              <a:rPr lang="en-US" sz="2400" i="1" dirty="0" smtClean="0"/>
              <a:t>j</a:t>
            </a:r>
          </a:p>
          <a:p>
            <a:r>
              <a:rPr lang="en-US" sz="2400" dirty="0" smtClean="0"/>
              <a:t>Let </a:t>
            </a:r>
            <a:r>
              <a:rPr lang="el-GR" sz="2400" dirty="0" smtClean="0"/>
              <a:t>α</a:t>
            </a:r>
            <a:r>
              <a:rPr lang="en-US" sz="2400" i="1" baseline="-25000" dirty="0" smtClean="0"/>
              <a:t>ij</a:t>
            </a:r>
            <a:r>
              <a:rPr lang="en-US" sz="2400" dirty="0" smtClean="0"/>
              <a:t> = weight that person </a:t>
            </a:r>
            <a:r>
              <a:rPr lang="en-US" sz="2400" i="1" dirty="0" smtClean="0"/>
              <a:t>i</a:t>
            </a:r>
            <a:r>
              <a:rPr lang="en-US" sz="2400" dirty="0" smtClean="0"/>
              <a:t> assigns to game </a:t>
            </a:r>
            <a:r>
              <a:rPr lang="en-US" sz="2400" i="1" dirty="0" smtClean="0"/>
              <a:t>j</a:t>
            </a:r>
            <a:endParaRPr lang="en-US" sz="2400" dirty="0" smtClean="0"/>
          </a:p>
          <a:p>
            <a:r>
              <a:rPr lang="en-US" sz="2400" dirty="0" smtClean="0"/>
              <a:t>Let </a:t>
            </a:r>
            <a:r>
              <a:rPr lang="en-US" sz="2400" i="1" dirty="0" smtClean="0"/>
              <a:t>e</a:t>
            </a:r>
            <a:r>
              <a:rPr lang="en-US" sz="2400" dirty="0" smtClean="0"/>
              <a:t> = average satisfaction of the most dissatisfied person</a:t>
            </a:r>
          </a:p>
          <a:p>
            <a:r>
              <a:rPr lang="en-US" sz="2400" dirty="0" smtClean="0"/>
              <a:t>Let </a:t>
            </a:r>
            <a:r>
              <a:rPr lang="en-US" sz="2400" i="1" dirty="0" smtClean="0"/>
              <a:t>c</a:t>
            </a:r>
            <a:r>
              <a:rPr lang="en-US" sz="2400" dirty="0" smtClean="0"/>
              <a:t> = a large number (10,000)</a:t>
            </a:r>
          </a:p>
          <a:p>
            <a:pPr>
              <a:buNone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Formulation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895600" y="1600200"/>
          <a:ext cx="3200400" cy="432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Equation" r:id="rId3" imgW="3200400" imgH="4457520" progId="Equation.DSMT4">
                  <p:embed/>
                </p:oleObj>
              </mc:Choice>
              <mc:Fallback>
                <p:oleObj name="Equation" r:id="rId3" imgW="3200400" imgH="445752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1600200"/>
                        <a:ext cx="3200400" cy="4324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approach effectively incorporated multiple objectives</a:t>
            </a:r>
          </a:p>
          <a:p>
            <a:r>
              <a:rPr lang="en-US" dirty="0" smtClean="0"/>
              <a:t>Solution time was unwieldy, but near-optimal solutions worked well</a:t>
            </a:r>
          </a:p>
          <a:p>
            <a:r>
              <a:rPr lang="en-US" dirty="0" smtClean="0"/>
              <a:t>Most tickets were assigned to people who really wanted to go</a:t>
            </a:r>
          </a:p>
          <a:p>
            <a:r>
              <a:rPr lang="en-US" dirty="0" smtClean="0"/>
              <a:t>Should there be limits/rules regarding personal constraints?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“Scheduling the Chilean Soccer League by Integer Programming”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Soccer is Chile’s most popular sport</a:t>
            </a:r>
          </a:p>
          <a:p>
            <a:r>
              <a:rPr lang="en-US" dirty="0" smtClean="0"/>
              <a:t>But in the early 2000s, fan support began to waiver</a:t>
            </a:r>
          </a:p>
          <a:p>
            <a:r>
              <a:rPr lang="en-US" dirty="0" smtClean="0"/>
              <a:t>Also, the current manual schedule lacked fairness, created poor travel conditions for teams and TV, and generated poor end-of-season matchups</a:t>
            </a:r>
          </a:p>
          <a:p>
            <a:r>
              <a:rPr lang="en-US" dirty="0" smtClean="0"/>
              <a:t>An integer programming model came to the rescue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 of Chile</a:t>
            </a:r>
            <a:endParaRPr lang="en-US" dirty="0"/>
          </a:p>
        </p:txBody>
      </p:sp>
      <p:pic>
        <p:nvPicPr>
          <p:cNvPr id="4" name="Content Placeholder 3" descr="http://imageserver.ebscohost.com/img/imageqv/actual/ife/20071101/7759384.jpg?ephost1=dGJyMNLe80Sepq84v%2bbwOLCmr0iepq5Srqa4SK6WxWXS">
            <a:hlinkClick r:id=""/>
          </p:cNvPr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3446" y="1600200"/>
            <a:ext cx="5713414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League Conditions in Chile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Two Divisions: First (20 teams) and Second (12 teams)</a:t>
            </a:r>
          </a:p>
          <a:p>
            <a:r>
              <a:rPr lang="en-US" dirty="0" smtClean="0"/>
              <a:t>Two Seasons: Opening and Closing</a:t>
            </a:r>
          </a:p>
          <a:p>
            <a:r>
              <a:rPr lang="en-US" dirty="0" smtClean="0"/>
              <a:t>First Division is divided into 4 groups</a:t>
            </a:r>
          </a:p>
          <a:p>
            <a:r>
              <a:rPr lang="en-US" dirty="0" smtClean="0"/>
              <a:t>Three dominant teams: All of their games are shown on TV; plus 1-2 other TV games per week</a:t>
            </a:r>
          </a:p>
          <a:p>
            <a:r>
              <a:rPr lang="en-US" dirty="0" smtClean="0"/>
              <a:t>19-week regular season</a:t>
            </a:r>
          </a:p>
          <a:p>
            <a:r>
              <a:rPr lang="en-US" dirty="0" smtClean="0"/>
              <a:t>2 teams from each group make the playoffs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Objective: Push “decisive” games towards the end of the season (feasibility more important than optimality)</a:t>
            </a:r>
          </a:p>
          <a:p>
            <a:r>
              <a:rPr lang="en-US" dirty="0" smtClean="0"/>
              <a:t>Let </a:t>
            </a:r>
            <a:r>
              <a:rPr lang="en-US" i="1" dirty="0" err="1" smtClean="0"/>
              <a:t>x</a:t>
            </a:r>
            <a:r>
              <a:rPr lang="en-US" i="1" baseline="-25000" dirty="0" err="1" smtClean="0"/>
              <a:t>ijk</a:t>
            </a:r>
            <a:r>
              <a:rPr lang="en-US" dirty="0" smtClean="0"/>
              <a:t> = 1 if team </a:t>
            </a:r>
            <a:r>
              <a:rPr lang="en-US" i="1" dirty="0" smtClean="0"/>
              <a:t>i</a:t>
            </a:r>
            <a:r>
              <a:rPr lang="en-US" dirty="0" smtClean="0"/>
              <a:t> plays at home against team </a:t>
            </a:r>
            <a:r>
              <a:rPr lang="en-US" i="1" dirty="0" smtClean="0"/>
              <a:t>j</a:t>
            </a:r>
            <a:r>
              <a:rPr lang="en-US" dirty="0" smtClean="0"/>
              <a:t> in round </a:t>
            </a:r>
            <a:r>
              <a:rPr lang="en-US" i="1" dirty="0" smtClean="0"/>
              <a:t>k</a:t>
            </a:r>
          </a:p>
          <a:p>
            <a:r>
              <a:rPr lang="en-US" dirty="0" smtClean="0"/>
              <a:t>Let </a:t>
            </a:r>
            <a:r>
              <a:rPr lang="en-US" i="1" dirty="0" smtClean="0"/>
              <a:t>t</a:t>
            </a:r>
            <a:r>
              <a:rPr lang="en-US" dirty="0" smtClean="0"/>
              <a:t>(</a:t>
            </a:r>
            <a:r>
              <a:rPr lang="en-US" i="1" dirty="0" smtClean="0"/>
              <a:t>e</a:t>
            </a:r>
            <a:r>
              <a:rPr lang="en-US" dirty="0" smtClean="0"/>
              <a:t>) = set of teams in group </a:t>
            </a:r>
            <a:r>
              <a:rPr lang="en-US" i="1" dirty="0" smtClean="0"/>
              <a:t>e</a:t>
            </a:r>
            <a:endParaRPr lang="en-US" dirty="0" smtClean="0"/>
          </a:p>
          <a:p>
            <a:pPr>
              <a:buNone/>
            </a:pPr>
            <a:endParaRPr lang="en-US" i="1" dirty="0" smtClean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123950" y="5175250"/>
          <a:ext cx="69723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3" name="Equation" r:id="rId3" imgW="6972120" imgH="812520" progId="Equation.DSMT4">
                  <p:embed/>
                </p:oleObj>
              </mc:Choice>
              <mc:Fallback>
                <p:oleObj name="Equation" r:id="rId3" imgW="6972120" imgH="81252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3950" y="5175250"/>
                        <a:ext cx="6972300" cy="81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Constraints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Basic Scheduling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Each team must play each other team once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Either 9 or 10 games must be at home</a:t>
            </a:r>
          </a:p>
          <a:p>
            <a:r>
              <a:rPr lang="en-US" dirty="0" smtClean="0"/>
              <a:t>Home and Away Sequence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No more than two consecutive home games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No more than two consecutive away games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2 games must alternate home-away and last 4 games must alternate home-away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Constraints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Home Game Balance Against Group Rivals	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Two group opponents played at home and 2 away</a:t>
            </a:r>
          </a:p>
          <a:p>
            <a:r>
              <a:rPr lang="en-US" dirty="0" smtClean="0"/>
              <a:t>Geographic Constraints for Double Away Game Sequences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No 2-game trips from North (South) to South (North)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At least one game in own region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 More Constraints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Constraints on the Three Highly Popular Teams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Must play either COLO at home and UCH away or vice-versa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The 3 popular teams must play between weeks 10 and 16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Each of the three plays exactly one home game against the other two</a:t>
            </a:r>
          </a:p>
          <a:p>
            <a:r>
              <a:rPr lang="en-US" dirty="0" smtClean="0"/>
              <a:t>TV Constraints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The 3 teams must play in Central or either North/South (but not North and South  in same wk.)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None plays away from home during first 5 rounds (summertime when mobile TV is less available)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Still More Constraints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Constraints on Strong Teams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No team may play 2 straight games against the set of four strongest teams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Games between the 4</a:t>
            </a:r>
            <a:r>
              <a:rPr lang="en-US" baseline="30000" dirty="0" smtClean="0"/>
              <a:t>th</a:t>
            </a:r>
            <a:r>
              <a:rPr lang="en-US" dirty="0" smtClean="0"/>
              <a:t> best team and the three best must be played between rounds 4 and 18</a:t>
            </a:r>
          </a:p>
          <a:p>
            <a:r>
              <a:rPr lang="en-US" dirty="0" smtClean="0"/>
              <a:t>Crossed Teams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Teams that share the same stadium cannot both be home during the same week</a:t>
            </a:r>
          </a:p>
          <a:p>
            <a:r>
              <a:rPr lang="en-US" dirty="0" smtClean="0"/>
              <a:t>Regional Classic Matchups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Regional rivals must play between rounds 8 and 18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Believe More Constraints?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Santiago Games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Santiago must host between 2 and 4 home games each week (there are 7 teams from Santiago)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The four least popular Santiago teams should not play each other during the first five rounds (summertime) because attendance would be low</a:t>
            </a:r>
          </a:p>
          <a:p>
            <a:r>
              <a:rPr lang="en-US" dirty="0" smtClean="0"/>
              <a:t>Tourism-Related Constraints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Each team in a tourist area (e.g., the beach) plays at home against at least one of the popular teams during the first five rounds (summertime)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35% rise in attendance during the first year</a:t>
            </a:r>
          </a:p>
          <a:p>
            <a:r>
              <a:rPr lang="en-US" dirty="0" smtClean="0"/>
              <a:t>74% increase in rival game attendance</a:t>
            </a:r>
          </a:p>
          <a:p>
            <a:r>
              <a:rPr lang="en-US" dirty="0" smtClean="0"/>
              <a:t>More than 100% revenue increase in certain regions</a:t>
            </a:r>
          </a:p>
          <a:p>
            <a:r>
              <a:rPr lang="en-US" dirty="0" smtClean="0"/>
              <a:t>TV stations saved money</a:t>
            </a:r>
          </a:p>
          <a:p>
            <a:r>
              <a:rPr lang="en-US" dirty="0" smtClean="0"/>
              <a:t>NO COMPLAINTS!!!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1014</TotalTime>
  <Words>1104</Words>
  <Application>Microsoft Office PowerPoint</Application>
  <PresentationFormat>On-screen Show (4:3)</PresentationFormat>
  <Paragraphs>127</Paragraphs>
  <Slides>24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Wingdings</vt:lpstr>
      <vt:lpstr>Office Theme</vt:lpstr>
      <vt:lpstr>Equation</vt:lpstr>
      <vt:lpstr>MgtOp 470—Business Modeling with Spreadsheets  Professor Munson</vt:lpstr>
      <vt:lpstr>“Using Bivalent Integer Programming to Select Teams for Intercollegiate Women’s Gymnastics Competition”</vt:lpstr>
      <vt:lpstr>The Problem</vt:lpstr>
      <vt:lpstr>Notation for the Model</vt:lpstr>
      <vt:lpstr>The Formulation</vt:lpstr>
      <vt:lpstr>Issues</vt:lpstr>
      <vt:lpstr>Other Issues</vt:lpstr>
      <vt:lpstr>PowerPoint Presentation</vt:lpstr>
      <vt:lpstr>“Assigning Season Tickets Fairly”</vt:lpstr>
      <vt:lpstr>Difficulties with Simple Rankings</vt:lpstr>
      <vt:lpstr>Some Extra Constraints</vt:lpstr>
      <vt:lpstr>Notation for the Model</vt:lpstr>
      <vt:lpstr>The Formulation</vt:lpstr>
      <vt:lpstr>Conclusions</vt:lpstr>
      <vt:lpstr>“Scheduling the Chilean Soccer League by Integer Programming”</vt:lpstr>
      <vt:lpstr>Map of Chile</vt:lpstr>
      <vt:lpstr>League Conditions in Chile</vt:lpstr>
      <vt:lpstr>Objective Function</vt:lpstr>
      <vt:lpstr>Constraints</vt:lpstr>
      <vt:lpstr>More Constraints</vt:lpstr>
      <vt:lpstr>Even More Constraints</vt:lpstr>
      <vt:lpstr>Still More Constraints</vt:lpstr>
      <vt:lpstr>Can You Believe More Constraints?</vt:lpstr>
      <vt:lpstr>Impacts</vt:lpstr>
    </vt:vector>
  </TitlesOfParts>
  <Company>Washington State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Chuck Munson</dc:creator>
  <cp:lastModifiedBy>Munson, Chuck</cp:lastModifiedBy>
  <cp:revision>34</cp:revision>
  <cp:lastPrinted>2017-03-13T21:40:45Z</cp:lastPrinted>
  <dcterms:created xsi:type="dcterms:W3CDTF">2010-04-19T05:03:09Z</dcterms:created>
  <dcterms:modified xsi:type="dcterms:W3CDTF">2017-03-13T21:44:18Z</dcterms:modified>
</cp:coreProperties>
</file>