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6" r:id="rId3"/>
    <p:sldId id="256" r:id="rId4"/>
    <p:sldId id="257" r:id="rId5"/>
    <p:sldId id="260" r:id="rId6"/>
    <p:sldId id="259" r:id="rId7"/>
    <p:sldId id="271" r:id="rId8"/>
    <p:sldId id="261" r:id="rId9"/>
    <p:sldId id="262" r:id="rId10"/>
    <p:sldId id="264" r:id="rId11"/>
    <p:sldId id="273" r:id="rId12"/>
    <p:sldId id="265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BFB9-E7E1-1415-1C08-8106C251E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2A1D4-63CB-F0AD-2139-79725105D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90ABC-F1D3-0BFE-43B4-94E06CF72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11C36-56CE-4E64-5994-8165D7EA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77A5A-D10C-F217-FA3B-A17E67239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1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ABF2-4E1F-9CE0-E709-387FB4DE2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36222-A7F0-09D6-7BE2-C038FDF0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A11C8-92FA-E20D-7F28-4A163CF2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866FF-CD2A-10D9-99C7-544B0E3CB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0B403-FD48-EA74-D143-C07B023F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7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8AC24-9C56-DA83-ADF7-3FB790BB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14FB0-F4B7-3155-8122-1FBDF4CB1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E42A1-3CC2-098E-B33C-5F7047DB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92AF9-524E-66B2-DB5A-C212F56E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F3424-A8B1-8F55-7889-0005F1E7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7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EFED-4102-2BD1-DFF7-37AFF61B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C7E49-9CF8-8AF4-68E3-7910C8005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8DFE05-78C0-BFDE-C7CF-0FDA278C0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6E23E8-E994-C8E0-90FD-81272BC65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C424C-00E5-3158-7F9F-BB895C42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9EC38-8742-3843-EBB4-0D552AA6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53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D506-0310-1C82-C39B-2E5B658E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75EA8-12E3-3F43-3364-8B7426EE9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C6288-26A3-FB1F-2C6C-B3D1EB189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2D6604-8487-1104-3BB5-CA88F0EDEE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701156-2473-8255-4CD6-9352B8DAE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723C27-F0CF-2F12-2A3F-164811FD7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C81F9-A9FB-E4C6-6392-5E27EFEF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E39406-E114-984E-22DC-445F7939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93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B344-E16E-ADF4-BC39-80033739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AB74E-8CDC-580D-0D7D-16D17D61F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252C53-6E25-2C9E-079E-61CC48330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006158-86CC-B55E-964F-47CA4849B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7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06BF73-BBD5-6417-533D-BFACCB66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FFD0AA-6A76-9D6F-64F5-9D38D4C8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DE1F5-DBDD-C4C6-1C30-94EBAAAAD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2816-FCDB-7B3A-A8BF-68CF21C3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19053-1765-7BFC-C784-6D894485B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09549-3645-A611-A57E-649BD1544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DDD7-3D7C-C08D-FC49-51DE6D01E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268ED-D623-738A-6ACE-193A141F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25A68-E0DA-FA5A-38D4-99D51789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47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2D691-2BEB-429C-3404-2D8047FC0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2F8BA-1B6D-03F4-0370-A57BD14708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147EC-8438-BC07-D830-7137DEE15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068E5-A497-A778-AFBA-0E7F63CE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C340F-A4E2-201A-6ADB-E22CCD4B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41422-9AFF-EDB5-AD36-8A24DF01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0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B88F-18F8-06B0-FE43-0374A1B3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5FA77-BB75-1AF7-EB32-89B5E0787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B4BF8-864E-5BC8-5DED-FC9705D59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CC9E0-DBD2-10DA-38BD-F7F9977D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AC077-06F0-BD49-79BC-8EF3E0E5B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F1D8C-F9DD-6F17-9FFE-E78AA92FF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3DC21-52EF-C006-D090-469B64507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E0CB0-ABBA-57DF-4BBA-E01A3FF8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90460-BA02-1325-E9BE-BFE9081E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135D1-A914-F1F9-BBD9-2C5637CC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8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74AD3-D72C-378C-9EFB-C7F9DF3BB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84D73-B459-D60B-6477-9F61008F8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FD0D-9294-987C-328E-8B18D5E45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4477B-FB55-4CBA-BE42-8811F9C25473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BD72A-66CA-4A9E-F265-4A52F923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82718-FD9A-2788-6D37-4D16AFB2A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48E69-029A-4DC0-82B5-D807CFC08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29AE7-2CF8-CF61-F46B-FE58BABDA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188"/>
          </a:xfrm>
        </p:spPr>
        <p:txBody>
          <a:bodyPr/>
          <a:lstStyle/>
          <a:p>
            <a:r>
              <a:rPr lang="en-US" dirty="0"/>
              <a:t>What is ERP? Enterprise –level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37441-B6CF-8A62-ADF5-8AB1CD44B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6194"/>
            <a:ext cx="6669961" cy="44503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FC64C-3CBB-E4A4-DCA9-43683EB653EC}"/>
              </a:ext>
            </a:extLst>
          </p:cNvPr>
          <p:cNvSpPr txBox="1"/>
          <p:nvPr/>
        </p:nvSpPr>
        <p:spPr>
          <a:xfrm>
            <a:off x="7927675" y="1147314"/>
            <a:ext cx="38818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Departmental systems (e.g., purchasing/ warehouse, QC, HR, manufacturing, etc.) can be connected with middleware (to handle data flows and updates)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or </a:t>
            </a:r>
            <a:br>
              <a:rPr lang="en-US" sz="2400" dirty="0"/>
            </a:br>
            <a:r>
              <a:rPr lang="en-US" sz="2400" dirty="0"/>
              <a:t>a software provider can create one big system (SAP) where each module shares the same database. ($$$)</a:t>
            </a:r>
          </a:p>
          <a:p>
            <a:r>
              <a:rPr lang="en-US" sz="2400" dirty="0"/>
              <a:t>Allowing </a:t>
            </a:r>
            <a:r>
              <a:rPr lang="en-US" sz="2400" i="1" dirty="0">
                <a:solidFill>
                  <a:srgbClr val="FF0000"/>
                </a:solidFill>
              </a:rPr>
              <a:t>paperless workflows</a:t>
            </a:r>
          </a:p>
        </p:txBody>
      </p:sp>
    </p:spTree>
    <p:extLst>
      <p:ext uri="{BB962C8B-B14F-4D97-AF65-F5344CB8AC3E}">
        <p14:creationId xmlns:p14="http://schemas.microsoft.com/office/powerpoint/2010/main" val="4099214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3DD50-C6A3-3781-02A2-8FA7AF71D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D3254-83CD-75EA-3D2E-DF516766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Systems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664BE-02E2-0EC4-7726-53059C69C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08" y="1370029"/>
            <a:ext cx="6380856" cy="4753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9BF939-2117-0C48-EE2B-B3B42BE2CB3A}"/>
              </a:ext>
            </a:extLst>
          </p:cNvPr>
          <p:cNvSpPr txBox="1"/>
          <p:nvPr/>
        </p:nvSpPr>
        <p:spPr>
          <a:xfrm>
            <a:off x="7051464" y="443346"/>
            <a:ext cx="48449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big database and set of pre-programmed applications to run the processes in many departments.</a:t>
            </a:r>
          </a:p>
          <a:p>
            <a:endParaRPr lang="en-US" sz="2400" dirty="0"/>
          </a:p>
          <a:p>
            <a:r>
              <a:rPr lang="en-US" sz="2400" dirty="0"/>
              <a:t>Benefit? Everyone shares the same transaction information, and changes in one system (e.g. MFR) update another (e.g., Purchasing and Inventory Mgmt.)</a:t>
            </a:r>
          </a:p>
          <a:p>
            <a:endParaRPr lang="en-US" sz="2400" dirty="0"/>
          </a:p>
          <a:p>
            <a:r>
              <a:rPr lang="en-US" sz="1600" i="1" dirty="0"/>
              <a:t>Image source ProjectLine.ca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BC7175-09DB-F94F-8D26-5B5523A46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187" y="4494147"/>
            <a:ext cx="3370249" cy="192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3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B12ABB-6274-B368-5A69-0A4CFCFD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ERP Systems Connect Departments and Processes to manage </a:t>
            </a:r>
            <a:r>
              <a:rPr lang="en-US" dirty="0">
                <a:solidFill>
                  <a:srgbClr val="FF0000"/>
                </a:solidFill>
              </a:rPr>
              <a:t>resources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AC7C494-24DD-E93C-28BA-CF8E64DA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The firm that manages resources the best wins (e.g., NFL)</a:t>
            </a:r>
          </a:p>
          <a:p>
            <a:r>
              <a:rPr lang="en-US" dirty="0">
                <a:solidFill>
                  <a:srgbClr val="FF0000"/>
                </a:solidFill>
              </a:rPr>
              <a:t>Money</a:t>
            </a:r>
            <a:r>
              <a:rPr lang="en-US" dirty="0"/>
              <a:t> – the working capital of the company must be used to pay employees, sub-contractors, and raw materials, and inbound/outbound logistics (</a:t>
            </a:r>
            <a:r>
              <a:rPr lang="en-US" dirty="0">
                <a:solidFill>
                  <a:srgbClr val="FF0000"/>
                </a:solidFill>
              </a:rPr>
              <a:t>Financial systems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FF0000"/>
                </a:solidFill>
              </a:rPr>
              <a:t>Employees</a:t>
            </a:r>
            <a:r>
              <a:rPr lang="en-US" dirty="0"/>
              <a:t> – skilled labor – a plan is needed to ensure the right number of skilled employees are available. Hiring, training and retention plans are part of </a:t>
            </a:r>
            <a:r>
              <a:rPr lang="en-US" dirty="0">
                <a:solidFill>
                  <a:srgbClr val="FF0000"/>
                </a:solidFill>
              </a:rPr>
              <a:t>HCM</a:t>
            </a:r>
          </a:p>
          <a:p>
            <a:r>
              <a:rPr lang="en-US" dirty="0">
                <a:solidFill>
                  <a:srgbClr val="FF0000"/>
                </a:solidFill>
              </a:rPr>
              <a:t>Assets</a:t>
            </a:r>
            <a:r>
              <a:rPr lang="en-US" dirty="0"/>
              <a:t> (machinery, robots, components, raw materials) – Financial module inside ERP systems plan asset usage in production to maximize the value they provide. Connections to employees and vendors </a:t>
            </a:r>
            <a:r>
              <a:rPr lang="en-US" dirty="0">
                <a:solidFill>
                  <a:srgbClr val="FF0000"/>
                </a:solidFill>
              </a:rPr>
              <a:t>banks</a:t>
            </a:r>
            <a:r>
              <a:rPr lang="en-US" dirty="0"/>
              <a:t> is also included.</a:t>
            </a:r>
          </a:p>
        </p:txBody>
      </p:sp>
    </p:spTree>
    <p:extLst>
      <p:ext uri="{BB962C8B-B14F-4D97-AF65-F5344CB8AC3E}">
        <p14:creationId xmlns:p14="http://schemas.microsoft.com/office/powerpoint/2010/main" val="368286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A18B0-6EB0-E1CC-E5FF-1A727242C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6D8EC7-5D65-796A-FFA6-88971CABA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320"/>
          </a:xfrm>
        </p:spPr>
        <p:txBody>
          <a:bodyPr/>
          <a:lstStyle/>
          <a:p>
            <a:r>
              <a:rPr lang="en-US" dirty="0"/>
              <a:t>Types of Enterprise Systems</a:t>
            </a:r>
          </a:p>
        </p:txBody>
      </p:sp>
      <p:pic>
        <p:nvPicPr>
          <p:cNvPr id="9" name="Content Placeholder 8" descr="A close-up of a list&#10;&#10;Description automatically generated">
            <a:extLst>
              <a:ext uri="{FF2B5EF4-FFF2-40B4-BE49-F238E27FC236}">
                <a16:creationId xmlns:a16="http://schemas.microsoft.com/office/drawing/2014/main" id="{4A97A27A-69B5-25E9-331C-B0D442171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39"/>
          <a:stretch/>
        </p:blipFill>
        <p:spPr>
          <a:xfrm>
            <a:off x="838199" y="1643317"/>
            <a:ext cx="11045133" cy="3360003"/>
          </a:xfrm>
        </p:spPr>
      </p:pic>
    </p:spTree>
    <p:extLst>
      <p:ext uri="{BB962C8B-B14F-4D97-AF65-F5344CB8AC3E}">
        <p14:creationId xmlns:p14="http://schemas.microsoft.com/office/powerpoint/2010/main" val="2415854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BB622-E25F-DCBA-1353-259CEC1A4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073C32-2244-B67B-3719-59EC18DB6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" y="491024"/>
            <a:ext cx="11086381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An example of an ERP system at work. </a:t>
            </a:r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/>
              <a:t>iz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rocess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eengineering has been used to create apps that support and simplify work processes. All needed info is shared digitally.</a:t>
            </a:r>
          </a:p>
        </p:txBody>
      </p:sp>
      <p:pic>
        <p:nvPicPr>
          <p:cNvPr id="3" name="Picture 2" descr="A diagram of a technology company&#10;&#10;Description automatically generated">
            <a:extLst>
              <a:ext uri="{FF2B5EF4-FFF2-40B4-BE49-F238E27FC236}">
                <a16:creationId xmlns:a16="http://schemas.microsoft.com/office/drawing/2014/main" id="{A9BA47A3-9C24-8E63-2C6C-2D9EE59EE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656" y="1816587"/>
            <a:ext cx="7599872" cy="486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2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9B3AB-B4E4-F08E-300E-8A6468F25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481D92-D5E0-DAA6-8E8F-6532C7780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8" y="365125"/>
            <a:ext cx="10939732" cy="790815"/>
          </a:xfrm>
        </p:spPr>
        <p:txBody>
          <a:bodyPr/>
          <a:lstStyle/>
          <a:p>
            <a:r>
              <a:rPr lang="en-US" dirty="0"/>
              <a:t>The modules of Finance &amp; Asset Mgmt System</a:t>
            </a:r>
          </a:p>
        </p:txBody>
      </p:sp>
      <p:pic>
        <p:nvPicPr>
          <p:cNvPr id="3" name="Picture 2" descr="A diagram of a company's account&#10;&#10;Description automatically generated">
            <a:extLst>
              <a:ext uri="{FF2B5EF4-FFF2-40B4-BE49-F238E27FC236}">
                <a16:creationId xmlns:a16="http://schemas.microsoft.com/office/drawing/2014/main" id="{7E34BA63-CA9E-0DCD-5AEC-0DC8A35A7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818" y="1274554"/>
            <a:ext cx="7970982" cy="5550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62A04-1B15-3117-AC94-805D364F3569}"/>
              </a:ext>
            </a:extLst>
          </p:cNvPr>
          <p:cNvSpPr txBox="1"/>
          <p:nvPr/>
        </p:nvSpPr>
        <p:spPr>
          <a:xfrm>
            <a:off x="474453" y="1526875"/>
            <a:ext cx="17856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system could be stand-alone or part of </a:t>
            </a:r>
            <a:r>
              <a:rPr lang="en-US" sz="2000" dirty="0"/>
              <a:t>the</a:t>
            </a:r>
            <a:r>
              <a:rPr lang="en-US" dirty="0"/>
              <a:t> ERP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7B01B8-671C-D384-7058-BE5428820365}"/>
              </a:ext>
            </a:extLst>
          </p:cNvPr>
          <p:cNvSpPr txBox="1"/>
          <p:nvPr/>
        </p:nvSpPr>
        <p:spPr>
          <a:xfrm>
            <a:off x="10972801" y="3071004"/>
            <a:ext cx="871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MBE</a:t>
            </a:r>
          </a:p>
          <a:p>
            <a:r>
              <a:rPr lang="en-US" dirty="0"/>
              <a:t>MBWA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67E8E92-27C8-EABD-B104-E12B6A418B85}"/>
              </a:ext>
            </a:extLst>
          </p:cNvPr>
          <p:cNvSpPr/>
          <p:nvPr/>
        </p:nvSpPr>
        <p:spPr>
          <a:xfrm>
            <a:off x="4597879" y="4485735"/>
            <a:ext cx="3338422" cy="177704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23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5CA37-312F-A9A7-D8A6-EC025DF3D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3057CD-7285-8D20-FBF6-E2CEABE7B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584"/>
          </a:xfrm>
        </p:spPr>
        <p:txBody>
          <a:bodyPr/>
          <a:lstStyle/>
          <a:p>
            <a:r>
              <a:rPr lang="en-US" dirty="0"/>
              <a:t>Human Capital Mgmt</a:t>
            </a:r>
          </a:p>
        </p:txBody>
      </p:sp>
      <p:pic>
        <p:nvPicPr>
          <p:cNvPr id="7" name="Picture 6" descr="A close-up of a document&#10;&#10;Description automatically generated">
            <a:extLst>
              <a:ext uri="{FF2B5EF4-FFF2-40B4-BE49-F238E27FC236}">
                <a16:creationId xmlns:a16="http://schemas.microsoft.com/office/drawing/2014/main" id="{4A9650B5-8DC9-1E9E-B46B-25077A48C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57" y="2078247"/>
            <a:ext cx="9753600" cy="4495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8FC6FD-9FA5-78A0-895F-FDFADC09617A}"/>
              </a:ext>
            </a:extLst>
          </p:cNvPr>
          <p:cNvSpPr txBox="1"/>
          <p:nvPr/>
        </p:nvSpPr>
        <p:spPr>
          <a:xfrm>
            <a:off x="726057" y="1207698"/>
            <a:ext cx="10048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 vacancies, ID talent, recruit talent, pre-employment screening/profiling, hiring, upskilling/developing talent, cross-training, succession management, payment/rewarding/incentivizing. NFL/NBA</a:t>
            </a:r>
          </a:p>
        </p:txBody>
      </p:sp>
    </p:spTree>
    <p:extLst>
      <p:ext uri="{BB962C8B-B14F-4D97-AF65-F5344CB8AC3E}">
        <p14:creationId xmlns:p14="http://schemas.microsoft.com/office/powerpoint/2010/main" val="208499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34468-0993-FEEC-4863-C64E7D40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job application&#10;&#10;Description automatically generated with medium confidence">
            <a:extLst>
              <a:ext uri="{FF2B5EF4-FFF2-40B4-BE49-F238E27FC236}">
                <a16:creationId xmlns:a16="http://schemas.microsoft.com/office/drawing/2014/main" id="{175AC555-66B5-9BC3-0FF9-95D26D566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851" y="0"/>
            <a:ext cx="9426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D80BB-CFA1-03E2-748B-18976A356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document&#10;&#10;Description automatically generated">
            <a:extLst>
              <a:ext uri="{FF2B5EF4-FFF2-40B4-BE49-F238E27FC236}">
                <a16:creationId xmlns:a16="http://schemas.microsoft.com/office/drawing/2014/main" id="{EC6DCA8A-023C-0F42-0437-D7CA90876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05" y="627302"/>
            <a:ext cx="10696601" cy="46693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04AFBA-29CA-D62C-980F-CAFA368E18CC}"/>
              </a:ext>
            </a:extLst>
          </p:cNvPr>
          <p:cNvSpPr txBox="1"/>
          <p:nvPr/>
        </p:nvSpPr>
        <p:spPr>
          <a:xfrm>
            <a:off x="888521" y="5624423"/>
            <a:ext cx="359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Bossware, </a:t>
            </a:r>
            <a:r>
              <a:rPr lang="en-US" dirty="0" err="1"/>
              <a:t>snoopware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3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F9EE0-2F67-6777-1AAF-77D954C3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642639-2B52-162E-3BAE-C6E0FDB1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286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 Ways to Conceptualize the Systems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A15136-CD21-6A29-5CBF-E9C88181C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09" y="1069676"/>
            <a:ext cx="8462512" cy="54231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ERP Systems </a:t>
            </a:r>
            <a:r>
              <a:rPr lang="en-US" dirty="0"/>
              <a:t>include purchasing but external processes of in-bound shipping of raw materials and parts (and monitoring of vendor performance is performed in separate supply chain software)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ERP Systems </a:t>
            </a:r>
            <a:r>
              <a:rPr lang="en-US" dirty="0"/>
              <a:t>include CRM and sales, but product delivery, contracting with of 3PL logistics providers (shippers) are performed in separate supply chain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textbook’s author rolls all processes together into the SCM concept (see image – sourcing and delivery are part of the SCM, rather than external to the ERP. So the term SCM is used differently.</a:t>
            </a:r>
          </a:p>
          <a:p>
            <a:endParaRPr lang="en-US" dirty="0"/>
          </a:p>
        </p:txBody>
      </p:sp>
      <p:pic>
        <p:nvPicPr>
          <p:cNvPr id="3" name="Content Placeholder 2" descr="A diagram of a process&#10;&#10;Description automatically generated">
            <a:extLst>
              <a:ext uri="{FF2B5EF4-FFF2-40B4-BE49-F238E27FC236}">
                <a16:creationId xmlns:a16="http://schemas.microsoft.com/office/drawing/2014/main" id="{97739037-4066-C21A-5A9C-B96F8D38B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867" y="1380137"/>
            <a:ext cx="261193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1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77A06-7B3B-6952-6FE1-9B41301A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079"/>
          </a:xfrm>
        </p:spPr>
        <p:txBody>
          <a:bodyPr/>
          <a:lstStyle/>
          <a:p>
            <a:r>
              <a:rPr lang="en-US" dirty="0"/>
              <a:t>SCM Integration with MFR is useful because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54B23-C38D-28AF-FAC4-B461F8BF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502"/>
            <a:ext cx="10515600" cy="4641461"/>
          </a:xfrm>
        </p:spPr>
        <p:txBody>
          <a:bodyPr/>
          <a:lstStyle/>
          <a:p>
            <a:r>
              <a:rPr lang="en-US" dirty="0"/>
              <a:t>Product versions change</a:t>
            </a:r>
          </a:p>
          <a:p>
            <a:r>
              <a:rPr lang="en-US" dirty="0"/>
              <a:t>Vendors need to be rated (quality, reliability, etc.)</a:t>
            </a:r>
          </a:p>
          <a:p>
            <a:r>
              <a:rPr lang="en-US" dirty="0"/>
              <a:t>Supply chains change (cost of shipping, routing, disruptions etc.)</a:t>
            </a:r>
          </a:p>
          <a:p>
            <a:r>
              <a:rPr lang="en-US" dirty="0"/>
              <a:t>Chosen vendors in the Supply chain change</a:t>
            </a:r>
          </a:p>
          <a:p>
            <a:r>
              <a:rPr lang="en-US" dirty="0" err="1"/>
              <a:t>GeoPolitical</a:t>
            </a:r>
            <a:r>
              <a:rPr lang="en-US" dirty="0"/>
              <a:t> changes (de-globalization)</a:t>
            </a:r>
          </a:p>
          <a:p>
            <a:r>
              <a:rPr lang="en-US" dirty="0"/>
              <a:t>Product and material shortages</a:t>
            </a:r>
          </a:p>
          <a:p>
            <a:r>
              <a:rPr lang="en-US" dirty="0"/>
              <a:t>Shipping gluts (2021)</a:t>
            </a:r>
          </a:p>
          <a:p>
            <a:r>
              <a:rPr lang="en-US" dirty="0"/>
              <a:t>IOT makes inventory management easier</a:t>
            </a:r>
          </a:p>
          <a:p>
            <a:r>
              <a:rPr lang="en-US" dirty="0"/>
              <a:t>Robotics Integration</a:t>
            </a:r>
          </a:p>
        </p:txBody>
      </p:sp>
    </p:spTree>
    <p:extLst>
      <p:ext uri="{BB962C8B-B14F-4D97-AF65-F5344CB8AC3E}">
        <p14:creationId xmlns:p14="http://schemas.microsoft.com/office/powerpoint/2010/main" val="2671667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905FB-D81E-5296-A005-388AAE7A2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B75E1B-21F2-81E0-7E65-8BE03B80B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18" y="83393"/>
            <a:ext cx="11809563" cy="1187630"/>
          </a:xfrm>
        </p:spPr>
        <p:txBody>
          <a:bodyPr>
            <a:normAutofit fontScale="90000"/>
          </a:bodyPr>
          <a:lstStyle/>
          <a:p>
            <a:r>
              <a:rPr lang="en-US" dirty="0"/>
              <a:t>We are witnessing de-globalization which effects supply chains and is driving re-shoring and friend-shoring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EBF38C-9ECF-2DAD-B236-EE5FDA8DA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88" y="1265412"/>
            <a:ext cx="8065699" cy="5509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A2C06D-B43B-F0F8-B565-3BF1BEDA83DB}"/>
              </a:ext>
            </a:extLst>
          </p:cNvPr>
          <p:cNvSpPr txBox="1"/>
          <p:nvPr/>
        </p:nvSpPr>
        <p:spPr>
          <a:xfrm>
            <a:off x="672861" y="4675517"/>
            <a:ext cx="1104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Image Source</a:t>
            </a:r>
          </a:p>
          <a:p>
            <a:r>
              <a:rPr lang="en-US" i="1" dirty="0"/>
              <a:t>Visual</a:t>
            </a:r>
            <a:br>
              <a:rPr lang="en-US" i="1" dirty="0"/>
            </a:br>
            <a:r>
              <a:rPr lang="en-US" i="1" dirty="0"/>
              <a:t>Capitalist</a:t>
            </a:r>
          </a:p>
        </p:txBody>
      </p:sp>
    </p:spTree>
    <p:extLst>
      <p:ext uri="{BB962C8B-B14F-4D97-AF65-F5344CB8AC3E}">
        <p14:creationId xmlns:p14="http://schemas.microsoft.com/office/powerpoint/2010/main" val="3166769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BAE5C-46AA-A37C-C245-8904FF9C5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C21FE4-F735-B5B0-FA8A-827257BB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820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Events in Supply Chain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8F075-E5E8-3719-1126-6DA15E4D1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85" y="1144217"/>
            <a:ext cx="7215909" cy="542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86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534</Words>
  <Application>Microsoft Office PowerPoint</Application>
  <PresentationFormat>Widescreen</PresentationFormat>
  <Paragraphs>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What is ERP? Enterprise –level software</vt:lpstr>
      <vt:lpstr>Enterprise Systems</vt:lpstr>
      <vt:lpstr>ERP Systems Connect Departments and Processes to manage resources</vt:lpstr>
      <vt:lpstr>Types of Enterprise Systems</vt:lpstr>
      <vt:lpstr>An example of an ERP system at work. Biz Process Reengineering has been used to create apps that support and simplify work processes. All needed info is shared digitally.</vt:lpstr>
      <vt:lpstr>The modules of Finance &amp; Asset Mgmt System</vt:lpstr>
      <vt:lpstr>Human Capital Mgmt</vt:lpstr>
      <vt:lpstr>PowerPoint Presentation</vt:lpstr>
      <vt:lpstr>PowerPoint Presentation</vt:lpstr>
      <vt:lpstr>Different Ways to Conceptualize the Systems</vt:lpstr>
      <vt:lpstr>SCM Integration with MFR is useful because</vt:lpstr>
      <vt:lpstr>We are witnessing de-globalization which effects supply chains and is driving re-shoring and friend-shoring</vt:lpstr>
      <vt:lpstr>Current Events in Supply Chain Management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Featherman, Mauricio</dc:creator>
  <cp:lastModifiedBy>Featherman, Mauricio</cp:lastModifiedBy>
  <cp:revision>12</cp:revision>
  <dcterms:created xsi:type="dcterms:W3CDTF">2024-02-07T16:53:56Z</dcterms:created>
  <dcterms:modified xsi:type="dcterms:W3CDTF">2024-02-07T18:53:09Z</dcterms:modified>
</cp:coreProperties>
</file>