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0E07-F9B7-A524-8F06-6C574FA8E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1880C-DEF6-F9FA-5EC6-109356661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98219-91E8-A658-9D89-B777AF5C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40B1E-544E-1018-E8B0-EA02F1DA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FCBAD-3C68-A542-832A-1404F30C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16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5FD5-8DC2-680D-C1DD-11B5F91A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DCD92-410C-EF1C-9784-EE3FD0549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0F1D1-E0B1-1B7A-402E-EF097239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5E435-FF39-48A7-EC83-E0E48A3D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A9EBC-2596-7F89-4915-9544C1D8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5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90A8-C426-2C3C-A838-D5206911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8BAEB-413C-ED91-3EEA-3D663989E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B4739-C0EA-76C2-7547-0855600D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9AECA-2FFB-B8E4-55B5-E92FD8767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6F770-D499-C183-7D40-8C992D2D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9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FF432-652A-BC94-0898-229DB7CDA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678F7-A0B1-F438-8A7E-A375DA8CF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0DA64-D753-BFB2-7298-0C3E7807E4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7C82C-32A4-1275-C68B-157880AB9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9E91F-AFF6-CF16-1D70-677C83DF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E6DBE-4FDD-4EDB-4B66-585C8D50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097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39A52-BA2B-8BF1-84E6-E0AEAA8B7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64D67-A16D-0D98-EB1B-2DC85E646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76B70F-1E2D-1B9D-BF71-07428F5D4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B1C23-DE83-4618-0FDC-5AEDF2002F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9E7D90-1F44-FC8B-9EE4-8BBF133FA5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36BA33-4C8D-11AE-58F0-6C196EDA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BE7B7B-C16C-5566-6706-BE8F2F33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6E1D9-4339-4EC6-F491-0B36CDF5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3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5866-30AC-6ADE-8EA2-43292632A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6487B-12F7-15F8-C755-005CBAA9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29EDF-07FC-AD3C-9E9B-B39749C21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47862-C985-4E0E-7F39-6FF0BF59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7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AF9A6B-AD59-36BD-8B69-420F05B6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6B5BD-5CB7-2201-4D0D-07A14B8A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941AD-B09C-6D2E-8D4E-5355C3B3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2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8272-DA74-0741-5CC9-7209F9FD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4DBB4-C4C3-C433-82B9-2632C6432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C8F38-BA45-33BB-6B37-23E8042FA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51DA43-40A7-527E-2E42-68A77B242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071E8-6FF6-7B7F-CD84-CCF05D45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53122-3A6C-C8D6-66D2-6F0866A7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1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8592-B089-4824-B890-F9A77B08C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761850-6309-3764-F4C5-BCB0DCF15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B60B3-FB66-DAA8-192C-434607874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D5C24-0B0B-B5CC-6FC2-3E148E1F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00D40-0E48-85C9-16DE-FF2D534D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DE18F-E793-ECD9-7D14-EFF9ECD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0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6A82-C0AC-7F44-C714-3E37BCF9F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5459D5-17A2-8389-A2F5-7EAE464D0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8E2C7-2465-951D-6E85-80329A61B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0C289-E0B0-BAB4-EFD0-14D57D6B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31ED8-2F3C-71EF-3268-38AC60A36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20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7F9AD9-D960-029D-4C83-C6DA8D256A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4B078-11BD-1384-B6CF-CFEC5979E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C0E1E-2066-FB78-561F-080C2404B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DDF70-CED8-F33D-C75E-910ED5E6C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76414-4EEE-C804-F381-E90065D7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9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2C609-4F6E-2E5E-91D8-6625DDA9B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C8895-E338-6B2D-7854-4636BF54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F5409-2272-61B8-E351-3C68D75AE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4358-88B8-4F9C-B472-669E5C374125}" type="datetimeFigureOut">
              <a:rPr lang="en-US" smtClean="0"/>
              <a:t>2/9/2024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784CF-FF58-250C-06E2-F3BF41CAF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C5DD6-7EA9-A736-2E2E-5CBF3C0B6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A5D17-AD3C-40DC-9EE6-D62E0F2F7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2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D3D45B-D205-2D63-D813-B278A369C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0"/>
            <a:ext cx="8629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44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1AFBF-CBBE-400E-D84A-033275257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BFD619-E865-BD12-5975-D5410FBDB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072" y="619105"/>
            <a:ext cx="7344800" cy="54300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7BB415-6460-D6F2-C3FB-7E37DD2659D0}"/>
              </a:ext>
            </a:extLst>
          </p:cNvPr>
          <p:cNvSpPr txBox="1"/>
          <p:nvPr/>
        </p:nvSpPr>
        <p:spPr>
          <a:xfrm>
            <a:off x="462951" y="5985598"/>
            <a:ext cx="1126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https://linda-lopeke.medium.com/the-differences-between-a-sales-pipeline-funnel-and-process-95588c4a8c22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07CCF-061A-970D-2894-484CF9AD3E03}"/>
              </a:ext>
            </a:extLst>
          </p:cNvPr>
          <p:cNvSpPr txBox="1"/>
          <p:nvPr/>
        </p:nvSpPr>
        <p:spPr>
          <a:xfrm>
            <a:off x="1286774" y="316026"/>
            <a:ext cx="9273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CRM Systems are used to manage the sales funnel</a:t>
            </a:r>
          </a:p>
        </p:txBody>
      </p:sp>
    </p:spTree>
    <p:extLst>
      <p:ext uri="{BB962C8B-B14F-4D97-AF65-F5344CB8AC3E}">
        <p14:creationId xmlns:p14="http://schemas.microsoft.com/office/powerpoint/2010/main" val="798755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C2A3B-4271-6059-6907-CA848104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4EC0A6-FAB0-D420-5645-69E0C98FF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649"/>
          </a:xfrm>
        </p:spPr>
        <p:txBody>
          <a:bodyPr>
            <a:normAutofit/>
          </a:bodyPr>
          <a:lstStyle/>
          <a:p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Systems (great for B2B and B2C)</a:t>
            </a:r>
            <a:endParaRPr lang="en-US" sz="6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CBE153-8378-F2A2-4D01-080CA2A75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0445"/>
            <a:ext cx="10515600" cy="4986518"/>
          </a:xfrm>
        </p:spPr>
        <p:txBody>
          <a:bodyPr>
            <a:normAutofit lnSpcReduction="10000"/>
          </a:bodyPr>
          <a:lstStyle/>
          <a:p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tracks customer relationships 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well as facilitates marketing, sales, e-commerce, analytics, and service processes. Rather than buy many systems that don’t talk to each other a CRM has ONE database and many modules, each that share data.</a:t>
            </a:r>
          </a:p>
          <a:p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tracks website visitors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predicts sales based on customer profiles</a:t>
            </a: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Track leads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prepare custom orders (e.g., bundles and discounts), track sales, track delivery experience, funnel service problems back to ERP system for product re-design. Funnel sales history back to marketing plans for advertising purchases. </a:t>
            </a:r>
          </a:p>
          <a:p>
            <a:r>
              <a:rPr lang="en-US" i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leverage the customer data available to craft more meaningful and engaging experiences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05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878BE-63BA-A3D5-C802-1E23DFD00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7CFF01-0287-4464-37BF-7EE6D9AD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7901"/>
          </a:xfrm>
        </p:spPr>
        <p:txBody>
          <a:bodyPr>
            <a:normAutofit/>
          </a:bodyPr>
          <a:lstStyle/>
          <a:p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Systems – integrated data management</a:t>
            </a:r>
            <a:endParaRPr lang="en-US" sz="6000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4BBCDC-D081-075F-9FDC-A49A2DEEF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094"/>
            <a:ext cx="10515600" cy="4839869"/>
          </a:xfrm>
        </p:spPr>
        <p:txBody>
          <a:bodyPr>
            <a:normAutofit/>
          </a:bodyPr>
          <a:lstStyle/>
          <a:p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systems help to 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 changing customer preferences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to enable production of products that are selling, and stop production of products that are selling too slowly.</a:t>
            </a: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systems enable real-time insights about your customers based on 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behavioral, demographic, and transactional data 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well as </a:t>
            </a:r>
            <a:r>
              <a:rPr lang="en-US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and customer feedback (e.g. survey data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allows your team to apply these insights for targeted and personalized sales, marketing campaigns, support, and more.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55760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4BE83-EE95-F890-A132-162C44BB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9B2802-24B5-B6D6-8247-F147547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rmAutofit/>
          </a:bodyPr>
          <a:lstStyle/>
          <a:p>
            <a:r>
              <a:rPr lang="en-US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Features – workflows and reporting</a:t>
            </a:r>
            <a:endParaRPr lang="en-US" sz="6600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FD23F1-7DD6-A42A-21F5-BFC4E8AAD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43" y="1181819"/>
            <a:ext cx="10784457" cy="4995144"/>
          </a:xfrm>
        </p:spPr>
        <p:txBody>
          <a:bodyPr/>
          <a:lstStyle/>
          <a:p>
            <a:r>
              <a:rPr lang="en-US" dirty="0"/>
              <a:t>Can be used to </a:t>
            </a:r>
            <a:r>
              <a:rPr lang="en-US" dirty="0">
                <a:solidFill>
                  <a:srgbClr val="FF0000"/>
                </a:solidFill>
              </a:rPr>
              <a:t>set-up digital workflows </a:t>
            </a:r>
            <a:r>
              <a:rPr lang="en-US" dirty="0"/>
              <a:t>to route ‘paperwork’ for processes for example a marketing manager may start a workflow saying “I need 3 ideas for a new Instagram story featuring our hiking projects”</a:t>
            </a:r>
          </a:p>
          <a:p>
            <a:r>
              <a:rPr lang="en-US" dirty="0"/>
              <a:t>This request would not need to be made verbally at a meeting, rather a workflow can be started and the brand manager, then graphic designer, then legal receiving the task, with a dropbox for returning ideas to the requester</a:t>
            </a:r>
          </a:p>
          <a:p>
            <a:r>
              <a:rPr lang="en-US" dirty="0"/>
              <a:t>Customizable reports with no SQL</a:t>
            </a:r>
            <a:br>
              <a:rPr lang="en-US" dirty="0"/>
            </a:br>
            <a:endParaRPr lang="en-US" dirty="0"/>
          </a:p>
          <a:p>
            <a:r>
              <a:rPr lang="en-US" dirty="0"/>
              <a:t>E-mail templates can also be used to ‘stay in touch’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219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A7903-5327-BDAE-4150-D7234192E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99F742-50F2-A4CE-19D7-E399AB511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rmAutofit/>
          </a:bodyPr>
          <a:lstStyle/>
          <a:p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Features - service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0A8C7B-4F0C-1AF6-821E-DEFD7A514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43" y="1181819"/>
            <a:ext cx="10784457" cy="4995144"/>
          </a:xfrm>
        </p:spPr>
        <p:txBody>
          <a:bodyPr/>
          <a:lstStyle/>
          <a:p>
            <a:r>
              <a:rPr lang="en-US" dirty="0"/>
              <a:t>customer service and support can be easier by the CRM </a:t>
            </a:r>
            <a:r>
              <a:rPr lang="en-US" dirty="0">
                <a:solidFill>
                  <a:srgbClr val="FF0000"/>
                </a:solidFill>
              </a:rPr>
              <a:t>recommending certain actions to reps </a:t>
            </a:r>
            <a:r>
              <a:rPr lang="en-US" dirty="0"/>
              <a:t>(all service reps receive the same support info online, rather than needing a verbal meeting – for example the fix to a new software bug)</a:t>
            </a:r>
            <a:br>
              <a:rPr lang="en-US" dirty="0"/>
            </a:br>
            <a:r>
              <a:rPr lang="en-US" dirty="0"/>
              <a:t> </a:t>
            </a:r>
          </a:p>
          <a:p>
            <a:r>
              <a:rPr lang="en-US" dirty="0"/>
              <a:t>The CRM can suggest personalized product support for customers, and automating support when possible with bots to save reps time</a:t>
            </a:r>
          </a:p>
        </p:txBody>
      </p:sp>
    </p:spTree>
    <p:extLst>
      <p:ext uri="{BB962C8B-B14F-4D97-AF65-F5344CB8AC3E}">
        <p14:creationId xmlns:p14="http://schemas.microsoft.com/office/powerpoint/2010/main" val="420565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5B654-3524-474B-ADB0-70A74F9BA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8739E4-2BC0-4F2F-E3A8-7E21691F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2407"/>
          </a:xfrm>
        </p:spPr>
        <p:txBody>
          <a:bodyPr>
            <a:normAutofit/>
          </a:bodyPr>
          <a:lstStyle/>
          <a:p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CRM Features – Is there any privacy concern?</a:t>
            </a:r>
            <a:endParaRPr lang="en-US" sz="6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FA55B8-9C9A-3C8E-0CC3-A3D691516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43" y="1181819"/>
            <a:ext cx="10784457" cy="49951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know every click you made on our website</a:t>
            </a:r>
          </a:p>
          <a:p>
            <a:r>
              <a:rPr lang="en-US" dirty="0"/>
              <a:t>We know how long you looked at each product</a:t>
            </a:r>
          </a:p>
          <a:p>
            <a:r>
              <a:rPr lang="en-US" dirty="0"/>
              <a:t>We know how often you return to our website to look at any product</a:t>
            </a:r>
          </a:p>
          <a:p>
            <a:r>
              <a:rPr lang="en-US" dirty="0"/>
              <a:t>We know what discounts you succumb to </a:t>
            </a:r>
          </a:p>
          <a:p>
            <a:r>
              <a:rPr lang="en-US" dirty="0"/>
              <a:t>We know everything you said on our Facebook groups (etc.)</a:t>
            </a:r>
          </a:p>
          <a:p>
            <a:r>
              <a:rPr lang="en-US" dirty="0"/>
              <a:t>We know when your purchased products need maintenance and need to be updated or replaced</a:t>
            </a:r>
          </a:p>
          <a:p>
            <a:r>
              <a:rPr lang="en-US" dirty="0"/>
              <a:t>We may write very specific email advertisements to you..</a:t>
            </a:r>
            <a:br>
              <a:rPr lang="en-US" dirty="0"/>
            </a:br>
            <a:r>
              <a:rPr lang="en-US" i="1" dirty="0"/>
              <a:t>…</a:t>
            </a:r>
            <a:r>
              <a:rPr lang="en-US" i="1" dirty="0" err="1"/>
              <a:t>sooo</a:t>
            </a:r>
            <a:r>
              <a:rPr lang="en-US" i="1" dirty="0"/>
              <a:t> how are you liking the red pajamas you purchased (or received as a gift) last week, take a look at these matching slippers! </a:t>
            </a:r>
          </a:p>
          <a:p>
            <a:r>
              <a:rPr lang="en-US" i="1" dirty="0"/>
              <a:t>Is this normal?</a:t>
            </a:r>
          </a:p>
        </p:txBody>
      </p:sp>
    </p:spTree>
    <p:extLst>
      <p:ext uri="{BB962C8B-B14F-4D97-AF65-F5344CB8AC3E}">
        <p14:creationId xmlns:p14="http://schemas.microsoft.com/office/powerpoint/2010/main" val="1521462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526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CRM Systems (great for B2B and B2C)</vt:lpstr>
      <vt:lpstr>CRM Systems – integrated data management</vt:lpstr>
      <vt:lpstr>CRM Features – workflows and reporting</vt:lpstr>
      <vt:lpstr>CRM Features - service</vt:lpstr>
      <vt:lpstr>CRM Features – Is there any privacy concern?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Featherman, Mauricio</dc:creator>
  <cp:lastModifiedBy>Featherman, Mauricio</cp:lastModifiedBy>
  <cp:revision>2</cp:revision>
  <dcterms:created xsi:type="dcterms:W3CDTF">2024-02-09T18:10:01Z</dcterms:created>
  <dcterms:modified xsi:type="dcterms:W3CDTF">2024-02-09T18:46:50Z</dcterms:modified>
</cp:coreProperties>
</file>