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5"/>
  </p:notesMasterIdLst>
  <p:sldIdLst>
    <p:sldId id="324" r:id="rId3"/>
    <p:sldId id="256" r:id="rId4"/>
    <p:sldId id="289" r:id="rId5"/>
    <p:sldId id="325" r:id="rId6"/>
    <p:sldId id="290" r:id="rId7"/>
    <p:sldId id="291" r:id="rId8"/>
    <p:sldId id="326" r:id="rId9"/>
    <p:sldId id="293" r:id="rId10"/>
    <p:sldId id="327" r:id="rId11"/>
    <p:sldId id="328" r:id="rId12"/>
    <p:sldId id="329" r:id="rId13"/>
    <p:sldId id="29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4141"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5D9A27-6D92-5E86-E410-15523BC8B5C4}" name="Parent, Christopher" initials="PC" userId="Parent, Christoph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D4EAE4"/>
    <a:srgbClr val="D25F14"/>
    <a:srgbClr val="4B649B"/>
    <a:srgbClr val="D7553C"/>
    <a:srgbClr val="5A73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7E51AE-0413-40D2-A575-11A29FF2828E}" v="2" dt="2023-01-28T23:05:46.4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0" autoAdjust="0"/>
    <p:restoredTop sz="82158" autoAdjust="0"/>
  </p:normalViewPr>
  <p:slideViewPr>
    <p:cSldViewPr>
      <p:cViewPr varScale="1">
        <p:scale>
          <a:sx n="127" d="100"/>
          <a:sy n="127" d="100"/>
        </p:scale>
        <p:origin x="1110" y="120"/>
      </p:cViewPr>
      <p:guideLst>
        <p:guide orient="horz" pos="2160"/>
        <p:guide pos="4141"/>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65" d="100"/>
          <a:sy n="65" d="100"/>
        </p:scale>
        <p:origin x="-2314" y="533"/>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21" Type="http://schemas.microsoft.com/office/2018/10/relationships/authors" Targe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5AB10BD5-F0E0-44D5-8568-9A04C7BE587F}" type="datetimeFigureOut">
              <a:rPr lang="en-US"/>
              <a:pPr>
                <a:defRPr/>
              </a:pPr>
              <a:t>11/15/2023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FD8466FB-906A-4EFA-AB4A-9A9758AAF361}" type="slidenum">
              <a:rPr lang="en-US"/>
              <a:pPr>
                <a:defRPr/>
              </a:pPr>
              <a:t>‹#›</a:t>
            </a:fld>
            <a:endParaRPr lang="en-US" dirty="0"/>
          </a:p>
        </p:txBody>
      </p:sp>
    </p:spTree>
    <p:extLst>
      <p:ext uri="{BB962C8B-B14F-4D97-AF65-F5344CB8AC3E}">
        <p14:creationId xmlns:p14="http://schemas.microsoft.com/office/powerpoint/2010/main" val="165384595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dirty="0">
                <a:latin typeface="Arial" charset="0"/>
                <a:cs typeface="Arial" charset="0"/>
              </a:rPr>
              <a:t>Projects that involve information systems need skilled oversight, and poor project management is often the reason new information systems go awry. The IS strategic plan is a roadmap that clarifies how information systems contribute to the company’s mission and strategy for the future, and what needs to be done to protect the organization’s assets and ensure its success. </a:t>
            </a:r>
          </a:p>
        </p:txBody>
      </p:sp>
      <p:sp>
        <p:nvSpPr>
          <p:cNvPr id="4" name="Slide Number Placeholder 3"/>
          <p:cNvSpPr>
            <a:spLocks noGrp="1"/>
          </p:cNvSpPr>
          <p:nvPr>
            <p:ph type="sldNum" sz="quarter" idx="5"/>
          </p:nvPr>
        </p:nvSpPr>
        <p:spPr/>
        <p:txBody>
          <a:bodyPr/>
          <a:lstStyle/>
          <a:p>
            <a:pPr>
              <a:defRPr/>
            </a:pPr>
            <a:fld id="{836D6A20-1204-45E1-8A07-D23DEC6FEACD}" type="slidenum">
              <a:rPr lang="en-US" smtClean="0"/>
              <a:pPr>
                <a:defRPr/>
              </a:pPr>
              <a:t>1</a:t>
            </a:fld>
            <a:endParaRPr lang="en-US" dirty="0"/>
          </a:p>
        </p:txBody>
      </p:sp>
    </p:spTree>
    <p:extLst>
      <p:ext uri="{BB962C8B-B14F-4D97-AF65-F5344CB8AC3E}">
        <p14:creationId xmlns:p14="http://schemas.microsoft.com/office/powerpoint/2010/main" val="2754091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10000"/>
          </a:bodyPr>
          <a:lstStyle/>
          <a:p>
            <a:pPr fontAlgn="auto">
              <a:spcBef>
                <a:spcPts val="0"/>
              </a:spcBef>
              <a:spcAft>
                <a:spcPts val="0"/>
              </a:spcAft>
              <a:defRPr/>
            </a:pPr>
            <a:r>
              <a:rPr lang="en-US" dirty="0">
                <a:latin typeface="Arial" pitchFamily="34" charset="0"/>
                <a:cs typeface="Arial" pitchFamily="34" charset="0"/>
              </a:rPr>
              <a:t>The material in this chapter will enable you to:</a:t>
            </a:r>
          </a:p>
          <a:p>
            <a:pPr fontAlgn="auto">
              <a:spcBef>
                <a:spcPts val="0"/>
              </a:spcBef>
              <a:spcAft>
                <a:spcPts val="0"/>
              </a:spcAft>
              <a:defRPr/>
            </a:pPr>
            <a:endParaRPr lang="en-US" dirty="0">
              <a:latin typeface="Arial" pitchFamily="34" charset="0"/>
              <a:cs typeface="Arial"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12.1 Define a project, and explain how time, cost, and scope affect 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12.2 Describe the five processes of project management.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12.3 Explain how project management software helps managers affect 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12.4 Identify the main factors that cause projects to succeed or fail.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12.5 Explain the importance of strategic planning for information systems, and describe the issues that the plan should address.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12.6 Explain how the human element affects strategic planning.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fontAlgn="auto">
              <a:spcBef>
                <a:spcPts val="0"/>
              </a:spcBef>
              <a:spcAft>
                <a:spcPts val="0"/>
              </a:spcAft>
              <a:defRPr/>
            </a:pPr>
            <a:endParaRPr lang="en-US" dirty="0">
              <a:latin typeface="Arial" pitchFamily="34" charset="0"/>
              <a:cs typeface="Arial" pitchFamily="34" charset="0"/>
            </a:endParaRPr>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00741AE-4A43-44BF-9B01-471022F91067}" type="slidenum">
              <a:rPr lang="en-US">
                <a:cs typeface="Arial" charset="0"/>
              </a:rPr>
              <a:pPr fontAlgn="base">
                <a:spcBef>
                  <a:spcPct val="0"/>
                </a:spcBef>
                <a:spcAft>
                  <a:spcPct val="0"/>
                </a:spcAft>
              </a:pPr>
              <a:t>2</a:t>
            </a:fld>
            <a:endParaRPr lang="en-US" dirty="0">
              <a:cs typeface="Arial" charset="0"/>
            </a:endParaRPr>
          </a:p>
        </p:txBody>
      </p:sp>
    </p:spTree>
    <p:extLst>
      <p:ext uri="{BB962C8B-B14F-4D97-AF65-F5344CB8AC3E}">
        <p14:creationId xmlns:p14="http://schemas.microsoft.com/office/powerpoint/2010/main" val="2843550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latin typeface="Arial" charset="0"/>
                <a:cs typeface="Arial" charset="0"/>
              </a:rPr>
              <a:t>A project is a temporary activity that is launched for a specific purpose, to carry out a particular objective. Projects are temporary, with their own budgets, timelines, and sponsor. In contrast, a business process is a series of events designed to deliver a product or service that is repeated over and over. Projects are unique, but processes are recurring.</a:t>
            </a:r>
          </a:p>
          <a:p>
            <a:pPr>
              <a:spcBef>
                <a:spcPct val="0"/>
              </a:spcBef>
            </a:pPr>
            <a:endParaRPr lang="en-US" dirty="0">
              <a:latin typeface="Arial" charset="0"/>
              <a:cs typeface="Arial" charset="0"/>
            </a:endParaRPr>
          </a:p>
          <a:p>
            <a:pPr>
              <a:spcBef>
                <a:spcPct val="0"/>
              </a:spcBef>
            </a:pPr>
            <a:r>
              <a:rPr lang="en-US" dirty="0">
                <a:latin typeface="Arial" charset="0"/>
                <a:cs typeface="Arial" charset="0"/>
              </a:rPr>
              <a:t>Projects are one of a kind, and they involve uncertainty because people are doing things that are new to them, so their predictions about how long tasks will take may be well off the mark. In contrast, a process should be tweaked so that the underlying activities are streamlined, efficient, predictable, and cost effective.</a:t>
            </a:r>
          </a:p>
          <a:p>
            <a:pPr>
              <a:spcBef>
                <a:spcPct val="0"/>
              </a:spcBef>
            </a:pPr>
            <a:endParaRPr lang="en-US" dirty="0">
              <a:latin typeface="Arial" charset="0"/>
              <a:cs typeface="Arial" charset="0"/>
            </a:endParaRPr>
          </a:p>
          <a:p>
            <a:pPr>
              <a:spcBef>
                <a:spcPct val="0"/>
              </a:spcBef>
            </a:pPr>
            <a:r>
              <a:rPr lang="en-US" dirty="0">
                <a:latin typeface="Arial" charset="0"/>
                <a:cs typeface="Arial" charset="0"/>
              </a:rPr>
              <a:t>Project management skills are essential for projects incorporating information systems. But many activities in IT are business processes that repeat, and they should be made as streamlined, routine, and as cost effective as possible.</a:t>
            </a:r>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B184828-6E85-444A-9E88-2C0FA9EEA8F4}" type="slidenum">
              <a:rPr lang="en-US">
                <a:cs typeface="Arial" charset="0"/>
              </a:rPr>
              <a:pPr fontAlgn="base">
                <a:spcBef>
                  <a:spcPct val="0"/>
                </a:spcBef>
                <a:spcAft>
                  <a:spcPct val="0"/>
                </a:spcAft>
              </a:pPr>
              <a:t>3</a:t>
            </a:fld>
            <a:endParaRPr lang="en-US" dirty="0">
              <a:cs typeface="Arial" charset="0"/>
            </a:endParaRPr>
          </a:p>
        </p:txBody>
      </p:sp>
    </p:spTree>
    <p:extLst>
      <p:ext uri="{BB962C8B-B14F-4D97-AF65-F5344CB8AC3E}">
        <p14:creationId xmlns:p14="http://schemas.microsoft.com/office/powerpoint/2010/main" val="2936026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latin typeface="Arial" charset="0"/>
                <a:cs typeface="Arial" charset="0"/>
              </a:rPr>
              <a:t>Every project is constrained by three fundamental forces: time, cost, and scope. These three are interrelated, and if one changes, the others are affected. Often one of the constraints is fixed for a particular project, so the other two forces must be adjusted if change is needed. For a project proposal requesting $150,000, a manager might say $100,000 is the limit, not a penny more—thus fixing the costs. The project’s scope can be reduced instead, the time could be lengthened, or both. In some situations, the time constraint is critical.</a:t>
            </a:r>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5B6DEE-5D1F-4BD6-B8E2-F1D8641D0579}" type="slidenum">
              <a:rPr lang="en-US">
                <a:cs typeface="Arial" charset="0"/>
              </a:rPr>
              <a:pPr fontAlgn="base">
                <a:spcBef>
                  <a:spcPct val="0"/>
                </a:spcBef>
                <a:spcAft>
                  <a:spcPct val="0"/>
                </a:spcAft>
              </a:pPr>
              <a:t>5</a:t>
            </a:fld>
            <a:endParaRPr lang="en-US" dirty="0">
              <a:cs typeface="Arial" charset="0"/>
            </a:endParaRPr>
          </a:p>
        </p:txBody>
      </p:sp>
    </p:spTree>
    <p:extLst>
      <p:ext uri="{BB962C8B-B14F-4D97-AF65-F5344CB8AC3E}">
        <p14:creationId xmlns:p14="http://schemas.microsoft.com/office/powerpoint/2010/main" val="2720175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latin typeface="Arial" charset="0"/>
                <a:cs typeface="Arial" charset="0"/>
              </a:rPr>
              <a:t>Project management is a systematic approach to project planning, organizing, and managing resources, resulting in a project that successfully meets its objectives. It requires knowledge and skills in many areas, and a clear understanding of the processes that underlie a successful project. Every project has five underlying processes that require management: initiating, planning, executing, monitoring and controlling, and closing.</a:t>
            </a:r>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ABF550-4FE6-4F45-82A7-E34437C51FF8}" type="slidenum">
              <a:rPr lang="en-US">
                <a:cs typeface="Arial" charset="0"/>
              </a:rPr>
              <a:pPr fontAlgn="base">
                <a:spcBef>
                  <a:spcPct val="0"/>
                </a:spcBef>
                <a:spcAft>
                  <a:spcPct val="0"/>
                </a:spcAft>
              </a:pPr>
              <a:t>6</a:t>
            </a:fld>
            <a:endParaRPr lang="en-US" dirty="0">
              <a:cs typeface="Arial" charset="0"/>
            </a:endParaRPr>
          </a:p>
        </p:txBody>
      </p:sp>
    </p:spTree>
    <p:extLst>
      <p:ext uri="{BB962C8B-B14F-4D97-AF65-F5344CB8AC3E}">
        <p14:creationId xmlns:p14="http://schemas.microsoft.com/office/powerpoint/2010/main" val="1267099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latin typeface="Arial" charset="0"/>
                <a:cs typeface="Arial" charset="0"/>
              </a:rPr>
              <a:t>The planning processes should start very early with the overarching project management plan. This will be the roadmap and guide for executing the project, and it describes the components needed to ensure success. The plan will include an organizational chart, a detailed description of the work to be performed, information about the schedule, details about meetings and reviews, success metrics, and notations about any information systems or project monitoring tools that will be used. It should also identify the deliverables, which are the products, documents, or services that will be delivered to the sponsor during the course of the project. The project management plan touches on several areas that affect all projects, and for larger ones, some of the areas need sub-plans of their own.</a:t>
            </a:r>
          </a:p>
          <a:p>
            <a:pPr>
              <a:spcBef>
                <a:spcPct val="0"/>
              </a:spcBef>
            </a:pPr>
            <a:endParaRPr lang="en-US" dirty="0">
              <a:latin typeface="Arial" charset="0"/>
              <a:cs typeface="Arial" charset="0"/>
            </a:endParaRPr>
          </a:p>
          <a:p>
            <a:pPr>
              <a:spcBef>
                <a:spcPct val="0"/>
              </a:spcBef>
            </a:pPr>
            <a:r>
              <a:rPr lang="en-US" dirty="0">
                <a:latin typeface="Arial" charset="0"/>
                <a:cs typeface="Arial" charset="0"/>
              </a:rPr>
              <a:t>The project management plan will also include strategies for managing time, quality, human resources, communications, cost, risk, and overall integration. Several documents are especially critical to the planning process, such as the scope statement, which clarifies the scope and provides a work breakdown structure (WBS). This is an orderly listing of actual tasks that the project team must complete to produce the project’s deliverables. Another is the Gantt chart, which lists the tasks on the WBS along with each task’s projected start and finish dates in graphical format.</a:t>
            </a:r>
          </a:p>
          <a:p>
            <a:pPr>
              <a:spcBef>
                <a:spcPct val="0"/>
              </a:spcBef>
            </a:pPr>
            <a:endParaRPr lang="en-US" dirty="0">
              <a:latin typeface="Arial" charset="0"/>
              <a:cs typeface="Arial" charset="0"/>
            </a:endParaRPr>
          </a:p>
          <a:p>
            <a:pPr>
              <a:spcBef>
                <a:spcPct val="0"/>
              </a:spcBef>
            </a:pPr>
            <a:endParaRPr lang="en-US" dirty="0">
              <a:latin typeface="Arial" charset="0"/>
              <a:cs typeface="Arial" charset="0"/>
            </a:endParaRPr>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329A1E-C2FB-4757-ACF8-C1D1A4D0E2A2}" type="slidenum">
              <a:rPr lang="en-US">
                <a:cs typeface="Arial" charset="0"/>
              </a:rPr>
              <a:pPr fontAlgn="base">
                <a:spcBef>
                  <a:spcPct val="0"/>
                </a:spcBef>
                <a:spcAft>
                  <a:spcPct val="0"/>
                </a:spcAft>
              </a:pPr>
              <a:t>8</a:t>
            </a:fld>
            <a:endParaRPr lang="en-US" dirty="0">
              <a:cs typeface="Arial" charset="0"/>
            </a:endParaRPr>
          </a:p>
        </p:txBody>
      </p:sp>
    </p:spTree>
    <p:extLst>
      <p:ext uri="{BB962C8B-B14F-4D97-AF65-F5344CB8AC3E}">
        <p14:creationId xmlns:p14="http://schemas.microsoft.com/office/powerpoint/2010/main" val="2300407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latin typeface="Arial" charset="0"/>
                <a:cs typeface="Arial" charset="0"/>
              </a:rPr>
              <a:t>The planning processes should start very early with the overarching project management plan. This will be the roadmap and guide for executing the project, and it describes the components needed to ensure success. The plan will include an organizational chart, a detailed description of the work to be performed, information about the schedule, details about meetings and reviews, success metrics, and notations about any information systems or project monitoring tools that will be used. It should also identify the deliverables, which are the products, documents, or services that will be delivered to the sponsor during the course of the project. The project management plan touches on several areas that affect all projects, and for larger ones, some of the areas need sub-plans of their own.</a:t>
            </a:r>
          </a:p>
          <a:p>
            <a:pPr>
              <a:spcBef>
                <a:spcPct val="0"/>
              </a:spcBef>
            </a:pPr>
            <a:endParaRPr lang="en-US" dirty="0">
              <a:latin typeface="Arial" charset="0"/>
              <a:cs typeface="Arial" charset="0"/>
            </a:endParaRPr>
          </a:p>
          <a:p>
            <a:pPr>
              <a:spcBef>
                <a:spcPct val="0"/>
              </a:spcBef>
            </a:pPr>
            <a:r>
              <a:rPr lang="en-US" dirty="0">
                <a:latin typeface="Arial" charset="0"/>
                <a:cs typeface="Arial" charset="0"/>
              </a:rPr>
              <a:t>The project management plan will also include strategies for managing time, quality, human resources, communications, cost, risk, and overall integration. Several documents are especially critical to the planning process, such as the scope statement, which clarifies the scope and provides a work breakdown structure (WBS). This is an orderly listing of actual tasks that the project team must complete to produce the project’s deliverables. Another is the Gantt chart, which lists the tasks on the WBS along with each task’s projected start and finish dates in graphical format.</a:t>
            </a:r>
          </a:p>
          <a:p>
            <a:pPr>
              <a:spcBef>
                <a:spcPct val="0"/>
              </a:spcBef>
            </a:pPr>
            <a:endParaRPr lang="en-US" dirty="0">
              <a:latin typeface="Arial" charset="0"/>
              <a:cs typeface="Arial" charset="0"/>
            </a:endParaRPr>
          </a:p>
          <a:p>
            <a:pPr>
              <a:spcBef>
                <a:spcPct val="0"/>
              </a:spcBef>
            </a:pPr>
            <a:endParaRPr lang="en-US" dirty="0">
              <a:latin typeface="Arial" charset="0"/>
              <a:cs typeface="Arial" charset="0"/>
            </a:endParaRPr>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329A1E-C2FB-4757-ACF8-C1D1A4D0E2A2}" type="slidenum">
              <a:rPr lang="en-US">
                <a:cs typeface="Arial" charset="0"/>
              </a:rPr>
              <a:pPr fontAlgn="base">
                <a:spcBef>
                  <a:spcPct val="0"/>
                </a:spcBef>
                <a:spcAft>
                  <a:spcPct val="0"/>
                </a:spcAft>
              </a:pPr>
              <a:t>9</a:t>
            </a:fld>
            <a:endParaRPr lang="en-US" dirty="0">
              <a:cs typeface="Arial" charset="0"/>
            </a:endParaRPr>
          </a:p>
        </p:txBody>
      </p:sp>
    </p:spTree>
    <p:extLst>
      <p:ext uri="{BB962C8B-B14F-4D97-AF65-F5344CB8AC3E}">
        <p14:creationId xmlns:p14="http://schemas.microsoft.com/office/powerpoint/2010/main" val="3145140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latin typeface="Arial" charset="0"/>
                <a:cs typeface="Arial" charset="0"/>
              </a:rPr>
              <a:t>Project management is a systematic approach to project planning, organizing, and managing resources, resulting in a project that successfully meets its objectives. It requires knowledge and skills in many areas, and a clear understanding of the processes that underlie a successful project. Every project has five underlying processes that require management: initiating, planning, executing, monitoring and controlling, and closing.</a:t>
            </a:r>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ABF550-4FE6-4F45-82A7-E34437C51FF8}" type="slidenum">
              <a:rPr lang="en-US">
                <a:cs typeface="Arial" charset="0"/>
              </a:rPr>
              <a:pPr fontAlgn="base">
                <a:spcBef>
                  <a:spcPct val="0"/>
                </a:spcBef>
                <a:spcAft>
                  <a:spcPct val="0"/>
                </a:spcAft>
              </a:pPr>
              <a:t>10</a:t>
            </a:fld>
            <a:endParaRPr lang="en-US" dirty="0">
              <a:cs typeface="Arial" charset="0"/>
            </a:endParaRPr>
          </a:p>
        </p:txBody>
      </p:sp>
    </p:spTree>
    <p:extLst>
      <p:ext uri="{BB962C8B-B14F-4D97-AF65-F5344CB8AC3E}">
        <p14:creationId xmlns:p14="http://schemas.microsoft.com/office/powerpoint/2010/main" val="4009543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latin typeface="Arial" charset="0"/>
                <a:cs typeface="Arial" charset="0"/>
              </a:rPr>
              <a:t>The project manager (PM) needs leadership skills, excellent communication abilities, and strong team building skills. Although technical competence in the task at hand is valuable, “people” skills are equally so. The job is demanding, and project success can depend so heavily on the PM’s skills which is why many organizations require professional certification, especially for those charged with managing large projects. The Project Management Institute (PMI) offers programs to certify project managers who can demonstrate their qualifications and agree to PMI’s code of professional conduct and ethics.</a:t>
            </a:r>
          </a:p>
          <a:p>
            <a:pPr>
              <a:spcBef>
                <a:spcPct val="0"/>
              </a:spcBef>
            </a:pPr>
            <a:endParaRPr lang="en-US" dirty="0">
              <a:latin typeface="Arial" charset="0"/>
              <a:cs typeface="Arial" charset="0"/>
            </a:endParaRPr>
          </a:p>
          <a:p>
            <a:pPr>
              <a:spcBef>
                <a:spcPct val="0"/>
              </a:spcBef>
            </a:pPr>
            <a:r>
              <a:rPr lang="en-US" dirty="0">
                <a:latin typeface="Arial" charset="0"/>
                <a:cs typeface="Arial" charset="0"/>
              </a:rPr>
              <a:t>Another knowledge area project managers must master is change management, which refers to the process by which employees in an organization make the transition from the existing work processes to the new ones. Much change accompanies the introduction of new information systems, particularly when some processes are drastically revised or eliminated through business process management efforts. </a:t>
            </a:r>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193847E-1315-4C35-8030-605B6F901B74}" type="slidenum">
              <a:rPr lang="en-US">
                <a:cs typeface="Arial" charset="0"/>
              </a:rPr>
              <a:pPr fontAlgn="base">
                <a:spcBef>
                  <a:spcPct val="0"/>
                </a:spcBef>
                <a:spcAft>
                  <a:spcPct val="0"/>
                </a:spcAft>
              </a:pPr>
              <a:t>12</a:t>
            </a:fld>
            <a:endParaRPr lang="en-US" dirty="0">
              <a:cs typeface="Arial" charset="0"/>
            </a:endParaRPr>
          </a:p>
        </p:txBody>
      </p:sp>
    </p:spTree>
    <p:extLst>
      <p:ext uri="{BB962C8B-B14F-4D97-AF65-F5344CB8AC3E}">
        <p14:creationId xmlns:p14="http://schemas.microsoft.com/office/powerpoint/2010/main" val="2657344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pPr>
              <a:defRPr/>
            </a:pPr>
            <a:endParaRPr lang="en-US" dirty="0"/>
          </a:p>
        </p:txBody>
      </p:sp>
      <p:sp>
        <p:nvSpPr>
          <p:cNvPr id="4" name="Date Placeholder 3"/>
          <p:cNvSpPr>
            <a:spLocks noGrp="1"/>
          </p:cNvSpPr>
          <p:nvPr>
            <p:ph type="dt" sz="half" idx="10"/>
          </p:nvPr>
        </p:nvSpPr>
        <p:spPr/>
        <p:txBody>
          <a:bodyPr/>
          <a:lstStyle/>
          <a:p>
            <a:pPr>
              <a:defRPr/>
            </a:pPr>
            <a:r>
              <a:rPr lang="en-US" dirty="0"/>
              <a:t>Copyright © 2015 Pearson Education, Inc. publishing as Prentice Hall</a:t>
            </a:r>
          </a:p>
        </p:txBody>
      </p:sp>
      <p:sp>
        <p:nvSpPr>
          <p:cNvPr id="6" name="Slide Number Placeholder 5"/>
          <p:cNvSpPr>
            <a:spLocks noGrp="1"/>
          </p:cNvSpPr>
          <p:nvPr>
            <p:ph type="sldNum" sz="quarter" idx="12"/>
          </p:nvPr>
        </p:nvSpPr>
        <p:spPr/>
        <p:txBody>
          <a:bodyPr/>
          <a:lstStyle/>
          <a:p>
            <a:pPr>
              <a:defRPr/>
            </a:pPr>
            <a:fld id="{321DE794-40E6-4E8D-A10C-FC227CB42115}" type="slidenum">
              <a:rPr lang="en-US" smtClean="0"/>
              <a:pPr>
                <a:defRPr/>
              </a:pPr>
              <a:t>‹#›</a:t>
            </a:fld>
            <a:endParaRPr lang="en-US" dirty="0"/>
          </a:p>
        </p:txBody>
      </p:sp>
    </p:spTree>
    <p:extLst>
      <p:ext uri="{BB962C8B-B14F-4D97-AF65-F5344CB8AC3E}">
        <p14:creationId xmlns:p14="http://schemas.microsoft.com/office/powerpoint/2010/main" val="789244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pPr>
              <a:defRPr/>
            </a:pPr>
            <a:endParaRPr lang="en-US" dirty="0"/>
          </a:p>
        </p:txBody>
      </p:sp>
      <p:pic>
        <p:nvPicPr>
          <p:cNvPr id="9" name="Picture 8" descr="Pears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2023, 2021, 2018, 2015, 2012 Pearson Education, Inc. All Rights Reserved</a:t>
            </a:r>
          </a:p>
        </p:txBody>
      </p:sp>
    </p:spTree>
    <p:extLst>
      <p:ext uri="{BB962C8B-B14F-4D97-AF65-F5344CB8AC3E}">
        <p14:creationId xmlns:p14="http://schemas.microsoft.com/office/powerpoint/2010/main" val="1744502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65436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hapter Opener-add copyright">
    <p:spTree>
      <p:nvGrpSpPr>
        <p:cNvPr id="1" name="Shape 37"/>
        <p:cNvGrpSpPr/>
        <p:nvPr/>
      </p:nvGrpSpPr>
      <p:grpSpPr>
        <a:xfrm>
          <a:off x="0" y="0"/>
          <a:ext cx="0" cy="0"/>
          <a:chOff x="0" y="0"/>
          <a:chExt cx="0" cy="0"/>
        </a:xfrm>
      </p:grpSpPr>
      <p:sp>
        <p:nvSpPr>
          <p:cNvPr id="38" name="Title Placeholde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Content Placeholder"/>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 name="Content Placeholder 3">
            <a:extLst>
              <a:ext uri="{FF2B5EF4-FFF2-40B4-BE49-F238E27FC236}">
                <a16:creationId xmlns:a16="http://schemas.microsoft.com/office/drawing/2014/main" id="{6EE677B9-EC76-47FA-B8D6-49D033518C61}"/>
              </a:ext>
            </a:extLst>
          </p:cNvPr>
          <p:cNvSpPr>
            <a:spLocks noGrp="1"/>
          </p:cNvSpPr>
          <p:nvPr>
            <p:ph sz="quarter" idx="13" hasCustomPrompt="1"/>
          </p:nvPr>
        </p:nvSpPr>
        <p:spPr>
          <a:xfrm>
            <a:off x="457200" y="1600200"/>
            <a:ext cx="4397375" cy="4525963"/>
          </a:xfrm>
        </p:spPr>
        <p:txBody>
          <a:bodyPr/>
          <a:lstStyle>
            <a:lvl1pPr marL="101600" indent="0">
              <a:buNone/>
              <a:defRPr/>
            </a:lvl1pPr>
          </a:lstStyle>
          <a:p>
            <a:pPr lvl="0"/>
            <a:r>
              <a:rPr lang="en-US" dirty="0"/>
              <a:t>Image of front cover</a:t>
            </a:r>
          </a:p>
        </p:txBody>
      </p:sp>
      <p:sp>
        <p:nvSpPr>
          <p:cNvPr id="6" name="Content Placeholder 5">
            <a:extLst>
              <a:ext uri="{FF2B5EF4-FFF2-40B4-BE49-F238E27FC236}">
                <a16:creationId xmlns:a16="http://schemas.microsoft.com/office/drawing/2014/main" id="{F4ED3915-2147-4382-A599-2376CC8854D1}"/>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8" name="Content Placeholder 7">
            <a:extLst>
              <a:ext uri="{FF2B5EF4-FFF2-40B4-BE49-F238E27FC236}">
                <a16:creationId xmlns:a16="http://schemas.microsoft.com/office/drawing/2014/main" id="{3B38FD8D-0DB0-4A1A-A3F1-E26B606AC837}"/>
              </a:ext>
            </a:extLst>
          </p:cNvPr>
          <p:cNvSpPr>
            <a:spLocks noGrp="1"/>
          </p:cNvSpPr>
          <p:nvPr>
            <p:ph sz="quarter" idx="15" hasCustomPrompt="1"/>
          </p:nvPr>
        </p:nvSpPr>
        <p:spPr>
          <a:xfrm>
            <a:off x="5029200" y="3252788"/>
            <a:ext cx="3657600" cy="2873375"/>
          </a:xfrm>
        </p:spPr>
        <p:txBody>
          <a:bodyPr/>
          <a:lstStyle>
            <a:lvl1pPr marL="101600" indent="0">
              <a:buNone/>
              <a:defRPr sz="2200"/>
            </a:lvl1pPr>
          </a:lstStyle>
          <a:p>
            <a:pPr lvl="0"/>
            <a:r>
              <a:rPr lang="en-US" dirty="0"/>
              <a:t>Chapter name</a:t>
            </a:r>
          </a:p>
        </p:txBody>
      </p:sp>
      <p:sp>
        <p:nvSpPr>
          <p:cNvPr id="12" name="Shape 13">
            <a:extLst>
              <a:ext uri="{FF2B5EF4-FFF2-40B4-BE49-F238E27FC236}">
                <a16:creationId xmlns:a16="http://schemas.microsoft.com/office/drawing/2014/main" id="{C5328E6C-2B17-49B8-8712-6C0E107A1D99}"/>
              </a:ext>
            </a:extLst>
          </p:cNvPr>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3" name="Shape 14">
            <a:extLst>
              <a:ext uri="{FF2B5EF4-FFF2-40B4-BE49-F238E27FC236}">
                <a16:creationId xmlns:a16="http://schemas.microsoft.com/office/drawing/2014/main" id="{CE0B5B1C-8858-43DC-BD75-C546F4738779}"/>
              </a:ext>
            </a:extLst>
          </p:cNvPr>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
        <p:nvSpPr>
          <p:cNvPr id="9" name="Picture Placeholder 8">
            <a:extLst>
              <a:ext uri="{FF2B5EF4-FFF2-40B4-BE49-F238E27FC236}">
                <a16:creationId xmlns:a16="http://schemas.microsoft.com/office/drawing/2014/main" id="{51B8939D-A957-42F9-A1B5-556D29D235AB}"/>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18" name="Content Placeholder 17">
            <a:extLst>
              <a:ext uri="{FF2B5EF4-FFF2-40B4-BE49-F238E27FC236}">
                <a16:creationId xmlns:a16="http://schemas.microsoft.com/office/drawing/2014/main" id="{0CF87F15-2C58-4DFC-BACB-0E2C6507BCDE}"/>
              </a:ext>
            </a:extLst>
          </p:cNvPr>
          <p:cNvSpPr>
            <a:spLocks noGrp="1"/>
          </p:cNvSpPr>
          <p:nvPr>
            <p:ph sz="quarter" idx="17" hasCustomPrompt="1"/>
          </p:nvPr>
        </p:nvSpPr>
        <p:spPr>
          <a:xfrm>
            <a:off x="2097088" y="6400800"/>
            <a:ext cx="6589712"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Tree>
    <p:extLst>
      <p:ext uri="{BB962C8B-B14F-4D97-AF65-F5344CB8AC3E}">
        <p14:creationId xmlns:p14="http://schemas.microsoft.com/office/powerpoint/2010/main" val="2612456089"/>
      </p:ext>
    </p:extLst>
  </p:cSld>
  <p:clrMapOvr>
    <a:masterClrMapping/>
  </p:clrMapOvr>
  <p:extLst>
    <p:ext uri="{DCECCB84-F9BA-43D5-87BE-67443E8EF086}">
      <p15:sldGuideLst xmlns:p15="http://schemas.microsoft.com/office/powerpoint/2012/main">
        <p15:guide id="1" orient="horz" pos="4176">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add copyright">
    <p:spTree>
      <p:nvGrpSpPr>
        <p:cNvPr id="1" name="Shape 37"/>
        <p:cNvGrpSpPr/>
        <p:nvPr/>
      </p:nvGrpSpPr>
      <p:grpSpPr>
        <a:xfrm>
          <a:off x="0" y="0"/>
          <a:ext cx="0" cy="0"/>
          <a:chOff x="0" y="0"/>
          <a:chExt cx="0" cy="0"/>
        </a:xfrm>
      </p:grpSpPr>
      <p:sp>
        <p:nvSpPr>
          <p:cNvPr id="38" name="Title Placeholde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Content Placeholder"/>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 name="Content Placeholder 3">
            <a:extLst>
              <a:ext uri="{FF2B5EF4-FFF2-40B4-BE49-F238E27FC236}">
                <a16:creationId xmlns:a16="http://schemas.microsoft.com/office/drawing/2014/main" id="{6EE677B9-EC76-47FA-B8D6-49D033518C61}"/>
              </a:ext>
            </a:extLst>
          </p:cNvPr>
          <p:cNvSpPr>
            <a:spLocks noGrp="1"/>
          </p:cNvSpPr>
          <p:nvPr>
            <p:ph sz="quarter" idx="13" hasCustomPrompt="1"/>
          </p:nvPr>
        </p:nvSpPr>
        <p:spPr>
          <a:xfrm>
            <a:off x="457200" y="1600200"/>
            <a:ext cx="4397375" cy="4525963"/>
          </a:xfrm>
        </p:spPr>
        <p:txBody>
          <a:bodyPr/>
          <a:lstStyle>
            <a:lvl1pPr marL="101600" indent="0">
              <a:buNone/>
              <a:defRPr/>
            </a:lvl1pPr>
          </a:lstStyle>
          <a:p>
            <a:pPr lvl="0"/>
            <a:r>
              <a:rPr lang="en-US" dirty="0"/>
              <a:t>Image of front cover</a:t>
            </a:r>
          </a:p>
        </p:txBody>
      </p:sp>
      <p:sp>
        <p:nvSpPr>
          <p:cNvPr id="6" name="Content Placeholder 5">
            <a:extLst>
              <a:ext uri="{FF2B5EF4-FFF2-40B4-BE49-F238E27FC236}">
                <a16:creationId xmlns:a16="http://schemas.microsoft.com/office/drawing/2014/main" id="{F4ED3915-2147-4382-A599-2376CC8854D1}"/>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8" name="Content Placeholder 7">
            <a:extLst>
              <a:ext uri="{FF2B5EF4-FFF2-40B4-BE49-F238E27FC236}">
                <a16:creationId xmlns:a16="http://schemas.microsoft.com/office/drawing/2014/main" id="{3B38FD8D-0DB0-4A1A-A3F1-E26B606AC837}"/>
              </a:ext>
            </a:extLst>
          </p:cNvPr>
          <p:cNvSpPr>
            <a:spLocks noGrp="1"/>
          </p:cNvSpPr>
          <p:nvPr>
            <p:ph sz="quarter" idx="15" hasCustomPrompt="1"/>
          </p:nvPr>
        </p:nvSpPr>
        <p:spPr>
          <a:xfrm>
            <a:off x="5029200" y="3252788"/>
            <a:ext cx="3657600" cy="2873375"/>
          </a:xfrm>
        </p:spPr>
        <p:txBody>
          <a:bodyPr/>
          <a:lstStyle>
            <a:lvl1pPr marL="101600" indent="0">
              <a:buNone/>
              <a:defRPr sz="2200"/>
            </a:lvl1pPr>
          </a:lstStyle>
          <a:p>
            <a:pPr lvl="0"/>
            <a:r>
              <a:rPr lang="en-US" dirty="0"/>
              <a:t>Chapter name</a:t>
            </a:r>
          </a:p>
        </p:txBody>
      </p:sp>
      <p:sp>
        <p:nvSpPr>
          <p:cNvPr id="12" name="Shape 13">
            <a:extLst>
              <a:ext uri="{FF2B5EF4-FFF2-40B4-BE49-F238E27FC236}">
                <a16:creationId xmlns:a16="http://schemas.microsoft.com/office/drawing/2014/main" id="{C5328E6C-2B17-49B8-8712-6C0E107A1D99}"/>
              </a:ext>
            </a:extLst>
          </p:cNvPr>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3" name="Shape 14">
            <a:extLst>
              <a:ext uri="{FF2B5EF4-FFF2-40B4-BE49-F238E27FC236}">
                <a16:creationId xmlns:a16="http://schemas.microsoft.com/office/drawing/2014/main" id="{CE0B5B1C-8858-43DC-BD75-C546F4738779}"/>
              </a:ext>
            </a:extLst>
          </p:cNvPr>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
        <p:nvSpPr>
          <p:cNvPr id="9" name="Picture Placeholder 8">
            <a:extLst>
              <a:ext uri="{FF2B5EF4-FFF2-40B4-BE49-F238E27FC236}">
                <a16:creationId xmlns:a16="http://schemas.microsoft.com/office/drawing/2014/main" id="{51B8939D-A957-42F9-A1B5-556D29D235AB}"/>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18" name="Content Placeholder 17">
            <a:extLst>
              <a:ext uri="{FF2B5EF4-FFF2-40B4-BE49-F238E27FC236}">
                <a16:creationId xmlns:a16="http://schemas.microsoft.com/office/drawing/2014/main" id="{0CF87F15-2C58-4DFC-BACB-0E2C6507BCDE}"/>
              </a:ext>
            </a:extLst>
          </p:cNvPr>
          <p:cNvSpPr>
            <a:spLocks noGrp="1"/>
          </p:cNvSpPr>
          <p:nvPr>
            <p:ph sz="quarter" idx="17" hasCustomPrompt="1"/>
          </p:nvPr>
        </p:nvSpPr>
        <p:spPr>
          <a:xfrm>
            <a:off x="2097088" y="6400800"/>
            <a:ext cx="6589712"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Tree>
    <p:extLst>
      <p:ext uri="{BB962C8B-B14F-4D97-AF65-F5344CB8AC3E}">
        <p14:creationId xmlns:p14="http://schemas.microsoft.com/office/powerpoint/2010/main" val="53526428"/>
      </p:ext>
    </p:extLst>
  </p:cSld>
  <p:clrMapOvr>
    <a:masterClrMapping/>
  </p:clrMapOvr>
  <p:extLst>
    <p:ext uri="{DCECCB84-F9BA-43D5-87BE-67443E8EF086}">
      <p15:sldGuideLst xmlns:p15="http://schemas.microsoft.com/office/powerpoint/2012/main">
        <p15:guide id="1" orient="horz" pos="4176">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add copyright">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9" name="Title Placeholder"/>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0" name="Content Placeholder"/>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4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rgbClr val="FFFFFF"/>
              </a:solidFill>
              <a:effectLst/>
              <a:uLnTx/>
              <a:uFillTx/>
              <a:latin typeface="Arial"/>
              <a:cs typeface="Arial"/>
              <a:sym typeface="Arial"/>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9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Pct val="25000"/>
                <a:buFontTx/>
                <a:buNone/>
                <a:tabLst/>
                <a:defRPr/>
              </a:pPr>
              <a:t>‹#›</a:t>
            </a:fld>
            <a:endParaRPr kumimoji="0" lang="en-US" sz="9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3" name="Picture Placeholder 8">
            <a:extLst>
              <a:ext uri="{FF2B5EF4-FFF2-40B4-BE49-F238E27FC236}">
                <a16:creationId xmlns:a16="http://schemas.microsoft.com/office/drawing/2014/main" id="{C6122C06-0248-45C8-9890-FDA2C7B0CDBA}"/>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3" name="Content Placeholder 2">
            <a:extLst>
              <a:ext uri="{FF2B5EF4-FFF2-40B4-BE49-F238E27FC236}">
                <a16:creationId xmlns:a16="http://schemas.microsoft.com/office/drawing/2014/main" id="{B3F9E3F0-3064-41BA-BF34-B5D9350D8D48}"/>
              </a:ext>
            </a:extLst>
          </p:cNvPr>
          <p:cNvSpPr>
            <a:spLocks noGrp="1"/>
          </p:cNvSpPr>
          <p:nvPr>
            <p:ph sz="quarter" idx="17" hasCustomPrompt="1"/>
          </p:nvPr>
        </p:nvSpPr>
        <p:spPr>
          <a:xfrm>
            <a:off x="1836402" y="6400801"/>
            <a:ext cx="6908800"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Tree>
    <p:extLst>
      <p:ext uri="{BB962C8B-B14F-4D97-AF65-F5344CB8AC3E}">
        <p14:creationId xmlns:p14="http://schemas.microsoft.com/office/powerpoint/2010/main" val="72763038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pPr>
              <a:defRPr/>
            </a:pPr>
            <a:endParaRPr lang="en-US" dirty="0"/>
          </a:p>
        </p:txBody>
      </p:sp>
      <p:sp>
        <p:nvSpPr>
          <p:cNvPr id="4" name="Date Placeholder 3"/>
          <p:cNvSpPr>
            <a:spLocks noGrp="1"/>
          </p:cNvSpPr>
          <p:nvPr>
            <p:ph type="dt" sz="half" idx="11"/>
          </p:nvPr>
        </p:nvSpPr>
        <p:spPr/>
        <p:txBody>
          <a:bodyPr/>
          <a:lstStyle/>
          <a:p>
            <a:pPr>
              <a:defRPr/>
            </a:pPr>
            <a:r>
              <a:rPr lang="en-US" dirty="0"/>
              <a:t>Copyright © 2015 Pearson Education, Inc. publishing as Prentice Hall</a:t>
            </a:r>
          </a:p>
        </p:txBody>
      </p:sp>
      <p:sp>
        <p:nvSpPr>
          <p:cNvPr id="5" name="Slide Number Placeholder 4"/>
          <p:cNvSpPr>
            <a:spLocks noGrp="1"/>
          </p:cNvSpPr>
          <p:nvPr>
            <p:ph type="sldNum" sz="quarter" idx="12"/>
          </p:nvPr>
        </p:nvSpPr>
        <p:spPr/>
        <p:txBody>
          <a:bodyPr/>
          <a:lstStyle/>
          <a:p>
            <a:pPr>
              <a:defRPr/>
            </a:pPr>
            <a:fld id="{571891B4-C7B6-4233-8ADA-9B69C9FAC77B}" type="slidenum">
              <a:rPr lang="en-US" smtClean="0"/>
              <a:pPr>
                <a:defRPr/>
              </a:pPr>
              <a:t>‹#›</a:t>
            </a:fld>
            <a:endParaRPr lang="en-US" dirty="0"/>
          </a:p>
        </p:txBody>
      </p:sp>
      <p:pic>
        <p:nvPicPr>
          <p:cNvPr id="12" name="Picture 11" descr="Pears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2023, 2021, 2018, 2015, 2012 Pearson Education, Inc. All Rights Reserved</a:t>
            </a:r>
          </a:p>
        </p:txBody>
      </p:sp>
    </p:spTree>
    <p:extLst>
      <p:ext uri="{BB962C8B-B14F-4D97-AF65-F5344CB8AC3E}">
        <p14:creationId xmlns:p14="http://schemas.microsoft.com/office/powerpoint/2010/main" val="359643001"/>
      </p:ext>
    </p:extLst>
  </p:cSld>
  <p:clrMapOvr>
    <a:masterClrMapping/>
  </p:clrMapOvr>
  <p:hf hdr="0" ftr="0"/>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2"/>
          <p:cNvSpPr>
            <a:spLocks noGrp="1"/>
          </p:cNvSpPr>
          <p:nvPr>
            <p:ph type="ftr" sz="quarter" idx="10"/>
          </p:nvPr>
        </p:nvSpPr>
        <p:spPr>
          <a:xfrm>
            <a:off x="93969" y="6172200"/>
            <a:ext cx="8595360" cy="235463"/>
          </a:xfrm>
        </p:spPr>
        <p:txBody>
          <a:bodyPr/>
          <a:lstStyle/>
          <a:p>
            <a:pPr>
              <a:defRPr/>
            </a:pPr>
            <a:endParaRPr lang="en-US" dirty="0"/>
          </a:p>
        </p:txBody>
      </p:sp>
      <p:sp>
        <p:nvSpPr>
          <p:cNvPr id="4" name="Date Placeholder 3"/>
          <p:cNvSpPr>
            <a:spLocks noGrp="1"/>
          </p:cNvSpPr>
          <p:nvPr>
            <p:ph type="dt" sz="half" idx="11"/>
          </p:nvPr>
        </p:nvSpPr>
        <p:spPr/>
        <p:txBody>
          <a:bodyPr/>
          <a:lstStyle/>
          <a:p>
            <a:pPr>
              <a:defRPr/>
            </a:pPr>
            <a:r>
              <a:rPr lang="en-US" dirty="0"/>
              <a:t>Copyright © 2015 Pearson Education, Inc. publishing as Prentice Hall</a:t>
            </a:r>
          </a:p>
        </p:txBody>
      </p:sp>
      <p:sp>
        <p:nvSpPr>
          <p:cNvPr id="5" name="Slide Number Placeholder 4"/>
          <p:cNvSpPr>
            <a:spLocks noGrp="1"/>
          </p:cNvSpPr>
          <p:nvPr>
            <p:ph type="sldNum" sz="quarter" idx="12"/>
          </p:nvPr>
        </p:nvSpPr>
        <p:spPr/>
        <p:txBody>
          <a:bodyPr/>
          <a:lstStyle/>
          <a:p>
            <a:pPr>
              <a:defRPr/>
            </a:pPr>
            <a:fld id="{571891B4-C7B6-4233-8ADA-9B69C9FAC77B}" type="slidenum">
              <a:rPr lang="en-US" smtClean="0"/>
              <a:pPr>
                <a:defRPr/>
              </a:pPr>
              <a:t>‹#›</a:t>
            </a:fld>
            <a:endParaRPr lang="en-US" dirty="0"/>
          </a:p>
        </p:txBody>
      </p:sp>
    </p:spTree>
    <p:extLst>
      <p:ext uri="{BB962C8B-B14F-4D97-AF65-F5344CB8AC3E}">
        <p14:creationId xmlns:p14="http://schemas.microsoft.com/office/powerpoint/2010/main" val="175907093"/>
      </p:ext>
    </p:extLst>
  </p:cSld>
  <p:clrMapOvr>
    <a:masterClrMapping/>
  </p:clrMapOvr>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4"/>
          <p:cNvSpPr>
            <a:spLocks noGrp="1"/>
          </p:cNvSpPr>
          <p:nvPr>
            <p:ph type="ftr" sz="quarter" idx="11"/>
          </p:nvPr>
        </p:nvSpPr>
        <p:spPr>
          <a:xfrm>
            <a:off x="93969" y="6172200"/>
            <a:ext cx="8595360" cy="235463"/>
          </a:xfrm>
        </p:spPr>
        <p:txBody>
          <a:bodyPr/>
          <a:lstStyle/>
          <a:p>
            <a:pPr>
              <a:defRPr/>
            </a:pPr>
            <a:endParaRPr lang="en-US" dirty="0"/>
          </a:p>
        </p:txBody>
      </p:sp>
      <p:sp>
        <p:nvSpPr>
          <p:cNvPr id="9" name="Date Placeholder 3"/>
          <p:cNvSpPr>
            <a:spLocks noGrp="1"/>
          </p:cNvSpPr>
          <p:nvPr>
            <p:ph type="dt" sz="half" idx="10"/>
          </p:nvPr>
        </p:nvSpPr>
        <p:spPr>
          <a:xfrm>
            <a:off x="6335713" y="113072"/>
            <a:ext cx="2133600" cy="182880"/>
          </a:xfrm>
        </p:spPr>
        <p:txBody>
          <a:bodyPr/>
          <a:lstStyle/>
          <a:p>
            <a:pPr>
              <a:defRPr/>
            </a:pPr>
            <a:r>
              <a:rPr lang="en-US" dirty="0"/>
              <a:t>Copyright © 2015 Pearson Education, Inc. publishing as Prentice Hall</a:t>
            </a:r>
          </a:p>
        </p:txBody>
      </p:sp>
      <p:sp>
        <p:nvSpPr>
          <p:cNvPr id="10" name="Slide Number Placeholder 5"/>
          <p:cNvSpPr>
            <a:spLocks noGrp="1"/>
          </p:cNvSpPr>
          <p:nvPr>
            <p:ph type="sldNum" sz="quarter" idx="12"/>
          </p:nvPr>
        </p:nvSpPr>
        <p:spPr>
          <a:xfrm>
            <a:off x="8469312" y="113072"/>
            <a:ext cx="551783" cy="182880"/>
          </a:xfrm>
        </p:spPr>
        <p:txBody>
          <a:bodyPr/>
          <a:lstStyle/>
          <a:p>
            <a:pPr>
              <a:defRPr/>
            </a:pPr>
            <a:fld id="{6C5A4358-8057-473A-8C6F-5391E835C428}" type="slidenum">
              <a:rPr lang="en-US" smtClean="0"/>
              <a:pPr>
                <a:defRPr/>
              </a:pPr>
              <a:t>‹#›</a:t>
            </a:fld>
            <a:endParaRPr lang="en-US" dirty="0"/>
          </a:p>
        </p:txBody>
      </p:sp>
    </p:spTree>
    <p:extLst>
      <p:ext uri="{BB962C8B-B14F-4D97-AF65-F5344CB8AC3E}">
        <p14:creationId xmlns:p14="http://schemas.microsoft.com/office/powerpoint/2010/main" val="1003451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93969" y="6172200"/>
            <a:ext cx="8595360" cy="235463"/>
          </a:xfrm>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571891B4-C7B6-4233-8ADA-9B69C9FAC77B}" type="slidenum">
              <a:rPr lang="en-US" smtClean="0"/>
              <a:pPr>
                <a:defRPr/>
              </a:pPr>
              <a:t>‹#›</a:t>
            </a:fld>
            <a:endParaRPr lang="en-US" dirty="0"/>
          </a:p>
        </p:txBody>
      </p:sp>
    </p:spTree>
    <p:extLst>
      <p:ext uri="{BB962C8B-B14F-4D97-AF65-F5344CB8AC3E}">
        <p14:creationId xmlns:p14="http://schemas.microsoft.com/office/powerpoint/2010/main" val="4232990724"/>
      </p:ext>
    </p:extLst>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pPr>
              <a:defRPr/>
            </a:pPr>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pPr>
              <a:defRPr/>
            </a:pPr>
            <a:fld id="{571891B4-C7B6-4233-8ADA-9B69C9FAC77B}" type="slidenum">
              <a:rPr lang="en-US" smtClean="0"/>
              <a:pPr>
                <a:defRPr/>
              </a:pPr>
              <a:t>‹#›</a:t>
            </a:fld>
            <a:endParaRPr lang="en-US" dirty="0"/>
          </a:p>
        </p:txBody>
      </p:sp>
      <p:pic>
        <p:nvPicPr>
          <p:cNvPr id="7" name="Picture 6" descr="Pears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2023, 2021, 2018, 2015, 2012 Pearson Education, Inc. All Rights Reserved</a:t>
            </a:r>
          </a:p>
        </p:txBody>
      </p:sp>
    </p:spTree>
    <p:extLst>
      <p:ext uri="{BB962C8B-B14F-4D97-AF65-F5344CB8AC3E}">
        <p14:creationId xmlns:p14="http://schemas.microsoft.com/office/powerpoint/2010/main" val="976903851"/>
      </p:ext>
    </p:extLst>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pPr>
              <a:defRPr/>
            </a:pPr>
            <a:endParaRPr lang="en-US" dirty="0"/>
          </a:p>
        </p:txBody>
      </p:sp>
      <p:sp>
        <p:nvSpPr>
          <p:cNvPr id="4" name="Date Placeholder 3"/>
          <p:cNvSpPr>
            <a:spLocks noGrp="1"/>
          </p:cNvSpPr>
          <p:nvPr>
            <p:ph type="dt" sz="half" idx="10"/>
          </p:nvPr>
        </p:nvSpPr>
        <p:spPr/>
        <p:txBody>
          <a:bodyPr/>
          <a:lstStyle/>
          <a:p>
            <a:pPr>
              <a:defRPr/>
            </a:pPr>
            <a:r>
              <a:rPr lang="en-US" dirty="0"/>
              <a:t>Copyright © 2015 Pearson Education, Inc. publishing as Prentice Hall</a:t>
            </a:r>
          </a:p>
        </p:txBody>
      </p:sp>
      <p:sp>
        <p:nvSpPr>
          <p:cNvPr id="6" name="Slide Number Placeholder 5"/>
          <p:cNvSpPr>
            <a:spLocks noGrp="1"/>
          </p:cNvSpPr>
          <p:nvPr>
            <p:ph type="sldNum" sz="quarter" idx="12"/>
          </p:nvPr>
        </p:nvSpPr>
        <p:spPr/>
        <p:txBody>
          <a:bodyPr/>
          <a:lstStyle/>
          <a:p>
            <a:pPr>
              <a:defRPr/>
            </a:pPr>
            <a:fld id="{571891B4-C7B6-4233-8ADA-9B69C9FAC77B}" type="slidenum">
              <a:rPr lang="en-US" smtClean="0"/>
              <a:pPr>
                <a:defRPr/>
              </a:pPr>
              <a:t>‹#›</a:t>
            </a:fld>
            <a:endParaRPr lang="en-US" dirty="0"/>
          </a:p>
        </p:txBody>
      </p:sp>
    </p:spTree>
    <p:extLst>
      <p:ext uri="{BB962C8B-B14F-4D97-AF65-F5344CB8AC3E}">
        <p14:creationId xmlns:p14="http://schemas.microsoft.com/office/powerpoint/2010/main" val="2216203636"/>
      </p:ext>
    </p:extLst>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Footer Placeholder 4"/>
          <p:cNvSpPr>
            <a:spLocks noGrp="1"/>
          </p:cNvSpPr>
          <p:nvPr>
            <p:ph type="ftr" sz="quarter" idx="11"/>
          </p:nvPr>
        </p:nvSpPr>
        <p:spPr>
          <a:xfrm>
            <a:off x="93969" y="6172200"/>
            <a:ext cx="8595360" cy="235463"/>
          </a:xfrm>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742811D5-0882-4FDC-A6C3-D9CD63FF9A75}" type="slidenum">
              <a:rPr lang="en-US" smtClean="0"/>
              <a:pPr>
                <a:defRPr/>
              </a:pPr>
              <a:t>‹#›</a:t>
            </a:fld>
            <a:endParaRPr lang="en-US" dirty="0"/>
          </a:p>
        </p:txBody>
      </p:sp>
    </p:spTree>
    <p:extLst>
      <p:ext uri="{BB962C8B-B14F-4D97-AF65-F5344CB8AC3E}">
        <p14:creationId xmlns:p14="http://schemas.microsoft.com/office/powerpoint/2010/main" val="663838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endParaRPr lang="en-US" dirty="0"/>
          </a:p>
        </p:txBody>
      </p:sp>
      <p:sp>
        <p:nvSpPr>
          <p:cNvPr id="9" name="Footer Placeholder 3"/>
          <p:cNvSpPr>
            <a:spLocks noGrp="1"/>
          </p:cNvSpPr>
          <p:nvPr>
            <p:ph type="ftr" sz="quarter" idx="11"/>
          </p:nvPr>
        </p:nvSpPr>
        <p:spPr>
          <a:xfrm>
            <a:off x="93969" y="6172200"/>
            <a:ext cx="8595360" cy="235463"/>
          </a:xfrm>
        </p:spPr>
        <p:txBody>
          <a:bodyPr/>
          <a:lstStyle/>
          <a:p>
            <a:pPr>
              <a:defRPr/>
            </a:pPr>
            <a:endParaRPr lang="en-US" dirty="0"/>
          </a:p>
        </p:txBody>
      </p:sp>
    </p:spTree>
    <p:extLst>
      <p:ext uri="{BB962C8B-B14F-4D97-AF65-F5344CB8AC3E}">
        <p14:creationId xmlns:p14="http://schemas.microsoft.com/office/powerpoint/2010/main" val="837290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pPr>
              <a:defRPr/>
            </a:pP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pPr>
              <a:defRPr/>
            </a:pPr>
            <a:r>
              <a:rPr lang="en-US" dirty="0"/>
              <a:t>Copyright © 2015 Pearson Education, Inc. publishing as Prentice Hall</a:t>
            </a: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pPr>
              <a:defRPr/>
            </a:pPr>
            <a:fld id="{571891B4-C7B6-4233-8ADA-9B69C9FAC77B}" type="slidenum">
              <a:rPr lang="en-US" smtClean="0"/>
              <a:pPr>
                <a:defRPr/>
              </a:pPr>
              <a:t>‹#›</a:t>
            </a:fld>
            <a:endParaRPr lang="en-US" dirty="0"/>
          </a:p>
        </p:txBody>
      </p:sp>
      <p:pic>
        <p:nvPicPr>
          <p:cNvPr id="5" name="Picture 4" descr="Pearson Logo">
            <a:extLst>
              <a:ext uri="{FF2B5EF4-FFF2-40B4-BE49-F238E27FC236}">
                <a16:creationId xmlns:a16="http://schemas.microsoft.com/office/drawing/2014/main" id="{472B5604-E615-F38D-A3CF-AAB423A6F448}"/>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81000" y="6545371"/>
            <a:ext cx="996923" cy="314130"/>
          </a:xfrm>
          <a:prstGeom prst="rect">
            <a:avLst/>
          </a:prstGeom>
        </p:spPr>
      </p:pic>
      <p:sp>
        <p:nvSpPr>
          <p:cNvPr id="9" name="Content Placeholder 7">
            <a:extLst>
              <a:ext uri="{FF2B5EF4-FFF2-40B4-BE49-F238E27FC236}">
                <a16:creationId xmlns:a16="http://schemas.microsoft.com/office/drawing/2014/main" id="{F9E60B7C-21CD-B7EE-84CA-4289F0F50FF2}"/>
              </a:ext>
            </a:extLst>
          </p:cNvPr>
          <p:cNvSpPr txBox="1">
            <a:spLocks/>
          </p:cNvSpPr>
          <p:nvPr userDrawn="1"/>
        </p:nvSpPr>
        <p:spPr>
          <a:xfrm>
            <a:off x="1600200" y="6578354"/>
            <a:ext cx="7086600" cy="221018"/>
          </a:xfrm>
          <a:prstGeom prst="rect">
            <a:avLst/>
          </a:prstGeom>
        </p:spPr>
        <p:txBody>
          <a:bodyPr wrap="square" lIns="0" tIns="18000" rIns="0" bIns="18000" anchor="ctr">
            <a:spAutoFit/>
          </a:bodyPr>
          <a:lst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a:lstStyle>
          <a:p>
            <a:pPr marL="0" indent="0" algn="r">
              <a:buNone/>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2023, 2021, 2018, 2015, 2012 Pearson Education, Inc. All Rights Reserved</a:t>
            </a:r>
          </a:p>
        </p:txBody>
      </p:sp>
    </p:spTree>
    <p:extLst>
      <p:ext uri="{BB962C8B-B14F-4D97-AF65-F5344CB8AC3E}">
        <p14:creationId xmlns:p14="http://schemas.microsoft.com/office/powerpoint/2010/main" val="32205821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Tree>
    <p:extLst>
      <p:ext uri="{BB962C8B-B14F-4D97-AF65-F5344CB8AC3E}">
        <p14:creationId xmlns:p14="http://schemas.microsoft.com/office/powerpoint/2010/main" val="311980229"/>
      </p:ext>
    </p:extLst>
  </p:cSld>
  <p:clrMap bg1="lt1" tx1="dk1" bg2="dk2" tx2="lt2" accent1="accent1" accent2="accent2" accent3="accent3" accent4="accent4" accent5="accent5" accent6="accent6" hlink="hlink" folHlink="folHlink"/>
  <p:sldLayoutIdLst>
    <p:sldLayoutId id="2147483676" r:id="rId1"/>
    <p:sldLayoutId id="2147483674" r:id="rId2"/>
    <p:sldLayoutId id="2147483675"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7572B-7ADD-A3DD-537A-DF16DCAB47DA}"/>
              </a:ext>
            </a:extLst>
          </p:cNvPr>
          <p:cNvSpPr>
            <a:spLocks noGrp="1"/>
          </p:cNvSpPr>
          <p:nvPr>
            <p:ph type="title"/>
          </p:nvPr>
        </p:nvSpPr>
        <p:spPr>
          <a:xfrm>
            <a:off x="457200" y="231611"/>
            <a:ext cx="8229600" cy="590349"/>
          </a:xfrm>
        </p:spPr>
        <p:txBody>
          <a:bodyPr lIns="0" tIns="18000" rIns="0" bIns="18000" anchor="ctr">
            <a:spAutoFit/>
          </a:bodyPr>
          <a:lstStyle/>
          <a:p>
            <a:r>
              <a:rPr lang="en-US" dirty="0"/>
              <a:t>Introduction to Information Systems</a:t>
            </a:r>
          </a:p>
        </p:txBody>
      </p:sp>
      <p:sp>
        <p:nvSpPr>
          <p:cNvPr id="3" name="Text Placeholder 2">
            <a:extLst>
              <a:ext uri="{FF2B5EF4-FFF2-40B4-BE49-F238E27FC236}">
                <a16:creationId xmlns:a16="http://schemas.microsoft.com/office/drawing/2014/main" id="{DDE4E06C-4844-0804-09D8-EE2B57B18E85}"/>
              </a:ext>
            </a:extLst>
          </p:cNvPr>
          <p:cNvSpPr>
            <a:spLocks noGrp="1"/>
          </p:cNvSpPr>
          <p:nvPr>
            <p:ph type="body" idx="1"/>
          </p:nvPr>
        </p:nvSpPr>
        <p:spPr>
          <a:xfrm>
            <a:off x="457200" y="990600"/>
            <a:ext cx="8229600" cy="344128"/>
          </a:xfrm>
        </p:spPr>
        <p:txBody>
          <a:bodyPr lIns="0" tIns="18000" rIns="0" bIns="18000" anchor="ctr">
            <a:spAutoFit/>
          </a:bodyPr>
          <a:lstStyle/>
          <a:p>
            <a:r>
              <a:rPr lang="en-US" dirty="0"/>
              <a:t>Fifth Edition</a:t>
            </a:r>
          </a:p>
        </p:txBody>
      </p:sp>
      <p:pic>
        <p:nvPicPr>
          <p:cNvPr id="9" name="Picture 8" descr="Image of textbook cover titled &quot;Introduction to Information Systems Fifth Edition&quot; by author Patricia Wallace. The image is a dark blue evening skyline with lit office buildings with river running in front. There are ribbons of zeros and ones across the sky.">
            <a:extLst>
              <a:ext uri="{FF2B5EF4-FFF2-40B4-BE49-F238E27FC236}">
                <a16:creationId xmlns:a16="http://schemas.microsoft.com/office/drawing/2014/main" id="{036C7E4A-2A22-2595-A3CA-07CAF25E744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57200" y="1643063"/>
            <a:ext cx="3657450" cy="4681537"/>
          </a:xfrm>
          <a:prstGeom prst="rect">
            <a:avLst/>
          </a:prstGeom>
        </p:spPr>
      </p:pic>
      <p:sp>
        <p:nvSpPr>
          <p:cNvPr id="5" name="Content Placeholder 4">
            <a:extLst>
              <a:ext uri="{FF2B5EF4-FFF2-40B4-BE49-F238E27FC236}">
                <a16:creationId xmlns:a16="http://schemas.microsoft.com/office/drawing/2014/main" id="{CFE0924B-1726-F344-8AB4-32F8089ED3CA}"/>
              </a:ext>
            </a:extLst>
          </p:cNvPr>
          <p:cNvSpPr>
            <a:spLocks noGrp="1"/>
          </p:cNvSpPr>
          <p:nvPr>
            <p:ph sz="quarter" idx="14"/>
          </p:nvPr>
        </p:nvSpPr>
        <p:spPr>
          <a:xfrm>
            <a:off x="4572000" y="3041145"/>
            <a:ext cx="3657600" cy="498016"/>
          </a:xfrm>
        </p:spPr>
        <p:txBody>
          <a:bodyPr lIns="0" tIns="18000" rIns="0" bIns="18000" anchor="ctr">
            <a:spAutoFit/>
          </a:bodyPr>
          <a:lstStyle/>
          <a:p>
            <a:pPr indent="-101600"/>
            <a:r>
              <a:rPr lang="en-US" dirty="0"/>
              <a:t>Chapter 12 </a:t>
            </a:r>
          </a:p>
        </p:txBody>
      </p:sp>
      <p:sp>
        <p:nvSpPr>
          <p:cNvPr id="6" name="Content Placeholder 5">
            <a:extLst>
              <a:ext uri="{FF2B5EF4-FFF2-40B4-BE49-F238E27FC236}">
                <a16:creationId xmlns:a16="http://schemas.microsoft.com/office/drawing/2014/main" id="{7AE19C47-8930-3DBA-99F4-59FFF27C4176}"/>
              </a:ext>
            </a:extLst>
          </p:cNvPr>
          <p:cNvSpPr>
            <a:spLocks noGrp="1"/>
          </p:cNvSpPr>
          <p:nvPr>
            <p:ph sz="quarter" idx="15"/>
          </p:nvPr>
        </p:nvSpPr>
        <p:spPr>
          <a:xfrm>
            <a:off x="4588932" y="3640723"/>
            <a:ext cx="3945467" cy="1052014"/>
          </a:xfrm>
        </p:spPr>
        <p:txBody>
          <a:bodyPr wrap="square" lIns="0" tIns="18000" rIns="0" bIns="18000" anchor="ctr">
            <a:spAutoFit/>
          </a:bodyPr>
          <a:lstStyle/>
          <a:p>
            <a:pPr marL="0"/>
            <a:r>
              <a:rPr lang="en-US" dirty="0">
                <a:latin typeface="Arial" panose="020B0604020202020204" pitchFamily="34" charset="0"/>
                <a:cs typeface="Arial" panose="020B0604020202020204" pitchFamily="34" charset="0"/>
              </a:rPr>
              <a:t>Information Systems Project Management and </a:t>
            </a:r>
            <a:r>
              <a:rPr lang="en-US" i="1" dirty="0">
                <a:latin typeface="Arial" panose="020B0604020202020204" pitchFamily="34" charset="0"/>
                <a:cs typeface="Arial" panose="020B0604020202020204" pitchFamily="34" charset="0"/>
              </a:rPr>
              <a:t>Strategic Planning</a:t>
            </a:r>
          </a:p>
        </p:txBody>
      </p:sp>
      <p:pic>
        <p:nvPicPr>
          <p:cNvPr id="11" name="Picture 10" descr="Pearson Logo">
            <a:extLst>
              <a:ext uri="{FF2B5EF4-FFF2-40B4-BE49-F238E27FC236}">
                <a16:creationId xmlns:a16="http://schemas.microsoft.com/office/drawing/2014/main" id="{C787F8A9-DBAE-E81B-7740-8D79941734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6545371"/>
            <a:ext cx="996923" cy="314130"/>
          </a:xfrm>
          <a:prstGeom prst="rect">
            <a:avLst/>
          </a:prstGeom>
        </p:spPr>
      </p:pic>
      <p:sp>
        <p:nvSpPr>
          <p:cNvPr id="8" name="Content Placeholder 7">
            <a:extLst>
              <a:ext uri="{FF2B5EF4-FFF2-40B4-BE49-F238E27FC236}">
                <a16:creationId xmlns:a16="http://schemas.microsoft.com/office/drawing/2014/main" id="{1974B7FC-DB3B-EF0A-317C-20DF0B4AF1A0}"/>
              </a:ext>
            </a:extLst>
          </p:cNvPr>
          <p:cNvSpPr>
            <a:spLocks noGrp="1"/>
          </p:cNvSpPr>
          <p:nvPr>
            <p:ph sz="quarter" idx="17"/>
          </p:nvPr>
        </p:nvSpPr>
        <p:spPr>
          <a:xfrm>
            <a:off x="1600200" y="6578354"/>
            <a:ext cx="7086600" cy="221018"/>
          </a:xfrm>
        </p:spPr>
        <p:txBody>
          <a:bodyPr wrap="square" lIns="0" tIns="18000" rIns="0" bIns="18000" anchor="ctr">
            <a:spAutoFit/>
          </a:bodyPr>
          <a:lstStyle/>
          <a:p>
            <a:r>
              <a:rPr lang="en-US" altLang="en-US" dirty="0">
                <a:ea typeface="Verdana" panose="020B0604030504040204" pitchFamily="34" charset="0"/>
                <a:cs typeface="Verdana" panose="020B0604030504040204" pitchFamily="34" charset="0"/>
              </a:rPr>
              <a:t>Copyright © 2023, 2021, 2018, 2015, 2012 Pearson Education, Inc. All Rights Reserved</a:t>
            </a:r>
          </a:p>
        </p:txBody>
      </p:sp>
    </p:spTree>
    <p:extLst>
      <p:ext uri="{BB962C8B-B14F-4D97-AF65-F5344CB8AC3E}">
        <p14:creationId xmlns:p14="http://schemas.microsoft.com/office/powerpoint/2010/main" val="2012603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15372"/>
            <a:ext cx="8229600" cy="546628"/>
          </a:xfrm>
        </p:spPr>
        <p:txBody>
          <a:bodyPr/>
          <a:lstStyle/>
          <a:p>
            <a:r>
              <a:rPr lang="en-US" dirty="0"/>
              <a:t>Project Management Processes</a:t>
            </a:r>
          </a:p>
        </p:txBody>
      </p:sp>
      <p:pic>
        <p:nvPicPr>
          <p:cNvPr id="2" name="Picture 1" descr="A multiple line graph shows the five project management processes.&#10;The graph has start date at the left extreme and end date at the right extreme. The phase curves are as follows: Initiating: starts increasing since start date and reaches a peak gradually and then dips gradually and reaches the x-axis just to the right of start date. Planning: starts a bit late from start date and rises gradually, reaches a peak and then dips gradually, and reaches the x-axis just to the left of end date. Executing: starts after planning, rises gradually and remains at that point for a long time, and then dips gradually to reach the x-axis just to the left of end date. Monitoring/controlling: starts near start date and rises gradually, remains at a particular point just below the executing plateau but longer than that one and then dips gradually. It reaches the x-axis just to the left of end date. Closing: starts increasing from left of end date, reaches a peak gradually, and then dips gradually to reach the x-axis at end date.&#10;">
            <a:extLst>
              <a:ext uri="{FF2B5EF4-FFF2-40B4-BE49-F238E27FC236}">
                <a16:creationId xmlns:a16="http://schemas.microsoft.com/office/drawing/2014/main" id="{8F11FA04-A321-4421-9923-45DE23F632A1}"/>
              </a:ext>
            </a:extLst>
          </p:cNvPr>
          <p:cNvPicPr>
            <a:picLocks noChangeAspect="1"/>
          </p:cNvPicPr>
          <p:nvPr/>
        </p:nvPicPr>
        <p:blipFill>
          <a:blip r:embed="rId3"/>
          <a:stretch>
            <a:fillRect/>
          </a:stretch>
        </p:blipFill>
        <p:spPr>
          <a:xfrm>
            <a:off x="380999" y="1143000"/>
            <a:ext cx="8450103" cy="4343400"/>
          </a:xfrm>
          <a:prstGeom prst="rect">
            <a:avLst/>
          </a:prstGeom>
        </p:spPr>
      </p:pic>
    </p:spTree>
    <p:extLst>
      <p:ext uri="{BB962C8B-B14F-4D97-AF65-F5344CB8AC3E}">
        <p14:creationId xmlns:p14="http://schemas.microsoft.com/office/powerpoint/2010/main" val="3444963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278B-A571-798F-A310-A3222F8F9EF1}"/>
              </a:ext>
            </a:extLst>
          </p:cNvPr>
          <p:cNvSpPr>
            <a:spLocks noGrp="1"/>
          </p:cNvSpPr>
          <p:nvPr>
            <p:ph type="title"/>
          </p:nvPr>
        </p:nvSpPr>
        <p:spPr>
          <a:xfrm>
            <a:off x="457200" y="215372"/>
            <a:ext cx="8229600" cy="546628"/>
          </a:xfrm>
        </p:spPr>
        <p:txBody>
          <a:bodyPr/>
          <a:lstStyle/>
          <a:p>
            <a:r>
              <a:rPr lang="en-US" dirty="0"/>
              <a:t>Why do projects fail?</a:t>
            </a:r>
          </a:p>
        </p:txBody>
      </p:sp>
      <p:sp>
        <p:nvSpPr>
          <p:cNvPr id="3" name="Content Placeholder 2">
            <a:extLst>
              <a:ext uri="{FF2B5EF4-FFF2-40B4-BE49-F238E27FC236}">
                <a16:creationId xmlns:a16="http://schemas.microsoft.com/office/drawing/2014/main" id="{5C9B5B77-B1B5-F9E3-6C18-398317B3D1C9}"/>
              </a:ext>
            </a:extLst>
          </p:cNvPr>
          <p:cNvSpPr>
            <a:spLocks noGrp="1"/>
          </p:cNvSpPr>
          <p:nvPr>
            <p:ph idx="1"/>
          </p:nvPr>
        </p:nvSpPr>
        <p:spPr>
          <a:xfrm>
            <a:off x="304800" y="864930"/>
            <a:ext cx="8229600" cy="5135563"/>
          </a:xfrm>
        </p:spPr>
        <p:txBody>
          <a:bodyPr/>
          <a:lstStyle/>
          <a:p>
            <a:r>
              <a:rPr lang="en-US" sz="2400" dirty="0"/>
              <a:t>Lack of senior </a:t>
            </a:r>
            <a:r>
              <a:rPr lang="en-US" sz="2400" dirty="0" err="1"/>
              <a:t>mgmt</a:t>
            </a:r>
            <a:r>
              <a:rPr lang="en-US" sz="2400" dirty="0"/>
              <a:t> support and champion (can’t get resources), can’t get muscle (Bill Gates Sr.)</a:t>
            </a:r>
          </a:p>
          <a:p>
            <a:r>
              <a:rPr lang="en-US" sz="2400" dirty="0"/>
              <a:t>Lack of stakeholder involvement (no clear </a:t>
            </a:r>
            <a:r>
              <a:rPr lang="en-US" sz="2400" dirty="0" err="1"/>
              <a:t>paypack</a:t>
            </a:r>
            <a:r>
              <a:rPr lang="en-US" sz="2400" dirty="0"/>
              <a:t>)</a:t>
            </a:r>
          </a:p>
          <a:p>
            <a:r>
              <a:rPr lang="en-US" sz="2400" dirty="0"/>
              <a:t>Unclear requirements (fuzzy/vague requirements)</a:t>
            </a:r>
          </a:p>
          <a:p>
            <a:r>
              <a:rPr lang="en-US" sz="2400" dirty="0"/>
              <a:t>Technology problems (connecting software systems is more chaotic and complex than expected)</a:t>
            </a:r>
          </a:p>
          <a:p>
            <a:r>
              <a:rPr lang="en-US" sz="2400" dirty="0"/>
              <a:t>World is more chaotic and complex than expected</a:t>
            </a:r>
          </a:p>
          <a:p>
            <a:r>
              <a:rPr lang="en-US" sz="2400" dirty="0"/>
              <a:t>Scope creep and excessive customization</a:t>
            </a:r>
          </a:p>
          <a:p>
            <a:r>
              <a:rPr lang="en-US" sz="2400" dirty="0"/>
              <a:t>Unclear roles and responsibilities</a:t>
            </a:r>
          </a:p>
          <a:p>
            <a:r>
              <a:rPr lang="en-US" sz="2400" dirty="0"/>
              <a:t>Unrealistic timeframes </a:t>
            </a:r>
          </a:p>
          <a:p>
            <a:r>
              <a:rPr lang="en-US" sz="2400" dirty="0"/>
              <a:t>Poor communications or poor change management</a:t>
            </a:r>
          </a:p>
          <a:p>
            <a:endParaRPr lang="en-US" sz="2400" dirty="0"/>
          </a:p>
        </p:txBody>
      </p:sp>
      <p:sp>
        <p:nvSpPr>
          <p:cNvPr id="4" name="Date Placeholder 3">
            <a:extLst>
              <a:ext uri="{FF2B5EF4-FFF2-40B4-BE49-F238E27FC236}">
                <a16:creationId xmlns:a16="http://schemas.microsoft.com/office/drawing/2014/main" id="{10F39A7F-F830-E4E7-E054-B2E2B16A8A48}"/>
              </a:ext>
            </a:extLst>
          </p:cNvPr>
          <p:cNvSpPr>
            <a:spLocks noGrp="1"/>
          </p:cNvSpPr>
          <p:nvPr>
            <p:ph type="dt" sz="half" idx="10"/>
          </p:nvPr>
        </p:nvSpPr>
        <p:spPr/>
        <p:txBody>
          <a:bodyPr/>
          <a:lstStyle/>
          <a:p>
            <a:pPr>
              <a:defRPr/>
            </a:pPr>
            <a:r>
              <a:rPr lang="en-US"/>
              <a:t>Copyright © 2015 Pearson Education, Inc. publishing as Prentice Hall</a:t>
            </a:r>
            <a:endParaRPr lang="en-US" dirty="0"/>
          </a:p>
        </p:txBody>
      </p:sp>
      <p:sp>
        <p:nvSpPr>
          <p:cNvPr id="5" name="Slide Number Placeholder 4">
            <a:extLst>
              <a:ext uri="{FF2B5EF4-FFF2-40B4-BE49-F238E27FC236}">
                <a16:creationId xmlns:a16="http://schemas.microsoft.com/office/drawing/2014/main" id="{CDC951B1-77A4-0A67-FFB7-EA299EC5225D}"/>
              </a:ext>
            </a:extLst>
          </p:cNvPr>
          <p:cNvSpPr>
            <a:spLocks noGrp="1"/>
          </p:cNvSpPr>
          <p:nvPr>
            <p:ph type="sldNum" sz="quarter" idx="12"/>
          </p:nvPr>
        </p:nvSpPr>
        <p:spPr/>
        <p:txBody>
          <a:bodyPr/>
          <a:lstStyle/>
          <a:p>
            <a:pPr>
              <a:defRPr/>
            </a:pPr>
            <a:fld id="{6C5A4358-8057-473A-8C6F-5391E835C428}" type="slidenum">
              <a:rPr lang="en-US" smtClean="0"/>
              <a:pPr>
                <a:defRPr/>
              </a:pPr>
              <a:t>11</a:t>
            </a:fld>
            <a:endParaRPr lang="en-US" dirty="0"/>
          </a:p>
        </p:txBody>
      </p:sp>
      <p:sp>
        <p:nvSpPr>
          <p:cNvPr id="6" name="TextBox 5">
            <a:extLst>
              <a:ext uri="{FF2B5EF4-FFF2-40B4-BE49-F238E27FC236}">
                <a16:creationId xmlns:a16="http://schemas.microsoft.com/office/drawing/2014/main" id="{6A4D75A0-4FFC-5931-C4B1-CD1FECD59B11}"/>
              </a:ext>
            </a:extLst>
          </p:cNvPr>
          <p:cNvSpPr txBox="1"/>
          <p:nvPr/>
        </p:nvSpPr>
        <p:spPr>
          <a:xfrm>
            <a:off x="6945313" y="4352903"/>
            <a:ext cx="1893887" cy="1631216"/>
          </a:xfrm>
          <a:prstGeom prst="rect">
            <a:avLst/>
          </a:prstGeom>
          <a:noFill/>
        </p:spPr>
        <p:txBody>
          <a:bodyPr wrap="square" rtlCol="0">
            <a:spAutoFit/>
          </a:bodyPr>
          <a:lstStyle/>
          <a:p>
            <a:r>
              <a:rPr lang="en-US" sz="2000" i="1" dirty="0"/>
              <a:t>Did not analyze software or HW components</a:t>
            </a:r>
          </a:p>
        </p:txBody>
      </p:sp>
    </p:spTree>
    <p:extLst>
      <p:ext uri="{BB962C8B-B14F-4D97-AF65-F5344CB8AC3E}">
        <p14:creationId xmlns:p14="http://schemas.microsoft.com/office/powerpoint/2010/main" val="635781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Role of Project Manager</a:t>
            </a:r>
          </a:p>
        </p:txBody>
      </p:sp>
      <p:pic>
        <p:nvPicPr>
          <p:cNvPr id="2" name="Picture 1" descr="A figure shows the characteristics of effective project managers.&#10;The details displayed are as follows: strong leadership skills; excellent communication abilities; outstanding people skills; technical competence in project area; good listening skills; strong team-building skills; excellent presentation skills; good problem-solving and critical-thinking skills; ability to balance priorities, stay organized, and keep the team on track.&#10;">
            <a:extLst>
              <a:ext uri="{FF2B5EF4-FFF2-40B4-BE49-F238E27FC236}">
                <a16:creationId xmlns:a16="http://schemas.microsoft.com/office/drawing/2014/main" id="{37A55570-4568-4616-A916-AEDB5F3AAFB1}"/>
              </a:ext>
            </a:extLst>
          </p:cNvPr>
          <p:cNvPicPr>
            <a:picLocks noChangeAspect="1"/>
          </p:cNvPicPr>
          <p:nvPr/>
        </p:nvPicPr>
        <p:blipFill>
          <a:blip r:embed="rId3"/>
          <a:stretch>
            <a:fillRect/>
          </a:stretch>
        </p:blipFill>
        <p:spPr>
          <a:xfrm>
            <a:off x="762000" y="1524000"/>
            <a:ext cx="6443967" cy="4441684"/>
          </a:xfrm>
          <a:prstGeom prst="rect">
            <a:avLst/>
          </a:prstGeom>
        </p:spPr>
      </p:pic>
      <p:sp>
        <p:nvSpPr>
          <p:cNvPr id="4" name="TextBox 3">
            <a:extLst>
              <a:ext uri="{FF2B5EF4-FFF2-40B4-BE49-F238E27FC236}">
                <a16:creationId xmlns:a16="http://schemas.microsoft.com/office/drawing/2014/main" id="{94ADBC99-6C0F-BA8B-C0E4-F2FD9ED21D73}"/>
              </a:ext>
            </a:extLst>
          </p:cNvPr>
          <p:cNvSpPr txBox="1"/>
          <p:nvPr/>
        </p:nvSpPr>
        <p:spPr>
          <a:xfrm>
            <a:off x="5791200" y="764012"/>
            <a:ext cx="1080745" cy="400110"/>
          </a:xfrm>
          <a:prstGeom prst="rect">
            <a:avLst/>
          </a:prstGeom>
          <a:noFill/>
        </p:spPr>
        <p:txBody>
          <a:bodyPr wrap="none" rtlCol="0">
            <a:spAutoFit/>
          </a:bodyPr>
          <a:lstStyle/>
          <a:p>
            <a:r>
              <a:rPr lang="en-US" sz="2000" dirty="0"/>
              <a:t>PMI.org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969393"/>
          </a:xfrm>
        </p:spPr>
        <p:txBody>
          <a:bodyPr/>
          <a:lstStyle/>
          <a:p>
            <a:r>
              <a:rPr lang="en-US" dirty="0"/>
              <a:t>Learning Objectives</a:t>
            </a:r>
          </a:p>
        </p:txBody>
      </p:sp>
      <p:sp>
        <p:nvSpPr>
          <p:cNvPr id="16386" name="Content Placeholder 4"/>
          <p:cNvSpPr>
            <a:spLocks noGrp="1"/>
          </p:cNvSpPr>
          <p:nvPr>
            <p:ph idx="1"/>
          </p:nvPr>
        </p:nvSpPr>
        <p:spPr>
          <a:xfrm>
            <a:off x="457199" y="1414952"/>
            <a:ext cx="8563895" cy="4711211"/>
          </a:xfrm>
          <a:ln>
            <a:noFill/>
          </a:ln>
        </p:spPr>
        <p:txBody>
          <a:bodyPr/>
          <a:lstStyle/>
          <a:p>
            <a:pPr marL="682625" marR="0" indent="-682625">
              <a:lnSpc>
                <a:spcPct val="107000"/>
              </a:lnSpc>
              <a:spcBef>
                <a:spcPts val="0"/>
              </a:spcBef>
              <a:spcAft>
                <a:spcPts val="800"/>
              </a:spcAft>
              <a:buNone/>
            </a:pPr>
            <a:r>
              <a:rPr lang="en-US" sz="2400" b="1" dirty="0">
                <a:solidFill>
                  <a:srgbClr val="007FA3"/>
                </a:solidFill>
              </a:rPr>
              <a:t>12.1</a:t>
            </a:r>
            <a:r>
              <a:rPr lang="en-US" sz="2400" dirty="0">
                <a:effectLst/>
                <a:ea typeface="Calibri" panose="020F0502020204030204" pitchFamily="34" charset="0"/>
                <a:cs typeface="Calibri" panose="020F0502020204030204" pitchFamily="34" charset="0"/>
              </a:rPr>
              <a:t> Define a project, and explain how time, cost, and scope affect it.</a:t>
            </a:r>
            <a:endParaRPr lang="en-US" sz="24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400" b="1" dirty="0">
                <a:solidFill>
                  <a:srgbClr val="007FA3"/>
                </a:solidFill>
              </a:rPr>
              <a:t>12.2</a:t>
            </a:r>
            <a:r>
              <a:rPr lang="en-US" sz="2400" dirty="0">
                <a:effectLst/>
                <a:ea typeface="Calibri" panose="020F0502020204030204" pitchFamily="34" charset="0"/>
                <a:cs typeface="Calibri" panose="020F0502020204030204" pitchFamily="34" charset="0"/>
              </a:rPr>
              <a:t> Describe the five processes of project management.</a:t>
            </a:r>
            <a:endParaRPr lang="en-US" sz="2400" dirty="0">
              <a:effectLst/>
              <a:ea typeface="Calibri" panose="020F0502020204030204" pitchFamily="34" charset="0"/>
              <a:cs typeface="Times New Roman" panose="02020603050405020304" pitchFamily="18" charset="0"/>
            </a:endParaRPr>
          </a:p>
          <a:p>
            <a:pPr marL="682625" marR="0" indent="-682625">
              <a:lnSpc>
                <a:spcPct val="107000"/>
              </a:lnSpc>
              <a:spcBef>
                <a:spcPts val="0"/>
              </a:spcBef>
              <a:spcAft>
                <a:spcPts val="800"/>
              </a:spcAft>
              <a:buNone/>
            </a:pPr>
            <a:r>
              <a:rPr lang="en-US" sz="2400" b="1" dirty="0">
                <a:solidFill>
                  <a:srgbClr val="007FA3"/>
                </a:solidFill>
              </a:rPr>
              <a:t>12.3</a:t>
            </a:r>
            <a:r>
              <a:rPr lang="en-US" sz="2400" dirty="0">
                <a:effectLst/>
                <a:ea typeface="Calibri" panose="020F0502020204030204" pitchFamily="34" charset="0"/>
                <a:cs typeface="Calibri" panose="020F0502020204030204" pitchFamily="34" charset="0"/>
              </a:rPr>
              <a:t> Explain how project management software helps managers affect it.</a:t>
            </a:r>
            <a:endParaRPr lang="en-US" sz="2400" dirty="0">
              <a:effectLst/>
              <a:ea typeface="Calibri" panose="020F0502020204030204" pitchFamily="34" charset="0"/>
              <a:cs typeface="Times New Roman" panose="02020603050405020304" pitchFamily="18" charset="0"/>
            </a:endParaRPr>
          </a:p>
          <a:p>
            <a:pPr marL="682625" marR="0" indent="-682625">
              <a:lnSpc>
                <a:spcPct val="107000"/>
              </a:lnSpc>
              <a:spcBef>
                <a:spcPts val="0"/>
              </a:spcBef>
              <a:spcAft>
                <a:spcPts val="800"/>
              </a:spcAft>
              <a:buNone/>
            </a:pPr>
            <a:r>
              <a:rPr lang="en-US" sz="2400" b="1" dirty="0">
                <a:solidFill>
                  <a:srgbClr val="007FA3"/>
                </a:solidFill>
              </a:rPr>
              <a:t>12.4</a:t>
            </a:r>
            <a:r>
              <a:rPr lang="en-US" sz="2400" dirty="0">
                <a:effectLst/>
                <a:ea typeface="Calibri" panose="020F0502020204030204" pitchFamily="34" charset="0"/>
                <a:cs typeface="Calibri" panose="020F0502020204030204" pitchFamily="34" charset="0"/>
              </a:rPr>
              <a:t> Identify the main factors that cause projects to succeed or fail.</a:t>
            </a:r>
            <a:endParaRPr lang="en-US" sz="2400" dirty="0">
              <a:ea typeface="Calibri" panose="020F0502020204030204" pitchFamily="34" charset="0"/>
              <a:cs typeface="Times New Roman" panose="02020603050405020304" pitchFamily="18" charset="0"/>
            </a:endParaRPr>
          </a:p>
          <a:p>
            <a:pPr marL="623888" marR="0" indent="-623888">
              <a:lnSpc>
                <a:spcPct val="107000"/>
              </a:lnSpc>
              <a:spcBef>
                <a:spcPts val="0"/>
              </a:spcBef>
              <a:spcAft>
                <a:spcPts val="800"/>
              </a:spcAft>
              <a:buNone/>
            </a:pPr>
            <a:r>
              <a:rPr lang="en-US" sz="2400" b="1" dirty="0">
                <a:solidFill>
                  <a:srgbClr val="007FA3"/>
                </a:solidFill>
              </a:rPr>
              <a:t>12.5</a:t>
            </a:r>
            <a:r>
              <a:rPr lang="en-US" sz="2400" dirty="0">
                <a:effectLst/>
                <a:ea typeface="Calibri" panose="020F0502020204030204" pitchFamily="34" charset="0"/>
                <a:cs typeface="Calibri" panose="020F0502020204030204" pitchFamily="34" charset="0"/>
              </a:rPr>
              <a:t> Explain the importance of strategic planning for information systems, and describe the issues that the plan should address.</a:t>
            </a:r>
            <a:endParaRPr lang="en-US" sz="24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400" b="1" dirty="0">
                <a:solidFill>
                  <a:srgbClr val="007FA3"/>
                </a:solidFill>
              </a:rPr>
              <a:t>12.6</a:t>
            </a:r>
            <a:r>
              <a:rPr lang="en-US" sz="2400" dirty="0">
                <a:effectLst/>
                <a:ea typeface="Calibri" panose="020F0502020204030204" pitchFamily="34" charset="0"/>
                <a:cs typeface="Calibri" panose="020F0502020204030204" pitchFamily="34" charset="0"/>
              </a:rPr>
              <a:t> Explain how the human element affects strategic planning.</a:t>
            </a:r>
            <a:endParaRPr lang="en-US" sz="2400" dirty="0">
              <a:effectLst/>
              <a:ea typeface="Calibri" panose="020F0502020204030204" pitchFamily="34" charset="0"/>
              <a:cs typeface="Times New Roman" panose="02020603050405020304" pitchFamily="18" charset="0"/>
            </a:endParaRPr>
          </a:p>
          <a:p>
            <a:pPr marL="0" indent="0">
              <a:lnSpc>
                <a:spcPct val="125000"/>
              </a:lnSpc>
              <a:spcBef>
                <a:spcPct val="0"/>
              </a:spcBef>
              <a:buNone/>
            </a:pPr>
            <a:endParaRPr lang="en-US" sz="3000" dirty="0">
              <a:solidFill>
                <a:srgbClr val="007FA3"/>
              </a:solidFill>
              <a:latin typeface="Arial" charset="0"/>
              <a:cs typeface="Arial"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5" name="Title 10"/>
          <p:cNvSpPr>
            <a:spLocks noGrp="1"/>
          </p:cNvSpPr>
          <p:nvPr>
            <p:ph type="title"/>
          </p:nvPr>
        </p:nvSpPr>
        <p:spPr>
          <a:xfrm>
            <a:off x="457200" y="215372"/>
            <a:ext cx="8229600" cy="470428"/>
          </a:xfrm>
        </p:spPr>
        <p:txBody>
          <a:bodyPr/>
          <a:lstStyle/>
          <a:p>
            <a:r>
              <a:rPr lang="en-US" dirty="0"/>
              <a:t>Projects vs. Processes</a:t>
            </a:r>
          </a:p>
        </p:txBody>
      </p:sp>
      <p:graphicFrame>
        <p:nvGraphicFramePr>
          <p:cNvPr id="5" name="Table 4"/>
          <p:cNvGraphicFramePr>
            <a:graphicFrameLocks noGrp="1"/>
          </p:cNvGraphicFramePr>
          <p:nvPr>
            <p:extLst>
              <p:ext uri="{D42A27DB-BD31-4B8C-83A1-F6EECF244321}">
                <p14:modId xmlns:p14="http://schemas.microsoft.com/office/powerpoint/2010/main" val="1996375129"/>
              </p:ext>
            </p:extLst>
          </p:nvPr>
        </p:nvGraphicFramePr>
        <p:xfrm>
          <a:off x="457200" y="1356105"/>
          <a:ext cx="8229600" cy="4676488"/>
        </p:xfrm>
        <a:graphic>
          <a:graphicData uri="http://schemas.openxmlformats.org/drawingml/2006/table">
            <a:tbl>
              <a:tblPr firstRow="1" bandRow="1">
                <a:tableStyleId>{5940675A-B579-460E-94D1-54222C63F5DA}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640745">
                <a:tc>
                  <a:txBody>
                    <a:bodyPr/>
                    <a:lstStyle/>
                    <a:p>
                      <a:pPr marL="457200" indent="-457200" algn="ctr">
                        <a:lnSpc>
                          <a:spcPct val="125000"/>
                        </a:lnSpc>
                        <a:buFont typeface="Arial" pitchFamily="34" charset="0"/>
                        <a:buNone/>
                      </a:pPr>
                      <a:r>
                        <a:rPr lang="en-US" sz="3000" dirty="0">
                          <a:solidFill>
                            <a:srgbClr val="007FA3"/>
                          </a:solidFill>
                          <a:latin typeface="Arial" pitchFamily="34" charset="0"/>
                          <a:cs typeface="Arial" pitchFamily="34" charset="0"/>
                        </a:rPr>
                        <a:t>Projects</a:t>
                      </a:r>
                    </a:p>
                  </a:txBody>
                  <a:tcPr>
                    <a:lnL w="12700" cap="flat" cmpd="sng" algn="ctr">
                      <a:solidFill>
                        <a:srgbClr val="007FA3"/>
                      </a:solidFill>
                      <a:prstDash val="solid"/>
                      <a:round/>
                      <a:headEnd type="none" w="med" len="med"/>
                      <a:tailEnd type="none" w="med" len="med"/>
                    </a:lnL>
                    <a:lnR w="12700" cap="flat" cmpd="sng" algn="ctr">
                      <a:solidFill>
                        <a:srgbClr val="007FA3"/>
                      </a:solidFill>
                      <a:prstDash val="solid"/>
                      <a:round/>
                      <a:headEnd type="none" w="med" len="med"/>
                      <a:tailEnd type="none" w="med" len="med"/>
                    </a:lnR>
                    <a:lnT w="12700" cap="flat" cmpd="sng" algn="ctr">
                      <a:solidFill>
                        <a:srgbClr val="007FA3"/>
                      </a:solidFill>
                      <a:prstDash val="solid"/>
                      <a:round/>
                      <a:headEnd type="none" w="med" len="med"/>
                      <a:tailEnd type="none" w="med" len="med"/>
                    </a:lnT>
                    <a:lnB w="12700" cap="flat" cmpd="sng" algn="ctr">
                      <a:solidFill>
                        <a:srgbClr val="007FA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9250" indent="-349250" algn="ctr">
                        <a:lnSpc>
                          <a:spcPct val="125000"/>
                        </a:lnSpc>
                        <a:buFont typeface="Arial" pitchFamily="34" charset="0"/>
                        <a:buNone/>
                      </a:pPr>
                      <a:r>
                        <a:rPr lang="en-US" sz="3000" dirty="0">
                          <a:solidFill>
                            <a:srgbClr val="007FA3"/>
                          </a:solidFill>
                          <a:latin typeface="Arial" pitchFamily="34" charset="0"/>
                          <a:cs typeface="Arial" pitchFamily="34" charset="0"/>
                        </a:rPr>
                        <a:t>Processes</a:t>
                      </a:r>
                    </a:p>
                  </a:txBody>
                  <a:tcPr>
                    <a:lnL w="12700" cap="flat" cmpd="sng" algn="ctr">
                      <a:solidFill>
                        <a:srgbClr val="007FA3"/>
                      </a:solidFill>
                      <a:prstDash val="solid"/>
                      <a:round/>
                      <a:headEnd type="none" w="med" len="med"/>
                      <a:tailEnd type="none" w="med" len="med"/>
                    </a:lnL>
                    <a:lnR w="12700" cap="flat" cmpd="sng" algn="ctr">
                      <a:solidFill>
                        <a:srgbClr val="007FA3"/>
                      </a:solidFill>
                      <a:prstDash val="solid"/>
                      <a:round/>
                      <a:headEnd type="none" w="med" len="med"/>
                      <a:tailEnd type="none" w="med" len="med"/>
                    </a:lnR>
                    <a:lnT w="12700" cap="flat" cmpd="sng" algn="ctr">
                      <a:solidFill>
                        <a:srgbClr val="007FA3"/>
                      </a:solidFill>
                      <a:prstDash val="solid"/>
                      <a:round/>
                      <a:headEnd type="none" w="med" len="med"/>
                      <a:tailEnd type="none" w="med" len="med"/>
                    </a:lnT>
                    <a:lnB w="12700" cap="flat" cmpd="sng" algn="ctr">
                      <a:solidFill>
                        <a:srgbClr val="007FA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58852">
                <a:tc>
                  <a:txBody>
                    <a:bodyPr/>
                    <a:lstStyle/>
                    <a:p>
                      <a:pPr marL="465138" indent="-465138">
                        <a:lnSpc>
                          <a:spcPct val="125000"/>
                        </a:lnSpc>
                        <a:buFont typeface="Arial" pitchFamily="34" charset="0"/>
                        <a:buChar char="•"/>
                      </a:pPr>
                      <a:r>
                        <a:rPr lang="en-US" sz="3000" baseline="0" dirty="0">
                          <a:solidFill>
                            <a:srgbClr val="007FA3"/>
                          </a:solidFill>
                          <a:latin typeface="Arial" pitchFamily="34" charset="0"/>
                          <a:cs typeface="Arial" pitchFamily="34" charset="0"/>
                        </a:rPr>
                        <a:t>Temporary activity</a:t>
                      </a:r>
                      <a:br>
                        <a:rPr lang="en-US" sz="3000" baseline="0" dirty="0">
                          <a:solidFill>
                            <a:srgbClr val="007FA3"/>
                          </a:solidFill>
                          <a:latin typeface="Arial" pitchFamily="34" charset="0"/>
                          <a:cs typeface="Arial" pitchFamily="34" charset="0"/>
                        </a:rPr>
                      </a:br>
                      <a:r>
                        <a:rPr lang="en-US" sz="3000" baseline="0" dirty="0">
                          <a:solidFill>
                            <a:srgbClr val="007FA3"/>
                          </a:solidFill>
                          <a:latin typeface="Arial" pitchFamily="34" charset="0"/>
                          <a:cs typeface="Arial" pitchFamily="34" charset="0"/>
                        </a:rPr>
                        <a:t>specific purpose and deliverables</a:t>
                      </a:r>
                    </a:p>
                    <a:p>
                      <a:pPr marL="465138" indent="-465138">
                        <a:lnSpc>
                          <a:spcPct val="125000"/>
                        </a:lnSpc>
                        <a:buFont typeface="Arial" pitchFamily="34" charset="0"/>
                        <a:buChar char="•"/>
                      </a:pPr>
                      <a:r>
                        <a:rPr lang="en-US" sz="3000" baseline="0" dirty="0">
                          <a:solidFill>
                            <a:srgbClr val="007FA3"/>
                          </a:solidFill>
                          <a:latin typeface="Arial" pitchFamily="34" charset="0"/>
                          <a:cs typeface="Arial" pitchFamily="34" charset="0"/>
                        </a:rPr>
                        <a:t>Own budgets and timelines</a:t>
                      </a:r>
                    </a:p>
                    <a:p>
                      <a:pPr marL="465138" indent="-465138">
                        <a:lnSpc>
                          <a:spcPct val="125000"/>
                        </a:lnSpc>
                        <a:buFont typeface="Arial" pitchFamily="34" charset="0"/>
                        <a:buChar char="•"/>
                      </a:pPr>
                      <a:r>
                        <a:rPr lang="en-US" sz="3000" baseline="0" dirty="0">
                          <a:solidFill>
                            <a:srgbClr val="007FA3"/>
                          </a:solidFill>
                          <a:latin typeface="Arial" pitchFamily="34" charset="0"/>
                          <a:cs typeface="Arial" pitchFamily="34" charset="0"/>
                        </a:rPr>
                        <a:t>Unique</a:t>
                      </a:r>
                    </a:p>
                    <a:p>
                      <a:pPr marL="465138" indent="-465138">
                        <a:lnSpc>
                          <a:spcPct val="125000"/>
                        </a:lnSpc>
                        <a:buFont typeface="Arial" pitchFamily="34" charset="0"/>
                        <a:buChar char="•"/>
                      </a:pPr>
                      <a:r>
                        <a:rPr lang="en-US" sz="3000" baseline="0" dirty="0">
                          <a:solidFill>
                            <a:srgbClr val="007FA3"/>
                          </a:solidFill>
                          <a:latin typeface="Arial" pitchFamily="34" charset="0"/>
                          <a:cs typeface="Arial" pitchFamily="34" charset="0"/>
                        </a:rPr>
                        <a:t>Uncertain</a:t>
                      </a:r>
                    </a:p>
                  </a:txBody>
                  <a:tcPr>
                    <a:lnL w="12700" cap="flat" cmpd="sng" algn="ctr">
                      <a:solidFill>
                        <a:srgbClr val="007FA3"/>
                      </a:solidFill>
                      <a:prstDash val="solid"/>
                      <a:round/>
                      <a:headEnd type="none" w="med" len="med"/>
                      <a:tailEnd type="none" w="med" len="med"/>
                    </a:lnL>
                    <a:lnR w="12700" cap="flat" cmpd="sng" algn="ctr">
                      <a:solidFill>
                        <a:srgbClr val="007FA3"/>
                      </a:solidFill>
                      <a:prstDash val="solid"/>
                      <a:round/>
                      <a:headEnd type="none" w="med" len="med"/>
                      <a:tailEnd type="none" w="med" len="med"/>
                    </a:lnR>
                    <a:lnT w="12700" cap="flat" cmpd="sng" algn="ctr">
                      <a:solidFill>
                        <a:srgbClr val="007FA3"/>
                      </a:solidFill>
                      <a:prstDash val="solid"/>
                      <a:round/>
                      <a:headEnd type="none" w="med" len="med"/>
                      <a:tailEnd type="none" w="med" len="med"/>
                    </a:lnT>
                    <a:lnB w="12700" cap="flat" cmpd="sng" algn="ctr">
                      <a:solidFill>
                        <a:srgbClr val="007FA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465138" indent="-465138">
                        <a:lnSpc>
                          <a:spcPct val="125000"/>
                        </a:lnSpc>
                        <a:buFont typeface="Arial" pitchFamily="34" charset="0"/>
                        <a:buChar char="•"/>
                      </a:pPr>
                      <a:r>
                        <a:rPr lang="en-US" sz="3000" dirty="0">
                          <a:solidFill>
                            <a:srgbClr val="007FA3"/>
                          </a:solidFill>
                          <a:latin typeface="Arial" pitchFamily="34" charset="0"/>
                          <a:cs typeface="Arial" pitchFamily="34" charset="0"/>
                        </a:rPr>
                        <a:t>Repeated activity </a:t>
                      </a:r>
                      <a:br>
                        <a:rPr lang="en-US" sz="3000" dirty="0">
                          <a:solidFill>
                            <a:srgbClr val="007FA3"/>
                          </a:solidFill>
                          <a:latin typeface="Arial" pitchFamily="34" charset="0"/>
                          <a:cs typeface="Arial" pitchFamily="34" charset="0"/>
                        </a:rPr>
                      </a:br>
                      <a:r>
                        <a:rPr lang="en-US" sz="3000" dirty="0">
                          <a:solidFill>
                            <a:srgbClr val="007FA3"/>
                          </a:solidFill>
                          <a:latin typeface="Arial" pitchFamily="34" charset="0"/>
                          <a:cs typeface="Arial" pitchFamily="34" charset="0"/>
                        </a:rPr>
                        <a:t>(</a:t>
                      </a:r>
                      <a:r>
                        <a:rPr lang="en-US" sz="3000" dirty="0" err="1">
                          <a:solidFill>
                            <a:srgbClr val="007FA3"/>
                          </a:solidFill>
                          <a:latin typeface="Arial" pitchFamily="34" charset="0"/>
                          <a:cs typeface="Arial" pitchFamily="34" charset="0"/>
                        </a:rPr>
                        <a:t>ie</a:t>
                      </a:r>
                      <a:r>
                        <a:rPr lang="en-US" sz="3000" dirty="0">
                          <a:solidFill>
                            <a:srgbClr val="007FA3"/>
                          </a:solidFill>
                          <a:latin typeface="Arial" pitchFamily="34" charset="0"/>
                          <a:cs typeface="Arial" pitchFamily="34" charset="0"/>
                        </a:rPr>
                        <a:t> pick/pack/ship)</a:t>
                      </a:r>
                    </a:p>
                    <a:p>
                      <a:pPr marL="465138" indent="-465138">
                        <a:lnSpc>
                          <a:spcPct val="125000"/>
                        </a:lnSpc>
                        <a:buFont typeface="Arial" pitchFamily="34" charset="0"/>
                        <a:buChar char="•"/>
                      </a:pPr>
                      <a:r>
                        <a:rPr lang="en-US" sz="3000" dirty="0">
                          <a:solidFill>
                            <a:srgbClr val="007FA3"/>
                          </a:solidFill>
                          <a:latin typeface="Arial" pitchFamily="34" charset="0"/>
                          <a:cs typeface="Arial" pitchFamily="34" charset="0"/>
                        </a:rPr>
                        <a:t>Efficient and cost effective</a:t>
                      </a:r>
                    </a:p>
                    <a:p>
                      <a:pPr marL="465138" indent="-465138">
                        <a:lnSpc>
                          <a:spcPct val="125000"/>
                        </a:lnSpc>
                        <a:buFont typeface="Arial" pitchFamily="34" charset="0"/>
                        <a:buChar char="•"/>
                      </a:pPr>
                      <a:r>
                        <a:rPr lang="en-US" sz="3000" dirty="0">
                          <a:solidFill>
                            <a:srgbClr val="007FA3"/>
                          </a:solidFill>
                          <a:latin typeface="Arial" pitchFamily="34" charset="0"/>
                          <a:cs typeface="Arial" pitchFamily="34" charset="0"/>
                        </a:rPr>
                        <a:t>Streamlined and predictable</a:t>
                      </a:r>
                    </a:p>
                  </a:txBody>
                  <a:tcPr>
                    <a:lnL w="12700" cap="flat" cmpd="sng" algn="ctr">
                      <a:solidFill>
                        <a:srgbClr val="007FA3"/>
                      </a:solidFill>
                      <a:prstDash val="solid"/>
                      <a:round/>
                      <a:headEnd type="none" w="med" len="med"/>
                      <a:tailEnd type="none" w="med" len="med"/>
                    </a:lnL>
                    <a:lnR w="12700" cap="flat" cmpd="sng" algn="ctr">
                      <a:solidFill>
                        <a:srgbClr val="007FA3"/>
                      </a:solidFill>
                      <a:prstDash val="solid"/>
                      <a:round/>
                      <a:headEnd type="none" w="med" len="med"/>
                      <a:tailEnd type="none" w="med" len="med"/>
                    </a:lnR>
                    <a:lnT w="12700" cap="flat" cmpd="sng" algn="ctr">
                      <a:solidFill>
                        <a:srgbClr val="007FA3"/>
                      </a:solidFill>
                      <a:prstDash val="solid"/>
                      <a:round/>
                      <a:headEnd type="none" w="med" len="med"/>
                      <a:tailEnd type="none" w="med" len="med"/>
                    </a:lnT>
                    <a:lnB w="12700" cap="flat" cmpd="sng" algn="ctr">
                      <a:solidFill>
                        <a:srgbClr val="007FA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F96A5-3EF7-7308-148E-415E24A29684}"/>
              </a:ext>
            </a:extLst>
          </p:cNvPr>
          <p:cNvSpPr>
            <a:spLocks noGrp="1"/>
          </p:cNvSpPr>
          <p:nvPr>
            <p:ph type="title"/>
          </p:nvPr>
        </p:nvSpPr>
        <p:spPr/>
        <p:txBody>
          <a:bodyPr/>
          <a:lstStyle/>
          <a:p>
            <a:r>
              <a:rPr lang="en-US" dirty="0"/>
              <a:t>Organizing labor for projects is complex</a:t>
            </a:r>
          </a:p>
        </p:txBody>
      </p:sp>
      <p:sp>
        <p:nvSpPr>
          <p:cNvPr id="3" name="Content Placeholder 2">
            <a:extLst>
              <a:ext uri="{FF2B5EF4-FFF2-40B4-BE49-F238E27FC236}">
                <a16:creationId xmlns:a16="http://schemas.microsoft.com/office/drawing/2014/main" id="{EA5DE06C-ECFA-713D-58E4-C80FFDCB2345}"/>
              </a:ext>
            </a:extLst>
          </p:cNvPr>
          <p:cNvSpPr>
            <a:spLocks noGrp="1"/>
          </p:cNvSpPr>
          <p:nvPr>
            <p:ph idx="1"/>
          </p:nvPr>
        </p:nvSpPr>
        <p:spPr>
          <a:xfrm>
            <a:off x="457200" y="5791200"/>
            <a:ext cx="8229600" cy="334963"/>
          </a:xfrm>
        </p:spPr>
        <p:txBody>
          <a:bodyPr/>
          <a:lstStyle/>
          <a:p>
            <a:r>
              <a:rPr lang="en-US" dirty="0"/>
              <a:t>From extraview.com</a:t>
            </a:r>
          </a:p>
        </p:txBody>
      </p:sp>
      <p:sp>
        <p:nvSpPr>
          <p:cNvPr id="4" name="Date Placeholder 3">
            <a:extLst>
              <a:ext uri="{FF2B5EF4-FFF2-40B4-BE49-F238E27FC236}">
                <a16:creationId xmlns:a16="http://schemas.microsoft.com/office/drawing/2014/main" id="{D2DCBF7F-1530-CDA6-266E-60D62146599B}"/>
              </a:ext>
            </a:extLst>
          </p:cNvPr>
          <p:cNvSpPr>
            <a:spLocks noGrp="1"/>
          </p:cNvSpPr>
          <p:nvPr>
            <p:ph type="dt" sz="half" idx="10"/>
          </p:nvPr>
        </p:nvSpPr>
        <p:spPr/>
        <p:txBody>
          <a:bodyPr/>
          <a:lstStyle/>
          <a:p>
            <a:pPr>
              <a:defRPr/>
            </a:pPr>
            <a:r>
              <a:rPr lang="en-US"/>
              <a:t>Copyright © 2015 Pearson Education, Inc. publishing as Prentice Hall</a:t>
            </a:r>
            <a:endParaRPr lang="en-US" dirty="0"/>
          </a:p>
        </p:txBody>
      </p:sp>
      <p:sp>
        <p:nvSpPr>
          <p:cNvPr id="5" name="Slide Number Placeholder 4">
            <a:extLst>
              <a:ext uri="{FF2B5EF4-FFF2-40B4-BE49-F238E27FC236}">
                <a16:creationId xmlns:a16="http://schemas.microsoft.com/office/drawing/2014/main" id="{F8C812A8-9922-E2A3-9DA7-CE2A860C9824}"/>
              </a:ext>
            </a:extLst>
          </p:cNvPr>
          <p:cNvSpPr>
            <a:spLocks noGrp="1"/>
          </p:cNvSpPr>
          <p:nvPr>
            <p:ph type="sldNum" sz="quarter" idx="12"/>
          </p:nvPr>
        </p:nvSpPr>
        <p:spPr/>
        <p:txBody>
          <a:bodyPr/>
          <a:lstStyle/>
          <a:p>
            <a:pPr>
              <a:defRPr/>
            </a:pPr>
            <a:fld id="{6C5A4358-8057-473A-8C6F-5391E835C428}" type="slidenum">
              <a:rPr lang="en-US" smtClean="0"/>
              <a:pPr>
                <a:defRPr/>
              </a:pPr>
              <a:t>4</a:t>
            </a:fld>
            <a:endParaRPr lang="en-US" dirty="0"/>
          </a:p>
        </p:txBody>
      </p:sp>
      <p:pic>
        <p:nvPicPr>
          <p:cNvPr id="7" name="Picture 6">
            <a:extLst>
              <a:ext uri="{FF2B5EF4-FFF2-40B4-BE49-F238E27FC236}">
                <a16:creationId xmlns:a16="http://schemas.microsoft.com/office/drawing/2014/main" id="{C6685913-45E2-A509-9953-83B1BBEB033A}"/>
              </a:ext>
            </a:extLst>
          </p:cNvPr>
          <p:cNvPicPr>
            <a:picLocks noChangeAspect="1"/>
          </p:cNvPicPr>
          <p:nvPr/>
        </p:nvPicPr>
        <p:blipFill>
          <a:blip r:embed="rId2"/>
          <a:stretch>
            <a:fillRect/>
          </a:stretch>
        </p:blipFill>
        <p:spPr>
          <a:xfrm>
            <a:off x="381000" y="1524000"/>
            <a:ext cx="8554074" cy="3733800"/>
          </a:xfrm>
          <a:prstGeom prst="rect">
            <a:avLst/>
          </a:prstGeom>
        </p:spPr>
      </p:pic>
    </p:spTree>
    <p:extLst>
      <p:ext uri="{BB962C8B-B14F-4D97-AF65-F5344CB8AC3E}">
        <p14:creationId xmlns:p14="http://schemas.microsoft.com/office/powerpoint/2010/main" val="1290830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Triple Constraint</a:t>
            </a:r>
          </a:p>
        </p:txBody>
      </p:sp>
      <p:pic>
        <p:nvPicPr>
          <p:cNvPr id="2" name="Picture 1" descr="A figure shows the triple constraint. Three arrows are labeled as follows: time; scope; and cost, all pointing to the center.&#10;">
            <a:extLst>
              <a:ext uri="{FF2B5EF4-FFF2-40B4-BE49-F238E27FC236}">
                <a16:creationId xmlns:a16="http://schemas.microsoft.com/office/drawing/2014/main" id="{DEEA46AF-B47F-4D6A-B698-4176472E0FB4}"/>
              </a:ext>
            </a:extLst>
          </p:cNvPr>
          <p:cNvPicPr>
            <a:picLocks noChangeAspect="1"/>
          </p:cNvPicPr>
          <p:nvPr/>
        </p:nvPicPr>
        <p:blipFill>
          <a:blip r:embed="rId3"/>
          <a:stretch>
            <a:fillRect/>
          </a:stretch>
        </p:blipFill>
        <p:spPr>
          <a:xfrm>
            <a:off x="838200" y="1676400"/>
            <a:ext cx="3458058" cy="3077004"/>
          </a:xfrm>
          <a:prstGeom prst="rect">
            <a:avLst/>
          </a:prstGeom>
        </p:spPr>
      </p:pic>
      <p:sp>
        <p:nvSpPr>
          <p:cNvPr id="3" name="TextBox 2">
            <a:extLst>
              <a:ext uri="{FF2B5EF4-FFF2-40B4-BE49-F238E27FC236}">
                <a16:creationId xmlns:a16="http://schemas.microsoft.com/office/drawing/2014/main" id="{AC6A19DC-6067-2DA3-8FB3-7F579563DF23}"/>
              </a:ext>
            </a:extLst>
          </p:cNvPr>
          <p:cNvSpPr txBox="1"/>
          <p:nvPr/>
        </p:nvSpPr>
        <p:spPr>
          <a:xfrm>
            <a:off x="4572000" y="533400"/>
            <a:ext cx="4191000" cy="5940088"/>
          </a:xfrm>
          <a:prstGeom prst="rect">
            <a:avLst/>
          </a:prstGeom>
          <a:noFill/>
        </p:spPr>
        <p:txBody>
          <a:bodyPr wrap="square" rtlCol="0">
            <a:spAutoFit/>
          </a:bodyPr>
          <a:lstStyle/>
          <a:p>
            <a:r>
              <a:rPr lang="en-US" sz="2000" dirty="0"/>
              <a:t>Increasing the scope of the project, increases the time it takes and the cost.</a:t>
            </a:r>
          </a:p>
          <a:p>
            <a:endParaRPr lang="en-US" sz="2000" dirty="0"/>
          </a:p>
          <a:p>
            <a:r>
              <a:rPr lang="en-US" sz="2000" dirty="0"/>
              <a:t>To decrease the cost, decrease the scope (cut initial features)</a:t>
            </a:r>
          </a:p>
          <a:p>
            <a:endParaRPr lang="en-US" sz="2000" dirty="0"/>
          </a:p>
          <a:p>
            <a:r>
              <a:rPr lang="en-US" sz="2000" dirty="0"/>
              <a:t>To make initial delivery schedule (decrease time) cut scope (functionality)</a:t>
            </a:r>
          </a:p>
          <a:p>
            <a:endParaRPr lang="en-US" sz="2000" dirty="0"/>
          </a:p>
          <a:p>
            <a:r>
              <a:rPr lang="en-US" sz="2000" dirty="0"/>
              <a:t>If you allow scope creep then you need more time and more cost.</a:t>
            </a:r>
          </a:p>
          <a:p>
            <a:endParaRPr lang="en-US" sz="2000" dirty="0"/>
          </a:p>
          <a:p>
            <a:r>
              <a:rPr lang="en-US" sz="2000" dirty="0">
                <a:highlight>
                  <a:srgbClr val="FFFF00"/>
                </a:highlight>
              </a:rPr>
              <a:t>What does a PM do if the budget is spent and the delivery date is next week?</a:t>
            </a:r>
          </a:p>
          <a:p>
            <a:endParaRPr lang="en-US" sz="2000" dirty="0"/>
          </a:p>
          <a:p>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Project Management Processes</a:t>
            </a:r>
          </a:p>
        </p:txBody>
      </p:sp>
      <p:graphicFrame>
        <p:nvGraphicFramePr>
          <p:cNvPr id="5" name="Table 4"/>
          <p:cNvGraphicFramePr>
            <a:graphicFrameLocks noGrp="1"/>
          </p:cNvGraphicFramePr>
          <p:nvPr>
            <p:extLst>
              <p:ext uri="{D42A27DB-BD31-4B8C-83A1-F6EECF244321}">
                <p14:modId xmlns:p14="http://schemas.microsoft.com/office/powerpoint/2010/main" val="2042449773"/>
              </p:ext>
            </p:extLst>
          </p:nvPr>
        </p:nvGraphicFramePr>
        <p:xfrm>
          <a:off x="457200" y="1656397"/>
          <a:ext cx="8229600" cy="1787843"/>
        </p:xfrm>
        <a:graphic>
          <a:graphicData uri="http://schemas.openxmlformats.org/drawingml/2006/table">
            <a:tbl>
              <a:tblPr firstRow="1" bandRow="1">
                <a:tableStyleId>{5940675A-B579-460E-94D1-54222C63F5DA}</a:tableStyleId>
              </a:tblPr>
              <a:tblGrid>
                <a:gridCol w="8229600">
                  <a:extLst>
                    <a:ext uri="{9D8B030D-6E8A-4147-A177-3AD203B41FA5}">
                      <a16:colId xmlns:a16="http://schemas.microsoft.com/office/drawing/2014/main" val="20000"/>
                    </a:ext>
                  </a:extLst>
                </a:gridCol>
              </a:tblGrid>
              <a:tr h="1787843">
                <a:tc>
                  <a:txBody>
                    <a:bodyPr/>
                    <a:lstStyle/>
                    <a:p>
                      <a:pPr marL="465138" indent="-465138">
                        <a:lnSpc>
                          <a:spcPct val="125000"/>
                        </a:lnSpc>
                        <a:buFont typeface="Arial" pitchFamily="34" charset="0"/>
                        <a:buChar char="•"/>
                        <a:tabLst>
                          <a:tab pos="4122738" algn="l"/>
                          <a:tab pos="4456113" algn="l"/>
                        </a:tabLst>
                      </a:pPr>
                      <a:r>
                        <a:rPr lang="en-US" sz="3000" dirty="0">
                          <a:solidFill>
                            <a:srgbClr val="007FA3"/>
                          </a:solidFill>
                          <a:latin typeface="Arial" pitchFamily="34" charset="0"/>
                          <a:cs typeface="Arial" pitchFamily="34" charset="0"/>
                        </a:rPr>
                        <a:t>Initiating	</a:t>
                      </a:r>
                      <a:r>
                        <a:rPr lang="en-US" sz="2400" dirty="0">
                          <a:solidFill>
                            <a:srgbClr val="007FA3"/>
                          </a:solidFill>
                          <a:latin typeface="Arial" pitchFamily="34" charset="0"/>
                          <a:cs typeface="Arial" pitchFamily="34" charset="0"/>
                          <a:sym typeface="Symbol"/>
                        </a:rPr>
                        <a:t>	</a:t>
                      </a:r>
                      <a:r>
                        <a:rPr lang="en-US" sz="3000" dirty="0">
                          <a:solidFill>
                            <a:srgbClr val="007FA3"/>
                          </a:solidFill>
                          <a:latin typeface="Arial" pitchFamily="34" charset="0"/>
                          <a:cs typeface="Arial" pitchFamily="34" charset="0"/>
                          <a:sym typeface="Symbol"/>
                        </a:rPr>
                        <a:t>Monitoring</a:t>
                      </a:r>
                      <a:endParaRPr lang="en-US" sz="3000" dirty="0">
                        <a:solidFill>
                          <a:srgbClr val="007FA3"/>
                        </a:solidFill>
                        <a:latin typeface="Arial" pitchFamily="34" charset="0"/>
                        <a:cs typeface="Arial" pitchFamily="34" charset="0"/>
                      </a:endParaRPr>
                    </a:p>
                    <a:p>
                      <a:pPr marL="465138" indent="-465138">
                        <a:lnSpc>
                          <a:spcPct val="125000"/>
                        </a:lnSpc>
                        <a:buFont typeface="Arial" pitchFamily="34" charset="0"/>
                        <a:buChar char="•"/>
                        <a:tabLst>
                          <a:tab pos="4122738" algn="l"/>
                          <a:tab pos="4456113" algn="l"/>
                        </a:tabLst>
                      </a:pPr>
                      <a:r>
                        <a:rPr lang="en-US" sz="3000" dirty="0">
                          <a:solidFill>
                            <a:srgbClr val="007FA3"/>
                          </a:solidFill>
                          <a:latin typeface="Arial" pitchFamily="34" charset="0"/>
                          <a:cs typeface="Arial" pitchFamily="34" charset="0"/>
                        </a:rPr>
                        <a:t>Planning	</a:t>
                      </a:r>
                      <a:r>
                        <a:rPr lang="en-US" sz="2400" dirty="0">
                          <a:solidFill>
                            <a:srgbClr val="007FA3"/>
                          </a:solidFill>
                          <a:latin typeface="Arial" pitchFamily="34" charset="0"/>
                          <a:cs typeface="Arial" pitchFamily="34" charset="0"/>
                          <a:sym typeface="Symbol"/>
                        </a:rPr>
                        <a:t></a:t>
                      </a:r>
                      <a:r>
                        <a:rPr lang="en-US" sz="3200" dirty="0">
                          <a:solidFill>
                            <a:srgbClr val="007FA3"/>
                          </a:solidFill>
                          <a:latin typeface="Arial" pitchFamily="34" charset="0"/>
                          <a:cs typeface="Arial" pitchFamily="34" charset="0"/>
                          <a:sym typeface="Symbol"/>
                        </a:rPr>
                        <a:t>	Closing</a:t>
                      </a:r>
                      <a:endParaRPr lang="en-US" sz="3000" dirty="0">
                        <a:solidFill>
                          <a:srgbClr val="007FA3"/>
                        </a:solidFill>
                        <a:latin typeface="Arial" pitchFamily="34" charset="0"/>
                        <a:cs typeface="Arial" pitchFamily="34" charset="0"/>
                      </a:endParaRPr>
                    </a:p>
                    <a:p>
                      <a:pPr marL="465138" indent="-465138">
                        <a:lnSpc>
                          <a:spcPct val="125000"/>
                        </a:lnSpc>
                        <a:buFont typeface="Arial" pitchFamily="34" charset="0"/>
                        <a:buChar char="•"/>
                      </a:pPr>
                      <a:r>
                        <a:rPr lang="en-US" sz="3000" dirty="0">
                          <a:solidFill>
                            <a:srgbClr val="007FA3"/>
                          </a:solidFill>
                          <a:latin typeface="Arial" pitchFamily="34" charset="0"/>
                          <a:cs typeface="Arial" pitchFamily="34" charset="0"/>
                        </a:rPr>
                        <a:t>Executing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429D2-0DAB-40F7-34B2-CBE96AC7DB92}"/>
              </a:ext>
            </a:extLst>
          </p:cNvPr>
          <p:cNvSpPr>
            <a:spLocks noGrp="1"/>
          </p:cNvSpPr>
          <p:nvPr>
            <p:ph type="title"/>
          </p:nvPr>
        </p:nvSpPr>
        <p:spPr>
          <a:xfrm>
            <a:off x="457200" y="215372"/>
            <a:ext cx="8229600" cy="516465"/>
          </a:xfrm>
        </p:spPr>
        <p:txBody>
          <a:bodyPr/>
          <a:lstStyle/>
          <a:p>
            <a:r>
              <a:rPr lang="en-US" dirty="0"/>
              <a:t>Initiating</a:t>
            </a:r>
          </a:p>
        </p:txBody>
      </p:sp>
      <p:sp>
        <p:nvSpPr>
          <p:cNvPr id="3" name="Content Placeholder 2">
            <a:extLst>
              <a:ext uri="{FF2B5EF4-FFF2-40B4-BE49-F238E27FC236}">
                <a16:creationId xmlns:a16="http://schemas.microsoft.com/office/drawing/2014/main" id="{93EBB879-E661-7F33-CE82-66F451E3EE52}"/>
              </a:ext>
            </a:extLst>
          </p:cNvPr>
          <p:cNvSpPr>
            <a:spLocks noGrp="1"/>
          </p:cNvSpPr>
          <p:nvPr>
            <p:ph sz="half" idx="1"/>
          </p:nvPr>
        </p:nvSpPr>
        <p:spPr>
          <a:xfrm>
            <a:off x="457200" y="1143000"/>
            <a:ext cx="7543800" cy="4983163"/>
          </a:xfrm>
        </p:spPr>
        <p:txBody>
          <a:bodyPr/>
          <a:lstStyle/>
          <a:p>
            <a:r>
              <a:rPr lang="en-US" sz="2400" dirty="0"/>
              <a:t>Clarify the objectives of the project</a:t>
            </a:r>
          </a:p>
          <a:p>
            <a:r>
              <a:rPr lang="en-US" sz="2400" dirty="0"/>
              <a:t>Clarify and check the ROI for the project</a:t>
            </a:r>
          </a:p>
          <a:p>
            <a:r>
              <a:rPr lang="en-US" sz="2400" dirty="0"/>
              <a:t>Set project length, scope, cost,</a:t>
            </a:r>
          </a:p>
          <a:p>
            <a:r>
              <a:rPr lang="en-US" sz="2400" dirty="0"/>
              <a:t>Acquire budget approval</a:t>
            </a:r>
          </a:p>
          <a:p>
            <a:r>
              <a:rPr lang="en-US" sz="2400" dirty="0"/>
              <a:t>Get backing of Sr. Mgmt.</a:t>
            </a:r>
          </a:p>
          <a:p>
            <a:r>
              <a:rPr lang="en-US" sz="2400" dirty="0"/>
              <a:t>Define criteria for success (results needed, </a:t>
            </a:r>
            <a:r>
              <a:rPr lang="en-US" sz="2400" dirty="0" err="1"/>
              <a:t>ie</a:t>
            </a:r>
            <a:r>
              <a:rPr lang="en-US" sz="2400" dirty="0"/>
              <a:t> installing new robotic inventory system will result in a 50% reduction in time for pick/pack/ship process)</a:t>
            </a:r>
          </a:p>
        </p:txBody>
      </p:sp>
    </p:spTree>
    <p:extLst>
      <p:ext uri="{BB962C8B-B14F-4D97-AF65-F5344CB8AC3E}">
        <p14:creationId xmlns:p14="http://schemas.microsoft.com/office/powerpoint/2010/main" val="3015536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Title 14"/>
          <p:cNvSpPr>
            <a:spLocks noGrp="1"/>
          </p:cNvSpPr>
          <p:nvPr>
            <p:ph type="title"/>
          </p:nvPr>
        </p:nvSpPr>
        <p:spPr>
          <a:xfrm>
            <a:off x="457200" y="215372"/>
            <a:ext cx="8229600" cy="516465"/>
          </a:xfrm>
        </p:spPr>
        <p:txBody>
          <a:bodyPr/>
          <a:lstStyle/>
          <a:p>
            <a:r>
              <a:rPr lang="en-US" dirty="0"/>
              <a:t>Planning</a:t>
            </a:r>
          </a:p>
        </p:txBody>
      </p:sp>
      <p:sp>
        <p:nvSpPr>
          <p:cNvPr id="28673" name="Content Placeholder 7"/>
          <p:cNvSpPr>
            <a:spLocks noGrp="1"/>
          </p:cNvSpPr>
          <p:nvPr>
            <p:ph sz="half" idx="1"/>
          </p:nvPr>
        </p:nvSpPr>
        <p:spPr>
          <a:xfrm>
            <a:off x="57234" y="731838"/>
            <a:ext cx="4438566" cy="4678364"/>
          </a:xfrm>
          <a:ln>
            <a:noFill/>
          </a:ln>
        </p:spPr>
        <p:txBody>
          <a:bodyPr/>
          <a:lstStyle/>
          <a:p>
            <a:pPr marL="465138" indent="-465138">
              <a:lnSpc>
                <a:spcPct val="125000"/>
              </a:lnSpc>
              <a:spcBef>
                <a:spcPct val="0"/>
              </a:spcBef>
            </a:pPr>
            <a:r>
              <a:rPr lang="en-US" sz="2400" dirty="0">
                <a:solidFill>
                  <a:srgbClr val="007FA3"/>
                </a:solidFill>
                <a:latin typeface="Arial" charset="0"/>
                <a:cs typeface="Arial" charset="0"/>
              </a:rPr>
              <a:t>Project management plan includes org chart, description of work steps, </a:t>
            </a:r>
            <a:br>
              <a:rPr lang="en-US" sz="2400" dirty="0">
                <a:solidFill>
                  <a:srgbClr val="007FA3"/>
                </a:solidFill>
                <a:latin typeface="Arial" charset="0"/>
                <a:cs typeface="Arial" charset="0"/>
              </a:rPr>
            </a:br>
            <a:r>
              <a:rPr lang="en-US" sz="2400" dirty="0">
                <a:solidFill>
                  <a:srgbClr val="007FA3"/>
                </a:solidFill>
                <a:latin typeface="Arial" charset="0"/>
                <a:cs typeface="Arial" charset="0"/>
              </a:rPr>
              <a:t>scope of work, cost breakdowns</a:t>
            </a:r>
          </a:p>
          <a:p>
            <a:pPr marL="465138" indent="-465138">
              <a:lnSpc>
                <a:spcPct val="125000"/>
              </a:lnSpc>
              <a:spcBef>
                <a:spcPct val="0"/>
              </a:spcBef>
            </a:pPr>
            <a:r>
              <a:rPr lang="en-US" sz="2400" dirty="0">
                <a:solidFill>
                  <a:srgbClr val="007FA3"/>
                </a:solidFill>
                <a:latin typeface="Arial" charset="0"/>
                <a:cs typeface="Arial" charset="0"/>
              </a:rPr>
              <a:t>Deliverables (products, service, docs)</a:t>
            </a:r>
          </a:p>
          <a:p>
            <a:pPr marL="465138" indent="-465138">
              <a:lnSpc>
                <a:spcPct val="125000"/>
              </a:lnSpc>
              <a:spcBef>
                <a:spcPct val="0"/>
              </a:spcBef>
            </a:pPr>
            <a:r>
              <a:rPr lang="en-US" sz="2400" dirty="0">
                <a:solidFill>
                  <a:srgbClr val="007FA3"/>
                </a:solidFill>
                <a:latin typeface="Arial" charset="0"/>
                <a:cs typeface="Arial" charset="0"/>
              </a:rPr>
              <a:t>Work breakdown structure</a:t>
            </a:r>
          </a:p>
          <a:p>
            <a:pPr marL="465138" indent="-465138">
              <a:lnSpc>
                <a:spcPct val="125000"/>
              </a:lnSpc>
              <a:spcBef>
                <a:spcPct val="0"/>
              </a:spcBef>
            </a:pPr>
            <a:r>
              <a:rPr lang="en-US" sz="2400" dirty="0">
                <a:solidFill>
                  <a:srgbClr val="007FA3"/>
                </a:solidFill>
                <a:latin typeface="Arial" charset="0"/>
                <a:cs typeface="Arial" charset="0"/>
              </a:rPr>
              <a:t>Gantt chart (sequenced list of tasks, with start and end dates, and ID dependencies)</a:t>
            </a:r>
          </a:p>
          <a:p>
            <a:pPr marL="465138" indent="-465138">
              <a:lnSpc>
                <a:spcPct val="125000"/>
              </a:lnSpc>
              <a:spcBef>
                <a:spcPct val="0"/>
              </a:spcBef>
            </a:pPr>
            <a:r>
              <a:rPr lang="en-US" sz="2400" dirty="0">
                <a:solidFill>
                  <a:srgbClr val="007FA3"/>
                </a:solidFill>
                <a:latin typeface="Arial" charset="0"/>
                <a:cs typeface="Arial" charset="0"/>
              </a:rPr>
              <a:t>Does scope get frozen?</a:t>
            </a:r>
          </a:p>
        </p:txBody>
      </p:sp>
      <p:pic>
        <p:nvPicPr>
          <p:cNvPr id="2" name="Picture 1" descr="A spreadsheet shows the Gantt chart for the wild river waterslide social media campaign.&#10;The spreadsheet shows the task name and duration as follows. The durations are indicated by horizontal bars. Project initiation activities: 1.25 days; develop project charter: 1 day; Kickoff meeting: 2 hrs; planning activities: 3 days; develop project m g m t plan: 2 days; develop W B S: 1 day; executing activities: 52 days; develop website with blogging and lead capt: 10 days; design website: 3 days; film employees on ride: 6 days; prepare videos for website and Youtube: 6 days; send e-mail to previous waterpark guests: 1 day; write prelaunch blog posts and tweets: 30 days; slide opening day: 0 days; write blogs and add videos after launch: 10 days; survey slide riders: 10 days; analyze survey data: 2 days; monitoring and controlling activities: 55 days; weekly meetings with team members: 4.13 days; progress reports to sponsor: 51 days; post analytics to dashboard: 1 day; project closeout: 0.5 days; lessons learned meeting: 2 hrs; final presentation to sponsor: 2 hrs; submit final report/project closeout: 0 days. The same durations are presented as the Gantt chart using the following key: bars show the projected start and end dates for tasks; red bars indicate tasks along the critical path; black diamonds indicate project milestones; connecting arrows indicate the sequence for tasks.&#10;">
            <a:extLst>
              <a:ext uri="{FF2B5EF4-FFF2-40B4-BE49-F238E27FC236}">
                <a16:creationId xmlns:a16="http://schemas.microsoft.com/office/drawing/2014/main" id="{5CF221D9-648E-48A7-8965-340EF2CF2E71}"/>
              </a:ext>
            </a:extLst>
          </p:cNvPr>
          <p:cNvPicPr>
            <a:picLocks noChangeAspect="1"/>
          </p:cNvPicPr>
          <p:nvPr/>
        </p:nvPicPr>
        <p:blipFill>
          <a:blip r:embed="rId3"/>
          <a:stretch>
            <a:fillRect/>
          </a:stretch>
        </p:blipFill>
        <p:spPr>
          <a:xfrm>
            <a:off x="4539883" y="1371600"/>
            <a:ext cx="4438566" cy="36436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Title 14"/>
          <p:cNvSpPr>
            <a:spLocks noGrp="1"/>
          </p:cNvSpPr>
          <p:nvPr>
            <p:ph type="title"/>
          </p:nvPr>
        </p:nvSpPr>
        <p:spPr>
          <a:xfrm>
            <a:off x="457200" y="215372"/>
            <a:ext cx="8229600" cy="516465"/>
          </a:xfrm>
        </p:spPr>
        <p:txBody>
          <a:bodyPr/>
          <a:lstStyle/>
          <a:p>
            <a:r>
              <a:rPr lang="en-US" dirty="0"/>
              <a:t>Planning</a:t>
            </a:r>
          </a:p>
        </p:txBody>
      </p:sp>
      <p:pic>
        <p:nvPicPr>
          <p:cNvPr id="2" name="Picture 1" descr="A spreadsheet shows the Gantt chart for the wild river waterslide social media campaign.&#10;The spreadsheet shows the task name and duration as follows. The durations are indicated by horizontal bars. Project initiation activities: 1.25 days; develop project charter: 1 day; Kickoff meeting: 2 hrs; planning activities: 3 days; develop project m g m t plan: 2 days; develop W B S: 1 day; executing activities: 52 days; develop website with blogging and lead capt: 10 days; design website: 3 days; film employees on ride: 6 days; prepare videos for website and Youtube: 6 days; send e-mail to previous waterpark guests: 1 day; write prelaunch blog posts and tweets: 30 days; slide opening day: 0 days; write blogs and add videos after launch: 10 days; survey slide riders: 10 days; analyze survey data: 2 days; monitoring and controlling activities: 55 days; weekly meetings with team members: 4.13 days; progress reports to sponsor: 51 days; post analytics to dashboard: 1 day; project closeout: 0.5 days; lessons learned meeting: 2 hrs; final presentation to sponsor: 2 hrs; submit final report/project closeout: 0 days. The same durations are presented as the Gantt chart using the following key: bars show the projected start and end dates for tasks; red bars indicate tasks along the critical path; black diamonds indicate project milestones; connecting arrows indicate the sequence for tasks.&#10;">
            <a:extLst>
              <a:ext uri="{FF2B5EF4-FFF2-40B4-BE49-F238E27FC236}">
                <a16:creationId xmlns:a16="http://schemas.microsoft.com/office/drawing/2014/main" id="{5CF221D9-648E-48A7-8965-340EF2CF2E71}"/>
              </a:ext>
            </a:extLst>
          </p:cNvPr>
          <p:cNvPicPr>
            <a:picLocks noChangeAspect="1"/>
          </p:cNvPicPr>
          <p:nvPr/>
        </p:nvPicPr>
        <p:blipFill>
          <a:blip r:embed="rId3"/>
          <a:stretch>
            <a:fillRect/>
          </a:stretch>
        </p:blipFill>
        <p:spPr>
          <a:xfrm>
            <a:off x="457200" y="731837"/>
            <a:ext cx="6858000" cy="5629848"/>
          </a:xfrm>
          <a:prstGeom prst="rect">
            <a:avLst/>
          </a:prstGeom>
        </p:spPr>
      </p:pic>
      <p:sp>
        <p:nvSpPr>
          <p:cNvPr id="5" name="TextBox 4">
            <a:extLst>
              <a:ext uri="{FF2B5EF4-FFF2-40B4-BE49-F238E27FC236}">
                <a16:creationId xmlns:a16="http://schemas.microsoft.com/office/drawing/2014/main" id="{99BC8AD7-6232-463F-CBD0-55997DBA0636}"/>
              </a:ext>
            </a:extLst>
          </p:cNvPr>
          <p:cNvSpPr txBox="1"/>
          <p:nvPr/>
        </p:nvSpPr>
        <p:spPr>
          <a:xfrm>
            <a:off x="7491858" y="2057400"/>
            <a:ext cx="1026243" cy="1015663"/>
          </a:xfrm>
          <a:prstGeom prst="rect">
            <a:avLst/>
          </a:prstGeom>
          <a:noFill/>
        </p:spPr>
        <p:txBody>
          <a:bodyPr wrap="none" rtlCol="0">
            <a:spAutoFit/>
          </a:bodyPr>
          <a:lstStyle/>
          <a:p>
            <a:r>
              <a:rPr lang="en-US" sz="2000" dirty="0"/>
              <a:t>Critical</a:t>
            </a:r>
            <a:br>
              <a:rPr lang="en-US" sz="2000" dirty="0"/>
            </a:br>
            <a:r>
              <a:rPr lang="en-US" sz="2000" dirty="0"/>
              <a:t>path</a:t>
            </a:r>
            <a:br>
              <a:rPr lang="en-US" sz="2000" dirty="0"/>
            </a:br>
            <a:r>
              <a:rPr lang="en-US" sz="2000" dirty="0"/>
              <a:t>red line</a:t>
            </a:r>
          </a:p>
        </p:txBody>
      </p:sp>
      <p:sp>
        <p:nvSpPr>
          <p:cNvPr id="6" name="Arrow: Left 5">
            <a:extLst>
              <a:ext uri="{FF2B5EF4-FFF2-40B4-BE49-F238E27FC236}">
                <a16:creationId xmlns:a16="http://schemas.microsoft.com/office/drawing/2014/main" id="{BF8D1578-608E-9D88-2DB8-357876E755E8}"/>
              </a:ext>
            </a:extLst>
          </p:cNvPr>
          <p:cNvSpPr/>
          <p:nvPr/>
        </p:nvSpPr>
        <p:spPr>
          <a:xfrm rot="20746270">
            <a:off x="6102894" y="2478826"/>
            <a:ext cx="1382069" cy="228600"/>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718338745"/>
      </p:ext>
    </p:extLst>
  </p:cSld>
  <p:clrMapOvr>
    <a:masterClrMapping/>
  </p:clrMapOvr>
</p:sld>
</file>

<file path=ppt/theme/theme1.xml><?xml version="1.0" encoding="utf-8"?>
<a:theme xmlns:a="http://schemas.openxmlformats.org/drawingml/2006/main" name="Pearson Wallac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extLst>
    <a:ext uri="{05A4C25C-085E-4340-85A3-A5531E510DB2}">
      <thm15:themeFamily xmlns:thm15="http://schemas.microsoft.com/office/thememl/2012/main" name="Pearson Wallace" id="{83C7D818-0443-4286-86BA-5FC0A921A23E}" vid="{016B0F13-9632-4C4E-9E07-841D1F7F7CA8}"/>
    </a:ext>
  </a:extLst>
</a:theme>
</file>

<file path=ppt/theme/theme2.xml><?xml version="1.0" encoding="utf-8"?>
<a:theme xmlns:a="http://schemas.openxmlformats.org/drawingml/2006/main" name="USH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Pearson Wallace</Template>
  <TotalTime>1961</TotalTime>
  <Words>1737</Words>
  <Application>Microsoft Office PowerPoint</Application>
  <PresentationFormat>On-screen Show (4:3)</PresentationFormat>
  <Paragraphs>106</Paragraphs>
  <Slides>12</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Arial</vt:lpstr>
      <vt:lpstr>Calibri</vt:lpstr>
      <vt:lpstr>Times New Roman</vt:lpstr>
      <vt:lpstr>Verdana</vt:lpstr>
      <vt:lpstr>Wingdings</vt:lpstr>
      <vt:lpstr>Pearson Wallace</vt:lpstr>
      <vt:lpstr>USHE</vt:lpstr>
      <vt:lpstr>Introduction to Information Systems</vt:lpstr>
      <vt:lpstr>Learning Objectives</vt:lpstr>
      <vt:lpstr>Projects vs. Processes</vt:lpstr>
      <vt:lpstr>Organizing labor for projects is complex</vt:lpstr>
      <vt:lpstr>Triple Constraint</vt:lpstr>
      <vt:lpstr>Project Management Processes</vt:lpstr>
      <vt:lpstr>Initiating</vt:lpstr>
      <vt:lpstr>Planning</vt:lpstr>
      <vt:lpstr>Planning</vt:lpstr>
      <vt:lpstr>Project Management Processes</vt:lpstr>
      <vt:lpstr>Why do projects fail?</vt:lpstr>
      <vt:lpstr>Role of Project Manager</vt:lpstr>
    </vt:vector>
  </TitlesOfParts>
  <Company>University of Richmond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12: Project Management and Strategic Planning</dc:title>
  <dc:creator>Information Services</dc:creator>
  <cp:lastModifiedBy>Featherman, Mauricio</cp:lastModifiedBy>
  <cp:revision>184</cp:revision>
  <dcterms:created xsi:type="dcterms:W3CDTF">2011-05-06T21:38:06Z</dcterms:created>
  <dcterms:modified xsi:type="dcterms:W3CDTF">2023-11-15T17:56:08Z</dcterms:modified>
</cp:coreProperties>
</file>