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6"/>
  </p:notesMasterIdLst>
  <p:handoutMasterIdLst>
    <p:handoutMasterId r:id="rId27"/>
  </p:handoutMasterIdLst>
  <p:sldIdLst>
    <p:sldId id="324" r:id="rId3"/>
    <p:sldId id="288" r:id="rId4"/>
    <p:sldId id="328" r:id="rId5"/>
    <p:sldId id="290" r:id="rId6"/>
    <p:sldId id="338" r:id="rId7"/>
    <p:sldId id="339" r:id="rId8"/>
    <p:sldId id="291" r:id="rId9"/>
    <p:sldId id="337" r:id="rId10"/>
    <p:sldId id="293" r:id="rId11"/>
    <p:sldId id="295" r:id="rId12"/>
    <p:sldId id="297" r:id="rId13"/>
    <p:sldId id="325" r:id="rId14"/>
    <p:sldId id="331" r:id="rId15"/>
    <p:sldId id="326" r:id="rId16"/>
    <p:sldId id="327" r:id="rId17"/>
    <p:sldId id="330" r:id="rId18"/>
    <p:sldId id="333" r:id="rId19"/>
    <p:sldId id="334" r:id="rId20"/>
    <p:sldId id="335" r:id="rId21"/>
    <p:sldId id="336" r:id="rId22"/>
    <p:sldId id="329" r:id="rId23"/>
    <p:sldId id="332" r:id="rId24"/>
    <p:sldId id="302" r:id="rId2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5D9A27-6D92-5E86-E410-15523BC8B5C4}" name="Parent, Christopher" initials="PC" userId="Parent, Christophe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25F14"/>
    <a:srgbClr val="5A7396"/>
    <a:srgbClr val="D7553C"/>
    <a:srgbClr val="4B64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E95099-0E64-4F0B-B6B9-14A547D2A097}" v="1" dt="2023-10-13T23:13:51.848"/>
    <p1510:client id="{952FB8A6-EF70-8219-24D1-B41BDAF472CF}" v="1" dt="2023-10-16T06:20:37.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67" autoAdjust="0"/>
  </p:normalViewPr>
  <p:slideViewPr>
    <p:cSldViewPr>
      <p:cViewPr varScale="1">
        <p:scale>
          <a:sx n="95" d="100"/>
          <a:sy n="95" d="100"/>
        </p:scale>
        <p:origin x="798" y="96"/>
      </p:cViewPr>
      <p:guideLst>
        <p:guide orient="horz" pos="2160"/>
        <p:guide pos="2880"/>
      </p:guideLst>
    </p:cSldViewPr>
  </p:slideViewPr>
  <p:outlineViewPr>
    <p:cViewPr>
      <p:scale>
        <a:sx n="33" d="100"/>
        <a:sy n="33" d="100"/>
      </p:scale>
      <p:origin x="0" y="-6272"/>
    </p:cViewPr>
  </p:outlineViewPr>
  <p:notesTextViewPr>
    <p:cViewPr>
      <p:scale>
        <a:sx n="100" d="100"/>
        <a:sy n="100" d="100"/>
      </p:scale>
      <p:origin x="0" y="0"/>
    </p:cViewPr>
  </p:notesTextViewPr>
  <p:sorterViewPr>
    <p:cViewPr>
      <p:scale>
        <a:sx n="66" d="100"/>
        <a:sy n="66" d="100"/>
      </p:scale>
      <p:origin x="0" y="0"/>
    </p:cViewPr>
  </p:sorterViewPr>
  <p:notesViewPr>
    <p:cSldViewPr>
      <p:cViewPr>
        <p:scale>
          <a:sx n="65" d="100"/>
          <a:sy n="65" d="100"/>
        </p:scale>
        <p:origin x="-2314" y="389"/>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291D7BF8-FAAE-438F-A793-C99DFFECFF9F}" type="datetimeFigureOut">
              <a:rPr lang="en-US"/>
              <a:pPr>
                <a:defRPr/>
              </a:pPr>
              <a:t>10/18/2023</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B3A8C590-9806-4B6E-AE19-D84144410A57}" type="slidenum">
              <a:rPr lang="en-US"/>
              <a:pPr>
                <a:defRPr/>
              </a:pPr>
              <a:t>‹#›</a:t>
            </a:fld>
            <a:endParaRPr lang="en-US" dirty="0"/>
          </a:p>
        </p:txBody>
      </p:sp>
    </p:spTree>
    <p:extLst>
      <p:ext uri="{BB962C8B-B14F-4D97-AF65-F5344CB8AC3E}">
        <p14:creationId xmlns:p14="http://schemas.microsoft.com/office/powerpoint/2010/main" val="120803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244D0007-B7B4-4C4A-A60B-B6453597EA96}" type="datetimeFigureOut">
              <a:rPr lang="en-US"/>
              <a:pPr>
                <a:defRPr/>
              </a:pPr>
              <a:t>10/18/2023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F073FD3A-4DE0-4FBB-8A50-4338649EFEF6}" type="slidenum">
              <a:rPr lang="en-US"/>
              <a:pPr>
                <a:defRPr/>
              </a:pPr>
              <a:t>‹#›</a:t>
            </a:fld>
            <a:endParaRPr lang="en-US" dirty="0"/>
          </a:p>
        </p:txBody>
      </p:sp>
    </p:spTree>
    <p:extLst>
      <p:ext uri="{BB962C8B-B14F-4D97-AF65-F5344CB8AC3E}">
        <p14:creationId xmlns:p14="http://schemas.microsoft.com/office/powerpoint/2010/main" val="5155311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Arial" charset="0"/>
                <a:cs typeface="Arial" charset="0"/>
              </a:rPr>
              <a:t>Information systems do a superb job of turning data into information, but the processes of creating, organizing, sharing, and acting on meaningful knowledge are more challenging. An organization’s assets—land, inventory, cash on hand—are all listed on its balance sheet and are relatively easy to valuate. Its intellectual capital isn’t listed, even though it might be the most valuable asset of all.</a:t>
            </a:r>
          </a:p>
        </p:txBody>
      </p:sp>
      <p:sp>
        <p:nvSpPr>
          <p:cNvPr id="4" name="Slide Number Placeholder 3"/>
          <p:cNvSpPr>
            <a:spLocks noGrp="1"/>
          </p:cNvSpPr>
          <p:nvPr>
            <p:ph type="sldNum" sz="quarter" idx="5"/>
          </p:nvPr>
        </p:nvSpPr>
        <p:spPr/>
        <p:txBody>
          <a:bodyPr/>
          <a:lstStyle/>
          <a:p>
            <a:pPr>
              <a:defRPr/>
            </a:pPr>
            <a:fld id="{836D6A20-1204-45E1-8A07-D23DEC6FEACD}" type="slidenum">
              <a:rPr lang="en-US" smtClean="0"/>
              <a:pPr>
                <a:defRPr/>
              </a:pPr>
              <a:t>1</a:t>
            </a:fld>
            <a:endParaRPr lang="en-US" dirty="0"/>
          </a:p>
        </p:txBody>
      </p:sp>
    </p:spTree>
    <p:extLst>
      <p:ext uri="{BB962C8B-B14F-4D97-AF65-F5344CB8AC3E}">
        <p14:creationId xmlns:p14="http://schemas.microsoft.com/office/powerpoint/2010/main" val="2754091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normAutofit fontScale="92500"/>
          </a:bodyPr>
          <a:lstStyle/>
          <a:p>
            <a:pPr marL="231775" indent="-231775" eaLnBrk="1" hangingPunct="1">
              <a:spcBef>
                <a:spcPct val="0"/>
              </a:spcBef>
            </a:pPr>
            <a:r>
              <a:rPr lang="en-US" dirty="0">
                <a:latin typeface="Arial" charset="0"/>
                <a:cs typeface="Arial" charset="0"/>
              </a:rPr>
              <a:t>The material in this chapter will enable you to:</a:t>
            </a:r>
          </a:p>
          <a:p>
            <a:pPr marL="231775" indent="-231775" eaLnBrk="1" hangingPunct="1">
              <a:spcBef>
                <a:spcPct val="0"/>
              </a:spcBef>
              <a:buFontTx/>
              <a:buAutoNum type="arabicPeriod"/>
            </a:pPr>
            <a:endParaRPr lang="en-US" dirty="0">
              <a:latin typeface="Arial" charset="0"/>
              <a:cs typeface="Arial"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9.1 Describe the three types of intellectual capital, and show how both explicit and tacit knowledge contribute to intellectual capital.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9.2 Describe the steps in launching a knowledge management program, providing examples of the applicable technologies.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9.3 Explain how the human element can pose challenges for knowledge management projects and how managers can overcome those challenges.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9.4 Describe several different approaches to e-learning.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9.5 Explain how e-learning programs are created, including use of a learning management system and learning analytics.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31775" indent="-231775" eaLnBrk="1" hangingPunct="1">
              <a:spcBef>
                <a:spcPct val="0"/>
              </a:spcBef>
              <a:buFontTx/>
              <a:buAutoNum type="arabicPeriod" startAt="5"/>
            </a:pPr>
            <a:endParaRPr lang="en-US" dirty="0">
              <a:latin typeface="Arial" charset="0"/>
              <a:cs typeface="Arial" charset="0"/>
            </a:endParaRPr>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4834EB-4343-49A8-BB3E-D6915C9C650F}" type="slidenum">
              <a:rPr lang="en-US">
                <a:cs typeface="Arial" charset="0"/>
              </a:rPr>
              <a:pPr fontAlgn="base">
                <a:spcBef>
                  <a:spcPct val="0"/>
                </a:spcBef>
                <a:spcAft>
                  <a:spcPct val="0"/>
                </a:spcAft>
                <a:defRPr/>
              </a:pPr>
              <a:t>2</a:t>
            </a:fld>
            <a:endParaRPr lang="en-US" dirty="0">
              <a:cs typeface="Arial" charset="0"/>
            </a:endParaRPr>
          </a:p>
        </p:txBody>
      </p:sp>
    </p:spTree>
    <p:extLst>
      <p:ext uri="{BB962C8B-B14F-4D97-AF65-F5344CB8AC3E}">
        <p14:creationId xmlns:p14="http://schemas.microsoft.com/office/powerpoint/2010/main" val="3954669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Intellectual capital (IC) includes all the intangible assets and resources of an enterprise that are not captured by conventional accounting reports but that still contribute to its value and help it achieve competitive advantage. The term arose to highlight the notion that intangible factors, such as the knowledge and expertise of employees, are assets just like other kinds of capital that a firm can apply to the production of goods and services and that help determine its market value. In many cases, it is the one asset that truly distinguishes a successful company from its competitors.</a:t>
            </a: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17E8AA-83B5-4329-96C8-2E395FEBE9DC}"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2241393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Intellectual capital (IC) includes all the intangible assets and resources of an enterprise that are not captured by conventional accounting reports but that still contribute to its value and help it achieve competitive advantage. The term arose to highlight the notion that intangible factors, such as the knowledge and expertise of employees, are assets just like other kinds of capital that a firm can apply to the production of goods and services and that help determine its market value. In many cases, it is the one asset that truly distinguishes a successful company from its competitors.</a:t>
            </a: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17E8AA-83B5-4329-96C8-2E395FEBE9DC}" type="slidenum">
              <a:rPr lang="en-US">
                <a:cs typeface="Arial" charset="0"/>
              </a:rPr>
              <a:pPr fontAlgn="base">
                <a:spcBef>
                  <a:spcPct val="0"/>
                </a:spcBef>
                <a:spcAft>
                  <a:spcPct val="0"/>
                </a:spcAft>
                <a:defRPr/>
              </a:pPr>
              <a:t>5</a:t>
            </a:fld>
            <a:endParaRPr lang="en-US" dirty="0">
              <a:cs typeface="Arial" charset="0"/>
            </a:endParaRPr>
          </a:p>
        </p:txBody>
      </p:sp>
    </p:spTree>
    <p:extLst>
      <p:ext uri="{BB962C8B-B14F-4D97-AF65-F5344CB8AC3E}">
        <p14:creationId xmlns:p14="http://schemas.microsoft.com/office/powerpoint/2010/main" val="42556607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Intellectual capital (IC) includes all the intangible assets and resources of an enterprise that are not captured by conventional accounting reports but that still contribute to its value and help it achieve competitive advantage. The term arose to highlight the notion that intangible factors, such as the knowledge and expertise of employees, are assets just like other kinds of capital that a firm can apply to the production of goods and services and that help determine its market value. In many cases, it is the one asset that truly distinguishes a successful company from its competitors.</a:t>
            </a: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17E8AA-83B5-4329-96C8-2E395FEBE9DC}" type="slidenum">
              <a:rPr lang="en-US">
                <a:cs typeface="Arial" charset="0"/>
              </a:rPr>
              <a:pPr fontAlgn="base">
                <a:spcBef>
                  <a:spcPct val="0"/>
                </a:spcBef>
                <a:spcAft>
                  <a:spcPct val="0"/>
                </a:spcAft>
                <a:defRPr/>
              </a:pPr>
              <a:t>6</a:t>
            </a:fld>
            <a:endParaRPr lang="en-US" dirty="0">
              <a:cs typeface="Arial" charset="0"/>
            </a:endParaRPr>
          </a:p>
        </p:txBody>
      </p:sp>
    </p:spTree>
    <p:extLst>
      <p:ext uri="{BB962C8B-B14F-4D97-AF65-F5344CB8AC3E}">
        <p14:creationId xmlns:p14="http://schemas.microsoft.com/office/powerpoint/2010/main" val="1284828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Three main types of intellectual capital reflect the ways human beings contribute intellectual power to an organization.</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Human capital includes the competencies and knowledge possessed by the organization’s employees.</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Social capital describes the number and quality of all the relationships an organization’s employees maintain, not just with one another but with clients, customers, suppliers, and prospective employees.</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Structural capital includes the vast storehouse of knowledge about business processes, procedures, policies, contracts, transactions, patents, research, trade secrets, and other aspects of the organization that are (or can be) documented and stored electronically.</a:t>
            </a:r>
          </a:p>
        </p:txBody>
      </p:sp>
      <p:sp>
        <p:nvSpPr>
          <p:cNvPr id="24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58513F-7D42-4837-A1E7-814F7ACC925F}" type="slidenum">
              <a:rPr lang="en-US">
                <a:cs typeface="Arial" charset="0"/>
              </a:rPr>
              <a:pPr fontAlgn="base">
                <a:spcBef>
                  <a:spcPct val="0"/>
                </a:spcBef>
                <a:spcAft>
                  <a:spcPct val="0"/>
                </a:spcAft>
                <a:defRPr/>
              </a:pPr>
              <a:t>7</a:t>
            </a:fld>
            <a:endParaRPr lang="en-US" dirty="0">
              <a:cs typeface="Arial" charset="0"/>
            </a:endParaRPr>
          </a:p>
        </p:txBody>
      </p:sp>
    </p:spTree>
    <p:extLst>
      <p:ext uri="{BB962C8B-B14F-4D97-AF65-F5344CB8AC3E}">
        <p14:creationId xmlns:p14="http://schemas.microsoft.com/office/powerpoint/2010/main" val="771613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Intellectual capital (IC) includes all the intangible assets and resources of an enterprise that are not captured by conventional accounting reports but that still contribute to its value and help it achieve competitive advantage. The term arose to highlight the notion that intangible factors, such as the knowledge and expertise of employees, are assets just like other kinds of capital that a firm can apply to the production of goods and services and that help determine its market value. In many cases, it is the one asset that truly distinguishes a successful company from its competitors.</a:t>
            </a:r>
          </a:p>
        </p:txBody>
      </p:sp>
      <p:sp>
        <p:nvSpPr>
          <p:cNvPr id="225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917E8AA-83B5-4329-96C8-2E395FEBE9DC}" type="slidenum">
              <a:rPr lang="en-US">
                <a:cs typeface="Arial" charset="0"/>
              </a:rPr>
              <a:pPr fontAlgn="base">
                <a:spcBef>
                  <a:spcPct val="0"/>
                </a:spcBef>
                <a:spcAft>
                  <a:spcPct val="0"/>
                </a:spcAft>
                <a:defRPr/>
              </a:pPr>
              <a:t>8</a:t>
            </a:fld>
            <a:endParaRPr lang="en-US" dirty="0">
              <a:cs typeface="Arial" charset="0"/>
            </a:endParaRPr>
          </a:p>
        </p:txBody>
      </p:sp>
    </p:spTree>
    <p:extLst>
      <p:ext uri="{BB962C8B-B14F-4D97-AF65-F5344CB8AC3E}">
        <p14:creationId xmlns:p14="http://schemas.microsoft.com/office/powerpoint/2010/main" val="21061861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Knowledge management (KM) refers to a set of strategies and practices organizations use to become more systematic about managing intellectual capital. It is also a field of study in which researchers investigate all the roles these intangible assets play, how they contribute to competitive advantage and productivity, and how human behavior interacts with efforts to capture and share knowledge.</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There are four steps in a knowledge management project. The first step is to identify the precise goal of the project, which can best be determined by studying the organization’s specific needs. A specific goal with clear aims is more likely to achieve success. The nature of the intellectual capital the organization hopes to capture also guides later steps in the process, such as the methods to capture it and technologies used.</a:t>
            </a:r>
          </a:p>
          <a:p>
            <a:pPr eaLnBrk="1" hangingPunct="1">
              <a:spcBef>
                <a:spcPct val="0"/>
              </a:spcBef>
            </a:pPr>
            <a:endParaRPr lang="en-US" dirty="0">
              <a:latin typeface="Arial" charset="0"/>
              <a:cs typeface="Arial" charset="0"/>
            </a:endParaRPr>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88316C-219F-452F-A61A-E2C3E4BC77AF}" type="slidenum">
              <a:rPr lang="en-US">
                <a:cs typeface="Arial" charset="0"/>
              </a:rPr>
              <a:pPr fontAlgn="base">
                <a:spcBef>
                  <a:spcPct val="0"/>
                </a:spcBef>
                <a:spcAft>
                  <a:spcPct val="0"/>
                </a:spcAft>
                <a:defRPr/>
              </a:pPr>
              <a:t>9</a:t>
            </a:fld>
            <a:endParaRPr lang="en-US" dirty="0">
              <a:cs typeface="Arial" charset="0"/>
            </a:endParaRPr>
          </a:p>
        </p:txBody>
      </p:sp>
    </p:spTree>
    <p:extLst>
      <p:ext uri="{BB962C8B-B14F-4D97-AF65-F5344CB8AC3E}">
        <p14:creationId xmlns:p14="http://schemas.microsoft.com/office/powerpoint/2010/main" val="2308377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latin typeface="Arial" charset="0"/>
                <a:cs typeface="Arial" charset="0"/>
              </a:rPr>
              <a:t>Once the organization has identified its goal, it needs to locate its sources of relevant knowledge. For projects focused on explicit knowledge and structural capital, much may already be in electronic form, though scattered about in different formats and media types. The tacit knowledge that employees may not even know they possess is more challenging to locate. Much of it is in the minds of the company’s experts. Locating these sources means finding the experts, wherever they may be working in the organization.</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Expert location systems are one way to apply technology to finding knowledge. Many expert locator tools draw on directories, in which each employee maintains an online profile that includes details about education, projects, publications, or other hints of expertise. Expert location systems can crawl through databases, websites, email, project summaries, and other electronic documents to find relevant expertise.</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Social network analysis maps and measures the strength of relationships between individuals and groups, represented as nodes in the network. The measures provide insights into network clusters and the roles different people play as leaders, influencers, or connecting bridges to other networks. These connections are apart from any individual’s actual position on a formal organizational chart. Experts who earn respect and recognition and who are also willing to provide assistance will show dense connections in such maps. </a:t>
            </a:r>
          </a:p>
          <a:p>
            <a:pPr eaLnBrk="1" hangingPunct="1">
              <a:spcBef>
                <a:spcPct val="0"/>
              </a:spcBef>
            </a:pPr>
            <a:endParaRPr lang="en-US" dirty="0">
              <a:latin typeface="Arial" charset="0"/>
              <a:cs typeface="Arial" charset="0"/>
            </a:endParaRPr>
          </a:p>
          <a:p>
            <a:pPr eaLnBrk="1" hangingPunct="1">
              <a:spcBef>
                <a:spcPct val="0"/>
              </a:spcBef>
            </a:pPr>
            <a:endParaRPr lang="en-US" dirty="0">
              <a:latin typeface="Arial" charset="0"/>
              <a:cs typeface="Arial" charset="0"/>
            </a:endParaRPr>
          </a:p>
          <a:p>
            <a:pPr eaLnBrk="1" hangingPunct="1">
              <a:spcBef>
                <a:spcPct val="0"/>
              </a:spcBef>
            </a:pPr>
            <a:endParaRPr lang="en-US" dirty="0">
              <a:latin typeface="Arial" charset="0"/>
              <a:cs typeface="Arial" charset="0"/>
            </a:endParaRPr>
          </a:p>
          <a:p>
            <a:pPr eaLnBrk="1" hangingPunct="1">
              <a:spcBef>
                <a:spcPct val="0"/>
              </a:spcBef>
            </a:pPr>
            <a:endParaRPr lang="en-US" dirty="0">
              <a:latin typeface="Arial" charset="0"/>
              <a:cs typeface="Arial" charset="0"/>
            </a:endParaRP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E4F854-C0A6-4632-BA52-1B9669C13485}" type="slidenum">
              <a:rPr lang="en-US">
                <a:cs typeface="Arial" charset="0"/>
              </a:rPr>
              <a:pPr fontAlgn="base">
                <a:spcBef>
                  <a:spcPct val="0"/>
                </a:spcBef>
                <a:spcAft>
                  <a:spcPct val="0"/>
                </a:spcAft>
                <a:defRPr/>
              </a:pPr>
              <a:t>10</a:t>
            </a:fld>
            <a:endParaRPr lang="en-US" dirty="0">
              <a:cs typeface="Arial" charset="0"/>
            </a:endParaRPr>
          </a:p>
        </p:txBody>
      </p:sp>
    </p:spTree>
    <p:extLst>
      <p:ext uri="{BB962C8B-B14F-4D97-AF65-F5344CB8AC3E}">
        <p14:creationId xmlns:p14="http://schemas.microsoft.com/office/powerpoint/2010/main" val="1433500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p:spPr>
      </p:sp>
      <p:sp>
        <p:nvSpPr>
          <p:cNvPr id="34818"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eaLnBrk="1" hangingPunct="1">
              <a:spcBef>
                <a:spcPct val="0"/>
              </a:spcBef>
            </a:pPr>
            <a:r>
              <a:rPr lang="en-US" dirty="0">
                <a:latin typeface="Arial" charset="0"/>
                <a:cs typeface="Arial" charset="0"/>
              </a:rPr>
              <a:t>The bits and pieces of knowledge that emerge from all these meeting notes, interviews, documents, and videos will be like a chaotic library with no searchable catalog until they are organized into some kind of repository. </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An overarching approach to organizing intellectual capital is enterprise content management (ECM), which is designed to help organizations gain control over all kinds of content that might be in the form of documents,</a:t>
            </a:r>
          </a:p>
          <a:p>
            <a:pPr eaLnBrk="1" hangingPunct="1">
              <a:spcBef>
                <a:spcPct val="0"/>
              </a:spcBef>
            </a:pPr>
            <a:r>
              <a:rPr lang="en-US" dirty="0">
                <a:latin typeface="Arial" charset="0"/>
                <a:cs typeface="Arial" charset="0"/>
              </a:rPr>
              <a:t>videos, web pages, social media posts, or images and then manage changes, updates, or archiving. The software to manage enterprise content may come in the form of a master suite with a variety of integrated capabilities, or as various content services targeting specific needs.</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Document management systems may also include extensive content-management features, along with the tools to convert paper-based records into well-organized electronic libraries. Using optical character recognition (OCR), which reads typed text, the systems can quickly do much of their own indexing and tagging to process paper forms. The software reads specific zones to decipher document identifiers and shows the scanned form along with the fields the software has read, so human beings can verify the results.</a:t>
            </a:r>
          </a:p>
          <a:p>
            <a:pPr eaLnBrk="1" hangingPunct="1">
              <a:spcBef>
                <a:spcPct val="0"/>
              </a:spcBef>
            </a:pPr>
            <a:endParaRPr lang="en-US" dirty="0">
              <a:latin typeface="Arial" charset="0"/>
              <a:cs typeface="Arial" charset="0"/>
            </a:endParaRPr>
          </a:p>
          <a:p>
            <a:pPr eaLnBrk="1" hangingPunct="1">
              <a:spcBef>
                <a:spcPct val="0"/>
              </a:spcBef>
            </a:pPr>
            <a:r>
              <a:rPr lang="en-US" dirty="0">
                <a:latin typeface="Arial" charset="0"/>
                <a:cs typeface="Arial" charset="0"/>
              </a:rPr>
              <a:t>Documents and other kinds of content are not always valuable or useful, and much that is captured should be edited or just tossed out. Valuating entries in a knowledge base created by employees is also an important</a:t>
            </a:r>
          </a:p>
          <a:p>
            <a:pPr eaLnBrk="1" hangingPunct="1">
              <a:spcBef>
                <a:spcPct val="0"/>
              </a:spcBef>
            </a:pPr>
            <a:r>
              <a:rPr lang="en-US" dirty="0">
                <a:latin typeface="Arial" charset="0"/>
                <a:cs typeface="Arial" charset="0"/>
              </a:rPr>
              <a:t>effort. Some organizations engage users to judge the value of entries, by using rating systems.</a:t>
            </a:r>
          </a:p>
          <a:p>
            <a:pPr eaLnBrk="1" hangingPunct="1">
              <a:spcBef>
                <a:spcPct val="0"/>
              </a:spcBef>
            </a:pPr>
            <a:endParaRPr lang="en-US" dirty="0">
              <a:latin typeface="Arial" charset="0"/>
              <a:cs typeface="Arial" charset="0"/>
            </a:endParaRPr>
          </a:p>
        </p:txBody>
      </p:sp>
      <p:sp>
        <p:nvSpPr>
          <p:cNvPr id="348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895B35-620E-40DA-A02D-F26728132071}" type="slidenum">
              <a:rPr lang="en-US">
                <a:cs typeface="Arial" charset="0"/>
              </a:rPr>
              <a:pPr fontAlgn="base">
                <a:spcBef>
                  <a:spcPct val="0"/>
                </a:spcBef>
                <a:spcAft>
                  <a:spcPct val="0"/>
                </a:spcAft>
                <a:defRPr/>
              </a:pPr>
              <a:t>11</a:t>
            </a:fld>
            <a:endParaRPr lang="en-US" dirty="0">
              <a:cs typeface="Arial" charset="0"/>
            </a:endParaRPr>
          </a:p>
        </p:txBody>
      </p:sp>
    </p:spTree>
    <p:extLst>
      <p:ext uri="{BB962C8B-B14F-4D97-AF65-F5344CB8AC3E}">
        <p14:creationId xmlns:p14="http://schemas.microsoft.com/office/powerpoint/2010/main" val="3731934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Autofit/>
          </a:bodyPr>
          <a:lstStyle/>
          <a:p>
            <a:pPr eaLnBrk="1" fontAlgn="auto" hangingPunct="1">
              <a:spcBef>
                <a:spcPts val="0"/>
              </a:spcBef>
              <a:spcAft>
                <a:spcPts val="0"/>
              </a:spcAft>
              <a:defRPr/>
            </a:pPr>
            <a:r>
              <a:rPr lang="en-US" dirty="0">
                <a:latin typeface="Arial" pitchFamily="34" charset="0"/>
                <a:cs typeface="Arial" pitchFamily="34" charset="0"/>
              </a:rPr>
              <a:t>After years of lessons learned, practical tips have emerged that will help projects get off to a solid footing and avoid mistakes of the past, including:</a:t>
            </a:r>
          </a:p>
          <a:p>
            <a:pPr eaLnBrk="1" fontAlgn="auto" hangingPunct="1">
              <a:spcBef>
                <a:spcPts val="0"/>
              </a:spcBef>
              <a:spcAft>
                <a:spcPts val="0"/>
              </a:spcAft>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Identify a clear and specific goal, and start small.</a:t>
            </a:r>
          </a:p>
          <a:p>
            <a:pPr marL="239414" indent="-239414" eaLnBrk="1" fontAlgn="auto" hangingPunct="1">
              <a:spcBef>
                <a:spcPts val="0"/>
              </a:spcBef>
              <a:spcAft>
                <a:spcPts val="0"/>
              </a:spcAft>
              <a:buFont typeface="Arial" pitchFamily="34" charset="0"/>
              <a:buChar char="•"/>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Get management buy-in for the project.</a:t>
            </a:r>
          </a:p>
          <a:p>
            <a:pPr marL="239414" indent="-239414" eaLnBrk="1" fontAlgn="auto" hangingPunct="1">
              <a:spcBef>
                <a:spcPts val="0"/>
              </a:spcBef>
              <a:spcAft>
                <a:spcPts val="0"/>
              </a:spcAft>
              <a:buFont typeface="Arial" pitchFamily="34" charset="0"/>
              <a:buChar char="•"/>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Find the assets and human experts in the organization that can help start up the knowledge base, and populate it with valuable, accurate, and up-to-date information.</a:t>
            </a:r>
          </a:p>
          <a:p>
            <a:pPr marL="239414" indent="-239414" eaLnBrk="1" fontAlgn="auto" hangingPunct="1">
              <a:spcBef>
                <a:spcPts val="0"/>
              </a:spcBef>
              <a:spcAft>
                <a:spcPts val="0"/>
              </a:spcAft>
              <a:buFont typeface="Arial" pitchFamily="34" charset="0"/>
              <a:buChar char="•"/>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Choose technology that is simple and user-friendly, and that integrates easily with existing systems. </a:t>
            </a:r>
          </a:p>
          <a:p>
            <a:pPr marL="239414" indent="-239414" eaLnBrk="1" fontAlgn="auto" hangingPunct="1">
              <a:spcBef>
                <a:spcPts val="0"/>
              </a:spcBef>
              <a:spcAft>
                <a:spcPts val="0"/>
              </a:spcAft>
              <a:buFont typeface="Arial" pitchFamily="34" charset="0"/>
              <a:buChar char="•"/>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Introduce the project as a pilot, with a smaller subset of receptive employees. </a:t>
            </a:r>
          </a:p>
          <a:p>
            <a:pPr marL="239414" indent="-239414" eaLnBrk="1" fontAlgn="auto" hangingPunct="1">
              <a:spcBef>
                <a:spcPts val="0"/>
              </a:spcBef>
              <a:spcAft>
                <a:spcPts val="0"/>
              </a:spcAft>
              <a:buFont typeface="Arial" pitchFamily="34" charset="0"/>
              <a:buChar char="•"/>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Develop knowledge sharing incentive strategies appropriate for the organization. </a:t>
            </a:r>
          </a:p>
          <a:p>
            <a:pPr marL="239414" indent="-239414" eaLnBrk="1" fontAlgn="auto" hangingPunct="1">
              <a:spcBef>
                <a:spcPts val="0"/>
              </a:spcBef>
              <a:spcAft>
                <a:spcPts val="0"/>
              </a:spcAft>
              <a:buFont typeface="Arial" pitchFamily="34" charset="0"/>
              <a:buChar char="•"/>
              <a:defRPr/>
            </a:pPr>
            <a:endParaRPr lang="en-US" dirty="0">
              <a:latin typeface="Arial" pitchFamily="34" charset="0"/>
              <a:cs typeface="Arial" pitchFamily="34" charset="0"/>
            </a:endParaRPr>
          </a:p>
          <a:p>
            <a:pPr marL="239414" indent="-239414" eaLnBrk="1" fontAlgn="auto" hangingPunct="1">
              <a:spcBef>
                <a:spcPts val="0"/>
              </a:spcBef>
              <a:spcAft>
                <a:spcPts val="0"/>
              </a:spcAft>
              <a:buFont typeface="Arial" pitchFamily="34" charset="0"/>
              <a:buChar char="•"/>
              <a:defRPr/>
            </a:pPr>
            <a:r>
              <a:rPr lang="en-US" dirty="0">
                <a:latin typeface="Arial" pitchFamily="34" charset="0"/>
                <a:cs typeface="Arial" pitchFamily="34" charset="0"/>
              </a:rPr>
              <a:t>Actively encourage people to participate, suggest improvements, and add to the organization’s collective intellectual capital. </a:t>
            </a:r>
          </a:p>
          <a:p>
            <a:pPr eaLnBrk="1" fontAlgn="auto" hangingPunct="1">
              <a:spcBef>
                <a:spcPts val="0"/>
              </a:spcBef>
              <a:spcAft>
                <a:spcPts val="0"/>
              </a:spcAft>
              <a:defRPr/>
            </a:pPr>
            <a:r>
              <a:rPr lang="en-US" dirty="0">
                <a:latin typeface="Arial" pitchFamily="34" charset="0"/>
                <a:cs typeface="Arial" pitchFamily="34" charset="0"/>
              </a:rPr>
              <a:t> </a:t>
            </a:r>
          </a:p>
        </p:txBody>
      </p:sp>
      <p:sp>
        <p:nvSpPr>
          <p:cNvPr id="450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189B0BC-38CB-4825-95C7-D6F6AFD63F8D}" type="slidenum">
              <a:rPr lang="en-US">
                <a:cs typeface="Arial" charset="0"/>
              </a:rPr>
              <a:pPr fontAlgn="base">
                <a:spcBef>
                  <a:spcPct val="0"/>
                </a:spcBef>
                <a:spcAft>
                  <a:spcPct val="0"/>
                </a:spcAft>
                <a:defRPr/>
              </a:pPr>
              <a:t>23</a:t>
            </a:fld>
            <a:endParaRPr lang="en-US" dirty="0">
              <a:cs typeface="Arial" charset="0"/>
            </a:endParaRPr>
          </a:p>
        </p:txBody>
      </p:sp>
    </p:spTree>
    <p:extLst>
      <p:ext uri="{BB962C8B-B14F-4D97-AF65-F5344CB8AC3E}">
        <p14:creationId xmlns:p14="http://schemas.microsoft.com/office/powerpoint/2010/main" val="190670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Footer Placeholder 4"/>
          <p:cNvSpPr>
            <a:spLocks noGrp="1"/>
          </p:cNvSpPr>
          <p:nvPr>
            <p:ph type="ftr" sz="quarter" idx="11"/>
          </p:nvPr>
        </p:nvSpPr>
        <p:spPr>
          <a:xfrm>
            <a:off x="93969" y="6172200"/>
            <a:ext cx="8595360" cy="235463"/>
          </a:xfrm>
        </p:spPr>
        <p:txBody>
          <a:bodyPr/>
          <a:lstStyle/>
          <a:p>
            <a:pPr>
              <a:defRPr/>
            </a:pPr>
            <a:endParaRPr lang="en-US" dirty="0"/>
          </a:p>
        </p:txBody>
      </p:sp>
      <p:sp>
        <p:nvSpPr>
          <p:cNvPr id="4" name="Date Placeholder 3"/>
          <p:cNvSpPr>
            <a:spLocks noGrp="1"/>
          </p:cNvSpPr>
          <p:nvPr>
            <p:ph type="dt" sz="half" idx="10"/>
          </p:nvPr>
        </p:nvSpPr>
        <p:spPr/>
        <p:txBody>
          <a:bodyPr/>
          <a:lstStyle/>
          <a:p>
            <a:pPr>
              <a:defRPr/>
            </a:pPr>
            <a:r>
              <a:rPr lang="en-US" dirty="0"/>
              <a:t>Copyright © 2015 Pearson Education, Inc. publishing as Prentice Hall</a:t>
            </a:r>
          </a:p>
        </p:txBody>
      </p:sp>
      <p:sp>
        <p:nvSpPr>
          <p:cNvPr id="6" name="Slide Number Placeholder 5"/>
          <p:cNvSpPr>
            <a:spLocks noGrp="1"/>
          </p:cNvSpPr>
          <p:nvPr>
            <p:ph type="sldNum" sz="quarter" idx="12"/>
          </p:nvPr>
        </p:nvSpPr>
        <p:spPr/>
        <p:txBody>
          <a:bodyPr/>
          <a:lstStyle/>
          <a:p>
            <a:pPr>
              <a:defRPr/>
            </a:pPr>
            <a:fld id="{A5D0766F-C8F6-4B65-BB79-2DDB24B9ABC0}" type="slidenum">
              <a:rPr lang="en-US" smtClean="0"/>
              <a:pPr>
                <a:defRPr/>
              </a:pPr>
              <a:t>‹#›</a:t>
            </a:fld>
            <a:endParaRPr lang="en-US" dirty="0"/>
          </a:p>
        </p:txBody>
      </p:sp>
    </p:spTree>
    <p:extLst>
      <p:ext uri="{BB962C8B-B14F-4D97-AF65-F5344CB8AC3E}">
        <p14:creationId xmlns:p14="http://schemas.microsoft.com/office/powerpoint/2010/main" val="4042273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pPr>
              <a:defRPr/>
            </a:pPr>
            <a:endParaRPr lang="en-US" dirty="0"/>
          </a:p>
        </p:txBody>
      </p:sp>
      <p:sp>
        <p:nvSpPr>
          <p:cNvPr id="4" name="Date Placeholder 3"/>
          <p:cNvSpPr>
            <a:spLocks noGrp="1"/>
          </p:cNvSpPr>
          <p:nvPr>
            <p:ph type="dt" sz="half" idx="11"/>
          </p:nvPr>
        </p:nvSpPr>
        <p:spPr/>
        <p:txBody>
          <a:bodyPr/>
          <a:lstStyle/>
          <a:p>
            <a:pPr>
              <a:defRPr/>
            </a:pPr>
            <a:r>
              <a:rPr lang="en-US" dirty="0"/>
              <a:t>Copyright © 2015 Pearson Education, Inc. publishing as Prentice Hall</a:t>
            </a:r>
          </a:p>
        </p:txBody>
      </p:sp>
      <p:sp>
        <p:nvSpPr>
          <p:cNvPr id="5" name="Slide Number Placeholder 4"/>
          <p:cNvSpPr>
            <a:spLocks noGrp="1"/>
          </p:cNvSpPr>
          <p:nvPr>
            <p:ph type="sldNum" sz="quarter" idx="12"/>
          </p:nvPr>
        </p:nvSpPr>
        <p:spPr/>
        <p:txBody>
          <a:bodyPr/>
          <a:lstStyle/>
          <a:p>
            <a:pPr>
              <a:defRPr/>
            </a:pPr>
            <a:fld id="{EC45D7D6-4084-44D2-BB67-0CCA8F654071}" type="slidenum">
              <a:rPr lang="en-US" smtClean="0"/>
              <a:pPr>
                <a:defRPr/>
              </a:pPr>
              <a:t>‹#›</a:t>
            </a:fld>
            <a:endParaRPr lang="en-US" dirty="0"/>
          </a:p>
        </p:txBody>
      </p:sp>
      <p:pic>
        <p:nvPicPr>
          <p:cNvPr id="12" name="Picture 11" descr="Pearson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2023, 2021, 2018, 2015, 2012 Pearson Education, Inc. All Rights Reserved</a:t>
            </a:r>
          </a:p>
        </p:txBody>
      </p:sp>
    </p:spTree>
    <p:extLst>
      <p:ext uri="{BB962C8B-B14F-4D97-AF65-F5344CB8AC3E}">
        <p14:creationId xmlns:p14="http://schemas.microsoft.com/office/powerpoint/2010/main" val="4000407684"/>
      </p:ext>
    </p:extLst>
  </p:cSld>
  <p:clrMapOvr>
    <a:masterClrMapping/>
  </p:clrMapOvr>
  <p:hf hdr="0" ftr="0"/>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Footer Placeholder 2"/>
          <p:cNvSpPr>
            <a:spLocks noGrp="1"/>
          </p:cNvSpPr>
          <p:nvPr>
            <p:ph type="ftr" sz="quarter" idx="10"/>
          </p:nvPr>
        </p:nvSpPr>
        <p:spPr>
          <a:xfrm>
            <a:off x="93969" y="6172200"/>
            <a:ext cx="8595360" cy="470428"/>
          </a:xfrm>
        </p:spPr>
        <p:txBody>
          <a:bodyPr/>
          <a:lstStyle/>
          <a:p>
            <a:pPr>
              <a:defRPr/>
            </a:pPr>
            <a:endParaRPr lang="en-US" dirty="0"/>
          </a:p>
        </p:txBody>
      </p:sp>
      <p:sp>
        <p:nvSpPr>
          <p:cNvPr id="4" name="Date Placeholder 3"/>
          <p:cNvSpPr>
            <a:spLocks noGrp="1"/>
          </p:cNvSpPr>
          <p:nvPr>
            <p:ph type="dt" sz="half" idx="11"/>
          </p:nvPr>
        </p:nvSpPr>
        <p:spPr/>
        <p:txBody>
          <a:bodyPr/>
          <a:lstStyle/>
          <a:p>
            <a:pPr>
              <a:defRPr/>
            </a:pPr>
            <a:r>
              <a:rPr lang="en-US" dirty="0"/>
              <a:t>Copyright © 2015 Pearson Education, Inc. publishing as Prentice Hall</a:t>
            </a:r>
          </a:p>
        </p:txBody>
      </p:sp>
      <p:sp>
        <p:nvSpPr>
          <p:cNvPr id="5" name="Slide Number Placeholder 4"/>
          <p:cNvSpPr>
            <a:spLocks noGrp="1"/>
          </p:cNvSpPr>
          <p:nvPr>
            <p:ph type="sldNum" sz="quarter" idx="12"/>
          </p:nvPr>
        </p:nvSpPr>
        <p:spPr/>
        <p:txBody>
          <a:bodyPr/>
          <a:lstStyle/>
          <a:p>
            <a:pPr>
              <a:defRPr/>
            </a:pPr>
            <a:fld id="{EC45D7D6-4084-44D2-BB67-0CCA8F654071}" type="slidenum">
              <a:rPr lang="en-US" smtClean="0"/>
              <a:pPr>
                <a:defRPr/>
              </a:pPr>
              <a:t>‹#›</a:t>
            </a:fld>
            <a:endParaRPr lang="en-US" dirty="0"/>
          </a:p>
        </p:txBody>
      </p:sp>
    </p:spTree>
    <p:extLst>
      <p:ext uri="{BB962C8B-B14F-4D97-AF65-F5344CB8AC3E}">
        <p14:creationId xmlns:p14="http://schemas.microsoft.com/office/powerpoint/2010/main" val="3114383712"/>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p:cNvSpPr>
            <a:spLocks noGrp="1"/>
          </p:cNvSpPr>
          <p:nvPr>
            <p:ph type="ftr" sz="quarter" idx="11"/>
          </p:nvPr>
        </p:nvSpPr>
        <p:spPr>
          <a:xfrm>
            <a:off x="93969" y="6172200"/>
            <a:ext cx="8595360" cy="235463"/>
          </a:xfrm>
        </p:spPr>
        <p:txBody>
          <a:bodyPr/>
          <a:lstStyle/>
          <a:p>
            <a:pPr>
              <a:defRPr/>
            </a:pPr>
            <a:endParaRPr lang="en-US" dirty="0"/>
          </a:p>
        </p:txBody>
      </p:sp>
      <p:sp>
        <p:nvSpPr>
          <p:cNvPr id="9" name="Date Placeholder 3"/>
          <p:cNvSpPr>
            <a:spLocks noGrp="1"/>
          </p:cNvSpPr>
          <p:nvPr>
            <p:ph type="dt" sz="half" idx="10"/>
          </p:nvPr>
        </p:nvSpPr>
        <p:spPr>
          <a:xfrm>
            <a:off x="6335713" y="113072"/>
            <a:ext cx="2133600" cy="182880"/>
          </a:xfrm>
        </p:spPr>
        <p:txBody>
          <a:bodyPr/>
          <a:lstStyle/>
          <a:p>
            <a:pPr>
              <a:defRPr/>
            </a:pPr>
            <a:r>
              <a:rPr lang="en-US" dirty="0"/>
              <a:t>Copyright © 2015 Pearson Education, Inc. publishing as Prentice Hall</a:t>
            </a:r>
          </a:p>
        </p:txBody>
      </p:sp>
      <p:sp>
        <p:nvSpPr>
          <p:cNvPr id="10" name="Slide Number Placeholder 5"/>
          <p:cNvSpPr>
            <a:spLocks noGrp="1"/>
          </p:cNvSpPr>
          <p:nvPr>
            <p:ph type="sldNum" sz="quarter" idx="12"/>
          </p:nvPr>
        </p:nvSpPr>
        <p:spPr>
          <a:xfrm>
            <a:off x="8469312" y="113072"/>
            <a:ext cx="551783" cy="182880"/>
          </a:xfrm>
        </p:spPr>
        <p:txBody>
          <a:bodyPr/>
          <a:lstStyle/>
          <a:p>
            <a:pPr>
              <a:defRPr/>
            </a:pPr>
            <a:fld id="{17FEAE78-4851-4352-9480-DEDF2E189FD5}" type="slidenum">
              <a:rPr lang="en-US" smtClean="0"/>
              <a:pPr>
                <a:defRPr/>
              </a:pPr>
              <a:t>‹#›</a:t>
            </a:fld>
            <a:endParaRPr lang="en-US" dirty="0"/>
          </a:p>
        </p:txBody>
      </p:sp>
    </p:spTree>
    <p:extLst>
      <p:ext uri="{BB962C8B-B14F-4D97-AF65-F5344CB8AC3E}">
        <p14:creationId xmlns:p14="http://schemas.microsoft.com/office/powerpoint/2010/main" val="2852957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p:cNvSpPr>
            <a:spLocks noGrp="1"/>
          </p:cNvSpPr>
          <p:nvPr>
            <p:ph type="ftr" sz="quarter" idx="11"/>
          </p:nvPr>
        </p:nvSpPr>
        <p:spPr>
          <a:xfrm>
            <a:off x="93969" y="6172200"/>
            <a:ext cx="8595360" cy="235463"/>
          </a:xfrm>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EC45D7D6-4084-44D2-BB67-0CCA8F654071}" type="slidenum">
              <a:rPr lang="en-US" smtClean="0"/>
              <a:pPr>
                <a:defRPr/>
              </a:pPr>
              <a:t>‹#›</a:t>
            </a:fld>
            <a:endParaRPr lang="en-US" dirty="0"/>
          </a:p>
        </p:txBody>
      </p:sp>
    </p:spTree>
    <p:extLst>
      <p:ext uri="{BB962C8B-B14F-4D97-AF65-F5344CB8AC3E}">
        <p14:creationId xmlns:p14="http://schemas.microsoft.com/office/powerpoint/2010/main" val="4099279539"/>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pPr>
              <a:defRPr/>
            </a:pPr>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pPr>
              <a:defRPr/>
            </a:pPr>
            <a:fld id="{EC45D7D6-4084-44D2-BB67-0CCA8F654071}" type="slidenum">
              <a:rPr lang="en-US" smtClean="0"/>
              <a:pPr>
                <a:defRPr/>
              </a:pPr>
              <a:t>‹#›</a:t>
            </a:fld>
            <a:endParaRPr lang="en-US" dirty="0"/>
          </a:p>
        </p:txBody>
      </p:sp>
      <p:pic>
        <p:nvPicPr>
          <p:cNvPr id="7" name="Picture 6" descr="Pearson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9" name="TextBox 8"/>
          <p:cNvSpPr txBox="1"/>
          <p:nvPr/>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2023, 2021, 2018, 2015, 2012 Pearson Education, Inc. All Rights Reserved</a:t>
            </a:r>
          </a:p>
        </p:txBody>
      </p:sp>
    </p:spTree>
    <p:extLst>
      <p:ext uri="{BB962C8B-B14F-4D97-AF65-F5344CB8AC3E}">
        <p14:creationId xmlns:p14="http://schemas.microsoft.com/office/powerpoint/2010/main" val="1294543116"/>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11"/>
          </p:nvPr>
        </p:nvSpPr>
        <p:spPr>
          <a:xfrm>
            <a:off x="93969" y="6172200"/>
            <a:ext cx="8595360" cy="235463"/>
          </a:xfrm>
        </p:spPr>
        <p:txBody>
          <a:bodyPr/>
          <a:lstStyle/>
          <a:p>
            <a:pPr>
              <a:defRPr/>
            </a:pPr>
            <a:endParaRPr lang="en-US" dirty="0"/>
          </a:p>
        </p:txBody>
      </p:sp>
      <p:sp>
        <p:nvSpPr>
          <p:cNvPr id="4" name="Date Placeholder 3"/>
          <p:cNvSpPr>
            <a:spLocks noGrp="1"/>
          </p:cNvSpPr>
          <p:nvPr>
            <p:ph type="dt" sz="half" idx="10"/>
          </p:nvPr>
        </p:nvSpPr>
        <p:spPr/>
        <p:txBody>
          <a:bodyPr/>
          <a:lstStyle/>
          <a:p>
            <a:pPr>
              <a:defRPr/>
            </a:pPr>
            <a:r>
              <a:rPr lang="en-US" dirty="0"/>
              <a:t>Copyright © 2015 Pearson Education, Inc. publishing as Prentice Hall</a:t>
            </a:r>
          </a:p>
        </p:txBody>
      </p:sp>
      <p:sp>
        <p:nvSpPr>
          <p:cNvPr id="6" name="Slide Number Placeholder 5"/>
          <p:cNvSpPr>
            <a:spLocks noGrp="1"/>
          </p:cNvSpPr>
          <p:nvPr>
            <p:ph type="sldNum" sz="quarter" idx="12"/>
          </p:nvPr>
        </p:nvSpPr>
        <p:spPr/>
        <p:txBody>
          <a:bodyPr/>
          <a:lstStyle/>
          <a:p>
            <a:pPr>
              <a:defRPr/>
            </a:pPr>
            <a:fld id="{EC45D7D6-4084-44D2-BB67-0CCA8F654071}" type="slidenum">
              <a:rPr lang="en-US" smtClean="0"/>
              <a:pPr>
                <a:defRPr/>
              </a:pPr>
              <a:t>‹#›</a:t>
            </a:fld>
            <a:endParaRPr lang="en-US" dirty="0"/>
          </a:p>
        </p:txBody>
      </p:sp>
    </p:spTree>
    <p:extLst>
      <p:ext uri="{BB962C8B-B14F-4D97-AF65-F5344CB8AC3E}">
        <p14:creationId xmlns:p14="http://schemas.microsoft.com/office/powerpoint/2010/main" val="2712390812"/>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9" name="Footer Placeholder 4"/>
          <p:cNvSpPr>
            <a:spLocks noGrp="1"/>
          </p:cNvSpPr>
          <p:nvPr>
            <p:ph type="ftr" sz="quarter" idx="11"/>
          </p:nvPr>
        </p:nvSpPr>
        <p:spPr>
          <a:xfrm>
            <a:off x="93969" y="6172200"/>
            <a:ext cx="8595360" cy="235463"/>
          </a:xfrm>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FCFFE521-025C-49C7-A87C-5BE92BF2C025}" type="slidenum">
              <a:rPr lang="en-US" smtClean="0"/>
              <a:pPr>
                <a:defRPr/>
              </a:pPr>
              <a:t>‹#›</a:t>
            </a:fld>
            <a:endParaRPr lang="en-US" dirty="0"/>
          </a:p>
        </p:txBody>
      </p:sp>
    </p:spTree>
    <p:extLst>
      <p:ext uri="{BB962C8B-B14F-4D97-AF65-F5344CB8AC3E}">
        <p14:creationId xmlns:p14="http://schemas.microsoft.com/office/powerpoint/2010/main" val="3162097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Click to edit Master title style</a:t>
            </a:r>
            <a:endParaRPr lang="en-US" dirty="0"/>
          </a:p>
        </p:txBody>
      </p:sp>
      <p:sp>
        <p:nvSpPr>
          <p:cNvPr id="9" name="Footer Placeholder 3"/>
          <p:cNvSpPr>
            <a:spLocks noGrp="1"/>
          </p:cNvSpPr>
          <p:nvPr>
            <p:ph type="ftr" sz="quarter" idx="11"/>
          </p:nvPr>
        </p:nvSpPr>
        <p:spPr>
          <a:xfrm>
            <a:off x="93969" y="6172200"/>
            <a:ext cx="8595360" cy="235463"/>
          </a:xfrm>
        </p:spPr>
        <p:txBody>
          <a:bodyPr/>
          <a:lstStyle/>
          <a:p>
            <a:pPr>
              <a:defRPr/>
            </a:pPr>
            <a:endParaRPr lang="en-US" dirty="0"/>
          </a:p>
        </p:txBody>
      </p:sp>
    </p:spTree>
    <p:extLst>
      <p:ext uri="{BB962C8B-B14F-4D97-AF65-F5344CB8AC3E}">
        <p14:creationId xmlns:p14="http://schemas.microsoft.com/office/powerpoint/2010/main" val="2337116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pPr>
              <a:defRPr/>
            </a:pPr>
            <a:endParaRPr lang="en-US" dirty="0"/>
          </a:p>
        </p:txBody>
      </p:sp>
      <p:pic>
        <p:nvPicPr>
          <p:cNvPr id="9" name="Picture 8" descr="Pearson Logo"/>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10" name="TextBox 9"/>
          <p:cNvSpPr txBox="1"/>
          <p:nvPr/>
        </p:nvSpPr>
        <p:spPr>
          <a:xfrm>
            <a:off x="1600200" y="6429345"/>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1" dirty="0">
                <a:ea typeface="Verdana" panose="020B0604030504040204" pitchFamily="34" charset="0"/>
                <a:cs typeface="Verdana" panose="020B0604030504040204" pitchFamily="34" charset="0"/>
              </a:rPr>
              <a:t>Copyright © 2023, 2021, 2018, 2015, 2012 Pearson Education, Inc. All Rights Reserved</a:t>
            </a:r>
          </a:p>
        </p:txBody>
      </p:sp>
    </p:spTree>
    <p:extLst>
      <p:ext uri="{BB962C8B-B14F-4D97-AF65-F5344CB8AC3E}">
        <p14:creationId xmlns:p14="http://schemas.microsoft.com/office/powerpoint/2010/main" val="3641030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77402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buNone/>
              <a:defRPr sz="3000"/>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8"/>
            <a:ext cx="3657600" cy="2873375"/>
          </a:xfrm>
        </p:spPr>
        <p:txBody>
          <a:bodyPr/>
          <a:lstStyle>
            <a:lvl1pPr marL="101600" indent="0">
              <a:buNone/>
              <a:defRPr sz="2200"/>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18" name="Content Placeholder 17">
            <a:extLst>
              <a:ext uri="{FF2B5EF4-FFF2-40B4-BE49-F238E27FC236}">
                <a16:creationId xmlns:a16="http://schemas.microsoft.com/office/drawing/2014/main" id="{0CF87F15-2C58-4DFC-BACB-0E2C6507BCDE}"/>
              </a:ext>
            </a:extLst>
          </p:cNvPr>
          <p:cNvSpPr>
            <a:spLocks noGrp="1"/>
          </p:cNvSpPr>
          <p:nvPr>
            <p:ph sz="quarter" idx="17" hasCustomPrompt="1"/>
          </p:nvPr>
        </p:nvSpPr>
        <p:spPr>
          <a:xfrm>
            <a:off x="2097088" y="6400800"/>
            <a:ext cx="6589712"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Tree>
    <p:extLst>
      <p:ext uri="{BB962C8B-B14F-4D97-AF65-F5344CB8AC3E}">
        <p14:creationId xmlns:p14="http://schemas.microsoft.com/office/powerpoint/2010/main" val="2059844713"/>
      </p:ext>
    </p:extLst>
  </p:cSld>
  <p:clrMapOvr>
    <a:masterClrMapping/>
  </p:clrMapOvr>
  <p:extLst>
    <p:ext uri="{DCECCB84-F9BA-43D5-87BE-67443E8EF086}">
      <p15:sldGuideLst xmlns:p15="http://schemas.microsoft.com/office/powerpoint/2012/main">
        <p15:guide id="1" orient="horz" pos="4176">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buNone/>
              <a:defRPr sz="3000"/>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8"/>
            <a:ext cx="3657600" cy="2873375"/>
          </a:xfrm>
        </p:spPr>
        <p:txBody>
          <a:bodyPr/>
          <a:lstStyle>
            <a:lvl1pPr marL="101600" indent="0">
              <a:buNone/>
              <a:defRPr sz="2200"/>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18" name="Content Placeholder 17">
            <a:extLst>
              <a:ext uri="{FF2B5EF4-FFF2-40B4-BE49-F238E27FC236}">
                <a16:creationId xmlns:a16="http://schemas.microsoft.com/office/drawing/2014/main" id="{0CF87F15-2C58-4DFC-BACB-0E2C6507BCDE}"/>
              </a:ext>
            </a:extLst>
          </p:cNvPr>
          <p:cNvSpPr>
            <a:spLocks noGrp="1"/>
          </p:cNvSpPr>
          <p:nvPr>
            <p:ph sz="quarter" idx="17" hasCustomPrompt="1"/>
          </p:nvPr>
        </p:nvSpPr>
        <p:spPr>
          <a:xfrm>
            <a:off x="2097088" y="6400800"/>
            <a:ext cx="6589712"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Tree>
    <p:extLst>
      <p:ext uri="{BB962C8B-B14F-4D97-AF65-F5344CB8AC3E}">
        <p14:creationId xmlns:p14="http://schemas.microsoft.com/office/powerpoint/2010/main" val="1815654524"/>
      </p:ext>
    </p:extLst>
  </p:cSld>
  <p:clrMapOvr>
    <a:masterClrMapping/>
  </p:clrMapOvr>
  <p:extLst>
    <p:ext uri="{DCECCB84-F9BA-43D5-87BE-67443E8EF086}">
      <p15:sldGuideLst xmlns:p15="http://schemas.microsoft.com/office/powerpoint/2012/main">
        <p15:guide id="1" orient="horz" pos="4176">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add copyright">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9" name="Title Placeholder"/>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Content Placeholder"/>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3" name="Picture Placeholder 8">
            <a:extLst>
              <a:ext uri="{FF2B5EF4-FFF2-40B4-BE49-F238E27FC236}">
                <a16:creationId xmlns:a16="http://schemas.microsoft.com/office/drawing/2014/main" id="{C6122C06-0248-45C8-9890-FDA2C7B0CDBA}"/>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3" name="Content Placeholder 2">
            <a:extLst>
              <a:ext uri="{FF2B5EF4-FFF2-40B4-BE49-F238E27FC236}">
                <a16:creationId xmlns:a16="http://schemas.microsoft.com/office/drawing/2014/main" id="{B3F9E3F0-3064-41BA-BF34-B5D9350D8D48}"/>
              </a:ext>
            </a:extLst>
          </p:cNvPr>
          <p:cNvSpPr>
            <a:spLocks noGrp="1"/>
          </p:cNvSpPr>
          <p:nvPr>
            <p:ph sz="quarter" idx="17" hasCustomPrompt="1"/>
          </p:nvPr>
        </p:nvSpPr>
        <p:spPr>
          <a:xfrm>
            <a:off x="1836402" y="6400801"/>
            <a:ext cx="6908800"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Tree>
    <p:extLst>
      <p:ext uri="{BB962C8B-B14F-4D97-AF65-F5344CB8AC3E}">
        <p14:creationId xmlns:p14="http://schemas.microsoft.com/office/powerpoint/2010/main" val="271662250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pPr>
              <a:defRPr/>
            </a:pPr>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pPr>
              <a:defRPr/>
            </a:pPr>
            <a:r>
              <a:rPr lang="en-US" dirty="0"/>
              <a:t>Copyright © 2015 Pearson Education, Inc. publishing as Prentice Hall</a:t>
            </a:r>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pPr>
              <a:defRPr/>
            </a:pPr>
            <a:fld id="{EC45D7D6-4084-44D2-BB67-0CCA8F654071}" type="slidenum">
              <a:rPr lang="en-US" smtClean="0"/>
              <a:pPr>
                <a:defRPr/>
              </a:pPr>
              <a:t>‹#›</a:t>
            </a:fld>
            <a:endParaRPr lang="en-US" dirty="0"/>
          </a:p>
        </p:txBody>
      </p:sp>
      <p:pic>
        <p:nvPicPr>
          <p:cNvPr id="5" name="Picture 4" descr="Pearson Logo">
            <a:extLst>
              <a:ext uri="{FF2B5EF4-FFF2-40B4-BE49-F238E27FC236}">
                <a16:creationId xmlns:a16="http://schemas.microsoft.com/office/drawing/2014/main" id="{24448324-8E0E-15C4-9E71-1E479C665E7D}"/>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81000" y="6510866"/>
            <a:ext cx="996923" cy="314130"/>
          </a:xfrm>
          <a:prstGeom prst="rect">
            <a:avLst/>
          </a:prstGeom>
        </p:spPr>
      </p:pic>
      <p:sp>
        <p:nvSpPr>
          <p:cNvPr id="9" name="Content Placeholder 7">
            <a:extLst>
              <a:ext uri="{FF2B5EF4-FFF2-40B4-BE49-F238E27FC236}">
                <a16:creationId xmlns:a16="http://schemas.microsoft.com/office/drawing/2014/main" id="{7AB57BB9-68C5-CF6F-B4CD-31869AC30165}"/>
              </a:ext>
            </a:extLst>
          </p:cNvPr>
          <p:cNvSpPr txBox="1">
            <a:spLocks/>
          </p:cNvSpPr>
          <p:nvPr userDrawn="1"/>
        </p:nvSpPr>
        <p:spPr>
          <a:xfrm>
            <a:off x="1600200" y="6543849"/>
            <a:ext cx="7086600" cy="221018"/>
          </a:xfrm>
          <a:prstGeom prst="rect">
            <a:avLst/>
          </a:prstGeom>
        </p:spPr>
        <p:txBody>
          <a:bodyPr wrap="square" lIns="0" tIns="18000" rIns="0" bIns="18000" anchor="ctr">
            <a:spAutoFit/>
          </a:bodyPr>
          <a:lst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marL="0" indent="0" algn="r">
              <a:buNone/>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2023, 2021, 2018, 2015, 2012 Pearson Education, Inc. All Rights Reserved</a:t>
            </a:r>
          </a:p>
        </p:txBody>
      </p:sp>
    </p:spTree>
    <p:extLst>
      <p:ext uri="{BB962C8B-B14F-4D97-AF65-F5344CB8AC3E}">
        <p14:creationId xmlns:p14="http://schemas.microsoft.com/office/powerpoint/2010/main" val="3212565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Tree>
    <p:extLst>
      <p:ext uri="{BB962C8B-B14F-4D97-AF65-F5344CB8AC3E}">
        <p14:creationId xmlns:p14="http://schemas.microsoft.com/office/powerpoint/2010/main" val="4106188456"/>
      </p:ext>
    </p:extLst>
  </p:cSld>
  <p:clrMap bg1="lt1" tx1="dk1" bg2="dk2" tx2="lt2" accent1="accent1" accent2="accent2" accent3="accent3" accent4="accent4" accent5="accent5" accent6="accent6" hlink="hlink" folHlink="folHlink"/>
  <p:sldLayoutIdLst>
    <p:sldLayoutId id="2147483676" r:id="rId1"/>
    <p:sldLayoutId id="2147483674" r:id="rId2"/>
    <p:sldLayoutId id="2147483675"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hyperlink" Target="https://www.youtube.com/watch?v=9J-WJ5739Tg&amp;ab_channel=NBA"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BwnX4mn9fQc&amp;ab_channel=TreyVP"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572B-7ADD-A3DD-537A-DF16DCAB47DA}"/>
              </a:ext>
            </a:extLst>
          </p:cNvPr>
          <p:cNvSpPr>
            <a:spLocks noGrp="1"/>
          </p:cNvSpPr>
          <p:nvPr>
            <p:ph type="title"/>
          </p:nvPr>
        </p:nvSpPr>
        <p:spPr>
          <a:xfrm>
            <a:off x="457200" y="231611"/>
            <a:ext cx="8229600" cy="590349"/>
          </a:xfrm>
        </p:spPr>
        <p:txBody>
          <a:bodyPr lIns="0" tIns="18000" rIns="0" bIns="18000" anchor="ctr">
            <a:spAutoFit/>
          </a:bodyPr>
          <a:lstStyle/>
          <a:p>
            <a:r>
              <a:rPr lang="en-US" dirty="0"/>
              <a:t>Introduction to Information Systems</a:t>
            </a:r>
          </a:p>
        </p:txBody>
      </p:sp>
      <p:sp>
        <p:nvSpPr>
          <p:cNvPr id="3" name="Text Placeholder 2">
            <a:extLst>
              <a:ext uri="{FF2B5EF4-FFF2-40B4-BE49-F238E27FC236}">
                <a16:creationId xmlns:a16="http://schemas.microsoft.com/office/drawing/2014/main" id="{DDE4E06C-4844-0804-09D8-EE2B57B18E85}"/>
              </a:ext>
            </a:extLst>
          </p:cNvPr>
          <p:cNvSpPr>
            <a:spLocks noGrp="1"/>
          </p:cNvSpPr>
          <p:nvPr>
            <p:ph type="body" idx="1"/>
          </p:nvPr>
        </p:nvSpPr>
        <p:spPr>
          <a:xfrm>
            <a:off x="457200" y="990600"/>
            <a:ext cx="8229600" cy="344128"/>
          </a:xfrm>
        </p:spPr>
        <p:txBody>
          <a:bodyPr lIns="0" tIns="18000" rIns="0" bIns="18000" anchor="ctr">
            <a:spAutoFit/>
          </a:bodyPr>
          <a:lstStyle/>
          <a:p>
            <a:r>
              <a:rPr lang="en-US" dirty="0"/>
              <a:t>Fifth Edition</a:t>
            </a:r>
          </a:p>
        </p:txBody>
      </p:sp>
      <p:pic>
        <p:nvPicPr>
          <p:cNvPr id="9" name="Picture 8" descr="Image of textbook cover titled &quot;Introduction to Information Systems Fifth Edition&quot; by author Patricia Wallace. The image is a dark blue evening skyline with lit office buildings with river running in front. There are ribbons of zeros and ones across the sky.">
            <a:extLst>
              <a:ext uri="{FF2B5EF4-FFF2-40B4-BE49-F238E27FC236}">
                <a16:creationId xmlns:a16="http://schemas.microsoft.com/office/drawing/2014/main" id="{036C7E4A-2A22-2595-A3CA-07CAF25E744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57200" y="1643063"/>
            <a:ext cx="3657450" cy="4681537"/>
          </a:xfrm>
          <a:prstGeom prst="rect">
            <a:avLst/>
          </a:prstGeom>
        </p:spPr>
      </p:pic>
      <p:sp>
        <p:nvSpPr>
          <p:cNvPr id="5" name="Content Placeholder 4">
            <a:extLst>
              <a:ext uri="{FF2B5EF4-FFF2-40B4-BE49-F238E27FC236}">
                <a16:creationId xmlns:a16="http://schemas.microsoft.com/office/drawing/2014/main" id="{CFE0924B-1726-F344-8AB4-32F8089ED3CA}"/>
              </a:ext>
            </a:extLst>
          </p:cNvPr>
          <p:cNvSpPr>
            <a:spLocks noGrp="1"/>
          </p:cNvSpPr>
          <p:nvPr>
            <p:ph sz="quarter" idx="14"/>
          </p:nvPr>
        </p:nvSpPr>
        <p:spPr>
          <a:xfrm>
            <a:off x="4572000" y="3041145"/>
            <a:ext cx="3657600" cy="498016"/>
          </a:xfrm>
        </p:spPr>
        <p:txBody>
          <a:bodyPr lIns="0" tIns="18000" rIns="0" bIns="18000" anchor="ctr">
            <a:spAutoFit/>
          </a:bodyPr>
          <a:lstStyle/>
          <a:p>
            <a:pPr indent="-101600"/>
            <a:r>
              <a:rPr lang="en-US" dirty="0"/>
              <a:t>Chapter 9 </a:t>
            </a:r>
          </a:p>
        </p:txBody>
      </p:sp>
      <p:sp>
        <p:nvSpPr>
          <p:cNvPr id="6" name="Content Placeholder 5">
            <a:extLst>
              <a:ext uri="{FF2B5EF4-FFF2-40B4-BE49-F238E27FC236}">
                <a16:creationId xmlns:a16="http://schemas.microsoft.com/office/drawing/2014/main" id="{7AE19C47-8930-3DBA-99F4-59FFF27C4176}"/>
              </a:ext>
            </a:extLst>
          </p:cNvPr>
          <p:cNvSpPr>
            <a:spLocks noGrp="1"/>
          </p:cNvSpPr>
          <p:nvPr>
            <p:ph sz="quarter" idx="15"/>
          </p:nvPr>
        </p:nvSpPr>
        <p:spPr>
          <a:xfrm>
            <a:off x="4588932" y="3810000"/>
            <a:ext cx="3945467" cy="713460"/>
          </a:xfrm>
        </p:spPr>
        <p:txBody>
          <a:bodyPr wrap="square" lIns="0" tIns="18000" rIns="0" bIns="18000" anchor="ctr">
            <a:spAutoFit/>
          </a:bodyPr>
          <a:lstStyle/>
          <a:p>
            <a:pPr marL="0"/>
            <a:r>
              <a:rPr lang="en-US" dirty="0">
                <a:latin typeface="Arial" panose="020B0604020202020204" pitchFamily="34" charset="0"/>
                <a:cs typeface="Arial" panose="020B0604020202020204" pitchFamily="34" charset="0"/>
              </a:rPr>
              <a:t>Knowledge Management and </a:t>
            </a:r>
            <a:r>
              <a:rPr lang="en-US" i="1" dirty="0">
                <a:latin typeface="Arial" panose="020B0604020202020204" pitchFamily="34" charset="0"/>
                <a:cs typeface="Arial" panose="020B0604020202020204" pitchFamily="34" charset="0"/>
              </a:rPr>
              <a:t>E-Learning</a:t>
            </a:r>
          </a:p>
        </p:txBody>
      </p:sp>
      <p:pic>
        <p:nvPicPr>
          <p:cNvPr id="11" name="Picture 10" descr="Pearson Logo">
            <a:extLst>
              <a:ext uri="{FF2B5EF4-FFF2-40B4-BE49-F238E27FC236}">
                <a16:creationId xmlns:a16="http://schemas.microsoft.com/office/drawing/2014/main" id="{C787F8A9-DBAE-E81B-7740-8D79941734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6510866"/>
            <a:ext cx="996923" cy="314130"/>
          </a:xfrm>
          <a:prstGeom prst="rect">
            <a:avLst/>
          </a:prstGeom>
        </p:spPr>
      </p:pic>
      <p:sp>
        <p:nvSpPr>
          <p:cNvPr id="8" name="Content Placeholder 7">
            <a:extLst>
              <a:ext uri="{FF2B5EF4-FFF2-40B4-BE49-F238E27FC236}">
                <a16:creationId xmlns:a16="http://schemas.microsoft.com/office/drawing/2014/main" id="{1974B7FC-DB3B-EF0A-317C-20DF0B4AF1A0}"/>
              </a:ext>
            </a:extLst>
          </p:cNvPr>
          <p:cNvSpPr>
            <a:spLocks noGrp="1"/>
          </p:cNvSpPr>
          <p:nvPr>
            <p:ph sz="quarter" idx="17"/>
          </p:nvPr>
        </p:nvSpPr>
        <p:spPr>
          <a:xfrm>
            <a:off x="1600200" y="6543849"/>
            <a:ext cx="7086600" cy="221018"/>
          </a:xfrm>
        </p:spPr>
        <p:txBody>
          <a:bodyPr wrap="square" lIns="0" tIns="18000" rIns="0" bIns="18000" anchor="ctr">
            <a:spAutoFit/>
          </a:bodyPr>
          <a:lstStyle/>
          <a:p>
            <a:r>
              <a:rPr lang="en-US" altLang="en-US" dirty="0">
                <a:ea typeface="Verdana" panose="020B0604030504040204" pitchFamily="34" charset="0"/>
                <a:cs typeface="Verdana" panose="020B0604030504040204" pitchFamily="34" charset="0"/>
              </a:rPr>
              <a:t>Copyright © 2023, 2021, 2018, 2015, 2012 Pearson Education, Inc. All Rights Reserved</a:t>
            </a:r>
          </a:p>
        </p:txBody>
      </p:sp>
    </p:spTree>
    <p:extLst>
      <p:ext uri="{BB962C8B-B14F-4D97-AF65-F5344CB8AC3E}">
        <p14:creationId xmlns:p14="http://schemas.microsoft.com/office/powerpoint/2010/main" val="2012603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17410" name="Content Placeholder 4"/>
          <p:cNvSpPr>
            <a:spLocks noGrp="1"/>
          </p:cNvSpPr>
          <p:nvPr>
            <p:ph idx="1"/>
          </p:nvPr>
        </p:nvSpPr>
        <p:spPr>
          <a:xfrm>
            <a:off x="533400" y="1414952"/>
            <a:ext cx="8153400" cy="4711211"/>
          </a:xfrm>
          <a:ln>
            <a:noFill/>
          </a:ln>
        </p:spPr>
        <p:txBody>
          <a:bodyPr/>
          <a:lstStyle/>
          <a:p>
            <a:pPr marL="0" marR="0" indent="0">
              <a:lnSpc>
                <a:spcPct val="107000"/>
              </a:lnSpc>
              <a:spcBef>
                <a:spcPts val="0"/>
              </a:spcBef>
              <a:spcAft>
                <a:spcPts val="800"/>
              </a:spcAft>
              <a:buNone/>
            </a:pPr>
            <a:r>
              <a:rPr lang="en-US" sz="2300" b="1" dirty="0">
                <a:solidFill>
                  <a:srgbClr val="007FA3"/>
                </a:solidFill>
              </a:rPr>
              <a:t>9.1 </a:t>
            </a:r>
            <a:r>
              <a:rPr lang="en-US" sz="2300" dirty="0">
                <a:effectLst/>
                <a:ea typeface="Calibri" panose="020F0502020204030204" pitchFamily="34" charset="0"/>
                <a:cs typeface="Calibri" panose="020F0502020204030204" pitchFamily="34" charset="0"/>
              </a:rPr>
              <a:t>Describe the </a:t>
            </a:r>
            <a:r>
              <a:rPr lang="en-US" sz="2300" i="1" dirty="0">
                <a:solidFill>
                  <a:srgbClr val="FF0000"/>
                </a:solidFill>
                <a:effectLst/>
                <a:ea typeface="Calibri" panose="020F0502020204030204" pitchFamily="34" charset="0"/>
                <a:cs typeface="Calibri" panose="020F0502020204030204" pitchFamily="34" charset="0"/>
              </a:rPr>
              <a:t>three types of intellectual capital </a:t>
            </a:r>
            <a:r>
              <a:rPr lang="en-US" sz="2300" dirty="0">
                <a:effectLst/>
                <a:ea typeface="Calibri" panose="020F0502020204030204" pitchFamily="34" charset="0"/>
                <a:cs typeface="Calibri" panose="020F0502020204030204" pitchFamily="34" charset="0"/>
              </a:rPr>
              <a:t>and show how both explicit and tacit knowledge contribute to intellectual capital.</a:t>
            </a:r>
            <a:br>
              <a:rPr lang="en-US" sz="2300" dirty="0">
                <a:effectLst/>
                <a:ea typeface="Calibri" panose="020F0502020204030204" pitchFamily="34" charset="0"/>
                <a:cs typeface="Calibri" panose="020F0502020204030204" pitchFamily="34" charset="0"/>
              </a:rPr>
            </a:br>
            <a:endParaRPr lang="en-US" sz="23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300" b="1" dirty="0">
                <a:solidFill>
                  <a:srgbClr val="007FA3"/>
                </a:solidFill>
              </a:rPr>
              <a:t>9.2</a:t>
            </a:r>
            <a:r>
              <a:rPr lang="en-US" sz="2300" dirty="0">
                <a:effectLst/>
                <a:ea typeface="Calibri" panose="020F0502020204030204" pitchFamily="34" charset="0"/>
                <a:cs typeface="Calibri" panose="020F0502020204030204" pitchFamily="34" charset="0"/>
              </a:rPr>
              <a:t> Describe the steps in </a:t>
            </a:r>
            <a:r>
              <a:rPr lang="en-US" sz="2300" i="1" dirty="0">
                <a:solidFill>
                  <a:srgbClr val="FF0000"/>
                </a:solidFill>
                <a:effectLst/>
                <a:ea typeface="Calibri" panose="020F0502020204030204" pitchFamily="34" charset="0"/>
                <a:cs typeface="Calibri" panose="020F0502020204030204" pitchFamily="34" charset="0"/>
              </a:rPr>
              <a:t>launching a knowledge management (KM) program</a:t>
            </a:r>
            <a:r>
              <a:rPr lang="en-US" sz="2300" dirty="0">
                <a:effectLst/>
                <a:ea typeface="Calibri" panose="020F0502020204030204" pitchFamily="34" charset="0"/>
                <a:cs typeface="Calibri" panose="020F0502020204030204" pitchFamily="34" charset="0"/>
              </a:rPr>
              <a:t>, providing examples of the applicable technologies.</a:t>
            </a:r>
            <a:br>
              <a:rPr lang="en-US" sz="2300" dirty="0">
                <a:effectLst/>
                <a:ea typeface="Calibri" panose="020F0502020204030204" pitchFamily="34" charset="0"/>
                <a:cs typeface="Calibri" panose="020F0502020204030204" pitchFamily="34" charset="0"/>
              </a:rPr>
            </a:br>
            <a:endParaRPr lang="en-US" sz="2300" dirty="0">
              <a:effectLst/>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300" b="1" dirty="0">
                <a:solidFill>
                  <a:srgbClr val="007FA3"/>
                </a:solidFill>
              </a:rPr>
              <a:t>9.3</a:t>
            </a:r>
            <a:r>
              <a:rPr lang="en-US" sz="2300" dirty="0">
                <a:effectLst/>
                <a:ea typeface="Calibri" panose="020F0502020204030204" pitchFamily="34" charset="0"/>
                <a:cs typeface="Calibri" panose="020F0502020204030204" pitchFamily="34" charset="0"/>
              </a:rPr>
              <a:t> Explain how the </a:t>
            </a:r>
            <a:r>
              <a:rPr lang="en-US" sz="2300" i="1" dirty="0">
                <a:solidFill>
                  <a:srgbClr val="FF0000"/>
                </a:solidFill>
                <a:effectLst/>
                <a:ea typeface="Calibri" panose="020F0502020204030204" pitchFamily="34" charset="0"/>
                <a:cs typeface="Calibri" panose="020F0502020204030204" pitchFamily="34" charset="0"/>
              </a:rPr>
              <a:t>human element can pose challenges </a:t>
            </a:r>
            <a:r>
              <a:rPr lang="en-US" sz="2300" dirty="0">
                <a:effectLst/>
                <a:ea typeface="Calibri" panose="020F0502020204030204" pitchFamily="34" charset="0"/>
                <a:cs typeface="Calibri" panose="020F0502020204030204" pitchFamily="34" charset="0"/>
              </a:rPr>
              <a:t>for knowledge management projects and how managers can overcome those challenges.</a:t>
            </a:r>
            <a:endParaRPr lang="en-US" sz="2300" dirty="0">
              <a:effectLst/>
              <a:ea typeface="Calibri" panose="020F0502020204030204" pitchFamily="34"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5C68D-B78C-341C-D859-3D6B55C10BAA}"/>
              </a:ext>
            </a:extLst>
          </p:cNvPr>
          <p:cNvSpPr>
            <a:spLocks noGrp="1"/>
          </p:cNvSpPr>
          <p:nvPr>
            <p:ph type="title"/>
          </p:nvPr>
        </p:nvSpPr>
        <p:spPr>
          <a:xfrm>
            <a:off x="457200" y="215372"/>
            <a:ext cx="8229600" cy="622828"/>
          </a:xfrm>
        </p:spPr>
        <p:txBody>
          <a:bodyPr/>
          <a:lstStyle/>
          <a:p>
            <a:r>
              <a:rPr lang="en-US" dirty="0"/>
              <a:t>Knowledge (N)</a:t>
            </a:r>
          </a:p>
        </p:txBody>
      </p:sp>
      <p:sp>
        <p:nvSpPr>
          <p:cNvPr id="3" name="Content Placeholder 2">
            <a:extLst>
              <a:ext uri="{FF2B5EF4-FFF2-40B4-BE49-F238E27FC236}">
                <a16:creationId xmlns:a16="http://schemas.microsoft.com/office/drawing/2014/main" id="{2DD4C5B7-E288-FEEA-39F8-CAFABD9917FA}"/>
              </a:ext>
            </a:extLst>
          </p:cNvPr>
          <p:cNvSpPr>
            <a:spLocks noGrp="1"/>
          </p:cNvSpPr>
          <p:nvPr>
            <p:ph idx="1"/>
          </p:nvPr>
        </p:nvSpPr>
        <p:spPr>
          <a:xfrm>
            <a:off x="152400" y="990600"/>
            <a:ext cx="8534400" cy="5135563"/>
          </a:xfrm>
        </p:spPr>
        <p:txBody>
          <a:bodyPr/>
          <a:lstStyle/>
          <a:p>
            <a:r>
              <a:rPr lang="en-US" sz="2400" dirty="0"/>
              <a:t>Facts, information and </a:t>
            </a:r>
            <a:r>
              <a:rPr lang="en-US" sz="2400" i="1" dirty="0">
                <a:solidFill>
                  <a:srgbClr val="FF0000"/>
                </a:solidFill>
              </a:rPr>
              <a:t>skill</a:t>
            </a:r>
            <a:r>
              <a:rPr lang="en-US" sz="2400" dirty="0"/>
              <a:t> acquired by a person or organization, through experience, education or training. The awareness or familiarity, gained by experience of a fact or situation. Knowledge is a by-product of experience.</a:t>
            </a:r>
          </a:p>
          <a:p>
            <a:r>
              <a:rPr lang="en-US" sz="2400" dirty="0"/>
              <a:t>What is the old way to gain knowledge at work? Training programs, OJT, mentoring, experience (from repetition, buying coffee (15-min chat) with someone who has more experience).</a:t>
            </a:r>
          </a:p>
          <a:p>
            <a:r>
              <a:rPr lang="en-US" sz="2400" dirty="0"/>
              <a:t>N is surface level or deep  (</a:t>
            </a:r>
            <a:r>
              <a:rPr lang="en-US" sz="2400" dirty="0" err="1"/>
              <a:t>ie</a:t>
            </a:r>
            <a:r>
              <a:rPr lang="en-US" sz="2400" dirty="0"/>
              <a:t> heart procedure)</a:t>
            </a:r>
          </a:p>
          <a:p>
            <a:r>
              <a:rPr lang="en-US" sz="2400" dirty="0"/>
              <a:t>N is </a:t>
            </a:r>
            <a:r>
              <a:rPr lang="en-US" sz="2400" i="1" dirty="0">
                <a:solidFill>
                  <a:srgbClr val="FF0000"/>
                </a:solidFill>
              </a:rPr>
              <a:t>tacit</a:t>
            </a:r>
            <a:r>
              <a:rPr lang="en-US" sz="2400" dirty="0"/>
              <a:t> (unrecorded) or </a:t>
            </a:r>
            <a:r>
              <a:rPr lang="en-US" sz="2400" i="1" dirty="0">
                <a:solidFill>
                  <a:srgbClr val="FF0000"/>
                </a:solidFill>
              </a:rPr>
              <a:t>explicit</a:t>
            </a:r>
            <a:r>
              <a:rPr lang="en-US" sz="2400" dirty="0"/>
              <a:t> (documented). Many experts make you pay fees for their </a:t>
            </a:r>
            <a:r>
              <a:rPr lang="en-US" sz="2400" dirty="0">
                <a:hlinkClick r:id="rId2"/>
              </a:rPr>
              <a:t>tacit knowledge</a:t>
            </a:r>
            <a:r>
              <a:rPr lang="en-US" sz="2400" dirty="0"/>
              <a:t>, in sports a lot of learning is verbally from experts (</a:t>
            </a:r>
            <a:r>
              <a:rPr lang="en-US" sz="2400" dirty="0" err="1"/>
              <a:t>ie</a:t>
            </a:r>
            <a:r>
              <a:rPr lang="en-US" sz="2400" dirty="0"/>
              <a:t>. </a:t>
            </a:r>
            <a:r>
              <a:rPr lang="en-US" sz="2400" dirty="0" err="1"/>
              <a:t>backstance</a:t>
            </a:r>
            <a:r>
              <a:rPr lang="en-US" sz="2400" dirty="0"/>
              <a:t>)</a:t>
            </a:r>
          </a:p>
          <a:p>
            <a:pPr marL="0" indent="0">
              <a:buNone/>
            </a:pPr>
            <a:endParaRPr lang="en-US" sz="2400" dirty="0"/>
          </a:p>
          <a:p>
            <a:endParaRPr lang="en-US" sz="2400" dirty="0"/>
          </a:p>
        </p:txBody>
      </p:sp>
      <p:sp>
        <p:nvSpPr>
          <p:cNvPr id="4" name="Date Placeholder 3">
            <a:extLst>
              <a:ext uri="{FF2B5EF4-FFF2-40B4-BE49-F238E27FC236}">
                <a16:creationId xmlns:a16="http://schemas.microsoft.com/office/drawing/2014/main" id="{9471E7D4-A184-F9FE-DA97-D91007020728}"/>
              </a:ext>
            </a:extLst>
          </p:cNvPr>
          <p:cNvSpPr>
            <a:spLocks noGrp="1"/>
          </p:cNvSpPr>
          <p:nvPr>
            <p:ph type="dt" sz="half" idx="10"/>
          </p:nvPr>
        </p:nvSpPr>
        <p:spPr/>
        <p:txBody>
          <a:bodyPr/>
          <a:lstStyle/>
          <a:p>
            <a:pPr>
              <a:defRPr/>
            </a:pPr>
            <a:r>
              <a:rPr lang="en-US"/>
              <a:t>Copyright © 2015 Pearson Education, Inc. publishing as Prentice Hall</a:t>
            </a:r>
            <a:endParaRPr lang="en-US" dirty="0"/>
          </a:p>
        </p:txBody>
      </p:sp>
      <p:sp>
        <p:nvSpPr>
          <p:cNvPr id="5" name="Slide Number Placeholder 4">
            <a:extLst>
              <a:ext uri="{FF2B5EF4-FFF2-40B4-BE49-F238E27FC236}">
                <a16:creationId xmlns:a16="http://schemas.microsoft.com/office/drawing/2014/main" id="{18E9EBD5-E4B4-77DC-13A6-2AD2B6A3BABD}"/>
              </a:ext>
            </a:extLst>
          </p:cNvPr>
          <p:cNvSpPr>
            <a:spLocks noGrp="1"/>
          </p:cNvSpPr>
          <p:nvPr>
            <p:ph type="sldNum" sz="quarter" idx="12"/>
          </p:nvPr>
        </p:nvSpPr>
        <p:spPr/>
        <p:txBody>
          <a:bodyPr/>
          <a:lstStyle/>
          <a:p>
            <a:pPr>
              <a:defRPr/>
            </a:pPr>
            <a:fld id="{17FEAE78-4851-4352-9480-DEDF2E189FD5}" type="slidenum">
              <a:rPr lang="en-US" smtClean="0"/>
              <a:pPr>
                <a:defRPr/>
              </a:pPr>
              <a:t>3</a:t>
            </a:fld>
            <a:endParaRPr lang="en-US" dirty="0"/>
          </a:p>
        </p:txBody>
      </p:sp>
    </p:spTree>
    <p:extLst>
      <p:ext uri="{BB962C8B-B14F-4D97-AF65-F5344CB8AC3E}">
        <p14:creationId xmlns:p14="http://schemas.microsoft.com/office/powerpoint/2010/main" val="2030741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838200"/>
          </a:xfrm>
        </p:spPr>
        <p:txBody>
          <a:bodyPr/>
          <a:lstStyle/>
          <a:p>
            <a:r>
              <a:rPr lang="en-US" dirty="0"/>
              <a:t>Intellectual Capital – a Firms stored knowledge</a:t>
            </a:r>
          </a:p>
        </p:txBody>
      </p:sp>
      <p:sp>
        <p:nvSpPr>
          <p:cNvPr id="21506" name="Content Placeholder 4"/>
          <p:cNvSpPr>
            <a:spLocks noGrp="1"/>
          </p:cNvSpPr>
          <p:nvPr>
            <p:ph idx="1"/>
          </p:nvPr>
        </p:nvSpPr>
        <p:spPr>
          <a:xfrm>
            <a:off x="304800" y="1066800"/>
            <a:ext cx="8610600" cy="5181600"/>
          </a:xfrm>
          <a:ln>
            <a:noFill/>
          </a:ln>
        </p:spPr>
        <p:txBody>
          <a:bodyPr/>
          <a:lstStyle/>
          <a:p>
            <a:pPr marL="465138" indent="-465138" eaLnBrk="1" hangingPunct="1">
              <a:lnSpc>
                <a:spcPct val="125000"/>
              </a:lnSpc>
              <a:spcBef>
                <a:spcPct val="0"/>
              </a:spcBef>
            </a:pPr>
            <a:r>
              <a:rPr lang="en-US" sz="2400" i="1" dirty="0">
                <a:latin typeface="Arial" charset="0"/>
                <a:cs typeface="Arial" charset="0"/>
              </a:rPr>
              <a:t>Includes all the intangible assets and resources of an enterprise that are not captured by conventional accounting reports but still contribute value to the business and provide competitive advantage</a:t>
            </a:r>
            <a:br>
              <a:rPr lang="en-US" sz="2400" dirty="0">
                <a:latin typeface="Arial" charset="0"/>
                <a:cs typeface="Arial" charset="0"/>
              </a:rPr>
            </a:br>
            <a:endParaRPr lang="en-US" sz="2400" dirty="0">
              <a:solidFill>
                <a:srgbClr val="FF0000"/>
              </a:solidFill>
              <a:latin typeface="Arial" charset="0"/>
              <a:cs typeface="Arial" charset="0"/>
            </a:endParaRPr>
          </a:p>
          <a:p>
            <a:pPr marL="465138" indent="-465138" eaLnBrk="1" hangingPunct="1">
              <a:lnSpc>
                <a:spcPct val="125000"/>
              </a:lnSpc>
              <a:spcBef>
                <a:spcPct val="0"/>
              </a:spcBef>
            </a:pPr>
            <a:r>
              <a:rPr lang="en-US" sz="2400" dirty="0">
                <a:solidFill>
                  <a:srgbClr val="FF0000"/>
                </a:solidFill>
                <a:latin typeface="Arial" charset="0"/>
                <a:cs typeface="Arial" charset="0"/>
              </a:rPr>
              <a:t>Knowledge Management </a:t>
            </a:r>
            <a:r>
              <a:rPr lang="en-US" sz="2400" dirty="0">
                <a:latin typeface="Arial" charset="0"/>
                <a:cs typeface="Arial" charset="0"/>
              </a:rPr>
              <a:t>– systems and processes that record the intellectual capital so that the organization holds the intellectual capital and is not beholden to the experts that have the intellectual capital (</a:t>
            </a:r>
            <a:r>
              <a:rPr lang="en-US" sz="2400" dirty="0" err="1">
                <a:latin typeface="Arial" charset="0"/>
                <a:cs typeface="Arial" charset="0"/>
              </a:rPr>
              <a:t>ie</a:t>
            </a:r>
            <a:r>
              <a:rPr lang="en-US" sz="2400" dirty="0">
                <a:latin typeface="Arial" charset="0"/>
                <a:cs typeface="Arial" charset="0"/>
              </a:rPr>
              <a:t> tacit knowledge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838200"/>
          </a:xfrm>
        </p:spPr>
        <p:txBody>
          <a:bodyPr/>
          <a:lstStyle/>
          <a:p>
            <a:r>
              <a:rPr lang="en-US" dirty="0"/>
              <a:t>Intellectual Capital – a Firms stored knowledge</a:t>
            </a:r>
          </a:p>
        </p:txBody>
      </p:sp>
      <p:sp>
        <p:nvSpPr>
          <p:cNvPr id="21506" name="Content Placeholder 4"/>
          <p:cNvSpPr>
            <a:spLocks noGrp="1"/>
          </p:cNvSpPr>
          <p:nvPr>
            <p:ph idx="1"/>
          </p:nvPr>
        </p:nvSpPr>
        <p:spPr>
          <a:xfrm>
            <a:off x="304800" y="1066800"/>
            <a:ext cx="8610600" cy="5181600"/>
          </a:xfrm>
          <a:ln>
            <a:noFill/>
          </a:ln>
        </p:spPr>
        <p:txBody>
          <a:bodyPr/>
          <a:lstStyle/>
          <a:p>
            <a:pPr marL="465138" indent="-465138" eaLnBrk="1" hangingPunct="1">
              <a:lnSpc>
                <a:spcPct val="125000"/>
              </a:lnSpc>
              <a:spcBef>
                <a:spcPct val="0"/>
              </a:spcBef>
            </a:pPr>
            <a:r>
              <a:rPr lang="en-US" sz="2400" dirty="0">
                <a:latin typeface="Arial" charset="0"/>
                <a:cs typeface="Arial" charset="0"/>
              </a:rPr>
              <a:t>Collective knowledge of an organization (e.g., coaches, managers, players, employees, alumni)</a:t>
            </a:r>
          </a:p>
          <a:p>
            <a:pPr marL="465138" indent="-465138" eaLnBrk="1" hangingPunct="1">
              <a:lnSpc>
                <a:spcPct val="125000"/>
              </a:lnSpc>
              <a:spcBef>
                <a:spcPct val="0"/>
              </a:spcBef>
            </a:pPr>
            <a:r>
              <a:rPr lang="en-US" sz="2400" dirty="0">
                <a:latin typeface="Arial" charset="0"/>
                <a:cs typeface="Arial" charset="0"/>
              </a:rPr>
              <a:t>An asset that enables better decision making</a:t>
            </a:r>
          </a:p>
          <a:p>
            <a:pPr marL="465138" indent="-465138" eaLnBrk="1" hangingPunct="1">
              <a:lnSpc>
                <a:spcPct val="125000"/>
              </a:lnSpc>
              <a:spcBef>
                <a:spcPct val="0"/>
              </a:spcBef>
            </a:pPr>
            <a:r>
              <a:rPr lang="en-US" sz="2400" dirty="0">
                <a:latin typeface="Arial" charset="0"/>
                <a:cs typeface="Arial" charset="0"/>
              </a:rPr>
              <a:t>Smarts and experience that enable org. excellence</a:t>
            </a:r>
          </a:p>
          <a:p>
            <a:pPr marL="465138" indent="-465138" eaLnBrk="1" hangingPunct="1">
              <a:lnSpc>
                <a:spcPct val="125000"/>
              </a:lnSpc>
              <a:spcBef>
                <a:spcPct val="0"/>
              </a:spcBef>
            </a:pPr>
            <a:r>
              <a:rPr lang="en-US" sz="2400" i="1" dirty="0">
                <a:solidFill>
                  <a:srgbClr val="FF0000"/>
                </a:solidFill>
                <a:latin typeface="Arial" charset="0"/>
                <a:cs typeface="Arial" charset="0"/>
              </a:rPr>
              <a:t>Collective intelligence &lt; important than courage to use it</a:t>
            </a:r>
            <a:br>
              <a:rPr lang="en-US" sz="2400" i="1" dirty="0">
                <a:solidFill>
                  <a:srgbClr val="FF0000"/>
                </a:solidFill>
                <a:latin typeface="Arial" charset="0"/>
                <a:cs typeface="Arial" charset="0"/>
              </a:rPr>
            </a:br>
            <a:r>
              <a:rPr lang="en-US" sz="2400" dirty="0">
                <a:latin typeface="Arial" charset="0"/>
                <a:cs typeface="Arial" charset="0"/>
              </a:rPr>
              <a:t>A) </a:t>
            </a:r>
            <a:r>
              <a:rPr lang="en-US" sz="2400" dirty="0">
                <a:solidFill>
                  <a:srgbClr val="FF0000"/>
                </a:solidFill>
                <a:latin typeface="Arial" charset="0"/>
                <a:cs typeface="Arial" charset="0"/>
              </a:rPr>
              <a:t>Human capital </a:t>
            </a:r>
            <a:r>
              <a:rPr lang="en-US" sz="2400" dirty="0">
                <a:latin typeface="Arial" charset="0"/>
                <a:cs typeface="Arial" charset="0"/>
              </a:rPr>
              <a:t>– competencies and knowledge(N) possessed by employees (mostly tacit unrecorded N) </a:t>
            </a:r>
            <a:br>
              <a:rPr lang="en-US" sz="2400" dirty="0">
                <a:latin typeface="Arial" charset="0"/>
                <a:cs typeface="Arial" charset="0"/>
              </a:rPr>
            </a:br>
            <a:r>
              <a:rPr lang="en-US" sz="2400" dirty="0">
                <a:latin typeface="Arial" charset="0"/>
                <a:cs typeface="Arial" charset="0"/>
              </a:rPr>
              <a:t>B) </a:t>
            </a:r>
            <a:r>
              <a:rPr lang="en-US" sz="2400" dirty="0">
                <a:solidFill>
                  <a:srgbClr val="FF0000"/>
                </a:solidFill>
                <a:latin typeface="Arial" charset="0"/>
                <a:cs typeface="Arial" charset="0"/>
              </a:rPr>
              <a:t>Social capital </a:t>
            </a:r>
            <a:r>
              <a:rPr lang="en-US" sz="2400" dirty="0">
                <a:latin typeface="Arial" charset="0"/>
                <a:cs typeface="Arial" charset="0"/>
              </a:rPr>
              <a:t>- wealth of business relationships, charisma, referent power, can this ever be copied or saved?</a:t>
            </a:r>
            <a:br>
              <a:rPr lang="en-US" sz="2400" dirty="0">
                <a:latin typeface="Arial" charset="0"/>
                <a:cs typeface="Arial" charset="0"/>
              </a:rPr>
            </a:br>
            <a:r>
              <a:rPr lang="en-US" sz="2400" dirty="0">
                <a:latin typeface="Arial" charset="0"/>
                <a:cs typeface="Arial" charset="0"/>
              </a:rPr>
              <a:t>C) </a:t>
            </a:r>
            <a:r>
              <a:rPr lang="en-US" sz="2400" dirty="0">
                <a:solidFill>
                  <a:srgbClr val="FF0000"/>
                </a:solidFill>
                <a:latin typeface="Arial" charset="0"/>
                <a:cs typeface="Arial" charset="0"/>
              </a:rPr>
              <a:t>Structural capital </a:t>
            </a:r>
            <a:r>
              <a:rPr lang="en-US" sz="2400" dirty="0">
                <a:latin typeface="Arial" charset="0"/>
                <a:cs typeface="Arial" charset="0"/>
              </a:rPr>
              <a:t>– documented best practices, scripts, (patented) processes (form the contents of the KM system)</a:t>
            </a:r>
          </a:p>
        </p:txBody>
      </p:sp>
    </p:spTree>
    <p:extLst>
      <p:ext uri="{BB962C8B-B14F-4D97-AF65-F5344CB8AC3E}">
        <p14:creationId xmlns:p14="http://schemas.microsoft.com/office/powerpoint/2010/main" val="2348352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229600" cy="609600"/>
          </a:xfrm>
        </p:spPr>
        <p:txBody>
          <a:bodyPr/>
          <a:lstStyle/>
          <a:p>
            <a:r>
              <a:rPr lang="en-US" dirty="0"/>
              <a:t>Intellectual Capital</a:t>
            </a:r>
          </a:p>
        </p:txBody>
      </p:sp>
      <p:sp>
        <p:nvSpPr>
          <p:cNvPr id="21506" name="Content Placeholder 4"/>
          <p:cNvSpPr>
            <a:spLocks noGrp="1"/>
          </p:cNvSpPr>
          <p:nvPr>
            <p:ph idx="1"/>
          </p:nvPr>
        </p:nvSpPr>
        <p:spPr>
          <a:xfrm>
            <a:off x="304800" y="1066800"/>
            <a:ext cx="8610600" cy="5181600"/>
          </a:xfrm>
          <a:ln>
            <a:noFill/>
          </a:ln>
        </p:spPr>
        <p:txBody>
          <a:bodyPr/>
          <a:lstStyle/>
          <a:p>
            <a:pPr marL="465138" indent="-465138" eaLnBrk="1" hangingPunct="1">
              <a:lnSpc>
                <a:spcPct val="125000"/>
              </a:lnSpc>
              <a:spcBef>
                <a:spcPct val="0"/>
              </a:spcBef>
            </a:pPr>
            <a:r>
              <a:rPr lang="en-US" sz="2400" dirty="0">
                <a:solidFill>
                  <a:srgbClr val="FF0000"/>
                </a:solidFill>
                <a:latin typeface="Arial" charset="0"/>
                <a:cs typeface="Arial" charset="0"/>
              </a:rPr>
              <a:t>Human capital </a:t>
            </a:r>
            <a:r>
              <a:rPr lang="en-US" sz="2400" dirty="0">
                <a:latin typeface="Arial" charset="0"/>
                <a:cs typeface="Arial" charset="0"/>
              </a:rPr>
              <a:t>– competencies and knowledge(N) possessed by employees (mostly tacit unrecorded N) </a:t>
            </a:r>
          </a:p>
          <a:p>
            <a:pPr marL="465138" indent="-465138" eaLnBrk="1" hangingPunct="1">
              <a:lnSpc>
                <a:spcPct val="125000"/>
              </a:lnSpc>
              <a:spcBef>
                <a:spcPct val="0"/>
              </a:spcBef>
            </a:pPr>
            <a:r>
              <a:rPr lang="en-US" sz="2400" dirty="0">
                <a:latin typeface="Arial" charset="0"/>
                <a:cs typeface="Arial" charset="0"/>
              </a:rPr>
              <a:t>It can be a mistake for a young manager to over-rely on their own knowledge and opinion</a:t>
            </a:r>
          </a:p>
          <a:p>
            <a:pPr marL="465138" indent="-465138" eaLnBrk="1" hangingPunct="1">
              <a:lnSpc>
                <a:spcPct val="125000"/>
              </a:lnSpc>
              <a:spcBef>
                <a:spcPct val="0"/>
              </a:spcBef>
            </a:pPr>
            <a:r>
              <a:rPr lang="en-US" sz="2400" dirty="0">
                <a:latin typeface="Arial" charset="0"/>
                <a:cs typeface="Arial" charset="0"/>
              </a:rPr>
              <a:t>If you have veterans at work (employees with many years service), they are likely to have untapped, deep tacit knowledge about processes.</a:t>
            </a:r>
            <a:br>
              <a:rPr lang="en-US" sz="2400" dirty="0">
                <a:latin typeface="Arial" charset="0"/>
                <a:cs typeface="Arial" charset="0"/>
              </a:rPr>
            </a:br>
            <a:endParaRPr lang="en-US" sz="2400" dirty="0">
              <a:latin typeface="Arial" charset="0"/>
              <a:cs typeface="Arial" charset="0"/>
            </a:endParaRPr>
          </a:p>
        </p:txBody>
      </p:sp>
      <p:pic>
        <p:nvPicPr>
          <p:cNvPr id="4" name="Picture 3">
            <a:extLst>
              <a:ext uri="{FF2B5EF4-FFF2-40B4-BE49-F238E27FC236}">
                <a16:creationId xmlns:a16="http://schemas.microsoft.com/office/drawing/2014/main" id="{EA0AE1CC-F0A3-BC6A-E433-6D0574C91F71}"/>
              </a:ext>
            </a:extLst>
          </p:cNvPr>
          <p:cNvPicPr>
            <a:picLocks noChangeAspect="1"/>
          </p:cNvPicPr>
          <p:nvPr/>
        </p:nvPicPr>
        <p:blipFill>
          <a:blip r:embed="rId3"/>
          <a:stretch>
            <a:fillRect/>
          </a:stretch>
        </p:blipFill>
        <p:spPr>
          <a:xfrm>
            <a:off x="5379891" y="4126811"/>
            <a:ext cx="3434188" cy="2121589"/>
          </a:xfrm>
          <a:prstGeom prst="rect">
            <a:avLst/>
          </a:prstGeom>
        </p:spPr>
      </p:pic>
      <p:pic>
        <p:nvPicPr>
          <p:cNvPr id="6" name="Picture 5">
            <a:extLst>
              <a:ext uri="{FF2B5EF4-FFF2-40B4-BE49-F238E27FC236}">
                <a16:creationId xmlns:a16="http://schemas.microsoft.com/office/drawing/2014/main" id="{4C81781F-FC99-D94B-7795-BD386269C03B}"/>
              </a:ext>
            </a:extLst>
          </p:cNvPr>
          <p:cNvPicPr>
            <a:picLocks noChangeAspect="1"/>
          </p:cNvPicPr>
          <p:nvPr/>
        </p:nvPicPr>
        <p:blipFill>
          <a:blip r:embed="rId4"/>
          <a:stretch>
            <a:fillRect/>
          </a:stretch>
        </p:blipFill>
        <p:spPr>
          <a:xfrm>
            <a:off x="2933526" y="4191000"/>
            <a:ext cx="2208450" cy="2057400"/>
          </a:xfrm>
          <a:prstGeom prst="rect">
            <a:avLst/>
          </a:prstGeom>
        </p:spPr>
      </p:pic>
      <p:pic>
        <p:nvPicPr>
          <p:cNvPr id="8" name="Picture 7">
            <a:extLst>
              <a:ext uri="{FF2B5EF4-FFF2-40B4-BE49-F238E27FC236}">
                <a16:creationId xmlns:a16="http://schemas.microsoft.com/office/drawing/2014/main" id="{E2BF9F24-72A8-6BFD-600C-5775908CEFDF}"/>
              </a:ext>
            </a:extLst>
          </p:cNvPr>
          <p:cNvPicPr>
            <a:picLocks noChangeAspect="1"/>
          </p:cNvPicPr>
          <p:nvPr/>
        </p:nvPicPr>
        <p:blipFill>
          <a:blip r:embed="rId5"/>
          <a:stretch>
            <a:fillRect/>
          </a:stretch>
        </p:blipFill>
        <p:spPr>
          <a:xfrm>
            <a:off x="430258" y="4343400"/>
            <a:ext cx="2412087" cy="1281174"/>
          </a:xfrm>
          <a:prstGeom prst="rect">
            <a:avLst/>
          </a:prstGeom>
        </p:spPr>
      </p:pic>
    </p:spTree>
    <p:extLst>
      <p:ext uri="{BB962C8B-B14F-4D97-AF65-F5344CB8AC3E}">
        <p14:creationId xmlns:p14="http://schemas.microsoft.com/office/powerpoint/2010/main" val="3738066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15372"/>
            <a:ext cx="8229600" cy="611204"/>
          </a:xfrm>
        </p:spPr>
        <p:txBody>
          <a:bodyPr/>
          <a:lstStyle/>
          <a:p>
            <a:r>
              <a:rPr lang="en-US" dirty="0"/>
              <a:t>Types of Intellectual Capital</a:t>
            </a:r>
          </a:p>
        </p:txBody>
      </p:sp>
      <p:pic>
        <p:nvPicPr>
          <p:cNvPr id="4" name="Picture 3" descr="A Venn diagram shows three overlapping circles as follows: human capital; social capital; structural capital.&#10;">
            <a:extLst>
              <a:ext uri="{FF2B5EF4-FFF2-40B4-BE49-F238E27FC236}">
                <a16:creationId xmlns:a16="http://schemas.microsoft.com/office/drawing/2014/main" id="{D6973EB2-1E34-48E6-BC3E-92763E24444D}"/>
              </a:ext>
            </a:extLst>
          </p:cNvPr>
          <p:cNvPicPr>
            <a:picLocks noChangeAspect="1"/>
          </p:cNvPicPr>
          <p:nvPr/>
        </p:nvPicPr>
        <p:blipFill>
          <a:blip r:embed="rId3"/>
          <a:stretch>
            <a:fillRect/>
          </a:stretch>
        </p:blipFill>
        <p:spPr>
          <a:xfrm>
            <a:off x="152400" y="1447800"/>
            <a:ext cx="4514948" cy="4179376"/>
          </a:xfrm>
          <a:prstGeom prst="rect">
            <a:avLst/>
          </a:prstGeom>
        </p:spPr>
      </p:pic>
      <p:sp>
        <p:nvSpPr>
          <p:cNvPr id="2" name="Rectangle 1">
            <a:extLst>
              <a:ext uri="{FF2B5EF4-FFF2-40B4-BE49-F238E27FC236}">
                <a16:creationId xmlns:a16="http://schemas.microsoft.com/office/drawing/2014/main" id="{02B682EA-4DB6-B618-8807-557AE015FA8D}"/>
              </a:ext>
            </a:extLst>
          </p:cNvPr>
          <p:cNvSpPr/>
          <p:nvPr/>
        </p:nvSpPr>
        <p:spPr>
          <a:xfrm>
            <a:off x="4343400" y="914400"/>
            <a:ext cx="4591148" cy="54864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solidFill>
                  <a:schemeClr val="tx1"/>
                </a:solidFill>
              </a:rPr>
              <a:t>Structural capital is hard to organize and load into a KM system as it is strewn about the disk storage of firms, and</a:t>
            </a:r>
          </a:p>
          <a:p>
            <a:endParaRPr lang="en-US" sz="2000" dirty="0">
              <a:solidFill>
                <a:schemeClr val="tx1"/>
              </a:solidFill>
            </a:endParaRPr>
          </a:p>
          <a:p>
            <a:r>
              <a:rPr lang="en-US" sz="2000" dirty="0">
                <a:solidFill>
                  <a:schemeClr val="tx1"/>
                </a:solidFill>
              </a:rPr>
              <a:t>Structural capital exists in emails, contracts, manuals, meeting minutes. How to scrape this together and document it? BTW who does quality control?</a:t>
            </a:r>
          </a:p>
          <a:p>
            <a:endParaRPr lang="en-US" sz="2000" dirty="0">
              <a:solidFill>
                <a:schemeClr val="tx1"/>
              </a:solidFill>
            </a:endParaRPr>
          </a:p>
          <a:p>
            <a:r>
              <a:rPr lang="en-US" sz="2000" dirty="0">
                <a:solidFill>
                  <a:schemeClr val="tx1"/>
                </a:solidFill>
              </a:rPr>
              <a:t>The people that can create the structural capital are often too busy doing the work that generates the revenue.</a:t>
            </a:r>
          </a:p>
          <a:p>
            <a:r>
              <a:rPr lang="en-US" sz="2000" dirty="0">
                <a:solidFill>
                  <a:schemeClr val="tx1"/>
                </a:solidFill>
              </a:rPr>
              <a:t>The goal is to codify tacit human capital, recording it, and turning it into structural capital (org. knowledge)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2"/>
            <a:ext cx="8229600" cy="622828"/>
          </a:xfrm>
        </p:spPr>
        <p:txBody>
          <a:bodyPr/>
          <a:lstStyle/>
          <a:p>
            <a:r>
              <a:rPr lang="en-US" dirty="0"/>
              <a:t>Types of tacit knowledge</a:t>
            </a:r>
          </a:p>
        </p:txBody>
      </p:sp>
      <p:sp>
        <p:nvSpPr>
          <p:cNvPr id="21506" name="Content Placeholder 4"/>
          <p:cNvSpPr>
            <a:spLocks noGrp="1"/>
          </p:cNvSpPr>
          <p:nvPr>
            <p:ph idx="1"/>
          </p:nvPr>
        </p:nvSpPr>
        <p:spPr>
          <a:xfrm>
            <a:off x="304800" y="1066800"/>
            <a:ext cx="8610600" cy="5181600"/>
          </a:xfrm>
          <a:ln>
            <a:noFill/>
          </a:ln>
        </p:spPr>
        <p:txBody>
          <a:bodyPr/>
          <a:lstStyle/>
          <a:p>
            <a:pPr marL="465138" indent="-465138" eaLnBrk="1" hangingPunct="1">
              <a:lnSpc>
                <a:spcPct val="125000"/>
              </a:lnSpc>
              <a:spcBef>
                <a:spcPct val="0"/>
              </a:spcBef>
            </a:pPr>
            <a:r>
              <a:rPr lang="en-US" sz="2400" dirty="0">
                <a:latin typeface="Arial" charset="0"/>
                <a:cs typeface="Arial" charset="0"/>
              </a:rPr>
              <a:t>How to tune a guitar</a:t>
            </a:r>
          </a:p>
          <a:p>
            <a:pPr marL="465138" indent="-465138" eaLnBrk="1" hangingPunct="1">
              <a:lnSpc>
                <a:spcPct val="125000"/>
              </a:lnSpc>
              <a:spcBef>
                <a:spcPct val="0"/>
              </a:spcBef>
            </a:pPr>
            <a:r>
              <a:rPr lang="en-US" sz="2400" dirty="0">
                <a:latin typeface="Arial" charset="0"/>
                <a:cs typeface="Arial" charset="0"/>
              </a:rPr>
              <a:t>How to lay down a bass line (or drum rhythm) behind a guitar melody</a:t>
            </a:r>
          </a:p>
          <a:p>
            <a:pPr marL="465138" indent="-465138" eaLnBrk="1" hangingPunct="1">
              <a:lnSpc>
                <a:spcPct val="125000"/>
              </a:lnSpc>
              <a:spcBef>
                <a:spcPct val="0"/>
              </a:spcBef>
            </a:pPr>
            <a:r>
              <a:rPr lang="en-US" sz="2400" dirty="0">
                <a:latin typeface="Arial" charset="0"/>
                <a:cs typeface="Arial" charset="0"/>
              </a:rPr>
              <a:t>That little dance move that makes you special</a:t>
            </a:r>
          </a:p>
          <a:p>
            <a:pPr marL="465138" indent="-465138" eaLnBrk="1" hangingPunct="1">
              <a:lnSpc>
                <a:spcPct val="125000"/>
              </a:lnSpc>
              <a:spcBef>
                <a:spcPct val="0"/>
              </a:spcBef>
            </a:pPr>
            <a:r>
              <a:rPr lang="en-US" sz="2400" dirty="0">
                <a:latin typeface="Arial" charset="0"/>
                <a:cs typeface="Arial" charset="0"/>
              </a:rPr>
              <a:t>How to study for exams</a:t>
            </a:r>
          </a:p>
          <a:p>
            <a:pPr marL="465138" indent="-465138" eaLnBrk="1" hangingPunct="1">
              <a:lnSpc>
                <a:spcPct val="125000"/>
              </a:lnSpc>
              <a:spcBef>
                <a:spcPct val="0"/>
              </a:spcBef>
            </a:pPr>
            <a:r>
              <a:rPr lang="en-US" sz="2400" dirty="0">
                <a:latin typeface="Arial" charset="0"/>
                <a:cs typeface="Arial" charset="0"/>
              </a:rPr>
              <a:t>How to fix the old Subaru when it starts to over-heat</a:t>
            </a:r>
          </a:p>
          <a:p>
            <a:pPr marL="465138" indent="-465138" eaLnBrk="1" hangingPunct="1">
              <a:lnSpc>
                <a:spcPct val="125000"/>
              </a:lnSpc>
              <a:spcBef>
                <a:spcPct val="0"/>
              </a:spcBef>
            </a:pPr>
            <a:r>
              <a:rPr lang="en-US" sz="2400" dirty="0">
                <a:latin typeface="Arial" charset="0"/>
                <a:cs typeface="Arial" charset="0"/>
              </a:rPr>
              <a:t>How to use humor to diffuse a situation</a:t>
            </a:r>
          </a:p>
          <a:p>
            <a:pPr marL="465138" indent="-465138" eaLnBrk="1" hangingPunct="1">
              <a:lnSpc>
                <a:spcPct val="125000"/>
              </a:lnSpc>
              <a:spcBef>
                <a:spcPct val="0"/>
              </a:spcBef>
            </a:pPr>
            <a:r>
              <a:rPr lang="en-US" sz="2400" dirty="0">
                <a:latin typeface="Arial" charset="0"/>
                <a:cs typeface="Arial" charset="0"/>
              </a:rPr>
              <a:t>How to remain calm when talking to ***</a:t>
            </a:r>
          </a:p>
          <a:p>
            <a:pPr marL="465138" indent="-465138">
              <a:lnSpc>
                <a:spcPct val="125000"/>
              </a:lnSpc>
              <a:spcBef>
                <a:spcPct val="0"/>
              </a:spcBef>
            </a:pPr>
            <a:r>
              <a:rPr lang="en-US" sz="2400" dirty="0">
                <a:latin typeface="Arial" charset="0"/>
                <a:cs typeface="Arial" charset="0"/>
              </a:rPr>
              <a:t>How to pitch/hit a curveball, the shimmy of a running back</a:t>
            </a:r>
          </a:p>
          <a:p>
            <a:pPr marL="465138" indent="-465138" eaLnBrk="1" hangingPunct="1">
              <a:lnSpc>
                <a:spcPct val="125000"/>
              </a:lnSpc>
              <a:spcBef>
                <a:spcPct val="0"/>
              </a:spcBef>
            </a:pPr>
            <a:r>
              <a:rPr lang="en-US" sz="2400" dirty="0">
                <a:latin typeface="Arial" charset="0"/>
                <a:cs typeface="Arial" charset="0"/>
              </a:rPr>
              <a:t>How to build wealth</a:t>
            </a:r>
          </a:p>
          <a:p>
            <a:pPr marL="465138" indent="-465138" eaLnBrk="1" hangingPunct="1">
              <a:lnSpc>
                <a:spcPct val="125000"/>
              </a:lnSpc>
              <a:spcBef>
                <a:spcPct val="0"/>
              </a:spcBef>
            </a:pPr>
            <a:r>
              <a:rPr lang="en-US" sz="2400" dirty="0">
                <a:latin typeface="Arial" charset="0"/>
                <a:cs typeface="Arial" charset="0"/>
              </a:rPr>
              <a:t>Geologist reading of the amount of gold/copper in the mine</a:t>
            </a:r>
          </a:p>
          <a:p>
            <a:pPr marL="465138" indent="-465138" eaLnBrk="1" hangingPunct="1">
              <a:lnSpc>
                <a:spcPct val="125000"/>
              </a:lnSpc>
              <a:spcBef>
                <a:spcPct val="0"/>
              </a:spcBef>
            </a:pPr>
            <a:r>
              <a:rPr lang="en-US" sz="2400" dirty="0">
                <a:latin typeface="Arial" charset="0"/>
                <a:cs typeface="Arial" charset="0"/>
              </a:rPr>
              <a:t>???</a:t>
            </a:r>
          </a:p>
          <a:p>
            <a:pPr marL="465138" indent="-465138" eaLnBrk="1" hangingPunct="1">
              <a:lnSpc>
                <a:spcPct val="125000"/>
              </a:lnSpc>
              <a:spcBef>
                <a:spcPct val="0"/>
              </a:spcBef>
            </a:pPr>
            <a:endParaRPr lang="en-US" sz="2400" dirty="0">
              <a:latin typeface="Arial" charset="0"/>
              <a:cs typeface="Arial" charset="0"/>
            </a:endParaRPr>
          </a:p>
        </p:txBody>
      </p:sp>
    </p:spTree>
    <p:extLst>
      <p:ext uri="{BB962C8B-B14F-4D97-AF65-F5344CB8AC3E}">
        <p14:creationId xmlns:p14="http://schemas.microsoft.com/office/powerpoint/2010/main" val="957788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Knowledge Management</a:t>
            </a:r>
          </a:p>
        </p:txBody>
      </p:sp>
      <p:pic>
        <p:nvPicPr>
          <p:cNvPr id="4" name="Picture 3" descr="The knowledge management steps displayed are as follows: identify the goal; locate the sources; capture the knowledge; organize, share, and value knowledge.&#10;">
            <a:extLst>
              <a:ext uri="{FF2B5EF4-FFF2-40B4-BE49-F238E27FC236}">
                <a16:creationId xmlns:a16="http://schemas.microsoft.com/office/drawing/2014/main" id="{377F9178-1F68-4D1C-9829-43152A58C4D5}"/>
              </a:ext>
            </a:extLst>
          </p:cNvPr>
          <p:cNvPicPr>
            <a:picLocks noChangeAspect="1"/>
          </p:cNvPicPr>
          <p:nvPr/>
        </p:nvPicPr>
        <p:blipFill>
          <a:blip r:embed="rId3"/>
          <a:stretch>
            <a:fillRect/>
          </a:stretch>
        </p:blipFill>
        <p:spPr>
          <a:xfrm>
            <a:off x="1219200" y="1447800"/>
            <a:ext cx="2648320" cy="4439270"/>
          </a:xfrm>
          <a:prstGeom prst="rect">
            <a:avLst/>
          </a:prstGeom>
        </p:spPr>
      </p:pic>
      <p:sp>
        <p:nvSpPr>
          <p:cNvPr id="2" name="Rectangle 1">
            <a:extLst>
              <a:ext uri="{FF2B5EF4-FFF2-40B4-BE49-F238E27FC236}">
                <a16:creationId xmlns:a16="http://schemas.microsoft.com/office/drawing/2014/main" id="{28C0D08B-A68D-975D-8FF3-73DCD5337450}"/>
              </a:ext>
            </a:extLst>
          </p:cNvPr>
          <p:cNvSpPr/>
          <p:nvPr/>
        </p:nvSpPr>
        <p:spPr>
          <a:xfrm>
            <a:off x="4343400" y="1447800"/>
            <a:ext cx="3886200" cy="4953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rgbClr val="FF0000"/>
                </a:solidFill>
              </a:rPr>
              <a:t>KM is a system to manage IP (intellectual property) and Intellectual capital</a:t>
            </a:r>
          </a:p>
          <a:p>
            <a:pPr algn="ctr"/>
            <a:endParaRPr lang="en-US" sz="2000" dirty="0">
              <a:solidFill>
                <a:schemeClr val="tx1"/>
              </a:solidFill>
            </a:endParaRPr>
          </a:p>
          <a:p>
            <a:pPr algn="ctr"/>
            <a:r>
              <a:rPr lang="en-US" sz="2000" dirty="0">
                <a:solidFill>
                  <a:schemeClr val="tx1"/>
                </a:solidFill>
              </a:rPr>
              <a:t>KM systems can help employees solve known problems, and to enrich the decision-making ability of employees </a:t>
            </a:r>
            <a:br>
              <a:rPr lang="en-US" sz="2000" dirty="0">
                <a:solidFill>
                  <a:schemeClr val="tx1"/>
                </a:solidFill>
              </a:rPr>
            </a:br>
            <a:endParaRPr lang="en-US" sz="2000" dirty="0">
              <a:solidFill>
                <a:schemeClr val="tx1"/>
              </a:solidFill>
            </a:endParaRPr>
          </a:p>
          <a:p>
            <a:pPr algn="ctr"/>
            <a:r>
              <a:rPr lang="en-US" sz="2000" i="1" dirty="0">
                <a:solidFill>
                  <a:srgbClr val="FF0000"/>
                </a:solidFill>
              </a:rPr>
              <a:t>An example is to remind new consultants solving problems to ask the client </a:t>
            </a:r>
            <a:r>
              <a:rPr lang="en-US" sz="3600" i="1" dirty="0">
                <a:solidFill>
                  <a:srgbClr val="FF0000"/>
                </a:solidFill>
              </a:rPr>
              <a:t>why</a:t>
            </a:r>
            <a:r>
              <a:rPr lang="en-US" sz="2000" i="1" dirty="0">
                <a:solidFill>
                  <a:srgbClr val="FF0000"/>
                </a:solidFill>
              </a:rPr>
              <a:t> 7 times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6" name="Title 13"/>
          <p:cNvSpPr>
            <a:spLocks noGrp="1"/>
          </p:cNvSpPr>
          <p:nvPr>
            <p:ph type="title"/>
          </p:nvPr>
        </p:nvSpPr>
        <p:spPr>
          <a:xfrm>
            <a:off x="457200" y="215372"/>
            <a:ext cx="8229600" cy="470428"/>
          </a:xfrm>
        </p:spPr>
        <p:txBody>
          <a:bodyPr/>
          <a:lstStyle/>
          <a:p>
            <a:r>
              <a:rPr lang="en-US" dirty="0"/>
              <a:t>Locate Expert Sources</a:t>
            </a:r>
          </a:p>
        </p:txBody>
      </p:sp>
      <p:graphicFrame>
        <p:nvGraphicFramePr>
          <p:cNvPr id="5" name="Table 4"/>
          <p:cNvGraphicFramePr>
            <a:graphicFrameLocks noGrp="1"/>
          </p:cNvGraphicFramePr>
          <p:nvPr>
            <p:extLst>
              <p:ext uri="{D42A27DB-BD31-4B8C-83A1-F6EECF244321}">
                <p14:modId xmlns:p14="http://schemas.microsoft.com/office/powerpoint/2010/main" val="1820477631"/>
              </p:ext>
            </p:extLst>
          </p:nvPr>
        </p:nvGraphicFramePr>
        <p:xfrm>
          <a:off x="190500" y="1226217"/>
          <a:ext cx="4076700" cy="5075682"/>
        </p:xfrm>
        <a:graphic>
          <a:graphicData uri="http://schemas.openxmlformats.org/drawingml/2006/table">
            <a:tbl>
              <a:tblPr firstRow="1" bandRow="1">
                <a:tableStyleId>{5940675A-B579-460E-94D1-54222C63F5DA}</a:tableStyleId>
              </a:tblPr>
              <a:tblGrid>
                <a:gridCol w="4076700">
                  <a:extLst>
                    <a:ext uri="{9D8B030D-6E8A-4147-A177-3AD203B41FA5}">
                      <a16:colId xmlns:a16="http://schemas.microsoft.com/office/drawing/2014/main" val="20000"/>
                    </a:ext>
                  </a:extLst>
                </a:gridCol>
              </a:tblGrid>
              <a:tr h="4405566">
                <a:tc>
                  <a:txBody>
                    <a:bodyPr/>
                    <a:lstStyle/>
                    <a:p>
                      <a:pPr marL="465138" indent="-465138">
                        <a:lnSpc>
                          <a:spcPct val="125000"/>
                        </a:lnSpc>
                        <a:spcBef>
                          <a:spcPts val="0"/>
                        </a:spcBef>
                        <a:buFont typeface="Arial" pitchFamily="34" charset="0"/>
                        <a:buChar char="•"/>
                      </a:pPr>
                      <a:r>
                        <a:rPr lang="en-US" sz="2400" dirty="0">
                          <a:solidFill>
                            <a:srgbClr val="007FA3"/>
                          </a:solidFill>
                          <a:latin typeface="Arial" pitchFamily="34" charset="0"/>
                          <a:cs typeface="Arial" pitchFamily="34" charset="0"/>
                        </a:rPr>
                        <a:t>Expertise can be found using </a:t>
                      </a:r>
                      <a:r>
                        <a:rPr lang="en-US" sz="2400" b="1" dirty="0">
                          <a:solidFill>
                            <a:srgbClr val="007FA3"/>
                          </a:solidFill>
                          <a:latin typeface="Arial" pitchFamily="34" charset="0"/>
                          <a:cs typeface="Arial" pitchFamily="34" charset="0"/>
                        </a:rPr>
                        <a:t>Social network analysis</a:t>
                      </a:r>
                      <a:r>
                        <a:rPr lang="en-US" sz="2400" dirty="0">
                          <a:solidFill>
                            <a:srgbClr val="007FA3"/>
                          </a:solidFill>
                          <a:latin typeface="Arial" pitchFamily="34" charset="0"/>
                          <a:cs typeface="Arial" pitchFamily="34" charset="0"/>
                        </a:rPr>
                        <a:t>, rather than org. charts</a:t>
                      </a:r>
                    </a:p>
                    <a:p>
                      <a:pPr marL="465138" indent="-465138">
                        <a:lnSpc>
                          <a:spcPct val="125000"/>
                        </a:lnSpc>
                        <a:spcBef>
                          <a:spcPts val="0"/>
                        </a:spcBef>
                        <a:buFont typeface="Arial" pitchFamily="34" charset="0"/>
                        <a:buChar char="•"/>
                      </a:pPr>
                      <a:r>
                        <a:rPr lang="en-US" sz="2400" b="1" dirty="0">
                          <a:solidFill>
                            <a:srgbClr val="007FA3"/>
                          </a:solidFill>
                          <a:latin typeface="Arial" pitchFamily="34" charset="0"/>
                          <a:cs typeface="Arial" pitchFamily="34" charset="0"/>
                        </a:rPr>
                        <a:t>Communities of practice </a:t>
                      </a:r>
                      <a:r>
                        <a:rPr lang="en-US" sz="2400" dirty="0">
                          <a:solidFill>
                            <a:srgbClr val="007FA3"/>
                          </a:solidFill>
                          <a:latin typeface="Arial" pitchFamily="34" charset="0"/>
                          <a:cs typeface="Arial" pitchFamily="34" charset="0"/>
                        </a:rPr>
                        <a:t>allow doctors, professionals to share knowledge (which is different than co-workers sharing knowledge)</a:t>
                      </a:r>
                    </a:p>
                    <a:p>
                      <a:pPr marL="465138" indent="-465138">
                        <a:lnSpc>
                          <a:spcPct val="125000"/>
                        </a:lnSpc>
                        <a:spcBef>
                          <a:spcPts val="0"/>
                        </a:spcBef>
                        <a:buFont typeface="Arial" pitchFamily="34" charset="0"/>
                        <a:buChar char="•"/>
                      </a:pPr>
                      <a:endParaRPr lang="en-US" sz="2400" dirty="0">
                        <a:solidFill>
                          <a:srgbClr val="007FA3"/>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pic>
        <p:nvPicPr>
          <p:cNvPr id="3" name="Picture 2" descr="A figure shows an organization chart followed by a social network mapping displaying relationships within a network.&#10;The organizational chart is as follows: Twila (C E O) leads to Jeremy (V P finance) and Ariel (a s s t to C E O). Jeremy (V P finance) is divided into Sharon (account clerk), Arnaud (account clerk), and Taylor (budget analyst). Consuela (V P sales) is divided into Wei (sales m g r, west), Tariq (sales m g r, east), Rudy (sales m g r, south), and Carla (sales m g r, north). A network mapping shows the following details: A node marked Rudy (sales m g r, south) is connected to nodes marked Tariq (sales m g r, east), Wei (sales m g r, west), Carla (sales m g r, north), and Consuela (V P sales). All the nodes are of the same color. Rudy is also mapped to another node labeled Ariel (a s s t to C E O). Consuela is linked to Twila (C E O). Rudy is connected to Taylor (budget analyst), who is in turn connect to Jeremy (VP finance) and Arnaud (account clerk). Twila is also connected to Jeremy.&#10;">
            <a:extLst>
              <a:ext uri="{FF2B5EF4-FFF2-40B4-BE49-F238E27FC236}">
                <a16:creationId xmlns:a16="http://schemas.microsoft.com/office/drawing/2014/main" id="{C1936632-60EE-41FD-B87E-F708C14F08D2}"/>
              </a:ext>
            </a:extLst>
          </p:cNvPr>
          <p:cNvPicPr>
            <a:picLocks noChangeAspect="1"/>
          </p:cNvPicPr>
          <p:nvPr/>
        </p:nvPicPr>
        <p:blipFill>
          <a:blip r:embed="rId3"/>
          <a:stretch>
            <a:fillRect/>
          </a:stretch>
        </p:blipFill>
        <p:spPr>
          <a:xfrm>
            <a:off x="4267200" y="914400"/>
            <a:ext cx="4763925" cy="417696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02" name="Title 13"/>
          <p:cNvSpPr>
            <a:spLocks noGrp="1"/>
          </p:cNvSpPr>
          <p:nvPr>
            <p:ph type="title"/>
          </p:nvPr>
        </p:nvSpPr>
        <p:spPr>
          <a:xfrm>
            <a:off x="457200" y="177272"/>
            <a:ext cx="8229600" cy="1097280"/>
          </a:xfrm>
        </p:spPr>
        <p:txBody>
          <a:bodyPr/>
          <a:lstStyle/>
          <a:p>
            <a:r>
              <a:rPr lang="en-US" dirty="0"/>
              <a:t>Organize, Share, and Value Knowledge</a:t>
            </a:r>
          </a:p>
        </p:txBody>
      </p:sp>
      <p:pic>
        <p:nvPicPr>
          <p:cNvPr id="3" name="Picture 2" descr="A table shows the strategies for determining the value of captured knowledge.&#10;The details displayed in the table in decreasing order of information value are as follows: Row 1: type of content: strategically valuable information; knowledge management strategy: Develop strategies to experiment with and invest in this information. Row 2: type of content: operational information; knowledge management strategy: Systematically collect and organize, ensuring wide availability throughout organization. Row 3: type of content: compliance information; knowledge management strategy: Automate collection and archiving to achieve cost-effectiveness. Row 4: type of content: low-value, nuisance, redundant information; knowledge management strategy: delete.&#10;">
            <a:extLst>
              <a:ext uri="{FF2B5EF4-FFF2-40B4-BE49-F238E27FC236}">
                <a16:creationId xmlns:a16="http://schemas.microsoft.com/office/drawing/2014/main" id="{D45A2358-5F0A-4BFD-973C-B20338355D2C}"/>
              </a:ext>
            </a:extLst>
          </p:cNvPr>
          <p:cNvPicPr>
            <a:picLocks noChangeAspect="1"/>
          </p:cNvPicPr>
          <p:nvPr/>
        </p:nvPicPr>
        <p:blipFill>
          <a:blip r:embed="rId3"/>
          <a:stretch>
            <a:fillRect/>
          </a:stretch>
        </p:blipFill>
        <p:spPr>
          <a:xfrm>
            <a:off x="1480706" y="1712730"/>
            <a:ext cx="6182588" cy="2715004"/>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974238773"/>
              </p:ext>
            </p:extLst>
          </p:nvPr>
        </p:nvGraphicFramePr>
        <p:xfrm>
          <a:off x="304800" y="4495800"/>
          <a:ext cx="8610600" cy="1875282"/>
        </p:xfrm>
        <a:graphic>
          <a:graphicData uri="http://schemas.openxmlformats.org/drawingml/2006/table">
            <a:tbl>
              <a:tblPr firstRow="1" bandRow="1">
                <a:tableStyleId>{5940675A-B579-460E-94D1-54222C63F5DA}</a:tableStyleId>
              </a:tblPr>
              <a:tblGrid>
                <a:gridCol w="8610600">
                  <a:extLst>
                    <a:ext uri="{9D8B030D-6E8A-4147-A177-3AD203B41FA5}">
                      <a16:colId xmlns:a16="http://schemas.microsoft.com/office/drawing/2014/main" val="20000"/>
                    </a:ext>
                  </a:extLst>
                </a:gridCol>
              </a:tblGrid>
              <a:tr h="1752600">
                <a:tc>
                  <a:txBody>
                    <a:bodyPr/>
                    <a:lstStyle/>
                    <a:p>
                      <a:pPr marL="465138" indent="-465138">
                        <a:lnSpc>
                          <a:spcPct val="125000"/>
                        </a:lnSpc>
                        <a:buFont typeface="Arial" pitchFamily="34" charset="0"/>
                        <a:buChar char="•"/>
                      </a:pPr>
                      <a:r>
                        <a:rPr lang="en-US" sz="2400" dirty="0">
                          <a:solidFill>
                            <a:srgbClr val="007FA3"/>
                          </a:solidFill>
                          <a:latin typeface="Arial" pitchFamily="34" charset="0"/>
                          <a:cs typeface="Arial" pitchFamily="34" charset="0"/>
                        </a:rPr>
                        <a:t>After you capture useful knowledge, you don’t discard it, it needs to be saved into the data warehouse, report repository, or enterprise content management system (ECM)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516465"/>
          </a:xfrm>
        </p:spPr>
        <p:txBody>
          <a:bodyPr/>
          <a:lstStyle/>
          <a:p>
            <a:r>
              <a:rPr lang="en-US" dirty="0"/>
              <a:t>Can KM and Structural Knowledge help?</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228600" y="731838"/>
            <a:ext cx="8458200" cy="5394326"/>
          </a:xfrm>
        </p:spPr>
        <p:txBody>
          <a:bodyPr/>
          <a:lstStyle/>
          <a:p>
            <a:r>
              <a:rPr lang="en-US" sz="2400" dirty="0"/>
              <a:t>KM systems are </a:t>
            </a:r>
            <a:r>
              <a:rPr lang="en-US" sz="2400" dirty="0">
                <a:solidFill>
                  <a:srgbClr val="FF0000"/>
                </a:solidFill>
              </a:rPr>
              <a:t>great for training new employees </a:t>
            </a:r>
            <a:r>
              <a:rPr lang="en-US" sz="2400" dirty="0"/>
              <a:t>(case studies, training vdo, etc.) </a:t>
            </a:r>
            <a:r>
              <a:rPr lang="en-US" sz="2400" dirty="0">
                <a:solidFill>
                  <a:srgbClr val="FF0000"/>
                </a:solidFill>
              </a:rPr>
              <a:t>KM systems are scalable</a:t>
            </a:r>
            <a:r>
              <a:rPr lang="en-US" sz="2400" dirty="0"/>
              <a:t>.</a:t>
            </a:r>
          </a:p>
          <a:p>
            <a:r>
              <a:rPr lang="en-US" sz="2400" dirty="0"/>
              <a:t>Young people are often over-confident (a bias that can hurt decision-making, </a:t>
            </a:r>
            <a:r>
              <a:rPr lang="en-US" sz="2400" dirty="0" err="1"/>
              <a:t>eg</a:t>
            </a:r>
            <a:r>
              <a:rPr lang="en-US" sz="2400" dirty="0"/>
              <a:t> the stock market always goes up) or lack confidence</a:t>
            </a:r>
          </a:p>
          <a:p>
            <a:r>
              <a:rPr lang="en-US" sz="2400" dirty="0"/>
              <a:t>KM can be used to codify and document best practices, into  standard operating procedures (SOP’s) which can (like analytics) be used to </a:t>
            </a:r>
            <a:r>
              <a:rPr lang="en-US" sz="2400" i="1" dirty="0"/>
              <a:t>check rookie over confidence</a:t>
            </a:r>
            <a:r>
              <a:rPr lang="en-US" sz="2400" dirty="0"/>
              <a:t> and </a:t>
            </a:r>
            <a:r>
              <a:rPr lang="en-US" sz="2400" i="1" dirty="0"/>
              <a:t>encourage others </a:t>
            </a:r>
            <a:r>
              <a:rPr lang="en-US" sz="2400" dirty="0"/>
              <a:t>that their DM instincts were correct</a:t>
            </a:r>
          </a:p>
          <a:p>
            <a:r>
              <a:rPr lang="en-US" sz="2400" dirty="0"/>
              <a:t>Structural knowledge can be codified into scripts, </a:t>
            </a:r>
            <a:r>
              <a:rPr lang="en-US" sz="2400" i="1" dirty="0"/>
              <a:t>checklists</a:t>
            </a:r>
            <a:r>
              <a:rPr lang="en-US" sz="2400" dirty="0"/>
              <a:t> (FAA), best practices (training programs), </a:t>
            </a:r>
            <a:r>
              <a:rPr lang="en-US" sz="2400" i="1" dirty="0"/>
              <a:t>workflows</a:t>
            </a:r>
            <a:r>
              <a:rPr lang="en-US" sz="2400" dirty="0"/>
              <a:t>, </a:t>
            </a:r>
            <a:r>
              <a:rPr lang="en-US" sz="2400" i="1" dirty="0"/>
              <a:t>forms</a:t>
            </a:r>
            <a:r>
              <a:rPr lang="en-US" sz="2400" dirty="0"/>
              <a:t> to bring new employees up to speed quickly</a:t>
            </a:r>
          </a:p>
          <a:p>
            <a:r>
              <a:rPr lang="en-US" sz="2400" dirty="0"/>
              <a:t>KM systems can give low-skilled customer service reps the knowledge needed to diagnose and fix customer problems</a:t>
            </a:r>
          </a:p>
          <a:p>
            <a:endParaRPr lang="en-US" sz="2400" dirty="0"/>
          </a:p>
          <a:p>
            <a:endParaRPr lang="en-US" sz="2400" dirty="0"/>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12</a:t>
            </a:fld>
            <a:endParaRPr lang="en-US" dirty="0"/>
          </a:p>
        </p:txBody>
      </p:sp>
    </p:spTree>
    <p:extLst>
      <p:ext uri="{BB962C8B-B14F-4D97-AF65-F5344CB8AC3E}">
        <p14:creationId xmlns:p14="http://schemas.microsoft.com/office/powerpoint/2010/main" val="947991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622828"/>
          </a:xfrm>
        </p:spPr>
        <p:txBody>
          <a:bodyPr/>
          <a:lstStyle/>
          <a:p>
            <a:r>
              <a:rPr lang="en-US" dirty="0"/>
              <a:t>Different workforces?</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228599" y="990600"/>
            <a:ext cx="8792495" cy="5135563"/>
          </a:xfrm>
        </p:spPr>
        <p:txBody>
          <a:bodyPr/>
          <a:lstStyle/>
          <a:p>
            <a:r>
              <a:rPr lang="en-US" sz="2400" dirty="0"/>
              <a:t>When talking about technology to support a workforce it is important to remember there are different workforces</a:t>
            </a:r>
            <a:br>
              <a:rPr lang="en-US" sz="2400" dirty="0"/>
            </a:br>
            <a:r>
              <a:rPr lang="en-US" sz="2400" dirty="0"/>
              <a:t>a) </a:t>
            </a:r>
            <a:r>
              <a:rPr lang="en-US" sz="2400" i="1" dirty="0">
                <a:solidFill>
                  <a:srgbClr val="FF0000"/>
                </a:solidFill>
              </a:rPr>
              <a:t>office workers </a:t>
            </a:r>
            <a:r>
              <a:rPr lang="en-US" sz="2400" dirty="0"/>
              <a:t>(creatives</a:t>
            </a:r>
            <a:r>
              <a:rPr lang="en-US" sz="2400"/>
              <a:t>, experts, knowledge </a:t>
            </a:r>
            <a:r>
              <a:rPr lang="en-US" sz="2400" dirty="0"/>
              <a:t>workers, ‘</a:t>
            </a:r>
            <a:r>
              <a:rPr lang="en-US" sz="2400"/>
              <a:t>paper-pushers’). </a:t>
            </a:r>
            <a:br>
              <a:rPr lang="en-US" sz="2400" dirty="0"/>
            </a:br>
            <a:br>
              <a:rPr lang="en-US" sz="2400" dirty="0"/>
            </a:br>
            <a:r>
              <a:rPr lang="en-US" sz="2400" dirty="0"/>
              <a:t>b) </a:t>
            </a:r>
            <a:r>
              <a:rPr lang="en-US" sz="2400" i="1" dirty="0">
                <a:solidFill>
                  <a:srgbClr val="FF0000"/>
                </a:solidFill>
              </a:rPr>
              <a:t>skilled technicians </a:t>
            </a:r>
            <a:r>
              <a:rPr lang="en-US" sz="2400" dirty="0"/>
              <a:t>(electricians, HVAC, plumbers, machine operators, robotics technicians, repair specialists …people that install, upgrade and fix machinery)</a:t>
            </a:r>
          </a:p>
          <a:p>
            <a:r>
              <a:rPr lang="en-US" sz="2400" dirty="0"/>
              <a:t>Office workers rely on their wit and wisdom and work ethic to advance. There are more HR issues, and ‘personalities’</a:t>
            </a:r>
          </a:p>
          <a:p>
            <a:r>
              <a:rPr lang="en-US" sz="2400" dirty="0"/>
              <a:t>Skilled technicians are typically ‘no nonsense’ professionals, they are more likely to support each other (within a company), share knowledge and seek it (because time is $$)</a:t>
            </a:r>
          </a:p>
          <a:p>
            <a:endParaRPr lang="en-US" sz="2400" dirty="0"/>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13</a:t>
            </a:fld>
            <a:endParaRPr lang="en-US" dirty="0"/>
          </a:p>
        </p:txBody>
      </p:sp>
    </p:spTree>
    <p:extLst>
      <p:ext uri="{BB962C8B-B14F-4D97-AF65-F5344CB8AC3E}">
        <p14:creationId xmlns:p14="http://schemas.microsoft.com/office/powerpoint/2010/main" val="1118176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622828"/>
          </a:xfrm>
        </p:spPr>
        <p:txBody>
          <a:bodyPr/>
          <a:lstStyle/>
          <a:p>
            <a:r>
              <a:rPr lang="en-US" dirty="0"/>
              <a:t>A new workforce?</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152400" y="861218"/>
            <a:ext cx="8763000" cy="5135563"/>
          </a:xfrm>
        </p:spPr>
        <p:txBody>
          <a:bodyPr/>
          <a:lstStyle/>
          <a:p>
            <a:r>
              <a:rPr lang="en-US" sz="2400" dirty="0"/>
              <a:t>In the past employees specialized in their roles, were part of a team, and were trained and cross-trained. It was common for employees to work 10+ years at the same company and employee loyalty was encouraged (for example celebrating births and birthdays).</a:t>
            </a:r>
          </a:p>
          <a:p>
            <a:r>
              <a:rPr lang="en-US" sz="2400" i="1" dirty="0"/>
              <a:t>Knowledge management was easier as there was less turnover. </a:t>
            </a:r>
            <a:r>
              <a:rPr lang="en-US" sz="2400" dirty="0"/>
              <a:t>There may also have been more pride in a job well done, so employees embraced continuous improvement</a:t>
            </a:r>
          </a:p>
          <a:p>
            <a:r>
              <a:rPr lang="en-US" sz="2400" dirty="0"/>
              <a:t>In the current economy, employees move around more (voluntarily such as fleeing cities, or involuntarily being treated as project workers)</a:t>
            </a:r>
          </a:p>
          <a:p>
            <a:r>
              <a:rPr lang="en-US" sz="2400" i="1" dirty="0"/>
              <a:t>Due to higher turnover, and globalization, both capturing knowledge and ‘routinizing’ (dumbing down) jobs is common</a:t>
            </a:r>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14</a:t>
            </a:fld>
            <a:endParaRPr lang="en-US" dirty="0"/>
          </a:p>
        </p:txBody>
      </p:sp>
    </p:spTree>
    <p:extLst>
      <p:ext uri="{BB962C8B-B14F-4D97-AF65-F5344CB8AC3E}">
        <p14:creationId xmlns:p14="http://schemas.microsoft.com/office/powerpoint/2010/main" val="1910079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622828"/>
          </a:xfrm>
        </p:spPr>
        <p:txBody>
          <a:bodyPr/>
          <a:lstStyle/>
          <a:p>
            <a:r>
              <a:rPr lang="en-US" dirty="0"/>
              <a:t>Why is KM important?</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457200" y="990600"/>
            <a:ext cx="8229600" cy="5135563"/>
          </a:xfrm>
        </p:spPr>
        <p:txBody>
          <a:bodyPr/>
          <a:lstStyle/>
          <a:p>
            <a:r>
              <a:rPr lang="en-US" sz="2400" i="1" dirty="0"/>
              <a:t>Technology-based innovation makes work processes more complex. Competition is also higher due to globalization. Therefore employees need more guidance (recorded best practices, training programs, and technical support)</a:t>
            </a:r>
          </a:p>
          <a:p>
            <a:r>
              <a:rPr lang="en-US" sz="2400" dirty="0"/>
              <a:t>Harnessing the intelligence of an organization allows it to live and breath inspiration into new generations of rookies</a:t>
            </a:r>
          </a:p>
          <a:p>
            <a:r>
              <a:rPr lang="en-US" sz="2400" dirty="0">
                <a:hlinkClick r:id="rId2"/>
              </a:rPr>
              <a:t>Miami Heat Culture </a:t>
            </a:r>
            <a:r>
              <a:rPr lang="en-US" sz="2400" dirty="0"/>
              <a:t>(7:10) will live far after Pat Riley retires (discipline, direction, structure, defense, compete)</a:t>
            </a:r>
          </a:p>
          <a:p>
            <a:r>
              <a:rPr lang="en-US" sz="2400" i="1" dirty="0"/>
              <a:t>KM systems are scalable, mentoring is not</a:t>
            </a:r>
            <a:r>
              <a:rPr lang="en-US" sz="2400" dirty="0"/>
              <a:t>.</a:t>
            </a:r>
          </a:p>
          <a:p>
            <a:r>
              <a:rPr lang="en-US" sz="2400" dirty="0"/>
              <a:t>KM systems allow a company to survive when experts depart</a:t>
            </a:r>
          </a:p>
          <a:p>
            <a:endParaRPr lang="en-US" sz="2400" dirty="0"/>
          </a:p>
          <a:p>
            <a:endParaRPr lang="en-US" sz="2400" dirty="0"/>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15</a:t>
            </a:fld>
            <a:endParaRPr lang="en-US" dirty="0"/>
          </a:p>
        </p:txBody>
      </p:sp>
    </p:spTree>
    <p:extLst>
      <p:ext uri="{BB962C8B-B14F-4D97-AF65-F5344CB8AC3E}">
        <p14:creationId xmlns:p14="http://schemas.microsoft.com/office/powerpoint/2010/main" val="2193742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622828"/>
          </a:xfrm>
        </p:spPr>
        <p:txBody>
          <a:bodyPr/>
          <a:lstStyle/>
          <a:p>
            <a:r>
              <a:rPr lang="en-US" dirty="0"/>
              <a:t>Human influence</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457200" y="990600"/>
            <a:ext cx="8229600" cy="5135563"/>
          </a:xfrm>
        </p:spPr>
        <p:txBody>
          <a:bodyPr/>
          <a:lstStyle/>
          <a:p>
            <a:r>
              <a:rPr lang="en-US" sz="2400" dirty="0"/>
              <a:t>Employees may not want to share their trade secrets, or knowledge because it is their competitive advantage and reason for employment. (M-1)</a:t>
            </a:r>
          </a:p>
          <a:p>
            <a:r>
              <a:rPr lang="en-US" sz="2400" i="1" dirty="0"/>
              <a:t>Older employees often have a strong self-preservation motivation (due to increased responsibility) and are therefore unlikely to share their expertise</a:t>
            </a:r>
          </a:p>
          <a:p>
            <a:r>
              <a:rPr lang="en-US" sz="2400" i="1" dirty="0"/>
              <a:t>Young employees often don’t want advice from older employees and prefer to self-learn from Google or KM systems</a:t>
            </a:r>
          </a:p>
          <a:p>
            <a:r>
              <a:rPr lang="en-US" sz="2400" dirty="0"/>
              <a:t>???</a:t>
            </a:r>
          </a:p>
          <a:p>
            <a:endParaRPr lang="en-US" sz="2400" dirty="0"/>
          </a:p>
          <a:p>
            <a:endParaRPr lang="en-US" sz="2400" dirty="0"/>
          </a:p>
          <a:p>
            <a:endParaRPr lang="en-US" sz="2400" dirty="0"/>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16</a:t>
            </a:fld>
            <a:endParaRPr lang="en-US" dirty="0"/>
          </a:p>
        </p:txBody>
      </p:sp>
    </p:spTree>
    <p:extLst>
      <p:ext uri="{BB962C8B-B14F-4D97-AF65-F5344CB8AC3E}">
        <p14:creationId xmlns:p14="http://schemas.microsoft.com/office/powerpoint/2010/main" val="222149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295A-D937-3C69-ED64-80075326CC3D}"/>
              </a:ext>
            </a:extLst>
          </p:cNvPr>
          <p:cNvSpPr>
            <a:spLocks noGrp="1"/>
          </p:cNvSpPr>
          <p:nvPr>
            <p:ph type="title"/>
          </p:nvPr>
        </p:nvSpPr>
        <p:spPr>
          <a:xfrm>
            <a:off x="457200" y="215372"/>
            <a:ext cx="8229600" cy="699028"/>
          </a:xfrm>
        </p:spPr>
        <p:txBody>
          <a:bodyPr/>
          <a:lstStyle/>
          <a:p>
            <a:r>
              <a:rPr lang="en-US" dirty="0"/>
              <a:t>Will KM project work?</a:t>
            </a:r>
          </a:p>
        </p:txBody>
      </p:sp>
      <p:sp>
        <p:nvSpPr>
          <p:cNvPr id="3" name="Content Placeholder 2">
            <a:extLst>
              <a:ext uri="{FF2B5EF4-FFF2-40B4-BE49-F238E27FC236}">
                <a16:creationId xmlns:a16="http://schemas.microsoft.com/office/drawing/2014/main" id="{97DE5772-652F-428F-BA19-F40689974172}"/>
              </a:ext>
            </a:extLst>
          </p:cNvPr>
          <p:cNvSpPr>
            <a:spLocks noGrp="1"/>
          </p:cNvSpPr>
          <p:nvPr>
            <p:ph idx="1"/>
          </p:nvPr>
        </p:nvSpPr>
        <p:spPr>
          <a:xfrm>
            <a:off x="457200" y="1066800"/>
            <a:ext cx="8229600" cy="5059363"/>
          </a:xfrm>
        </p:spPr>
        <p:txBody>
          <a:bodyPr/>
          <a:lstStyle/>
          <a:p>
            <a:r>
              <a:rPr lang="en-US" sz="2400" dirty="0"/>
              <a:t>Olympics basketball team? </a:t>
            </a:r>
          </a:p>
          <a:p>
            <a:r>
              <a:rPr lang="en-US" sz="2400" dirty="0"/>
              <a:t>FIBA Country team?</a:t>
            </a:r>
          </a:p>
          <a:p>
            <a:r>
              <a:rPr lang="en-US" sz="2400" dirty="0"/>
              <a:t>Factory manufacturing vacuum cleaners</a:t>
            </a:r>
          </a:p>
          <a:p>
            <a:r>
              <a:rPr lang="en-US" sz="2400" dirty="0"/>
              <a:t>Factory manufacturing Tesla’s (do robots share knowledge with each other and with humans?)</a:t>
            </a:r>
          </a:p>
          <a:p>
            <a:r>
              <a:rPr lang="en-US" sz="2400" dirty="0"/>
              <a:t>Landscaping company?</a:t>
            </a:r>
          </a:p>
          <a:p>
            <a:r>
              <a:rPr lang="en-US" sz="2400" dirty="0"/>
              <a:t>Advertising agency?</a:t>
            </a:r>
          </a:p>
          <a:p>
            <a:r>
              <a:rPr lang="en-US" sz="2400" dirty="0"/>
              <a:t>Law firm - Legal services agency?</a:t>
            </a:r>
          </a:p>
          <a:p>
            <a:endParaRPr lang="en-US" sz="2400" dirty="0"/>
          </a:p>
          <a:p>
            <a:endParaRPr lang="en-US" sz="2400" dirty="0"/>
          </a:p>
          <a:p>
            <a:endParaRPr lang="en-US" sz="2400" dirty="0"/>
          </a:p>
        </p:txBody>
      </p:sp>
      <p:sp>
        <p:nvSpPr>
          <p:cNvPr id="4" name="Date Placeholder 3">
            <a:extLst>
              <a:ext uri="{FF2B5EF4-FFF2-40B4-BE49-F238E27FC236}">
                <a16:creationId xmlns:a16="http://schemas.microsoft.com/office/drawing/2014/main" id="{2B029C43-1553-44EE-8434-20097AC22E77}"/>
              </a:ext>
            </a:extLst>
          </p:cNvPr>
          <p:cNvSpPr>
            <a:spLocks noGrp="1"/>
          </p:cNvSpPr>
          <p:nvPr>
            <p:ph type="dt" sz="half" idx="10"/>
          </p:nvPr>
        </p:nvSpPr>
        <p:spPr/>
        <p:txBody>
          <a:bodyPr/>
          <a:lstStyle/>
          <a:p>
            <a:pPr>
              <a:defRPr/>
            </a:pPr>
            <a:r>
              <a:rPr lang="en-US"/>
              <a:t>Copyright © 2015 Pearson Education, Inc. publishing as Prentice Hall</a:t>
            </a:r>
            <a:endParaRPr lang="en-US" dirty="0"/>
          </a:p>
        </p:txBody>
      </p:sp>
      <p:sp>
        <p:nvSpPr>
          <p:cNvPr id="5" name="Slide Number Placeholder 4">
            <a:extLst>
              <a:ext uri="{FF2B5EF4-FFF2-40B4-BE49-F238E27FC236}">
                <a16:creationId xmlns:a16="http://schemas.microsoft.com/office/drawing/2014/main" id="{5FD5EB90-B2BB-065F-E823-C34DD1785579}"/>
              </a:ext>
            </a:extLst>
          </p:cNvPr>
          <p:cNvSpPr>
            <a:spLocks noGrp="1"/>
          </p:cNvSpPr>
          <p:nvPr>
            <p:ph type="sldNum" sz="quarter" idx="12"/>
          </p:nvPr>
        </p:nvSpPr>
        <p:spPr/>
        <p:txBody>
          <a:bodyPr/>
          <a:lstStyle/>
          <a:p>
            <a:pPr>
              <a:defRPr/>
            </a:pPr>
            <a:fld id="{17FEAE78-4851-4352-9480-DEDF2E189FD5}" type="slidenum">
              <a:rPr lang="en-US" smtClean="0"/>
              <a:pPr>
                <a:defRPr/>
              </a:pPr>
              <a:t>17</a:t>
            </a:fld>
            <a:endParaRPr lang="en-US" dirty="0"/>
          </a:p>
        </p:txBody>
      </p:sp>
    </p:spTree>
    <p:extLst>
      <p:ext uri="{BB962C8B-B14F-4D97-AF65-F5344CB8AC3E}">
        <p14:creationId xmlns:p14="http://schemas.microsoft.com/office/powerpoint/2010/main" val="3178685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295A-D937-3C69-ED64-80075326CC3D}"/>
              </a:ext>
            </a:extLst>
          </p:cNvPr>
          <p:cNvSpPr>
            <a:spLocks noGrp="1"/>
          </p:cNvSpPr>
          <p:nvPr>
            <p:ph type="title"/>
          </p:nvPr>
        </p:nvSpPr>
        <p:spPr>
          <a:xfrm>
            <a:off x="457200" y="215372"/>
            <a:ext cx="8229600" cy="699028"/>
          </a:xfrm>
        </p:spPr>
        <p:txBody>
          <a:bodyPr/>
          <a:lstStyle/>
          <a:p>
            <a:r>
              <a:rPr lang="en-US" dirty="0"/>
              <a:t>Larger picture?</a:t>
            </a:r>
          </a:p>
        </p:txBody>
      </p:sp>
      <p:sp>
        <p:nvSpPr>
          <p:cNvPr id="3" name="Content Placeholder 2">
            <a:extLst>
              <a:ext uri="{FF2B5EF4-FFF2-40B4-BE49-F238E27FC236}">
                <a16:creationId xmlns:a16="http://schemas.microsoft.com/office/drawing/2014/main" id="{97DE5772-652F-428F-BA19-F40689974172}"/>
              </a:ext>
            </a:extLst>
          </p:cNvPr>
          <p:cNvSpPr>
            <a:spLocks noGrp="1"/>
          </p:cNvSpPr>
          <p:nvPr>
            <p:ph idx="1"/>
          </p:nvPr>
        </p:nvSpPr>
        <p:spPr>
          <a:xfrm>
            <a:off x="259306" y="1023231"/>
            <a:ext cx="8229600" cy="5059363"/>
          </a:xfrm>
        </p:spPr>
        <p:txBody>
          <a:bodyPr/>
          <a:lstStyle/>
          <a:p>
            <a:r>
              <a:rPr lang="en-US" sz="2400" dirty="0"/>
              <a:t>Processes that can be routinized can be documented well</a:t>
            </a:r>
            <a:br>
              <a:rPr lang="en-US" sz="2400" dirty="0"/>
            </a:br>
            <a:endParaRPr lang="en-US" sz="2400" dirty="0"/>
          </a:p>
          <a:p>
            <a:r>
              <a:rPr lang="en-US" sz="2400" dirty="0"/>
              <a:t>Routinized processes can be off-shored or robotized</a:t>
            </a:r>
            <a:br>
              <a:rPr lang="en-US" sz="2400" dirty="0"/>
            </a:br>
            <a:endParaRPr lang="en-US" sz="2400" dirty="0"/>
          </a:p>
          <a:p>
            <a:r>
              <a:rPr lang="en-US" sz="2400" dirty="0"/>
              <a:t>Firms need to lower costs of production at all times, not because they want to but because they have to. Competition is fierce, and often the competitor has 1/3 the labor costs (thanks globalization).</a:t>
            </a:r>
          </a:p>
          <a:p>
            <a:r>
              <a:rPr lang="en-US" sz="2400" dirty="0"/>
              <a:t>It used to be common to promote the expert to management, so that they are responsible for a work team and therefore freely share their insight and tacit knowledge</a:t>
            </a:r>
          </a:p>
        </p:txBody>
      </p:sp>
      <p:sp>
        <p:nvSpPr>
          <p:cNvPr id="4" name="Date Placeholder 3">
            <a:extLst>
              <a:ext uri="{FF2B5EF4-FFF2-40B4-BE49-F238E27FC236}">
                <a16:creationId xmlns:a16="http://schemas.microsoft.com/office/drawing/2014/main" id="{2B029C43-1553-44EE-8434-20097AC22E77}"/>
              </a:ext>
            </a:extLst>
          </p:cNvPr>
          <p:cNvSpPr>
            <a:spLocks noGrp="1"/>
          </p:cNvSpPr>
          <p:nvPr>
            <p:ph type="dt" sz="half" idx="10"/>
          </p:nvPr>
        </p:nvSpPr>
        <p:spPr/>
        <p:txBody>
          <a:bodyPr/>
          <a:lstStyle/>
          <a:p>
            <a:pPr>
              <a:defRPr/>
            </a:pPr>
            <a:r>
              <a:rPr lang="en-US"/>
              <a:t>Copyright © 2015 Pearson Education, Inc. publishing as Prentice Hall</a:t>
            </a:r>
            <a:endParaRPr lang="en-US" dirty="0"/>
          </a:p>
        </p:txBody>
      </p:sp>
      <p:sp>
        <p:nvSpPr>
          <p:cNvPr id="5" name="Slide Number Placeholder 4">
            <a:extLst>
              <a:ext uri="{FF2B5EF4-FFF2-40B4-BE49-F238E27FC236}">
                <a16:creationId xmlns:a16="http://schemas.microsoft.com/office/drawing/2014/main" id="{5FD5EB90-B2BB-065F-E823-C34DD1785579}"/>
              </a:ext>
            </a:extLst>
          </p:cNvPr>
          <p:cNvSpPr>
            <a:spLocks noGrp="1"/>
          </p:cNvSpPr>
          <p:nvPr>
            <p:ph type="sldNum" sz="quarter" idx="12"/>
          </p:nvPr>
        </p:nvSpPr>
        <p:spPr/>
        <p:txBody>
          <a:bodyPr/>
          <a:lstStyle/>
          <a:p>
            <a:pPr>
              <a:defRPr/>
            </a:pPr>
            <a:fld id="{17FEAE78-4851-4352-9480-DEDF2E189FD5}" type="slidenum">
              <a:rPr lang="en-US" smtClean="0"/>
              <a:pPr>
                <a:defRPr/>
              </a:pPr>
              <a:t>18</a:t>
            </a:fld>
            <a:endParaRPr lang="en-US" dirty="0"/>
          </a:p>
        </p:txBody>
      </p:sp>
    </p:spTree>
    <p:extLst>
      <p:ext uri="{BB962C8B-B14F-4D97-AF65-F5344CB8AC3E}">
        <p14:creationId xmlns:p14="http://schemas.microsoft.com/office/powerpoint/2010/main" val="2015514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295A-D937-3C69-ED64-80075326CC3D}"/>
              </a:ext>
            </a:extLst>
          </p:cNvPr>
          <p:cNvSpPr>
            <a:spLocks noGrp="1"/>
          </p:cNvSpPr>
          <p:nvPr>
            <p:ph type="title"/>
          </p:nvPr>
        </p:nvSpPr>
        <p:spPr>
          <a:xfrm>
            <a:off x="457200" y="215372"/>
            <a:ext cx="8229600" cy="699028"/>
          </a:xfrm>
        </p:spPr>
        <p:txBody>
          <a:bodyPr/>
          <a:lstStyle/>
          <a:p>
            <a:r>
              <a:rPr lang="en-US" dirty="0"/>
              <a:t>Larger picture?</a:t>
            </a:r>
          </a:p>
        </p:txBody>
      </p:sp>
      <p:sp>
        <p:nvSpPr>
          <p:cNvPr id="3" name="Content Placeholder 2">
            <a:extLst>
              <a:ext uri="{FF2B5EF4-FFF2-40B4-BE49-F238E27FC236}">
                <a16:creationId xmlns:a16="http://schemas.microsoft.com/office/drawing/2014/main" id="{97DE5772-652F-428F-BA19-F40689974172}"/>
              </a:ext>
            </a:extLst>
          </p:cNvPr>
          <p:cNvSpPr>
            <a:spLocks noGrp="1"/>
          </p:cNvSpPr>
          <p:nvPr>
            <p:ph idx="1"/>
          </p:nvPr>
        </p:nvSpPr>
        <p:spPr>
          <a:xfrm>
            <a:off x="259306" y="1023231"/>
            <a:ext cx="8229600" cy="5059363"/>
          </a:xfrm>
        </p:spPr>
        <p:txBody>
          <a:bodyPr/>
          <a:lstStyle/>
          <a:p>
            <a:r>
              <a:rPr lang="en-US" sz="2400" dirty="0"/>
              <a:t>With work often more project oriented and short term, expertise is hired (perhaps consultants) or it walks out the back door. (itemized invoice)</a:t>
            </a:r>
          </a:p>
          <a:p>
            <a:r>
              <a:rPr lang="en-US" sz="2400" dirty="0"/>
              <a:t>Does the worker have more or less power (</a:t>
            </a:r>
            <a:r>
              <a:rPr lang="en-US" sz="2400" dirty="0" err="1"/>
              <a:t>ie</a:t>
            </a:r>
            <a:r>
              <a:rPr lang="en-US" sz="2400" dirty="0"/>
              <a:t> job security) when a KM system is available?</a:t>
            </a:r>
            <a:br>
              <a:rPr lang="en-US" sz="2400" dirty="0"/>
            </a:br>
            <a:br>
              <a:rPr lang="en-US" sz="2400" dirty="0"/>
            </a:br>
            <a:r>
              <a:rPr lang="en-US" sz="2400" dirty="0"/>
              <a:t>A) </a:t>
            </a:r>
            <a:r>
              <a:rPr lang="en-US" sz="2400" i="1" dirty="0">
                <a:solidFill>
                  <a:srgbClr val="FF0000"/>
                </a:solidFill>
              </a:rPr>
              <a:t>more power</a:t>
            </a:r>
            <a:r>
              <a:rPr lang="en-US" sz="2400" dirty="0"/>
              <a:t> because they can seek counsel and learn about processes, and receive checklists (ex: how to prepare a budget)</a:t>
            </a:r>
            <a:br>
              <a:rPr lang="en-US" sz="2400" dirty="0"/>
            </a:br>
            <a:br>
              <a:rPr lang="en-US" sz="2400" dirty="0"/>
            </a:br>
            <a:r>
              <a:rPr lang="en-US" sz="2400" dirty="0"/>
              <a:t>B) </a:t>
            </a:r>
            <a:r>
              <a:rPr lang="en-US" sz="2400" i="1" dirty="0">
                <a:solidFill>
                  <a:srgbClr val="FF0000"/>
                </a:solidFill>
              </a:rPr>
              <a:t>less power </a:t>
            </a:r>
            <a:r>
              <a:rPr lang="en-US" sz="2400" dirty="0"/>
              <a:t>because when the expertise is documented you can replace the human more easily. Also when problem-solving is routinized, wages cannot rise </a:t>
            </a:r>
          </a:p>
        </p:txBody>
      </p:sp>
      <p:sp>
        <p:nvSpPr>
          <p:cNvPr id="4" name="Date Placeholder 3">
            <a:extLst>
              <a:ext uri="{FF2B5EF4-FFF2-40B4-BE49-F238E27FC236}">
                <a16:creationId xmlns:a16="http://schemas.microsoft.com/office/drawing/2014/main" id="{2B029C43-1553-44EE-8434-20097AC22E77}"/>
              </a:ext>
            </a:extLst>
          </p:cNvPr>
          <p:cNvSpPr>
            <a:spLocks noGrp="1"/>
          </p:cNvSpPr>
          <p:nvPr>
            <p:ph type="dt" sz="half" idx="10"/>
          </p:nvPr>
        </p:nvSpPr>
        <p:spPr/>
        <p:txBody>
          <a:bodyPr/>
          <a:lstStyle/>
          <a:p>
            <a:pPr>
              <a:defRPr/>
            </a:pPr>
            <a:r>
              <a:rPr lang="en-US"/>
              <a:t>Copyright © 2015 Pearson Education, Inc. publishing as Prentice Hall</a:t>
            </a:r>
            <a:endParaRPr lang="en-US" dirty="0"/>
          </a:p>
        </p:txBody>
      </p:sp>
      <p:sp>
        <p:nvSpPr>
          <p:cNvPr id="5" name="Slide Number Placeholder 4">
            <a:extLst>
              <a:ext uri="{FF2B5EF4-FFF2-40B4-BE49-F238E27FC236}">
                <a16:creationId xmlns:a16="http://schemas.microsoft.com/office/drawing/2014/main" id="{5FD5EB90-B2BB-065F-E823-C34DD1785579}"/>
              </a:ext>
            </a:extLst>
          </p:cNvPr>
          <p:cNvSpPr>
            <a:spLocks noGrp="1"/>
          </p:cNvSpPr>
          <p:nvPr>
            <p:ph type="sldNum" sz="quarter" idx="12"/>
          </p:nvPr>
        </p:nvSpPr>
        <p:spPr/>
        <p:txBody>
          <a:bodyPr/>
          <a:lstStyle/>
          <a:p>
            <a:pPr>
              <a:defRPr/>
            </a:pPr>
            <a:fld id="{17FEAE78-4851-4352-9480-DEDF2E189FD5}" type="slidenum">
              <a:rPr lang="en-US" smtClean="0"/>
              <a:pPr>
                <a:defRPr/>
              </a:pPr>
              <a:t>19</a:t>
            </a:fld>
            <a:endParaRPr lang="en-US" dirty="0"/>
          </a:p>
        </p:txBody>
      </p:sp>
    </p:spTree>
    <p:extLst>
      <p:ext uri="{BB962C8B-B14F-4D97-AF65-F5344CB8AC3E}">
        <p14:creationId xmlns:p14="http://schemas.microsoft.com/office/powerpoint/2010/main" val="1607291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9295A-D937-3C69-ED64-80075326CC3D}"/>
              </a:ext>
            </a:extLst>
          </p:cNvPr>
          <p:cNvSpPr>
            <a:spLocks noGrp="1"/>
          </p:cNvSpPr>
          <p:nvPr>
            <p:ph type="title"/>
          </p:nvPr>
        </p:nvSpPr>
        <p:spPr>
          <a:xfrm>
            <a:off x="457200" y="215372"/>
            <a:ext cx="8229600" cy="699028"/>
          </a:xfrm>
        </p:spPr>
        <p:txBody>
          <a:bodyPr/>
          <a:lstStyle/>
          <a:p>
            <a:r>
              <a:rPr lang="en-US" dirty="0"/>
              <a:t>Larger picture?</a:t>
            </a:r>
          </a:p>
        </p:txBody>
      </p:sp>
      <p:sp>
        <p:nvSpPr>
          <p:cNvPr id="3" name="Content Placeholder 2">
            <a:extLst>
              <a:ext uri="{FF2B5EF4-FFF2-40B4-BE49-F238E27FC236}">
                <a16:creationId xmlns:a16="http://schemas.microsoft.com/office/drawing/2014/main" id="{97DE5772-652F-428F-BA19-F40689974172}"/>
              </a:ext>
            </a:extLst>
          </p:cNvPr>
          <p:cNvSpPr>
            <a:spLocks noGrp="1"/>
          </p:cNvSpPr>
          <p:nvPr>
            <p:ph idx="1"/>
          </p:nvPr>
        </p:nvSpPr>
        <p:spPr>
          <a:xfrm>
            <a:off x="259306" y="1023231"/>
            <a:ext cx="8229600" cy="5059363"/>
          </a:xfrm>
        </p:spPr>
        <p:txBody>
          <a:bodyPr/>
          <a:lstStyle/>
          <a:p>
            <a:r>
              <a:rPr lang="en-US" sz="2400" dirty="0"/>
              <a:t>What would the UAW say about KM?</a:t>
            </a:r>
          </a:p>
          <a:p>
            <a:r>
              <a:rPr lang="en-US" sz="2400" dirty="0"/>
              <a:t>If your firm builds a KM system will you use it?</a:t>
            </a:r>
          </a:p>
          <a:p>
            <a:r>
              <a:rPr lang="en-US" sz="2400" dirty="0"/>
              <a:t>Depends on the job</a:t>
            </a:r>
          </a:p>
          <a:p>
            <a:r>
              <a:rPr lang="en-US" sz="2400" dirty="0"/>
              <a:t>Some jobs need KM systems (</a:t>
            </a:r>
            <a:r>
              <a:rPr lang="en-US" sz="2400" dirty="0" err="1"/>
              <a:t>ie</a:t>
            </a:r>
            <a:r>
              <a:rPr lang="en-US" sz="2400" dirty="0"/>
              <a:t> repair techs, purchasing experts/buyers, machine operator, etc. ???)</a:t>
            </a:r>
          </a:p>
          <a:p>
            <a:r>
              <a:rPr lang="en-US" sz="2400" dirty="0"/>
              <a:t>Depends on if knowledge becomes stale or useless when processes change</a:t>
            </a:r>
          </a:p>
          <a:p>
            <a:r>
              <a:rPr lang="en-US" sz="2400" dirty="0"/>
              <a:t>If you are the new supervisor of people twice your age, how will you encourage them to </a:t>
            </a:r>
            <a:br>
              <a:rPr lang="en-US" sz="2400" dirty="0"/>
            </a:br>
            <a:r>
              <a:rPr lang="en-US" sz="2400" dirty="0"/>
              <a:t>a) use the KM system (Pride = I know what I am doing!)</a:t>
            </a:r>
            <a:br>
              <a:rPr lang="en-US" sz="2400" dirty="0"/>
            </a:br>
            <a:r>
              <a:rPr lang="en-US" sz="2400" dirty="0"/>
              <a:t>b) contribute to the KM system</a:t>
            </a:r>
          </a:p>
        </p:txBody>
      </p:sp>
      <p:sp>
        <p:nvSpPr>
          <p:cNvPr id="4" name="Date Placeholder 3">
            <a:extLst>
              <a:ext uri="{FF2B5EF4-FFF2-40B4-BE49-F238E27FC236}">
                <a16:creationId xmlns:a16="http://schemas.microsoft.com/office/drawing/2014/main" id="{2B029C43-1553-44EE-8434-20097AC22E77}"/>
              </a:ext>
            </a:extLst>
          </p:cNvPr>
          <p:cNvSpPr>
            <a:spLocks noGrp="1"/>
          </p:cNvSpPr>
          <p:nvPr>
            <p:ph type="dt" sz="half" idx="10"/>
          </p:nvPr>
        </p:nvSpPr>
        <p:spPr/>
        <p:txBody>
          <a:bodyPr/>
          <a:lstStyle/>
          <a:p>
            <a:pPr>
              <a:defRPr/>
            </a:pPr>
            <a:r>
              <a:rPr lang="en-US"/>
              <a:t>Copyright © 2015 Pearson Education, Inc. publishing as Prentice Hall</a:t>
            </a:r>
            <a:endParaRPr lang="en-US" dirty="0"/>
          </a:p>
        </p:txBody>
      </p:sp>
      <p:sp>
        <p:nvSpPr>
          <p:cNvPr id="5" name="Slide Number Placeholder 4">
            <a:extLst>
              <a:ext uri="{FF2B5EF4-FFF2-40B4-BE49-F238E27FC236}">
                <a16:creationId xmlns:a16="http://schemas.microsoft.com/office/drawing/2014/main" id="{5FD5EB90-B2BB-065F-E823-C34DD1785579}"/>
              </a:ext>
            </a:extLst>
          </p:cNvPr>
          <p:cNvSpPr>
            <a:spLocks noGrp="1"/>
          </p:cNvSpPr>
          <p:nvPr>
            <p:ph type="sldNum" sz="quarter" idx="12"/>
          </p:nvPr>
        </p:nvSpPr>
        <p:spPr/>
        <p:txBody>
          <a:bodyPr/>
          <a:lstStyle/>
          <a:p>
            <a:pPr>
              <a:defRPr/>
            </a:pPr>
            <a:fld id="{17FEAE78-4851-4352-9480-DEDF2E189FD5}" type="slidenum">
              <a:rPr lang="en-US" smtClean="0"/>
              <a:pPr>
                <a:defRPr/>
              </a:pPr>
              <a:t>20</a:t>
            </a:fld>
            <a:endParaRPr lang="en-US" dirty="0"/>
          </a:p>
        </p:txBody>
      </p:sp>
    </p:spTree>
    <p:extLst>
      <p:ext uri="{BB962C8B-B14F-4D97-AF65-F5344CB8AC3E}">
        <p14:creationId xmlns:p14="http://schemas.microsoft.com/office/powerpoint/2010/main" val="3091111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622828"/>
          </a:xfrm>
        </p:spPr>
        <p:txBody>
          <a:bodyPr/>
          <a:lstStyle/>
          <a:p>
            <a:r>
              <a:rPr lang="en-US" dirty="0"/>
              <a:t>Random thoughts on gaining knowledge</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457200" y="990600"/>
            <a:ext cx="8229600" cy="5135563"/>
          </a:xfrm>
        </p:spPr>
        <p:txBody>
          <a:bodyPr/>
          <a:lstStyle/>
          <a:p>
            <a:r>
              <a:rPr lang="en-US" sz="2400" dirty="0"/>
              <a:t>Its hard to gain knowledge when you attention span is puny. </a:t>
            </a:r>
          </a:p>
          <a:p>
            <a:r>
              <a:rPr lang="en-US" sz="2400" dirty="0"/>
              <a:t>Gain knowledge in different modes (video, books, experience, talking, podcast, observing, etc.) relieves fatigue</a:t>
            </a:r>
          </a:p>
          <a:p>
            <a:r>
              <a:rPr lang="en-US" sz="2400" dirty="0"/>
              <a:t>You have to be relentless to pursue elusive knowledge</a:t>
            </a:r>
          </a:p>
          <a:p>
            <a:r>
              <a:rPr lang="en-US" sz="2400" dirty="0"/>
              <a:t>Practice asking questions</a:t>
            </a:r>
          </a:p>
          <a:p>
            <a:r>
              <a:rPr lang="en-US" sz="2400" dirty="0"/>
              <a:t>Knowledge is often gained by rough experiences (</a:t>
            </a:r>
            <a:r>
              <a:rPr lang="en-US" sz="2400" dirty="0" err="1"/>
              <a:t>ie</a:t>
            </a:r>
            <a:r>
              <a:rPr lang="en-US" sz="2400" dirty="0"/>
              <a:t> being passed over for a promotion)</a:t>
            </a:r>
          </a:p>
          <a:p>
            <a:r>
              <a:rPr lang="en-US" sz="2400" dirty="0"/>
              <a:t>Tacit knowledge learned from an experienced employee</a:t>
            </a:r>
          </a:p>
          <a:p>
            <a:r>
              <a:rPr lang="en-US" sz="2400" dirty="0"/>
              <a:t>Project debriefing sessions are touted but often neglected</a:t>
            </a:r>
          </a:p>
          <a:p>
            <a:endParaRPr lang="en-US" sz="2400" dirty="0"/>
          </a:p>
          <a:p>
            <a:pPr marL="0" indent="0">
              <a:buNone/>
            </a:pPr>
            <a:endParaRPr lang="en-US" sz="2400" dirty="0"/>
          </a:p>
          <a:p>
            <a:pPr marL="0" indent="0">
              <a:buNone/>
            </a:pPr>
            <a:endParaRPr lang="en-US" sz="2400" dirty="0"/>
          </a:p>
          <a:p>
            <a:endParaRPr lang="en-US" sz="2400" dirty="0"/>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21</a:t>
            </a:fld>
            <a:endParaRPr lang="en-US" dirty="0"/>
          </a:p>
        </p:txBody>
      </p:sp>
    </p:spTree>
    <p:extLst>
      <p:ext uri="{BB962C8B-B14F-4D97-AF65-F5344CB8AC3E}">
        <p14:creationId xmlns:p14="http://schemas.microsoft.com/office/powerpoint/2010/main" val="38096511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897E-9D3E-7852-001D-0E80D922E9A9}"/>
              </a:ext>
            </a:extLst>
          </p:cNvPr>
          <p:cNvSpPr>
            <a:spLocks noGrp="1"/>
          </p:cNvSpPr>
          <p:nvPr>
            <p:ph type="title"/>
          </p:nvPr>
        </p:nvSpPr>
        <p:spPr>
          <a:xfrm>
            <a:off x="457200" y="215372"/>
            <a:ext cx="8229600" cy="622828"/>
          </a:xfrm>
        </p:spPr>
        <p:txBody>
          <a:bodyPr/>
          <a:lstStyle/>
          <a:p>
            <a:r>
              <a:rPr lang="en-US" dirty="0"/>
              <a:t>Random thoughts on gaining knowledge</a:t>
            </a:r>
          </a:p>
        </p:txBody>
      </p:sp>
      <p:sp>
        <p:nvSpPr>
          <p:cNvPr id="3" name="Content Placeholder 2">
            <a:extLst>
              <a:ext uri="{FF2B5EF4-FFF2-40B4-BE49-F238E27FC236}">
                <a16:creationId xmlns:a16="http://schemas.microsoft.com/office/drawing/2014/main" id="{5B41A1BA-D9DC-E1B6-323A-EC9761805CD3}"/>
              </a:ext>
            </a:extLst>
          </p:cNvPr>
          <p:cNvSpPr>
            <a:spLocks noGrp="1"/>
          </p:cNvSpPr>
          <p:nvPr>
            <p:ph idx="1"/>
          </p:nvPr>
        </p:nvSpPr>
        <p:spPr>
          <a:xfrm>
            <a:off x="457200" y="990600"/>
            <a:ext cx="8229600" cy="5135563"/>
          </a:xfrm>
        </p:spPr>
        <p:txBody>
          <a:bodyPr/>
          <a:lstStyle/>
          <a:p>
            <a:r>
              <a:rPr lang="en-US" sz="2400" dirty="0"/>
              <a:t>Knowledge is often learned through mistakes and failures, these are often covered up and employees re-assigned elsewhere. </a:t>
            </a:r>
          </a:p>
          <a:p>
            <a:r>
              <a:rPr lang="en-US" sz="2400" dirty="0"/>
              <a:t>How can this hard-earned knowledge be documented?</a:t>
            </a:r>
          </a:p>
          <a:p>
            <a:endParaRPr lang="en-US" sz="2400" dirty="0"/>
          </a:p>
          <a:p>
            <a:endParaRPr lang="en-US" sz="2400" dirty="0"/>
          </a:p>
          <a:p>
            <a:pPr marL="0" indent="0">
              <a:buNone/>
            </a:pPr>
            <a:endParaRPr lang="en-US" sz="2400" dirty="0"/>
          </a:p>
          <a:p>
            <a:pPr marL="0" indent="0">
              <a:buNone/>
            </a:pPr>
            <a:endParaRPr lang="en-US" sz="2400" dirty="0"/>
          </a:p>
          <a:p>
            <a:endParaRPr lang="en-US" sz="2400" dirty="0"/>
          </a:p>
        </p:txBody>
      </p:sp>
      <p:sp>
        <p:nvSpPr>
          <p:cNvPr id="4" name="Date Placeholder 3">
            <a:extLst>
              <a:ext uri="{FF2B5EF4-FFF2-40B4-BE49-F238E27FC236}">
                <a16:creationId xmlns:a16="http://schemas.microsoft.com/office/drawing/2014/main" id="{02B63E7F-F88B-FAE7-F80A-AA36ABD41F96}"/>
              </a:ext>
            </a:extLst>
          </p:cNvPr>
          <p:cNvSpPr>
            <a:spLocks noGrp="1"/>
          </p:cNvSpPr>
          <p:nvPr>
            <p:ph type="dt" sz="half" idx="10"/>
          </p:nvPr>
        </p:nvSpPr>
        <p:spPr/>
        <p:txBody>
          <a:bodyPr/>
          <a:lstStyle/>
          <a:p>
            <a:pPr>
              <a:defRPr/>
            </a:pPr>
            <a:r>
              <a:rPr lang="en-US" dirty="0"/>
              <a:t>Copyright © 2015 Pearson Education, Inc. publishing as Prentice Hall</a:t>
            </a:r>
          </a:p>
        </p:txBody>
      </p:sp>
      <p:sp>
        <p:nvSpPr>
          <p:cNvPr id="5" name="Slide Number Placeholder 4">
            <a:extLst>
              <a:ext uri="{FF2B5EF4-FFF2-40B4-BE49-F238E27FC236}">
                <a16:creationId xmlns:a16="http://schemas.microsoft.com/office/drawing/2014/main" id="{56F33FC6-BFCF-5860-EF65-5C03E001DBA6}"/>
              </a:ext>
            </a:extLst>
          </p:cNvPr>
          <p:cNvSpPr>
            <a:spLocks noGrp="1"/>
          </p:cNvSpPr>
          <p:nvPr>
            <p:ph type="sldNum" sz="quarter" idx="12"/>
          </p:nvPr>
        </p:nvSpPr>
        <p:spPr/>
        <p:txBody>
          <a:bodyPr/>
          <a:lstStyle/>
          <a:p>
            <a:pPr>
              <a:defRPr/>
            </a:pPr>
            <a:fld id="{17FEAE78-4851-4352-9480-DEDF2E189FD5}" type="slidenum">
              <a:rPr lang="en-US" smtClean="0"/>
              <a:pPr>
                <a:defRPr/>
              </a:pPr>
              <a:t>22</a:t>
            </a:fld>
            <a:endParaRPr lang="en-US" dirty="0"/>
          </a:p>
        </p:txBody>
      </p:sp>
    </p:spTree>
    <p:extLst>
      <p:ext uri="{BB962C8B-B14F-4D97-AF65-F5344CB8AC3E}">
        <p14:creationId xmlns:p14="http://schemas.microsoft.com/office/powerpoint/2010/main" val="2055327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Practical Tips</a:t>
            </a:r>
          </a:p>
        </p:txBody>
      </p:sp>
      <p:pic>
        <p:nvPicPr>
          <p:cNvPr id="4" name="Picture 3" descr="A table shows the practical tips for launching a K M project.&#10;The tips listed in a column are as follows: identify a clear and specific goal, and start small; get management buy-in for the project; find the assets and human experts in the organization that can help start up the knowledge base, and populate it with valuable, accurate, and up-to-date information; choose technology that is simple and user-friendly, and that integrates easily with existing systems; introduce the project as a pilot, with a smaller subset of receptive employees; develop knowledge-sharing incentive strategies appropriate for the organization; actively encourage people to participate, suggest improvements, and add to the organization’s collective intellectual capital.&#10;">
            <a:extLst>
              <a:ext uri="{FF2B5EF4-FFF2-40B4-BE49-F238E27FC236}">
                <a16:creationId xmlns:a16="http://schemas.microsoft.com/office/drawing/2014/main" id="{44DC3203-944F-44F6-8061-AA05D07C2C7A}"/>
              </a:ext>
            </a:extLst>
          </p:cNvPr>
          <p:cNvPicPr>
            <a:picLocks noChangeAspect="1"/>
          </p:cNvPicPr>
          <p:nvPr/>
        </p:nvPicPr>
        <p:blipFill>
          <a:blip r:embed="rId3"/>
          <a:stretch>
            <a:fillRect/>
          </a:stretch>
        </p:blipFill>
        <p:spPr>
          <a:xfrm>
            <a:off x="1132995" y="2104840"/>
            <a:ext cx="6878010" cy="2648320"/>
          </a:xfrm>
          <a:prstGeom prst="rect">
            <a:avLst/>
          </a:prstGeom>
        </p:spPr>
      </p:pic>
    </p:spTree>
  </p:cSld>
  <p:clrMapOvr>
    <a:masterClrMapping/>
  </p:clrMapOvr>
</p:sld>
</file>

<file path=ppt/theme/theme1.xml><?xml version="1.0" encoding="utf-8"?>
<a:theme xmlns:a="http://schemas.openxmlformats.org/drawingml/2006/main" name="Pearson Wallac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extLst>
    <a:ext uri="{05A4C25C-085E-4340-85A3-A5531E510DB2}">
      <thm15:themeFamily xmlns:thm15="http://schemas.microsoft.com/office/thememl/2012/main" name="Pearson Wallace" id="{83C7D818-0443-4286-86BA-5FC0A921A23E}" vid="{016B0F13-9632-4C4E-9E07-841D1F7F7CA8}"/>
    </a:ext>
  </a:extLst>
</a:theme>
</file>

<file path=ppt/theme/theme2.xml><?xml version="1.0" encoding="utf-8"?>
<a:theme xmlns:a="http://schemas.openxmlformats.org/drawingml/2006/main"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Pearson Wallace</Template>
  <TotalTime>3729</TotalTime>
  <Words>3480</Words>
  <Application>Microsoft Office PowerPoint</Application>
  <PresentationFormat>On-screen Show (4:3)</PresentationFormat>
  <Paragraphs>212</Paragraphs>
  <Slides>23</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Times New Roman</vt:lpstr>
      <vt:lpstr>Verdana</vt:lpstr>
      <vt:lpstr>Wingdings</vt:lpstr>
      <vt:lpstr>Pearson Wallace</vt:lpstr>
      <vt:lpstr>USHE</vt:lpstr>
      <vt:lpstr>Introduction to Information Systems</vt:lpstr>
      <vt:lpstr>Learning Objectives</vt:lpstr>
      <vt:lpstr>Knowledge (N)</vt:lpstr>
      <vt:lpstr>Intellectual Capital – a Firms stored knowledge</vt:lpstr>
      <vt:lpstr>Intellectual Capital – a Firms stored knowledge</vt:lpstr>
      <vt:lpstr>Intellectual Capital</vt:lpstr>
      <vt:lpstr>Types of Intellectual Capital</vt:lpstr>
      <vt:lpstr>Types of tacit knowledge</vt:lpstr>
      <vt:lpstr>Knowledge Management</vt:lpstr>
      <vt:lpstr>Locate Expert Sources</vt:lpstr>
      <vt:lpstr>Organize, Share, and Value Knowledge</vt:lpstr>
      <vt:lpstr>Can KM and Structural Knowledge help?</vt:lpstr>
      <vt:lpstr>Different workforces?</vt:lpstr>
      <vt:lpstr>A new workforce?</vt:lpstr>
      <vt:lpstr>Why is KM important?</vt:lpstr>
      <vt:lpstr>Human influence</vt:lpstr>
      <vt:lpstr>Will KM project work?</vt:lpstr>
      <vt:lpstr>Larger picture?</vt:lpstr>
      <vt:lpstr>Larger picture?</vt:lpstr>
      <vt:lpstr>Larger picture?</vt:lpstr>
      <vt:lpstr>Random thoughts on gaining knowledge</vt:lpstr>
      <vt:lpstr>Random thoughts on gaining knowledge</vt:lpstr>
      <vt:lpstr>Practical Tips</vt:lpstr>
    </vt:vector>
  </TitlesOfParts>
  <Company>University of Richmond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Knowledge Management and  E-Learning</dc:title>
  <dc:creator>Information Services</dc:creator>
  <cp:lastModifiedBy>Featherman, Mauricio</cp:lastModifiedBy>
  <cp:revision>217</cp:revision>
  <cp:lastPrinted>2011-10-20T20:19:23Z</cp:lastPrinted>
  <dcterms:created xsi:type="dcterms:W3CDTF">2011-05-06T21:38:06Z</dcterms:created>
  <dcterms:modified xsi:type="dcterms:W3CDTF">2023-10-18T21:33:55Z</dcterms:modified>
</cp:coreProperties>
</file>