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5"/>
  </p:notesMasterIdLst>
  <p:handoutMasterIdLst>
    <p:handoutMasterId r:id="rId86"/>
  </p:handoutMasterIdLst>
  <p:sldIdLst>
    <p:sldId id="279" r:id="rId2"/>
    <p:sldId id="278" r:id="rId3"/>
    <p:sldId id="316" r:id="rId4"/>
    <p:sldId id="337" r:id="rId5"/>
    <p:sldId id="285" r:id="rId6"/>
    <p:sldId id="338" r:id="rId7"/>
    <p:sldId id="332" r:id="rId8"/>
    <p:sldId id="290" r:id="rId9"/>
    <p:sldId id="341" r:id="rId10"/>
    <p:sldId id="357" r:id="rId11"/>
    <p:sldId id="358" r:id="rId12"/>
    <p:sldId id="359" r:id="rId13"/>
    <p:sldId id="355" r:id="rId14"/>
    <p:sldId id="356" r:id="rId15"/>
    <p:sldId id="360" r:id="rId16"/>
    <p:sldId id="299" r:id="rId17"/>
    <p:sldId id="334" r:id="rId18"/>
    <p:sldId id="342" r:id="rId19"/>
    <p:sldId id="302" r:id="rId20"/>
    <p:sldId id="303" r:id="rId21"/>
    <p:sldId id="385" r:id="rId22"/>
    <p:sldId id="386" r:id="rId23"/>
    <p:sldId id="304" r:id="rId24"/>
    <p:sldId id="329" r:id="rId25"/>
    <p:sldId id="343" r:id="rId26"/>
    <p:sldId id="305" r:id="rId27"/>
    <p:sldId id="306" r:id="rId28"/>
    <p:sldId id="344" r:id="rId29"/>
    <p:sldId id="281" r:id="rId30"/>
    <p:sldId id="387" r:id="rId31"/>
    <p:sldId id="308" r:id="rId32"/>
    <p:sldId id="310" r:id="rId33"/>
    <p:sldId id="311" r:id="rId34"/>
    <p:sldId id="309" r:id="rId35"/>
    <p:sldId id="312" r:id="rId36"/>
    <p:sldId id="313" r:id="rId37"/>
    <p:sldId id="335" r:id="rId38"/>
    <p:sldId id="336" r:id="rId39"/>
    <p:sldId id="361" r:id="rId40"/>
    <p:sldId id="372" r:id="rId41"/>
    <p:sldId id="373" r:id="rId42"/>
    <p:sldId id="346" r:id="rId43"/>
    <p:sldId id="374" r:id="rId44"/>
    <p:sldId id="284" r:id="rId45"/>
    <p:sldId id="297" r:id="rId46"/>
    <p:sldId id="333" r:id="rId47"/>
    <p:sldId id="327" r:id="rId48"/>
    <p:sldId id="287" r:id="rId49"/>
    <p:sldId id="288" r:id="rId50"/>
    <p:sldId id="347" r:id="rId51"/>
    <p:sldId id="375" r:id="rId52"/>
    <p:sldId id="377" r:id="rId53"/>
    <p:sldId id="378" r:id="rId54"/>
    <p:sldId id="376" r:id="rId55"/>
    <p:sldId id="379" r:id="rId56"/>
    <p:sldId id="339" r:id="rId57"/>
    <p:sldId id="294" r:id="rId58"/>
    <p:sldId id="295" r:id="rId59"/>
    <p:sldId id="296" r:id="rId60"/>
    <p:sldId id="328" r:id="rId61"/>
    <p:sldId id="298" r:id="rId62"/>
    <p:sldId id="388" r:id="rId63"/>
    <p:sldId id="345" r:id="rId64"/>
    <p:sldId id="389" r:id="rId65"/>
    <p:sldId id="380" r:id="rId66"/>
    <p:sldId id="381" r:id="rId67"/>
    <p:sldId id="382" r:id="rId68"/>
    <p:sldId id="383" r:id="rId69"/>
    <p:sldId id="301" r:id="rId70"/>
    <p:sldId id="384" r:id="rId71"/>
    <p:sldId id="286" r:id="rId72"/>
    <p:sldId id="348" r:id="rId73"/>
    <p:sldId id="317" r:id="rId74"/>
    <p:sldId id="314" r:id="rId75"/>
    <p:sldId id="330" r:id="rId76"/>
    <p:sldId id="315" r:id="rId77"/>
    <p:sldId id="322" r:id="rId78"/>
    <p:sldId id="323" r:id="rId79"/>
    <p:sldId id="320" r:id="rId80"/>
    <p:sldId id="321" r:id="rId81"/>
    <p:sldId id="325" r:id="rId82"/>
    <p:sldId id="351" r:id="rId83"/>
    <p:sldId id="390" r:id="rId84"/>
  </p:sldIdLst>
  <p:sldSz cx="9144000" cy="6858000" type="screen4x3"/>
  <p:notesSz cx="7315200" cy="9601200"/>
  <p:custDataLst>
    <p:tags r:id="rId87"/>
  </p:custDataLst>
  <p:defaultTextStyle>
    <a:defPPr>
      <a:defRPr lang="en-US"/>
    </a:defPPr>
    <a:lvl1pPr algn="l" rtl="0" eaLnBrk="0" fontAlgn="base" hangingPunct="0">
      <a:spcBef>
        <a:spcPct val="0"/>
      </a:spcBef>
      <a:spcAft>
        <a:spcPct val="0"/>
      </a:spcAft>
      <a:defRPr sz="2400" kern="1200">
        <a:solidFill>
          <a:schemeClr val="tx1"/>
        </a:solidFill>
        <a:latin typeface="Times" pitchFamily="-10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0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0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0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08" charset="0"/>
        <a:ea typeface="+mn-ea"/>
        <a:cs typeface="+mn-cs"/>
      </a:defRPr>
    </a:lvl5pPr>
    <a:lvl6pPr marL="2286000" algn="l" defTabSz="914400" rtl="0" eaLnBrk="1" latinLnBrk="0" hangingPunct="1">
      <a:defRPr sz="2400" kern="1200">
        <a:solidFill>
          <a:schemeClr val="tx1"/>
        </a:solidFill>
        <a:latin typeface="Times" pitchFamily="-108" charset="0"/>
        <a:ea typeface="+mn-ea"/>
        <a:cs typeface="+mn-cs"/>
      </a:defRPr>
    </a:lvl6pPr>
    <a:lvl7pPr marL="2743200" algn="l" defTabSz="914400" rtl="0" eaLnBrk="1" latinLnBrk="0" hangingPunct="1">
      <a:defRPr sz="2400" kern="1200">
        <a:solidFill>
          <a:schemeClr val="tx1"/>
        </a:solidFill>
        <a:latin typeface="Times" pitchFamily="-108" charset="0"/>
        <a:ea typeface="+mn-ea"/>
        <a:cs typeface="+mn-cs"/>
      </a:defRPr>
    </a:lvl7pPr>
    <a:lvl8pPr marL="3200400" algn="l" defTabSz="914400" rtl="0" eaLnBrk="1" latinLnBrk="0" hangingPunct="1">
      <a:defRPr sz="2400" kern="1200">
        <a:solidFill>
          <a:schemeClr val="tx1"/>
        </a:solidFill>
        <a:latin typeface="Times" pitchFamily="-108" charset="0"/>
        <a:ea typeface="+mn-ea"/>
        <a:cs typeface="+mn-cs"/>
      </a:defRPr>
    </a:lvl8pPr>
    <a:lvl9pPr marL="3657600" algn="l" defTabSz="914400" rtl="0" eaLnBrk="1" latinLnBrk="0" hangingPunct="1">
      <a:defRPr sz="2400" kern="1200">
        <a:solidFill>
          <a:schemeClr val="tx1"/>
        </a:solidFill>
        <a:latin typeface="Times" pitchFamily="-10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740A"/>
    <a:srgbClr val="3E2116"/>
    <a:srgbClr val="FEFDFC"/>
    <a:srgbClr val="FFFFFF"/>
    <a:srgbClr val="881525"/>
    <a:srgbClr val="891525"/>
    <a:srgbClr val="D3CA9D"/>
    <a:srgbClr val="7E7E7E"/>
    <a:srgbClr val="E2DBD1"/>
    <a:srgbClr val="A38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D251B1-CD0D-CC78-B6DF-F9EBC9316129}" v="32" dt="2024-11-07T21:24:30.7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544" autoAdjust="0"/>
    <p:restoredTop sz="97670" autoAdjust="0"/>
  </p:normalViewPr>
  <p:slideViewPr>
    <p:cSldViewPr snapToGrid="0">
      <p:cViewPr varScale="1">
        <p:scale>
          <a:sx n="68" d="100"/>
          <a:sy n="68" d="100"/>
        </p:scale>
        <p:origin x="960" y="60"/>
      </p:cViewPr>
      <p:guideLst>
        <p:guide orient="horz" pos="2160"/>
        <p:guide pos="2880"/>
      </p:guideLst>
    </p:cSldViewPr>
  </p:slideViewPr>
  <p:outlineViewPr>
    <p:cViewPr>
      <p:scale>
        <a:sx n="33" d="100"/>
        <a:sy n="33" d="100"/>
      </p:scale>
      <p:origin x="240" y="2442"/>
    </p:cViewPr>
  </p:outlineViewPr>
  <p:notesTextViewPr>
    <p:cViewPr>
      <p:scale>
        <a:sx n="3" d="2"/>
        <a:sy n="3" d="2"/>
      </p:scale>
      <p:origin x="0" y="0"/>
    </p:cViewPr>
  </p:notesTextViewPr>
  <p:sorterViewPr>
    <p:cViewPr>
      <p:scale>
        <a:sx n="36" d="25"/>
        <a:sy n="36" d="25"/>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93"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6/11/relationships/changesInfo" Target="changesInfos/changesInfo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gs" Target="tags/tag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wn, Sandra J Garl" userId="S::browns@wsu.edu::0e36faf3-8c5c-415a-8560-d145ea273235" providerId="AD" clId="Web-{0CD251B1-CD0D-CC78-B6DF-F9EBC9316129}"/>
    <pc:docChg chg="addSld delSld modSld">
      <pc:chgData name="Brown, Sandra J Garl" userId="S::browns@wsu.edu::0e36faf3-8c5c-415a-8560-d145ea273235" providerId="AD" clId="Web-{0CD251B1-CD0D-CC78-B6DF-F9EBC9316129}" dt="2024-11-07T21:24:30.790" v="16" actId="20577"/>
      <pc:docMkLst>
        <pc:docMk/>
      </pc:docMkLst>
      <pc:sldChg chg="modSp">
        <pc:chgData name="Brown, Sandra J Garl" userId="S::browns@wsu.edu::0e36faf3-8c5c-415a-8560-d145ea273235" providerId="AD" clId="Web-{0CD251B1-CD0D-CC78-B6DF-F9EBC9316129}" dt="2024-11-07T21:24:30.790" v="16" actId="20577"/>
        <pc:sldMkLst>
          <pc:docMk/>
          <pc:sldMk cId="0" sldId="279"/>
        </pc:sldMkLst>
        <pc:spChg chg="mod">
          <ac:chgData name="Brown, Sandra J Garl" userId="S::browns@wsu.edu::0e36faf3-8c5c-415a-8560-d145ea273235" providerId="AD" clId="Web-{0CD251B1-CD0D-CC78-B6DF-F9EBC9316129}" dt="2024-11-07T21:24:30.790" v="16" actId="20577"/>
          <ac:spMkLst>
            <pc:docMk/>
            <pc:sldMk cId="0" sldId="279"/>
            <ac:spMk id="6146" creationId="{00000000-0000-0000-0000-000000000000}"/>
          </ac:spMkLst>
        </pc:spChg>
      </pc:sldChg>
      <pc:sldChg chg="mod modShow">
        <pc:chgData name="Brown, Sandra J Garl" userId="S::browns@wsu.edu::0e36faf3-8c5c-415a-8560-d145ea273235" providerId="AD" clId="Web-{0CD251B1-CD0D-CC78-B6DF-F9EBC9316129}" dt="2024-11-07T21:19:21.857" v="2"/>
        <pc:sldMkLst>
          <pc:docMk/>
          <pc:sldMk cId="2805926025" sldId="358"/>
        </pc:sldMkLst>
      </pc:sldChg>
      <pc:sldChg chg="mod modShow">
        <pc:chgData name="Brown, Sandra J Garl" userId="S::browns@wsu.edu::0e36faf3-8c5c-415a-8560-d145ea273235" providerId="AD" clId="Web-{0CD251B1-CD0D-CC78-B6DF-F9EBC9316129}" dt="2024-11-07T21:21:47.769" v="3"/>
        <pc:sldMkLst>
          <pc:docMk/>
          <pc:sldMk cId="63381755" sldId="377"/>
        </pc:sldMkLst>
      </pc:sldChg>
      <pc:sldChg chg="new del">
        <pc:chgData name="Brown, Sandra J Garl" userId="S::browns@wsu.edu::0e36faf3-8c5c-415a-8560-d145ea273235" providerId="AD" clId="Web-{0CD251B1-CD0D-CC78-B6DF-F9EBC9316129}" dt="2024-11-07T21:18:50.153" v="1"/>
        <pc:sldMkLst>
          <pc:docMk/>
          <pc:sldMk cId="3948853875" sldId="39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170238" cy="481013"/>
          </a:xfrm>
          <a:prstGeom prst="rect">
            <a:avLst/>
          </a:prstGeom>
          <a:noFill/>
          <a:ln>
            <a:noFill/>
          </a:ln>
          <a:effectLst/>
        </p:spPr>
        <p:txBody>
          <a:bodyPr vert="horz" wrap="square" lIns="96653" tIns="48327" rIns="96653" bIns="48327" numCol="1" anchor="t" anchorCtr="0" compatLnSpc="1">
            <a:prstTxWarp prst="textNoShape">
              <a:avLst/>
            </a:prstTxWarp>
          </a:bodyPr>
          <a:lstStyle>
            <a:lvl1pPr algn="l" defTabSz="966788">
              <a:defRPr sz="1200">
                <a:latin typeface="Times" pitchFamily="18" charset="0"/>
              </a:defRPr>
            </a:lvl1pPr>
          </a:lstStyle>
          <a:p>
            <a:pPr>
              <a:defRPr/>
            </a:pPr>
            <a:endParaRPr lang="en-US" dirty="0"/>
          </a:p>
        </p:txBody>
      </p:sp>
      <p:sp>
        <p:nvSpPr>
          <p:cNvPr id="32771" name="Rectangle 3"/>
          <p:cNvSpPr>
            <a:spLocks noGrp="1" noChangeArrowheads="1"/>
          </p:cNvSpPr>
          <p:nvPr>
            <p:ph type="dt" sz="quarter" idx="1"/>
          </p:nvPr>
        </p:nvSpPr>
        <p:spPr bwMode="auto">
          <a:xfrm>
            <a:off x="4144963" y="0"/>
            <a:ext cx="3170237" cy="481013"/>
          </a:xfrm>
          <a:prstGeom prst="rect">
            <a:avLst/>
          </a:prstGeom>
          <a:noFill/>
          <a:ln>
            <a:noFill/>
          </a:ln>
          <a:effectLst/>
        </p:spPr>
        <p:txBody>
          <a:bodyPr vert="horz" wrap="square" lIns="96653" tIns="48327" rIns="96653" bIns="48327" numCol="1" anchor="t" anchorCtr="0" compatLnSpc="1">
            <a:prstTxWarp prst="textNoShape">
              <a:avLst/>
            </a:prstTxWarp>
          </a:bodyPr>
          <a:lstStyle>
            <a:lvl1pPr algn="r" defTabSz="966788">
              <a:defRPr sz="1200">
                <a:latin typeface="Times" pitchFamily="18" charset="0"/>
              </a:defRPr>
            </a:lvl1pPr>
          </a:lstStyle>
          <a:p>
            <a:pPr>
              <a:defRPr/>
            </a:pPr>
            <a:endParaRPr lang="en-US" dirty="0"/>
          </a:p>
        </p:txBody>
      </p:sp>
      <p:sp>
        <p:nvSpPr>
          <p:cNvPr id="32772" name="Rectangle 4"/>
          <p:cNvSpPr>
            <a:spLocks noGrp="1" noChangeArrowheads="1"/>
          </p:cNvSpPr>
          <p:nvPr>
            <p:ph type="ftr" sz="quarter" idx="2"/>
          </p:nvPr>
        </p:nvSpPr>
        <p:spPr bwMode="auto">
          <a:xfrm>
            <a:off x="0" y="9120188"/>
            <a:ext cx="3170238" cy="481012"/>
          </a:xfrm>
          <a:prstGeom prst="rect">
            <a:avLst/>
          </a:prstGeom>
          <a:noFill/>
          <a:ln>
            <a:noFill/>
          </a:ln>
          <a:effectLst/>
        </p:spPr>
        <p:txBody>
          <a:bodyPr vert="horz" wrap="square" lIns="96653" tIns="48327" rIns="96653" bIns="48327" numCol="1" anchor="b" anchorCtr="0" compatLnSpc="1">
            <a:prstTxWarp prst="textNoShape">
              <a:avLst/>
            </a:prstTxWarp>
          </a:bodyPr>
          <a:lstStyle>
            <a:lvl1pPr algn="l" defTabSz="966788">
              <a:defRPr sz="1200">
                <a:latin typeface="Times" pitchFamily="18" charset="0"/>
              </a:defRPr>
            </a:lvl1pPr>
          </a:lstStyle>
          <a:p>
            <a:pPr>
              <a:defRPr/>
            </a:pPr>
            <a:endParaRPr lang="en-US" dirty="0"/>
          </a:p>
        </p:txBody>
      </p:sp>
      <p:sp>
        <p:nvSpPr>
          <p:cNvPr id="32773" name="Rectangle 5"/>
          <p:cNvSpPr>
            <a:spLocks noGrp="1" noChangeArrowheads="1"/>
          </p:cNvSpPr>
          <p:nvPr>
            <p:ph type="sldNum" sz="quarter" idx="3"/>
          </p:nvPr>
        </p:nvSpPr>
        <p:spPr bwMode="auto">
          <a:xfrm>
            <a:off x="4144963" y="9120188"/>
            <a:ext cx="3170237" cy="481012"/>
          </a:xfrm>
          <a:prstGeom prst="rect">
            <a:avLst/>
          </a:prstGeom>
          <a:noFill/>
          <a:ln>
            <a:noFill/>
          </a:ln>
          <a:effectLst/>
        </p:spPr>
        <p:txBody>
          <a:bodyPr vert="horz" wrap="square" lIns="96653" tIns="48327" rIns="96653" bIns="48327" numCol="1" anchor="b" anchorCtr="0" compatLnSpc="1">
            <a:prstTxWarp prst="textNoShape">
              <a:avLst/>
            </a:prstTxWarp>
          </a:bodyPr>
          <a:lstStyle>
            <a:lvl1pPr algn="r" defTabSz="966788">
              <a:defRPr sz="1200"/>
            </a:lvl1pPr>
          </a:lstStyle>
          <a:p>
            <a:fld id="{E9C335D9-4CAD-4A4B-88BE-52E51E264FF1}" type="slidenum">
              <a:rPr lang="en-US" altLang="en-US"/>
              <a:pPr/>
              <a:t>‹#›</a:t>
            </a:fld>
            <a:endParaRPr lang="en-US" altLang="en-US" dirty="0"/>
          </a:p>
        </p:txBody>
      </p:sp>
    </p:spTree>
    <p:extLst>
      <p:ext uri="{BB962C8B-B14F-4D97-AF65-F5344CB8AC3E}">
        <p14:creationId xmlns:p14="http://schemas.microsoft.com/office/powerpoint/2010/main" val="3950696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170238" cy="481013"/>
          </a:xfrm>
          <a:prstGeom prst="rect">
            <a:avLst/>
          </a:prstGeom>
          <a:noFill/>
          <a:ln>
            <a:noFill/>
          </a:ln>
          <a:effectLst/>
        </p:spPr>
        <p:txBody>
          <a:bodyPr vert="horz" wrap="square" lIns="96653" tIns="48327" rIns="96653" bIns="48327" numCol="1" anchor="t" anchorCtr="0" compatLnSpc="1">
            <a:prstTxWarp prst="textNoShape">
              <a:avLst/>
            </a:prstTxWarp>
          </a:bodyPr>
          <a:lstStyle>
            <a:lvl1pPr algn="l" defTabSz="966788">
              <a:defRPr sz="1200">
                <a:latin typeface="Times" pitchFamily="18" charset="0"/>
              </a:defRPr>
            </a:lvl1pPr>
          </a:lstStyle>
          <a:p>
            <a:pPr>
              <a:defRPr/>
            </a:pPr>
            <a:endParaRPr lang="en-US" dirty="0"/>
          </a:p>
        </p:txBody>
      </p:sp>
      <p:sp>
        <p:nvSpPr>
          <p:cNvPr id="29699" name="Rectangle 3"/>
          <p:cNvSpPr>
            <a:spLocks noGrp="1" noChangeArrowheads="1"/>
          </p:cNvSpPr>
          <p:nvPr>
            <p:ph type="dt" idx="1"/>
          </p:nvPr>
        </p:nvSpPr>
        <p:spPr bwMode="auto">
          <a:xfrm>
            <a:off x="4144963" y="0"/>
            <a:ext cx="3170237" cy="481013"/>
          </a:xfrm>
          <a:prstGeom prst="rect">
            <a:avLst/>
          </a:prstGeom>
          <a:noFill/>
          <a:ln>
            <a:noFill/>
          </a:ln>
          <a:effectLst/>
        </p:spPr>
        <p:txBody>
          <a:bodyPr vert="horz" wrap="square" lIns="96653" tIns="48327" rIns="96653" bIns="48327" numCol="1" anchor="t" anchorCtr="0" compatLnSpc="1">
            <a:prstTxWarp prst="textNoShape">
              <a:avLst/>
            </a:prstTxWarp>
          </a:bodyPr>
          <a:lstStyle>
            <a:lvl1pPr algn="r" defTabSz="966788">
              <a:defRPr sz="1200">
                <a:latin typeface="Times" pitchFamily="18" charset="0"/>
              </a:defRPr>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976313" y="4560888"/>
            <a:ext cx="5362575" cy="4321175"/>
          </a:xfrm>
          <a:prstGeom prst="rect">
            <a:avLst/>
          </a:prstGeom>
          <a:noFill/>
          <a:ln>
            <a:noFill/>
          </a:ln>
          <a:effectLst/>
        </p:spPr>
        <p:txBody>
          <a:bodyPr vert="horz" wrap="square" lIns="96653" tIns="48327" rIns="96653" bIns="483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p:cNvSpPr>
            <a:spLocks noGrp="1" noChangeArrowheads="1"/>
          </p:cNvSpPr>
          <p:nvPr>
            <p:ph type="ftr" sz="quarter" idx="4"/>
          </p:nvPr>
        </p:nvSpPr>
        <p:spPr bwMode="auto">
          <a:xfrm>
            <a:off x="0" y="9120188"/>
            <a:ext cx="3170238" cy="481012"/>
          </a:xfrm>
          <a:prstGeom prst="rect">
            <a:avLst/>
          </a:prstGeom>
          <a:noFill/>
          <a:ln>
            <a:noFill/>
          </a:ln>
          <a:effectLst/>
        </p:spPr>
        <p:txBody>
          <a:bodyPr vert="horz" wrap="square" lIns="96653" tIns="48327" rIns="96653" bIns="48327" numCol="1" anchor="b" anchorCtr="0" compatLnSpc="1">
            <a:prstTxWarp prst="textNoShape">
              <a:avLst/>
            </a:prstTxWarp>
          </a:bodyPr>
          <a:lstStyle>
            <a:lvl1pPr algn="l" defTabSz="966788">
              <a:defRPr sz="1200">
                <a:latin typeface="Times" pitchFamily="18" charset="0"/>
              </a:defRPr>
            </a:lvl1pPr>
          </a:lstStyle>
          <a:p>
            <a:pPr>
              <a:defRPr/>
            </a:pPr>
            <a:endParaRPr lang="en-US" dirty="0"/>
          </a:p>
        </p:txBody>
      </p:sp>
      <p:sp>
        <p:nvSpPr>
          <p:cNvPr id="29703" name="Rectangle 7"/>
          <p:cNvSpPr>
            <a:spLocks noGrp="1" noChangeArrowheads="1"/>
          </p:cNvSpPr>
          <p:nvPr>
            <p:ph type="sldNum" sz="quarter" idx="5"/>
          </p:nvPr>
        </p:nvSpPr>
        <p:spPr bwMode="auto">
          <a:xfrm>
            <a:off x="4144963" y="9120188"/>
            <a:ext cx="3170237" cy="481012"/>
          </a:xfrm>
          <a:prstGeom prst="rect">
            <a:avLst/>
          </a:prstGeom>
          <a:noFill/>
          <a:ln>
            <a:noFill/>
          </a:ln>
          <a:effectLst/>
        </p:spPr>
        <p:txBody>
          <a:bodyPr vert="horz" wrap="square" lIns="96653" tIns="48327" rIns="96653" bIns="48327" numCol="1" anchor="b" anchorCtr="0" compatLnSpc="1">
            <a:prstTxWarp prst="textNoShape">
              <a:avLst/>
            </a:prstTxWarp>
          </a:bodyPr>
          <a:lstStyle>
            <a:lvl1pPr algn="r" defTabSz="966788">
              <a:defRPr sz="1200"/>
            </a:lvl1pPr>
          </a:lstStyle>
          <a:p>
            <a:fld id="{63CEAF67-B5D7-46C8-A8A1-A3EF120B3327}" type="slidenum">
              <a:rPr lang="en-US" altLang="en-US"/>
              <a:pPr/>
              <a:t>‹#›</a:t>
            </a:fld>
            <a:endParaRPr lang="en-US" altLang="en-US" dirty="0"/>
          </a:p>
        </p:txBody>
      </p:sp>
    </p:spTree>
    <p:extLst>
      <p:ext uri="{BB962C8B-B14F-4D97-AF65-F5344CB8AC3E}">
        <p14:creationId xmlns:p14="http://schemas.microsoft.com/office/powerpoint/2010/main" val="14036282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CEAF67-B5D7-46C8-A8A1-A3EF120B3327}" type="slidenum">
              <a:rPr lang="en-US" altLang="en-US" smtClean="0"/>
              <a:pPr/>
              <a:t>1</a:t>
            </a:fld>
            <a:endParaRPr lang="en-US" altLang="en-US" dirty="0"/>
          </a:p>
        </p:txBody>
      </p:sp>
    </p:spTree>
    <p:extLst>
      <p:ext uri="{BB962C8B-B14F-4D97-AF65-F5344CB8AC3E}">
        <p14:creationId xmlns:p14="http://schemas.microsoft.com/office/powerpoint/2010/main" val="3235415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miter lim="800000"/>
            <a:headEnd/>
            <a:tailEnd/>
          </a:ln>
        </p:spPr>
        <p:txBody>
          <a:bodyPr/>
          <a:lstStyle/>
          <a:p>
            <a:fld id="{2ACBD6DD-5D57-49E0-B983-CA07833E0035}" type="slidenum">
              <a:rPr lang="en-US" altLang="en-US"/>
              <a:pPr/>
              <a:t>30</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r>
              <a:rPr lang="en-US" altLang="en-US" dirty="0">
                <a:latin typeface="Times" pitchFamily="-108" charset="0"/>
              </a:rPr>
              <a:t>Add whatever you need or want.</a:t>
            </a:r>
          </a:p>
        </p:txBody>
      </p:sp>
    </p:spTree>
    <p:extLst>
      <p:ext uri="{BB962C8B-B14F-4D97-AF65-F5344CB8AC3E}">
        <p14:creationId xmlns:p14="http://schemas.microsoft.com/office/powerpoint/2010/main" val="2949813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8D382E97-36B2-455A-9074-2D9C68CBEB12}" type="slidenum">
              <a:rPr lang="en-US" altLang="en-US"/>
              <a:pPr/>
              <a:t>44</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r>
              <a:rPr lang="en-US" altLang="en-US" sz="1800" dirty="0">
                <a:solidFill>
                  <a:srgbClr val="FF0000"/>
                </a:solidFill>
                <a:latin typeface="Times" pitchFamily="-108" charset="0"/>
              </a:rPr>
              <a:t>Great reminder slide</a:t>
            </a:r>
          </a:p>
        </p:txBody>
      </p:sp>
    </p:spTree>
    <p:extLst>
      <p:ext uri="{BB962C8B-B14F-4D97-AF65-F5344CB8AC3E}">
        <p14:creationId xmlns:p14="http://schemas.microsoft.com/office/powerpoint/2010/main" val="2770994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freeze the fish whole with</a:t>
            </a:r>
            <a:r>
              <a:rPr lang="en-US" baseline="0" dirty="0"/>
              <a:t> the entrails in the enzymes in them will continue to feed on the flesh of the fish. This will soften the meat around the gut. It reduces the quality of meat not preferred. </a:t>
            </a:r>
            <a:endParaRPr lang="en-US" dirty="0"/>
          </a:p>
        </p:txBody>
      </p:sp>
      <p:sp>
        <p:nvSpPr>
          <p:cNvPr id="4" name="Slide Number Placeholder 3"/>
          <p:cNvSpPr>
            <a:spLocks noGrp="1"/>
          </p:cNvSpPr>
          <p:nvPr>
            <p:ph type="sldNum" sz="quarter" idx="10"/>
          </p:nvPr>
        </p:nvSpPr>
        <p:spPr/>
        <p:txBody>
          <a:bodyPr/>
          <a:lstStyle/>
          <a:p>
            <a:fld id="{63CEAF67-B5D7-46C8-A8A1-A3EF120B3327}" type="slidenum">
              <a:rPr lang="en-US" altLang="en-US" smtClean="0"/>
              <a:pPr/>
              <a:t>45</a:t>
            </a:fld>
            <a:endParaRPr lang="en-US" altLang="en-US"/>
          </a:p>
        </p:txBody>
      </p:sp>
    </p:spTree>
    <p:extLst>
      <p:ext uri="{BB962C8B-B14F-4D97-AF65-F5344CB8AC3E}">
        <p14:creationId xmlns:p14="http://schemas.microsoft.com/office/powerpoint/2010/main" val="2822830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fun and remember to send the final to Sandy</a:t>
            </a:r>
            <a:r>
              <a:rPr lang="en-US" baseline="0" dirty="0"/>
              <a:t> and I : -)</a:t>
            </a:r>
            <a:endParaRPr lang="en-US" dirty="0"/>
          </a:p>
        </p:txBody>
      </p:sp>
      <p:sp>
        <p:nvSpPr>
          <p:cNvPr id="4" name="Slide Number Placeholder 3"/>
          <p:cNvSpPr>
            <a:spLocks noGrp="1"/>
          </p:cNvSpPr>
          <p:nvPr>
            <p:ph type="sldNum" sz="quarter" idx="10"/>
          </p:nvPr>
        </p:nvSpPr>
        <p:spPr/>
        <p:txBody>
          <a:bodyPr/>
          <a:lstStyle/>
          <a:p>
            <a:fld id="{63CEAF67-B5D7-46C8-A8A1-A3EF120B3327}" type="slidenum">
              <a:rPr lang="en-US" altLang="en-US" smtClean="0"/>
              <a:pPr/>
              <a:t>48</a:t>
            </a:fld>
            <a:endParaRPr lang="en-US" altLang="en-US"/>
          </a:p>
        </p:txBody>
      </p:sp>
    </p:spTree>
    <p:extLst>
      <p:ext uri="{BB962C8B-B14F-4D97-AF65-F5344CB8AC3E}">
        <p14:creationId xmlns:p14="http://schemas.microsoft.com/office/powerpoint/2010/main" val="3866964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split this </a:t>
            </a:r>
            <a:r>
              <a:rPr lang="en-US" dirty="0" err="1"/>
              <a:t>slide.Firs</a:t>
            </a:r>
            <a:r>
              <a:rPr lang="en-US" dirty="0"/>
              <a:t> discuss the smoking of salmon or tuna </a:t>
            </a:r>
            <a:r>
              <a:rPr lang="en-US" dirty="0" err="1"/>
              <a:t>etc</a:t>
            </a:r>
            <a:r>
              <a:rPr lang="en-US" dirty="0"/>
              <a:t> and how that is processed for a longer amount of time. And then discuss the preservation</a:t>
            </a:r>
            <a:r>
              <a:rPr lang="en-US" baseline="0" dirty="0"/>
              <a:t> of the shellfish and that it needs to be frozen.  To much information on this slide. </a:t>
            </a:r>
          </a:p>
        </p:txBody>
      </p:sp>
      <p:sp>
        <p:nvSpPr>
          <p:cNvPr id="4" name="Slide Number Placeholder 3"/>
          <p:cNvSpPr>
            <a:spLocks noGrp="1"/>
          </p:cNvSpPr>
          <p:nvPr>
            <p:ph type="sldNum" sz="quarter" idx="10"/>
          </p:nvPr>
        </p:nvSpPr>
        <p:spPr/>
        <p:txBody>
          <a:bodyPr/>
          <a:lstStyle/>
          <a:p>
            <a:fld id="{63CEAF67-B5D7-46C8-A8A1-A3EF120B3327}" type="slidenum">
              <a:rPr lang="en-US" altLang="en-US" smtClean="0"/>
              <a:pPr/>
              <a:t>49</a:t>
            </a:fld>
            <a:endParaRPr lang="en-US" altLang="en-US"/>
          </a:p>
        </p:txBody>
      </p:sp>
    </p:spTree>
    <p:extLst>
      <p:ext uri="{BB962C8B-B14F-4D97-AF65-F5344CB8AC3E}">
        <p14:creationId xmlns:p14="http://schemas.microsoft.com/office/powerpoint/2010/main" val="4125044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CEAF67-B5D7-46C8-A8A1-A3EF120B3327}" type="slidenum">
              <a:rPr lang="en-US" altLang="en-US" smtClean="0"/>
              <a:pPr/>
              <a:t>51</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slide needed…too many words, these would be the words I would put in notes for teacher</a:t>
            </a:r>
            <a:r>
              <a:rPr lang="en-US" baseline="0" dirty="0"/>
              <a:t> to say. If you want to list what you are going to cover that would be good, but that is on the first slide. So maybe these are notes for the first slide? </a:t>
            </a:r>
            <a:endParaRPr lang="en-US" dirty="0"/>
          </a:p>
        </p:txBody>
      </p:sp>
      <p:sp>
        <p:nvSpPr>
          <p:cNvPr id="4" name="Slide Number Placeholder 3"/>
          <p:cNvSpPr>
            <a:spLocks noGrp="1"/>
          </p:cNvSpPr>
          <p:nvPr>
            <p:ph type="sldNum" sz="quarter" idx="10"/>
          </p:nvPr>
        </p:nvSpPr>
        <p:spPr/>
        <p:txBody>
          <a:bodyPr/>
          <a:lstStyle/>
          <a:p>
            <a:fld id="{63CEAF67-B5D7-46C8-A8A1-A3EF120B3327}" type="slidenum">
              <a:rPr lang="en-US" altLang="en-US" smtClean="0"/>
              <a:pPr/>
              <a:t>52</a:t>
            </a:fld>
            <a:endParaRPr lang="en-US" altLang="en-US" dirty="0"/>
          </a:p>
        </p:txBody>
      </p:sp>
    </p:spTree>
    <p:extLst>
      <p:ext uri="{BB962C8B-B14F-4D97-AF65-F5344CB8AC3E}">
        <p14:creationId xmlns:p14="http://schemas.microsoft.com/office/powerpoint/2010/main" val="713215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886E6199-D169-4CE2-BC95-4D51903B7E5C}" type="slidenum">
              <a:rPr lang="en-US" altLang="en-US"/>
              <a:pPr/>
              <a:t>54</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r>
              <a:rPr lang="en-US" altLang="en-US">
                <a:latin typeface="Times" pitchFamily="-108" charset="0"/>
              </a:rPr>
              <a:t>Here are some notes for this slide.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not a hunter, so these questions may be obvious,</a:t>
            </a:r>
            <a:r>
              <a:rPr lang="en-US" baseline="0" dirty="0"/>
              <a:t> but things you may want to mention. Not necessarily needed on the slide, just part of the discussion. </a:t>
            </a:r>
          </a:p>
          <a:p>
            <a:pPr marL="171450" indent="-171450">
              <a:buFont typeface="Arial" panose="020B0604020202020204" pitchFamily="34" charset="0"/>
              <a:buChar char="•"/>
            </a:pPr>
            <a:r>
              <a:rPr lang="en-US" dirty="0"/>
              <a:t>When hanging, is there a temperature requirement</a:t>
            </a:r>
            <a:r>
              <a:rPr lang="en-US" baseline="0" dirty="0"/>
              <a:t> based on danger zones etc? </a:t>
            </a:r>
          </a:p>
          <a:p>
            <a:pPr marL="171450" indent="-171450">
              <a:buFont typeface="Arial" panose="020B0604020202020204" pitchFamily="34" charset="0"/>
              <a:buChar char="•"/>
            </a:pPr>
            <a:r>
              <a:rPr lang="en-US" baseline="0" dirty="0"/>
              <a:t>What happens if not dressed soon enough? What is soon enough? </a:t>
            </a:r>
          </a:p>
          <a:p>
            <a:pPr marL="171450" indent="-171450">
              <a:buFont typeface="Arial" panose="020B0604020202020204" pitchFamily="34" charset="0"/>
              <a:buChar char="•"/>
            </a:pPr>
            <a:r>
              <a:rPr lang="en-US" baseline="0" dirty="0"/>
              <a:t>Remind of </a:t>
            </a:r>
            <a:r>
              <a:rPr lang="en-US" baseline="0" dirty="0" err="1"/>
              <a:t>handwashing</a:t>
            </a:r>
            <a:r>
              <a:rPr lang="en-US" baseline="0" dirty="0"/>
              <a:t> at end of dressing, how difficult is that out in the field. Options out there? </a:t>
            </a:r>
            <a:endParaRPr lang="en-US" dirty="0"/>
          </a:p>
        </p:txBody>
      </p:sp>
      <p:sp>
        <p:nvSpPr>
          <p:cNvPr id="4" name="Slide Number Placeholder 3"/>
          <p:cNvSpPr>
            <a:spLocks noGrp="1"/>
          </p:cNvSpPr>
          <p:nvPr>
            <p:ph type="sldNum" sz="quarter" idx="10"/>
          </p:nvPr>
        </p:nvSpPr>
        <p:spPr/>
        <p:txBody>
          <a:bodyPr/>
          <a:lstStyle/>
          <a:p>
            <a:fld id="{63CEAF67-B5D7-46C8-A8A1-A3EF120B3327}" type="slidenum">
              <a:rPr lang="en-US" altLang="en-US" smtClean="0"/>
              <a:pPr/>
              <a:t>57</a:t>
            </a:fld>
            <a:endParaRPr lang="en-US" altLang="en-US"/>
          </a:p>
        </p:txBody>
      </p:sp>
    </p:spTree>
    <p:extLst>
      <p:ext uri="{BB962C8B-B14F-4D97-AF65-F5344CB8AC3E}">
        <p14:creationId xmlns:p14="http://schemas.microsoft.com/office/powerpoint/2010/main" val="936524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does it men to not group large </a:t>
            </a:r>
            <a:r>
              <a:rPr lang="en-US" dirty="0" err="1"/>
              <a:t>quanities</a:t>
            </a:r>
            <a:r>
              <a:rPr lang="en-US" dirty="0"/>
              <a:t> for better chilling?</a:t>
            </a:r>
            <a:r>
              <a:rPr lang="en-US" baseline="0" dirty="0"/>
              <a:t> </a:t>
            </a:r>
            <a:endParaRPr lang="en-US" dirty="0"/>
          </a:p>
        </p:txBody>
      </p:sp>
      <p:sp>
        <p:nvSpPr>
          <p:cNvPr id="4" name="Slide Number Placeholder 3"/>
          <p:cNvSpPr>
            <a:spLocks noGrp="1"/>
          </p:cNvSpPr>
          <p:nvPr>
            <p:ph type="sldNum" sz="quarter" idx="10"/>
          </p:nvPr>
        </p:nvSpPr>
        <p:spPr/>
        <p:txBody>
          <a:bodyPr/>
          <a:lstStyle/>
          <a:p>
            <a:fld id="{63CEAF67-B5D7-46C8-A8A1-A3EF120B3327}" type="slidenum">
              <a:rPr lang="en-US" altLang="en-US" smtClean="0"/>
              <a:pPr/>
              <a:t>59</a:t>
            </a:fld>
            <a:endParaRPr lang="en-US" altLang="en-US"/>
          </a:p>
        </p:txBody>
      </p:sp>
    </p:spTree>
    <p:extLst>
      <p:ext uri="{BB962C8B-B14F-4D97-AF65-F5344CB8AC3E}">
        <p14:creationId xmlns:p14="http://schemas.microsoft.com/office/powerpoint/2010/main" val="368879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slides are not finished, modify,</a:t>
            </a:r>
            <a:r>
              <a:rPr lang="en-US" baseline="0" dirty="0"/>
              <a:t> change as needed but make sure all the ADVERTISED subjects are covered as in the headers in the slides.  Of course there are not enough blank slides added for your presentation so build away!  Please send Sandy and I the final copy as Sandy does want to approve it before you use it.</a:t>
            </a:r>
            <a:endParaRPr lang="en-US" dirty="0"/>
          </a:p>
        </p:txBody>
      </p:sp>
      <p:sp>
        <p:nvSpPr>
          <p:cNvPr id="4" name="Slide Number Placeholder 3"/>
          <p:cNvSpPr>
            <a:spLocks noGrp="1"/>
          </p:cNvSpPr>
          <p:nvPr>
            <p:ph type="sldNum" sz="quarter" idx="10"/>
          </p:nvPr>
        </p:nvSpPr>
        <p:spPr/>
        <p:txBody>
          <a:bodyPr/>
          <a:lstStyle/>
          <a:p>
            <a:fld id="{63CEAF67-B5D7-46C8-A8A1-A3EF120B3327}" type="slidenum">
              <a:rPr lang="en-US" altLang="en-US" smtClean="0"/>
              <a:pPr/>
              <a:t>2</a:t>
            </a:fld>
            <a:endParaRPr lang="en-US" altLang="en-US" dirty="0"/>
          </a:p>
        </p:txBody>
      </p:sp>
    </p:spTree>
    <p:extLst>
      <p:ext uri="{BB962C8B-B14F-4D97-AF65-F5344CB8AC3E}">
        <p14:creationId xmlns:p14="http://schemas.microsoft.com/office/powerpoint/2010/main" val="1136071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causes the tissues connecting the feathers to soften</a:t>
            </a:r>
            <a:r>
              <a:rPr lang="en-US" baseline="0" dirty="0"/>
              <a:t> and will allow them to slip off easily.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3CEAF67-B5D7-46C8-A8A1-A3EF120B3327}" type="slidenum">
              <a:rPr lang="en-US" altLang="en-US" smtClean="0"/>
              <a:pPr/>
              <a:t>60</a:t>
            </a:fld>
            <a:endParaRPr lang="en-US" altLang="en-US"/>
          </a:p>
        </p:txBody>
      </p:sp>
    </p:spTree>
    <p:extLst>
      <p:ext uri="{BB962C8B-B14F-4D97-AF65-F5344CB8AC3E}">
        <p14:creationId xmlns:p14="http://schemas.microsoft.com/office/powerpoint/2010/main" val="1287990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whatever</a:t>
            </a:r>
            <a:r>
              <a:rPr lang="en-US" baseline="0" dirty="0"/>
              <a:t> you need to on this slide, this is just a suggest to incorporate if you would like.</a:t>
            </a:r>
            <a:endParaRPr lang="en-US" dirty="0"/>
          </a:p>
        </p:txBody>
      </p:sp>
      <p:sp>
        <p:nvSpPr>
          <p:cNvPr id="4" name="Slide Number Placeholder 3"/>
          <p:cNvSpPr>
            <a:spLocks noGrp="1"/>
          </p:cNvSpPr>
          <p:nvPr>
            <p:ph type="sldNum" sz="quarter" idx="10"/>
          </p:nvPr>
        </p:nvSpPr>
        <p:spPr/>
        <p:txBody>
          <a:bodyPr/>
          <a:lstStyle/>
          <a:p>
            <a:fld id="{63CEAF67-B5D7-46C8-A8A1-A3EF120B3327}" type="slidenum">
              <a:rPr lang="en-US" altLang="en-US" smtClean="0"/>
              <a:pPr/>
              <a:t>62</a:t>
            </a:fld>
            <a:endParaRPr lang="en-US" altLang="en-US"/>
          </a:p>
        </p:txBody>
      </p:sp>
    </p:spTree>
    <p:extLst>
      <p:ext uri="{BB962C8B-B14F-4D97-AF65-F5344CB8AC3E}">
        <p14:creationId xmlns:p14="http://schemas.microsoft.com/office/powerpoint/2010/main" val="2914295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kill parasites in fish, is that the same for wild game and birds? </a:t>
            </a:r>
          </a:p>
        </p:txBody>
      </p:sp>
      <p:sp>
        <p:nvSpPr>
          <p:cNvPr id="4" name="Slide Number Placeholder 3"/>
          <p:cNvSpPr>
            <a:spLocks noGrp="1"/>
          </p:cNvSpPr>
          <p:nvPr>
            <p:ph type="sldNum" sz="quarter" idx="10"/>
          </p:nvPr>
        </p:nvSpPr>
        <p:spPr/>
        <p:txBody>
          <a:bodyPr/>
          <a:lstStyle/>
          <a:p>
            <a:fld id="{63CEAF67-B5D7-46C8-A8A1-A3EF120B3327}" type="slidenum">
              <a:rPr lang="en-US" altLang="en-US" smtClean="0"/>
              <a:pPr/>
              <a:t>68</a:t>
            </a:fld>
            <a:endParaRPr lang="en-US" altLang="en-US"/>
          </a:p>
        </p:txBody>
      </p:sp>
    </p:spTree>
    <p:extLst>
      <p:ext uri="{BB962C8B-B14F-4D97-AF65-F5344CB8AC3E}">
        <p14:creationId xmlns:p14="http://schemas.microsoft.com/office/powerpoint/2010/main" val="2026141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a little </a:t>
            </a:r>
            <a:r>
              <a:rPr lang="en-US" dirty="0" err="1"/>
              <a:t>more..just</a:t>
            </a:r>
            <a:r>
              <a:rPr lang="en-US" dirty="0"/>
              <a:t> ideas on this slide…may need to expand to containers/wraps</a:t>
            </a:r>
            <a:r>
              <a:rPr lang="en-US" baseline="0" dirty="0"/>
              <a:t> for various kinds of wild game, birds and seafood </a:t>
            </a:r>
            <a:endParaRPr lang="en-US" dirty="0"/>
          </a:p>
        </p:txBody>
      </p:sp>
      <p:sp>
        <p:nvSpPr>
          <p:cNvPr id="4" name="Slide Number Placeholder 3"/>
          <p:cNvSpPr>
            <a:spLocks noGrp="1"/>
          </p:cNvSpPr>
          <p:nvPr>
            <p:ph type="sldNum" sz="quarter" idx="10"/>
          </p:nvPr>
        </p:nvSpPr>
        <p:spPr/>
        <p:txBody>
          <a:bodyPr/>
          <a:lstStyle/>
          <a:p>
            <a:fld id="{63CEAF67-B5D7-46C8-A8A1-A3EF120B3327}" type="slidenum">
              <a:rPr lang="en-US" altLang="en-US" smtClean="0"/>
              <a:pPr/>
              <a:t>70</a:t>
            </a:fld>
            <a:endParaRPr lang="en-US" altLang="en-US"/>
          </a:p>
        </p:txBody>
      </p:sp>
    </p:spTree>
    <p:extLst>
      <p:ext uri="{BB962C8B-B14F-4D97-AF65-F5344CB8AC3E}">
        <p14:creationId xmlns:p14="http://schemas.microsoft.com/office/powerpoint/2010/main" val="319844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slide needed…too many words, these would be the words I would put in notes for teacher</a:t>
            </a:r>
            <a:r>
              <a:rPr lang="en-US" baseline="0" dirty="0"/>
              <a:t> to say. If you want to list what you are going to cover that would be good, but that is on the first slide. So maybe these are notes for the first slide? </a:t>
            </a:r>
            <a:endParaRPr lang="en-US" dirty="0"/>
          </a:p>
        </p:txBody>
      </p:sp>
      <p:sp>
        <p:nvSpPr>
          <p:cNvPr id="4" name="Slide Number Placeholder 3"/>
          <p:cNvSpPr>
            <a:spLocks noGrp="1"/>
          </p:cNvSpPr>
          <p:nvPr>
            <p:ph type="sldNum" sz="quarter" idx="10"/>
          </p:nvPr>
        </p:nvSpPr>
        <p:spPr/>
        <p:txBody>
          <a:bodyPr/>
          <a:lstStyle/>
          <a:p>
            <a:fld id="{63CEAF67-B5D7-46C8-A8A1-A3EF120B3327}" type="slidenum">
              <a:rPr lang="en-US" altLang="en-US" smtClean="0"/>
              <a:pPr/>
              <a:t>3</a:t>
            </a:fld>
            <a:endParaRPr lang="en-US" altLang="en-US" dirty="0"/>
          </a:p>
        </p:txBody>
      </p:sp>
    </p:spTree>
    <p:extLst>
      <p:ext uri="{BB962C8B-B14F-4D97-AF65-F5344CB8AC3E}">
        <p14:creationId xmlns:p14="http://schemas.microsoft.com/office/powerpoint/2010/main" val="713215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886E6199-D169-4CE2-BC95-4D51903B7E5C}" type="slidenum">
              <a:rPr lang="en-US" altLang="en-US"/>
              <a:pPr/>
              <a:t>5</a:t>
            </a:fld>
            <a:endParaRPr lang="en-US" alt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r>
              <a:rPr lang="en-US" altLang="en-US" dirty="0">
                <a:latin typeface="Times" pitchFamily="-108" charset="0"/>
              </a:rPr>
              <a:t>Here are some notes for this slide.  Add or whatever you need……</a:t>
            </a:r>
          </a:p>
          <a:p>
            <a:r>
              <a:rPr lang="en-US" altLang="en-US" dirty="0">
                <a:latin typeface="Times" pitchFamily="-108" charset="0"/>
              </a:rPr>
              <a:t>I wouldn’t mix the statement of longer processing time here when you are talking</a:t>
            </a:r>
            <a:r>
              <a:rPr lang="en-US" altLang="en-US" baseline="0" dirty="0">
                <a:latin typeface="Times" pitchFamily="-108" charset="0"/>
              </a:rPr>
              <a:t> about handling the product. </a:t>
            </a:r>
            <a:endParaRPr lang="en-US" altLang="en-US" dirty="0">
              <a:latin typeface="Times" pitchFamily="-108" charset="0"/>
            </a:endParaRPr>
          </a:p>
        </p:txBody>
      </p:sp>
    </p:spTree>
    <p:extLst>
      <p:ext uri="{BB962C8B-B14F-4D97-AF65-F5344CB8AC3E}">
        <p14:creationId xmlns:p14="http://schemas.microsoft.com/office/powerpoint/2010/main" val="1370410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Freezing</a:t>
            </a:r>
            <a:r>
              <a:rPr lang="en-US" baseline="0" dirty="0"/>
              <a:t> puts the bacteria to sleep, and when back to temps above 40 degrees will begin to multiply again. </a:t>
            </a:r>
          </a:p>
          <a:p>
            <a:pPr marL="171450" indent="-171450">
              <a:buFont typeface="Arial" panose="020B0604020202020204" pitchFamily="34" charset="0"/>
              <a:buChar char="•"/>
            </a:pPr>
            <a:r>
              <a:rPr lang="en-US" baseline="0" dirty="0"/>
              <a:t>The most dangerous temperatures are between 70 and 120 degrees.</a:t>
            </a:r>
          </a:p>
          <a:p>
            <a:pPr marL="171450" indent="-171450">
              <a:buFont typeface="Arial" panose="020B0604020202020204" pitchFamily="34" charset="0"/>
              <a:buChar char="•"/>
            </a:pPr>
            <a:r>
              <a:rPr lang="en-US" baseline="0" dirty="0"/>
              <a:t>Enzymes in fish will continue to work while frozen, just slower. </a:t>
            </a:r>
            <a:endParaRPr lang="en-US" dirty="0"/>
          </a:p>
        </p:txBody>
      </p:sp>
      <p:sp>
        <p:nvSpPr>
          <p:cNvPr id="4" name="Slide Number Placeholder 3"/>
          <p:cNvSpPr>
            <a:spLocks noGrp="1"/>
          </p:cNvSpPr>
          <p:nvPr>
            <p:ph type="sldNum" sz="quarter" idx="10"/>
          </p:nvPr>
        </p:nvSpPr>
        <p:spPr/>
        <p:txBody>
          <a:bodyPr/>
          <a:lstStyle/>
          <a:p>
            <a:fld id="{63CEAF67-B5D7-46C8-A8A1-A3EF120B3327}" type="slidenum">
              <a:rPr lang="en-US" altLang="en-US" smtClean="0"/>
              <a:pPr/>
              <a:t>8</a:t>
            </a:fld>
            <a:endParaRPr lang="en-US" altLang="en-US" dirty="0"/>
          </a:p>
        </p:txBody>
      </p:sp>
    </p:spTree>
    <p:extLst>
      <p:ext uri="{BB962C8B-B14F-4D97-AF65-F5344CB8AC3E}">
        <p14:creationId xmlns:p14="http://schemas.microsoft.com/office/powerpoint/2010/main" val="2373610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kill parasites in fish, is that the same for wild game and birds? </a:t>
            </a:r>
          </a:p>
        </p:txBody>
      </p:sp>
      <p:sp>
        <p:nvSpPr>
          <p:cNvPr id="4" name="Slide Number Placeholder 3"/>
          <p:cNvSpPr>
            <a:spLocks noGrp="1"/>
          </p:cNvSpPr>
          <p:nvPr>
            <p:ph type="sldNum" sz="quarter" idx="10"/>
          </p:nvPr>
        </p:nvSpPr>
        <p:spPr/>
        <p:txBody>
          <a:bodyPr/>
          <a:lstStyle/>
          <a:p>
            <a:fld id="{63CEAF67-B5D7-46C8-A8A1-A3EF120B3327}" type="slidenum">
              <a:rPr lang="en-US" altLang="en-US" smtClean="0"/>
              <a:pPr/>
              <a:t>16</a:t>
            </a:fld>
            <a:endParaRPr lang="en-US" altLang="en-US"/>
          </a:p>
        </p:txBody>
      </p:sp>
    </p:spTree>
    <p:extLst>
      <p:ext uri="{BB962C8B-B14F-4D97-AF65-F5344CB8AC3E}">
        <p14:creationId xmlns:p14="http://schemas.microsoft.com/office/powerpoint/2010/main" val="2026141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a little </a:t>
            </a:r>
            <a:r>
              <a:rPr lang="en-US" dirty="0" err="1"/>
              <a:t>more..just</a:t>
            </a:r>
            <a:r>
              <a:rPr lang="en-US" dirty="0"/>
              <a:t> ideas on this slide…may need to expand to containers/wraps</a:t>
            </a:r>
            <a:r>
              <a:rPr lang="en-US" baseline="0" dirty="0"/>
              <a:t> for various kinds of wild game, birds and seafood </a:t>
            </a:r>
            <a:endParaRPr lang="en-US" dirty="0"/>
          </a:p>
        </p:txBody>
      </p:sp>
      <p:sp>
        <p:nvSpPr>
          <p:cNvPr id="4" name="Slide Number Placeholder 3"/>
          <p:cNvSpPr>
            <a:spLocks noGrp="1"/>
          </p:cNvSpPr>
          <p:nvPr>
            <p:ph type="sldNum" sz="quarter" idx="10"/>
          </p:nvPr>
        </p:nvSpPr>
        <p:spPr/>
        <p:txBody>
          <a:bodyPr/>
          <a:lstStyle/>
          <a:p>
            <a:fld id="{63CEAF67-B5D7-46C8-A8A1-A3EF120B3327}" type="slidenum">
              <a:rPr lang="en-US" altLang="en-US" smtClean="0"/>
              <a:pPr/>
              <a:t>17</a:t>
            </a:fld>
            <a:endParaRPr lang="en-US" altLang="en-US"/>
          </a:p>
        </p:txBody>
      </p:sp>
    </p:spTree>
    <p:extLst>
      <p:ext uri="{BB962C8B-B14F-4D97-AF65-F5344CB8AC3E}">
        <p14:creationId xmlns:p14="http://schemas.microsoft.com/office/powerpoint/2010/main" val="319844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160 and not confuse them with two temperatures. Check the publication for the official</a:t>
            </a:r>
            <a:r>
              <a:rPr lang="en-US" baseline="0" dirty="0"/>
              <a:t> temperature. </a:t>
            </a:r>
          </a:p>
          <a:p>
            <a:r>
              <a:rPr lang="en-US" baseline="0" dirty="0"/>
              <a:t>The making sure the smoker is the right temp is a good point. How do they know that? Internal thermometer? </a:t>
            </a:r>
          </a:p>
          <a:p>
            <a:r>
              <a:rPr lang="en-US" baseline="0" dirty="0"/>
              <a:t>Good reminder that the little chief doesn’t always reach the correct temps. </a:t>
            </a:r>
            <a:endParaRPr lang="en-US" dirty="0"/>
          </a:p>
        </p:txBody>
      </p:sp>
      <p:sp>
        <p:nvSpPr>
          <p:cNvPr id="4" name="Slide Number Placeholder 3"/>
          <p:cNvSpPr>
            <a:spLocks noGrp="1"/>
          </p:cNvSpPr>
          <p:nvPr>
            <p:ph type="sldNum" sz="quarter" idx="10"/>
          </p:nvPr>
        </p:nvSpPr>
        <p:spPr/>
        <p:txBody>
          <a:bodyPr/>
          <a:lstStyle/>
          <a:p>
            <a:fld id="{63CEAF67-B5D7-46C8-A8A1-A3EF120B3327}" type="slidenum">
              <a:rPr lang="en-US" altLang="en-US" smtClean="0"/>
              <a:pPr/>
              <a:t>24</a:t>
            </a:fld>
            <a:endParaRPr lang="en-US" altLang="en-US"/>
          </a:p>
        </p:txBody>
      </p:sp>
    </p:spTree>
    <p:extLst>
      <p:ext uri="{BB962C8B-B14F-4D97-AF65-F5344CB8AC3E}">
        <p14:creationId xmlns:p14="http://schemas.microsoft.com/office/powerpoint/2010/main" val="359051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miter lim="800000"/>
            <a:headEnd/>
            <a:tailEnd/>
          </a:ln>
        </p:spPr>
        <p:txBody>
          <a:bodyPr/>
          <a:lstStyle/>
          <a:p>
            <a:fld id="{2ACBD6DD-5D57-49E0-B983-CA07833E0035}" type="slidenum">
              <a:rPr lang="en-US" altLang="en-US"/>
              <a:pPr/>
              <a:t>29</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r>
              <a:rPr lang="en-US" altLang="en-US" dirty="0">
                <a:latin typeface="Times" pitchFamily="-108" charset="0"/>
              </a:rPr>
              <a:t>Add whatever you need or want.</a:t>
            </a:r>
          </a:p>
        </p:txBody>
      </p:sp>
    </p:spTree>
    <p:extLst>
      <p:ext uri="{BB962C8B-B14F-4D97-AF65-F5344CB8AC3E}">
        <p14:creationId xmlns:p14="http://schemas.microsoft.com/office/powerpoint/2010/main" val="2949813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47"/>
          <p:cNvSpPr>
            <a:spLocks noChangeArrowheads="1"/>
          </p:cNvSpPr>
          <p:nvPr/>
        </p:nvSpPr>
        <p:spPr bwMode="auto">
          <a:xfrm>
            <a:off x="0" y="0"/>
            <a:ext cx="9144000" cy="914400"/>
          </a:xfrm>
          <a:prstGeom prst="rect">
            <a:avLst/>
          </a:prstGeom>
          <a:solidFill>
            <a:srgbClr val="FFFFFF"/>
          </a:solidFill>
          <a:ln w="9525">
            <a:noFill/>
            <a:miter lim="800000"/>
            <a:headEnd/>
            <a:tailEnd/>
          </a:ln>
        </p:spPr>
        <p:txBody>
          <a:bodyPr wrap="none" anchor="ctr"/>
          <a:lstStyle/>
          <a:p>
            <a:pPr algn="ctr"/>
            <a:endParaRPr lang="en-US" dirty="0"/>
          </a:p>
        </p:txBody>
      </p:sp>
      <p:sp>
        <p:nvSpPr>
          <p:cNvPr id="4" name="Rectangle 11"/>
          <p:cNvSpPr>
            <a:spLocks noChangeArrowheads="1"/>
          </p:cNvSpPr>
          <p:nvPr/>
        </p:nvSpPr>
        <p:spPr bwMode="auto">
          <a:xfrm>
            <a:off x="0" y="923925"/>
            <a:ext cx="9155113" cy="381000"/>
          </a:xfrm>
          <a:prstGeom prst="rect">
            <a:avLst/>
          </a:prstGeom>
          <a:solidFill>
            <a:schemeClr val="tx1"/>
          </a:solidFill>
          <a:ln w="9525">
            <a:noFill/>
            <a:miter lim="800000"/>
            <a:headEnd/>
            <a:tailEnd/>
          </a:ln>
        </p:spPr>
        <p:txBody>
          <a:bodyPr wrap="none" anchor="ctr"/>
          <a:lstStyle/>
          <a:p>
            <a:pPr algn="ctr"/>
            <a:endParaRPr lang="en-US" dirty="0">
              <a:solidFill>
                <a:srgbClr val="A8C0D2"/>
              </a:solidFill>
            </a:endParaRPr>
          </a:p>
        </p:txBody>
      </p:sp>
      <p:sp>
        <p:nvSpPr>
          <p:cNvPr id="5" name="Text Box 12"/>
          <p:cNvSpPr txBox="1">
            <a:spLocks noChangeArrowheads="1"/>
          </p:cNvSpPr>
          <p:nvPr/>
        </p:nvSpPr>
        <p:spPr bwMode="auto">
          <a:xfrm>
            <a:off x="7620000" y="990600"/>
            <a:ext cx="1306513" cy="228600"/>
          </a:xfrm>
          <a:prstGeom prst="rect">
            <a:avLst/>
          </a:prstGeom>
          <a:noFill/>
          <a:ln w="9525">
            <a:noFill/>
            <a:miter lim="800000"/>
            <a:headEnd/>
            <a:tailEnd/>
          </a:ln>
        </p:spPr>
        <p:txBody>
          <a:bodyPr>
            <a:spAutoFit/>
          </a:bodyPr>
          <a:lstStyle/>
          <a:p>
            <a:pPr algn="ctr">
              <a:lnSpc>
                <a:spcPct val="75000"/>
              </a:lnSpc>
            </a:pPr>
            <a:endParaRPr lang="en-US" sz="1200" dirty="0">
              <a:solidFill>
                <a:srgbClr val="DED5CC"/>
              </a:solidFill>
              <a:latin typeface="Stone Sans" pitchFamily="-108" charset="0"/>
            </a:endParaRPr>
          </a:p>
        </p:txBody>
      </p:sp>
      <p:sp>
        <p:nvSpPr>
          <p:cNvPr id="6" name="Rectangle 36"/>
          <p:cNvSpPr>
            <a:spLocks noChangeArrowheads="1"/>
          </p:cNvSpPr>
          <p:nvPr/>
        </p:nvSpPr>
        <p:spPr bwMode="auto">
          <a:xfrm>
            <a:off x="0" y="5715000"/>
            <a:ext cx="9144000" cy="1143000"/>
          </a:xfrm>
          <a:prstGeom prst="rect">
            <a:avLst/>
          </a:prstGeom>
          <a:gradFill rotWithShape="0">
            <a:gsLst>
              <a:gs pos="0">
                <a:schemeClr val="folHlink"/>
              </a:gs>
              <a:gs pos="100000">
                <a:srgbClr val="3E2116"/>
              </a:gs>
            </a:gsLst>
            <a:lin ang="0" scaled="1"/>
          </a:gradFill>
          <a:ln w="9525">
            <a:noFill/>
            <a:miter lim="800000"/>
            <a:headEnd/>
            <a:tailEnd/>
          </a:ln>
        </p:spPr>
        <p:txBody>
          <a:bodyPr wrap="none" anchor="ctr"/>
          <a:lstStyle/>
          <a:p>
            <a:pPr algn="r"/>
            <a:endParaRPr lang="en-US" dirty="0"/>
          </a:p>
        </p:txBody>
      </p:sp>
      <p:sp>
        <p:nvSpPr>
          <p:cNvPr id="14338" name="Rectangle 2"/>
          <p:cNvSpPr>
            <a:spLocks noGrp="1" noChangeArrowheads="1"/>
          </p:cNvSpPr>
          <p:nvPr>
            <p:ph type="ctrTitle"/>
          </p:nvPr>
        </p:nvSpPr>
        <p:spPr>
          <a:xfrm>
            <a:off x="685800" y="2743200"/>
            <a:ext cx="7772400" cy="1143000"/>
          </a:xfrm>
        </p:spPr>
        <p:txBody>
          <a:bodyPr/>
          <a:lstStyle>
            <a:lvl1pPr algn="ctr">
              <a:defRPr sz="4000">
                <a:solidFill>
                  <a:schemeClr val="tx1"/>
                </a:solidFill>
                <a:latin typeface="Stone Sans Semibold" pitchFamily="64" charset="0"/>
              </a:defRPr>
            </a:lvl1pPr>
          </a:lstStyle>
          <a:p>
            <a:pPr lvl="0"/>
            <a:r>
              <a:rPr lang="en-US" noProof="0" dirty="0"/>
              <a:t>Click to edit Master title style</a:t>
            </a:r>
          </a:p>
        </p:txBody>
      </p:sp>
      <p:pic>
        <p:nvPicPr>
          <p:cNvPr id="15" name="Picture 14" descr="Clark-county-1-line.gif"/>
          <p:cNvPicPr>
            <a:picLocks noChangeAspect="1"/>
          </p:cNvPicPr>
          <p:nvPr userDrawn="1"/>
        </p:nvPicPr>
        <p:blipFill>
          <a:blip r:embed="rId2" cstate="print"/>
          <a:stretch>
            <a:fillRect/>
          </a:stretch>
        </p:blipFill>
        <p:spPr>
          <a:xfrm>
            <a:off x="5481220" y="5760720"/>
            <a:ext cx="3498755" cy="1097280"/>
          </a:xfrm>
          <a:prstGeom prst="rect">
            <a:avLst/>
          </a:prstGeom>
        </p:spPr>
      </p:pic>
      <p:pic>
        <p:nvPicPr>
          <p:cNvPr id="16" name="BottomImageBar.jpg" descr="BottomImageBar"/>
          <p:cNvPicPr>
            <a:picLocks noChangeAspect="1" noChangeArrowheads="1"/>
          </p:cNvPicPr>
          <p:nvPr userDrawn="1"/>
        </p:nvPicPr>
        <p:blipFill>
          <a:blip r:embed="rId3" cstate="print"/>
          <a:srcRect/>
          <a:stretch>
            <a:fillRect/>
          </a:stretch>
        </p:blipFill>
        <p:spPr bwMode="auto">
          <a:xfrm>
            <a:off x="0" y="0"/>
            <a:ext cx="9144000" cy="835025"/>
          </a:xfrm>
          <a:prstGeom prst="rect">
            <a:avLst/>
          </a:prstGeom>
          <a:noFill/>
          <a:ln w="12700">
            <a:noFill/>
            <a:miter lim="4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686800" cy="585788"/>
          </a:xfrm>
        </p:spPr>
        <p:txBody>
          <a:bodyPr/>
          <a:lstStyle/>
          <a:p>
            <a:r>
              <a:rPr lang="en-US"/>
              <a:t>Click to edit Master title style</a:t>
            </a:r>
          </a:p>
        </p:txBody>
      </p:sp>
      <p:sp>
        <p:nvSpPr>
          <p:cNvPr id="3" name="Text Placeholder 2"/>
          <p:cNvSpPr>
            <a:spLocks noGrp="1"/>
          </p:cNvSpPr>
          <p:nvPr>
            <p:ph type="body" sz="half" idx="1"/>
          </p:nvPr>
        </p:nvSpPr>
        <p:spPr>
          <a:xfrm>
            <a:off x="304800" y="1957388"/>
            <a:ext cx="434975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06950" y="1957388"/>
            <a:ext cx="4351338" cy="4419600"/>
          </a:xfrm>
        </p:spPr>
        <p:txBody>
          <a:bodyPr/>
          <a:lstStyle/>
          <a:p>
            <a:pPr lvl="0"/>
            <a:endParaRPr lang="en-US" noProof="0" dirty="0"/>
          </a:p>
        </p:txBody>
      </p:sp>
      <p:sp>
        <p:nvSpPr>
          <p:cNvPr id="5" name="Rectangle 1030"/>
          <p:cNvSpPr>
            <a:spLocks noGrp="1" noChangeArrowheads="1"/>
          </p:cNvSpPr>
          <p:nvPr>
            <p:ph type="dt" sz="half" idx="10"/>
          </p:nvPr>
        </p:nvSpPr>
        <p:spPr>
          <a:xfrm>
            <a:off x="457200" y="6356350"/>
            <a:ext cx="2133600" cy="365125"/>
          </a:xfrm>
          <a:prstGeom prst="rect">
            <a:avLst/>
          </a:prstGeom>
        </p:spPr>
        <p:txBody>
          <a:bodyPr/>
          <a:lstStyle>
            <a:lvl1pPr algn="r">
              <a:defRPr>
                <a:solidFill>
                  <a:srgbClr val="000000"/>
                </a:solidFill>
              </a:defRPr>
            </a:lvl1pPr>
          </a:lstStyle>
          <a:p>
            <a:pPr>
              <a:defRPr/>
            </a:pPr>
            <a:endParaRPr lang="en-US"/>
          </a:p>
        </p:txBody>
      </p:sp>
      <p:sp>
        <p:nvSpPr>
          <p:cNvPr id="6" name="Rectangle 1031"/>
          <p:cNvSpPr>
            <a:spLocks noGrp="1" noChangeArrowheads="1"/>
          </p:cNvSpPr>
          <p:nvPr>
            <p:ph type="ftr" sz="quarter" idx="11"/>
          </p:nvPr>
        </p:nvSpPr>
        <p:spPr>
          <a:xfrm>
            <a:off x="3124200" y="6356350"/>
            <a:ext cx="2895600" cy="365125"/>
          </a:xfrm>
          <a:prstGeom prst="rect">
            <a:avLst/>
          </a:prstGeom>
        </p:spPr>
        <p:txBody>
          <a:bodyPr/>
          <a:lstStyle>
            <a:lvl1pPr algn="r">
              <a:defRPr>
                <a:solidFill>
                  <a:srgbClr val="000000"/>
                </a:solidFill>
              </a:defRPr>
            </a:lvl1pPr>
          </a:lstStyle>
          <a:p>
            <a:pPr>
              <a:defRPr/>
            </a:pPr>
            <a:endParaRPr lang="en-US"/>
          </a:p>
        </p:txBody>
      </p:sp>
      <p:sp>
        <p:nvSpPr>
          <p:cNvPr id="7" name="Rectangle 1032"/>
          <p:cNvSpPr>
            <a:spLocks noGrp="1" noChangeArrowheads="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smtClean="0">
                <a:solidFill>
                  <a:srgbClr val="000000"/>
                </a:solidFill>
              </a:defRPr>
            </a:lvl1pPr>
          </a:lstStyle>
          <a:p>
            <a:pPr>
              <a:defRPr/>
            </a:pPr>
            <a:fld id="{B6957166-3769-4286-914C-81E7FFD46F26}" type="slidenum">
              <a:rPr lang="en-US" altLang="en-US"/>
              <a:pPr>
                <a:defRPr/>
              </a:pPr>
              <a:t>‹#›</a:t>
            </a:fld>
            <a:endParaRPr lang="en-US" altLang="en-US"/>
          </a:p>
        </p:txBody>
      </p:sp>
    </p:spTree>
    <p:extLst>
      <p:ext uri="{BB962C8B-B14F-4D97-AF65-F5344CB8AC3E}">
        <p14:creationId xmlns:p14="http://schemas.microsoft.com/office/powerpoint/2010/main" val="2913286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1938" y="1550988"/>
            <a:ext cx="4211637"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975" y="1550988"/>
            <a:ext cx="4211638"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901326"/>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1"/>
            <a:ext cx="5111750" cy="5598832"/>
          </a:xfrm>
        </p:spPr>
        <p:txBody>
          <a:bodyPr/>
          <a:lstStyle>
            <a:lvl1pPr>
              <a:defRPr sz="2800">
                <a:solidFill>
                  <a:srgbClr val="FFFFFF"/>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1938" y="322263"/>
            <a:ext cx="8564562" cy="579437"/>
          </a:xfrm>
        </p:spPr>
        <p:txBody>
          <a:bodyPr/>
          <a:lstStyle/>
          <a:p>
            <a:r>
              <a:rPr lang="en-US"/>
              <a:t>Click to edit Master title style</a:t>
            </a:r>
          </a:p>
        </p:txBody>
      </p:sp>
      <p:sp>
        <p:nvSpPr>
          <p:cNvPr id="3" name="Text Placeholder 2"/>
          <p:cNvSpPr>
            <a:spLocks noGrp="1"/>
          </p:cNvSpPr>
          <p:nvPr>
            <p:ph type="body" sz="half" idx="1"/>
          </p:nvPr>
        </p:nvSpPr>
        <p:spPr>
          <a:xfrm>
            <a:off x="261938" y="1550988"/>
            <a:ext cx="4211637" cy="4400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975" y="1550988"/>
            <a:ext cx="4211638" cy="4400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 name="Shape 7"/>
          <p:cNvSpPr>
            <a:spLocks noChangeArrowheads="1"/>
          </p:cNvSpPr>
          <p:nvPr/>
        </p:nvSpPr>
        <p:spPr bwMode="auto">
          <a:xfrm>
            <a:off x="0" y="5943600"/>
            <a:ext cx="9144000" cy="914400"/>
          </a:xfrm>
          <a:prstGeom prst="rect">
            <a:avLst/>
          </a:prstGeom>
          <a:solidFill>
            <a:srgbClr val="FFFFFF"/>
          </a:solidFill>
          <a:ln w="12700">
            <a:noFill/>
            <a:miter lim="400000"/>
            <a:headEnd/>
            <a:tailEnd/>
          </a:ln>
        </p:spPr>
        <p:txBody>
          <a:bodyPr lIns="0" tIns="0" rIns="0" bIns="0" anchor="ctr"/>
          <a:lstStyle/>
          <a:p>
            <a:pPr algn="r"/>
            <a:endParaRPr lang="en-US" sz="1800" dirty="0">
              <a:solidFill>
                <a:srgbClr val="3E2116"/>
              </a:solidFill>
              <a:latin typeface="Stone Sans" pitchFamily="-108" charset="0"/>
              <a:ea typeface="Stone Sans" pitchFamily="-108" charset="0"/>
              <a:cs typeface="Stone Sans" pitchFamily="-108" charset="0"/>
              <a:sym typeface="Stone Sans" pitchFamily="-108" charset="0"/>
            </a:endParaRPr>
          </a:p>
        </p:txBody>
      </p:sp>
      <p:sp>
        <p:nvSpPr>
          <p:cNvPr id="3" name="Shape 8"/>
          <p:cNvSpPr>
            <a:spLocks noChangeArrowheads="1"/>
          </p:cNvSpPr>
          <p:nvPr/>
        </p:nvSpPr>
        <p:spPr bwMode="auto">
          <a:xfrm>
            <a:off x="0" y="5562600"/>
            <a:ext cx="9155113" cy="381000"/>
          </a:xfrm>
          <a:prstGeom prst="rect">
            <a:avLst/>
          </a:prstGeom>
          <a:solidFill>
            <a:srgbClr val="3E2116"/>
          </a:solidFill>
          <a:ln w="12700">
            <a:noFill/>
            <a:miter lim="400000"/>
            <a:headEnd/>
            <a:tailEnd/>
          </a:ln>
        </p:spPr>
        <p:txBody>
          <a:bodyPr lIns="0" tIns="0" rIns="0" bIns="0" anchor="ctr"/>
          <a:lstStyle/>
          <a:p>
            <a:pPr algn="ctr"/>
            <a:endParaRPr lang="en-US" sz="1800" dirty="0">
              <a:solidFill>
                <a:srgbClr val="A8C0D2"/>
              </a:solidFill>
              <a:latin typeface="Stone Sans" pitchFamily="-108" charset="0"/>
              <a:ea typeface="Stone Sans" pitchFamily="-108" charset="0"/>
              <a:cs typeface="Stone Sans" pitchFamily="-108" charset="0"/>
              <a:sym typeface="Stone Sans" pitchFamily="-108" charset="0"/>
            </a:endParaRPr>
          </a:p>
        </p:txBody>
      </p:sp>
      <p:sp>
        <p:nvSpPr>
          <p:cNvPr id="4" name="Shape 9"/>
          <p:cNvSpPr>
            <a:spLocks noChangeArrowheads="1"/>
          </p:cNvSpPr>
          <p:nvPr/>
        </p:nvSpPr>
        <p:spPr bwMode="auto">
          <a:xfrm>
            <a:off x="152400" y="5618163"/>
            <a:ext cx="8839200" cy="269875"/>
          </a:xfrm>
          <a:prstGeom prst="rect">
            <a:avLst/>
          </a:prstGeom>
          <a:noFill/>
          <a:ln w="12700">
            <a:noFill/>
            <a:miter lim="400000"/>
            <a:headEnd/>
            <a:tailEnd/>
          </a:ln>
        </p:spPr>
        <p:txBody>
          <a:bodyPr lIns="45719" rIns="45719">
            <a:spAutoFit/>
          </a:bodyPr>
          <a:lstStyle/>
          <a:p>
            <a:pPr algn="ctr"/>
            <a:r>
              <a:rPr lang="en-US" sz="1200" dirty="0">
                <a:solidFill>
                  <a:srgbClr val="DED5CC"/>
                </a:solidFill>
                <a:latin typeface="Stone Sans" pitchFamily="-108" charset="0"/>
                <a:ea typeface="Stone Sans" pitchFamily="-108" charset="0"/>
                <a:cs typeface="Stone Sans" pitchFamily="-108" charset="0"/>
                <a:sym typeface="Stone Sans" pitchFamily="-108" charset="0"/>
              </a:rPr>
              <a:t>FOOD SAFETY &amp; PRESERVATION</a:t>
            </a:r>
            <a:r>
              <a:rPr lang="en-US" sz="1200" dirty="0">
                <a:solidFill>
                  <a:srgbClr val="DFECE4"/>
                </a:solidFill>
                <a:latin typeface="Stone Sans" pitchFamily="-108" charset="0"/>
                <a:ea typeface="Stone Sans" pitchFamily="-108" charset="0"/>
                <a:cs typeface="Stone Sans" pitchFamily="-108" charset="0"/>
                <a:sym typeface="Stone Sans" pitchFamily="-108" charset="0"/>
              </a:rPr>
              <a:t> </a:t>
            </a:r>
          </a:p>
        </p:txBody>
      </p:sp>
      <p:sp>
        <p:nvSpPr>
          <p:cNvPr id="5" name="Shape 10"/>
          <p:cNvSpPr>
            <a:spLocks noChangeArrowheads="1"/>
          </p:cNvSpPr>
          <p:nvPr/>
        </p:nvSpPr>
        <p:spPr bwMode="auto">
          <a:xfrm>
            <a:off x="0" y="-7938"/>
            <a:ext cx="9144000" cy="1143001"/>
          </a:xfrm>
          <a:prstGeom prst="rect">
            <a:avLst/>
          </a:prstGeom>
          <a:gradFill rotWithShape="0">
            <a:gsLst>
              <a:gs pos="0">
                <a:srgbClr val="881525"/>
              </a:gs>
              <a:gs pos="100000">
                <a:srgbClr val="3E2116"/>
              </a:gs>
            </a:gsLst>
            <a:lin ang="10800000"/>
          </a:gradFill>
          <a:ln w="12700">
            <a:noFill/>
            <a:miter lim="400000"/>
            <a:headEnd/>
            <a:tailEnd/>
          </a:ln>
        </p:spPr>
        <p:txBody>
          <a:bodyPr lIns="0" tIns="0" rIns="0" bIns="0" anchor="ctr"/>
          <a:lstStyle/>
          <a:p>
            <a:pPr algn="r"/>
            <a:endParaRPr lang="en-US" sz="1800" dirty="0">
              <a:solidFill>
                <a:srgbClr val="3E2116"/>
              </a:solidFill>
              <a:latin typeface="Stone Sans" pitchFamily="-108" charset="0"/>
              <a:ea typeface="Stone Sans" pitchFamily="-108" charset="0"/>
              <a:cs typeface="Stone Sans" pitchFamily="-108" charset="0"/>
              <a:sym typeface="Stone Sans" pitchFamily="-108" charset="0"/>
            </a:endParaRPr>
          </a:p>
        </p:txBody>
      </p:sp>
      <p:pic>
        <p:nvPicPr>
          <p:cNvPr id="6" name="logo.png" descr="logo"/>
          <p:cNvPicPr>
            <a:picLocks noChangeAspect="1" noChangeArrowheads="1"/>
          </p:cNvPicPr>
          <p:nvPr/>
        </p:nvPicPr>
        <p:blipFill>
          <a:blip r:embed="rId2" cstate="print"/>
          <a:srcRect/>
          <a:stretch>
            <a:fillRect/>
          </a:stretch>
        </p:blipFill>
        <p:spPr bwMode="auto">
          <a:xfrm>
            <a:off x="76200" y="188913"/>
            <a:ext cx="4038600" cy="725487"/>
          </a:xfrm>
          <a:prstGeom prst="rect">
            <a:avLst/>
          </a:prstGeom>
          <a:noFill/>
          <a:ln w="12700">
            <a:noFill/>
            <a:miter lim="400000"/>
            <a:headEnd/>
            <a:tailEnd/>
          </a:ln>
        </p:spPr>
      </p:pic>
      <p:pic>
        <p:nvPicPr>
          <p:cNvPr id="7" name="BottomImageBar.jpg" descr="BottomImageBar"/>
          <p:cNvPicPr>
            <a:picLocks noChangeAspect="1" noChangeArrowheads="1"/>
          </p:cNvPicPr>
          <p:nvPr/>
        </p:nvPicPr>
        <p:blipFill>
          <a:blip r:embed="rId3" cstate="print"/>
          <a:srcRect/>
          <a:stretch>
            <a:fillRect/>
          </a:stretch>
        </p:blipFill>
        <p:spPr bwMode="auto">
          <a:xfrm>
            <a:off x="0" y="6019800"/>
            <a:ext cx="9144000" cy="835025"/>
          </a:xfrm>
          <a:prstGeom prst="rect">
            <a:avLst/>
          </a:prstGeom>
          <a:noFill/>
          <a:ln w="12700">
            <a:noFill/>
            <a:miter lim="400000"/>
            <a:headEnd/>
            <a:tailEnd/>
          </a:ln>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686800" cy="585788"/>
          </a:xfrm>
        </p:spPr>
        <p:txBody>
          <a:bodyPr/>
          <a:lstStyle/>
          <a:p>
            <a:r>
              <a:rPr lang="en-US"/>
              <a:t>Click to edit Master title style</a:t>
            </a:r>
          </a:p>
        </p:txBody>
      </p:sp>
      <p:sp>
        <p:nvSpPr>
          <p:cNvPr id="3" name="ClipArt Placeholder 2"/>
          <p:cNvSpPr>
            <a:spLocks noGrp="1"/>
          </p:cNvSpPr>
          <p:nvPr>
            <p:ph type="clipArt" sz="half" idx="1"/>
          </p:nvPr>
        </p:nvSpPr>
        <p:spPr>
          <a:xfrm>
            <a:off x="304800" y="1957388"/>
            <a:ext cx="4349750" cy="4419600"/>
          </a:xfrm>
        </p:spPr>
        <p:txBody>
          <a:bodyPr/>
          <a:lstStyle/>
          <a:p>
            <a:pPr lvl="0"/>
            <a:endParaRPr lang="en-US" noProof="0" dirty="0"/>
          </a:p>
        </p:txBody>
      </p:sp>
      <p:sp>
        <p:nvSpPr>
          <p:cNvPr id="4" name="Text Placeholder 3"/>
          <p:cNvSpPr>
            <a:spLocks noGrp="1"/>
          </p:cNvSpPr>
          <p:nvPr>
            <p:ph type="body" sz="half" idx="2"/>
          </p:nvPr>
        </p:nvSpPr>
        <p:spPr>
          <a:xfrm>
            <a:off x="4806950" y="1957388"/>
            <a:ext cx="4351338"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0"/>
          <p:cNvSpPr>
            <a:spLocks noGrp="1" noChangeArrowheads="1"/>
          </p:cNvSpPr>
          <p:nvPr>
            <p:ph type="dt" sz="half" idx="10"/>
          </p:nvPr>
        </p:nvSpPr>
        <p:spPr>
          <a:xfrm>
            <a:off x="457200" y="6356350"/>
            <a:ext cx="2133600" cy="365125"/>
          </a:xfrm>
          <a:prstGeom prst="rect">
            <a:avLst/>
          </a:prstGeom>
        </p:spPr>
        <p:txBody>
          <a:bodyPr/>
          <a:lstStyle>
            <a:lvl1pPr algn="r">
              <a:defRPr>
                <a:solidFill>
                  <a:srgbClr val="000000"/>
                </a:solidFill>
              </a:defRPr>
            </a:lvl1pPr>
          </a:lstStyle>
          <a:p>
            <a:pPr>
              <a:defRPr/>
            </a:pPr>
            <a:endParaRPr lang="en-US"/>
          </a:p>
        </p:txBody>
      </p:sp>
      <p:sp>
        <p:nvSpPr>
          <p:cNvPr id="6" name="Rectangle 1031"/>
          <p:cNvSpPr>
            <a:spLocks noGrp="1" noChangeArrowheads="1"/>
          </p:cNvSpPr>
          <p:nvPr>
            <p:ph type="ftr" sz="quarter" idx="11"/>
          </p:nvPr>
        </p:nvSpPr>
        <p:spPr>
          <a:xfrm>
            <a:off x="3124200" y="6356350"/>
            <a:ext cx="2895600" cy="365125"/>
          </a:xfrm>
          <a:prstGeom prst="rect">
            <a:avLst/>
          </a:prstGeom>
        </p:spPr>
        <p:txBody>
          <a:bodyPr/>
          <a:lstStyle>
            <a:lvl1pPr algn="r">
              <a:defRPr>
                <a:solidFill>
                  <a:srgbClr val="000000"/>
                </a:solidFill>
              </a:defRPr>
            </a:lvl1pPr>
          </a:lstStyle>
          <a:p>
            <a:pPr>
              <a:defRPr/>
            </a:pPr>
            <a:endParaRPr lang="en-US"/>
          </a:p>
        </p:txBody>
      </p:sp>
      <p:sp>
        <p:nvSpPr>
          <p:cNvPr id="7" name="Rectangle 1032"/>
          <p:cNvSpPr>
            <a:spLocks noGrp="1" noChangeArrowheads="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smtClean="0">
                <a:solidFill>
                  <a:srgbClr val="000000"/>
                </a:solidFill>
              </a:defRPr>
            </a:lvl1pPr>
          </a:lstStyle>
          <a:p>
            <a:pPr>
              <a:defRPr/>
            </a:pPr>
            <a:fld id="{EB84D609-1ADE-42A8-8011-915F59320B0F}" type="slidenum">
              <a:rPr lang="en-US" altLang="en-US"/>
              <a:pPr>
                <a:defRPr/>
              </a:pPr>
              <a:t>‹#›</a:t>
            </a:fld>
            <a:endParaRPr lang="en-US" altLang="en-US"/>
          </a:p>
        </p:txBody>
      </p:sp>
    </p:spTree>
    <p:extLst>
      <p:ext uri="{BB962C8B-B14F-4D97-AF65-F5344CB8AC3E}">
        <p14:creationId xmlns:p14="http://schemas.microsoft.com/office/powerpoint/2010/main" val="125135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DBD1"/>
        </a:solidFill>
        <a:effectLst/>
      </p:bgPr>
    </p:bg>
    <p:spTree>
      <p:nvGrpSpPr>
        <p:cNvPr id="1" name=""/>
        <p:cNvGrpSpPr/>
        <p:nvPr/>
      </p:nvGrpSpPr>
      <p:grpSpPr>
        <a:xfrm>
          <a:off x="0" y="0"/>
          <a:ext cx="0" cy="0"/>
          <a:chOff x="0" y="0"/>
          <a:chExt cx="0" cy="0"/>
        </a:xfrm>
      </p:grpSpPr>
      <p:sp>
        <p:nvSpPr>
          <p:cNvPr id="1026" name="Rectangle 22"/>
          <p:cNvSpPr>
            <a:spLocks noChangeArrowheads="1"/>
          </p:cNvSpPr>
          <p:nvPr/>
        </p:nvSpPr>
        <p:spPr bwMode="auto">
          <a:xfrm>
            <a:off x="0" y="0"/>
            <a:ext cx="9144000" cy="1222375"/>
          </a:xfrm>
          <a:prstGeom prst="rect">
            <a:avLst/>
          </a:prstGeom>
          <a:solidFill>
            <a:schemeClr val="tx2"/>
          </a:solidFill>
          <a:ln w="9525">
            <a:noFill/>
            <a:miter lim="800000"/>
            <a:headEnd/>
            <a:tailEnd/>
          </a:ln>
        </p:spPr>
        <p:txBody>
          <a:bodyPr wrap="none" anchor="ctr"/>
          <a:lstStyle/>
          <a:p>
            <a:pPr algn="r"/>
            <a:endParaRPr lang="en-US" dirty="0"/>
          </a:p>
        </p:txBody>
      </p:sp>
      <p:sp>
        <p:nvSpPr>
          <p:cNvPr id="1048" name="Text Box 24"/>
          <p:cNvSpPr txBox="1">
            <a:spLocks noChangeArrowheads="1"/>
          </p:cNvSpPr>
          <p:nvPr/>
        </p:nvSpPr>
        <p:spPr bwMode="auto">
          <a:xfrm>
            <a:off x="2133600" y="2003425"/>
            <a:ext cx="6477000" cy="1244600"/>
          </a:xfrm>
          <a:prstGeom prst="rect">
            <a:avLst/>
          </a:prstGeom>
          <a:noFill/>
          <a:ln>
            <a:noFill/>
          </a:ln>
          <a:effectLst/>
        </p:spPr>
        <p:txBody>
          <a:bodyPr>
            <a:spAutoFit/>
          </a:bodyPr>
          <a:lstStyle>
            <a:lvl1pPr marL="341313" indent="-341313" algn="l">
              <a:defRPr sz="2400">
                <a:solidFill>
                  <a:schemeClr val="tx1"/>
                </a:solidFill>
                <a:latin typeface="Times" pitchFamily="18" charset="0"/>
              </a:defRPr>
            </a:lvl1pPr>
            <a:lvl2pPr algn="l">
              <a:defRPr sz="2400">
                <a:solidFill>
                  <a:schemeClr val="tx1"/>
                </a:solidFill>
                <a:latin typeface="Times" pitchFamily="18" charset="0"/>
              </a:defRPr>
            </a:lvl2pPr>
            <a:lvl3pPr algn="l">
              <a:defRPr sz="2400">
                <a:solidFill>
                  <a:schemeClr val="tx1"/>
                </a:solidFill>
                <a:latin typeface="Times" pitchFamily="18" charset="0"/>
              </a:defRPr>
            </a:lvl3pPr>
            <a:lvl4pPr algn="l">
              <a:defRPr sz="2400">
                <a:solidFill>
                  <a:schemeClr val="tx1"/>
                </a:solidFill>
                <a:latin typeface="Times" pitchFamily="18" charset="0"/>
              </a:defRPr>
            </a:lvl4pPr>
            <a:lvl5pPr algn="l">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a:spcBef>
                <a:spcPct val="70000"/>
              </a:spcBef>
              <a:buClr>
                <a:srgbClr val="BAB866"/>
              </a:buClr>
              <a:buSzPct val="85000"/>
              <a:buFontTx/>
              <a:buChar char="•"/>
              <a:defRPr/>
            </a:pPr>
            <a:endParaRPr lang="en-US" sz="2800" dirty="0">
              <a:solidFill>
                <a:srgbClr val="572700"/>
              </a:solidFill>
              <a:latin typeface="Stone Sans Semibold" pitchFamily="64" charset="0"/>
            </a:endParaRPr>
          </a:p>
          <a:p>
            <a:pPr lvl="1">
              <a:spcBef>
                <a:spcPct val="70000"/>
              </a:spcBef>
              <a:buClr>
                <a:srgbClr val="BAB866"/>
              </a:buClr>
              <a:buSzPct val="85000"/>
              <a:buFontTx/>
              <a:buChar char="•"/>
              <a:defRPr/>
            </a:pPr>
            <a:endParaRPr lang="en-US" sz="2800" dirty="0">
              <a:solidFill>
                <a:srgbClr val="572700"/>
              </a:solidFill>
              <a:latin typeface="Stone Sans Semibold" pitchFamily="64" charset="0"/>
            </a:endParaRPr>
          </a:p>
        </p:txBody>
      </p:sp>
      <p:sp>
        <p:nvSpPr>
          <p:cNvPr id="1028" name="Rectangle 27"/>
          <p:cNvSpPr>
            <a:spLocks noGrp="1" noChangeArrowheads="1"/>
          </p:cNvSpPr>
          <p:nvPr>
            <p:ph type="body" idx="1"/>
          </p:nvPr>
        </p:nvSpPr>
        <p:spPr bwMode="auto">
          <a:xfrm>
            <a:off x="261938" y="1550988"/>
            <a:ext cx="8575675" cy="4400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26"/>
          <p:cNvSpPr>
            <a:spLocks noGrp="1" noChangeArrowheads="1"/>
          </p:cNvSpPr>
          <p:nvPr>
            <p:ph type="title"/>
          </p:nvPr>
        </p:nvSpPr>
        <p:spPr bwMode="auto">
          <a:xfrm>
            <a:off x="261938" y="322263"/>
            <a:ext cx="8564562" cy="579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altLang="en-US"/>
              <a:t>Click to edit Master title style</a:t>
            </a:r>
          </a:p>
        </p:txBody>
      </p:sp>
      <p:sp>
        <p:nvSpPr>
          <p:cNvPr id="1030" name="Rectangle 31"/>
          <p:cNvSpPr>
            <a:spLocks noChangeArrowheads="1"/>
          </p:cNvSpPr>
          <p:nvPr/>
        </p:nvSpPr>
        <p:spPr bwMode="auto">
          <a:xfrm>
            <a:off x="0" y="6027738"/>
            <a:ext cx="9144000" cy="830262"/>
          </a:xfrm>
          <a:prstGeom prst="rect">
            <a:avLst/>
          </a:prstGeom>
          <a:solidFill>
            <a:srgbClr val="FFFFFF"/>
          </a:solidFill>
          <a:ln w="9525">
            <a:noFill/>
            <a:miter lim="800000"/>
            <a:headEnd/>
            <a:tailEnd/>
          </a:ln>
        </p:spPr>
        <p:txBody>
          <a:bodyPr wrap="none" anchor="ctr"/>
          <a:lstStyle/>
          <a:p>
            <a:pPr algn="r"/>
            <a:endParaRPr lang="en-US" dirty="0"/>
          </a:p>
        </p:txBody>
      </p:sp>
      <p:pic>
        <p:nvPicPr>
          <p:cNvPr id="9" name="Picture 8" descr="Clark-county-1-line.gif"/>
          <p:cNvPicPr>
            <a:picLocks noChangeAspect="1"/>
          </p:cNvPicPr>
          <p:nvPr userDrawn="1"/>
        </p:nvPicPr>
        <p:blipFill>
          <a:blip r:embed="rId12" cstate="print"/>
          <a:stretch>
            <a:fillRect/>
          </a:stretch>
        </p:blipFill>
        <p:spPr>
          <a:xfrm>
            <a:off x="6223011" y="6035040"/>
            <a:ext cx="2624066" cy="822960"/>
          </a:xfrm>
          <a:prstGeom prst="rect">
            <a:avLst/>
          </a:prstGeom>
        </p:spPr>
      </p:pic>
    </p:spTree>
  </p:cSld>
  <p:clrMap bg1="lt1" tx1="dk1" bg2="lt2" tx2="dk2" accent1="accent1" accent2="accent2" accent3="accent3" accent4="accent4" accent5="accent5" accent6="accent6" hlink="hlink" folHlink="folHlink"/>
  <p:sldLayoutIdLst>
    <p:sldLayoutId id="2147483702" r:id="rId1"/>
    <p:sldLayoutId id="2147483696" r:id="rId2"/>
    <p:sldLayoutId id="2147483697" r:id="rId3"/>
    <p:sldLayoutId id="2147483698" r:id="rId4"/>
    <p:sldLayoutId id="2147483699" r:id="rId5"/>
    <p:sldLayoutId id="2147483700" r:id="rId6"/>
    <p:sldLayoutId id="2147483701" r:id="rId7"/>
    <p:sldLayoutId id="2147483703" r:id="rId8"/>
    <p:sldLayoutId id="2147483704" r:id="rId9"/>
    <p:sldLayoutId id="2147483705" r:id="rId10"/>
  </p:sldLayoutIdLst>
  <p:txStyles>
    <p:titleStyle>
      <a:lvl1pPr algn="l" rtl="0" eaLnBrk="0" fontAlgn="base" hangingPunct="0">
        <a:spcBef>
          <a:spcPct val="0"/>
        </a:spcBef>
        <a:spcAft>
          <a:spcPct val="0"/>
        </a:spcAft>
        <a:defRPr sz="3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Stone Sans" pitchFamily="34" charset="0"/>
        </a:defRPr>
      </a:lvl2pPr>
      <a:lvl3pPr algn="l" rtl="0" eaLnBrk="0" fontAlgn="base" hangingPunct="0">
        <a:spcBef>
          <a:spcPct val="0"/>
        </a:spcBef>
        <a:spcAft>
          <a:spcPct val="0"/>
        </a:spcAft>
        <a:defRPr sz="3200">
          <a:solidFill>
            <a:srgbClr val="FFFFFF"/>
          </a:solidFill>
          <a:latin typeface="Stone Sans" pitchFamily="34" charset="0"/>
        </a:defRPr>
      </a:lvl3pPr>
      <a:lvl4pPr algn="l" rtl="0" eaLnBrk="0" fontAlgn="base" hangingPunct="0">
        <a:spcBef>
          <a:spcPct val="0"/>
        </a:spcBef>
        <a:spcAft>
          <a:spcPct val="0"/>
        </a:spcAft>
        <a:defRPr sz="3200">
          <a:solidFill>
            <a:srgbClr val="FFFFFF"/>
          </a:solidFill>
          <a:latin typeface="Stone Sans" pitchFamily="34" charset="0"/>
        </a:defRPr>
      </a:lvl4pPr>
      <a:lvl5pPr algn="l" rtl="0" eaLnBrk="0" fontAlgn="base" hangingPunct="0">
        <a:spcBef>
          <a:spcPct val="0"/>
        </a:spcBef>
        <a:spcAft>
          <a:spcPct val="0"/>
        </a:spcAft>
        <a:defRPr sz="3200">
          <a:solidFill>
            <a:srgbClr val="FFFFFF"/>
          </a:solidFill>
          <a:latin typeface="Stone Sans" pitchFamily="34" charset="0"/>
        </a:defRPr>
      </a:lvl5pPr>
      <a:lvl6pPr marL="457200" algn="l" rtl="0" eaLnBrk="0" fontAlgn="base" hangingPunct="0">
        <a:spcBef>
          <a:spcPct val="0"/>
        </a:spcBef>
        <a:spcAft>
          <a:spcPct val="0"/>
        </a:spcAft>
        <a:defRPr sz="3200">
          <a:solidFill>
            <a:srgbClr val="FFFFFF"/>
          </a:solidFill>
          <a:latin typeface="Stone Sans" pitchFamily="34" charset="0"/>
        </a:defRPr>
      </a:lvl6pPr>
      <a:lvl7pPr marL="914400" algn="l" rtl="0" eaLnBrk="0" fontAlgn="base" hangingPunct="0">
        <a:spcBef>
          <a:spcPct val="0"/>
        </a:spcBef>
        <a:spcAft>
          <a:spcPct val="0"/>
        </a:spcAft>
        <a:defRPr sz="3200">
          <a:solidFill>
            <a:srgbClr val="FFFFFF"/>
          </a:solidFill>
          <a:latin typeface="Stone Sans" pitchFamily="34" charset="0"/>
        </a:defRPr>
      </a:lvl7pPr>
      <a:lvl8pPr marL="1371600" algn="l" rtl="0" eaLnBrk="0" fontAlgn="base" hangingPunct="0">
        <a:spcBef>
          <a:spcPct val="0"/>
        </a:spcBef>
        <a:spcAft>
          <a:spcPct val="0"/>
        </a:spcAft>
        <a:defRPr sz="3200">
          <a:solidFill>
            <a:srgbClr val="FFFFFF"/>
          </a:solidFill>
          <a:latin typeface="Stone Sans" pitchFamily="34" charset="0"/>
        </a:defRPr>
      </a:lvl8pPr>
      <a:lvl9pPr marL="1828800" algn="l" rtl="0" eaLnBrk="0" fontAlgn="base" hangingPunct="0">
        <a:spcBef>
          <a:spcPct val="0"/>
        </a:spcBef>
        <a:spcAft>
          <a:spcPct val="0"/>
        </a:spcAft>
        <a:defRPr sz="3200">
          <a:solidFill>
            <a:srgbClr val="FFFFFF"/>
          </a:solidFill>
          <a:latin typeface="Stone Sans" pitchFamily="34" charset="0"/>
        </a:defRPr>
      </a:lvl9pPr>
    </p:titleStyle>
    <p:bodyStyle>
      <a:lvl1pPr marL="342900" indent="-342900" algn="l" rtl="0" eaLnBrk="0" fontAlgn="base" hangingPunct="0">
        <a:spcBef>
          <a:spcPct val="20000"/>
        </a:spcBef>
        <a:spcAft>
          <a:spcPct val="0"/>
        </a:spcAft>
        <a:buClr>
          <a:schemeClr val="accent1"/>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Char char="–"/>
        <a:defRPr sz="2800">
          <a:solidFill>
            <a:schemeClr val="tx1"/>
          </a:solidFill>
          <a:latin typeface="+mj-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j-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j-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j-lt"/>
        </a:defRPr>
      </a:lvl5pPr>
      <a:lvl6pPr marL="2514600" indent="-228600" algn="l" rtl="0" eaLnBrk="0" fontAlgn="base" hangingPunct="0">
        <a:spcBef>
          <a:spcPct val="20000"/>
        </a:spcBef>
        <a:spcAft>
          <a:spcPct val="0"/>
        </a:spcAft>
        <a:buClr>
          <a:schemeClr val="accent1"/>
        </a:buClr>
        <a:buChar char="»"/>
        <a:defRPr sz="2000">
          <a:solidFill>
            <a:schemeClr val="tx1"/>
          </a:solidFill>
          <a:latin typeface="+mj-lt"/>
        </a:defRPr>
      </a:lvl6pPr>
      <a:lvl7pPr marL="2971800" indent="-228600" algn="l" rtl="0" eaLnBrk="0" fontAlgn="base" hangingPunct="0">
        <a:spcBef>
          <a:spcPct val="20000"/>
        </a:spcBef>
        <a:spcAft>
          <a:spcPct val="0"/>
        </a:spcAft>
        <a:buClr>
          <a:schemeClr val="accent1"/>
        </a:buClr>
        <a:buChar char="»"/>
        <a:defRPr sz="2000">
          <a:solidFill>
            <a:schemeClr val="tx1"/>
          </a:solidFill>
          <a:latin typeface="+mj-lt"/>
        </a:defRPr>
      </a:lvl7pPr>
      <a:lvl8pPr marL="3429000" indent="-228600" algn="l" rtl="0" eaLnBrk="0" fontAlgn="base" hangingPunct="0">
        <a:spcBef>
          <a:spcPct val="20000"/>
        </a:spcBef>
        <a:spcAft>
          <a:spcPct val="0"/>
        </a:spcAft>
        <a:buClr>
          <a:schemeClr val="accent1"/>
        </a:buClr>
        <a:buChar char="»"/>
        <a:defRPr sz="2000">
          <a:solidFill>
            <a:schemeClr val="tx1"/>
          </a:solidFill>
          <a:latin typeface="+mj-lt"/>
        </a:defRPr>
      </a:lvl8pPr>
      <a:lvl9pPr marL="3886200" indent="-228600" algn="l" rtl="0" eaLnBrk="0" fontAlgn="base" hangingPunct="0">
        <a:spcBef>
          <a:spcPct val="20000"/>
        </a:spcBef>
        <a:spcAft>
          <a:spcPct val="0"/>
        </a:spcAft>
        <a:buClr>
          <a:schemeClr val="accent1"/>
        </a:buClr>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pngimg.com/download/38188"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0" y="1870075"/>
            <a:ext cx="9144000" cy="3231654"/>
          </a:xfrm>
          <a:prstGeom prst="rect">
            <a:avLst/>
          </a:prstGeom>
          <a:noFill/>
          <a:ln w="9525">
            <a:noFill/>
            <a:miter lim="800000"/>
            <a:headEnd/>
            <a:tailEnd/>
          </a:ln>
        </p:spPr>
        <p:txBody>
          <a:bodyPr lIns="91440" tIns="45720" rIns="91440" bIns="45720" anchor="t">
            <a:spAutoFit/>
          </a:bodyPr>
          <a:lstStyle/>
          <a:p>
            <a:pPr algn="ctr"/>
            <a:r>
              <a:rPr lang="en-US" sz="3600">
                <a:latin typeface="Stone Sans"/>
              </a:rPr>
              <a:t>How to Preserve Meat, Fish and Poultry </a:t>
            </a:r>
          </a:p>
          <a:p>
            <a:pPr algn="ctr"/>
            <a:endParaRPr lang="en-US" sz="3600" dirty="0">
              <a:latin typeface="Stone Sans" pitchFamily="-108" charset="0"/>
            </a:endParaRPr>
          </a:p>
          <a:p>
            <a:pPr algn="ctr"/>
            <a:endParaRPr lang="en-US" sz="3600" dirty="0">
              <a:latin typeface="Stone Sans" pitchFamily="-108" charset="0"/>
            </a:endParaRPr>
          </a:p>
          <a:p>
            <a:pPr algn="ctr"/>
            <a:r>
              <a:rPr lang="en-US" dirty="0">
                <a:latin typeface="Stone Sans" pitchFamily="-108" charset="0"/>
              </a:rPr>
              <a:t>Washington State University</a:t>
            </a:r>
          </a:p>
          <a:p>
            <a:pPr algn="ctr"/>
            <a:r>
              <a:rPr lang="en-US" dirty="0">
                <a:latin typeface="Stone Sans" pitchFamily="-108" charset="0"/>
              </a:rPr>
              <a:t>Terri Emrich</a:t>
            </a:r>
          </a:p>
          <a:p>
            <a:pPr algn="ctr"/>
            <a:r>
              <a:rPr lang="en-US">
                <a:latin typeface="Stone Sans"/>
              </a:rPr>
              <a:t>2024</a:t>
            </a:r>
            <a:endParaRPr lang="en-US">
              <a:latin typeface="Stone Sans" pitchFamily="-108" charset="0"/>
            </a:endParaRPr>
          </a:p>
          <a:p>
            <a:pPr algn="ctr"/>
            <a:endParaRPr lang="en-US" dirty="0">
              <a:latin typeface="Stone Sans" pitchFamily="-108" charset="0"/>
            </a:endParaRPr>
          </a:p>
        </p:txBody>
      </p:sp>
      <p:sp>
        <p:nvSpPr>
          <p:cNvPr id="9" name="Rectangle 8"/>
          <p:cNvSpPr/>
          <p:nvPr/>
        </p:nvSpPr>
        <p:spPr bwMode="auto">
          <a:xfrm>
            <a:off x="0" y="5956300"/>
            <a:ext cx="9144000" cy="901700"/>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EFDFC"/>
              </a:solidFill>
              <a:effectLst/>
              <a:latin typeface="Times" pitchFamily="18" charset="0"/>
            </a:endParaRPr>
          </a:p>
        </p:txBody>
      </p:sp>
      <p:sp>
        <p:nvSpPr>
          <p:cNvPr id="10" name="Rectangle 9"/>
          <p:cNvSpPr/>
          <p:nvPr/>
        </p:nvSpPr>
        <p:spPr bwMode="auto">
          <a:xfrm>
            <a:off x="0" y="5930900"/>
            <a:ext cx="9144000" cy="927100"/>
          </a:xfrm>
          <a:prstGeom prst="rect">
            <a:avLst/>
          </a:prstGeom>
          <a:solidFill>
            <a:srgbClr val="3E2116"/>
          </a:solidFill>
          <a:ln w="25400" cap="flat" cmpd="sng" algn="ctr">
            <a:solidFill>
              <a:srgbClr val="3E21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8" charset="0"/>
            </a:endParaRPr>
          </a:p>
        </p:txBody>
      </p:sp>
      <p:sp>
        <p:nvSpPr>
          <p:cNvPr id="18" name="TextBox 17"/>
          <p:cNvSpPr txBox="1"/>
          <p:nvPr/>
        </p:nvSpPr>
        <p:spPr>
          <a:xfrm>
            <a:off x="0" y="5257800"/>
            <a:ext cx="9144000" cy="461665"/>
          </a:xfrm>
          <a:prstGeom prst="rect">
            <a:avLst/>
          </a:prstGeom>
          <a:solidFill>
            <a:srgbClr val="3E2116"/>
          </a:solidFill>
          <a:ln>
            <a:solidFill>
              <a:srgbClr val="3E2116"/>
            </a:solidFill>
          </a:ln>
        </p:spPr>
        <p:txBody>
          <a:bodyPr wrap="square" rtlCol="0">
            <a:spAutoFit/>
          </a:bodyPr>
          <a:lstStyle/>
          <a:p>
            <a:endParaRPr lang="en-US" dirty="0"/>
          </a:p>
        </p:txBody>
      </p:sp>
      <p:sp>
        <p:nvSpPr>
          <p:cNvPr id="19" name="TextBox 18"/>
          <p:cNvSpPr txBox="1"/>
          <p:nvPr/>
        </p:nvSpPr>
        <p:spPr>
          <a:xfrm>
            <a:off x="2667000" y="5245100"/>
            <a:ext cx="3835400" cy="276999"/>
          </a:xfrm>
          <a:prstGeom prst="rect">
            <a:avLst/>
          </a:prstGeom>
          <a:noFill/>
        </p:spPr>
        <p:txBody>
          <a:bodyPr wrap="square" rtlCol="0">
            <a:spAutoFit/>
          </a:bodyPr>
          <a:lstStyle/>
          <a:p>
            <a:pPr algn="ctr"/>
            <a:r>
              <a:rPr lang="en-US" sz="1200" dirty="0">
                <a:solidFill>
                  <a:srgbClr val="FEFDFC"/>
                </a:solidFill>
                <a:latin typeface="Arial" pitchFamily="34" charset="0"/>
                <a:cs typeface="Arial" pitchFamily="34" charset="0"/>
              </a:rPr>
              <a:t>FOOD SAFETY &amp; PRESERVATION</a:t>
            </a:r>
          </a:p>
        </p:txBody>
      </p:sp>
      <p:sp>
        <p:nvSpPr>
          <p:cNvPr id="21" name="Rectangle 20"/>
          <p:cNvSpPr/>
          <p:nvPr/>
        </p:nvSpPr>
        <p:spPr bwMode="auto">
          <a:xfrm>
            <a:off x="3327400" y="5676900"/>
            <a:ext cx="2501900" cy="203200"/>
          </a:xfrm>
          <a:prstGeom prst="rect">
            <a:avLst/>
          </a:prstGeom>
          <a:solidFill>
            <a:srgbClr val="3E2116"/>
          </a:solidFill>
          <a:ln w="25400" cap="flat" cmpd="sng" algn="ctr">
            <a:solidFill>
              <a:srgbClr val="3E21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3E2116"/>
              </a:solidFill>
              <a:effectLst/>
              <a:latin typeface="Times" pitchFamily="18" charset="0"/>
            </a:endParaRPr>
          </a:p>
        </p:txBody>
      </p:sp>
      <p:pic>
        <p:nvPicPr>
          <p:cNvPr id="14" name="Picture 13" descr="ElkBull1.jpg"/>
          <p:cNvPicPr>
            <a:picLocks noChangeAspect="1"/>
          </p:cNvPicPr>
          <p:nvPr/>
        </p:nvPicPr>
        <p:blipFill>
          <a:blip r:embed="rId3" cstate="print"/>
          <a:stretch>
            <a:fillRect/>
          </a:stretch>
        </p:blipFill>
        <p:spPr>
          <a:xfrm>
            <a:off x="7505700" y="5561458"/>
            <a:ext cx="1638300" cy="1296542"/>
          </a:xfrm>
          <a:prstGeom prst="rect">
            <a:avLst/>
          </a:prstGeom>
        </p:spPr>
      </p:pic>
      <p:pic>
        <p:nvPicPr>
          <p:cNvPr id="22" name="Picture 21" descr="Turkey.jpg"/>
          <p:cNvPicPr>
            <a:picLocks noChangeAspect="1"/>
          </p:cNvPicPr>
          <p:nvPr/>
        </p:nvPicPr>
        <p:blipFill>
          <a:blip r:embed="rId4" cstate="print"/>
          <a:stretch>
            <a:fillRect/>
          </a:stretch>
        </p:blipFill>
        <p:spPr>
          <a:xfrm>
            <a:off x="6350000" y="5561424"/>
            <a:ext cx="1119981" cy="1296576"/>
          </a:xfrm>
          <a:prstGeom prst="rect">
            <a:avLst/>
          </a:prstGeom>
        </p:spPr>
      </p:pic>
      <p:pic>
        <p:nvPicPr>
          <p:cNvPr id="17" name="Picture 16" descr="Buck.jpg"/>
          <p:cNvPicPr>
            <a:picLocks noChangeAspect="1"/>
          </p:cNvPicPr>
          <p:nvPr/>
        </p:nvPicPr>
        <p:blipFill>
          <a:blip r:embed="rId5" cstate="print"/>
          <a:stretch>
            <a:fillRect/>
          </a:stretch>
        </p:blipFill>
        <p:spPr>
          <a:xfrm>
            <a:off x="5041900" y="5562600"/>
            <a:ext cx="1265663" cy="1295400"/>
          </a:xfrm>
          <a:prstGeom prst="rect">
            <a:avLst/>
          </a:prstGeom>
        </p:spPr>
      </p:pic>
      <p:pic>
        <p:nvPicPr>
          <p:cNvPr id="23" name="Picture 22" descr="Trout.jpg"/>
          <p:cNvPicPr>
            <a:picLocks noChangeAspect="1"/>
          </p:cNvPicPr>
          <p:nvPr/>
        </p:nvPicPr>
        <p:blipFill>
          <a:blip r:embed="rId6" cstate="print"/>
          <a:stretch>
            <a:fillRect/>
          </a:stretch>
        </p:blipFill>
        <p:spPr>
          <a:xfrm>
            <a:off x="1523999" y="5537200"/>
            <a:ext cx="1961585" cy="1320800"/>
          </a:xfrm>
          <a:prstGeom prst="rect">
            <a:avLst/>
          </a:prstGeom>
        </p:spPr>
      </p:pic>
      <p:pic>
        <p:nvPicPr>
          <p:cNvPr id="27" name="Picture 26" descr="Buffalo.jpg"/>
          <p:cNvPicPr>
            <a:picLocks noChangeAspect="1"/>
          </p:cNvPicPr>
          <p:nvPr/>
        </p:nvPicPr>
        <p:blipFill>
          <a:blip r:embed="rId7" cstate="print"/>
          <a:stretch>
            <a:fillRect/>
          </a:stretch>
        </p:blipFill>
        <p:spPr>
          <a:xfrm>
            <a:off x="0" y="5549900"/>
            <a:ext cx="1484349" cy="1308100"/>
          </a:xfrm>
          <a:prstGeom prst="rect">
            <a:avLst/>
          </a:prstGeom>
        </p:spPr>
      </p:pic>
      <p:pic>
        <p:nvPicPr>
          <p:cNvPr id="28" name="Picture 27" descr="AntelopeJar.jpg"/>
          <p:cNvPicPr>
            <a:picLocks noChangeAspect="1"/>
          </p:cNvPicPr>
          <p:nvPr/>
        </p:nvPicPr>
        <p:blipFill>
          <a:blip r:embed="rId8" cstate="print"/>
          <a:stretch>
            <a:fillRect/>
          </a:stretch>
        </p:blipFill>
        <p:spPr>
          <a:xfrm>
            <a:off x="3504176" y="5540281"/>
            <a:ext cx="1499624" cy="1317719"/>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US" altLang="en-US"/>
              <a:t>How Safe if Freezing?</a:t>
            </a:r>
          </a:p>
        </p:txBody>
      </p:sp>
      <p:sp>
        <p:nvSpPr>
          <p:cNvPr id="14339" name="Rectangle 3"/>
          <p:cNvSpPr>
            <a:spLocks noGrp="1" noChangeArrowheads="1"/>
          </p:cNvSpPr>
          <p:nvPr>
            <p:ph type="body" sz="half" idx="2"/>
          </p:nvPr>
        </p:nvSpPr>
        <p:spPr>
          <a:xfrm>
            <a:off x="4792663" y="1981200"/>
            <a:ext cx="4351337" cy="4419600"/>
          </a:xfrm>
        </p:spPr>
        <p:txBody>
          <a:bodyPr/>
          <a:lstStyle/>
          <a:p>
            <a:pPr eaLnBrk="1" hangingPunct="1">
              <a:buFontTx/>
              <a:buNone/>
            </a:pPr>
            <a:r>
              <a:rPr lang="en-US" altLang="en-US" sz="3200" dirty="0"/>
              <a:t>	Food will be </a:t>
            </a:r>
          </a:p>
          <a:p>
            <a:pPr eaLnBrk="1" hangingPunct="1">
              <a:buFontTx/>
              <a:buNone/>
            </a:pPr>
            <a:r>
              <a:rPr lang="en-US" altLang="en-US" sz="3200" dirty="0"/>
              <a:t>	as safe to eat </a:t>
            </a:r>
          </a:p>
          <a:p>
            <a:pPr eaLnBrk="1" hangingPunct="1">
              <a:buFontTx/>
              <a:buNone/>
            </a:pPr>
            <a:r>
              <a:rPr lang="en-US" altLang="en-US" sz="3200" dirty="0"/>
              <a:t>	when thawed as it </a:t>
            </a:r>
          </a:p>
          <a:p>
            <a:pPr eaLnBrk="1" hangingPunct="1">
              <a:buFontTx/>
              <a:buNone/>
            </a:pPr>
            <a:r>
              <a:rPr lang="en-US" altLang="en-US" sz="3200" dirty="0"/>
              <a:t>	was just before </a:t>
            </a:r>
          </a:p>
          <a:p>
            <a:pPr eaLnBrk="1" hangingPunct="1">
              <a:buFontTx/>
              <a:buNone/>
            </a:pPr>
            <a:r>
              <a:rPr lang="en-US" altLang="en-US" sz="3200" dirty="0"/>
              <a:t>	freezing (if thawed</a:t>
            </a:r>
          </a:p>
          <a:p>
            <a:pPr eaLnBrk="1" hangingPunct="1">
              <a:buFontTx/>
              <a:buNone/>
            </a:pPr>
            <a:r>
              <a:rPr lang="en-US" altLang="en-US" sz="3200" dirty="0"/>
              <a:t>	correctly). </a:t>
            </a:r>
          </a:p>
        </p:txBody>
      </p:sp>
      <p:pic>
        <p:nvPicPr>
          <p:cNvPr id="3" name="Online Image Placeholder 2"/>
          <p:cNvPicPr>
            <a:picLocks noGrp="1" noChangeAspect="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573206" y="2306472"/>
            <a:ext cx="3985145" cy="3166280"/>
          </a:xfrm>
        </p:spPr>
      </p:pic>
    </p:spTree>
    <p:extLst>
      <p:ext uri="{BB962C8B-B14F-4D97-AF65-F5344CB8AC3E}">
        <p14:creationId xmlns:p14="http://schemas.microsoft.com/office/powerpoint/2010/main" val="267948619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en-US" altLang="en-US"/>
              <a:t>Why So Safe?</a:t>
            </a:r>
          </a:p>
        </p:txBody>
      </p:sp>
      <p:sp>
        <p:nvSpPr>
          <p:cNvPr id="15363" name="Rectangle 3"/>
          <p:cNvSpPr>
            <a:spLocks noGrp="1" noChangeArrowheads="1"/>
          </p:cNvSpPr>
          <p:nvPr>
            <p:ph type="body" sz="half" idx="1"/>
          </p:nvPr>
        </p:nvSpPr>
        <p:spPr/>
        <p:txBody>
          <a:bodyPr/>
          <a:lstStyle/>
          <a:p>
            <a:pPr eaLnBrk="1" hangingPunct="1"/>
            <a:endParaRPr lang="en-US" altLang="en-US"/>
          </a:p>
          <a:p>
            <a:pPr eaLnBrk="1" hangingPunct="1"/>
            <a:r>
              <a:rPr lang="en-US" altLang="en-US"/>
              <a:t>Microbial growth (pathogens and spoilage bacteria) stops at 28</a:t>
            </a:r>
            <a:r>
              <a:rPr lang="en-US" altLang="en-US">
                <a:cs typeface="Arial" panose="020B0604020202020204" pitchFamily="34" charset="0"/>
              </a:rPr>
              <a:t>°</a:t>
            </a:r>
            <a:r>
              <a:rPr lang="en-US" altLang="en-US"/>
              <a:t>F.  </a:t>
            </a:r>
          </a:p>
          <a:p>
            <a:pPr eaLnBrk="1" hangingPunct="1"/>
            <a:endParaRPr lang="en-US" altLang="en-US"/>
          </a:p>
          <a:p>
            <a:pPr eaLnBrk="1" hangingPunct="1"/>
            <a:r>
              <a:rPr lang="en-US" altLang="en-US"/>
              <a:t>Chemical changes occur at a very reduced rate.</a:t>
            </a:r>
          </a:p>
        </p:txBody>
      </p:sp>
      <p:pic>
        <p:nvPicPr>
          <p:cNvPr id="15364" name="Picture 9" descr="C:\Documents and Settings\currentuser\My Documents\My Pictures\bacteria2.gif"/>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767263" y="2667000"/>
            <a:ext cx="3698875" cy="2667000"/>
          </a:xfrm>
        </p:spPr>
      </p:pic>
    </p:spTree>
    <p:extLst>
      <p:ext uri="{BB962C8B-B14F-4D97-AF65-F5344CB8AC3E}">
        <p14:creationId xmlns:p14="http://schemas.microsoft.com/office/powerpoint/2010/main" val="280592602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US" altLang="en-US"/>
              <a:t>Safety of Frozen Foods </a:t>
            </a:r>
          </a:p>
        </p:txBody>
      </p:sp>
      <p:sp>
        <p:nvSpPr>
          <p:cNvPr id="13315" name="Rectangle 3"/>
          <p:cNvSpPr>
            <a:spLocks noGrp="1" noChangeArrowheads="1"/>
          </p:cNvSpPr>
          <p:nvPr>
            <p:ph type="body" sz="half" idx="1"/>
          </p:nvPr>
        </p:nvSpPr>
        <p:spPr/>
        <p:txBody>
          <a:bodyPr>
            <a:normAutofit lnSpcReduction="10000"/>
          </a:bodyPr>
          <a:lstStyle/>
          <a:p>
            <a:pPr eaLnBrk="1" hangingPunct="1">
              <a:defRPr/>
            </a:pPr>
            <a:r>
              <a:rPr lang="en-US" altLang="en-US" dirty="0"/>
              <a:t>Freezing does destroy some bacteria and parasites.  </a:t>
            </a:r>
          </a:p>
          <a:p>
            <a:pPr eaLnBrk="1" hangingPunct="1">
              <a:defRPr/>
            </a:pPr>
            <a:endParaRPr lang="en-US" altLang="en-US" dirty="0"/>
          </a:p>
          <a:p>
            <a:pPr eaLnBrk="1" hangingPunct="1">
              <a:defRPr/>
            </a:pPr>
            <a:r>
              <a:rPr lang="en-US" altLang="en-US" dirty="0"/>
              <a:t>Because all organisms are not destroyed, good food handling skills are needed to control bacterial during thawing and  once thawed. </a:t>
            </a:r>
          </a:p>
        </p:txBody>
      </p:sp>
      <p:pic>
        <p:nvPicPr>
          <p:cNvPr id="16388" name="Picture 5" descr="C:\Documents and Settings\currentuser\My Documents\My Pictures\bacteria.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935538" y="2514600"/>
            <a:ext cx="3911600" cy="2895600"/>
          </a:xfrm>
        </p:spPr>
      </p:pic>
    </p:spTree>
    <p:extLst>
      <p:ext uri="{BB962C8B-B14F-4D97-AF65-F5344CB8AC3E}">
        <p14:creationId xmlns:p14="http://schemas.microsoft.com/office/powerpoint/2010/main" val="310804982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38" y="319594"/>
            <a:ext cx="8564562" cy="584775"/>
          </a:xfrm>
        </p:spPr>
        <p:txBody>
          <a:bodyPr/>
          <a:lstStyle/>
          <a:p>
            <a:r>
              <a:rPr lang="en-US" dirty="0"/>
              <a:t>Freezing Meat, Poultry and Seafood</a:t>
            </a:r>
          </a:p>
        </p:txBody>
      </p:sp>
      <p:sp>
        <p:nvSpPr>
          <p:cNvPr id="3" name="Content Placeholder 2"/>
          <p:cNvSpPr>
            <a:spLocks noGrp="1"/>
          </p:cNvSpPr>
          <p:nvPr>
            <p:ph idx="1"/>
          </p:nvPr>
        </p:nvSpPr>
        <p:spPr>
          <a:xfrm>
            <a:off x="261938" y="1714500"/>
            <a:ext cx="8575675" cy="4237038"/>
          </a:xfrm>
        </p:spPr>
        <p:txBody>
          <a:bodyPr/>
          <a:lstStyle/>
          <a:p>
            <a:r>
              <a:rPr lang="en-US" dirty="0"/>
              <a:t>Process Meat to freeze while fresh.</a:t>
            </a:r>
          </a:p>
          <a:p>
            <a:r>
              <a:rPr lang="en-US" dirty="0"/>
              <a:t>Portion into meal sizes.</a:t>
            </a:r>
          </a:p>
          <a:p>
            <a:r>
              <a:rPr lang="en-US" dirty="0"/>
              <a:t>Freezer needs to be 0</a:t>
            </a:r>
            <a:r>
              <a:rPr lang="en-US" dirty="0">
                <a:latin typeface="Calibri"/>
              </a:rPr>
              <a:t>⁰ </a:t>
            </a:r>
            <a:r>
              <a:rPr lang="en-US" dirty="0"/>
              <a:t>F or below.</a:t>
            </a:r>
          </a:p>
          <a:p>
            <a:r>
              <a:rPr lang="en-US" dirty="0"/>
              <a:t>Frost free freezers are higher temperature.</a:t>
            </a:r>
          </a:p>
          <a:p>
            <a:r>
              <a:rPr lang="en-US" dirty="0"/>
              <a:t>Consider freezer temperature when considering packaging.</a:t>
            </a:r>
          </a:p>
          <a:p>
            <a:r>
              <a:rPr lang="en-US" dirty="0"/>
              <a:t>Ground Meats need to be frozen immediately.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0500" y="1539282"/>
            <a:ext cx="2286000" cy="1704975"/>
          </a:xfrm>
          <a:prstGeom prst="rect">
            <a:avLst/>
          </a:prstGeom>
        </p:spPr>
      </p:pic>
    </p:spTree>
    <p:extLst>
      <p:ext uri="{BB962C8B-B14F-4D97-AF65-F5344CB8AC3E}">
        <p14:creationId xmlns:p14="http://schemas.microsoft.com/office/powerpoint/2010/main" val="1049103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Freezing Meat Packaging</a:t>
            </a:r>
          </a:p>
        </p:txBody>
      </p:sp>
      <p:sp>
        <p:nvSpPr>
          <p:cNvPr id="3" name="Content Placeholder 2"/>
          <p:cNvSpPr>
            <a:spLocks noGrp="1"/>
          </p:cNvSpPr>
          <p:nvPr>
            <p:ph idx="1"/>
          </p:nvPr>
        </p:nvSpPr>
        <p:spPr/>
        <p:txBody>
          <a:bodyPr/>
          <a:lstStyle/>
          <a:p>
            <a:r>
              <a:rPr lang="en-US" dirty="0"/>
              <a:t>Choose appropriate packaging for your meats</a:t>
            </a:r>
          </a:p>
          <a:p>
            <a:pPr lvl="1"/>
            <a:r>
              <a:rPr lang="en-US" dirty="0"/>
              <a:t>Heavy Duty freezer wrap </a:t>
            </a:r>
          </a:p>
          <a:p>
            <a:pPr lvl="1"/>
            <a:r>
              <a:rPr lang="en-US" dirty="0"/>
              <a:t>Aluminum Foil</a:t>
            </a:r>
          </a:p>
          <a:p>
            <a:pPr lvl="1"/>
            <a:r>
              <a:rPr lang="en-US" dirty="0"/>
              <a:t>Plastic Wrap</a:t>
            </a:r>
          </a:p>
          <a:p>
            <a:pPr lvl="1"/>
            <a:r>
              <a:rPr lang="en-US" dirty="0"/>
              <a:t>Plastic Freezer Bags</a:t>
            </a:r>
          </a:p>
          <a:p>
            <a:r>
              <a:rPr lang="en-US" dirty="0"/>
              <a:t>Double layer wrapped items in freezer plastic bags for additional protection.</a:t>
            </a:r>
          </a:p>
          <a:p>
            <a:r>
              <a:rPr lang="en-US" dirty="0"/>
              <a:t>Best quality when consumed within a year.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852" y="2229916"/>
            <a:ext cx="2628900" cy="1743075"/>
          </a:xfrm>
          <a:prstGeom prst="rect">
            <a:avLst/>
          </a:prstGeom>
        </p:spPr>
      </p:pic>
    </p:spTree>
    <p:extLst>
      <p:ext uri="{BB962C8B-B14F-4D97-AF65-F5344CB8AC3E}">
        <p14:creationId xmlns:p14="http://schemas.microsoft.com/office/powerpoint/2010/main" val="3280501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Unsuitable Packaging for Freezing</a:t>
            </a:r>
          </a:p>
        </p:txBody>
      </p:sp>
      <p:sp>
        <p:nvSpPr>
          <p:cNvPr id="3" name="Content Placeholder 2"/>
          <p:cNvSpPr>
            <a:spLocks noGrp="1"/>
          </p:cNvSpPr>
          <p:nvPr>
            <p:ph idx="1"/>
          </p:nvPr>
        </p:nvSpPr>
        <p:spPr>
          <a:xfrm>
            <a:off x="261938" y="1237090"/>
            <a:ext cx="8575675" cy="4400550"/>
          </a:xfrm>
        </p:spPr>
        <p:txBody>
          <a:bodyPr/>
          <a:lstStyle/>
          <a:p>
            <a:r>
              <a:rPr lang="en-US" dirty="0"/>
              <a:t>Those that are not Moisture-vapor proof enough</a:t>
            </a:r>
          </a:p>
          <a:p>
            <a:r>
              <a:rPr lang="en-US" dirty="0"/>
              <a:t>Waxed Paper (Waxed Butcher </a:t>
            </a:r>
          </a:p>
          <a:p>
            <a:pPr marL="0" indent="0">
              <a:buNone/>
            </a:pPr>
            <a:r>
              <a:rPr lang="en-US" dirty="0"/>
              <a:t>     paper is okay)</a:t>
            </a:r>
          </a:p>
          <a:p>
            <a:r>
              <a:rPr lang="en-US" dirty="0"/>
              <a:t>Paper or Milk Cartons</a:t>
            </a:r>
          </a:p>
          <a:p>
            <a:r>
              <a:rPr lang="en-US" dirty="0"/>
              <a:t>Rigid cartons with cracks or</a:t>
            </a:r>
          </a:p>
          <a:p>
            <a:pPr marL="0" indent="0">
              <a:buNone/>
            </a:pPr>
            <a:r>
              <a:rPr lang="en-US" dirty="0"/>
              <a:t>               poor fitting lids</a:t>
            </a:r>
          </a:p>
          <a:p>
            <a:r>
              <a:rPr lang="en-US" dirty="0"/>
              <a:t>Re-use of plastic dairy or meat containers</a:t>
            </a:r>
          </a:p>
          <a:p>
            <a:r>
              <a:rPr lang="en-US" dirty="0"/>
              <a:t>Any containers labelled for ‘storage’ vs ‘freezing’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2059" y="1828799"/>
            <a:ext cx="3299157" cy="2552132"/>
          </a:xfrm>
          <a:prstGeom prst="rect">
            <a:avLst/>
          </a:prstGeom>
        </p:spPr>
      </p:pic>
    </p:spTree>
    <p:extLst>
      <p:ext uri="{BB962C8B-B14F-4D97-AF65-F5344CB8AC3E}">
        <p14:creationId xmlns:p14="http://schemas.microsoft.com/office/powerpoint/2010/main" val="3002982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Freezing Meat, Seafood and Poultry</a:t>
            </a:r>
          </a:p>
        </p:txBody>
      </p:sp>
      <p:sp>
        <p:nvSpPr>
          <p:cNvPr id="3" name="Content Placeholder 2"/>
          <p:cNvSpPr>
            <a:spLocks noGrp="1"/>
          </p:cNvSpPr>
          <p:nvPr>
            <p:ph idx="1"/>
          </p:nvPr>
        </p:nvSpPr>
        <p:spPr/>
        <p:txBody>
          <a:bodyPr/>
          <a:lstStyle/>
          <a:p>
            <a:r>
              <a:rPr lang="en-US" dirty="0"/>
              <a:t>Freeze only the amount your freezer can freeze in 24 hours.</a:t>
            </a:r>
          </a:p>
          <a:p>
            <a:pPr lvl="1"/>
            <a:r>
              <a:rPr lang="en-US" dirty="0"/>
              <a:t>Utilize sheet pan method, or shallow layer </a:t>
            </a:r>
          </a:p>
          <a:p>
            <a:pPr lvl="1"/>
            <a:r>
              <a:rPr lang="en-US" dirty="0"/>
              <a:t>Place in single layers until frozen </a:t>
            </a:r>
          </a:p>
          <a:p>
            <a:pPr lvl="1"/>
            <a:r>
              <a:rPr lang="en-US" dirty="0"/>
              <a:t>2-3 lbs. per cubic ft. at a time, overloading will slow freezing time</a:t>
            </a:r>
          </a:p>
          <a:p>
            <a:pPr lvl="1"/>
            <a:r>
              <a:rPr lang="en-US" dirty="0"/>
              <a:t>Remember slower freezing time makes larger ice crystals</a:t>
            </a:r>
          </a:p>
        </p:txBody>
      </p:sp>
      <p:sp>
        <p:nvSpPr>
          <p:cNvPr id="4" name="Rectangle 3"/>
          <p:cNvSpPr/>
          <p:nvPr/>
        </p:nvSpPr>
        <p:spPr bwMode="auto">
          <a:xfrm>
            <a:off x="190500" y="6083300"/>
            <a:ext cx="3606800" cy="7747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391888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Freezer Containers and Wraps</a:t>
            </a:r>
          </a:p>
        </p:txBody>
      </p:sp>
      <p:sp>
        <p:nvSpPr>
          <p:cNvPr id="3" name="Content Placeholder 2"/>
          <p:cNvSpPr>
            <a:spLocks noGrp="1"/>
          </p:cNvSpPr>
          <p:nvPr>
            <p:ph idx="1"/>
          </p:nvPr>
        </p:nvSpPr>
        <p:spPr/>
        <p:txBody>
          <a:bodyPr/>
          <a:lstStyle/>
          <a:p>
            <a:r>
              <a:rPr lang="en-US" dirty="0"/>
              <a:t>Airtight containers </a:t>
            </a:r>
          </a:p>
          <a:p>
            <a:r>
              <a:rPr lang="en-US" dirty="0"/>
              <a:t>Moisture  proof containers</a:t>
            </a:r>
          </a:p>
          <a:p>
            <a:r>
              <a:rPr lang="en-US" dirty="0"/>
              <a:t>Kinds of wrap for meats</a:t>
            </a:r>
          </a:p>
          <a:p>
            <a:r>
              <a:rPr lang="en-US" dirty="0"/>
              <a:t>Seafood…DON’T put in milk cartons or blocks of ice.</a:t>
            </a:r>
          </a:p>
          <a:p>
            <a:r>
              <a:rPr lang="en-US" dirty="0"/>
              <a:t>Be sure to glaze the fish to prevent air from drying out seafood. </a:t>
            </a:r>
          </a:p>
          <a:p>
            <a:r>
              <a:rPr lang="en-US" dirty="0"/>
              <a:t>Freezing seafood whole does not stop enzymes, tissues may soften, reducing quality.</a:t>
            </a:r>
          </a:p>
        </p:txBody>
      </p:sp>
    </p:spTree>
    <p:extLst>
      <p:ext uri="{BB962C8B-B14F-4D97-AF65-F5344CB8AC3E}">
        <p14:creationId xmlns:p14="http://schemas.microsoft.com/office/powerpoint/2010/main" val="3315031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069177"/>
            <a:ext cx="3276600" cy="2554545"/>
          </a:xfrm>
        </p:spPr>
        <p:txBody>
          <a:bodyPr/>
          <a:lstStyle/>
          <a:p>
            <a:r>
              <a:rPr lang="en-US" dirty="0"/>
              <a:t>Smoking Your Meats for </a:t>
            </a:r>
            <a:br>
              <a:rPr lang="en-US" dirty="0"/>
            </a:br>
            <a:r>
              <a:rPr lang="en-US" dirty="0"/>
              <a:t>Added Flavor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9900" y="1651000"/>
            <a:ext cx="4076700" cy="3632200"/>
          </a:xfrm>
          <a:prstGeom prst="rect">
            <a:avLst/>
          </a:prstGeom>
        </p:spPr>
      </p:pic>
    </p:spTree>
    <p:extLst>
      <p:ext uri="{BB962C8B-B14F-4D97-AF65-F5344CB8AC3E}">
        <p14:creationId xmlns:p14="http://schemas.microsoft.com/office/powerpoint/2010/main" val="608609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Smoking Meat, Seafood and Poultry</a:t>
            </a:r>
          </a:p>
        </p:txBody>
      </p:sp>
      <p:sp>
        <p:nvSpPr>
          <p:cNvPr id="3" name="Content Placeholder 2"/>
          <p:cNvSpPr>
            <a:spLocks noGrp="1"/>
          </p:cNvSpPr>
          <p:nvPr>
            <p:ph idx="1"/>
          </p:nvPr>
        </p:nvSpPr>
        <p:spPr/>
        <p:txBody>
          <a:bodyPr/>
          <a:lstStyle/>
          <a:p>
            <a:r>
              <a:rPr lang="en-US" dirty="0"/>
              <a:t>Smoking meats is NOT a preservation method, but a flavor enhancing method.</a:t>
            </a:r>
          </a:p>
          <a:p>
            <a:r>
              <a:rPr lang="en-US" dirty="0"/>
              <a:t>Follow Approved recipes for smoking</a:t>
            </a:r>
          </a:p>
          <a:p>
            <a:pPr lvl="1"/>
            <a:r>
              <a:rPr lang="en-US" dirty="0"/>
              <a:t>Can be found on extension websites</a:t>
            </a:r>
          </a:p>
          <a:p>
            <a:r>
              <a:rPr lang="en-US" dirty="0"/>
              <a:t>Always preserve your smoked meats by freezing, canning, or refrigerating for the recommended amount of time.</a:t>
            </a:r>
          </a:p>
          <a:p>
            <a:r>
              <a:rPr lang="en-US" dirty="0"/>
              <a:t>Smoked meats are not shelf stable.</a:t>
            </a:r>
          </a:p>
        </p:txBody>
      </p:sp>
      <p:sp>
        <p:nvSpPr>
          <p:cNvPr id="4" name="Rectangle 3"/>
          <p:cNvSpPr/>
          <p:nvPr/>
        </p:nvSpPr>
        <p:spPr bwMode="auto">
          <a:xfrm>
            <a:off x="190500" y="6083300"/>
            <a:ext cx="3606800" cy="7747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94493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13"/>
          <p:cNvSpPr>
            <a:spLocks noChangeArrowheads="1"/>
          </p:cNvSpPr>
          <p:nvPr/>
        </p:nvSpPr>
        <p:spPr bwMode="auto">
          <a:xfrm>
            <a:off x="0" y="6027738"/>
            <a:ext cx="9144000" cy="830262"/>
          </a:xfrm>
          <a:prstGeom prst="rect">
            <a:avLst/>
          </a:prstGeom>
          <a:solidFill>
            <a:srgbClr val="FFFFFF"/>
          </a:solidFill>
          <a:ln w="9525">
            <a:noFill/>
            <a:miter lim="800000"/>
            <a:headEnd/>
            <a:tailEnd/>
          </a:ln>
        </p:spPr>
        <p:txBody>
          <a:bodyPr wrap="none" anchor="ctr"/>
          <a:lstStyle/>
          <a:p>
            <a:pPr algn="r"/>
            <a:endParaRPr lang="en-US" altLang="en-US" dirty="0"/>
          </a:p>
        </p:txBody>
      </p:sp>
      <p:sp>
        <p:nvSpPr>
          <p:cNvPr id="7172" name="Rectangle 12"/>
          <p:cNvSpPr>
            <a:spLocks noChangeArrowheads="1"/>
          </p:cNvSpPr>
          <p:nvPr/>
        </p:nvSpPr>
        <p:spPr bwMode="auto">
          <a:xfrm>
            <a:off x="0" y="0"/>
            <a:ext cx="3629025" cy="6858000"/>
          </a:xfrm>
          <a:prstGeom prst="rect">
            <a:avLst/>
          </a:prstGeom>
          <a:solidFill>
            <a:schemeClr val="tx2"/>
          </a:solidFill>
          <a:ln w="9525">
            <a:noFill/>
            <a:miter lim="800000"/>
            <a:headEnd/>
            <a:tailEnd/>
          </a:ln>
        </p:spPr>
        <p:txBody>
          <a:bodyPr wrap="none" anchor="ctr"/>
          <a:lstStyle/>
          <a:p>
            <a:pPr algn="r"/>
            <a:endParaRPr lang="en-US" altLang="en-US" dirty="0"/>
          </a:p>
        </p:txBody>
      </p:sp>
      <p:sp>
        <p:nvSpPr>
          <p:cNvPr id="7173" name="Rectangle 2"/>
          <p:cNvSpPr>
            <a:spLocks noGrp="1" noChangeArrowheads="1"/>
          </p:cNvSpPr>
          <p:nvPr>
            <p:ph type="title"/>
          </p:nvPr>
        </p:nvSpPr>
        <p:spPr>
          <a:xfrm>
            <a:off x="198438" y="2192079"/>
            <a:ext cx="3187700" cy="2308324"/>
          </a:xfrm>
        </p:spPr>
        <p:txBody>
          <a:bodyPr/>
          <a:lstStyle/>
          <a:p>
            <a:r>
              <a:rPr lang="en-US" altLang="en-US" sz="3600" dirty="0"/>
              <a:t>Preserving  Your Meats </a:t>
            </a:r>
            <a:br>
              <a:rPr lang="en-US" altLang="en-US" sz="3600" dirty="0"/>
            </a:br>
            <a:r>
              <a:rPr lang="en-US" altLang="en-US" sz="3600" dirty="0"/>
              <a:t>in a variety </a:t>
            </a:r>
            <a:br>
              <a:rPr lang="en-US" altLang="en-US" sz="3600" dirty="0"/>
            </a:br>
            <a:r>
              <a:rPr lang="en-US" altLang="en-US" sz="3600" dirty="0"/>
              <a:t>of ways…..</a:t>
            </a:r>
          </a:p>
        </p:txBody>
      </p:sp>
      <p:sp>
        <p:nvSpPr>
          <p:cNvPr id="7174" name="TextBox 2"/>
          <p:cNvSpPr txBox="1">
            <a:spLocks noChangeArrowheads="1"/>
          </p:cNvSpPr>
          <p:nvPr/>
        </p:nvSpPr>
        <p:spPr bwMode="auto">
          <a:xfrm>
            <a:off x="3910013" y="1422400"/>
            <a:ext cx="4953000" cy="3046988"/>
          </a:xfrm>
          <a:prstGeom prst="rect">
            <a:avLst/>
          </a:prstGeom>
          <a:noFill/>
          <a:ln w="9525">
            <a:noFill/>
            <a:miter lim="800000"/>
            <a:headEnd/>
            <a:tailEnd/>
          </a:ln>
        </p:spPr>
        <p:txBody>
          <a:bodyPr>
            <a:spAutoFit/>
          </a:bodyPr>
          <a:lstStyle/>
          <a:p>
            <a:pPr marL="457200" indent="-457200">
              <a:buFont typeface="Arial" charset="0"/>
              <a:buChar char="•"/>
            </a:pPr>
            <a:endParaRPr lang="en-US" sz="3200" dirty="0">
              <a:latin typeface="Stone Sans"/>
            </a:endParaRPr>
          </a:p>
          <a:p>
            <a:pPr marL="457200" indent="-457200">
              <a:buFont typeface="Arial" charset="0"/>
              <a:buChar char="•"/>
            </a:pPr>
            <a:r>
              <a:rPr lang="en-US" sz="3200" dirty="0">
                <a:latin typeface="Stone Sans"/>
              </a:rPr>
              <a:t>Freezing</a:t>
            </a:r>
          </a:p>
          <a:p>
            <a:pPr marL="457200" indent="-457200">
              <a:buFont typeface="Arial" charset="0"/>
              <a:buChar char="•"/>
            </a:pPr>
            <a:r>
              <a:rPr lang="en-US" sz="3200" dirty="0">
                <a:latin typeface="Stone Sans"/>
              </a:rPr>
              <a:t>Smoked meat or fish</a:t>
            </a:r>
          </a:p>
          <a:p>
            <a:pPr marL="457200" indent="-457200">
              <a:buFont typeface="Arial" charset="0"/>
              <a:buChar char="•"/>
            </a:pPr>
            <a:r>
              <a:rPr lang="en-US" sz="3200" dirty="0">
                <a:latin typeface="Stone Sans"/>
              </a:rPr>
              <a:t>Jerky </a:t>
            </a:r>
          </a:p>
          <a:p>
            <a:pPr marL="457200" indent="-457200">
              <a:buFont typeface="Arial" charset="0"/>
              <a:buChar char="•"/>
            </a:pPr>
            <a:r>
              <a:rPr lang="en-US" sz="3200" dirty="0">
                <a:latin typeface="Stone Sans"/>
              </a:rPr>
              <a:t>Pressure Canning</a:t>
            </a:r>
          </a:p>
          <a:p>
            <a:endParaRPr lang="en-US" sz="3200" dirty="0">
              <a:latin typeface="Stone Sans"/>
            </a:endParaRPr>
          </a:p>
        </p:txBody>
      </p:sp>
      <p:pic>
        <p:nvPicPr>
          <p:cNvPr id="9" name="Picture 8" descr="Clark-county-1-line.gif"/>
          <p:cNvPicPr>
            <a:picLocks noChangeAspect="1"/>
          </p:cNvPicPr>
          <p:nvPr/>
        </p:nvPicPr>
        <p:blipFill>
          <a:blip r:embed="rId3" cstate="print"/>
          <a:stretch>
            <a:fillRect/>
          </a:stretch>
        </p:blipFill>
        <p:spPr>
          <a:xfrm>
            <a:off x="6324600" y="5973780"/>
            <a:ext cx="2819400" cy="88422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38" y="319594"/>
            <a:ext cx="8564562" cy="584775"/>
          </a:xfrm>
        </p:spPr>
        <p:txBody>
          <a:bodyPr/>
          <a:lstStyle/>
          <a:p>
            <a:r>
              <a:rPr lang="en-US" dirty="0"/>
              <a:t>Smoking Large Cuts (Beef/Pork)</a:t>
            </a:r>
          </a:p>
        </p:txBody>
      </p:sp>
      <p:sp>
        <p:nvSpPr>
          <p:cNvPr id="3" name="Content Placeholder 2"/>
          <p:cNvSpPr>
            <a:spLocks noGrp="1"/>
          </p:cNvSpPr>
          <p:nvPr>
            <p:ph idx="1"/>
          </p:nvPr>
        </p:nvSpPr>
        <p:spPr/>
        <p:txBody>
          <a:bodyPr/>
          <a:lstStyle/>
          <a:p>
            <a:r>
              <a:rPr lang="en-US" dirty="0"/>
              <a:t>Flavor can be added by smoking according to tested recipes. </a:t>
            </a:r>
          </a:p>
          <a:p>
            <a:r>
              <a:rPr lang="en-US" dirty="0"/>
              <a:t>Large pieces of meat can be brined or rubbed with seasoning.</a:t>
            </a:r>
          </a:p>
          <a:p>
            <a:r>
              <a:rPr lang="en-US" dirty="0"/>
              <a:t>Smoke between 225º-300º F for safety.</a:t>
            </a:r>
          </a:p>
          <a:p>
            <a:r>
              <a:rPr lang="en-US" dirty="0"/>
              <a:t>Internal final temperature needs to be 165ºF</a:t>
            </a:r>
          </a:p>
          <a:p>
            <a:r>
              <a:rPr lang="en-US" dirty="0"/>
              <a:t>Used approved meat thermometers.</a:t>
            </a:r>
          </a:p>
        </p:txBody>
      </p:sp>
      <p:sp>
        <p:nvSpPr>
          <p:cNvPr id="4" name="Rectangle 3"/>
          <p:cNvSpPr/>
          <p:nvPr/>
        </p:nvSpPr>
        <p:spPr bwMode="auto">
          <a:xfrm>
            <a:off x="190500" y="6083300"/>
            <a:ext cx="3606800" cy="7747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633173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38" y="319594"/>
            <a:ext cx="8564562" cy="584775"/>
          </a:xfrm>
        </p:spPr>
        <p:txBody>
          <a:bodyPr/>
          <a:lstStyle/>
          <a:p>
            <a:r>
              <a:rPr lang="en-US" dirty="0"/>
              <a:t>Smoking Big Game</a:t>
            </a:r>
          </a:p>
        </p:txBody>
      </p:sp>
      <p:sp>
        <p:nvSpPr>
          <p:cNvPr id="3" name="Content Placeholder 2"/>
          <p:cNvSpPr>
            <a:spLocks noGrp="1"/>
          </p:cNvSpPr>
          <p:nvPr>
            <p:ph idx="1"/>
          </p:nvPr>
        </p:nvSpPr>
        <p:spPr/>
        <p:txBody>
          <a:bodyPr/>
          <a:lstStyle/>
          <a:p>
            <a:r>
              <a:rPr lang="en-US" dirty="0"/>
              <a:t>Flavor can be added by smoking according to tested recipes. </a:t>
            </a:r>
          </a:p>
          <a:p>
            <a:r>
              <a:rPr lang="en-US" dirty="0"/>
              <a:t>Large pieces of meat can be brined or rubbed with seasoning.</a:t>
            </a:r>
          </a:p>
          <a:p>
            <a:r>
              <a:rPr lang="en-US" dirty="0"/>
              <a:t>Smoke between 225º-300º F for safety.</a:t>
            </a:r>
          </a:p>
          <a:p>
            <a:r>
              <a:rPr lang="en-US" dirty="0"/>
              <a:t>Internal final temperature needs to be 165ºF</a:t>
            </a:r>
          </a:p>
          <a:p>
            <a:r>
              <a:rPr lang="en-US" dirty="0"/>
              <a:t>Used approved meat thermometers.</a:t>
            </a:r>
          </a:p>
        </p:txBody>
      </p:sp>
      <p:sp>
        <p:nvSpPr>
          <p:cNvPr id="4" name="Rectangle 3"/>
          <p:cNvSpPr/>
          <p:nvPr/>
        </p:nvSpPr>
        <p:spPr bwMode="auto">
          <a:xfrm>
            <a:off x="190500" y="6083300"/>
            <a:ext cx="3606800" cy="7747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1975858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38" y="319594"/>
            <a:ext cx="8564562" cy="584775"/>
          </a:xfrm>
        </p:spPr>
        <p:txBody>
          <a:bodyPr/>
          <a:lstStyle/>
          <a:p>
            <a:r>
              <a:rPr lang="en-US" dirty="0"/>
              <a:t>Smoking Game Birds</a:t>
            </a:r>
          </a:p>
        </p:txBody>
      </p:sp>
      <p:sp>
        <p:nvSpPr>
          <p:cNvPr id="3" name="Content Placeholder 2"/>
          <p:cNvSpPr>
            <a:spLocks noGrp="1"/>
          </p:cNvSpPr>
          <p:nvPr>
            <p:ph idx="1"/>
          </p:nvPr>
        </p:nvSpPr>
        <p:spPr>
          <a:xfrm>
            <a:off x="261938" y="1841500"/>
            <a:ext cx="8575675" cy="4110038"/>
          </a:xfrm>
        </p:spPr>
        <p:txBody>
          <a:bodyPr/>
          <a:lstStyle/>
          <a:p>
            <a:r>
              <a:rPr lang="en-US" dirty="0"/>
              <a:t>Use approved recipes</a:t>
            </a:r>
          </a:p>
          <a:p>
            <a:r>
              <a:rPr lang="en-US" dirty="0"/>
              <a:t>Fowl can be brined with salt and sugar</a:t>
            </a:r>
          </a:p>
          <a:p>
            <a:r>
              <a:rPr lang="en-US" dirty="0"/>
              <a:t>Follow heating and smoking instructions to get proper ratio of heat and smoke.</a:t>
            </a:r>
          </a:p>
          <a:p>
            <a:r>
              <a:rPr lang="en-US" dirty="0"/>
              <a:t>Final Internal Temperature must be 165º F</a:t>
            </a:r>
          </a:p>
          <a:p>
            <a:r>
              <a:rPr lang="en-US" dirty="0"/>
              <a:t>Refrigerate or Freeze for preserving</a:t>
            </a:r>
          </a:p>
        </p:txBody>
      </p:sp>
      <p:sp>
        <p:nvSpPr>
          <p:cNvPr id="4" name="Rectangle 3"/>
          <p:cNvSpPr/>
          <p:nvPr/>
        </p:nvSpPr>
        <p:spPr bwMode="auto">
          <a:xfrm>
            <a:off x="190500" y="6083300"/>
            <a:ext cx="3606800" cy="7747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2113323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Smoking Fish and Seafood</a:t>
            </a:r>
          </a:p>
        </p:txBody>
      </p:sp>
      <p:sp>
        <p:nvSpPr>
          <p:cNvPr id="3" name="Content Placeholder 2"/>
          <p:cNvSpPr>
            <a:spLocks noGrp="1"/>
          </p:cNvSpPr>
          <p:nvPr>
            <p:ph idx="1"/>
          </p:nvPr>
        </p:nvSpPr>
        <p:spPr>
          <a:xfrm>
            <a:off x="250825" y="1681616"/>
            <a:ext cx="8575675" cy="4400550"/>
          </a:xfrm>
        </p:spPr>
        <p:txBody>
          <a:bodyPr/>
          <a:lstStyle/>
          <a:p>
            <a:r>
              <a:rPr lang="en-US" dirty="0"/>
              <a:t>Start with fresh fish, cleaned of all blood, excess scales, etc.</a:t>
            </a:r>
          </a:p>
          <a:p>
            <a:r>
              <a:rPr lang="en-US" dirty="0"/>
              <a:t>Keep cold and cut fish into pieces according to desired final size.</a:t>
            </a:r>
          </a:p>
          <a:p>
            <a:r>
              <a:rPr lang="en-US" dirty="0"/>
              <a:t>Brine fish in approved brine solution</a:t>
            </a:r>
          </a:p>
          <a:p>
            <a:pPr lvl="1"/>
            <a:r>
              <a:rPr lang="en-US" dirty="0"/>
              <a:t>1 cup salt to 7 cups water is acceptable for 2-3 </a:t>
            </a:r>
            <a:r>
              <a:rPr lang="en-US" dirty="0" err="1"/>
              <a:t>lbs</a:t>
            </a:r>
            <a:r>
              <a:rPr lang="en-US" dirty="0"/>
              <a:t> fish.</a:t>
            </a:r>
          </a:p>
          <a:p>
            <a:r>
              <a:rPr lang="en-US" dirty="0"/>
              <a:t>Small fish can brine for 30 minutes, while 2-3” chunks will take 2 hrs.</a:t>
            </a:r>
          </a:p>
          <a:p>
            <a:pPr lvl="1"/>
            <a:endParaRPr lang="en-US" dirty="0"/>
          </a:p>
          <a:p>
            <a:pPr lvl="1"/>
            <a:endParaRPr lang="en-US" dirty="0"/>
          </a:p>
          <a:p>
            <a:pPr lvl="1"/>
            <a:endParaRPr lang="en-US" dirty="0"/>
          </a:p>
        </p:txBody>
      </p:sp>
      <p:sp>
        <p:nvSpPr>
          <p:cNvPr id="4" name="Rectangle 3"/>
          <p:cNvSpPr/>
          <p:nvPr/>
        </p:nvSpPr>
        <p:spPr bwMode="auto">
          <a:xfrm>
            <a:off x="190500" y="6083300"/>
            <a:ext cx="3606800" cy="7747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3839528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Smoking Fish</a:t>
            </a:r>
          </a:p>
        </p:txBody>
      </p:sp>
      <p:sp>
        <p:nvSpPr>
          <p:cNvPr id="3" name="Content Placeholder 2"/>
          <p:cNvSpPr>
            <a:spLocks noGrp="1"/>
          </p:cNvSpPr>
          <p:nvPr>
            <p:ph idx="1"/>
          </p:nvPr>
        </p:nvSpPr>
        <p:spPr/>
        <p:txBody>
          <a:bodyPr/>
          <a:lstStyle/>
          <a:p>
            <a:r>
              <a:rPr lang="en-US" dirty="0"/>
              <a:t>Rinse Fish after brining and allow to air dry for one hour to form a pellicle (shiny tacky surface).</a:t>
            </a:r>
          </a:p>
          <a:p>
            <a:r>
              <a:rPr lang="en-US" dirty="0"/>
              <a:t>Smoke Fish for up to 2 hrs at 90ºF</a:t>
            </a:r>
          </a:p>
          <a:p>
            <a:r>
              <a:rPr lang="en-US" dirty="0"/>
              <a:t>Increase heat until fish is minimum 150ºF (160ºF preferred) and holds for 30 minutes.</a:t>
            </a:r>
          </a:p>
          <a:p>
            <a:r>
              <a:rPr lang="en-US" dirty="0"/>
              <a:t>Your smoker should reach temp for 200º-225ºF to accomplish this, otherwise you can use oven at that temp within 2 hours of smoking fish.</a:t>
            </a:r>
          </a:p>
          <a:p>
            <a:r>
              <a:rPr lang="en-US" dirty="0"/>
              <a:t>Little Chief smoker doesn’t reliably heat enough.</a:t>
            </a:r>
          </a:p>
          <a:p>
            <a:endParaRPr lang="en-US" dirty="0"/>
          </a:p>
        </p:txBody>
      </p:sp>
      <p:sp>
        <p:nvSpPr>
          <p:cNvPr id="4" name="Rectangle 3"/>
          <p:cNvSpPr/>
          <p:nvPr/>
        </p:nvSpPr>
        <p:spPr bwMode="auto">
          <a:xfrm>
            <a:off x="190500" y="6083300"/>
            <a:ext cx="3606800" cy="7747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3787557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38" y="319594"/>
            <a:ext cx="8564562" cy="584775"/>
          </a:xfrm>
        </p:spPr>
        <p:txBody>
          <a:bodyPr/>
          <a:lstStyle/>
          <a:p>
            <a:r>
              <a:rPr lang="en-US" dirty="0"/>
              <a:t>Smoking Fish Considerations</a:t>
            </a:r>
          </a:p>
        </p:txBody>
      </p:sp>
      <p:sp>
        <p:nvSpPr>
          <p:cNvPr id="3" name="Content Placeholder 2"/>
          <p:cNvSpPr>
            <a:spLocks noGrp="1"/>
          </p:cNvSpPr>
          <p:nvPr>
            <p:ph idx="1"/>
          </p:nvPr>
        </p:nvSpPr>
        <p:spPr>
          <a:xfrm>
            <a:off x="261938" y="1765300"/>
            <a:ext cx="8575675" cy="4186238"/>
          </a:xfrm>
        </p:spPr>
        <p:txBody>
          <a:bodyPr/>
          <a:lstStyle/>
          <a:p>
            <a:r>
              <a:rPr lang="en-US" dirty="0"/>
              <a:t>Fully smoked Fish is not suitable for canning.</a:t>
            </a:r>
          </a:p>
          <a:p>
            <a:r>
              <a:rPr lang="en-US" dirty="0"/>
              <a:t>Smoking fish too long and dry isn’t safe for preserving the product, must be frozen.</a:t>
            </a:r>
          </a:p>
          <a:p>
            <a:r>
              <a:rPr lang="en-US" dirty="0"/>
              <a:t>Smoked fish should be refrigerated no longer than 3 weeks.</a:t>
            </a:r>
          </a:p>
          <a:p>
            <a:r>
              <a:rPr lang="en-US" dirty="0"/>
              <a:t>Follow approved recipes and methods for the variety of seafood you are smoking.</a:t>
            </a:r>
          </a:p>
        </p:txBody>
      </p:sp>
    </p:spTree>
    <p:extLst>
      <p:ext uri="{BB962C8B-B14F-4D97-AF65-F5344CB8AC3E}">
        <p14:creationId xmlns:p14="http://schemas.microsoft.com/office/powerpoint/2010/main" val="3770788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Smoking Fish for CANNING </a:t>
            </a:r>
          </a:p>
        </p:txBody>
      </p:sp>
      <p:sp>
        <p:nvSpPr>
          <p:cNvPr id="3" name="Content Placeholder 2"/>
          <p:cNvSpPr>
            <a:spLocks noGrp="1"/>
          </p:cNvSpPr>
          <p:nvPr>
            <p:ph idx="1"/>
          </p:nvPr>
        </p:nvSpPr>
        <p:spPr/>
        <p:txBody>
          <a:bodyPr/>
          <a:lstStyle/>
          <a:p>
            <a:r>
              <a:rPr lang="en-US" dirty="0"/>
              <a:t>Fish can be lightly smoked prior to canning process – not the same as regular smoking.</a:t>
            </a:r>
          </a:p>
          <a:p>
            <a:r>
              <a:rPr lang="en-US" dirty="0"/>
              <a:t>Follow brining instructions.</a:t>
            </a:r>
          </a:p>
          <a:p>
            <a:r>
              <a:rPr lang="en-US" dirty="0"/>
              <a:t>Smoke for up to 2 hours and remove.</a:t>
            </a:r>
          </a:p>
          <a:p>
            <a:r>
              <a:rPr lang="en-US" dirty="0"/>
              <a:t>Do NOT  Taste, as product is not fully cooked at this stage.</a:t>
            </a:r>
          </a:p>
          <a:p>
            <a:r>
              <a:rPr lang="en-US" dirty="0"/>
              <a:t>Can use the 10% weight loss to tell when its ready for the canner.</a:t>
            </a:r>
          </a:p>
          <a:p>
            <a:r>
              <a:rPr lang="en-US" dirty="0"/>
              <a:t>Process as per approved canning instructions.</a:t>
            </a:r>
          </a:p>
        </p:txBody>
      </p:sp>
      <p:sp>
        <p:nvSpPr>
          <p:cNvPr id="4" name="Rectangle 3"/>
          <p:cNvSpPr/>
          <p:nvPr/>
        </p:nvSpPr>
        <p:spPr bwMode="auto">
          <a:xfrm>
            <a:off x="190500" y="6083300"/>
            <a:ext cx="3606800" cy="7747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3093697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38" y="319594"/>
            <a:ext cx="8564562" cy="584775"/>
          </a:xfrm>
        </p:spPr>
        <p:txBody>
          <a:bodyPr/>
          <a:lstStyle/>
          <a:p>
            <a:r>
              <a:rPr lang="en-US" dirty="0"/>
              <a:t>Smoking Poultry</a:t>
            </a:r>
          </a:p>
        </p:txBody>
      </p:sp>
      <p:sp>
        <p:nvSpPr>
          <p:cNvPr id="3" name="Content Placeholder 2"/>
          <p:cNvSpPr>
            <a:spLocks noGrp="1"/>
          </p:cNvSpPr>
          <p:nvPr>
            <p:ph idx="1"/>
          </p:nvPr>
        </p:nvSpPr>
        <p:spPr>
          <a:xfrm>
            <a:off x="261938" y="1841500"/>
            <a:ext cx="8575675" cy="4110038"/>
          </a:xfrm>
        </p:spPr>
        <p:txBody>
          <a:bodyPr/>
          <a:lstStyle/>
          <a:p>
            <a:r>
              <a:rPr lang="en-US" dirty="0"/>
              <a:t>Use approved recipes</a:t>
            </a:r>
          </a:p>
          <a:p>
            <a:r>
              <a:rPr lang="en-US" dirty="0"/>
              <a:t>Fowl can be brined with salt and sugar</a:t>
            </a:r>
          </a:p>
          <a:p>
            <a:r>
              <a:rPr lang="en-US" dirty="0"/>
              <a:t>Follow heating and smoking instructions to get proper ratio of heat and smoke.</a:t>
            </a:r>
          </a:p>
          <a:p>
            <a:r>
              <a:rPr lang="en-US" dirty="0"/>
              <a:t>Final Internal Temperature must be 165º F</a:t>
            </a:r>
          </a:p>
          <a:p>
            <a:r>
              <a:rPr lang="en-US" dirty="0"/>
              <a:t>Refrigerate or Freeze for preserving</a:t>
            </a:r>
          </a:p>
        </p:txBody>
      </p:sp>
      <p:sp>
        <p:nvSpPr>
          <p:cNvPr id="4" name="Rectangle 3"/>
          <p:cNvSpPr/>
          <p:nvPr/>
        </p:nvSpPr>
        <p:spPr bwMode="auto">
          <a:xfrm>
            <a:off x="190500" y="6083300"/>
            <a:ext cx="3606800" cy="7747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3324206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85422"/>
            <a:ext cx="4452257" cy="1323439"/>
          </a:xfrm>
        </p:spPr>
        <p:txBody>
          <a:bodyPr/>
          <a:lstStyle/>
          <a:p>
            <a:r>
              <a:rPr lang="en-US" dirty="0"/>
              <a:t>Making Jerky </a:t>
            </a:r>
            <a:br>
              <a:rPr lang="en-US" dirty="0"/>
            </a:br>
            <a:r>
              <a:rPr lang="en-US" dirty="0"/>
              <a:t>Safely</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444" b="35985"/>
          <a:stretch/>
        </p:blipFill>
        <p:spPr>
          <a:xfrm>
            <a:off x="5138056" y="1828801"/>
            <a:ext cx="3628573" cy="3338284"/>
          </a:xfrm>
          <a:prstGeom prst="rect">
            <a:avLst/>
          </a:prstGeom>
        </p:spPr>
      </p:pic>
    </p:spTree>
    <p:extLst>
      <p:ext uri="{BB962C8B-B14F-4D97-AF65-F5344CB8AC3E}">
        <p14:creationId xmlns:p14="http://schemas.microsoft.com/office/powerpoint/2010/main" val="2294354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13"/>
          <p:cNvSpPr>
            <a:spLocks noGrp="1" noChangeArrowheads="1"/>
          </p:cNvSpPr>
          <p:nvPr>
            <p:ph type="title"/>
          </p:nvPr>
        </p:nvSpPr>
        <p:spPr/>
        <p:txBody>
          <a:bodyPr/>
          <a:lstStyle/>
          <a:p>
            <a:pPr algn="ctr"/>
            <a:r>
              <a:rPr lang="en-US" altLang="en-US" dirty="0"/>
              <a:t>Making Jerky at Home</a:t>
            </a:r>
          </a:p>
        </p:txBody>
      </p:sp>
      <p:sp>
        <p:nvSpPr>
          <p:cNvPr id="5" name="Content Placeholder 4"/>
          <p:cNvSpPr>
            <a:spLocks noGrp="1"/>
          </p:cNvSpPr>
          <p:nvPr>
            <p:ph idx="1"/>
          </p:nvPr>
        </p:nvSpPr>
        <p:spPr/>
        <p:txBody>
          <a:bodyPr/>
          <a:lstStyle/>
          <a:p>
            <a:r>
              <a:rPr lang="en-US" dirty="0"/>
              <a:t>Use approved methods/recipes for success.</a:t>
            </a:r>
          </a:p>
          <a:p>
            <a:endParaRPr lang="en-US" dirty="0"/>
          </a:p>
          <a:p>
            <a:r>
              <a:rPr lang="en-US" dirty="0"/>
              <a:t>Jerky must be properly produced in order to eliminate E. Coli and Salmonella pathogens.</a:t>
            </a:r>
          </a:p>
          <a:p>
            <a:pPr marL="0" indent="0">
              <a:buNone/>
            </a:pPr>
            <a:endParaRPr lang="en-US" dirty="0"/>
          </a:p>
          <a:p>
            <a:r>
              <a:rPr lang="en-US" dirty="0"/>
              <a:t>Assume all meat carries potential bacteria that will cause illness when not properly handled.</a:t>
            </a:r>
          </a:p>
          <a:p>
            <a:endParaRPr lang="en-US" dirty="0"/>
          </a:p>
          <a:p>
            <a:pPr>
              <a:buNone/>
            </a:pPr>
            <a:endParaRPr lang="en-US" dirty="0"/>
          </a:p>
          <a:p>
            <a:endParaRPr lang="en-US" dirty="0"/>
          </a:p>
        </p:txBody>
      </p:sp>
      <p:sp>
        <p:nvSpPr>
          <p:cNvPr id="4" name="Rectangle 3"/>
          <p:cNvSpPr/>
          <p:nvPr/>
        </p:nvSpPr>
        <p:spPr bwMode="auto">
          <a:xfrm>
            <a:off x="241300" y="6057900"/>
            <a:ext cx="3581400" cy="800100"/>
          </a:xfrm>
          <a:prstGeom prst="rect">
            <a:avLst/>
          </a:prstGeom>
          <a:solidFill>
            <a:srgbClr val="FFFFFF"/>
          </a:solid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38" y="73373"/>
            <a:ext cx="8564562" cy="1077218"/>
          </a:xfrm>
        </p:spPr>
        <p:txBody>
          <a:bodyPr/>
          <a:lstStyle/>
          <a:p>
            <a:r>
              <a:rPr lang="en-US" dirty="0"/>
              <a:t>Welcome to Preserving Meat, Poultry and Seafood!!</a:t>
            </a:r>
          </a:p>
        </p:txBody>
      </p:sp>
      <p:sp>
        <p:nvSpPr>
          <p:cNvPr id="3" name="Text Placeholder 2"/>
          <p:cNvSpPr>
            <a:spLocks noGrp="1"/>
          </p:cNvSpPr>
          <p:nvPr>
            <p:ph type="body" sz="half" idx="1"/>
          </p:nvPr>
        </p:nvSpPr>
        <p:spPr/>
        <p:txBody>
          <a:bodyPr/>
          <a:lstStyle/>
          <a:p>
            <a:r>
              <a:rPr lang="en-US" sz="2400" dirty="0"/>
              <a:t>Today’s class is going to cover an overview of  a variety of topics related to preserving meats for best quality and safety for home consumption.</a:t>
            </a:r>
          </a:p>
          <a:p>
            <a:pPr>
              <a:buNone/>
            </a:pPr>
            <a:endParaRPr lang="en-US" sz="800" dirty="0"/>
          </a:p>
          <a:p>
            <a:r>
              <a:rPr lang="en-US" sz="2400" dirty="0"/>
              <a:t>If you feel you need more information about specific processes, please see instructor at the end of class </a:t>
            </a:r>
            <a:r>
              <a:rPr lang="en-US" sz="2400" dirty="0">
                <a:sym typeface="Wingdings" panose="05000000000000000000" pitchFamily="2" charset="2"/>
              </a:rPr>
              <a:t> !</a:t>
            </a:r>
          </a:p>
          <a:p>
            <a:endParaRPr lang="en-US" dirty="0"/>
          </a:p>
        </p:txBody>
      </p:sp>
      <p:sp>
        <p:nvSpPr>
          <p:cNvPr id="7" name="Rectangle 6"/>
          <p:cNvSpPr/>
          <p:nvPr/>
        </p:nvSpPr>
        <p:spPr bwMode="auto">
          <a:xfrm>
            <a:off x="190500" y="6096000"/>
            <a:ext cx="3573780" cy="7620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8" charset="0"/>
            </a:endParaRP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73575" y="2171898"/>
            <a:ext cx="4364038" cy="3546513"/>
          </a:xfrm>
          <a:prstGeom prst="rect">
            <a:avLst/>
          </a:prstGeom>
          <a:noFill/>
          <a:ln>
            <a:noFill/>
          </a:ln>
        </p:spPr>
      </p:pic>
    </p:spTree>
    <p:extLst>
      <p:ext uri="{BB962C8B-B14F-4D97-AF65-F5344CB8AC3E}">
        <p14:creationId xmlns:p14="http://schemas.microsoft.com/office/powerpoint/2010/main" val="4099548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13"/>
          <p:cNvSpPr>
            <a:spLocks noGrp="1" noChangeArrowheads="1"/>
          </p:cNvSpPr>
          <p:nvPr>
            <p:ph type="title"/>
          </p:nvPr>
        </p:nvSpPr>
        <p:spPr/>
        <p:txBody>
          <a:bodyPr/>
          <a:lstStyle/>
          <a:p>
            <a:pPr algn="ctr"/>
            <a:r>
              <a:rPr lang="en-US" altLang="en-US" dirty="0"/>
              <a:t>Making Game Jerky at Home</a:t>
            </a:r>
          </a:p>
        </p:txBody>
      </p:sp>
      <p:sp>
        <p:nvSpPr>
          <p:cNvPr id="5" name="Content Placeholder 4"/>
          <p:cNvSpPr>
            <a:spLocks noGrp="1"/>
          </p:cNvSpPr>
          <p:nvPr>
            <p:ph idx="1"/>
          </p:nvPr>
        </p:nvSpPr>
        <p:spPr/>
        <p:txBody>
          <a:bodyPr/>
          <a:lstStyle/>
          <a:p>
            <a:pPr marL="0" indent="0">
              <a:buNone/>
            </a:pPr>
            <a:endParaRPr lang="en-US" dirty="0"/>
          </a:p>
          <a:p>
            <a:r>
              <a:rPr lang="en-US" dirty="0"/>
              <a:t>Jerky must be properly produced in order to eliminate </a:t>
            </a:r>
            <a:r>
              <a:rPr lang="en-US" dirty="0" err="1"/>
              <a:t>E.Coli</a:t>
            </a:r>
            <a:r>
              <a:rPr lang="en-US" dirty="0"/>
              <a:t> and Salmonella pathogens.</a:t>
            </a:r>
          </a:p>
          <a:p>
            <a:r>
              <a:rPr lang="en-US" dirty="0"/>
              <a:t>Wild game meat should be frozen at 0</a:t>
            </a:r>
            <a:r>
              <a:rPr lang="en-US" dirty="0">
                <a:latin typeface="Calibri"/>
              </a:rPr>
              <a:t>⁰</a:t>
            </a:r>
            <a:r>
              <a:rPr lang="en-US" dirty="0"/>
              <a:t>F for at least 30 days prior to making jerky in order to kill any possible parasites in the meat.</a:t>
            </a:r>
          </a:p>
          <a:p>
            <a:r>
              <a:rPr lang="en-US" dirty="0"/>
              <a:t>Assume all wild game carries potential bacteria that will cause illness when not properly handled.</a:t>
            </a:r>
          </a:p>
          <a:p>
            <a:endParaRPr lang="en-US" dirty="0"/>
          </a:p>
          <a:p>
            <a:pPr>
              <a:buNone/>
            </a:pPr>
            <a:endParaRPr lang="en-US" dirty="0"/>
          </a:p>
          <a:p>
            <a:endParaRPr lang="en-US" dirty="0"/>
          </a:p>
        </p:txBody>
      </p:sp>
      <p:sp>
        <p:nvSpPr>
          <p:cNvPr id="4" name="Rectangle 3"/>
          <p:cNvSpPr/>
          <p:nvPr/>
        </p:nvSpPr>
        <p:spPr bwMode="auto">
          <a:xfrm>
            <a:off x="241300" y="6057900"/>
            <a:ext cx="3581400" cy="800100"/>
          </a:xfrm>
          <a:prstGeom prst="rect">
            <a:avLst/>
          </a:prstGeom>
          <a:solidFill>
            <a:srgbClr val="FFFFFF"/>
          </a:solid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 Jerky Preparation Methods</a:t>
            </a:r>
          </a:p>
        </p:txBody>
      </p:sp>
      <p:sp>
        <p:nvSpPr>
          <p:cNvPr id="3" name="Content Placeholder 2"/>
          <p:cNvSpPr>
            <a:spLocks noGrp="1"/>
          </p:cNvSpPr>
          <p:nvPr>
            <p:ph idx="1"/>
          </p:nvPr>
        </p:nvSpPr>
        <p:spPr>
          <a:xfrm>
            <a:off x="261938" y="1689100"/>
            <a:ext cx="8575675" cy="4262438"/>
          </a:xfrm>
        </p:spPr>
        <p:txBody>
          <a:bodyPr/>
          <a:lstStyle/>
          <a:p>
            <a:r>
              <a:rPr lang="en-US" dirty="0"/>
              <a:t>Two methods for destroying pathogens that could be in meat jerky:</a:t>
            </a:r>
          </a:p>
          <a:p>
            <a:pPr lvl="1"/>
            <a:r>
              <a:rPr lang="en-US" dirty="0"/>
              <a:t>Post-drying in the oven to 160º F</a:t>
            </a:r>
          </a:p>
          <a:p>
            <a:pPr lvl="1"/>
            <a:r>
              <a:rPr lang="en-US" dirty="0"/>
              <a:t>Precooking the meat during marinating to 160ºF</a:t>
            </a:r>
          </a:p>
          <a:p>
            <a:pPr lvl="1"/>
            <a:endParaRPr lang="en-US" dirty="0"/>
          </a:p>
          <a:p>
            <a:r>
              <a:rPr lang="en-US" dirty="0"/>
              <a:t>Follow instructions for recommended dryness of finished product.</a:t>
            </a:r>
          </a:p>
          <a:p>
            <a:pPr lvl="1"/>
            <a:endParaRPr lang="en-US" dirty="0"/>
          </a:p>
          <a:p>
            <a:pPr lvl="1"/>
            <a:endParaRPr lang="en-US" dirty="0"/>
          </a:p>
        </p:txBody>
      </p:sp>
      <p:sp>
        <p:nvSpPr>
          <p:cNvPr id="4" name="Rectangle 3"/>
          <p:cNvSpPr/>
          <p:nvPr/>
        </p:nvSpPr>
        <p:spPr bwMode="auto">
          <a:xfrm>
            <a:off x="190500" y="6083300"/>
            <a:ext cx="3606800" cy="7747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2877548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Jerky Preparation – Equipment Selection</a:t>
            </a:r>
          </a:p>
        </p:txBody>
      </p:sp>
      <p:sp>
        <p:nvSpPr>
          <p:cNvPr id="3" name="Content Placeholder 2"/>
          <p:cNvSpPr>
            <a:spLocks noGrp="1"/>
          </p:cNvSpPr>
          <p:nvPr>
            <p:ph idx="1"/>
          </p:nvPr>
        </p:nvSpPr>
        <p:spPr/>
        <p:txBody>
          <a:bodyPr/>
          <a:lstStyle/>
          <a:p>
            <a:r>
              <a:rPr lang="en-US" dirty="0"/>
              <a:t>Use only approved methods of drying, including Electric Dehydrators or Oven Drying methods.</a:t>
            </a:r>
          </a:p>
          <a:p>
            <a:endParaRPr lang="en-US" dirty="0"/>
          </a:p>
          <a:p>
            <a:r>
              <a:rPr lang="en-US" dirty="0"/>
              <a:t>Electric Dehydrator should have variable heat, fan speed and air movement for effective operation.</a:t>
            </a:r>
          </a:p>
          <a:p>
            <a:endParaRPr lang="en-US" dirty="0"/>
          </a:p>
          <a:p>
            <a:r>
              <a:rPr lang="en-US" dirty="0"/>
              <a:t>Oven Drying must be done in an oven that will maintain 145º F to 155º F for proper drying process.</a:t>
            </a:r>
          </a:p>
        </p:txBody>
      </p:sp>
      <p:sp>
        <p:nvSpPr>
          <p:cNvPr id="4" name="Rectangle 3"/>
          <p:cNvSpPr/>
          <p:nvPr/>
        </p:nvSpPr>
        <p:spPr bwMode="auto">
          <a:xfrm>
            <a:off x="190500" y="6083300"/>
            <a:ext cx="3606800" cy="7747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1845629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61938" y="319594"/>
            <a:ext cx="8564562" cy="584775"/>
          </a:xfrm>
        </p:spPr>
        <p:txBody>
          <a:bodyPr/>
          <a:lstStyle/>
          <a:p>
            <a:r>
              <a:rPr lang="en-US" dirty="0"/>
              <a:t>Making Jerky at Home</a:t>
            </a:r>
          </a:p>
        </p:txBody>
      </p:sp>
      <p:sp>
        <p:nvSpPr>
          <p:cNvPr id="3" name="Content Placeholder 2"/>
          <p:cNvSpPr>
            <a:spLocks noGrp="1"/>
          </p:cNvSpPr>
          <p:nvPr>
            <p:ph idx="1"/>
          </p:nvPr>
        </p:nvSpPr>
        <p:spPr>
          <a:xfrm>
            <a:off x="261938" y="1701800"/>
            <a:ext cx="8575675" cy="4249738"/>
          </a:xfrm>
        </p:spPr>
        <p:txBody>
          <a:bodyPr/>
          <a:lstStyle/>
          <a:p>
            <a:r>
              <a:rPr lang="en-US" dirty="0"/>
              <a:t>Post Drying Method</a:t>
            </a:r>
          </a:p>
          <a:p>
            <a:pPr lvl="1"/>
            <a:r>
              <a:rPr lang="en-US" dirty="0"/>
              <a:t>Easiest way to produce safe jerky</a:t>
            </a:r>
          </a:p>
          <a:p>
            <a:pPr lvl="1"/>
            <a:r>
              <a:rPr lang="en-US" dirty="0"/>
              <a:t>Immediately upon completion of dehydration, place meat strips on baking sheet.</a:t>
            </a:r>
          </a:p>
          <a:p>
            <a:pPr lvl="1"/>
            <a:r>
              <a:rPr lang="en-US" dirty="0"/>
              <a:t>Heat strips at 275º F for 10 minutes</a:t>
            </a:r>
          </a:p>
          <a:p>
            <a:pPr lvl="1"/>
            <a:r>
              <a:rPr lang="en-US" dirty="0"/>
              <a:t>Remove, cool and condition them prior to packaging.</a:t>
            </a:r>
          </a:p>
        </p:txBody>
      </p:sp>
      <p:sp>
        <p:nvSpPr>
          <p:cNvPr id="4" name="Rectangle 3"/>
          <p:cNvSpPr/>
          <p:nvPr/>
        </p:nvSpPr>
        <p:spPr bwMode="auto">
          <a:xfrm>
            <a:off x="190500" y="6083300"/>
            <a:ext cx="3606800" cy="7747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2029004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61938" y="319594"/>
            <a:ext cx="8564562" cy="584775"/>
          </a:xfrm>
        </p:spPr>
        <p:txBody>
          <a:bodyPr/>
          <a:lstStyle/>
          <a:p>
            <a:r>
              <a:rPr lang="en-US" dirty="0"/>
              <a:t>Making Jerky at Home </a:t>
            </a:r>
          </a:p>
        </p:txBody>
      </p:sp>
      <p:sp>
        <p:nvSpPr>
          <p:cNvPr id="3" name="Content Placeholder 2"/>
          <p:cNvSpPr>
            <a:spLocks noGrp="1"/>
          </p:cNvSpPr>
          <p:nvPr>
            <p:ph idx="1"/>
          </p:nvPr>
        </p:nvSpPr>
        <p:spPr/>
        <p:txBody>
          <a:bodyPr/>
          <a:lstStyle/>
          <a:p>
            <a:r>
              <a:rPr lang="en-US" dirty="0"/>
              <a:t>Precooking Method #1</a:t>
            </a:r>
          </a:p>
          <a:p>
            <a:pPr lvl="1"/>
            <a:r>
              <a:rPr lang="en-US" dirty="0"/>
              <a:t>Prepare Marinade and heat in a saucepan to boiling.</a:t>
            </a:r>
          </a:p>
          <a:p>
            <a:pPr lvl="1"/>
            <a:r>
              <a:rPr lang="en-US" dirty="0"/>
              <a:t>Add a few meat strips and reheat to a simmer while stirring. Simmer 1 ½ to 2 minutes.</a:t>
            </a:r>
          </a:p>
          <a:p>
            <a:pPr lvl="1"/>
            <a:r>
              <a:rPr lang="en-US" dirty="0"/>
              <a:t>Meat should reach 160ºF</a:t>
            </a:r>
          </a:p>
          <a:p>
            <a:pPr lvl="1"/>
            <a:r>
              <a:rPr lang="en-US" dirty="0"/>
              <a:t>Remove strips and finish all strips in this method.</a:t>
            </a:r>
          </a:p>
          <a:p>
            <a:pPr lvl="1"/>
            <a:r>
              <a:rPr lang="en-US" dirty="0"/>
              <a:t>Dehydrate as recipe directs</a:t>
            </a:r>
          </a:p>
        </p:txBody>
      </p:sp>
      <p:sp>
        <p:nvSpPr>
          <p:cNvPr id="4" name="Rectangle 3"/>
          <p:cNvSpPr/>
          <p:nvPr/>
        </p:nvSpPr>
        <p:spPr bwMode="auto">
          <a:xfrm>
            <a:off x="190500" y="6083300"/>
            <a:ext cx="3606800" cy="7747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2319431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61938" y="319594"/>
            <a:ext cx="8564562" cy="584775"/>
          </a:xfrm>
        </p:spPr>
        <p:txBody>
          <a:bodyPr/>
          <a:lstStyle/>
          <a:p>
            <a:r>
              <a:rPr lang="en-US" dirty="0"/>
              <a:t>Making Jerky at Home</a:t>
            </a:r>
          </a:p>
        </p:txBody>
      </p:sp>
      <p:sp>
        <p:nvSpPr>
          <p:cNvPr id="3" name="Content Placeholder 2"/>
          <p:cNvSpPr>
            <a:spLocks noGrp="1"/>
          </p:cNvSpPr>
          <p:nvPr>
            <p:ph idx="1"/>
          </p:nvPr>
        </p:nvSpPr>
        <p:spPr>
          <a:xfrm>
            <a:off x="261938" y="1181100"/>
            <a:ext cx="8575675" cy="4770438"/>
          </a:xfrm>
        </p:spPr>
        <p:txBody>
          <a:bodyPr/>
          <a:lstStyle/>
          <a:p>
            <a:r>
              <a:rPr lang="en-US" dirty="0"/>
              <a:t>Precooking Method #2</a:t>
            </a:r>
          </a:p>
          <a:p>
            <a:pPr lvl="1"/>
            <a:r>
              <a:rPr lang="en-US" dirty="0"/>
              <a:t>Preheat oven to 325ºF</a:t>
            </a:r>
          </a:p>
          <a:p>
            <a:pPr lvl="1"/>
            <a:r>
              <a:rPr lang="en-US" dirty="0"/>
              <a:t>Place marinated or seasoned/flavored  raw meat strips on baking sheet, not touching each other.</a:t>
            </a:r>
          </a:p>
          <a:p>
            <a:pPr lvl="1"/>
            <a:r>
              <a:rPr lang="en-US" dirty="0"/>
              <a:t>Heat strips until they reach 160º F (165º F for poultry).</a:t>
            </a:r>
          </a:p>
          <a:p>
            <a:pPr lvl="1"/>
            <a:r>
              <a:rPr lang="en-US" dirty="0"/>
              <a:t>The method requires use of a thin tipped thermometer.</a:t>
            </a:r>
          </a:p>
          <a:p>
            <a:pPr lvl="1"/>
            <a:r>
              <a:rPr lang="en-US" dirty="0"/>
              <a:t>Begin drying process as recipe directs.</a:t>
            </a:r>
          </a:p>
        </p:txBody>
      </p:sp>
      <p:sp>
        <p:nvSpPr>
          <p:cNvPr id="4" name="Rectangle 3"/>
          <p:cNvSpPr/>
          <p:nvPr/>
        </p:nvSpPr>
        <p:spPr bwMode="auto">
          <a:xfrm>
            <a:off x="190500" y="6083300"/>
            <a:ext cx="3606800" cy="7747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2016011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Jerky at Home</a:t>
            </a:r>
          </a:p>
        </p:txBody>
      </p:sp>
      <p:sp>
        <p:nvSpPr>
          <p:cNvPr id="3" name="Content Placeholder 2"/>
          <p:cNvSpPr>
            <a:spLocks noGrp="1"/>
          </p:cNvSpPr>
          <p:nvPr>
            <p:ph idx="1"/>
          </p:nvPr>
        </p:nvSpPr>
        <p:spPr/>
        <p:txBody>
          <a:bodyPr/>
          <a:lstStyle/>
          <a:p>
            <a:r>
              <a:rPr lang="en-US" dirty="0"/>
              <a:t>Drying Jerky</a:t>
            </a:r>
          </a:p>
          <a:p>
            <a:pPr lvl="1"/>
            <a:r>
              <a:rPr lang="en-US" dirty="0"/>
              <a:t>Preheat oven or dehydrator to 145º F to 155º F</a:t>
            </a:r>
          </a:p>
          <a:p>
            <a:pPr lvl="1"/>
            <a:r>
              <a:rPr lang="en-US" dirty="0"/>
              <a:t>Arrange strips on trays or baking racks.</a:t>
            </a:r>
          </a:p>
          <a:p>
            <a:pPr lvl="1"/>
            <a:r>
              <a:rPr lang="en-US" dirty="0"/>
              <a:t>Dry jerky for a minimum of 4 hours or until properly dried.</a:t>
            </a:r>
          </a:p>
          <a:p>
            <a:pPr lvl="1"/>
            <a:r>
              <a:rPr lang="en-US" dirty="0"/>
              <a:t>Precooked meat will dehydrate faster.</a:t>
            </a:r>
          </a:p>
          <a:p>
            <a:pPr lvl="1"/>
            <a:r>
              <a:rPr lang="en-US" dirty="0"/>
              <a:t>Properly dried jerky will bend with slight splintering of the meat fibers.</a:t>
            </a:r>
          </a:p>
          <a:p>
            <a:pPr lvl="1"/>
            <a:r>
              <a:rPr lang="en-US" dirty="0"/>
              <a:t>Condition jerky for best quality.</a:t>
            </a:r>
          </a:p>
        </p:txBody>
      </p:sp>
      <p:sp>
        <p:nvSpPr>
          <p:cNvPr id="4" name="Rectangle 3"/>
          <p:cNvSpPr/>
          <p:nvPr/>
        </p:nvSpPr>
        <p:spPr bwMode="auto">
          <a:xfrm>
            <a:off x="190500" y="6083300"/>
            <a:ext cx="3606800" cy="7747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270517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Storing Your Jerky</a:t>
            </a:r>
          </a:p>
        </p:txBody>
      </p:sp>
      <p:sp>
        <p:nvSpPr>
          <p:cNvPr id="3" name="Content Placeholder 2"/>
          <p:cNvSpPr>
            <a:spLocks noGrp="1"/>
          </p:cNvSpPr>
          <p:nvPr>
            <p:ph idx="1"/>
          </p:nvPr>
        </p:nvSpPr>
        <p:spPr>
          <a:xfrm>
            <a:off x="261938" y="1739900"/>
            <a:ext cx="8575675" cy="4211638"/>
          </a:xfrm>
        </p:spPr>
        <p:txBody>
          <a:bodyPr/>
          <a:lstStyle/>
          <a:p>
            <a:r>
              <a:rPr lang="en-US" dirty="0"/>
              <a:t>Properly dried jerky will last about 3 months in the refrigerator</a:t>
            </a:r>
            <a:br>
              <a:rPr lang="en-US" sz="800" dirty="0"/>
            </a:br>
            <a:br>
              <a:rPr lang="en-US" sz="800" dirty="0"/>
            </a:br>
            <a:endParaRPr lang="en-US" sz="800" dirty="0"/>
          </a:p>
          <a:p>
            <a:r>
              <a:rPr lang="en-US" dirty="0"/>
              <a:t>May be placed into portion size freezer packaging and frozen for best quality.</a:t>
            </a:r>
            <a:br>
              <a:rPr lang="en-US" sz="800" dirty="0"/>
            </a:br>
            <a:br>
              <a:rPr lang="en-US" sz="800" dirty="0"/>
            </a:br>
            <a:endParaRPr lang="en-US" sz="800" dirty="0"/>
          </a:p>
          <a:p>
            <a:r>
              <a:rPr lang="en-US" dirty="0"/>
              <a:t>Vacuum sealed packages still require freezing or refrigeration for the recommended amount of storage time.</a:t>
            </a:r>
          </a:p>
        </p:txBody>
      </p:sp>
    </p:spTree>
    <p:extLst>
      <p:ext uri="{BB962C8B-B14F-4D97-AF65-F5344CB8AC3E}">
        <p14:creationId xmlns:p14="http://schemas.microsoft.com/office/powerpoint/2010/main" val="1293338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4103"/>
            <a:ext cx="4379686" cy="1938992"/>
          </a:xfrm>
        </p:spPr>
        <p:txBody>
          <a:bodyPr/>
          <a:lstStyle/>
          <a:p>
            <a:r>
              <a:rPr lang="en-US" dirty="0"/>
              <a:t>Pressure Canning</a:t>
            </a:r>
            <a:br>
              <a:rPr lang="en-US" dirty="0"/>
            </a:br>
            <a:r>
              <a:rPr lang="en-US" dirty="0"/>
              <a:t>Meats, Poultry and Seafood</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5486" y="1625600"/>
            <a:ext cx="3643086" cy="3860800"/>
          </a:xfrm>
          <a:prstGeom prst="rect">
            <a:avLst/>
          </a:prstGeom>
        </p:spPr>
      </p:pic>
    </p:spTree>
    <p:extLst>
      <p:ext uri="{BB962C8B-B14F-4D97-AF65-F5344CB8AC3E}">
        <p14:creationId xmlns:p14="http://schemas.microsoft.com/office/powerpoint/2010/main" val="3755916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Pressure Can Meats?</a:t>
            </a:r>
          </a:p>
        </p:txBody>
      </p:sp>
      <p:sp>
        <p:nvSpPr>
          <p:cNvPr id="3" name="Content Placeholder 2"/>
          <p:cNvSpPr>
            <a:spLocks noGrp="1"/>
          </p:cNvSpPr>
          <p:nvPr>
            <p:ph idx="1"/>
          </p:nvPr>
        </p:nvSpPr>
        <p:spPr/>
        <p:txBody>
          <a:bodyPr/>
          <a:lstStyle/>
          <a:p>
            <a:r>
              <a:rPr lang="en-US" dirty="0"/>
              <a:t>Meat is a low acid food that harbors botulism spores which can cause foodborne illness if not properly processed</a:t>
            </a:r>
          </a:p>
          <a:p>
            <a:r>
              <a:rPr lang="en-US" dirty="0"/>
              <a:t>Boiling Water Bath canners only reach 212 degrees F and it is necessary to reach 240 degrees F in order to properly kill bacteria.</a:t>
            </a:r>
          </a:p>
          <a:p>
            <a:r>
              <a:rPr lang="en-US" dirty="0"/>
              <a:t>Pressure canners can get food to 240 degrees F at 10.5 lbs. pressure at sea level</a:t>
            </a:r>
          </a:p>
        </p:txBody>
      </p:sp>
    </p:spTree>
    <p:extLst>
      <p:ext uri="{BB962C8B-B14F-4D97-AF65-F5344CB8AC3E}">
        <p14:creationId xmlns:p14="http://schemas.microsoft.com/office/powerpoint/2010/main" val="572013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97818"/>
            <a:ext cx="4060371" cy="1938992"/>
          </a:xfrm>
        </p:spPr>
        <p:txBody>
          <a:bodyPr/>
          <a:lstStyle/>
          <a:p>
            <a:r>
              <a:rPr lang="en-US" dirty="0"/>
              <a:t>Food Safety Considerations</a:t>
            </a:r>
            <a:br>
              <a:rPr lang="en-US" dirty="0"/>
            </a:br>
            <a:r>
              <a:rPr lang="en-US" dirty="0"/>
              <a:t>For Meats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84" t="195" r="-267" b="43386"/>
          <a:stretch/>
        </p:blipFill>
        <p:spPr>
          <a:xfrm>
            <a:off x="4746171" y="1552162"/>
            <a:ext cx="4083930" cy="3957851"/>
          </a:xfrm>
          <a:prstGeom prst="rect">
            <a:avLst/>
          </a:prstGeom>
        </p:spPr>
      </p:pic>
    </p:spTree>
    <p:extLst>
      <p:ext uri="{BB962C8B-B14F-4D97-AF65-F5344CB8AC3E}">
        <p14:creationId xmlns:p14="http://schemas.microsoft.com/office/powerpoint/2010/main" val="14797947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PRESSURE CANNER PROCEDURES </a:t>
            </a:r>
          </a:p>
        </p:txBody>
      </p:sp>
      <p:sp>
        <p:nvSpPr>
          <p:cNvPr id="22531" name="Rectangle 3"/>
          <p:cNvSpPr>
            <a:spLocks noGrp="1" noChangeArrowheads="1"/>
          </p:cNvSpPr>
          <p:nvPr>
            <p:ph type="body" sz="half" idx="1"/>
          </p:nvPr>
        </p:nvSpPr>
        <p:spPr>
          <a:xfrm>
            <a:off x="381000" y="1676400"/>
            <a:ext cx="4110038" cy="4648200"/>
          </a:xfrm>
        </p:spPr>
        <p:txBody>
          <a:bodyPr/>
          <a:lstStyle/>
          <a:p>
            <a:r>
              <a:rPr lang="en-US" altLang="en-US" sz="2400"/>
              <a:t>Heat Pressure Canner </a:t>
            </a:r>
          </a:p>
          <a:p>
            <a:r>
              <a:rPr lang="en-US" altLang="en-US" sz="2400"/>
              <a:t>Warm Jars </a:t>
            </a:r>
          </a:p>
          <a:p>
            <a:r>
              <a:rPr lang="en-US" altLang="en-US" sz="2400"/>
              <a:t>Prepare food for jars </a:t>
            </a:r>
          </a:p>
          <a:p>
            <a:r>
              <a:rPr lang="en-US" altLang="en-US" sz="2400"/>
              <a:t>Pack jars </a:t>
            </a:r>
          </a:p>
          <a:p>
            <a:r>
              <a:rPr lang="en-US" altLang="en-US" sz="2400"/>
              <a:t>Place in pre-heated canner </a:t>
            </a:r>
          </a:p>
        </p:txBody>
      </p:sp>
      <p:sp>
        <p:nvSpPr>
          <p:cNvPr id="22532" name="Rectangle 4"/>
          <p:cNvSpPr>
            <a:spLocks noGrp="1" noChangeArrowheads="1"/>
          </p:cNvSpPr>
          <p:nvPr>
            <p:ph type="body" sz="half" idx="2"/>
          </p:nvPr>
        </p:nvSpPr>
        <p:spPr>
          <a:xfrm>
            <a:off x="4652963" y="1676400"/>
            <a:ext cx="4110037" cy="4648200"/>
          </a:xfrm>
        </p:spPr>
        <p:txBody>
          <a:bodyPr/>
          <a:lstStyle/>
          <a:p>
            <a:r>
              <a:rPr lang="en-US" altLang="en-US" sz="2400"/>
              <a:t>Bring canner to boil </a:t>
            </a:r>
          </a:p>
          <a:p>
            <a:r>
              <a:rPr lang="en-US" altLang="en-US" sz="2400"/>
              <a:t>Close petcock </a:t>
            </a:r>
          </a:p>
          <a:p>
            <a:r>
              <a:rPr lang="en-US" altLang="en-US" sz="2400"/>
              <a:t>Raise to pressure </a:t>
            </a:r>
          </a:p>
          <a:p>
            <a:r>
              <a:rPr lang="en-US" altLang="en-US" sz="2400"/>
              <a:t>Set time </a:t>
            </a:r>
          </a:p>
          <a:p>
            <a:r>
              <a:rPr lang="en-US" altLang="en-US" sz="2400"/>
              <a:t>Cool &amp; take jars out of canner</a:t>
            </a:r>
          </a:p>
          <a:p>
            <a:pPr>
              <a:buFontTx/>
              <a:buNone/>
            </a:pPr>
            <a:endParaRPr lang="en-US" altLang="en-US" sz="2400"/>
          </a:p>
        </p:txBody>
      </p:sp>
    </p:spTree>
    <p:extLst>
      <p:ext uri="{BB962C8B-B14F-4D97-AF65-F5344CB8AC3E}">
        <p14:creationId xmlns:p14="http://schemas.microsoft.com/office/powerpoint/2010/main" val="380355864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lIns="90488" tIns="44450" rIns="90488" bIns="44450" anchor="b"/>
          <a:lstStyle/>
          <a:p>
            <a:r>
              <a:rPr lang="en-US" altLang="en-US"/>
              <a:t>PACKING</a:t>
            </a:r>
          </a:p>
        </p:txBody>
      </p:sp>
      <p:sp>
        <p:nvSpPr>
          <p:cNvPr id="23555" name="Rectangle 3"/>
          <p:cNvSpPr>
            <a:spLocks noGrp="1" noChangeArrowheads="1"/>
          </p:cNvSpPr>
          <p:nvPr>
            <p:ph type="body" sz="half" idx="1"/>
          </p:nvPr>
        </p:nvSpPr>
        <p:spPr>
          <a:xfrm>
            <a:off x="381000" y="1676400"/>
            <a:ext cx="4108450" cy="4648200"/>
          </a:xfrm>
          <a:noFill/>
        </p:spPr>
        <p:txBody>
          <a:bodyPr lIns="90488" tIns="44450" rIns="90488" bIns="44450"/>
          <a:lstStyle/>
          <a:p>
            <a:pPr>
              <a:buFontTx/>
              <a:buNone/>
            </a:pPr>
            <a:r>
              <a:rPr lang="en-US" altLang="en-US" sz="2400" u="sng"/>
              <a:t>Raw Pack</a:t>
            </a:r>
          </a:p>
          <a:p>
            <a:r>
              <a:rPr lang="en-US" altLang="en-US" sz="2400"/>
              <a:t>Raw food is placed in jar, covered with boiling water</a:t>
            </a:r>
          </a:p>
          <a:p>
            <a:r>
              <a:rPr lang="en-US" altLang="en-US" sz="2400"/>
              <a:t>Get less food in jar</a:t>
            </a:r>
          </a:p>
          <a:p>
            <a:r>
              <a:rPr lang="en-US" altLang="en-US" sz="2400"/>
              <a:t>Saves some time in preparation</a:t>
            </a:r>
          </a:p>
        </p:txBody>
      </p:sp>
      <p:sp>
        <p:nvSpPr>
          <p:cNvPr id="23556" name="Rectangle 4"/>
          <p:cNvSpPr>
            <a:spLocks noGrp="1" noChangeArrowheads="1"/>
          </p:cNvSpPr>
          <p:nvPr>
            <p:ph type="body" sz="half" idx="2"/>
          </p:nvPr>
        </p:nvSpPr>
        <p:spPr>
          <a:xfrm>
            <a:off x="4654550" y="1676400"/>
            <a:ext cx="4108450" cy="4648200"/>
          </a:xfrm>
          <a:noFill/>
        </p:spPr>
        <p:txBody>
          <a:bodyPr lIns="90488" tIns="44450" rIns="90488" bIns="44450"/>
          <a:lstStyle/>
          <a:p>
            <a:pPr>
              <a:buFontTx/>
              <a:buNone/>
            </a:pPr>
            <a:r>
              <a:rPr lang="en-US" altLang="en-US" sz="2400" u="sng"/>
              <a:t>Hot Pack</a:t>
            </a:r>
          </a:p>
          <a:p>
            <a:r>
              <a:rPr lang="en-US" altLang="en-US" sz="2400"/>
              <a:t>Food heated briefly, removes air, making easier to pack</a:t>
            </a:r>
          </a:p>
          <a:p>
            <a:r>
              <a:rPr lang="en-US" altLang="en-US" sz="2400"/>
              <a:t>More food in jar</a:t>
            </a:r>
          </a:p>
          <a:p>
            <a:r>
              <a:rPr lang="en-US" altLang="en-US" sz="2400"/>
              <a:t>Fewer jars needed</a:t>
            </a:r>
          </a:p>
        </p:txBody>
      </p:sp>
    </p:spTree>
    <p:extLst>
      <p:ext uri="{BB962C8B-B14F-4D97-AF65-F5344CB8AC3E}">
        <p14:creationId xmlns:p14="http://schemas.microsoft.com/office/powerpoint/2010/main" val="3874343778"/>
      </p:ext>
    </p:extLst>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of Canning Meats</a:t>
            </a:r>
          </a:p>
        </p:txBody>
      </p:sp>
      <p:sp>
        <p:nvSpPr>
          <p:cNvPr id="3" name="Content Placeholder 2"/>
          <p:cNvSpPr>
            <a:spLocks noGrp="1"/>
          </p:cNvSpPr>
          <p:nvPr>
            <p:ph idx="1"/>
          </p:nvPr>
        </p:nvSpPr>
        <p:spPr/>
        <p:txBody>
          <a:bodyPr/>
          <a:lstStyle/>
          <a:p>
            <a:r>
              <a:rPr lang="en-US" dirty="0"/>
              <a:t>Determine your desired finished product.</a:t>
            </a:r>
          </a:p>
          <a:p>
            <a:r>
              <a:rPr lang="en-US" dirty="0"/>
              <a:t>Can be packed raw or cooked, according to recipe</a:t>
            </a:r>
          </a:p>
          <a:p>
            <a:r>
              <a:rPr lang="en-US" dirty="0"/>
              <a:t>Can be ground, following recipes.</a:t>
            </a:r>
          </a:p>
          <a:p>
            <a:r>
              <a:rPr lang="en-US" dirty="0"/>
              <a:t>Trim any gristle, bruises, and fat from the meat before canning.</a:t>
            </a:r>
          </a:p>
          <a:p>
            <a:r>
              <a:rPr lang="en-US" dirty="0"/>
              <a:t>Meat can be frozen and properly thawed prior to canning if necessary.</a:t>
            </a:r>
          </a:p>
          <a:p>
            <a:r>
              <a:rPr lang="en-US" dirty="0"/>
              <a:t>Pack jars according to recipe and remove bubbles, wipe rims and add lids and rings, process.</a:t>
            </a:r>
          </a:p>
          <a:p>
            <a:endParaRPr lang="en-US" dirty="0"/>
          </a:p>
        </p:txBody>
      </p:sp>
    </p:spTree>
    <p:extLst>
      <p:ext uri="{BB962C8B-B14F-4D97-AF65-F5344CB8AC3E}">
        <p14:creationId xmlns:p14="http://schemas.microsoft.com/office/powerpoint/2010/main" val="28269826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3BC03-107A-4CC6-8F83-A1FC4F407AF0}"/>
              </a:ext>
            </a:extLst>
          </p:cNvPr>
          <p:cNvSpPr>
            <a:spLocks noGrp="1"/>
          </p:cNvSpPr>
          <p:nvPr>
            <p:ph type="title"/>
          </p:nvPr>
        </p:nvSpPr>
        <p:spPr/>
        <p:txBody>
          <a:bodyPr/>
          <a:lstStyle/>
          <a:p>
            <a:r>
              <a:rPr lang="en-US" dirty="0"/>
              <a:t>What can be added to recipes safely? </a:t>
            </a:r>
          </a:p>
        </p:txBody>
      </p:sp>
      <p:sp>
        <p:nvSpPr>
          <p:cNvPr id="3" name="Content Placeholder 2">
            <a:extLst>
              <a:ext uri="{FF2B5EF4-FFF2-40B4-BE49-F238E27FC236}">
                <a16:creationId xmlns:a16="http://schemas.microsoft.com/office/drawing/2014/main" id="{D7436853-D826-4F5A-B97C-CBCA33B6958C}"/>
              </a:ext>
            </a:extLst>
          </p:cNvPr>
          <p:cNvSpPr>
            <a:spLocks noGrp="1"/>
          </p:cNvSpPr>
          <p:nvPr>
            <p:ph idx="1"/>
          </p:nvPr>
        </p:nvSpPr>
        <p:spPr/>
        <p:txBody>
          <a:bodyPr/>
          <a:lstStyle/>
          <a:p>
            <a:r>
              <a:rPr lang="en-US" sz="2000" dirty="0">
                <a:latin typeface="Stone Sans"/>
              </a:rPr>
              <a:t>Items prepared with untested recipes should </a:t>
            </a:r>
            <a:r>
              <a:rPr lang="en-US" sz="2000" b="1" dirty="0">
                <a:solidFill>
                  <a:srgbClr val="FF0000"/>
                </a:solidFill>
                <a:latin typeface="Stone Sans"/>
              </a:rPr>
              <a:t>NOT</a:t>
            </a:r>
            <a:r>
              <a:rPr lang="en-US" sz="2000" dirty="0">
                <a:latin typeface="Stone Sans"/>
              </a:rPr>
              <a:t> be canned; freeze these foods instead. </a:t>
            </a:r>
          </a:p>
          <a:p>
            <a:r>
              <a:rPr lang="en-US" sz="2000" dirty="0">
                <a:latin typeface="Stone Sans"/>
              </a:rPr>
              <a:t>What can you add to a canning recipe without changing the safety/acceptability of that recipe?</a:t>
            </a:r>
          </a:p>
          <a:p>
            <a:pPr lvl="1">
              <a:buFont typeface="Wingdings" pitchFamily="2" charset="2"/>
              <a:buChar char="§"/>
            </a:pPr>
            <a:r>
              <a:rPr lang="en-US" sz="2000" dirty="0">
                <a:latin typeface="Stone Sans"/>
              </a:rPr>
              <a:t>Bacon?						</a:t>
            </a:r>
          </a:p>
          <a:p>
            <a:pPr lvl="1">
              <a:buFont typeface="Wingdings" pitchFamily="2" charset="2"/>
              <a:buChar char="§"/>
            </a:pPr>
            <a:r>
              <a:rPr lang="en-US" sz="2000" dirty="0">
                <a:latin typeface="Stone Sans"/>
              </a:rPr>
              <a:t>Vegetables?	</a:t>
            </a:r>
            <a:endParaRPr lang="en-US" sz="2000" b="1" dirty="0">
              <a:solidFill>
                <a:srgbClr val="FF0000"/>
              </a:solidFill>
              <a:latin typeface="Stone Sans"/>
            </a:endParaRPr>
          </a:p>
          <a:p>
            <a:pPr lvl="1">
              <a:buFont typeface="Wingdings" pitchFamily="2" charset="2"/>
              <a:buChar char="§"/>
            </a:pPr>
            <a:r>
              <a:rPr lang="en-US" sz="2000" dirty="0">
                <a:latin typeface="Stone Sans"/>
              </a:rPr>
              <a:t>Fresh Herbs?				</a:t>
            </a:r>
          </a:p>
          <a:p>
            <a:pPr lvl="1">
              <a:buFont typeface="Wingdings" pitchFamily="2" charset="2"/>
              <a:buChar char="§"/>
            </a:pPr>
            <a:r>
              <a:rPr lang="en-US" sz="2000" dirty="0">
                <a:latin typeface="Stone Sans"/>
              </a:rPr>
              <a:t>Dried Herbs? 	</a:t>
            </a:r>
            <a:endParaRPr lang="en-US" sz="2000" b="1" i="1" dirty="0">
              <a:solidFill>
                <a:srgbClr val="26740A"/>
              </a:solidFill>
              <a:latin typeface="Stone Sans"/>
            </a:endParaRPr>
          </a:p>
          <a:p>
            <a:pPr lvl="1">
              <a:buFont typeface="Wingdings" pitchFamily="2" charset="2"/>
              <a:buChar char="§"/>
            </a:pPr>
            <a:r>
              <a:rPr lang="en-US" sz="2000" dirty="0">
                <a:latin typeface="Stone Sans"/>
              </a:rPr>
              <a:t>Fruits?		</a:t>
            </a:r>
            <a:endParaRPr lang="en-US" sz="2000" b="1" dirty="0">
              <a:solidFill>
                <a:srgbClr val="FF0000"/>
              </a:solidFill>
              <a:latin typeface="Stone Sans"/>
            </a:endParaRPr>
          </a:p>
          <a:p>
            <a:pPr lvl="1">
              <a:buFont typeface="Wingdings" pitchFamily="2" charset="2"/>
              <a:buChar char="§"/>
            </a:pPr>
            <a:r>
              <a:rPr lang="en-US" sz="2000" dirty="0">
                <a:latin typeface="Stone Sans"/>
              </a:rPr>
              <a:t>Garlic?		</a:t>
            </a:r>
            <a:r>
              <a:rPr lang="en-US" sz="2000" b="1" i="1" dirty="0">
                <a:latin typeface="Stone Sans"/>
              </a:rPr>
              <a:t>	</a:t>
            </a:r>
            <a:r>
              <a:rPr lang="en-US" sz="2000" dirty="0">
                <a:latin typeface="Stone Sans"/>
              </a:rPr>
              <a:t>		</a:t>
            </a:r>
          </a:p>
          <a:p>
            <a:pPr lvl="1">
              <a:buFont typeface="Wingdings" pitchFamily="2" charset="2"/>
              <a:buChar char="§"/>
            </a:pPr>
            <a:r>
              <a:rPr lang="en-US" sz="2000" dirty="0">
                <a:latin typeface="Stone Sans"/>
              </a:rPr>
              <a:t>Chili Peppers? 	</a:t>
            </a:r>
            <a:endParaRPr lang="en-US" sz="2000" b="1" i="1" dirty="0">
              <a:solidFill>
                <a:srgbClr val="26740A"/>
              </a:solidFill>
              <a:latin typeface="Stone Sans"/>
            </a:endParaRPr>
          </a:p>
          <a:p>
            <a:pPr lvl="1">
              <a:buFont typeface="Wingdings" pitchFamily="2" charset="2"/>
              <a:buChar char="§"/>
            </a:pPr>
            <a:r>
              <a:rPr lang="en-US" sz="2000" dirty="0">
                <a:latin typeface="Stone Sans"/>
              </a:rPr>
              <a:t>Oil-packed Sun Dried Tomatoes?  </a:t>
            </a:r>
            <a:endParaRPr lang="en-US" sz="2000" b="1" dirty="0">
              <a:solidFill>
                <a:srgbClr val="FF0000"/>
              </a:solidFill>
              <a:latin typeface="Stone Sans"/>
            </a:endParaRPr>
          </a:p>
          <a:p>
            <a:endParaRPr lang="en-US" dirty="0"/>
          </a:p>
        </p:txBody>
      </p:sp>
    </p:spTree>
    <p:extLst>
      <p:ext uri="{BB962C8B-B14F-4D97-AF65-F5344CB8AC3E}">
        <p14:creationId xmlns:p14="http://schemas.microsoft.com/office/powerpoint/2010/main" val="1211029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3"/>
          <p:cNvSpPr>
            <a:spLocks noGrp="1" noChangeArrowheads="1"/>
          </p:cNvSpPr>
          <p:nvPr>
            <p:ph type="title"/>
          </p:nvPr>
        </p:nvSpPr>
        <p:spPr>
          <a:xfrm>
            <a:off x="261938" y="319088"/>
            <a:ext cx="8564562" cy="585787"/>
          </a:xfrm>
        </p:spPr>
        <p:txBody>
          <a:bodyPr/>
          <a:lstStyle/>
          <a:p>
            <a:pPr algn="ctr"/>
            <a:r>
              <a:rPr lang="en-US" altLang="en-US"/>
              <a:t>Pressure Canning</a:t>
            </a:r>
          </a:p>
        </p:txBody>
      </p:sp>
      <p:sp>
        <p:nvSpPr>
          <p:cNvPr id="20483" name="TextBox 1"/>
          <p:cNvSpPr txBox="1">
            <a:spLocks noChangeArrowheads="1"/>
          </p:cNvSpPr>
          <p:nvPr/>
        </p:nvSpPr>
        <p:spPr bwMode="auto">
          <a:xfrm>
            <a:off x="261938" y="1244601"/>
            <a:ext cx="8564562" cy="6001643"/>
          </a:xfrm>
          <a:prstGeom prst="rect">
            <a:avLst/>
          </a:prstGeom>
          <a:noFill/>
          <a:ln w="9525">
            <a:noFill/>
            <a:miter lim="800000"/>
            <a:headEnd/>
            <a:tailEnd/>
          </a:ln>
        </p:spPr>
        <p:txBody>
          <a:bodyPr wrap="square">
            <a:spAutoFit/>
          </a:bodyPr>
          <a:lstStyle/>
          <a:p>
            <a:r>
              <a:rPr lang="en-US" dirty="0">
                <a:latin typeface="Stone Sans"/>
              </a:rPr>
              <a:t>Items prepared with untested recipes should </a:t>
            </a:r>
            <a:r>
              <a:rPr lang="en-US" b="1" dirty="0">
                <a:solidFill>
                  <a:srgbClr val="FF0000"/>
                </a:solidFill>
                <a:latin typeface="Stone Sans"/>
              </a:rPr>
              <a:t>NOT</a:t>
            </a:r>
            <a:r>
              <a:rPr lang="en-US" dirty="0">
                <a:latin typeface="Stone Sans"/>
              </a:rPr>
              <a:t> be canned; freeze these foods instead. </a:t>
            </a:r>
          </a:p>
          <a:p>
            <a:endParaRPr lang="en-US" dirty="0">
              <a:latin typeface="Stone Sans"/>
            </a:endParaRPr>
          </a:p>
          <a:p>
            <a:r>
              <a:rPr lang="en-US" dirty="0">
                <a:latin typeface="Stone Sans"/>
              </a:rPr>
              <a:t>What can you add to a canning recipe without changing the safety/acceptability of that recipe?</a:t>
            </a:r>
          </a:p>
          <a:p>
            <a:pPr lvl="1">
              <a:buFont typeface="Wingdings" pitchFamily="2" charset="2"/>
              <a:buChar char="§"/>
            </a:pPr>
            <a:r>
              <a:rPr lang="en-US" dirty="0">
                <a:latin typeface="Stone Sans"/>
              </a:rPr>
              <a:t>Bacon?		</a:t>
            </a:r>
            <a:r>
              <a:rPr lang="en-US" b="1" dirty="0">
                <a:solidFill>
                  <a:srgbClr val="FF0000"/>
                </a:solidFill>
                <a:latin typeface="Stone Sans"/>
              </a:rPr>
              <a:t>No</a:t>
            </a:r>
            <a:r>
              <a:rPr lang="en-US" dirty="0">
                <a:latin typeface="Stone Sans"/>
              </a:rPr>
              <a:t>				</a:t>
            </a:r>
          </a:p>
          <a:p>
            <a:pPr lvl="1">
              <a:buFont typeface="Wingdings" pitchFamily="2" charset="2"/>
              <a:buChar char="§"/>
            </a:pPr>
            <a:r>
              <a:rPr lang="en-US" dirty="0">
                <a:latin typeface="Stone Sans"/>
              </a:rPr>
              <a:t>Vegetables?	</a:t>
            </a:r>
            <a:r>
              <a:rPr lang="en-US" b="1" dirty="0">
                <a:solidFill>
                  <a:srgbClr val="FF0000"/>
                </a:solidFill>
                <a:latin typeface="Stone Sans"/>
              </a:rPr>
              <a:t>No</a:t>
            </a:r>
          </a:p>
          <a:p>
            <a:pPr lvl="1">
              <a:buFont typeface="Wingdings" pitchFamily="2" charset="2"/>
              <a:buChar char="§"/>
            </a:pPr>
            <a:r>
              <a:rPr lang="en-US" dirty="0">
                <a:latin typeface="Stone Sans"/>
              </a:rPr>
              <a:t>Fresh Herbs?	</a:t>
            </a:r>
            <a:r>
              <a:rPr lang="en-US" b="1" dirty="0">
                <a:solidFill>
                  <a:srgbClr val="FF0000"/>
                </a:solidFill>
                <a:latin typeface="Stone Sans"/>
              </a:rPr>
              <a:t>No</a:t>
            </a:r>
            <a:r>
              <a:rPr lang="en-US" dirty="0">
                <a:latin typeface="Stone Sans"/>
              </a:rPr>
              <a:t>			</a:t>
            </a:r>
          </a:p>
          <a:p>
            <a:pPr lvl="1">
              <a:buFont typeface="Wingdings" pitchFamily="2" charset="2"/>
              <a:buChar char="§"/>
            </a:pPr>
            <a:r>
              <a:rPr lang="en-US" dirty="0">
                <a:latin typeface="Stone Sans"/>
              </a:rPr>
              <a:t>Dried Herbs? 	</a:t>
            </a:r>
            <a:r>
              <a:rPr lang="en-US" sz="2300" b="1" i="1" dirty="0">
                <a:solidFill>
                  <a:srgbClr val="26740A"/>
                </a:solidFill>
                <a:latin typeface="Stone Sans"/>
              </a:rPr>
              <a:t>Yes</a:t>
            </a:r>
          </a:p>
          <a:p>
            <a:pPr lvl="1">
              <a:buFont typeface="Wingdings" pitchFamily="2" charset="2"/>
              <a:buChar char="§"/>
            </a:pPr>
            <a:r>
              <a:rPr lang="en-US" dirty="0">
                <a:latin typeface="Stone Sans"/>
              </a:rPr>
              <a:t>Fruits?		</a:t>
            </a:r>
            <a:r>
              <a:rPr lang="en-US" b="1" dirty="0">
                <a:solidFill>
                  <a:srgbClr val="FF0000"/>
                </a:solidFill>
                <a:latin typeface="Stone Sans"/>
              </a:rPr>
              <a:t>No</a:t>
            </a:r>
          </a:p>
          <a:p>
            <a:pPr lvl="1">
              <a:buFont typeface="Wingdings" pitchFamily="2" charset="2"/>
              <a:buChar char="§"/>
            </a:pPr>
            <a:r>
              <a:rPr lang="en-US" dirty="0">
                <a:latin typeface="Stone Sans"/>
              </a:rPr>
              <a:t>Garlic?		</a:t>
            </a:r>
            <a:r>
              <a:rPr lang="en-US" sz="2300" b="1" i="1" dirty="0">
                <a:solidFill>
                  <a:srgbClr val="26740A"/>
                </a:solidFill>
                <a:latin typeface="Stone Sans"/>
              </a:rPr>
              <a:t>Dried Only</a:t>
            </a:r>
            <a:r>
              <a:rPr lang="en-US" b="1" i="1" dirty="0">
                <a:latin typeface="Stone Sans"/>
              </a:rPr>
              <a:t>	</a:t>
            </a:r>
            <a:r>
              <a:rPr lang="en-US" dirty="0">
                <a:latin typeface="Stone Sans"/>
              </a:rPr>
              <a:t>		</a:t>
            </a:r>
          </a:p>
          <a:p>
            <a:pPr lvl="1">
              <a:buFont typeface="Wingdings" pitchFamily="2" charset="2"/>
              <a:buChar char="§"/>
            </a:pPr>
            <a:r>
              <a:rPr lang="en-US" dirty="0">
                <a:latin typeface="Stone Sans"/>
              </a:rPr>
              <a:t>Chili Peppers? 	</a:t>
            </a:r>
            <a:r>
              <a:rPr lang="en-US" sz="2300" b="1" i="1" dirty="0">
                <a:solidFill>
                  <a:srgbClr val="26740A"/>
                </a:solidFill>
                <a:latin typeface="Stone Sans"/>
              </a:rPr>
              <a:t>Dried Only</a:t>
            </a:r>
          </a:p>
          <a:p>
            <a:pPr lvl="1">
              <a:buFont typeface="Wingdings" pitchFamily="2" charset="2"/>
              <a:buChar char="§"/>
            </a:pPr>
            <a:r>
              <a:rPr lang="en-US" dirty="0">
                <a:latin typeface="Stone Sans"/>
              </a:rPr>
              <a:t>Oil-packed Sun Dried Tomatoes?  </a:t>
            </a:r>
            <a:r>
              <a:rPr lang="en-US" b="1" dirty="0">
                <a:solidFill>
                  <a:srgbClr val="FF0000"/>
                </a:solidFill>
                <a:latin typeface="Stone Sans"/>
              </a:rPr>
              <a:t>No</a:t>
            </a:r>
          </a:p>
          <a:p>
            <a:r>
              <a:rPr lang="en-US" dirty="0">
                <a:latin typeface="Stone Sans"/>
              </a:rPr>
              <a:t>			</a:t>
            </a:r>
          </a:p>
          <a:p>
            <a:endParaRPr lang="en-US" dirty="0"/>
          </a:p>
          <a:p>
            <a:endParaRPr lang="en-US" dirty="0"/>
          </a:p>
        </p:txBody>
      </p:sp>
      <p:sp>
        <p:nvSpPr>
          <p:cNvPr id="5" name="Rectangle 4"/>
          <p:cNvSpPr/>
          <p:nvPr/>
        </p:nvSpPr>
        <p:spPr bwMode="auto">
          <a:xfrm>
            <a:off x="241300" y="6057900"/>
            <a:ext cx="3581400" cy="800100"/>
          </a:xfrm>
          <a:prstGeom prst="rect">
            <a:avLst/>
          </a:prstGeom>
          <a:solidFill>
            <a:srgbClr val="FFFFFF"/>
          </a:solid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to Home Fish and Seafood</a:t>
            </a:r>
          </a:p>
        </p:txBody>
      </p:sp>
      <p:sp>
        <p:nvSpPr>
          <p:cNvPr id="3" name="Content Placeholder 2"/>
          <p:cNvSpPr>
            <a:spLocks noGrp="1"/>
          </p:cNvSpPr>
          <p:nvPr>
            <p:ph idx="1"/>
          </p:nvPr>
        </p:nvSpPr>
        <p:spPr>
          <a:xfrm>
            <a:off x="261938" y="1854200"/>
            <a:ext cx="8575675" cy="4097338"/>
          </a:xfrm>
        </p:spPr>
        <p:txBody>
          <a:bodyPr/>
          <a:lstStyle/>
          <a:p>
            <a:r>
              <a:rPr lang="en-US" dirty="0"/>
              <a:t>Try to keep seafood alive as long as possible</a:t>
            </a:r>
          </a:p>
          <a:p>
            <a:r>
              <a:rPr lang="en-US" dirty="0"/>
              <a:t>Remove entrails ASAP </a:t>
            </a:r>
          </a:p>
          <a:p>
            <a:r>
              <a:rPr lang="en-US" dirty="0"/>
              <a:t>Keep in ice chest or in ice cold water</a:t>
            </a:r>
          </a:p>
          <a:p>
            <a:r>
              <a:rPr lang="en-US" dirty="0"/>
              <a:t>Fish can be immediately frozen whole and bled and entrails removed when thawed….</a:t>
            </a:r>
          </a:p>
          <a:p>
            <a:r>
              <a:rPr lang="en-US" dirty="0"/>
              <a:t>However quality of the fish is compromised.</a:t>
            </a:r>
          </a:p>
          <a:p>
            <a:pPr marL="457200" lvl="1" indent="0">
              <a:buNone/>
            </a:pPr>
            <a:endParaRPr lang="en-US" dirty="0"/>
          </a:p>
        </p:txBody>
      </p:sp>
      <p:sp>
        <p:nvSpPr>
          <p:cNvPr id="4" name="Rectangle 3"/>
          <p:cNvSpPr/>
          <p:nvPr/>
        </p:nvSpPr>
        <p:spPr bwMode="auto">
          <a:xfrm>
            <a:off x="190500" y="6083300"/>
            <a:ext cx="3606800" cy="7747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19829824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Canning Fish</a:t>
            </a:r>
          </a:p>
        </p:txBody>
      </p:sp>
      <p:sp>
        <p:nvSpPr>
          <p:cNvPr id="3" name="Content Placeholder 2"/>
          <p:cNvSpPr>
            <a:spLocks noGrp="1"/>
          </p:cNvSpPr>
          <p:nvPr>
            <p:ph idx="1"/>
          </p:nvPr>
        </p:nvSpPr>
        <p:spPr/>
        <p:txBody>
          <a:bodyPr/>
          <a:lstStyle/>
          <a:p>
            <a:r>
              <a:rPr lang="en-US" altLang="en-US" dirty="0"/>
              <a:t>Thoroughly bleed fish just as you would for cooking. </a:t>
            </a:r>
          </a:p>
          <a:p>
            <a:r>
              <a:rPr lang="en-US" altLang="en-US" dirty="0"/>
              <a:t>Soak in salt water or lemon juice before canning.</a:t>
            </a:r>
          </a:p>
          <a:p>
            <a:pPr lvl="1"/>
            <a:r>
              <a:rPr lang="en-US" altLang="en-US" dirty="0"/>
              <a:t>Lemon juice prevents discoloration in light seafood</a:t>
            </a:r>
          </a:p>
          <a:p>
            <a:r>
              <a:rPr lang="en-US" altLang="en-US" dirty="0"/>
              <a:t>Cut into pieces that fit the jars. </a:t>
            </a:r>
          </a:p>
          <a:p>
            <a:r>
              <a:rPr lang="en-US" altLang="en-US" dirty="0"/>
              <a:t>Use ½ pint jars only. </a:t>
            </a:r>
          </a:p>
          <a:p>
            <a:r>
              <a:rPr lang="en-US" altLang="en-US" dirty="0"/>
              <a:t>Place seafood skin side in.  </a:t>
            </a:r>
          </a:p>
          <a:p>
            <a:endParaRPr lang="en-US" dirty="0"/>
          </a:p>
        </p:txBody>
      </p:sp>
    </p:spTree>
    <p:extLst>
      <p:ext uri="{BB962C8B-B14F-4D97-AF65-F5344CB8AC3E}">
        <p14:creationId xmlns:p14="http://schemas.microsoft.com/office/powerpoint/2010/main" val="31417374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38" y="319594"/>
            <a:ext cx="8564562" cy="584775"/>
          </a:xfrm>
        </p:spPr>
        <p:txBody>
          <a:bodyPr/>
          <a:lstStyle/>
          <a:p>
            <a:r>
              <a:rPr lang="en-US" dirty="0"/>
              <a:t>Pressure Canning Fish (PNW 194)</a:t>
            </a:r>
          </a:p>
        </p:txBody>
      </p:sp>
      <p:sp>
        <p:nvSpPr>
          <p:cNvPr id="3" name="Content Placeholder 2"/>
          <p:cNvSpPr>
            <a:spLocks noGrp="1"/>
          </p:cNvSpPr>
          <p:nvPr>
            <p:ph idx="1"/>
          </p:nvPr>
        </p:nvSpPr>
        <p:spPr>
          <a:xfrm>
            <a:off x="261938" y="1228725"/>
            <a:ext cx="8575675" cy="4722813"/>
          </a:xfrm>
        </p:spPr>
        <p:txBody>
          <a:bodyPr/>
          <a:lstStyle/>
          <a:p>
            <a:r>
              <a:rPr lang="en-US" dirty="0"/>
              <a:t>Fresh Fish may be canned in Pressure Canners only!  Follow approved recipes!!</a:t>
            </a:r>
          </a:p>
          <a:p>
            <a:r>
              <a:rPr lang="en-US" dirty="0"/>
              <a:t>Pints or Half Pint size jars only to be used.</a:t>
            </a:r>
          </a:p>
          <a:p>
            <a:r>
              <a:rPr lang="en-US" dirty="0"/>
              <a:t>Keep Fish refrigerated until ready to use.</a:t>
            </a:r>
          </a:p>
          <a:p>
            <a:r>
              <a:rPr lang="en-US" dirty="0"/>
              <a:t>Pack jars with clean,3 ½” lengths, leaving 1 inch headspace.  Add canning salt if desired.</a:t>
            </a:r>
          </a:p>
          <a:p>
            <a:r>
              <a:rPr lang="en-US" dirty="0"/>
              <a:t>Wipe rims and adjust lids</a:t>
            </a:r>
          </a:p>
          <a:p>
            <a:r>
              <a:rPr lang="en-US" dirty="0"/>
              <a:t>Pressure can for proper time and pressure. according to approved  method/recipe.  (adjust for altitude)</a:t>
            </a:r>
          </a:p>
          <a:p>
            <a:endParaRPr lang="en-US" dirty="0"/>
          </a:p>
          <a:p>
            <a:endParaRPr lang="en-US" dirty="0"/>
          </a:p>
        </p:txBody>
      </p:sp>
      <p:sp>
        <p:nvSpPr>
          <p:cNvPr id="4" name="Rectangle 3"/>
          <p:cNvSpPr/>
          <p:nvPr/>
        </p:nvSpPr>
        <p:spPr bwMode="auto">
          <a:xfrm>
            <a:off x="190500" y="6083300"/>
            <a:ext cx="3606800" cy="7747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5348990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t>Pressure Canning Fish (PNW 194)</a:t>
            </a:r>
          </a:p>
        </p:txBody>
      </p:sp>
      <p:sp>
        <p:nvSpPr>
          <p:cNvPr id="23555" name="Text Placeholder 2"/>
          <p:cNvSpPr>
            <a:spLocks noGrp="1"/>
          </p:cNvSpPr>
          <p:nvPr>
            <p:ph type="body" sz="half" idx="1"/>
          </p:nvPr>
        </p:nvSpPr>
        <p:spPr/>
        <p:txBody>
          <a:bodyPr/>
          <a:lstStyle/>
          <a:p>
            <a:pPr marL="0" indent="0">
              <a:buFontTx/>
              <a:buNone/>
            </a:pPr>
            <a:r>
              <a:rPr lang="en-US" dirty="0"/>
              <a:t>Salmon: </a:t>
            </a:r>
          </a:p>
          <a:p>
            <a:pPr marL="0" indent="0">
              <a:buFontTx/>
              <a:buNone/>
            </a:pPr>
            <a:r>
              <a:rPr lang="en-US" sz="2400" dirty="0"/>
              <a:t>Glass-like crystals of magnesium ammonium phosphate sometimes form in canned salmon. These crystals usually dissolve when heated, and are perfectly safe to eat. There is no way for the home canner to prevent their formation.</a:t>
            </a:r>
          </a:p>
        </p:txBody>
      </p:sp>
      <p:sp>
        <p:nvSpPr>
          <p:cNvPr id="23556" name="Content Placeholder 3"/>
          <p:cNvSpPr>
            <a:spLocks noGrp="1"/>
          </p:cNvSpPr>
          <p:nvPr>
            <p:ph sz="half" idx="2"/>
          </p:nvPr>
        </p:nvSpPr>
        <p:spPr/>
        <p:txBody>
          <a:bodyPr/>
          <a:lstStyle/>
          <a:p>
            <a:pPr marL="0" indent="0">
              <a:buFontTx/>
              <a:buNone/>
            </a:pPr>
            <a:r>
              <a:rPr lang="en-US"/>
              <a:t>Tuna: </a:t>
            </a:r>
          </a:p>
          <a:p>
            <a:pPr marL="0" indent="0">
              <a:buFontTx/>
              <a:buNone/>
            </a:pPr>
            <a:r>
              <a:rPr lang="en-US" sz="2400"/>
              <a:t>May be canned either pre-cooked or raw. Pre-cooking removes most of the strong-flavored oils. The strong flavor of dark tuna flesh affects the delicate flavor of white flesh. Many people prefer not to can dark flesh. It may be used as pet food. </a:t>
            </a:r>
          </a:p>
        </p:txBody>
      </p:sp>
      <p:sp>
        <p:nvSpPr>
          <p:cNvPr id="6" name="Rectangle 5"/>
          <p:cNvSpPr/>
          <p:nvPr/>
        </p:nvSpPr>
        <p:spPr bwMode="auto">
          <a:xfrm>
            <a:off x="241300" y="6057900"/>
            <a:ext cx="3581400" cy="800100"/>
          </a:xfrm>
          <a:prstGeom prst="rect">
            <a:avLst/>
          </a:prstGeom>
          <a:solidFill>
            <a:srgbClr val="FFFFFF"/>
          </a:solid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t>Canning Smoked Seafoods</a:t>
            </a:r>
          </a:p>
        </p:txBody>
      </p:sp>
      <p:sp>
        <p:nvSpPr>
          <p:cNvPr id="24579" name="Text Placeholder 2"/>
          <p:cNvSpPr>
            <a:spLocks noGrp="1"/>
          </p:cNvSpPr>
          <p:nvPr>
            <p:ph type="body" sz="half" idx="1"/>
          </p:nvPr>
        </p:nvSpPr>
        <p:spPr/>
        <p:txBody>
          <a:bodyPr/>
          <a:lstStyle/>
          <a:p>
            <a:pPr marL="0" indent="0">
              <a:buFontTx/>
              <a:buNone/>
            </a:pPr>
            <a:r>
              <a:rPr lang="en-US"/>
              <a:t>Lightly smoked salmon, trout and other fish may be safely canned. Safe processing times for canning other smoked seafood, such as oysters, have not been determined for home use. These products </a:t>
            </a:r>
            <a:r>
              <a:rPr lang="en-US">
                <a:solidFill>
                  <a:srgbClr val="FF0000"/>
                </a:solidFill>
              </a:rPr>
              <a:t>MUST BE </a:t>
            </a:r>
            <a:r>
              <a:rPr lang="en-US"/>
              <a:t>frozen.  </a:t>
            </a:r>
          </a:p>
        </p:txBody>
      </p:sp>
      <p:sp>
        <p:nvSpPr>
          <p:cNvPr id="24580" name="Content Placeholder 3"/>
          <p:cNvSpPr>
            <a:spLocks noGrp="1"/>
          </p:cNvSpPr>
          <p:nvPr>
            <p:ph sz="half" idx="2"/>
          </p:nvPr>
        </p:nvSpPr>
        <p:spPr/>
        <p:txBody>
          <a:bodyPr/>
          <a:lstStyle/>
          <a:p>
            <a:pPr marL="0" indent="0">
              <a:buFontTx/>
              <a:buNone/>
            </a:pPr>
            <a:r>
              <a:rPr lang="en-US" sz="2400" dirty="0"/>
              <a:t>Use approved recipes and processing times specific to the fish you are canning. </a:t>
            </a:r>
          </a:p>
          <a:p>
            <a:pPr marL="0" indent="0">
              <a:buFontTx/>
              <a:buNone/>
            </a:pPr>
            <a:endParaRPr lang="en-US" sz="2400" dirty="0"/>
          </a:p>
          <a:p>
            <a:pPr marL="0" indent="0">
              <a:buFontTx/>
              <a:buNone/>
            </a:pPr>
            <a:r>
              <a:rPr lang="en-US" sz="2400" dirty="0"/>
              <a:t>Flavor your canned fish only after processing, when you are ready to eat it. </a:t>
            </a:r>
          </a:p>
        </p:txBody>
      </p:sp>
      <p:sp>
        <p:nvSpPr>
          <p:cNvPr id="6" name="Rectangle 5"/>
          <p:cNvSpPr/>
          <p:nvPr/>
        </p:nvSpPr>
        <p:spPr bwMode="auto">
          <a:xfrm>
            <a:off x="241300" y="6057900"/>
            <a:ext cx="3581400" cy="800100"/>
          </a:xfrm>
          <a:prstGeom prst="rect">
            <a:avLst/>
          </a:prstGeom>
          <a:solidFill>
            <a:srgbClr val="FFFFFF"/>
          </a:solid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a:r>
              <a:rPr lang="en-US" dirty="0"/>
              <a:t>Handling your raw food product:</a:t>
            </a:r>
          </a:p>
        </p:txBody>
      </p:sp>
      <p:sp>
        <p:nvSpPr>
          <p:cNvPr id="8195" name="TextBox 2"/>
          <p:cNvSpPr txBox="1">
            <a:spLocks noChangeArrowheads="1"/>
          </p:cNvSpPr>
          <p:nvPr/>
        </p:nvSpPr>
        <p:spPr bwMode="auto">
          <a:xfrm>
            <a:off x="261938" y="1396999"/>
            <a:ext cx="8564562" cy="3477875"/>
          </a:xfrm>
          <a:prstGeom prst="rect">
            <a:avLst/>
          </a:prstGeom>
          <a:noFill/>
          <a:ln w="9525">
            <a:noFill/>
            <a:miter lim="800000"/>
            <a:headEnd/>
            <a:tailEnd/>
          </a:ln>
        </p:spPr>
        <p:txBody>
          <a:bodyPr wrap="square">
            <a:spAutoFit/>
          </a:bodyPr>
          <a:lstStyle/>
          <a:p>
            <a:r>
              <a:rPr lang="en-US" sz="2200" dirty="0">
                <a:latin typeface="Stone Sans"/>
              </a:rPr>
              <a:t>It is important to know that meat, poultry and fish have been safely handled throughout processing. </a:t>
            </a:r>
            <a:endParaRPr lang="en-US" sz="2200" i="1" dirty="0">
              <a:latin typeface="Stone Sans"/>
            </a:endParaRPr>
          </a:p>
          <a:p>
            <a:endParaRPr lang="en-US" sz="2200" i="1" dirty="0">
              <a:latin typeface="Stone Sans"/>
            </a:endParaRPr>
          </a:p>
          <a:p>
            <a:r>
              <a:rPr lang="en-US" sz="2200" dirty="0">
                <a:latin typeface="Stone Sans"/>
              </a:rPr>
              <a:t>Fish and shellfish are the most perishable of all raw foods, and require careful handling to maintain safety and quality.</a:t>
            </a:r>
            <a:endParaRPr lang="en-US" sz="2200" i="1" dirty="0">
              <a:latin typeface="Stone Sans"/>
            </a:endParaRPr>
          </a:p>
          <a:p>
            <a:endParaRPr lang="en-US" sz="2200" i="1" dirty="0">
              <a:latin typeface="Stone Sans"/>
            </a:endParaRPr>
          </a:p>
          <a:p>
            <a:r>
              <a:rPr lang="en-US" sz="2200" dirty="0">
                <a:latin typeface="Stone Sans"/>
              </a:rPr>
              <a:t>Meat starts to deteriorate as soon as it is harvested, it’s imperative to follow safe handling procedures.</a:t>
            </a:r>
          </a:p>
          <a:p>
            <a:endParaRPr lang="en-US" sz="2200" dirty="0">
              <a:latin typeface="Stone Sans"/>
            </a:endParaRPr>
          </a:p>
          <a:p>
            <a:r>
              <a:rPr lang="en-US" sz="2200" dirty="0">
                <a:latin typeface="Stone Sans"/>
              </a:rPr>
              <a:t>Quality WILL NOT improve with processing.</a:t>
            </a:r>
          </a:p>
        </p:txBody>
      </p:sp>
      <p:sp>
        <p:nvSpPr>
          <p:cNvPr id="6" name="Rectangle 5"/>
          <p:cNvSpPr/>
          <p:nvPr/>
        </p:nvSpPr>
        <p:spPr bwMode="auto">
          <a:xfrm>
            <a:off x="190500" y="6096000"/>
            <a:ext cx="3573780" cy="7620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Canning Smoked Fish vs Fresh Fish</a:t>
            </a:r>
          </a:p>
        </p:txBody>
      </p:sp>
      <p:sp>
        <p:nvSpPr>
          <p:cNvPr id="3" name="Content Placeholder 2"/>
          <p:cNvSpPr>
            <a:spLocks noGrp="1"/>
          </p:cNvSpPr>
          <p:nvPr>
            <p:ph idx="1"/>
          </p:nvPr>
        </p:nvSpPr>
        <p:spPr>
          <a:xfrm>
            <a:off x="261938" y="1333500"/>
            <a:ext cx="8575675" cy="4618038"/>
          </a:xfrm>
        </p:spPr>
        <p:txBody>
          <a:bodyPr/>
          <a:lstStyle/>
          <a:p>
            <a:r>
              <a:rPr lang="en-US" dirty="0"/>
              <a:t>Smoked fish for canning must follow procedures for LIGHTLY smoking fish. </a:t>
            </a:r>
            <a:r>
              <a:rPr lang="en-US" i="1" u="sng" dirty="0"/>
              <a:t>Do not</a:t>
            </a:r>
            <a:r>
              <a:rPr lang="en-US" dirty="0"/>
              <a:t> can fully smoked fish.</a:t>
            </a:r>
          </a:p>
          <a:p>
            <a:r>
              <a:rPr lang="en-US" dirty="0"/>
              <a:t>Must be canned immediately or refrigerated not more than one day before canning.</a:t>
            </a:r>
          </a:p>
          <a:p>
            <a:r>
              <a:rPr lang="en-US" dirty="0"/>
              <a:t>Must NOT be eaten or sampled prior to canning.</a:t>
            </a:r>
          </a:p>
          <a:p>
            <a:r>
              <a:rPr lang="en-US" dirty="0"/>
              <a:t>Smoked fish requires 110 minutes processing time. </a:t>
            </a:r>
          </a:p>
          <a:p>
            <a:r>
              <a:rPr lang="en-US" dirty="0"/>
              <a:t>Canning smoked fish will cause some moisture loss, change color and increase smoked flavor. </a:t>
            </a:r>
          </a:p>
        </p:txBody>
      </p:sp>
    </p:spTree>
    <p:extLst>
      <p:ext uri="{BB962C8B-B14F-4D97-AF65-F5344CB8AC3E}">
        <p14:creationId xmlns:p14="http://schemas.microsoft.com/office/powerpoint/2010/main" val="22932796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0" y="1870075"/>
            <a:ext cx="9144000" cy="1938992"/>
          </a:xfrm>
          <a:prstGeom prst="rect">
            <a:avLst/>
          </a:prstGeom>
          <a:noFill/>
          <a:ln w="9525">
            <a:noFill/>
            <a:miter lim="800000"/>
            <a:headEnd/>
            <a:tailEnd/>
          </a:ln>
        </p:spPr>
        <p:txBody>
          <a:bodyPr>
            <a:spAutoFit/>
          </a:bodyPr>
          <a:lstStyle/>
          <a:p>
            <a:pPr algn="ctr"/>
            <a:r>
              <a:rPr lang="en-US" sz="3600" dirty="0">
                <a:latin typeface="Stone Sans" pitchFamily="-108" charset="0"/>
              </a:rPr>
              <a:t>How to Preserve Game and Fish </a:t>
            </a:r>
          </a:p>
          <a:p>
            <a:pPr algn="ctr"/>
            <a:endParaRPr lang="en-US" sz="3600" dirty="0">
              <a:latin typeface="Stone Sans" pitchFamily="-108" charset="0"/>
            </a:endParaRPr>
          </a:p>
          <a:p>
            <a:pPr algn="ctr"/>
            <a:r>
              <a:rPr lang="en-US" dirty="0">
                <a:latin typeface="Stone Sans" pitchFamily="-108" charset="0"/>
              </a:rPr>
              <a:t>Washington State University</a:t>
            </a:r>
          </a:p>
          <a:p>
            <a:pPr algn="ctr"/>
            <a:r>
              <a:rPr lang="en-US" dirty="0">
                <a:latin typeface="Stone Sans" pitchFamily="-108" charset="0"/>
              </a:rPr>
              <a:t>2021 </a:t>
            </a:r>
          </a:p>
        </p:txBody>
      </p:sp>
      <p:sp>
        <p:nvSpPr>
          <p:cNvPr id="9" name="Rectangle 8"/>
          <p:cNvSpPr/>
          <p:nvPr/>
        </p:nvSpPr>
        <p:spPr bwMode="auto">
          <a:xfrm>
            <a:off x="0" y="5956300"/>
            <a:ext cx="9144000" cy="901700"/>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EFDFC"/>
              </a:solidFill>
              <a:effectLst/>
              <a:latin typeface="Times" pitchFamily="18" charset="0"/>
            </a:endParaRPr>
          </a:p>
        </p:txBody>
      </p:sp>
      <p:sp>
        <p:nvSpPr>
          <p:cNvPr id="10" name="Rectangle 9"/>
          <p:cNvSpPr/>
          <p:nvPr/>
        </p:nvSpPr>
        <p:spPr bwMode="auto">
          <a:xfrm>
            <a:off x="0" y="5930900"/>
            <a:ext cx="9144000" cy="927100"/>
          </a:xfrm>
          <a:prstGeom prst="rect">
            <a:avLst/>
          </a:prstGeom>
          <a:solidFill>
            <a:srgbClr val="3E2116"/>
          </a:solidFill>
          <a:ln w="25400" cap="flat" cmpd="sng" algn="ctr">
            <a:solidFill>
              <a:srgbClr val="3E21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18" name="TextBox 17"/>
          <p:cNvSpPr txBox="1"/>
          <p:nvPr/>
        </p:nvSpPr>
        <p:spPr>
          <a:xfrm>
            <a:off x="0" y="5257800"/>
            <a:ext cx="9144000" cy="461665"/>
          </a:xfrm>
          <a:prstGeom prst="rect">
            <a:avLst/>
          </a:prstGeom>
          <a:solidFill>
            <a:srgbClr val="3E2116"/>
          </a:solidFill>
          <a:ln>
            <a:solidFill>
              <a:srgbClr val="3E2116"/>
            </a:solidFill>
          </a:ln>
        </p:spPr>
        <p:txBody>
          <a:bodyPr wrap="square" rtlCol="0">
            <a:spAutoFit/>
          </a:bodyPr>
          <a:lstStyle/>
          <a:p>
            <a:endParaRPr lang="en-US" dirty="0"/>
          </a:p>
        </p:txBody>
      </p:sp>
      <p:sp>
        <p:nvSpPr>
          <p:cNvPr id="19" name="TextBox 18"/>
          <p:cNvSpPr txBox="1"/>
          <p:nvPr/>
        </p:nvSpPr>
        <p:spPr>
          <a:xfrm>
            <a:off x="2667000" y="5245100"/>
            <a:ext cx="3835400" cy="276999"/>
          </a:xfrm>
          <a:prstGeom prst="rect">
            <a:avLst/>
          </a:prstGeom>
          <a:noFill/>
        </p:spPr>
        <p:txBody>
          <a:bodyPr wrap="square" rtlCol="0">
            <a:spAutoFit/>
          </a:bodyPr>
          <a:lstStyle/>
          <a:p>
            <a:pPr algn="ctr"/>
            <a:r>
              <a:rPr lang="en-US" sz="1200" dirty="0">
                <a:solidFill>
                  <a:srgbClr val="FEFDFC"/>
                </a:solidFill>
                <a:latin typeface="Arial" pitchFamily="34" charset="0"/>
                <a:cs typeface="Arial" pitchFamily="34" charset="0"/>
              </a:rPr>
              <a:t>FOOD SAFETY &amp; PRESERVATION</a:t>
            </a:r>
          </a:p>
        </p:txBody>
      </p:sp>
      <p:sp>
        <p:nvSpPr>
          <p:cNvPr id="21" name="Rectangle 20"/>
          <p:cNvSpPr/>
          <p:nvPr/>
        </p:nvSpPr>
        <p:spPr bwMode="auto">
          <a:xfrm>
            <a:off x="3327400" y="5676900"/>
            <a:ext cx="2501900" cy="203200"/>
          </a:xfrm>
          <a:prstGeom prst="rect">
            <a:avLst/>
          </a:prstGeom>
          <a:solidFill>
            <a:srgbClr val="3E2116"/>
          </a:solidFill>
          <a:ln w="25400" cap="flat" cmpd="sng" algn="ctr">
            <a:solidFill>
              <a:srgbClr val="3E21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3E2116"/>
              </a:solidFill>
              <a:effectLst/>
              <a:latin typeface="Times" pitchFamily="18" charset="0"/>
            </a:endParaRPr>
          </a:p>
        </p:txBody>
      </p:sp>
      <p:pic>
        <p:nvPicPr>
          <p:cNvPr id="14" name="Picture 13" descr="ElkBull1.jpg"/>
          <p:cNvPicPr>
            <a:picLocks noChangeAspect="1"/>
          </p:cNvPicPr>
          <p:nvPr/>
        </p:nvPicPr>
        <p:blipFill>
          <a:blip r:embed="rId3" cstate="print"/>
          <a:stretch>
            <a:fillRect/>
          </a:stretch>
        </p:blipFill>
        <p:spPr>
          <a:xfrm>
            <a:off x="7505700" y="5561458"/>
            <a:ext cx="1638300" cy="1296542"/>
          </a:xfrm>
          <a:prstGeom prst="rect">
            <a:avLst/>
          </a:prstGeom>
        </p:spPr>
      </p:pic>
      <p:pic>
        <p:nvPicPr>
          <p:cNvPr id="22" name="Picture 21" descr="Turkey.jpg"/>
          <p:cNvPicPr>
            <a:picLocks noChangeAspect="1"/>
          </p:cNvPicPr>
          <p:nvPr/>
        </p:nvPicPr>
        <p:blipFill>
          <a:blip r:embed="rId4" cstate="print"/>
          <a:stretch>
            <a:fillRect/>
          </a:stretch>
        </p:blipFill>
        <p:spPr>
          <a:xfrm>
            <a:off x="6350000" y="5561424"/>
            <a:ext cx="1119981" cy="1296576"/>
          </a:xfrm>
          <a:prstGeom prst="rect">
            <a:avLst/>
          </a:prstGeom>
        </p:spPr>
      </p:pic>
      <p:pic>
        <p:nvPicPr>
          <p:cNvPr id="17" name="Picture 16" descr="Buck.jpg"/>
          <p:cNvPicPr>
            <a:picLocks noChangeAspect="1"/>
          </p:cNvPicPr>
          <p:nvPr/>
        </p:nvPicPr>
        <p:blipFill>
          <a:blip r:embed="rId5" cstate="print"/>
          <a:stretch>
            <a:fillRect/>
          </a:stretch>
        </p:blipFill>
        <p:spPr>
          <a:xfrm>
            <a:off x="5041900" y="5562600"/>
            <a:ext cx="1265663" cy="1295400"/>
          </a:xfrm>
          <a:prstGeom prst="rect">
            <a:avLst/>
          </a:prstGeom>
        </p:spPr>
      </p:pic>
      <p:pic>
        <p:nvPicPr>
          <p:cNvPr id="23" name="Picture 22" descr="Trout.jpg"/>
          <p:cNvPicPr>
            <a:picLocks noChangeAspect="1"/>
          </p:cNvPicPr>
          <p:nvPr/>
        </p:nvPicPr>
        <p:blipFill>
          <a:blip r:embed="rId6" cstate="print"/>
          <a:stretch>
            <a:fillRect/>
          </a:stretch>
        </p:blipFill>
        <p:spPr>
          <a:xfrm>
            <a:off x="1523999" y="5537200"/>
            <a:ext cx="1961585" cy="1320800"/>
          </a:xfrm>
          <a:prstGeom prst="rect">
            <a:avLst/>
          </a:prstGeom>
        </p:spPr>
      </p:pic>
      <p:pic>
        <p:nvPicPr>
          <p:cNvPr id="27" name="Picture 26" descr="Buffalo.jpg"/>
          <p:cNvPicPr>
            <a:picLocks noChangeAspect="1"/>
          </p:cNvPicPr>
          <p:nvPr/>
        </p:nvPicPr>
        <p:blipFill>
          <a:blip r:embed="rId7" cstate="print"/>
          <a:stretch>
            <a:fillRect/>
          </a:stretch>
        </p:blipFill>
        <p:spPr>
          <a:xfrm>
            <a:off x="0" y="5549900"/>
            <a:ext cx="1484349" cy="1308100"/>
          </a:xfrm>
          <a:prstGeom prst="rect">
            <a:avLst/>
          </a:prstGeom>
        </p:spPr>
      </p:pic>
      <p:pic>
        <p:nvPicPr>
          <p:cNvPr id="28" name="Picture 27" descr="AntelopeJar.jpg"/>
          <p:cNvPicPr>
            <a:picLocks noChangeAspect="1"/>
          </p:cNvPicPr>
          <p:nvPr/>
        </p:nvPicPr>
        <p:blipFill>
          <a:blip r:embed="rId8" cstate="print"/>
          <a:stretch>
            <a:fillRect/>
          </a:stretch>
        </p:blipFill>
        <p:spPr>
          <a:xfrm>
            <a:off x="3504176" y="5540281"/>
            <a:ext cx="1499624" cy="1317719"/>
          </a:xfrm>
          <a:prstGeom prst="rect">
            <a:avLst/>
          </a:prstGeom>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Preserving Game and Fish!</a:t>
            </a:r>
          </a:p>
        </p:txBody>
      </p:sp>
      <p:sp>
        <p:nvSpPr>
          <p:cNvPr id="3" name="Text Placeholder 2"/>
          <p:cNvSpPr>
            <a:spLocks noGrp="1"/>
          </p:cNvSpPr>
          <p:nvPr>
            <p:ph type="body" sz="half" idx="1"/>
          </p:nvPr>
        </p:nvSpPr>
        <p:spPr/>
        <p:txBody>
          <a:bodyPr/>
          <a:lstStyle/>
          <a:p>
            <a:r>
              <a:rPr lang="en-US" sz="2400" dirty="0"/>
              <a:t>Today’s class is going to cover an overview of  a variety of topics related to preserving wild game for best quality and safety for home consumption.</a:t>
            </a:r>
          </a:p>
          <a:p>
            <a:pPr>
              <a:buNone/>
            </a:pPr>
            <a:endParaRPr lang="en-US" sz="800" dirty="0"/>
          </a:p>
          <a:p>
            <a:r>
              <a:rPr lang="en-US" sz="2400" dirty="0"/>
              <a:t>If you feel you need more information about specific processes, please see instructor at the end of class </a:t>
            </a:r>
            <a:r>
              <a:rPr lang="en-US" sz="2400" dirty="0">
                <a:sym typeface="Wingdings" panose="05000000000000000000" pitchFamily="2" charset="2"/>
              </a:rPr>
              <a:t> !</a:t>
            </a:r>
          </a:p>
          <a:p>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88464" y="1550988"/>
            <a:ext cx="3286660" cy="4400550"/>
          </a:xfrm>
        </p:spPr>
      </p:pic>
      <p:sp>
        <p:nvSpPr>
          <p:cNvPr id="7" name="Rectangle 6"/>
          <p:cNvSpPr/>
          <p:nvPr/>
        </p:nvSpPr>
        <p:spPr bwMode="auto">
          <a:xfrm>
            <a:off x="190500" y="6096000"/>
            <a:ext cx="3573780" cy="7620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8" charset="0"/>
            </a:endParaRPr>
          </a:p>
        </p:txBody>
      </p:sp>
    </p:spTree>
    <p:extLst>
      <p:ext uri="{BB962C8B-B14F-4D97-AF65-F5344CB8AC3E}">
        <p14:creationId xmlns:p14="http://schemas.microsoft.com/office/powerpoint/2010/main" val="633817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97818"/>
            <a:ext cx="4060371" cy="1938992"/>
          </a:xfrm>
        </p:spPr>
        <p:txBody>
          <a:bodyPr/>
          <a:lstStyle/>
          <a:p>
            <a:r>
              <a:rPr lang="en-US" dirty="0"/>
              <a:t>Food Safety Considerations</a:t>
            </a:r>
            <a:br>
              <a:rPr lang="en-US" dirty="0"/>
            </a:br>
            <a:r>
              <a:rPr lang="en-US" dirty="0"/>
              <a:t>For Your Harvest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8186" y="1897743"/>
            <a:ext cx="3643085" cy="2826657"/>
          </a:xfrm>
          <a:prstGeom prst="rect">
            <a:avLst/>
          </a:prstGeom>
        </p:spPr>
      </p:pic>
    </p:spTree>
    <p:extLst>
      <p:ext uri="{BB962C8B-B14F-4D97-AF65-F5344CB8AC3E}">
        <p14:creationId xmlns:p14="http://schemas.microsoft.com/office/powerpoint/2010/main" val="32492257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a:r>
              <a:rPr lang="en-US" dirty="0"/>
              <a:t>Handling your raw food product:</a:t>
            </a:r>
          </a:p>
        </p:txBody>
      </p:sp>
      <p:sp>
        <p:nvSpPr>
          <p:cNvPr id="8195" name="TextBox 2"/>
          <p:cNvSpPr txBox="1">
            <a:spLocks noChangeArrowheads="1"/>
          </p:cNvSpPr>
          <p:nvPr/>
        </p:nvSpPr>
        <p:spPr bwMode="auto">
          <a:xfrm>
            <a:off x="261938" y="1514475"/>
            <a:ext cx="8564562" cy="3786188"/>
          </a:xfrm>
          <a:prstGeom prst="rect">
            <a:avLst/>
          </a:prstGeom>
          <a:noFill/>
          <a:ln w="9525">
            <a:noFill/>
            <a:miter lim="800000"/>
            <a:headEnd/>
            <a:tailEnd/>
          </a:ln>
        </p:spPr>
        <p:txBody>
          <a:bodyPr>
            <a:spAutoFit/>
          </a:bodyPr>
          <a:lstStyle/>
          <a:p>
            <a:r>
              <a:rPr lang="en-US"/>
              <a:t>It is important to know that meat, wild game, poultry and fish have been safely handled throughout processing. Unsafe handling fan lead to contamination with food poisoning bacteria such as </a:t>
            </a:r>
            <a:r>
              <a:rPr lang="en-US" i="1"/>
              <a:t>Salmonella, Listeria </a:t>
            </a:r>
            <a:r>
              <a:rPr lang="en-US"/>
              <a:t> and </a:t>
            </a:r>
            <a:r>
              <a:rPr lang="en-US" i="1"/>
              <a:t>Esherichia coli (E. coli).</a:t>
            </a:r>
          </a:p>
          <a:p>
            <a:endParaRPr lang="en-US" i="1"/>
          </a:p>
          <a:p>
            <a:r>
              <a:rPr lang="en-US"/>
              <a:t>Fish and shellfish are the most perishable of all raw foods, and require careful handling to maintain safety and quality. Fish and shellfish can be significant sources of food poisoning bacteria such as </a:t>
            </a:r>
            <a:r>
              <a:rPr lang="en-US" i="1"/>
              <a:t>Clostridium botulinum, </a:t>
            </a:r>
            <a:r>
              <a:rPr lang="en-US"/>
              <a:t>and require a </a:t>
            </a:r>
            <a:r>
              <a:rPr lang="en-US" b="1"/>
              <a:t>LONGER PROCESSING TIME </a:t>
            </a:r>
            <a:r>
              <a:rPr lang="en-US"/>
              <a:t>in a pressure canner than do other foods canned at home. </a:t>
            </a:r>
          </a:p>
        </p:txBody>
      </p:sp>
      <p:sp>
        <p:nvSpPr>
          <p:cNvPr id="6" name="Rectangle 5"/>
          <p:cNvSpPr/>
          <p:nvPr/>
        </p:nvSpPr>
        <p:spPr bwMode="auto">
          <a:xfrm>
            <a:off x="190500" y="6083300"/>
            <a:ext cx="3606800" cy="7747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pic>
        <p:nvPicPr>
          <p:cNvPr id="14" name="Picture 13" descr="Clark-county-1-line.gif"/>
          <p:cNvPicPr>
            <a:picLocks noChangeAspect="1"/>
          </p:cNvPicPr>
          <p:nvPr/>
        </p:nvPicPr>
        <p:blipFill>
          <a:blip r:embed="rId3" cstate="print"/>
          <a:stretch>
            <a:fillRect/>
          </a:stretch>
        </p:blipFill>
        <p:spPr>
          <a:xfrm>
            <a:off x="6324600" y="5973780"/>
            <a:ext cx="2819400" cy="88422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Handling the Raw food product: </a:t>
            </a:r>
          </a:p>
        </p:txBody>
      </p:sp>
      <p:sp>
        <p:nvSpPr>
          <p:cNvPr id="6" name="Content Placeholder 5"/>
          <p:cNvSpPr>
            <a:spLocks noGrp="1"/>
          </p:cNvSpPr>
          <p:nvPr>
            <p:ph idx="1"/>
          </p:nvPr>
        </p:nvSpPr>
        <p:spPr/>
        <p:txBody>
          <a:bodyPr/>
          <a:lstStyle/>
          <a:p>
            <a:r>
              <a:rPr lang="en-US" dirty="0"/>
              <a:t>Handling raw meat or fish can cause spread of food poisoning bacteria.</a:t>
            </a:r>
          </a:p>
          <a:p>
            <a:r>
              <a:rPr lang="en-US" dirty="0"/>
              <a:t>Use specific knives, cutting boards, and equipment dedicated for raw meat or fish only.</a:t>
            </a:r>
          </a:p>
          <a:p>
            <a:r>
              <a:rPr lang="en-US" dirty="0"/>
              <a:t>Wash well with hot soapy water followed by sanitizing with bleach solution and air dry. </a:t>
            </a:r>
          </a:p>
          <a:p>
            <a:r>
              <a:rPr lang="en-US" dirty="0"/>
              <a:t>Wash hands well before touching anything else. </a:t>
            </a:r>
          </a:p>
          <a:p>
            <a:r>
              <a:rPr lang="en-US" dirty="0"/>
              <a:t>Take off apron or clothing.</a:t>
            </a:r>
          </a:p>
          <a:p>
            <a:endParaRPr lang="en-US" i="1" dirty="0"/>
          </a:p>
          <a:p>
            <a:endParaRPr lang="en-US" dirty="0"/>
          </a:p>
        </p:txBody>
      </p:sp>
    </p:spTree>
    <p:extLst>
      <p:ext uri="{BB962C8B-B14F-4D97-AF65-F5344CB8AC3E}">
        <p14:creationId xmlns:p14="http://schemas.microsoft.com/office/powerpoint/2010/main" val="36460505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Handling Meat in the Field	</a:t>
            </a:r>
          </a:p>
        </p:txBody>
      </p:sp>
      <p:sp>
        <p:nvSpPr>
          <p:cNvPr id="3" name="Content Placeholder 2"/>
          <p:cNvSpPr>
            <a:spLocks noGrp="1"/>
          </p:cNvSpPr>
          <p:nvPr>
            <p:ph idx="1"/>
          </p:nvPr>
        </p:nvSpPr>
        <p:spPr/>
        <p:txBody>
          <a:bodyPr/>
          <a:lstStyle/>
          <a:p>
            <a:r>
              <a:rPr lang="en-US" dirty="0"/>
              <a:t>Be prepared to handle meat safely in the field.</a:t>
            </a:r>
          </a:p>
          <a:p>
            <a:r>
              <a:rPr lang="en-US" dirty="0"/>
              <a:t>Ice and / or ice chests</a:t>
            </a:r>
          </a:p>
          <a:p>
            <a:r>
              <a:rPr lang="en-US" dirty="0"/>
              <a:t>Water for hand washing and cleaning</a:t>
            </a:r>
          </a:p>
          <a:p>
            <a:r>
              <a:rPr lang="en-US" dirty="0"/>
              <a:t>Soap</a:t>
            </a:r>
          </a:p>
          <a:p>
            <a:r>
              <a:rPr lang="en-US" dirty="0"/>
              <a:t>Paper towels</a:t>
            </a:r>
          </a:p>
          <a:p>
            <a:r>
              <a:rPr lang="en-US" dirty="0"/>
              <a:t>Extra containers for rinsing/washing</a:t>
            </a:r>
          </a:p>
          <a:p>
            <a:r>
              <a:rPr lang="en-US" dirty="0"/>
              <a:t>Food Thermometers are recommended</a:t>
            </a:r>
          </a:p>
        </p:txBody>
      </p:sp>
    </p:spTree>
    <p:extLst>
      <p:ext uri="{BB962C8B-B14F-4D97-AF65-F5344CB8AC3E}">
        <p14:creationId xmlns:p14="http://schemas.microsoft.com/office/powerpoint/2010/main" val="6325777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to Home Large Game</a:t>
            </a:r>
          </a:p>
        </p:txBody>
      </p:sp>
      <p:sp>
        <p:nvSpPr>
          <p:cNvPr id="3" name="Content Placeholder 2"/>
          <p:cNvSpPr>
            <a:spLocks noGrp="1"/>
          </p:cNvSpPr>
          <p:nvPr>
            <p:ph idx="1"/>
          </p:nvPr>
        </p:nvSpPr>
        <p:spPr/>
        <p:txBody>
          <a:bodyPr/>
          <a:lstStyle/>
          <a:p>
            <a:pPr marL="0" indent="0">
              <a:buNone/>
            </a:pPr>
            <a:r>
              <a:rPr lang="en-US" dirty="0"/>
              <a:t>IN THE FIELD : </a:t>
            </a:r>
          </a:p>
          <a:p>
            <a:r>
              <a:rPr lang="en-US" dirty="0"/>
              <a:t>Bleed Animal as soon as it is downed.</a:t>
            </a:r>
          </a:p>
          <a:p>
            <a:r>
              <a:rPr lang="en-US" dirty="0"/>
              <a:t>Dress Animal as soon as possible</a:t>
            </a:r>
          </a:p>
          <a:p>
            <a:pPr lvl="1"/>
            <a:r>
              <a:rPr lang="en-US" dirty="0"/>
              <a:t>Remove hide to allow air access</a:t>
            </a:r>
          </a:p>
          <a:p>
            <a:pPr lvl="1"/>
            <a:r>
              <a:rPr lang="en-US" dirty="0"/>
              <a:t>Remove entrails from  cavity to chill</a:t>
            </a:r>
          </a:p>
          <a:p>
            <a:pPr marL="514350" indent="-457200"/>
            <a:r>
              <a:rPr lang="en-US" dirty="0"/>
              <a:t>Hang carcass, quarter, or otherwise piece out.</a:t>
            </a:r>
          </a:p>
          <a:p>
            <a:pPr marL="514350" indent="-457200"/>
            <a:r>
              <a:rPr lang="en-US" dirty="0"/>
              <a:t>Goal is to get meat temperature to 40</a:t>
            </a:r>
            <a:r>
              <a:rPr lang="en-US" dirty="0">
                <a:latin typeface="Calibri"/>
              </a:rPr>
              <a:t>⁰</a:t>
            </a:r>
            <a:r>
              <a:rPr lang="en-US" dirty="0"/>
              <a:t>F or below within 5 hours.</a:t>
            </a:r>
          </a:p>
        </p:txBody>
      </p:sp>
      <p:sp>
        <p:nvSpPr>
          <p:cNvPr id="4" name="Rectangle 3"/>
          <p:cNvSpPr/>
          <p:nvPr/>
        </p:nvSpPr>
        <p:spPr bwMode="auto">
          <a:xfrm>
            <a:off x="190500" y="6083300"/>
            <a:ext cx="3606800" cy="7747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8" charset="0"/>
            </a:endParaRPr>
          </a:p>
        </p:txBody>
      </p:sp>
    </p:spTree>
    <p:extLst>
      <p:ext uri="{BB962C8B-B14F-4D97-AF65-F5344CB8AC3E}">
        <p14:creationId xmlns:p14="http://schemas.microsoft.com/office/powerpoint/2010/main" val="27258471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to Home Large Game</a:t>
            </a:r>
          </a:p>
        </p:txBody>
      </p:sp>
      <p:sp>
        <p:nvSpPr>
          <p:cNvPr id="3" name="Content Placeholder 2"/>
          <p:cNvSpPr>
            <a:spLocks noGrp="1"/>
          </p:cNvSpPr>
          <p:nvPr>
            <p:ph idx="1"/>
          </p:nvPr>
        </p:nvSpPr>
        <p:spPr/>
        <p:txBody>
          <a:bodyPr/>
          <a:lstStyle/>
          <a:p>
            <a:pPr>
              <a:buNone/>
            </a:pPr>
            <a:r>
              <a:rPr lang="en-US" dirty="0"/>
              <a:t>   SAFETY FIRST !</a:t>
            </a:r>
          </a:p>
          <a:p>
            <a:r>
              <a:rPr lang="en-US" dirty="0"/>
              <a:t>Know outside temperatures and react accordingly</a:t>
            </a:r>
          </a:p>
          <a:p>
            <a:pPr lvl="1"/>
            <a:r>
              <a:rPr lang="en-US" dirty="0"/>
              <a:t>50º degrees </a:t>
            </a:r>
            <a:r>
              <a:rPr lang="en-US" dirty="0" err="1"/>
              <a:t>vs</a:t>
            </a:r>
            <a:r>
              <a:rPr lang="en-US" dirty="0"/>
              <a:t> 80º degrees</a:t>
            </a:r>
          </a:p>
          <a:p>
            <a:pPr lvl="1"/>
            <a:r>
              <a:rPr lang="en-US" dirty="0"/>
              <a:t>Use ice in ice chests or pack cavities</a:t>
            </a:r>
          </a:p>
          <a:p>
            <a:pPr lvl="1"/>
            <a:r>
              <a:rPr lang="en-US" dirty="0"/>
              <a:t>Quarter or piece out for faster chilling</a:t>
            </a:r>
          </a:p>
          <a:p>
            <a:r>
              <a:rPr lang="en-US" dirty="0"/>
              <a:t>Use Game bags (fabric) not tarps or plastic bags</a:t>
            </a:r>
          </a:p>
          <a:p>
            <a:pPr lvl="1"/>
            <a:r>
              <a:rPr lang="en-US" dirty="0"/>
              <a:t>Allow air to circulate to the meat</a:t>
            </a:r>
          </a:p>
          <a:p>
            <a:pPr lvl="1"/>
            <a:r>
              <a:rPr lang="en-US" dirty="0"/>
              <a:t>Keep flies and bees away</a:t>
            </a:r>
          </a:p>
        </p:txBody>
      </p:sp>
      <p:sp>
        <p:nvSpPr>
          <p:cNvPr id="4" name="Rectangle 3"/>
          <p:cNvSpPr/>
          <p:nvPr/>
        </p:nvSpPr>
        <p:spPr bwMode="auto">
          <a:xfrm>
            <a:off x="190500" y="6083300"/>
            <a:ext cx="3606800" cy="7747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14413952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to Home Game Birds</a:t>
            </a:r>
          </a:p>
        </p:txBody>
      </p:sp>
      <p:sp>
        <p:nvSpPr>
          <p:cNvPr id="3" name="Content Placeholder 2"/>
          <p:cNvSpPr>
            <a:spLocks noGrp="1"/>
          </p:cNvSpPr>
          <p:nvPr>
            <p:ph idx="1"/>
          </p:nvPr>
        </p:nvSpPr>
        <p:spPr/>
        <p:txBody>
          <a:bodyPr/>
          <a:lstStyle/>
          <a:p>
            <a:r>
              <a:rPr lang="en-US" dirty="0"/>
              <a:t>Immediately remove entrails.</a:t>
            </a:r>
          </a:p>
          <a:p>
            <a:r>
              <a:rPr lang="en-US" dirty="0"/>
              <a:t>Birds can  be placed into plastic bags and chilled.</a:t>
            </a:r>
          </a:p>
          <a:p>
            <a:r>
              <a:rPr lang="en-US" dirty="0"/>
              <a:t>Do not group in large quantities for better chilling.</a:t>
            </a:r>
          </a:p>
          <a:p>
            <a:r>
              <a:rPr lang="en-US" dirty="0"/>
              <a:t>Birds can be plucked warm or chilled.</a:t>
            </a:r>
          </a:p>
          <a:p>
            <a:pPr lvl="1"/>
            <a:r>
              <a:rPr lang="en-US" dirty="0"/>
              <a:t>Pluck small amounts of feathers at a time to reduce tearing of skin.</a:t>
            </a:r>
          </a:p>
          <a:p>
            <a:r>
              <a:rPr lang="en-US" dirty="0"/>
              <a:t>Can use scalding method on fresh  larger birds to loosen feathers. </a:t>
            </a:r>
          </a:p>
          <a:p>
            <a:endParaRPr lang="en-US" dirty="0"/>
          </a:p>
          <a:p>
            <a:pPr lvl="1"/>
            <a:endParaRPr lang="en-US" dirty="0"/>
          </a:p>
        </p:txBody>
      </p:sp>
      <p:sp>
        <p:nvSpPr>
          <p:cNvPr id="4" name="Rectangle 3"/>
          <p:cNvSpPr/>
          <p:nvPr/>
        </p:nvSpPr>
        <p:spPr bwMode="auto">
          <a:xfrm>
            <a:off x="190500" y="6083300"/>
            <a:ext cx="3606800" cy="7747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2440993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Foodborne Illnesses </a:t>
            </a:r>
          </a:p>
        </p:txBody>
      </p:sp>
      <p:sp>
        <p:nvSpPr>
          <p:cNvPr id="3" name="Content Placeholder 2"/>
          <p:cNvSpPr>
            <a:spLocks noGrp="1"/>
          </p:cNvSpPr>
          <p:nvPr>
            <p:ph sz="half" idx="1"/>
          </p:nvPr>
        </p:nvSpPr>
        <p:spPr>
          <a:xfrm>
            <a:off x="261938" y="1625600"/>
            <a:ext cx="4211637" cy="4325938"/>
          </a:xfrm>
        </p:spPr>
        <p:txBody>
          <a:bodyPr/>
          <a:lstStyle/>
          <a:p>
            <a:r>
              <a:rPr lang="en-US" dirty="0"/>
              <a:t>All meat products have the potential to cause food borne illness.</a:t>
            </a:r>
            <a:br>
              <a:rPr lang="en-US" sz="800" dirty="0"/>
            </a:br>
            <a:endParaRPr lang="en-US" dirty="0"/>
          </a:p>
          <a:p>
            <a:r>
              <a:rPr lang="en-US" dirty="0"/>
              <a:t>You must handle with care to assure you are eliminating risk of unsafe foods.	</a:t>
            </a:r>
          </a:p>
        </p:txBody>
      </p:sp>
      <p:sp>
        <p:nvSpPr>
          <p:cNvPr id="4" name="Content Placeholder 3"/>
          <p:cNvSpPr>
            <a:spLocks noGrp="1"/>
          </p:cNvSpPr>
          <p:nvPr>
            <p:ph sz="half" idx="2"/>
          </p:nvPr>
        </p:nvSpPr>
        <p:spPr>
          <a:xfrm>
            <a:off x="4625975" y="1727200"/>
            <a:ext cx="4211638" cy="4224338"/>
          </a:xfrm>
        </p:spPr>
        <p:txBody>
          <a:bodyPr/>
          <a:lstStyle/>
          <a:p>
            <a:r>
              <a:rPr lang="en-US" dirty="0"/>
              <a:t>Bacteria</a:t>
            </a:r>
          </a:p>
          <a:p>
            <a:pPr lvl="1"/>
            <a:r>
              <a:rPr lang="en-US" dirty="0"/>
              <a:t>Salmonella</a:t>
            </a:r>
          </a:p>
          <a:p>
            <a:pPr lvl="1"/>
            <a:r>
              <a:rPr lang="en-US" dirty="0"/>
              <a:t>E.Coli</a:t>
            </a:r>
          </a:p>
          <a:p>
            <a:pPr lvl="1"/>
            <a:r>
              <a:rPr lang="en-US" dirty="0"/>
              <a:t>Listeria</a:t>
            </a:r>
          </a:p>
          <a:p>
            <a:pPr lvl="1"/>
            <a:r>
              <a:rPr lang="en-US" dirty="0"/>
              <a:t>Botulism</a:t>
            </a:r>
          </a:p>
          <a:p>
            <a:pPr lvl="1"/>
            <a:endParaRPr lang="en-US" dirty="0"/>
          </a:p>
          <a:p>
            <a:r>
              <a:rPr lang="en-US" dirty="0"/>
              <a:t>Parasites</a:t>
            </a:r>
          </a:p>
        </p:txBody>
      </p:sp>
    </p:spTree>
    <p:extLst>
      <p:ext uri="{BB962C8B-B14F-4D97-AF65-F5344CB8AC3E}">
        <p14:creationId xmlns:p14="http://schemas.microsoft.com/office/powerpoint/2010/main" val="24903788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Scalding to assist plucking larger birds	</a:t>
            </a:r>
          </a:p>
        </p:txBody>
      </p:sp>
      <p:sp>
        <p:nvSpPr>
          <p:cNvPr id="3" name="Content Placeholder 2"/>
          <p:cNvSpPr>
            <a:spLocks noGrp="1"/>
          </p:cNvSpPr>
          <p:nvPr>
            <p:ph idx="1"/>
          </p:nvPr>
        </p:nvSpPr>
        <p:spPr>
          <a:xfrm>
            <a:off x="261938" y="1828800"/>
            <a:ext cx="8575675" cy="4122738"/>
          </a:xfrm>
        </p:spPr>
        <p:txBody>
          <a:bodyPr/>
          <a:lstStyle/>
          <a:p>
            <a:r>
              <a:rPr lang="en-US" dirty="0"/>
              <a:t>Dip Game birds in hot water (145ºF) until feathers loosen to make feather removal easier.</a:t>
            </a:r>
          </a:p>
          <a:p>
            <a:endParaRPr lang="en-US" dirty="0"/>
          </a:p>
          <a:p>
            <a:r>
              <a:rPr lang="en-US" dirty="0"/>
              <a:t>It is not advised to scald birds which have been frozen, or held for several hours after harvest as this may result in tearing of skin and fatty tissues.</a:t>
            </a:r>
          </a:p>
        </p:txBody>
      </p:sp>
      <p:sp>
        <p:nvSpPr>
          <p:cNvPr id="4" name="Rectangle 3"/>
          <p:cNvSpPr/>
          <p:nvPr/>
        </p:nvSpPr>
        <p:spPr bwMode="auto">
          <a:xfrm>
            <a:off x="190500" y="6083300"/>
            <a:ext cx="3606800" cy="7747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6332067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Aging Wild Game</a:t>
            </a:r>
          </a:p>
        </p:txBody>
      </p:sp>
      <p:sp>
        <p:nvSpPr>
          <p:cNvPr id="3" name="Content Placeholder 2"/>
          <p:cNvSpPr>
            <a:spLocks noGrp="1"/>
          </p:cNvSpPr>
          <p:nvPr>
            <p:ph idx="1"/>
          </p:nvPr>
        </p:nvSpPr>
        <p:spPr/>
        <p:txBody>
          <a:bodyPr/>
          <a:lstStyle/>
          <a:p>
            <a:r>
              <a:rPr lang="en-US" dirty="0"/>
              <a:t>Aging is the process of holding the meat at </a:t>
            </a:r>
            <a:br>
              <a:rPr lang="en-US" dirty="0"/>
            </a:br>
            <a:r>
              <a:rPr lang="en-US" dirty="0"/>
              <a:t>34º-37º</a:t>
            </a:r>
            <a:r>
              <a:rPr lang="en-US" dirty="0">
                <a:latin typeface="Calibri"/>
              </a:rPr>
              <a:t> </a:t>
            </a:r>
            <a:r>
              <a:rPr lang="en-US" dirty="0"/>
              <a:t>F for 7-14 days. </a:t>
            </a:r>
          </a:p>
          <a:p>
            <a:r>
              <a:rPr lang="en-US" dirty="0"/>
              <a:t>Aging allows enzymes to breakdown proteins thus making meat more tender.</a:t>
            </a:r>
          </a:p>
          <a:p>
            <a:r>
              <a:rPr lang="en-US" dirty="0"/>
              <a:t>Never age the following animals:</a:t>
            </a:r>
          </a:p>
          <a:p>
            <a:pPr lvl="1"/>
            <a:r>
              <a:rPr lang="en-US" dirty="0"/>
              <a:t>Animals improperly field dressed </a:t>
            </a:r>
          </a:p>
          <a:p>
            <a:pPr lvl="1"/>
            <a:r>
              <a:rPr lang="en-US" dirty="0"/>
              <a:t>Animals stressed during hunt/extensively shot</a:t>
            </a:r>
          </a:p>
          <a:p>
            <a:pPr lvl="1"/>
            <a:r>
              <a:rPr lang="en-US" dirty="0"/>
              <a:t>Animals under one year old</a:t>
            </a:r>
          </a:p>
        </p:txBody>
      </p:sp>
      <p:sp>
        <p:nvSpPr>
          <p:cNvPr id="4" name="Rectangle 3"/>
          <p:cNvSpPr/>
          <p:nvPr/>
        </p:nvSpPr>
        <p:spPr bwMode="auto">
          <a:xfrm>
            <a:off x="190500" y="6083300"/>
            <a:ext cx="3606800" cy="7747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28989317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a:t>How to approach canning game (PNW 367)</a:t>
            </a:r>
          </a:p>
        </p:txBody>
      </p:sp>
      <p:sp>
        <p:nvSpPr>
          <p:cNvPr id="22531" name="Text Placeholder 2"/>
          <p:cNvSpPr>
            <a:spLocks noGrp="1"/>
          </p:cNvSpPr>
          <p:nvPr>
            <p:ph type="body" sz="half" idx="1"/>
          </p:nvPr>
        </p:nvSpPr>
        <p:spPr>
          <a:xfrm>
            <a:off x="261938" y="1550988"/>
            <a:ext cx="8564562" cy="4400550"/>
          </a:xfrm>
        </p:spPr>
        <p:txBody>
          <a:bodyPr/>
          <a:lstStyle/>
          <a:p>
            <a:pPr marL="0" indent="0">
              <a:buFontTx/>
              <a:buNone/>
            </a:pPr>
            <a:r>
              <a:rPr lang="en-US" dirty="0"/>
              <a:t>Large game animals are canned like beef and small game animals and birds are canned like poultry. Follow directions for type of pack and preparation. For hot pack, wild game can benefit from tomato juice.</a:t>
            </a:r>
            <a:br>
              <a:rPr lang="en-US" sz="800" dirty="0"/>
            </a:br>
            <a:endParaRPr lang="en-US" sz="800" dirty="0"/>
          </a:p>
          <a:p>
            <a:pPr marL="0" indent="0">
              <a:buFontTx/>
              <a:buNone/>
            </a:pPr>
            <a:r>
              <a:rPr lang="en-US" dirty="0"/>
              <a:t>You may also soak strong-flavored wild meats for 1 hour in brine containing 1 Tablespoon salt per quart of cold water. Rinse. Remove large bones and prepare as directed for canning. </a:t>
            </a:r>
          </a:p>
        </p:txBody>
      </p:sp>
      <p:sp>
        <p:nvSpPr>
          <p:cNvPr id="5" name="Rectangle 4"/>
          <p:cNvSpPr/>
          <p:nvPr/>
        </p:nvSpPr>
        <p:spPr bwMode="auto">
          <a:xfrm>
            <a:off x="241300" y="6057900"/>
            <a:ext cx="3581400" cy="800100"/>
          </a:xfrm>
          <a:prstGeom prst="rect">
            <a:avLst/>
          </a:prstGeom>
          <a:solidFill>
            <a:srgbClr val="FFFFFF"/>
          </a:solid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Pressure Canning Wild Game</a:t>
            </a:r>
          </a:p>
        </p:txBody>
      </p:sp>
      <p:sp>
        <p:nvSpPr>
          <p:cNvPr id="3" name="Content Placeholder 2"/>
          <p:cNvSpPr>
            <a:spLocks noGrp="1"/>
          </p:cNvSpPr>
          <p:nvPr>
            <p:ph idx="1"/>
          </p:nvPr>
        </p:nvSpPr>
        <p:spPr/>
        <p:txBody>
          <a:bodyPr/>
          <a:lstStyle/>
          <a:p>
            <a:r>
              <a:rPr lang="en-US" dirty="0"/>
              <a:t>Must use Pressure canner NOT water bath to reach 240</a:t>
            </a:r>
            <a:r>
              <a:rPr lang="en-US" dirty="0">
                <a:latin typeface="Calibri"/>
              </a:rPr>
              <a:t>⁰</a:t>
            </a:r>
            <a:r>
              <a:rPr lang="en-US" dirty="0"/>
              <a:t> F. internal temperature.</a:t>
            </a:r>
          </a:p>
          <a:p>
            <a:r>
              <a:rPr lang="en-US" dirty="0"/>
              <a:t>Have gauges checked yearly for safety.</a:t>
            </a:r>
          </a:p>
          <a:p>
            <a:r>
              <a:rPr lang="en-US" dirty="0"/>
              <a:t>Weighted gauge vs Dial Gauge and instructions</a:t>
            </a:r>
          </a:p>
          <a:p>
            <a:r>
              <a:rPr lang="en-US" dirty="0"/>
              <a:t>May do pints or quarts, follow approved methods.</a:t>
            </a:r>
          </a:p>
          <a:p>
            <a:r>
              <a:rPr lang="en-US" dirty="0"/>
              <a:t>Reusing commercial jars (mayo etc.) NOT recommended.</a:t>
            </a:r>
          </a:p>
          <a:p>
            <a:r>
              <a:rPr lang="en-US" dirty="0"/>
              <a:t>For processing times over 60 minutes, you must have 4 inches of water in the canner, not less.</a:t>
            </a:r>
          </a:p>
          <a:p>
            <a:endParaRPr lang="en-US" dirty="0"/>
          </a:p>
          <a:p>
            <a:endParaRPr lang="en-US" dirty="0"/>
          </a:p>
        </p:txBody>
      </p:sp>
    </p:spTree>
    <p:extLst>
      <p:ext uri="{BB962C8B-B14F-4D97-AF65-F5344CB8AC3E}">
        <p14:creationId xmlns:p14="http://schemas.microsoft.com/office/powerpoint/2010/main" val="13281194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of Canning Wild Game</a:t>
            </a:r>
          </a:p>
        </p:txBody>
      </p:sp>
      <p:sp>
        <p:nvSpPr>
          <p:cNvPr id="3" name="Content Placeholder 2"/>
          <p:cNvSpPr>
            <a:spLocks noGrp="1"/>
          </p:cNvSpPr>
          <p:nvPr>
            <p:ph idx="1"/>
          </p:nvPr>
        </p:nvSpPr>
        <p:spPr/>
        <p:txBody>
          <a:bodyPr/>
          <a:lstStyle/>
          <a:p>
            <a:r>
              <a:rPr lang="en-US" dirty="0"/>
              <a:t>Determine your desired finished product.</a:t>
            </a:r>
          </a:p>
          <a:p>
            <a:r>
              <a:rPr lang="en-US" dirty="0"/>
              <a:t>Can be packed raw or cooked, according to recipe</a:t>
            </a:r>
          </a:p>
          <a:p>
            <a:r>
              <a:rPr lang="en-US" dirty="0"/>
              <a:t>Can be ground, following recipes.</a:t>
            </a:r>
          </a:p>
          <a:p>
            <a:r>
              <a:rPr lang="en-US" dirty="0"/>
              <a:t>Trim any gristle, bruises, and fat from the meat before canning.</a:t>
            </a:r>
          </a:p>
          <a:p>
            <a:r>
              <a:rPr lang="en-US" dirty="0"/>
              <a:t>Freeze meat and thaw safely before canning if you aren’t able to can within a few days of harvest.</a:t>
            </a:r>
          </a:p>
          <a:p>
            <a:r>
              <a:rPr lang="en-US" dirty="0"/>
              <a:t>Pack jars according to recipe and remove bubbles, wipe rims and add lids and rings, process.</a:t>
            </a:r>
          </a:p>
          <a:p>
            <a:endParaRPr lang="en-US" dirty="0"/>
          </a:p>
        </p:txBody>
      </p:sp>
    </p:spTree>
    <p:extLst>
      <p:ext uri="{BB962C8B-B14F-4D97-AF65-F5344CB8AC3E}">
        <p14:creationId xmlns:p14="http://schemas.microsoft.com/office/powerpoint/2010/main" val="35979580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0" y="1968500"/>
            <a:ext cx="2743200" cy="3035299"/>
          </a:xfrm>
        </p:spPr>
        <p:txBody>
          <a:bodyPr/>
          <a:lstStyle/>
          <a:p>
            <a:r>
              <a:rPr lang="en-US" dirty="0"/>
              <a:t>Freezing Your Harvest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850" y="1765300"/>
            <a:ext cx="4845050" cy="3695700"/>
          </a:xfrm>
          <a:prstGeom prst="rect">
            <a:avLst/>
          </a:prstGeom>
        </p:spPr>
      </p:pic>
    </p:spTree>
    <p:extLst>
      <p:ext uri="{BB962C8B-B14F-4D97-AF65-F5344CB8AC3E}">
        <p14:creationId xmlns:p14="http://schemas.microsoft.com/office/powerpoint/2010/main" val="9168620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38" y="319594"/>
            <a:ext cx="8564562" cy="584775"/>
          </a:xfrm>
        </p:spPr>
        <p:txBody>
          <a:bodyPr/>
          <a:lstStyle/>
          <a:p>
            <a:r>
              <a:rPr lang="en-US" dirty="0"/>
              <a:t>Freezing Wild Game</a:t>
            </a:r>
          </a:p>
        </p:txBody>
      </p:sp>
      <p:sp>
        <p:nvSpPr>
          <p:cNvPr id="3" name="Content Placeholder 2"/>
          <p:cNvSpPr>
            <a:spLocks noGrp="1"/>
          </p:cNvSpPr>
          <p:nvPr>
            <p:ph idx="1"/>
          </p:nvPr>
        </p:nvSpPr>
        <p:spPr>
          <a:xfrm>
            <a:off x="261938" y="1714500"/>
            <a:ext cx="8575675" cy="4237038"/>
          </a:xfrm>
        </p:spPr>
        <p:txBody>
          <a:bodyPr/>
          <a:lstStyle/>
          <a:p>
            <a:r>
              <a:rPr lang="en-US" dirty="0"/>
              <a:t>Process Meat to freeze while fresh.</a:t>
            </a:r>
          </a:p>
          <a:p>
            <a:r>
              <a:rPr lang="en-US" dirty="0"/>
              <a:t>Portion into meal sizes.</a:t>
            </a:r>
          </a:p>
          <a:p>
            <a:r>
              <a:rPr lang="en-US" dirty="0"/>
              <a:t>Freezer needs to be 0</a:t>
            </a:r>
            <a:r>
              <a:rPr lang="en-US" dirty="0">
                <a:latin typeface="Calibri"/>
              </a:rPr>
              <a:t>⁰ </a:t>
            </a:r>
            <a:r>
              <a:rPr lang="en-US" dirty="0"/>
              <a:t>F or below.</a:t>
            </a:r>
          </a:p>
          <a:p>
            <a:r>
              <a:rPr lang="en-US" dirty="0"/>
              <a:t>Frost free freezers are higher temperature.</a:t>
            </a:r>
          </a:p>
          <a:p>
            <a:r>
              <a:rPr lang="en-US" dirty="0"/>
              <a:t>Consider freezer temperature when considering packaging.</a:t>
            </a:r>
          </a:p>
          <a:p>
            <a:r>
              <a:rPr lang="en-US" dirty="0"/>
              <a:t>Ground Meats need to be frozen immediately.</a:t>
            </a:r>
          </a:p>
          <a:p>
            <a:endParaRPr lang="en-US" dirty="0"/>
          </a:p>
        </p:txBody>
      </p:sp>
    </p:spTree>
    <p:extLst>
      <p:ext uri="{BB962C8B-B14F-4D97-AF65-F5344CB8AC3E}">
        <p14:creationId xmlns:p14="http://schemas.microsoft.com/office/powerpoint/2010/main" val="18922462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Freezing Game Packaging</a:t>
            </a:r>
          </a:p>
        </p:txBody>
      </p:sp>
      <p:sp>
        <p:nvSpPr>
          <p:cNvPr id="3" name="Content Placeholder 2"/>
          <p:cNvSpPr>
            <a:spLocks noGrp="1"/>
          </p:cNvSpPr>
          <p:nvPr>
            <p:ph idx="1"/>
          </p:nvPr>
        </p:nvSpPr>
        <p:spPr/>
        <p:txBody>
          <a:bodyPr/>
          <a:lstStyle/>
          <a:p>
            <a:r>
              <a:rPr lang="en-US" dirty="0"/>
              <a:t>Choose appropriate packaging for your game</a:t>
            </a:r>
          </a:p>
          <a:p>
            <a:pPr lvl="1"/>
            <a:r>
              <a:rPr lang="en-US" dirty="0"/>
              <a:t>Heavy Duty freezer wrap </a:t>
            </a:r>
          </a:p>
          <a:p>
            <a:pPr lvl="1"/>
            <a:r>
              <a:rPr lang="en-US" dirty="0"/>
              <a:t>Aluminum Foil</a:t>
            </a:r>
          </a:p>
          <a:p>
            <a:pPr lvl="1"/>
            <a:r>
              <a:rPr lang="en-US" dirty="0"/>
              <a:t>Plastic Wrap</a:t>
            </a:r>
          </a:p>
          <a:p>
            <a:pPr lvl="1"/>
            <a:r>
              <a:rPr lang="en-US" dirty="0"/>
              <a:t>Plastic Freezer Bags</a:t>
            </a:r>
          </a:p>
          <a:p>
            <a:r>
              <a:rPr lang="en-US" dirty="0"/>
              <a:t>Double layer wrapped items in freezer plastic bags for additional protection.</a:t>
            </a:r>
          </a:p>
          <a:p>
            <a:r>
              <a:rPr lang="en-US" dirty="0"/>
              <a:t>Best quality when consumed within a year.</a:t>
            </a:r>
          </a:p>
        </p:txBody>
      </p:sp>
    </p:spTree>
    <p:extLst>
      <p:ext uri="{BB962C8B-B14F-4D97-AF65-F5344CB8AC3E}">
        <p14:creationId xmlns:p14="http://schemas.microsoft.com/office/powerpoint/2010/main" val="19675425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Freezing Wild Game/Fish/Birds</a:t>
            </a:r>
          </a:p>
        </p:txBody>
      </p:sp>
      <p:sp>
        <p:nvSpPr>
          <p:cNvPr id="3" name="Content Placeholder 2"/>
          <p:cNvSpPr>
            <a:spLocks noGrp="1"/>
          </p:cNvSpPr>
          <p:nvPr>
            <p:ph idx="1"/>
          </p:nvPr>
        </p:nvSpPr>
        <p:spPr/>
        <p:txBody>
          <a:bodyPr/>
          <a:lstStyle/>
          <a:p>
            <a:r>
              <a:rPr lang="en-US" dirty="0"/>
              <a:t>To kill parasites – Freeze at or below 0ºF for 1 month. Use an approved  thermometer to verify the temperature. </a:t>
            </a:r>
          </a:p>
          <a:p>
            <a:endParaRPr lang="en-US" dirty="0"/>
          </a:p>
          <a:p>
            <a:r>
              <a:rPr lang="en-US" dirty="0"/>
              <a:t>Freeze only the amount your freezer can freeze in 24 hours.</a:t>
            </a:r>
          </a:p>
          <a:p>
            <a:pPr lvl="1"/>
            <a:r>
              <a:rPr lang="en-US" dirty="0"/>
              <a:t>Utilize sheet pan method, or shallow layer </a:t>
            </a:r>
          </a:p>
          <a:p>
            <a:pPr lvl="1"/>
            <a:r>
              <a:rPr lang="en-US" dirty="0"/>
              <a:t>Place in single layers until frozen </a:t>
            </a:r>
          </a:p>
        </p:txBody>
      </p:sp>
      <p:sp>
        <p:nvSpPr>
          <p:cNvPr id="4" name="Rectangle 3"/>
          <p:cNvSpPr/>
          <p:nvPr/>
        </p:nvSpPr>
        <p:spPr bwMode="auto">
          <a:xfrm>
            <a:off x="190500" y="6083300"/>
            <a:ext cx="3606800" cy="7747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42426940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Freezing Wild Game/Birds/Seafood</a:t>
            </a:r>
          </a:p>
        </p:txBody>
      </p:sp>
      <p:sp>
        <p:nvSpPr>
          <p:cNvPr id="3" name="Content Placeholder 2"/>
          <p:cNvSpPr>
            <a:spLocks noGrp="1"/>
          </p:cNvSpPr>
          <p:nvPr>
            <p:ph idx="1"/>
          </p:nvPr>
        </p:nvSpPr>
        <p:spPr/>
        <p:txBody>
          <a:bodyPr/>
          <a:lstStyle/>
          <a:p>
            <a:r>
              <a:rPr lang="en-US" dirty="0"/>
              <a:t>Freeze ground meat as soon as possible after grinding.  </a:t>
            </a:r>
          </a:p>
          <a:p>
            <a:r>
              <a:rPr lang="en-US" dirty="0"/>
              <a:t>Grinding exposes more surface area to bacterial exposure.</a:t>
            </a:r>
          </a:p>
          <a:p>
            <a:r>
              <a:rPr lang="en-US" dirty="0"/>
              <a:t>Remove as much air as possible from packaging to prevent freezer burn.</a:t>
            </a:r>
          </a:p>
          <a:p>
            <a:endParaRPr lang="en-US" dirty="0"/>
          </a:p>
          <a:p>
            <a:r>
              <a:rPr lang="en-US" dirty="0"/>
              <a:t>Use frozen game within a year for best quality.</a:t>
            </a:r>
          </a:p>
          <a:p>
            <a:endParaRPr lang="en-US" dirty="0"/>
          </a:p>
        </p:txBody>
      </p:sp>
      <p:sp>
        <p:nvSpPr>
          <p:cNvPr id="4" name="Rectangle 3"/>
          <p:cNvSpPr/>
          <p:nvPr/>
        </p:nvSpPr>
        <p:spPr bwMode="auto">
          <a:xfrm>
            <a:off x="190500" y="6083300"/>
            <a:ext cx="3606800" cy="7747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675508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Handling the Raw food product: </a:t>
            </a:r>
          </a:p>
        </p:txBody>
      </p:sp>
      <p:sp>
        <p:nvSpPr>
          <p:cNvPr id="6" name="Content Placeholder 5"/>
          <p:cNvSpPr>
            <a:spLocks noGrp="1"/>
          </p:cNvSpPr>
          <p:nvPr>
            <p:ph idx="1"/>
          </p:nvPr>
        </p:nvSpPr>
        <p:spPr/>
        <p:txBody>
          <a:bodyPr/>
          <a:lstStyle/>
          <a:p>
            <a:r>
              <a:rPr lang="en-US" dirty="0"/>
              <a:t>Handling raw meat or fish can cause spread of food poisoning bacteria.</a:t>
            </a:r>
          </a:p>
          <a:p>
            <a:r>
              <a:rPr lang="en-US" dirty="0"/>
              <a:t>Use specific knives, cutting boards, and equipment dedicated for raw meat or fish only.</a:t>
            </a:r>
          </a:p>
          <a:p>
            <a:r>
              <a:rPr lang="en-US" dirty="0"/>
              <a:t>Wash well with hot soapy water followed by sanitizing with bleach solution and air dry. </a:t>
            </a:r>
          </a:p>
          <a:p>
            <a:r>
              <a:rPr lang="en-US" dirty="0"/>
              <a:t>Wash hands well before touching anything else. </a:t>
            </a:r>
          </a:p>
          <a:p>
            <a:r>
              <a:rPr lang="en-US" dirty="0"/>
              <a:t>Take off apron or clothing.</a:t>
            </a:r>
          </a:p>
          <a:p>
            <a:endParaRPr lang="en-US" i="1" dirty="0"/>
          </a:p>
          <a:p>
            <a:endParaRPr lang="en-US" dirty="0"/>
          </a:p>
        </p:txBody>
      </p:sp>
    </p:spTree>
    <p:extLst>
      <p:ext uri="{BB962C8B-B14F-4D97-AF65-F5344CB8AC3E}">
        <p14:creationId xmlns:p14="http://schemas.microsoft.com/office/powerpoint/2010/main" val="30656533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Freezer Containers and Wraps</a:t>
            </a:r>
          </a:p>
        </p:txBody>
      </p:sp>
      <p:sp>
        <p:nvSpPr>
          <p:cNvPr id="3" name="Content Placeholder 2"/>
          <p:cNvSpPr>
            <a:spLocks noGrp="1"/>
          </p:cNvSpPr>
          <p:nvPr>
            <p:ph idx="1"/>
          </p:nvPr>
        </p:nvSpPr>
        <p:spPr/>
        <p:txBody>
          <a:bodyPr/>
          <a:lstStyle/>
          <a:p>
            <a:r>
              <a:rPr lang="en-US" dirty="0"/>
              <a:t>Airtight containers </a:t>
            </a:r>
          </a:p>
          <a:p>
            <a:r>
              <a:rPr lang="en-US" dirty="0"/>
              <a:t>Moisture  proof containers</a:t>
            </a:r>
          </a:p>
          <a:p>
            <a:r>
              <a:rPr lang="en-US" dirty="0"/>
              <a:t>Kinds of wrap for meats</a:t>
            </a:r>
          </a:p>
          <a:p>
            <a:r>
              <a:rPr lang="en-US" dirty="0"/>
              <a:t>Seafood…DON’T put in milk cartons or blocks of ice.</a:t>
            </a:r>
          </a:p>
          <a:p>
            <a:r>
              <a:rPr lang="en-US" dirty="0"/>
              <a:t>Be sure to glaze the fish to prevent air from drying out seafood. </a:t>
            </a:r>
          </a:p>
          <a:p>
            <a:r>
              <a:rPr lang="en-US" dirty="0"/>
              <a:t>Freezing seafood whole does not stop enzymes, tissues may soften, reducing quality.</a:t>
            </a:r>
          </a:p>
        </p:txBody>
      </p:sp>
    </p:spTree>
    <p:extLst>
      <p:ext uri="{BB962C8B-B14F-4D97-AF65-F5344CB8AC3E}">
        <p14:creationId xmlns:p14="http://schemas.microsoft.com/office/powerpoint/2010/main" val="38680460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t>How to approach canning game:</a:t>
            </a:r>
          </a:p>
        </p:txBody>
      </p:sp>
      <p:sp>
        <p:nvSpPr>
          <p:cNvPr id="22531" name="Text Placeholder 2"/>
          <p:cNvSpPr>
            <a:spLocks noGrp="1"/>
          </p:cNvSpPr>
          <p:nvPr>
            <p:ph type="body" sz="half" idx="1"/>
          </p:nvPr>
        </p:nvSpPr>
        <p:spPr>
          <a:xfrm>
            <a:off x="261938" y="1550988"/>
            <a:ext cx="8564562" cy="4400550"/>
          </a:xfrm>
        </p:spPr>
        <p:txBody>
          <a:bodyPr/>
          <a:lstStyle/>
          <a:p>
            <a:pPr marL="0" indent="0">
              <a:buFontTx/>
              <a:buNone/>
            </a:pPr>
            <a:r>
              <a:rPr lang="en-US"/>
              <a:t>Large game animals are canned like beef and small game animals and birds are canned like poultry. Follow directions for type of pack and preparation. For hot pack, wild game will benefit from tomato juice.</a:t>
            </a:r>
          </a:p>
          <a:p>
            <a:pPr marL="0" indent="0">
              <a:buFontTx/>
              <a:buNone/>
            </a:pPr>
            <a:r>
              <a:rPr lang="en-US"/>
              <a:t>You may also soak strong-flavored wild meats for 1 hour in brine containing 1 Tablespoon salt per quart of cold water. Rinse. Remove large bones and prepare as directed for canning. </a:t>
            </a:r>
          </a:p>
        </p:txBody>
      </p:sp>
      <p:pic>
        <p:nvPicPr>
          <p:cNvPr id="4" name="Picture 3" descr="Clark-county-1-line.gif"/>
          <p:cNvPicPr>
            <a:picLocks noChangeAspect="1"/>
          </p:cNvPicPr>
          <p:nvPr/>
        </p:nvPicPr>
        <p:blipFill>
          <a:blip r:embed="rId2" cstate="print"/>
          <a:stretch>
            <a:fillRect/>
          </a:stretch>
        </p:blipFill>
        <p:spPr>
          <a:xfrm>
            <a:off x="6324600" y="5973780"/>
            <a:ext cx="2819400" cy="884220"/>
          </a:xfrm>
          <a:prstGeom prst="rect">
            <a:avLst/>
          </a:prstGeom>
        </p:spPr>
      </p:pic>
      <p:sp>
        <p:nvSpPr>
          <p:cNvPr id="5" name="Rectangle 4"/>
          <p:cNvSpPr/>
          <p:nvPr/>
        </p:nvSpPr>
        <p:spPr bwMode="auto">
          <a:xfrm>
            <a:off x="241300" y="6057900"/>
            <a:ext cx="3581400" cy="800100"/>
          </a:xfrm>
          <a:prstGeom prst="rect">
            <a:avLst/>
          </a:prstGeom>
          <a:solidFill>
            <a:srgbClr val="FFFFFF"/>
          </a:solid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96344" y="1553029"/>
            <a:ext cx="5646056" cy="1886857"/>
          </a:xfrm>
        </p:spPr>
        <p:txBody>
          <a:bodyPr/>
          <a:lstStyle/>
          <a:p>
            <a:r>
              <a:rPr lang="en-US" dirty="0"/>
              <a:t>Fresh and Smoked Sausages </a:t>
            </a:r>
            <a:br>
              <a:rPr lang="en-US" dirty="0"/>
            </a:br>
            <a:r>
              <a:rPr lang="en-US" dirty="0"/>
              <a:t>from your Harvest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434" y="1901371"/>
            <a:ext cx="3258910" cy="363582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9486" y="3563257"/>
            <a:ext cx="3976914" cy="1973943"/>
          </a:xfrm>
          <a:prstGeom prst="rect">
            <a:avLst/>
          </a:prstGeom>
        </p:spPr>
      </p:pic>
    </p:spTree>
    <p:extLst>
      <p:ext uri="{BB962C8B-B14F-4D97-AF65-F5344CB8AC3E}">
        <p14:creationId xmlns:p14="http://schemas.microsoft.com/office/powerpoint/2010/main" val="25934988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Game Sausage</a:t>
            </a:r>
          </a:p>
        </p:txBody>
      </p:sp>
      <p:sp>
        <p:nvSpPr>
          <p:cNvPr id="3" name="Content Placeholder 2"/>
          <p:cNvSpPr>
            <a:spLocks noGrp="1"/>
          </p:cNvSpPr>
          <p:nvPr>
            <p:ph sz="half" idx="1"/>
          </p:nvPr>
        </p:nvSpPr>
        <p:spPr/>
        <p:txBody>
          <a:bodyPr/>
          <a:lstStyle/>
          <a:p>
            <a:r>
              <a:rPr lang="en-US" dirty="0"/>
              <a:t>Fresh sausage is  uncooked, ground meats and spices.</a:t>
            </a:r>
          </a:p>
          <a:p>
            <a:r>
              <a:rPr lang="en-US" dirty="0"/>
              <a:t>Examples are </a:t>
            </a:r>
          </a:p>
          <a:p>
            <a:pPr lvl="1"/>
            <a:r>
              <a:rPr lang="en-US" dirty="0"/>
              <a:t>Breakfast Sausage</a:t>
            </a:r>
          </a:p>
          <a:p>
            <a:pPr lvl="1"/>
            <a:r>
              <a:rPr lang="en-US" dirty="0"/>
              <a:t>Italian Sausage</a:t>
            </a:r>
          </a:p>
          <a:p>
            <a:pPr lvl="1"/>
            <a:r>
              <a:rPr lang="en-US" dirty="0"/>
              <a:t>Bratwurst</a:t>
            </a:r>
          </a:p>
        </p:txBody>
      </p:sp>
      <p:sp>
        <p:nvSpPr>
          <p:cNvPr id="4" name="Content Placeholder 3"/>
          <p:cNvSpPr>
            <a:spLocks noGrp="1"/>
          </p:cNvSpPr>
          <p:nvPr>
            <p:ph sz="half" idx="2"/>
          </p:nvPr>
        </p:nvSpPr>
        <p:spPr/>
        <p:txBody>
          <a:bodyPr/>
          <a:lstStyle/>
          <a:p>
            <a:r>
              <a:rPr lang="en-US" dirty="0"/>
              <a:t>Cooked Sausages are meat, spices, and preservatives, that are normally in casings, and smoked/cooked prior to consumption.</a:t>
            </a:r>
          </a:p>
          <a:p>
            <a:r>
              <a:rPr lang="en-US" dirty="0"/>
              <a:t>Examples are:</a:t>
            </a:r>
          </a:p>
          <a:p>
            <a:pPr lvl="1"/>
            <a:r>
              <a:rPr lang="en-US" dirty="0"/>
              <a:t>Summer Sausage</a:t>
            </a:r>
          </a:p>
          <a:p>
            <a:pPr lvl="1"/>
            <a:r>
              <a:rPr lang="en-US" dirty="0"/>
              <a:t>Pepperoni</a:t>
            </a:r>
          </a:p>
          <a:p>
            <a:pPr lvl="1"/>
            <a:r>
              <a:rPr lang="en-US" dirty="0"/>
              <a:t>Polish Sausage </a:t>
            </a:r>
          </a:p>
        </p:txBody>
      </p:sp>
      <p:sp>
        <p:nvSpPr>
          <p:cNvPr id="5" name="Rectangle 4"/>
          <p:cNvSpPr/>
          <p:nvPr/>
        </p:nvSpPr>
        <p:spPr bwMode="auto">
          <a:xfrm>
            <a:off x="190500" y="6083300"/>
            <a:ext cx="3606800" cy="7747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10739415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Fresh Game Sausage</a:t>
            </a:r>
          </a:p>
        </p:txBody>
      </p:sp>
      <p:sp>
        <p:nvSpPr>
          <p:cNvPr id="3" name="Content Placeholder 2"/>
          <p:cNvSpPr>
            <a:spLocks noGrp="1"/>
          </p:cNvSpPr>
          <p:nvPr>
            <p:ph idx="1"/>
          </p:nvPr>
        </p:nvSpPr>
        <p:spPr/>
        <p:txBody>
          <a:bodyPr/>
          <a:lstStyle/>
          <a:p>
            <a:r>
              <a:rPr lang="en-US" dirty="0"/>
              <a:t>Fresh Ground Sausage requires some addition of fat to the lean game meat. 10-15% is normal.</a:t>
            </a:r>
          </a:p>
          <a:p>
            <a:r>
              <a:rPr lang="en-US" dirty="0"/>
              <a:t>Breakfast Sausage, Italian and other bulk flavors.</a:t>
            </a:r>
          </a:p>
          <a:p>
            <a:r>
              <a:rPr lang="en-US" dirty="0"/>
              <a:t>Single grind meat and fat using coarse grind.</a:t>
            </a:r>
          </a:p>
          <a:p>
            <a:r>
              <a:rPr lang="en-US" dirty="0"/>
              <a:t>Hand mix in seasonings thoroughly adding a small amount of water to help seasonings blend and sausage to hold together.</a:t>
            </a:r>
          </a:p>
          <a:p>
            <a:r>
              <a:rPr lang="en-US" dirty="0"/>
              <a:t>Package in ½ - 2# increments using proper freezing wrap methods.</a:t>
            </a:r>
          </a:p>
        </p:txBody>
      </p:sp>
      <p:sp>
        <p:nvSpPr>
          <p:cNvPr id="4" name="Rectangle 3"/>
          <p:cNvSpPr/>
          <p:nvPr/>
        </p:nvSpPr>
        <p:spPr bwMode="auto">
          <a:xfrm>
            <a:off x="190500" y="6083300"/>
            <a:ext cx="3606800" cy="7747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30353249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38" y="319594"/>
            <a:ext cx="8564562" cy="584775"/>
          </a:xfrm>
        </p:spPr>
        <p:txBody>
          <a:bodyPr/>
          <a:lstStyle/>
          <a:p>
            <a:r>
              <a:rPr lang="en-US" dirty="0"/>
              <a:t>Fresh Game Sausage</a:t>
            </a:r>
          </a:p>
        </p:txBody>
      </p:sp>
      <p:sp>
        <p:nvSpPr>
          <p:cNvPr id="3" name="Content Placeholder 2"/>
          <p:cNvSpPr>
            <a:spLocks noGrp="1"/>
          </p:cNvSpPr>
          <p:nvPr>
            <p:ph idx="1"/>
          </p:nvPr>
        </p:nvSpPr>
        <p:spPr>
          <a:xfrm>
            <a:off x="261938" y="1714500"/>
            <a:ext cx="8575675" cy="4237038"/>
          </a:xfrm>
        </p:spPr>
        <p:txBody>
          <a:bodyPr/>
          <a:lstStyle/>
          <a:p>
            <a:r>
              <a:rPr lang="en-US" sz="2900" dirty="0"/>
              <a:t>May use Beef fat, Pork Fat, or Pork shoulder as the fat component.</a:t>
            </a:r>
            <a:br>
              <a:rPr lang="en-US" sz="800" dirty="0"/>
            </a:br>
            <a:endParaRPr lang="en-US" sz="2900" dirty="0"/>
          </a:p>
          <a:p>
            <a:r>
              <a:rPr lang="en-US" sz="2900" dirty="0"/>
              <a:t>Must be consumed once refrigerated within 7 days, otherwise freeze immediately.</a:t>
            </a:r>
            <a:br>
              <a:rPr lang="en-US" sz="800" dirty="0"/>
            </a:br>
            <a:endParaRPr lang="en-US" sz="2900" dirty="0"/>
          </a:p>
          <a:p>
            <a:r>
              <a:rPr lang="en-US" sz="2900" dirty="0"/>
              <a:t>Can be bulk or can be stuffed into fresh casings</a:t>
            </a:r>
            <a:r>
              <a:rPr lang="en-US" dirty="0"/>
              <a:t>.</a:t>
            </a:r>
          </a:p>
          <a:p>
            <a:pPr marL="0" indent="0">
              <a:buNone/>
            </a:pPr>
            <a:endParaRPr lang="en-US" dirty="0"/>
          </a:p>
        </p:txBody>
      </p:sp>
      <p:sp>
        <p:nvSpPr>
          <p:cNvPr id="4" name="Rectangle 3"/>
          <p:cNvSpPr/>
          <p:nvPr/>
        </p:nvSpPr>
        <p:spPr bwMode="auto">
          <a:xfrm>
            <a:off x="190500" y="6083300"/>
            <a:ext cx="3606800" cy="7747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20858241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Smoked Game Sausage</a:t>
            </a:r>
          </a:p>
        </p:txBody>
      </p:sp>
      <p:sp>
        <p:nvSpPr>
          <p:cNvPr id="3" name="Content Placeholder 2"/>
          <p:cNvSpPr>
            <a:spLocks noGrp="1"/>
          </p:cNvSpPr>
          <p:nvPr>
            <p:ph idx="1"/>
          </p:nvPr>
        </p:nvSpPr>
        <p:spPr/>
        <p:txBody>
          <a:bodyPr/>
          <a:lstStyle/>
          <a:p>
            <a:r>
              <a:rPr lang="en-US" dirty="0"/>
              <a:t>Equipment needed:</a:t>
            </a:r>
          </a:p>
          <a:p>
            <a:pPr lvl="1"/>
            <a:r>
              <a:rPr lang="en-US" dirty="0"/>
              <a:t>Meat Grinder</a:t>
            </a:r>
          </a:p>
          <a:p>
            <a:pPr lvl="1"/>
            <a:r>
              <a:rPr lang="en-US" dirty="0"/>
              <a:t>Sausage Stuffer</a:t>
            </a:r>
          </a:p>
          <a:p>
            <a:pPr lvl="1"/>
            <a:r>
              <a:rPr lang="en-US" dirty="0"/>
              <a:t>Large food grade tubs/bowls for mixing or heavy duty mixer</a:t>
            </a:r>
          </a:p>
          <a:p>
            <a:pPr lvl="1"/>
            <a:r>
              <a:rPr lang="en-US" dirty="0"/>
              <a:t>Casings (according to your final use)</a:t>
            </a:r>
          </a:p>
          <a:p>
            <a:pPr lvl="1"/>
            <a:r>
              <a:rPr lang="en-US" dirty="0"/>
              <a:t>Smokehouse or Oven that can process the sausage to its final temps of 165º F</a:t>
            </a:r>
          </a:p>
          <a:p>
            <a:pPr lvl="1"/>
            <a:r>
              <a:rPr lang="en-US" dirty="0"/>
              <a:t>Meat Thermometer</a:t>
            </a:r>
          </a:p>
        </p:txBody>
      </p:sp>
      <p:sp>
        <p:nvSpPr>
          <p:cNvPr id="4" name="Rectangle 3"/>
          <p:cNvSpPr/>
          <p:nvPr/>
        </p:nvSpPr>
        <p:spPr bwMode="auto">
          <a:xfrm>
            <a:off x="190500" y="6083300"/>
            <a:ext cx="3606800" cy="7747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40642512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Ingredients Needed for Cooked Sausages</a:t>
            </a:r>
          </a:p>
        </p:txBody>
      </p:sp>
      <p:sp>
        <p:nvSpPr>
          <p:cNvPr id="3" name="Content Placeholder 2"/>
          <p:cNvSpPr>
            <a:spLocks noGrp="1"/>
          </p:cNvSpPr>
          <p:nvPr>
            <p:ph sz="half" idx="1"/>
          </p:nvPr>
        </p:nvSpPr>
        <p:spPr/>
        <p:txBody>
          <a:bodyPr/>
          <a:lstStyle/>
          <a:p>
            <a:r>
              <a:rPr lang="en-US" dirty="0"/>
              <a:t>Meat – most any variety of game will make flavorful sausage.  Freshness will always determine the quality of finished product.  Meat should be frozen 30 days below 0º F to kill potential parasites.</a:t>
            </a:r>
          </a:p>
        </p:txBody>
      </p:sp>
      <p:sp>
        <p:nvSpPr>
          <p:cNvPr id="4" name="Content Placeholder 3"/>
          <p:cNvSpPr>
            <a:spLocks noGrp="1"/>
          </p:cNvSpPr>
          <p:nvPr>
            <p:ph sz="half" idx="2"/>
          </p:nvPr>
        </p:nvSpPr>
        <p:spPr/>
        <p:txBody>
          <a:bodyPr/>
          <a:lstStyle/>
          <a:p>
            <a:r>
              <a:rPr lang="en-US" dirty="0"/>
              <a:t>Water</a:t>
            </a:r>
          </a:p>
          <a:p>
            <a:r>
              <a:rPr lang="en-US" dirty="0"/>
              <a:t>Salt</a:t>
            </a:r>
          </a:p>
          <a:p>
            <a:r>
              <a:rPr lang="en-US" dirty="0"/>
              <a:t>Sugars</a:t>
            </a:r>
          </a:p>
          <a:p>
            <a:r>
              <a:rPr lang="en-US" dirty="0"/>
              <a:t>Phosphates</a:t>
            </a:r>
          </a:p>
          <a:p>
            <a:r>
              <a:rPr lang="en-US" dirty="0"/>
              <a:t>Spices</a:t>
            </a:r>
          </a:p>
          <a:p>
            <a:r>
              <a:rPr lang="en-US" dirty="0"/>
              <a:t>Nitrite (Cure)</a:t>
            </a:r>
          </a:p>
          <a:p>
            <a:pPr marL="0" indent="0">
              <a:buNone/>
            </a:pPr>
            <a:endParaRPr lang="en-US" dirty="0"/>
          </a:p>
        </p:txBody>
      </p:sp>
      <p:sp>
        <p:nvSpPr>
          <p:cNvPr id="5" name="Rectangle 4"/>
          <p:cNvSpPr/>
          <p:nvPr/>
        </p:nvSpPr>
        <p:spPr bwMode="auto">
          <a:xfrm>
            <a:off x="190500" y="6083300"/>
            <a:ext cx="3606800" cy="7747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13181492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38" y="319594"/>
            <a:ext cx="8564562" cy="584775"/>
          </a:xfrm>
        </p:spPr>
        <p:txBody>
          <a:bodyPr/>
          <a:lstStyle/>
          <a:p>
            <a:r>
              <a:rPr lang="en-US" dirty="0"/>
              <a:t>Nitrites and Sausage Making</a:t>
            </a:r>
          </a:p>
        </p:txBody>
      </p:sp>
      <p:sp>
        <p:nvSpPr>
          <p:cNvPr id="3" name="Content Placeholder 2"/>
          <p:cNvSpPr>
            <a:spLocks noGrp="1"/>
          </p:cNvSpPr>
          <p:nvPr>
            <p:ph idx="1"/>
          </p:nvPr>
        </p:nvSpPr>
        <p:spPr>
          <a:xfrm>
            <a:off x="261938" y="1905000"/>
            <a:ext cx="8575675" cy="4046538"/>
          </a:xfrm>
        </p:spPr>
        <p:txBody>
          <a:bodyPr/>
          <a:lstStyle/>
          <a:p>
            <a:r>
              <a:rPr lang="en-US" dirty="0"/>
              <a:t>Cooked Sausages required use of Nitrites to give shelf stability as well as good color and flavor.</a:t>
            </a:r>
          </a:p>
          <a:p>
            <a:r>
              <a:rPr lang="en-US" dirty="0"/>
              <a:t>Nitrites can be harmful when used in too high of quantity.  The amount typically needed for small batch sausages can be as low as ½ tsp.</a:t>
            </a:r>
          </a:p>
          <a:p>
            <a:r>
              <a:rPr lang="en-US" dirty="0"/>
              <a:t>Its recommended that home processors use pre-blended commercial mixes.</a:t>
            </a:r>
          </a:p>
        </p:txBody>
      </p:sp>
      <p:sp>
        <p:nvSpPr>
          <p:cNvPr id="4" name="Rectangle 3"/>
          <p:cNvSpPr/>
          <p:nvPr/>
        </p:nvSpPr>
        <p:spPr bwMode="auto">
          <a:xfrm>
            <a:off x="190500" y="6083300"/>
            <a:ext cx="3606800" cy="7747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41812677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Products to help get started	</a:t>
            </a:r>
          </a:p>
        </p:txBody>
      </p:sp>
      <p:sp>
        <p:nvSpPr>
          <p:cNvPr id="3" name="Content Placeholder 2"/>
          <p:cNvSpPr>
            <a:spLocks noGrp="1"/>
          </p:cNvSpPr>
          <p:nvPr>
            <p:ph sz="half" idx="1"/>
          </p:nvPr>
        </p:nvSpPr>
        <p:spPr/>
        <p:txBody>
          <a:bodyPr/>
          <a:lstStyle/>
          <a:p>
            <a:r>
              <a:rPr lang="en-US" dirty="0"/>
              <a:t>There are a large variety of products commercially available to help you start making stuffed sausages.</a:t>
            </a:r>
          </a:p>
          <a:p>
            <a:r>
              <a:rPr lang="en-US" dirty="0"/>
              <a:t>Check out sporting goods stores, or also some meat processing supply websites.</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81587" y="3846286"/>
            <a:ext cx="3583441" cy="2105252"/>
          </a:xfrm>
        </p:spPr>
      </p:pic>
      <p:sp>
        <p:nvSpPr>
          <p:cNvPr id="5" name="Rectangle 4"/>
          <p:cNvSpPr/>
          <p:nvPr/>
        </p:nvSpPr>
        <p:spPr bwMode="auto">
          <a:xfrm>
            <a:off x="190500" y="6083300"/>
            <a:ext cx="3606800" cy="7747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1587" y="1335314"/>
            <a:ext cx="3583441" cy="2307772"/>
          </a:xfrm>
          <a:prstGeom prst="rect">
            <a:avLst/>
          </a:prstGeom>
        </p:spPr>
      </p:pic>
    </p:spTree>
    <p:extLst>
      <p:ext uri="{BB962C8B-B14F-4D97-AF65-F5344CB8AC3E}">
        <p14:creationId xmlns:p14="http://schemas.microsoft.com/office/powerpoint/2010/main" val="2551748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Handling Meats and Seafood </a:t>
            </a:r>
          </a:p>
        </p:txBody>
      </p:sp>
      <p:sp>
        <p:nvSpPr>
          <p:cNvPr id="3" name="Text Placeholder 2"/>
          <p:cNvSpPr>
            <a:spLocks noGrp="1"/>
          </p:cNvSpPr>
          <p:nvPr>
            <p:ph type="body" sz="half" idx="1"/>
          </p:nvPr>
        </p:nvSpPr>
        <p:spPr/>
        <p:txBody>
          <a:bodyPr/>
          <a:lstStyle/>
          <a:p>
            <a:r>
              <a:rPr lang="en-US" dirty="0"/>
              <a:t>Temperature Danger Zone (TDZ)</a:t>
            </a:r>
          </a:p>
          <a:p>
            <a:r>
              <a:rPr lang="en-US" dirty="0"/>
              <a:t>40º</a:t>
            </a:r>
            <a:r>
              <a:rPr lang="en-US" dirty="0">
                <a:latin typeface="Calibri"/>
              </a:rPr>
              <a:t> </a:t>
            </a:r>
            <a:r>
              <a:rPr lang="en-US" dirty="0"/>
              <a:t>-140º</a:t>
            </a:r>
            <a:r>
              <a:rPr lang="en-US" dirty="0">
                <a:latin typeface="Calibri"/>
              </a:rPr>
              <a:t> </a:t>
            </a:r>
            <a:r>
              <a:rPr lang="en-US" dirty="0"/>
              <a:t>F</a:t>
            </a:r>
          </a:p>
          <a:p>
            <a:r>
              <a:rPr lang="en-US" dirty="0"/>
              <a:t>Above 40º</a:t>
            </a:r>
            <a:r>
              <a:rPr lang="en-US" dirty="0">
                <a:latin typeface="Calibri"/>
              </a:rPr>
              <a:t> </a:t>
            </a:r>
            <a:r>
              <a:rPr lang="en-US" dirty="0"/>
              <a:t>F bacteria can double every 20 minutes</a:t>
            </a:r>
          </a:p>
          <a:p>
            <a:r>
              <a:rPr lang="en-US" dirty="0"/>
              <a:t>Freezing does not kill bacteria</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26794" y="1820863"/>
            <a:ext cx="3810000" cy="3860800"/>
          </a:xfrm>
        </p:spPr>
      </p:pic>
      <p:sp>
        <p:nvSpPr>
          <p:cNvPr id="6" name="Rectangle 5"/>
          <p:cNvSpPr/>
          <p:nvPr/>
        </p:nvSpPr>
        <p:spPr bwMode="auto">
          <a:xfrm>
            <a:off x="190500" y="6083300"/>
            <a:ext cx="3606800" cy="7747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38" y="319594"/>
            <a:ext cx="8564562" cy="584775"/>
          </a:xfrm>
        </p:spPr>
        <p:txBody>
          <a:bodyPr/>
          <a:lstStyle/>
          <a:p>
            <a:r>
              <a:rPr lang="en-US" dirty="0"/>
              <a:t>Basic Procedures of Cooked Sausages</a:t>
            </a:r>
          </a:p>
        </p:txBody>
      </p:sp>
      <p:sp>
        <p:nvSpPr>
          <p:cNvPr id="3" name="Content Placeholder 2"/>
          <p:cNvSpPr>
            <a:spLocks noGrp="1"/>
          </p:cNvSpPr>
          <p:nvPr>
            <p:ph idx="1"/>
          </p:nvPr>
        </p:nvSpPr>
        <p:spPr/>
        <p:txBody>
          <a:bodyPr/>
          <a:lstStyle/>
          <a:p>
            <a:r>
              <a:rPr lang="en-US" dirty="0"/>
              <a:t>Start with approved recipe or mix, and follow directions closely.</a:t>
            </a:r>
          </a:p>
          <a:p>
            <a:r>
              <a:rPr lang="en-US" dirty="0"/>
              <a:t>Grind meat coarsely ½” plate once.</a:t>
            </a:r>
          </a:p>
          <a:p>
            <a:r>
              <a:rPr lang="en-US" dirty="0"/>
              <a:t>Add seasonings over meat, and hand mix it in, grind again with fine plate 3/16”.</a:t>
            </a:r>
          </a:p>
          <a:p>
            <a:r>
              <a:rPr lang="en-US" dirty="0"/>
              <a:t>Mix sausage for allotted amount of time (over mixing will affect sausage texture).</a:t>
            </a:r>
          </a:p>
          <a:p>
            <a:r>
              <a:rPr lang="en-US" dirty="0"/>
              <a:t>Stuff Sausage into casings.</a:t>
            </a:r>
          </a:p>
          <a:p>
            <a:pPr marL="0" indent="0">
              <a:buNone/>
            </a:pPr>
            <a:endParaRPr lang="en-US" dirty="0"/>
          </a:p>
        </p:txBody>
      </p:sp>
      <p:sp>
        <p:nvSpPr>
          <p:cNvPr id="4" name="Rectangle 3"/>
          <p:cNvSpPr/>
          <p:nvPr/>
        </p:nvSpPr>
        <p:spPr bwMode="auto">
          <a:xfrm>
            <a:off x="190500" y="6083300"/>
            <a:ext cx="3606800" cy="7747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5226450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38" y="319594"/>
            <a:ext cx="8564562" cy="584775"/>
          </a:xfrm>
        </p:spPr>
        <p:txBody>
          <a:bodyPr/>
          <a:lstStyle/>
          <a:p>
            <a:r>
              <a:rPr lang="en-US" dirty="0"/>
              <a:t>Tips for Success in Sausage Making</a:t>
            </a:r>
          </a:p>
        </p:txBody>
      </p:sp>
      <p:sp>
        <p:nvSpPr>
          <p:cNvPr id="3" name="Content Placeholder 2"/>
          <p:cNvSpPr>
            <a:spLocks noGrp="1"/>
          </p:cNvSpPr>
          <p:nvPr>
            <p:ph idx="1"/>
          </p:nvPr>
        </p:nvSpPr>
        <p:spPr/>
        <p:txBody>
          <a:bodyPr/>
          <a:lstStyle/>
          <a:p>
            <a:r>
              <a:rPr lang="en-US" dirty="0"/>
              <a:t>Pay close attention to cleanliness.  Keep work areas sanitized and clean all areas that raw meat has contacted. (1 Tbsp bleach to 1 Gallon water).</a:t>
            </a:r>
          </a:p>
          <a:p>
            <a:r>
              <a:rPr lang="en-US" dirty="0"/>
              <a:t>Use fresh ingredients, and for meat that has been frozen, do not thaw it out too much, you will lose weight.</a:t>
            </a:r>
          </a:p>
          <a:p>
            <a:r>
              <a:rPr lang="en-US" dirty="0"/>
              <a:t>Use an approved meat thermometer (thin tip is best) and pay close attention to final internal temp.</a:t>
            </a:r>
          </a:p>
          <a:p>
            <a:r>
              <a:rPr lang="en-US" dirty="0"/>
              <a:t>Cool as quickly as you can.</a:t>
            </a:r>
          </a:p>
        </p:txBody>
      </p:sp>
      <p:sp>
        <p:nvSpPr>
          <p:cNvPr id="4" name="Rectangle 3"/>
          <p:cNvSpPr/>
          <p:nvPr/>
        </p:nvSpPr>
        <p:spPr bwMode="auto">
          <a:xfrm>
            <a:off x="190500" y="6083300"/>
            <a:ext cx="3606800" cy="7747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41798636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Review</a:t>
            </a:r>
          </a:p>
        </p:txBody>
      </p:sp>
      <p:sp>
        <p:nvSpPr>
          <p:cNvPr id="3" name="Content Placeholder 2"/>
          <p:cNvSpPr>
            <a:spLocks noGrp="1"/>
          </p:cNvSpPr>
          <p:nvPr>
            <p:ph idx="1"/>
          </p:nvPr>
        </p:nvSpPr>
        <p:spPr>
          <a:xfrm>
            <a:off x="261938" y="1550987"/>
            <a:ext cx="8575675" cy="4793541"/>
          </a:xfrm>
        </p:spPr>
        <p:txBody>
          <a:bodyPr/>
          <a:lstStyle/>
          <a:p>
            <a:r>
              <a:rPr lang="en-US" dirty="0"/>
              <a:t>Proper Procedures are critical!!</a:t>
            </a:r>
          </a:p>
          <a:p>
            <a:r>
              <a:rPr lang="en-US" dirty="0"/>
              <a:t>Use good food safety practices</a:t>
            </a:r>
          </a:p>
          <a:p>
            <a:r>
              <a:rPr lang="en-US" dirty="0"/>
              <a:t>Bring home a safe kill!</a:t>
            </a:r>
          </a:p>
          <a:p>
            <a:r>
              <a:rPr lang="en-US" dirty="0"/>
              <a:t>TDZ (Temperature Danger Zone) 40</a:t>
            </a:r>
            <a:r>
              <a:rPr lang="en-US" dirty="0">
                <a:latin typeface="Calibri"/>
              </a:rPr>
              <a:t>⁰</a:t>
            </a:r>
            <a:r>
              <a:rPr lang="en-US" dirty="0"/>
              <a:t>-140</a:t>
            </a:r>
            <a:r>
              <a:rPr lang="en-US" dirty="0">
                <a:latin typeface="Calibri"/>
              </a:rPr>
              <a:t>⁰</a:t>
            </a:r>
            <a:r>
              <a:rPr lang="en-US" dirty="0"/>
              <a:t>F</a:t>
            </a:r>
          </a:p>
          <a:p>
            <a:r>
              <a:rPr lang="en-US" dirty="0"/>
              <a:t>Wash hands and all equipment, towels and clothing when done working.</a:t>
            </a:r>
          </a:p>
          <a:p>
            <a:r>
              <a:rPr lang="en-US" dirty="0"/>
              <a:t>Smoking is not a preservation method.</a:t>
            </a:r>
          </a:p>
          <a:p>
            <a:r>
              <a:rPr lang="en-US" dirty="0"/>
              <a:t>Preserve by </a:t>
            </a:r>
          </a:p>
          <a:p>
            <a:pPr lvl="1"/>
            <a:r>
              <a:rPr lang="en-US" dirty="0"/>
              <a:t>Freezing   - Canning    - Drying</a:t>
            </a:r>
          </a:p>
        </p:txBody>
      </p:sp>
    </p:spTree>
    <p:extLst>
      <p:ext uri="{BB962C8B-B14F-4D97-AF65-F5344CB8AC3E}">
        <p14:creationId xmlns:p14="http://schemas.microsoft.com/office/powerpoint/2010/main" val="27116703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AAA7E-DDC7-48C1-AE70-2F58BE8D31C9}"/>
              </a:ext>
            </a:extLst>
          </p:cNvPr>
          <p:cNvSpPr>
            <a:spLocks noGrp="1"/>
          </p:cNvSpPr>
          <p:nvPr>
            <p:ph type="title"/>
          </p:nvPr>
        </p:nvSpPr>
        <p:spPr/>
        <p:txBody>
          <a:bodyPr/>
          <a:lstStyle/>
          <a:p>
            <a:endParaRPr lang="en-US"/>
          </a:p>
        </p:txBody>
      </p:sp>
      <p:pic>
        <p:nvPicPr>
          <p:cNvPr id="5" name="Content Placeholder 4" descr="A picture containing vector graphics&#10;&#10;Description automatically generated">
            <a:extLst>
              <a:ext uri="{FF2B5EF4-FFF2-40B4-BE49-F238E27FC236}">
                <a16:creationId xmlns:a16="http://schemas.microsoft.com/office/drawing/2014/main" id="{86A70EF5-6036-4E91-B156-CECD82E5D5A4}"/>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99569" y="1550988"/>
            <a:ext cx="3300412" cy="4400550"/>
          </a:xfrm>
        </p:spPr>
      </p:pic>
      <p:sp>
        <p:nvSpPr>
          <p:cNvPr id="6" name="TextBox 5">
            <a:extLst>
              <a:ext uri="{FF2B5EF4-FFF2-40B4-BE49-F238E27FC236}">
                <a16:creationId xmlns:a16="http://schemas.microsoft.com/office/drawing/2014/main" id="{8B06F4B9-1EF8-46E9-8E3C-DA46280DBBC1}"/>
              </a:ext>
            </a:extLst>
          </p:cNvPr>
          <p:cNvSpPr txBox="1"/>
          <p:nvPr/>
        </p:nvSpPr>
        <p:spPr>
          <a:xfrm>
            <a:off x="2899569" y="5951538"/>
            <a:ext cx="3300412" cy="230832"/>
          </a:xfrm>
          <a:prstGeom prst="rect">
            <a:avLst/>
          </a:prstGeom>
          <a:noFill/>
        </p:spPr>
        <p:txBody>
          <a:bodyPr wrap="square" rtlCol="0">
            <a:spAutoFit/>
          </a:bodyPr>
          <a:lstStyle/>
          <a:p>
            <a:r>
              <a:rPr lang="en-US" sz="900">
                <a:hlinkClick r:id="rId3" tooltip="https://pngimg.com/download/38188"/>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3736153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0" y="2516653"/>
            <a:ext cx="2743200" cy="1938992"/>
          </a:xfrm>
        </p:spPr>
        <p:txBody>
          <a:bodyPr/>
          <a:lstStyle/>
          <a:p>
            <a:r>
              <a:rPr lang="en-US" dirty="0"/>
              <a:t>Freezing Your Meats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850" y="1765300"/>
            <a:ext cx="4845050" cy="3695700"/>
          </a:xfrm>
          <a:prstGeom prst="rect">
            <a:avLst/>
          </a:prstGeom>
        </p:spPr>
      </p:pic>
    </p:spTree>
    <p:extLst>
      <p:ext uri="{BB962C8B-B14F-4D97-AF65-F5344CB8AC3E}">
        <p14:creationId xmlns:p14="http://schemas.microsoft.com/office/powerpoint/2010/main" val="10022760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9/29/2009 8:17:20 PM&quot;&gt;&lt;Slide id=&quot;260&quot; dur=&quot;39.4375&quot;/&gt;&lt;Slide id=&quot;279&quot; dur=&quot;34.3125&quot;/&gt;&lt;Slide id=&quot;280&quot; dur=&quot;57.53125&quot; bld=&quot;|38.1&quot;/&gt;&lt;Slide id=&quot;281&quot; dur=&quot;167.5781&quot;/&gt;&lt;Slide id=&quot;261&quot; dur=&quot;37.98438&quot;/&gt;&lt;Slide id=&quot;262&quot; dur=&quot;116.1406&quot;/&gt;&lt;Slide id=&quot;282&quot; dur=&quot;18.71875&quot;/&gt;&lt;Slide id=&quot;263&quot; dur=&quot;22.65625&quot;/&gt;&lt;Slide id=&quot;264&quot; dur=&quot;213.625&quot;/&gt;&lt;Slide id=&quot;263&quot; dur=&quot;1.515625&quot;/&gt;&lt;Slide id=&quot;264&quot; dur=&quot;.96875&quot;/&gt;&lt;Slide id=&quot;265&quot; dur=&quot;187.4688&quot;/&gt;&lt;Slide id=&quot;266&quot; dur=&quot;137.2656&quot;/&gt;&lt;Slide id=&quot;267&quot; dur=&quot;199.5156&quot;/&gt;&lt;Slide id=&quot;268&quot; dur=&quot;64.92188&quot;/&gt;&lt;Slide id=&quot;269&quot; dur=&quot;133.0156&quot;/&gt;&lt;Slide id=&quot;270&quot; dur=&quot;95.53125&quot;/&gt;&lt;Slide id=&quot;271&quot; dur=&quot;81.53125&quot;/&gt;&lt;Slide id=&quot;272&quot; dur=&quot;79.21875&quot;/&gt;&lt;Slide id=&quot;273&quot; dur=&quot;139.5&quot;/&gt;&lt;Slide id=&quot;274&quot; dur=&quot;47.51563&quot;/&gt;&lt;Slide id=&quot;275&quot; dur=&quot;44.28125&quot;/&gt;&lt;Slide id=&quot;283&quot; dur=&quot;80.25&quot;/&gt;&lt;Slide id=&quot;284&quot; dur=&quot;25.29688&quot;/&gt;&lt;Slide id=&quot;285&quot; dur=&quot;64.5&quot;/&gt;&lt;Slide id=&quot;276&quot; dur=&quot;102.4375&quot;/&gt;&lt;Slide id=&quot;288&quot; dur=&quot;56.21875&quot;/&gt;&lt;Slide id=&quot;291&quot; dur=&quot;62.53125&quot;/&gt;&lt;Slide id=&quot;289&quot; dur=&quot;8.03125&quot;/&gt;&lt;Slide id=&quot;290&quot; dur=&quot;90.21875&quot;/&gt;&lt;Slide id=&quot;286&quot; dur=&quot;183.1094&quot;/&gt;&lt;Slide id=&quot;287&quot; dur=&quot;269.2813&quot;/&gt;&lt;Slide id=&quot;277&quot; dur=&quot;136.125&quot;/&gt;&lt;Slide id=&quot;278&quot; dur=&quot;352.375&quot;/&gt;&lt;/Timings&gt;&lt;Timings time=&quot;2/24/2009 7:53:05 PM&quot;&gt;&lt;Slide id=&quot;260&quot; dur=&quot;2.734375&quot;/&gt;&lt;Slide id=&quot;279&quot; dur=&quot;297.6875&quot; bld=&quot;|229.5|.5|.8|1.1|1|14.5|15.5&quot;/&gt;&lt;Slide id=&quot;261&quot; dur=&quot;98.07813&quot;/&gt;&lt;Slide id=&quot;262&quot; dur=&quot;103.4531&quot;/&gt;&lt;Slide id=&quot;263&quot; dur=&quot;102.6875&quot;/&gt;&lt;Slide id=&quot;264&quot; dur=&quot;296.5234&quot;/&gt;&lt;Slide id=&quot;265&quot; dur=&quot;161.9297&quot;/&gt;&lt;Slide id=&quot;266&quot; dur=&quot;146.7344&quot;/&gt;&lt;Slide id=&quot;267&quot; dur=&quot;199.9375&quot;/&gt;&lt;Slide id=&quot;268&quot; dur=&quot;33.70313&quot;/&gt;&lt;Slide id=&quot;269&quot; dur=&quot;132.7891&quot;/&gt;&lt;Slide id=&quot;270&quot; dur=&quot;55.96875&quot;/&gt;&lt;Slide id=&quot;271&quot; dur=&quot;28.46875&quot;/&gt;&lt;Slide id=&quot;272&quot; dur=&quot;113.4844&quot;/&gt;&lt;Slide id=&quot;273&quot; dur=&quot;1.046875&quot;/&gt;&lt;Slide id=&quot;272&quot; dur=&quot;9.703125&quot;/&gt;&lt;Slide id=&quot;273&quot; dur=&quot;145.2813&quot;/&gt;&lt;Slide id=&quot;274&quot; dur=&quot;9.703125&quot;/&gt;&lt;Slide id=&quot;273&quot; dur=&quot;97.85938&quot;/&gt;&lt;Slide id=&quot;274&quot; dur=&quot;34.5625&quot;/&gt;&lt;Slide id=&quot;275&quot; dur=&quot;20.20313&quot;/&gt;&lt;Slide id=&quot;276&quot; dur=&quot;4.625&quot;/&gt;&lt;Slide id=&quot;275&quot; dur=&quot;70.95313&quot;/&gt;&lt;Slide id=&quot;276&quot; dur=&quot;289.0625&quot;/&gt;&lt;Slide id=&quot;277&quot; dur=&quot;1436.008&quot;/&gt;&lt;/Timings&gt;&lt;Timings time=&quot;3/31/2008 7:37:22 PM&quot;&gt;&lt;Slide id=&quot;259&quot; dur=&quot;245.6094&quot;/&gt;&lt;Slide id=&quot;263&quot; dur=&quot;26.26563&quot;/&gt;&lt;Slide id=&quot;298&quot; dur=&quot;53.28125&quot;/&gt;&lt;Slide id=&quot;266&quot; dur=&quot;117.7969&quot;/&gt;&lt;Slide id=&quot;262&quot; dur=&quot;101.5156&quot;/&gt;&lt;Slide id=&quot;264&quot; dur=&quot;132.7813&quot;/&gt;&lt;Slide id=&quot;265&quot; dur=&quot;236.6094&quot; bld=&quot;|213.7&quot;/&gt;&lt;Slide id=&quot;293&quot; dur=&quot;103.0156&quot;/&gt;&lt;Slide id=&quot;271&quot; dur=&quot;48.28125&quot; bld=&quot;|14.3&quot;/&gt;&lt;Slide id=&quot;273&quot; dur=&quot;161.2813&quot;/&gt;&lt;Slide id=&quot;286&quot; dur=&quot;154.5156&quot; bld=&quot;|7.2&quot;/&gt;&lt;Slide id=&quot;277&quot; dur=&quot;158.2656&quot;/&gt;&lt;Slide id=&quot;278&quot; dur=&quot;105.7969&quot;/&gt;&lt;Slide id=&quot;280&quot; dur=&quot;25.90625&quot;/&gt;&lt;Slide id=&quot;279&quot; dur=&quot;97.26563&quot;/&gt;&lt;Slide id=&quot;281&quot; dur=&quot;114.8594&quot;/&gt;&lt;Slide id=&quot;282&quot; dur=&quot;30.95313&quot;/&gt;&lt;Slide id=&quot;292&quot; dur=&quot;45.96875&quot;/&gt;&lt;Slide id=&quot;299&quot; dur=&quot;48.53125&quot;/&gt;&lt;Slide id=&quot;304&quot; dur=&quot;65.5625&quot;/&gt;&lt;Slide id=&quot;288&quot; dur=&quot;17.04688&quot;/&gt;&lt;Slide id=&quot;304&quot; dur=&quot;.890625&quot;/&gt;&lt;Slide id=&quot;288&quot; dur=&quot;67.89063&quot; bld=&quot;|1|22&quot;/&gt;&lt;Slide id=&quot;305&quot; dur=&quot;88.125&quot;/&gt;&lt;Slide id=&quot;303&quot; dur=&quot;6.046875&quot;/&gt;&lt;Slide id=&quot;305&quot; dur=&quot;.703125&quot;/&gt;&lt;Slide id=&quot;303&quot; dur=&quot;85.25&quot; bld=&quot;|.4|15.7&quot;/&gt;&lt;Slide id=&quot;306&quot; dur=&quot;20.78125&quot;/&gt;&lt;Slide id=&quot;307&quot; dur=&quot;67.375&quot;/&gt;&lt;Slide id=&quot;309&quot; dur=&quot;72.48438&quot; bld=&quot;|60.7&quot;/&gt;&lt;Slide id=&quot;312&quot; dur=&quot;11.29688&quot;/&gt;&lt;Slide id=&quot;311&quot; dur=&quot;40.375&quot;/&gt;&lt;Slide id=&quot;308&quot; dur=&quot;84.625&quot;/&gt;&lt;Slide id=&quot;313&quot; dur=&quot;38.85938&quot;/&gt;&lt;Slide id=&quot;302&quot; dur=&quot;60.53125&quot; bld=&quot;|10.2|31.3&quot;/&gt;&lt;Slide id=&quot;274&quot; dur=&quot;40.59375&quot;/&gt;&lt;Slide id=&quot;314&quot; dur=&quot;134&quot;/&gt;&lt;Slide id=&quot;295&quot; dur=&quot;106.4219&quot;/&gt;&lt;Slide id=&quot;296&quot; dur=&quot;1359.781&quot;/&gt;&lt;/Timings&gt;&lt;/WMTools&gt;"/>
  <p:tag name="MMPROD_NEXTUNIQUEID" val="10009"/>
  <p:tag name="VIDEO_FILES_RECORD" val="&lt;Videos&gt;&lt;Video Name=&quot;VID00200_277_1_30450.flv&quot; Position=&quot;1&quot; SlideID=&quot;277&quot;/&gt;&lt;Video Name=&quot;VID00200_278_1_37207.flv&quot; Position=&quot;1&quot; SlideID=&quot;278&quot;/&gt;&lt;/Videos&gt;&#10;"/>
  <p:tag name="MMPROD_TAG_VCONFIG" val="PD94bWwgdmVyc2lvbj0iMS4wIiBlbmNvZGluZz0iVVRGLTgiPz4NPGNvbmZpZ3VyYXRpb24+DQk8YnJhbmRpbmc+DQkJPHVpZm9udCBuYW1lPSJGT05UX05PVEVTX1RFWFQiIHZhbHVlPSJWZXJkYW5hLDksZmFsc2UsZmFsc2UsZmFsc2UiLz4NCTwvYnJhbmRpbmc+DQk8Y29sb3JzPg0JCTx1aWNvbG9yIG5hbWU9InByaW1hcnkiIHZhbHVlPSIweDZGODQ4OCIvPg0JCTx1aWNvbG9yIG5hbWU9Imdsb3ciIHZhbHVlPSIweDM1RDMzNCIvPg0JCTx1aWNvbG9yIG5hbWU9InRleHQiIHZhbHVlPSIweEZGRkZGRiIvPg0JCTx1aWNvbG9yIG5hbWU9ImxpZ2h0IiB2YWx1ZT0iMHg0RTVENjAiLz4NCQk8dWljb2xvciBuYW1lPSJzaGFkb3ciIHZhbHVlPSIweDAwMDAwMCIvPg0gIDx1aWNvbG9yIG5hbWU9ImJhY2tncm91bmQiIHZhbHVlPSIweDcyNzk3MSIvPg0JPC9jb2xvcnM+DTxsYXlvdXQ+DTx1aXNob3cgbmFtZT0icHJlc2VudGF0aW9udGl0bGUiIHZhbHVlPSJ0cnVlIi8+CQkNICA8dWlzaG93IG5hbWU9InByZXNlbnRlcnBob3RvIiB2YWx1ZT0idHJ1ZSIvPg0gIDx1aXNob3cgbmFtZT0icHJlc2VudGVybmFtZSIgdmFsdWU9InRydWUiLz4JCQkNICA8dWlzaG93IG5hbWU9InByZXNlbnRlcnRpdGxlIiB2YWx1ZT0idHJ1ZSIvPgkJCQ0gIDx1aXNob3cgbmFtZT0icHJlc2VudGVyZW1haWwiIHZhbHVlPSJ0cnVlIi8+CQkJDSAgPHVpc2hvdyBuYW1lPSJwcmVzZW50ZXJiaW8iIHZhbHVlPSJ0cnVlIi8+CQkJDSAgPHVpc2hvdyBuYW1lPSJjb21wYW55bG9nbyIgdmFsdWU9InRydWUiLz4JCQkJDSAgPHVpc2hvdyBuYW1lPSJzaWRlYmFyIiB2YWx1ZT0idHJ1ZSIvPgkJCQkJDSAgPHVpc2hvdyBuYW1lPSJvdXRsaW5lIiB2YWx1ZT0idHJ1ZSIvPg0gIDx1aXNob3cgbmFtZT0idGh1bWJuYWlsIiB2YWx1ZT0idHJ1ZSIvPg0gIDx1aXNob3cgbmFtZT0ibm90ZXMiIHZhbHVlPSJ0cnVlIi8+DSAgPHVpc2hvdyBuYW1lPSJzZWFyY2giIHZhbHVlPSJ0cnVlIi8+DSAgPHVpc2hvdyBuYW1lPSJxdWl6IiB2YWx1ZT0idHJ1ZSIvPg0gIDx1aXNob3cgbmFtZT0iYXR0YWNobWVudHMiIHZhbHVlPSJ0cnVlIi8+CQkJCQ0gIDx1aXNob3cgbmFtZT0idXRpbHMiIHZhbHVlPSJ0cnVlIi8+CQkJCQkNICA8dWlzaG93IG5hbWU9InZvbHVtZSIgdmFsdWU9InRydWUiLz4JCQkJCQ0gIDx1aXNob3cgbmFtZT0icGxheWJhciIgdmFsdWU9InRydWUiLz4JCQkJCQ0gIDx1aXNob3cgbmFtZT0idGFsa2luZ2hlYWQiIHZhbHVlPSJ0cnVlIi8+CQkJCQkNICA8dWlzaG93IG5hbWU9InNpZGViYXJvbnJpZ2h0IiB2YWx1ZT0idHJ1ZSIvPgkJCQ0gIDx1aXNob3cgbmFtZT0idmlld2NoYW5nZSIgdmFsdWU9InRydWUiLz4JCQkJDSAgPHVpc2hvdyBuYW1lPSJhbHdheXNTY3J1bmNoIiB2YWx1ZT0iZmFsc2UiLz4JCQkJDSAgPHVpc2hvdyBuYW1lPSJpbml0aWFsZGlzcGxheW1vZGVpc25vcm1hbCIgdmFsdWU9InRydWUiLz4JDSAgPHVpcmVwbGFjZSBuYW1lPSJsb2dvIiB2YWx1ZT0iIi8+DSAgPHVpcmVwbGFjZSBuYW1lPSJiZ2ltYWdlIiB2YWx1ZT0iIi8+DSAgPHVpcmVwbGFjZSBuYW1lPSJpbml0aWFsdGFiIiB2YWx1ZT0ib3V0bGluZSIvPg08L2xheW91dD4NDTwvY29uZmlndXJhdGlvbj4NDQ=="/>
  <p:tag name="MMPROD_UIDATA" val="&lt;database version=&quot;7.0&quot;&gt;&lt;object type=&quot;1&quot; unique_id=&quot;10001&quot;&gt;&lt;property id=&quot;20141&quot; value=&quot;CLE2010_7Questions2&quot;/&gt;&lt;property id=&quot;20148&quot; value=&quot;5&quot;/&gt;&lt;property id=&quot;20224&quot; value=&quot;D:\My Adobe Presentations\CLE2010_7Questions2&quot;/&gt;&lt;property id=&quot;20226&quot; value=&quot;C:\Users\bhoffmann\AppData\Roaming\Microsoft\Templates\Online_CP_Template.pot&quot;/&gt;&lt;property id=&quot;20250&quot; value=&quot;0&quot;/&gt;&lt;property id=&quot;20251&quot; value=&quot;0&quot;/&gt;&lt;property id=&quot;20259&quot; value=&quot;0&quot;/&gt;&lt;object type=&quot;8&quot; unique_id=&quot;10002&quot;&gt;&lt;/object&gt;&lt;object type=&quot;2&quot; unique_id=&quot;10003&quot;&gt;&lt;object type=&quot;3&quot; unique_id=&quot;10004&quot;&gt;&lt;property id=&quot;20148&quot; value=&quot;5&quot;/&gt;&lt;property id=&quot;20300&quot; value=&quot;Slide 1 - &amp;quot;Main Title&amp;#x0D;&amp;#x0A;&amp;#x0D;&amp;#x0A;Subtitle&amp;quot;&quot;/&gt;&lt;property id=&quot;20307&quot; value=&quot;260&quot;/&gt;&lt;property id=&quot;20309&quot; value=&quot;-1&quot;/&gt;&lt;/object&gt;&lt;object type=&quot;3&quot; unique_id=&quot;10005&quot;&gt;&lt;property id=&quot;20148&quot; value=&quot;5&quot;/&gt;&lt;property id=&quot;20300&quot; value=&quot;Slide 3 - &amp;quot;Use this for regular/detail slides.&amp;quot;&quot;/&gt;&lt;property id=&quot;20307&quot; value=&quot;276&quot;/&gt;&lt;property id=&quot;20309&quot; value=&quot;-1&quot;/&gt;&lt;/object&gt;&lt;object type=&quot;3&quot; unique_id=&quot;10294&quot;&gt;&lt;property id=&quot;20148&quot; value=&quot;5&quot;/&gt;&lt;property id=&quot;20300&quot; value=&quot;Slide 2 - &amp;quot;Use this for your “anchor slides” that introduce key topics (i.e. the top level of a content outline).&amp;quot;&quot;/&gt;&lt;property id=&quot;20307&quot; value=&quot;278&quot;/&gt;&lt;/object&gt;&lt;/object&gt;&lt;object type=&quot;10&quot; unique_id=&quot;10152&quot;&gt;&lt;object type=&quot;11&quot; unique_id=&quot;10153&quot;&gt;&lt;/object&gt;&lt;/object&gt;&lt;object type=&quot;4&quot; unique_id=&quot;10154&quot;&gt;&lt;/object&gt;&lt;/object&gt;&lt;/database&gt;"/>
  <p:tag name="SECTOMILLISECCONVERTED" val="1"/>
</p:tagLst>
</file>

<file path=ppt/theme/theme1.xml><?xml version="1.0" encoding="utf-8"?>
<a:theme xmlns:a="http://schemas.openxmlformats.org/drawingml/2006/main" name="ExtMktnew1">
  <a:themeElements>
    <a:clrScheme name="ExtMktnew1 8">
      <a:dk1>
        <a:srgbClr val="3E2116"/>
      </a:dk1>
      <a:lt1>
        <a:srgbClr val="DFECE4"/>
      </a:lt1>
      <a:dk2>
        <a:srgbClr val="3E2116"/>
      </a:dk2>
      <a:lt2>
        <a:srgbClr val="495058"/>
      </a:lt2>
      <a:accent1>
        <a:srgbClr val="677F91"/>
      </a:accent1>
      <a:accent2>
        <a:srgbClr val="5C8A70"/>
      </a:accent2>
      <a:accent3>
        <a:srgbClr val="ECF4EF"/>
      </a:accent3>
      <a:accent4>
        <a:srgbClr val="341B11"/>
      </a:accent4>
      <a:accent5>
        <a:srgbClr val="B8C0C7"/>
      </a:accent5>
      <a:accent6>
        <a:srgbClr val="537D65"/>
      </a:accent6>
      <a:hlink>
        <a:srgbClr val="008138"/>
      </a:hlink>
      <a:folHlink>
        <a:srgbClr val="881525"/>
      </a:folHlink>
    </a:clrScheme>
    <a:fontScheme name="ExtMktnew1">
      <a:majorFont>
        <a:latin typeface="Stone Sans"/>
        <a:ea typeface=""/>
        <a:cs typeface=""/>
      </a:majorFont>
      <a:minorFont>
        <a:latin typeface="Stone Sans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ExtMktnew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xtMktnew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xtMktnew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xtMktnew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xtMktnew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xtMktnew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xtMktnew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ExtMktnew1 8">
        <a:dk1>
          <a:srgbClr val="3E2116"/>
        </a:dk1>
        <a:lt1>
          <a:srgbClr val="DFECE4"/>
        </a:lt1>
        <a:dk2>
          <a:srgbClr val="3E2116"/>
        </a:dk2>
        <a:lt2>
          <a:srgbClr val="495058"/>
        </a:lt2>
        <a:accent1>
          <a:srgbClr val="677F91"/>
        </a:accent1>
        <a:accent2>
          <a:srgbClr val="5C8A70"/>
        </a:accent2>
        <a:accent3>
          <a:srgbClr val="ECF4EF"/>
        </a:accent3>
        <a:accent4>
          <a:srgbClr val="341B11"/>
        </a:accent4>
        <a:accent5>
          <a:srgbClr val="B8C0C7"/>
        </a:accent5>
        <a:accent6>
          <a:srgbClr val="537D65"/>
        </a:accent6>
        <a:hlink>
          <a:srgbClr val="008138"/>
        </a:hlink>
        <a:folHlink>
          <a:srgbClr val="881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8994</TotalTime>
  <Words>4899</Words>
  <Application>Microsoft Office PowerPoint</Application>
  <PresentationFormat>On-screen Show (4:3)</PresentationFormat>
  <Paragraphs>543</Paragraphs>
  <Slides>83</Slides>
  <Notes>23</Notes>
  <HiddenSlides>11</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ExtMktnew1</vt:lpstr>
      <vt:lpstr>PowerPoint Presentation</vt:lpstr>
      <vt:lpstr>Preserving  Your Meats  in a variety  of ways…..</vt:lpstr>
      <vt:lpstr>Welcome to Preserving Meat, Poultry and Seafood!!</vt:lpstr>
      <vt:lpstr>Food Safety Considerations For Meats</vt:lpstr>
      <vt:lpstr>Handling your raw food product:</vt:lpstr>
      <vt:lpstr>Potential Foodborne Illnesses </vt:lpstr>
      <vt:lpstr>Handling the Raw food product: </vt:lpstr>
      <vt:lpstr>Handling Meats and Seafood </vt:lpstr>
      <vt:lpstr>Freezing Your Meats</vt:lpstr>
      <vt:lpstr>How Safe if Freezing?</vt:lpstr>
      <vt:lpstr>Why So Safe?</vt:lpstr>
      <vt:lpstr>Safety of Frozen Foods </vt:lpstr>
      <vt:lpstr>Freezing Meat, Poultry and Seafood</vt:lpstr>
      <vt:lpstr>Freezing Meat Packaging</vt:lpstr>
      <vt:lpstr>Unsuitable Packaging for Freezing</vt:lpstr>
      <vt:lpstr>Freezing Meat, Seafood and Poultry</vt:lpstr>
      <vt:lpstr>Freezer Containers and Wraps</vt:lpstr>
      <vt:lpstr>Smoking Your Meats for  Added Flavor</vt:lpstr>
      <vt:lpstr>Smoking Meat, Seafood and Poultry</vt:lpstr>
      <vt:lpstr>Smoking Large Cuts (Beef/Pork)</vt:lpstr>
      <vt:lpstr>Smoking Big Game</vt:lpstr>
      <vt:lpstr>Smoking Game Birds</vt:lpstr>
      <vt:lpstr>Smoking Fish and Seafood</vt:lpstr>
      <vt:lpstr>Smoking Fish</vt:lpstr>
      <vt:lpstr>Smoking Fish Considerations</vt:lpstr>
      <vt:lpstr>Smoking Fish for CANNING </vt:lpstr>
      <vt:lpstr>Smoking Poultry</vt:lpstr>
      <vt:lpstr>Making Jerky  Safely</vt:lpstr>
      <vt:lpstr>Making Jerky at Home</vt:lpstr>
      <vt:lpstr>Making Game Jerky at Home</vt:lpstr>
      <vt:lpstr>Safe Jerky Preparation Methods</vt:lpstr>
      <vt:lpstr>Jerky Preparation – Equipment Selection</vt:lpstr>
      <vt:lpstr>Making Jerky at Home</vt:lpstr>
      <vt:lpstr>Making Jerky at Home </vt:lpstr>
      <vt:lpstr>Making Jerky at Home</vt:lpstr>
      <vt:lpstr>Making Jerky at Home</vt:lpstr>
      <vt:lpstr>Storing Your Jerky</vt:lpstr>
      <vt:lpstr>Pressure Canning Meats, Poultry and Seafood</vt:lpstr>
      <vt:lpstr>Why Pressure Can Meats?</vt:lpstr>
      <vt:lpstr>PRESSURE CANNER PROCEDURES </vt:lpstr>
      <vt:lpstr>PACKING</vt:lpstr>
      <vt:lpstr>Methods of Canning Meats</vt:lpstr>
      <vt:lpstr>What can be added to recipes safely? </vt:lpstr>
      <vt:lpstr>Pressure Canning</vt:lpstr>
      <vt:lpstr>Field to Home Fish and Seafood</vt:lpstr>
      <vt:lpstr>Canning Fish</vt:lpstr>
      <vt:lpstr>Pressure Canning Fish (PNW 194)</vt:lpstr>
      <vt:lpstr>Pressure Canning Fish (PNW 194)</vt:lpstr>
      <vt:lpstr>Canning Smoked Seafoods</vt:lpstr>
      <vt:lpstr>Canning Smoked Fish vs Fresh Fish</vt:lpstr>
      <vt:lpstr>PowerPoint Presentation</vt:lpstr>
      <vt:lpstr>Welcome to Preserving Game and Fish!</vt:lpstr>
      <vt:lpstr>Food Safety Considerations For Your Harvest</vt:lpstr>
      <vt:lpstr>Handling your raw food product:</vt:lpstr>
      <vt:lpstr>Handling the Raw food product: </vt:lpstr>
      <vt:lpstr>Handling Meat in the Field </vt:lpstr>
      <vt:lpstr>Field to Home Large Game</vt:lpstr>
      <vt:lpstr>Field to Home Large Game</vt:lpstr>
      <vt:lpstr>Field to Home Game Birds</vt:lpstr>
      <vt:lpstr>Scalding to assist plucking larger birds </vt:lpstr>
      <vt:lpstr>Aging Wild Game</vt:lpstr>
      <vt:lpstr>How to approach canning game (PNW 367)</vt:lpstr>
      <vt:lpstr>Pressure Canning Wild Game</vt:lpstr>
      <vt:lpstr>Methods of Canning Wild Game</vt:lpstr>
      <vt:lpstr>Freezing Your Harvest</vt:lpstr>
      <vt:lpstr>Freezing Wild Game</vt:lpstr>
      <vt:lpstr>Freezing Game Packaging</vt:lpstr>
      <vt:lpstr>Freezing Wild Game/Fish/Birds</vt:lpstr>
      <vt:lpstr>Freezing Wild Game/Birds/Seafood</vt:lpstr>
      <vt:lpstr>Freezer Containers and Wraps</vt:lpstr>
      <vt:lpstr>How to approach canning game:</vt:lpstr>
      <vt:lpstr>Fresh and Smoked Sausages  from your Harvest</vt:lpstr>
      <vt:lpstr>Making Game Sausage</vt:lpstr>
      <vt:lpstr>Fresh Game Sausage</vt:lpstr>
      <vt:lpstr>Fresh Game Sausage</vt:lpstr>
      <vt:lpstr>Smoked Game Sausage</vt:lpstr>
      <vt:lpstr>Ingredients Needed for Cooked Sausages</vt:lpstr>
      <vt:lpstr>Nitrites and Sausage Making</vt:lpstr>
      <vt:lpstr>Products to help get started </vt:lpstr>
      <vt:lpstr>Basic Procedures of Cooked Sausages</vt:lpstr>
      <vt:lpstr>Tips for Success in Sausage Making</vt:lpstr>
      <vt:lpstr>Lesson Review</vt:lpstr>
      <vt:lpstr>PowerPoint Presentation</vt:lpstr>
    </vt:vector>
  </TitlesOfParts>
  <Company>WSU Snohomish County Extension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Forest Landowner Survey Results</dc:title>
  <dc:creator>Kevin Zobrist</dc:creator>
  <cp:lastModifiedBy>Sandra Brown</cp:lastModifiedBy>
  <cp:revision>275</cp:revision>
  <cp:lastPrinted>2007-06-14T14:58:17Z</cp:lastPrinted>
  <dcterms:created xsi:type="dcterms:W3CDTF">2007-11-03T17:14:40Z</dcterms:created>
  <dcterms:modified xsi:type="dcterms:W3CDTF">2024-11-07T21:24:30Z</dcterms:modified>
</cp:coreProperties>
</file>