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 id="2147483844" r:id="rId2"/>
  </p:sldMasterIdLst>
  <p:notesMasterIdLst>
    <p:notesMasterId r:id="rId55"/>
  </p:notesMasterIdLst>
  <p:handoutMasterIdLst>
    <p:handoutMasterId r:id="rId56"/>
  </p:handoutMasterIdLst>
  <p:sldIdLst>
    <p:sldId id="307" r:id="rId3"/>
    <p:sldId id="398" r:id="rId4"/>
    <p:sldId id="385" r:id="rId5"/>
    <p:sldId id="348" r:id="rId6"/>
    <p:sldId id="386" r:id="rId7"/>
    <p:sldId id="317" r:id="rId8"/>
    <p:sldId id="420" r:id="rId9"/>
    <p:sldId id="342" r:id="rId10"/>
    <p:sldId id="421" r:id="rId11"/>
    <p:sldId id="424" r:id="rId12"/>
    <p:sldId id="389" r:id="rId13"/>
    <p:sldId id="400" r:id="rId14"/>
    <p:sldId id="403" r:id="rId15"/>
    <p:sldId id="350" r:id="rId16"/>
    <p:sldId id="349" r:id="rId17"/>
    <p:sldId id="351" r:id="rId18"/>
    <p:sldId id="353" r:id="rId19"/>
    <p:sldId id="406" r:id="rId20"/>
    <p:sldId id="407" r:id="rId21"/>
    <p:sldId id="408" r:id="rId22"/>
    <p:sldId id="409" r:id="rId23"/>
    <p:sldId id="410" r:id="rId24"/>
    <p:sldId id="411" r:id="rId25"/>
    <p:sldId id="357" r:id="rId26"/>
    <p:sldId id="412" r:id="rId27"/>
    <p:sldId id="413" r:id="rId28"/>
    <p:sldId id="414" r:id="rId29"/>
    <p:sldId id="415" r:id="rId30"/>
    <p:sldId id="416" r:id="rId31"/>
    <p:sldId id="417" r:id="rId32"/>
    <p:sldId id="418" r:id="rId33"/>
    <p:sldId id="419" r:id="rId34"/>
    <p:sldId id="358" r:id="rId35"/>
    <p:sldId id="359" r:id="rId36"/>
    <p:sldId id="360" r:id="rId37"/>
    <p:sldId id="361" r:id="rId38"/>
    <p:sldId id="362" r:id="rId39"/>
    <p:sldId id="363" r:id="rId40"/>
    <p:sldId id="364" r:id="rId41"/>
    <p:sldId id="365" r:id="rId42"/>
    <p:sldId id="366" r:id="rId43"/>
    <p:sldId id="367" r:id="rId44"/>
    <p:sldId id="401" r:id="rId45"/>
    <p:sldId id="368" r:id="rId46"/>
    <p:sldId id="369" r:id="rId47"/>
    <p:sldId id="377" r:id="rId48"/>
    <p:sldId id="378" r:id="rId49"/>
    <p:sldId id="370" r:id="rId50"/>
    <p:sldId id="379" r:id="rId51"/>
    <p:sldId id="380" r:id="rId52"/>
    <p:sldId id="371" r:id="rId53"/>
    <p:sldId id="372" r:id="rId54"/>
  </p:sldIdLst>
  <p:sldSz cx="9144000" cy="6858000" type="letter"/>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n-ea"/>
        <a:cs typeface="+mn-cs"/>
      </a:defRPr>
    </a:lvl5pPr>
    <a:lvl6pPr marL="2286000" algn="l" defTabSz="914400" rtl="0" eaLnBrk="1" latinLnBrk="0" hangingPunct="1">
      <a:defRPr sz="2400" kern="1200">
        <a:solidFill>
          <a:schemeClr val="tx1"/>
        </a:solidFill>
        <a:latin typeface="Times" panose="02020603050405020304" pitchFamily="18" charset="0"/>
        <a:ea typeface="+mn-ea"/>
        <a:cs typeface="+mn-cs"/>
      </a:defRPr>
    </a:lvl6pPr>
    <a:lvl7pPr marL="2743200" algn="l" defTabSz="914400" rtl="0" eaLnBrk="1" latinLnBrk="0" hangingPunct="1">
      <a:defRPr sz="2400" kern="1200">
        <a:solidFill>
          <a:schemeClr val="tx1"/>
        </a:solidFill>
        <a:latin typeface="Times" panose="02020603050405020304" pitchFamily="18" charset="0"/>
        <a:ea typeface="+mn-ea"/>
        <a:cs typeface="+mn-cs"/>
      </a:defRPr>
    </a:lvl7pPr>
    <a:lvl8pPr marL="3200400" algn="l" defTabSz="914400" rtl="0" eaLnBrk="1" latinLnBrk="0" hangingPunct="1">
      <a:defRPr sz="2400" kern="1200">
        <a:solidFill>
          <a:schemeClr val="tx1"/>
        </a:solidFill>
        <a:latin typeface="Times" panose="02020603050405020304" pitchFamily="18" charset="0"/>
        <a:ea typeface="+mn-ea"/>
        <a:cs typeface="+mn-cs"/>
      </a:defRPr>
    </a:lvl8pPr>
    <a:lvl9pPr marL="3657600" algn="l" defTabSz="914400" rtl="0" eaLnBrk="1" latinLnBrk="0" hangingPunct="1">
      <a:defRPr sz="2400" kern="1200">
        <a:solidFill>
          <a:schemeClr val="tx1"/>
        </a:solidFill>
        <a:latin typeface="Times"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8F8F8"/>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9EF4BD-57F6-A5FE-A9AE-78441E321DD7}" v="53" dt="2024-11-04T06:33:05.1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303" autoAdjust="0"/>
    <p:restoredTop sz="63736" autoAdjust="0"/>
  </p:normalViewPr>
  <p:slideViewPr>
    <p:cSldViewPr>
      <p:cViewPr>
        <p:scale>
          <a:sx n="68" d="100"/>
          <a:sy n="68" d="100"/>
        </p:scale>
        <p:origin x="1458"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295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wn, Sandra J Garl" userId="S::browns@wsu.edu::0e36faf3-8c5c-415a-8560-d145ea273235" providerId="AD" clId="Web-{419EF4BD-57F6-A5FE-A9AE-78441E321DD7}"/>
    <pc:docChg chg="addSld delSld modSld sldOrd">
      <pc:chgData name="Brown, Sandra J Garl" userId="S::browns@wsu.edu::0e36faf3-8c5c-415a-8560-d145ea273235" providerId="AD" clId="Web-{419EF4BD-57F6-A5FE-A9AE-78441E321DD7}" dt="2024-11-04T06:33:05.147" v="50" actId="20577"/>
      <pc:docMkLst>
        <pc:docMk/>
      </pc:docMkLst>
      <pc:sldChg chg="modSp">
        <pc:chgData name="Brown, Sandra J Garl" userId="S::browns@wsu.edu::0e36faf3-8c5c-415a-8560-d145ea273235" providerId="AD" clId="Web-{419EF4BD-57F6-A5FE-A9AE-78441E321DD7}" dt="2024-11-04T06:33:05.147" v="50" actId="20577"/>
        <pc:sldMkLst>
          <pc:docMk/>
          <pc:sldMk cId="0" sldId="307"/>
        </pc:sldMkLst>
        <pc:spChg chg="mod">
          <ac:chgData name="Brown, Sandra J Garl" userId="S::browns@wsu.edu::0e36faf3-8c5c-415a-8560-d145ea273235" providerId="AD" clId="Web-{419EF4BD-57F6-A5FE-A9AE-78441E321DD7}" dt="2024-11-04T06:33:05.147" v="50" actId="20577"/>
          <ac:spMkLst>
            <pc:docMk/>
            <pc:sldMk cId="0" sldId="307"/>
            <ac:spMk id="18434" creationId="{33FE33C8-7939-A051-F345-2C1B3D760ADF}"/>
          </ac:spMkLst>
        </pc:spChg>
      </pc:sldChg>
      <pc:sldChg chg="modSp add">
        <pc:chgData name="Brown, Sandra J Garl" userId="S::browns@wsu.edu::0e36faf3-8c5c-415a-8560-d145ea273235" providerId="AD" clId="Web-{419EF4BD-57F6-A5FE-A9AE-78441E321DD7}" dt="2024-11-04T06:25:26.304" v="11" actId="1076"/>
        <pc:sldMkLst>
          <pc:docMk/>
          <pc:sldMk cId="0" sldId="317"/>
        </pc:sldMkLst>
        <pc:spChg chg="mod">
          <ac:chgData name="Brown, Sandra J Garl" userId="S::browns@wsu.edu::0e36faf3-8c5c-415a-8560-d145ea273235" providerId="AD" clId="Web-{419EF4BD-57F6-A5FE-A9AE-78441E321DD7}" dt="2024-11-04T06:25:26.304" v="11" actId="1076"/>
          <ac:spMkLst>
            <pc:docMk/>
            <pc:sldMk cId="0" sldId="317"/>
            <ac:spMk id="8194" creationId="{F46C5C0E-54C5-C28F-8088-58A2E16DFE68}"/>
          </ac:spMkLst>
        </pc:spChg>
      </pc:sldChg>
      <pc:sldChg chg="modSp add">
        <pc:chgData name="Brown, Sandra J Garl" userId="S::browns@wsu.edu::0e36faf3-8c5c-415a-8560-d145ea273235" providerId="AD" clId="Web-{419EF4BD-57F6-A5FE-A9AE-78441E321DD7}" dt="2024-11-04T06:26:16.837" v="15" actId="1076"/>
        <pc:sldMkLst>
          <pc:docMk/>
          <pc:sldMk cId="0" sldId="342"/>
        </pc:sldMkLst>
        <pc:spChg chg="mod">
          <ac:chgData name="Brown, Sandra J Garl" userId="S::browns@wsu.edu::0e36faf3-8c5c-415a-8560-d145ea273235" providerId="AD" clId="Web-{419EF4BD-57F6-A5FE-A9AE-78441E321DD7}" dt="2024-11-04T06:26:16.837" v="15" actId="1076"/>
          <ac:spMkLst>
            <pc:docMk/>
            <pc:sldMk cId="0" sldId="342"/>
            <ac:spMk id="10242" creationId="{3EEB8F9A-ED51-6E63-F5D5-8254FB03744C}"/>
          </ac:spMkLst>
        </pc:spChg>
      </pc:sldChg>
      <pc:sldChg chg="modSp add">
        <pc:chgData name="Brown, Sandra J Garl" userId="S::browns@wsu.edu::0e36faf3-8c5c-415a-8560-d145ea273235" providerId="AD" clId="Web-{419EF4BD-57F6-A5FE-A9AE-78441E321DD7}" dt="2024-11-04T06:24:50.600" v="9" actId="1076"/>
        <pc:sldMkLst>
          <pc:docMk/>
          <pc:sldMk cId="0" sldId="348"/>
        </pc:sldMkLst>
        <pc:spChg chg="mod">
          <ac:chgData name="Brown, Sandra J Garl" userId="S::browns@wsu.edu::0e36faf3-8c5c-415a-8560-d145ea273235" providerId="AD" clId="Web-{419EF4BD-57F6-A5FE-A9AE-78441E321DD7}" dt="2024-11-04T06:24:50.600" v="9" actId="1076"/>
          <ac:spMkLst>
            <pc:docMk/>
            <pc:sldMk cId="0" sldId="348"/>
            <ac:spMk id="7170" creationId="{7AC85B74-991F-8689-7556-F5DE3F17D3A9}"/>
          </ac:spMkLst>
        </pc:spChg>
      </pc:sldChg>
      <pc:sldChg chg="del">
        <pc:chgData name="Brown, Sandra J Garl" userId="S::browns@wsu.edu::0e36faf3-8c5c-415a-8560-d145ea273235" providerId="AD" clId="Web-{419EF4BD-57F6-A5FE-A9AE-78441E321DD7}" dt="2024-11-04T06:30:39.298" v="30"/>
        <pc:sldMkLst>
          <pc:docMk/>
          <pc:sldMk cId="0" sldId="352"/>
        </pc:sldMkLst>
      </pc:sldChg>
      <pc:sldChg chg="del">
        <pc:chgData name="Brown, Sandra J Garl" userId="S::browns@wsu.edu::0e36faf3-8c5c-415a-8560-d145ea273235" providerId="AD" clId="Web-{419EF4BD-57F6-A5FE-A9AE-78441E321DD7}" dt="2024-11-04T06:11:48.731" v="3"/>
        <pc:sldMkLst>
          <pc:docMk/>
          <pc:sldMk cId="0" sldId="356"/>
        </pc:sldMkLst>
      </pc:sldChg>
      <pc:sldChg chg="ord">
        <pc:chgData name="Brown, Sandra J Garl" userId="S::browns@wsu.edu::0e36faf3-8c5c-415a-8560-d145ea273235" providerId="AD" clId="Web-{419EF4BD-57F6-A5FE-A9AE-78441E321DD7}" dt="2024-11-04T06:31:43.300" v="31"/>
        <pc:sldMkLst>
          <pc:docMk/>
          <pc:sldMk cId="0" sldId="357"/>
        </pc:sldMkLst>
      </pc:sldChg>
      <pc:sldChg chg="modSp">
        <pc:chgData name="Brown, Sandra J Garl" userId="S::browns@wsu.edu::0e36faf3-8c5c-415a-8560-d145ea273235" providerId="AD" clId="Web-{419EF4BD-57F6-A5FE-A9AE-78441E321DD7}" dt="2024-11-04T06:30:03.344" v="29" actId="20577"/>
        <pc:sldMkLst>
          <pc:docMk/>
          <pc:sldMk cId="0" sldId="367"/>
        </pc:sldMkLst>
        <pc:spChg chg="mod">
          <ac:chgData name="Brown, Sandra J Garl" userId="S::browns@wsu.edu::0e36faf3-8c5c-415a-8560-d145ea273235" providerId="AD" clId="Web-{419EF4BD-57F6-A5FE-A9AE-78441E321DD7}" dt="2024-11-04T06:30:03.344" v="29" actId="20577"/>
          <ac:spMkLst>
            <pc:docMk/>
            <pc:sldMk cId="0" sldId="367"/>
            <ac:spMk id="95235" creationId="{3E58A373-1229-9FAB-1790-A29A8BE2B740}"/>
          </ac:spMkLst>
        </pc:spChg>
      </pc:sldChg>
      <pc:sldChg chg="modSp">
        <pc:chgData name="Brown, Sandra J Garl" userId="S::browns@wsu.edu::0e36faf3-8c5c-415a-8560-d145ea273235" providerId="AD" clId="Web-{419EF4BD-57F6-A5FE-A9AE-78441E321DD7}" dt="2024-11-04T06:02:51.698" v="0" actId="1076"/>
        <pc:sldMkLst>
          <pc:docMk/>
          <pc:sldMk cId="0" sldId="386"/>
        </pc:sldMkLst>
        <pc:spChg chg="mod">
          <ac:chgData name="Brown, Sandra J Garl" userId="S::browns@wsu.edu::0e36faf3-8c5c-415a-8560-d145ea273235" providerId="AD" clId="Web-{419EF4BD-57F6-A5FE-A9AE-78441E321DD7}" dt="2024-11-04T06:02:51.698" v="0" actId="1076"/>
          <ac:spMkLst>
            <pc:docMk/>
            <pc:sldMk cId="0" sldId="386"/>
            <ac:spMk id="3" creationId="{CE510317-B05A-7F81-AE91-8EE8703C84C4}"/>
          </ac:spMkLst>
        </pc:spChg>
      </pc:sldChg>
      <pc:sldChg chg="del mod modShow">
        <pc:chgData name="Brown, Sandra J Garl" userId="S::browns@wsu.edu::0e36faf3-8c5c-415a-8560-d145ea273235" providerId="AD" clId="Web-{419EF4BD-57F6-A5FE-A9AE-78441E321DD7}" dt="2024-11-04T06:28:32.404" v="22"/>
        <pc:sldMkLst>
          <pc:docMk/>
          <pc:sldMk cId="0" sldId="387"/>
        </pc:sldMkLst>
      </pc:sldChg>
      <pc:sldChg chg="del mod modShow">
        <pc:chgData name="Brown, Sandra J Garl" userId="S::browns@wsu.edu::0e36faf3-8c5c-415a-8560-d145ea273235" providerId="AD" clId="Web-{419EF4BD-57F6-A5FE-A9AE-78441E321DD7}" dt="2024-11-04T06:28:29.903" v="21"/>
        <pc:sldMkLst>
          <pc:docMk/>
          <pc:sldMk cId="0" sldId="388"/>
        </pc:sldMkLst>
      </pc:sldChg>
      <pc:sldChg chg="ord">
        <pc:chgData name="Brown, Sandra J Garl" userId="S::browns@wsu.edu::0e36faf3-8c5c-415a-8560-d145ea273235" providerId="AD" clId="Web-{419EF4BD-57F6-A5FE-A9AE-78441E321DD7}" dt="2024-11-04T06:28:37.060" v="23"/>
        <pc:sldMkLst>
          <pc:docMk/>
          <pc:sldMk cId="0" sldId="389"/>
        </pc:sldMkLst>
      </pc:sldChg>
      <pc:sldChg chg="ord">
        <pc:chgData name="Brown, Sandra J Garl" userId="S::browns@wsu.edu::0e36faf3-8c5c-415a-8560-d145ea273235" providerId="AD" clId="Web-{419EF4BD-57F6-A5FE-A9AE-78441E321DD7}" dt="2024-11-04T06:29:30.609" v="24"/>
        <pc:sldMkLst>
          <pc:docMk/>
          <pc:sldMk cId="0" sldId="401"/>
        </pc:sldMkLst>
      </pc:sldChg>
      <pc:sldChg chg="modSp del">
        <pc:chgData name="Brown, Sandra J Garl" userId="S::browns@wsu.edu::0e36faf3-8c5c-415a-8560-d145ea273235" providerId="AD" clId="Web-{419EF4BD-57F6-A5FE-A9AE-78441E321DD7}" dt="2024-11-04T06:19:04.370" v="6"/>
        <pc:sldMkLst>
          <pc:docMk/>
          <pc:sldMk cId="0" sldId="404"/>
        </pc:sldMkLst>
        <pc:graphicFrameChg chg="mod modGraphic">
          <ac:chgData name="Brown, Sandra J Garl" userId="S::browns@wsu.edu::0e36faf3-8c5c-415a-8560-d145ea273235" providerId="AD" clId="Web-{419EF4BD-57F6-A5FE-A9AE-78441E321DD7}" dt="2024-11-04T06:18:52.260" v="5"/>
          <ac:graphicFrameMkLst>
            <pc:docMk/>
            <pc:sldMk cId="0" sldId="404"/>
            <ac:graphicFrameMk id="3" creationId="{D21537A3-4EF4-75D5-63F7-06F0321C7D64}"/>
          </ac:graphicFrameMkLst>
        </pc:graphicFrameChg>
      </pc:sldChg>
      <pc:sldChg chg="del mod modShow">
        <pc:chgData name="Brown, Sandra J Garl" userId="S::browns@wsu.edu::0e36faf3-8c5c-415a-8560-d145ea273235" providerId="AD" clId="Web-{419EF4BD-57F6-A5FE-A9AE-78441E321DD7}" dt="2024-11-04T06:27:55.480" v="20"/>
        <pc:sldMkLst>
          <pc:docMk/>
          <pc:sldMk cId="0" sldId="405"/>
        </pc:sldMkLst>
      </pc:sldChg>
      <pc:sldChg chg="modSp add del">
        <pc:chgData name="Brown, Sandra J Garl" userId="S::browns@wsu.edu::0e36faf3-8c5c-415a-8560-d145ea273235" providerId="AD" clId="Web-{419EF4BD-57F6-A5FE-A9AE-78441E321DD7}" dt="2024-11-04T06:25:55.289" v="13" actId="1076"/>
        <pc:sldMkLst>
          <pc:docMk/>
          <pc:sldMk cId="4042860142" sldId="420"/>
        </pc:sldMkLst>
        <pc:spChg chg="mod">
          <ac:chgData name="Brown, Sandra J Garl" userId="S::browns@wsu.edu::0e36faf3-8c5c-415a-8560-d145ea273235" providerId="AD" clId="Web-{419EF4BD-57F6-A5FE-A9AE-78441E321DD7}" dt="2024-11-04T06:25:55.289" v="13" actId="1076"/>
          <ac:spMkLst>
            <pc:docMk/>
            <pc:sldMk cId="4042860142" sldId="420"/>
            <ac:spMk id="9218" creationId="{330E1513-DEA5-22C4-4D52-5C95CEBC7FDE}"/>
          </ac:spMkLst>
        </pc:spChg>
      </pc:sldChg>
      <pc:sldChg chg="modSp add">
        <pc:chgData name="Brown, Sandra J Garl" userId="S::browns@wsu.edu::0e36faf3-8c5c-415a-8560-d145ea273235" providerId="AD" clId="Web-{419EF4BD-57F6-A5FE-A9AE-78441E321DD7}" dt="2024-11-04T06:26:36.900" v="17" actId="1076"/>
        <pc:sldMkLst>
          <pc:docMk/>
          <pc:sldMk cId="2996572748" sldId="421"/>
        </pc:sldMkLst>
        <pc:spChg chg="mod">
          <ac:chgData name="Brown, Sandra J Garl" userId="S::browns@wsu.edu::0e36faf3-8c5c-415a-8560-d145ea273235" providerId="AD" clId="Web-{419EF4BD-57F6-A5FE-A9AE-78441E321DD7}" dt="2024-11-04T06:26:36.900" v="17" actId="1076"/>
          <ac:spMkLst>
            <pc:docMk/>
            <pc:sldMk cId="2996572748" sldId="421"/>
            <ac:spMk id="11267" creationId="{0F852F35-682A-63E3-6205-72E91E004177}"/>
          </ac:spMkLst>
        </pc:spChg>
      </pc:sldChg>
      <pc:sldChg chg="add">
        <pc:chgData name="Brown, Sandra J Garl" userId="S::browns@wsu.edu::0e36faf3-8c5c-415a-8560-d145ea273235" providerId="AD" clId="Web-{419EF4BD-57F6-A5FE-A9AE-78441E321DD7}" dt="2024-11-04T06:27:24.386" v="19"/>
        <pc:sldMkLst>
          <pc:docMk/>
          <pc:sldMk cId="2983966326" sldId="42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B2B287-1E22-4D1C-A09C-427F4EFFB68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C27B78D5-2E3C-462C-BD5D-F36A0F8F5079}">
      <dgm:prSet phldrT="[Text]"/>
      <dgm:spPr/>
      <dgm:t>
        <a:bodyPr/>
        <a:lstStyle/>
        <a:p>
          <a:r>
            <a:rPr lang="en-US" dirty="0"/>
            <a:t>Food</a:t>
          </a:r>
        </a:p>
      </dgm:t>
    </dgm:pt>
    <dgm:pt modelId="{5B4992ED-CFE1-4F5B-A566-61AB65F07A73}" type="parTrans" cxnId="{A51AE919-F5A7-4DDA-AD0B-E4FCD397CF22}">
      <dgm:prSet/>
      <dgm:spPr/>
      <dgm:t>
        <a:bodyPr/>
        <a:lstStyle/>
        <a:p>
          <a:endParaRPr lang="en-US"/>
        </a:p>
      </dgm:t>
    </dgm:pt>
    <dgm:pt modelId="{BADA5C4E-64F1-47E6-BDA7-A2102AC5BB69}" type="sibTrans" cxnId="{A51AE919-F5A7-4DDA-AD0B-E4FCD397CF22}">
      <dgm:prSet/>
      <dgm:spPr/>
      <dgm:t>
        <a:bodyPr/>
        <a:lstStyle/>
        <a:p>
          <a:endParaRPr lang="en-US"/>
        </a:p>
      </dgm:t>
    </dgm:pt>
    <dgm:pt modelId="{CED8F850-DDC7-4D40-A3CF-AB9CABA70164}">
      <dgm:prSet phldrT="[Text]"/>
      <dgm:spPr/>
      <dgm:t>
        <a:bodyPr/>
        <a:lstStyle/>
        <a:p>
          <a:r>
            <a:rPr lang="en-US" dirty="0"/>
            <a:t>Size of jar</a:t>
          </a:r>
        </a:p>
      </dgm:t>
    </dgm:pt>
    <dgm:pt modelId="{C35DDC65-7A74-4A04-ADC1-F9453B4FE9ED}" type="parTrans" cxnId="{ABCEB9FC-7BC8-4CE3-8270-2068D22E65A2}">
      <dgm:prSet/>
      <dgm:spPr/>
      <dgm:t>
        <a:bodyPr/>
        <a:lstStyle/>
        <a:p>
          <a:endParaRPr lang="en-US"/>
        </a:p>
      </dgm:t>
    </dgm:pt>
    <dgm:pt modelId="{52351D75-8A49-4119-B0A4-2A9CDF8445CB}" type="sibTrans" cxnId="{ABCEB9FC-7BC8-4CE3-8270-2068D22E65A2}">
      <dgm:prSet/>
      <dgm:spPr/>
      <dgm:t>
        <a:bodyPr/>
        <a:lstStyle/>
        <a:p>
          <a:endParaRPr lang="en-US"/>
        </a:p>
      </dgm:t>
    </dgm:pt>
    <dgm:pt modelId="{C6FA4683-1992-4E7F-8E2F-7EB478E0B590}">
      <dgm:prSet phldrT="[Text]"/>
      <dgm:spPr/>
      <dgm:t>
        <a:bodyPr/>
        <a:lstStyle/>
        <a:p>
          <a:r>
            <a:rPr lang="en-US" dirty="0"/>
            <a:t>Temperature of food in jar</a:t>
          </a:r>
        </a:p>
      </dgm:t>
    </dgm:pt>
    <dgm:pt modelId="{255F6054-F32B-469B-A434-6670440FC3B9}" type="parTrans" cxnId="{31CB1D63-9435-4CA7-B983-E7D81C3F142C}">
      <dgm:prSet/>
      <dgm:spPr/>
      <dgm:t>
        <a:bodyPr/>
        <a:lstStyle/>
        <a:p>
          <a:endParaRPr lang="en-US"/>
        </a:p>
      </dgm:t>
    </dgm:pt>
    <dgm:pt modelId="{B097060D-0EFB-47D1-9A30-A5DC368EF01D}" type="sibTrans" cxnId="{31CB1D63-9435-4CA7-B983-E7D81C3F142C}">
      <dgm:prSet/>
      <dgm:spPr/>
      <dgm:t>
        <a:bodyPr/>
        <a:lstStyle/>
        <a:p>
          <a:endParaRPr lang="en-US"/>
        </a:p>
      </dgm:t>
    </dgm:pt>
    <dgm:pt modelId="{8A6BAC60-CFE5-438E-BE0C-A16B4739EA1C}" type="pres">
      <dgm:prSet presAssocID="{10B2B287-1E22-4D1C-A09C-427F4EFFB687}" presName="Name0" presStyleCnt="0">
        <dgm:presLayoutVars>
          <dgm:dir/>
          <dgm:resizeHandles val="exact"/>
        </dgm:presLayoutVars>
      </dgm:prSet>
      <dgm:spPr/>
    </dgm:pt>
    <dgm:pt modelId="{33C25323-4AF3-4271-BC75-C7F613D6065A}" type="pres">
      <dgm:prSet presAssocID="{C27B78D5-2E3C-462C-BD5D-F36A0F8F5079}" presName="node" presStyleLbl="node1" presStyleIdx="0" presStyleCnt="3">
        <dgm:presLayoutVars>
          <dgm:bulletEnabled val="1"/>
        </dgm:presLayoutVars>
      </dgm:prSet>
      <dgm:spPr/>
    </dgm:pt>
    <dgm:pt modelId="{3785AA7F-15C6-43EB-885F-581D801575FC}" type="pres">
      <dgm:prSet presAssocID="{BADA5C4E-64F1-47E6-BDA7-A2102AC5BB69}" presName="sibTrans" presStyleLbl="sibTrans2D1" presStyleIdx="0" presStyleCnt="3"/>
      <dgm:spPr/>
    </dgm:pt>
    <dgm:pt modelId="{19291F5E-39F2-464C-AEBE-70D9570684DC}" type="pres">
      <dgm:prSet presAssocID="{BADA5C4E-64F1-47E6-BDA7-A2102AC5BB69}" presName="connectorText" presStyleLbl="sibTrans2D1" presStyleIdx="0" presStyleCnt="3"/>
      <dgm:spPr/>
    </dgm:pt>
    <dgm:pt modelId="{A3B5B371-0ECC-4FB7-9179-12EA858EAE35}" type="pres">
      <dgm:prSet presAssocID="{CED8F850-DDC7-4D40-A3CF-AB9CABA70164}" presName="node" presStyleLbl="node1" presStyleIdx="1" presStyleCnt="3">
        <dgm:presLayoutVars>
          <dgm:bulletEnabled val="1"/>
        </dgm:presLayoutVars>
      </dgm:prSet>
      <dgm:spPr/>
    </dgm:pt>
    <dgm:pt modelId="{E65A66AC-D334-4729-B500-AA2CF978D8AC}" type="pres">
      <dgm:prSet presAssocID="{52351D75-8A49-4119-B0A4-2A9CDF8445CB}" presName="sibTrans" presStyleLbl="sibTrans2D1" presStyleIdx="1" presStyleCnt="3"/>
      <dgm:spPr/>
    </dgm:pt>
    <dgm:pt modelId="{3560E34A-F2EE-4ECF-A070-3587D9463298}" type="pres">
      <dgm:prSet presAssocID="{52351D75-8A49-4119-B0A4-2A9CDF8445CB}" presName="connectorText" presStyleLbl="sibTrans2D1" presStyleIdx="1" presStyleCnt="3"/>
      <dgm:spPr/>
    </dgm:pt>
    <dgm:pt modelId="{212FAB64-12AB-4E62-8FC0-BDBC160587EA}" type="pres">
      <dgm:prSet presAssocID="{C6FA4683-1992-4E7F-8E2F-7EB478E0B590}" presName="node" presStyleLbl="node1" presStyleIdx="2" presStyleCnt="3">
        <dgm:presLayoutVars>
          <dgm:bulletEnabled val="1"/>
        </dgm:presLayoutVars>
      </dgm:prSet>
      <dgm:spPr/>
    </dgm:pt>
    <dgm:pt modelId="{8D96DE44-3E39-4A4F-8EB9-BAA4C8EFB5A8}" type="pres">
      <dgm:prSet presAssocID="{B097060D-0EFB-47D1-9A30-A5DC368EF01D}" presName="sibTrans" presStyleLbl="sibTrans2D1" presStyleIdx="2" presStyleCnt="3"/>
      <dgm:spPr/>
    </dgm:pt>
    <dgm:pt modelId="{C7F45233-5679-4A86-8D99-D365616F006A}" type="pres">
      <dgm:prSet presAssocID="{B097060D-0EFB-47D1-9A30-A5DC368EF01D}" presName="connectorText" presStyleLbl="sibTrans2D1" presStyleIdx="2" presStyleCnt="3"/>
      <dgm:spPr/>
    </dgm:pt>
  </dgm:ptLst>
  <dgm:cxnLst>
    <dgm:cxn modelId="{A51AE919-F5A7-4DDA-AD0B-E4FCD397CF22}" srcId="{10B2B287-1E22-4D1C-A09C-427F4EFFB687}" destId="{C27B78D5-2E3C-462C-BD5D-F36A0F8F5079}" srcOrd="0" destOrd="0" parTransId="{5B4992ED-CFE1-4F5B-A566-61AB65F07A73}" sibTransId="{BADA5C4E-64F1-47E6-BDA7-A2102AC5BB69}"/>
    <dgm:cxn modelId="{249F0C60-6172-4A5A-9306-6F00BBCC855D}" type="presOf" srcId="{B097060D-0EFB-47D1-9A30-A5DC368EF01D}" destId="{C7F45233-5679-4A86-8D99-D365616F006A}" srcOrd="1" destOrd="0" presId="urn:microsoft.com/office/officeart/2005/8/layout/cycle7"/>
    <dgm:cxn modelId="{31CB1D63-9435-4CA7-B983-E7D81C3F142C}" srcId="{10B2B287-1E22-4D1C-A09C-427F4EFFB687}" destId="{C6FA4683-1992-4E7F-8E2F-7EB478E0B590}" srcOrd="2" destOrd="0" parTransId="{255F6054-F32B-469B-A434-6670440FC3B9}" sibTransId="{B097060D-0EFB-47D1-9A30-A5DC368EF01D}"/>
    <dgm:cxn modelId="{9F64DB63-C6B9-4DDF-AACA-7C8A9EF1233D}" type="presOf" srcId="{52351D75-8A49-4119-B0A4-2A9CDF8445CB}" destId="{E65A66AC-D334-4729-B500-AA2CF978D8AC}" srcOrd="0" destOrd="0" presId="urn:microsoft.com/office/officeart/2005/8/layout/cycle7"/>
    <dgm:cxn modelId="{B762B146-C117-45BD-AFE1-EB3400FBE151}" type="presOf" srcId="{CED8F850-DDC7-4D40-A3CF-AB9CABA70164}" destId="{A3B5B371-0ECC-4FB7-9179-12EA858EAE35}" srcOrd="0" destOrd="0" presId="urn:microsoft.com/office/officeart/2005/8/layout/cycle7"/>
    <dgm:cxn modelId="{7EEDF67D-D3EC-4B09-B450-7E4ABF442626}" type="presOf" srcId="{C27B78D5-2E3C-462C-BD5D-F36A0F8F5079}" destId="{33C25323-4AF3-4271-BC75-C7F613D6065A}" srcOrd="0" destOrd="0" presId="urn:microsoft.com/office/officeart/2005/8/layout/cycle7"/>
    <dgm:cxn modelId="{CFDF0595-37E6-4021-8F18-DFDD9BD83279}" type="presOf" srcId="{C6FA4683-1992-4E7F-8E2F-7EB478E0B590}" destId="{212FAB64-12AB-4E62-8FC0-BDBC160587EA}" srcOrd="0" destOrd="0" presId="urn:microsoft.com/office/officeart/2005/8/layout/cycle7"/>
    <dgm:cxn modelId="{CBE7AE95-2033-4A03-AC9E-35D0A2188637}" type="presOf" srcId="{BADA5C4E-64F1-47E6-BDA7-A2102AC5BB69}" destId="{19291F5E-39F2-464C-AEBE-70D9570684DC}" srcOrd="1" destOrd="0" presId="urn:microsoft.com/office/officeart/2005/8/layout/cycle7"/>
    <dgm:cxn modelId="{0AA84FCA-9E87-4813-9E80-6079D912E9A4}" type="presOf" srcId="{B097060D-0EFB-47D1-9A30-A5DC368EF01D}" destId="{8D96DE44-3E39-4A4F-8EB9-BAA4C8EFB5A8}" srcOrd="0" destOrd="0" presId="urn:microsoft.com/office/officeart/2005/8/layout/cycle7"/>
    <dgm:cxn modelId="{491190D0-268E-434F-A12D-3827E05073AE}" type="presOf" srcId="{10B2B287-1E22-4D1C-A09C-427F4EFFB687}" destId="{8A6BAC60-CFE5-438E-BE0C-A16B4739EA1C}" srcOrd="0" destOrd="0" presId="urn:microsoft.com/office/officeart/2005/8/layout/cycle7"/>
    <dgm:cxn modelId="{B95AF2E7-2AA6-4537-A5EC-28E835C33860}" type="presOf" srcId="{52351D75-8A49-4119-B0A4-2A9CDF8445CB}" destId="{3560E34A-F2EE-4ECF-A070-3587D9463298}" srcOrd="1" destOrd="0" presId="urn:microsoft.com/office/officeart/2005/8/layout/cycle7"/>
    <dgm:cxn modelId="{90EDD5F2-9DAF-4491-96AC-E6E6ADDB1691}" type="presOf" srcId="{BADA5C4E-64F1-47E6-BDA7-A2102AC5BB69}" destId="{3785AA7F-15C6-43EB-885F-581D801575FC}" srcOrd="0" destOrd="0" presId="urn:microsoft.com/office/officeart/2005/8/layout/cycle7"/>
    <dgm:cxn modelId="{ABCEB9FC-7BC8-4CE3-8270-2068D22E65A2}" srcId="{10B2B287-1E22-4D1C-A09C-427F4EFFB687}" destId="{CED8F850-DDC7-4D40-A3CF-AB9CABA70164}" srcOrd="1" destOrd="0" parTransId="{C35DDC65-7A74-4A04-ADC1-F9453B4FE9ED}" sibTransId="{52351D75-8A49-4119-B0A4-2A9CDF8445CB}"/>
    <dgm:cxn modelId="{DB7B9883-C1C4-4BC2-A3A7-9FC12A2A2273}" type="presParOf" srcId="{8A6BAC60-CFE5-438E-BE0C-A16B4739EA1C}" destId="{33C25323-4AF3-4271-BC75-C7F613D6065A}" srcOrd="0" destOrd="0" presId="urn:microsoft.com/office/officeart/2005/8/layout/cycle7"/>
    <dgm:cxn modelId="{76F6328E-6B1F-45E2-B9CA-2F5156EC52EC}" type="presParOf" srcId="{8A6BAC60-CFE5-438E-BE0C-A16B4739EA1C}" destId="{3785AA7F-15C6-43EB-885F-581D801575FC}" srcOrd="1" destOrd="0" presId="urn:microsoft.com/office/officeart/2005/8/layout/cycle7"/>
    <dgm:cxn modelId="{7784FCDD-F687-4450-85B0-E5CF23808A01}" type="presParOf" srcId="{3785AA7F-15C6-43EB-885F-581D801575FC}" destId="{19291F5E-39F2-464C-AEBE-70D9570684DC}" srcOrd="0" destOrd="0" presId="urn:microsoft.com/office/officeart/2005/8/layout/cycle7"/>
    <dgm:cxn modelId="{7DB4CE59-4572-43B1-BDD3-FDB2CF67918A}" type="presParOf" srcId="{8A6BAC60-CFE5-438E-BE0C-A16B4739EA1C}" destId="{A3B5B371-0ECC-4FB7-9179-12EA858EAE35}" srcOrd="2" destOrd="0" presId="urn:microsoft.com/office/officeart/2005/8/layout/cycle7"/>
    <dgm:cxn modelId="{ACCD4CB7-82B8-4AE9-85CD-BE210DE69D57}" type="presParOf" srcId="{8A6BAC60-CFE5-438E-BE0C-A16B4739EA1C}" destId="{E65A66AC-D334-4729-B500-AA2CF978D8AC}" srcOrd="3" destOrd="0" presId="urn:microsoft.com/office/officeart/2005/8/layout/cycle7"/>
    <dgm:cxn modelId="{F921AA82-94D1-43F3-8BFF-8E0FDD314538}" type="presParOf" srcId="{E65A66AC-D334-4729-B500-AA2CF978D8AC}" destId="{3560E34A-F2EE-4ECF-A070-3587D9463298}" srcOrd="0" destOrd="0" presId="urn:microsoft.com/office/officeart/2005/8/layout/cycle7"/>
    <dgm:cxn modelId="{AACBF06C-0E4F-4C28-A6D6-69BB557EC897}" type="presParOf" srcId="{8A6BAC60-CFE5-438E-BE0C-A16B4739EA1C}" destId="{212FAB64-12AB-4E62-8FC0-BDBC160587EA}" srcOrd="4" destOrd="0" presId="urn:microsoft.com/office/officeart/2005/8/layout/cycle7"/>
    <dgm:cxn modelId="{61316B3D-BCB6-445A-AC51-81001D61FC8F}" type="presParOf" srcId="{8A6BAC60-CFE5-438E-BE0C-A16B4739EA1C}" destId="{8D96DE44-3E39-4A4F-8EB9-BAA4C8EFB5A8}" srcOrd="5" destOrd="0" presId="urn:microsoft.com/office/officeart/2005/8/layout/cycle7"/>
    <dgm:cxn modelId="{A95E28D6-1FC4-461B-A495-BA5F672DA0C1}" type="presParOf" srcId="{8D96DE44-3E39-4A4F-8EB9-BAA4C8EFB5A8}" destId="{C7F45233-5679-4A86-8D99-D365616F006A}"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0A0EE4-7405-460A-B154-1860BB0D49B6}" type="doc">
      <dgm:prSet loTypeId="urn:microsoft.com/office/officeart/2005/8/layout/arrow2" loCatId="process" qsTypeId="urn:microsoft.com/office/officeart/2005/8/quickstyle/simple1" qsCatId="simple" csTypeId="urn:microsoft.com/office/officeart/2005/8/colors/accent1_2" csCatId="accent1" phldr="1"/>
      <dgm:spPr/>
    </dgm:pt>
    <dgm:pt modelId="{8D55ABDA-1497-4B7B-8FAF-C2507440733C}">
      <dgm:prSet phldrT="[Text]"/>
      <dgm:spPr/>
      <dgm:t>
        <a:bodyPr/>
        <a:lstStyle/>
        <a:p>
          <a:r>
            <a:rPr lang="en-US" dirty="0"/>
            <a:t>1 pound error = 10% decrease</a:t>
          </a:r>
        </a:p>
      </dgm:t>
    </dgm:pt>
    <dgm:pt modelId="{8DEC1319-FA90-4836-94B0-2DBEA0BDE57F}" type="parTrans" cxnId="{7A62B559-0579-46E0-92D7-A0CDD20D3FED}">
      <dgm:prSet/>
      <dgm:spPr/>
      <dgm:t>
        <a:bodyPr/>
        <a:lstStyle/>
        <a:p>
          <a:endParaRPr lang="en-US"/>
        </a:p>
      </dgm:t>
    </dgm:pt>
    <dgm:pt modelId="{2A2D2639-7DB9-45B1-8665-E01496B15DD1}" type="sibTrans" cxnId="{7A62B559-0579-46E0-92D7-A0CDD20D3FED}">
      <dgm:prSet/>
      <dgm:spPr/>
      <dgm:t>
        <a:bodyPr/>
        <a:lstStyle/>
        <a:p>
          <a:endParaRPr lang="en-US"/>
        </a:p>
      </dgm:t>
    </dgm:pt>
    <dgm:pt modelId="{B2BE2C50-B8D3-45FD-A9CB-C466AA718A60}">
      <dgm:prSet phldrT="[Text]"/>
      <dgm:spPr/>
      <dgm:t>
        <a:bodyPr/>
        <a:lstStyle/>
        <a:p>
          <a:r>
            <a:rPr lang="en-US" dirty="0"/>
            <a:t>2 pound error = &gt; 30% decrease</a:t>
          </a:r>
        </a:p>
      </dgm:t>
    </dgm:pt>
    <dgm:pt modelId="{A7438D91-AF26-4503-A5B8-6F767FB0AFC6}" type="parTrans" cxnId="{6236C570-9348-4872-BFC6-D74801D19354}">
      <dgm:prSet/>
      <dgm:spPr/>
      <dgm:t>
        <a:bodyPr/>
        <a:lstStyle/>
        <a:p>
          <a:endParaRPr lang="en-US"/>
        </a:p>
      </dgm:t>
    </dgm:pt>
    <dgm:pt modelId="{2FA90612-B908-4053-AFEB-600A29701B7A}" type="sibTrans" cxnId="{6236C570-9348-4872-BFC6-D74801D19354}">
      <dgm:prSet/>
      <dgm:spPr/>
      <dgm:t>
        <a:bodyPr/>
        <a:lstStyle/>
        <a:p>
          <a:endParaRPr lang="en-US"/>
        </a:p>
      </dgm:t>
    </dgm:pt>
    <dgm:pt modelId="{0560ECB7-A9E4-4E9E-85C5-AA6E860F3742}" type="pres">
      <dgm:prSet presAssocID="{DB0A0EE4-7405-460A-B154-1860BB0D49B6}" presName="arrowDiagram" presStyleCnt="0">
        <dgm:presLayoutVars>
          <dgm:chMax val="5"/>
          <dgm:dir/>
          <dgm:resizeHandles val="exact"/>
        </dgm:presLayoutVars>
      </dgm:prSet>
      <dgm:spPr/>
    </dgm:pt>
    <dgm:pt modelId="{92725C12-8AB6-4AA6-91AA-B08B25A2BBC1}" type="pres">
      <dgm:prSet presAssocID="{DB0A0EE4-7405-460A-B154-1860BB0D49B6}" presName="arrow" presStyleLbl="bgShp" presStyleIdx="0" presStyleCnt="1"/>
      <dgm:spPr/>
    </dgm:pt>
    <dgm:pt modelId="{8399267F-C942-469E-9216-D6AB52A105E4}" type="pres">
      <dgm:prSet presAssocID="{DB0A0EE4-7405-460A-B154-1860BB0D49B6}" presName="arrowDiagram2" presStyleCnt="0"/>
      <dgm:spPr/>
    </dgm:pt>
    <dgm:pt modelId="{75893122-EB38-4FFD-943B-1416573C5B9C}" type="pres">
      <dgm:prSet presAssocID="{8D55ABDA-1497-4B7B-8FAF-C2507440733C}" presName="bullet2a" presStyleLbl="node1" presStyleIdx="0" presStyleCnt="2"/>
      <dgm:spPr/>
    </dgm:pt>
    <dgm:pt modelId="{F2DF1F65-CF08-4A3A-9460-95AC37E80791}" type="pres">
      <dgm:prSet presAssocID="{8D55ABDA-1497-4B7B-8FAF-C2507440733C}" presName="textBox2a" presStyleLbl="revTx" presStyleIdx="0" presStyleCnt="2">
        <dgm:presLayoutVars>
          <dgm:bulletEnabled val="1"/>
        </dgm:presLayoutVars>
      </dgm:prSet>
      <dgm:spPr/>
    </dgm:pt>
    <dgm:pt modelId="{3E9F1238-E5B2-4689-822C-07314D4CE1C1}" type="pres">
      <dgm:prSet presAssocID="{B2BE2C50-B8D3-45FD-A9CB-C466AA718A60}" presName="bullet2b" presStyleLbl="node1" presStyleIdx="1" presStyleCnt="2"/>
      <dgm:spPr/>
    </dgm:pt>
    <dgm:pt modelId="{05A681CE-4197-4D8D-B0A0-DB2998D58A2C}" type="pres">
      <dgm:prSet presAssocID="{B2BE2C50-B8D3-45FD-A9CB-C466AA718A60}" presName="textBox2b" presStyleLbl="revTx" presStyleIdx="1" presStyleCnt="2">
        <dgm:presLayoutVars>
          <dgm:bulletEnabled val="1"/>
        </dgm:presLayoutVars>
      </dgm:prSet>
      <dgm:spPr/>
    </dgm:pt>
  </dgm:ptLst>
  <dgm:cxnLst>
    <dgm:cxn modelId="{08B5D020-D2FE-4D13-AD84-07B2E9A0D5A4}" type="presOf" srcId="{B2BE2C50-B8D3-45FD-A9CB-C466AA718A60}" destId="{05A681CE-4197-4D8D-B0A0-DB2998D58A2C}" srcOrd="0" destOrd="0" presId="urn:microsoft.com/office/officeart/2005/8/layout/arrow2"/>
    <dgm:cxn modelId="{6236C570-9348-4872-BFC6-D74801D19354}" srcId="{DB0A0EE4-7405-460A-B154-1860BB0D49B6}" destId="{B2BE2C50-B8D3-45FD-A9CB-C466AA718A60}" srcOrd="1" destOrd="0" parTransId="{A7438D91-AF26-4503-A5B8-6F767FB0AFC6}" sibTransId="{2FA90612-B908-4053-AFEB-600A29701B7A}"/>
    <dgm:cxn modelId="{7A62B559-0579-46E0-92D7-A0CDD20D3FED}" srcId="{DB0A0EE4-7405-460A-B154-1860BB0D49B6}" destId="{8D55ABDA-1497-4B7B-8FAF-C2507440733C}" srcOrd="0" destOrd="0" parTransId="{8DEC1319-FA90-4836-94B0-2DBEA0BDE57F}" sibTransId="{2A2D2639-7DB9-45B1-8665-E01496B15DD1}"/>
    <dgm:cxn modelId="{0DE9DE7F-C410-4946-8C0E-0CEC2F11F6EF}" type="presOf" srcId="{DB0A0EE4-7405-460A-B154-1860BB0D49B6}" destId="{0560ECB7-A9E4-4E9E-85C5-AA6E860F3742}" srcOrd="0" destOrd="0" presId="urn:microsoft.com/office/officeart/2005/8/layout/arrow2"/>
    <dgm:cxn modelId="{7EAE59A7-976B-4EA2-A594-AA4646B281EC}" type="presOf" srcId="{8D55ABDA-1497-4B7B-8FAF-C2507440733C}" destId="{F2DF1F65-CF08-4A3A-9460-95AC37E80791}" srcOrd="0" destOrd="0" presId="urn:microsoft.com/office/officeart/2005/8/layout/arrow2"/>
    <dgm:cxn modelId="{16C1936D-997B-40A6-8C8F-10CF6FD293FC}" type="presParOf" srcId="{0560ECB7-A9E4-4E9E-85C5-AA6E860F3742}" destId="{92725C12-8AB6-4AA6-91AA-B08B25A2BBC1}" srcOrd="0" destOrd="0" presId="urn:microsoft.com/office/officeart/2005/8/layout/arrow2"/>
    <dgm:cxn modelId="{B7A422C9-F85E-44B6-A1FB-993CFB924442}" type="presParOf" srcId="{0560ECB7-A9E4-4E9E-85C5-AA6E860F3742}" destId="{8399267F-C942-469E-9216-D6AB52A105E4}" srcOrd="1" destOrd="0" presId="urn:microsoft.com/office/officeart/2005/8/layout/arrow2"/>
    <dgm:cxn modelId="{065B5262-AE49-42C7-8A27-0A332D7853B2}" type="presParOf" srcId="{8399267F-C942-469E-9216-D6AB52A105E4}" destId="{75893122-EB38-4FFD-943B-1416573C5B9C}" srcOrd="0" destOrd="0" presId="urn:microsoft.com/office/officeart/2005/8/layout/arrow2"/>
    <dgm:cxn modelId="{36F82500-FB74-4C33-8FC4-F22E9395C0FD}" type="presParOf" srcId="{8399267F-C942-469E-9216-D6AB52A105E4}" destId="{F2DF1F65-CF08-4A3A-9460-95AC37E80791}" srcOrd="1" destOrd="0" presId="urn:microsoft.com/office/officeart/2005/8/layout/arrow2"/>
    <dgm:cxn modelId="{5BC755AB-D4B1-47DE-925D-59E5F5DDDD34}" type="presParOf" srcId="{8399267F-C942-469E-9216-D6AB52A105E4}" destId="{3E9F1238-E5B2-4689-822C-07314D4CE1C1}" srcOrd="2" destOrd="0" presId="urn:microsoft.com/office/officeart/2005/8/layout/arrow2"/>
    <dgm:cxn modelId="{9ACC4087-266B-46C5-9F9A-99C06664479E}" type="presParOf" srcId="{8399267F-C942-469E-9216-D6AB52A105E4}" destId="{05A681CE-4197-4D8D-B0A0-DB2998D58A2C}"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25323-4AF3-4271-BC75-C7F613D6065A}">
      <dsp:nvSpPr>
        <dsp:cNvPr id="0" name=""/>
        <dsp:cNvSpPr/>
      </dsp:nvSpPr>
      <dsp:spPr>
        <a:xfrm>
          <a:off x="1995785" y="1179"/>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Food</a:t>
          </a:r>
        </a:p>
      </dsp:txBody>
      <dsp:txXfrm>
        <a:off x="2026603" y="31997"/>
        <a:ext cx="2042793" cy="990578"/>
      </dsp:txXfrm>
    </dsp:sp>
    <dsp:sp modelId="{3785AA7F-15C6-43EB-885F-581D801575FC}">
      <dsp:nvSpPr>
        <dsp:cNvPr id="0" name=""/>
        <dsp:cNvSpPr/>
      </dsp:nvSpPr>
      <dsp:spPr>
        <a:xfrm rot="3600000">
          <a:off x="3368523"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3479006" y="1921517"/>
        <a:ext cx="875480" cy="220965"/>
      </dsp:txXfrm>
    </dsp:sp>
    <dsp:sp modelId="{A3B5B371-0ECC-4FB7-9179-12EA858EAE35}">
      <dsp:nvSpPr>
        <dsp:cNvPr id="0" name=""/>
        <dsp:cNvSpPr/>
      </dsp:nvSpPr>
      <dsp:spPr>
        <a:xfrm>
          <a:off x="3733278"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Size of jar</a:t>
          </a:r>
        </a:p>
      </dsp:txBody>
      <dsp:txXfrm>
        <a:off x="3764096" y="3041423"/>
        <a:ext cx="2042793" cy="990578"/>
      </dsp:txXfrm>
    </dsp:sp>
    <dsp:sp modelId="{E65A66AC-D334-4729-B500-AA2CF978D8AC}">
      <dsp:nvSpPr>
        <dsp:cNvPr id="0" name=""/>
        <dsp:cNvSpPr/>
      </dsp:nvSpPr>
      <dsp:spPr>
        <a:xfrm rot="10800000">
          <a:off x="2499777" y="3352575"/>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610259" y="3426230"/>
        <a:ext cx="875480" cy="220965"/>
      </dsp:txXfrm>
    </dsp:sp>
    <dsp:sp modelId="{212FAB64-12AB-4E62-8FC0-BDBC160587EA}">
      <dsp:nvSpPr>
        <dsp:cNvPr id="0" name=""/>
        <dsp:cNvSpPr/>
      </dsp:nvSpPr>
      <dsp:spPr>
        <a:xfrm>
          <a:off x="258291" y="3010605"/>
          <a:ext cx="2104429" cy="105221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t>Temperature of food in jar</a:t>
          </a:r>
        </a:p>
      </dsp:txBody>
      <dsp:txXfrm>
        <a:off x="289109" y="3041423"/>
        <a:ext cx="2042793" cy="990578"/>
      </dsp:txXfrm>
    </dsp:sp>
    <dsp:sp modelId="{8D96DE44-3E39-4A4F-8EB9-BAA4C8EFB5A8}">
      <dsp:nvSpPr>
        <dsp:cNvPr id="0" name=""/>
        <dsp:cNvSpPr/>
      </dsp:nvSpPr>
      <dsp:spPr>
        <a:xfrm rot="18000000">
          <a:off x="1631030" y="1847862"/>
          <a:ext cx="1096445" cy="3682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1741513" y="1921517"/>
        <a:ext cx="875480" cy="2209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725C12-8AB6-4AA6-91AA-B08B25A2BBC1}">
      <dsp:nvSpPr>
        <dsp:cNvPr id="0" name=""/>
        <dsp:cNvSpPr/>
      </dsp:nvSpPr>
      <dsp:spPr>
        <a:xfrm>
          <a:off x="0" y="324321"/>
          <a:ext cx="7086600" cy="4429124"/>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893122-EB38-4FFD-943B-1416573C5B9C}">
      <dsp:nvSpPr>
        <dsp:cNvPr id="0" name=""/>
        <dsp:cNvSpPr/>
      </dsp:nvSpPr>
      <dsp:spPr>
        <a:xfrm>
          <a:off x="1647634" y="2738194"/>
          <a:ext cx="248031" cy="2480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DF1F65-CF08-4A3A-9460-95AC37E80791}">
      <dsp:nvSpPr>
        <dsp:cNvPr id="0" name=""/>
        <dsp:cNvSpPr/>
      </dsp:nvSpPr>
      <dsp:spPr>
        <a:xfrm>
          <a:off x="1771650" y="2862210"/>
          <a:ext cx="2303145" cy="18912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426" tIns="0" rIns="0" bIns="0" numCol="1" spcCol="1270" anchor="t" anchorCtr="0">
          <a:noAutofit/>
        </a:bodyPr>
        <a:lstStyle/>
        <a:p>
          <a:pPr marL="0" lvl="0" indent="0" algn="l" defTabSz="1600200">
            <a:lnSpc>
              <a:spcPct val="90000"/>
            </a:lnSpc>
            <a:spcBef>
              <a:spcPct val="0"/>
            </a:spcBef>
            <a:spcAft>
              <a:spcPct val="35000"/>
            </a:spcAft>
            <a:buNone/>
          </a:pPr>
          <a:r>
            <a:rPr lang="en-US" sz="3600" kern="1200" dirty="0"/>
            <a:t>1 pound error = 10% decrease</a:t>
          </a:r>
        </a:p>
      </dsp:txBody>
      <dsp:txXfrm>
        <a:off x="1771650" y="2862210"/>
        <a:ext cx="2303145" cy="1891236"/>
      </dsp:txXfrm>
    </dsp:sp>
    <dsp:sp modelId="{3E9F1238-E5B2-4689-822C-07314D4CE1C1}">
      <dsp:nvSpPr>
        <dsp:cNvPr id="0" name=""/>
        <dsp:cNvSpPr/>
      </dsp:nvSpPr>
      <dsp:spPr>
        <a:xfrm>
          <a:off x="3933063" y="1608767"/>
          <a:ext cx="425196" cy="4251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A681CE-4197-4D8D-B0A0-DB2998D58A2C}">
      <dsp:nvSpPr>
        <dsp:cNvPr id="0" name=""/>
        <dsp:cNvSpPr/>
      </dsp:nvSpPr>
      <dsp:spPr>
        <a:xfrm>
          <a:off x="4145661" y="1821365"/>
          <a:ext cx="2303145" cy="293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303" tIns="0" rIns="0" bIns="0" numCol="1" spcCol="1270" anchor="t" anchorCtr="0">
          <a:noAutofit/>
        </a:bodyPr>
        <a:lstStyle/>
        <a:p>
          <a:pPr marL="0" lvl="0" indent="0" algn="l" defTabSz="1600200">
            <a:lnSpc>
              <a:spcPct val="90000"/>
            </a:lnSpc>
            <a:spcBef>
              <a:spcPct val="0"/>
            </a:spcBef>
            <a:spcAft>
              <a:spcPct val="35000"/>
            </a:spcAft>
            <a:buNone/>
          </a:pPr>
          <a:r>
            <a:rPr lang="en-US" sz="3600" kern="1200" dirty="0"/>
            <a:t>2 pound error = &gt; 30% decrease</a:t>
          </a:r>
        </a:p>
      </dsp:txBody>
      <dsp:txXfrm>
        <a:off x="4145661" y="1821365"/>
        <a:ext cx="2303145" cy="293208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4AC7B25-7CD7-DCFE-1D9E-944FAF04DCF6}"/>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19412" tIns="0" rIns="19412" bIns="0" numCol="1" anchor="t" anchorCtr="0" compatLnSpc="1">
            <a:prstTxWarp prst="textNoShape">
              <a:avLst/>
            </a:prstTxWarp>
          </a:bodyPr>
          <a:lstStyle>
            <a:lvl1pPr algn="l">
              <a:defRPr sz="1000" i="1">
                <a:latin typeface="Arial" charset="0"/>
              </a:defRPr>
            </a:lvl1pPr>
          </a:lstStyle>
          <a:p>
            <a:pPr>
              <a:defRPr/>
            </a:pPr>
            <a:endParaRPr lang="en-US"/>
          </a:p>
        </p:txBody>
      </p:sp>
      <p:sp>
        <p:nvSpPr>
          <p:cNvPr id="4099" name="Rectangle 3">
            <a:extLst>
              <a:ext uri="{FF2B5EF4-FFF2-40B4-BE49-F238E27FC236}">
                <a16:creationId xmlns:a16="http://schemas.microsoft.com/office/drawing/2014/main" id="{5B5928A5-E29F-CAC3-ED7F-C42893EEF0DC}"/>
              </a:ext>
            </a:extLst>
          </p:cNvPr>
          <p:cNvSpPr>
            <a:spLocks noGrp="1" noChangeArrowheads="1"/>
          </p:cNvSpPr>
          <p:nvPr>
            <p:ph type="dt" sz="quarter" idx="1"/>
          </p:nvPr>
        </p:nvSpPr>
        <p:spPr bwMode="auto">
          <a:xfrm>
            <a:off x="3971925" y="0"/>
            <a:ext cx="3038475" cy="465138"/>
          </a:xfrm>
          <a:prstGeom prst="rect">
            <a:avLst/>
          </a:prstGeom>
          <a:noFill/>
          <a:ln>
            <a:noFill/>
          </a:ln>
          <a:effectLst/>
        </p:spPr>
        <p:txBody>
          <a:bodyPr vert="horz" wrap="square" lIns="19412" tIns="0" rIns="19412" bIns="0" numCol="1" anchor="t" anchorCtr="0" compatLnSpc="1">
            <a:prstTxWarp prst="textNoShape">
              <a:avLst/>
            </a:prstTxWarp>
          </a:bodyPr>
          <a:lstStyle>
            <a:lvl1pPr algn="r">
              <a:defRPr sz="1000" i="1">
                <a:latin typeface="Arial" charset="0"/>
              </a:defRPr>
            </a:lvl1pPr>
          </a:lstStyle>
          <a:p>
            <a:pPr>
              <a:defRPr/>
            </a:pPr>
            <a:endParaRPr lang="en-US"/>
          </a:p>
        </p:txBody>
      </p:sp>
      <p:sp>
        <p:nvSpPr>
          <p:cNvPr id="4100" name="Rectangle 4">
            <a:extLst>
              <a:ext uri="{FF2B5EF4-FFF2-40B4-BE49-F238E27FC236}">
                <a16:creationId xmlns:a16="http://schemas.microsoft.com/office/drawing/2014/main" id="{E90D47D3-ECFC-2526-6C95-F249248EA7AD}"/>
              </a:ext>
            </a:extLst>
          </p:cNvPr>
          <p:cNvSpPr>
            <a:spLocks noGrp="1" noChangeArrowheads="1"/>
          </p:cNvSpPr>
          <p:nvPr>
            <p:ph type="ftr" sz="quarter" idx="2"/>
          </p:nvPr>
        </p:nvSpPr>
        <p:spPr bwMode="auto">
          <a:xfrm>
            <a:off x="0" y="8831263"/>
            <a:ext cx="3038475" cy="465137"/>
          </a:xfrm>
          <a:prstGeom prst="rect">
            <a:avLst/>
          </a:prstGeom>
          <a:noFill/>
          <a:ln>
            <a:noFill/>
          </a:ln>
          <a:effectLst/>
        </p:spPr>
        <p:txBody>
          <a:bodyPr vert="horz" wrap="square" lIns="19412" tIns="0" rIns="19412" bIns="0" numCol="1" anchor="b" anchorCtr="0" compatLnSpc="1">
            <a:prstTxWarp prst="textNoShape">
              <a:avLst/>
            </a:prstTxWarp>
          </a:bodyPr>
          <a:lstStyle>
            <a:lvl1pPr algn="l">
              <a:defRPr sz="1000" i="1">
                <a:latin typeface="Arial" charset="0"/>
              </a:defRPr>
            </a:lvl1pPr>
          </a:lstStyle>
          <a:p>
            <a:pPr>
              <a:defRPr/>
            </a:pPr>
            <a:endParaRPr lang="en-US"/>
          </a:p>
        </p:txBody>
      </p:sp>
      <p:sp>
        <p:nvSpPr>
          <p:cNvPr id="4101" name="Rectangle 5">
            <a:extLst>
              <a:ext uri="{FF2B5EF4-FFF2-40B4-BE49-F238E27FC236}">
                <a16:creationId xmlns:a16="http://schemas.microsoft.com/office/drawing/2014/main" id="{80F5FCFC-8D0E-E02F-2B3C-23C7C8F62AA3}"/>
              </a:ext>
            </a:extLst>
          </p:cNvPr>
          <p:cNvSpPr>
            <a:spLocks noGrp="1" noChangeArrowheads="1"/>
          </p:cNvSpPr>
          <p:nvPr>
            <p:ph type="sldNum" sz="quarter" idx="3"/>
          </p:nvPr>
        </p:nvSpPr>
        <p:spPr bwMode="auto">
          <a:xfrm>
            <a:off x="3971925" y="8831263"/>
            <a:ext cx="3038475" cy="465137"/>
          </a:xfrm>
          <a:prstGeom prst="rect">
            <a:avLst/>
          </a:prstGeom>
          <a:noFill/>
          <a:ln>
            <a:noFill/>
          </a:ln>
          <a:effectLst/>
        </p:spPr>
        <p:txBody>
          <a:bodyPr vert="horz" wrap="square" lIns="19412" tIns="0" rIns="19412" bIns="0" numCol="1" anchor="b" anchorCtr="0" compatLnSpc="1">
            <a:prstTxWarp prst="textNoShape">
              <a:avLst/>
            </a:prstTxWarp>
          </a:bodyPr>
          <a:lstStyle>
            <a:lvl1pPr algn="r">
              <a:defRPr sz="1000" i="1">
                <a:latin typeface="Arial" panose="020B0604020202020204" pitchFamily="34" charset="0"/>
              </a:defRPr>
            </a:lvl1pPr>
          </a:lstStyle>
          <a:p>
            <a:pPr>
              <a:defRPr/>
            </a:pPr>
            <a:fld id="{93282DDA-3F5C-4470-AC0E-1D0EE4E569F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100504F0-127D-DF13-7546-63E7429BE49F}"/>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19412" tIns="0" rIns="19412" bIns="0" numCol="1" anchor="t" anchorCtr="0" compatLnSpc="1">
            <a:prstTxWarp prst="textNoShape">
              <a:avLst/>
            </a:prstTxWarp>
          </a:bodyPr>
          <a:lstStyle>
            <a:lvl1pPr algn="l">
              <a:defRPr sz="1000" i="1">
                <a:latin typeface="Times New Roman" pitchFamily="18" charset="0"/>
              </a:defRPr>
            </a:lvl1pPr>
          </a:lstStyle>
          <a:p>
            <a:pPr>
              <a:defRPr/>
            </a:pPr>
            <a:endParaRPr lang="en-US"/>
          </a:p>
        </p:txBody>
      </p:sp>
      <p:sp>
        <p:nvSpPr>
          <p:cNvPr id="2051" name="Rectangle 3">
            <a:extLst>
              <a:ext uri="{FF2B5EF4-FFF2-40B4-BE49-F238E27FC236}">
                <a16:creationId xmlns:a16="http://schemas.microsoft.com/office/drawing/2014/main" id="{18C1B152-A4C1-2797-DFD6-97C0250A447B}"/>
              </a:ext>
            </a:extLst>
          </p:cNvPr>
          <p:cNvSpPr>
            <a:spLocks noGrp="1" noChangeArrowheads="1"/>
          </p:cNvSpPr>
          <p:nvPr>
            <p:ph type="dt" idx="1"/>
          </p:nvPr>
        </p:nvSpPr>
        <p:spPr bwMode="auto">
          <a:xfrm>
            <a:off x="3971925" y="0"/>
            <a:ext cx="3038475" cy="465138"/>
          </a:xfrm>
          <a:prstGeom prst="rect">
            <a:avLst/>
          </a:prstGeom>
          <a:noFill/>
          <a:ln>
            <a:noFill/>
          </a:ln>
          <a:effectLst/>
        </p:spPr>
        <p:txBody>
          <a:bodyPr vert="horz" wrap="square" lIns="19412" tIns="0" rIns="19412" bIns="0" numCol="1" anchor="t" anchorCtr="0" compatLnSpc="1">
            <a:prstTxWarp prst="textNoShape">
              <a:avLst/>
            </a:prstTxWarp>
          </a:bodyPr>
          <a:lstStyle>
            <a:lvl1pPr algn="r">
              <a:defRPr sz="1000" i="1">
                <a:latin typeface="Times New Roman" pitchFamily="18" charset="0"/>
              </a:defRPr>
            </a:lvl1pPr>
          </a:lstStyle>
          <a:p>
            <a:pPr>
              <a:defRPr/>
            </a:pPr>
            <a:endParaRPr lang="en-US"/>
          </a:p>
        </p:txBody>
      </p:sp>
      <p:sp>
        <p:nvSpPr>
          <p:cNvPr id="2052" name="Rectangle 4">
            <a:extLst>
              <a:ext uri="{FF2B5EF4-FFF2-40B4-BE49-F238E27FC236}">
                <a16:creationId xmlns:a16="http://schemas.microsoft.com/office/drawing/2014/main" id="{D04ABC14-751F-68D6-8AB0-B18ADDC4E536}"/>
              </a:ext>
            </a:extLst>
          </p:cNvPr>
          <p:cNvSpPr>
            <a:spLocks noGrp="1" noChangeArrowheads="1"/>
          </p:cNvSpPr>
          <p:nvPr>
            <p:ph type="ftr" sz="quarter" idx="4"/>
          </p:nvPr>
        </p:nvSpPr>
        <p:spPr bwMode="auto">
          <a:xfrm>
            <a:off x="0" y="8831263"/>
            <a:ext cx="3038475" cy="465137"/>
          </a:xfrm>
          <a:prstGeom prst="rect">
            <a:avLst/>
          </a:prstGeom>
          <a:noFill/>
          <a:ln>
            <a:noFill/>
          </a:ln>
          <a:effectLst/>
        </p:spPr>
        <p:txBody>
          <a:bodyPr vert="horz" wrap="square" lIns="19412" tIns="0" rIns="19412" bIns="0" numCol="1" anchor="b" anchorCtr="0" compatLnSpc="1">
            <a:prstTxWarp prst="textNoShape">
              <a:avLst/>
            </a:prstTxWarp>
          </a:bodyPr>
          <a:lstStyle>
            <a:lvl1pPr algn="l">
              <a:defRPr sz="1000" i="1">
                <a:latin typeface="Times New Roman" pitchFamily="18" charset="0"/>
              </a:defRPr>
            </a:lvl1pPr>
          </a:lstStyle>
          <a:p>
            <a:pPr>
              <a:defRPr/>
            </a:pPr>
            <a:endParaRPr lang="en-US"/>
          </a:p>
        </p:txBody>
      </p:sp>
      <p:sp>
        <p:nvSpPr>
          <p:cNvPr id="2053" name="Rectangle 5">
            <a:extLst>
              <a:ext uri="{FF2B5EF4-FFF2-40B4-BE49-F238E27FC236}">
                <a16:creationId xmlns:a16="http://schemas.microsoft.com/office/drawing/2014/main" id="{4463EFBD-5E8C-018B-4A26-C425912651D1}"/>
              </a:ext>
            </a:extLst>
          </p:cNvPr>
          <p:cNvSpPr>
            <a:spLocks noGrp="1" noChangeArrowheads="1"/>
          </p:cNvSpPr>
          <p:nvPr>
            <p:ph type="sldNum" sz="quarter" idx="5"/>
          </p:nvPr>
        </p:nvSpPr>
        <p:spPr bwMode="auto">
          <a:xfrm>
            <a:off x="3971925" y="8831263"/>
            <a:ext cx="3038475" cy="465137"/>
          </a:xfrm>
          <a:prstGeom prst="rect">
            <a:avLst/>
          </a:prstGeom>
          <a:noFill/>
          <a:ln>
            <a:noFill/>
          </a:ln>
          <a:effectLst/>
        </p:spPr>
        <p:txBody>
          <a:bodyPr vert="horz" wrap="square" lIns="19412" tIns="0" rIns="19412" bIns="0" numCol="1" anchor="b" anchorCtr="0" compatLnSpc="1">
            <a:prstTxWarp prst="textNoShape">
              <a:avLst/>
            </a:prstTxWarp>
          </a:bodyPr>
          <a:lstStyle>
            <a:lvl1pPr algn="r">
              <a:defRPr sz="1000" i="1">
                <a:latin typeface="Times New Roman" panose="02020603050405020304" pitchFamily="18" charset="0"/>
              </a:defRPr>
            </a:lvl1pPr>
          </a:lstStyle>
          <a:p>
            <a:pPr>
              <a:defRPr/>
            </a:pPr>
            <a:fld id="{EE05EA6A-8BFC-4F8A-95CC-D59246C160BC}" type="slidenum">
              <a:rPr lang="en-US" altLang="en-US"/>
              <a:pPr>
                <a:defRPr/>
              </a:pPr>
              <a:t>‹#›</a:t>
            </a:fld>
            <a:endParaRPr lang="en-US" altLang="en-US"/>
          </a:p>
        </p:txBody>
      </p:sp>
      <p:sp>
        <p:nvSpPr>
          <p:cNvPr id="2054" name="Rectangle 6">
            <a:extLst>
              <a:ext uri="{FF2B5EF4-FFF2-40B4-BE49-F238E27FC236}">
                <a16:creationId xmlns:a16="http://schemas.microsoft.com/office/drawing/2014/main" id="{C935046D-F1E2-B4B6-79A6-2C4E2F47090B}"/>
              </a:ext>
            </a:extLst>
          </p:cNvPr>
          <p:cNvSpPr>
            <a:spLocks noGrp="1" noChangeArrowheads="1"/>
          </p:cNvSpPr>
          <p:nvPr>
            <p:ph type="body" sz="quarter" idx="3"/>
          </p:nvPr>
        </p:nvSpPr>
        <p:spPr bwMode="auto">
          <a:xfrm>
            <a:off x="935038" y="4416425"/>
            <a:ext cx="5140325" cy="4183063"/>
          </a:xfrm>
          <a:prstGeom prst="rect">
            <a:avLst/>
          </a:prstGeom>
          <a:noFill/>
          <a:ln>
            <a:noFill/>
          </a:ln>
          <a:effectLst/>
        </p:spPr>
        <p:txBody>
          <a:bodyPr vert="horz" wrap="square" lIns="93824" tIns="46913" rIns="93824" bIns="46913" numCol="1" anchor="t" anchorCtr="0" compatLnSpc="1">
            <a:prstTxWarp prst="textNoShape">
              <a:avLst/>
            </a:prstTxWarp>
          </a:bodyPr>
          <a:lstStyle/>
          <a:p>
            <a:pPr lvl="0"/>
            <a:r>
              <a:rPr lang="en-US" noProof="0"/>
              <a:t>Click to edit Master notes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1" name="Rectangle 7">
            <a:extLst>
              <a:ext uri="{FF2B5EF4-FFF2-40B4-BE49-F238E27FC236}">
                <a16:creationId xmlns:a16="http://schemas.microsoft.com/office/drawing/2014/main" id="{00040E1F-060F-FFAA-DD92-FC8F7C56F78A}"/>
              </a:ext>
            </a:extLst>
          </p:cNvPr>
          <p:cNvSpPr>
            <a:spLocks noGrp="1" noRot="1" noChangeAspect="1" noChangeArrowheads="1" noTextEdit="1"/>
          </p:cNvSpPr>
          <p:nvPr>
            <p:ph type="sldImg" idx="2"/>
          </p:nvPr>
        </p:nvSpPr>
        <p:spPr bwMode="auto">
          <a:xfrm>
            <a:off x="1182688" y="698500"/>
            <a:ext cx="4645025" cy="3482975"/>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9B657B90-772B-8F71-A296-30559CBA34CC}"/>
              </a:ext>
            </a:extLst>
          </p:cNvPr>
          <p:cNvSpPr>
            <a:spLocks noGrp="1" noRot="1" noChangeAspect="1" noChangeArrowheads="1" noTextEdit="1"/>
          </p:cNvSpPr>
          <p:nvPr>
            <p:ph type="sldImg"/>
          </p:nvPr>
        </p:nvSpPr>
        <p:spPr>
          <a:ln/>
        </p:spPr>
      </p:sp>
      <p:sp>
        <p:nvSpPr>
          <p:cNvPr id="19459" name="Notes Placeholder 2">
            <a:extLst>
              <a:ext uri="{FF2B5EF4-FFF2-40B4-BE49-F238E27FC236}">
                <a16:creationId xmlns:a16="http://schemas.microsoft.com/office/drawing/2014/main" id="{AEF4D3E3-2130-3522-8C0C-36997AADD4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9460" name="Slide Number Placeholder 3">
            <a:extLst>
              <a:ext uri="{FF2B5EF4-FFF2-40B4-BE49-F238E27FC236}">
                <a16:creationId xmlns:a16="http://schemas.microsoft.com/office/drawing/2014/main" id="{AB873A06-7927-C738-FEF0-2ED2320D573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B99394A-68D6-4A51-AFDB-5D25CA241CF7}" type="slidenum">
              <a:rPr lang="en-US" altLang="en-US" sz="1000" smtClean="0">
                <a:latin typeface="Times New Roman" panose="02020603050405020304" pitchFamily="18" charset="0"/>
              </a:rPr>
              <a:pPr/>
              <a:t>1</a:t>
            </a:fld>
            <a:endParaRPr lang="en-US" altLang="en-US" sz="100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C0A0980B-5D29-E1CE-293E-35540914D8F1}"/>
              </a:ext>
            </a:extLst>
          </p:cNvPr>
          <p:cNvSpPr>
            <a:spLocks noGrp="1" noRot="1" noChangeAspect="1" noChangeArrowheads="1" noTextEdit="1"/>
          </p:cNvSpPr>
          <p:nvPr>
            <p:ph type="sldImg"/>
          </p:nvPr>
        </p:nvSpPr>
        <p:spPr>
          <a:ln/>
        </p:spPr>
      </p:sp>
      <p:sp>
        <p:nvSpPr>
          <p:cNvPr id="46083" name="Notes Placeholder 2">
            <a:extLst>
              <a:ext uri="{FF2B5EF4-FFF2-40B4-BE49-F238E27FC236}">
                <a16:creationId xmlns:a16="http://schemas.microsoft.com/office/drawing/2014/main" id="{D8AC7724-1463-BB16-9AB6-E44DCD590B1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46084" name="Slide Number Placeholder 3">
            <a:extLst>
              <a:ext uri="{FF2B5EF4-FFF2-40B4-BE49-F238E27FC236}">
                <a16:creationId xmlns:a16="http://schemas.microsoft.com/office/drawing/2014/main" id="{2474867E-4512-32FC-31FA-E3A5DFC5195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7F09209-D1B1-4C80-AC35-4466EE752CE9}" type="slidenum">
              <a:rPr lang="en-US" altLang="en-US" sz="1000" smtClean="0">
                <a:latin typeface="Times New Roman" panose="02020603050405020304" pitchFamily="18" charset="0"/>
              </a:rPr>
              <a:pPr/>
              <a:t>14</a:t>
            </a:fld>
            <a:endParaRPr lang="en-US" altLang="en-US" sz="100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8C193078-F7E6-29D2-CBDA-6CCD93185DA7}"/>
              </a:ext>
            </a:extLst>
          </p:cNvPr>
          <p:cNvSpPr>
            <a:spLocks noGrp="1" noRot="1" noChangeAspect="1" noChangeArrowheads="1" noTextEdit="1"/>
          </p:cNvSpPr>
          <p:nvPr>
            <p:ph type="sldImg"/>
          </p:nvPr>
        </p:nvSpPr>
        <p:spPr>
          <a:ln/>
        </p:spPr>
      </p:sp>
      <p:sp>
        <p:nvSpPr>
          <p:cNvPr id="50179" name="Notes Placeholder 2">
            <a:extLst>
              <a:ext uri="{FF2B5EF4-FFF2-40B4-BE49-F238E27FC236}">
                <a16:creationId xmlns:a16="http://schemas.microsoft.com/office/drawing/2014/main" id="{E841A618-FEA3-4C84-4598-DB56974FABE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50180" name="Slide Number Placeholder 3">
            <a:extLst>
              <a:ext uri="{FF2B5EF4-FFF2-40B4-BE49-F238E27FC236}">
                <a16:creationId xmlns:a16="http://schemas.microsoft.com/office/drawing/2014/main" id="{999C93CD-EFD7-26AC-716E-F8B9D757C66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DE195C3-DEB6-42A9-9DC5-E4DF03FCE081}" type="slidenum">
              <a:rPr lang="en-US" altLang="en-US" sz="1000" smtClean="0">
                <a:latin typeface="Times New Roman" panose="02020603050405020304" pitchFamily="18" charset="0"/>
              </a:rPr>
              <a:pPr/>
              <a:t>16</a:t>
            </a:fld>
            <a:endParaRPr lang="en-US" altLang="en-US" sz="100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46EBC62-983F-22A5-CFBC-1F5721B0A991}"/>
              </a:ext>
            </a:extLst>
          </p:cNvPr>
          <p:cNvSpPr>
            <a:spLocks noGrp="1" noRot="1" noChangeAspect="1" noChangeArrowheads="1" noTextEdit="1"/>
          </p:cNvSpPr>
          <p:nvPr>
            <p:ph type="sldImg"/>
          </p:nvPr>
        </p:nvSpPr>
        <p:spPr>
          <a:ln/>
        </p:spPr>
      </p:sp>
      <p:sp>
        <p:nvSpPr>
          <p:cNvPr id="52227" name="Notes Placeholder 2">
            <a:extLst>
              <a:ext uri="{FF2B5EF4-FFF2-40B4-BE49-F238E27FC236}">
                <a16:creationId xmlns:a16="http://schemas.microsoft.com/office/drawing/2014/main" id="{DF746493-85BE-0B75-B56F-1C4DF68FD8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52228" name="Slide Number Placeholder 3">
            <a:extLst>
              <a:ext uri="{FF2B5EF4-FFF2-40B4-BE49-F238E27FC236}">
                <a16:creationId xmlns:a16="http://schemas.microsoft.com/office/drawing/2014/main" id="{E78DC828-9562-06F7-0036-71F7B4951F7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E629DC8-1D7D-42E8-87F7-D90549A4EC4C}" type="slidenum">
              <a:rPr lang="en-US" altLang="en-US" sz="1000" smtClean="0">
                <a:latin typeface="Times New Roman" panose="02020603050405020304" pitchFamily="18" charset="0"/>
              </a:rPr>
              <a:pPr/>
              <a:t>17</a:t>
            </a:fld>
            <a:endParaRPr lang="en-US" altLang="en-US" sz="100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D76EB13D-2CE8-C4FD-3827-5674EE10D1CE}"/>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B5F12357-5D53-13DC-832C-5145B66C1A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Newer models of the All American canner have both regulator weights (weighted gauge) and the dial gauge. The manufacturer of this canner now wants only the weighted gauge used for canning and not the dial gauge. (So Easy to Preserve video insert) </a:t>
            </a:r>
          </a:p>
          <a:p>
            <a:endParaRPr lang="en-US" altLang="en-US" b="1">
              <a:latin typeface="Arial" panose="020B0604020202020204" pitchFamily="34" charset="0"/>
            </a:endParaRPr>
          </a:p>
          <a:p>
            <a:r>
              <a:rPr lang="en-US" altLang="en-US" b="1">
                <a:latin typeface="Arial" panose="020B0604020202020204" pitchFamily="34" charset="0"/>
              </a:rPr>
              <a:t>https://extension.psu.edu/pressure-canner-dial-gauge-testing:</a:t>
            </a:r>
          </a:p>
          <a:p>
            <a:r>
              <a:rPr lang="en-US" altLang="en-US" b="1">
                <a:latin typeface="Arial" panose="020B0604020202020204" pitchFamily="34" charset="0"/>
              </a:rPr>
              <a:t>The weight is more accurate than the gauge and customers should use the weight in order to determine if they are at the needed pressure.</a:t>
            </a:r>
            <a:r>
              <a:rPr lang="en-US" altLang="en-US">
                <a:latin typeface="Arial" panose="020B0604020202020204" pitchFamily="34" charset="0"/>
              </a:rPr>
              <a:t> If the weight begins to rock at the desired pressure and the gauge is off by more than 2 psi the company recommends replacing the gauge. </a:t>
            </a:r>
            <a:r>
              <a:rPr lang="en-US" altLang="en-US" b="1">
                <a:latin typeface="Arial" panose="020B0604020202020204" pitchFamily="34" charset="0"/>
              </a:rPr>
              <a:t>The gauge is now used as a reference to know when the unit is at 0 psi and can safely be removed.</a:t>
            </a:r>
            <a:endParaRPr lang="en-US" altLang="en-US">
              <a:latin typeface="Arial" panose="020B0604020202020204" pitchFamily="34" charset="0"/>
            </a:endParaRPr>
          </a:p>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3E145141-5703-1C78-66D0-DCEBBE0914F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D80ADB6-9B8B-4BDE-9CE3-C72A1B742731}" type="slidenum">
              <a:rPr lang="en-US" altLang="en-US" sz="1000" smtClean="0">
                <a:latin typeface="Times New Roman" panose="02020603050405020304" pitchFamily="18" charset="0"/>
              </a:rPr>
              <a:pPr/>
              <a:t>18</a:t>
            </a:fld>
            <a:endParaRPr lang="en-US" altLang="en-US" sz="100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5A6E447-B753-37ED-FCDC-133B443A99BE}"/>
              </a:ext>
            </a:extLst>
          </p:cNvPr>
          <p:cNvSpPr>
            <a:spLocks noGrp="1" noRot="1" noChangeAspect="1" noChangeArrowheads="1" noTextEdit="1"/>
          </p:cNvSpPr>
          <p:nvPr>
            <p:ph type="sldImg"/>
          </p:nvPr>
        </p:nvSpPr>
        <p:spPr>
          <a:ln/>
        </p:spPr>
      </p:sp>
      <p:sp>
        <p:nvSpPr>
          <p:cNvPr id="56323" name="Notes Placeholder 2">
            <a:extLst>
              <a:ext uri="{FF2B5EF4-FFF2-40B4-BE49-F238E27FC236}">
                <a16:creationId xmlns:a16="http://schemas.microsoft.com/office/drawing/2014/main" id="{EAAA1E00-2092-DF7B-34E7-E929252498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The second is the statement that one type of weighed gauge canner, with a 3-piece gauge, is “not currently being manufactured.” Since these videos were produced, the company began manufacturing and selling this canner style again. </a:t>
            </a:r>
          </a:p>
        </p:txBody>
      </p:sp>
      <p:sp>
        <p:nvSpPr>
          <p:cNvPr id="56324" name="Slide Number Placeholder 3">
            <a:extLst>
              <a:ext uri="{FF2B5EF4-FFF2-40B4-BE49-F238E27FC236}">
                <a16:creationId xmlns:a16="http://schemas.microsoft.com/office/drawing/2014/main" id="{74187FD8-9D09-F786-1C45-A3D28F5F51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58AA9CB-98E7-4D4F-95A7-099BD184F46D}" type="slidenum">
              <a:rPr lang="en-US" altLang="en-US" sz="1000" smtClean="0">
                <a:latin typeface="Times New Roman" panose="02020603050405020304" pitchFamily="18" charset="0"/>
              </a:rPr>
              <a:pPr/>
              <a:t>19</a:t>
            </a:fld>
            <a:endParaRPr lang="en-US" altLang="en-US" sz="100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95016178-73E3-A1CE-88E0-22E1BDC1037E}"/>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EF77FF25-2D77-7060-6E08-1F0BBA2A00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58372" name="Slide Number Placeholder 3">
            <a:extLst>
              <a:ext uri="{FF2B5EF4-FFF2-40B4-BE49-F238E27FC236}">
                <a16:creationId xmlns:a16="http://schemas.microsoft.com/office/drawing/2014/main" id="{A8DF3966-154B-A943-BB07-00C75E2CFC1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C02715A-378D-40FE-9452-D6A884D18AB1}" type="slidenum">
              <a:rPr lang="en-US" altLang="en-US" sz="1000" smtClean="0">
                <a:latin typeface="Times New Roman" panose="02020603050405020304" pitchFamily="18" charset="0"/>
              </a:rPr>
              <a:pPr/>
              <a:t>20</a:t>
            </a:fld>
            <a:endParaRPr lang="en-US" altLang="en-US" sz="100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19A01D79-70EE-4335-F2E1-CC0C9978EF95}"/>
              </a:ext>
            </a:extLst>
          </p:cNvPr>
          <p:cNvSpPr>
            <a:spLocks noGrp="1" noRot="1" noChangeAspect="1" noChangeArrowheads="1" noTextEdit="1"/>
          </p:cNvSpPr>
          <p:nvPr>
            <p:ph type="sldImg"/>
          </p:nvPr>
        </p:nvSpPr>
        <p:spPr>
          <a:ln/>
        </p:spPr>
      </p:sp>
      <p:sp>
        <p:nvSpPr>
          <p:cNvPr id="60419" name="Notes Placeholder 2">
            <a:extLst>
              <a:ext uri="{FF2B5EF4-FFF2-40B4-BE49-F238E27FC236}">
                <a16:creationId xmlns:a16="http://schemas.microsoft.com/office/drawing/2014/main" id="{5AB5A850-A7C1-5BBF-CC7F-E2416D01E3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60420" name="Slide Number Placeholder 3">
            <a:extLst>
              <a:ext uri="{FF2B5EF4-FFF2-40B4-BE49-F238E27FC236}">
                <a16:creationId xmlns:a16="http://schemas.microsoft.com/office/drawing/2014/main" id="{43597D49-F313-CADB-44A7-E9695928A4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9B20E42-2790-4369-868D-5ABF82C867B4}" type="slidenum">
              <a:rPr lang="en-US" altLang="en-US" sz="1000" smtClean="0">
                <a:latin typeface="Times New Roman" panose="02020603050405020304" pitchFamily="18" charset="0"/>
              </a:rPr>
              <a:pPr/>
              <a:t>21</a:t>
            </a:fld>
            <a:endParaRPr lang="en-US" altLang="en-US" sz="100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F51B0464-0480-B47E-52C5-4271A86E6010}"/>
              </a:ext>
            </a:extLst>
          </p:cNvPr>
          <p:cNvSpPr>
            <a:spLocks noGrp="1" noRot="1" noChangeAspect="1" noChangeArrowheads="1" noTextEdit="1"/>
          </p:cNvSpPr>
          <p:nvPr>
            <p:ph type="sldImg"/>
          </p:nvPr>
        </p:nvSpPr>
        <p:spPr>
          <a:ln/>
        </p:spPr>
      </p:sp>
      <p:sp>
        <p:nvSpPr>
          <p:cNvPr id="75779" name="Notes Placeholder 2">
            <a:extLst>
              <a:ext uri="{FF2B5EF4-FFF2-40B4-BE49-F238E27FC236}">
                <a16:creationId xmlns:a16="http://schemas.microsoft.com/office/drawing/2014/main" id="{355CCED1-4030-8D52-9CC3-9E66F13AB8F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75780" name="Slide Number Placeholder 3">
            <a:extLst>
              <a:ext uri="{FF2B5EF4-FFF2-40B4-BE49-F238E27FC236}">
                <a16:creationId xmlns:a16="http://schemas.microsoft.com/office/drawing/2014/main" id="{1080403D-5030-0208-A70D-C84C520C2A7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2513724-5AD5-406C-8B9D-4FB9295975F8}" type="slidenum">
              <a:rPr lang="en-US" altLang="en-US" sz="1000" smtClean="0">
                <a:latin typeface="Times New Roman" panose="02020603050405020304" pitchFamily="18" charset="0"/>
              </a:rPr>
              <a:pPr/>
              <a:t>32</a:t>
            </a:fld>
            <a:endParaRPr lang="en-US" altLang="en-US" sz="100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EFEA63B-726C-A7A7-156D-28A973613AAA}"/>
              </a:ext>
            </a:extLst>
          </p:cNvPr>
          <p:cNvSpPr>
            <a:spLocks noGrp="1" noRot="1" noChangeAspect="1" noChangeArrowheads="1" noTextEdit="1"/>
          </p:cNvSpPr>
          <p:nvPr>
            <p:ph type="sldImg"/>
          </p:nvPr>
        </p:nvSpPr>
        <p:spPr>
          <a:ln/>
        </p:spPr>
      </p:sp>
      <p:sp>
        <p:nvSpPr>
          <p:cNvPr id="66563" name="Notes Placeholder 2">
            <a:extLst>
              <a:ext uri="{FF2B5EF4-FFF2-40B4-BE49-F238E27FC236}">
                <a16:creationId xmlns:a16="http://schemas.microsoft.com/office/drawing/2014/main" id="{4610C387-DFFF-ADA3-93B4-45485D8679D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panose="020B0604020202020204" pitchFamily="34" charset="0"/>
              </a:rPr>
              <a:t>1 pound error in a 20-minute process causes over 10% decrease in sterilizing value.</a:t>
            </a:r>
          </a:p>
          <a:p>
            <a:pPr lvl="1"/>
            <a:r>
              <a:rPr lang="en-US" altLang="en-US" sz="2000">
                <a:latin typeface="Arial" panose="020B0604020202020204" pitchFamily="34" charset="0"/>
              </a:rPr>
              <a:t>2 pound error a 30% decrease.</a:t>
            </a:r>
          </a:p>
          <a:p>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D44F0F1-EE2D-1705-267A-0E8583B2EB5C}"/>
              </a:ext>
            </a:extLst>
          </p:cNvPr>
          <p:cNvSpPr>
            <a:spLocks noGrp="1" noRot="1" noChangeAspect="1" noChangeArrowheads="1" noTextEdit="1"/>
          </p:cNvSpPr>
          <p:nvPr>
            <p:ph type="sldImg"/>
          </p:nvPr>
        </p:nvSpPr>
        <p:spPr>
          <a:ln/>
        </p:spPr>
      </p:sp>
      <p:sp>
        <p:nvSpPr>
          <p:cNvPr id="70659" name="Notes Placeholder 2">
            <a:extLst>
              <a:ext uri="{FF2B5EF4-FFF2-40B4-BE49-F238E27FC236}">
                <a16:creationId xmlns:a16="http://schemas.microsoft.com/office/drawing/2014/main" id="{13D8894C-97B4-3E72-CA53-5B4C23D980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70660" name="Slide Number Placeholder 3">
            <a:extLst>
              <a:ext uri="{FF2B5EF4-FFF2-40B4-BE49-F238E27FC236}">
                <a16:creationId xmlns:a16="http://schemas.microsoft.com/office/drawing/2014/main" id="{8720D9FC-69F4-784D-23B4-284EB63F486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99602D57-C862-419F-A02E-8DA75255AACC}" type="slidenum">
              <a:rPr lang="en-US" altLang="en-US" sz="1000" smtClean="0">
                <a:latin typeface="Times New Roman" panose="02020603050405020304" pitchFamily="18" charset="0"/>
              </a:rPr>
              <a:pPr/>
              <a:t>29</a:t>
            </a:fld>
            <a:endParaRPr lang="en-US" altLang="en-US" sz="100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E97D1518-AF80-EB9A-C88E-051E77BC7369}"/>
              </a:ext>
            </a:extLst>
          </p:cNvPr>
          <p:cNvSpPr>
            <a:spLocks noGrp="1" noRot="1" noChangeAspect="1" noChangeArrowheads="1" noTextEdit="1"/>
          </p:cNvSpPr>
          <p:nvPr>
            <p:ph type="sldImg"/>
          </p:nvPr>
        </p:nvSpPr>
        <p:spPr>
          <a:ln/>
        </p:spPr>
      </p:sp>
      <p:sp>
        <p:nvSpPr>
          <p:cNvPr id="21507" name="Notes Placeholder 2">
            <a:extLst>
              <a:ext uri="{FF2B5EF4-FFF2-40B4-BE49-F238E27FC236}">
                <a16:creationId xmlns:a16="http://schemas.microsoft.com/office/drawing/2014/main" id="{9FA510CC-2EB0-401E-8FA2-5578D39F45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21508" name="Slide Number Placeholder 3">
            <a:extLst>
              <a:ext uri="{FF2B5EF4-FFF2-40B4-BE49-F238E27FC236}">
                <a16:creationId xmlns:a16="http://schemas.microsoft.com/office/drawing/2014/main" id="{22B6D7D9-1804-BEEC-4737-C55CC76022C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1A4F5FF-171A-4320-A293-7177BD880EB8}" type="slidenum">
              <a:rPr lang="en-US" altLang="en-US" sz="1000" smtClean="0">
                <a:latin typeface="Times New Roman" panose="02020603050405020304" pitchFamily="18" charset="0"/>
              </a:rPr>
              <a:pPr/>
              <a:t>2</a:t>
            </a:fld>
            <a:endParaRPr lang="en-US" altLang="en-US" sz="100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3C6B83F1-ABC1-87A5-3A91-DE4F4D9FE177}"/>
              </a:ext>
            </a:extLst>
          </p:cNvPr>
          <p:cNvSpPr>
            <a:spLocks noGrp="1" noRot="1" noChangeAspect="1" noChangeArrowheads="1" noTextEdit="1"/>
          </p:cNvSpPr>
          <p:nvPr>
            <p:ph type="sldImg"/>
          </p:nvPr>
        </p:nvSpPr>
        <p:spPr>
          <a:ln/>
        </p:spPr>
      </p:sp>
      <p:sp>
        <p:nvSpPr>
          <p:cNvPr id="77827" name="Notes Placeholder 2">
            <a:extLst>
              <a:ext uri="{FF2B5EF4-FFF2-40B4-BE49-F238E27FC236}">
                <a16:creationId xmlns:a16="http://schemas.microsoft.com/office/drawing/2014/main" id="{1C6349A5-E177-4606-A052-7DCD57C79C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77828" name="Slide Number Placeholder 3">
            <a:extLst>
              <a:ext uri="{FF2B5EF4-FFF2-40B4-BE49-F238E27FC236}">
                <a16:creationId xmlns:a16="http://schemas.microsoft.com/office/drawing/2014/main" id="{567B3E77-6133-8484-D524-EBBF5ECEB08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0EBD4BE3-8265-4E51-BA48-9F6FE90026FF}" type="slidenum">
              <a:rPr lang="en-US" altLang="en-US" sz="1000" smtClean="0">
                <a:latin typeface="Times New Roman" panose="02020603050405020304" pitchFamily="18" charset="0"/>
              </a:rPr>
              <a:pPr/>
              <a:t>33</a:t>
            </a:fld>
            <a:endParaRPr lang="en-US" altLang="en-US" sz="100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137D174-4224-6667-76F2-F904698A7044}"/>
              </a:ext>
            </a:extLst>
          </p:cNvPr>
          <p:cNvSpPr>
            <a:spLocks noGrp="1" noRot="1" noChangeAspect="1" noChangeArrowheads="1" noTextEdit="1"/>
          </p:cNvSpPr>
          <p:nvPr>
            <p:ph type="sldImg"/>
          </p:nvPr>
        </p:nvSpPr>
        <p:spPr>
          <a:ln/>
        </p:spPr>
      </p:sp>
      <p:sp>
        <p:nvSpPr>
          <p:cNvPr id="79875" name="Notes Placeholder 2">
            <a:extLst>
              <a:ext uri="{FF2B5EF4-FFF2-40B4-BE49-F238E27FC236}">
                <a16:creationId xmlns:a16="http://schemas.microsoft.com/office/drawing/2014/main" id="{A3D2392A-6CA3-5F87-521E-FF4537D8CCD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79876" name="Slide Number Placeholder 3">
            <a:extLst>
              <a:ext uri="{FF2B5EF4-FFF2-40B4-BE49-F238E27FC236}">
                <a16:creationId xmlns:a16="http://schemas.microsoft.com/office/drawing/2014/main" id="{BB504CF4-F295-69BE-20A5-B20B5FFE489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3FA64736-8207-438B-9FDC-59AE8CB8169E}" type="slidenum">
              <a:rPr lang="en-US" altLang="en-US" sz="1000" smtClean="0">
                <a:latin typeface="Times New Roman" panose="02020603050405020304" pitchFamily="18" charset="0"/>
              </a:rPr>
              <a:pPr/>
              <a:t>34</a:t>
            </a:fld>
            <a:endParaRPr lang="en-US" altLang="en-US" sz="100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4A32B04C-1D70-5CE2-19D4-38AADFEED16D}"/>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AE94A97A-1A4D-1F2E-15C3-16C97090C3B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81924" name="Slide Number Placeholder 3">
            <a:extLst>
              <a:ext uri="{FF2B5EF4-FFF2-40B4-BE49-F238E27FC236}">
                <a16:creationId xmlns:a16="http://schemas.microsoft.com/office/drawing/2014/main" id="{F2A78A18-4C6D-91BF-9E6E-799F8A6DC5F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1CCAF0F-803A-4130-8D26-56CFB8841BB8}" type="slidenum">
              <a:rPr lang="en-US" altLang="en-US" sz="1000" smtClean="0">
                <a:latin typeface="Times New Roman" panose="02020603050405020304" pitchFamily="18" charset="0"/>
              </a:rPr>
              <a:pPr/>
              <a:t>35</a:t>
            </a:fld>
            <a:endParaRPr lang="en-US" altLang="en-US" sz="100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82F7D92E-C56F-EF17-3205-3960F5C511CD}"/>
              </a:ext>
            </a:extLst>
          </p:cNvPr>
          <p:cNvSpPr>
            <a:spLocks noGrp="1" noRot="1" noChangeAspect="1" noChangeArrowheads="1" noTextEdit="1"/>
          </p:cNvSpPr>
          <p:nvPr>
            <p:ph type="sldImg"/>
          </p:nvPr>
        </p:nvSpPr>
        <p:spPr>
          <a:ln/>
        </p:spPr>
      </p:sp>
      <p:sp>
        <p:nvSpPr>
          <p:cNvPr id="83971" name="Notes Placeholder 2">
            <a:extLst>
              <a:ext uri="{FF2B5EF4-FFF2-40B4-BE49-F238E27FC236}">
                <a16:creationId xmlns:a16="http://schemas.microsoft.com/office/drawing/2014/main" id="{1F10088E-B0AB-2836-6291-764B95FA38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83972" name="Slide Number Placeholder 3">
            <a:extLst>
              <a:ext uri="{FF2B5EF4-FFF2-40B4-BE49-F238E27FC236}">
                <a16:creationId xmlns:a16="http://schemas.microsoft.com/office/drawing/2014/main" id="{875FBC0F-58DD-DF6D-A27C-9C371DA3138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8B6B65B3-3A7D-436D-A40E-4071AF5C9F5B}" type="slidenum">
              <a:rPr lang="en-US" altLang="en-US" sz="1000" smtClean="0">
                <a:latin typeface="Times New Roman" panose="02020603050405020304" pitchFamily="18" charset="0"/>
              </a:rPr>
              <a:pPr/>
              <a:t>36</a:t>
            </a:fld>
            <a:endParaRPr lang="en-US" altLang="en-US" sz="100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C2CA02A4-1291-BC38-416A-CC9ED08117A5}"/>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67680341-1F1A-E800-588C-DA1CEF6FDC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86020" name="Slide Number Placeholder 3">
            <a:extLst>
              <a:ext uri="{FF2B5EF4-FFF2-40B4-BE49-F238E27FC236}">
                <a16:creationId xmlns:a16="http://schemas.microsoft.com/office/drawing/2014/main" id="{3A08DE6C-6C5C-7F84-88D9-97A54297331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B947C9E-DC12-4CC2-A1E1-72E32652A85B}" type="slidenum">
              <a:rPr lang="en-US" altLang="en-US" sz="1000" smtClean="0">
                <a:latin typeface="Times New Roman" panose="02020603050405020304" pitchFamily="18" charset="0"/>
              </a:rPr>
              <a:pPr/>
              <a:t>37</a:t>
            </a:fld>
            <a:endParaRPr lang="en-US" altLang="en-US" sz="100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8ADA440C-5F9F-060A-FFAD-7A8812DF1ADF}"/>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E72EDB3D-EED8-35EE-143F-A6A7A418BD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88068" name="Slide Number Placeholder 3">
            <a:extLst>
              <a:ext uri="{FF2B5EF4-FFF2-40B4-BE49-F238E27FC236}">
                <a16:creationId xmlns:a16="http://schemas.microsoft.com/office/drawing/2014/main" id="{624B8BE0-D07E-74EF-9DC1-DCC932C5FAC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5F3FA625-136D-438F-AC20-54812FB44AA8}" type="slidenum">
              <a:rPr lang="en-US" altLang="en-US" sz="1000" smtClean="0">
                <a:latin typeface="Times New Roman" panose="02020603050405020304" pitchFamily="18" charset="0"/>
              </a:rPr>
              <a:pPr/>
              <a:t>38</a:t>
            </a:fld>
            <a:endParaRPr lang="en-US" altLang="en-US" sz="100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B0A76036-0A13-EFC6-34ED-336CE1A92029}"/>
              </a:ext>
            </a:extLst>
          </p:cNvPr>
          <p:cNvSpPr>
            <a:spLocks noGrp="1" noRot="1" noChangeAspect="1" noChangeArrowheads="1" noTextEdit="1"/>
          </p:cNvSpPr>
          <p:nvPr>
            <p:ph type="sldImg"/>
          </p:nvPr>
        </p:nvSpPr>
        <p:spPr>
          <a:ln/>
        </p:spPr>
      </p:sp>
      <p:sp>
        <p:nvSpPr>
          <p:cNvPr id="90115" name="Notes Placeholder 2">
            <a:extLst>
              <a:ext uri="{FF2B5EF4-FFF2-40B4-BE49-F238E27FC236}">
                <a16:creationId xmlns:a16="http://schemas.microsoft.com/office/drawing/2014/main" id="{27B6EDB9-C7A6-F69D-EAD1-AC3C101AF5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90116" name="Slide Number Placeholder 3">
            <a:extLst>
              <a:ext uri="{FF2B5EF4-FFF2-40B4-BE49-F238E27FC236}">
                <a16:creationId xmlns:a16="http://schemas.microsoft.com/office/drawing/2014/main" id="{88261786-BF0A-3E7B-909A-D8267D4552F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C9A6DC84-BFC4-4A5F-B981-6E2461E58778}" type="slidenum">
              <a:rPr lang="en-US" altLang="en-US" sz="1000" smtClean="0">
                <a:latin typeface="Times New Roman" panose="02020603050405020304" pitchFamily="18" charset="0"/>
              </a:rPr>
              <a:pPr/>
              <a:t>39</a:t>
            </a:fld>
            <a:endParaRPr lang="en-US" altLang="en-US" sz="100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68D5AFA3-64D7-1275-1E1A-6C9934099803}"/>
              </a:ext>
            </a:extLst>
          </p:cNvPr>
          <p:cNvSpPr>
            <a:spLocks noGrp="1" noRot="1" noChangeAspect="1" noChangeArrowheads="1" noTextEdit="1"/>
          </p:cNvSpPr>
          <p:nvPr>
            <p:ph type="sldImg"/>
          </p:nvPr>
        </p:nvSpPr>
        <p:spPr>
          <a:ln/>
        </p:spPr>
      </p:sp>
      <p:sp>
        <p:nvSpPr>
          <p:cNvPr id="92163" name="Notes Placeholder 2">
            <a:extLst>
              <a:ext uri="{FF2B5EF4-FFF2-40B4-BE49-F238E27FC236}">
                <a16:creationId xmlns:a16="http://schemas.microsoft.com/office/drawing/2014/main" id="{AE86F757-87A5-1EC4-E4D6-C45F8096DD2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92164" name="Slide Number Placeholder 3">
            <a:extLst>
              <a:ext uri="{FF2B5EF4-FFF2-40B4-BE49-F238E27FC236}">
                <a16:creationId xmlns:a16="http://schemas.microsoft.com/office/drawing/2014/main" id="{BFD626D8-2E3D-CB8E-9D21-A8838B1A8A4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E793086-E25B-4B02-A17F-C3A0866730EA}" type="slidenum">
              <a:rPr lang="en-US" altLang="en-US" sz="1000" smtClean="0">
                <a:latin typeface="Times New Roman" panose="02020603050405020304" pitchFamily="18" charset="0"/>
              </a:rPr>
              <a:pPr/>
              <a:t>40</a:t>
            </a:fld>
            <a:endParaRPr lang="en-US" altLang="en-US" sz="100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E7A4C91D-6500-63F7-2C09-DBF89A10AFFB}"/>
              </a:ext>
            </a:extLst>
          </p:cNvPr>
          <p:cNvSpPr>
            <a:spLocks noGrp="1" noRot="1" noChangeAspect="1" noChangeArrowheads="1" noTextEdit="1"/>
          </p:cNvSpPr>
          <p:nvPr>
            <p:ph type="sldImg"/>
          </p:nvPr>
        </p:nvSpPr>
        <p:spPr>
          <a:ln/>
        </p:spPr>
      </p:sp>
      <p:sp>
        <p:nvSpPr>
          <p:cNvPr id="94211" name="Notes Placeholder 2">
            <a:extLst>
              <a:ext uri="{FF2B5EF4-FFF2-40B4-BE49-F238E27FC236}">
                <a16:creationId xmlns:a16="http://schemas.microsoft.com/office/drawing/2014/main" id="{C2EF587E-5B4D-F0C8-51B7-1A23BFBA25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94212" name="Slide Number Placeholder 3">
            <a:extLst>
              <a:ext uri="{FF2B5EF4-FFF2-40B4-BE49-F238E27FC236}">
                <a16:creationId xmlns:a16="http://schemas.microsoft.com/office/drawing/2014/main" id="{66CEF3EC-EB02-4A7B-49C0-4C228729929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02BF5BF-3D85-4059-A8CE-79DED88E704C}" type="slidenum">
              <a:rPr lang="en-US" altLang="en-US" sz="1000" smtClean="0">
                <a:latin typeface="Times New Roman" panose="02020603050405020304" pitchFamily="18" charset="0"/>
              </a:rPr>
              <a:pPr/>
              <a:t>41</a:t>
            </a:fld>
            <a:endParaRPr lang="en-US" altLang="en-US" sz="100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5C4D30DE-ED96-6D20-0FA7-9636CBDCCEDA}"/>
              </a:ext>
            </a:extLst>
          </p:cNvPr>
          <p:cNvSpPr>
            <a:spLocks noGrp="1" noRot="1" noChangeAspect="1" noChangeArrowheads="1" noTextEdit="1"/>
          </p:cNvSpPr>
          <p:nvPr>
            <p:ph type="sldImg"/>
          </p:nvPr>
        </p:nvSpPr>
        <p:spPr>
          <a:ln/>
        </p:spPr>
      </p:sp>
      <p:sp>
        <p:nvSpPr>
          <p:cNvPr id="96259" name="Notes Placeholder 2">
            <a:extLst>
              <a:ext uri="{FF2B5EF4-FFF2-40B4-BE49-F238E27FC236}">
                <a16:creationId xmlns:a16="http://schemas.microsoft.com/office/drawing/2014/main" id="{5B207820-5DDE-8087-DDE9-4A6DFE22D5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96260" name="Slide Number Placeholder 3">
            <a:extLst>
              <a:ext uri="{FF2B5EF4-FFF2-40B4-BE49-F238E27FC236}">
                <a16:creationId xmlns:a16="http://schemas.microsoft.com/office/drawing/2014/main" id="{355D934A-EBCE-FE62-FD8D-EBF8A83B6C9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0691DD0-F4FB-4866-9CDF-F0919F0D0DF0}" type="slidenum">
              <a:rPr lang="en-US" altLang="en-US" sz="1000" smtClean="0">
                <a:latin typeface="Times New Roman" panose="02020603050405020304" pitchFamily="18" charset="0"/>
              </a:rPr>
              <a:pPr/>
              <a:t>42</a:t>
            </a:fld>
            <a:endParaRPr lang="en-US" altLang="en-US" sz="100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775744A7-C7D3-5F66-C88F-5EB843520A8B}"/>
              </a:ext>
            </a:extLst>
          </p:cNvPr>
          <p:cNvSpPr>
            <a:spLocks noGrp="1" noRot="1" noChangeAspect="1" noChangeArrowheads="1" noTextEdit="1"/>
          </p:cNvSpPr>
          <p:nvPr>
            <p:ph type="sldImg"/>
          </p:nvPr>
        </p:nvSpPr>
        <p:spPr>
          <a:ln/>
        </p:spPr>
      </p:sp>
      <p:sp>
        <p:nvSpPr>
          <p:cNvPr id="23555" name="Notes Placeholder 2">
            <a:extLst>
              <a:ext uri="{FF2B5EF4-FFF2-40B4-BE49-F238E27FC236}">
                <a16:creationId xmlns:a16="http://schemas.microsoft.com/office/drawing/2014/main" id="{FFBFAF55-B4C9-9F57-76D2-B72F83E4BB7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23556" name="Slide Number Placeholder 3">
            <a:extLst>
              <a:ext uri="{FF2B5EF4-FFF2-40B4-BE49-F238E27FC236}">
                <a16:creationId xmlns:a16="http://schemas.microsoft.com/office/drawing/2014/main" id="{EF66F733-600A-CE03-578E-AF231CAC486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E54E093E-8A4F-4F15-AE31-C0C27AFF1171}" type="slidenum">
              <a:rPr lang="en-US" altLang="en-US" sz="1000" smtClean="0">
                <a:solidFill>
                  <a:srgbClr val="000000"/>
                </a:solidFill>
                <a:latin typeface="Times New Roman" panose="02020603050405020304" pitchFamily="18" charset="0"/>
              </a:rPr>
              <a:pPr/>
              <a:t>3</a:t>
            </a:fld>
            <a:endParaRPr lang="en-US" altLang="en-US" sz="1000">
              <a:solidFill>
                <a:srgbClr val="000000"/>
              </a:solidFill>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1D7E637-650C-936D-7D02-BFE56CC59459}"/>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BB9713D5-C204-D951-67A8-2EA1B310AA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More info from the National Center for Home Food Preservation:</a:t>
            </a:r>
          </a:p>
          <a:p>
            <a:endParaRPr lang="en-US" altLang="en-US">
              <a:latin typeface="Arial" panose="020B0604020202020204" pitchFamily="34" charset="0"/>
            </a:endParaRPr>
          </a:p>
          <a:p>
            <a:r>
              <a:rPr lang="en-US" altLang="en-US" b="1">
                <a:latin typeface="Arial" panose="020B0604020202020204" pitchFamily="34" charset="0"/>
              </a:rPr>
              <a:t>Why do you say not to can mashed or pureed pumpkin or winter squash?</a:t>
            </a:r>
            <a:br>
              <a:rPr lang="en-US" altLang="en-US">
                <a:latin typeface="Arial" panose="020B0604020202020204" pitchFamily="34" charset="0"/>
              </a:rPr>
            </a:br>
            <a:r>
              <a:rPr lang="en-US" altLang="en-US">
                <a:latin typeface="Arial" panose="020B0604020202020204" pitchFamily="34" charset="0"/>
              </a:rPr>
              <a:t>Home canning is not recommended for mashed or pureed pumpkin or winter squash.  While there were directions in older, now historical USDA publications, they were withdrawn after expert review with publication of the </a:t>
            </a:r>
            <a:r>
              <a:rPr lang="en-US" altLang="en-US" i="1">
                <a:latin typeface="Arial" panose="020B0604020202020204" pitchFamily="34" charset="0"/>
              </a:rPr>
              <a:t>Complete Guide to Home Canning</a:t>
            </a:r>
            <a:r>
              <a:rPr lang="en-US" altLang="en-US">
                <a:latin typeface="Arial" panose="020B0604020202020204" pitchFamily="34" charset="0"/>
              </a:rPr>
              <a:t> in 1989. This remains the basis of Extension recommendations today, even with updated versions of this book. There has not been investment in the research desired to offer a home canning process. USDA publications prior to 1989 that had directions for canning mashed winter squash are now considered out-of-date.  </a:t>
            </a:r>
          </a:p>
          <a:p>
            <a:endParaRPr lang="en-US" altLang="en-US">
              <a:latin typeface="Arial" panose="020B0604020202020204" pitchFamily="34" charset="0"/>
            </a:endParaRPr>
          </a:p>
          <a:p>
            <a:r>
              <a:rPr lang="en-US" altLang="en-US" b="1" i="1">
                <a:latin typeface="Arial" panose="020B0604020202020204" pitchFamily="34" charset="0"/>
              </a:rPr>
              <a:t>A review of many USDA vegetable canning processes with studies conducted at the University of Minnesota in the 1970's indicated that there was too much variation in viscosity among different batches of prepared pumpkin purees to permit calculation of a single processing recommendation that would cover the potential variation among products </a:t>
            </a:r>
            <a:r>
              <a:rPr lang="en-US" altLang="en-US">
                <a:latin typeface="Arial" panose="020B0604020202020204" pitchFamily="34" charset="0"/>
              </a:rPr>
              <a:t>(Zottola, et.al., 1978). USDA subsequently decided to withdraw their old recommendation; unfortunately, no further research has been conducted to determine a home canning recommendation. Pumpkin and winter squash are low-acid foods (pH&gt;4.6) capable of supporting the growth of </a:t>
            </a:r>
            <a:r>
              <a:rPr lang="en-US" altLang="en-US" i="1">
                <a:latin typeface="Arial" panose="020B0604020202020204" pitchFamily="34" charset="0"/>
              </a:rPr>
              <a:t>Clostridium botulinum</a:t>
            </a:r>
            <a:r>
              <a:rPr lang="en-US" altLang="en-US">
                <a:latin typeface="Arial" panose="020B0604020202020204" pitchFamily="34" charset="0"/>
              </a:rPr>
              <a:t> bacteria which can cause the very serious illness, </a:t>
            </a:r>
            <a:r>
              <a:rPr lang="en-US" altLang="en-US" i="1">
                <a:latin typeface="Arial" panose="020B0604020202020204" pitchFamily="34" charset="0"/>
              </a:rPr>
              <a:t>botulism</a:t>
            </a:r>
            <a:r>
              <a:rPr lang="en-US" altLang="en-US">
                <a:latin typeface="Arial" panose="020B0604020202020204" pitchFamily="34" charset="0"/>
              </a:rPr>
              <a:t>, under the right storage conditions.  If the bacteria are present and survive processing, and the product has a high enough water activity, they can thrive and produce toxin in the product. </a:t>
            </a:r>
          </a:p>
          <a:p>
            <a:r>
              <a:rPr lang="en-US" altLang="en-US">
                <a:latin typeface="Arial" panose="020B0604020202020204" pitchFamily="34" charset="0"/>
              </a:rPr>
              <a:t>Reference: Zottola, E. A., Wolf, I.D., Norsiden, K.L. and D.R. Thompson.  1978.  Home canning of food: Evaluation of current recommended methods.  Jn. of Food Science 43:1731.</a:t>
            </a:r>
          </a:p>
          <a:p>
            <a:endParaRPr lang="en-US" altLang="en-US">
              <a:latin typeface="Arial" panose="020B0604020202020204" pitchFamily="34" charset="0"/>
            </a:endParaRPr>
          </a:p>
          <a:p>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0C740D07-B548-3962-1E89-E46F1664C23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69FCB1D2-3712-4F7B-A290-A555255D21C4}" type="slidenum">
              <a:rPr lang="en-US" altLang="en-US" sz="1000" smtClean="0">
                <a:latin typeface="Times New Roman" panose="02020603050405020304" pitchFamily="18" charset="0"/>
              </a:rPr>
              <a:pPr/>
              <a:t>10</a:t>
            </a:fld>
            <a:endParaRPr lang="en-US" altLang="en-US" sz="100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0349BC91-B38B-776B-B388-94C396190610}"/>
              </a:ext>
            </a:extLst>
          </p:cNvPr>
          <p:cNvSpPr>
            <a:spLocks noGrp="1" noRot="1" noChangeAspect="1" noChangeArrowheads="1" noTextEdit="1"/>
          </p:cNvSpPr>
          <p:nvPr>
            <p:ph type="sldImg"/>
          </p:nvPr>
        </p:nvSpPr>
        <p:spPr>
          <a:ln/>
        </p:spPr>
      </p:sp>
      <p:sp>
        <p:nvSpPr>
          <p:cNvPr id="98307" name="Notes Placeholder 2">
            <a:extLst>
              <a:ext uri="{FF2B5EF4-FFF2-40B4-BE49-F238E27FC236}">
                <a16:creationId xmlns:a16="http://schemas.microsoft.com/office/drawing/2014/main" id="{5F7C43D1-DECF-B673-5BB3-10FBDB1F81D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98308" name="Slide Number Placeholder 3">
            <a:extLst>
              <a:ext uri="{FF2B5EF4-FFF2-40B4-BE49-F238E27FC236}">
                <a16:creationId xmlns:a16="http://schemas.microsoft.com/office/drawing/2014/main" id="{65C3396D-83F9-66F2-D38B-9B7B620721A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D2CBE51-08FA-4E0A-A52F-E27DB0A83B71}" type="slidenum">
              <a:rPr lang="en-US" altLang="en-US" sz="1000" smtClean="0">
                <a:latin typeface="Times New Roman" panose="02020603050405020304" pitchFamily="18" charset="0"/>
              </a:rPr>
              <a:pPr/>
              <a:t>43</a:t>
            </a:fld>
            <a:endParaRPr lang="en-US" altLang="en-US" sz="100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6B8DF923-2497-EDC1-3478-C30DB98982FF}"/>
              </a:ext>
            </a:extLst>
          </p:cNvPr>
          <p:cNvSpPr>
            <a:spLocks noGrp="1" noRot="1" noChangeAspect="1" noChangeArrowheads="1" noTextEdit="1"/>
          </p:cNvSpPr>
          <p:nvPr>
            <p:ph type="sldImg"/>
          </p:nvPr>
        </p:nvSpPr>
        <p:spPr>
          <a:ln/>
        </p:spPr>
      </p:sp>
      <p:sp>
        <p:nvSpPr>
          <p:cNvPr id="100355" name="Notes Placeholder 2">
            <a:extLst>
              <a:ext uri="{FF2B5EF4-FFF2-40B4-BE49-F238E27FC236}">
                <a16:creationId xmlns:a16="http://schemas.microsoft.com/office/drawing/2014/main" id="{46E707FE-0954-73CF-3562-5BD090120B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00356" name="Slide Number Placeholder 3">
            <a:extLst>
              <a:ext uri="{FF2B5EF4-FFF2-40B4-BE49-F238E27FC236}">
                <a16:creationId xmlns:a16="http://schemas.microsoft.com/office/drawing/2014/main" id="{23CBE252-1988-6372-B28F-E0E918F1969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29F23B73-1006-42C1-85AA-B0F0CA29E788}" type="slidenum">
              <a:rPr lang="en-US" altLang="en-US" sz="1000" smtClean="0">
                <a:latin typeface="Times New Roman" panose="02020603050405020304" pitchFamily="18" charset="0"/>
              </a:rPr>
              <a:pPr/>
              <a:t>44</a:t>
            </a:fld>
            <a:endParaRPr lang="en-US" altLang="en-US" sz="100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51220829-933D-23E5-0335-F69804675350}"/>
              </a:ext>
            </a:extLst>
          </p:cNvPr>
          <p:cNvSpPr>
            <a:spLocks noGrp="1" noRot="1" noChangeAspect="1" noChangeArrowheads="1" noTextEdit="1"/>
          </p:cNvSpPr>
          <p:nvPr>
            <p:ph type="sldImg"/>
          </p:nvPr>
        </p:nvSpPr>
        <p:spPr>
          <a:ln/>
        </p:spPr>
      </p:sp>
      <p:sp>
        <p:nvSpPr>
          <p:cNvPr id="102403" name="Notes Placeholder 2">
            <a:extLst>
              <a:ext uri="{FF2B5EF4-FFF2-40B4-BE49-F238E27FC236}">
                <a16:creationId xmlns:a16="http://schemas.microsoft.com/office/drawing/2014/main" id="{C915A46C-131F-4AB9-09DE-61CDDCAE2F6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02404" name="Slide Number Placeholder 3">
            <a:extLst>
              <a:ext uri="{FF2B5EF4-FFF2-40B4-BE49-F238E27FC236}">
                <a16:creationId xmlns:a16="http://schemas.microsoft.com/office/drawing/2014/main" id="{6A05FF0B-824D-1836-024F-A31DA85FCDE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E5CCC6E1-5F6D-45C2-B7D6-608FFEA5941F}" type="slidenum">
              <a:rPr lang="en-US" altLang="en-US" sz="1000" smtClean="0">
                <a:latin typeface="Times New Roman" panose="02020603050405020304" pitchFamily="18" charset="0"/>
              </a:rPr>
              <a:pPr/>
              <a:t>45</a:t>
            </a:fld>
            <a:endParaRPr lang="en-US" altLang="en-US" sz="1000">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E86D4E3C-0B3F-C138-DDFC-5C0E31610223}"/>
              </a:ext>
            </a:extLst>
          </p:cNvPr>
          <p:cNvSpPr>
            <a:spLocks noGrp="1" noRot="1" noChangeAspect="1" noChangeArrowheads="1" noTextEdit="1"/>
          </p:cNvSpPr>
          <p:nvPr>
            <p:ph type="sldImg"/>
          </p:nvPr>
        </p:nvSpPr>
        <p:spPr>
          <a:ln/>
        </p:spPr>
      </p:sp>
      <p:sp>
        <p:nvSpPr>
          <p:cNvPr id="104451" name="Notes Placeholder 2">
            <a:extLst>
              <a:ext uri="{FF2B5EF4-FFF2-40B4-BE49-F238E27FC236}">
                <a16:creationId xmlns:a16="http://schemas.microsoft.com/office/drawing/2014/main" id="{4FA0C2AC-2062-EEAF-096B-5767A1A732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04452" name="Slide Number Placeholder 3">
            <a:extLst>
              <a:ext uri="{FF2B5EF4-FFF2-40B4-BE49-F238E27FC236}">
                <a16:creationId xmlns:a16="http://schemas.microsoft.com/office/drawing/2014/main" id="{5672A571-D01A-7F63-644D-75F2604606D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19974B2-A382-4DB9-830B-8C90750B3383}" type="slidenum">
              <a:rPr lang="en-US" altLang="en-US" sz="1000" smtClean="0">
                <a:latin typeface="Times New Roman" panose="02020603050405020304" pitchFamily="18" charset="0"/>
              </a:rPr>
              <a:pPr/>
              <a:t>46</a:t>
            </a:fld>
            <a:endParaRPr lang="en-US" altLang="en-US" sz="100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97AE7742-8EC6-FE6B-577C-1D6760DF8737}"/>
              </a:ext>
            </a:extLst>
          </p:cNvPr>
          <p:cNvSpPr>
            <a:spLocks noGrp="1" noRot="1" noChangeAspect="1" noChangeArrowheads="1" noTextEdit="1"/>
          </p:cNvSpPr>
          <p:nvPr>
            <p:ph type="sldImg"/>
          </p:nvPr>
        </p:nvSpPr>
        <p:spPr>
          <a:ln/>
        </p:spPr>
      </p:sp>
      <p:sp>
        <p:nvSpPr>
          <p:cNvPr id="106499" name="Notes Placeholder 2">
            <a:extLst>
              <a:ext uri="{FF2B5EF4-FFF2-40B4-BE49-F238E27FC236}">
                <a16:creationId xmlns:a16="http://schemas.microsoft.com/office/drawing/2014/main" id="{01B0620F-09E1-CC37-2A2E-9E22B54419C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06500" name="Slide Number Placeholder 3">
            <a:extLst>
              <a:ext uri="{FF2B5EF4-FFF2-40B4-BE49-F238E27FC236}">
                <a16:creationId xmlns:a16="http://schemas.microsoft.com/office/drawing/2014/main" id="{FD484248-41CA-16BA-BADF-4AFFCA5E1E1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5B33C56-F4DB-4605-B36C-862D71988C5B}" type="slidenum">
              <a:rPr lang="en-US" altLang="en-US" sz="1000" smtClean="0">
                <a:latin typeface="Times New Roman" panose="02020603050405020304" pitchFamily="18" charset="0"/>
              </a:rPr>
              <a:pPr/>
              <a:t>47</a:t>
            </a:fld>
            <a:endParaRPr lang="en-US" altLang="en-US" sz="100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0E64B8C7-97F0-BC21-5958-EC87F223AC1C}"/>
              </a:ext>
            </a:extLst>
          </p:cNvPr>
          <p:cNvSpPr>
            <a:spLocks noGrp="1" noRot="1" noChangeAspect="1" noChangeArrowheads="1" noTextEdit="1"/>
          </p:cNvSpPr>
          <p:nvPr>
            <p:ph type="sldImg"/>
          </p:nvPr>
        </p:nvSpPr>
        <p:spPr>
          <a:ln/>
        </p:spPr>
      </p:sp>
      <p:sp>
        <p:nvSpPr>
          <p:cNvPr id="108547" name="Notes Placeholder 2">
            <a:extLst>
              <a:ext uri="{FF2B5EF4-FFF2-40B4-BE49-F238E27FC236}">
                <a16:creationId xmlns:a16="http://schemas.microsoft.com/office/drawing/2014/main" id="{AD9F2186-F3E4-3D68-9F34-27AE5FA6C3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08548" name="Slide Number Placeholder 3">
            <a:extLst>
              <a:ext uri="{FF2B5EF4-FFF2-40B4-BE49-F238E27FC236}">
                <a16:creationId xmlns:a16="http://schemas.microsoft.com/office/drawing/2014/main" id="{4E63B50B-71BE-60E2-4A3B-93625ABBC01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1D2C8660-37E4-4D4E-9C8D-7F868FA0D3B0}" type="slidenum">
              <a:rPr lang="en-US" altLang="en-US" sz="1000" smtClean="0">
                <a:latin typeface="Times New Roman" panose="02020603050405020304" pitchFamily="18" charset="0"/>
              </a:rPr>
              <a:pPr/>
              <a:t>48</a:t>
            </a:fld>
            <a:endParaRPr lang="en-US" altLang="en-US" sz="100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F40952DE-5F92-36BB-411F-CA04AED253C4}"/>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4C4EA7DB-5B6E-946F-4FA3-0AE251E2D7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10596" name="Slide Number Placeholder 3">
            <a:extLst>
              <a:ext uri="{FF2B5EF4-FFF2-40B4-BE49-F238E27FC236}">
                <a16:creationId xmlns:a16="http://schemas.microsoft.com/office/drawing/2014/main" id="{1D2655BA-CB82-DB08-0144-E245043305B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F3E813BF-940B-4BC2-9436-88273B822375}" type="slidenum">
              <a:rPr lang="en-US" altLang="en-US" sz="1000" smtClean="0">
                <a:latin typeface="Times New Roman" panose="02020603050405020304" pitchFamily="18" charset="0"/>
              </a:rPr>
              <a:pPr/>
              <a:t>49</a:t>
            </a:fld>
            <a:endParaRPr lang="en-US" altLang="en-US" sz="100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BD7AC24E-5EE5-39EB-1C30-A91919288A71}"/>
              </a:ext>
            </a:extLst>
          </p:cNvPr>
          <p:cNvSpPr>
            <a:spLocks noGrp="1" noRot="1" noChangeAspect="1" noChangeArrowheads="1" noTextEdit="1"/>
          </p:cNvSpPr>
          <p:nvPr>
            <p:ph type="sldImg"/>
          </p:nvPr>
        </p:nvSpPr>
        <p:spPr>
          <a:ln/>
        </p:spPr>
      </p:sp>
      <p:sp>
        <p:nvSpPr>
          <p:cNvPr id="116739" name="Notes Placeholder 2">
            <a:extLst>
              <a:ext uri="{FF2B5EF4-FFF2-40B4-BE49-F238E27FC236}">
                <a16:creationId xmlns:a16="http://schemas.microsoft.com/office/drawing/2014/main" id="{89BCDC44-D05C-C36D-AF53-406D462225C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16740" name="Slide Number Placeholder 3">
            <a:extLst>
              <a:ext uri="{FF2B5EF4-FFF2-40B4-BE49-F238E27FC236}">
                <a16:creationId xmlns:a16="http://schemas.microsoft.com/office/drawing/2014/main" id="{95D7E2FC-2096-48FF-4678-F8EDF73F6C1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4439DB8E-CBA6-44EB-A9EE-C8167ED65C23}" type="slidenum">
              <a:rPr lang="en-US" altLang="en-US" sz="1000" smtClean="0">
                <a:latin typeface="Times New Roman" panose="02020603050405020304" pitchFamily="18" charset="0"/>
              </a:rPr>
              <a:pPr/>
              <a:t>52</a:t>
            </a:fld>
            <a:endParaRPr lang="en-US" altLang="en-US" sz="1000">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FF0F121F-595C-4054-70DC-B9C41CEFC259}"/>
              </a:ext>
            </a:extLst>
          </p:cNvPr>
          <p:cNvSpPr>
            <a:spLocks noGrp="1" noRot="1" noChangeAspect="1" noChangeArrowheads="1" noTextEdit="1"/>
          </p:cNvSpPr>
          <p:nvPr>
            <p:ph type="sldImg"/>
          </p:nvPr>
        </p:nvSpPr>
        <p:spPr>
          <a:ln/>
        </p:spPr>
      </p:sp>
      <p:sp>
        <p:nvSpPr>
          <p:cNvPr id="118787" name="Notes Placeholder 2">
            <a:extLst>
              <a:ext uri="{FF2B5EF4-FFF2-40B4-BE49-F238E27FC236}">
                <a16:creationId xmlns:a16="http://schemas.microsoft.com/office/drawing/2014/main" id="{7BEFEF81-3943-E1F9-F1A4-7C27C41582F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118788" name="Slide Number Placeholder 3">
            <a:extLst>
              <a:ext uri="{FF2B5EF4-FFF2-40B4-BE49-F238E27FC236}">
                <a16:creationId xmlns:a16="http://schemas.microsoft.com/office/drawing/2014/main" id="{6C1D3C96-3260-DC76-03F5-CFD7003248D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E800B07-75DC-4355-8BA0-DF8EBE7A5C05}" type="slidenum">
              <a:rPr lang="en-US" altLang="en-US" sz="1000" smtClean="0">
                <a:latin typeface="Times New Roman" panose="02020603050405020304" pitchFamily="18" charset="0"/>
              </a:rPr>
              <a:pPr/>
              <a:t>53</a:t>
            </a:fld>
            <a:endParaRPr lang="en-US" altLang="en-US" sz="10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BCF897D-B4E1-194B-1047-93533664B3E6}"/>
              </a:ext>
            </a:extLst>
          </p:cNvPr>
          <p:cNvSpPr>
            <a:spLocks noGrp="1" noRot="1" noChangeAspect="1" noChangeArrowheads="1" noTextEdit="1"/>
          </p:cNvSpPr>
          <p:nvPr>
            <p:ph type="sldImg"/>
          </p:nvPr>
        </p:nvSpPr>
        <p:spPr>
          <a:ln/>
        </p:spPr>
      </p:sp>
      <p:sp>
        <p:nvSpPr>
          <p:cNvPr id="25603" name="Notes Placeholder 2">
            <a:extLst>
              <a:ext uri="{FF2B5EF4-FFF2-40B4-BE49-F238E27FC236}">
                <a16:creationId xmlns:a16="http://schemas.microsoft.com/office/drawing/2014/main" id="{BC6E9261-7589-76FB-C27C-019E44A735F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Botulism spores are on most fresh food surfaces.  They are usually harmless because they multiply and produce toxin only when there is no oxygen available. </a:t>
            </a:r>
          </a:p>
          <a:p>
            <a:endParaRPr lang="en-US" altLang="en-US">
              <a:latin typeface="Arial" panose="020B0604020202020204" pitchFamily="34" charset="0"/>
            </a:endParaRPr>
          </a:p>
          <a:p>
            <a:r>
              <a:rPr lang="en-US" altLang="en-US">
                <a:latin typeface="Arial" panose="020B0604020202020204" pitchFamily="34" charset="0"/>
              </a:rPr>
              <a:t>Botulism toxin is produced by bacteria called Clostridium botulinum.The bacteria and toxin can often be found in home canned foods that have not been properly prepared, unrefrigerated homemade foods such as salsa, garlic and herbs in oil, and traditionally prepared salted or fermented seafood.Very small amounts, even a small taste,can cause severe illness and death.</a:t>
            </a:r>
          </a:p>
          <a:p>
            <a:r>
              <a:rPr lang="en-US" altLang="en-US">
                <a:latin typeface="Arial" panose="020B0604020202020204" pitchFamily="34" charset="0"/>
              </a:rPr>
              <a:t>Illness from botulism toxin can happen within a few hours or up to 10 days after eating food containing </a:t>
            </a:r>
            <a:r>
              <a:rPr lang="en-US" altLang="en-US" i="1">
                <a:latin typeface="Arial" panose="020B0604020202020204" pitchFamily="34" charset="0"/>
              </a:rPr>
              <a:t>Clostridium botulinum</a:t>
            </a:r>
            <a:r>
              <a:rPr lang="en-US" altLang="en-US">
                <a:latin typeface="Arial" panose="020B0604020202020204" pitchFamily="34" charset="0"/>
              </a:rPr>
              <a:t>.Symptoms of illness can include double or blurred vision, drooping eyelids, slurred speech, difficulty swallowing, dry mouth, and increasing muscle weakness usually affecting the upper part of the body, but then moves down to the legs. The toxin can paralyze breathing muscles which can cause death. If you have any of these symptoms, especially after eating home-canned food, go to a hospital immediately.</a:t>
            </a:r>
          </a:p>
          <a:p>
            <a:endParaRPr lang="en-US" altLang="en-US">
              <a:latin typeface="Arial" panose="020B0604020202020204" pitchFamily="34" charset="0"/>
            </a:endParaRPr>
          </a:p>
          <a:p>
            <a:r>
              <a:rPr lang="en-US" altLang="en-US">
                <a:latin typeface="Arial" panose="020B0604020202020204" pitchFamily="34" charset="0"/>
              </a:rPr>
              <a:t>Symptoms</a:t>
            </a:r>
          </a:p>
          <a:p>
            <a:pPr lvl="1"/>
            <a:r>
              <a:rPr lang="en-US" altLang="en-US">
                <a:latin typeface="Arial" panose="020B0604020202020204" pitchFamily="34" charset="0"/>
              </a:rPr>
              <a:t>Difficulty swallowing </a:t>
            </a:r>
          </a:p>
          <a:p>
            <a:pPr lvl="1"/>
            <a:r>
              <a:rPr lang="en-US" altLang="en-US">
                <a:latin typeface="Arial" panose="020B0604020202020204" pitchFamily="34" charset="0"/>
              </a:rPr>
              <a:t>Speech</a:t>
            </a:r>
          </a:p>
          <a:p>
            <a:pPr lvl="1"/>
            <a:r>
              <a:rPr lang="en-US" altLang="en-US">
                <a:latin typeface="Arial" panose="020B0604020202020204" pitchFamily="34" charset="0"/>
              </a:rPr>
              <a:t>Breathing issues </a:t>
            </a:r>
          </a:p>
          <a:p>
            <a:pPr lvl="1"/>
            <a:r>
              <a:rPr lang="en-US" altLang="en-US">
                <a:latin typeface="Arial" panose="020B0604020202020204" pitchFamily="34" charset="0"/>
              </a:rPr>
              <a:t>Double vision </a:t>
            </a:r>
          </a:p>
          <a:p>
            <a:pPr lvl="1"/>
            <a:r>
              <a:rPr lang="en-US" altLang="en-US">
                <a:latin typeface="Arial" panose="020B0604020202020204" pitchFamily="34" charset="0"/>
              </a:rPr>
              <a:t>Death </a:t>
            </a:r>
          </a:p>
          <a:p>
            <a:pPr lvl="1"/>
            <a:endParaRPr lang="en-US" altLang="en-US" sz="2400">
              <a:latin typeface="Arial" panose="020B0604020202020204" pitchFamily="34" charset="0"/>
            </a:endParaRPr>
          </a:p>
          <a:p>
            <a:pPr lvl="1"/>
            <a:r>
              <a:rPr lang="en-US" altLang="en-US">
                <a:latin typeface="Arial" panose="020B0604020202020204" pitchFamily="34" charset="0"/>
              </a:rPr>
              <a:t>Costs for each case is $1,681,000 </a:t>
            </a:r>
          </a:p>
          <a:p>
            <a:pPr lvl="1"/>
            <a:r>
              <a:rPr lang="en-US" altLang="en-US" sz="2000">
                <a:latin typeface="Arial" panose="020B0604020202020204" pitchFamily="34" charset="0"/>
              </a:rPr>
              <a:t>Medical, pain, sufferings and functional disability </a:t>
            </a:r>
          </a:p>
          <a:p>
            <a:endParaRPr lang="en-US" altLang="en-US">
              <a:latin typeface="Arial" panose="020B0604020202020204" pitchFamily="34" charset="0"/>
            </a:endParaRPr>
          </a:p>
        </p:txBody>
      </p:sp>
      <p:sp>
        <p:nvSpPr>
          <p:cNvPr id="25604" name="Slide Number Placeholder 3">
            <a:extLst>
              <a:ext uri="{FF2B5EF4-FFF2-40B4-BE49-F238E27FC236}">
                <a16:creationId xmlns:a16="http://schemas.microsoft.com/office/drawing/2014/main" id="{BD62FF67-74D4-838B-9B4F-F6722E80095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77CA6F40-ED88-46D8-82B6-1308501BAEA3}" type="slidenum">
              <a:rPr lang="en-US" altLang="en-US" sz="1000" smtClean="0">
                <a:solidFill>
                  <a:srgbClr val="000000"/>
                </a:solidFill>
                <a:latin typeface="Times New Roman" panose="02020603050405020304" pitchFamily="18" charset="0"/>
              </a:rPr>
              <a:pPr/>
              <a:t>4</a:t>
            </a:fld>
            <a:endParaRPr lang="en-US" altLang="en-US" sz="1000">
              <a:solidFill>
                <a:srgbClr val="000000"/>
              </a:solidFill>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B1D89ACB-7DB7-D464-29B3-B0016A543287}"/>
              </a:ext>
            </a:extLst>
          </p:cNvPr>
          <p:cNvSpPr>
            <a:spLocks noGrp="1" noRot="1" noChangeAspect="1" noChangeArrowheads="1" noTextEdit="1"/>
          </p:cNvSpPr>
          <p:nvPr>
            <p:ph type="sldImg"/>
          </p:nvPr>
        </p:nvSpPr>
        <p:spPr>
          <a:ln/>
        </p:spPr>
      </p:sp>
      <p:sp>
        <p:nvSpPr>
          <p:cNvPr id="35843" name="Notes Placeholder 2">
            <a:extLst>
              <a:ext uri="{FF2B5EF4-FFF2-40B4-BE49-F238E27FC236}">
                <a16:creationId xmlns:a16="http://schemas.microsoft.com/office/drawing/2014/main" id="{1E9BDDFA-D11D-1365-F0B4-5A09901B82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Processing times are scientifically determined. Several factors influence the length of time home-canned products must be processed. Therefore, it is extremely important to follow a tested recipe for canning tomatoes and tomato products (such as spaghetti sauce). Changes in the amount or type of ingredients and method of preparation can influence the processing conditions needed to guarantee safety. For example, adding vegetables to a tomato sauce recipe can change acidity, and overcooking can change consistency and density. </a:t>
            </a:r>
            <a:r>
              <a:rPr lang="en-US" altLang="en-US" i="1">
                <a:latin typeface="Arial" panose="020B0604020202020204" pitchFamily="34" charset="0"/>
              </a:rPr>
              <a:t>Products that are not prepared according to the research-based instructions in this publication should be frozen. </a:t>
            </a:r>
            <a:endParaRPr lang="en-US" altLang="en-US">
              <a:latin typeface="Arial" panose="020B0604020202020204" pitchFamily="34" charset="0"/>
            </a:endParaRPr>
          </a:p>
        </p:txBody>
      </p:sp>
      <p:sp>
        <p:nvSpPr>
          <p:cNvPr id="35844" name="Slide Number Placeholder 3">
            <a:extLst>
              <a:ext uri="{FF2B5EF4-FFF2-40B4-BE49-F238E27FC236}">
                <a16:creationId xmlns:a16="http://schemas.microsoft.com/office/drawing/2014/main" id="{EFC8DDB9-F511-8085-9F3E-53B18823175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A8D891AA-A647-4FCF-8C73-F6AD16738C10}" type="slidenum">
              <a:rPr lang="en-US" altLang="en-US" sz="1000" smtClean="0">
                <a:latin typeface="Times New Roman" panose="02020603050405020304" pitchFamily="18" charset="0"/>
              </a:rPr>
              <a:pPr/>
              <a:t>9</a:t>
            </a:fld>
            <a:endParaRPr lang="en-US" altLang="en-US" sz="100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7C3251E1-C45A-6756-0F44-D792A5B8433B}"/>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5399F8D4-06C6-D453-EF0E-E17B305C2FD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31748" name="Slide Number Placeholder 3">
            <a:extLst>
              <a:ext uri="{FF2B5EF4-FFF2-40B4-BE49-F238E27FC236}">
                <a16:creationId xmlns:a16="http://schemas.microsoft.com/office/drawing/2014/main" id="{CAD12769-DEF0-1077-966B-584AEBA9192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187F01FB-B502-44B0-BC97-D2DECD80EEB0}" type="slidenum">
              <a:rPr lang="en-US" altLang="en-US" sz="1000" smtClean="0">
                <a:latin typeface="Times New Roman" panose="02020603050405020304" pitchFamily="18" charset="0"/>
              </a:rPr>
              <a:pPr/>
              <a:t>7</a:t>
            </a:fld>
            <a:endParaRPr lang="en-US" altLang="en-US" sz="100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44FFAFEA-F818-5C1A-92EB-1127F420F224}"/>
              </a:ext>
            </a:extLst>
          </p:cNvPr>
          <p:cNvSpPr>
            <a:spLocks noGrp="1" noRot="1" noChangeAspect="1" noChangeArrowheads="1" noTextEdit="1"/>
          </p:cNvSpPr>
          <p:nvPr>
            <p:ph type="sldImg"/>
          </p:nvPr>
        </p:nvSpPr>
        <p:spPr>
          <a:ln/>
        </p:spPr>
      </p:sp>
      <p:sp>
        <p:nvSpPr>
          <p:cNvPr id="33795" name="Notes Placeholder 2">
            <a:extLst>
              <a:ext uri="{FF2B5EF4-FFF2-40B4-BE49-F238E27FC236}">
                <a16:creationId xmlns:a16="http://schemas.microsoft.com/office/drawing/2014/main" id="{E506DC32-3134-B2C1-7746-B07ABD4EAE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8C15AE04-9903-5D9B-F3E5-7E204F1F267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C9CD3736-2F24-4151-88B5-070843005544}" type="slidenum">
              <a:rPr lang="en-US" altLang="en-US" sz="1000" smtClean="0">
                <a:latin typeface="Times New Roman" panose="02020603050405020304" pitchFamily="18" charset="0"/>
              </a:rPr>
              <a:pPr/>
              <a:t>8</a:t>
            </a:fld>
            <a:endParaRPr lang="en-US" altLang="en-US" sz="100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1F1EBC1D-45A7-53F2-CE5D-FCD671CFA7D2}"/>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885A1847-383C-925E-EA06-8C5132825E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41988" name="Slide Number Placeholder 3">
            <a:extLst>
              <a:ext uri="{FF2B5EF4-FFF2-40B4-BE49-F238E27FC236}">
                <a16:creationId xmlns:a16="http://schemas.microsoft.com/office/drawing/2014/main" id="{DE3141FC-9911-EF4F-A960-BEE3CF715B3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fld id="{7C147C4C-91E3-4890-A1A9-6711145663C6}" type="slidenum">
              <a:rPr lang="en-US" altLang="en-US" sz="1000" smtClean="0">
                <a:latin typeface="Times New Roman" panose="02020603050405020304" pitchFamily="18" charset="0"/>
              </a:rPr>
              <a:pPr/>
              <a:t>12</a:t>
            </a:fld>
            <a:endParaRPr lang="en-US" altLang="en-US" sz="100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8649BD73-6EE6-9242-D9C3-A29D4FE09B9A}"/>
              </a:ext>
            </a:extLst>
          </p:cNvPr>
          <p:cNvSpPr>
            <a:spLocks noGrp="1" noRot="1" noChangeAspect="1" noChangeArrowheads="1" noTextEdit="1"/>
          </p:cNvSpPr>
          <p:nvPr>
            <p:ph type="sldImg"/>
          </p:nvPr>
        </p:nvSpPr>
        <p:spPr>
          <a:ln/>
        </p:spPr>
      </p:sp>
      <p:sp>
        <p:nvSpPr>
          <p:cNvPr id="44035" name="Notes Placeholder 2">
            <a:extLst>
              <a:ext uri="{FF2B5EF4-FFF2-40B4-BE49-F238E27FC236}">
                <a16:creationId xmlns:a16="http://schemas.microsoft.com/office/drawing/2014/main" id="{2D972BEF-9217-CD46-D973-943635A61B2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latin typeface="Arial" panose="020B0604020202020204" pitchFamily="34" charset="0"/>
            </a:endParaRPr>
          </a:p>
        </p:txBody>
      </p:sp>
      <p:sp>
        <p:nvSpPr>
          <p:cNvPr id="44036" name="Slide Number Placeholder 3">
            <a:extLst>
              <a:ext uri="{FF2B5EF4-FFF2-40B4-BE49-F238E27FC236}">
                <a16:creationId xmlns:a16="http://schemas.microsoft.com/office/drawing/2014/main" id="{C567061A-6E8D-97C8-2E16-D2D08E2F9A8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panose="02020603050405020304" pitchFamily="18" charset="0"/>
              </a:defRPr>
            </a:lvl1pPr>
            <a:lvl2pPr marL="755650" indent="-290513">
              <a:defRPr sz="2400">
                <a:solidFill>
                  <a:schemeClr val="tx1"/>
                </a:solidFill>
                <a:latin typeface="Times" panose="02020603050405020304" pitchFamily="18" charset="0"/>
              </a:defRPr>
            </a:lvl2pPr>
            <a:lvl3pPr marL="1163638" indent="-231775">
              <a:defRPr sz="2400">
                <a:solidFill>
                  <a:schemeClr val="tx1"/>
                </a:solidFill>
                <a:latin typeface="Times" panose="02020603050405020304" pitchFamily="18" charset="0"/>
              </a:defRPr>
            </a:lvl3pPr>
            <a:lvl4pPr marL="1630363" indent="-231775">
              <a:defRPr sz="2400">
                <a:solidFill>
                  <a:schemeClr val="tx1"/>
                </a:solidFill>
                <a:latin typeface="Times" panose="02020603050405020304" pitchFamily="18" charset="0"/>
              </a:defRPr>
            </a:lvl4pPr>
            <a:lvl5pPr marL="2095500" indent="-231775">
              <a:defRPr sz="2400">
                <a:solidFill>
                  <a:schemeClr val="tx1"/>
                </a:solidFill>
                <a:latin typeface="Times" panose="02020603050405020304" pitchFamily="18" charset="0"/>
              </a:defRPr>
            </a:lvl5pPr>
            <a:lvl6pPr marL="2552700" indent="-231775" eaLnBrk="0" fontAlgn="base" hangingPunct="0">
              <a:spcBef>
                <a:spcPct val="0"/>
              </a:spcBef>
              <a:spcAft>
                <a:spcPct val="0"/>
              </a:spcAft>
              <a:defRPr sz="2400">
                <a:solidFill>
                  <a:schemeClr val="tx1"/>
                </a:solidFill>
                <a:latin typeface="Times" panose="02020603050405020304" pitchFamily="18" charset="0"/>
              </a:defRPr>
            </a:lvl6pPr>
            <a:lvl7pPr marL="3009900" indent="-231775" eaLnBrk="0" fontAlgn="base" hangingPunct="0">
              <a:spcBef>
                <a:spcPct val="0"/>
              </a:spcBef>
              <a:spcAft>
                <a:spcPct val="0"/>
              </a:spcAft>
              <a:defRPr sz="2400">
                <a:solidFill>
                  <a:schemeClr val="tx1"/>
                </a:solidFill>
                <a:latin typeface="Times" panose="02020603050405020304" pitchFamily="18" charset="0"/>
              </a:defRPr>
            </a:lvl7pPr>
            <a:lvl8pPr marL="3467100" indent="-231775" eaLnBrk="0" fontAlgn="base" hangingPunct="0">
              <a:spcBef>
                <a:spcPct val="0"/>
              </a:spcBef>
              <a:spcAft>
                <a:spcPct val="0"/>
              </a:spcAft>
              <a:defRPr sz="2400">
                <a:solidFill>
                  <a:schemeClr val="tx1"/>
                </a:solidFill>
                <a:latin typeface="Times" panose="02020603050405020304" pitchFamily="18" charset="0"/>
              </a:defRPr>
            </a:lvl8pPr>
            <a:lvl9pPr marL="3924300" indent="-231775" eaLnBrk="0" fontAlgn="base" hangingPunct="0">
              <a:spcBef>
                <a:spcPct val="0"/>
              </a:spcBef>
              <a:spcAft>
                <a:spcPct val="0"/>
              </a:spcAft>
              <a:defRPr sz="2400">
                <a:solidFill>
                  <a:schemeClr val="tx1"/>
                </a:solidFill>
                <a:latin typeface="Times" panose="02020603050405020304" pitchFamily="18" charset="0"/>
              </a:defRPr>
            </a:lvl9pPr>
          </a:lstStyle>
          <a:p>
            <a:fld id="{A79E2CF7-7313-4D4E-B1BE-CABED696568A}" type="slidenum">
              <a:rPr lang="en-US" altLang="en-US" sz="1000" smtClean="0">
                <a:latin typeface="Times New Roman" panose="02020603050405020304" pitchFamily="18" charset="0"/>
              </a:rPr>
              <a:pPr/>
              <a:t>13</a:t>
            </a:fld>
            <a:endParaRPr lang="en-US" altLang="en-US" sz="100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2DBD1"/>
        </a:soli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6E7A4B59-D8F0-F1A9-B549-6C15299348CB}"/>
              </a:ext>
            </a:extLst>
          </p:cNvPr>
          <p:cNvSpPr txBox="1">
            <a:spLocks noChangeArrowheads="1"/>
          </p:cNvSpPr>
          <p:nvPr/>
        </p:nvSpPr>
        <p:spPr bwMode="auto">
          <a:xfrm>
            <a:off x="7620000" y="990600"/>
            <a:ext cx="1306513" cy="228600"/>
          </a:xfrm>
          <a:prstGeom prst="rect">
            <a:avLst/>
          </a:prstGeom>
          <a:noFill/>
          <a:ln>
            <a:noFill/>
          </a:ln>
          <a:effec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lnSpc>
                <a:spcPct val="75000"/>
              </a:lnSpc>
              <a:defRPr/>
            </a:pPr>
            <a:endParaRPr lang="en-US" altLang="en-US" sz="1200" dirty="0">
              <a:solidFill>
                <a:srgbClr val="DED5CC"/>
              </a:solidFill>
              <a:latin typeface="Stone Sans" pitchFamily="64" charset="0"/>
            </a:endParaRPr>
          </a:p>
        </p:txBody>
      </p:sp>
      <p:sp>
        <p:nvSpPr>
          <p:cNvPr id="3" name="Rectangle 4">
            <a:extLst>
              <a:ext uri="{FF2B5EF4-FFF2-40B4-BE49-F238E27FC236}">
                <a16:creationId xmlns:a16="http://schemas.microsoft.com/office/drawing/2014/main" id="{12659DE0-5DA6-F1CE-9E04-3A343D7AAB66}"/>
              </a:ext>
            </a:extLst>
          </p:cNvPr>
          <p:cNvSpPr>
            <a:spLocks noChangeArrowheads="1"/>
          </p:cNvSpPr>
          <p:nvPr/>
        </p:nvSpPr>
        <p:spPr bwMode="auto">
          <a:xfrm>
            <a:off x="0" y="5943600"/>
            <a:ext cx="9144000" cy="914400"/>
          </a:xfrm>
          <a:prstGeom prst="rect">
            <a:avLst/>
          </a:prstGeom>
          <a:solidFill>
            <a:srgbClr val="FFFFFF"/>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dirty="0"/>
          </a:p>
        </p:txBody>
      </p:sp>
      <p:sp>
        <p:nvSpPr>
          <p:cNvPr id="4" name="Rectangle 5">
            <a:extLst>
              <a:ext uri="{FF2B5EF4-FFF2-40B4-BE49-F238E27FC236}">
                <a16:creationId xmlns:a16="http://schemas.microsoft.com/office/drawing/2014/main" id="{578E564F-C059-3232-6CCB-2668598A849C}"/>
              </a:ext>
            </a:extLst>
          </p:cNvPr>
          <p:cNvSpPr>
            <a:spLocks noChangeArrowheads="1"/>
          </p:cNvSpPr>
          <p:nvPr/>
        </p:nvSpPr>
        <p:spPr bwMode="auto">
          <a:xfrm>
            <a:off x="0" y="5562600"/>
            <a:ext cx="9155113" cy="381000"/>
          </a:xfrm>
          <a:prstGeom prst="rect">
            <a:avLst/>
          </a:prstGeom>
          <a:solidFill>
            <a:schemeClr val="tx1"/>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endParaRPr lang="en-US" altLang="en-US" dirty="0">
              <a:solidFill>
                <a:srgbClr val="A8C0D2"/>
              </a:solidFill>
            </a:endParaRPr>
          </a:p>
        </p:txBody>
      </p:sp>
      <p:sp>
        <p:nvSpPr>
          <p:cNvPr id="5" name="Rectangle 6">
            <a:extLst>
              <a:ext uri="{FF2B5EF4-FFF2-40B4-BE49-F238E27FC236}">
                <a16:creationId xmlns:a16="http://schemas.microsoft.com/office/drawing/2014/main" id="{421C19F2-F1DF-C384-AE70-EEDC346B2B69}"/>
              </a:ext>
            </a:extLst>
          </p:cNvPr>
          <p:cNvSpPr>
            <a:spLocks noChangeArrowheads="1"/>
          </p:cNvSpPr>
          <p:nvPr/>
        </p:nvSpPr>
        <p:spPr bwMode="auto">
          <a:xfrm>
            <a:off x="152400" y="5618163"/>
            <a:ext cx="8839200" cy="274637"/>
          </a:xfrm>
          <a:prstGeom prst="rect">
            <a:avLst/>
          </a:prstGeom>
          <a:noFill/>
          <a:ln>
            <a:noFill/>
          </a:ln>
          <a:effec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a:defRPr/>
            </a:pPr>
            <a:r>
              <a:rPr lang="en-US" altLang="en-US" sz="1200" dirty="0">
                <a:solidFill>
                  <a:srgbClr val="DED5CC"/>
                </a:solidFill>
                <a:latin typeface="Stone Sans" pitchFamily="64" charset="0"/>
              </a:rPr>
              <a:t>FOOD SAFETY &amp; PRESERVATION</a:t>
            </a:r>
            <a:r>
              <a:rPr lang="en-US" altLang="en-US" sz="1200" dirty="0">
                <a:solidFill>
                  <a:schemeClr val="bg1"/>
                </a:solidFill>
                <a:latin typeface="Stone Sans" pitchFamily="64" charset="0"/>
              </a:rPr>
              <a:t> </a:t>
            </a:r>
          </a:p>
        </p:txBody>
      </p:sp>
      <p:sp>
        <p:nvSpPr>
          <p:cNvPr id="6" name="Rectangle 7">
            <a:extLst>
              <a:ext uri="{FF2B5EF4-FFF2-40B4-BE49-F238E27FC236}">
                <a16:creationId xmlns:a16="http://schemas.microsoft.com/office/drawing/2014/main" id="{7D1A42C2-54F2-A4C1-9FF5-10625EA4DB6E}"/>
              </a:ext>
            </a:extLst>
          </p:cNvPr>
          <p:cNvSpPr>
            <a:spLocks noChangeArrowheads="1"/>
          </p:cNvSpPr>
          <p:nvPr/>
        </p:nvSpPr>
        <p:spPr bwMode="auto">
          <a:xfrm>
            <a:off x="0" y="-7938"/>
            <a:ext cx="9144000" cy="1143001"/>
          </a:xfrm>
          <a:prstGeom prst="rect">
            <a:avLst/>
          </a:prstGeom>
          <a:gradFill rotWithShape="0">
            <a:gsLst>
              <a:gs pos="0">
                <a:srgbClr val="3E2116"/>
              </a:gs>
              <a:gs pos="100000">
                <a:schemeClr val="folHlink"/>
              </a:gs>
            </a:gsLst>
            <a:lin ang="0" scaled="1"/>
          </a:gra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dirty="0"/>
          </a:p>
        </p:txBody>
      </p:sp>
      <p:pic>
        <p:nvPicPr>
          <p:cNvPr id="7" name="Picture 8" descr="logo">
            <a:extLst>
              <a:ext uri="{FF2B5EF4-FFF2-40B4-BE49-F238E27FC236}">
                <a16:creationId xmlns:a16="http://schemas.microsoft.com/office/drawing/2014/main" id="{959ACD49-08EB-6F6E-B4E4-EEB9FF038D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8913"/>
            <a:ext cx="4038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BottomImageBar">
            <a:extLst>
              <a:ext uri="{FF2B5EF4-FFF2-40B4-BE49-F238E27FC236}">
                <a16:creationId xmlns:a16="http://schemas.microsoft.com/office/drawing/2014/main" id="{574E5F7E-6BD9-BE95-6A31-3F8F71A5BD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Rectangle 2"/>
          <p:cNvSpPr>
            <a:spLocks noGrp="1" noChangeArrowheads="1"/>
          </p:cNvSpPr>
          <p:nvPr>
            <p:ph type="ctrTitle"/>
          </p:nvPr>
        </p:nvSpPr>
        <p:spPr>
          <a:xfrm>
            <a:off x="685800" y="2209800"/>
            <a:ext cx="7772400" cy="1143000"/>
          </a:xfrm>
        </p:spPr>
        <p:txBody>
          <a:bodyPr/>
          <a:lstStyle>
            <a:lvl1pPr algn="ctr">
              <a:defRPr sz="3200">
                <a:solidFill>
                  <a:schemeClr val="folHlink"/>
                </a:solidFill>
              </a:defRPr>
            </a:lvl1pPr>
          </a:lstStyle>
          <a:p>
            <a:pPr lvl="0"/>
            <a:r>
              <a:rPr lang="en-US" noProof="0"/>
              <a:t>Click to edit Master title style</a:t>
            </a:r>
          </a:p>
        </p:txBody>
      </p:sp>
    </p:spTree>
    <p:extLst>
      <p:ext uri="{BB962C8B-B14F-4D97-AF65-F5344CB8AC3E}">
        <p14:creationId xmlns:p14="http://schemas.microsoft.com/office/powerpoint/2010/main" val="74787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99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914400"/>
            <a:ext cx="20955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914400"/>
            <a:ext cx="61341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075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382000" cy="533400"/>
          </a:xfrm>
        </p:spPr>
        <p:txBody>
          <a:bodyPr/>
          <a:lstStyle/>
          <a:p>
            <a:r>
              <a:rPr lang="en-US"/>
              <a:t>Click to edit Master title style</a:t>
            </a:r>
          </a:p>
        </p:txBody>
      </p:sp>
      <p:sp>
        <p:nvSpPr>
          <p:cNvPr id="3" name="Text Placeholder 2"/>
          <p:cNvSpPr>
            <a:spLocks noGrp="1"/>
          </p:cNvSpPr>
          <p:nvPr>
            <p:ph type="body" sz="half" idx="1"/>
          </p:nvPr>
        </p:nvSpPr>
        <p:spPr>
          <a:xfrm>
            <a:off x="381000" y="16764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14800" cy="464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999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CA92F8C-B5E1-0B89-CFA7-2495F3CDE909}"/>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296C82E6-738F-4964-AAFE-AF25C9694077}" type="datetimeFigureOut">
              <a:rPr lang="en-US"/>
              <a:pPr>
                <a:defRPr/>
              </a:pPr>
              <a:t>11/3/2024</a:t>
            </a:fld>
            <a:endParaRPr lang="en-US"/>
          </a:p>
        </p:txBody>
      </p:sp>
      <p:sp>
        <p:nvSpPr>
          <p:cNvPr id="5" name="Footer Placeholder 4">
            <a:extLst>
              <a:ext uri="{FF2B5EF4-FFF2-40B4-BE49-F238E27FC236}">
                <a16:creationId xmlns:a16="http://schemas.microsoft.com/office/drawing/2014/main" id="{A447AE7C-E30F-E9F6-3AC2-05C9E316C654}"/>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B9D7CFBE-B484-87F5-ADF7-7E305DF453C5}"/>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9FCB0451-9876-4854-BB09-A10C71CBD793}" type="slidenum">
              <a:rPr lang="en-US" altLang="en-US"/>
              <a:pPr>
                <a:defRPr/>
              </a:pPr>
              <a:t>‹#›</a:t>
            </a:fld>
            <a:endParaRPr lang="en-US" altLang="en-US"/>
          </a:p>
        </p:txBody>
      </p:sp>
    </p:spTree>
    <p:extLst>
      <p:ext uri="{BB962C8B-B14F-4D97-AF65-F5344CB8AC3E}">
        <p14:creationId xmlns:p14="http://schemas.microsoft.com/office/powerpoint/2010/main" val="403097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9FE3A-330C-A56F-E2F1-635A91C382DE}"/>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2A699BE0-0D98-4D65-847B-192F5BCF2600}" type="datetimeFigureOut">
              <a:rPr lang="en-US"/>
              <a:pPr>
                <a:defRPr/>
              </a:pPr>
              <a:t>11/3/2024</a:t>
            </a:fld>
            <a:endParaRPr lang="en-US"/>
          </a:p>
        </p:txBody>
      </p:sp>
      <p:sp>
        <p:nvSpPr>
          <p:cNvPr id="5" name="Footer Placeholder 4">
            <a:extLst>
              <a:ext uri="{FF2B5EF4-FFF2-40B4-BE49-F238E27FC236}">
                <a16:creationId xmlns:a16="http://schemas.microsoft.com/office/drawing/2014/main" id="{1A097F76-86C3-381A-5DE7-BD53991128F5}"/>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5F6B730B-1F5C-5954-C7E0-A6FDF3172E7C}"/>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140A084E-6060-4C3F-88FD-74EC92415C00}" type="slidenum">
              <a:rPr lang="en-US" altLang="en-US"/>
              <a:pPr>
                <a:defRPr/>
              </a:pPr>
              <a:t>‹#›</a:t>
            </a:fld>
            <a:endParaRPr lang="en-US" altLang="en-US"/>
          </a:p>
        </p:txBody>
      </p:sp>
    </p:spTree>
    <p:extLst>
      <p:ext uri="{BB962C8B-B14F-4D97-AF65-F5344CB8AC3E}">
        <p14:creationId xmlns:p14="http://schemas.microsoft.com/office/powerpoint/2010/main" val="1385601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2BE731-57D8-6A11-AC36-69B47A56868B}"/>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D55598F3-1CF6-4361-9936-1E587C3F38E3}" type="datetimeFigureOut">
              <a:rPr lang="en-US"/>
              <a:pPr>
                <a:defRPr/>
              </a:pPr>
              <a:t>11/3/2024</a:t>
            </a:fld>
            <a:endParaRPr lang="en-US"/>
          </a:p>
        </p:txBody>
      </p:sp>
      <p:sp>
        <p:nvSpPr>
          <p:cNvPr id="5" name="Footer Placeholder 4">
            <a:extLst>
              <a:ext uri="{FF2B5EF4-FFF2-40B4-BE49-F238E27FC236}">
                <a16:creationId xmlns:a16="http://schemas.microsoft.com/office/drawing/2014/main" id="{AB18ECDE-F1E5-2115-29E6-CC5576D8EF94}"/>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65B49E7C-F3DB-CEF3-9F9A-B7E2CF1E4660}"/>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60D3012D-401E-4C12-8E84-F31981FFB58D}" type="slidenum">
              <a:rPr lang="en-US" altLang="en-US"/>
              <a:pPr>
                <a:defRPr/>
              </a:pPr>
              <a:t>‹#›</a:t>
            </a:fld>
            <a:endParaRPr lang="en-US" altLang="en-US"/>
          </a:p>
        </p:txBody>
      </p:sp>
    </p:spTree>
    <p:extLst>
      <p:ext uri="{BB962C8B-B14F-4D97-AF65-F5344CB8AC3E}">
        <p14:creationId xmlns:p14="http://schemas.microsoft.com/office/powerpoint/2010/main" val="2854629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5192AA-27AA-B543-3D9F-C59A64733A61}"/>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F91C7009-7755-472A-8B8F-BFBBB96B2512}" type="datetimeFigureOut">
              <a:rPr lang="en-US"/>
              <a:pPr>
                <a:defRPr/>
              </a:pPr>
              <a:t>11/3/2024</a:t>
            </a:fld>
            <a:endParaRPr lang="en-US"/>
          </a:p>
        </p:txBody>
      </p:sp>
      <p:sp>
        <p:nvSpPr>
          <p:cNvPr id="6" name="Footer Placeholder 5">
            <a:extLst>
              <a:ext uri="{FF2B5EF4-FFF2-40B4-BE49-F238E27FC236}">
                <a16:creationId xmlns:a16="http://schemas.microsoft.com/office/drawing/2014/main" id="{7AA09478-A93D-205D-ACDE-F48F56B954F2}"/>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2E534528-DE03-35FE-DFAC-0D47FC47264A}"/>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AF7B86ED-C5C9-448F-8106-142ED7C5FC07}" type="slidenum">
              <a:rPr lang="en-US" altLang="en-US"/>
              <a:pPr>
                <a:defRPr/>
              </a:pPr>
              <a:t>‹#›</a:t>
            </a:fld>
            <a:endParaRPr lang="en-US" altLang="en-US"/>
          </a:p>
        </p:txBody>
      </p:sp>
    </p:spTree>
    <p:extLst>
      <p:ext uri="{BB962C8B-B14F-4D97-AF65-F5344CB8AC3E}">
        <p14:creationId xmlns:p14="http://schemas.microsoft.com/office/powerpoint/2010/main" val="12423398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A1DC8EE-5657-484C-2ADB-B3C678172941}"/>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997D993F-621A-4AEB-82D7-4C7188E667DD}" type="datetimeFigureOut">
              <a:rPr lang="en-US"/>
              <a:pPr>
                <a:defRPr/>
              </a:pPr>
              <a:t>11/3/2024</a:t>
            </a:fld>
            <a:endParaRPr lang="en-US"/>
          </a:p>
        </p:txBody>
      </p:sp>
      <p:sp>
        <p:nvSpPr>
          <p:cNvPr id="8" name="Footer Placeholder 7">
            <a:extLst>
              <a:ext uri="{FF2B5EF4-FFF2-40B4-BE49-F238E27FC236}">
                <a16:creationId xmlns:a16="http://schemas.microsoft.com/office/drawing/2014/main" id="{1F7E3FF9-48F4-7EA8-6172-806BB5DE05ED}"/>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9" name="Slide Number Placeholder 8">
            <a:extLst>
              <a:ext uri="{FF2B5EF4-FFF2-40B4-BE49-F238E27FC236}">
                <a16:creationId xmlns:a16="http://schemas.microsoft.com/office/drawing/2014/main" id="{43EF02E6-62B3-333E-9963-7A5AADDC8250}"/>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2A094A4F-0BB3-42B0-B8C7-9D0C4955A1E7}" type="slidenum">
              <a:rPr lang="en-US" altLang="en-US"/>
              <a:pPr>
                <a:defRPr/>
              </a:pPr>
              <a:t>‹#›</a:t>
            </a:fld>
            <a:endParaRPr lang="en-US" altLang="en-US"/>
          </a:p>
        </p:txBody>
      </p:sp>
    </p:spTree>
    <p:extLst>
      <p:ext uri="{BB962C8B-B14F-4D97-AF65-F5344CB8AC3E}">
        <p14:creationId xmlns:p14="http://schemas.microsoft.com/office/powerpoint/2010/main" val="4035178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2C9C4E-128F-9C63-E855-CEFB94F5390D}"/>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5C86E57D-D42E-432C-BDE6-0297E4AE67D1}" type="datetimeFigureOut">
              <a:rPr lang="en-US"/>
              <a:pPr>
                <a:defRPr/>
              </a:pPr>
              <a:t>11/3/2024</a:t>
            </a:fld>
            <a:endParaRPr lang="en-US"/>
          </a:p>
        </p:txBody>
      </p:sp>
      <p:sp>
        <p:nvSpPr>
          <p:cNvPr id="4" name="Footer Placeholder 3">
            <a:extLst>
              <a:ext uri="{FF2B5EF4-FFF2-40B4-BE49-F238E27FC236}">
                <a16:creationId xmlns:a16="http://schemas.microsoft.com/office/drawing/2014/main" id="{3C62B04C-055F-65E1-9538-616E17CD7020}"/>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5" name="Slide Number Placeholder 4">
            <a:extLst>
              <a:ext uri="{FF2B5EF4-FFF2-40B4-BE49-F238E27FC236}">
                <a16:creationId xmlns:a16="http://schemas.microsoft.com/office/drawing/2014/main" id="{EED96FD4-F8A9-533F-E39E-A1302E6928F2}"/>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6C62A5C6-A9D3-49BA-9F60-FDF2544B2DCF}" type="slidenum">
              <a:rPr lang="en-US" altLang="en-US"/>
              <a:pPr>
                <a:defRPr/>
              </a:pPr>
              <a:t>‹#›</a:t>
            </a:fld>
            <a:endParaRPr lang="en-US" altLang="en-US"/>
          </a:p>
        </p:txBody>
      </p:sp>
    </p:spTree>
    <p:extLst>
      <p:ext uri="{BB962C8B-B14F-4D97-AF65-F5344CB8AC3E}">
        <p14:creationId xmlns:p14="http://schemas.microsoft.com/office/powerpoint/2010/main" val="2114025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D81DA9-7AEA-CAD7-2D60-9F1700527F41}"/>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BD795FC3-5A39-467D-AB81-79938E09551A}" type="datetimeFigureOut">
              <a:rPr lang="en-US"/>
              <a:pPr>
                <a:defRPr/>
              </a:pPr>
              <a:t>11/3/2024</a:t>
            </a:fld>
            <a:endParaRPr lang="en-US"/>
          </a:p>
        </p:txBody>
      </p:sp>
      <p:sp>
        <p:nvSpPr>
          <p:cNvPr id="3" name="Footer Placeholder 2">
            <a:extLst>
              <a:ext uri="{FF2B5EF4-FFF2-40B4-BE49-F238E27FC236}">
                <a16:creationId xmlns:a16="http://schemas.microsoft.com/office/drawing/2014/main" id="{B038F034-027C-33D2-DEEA-A96737612C55}"/>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4" name="Slide Number Placeholder 3">
            <a:extLst>
              <a:ext uri="{FF2B5EF4-FFF2-40B4-BE49-F238E27FC236}">
                <a16:creationId xmlns:a16="http://schemas.microsoft.com/office/drawing/2014/main" id="{BA33D0E6-5868-3D23-1CE3-2FE5996E8D57}"/>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9CEFE9DF-55E1-4405-9B33-C8FB6F1FE924}" type="slidenum">
              <a:rPr lang="en-US" altLang="en-US"/>
              <a:pPr>
                <a:defRPr/>
              </a:pPr>
              <a:t>‹#›</a:t>
            </a:fld>
            <a:endParaRPr lang="en-US" altLang="en-US"/>
          </a:p>
        </p:txBody>
      </p:sp>
    </p:spTree>
    <p:extLst>
      <p:ext uri="{BB962C8B-B14F-4D97-AF65-F5344CB8AC3E}">
        <p14:creationId xmlns:p14="http://schemas.microsoft.com/office/powerpoint/2010/main" val="390790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4663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6AAE1E2-E29D-3A08-E3C3-12DBA8B7DCC6}"/>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6DAD1975-8832-4EC2-836A-2E884D857C94}" type="datetimeFigureOut">
              <a:rPr lang="en-US"/>
              <a:pPr>
                <a:defRPr/>
              </a:pPr>
              <a:t>11/3/2024</a:t>
            </a:fld>
            <a:endParaRPr lang="en-US"/>
          </a:p>
        </p:txBody>
      </p:sp>
      <p:sp>
        <p:nvSpPr>
          <p:cNvPr id="6" name="Footer Placeholder 5">
            <a:extLst>
              <a:ext uri="{FF2B5EF4-FFF2-40B4-BE49-F238E27FC236}">
                <a16:creationId xmlns:a16="http://schemas.microsoft.com/office/drawing/2014/main" id="{41B23400-6516-BAAB-6165-B060DC43F8EE}"/>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28AF9833-217D-5D56-A1B7-AFC4308DFF0F}"/>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D81AE48A-AD74-40CE-8C09-EB03238DB182}" type="slidenum">
              <a:rPr lang="en-US" altLang="en-US"/>
              <a:pPr>
                <a:defRPr/>
              </a:pPr>
              <a:t>‹#›</a:t>
            </a:fld>
            <a:endParaRPr lang="en-US" altLang="en-US"/>
          </a:p>
        </p:txBody>
      </p:sp>
    </p:spTree>
    <p:extLst>
      <p:ext uri="{BB962C8B-B14F-4D97-AF65-F5344CB8AC3E}">
        <p14:creationId xmlns:p14="http://schemas.microsoft.com/office/powerpoint/2010/main" val="3597459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B1B6F7F-B6F1-8F35-6F32-AE86DE6A008F}"/>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3100C555-5F4D-4750-82C9-4D6B0784A100}" type="datetimeFigureOut">
              <a:rPr lang="en-US"/>
              <a:pPr>
                <a:defRPr/>
              </a:pPr>
              <a:t>11/3/2024</a:t>
            </a:fld>
            <a:endParaRPr lang="en-US"/>
          </a:p>
        </p:txBody>
      </p:sp>
      <p:sp>
        <p:nvSpPr>
          <p:cNvPr id="6" name="Footer Placeholder 5">
            <a:extLst>
              <a:ext uri="{FF2B5EF4-FFF2-40B4-BE49-F238E27FC236}">
                <a16:creationId xmlns:a16="http://schemas.microsoft.com/office/drawing/2014/main" id="{5CC3DBC9-3565-BF3F-CB6C-65734A222BA6}"/>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7" name="Slide Number Placeholder 6">
            <a:extLst>
              <a:ext uri="{FF2B5EF4-FFF2-40B4-BE49-F238E27FC236}">
                <a16:creationId xmlns:a16="http://schemas.microsoft.com/office/drawing/2014/main" id="{C2B354BA-DF3E-58E4-8FA8-AA36C8A82CE2}"/>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0709EB99-B94C-4425-8955-EFE734027549}" type="slidenum">
              <a:rPr lang="en-US" altLang="en-US"/>
              <a:pPr>
                <a:defRPr/>
              </a:pPr>
              <a:t>‹#›</a:t>
            </a:fld>
            <a:endParaRPr lang="en-US" altLang="en-US"/>
          </a:p>
        </p:txBody>
      </p:sp>
    </p:spTree>
    <p:extLst>
      <p:ext uri="{BB962C8B-B14F-4D97-AF65-F5344CB8AC3E}">
        <p14:creationId xmlns:p14="http://schemas.microsoft.com/office/powerpoint/2010/main" val="37411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B144B0-6E46-3429-D357-F1F2454E2EA2}"/>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E9048EAD-158A-4616-8B3D-1998DD955443}" type="datetimeFigureOut">
              <a:rPr lang="en-US"/>
              <a:pPr>
                <a:defRPr/>
              </a:pPr>
              <a:t>11/3/2024</a:t>
            </a:fld>
            <a:endParaRPr lang="en-US"/>
          </a:p>
        </p:txBody>
      </p:sp>
      <p:sp>
        <p:nvSpPr>
          <p:cNvPr id="5" name="Footer Placeholder 4">
            <a:extLst>
              <a:ext uri="{FF2B5EF4-FFF2-40B4-BE49-F238E27FC236}">
                <a16:creationId xmlns:a16="http://schemas.microsoft.com/office/drawing/2014/main" id="{9B1C06A2-F438-CD2F-6188-6B254E735D66}"/>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CEBD458E-0A66-53B1-9EB9-95DD5552FB8D}"/>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21F68367-4C81-4196-B629-CC2D98D57CA6}" type="slidenum">
              <a:rPr lang="en-US" altLang="en-US"/>
              <a:pPr>
                <a:defRPr/>
              </a:pPr>
              <a:t>‹#›</a:t>
            </a:fld>
            <a:endParaRPr lang="en-US" altLang="en-US"/>
          </a:p>
        </p:txBody>
      </p:sp>
    </p:spTree>
    <p:extLst>
      <p:ext uri="{BB962C8B-B14F-4D97-AF65-F5344CB8AC3E}">
        <p14:creationId xmlns:p14="http://schemas.microsoft.com/office/powerpoint/2010/main" val="3333667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945231-CA7F-4A13-E5B4-57BE2D923376}"/>
              </a:ext>
            </a:extLst>
          </p:cNvPr>
          <p:cNvSpPr>
            <a:spLocks noGrp="1"/>
          </p:cNvSpPr>
          <p:nvPr>
            <p:ph type="dt" sz="half" idx="10"/>
          </p:nvPr>
        </p:nvSpPr>
        <p:spPr/>
        <p:txBody>
          <a:bodyPr/>
          <a:lstStyle>
            <a:lvl1pPr eaLnBrk="0" fontAlgn="base" hangingPunct="0">
              <a:spcBef>
                <a:spcPct val="0"/>
              </a:spcBef>
              <a:spcAft>
                <a:spcPct val="0"/>
              </a:spcAft>
              <a:defRPr>
                <a:latin typeface="Times" pitchFamily="18" charset="0"/>
              </a:defRPr>
            </a:lvl1pPr>
          </a:lstStyle>
          <a:p>
            <a:pPr>
              <a:defRPr/>
            </a:pPr>
            <a:fld id="{11099EAC-A95E-48A1-A122-64BE7E70813E}" type="datetimeFigureOut">
              <a:rPr lang="en-US"/>
              <a:pPr>
                <a:defRPr/>
              </a:pPr>
              <a:t>11/3/2024</a:t>
            </a:fld>
            <a:endParaRPr lang="en-US"/>
          </a:p>
        </p:txBody>
      </p:sp>
      <p:sp>
        <p:nvSpPr>
          <p:cNvPr id="5" name="Footer Placeholder 4">
            <a:extLst>
              <a:ext uri="{FF2B5EF4-FFF2-40B4-BE49-F238E27FC236}">
                <a16:creationId xmlns:a16="http://schemas.microsoft.com/office/drawing/2014/main" id="{3541B22D-58CB-C9F6-87E8-893975CE9DF3}"/>
              </a:ext>
            </a:extLst>
          </p:cNvPr>
          <p:cNvSpPr>
            <a:spLocks noGrp="1"/>
          </p:cNvSpPr>
          <p:nvPr>
            <p:ph type="ftr" sz="quarter" idx="11"/>
          </p:nvPr>
        </p:nvSpPr>
        <p:spPr/>
        <p:txBody>
          <a:bodyPr/>
          <a:lstStyle>
            <a:lvl1pPr eaLnBrk="0" fontAlgn="base" hangingPunct="0">
              <a:spcBef>
                <a:spcPct val="0"/>
              </a:spcBef>
              <a:spcAft>
                <a:spcPct val="0"/>
              </a:spcAft>
              <a:defRPr>
                <a:latin typeface="Times" pitchFamily="18" charset="0"/>
              </a:defRPr>
            </a:lvl1pPr>
          </a:lstStyle>
          <a:p>
            <a:pPr>
              <a:defRPr/>
            </a:pPr>
            <a:endParaRPr lang="en-US"/>
          </a:p>
        </p:txBody>
      </p:sp>
      <p:sp>
        <p:nvSpPr>
          <p:cNvPr id="6" name="Slide Number Placeholder 5">
            <a:extLst>
              <a:ext uri="{FF2B5EF4-FFF2-40B4-BE49-F238E27FC236}">
                <a16:creationId xmlns:a16="http://schemas.microsoft.com/office/drawing/2014/main" id="{184F0894-C98E-38EB-3E72-0C93EF6C3E84}"/>
              </a:ext>
            </a:extLst>
          </p:cNvPr>
          <p:cNvSpPr>
            <a:spLocks noGrp="1"/>
          </p:cNvSpPr>
          <p:nvPr>
            <p:ph type="sldNum" sz="quarter" idx="12"/>
          </p:nvPr>
        </p:nvSpPr>
        <p:spPr/>
        <p:txBody>
          <a:bodyPr/>
          <a:lstStyle>
            <a:lvl1pPr eaLnBrk="0" hangingPunct="0">
              <a:defRPr>
                <a:latin typeface="Times" panose="02020603050405020304" pitchFamily="18" charset="0"/>
              </a:defRPr>
            </a:lvl1pPr>
          </a:lstStyle>
          <a:p>
            <a:pPr>
              <a:defRPr/>
            </a:pPr>
            <a:fld id="{75859ED0-78E8-4A14-AF64-F153A8AC91B7}" type="slidenum">
              <a:rPr lang="en-US" altLang="en-US"/>
              <a:pPr>
                <a:defRPr/>
              </a:pPr>
              <a:t>‹#›</a:t>
            </a:fld>
            <a:endParaRPr lang="en-US" altLang="en-US"/>
          </a:p>
        </p:txBody>
      </p:sp>
    </p:spTree>
    <p:extLst>
      <p:ext uri="{BB962C8B-B14F-4D97-AF65-F5344CB8AC3E}">
        <p14:creationId xmlns:p14="http://schemas.microsoft.com/office/powerpoint/2010/main" val="73532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bg>
      <p:bgPr>
        <a:solidFill>
          <a:srgbClr val="E2DBD1"/>
        </a:solidFill>
        <a:effectLst/>
      </p:bgPr>
    </p:bg>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4A4ED362-FE37-A500-80AC-7B06D5B2806E}"/>
              </a:ext>
            </a:extLst>
          </p:cNvPr>
          <p:cNvSpPr txBox="1">
            <a:spLocks noChangeArrowheads="1"/>
          </p:cNvSpPr>
          <p:nvPr/>
        </p:nvSpPr>
        <p:spPr bwMode="auto">
          <a:xfrm>
            <a:off x="7620000" y="990600"/>
            <a:ext cx="1306513" cy="228600"/>
          </a:xfrm>
          <a:prstGeom prst="rect">
            <a:avLst/>
          </a:prstGeom>
          <a:noFill/>
          <a:ln>
            <a:noFill/>
          </a:ln>
          <a:effec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eaLnBrk="1" fontAlgn="auto" hangingPunct="1">
              <a:lnSpc>
                <a:spcPct val="75000"/>
              </a:lnSpc>
              <a:spcBef>
                <a:spcPts val="0"/>
              </a:spcBef>
              <a:spcAft>
                <a:spcPts val="0"/>
              </a:spcAft>
              <a:defRPr/>
            </a:pPr>
            <a:endParaRPr lang="en-US" altLang="en-US" sz="1200">
              <a:solidFill>
                <a:srgbClr val="DED5CC"/>
              </a:solidFill>
              <a:latin typeface="Stone Sans" pitchFamily="64" charset="0"/>
            </a:endParaRPr>
          </a:p>
        </p:txBody>
      </p:sp>
      <p:sp>
        <p:nvSpPr>
          <p:cNvPr id="3" name="Rectangle 4">
            <a:extLst>
              <a:ext uri="{FF2B5EF4-FFF2-40B4-BE49-F238E27FC236}">
                <a16:creationId xmlns:a16="http://schemas.microsoft.com/office/drawing/2014/main" id="{00A17B3B-D83D-6767-16B4-A60225F5D965}"/>
              </a:ext>
            </a:extLst>
          </p:cNvPr>
          <p:cNvSpPr>
            <a:spLocks noChangeArrowheads="1"/>
          </p:cNvSpPr>
          <p:nvPr/>
        </p:nvSpPr>
        <p:spPr bwMode="auto">
          <a:xfrm>
            <a:off x="0" y="5943600"/>
            <a:ext cx="9144000" cy="914400"/>
          </a:xfrm>
          <a:prstGeom prst="rect">
            <a:avLst/>
          </a:prstGeom>
          <a:solidFill>
            <a:srgbClr val="FFFFFF"/>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eaLnBrk="1" fontAlgn="auto" hangingPunct="1">
              <a:spcBef>
                <a:spcPts val="0"/>
              </a:spcBef>
              <a:spcAft>
                <a:spcPts val="0"/>
              </a:spcAft>
              <a:defRPr/>
            </a:pPr>
            <a:endParaRPr lang="en-US" altLang="en-US">
              <a:solidFill>
                <a:prstClr val="black"/>
              </a:solidFill>
            </a:endParaRPr>
          </a:p>
        </p:txBody>
      </p:sp>
      <p:sp>
        <p:nvSpPr>
          <p:cNvPr id="4" name="Rectangle 5">
            <a:extLst>
              <a:ext uri="{FF2B5EF4-FFF2-40B4-BE49-F238E27FC236}">
                <a16:creationId xmlns:a16="http://schemas.microsoft.com/office/drawing/2014/main" id="{2579F06C-175A-02C3-C11E-591A7140D934}"/>
              </a:ext>
            </a:extLst>
          </p:cNvPr>
          <p:cNvSpPr>
            <a:spLocks noChangeArrowheads="1"/>
          </p:cNvSpPr>
          <p:nvPr/>
        </p:nvSpPr>
        <p:spPr bwMode="auto">
          <a:xfrm>
            <a:off x="0" y="5562600"/>
            <a:ext cx="9155113" cy="381000"/>
          </a:xfrm>
          <a:prstGeom prst="rect">
            <a:avLst/>
          </a:prstGeom>
          <a:solidFill>
            <a:schemeClr val="tx1"/>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eaLnBrk="1" fontAlgn="auto" hangingPunct="1">
              <a:spcBef>
                <a:spcPts val="0"/>
              </a:spcBef>
              <a:spcAft>
                <a:spcPts val="0"/>
              </a:spcAft>
              <a:defRPr/>
            </a:pPr>
            <a:endParaRPr lang="en-US" altLang="en-US">
              <a:solidFill>
                <a:srgbClr val="A8C0D2"/>
              </a:solidFill>
            </a:endParaRPr>
          </a:p>
        </p:txBody>
      </p:sp>
      <p:sp>
        <p:nvSpPr>
          <p:cNvPr id="5" name="Rectangle 6">
            <a:extLst>
              <a:ext uri="{FF2B5EF4-FFF2-40B4-BE49-F238E27FC236}">
                <a16:creationId xmlns:a16="http://schemas.microsoft.com/office/drawing/2014/main" id="{70DE4F6A-3F39-E537-0BD4-EC978E55876B}"/>
              </a:ext>
            </a:extLst>
          </p:cNvPr>
          <p:cNvSpPr>
            <a:spLocks noChangeArrowheads="1"/>
          </p:cNvSpPr>
          <p:nvPr/>
        </p:nvSpPr>
        <p:spPr bwMode="auto">
          <a:xfrm>
            <a:off x="152400" y="5618163"/>
            <a:ext cx="8839200" cy="274637"/>
          </a:xfrm>
          <a:prstGeom prst="rect">
            <a:avLst/>
          </a:prstGeom>
          <a:noFill/>
          <a:ln>
            <a:noFill/>
          </a:ln>
          <a:effectLst/>
        </p:spPr>
        <p:txBody>
          <a:bodyPr>
            <a:spAutoFit/>
          </a:bodyP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ctr" eaLnBrk="1" fontAlgn="auto" hangingPunct="1">
              <a:spcBef>
                <a:spcPts val="0"/>
              </a:spcBef>
              <a:spcAft>
                <a:spcPts val="0"/>
              </a:spcAft>
              <a:defRPr/>
            </a:pPr>
            <a:r>
              <a:rPr lang="en-US" altLang="en-US" sz="1200">
                <a:solidFill>
                  <a:srgbClr val="DED5CC"/>
                </a:solidFill>
                <a:latin typeface="Stone Sans" pitchFamily="64" charset="0"/>
              </a:rPr>
              <a:t>FOOD SAFETY &amp; PRESERVATION</a:t>
            </a:r>
            <a:r>
              <a:rPr lang="en-US" altLang="en-US" sz="1200">
                <a:solidFill>
                  <a:prstClr val="white"/>
                </a:solidFill>
                <a:latin typeface="Stone Sans" pitchFamily="64" charset="0"/>
              </a:rPr>
              <a:t> </a:t>
            </a:r>
          </a:p>
        </p:txBody>
      </p:sp>
      <p:sp>
        <p:nvSpPr>
          <p:cNvPr id="6" name="Rectangle 7">
            <a:extLst>
              <a:ext uri="{FF2B5EF4-FFF2-40B4-BE49-F238E27FC236}">
                <a16:creationId xmlns:a16="http://schemas.microsoft.com/office/drawing/2014/main" id="{08D05B99-CAD7-B446-0D7D-7B8007DA049B}"/>
              </a:ext>
            </a:extLst>
          </p:cNvPr>
          <p:cNvSpPr>
            <a:spLocks noChangeArrowheads="1"/>
          </p:cNvSpPr>
          <p:nvPr/>
        </p:nvSpPr>
        <p:spPr bwMode="auto">
          <a:xfrm>
            <a:off x="0" y="-7938"/>
            <a:ext cx="9144000" cy="1143001"/>
          </a:xfrm>
          <a:prstGeom prst="rect">
            <a:avLst/>
          </a:prstGeom>
          <a:gradFill rotWithShape="0">
            <a:gsLst>
              <a:gs pos="0">
                <a:srgbClr val="3E2116"/>
              </a:gs>
              <a:gs pos="100000">
                <a:schemeClr val="folHlink"/>
              </a:gs>
            </a:gsLst>
            <a:lin ang="0" scaled="1"/>
          </a:gra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eaLnBrk="1" fontAlgn="auto" hangingPunct="1">
              <a:spcBef>
                <a:spcPts val="0"/>
              </a:spcBef>
              <a:spcAft>
                <a:spcPts val="0"/>
              </a:spcAft>
              <a:defRPr/>
            </a:pPr>
            <a:endParaRPr lang="en-US" altLang="en-US">
              <a:solidFill>
                <a:prstClr val="black"/>
              </a:solidFill>
            </a:endParaRPr>
          </a:p>
        </p:txBody>
      </p:sp>
      <p:pic>
        <p:nvPicPr>
          <p:cNvPr id="7" name="Picture 8" descr="logo">
            <a:extLst>
              <a:ext uri="{FF2B5EF4-FFF2-40B4-BE49-F238E27FC236}">
                <a16:creationId xmlns:a16="http://schemas.microsoft.com/office/drawing/2014/main" id="{F604C0F6-744B-41D5-C5DB-DA9B7F10ED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8913"/>
            <a:ext cx="4038600" cy="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BottomImageBar">
            <a:extLst>
              <a:ext uri="{FF2B5EF4-FFF2-40B4-BE49-F238E27FC236}">
                <a16:creationId xmlns:a16="http://schemas.microsoft.com/office/drawing/2014/main" id="{7EBAE048-AE20-8A33-7E96-181676404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019800"/>
            <a:ext cx="9144000"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Rectangle 2"/>
          <p:cNvSpPr>
            <a:spLocks noGrp="1" noChangeArrowheads="1"/>
          </p:cNvSpPr>
          <p:nvPr>
            <p:ph type="ctrTitle"/>
          </p:nvPr>
        </p:nvSpPr>
        <p:spPr>
          <a:xfrm>
            <a:off x="685800" y="2209800"/>
            <a:ext cx="7772400" cy="1143000"/>
          </a:xfrm>
        </p:spPr>
        <p:txBody>
          <a:bodyPr/>
          <a:lstStyle>
            <a:lvl1pPr algn="ctr">
              <a:defRPr sz="3200">
                <a:solidFill>
                  <a:schemeClr val="folHlink"/>
                </a:solidFill>
              </a:defRPr>
            </a:lvl1pPr>
          </a:lstStyle>
          <a:p>
            <a:pPr lvl="0"/>
            <a:r>
              <a:rPr lang="en-US" noProof="0"/>
              <a:t>Click to edit Master title style</a:t>
            </a:r>
          </a:p>
        </p:txBody>
      </p:sp>
    </p:spTree>
    <p:extLst>
      <p:ext uri="{BB962C8B-B14F-4D97-AF65-F5344CB8AC3E}">
        <p14:creationId xmlns:p14="http://schemas.microsoft.com/office/powerpoint/2010/main" val="3154200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90978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676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994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183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476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112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701554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24276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4F0F8"/>
            </a:gs>
            <a:gs pos="100000">
              <a:srgbClr val="A3BBCD"/>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9CBB524-9F75-1E6F-BD87-EDBEFFB907DA}"/>
              </a:ext>
            </a:extLst>
          </p:cNvPr>
          <p:cNvSpPr>
            <a:spLocks noChangeArrowheads="1"/>
          </p:cNvSpPr>
          <p:nvPr/>
        </p:nvSpPr>
        <p:spPr bwMode="auto">
          <a:xfrm>
            <a:off x="0" y="0"/>
            <a:ext cx="9144000" cy="990600"/>
          </a:xfrm>
          <a:prstGeom prst="rect">
            <a:avLst/>
          </a:prstGeom>
          <a:solidFill>
            <a:srgbClr val="FFFFFF"/>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dirty="0"/>
          </a:p>
        </p:txBody>
      </p:sp>
      <p:sp>
        <p:nvSpPr>
          <p:cNvPr id="1027" name="Rectangle 3">
            <a:extLst>
              <a:ext uri="{FF2B5EF4-FFF2-40B4-BE49-F238E27FC236}">
                <a16:creationId xmlns:a16="http://schemas.microsoft.com/office/drawing/2014/main" id="{C221CAD3-061D-0C10-FA74-1F4ECCDA7854}"/>
              </a:ext>
            </a:extLst>
          </p:cNvPr>
          <p:cNvSpPr>
            <a:spLocks noChangeArrowheads="1"/>
          </p:cNvSpPr>
          <p:nvPr/>
        </p:nvSpPr>
        <p:spPr bwMode="auto">
          <a:xfrm>
            <a:off x="0" y="952500"/>
            <a:ext cx="9144000" cy="457200"/>
          </a:xfrm>
          <a:prstGeom prst="rect">
            <a:avLst/>
          </a:prstGeom>
          <a:solidFill>
            <a:schemeClr val="tx1"/>
          </a:solidFill>
          <a:ln>
            <a:noFill/>
          </a:ln>
          <a:effectLst/>
        </p:spPr>
        <p:txBody>
          <a:bodyPr wrap="none" anchor="ctr"/>
          <a:lstStyle>
            <a:lvl1pPr>
              <a:defRPr sz="2400">
                <a:solidFill>
                  <a:schemeClr val="tx1"/>
                </a:solidFill>
                <a:latin typeface="Times" pitchFamily="18" charset="0"/>
              </a:defRPr>
            </a:lvl1pPr>
            <a:lvl2pPr marL="742950" indent="-285750">
              <a:defRPr sz="2400">
                <a:solidFill>
                  <a:schemeClr val="tx1"/>
                </a:solidFill>
                <a:latin typeface="Times" pitchFamily="18" charset="0"/>
              </a:defRPr>
            </a:lvl2pPr>
            <a:lvl3pPr marL="1143000" indent="-228600">
              <a:defRPr sz="2400">
                <a:solidFill>
                  <a:schemeClr val="tx1"/>
                </a:solidFill>
                <a:latin typeface="Times" pitchFamily="18" charset="0"/>
              </a:defRPr>
            </a:lvl3pPr>
            <a:lvl4pPr marL="1600200" indent="-228600">
              <a:defRPr sz="2400">
                <a:solidFill>
                  <a:schemeClr val="tx1"/>
                </a:solidFill>
                <a:latin typeface="Times" pitchFamily="18" charset="0"/>
              </a:defRPr>
            </a:lvl4pPr>
            <a:lvl5pPr marL="2057400" indent="-228600">
              <a:defRPr sz="2400">
                <a:solidFill>
                  <a:schemeClr val="tx1"/>
                </a:solidFill>
                <a:latin typeface="Times" pitchFamily="18" charset="0"/>
              </a:defRPr>
            </a:lvl5pPr>
            <a:lvl6pPr marL="2514600" indent="-228600" algn="r" eaLnBrk="0" fontAlgn="base" hangingPunct="0">
              <a:spcBef>
                <a:spcPct val="0"/>
              </a:spcBef>
              <a:spcAft>
                <a:spcPct val="0"/>
              </a:spcAft>
              <a:defRPr sz="2400">
                <a:solidFill>
                  <a:schemeClr val="tx1"/>
                </a:solidFill>
                <a:latin typeface="Times" pitchFamily="18" charset="0"/>
              </a:defRPr>
            </a:lvl6pPr>
            <a:lvl7pPr marL="2971800" indent="-228600" algn="r" eaLnBrk="0" fontAlgn="base" hangingPunct="0">
              <a:spcBef>
                <a:spcPct val="0"/>
              </a:spcBef>
              <a:spcAft>
                <a:spcPct val="0"/>
              </a:spcAft>
              <a:defRPr sz="2400">
                <a:solidFill>
                  <a:schemeClr val="tx1"/>
                </a:solidFill>
                <a:latin typeface="Times" pitchFamily="18" charset="0"/>
              </a:defRPr>
            </a:lvl7pPr>
            <a:lvl8pPr marL="3429000" indent="-228600" algn="r" eaLnBrk="0" fontAlgn="base" hangingPunct="0">
              <a:spcBef>
                <a:spcPct val="0"/>
              </a:spcBef>
              <a:spcAft>
                <a:spcPct val="0"/>
              </a:spcAft>
              <a:defRPr sz="2400">
                <a:solidFill>
                  <a:schemeClr val="tx1"/>
                </a:solidFill>
                <a:latin typeface="Times" pitchFamily="18" charset="0"/>
              </a:defRPr>
            </a:lvl8pPr>
            <a:lvl9pPr marL="3886200" indent="-228600" algn="r" eaLnBrk="0" fontAlgn="base" hangingPunct="0">
              <a:spcBef>
                <a:spcPct val="0"/>
              </a:spcBef>
              <a:spcAft>
                <a:spcPct val="0"/>
              </a:spcAft>
              <a:defRPr sz="2400">
                <a:solidFill>
                  <a:schemeClr val="tx1"/>
                </a:solidFill>
                <a:latin typeface="Times" pitchFamily="18" charset="0"/>
              </a:defRPr>
            </a:lvl9pPr>
          </a:lstStyle>
          <a:p>
            <a:pPr algn="r">
              <a:defRPr/>
            </a:pPr>
            <a:endParaRPr lang="en-US" altLang="en-US" dirty="0"/>
          </a:p>
        </p:txBody>
      </p:sp>
      <p:sp>
        <p:nvSpPr>
          <p:cNvPr id="76804" name="Text Box 4">
            <a:extLst>
              <a:ext uri="{FF2B5EF4-FFF2-40B4-BE49-F238E27FC236}">
                <a16:creationId xmlns:a16="http://schemas.microsoft.com/office/drawing/2014/main" id="{FDD3480D-B59E-8151-2E51-4006BB1780DE}"/>
              </a:ext>
            </a:extLst>
          </p:cNvPr>
          <p:cNvSpPr txBox="1">
            <a:spLocks noChangeArrowheads="1"/>
          </p:cNvSpPr>
          <p:nvPr/>
        </p:nvSpPr>
        <p:spPr bwMode="auto">
          <a:xfrm>
            <a:off x="2133600" y="2003425"/>
            <a:ext cx="6477000" cy="1244600"/>
          </a:xfrm>
          <a:prstGeom prst="rect">
            <a:avLst/>
          </a:prstGeom>
          <a:noFill/>
          <a:ln>
            <a:noFill/>
          </a:ln>
          <a:effectLst/>
        </p:spPr>
        <p:txBody>
          <a:bodyPr>
            <a:spAutoFit/>
          </a:bodyPr>
          <a:lstStyle>
            <a:lvl1pPr marL="341313" indent="-34131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a:spcBef>
                <a:spcPct val="70000"/>
              </a:spcBef>
              <a:buClr>
                <a:srgbClr val="BAB866"/>
              </a:buClr>
              <a:buSzPct val="85000"/>
              <a:buFontTx/>
              <a:buChar char="•"/>
              <a:defRPr/>
            </a:pPr>
            <a:endParaRPr lang="en-US" sz="2800" dirty="0">
              <a:solidFill>
                <a:srgbClr val="572700"/>
              </a:solidFill>
              <a:latin typeface="Stone Sans Semibold" pitchFamily="48" charset="0"/>
            </a:endParaRPr>
          </a:p>
          <a:p>
            <a:pPr lvl="1">
              <a:spcBef>
                <a:spcPct val="70000"/>
              </a:spcBef>
              <a:buClr>
                <a:srgbClr val="BAB866"/>
              </a:buClr>
              <a:buSzPct val="85000"/>
              <a:buFontTx/>
              <a:buChar char="•"/>
              <a:defRPr/>
            </a:pPr>
            <a:endParaRPr lang="en-US" sz="2800" dirty="0">
              <a:solidFill>
                <a:srgbClr val="572700"/>
              </a:solidFill>
              <a:latin typeface="Stone Sans Semibold" pitchFamily="48" charset="0"/>
            </a:endParaRPr>
          </a:p>
        </p:txBody>
      </p:sp>
      <p:sp>
        <p:nvSpPr>
          <p:cNvPr id="1029" name="Rectangle 5">
            <a:extLst>
              <a:ext uri="{FF2B5EF4-FFF2-40B4-BE49-F238E27FC236}">
                <a16:creationId xmlns:a16="http://schemas.microsoft.com/office/drawing/2014/main" id="{F59DD5C1-634B-5820-23DB-2BD9288EC311}"/>
              </a:ext>
            </a:extLst>
          </p:cNvPr>
          <p:cNvSpPr>
            <a:spLocks noGrp="1" noChangeArrowheads="1"/>
          </p:cNvSpPr>
          <p:nvPr>
            <p:ph type="body" idx="1"/>
          </p:nvPr>
        </p:nvSpPr>
        <p:spPr bwMode="auto">
          <a:xfrm>
            <a:off x="381000" y="1676400"/>
            <a:ext cx="8382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727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a:extLst>
              <a:ext uri="{FF2B5EF4-FFF2-40B4-BE49-F238E27FC236}">
                <a16:creationId xmlns:a16="http://schemas.microsoft.com/office/drawing/2014/main" id="{D803BD96-A21E-BEDE-4B96-B58717C36F19}"/>
              </a:ext>
            </a:extLst>
          </p:cNvPr>
          <p:cNvSpPr>
            <a:spLocks noGrp="1" noChangeArrowheads="1"/>
          </p:cNvSpPr>
          <p:nvPr>
            <p:ph type="title"/>
          </p:nvPr>
        </p:nvSpPr>
        <p:spPr bwMode="auto">
          <a:xfrm>
            <a:off x="381000" y="914400"/>
            <a:ext cx="8382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31" name="Picture 7">
            <a:extLst>
              <a:ext uri="{FF2B5EF4-FFF2-40B4-BE49-F238E27FC236}">
                <a16:creationId xmlns:a16="http://schemas.microsoft.com/office/drawing/2014/main" id="{0E992F25-E1C6-38A1-F4F9-DB0E5BB52FA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 y="152400"/>
            <a:ext cx="3962400"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070"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8" r:id="rId11"/>
    <p:sldLayoutId id="2147484069" r:id="rId12"/>
  </p:sldLayoutIdLst>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Stone Sans" pitchFamily="64" charset="0"/>
        </a:defRPr>
      </a:lvl2pPr>
      <a:lvl3pPr algn="l" rtl="0" eaLnBrk="0" fontAlgn="base" hangingPunct="0">
        <a:spcBef>
          <a:spcPct val="0"/>
        </a:spcBef>
        <a:spcAft>
          <a:spcPct val="0"/>
        </a:spcAft>
        <a:defRPr sz="2400">
          <a:solidFill>
            <a:schemeClr val="bg1"/>
          </a:solidFill>
          <a:latin typeface="Stone Sans" pitchFamily="64" charset="0"/>
        </a:defRPr>
      </a:lvl3pPr>
      <a:lvl4pPr algn="l" rtl="0" eaLnBrk="0" fontAlgn="base" hangingPunct="0">
        <a:spcBef>
          <a:spcPct val="0"/>
        </a:spcBef>
        <a:spcAft>
          <a:spcPct val="0"/>
        </a:spcAft>
        <a:defRPr sz="2400">
          <a:solidFill>
            <a:schemeClr val="bg1"/>
          </a:solidFill>
          <a:latin typeface="Stone Sans" pitchFamily="64" charset="0"/>
        </a:defRPr>
      </a:lvl4pPr>
      <a:lvl5pPr algn="l" rtl="0" eaLnBrk="0" fontAlgn="base" hangingPunct="0">
        <a:spcBef>
          <a:spcPct val="0"/>
        </a:spcBef>
        <a:spcAft>
          <a:spcPct val="0"/>
        </a:spcAft>
        <a:defRPr sz="2400">
          <a:solidFill>
            <a:schemeClr val="bg1"/>
          </a:solidFill>
          <a:latin typeface="Stone Sans" pitchFamily="64" charset="0"/>
        </a:defRPr>
      </a:lvl5pPr>
      <a:lvl6pPr marL="457200" algn="l" rtl="0" eaLnBrk="0" fontAlgn="base" hangingPunct="0">
        <a:spcBef>
          <a:spcPct val="0"/>
        </a:spcBef>
        <a:spcAft>
          <a:spcPct val="0"/>
        </a:spcAft>
        <a:defRPr sz="2400">
          <a:solidFill>
            <a:schemeClr val="bg1"/>
          </a:solidFill>
          <a:latin typeface="Stone Sans" pitchFamily="64" charset="0"/>
        </a:defRPr>
      </a:lvl6pPr>
      <a:lvl7pPr marL="914400" algn="l" rtl="0" eaLnBrk="0" fontAlgn="base" hangingPunct="0">
        <a:spcBef>
          <a:spcPct val="0"/>
        </a:spcBef>
        <a:spcAft>
          <a:spcPct val="0"/>
        </a:spcAft>
        <a:defRPr sz="2400">
          <a:solidFill>
            <a:schemeClr val="bg1"/>
          </a:solidFill>
          <a:latin typeface="Stone Sans" pitchFamily="64" charset="0"/>
        </a:defRPr>
      </a:lvl7pPr>
      <a:lvl8pPr marL="1371600" algn="l" rtl="0" eaLnBrk="0" fontAlgn="base" hangingPunct="0">
        <a:spcBef>
          <a:spcPct val="0"/>
        </a:spcBef>
        <a:spcAft>
          <a:spcPct val="0"/>
        </a:spcAft>
        <a:defRPr sz="2400">
          <a:solidFill>
            <a:schemeClr val="bg1"/>
          </a:solidFill>
          <a:latin typeface="Stone Sans" pitchFamily="64" charset="0"/>
        </a:defRPr>
      </a:lvl8pPr>
      <a:lvl9pPr marL="1828800" algn="l" rtl="0" eaLnBrk="0" fontAlgn="base" hangingPunct="0">
        <a:spcBef>
          <a:spcPct val="0"/>
        </a:spcBef>
        <a:spcAft>
          <a:spcPct val="0"/>
        </a:spcAft>
        <a:defRPr sz="2400">
          <a:solidFill>
            <a:schemeClr val="bg1"/>
          </a:solidFill>
          <a:latin typeface="Stone Sans" pitchFamily="64" charset="0"/>
        </a:defRPr>
      </a:lvl9pPr>
    </p:titleStyle>
    <p:bodyStyle>
      <a:lvl1pPr marL="342900" indent="-342900" algn="l" rtl="0" eaLnBrk="0" fontAlgn="base" hangingPunct="0">
        <a:spcBef>
          <a:spcPct val="20000"/>
        </a:spcBef>
        <a:spcAft>
          <a:spcPct val="0"/>
        </a:spcAft>
        <a:buClr>
          <a:schemeClr val="accent1"/>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Char char="–"/>
        <a:defRPr sz="2800">
          <a:solidFill>
            <a:schemeClr val="tx1"/>
          </a:solidFill>
          <a:latin typeface="Stone Sans Semibold" pitchFamily="48" charset="0"/>
        </a:defRPr>
      </a:lvl2pPr>
      <a:lvl3pPr marL="1085850" indent="-228600" algn="l" rtl="0" eaLnBrk="0" fontAlgn="base" hangingPunct="0">
        <a:spcBef>
          <a:spcPct val="20000"/>
        </a:spcBef>
        <a:spcAft>
          <a:spcPct val="0"/>
        </a:spcAft>
        <a:buClr>
          <a:schemeClr val="accent1"/>
        </a:buClr>
        <a:buChar char="•"/>
        <a:defRPr sz="2000">
          <a:solidFill>
            <a:schemeClr val="tx1"/>
          </a:solidFill>
          <a:latin typeface="+mn-lt"/>
        </a:defRPr>
      </a:lvl3pPr>
      <a:lvl4pPr marL="1428750" indent="-228600" algn="l" rtl="0" eaLnBrk="0" fontAlgn="base" hangingPunct="0">
        <a:spcBef>
          <a:spcPct val="20000"/>
        </a:spcBef>
        <a:spcAft>
          <a:spcPct val="0"/>
        </a:spcAft>
        <a:buClr>
          <a:schemeClr val="accent1"/>
        </a:buClr>
        <a:buChar char="–"/>
        <a:defRPr>
          <a:solidFill>
            <a:schemeClr val="tx1"/>
          </a:solidFill>
          <a:latin typeface="+mn-lt"/>
        </a:defRPr>
      </a:lvl4pPr>
      <a:lvl5pPr marL="1771650" indent="-228600" algn="l" rtl="0" eaLnBrk="0" fontAlgn="base" hangingPunct="0">
        <a:spcBef>
          <a:spcPct val="20000"/>
        </a:spcBef>
        <a:spcAft>
          <a:spcPct val="0"/>
        </a:spcAft>
        <a:buClr>
          <a:schemeClr val="accent1"/>
        </a:buClr>
        <a:buChar char="»"/>
        <a:defRPr>
          <a:solidFill>
            <a:schemeClr val="tx1"/>
          </a:solidFill>
          <a:latin typeface="+mn-lt"/>
        </a:defRPr>
      </a:lvl5pPr>
      <a:lvl6pPr marL="2228850" indent="-228600" algn="l" rtl="0" eaLnBrk="0" fontAlgn="base" hangingPunct="0">
        <a:spcBef>
          <a:spcPct val="20000"/>
        </a:spcBef>
        <a:spcAft>
          <a:spcPct val="0"/>
        </a:spcAft>
        <a:buClr>
          <a:schemeClr val="accent1"/>
        </a:buClr>
        <a:buChar char="»"/>
        <a:defRPr>
          <a:solidFill>
            <a:schemeClr val="tx1"/>
          </a:solidFill>
          <a:latin typeface="+mn-lt"/>
        </a:defRPr>
      </a:lvl6pPr>
      <a:lvl7pPr marL="2686050" indent="-228600" algn="l" rtl="0" eaLnBrk="0" fontAlgn="base" hangingPunct="0">
        <a:spcBef>
          <a:spcPct val="20000"/>
        </a:spcBef>
        <a:spcAft>
          <a:spcPct val="0"/>
        </a:spcAft>
        <a:buClr>
          <a:schemeClr val="accent1"/>
        </a:buClr>
        <a:buChar char="»"/>
        <a:defRPr>
          <a:solidFill>
            <a:schemeClr val="tx1"/>
          </a:solidFill>
          <a:latin typeface="+mn-lt"/>
        </a:defRPr>
      </a:lvl7pPr>
      <a:lvl8pPr marL="3143250" indent="-228600" algn="l" rtl="0" eaLnBrk="0" fontAlgn="base" hangingPunct="0">
        <a:spcBef>
          <a:spcPct val="20000"/>
        </a:spcBef>
        <a:spcAft>
          <a:spcPct val="0"/>
        </a:spcAft>
        <a:buClr>
          <a:schemeClr val="accent1"/>
        </a:buClr>
        <a:buChar char="»"/>
        <a:defRPr>
          <a:solidFill>
            <a:schemeClr val="tx1"/>
          </a:solidFill>
          <a:latin typeface="+mn-lt"/>
        </a:defRPr>
      </a:lvl8pPr>
      <a:lvl9pPr marL="3600450" indent="-228600" algn="l" rtl="0" eaLnBrk="0" fontAlgn="base" hangingPunct="0">
        <a:spcBef>
          <a:spcPct val="20000"/>
        </a:spcBef>
        <a:spcAft>
          <a:spcPct val="0"/>
        </a:spcAft>
        <a:buClr>
          <a:schemeClr val="accent1"/>
        </a:buClr>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21BFCE5-ADB1-F5EE-AA4D-061D7D82B1F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58EE350C-CCE6-DC42-ABC0-C399C52A61D3}"/>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D3C9711-9CD4-D3F8-039D-47C596050B75}"/>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defRPr>
            </a:lvl1pPr>
          </a:lstStyle>
          <a:p>
            <a:pPr>
              <a:defRPr/>
            </a:pPr>
            <a:fld id="{93F42BE0-19CA-400C-947E-B9F19D721C5F}" type="datetimeFigureOut">
              <a:rPr lang="en-US"/>
              <a:pPr>
                <a:defRPr/>
              </a:pPr>
              <a:t>11/3/2024</a:t>
            </a:fld>
            <a:endParaRPr lang="en-US"/>
          </a:p>
        </p:txBody>
      </p:sp>
      <p:sp>
        <p:nvSpPr>
          <p:cNvPr id="5" name="Footer Placeholder 4">
            <a:extLst>
              <a:ext uri="{FF2B5EF4-FFF2-40B4-BE49-F238E27FC236}">
                <a16:creationId xmlns:a16="http://schemas.microsoft.com/office/drawing/2014/main" id="{1A24360B-03DA-64AD-6CBC-A11FBEFD8F9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defRPr>
            </a:lvl1pPr>
          </a:lstStyle>
          <a:p>
            <a:pPr>
              <a:defRPr/>
            </a:pPr>
            <a:endParaRPr lang="en-US"/>
          </a:p>
        </p:txBody>
      </p:sp>
      <p:sp>
        <p:nvSpPr>
          <p:cNvPr id="6" name="Slide Number Placeholder 5">
            <a:extLst>
              <a:ext uri="{FF2B5EF4-FFF2-40B4-BE49-F238E27FC236}">
                <a16:creationId xmlns:a16="http://schemas.microsoft.com/office/drawing/2014/main" id="{6AD8089E-A7BC-71DF-4CBA-061EE34146F6}"/>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350620F0-35D7-41D6-9A6A-756B37633F2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 id="214748408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1.xml.rels><?xml version="1.0" encoding="UTF-8" standalone="yes"?>
<Relationships xmlns="http://schemas.openxmlformats.org/package/2006/relationships"><Relationship Id="rId3" Type="http://schemas.openxmlformats.org/officeDocument/2006/relationships/hyperlink" Target="https://youtu.be/MXNIojGg8I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youtu.be/xUIdWvtiVrc"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2.png"/></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4.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3FE33C8-7939-A051-F345-2C1B3D760ADF}"/>
              </a:ext>
            </a:extLst>
          </p:cNvPr>
          <p:cNvSpPr>
            <a:spLocks noGrp="1" noChangeArrowheads="1"/>
          </p:cNvSpPr>
          <p:nvPr>
            <p:ph type="ctrTitle"/>
          </p:nvPr>
        </p:nvSpPr>
        <p:spPr>
          <a:xfrm>
            <a:off x="685800" y="1524000"/>
            <a:ext cx="7772400" cy="3429000"/>
          </a:xfrm>
          <a:extLst>
            <a:ext uri="{909E8E84-426E-40DD-AFC4-6F175D3DCCD1}">
              <a14:hiddenFill xmlns:a14="http://schemas.microsoft.com/office/drawing/2010/main">
                <a:solidFill>
                  <a:srgbClr val="E2DBD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r>
              <a:rPr lang="en-US" altLang="en-US" sz="4400" b="1" dirty="0"/>
              <a:t>Pressure Canning </a:t>
            </a:r>
            <a:br>
              <a:rPr lang="en-US" altLang="en-US" sz="4400" b="1" dirty="0"/>
            </a:br>
            <a:r>
              <a:rPr lang="en-US" altLang="en-US" sz="4400" b="1" dirty="0"/>
              <a:t>Session 1</a:t>
            </a:r>
            <a:br>
              <a:rPr lang="en-US" altLang="en-US" b="1" dirty="0"/>
            </a:br>
            <a:r>
              <a:rPr lang="en-US" altLang="en-US" dirty="0"/>
              <a:t>  </a:t>
            </a:r>
            <a:br>
              <a:rPr lang="en-US" altLang="en-US" dirty="0"/>
            </a:br>
            <a:r>
              <a:rPr lang="en-US" altLang="en-US"/>
              <a:t>Sandy Brown </a:t>
            </a:r>
            <a:br>
              <a:rPr lang="en-US" altLang="en-US" dirty="0"/>
            </a:br>
            <a:r>
              <a:rPr lang="en-US" altLang="en-US"/>
              <a:t>Faculty Emeritus</a:t>
            </a:r>
            <a:br>
              <a:rPr lang="en-US" altLang="en-US" sz="2000" dirty="0"/>
            </a:br>
            <a:endParaRPr lang="en-US" altLang="en-US" sz="24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F07E4A-072B-783F-5E84-537629260E08}"/>
              </a:ext>
            </a:extLst>
          </p:cNvPr>
          <p:cNvSpPr>
            <a:spLocks noGrp="1"/>
          </p:cNvSpPr>
          <p:nvPr>
            <p:ph idx="1"/>
          </p:nvPr>
        </p:nvSpPr>
        <p:spPr>
          <a:xfrm>
            <a:off x="480060" y="2872899"/>
            <a:ext cx="3182691" cy="3320668"/>
          </a:xfrm>
        </p:spPr>
        <p:txBody>
          <a:bodyPr>
            <a:normAutofit/>
          </a:bodyPr>
          <a:lstStyle/>
          <a:p>
            <a:r>
              <a:rPr lang="en-US" sz="4000" dirty="0">
                <a:latin typeface="Calibri"/>
                <a:cs typeface="Calibri"/>
              </a:rPr>
              <a:t>THOUGHTS?</a:t>
            </a:r>
          </a:p>
        </p:txBody>
      </p:sp>
      <p:pic>
        <p:nvPicPr>
          <p:cNvPr id="4" name="Picture 3" descr="Mental health or psychology concept with flowering human head Mental health, psychology vector concept. Human head with flowers inside. Positive thinking, self care, healthy slow life. Wellbeing, wellness mind. Acceptance, blooming brain abstract illustration person thinking stock illustrations">
            <a:extLst>
              <a:ext uri="{FF2B5EF4-FFF2-40B4-BE49-F238E27FC236}">
                <a16:creationId xmlns:a16="http://schemas.microsoft.com/office/drawing/2014/main" id="{B8FBF652-B2A5-E15B-A532-F49359A19EDC}"/>
              </a:ext>
            </a:extLst>
          </p:cNvPr>
          <p:cNvPicPr>
            <a:picLocks noChangeAspect="1"/>
          </p:cNvPicPr>
          <p:nvPr/>
        </p:nvPicPr>
        <p:blipFill>
          <a:blip r:embed="rId2"/>
          <a:srcRect l="16614" r="18878" b="-1"/>
          <a:stretch/>
        </p:blipFill>
        <p:spPr>
          <a:xfrm>
            <a:off x="398377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98396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1712A-4060-85B6-659B-5DDFDA054ED2}"/>
              </a:ext>
            </a:extLst>
          </p:cNvPr>
          <p:cNvSpPr>
            <a:spLocks noGrp="1"/>
          </p:cNvSpPr>
          <p:nvPr>
            <p:ph type="title"/>
          </p:nvPr>
        </p:nvSpPr>
        <p:spPr/>
        <p:txBody>
          <a:bodyPr rtlCol="0">
            <a:normAutofit fontScale="90000"/>
          </a:bodyPr>
          <a:lstStyle/>
          <a:p>
            <a:pPr eaLnBrk="1" fontAlgn="auto" hangingPunct="1">
              <a:spcAft>
                <a:spcPts val="0"/>
              </a:spcAft>
              <a:defRPr/>
            </a:pPr>
            <a:r>
              <a:rPr lang="en-US" dirty="0"/>
              <a:t>Time needed to destroy harmful bacteria ranges from 20-120 minutes</a:t>
            </a:r>
          </a:p>
        </p:txBody>
      </p:sp>
      <p:graphicFrame>
        <p:nvGraphicFramePr>
          <p:cNvPr id="3" name="Diagram 2">
            <a:extLst>
              <a:ext uri="{FF2B5EF4-FFF2-40B4-BE49-F238E27FC236}">
                <a16:creationId xmlns:a16="http://schemas.microsoft.com/office/drawing/2014/main" id="{864BB2D7-F5DA-8218-EC2E-F028A07CEF02}"/>
              </a:ext>
            </a:extLst>
          </p:cNvPr>
          <p:cNvGraphicFramePr/>
          <p:nvPr/>
        </p:nvGraphicFramePr>
        <p:xfrm>
          <a:off x="1447800" y="20574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39D154FA-6C28-73FD-3B90-1816432F24C2}"/>
              </a:ext>
            </a:extLst>
          </p:cNvPr>
          <p:cNvSpPr>
            <a:spLocks noGrp="1"/>
          </p:cNvSpPr>
          <p:nvPr>
            <p:ph type="title"/>
          </p:nvPr>
        </p:nvSpPr>
        <p:spPr/>
        <p:txBody>
          <a:bodyPr/>
          <a:lstStyle/>
          <a:p>
            <a:pPr eaLnBrk="1" hangingPunct="1"/>
            <a:r>
              <a:rPr lang="en-US" altLang="en-US" sz="3200"/>
              <a:t>The boiling point of water decreases as altitude increases. Make sure to know your altitude and use proper processing time or canner pressure.</a:t>
            </a:r>
          </a:p>
        </p:txBody>
      </p:sp>
      <p:pic>
        <p:nvPicPr>
          <p:cNvPr id="30723" name="Picture 2">
            <a:extLst>
              <a:ext uri="{FF2B5EF4-FFF2-40B4-BE49-F238E27FC236}">
                <a16:creationId xmlns:a16="http://schemas.microsoft.com/office/drawing/2014/main" id="{9EF27751-41E9-A48D-9297-0F9C4BFF4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00200"/>
            <a:ext cx="6858000" cy="495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TextBox 3">
            <a:extLst>
              <a:ext uri="{FF2B5EF4-FFF2-40B4-BE49-F238E27FC236}">
                <a16:creationId xmlns:a16="http://schemas.microsoft.com/office/drawing/2014/main" id="{28E6C0E0-714C-B157-7CE9-DD9863FC7757}"/>
              </a:ext>
            </a:extLst>
          </p:cNvPr>
          <p:cNvSpPr txBox="1">
            <a:spLocks noChangeArrowheads="1"/>
          </p:cNvSpPr>
          <p:nvPr/>
        </p:nvSpPr>
        <p:spPr bwMode="auto">
          <a:xfrm>
            <a:off x="2438400" y="6149975"/>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400">
                <a:latin typeface="Times" panose="02020603050405020304" pitchFamily="18" charset="0"/>
              </a:rPr>
              <a:t>USDA Complete Guide to Home Canning Page 1-10</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670FD-51D5-518E-1A1B-0B15D8A6F05D}"/>
              </a:ext>
            </a:extLst>
          </p:cNvPr>
          <p:cNvSpPr>
            <a:spLocks noGrp="1"/>
          </p:cNvSpPr>
          <p:nvPr>
            <p:ph type="title"/>
          </p:nvPr>
        </p:nvSpPr>
        <p:spPr/>
        <p:txBody>
          <a:bodyPr rtlCol="0">
            <a:normAutofit fontScale="90000"/>
          </a:bodyPr>
          <a:lstStyle/>
          <a:p>
            <a:pPr eaLnBrk="1" fontAlgn="auto" hangingPunct="1">
              <a:spcAft>
                <a:spcPts val="0"/>
              </a:spcAft>
              <a:defRPr/>
            </a:pPr>
            <a:r>
              <a:rPr lang="en-US" dirty="0"/>
              <a:t>Pressure adjustments must be made for altitude for pressure canning. </a:t>
            </a:r>
          </a:p>
        </p:txBody>
      </p:sp>
      <p:pic>
        <p:nvPicPr>
          <p:cNvPr id="32771" name="Picture 2">
            <a:extLst>
              <a:ext uri="{FF2B5EF4-FFF2-40B4-BE49-F238E27FC236}">
                <a16:creationId xmlns:a16="http://schemas.microsoft.com/office/drawing/2014/main" id="{2B22B3BB-4005-DC7D-4747-A2D5F761C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524000"/>
            <a:ext cx="6400800" cy="4360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2" name="TextBox 2">
            <a:extLst>
              <a:ext uri="{FF2B5EF4-FFF2-40B4-BE49-F238E27FC236}">
                <a16:creationId xmlns:a16="http://schemas.microsoft.com/office/drawing/2014/main" id="{3ACA3500-2DC1-CDC1-E833-BF71A281A7AB}"/>
              </a:ext>
            </a:extLst>
          </p:cNvPr>
          <p:cNvSpPr txBox="1">
            <a:spLocks noChangeArrowheads="1"/>
          </p:cNvSpPr>
          <p:nvPr/>
        </p:nvSpPr>
        <p:spPr bwMode="auto">
          <a:xfrm>
            <a:off x="533400" y="5883275"/>
            <a:ext cx="8458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400">
                <a:latin typeface="Times" panose="02020603050405020304" pitchFamily="18" charset="0"/>
              </a:rPr>
              <a:t>See page 10 of PNW 172 Canning Vegetables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51AC5299-2481-084E-1BC7-264BCA3C3223}"/>
              </a:ext>
            </a:extLst>
          </p:cNvPr>
          <p:cNvSpPr>
            <a:spLocks noGrp="1" noChangeArrowheads="1"/>
          </p:cNvSpPr>
          <p:nvPr>
            <p:ph type="title"/>
          </p:nvPr>
        </p:nvSpPr>
        <p:spPr/>
        <p:txBody>
          <a:bodyPr/>
          <a:lstStyle/>
          <a:p>
            <a:r>
              <a:rPr lang="en-US" altLang="en-US"/>
              <a:t>PARTS OF A PRESSURE CANNER</a:t>
            </a:r>
          </a:p>
        </p:txBody>
      </p:sp>
      <p:sp>
        <p:nvSpPr>
          <p:cNvPr id="40963" name="Rectangle 3">
            <a:extLst>
              <a:ext uri="{FF2B5EF4-FFF2-40B4-BE49-F238E27FC236}">
                <a16:creationId xmlns:a16="http://schemas.microsoft.com/office/drawing/2014/main" id="{8CFCA2D7-A7FD-1B25-3B10-1D652C7BA85C}"/>
              </a:ext>
            </a:extLst>
          </p:cNvPr>
          <p:cNvSpPr>
            <a:spLocks noGrp="1" noChangeArrowheads="1"/>
          </p:cNvSpPr>
          <p:nvPr>
            <p:ph type="body" idx="1"/>
          </p:nvPr>
        </p:nvSpPr>
        <p:spPr/>
        <p:txBody>
          <a:bodyPr/>
          <a:lstStyle/>
          <a:p>
            <a:r>
              <a:rPr lang="en-US" altLang="en-US"/>
              <a:t>Kettle with a rack </a:t>
            </a:r>
          </a:p>
          <a:p>
            <a:r>
              <a:rPr lang="en-US" altLang="en-US"/>
              <a:t>Lid </a:t>
            </a:r>
          </a:p>
          <a:p>
            <a:r>
              <a:rPr lang="en-US" altLang="en-US"/>
              <a:t>Lid gaskets </a:t>
            </a:r>
          </a:p>
          <a:p>
            <a:r>
              <a:rPr lang="en-US" altLang="en-US"/>
              <a:t>Vent port </a:t>
            </a:r>
          </a:p>
          <a:p>
            <a:r>
              <a:rPr lang="en-US" altLang="en-US"/>
              <a:t>Safety Plug </a:t>
            </a:r>
          </a:p>
          <a:p>
            <a:r>
              <a:rPr lang="en-US" altLang="en-US"/>
              <a:t>Pressure Gauge </a:t>
            </a:r>
          </a:p>
          <a:p>
            <a:pPr>
              <a:buFontTx/>
              <a:buNone/>
            </a:pPr>
            <a:endParaRPr lang="en-US" altLang="en-US"/>
          </a:p>
          <a:p>
            <a:pPr lvl="1">
              <a:buFontTx/>
              <a:buNone/>
            </a:pPr>
            <a:endParaRPr lang="en-US" altLang="en-US"/>
          </a:p>
          <a:p>
            <a:pPr lvl="1"/>
            <a:endParaRPr lang="en-US" altLang="en-US"/>
          </a:p>
        </p:txBody>
      </p:sp>
      <p:pic>
        <p:nvPicPr>
          <p:cNvPr id="40964" name="Picture 4" descr="img_1-20">
            <a:extLst>
              <a:ext uri="{FF2B5EF4-FFF2-40B4-BE49-F238E27FC236}">
                <a16:creationId xmlns:a16="http://schemas.microsoft.com/office/drawing/2014/main" id="{DB2CEB84-CA51-5E7C-E699-7A53466961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600200"/>
            <a:ext cx="4618038"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4">
            <a:extLst>
              <a:ext uri="{FF2B5EF4-FFF2-40B4-BE49-F238E27FC236}">
                <a16:creationId xmlns:a16="http://schemas.microsoft.com/office/drawing/2014/main" id="{62F527EB-93C2-31D6-BFB8-529762BC3461}"/>
              </a:ext>
            </a:extLst>
          </p:cNvPr>
          <p:cNvSpPr txBox="1">
            <a:spLocks noChangeArrowheads="1"/>
          </p:cNvSpPr>
          <p:nvPr/>
        </p:nvSpPr>
        <p:spPr bwMode="auto">
          <a:xfrm>
            <a:off x="228600" y="6353175"/>
            <a:ext cx="54102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1400">
                <a:latin typeface="Times" panose="02020603050405020304" pitchFamily="18" charset="0"/>
              </a:rPr>
              <a:t>USDA Complete Guide to Home Canning Page 1-19</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75CD764E-C2AA-B070-E91B-D951B4B1C771}"/>
              </a:ext>
            </a:extLst>
          </p:cNvPr>
          <p:cNvSpPr>
            <a:spLocks noGrp="1" noChangeArrowheads="1"/>
          </p:cNvSpPr>
          <p:nvPr>
            <p:ph type="title"/>
          </p:nvPr>
        </p:nvSpPr>
        <p:spPr>
          <a:xfrm>
            <a:off x="381000" y="914400"/>
            <a:ext cx="8610600" cy="533400"/>
          </a:xfrm>
        </p:spPr>
        <p:txBody>
          <a:bodyPr/>
          <a:lstStyle/>
          <a:p>
            <a:r>
              <a:rPr lang="en-US" altLang="en-US"/>
              <a:t>Pressure canners are sized by volume of water they can hold</a:t>
            </a:r>
          </a:p>
        </p:txBody>
      </p:sp>
      <p:pic>
        <p:nvPicPr>
          <p:cNvPr id="43011" name="Picture 5" descr="See the source image">
            <a:extLst>
              <a:ext uri="{FF2B5EF4-FFF2-40B4-BE49-F238E27FC236}">
                <a16:creationId xmlns:a16="http://schemas.microsoft.com/office/drawing/2014/main" id="{D04D97C8-F5F4-3913-DC52-BB1AB42E5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451485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2" name="Group 3">
            <a:extLst>
              <a:ext uri="{FF2B5EF4-FFF2-40B4-BE49-F238E27FC236}">
                <a16:creationId xmlns:a16="http://schemas.microsoft.com/office/drawing/2014/main" id="{1FA2F4D4-FEB8-EBA8-522E-E12FDB2188C8}"/>
              </a:ext>
            </a:extLst>
          </p:cNvPr>
          <p:cNvGrpSpPr>
            <a:grpSpLocks/>
          </p:cNvGrpSpPr>
          <p:nvPr/>
        </p:nvGrpSpPr>
        <p:grpSpPr bwMode="auto">
          <a:xfrm>
            <a:off x="5105400" y="1828800"/>
            <a:ext cx="3459163" cy="1055688"/>
            <a:chOff x="4895850" y="2167444"/>
            <a:chExt cx="3458507" cy="1055610"/>
          </a:xfrm>
        </p:grpSpPr>
        <p:pic>
          <p:nvPicPr>
            <p:cNvPr id="43037" name="Picture 7" descr="See the source image">
              <a:extLst>
                <a:ext uri="{FF2B5EF4-FFF2-40B4-BE49-F238E27FC236}">
                  <a16:creationId xmlns:a16="http://schemas.microsoft.com/office/drawing/2014/main" id="{B3709577-A546-ACA9-8411-E711C74F70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2167444"/>
              <a:ext cx="877823" cy="105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8" name="Picture 7" descr="See the source image">
              <a:extLst>
                <a:ext uri="{FF2B5EF4-FFF2-40B4-BE49-F238E27FC236}">
                  <a16:creationId xmlns:a16="http://schemas.microsoft.com/office/drawing/2014/main" id="{3F67CE08-1307-C648-CEAD-B68E5DFF2B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3673" y="2167444"/>
              <a:ext cx="877823" cy="105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9" name="Picture 7" descr="See the source image">
              <a:extLst>
                <a:ext uri="{FF2B5EF4-FFF2-40B4-BE49-F238E27FC236}">
                  <a16:creationId xmlns:a16="http://schemas.microsoft.com/office/drawing/2014/main" id="{80CEC67B-7796-DCE3-3043-FFA92896D1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8711" y="2167444"/>
              <a:ext cx="877823" cy="105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40" name="Picture 7" descr="See the source image">
              <a:extLst>
                <a:ext uri="{FF2B5EF4-FFF2-40B4-BE49-F238E27FC236}">
                  <a16:creationId xmlns:a16="http://schemas.microsoft.com/office/drawing/2014/main" id="{DA7276EE-DCD9-8260-506F-5E044EEDA8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6534" y="2167444"/>
              <a:ext cx="877823" cy="1055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3" name="TextBox 2">
            <a:extLst>
              <a:ext uri="{FF2B5EF4-FFF2-40B4-BE49-F238E27FC236}">
                <a16:creationId xmlns:a16="http://schemas.microsoft.com/office/drawing/2014/main" id="{783EE314-6EF4-E37F-2B9B-13FD635C303C}"/>
              </a:ext>
            </a:extLst>
          </p:cNvPr>
          <p:cNvSpPr txBox="1">
            <a:spLocks noChangeArrowheads="1"/>
          </p:cNvSpPr>
          <p:nvPr/>
        </p:nvSpPr>
        <p:spPr bwMode="auto">
          <a:xfrm>
            <a:off x="6537325" y="4772025"/>
            <a:ext cx="1173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lgn="ctr">
              <a:spcBef>
                <a:spcPct val="0"/>
              </a:spcBef>
              <a:buClrTx/>
              <a:buFontTx/>
              <a:buNone/>
            </a:pPr>
            <a:r>
              <a:rPr lang="en-US" altLang="en-US" sz="2400">
                <a:latin typeface="Times" panose="02020603050405020304" pitchFamily="18" charset="0"/>
              </a:rPr>
              <a:t>OR</a:t>
            </a:r>
          </a:p>
        </p:txBody>
      </p:sp>
      <p:grpSp>
        <p:nvGrpSpPr>
          <p:cNvPr id="43014" name="Group 4">
            <a:extLst>
              <a:ext uri="{FF2B5EF4-FFF2-40B4-BE49-F238E27FC236}">
                <a16:creationId xmlns:a16="http://schemas.microsoft.com/office/drawing/2014/main" id="{E66E931D-CC40-BEFF-B085-7CF3CCFA5733}"/>
              </a:ext>
            </a:extLst>
          </p:cNvPr>
          <p:cNvGrpSpPr>
            <a:grpSpLocks/>
          </p:cNvGrpSpPr>
          <p:nvPr/>
        </p:nvGrpSpPr>
        <p:grpSpPr bwMode="auto">
          <a:xfrm>
            <a:off x="5356225" y="3622675"/>
            <a:ext cx="3101975" cy="830263"/>
            <a:chOff x="4895850" y="3677896"/>
            <a:chExt cx="3101813" cy="830827"/>
          </a:xfrm>
        </p:grpSpPr>
        <p:pic>
          <p:nvPicPr>
            <p:cNvPr id="43030" name="Picture 11" descr="See the source image">
              <a:extLst>
                <a:ext uri="{FF2B5EF4-FFF2-40B4-BE49-F238E27FC236}">
                  <a16:creationId xmlns:a16="http://schemas.microsoft.com/office/drawing/2014/main" id="{3265F879-6682-FF44-BBFB-2099430CF3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850" y="3681193"/>
              <a:ext cx="438911" cy="81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11" descr="See the source image">
              <a:extLst>
                <a:ext uri="{FF2B5EF4-FFF2-40B4-BE49-F238E27FC236}">
                  <a16:creationId xmlns:a16="http://schemas.microsoft.com/office/drawing/2014/main" id="{30F9C2DC-8753-0A26-5AC3-19C896B729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761" y="3681192"/>
              <a:ext cx="438911" cy="81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2" name="Picture 11" descr="See the source image">
              <a:extLst>
                <a:ext uri="{FF2B5EF4-FFF2-40B4-BE49-F238E27FC236}">
                  <a16:creationId xmlns:a16="http://schemas.microsoft.com/office/drawing/2014/main" id="{1C3DF6D7-E390-6DEA-C07F-F0385DF6E4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8752" y="3689134"/>
              <a:ext cx="438911" cy="81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3" name="Picture 11" descr="See the source image">
              <a:extLst>
                <a:ext uri="{FF2B5EF4-FFF2-40B4-BE49-F238E27FC236}">
                  <a16:creationId xmlns:a16="http://schemas.microsoft.com/office/drawing/2014/main" id="{8D8BDD7C-FDAB-228F-9171-8F1210CA76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2583" y="3681193"/>
              <a:ext cx="438911" cy="81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4" name="Picture 11" descr="See the source image">
              <a:extLst>
                <a:ext uri="{FF2B5EF4-FFF2-40B4-BE49-F238E27FC236}">
                  <a16:creationId xmlns:a16="http://schemas.microsoft.com/office/drawing/2014/main" id="{3C2EA43D-13A0-6B89-AA74-D5489A7062E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613" y="3689134"/>
              <a:ext cx="438911" cy="81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11" descr="See the source image">
              <a:extLst>
                <a:ext uri="{FF2B5EF4-FFF2-40B4-BE49-F238E27FC236}">
                  <a16:creationId xmlns:a16="http://schemas.microsoft.com/office/drawing/2014/main" id="{991851E5-3F3F-3294-7DF4-CDDB6A4AA8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2167" y="3677896"/>
              <a:ext cx="438911" cy="81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11" descr="See the source image">
              <a:extLst>
                <a:ext uri="{FF2B5EF4-FFF2-40B4-BE49-F238E27FC236}">
                  <a16:creationId xmlns:a16="http://schemas.microsoft.com/office/drawing/2014/main" id="{EDE93DED-5829-DD21-77BE-0C6F60B2E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3672" y="3677897"/>
              <a:ext cx="438911" cy="81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5" name="TextBox 23">
            <a:extLst>
              <a:ext uri="{FF2B5EF4-FFF2-40B4-BE49-F238E27FC236}">
                <a16:creationId xmlns:a16="http://schemas.microsoft.com/office/drawing/2014/main" id="{8926B286-3679-8322-065B-F141E284AED9}"/>
              </a:ext>
            </a:extLst>
          </p:cNvPr>
          <p:cNvSpPr txBox="1">
            <a:spLocks noChangeArrowheads="1"/>
          </p:cNvSpPr>
          <p:nvPr/>
        </p:nvSpPr>
        <p:spPr bwMode="auto">
          <a:xfrm>
            <a:off x="6475413" y="3194050"/>
            <a:ext cx="1173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lgn="ctr">
              <a:spcBef>
                <a:spcPct val="0"/>
              </a:spcBef>
              <a:buClrTx/>
              <a:buFontTx/>
              <a:buNone/>
            </a:pPr>
            <a:r>
              <a:rPr lang="en-US" altLang="en-US" sz="2400">
                <a:latin typeface="Times" panose="02020603050405020304" pitchFamily="18" charset="0"/>
              </a:rPr>
              <a:t>OR</a:t>
            </a:r>
          </a:p>
        </p:txBody>
      </p:sp>
      <p:grpSp>
        <p:nvGrpSpPr>
          <p:cNvPr id="43016" name="Group 5">
            <a:extLst>
              <a:ext uri="{FF2B5EF4-FFF2-40B4-BE49-F238E27FC236}">
                <a16:creationId xmlns:a16="http://schemas.microsoft.com/office/drawing/2014/main" id="{297E8D1C-CB88-3682-A8B2-2E39EA317718}"/>
              </a:ext>
            </a:extLst>
          </p:cNvPr>
          <p:cNvGrpSpPr>
            <a:grpSpLocks/>
          </p:cNvGrpSpPr>
          <p:nvPr/>
        </p:nvGrpSpPr>
        <p:grpSpPr bwMode="auto">
          <a:xfrm>
            <a:off x="6013450" y="5229225"/>
            <a:ext cx="2097088" cy="857250"/>
            <a:chOff x="5419133" y="5193176"/>
            <a:chExt cx="2096803" cy="857569"/>
          </a:xfrm>
        </p:grpSpPr>
        <p:pic>
          <p:nvPicPr>
            <p:cNvPr id="43020" name="Picture 13" descr="See the source image">
              <a:extLst>
                <a:ext uri="{FF2B5EF4-FFF2-40B4-BE49-F238E27FC236}">
                  <a16:creationId xmlns:a16="http://schemas.microsoft.com/office/drawing/2014/main" id="{4329B4DC-8B60-1CD3-2DAA-77134EC1F5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9133" y="5193615"/>
              <a:ext cx="424495" cy="4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1" name="Picture 13" descr="See the source image">
              <a:extLst>
                <a:ext uri="{FF2B5EF4-FFF2-40B4-BE49-F238E27FC236}">
                  <a16:creationId xmlns:a16="http://schemas.microsoft.com/office/drawing/2014/main" id="{AE71FED6-2AC3-C5F5-4586-77CC018B6E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9936" y="5626250"/>
              <a:ext cx="424495" cy="4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2" name="Picture 13" descr="See the source image">
              <a:extLst>
                <a:ext uri="{FF2B5EF4-FFF2-40B4-BE49-F238E27FC236}">
                  <a16:creationId xmlns:a16="http://schemas.microsoft.com/office/drawing/2014/main" id="{E90313AF-BDA5-14B9-D912-399770BB63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46180" y="5193614"/>
              <a:ext cx="424495" cy="4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Picture 13" descr="See the source image">
              <a:extLst>
                <a:ext uri="{FF2B5EF4-FFF2-40B4-BE49-F238E27FC236}">
                  <a16:creationId xmlns:a16="http://schemas.microsoft.com/office/drawing/2014/main" id="{2E73B706-5DA7-7134-F385-F41C95B3AD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21685" y="5617671"/>
              <a:ext cx="424495" cy="4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13" descr="See the source image">
              <a:extLst>
                <a:ext uri="{FF2B5EF4-FFF2-40B4-BE49-F238E27FC236}">
                  <a16:creationId xmlns:a16="http://schemas.microsoft.com/office/drawing/2014/main" id="{AB22C886-B6DE-36A0-E3FB-209674C9D6E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9886" y="5626249"/>
              <a:ext cx="424495" cy="4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13" descr="See the source image">
              <a:extLst>
                <a:ext uri="{FF2B5EF4-FFF2-40B4-BE49-F238E27FC236}">
                  <a16:creationId xmlns:a16="http://schemas.microsoft.com/office/drawing/2014/main" id="{15AA413B-7260-23A6-A89E-2B3DA90583C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3357" y="5193615"/>
              <a:ext cx="424495" cy="4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13" descr="See the source image">
              <a:extLst>
                <a:ext uri="{FF2B5EF4-FFF2-40B4-BE49-F238E27FC236}">
                  <a16:creationId xmlns:a16="http://schemas.microsoft.com/office/drawing/2014/main" id="{8B8FC9C9-6C98-AABB-440F-D771C2936F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2430" y="5626250"/>
              <a:ext cx="424495" cy="4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7" name="Picture 13" descr="See the source image">
              <a:extLst>
                <a:ext uri="{FF2B5EF4-FFF2-40B4-BE49-F238E27FC236}">
                  <a16:creationId xmlns:a16="http://schemas.microsoft.com/office/drawing/2014/main" id="{7B15B986-54DF-393F-62A9-C46BCD7904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70746" y="5201755"/>
              <a:ext cx="424495" cy="4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13" descr="See the source image">
              <a:extLst>
                <a:ext uri="{FF2B5EF4-FFF2-40B4-BE49-F238E27FC236}">
                  <a16:creationId xmlns:a16="http://schemas.microsoft.com/office/drawing/2014/main" id="{D075CD53-FB65-0A21-AC34-A22CB58D2D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91441" y="5626250"/>
              <a:ext cx="424495" cy="4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13" descr="See the source image">
              <a:extLst>
                <a:ext uri="{FF2B5EF4-FFF2-40B4-BE49-F238E27FC236}">
                  <a16:creationId xmlns:a16="http://schemas.microsoft.com/office/drawing/2014/main" id="{9346FE68-9426-D3C0-FECD-2D2D0FC8D4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8456" y="5193176"/>
              <a:ext cx="424495" cy="42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017" name="TextBox 6">
            <a:extLst>
              <a:ext uri="{FF2B5EF4-FFF2-40B4-BE49-F238E27FC236}">
                <a16:creationId xmlns:a16="http://schemas.microsoft.com/office/drawing/2014/main" id="{E499A83A-BAD9-5544-1665-AC2FDAD5D78B}"/>
              </a:ext>
            </a:extLst>
          </p:cNvPr>
          <p:cNvSpPr txBox="1">
            <a:spLocks noChangeArrowheads="1"/>
          </p:cNvSpPr>
          <p:nvPr/>
        </p:nvSpPr>
        <p:spPr bwMode="auto">
          <a:xfrm>
            <a:off x="6110288" y="2884488"/>
            <a:ext cx="14414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1600">
                <a:latin typeface="Times" panose="02020603050405020304" pitchFamily="18" charset="0"/>
              </a:rPr>
              <a:t>4 gallons water</a:t>
            </a:r>
          </a:p>
        </p:txBody>
      </p:sp>
      <p:sp>
        <p:nvSpPr>
          <p:cNvPr id="43018" name="TextBox 36">
            <a:extLst>
              <a:ext uri="{FF2B5EF4-FFF2-40B4-BE49-F238E27FC236}">
                <a16:creationId xmlns:a16="http://schemas.microsoft.com/office/drawing/2014/main" id="{FA98C3C3-2DC6-95AA-53EB-D503DC6AD204}"/>
              </a:ext>
            </a:extLst>
          </p:cNvPr>
          <p:cNvSpPr txBox="1">
            <a:spLocks noChangeArrowheads="1"/>
          </p:cNvSpPr>
          <p:nvPr/>
        </p:nvSpPr>
        <p:spPr bwMode="auto">
          <a:xfrm>
            <a:off x="6391275" y="4454525"/>
            <a:ext cx="1111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1600">
                <a:latin typeface="Times" panose="02020603050405020304" pitchFamily="18" charset="0"/>
              </a:rPr>
              <a:t>7 quart jars</a:t>
            </a:r>
          </a:p>
        </p:txBody>
      </p:sp>
      <p:sp>
        <p:nvSpPr>
          <p:cNvPr id="43019" name="TextBox 37">
            <a:extLst>
              <a:ext uri="{FF2B5EF4-FFF2-40B4-BE49-F238E27FC236}">
                <a16:creationId xmlns:a16="http://schemas.microsoft.com/office/drawing/2014/main" id="{13A2D80D-3A7D-E493-E23F-FFA15C572947}"/>
              </a:ext>
            </a:extLst>
          </p:cNvPr>
          <p:cNvSpPr txBox="1">
            <a:spLocks noChangeArrowheads="1"/>
          </p:cNvSpPr>
          <p:nvPr/>
        </p:nvSpPr>
        <p:spPr bwMode="auto">
          <a:xfrm>
            <a:off x="6680200" y="6183313"/>
            <a:ext cx="1111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1600">
                <a:latin typeface="Times" panose="02020603050405020304" pitchFamily="18" charset="0"/>
              </a:rPr>
              <a:t>10 pint jars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ED11C2F-ADD3-1D1E-F023-1B153F141EB5}"/>
              </a:ext>
            </a:extLst>
          </p:cNvPr>
          <p:cNvSpPr>
            <a:spLocks noGrp="1" noChangeArrowheads="1"/>
          </p:cNvSpPr>
          <p:nvPr>
            <p:ph type="title"/>
          </p:nvPr>
        </p:nvSpPr>
        <p:spPr/>
        <p:txBody>
          <a:bodyPr/>
          <a:lstStyle/>
          <a:p>
            <a:r>
              <a:rPr lang="en-US" altLang="en-US"/>
              <a:t>TYPES OF PRESSURE CANNERS</a:t>
            </a:r>
          </a:p>
        </p:txBody>
      </p:sp>
      <p:sp>
        <p:nvSpPr>
          <p:cNvPr id="45059" name="Rectangle 3">
            <a:extLst>
              <a:ext uri="{FF2B5EF4-FFF2-40B4-BE49-F238E27FC236}">
                <a16:creationId xmlns:a16="http://schemas.microsoft.com/office/drawing/2014/main" id="{D69379AE-AD94-736C-7D80-B63B2D318F56}"/>
              </a:ext>
            </a:extLst>
          </p:cNvPr>
          <p:cNvSpPr>
            <a:spLocks noGrp="1" noChangeArrowheads="1"/>
          </p:cNvSpPr>
          <p:nvPr>
            <p:ph type="body" idx="1"/>
          </p:nvPr>
        </p:nvSpPr>
        <p:spPr/>
        <p:txBody>
          <a:bodyPr/>
          <a:lstStyle/>
          <a:p>
            <a:r>
              <a:rPr lang="en-US" altLang="en-US"/>
              <a:t>Pressure canner with self seal gasket</a:t>
            </a:r>
          </a:p>
        </p:txBody>
      </p:sp>
      <p:pic>
        <p:nvPicPr>
          <p:cNvPr id="45060" name="Picture 4">
            <a:extLst>
              <a:ext uri="{FF2B5EF4-FFF2-40B4-BE49-F238E27FC236}">
                <a16:creationId xmlns:a16="http://schemas.microsoft.com/office/drawing/2014/main" id="{7D930A98-8FA8-A896-0A88-D8A39387CC6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209800"/>
            <a:ext cx="5791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B9683B90-87F7-D1D7-6DA2-7AF45009385F}"/>
              </a:ext>
            </a:extLst>
          </p:cNvPr>
          <p:cNvSpPr>
            <a:spLocks noGrp="1" noChangeArrowheads="1"/>
          </p:cNvSpPr>
          <p:nvPr>
            <p:ph type="title"/>
          </p:nvPr>
        </p:nvSpPr>
        <p:spPr/>
        <p:txBody>
          <a:bodyPr/>
          <a:lstStyle/>
          <a:p>
            <a:r>
              <a:rPr lang="en-US" altLang="en-US"/>
              <a:t>TYPES OF PRESSURE CANNERS, cont.</a:t>
            </a:r>
          </a:p>
        </p:txBody>
      </p:sp>
      <p:sp>
        <p:nvSpPr>
          <p:cNvPr id="49155" name="Rectangle 3">
            <a:extLst>
              <a:ext uri="{FF2B5EF4-FFF2-40B4-BE49-F238E27FC236}">
                <a16:creationId xmlns:a16="http://schemas.microsoft.com/office/drawing/2014/main" id="{BEB49D2B-394C-4E4F-EA17-C8273E92D683}"/>
              </a:ext>
            </a:extLst>
          </p:cNvPr>
          <p:cNvSpPr>
            <a:spLocks noGrp="1" noChangeArrowheads="1"/>
          </p:cNvSpPr>
          <p:nvPr>
            <p:ph type="body" idx="1"/>
          </p:nvPr>
        </p:nvSpPr>
        <p:spPr/>
        <p:txBody>
          <a:bodyPr/>
          <a:lstStyle/>
          <a:p>
            <a:r>
              <a:rPr lang="en-US" altLang="en-US" sz="2500"/>
              <a:t>Pressure Canner with Thumb-Nut Closure</a:t>
            </a:r>
          </a:p>
        </p:txBody>
      </p:sp>
      <p:pic>
        <p:nvPicPr>
          <p:cNvPr id="49156" name="Picture 4">
            <a:extLst>
              <a:ext uri="{FF2B5EF4-FFF2-40B4-BE49-F238E27FC236}">
                <a16:creationId xmlns:a16="http://schemas.microsoft.com/office/drawing/2014/main" id="{5F823771-F39A-A79E-84EE-994030C5D2D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438400"/>
            <a:ext cx="4340225"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6EB5F03A-4D2E-D5B9-981A-695D55DBD662}"/>
              </a:ext>
            </a:extLst>
          </p:cNvPr>
          <p:cNvSpPr>
            <a:spLocks noGrp="1" noChangeArrowheads="1"/>
          </p:cNvSpPr>
          <p:nvPr>
            <p:ph type="title"/>
          </p:nvPr>
        </p:nvSpPr>
        <p:spPr>
          <a:xfrm>
            <a:off x="762000" y="914400"/>
            <a:ext cx="8382000" cy="533400"/>
          </a:xfrm>
        </p:spPr>
        <p:txBody>
          <a:bodyPr/>
          <a:lstStyle/>
          <a:p>
            <a:r>
              <a:rPr lang="en-US" altLang="en-US"/>
              <a:t>There are 2 types of pressure canner gauges. </a:t>
            </a:r>
          </a:p>
        </p:txBody>
      </p:sp>
      <p:pic>
        <p:nvPicPr>
          <p:cNvPr id="51203" name="Picture 2">
            <a:extLst>
              <a:ext uri="{FF2B5EF4-FFF2-40B4-BE49-F238E27FC236}">
                <a16:creationId xmlns:a16="http://schemas.microsoft.com/office/drawing/2014/main" id="{08D599CE-E5E7-EF6A-5EF1-22761AC25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271"/>
          <a:stretch>
            <a:fillRect/>
          </a:stretch>
        </p:blipFill>
        <p:spPr bwMode="auto">
          <a:xfrm>
            <a:off x="1600200" y="1589088"/>
            <a:ext cx="5580063"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2A70A94B-DFCF-D510-2B96-331E4FE1942B}"/>
              </a:ext>
            </a:extLst>
          </p:cNvPr>
          <p:cNvSpPr>
            <a:spLocks noGrp="1" noChangeArrowheads="1"/>
          </p:cNvSpPr>
          <p:nvPr>
            <p:ph type="title"/>
          </p:nvPr>
        </p:nvSpPr>
        <p:spPr>
          <a:xfrm>
            <a:off x="228600" y="838200"/>
            <a:ext cx="10058400" cy="685800"/>
          </a:xfrm>
        </p:spPr>
        <p:txBody>
          <a:bodyPr/>
          <a:lstStyle/>
          <a:p>
            <a:r>
              <a:rPr lang="en-US" altLang="en-US"/>
              <a:t>2 updates for the So Easy to Preserve  “Canning Vegetables” </a:t>
            </a:r>
          </a:p>
        </p:txBody>
      </p:sp>
      <p:pic>
        <p:nvPicPr>
          <p:cNvPr id="53251" name="Picture 2" descr="See the source image">
            <a:extLst>
              <a:ext uri="{FF2B5EF4-FFF2-40B4-BE49-F238E27FC236}">
                <a16:creationId xmlns:a16="http://schemas.microsoft.com/office/drawing/2014/main" id="{FACD109A-7DD4-42D8-2256-00453662A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738" y="1622425"/>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Rectangle 3">
            <a:extLst>
              <a:ext uri="{FF2B5EF4-FFF2-40B4-BE49-F238E27FC236}">
                <a16:creationId xmlns:a16="http://schemas.microsoft.com/office/drawing/2014/main" id="{BECAC5C9-6A71-DA4F-730C-9421085BA711}"/>
              </a:ext>
            </a:extLst>
          </p:cNvPr>
          <p:cNvSpPr>
            <a:spLocks noChangeArrowheads="1"/>
          </p:cNvSpPr>
          <p:nvPr/>
        </p:nvSpPr>
        <p:spPr bwMode="auto">
          <a:xfrm>
            <a:off x="381000" y="6192838"/>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1800">
                <a:latin typeface="Times" panose="02020603050405020304" pitchFamily="18" charset="0"/>
              </a:rPr>
              <a:t>https://www.theprairiehomestead.com/2012/08/how-to-use-a-pressure-canner-part-2.html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a:extLst>
              <a:ext uri="{FF2B5EF4-FFF2-40B4-BE49-F238E27FC236}">
                <a16:creationId xmlns:a16="http://schemas.microsoft.com/office/drawing/2014/main" id="{652EFCB2-2308-5A74-7ADA-35D3B62B8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752600"/>
            <a:ext cx="30861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20483" name="Picture 2">
            <a:extLst>
              <a:ext uri="{FF2B5EF4-FFF2-40B4-BE49-F238E27FC236}">
                <a16:creationId xmlns:a16="http://schemas.microsoft.com/office/drawing/2014/main" id="{63ABE51F-26F1-B607-4EF2-6BFB05C826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787525"/>
            <a:ext cx="2971800" cy="4708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317C33E5-BC98-4A39-5270-558696C7ABB7}"/>
              </a:ext>
            </a:extLst>
          </p:cNvPr>
          <p:cNvSpPr>
            <a:spLocks noGrp="1" noChangeArrowheads="1"/>
          </p:cNvSpPr>
          <p:nvPr>
            <p:ph type="title"/>
          </p:nvPr>
        </p:nvSpPr>
        <p:spPr>
          <a:xfrm>
            <a:off x="228600" y="838200"/>
            <a:ext cx="10058400" cy="685800"/>
          </a:xfrm>
        </p:spPr>
        <p:txBody>
          <a:bodyPr/>
          <a:lstStyle/>
          <a:p>
            <a:r>
              <a:rPr lang="en-US" altLang="en-US"/>
              <a:t>2 updates for the So Easy to Preserve  “Canning Vegetables” </a:t>
            </a:r>
          </a:p>
        </p:txBody>
      </p:sp>
      <p:pic>
        <p:nvPicPr>
          <p:cNvPr id="55299" name="Picture 2" descr="See the source image">
            <a:extLst>
              <a:ext uri="{FF2B5EF4-FFF2-40B4-BE49-F238E27FC236}">
                <a16:creationId xmlns:a16="http://schemas.microsoft.com/office/drawing/2014/main" id="{A97B09BA-E902-7D78-4606-A2B8154AF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463" y="22098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4" descr="Presto Pressure Canner 3-piece Regulator Weight Directions">
            <a:extLst>
              <a:ext uri="{FF2B5EF4-FFF2-40B4-BE49-F238E27FC236}">
                <a16:creationId xmlns:a16="http://schemas.microsoft.com/office/drawing/2014/main" id="{596E07DC-6F7E-EBE5-4B62-5E2544524B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905000"/>
            <a:ext cx="3103563"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AB9404C-B2DE-2D1F-CD2F-52B264B64D93}"/>
              </a:ext>
            </a:extLst>
          </p:cNvPr>
          <p:cNvSpPr>
            <a:spLocks noGrp="1" noChangeArrowheads="1"/>
          </p:cNvSpPr>
          <p:nvPr>
            <p:ph type="title"/>
          </p:nvPr>
        </p:nvSpPr>
        <p:spPr/>
        <p:txBody>
          <a:bodyPr/>
          <a:lstStyle/>
          <a:p>
            <a:r>
              <a:rPr lang="en-US" altLang="en-US">
                <a:hlinkClick r:id="rId3"/>
              </a:rPr>
              <a:t>https://youtu.be/MXNIojGg8IE</a:t>
            </a:r>
            <a:endParaRPr lang="en-US" altLang="en-US"/>
          </a:p>
        </p:txBody>
      </p:sp>
      <p:pic>
        <p:nvPicPr>
          <p:cNvPr id="57347" name="Picture 2">
            <a:extLst>
              <a:ext uri="{FF2B5EF4-FFF2-40B4-BE49-F238E27FC236}">
                <a16:creationId xmlns:a16="http://schemas.microsoft.com/office/drawing/2014/main" id="{DD631DF9-3185-FB7D-6A9B-493E868DA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75" y="1752600"/>
            <a:ext cx="7867650"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D79D0BAC-42A7-6D47-0907-C6CB750817A5}"/>
              </a:ext>
            </a:extLst>
          </p:cNvPr>
          <p:cNvSpPr>
            <a:spLocks noGrp="1" noChangeArrowheads="1"/>
          </p:cNvSpPr>
          <p:nvPr>
            <p:ph type="title"/>
          </p:nvPr>
        </p:nvSpPr>
        <p:spPr>
          <a:xfrm>
            <a:off x="381000" y="1676400"/>
            <a:ext cx="8382000" cy="533400"/>
          </a:xfrm>
        </p:spPr>
        <p:txBody>
          <a:bodyPr/>
          <a:lstStyle/>
          <a:p>
            <a:r>
              <a:rPr lang="en-US" altLang="en-US" sz="3200" b="1">
                <a:solidFill>
                  <a:srgbClr val="FF0000"/>
                </a:solidFill>
              </a:rPr>
              <a:t>The “round” type of weighted gauge should only rock several times a minute. </a:t>
            </a:r>
          </a:p>
        </p:txBody>
      </p:sp>
      <p:sp>
        <p:nvSpPr>
          <p:cNvPr id="59395" name="Rectangle 4">
            <a:extLst>
              <a:ext uri="{FF2B5EF4-FFF2-40B4-BE49-F238E27FC236}">
                <a16:creationId xmlns:a16="http://schemas.microsoft.com/office/drawing/2014/main" id="{840E6BBE-AB11-5069-6487-A959891CD12E}"/>
              </a:ext>
            </a:extLst>
          </p:cNvPr>
          <p:cNvSpPr>
            <a:spLocks noChangeArrowheads="1"/>
          </p:cNvSpPr>
          <p:nvPr/>
        </p:nvSpPr>
        <p:spPr bwMode="auto">
          <a:xfrm>
            <a:off x="3048000" y="6019800"/>
            <a:ext cx="38798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2400">
                <a:latin typeface="Times" panose="02020603050405020304" pitchFamily="18" charset="0"/>
                <a:hlinkClick r:id="rId3"/>
              </a:rPr>
              <a:t>https://youtu.be/xUIdWvtiVrc</a:t>
            </a:r>
            <a:endParaRPr lang="en-US" altLang="en-US" sz="2400">
              <a:latin typeface="Times" panose="02020603050405020304" pitchFamily="18" charset="0"/>
            </a:endParaRPr>
          </a:p>
        </p:txBody>
      </p:sp>
      <p:pic>
        <p:nvPicPr>
          <p:cNvPr id="59396" name="Picture 2">
            <a:extLst>
              <a:ext uri="{FF2B5EF4-FFF2-40B4-BE49-F238E27FC236}">
                <a16:creationId xmlns:a16="http://schemas.microsoft.com/office/drawing/2014/main" id="{74BDE219-3C87-EA13-4B5A-8CF13D111A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19175"/>
            <a:ext cx="8839200"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D01AC5A5-9CCB-171C-02B3-94CF59A48234}"/>
              </a:ext>
            </a:extLst>
          </p:cNvPr>
          <p:cNvSpPr>
            <a:spLocks noGrp="1" noChangeArrowheads="1"/>
          </p:cNvSpPr>
          <p:nvPr>
            <p:ph type="title"/>
          </p:nvPr>
        </p:nvSpPr>
        <p:spPr/>
        <p:txBody>
          <a:bodyPr/>
          <a:lstStyle/>
          <a:p>
            <a:r>
              <a:rPr lang="en-US" altLang="en-US"/>
              <a:t>Presto also now has an induction pressure canner. </a:t>
            </a:r>
          </a:p>
        </p:txBody>
      </p:sp>
      <p:pic>
        <p:nvPicPr>
          <p:cNvPr id="61443" name="Picture 4">
            <a:extLst>
              <a:ext uri="{FF2B5EF4-FFF2-40B4-BE49-F238E27FC236}">
                <a16:creationId xmlns:a16="http://schemas.microsoft.com/office/drawing/2014/main" id="{C1CCFF36-118F-3887-F505-BA0C919DB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76400"/>
            <a:ext cx="4724400" cy="462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ADB4D937-AE04-A0BE-D5BD-B07FD0692CE8}"/>
              </a:ext>
            </a:extLst>
          </p:cNvPr>
          <p:cNvSpPr>
            <a:spLocks noGrp="1" noChangeArrowheads="1"/>
          </p:cNvSpPr>
          <p:nvPr>
            <p:ph type="title"/>
          </p:nvPr>
        </p:nvSpPr>
        <p:spPr/>
        <p:txBody>
          <a:bodyPr/>
          <a:lstStyle/>
          <a:p>
            <a:r>
              <a:rPr lang="en-US" altLang="en-US"/>
              <a:t>PRESSURE CANNER vs. PRESSURE COOKER</a:t>
            </a:r>
          </a:p>
        </p:txBody>
      </p:sp>
      <p:sp>
        <p:nvSpPr>
          <p:cNvPr id="74755" name="Rectangle 3">
            <a:extLst>
              <a:ext uri="{FF2B5EF4-FFF2-40B4-BE49-F238E27FC236}">
                <a16:creationId xmlns:a16="http://schemas.microsoft.com/office/drawing/2014/main" id="{91E2EF51-2195-4A13-D656-DE1EDAF4A19F}"/>
              </a:ext>
            </a:extLst>
          </p:cNvPr>
          <p:cNvSpPr>
            <a:spLocks noGrp="1" noChangeArrowheads="1"/>
          </p:cNvSpPr>
          <p:nvPr>
            <p:ph type="body" sz="half" idx="1"/>
          </p:nvPr>
        </p:nvSpPr>
        <p:spPr>
          <a:xfrm>
            <a:off x="381000" y="1676400"/>
            <a:ext cx="4267200" cy="4648200"/>
          </a:xfrm>
        </p:spPr>
        <p:txBody>
          <a:bodyPr/>
          <a:lstStyle/>
          <a:p>
            <a:pPr>
              <a:lnSpc>
                <a:spcPct val="90000"/>
              </a:lnSpc>
            </a:pPr>
            <a:r>
              <a:rPr lang="en-US" altLang="en-US" sz="2000"/>
              <a:t>To be considered a pressure canner for USDA processes, the canner must be big enough to hold at least 4 quart-size jars.</a:t>
            </a:r>
          </a:p>
          <a:p>
            <a:pPr lvl="1">
              <a:lnSpc>
                <a:spcPct val="90000"/>
              </a:lnSpc>
            </a:pPr>
            <a:r>
              <a:rPr lang="en-US" altLang="en-US" sz="2000"/>
              <a:t>Pressure cookers/saucepans with smaller volume capacities are not recommended for use in canning. </a:t>
            </a:r>
          </a:p>
          <a:p>
            <a:pPr lvl="1">
              <a:lnSpc>
                <a:spcPct val="90000"/>
              </a:lnSpc>
            </a:pPr>
            <a:r>
              <a:rPr lang="en-US" altLang="en-US" sz="2000"/>
              <a:t>Enough heat may not be delivered during pressurizing and the cool-down period in smaller pressure cookers/saucepans.</a:t>
            </a:r>
          </a:p>
          <a:p>
            <a:pPr>
              <a:lnSpc>
                <a:spcPct val="90000"/>
              </a:lnSpc>
            </a:pPr>
            <a:endParaRPr lang="en-US" altLang="en-US" sz="2000"/>
          </a:p>
        </p:txBody>
      </p:sp>
      <p:sp>
        <p:nvSpPr>
          <p:cNvPr id="74756" name="Rectangle 6">
            <a:extLst>
              <a:ext uri="{FF2B5EF4-FFF2-40B4-BE49-F238E27FC236}">
                <a16:creationId xmlns:a16="http://schemas.microsoft.com/office/drawing/2014/main" id="{08DAC710-B872-3756-47AA-6F49DD8BC181}"/>
              </a:ext>
            </a:extLst>
          </p:cNvPr>
          <p:cNvSpPr>
            <a:spLocks noGrp="1" noChangeArrowheads="1"/>
          </p:cNvSpPr>
          <p:nvPr>
            <p:ph type="body" sz="half" idx="2"/>
          </p:nvPr>
        </p:nvSpPr>
        <p:spPr/>
        <p:txBody>
          <a:bodyPr/>
          <a:lstStyle/>
          <a:p>
            <a:pPr>
              <a:lnSpc>
                <a:spcPct val="90000"/>
              </a:lnSpc>
            </a:pPr>
            <a:r>
              <a:rPr lang="en-US" altLang="en-US" sz="2000"/>
              <a:t>Pressure Saucepans / Cookers:</a:t>
            </a:r>
          </a:p>
        </p:txBody>
      </p:sp>
      <p:pic>
        <p:nvPicPr>
          <p:cNvPr id="74757" name="Picture 4">
            <a:extLst>
              <a:ext uri="{FF2B5EF4-FFF2-40B4-BE49-F238E27FC236}">
                <a16:creationId xmlns:a16="http://schemas.microsoft.com/office/drawing/2014/main" id="{1DB71B24-A725-511F-361B-8CC4D314796D}"/>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132013"/>
            <a:ext cx="3200400" cy="18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74758" name="Picture 5">
            <a:extLst>
              <a:ext uri="{FF2B5EF4-FFF2-40B4-BE49-F238E27FC236}">
                <a16:creationId xmlns:a16="http://schemas.microsoft.com/office/drawing/2014/main" id="{65E4BD97-54B8-3AE4-D850-082B58ACC94B}"/>
              </a:ext>
            </a:extLst>
          </p:cNvPr>
          <p:cNvPicPr>
            <a:picLocks noChangeArrowheads="1"/>
          </p:cNvPicPr>
          <p:nvPr/>
        </p:nvPicPr>
        <p:blipFill>
          <a:blip r:embed="rId4">
            <a:extLst>
              <a:ext uri="{28A0092B-C50C-407E-A947-70E740481C1C}">
                <a14:useLocalDpi xmlns:a14="http://schemas.microsoft.com/office/drawing/2010/main" val="0"/>
              </a:ext>
            </a:extLst>
          </a:blip>
          <a:srcRect l="11620" r="12474" b="27844"/>
          <a:stretch>
            <a:fillRect/>
          </a:stretch>
        </p:blipFill>
        <p:spPr bwMode="auto">
          <a:xfrm>
            <a:off x="5105400" y="4265613"/>
            <a:ext cx="3219450" cy="198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a:extLst>
              <a:ext uri="{FF2B5EF4-FFF2-40B4-BE49-F238E27FC236}">
                <a16:creationId xmlns:a16="http://schemas.microsoft.com/office/drawing/2014/main" id="{3A60819B-0FC4-E1CD-A933-234DC38A9339}"/>
              </a:ext>
            </a:extLst>
          </p:cNvPr>
          <p:cNvSpPr>
            <a:spLocks noChangeArrowheads="1"/>
          </p:cNvSpPr>
          <p:nvPr/>
        </p:nvSpPr>
        <p:spPr bwMode="auto">
          <a:xfrm>
            <a:off x="1295400" y="6243638"/>
            <a:ext cx="6553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2400">
                <a:latin typeface="Times" panose="02020603050405020304" pitchFamily="18" charset="0"/>
              </a:rPr>
              <a:t>Pressure differences ranged from -5 to + 8 pounds. </a:t>
            </a:r>
          </a:p>
        </p:txBody>
      </p:sp>
      <p:sp>
        <p:nvSpPr>
          <p:cNvPr id="62467" name="TextBox 5">
            <a:extLst>
              <a:ext uri="{FF2B5EF4-FFF2-40B4-BE49-F238E27FC236}">
                <a16:creationId xmlns:a16="http://schemas.microsoft.com/office/drawing/2014/main" id="{9A8BD229-D070-F508-6F13-BF2CB7E4E9B8}"/>
              </a:ext>
            </a:extLst>
          </p:cNvPr>
          <p:cNvSpPr txBox="1">
            <a:spLocks noChangeArrowheads="1"/>
          </p:cNvSpPr>
          <p:nvPr/>
        </p:nvSpPr>
        <p:spPr bwMode="auto">
          <a:xfrm>
            <a:off x="268288" y="1004888"/>
            <a:ext cx="883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2400">
                <a:solidFill>
                  <a:srgbClr val="F8F8F8"/>
                </a:solidFill>
                <a:latin typeface="Times" panose="02020603050405020304" pitchFamily="18" charset="0"/>
              </a:rPr>
              <a:t>Nebraska Cooperative Extension tested 634 gauges over 25 years. </a:t>
            </a:r>
          </a:p>
        </p:txBody>
      </p:sp>
      <p:pic>
        <p:nvPicPr>
          <p:cNvPr id="62468" name="Picture 7">
            <a:extLst>
              <a:ext uri="{FF2B5EF4-FFF2-40B4-BE49-F238E27FC236}">
                <a16:creationId xmlns:a16="http://schemas.microsoft.com/office/drawing/2014/main" id="{E7AF6EC0-0AC6-51E8-DB59-8D4F71FE8D9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00200"/>
            <a:ext cx="6781800" cy="461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5560E067-9C9D-948B-2604-6CACCC2A3501}"/>
              </a:ext>
            </a:extLst>
          </p:cNvPr>
          <p:cNvSpPr>
            <a:spLocks noGrp="1" noChangeArrowheads="1"/>
          </p:cNvSpPr>
          <p:nvPr>
            <p:ph type="title"/>
          </p:nvPr>
        </p:nvSpPr>
        <p:spPr>
          <a:xfrm>
            <a:off x="265113" y="914400"/>
            <a:ext cx="9107487" cy="533400"/>
          </a:xfrm>
        </p:spPr>
        <p:txBody>
          <a:bodyPr/>
          <a:lstStyle/>
          <a:p>
            <a:r>
              <a:rPr lang="en-US" altLang="en-US"/>
              <a:t>36% of the gauges were inaccurate and needed to be replaced. </a:t>
            </a:r>
          </a:p>
        </p:txBody>
      </p:sp>
      <p:pic>
        <p:nvPicPr>
          <p:cNvPr id="63491" name="Picture 6" descr="dial gauge">
            <a:extLst>
              <a:ext uri="{FF2B5EF4-FFF2-40B4-BE49-F238E27FC236}">
                <a16:creationId xmlns:a16="http://schemas.microsoft.com/office/drawing/2014/main" id="{959F10B7-A589-74F1-F1F0-0C3C0CC9E5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25" t="9358" r="19336" b="13223"/>
          <a:stretch>
            <a:fillRect/>
          </a:stretch>
        </p:blipFill>
        <p:spPr bwMode="auto">
          <a:xfrm>
            <a:off x="1031875" y="2138363"/>
            <a:ext cx="1962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6" descr="dial gauge">
            <a:extLst>
              <a:ext uri="{FF2B5EF4-FFF2-40B4-BE49-F238E27FC236}">
                <a16:creationId xmlns:a16="http://schemas.microsoft.com/office/drawing/2014/main" id="{56FC8972-2917-4ADF-C605-487B5DD1E3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25" t="9358" r="19336" b="13223"/>
          <a:stretch>
            <a:fillRect/>
          </a:stretch>
        </p:blipFill>
        <p:spPr bwMode="auto">
          <a:xfrm>
            <a:off x="3752850" y="2138363"/>
            <a:ext cx="1962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6" descr="dial gauge">
            <a:extLst>
              <a:ext uri="{FF2B5EF4-FFF2-40B4-BE49-F238E27FC236}">
                <a16:creationId xmlns:a16="http://schemas.microsoft.com/office/drawing/2014/main" id="{3BEFD127-3885-A741-0F91-3DB7BE31D3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25" t="9358" r="19336" b="13223"/>
          <a:stretch>
            <a:fillRect/>
          </a:stretch>
        </p:blipFill>
        <p:spPr bwMode="auto">
          <a:xfrm>
            <a:off x="6267450" y="2138363"/>
            <a:ext cx="1962150"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quot;No&quot; Symbol 6">
            <a:extLst>
              <a:ext uri="{FF2B5EF4-FFF2-40B4-BE49-F238E27FC236}">
                <a16:creationId xmlns:a16="http://schemas.microsoft.com/office/drawing/2014/main" id="{DC9DB26C-43D5-E7E3-E605-FB929709F40D}"/>
              </a:ext>
            </a:extLst>
          </p:cNvPr>
          <p:cNvSpPr/>
          <p:nvPr/>
        </p:nvSpPr>
        <p:spPr bwMode="auto">
          <a:xfrm>
            <a:off x="685800" y="1887538"/>
            <a:ext cx="2590800" cy="2433637"/>
          </a:xfrm>
          <a:prstGeom prst="noSmoking">
            <a:avLst/>
          </a:prstGeom>
          <a:solidFill>
            <a:srgbClr val="C00000"/>
          </a:solidFill>
          <a:ln w="12700" cap="flat" cmpd="sng" algn="ctr">
            <a:solidFill>
              <a:schemeClr val="tx1"/>
            </a:solidFill>
            <a:prstDash val="solid"/>
            <a:round/>
            <a:headEnd type="none" w="med" len="med"/>
            <a:tailEnd type="none" w="med" len="med"/>
          </a:ln>
          <a:effectLst/>
        </p:spPr>
        <p:txBody>
          <a:bodyPr/>
          <a:lstStyle/>
          <a:p>
            <a:pPr algn="r">
              <a:defRPr/>
            </a:pPr>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25CA1E40-4527-4409-EA20-06B77899A610}"/>
              </a:ext>
            </a:extLst>
          </p:cNvPr>
          <p:cNvSpPr>
            <a:spLocks noGrp="1" noChangeArrowheads="1"/>
          </p:cNvSpPr>
          <p:nvPr>
            <p:ph type="title"/>
          </p:nvPr>
        </p:nvSpPr>
        <p:spPr>
          <a:xfrm>
            <a:off x="265113" y="914400"/>
            <a:ext cx="9107487" cy="533400"/>
          </a:xfrm>
        </p:spPr>
        <p:txBody>
          <a:bodyPr/>
          <a:lstStyle/>
          <a:p>
            <a:r>
              <a:rPr lang="en-US" altLang="en-US"/>
              <a:t>Most tested high, leading to under processing of low-acid foods. </a:t>
            </a:r>
          </a:p>
        </p:txBody>
      </p:sp>
      <p:pic>
        <p:nvPicPr>
          <p:cNvPr id="64515" name="Picture 4" descr="Image result for pressure canner gauge 10 pounds pressure">
            <a:extLst>
              <a:ext uri="{FF2B5EF4-FFF2-40B4-BE49-F238E27FC236}">
                <a16:creationId xmlns:a16="http://schemas.microsoft.com/office/drawing/2014/main" id="{6B8488F1-EA6C-E5A7-29E6-CA23ED7A78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032" t="11208" r="23843" b="28899"/>
          <a:stretch>
            <a:fillRect/>
          </a:stretch>
        </p:blipFill>
        <p:spPr bwMode="auto">
          <a:xfrm>
            <a:off x="2743200" y="1730375"/>
            <a:ext cx="3614738" cy="388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Box 3">
            <a:extLst>
              <a:ext uri="{FF2B5EF4-FFF2-40B4-BE49-F238E27FC236}">
                <a16:creationId xmlns:a16="http://schemas.microsoft.com/office/drawing/2014/main" id="{8416D6DD-770E-43D3-BC4C-A43EF8666CBA}"/>
              </a:ext>
            </a:extLst>
          </p:cNvPr>
          <p:cNvSpPr txBox="1">
            <a:spLocks noChangeArrowheads="1"/>
          </p:cNvSpPr>
          <p:nvPr/>
        </p:nvSpPr>
        <p:spPr bwMode="auto">
          <a:xfrm>
            <a:off x="244475" y="5943600"/>
            <a:ext cx="861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2400">
                <a:latin typeface="Times" panose="02020603050405020304" pitchFamily="18" charset="0"/>
              </a:rPr>
              <a:t>A gauge testing 2 pounds high:  10 pounds is really _____ pounds?  </a:t>
            </a:r>
          </a:p>
        </p:txBody>
      </p:sp>
      <p:cxnSp>
        <p:nvCxnSpPr>
          <p:cNvPr id="64517" name="Straight Arrow Connector 5">
            <a:extLst>
              <a:ext uri="{FF2B5EF4-FFF2-40B4-BE49-F238E27FC236}">
                <a16:creationId xmlns:a16="http://schemas.microsoft.com/office/drawing/2014/main" id="{5CCF7A34-B381-2F97-5BD8-5241FF2AC257}"/>
              </a:ext>
            </a:extLst>
          </p:cNvPr>
          <p:cNvCxnSpPr>
            <a:cxnSpLocks noChangeShapeType="1"/>
          </p:cNvCxnSpPr>
          <p:nvPr/>
        </p:nvCxnSpPr>
        <p:spPr bwMode="auto">
          <a:xfrm flipH="1" flipV="1">
            <a:off x="4038600" y="2667000"/>
            <a:ext cx="511175" cy="1752600"/>
          </a:xfrm>
          <a:prstGeom prst="straightConnector1">
            <a:avLst/>
          </a:prstGeom>
          <a:noFill/>
          <a:ln w="76200" algn="ctr">
            <a:solidFill>
              <a:srgbClr val="C0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3DAFD8D-7AD6-17FD-A1F3-20A0F7244684}"/>
              </a:ext>
            </a:extLst>
          </p:cNvPr>
          <p:cNvGraphicFramePr/>
          <p:nvPr/>
        </p:nvGraphicFramePr>
        <p:xfrm>
          <a:off x="1066800" y="1401464"/>
          <a:ext cx="7086600" cy="5077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5539" name="TextBox 5">
            <a:extLst>
              <a:ext uri="{FF2B5EF4-FFF2-40B4-BE49-F238E27FC236}">
                <a16:creationId xmlns:a16="http://schemas.microsoft.com/office/drawing/2014/main" id="{6A3326B7-0A16-AFC8-D07B-E8C51682B539}"/>
              </a:ext>
            </a:extLst>
          </p:cNvPr>
          <p:cNvSpPr txBox="1">
            <a:spLocks noChangeArrowheads="1"/>
          </p:cNvSpPr>
          <p:nvPr/>
        </p:nvSpPr>
        <p:spPr bwMode="auto">
          <a:xfrm>
            <a:off x="1066800" y="887413"/>
            <a:ext cx="7543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3200">
                <a:solidFill>
                  <a:srgbClr val="F8F8F8"/>
                </a:solidFill>
                <a:latin typeface="Times" panose="02020603050405020304" pitchFamily="18" charset="0"/>
              </a:rPr>
              <a:t>Gauge errors affect sterilization values.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E25B8926-6DD2-004E-D421-ED763B0DF06B}"/>
              </a:ext>
            </a:extLst>
          </p:cNvPr>
          <p:cNvSpPr>
            <a:spLocks noGrp="1" noChangeArrowheads="1"/>
          </p:cNvSpPr>
          <p:nvPr>
            <p:ph type="title"/>
          </p:nvPr>
        </p:nvSpPr>
        <p:spPr/>
        <p:txBody>
          <a:bodyPr/>
          <a:lstStyle/>
          <a:p>
            <a:r>
              <a:rPr lang="en-US" altLang="en-US"/>
              <a:t>3 out of 4 home canners do not test their dial gauges. </a:t>
            </a:r>
          </a:p>
        </p:txBody>
      </p:sp>
      <p:pic>
        <p:nvPicPr>
          <p:cNvPr id="67587" name="Picture 2" descr="Image result for icon 3 out of 4 people">
            <a:extLst>
              <a:ext uri="{FF2B5EF4-FFF2-40B4-BE49-F238E27FC236}">
                <a16:creationId xmlns:a16="http://schemas.microsoft.com/office/drawing/2014/main" id="{143536E4-177B-0807-2FD4-3C476C1017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8075" y="2057400"/>
            <a:ext cx="67849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869B-FC98-5E5C-AFEA-5643BCA7C786}"/>
              </a:ext>
            </a:extLst>
          </p:cNvPr>
          <p:cNvSpPr>
            <a:spLocks noGrp="1"/>
          </p:cNvSpPr>
          <p:nvPr>
            <p:ph type="title"/>
          </p:nvPr>
        </p:nvSpPr>
        <p:spPr/>
        <p:txBody>
          <a:bodyPr rtlCol="0">
            <a:normAutofit fontScale="90000"/>
          </a:bodyPr>
          <a:lstStyle/>
          <a:p>
            <a:pPr eaLnBrk="1" fontAlgn="auto" hangingPunct="1">
              <a:spcAft>
                <a:spcPts val="0"/>
              </a:spcAft>
              <a:defRPr/>
            </a:pPr>
            <a:r>
              <a:rPr lang="en-US" dirty="0"/>
              <a:t>There are 2 acceptable methods for canning foods at home. </a:t>
            </a:r>
          </a:p>
        </p:txBody>
      </p:sp>
      <p:pic>
        <p:nvPicPr>
          <p:cNvPr id="22531" name="Picture 3">
            <a:extLst>
              <a:ext uri="{FF2B5EF4-FFF2-40B4-BE49-F238E27FC236}">
                <a16:creationId xmlns:a16="http://schemas.microsoft.com/office/drawing/2014/main" id="{278FA5F6-D448-AF8A-D7B4-AD549FADD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2514600"/>
            <a:ext cx="3643312"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2">
            <a:extLst>
              <a:ext uri="{FF2B5EF4-FFF2-40B4-BE49-F238E27FC236}">
                <a16:creationId xmlns:a16="http://schemas.microsoft.com/office/drawing/2014/main" id="{07F6A3D6-BE1B-D8EF-C8D4-559AB7ADCDB3}"/>
              </a:ext>
            </a:extLst>
          </p:cNvPr>
          <p:cNvSpPr txBox="1">
            <a:spLocks noChangeArrowheads="1"/>
          </p:cNvSpPr>
          <p:nvPr/>
        </p:nvSpPr>
        <p:spPr bwMode="auto">
          <a:xfrm>
            <a:off x="471488" y="1828800"/>
            <a:ext cx="3643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00"/>
                </a:solidFill>
              </a:rPr>
              <a:t>Pressure Canning for Low Acid Foods (higher than pH 4.6) </a:t>
            </a:r>
          </a:p>
        </p:txBody>
      </p:sp>
      <p:sp>
        <p:nvSpPr>
          <p:cNvPr id="22533" name="TextBox 5">
            <a:extLst>
              <a:ext uri="{FF2B5EF4-FFF2-40B4-BE49-F238E27FC236}">
                <a16:creationId xmlns:a16="http://schemas.microsoft.com/office/drawing/2014/main" id="{40C63788-31D0-A4F9-8F32-8195D4562450}"/>
              </a:ext>
            </a:extLst>
          </p:cNvPr>
          <p:cNvSpPr txBox="1">
            <a:spLocks noChangeArrowheads="1"/>
          </p:cNvSpPr>
          <p:nvPr/>
        </p:nvSpPr>
        <p:spPr bwMode="auto">
          <a:xfrm>
            <a:off x="5181600" y="1868488"/>
            <a:ext cx="36433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00"/>
                </a:solidFill>
              </a:rPr>
              <a:t>Pressure Canning for High Acid Foods (pH 4.6 and lower) </a:t>
            </a:r>
          </a:p>
        </p:txBody>
      </p:sp>
      <p:pic>
        <p:nvPicPr>
          <p:cNvPr id="22534" name="Picture 4">
            <a:extLst>
              <a:ext uri="{FF2B5EF4-FFF2-40B4-BE49-F238E27FC236}">
                <a16:creationId xmlns:a16="http://schemas.microsoft.com/office/drawing/2014/main" id="{A90BEBA4-DAF2-634E-BDAC-230FB9B796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0150" y="2538413"/>
            <a:ext cx="3848100" cy="3557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a:extLst>
              <a:ext uri="{FF2B5EF4-FFF2-40B4-BE49-F238E27FC236}">
                <a16:creationId xmlns:a16="http://schemas.microsoft.com/office/drawing/2014/main" id="{1FAC8C81-097C-623F-CBAE-3E07EEF5CAC7}"/>
              </a:ext>
            </a:extLst>
          </p:cNvPr>
          <p:cNvSpPr>
            <a:spLocks noGrp="1" noChangeArrowheads="1"/>
          </p:cNvSpPr>
          <p:nvPr>
            <p:ph type="title"/>
          </p:nvPr>
        </p:nvSpPr>
        <p:spPr/>
        <p:txBody>
          <a:bodyPr/>
          <a:lstStyle/>
          <a:p>
            <a:r>
              <a:rPr lang="en-US" altLang="en-US"/>
              <a:t>Dial Pressure Gauges Need to Be Checked Annually. </a:t>
            </a:r>
          </a:p>
        </p:txBody>
      </p:sp>
      <p:pic>
        <p:nvPicPr>
          <p:cNvPr id="68611" name="Picture 3">
            <a:extLst>
              <a:ext uri="{FF2B5EF4-FFF2-40B4-BE49-F238E27FC236}">
                <a16:creationId xmlns:a16="http://schemas.microsoft.com/office/drawing/2014/main" id="{5BBC7E01-1552-CB48-EEEC-DABEF61191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6705600" cy="513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4434E28-605B-F697-1CFE-2EDF6DDB6DAB}"/>
              </a:ext>
            </a:extLst>
          </p:cNvPr>
          <p:cNvSpPr>
            <a:spLocks noGrp="1" noChangeArrowheads="1"/>
          </p:cNvSpPr>
          <p:nvPr>
            <p:ph type="title"/>
          </p:nvPr>
        </p:nvSpPr>
        <p:spPr/>
        <p:txBody>
          <a:bodyPr/>
          <a:lstStyle/>
          <a:p>
            <a:r>
              <a:rPr lang="en-US" altLang="en-US"/>
              <a:t>See page 3-11 in your Master Handbook </a:t>
            </a:r>
          </a:p>
        </p:txBody>
      </p:sp>
      <p:pic>
        <p:nvPicPr>
          <p:cNvPr id="69635" name="Picture 2">
            <a:extLst>
              <a:ext uri="{FF2B5EF4-FFF2-40B4-BE49-F238E27FC236}">
                <a16:creationId xmlns:a16="http://schemas.microsoft.com/office/drawing/2014/main" id="{648FBF9A-BA6F-9F2F-41DC-4815722C7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98613"/>
            <a:ext cx="6553200" cy="5076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A9E9E1CF-8567-07E7-E01A-415A1A1644B5}"/>
              </a:ext>
            </a:extLst>
          </p:cNvPr>
          <p:cNvSpPr>
            <a:spLocks noGrp="1" noChangeArrowheads="1"/>
          </p:cNvSpPr>
          <p:nvPr>
            <p:ph type="title"/>
          </p:nvPr>
        </p:nvSpPr>
        <p:spPr/>
        <p:txBody>
          <a:bodyPr/>
          <a:lstStyle/>
          <a:p>
            <a:r>
              <a:rPr lang="en-US" altLang="en-US"/>
              <a:t>In Class Activity </a:t>
            </a:r>
          </a:p>
        </p:txBody>
      </p:sp>
      <p:sp>
        <p:nvSpPr>
          <p:cNvPr id="5" name="TextBox 4">
            <a:extLst>
              <a:ext uri="{FF2B5EF4-FFF2-40B4-BE49-F238E27FC236}">
                <a16:creationId xmlns:a16="http://schemas.microsoft.com/office/drawing/2014/main" id="{777E4675-492A-B1E2-B825-4CDFD7A0E13A}"/>
              </a:ext>
            </a:extLst>
          </p:cNvPr>
          <p:cNvSpPr txBox="1"/>
          <p:nvPr/>
        </p:nvSpPr>
        <p:spPr>
          <a:xfrm>
            <a:off x="533400" y="1903413"/>
            <a:ext cx="9067800" cy="4154487"/>
          </a:xfrm>
          <a:prstGeom prst="rect">
            <a:avLst/>
          </a:prstGeom>
          <a:noFill/>
        </p:spPr>
        <p:txBody>
          <a:bodyPr>
            <a:spAutoFit/>
          </a:bodyPr>
          <a:lstStyle/>
          <a:p>
            <a:pPr>
              <a:defRPr/>
            </a:pPr>
            <a:r>
              <a:rPr lang="en-US" b="1" dirty="0"/>
              <a:t>What adjustments should be made for these dial gauges?</a:t>
            </a:r>
          </a:p>
          <a:p>
            <a:pPr>
              <a:defRPr/>
            </a:pPr>
            <a:endParaRPr lang="en-US" dirty="0"/>
          </a:p>
          <a:p>
            <a:pPr marL="342900" indent="-342900">
              <a:buFont typeface="Arial" panose="020B0604020202020204" pitchFamily="34" charset="0"/>
              <a:buChar char="•"/>
              <a:defRPr/>
            </a:pPr>
            <a:r>
              <a:rPr lang="en-US" dirty="0"/>
              <a:t>Dial gauge reads 2 pounds lower than master gauge</a:t>
            </a:r>
          </a:p>
          <a:p>
            <a:pPr marL="800100" lvl="1" indent="-342900">
              <a:buFont typeface="Arial" panose="020B0604020202020204" pitchFamily="34" charset="0"/>
              <a:buChar char="•"/>
              <a:defRPr/>
            </a:pPr>
            <a:r>
              <a:rPr lang="en-US" dirty="0"/>
              <a:t>Is there a risk of over or under processing? </a:t>
            </a:r>
          </a:p>
          <a:p>
            <a:pPr marL="800100" lvl="1" indent="-342900">
              <a:buFont typeface="Arial" panose="020B0604020202020204" pitchFamily="34" charset="0"/>
              <a:buChar char="•"/>
              <a:defRPr/>
            </a:pPr>
            <a:endParaRPr lang="en-US" dirty="0"/>
          </a:p>
          <a:p>
            <a:pPr marL="342900" indent="-342900">
              <a:buFont typeface="Arial" panose="020B0604020202020204" pitchFamily="34" charset="0"/>
              <a:buChar char="•"/>
              <a:defRPr/>
            </a:pPr>
            <a:r>
              <a:rPr lang="en-US" dirty="0"/>
              <a:t>Dial gauge reads 4 pounds higher than master gauge</a:t>
            </a:r>
          </a:p>
          <a:p>
            <a:pPr>
              <a:defRPr/>
            </a:pPr>
            <a:endParaRPr lang="en-US" dirty="0"/>
          </a:p>
          <a:p>
            <a:pPr marL="342900" indent="-342900">
              <a:buFont typeface="Arial" panose="020B0604020202020204" pitchFamily="34" charset="0"/>
              <a:buChar char="•"/>
              <a:defRPr/>
            </a:pPr>
            <a:r>
              <a:rPr lang="en-US" dirty="0"/>
              <a:t>Dial gauge reads 1 pound higher than master gauge</a:t>
            </a:r>
          </a:p>
          <a:p>
            <a:pPr marL="800100" lvl="1" indent="-342900">
              <a:buFont typeface="Arial" panose="020B0604020202020204" pitchFamily="34" charset="0"/>
              <a:buChar char="•"/>
              <a:defRPr/>
            </a:pPr>
            <a:r>
              <a:rPr lang="en-US" dirty="0"/>
              <a:t>Is there a risk of over or under processing?</a:t>
            </a:r>
          </a:p>
          <a:p>
            <a:pPr lvl="1">
              <a:defRPr/>
            </a:pPr>
            <a:endParaRPr lang="en-US" dirty="0"/>
          </a:p>
          <a:p>
            <a:pPr marL="342900" indent="-342900">
              <a:buFont typeface="Arial" panose="020B0604020202020204" pitchFamily="34" charset="0"/>
              <a:buChar char="•"/>
              <a:defRPr/>
            </a:pPr>
            <a:r>
              <a:rPr lang="en-US" dirty="0"/>
              <a:t>Dial gauge reads 3 pounds lower than master gauge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4DFE66E9-47C3-8E1E-F3E5-7A58CE6A194B}"/>
              </a:ext>
            </a:extLst>
          </p:cNvPr>
          <p:cNvSpPr>
            <a:spLocks noGrp="1" noChangeArrowheads="1"/>
          </p:cNvSpPr>
          <p:nvPr>
            <p:ph type="title"/>
          </p:nvPr>
        </p:nvSpPr>
        <p:spPr/>
        <p:txBody>
          <a:bodyPr/>
          <a:lstStyle/>
          <a:p>
            <a:r>
              <a:rPr lang="en-US" altLang="en-US"/>
              <a:t>PRESSURE CANNER PROCEDURES </a:t>
            </a:r>
          </a:p>
        </p:txBody>
      </p:sp>
      <p:sp>
        <p:nvSpPr>
          <p:cNvPr id="76803" name="Rectangle 3">
            <a:extLst>
              <a:ext uri="{FF2B5EF4-FFF2-40B4-BE49-F238E27FC236}">
                <a16:creationId xmlns:a16="http://schemas.microsoft.com/office/drawing/2014/main" id="{A04EC02C-4FF7-BC91-F837-02F599D85572}"/>
              </a:ext>
            </a:extLst>
          </p:cNvPr>
          <p:cNvSpPr>
            <a:spLocks noGrp="1" noChangeArrowheads="1"/>
          </p:cNvSpPr>
          <p:nvPr>
            <p:ph type="body" sz="half" idx="1"/>
          </p:nvPr>
        </p:nvSpPr>
        <p:spPr>
          <a:xfrm>
            <a:off x="381000" y="1676400"/>
            <a:ext cx="4110038" cy="4648200"/>
          </a:xfrm>
        </p:spPr>
        <p:txBody>
          <a:bodyPr/>
          <a:lstStyle/>
          <a:p>
            <a:r>
              <a:rPr lang="en-US" altLang="en-US" sz="2400"/>
              <a:t>Heat Pressure Canner </a:t>
            </a:r>
          </a:p>
          <a:p>
            <a:r>
              <a:rPr lang="en-US" altLang="en-US" sz="2400"/>
              <a:t>Warm Jars </a:t>
            </a:r>
          </a:p>
          <a:p>
            <a:r>
              <a:rPr lang="en-US" altLang="en-US" sz="2400"/>
              <a:t>Prepare food for jars </a:t>
            </a:r>
          </a:p>
          <a:p>
            <a:r>
              <a:rPr lang="en-US" altLang="en-US" sz="2400"/>
              <a:t>Pack jars </a:t>
            </a:r>
          </a:p>
          <a:p>
            <a:r>
              <a:rPr lang="en-US" altLang="en-US" sz="2400"/>
              <a:t>Place in pre-heated canner </a:t>
            </a:r>
          </a:p>
        </p:txBody>
      </p:sp>
      <p:sp>
        <p:nvSpPr>
          <p:cNvPr id="76804" name="Rectangle 4">
            <a:extLst>
              <a:ext uri="{FF2B5EF4-FFF2-40B4-BE49-F238E27FC236}">
                <a16:creationId xmlns:a16="http://schemas.microsoft.com/office/drawing/2014/main" id="{1055EB9D-BF85-D48F-CFF2-BA2C6308D4FD}"/>
              </a:ext>
            </a:extLst>
          </p:cNvPr>
          <p:cNvSpPr>
            <a:spLocks noGrp="1" noChangeArrowheads="1"/>
          </p:cNvSpPr>
          <p:nvPr>
            <p:ph type="body" sz="half" idx="2"/>
          </p:nvPr>
        </p:nvSpPr>
        <p:spPr>
          <a:xfrm>
            <a:off x="4652963" y="1676400"/>
            <a:ext cx="4110037" cy="4648200"/>
          </a:xfrm>
        </p:spPr>
        <p:txBody>
          <a:bodyPr/>
          <a:lstStyle/>
          <a:p>
            <a:r>
              <a:rPr lang="en-US" altLang="en-US" sz="2400"/>
              <a:t>Bring canner to boil </a:t>
            </a:r>
          </a:p>
          <a:p>
            <a:r>
              <a:rPr lang="en-US" altLang="en-US" sz="2400"/>
              <a:t>Close petcock </a:t>
            </a:r>
          </a:p>
          <a:p>
            <a:r>
              <a:rPr lang="en-US" altLang="en-US" sz="2400"/>
              <a:t>Raise to pressure </a:t>
            </a:r>
          </a:p>
          <a:p>
            <a:r>
              <a:rPr lang="en-US" altLang="en-US" sz="2400"/>
              <a:t>Set time </a:t>
            </a:r>
          </a:p>
          <a:p>
            <a:r>
              <a:rPr lang="en-US" altLang="en-US" sz="2400"/>
              <a:t>Cool &amp; take jars out of canner</a:t>
            </a:r>
          </a:p>
          <a:p>
            <a:pPr>
              <a:buFontTx/>
              <a:buNone/>
            </a:pPr>
            <a:endParaRPr lang="en-US" altLang="en-US" sz="24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96B779B-AE43-E6C7-8AF7-1C81E64CF643}"/>
              </a:ext>
            </a:extLst>
          </p:cNvPr>
          <p:cNvSpPr>
            <a:spLocks noGrp="1" noChangeArrowheads="1"/>
          </p:cNvSpPr>
          <p:nvPr>
            <p:ph type="title"/>
          </p:nvPr>
        </p:nvSpPr>
        <p:spPr>
          <a:noFill/>
        </p:spPr>
        <p:txBody>
          <a:bodyPr lIns="90488" tIns="44450" rIns="90488" bIns="44450" anchor="b"/>
          <a:lstStyle/>
          <a:p>
            <a:r>
              <a:rPr lang="en-US" altLang="en-US"/>
              <a:t>PACKING</a:t>
            </a:r>
          </a:p>
        </p:txBody>
      </p:sp>
      <p:sp>
        <p:nvSpPr>
          <p:cNvPr id="78851" name="Rectangle 3">
            <a:extLst>
              <a:ext uri="{FF2B5EF4-FFF2-40B4-BE49-F238E27FC236}">
                <a16:creationId xmlns:a16="http://schemas.microsoft.com/office/drawing/2014/main" id="{155CE3A4-D768-F96B-56F1-96BD23CFD5E6}"/>
              </a:ext>
            </a:extLst>
          </p:cNvPr>
          <p:cNvSpPr>
            <a:spLocks noGrp="1" noChangeArrowheads="1"/>
          </p:cNvSpPr>
          <p:nvPr>
            <p:ph type="body" sz="half" idx="1"/>
          </p:nvPr>
        </p:nvSpPr>
        <p:spPr>
          <a:xfrm>
            <a:off x="381000" y="1676400"/>
            <a:ext cx="4108450" cy="4648200"/>
          </a:xfrm>
          <a:noFill/>
        </p:spPr>
        <p:txBody>
          <a:bodyPr lIns="90488" tIns="44450" rIns="90488" bIns="44450"/>
          <a:lstStyle/>
          <a:p>
            <a:pPr>
              <a:buFontTx/>
              <a:buNone/>
            </a:pPr>
            <a:r>
              <a:rPr lang="en-US" altLang="en-US" sz="2400" u="sng"/>
              <a:t>Raw Pack</a:t>
            </a:r>
          </a:p>
          <a:p>
            <a:r>
              <a:rPr lang="en-US" altLang="en-US" sz="2400"/>
              <a:t>Raw food is placed in jar, covered with boiling water</a:t>
            </a:r>
          </a:p>
          <a:p>
            <a:r>
              <a:rPr lang="en-US" altLang="en-US" sz="2400"/>
              <a:t>Get less food in jar</a:t>
            </a:r>
          </a:p>
          <a:p>
            <a:r>
              <a:rPr lang="en-US" altLang="en-US" sz="2400"/>
              <a:t>Saves some time in preparation</a:t>
            </a:r>
          </a:p>
        </p:txBody>
      </p:sp>
      <p:sp>
        <p:nvSpPr>
          <p:cNvPr id="78852" name="Rectangle 4">
            <a:extLst>
              <a:ext uri="{FF2B5EF4-FFF2-40B4-BE49-F238E27FC236}">
                <a16:creationId xmlns:a16="http://schemas.microsoft.com/office/drawing/2014/main" id="{955F8023-DD72-DA7D-760A-FA13607CFF09}"/>
              </a:ext>
            </a:extLst>
          </p:cNvPr>
          <p:cNvSpPr>
            <a:spLocks noGrp="1" noChangeArrowheads="1"/>
          </p:cNvSpPr>
          <p:nvPr>
            <p:ph type="body" sz="half" idx="2"/>
          </p:nvPr>
        </p:nvSpPr>
        <p:spPr>
          <a:xfrm>
            <a:off x="4654550" y="1676400"/>
            <a:ext cx="4108450" cy="4648200"/>
          </a:xfrm>
          <a:noFill/>
        </p:spPr>
        <p:txBody>
          <a:bodyPr lIns="90488" tIns="44450" rIns="90488" bIns="44450"/>
          <a:lstStyle/>
          <a:p>
            <a:pPr>
              <a:buFontTx/>
              <a:buNone/>
            </a:pPr>
            <a:r>
              <a:rPr lang="en-US" altLang="en-US" sz="2400" u="sng"/>
              <a:t>Hot Pack</a:t>
            </a:r>
          </a:p>
          <a:p>
            <a:r>
              <a:rPr lang="en-US" altLang="en-US" sz="2400"/>
              <a:t>Food heated briefly, removes air, making easier to pack</a:t>
            </a:r>
          </a:p>
          <a:p>
            <a:r>
              <a:rPr lang="en-US" altLang="en-US" sz="2400"/>
              <a:t>More food in jar</a:t>
            </a:r>
          </a:p>
          <a:p>
            <a:r>
              <a:rPr lang="en-US" altLang="en-US" sz="2400"/>
              <a:t>Fewer jars needed</a:t>
            </a:r>
          </a:p>
        </p:txBody>
      </p:sp>
    </p:spTree>
  </p:cSld>
  <p:clrMapOvr>
    <a:masterClrMapping/>
  </p:clrMapOvr>
  <p:transition>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6F3B8091-4429-0580-37E3-EEC2DF1D15CD}"/>
              </a:ext>
            </a:extLst>
          </p:cNvPr>
          <p:cNvSpPr>
            <a:spLocks noGrp="1" noChangeArrowheads="1"/>
          </p:cNvSpPr>
          <p:nvPr>
            <p:ph type="title"/>
          </p:nvPr>
        </p:nvSpPr>
        <p:spPr/>
        <p:txBody>
          <a:bodyPr/>
          <a:lstStyle/>
          <a:p>
            <a:r>
              <a:rPr lang="en-US" altLang="en-US"/>
              <a:t>GETTING STARTED </a:t>
            </a:r>
          </a:p>
        </p:txBody>
      </p:sp>
      <p:sp>
        <p:nvSpPr>
          <p:cNvPr id="80899" name="Rectangle 3">
            <a:extLst>
              <a:ext uri="{FF2B5EF4-FFF2-40B4-BE49-F238E27FC236}">
                <a16:creationId xmlns:a16="http://schemas.microsoft.com/office/drawing/2014/main" id="{FF27B814-39B5-278B-77B4-1390A6AC8D10}"/>
              </a:ext>
            </a:extLst>
          </p:cNvPr>
          <p:cNvSpPr>
            <a:spLocks noGrp="1" noChangeArrowheads="1"/>
          </p:cNvSpPr>
          <p:nvPr>
            <p:ph type="body" idx="1"/>
          </p:nvPr>
        </p:nvSpPr>
        <p:spPr/>
        <p:txBody>
          <a:bodyPr/>
          <a:lstStyle/>
          <a:p>
            <a:r>
              <a:rPr lang="en-US" altLang="en-US"/>
              <a:t>Add 2-3 inches of hot water to canner. </a:t>
            </a:r>
          </a:p>
          <a:p>
            <a:r>
              <a:rPr lang="en-US" altLang="en-US"/>
              <a:t>Place filled jars on the rack. </a:t>
            </a:r>
          </a:p>
          <a:p>
            <a:r>
              <a:rPr lang="en-US" altLang="en-US"/>
              <a:t>Put a second rack between layers of jars and stagger the jars. </a:t>
            </a:r>
          </a:p>
          <a:p>
            <a:r>
              <a:rPr lang="en-US" altLang="en-US"/>
              <a:t>Fasten lid securely with weight off or petcock open.</a:t>
            </a:r>
          </a:p>
          <a:p>
            <a:pPr>
              <a:buFontTx/>
              <a:buNone/>
            </a:pPr>
            <a:endParaRPr lang="en-US" altLang="en-US"/>
          </a:p>
          <a:p>
            <a:endParaRPr lang="en-US" alt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D2FF1AE2-60B1-545A-3014-ADDA57351918}"/>
              </a:ext>
            </a:extLst>
          </p:cNvPr>
          <p:cNvSpPr>
            <a:spLocks noGrp="1" noChangeArrowheads="1"/>
          </p:cNvSpPr>
          <p:nvPr>
            <p:ph type="title"/>
          </p:nvPr>
        </p:nvSpPr>
        <p:spPr>
          <a:noFill/>
        </p:spPr>
        <p:txBody>
          <a:bodyPr lIns="90488" tIns="44450" rIns="90488" bIns="44450" anchor="b"/>
          <a:lstStyle/>
          <a:p>
            <a:r>
              <a:rPr lang="en-US" altLang="en-US"/>
              <a:t>VENTING THE CANNER</a:t>
            </a:r>
          </a:p>
        </p:txBody>
      </p:sp>
      <p:sp>
        <p:nvSpPr>
          <p:cNvPr id="82947" name="Rectangle 11">
            <a:extLst>
              <a:ext uri="{FF2B5EF4-FFF2-40B4-BE49-F238E27FC236}">
                <a16:creationId xmlns:a16="http://schemas.microsoft.com/office/drawing/2014/main" id="{33325EF2-BAC5-D60D-ABF9-9B480A01671F}"/>
              </a:ext>
            </a:extLst>
          </p:cNvPr>
          <p:cNvSpPr>
            <a:spLocks noGrp="1" noChangeArrowheads="1"/>
          </p:cNvSpPr>
          <p:nvPr>
            <p:ph type="body" idx="1"/>
          </p:nvPr>
        </p:nvSpPr>
        <p:spPr/>
        <p:txBody>
          <a:bodyPr/>
          <a:lstStyle/>
          <a:p>
            <a:pPr>
              <a:lnSpc>
                <a:spcPct val="90000"/>
              </a:lnSpc>
            </a:pPr>
            <a:r>
              <a:rPr lang="en-US" altLang="en-US"/>
              <a:t>Also called “exhausting” the canner.</a:t>
            </a:r>
          </a:p>
          <a:p>
            <a:pPr>
              <a:lnSpc>
                <a:spcPct val="90000"/>
              </a:lnSpc>
            </a:pPr>
            <a:r>
              <a:rPr lang="en-US" altLang="en-US"/>
              <a:t>As the water boils in the canner, the “empty” space becomes a mixture of steam and air.</a:t>
            </a:r>
          </a:p>
          <a:p>
            <a:pPr>
              <a:lnSpc>
                <a:spcPct val="90000"/>
              </a:lnSpc>
            </a:pPr>
            <a:r>
              <a:rPr lang="en-US" altLang="en-US"/>
              <a:t>The temperature of a steam/air mixture is lower than the temperature of pure steam.</a:t>
            </a:r>
          </a:p>
          <a:p>
            <a:pPr>
              <a:lnSpc>
                <a:spcPct val="90000"/>
              </a:lnSpc>
            </a:pPr>
            <a:r>
              <a:rPr lang="en-US" altLang="en-US"/>
              <a:t>Venting eliminates (“exhausts”) the air so processing takes place in a pure steam environment.</a:t>
            </a:r>
          </a:p>
          <a:p>
            <a:pPr>
              <a:lnSpc>
                <a:spcPct val="90000"/>
              </a:lnSpc>
            </a:pPr>
            <a:r>
              <a:rPr lang="en-US" altLang="en-US"/>
              <a:t>Process times are intended only for a pure steam environment.</a:t>
            </a:r>
          </a:p>
          <a:p>
            <a:pPr>
              <a:lnSpc>
                <a:spcPct val="90000"/>
              </a:lnSpc>
            </a:pPr>
            <a:endParaRPr lang="en-US" altLang="en-US"/>
          </a:p>
        </p:txBody>
      </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470D59C8-E0D7-8A49-0006-68C53D714FF3}"/>
              </a:ext>
            </a:extLst>
          </p:cNvPr>
          <p:cNvSpPr>
            <a:spLocks noGrp="1" noChangeArrowheads="1"/>
          </p:cNvSpPr>
          <p:nvPr>
            <p:ph type="title"/>
          </p:nvPr>
        </p:nvSpPr>
        <p:spPr>
          <a:noFill/>
        </p:spPr>
        <p:txBody>
          <a:bodyPr lIns="90488" tIns="44450" rIns="90488" bIns="44450" anchor="b"/>
          <a:lstStyle/>
          <a:p>
            <a:r>
              <a:rPr lang="en-US" altLang="en-US"/>
              <a:t>PRESSURE CANNER PROCESSING</a:t>
            </a:r>
          </a:p>
        </p:txBody>
      </p:sp>
      <p:pic>
        <p:nvPicPr>
          <p:cNvPr id="84995" name="Picture 4">
            <a:extLst>
              <a:ext uri="{FF2B5EF4-FFF2-40B4-BE49-F238E27FC236}">
                <a16:creationId xmlns:a16="http://schemas.microsoft.com/office/drawing/2014/main" id="{8389199F-596A-5882-1984-871E6507DF1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524000"/>
            <a:ext cx="2244725"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84996" name="Rectangle 7">
            <a:extLst>
              <a:ext uri="{FF2B5EF4-FFF2-40B4-BE49-F238E27FC236}">
                <a16:creationId xmlns:a16="http://schemas.microsoft.com/office/drawing/2014/main" id="{D2115E86-CB23-C0E0-1987-06597C8D2870}"/>
              </a:ext>
            </a:extLst>
          </p:cNvPr>
          <p:cNvSpPr>
            <a:spLocks noGrp="1" noChangeArrowheads="1"/>
          </p:cNvSpPr>
          <p:nvPr>
            <p:ph type="body" sz="half" idx="1"/>
          </p:nvPr>
        </p:nvSpPr>
        <p:spPr>
          <a:xfrm>
            <a:off x="381000" y="1676400"/>
            <a:ext cx="5867400" cy="4800600"/>
          </a:xfrm>
        </p:spPr>
        <p:txBody>
          <a:bodyPr/>
          <a:lstStyle/>
          <a:p>
            <a:pPr marL="457200" indent="-457200">
              <a:buFontTx/>
              <a:buAutoNum type="arabicPeriod"/>
            </a:pPr>
            <a:r>
              <a:rPr lang="en-US" altLang="en-US" sz="2000"/>
              <a:t>Leave the ventport open.</a:t>
            </a:r>
          </a:p>
          <a:p>
            <a:pPr marL="914400" lvl="1" indent="-457200"/>
            <a:r>
              <a:rPr lang="en-US" altLang="en-US" sz="2000"/>
              <a:t>Pipe where weighted gauge or dead weight will go.</a:t>
            </a:r>
          </a:p>
          <a:p>
            <a:pPr marL="914400" lvl="1" indent="-457200"/>
            <a:endParaRPr lang="en-US" altLang="en-US" sz="2000"/>
          </a:p>
          <a:p>
            <a:pPr marL="457200" indent="-457200">
              <a:buFontTx/>
              <a:buAutoNum type="arabicPeriod"/>
            </a:pPr>
            <a:r>
              <a:rPr lang="en-US" altLang="en-US" sz="2000"/>
              <a:t>Steam is vented for a full 10 minutes.</a:t>
            </a:r>
          </a:p>
          <a:p>
            <a:pPr marL="914400" lvl="1" indent="-457200"/>
            <a:r>
              <a:rPr lang="en-US" altLang="en-US" sz="2000"/>
              <a:t>Turn the heat on high.</a:t>
            </a:r>
          </a:p>
          <a:p>
            <a:pPr marL="914400" lvl="1" indent="-457200"/>
            <a:r>
              <a:rPr lang="en-US" altLang="en-US" sz="2000"/>
              <a:t>When water boils, steam will start to come out of open vent.</a:t>
            </a:r>
          </a:p>
          <a:p>
            <a:pPr marL="914400" lvl="1" indent="-457200"/>
            <a:r>
              <a:rPr lang="en-US" altLang="en-US" sz="2000"/>
              <a:t>Wait until there is a constant, strong funnel of steam, then start timing 10 minutes.</a:t>
            </a:r>
          </a:p>
        </p:txBody>
      </p:sp>
      <p:pic>
        <p:nvPicPr>
          <p:cNvPr id="84997" name="Picture 8">
            <a:extLst>
              <a:ext uri="{FF2B5EF4-FFF2-40B4-BE49-F238E27FC236}">
                <a16:creationId xmlns:a16="http://schemas.microsoft.com/office/drawing/2014/main" id="{3565F718-D2A5-04A9-173D-0A80661823B3}"/>
              </a:ext>
            </a:extLst>
          </p:cNvPr>
          <p:cNvPicPr>
            <a:picLocks noChangeArrowheads="1"/>
          </p:cNvPicPr>
          <p:nvPr/>
        </p:nvPicPr>
        <p:blipFill>
          <a:blip r:embed="rId4">
            <a:extLst>
              <a:ext uri="{28A0092B-C50C-407E-A947-70E740481C1C}">
                <a14:useLocalDpi xmlns:a14="http://schemas.microsoft.com/office/drawing/2010/main" val="0"/>
              </a:ext>
            </a:extLst>
          </a:blip>
          <a:srcRect t="6348" r="2280" b="3798"/>
          <a:stretch>
            <a:fillRect/>
          </a:stretch>
        </p:blipFill>
        <p:spPr bwMode="auto">
          <a:xfrm>
            <a:off x="6400800" y="4191000"/>
            <a:ext cx="2271713"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FC438301-8B9C-CD31-FF26-63E09464D701}"/>
              </a:ext>
            </a:extLst>
          </p:cNvPr>
          <p:cNvSpPr>
            <a:spLocks noGrp="1" noChangeArrowheads="1"/>
          </p:cNvSpPr>
          <p:nvPr>
            <p:ph type="title"/>
          </p:nvPr>
        </p:nvSpPr>
        <p:spPr>
          <a:noFill/>
        </p:spPr>
        <p:txBody>
          <a:bodyPr lIns="90488" tIns="44450" rIns="90488" bIns="44450" anchor="b"/>
          <a:lstStyle/>
          <a:p>
            <a:r>
              <a:rPr lang="en-US" altLang="en-US"/>
              <a:t>PRESSURE CANNER PROCESSING</a:t>
            </a:r>
            <a:r>
              <a:rPr lang="en-US" altLang="en-US" sz="2000"/>
              <a:t>, cont.</a:t>
            </a:r>
          </a:p>
        </p:txBody>
      </p:sp>
      <p:sp>
        <p:nvSpPr>
          <p:cNvPr id="87043" name="Rectangle 4">
            <a:extLst>
              <a:ext uri="{FF2B5EF4-FFF2-40B4-BE49-F238E27FC236}">
                <a16:creationId xmlns:a16="http://schemas.microsoft.com/office/drawing/2014/main" id="{3FF97689-54E2-EA79-0725-2ACC5F4AFB4D}"/>
              </a:ext>
            </a:extLst>
          </p:cNvPr>
          <p:cNvSpPr>
            <a:spLocks noGrp="1" noChangeArrowheads="1"/>
          </p:cNvSpPr>
          <p:nvPr>
            <p:ph type="body" idx="1"/>
          </p:nvPr>
        </p:nvSpPr>
        <p:spPr>
          <a:xfrm>
            <a:off x="381000" y="1676400"/>
            <a:ext cx="5943600" cy="4876800"/>
          </a:xfrm>
        </p:spPr>
        <p:txBody>
          <a:bodyPr/>
          <a:lstStyle/>
          <a:p>
            <a:pPr marL="533400" indent="-533400">
              <a:lnSpc>
                <a:spcPct val="90000"/>
              </a:lnSpc>
              <a:buFontTx/>
              <a:buAutoNum type="arabicPeriod" startAt="3"/>
            </a:pPr>
            <a:r>
              <a:rPr lang="en-US" altLang="en-US" sz="2000"/>
              <a:t>Petcock is closed, pressure builds.</a:t>
            </a:r>
          </a:p>
          <a:p>
            <a:pPr marL="990600" lvl="1" indent="-533400">
              <a:lnSpc>
                <a:spcPct val="90000"/>
              </a:lnSpc>
            </a:pPr>
            <a:r>
              <a:rPr lang="en-US" altLang="en-US" sz="2000"/>
              <a:t>At the end of the 10 minutes, place weight in place to start pressurizing the canner.</a:t>
            </a:r>
          </a:p>
          <a:p>
            <a:pPr marL="990600" lvl="1" indent="-533400">
              <a:lnSpc>
                <a:spcPct val="90000"/>
              </a:lnSpc>
            </a:pPr>
            <a:endParaRPr lang="en-US" altLang="en-US" sz="2000"/>
          </a:p>
          <a:p>
            <a:pPr marL="533400" indent="-533400">
              <a:lnSpc>
                <a:spcPct val="90000"/>
              </a:lnSpc>
              <a:buFontTx/>
              <a:buAutoNum type="arabicPeriod" startAt="3"/>
            </a:pPr>
            <a:r>
              <a:rPr lang="en-US" altLang="en-US" sz="2000"/>
              <a:t>Start counting process time when correct pressure is reached.</a:t>
            </a:r>
          </a:p>
          <a:p>
            <a:pPr marL="990600" lvl="1" indent="-533400">
              <a:lnSpc>
                <a:spcPct val="90000"/>
              </a:lnSpc>
            </a:pPr>
            <a:r>
              <a:rPr lang="en-US" altLang="en-US" sz="1900"/>
              <a:t>Steam reaches 240 at 10 1/2 lbs. at sea level, 12 lbs. at 2000 ft. alt.</a:t>
            </a:r>
            <a:r>
              <a:rPr lang="en-US" altLang="en-US" sz="2000"/>
              <a:t> </a:t>
            </a:r>
          </a:p>
          <a:p>
            <a:pPr marL="990600" lvl="1" indent="-533400">
              <a:lnSpc>
                <a:spcPct val="90000"/>
              </a:lnSpc>
            </a:pPr>
            <a:r>
              <a:rPr lang="en-US" altLang="en-US" sz="2000"/>
              <a:t>Watch the pointer on the dial gauge to reach 11 pounds pressure </a:t>
            </a:r>
          </a:p>
          <a:p>
            <a:pPr marL="990600" lvl="1" indent="-533400">
              <a:lnSpc>
                <a:spcPct val="90000"/>
              </a:lnSpc>
            </a:pPr>
            <a:r>
              <a:rPr lang="en-US" altLang="en-US" sz="2000"/>
              <a:t>A weighted gauge will jiggle only 2-3 times per minute.</a:t>
            </a:r>
          </a:p>
          <a:p>
            <a:pPr marL="990600" lvl="1" indent="-533400">
              <a:lnSpc>
                <a:spcPct val="90000"/>
              </a:lnSpc>
            </a:pPr>
            <a:endParaRPr lang="en-US" altLang="en-US" sz="2000"/>
          </a:p>
          <a:p>
            <a:pPr marL="533400" indent="-533400">
              <a:lnSpc>
                <a:spcPct val="90000"/>
              </a:lnSpc>
              <a:buFontTx/>
              <a:buAutoNum type="arabicPeriod" startAt="3"/>
            </a:pPr>
            <a:endParaRPr lang="en-US" altLang="en-US" sz="2000"/>
          </a:p>
        </p:txBody>
      </p:sp>
      <p:pic>
        <p:nvPicPr>
          <p:cNvPr id="87044" name="Picture 6">
            <a:extLst>
              <a:ext uri="{FF2B5EF4-FFF2-40B4-BE49-F238E27FC236}">
                <a16:creationId xmlns:a16="http://schemas.microsoft.com/office/drawing/2014/main" id="{E982EB7B-686A-E641-7E19-11B2B29AAF1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16002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7045" name="Picture 7">
            <a:extLst>
              <a:ext uri="{FF2B5EF4-FFF2-40B4-BE49-F238E27FC236}">
                <a16:creationId xmlns:a16="http://schemas.microsoft.com/office/drawing/2014/main" id="{4E5D92F9-5CDA-0E31-BB83-4BFDA9E4918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114800"/>
            <a:ext cx="23415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p:random/>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FED41001-E75A-248E-EAF2-E5188B0C44F2}"/>
              </a:ext>
            </a:extLst>
          </p:cNvPr>
          <p:cNvSpPr>
            <a:spLocks noGrp="1" noChangeArrowheads="1"/>
          </p:cNvSpPr>
          <p:nvPr>
            <p:ph type="title"/>
          </p:nvPr>
        </p:nvSpPr>
        <p:spPr/>
        <p:txBody>
          <a:bodyPr/>
          <a:lstStyle/>
          <a:p>
            <a:r>
              <a:rPr lang="en-US" altLang="en-US" sz="2800"/>
              <a:t>PRESSURE CANNER PROCESSING</a:t>
            </a:r>
            <a:r>
              <a:rPr lang="en-US" altLang="en-US"/>
              <a:t>, cont.</a:t>
            </a:r>
          </a:p>
        </p:txBody>
      </p:sp>
      <p:sp>
        <p:nvSpPr>
          <p:cNvPr id="89091" name="Rectangle 4">
            <a:extLst>
              <a:ext uri="{FF2B5EF4-FFF2-40B4-BE49-F238E27FC236}">
                <a16:creationId xmlns:a16="http://schemas.microsoft.com/office/drawing/2014/main" id="{7571191C-A7F3-DFEF-DE65-7C57F2F105E1}"/>
              </a:ext>
            </a:extLst>
          </p:cNvPr>
          <p:cNvSpPr>
            <a:spLocks noGrp="1" noChangeArrowheads="1"/>
          </p:cNvSpPr>
          <p:nvPr>
            <p:ph type="body" sz="half" idx="1"/>
          </p:nvPr>
        </p:nvSpPr>
        <p:spPr>
          <a:xfrm>
            <a:off x="381000" y="1676400"/>
            <a:ext cx="6096000" cy="4648200"/>
          </a:xfrm>
        </p:spPr>
        <p:txBody>
          <a:bodyPr/>
          <a:lstStyle/>
          <a:p>
            <a:pPr marL="457200" indent="-457200">
              <a:lnSpc>
                <a:spcPct val="90000"/>
              </a:lnSpc>
              <a:buFontTx/>
              <a:buAutoNum type="arabicPeriod" startAt="5"/>
            </a:pPr>
            <a:r>
              <a:rPr lang="en-US" altLang="en-US" sz="2400"/>
              <a:t>Heat transfers into jar by convection and conduction.</a:t>
            </a:r>
          </a:p>
          <a:p>
            <a:pPr marL="457200" indent="-457200">
              <a:lnSpc>
                <a:spcPct val="90000"/>
              </a:lnSpc>
              <a:buFontTx/>
              <a:buAutoNum type="arabicPeriod" startAt="5"/>
            </a:pPr>
            <a:endParaRPr lang="en-US" altLang="en-US" sz="2400"/>
          </a:p>
          <a:p>
            <a:pPr marL="457200" indent="-457200">
              <a:lnSpc>
                <a:spcPct val="90000"/>
              </a:lnSpc>
              <a:buFontTx/>
              <a:buAutoNum type="arabicPeriod" startAt="5"/>
            </a:pPr>
            <a:r>
              <a:rPr lang="en-US" altLang="en-US" sz="2400"/>
              <a:t>Time required depends on: </a:t>
            </a:r>
          </a:p>
          <a:p>
            <a:pPr marL="914400" lvl="1" indent="-457200">
              <a:lnSpc>
                <a:spcPct val="90000"/>
              </a:lnSpc>
            </a:pPr>
            <a:r>
              <a:rPr lang="en-US" altLang="en-US"/>
              <a:t>Size of the jar </a:t>
            </a:r>
          </a:p>
          <a:p>
            <a:pPr marL="914400" lvl="1" indent="-457200">
              <a:lnSpc>
                <a:spcPct val="90000"/>
              </a:lnSpc>
            </a:pPr>
            <a:r>
              <a:rPr lang="en-US" altLang="en-US"/>
              <a:t>Type of food </a:t>
            </a:r>
          </a:p>
          <a:p>
            <a:pPr marL="914400" lvl="1" indent="-457200">
              <a:lnSpc>
                <a:spcPct val="90000"/>
              </a:lnSpc>
            </a:pPr>
            <a:r>
              <a:rPr lang="en-US" altLang="en-US"/>
              <a:t>Hot or raw pack </a:t>
            </a:r>
          </a:p>
          <a:p>
            <a:pPr marL="914400" lvl="1" indent="-457200">
              <a:lnSpc>
                <a:spcPct val="90000"/>
              </a:lnSpc>
            </a:pPr>
            <a:r>
              <a:rPr lang="en-US" altLang="en-US"/>
              <a:t>How heat transfers through the food </a:t>
            </a:r>
          </a:p>
          <a:p>
            <a:pPr marL="914400" lvl="1" indent="-457200">
              <a:lnSpc>
                <a:spcPct val="90000"/>
              </a:lnSpc>
            </a:pPr>
            <a:r>
              <a:rPr lang="en-US" altLang="en-US"/>
              <a:t>How long it takes the center of the food to reach 240</a:t>
            </a:r>
            <a:r>
              <a:rPr lang="en-US" altLang="en-US">
                <a:cs typeface="Arial" panose="020B0604020202020204" pitchFamily="34" charset="0"/>
              </a:rPr>
              <a:t>°</a:t>
            </a:r>
            <a:r>
              <a:rPr lang="en-US" altLang="en-US"/>
              <a:t> F. </a:t>
            </a:r>
          </a:p>
          <a:p>
            <a:pPr marL="457200" indent="-457200">
              <a:lnSpc>
                <a:spcPct val="90000"/>
              </a:lnSpc>
              <a:buFontTx/>
              <a:buAutoNum type="arabicPeriod" startAt="5"/>
            </a:pPr>
            <a:endParaRPr lang="en-US" altLang="en-US" sz="2400"/>
          </a:p>
        </p:txBody>
      </p:sp>
      <p:pic>
        <p:nvPicPr>
          <p:cNvPr id="89092" name="Picture 6">
            <a:extLst>
              <a:ext uri="{FF2B5EF4-FFF2-40B4-BE49-F238E27FC236}">
                <a16:creationId xmlns:a16="http://schemas.microsoft.com/office/drawing/2014/main" id="{43770D19-DDCB-70C8-E9D7-D9341DE6507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676400"/>
            <a:ext cx="210978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89093" name="Picture 7">
            <a:extLst>
              <a:ext uri="{FF2B5EF4-FFF2-40B4-BE49-F238E27FC236}">
                <a16:creationId xmlns:a16="http://schemas.microsoft.com/office/drawing/2014/main" id="{F25B7AEE-10E0-7BC4-B24D-B1060894F8E5}"/>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038600"/>
            <a:ext cx="2093913"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7AC85B74-991F-8689-7556-F5DE3F17D3A9}"/>
              </a:ext>
            </a:extLst>
          </p:cNvPr>
          <p:cNvSpPr>
            <a:spLocks noGrp="1" noChangeArrowheads="1"/>
          </p:cNvSpPr>
          <p:nvPr>
            <p:ph type="title"/>
          </p:nvPr>
        </p:nvSpPr>
        <p:spPr>
          <a:xfrm>
            <a:off x="457200" y="574441"/>
            <a:ext cx="8229600" cy="1143000"/>
          </a:xfrm>
        </p:spPr>
        <p:txBody>
          <a:bodyPr/>
          <a:lstStyle/>
          <a:p>
            <a:r>
              <a:rPr lang="en-US" altLang="en-US" dirty="0">
                <a:latin typeface="Calibri"/>
                <a:cs typeface="Calibri"/>
              </a:rPr>
              <a:t>Clostridium  Botulinum </a:t>
            </a:r>
          </a:p>
        </p:txBody>
      </p:sp>
      <p:sp>
        <p:nvSpPr>
          <p:cNvPr id="7171" name="Content Placeholder 2">
            <a:extLst>
              <a:ext uri="{FF2B5EF4-FFF2-40B4-BE49-F238E27FC236}">
                <a16:creationId xmlns:a16="http://schemas.microsoft.com/office/drawing/2014/main" id="{7C1F0BEE-0D40-B82E-92C8-057CF8E61308}"/>
              </a:ext>
            </a:extLst>
          </p:cNvPr>
          <p:cNvSpPr>
            <a:spLocks noGrp="1" noChangeArrowheads="1"/>
          </p:cNvSpPr>
          <p:nvPr>
            <p:ph idx="1"/>
          </p:nvPr>
        </p:nvSpPr>
        <p:spPr>
          <a:xfrm>
            <a:off x="381000" y="1676400"/>
            <a:ext cx="8382000" cy="4876800"/>
          </a:xfrm>
        </p:spPr>
        <p:txBody>
          <a:bodyPr/>
          <a:lstStyle/>
          <a:p>
            <a:r>
              <a:rPr lang="en-US" altLang="en-US" sz="2600" dirty="0">
                <a:latin typeface="Calibri"/>
                <a:cs typeface="Calibri"/>
              </a:rPr>
              <a:t>Found in the soil </a:t>
            </a:r>
          </a:p>
          <a:p>
            <a:r>
              <a:rPr lang="en-US" altLang="en-US" sz="2600" dirty="0">
                <a:latin typeface="Calibri"/>
                <a:cs typeface="Calibri"/>
              </a:rPr>
              <a:t>Washington and Alaska have the highest rates </a:t>
            </a:r>
          </a:p>
          <a:p>
            <a:r>
              <a:rPr lang="en-US" altLang="en-US" sz="2600" dirty="0">
                <a:latin typeface="Calibri"/>
                <a:cs typeface="Calibri"/>
              </a:rPr>
              <a:t>Spores found on most fresh food </a:t>
            </a:r>
          </a:p>
          <a:p>
            <a:r>
              <a:rPr lang="en-US" altLang="en-US" sz="2600" dirty="0">
                <a:latin typeface="Calibri"/>
                <a:cs typeface="Calibri"/>
              </a:rPr>
              <a:t>Vegetative cells become spores</a:t>
            </a:r>
          </a:p>
          <a:p>
            <a:r>
              <a:rPr lang="en-US" altLang="en-US" sz="2600" dirty="0">
                <a:latin typeface="Calibri"/>
                <a:cs typeface="Calibri"/>
              </a:rPr>
              <a:t>Spores are resistant to heat, chemicals and stress</a:t>
            </a:r>
          </a:p>
          <a:p>
            <a:r>
              <a:rPr lang="en-US" altLang="en-US" sz="2600" dirty="0">
                <a:latin typeface="Calibri"/>
                <a:cs typeface="Calibri"/>
              </a:rPr>
              <a:t>Spores germinate back to vegetative cells that produce a neurotoxin within 3-4 days in the correct environments </a:t>
            </a:r>
          </a:p>
          <a:p>
            <a:pPr lvl="1"/>
            <a:r>
              <a:rPr lang="en-US" altLang="en-US" dirty="0">
                <a:latin typeface="Calibri"/>
                <a:cs typeface="Calibri"/>
              </a:rPr>
              <a:t>Moist food      - temps between 40</a:t>
            </a:r>
            <a:r>
              <a:rPr lang="en-US" altLang="en-US" dirty="0">
                <a:latin typeface="Calibri"/>
                <a:cs typeface="Calibri"/>
                <a:sym typeface="Symbol" panose="05050102010706020507" pitchFamily="18" charset="2"/>
              </a:rPr>
              <a:t>F </a:t>
            </a:r>
            <a:r>
              <a:rPr lang="en-US" altLang="en-US" dirty="0">
                <a:latin typeface="Calibri"/>
                <a:cs typeface="Calibri"/>
              </a:rPr>
              <a:t>and 120</a:t>
            </a:r>
            <a:r>
              <a:rPr lang="en-US" altLang="en-US" dirty="0">
                <a:latin typeface="Calibri"/>
                <a:cs typeface="Calibri"/>
                <a:sym typeface="Symbol" panose="05050102010706020507" pitchFamily="18" charset="2"/>
              </a:rPr>
              <a:t></a:t>
            </a:r>
            <a:r>
              <a:rPr lang="en-US" altLang="en-US" dirty="0">
                <a:latin typeface="Calibri"/>
                <a:cs typeface="Calibri"/>
              </a:rPr>
              <a:t>F </a:t>
            </a:r>
          </a:p>
          <a:p>
            <a:pPr lvl="1"/>
            <a:r>
              <a:rPr lang="en-US" altLang="en-US" dirty="0">
                <a:latin typeface="Calibri"/>
                <a:cs typeface="Calibri"/>
              </a:rPr>
              <a:t>Low acid         - &lt;2% oxygen</a:t>
            </a:r>
          </a:p>
        </p:txBody>
      </p:sp>
      <p:pic>
        <p:nvPicPr>
          <p:cNvPr id="7172" name="Picture 2">
            <a:extLst>
              <a:ext uri="{FF2B5EF4-FFF2-40B4-BE49-F238E27FC236}">
                <a16:creationId xmlns:a16="http://schemas.microsoft.com/office/drawing/2014/main" id="{ECB18E43-6D36-BD24-15AB-D206A624FB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9EFF4A0A-5639-D26C-4AE9-CDAD82511908}"/>
              </a:ext>
            </a:extLst>
          </p:cNvPr>
          <p:cNvSpPr>
            <a:spLocks noGrp="1" noChangeArrowheads="1"/>
          </p:cNvSpPr>
          <p:nvPr>
            <p:ph type="title"/>
          </p:nvPr>
        </p:nvSpPr>
        <p:spPr/>
        <p:txBody>
          <a:bodyPr/>
          <a:lstStyle/>
          <a:p>
            <a:r>
              <a:rPr lang="en-US" altLang="en-US" sz="2800"/>
              <a:t>PRESSURE CANNER PROCESSING</a:t>
            </a:r>
            <a:r>
              <a:rPr lang="en-US" altLang="en-US"/>
              <a:t>, cont.</a:t>
            </a:r>
          </a:p>
        </p:txBody>
      </p:sp>
      <p:sp>
        <p:nvSpPr>
          <p:cNvPr id="91139" name="Rectangle 4">
            <a:extLst>
              <a:ext uri="{FF2B5EF4-FFF2-40B4-BE49-F238E27FC236}">
                <a16:creationId xmlns:a16="http://schemas.microsoft.com/office/drawing/2014/main" id="{269FAD13-7E4F-F135-F80A-0E95FB7ADC4C}"/>
              </a:ext>
            </a:extLst>
          </p:cNvPr>
          <p:cNvSpPr>
            <a:spLocks noGrp="1" noChangeArrowheads="1"/>
          </p:cNvSpPr>
          <p:nvPr>
            <p:ph type="body" sz="half" idx="1"/>
          </p:nvPr>
        </p:nvSpPr>
        <p:spPr>
          <a:xfrm>
            <a:off x="381000" y="1676400"/>
            <a:ext cx="5715000" cy="4648200"/>
          </a:xfrm>
        </p:spPr>
        <p:txBody>
          <a:bodyPr/>
          <a:lstStyle/>
          <a:p>
            <a:pPr marL="457200" indent="-457200">
              <a:buFontTx/>
              <a:buAutoNum type="arabicPeriod" startAt="7"/>
            </a:pPr>
            <a:r>
              <a:rPr lang="en-US" altLang="en-US" sz="2000"/>
              <a:t>Turn off heat at end of processing.</a:t>
            </a:r>
          </a:p>
          <a:p>
            <a:pPr marL="914400" lvl="1" indent="-457200"/>
            <a:r>
              <a:rPr lang="en-US" altLang="en-US" sz="2000"/>
              <a:t>Let pressure drop to 0 psig naturally.</a:t>
            </a:r>
          </a:p>
          <a:p>
            <a:pPr marL="914400" lvl="1" indent="-457200"/>
            <a:r>
              <a:rPr lang="en-US" altLang="en-US" sz="2000"/>
              <a:t>30 minutes for pints </a:t>
            </a:r>
          </a:p>
          <a:p>
            <a:pPr marL="914400" lvl="1" indent="-457200"/>
            <a:r>
              <a:rPr lang="en-US" altLang="en-US" sz="2000"/>
              <a:t>45 minutes for quarts </a:t>
            </a:r>
          </a:p>
          <a:p>
            <a:pPr marL="914400" lvl="1" indent="-457200"/>
            <a:r>
              <a:rPr lang="en-US" altLang="en-US" sz="2000"/>
              <a:t>May take less time on thinner gauge canners.</a:t>
            </a:r>
          </a:p>
          <a:p>
            <a:pPr marL="914400" lvl="1" indent="-457200"/>
            <a:r>
              <a:rPr lang="en-US" altLang="en-US" sz="2000"/>
              <a:t>Removed from heat, pressure should decline gradually</a:t>
            </a:r>
          </a:p>
          <a:p>
            <a:pPr marL="914400" lvl="1" indent="-457200"/>
            <a:endParaRPr lang="en-US" altLang="en-US" sz="2000"/>
          </a:p>
          <a:p>
            <a:pPr marL="457200" indent="-457200">
              <a:buFontTx/>
              <a:buAutoNum type="arabicPeriod" startAt="7"/>
            </a:pPr>
            <a:r>
              <a:rPr lang="en-US" altLang="en-US" sz="2000"/>
              <a:t>If pressure drops rapidly, liquid is pulled from jars</a:t>
            </a:r>
          </a:p>
        </p:txBody>
      </p:sp>
      <p:pic>
        <p:nvPicPr>
          <p:cNvPr id="91140" name="Picture 6">
            <a:extLst>
              <a:ext uri="{FF2B5EF4-FFF2-40B4-BE49-F238E27FC236}">
                <a16:creationId xmlns:a16="http://schemas.microsoft.com/office/drawing/2014/main" id="{90C0F895-BB13-FF5E-0002-6E7732CC6329}"/>
              </a:ext>
            </a:extLst>
          </p:cNvPr>
          <p:cNvPicPr>
            <a:picLocks noChangeArrowheads="1"/>
          </p:cNvPicPr>
          <p:nvPr/>
        </p:nvPicPr>
        <p:blipFill>
          <a:blip r:embed="rId3">
            <a:extLst>
              <a:ext uri="{28A0092B-C50C-407E-A947-70E740481C1C}">
                <a14:useLocalDpi xmlns:a14="http://schemas.microsoft.com/office/drawing/2010/main" val="0"/>
              </a:ext>
            </a:extLst>
          </a:blip>
          <a:srcRect b="3868"/>
          <a:stretch>
            <a:fillRect/>
          </a:stretch>
        </p:blipFill>
        <p:spPr bwMode="auto">
          <a:xfrm>
            <a:off x="6400800" y="1543050"/>
            <a:ext cx="2479675"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1141" name="Picture 7">
            <a:extLst>
              <a:ext uri="{FF2B5EF4-FFF2-40B4-BE49-F238E27FC236}">
                <a16:creationId xmlns:a16="http://schemas.microsoft.com/office/drawing/2014/main" id="{05394611-3423-8B67-01A0-C9F453BF4C4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4191000"/>
            <a:ext cx="24844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CFB91F30-0E19-2102-264D-18FA95ACB240}"/>
              </a:ext>
            </a:extLst>
          </p:cNvPr>
          <p:cNvSpPr>
            <a:spLocks noGrp="1" noChangeArrowheads="1"/>
          </p:cNvSpPr>
          <p:nvPr>
            <p:ph type="title"/>
          </p:nvPr>
        </p:nvSpPr>
        <p:spPr/>
        <p:txBody>
          <a:bodyPr/>
          <a:lstStyle/>
          <a:p>
            <a:r>
              <a:rPr lang="en-US" altLang="en-US" sz="2800"/>
              <a:t>PRESSURE CANNER PROCESSING</a:t>
            </a:r>
            <a:r>
              <a:rPr lang="en-US" altLang="en-US"/>
              <a:t>, cont.</a:t>
            </a:r>
          </a:p>
        </p:txBody>
      </p:sp>
      <p:sp>
        <p:nvSpPr>
          <p:cNvPr id="93187" name="Rectangle 4">
            <a:extLst>
              <a:ext uri="{FF2B5EF4-FFF2-40B4-BE49-F238E27FC236}">
                <a16:creationId xmlns:a16="http://schemas.microsoft.com/office/drawing/2014/main" id="{1EDB4574-77DC-5C91-8A3F-038CB2F583A2}"/>
              </a:ext>
            </a:extLst>
          </p:cNvPr>
          <p:cNvSpPr>
            <a:spLocks noGrp="1" noChangeArrowheads="1"/>
          </p:cNvSpPr>
          <p:nvPr>
            <p:ph type="body" sz="half" idx="1"/>
          </p:nvPr>
        </p:nvSpPr>
        <p:spPr>
          <a:xfrm>
            <a:off x="381000" y="1676400"/>
            <a:ext cx="6019800" cy="4876800"/>
          </a:xfrm>
        </p:spPr>
        <p:txBody>
          <a:bodyPr/>
          <a:lstStyle/>
          <a:p>
            <a:pPr>
              <a:lnSpc>
                <a:spcPct val="80000"/>
              </a:lnSpc>
              <a:buFontTx/>
              <a:buAutoNum type="arabicPeriod" startAt="9"/>
            </a:pPr>
            <a:r>
              <a:rPr lang="en-US" altLang="en-US" sz="1800"/>
              <a:t>Once pressure drops, remove weight or open petcock. </a:t>
            </a:r>
          </a:p>
          <a:p>
            <a:pPr marL="800100" lvl="1" indent="-342900">
              <a:lnSpc>
                <a:spcPct val="80000"/>
              </a:lnSpc>
            </a:pPr>
            <a:r>
              <a:rPr lang="en-US" altLang="en-US" sz="1800"/>
              <a:t>Wait  about 1-2 minutes after pressure drops to 0 psig to make sure all pressure is gone. </a:t>
            </a:r>
            <a:r>
              <a:rPr lang="en-US" altLang="en-US" sz="1600"/>
              <a:t>(For some canners, check that locks in handles are released.)</a:t>
            </a:r>
          </a:p>
          <a:p>
            <a:pPr marL="800100" lvl="1" indent="-342900">
              <a:lnSpc>
                <a:spcPct val="20000"/>
              </a:lnSpc>
            </a:pPr>
            <a:endParaRPr lang="en-US" altLang="en-US" sz="1600"/>
          </a:p>
          <a:p>
            <a:pPr marL="800100" lvl="1" indent="-342900">
              <a:lnSpc>
                <a:spcPct val="80000"/>
              </a:lnSpc>
            </a:pPr>
            <a:r>
              <a:rPr lang="en-US" altLang="en-US" sz="1800"/>
              <a:t>Remove weight or open petcock. Wait 10 min.</a:t>
            </a:r>
          </a:p>
          <a:p>
            <a:pPr marL="800100" lvl="1" indent="-342900">
              <a:lnSpc>
                <a:spcPct val="20000"/>
              </a:lnSpc>
            </a:pPr>
            <a:endParaRPr lang="en-US" altLang="en-US" sz="1800"/>
          </a:p>
          <a:p>
            <a:pPr marL="800100" lvl="1" indent="-342900">
              <a:lnSpc>
                <a:spcPct val="80000"/>
              </a:lnSpc>
            </a:pPr>
            <a:r>
              <a:rPr lang="en-US" altLang="en-US" sz="1800"/>
              <a:t>Open canner. Be careful of steam!</a:t>
            </a:r>
          </a:p>
          <a:p>
            <a:pPr>
              <a:lnSpc>
                <a:spcPct val="20000"/>
              </a:lnSpc>
            </a:pPr>
            <a:endParaRPr lang="en-US" altLang="en-US" sz="1800"/>
          </a:p>
          <a:p>
            <a:pPr>
              <a:lnSpc>
                <a:spcPct val="80000"/>
              </a:lnSpc>
              <a:buFontTx/>
              <a:buAutoNum type="arabicPeriod" startAt="10"/>
            </a:pPr>
            <a:r>
              <a:rPr lang="en-US" altLang="en-US" sz="1800"/>
              <a:t>Remove jars and allow to cool.</a:t>
            </a:r>
          </a:p>
          <a:p>
            <a:pPr marL="800100" lvl="1" indent="-342900">
              <a:lnSpc>
                <a:spcPct val="80000"/>
              </a:lnSpc>
            </a:pPr>
            <a:r>
              <a:rPr lang="en-US" altLang="en-US" sz="1800"/>
              <a:t>Food will continue to boil when removed from canner</a:t>
            </a:r>
          </a:p>
          <a:p>
            <a:pPr marL="800100" lvl="1" indent="-342900">
              <a:lnSpc>
                <a:spcPct val="80000"/>
              </a:lnSpc>
            </a:pPr>
            <a:r>
              <a:rPr lang="en-US" altLang="en-US" sz="1800"/>
              <a:t>Cool jars 12 to 24 hours, undisturbed on a padded surface or rack.</a:t>
            </a:r>
          </a:p>
          <a:p>
            <a:pPr marL="800100" lvl="1" indent="-342900">
              <a:lnSpc>
                <a:spcPct val="80000"/>
              </a:lnSpc>
            </a:pPr>
            <a:r>
              <a:rPr lang="en-US" altLang="en-US" sz="1800"/>
              <a:t>Check that jars have sealed. </a:t>
            </a:r>
          </a:p>
          <a:p>
            <a:pPr>
              <a:lnSpc>
                <a:spcPct val="80000"/>
              </a:lnSpc>
            </a:pPr>
            <a:endParaRPr lang="en-US" altLang="en-US" sz="1800"/>
          </a:p>
        </p:txBody>
      </p:sp>
      <p:pic>
        <p:nvPicPr>
          <p:cNvPr id="93188" name="Picture 6">
            <a:extLst>
              <a:ext uri="{FF2B5EF4-FFF2-40B4-BE49-F238E27FC236}">
                <a16:creationId xmlns:a16="http://schemas.microsoft.com/office/drawing/2014/main" id="{4D00A47E-922E-956D-C020-BB4B2D95141A}"/>
              </a:ext>
            </a:extLst>
          </p:cNvPr>
          <p:cNvPicPr>
            <a:picLocks noChangeArrowheads="1"/>
          </p:cNvPicPr>
          <p:nvPr/>
        </p:nvPicPr>
        <p:blipFill>
          <a:blip r:embed="rId3">
            <a:extLst>
              <a:ext uri="{28A0092B-C50C-407E-A947-70E740481C1C}">
                <a14:useLocalDpi xmlns:a14="http://schemas.microsoft.com/office/drawing/2010/main" val="0"/>
              </a:ext>
            </a:extLst>
          </a:blip>
          <a:srcRect b="3705"/>
          <a:stretch>
            <a:fillRect/>
          </a:stretch>
        </p:blipFill>
        <p:spPr bwMode="auto">
          <a:xfrm>
            <a:off x="6477000" y="1600200"/>
            <a:ext cx="2362200"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93189" name="Picture 7">
            <a:extLst>
              <a:ext uri="{FF2B5EF4-FFF2-40B4-BE49-F238E27FC236}">
                <a16:creationId xmlns:a16="http://schemas.microsoft.com/office/drawing/2014/main" id="{AF75C8FA-D39D-F5FA-D6CC-8854BD168B4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4473575"/>
            <a:ext cx="2376488"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2DA05A6B-3670-63E4-C0DD-B1608BFDC7D2}"/>
              </a:ext>
            </a:extLst>
          </p:cNvPr>
          <p:cNvSpPr>
            <a:spLocks noGrp="1" noChangeArrowheads="1"/>
          </p:cNvSpPr>
          <p:nvPr>
            <p:ph type="title"/>
          </p:nvPr>
        </p:nvSpPr>
        <p:spPr/>
        <p:txBody>
          <a:bodyPr/>
          <a:lstStyle/>
          <a:p>
            <a:r>
              <a:rPr lang="en-US" altLang="en-US"/>
              <a:t>VEGETABLES</a:t>
            </a:r>
          </a:p>
        </p:txBody>
      </p:sp>
      <p:sp>
        <p:nvSpPr>
          <p:cNvPr id="95235" name="Rectangle 3">
            <a:extLst>
              <a:ext uri="{FF2B5EF4-FFF2-40B4-BE49-F238E27FC236}">
                <a16:creationId xmlns:a16="http://schemas.microsoft.com/office/drawing/2014/main" id="{3E58A373-1229-9FAB-1790-A29A8BE2B740}"/>
              </a:ext>
            </a:extLst>
          </p:cNvPr>
          <p:cNvSpPr>
            <a:spLocks noGrp="1" noChangeArrowheads="1"/>
          </p:cNvSpPr>
          <p:nvPr>
            <p:ph type="body" idx="1"/>
          </p:nvPr>
        </p:nvSpPr>
        <p:spPr>
          <a:xfrm>
            <a:off x="609600" y="1600200"/>
            <a:ext cx="8534400" cy="4419600"/>
          </a:xfrm>
        </p:spPr>
        <p:txBody>
          <a:bodyPr/>
          <a:lstStyle/>
          <a:p>
            <a:endParaRPr lang="en-US" altLang="en-US"/>
          </a:p>
          <a:p>
            <a:r>
              <a:rPr lang="en-US" altLang="en-US" dirty="0"/>
              <a:t>Select clean firm ripe vegetables at peak.</a:t>
            </a:r>
          </a:p>
          <a:p>
            <a:r>
              <a:rPr lang="en-US" altLang="en-US" dirty="0"/>
              <a:t>Most vegetables can be slightly immature.</a:t>
            </a:r>
          </a:p>
          <a:p>
            <a:r>
              <a:rPr lang="en-US" altLang="en-US" dirty="0"/>
              <a:t>Select the amount you can use in 2-3 hrs. </a:t>
            </a:r>
          </a:p>
          <a:p>
            <a:r>
              <a:rPr lang="en-US" altLang="en-US" dirty="0"/>
              <a:t>Greens are more difficult to preserve.</a:t>
            </a:r>
          </a:p>
          <a:p>
            <a:r>
              <a:rPr lang="en-US" altLang="en-US" dirty="0"/>
              <a:t>Frost bitten veggies lose quality but safe</a:t>
            </a:r>
          </a:p>
          <a:p>
            <a:r>
              <a:rPr lang="en-US" altLang="en-US" dirty="0"/>
              <a:t> EXCEPT tomatoes. </a:t>
            </a: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3F554341-580C-1E73-FA46-C6D470251222}"/>
              </a:ext>
            </a:extLst>
          </p:cNvPr>
          <p:cNvSpPr>
            <a:spLocks noGrp="1"/>
          </p:cNvSpPr>
          <p:nvPr>
            <p:ph type="title"/>
          </p:nvPr>
        </p:nvSpPr>
        <p:spPr>
          <a:xfrm>
            <a:off x="-19050" y="152400"/>
            <a:ext cx="9144000" cy="1143000"/>
          </a:xfrm>
        </p:spPr>
        <p:txBody>
          <a:bodyPr/>
          <a:lstStyle/>
          <a:p>
            <a:r>
              <a:rPr lang="en-US" altLang="en-US" sz="3200"/>
              <a:t>Safe processing times and pressure have not been determined for mashed or pureed pumpkin and squash because the product is too dense. </a:t>
            </a:r>
          </a:p>
        </p:txBody>
      </p:sp>
      <p:pic>
        <p:nvPicPr>
          <p:cNvPr id="36867" name="Picture 2" descr="See the source image">
            <a:extLst>
              <a:ext uri="{FF2B5EF4-FFF2-40B4-BE49-F238E27FC236}">
                <a16:creationId xmlns:a16="http://schemas.microsoft.com/office/drawing/2014/main" id="{5F7755CB-4C5A-EB52-C88A-47B8F44E3E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752600"/>
            <a:ext cx="79660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2">
            <a:extLst>
              <a:ext uri="{FF2B5EF4-FFF2-40B4-BE49-F238E27FC236}">
                <a16:creationId xmlns:a16="http://schemas.microsoft.com/office/drawing/2014/main" id="{B503F369-F628-A6E0-45B5-1AB165C8A8E9}"/>
              </a:ext>
            </a:extLst>
          </p:cNvPr>
          <p:cNvSpPr>
            <a:spLocks noChangeArrowheads="1"/>
          </p:cNvSpPr>
          <p:nvPr/>
        </p:nvSpPr>
        <p:spPr bwMode="auto">
          <a:xfrm>
            <a:off x="152400" y="6324600"/>
            <a:ext cx="899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800">
                <a:latin typeface="Times" panose="02020603050405020304" pitchFamily="18" charset="0"/>
              </a:rPr>
              <a:t>https://www.kitchennostalgia.com/canning_and_preserving/canned-pumpkin-pie-filling.html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95D8F94C-77A6-14F1-EB66-FF7D6E52E303}"/>
              </a:ext>
            </a:extLst>
          </p:cNvPr>
          <p:cNvSpPr>
            <a:spLocks noGrp="1" noChangeArrowheads="1"/>
          </p:cNvSpPr>
          <p:nvPr>
            <p:ph type="title"/>
          </p:nvPr>
        </p:nvSpPr>
        <p:spPr/>
        <p:txBody>
          <a:bodyPr/>
          <a:lstStyle/>
          <a:p>
            <a:r>
              <a:rPr lang="en-US" altLang="en-US"/>
              <a:t>Combination Foods </a:t>
            </a:r>
          </a:p>
        </p:txBody>
      </p:sp>
      <p:sp>
        <p:nvSpPr>
          <p:cNvPr id="35843" name="Content Placeholder 2">
            <a:extLst>
              <a:ext uri="{FF2B5EF4-FFF2-40B4-BE49-F238E27FC236}">
                <a16:creationId xmlns:a16="http://schemas.microsoft.com/office/drawing/2014/main" id="{5E0A831E-AE68-2DF2-BDB9-68452ABEB49E}"/>
              </a:ext>
            </a:extLst>
          </p:cNvPr>
          <p:cNvSpPr>
            <a:spLocks noGrp="1"/>
          </p:cNvSpPr>
          <p:nvPr>
            <p:ph idx="1"/>
          </p:nvPr>
        </p:nvSpPr>
        <p:spPr/>
        <p:txBody>
          <a:bodyPr/>
          <a:lstStyle/>
          <a:p>
            <a:pPr>
              <a:defRPr/>
            </a:pPr>
            <a:r>
              <a:rPr lang="en-US" altLang="en-US" dirty="0"/>
              <a:t>Use only researched recipes</a:t>
            </a:r>
          </a:p>
          <a:p>
            <a:pPr marL="0" indent="0">
              <a:buFontTx/>
              <a:buNone/>
              <a:defRPr/>
            </a:pPr>
            <a:r>
              <a:rPr lang="en-US" altLang="en-US" dirty="0"/>
              <a:t>. </a:t>
            </a:r>
          </a:p>
          <a:p>
            <a:pPr>
              <a:defRPr/>
            </a:pPr>
            <a:r>
              <a:rPr lang="en-US" altLang="en-US" dirty="0"/>
              <a:t>Don’t make up your own mixtures.</a:t>
            </a:r>
          </a:p>
          <a:p>
            <a:pPr marL="0" indent="0">
              <a:buFontTx/>
              <a:buNone/>
              <a:defRPr/>
            </a:pPr>
            <a:r>
              <a:rPr lang="en-US" altLang="en-US" dirty="0"/>
              <a:t> </a:t>
            </a:r>
          </a:p>
          <a:p>
            <a:pPr>
              <a:defRPr/>
            </a:pPr>
            <a:r>
              <a:rPr lang="en-US" altLang="en-US" dirty="0"/>
              <a:t>Mixing veggies and using longest processing time NO LONGER RECOMMENDED</a:t>
            </a:r>
          </a:p>
          <a:p>
            <a:pPr marL="0" indent="0">
              <a:buFontTx/>
              <a:buNone/>
              <a:defRPr/>
            </a:pPr>
            <a:r>
              <a:rPr lang="en-US" altLang="en-US" dirty="0"/>
              <a:t> </a:t>
            </a:r>
          </a:p>
          <a:p>
            <a:pPr>
              <a:defRPr/>
            </a:pPr>
            <a:r>
              <a:rPr lang="en-US" altLang="en-US" dirty="0"/>
              <a:t>No way of being sure of the pH and heat transfer of the combo products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B944D099-B907-85D6-6D4C-E2BDC3D58968}"/>
              </a:ext>
            </a:extLst>
          </p:cNvPr>
          <p:cNvSpPr>
            <a:spLocks noGrp="1" noChangeArrowheads="1"/>
          </p:cNvSpPr>
          <p:nvPr>
            <p:ph type="title"/>
          </p:nvPr>
        </p:nvSpPr>
        <p:spPr>
          <a:xfrm>
            <a:off x="304800" y="1066800"/>
            <a:ext cx="8382000" cy="533400"/>
          </a:xfrm>
        </p:spPr>
        <p:txBody>
          <a:bodyPr/>
          <a:lstStyle/>
          <a:p>
            <a:r>
              <a:rPr lang="en-US" altLang="en-US"/>
              <a:t>Canned Veggies </a:t>
            </a:r>
            <a:br>
              <a:rPr lang="en-US" altLang="en-US"/>
            </a:br>
            <a:endParaRPr lang="en-US" altLang="en-US"/>
          </a:p>
        </p:txBody>
      </p:sp>
      <p:sp>
        <p:nvSpPr>
          <p:cNvPr id="36867" name="Content Placeholder 2">
            <a:extLst>
              <a:ext uri="{FF2B5EF4-FFF2-40B4-BE49-F238E27FC236}">
                <a16:creationId xmlns:a16="http://schemas.microsoft.com/office/drawing/2014/main" id="{7FC54508-EF79-C682-486F-3E4C4D9467DC}"/>
              </a:ext>
            </a:extLst>
          </p:cNvPr>
          <p:cNvSpPr>
            <a:spLocks noGrp="1"/>
          </p:cNvSpPr>
          <p:nvPr>
            <p:ph idx="1"/>
          </p:nvPr>
        </p:nvSpPr>
        <p:spPr/>
        <p:txBody>
          <a:bodyPr/>
          <a:lstStyle/>
          <a:p>
            <a:pPr lvl="1">
              <a:defRPr/>
            </a:pPr>
            <a:r>
              <a:rPr lang="en-US" altLang="en-US" dirty="0"/>
              <a:t>Mixed Veggies in PNW 172</a:t>
            </a:r>
          </a:p>
          <a:p>
            <a:pPr marL="457200" lvl="1" indent="0">
              <a:buFontTx/>
              <a:buNone/>
              <a:defRPr/>
            </a:pPr>
            <a:r>
              <a:rPr lang="en-US" altLang="en-US" dirty="0"/>
              <a:t> </a:t>
            </a:r>
          </a:p>
          <a:p>
            <a:pPr lvl="1">
              <a:defRPr/>
            </a:pPr>
            <a:r>
              <a:rPr lang="en-US" altLang="en-US" dirty="0"/>
              <a:t>Any veggies can be used </a:t>
            </a:r>
          </a:p>
          <a:p>
            <a:pPr marL="457200" lvl="1" indent="0">
              <a:buFontTx/>
              <a:buNone/>
              <a:defRPr/>
            </a:pPr>
            <a:endParaRPr lang="en-US" altLang="en-US" dirty="0"/>
          </a:p>
          <a:p>
            <a:pPr lvl="1">
              <a:defRPr/>
            </a:pPr>
            <a:r>
              <a:rPr lang="en-US" altLang="en-US" dirty="0"/>
              <a:t>Exception of leafy greens, dried beans, cream style corn, winter squash or sweet potatoes</a:t>
            </a:r>
          </a:p>
          <a:p>
            <a:pPr marL="457200" lvl="1" indent="0">
              <a:buFontTx/>
              <a:buNone/>
              <a:defRPr/>
            </a:pPr>
            <a:r>
              <a:rPr lang="en-US" altLang="en-US" dirty="0"/>
              <a:t> </a:t>
            </a:r>
          </a:p>
          <a:p>
            <a:pPr lvl="1">
              <a:defRPr/>
            </a:pPr>
            <a:r>
              <a:rPr lang="en-US" altLang="en-US" dirty="0"/>
              <a:t>Don’t use more than original quantity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35B77EF2-4DC7-89C7-42A3-285449BCA389}"/>
              </a:ext>
            </a:extLst>
          </p:cNvPr>
          <p:cNvSpPr>
            <a:spLocks noGrp="1" noChangeArrowheads="1"/>
          </p:cNvSpPr>
          <p:nvPr>
            <p:ph type="title"/>
          </p:nvPr>
        </p:nvSpPr>
        <p:spPr/>
        <p:txBody>
          <a:bodyPr/>
          <a:lstStyle/>
          <a:p>
            <a:r>
              <a:rPr lang="en-US" altLang="en-US"/>
              <a:t>Canning Dry Beans</a:t>
            </a:r>
          </a:p>
        </p:txBody>
      </p:sp>
      <p:sp>
        <p:nvSpPr>
          <p:cNvPr id="101379" name="Content Placeholder 2">
            <a:extLst>
              <a:ext uri="{FF2B5EF4-FFF2-40B4-BE49-F238E27FC236}">
                <a16:creationId xmlns:a16="http://schemas.microsoft.com/office/drawing/2014/main" id="{39FF0B8A-631E-3DB2-32CA-D70735E7F08F}"/>
              </a:ext>
            </a:extLst>
          </p:cNvPr>
          <p:cNvSpPr>
            <a:spLocks noGrp="1" noChangeArrowheads="1"/>
          </p:cNvSpPr>
          <p:nvPr>
            <p:ph idx="1"/>
          </p:nvPr>
        </p:nvSpPr>
        <p:spPr/>
        <p:txBody>
          <a:bodyPr/>
          <a:lstStyle/>
          <a:p>
            <a:pPr marL="0" indent="0">
              <a:buFontTx/>
              <a:buNone/>
            </a:pPr>
            <a:r>
              <a:rPr lang="en-US" altLang="en-US"/>
              <a:t>MUST be Pressure Canned following approved recipe!</a:t>
            </a:r>
          </a:p>
          <a:p>
            <a:pPr marL="0" indent="0">
              <a:buFontTx/>
              <a:buNone/>
            </a:pPr>
            <a:r>
              <a:rPr lang="en-US" altLang="en-US"/>
              <a:t>Two methods to rehydrate beans</a:t>
            </a:r>
          </a:p>
          <a:p>
            <a:pPr marL="0" indent="0">
              <a:buFontTx/>
              <a:buNone/>
            </a:pPr>
            <a:r>
              <a:rPr lang="en-US" altLang="en-US"/>
              <a:t>	1.  Place beans in a large pot cover with water and let stand in a cool place 12-18 hrs then drain</a:t>
            </a:r>
          </a:p>
          <a:p>
            <a:pPr marL="0" indent="0">
              <a:buFontTx/>
              <a:buNone/>
            </a:pPr>
            <a:r>
              <a:rPr lang="en-US" altLang="en-US"/>
              <a:t>	2. Cover beans with boiling water in a saucepan and boil 2 minutes.  Remove from heat and soak 1 hour then drain  </a:t>
            </a:r>
          </a:p>
        </p:txBody>
      </p:sp>
      <p:sp>
        <p:nvSpPr>
          <p:cNvPr id="101380" name="TextBox 1">
            <a:extLst>
              <a:ext uri="{FF2B5EF4-FFF2-40B4-BE49-F238E27FC236}">
                <a16:creationId xmlns:a16="http://schemas.microsoft.com/office/drawing/2014/main" id="{69A8C351-5F77-050E-2755-58958E1873E5}"/>
              </a:ext>
            </a:extLst>
          </p:cNvPr>
          <p:cNvSpPr txBox="1">
            <a:spLocks noChangeArrowheads="1"/>
          </p:cNvSpPr>
          <p:nvPr/>
        </p:nvSpPr>
        <p:spPr bwMode="auto">
          <a:xfrm>
            <a:off x="533400" y="6324600"/>
            <a:ext cx="632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2400">
                <a:latin typeface="Times" panose="02020603050405020304" pitchFamily="18" charset="0"/>
              </a:rPr>
              <a:t>PNW 172 Canning Vegetables Page 11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FAAD8D4B-1385-0E8F-5D00-0CB3E7E83DD8}"/>
              </a:ext>
            </a:extLst>
          </p:cNvPr>
          <p:cNvSpPr>
            <a:spLocks noGrp="1" noChangeArrowheads="1"/>
          </p:cNvSpPr>
          <p:nvPr>
            <p:ph type="title"/>
          </p:nvPr>
        </p:nvSpPr>
        <p:spPr/>
        <p:txBody>
          <a:bodyPr/>
          <a:lstStyle/>
          <a:p>
            <a:r>
              <a:rPr lang="en-US" altLang="en-US"/>
              <a:t>Hot Packing Beans</a:t>
            </a:r>
          </a:p>
        </p:txBody>
      </p:sp>
      <p:sp>
        <p:nvSpPr>
          <p:cNvPr id="103427" name="Content Placeholder 2">
            <a:extLst>
              <a:ext uri="{FF2B5EF4-FFF2-40B4-BE49-F238E27FC236}">
                <a16:creationId xmlns:a16="http://schemas.microsoft.com/office/drawing/2014/main" id="{4A2864E4-AE13-0E95-67F5-5E2C4E2EE149}"/>
              </a:ext>
            </a:extLst>
          </p:cNvPr>
          <p:cNvSpPr>
            <a:spLocks noGrp="1" noChangeArrowheads="1"/>
          </p:cNvSpPr>
          <p:nvPr>
            <p:ph idx="1"/>
          </p:nvPr>
        </p:nvSpPr>
        <p:spPr/>
        <p:txBody>
          <a:bodyPr/>
          <a:lstStyle/>
          <a:p>
            <a:pPr marL="0" indent="0">
              <a:buFontTx/>
              <a:buNone/>
            </a:pPr>
            <a:r>
              <a:rPr lang="en-US" altLang="en-US"/>
              <a:t>Either method of rehydrated beans need to be covered with water and gently boiled 30 minutes.</a:t>
            </a:r>
          </a:p>
          <a:p>
            <a:pPr marL="0" indent="0">
              <a:buFontTx/>
              <a:buNone/>
            </a:pPr>
            <a:endParaRPr lang="en-US" altLang="en-US"/>
          </a:p>
          <a:p>
            <a:pPr marL="0" indent="0">
              <a:buFontTx/>
              <a:buNone/>
            </a:pPr>
            <a:r>
              <a:rPr lang="en-US" altLang="en-US"/>
              <a:t>Fill Hot beans into hot jars, leaving 1 inch headspace, and salt is desired, Fill Jar to 1 inch headspace with boiling water or sauce from approved recipes</a:t>
            </a:r>
          </a:p>
          <a:p>
            <a:pPr marL="0" indent="0">
              <a:buFontTx/>
              <a:buNone/>
            </a:pPr>
            <a:endParaRPr lang="en-US" altLang="en-US"/>
          </a:p>
          <a:p>
            <a:pPr marL="0" indent="0">
              <a:buFontTx/>
              <a:buNone/>
            </a:pPr>
            <a:r>
              <a:rPr lang="en-US" altLang="en-US"/>
              <a:t>Pressure Can according to approved recipe for your altitude.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9809794F-E541-8DF5-DEFA-D6D5149F1D85}"/>
              </a:ext>
            </a:extLst>
          </p:cNvPr>
          <p:cNvSpPr>
            <a:spLocks noGrp="1" noChangeArrowheads="1"/>
          </p:cNvSpPr>
          <p:nvPr>
            <p:ph type="title"/>
          </p:nvPr>
        </p:nvSpPr>
        <p:spPr/>
        <p:txBody>
          <a:bodyPr/>
          <a:lstStyle/>
          <a:p>
            <a:r>
              <a:rPr lang="en-US" altLang="en-US"/>
              <a:t>Canned Meats/Veggies (Soups) </a:t>
            </a:r>
          </a:p>
        </p:txBody>
      </p:sp>
      <p:sp>
        <p:nvSpPr>
          <p:cNvPr id="105475" name="Content Placeholder 2">
            <a:extLst>
              <a:ext uri="{FF2B5EF4-FFF2-40B4-BE49-F238E27FC236}">
                <a16:creationId xmlns:a16="http://schemas.microsoft.com/office/drawing/2014/main" id="{95E70B92-626F-781D-0503-1B99D22CEDAD}"/>
              </a:ext>
            </a:extLst>
          </p:cNvPr>
          <p:cNvSpPr>
            <a:spLocks noGrp="1" noChangeArrowheads="1"/>
          </p:cNvSpPr>
          <p:nvPr>
            <p:ph idx="1"/>
          </p:nvPr>
        </p:nvSpPr>
        <p:spPr/>
        <p:txBody>
          <a:bodyPr/>
          <a:lstStyle/>
          <a:p>
            <a:r>
              <a:rPr lang="en-US" altLang="en-US"/>
              <a:t>Recipe in PNW 361 (will get next week) </a:t>
            </a:r>
          </a:p>
          <a:p>
            <a:r>
              <a:rPr lang="en-US" altLang="en-US"/>
              <a:t>Any mixture of veggies, dried beans or peas, meat or poultry can be used in this recipe </a:t>
            </a:r>
          </a:p>
          <a:p>
            <a:r>
              <a:rPr lang="en-US" altLang="en-US"/>
              <a:t>Follow direction carefully.</a:t>
            </a:r>
          </a:p>
          <a:p>
            <a:r>
              <a:rPr lang="en-US" altLang="en-US"/>
              <a:t>The solid ingredients can only comprise ½ of the jar volume </a:t>
            </a:r>
          </a:p>
          <a:p>
            <a:r>
              <a:rPr lang="en-US" altLang="en-US"/>
              <a:t>The remaining is broth</a:t>
            </a:r>
          </a:p>
          <a:p>
            <a:r>
              <a:rPr lang="en-US" altLang="en-US"/>
              <a:t>No noodles, rice, milk or thickeners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B1D83D5F-FED8-8C82-E885-E04DF48710C7}"/>
              </a:ext>
            </a:extLst>
          </p:cNvPr>
          <p:cNvSpPr>
            <a:spLocks noGrp="1" noChangeArrowheads="1"/>
          </p:cNvSpPr>
          <p:nvPr>
            <p:ph type="title"/>
          </p:nvPr>
        </p:nvSpPr>
        <p:spPr/>
        <p:txBody>
          <a:bodyPr/>
          <a:lstStyle/>
          <a:p>
            <a:r>
              <a:rPr lang="en-US" altLang="en-US"/>
              <a:t>Sample Soup Instructions</a:t>
            </a:r>
          </a:p>
        </p:txBody>
      </p:sp>
      <p:sp>
        <p:nvSpPr>
          <p:cNvPr id="3" name="Content Placeholder 2">
            <a:extLst>
              <a:ext uri="{FF2B5EF4-FFF2-40B4-BE49-F238E27FC236}">
                <a16:creationId xmlns:a16="http://schemas.microsoft.com/office/drawing/2014/main" id="{A305C6BC-7DA0-28C4-B52D-CC73DB1858D2}"/>
              </a:ext>
            </a:extLst>
          </p:cNvPr>
          <p:cNvSpPr>
            <a:spLocks noGrp="1"/>
          </p:cNvSpPr>
          <p:nvPr>
            <p:ph idx="1"/>
          </p:nvPr>
        </p:nvSpPr>
        <p:spPr/>
        <p:txBody>
          <a:bodyPr/>
          <a:lstStyle/>
          <a:p>
            <a:pPr marL="0" indent="0">
              <a:buFontTx/>
              <a:buNone/>
              <a:defRPr/>
            </a:pPr>
            <a:r>
              <a:rPr lang="en-US" dirty="0"/>
              <a:t>Soups must be Hot Packed!</a:t>
            </a:r>
          </a:p>
          <a:p>
            <a:pPr marL="0" indent="0">
              <a:buFontTx/>
              <a:buNone/>
              <a:defRPr/>
            </a:pPr>
            <a:r>
              <a:rPr lang="en-US" dirty="0"/>
              <a:t>	Choose your favorite soup ingredients of</a:t>
            </a:r>
          </a:p>
          <a:p>
            <a:pPr marL="0" indent="0">
              <a:buFontTx/>
              <a:buNone/>
              <a:defRPr/>
            </a:pPr>
            <a:r>
              <a:rPr lang="en-US" dirty="0"/>
              <a:t>	Vegetables (must be </a:t>
            </a:r>
            <a:r>
              <a:rPr lang="en-US" dirty="0" err="1"/>
              <a:t>cannable</a:t>
            </a:r>
            <a:r>
              <a:rPr lang="en-US" dirty="0"/>
              <a:t> veggies)</a:t>
            </a:r>
          </a:p>
          <a:p>
            <a:pPr marL="0" indent="0">
              <a:buFontTx/>
              <a:buNone/>
              <a:defRPr/>
            </a:pPr>
            <a:r>
              <a:rPr lang="en-US" dirty="0"/>
              <a:t>	Meats or Poultry</a:t>
            </a:r>
          </a:p>
          <a:p>
            <a:pPr marL="0" indent="0">
              <a:buFontTx/>
              <a:buNone/>
              <a:defRPr/>
            </a:pPr>
            <a:r>
              <a:rPr lang="en-US" dirty="0"/>
              <a:t>	Dried Beans (must be rehydrated)</a:t>
            </a:r>
          </a:p>
          <a:p>
            <a:pPr marL="0" indent="0">
              <a:buFontTx/>
              <a:buNone/>
              <a:defRPr/>
            </a:pPr>
            <a:r>
              <a:rPr lang="en-US" dirty="0"/>
              <a:t>Prepare each veggie and meat as if you were hot pack canning it.</a:t>
            </a:r>
          </a:p>
          <a:p>
            <a:pPr marL="0" indent="0">
              <a:buFontTx/>
              <a:buNone/>
              <a:defRPr/>
            </a:pPr>
            <a:r>
              <a:rPr lang="en-US" dirty="0"/>
              <a:t>Combine ingredients and cover with water or stock/broth and boil 5 minutes</a:t>
            </a:r>
          </a:p>
          <a:p>
            <a:pPr marL="0" indent="0">
              <a:buFontTx/>
              <a:buNone/>
              <a:defRPr/>
            </a:pPr>
            <a:r>
              <a:rPr lang="en-US" dirty="0"/>
              <a:t>	</a:t>
            </a:r>
          </a:p>
          <a:p>
            <a:pPr marL="0" indent="0">
              <a:buFontTx/>
              <a:buNone/>
              <a:defRPr/>
            </a:pPr>
            <a:endParaRPr lang="en-US" dirty="0"/>
          </a:p>
          <a:p>
            <a:pPr>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B49CCEB0-5F51-D6C6-7B41-3C2CE5DF2A60}"/>
              </a:ext>
            </a:extLst>
          </p:cNvPr>
          <p:cNvSpPr/>
          <p:nvPr/>
        </p:nvSpPr>
        <p:spPr>
          <a:xfrm>
            <a:off x="838200" y="2152650"/>
            <a:ext cx="2286000" cy="1066800"/>
          </a:xfrm>
          <a:prstGeom prst="ellipse">
            <a:avLst/>
          </a:prstGeom>
          <a:solidFill>
            <a:schemeClr val="accent1">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 name="Title 1">
            <a:extLst>
              <a:ext uri="{FF2B5EF4-FFF2-40B4-BE49-F238E27FC236}">
                <a16:creationId xmlns:a16="http://schemas.microsoft.com/office/drawing/2014/main" id="{CF994237-83D2-4ABD-D123-6E6D051DAF78}"/>
              </a:ext>
            </a:extLst>
          </p:cNvPr>
          <p:cNvSpPr>
            <a:spLocks noGrp="1"/>
          </p:cNvSpPr>
          <p:nvPr>
            <p:ph type="title"/>
          </p:nvPr>
        </p:nvSpPr>
        <p:spPr/>
        <p:txBody>
          <a:bodyPr rtlCol="0">
            <a:normAutofit fontScale="90000"/>
          </a:bodyPr>
          <a:lstStyle/>
          <a:p>
            <a:pPr eaLnBrk="1" fontAlgn="auto" hangingPunct="1">
              <a:spcAft>
                <a:spcPts val="0"/>
              </a:spcAft>
              <a:defRPr/>
            </a:pPr>
            <a:r>
              <a:rPr lang="en-US" dirty="0"/>
              <a:t>Botulism toxin is produced by a bacteria called Clostridium botulinum. </a:t>
            </a:r>
          </a:p>
        </p:txBody>
      </p:sp>
      <p:sp>
        <p:nvSpPr>
          <p:cNvPr id="3" name="Oval 2">
            <a:extLst>
              <a:ext uri="{FF2B5EF4-FFF2-40B4-BE49-F238E27FC236}">
                <a16:creationId xmlns:a16="http://schemas.microsoft.com/office/drawing/2014/main" id="{CE510317-B05A-7F81-AE91-8EE8703C84C4}"/>
              </a:ext>
            </a:extLst>
          </p:cNvPr>
          <p:cNvSpPr/>
          <p:nvPr/>
        </p:nvSpPr>
        <p:spPr>
          <a:xfrm>
            <a:off x="1369102" y="226695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4581" name="TextBox 3">
            <a:extLst>
              <a:ext uri="{FF2B5EF4-FFF2-40B4-BE49-F238E27FC236}">
                <a16:creationId xmlns:a16="http://schemas.microsoft.com/office/drawing/2014/main" id="{CD06861B-522B-E534-FA33-1686D7088216}"/>
              </a:ext>
            </a:extLst>
          </p:cNvPr>
          <p:cNvSpPr txBox="1">
            <a:spLocks noChangeArrowheads="1"/>
          </p:cNvSpPr>
          <p:nvPr/>
        </p:nvSpPr>
        <p:spPr bwMode="auto">
          <a:xfrm>
            <a:off x="990600" y="3271838"/>
            <a:ext cx="2133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00"/>
                </a:solidFill>
              </a:rPr>
              <a:t>Botulism Spore</a:t>
            </a:r>
          </a:p>
          <a:p>
            <a:pPr algn="ctr" eaLnBrk="1" hangingPunct="1">
              <a:spcBef>
                <a:spcPct val="0"/>
              </a:spcBef>
              <a:buFontTx/>
              <a:buNone/>
            </a:pPr>
            <a:r>
              <a:rPr lang="en-US" altLang="en-US" sz="1800">
                <a:solidFill>
                  <a:srgbClr val="000000"/>
                </a:solidFill>
              </a:rPr>
              <a:t>Very Heat Resistant</a:t>
            </a:r>
          </a:p>
        </p:txBody>
      </p:sp>
      <p:cxnSp>
        <p:nvCxnSpPr>
          <p:cNvPr id="6" name="Straight Arrow Connector 5">
            <a:extLst>
              <a:ext uri="{FF2B5EF4-FFF2-40B4-BE49-F238E27FC236}">
                <a16:creationId xmlns:a16="http://schemas.microsoft.com/office/drawing/2014/main" id="{B1959B67-05CB-C275-A701-575C6434269E}"/>
              </a:ext>
            </a:extLst>
          </p:cNvPr>
          <p:cNvCxnSpPr/>
          <p:nvPr/>
        </p:nvCxnSpPr>
        <p:spPr>
          <a:xfrm>
            <a:off x="3733800" y="2795588"/>
            <a:ext cx="2066925" cy="0"/>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614661C-4D0E-E958-CB73-59896ACF0FC8}"/>
              </a:ext>
            </a:extLst>
          </p:cNvPr>
          <p:cNvSpPr txBox="1"/>
          <p:nvPr/>
        </p:nvSpPr>
        <p:spPr>
          <a:xfrm>
            <a:off x="3505200" y="3081338"/>
            <a:ext cx="2505075" cy="1200150"/>
          </a:xfrm>
          <a:prstGeom prst="rect">
            <a:avLst/>
          </a:prstGeom>
          <a:noFill/>
        </p:spPr>
        <p:txBody>
          <a:bodyPr>
            <a:spAutoFit/>
          </a:bodyPr>
          <a:lstStyle/>
          <a:p>
            <a:pPr marL="285750" indent="-285750" eaLnBrk="1" fontAlgn="auto" hangingPunct="1">
              <a:spcBef>
                <a:spcPts val="0"/>
              </a:spcBef>
              <a:spcAft>
                <a:spcPts val="0"/>
              </a:spcAft>
              <a:buFont typeface="Arial" panose="020B0604020202020204" pitchFamily="34" charset="0"/>
              <a:buChar char="•"/>
              <a:defRPr/>
            </a:pPr>
            <a:r>
              <a:rPr lang="en-US" sz="1800" dirty="0">
                <a:solidFill>
                  <a:prstClr val="black"/>
                </a:solidFill>
                <a:latin typeface="Calibri"/>
              </a:rPr>
              <a:t>Moist, low-acid food</a:t>
            </a:r>
          </a:p>
          <a:p>
            <a:pPr marL="285750" indent="-285750" eaLnBrk="1" fontAlgn="auto" hangingPunct="1">
              <a:spcBef>
                <a:spcPts val="0"/>
              </a:spcBef>
              <a:spcAft>
                <a:spcPts val="0"/>
              </a:spcAft>
              <a:buFont typeface="Arial" panose="020B0604020202020204" pitchFamily="34" charset="0"/>
              <a:buChar char="•"/>
              <a:defRPr/>
            </a:pPr>
            <a:r>
              <a:rPr lang="en-US" sz="1800" dirty="0">
                <a:solidFill>
                  <a:prstClr val="black"/>
                </a:solidFill>
                <a:latin typeface="Calibri"/>
              </a:rPr>
              <a:t>40°F to 120°F</a:t>
            </a:r>
          </a:p>
          <a:p>
            <a:pPr marL="285750" indent="-285750" eaLnBrk="1" fontAlgn="auto" hangingPunct="1">
              <a:spcBef>
                <a:spcPts val="0"/>
              </a:spcBef>
              <a:spcAft>
                <a:spcPts val="0"/>
              </a:spcAft>
              <a:buFont typeface="Arial" panose="020B0604020202020204" pitchFamily="34" charset="0"/>
              <a:buChar char="•"/>
              <a:defRPr/>
            </a:pPr>
            <a:r>
              <a:rPr lang="en-US" sz="1800" dirty="0">
                <a:solidFill>
                  <a:prstClr val="black"/>
                </a:solidFill>
                <a:latin typeface="Calibri"/>
              </a:rPr>
              <a:t>Less than 2% oxygen</a:t>
            </a:r>
          </a:p>
          <a:p>
            <a:pPr eaLnBrk="1" fontAlgn="auto" hangingPunct="1">
              <a:spcBef>
                <a:spcPts val="0"/>
              </a:spcBef>
              <a:spcAft>
                <a:spcPts val="0"/>
              </a:spcAft>
              <a:defRPr/>
            </a:pPr>
            <a:endParaRPr lang="en-US" sz="1800" dirty="0">
              <a:solidFill>
                <a:prstClr val="black"/>
              </a:solidFill>
              <a:latin typeface="Calibri"/>
            </a:endParaRPr>
          </a:p>
        </p:txBody>
      </p:sp>
      <p:sp>
        <p:nvSpPr>
          <p:cNvPr id="11" name="Oval 10">
            <a:extLst>
              <a:ext uri="{FF2B5EF4-FFF2-40B4-BE49-F238E27FC236}">
                <a16:creationId xmlns:a16="http://schemas.microsoft.com/office/drawing/2014/main" id="{E408F6E4-8F8D-212D-F7F3-371410F801A6}"/>
              </a:ext>
            </a:extLst>
          </p:cNvPr>
          <p:cNvSpPr/>
          <p:nvPr/>
        </p:nvSpPr>
        <p:spPr>
          <a:xfrm>
            <a:off x="6577013" y="247650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2" name="Oval 11">
            <a:extLst>
              <a:ext uri="{FF2B5EF4-FFF2-40B4-BE49-F238E27FC236}">
                <a16:creationId xmlns:a16="http://schemas.microsoft.com/office/drawing/2014/main" id="{9CBE22BB-0CC5-5196-ABAA-1E1ABDD520AE}"/>
              </a:ext>
            </a:extLst>
          </p:cNvPr>
          <p:cNvSpPr/>
          <p:nvPr/>
        </p:nvSpPr>
        <p:spPr>
          <a:xfrm>
            <a:off x="7620000" y="1995488"/>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3" name="Oval 12">
            <a:extLst>
              <a:ext uri="{FF2B5EF4-FFF2-40B4-BE49-F238E27FC236}">
                <a16:creationId xmlns:a16="http://schemas.microsoft.com/office/drawing/2014/main" id="{07654846-5345-4F64-4F2E-444C8856C463}"/>
              </a:ext>
            </a:extLst>
          </p:cNvPr>
          <p:cNvSpPr/>
          <p:nvPr/>
        </p:nvSpPr>
        <p:spPr>
          <a:xfrm>
            <a:off x="7620000" y="331470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4" name="Oval 13">
            <a:extLst>
              <a:ext uri="{FF2B5EF4-FFF2-40B4-BE49-F238E27FC236}">
                <a16:creationId xmlns:a16="http://schemas.microsoft.com/office/drawing/2014/main" id="{E3768F12-42F2-53E2-04CA-ECEE949908BF}"/>
              </a:ext>
            </a:extLst>
          </p:cNvPr>
          <p:cNvSpPr/>
          <p:nvPr/>
        </p:nvSpPr>
        <p:spPr>
          <a:xfrm>
            <a:off x="5800725" y="177165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5" name="Oval 14">
            <a:extLst>
              <a:ext uri="{FF2B5EF4-FFF2-40B4-BE49-F238E27FC236}">
                <a16:creationId xmlns:a16="http://schemas.microsoft.com/office/drawing/2014/main" id="{30BBCF0A-FBEC-1366-FAC6-4A021FD79E87}"/>
              </a:ext>
            </a:extLst>
          </p:cNvPr>
          <p:cNvSpPr/>
          <p:nvPr/>
        </p:nvSpPr>
        <p:spPr>
          <a:xfrm>
            <a:off x="6062663" y="3581400"/>
            <a:ext cx="914400" cy="838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4589" name="TextBox 15">
            <a:extLst>
              <a:ext uri="{FF2B5EF4-FFF2-40B4-BE49-F238E27FC236}">
                <a16:creationId xmlns:a16="http://schemas.microsoft.com/office/drawing/2014/main" id="{A08C1A61-CA83-D168-73B4-B1437E42B18D}"/>
              </a:ext>
            </a:extLst>
          </p:cNvPr>
          <p:cNvSpPr txBox="1">
            <a:spLocks noChangeArrowheads="1"/>
          </p:cNvSpPr>
          <p:nvPr/>
        </p:nvSpPr>
        <p:spPr bwMode="auto">
          <a:xfrm>
            <a:off x="6424613" y="4589463"/>
            <a:ext cx="2133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800">
                <a:solidFill>
                  <a:srgbClr val="000000"/>
                </a:solidFill>
              </a:rPr>
              <a:t>Botulism Vegetative Cell grows and produces toxin</a:t>
            </a:r>
          </a:p>
        </p:txBody>
      </p:sp>
      <p:sp>
        <p:nvSpPr>
          <p:cNvPr id="10" name="Oval 9">
            <a:extLst>
              <a:ext uri="{FF2B5EF4-FFF2-40B4-BE49-F238E27FC236}">
                <a16:creationId xmlns:a16="http://schemas.microsoft.com/office/drawing/2014/main" id="{9C6CCE94-30C7-9A69-138E-CE995955E665}"/>
              </a:ext>
            </a:extLst>
          </p:cNvPr>
          <p:cNvSpPr/>
          <p:nvPr/>
        </p:nvSpPr>
        <p:spPr>
          <a:xfrm>
            <a:off x="7086600" y="1995488"/>
            <a:ext cx="85725"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8" name="Oval 17">
            <a:extLst>
              <a:ext uri="{FF2B5EF4-FFF2-40B4-BE49-F238E27FC236}">
                <a16:creationId xmlns:a16="http://schemas.microsoft.com/office/drawing/2014/main" id="{B9282B59-3E32-AC76-106D-8DB2EFBF383A}"/>
              </a:ext>
            </a:extLst>
          </p:cNvPr>
          <p:cNvSpPr/>
          <p:nvPr/>
        </p:nvSpPr>
        <p:spPr>
          <a:xfrm>
            <a:off x="6243638" y="3005138"/>
            <a:ext cx="85725"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19" name="Oval 18">
            <a:extLst>
              <a:ext uri="{FF2B5EF4-FFF2-40B4-BE49-F238E27FC236}">
                <a16:creationId xmlns:a16="http://schemas.microsoft.com/office/drawing/2014/main" id="{223612BF-ED7A-87AF-B96A-EA8F4C405A6C}"/>
              </a:ext>
            </a:extLst>
          </p:cNvPr>
          <p:cNvSpPr/>
          <p:nvPr/>
        </p:nvSpPr>
        <p:spPr>
          <a:xfrm>
            <a:off x="6891338" y="3495675"/>
            <a:ext cx="85725"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0" name="Oval 19">
            <a:extLst>
              <a:ext uri="{FF2B5EF4-FFF2-40B4-BE49-F238E27FC236}">
                <a16:creationId xmlns:a16="http://schemas.microsoft.com/office/drawing/2014/main" id="{73191810-F7E0-BEDE-828E-C7FAD990B441}"/>
              </a:ext>
            </a:extLst>
          </p:cNvPr>
          <p:cNvSpPr/>
          <p:nvPr/>
        </p:nvSpPr>
        <p:spPr>
          <a:xfrm>
            <a:off x="7248525" y="3781425"/>
            <a:ext cx="85725"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1" name="Oval 20">
            <a:extLst>
              <a:ext uri="{FF2B5EF4-FFF2-40B4-BE49-F238E27FC236}">
                <a16:creationId xmlns:a16="http://schemas.microsoft.com/office/drawing/2014/main" id="{51F87903-28AB-BC3B-A3BC-4E1ED58D4FA0}"/>
              </a:ext>
            </a:extLst>
          </p:cNvPr>
          <p:cNvSpPr/>
          <p:nvPr/>
        </p:nvSpPr>
        <p:spPr>
          <a:xfrm>
            <a:off x="7634288" y="3009900"/>
            <a:ext cx="85725"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2" name="Oval 21">
            <a:extLst>
              <a:ext uri="{FF2B5EF4-FFF2-40B4-BE49-F238E27FC236}">
                <a16:creationId xmlns:a16="http://schemas.microsoft.com/office/drawing/2014/main" id="{D9F20636-30AD-56A4-91D0-2421DD7766BE}"/>
              </a:ext>
            </a:extLst>
          </p:cNvPr>
          <p:cNvSpPr/>
          <p:nvPr/>
        </p:nvSpPr>
        <p:spPr>
          <a:xfrm>
            <a:off x="7248525" y="3357563"/>
            <a:ext cx="85725"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3" name="Oval 22">
            <a:extLst>
              <a:ext uri="{FF2B5EF4-FFF2-40B4-BE49-F238E27FC236}">
                <a16:creationId xmlns:a16="http://schemas.microsoft.com/office/drawing/2014/main" id="{35CABD2F-4868-27B8-D983-4187987F8BAC}"/>
              </a:ext>
            </a:extLst>
          </p:cNvPr>
          <p:cNvSpPr/>
          <p:nvPr/>
        </p:nvSpPr>
        <p:spPr>
          <a:xfrm>
            <a:off x="7119938" y="4205288"/>
            <a:ext cx="85725"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4" name="Oval 23">
            <a:extLst>
              <a:ext uri="{FF2B5EF4-FFF2-40B4-BE49-F238E27FC236}">
                <a16:creationId xmlns:a16="http://schemas.microsoft.com/office/drawing/2014/main" id="{BF12BABC-83E0-C249-0092-FFF48459161E}"/>
              </a:ext>
            </a:extLst>
          </p:cNvPr>
          <p:cNvSpPr/>
          <p:nvPr/>
        </p:nvSpPr>
        <p:spPr>
          <a:xfrm>
            <a:off x="6434138" y="3190875"/>
            <a:ext cx="85725"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5" name="Oval 24">
            <a:extLst>
              <a:ext uri="{FF2B5EF4-FFF2-40B4-BE49-F238E27FC236}">
                <a16:creationId xmlns:a16="http://schemas.microsoft.com/office/drawing/2014/main" id="{3A5A48B0-EA08-8CFE-F3EF-4473E8D109E3}"/>
              </a:ext>
            </a:extLst>
          </p:cNvPr>
          <p:cNvSpPr/>
          <p:nvPr/>
        </p:nvSpPr>
        <p:spPr>
          <a:xfrm>
            <a:off x="7548563" y="1833563"/>
            <a:ext cx="85725"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sp>
        <p:nvSpPr>
          <p:cNvPr id="26" name="Oval 25">
            <a:extLst>
              <a:ext uri="{FF2B5EF4-FFF2-40B4-BE49-F238E27FC236}">
                <a16:creationId xmlns:a16="http://schemas.microsoft.com/office/drawing/2014/main" id="{F20FD7F1-12E1-99A1-DB80-9CE3E8B4C7E7}"/>
              </a:ext>
            </a:extLst>
          </p:cNvPr>
          <p:cNvSpPr/>
          <p:nvPr/>
        </p:nvSpPr>
        <p:spPr>
          <a:xfrm>
            <a:off x="6929438" y="1619250"/>
            <a:ext cx="85725" cy="152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endParaRPr>
          </a:p>
        </p:txBody>
      </p:sp>
      <p:cxnSp>
        <p:nvCxnSpPr>
          <p:cNvPr id="27" name="Straight Arrow Connector 26">
            <a:extLst>
              <a:ext uri="{FF2B5EF4-FFF2-40B4-BE49-F238E27FC236}">
                <a16:creationId xmlns:a16="http://schemas.microsoft.com/office/drawing/2014/main" id="{57532E89-6992-1ADA-5255-F206A1B76D50}"/>
              </a:ext>
            </a:extLst>
          </p:cNvPr>
          <p:cNvCxnSpPr/>
          <p:nvPr/>
        </p:nvCxnSpPr>
        <p:spPr>
          <a:xfrm flipH="1">
            <a:off x="4991100" y="4613275"/>
            <a:ext cx="1304925" cy="973138"/>
          </a:xfrm>
          <a:prstGeom prst="straightConnector1">
            <a:avLst/>
          </a:prstGeom>
          <a:ln w="7620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24601" name="Picture 3">
            <a:extLst>
              <a:ext uri="{FF2B5EF4-FFF2-40B4-BE49-F238E27FC236}">
                <a16:creationId xmlns:a16="http://schemas.microsoft.com/office/drawing/2014/main" id="{7221BE55-75D6-593C-A551-4BC8E1E959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5" y="5100638"/>
            <a:ext cx="4578350" cy="114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9297880D-4A9A-892C-EDEA-746D28142A41}"/>
              </a:ext>
            </a:extLst>
          </p:cNvPr>
          <p:cNvSpPr>
            <a:spLocks noGrp="1" noChangeArrowheads="1"/>
          </p:cNvSpPr>
          <p:nvPr>
            <p:ph type="title"/>
          </p:nvPr>
        </p:nvSpPr>
        <p:spPr/>
        <p:txBody>
          <a:bodyPr/>
          <a:lstStyle/>
          <a:p>
            <a:r>
              <a:rPr lang="en-US" altLang="en-US"/>
              <a:t>Sample Soup Instructions, Continued</a:t>
            </a:r>
          </a:p>
        </p:txBody>
      </p:sp>
      <p:sp>
        <p:nvSpPr>
          <p:cNvPr id="109571" name="Content Placeholder 2">
            <a:extLst>
              <a:ext uri="{FF2B5EF4-FFF2-40B4-BE49-F238E27FC236}">
                <a16:creationId xmlns:a16="http://schemas.microsoft.com/office/drawing/2014/main" id="{C1A18C42-B444-9084-1A52-18C77D867F19}"/>
              </a:ext>
            </a:extLst>
          </p:cNvPr>
          <p:cNvSpPr>
            <a:spLocks noGrp="1" noChangeArrowheads="1"/>
          </p:cNvSpPr>
          <p:nvPr>
            <p:ph idx="1"/>
          </p:nvPr>
        </p:nvSpPr>
        <p:spPr/>
        <p:txBody>
          <a:bodyPr/>
          <a:lstStyle/>
          <a:p>
            <a:pPr marL="0" indent="0">
              <a:buFontTx/>
              <a:buNone/>
            </a:pPr>
            <a:r>
              <a:rPr lang="en-US" altLang="en-US">
                <a:solidFill>
                  <a:srgbClr val="C00000"/>
                </a:solidFill>
              </a:rPr>
              <a:t>*** DO NOT ADD</a:t>
            </a:r>
          </a:p>
          <a:p>
            <a:pPr marL="0" indent="0">
              <a:buFontTx/>
              <a:buNone/>
            </a:pPr>
            <a:r>
              <a:rPr lang="en-US" altLang="en-US">
                <a:solidFill>
                  <a:srgbClr val="C00000"/>
                </a:solidFill>
              </a:rPr>
              <a:t>	Milk, Cream</a:t>
            </a:r>
          </a:p>
          <a:p>
            <a:pPr marL="0" indent="0">
              <a:buFontTx/>
              <a:buNone/>
            </a:pPr>
            <a:r>
              <a:rPr lang="en-US" altLang="en-US">
                <a:solidFill>
                  <a:srgbClr val="C00000"/>
                </a:solidFill>
              </a:rPr>
              <a:t>	Rice</a:t>
            </a:r>
          </a:p>
          <a:p>
            <a:pPr marL="0" indent="0">
              <a:buFontTx/>
              <a:buNone/>
            </a:pPr>
            <a:r>
              <a:rPr lang="en-US" altLang="en-US">
                <a:solidFill>
                  <a:srgbClr val="C00000"/>
                </a:solidFill>
              </a:rPr>
              <a:t>	Flour or any other thickener</a:t>
            </a:r>
          </a:p>
          <a:p>
            <a:pPr marL="0" indent="0">
              <a:buFontTx/>
              <a:buNone/>
            </a:pPr>
            <a:r>
              <a:rPr lang="en-US" altLang="en-US">
                <a:solidFill>
                  <a:srgbClr val="C00000"/>
                </a:solidFill>
              </a:rPr>
              <a:t>	Pasta or Noodles</a:t>
            </a:r>
            <a:endParaRPr lang="en-US" altLang="en-US"/>
          </a:p>
          <a:p>
            <a:pPr marL="0" indent="0">
              <a:buFontTx/>
              <a:buNone/>
            </a:pPr>
            <a:r>
              <a:rPr lang="en-US" altLang="en-US"/>
              <a:t>Fill jars ½ with solid mixture and then fill with liquid leaving 1 inch headspace</a:t>
            </a:r>
          </a:p>
          <a:p>
            <a:pPr marL="0" indent="0">
              <a:buFontTx/>
              <a:buNone/>
            </a:pPr>
            <a:endParaRPr lang="en-US" altLang="en-US"/>
          </a:p>
          <a:p>
            <a:pPr marL="0" indent="0">
              <a:buFontTx/>
              <a:buNone/>
            </a:pPr>
            <a:r>
              <a:rPr lang="en-US" altLang="en-US"/>
              <a:t>Pressure Can according to directions for altitude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CEDE251-D460-BCFC-82EA-CD6BD394FEE3}"/>
              </a:ext>
            </a:extLst>
          </p:cNvPr>
          <p:cNvSpPr>
            <a:spLocks noGrp="1" noChangeArrowheads="1"/>
          </p:cNvSpPr>
          <p:nvPr>
            <p:ph type="title"/>
          </p:nvPr>
        </p:nvSpPr>
        <p:spPr/>
        <p:txBody>
          <a:bodyPr/>
          <a:lstStyle/>
          <a:p>
            <a:r>
              <a:rPr lang="en-US" altLang="en-US"/>
              <a:t>SAFETY OF HOME CANNED LOW ACID FOODS</a:t>
            </a:r>
          </a:p>
        </p:txBody>
      </p:sp>
      <p:sp>
        <p:nvSpPr>
          <p:cNvPr id="115715" name="Rectangle 3">
            <a:extLst>
              <a:ext uri="{FF2B5EF4-FFF2-40B4-BE49-F238E27FC236}">
                <a16:creationId xmlns:a16="http://schemas.microsoft.com/office/drawing/2014/main" id="{387433B2-E1A3-826C-D110-17FE5106DDA5}"/>
              </a:ext>
            </a:extLst>
          </p:cNvPr>
          <p:cNvSpPr>
            <a:spLocks noGrp="1" noChangeArrowheads="1"/>
          </p:cNvSpPr>
          <p:nvPr>
            <p:ph type="body" idx="1"/>
          </p:nvPr>
        </p:nvSpPr>
        <p:spPr/>
        <p:txBody>
          <a:bodyPr/>
          <a:lstStyle/>
          <a:p>
            <a:r>
              <a:rPr lang="en-US" altLang="en-US"/>
              <a:t>If current recommendations are followed </a:t>
            </a:r>
            <a:r>
              <a:rPr lang="en-US" altLang="en-US" u="sng"/>
              <a:t>explicitly</a:t>
            </a:r>
            <a:r>
              <a:rPr lang="en-US" altLang="en-US"/>
              <a:t>, all critical control points taken, boiling before use is not necessary.</a:t>
            </a:r>
          </a:p>
          <a:p>
            <a:endParaRPr lang="en-US" altLang="en-US"/>
          </a:p>
          <a:p>
            <a:r>
              <a:rPr lang="en-US" altLang="en-US"/>
              <a:t>If any doubt, boil for 10 minutes.</a:t>
            </a:r>
          </a:p>
          <a:p>
            <a:r>
              <a:rPr lang="en-US" altLang="en-US"/>
              <a:t> </a:t>
            </a:r>
          </a:p>
          <a:p>
            <a:r>
              <a:rPr lang="en-US" altLang="en-US"/>
              <a:t>Thick foods for 20 minutes.</a:t>
            </a:r>
          </a:p>
          <a:p>
            <a:endParaRPr lang="en-US" altLang="en-US"/>
          </a:p>
          <a:p>
            <a:r>
              <a:rPr lang="en-US" altLang="en-US"/>
              <a:t>Must be a full rolling boil for 10 minutes.</a:t>
            </a:r>
          </a:p>
          <a:p>
            <a:endParaRPr lang="en-US" altLang="en-US"/>
          </a:p>
        </p:txBody>
      </p:sp>
      <p:sp>
        <p:nvSpPr>
          <p:cNvPr id="115716" name="TextBox 1">
            <a:extLst>
              <a:ext uri="{FF2B5EF4-FFF2-40B4-BE49-F238E27FC236}">
                <a16:creationId xmlns:a16="http://schemas.microsoft.com/office/drawing/2014/main" id="{777DBC2B-60CC-BEDF-1F0F-6C708B93B68F}"/>
              </a:ext>
            </a:extLst>
          </p:cNvPr>
          <p:cNvSpPr txBox="1">
            <a:spLocks noChangeArrowheads="1"/>
          </p:cNvSpPr>
          <p:nvPr/>
        </p:nvSpPr>
        <p:spPr bwMode="auto">
          <a:xfrm>
            <a:off x="6324600" y="2743200"/>
            <a:ext cx="2667000" cy="23082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Char char="•"/>
              <a:defRPr sz="2800">
                <a:solidFill>
                  <a:schemeClr val="tx1"/>
                </a:solidFill>
                <a:latin typeface="Stone Sans" pitchFamily="64" charset="0"/>
              </a:defRPr>
            </a:lvl1pPr>
            <a:lvl2pPr marL="742950" indent="-285750">
              <a:spcBef>
                <a:spcPct val="20000"/>
              </a:spcBef>
              <a:buClr>
                <a:schemeClr val="accent1"/>
              </a:buClr>
              <a:buChar char="–"/>
              <a:defRPr sz="2800">
                <a:solidFill>
                  <a:schemeClr val="tx1"/>
                </a:solidFill>
                <a:latin typeface="Stone Sans Semibold" pitchFamily="48" charset="0"/>
              </a:defRPr>
            </a:lvl2pPr>
            <a:lvl3pPr marL="1143000" indent="-228600">
              <a:spcBef>
                <a:spcPct val="20000"/>
              </a:spcBef>
              <a:buClr>
                <a:schemeClr val="accent1"/>
              </a:buClr>
              <a:buChar char="•"/>
              <a:defRPr sz="2000">
                <a:solidFill>
                  <a:schemeClr val="tx1"/>
                </a:solidFill>
                <a:latin typeface="Stone Sans" pitchFamily="64" charset="0"/>
              </a:defRPr>
            </a:lvl3pPr>
            <a:lvl4pPr marL="1600200" indent="-228600">
              <a:spcBef>
                <a:spcPct val="20000"/>
              </a:spcBef>
              <a:buClr>
                <a:schemeClr val="accent1"/>
              </a:buClr>
              <a:buChar char="–"/>
              <a:defRPr>
                <a:solidFill>
                  <a:schemeClr val="tx1"/>
                </a:solidFill>
                <a:latin typeface="Stone Sans" pitchFamily="64" charset="0"/>
              </a:defRPr>
            </a:lvl4pPr>
            <a:lvl5pPr marL="2057400" indent="-228600">
              <a:spcBef>
                <a:spcPct val="20000"/>
              </a:spcBef>
              <a:buClr>
                <a:schemeClr val="accent1"/>
              </a:buClr>
              <a:buChar char="»"/>
              <a:defRPr>
                <a:solidFill>
                  <a:schemeClr val="tx1"/>
                </a:solidFill>
                <a:latin typeface="Stone Sans" pitchFamily="64" charset="0"/>
              </a:defRPr>
            </a:lvl5pPr>
            <a:lvl6pPr marL="2514600" indent="-228600" eaLnBrk="0" fontAlgn="base" hangingPunct="0">
              <a:spcBef>
                <a:spcPct val="20000"/>
              </a:spcBef>
              <a:spcAft>
                <a:spcPct val="0"/>
              </a:spcAft>
              <a:buClr>
                <a:schemeClr val="accent1"/>
              </a:buClr>
              <a:buChar char="»"/>
              <a:defRPr>
                <a:solidFill>
                  <a:schemeClr val="tx1"/>
                </a:solidFill>
                <a:latin typeface="Stone Sans" pitchFamily="64" charset="0"/>
              </a:defRPr>
            </a:lvl6pPr>
            <a:lvl7pPr marL="2971800" indent="-228600" eaLnBrk="0" fontAlgn="base" hangingPunct="0">
              <a:spcBef>
                <a:spcPct val="20000"/>
              </a:spcBef>
              <a:spcAft>
                <a:spcPct val="0"/>
              </a:spcAft>
              <a:buClr>
                <a:schemeClr val="accent1"/>
              </a:buClr>
              <a:buChar char="»"/>
              <a:defRPr>
                <a:solidFill>
                  <a:schemeClr val="tx1"/>
                </a:solidFill>
                <a:latin typeface="Stone Sans" pitchFamily="64" charset="0"/>
              </a:defRPr>
            </a:lvl7pPr>
            <a:lvl8pPr marL="3429000" indent="-228600" eaLnBrk="0" fontAlgn="base" hangingPunct="0">
              <a:spcBef>
                <a:spcPct val="20000"/>
              </a:spcBef>
              <a:spcAft>
                <a:spcPct val="0"/>
              </a:spcAft>
              <a:buClr>
                <a:schemeClr val="accent1"/>
              </a:buClr>
              <a:buChar char="»"/>
              <a:defRPr>
                <a:solidFill>
                  <a:schemeClr val="tx1"/>
                </a:solidFill>
                <a:latin typeface="Stone Sans" pitchFamily="64" charset="0"/>
              </a:defRPr>
            </a:lvl8pPr>
            <a:lvl9pPr marL="3886200" indent="-228600" eaLnBrk="0" fontAlgn="base" hangingPunct="0">
              <a:spcBef>
                <a:spcPct val="20000"/>
              </a:spcBef>
              <a:spcAft>
                <a:spcPct val="0"/>
              </a:spcAft>
              <a:buClr>
                <a:schemeClr val="accent1"/>
              </a:buClr>
              <a:buChar char="»"/>
              <a:defRPr>
                <a:solidFill>
                  <a:schemeClr val="tx1"/>
                </a:solidFill>
                <a:latin typeface="Stone Sans" pitchFamily="64" charset="0"/>
              </a:defRPr>
            </a:lvl9pPr>
          </a:lstStyle>
          <a:p>
            <a:pPr>
              <a:spcBef>
                <a:spcPct val="0"/>
              </a:spcBef>
              <a:buClrTx/>
              <a:buFontTx/>
              <a:buNone/>
            </a:pPr>
            <a:r>
              <a:rPr lang="en-US" altLang="en-US" sz="2400">
                <a:latin typeface="Times" panose="02020603050405020304" pitchFamily="18" charset="0"/>
              </a:rPr>
              <a:t>NOTE: Although botulism </a:t>
            </a:r>
            <a:r>
              <a:rPr lang="en-US" altLang="en-US" sz="2400" b="1" i="1" u="sng">
                <a:latin typeface="Times" panose="02020603050405020304" pitchFamily="18" charset="0"/>
              </a:rPr>
              <a:t>spore</a:t>
            </a:r>
            <a:r>
              <a:rPr lang="en-US" altLang="en-US" sz="2400">
                <a:latin typeface="Times" panose="02020603050405020304" pitchFamily="18" charset="0"/>
              </a:rPr>
              <a:t> is very heat resistant, botulism </a:t>
            </a:r>
            <a:r>
              <a:rPr lang="en-US" altLang="en-US" sz="2400" b="1" i="1" u="sng">
                <a:latin typeface="Times" panose="02020603050405020304" pitchFamily="18" charset="0"/>
              </a:rPr>
              <a:t>toxin</a:t>
            </a:r>
            <a:r>
              <a:rPr lang="en-US" altLang="en-US" sz="2400">
                <a:latin typeface="Times" panose="02020603050405020304" pitchFamily="18" charset="0"/>
              </a:rPr>
              <a:t> can be destroyed by heat.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8B117F4D-C995-4DFE-A51C-E596A00A91C7}"/>
              </a:ext>
            </a:extLst>
          </p:cNvPr>
          <p:cNvSpPr>
            <a:spLocks noGrp="1" noChangeArrowheads="1"/>
          </p:cNvSpPr>
          <p:nvPr>
            <p:ph type="title"/>
          </p:nvPr>
        </p:nvSpPr>
        <p:spPr>
          <a:noFill/>
        </p:spPr>
        <p:txBody>
          <a:bodyPr lIns="90488" tIns="44450" rIns="90488" bIns="44450" anchor="b"/>
          <a:lstStyle/>
          <a:p>
            <a:r>
              <a:rPr lang="en-US" altLang="en-US"/>
              <a:t>CRITICAL CONTROL POINTS</a:t>
            </a:r>
          </a:p>
        </p:txBody>
      </p:sp>
      <p:sp>
        <p:nvSpPr>
          <p:cNvPr id="117763" name="Rectangle 3">
            <a:extLst>
              <a:ext uri="{FF2B5EF4-FFF2-40B4-BE49-F238E27FC236}">
                <a16:creationId xmlns:a16="http://schemas.microsoft.com/office/drawing/2014/main" id="{8C317CE8-4E99-4757-A1C7-06C2C8DF25AE}"/>
              </a:ext>
            </a:extLst>
          </p:cNvPr>
          <p:cNvSpPr>
            <a:spLocks noGrp="1" noChangeArrowheads="1"/>
          </p:cNvSpPr>
          <p:nvPr>
            <p:ph type="body" idx="1"/>
          </p:nvPr>
        </p:nvSpPr>
        <p:spPr>
          <a:noFill/>
        </p:spPr>
        <p:txBody>
          <a:bodyPr lIns="90488" tIns="44450" rIns="90488" bIns="44450"/>
          <a:lstStyle/>
          <a:p>
            <a:r>
              <a:rPr lang="en-US" altLang="en-US"/>
              <a:t>Dial gauge was tested in current year.</a:t>
            </a:r>
          </a:p>
          <a:p>
            <a:endParaRPr lang="en-US" altLang="en-US"/>
          </a:p>
          <a:p>
            <a:r>
              <a:rPr lang="en-US" altLang="en-US"/>
              <a:t>Canner was vented for 10 minutes before closing petcock.</a:t>
            </a:r>
          </a:p>
          <a:p>
            <a:endParaRPr lang="en-US" altLang="en-US"/>
          </a:p>
          <a:p>
            <a:r>
              <a:rPr lang="en-US" altLang="en-US"/>
              <a:t>Pressure was adjusted for altitude.</a:t>
            </a:r>
          </a:p>
          <a:p>
            <a:endParaRPr lang="en-US" altLang="en-US"/>
          </a:p>
          <a:p>
            <a:r>
              <a:rPr lang="en-US" altLang="en-US"/>
              <a:t>Current recommendation for processing time was used.</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F46C5C0E-54C5-C28F-8088-58A2E16DFE68}"/>
              </a:ext>
            </a:extLst>
          </p:cNvPr>
          <p:cNvSpPr>
            <a:spLocks noGrp="1" noChangeArrowheads="1"/>
          </p:cNvSpPr>
          <p:nvPr>
            <p:ph type="title"/>
          </p:nvPr>
        </p:nvSpPr>
        <p:spPr>
          <a:xfrm>
            <a:off x="457200" y="574441"/>
            <a:ext cx="8229600" cy="1143000"/>
          </a:xfrm>
        </p:spPr>
        <p:txBody>
          <a:bodyPr/>
          <a:lstStyle/>
          <a:p>
            <a:r>
              <a:rPr lang="en-US" altLang="en-US"/>
              <a:t>Preventing the growth of Botulism </a:t>
            </a:r>
          </a:p>
        </p:txBody>
      </p:sp>
      <p:sp>
        <p:nvSpPr>
          <p:cNvPr id="7171" name="Rectangle 3">
            <a:extLst>
              <a:ext uri="{FF2B5EF4-FFF2-40B4-BE49-F238E27FC236}">
                <a16:creationId xmlns:a16="http://schemas.microsoft.com/office/drawing/2014/main" id="{65FA156E-519A-8558-67B9-084212AE11C2}"/>
              </a:ext>
            </a:extLst>
          </p:cNvPr>
          <p:cNvSpPr>
            <a:spLocks noGrp="1" noChangeArrowheads="1"/>
          </p:cNvSpPr>
          <p:nvPr>
            <p:ph idx="1"/>
          </p:nvPr>
        </p:nvSpPr>
        <p:spPr>
          <a:xfrm>
            <a:off x="381000" y="1676400"/>
            <a:ext cx="7924800" cy="4648200"/>
          </a:xfrm>
        </p:spPr>
        <p:txBody>
          <a:bodyPr/>
          <a:lstStyle/>
          <a:p>
            <a:pPr>
              <a:defRPr/>
            </a:pPr>
            <a:r>
              <a:rPr lang="en-US" altLang="en-US" dirty="0"/>
              <a:t>Temperatures at 240</a:t>
            </a:r>
            <a:r>
              <a:rPr lang="en-US" altLang="en-US" dirty="0">
                <a:sym typeface="Symbol" pitchFamily="18" charset="2"/>
              </a:rPr>
              <a:t>F</a:t>
            </a:r>
            <a:r>
              <a:rPr lang="en-US" altLang="en-US" dirty="0"/>
              <a:t> or 10.5 PSI</a:t>
            </a:r>
          </a:p>
          <a:p>
            <a:pPr marL="0" indent="0">
              <a:buFontTx/>
              <a:buNone/>
              <a:defRPr/>
            </a:pPr>
            <a:endParaRPr lang="en-US" altLang="en-US" sz="1000" dirty="0"/>
          </a:p>
          <a:p>
            <a:pPr>
              <a:defRPr/>
            </a:pPr>
            <a:r>
              <a:rPr lang="en-US" altLang="en-US" dirty="0"/>
              <a:t>Time needed to destroy bacteria ranges from 20 – 160 minutes. </a:t>
            </a:r>
          </a:p>
          <a:p>
            <a:pPr marL="0" indent="0">
              <a:buFontTx/>
              <a:buNone/>
              <a:defRPr/>
            </a:pPr>
            <a:endParaRPr lang="en-US" altLang="en-US" sz="1000" dirty="0"/>
          </a:p>
          <a:p>
            <a:pPr>
              <a:defRPr/>
            </a:pPr>
            <a:r>
              <a:rPr lang="en-US" altLang="en-US" dirty="0"/>
              <a:t>Exact time depends on: </a:t>
            </a:r>
          </a:p>
          <a:p>
            <a:pPr lvl="1">
              <a:defRPr/>
            </a:pPr>
            <a:r>
              <a:rPr lang="en-US" altLang="en-US" dirty="0"/>
              <a:t>Food being canned</a:t>
            </a:r>
          </a:p>
          <a:p>
            <a:pPr lvl="1">
              <a:defRPr/>
            </a:pPr>
            <a:r>
              <a:rPr lang="en-US" altLang="en-US" dirty="0"/>
              <a:t>The temperature of the food in the jar </a:t>
            </a:r>
          </a:p>
          <a:p>
            <a:pPr lvl="1">
              <a:defRPr/>
            </a:pPr>
            <a:r>
              <a:rPr lang="en-US" altLang="en-US" dirty="0"/>
              <a:t>Size of the jar </a:t>
            </a:r>
          </a:p>
          <a:p>
            <a:pPr>
              <a:defRPr/>
            </a:pPr>
            <a:endParaRPr lang="en-US" altLang="en-US" dirty="0"/>
          </a:p>
        </p:txBody>
      </p:sp>
      <p:pic>
        <p:nvPicPr>
          <p:cNvPr id="8196" name="Picture 2">
            <a:extLst>
              <a:ext uri="{FF2B5EF4-FFF2-40B4-BE49-F238E27FC236}">
                <a16:creationId xmlns:a16="http://schemas.microsoft.com/office/drawing/2014/main" id="{DF7D01A4-BD59-E1E7-9EB3-9D0ABEAADF7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330E1513-DEA5-22C4-4D52-5C95CEBC7FDE}"/>
              </a:ext>
            </a:extLst>
          </p:cNvPr>
          <p:cNvSpPr>
            <a:spLocks noGrp="1" noChangeArrowheads="1"/>
          </p:cNvSpPr>
          <p:nvPr>
            <p:ph type="title"/>
          </p:nvPr>
        </p:nvSpPr>
        <p:spPr>
          <a:xfrm>
            <a:off x="457200" y="921089"/>
            <a:ext cx="8229600" cy="1143000"/>
          </a:xfrm>
        </p:spPr>
        <p:txBody>
          <a:bodyPr/>
          <a:lstStyle/>
          <a:p>
            <a:r>
              <a:rPr lang="en-US" altLang="en-US" sz="2800" dirty="0">
                <a:latin typeface="Calibri"/>
                <a:cs typeface="Calibri"/>
              </a:rPr>
              <a:t>MOST TOXIC SUBSTANCE KNOWN!!!</a:t>
            </a:r>
          </a:p>
        </p:txBody>
      </p:sp>
      <p:sp>
        <p:nvSpPr>
          <p:cNvPr id="3" name="Content Placeholder 2">
            <a:extLst>
              <a:ext uri="{FF2B5EF4-FFF2-40B4-BE49-F238E27FC236}">
                <a16:creationId xmlns:a16="http://schemas.microsoft.com/office/drawing/2014/main" id="{1F950083-212A-945B-5685-C0FEEBDE66B1}"/>
              </a:ext>
            </a:extLst>
          </p:cNvPr>
          <p:cNvSpPr>
            <a:spLocks noGrp="1"/>
          </p:cNvSpPr>
          <p:nvPr>
            <p:ph idx="1"/>
          </p:nvPr>
        </p:nvSpPr>
        <p:spPr>
          <a:xfrm>
            <a:off x="500686" y="1712306"/>
            <a:ext cx="8382000" cy="4648200"/>
          </a:xfrm>
        </p:spPr>
        <p:txBody>
          <a:bodyPr/>
          <a:lstStyle/>
          <a:p>
            <a:pPr>
              <a:defRPr/>
            </a:pPr>
            <a:r>
              <a:rPr lang="en-US" dirty="0"/>
              <a:t> </a:t>
            </a:r>
          </a:p>
          <a:p>
            <a:pPr>
              <a:defRPr/>
            </a:pPr>
            <a:r>
              <a:rPr lang="en-US" sz="3200" dirty="0">
                <a:latin typeface="Calibri"/>
                <a:cs typeface="Calibri"/>
              </a:rPr>
              <a:t>1 gram of crystalline botulism toxin can kill more than 1 million people if dispersed and inhaled evenly. </a:t>
            </a:r>
          </a:p>
          <a:p>
            <a:pPr>
              <a:defRPr/>
            </a:pPr>
            <a:r>
              <a:rPr lang="en-US" sz="3200" dirty="0">
                <a:latin typeface="Calibri"/>
                <a:cs typeface="Calibri"/>
              </a:rPr>
              <a:t>1 paper clip weighs 1 gram! </a:t>
            </a:r>
          </a:p>
          <a:p>
            <a:pPr>
              <a:defRPr/>
            </a:pPr>
            <a:endParaRPr lang="en-US" dirty="0"/>
          </a:p>
          <a:p>
            <a:pPr>
              <a:defRPr/>
            </a:pPr>
            <a:endParaRPr lang="en-US" dirty="0"/>
          </a:p>
          <a:p>
            <a:pPr marL="0" indent="0">
              <a:buFontTx/>
              <a:buNone/>
              <a:defRPr/>
            </a:pPr>
            <a:endParaRPr lang="en-US" dirty="0"/>
          </a:p>
        </p:txBody>
      </p:sp>
      <p:pic>
        <p:nvPicPr>
          <p:cNvPr id="9220" name="Picture 2">
            <a:extLst>
              <a:ext uri="{FF2B5EF4-FFF2-40B4-BE49-F238E27FC236}">
                <a16:creationId xmlns:a16="http://schemas.microsoft.com/office/drawing/2014/main" id="{47CCEDB9-68D7-E81C-BE8D-3B96AA4007A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2860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3EEB8F9A-ED51-6E63-F5D5-8254FB03744C}"/>
              </a:ext>
            </a:extLst>
          </p:cNvPr>
          <p:cNvSpPr>
            <a:spLocks noGrp="1" noChangeArrowheads="1"/>
          </p:cNvSpPr>
          <p:nvPr>
            <p:ph type="title"/>
          </p:nvPr>
        </p:nvSpPr>
        <p:spPr>
          <a:xfrm>
            <a:off x="719528" y="574441"/>
            <a:ext cx="8229600" cy="1143000"/>
          </a:xfrm>
        </p:spPr>
        <p:txBody>
          <a:bodyPr/>
          <a:lstStyle/>
          <a:p>
            <a:r>
              <a:rPr lang="en-US" altLang="en-US"/>
              <a:t>Botulism 	</a:t>
            </a:r>
          </a:p>
        </p:txBody>
      </p:sp>
      <p:sp>
        <p:nvSpPr>
          <p:cNvPr id="3" name="Content Placeholder 2">
            <a:extLst>
              <a:ext uri="{FF2B5EF4-FFF2-40B4-BE49-F238E27FC236}">
                <a16:creationId xmlns:a16="http://schemas.microsoft.com/office/drawing/2014/main" id="{954169FA-FBB4-2E93-4D11-1F4EA9B3912E}"/>
              </a:ext>
            </a:extLst>
          </p:cNvPr>
          <p:cNvSpPr>
            <a:spLocks noGrp="1"/>
          </p:cNvSpPr>
          <p:nvPr>
            <p:ph idx="1"/>
          </p:nvPr>
        </p:nvSpPr>
        <p:spPr/>
        <p:txBody>
          <a:bodyPr/>
          <a:lstStyle/>
          <a:p>
            <a:pPr>
              <a:defRPr/>
            </a:pPr>
            <a:r>
              <a:rPr lang="en-US" dirty="0"/>
              <a:t>Symptoms</a:t>
            </a:r>
          </a:p>
          <a:p>
            <a:pPr lvl="1">
              <a:defRPr/>
            </a:pPr>
            <a:r>
              <a:rPr lang="en-US" dirty="0"/>
              <a:t>Difficulty swallowing </a:t>
            </a:r>
          </a:p>
          <a:p>
            <a:pPr lvl="1">
              <a:defRPr/>
            </a:pPr>
            <a:r>
              <a:rPr lang="en-US" dirty="0"/>
              <a:t>Speech</a:t>
            </a:r>
          </a:p>
          <a:p>
            <a:pPr lvl="1">
              <a:defRPr/>
            </a:pPr>
            <a:r>
              <a:rPr lang="en-US" dirty="0"/>
              <a:t>Breathing issues </a:t>
            </a:r>
          </a:p>
          <a:p>
            <a:pPr lvl="1">
              <a:defRPr/>
            </a:pPr>
            <a:r>
              <a:rPr lang="en-US" dirty="0"/>
              <a:t>Double vision </a:t>
            </a:r>
          </a:p>
          <a:p>
            <a:pPr lvl="1">
              <a:defRPr/>
            </a:pPr>
            <a:r>
              <a:rPr lang="en-US" dirty="0"/>
              <a:t>Death </a:t>
            </a:r>
          </a:p>
          <a:p>
            <a:pPr marL="457200" lvl="1" indent="0">
              <a:buFontTx/>
              <a:buNone/>
              <a:defRPr/>
            </a:pPr>
            <a:endParaRPr lang="en-US" sz="2400" dirty="0"/>
          </a:p>
          <a:p>
            <a:pPr marL="457200" lvl="1" indent="0">
              <a:buFontTx/>
              <a:buNone/>
              <a:defRPr/>
            </a:pPr>
            <a:r>
              <a:rPr lang="en-US" dirty="0"/>
              <a:t>Costs for each case is $1,681,000 </a:t>
            </a:r>
          </a:p>
          <a:p>
            <a:pPr marL="457200" lvl="1" indent="0">
              <a:buFontTx/>
              <a:buNone/>
              <a:defRPr/>
            </a:pPr>
            <a:r>
              <a:rPr lang="en-US" sz="2000" dirty="0"/>
              <a:t>Medical, pain, sufferings and functional disability </a:t>
            </a:r>
          </a:p>
        </p:txBody>
      </p:sp>
      <p:pic>
        <p:nvPicPr>
          <p:cNvPr id="10244" name="Picture 2">
            <a:extLst>
              <a:ext uri="{FF2B5EF4-FFF2-40B4-BE49-F238E27FC236}">
                <a16:creationId xmlns:a16="http://schemas.microsoft.com/office/drawing/2014/main" id="{1419E890-BC33-4FD2-D4E6-6713DD037C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AA919-FE93-B398-3F17-64B3D92BD76E}"/>
              </a:ext>
            </a:extLst>
          </p:cNvPr>
          <p:cNvSpPr>
            <a:spLocks noGrp="1"/>
          </p:cNvSpPr>
          <p:nvPr>
            <p:ph type="title"/>
          </p:nvPr>
        </p:nvSpPr>
        <p:spPr/>
        <p:txBody>
          <a:bodyPr/>
          <a:lstStyle/>
          <a:p>
            <a:pPr>
              <a:defRPr/>
            </a:pPr>
            <a:endParaRPr lang="en-US" dirty="0"/>
          </a:p>
        </p:txBody>
      </p:sp>
      <p:sp>
        <p:nvSpPr>
          <p:cNvPr id="11267" name="Text Placeholder 2">
            <a:extLst>
              <a:ext uri="{FF2B5EF4-FFF2-40B4-BE49-F238E27FC236}">
                <a16:creationId xmlns:a16="http://schemas.microsoft.com/office/drawing/2014/main" id="{0F852F35-682A-63E3-6205-72E91E004177}"/>
              </a:ext>
            </a:extLst>
          </p:cNvPr>
          <p:cNvSpPr>
            <a:spLocks noGrp="1" noChangeArrowheads="1"/>
          </p:cNvSpPr>
          <p:nvPr>
            <p:ph type="body" idx="1"/>
          </p:nvPr>
        </p:nvSpPr>
        <p:spPr>
          <a:xfrm>
            <a:off x="722313" y="1716869"/>
            <a:ext cx="7772400" cy="1500187"/>
          </a:xfrm>
        </p:spPr>
        <p:txBody>
          <a:bodyPr/>
          <a:lstStyle/>
          <a:p>
            <a:r>
              <a:rPr lang="en-US" altLang="en-US" sz="3200" b="1"/>
              <a:t>Listen to a woman who experienced Botulism poisoning! </a:t>
            </a:r>
          </a:p>
        </p:txBody>
      </p:sp>
      <p:pic>
        <p:nvPicPr>
          <p:cNvPr id="11268" name="Picture 2">
            <a:extLst>
              <a:ext uri="{FF2B5EF4-FFF2-40B4-BE49-F238E27FC236}">
                <a16:creationId xmlns:a16="http://schemas.microsoft.com/office/drawing/2014/main" id="{7360EFC1-82A8-3F63-69A2-BC59FDEDE6F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396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572748"/>
      </p:ext>
    </p:extLst>
  </p:cSld>
  <p:clrMapOvr>
    <a:masterClrMapping/>
  </p:clrMapOvr>
</p:sld>
</file>

<file path=ppt/theme/theme1.xml><?xml version="1.0" encoding="utf-8"?>
<a:theme xmlns:a="http://schemas.openxmlformats.org/drawingml/2006/main" name="Blank Presentation">
  <a:themeElements>
    <a:clrScheme name="Blank Presentation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fontScheme name="Blank Presentation">
      <a:majorFont>
        <a:latin typeface="Stone Sans"/>
        <a:ea typeface=""/>
        <a:cs typeface=""/>
      </a:majorFont>
      <a:minorFont>
        <a:latin typeface="Stone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3E2116"/>
        </a:dk1>
        <a:lt1>
          <a:srgbClr val="DFECE4"/>
        </a:lt1>
        <a:dk2>
          <a:srgbClr val="3E2116"/>
        </a:dk2>
        <a:lt2>
          <a:srgbClr val="495058"/>
        </a:lt2>
        <a:accent1>
          <a:srgbClr val="677F91"/>
        </a:accent1>
        <a:accent2>
          <a:srgbClr val="5C8A70"/>
        </a:accent2>
        <a:accent3>
          <a:srgbClr val="ECF4EF"/>
        </a:accent3>
        <a:accent4>
          <a:srgbClr val="341B11"/>
        </a:accent4>
        <a:accent5>
          <a:srgbClr val="B8C0C7"/>
        </a:accent5>
        <a:accent6>
          <a:srgbClr val="537D65"/>
        </a:accent6>
        <a:hlink>
          <a:srgbClr val="008138"/>
        </a:hlink>
        <a:folHlink>
          <a:srgbClr val="881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865</TotalTime>
  <Pages>16</Pages>
  <Words>3133</Words>
  <Application>Microsoft Office PowerPoint</Application>
  <PresentationFormat>Letter Paper (8.5x11 in)</PresentationFormat>
  <Paragraphs>437</Paragraphs>
  <Slides>52</Slides>
  <Notes>39</Notes>
  <HiddenSlides>1</HiddenSlides>
  <MMClips>0</MMClips>
  <ScaleCrop>false</ScaleCrop>
  <HeadingPairs>
    <vt:vector size="4" baseType="variant">
      <vt:variant>
        <vt:lpstr>Theme</vt:lpstr>
      </vt:variant>
      <vt:variant>
        <vt:i4>2</vt:i4>
      </vt:variant>
      <vt:variant>
        <vt:lpstr>Slide Titles</vt:lpstr>
      </vt:variant>
      <vt:variant>
        <vt:i4>52</vt:i4>
      </vt:variant>
    </vt:vector>
  </HeadingPairs>
  <TitlesOfParts>
    <vt:vector size="54" baseType="lpstr">
      <vt:lpstr>Blank Presentation</vt:lpstr>
      <vt:lpstr>Office Theme</vt:lpstr>
      <vt:lpstr>Pressure Canning  Session 1    Sandy Brown  Faculty Emeritus </vt:lpstr>
      <vt:lpstr>PowerPoint Presentation</vt:lpstr>
      <vt:lpstr>There are 2 acceptable methods for canning foods at home. </vt:lpstr>
      <vt:lpstr>Clostridium  Botulinum </vt:lpstr>
      <vt:lpstr>Botulism toxin is produced by a bacteria called Clostridium botulinum. </vt:lpstr>
      <vt:lpstr>Preventing the growth of Botulism </vt:lpstr>
      <vt:lpstr>MOST TOXIC SUBSTANCE KNOWN!!!</vt:lpstr>
      <vt:lpstr>Botulism  </vt:lpstr>
      <vt:lpstr>PowerPoint Presentation</vt:lpstr>
      <vt:lpstr>PowerPoint Presentation</vt:lpstr>
      <vt:lpstr>Time needed to destroy harmful bacteria ranges from 20-120 minutes</vt:lpstr>
      <vt:lpstr>The boiling point of water decreases as altitude increases. Make sure to know your altitude and use proper processing time or canner pressure.</vt:lpstr>
      <vt:lpstr>Pressure adjustments must be made for altitude for pressure canning. </vt:lpstr>
      <vt:lpstr>PARTS OF A PRESSURE CANNER</vt:lpstr>
      <vt:lpstr>Pressure canners are sized by volume of water they can hold</vt:lpstr>
      <vt:lpstr>TYPES OF PRESSURE CANNERS</vt:lpstr>
      <vt:lpstr>TYPES OF PRESSURE CANNERS, cont.</vt:lpstr>
      <vt:lpstr>There are 2 types of pressure canner gauges. </vt:lpstr>
      <vt:lpstr>2 updates for the So Easy to Preserve  “Canning Vegetables” </vt:lpstr>
      <vt:lpstr>2 updates for the So Easy to Preserve  “Canning Vegetables” </vt:lpstr>
      <vt:lpstr>https://youtu.be/MXNIojGg8IE</vt:lpstr>
      <vt:lpstr>The “round” type of weighted gauge should only rock several times a minute. </vt:lpstr>
      <vt:lpstr>Presto also now has an induction pressure canner. </vt:lpstr>
      <vt:lpstr>PRESSURE CANNER vs. PRESSURE COOKER</vt:lpstr>
      <vt:lpstr>PowerPoint Presentation</vt:lpstr>
      <vt:lpstr>36% of the gauges were inaccurate and needed to be replaced. </vt:lpstr>
      <vt:lpstr>Most tested high, leading to under processing of low-acid foods. </vt:lpstr>
      <vt:lpstr>PowerPoint Presentation</vt:lpstr>
      <vt:lpstr>3 out of 4 home canners do not test their dial gauges. </vt:lpstr>
      <vt:lpstr>Dial Pressure Gauges Need to Be Checked Annually. </vt:lpstr>
      <vt:lpstr>See page 3-11 in your Master Handbook </vt:lpstr>
      <vt:lpstr>In Class Activity </vt:lpstr>
      <vt:lpstr>PRESSURE CANNER PROCEDURES </vt:lpstr>
      <vt:lpstr>PACKING</vt:lpstr>
      <vt:lpstr>GETTING STARTED </vt:lpstr>
      <vt:lpstr>VENTING THE CANNER</vt:lpstr>
      <vt:lpstr>PRESSURE CANNER PROCESSING</vt:lpstr>
      <vt:lpstr>PRESSURE CANNER PROCESSING, cont.</vt:lpstr>
      <vt:lpstr>PRESSURE CANNER PROCESSING, cont.</vt:lpstr>
      <vt:lpstr>PRESSURE CANNER PROCESSING, cont.</vt:lpstr>
      <vt:lpstr>PRESSURE CANNER PROCESSING, cont.</vt:lpstr>
      <vt:lpstr>VEGETABLES</vt:lpstr>
      <vt:lpstr>Safe processing times and pressure have not been determined for mashed or pureed pumpkin and squash because the product is too dense. </vt:lpstr>
      <vt:lpstr>Combination Foods </vt:lpstr>
      <vt:lpstr>Canned Veggies  </vt:lpstr>
      <vt:lpstr>Canning Dry Beans</vt:lpstr>
      <vt:lpstr>Hot Packing Beans</vt:lpstr>
      <vt:lpstr>Canned Meats/Veggies (Soups) </vt:lpstr>
      <vt:lpstr>Sample Soup Instructions</vt:lpstr>
      <vt:lpstr>Sample Soup Instructions, Continued</vt:lpstr>
      <vt:lpstr>SAFETY OF HOME CANNED LOW ACID FOODS</vt:lpstr>
      <vt:lpstr>CRITICAL CONTROL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and practices of  Freezing Foods</dc:title>
  <dc:creator>IBM PS/1 Customer</dc:creator>
  <cp:lastModifiedBy>Sandra Brown</cp:lastModifiedBy>
  <cp:revision>130</cp:revision>
  <cp:lastPrinted>2019-09-18T19:51:50Z</cp:lastPrinted>
  <dcterms:created xsi:type="dcterms:W3CDTF">1997-04-22T10:14:36Z</dcterms:created>
  <dcterms:modified xsi:type="dcterms:W3CDTF">2024-11-04T06:33:07Z</dcterms:modified>
</cp:coreProperties>
</file>